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23" r:id="rId3"/>
    <p:sldId id="341" r:id="rId4"/>
    <p:sldId id="331" r:id="rId5"/>
    <p:sldId id="344" r:id="rId6"/>
    <p:sldId id="347" r:id="rId7"/>
    <p:sldId id="336" r:id="rId8"/>
    <p:sldId id="348" r:id="rId9"/>
    <p:sldId id="339" r:id="rId10"/>
    <p:sldId id="337" r:id="rId11"/>
    <p:sldId id="338" r:id="rId12"/>
    <p:sldId id="349" r:id="rId13"/>
    <p:sldId id="350" r:id="rId14"/>
    <p:sldId id="330" r:id="rId15"/>
    <p:sldId id="322" r:id="rId16"/>
  </p:sldIdLst>
  <p:sldSz cx="9144000" cy="5143500" type="screen16x9"/>
  <p:notesSz cx="9144000" cy="5143500"/>
  <p:defaultTextStyle>
    <a:defPPr>
      <a:defRPr lang="ru-RU"/>
    </a:defPPr>
    <a:lvl1pPr marL="0" algn="l" defTabSz="685800">
      <a:defRPr sz="1400">
        <a:solidFill>
          <a:schemeClr val="tx1"/>
        </a:solidFill>
        <a:latin typeface="+mn-lt"/>
        <a:ea typeface="+mn-ea"/>
        <a:cs typeface="+mn-cs"/>
      </a:defRPr>
    </a:lvl1pPr>
    <a:lvl2pPr marL="342900" algn="l" defTabSz="685800">
      <a:defRPr sz="1400">
        <a:solidFill>
          <a:schemeClr val="tx1"/>
        </a:solidFill>
        <a:latin typeface="+mn-lt"/>
        <a:ea typeface="+mn-ea"/>
        <a:cs typeface="+mn-cs"/>
      </a:defRPr>
    </a:lvl2pPr>
    <a:lvl3pPr marL="685800" algn="l" defTabSz="685800">
      <a:defRPr sz="1400">
        <a:solidFill>
          <a:schemeClr val="tx1"/>
        </a:solidFill>
        <a:latin typeface="+mn-lt"/>
        <a:ea typeface="+mn-ea"/>
        <a:cs typeface="+mn-cs"/>
      </a:defRPr>
    </a:lvl3pPr>
    <a:lvl4pPr marL="1028700" algn="l" defTabSz="685800">
      <a:defRPr sz="1400">
        <a:solidFill>
          <a:schemeClr val="tx1"/>
        </a:solidFill>
        <a:latin typeface="+mn-lt"/>
        <a:ea typeface="+mn-ea"/>
        <a:cs typeface="+mn-cs"/>
      </a:defRPr>
    </a:lvl4pPr>
    <a:lvl5pPr marL="1371600" algn="l" defTabSz="685800">
      <a:defRPr sz="1400">
        <a:solidFill>
          <a:schemeClr val="tx1"/>
        </a:solidFill>
        <a:latin typeface="+mn-lt"/>
        <a:ea typeface="+mn-ea"/>
        <a:cs typeface="+mn-cs"/>
      </a:defRPr>
    </a:lvl5pPr>
    <a:lvl6pPr marL="1714500" algn="l" defTabSz="685800">
      <a:defRPr sz="1400">
        <a:solidFill>
          <a:schemeClr val="tx1"/>
        </a:solidFill>
        <a:latin typeface="+mn-lt"/>
        <a:ea typeface="+mn-ea"/>
        <a:cs typeface="+mn-cs"/>
      </a:defRPr>
    </a:lvl6pPr>
    <a:lvl7pPr marL="2057400" algn="l" defTabSz="685800">
      <a:defRPr sz="1400">
        <a:solidFill>
          <a:schemeClr val="tx1"/>
        </a:solidFill>
        <a:latin typeface="+mn-lt"/>
        <a:ea typeface="+mn-ea"/>
        <a:cs typeface="+mn-cs"/>
      </a:defRPr>
    </a:lvl7pPr>
    <a:lvl8pPr marL="2400300" algn="l" defTabSz="685800">
      <a:defRPr sz="1400">
        <a:solidFill>
          <a:schemeClr val="tx1"/>
        </a:solidFill>
        <a:latin typeface="+mn-lt"/>
        <a:ea typeface="+mn-ea"/>
        <a:cs typeface="+mn-cs"/>
      </a:defRPr>
    </a:lvl8pPr>
    <a:lvl9pPr marL="2743200" algn="l" defTabSz="685800">
      <a:defRPr sz="14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DD627F-B677-7602-04D6-C6581F1BA7ED}">
  <a:tblStyle styleId="{B2DD627F-B677-7602-04D6-C6581F1BA7ED}" styleName="Светлый стиль 1">
    <a:wholeTbl>
      <a:tcTxStyle>
        <a:fontRef idx="minor">
          <a:srgbClr val="000000"/>
        </a:fontRef>
        <a:schemeClr val="tx1"/>
      </a:tcTxStyle>
      <a:tcStyle>
        <a:tcBdr>
          <a:left>
            <a:ln w="12700">
              <a:noFill/>
            </a:ln>
          </a:left>
          <a:right>
            <a:ln w="12700">
              <a:noFill/>
            </a:ln>
          </a:right>
          <a:top>
            <a:ln w="12700">
              <a:solidFill>
                <a:schemeClr val="tx1"/>
              </a:solidFill>
            </a:ln>
          </a:top>
          <a:bottom>
            <a:ln w="12700">
              <a:solidFill>
                <a:schemeClr val="tx1"/>
              </a:solidFill>
            </a:ln>
          </a:bottom>
          <a:insideH>
            <a:ln w="12700">
              <a:noFill/>
            </a:ln>
          </a:insideH>
          <a:insideV>
            <a:ln w="12700">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band2V>
      <a:tcStyle>
        <a:tcBdr/>
        <a:fill>
          <a:solidFill>
            <a:schemeClr val="tx1">
              <a:alpha val="20000"/>
            </a:schemeClr>
          </a:solidFill>
        </a:fill>
      </a:tcStyle>
    </a:band2V>
    <a:lastCol>
      <a:tcStyle>
        <a:tcBdr/>
      </a:tcStyle>
    </a:lastCol>
    <a:firstCol>
      <a:tcStyle>
        <a:tcBdr/>
      </a:tcStyle>
    </a:firstCol>
    <a:lastRow>
      <a:tcStyle>
        <a:tcBdr>
          <a:top>
            <a:ln w="12700">
              <a:solidFill>
                <a:schemeClr val="tx1"/>
              </a:solidFill>
            </a:ln>
          </a:top>
        </a:tcBdr>
        <a:fill>
          <a:noFill/>
        </a:fill>
      </a:tcStyle>
    </a:lastRow>
    <a:seCell>
      <a:tcStyle>
        <a:tcBdr/>
      </a:tcStyle>
    </a:seCell>
    <a:swCell>
      <a:tcStyle>
        <a:tcBdr/>
      </a:tcStyle>
    </a:swCell>
    <a:firstRow>
      <a:tcStyle>
        <a:tcBdr>
          <a:bottom>
            <a:ln w="12700">
              <a:solidFill>
                <a:schemeClr val="tx1"/>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7"/>
    <p:restoredTop sz="94694"/>
  </p:normalViewPr>
  <p:slideViewPr>
    <p:cSldViewPr>
      <p:cViewPr varScale="1">
        <p:scale>
          <a:sx n="156" d="100"/>
          <a:sy n="156" d="100"/>
        </p:scale>
        <p:origin x="2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40114569785422E-3"/>
          <c:y val="6.9967842255012236E-2"/>
          <c:w val="0.87769824081352854"/>
          <c:h val="0.73936928472176278"/>
        </c:manualLayout>
      </c:layout>
      <c:barChart>
        <c:barDir val="col"/>
        <c:grouping val="stacked"/>
        <c:varyColors val="0"/>
        <c:ser>
          <c:idx val="0"/>
          <c:order val="0"/>
          <c:tx>
            <c:strRef>
              <c:f>Sheet1!$B$1</c:f>
              <c:strCache>
                <c:ptCount val="1"/>
                <c:pt idx="0">
                  <c:v>less than 100 mln rubbles</c:v>
                </c:pt>
              </c:strCache>
            </c:strRef>
          </c:tx>
          <c:spPr>
            <a:solidFill>
              <a:schemeClr val="accent6">
                <a:lumMod val="60000"/>
                <a:lumOff val="40000"/>
              </a:schemeClr>
            </a:solidFill>
            <a:ln>
              <a:noFill/>
            </a:ln>
            <a:effectLst/>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General</c:formatCode>
                <c:ptCount val="9"/>
                <c:pt idx="0">
                  <c:v>642</c:v>
                </c:pt>
                <c:pt idx="1">
                  <c:v>481</c:v>
                </c:pt>
                <c:pt idx="2">
                  <c:v>752</c:v>
                </c:pt>
                <c:pt idx="3">
                  <c:v>906</c:v>
                </c:pt>
                <c:pt idx="4">
                  <c:v>795</c:v>
                </c:pt>
                <c:pt idx="5">
                  <c:v>954</c:v>
                </c:pt>
                <c:pt idx="6">
                  <c:v>557</c:v>
                </c:pt>
                <c:pt idx="7">
                  <c:v>496</c:v>
                </c:pt>
                <c:pt idx="8">
                  <c:v>416</c:v>
                </c:pt>
              </c:numCache>
            </c:numRef>
          </c:val>
          <c:extLst>
            <c:ext xmlns:c16="http://schemas.microsoft.com/office/drawing/2014/chart" uri="{C3380CC4-5D6E-409C-BE32-E72D297353CC}">
              <c16:uniqueId val="{00000000-9581-E646-A26F-11A3FE56699F}"/>
            </c:ext>
          </c:extLst>
        </c:ser>
        <c:ser>
          <c:idx val="1"/>
          <c:order val="1"/>
          <c:tx>
            <c:strRef>
              <c:f>Sheet1!$C$1</c:f>
              <c:strCache>
                <c:ptCount val="1"/>
                <c:pt idx="0">
                  <c:v>more than 100 mln rubbles</c:v>
                </c:pt>
              </c:strCache>
            </c:strRef>
          </c:tx>
          <c:spPr>
            <a:solidFill>
              <a:srgbClr val="92D050"/>
            </a:solidFill>
            <a:ln>
              <a:noFill/>
            </a:ln>
            <a:effectLst/>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General</c:formatCode>
                <c:ptCount val="9"/>
                <c:pt idx="0">
                  <c:v>10</c:v>
                </c:pt>
                <c:pt idx="1">
                  <c:v>17</c:v>
                </c:pt>
                <c:pt idx="2">
                  <c:v>56</c:v>
                </c:pt>
                <c:pt idx="3">
                  <c:v>30</c:v>
                </c:pt>
                <c:pt idx="4">
                  <c:v>29</c:v>
                </c:pt>
                <c:pt idx="5">
                  <c:v>35</c:v>
                </c:pt>
                <c:pt idx="6">
                  <c:v>14</c:v>
                </c:pt>
                <c:pt idx="7">
                  <c:v>40</c:v>
                </c:pt>
                <c:pt idx="8">
                  <c:v>21</c:v>
                </c:pt>
              </c:numCache>
            </c:numRef>
          </c:val>
          <c:extLst>
            <c:ext xmlns:c16="http://schemas.microsoft.com/office/drawing/2014/chart" uri="{C3380CC4-5D6E-409C-BE32-E72D297353CC}">
              <c16:uniqueId val="{00000001-9581-E646-A26F-11A3FE56699F}"/>
            </c:ext>
          </c:extLst>
        </c:ser>
        <c:dLbls>
          <c:showLegendKey val="0"/>
          <c:showVal val="0"/>
          <c:showCatName val="0"/>
          <c:showSerName val="0"/>
          <c:showPercent val="0"/>
          <c:showBubbleSize val="0"/>
        </c:dLbls>
        <c:gapWidth val="150"/>
        <c:overlap val="100"/>
        <c:axId val="967508061"/>
        <c:axId val="94359074"/>
      </c:barChart>
      <c:catAx>
        <c:axId val="967508061"/>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crossAx val="94359074"/>
        <c:crosses val="autoZero"/>
        <c:auto val="1"/>
        <c:lblAlgn val="ctr"/>
        <c:lblOffset val="100"/>
        <c:noMultiLvlLbl val="0"/>
      </c:catAx>
      <c:valAx>
        <c:axId val="94359074"/>
        <c:scaling>
          <c:orientation val="minMax"/>
        </c:scaling>
        <c:delete val="1"/>
        <c:axPos val="l"/>
        <c:numFmt formatCode="General" sourceLinked="1"/>
        <c:majorTickMark val="none"/>
        <c:minorTickMark val="none"/>
        <c:tickLblPos val="nextTo"/>
        <c:crossAx val="96750806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legendEntry>
      <c:legendEntry>
        <c:idx val="1"/>
        <c:txPr>
          <a:bodyPr rot="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legendEntry>
      <c:layout>
        <c:manualLayout>
          <c:xMode val="edge"/>
          <c:yMode val="edge"/>
          <c:x val="0.16123811450536099"/>
          <c:y val="0.89495268138801298"/>
        </c:manualLayout>
      </c:layout>
      <c:overlay val="0"/>
      <c:spPr>
        <a:noFill/>
        <a:ln>
          <a:noFill/>
        </a:ln>
        <a:effectLst/>
      </c:spPr>
      <c:txPr>
        <a:bodyPr rot="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lang="ru-RU" sz="800">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3707581511439E-3"/>
          <c:y val="7.5411906604160028E-2"/>
          <c:w val="0.93413832681323894"/>
          <c:h val="0.72920792079207919"/>
        </c:manualLayout>
      </c:layout>
      <c:barChart>
        <c:barDir val="col"/>
        <c:grouping val="stacked"/>
        <c:varyColors val="0"/>
        <c:ser>
          <c:idx val="0"/>
          <c:order val="0"/>
          <c:tx>
            <c:strRef>
              <c:f>Sheet1!$B$1</c:f>
              <c:strCache>
                <c:ptCount val="1"/>
                <c:pt idx="0">
                  <c:v>less than 100 mln rubbles</c:v>
                </c:pt>
              </c:strCache>
            </c:strRef>
          </c:tx>
          <c:spPr>
            <a:solidFill>
              <a:schemeClr val="accent6">
                <a:lumMod val="60000"/>
                <a:lumOff val="40000"/>
              </a:schemeClr>
            </a:solidFill>
            <a:ln>
              <a:noFill/>
            </a:ln>
            <a:effectLst/>
          </c:spPr>
          <c:invertIfNegative val="0"/>
          <c:dLbls>
            <c:dLbl>
              <c:idx val="5"/>
              <c:layout>
                <c:manualLayout>
                  <c:x val="0"/>
                  <c:y val="-3.50160490224685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A0-1346-9A50-0F45F830C51F}"/>
                </c:ext>
              </c:extLst>
            </c:dLbl>
            <c:numFmt formatCode="#\ ##0.0_);[Red]\(#\ ##0.0\)" sourceLinked="0"/>
            <c:spPr>
              <a:noFill/>
              <a:ln>
                <a:noFill/>
              </a:ln>
              <a:effectLst/>
            </c:spPr>
            <c:txPr>
              <a:bodyPr rot="0" spcFirstLastPara="0" vertOverflow="ellipsis" vert="horz" wrap="square" lIns="38100" tIns="19050" rIns="38100" bIns="19050"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 ##0.0</c:formatCode>
                <c:ptCount val="9"/>
                <c:pt idx="0">
                  <c:v>5.2</c:v>
                </c:pt>
                <c:pt idx="1">
                  <c:v>4.5999999999999996</c:v>
                </c:pt>
                <c:pt idx="2">
                  <c:v>5.9</c:v>
                </c:pt>
                <c:pt idx="3">
                  <c:v>6.2</c:v>
                </c:pt>
                <c:pt idx="4">
                  <c:v>6.3</c:v>
                </c:pt>
                <c:pt idx="5">
                  <c:v>7.3</c:v>
                </c:pt>
                <c:pt idx="6">
                  <c:v>4.5</c:v>
                </c:pt>
                <c:pt idx="7">
                  <c:v>4.4000000000000004</c:v>
                </c:pt>
                <c:pt idx="8">
                  <c:v>4.4000000000000004</c:v>
                </c:pt>
              </c:numCache>
            </c:numRef>
          </c:val>
          <c:extLst>
            <c:ext xmlns:c16="http://schemas.microsoft.com/office/drawing/2014/chart" uri="{C3380CC4-5D6E-409C-BE32-E72D297353CC}">
              <c16:uniqueId val="{00000001-85A0-1346-9A50-0F45F830C51F}"/>
            </c:ext>
          </c:extLst>
        </c:ser>
        <c:ser>
          <c:idx val="1"/>
          <c:order val="1"/>
          <c:tx>
            <c:strRef>
              <c:f>Sheet1!$C$1</c:f>
              <c:strCache>
                <c:ptCount val="1"/>
                <c:pt idx="0">
                  <c:v>more than 100 mln rubbles</c:v>
                </c:pt>
              </c:strCache>
            </c:strRef>
          </c:tx>
          <c:spPr>
            <a:solidFill>
              <a:srgbClr val="92D050"/>
            </a:solidFill>
            <a:ln>
              <a:noFill/>
            </a:ln>
            <a:effectLst/>
          </c:spPr>
          <c:invertIfNegative val="0"/>
          <c:dLbls>
            <c:dLbl>
              <c:idx val="0"/>
              <c:layout>
                <c:manualLayout>
                  <c:x val="0"/>
                  <c:y val="-0.106802058158571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A0-1346-9A50-0F45F830C51F}"/>
                </c:ext>
              </c:extLst>
            </c:dLbl>
            <c:dLbl>
              <c:idx val="1"/>
              <c:layout>
                <c:manualLayout>
                  <c:x val="-1.7604303387313992E-17"/>
                  <c:y val="-9.7738876732312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A0-1346-9A50-0F45F830C51F}"/>
                </c:ext>
              </c:extLst>
            </c:dLbl>
            <c:dLbl>
              <c:idx val="2"/>
              <c:layout>
                <c:manualLayout>
                  <c:x val="3.8409832917226457E-3"/>
                  <c:y val="-0.248794775926532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A0-1346-9A50-0F45F830C51F}"/>
                </c:ext>
              </c:extLst>
            </c:dLbl>
            <c:dLbl>
              <c:idx val="3"/>
              <c:layout>
                <c:manualLayout>
                  <c:x val="0"/>
                  <c:y val="-9.04449307075126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A0-1346-9A50-0F45F830C51F}"/>
                </c:ext>
              </c:extLst>
            </c:dLbl>
            <c:dLbl>
              <c:idx val="4"/>
              <c:layout>
                <c:manualLayout>
                  <c:x val="3.8409832917226808E-3"/>
                  <c:y val="-7.32530424944147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A0-1346-9A50-0F45F830C51F}"/>
                </c:ext>
              </c:extLst>
            </c:dLbl>
            <c:dLbl>
              <c:idx val="5"/>
              <c:layout>
                <c:manualLayout>
                  <c:x val="-3.8409832917227515E-3"/>
                  <c:y val="-0.297231172142869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A0-1346-9A50-0F45F830C51F}"/>
                </c:ext>
              </c:extLst>
            </c:dLbl>
            <c:dLbl>
              <c:idx val="6"/>
              <c:layout>
                <c:manualLayout>
                  <c:x val="3.8409832917226808E-3"/>
                  <c:y val="-0.139419470815601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A0-1346-9A50-0F45F830C51F}"/>
                </c:ext>
              </c:extLst>
            </c:dLbl>
            <c:dLbl>
              <c:idx val="7"/>
              <c:layout>
                <c:manualLayout>
                  <c:x val="0"/>
                  <c:y val="-0.298795637416220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A0-1346-9A50-0F45F830C51F}"/>
                </c:ext>
              </c:extLst>
            </c:dLbl>
            <c:dLbl>
              <c:idx val="8"/>
              <c:layout>
                <c:manualLayout>
                  <c:x val="0"/>
                  <c:y val="-0.144101380106480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A0-1346-9A50-0F45F830C51F}"/>
                </c:ext>
              </c:extLst>
            </c:dLbl>
            <c:numFmt formatCode="#\ ##0.0_);[Red]\(#\ ##0.0\)" sourceLinked="0"/>
            <c:spPr>
              <a:noFill/>
              <a:ln>
                <a:noFill/>
              </a:ln>
              <a:effectLst/>
            </c:spPr>
            <c:txPr>
              <a:bodyPr rot="0" spcFirstLastPara="0" vertOverflow="ellipsis" vert="horz" wrap="square" lIns="38100" tIns="19050" rIns="38100" bIns="19050"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 ##0.0</c:formatCode>
                <c:ptCount val="9"/>
                <c:pt idx="0">
                  <c:v>2.8</c:v>
                </c:pt>
                <c:pt idx="1">
                  <c:v>13.3</c:v>
                </c:pt>
                <c:pt idx="2">
                  <c:v>38.1</c:v>
                </c:pt>
                <c:pt idx="3">
                  <c:v>13.3</c:v>
                </c:pt>
                <c:pt idx="4">
                  <c:v>12.8</c:v>
                </c:pt>
                <c:pt idx="5">
                  <c:v>50.2</c:v>
                </c:pt>
                <c:pt idx="6" formatCode="###\ ##0.0">
                  <c:v>12.9</c:v>
                </c:pt>
                <c:pt idx="7" formatCode="General">
                  <c:v>49.1</c:v>
                </c:pt>
                <c:pt idx="8" formatCode="###\ ##0.0">
                  <c:v>18</c:v>
                </c:pt>
              </c:numCache>
            </c:numRef>
          </c:val>
          <c:extLst>
            <c:ext xmlns:c16="http://schemas.microsoft.com/office/drawing/2014/chart" uri="{C3380CC4-5D6E-409C-BE32-E72D297353CC}">
              <c16:uniqueId val="{0000000B-85A0-1346-9A50-0F45F830C51F}"/>
            </c:ext>
          </c:extLst>
        </c:ser>
        <c:dLbls>
          <c:showLegendKey val="0"/>
          <c:showVal val="0"/>
          <c:showCatName val="0"/>
          <c:showSerName val="0"/>
          <c:showPercent val="0"/>
          <c:showBubbleSize val="0"/>
        </c:dLbls>
        <c:gapWidth val="150"/>
        <c:overlap val="100"/>
        <c:axId val="967508061"/>
        <c:axId val="94359074"/>
      </c:barChart>
      <c:catAx>
        <c:axId val="967508061"/>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crossAx val="94359074"/>
        <c:crosses val="autoZero"/>
        <c:auto val="1"/>
        <c:lblAlgn val="ctr"/>
        <c:lblOffset val="100"/>
        <c:noMultiLvlLbl val="0"/>
      </c:catAx>
      <c:valAx>
        <c:axId val="94359074"/>
        <c:scaling>
          <c:orientation val="minMax"/>
        </c:scaling>
        <c:delete val="1"/>
        <c:axPos val="l"/>
        <c:numFmt formatCode="#\ ##0.0" sourceLinked="1"/>
        <c:majorTickMark val="none"/>
        <c:minorTickMark val="none"/>
        <c:tickLblPos val="nextTo"/>
        <c:crossAx val="96750806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legendEntry>
      <c:legendEntry>
        <c:idx val="1"/>
        <c:txPr>
          <a:bodyPr rot="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legendEntry>
      <c:layout>
        <c:manualLayout>
          <c:xMode val="edge"/>
          <c:yMode val="edge"/>
          <c:x val="0.17640649762282101"/>
          <c:y val="0.88830445544554504"/>
        </c:manualLayout>
      </c:layout>
      <c:overlay val="0"/>
      <c:spPr>
        <a:noFill/>
        <a:ln>
          <a:noFill/>
        </a:ln>
        <a:effectLst/>
      </c:spPr>
      <c:txPr>
        <a:bodyPr rot="0" spcFirstLastPara="0" vertOverflow="ellipsis" vert="horz" wrap="square" anchor="ctr" anchorCtr="1"/>
        <a:lstStyle/>
        <a:p>
          <a:pPr>
            <a:defRPr lang="ru-RU" sz="800" b="0" i="0" u="none" strike="noStrike" kern="1200" baseline="0">
              <a:solidFill>
                <a:sysClr val="windowText" lastClr="000000"/>
              </a:solidFill>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lang="ru-RU" sz="800">
          <a:latin typeface="Arial" panose="020B0604020202020204" pitchFamily="2" charset="0"/>
          <a:ea typeface="Arial" panose="020B0604020202020204" pitchFamily="2" charset="0"/>
          <a:cs typeface="Arial" panose="020B0604020202020204" pitchFamily="2" charset="0"/>
          <a:sym typeface="Arial" panose="020B0604020202020204" pitchFamily="2"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D52540AC-7F97-4199-B9A2-D15BECEB718A}" type="datetimeFigureOut">
              <a:rPr lang="ru-RU" smtClean="0"/>
              <a:t>24.03.2026</a:t>
            </a:fld>
            <a:endParaRPr lang="ru-RU"/>
          </a:p>
        </p:txBody>
      </p:sp>
      <p:sp>
        <p:nvSpPr>
          <p:cNvPr id="4" name="Образ слайда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60AB2354-3BD4-4778-853B-05182E1FFEE0}" type="slidenum">
              <a:rPr lang="ru-RU" smtClean="0"/>
              <a:t>‹#›</a:t>
            </a:fld>
            <a:endParaRPr lang="ru-RU"/>
          </a:p>
        </p:txBody>
      </p:sp>
    </p:spTree>
    <p:extLst>
      <p:ext uri="{BB962C8B-B14F-4D97-AF65-F5344CB8AC3E}">
        <p14:creationId xmlns:p14="http://schemas.microsoft.com/office/powerpoint/2010/main" val="408457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AB2354-3BD4-4778-853B-05182E1FFEE0}" type="slidenum">
              <a:rPr lang="ru-RU" smtClean="0"/>
              <a:t>7</a:t>
            </a:fld>
            <a:endParaRPr lang="ru-RU"/>
          </a:p>
        </p:txBody>
      </p:sp>
    </p:spTree>
    <p:extLst>
      <p:ext uri="{BB962C8B-B14F-4D97-AF65-F5344CB8AC3E}">
        <p14:creationId xmlns:p14="http://schemas.microsoft.com/office/powerpoint/2010/main" val="79607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AB2354-3BD4-4778-853B-05182E1FFEE0}" type="slidenum">
              <a:rPr lang="ru-RU" smtClean="0"/>
              <a:t>8</a:t>
            </a:fld>
            <a:endParaRPr lang="ru-RU"/>
          </a:p>
        </p:txBody>
      </p:sp>
    </p:spTree>
    <p:extLst>
      <p:ext uri="{BB962C8B-B14F-4D97-AF65-F5344CB8AC3E}">
        <p14:creationId xmlns:p14="http://schemas.microsoft.com/office/powerpoint/2010/main" val="416887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AB2354-3BD4-4778-853B-05182E1FFEE0}" type="slidenum">
              <a:rPr lang="ru-RU" smtClean="0"/>
              <a:t>12</a:t>
            </a:fld>
            <a:endParaRPr lang="ru-RU"/>
          </a:p>
        </p:txBody>
      </p:sp>
    </p:spTree>
    <p:extLst>
      <p:ext uri="{BB962C8B-B14F-4D97-AF65-F5344CB8AC3E}">
        <p14:creationId xmlns:p14="http://schemas.microsoft.com/office/powerpoint/2010/main" val="16084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AB2354-3BD4-4778-853B-05182E1FFEE0}" type="slidenum">
              <a:rPr lang="ru-RU" smtClean="0"/>
              <a:t>13</a:t>
            </a:fld>
            <a:endParaRPr lang="ru-RU"/>
          </a:p>
        </p:txBody>
      </p:sp>
    </p:spTree>
    <p:extLst>
      <p:ext uri="{BB962C8B-B14F-4D97-AF65-F5344CB8AC3E}">
        <p14:creationId xmlns:p14="http://schemas.microsoft.com/office/powerpoint/2010/main" val="1113435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Титульный слайд">
    <p:spTree>
      <p:nvGrpSpPr>
        <p:cNvPr id="1" name=""/>
        <p:cNvGrpSpPr/>
        <p:nvPr/>
      </p:nvGrpSpPr>
      <p:grpSpPr bwMode="auto">
        <a:xfrm>
          <a:off x="0" y="0"/>
          <a:ext cx="0" cy="0"/>
          <a:chOff x="0" y="0"/>
          <a:chExt cx="0" cy="0"/>
        </a:xfrm>
      </p:grpSpPr>
      <p:pic>
        <p:nvPicPr>
          <p:cNvPr id="6" name="Рисунок 5"/>
          <p:cNvPicPr>
            <a:picLocks noChangeAspect="1"/>
          </p:cNvPicPr>
          <p:nvPr userDrawn="1"/>
        </p:nvPicPr>
        <p:blipFill>
          <a:blip r:embed="rId2"/>
          <a:stretch/>
        </p:blipFill>
        <p:spPr bwMode="auto">
          <a:xfrm>
            <a:off x="0" y="0"/>
            <a:ext cx="8707817" cy="5143500"/>
          </a:xfrm>
          <a:prstGeom prst="rect">
            <a:avLst/>
          </a:prstGeom>
        </p:spPr>
      </p:pic>
      <p:sp>
        <p:nvSpPr>
          <p:cNvPr id="2" name="Заголовок 1"/>
          <p:cNvSpPr>
            <a:spLocks noGrp="1"/>
          </p:cNvSpPr>
          <p:nvPr>
            <p:ph type="ctrTitle" hasCustomPrompt="1"/>
          </p:nvPr>
        </p:nvSpPr>
        <p:spPr bwMode="auto">
          <a:xfrm>
            <a:off x="3030069" y="2161979"/>
            <a:ext cx="5412059" cy="911231"/>
          </a:xfrm>
          <a:prstGeom prst="rect">
            <a:avLst/>
          </a:prstGeom>
        </p:spPr>
        <p:txBody>
          <a:bodyPr lIns="0" anchor="t">
            <a:normAutofit/>
          </a:bodyPr>
          <a:lstStyle>
            <a:lvl1pPr algn="r">
              <a:defRPr sz="2500" b="1">
                <a:solidFill>
                  <a:srgbClr val="222C77"/>
                </a:solidFill>
                <a:latin typeface="Arial"/>
                <a:cs typeface="Arial"/>
              </a:defRPr>
            </a:lvl1pPr>
          </a:lstStyle>
          <a:p>
            <a:pPr>
              <a:defRPr/>
            </a:pPr>
            <a:r>
              <a:rPr lang="ru-RU"/>
              <a:t>Заголовок</a:t>
            </a:r>
            <a:endParaRPr/>
          </a:p>
        </p:txBody>
      </p:sp>
      <p:sp>
        <p:nvSpPr>
          <p:cNvPr id="3" name="Подзаголовок 2"/>
          <p:cNvSpPr>
            <a:spLocks noGrp="1"/>
          </p:cNvSpPr>
          <p:nvPr>
            <p:ph type="subTitle" idx="1" hasCustomPrompt="1"/>
          </p:nvPr>
        </p:nvSpPr>
        <p:spPr bwMode="auto">
          <a:xfrm>
            <a:off x="3612776" y="3238388"/>
            <a:ext cx="4829354" cy="358920"/>
          </a:xfrm>
          <a:prstGeom prst="rect">
            <a:avLst/>
          </a:prstGeom>
        </p:spPr>
        <p:txBody>
          <a:bodyPr lIns="0">
            <a:normAutofit/>
          </a:bodyPr>
          <a:lstStyle>
            <a:lvl1pPr marL="0" marR="0" indent="0" algn="r" defTabSz="685800">
              <a:lnSpc>
                <a:spcPct val="90000"/>
              </a:lnSpc>
              <a:spcBef>
                <a:spcPts val="750"/>
              </a:spcBef>
              <a:spcAft>
                <a:spcPts val="0"/>
              </a:spcAft>
              <a:buClrTx/>
              <a:buSzTx/>
              <a:buFont typeface="Arial"/>
              <a:buNone/>
              <a:defRPr sz="1200" b="1">
                <a:solidFill>
                  <a:srgbClr val="232C77"/>
                </a:solidFill>
                <a:latin typeface="Arial"/>
                <a:cs typeface="Aria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ru-RU"/>
              <a:t>Докладчик</a:t>
            </a:r>
            <a:endParaRPr/>
          </a:p>
          <a:p>
            <a:pPr>
              <a:defRPr/>
            </a:pPr>
            <a:endParaRPr lang="ru-RU"/>
          </a:p>
        </p:txBody>
      </p:sp>
      <p:sp>
        <p:nvSpPr>
          <p:cNvPr id="15" name="Текст 14"/>
          <p:cNvSpPr>
            <a:spLocks noGrp="1"/>
          </p:cNvSpPr>
          <p:nvPr>
            <p:ph type="body" sz="quarter" idx="10" hasCustomPrompt="1"/>
          </p:nvPr>
        </p:nvSpPr>
        <p:spPr bwMode="auto">
          <a:xfrm>
            <a:off x="4356847" y="3616936"/>
            <a:ext cx="4085283" cy="713014"/>
          </a:xfrm>
          <a:prstGeom prst="rect">
            <a:avLst/>
          </a:prstGeom>
        </p:spPr>
        <p:txBody>
          <a:bodyPr/>
          <a:lstStyle>
            <a:lvl1pPr marL="0" indent="0" algn="r">
              <a:buNone/>
              <a:defRPr sz="1200">
                <a:solidFill>
                  <a:srgbClr val="232C77"/>
                </a:solidFill>
              </a:defRPr>
            </a:lvl1pPr>
            <a:lvl2pPr marL="342900" indent="0">
              <a:buNone/>
              <a:defRPr/>
            </a:lvl2pPr>
          </a:lstStyle>
          <a:p>
            <a:pPr lvl="0">
              <a:defRPr/>
            </a:pPr>
            <a:r>
              <a:rPr lang="ru-RU"/>
              <a:t>Должность</a:t>
            </a:r>
            <a:endParaRPr/>
          </a:p>
        </p:txBody>
      </p:sp>
      <p:sp>
        <p:nvSpPr>
          <p:cNvPr id="17" name="Текст 16"/>
          <p:cNvSpPr>
            <a:spLocks noGrp="1"/>
          </p:cNvSpPr>
          <p:nvPr>
            <p:ph type="body" sz="quarter" idx="11" hasCustomPrompt="1"/>
          </p:nvPr>
        </p:nvSpPr>
        <p:spPr bwMode="auto">
          <a:xfrm>
            <a:off x="5698929" y="4619910"/>
            <a:ext cx="2743200" cy="358920"/>
          </a:xfrm>
          <a:prstGeom prst="rect">
            <a:avLst/>
          </a:prstGeom>
        </p:spPr>
        <p:txBody>
          <a:bodyPr/>
          <a:lstStyle>
            <a:lvl1pPr marL="0" indent="0" algn="r">
              <a:buNone/>
              <a:defRPr sz="1200">
                <a:solidFill>
                  <a:srgbClr val="00B0F0"/>
                </a:solidFill>
              </a:defRPr>
            </a:lvl1pPr>
          </a:lstStyle>
          <a:p>
            <a:pPr lvl="0">
              <a:defRPr/>
            </a:pPr>
            <a:r>
              <a:rPr lang="ru-RU"/>
              <a:t>Дата</a:t>
            </a:r>
            <a:endParaRPr/>
          </a:p>
        </p:txBody>
      </p:sp>
      <p:pic>
        <p:nvPicPr>
          <p:cNvPr id="10" name="Рисунок 9"/>
          <p:cNvPicPr>
            <a:picLocks noChangeAspect="1"/>
          </p:cNvPicPr>
          <p:nvPr userDrawn="1"/>
        </p:nvPicPr>
        <p:blipFill>
          <a:blip r:embed="rId3"/>
          <a:stretch/>
        </p:blipFill>
        <p:spPr bwMode="auto">
          <a:xfrm>
            <a:off x="6399488" y="1024040"/>
            <a:ext cx="1916519" cy="572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hasCustomPrompt="1"/>
          </p:nvPr>
        </p:nvSpPr>
        <p:spPr bwMode="auto">
          <a:xfrm>
            <a:off x="361950" y="195532"/>
            <a:ext cx="6516178" cy="477591"/>
          </a:xfrm>
          <a:prstGeom prst="rect">
            <a:avLst/>
          </a:prstGeom>
        </p:spPr>
        <p:txBody>
          <a:bodyPr lIns="0" anchor="b">
            <a:noAutofit/>
          </a:bodyPr>
          <a:lstStyle>
            <a:lvl1pPr>
              <a:defRPr sz="1800" b="1">
                <a:solidFill>
                  <a:srgbClr val="232C77"/>
                </a:solidFill>
                <a:latin typeface="Arial Narrow"/>
                <a:cs typeface="Arial"/>
              </a:defRPr>
            </a:lvl1pPr>
          </a:lstStyle>
          <a:p>
            <a:pPr>
              <a:defRPr/>
            </a:pPr>
            <a:r>
              <a:rPr lang="ru-RU"/>
              <a:t>Название слайда</a:t>
            </a:r>
            <a:endParaRPr/>
          </a:p>
        </p:txBody>
      </p:sp>
      <p:sp>
        <p:nvSpPr>
          <p:cNvPr id="3" name="Объект 2"/>
          <p:cNvSpPr>
            <a:spLocks noGrp="1"/>
          </p:cNvSpPr>
          <p:nvPr>
            <p:ph idx="1"/>
          </p:nvPr>
        </p:nvSpPr>
        <p:spPr bwMode="auto">
          <a:xfrm>
            <a:off x="361950" y="845507"/>
            <a:ext cx="8420099" cy="3605723"/>
          </a:xfrm>
          <a:prstGeom prst="rect">
            <a:avLst/>
          </a:prstGeom>
        </p:spPr>
        <p:txBody>
          <a:bodyPr/>
          <a:lstStyle>
            <a:lvl1pPr marL="171450" indent="-171450">
              <a:buFont typeface="Wingdings"/>
              <a:buChar char="§"/>
              <a:defRPr sz="1100" b="0">
                <a:solidFill>
                  <a:schemeClr val="tx1"/>
                </a:solidFill>
                <a:latin typeface="Arial"/>
                <a:cs typeface="Arial"/>
              </a:defRPr>
            </a:lvl1pPr>
            <a:lvl2pPr marL="514350" indent="-171450">
              <a:buFont typeface="Wingdings"/>
              <a:buChar char="§"/>
              <a:defRPr sz="1100" b="0">
                <a:solidFill>
                  <a:schemeClr val="tx1"/>
                </a:solidFill>
                <a:latin typeface="Arial"/>
                <a:cs typeface="Arial"/>
              </a:defRPr>
            </a:lvl2pPr>
            <a:lvl3pPr marL="857250" indent="-171450">
              <a:buFont typeface="Wingdings"/>
              <a:buChar char="§"/>
              <a:defRPr sz="1100" b="0">
                <a:solidFill>
                  <a:schemeClr val="tx1"/>
                </a:solidFill>
                <a:latin typeface="Arial"/>
                <a:cs typeface="Arial"/>
              </a:defRPr>
            </a:lvl3pPr>
            <a:lvl4pPr marL="1200150" indent="-171450">
              <a:buFont typeface="Wingdings"/>
              <a:buChar char="§"/>
              <a:defRPr sz="1100" b="0">
                <a:solidFill>
                  <a:schemeClr val="tx1"/>
                </a:solidFill>
                <a:latin typeface="Arial"/>
                <a:cs typeface="Arial"/>
              </a:defRPr>
            </a:lvl4pPr>
            <a:lvl5pPr marL="1543050" indent="-171450">
              <a:buFont typeface="Wingdings"/>
              <a:buChar char="§"/>
              <a:defRPr sz="1100" b="0">
                <a:solidFill>
                  <a:schemeClr val="tx1"/>
                </a:solidFill>
                <a:latin typeface="Arial"/>
                <a:cs typeface="Aria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Номер слайда 5"/>
          <p:cNvSpPr>
            <a:spLocks noGrp="1"/>
          </p:cNvSpPr>
          <p:nvPr>
            <p:ph type="sldNum" sz="quarter" idx="12"/>
          </p:nvPr>
        </p:nvSpPr>
        <p:spPr bwMode="auto">
          <a:xfrm>
            <a:off x="8515349" y="4727006"/>
            <a:ext cx="285373" cy="273844"/>
          </a:xfrm>
          <a:prstGeom prst="rect">
            <a:avLst/>
          </a:prstGeom>
        </p:spPr>
        <p:txBody>
          <a:bodyPr lIns="0" tIns="0" rIns="0"/>
          <a:lstStyle>
            <a:lvl1pPr algn="r">
              <a:defRPr sz="1200">
                <a:solidFill>
                  <a:srgbClr val="29ABE2"/>
                </a:solidFill>
                <a:latin typeface="Arial Narrow"/>
                <a:cs typeface="Arial"/>
              </a:defRPr>
            </a:lvl1pPr>
          </a:lstStyle>
          <a:p>
            <a:pPr>
              <a:defRPr/>
            </a:pPr>
            <a:fld id="{28E65BE1-C8A9-4E7E-A6F3-0D921848BF45}" type="slidenum">
              <a:rPr lang="ru-RU"/>
              <a:t>‹#›</a:t>
            </a:fld>
            <a:endParaRPr lang="ru-RU"/>
          </a:p>
        </p:txBody>
      </p:sp>
      <p:cxnSp>
        <p:nvCxnSpPr>
          <p:cNvPr id="7" name="Прямая соединительная линия 6"/>
          <p:cNvCxnSpPr>
            <a:cxnSpLocks/>
          </p:cNvCxnSpPr>
          <p:nvPr userDrawn="1"/>
        </p:nvCxnSpPr>
        <p:spPr bwMode="auto">
          <a:xfrm flipV="1">
            <a:off x="361950" y="717549"/>
            <a:ext cx="8420100"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cxnSpLocks/>
          </p:cNvCxnSpPr>
          <p:nvPr userDrawn="1"/>
        </p:nvCxnSpPr>
        <p:spPr bwMode="auto">
          <a:xfrm>
            <a:off x="361950" y="4600575"/>
            <a:ext cx="842009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userDrawn="1"/>
        </p:nvPicPr>
        <p:blipFill>
          <a:blip r:embed="rId2"/>
          <a:stretch/>
        </p:blipFill>
        <p:spPr bwMode="auto">
          <a:xfrm>
            <a:off x="7781950" y="342910"/>
            <a:ext cx="1000099" cy="2988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Пользовательский макет">
    <p:spTree>
      <p:nvGrpSpPr>
        <p:cNvPr id="1" name=""/>
        <p:cNvGrpSpPr/>
        <p:nvPr/>
      </p:nvGrpSpPr>
      <p:grpSpPr bwMode="auto">
        <a:xfrm>
          <a:off x="0" y="0"/>
          <a:ext cx="0" cy="0"/>
          <a:chOff x="0" y="0"/>
          <a:chExt cx="0" cy="0"/>
        </a:xfrm>
      </p:grpSpPr>
      <p:sp>
        <p:nvSpPr>
          <p:cNvPr id="4" name="Номер слайда 5"/>
          <p:cNvSpPr>
            <a:spLocks noGrp="1"/>
          </p:cNvSpPr>
          <p:nvPr>
            <p:ph type="sldNum" sz="quarter" idx="12"/>
          </p:nvPr>
        </p:nvSpPr>
        <p:spPr bwMode="auto">
          <a:xfrm>
            <a:off x="8515349" y="4727006"/>
            <a:ext cx="285373" cy="273844"/>
          </a:xfrm>
          <a:prstGeom prst="rect">
            <a:avLst/>
          </a:prstGeom>
        </p:spPr>
        <p:txBody>
          <a:bodyPr lIns="0" tIns="0" rIns="0"/>
          <a:lstStyle>
            <a:lvl1pPr algn="r">
              <a:defRPr sz="1200">
                <a:solidFill>
                  <a:srgbClr val="29ABE2"/>
                </a:solidFill>
                <a:latin typeface="Arial Narrow"/>
                <a:cs typeface="Arial"/>
              </a:defRPr>
            </a:lvl1pPr>
          </a:lstStyle>
          <a:p>
            <a:pPr>
              <a:defRPr/>
            </a:pPr>
            <a:fld id="{28E65BE1-C8A9-4E7E-A6F3-0D921848BF45}" type="slidenum">
              <a:rPr lang="ru-RU"/>
              <a:t>‹#›</a:t>
            </a:fld>
            <a:endParaRPr lang="ru-RU"/>
          </a:p>
        </p:txBody>
      </p:sp>
      <p:cxnSp>
        <p:nvCxnSpPr>
          <p:cNvPr id="5" name="Прямая соединительная линия 4"/>
          <p:cNvCxnSpPr>
            <a:cxnSpLocks/>
          </p:cNvCxnSpPr>
          <p:nvPr userDrawn="1"/>
        </p:nvCxnSpPr>
        <p:spPr bwMode="auto">
          <a:xfrm>
            <a:off x="361950" y="4600575"/>
            <a:ext cx="842009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a:stretch/>
        </p:blipFill>
        <p:spPr bwMode="auto">
          <a:xfrm>
            <a:off x="7781950" y="342910"/>
            <a:ext cx="1000099" cy="29885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Пользовательский макет">
    <p:spTree>
      <p:nvGrpSpPr>
        <p:cNvPr id="1" name=""/>
        <p:cNvGrpSpPr/>
        <p:nvPr/>
      </p:nvGrpSpPr>
      <p:grpSpPr bwMode="auto">
        <a:xfrm>
          <a:off x="0" y="0"/>
          <a:ext cx="0" cy="0"/>
          <a:chOff x="0" y="0"/>
          <a:chExt cx="0" cy="0"/>
        </a:xfrm>
      </p:grpSpPr>
      <p:pic>
        <p:nvPicPr>
          <p:cNvPr id="4" name="Рисунок 3"/>
          <p:cNvPicPr>
            <a:picLocks noChangeAspect="1"/>
          </p:cNvPicPr>
          <p:nvPr userDrawn="1"/>
        </p:nvPicPr>
        <p:blipFill>
          <a:blip r:embed="rId2"/>
          <a:stretch/>
        </p:blipFill>
        <p:spPr bwMode="auto">
          <a:xfrm>
            <a:off x="7781950" y="342910"/>
            <a:ext cx="1000099" cy="2988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400">
          <a:solidFill>
            <a:schemeClr val="tx1"/>
          </a:solidFill>
          <a:latin typeface="+mn-lt"/>
          <a:ea typeface="+mn-ea"/>
          <a:cs typeface="+mn-cs"/>
        </a:defRPr>
      </a:lvl4pPr>
      <a:lvl5pPr marL="1543050" indent="-171450" algn="l" defTabSz="685800">
        <a:lnSpc>
          <a:spcPct val="90000"/>
        </a:lnSpc>
        <a:spcBef>
          <a:spcPts val="375"/>
        </a:spcBef>
        <a:buFont typeface="Arial"/>
        <a:buChar char="•"/>
        <a:defRPr sz="1400">
          <a:solidFill>
            <a:schemeClr val="tx1"/>
          </a:solidFill>
          <a:latin typeface="+mn-lt"/>
          <a:ea typeface="+mn-ea"/>
          <a:cs typeface="+mn-cs"/>
        </a:defRPr>
      </a:lvl5pPr>
      <a:lvl6pPr marL="1885950" indent="-171450" algn="l" defTabSz="685800">
        <a:lnSpc>
          <a:spcPct val="90000"/>
        </a:lnSpc>
        <a:spcBef>
          <a:spcPts val="375"/>
        </a:spcBef>
        <a:buFont typeface="Arial"/>
        <a:buChar char="•"/>
        <a:defRPr sz="1400">
          <a:solidFill>
            <a:schemeClr val="tx1"/>
          </a:solidFill>
          <a:latin typeface="+mn-lt"/>
          <a:ea typeface="+mn-ea"/>
          <a:cs typeface="+mn-cs"/>
        </a:defRPr>
      </a:lvl6pPr>
      <a:lvl7pPr marL="2228850" indent="-171450" algn="l" defTabSz="685800">
        <a:lnSpc>
          <a:spcPct val="90000"/>
        </a:lnSpc>
        <a:spcBef>
          <a:spcPts val="375"/>
        </a:spcBef>
        <a:buFont typeface="Arial"/>
        <a:buChar char="•"/>
        <a:defRPr sz="1400">
          <a:solidFill>
            <a:schemeClr val="tx1"/>
          </a:solidFill>
          <a:latin typeface="+mn-lt"/>
          <a:ea typeface="+mn-ea"/>
          <a:cs typeface="+mn-cs"/>
        </a:defRPr>
      </a:lvl7pPr>
      <a:lvl8pPr marL="2571750" indent="-171450" algn="l" defTabSz="685800">
        <a:lnSpc>
          <a:spcPct val="90000"/>
        </a:lnSpc>
        <a:spcBef>
          <a:spcPts val="375"/>
        </a:spcBef>
        <a:buFont typeface="Arial"/>
        <a:buChar char="•"/>
        <a:defRPr sz="1400">
          <a:solidFill>
            <a:schemeClr val="tx1"/>
          </a:solidFill>
          <a:latin typeface="+mn-lt"/>
          <a:ea typeface="+mn-ea"/>
          <a:cs typeface="+mn-cs"/>
        </a:defRPr>
      </a:lvl8pPr>
      <a:lvl9pPr marL="2914650" indent="-171450" algn="l" defTabSz="685800">
        <a:lnSpc>
          <a:spcPct val="90000"/>
        </a:lnSpc>
        <a:spcBef>
          <a:spcPts val="375"/>
        </a:spcBef>
        <a:buFont typeface="Arial"/>
        <a:buChar char="•"/>
        <a:defRPr sz="1400">
          <a:solidFill>
            <a:schemeClr val="tx1"/>
          </a:solidFill>
          <a:latin typeface="+mn-lt"/>
          <a:ea typeface="+mn-ea"/>
          <a:cs typeface="+mn-cs"/>
        </a:defRPr>
      </a:lvl9pPr>
    </p:bodyStyle>
    <p:otherStyle>
      <a:defPPr>
        <a:defRPr lang="ru-RU"/>
      </a:defPPr>
      <a:lvl1pPr marL="0" algn="l" defTabSz="685800">
        <a:defRPr sz="1400">
          <a:solidFill>
            <a:schemeClr val="tx1"/>
          </a:solidFill>
          <a:latin typeface="+mn-lt"/>
          <a:ea typeface="+mn-ea"/>
          <a:cs typeface="+mn-cs"/>
        </a:defRPr>
      </a:lvl1pPr>
      <a:lvl2pPr marL="342900" algn="l" defTabSz="685800">
        <a:defRPr sz="1400">
          <a:solidFill>
            <a:schemeClr val="tx1"/>
          </a:solidFill>
          <a:latin typeface="+mn-lt"/>
          <a:ea typeface="+mn-ea"/>
          <a:cs typeface="+mn-cs"/>
        </a:defRPr>
      </a:lvl2pPr>
      <a:lvl3pPr marL="685800" algn="l" defTabSz="685800">
        <a:defRPr sz="1400">
          <a:solidFill>
            <a:schemeClr val="tx1"/>
          </a:solidFill>
          <a:latin typeface="+mn-lt"/>
          <a:ea typeface="+mn-ea"/>
          <a:cs typeface="+mn-cs"/>
        </a:defRPr>
      </a:lvl3pPr>
      <a:lvl4pPr marL="1028700" algn="l" defTabSz="685800">
        <a:defRPr sz="1400">
          <a:solidFill>
            <a:schemeClr val="tx1"/>
          </a:solidFill>
          <a:latin typeface="+mn-lt"/>
          <a:ea typeface="+mn-ea"/>
          <a:cs typeface="+mn-cs"/>
        </a:defRPr>
      </a:lvl4pPr>
      <a:lvl5pPr marL="1371600" algn="l" defTabSz="685800">
        <a:defRPr sz="1400">
          <a:solidFill>
            <a:schemeClr val="tx1"/>
          </a:solidFill>
          <a:latin typeface="+mn-lt"/>
          <a:ea typeface="+mn-ea"/>
          <a:cs typeface="+mn-cs"/>
        </a:defRPr>
      </a:lvl5pPr>
      <a:lvl6pPr marL="1714500" algn="l" defTabSz="685800">
        <a:defRPr sz="1400">
          <a:solidFill>
            <a:schemeClr val="tx1"/>
          </a:solidFill>
          <a:latin typeface="+mn-lt"/>
          <a:ea typeface="+mn-ea"/>
          <a:cs typeface="+mn-cs"/>
        </a:defRPr>
      </a:lvl6pPr>
      <a:lvl7pPr marL="2057400" algn="l" defTabSz="685800">
        <a:defRPr sz="1400">
          <a:solidFill>
            <a:schemeClr val="tx1"/>
          </a:solidFill>
          <a:latin typeface="+mn-lt"/>
          <a:ea typeface="+mn-ea"/>
          <a:cs typeface="+mn-cs"/>
        </a:defRPr>
      </a:lvl7pPr>
      <a:lvl8pPr marL="2400300" algn="l" defTabSz="685800">
        <a:defRPr sz="1400">
          <a:solidFill>
            <a:schemeClr val="tx1"/>
          </a:solidFill>
          <a:latin typeface="+mn-lt"/>
          <a:ea typeface="+mn-ea"/>
          <a:cs typeface="+mn-cs"/>
        </a:defRPr>
      </a:lvl8pPr>
      <a:lvl9pPr marL="2743200" algn="l" defTabSz="685800">
        <a:defRPr sz="1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mailto:tulikov@rosenergo.gov.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chart" Target="../charts/chart2.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2843809" y="2037197"/>
            <a:ext cx="5598320" cy="911231"/>
          </a:xfrm>
        </p:spPr>
        <p:txBody>
          <a:bodyPr>
            <a:normAutofit fontScale="90000"/>
          </a:bodyPr>
          <a:lstStyle/>
          <a:p>
            <a:pPr>
              <a:defRPr/>
            </a:pPr>
            <a:r>
              <a:rPr lang="en-US" dirty="0"/>
              <a:t>Governance policy of </a:t>
            </a:r>
            <a:r>
              <a:rPr lang="en-US" sz="2600" dirty="0"/>
              <a:t>digitization </a:t>
            </a:r>
            <a:br>
              <a:rPr lang="ru-RU" sz="2600" dirty="0"/>
            </a:br>
            <a:r>
              <a:rPr lang="en-US" sz="2600" dirty="0"/>
              <a:t>and financing </a:t>
            </a:r>
            <a:r>
              <a:rPr lang="ro-RO" sz="2600" dirty="0" err="1"/>
              <a:t>energy</a:t>
            </a:r>
            <a:r>
              <a:rPr lang="ro-RO" sz="2600" dirty="0"/>
              <a:t> </a:t>
            </a:r>
            <a:r>
              <a:rPr lang="ro-RO" sz="2600" dirty="0" err="1"/>
              <a:t>efficiency</a:t>
            </a:r>
            <a:r>
              <a:rPr lang="ro-RO" sz="2600" dirty="0"/>
              <a:t> in </a:t>
            </a:r>
            <a:r>
              <a:rPr lang="ro-RO" sz="2600" dirty="0" err="1"/>
              <a:t>the</a:t>
            </a:r>
            <a:r>
              <a:rPr lang="ro-RO" sz="2600" dirty="0"/>
              <a:t> </a:t>
            </a:r>
            <a:r>
              <a:rPr lang="ro-RO" sz="2600" dirty="0" err="1"/>
              <a:t>Russian</a:t>
            </a:r>
            <a:r>
              <a:rPr lang="ro-RO" sz="2600" dirty="0"/>
              <a:t> </a:t>
            </a:r>
            <a:r>
              <a:rPr lang="ro-RO" sz="2600" dirty="0" err="1"/>
              <a:t>Federation</a:t>
            </a:r>
            <a:endParaRPr lang="en-US" sz="2600" dirty="0"/>
          </a:p>
        </p:txBody>
      </p:sp>
      <p:sp>
        <p:nvSpPr>
          <p:cNvPr id="3" name="Подзаголовок 2"/>
          <p:cNvSpPr>
            <a:spLocks noGrp="1"/>
          </p:cNvSpPr>
          <p:nvPr>
            <p:ph type="subTitle" idx="1"/>
          </p:nvPr>
        </p:nvSpPr>
        <p:spPr bwMode="auto"/>
        <p:txBody>
          <a:bodyPr/>
          <a:lstStyle/>
          <a:p>
            <a:pPr>
              <a:defRPr/>
            </a:pPr>
            <a:r>
              <a:rPr lang="en-US" dirty="0"/>
              <a:t>Dr. Alexey </a:t>
            </a:r>
            <a:r>
              <a:rPr lang="en-US" dirty="0" err="1"/>
              <a:t>Tulikov</a:t>
            </a:r>
            <a:endParaRPr lang="en-US" dirty="0">
              <a:latin typeface="Calibri" panose="020F0502020204030204" pitchFamily="34" charset="0"/>
            </a:endParaRPr>
          </a:p>
          <a:p>
            <a:pPr>
              <a:defRPr/>
            </a:pPr>
            <a:endParaRPr lang="en-US" dirty="0"/>
          </a:p>
        </p:txBody>
      </p:sp>
      <p:sp>
        <p:nvSpPr>
          <p:cNvPr id="4" name="Текст 3"/>
          <p:cNvSpPr>
            <a:spLocks noGrp="1"/>
          </p:cNvSpPr>
          <p:nvPr>
            <p:ph type="body" sz="quarter" idx="10"/>
          </p:nvPr>
        </p:nvSpPr>
        <p:spPr bwMode="auto"/>
        <p:txBody>
          <a:bodyPr/>
          <a:lstStyle/>
          <a:p>
            <a:pPr>
              <a:defRPr/>
            </a:pPr>
            <a:r>
              <a:rPr lang="en-US"/>
              <a:t>Director for the Development of Legislation in the Fuel and Energy Sector of the Russian Energy Agency, </a:t>
            </a:r>
            <a:br>
              <a:rPr lang="en-US"/>
            </a:br>
            <a:r>
              <a:rPr lang="en-US"/>
              <a:t>Head of the Expert Council TC 039 on High Energy Efficiency Facilities and Technologies</a:t>
            </a:r>
            <a:endParaRPr lang="en-US">
              <a:latin typeface="Calibri" panose="020F0502020204030204" pitchFamily="34" charset="0"/>
            </a:endParaRPr>
          </a:p>
        </p:txBody>
      </p:sp>
      <p:sp>
        <p:nvSpPr>
          <p:cNvPr id="5" name="Текст 4"/>
          <p:cNvSpPr>
            <a:spLocks noGrp="1"/>
          </p:cNvSpPr>
          <p:nvPr>
            <p:ph type="body" sz="quarter" idx="11"/>
          </p:nvPr>
        </p:nvSpPr>
        <p:spPr bwMode="auto">
          <a:xfrm>
            <a:off x="5698929" y="4406996"/>
            <a:ext cx="2743200" cy="358920"/>
          </a:xfrm>
        </p:spPr>
        <p:txBody>
          <a:bodyPr/>
          <a:lstStyle/>
          <a:p>
            <a:pPr>
              <a:defRPr/>
            </a:pPr>
            <a:r>
              <a:rPr lang="en-US" dirty="0">
                <a:latin typeface="Calibri" panose="020F0502020204030204" pitchFamily="34" charset="0"/>
              </a:rPr>
              <a:t>April, 202</a:t>
            </a:r>
            <a:r>
              <a:rPr lang="ru-RU" dirty="0">
                <a:latin typeface="Calibri" panose="020F0502020204030204" pitchFamily="34" charset="0"/>
              </a:rPr>
              <a:t>6</a:t>
            </a:r>
            <a:endParaRPr lang="en-US"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normAutofit fontScale="90000"/>
          </a:bodyPr>
          <a:lstStyle/>
          <a:p>
            <a:pPr rtl="0"/>
            <a:r>
              <a:rPr lang="ru-RU" dirty="0" err="1">
                <a:solidFill>
                  <a:schemeClr val="tx2"/>
                </a:solidFill>
                <a:latin typeface="Stem"/>
              </a:rPr>
              <a:t>Introduction</a:t>
            </a:r>
            <a:r>
              <a:rPr lang="ru-RU" dirty="0">
                <a:solidFill>
                  <a:schemeClr val="tx2"/>
                </a:solidFill>
                <a:latin typeface="Stem"/>
              </a:rPr>
              <a:t> </a:t>
            </a:r>
            <a:r>
              <a:rPr lang="ru-RU" dirty="0" err="1">
                <a:solidFill>
                  <a:schemeClr val="tx2"/>
                </a:solidFill>
                <a:latin typeface="Stem"/>
              </a:rPr>
              <a:t>of</a:t>
            </a:r>
            <a:r>
              <a:rPr lang="ru-RU" dirty="0">
                <a:solidFill>
                  <a:schemeClr val="tx2"/>
                </a:solidFill>
                <a:latin typeface="Stem"/>
              </a:rPr>
              <a:t> </a:t>
            </a:r>
            <a:r>
              <a:rPr lang="ru-RU" dirty="0" err="1">
                <a:solidFill>
                  <a:schemeClr val="tx2"/>
                </a:solidFill>
                <a:latin typeface="Stem"/>
              </a:rPr>
              <a:t>a</a:t>
            </a:r>
            <a:r>
              <a:rPr lang="ru-RU" dirty="0">
                <a:solidFill>
                  <a:schemeClr val="tx2"/>
                </a:solidFill>
                <a:latin typeface="Stem"/>
              </a:rPr>
              <a:t> </a:t>
            </a:r>
            <a:r>
              <a:rPr lang="ru-RU" dirty="0" err="1">
                <a:solidFill>
                  <a:schemeClr val="tx2"/>
                </a:solidFill>
                <a:latin typeface="Stem"/>
              </a:rPr>
              <a:t>regional</a:t>
            </a:r>
            <a:r>
              <a:rPr lang="ru-RU" dirty="0">
                <a:solidFill>
                  <a:schemeClr val="tx2"/>
                </a:solidFill>
                <a:latin typeface="Stem"/>
              </a:rPr>
              <a:t> </a:t>
            </a:r>
            <a:r>
              <a:rPr lang="ru-RU" dirty="0" err="1">
                <a:solidFill>
                  <a:schemeClr val="tx2"/>
                </a:solidFill>
                <a:latin typeface="Stem"/>
              </a:rPr>
              <a:t>information</a:t>
            </a:r>
            <a:r>
              <a:rPr lang="ru-RU" dirty="0">
                <a:solidFill>
                  <a:schemeClr val="tx2"/>
                </a:solidFill>
                <a:latin typeface="Stem"/>
              </a:rPr>
              <a:t> </a:t>
            </a:r>
            <a:r>
              <a:rPr lang="ru-RU" dirty="0" err="1">
                <a:solidFill>
                  <a:schemeClr val="tx2"/>
                </a:solidFill>
                <a:latin typeface="Stem"/>
              </a:rPr>
              <a:t>and</a:t>
            </a:r>
            <a:r>
              <a:rPr lang="ru-RU" dirty="0">
                <a:solidFill>
                  <a:schemeClr val="tx2"/>
                </a:solidFill>
                <a:latin typeface="Stem"/>
              </a:rPr>
              <a:t> </a:t>
            </a:r>
            <a:r>
              <a:rPr lang="ru-RU" dirty="0" err="1">
                <a:solidFill>
                  <a:schemeClr val="tx2"/>
                </a:solidFill>
                <a:latin typeface="Stem"/>
              </a:rPr>
              <a:t>analytical</a:t>
            </a:r>
            <a:r>
              <a:rPr lang="ru-RU" dirty="0">
                <a:solidFill>
                  <a:schemeClr val="tx2"/>
                </a:solidFill>
                <a:latin typeface="Stem"/>
              </a:rPr>
              <a:t> </a:t>
            </a:r>
            <a:r>
              <a:rPr lang="ru-RU" dirty="0" err="1">
                <a:solidFill>
                  <a:schemeClr val="tx2"/>
                </a:solidFill>
                <a:latin typeface="Stem"/>
              </a:rPr>
              <a:t>system</a:t>
            </a:r>
            <a:r>
              <a:rPr lang="ru-RU" dirty="0">
                <a:solidFill>
                  <a:schemeClr val="tx2"/>
                </a:solidFill>
                <a:latin typeface="Stem"/>
              </a:rPr>
              <a:t> </a:t>
            </a:r>
            <a:r>
              <a:rPr lang="ru-RU" dirty="0" err="1">
                <a:solidFill>
                  <a:schemeClr val="tx2"/>
                </a:solidFill>
                <a:latin typeface="Stem"/>
              </a:rPr>
              <a:t>for</a:t>
            </a:r>
            <a:r>
              <a:rPr lang="ru-RU" dirty="0">
                <a:solidFill>
                  <a:schemeClr val="tx2"/>
                </a:solidFill>
                <a:latin typeface="Stem"/>
              </a:rPr>
              <a:t> </a:t>
            </a:r>
            <a:r>
              <a:rPr lang="ru-RU" dirty="0" err="1">
                <a:solidFill>
                  <a:schemeClr val="tx2"/>
                </a:solidFill>
                <a:latin typeface="Stem"/>
              </a:rPr>
              <a:t>energy</a:t>
            </a:r>
            <a:r>
              <a:rPr lang="ru-RU" dirty="0">
                <a:solidFill>
                  <a:schemeClr val="tx2"/>
                </a:solidFill>
                <a:latin typeface="Stem"/>
              </a:rPr>
              <a:t> </a:t>
            </a:r>
            <a:r>
              <a:rPr lang="ru-RU" dirty="0" err="1">
                <a:solidFill>
                  <a:schemeClr val="tx2"/>
                </a:solidFill>
                <a:latin typeface="Stem"/>
              </a:rPr>
              <a:t>resources</a:t>
            </a:r>
            <a:r>
              <a:rPr lang="ru-RU" dirty="0">
                <a:solidFill>
                  <a:schemeClr val="tx2"/>
                </a:solidFill>
                <a:latin typeface="Stem"/>
              </a:rPr>
              <a:t> </a:t>
            </a:r>
            <a:r>
              <a:rPr lang="ru-RU" dirty="0" err="1">
                <a:solidFill>
                  <a:schemeClr val="tx2"/>
                </a:solidFill>
                <a:latin typeface="Stem"/>
              </a:rPr>
              <a:t>management</a:t>
            </a:r>
            <a:r>
              <a:rPr lang="ru-RU" dirty="0">
                <a:solidFill>
                  <a:schemeClr val="tx2"/>
                </a:solidFill>
                <a:latin typeface="Stem"/>
              </a:rPr>
              <a:t> </a:t>
            </a:r>
            <a:r>
              <a:rPr lang="ru-RU" dirty="0" err="1">
                <a:solidFill>
                  <a:schemeClr val="tx2"/>
                </a:solidFill>
                <a:latin typeface="Stem"/>
              </a:rPr>
              <a:t>in</a:t>
            </a:r>
            <a:r>
              <a:rPr lang="ru-RU" dirty="0">
                <a:solidFill>
                  <a:schemeClr val="tx2"/>
                </a:solidFill>
                <a:latin typeface="Stem"/>
              </a:rPr>
              <a:t> </a:t>
            </a:r>
            <a:r>
              <a:rPr lang="ru-RU" dirty="0" err="1">
                <a:solidFill>
                  <a:schemeClr val="tx2"/>
                </a:solidFill>
                <a:latin typeface="Stem"/>
              </a:rPr>
              <a:t>the</a:t>
            </a:r>
            <a:r>
              <a:rPr lang="ru-RU" dirty="0">
                <a:solidFill>
                  <a:schemeClr val="tx2"/>
                </a:solidFill>
                <a:latin typeface="Stem"/>
              </a:rPr>
              <a:t> </a:t>
            </a:r>
            <a:r>
              <a:rPr lang="ru-RU" dirty="0" err="1">
                <a:solidFill>
                  <a:schemeClr val="tx2"/>
                </a:solidFill>
                <a:latin typeface="Stem"/>
              </a:rPr>
              <a:t>Belgorod</a:t>
            </a:r>
            <a:r>
              <a:rPr lang="ru-RU" dirty="0">
                <a:solidFill>
                  <a:schemeClr val="tx2"/>
                </a:solidFill>
                <a:latin typeface="Stem"/>
              </a:rPr>
              <a:t> </a:t>
            </a:r>
            <a:r>
              <a:rPr lang="ru-RU" dirty="0" err="1">
                <a:solidFill>
                  <a:schemeClr val="tx2"/>
                </a:solidFill>
                <a:latin typeface="Stem"/>
              </a:rPr>
              <a:t>Region</a:t>
            </a:r>
            <a:endParaRPr lang="ru-RU" dirty="0">
              <a:solidFill>
                <a:schemeClr val="tx2"/>
              </a:solidFill>
              <a:latin typeface="Stem"/>
            </a:endParaRPr>
          </a:p>
        </p:txBody>
      </p:sp>
      <p:grpSp>
        <p:nvGrpSpPr>
          <p:cNvPr id="4" name="Группа 3">
            <a:extLst>
              <a:ext uri="{FF2B5EF4-FFF2-40B4-BE49-F238E27FC236}">
                <a16:creationId xmlns:a16="http://schemas.microsoft.com/office/drawing/2014/main" id="{6F1F8FF1-1F06-2948-AB4C-9855297475A3}"/>
              </a:ext>
            </a:extLst>
          </p:cNvPr>
          <p:cNvGrpSpPr/>
          <p:nvPr/>
        </p:nvGrpSpPr>
        <p:grpSpPr>
          <a:xfrm>
            <a:off x="62745" y="843559"/>
            <a:ext cx="5449812" cy="3672408"/>
            <a:chOff x="-358096" y="224124"/>
            <a:chExt cx="9578477" cy="6454548"/>
          </a:xfrm>
        </p:grpSpPr>
        <p:cxnSp>
          <p:nvCxnSpPr>
            <p:cNvPr id="9" name="Соединительная линия: изогнутая 112">
              <a:extLst>
                <a:ext uri="{FF2B5EF4-FFF2-40B4-BE49-F238E27FC236}">
                  <a16:creationId xmlns:a16="http://schemas.microsoft.com/office/drawing/2014/main" id="{15DBD22A-F780-CC4A-919B-02CE99A292EC}"/>
                </a:ext>
                <a:ext uri="{C183D7F6-B498-43B3-948B-1728B52AA6E4}">
                  <adec:decorative xmlns:adec="http://schemas.microsoft.com/office/drawing/2017/decorative" val="1"/>
                </a:ext>
              </a:extLst>
            </p:cNvPr>
            <p:cNvCxnSpPr>
              <a:cxnSpLocks/>
            </p:cNvCxnSpPr>
            <p:nvPr/>
          </p:nvCxnSpPr>
          <p:spPr>
            <a:xfrm rot="10800000">
              <a:off x="2208964" y="930711"/>
              <a:ext cx="879322" cy="762027"/>
            </a:xfrm>
            <a:prstGeom prst="bentConnector3">
              <a:avLst>
                <a:gd name="adj1" fmla="val -1447"/>
              </a:avLst>
            </a:prstGeom>
            <a:ln>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 name="Соединительная линия: изогнутая 112">
              <a:extLst>
                <a:ext uri="{FF2B5EF4-FFF2-40B4-BE49-F238E27FC236}">
                  <a16:creationId xmlns:a16="http://schemas.microsoft.com/office/drawing/2014/main" id="{FEB88E89-596D-0543-BF4F-4BB05AC12BB2}"/>
                </a:ext>
                <a:ext uri="{C183D7F6-B498-43B3-948B-1728B52AA6E4}">
                  <adec:decorative xmlns:adec="http://schemas.microsoft.com/office/drawing/2017/decorative" val="1"/>
                </a:ext>
              </a:extLst>
            </p:cNvPr>
            <p:cNvCxnSpPr>
              <a:cxnSpLocks/>
            </p:cNvCxnSpPr>
            <p:nvPr/>
          </p:nvCxnSpPr>
          <p:spPr>
            <a:xfrm rot="10800000">
              <a:off x="2198063" y="1522294"/>
              <a:ext cx="789440" cy="327224"/>
            </a:xfrm>
            <a:prstGeom prst="bentConnector3">
              <a:avLst>
                <a:gd name="adj1" fmla="val 50000"/>
              </a:avLst>
            </a:prstGeom>
            <a:ln>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sp>
          <p:nvSpPr>
            <p:cNvPr id="12" name="Овал 11">
              <a:extLst>
                <a:ext uri="{FF2B5EF4-FFF2-40B4-BE49-F238E27FC236}">
                  <a16:creationId xmlns:a16="http://schemas.microsoft.com/office/drawing/2014/main" id="{729D5FE8-8576-CA4C-B7A9-F75AE58791E6}"/>
                </a:ext>
                <a:ext uri="{C183D7F6-B498-43B3-948B-1728B52AA6E4}">
                  <adec:decorative xmlns:adec="http://schemas.microsoft.com/office/drawing/2017/decorative" val="1"/>
                </a:ext>
              </a:extLst>
            </p:cNvPr>
            <p:cNvSpPr/>
            <p:nvPr/>
          </p:nvSpPr>
          <p:spPr>
            <a:xfrm>
              <a:off x="2469010" y="1629279"/>
              <a:ext cx="1440000" cy="1440000"/>
            </a:xfrm>
            <a:prstGeom prst="ellipse">
              <a:avLst/>
            </a:prstGeom>
            <a:gradFill flip="none" rotWithShape="1">
              <a:gsLst>
                <a:gs pos="0">
                  <a:schemeClr val="accent1">
                    <a:lumMod val="5000"/>
                    <a:lumOff val="95000"/>
                    <a:alpha val="4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dirty="0">
                <a:latin typeface="Arial" panose="020B0604020202020204" pitchFamily="34" charset="0"/>
                <a:cs typeface="Arial" panose="020B0604020202020204" pitchFamily="34" charset="0"/>
              </a:endParaRPr>
            </a:p>
          </p:txBody>
        </p:sp>
        <p:sp>
          <p:nvSpPr>
            <p:cNvPr id="13" name="Овал 12">
              <a:extLst>
                <a:ext uri="{FF2B5EF4-FFF2-40B4-BE49-F238E27FC236}">
                  <a16:creationId xmlns:a16="http://schemas.microsoft.com/office/drawing/2014/main" id="{DA719925-4C18-7A49-A85E-48F0F16A596B}"/>
                </a:ext>
                <a:ext uri="{C183D7F6-B498-43B3-948B-1728B52AA6E4}">
                  <adec:decorative xmlns:adec="http://schemas.microsoft.com/office/drawing/2017/decorative" val="1"/>
                </a:ext>
              </a:extLst>
            </p:cNvPr>
            <p:cNvSpPr/>
            <p:nvPr/>
          </p:nvSpPr>
          <p:spPr>
            <a:xfrm>
              <a:off x="2503944" y="1594335"/>
              <a:ext cx="1764000" cy="1764000"/>
            </a:xfrm>
            <a:prstGeom prst="ellipse">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dirty="0">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288307D3-094A-5247-B62C-9428FC3933DB}"/>
                </a:ext>
              </a:extLst>
            </p:cNvPr>
            <p:cNvSpPr/>
            <p:nvPr/>
          </p:nvSpPr>
          <p:spPr>
            <a:xfrm>
              <a:off x="2557312" y="1990627"/>
              <a:ext cx="1297797"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ctr" defTabSz="622300">
                <a:lnSpc>
                  <a:spcPct val="90000"/>
                </a:lnSpc>
                <a:spcBef>
                  <a:spcPct val="0"/>
                </a:spcBef>
                <a:spcAft>
                  <a:spcPct val="35000"/>
                </a:spcAft>
              </a:pPr>
              <a:r>
                <a:rPr lang="ro-RO" sz="900" b="1" dirty="0">
                  <a:solidFill>
                    <a:schemeClr val="tx1"/>
                  </a:solidFill>
                  <a:latin typeface="Arial" panose="020B0604020202020204" pitchFamily="34" charset="0"/>
                  <a:cs typeface="Arial" panose="020B0604020202020204" pitchFamily="34" charset="0"/>
                </a:rPr>
                <a:t>Software module</a:t>
              </a:r>
            </a:p>
            <a:p>
              <a:pPr algn="ctr" defTabSz="622300">
                <a:lnSpc>
                  <a:spcPct val="90000"/>
                </a:lnSpc>
                <a:spcBef>
                  <a:spcPct val="0"/>
                </a:spcBef>
                <a:spcAft>
                  <a:spcPct val="35000"/>
                </a:spcAft>
              </a:pPr>
              <a:r>
                <a:rPr lang="ro-RO" sz="900" b="1" dirty="0">
                  <a:solidFill>
                    <a:schemeClr val="tx1"/>
                  </a:solidFill>
                  <a:latin typeface="Arial" panose="020B0604020202020204" pitchFamily="34" charset="0"/>
                  <a:cs typeface="Arial" panose="020B0604020202020204" pitchFamily="34" charset="0"/>
                </a:rPr>
                <a:t>BUDGET</a:t>
              </a:r>
              <a:endParaRPr lang="ru-RU" b="1" spc="15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D05EE0D-6027-F544-8295-D180C0D0606B}"/>
                </a:ext>
              </a:extLst>
            </p:cNvPr>
            <p:cNvSpPr txBox="1"/>
            <p:nvPr/>
          </p:nvSpPr>
          <p:spPr>
            <a:xfrm>
              <a:off x="-358096" y="801443"/>
              <a:ext cx="2443659" cy="277807"/>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defPPr rtl="0">
                <a:defRPr lang="ru-RU"/>
              </a:defPPr>
              <a:lvl1pPr algn="r" defTabSz="622300">
                <a:lnSpc>
                  <a:spcPct val="90000"/>
                </a:lnSpc>
                <a:spcBef>
                  <a:spcPct val="0"/>
                </a:spcBef>
                <a:spcAft>
                  <a:spcPct val="35000"/>
                </a:spcAft>
                <a:defRPr sz="800">
                  <a:solidFill>
                    <a:sysClr val="windowText" lastClr="000000"/>
                  </a:solidFill>
                  <a:latin typeface="Segoe UI Semilight" panose="020B0402040204020203" pitchFamily="34" charset="0"/>
                  <a:cs typeface="Segoe UI Semilight" panose="020B04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dirty="0" err="1">
                  <a:latin typeface="Arial" panose="020B0604020202020204" pitchFamily="34" charset="0"/>
                  <a:cs typeface="Arial" panose="020B0604020202020204" pitchFamily="34" charset="0"/>
                </a:rPr>
                <a:t>Calculation</a:t>
              </a:r>
              <a:r>
                <a:rPr lang="ro-RO" dirty="0">
                  <a:latin typeface="Arial" panose="020B0604020202020204" pitchFamily="34" charset="0"/>
                  <a:cs typeface="Arial" panose="020B0604020202020204" pitchFamily="34" charset="0"/>
                </a:rPr>
                <a:t> of </a:t>
              </a:r>
              <a:r>
                <a:rPr lang="ro-RO" dirty="0" err="1">
                  <a:latin typeface="Arial" panose="020B0604020202020204" pitchFamily="34" charset="0"/>
                  <a:cs typeface="Arial" panose="020B0604020202020204" pitchFamily="34" charset="0"/>
                </a:rPr>
                <a:t>the</a:t>
              </a:r>
              <a:r>
                <a:rPr lang="ro-RO"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target</a:t>
              </a:r>
              <a:r>
                <a:rPr lang="ro-RO"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level</a:t>
              </a:r>
              <a:r>
                <a:rPr lang="ro-RO" dirty="0">
                  <a:latin typeface="Arial" panose="020B0604020202020204" pitchFamily="34" charset="0"/>
                  <a:cs typeface="Arial" panose="020B0604020202020204" pitchFamily="34" charset="0"/>
                </a:rPr>
                <a:t> of </a:t>
              </a:r>
              <a:r>
                <a:rPr lang="ro-RO" dirty="0" err="1">
                  <a:latin typeface="Arial" panose="020B0604020202020204" pitchFamily="34" charset="0"/>
                  <a:cs typeface="Arial" panose="020B0604020202020204" pitchFamily="34" charset="0"/>
                </a:rPr>
                <a:t>consumption</a:t>
              </a:r>
              <a:r>
                <a:rPr lang="ro-RO"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reduction</a:t>
              </a:r>
              <a:endParaRPr lang="ru-RU" dirty="0">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45E1A86D-182D-F845-A9B1-DBCB76BE4E0B}"/>
                </a:ext>
              </a:extLst>
            </p:cNvPr>
            <p:cNvSpPr/>
            <p:nvPr/>
          </p:nvSpPr>
          <p:spPr>
            <a:xfrm>
              <a:off x="81678" y="1224552"/>
              <a:ext cx="1992984" cy="59548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r" defTabSz="622300">
                <a:lnSpc>
                  <a:spcPct val="90000"/>
                </a:lnSpc>
                <a:spcBef>
                  <a:spcPct val="0"/>
                </a:spcBef>
                <a:spcAft>
                  <a:spcPct val="35000"/>
                </a:spcAft>
              </a:pPr>
              <a:r>
                <a:rPr lang="ro-RO" sz="800" dirty="0">
                  <a:solidFill>
                    <a:sysClr val="windowText" lastClr="000000"/>
                  </a:solidFill>
                  <a:latin typeface="Arial" panose="020B0604020202020204" pitchFamily="34" charset="0"/>
                  <a:cs typeface="Arial" panose="020B0604020202020204" pitchFamily="34" charset="0"/>
                </a:rPr>
                <a:t>Energy </a:t>
              </a:r>
              <a:r>
                <a:rPr lang="ro-RO" sz="800" dirty="0" err="1">
                  <a:solidFill>
                    <a:sysClr val="windowText" lastClr="000000"/>
                  </a:solidFill>
                  <a:latin typeface="Arial" panose="020B0604020202020204" pitchFamily="34" charset="0"/>
                  <a:cs typeface="Arial" panose="020B0604020202020204" pitchFamily="34" charset="0"/>
                </a:rPr>
                <a:t>saving</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programs</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institutions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97FC2D6-19DF-7448-9CCD-0FDF2AFDED30}"/>
                </a:ext>
              </a:extLst>
            </p:cNvPr>
            <p:cNvSpPr txBox="1"/>
            <p:nvPr/>
          </p:nvSpPr>
          <p:spPr>
            <a:xfrm>
              <a:off x="282233" y="302107"/>
              <a:ext cx="1812555" cy="258532"/>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defPPr rtl="0">
                <a:defRPr lang="ru-RU"/>
              </a:defPPr>
              <a:lvl1pPr defTabSz="622300">
                <a:lnSpc>
                  <a:spcPct val="90000"/>
                </a:lnSpc>
                <a:spcBef>
                  <a:spcPct val="0"/>
                </a:spcBef>
                <a:spcAft>
                  <a:spcPct val="35000"/>
                </a:spcAft>
                <a:defRPr sz="1200">
                  <a:solidFill>
                    <a:srgbClr val="14BFC3"/>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ro-RO" sz="800" dirty="0" err="1">
                  <a:solidFill>
                    <a:sysClr val="windowText" lastClr="000000"/>
                  </a:solidFill>
                  <a:latin typeface="Arial" panose="020B0604020202020204" pitchFamily="34" charset="0"/>
                  <a:cs typeface="Arial" panose="020B0604020202020204" pitchFamily="34" charset="0"/>
                </a:rPr>
                <a:t>Calculation</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resource</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consumption</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limits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8F0E880C-C028-A149-9C4E-7DAA492998C0}"/>
                </a:ext>
              </a:extLst>
            </p:cNvPr>
            <p:cNvSpPr/>
            <p:nvPr/>
          </p:nvSpPr>
          <p:spPr>
            <a:xfrm>
              <a:off x="30867" y="1676134"/>
              <a:ext cx="2041302" cy="684001"/>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r" defTabSz="622300">
                <a:lnSpc>
                  <a:spcPct val="90000"/>
                </a:lnSpc>
                <a:spcBef>
                  <a:spcPct val="0"/>
                </a:spcBef>
                <a:spcAft>
                  <a:spcPct val="35000"/>
                </a:spcAft>
              </a:pPr>
              <a:r>
                <a:rPr lang="ro-RO" sz="800" dirty="0">
                  <a:solidFill>
                    <a:sysClr val="windowText" lastClr="000000"/>
                  </a:solidFill>
                  <a:latin typeface="Arial" panose="020B0604020202020204" pitchFamily="34" charset="0"/>
                  <a:cs typeface="Arial" panose="020B0604020202020204" pitchFamily="34" charset="0"/>
                </a:rPr>
                <a:t>Monitoring </a:t>
              </a:r>
              <a:r>
                <a:rPr lang="ro-RO" sz="800" dirty="0" err="1">
                  <a:solidFill>
                    <a:sysClr val="windowText" lastClr="000000"/>
                  </a:solidFill>
                  <a:latin typeface="Arial" panose="020B0604020202020204" pitchFamily="34" charset="0"/>
                  <a:cs typeface="Arial" panose="020B0604020202020204" pitchFamily="34" charset="0"/>
                </a:rPr>
                <a:t>the</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achievement</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targets</a:t>
              </a:r>
              <a:endParaRPr lang="ru-RU" sz="800" dirty="0">
                <a:solidFill>
                  <a:sysClr val="windowText" lastClr="000000"/>
                </a:solidFill>
                <a:latin typeface="Arial" panose="020B0604020202020204" pitchFamily="34" charset="0"/>
                <a:cs typeface="Arial" panose="020B0604020202020204" pitchFamily="34" charset="0"/>
              </a:endParaRPr>
            </a:p>
          </p:txBody>
        </p:sp>
        <p:cxnSp>
          <p:nvCxnSpPr>
            <p:cNvPr id="19" name="Соединительная линия: изогнутая 112">
              <a:extLst>
                <a:ext uri="{FF2B5EF4-FFF2-40B4-BE49-F238E27FC236}">
                  <a16:creationId xmlns:a16="http://schemas.microsoft.com/office/drawing/2014/main" id="{9EC42A73-476B-D64B-BD38-2CFA9C6C82A5}"/>
                </a:ext>
                <a:ext uri="{C183D7F6-B498-43B3-948B-1728B52AA6E4}">
                  <adec:decorative xmlns:adec="http://schemas.microsoft.com/office/drawing/2017/decorative" val="1"/>
                </a:ext>
              </a:extLst>
            </p:cNvPr>
            <p:cNvCxnSpPr>
              <a:cxnSpLocks/>
              <a:stCxn id="13" idx="2"/>
            </p:cNvCxnSpPr>
            <p:nvPr/>
          </p:nvCxnSpPr>
          <p:spPr>
            <a:xfrm rot="10800000">
              <a:off x="2158938" y="2000093"/>
              <a:ext cx="345006" cy="476243"/>
            </a:xfrm>
            <a:prstGeom prst="bentConnector2">
              <a:avLst/>
            </a:prstGeom>
            <a:ln>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cxnSp>
          <p:nvCxnSpPr>
            <p:cNvPr id="20" name="Соединительная линия: изогнутая 112">
              <a:extLst>
                <a:ext uri="{FF2B5EF4-FFF2-40B4-BE49-F238E27FC236}">
                  <a16:creationId xmlns:a16="http://schemas.microsoft.com/office/drawing/2014/main" id="{7A33DC38-13B0-1746-B156-6D8BFB95DC59}"/>
                </a:ext>
                <a:ext uri="{C183D7F6-B498-43B3-948B-1728B52AA6E4}">
                  <adec:decorative xmlns:adec="http://schemas.microsoft.com/office/drawing/2017/decorative" val="1"/>
                </a:ext>
              </a:extLst>
            </p:cNvPr>
            <p:cNvCxnSpPr>
              <a:cxnSpLocks/>
              <a:stCxn id="13" idx="0"/>
            </p:cNvCxnSpPr>
            <p:nvPr/>
          </p:nvCxnSpPr>
          <p:spPr>
            <a:xfrm rot="16200000" flipV="1">
              <a:off x="2173332" y="381723"/>
              <a:ext cx="1198225" cy="1227000"/>
            </a:xfrm>
            <a:prstGeom prst="bentConnector2">
              <a:avLst/>
            </a:prstGeom>
            <a:ln>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sp>
          <p:nvSpPr>
            <p:cNvPr id="21" name="Овал 20">
              <a:extLst>
                <a:ext uri="{FF2B5EF4-FFF2-40B4-BE49-F238E27FC236}">
                  <a16:creationId xmlns:a16="http://schemas.microsoft.com/office/drawing/2014/main" id="{69144BF0-67C4-AD4F-93AE-B915EE409EEC}"/>
                </a:ext>
                <a:ext uri="{C183D7F6-B498-43B3-948B-1728B52AA6E4}">
                  <adec:decorative xmlns:adec="http://schemas.microsoft.com/office/drawing/2017/decorative" val="1"/>
                </a:ext>
              </a:extLst>
            </p:cNvPr>
            <p:cNvSpPr/>
            <p:nvPr/>
          </p:nvSpPr>
          <p:spPr>
            <a:xfrm>
              <a:off x="3568779" y="2423018"/>
              <a:ext cx="2218173" cy="2098374"/>
            </a:xfrm>
            <a:prstGeom prst="ellipse">
              <a:avLst/>
            </a:prstGeom>
            <a:gradFill flip="none" rotWithShape="1">
              <a:gsLst>
                <a:gs pos="0">
                  <a:schemeClr val="accent3">
                    <a:lumMod val="20000"/>
                    <a:lumOff val="80000"/>
                    <a:alpha val="81000"/>
                  </a:schemeClr>
                </a:gs>
                <a:gs pos="65000">
                  <a:schemeClr val="accent3">
                    <a:lumMod val="40000"/>
                    <a:lumOff val="60000"/>
                    <a:alpha val="54000"/>
                  </a:schemeClr>
                </a:gs>
                <a:gs pos="100000">
                  <a:schemeClr val="accent6">
                    <a:lumMod val="20000"/>
                    <a:lumOff val="80000"/>
                  </a:schemeClr>
                </a:gs>
              </a:gsLst>
              <a:path path="circle">
                <a:fillToRect l="50000" t="50000" r="50000" b="50000"/>
              </a:path>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a:latin typeface="Arial" panose="020B0604020202020204" pitchFamily="34" charset="0"/>
                <a:cs typeface="Arial" panose="020B0604020202020204" pitchFamily="34" charset="0"/>
              </a:endParaRPr>
            </a:p>
          </p:txBody>
        </p:sp>
        <p:cxnSp>
          <p:nvCxnSpPr>
            <p:cNvPr id="22" name="Соединительная линия: изогнутая 112">
              <a:extLst>
                <a:ext uri="{FF2B5EF4-FFF2-40B4-BE49-F238E27FC236}">
                  <a16:creationId xmlns:a16="http://schemas.microsoft.com/office/drawing/2014/main" id="{4DF81E5F-249B-DD4C-B1C1-D21D9D8A89DC}"/>
                </a:ext>
                <a:ext uri="{C183D7F6-B498-43B3-948B-1728B52AA6E4}">
                  <adec:decorative xmlns:adec="http://schemas.microsoft.com/office/drawing/2017/decorative" val="1"/>
                </a:ext>
              </a:extLst>
            </p:cNvPr>
            <p:cNvCxnSpPr>
              <a:cxnSpLocks/>
            </p:cNvCxnSpPr>
            <p:nvPr/>
          </p:nvCxnSpPr>
          <p:spPr>
            <a:xfrm flipV="1">
              <a:off x="6684987" y="5108616"/>
              <a:ext cx="752457" cy="301582"/>
            </a:xfrm>
            <a:prstGeom prst="bentConnector3">
              <a:avLst>
                <a:gd name="adj1" fmla="val 50000"/>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изогнутая 112">
              <a:extLst>
                <a:ext uri="{FF2B5EF4-FFF2-40B4-BE49-F238E27FC236}">
                  <a16:creationId xmlns:a16="http://schemas.microsoft.com/office/drawing/2014/main" id="{E55947BA-7181-EB45-A9E1-8929C083D87B}"/>
                </a:ext>
                <a:ext uri="{C183D7F6-B498-43B3-948B-1728B52AA6E4}">
                  <adec:decorative xmlns:adec="http://schemas.microsoft.com/office/drawing/2017/decorative" val="1"/>
                </a:ext>
              </a:extLst>
            </p:cNvPr>
            <p:cNvCxnSpPr>
              <a:cxnSpLocks/>
            </p:cNvCxnSpPr>
            <p:nvPr/>
          </p:nvCxnSpPr>
          <p:spPr>
            <a:xfrm>
              <a:off x="6431348" y="4375484"/>
              <a:ext cx="1043767" cy="291816"/>
            </a:xfrm>
            <a:prstGeom prst="bentConnector3">
              <a:avLst>
                <a:gd name="adj1" fmla="val 77665"/>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изогнутая 112">
              <a:extLst>
                <a:ext uri="{FF2B5EF4-FFF2-40B4-BE49-F238E27FC236}">
                  <a16:creationId xmlns:a16="http://schemas.microsoft.com/office/drawing/2014/main" id="{7ACEE39A-252F-614B-A43D-91DE3B9C5EFE}"/>
                </a:ext>
                <a:ext uri="{C183D7F6-B498-43B3-948B-1728B52AA6E4}">
                  <adec:decorative xmlns:adec="http://schemas.microsoft.com/office/drawing/2017/decorative" val="1"/>
                </a:ext>
              </a:extLst>
            </p:cNvPr>
            <p:cNvCxnSpPr>
              <a:cxnSpLocks/>
            </p:cNvCxnSpPr>
            <p:nvPr/>
          </p:nvCxnSpPr>
          <p:spPr>
            <a:xfrm flipV="1">
              <a:off x="5907673" y="3920016"/>
              <a:ext cx="1529771" cy="287973"/>
            </a:xfrm>
            <a:prstGeom prst="bentConnector3">
              <a:avLst>
                <a:gd name="adj1" fmla="val 294"/>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изогнутая 112">
              <a:extLst>
                <a:ext uri="{FF2B5EF4-FFF2-40B4-BE49-F238E27FC236}">
                  <a16:creationId xmlns:a16="http://schemas.microsoft.com/office/drawing/2014/main" id="{95761F5F-5449-F249-BA9F-F8F2F425C0D9}"/>
                </a:ext>
                <a:ext uri="{C183D7F6-B498-43B3-948B-1728B52AA6E4}">
                  <adec:decorative xmlns:adec="http://schemas.microsoft.com/office/drawing/2017/decorative" val="1"/>
                </a:ext>
              </a:extLst>
            </p:cNvPr>
            <p:cNvCxnSpPr>
              <a:cxnSpLocks/>
              <a:stCxn id="38" idx="1"/>
              <a:endCxn id="47" idx="1"/>
            </p:cNvCxnSpPr>
            <p:nvPr/>
          </p:nvCxnSpPr>
          <p:spPr>
            <a:xfrm rot="5400000" flipH="1" flipV="1">
              <a:off x="5285013" y="194699"/>
              <a:ext cx="807471" cy="1461359"/>
            </a:xfrm>
            <a:prstGeom prst="bentConnector2">
              <a:avLst/>
            </a:prstGeom>
            <a:ln>
              <a:solidFill>
                <a:srgbClr val="F5BBA8"/>
              </a:solidFill>
              <a:tailEnd type="oval" w="sm" len="sm"/>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изогнутая 112">
              <a:extLst>
                <a:ext uri="{FF2B5EF4-FFF2-40B4-BE49-F238E27FC236}">
                  <a16:creationId xmlns:a16="http://schemas.microsoft.com/office/drawing/2014/main" id="{5DCAB890-2135-6D43-BBD1-5AFE99A65604}"/>
                </a:ext>
                <a:ext uri="{C183D7F6-B498-43B3-948B-1728B52AA6E4}">
                  <adec:decorative xmlns:adec="http://schemas.microsoft.com/office/drawing/2017/decorative" val="1"/>
                </a:ext>
              </a:extLst>
            </p:cNvPr>
            <p:cNvCxnSpPr>
              <a:cxnSpLocks/>
              <a:stCxn id="39" idx="0"/>
              <a:endCxn id="48" idx="1"/>
            </p:cNvCxnSpPr>
            <p:nvPr/>
          </p:nvCxnSpPr>
          <p:spPr>
            <a:xfrm rot="5400000" flipH="1" flipV="1">
              <a:off x="5684381" y="744810"/>
              <a:ext cx="508408" cy="988473"/>
            </a:xfrm>
            <a:prstGeom prst="bentConnector2">
              <a:avLst/>
            </a:prstGeom>
            <a:ln>
              <a:solidFill>
                <a:srgbClr val="F5BBA8"/>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изогнутая 112">
              <a:extLst>
                <a:ext uri="{FF2B5EF4-FFF2-40B4-BE49-F238E27FC236}">
                  <a16:creationId xmlns:a16="http://schemas.microsoft.com/office/drawing/2014/main" id="{7FB0641E-9D10-9647-A050-385CC795FC64}"/>
                </a:ext>
                <a:ext uri="{C183D7F6-B498-43B3-948B-1728B52AA6E4}">
                  <adec:decorative xmlns:adec="http://schemas.microsoft.com/office/drawing/2017/decorative" val="1"/>
                </a:ext>
              </a:extLst>
            </p:cNvPr>
            <p:cNvCxnSpPr>
              <a:cxnSpLocks/>
              <a:endCxn id="49" idx="1"/>
            </p:cNvCxnSpPr>
            <p:nvPr/>
          </p:nvCxnSpPr>
          <p:spPr>
            <a:xfrm flipV="1">
              <a:off x="5175071" y="1495982"/>
              <a:ext cx="1257750" cy="85640"/>
            </a:xfrm>
            <a:prstGeom prst="bentConnector3">
              <a:avLst>
                <a:gd name="adj1" fmla="val 50000"/>
              </a:avLst>
            </a:prstGeom>
            <a:ln>
              <a:solidFill>
                <a:srgbClr val="F5BBA8"/>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изогнутая 112">
              <a:extLst>
                <a:ext uri="{FF2B5EF4-FFF2-40B4-BE49-F238E27FC236}">
                  <a16:creationId xmlns:a16="http://schemas.microsoft.com/office/drawing/2014/main" id="{78CA8B23-1DBF-9C45-8C37-198AB23711C0}"/>
                </a:ext>
                <a:ext uri="{C183D7F6-B498-43B3-948B-1728B52AA6E4}">
                  <adec:decorative xmlns:adec="http://schemas.microsoft.com/office/drawing/2017/decorative" val="1"/>
                </a:ext>
              </a:extLst>
            </p:cNvPr>
            <p:cNvCxnSpPr>
              <a:cxnSpLocks/>
              <a:stCxn id="39" idx="3"/>
              <a:endCxn id="50" idx="1"/>
            </p:cNvCxnSpPr>
            <p:nvPr/>
          </p:nvCxnSpPr>
          <p:spPr>
            <a:xfrm>
              <a:off x="6127289" y="1835251"/>
              <a:ext cx="305531" cy="190755"/>
            </a:xfrm>
            <a:prstGeom prst="bentConnector3">
              <a:avLst>
                <a:gd name="adj1" fmla="val 50000"/>
              </a:avLst>
            </a:prstGeom>
            <a:ln>
              <a:solidFill>
                <a:srgbClr val="F5BBA8"/>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 name="Соединительная линия: изогнутая 112">
              <a:extLst>
                <a:ext uri="{FF2B5EF4-FFF2-40B4-BE49-F238E27FC236}">
                  <a16:creationId xmlns:a16="http://schemas.microsoft.com/office/drawing/2014/main" id="{CE0EE230-485C-0046-B2C6-0CDFE13D3244}"/>
                </a:ext>
                <a:ext uri="{C183D7F6-B498-43B3-948B-1728B52AA6E4}">
                  <adec:decorative xmlns:adec="http://schemas.microsoft.com/office/drawing/2017/decorative" val="1"/>
                </a:ext>
              </a:extLst>
            </p:cNvPr>
            <p:cNvCxnSpPr>
              <a:cxnSpLocks/>
              <a:endCxn id="51" idx="1"/>
            </p:cNvCxnSpPr>
            <p:nvPr/>
          </p:nvCxnSpPr>
          <p:spPr>
            <a:xfrm>
              <a:off x="5175071" y="1527555"/>
              <a:ext cx="1256277" cy="996337"/>
            </a:xfrm>
            <a:prstGeom prst="bentConnector3">
              <a:avLst>
                <a:gd name="adj1" fmla="val 50000"/>
              </a:avLst>
            </a:prstGeom>
            <a:ln>
              <a:solidFill>
                <a:srgbClr val="F5BBA8"/>
              </a:solidFill>
              <a:tailEnd type="oval" w="sm" len="sm"/>
            </a:ln>
          </p:spPr>
          <p:style>
            <a:lnRef idx="1">
              <a:schemeClr val="accent1"/>
            </a:lnRef>
            <a:fillRef idx="0">
              <a:schemeClr val="accent1"/>
            </a:fillRef>
            <a:effectRef idx="0">
              <a:schemeClr val="accent1"/>
            </a:effectRef>
            <a:fontRef idx="minor">
              <a:schemeClr val="tx1"/>
            </a:fontRef>
          </p:style>
        </p:cxnSp>
        <p:cxnSp>
          <p:nvCxnSpPr>
            <p:cNvPr id="30" name="Соединительная линия: изогнутая 112">
              <a:extLst>
                <a:ext uri="{FF2B5EF4-FFF2-40B4-BE49-F238E27FC236}">
                  <a16:creationId xmlns:a16="http://schemas.microsoft.com/office/drawing/2014/main" id="{6F116F44-3BFF-2D41-8D51-A9664159ACCB}"/>
                </a:ext>
                <a:ext uri="{C183D7F6-B498-43B3-948B-1728B52AA6E4}">
                  <adec:decorative xmlns:adec="http://schemas.microsoft.com/office/drawing/2017/decorative" val="1"/>
                </a:ext>
              </a:extLst>
            </p:cNvPr>
            <p:cNvCxnSpPr>
              <a:cxnSpLocks/>
            </p:cNvCxnSpPr>
            <p:nvPr/>
          </p:nvCxnSpPr>
          <p:spPr>
            <a:xfrm rot="16200000" flipH="1">
              <a:off x="5158991" y="1662264"/>
              <a:ext cx="1298903" cy="1245814"/>
            </a:xfrm>
            <a:prstGeom prst="bentConnector3">
              <a:avLst>
                <a:gd name="adj1" fmla="val 78599"/>
              </a:avLst>
            </a:prstGeom>
            <a:ln>
              <a:solidFill>
                <a:srgbClr val="F5BBA8"/>
              </a:solidFill>
              <a:tailEnd type="oval" w="sm" len="sm"/>
            </a:ln>
          </p:spPr>
          <p:style>
            <a:lnRef idx="1">
              <a:schemeClr val="accent1"/>
            </a:lnRef>
            <a:fillRef idx="0">
              <a:schemeClr val="accent1"/>
            </a:fillRef>
            <a:effectRef idx="0">
              <a:schemeClr val="accent1"/>
            </a:effectRef>
            <a:fontRef idx="minor">
              <a:schemeClr val="tx1"/>
            </a:fontRef>
          </p:style>
        </p:cxnSp>
        <p:sp>
          <p:nvSpPr>
            <p:cNvPr id="31" name="Овал 30">
              <a:extLst>
                <a:ext uri="{FF2B5EF4-FFF2-40B4-BE49-F238E27FC236}">
                  <a16:creationId xmlns:a16="http://schemas.microsoft.com/office/drawing/2014/main" id="{FF8562CA-A01A-AE4E-9ACC-97BEED1190F9}"/>
                </a:ext>
                <a:ext uri="{C183D7F6-B498-43B3-948B-1728B52AA6E4}">
                  <adec:decorative xmlns:adec="http://schemas.microsoft.com/office/drawing/2017/decorative" val="1"/>
                </a:ext>
              </a:extLst>
            </p:cNvPr>
            <p:cNvSpPr/>
            <p:nvPr/>
          </p:nvSpPr>
          <p:spPr>
            <a:xfrm>
              <a:off x="4716139" y="1097523"/>
              <a:ext cx="1440000" cy="1440000"/>
            </a:xfrm>
            <a:prstGeom prst="ellipse">
              <a:avLst/>
            </a:prstGeom>
            <a:solidFill>
              <a:srgbClr val="05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dirty="0">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FC394B55-090D-5F4E-851B-4EEDAE1D365A}"/>
                </a:ext>
              </a:extLst>
            </p:cNvPr>
            <p:cNvSpPr/>
            <p:nvPr/>
          </p:nvSpPr>
          <p:spPr>
            <a:xfrm>
              <a:off x="3754651" y="3073391"/>
              <a:ext cx="1820639" cy="664485"/>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n-US" sz="2000" b="1" dirty="0">
                  <a:ln w="19050">
                    <a:noFill/>
                  </a:ln>
                  <a:solidFill>
                    <a:srgbClr val="002F69"/>
                  </a:solidFill>
                  <a:latin typeface="Arial" panose="020B0604020202020204" pitchFamily="34" charset="0"/>
                  <a:cs typeface="Arial" panose="020B0604020202020204" pitchFamily="34" charset="0"/>
                </a:rPr>
                <a:t>SUER</a:t>
              </a:r>
              <a:endParaRPr lang="ru-RU" sz="2000" b="1" dirty="0">
                <a:ln w="19050">
                  <a:noFill/>
                </a:ln>
                <a:solidFill>
                  <a:srgbClr val="002F69"/>
                </a:solidFill>
                <a:latin typeface="Arial" panose="020B0604020202020204" pitchFamily="34" charset="0"/>
                <a:cs typeface="Arial" panose="020B0604020202020204" pitchFamily="34" charset="0"/>
              </a:endParaRPr>
            </a:p>
          </p:txBody>
        </p:sp>
        <p:cxnSp>
          <p:nvCxnSpPr>
            <p:cNvPr id="33" name="Соединительная линия: изогнутая 112">
              <a:extLst>
                <a:ext uri="{FF2B5EF4-FFF2-40B4-BE49-F238E27FC236}">
                  <a16:creationId xmlns:a16="http://schemas.microsoft.com/office/drawing/2014/main" id="{5B0174C8-F7D9-5A45-A83F-092303F0A4C4}"/>
                </a:ext>
                <a:ext uri="{C183D7F6-B498-43B3-948B-1728B52AA6E4}">
                  <adec:decorative xmlns:adec="http://schemas.microsoft.com/office/drawing/2017/decorative" val="1"/>
                </a:ext>
              </a:extLst>
            </p:cNvPr>
            <p:cNvCxnSpPr>
              <a:cxnSpLocks/>
              <a:stCxn id="40" idx="4"/>
            </p:cNvCxnSpPr>
            <p:nvPr/>
          </p:nvCxnSpPr>
          <p:spPr>
            <a:xfrm rot="16200000" flipH="1">
              <a:off x="6581772" y="5151325"/>
              <a:ext cx="314052" cy="1472634"/>
            </a:xfrm>
            <a:prstGeom prst="bentConnector2">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Овал 33">
              <a:extLst>
                <a:ext uri="{FF2B5EF4-FFF2-40B4-BE49-F238E27FC236}">
                  <a16:creationId xmlns:a16="http://schemas.microsoft.com/office/drawing/2014/main" id="{7A8BD5F1-F881-214F-9B1C-7855F3340084}"/>
                </a:ext>
                <a:ext uri="{C183D7F6-B498-43B3-948B-1728B52AA6E4}">
                  <adec:decorative xmlns:adec="http://schemas.microsoft.com/office/drawing/2017/decorative" val="1"/>
                </a:ext>
              </a:extLst>
            </p:cNvPr>
            <p:cNvSpPr/>
            <p:nvPr/>
          </p:nvSpPr>
          <p:spPr>
            <a:xfrm>
              <a:off x="2267503" y="3668616"/>
              <a:ext cx="1440000" cy="1440000"/>
            </a:xfrm>
            <a:prstGeom prst="ellipse">
              <a:avLst/>
            </a:prstGeom>
            <a:solidFill>
              <a:srgbClr val="92D05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dirty="0">
                <a:latin typeface="Arial" panose="020B0604020202020204" pitchFamily="34" charset="0"/>
                <a:cs typeface="Arial" panose="020B0604020202020204" pitchFamily="34" charset="0"/>
              </a:endParaRPr>
            </a:p>
          </p:txBody>
        </p:sp>
        <p:sp>
          <p:nvSpPr>
            <p:cNvPr id="35" name="Овал 34">
              <a:extLst>
                <a:ext uri="{FF2B5EF4-FFF2-40B4-BE49-F238E27FC236}">
                  <a16:creationId xmlns:a16="http://schemas.microsoft.com/office/drawing/2014/main" id="{AC6F9623-728B-4F48-AD40-1DE0E6028A95}"/>
                </a:ext>
                <a:ext uri="{C183D7F6-B498-43B3-948B-1728B52AA6E4}">
                  <adec:decorative xmlns:adec="http://schemas.microsoft.com/office/drawing/2017/decorative" val="1"/>
                </a:ext>
              </a:extLst>
            </p:cNvPr>
            <p:cNvSpPr/>
            <p:nvPr/>
          </p:nvSpPr>
          <p:spPr>
            <a:xfrm>
              <a:off x="2331440" y="3584175"/>
              <a:ext cx="1692000" cy="1692000"/>
            </a:xfrm>
            <a:prstGeom prst="ellipse">
              <a:avLst/>
            </a:prstGeom>
            <a:solidFill>
              <a:schemeClr val="accent2">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60135EF1-A17A-2A4D-BFD8-C6F443D44B00}"/>
                </a:ext>
              </a:extLst>
            </p:cNvPr>
            <p:cNvSpPr/>
            <p:nvPr/>
          </p:nvSpPr>
          <p:spPr>
            <a:xfrm>
              <a:off x="2250072" y="4018104"/>
              <a:ext cx="1481177"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ctr" defTabSz="622300">
                <a:lnSpc>
                  <a:spcPct val="90000"/>
                </a:lnSpc>
                <a:spcBef>
                  <a:spcPct val="0"/>
                </a:spcBef>
                <a:spcAft>
                  <a:spcPct val="35000"/>
                </a:spcAft>
              </a:pPr>
              <a:r>
                <a:rPr lang="ro-RO" sz="1000" b="1" dirty="0">
                  <a:solidFill>
                    <a:schemeClr val="tx1"/>
                  </a:solidFill>
                  <a:latin typeface="Arial" panose="020B0604020202020204" pitchFamily="34" charset="0"/>
                  <a:cs typeface="Arial" panose="020B0604020202020204" pitchFamily="34" charset="0"/>
                </a:rPr>
                <a:t>Software module</a:t>
              </a:r>
            </a:p>
            <a:p>
              <a:pPr algn="ctr" defTabSz="622300">
                <a:lnSpc>
                  <a:spcPct val="90000"/>
                </a:lnSpc>
                <a:spcBef>
                  <a:spcPct val="0"/>
                </a:spcBef>
                <a:spcAft>
                  <a:spcPct val="35000"/>
                </a:spcAft>
              </a:pPr>
              <a:r>
                <a:rPr lang="ro-RO" sz="1000" b="1" dirty="0">
                  <a:solidFill>
                    <a:schemeClr val="tx1"/>
                  </a:solidFill>
                  <a:latin typeface="Arial" panose="020B0604020202020204" pitchFamily="34" charset="0"/>
                  <a:cs typeface="Arial" panose="020B0604020202020204" pitchFamily="34" charset="0"/>
                </a:rPr>
                <a:t>DIGITAL OPERATOR</a:t>
              </a:r>
              <a:endParaRPr lang="ru-RU" b="1" spc="15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Овал 36">
              <a:extLst>
                <a:ext uri="{FF2B5EF4-FFF2-40B4-BE49-F238E27FC236}">
                  <a16:creationId xmlns:a16="http://schemas.microsoft.com/office/drawing/2014/main" id="{90ACB420-0CB7-5C48-B47D-DBADC69A8E94}"/>
                </a:ext>
                <a:ext uri="{C183D7F6-B498-43B3-948B-1728B52AA6E4}">
                  <adec:decorative xmlns:adec="http://schemas.microsoft.com/office/drawing/2017/decorative" val="1"/>
                </a:ext>
              </a:extLst>
            </p:cNvPr>
            <p:cNvSpPr/>
            <p:nvPr/>
          </p:nvSpPr>
          <p:spPr>
            <a:xfrm>
              <a:off x="4714667" y="1079249"/>
              <a:ext cx="1440000" cy="1440000"/>
            </a:xfrm>
            <a:prstGeom prst="ellipse">
              <a:avLst/>
            </a:prstGeom>
            <a:solidFill>
              <a:srgbClr val="FED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dirty="0">
                <a:latin typeface="Arial" panose="020B0604020202020204" pitchFamily="34" charset="0"/>
                <a:cs typeface="Arial" panose="020B0604020202020204" pitchFamily="34" charset="0"/>
              </a:endParaRPr>
            </a:p>
          </p:txBody>
        </p:sp>
        <p:sp>
          <p:nvSpPr>
            <p:cNvPr id="38" name="Овал 37">
              <a:extLst>
                <a:ext uri="{FF2B5EF4-FFF2-40B4-BE49-F238E27FC236}">
                  <a16:creationId xmlns:a16="http://schemas.microsoft.com/office/drawing/2014/main" id="{F9F31F45-D12D-944E-A74C-27C4CD87C654}"/>
                </a:ext>
                <a:ext uri="{C183D7F6-B498-43B3-948B-1728B52AA6E4}">
                  <adec:decorative xmlns:adec="http://schemas.microsoft.com/office/drawing/2017/decorative" val="1"/>
                </a:ext>
              </a:extLst>
            </p:cNvPr>
            <p:cNvSpPr/>
            <p:nvPr/>
          </p:nvSpPr>
          <p:spPr>
            <a:xfrm>
              <a:off x="4694467" y="1065508"/>
              <a:ext cx="1800000" cy="1800000"/>
            </a:xfrm>
            <a:prstGeom prst="ellipse">
              <a:avLst/>
            </a:prstGeom>
            <a:solidFill>
              <a:schemeClr val="accent3">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6C5CD316-B7D7-2C45-A051-ECE574824AB5}"/>
                </a:ext>
              </a:extLst>
            </p:cNvPr>
            <p:cNvSpPr/>
            <p:nvPr/>
          </p:nvSpPr>
          <p:spPr>
            <a:xfrm>
              <a:off x="4761407" y="1493250"/>
              <a:ext cx="1365882"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ctr" defTabSz="622300">
                <a:lnSpc>
                  <a:spcPct val="90000"/>
                </a:lnSpc>
                <a:spcBef>
                  <a:spcPct val="0"/>
                </a:spcBef>
                <a:spcAft>
                  <a:spcPct val="35000"/>
                </a:spcAft>
              </a:pPr>
              <a:r>
                <a:rPr lang="ro-RO" sz="900" b="1" dirty="0">
                  <a:solidFill>
                    <a:schemeClr val="tx1"/>
                  </a:solidFill>
                  <a:latin typeface="Arial" panose="020B0604020202020204" pitchFamily="34" charset="0"/>
                  <a:cs typeface="Arial" panose="020B0604020202020204" pitchFamily="34" charset="0"/>
                </a:rPr>
                <a:t>Software module</a:t>
              </a:r>
            </a:p>
            <a:p>
              <a:pPr algn="ctr" defTabSz="622300">
                <a:lnSpc>
                  <a:spcPct val="90000"/>
                </a:lnSpc>
                <a:spcBef>
                  <a:spcPct val="0"/>
                </a:spcBef>
                <a:spcAft>
                  <a:spcPct val="35000"/>
                </a:spcAft>
              </a:pPr>
              <a:r>
                <a:rPr lang="ro-RO" sz="900" b="1" dirty="0">
                  <a:solidFill>
                    <a:schemeClr val="tx1"/>
                  </a:solidFill>
                  <a:latin typeface="Arial" panose="020B0604020202020204" pitchFamily="34" charset="0"/>
                  <a:cs typeface="Arial" panose="020B0604020202020204" pitchFamily="34" charset="0"/>
                </a:rPr>
                <a:t>HEAT SUPPLY</a:t>
              </a:r>
              <a:endParaRPr lang="ru-RU" sz="1200" b="1" spc="15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0" name="Овал 39">
              <a:extLst>
                <a:ext uri="{FF2B5EF4-FFF2-40B4-BE49-F238E27FC236}">
                  <a16:creationId xmlns:a16="http://schemas.microsoft.com/office/drawing/2014/main" id="{20259339-F874-BB47-BB82-4BF60DB82383}"/>
                </a:ext>
                <a:ext uri="{C183D7F6-B498-43B3-948B-1728B52AA6E4}">
                  <adec:decorative xmlns:adec="http://schemas.microsoft.com/office/drawing/2017/decorative" val="1"/>
                </a:ext>
              </a:extLst>
            </p:cNvPr>
            <p:cNvSpPr/>
            <p:nvPr/>
          </p:nvSpPr>
          <p:spPr>
            <a:xfrm>
              <a:off x="5142832" y="4110616"/>
              <a:ext cx="1719297" cy="1620000"/>
            </a:xfrm>
            <a:prstGeom prst="ellipse">
              <a:avLst/>
            </a:prstGeom>
            <a:gradFill>
              <a:gsLst>
                <a:gs pos="0">
                  <a:schemeClr val="accent1">
                    <a:lumMod val="5000"/>
                    <a:lumOff val="95000"/>
                    <a:alpha val="49000"/>
                  </a:schemeClr>
                </a:gs>
                <a:gs pos="74000">
                  <a:schemeClr val="accent5"/>
                </a:gs>
                <a:gs pos="83000">
                  <a:schemeClr val="accent5"/>
                </a:gs>
                <a:gs pos="100000">
                  <a:schemeClr val="accent6">
                    <a:lumMod val="20000"/>
                    <a:lumOff val="8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dirty="0">
                <a:latin typeface="Arial" panose="020B0604020202020204" pitchFamily="34" charset="0"/>
                <a:cs typeface="Arial" panose="020B0604020202020204" pitchFamily="34" charset="0"/>
              </a:endParaRPr>
            </a:p>
          </p:txBody>
        </p:sp>
        <p:sp>
          <p:nvSpPr>
            <p:cNvPr id="41" name="Овал 40">
              <a:extLst>
                <a:ext uri="{FF2B5EF4-FFF2-40B4-BE49-F238E27FC236}">
                  <a16:creationId xmlns:a16="http://schemas.microsoft.com/office/drawing/2014/main" id="{AAF011A8-03E5-6949-9A20-5540CEB22D06}"/>
                </a:ext>
                <a:ext uri="{C183D7F6-B498-43B3-948B-1728B52AA6E4}">
                  <adec:decorative xmlns:adec="http://schemas.microsoft.com/office/drawing/2017/decorative" val="1"/>
                </a:ext>
              </a:extLst>
            </p:cNvPr>
            <p:cNvSpPr/>
            <p:nvPr/>
          </p:nvSpPr>
          <p:spPr>
            <a:xfrm>
              <a:off x="5022385" y="3514655"/>
              <a:ext cx="2160000" cy="2160000"/>
            </a:xfrm>
            <a:prstGeom prst="ellipse">
              <a:avLst/>
            </a:prstGeom>
            <a:solidFill>
              <a:srgbClr val="FD6F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800">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6B0E6741-AD83-8846-B107-3BA6DAA2A024}"/>
                </a:ext>
              </a:extLst>
            </p:cNvPr>
            <p:cNvSpPr/>
            <p:nvPr/>
          </p:nvSpPr>
          <p:spPr>
            <a:xfrm>
              <a:off x="5319973" y="4550841"/>
              <a:ext cx="1365014"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ctr" defTabSz="622300">
                <a:lnSpc>
                  <a:spcPct val="90000"/>
                </a:lnSpc>
                <a:spcBef>
                  <a:spcPct val="0"/>
                </a:spcBef>
                <a:spcAft>
                  <a:spcPct val="35000"/>
                </a:spcAft>
              </a:pPr>
              <a:r>
                <a:rPr lang="ro-RO" sz="900" b="1" dirty="0">
                  <a:solidFill>
                    <a:schemeClr val="tx1"/>
                  </a:solidFill>
                  <a:latin typeface="Arial" panose="020B0604020202020204" pitchFamily="34" charset="0"/>
                  <a:cs typeface="Arial" panose="020B0604020202020204" pitchFamily="34" charset="0"/>
                </a:rPr>
                <a:t>Software module</a:t>
              </a:r>
            </a:p>
            <a:p>
              <a:pPr algn="ctr" defTabSz="622300">
                <a:lnSpc>
                  <a:spcPct val="90000"/>
                </a:lnSpc>
                <a:spcBef>
                  <a:spcPct val="0"/>
                </a:spcBef>
                <a:spcAft>
                  <a:spcPct val="35000"/>
                </a:spcAft>
              </a:pPr>
              <a:r>
                <a:rPr lang="ro-RO" sz="900" b="1" dirty="0">
                  <a:solidFill>
                    <a:schemeClr val="tx1"/>
                  </a:solidFill>
                  <a:latin typeface="Arial" panose="020B0604020202020204" pitchFamily="34" charset="0"/>
                  <a:cs typeface="Arial" panose="020B0604020202020204" pitchFamily="34" charset="0"/>
                </a:rPr>
                <a:t>REGION</a:t>
              </a:r>
              <a:endParaRPr lang="ru-RU" sz="2000" b="1" spc="15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Прямоугольник 42">
              <a:extLst>
                <a:ext uri="{FF2B5EF4-FFF2-40B4-BE49-F238E27FC236}">
                  <a16:creationId xmlns:a16="http://schemas.microsoft.com/office/drawing/2014/main" id="{10CAB3B5-D09A-174B-8E5E-48C2819F1242}"/>
                </a:ext>
              </a:extLst>
            </p:cNvPr>
            <p:cNvSpPr/>
            <p:nvPr/>
          </p:nvSpPr>
          <p:spPr>
            <a:xfrm>
              <a:off x="7516104" y="4333617"/>
              <a:ext cx="1299230"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defTabSz="622300">
                <a:lnSpc>
                  <a:spcPct val="90000"/>
                </a:lnSpc>
                <a:spcBef>
                  <a:spcPct val="0"/>
                </a:spcBef>
                <a:spcAft>
                  <a:spcPct val="35000"/>
                </a:spcAft>
              </a:pPr>
              <a:r>
                <a:rPr lang="ro-RO" sz="800" dirty="0">
                  <a:solidFill>
                    <a:sysClr val="windowText" lastClr="000000"/>
                  </a:solidFill>
                  <a:latin typeface="Arial" panose="020B0604020202020204" pitchFamily="34" charset="0"/>
                  <a:cs typeface="Arial" panose="020B0604020202020204" pitchFamily="34" charset="0"/>
                </a:rPr>
                <a:t>Regional </a:t>
              </a:r>
              <a:r>
                <a:rPr lang="en-US" sz="800" dirty="0">
                  <a:solidFill>
                    <a:sysClr val="windowText" lastClr="000000"/>
                  </a:solidFill>
                  <a:latin typeface="Arial" panose="020B0604020202020204" pitchFamily="34" charset="0"/>
                  <a:cs typeface="Arial" panose="020B0604020202020204" pitchFamily="34" charset="0"/>
                </a:rPr>
                <a:t>e</a:t>
              </a:r>
              <a:r>
                <a:rPr lang="ro-RO" sz="800" dirty="0" err="1">
                  <a:solidFill>
                    <a:sysClr val="windowText" lastClr="000000"/>
                  </a:solidFill>
                  <a:latin typeface="Arial" panose="020B0604020202020204" pitchFamily="34" charset="0"/>
                  <a:cs typeface="Arial" panose="020B0604020202020204" pitchFamily="34" charset="0"/>
                </a:rPr>
                <a:t>nergy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saving</a:t>
              </a:r>
              <a:r>
                <a:rPr lang="ro-RO" sz="800" dirty="0">
                  <a:solidFill>
                    <a:sysClr val="windowText" lastClr="000000"/>
                  </a:solidFill>
                  <a:latin typeface="Arial" panose="020B0604020202020204" pitchFamily="34" charset="0"/>
                  <a:cs typeface="Arial" panose="020B0604020202020204" pitchFamily="34" charset="0"/>
                </a:rPr>
                <a:t> program</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44" name="Прямоугольник 43">
              <a:extLst>
                <a:ext uri="{FF2B5EF4-FFF2-40B4-BE49-F238E27FC236}">
                  <a16:creationId xmlns:a16="http://schemas.microsoft.com/office/drawing/2014/main" id="{73F3DF67-3043-D540-9854-F03B32DCDEC5}"/>
                </a:ext>
              </a:extLst>
            </p:cNvPr>
            <p:cNvSpPr/>
            <p:nvPr/>
          </p:nvSpPr>
          <p:spPr>
            <a:xfrm>
              <a:off x="7516104" y="4920615"/>
              <a:ext cx="1299231" cy="684001"/>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defTabSz="622300">
                <a:lnSpc>
                  <a:spcPct val="90000"/>
                </a:lnSpc>
                <a:spcBef>
                  <a:spcPct val="0"/>
                </a:spcBef>
                <a:spcAft>
                  <a:spcPct val="35000"/>
                </a:spcAft>
              </a:pPr>
              <a:r>
                <a:rPr lang="ro-RO" sz="800" dirty="0">
                  <a:solidFill>
                    <a:sysClr val="windowText" lastClr="000000"/>
                  </a:solidFill>
                  <a:latin typeface="Arial" panose="020B0604020202020204" pitchFamily="34" charset="0"/>
                  <a:cs typeface="Arial" panose="020B0604020202020204" pitchFamily="34" charset="0"/>
                </a:rPr>
                <a:t>Municipal </a:t>
              </a:r>
              <a:r>
                <a:rPr lang="ro-RO" sz="800" dirty="0" err="1">
                  <a:solidFill>
                    <a:sysClr val="windowText" lastClr="000000"/>
                  </a:solidFill>
                  <a:latin typeface="Arial" panose="020B0604020202020204" pitchFamily="34" charset="0"/>
                  <a:cs typeface="Arial" panose="020B0604020202020204" pitchFamily="34" charset="0"/>
                </a:rPr>
                <a:t>energy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saving</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programs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03C2007E-0B1A-024C-BCE0-C5E985822DFE}"/>
                </a:ext>
              </a:extLst>
            </p:cNvPr>
            <p:cNvSpPr/>
            <p:nvPr/>
          </p:nvSpPr>
          <p:spPr>
            <a:xfrm>
              <a:off x="7529568" y="3746175"/>
              <a:ext cx="1299230"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defTabSz="622300">
                <a:lnSpc>
                  <a:spcPct val="90000"/>
                </a:lnSpc>
                <a:spcBef>
                  <a:spcPct val="0"/>
                </a:spcBef>
                <a:spcAft>
                  <a:spcPct val="35000"/>
                </a:spcAft>
              </a:pPr>
              <a:r>
                <a:rPr lang="ro-RO" sz="800" dirty="0" err="1">
                  <a:solidFill>
                    <a:sysClr val="windowText" lastClr="000000"/>
                  </a:solidFill>
                  <a:latin typeface="Arial" panose="020B0604020202020204" pitchFamily="34" charset="0"/>
                  <a:cs typeface="Arial" panose="020B0604020202020204" pitchFamily="34" charset="0"/>
                </a:rPr>
                <a:t>Decision</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support</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system</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4832BFE-AAA1-A641-8A73-FD77E4DD8422}"/>
                </a:ext>
              </a:extLst>
            </p:cNvPr>
            <p:cNvSpPr/>
            <p:nvPr/>
          </p:nvSpPr>
          <p:spPr>
            <a:xfrm>
              <a:off x="7529569" y="5600575"/>
              <a:ext cx="1569996" cy="684001"/>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defTabSz="622300">
                <a:lnSpc>
                  <a:spcPct val="90000"/>
                </a:lnSpc>
                <a:spcBef>
                  <a:spcPct val="0"/>
                </a:spcBef>
                <a:spcAft>
                  <a:spcPct val="35000"/>
                </a:spcAft>
              </a:pPr>
              <a:r>
                <a:rPr lang="ro-RO" sz="800" dirty="0">
                  <a:solidFill>
                    <a:sysClr val="windowText" lastClr="000000"/>
                  </a:solidFill>
                  <a:latin typeface="Arial" panose="020B0604020202020204" pitchFamily="34" charset="0"/>
                  <a:cs typeface="Arial" panose="020B0604020202020204" pitchFamily="34" charset="0"/>
                </a:rPr>
                <a:t>Monitoring </a:t>
              </a:r>
              <a:r>
                <a:rPr lang="ro-RO" sz="800" dirty="0" err="1">
                  <a:solidFill>
                    <a:sysClr val="windowText" lastClr="000000"/>
                  </a:solidFill>
                  <a:latin typeface="Arial" panose="020B0604020202020204" pitchFamily="34" charset="0"/>
                  <a:cs typeface="Arial" panose="020B0604020202020204" pitchFamily="34" charset="0"/>
                </a:rPr>
                <a:t>the</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achievement</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targets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8103D0CF-1577-EC45-A427-157563AAC99F}"/>
                </a:ext>
              </a:extLst>
            </p:cNvPr>
            <p:cNvSpPr txBox="1"/>
            <p:nvPr/>
          </p:nvSpPr>
          <p:spPr>
            <a:xfrm>
              <a:off x="6419429" y="224124"/>
              <a:ext cx="2048851" cy="595035"/>
            </a:xfrm>
            <a:prstGeom prst="rect">
              <a:avLst/>
            </a:prstGeom>
            <a:noFill/>
          </p:spPr>
          <p:txBody>
            <a:bodyPr wrap="square">
              <a:spAutoFit/>
            </a:bodyPr>
            <a:lstStyle>
              <a:defPPr rtl="0">
                <a:defRPr lang="ru-RU"/>
              </a:defPPr>
              <a:lvl1pPr fontAlgn="ctr">
                <a:defRPr sz="1200">
                  <a:solidFill>
                    <a:srgbClr val="14BFC3"/>
                  </a:solidFill>
                </a:defRPr>
              </a:lvl1pPr>
            </a:lstStyle>
            <a:p>
              <a:r>
                <a:rPr lang="ro-RO" sz="800" dirty="0" err="1">
                  <a:solidFill>
                    <a:sysClr val="windowText" lastClr="000000"/>
                  </a:solidFill>
                  <a:latin typeface="Arial" panose="020B0604020202020204" pitchFamily="34" charset="0"/>
                  <a:cs typeface="Arial" panose="020B0604020202020204" pitchFamily="34" charset="0"/>
                </a:rPr>
                <a:t>Certification</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heat</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supply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systems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E65ABA0-B76A-CE4D-9ADB-D462BDB59D60}"/>
                </a:ext>
              </a:extLst>
            </p:cNvPr>
            <p:cNvSpPr txBox="1"/>
            <p:nvPr/>
          </p:nvSpPr>
          <p:spPr>
            <a:xfrm>
              <a:off x="6432821" y="687325"/>
              <a:ext cx="2096669" cy="595035"/>
            </a:xfrm>
            <a:prstGeom prst="rect">
              <a:avLst/>
            </a:prstGeom>
            <a:noFill/>
          </p:spPr>
          <p:txBody>
            <a:bodyPr wrap="square">
              <a:spAutoFit/>
            </a:bodyPr>
            <a:lstStyle>
              <a:defPPr rtl="0">
                <a:defRPr lang="ru-RU"/>
              </a:defPPr>
              <a:lvl1pPr fontAlgn="ctr">
                <a:defRPr sz="1200">
                  <a:solidFill>
                    <a:srgbClr val="14BFC3"/>
                  </a:solidFill>
                </a:defRPr>
              </a:lvl1pPr>
            </a:lstStyle>
            <a:p>
              <a:r>
                <a:rPr lang="ro-RO" sz="800" dirty="0" err="1">
                  <a:solidFill>
                    <a:sysClr val="windowText" lastClr="000000"/>
                  </a:solidFill>
                  <a:latin typeface="Arial" panose="020B0604020202020204" pitchFamily="34" charset="0"/>
                  <a:cs typeface="Arial" panose="020B0604020202020204" pitchFamily="34" charset="0"/>
                </a:rPr>
                <a:t>Technical</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inspection</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networks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52A57060-9DF0-6345-8E03-CC3A3CDC3C89}"/>
                </a:ext>
              </a:extLst>
            </p:cNvPr>
            <p:cNvSpPr txBox="1"/>
            <p:nvPr/>
          </p:nvSpPr>
          <p:spPr>
            <a:xfrm>
              <a:off x="6432821" y="1198464"/>
              <a:ext cx="2603624" cy="595035"/>
            </a:xfrm>
            <a:prstGeom prst="rect">
              <a:avLst/>
            </a:prstGeom>
            <a:noFill/>
          </p:spPr>
          <p:txBody>
            <a:bodyPr wrap="square">
              <a:spAutoFit/>
            </a:bodyPr>
            <a:lstStyle>
              <a:defPPr rtl="0">
                <a:defRPr lang="ru-RU"/>
              </a:defPPr>
              <a:lvl1pPr fontAlgn="ctr">
                <a:defRPr sz="1200">
                  <a:solidFill>
                    <a:srgbClr val="14BFC3"/>
                  </a:solidFill>
                </a:defRPr>
              </a:lvl1pPr>
            </a:lstStyle>
            <a:p>
              <a:r>
                <a:rPr lang="ro-RO" sz="800" dirty="0" err="1">
                  <a:solidFill>
                    <a:sysClr val="windowText" lastClr="000000"/>
                  </a:solidFill>
                  <a:latin typeface="Arial" panose="020B0604020202020204" pitchFamily="34" charset="0"/>
                  <a:cs typeface="Arial" panose="020B0604020202020204" pitchFamily="34" charset="0"/>
                </a:rPr>
                <a:t>Calculation</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reliability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and</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energy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efficiency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indicators</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BBE71EB-6D65-F248-95D3-7EB8C33158F6}"/>
                </a:ext>
              </a:extLst>
            </p:cNvPr>
            <p:cNvSpPr txBox="1"/>
            <p:nvPr/>
          </p:nvSpPr>
          <p:spPr>
            <a:xfrm>
              <a:off x="6432820" y="1728489"/>
              <a:ext cx="2787561" cy="595035"/>
            </a:xfrm>
            <a:prstGeom prst="rect">
              <a:avLst/>
            </a:prstGeom>
            <a:noFill/>
          </p:spPr>
          <p:txBody>
            <a:bodyPr wrap="square">
              <a:spAutoFit/>
            </a:bodyPr>
            <a:lstStyle>
              <a:defPPr rtl="0">
                <a:defRPr lang="ru-RU"/>
              </a:defPPr>
              <a:lvl1pPr fontAlgn="ctr">
                <a:defRPr sz="1200">
                  <a:solidFill>
                    <a:srgbClr val="14BFC3"/>
                  </a:solidFill>
                </a:defRPr>
              </a:lvl1pPr>
            </a:lstStyle>
            <a:p>
              <a:r>
                <a:rPr lang="ro-RO" sz="800" dirty="0" err="1">
                  <a:solidFill>
                    <a:sysClr val="windowText" lastClr="000000"/>
                  </a:solidFill>
                  <a:latin typeface="Arial" panose="020B0604020202020204" pitchFamily="34" charset="0"/>
                  <a:cs typeface="Arial" panose="020B0604020202020204" pitchFamily="34" charset="0"/>
                </a:rPr>
                <a:t>Definition</a:t>
              </a:r>
              <a:r>
                <a:rPr lang="ro-RO" sz="800" dirty="0">
                  <a:solidFill>
                    <a:sysClr val="windowText" lastClr="000000"/>
                  </a:solidFill>
                  <a:latin typeface="Arial" panose="020B0604020202020204" pitchFamily="34" charset="0"/>
                  <a:cs typeface="Arial" panose="020B0604020202020204" pitchFamily="34" charset="0"/>
                </a:rPr>
                <a:t> of a </a:t>
              </a:r>
              <a:r>
                <a:rPr lang="ro-RO" sz="800" dirty="0" err="1">
                  <a:solidFill>
                    <a:sysClr val="windowText" lastClr="000000"/>
                  </a:solidFill>
                  <a:latin typeface="Arial" panose="020B0604020202020204" pitchFamily="34" charset="0"/>
                  <a:cs typeface="Arial" panose="020B0604020202020204" pitchFamily="34" charset="0"/>
                </a:rPr>
                <a:t>system</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measures</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to</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ensure</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reliability</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8175E52-288D-3F48-9CA7-2E985656A7A4}"/>
                </a:ext>
              </a:extLst>
            </p:cNvPr>
            <p:cNvSpPr txBox="1"/>
            <p:nvPr/>
          </p:nvSpPr>
          <p:spPr>
            <a:xfrm>
              <a:off x="6431349" y="2226374"/>
              <a:ext cx="2403521" cy="595035"/>
            </a:xfrm>
            <a:prstGeom prst="rect">
              <a:avLst/>
            </a:prstGeom>
            <a:noFill/>
          </p:spPr>
          <p:txBody>
            <a:bodyPr wrap="square">
              <a:spAutoFit/>
            </a:bodyPr>
            <a:lstStyle/>
            <a:p>
              <a:pPr rtl="0" fontAlgn="ctr"/>
              <a:r>
                <a:rPr lang="ro-RO" sz="800" dirty="0" err="1">
                  <a:solidFill>
                    <a:sysClr val="windowText" lastClr="000000"/>
                  </a:solidFill>
                  <a:latin typeface="Arial" panose="020B0604020202020204" pitchFamily="34" charset="0"/>
                  <a:cs typeface="Arial" panose="020B0604020202020204" pitchFamily="34" charset="0"/>
                </a:rPr>
                <a:t>Development</a:t>
              </a:r>
              <a:r>
                <a:rPr lang="ro-RO" sz="800" dirty="0">
                  <a:solidFill>
                    <a:sysClr val="windowText" lastClr="000000"/>
                  </a:solidFill>
                  <a:latin typeface="Arial" panose="020B0604020202020204" pitchFamily="34" charset="0"/>
                  <a:cs typeface="Arial" panose="020B0604020202020204" pitchFamily="34" charset="0"/>
                </a:rPr>
                <a:t> of a </a:t>
              </a:r>
              <a:r>
                <a:rPr lang="ro-RO" sz="800" dirty="0" err="1">
                  <a:solidFill>
                    <a:sysClr val="windowText" lastClr="000000"/>
                  </a:solidFill>
                  <a:latin typeface="Arial" panose="020B0604020202020204" pitchFamily="34" charset="0"/>
                  <a:cs typeface="Arial" panose="020B0604020202020204" pitchFamily="34" charset="0"/>
                </a:rPr>
                <a:t>heat</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supply</a:t>
              </a:r>
              <a:r>
                <a:rPr lang="ro-RO" sz="800" dirty="0">
                  <a:solidFill>
                    <a:sysClr val="windowText" lastClr="000000"/>
                  </a:solidFill>
                  <a:latin typeface="Arial" panose="020B0604020202020204" pitchFamily="34" charset="0"/>
                  <a:cs typeface="Arial" panose="020B0604020202020204" pitchFamily="34" charset="0"/>
                </a:rPr>
                <a:t> scheme</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735741C-74D6-684F-994F-72839A3635B8}"/>
                </a:ext>
              </a:extLst>
            </p:cNvPr>
            <p:cNvSpPr txBox="1"/>
            <p:nvPr/>
          </p:nvSpPr>
          <p:spPr>
            <a:xfrm>
              <a:off x="6431347" y="2695312"/>
              <a:ext cx="2485386" cy="811413"/>
            </a:xfrm>
            <a:prstGeom prst="rect">
              <a:avLst/>
            </a:prstGeom>
            <a:noFill/>
          </p:spPr>
          <p:txBody>
            <a:bodyPr wrap="square">
              <a:spAutoFit/>
            </a:bodyPr>
            <a:lstStyle>
              <a:defPPr rtl="0">
                <a:defRPr lang="ru-RU"/>
              </a:defPPr>
              <a:lvl1pPr fontAlgn="ctr">
                <a:defRPr sz="1200">
                  <a:solidFill>
                    <a:srgbClr val="14BFC3"/>
                  </a:solidFill>
                </a:defRPr>
              </a:lvl1pPr>
            </a:lstStyle>
            <a:p>
              <a:r>
                <a:rPr lang="ro-RO" sz="800" dirty="0" err="1">
                  <a:solidFill>
                    <a:sysClr val="windowText" lastClr="000000"/>
                  </a:solidFill>
                  <a:latin typeface="Arial" panose="020B0604020202020204" pitchFamily="34" charset="0"/>
                  <a:cs typeface="Arial" panose="020B0604020202020204" pitchFamily="34" charset="0"/>
                </a:rPr>
                <a:t>Development</a:t>
              </a:r>
              <a:r>
                <a:rPr lang="ro-RO" sz="800" dirty="0">
                  <a:solidFill>
                    <a:sysClr val="windowText" lastClr="000000"/>
                  </a:solidFill>
                  <a:latin typeface="Arial" panose="020B0604020202020204" pitchFamily="34" charset="0"/>
                  <a:cs typeface="Arial" panose="020B0604020202020204" pitchFamily="34" charset="0"/>
                </a:rPr>
                <a:t> of a municipal </a:t>
              </a:r>
              <a:r>
                <a:rPr lang="ro-RO" sz="800" dirty="0" err="1">
                  <a:solidFill>
                    <a:sysClr val="windowText" lastClr="000000"/>
                  </a:solidFill>
                  <a:latin typeface="Arial" panose="020B0604020202020204" pitchFamily="34" charset="0"/>
                  <a:cs typeface="Arial" panose="020B0604020202020204" pitchFamily="34" charset="0"/>
                </a:rPr>
                <a:t>modernization</a:t>
              </a:r>
              <a:r>
                <a:rPr lang="ro-RO" sz="800" dirty="0">
                  <a:solidFill>
                    <a:sysClr val="windowText" lastClr="000000"/>
                  </a:solidFill>
                  <a:latin typeface="Arial" panose="020B0604020202020204" pitchFamily="34" charset="0"/>
                  <a:cs typeface="Arial" panose="020B0604020202020204" pitchFamily="34" charset="0"/>
                </a:rPr>
                <a:t> program</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98BB347-C3A2-D846-972E-C643C9777D6C}"/>
                </a:ext>
              </a:extLst>
            </p:cNvPr>
            <p:cNvSpPr txBox="1"/>
            <p:nvPr/>
          </p:nvSpPr>
          <p:spPr>
            <a:xfrm>
              <a:off x="163882" y="4577746"/>
              <a:ext cx="2486578" cy="595035"/>
            </a:xfrm>
            <a:prstGeom prst="rect">
              <a:avLst/>
            </a:prstGeom>
            <a:noFill/>
          </p:spPr>
          <p:txBody>
            <a:bodyPr wrap="square">
              <a:spAutoFit/>
            </a:bodyPr>
            <a:lstStyle>
              <a:defPPr rtl="0">
                <a:defRPr lang="ru-RU"/>
              </a:defPPr>
              <a:lvl1pPr marL="171450" indent="-171450" fontAlgn="ctr">
                <a:buFont typeface="Arial" panose="020B0604020202020204" pitchFamily="34" charset="0"/>
                <a:buChar char="•"/>
                <a:defRPr sz="700">
                  <a:solidFill>
                    <a:sysClr val="windowText" lastClr="000000"/>
                  </a:solidFill>
                  <a:latin typeface="Segoe UI Semilight" panose="020B0402040204020203" pitchFamily="34" charset="0"/>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o-RO" sz="800" dirty="0" err="1">
                  <a:latin typeface="Arial" panose="020B0604020202020204" pitchFamily="34" charset="0"/>
                  <a:cs typeface="Arial" panose="020B0604020202020204" pitchFamily="34" charset="0"/>
                </a:rPr>
                <a:t>Certification</a:t>
              </a:r>
              <a:r>
                <a:rPr lang="ro-RO" sz="800" dirty="0">
                  <a:latin typeface="Arial" panose="020B0604020202020204" pitchFamily="34" charset="0"/>
                  <a:cs typeface="Arial" panose="020B0604020202020204" pitchFamily="34" charset="0"/>
                </a:rPr>
                <a:t> of </a:t>
              </a:r>
              <a:r>
                <a:rPr lang="ro-RO" sz="800" dirty="0" err="1">
                  <a:latin typeface="Arial" panose="020B0604020202020204" pitchFamily="34" charset="0"/>
                  <a:cs typeface="Arial" panose="020B0604020202020204" pitchFamily="34" charset="0"/>
                </a:rPr>
                <a:t>equipment</a:t>
              </a:r>
              <a:endParaRPr lang="ru-RU" sz="8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59E8390-716D-DC44-81D8-A78A0E21D614}"/>
                </a:ext>
              </a:extLst>
            </p:cNvPr>
            <p:cNvSpPr txBox="1"/>
            <p:nvPr/>
          </p:nvSpPr>
          <p:spPr>
            <a:xfrm>
              <a:off x="157444" y="5056001"/>
              <a:ext cx="2600562" cy="595035"/>
            </a:xfrm>
            <a:prstGeom prst="rect">
              <a:avLst/>
            </a:prstGeom>
            <a:noFill/>
          </p:spPr>
          <p:txBody>
            <a:bodyPr wrap="square">
              <a:spAutoFit/>
            </a:bodyPr>
            <a:lstStyle>
              <a:defPPr rtl="0">
                <a:defRPr lang="ru-RU"/>
              </a:defPPr>
              <a:lvl1pPr marL="171450" indent="-171450" fontAlgn="ctr">
                <a:buFont typeface="Arial" panose="020B0604020202020204" pitchFamily="34" charset="0"/>
                <a:buChar char="•"/>
                <a:defRPr sz="700">
                  <a:solidFill>
                    <a:sysClr val="windowText" lastClr="000000"/>
                  </a:solidFill>
                  <a:latin typeface="Segoe UI Semilight" panose="020B0402040204020203" pitchFamily="34" charset="0"/>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o-RO" sz="800" dirty="0" err="1">
                  <a:latin typeface="Arial" panose="020B0604020202020204" pitchFamily="34" charset="0"/>
                  <a:cs typeface="Arial" panose="020B0604020202020204" pitchFamily="34" charset="0"/>
                </a:rPr>
                <a:t>Planning</a:t>
              </a:r>
              <a:r>
                <a:rPr lang="ro-RO" sz="800" dirty="0">
                  <a:latin typeface="Arial" panose="020B0604020202020204" pitchFamily="34" charset="0"/>
                  <a:cs typeface="Arial" panose="020B0604020202020204" pitchFamily="34" charset="0"/>
                </a:rPr>
                <a:t> </a:t>
              </a:r>
              <a:r>
                <a:rPr lang="ro-RO" sz="800" dirty="0" err="1">
                  <a:latin typeface="Arial" panose="020B0604020202020204" pitchFamily="34" charset="0"/>
                  <a:cs typeface="Arial" panose="020B0604020202020204" pitchFamily="34" charset="0"/>
                </a:rPr>
                <a:t>and</a:t>
              </a:r>
              <a:r>
                <a:rPr lang="ro-RO" sz="800" dirty="0">
                  <a:latin typeface="Arial" panose="020B0604020202020204" pitchFamily="34" charset="0"/>
                  <a:cs typeface="Arial" panose="020B0604020202020204" pitchFamily="34" charset="0"/>
                </a:rPr>
                <a:t> control of </a:t>
              </a:r>
              <a:r>
                <a:rPr lang="ro-RO" sz="800" dirty="0" err="1">
                  <a:latin typeface="Arial" panose="020B0604020202020204" pitchFamily="34" charset="0"/>
                  <a:cs typeface="Arial" panose="020B0604020202020204" pitchFamily="34" charset="0"/>
                </a:rPr>
                <a:t>technical</a:t>
              </a:r>
              <a:r>
                <a:rPr lang="ro-RO" sz="800" dirty="0">
                  <a:latin typeface="Arial" panose="020B0604020202020204" pitchFamily="34" charset="0"/>
                  <a:cs typeface="Arial" panose="020B0604020202020204" pitchFamily="34" charset="0"/>
                </a:rPr>
                <a:t> </a:t>
              </a:r>
              <a:r>
                <a:rPr lang="ro-RO" sz="800" dirty="0" err="1">
                  <a:latin typeface="Arial" panose="020B0604020202020204" pitchFamily="34" charset="0"/>
                  <a:cs typeface="Arial" panose="020B0604020202020204" pitchFamily="34" charset="0"/>
                </a:rPr>
                <a:t>inspections</a:t>
              </a:r>
              <a:endParaRPr lang="ru-RU" sz="8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58EB8B1-F370-F34D-8142-1C67BCE30CEE}"/>
                </a:ext>
              </a:extLst>
            </p:cNvPr>
            <p:cNvSpPr txBox="1"/>
            <p:nvPr/>
          </p:nvSpPr>
          <p:spPr>
            <a:xfrm>
              <a:off x="157442" y="5531969"/>
              <a:ext cx="3005610" cy="595035"/>
            </a:xfrm>
            <a:prstGeom prst="rect">
              <a:avLst/>
            </a:prstGeom>
            <a:noFill/>
          </p:spPr>
          <p:txBody>
            <a:bodyPr wrap="square">
              <a:spAutoFit/>
            </a:bodyPr>
            <a:lstStyle>
              <a:defPPr rtl="0">
                <a:defRPr lang="ru-RU"/>
              </a:defPPr>
              <a:lvl1pPr fontAlgn="ctr">
                <a:defRPr sz="1200">
                  <a:solidFill>
                    <a:srgbClr val="14BFC3"/>
                  </a:solidFill>
                </a:defRPr>
              </a:lvl1pPr>
            </a:lstStyle>
            <a:p>
              <a:pPr marL="171450" indent="-171450">
                <a:buFont typeface="Arial" panose="020B0604020202020204" pitchFamily="34" charset="0"/>
                <a:buChar char="•"/>
              </a:pPr>
              <a:r>
                <a:rPr lang="ro-RO" sz="800" dirty="0" err="1">
                  <a:solidFill>
                    <a:sysClr val="windowText" lastClr="000000"/>
                  </a:solidFill>
                  <a:latin typeface="Arial" panose="020B0604020202020204" pitchFamily="34" charset="0"/>
                  <a:cs typeface="Arial" panose="020B0604020202020204" pitchFamily="34" charset="0"/>
                </a:rPr>
                <a:t>Development</a:t>
              </a:r>
              <a:r>
                <a:rPr lang="ro-RO" sz="800" dirty="0">
                  <a:solidFill>
                    <a:sysClr val="windowText" lastClr="000000"/>
                  </a:solidFill>
                  <a:latin typeface="Arial" panose="020B0604020202020204" pitchFamily="34" charset="0"/>
                  <a:cs typeface="Arial" panose="020B0604020202020204" pitchFamily="34" charset="0"/>
                </a:rPr>
                <a:t> of </a:t>
              </a:r>
              <a:r>
                <a:rPr lang="ro-RO" sz="800" dirty="0" err="1">
                  <a:solidFill>
                    <a:sysClr val="windowText" lastClr="000000"/>
                  </a:solidFill>
                  <a:latin typeface="Arial" panose="020B0604020202020204" pitchFamily="34" charset="0"/>
                  <a:cs typeface="Arial" panose="020B0604020202020204" pitchFamily="34" charset="0"/>
                </a:rPr>
                <a:t>measures</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to</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improve</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safety</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and</a:t>
              </a:r>
              <a:r>
                <a:rPr lang="ro-RO" sz="800" dirty="0">
                  <a:solidFill>
                    <a:sysClr val="windowText" lastClr="000000"/>
                  </a:solidFill>
                  <a:latin typeface="Arial" panose="020B0604020202020204" pitchFamily="34" charset="0"/>
                  <a:cs typeface="Arial" panose="020B0604020202020204" pitchFamily="34" charset="0"/>
                </a:rPr>
                <a:t> </a:t>
              </a:r>
              <a:r>
                <a:rPr lang="ro-RO" sz="800" dirty="0" err="1">
                  <a:solidFill>
                    <a:sysClr val="windowText" lastClr="000000"/>
                  </a:solidFill>
                  <a:latin typeface="Arial" panose="020B0604020202020204" pitchFamily="34" charset="0"/>
                  <a:cs typeface="Arial" panose="020B0604020202020204" pitchFamily="34" charset="0"/>
                </a:rPr>
                <a:t>reliability</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A477B82-11BB-294E-9BF5-33677B4277F0}"/>
                </a:ext>
              </a:extLst>
            </p:cNvPr>
            <p:cNvSpPr txBox="1"/>
            <p:nvPr/>
          </p:nvSpPr>
          <p:spPr>
            <a:xfrm>
              <a:off x="157444" y="6083637"/>
              <a:ext cx="2342507" cy="595035"/>
            </a:xfrm>
            <a:prstGeom prst="rect">
              <a:avLst/>
            </a:prstGeom>
            <a:noFill/>
          </p:spPr>
          <p:txBody>
            <a:bodyPr wrap="square">
              <a:spAutoFit/>
            </a:bodyPr>
            <a:lstStyle>
              <a:defPPr rtl="0">
                <a:defRPr lang="ru-RU"/>
              </a:defPPr>
              <a:lvl1pPr fontAlgn="ctr">
                <a:defRPr sz="1200">
                  <a:solidFill>
                    <a:srgbClr val="14BFC3"/>
                  </a:solidFill>
                </a:defRPr>
              </a:lvl1pPr>
            </a:lstStyle>
            <a:p>
              <a:pPr marL="171450" indent="-171450">
                <a:buFont typeface="Arial" panose="020B0604020202020204" pitchFamily="34" charset="0"/>
                <a:buChar char="•"/>
              </a:pPr>
              <a:r>
                <a:rPr lang="ro-RO" sz="800" dirty="0">
                  <a:solidFill>
                    <a:sysClr val="windowText" lastClr="000000"/>
                  </a:solidFill>
                  <a:latin typeface="Arial" panose="020B0604020202020204" pitchFamily="34" charset="0"/>
                  <a:cs typeface="Arial" panose="020B0604020202020204" pitchFamily="34" charset="0"/>
                </a:rPr>
                <a:t>Monitoring of </a:t>
              </a:r>
              <a:r>
                <a:rPr lang="ro-RO" sz="800" dirty="0" err="1">
                  <a:solidFill>
                    <a:sysClr val="windowText" lastClr="000000"/>
                  </a:solidFill>
                  <a:latin typeface="Arial" panose="020B0604020202020204" pitchFamily="34" charset="0"/>
                  <a:cs typeface="Arial" panose="020B0604020202020204" pitchFamily="34" charset="0"/>
                </a:rPr>
                <a:t>maintenance</a:t>
              </a:r>
              <a:endParaRPr lang="ru-RU" sz="800" dirty="0">
                <a:solidFill>
                  <a:sysClr val="windowText" lastClr="00000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4F073EBD-5FB7-BB47-A716-17403A8A53E0}"/>
                </a:ext>
              </a:extLst>
            </p:cNvPr>
            <p:cNvSpPr txBox="1"/>
            <p:nvPr/>
          </p:nvSpPr>
          <p:spPr>
            <a:xfrm>
              <a:off x="30867" y="4062372"/>
              <a:ext cx="2186200" cy="540943"/>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defPPr rtl="0">
                <a:defRPr lang="ru-RU"/>
              </a:defPPr>
              <a:lvl1pPr algn="r" defTabSz="622300">
                <a:lnSpc>
                  <a:spcPct val="90000"/>
                </a:lnSpc>
                <a:spcBef>
                  <a:spcPct val="0"/>
                </a:spcBef>
                <a:spcAft>
                  <a:spcPct val="35000"/>
                </a:spcAft>
                <a:defRPr sz="800">
                  <a:solidFill>
                    <a:sysClr val="windowText" lastClr="000000"/>
                  </a:solidFill>
                  <a:latin typeface="Segoe UI Semilight" panose="020B0402040204020203" pitchFamily="34" charset="0"/>
                  <a:cs typeface="Segoe UI Semilight" panose="020B04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Arial" panose="020B0604020202020204" pitchFamily="34" charset="0"/>
                  <a:cs typeface="Arial" panose="020B0604020202020204" pitchFamily="34" charset="0"/>
                </a:rPr>
                <a:t>Dispatching of engineering systems of buildings</a:t>
              </a:r>
              <a:endParaRPr lang="ru-RU" dirty="0">
                <a:latin typeface="Arial" panose="020B0604020202020204" pitchFamily="34" charset="0"/>
                <a:cs typeface="Arial" panose="020B0604020202020204" pitchFamily="34" charset="0"/>
              </a:endParaRPr>
            </a:p>
          </p:txBody>
        </p:sp>
        <p:cxnSp>
          <p:nvCxnSpPr>
            <p:cNvPr id="58" name="Соединительная линия: изогнутая 112">
              <a:extLst>
                <a:ext uri="{FF2B5EF4-FFF2-40B4-BE49-F238E27FC236}">
                  <a16:creationId xmlns:a16="http://schemas.microsoft.com/office/drawing/2014/main" id="{B192B4CA-DAA2-9D46-A6E8-FB440A291722}"/>
                </a:ext>
                <a:ext uri="{C183D7F6-B498-43B3-948B-1728B52AA6E4}">
                  <adec:decorative xmlns:adec="http://schemas.microsoft.com/office/drawing/2017/decorative" val="1"/>
                </a:ext>
              </a:extLst>
            </p:cNvPr>
            <p:cNvCxnSpPr>
              <a:cxnSpLocks/>
              <a:stCxn id="35" idx="1"/>
              <a:endCxn id="57" idx="1"/>
            </p:cNvCxnSpPr>
            <p:nvPr/>
          </p:nvCxnSpPr>
          <p:spPr>
            <a:xfrm rot="16200000" flipH="1" flipV="1">
              <a:off x="1054606" y="2808223"/>
              <a:ext cx="500882" cy="2548360"/>
            </a:xfrm>
            <a:prstGeom prst="bentConnector4">
              <a:avLst>
                <a:gd name="adj1" fmla="val -129685"/>
                <a:gd name="adj2" fmla="val 110698"/>
              </a:avLst>
            </a:prstGeom>
            <a:ln>
              <a:solidFill>
                <a:srgbClr val="92D050"/>
              </a:solidFill>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324B79E-ADFC-084A-AAC1-9301037CF717}"/>
                </a:ext>
              </a:extLst>
            </p:cNvPr>
            <p:cNvSpPr txBox="1"/>
            <p:nvPr/>
          </p:nvSpPr>
          <p:spPr>
            <a:xfrm>
              <a:off x="3466163" y="3527438"/>
              <a:ext cx="2397614" cy="405706"/>
            </a:xfrm>
            <a:prstGeom prst="rect">
              <a:avLst/>
            </a:prstGeom>
            <a:noFill/>
          </p:spPr>
          <p:txBody>
            <a:bodyPr wrap="square">
              <a:spAutoFit/>
            </a:bodyPr>
            <a:lstStyle/>
            <a:p>
              <a:pPr lvl="0" algn="ctr" defTabSz="622300" rtl="0">
                <a:lnSpc>
                  <a:spcPct val="90000"/>
                </a:lnSpc>
                <a:spcBef>
                  <a:spcPct val="0"/>
                </a:spcBef>
                <a:spcAft>
                  <a:spcPct val="35000"/>
                </a:spcAft>
              </a:pPr>
              <a:r>
                <a:rPr lang="ro-RO" sz="1000" b="1" kern="1200" dirty="0">
                  <a:ln w="19050">
                    <a:noFill/>
                  </a:ln>
                  <a:solidFill>
                    <a:srgbClr val="002A68"/>
                  </a:solidFill>
                  <a:latin typeface="Arial" panose="020B0604020202020204" pitchFamily="34" charset="0"/>
                  <a:cs typeface="Arial" panose="020B0604020202020204" pitchFamily="34" charset="0"/>
                </a:rPr>
                <a:t>digital </a:t>
              </a:r>
              <a:r>
                <a:rPr lang="ro-RO" sz="1000" b="1" kern="1200" dirty="0" err="1">
                  <a:ln w="19050">
                    <a:noFill/>
                  </a:ln>
                  <a:solidFill>
                    <a:srgbClr val="002A68"/>
                  </a:solidFill>
                  <a:latin typeface="Arial" panose="020B0604020202020204" pitchFamily="34" charset="0"/>
                  <a:cs typeface="Arial" panose="020B0604020202020204" pitchFamily="34" charset="0"/>
                </a:rPr>
                <a:t>ecosystem</a:t>
              </a:r>
              <a:endParaRPr lang="ru-RU" sz="1000" b="1" kern="1200" dirty="0">
                <a:ln w="19050">
                  <a:noFill/>
                </a:ln>
                <a:solidFill>
                  <a:srgbClr val="002A68"/>
                </a:solidFill>
                <a:latin typeface="Arial" panose="020B0604020202020204" pitchFamily="34" charset="0"/>
                <a:cs typeface="Arial" panose="020B0604020202020204" pitchFamily="34" charset="0"/>
              </a:endParaRPr>
            </a:p>
          </p:txBody>
        </p:sp>
      </p:grpSp>
      <p:sp>
        <p:nvSpPr>
          <p:cNvPr id="61" name="Google Shape;188;p21">
            <a:extLst>
              <a:ext uri="{FF2B5EF4-FFF2-40B4-BE49-F238E27FC236}">
                <a16:creationId xmlns:a16="http://schemas.microsoft.com/office/drawing/2014/main" id="{01CE2F3D-A7C5-7D4A-B2DD-175A80771D3A}"/>
              </a:ext>
            </a:extLst>
          </p:cNvPr>
          <p:cNvSpPr txBox="1">
            <a:spLocks/>
          </p:cNvSpPr>
          <p:nvPr/>
        </p:nvSpPr>
        <p:spPr bwMode="auto">
          <a:xfrm>
            <a:off x="5443817" y="1087014"/>
            <a:ext cx="3592679" cy="120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indent="-171450" eaLnBrk="1" hangingPunct="1">
              <a:lnSpc>
                <a:spcPct val="120000"/>
              </a:lnSpc>
              <a:buFont typeface="Wingdings" pitchFamily="2" charset="2"/>
              <a:buChar char="§"/>
            </a:pPr>
            <a:r>
              <a:rPr lang="ru-RU" altLang="ru-RU" sz="1000" b="1" dirty="0" err="1">
                <a:solidFill>
                  <a:sysClr val="windowText" lastClr="000000"/>
                </a:solidFill>
              </a:rPr>
              <a:t>моге</a:t>
            </a:r>
            <a:r>
              <a:rPr lang="ru-RU" altLang="ru-RU" sz="1000" b="1" dirty="0">
                <a:solidFill>
                  <a:sysClr val="windowText" lastClr="000000"/>
                </a:solidFill>
              </a:rPr>
              <a:t> </a:t>
            </a:r>
            <a:r>
              <a:rPr lang="en-US" altLang="ru-RU" sz="1000" b="1" dirty="0">
                <a:solidFill>
                  <a:sysClr val="windowText" lastClr="000000"/>
                </a:solidFill>
              </a:rPr>
              <a:t>than </a:t>
            </a:r>
            <a:r>
              <a:rPr lang="ru-RU" altLang="ru-RU" sz="1000" b="1" dirty="0">
                <a:solidFill>
                  <a:sysClr val="windowText" lastClr="000000"/>
                </a:solidFill>
              </a:rPr>
              <a:t>1</a:t>
            </a:r>
            <a:r>
              <a:rPr lang="en-US" altLang="ru-RU" sz="1000" b="1" dirty="0">
                <a:solidFill>
                  <a:sysClr val="windowText" lastClr="000000"/>
                </a:solidFill>
              </a:rPr>
              <a:t> </a:t>
            </a:r>
            <a:r>
              <a:rPr lang="en-US" altLang="ru-RU" sz="1000" b="1" dirty="0" err="1">
                <a:solidFill>
                  <a:sysClr val="windowText" lastClr="000000"/>
                </a:solidFill>
              </a:rPr>
              <a:t>bln</a:t>
            </a:r>
            <a:r>
              <a:rPr lang="en-US" altLang="ru-RU" sz="1000" b="1" dirty="0">
                <a:solidFill>
                  <a:sysClr val="windowText" lastClr="000000"/>
                </a:solidFill>
              </a:rPr>
              <a:t> rubles </a:t>
            </a:r>
            <a:r>
              <a:rPr lang="ro-RO" altLang="ru-RU" sz="1000" dirty="0">
                <a:solidFill>
                  <a:sysClr val="windowText" lastClr="000000"/>
                </a:solidFill>
              </a:rPr>
              <a:t>budget </a:t>
            </a:r>
            <a:r>
              <a:rPr lang="ro-RO" altLang="ru-RU" sz="1000" dirty="0" err="1">
                <a:solidFill>
                  <a:sysClr val="windowText" lastClr="000000"/>
                </a:solidFill>
              </a:rPr>
              <a:t>savings</a:t>
            </a:r>
            <a:r>
              <a:rPr lang="ro-RO" altLang="ru-RU" sz="1000" dirty="0">
                <a:solidFill>
                  <a:sysClr val="windowText" lastClr="000000"/>
                </a:solidFill>
              </a:rPr>
              <a:t> of </a:t>
            </a:r>
            <a:r>
              <a:rPr lang="ro-RO" altLang="ru-RU" sz="1000" dirty="0" err="1">
                <a:solidFill>
                  <a:sysClr val="windowText" lastClr="000000"/>
                </a:solidFill>
              </a:rPr>
              <a:t>the</a:t>
            </a:r>
            <a:r>
              <a:rPr lang="ro-RO" altLang="ru-RU" sz="1000" dirty="0">
                <a:solidFill>
                  <a:sysClr val="windowText" lastClr="000000"/>
                </a:solidFill>
              </a:rPr>
              <a:t> Belgorod </a:t>
            </a:r>
            <a:r>
              <a:rPr lang="ro-RO" altLang="ru-RU" sz="1000" dirty="0" err="1">
                <a:solidFill>
                  <a:sysClr val="windowText" lastClr="000000"/>
                </a:solidFill>
              </a:rPr>
              <a:t>region</a:t>
            </a:r>
            <a:r>
              <a:rPr lang="ro-RO" altLang="ru-RU" sz="1000" dirty="0">
                <a:solidFill>
                  <a:sysClr val="windowText" lastClr="000000"/>
                </a:solidFill>
              </a:rPr>
              <a:t> </a:t>
            </a:r>
            <a:r>
              <a:rPr lang="ro-RO" altLang="ru-RU" sz="1000" dirty="0" err="1">
                <a:solidFill>
                  <a:sysClr val="windowText" lastClr="000000"/>
                </a:solidFill>
              </a:rPr>
              <a:t>from</a:t>
            </a:r>
            <a:r>
              <a:rPr lang="ro-RO" altLang="ru-RU" sz="1000" dirty="0">
                <a:solidFill>
                  <a:sysClr val="windowText" lastClr="000000"/>
                </a:solidFill>
              </a:rPr>
              <a:t> 2019</a:t>
            </a:r>
          </a:p>
          <a:p>
            <a:pPr marL="171450" indent="-171450">
              <a:lnSpc>
                <a:spcPct val="120000"/>
              </a:lnSpc>
              <a:buFont typeface="Wingdings" pitchFamily="2" charset="2"/>
              <a:buChar char="§"/>
            </a:pPr>
            <a:r>
              <a:rPr lang="ro-RO" sz="1000" dirty="0" err="1">
                <a:solidFill>
                  <a:sysClr val="windowText" lastClr="000000"/>
                </a:solidFill>
                <a:sym typeface="IBM Plex Serif SemiBold"/>
              </a:rPr>
              <a:t>Savings</a:t>
            </a:r>
            <a:r>
              <a:rPr lang="ro-RO" sz="1000" dirty="0">
                <a:solidFill>
                  <a:sysClr val="windowText" lastClr="000000"/>
                </a:solidFill>
                <a:sym typeface="IBM Plex Serif SemiBold"/>
              </a:rPr>
              <a:t> </a:t>
            </a:r>
            <a:r>
              <a:rPr lang="ro-RO" sz="1000" b="1" dirty="0">
                <a:solidFill>
                  <a:sysClr val="windowText" lastClr="000000"/>
                </a:solidFill>
                <a:sym typeface="IBM Plex Serif SemiBold"/>
              </a:rPr>
              <a:t>of 150 </a:t>
            </a:r>
            <a:r>
              <a:rPr lang="ro-RO" sz="1000" b="1" dirty="0" err="1">
                <a:solidFill>
                  <a:sysClr val="windowText" lastClr="000000"/>
                </a:solidFill>
                <a:sym typeface="IBM Plex Serif SemiBold"/>
              </a:rPr>
              <a:t>rubles</a:t>
            </a:r>
            <a:r>
              <a:rPr lang="ro-RO" sz="1000" b="1" dirty="0">
                <a:solidFill>
                  <a:sysClr val="windowText" lastClr="000000"/>
                </a:solidFill>
                <a:sym typeface="IBM Plex Serif SemiBold"/>
              </a:rPr>
              <a:t> per 1 </a:t>
            </a:r>
            <a:r>
              <a:rPr lang="ro-RO" sz="1000" b="1" dirty="0" err="1">
                <a:solidFill>
                  <a:sysClr val="windowText" lastClr="000000"/>
                </a:solidFill>
                <a:sym typeface="IBM Plex Serif SemiBold"/>
              </a:rPr>
              <a:t>resident</a:t>
            </a:r>
            <a:r>
              <a:rPr lang="ro-RO" sz="1000" b="1" dirty="0">
                <a:solidFill>
                  <a:sysClr val="windowText" lastClr="000000"/>
                </a:solidFill>
                <a:sym typeface="IBM Plex Serif SemiBold"/>
              </a:rPr>
              <a:t> </a:t>
            </a:r>
            <a:r>
              <a:rPr lang="ro-RO" sz="1000" dirty="0">
                <a:solidFill>
                  <a:sysClr val="windowText" lastClr="000000"/>
                </a:solidFill>
                <a:sym typeface="IBM Plex Serif SemiBold"/>
              </a:rPr>
              <a:t>of </a:t>
            </a:r>
            <a:r>
              <a:rPr lang="ro-RO" sz="1000" dirty="0" err="1">
                <a:solidFill>
                  <a:sysClr val="windowText" lastClr="000000"/>
                </a:solidFill>
                <a:sym typeface="IBM Plex Serif SemiBold"/>
              </a:rPr>
              <a:t>the</a:t>
            </a:r>
            <a:r>
              <a:rPr lang="ro-RO" sz="1000" dirty="0">
                <a:solidFill>
                  <a:sysClr val="windowText" lastClr="000000"/>
                </a:solidFill>
                <a:sym typeface="IBM Plex Serif SemiBold"/>
              </a:rPr>
              <a:t> </a:t>
            </a:r>
            <a:r>
              <a:rPr lang="ro-RO" sz="1000" dirty="0" err="1">
                <a:solidFill>
                  <a:sysClr val="windowText" lastClr="000000"/>
                </a:solidFill>
                <a:sym typeface="IBM Plex Serif SemiBold"/>
              </a:rPr>
              <a:t>region</a:t>
            </a:r>
            <a:r>
              <a:rPr lang="ro-RO" sz="1000" dirty="0">
                <a:solidFill>
                  <a:sysClr val="windowText" lastClr="000000"/>
                </a:solidFill>
                <a:sym typeface="IBM Plex Serif SemiBold"/>
              </a:rPr>
              <a:t> per </a:t>
            </a:r>
            <a:r>
              <a:rPr lang="ro-RO" sz="1000" dirty="0" err="1">
                <a:solidFill>
                  <a:sysClr val="windowText" lastClr="000000"/>
                </a:solidFill>
                <a:sym typeface="IBM Plex Serif SemiBold"/>
              </a:rPr>
              <a:t>year</a:t>
            </a:r>
            <a:endParaRPr lang="ro-RO" sz="1000" dirty="0">
              <a:solidFill>
                <a:sysClr val="windowText" lastClr="000000"/>
              </a:solidFill>
              <a:sym typeface="IBM Plex Serif SemiBold"/>
            </a:endParaRPr>
          </a:p>
          <a:p>
            <a:pPr marL="171450" indent="-171450" eaLnBrk="1" hangingPunct="1">
              <a:buFont typeface="Wingdings" pitchFamily="2" charset="2"/>
              <a:buChar char="§"/>
            </a:pPr>
            <a:r>
              <a:rPr lang="ro-RO" altLang="ru-RU" sz="1000" b="1" dirty="0">
                <a:solidFill>
                  <a:sysClr val="windowText" lastClr="000000"/>
                </a:solidFill>
                <a:sym typeface="IBM Plex Sans" panose="020B0503050203000203" pitchFamily="34" charset="0"/>
              </a:rPr>
              <a:t>2000 </a:t>
            </a:r>
            <a:r>
              <a:rPr lang="ro-RO" altLang="ru-RU" sz="1000" b="1" dirty="0" err="1">
                <a:solidFill>
                  <a:sysClr val="windowText" lastClr="000000"/>
                </a:solidFill>
                <a:sym typeface="IBM Plex Sans" panose="020B0503050203000203" pitchFamily="34" charset="0"/>
              </a:rPr>
              <a:t>points</a:t>
            </a:r>
            <a:r>
              <a:rPr lang="ro-RO" altLang="ru-RU" sz="1000" b="1" dirty="0">
                <a:solidFill>
                  <a:sysClr val="windowText" lastClr="000000"/>
                </a:solidFill>
                <a:sym typeface="IBM Plex Sans" panose="020B0503050203000203" pitchFamily="34" charset="0"/>
              </a:rPr>
              <a:t> of </a:t>
            </a:r>
            <a:r>
              <a:rPr lang="ro-RO" altLang="ru-RU" sz="1000" b="1" dirty="0" err="1">
                <a:solidFill>
                  <a:sysClr val="windowText" lastClr="000000"/>
                </a:solidFill>
                <a:sym typeface="IBM Plex Sans" panose="020B0503050203000203" pitchFamily="34" charset="0"/>
              </a:rPr>
              <a:t>heat</a:t>
            </a:r>
            <a:r>
              <a:rPr lang="ro-RO" altLang="ru-RU" sz="1000" b="1" dirty="0">
                <a:solidFill>
                  <a:sysClr val="windowText" lastClr="000000"/>
                </a:solidFill>
                <a:sym typeface="IBM Plex Sans" panose="020B0503050203000203" pitchFamily="34" charset="0"/>
              </a:rPr>
              <a:t> </a:t>
            </a:r>
            <a:r>
              <a:rPr lang="ro-RO" altLang="ru-RU" sz="1000" b="1" dirty="0" err="1">
                <a:solidFill>
                  <a:sysClr val="windowText" lastClr="000000"/>
                </a:solidFill>
                <a:sym typeface="IBM Plex Sans" panose="020B0503050203000203" pitchFamily="34" charset="0"/>
              </a:rPr>
              <a:t>supply</a:t>
            </a:r>
            <a:r>
              <a:rPr lang="ro-RO" altLang="ru-RU" sz="1000" b="1" dirty="0">
                <a:solidFill>
                  <a:sysClr val="windowText" lastClr="000000"/>
                </a:solidFill>
                <a:sym typeface="IBM Plex Sans" panose="020B0503050203000203" pitchFamily="34" charset="0"/>
              </a:rPr>
              <a:t> </a:t>
            </a:r>
            <a:r>
              <a:rPr lang="ro-RO" altLang="ru-RU" sz="1000" dirty="0">
                <a:solidFill>
                  <a:sysClr val="windowText" lastClr="000000"/>
                </a:solidFill>
                <a:sym typeface="IBM Plex Sans" panose="020B0503050203000203" pitchFamily="34" charset="0"/>
              </a:rPr>
              <a:t>(data on </a:t>
            </a:r>
            <a:r>
              <a:rPr lang="ro-RO" altLang="ru-RU" sz="1000" dirty="0" err="1">
                <a:solidFill>
                  <a:sysClr val="windowText" lastClr="000000"/>
                </a:solidFill>
                <a:sym typeface="IBM Plex Sans" panose="020B0503050203000203" pitchFamily="34" charset="0"/>
              </a:rPr>
              <a:t>consumption</a:t>
            </a:r>
            <a:r>
              <a:rPr lang="ro-RO" altLang="ru-RU" sz="1000" dirty="0">
                <a:solidFill>
                  <a:sysClr val="windowText" lastClr="000000"/>
                </a:solidFill>
                <a:sym typeface="IBM Plex Sans" panose="020B0503050203000203" pitchFamily="34" charset="0"/>
              </a:rPr>
              <a:t> </a:t>
            </a:r>
            <a:r>
              <a:rPr lang="ro-RO" altLang="ru-RU" sz="1000" dirty="0" err="1">
                <a:solidFill>
                  <a:sysClr val="windowText" lastClr="000000"/>
                </a:solidFill>
                <a:sym typeface="IBM Plex Sans" panose="020B0503050203000203" pitchFamily="34" charset="0"/>
              </a:rPr>
              <a:t>volumes</a:t>
            </a:r>
            <a:r>
              <a:rPr lang="ro-RO" altLang="ru-RU" sz="1000" dirty="0">
                <a:solidFill>
                  <a:sysClr val="windowText" lastClr="000000"/>
                </a:solidFill>
                <a:sym typeface="IBM Plex Sans" panose="020B0503050203000203" pitchFamily="34" charset="0"/>
              </a:rPr>
              <a:t> are </a:t>
            </a:r>
            <a:r>
              <a:rPr lang="ro-RO" altLang="ru-RU" sz="1000" dirty="0" err="1">
                <a:solidFill>
                  <a:sysClr val="windowText" lastClr="000000"/>
                </a:solidFill>
                <a:sym typeface="IBM Plex Sans" panose="020B0503050203000203" pitchFamily="34" charset="0"/>
              </a:rPr>
              <a:t>analyzed</a:t>
            </a:r>
            <a:r>
              <a:rPr lang="ro-RO" altLang="ru-RU" sz="1000" dirty="0">
                <a:solidFill>
                  <a:sysClr val="windowText" lastClr="000000"/>
                </a:solidFill>
                <a:sym typeface="IBM Plex Sans" panose="020B0503050203000203" pitchFamily="34" charset="0"/>
              </a:rPr>
              <a:t>)</a:t>
            </a:r>
          </a:p>
          <a:p>
            <a:pPr marL="171450" indent="-171450" eaLnBrk="1" hangingPunct="1">
              <a:buFont typeface="Wingdings" pitchFamily="2" charset="2"/>
              <a:buChar char="§"/>
            </a:pPr>
            <a:r>
              <a:rPr lang="ro-RO" altLang="ru-RU" sz="1000" b="1" dirty="0">
                <a:solidFill>
                  <a:sysClr val="windowText" lastClr="000000"/>
                </a:solidFill>
              </a:rPr>
              <a:t>3500 </a:t>
            </a:r>
            <a:r>
              <a:rPr lang="ro-RO" altLang="ru-RU" sz="1000" b="1" dirty="0" err="1">
                <a:solidFill>
                  <a:sysClr val="windowText" lastClr="000000"/>
                </a:solidFill>
              </a:rPr>
              <a:t>buildings</a:t>
            </a:r>
            <a:r>
              <a:rPr lang="ro-RO" altLang="ru-RU" sz="1000" b="1" dirty="0">
                <a:solidFill>
                  <a:sysClr val="windowText" lastClr="000000"/>
                </a:solidFill>
              </a:rPr>
              <a:t> </a:t>
            </a:r>
            <a:r>
              <a:rPr lang="ro-RO" altLang="ru-RU" sz="1000" dirty="0">
                <a:solidFill>
                  <a:sysClr val="windowText" lastClr="000000"/>
                </a:solidFill>
              </a:rPr>
              <a:t>(</a:t>
            </a:r>
            <a:r>
              <a:rPr lang="ro-RO" altLang="ru-RU" sz="1000" dirty="0" err="1">
                <a:solidFill>
                  <a:sysClr val="windowText" lastClr="000000"/>
                </a:solidFill>
              </a:rPr>
              <a:t>digitized</a:t>
            </a:r>
            <a:r>
              <a:rPr lang="ro-RO" altLang="ru-RU" sz="1000" dirty="0">
                <a:solidFill>
                  <a:sysClr val="windowText" lastClr="000000"/>
                </a:solidFill>
              </a:rPr>
              <a:t> </a:t>
            </a:r>
            <a:r>
              <a:rPr lang="ro-RO" altLang="ru-RU" sz="1000" dirty="0" err="1">
                <a:solidFill>
                  <a:sysClr val="windowText" lastClr="000000"/>
                </a:solidFill>
              </a:rPr>
              <a:t>technical</a:t>
            </a:r>
            <a:r>
              <a:rPr lang="ro-RO" altLang="ru-RU" sz="1000" dirty="0">
                <a:solidFill>
                  <a:sysClr val="windowText" lastClr="000000"/>
                </a:solidFill>
              </a:rPr>
              <a:t> </a:t>
            </a:r>
            <a:r>
              <a:rPr lang="ro-RO" altLang="ru-RU" sz="1000" dirty="0" err="1">
                <a:solidFill>
                  <a:sysClr val="windowText" lastClr="000000"/>
                </a:solidFill>
              </a:rPr>
              <a:t>specifications</a:t>
            </a:r>
            <a:r>
              <a:rPr lang="ro-RO" altLang="ru-RU" sz="1000" dirty="0">
                <a:solidFill>
                  <a:sysClr val="windowText" lastClr="000000"/>
                </a:solidFill>
              </a:rPr>
              <a:t>)</a:t>
            </a:r>
          </a:p>
          <a:p>
            <a:pPr marL="171450" indent="-171450" eaLnBrk="1" hangingPunct="1">
              <a:buFont typeface="Wingdings" pitchFamily="2" charset="2"/>
              <a:buChar char="§"/>
            </a:pPr>
            <a:r>
              <a:rPr lang="ro-RO" altLang="ru-RU" sz="1000" b="1" dirty="0">
                <a:solidFill>
                  <a:sysClr val="windowText" lastClr="000000"/>
                </a:solidFill>
              </a:rPr>
              <a:t>100 % </a:t>
            </a:r>
            <a:r>
              <a:rPr lang="ro-RO" altLang="ru-RU" sz="1000" dirty="0">
                <a:solidFill>
                  <a:sysClr val="windowText" lastClr="000000"/>
                </a:solidFill>
              </a:rPr>
              <a:t>of </a:t>
            </a:r>
            <a:r>
              <a:rPr lang="ro-RO" altLang="ru-RU" sz="1000" dirty="0" err="1">
                <a:solidFill>
                  <a:sysClr val="windowText" lastClr="000000"/>
                </a:solidFill>
              </a:rPr>
              <a:t>energy</a:t>
            </a:r>
            <a:r>
              <a:rPr lang="ro-RO" altLang="ru-RU" sz="1000" dirty="0">
                <a:solidFill>
                  <a:sysClr val="windowText" lastClr="000000"/>
                </a:solidFill>
              </a:rPr>
              <a:t> </a:t>
            </a:r>
            <a:r>
              <a:rPr lang="ro-RO" altLang="ru-RU" sz="1000" dirty="0" err="1">
                <a:solidFill>
                  <a:sysClr val="windowText" lastClr="000000"/>
                </a:solidFill>
              </a:rPr>
              <a:t>declarations</a:t>
            </a:r>
            <a:r>
              <a:rPr lang="ro-RO" altLang="ru-RU" sz="1000" dirty="0">
                <a:solidFill>
                  <a:sysClr val="windowText" lastClr="000000"/>
                </a:solidFill>
              </a:rPr>
              <a:t> are </a:t>
            </a:r>
            <a:r>
              <a:rPr lang="ro-RO" altLang="ru-RU" sz="1000" dirty="0" err="1">
                <a:solidFill>
                  <a:sysClr val="windowText" lastClr="000000"/>
                </a:solidFill>
              </a:rPr>
              <a:t>filled</a:t>
            </a:r>
            <a:r>
              <a:rPr lang="ro-RO" altLang="ru-RU" sz="1000" dirty="0">
                <a:solidFill>
                  <a:sysClr val="windowText" lastClr="000000"/>
                </a:solidFill>
              </a:rPr>
              <a:t> </a:t>
            </a:r>
            <a:r>
              <a:rPr lang="ro-RO" altLang="ru-RU" sz="1000" dirty="0" err="1">
                <a:solidFill>
                  <a:sysClr val="windowText" lastClr="000000"/>
                </a:solidFill>
              </a:rPr>
              <a:t>and</a:t>
            </a:r>
            <a:r>
              <a:rPr lang="ro-RO" altLang="ru-RU" sz="1000" dirty="0">
                <a:solidFill>
                  <a:sysClr val="windowText" lastClr="000000"/>
                </a:solidFill>
              </a:rPr>
              <a:t> </a:t>
            </a:r>
            <a:r>
              <a:rPr lang="ro-RO" altLang="ru-RU" sz="1000" dirty="0" err="1">
                <a:solidFill>
                  <a:sysClr val="windowText" lastClr="000000"/>
                </a:solidFill>
              </a:rPr>
              <a:t>verified</a:t>
            </a:r>
            <a:endParaRPr lang="ru-RU" altLang="ru-RU" sz="1000" dirty="0">
              <a:solidFill>
                <a:sysClr val="windowText" lastClr="000000"/>
              </a:solidFill>
            </a:endParaRPr>
          </a:p>
          <a:p>
            <a:pPr eaLnBrk="1" hangingPunct="1"/>
            <a:endParaRPr lang="ru-RU" altLang="ru-RU" sz="1000" dirty="0">
              <a:solidFill>
                <a:sysClr val="windowText" lastClr="000000"/>
              </a:solidFill>
            </a:endParaRPr>
          </a:p>
          <a:p>
            <a:pPr eaLnBrk="1" hangingPunct="1"/>
            <a:endParaRPr lang="ru-RU" altLang="ru-RU" sz="1000" dirty="0">
              <a:solidFill>
                <a:sysClr val="windowText" lastClr="000000"/>
              </a:solidFill>
            </a:endParaRPr>
          </a:p>
          <a:p>
            <a:pPr>
              <a:lnSpc>
                <a:spcPct val="120000"/>
              </a:lnSpc>
            </a:pPr>
            <a:endParaRPr lang="ru-RU" sz="800" dirty="0">
              <a:solidFill>
                <a:sysClr val="windowText" lastClr="000000"/>
              </a:solidFill>
              <a:sym typeface="IBM Plex Serif SemiBold"/>
            </a:endParaRPr>
          </a:p>
          <a:p>
            <a:pPr eaLnBrk="1" hangingPunct="1">
              <a:lnSpc>
                <a:spcPct val="120000"/>
              </a:lnSpc>
            </a:pPr>
            <a:endParaRPr lang="ru-RU" altLang="ru-RU" sz="1000" dirty="0">
              <a:solidFill>
                <a:sysClr val="windowText" lastClr="000000"/>
              </a:solidFill>
              <a:ea typeface="Segoe UI Historic" panose="020B0502040204020203" pitchFamily="34" charset="0"/>
            </a:endParaRPr>
          </a:p>
        </p:txBody>
      </p:sp>
      <p:sp>
        <p:nvSpPr>
          <p:cNvPr id="68" name="Прямоугольник 67">
            <a:extLst>
              <a:ext uri="{FF2B5EF4-FFF2-40B4-BE49-F238E27FC236}">
                <a16:creationId xmlns:a16="http://schemas.microsoft.com/office/drawing/2014/main" id="{051D3D27-D09A-DF49-A0E3-9B33C894EE74}"/>
              </a:ext>
            </a:extLst>
          </p:cNvPr>
          <p:cNvSpPr/>
          <p:nvPr/>
        </p:nvSpPr>
        <p:spPr>
          <a:xfrm>
            <a:off x="5220072" y="748771"/>
            <a:ext cx="2327894" cy="403522"/>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algn="ctr" defTabSz="622300">
              <a:lnSpc>
                <a:spcPct val="90000"/>
              </a:lnSpc>
              <a:spcBef>
                <a:spcPct val="0"/>
              </a:spcBef>
              <a:spcAft>
                <a:spcPct val="35000"/>
              </a:spcAft>
            </a:pPr>
            <a:r>
              <a:rPr lang="ro-RO" b="1" dirty="0">
                <a:solidFill>
                  <a:schemeClr val="tx1"/>
                </a:solidFill>
                <a:latin typeface="Segoe UI Semilight" panose="020B0402040204020203" pitchFamily="34" charset="0"/>
                <a:cs typeface="Segoe UI Semilight" panose="020B0402040204020203" pitchFamily="34" charset="0"/>
              </a:rPr>
              <a:t>Software module BUDGET</a:t>
            </a:r>
            <a:endParaRPr lang="ru-RU" b="1" spc="150" dirty="0">
              <a:solidFill>
                <a:schemeClr val="tx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pic>
        <p:nvPicPr>
          <p:cNvPr id="72" name="Рисунок 71" descr="Изображение выглядит как текст, программное обеспечение, веб-страница, Веб-сайт&#10;&#10;Автоматически созданное описание">
            <a:extLst>
              <a:ext uri="{FF2B5EF4-FFF2-40B4-BE49-F238E27FC236}">
                <a16:creationId xmlns:a16="http://schemas.microsoft.com/office/drawing/2014/main" id="{649C7A33-119E-C14B-A90C-9EA41ECA50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438"/>
          <a:stretch/>
        </p:blipFill>
        <p:spPr>
          <a:xfrm>
            <a:off x="5512558" y="2274653"/>
            <a:ext cx="3441015" cy="2241313"/>
          </a:xfrm>
          <a:prstGeom prst="rect">
            <a:avLst/>
          </a:prstGeom>
        </p:spPr>
      </p:pic>
    </p:spTree>
    <p:extLst>
      <p:ext uri="{BB962C8B-B14F-4D97-AF65-F5344CB8AC3E}">
        <p14:creationId xmlns:p14="http://schemas.microsoft.com/office/powerpoint/2010/main" val="264729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normAutofit/>
          </a:bodyPr>
          <a:lstStyle/>
          <a:p>
            <a:pPr rtl="0"/>
            <a:r>
              <a:rPr lang="en-US" dirty="0">
                <a:solidFill>
                  <a:schemeClr val="tx2"/>
                </a:solidFill>
              </a:rPr>
              <a:t>Digital twin-based smart control for building decarbonization</a:t>
            </a:r>
            <a:endParaRPr lang="en-GB" dirty="0"/>
          </a:p>
        </p:txBody>
      </p:sp>
      <p:sp>
        <p:nvSpPr>
          <p:cNvPr id="3" name="Объект 2">
            <a:extLst>
              <a:ext uri="{FF2B5EF4-FFF2-40B4-BE49-F238E27FC236}">
                <a16:creationId xmlns:a16="http://schemas.microsoft.com/office/drawing/2014/main" id="{81A303D6-6B9F-9744-BF6B-E8CEB8D0FE43}"/>
              </a:ext>
            </a:extLst>
          </p:cNvPr>
          <p:cNvSpPr>
            <a:spLocks noGrp="1"/>
          </p:cNvSpPr>
          <p:nvPr>
            <p:ph idx="1"/>
          </p:nvPr>
        </p:nvSpPr>
        <p:spPr>
          <a:xfrm>
            <a:off x="179512" y="922868"/>
            <a:ext cx="5388939" cy="1502836"/>
          </a:xfrm>
        </p:spPr>
        <p:txBody>
          <a:bodyPr anchor="ctr">
            <a:normAutofit/>
          </a:bodyPr>
          <a:lstStyle/>
          <a:p>
            <a:r>
              <a:rPr lang="en-US" sz="1200" dirty="0"/>
              <a:t>Digital twin-based analytics and control has been used for a wide range </a:t>
            </a:r>
            <a:br>
              <a:rPr lang="ru-RU" sz="1200" dirty="0"/>
            </a:br>
            <a:r>
              <a:rPr lang="en-US" sz="1200" dirty="0"/>
              <a:t>of facilities to achieve energy saving and emission reduction</a:t>
            </a:r>
          </a:p>
          <a:p>
            <a:r>
              <a:rPr lang="en-US" sz="1200" dirty="0"/>
              <a:t>An IoT platform is used to connect devices and sensors to the digital twin</a:t>
            </a:r>
          </a:p>
          <a:p>
            <a:r>
              <a:rPr lang="en-US" sz="1200" dirty="0"/>
              <a:t>An AI based software (the “Energy management Droid”) has been used </a:t>
            </a:r>
            <a:br>
              <a:rPr lang="ru-RU" sz="1200" dirty="0"/>
            </a:br>
            <a:r>
              <a:rPr lang="en-US" sz="1200" dirty="0"/>
              <a:t>to monitor and control equipment and infostructure of the building</a:t>
            </a:r>
          </a:p>
        </p:txBody>
      </p:sp>
      <p:sp>
        <p:nvSpPr>
          <p:cNvPr id="4" name="TextBox 3">
            <a:extLst>
              <a:ext uri="{FF2B5EF4-FFF2-40B4-BE49-F238E27FC236}">
                <a16:creationId xmlns:a16="http://schemas.microsoft.com/office/drawing/2014/main" id="{426F9F51-5895-1E42-B680-CF3368D22B84}"/>
              </a:ext>
            </a:extLst>
          </p:cNvPr>
          <p:cNvSpPr txBox="1"/>
          <p:nvPr/>
        </p:nvSpPr>
        <p:spPr>
          <a:xfrm>
            <a:off x="179512" y="781185"/>
            <a:ext cx="1943161" cy="338554"/>
          </a:xfrm>
          <a:prstGeom prst="rect">
            <a:avLst/>
          </a:prstGeom>
          <a:noFill/>
        </p:spPr>
        <p:txBody>
          <a:bodyPr wrap="none" rtlCol="0">
            <a:spAutoFit/>
          </a:bodyPr>
          <a:lstStyle/>
          <a:p>
            <a:r>
              <a:rPr lang="en-US" sz="1600" b="1" dirty="0"/>
              <a:t>Case summary</a:t>
            </a:r>
            <a:r>
              <a:rPr lang="ru-RU" sz="1600" b="1" dirty="0"/>
              <a:t>:</a:t>
            </a:r>
            <a:r>
              <a:rPr lang="en-US" sz="1600" b="1" dirty="0"/>
              <a:t>    </a:t>
            </a:r>
            <a:endParaRPr lang="ru-RU" sz="1600" b="1" dirty="0"/>
          </a:p>
        </p:txBody>
      </p:sp>
      <p:sp>
        <p:nvSpPr>
          <p:cNvPr id="5" name="TextBox 4">
            <a:extLst>
              <a:ext uri="{FF2B5EF4-FFF2-40B4-BE49-F238E27FC236}">
                <a16:creationId xmlns:a16="http://schemas.microsoft.com/office/drawing/2014/main" id="{EA682351-5101-004A-9E70-DAC8EAB50D11}"/>
              </a:ext>
            </a:extLst>
          </p:cNvPr>
          <p:cNvSpPr txBox="1"/>
          <p:nvPr/>
        </p:nvSpPr>
        <p:spPr>
          <a:xfrm>
            <a:off x="5436097" y="781185"/>
            <a:ext cx="3707903" cy="2954655"/>
          </a:xfrm>
          <a:prstGeom prst="rect">
            <a:avLst/>
          </a:prstGeom>
          <a:noFill/>
        </p:spPr>
        <p:txBody>
          <a:bodyPr wrap="square">
            <a:spAutoFit/>
          </a:bodyPr>
          <a:lstStyle/>
          <a:p>
            <a:r>
              <a:rPr lang="en-US" sz="1800" b="1" dirty="0"/>
              <a:t>Achieved results</a:t>
            </a:r>
          </a:p>
          <a:p>
            <a:pPr marL="298450" lvl="1" indent="-298450">
              <a:buFont typeface="Wingdings" pitchFamily="2" charset="2"/>
              <a:buChar char="§"/>
            </a:pPr>
            <a:r>
              <a:rPr lang="en-US" b="1" dirty="0"/>
              <a:t>9-30% energy savings</a:t>
            </a:r>
          </a:p>
          <a:p>
            <a:pPr marL="298450" lvl="1" indent="-298450">
              <a:buFont typeface="Wingdings" pitchFamily="2" charset="2"/>
              <a:buChar char="§"/>
            </a:pPr>
            <a:r>
              <a:rPr lang="en-US" b="1" dirty="0"/>
              <a:t>10-30% reduction in peak power consumption</a:t>
            </a:r>
          </a:p>
          <a:p>
            <a:pPr marL="298450" lvl="1" indent="-298450">
              <a:buFont typeface="Wingdings" pitchFamily="2" charset="2"/>
              <a:buChar char="§"/>
            </a:pPr>
            <a:r>
              <a:rPr lang="en-US" b="1" dirty="0"/>
              <a:t>Payback period 1-4 years</a:t>
            </a:r>
          </a:p>
          <a:p>
            <a:pPr marL="457200" lvl="1"/>
            <a:endParaRPr lang="ru-RU" b="1" dirty="0"/>
          </a:p>
          <a:p>
            <a:r>
              <a:rPr lang="en-US" sz="1200" dirty="0"/>
              <a:t>The technology has been implemented </a:t>
            </a:r>
            <a:r>
              <a:rPr lang="en-US" sz="1200" b="1" dirty="0"/>
              <a:t>on 150 sites</a:t>
            </a:r>
            <a:r>
              <a:rPr lang="en-US" sz="1200" dirty="0"/>
              <a:t>:</a:t>
            </a:r>
          </a:p>
          <a:p>
            <a:pPr marL="315913" lvl="1" indent="-307975">
              <a:buFont typeface="Wingdings" pitchFamily="2" charset="2"/>
              <a:buChar char="§"/>
            </a:pPr>
            <a:r>
              <a:rPr lang="en-US" sz="1200" dirty="0"/>
              <a:t>Office building, fast food restaurants, retail stores, gas stations</a:t>
            </a:r>
          </a:p>
          <a:p>
            <a:pPr marL="315913" lvl="1" indent="-307975">
              <a:buFont typeface="Wingdings" pitchFamily="2" charset="2"/>
              <a:buChar char="§"/>
            </a:pPr>
            <a:r>
              <a:rPr lang="en-US" sz="1200" dirty="0"/>
              <a:t>Minicanal facilities in Moscow region – schools, museums, ice rinks, theaters etc.</a:t>
            </a:r>
            <a:r>
              <a:rPr lang="ru-RU" sz="1200" dirty="0"/>
              <a:t> </a:t>
            </a:r>
            <a:r>
              <a:rPr lang="en-US" sz="1200" dirty="0"/>
              <a:t>via ~100 energy service contracts</a:t>
            </a:r>
          </a:p>
          <a:p>
            <a:pPr marL="457200" lvl="1"/>
            <a:endParaRPr lang="ru-RU" b="1" dirty="0"/>
          </a:p>
        </p:txBody>
      </p:sp>
      <p:pic>
        <p:nvPicPr>
          <p:cNvPr id="6" name="Google Shape;419;p10">
            <a:extLst>
              <a:ext uri="{FF2B5EF4-FFF2-40B4-BE49-F238E27FC236}">
                <a16:creationId xmlns:a16="http://schemas.microsoft.com/office/drawing/2014/main" id="{B8EBB2DF-72DE-2448-B6EA-6C11DFF5D1D9}"/>
              </a:ext>
            </a:extLst>
          </p:cNvPr>
          <p:cNvPicPr preferRelativeResize="0"/>
          <p:nvPr/>
        </p:nvPicPr>
        <p:blipFill rotWithShape="1">
          <a:blip r:embed="rId2">
            <a:alphaModFix/>
          </a:blip>
          <a:srcRect l="1180" t="2456" r="290" b="40014"/>
          <a:stretch/>
        </p:blipFill>
        <p:spPr>
          <a:xfrm>
            <a:off x="5534304" y="3507854"/>
            <a:ext cx="3189410" cy="981403"/>
          </a:xfrm>
          <a:prstGeom prst="rect">
            <a:avLst/>
          </a:prstGeom>
          <a:noFill/>
          <a:ln>
            <a:solidFill>
              <a:schemeClr val="accent1"/>
            </a:solidFill>
          </a:ln>
        </p:spPr>
      </p:pic>
      <p:sp>
        <p:nvSpPr>
          <p:cNvPr id="7" name="Прямоугольник 6">
            <a:extLst>
              <a:ext uri="{FF2B5EF4-FFF2-40B4-BE49-F238E27FC236}">
                <a16:creationId xmlns:a16="http://schemas.microsoft.com/office/drawing/2014/main" id="{97C49754-BE30-2446-9FDE-4F43A9ECE601}"/>
              </a:ext>
            </a:extLst>
          </p:cNvPr>
          <p:cNvSpPr/>
          <p:nvPr/>
        </p:nvSpPr>
        <p:spPr>
          <a:xfrm>
            <a:off x="184410" y="2211710"/>
            <a:ext cx="5193973" cy="2277547"/>
          </a:xfrm>
          <a:prstGeom prst="rect">
            <a:avLst/>
          </a:prstGeom>
        </p:spPr>
        <p:txBody>
          <a:bodyPr wrap="square">
            <a:spAutoFit/>
          </a:bodyPr>
          <a:lstStyle/>
          <a:p>
            <a:r>
              <a:rPr lang="en-US" sz="1600" b="1" dirty="0"/>
              <a:t>How is the Digital twin set up</a:t>
            </a:r>
          </a:p>
          <a:p>
            <a:pPr marL="171450" indent="-171450">
              <a:spcBef>
                <a:spcPts val="600"/>
              </a:spcBef>
              <a:buFont typeface="Wingdings" pitchFamily="2" charset="2"/>
              <a:buChar char="§"/>
            </a:pPr>
            <a:r>
              <a:rPr lang="en-US" sz="1200" dirty="0"/>
              <a:t>Take all equipment online using specially developed IoT platform Install IoT based submetering for all (typically 100-300 current sensors</a:t>
            </a:r>
            <a:r>
              <a:rPr lang="ru-RU" sz="1200" dirty="0"/>
              <a:t>)</a:t>
            </a:r>
          </a:p>
          <a:p>
            <a:pPr marL="171450" indent="-171450">
              <a:spcBef>
                <a:spcPts val="600"/>
              </a:spcBef>
              <a:buFont typeface="Wingdings" pitchFamily="2" charset="2"/>
              <a:buChar char="§"/>
            </a:pPr>
            <a:r>
              <a:rPr lang="en-US" sz="1200" dirty="0"/>
              <a:t>Other sensors  - t, CO2, VOC, luminosity, humidity etc.</a:t>
            </a:r>
            <a:endParaRPr lang="ru-RU" sz="1200" dirty="0"/>
          </a:p>
          <a:p>
            <a:pPr marL="171450" indent="-171450">
              <a:spcBef>
                <a:spcPts val="600"/>
              </a:spcBef>
              <a:buFont typeface="Wingdings" pitchFamily="2" charset="2"/>
              <a:buChar char="§"/>
            </a:pPr>
            <a:r>
              <a:rPr lang="en-US" sz="1200" dirty="0"/>
              <a:t>Connect to all existing controllers and control system in the building</a:t>
            </a:r>
            <a:endParaRPr lang="ru-RU" sz="1200" dirty="0"/>
          </a:p>
          <a:p>
            <a:pPr marL="171450" indent="-171450">
              <a:spcBef>
                <a:spcPts val="600"/>
              </a:spcBef>
              <a:buFont typeface="Wingdings" pitchFamily="2" charset="2"/>
              <a:buChar char="§"/>
            </a:pPr>
            <a:r>
              <a:rPr lang="en-US" sz="1200" dirty="0"/>
              <a:t>Connect to weather and energy marker data</a:t>
            </a:r>
          </a:p>
          <a:p>
            <a:pPr marL="171450" indent="-171450">
              <a:spcBef>
                <a:spcPts val="600"/>
              </a:spcBef>
              <a:buFont typeface="Wingdings" pitchFamily="2" charset="2"/>
              <a:buChar char="§"/>
            </a:pPr>
            <a:r>
              <a:rPr lang="en-US" sz="1200" dirty="0"/>
              <a:t>Create Digital model</a:t>
            </a:r>
            <a:r>
              <a:rPr lang="ru-RU" sz="1200" dirty="0"/>
              <a:t> </a:t>
            </a:r>
            <a:r>
              <a:rPr lang="en-US" sz="1200" dirty="0"/>
              <a:t>– hybrid model – uses physical models (incl ASHRAE based thermal models) and ML to fit the model to the building</a:t>
            </a:r>
          </a:p>
          <a:p>
            <a:pPr marL="171450" indent="-171450">
              <a:spcBef>
                <a:spcPts val="600"/>
              </a:spcBef>
              <a:buFont typeface="Wingdings" pitchFamily="2" charset="2"/>
              <a:buChar char="§"/>
            </a:pPr>
            <a:r>
              <a:rPr lang="en-US" sz="1200" dirty="0"/>
              <a:t>Create digital twin connect the model to the data </a:t>
            </a:r>
          </a:p>
        </p:txBody>
      </p:sp>
    </p:spTree>
    <p:extLst>
      <p:ext uri="{BB962C8B-B14F-4D97-AF65-F5344CB8AC3E}">
        <p14:creationId xmlns:p14="http://schemas.microsoft.com/office/powerpoint/2010/main" val="331709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100E5-4D3C-72A7-51D7-A46CAE13FE3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C38CCB-51E1-2461-EFF9-691633627643}"/>
              </a:ext>
            </a:extLst>
          </p:cNvPr>
          <p:cNvSpPr>
            <a:spLocks noGrp="1"/>
          </p:cNvSpPr>
          <p:nvPr>
            <p:ph type="title"/>
          </p:nvPr>
        </p:nvSpPr>
        <p:spPr/>
        <p:txBody>
          <a:bodyPr>
            <a:normAutofit/>
          </a:bodyPr>
          <a:lstStyle/>
          <a:p>
            <a:pPr rtl="0"/>
            <a:r>
              <a:rPr lang="en-US" dirty="0">
                <a:solidFill>
                  <a:schemeClr val="tx2"/>
                </a:solidFill>
              </a:rPr>
              <a:t>N</a:t>
            </a:r>
            <a:r>
              <a:rPr lang="ro-RO" dirty="0" err="1">
                <a:solidFill>
                  <a:schemeClr val="tx2"/>
                </a:solidFill>
              </a:rPr>
              <a:t>ew</a:t>
            </a:r>
            <a:r>
              <a:rPr lang="ro-RO" dirty="0">
                <a:solidFill>
                  <a:schemeClr val="tx2"/>
                </a:solidFill>
              </a:rPr>
              <a:t> </a:t>
            </a:r>
            <a:r>
              <a:rPr lang="ro-RO" dirty="0" err="1">
                <a:solidFill>
                  <a:schemeClr val="tx2"/>
                </a:solidFill>
              </a:rPr>
              <a:t>generation</a:t>
            </a:r>
            <a:r>
              <a:rPr lang="ro-RO" dirty="0">
                <a:solidFill>
                  <a:schemeClr val="tx2"/>
                </a:solidFill>
              </a:rPr>
              <a:t> of digital </a:t>
            </a:r>
            <a:r>
              <a:rPr lang="ro-RO" dirty="0" err="1">
                <a:solidFill>
                  <a:schemeClr val="tx2"/>
                </a:solidFill>
              </a:rPr>
              <a:t>lighting</a:t>
            </a:r>
            <a:r>
              <a:rPr lang="ro-RO" dirty="0">
                <a:solidFill>
                  <a:schemeClr val="tx2"/>
                </a:solidFill>
              </a:rPr>
              <a:t> </a:t>
            </a:r>
            <a:r>
              <a:rPr lang="ro-RO" dirty="0" err="1">
                <a:solidFill>
                  <a:schemeClr val="tx2"/>
                </a:solidFill>
              </a:rPr>
              <a:t>systems</a:t>
            </a:r>
            <a:endParaRPr lang="en-GB" dirty="0">
              <a:solidFill>
                <a:schemeClr val="tx2"/>
              </a:solidFill>
            </a:endParaRPr>
          </a:p>
        </p:txBody>
      </p:sp>
      <p:sp>
        <p:nvSpPr>
          <p:cNvPr id="11" name="TextBox 10">
            <a:extLst>
              <a:ext uri="{FF2B5EF4-FFF2-40B4-BE49-F238E27FC236}">
                <a16:creationId xmlns:a16="http://schemas.microsoft.com/office/drawing/2014/main" id="{CB51A8B1-F827-314D-25F4-6BFF3C55BD2E}"/>
              </a:ext>
            </a:extLst>
          </p:cNvPr>
          <p:cNvSpPr txBox="1"/>
          <p:nvPr/>
        </p:nvSpPr>
        <p:spPr bwMode="auto">
          <a:xfrm>
            <a:off x="323528" y="843558"/>
            <a:ext cx="4477304" cy="2369880"/>
          </a:xfrm>
          <a:prstGeom prst="rect">
            <a:avLst/>
          </a:prstGeom>
          <a:noFill/>
        </p:spPr>
        <p:txBody>
          <a:bodyPr wrap="square">
            <a:spAutoFit/>
          </a:bodyPr>
          <a:lstStyle/>
          <a:p>
            <a:pPr marL="285750" indent="-285750" algn="l">
              <a:spcBef>
                <a:spcPts val="600"/>
              </a:spcBef>
              <a:buFont typeface="Arial" panose="020B0604020202020204" pitchFamily="34" charset="0"/>
              <a:buChar char="•"/>
            </a:pPr>
            <a:r>
              <a:rPr lang="ro-RO" sz="1100" b="0" i="0" u="none" strike="noStrike" dirty="0" err="1">
                <a:solidFill>
                  <a:srgbClr val="0F1115"/>
                </a:solidFill>
                <a:effectLst/>
                <a:latin typeface="quote-cjk-patch"/>
              </a:rPr>
              <a:t>Each</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luminaire</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is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equipped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with</a:t>
            </a:r>
            <a:r>
              <a:rPr lang="ro-RO" sz="1100" b="0" i="0" u="none" strike="noStrike" dirty="0">
                <a:solidFill>
                  <a:srgbClr val="0F1115"/>
                </a:solidFill>
                <a:effectLst/>
                <a:latin typeface="quote-cjk-patch"/>
              </a:rPr>
              <a:t> a Bluetooth module.</a:t>
            </a:r>
          </a:p>
          <a:p>
            <a:pPr marL="285750" indent="-285750" algn="l">
              <a:spcBef>
                <a:spcPts val="600"/>
              </a:spcBef>
              <a:buFont typeface="Arial" panose="020B0604020202020204" pitchFamily="34" charset="0"/>
              <a:buChar char="•"/>
            </a:pPr>
            <a:r>
              <a:rPr lang="ro-RO" sz="1100" b="0" i="0" u="none" strike="noStrike" dirty="0">
                <a:solidFill>
                  <a:srgbClr val="0F1115"/>
                </a:solidFill>
                <a:effectLst/>
                <a:latin typeface="quote-cjk-patch"/>
              </a:rPr>
              <a:t>The </a:t>
            </a:r>
            <a:r>
              <a:rPr lang="ro-RO" sz="1100" b="0" i="0" u="none" strike="noStrike" dirty="0" err="1">
                <a:solidFill>
                  <a:srgbClr val="0F1115"/>
                </a:solidFill>
                <a:effectLst/>
                <a:latin typeface="quote-cjk-patch"/>
              </a:rPr>
              <a:t>luminaires</a:t>
            </a:r>
            <a:r>
              <a:rPr lang="ro-RO" sz="1100" b="0" i="0" u="none" strike="noStrike" dirty="0">
                <a:solidFill>
                  <a:srgbClr val="0F1115"/>
                </a:solidFill>
                <a:effectLst/>
                <a:latin typeface="quote-cjk-patch"/>
              </a:rPr>
              <a:t> are </a:t>
            </a:r>
            <a:r>
              <a:rPr lang="ro-RO" sz="1100" b="0" i="0" u="none" strike="noStrike" dirty="0" err="1">
                <a:solidFill>
                  <a:srgbClr val="0F1115"/>
                </a:solidFill>
                <a:effectLst/>
                <a:latin typeface="quote-cjk-patch"/>
              </a:rPr>
              <a:t>combined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into</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groups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with</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various</a:t>
            </a:r>
            <a:r>
              <a:rPr lang="ro-RO" sz="1100" b="0" i="0" u="none" strike="noStrike" dirty="0">
                <a:solidFill>
                  <a:srgbClr val="0F1115"/>
                </a:solidFill>
                <a:effectLst/>
                <a:latin typeface="quote-cjk-patch"/>
              </a:rPr>
              <a:t> control </a:t>
            </a:r>
            <a:r>
              <a:rPr lang="ro-RO" sz="1100" b="0" i="0" u="none" strike="noStrike" dirty="0" err="1">
                <a:solidFill>
                  <a:srgbClr val="0F1115"/>
                </a:solidFill>
                <a:effectLst/>
                <a:latin typeface="quote-cjk-patch"/>
              </a:rPr>
              <a:t>methods</a:t>
            </a:r>
            <a:r>
              <a:rPr lang="ro-RO" sz="1100" b="0" i="0" u="none" strike="noStrike" dirty="0">
                <a:solidFill>
                  <a:srgbClr val="0F1115"/>
                </a:solidFill>
                <a:effectLst/>
                <a:latin typeface="quote-cjk-patch"/>
              </a:rPr>
              <a:t>.</a:t>
            </a:r>
          </a:p>
          <a:p>
            <a:pPr marL="285750" indent="-285750" algn="l">
              <a:spcBef>
                <a:spcPts val="600"/>
              </a:spcBef>
              <a:buFont typeface="Arial" panose="020B0604020202020204" pitchFamily="34" charset="0"/>
              <a:buChar char="•"/>
            </a:pPr>
            <a:r>
              <a:rPr lang="ro-RO" sz="1100" b="0" i="0" u="none" strike="noStrike" dirty="0">
                <a:solidFill>
                  <a:srgbClr val="0F1115"/>
                </a:solidFill>
                <a:effectLst/>
                <a:latin typeface="quote-cjk-patch"/>
              </a:rPr>
              <a:t>The signal </a:t>
            </a:r>
            <a:r>
              <a:rPr lang="ro-RO" sz="1100" b="0" i="0" u="none" strike="noStrike" dirty="0" err="1">
                <a:solidFill>
                  <a:srgbClr val="0F1115"/>
                </a:solidFill>
                <a:effectLst/>
                <a:latin typeface="quote-cjk-patch"/>
              </a:rPr>
              <a:t>is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relayed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through</a:t>
            </a:r>
            <a:r>
              <a:rPr lang="ro-RO" sz="1100" b="0" i="0" u="none" strike="noStrike" dirty="0">
                <a:solidFill>
                  <a:srgbClr val="0F1115"/>
                </a:solidFill>
                <a:effectLst/>
                <a:latin typeface="quote-cjk-patch"/>
              </a:rPr>
              <a:t> multiple </a:t>
            </a:r>
            <a:r>
              <a:rPr lang="ro-RO" sz="1100" b="0" i="0" u="none" strike="noStrike" dirty="0" err="1">
                <a:solidFill>
                  <a:srgbClr val="0F1115"/>
                </a:solidFill>
                <a:effectLst/>
                <a:latin typeface="quote-cjk-patch"/>
              </a:rPr>
              <a:t>lighting</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fixtures</a:t>
            </a:r>
            <a:r>
              <a:rPr lang="ro-RO" sz="1100" b="0" i="0" u="none" strike="noStrike" dirty="0">
                <a:solidFill>
                  <a:srgbClr val="0F1115"/>
                </a:solidFill>
                <a:effectLst/>
                <a:latin typeface="quote-cjk-patch"/>
              </a:rPr>
              <a:t> — </a:t>
            </a:r>
            <a:r>
              <a:rPr lang="ro-RO" sz="1100" b="0" i="0" u="none" strike="noStrike" dirty="0" err="1">
                <a:solidFill>
                  <a:srgbClr val="0F1115"/>
                </a:solidFill>
                <a:effectLst/>
                <a:latin typeface="quote-cjk-patch"/>
              </a:rPr>
              <a:t>this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increases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the</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reliability</a:t>
            </a:r>
            <a:r>
              <a:rPr lang="ro-RO" sz="1100" b="0" i="0" u="none" strike="noStrike" dirty="0">
                <a:solidFill>
                  <a:srgbClr val="0F1115"/>
                </a:solidFill>
                <a:effectLst/>
                <a:latin typeface="quote-cjk-patch"/>
              </a:rPr>
              <a:t> of </a:t>
            </a:r>
            <a:r>
              <a:rPr lang="ro-RO" sz="1100" b="0" i="0" u="none" strike="noStrike" dirty="0" err="1">
                <a:solidFill>
                  <a:srgbClr val="0F1115"/>
                </a:solidFill>
                <a:effectLst/>
                <a:latin typeface="quote-cjk-patch"/>
              </a:rPr>
              <a:t>the</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communication</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channel</a:t>
            </a:r>
            <a:r>
              <a:rPr lang="ro-RO" sz="1100" b="0" i="0" u="none" strike="noStrike" dirty="0">
                <a:solidFill>
                  <a:srgbClr val="0F1115"/>
                </a:solidFill>
                <a:effectLst/>
                <a:latin typeface="quote-cjk-patch"/>
              </a:rPr>
              <a:t>.</a:t>
            </a:r>
          </a:p>
          <a:p>
            <a:pPr marL="285750" indent="-285750" algn="l">
              <a:spcBef>
                <a:spcPts val="600"/>
              </a:spcBef>
              <a:buFont typeface="Arial" panose="020B0604020202020204" pitchFamily="34" charset="0"/>
              <a:buChar char="•"/>
            </a:pPr>
            <a:r>
              <a:rPr lang="ro-RO" sz="1100" b="0" i="0" u="none" strike="noStrike" dirty="0" err="1">
                <a:solidFill>
                  <a:srgbClr val="0F1115"/>
                </a:solidFill>
                <a:effectLst/>
                <a:latin typeface="quote-cjk-patch"/>
              </a:rPr>
              <a:t>Each</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employee</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is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provided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with</a:t>
            </a:r>
            <a:r>
              <a:rPr lang="ro-RO" sz="1100" b="0" i="0" u="none" strike="noStrike" dirty="0">
                <a:solidFill>
                  <a:srgbClr val="0F1115"/>
                </a:solidFill>
                <a:effectLst/>
                <a:latin typeface="quote-cjk-patch"/>
              </a:rPr>
              <a:t> a radio </a:t>
            </a:r>
            <a:r>
              <a:rPr lang="ro-RO" sz="1100" b="0" i="0" u="none" strike="noStrike" dirty="0" err="1">
                <a:solidFill>
                  <a:srgbClr val="0F1115"/>
                </a:solidFill>
                <a:effectLst/>
                <a:latin typeface="quote-cjk-patch"/>
              </a:rPr>
              <a:t>tag</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Lighting</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scenarios</a:t>
            </a:r>
            <a:r>
              <a:rPr lang="ro-RO" sz="1100" b="0" i="0" u="none" strike="noStrike" dirty="0">
                <a:solidFill>
                  <a:srgbClr val="0F1115"/>
                </a:solidFill>
                <a:effectLst/>
                <a:latin typeface="quote-cjk-patch"/>
              </a:rPr>
              <a:t> are </a:t>
            </a:r>
            <a:r>
              <a:rPr lang="ro-RO" sz="1100" b="0" i="0" u="none" strike="noStrike" dirty="0" err="1">
                <a:solidFill>
                  <a:srgbClr val="0F1115"/>
                </a:solidFill>
                <a:effectLst/>
                <a:latin typeface="quote-cjk-patch"/>
              </a:rPr>
              <a:t>built</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based</a:t>
            </a:r>
            <a:r>
              <a:rPr lang="ro-RO" sz="1100" b="0" i="0" u="none" strike="noStrike" dirty="0">
                <a:solidFill>
                  <a:srgbClr val="0F1115"/>
                </a:solidFill>
                <a:effectLst/>
                <a:latin typeface="quote-cjk-patch"/>
              </a:rPr>
              <a:t> on </a:t>
            </a:r>
            <a:r>
              <a:rPr lang="ro-RO" sz="1100" b="0" i="0" u="none" strike="noStrike" dirty="0" err="1">
                <a:solidFill>
                  <a:srgbClr val="0F1115"/>
                </a:solidFill>
                <a:effectLst/>
                <a:latin typeface="quote-cjk-patch"/>
              </a:rPr>
              <a:t>personnel</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movement</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tracking</a:t>
            </a:r>
            <a:r>
              <a:rPr lang="ro-RO" sz="1100" b="0" i="0" u="none" strike="noStrike" dirty="0">
                <a:solidFill>
                  <a:srgbClr val="0F1115"/>
                </a:solidFill>
                <a:effectLst/>
                <a:latin typeface="quote-cjk-patch"/>
              </a:rPr>
              <a:t>.</a:t>
            </a:r>
          </a:p>
          <a:p>
            <a:pPr marL="285750" indent="-285750" algn="l">
              <a:spcBef>
                <a:spcPts val="600"/>
              </a:spcBef>
              <a:buFont typeface="Arial" panose="020B0604020202020204" pitchFamily="34" charset="0"/>
              <a:buChar char="•"/>
            </a:pPr>
            <a:r>
              <a:rPr lang="ro-RO" sz="1100" b="0" i="0" u="none" strike="noStrike" dirty="0">
                <a:solidFill>
                  <a:srgbClr val="0F1115"/>
                </a:solidFill>
                <a:effectLst/>
                <a:latin typeface="quote-cjk-patch"/>
              </a:rPr>
              <a:t>In </a:t>
            </a:r>
            <a:r>
              <a:rPr lang="ro-RO" sz="1100" b="0" i="0" u="none" strike="noStrike" dirty="0" err="1">
                <a:solidFill>
                  <a:srgbClr val="0F1115"/>
                </a:solidFill>
                <a:effectLst/>
                <a:latin typeface="quote-cjk-patch"/>
              </a:rPr>
              <a:t>other</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words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the</a:t>
            </a:r>
            <a:r>
              <a:rPr lang="ro-RO" sz="1100" b="0" i="0" u="none" strike="noStrike" dirty="0">
                <a:solidFill>
                  <a:srgbClr val="0F1115"/>
                </a:solidFill>
                <a:effectLst/>
                <a:latin typeface="quote-cjk-patch"/>
              </a:rPr>
              <a:t> standard </a:t>
            </a:r>
            <a:r>
              <a:rPr lang="ro-RO" sz="1100" b="0" i="0" u="none" strike="noStrike" dirty="0" err="1">
                <a:solidFill>
                  <a:srgbClr val="0F1115"/>
                </a:solidFill>
                <a:effectLst/>
                <a:latin typeface="quote-cjk-patch"/>
              </a:rPr>
              <a:t>illuminance</a:t>
            </a:r>
            <a:r>
              <a:rPr lang="ro-RO" sz="1100" b="0" i="0" u="none" strike="noStrike" dirty="0">
                <a:solidFill>
                  <a:srgbClr val="0F1115"/>
                </a:solidFill>
                <a:effectLst/>
                <a:latin typeface="quote-cjk-patch"/>
              </a:rPr>
              <a:t> of 200 lx </a:t>
            </a:r>
            <a:r>
              <a:rPr lang="ro-RO" sz="1100" b="0" i="0" u="none" strike="noStrike" dirty="0" err="1">
                <a:solidFill>
                  <a:srgbClr val="0F1115"/>
                </a:solidFill>
                <a:effectLst/>
                <a:latin typeface="quote-cjk-patch"/>
              </a:rPr>
              <a:t>is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maintained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when</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employees</a:t>
            </a:r>
            <a:r>
              <a:rPr lang="ro-RO" sz="1100" b="0" i="0" u="none" strike="noStrike" dirty="0">
                <a:solidFill>
                  <a:srgbClr val="0F1115"/>
                </a:solidFill>
                <a:effectLst/>
                <a:latin typeface="quote-cjk-patch"/>
              </a:rPr>
              <a:t> are </a:t>
            </a:r>
            <a:r>
              <a:rPr lang="ro-RO" sz="1100" b="0" i="0" u="none" strike="noStrike" dirty="0" err="1">
                <a:solidFill>
                  <a:srgbClr val="0F1115"/>
                </a:solidFill>
                <a:effectLst/>
                <a:latin typeface="quote-cjk-patch"/>
              </a:rPr>
              <a:t>present</a:t>
            </a:r>
            <a:r>
              <a:rPr lang="ro-RO" sz="1100" b="0" i="0" u="none" strike="noStrike" dirty="0">
                <a:solidFill>
                  <a:srgbClr val="0F1115"/>
                </a:solidFill>
                <a:effectLst/>
                <a:latin typeface="quote-cjk-patch"/>
              </a:rPr>
              <a:t> in </a:t>
            </a:r>
            <a:r>
              <a:rPr lang="ro-RO" sz="1100" b="0" i="0" u="none" strike="noStrike" dirty="0" err="1">
                <a:solidFill>
                  <a:srgbClr val="0F1115"/>
                </a:solidFill>
                <a:effectLst/>
                <a:latin typeface="quote-cjk-patch"/>
              </a:rPr>
              <a:t>the</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area</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and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when</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they</a:t>
            </a:r>
            <a:r>
              <a:rPr lang="ro-RO" sz="1100" b="0" i="0" u="none" strike="noStrike" dirty="0">
                <a:solidFill>
                  <a:srgbClr val="0F1115"/>
                </a:solidFill>
                <a:effectLst/>
                <a:latin typeface="quote-cjk-patch"/>
              </a:rPr>
              <a:t> are absent, </a:t>
            </a:r>
            <a:r>
              <a:rPr lang="ro-RO" sz="1100" b="0" i="0" u="none" strike="noStrike" dirty="0" err="1">
                <a:solidFill>
                  <a:srgbClr val="0F1115"/>
                </a:solidFill>
                <a:effectLst/>
                <a:latin typeface="quote-cjk-patch"/>
              </a:rPr>
              <a:t>the</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lighting</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level</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is</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systematically</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reduced</a:t>
            </a:r>
            <a:r>
              <a:rPr lang="ro-RO" sz="1100" b="0" i="0" u="none" strike="noStrike" dirty="0">
                <a:solidFill>
                  <a:srgbClr val="0F1115"/>
                </a:solidFill>
                <a:effectLst/>
                <a:latin typeface="quote-cjk-patch"/>
              </a:rPr>
              <a:t> </a:t>
            </a:r>
            <a:r>
              <a:rPr lang="ro-RO" sz="1100" b="0" i="0" u="none" strike="noStrike" dirty="0" err="1">
                <a:solidFill>
                  <a:srgbClr val="0F1115"/>
                </a:solidFill>
                <a:effectLst/>
                <a:latin typeface="quote-cjk-patch"/>
              </a:rPr>
              <a:t>to</a:t>
            </a:r>
            <a:r>
              <a:rPr lang="ro-RO" sz="1100" b="0" i="0" u="none" strike="noStrike" dirty="0">
                <a:solidFill>
                  <a:srgbClr val="0F1115"/>
                </a:solidFill>
                <a:effectLst/>
                <a:latin typeface="quote-cjk-patch"/>
              </a:rPr>
              <a:t> 50–75 lx</a:t>
            </a:r>
            <a:r>
              <a:rPr lang="ro-RO" sz="1200" b="0" i="0" u="none" strike="noStrike" dirty="0">
                <a:solidFill>
                  <a:srgbClr val="0F1115"/>
                </a:solidFill>
                <a:effectLst/>
                <a:latin typeface="quote-cjk-patch"/>
              </a:rPr>
              <a:t>.</a:t>
            </a:r>
          </a:p>
          <a:p>
            <a:pPr marL="285750" indent="-285750" algn="l">
              <a:spcBef>
                <a:spcPts val="600"/>
              </a:spcBef>
              <a:buFont typeface="Arial" panose="020B0604020202020204" pitchFamily="34" charset="0"/>
              <a:buChar char="•"/>
            </a:pPr>
            <a:r>
              <a:rPr lang="ro-RO" sz="1200" dirty="0" err="1">
                <a:solidFill>
                  <a:srgbClr val="0F1115"/>
                </a:solidFill>
                <a:latin typeface="quote-cjk-patch"/>
              </a:rPr>
              <a:t>Factoring</a:t>
            </a:r>
            <a:r>
              <a:rPr lang="ro-RO" sz="1200" dirty="0">
                <a:solidFill>
                  <a:srgbClr val="0F1115"/>
                </a:solidFill>
                <a:latin typeface="quote-cjk-patch"/>
              </a:rPr>
              <a:t> &amp; </a:t>
            </a:r>
            <a:r>
              <a:rPr lang="ro-RO" sz="1200" dirty="0" err="1">
                <a:solidFill>
                  <a:srgbClr val="0F1115"/>
                </a:solidFill>
                <a:latin typeface="quote-cjk-patch"/>
              </a:rPr>
              <a:t>rent</a:t>
            </a:r>
            <a:r>
              <a:rPr lang="ro-RO" sz="1200" dirty="0">
                <a:solidFill>
                  <a:srgbClr val="0F1115"/>
                </a:solidFill>
                <a:latin typeface="quote-cjk-patch"/>
              </a:rPr>
              <a:t> model (</a:t>
            </a:r>
            <a:r>
              <a:rPr lang="ru-RU" sz="1200" dirty="0">
                <a:solidFill>
                  <a:srgbClr val="0F1115"/>
                </a:solidFill>
                <a:latin typeface="quote-cjk-patch"/>
              </a:rPr>
              <a:t>«</a:t>
            </a:r>
            <a:r>
              <a:rPr lang="ro-RO" sz="1200" dirty="0" err="1">
                <a:solidFill>
                  <a:srgbClr val="0F1115"/>
                </a:solidFill>
                <a:latin typeface="quote-cjk-patch"/>
              </a:rPr>
              <a:t>light</a:t>
            </a:r>
            <a:r>
              <a:rPr lang="ro-RO" sz="1200" dirty="0">
                <a:solidFill>
                  <a:srgbClr val="0F1115"/>
                </a:solidFill>
                <a:latin typeface="quote-cjk-patch"/>
              </a:rPr>
              <a:t> as a service</a:t>
            </a:r>
            <a:r>
              <a:rPr lang="ru-RU" sz="1200" dirty="0">
                <a:solidFill>
                  <a:srgbClr val="0F1115"/>
                </a:solidFill>
                <a:latin typeface="quote-cjk-patch"/>
              </a:rPr>
              <a:t>»)</a:t>
            </a:r>
            <a:endParaRPr lang="ro-RO" sz="1200" b="0" i="0" u="none" strike="noStrike" dirty="0">
              <a:solidFill>
                <a:srgbClr val="0F1115"/>
              </a:solidFill>
              <a:effectLst/>
              <a:latin typeface="quote-cjk-patch"/>
            </a:endParaRPr>
          </a:p>
        </p:txBody>
      </p:sp>
      <p:pic>
        <p:nvPicPr>
          <p:cNvPr id="13" name="Рисунок 12" descr="Изображение выглядит как текст, диаграмма, снимок экрана, линия&#10;&#10;Автоматически созданное описание">
            <a:extLst>
              <a:ext uri="{FF2B5EF4-FFF2-40B4-BE49-F238E27FC236}">
                <a16:creationId xmlns:a16="http://schemas.microsoft.com/office/drawing/2014/main" id="{CFDEB4BE-40BF-FB5F-D4FC-9087DB3C3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676" y="1440160"/>
            <a:ext cx="4477304" cy="3075806"/>
          </a:xfrm>
          <a:prstGeom prst="rect">
            <a:avLst/>
          </a:prstGeom>
        </p:spPr>
      </p:pic>
      <p:sp>
        <p:nvSpPr>
          <p:cNvPr id="15" name="TextBox 14">
            <a:extLst>
              <a:ext uri="{FF2B5EF4-FFF2-40B4-BE49-F238E27FC236}">
                <a16:creationId xmlns:a16="http://schemas.microsoft.com/office/drawing/2014/main" id="{BA79B38C-23C1-8CCF-3F27-F15313259374}"/>
              </a:ext>
            </a:extLst>
          </p:cNvPr>
          <p:cNvSpPr txBox="1"/>
          <p:nvPr/>
        </p:nvSpPr>
        <p:spPr bwMode="auto">
          <a:xfrm>
            <a:off x="5004048" y="3050758"/>
            <a:ext cx="1080120" cy="261610"/>
          </a:xfrm>
          <a:prstGeom prst="rect">
            <a:avLst/>
          </a:prstGeom>
          <a:solidFill>
            <a:schemeClr val="bg1"/>
          </a:solidFill>
        </p:spPr>
        <p:txBody>
          <a:bodyPr wrap="square">
            <a:spAutoFit/>
          </a:bodyPr>
          <a:lstStyle/>
          <a:p>
            <a:pPr marL="0" algn="l" defTabSz="685800" rtl="0"/>
            <a:r>
              <a:rPr lang="ro-RO" sz="1050" b="0" i="1" u="none" strike="noStrike" dirty="0" err="1">
                <a:solidFill>
                  <a:srgbClr val="0F1115"/>
                </a:solidFill>
                <a:effectLst/>
                <a:latin typeface="quote-cjk-patch"/>
              </a:rPr>
              <a:t>Electricity</a:t>
            </a:r>
            <a:r>
              <a:rPr lang="ro-RO" sz="1050" b="0" i="1" u="none" strike="noStrike" dirty="0">
                <a:solidFill>
                  <a:srgbClr val="0F1115"/>
                </a:solidFill>
                <a:effectLst/>
                <a:latin typeface="quote-cjk-patch"/>
              </a:rPr>
              <a:t> </a:t>
            </a:r>
            <a:r>
              <a:rPr lang="ro-RO" sz="1050" b="0" i="1" u="none" strike="noStrike" dirty="0" err="1">
                <a:solidFill>
                  <a:srgbClr val="0F1115"/>
                </a:solidFill>
                <a:effectLst/>
                <a:latin typeface="quote-cjk-patch"/>
              </a:rPr>
              <a:t>meter</a:t>
            </a:r>
            <a:endParaRPr lang="ru-RU" sz="1050" dirty="0"/>
          </a:p>
        </p:txBody>
      </p:sp>
      <p:sp>
        <p:nvSpPr>
          <p:cNvPr id="17" name="TextBox 16">
            <a:extLst>
              <a:ext uri="{FF2B5EF4-FFF2-40B4-BE49-F238E27FC236}">
                <a16:creationId xmlns:a16="http://schemas.microsoft.com/office/drawing/2014/main" id="{4897D6AE-E2EB-BD22-7FA7-9CE55AC31633}"/>
              </a:ext>
            </a:extLst>
          </p:cNvPr>
          <p:cNvSpPr txBox="1"/>
          <p:nvPr/>
        </p:nvSpPr>
        <p:spPr bwMode="auto">
          <a:xfrm>
            <a:off x="6355462" y="3050758"/>
            <a:ext cx="864096" cy="253916"/>
          </a:xfrm>
          <a:prstGeom prst="rect">
            <a:avLst/>
          </a:prstGeom>
          <a:solidFill>
            <a:schemeClr val="bg1"/>
          </a:solidFill>
        </p:spPr>
        <p:txBody>
          <a:bodyPr wrap="square">
            <a:spAutoFit/>
          </a:bodyPr>
          <a:lstStyle>
            <a:defPPr>
              <a:defRPr lang="ru-RU"/>
            </a:defPPr>
            <a:lvl1pPr rtl="0">
              <a:defRPr sz="1050" b="0" i="1" u="none" strike="noStrike">
                <a:solidFill>
                  <a:srgbClr val="0F1115"/>
                </a:solidFill>
                <a:effectLst/>
                <a:latin typeface="quote-cjk-patch"/>
              </a:defRPr>
            </a:lvl1pPr>
          </a:lstStyle>
          <a:p>
            <a:r>
              <a:rPr lang="ro-RO" dirty="0" err="1"/>
              <a:t>Light</a:t>
            </a:r>
            <a:r>
              <a:rPr lang="ro-RO" dirty="0"/>
              <a:t> </a:t>
            </a:r>
            <a:r>
              <a:rPr lang="ro-RO" dirty="0" err="1"/>
              <a:t>sensor</a:t>
            </a:r>
            <a:endParaRPr lang="ru-RU" dirty="0"/>
          </a:p>
        </p:txBody>
      </p:sp>
      <p:sp>
        <p:nvSpPr>
          <p:cNvPr id="19" name="TextBox 18">
            <a:extLst>
              <a:ext uri="{FF2B5EF4-FFF2-40B4-BE49-F238E27FC236}">
                <a16:creationId xmlns:a16="http://schemas.microsoft.com/office/drawing/2014/main" id="{A91F7C90-9A72-404F-182F-2CD094639F0E}"/>
              </a:ext>
            </a:extLst>
          </p:cNvPr>
          <p:cNvSpPr txBox="1"/>
          <p:nvPr/>
        </p:nvSpPr>
        <p:spPr bwMode="auto">
          <a:xfrm>
            <a:off x="7667205" y="2980885"/>
            <a:ext cx="1429158" cy="307777"/>
          </a:xfrm>
          <a:prstGeom prst="rect">
            <a:avLst/>
          </a:prstGeom>
          <a:solidFill>
            <a:schemeClr val="bg1"/>
          </a:solidFill>
        </p:spPr>
        <p:txBody>
          <a:bodyPr wrap="square">
            <a:spAutoFit/>
          </a:bodyPr>
          <a:lstStyle>
            <a:defPPr>
              <a:defRPr lang="ru-RU"/>
            </a:defPPr>
            <a:lvl1pPr rtl="0">
              <a:defRPr sz="1050" b="0" i="1" u="none" strike="noStrike">
                <a:solidFill>
                  <a:srgbClr val="0F1115"/>
                </a:solidFill>
                <a:effectLst/>
                <a:latin typeface="quote-cjk-patch"/>
              </a:defRPr>
            </a:lvl1pPr>
          </a:lstStyle>
          <a:p>
            <a:pPr algn="ctr"/>
            <a:r>
              <a:rPr lang="ro-RO" sz="700" dirty="0" err="1"/>
              <a:t>Network</a:t>
            </a:r>
            <a:r>
              <a:rPr lang="ro-RO" sz="700" dirty="0"/>
              <a:t> concentrator </a:t>
            </a:r>
            <a:br>
              <a:rPr lang="ru-RU" sz="700" dirty="0"/>
            </a:br>
            <a:r>
              <a:rPr lang="ro-RO" sz="700" dirty="0"/>
              <a:t>(gateway)</a:t>
            </a:r>
            <a:endParaRPr lang="ru-RU" sz="700" dirty="0"/>
          </a:p>
        </p:txBody>
      </p:sp>
      <p:sp>
        <p:nvSpPr>
          <p:cNvPr id="21" name="TextBox 20">
            <a:extLst>
              <a:ext uri="{FF2B5EF4-FFF2-40B4-BE49-F238E27FC236}">
                <a16:creationId xmlns:a16="http://schemas.microsoft.com/office/drawing/2014/main" id="{1ADF781C-C8A1-DC18-09DD-56B1E661F697}"/>
              </a:ext>
            </a:extLst>
          </p:cNvPr>
          <p:cNvSpPr txBox="1"/>
          <p:nvPr/>
        </p:nvSpPr>
        <p:spPr bwMode="auto">
          <a:xfrm>
            <a:off x="6275085" y="4176464"/>
            <a:ext cx="1024850" cy="307777"/>
          </a:xfrm>
          <a:prstGeom prst="rect">
            <a:avLst/>
          </a:prstGeom>
          <a:solidFill>
            <a:schemeClr val="bg1"/>
          </a:solidFill>
        </p:spPr>
        <p:txBody>
          <a:bodyPr wrap="square">
            <a:spAutoFit/>
          </a:bodyPr>
          <a:lstStyle>
            <a:defPPr>
              <a:defRPr lang="ru-RU"/>
            </a:defPPr>
            <a:lvl1pPr algn="ctr" rtl="0">
              <a:defRPr sz="700" b="0" i="1" u="none" strike="noStrike">
                <a:solidFill>
                  <a:srgbClr val="0F1115"/>
                </a:solidFill>
                <a:effectLst/>
                <a:latin typeface="quote-cjk-patch"/>
              </a:defRPr>
            </a:lvl1pPr>
          </a:lstStyle>
          <a:p>
            <a:r>
              <a:rPr lang="ro-RO" dirty="0" err="1"/>
              <a:t>Operator’s</a:t>
            </a:r>
            <a:r>
              <a:rPr lang="ro-RO" dirty="0"/>
              <a:t> </a:t>
            </a:r>
            <a:r>
              <a:rPr lang="ro-RO" dirty="0" err="1"/>
              <a:t>workstation</a:t>
            </a:r>
            <a:r>
              <a:rPr lang="ro-RO" dirty="0"/>
              <a:t> </a:t>
            </a:r>
            <a:br>
              <a:rPr lang="ru-RU" dirty="0"/>
            </a:br>
            <a:r>
              <a:rPr lang="ro-RO" dirty="0"/>
              <a:t>(AWS)</a:t>
            </a:r>
            <a:endParaRPr lang="ru-RU" dirty="0"/>
          </a:p>
        </p:txBody>
      </p:sp>
      <p:sp>
        <p:nvSpPr>
          <p:cNvPr id="23" name="TextBox 22">
            <a:extLst>
              <a:ext uri="{FF2B5EF4-FFF2-40B4-BE49-F238E27FC236}">
                <a16:creationId xmlns:a16="http://schemas.microsoft.com/office/drawing/2014/main" id="{1FABCFBF-A53C-C645-CF3C-C08AB4A4298D}"/>
              </a:ext>
            </a:extLst>
          </p:cNvPr>
          <p:cNvSpPr txBox="1"/>
          <p:nvPr/>
        </p:nvSpPr>
        <p:spPr bwMode="auto">
          <a:xfrm>
            <a:off x="8100392" y="4148249"/>
            <a:ext cx="579100" cy="253916"/>
          </a:xfrm>
          <a:prstGeom prst="rect">
            <a:avLst/>
          </a:prstGeom>
          <a:solidFill>
            <a:schemeClr val="bg1"/>
          </a:solidFill>
        </p:spPr>
        <p:txBody>
          <a:bodyPr wrap="square">
            <a:spAutoFit/>
          </a:bodyPr>
          <a:lstStyle>
            <a:defPPr>
              <a:defRPr lang="ru-RU"/>
            </a:defPPr>
            <a:lvl1pPr rtl="0">
              <a:defRPr sz="1050" b="0" i="1" u="none" strike="noStrike">
                <a:solidFill>
                  <a:srgbClr val="0F1115"/>
                </a:solidFill>
                <a:effectLst/>
                <a:latin typeface="quote-cjk-patch"/>
              </a:defRPr>
            </a:lvl1pPr>
          </a:lstStyle>
          <a:p>
            <a:r>
              <a:rPr lang="ro-RO" dirty="0"/>
              <a:t>Server</a:t>
            </a:r>
            <a:endParaRPr lang="ru-RU" dirty="0"/>
          </a:p>
        </p:txBody>
      </p:sp>
      <p:pic>
        <p:nvPicPr>
          <p:cNvPr id="25" name="Рисунок 24" descr="Изображение выглядит как Дневной свет, стальной, Алюминий, Симметрия&#10;&#10;Автоматически созданное описание">
            <a:extLst>
              <a:ext uri="{FF2B5EF4-FFF2-40B4-BE49-F238E27FC236}">
                <a16:creationId xmlns:a16="http://schemas.microsoft.com/office/drawing/2014/main" id="{C5389C1B-4AF1-DBD7-0824-93DCA9391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213438"/>
            <a:ext cx="3456384" cy="1364852"/>
          </a:xfrm>
          <a:prstGeom prst="rect">
            <a:avLst/>
          </a:prstGeom>
        </p:spPr>
      </p:pic>
      <p:sp>
        <p:nvSpPr>
          <p:cNvPr id="27" name="TextBox 26">
            <a:extLst>
              <a:ext uri="{FF2B5EF4-FFF2-40B4-BE49-F238E27FC236}">
                <a16:creationId xmlns:a16="http://schemas.microsoft.com/office/drawing/2014/main" id="{CE97F25B-18D1-E015-E891-F79AB1ACFEA5}"/>
              </a:ext>
            </a:extLst>
          </p:cNvPr>
          <p:cNvSpPr txBox="1"/>
          <p:nvPr/>
        </p:nvSpPr>
        <p:spPr bwMode="auto">
          <a:xfrm>
            <a:off x="4781115" y="803513"/>
            <a:ext cx="4276425" cy="646331"/>
          </a:xfrm>
          <a:prstGeom prst="rect">
            <a:avLst/>
          </a:prstGeom>
          <a:noFill/>
        </p:spPr>
        <p:txBody>
          <a:bodyPr wrap="square">
            <a:spAutoFit/>
          </a:bodyPr>
          <a:lstStyle/>
          <a:p>
            <a:pPr marL="0" algn="ctr" defTabSz="685800" rtl="0"/>
            <a:r>
              <a:rPr lang="en-US" sz="1200" b="1" i="0" u="none" strike="noStrike" dirty="0">
                <a:solidFill>
                  <a:srgbClr val="0F1115"/>
                </a:solidFill>
                <a:effectLst/>
                <a:latin typeface="quote-cjk-patch"/>
              </a:rPr>
              <a:t>L</a:t>
            </a:r>
            <a:r>
              <a:rPr lang="ro-RO" sz="1200" b="1" i="0" u="none" strike="noStrike" dirty="0" err="1">
                <a:solidFill>
                  <a:srgbClr val="0F1115"/>
                </a:solidFill>
                <a:effectLst/>
                <a:latin typeface="quote-cjk-patch"/>
              </a:rPr>
              <a:t>ighting</a:t>
            </a:r>
            <a:r>
              <a:rPr lang="ro-RO" sz="1200" b="1" i="0" u="none" strike="noStrike" dirty="0">
                <a:solidFill>
                  <a:srgbClr val="0F1115"/>
                </a:solidFill>
                <a:effectLst/>
                <a:latin typeface="quote-cjk-patch"/>
              </a:rPr>
              <a:t> control </a:t>
            </a:r>
            <a:r>
              <a:rPr lang="ro-RO" sz="1200" b="1" i="0" u="none" strike="noStrike" dirty="0" err="1">
                <a:solidFill>
                  <a:srgbClr val="0F1115"/>
                </a:solidFill>
                <a:effectLst/>
                <a:latin typeface="quote-cjk-patch"/>
              </a:rPr>
              <a:t>system</a:t>
            </a:r>
            <a:r>
              <a:rPr lang="ro-RO" sz="1200" b="1" i="0" u="none" strike="noStrike" dirty="0">
                <a:solidFill>
                  <a:srgbClr val="0F1115"/>
                </a:solidFill>
                <a:effectLst/>
                <a:latin typeface="quote-cjk-patch"/>
              </a:rPr>
              <a:t> </a:t>
            </a:r>
            <a:r>
              <a:rPr lang="ro-RO" sz="1200" b="1" i="0" u="none" strike="noStrike" dirty="0" err="1">
                <a:solidFill>
                  <a:srgbClr val="0F1115"/>
                </a:solidFill>
                <a:effectLst/>
                <a:latin typeface="quote-cjk-patch"/>
              </a:rPr>
              <a:t>using</a:t>
            </a:r>
            <a:r>
              <a:rPr lang="ro-RO" sz="1200" b="1" i="0" u="none" strike="noStrike" dirty="0">
                <a:solidFill>
                  <a:srgbClr val="0F1115"/>
                </a:solidFill>
                <a:effectLst/>
                <a:latin typeface="quote-cjk-patch"/>
              </a:rPr>
              <a:t> radio </a:t>
            </a:r>
            <a:r>
              <a:rPr lang="ro-RO" sz="1200" b="1" i="0" u="none" strike="noStrike" dirty="0" err="1">
                <a:solidFill>
                  <a:srgbClr val="0F1115"/>
                </a:solidFill>
                <a:effectLst/>
                <a:latin typeface="quote-cjk-patch"/>
              </a:rPr>
              <a:t>tags</a:t>
            </a:r>
            <a:r>
              <a:rPr lang="ro-RO" sz="1200" b="1" i="0" u="none" strike="noStrike" dirty="0">
                <a:solidFill>
                  <a:srgbClr val="0F1115"/>
                </a:solidFill>
                <a:effectLst/>
                <a:latin typeface="quote-cjk-patch"/>
              </a:rPr>
              <a:t> </a:t>
            </a:r>
            <a:r>
              <a:rPr lang="ro-RO" sz="1200" b="1" i="0" u="none" strike="noStrike" dirty="0" err="1">
                <a:solidFill>
                  <a:srgbClr val="0F1115"/>
                </a:solidFill>
                <a:effectLst/>
                <a:latin typeface="quote-cjk-patch"/>
              </a:rPr>
              <a:t>based</a:t>
            </a:r>
            <a:r>
              <a:rPr lang="ro-RO" sz="1200" b="1" i="0" u="none" strike="noStrike" dirty="0">
                <a:solidFill>
                  <a:srgbClr val="0F1115"/>
                </a:solidFill>
                <a:effectLst/>
                <a:latin typeface="quote-cjk-patch"/>
              </a:rPr>
              <a:t> </a:t>
            </a:r>
            <a:br>
              <a:rPr lang="ro-RO" sz="1200" b="1" i="0" u="none" strike="noStrike" dirty="0">
                <a:solidFill>
                  <a:srgbClr val="0F1115"/>
                </a:solidFill>
                <a:effectLst/>
                <a:latin typeface="quote-cjk-patch"/>
              </a:rPr>
            </a:br>
            <a:r>
              <a:rPr lang="ro-RO" sz="1200" b="1" i="0" u="none" strike="noStrike" dirty="0">
                <a:solidFill>
                  <a:srgbClr val="0F1115"/>
                </a:solidFill>
                <a:effectLst/>
                <a:latin typeface="quote-cjk-patch"/>
              </a:rPr>
              <a:t>on </a:t>
            </a:r>
            <a:r>
              <a:rPr lang="ro-RO" sz="1200" b="1" i="0" u="none" strike="noStrike" dirty="0" err="1">
                <a:solidFill>
                  <a:srgbClr val="0F1115"/>
                </a:solidFill>
                <a:effectLst/>
                <a:latin typeface="quote-cjk-patch"/>
              </a:rPr>
              <a:t>the</a:t>
            </a:r>
            <a:r>
              <a:rPr lang="ro-RO" sz="1200" b="1" i="0" u="none" strike="noStrike" dirty="0">
                <a:solidFill>
                  <a:srgbClr val="0F1115"/>
                </a:solidFill>
                <a:effectLst/>
                <a:latin typeface="quote-cjk-patch"/>
              </a:rPr>
              <a:t> </a:t>
            </a:r>
            <a:r>
              <a:rPr lang="ro-RO" sz="1200" b="1" dirty="0" err="1">
                <a:solidFill>
                  <a:srgbClr val="0F1115"/>
                </a:solidFill>
                <a:latin typeface="quote-cjk-patch"/>
              </a:rPr>
              <a:t>high-speed</a:t>
            </a:r>
            <a:r>
              <a:rPr lang="ro-RO" sz="1200" b="1" dirty="0">
                <a:solidFill>
                  <a:srgbClr val="0F1115"/>
                </a:solidFill>
                <a:latin typeface="quote-cjk-patch"/>
              </a:rPr>
              <a:t> Bluetooth 5.0 protocol</a:t>
            </a:r>
            <a:endParaRPr lang="ru-RU" sz="1200" b="1" dirty="0">
              <a:solidFill>
                <a:srgbClr val="0F1115"/>
              </a:solidFill>
              <a:latin typeface="quote-cjk-patch"/>
            </a:endParaRPr>
          </a:p>
          <a:p>
            <a:pPr marL="0" algn="ctr" defTabSz="685800" rtl="0"/>
            <a:r>
              <a:rPr lang="ru-RU" sz="1200" b="1" dirty="0">
                <a:solidFill>
                  <a:srgbClr val="0F1115"/>
                </a:solidFill>
                <a:latin typeface="quote-cjk-patch"/>
              </a:rPr>
              <a:t>(</a:t>
            </a:r>
            <a:r>
              <a:rPr lang="ru-RU" sz="1200" b="1" dirty="0" err="1">
                <a:solidFill>
                  <a:srgbClr val="0F1115"/>
                </a:solidFill>
                <a:latin typeface="quote-cjk-patch"/>
              </a:rPr>
              <a:t>Enercom</a:t>
            </a:r>
            <a:r>
              <a:rPr lang="ru-RU" sz="1200" b="1" dirty="0">
                <a:solidFill>
                  <a:srgbClr val="0F1115"/>
                </a:solidFill>
                <a:latin typeface="quote-cjk-patch"/>
              </a:rPr>
              <a:t> Live Light )</a:t>
            </a:r>
          </a:p>
        </p:txBody>
      </p:sp>
      <p:sp>
        <p:nvSpPr>
          <p:cNvPr id="29" name="TextBox 28">
            <a:extLst>
              <a:ext uri="{FF2B5EF4-FFF2-40B4-BE49-F238E27FC236}">
                <a16:creationId xmlns:a16="http://schemas.microsoft.com/office/drawing/2014/main" id="{0B7285D8-521A-2793-253C-B46BB2844DE2}"/>
              </a:ext>
            </a:extLst>
          </p:cNvPr>
          <p:cNvSpPr txBox="1"/>
          <p:nvPr/>
        </p:nvSpPr>
        <p:spPr bwMode="auto">
          <a:xfrm>
            <a:off x="4237067" y="3363838"/>
            <a:ext cx="2063125" cy="1169551"/>
          </a:xfrm>
          <a:prstGeom prst="rect">
            <a:avLst/>
          </a:prstGeom>
          <a:noFill/>
        </p:spPr>
        <p:txBody>
          <a:bodyPr wrap="square">
            <a:spAutoFit/>
          </a:bodyPr>
          <a:lstStyle/>
          <a:p>
            <a:pPr marL="171450" indent="-171450" algn="l" defTabSz="685800" rtl="0">
              <a:spcBef>
                <a:spcPts val="600"/>
              </a:spcBef>
              <a:buFont typeface="Arial" panose="020B0604020202020204" pitchFamily="34" charset="0"/>
              <a:buChar char="•"/>
            </a:pPr>
            <a:r>
              <a:rPr lang="ru-RU" sz="1000" dirty="0" err="1"/>
              <a:t>sav</a:t>
            </a:r>
            <a:r>
              <a:rPr lang="en-US" sz="1000" dirty="0" err="1"/>
              <a:t>ing</a:t>
            </a:r>
            <a:r>
              <a:rPr lang="ru-RU" sz="1000" dirty="0"/>
              <a:t> </a:t>
            </a:r>
            <a:r>
              <a:rPr lang="ru-RU" sz="1000" dirty="0" err="1"/>
              <a:t>an</a:t>
            </a:r>
            <a:r>
              <a:rPr lang="ru-RU" sz="1000" dirty="0"/>
              <a:t> </a:t>
            </a:r>
            <a:r>
              <a:rPr lang="ru-RU" sz="1000" dirty="0" err="1"/>
              <a:t>additional</a:t>
            </a:r>
            <a:r>
              <a:rPr lang="ru-RU" sz="1000" dirty="0"/>
              <a:t> 30%–50% </a:t>
            </a:r>
            <a:r>
              <a:rPr lang="ru-RU" sz="1000" dirty="0" err="1"/>
              <a:t>on</a:t>
            </a:r>
            <a:r>
              <a:rPr lang="ru-RU" sz="1000" dirty="0"/>
              <a:t> </a:t>
            </a:r>
            <a:r>
              <a:rPr lang="ru-RU" sz="1000" dirty="0" err="1"/>
              <a:t>electricity</a:t>
            </a:r>
            <a:r>
              <a:rPr lang="ru-RU" sz="1000" dirty="0"/>
              <a:t>, </a:t>
            </a:r>
          </a:p>
          <a:p>
            <a:pPr marL="171450" indent="-171450" algn="l" defTabSz="685800" rtl="0">
              <a:spcBef>
                <a:spcPts val="600"/>
              </a:spcBef>
              <a:buFont typeface="Arial" panose="020B0604020202020204" pitchFamily="34" charset="0"/>
              <a:buChar char="•"/>
            </a:pPr>
            <a:r>
              <a:rPr lang="ru-RU" sz="1000" dirty="0" err="1"/>
              <a:t>bringing</a:t>
            </a:r>
            <a:r>
              <a:rPr lang="ru-RU" sz="1000" dirty="0"/>
              <a:t> </a:t>
            </a:r>
            <a:r>
              <a:rPr lang="ru-RU" sz="1000" dirty="0" err="1"/>
              <a:t>total</a:t>
            </a:r>
            <a:r>
              <a:rPr lang="ru-RU" sz="1000" dirty="0"/>
              <a:t> </a:t>
            </a:r>
            <a:r>
              <a:rPr lang="ru-RU" sz="1000" dirty="0" err="1"/>
              <a:t>savings</a:t>
            </a:r>
            <a:r>
              <a:rPr lang="ru-RU" sz="1000" dirty="0"/>
              <a:t> </a:t>
            </a:r>
            <a:r>
              <a:rPr lang="ru-RU" sz="1000" dirty="0" err="1"/>
              <a:t>to</a:t>
            </a:r>
            <a:r>
              <a:rPr lang="ru-RU" sz="1000" dirty="0"/>
              <a:t> 90% (</a:t>
            </a:r>
            <a:r>
              <a:rPr lang="ru-RU" sz="1000" dirty="0" err="1"/>
              <a:t>luminaires</a:t>
            </a:r>
            <a:r>
              <a:rPr lang="ru-RU" sz="1000" dirty="0"/>
              <a:t> + </a:t>
            </a:r>
            <a:r>
              <a:rPr lang="ru-RU" sz="1000" dirty="0" err="1"/>
              <a:t>control</a:t>
            </a:r>
            <a:r>
              <a:rPr lang="ru-RU" sz="1000" dirty="0"/>
              <a:t> </a:t>
            </a:r>
            <a:r>
              <a:rPr lang="ru-RU" sz="1000" dirty="0" err="1"/>
              <a:t>system</a:t>
            </a:r>
            <a:r>
              <a:rPr lang="ru-RU" sz="1000" dirty="0"/>
              <a:t>), </a:t>
            </a:r>
            <a:endParaRPr lang="en-US" sz="1000" dirty="0"/>
          </a:p>
          <a:p>
            <a:pPr marL="171450" indent="-171450" algn="l" defTabSz="685800" rtl="0">
              <a:spcBef>
                <a:spcPts val="600"/>
              </a:spcBef>
              <a:buFont typeface="Arial" panose="020B0604020202020204" pitchFamily="34" charset="0"/>
              <a:buChar char="•"/>
            </a:pPr>
            <a:r>
              <a:rPr lang="ru-RU" sz="1000" dirty="0" err="1"/>
              <a:t>increas</a:t>
            </a:r>
            <a:r>
              <a:rPr lang="en-US" sz="1000" dirty="0" err="1"/>
              <a:t>ing</a:t>
            </a:r>
            <a:r>
              <a:rPr lang="ru-RU" sz="1000" dirty="0"/>
              <a:t> </a:t>
            </a:r>
            <a:r>
              <a:rPr lang="ru-RU" sz="1000" dirty="0" err="1"/>
              <a:t>the</a:t>
            </a:r>
            <a:r>
              <a:rPr lang="ru-RU" sz="1000" dirty="0"/>
              <a:t> </a:t>
            </a:r>
            <a:r>
              <a:rPr lang="ru-RU" sz="1000" dirty="0" err="1"/>
              <a:t>lifespan</a:t>
            </a:r>
            <a:r>
              <a:rPr lang="ru-RU" sz="1000" dirty="0"/>
              <a:t> </a:t>
            </a:r>
            <a:r>
              <a:rPr lang="ru-RU" sz="1000" dirty="0" err="1"/>
              <a:t>of</a:t>
            </a:r>
            <a:r>
              <a:rPr lang="ru-RU" sz="1000" dirty="0"/>
              <a:t> </a:t>
            </a:r>
            <a:r>
              <a:rPr lang="ru-RU" sz="1000" dirty="0" err="1"/>
              <a:t>luminaires</a:t>
            </a:r>
            <a:r>
              <a:rPr lang="ru-RU" sz="1000" dirty="0"/>
              <a:t> </a:t>
            </a:r>
            <a:r>
              <a:rPr lang="ru-RU" sz="1000" dirty="0" err="1"/>
              <a:t>by</a:t>
            </a:r>
            <a:r>
              <a:rPr lang="ru-RU" sz="1000" dirty="0"/>
              <a:t> 1.5–2 </a:t>
            </a:r>
            <a:r>
              <a:rPr lang="ru-RU" sz="1000" dirty="0" err="1"/>
              <a:t>times</a:t>
            </a:r>
            <a:r>
              <a:rPr lang="ru-RU" sz="1000" dirty="0"/>
              <a:t>.</a:t>
            </a:r>
          </a:p>
        </p:txBody>
      </p:sp>
    </p:spTree>
    <p:extLst>
      <p:ext uri="{BB962C8B-B14F-4D97-AF65-F5344CB8AC3E}">
        <p14:creationId xmlns:p14="http://schemas.microsoft.com/office/powerpoint/2010/main" val="140316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100E5-4D3C-72A7-51D7-A46CAE13FE3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C38CCB-51E1-2461-EFF9-691633627643}"/>
              </a:ext>
            </a:extLst>
          </p:cNvPr>
          <p:cNvSpPr>
            <a:spLocks noGrp="1"/>
          </p:cNvSpPr>
          <p:nvPr>
            <p:ph type="title"/>
          </p:nvPr>
        </p:nvSpPr>
        <p:spPr/>
        <p:txBody>
          <a:bodyPr>
            <a:normAutofit fontScale="90000"/>
          </a:bodyPr>
          <a:lstStyle/>
          <a:p>
            <a:pPr rtl="0"/>
            <a:r>
              <a:rPr lang="en-US" dirty="0">
                <a:solidFill>
                  <a:schemeClr val="tx2"/>
                </a:solidFill>
              </a:rPr>
              <a:t>New Generation of Investments in Energy Efficiency</a:t>
            </a:r>
            <a:r>
              <a:rPr lang="ru-RU" dirty="0">
                <a:solidFill>
                  <a:schemeClr val="tx2"/>
                </a:solidFill>
              </a:rPr>
              <a:t> </a:t>
            </a:r>
            <a:br>
              <a:rPr lang="en-US" dirty="0">
                <a:solidFill>
                  <a:schemeClr val="tx2"/>
                </a:solidFill>
              </a:rPr>
            </a:br>
            <a:r>
              <a:rPr lang="ru-RU" dirty="0">
                <a:solidFill>
                  <a:schemeClr val="tx2"/>
                </a:solidFill>
              </a:rPr>
              <a:t>(</a:t>
            </a:r>
            <a:r>
              <a:rPr lang="ro-RO" dirty="0" err="1">
                <a:solidFill>
                  <a:schemeClr val="tx2"/>
                </a:solidFill>
              </a:rPr>
              <a:t>project</a:t>
            </a:r>
            <a:r>
              <a:rPr lang="ro-RO" dirty="0">
                <a:solidFill>
                  <a:schemeClr val="tx2"/>
                </a:solidFill>
              </a:rPr>
              <a:t> </a:t>
            </a:r>
            <a:r>
              <a:rPr lang="ro-RO" dirty="0" err="1">
                <a:solidFill>
                  <a:schemeClr val="tx2"/>
                </a:solidFill>
              </a:rPr>
              <a:t>proposal</a:t>
            </a:r>
            <a:r>
              <a:rPr lang="ro-RO" dirty="0">
                <a:solidFill>
                  <a:schemeClr val="tx2"/>
                </a:solidFill>
              </a:rPr>
              <a:t> for </a:t>
            </a:r>
            <a:r>
              <a:rPr lang="en-US" dirty="0">
                <a:solidFill>
                  <a:schemeClr val="tx2"/>
                </a:solidFill>
              </a:rPr>
              <a:t>APEC economies</a:t>
            </a:r>
            <a:r>
              <a:rPr lang="ru-RU" dirty="0">
                <a:solidFill>
                  <a:schemeClr val="tx2"/>
                </a:solidFill>
              </a:rPr>
              <a:t>) </a:t>
            </a:r>
            <a:endParaRPr lang="en-GB" dirty="0">
              <a:solidFill>
                <a:schemeClr val="tx2"/>
              </a:solidFill>
            </a:endParaRPr>
          </a:p>
        </p:txBody>
      </p:sp>
      <p:sp>
        <p:nvSpPr>
          <p:cNvPr id="4" name="TextBox 3">
            <a:extLst>
              <a:ext uri="{FF2B5EF4-FFF2-40B4-BE49-F238E27FC236}">
                <a16:creationId xmlns:a16="http://schemas.microsoft.com/office/drawing/2014/main" id="{3B75791D-430A-5D25-611D-7C1932DCD82B}"/>
              </a:ext>
            </a:extLst>
          </p:cNvPr>
          <p:cNvSpPr txBox="1"/>
          <p:nvPr/>
        </p:nvSpPr>
        <p:spPr bwMode="auto">
          <a:xfrm>
            <a:off x="271648" y="843558"/>
            <a:ext cx="5812520" cy="3816429"/>
          </a:xfrm>
          <a:prstGeom prst="rect">
            <a:avLst/>
          </a:prstGeom>
          <a:noFill/>
        </p:spPr>
        <p:txBody>
          <a:bodyPr wrap="square">
            <a:spAutoFit/>
          </a:bodyPr>
          <a:lstStyle/>
          <a:p>
            <a:r>
              <a:rPr lang="en-US" sz="1100" dirty="0">
                <a:effectLst/>
                <a:latin typeface="Verdana" panose="020B0604030504040204" pitchFamily="34" charset="0"/>
                <a:ea typeface="Verdana" panose="020B0604030504040204" pitchFamily="34" charset="0"/>
                <a:cs typeface="Verdana" panose="020B0604030504040204" pitchFamily="34" charset="0"/>
              </a:rPr>
              <a:t>This project aims to stimulate investments in energy efficiency and promote the 2022 APEC Energy Security Initiative principles and the Forum's energy sustainability goals by </a:t>
            </a:r>
            <a:r>
              <a:rPr lang="en-US" sz="1100" b="1" dirty="0">
                <a:effectLst/>
                <a:latin typeface="Verdana" panose="020B0604030504040204" pitchFamily="34" charset="0"/>
                <a:ea typeface="Verdana" panose="020B0604030504040204" pitchFamily="34" charset="0"/>
                <a:cs typeface="Verdana" panose="020B0604030504040204" pitchFamily="34" charset="0"/>
              </a:rPr>
              <a:t>conducting</a:t>
            </a:r>
            <a:r>
              <a:rPr lang="en-US" sz="110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effectLst/>
                <a:latin typeface="Verdana" panose="020B0604030504040204" pitchFamily="34" charset="0"/>
                <a:ea typeface="Verdana" panose="020B0604030504040204" pitchFamily="34" charset="0"/>
                <a:cs typeface="Verdana" panose="020B0604030504040204" pitchFamily="34" charset="0"/>
              </a:rPr>
              <a:t>a study and organizing a two-day workshop in Russia for policymakers, financial institutions, and private sector representatives</a:t>
            </a: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ru-RU" sz="1100" dirty="0">
              <a:effectLst/>
              <a:latin typeface="Verdana" panose="020B0604030504040204" pitchFamily="34" charset="0"/>
              <a:ea typeface="Verdana" panose="020B0604030504040204" pitchFamily="34" charset="0"/>
              <a:cs typeface="Verdana" panose="020B0604030504040204" pitchFamily="34" charset="0"/>
            </a:endParaRPr>
          </a:p>
          <a:p>
            <a:endParaRPr lang="ru-RU" sz="1100" dirty="0">
              <a:latin typeface="Verdana" panose="020B0604030504040204" pitchFamily="34" charset="0"/>
              <a:ea typeface="Verdana" panose="020B0604030504040204" pitchFamily="34" charset="0"/>
              <a:cs typeface="Verdana" panose="020B0604030504040204" pitchFamily="34" charset="0"/>
            </a:endParaRPr>
          </a:p>
          <a:p>
            <a:pPr algn="r"/>
            <a:r>
              <a:rPr lang="en-US" sz="1100" dirty="0">
                <a:effectLst/>
                <a:latin typeface="Verdana" panose="020B0604030504040204" pitchFamily="34" charset="0"/>
                <a:ea typeface="Verdana" panose="020B0604030504040204" pitchFamily="34" charset="0"/>
                <a:cs typeface="Verdana" panose="020B0604030504040204" pitchFamily="34" charset="0"/>
              </a:rPr>
              <a:t>The goal is to develop solutions to reduce investment risks and stimulate capital investment in enhancing energy efficiency.</a:t>
            </a:r>
            <a:endParaRPr lang="ru-RU" dirty="0">
              <a:effectLst/>
              <a:latin typeface="Verdana" panose="020B0604030504040204" pitchFamily="34" charset="0"/>
              <a:ea typeface="Verdana" panose="020B0604030504040204" pitchFamily="34" charset="0"/>
              <a:cs typeface="Verdana" panose="020B0604030504040204" pitchFamily="34" charset="0"/>
            </a:endParaRPr>
          </a:p>
          <a:p>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ru-RU" dirty="0">
              <a:effectLst/>
              <a:latin typeface="Verdana" panose="020B0604030504040204" pitchFamily="34" charset="0"/>
              <a:ea typeface="Verdana" panose="020B0604030504040204" pitchFamily="34" charset="0"/>
              <a:cs typeface="Verdana" panose="020B0604030504040204" pitchFamily="34" charset="0"/>
            </a:endParaRPr>
          </a:p>
          <a:p>
            <a:r>
              <a:rPr lang="en-US" sz="1100" dirty="0">
                <a:effectLst/>
                <a:latin typeface="Verdana" panose="020B0604030504040204" pitchFamily="34" charset="0"/>
                <a:ea typeface="Verdana" panose="020B0604030504040204" pitchFamily="34" charset="0"/>
                <a:cs typeface="Verdana" panose="020B0604030504040204" pitchFamily="34" charset="0"/>
              </a:rPr>
              <a:t>The project's outcomes will directly contribute to achieving APEC's goals of reducing energy intensity (</a:t>
            </a:r>
            <a:r>
              <a:rPr lang="en-US" sz="1100" b="1" dirty="0">
                <a:effectLst/>
                <a:latin typeface="Verdana" panose="020B0604030504040204" pitchFamily="34" charset="0"/>
                <a:ea typeface="Verdana" panose="020B0604030504040204" pitchFamily="34" charset="0"/>
                <a:cs typeface="Verdana" panose="020B0604030504040204" pitchFamily="34" charset="0"/>
              </a:rPr>
              <a:t>-45% by 2035</a:t>
            </a:r>
            <a:r>
              <a:rPr lang="en-US" sz="1100" dirty="0">
                <a:effectLst/>
                <a:latin typeface="Verdana" panose="020B0604030504040204" pitchFamily="34" charset="0"/>
                <a:ea typeface="Verdana" panose="020B0604030504040204" pitchFamily="34" charset="0"/>
                <a:cs typeface="Verdana" panose="020B0604030504040204" pitchFamily="34" charset="0"/>
              </a:rPr>
              <a:t>) and ensuring sustainable growth, as enshrined in the "Putrajaya Vision 2040," by mobilizing critical investments in energy conservation.</a:t>
            </a:r>
            <a:r>
              <a:rPr lang="ru-RU" sz="1100" dirty="0">
                <a:effectLst/>
              </a:rPr>
              <a:t> </a:t>
            </a:r>
          </a:p>
          <a:p>
            <a:endParaRPr lang="ru-RU" sz="1100" dirty="0"/>
          </a:p>
          <a:p>
            <a:pPr marL="0" algn="r" defTabSz="685800" rtl="0"/>
            <a:r>
              <a:rPr lang="en-US" sz="1100" spc="-10" dirty="0">
                <a:effectLst/>
                <a:latin typeface="Verdana" panose="020B0604030504040204" pitchFamily="34" charset="0"/>
                <a:ea typeface="Verdana" panose="020B0604030504040204" pitchFamily="34" charset="0"/>
                <a:cs typeface="Verdana" panose="020B0604030504040204" pitchFamily="34" charset="0"/>
              </a:rPr>
              <a:t>The objective of the Project is to build the capacity of APEC economies and stakeholders in attracting investments in energy efficiency. </a:t>
            </a:r>
            <a:endParaRPr lang="ru-RU" sz="1100" spc="-10" dirty="0">
              <a:effectLst/>
              <a:latin typeface="Verdana" panose="020B0604030504040204" pitchFamily="34" charset="0"/>
              <a:ea typeface="Verdana" panose="020B0604030504040204" pitchFamily="34" charset="0"/>
              <a:cs typeface="Verdana" panose="020B0604030504040204" pitchFamily="34" charset="0"/>
            </a:endParaRPr>
          </a:p>
          <a:p>
            <a:pPr marL="0" algn="l" defTabSz="685800" rtl="0"/>
            <a:endParaRPr lang="ru-RU" sz="1100" spc="-10" dirty="0">
              <a:latin typeface="Verdana" panose="020B0604030504040204" pitchFamily="34" charset="0"/>
              <a:ea typeface="Verdana" panose="020B0604030504040204" pitchFamily="34" charset="0"/>
              <a:cs typeface="Verdana" panose="020B0604030504040204" pitchFamily="34" charset="0"/>
            </a:endParaRPr>
          </a:p>
          <a:p>
            <a:pPr marL="0" algn="l" defTabSz="685800" rtl="0"/>
            <a:r>
              <a:rPr lang="en-US" sz="1100" spc="-10" dirty="0">
                <a:effectLst/>
                <a:latin typeface="Verdana" panose="020B0604030504040204" pitchFamily="34" charset="0"/>
                <a:ea typeface="Verdana" panose="020B0604030504040204" pitchFamily="34" charset="0"/>
                <a:cs typeface="Verdana" panose="020B0604030504040204" pitchFamily="34" charset="0"/>
              </a:rPr>
              <a:t>This will be achieved through the exchange of information, experience, best practices, and recommendations on the application of various mechanisms for investment activities in the field of improving energy efficiency: </a:t>
            </a:r>
            <a:r>
              <a:rPr lang="en-US" sz="1100" b="1" spc="-10" dirty="0">
                <a:effectLst/>
                <a:latin typeface="Verdana" panose="020B0604030504040204" pitchFamily="34" charset="0"/>
                <a:ea typeface="Verdana" panose="020B0604030504040204" pitchFamily="34" charset="0"/>
                <a:cs typeface="Verdana" panose="020B0604030504040204" pitchFamily="34" charset="0"/>
              </a:rPr>
              <a:t>financial instruments, management models, legal aspects, and technical solutions, primarily in the areas of digitalization and IT</a:t>
            </a:r>
            <a:r>
              <a:rPr lang="en-US" sz="1100" spc="-10" dirty="0">
                <a:effectLst/>
                <a:latin typeface="Verdana" panose="020B0604030504040204" pitchFamily="34" charset="0"/>
                <a:ea typeface="Verdana" panose="020B0604030504040204" pitchFamily="34" charset="0"/>
                <a:cs typeface="Verdana" panose="020B0604030504040204" pitchFamily="34" charset="0"/>
              </a:rPr>
              <a:t>.</a:t>
            </a:r>
            <a:r>
              <a:rPr lang="ru-RU" sz="1100" dirty="0">
                <a:effectLst/>
              </a:rPr>
              <a:t> </a:t>
            </a:r>
            <a:endParaRPr lang="ru-RU" sz="1100" dirty="0"/>
          </a:p>
        </p:txBody>
      </p:sp>
      <p:sp>
        <p:nvSpPr>
          <p:cNvPr id="6" name="TextBox 5">
            <a:extLst>
              <a:ext uri="{FF2B5EF4-FFF2-40B4-BE49-F238E27FC236}">
                <a16:creationId xmlns:a16="http://schemas.microsoft.com/office/drawing/2014/main" id="{21F38A93-4189-6AE8-D94F-2485AB1C3CE8}"/>
              </a:ext>
            </a:extLst>
          </p:cNvPr>
          <p:cNvSpPr txBox="1"/>
          <p:nvPr/>
        </p:nvSpPr>
        <p:spPr bwMode="auto">
          <a:xfrm>
            <a:off x="6284240" y="850375"/>
            <a:ext cx="4572000" cy="276999"/>
          </a:xfrm>
          <a:prstGeom prst="rect">
            <a:avLst/>
          </a:prstGeom>
          <a:noFill/>
        </p:spPr>
        <p:txBody>
          <a:bodyPr wrap="square">
            <a:spAutoFit/>
          </a:bodyPr>
          <a:lstStyle/>
          <a:p>
            <a:pPr marL="0" algn="l" defTabSz="685800" rtl="0"/>
            <a:r>
              <a:rPr lang="en-US" sz="1200" b="1" dirty="0">
                <a:effectLst/>
                <a:latin typeface="Verdana" panose="020B0604030504040204" pitchFamily="34" charset="0"/>
                <a:ea typeface="Verdana" panose="020B0604030504040204" pitchFamily="34" charset="0"/>
                <a:cs typeface="Verdana" panose="020B0604030504040204" pitchFamily="34" charset="0"/>
              </a:rPr>
              <a:t>Project Outputs</a:t>
            </a:r>
            <a:r>
              <a:rPr lang="ru-RU" sz="1200" dirty="0">
                <a:effectLst/>
              </a:rPr>
              <a:t> </a:t>
            </a:r>
            <a:endParaRPr lang="ru-RU" sz="1200" dirty="0"/>
          </a:p>
        </p:txBody>
      </p:sp>
      <p:sp>
        <p:nvSpPr>
          <p:cNvPr id="9" name="TextBox 8">
            <a:extLst>
              <a:ext uri="{FF2B5EF4-FFF2-40B4-BE49-F238E27FC236}">
                <a16:creationId xmlns:a16="http://schemas.microsoft.com/office/drawing/2014/main" id="{4F7EB8DA-A0E0-BCB7-8DCD-1D00AE9DCE05}"/>
              </a:ext>
            </a:extLst>
          </p:cNvPr>
          <p:cNvSpPr txBox="1"/>
          <p:nvPr/>
        </p:nvSpPr>
        <p:spPr bwMode="auto">
          <a:xfrm>
            <a:off x="6084167" y="1213031"/>
            <a:ext cx="2736305" cy="2585323"/>
          </a:xfrm>
          <a:prstGeom prst="rect">
            <a:avLst/>
          </a:prstGeom>
          <a:noFill/>
        </p:spPr>
        <p:txBody>
          <a:bodyPr wrap="square">
            <a:spAutoFit/>
          </a:bodyPr>
          <a:lstStyle/>
          <a:p>
            <a:pPr marL="342900" lvl="0" indent="-165100" rtl="0">
              <a:spcBef>
                <a:spcPts val="600"/>
              </a:spcBef>
              <a:buClr>
                <a:srgbClr val="000000"/>
              </a:buClr>
              <a:buSzPts val="1000"/>
              <a:buFont typeface="+mj-lt"/>
              <a:buAutoNum type="arabicPeriod"/>
              <a:tabLst>
                <a:tab pos="214313" algn="l"/>
              </a:tabLst>
            </a:pPr>
            <a:r>
              <a:rPr lang="en-US" sz="1100" spc="0" dirty="0">
                <a:effectLst/>
              </a:rPr>
              <a:t>Preliminary study of approaches to investing in energy efficiency.</a:t>
            </a:r>
            <a:endParaRPr lang="ru-RU" sz="1100" spc="0" dirty="0">
              <a:effectLst/>
            </a:endParaRPr>
          </a:p>
          <a:p>
            <a:pPr marL="342900" lvl="0" indent="-165100">
              <a:spcBef>
                <a:spcPts val="600"/>
              </a:spcBef>
              <a:buClr>
                <a:srgbClr val="000000"/>
              </a:buClr>
              <a:buSzPts val="1000"/>
              <a:buFont typeface="+mj-lt"/>
              <a:buAutoNum type="arabicPeriod"/>
              <a:tabLst>
                <a:tab pos="214313" algn="l"/>
              </a:tabLst>
            </a:pPr>
            <a:r>
              <a:rPr lang="en-US" sz="1100" spc="0" dirty="0">
                <a:effectLst/>
              </a:rPr>
              <a:t>Two-day international workshop on stimulating investments in energy efficiency.</a:t>
            </a:r>
            <a:endParaRPr lang="ru-RU" sz="1100" dirty="0"/>
          </a:p>
          <a:p>
            <a:pPr marL="349250" lvl="0" indent="-171450">
              <a:spcBef>
                <a:spcPts val="600"/>
              </a:spcBef>
              <a:buClr>
                <a:srgbClr val="000000"/>
              </a:buClr>
              <a:buSzPts val="1000"/>
              <a:buFont typeface="Arial" panose="020B0604020202020204" pitchFamily="34" charset="0"/>
              <a:buChar char="•"/>
              <a:tabLst>
                <a:tab pos="214313" algn="l"/>
              </a:tabLst>
            </a:pPr>
            <a:r>
              <a:rPr lang="en-US" sz="1100" dirty="0"/>
              <a:t>F</a:t>
            </a:r>
            <a:r>
              <a:rPr lang="ro-RO" sz="1100" spc="0" dirty="0" err="1">
                <a:effectLst/>
              </a:rPr>
              <a:t>inancial</a:t>
            </a:r>
            <a:r>
              <a:rPr lang="ro-RO" sz="1100" spc="0" dirty="0">
                <a:effectLst/>
              </a:rPr>
              <a:t> </a:t>
            </a:r>
            <a:r>
              <a:rPr lang="ro-RO" sz="1100" spc="0" dirty="0" err="1">
                <a:effectLst/>
              </a:rPr>
              <a:t>Instruments</a:t>
            </a:r>
            <a:endParaRPr lang="ro-RO" sz="1100" spc="0" dirty="0">
              <a:effectLst/>
            </a:endParaRPr>
          </a:p>
          <a:p>
            <a:pPr marL="349250" lvl="0" indent="-171450">
              <a:spcBef>
                <a:spcPts val="600"/>
              </a:spcBef>
              <a:buClr>
                <a:srgbClr val="000000"/>
              </a:buClr>
              <a:buSzPts val="1000"/>
              <a:buFont typeface="Arial" panose="020B0604020202020204" pitchFamily="34" charset="0"/>
              <a:buChar char="•"/>
              <a:tabLst>
                <a:tab pos="214313" algn="l"/>
              </a:tabLst>
            </a:pPr>
            <a:r>
              <a:rPr lang="ro-RO" sz="1100" dirty="0"/>
              <a:t>M</a:t>
            </a:r>
            <a:r>
              <a:rPr lang="ro-RO" sz="1100" spc="0" dirty="0">
                <a:effectLst/>
              </a:rPr>
              <a:t>anagement </a:t>
            </a:r>
            <a:r>
              <a:rPr lang="ro-RO" sz="1100" spc="0" dirty="0" err="1">
                <a:effectLst/>
              </a:rPr>
              <a:t>Models</a:t>
            </a:r>
            <a:endParaRPr lang="ro-RO" sz="1100" spc="0" dirty="0">
              <a:effectLst/>
            </a:endParaRPr>
          </a:p>
          <a:p>
            <a:pPr marL="349250" lvl="0" indent="-171450">
              <a:spcBef>
                <a:spcPts val="600"/>
              </a:spcBef>
              <a:buClr>
                <a:srgbClr val="000000"/>
              </a:buClr>
              <a:buSzPts val="1000"/>
              <a:buFont typeface="Arial" panose="020B0604020202020204" pitchFamily="34" charset="0"/>
              <a:buChar char="•"/>
              <a:tabLst>
                <a:tab pos="214313" algn="l"/>
              </a:tabLst>
            </a:pPr>
            <a:r>
              <a:rPr lang="ro-RO" sz="1100" spc="0" dirty="0">
                <a:effectLst/>
              </a:rPr>
              <a:t>Legal </a:t>
            </a:r>
            <a:r>
              <a:rPr lang="ro-RO" sz="1100" spc="0" dirty="0" err="1">
                <a:effectLst/>
              </a:rPr>
              <a:t>Aspects</a:t>
            </a:r>
            <a:endParaRPr lang="ro-RO" sz="1100" spc="0" dirty="0">
              <a:effectLst/>
            </a:endParaRPr>
          </a:p>
          <a:p>
            <a:pPr marL="349250" lvl="0" indent="-171450">
              <a:spcBef>
                <a:spcPts val="600"/>
              </a:spcBef>
              <a:buClr>
                <a:srgbClr val="000000"/>
              </a:buClr>
              <a:buSzPts val="1000"/>
              <a:buFont typeface="Arial" panose="020B0604020202020204" pitchFamily="34" charset="0"/>
              <a:buChar char="•"/>
              <a:tabLst>
                <a:tab pos="214313" algn="l"/>
              </a:tabLst>
            </a:pPr>
            <a:r>
              <a:rPr lang="ro-RO" sz="1100" spc="0" dirty="0" err="1">
                <a:effectLst/>
              </a:rPr>
              <a:t>Technical</a:t>
            </a:r>
            <a:r>
              <a:rPr lang="ro-RO" sz="1100" spc="0" dirty="0">
                <a:effectLst/>
              </a:rPr>
              <a:t> </a:t>
            </a:r>
            <a:r>
              <a:rPr lang="ro-RO" sz="1100" spc="0" dirty="0" err="1">
                <a:effectLst/>
              </a:rPr>
              <a:t>Solutions</a:t>
            </a:r>
            <a:r>
              <a:rPr lang="ro-RO" sz="1100" spc="0" dirty="0">
                <a:effectLst/>
              </a:rPr>
              <a:t> (</a:t>
            </a:r>
            <a:r>
              <a:rPr lang="ro-RO" sz="1100" spc="0" dirty="0" err="1">
                <a:effectLst/>
              </a:rPr>
              <a:t>Digitalization</a:t>
            </a:r>
            <a:r>
              <a:rPr lang="ro-RO" sz="1100" spc="0" dirty="0">
                <a:effectLst/>
              </a:rPr>
              <a:t> </a:t>
            </a:r>
            <a:r>
              <a:rPr lang="ro-RO" sz="1100" spc="0" dirty="0" err="1">
                <a:effectLst/>
              </a:rPr>
              <a:t>and</a:t>
            </a:r>
            <a:r>
              <a:rPr lang="ro-RO" sz="1100" spc="0" dirty="0">
                <a:effectLst/>
              </a:rPr>
              <a:t> IT)</a:t>
            </a:r>
            <a:endParaRPr lang="ru-RU" sz="1100" spc="0" dirty="0">
              <a:effectLst/>
            </a:endParaRPr>
          </a:p>
          <a:p>
            <a:pPr marL="357188" lvl="0" indent="-179388">
              <a:spcBef>
                <a:spcPts val="600"/>
              </a:spcBef>
              <a:buClr>
                <a:srgbClr val="000000"/>
              </a:buClr>
              <a:buSzPts val="1000"/>
              <a:tabLst>
                <a:tab pos="214313" algn="l"/>
              </a:tabLst>
            </a:pPr>
            <a:r>
              <a:rPr lang="en-US" sz="1100" dirty="0"/>
              <a:t>3.  </a:t>
            </a:r>
            <a:r>
              <a:rPr lang="en-US" sz="1100" spc="0" dirty="0">
                <a:effectLst/>
              </a:rPr>
              <a:t>Summary report on the results of the activities.</a:t>
            </a:r>
            <a:endParaRPr lang="ru-RU" sz="1100" spc="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C28CEE45-2357-1303-74E2-F7C578A299EE}"/>
              </a:ext>
            </a:extLst>
          </p:cNvPr>
          <p:cNvSpPr txBox="1"/>
          <p:nvPr/>
        </p:nvSpPr>
        <p:spPr bwMode="auto">
          <a:xfrm>
            <a:off x="6278031" y="3910286"/>
            <a:ext cx="2289448" cy="230832"/>
          </a:xfrm>
          <a:prstGeom prst="rect">
            <a:avLst/>
          </a:prstGeom>
          <a:noFill/>
        </p:spPr>
        <p:txBody>
          <a:bodyPr wrap="square">
            <a:spAutoFit/>
          </a:bodyPr>
          <a:lstStyle>
            <a:defPPr>
              <a:defRPr lang="ru-RU"/>
            </a:defPPr>
            <a:lvl1pPr rtl="0">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sz="900" dirty="0"/>
              <a:t>Expected Start Date</a:t>
            </a:r>
            <a:r>
              <a:rPr lang="ru-RU" sz="900" dirty="0"/>
              <a:t>: </a:t>
            </a:r>
            <a:r>
              <a:rPr lang="en-US" sz="900" b="0" dirty="0"/>
              <a:t>01-03-2027</a:t>
            </a:r>
            <a:r>
              <a:rPr lang="ru-RU" sz="900" b="0" dirty="0"/>
              <a:t> </a:t>
            </a:r>
          </a:p>
        </p:txBody>
      </p:sp>
      <p:sp>
        <p:nvSpPr>
          <p:cNvPr id="20" name="TextBox 19">
            <a:extLst>
              <a:ext uri="{FF2B5EF4-FFF2-40B4-BE49-F238E27FC236}">
                <a16:creationId xmlns:a16="http://schemas.microsoft.com/office/drawing/2014/main" id="{5F120435-28A5-3641-914E-661C6E5A099D}"/>
              </a:ext>
            </a:extLst>
          </p:cNvPr>
          <p:cNvSpPr txBox="1"/>
          <p:nvPr/>
        </p:nvSpPr>
        <p:spPr bwMode="auto">
          <a:xfrm>
            <a:off x="6278031" y="4141118"/>
            <a:ext cx="2793503" cy="230832"/>
          </a:xfrm>
          <a:prstGeom prst="rect">
            <a:avLst/>
          </a:prstGeom>
          <a:noFill/>
        </p:spPr>
        <p:txBody>
          <a:bodyPr wrap="square">
            <a:spAutoFit/>
          </a:bodyPr>
          <a:lstStyle>
            <a:defPPr>
              <a:defRPr lang="ru-RU"/>
            </a:defPPr>
            <a:lvl1pPr rtl="0">
              <a:defRPr b="1">
                <a:effectLst/>
                <a:latin typeface="Verdana" panose="020B0604030504040204" pitchFamily="34" charset="0"/>
                <a:ea typeface="Verdana" panose="020B0604030504040204" pitchFamily="34" charset="0"/>
                <a:cs typeface="Verdana" panose="020B0604030504040204" pitchFamily="34" charset="0"/>
              </a:defRPr>
            </a:lvl1pPr>
          </a:lstStyle>
          <a:p>
            <a:r>
              <a:rPr lang="ru-RU" sz="900" dirty="0"/>
              <a:t>Project </a:t>
            </a:r>
            <a:r>
              <a:rPr lang="ru-RU" sz="900" dirty="0" err="1"/>
              <a:t>Completion</a:t>
            </a:r>
            <a:r>
              <a:rPr lang="ru-RU" sz="900" dirty="0"/>
              <a:t> </a:t>
            </a:r>
            <a:r>
              <a:rPr lang="ru-RU" sz="900" dirty="0" err="1"/>
              <a:t>Date</a:t>
            </a:r>
            <a:r>
              <a:rPr lang="ru-RU" sz="900" dirty="0"/>
              <a:t>:</a:t>
            </a:r>
            <a:r>
              <a:rPr lang="en-US" sz="900" dirty="0"/>
              <a:t> </a:t>
            </a:r>
            <a:r>
              <a:rPr lang="en-US" sz="900" b="0" dirty="0"/>
              <a:t>30-</a:t>
            </a:r>
            <a:r>
              <a:rPr lang="ru-RU" sz="900" b="0" dirty="0"/>
              <a:t>06</a:t>
            </a:r>
            <a:r>
              <a:rPr lang="en-US" sz="900" b="0" dirty="0"/>
              <a:t>-2030</a:t>
            </a:r>
            <a:endParaRPr lang="ru-RU" sz="900" b="0" dirty="0"/>
          </a:p>
        </p:txBody>
      </p:sp>
      <p:cxnSp>
        <p:nvCxnSpPr>
          <p:cNvPr id="24" name="Прямая соединительная линия 23">
            <a:extLst>
              <a:ext uri="{FF2B5EF4-FFF2-40B4-BE49-F238E27FC236}">
                <a16:creationId xmlns:a16="http://schemas.microsoft.com/office/drawing/2014/main" id="{25CC6900-4249-8D6F-0086-028204D969FC}"/>
              </a:ext>
            </a:extLst>
          </p:cNvPr>
          <p:cNvCxnSpPr/>
          <p:nvPr/>
        </p:nvCxnSpPr>
        <p:spPr>
          <a:xfrm>
            <a:off x="352803" y="1779662"/>
            <a:ext cx="5650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73BC6786-6661-5022-C115-CD8C1F4324C9}"/>
              </a:ext>
            </a:extLst>
          </p:cNvPr>
          <p:cNvCxnSpPr/>
          <p:nvPr/>
        </p:nvCxnSpPr>
        <p:spPr>
          <a:xfrm>
            <a:off x="352803" y="2283718"/>
            <a:ext cx="5650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812B7DCA-5389-1B5F-9CEB-A8C9BB64C326}"/>
              </a:ext>
            </a:extLst>
          </p:cNvPr>
          <p:cNvCxnSpPr/>
          <p:nvPr/>
        </p:nvCxnSpPr>
        <p:spPr>
          <a:xfrm>
            <a:off x="352803" y="3147814"/>
            <a:ext cx="5650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077AFA88-856D-7B3C-FFB7-1B8B7B6A9AD4}"/>
              </a:ext>
            </a:extLst>
          </p:cNvPr>
          <p:cNvCxnSpPr/>
          <p:nvPr/>
        </p:nvCxnSpPr>
        <p:spPr>
          <a:xfrm>
            <a:off x="352803" y="3651870"/>
            <a:ext cx="56502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7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normAutofit/>
          </a:bodyPr>
          <a:lstStyle/>
          <a:p>
            <a:r>
              <a:rPr lang="en-US" dirty="0"/>
              <a:t>Conclusions and suggestions for APEC</a:t>
            </a:r>
            <a:endParaRPr lang="en-GB" dirty="0"/>
          </a:p>
        </p:txBody>
      </p:sp>
      <p:sp>
        <p:nvSpPr>
          <p:cNvPr id="6" name="TextBox 5">
            <a:extLst>
              <a:ext uri="{FF2B5EF4-FFF2-40B4-BE49-F238E27FC236}">
                <a16:creationId xmlns:a16="http://schemas.microsoft.com/office/drawing/2014/main" id="{4D55D0BC-AE8A-8C48-A952-D00ADA55A8C5}"/>
              </a:ext>
            </a:extLst>
          </p:cNvPr>
          <p:cNvSpPr txBox="1"/>
          <p:nvPr/>
        </p:nvSpPr>
        <p:spPr bwMode="auto">
          <a:xfrm>
            <a:off x="6204356" y="919215"/>
            <a:ext cx="2095445" cy="307777"/>
          </a:xfrm>
          <a:prstGeom prst="rect">
            <a:avLst/>
          </a:prstGeom>
          <a:noFill/>
        </p:spPr>
        <p:txBody>
          <a:bodyPr wrap="none" rtlCol="0">
            <a:spAutoFit/>
          </a:bodyPr>
          <a:lstStyle/>
          <a:p>
            <a:pPr marL="0" algn="l" defTabSz="685800" rtl="0"/>
            <a:r>
              <a:rPr lang="en-US" b="1" dirty="0"/>
              <a:t>Suggestions for APEC</a:t>
            </a:r>
            <a:endParaRPr lang="ru-RU" b="1" dirty="0"/>
          </a:p>
        </p:txBody>
      </p:sp>
      <p:sp>
        <p:nvSpPr>
          <p:cNvPr id="7" name="Стрелка вправо 6">
            <a:extLst>
              <a:ext uri="{FF2B5EF4-FFF2-40B4-BE49-F238E27FC236}">
                <a16:creationId xmlns:a16="http://schemas.microsoft.com/office/drawing/2014/main" id="{42668249-02DA-684D-9E4C-DE10434573EF}"/>
              </a:ext>
            </a:extLst>
          </p:cNvPr>
          <p:cNvSpPr/>
          <p:nvPr/>
        </p:nvSpPr>
        <p:spPr>
          <a:xfrm rot="5400000">
            <a:off x="7232296" y="1829876"/>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10" name="TextBox 9">
            <a:extLst>
              <a:ext uri="{FF2B5EF4-FFF2-40B4-BE49-F238E27FC236}">
                <a16:creationId xmlns:a16="http://schemas.microsoft.com/office/drawing/2014/main" id="{01298394-B460-D546-93C3-E4902993CB40}"/>
              </a:ext>
            </a:extLst>
          </p:cNvPr>
          <p:cNvSpPr txBox="1"/>
          <p:nvPr/>
        </p:nvSpPr>
        <p:spPr>
          <a:xfrm>
            <a:off x="405599" y="771550"/>
            <a:ext cx="4958490" cy="3616375"/>
          </a:xfrm>
          <a:prstGeom prst="rect">
            <a:avLst/>
          </a:prstGeom>
          <a:noFill/>
        </p:spPr>
        <p:txBody>
          <a:bodyPr wrap="square" rtlCol="0">
            <a:spAutoFit/>
          </a:bodyPr>
          <a:lstStyle/>
          <a:p>
            <a:pPr>
              <a:spcBef>
                <a:spcPts val="600"/>
              </a:spcBef>
            </a:pPr>
            <a:r>
              <a:rPr lang="en-US" sz="1200" b="1" dirty="0"/>
              <a:t>Features of the Russian digitalization and investments in EE</a:t>
            </a:r>
            <a:endParaRPr lang="ru-RU" sz="1200" b="1" dirty="0"/>
          </a:p>
          <a:p>
            <a:pPr marL="342900" indent="-342900">
              <a:spcBef>
                <a:spcPts val="600"/>
              </a:spcBef>
              <a:buFont typeface="+mj-lt"/>
              <a:buAutoNum type="arabicPeriod"/>
            </a:pPr>
            <a:r>
              <a:rPr lang="en-US" sz="1100" b="1" dirty="0"/>
              <a:t>The</a:t>
            </a:r>
            <a:r>
              <a:rPr lang="en-GB" sz="1100" b="1" dirty="0"/>
              <a:t> best practices </a:t>
            </a:r>
            <a:r>
              <a:rPr lang="en-GB" sz="1100" dirty="0"/>
              <a:t>in the field of energy efficiency improvements in line with integration with the trends of the green economy and the digital economy</a:t>
            </a:r>
            <a:r>
              <a:rPr lang="ro-RO" sz="1100" dirty="0"/>
              <a:t>.</a:t>
            </a:r>
          </a:p>
          <a:p>
            <a:pPr marL="342900" indent="-342900">
              <a:spcBef>
                <a:spcPts val="600"/>
              </a:spcBef>
              <a:buFont typeface="+mj-lt"/>
              <a:buAutoNum type="arabicPeriod"/>
            </a:pPr>
            <a:r>
              <a:rPr lang="en-GB" sz="1100" b="1" dirty="0"/>
              <a:t>Development </a:t>
            </a:r>
            <a:r>
              <a:rPr lang="en-GB" sz="1100" dirty="0"/>
              <a:t>of</a:t>
            </a:r>
            <a:r>
              <a:rPr lang="en-GB" sz="1100" b="1" dirty="0"/>
              <a:t> </a:t>
            </a:r>
            <a:r>
              <a:rPr lang="en-GB" sz="1100" dirty="0"/>
              <a:t>comprehensive regulatory frameworks, promotion of inclusive stakeholder engagement, investments in capacity building, facilitation </a:t>
            </a:r>
            <a:r>
              <a:rPr lang="en-US" sz="1100" dirty="0"/>
              <a:t>of</a:t>
            </a:r>
            <a:r>
              <a:rPr lang="en-GB" sz="1100" dirty="0"/>
              <a:t> economic incentives for digitalization</a:t>
            </a:r>
          </a:p>
          <a:p>
            <a:pPr marL="342900" indent="-342900">
              <a:spcBef>
                <a:spcPts val="600"/>
              </a:spcBef>
              <a:buFont typeface="+mj-lt"/>
              <a:buAutoNum type="arabicPeriod"/>
            </a:pPr>
            <a:r>
              <a:rPr lang="en-GB" sz="1100" b="1" dirty="0"/>
              <a:t>Support</a:t>
            </a:r>
            <a:r>
              <a:rPr lang="en-GB" sz="1100" dirty="0"/>
              <a:t> of market mechanisms for long-term financing of energy efficiency through legal mechanisms of ESC, leasing, concessions, PPP, offset contracts and instalment payment agreements.</a:t>
            </a:r>
          </a:p>
          <a:p>
            <a:pPr marL="342900" indent="-342900">
              <a:spcBef>
                <a:spcPts val="600"/>
              </a:spcBef>
              <a:buFont typeface="+mj-lt"/>
              <a:buAutoNum type="arabicPeriod"/>
            </a:pPr>
            <a:r>
              <a:rPr lang="en-GB" sz="1100" b="1" dirty="0"/>
              <a:t>Development</a:t>
            </a:r>
            <a:r>
              <a:rPr lang="en-GB" sz="1100" dirty="0"/>
              <a:t> of federal state </a:t>
            </a:r>
            <a:r>
              <a:rPr lang="ro-RO" sz="1100" dirty="0" err="1"/>
              <a:t>information</a:t>
            </a:r>
            <a:r>
              <a:rPr lang="ro-RO" sz="1100" dirty="0"/>
              <a:t> </a:t>
            </a:r>
            <a:r>
              <a:rPr lang="ro-RO" sz="1100" dirty="0" err="1"/>
              <a:t>systems</a:t>
            </a:r>
            <a:r>
              <a:rPr lang="ro-RO" sz="1100" dirty="0"/>
              <a:t> in </a:t>
            </a:r>
            <a:r>
              <a:rPr lang="ro-RO" sz="1100" dirty="0" err="1"/>
              <a:t>the</a:t>
            </a:r>
            <a:r>
              <a:rPr lang="ro-RO" sz="1100" dirty="0"/>
              <a:t> </a:t>
            </a:r>
            <a:r>
              <a:rPr lang="ro-RO" sz="1100" dirty="0" err="1"/>
              <a:t>field</a:t>
            </a:r>
            <a:r>
              <a:rPr lang="ro-RO" sz="1100" dirty="0"/>
              <a:t> of </a:t>
            </a:r>
            <a:r>
              <a:rPr lang="ro-RO" sz="1100" dirty="0" err="1"/>
              <a:t>energy</a:t>
            </a:r>
            <a:r>
              <a:rPr lang="ro-RO" sz="1100" dirty="0"/>
              <a:t>, </a:t>
            </a:r>
            <a:r>
              <a:rPr lang="ro-RO" sz="1100" dirty="0" err="1"/>
              <a:t>energy</a:t>
            </a:r>
            <a:r>
              <a:rPr lang="ro-RO" sz="1100" dirty="0"/>
              <a:t> </a:t>
            </a:r>
            <a:r>
              <a:rPr lang="ro-RO" sz="1100" dirty="0" err="1"/>
              <a:t>efficiency</a:t>
            </a:r>
            <a:r>
              <a:rPr lang="ro-RO" sz="1100" dirty="0"/>
              <a:t> </a:t>
            </a:r>
            <a:r>
              <a:rPr lang="ro-RO" sz="1100" dirty="0" err="1"/>
              <a:t>and</a:t>
            </a:r>
            <a:r>
              <a:rPr lang="ro-RO" sz="1100" dirty="0"/>
              <a:t> </a:t>
            </a:r>
            <a:r>
              <a:rPr lang="ro-RO" sz="1100" dirty="0" err="1"/>
              <a:t>related</a:t>
            </a:r>
            <a:r>
              <a:rPr lang="ro-RO" sz="1100" dirty="0"/>
              <a:t> </a:t>
            </a:r>
            <a:r>
              <a:rPr lang="ro-RO" sz="1100" dirty="0" err="1"/>
              <a:t>fields</a:t>
            </a:r>
            <a:r>
              <a:rPr lang="ro-RO" sz="1100" dirty="0"/>
              <a:t> for statistic, anal</a:t>
            </a:r>
            <a:r>
              <a:rPr lang="en-US" sz="1100" dirty="0"/>
              <a:t>y</a:t>
            </a:r>
            <a:r>
              <a:rPr lang="ro-RO" sz="1100" dirty="0" err="1"/>
              <a:t>sis</a:t>
            </a:r>
            <a:r>
              <a:rPr lang="ro-RO" sz="1100" dirty="0"/>
              <a:t> </a:t>
            </a:r>
            <a:r>
              <a:rPr lang="ro-RO" sz="1100" dirty="0" err="1"/>
              <a:t>and</a:t>
            </a:r>
            <a:r>
              <a:rPr lang="ro-RO" sz="1100" dirty="0"/>
              <a:t> </a:t>
            </a:r>
            <a:r>
              <a:rPr lang="ro-RO" sz="1100" dirty="0" err="1"/>
              <a:t>making</a:t>
            </a:r>
            <a:r>
              <a:rPr lang="ro-RO" sz="1100" dirty="0"/>
              <a:t> </a:t>
            </a:r>
            <a:r>
              <a:rPr lang="ro-RO" sz="1100" dirty="0" err="1"/>
              <a:t>decisions</a:t>
            </a:r>
            <a:r>
              <a:rPr lang="ro-RO" sz="1100" dirty="0"/>
              <a:t>, </a:t>
            </a:r>
            <a:r>
              <a:rPr lang="ro-RO" sz="1100" dirty="0" err="1"/>
              <a:t>and</a:t>
            </a:r>
            <a:r>
              <a:rPr lang="ro-RO" sz="1100" dirty="0"/>
              <a:t> </a:t>
            </a:r>
            <a:r>
              <a:rPr lang="ro-RO" sz="1100" dirty="0" err="1"/>
              <a:t>supporting</a:t>
            </a:r>
            <a:r>
              <a:rPr lang="ro-RO" sz="1100" dirty="0"/>
              <a:t> of </a:t>
            </a:r>
            <a:r>
              <a:rPr lang="ro-RO" sz="1100" dirty="0" err="1"/>
              <a:t>their</a:t>
            </a:r>
            <a:r>
              <a:rPr lang="ro-RO" sz="1100" dirty="0"/>
              <a:t> </a:t>
            </a:r>
            <a:r>
              <a:rPr lang="ro-RO" sz="1100" dirty="0" err="1"/>
              <a:t>interaction</a:t>
            </a:r>
            <a:r>
              <a:rPr lang="ro-RO" sz="1100" dirty="0"/>
              <a:t> </a:t>
            </a:r>
          </a:p>
          <a:p>
            <a:pPr marL="342900" indent="-342900">
              <a:spcBef>
                <a:spcPts val="600"/>
              </a:spcBef>
              <a:buFont typeface="+mj-lt"/>
              <a:buAutoNum type="arabicPeriod"/>
            </a:pPr>
            <a:r>
              <a:rPr lang="en-GB" sz="1100" b="1" dirty="0"/>
              <a:t>Development</a:t>
            </a:r>
            <a:r>
              <a:rPr lang="en-GB" sz="1100" dirty="0"/>
              <a:t> of regional </a:t>
            </a:r>
            <a:r>
              <a:rPr lang="ro-RO" sz="1100" dirty="0" err="1"/>
              <a:t>systems</a:t>
            </a:r>
            <a:r>
              <a:rPr lang="ro-RO" sz="1100" dirty="0"/>
              <a:t> in </a:t>
            </a:r>
            <a:r>
              <a:rPr lang="ro-RO" sz="1100" dirty="0" err="1"/>
              <a:t>the</a:t>
            </a:r>
            <a:r>
              <a:rPr lang="ro-RO" sz="1100" dirty="0"/>
              <a:t> </a:t>
            </a:r>
            <a:r>
              <a:rPr lang="ro-RO" sz="1100" dirty="0" err="1"/>
              <a:t>field</a:t>
            </a:r>
            <a:r>
              <a:rPr lang="ro-RO" sz="1100" dirty="0"/>
              <a:t> of </a:t>
            </a:r>
            <a:r>
              <a:rPr lang="ro-RO" sz="1100" dirty="0" err="1"/>
              <a:t>energy</a:t>
            </a:r>
            <a:r>
              <a:rPr lang="ro-RO" sz="1100" dirty="0"/>
              <a:t> </a:t>
            </a:r>
            <a:r>
              <a:rPr lang="ro-RO" sz="1100" dirty="0" err="1"/>
              <a:t>efficiency</a:t>
            </a:r>
            <a:r>
              <a:rPr lang="ro-RO" sz="1100" dirty="0"/>
              <a:t>, </a:t>
            </a:r>
            <a:r>
              <a:rPr lang="ro-RO" sz="1100" dirty="0" err="1"/>
              <a:t>supporting</a:t>
            </a:r>
            <a:r>
              <a:rPr lang="ro-RO" sz="1100" dirty="0"/>
              <a:t> digital </a:t>
            </a:r>
            <a:r>
              <a:rPr lang="ro-RO" sz="1100" dirty="0" err="1"/>
              <a:t>ecosystem</a:t>
            </a:r>
            <a:r>
              <a:rPr lang="ro-RO" sz="1100" dirty="0"/>
              <a:t> for regional </a:t>
            </a:r>
            <a:r>
              <a:rPr lang="ro-RO" sz="1100" dirty="0" err="1"/>
              <a:t>and</a:t>
            </a:r>
            <a:r>
              <a:rPr lang="ro-RO" sz="1100" dirty="0"/>
              <a:t> municipal </a:t>
            </a:r>
            <a:r>
              <a:rPr lang="ro-RO" sz="1100" dirty="0" err="1"/>
              <a:t>needs</a:t>
            </a:r>
            <a:r>
              <a:rPr lang="ro-RO" sz="1100" dirty="0"/>
              <a:t>. </a:t>
            </a:r>
          </a:p>
          <a:p>
            <a:pPr marL="342900" indent="-342900">
              <a:spcBef>
                <a:spcPts val="600"/>
              </a:spcBef>
              <a:buFont typeface="+mj-lt"/>
              <a:buAutoNum type="arabicPeriod"/>
            </a:pPr>
            <a:r>
              <a:rPr lang="ro-RO" sz="1100" b="1" dirty="0"/>
              <a:t>Digital </a:t>
            </a:r>
            <a:r>
              <a:rPr lang="ro-RO" sz="1100" b="1" dirty="0" err="1"/>
              <a:t>technologies</a:t>
            </a:r>
            <a:r>
              <a:rPr lang="ro-RO" sz="1100" b="1" dirty="0"/>
              <a:t> </a:t>
            </a:r>
            <a:r>
              <a:rPr lang="ro-RO" sz="1100" b="1" dirty="0" err="1"/>
              <a:t>and</a:t>
            </a:r>
            <a:r>
              <a:rPr lang="ro-RO" sz="1100" b="1" dirty="0"/>
              <a:t> AI </a:t>
            </a:r>
            <a:r>
              <a:rPr lang="ro-RO" sz="1100" dirty="0"/>
              <a:t>open </a:t>
            </a:r>
            <a:r>
              <a:rPr lang="ro-RO" sz="1100" dirty="0" err="1"/>
              <a:t>up</a:t>
            </a:r>
            <a:r>
              <a:rPr lang="ro-RO" sz="1100" dirty="0"/>
              <a:t> </a:t>
            </a:r>
            <a:r>
              <a:rPr lang="ro-RO" sz="1100" dirty="0" err="1"/>
              <a:t>new</a:t>
            </a:r>
            <a:r>
              <a:rPr lang="ro-RO" sz="1100" dirty="0"/>
              <a:t> </a:t>
            </a:r>
            <a:r>
              <a:rPr lang="ro-RO" sz="1100" dirty="0" err="1"/>
              <a:t>opportunities</a:t>
            </a:r>
            <a:r>
              <a:rPr lang="ro-RO" sz="1100" dirty="0"/>
              <a:t> for </a:t>
            </a:r>
            <a:r>
              <a:rPr lang="ro-RO" sz="1100" dirty="0" err="1"/>
              <a:t>investments</a:t>
            </a:r>
            <a:r>
              <a:rPr lang="ro-RO" sz="1100" dirty="0"/>
              <a:t> </a:t>
            </a:r>
            <a:r>
              <a:rPr lang="ro-RO" sz="1100" dirty="0" err="1"/>
              <a:t>to</a:t>
            </a:r>
            <a:r>
              <a:rPr lang="ro-RO" sz="1100" dirty="0"/>
              <a:t> </a:t>
            </a:r>
            <a:r>
              <a:rPr lang="en-US" sz="1100" dirty="0"/>
              <a:t>improve existing equipment</a:t>
            </a:r>
            <a:r>
              <a:rPr lang="ro-RO" sz="1100" dirty="0"/>
              <a:t> </a:t>
            </a:r>
            <a:r>
              <a:rPr lang="ro-RO" sz="1100" dirty="0" err="1"/>
              <a:t>and</a:t>
            </a:r>
            <a:r>
              <a:rPr lang="ro-RO" sz="1100" dirty="0"/>
              <a:t> </a:t>
            </a:r>
            <a:r>
              <a:rPr lang="ro-RO" sz="1100" dirty="0" err="1"/>
              <a:t>apply</a:t>
            </a:r>
            <a:r>
              <a:rPr lang="ro-RO" sz="1100" dirty="0"/>
              <a:t> </a:t>
            </a:r>
            <a:r>
              <a:rPr lang="ro-RO" sz="1100" dirty="0" err="1"/>
              <a:t>new</a:t>
            </a:r>
            <a:r>
              <a:rPr lang="ro-RO" sz="1100" dirty="0"/>
              <a:t> contractual </a:t>
            </a:r>
            <a:r>
              <a:rPr lang="ro-RO" sz="1100" dirty="0" err="1"/>
              <a:t>forms</a:t>
            </a:r>
            <a:r>
              <a:rPr lang="ro-RO" sz="1100" dirty="0"/>
              <a:t> </a:t>
            </a:r>
            <a:r>
              <a:rPr lang="ro-RO" sz="1100" dirty="0" err="1"/>
              <a:t>and</a:t>
            </a:r>
            <a:r>
              <a:rPr lang="ro-RO" sz="1100" dirty="0"/>
              <a:t> </a:t>
            </a:r>
            <a:r>
              <a:rPr lang="ro-RO" sz="1100" dirty="0" err="1"/>
              <a:t>mechanisms</a:t>
            </a:r>
            <a:r>
              <a:rPr lang="ro-RO" sz="1100" dirty="0"/>
              <a:t>.</a:t>
            </a:r>
            <a:endParaRPr lang="ru-RU" sz="1100" dirty="0"/>
          </a:p>
        </p:txBody>
      </p:sp>
      <p:sp>
        <p:nvSpPr>
          <p:cNvPr id="11" name="TextBox 10">
            <a:extLst>
              <a:ext uri="{FF2B5EF4-FFF2-40B4-BE49-F238E27FC236}">
                <a16:creationId xmlns:a16="http://schemas.microsoft.com/office/drawing/2014/main" id="{9547A1D7-3A6F-7A4E-AA3D-47FDAE4A426F}"/>
              </a:ext>
            </a:extLst>
          </p:cNvPr>
          <p:cNvSpPr txBox="1"/>
          <p:nvPr/>
        </p:nvSpPr>
        <p:spPr>
          <a:xfrm>
            <a:off x="5467792" y="2178578"/>
            <a:ext cx="3457000" cy="2554545"/>
          </a:xfrm>
          <a:prstGeom prst="rect">
            <a:avLst/>
          </a:prstGeom>
          <a:noFill/>
        </p:spPr>
        <p:txBody>
          <a:bodyPr wrap="square" rtlCol="0">
            <a:spAutoFit/>
          </a:bodyPr>
          <a:lstStyle/>
          <a:p>
            <a:pPr>
              <a:spcBef>
                <a:spcPts val="600"/>
              </a:spcBef>
            </a:pPr>
            <a:r>
              <a:rPr lang="en-US" sz="1000" b="1" dirty="0"/>
              <a:t>Suggestions for APEC</a:t>
            </a:r>
          </a:p>
          <a:p>
            <a:pPr marL="342900" indent="-342900">
              <a:spcBef>
                <a:spcPts val="600"/>
              </a:spcBef>
              <a:buAutoNum type="arabicPeriod"/>
            </a:pPr>
            <a:r>
              <a:rPr lang="en-US" sz="1000" b="1" dirty="0"/>
              <a:t>Continue studying </a:t>
            </a:r>
            <a:r>
              <a:rPr lang="en-US" sz="1000" dirty="0"/>
              <a:t>the experience of the APEC economics in the field of formation of regulatory mechanisms for the development of energy services and investments in energy efficiency.</a:t>
            </a:r>
          </a:p>
          <a:p>
            <a:pPr marL="342900" indent="-342900">
              <a:spcBef>
                <a:spcPts val="600"/>
              </a:spcBef>
              <a:buAutoNum type="arabicPeriod"/>
            </a:pPr>
            <a:r>
              <a:rPr lang="en-US" sz="1000" b="1" dirty="0"/>
              <a:t>To form a description of cases </a:t>
            </a:r>
            <a:r>
              <a:rPr lang="en-US" sz="1000" dirty="0"/>
              <a:t>with best practices for the implementation of investment projects in the field of improving energy efficiency with long-term financing.</a:t>
            </a:r>
          </a:p>
          <a:p>
            <a:pPr marL="342900" indent="-342900">
              <a:spcBef>
                <a:spcPts val="600"/>
              </a:spcBef>
              <a:buAutoNum type="arabicPeriod"/>
            </a:pPr>
            <a:r>
              <a:rPr lang="en-US" sz="1000" b="1" dirty="0"/>
              <a:t>To form a knowledge base </a:t>
            </a:r>
            <a:r>
              <a:rPr lang="en-US" sz="1000" dirty="0"/>
              <a:t>on currently applicable investment forms and products in the field of energy efficiency improvement with focus on PPP and digital </a:t>
            </a:r>
            <a:r>
              <a:rPr lang="ro-RO" sz="1000" dirty="0" err="1"/>
              <a:t>technologies</a:t>
            </a:r>
            <a:endParaRPr lang="ru-RU" sz="1000" dirty="0"/>
          </a:p>
          <a:p>
            <a:pPr marL="342900" indent="-342900">
              <a:spcBef>
                <a:spcPts val="600"/>
              </a:spcBef>
              <a:buAutoNum type="arabicPeriod"/>
            </a:pPr>
            <a:endParaRPr lang="ru-RU" sz="1000" dirty="0"/>
          </a:p>
        </p:txBody>
      </p:sp>
      <p:pic>
        <p:nvPicPr>
          <p:cNvPr id="5" name="Рисунок 4" descr="Изображение выглядит как карта, круг, Графика, Цвет электрик&#10;&#10;Автоматически созданное описание">
            <a:extLst>
              <a:ext uri="{FF2B5EF4-FFF2-40B4-BE49-F238E27FC236}">
                <a16:creationId xmlns:a16="http://schemas.microsoft.com/office/drawing/2014/main" id="{C39E2AB4-82BD-F67A-EC58-52E126F0D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308" y="1239266"/>
            <a:ext cx="834008" cy="556005"/>
          </a:xfrm>
          <a:prstGeom prst="rect">
            <a:avLst/>
          </a:prstGeom>
        </p:spPr>
      </p:pic>
    </p:spTree>
    <p:extLst>
      <p:ext uri="{BB962C8B-B14F-4D97-AF65-F5344CB8AC3E}">
        <p14:creationId xmlns:p14="http://schemas.microsoft.com/office/powerpoint/2010/main" val="296752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Рисунок 2"/>
          <p:cNvPicPr>
            <a:picLocks noChangeAspect="1"/>
          </p:cNvPicPr>
          <p:nvPr/>
        </p:nvPicPr>
        <p:blipFill>
          <a:blip r:embed="rId2"/>
          <a:stretch/>
        </p:blipFill>
        <p:spPr bwMode="auto">
          <a:xfrm>
            <a:off x="0" y="0"/>
            <a:ext cx="8782050" cy="5143500"/>
          </a:xfrm>
          <a:prstGeom prst="rect">
            <a:avLst/>
          </a:prstGeom>
        </p:spPr>
      </p:pic>
      <p:pic>
        <p:nvPicPr>
          <p:cNvPr id="4" name="Рисунок 3"/>
          <p:cNvPicPr>
            <a:picLocks noChangeAspect="1"/>
          </p:cNvPicPr>
          <p:nvPr/>
        </p:nvPicPr>
        <p:blipFill>
          <a:blip r:embed="rId3"/>
          <a:stretch/>
        </p:blipFill>
        <p:spPr bwMode="auto">
          <a:xfrm>
            <a:off x="6938290" y="329276"/>
            <a:ext cx="1038542" cy="310347"/>
          </a:xfrm>
          <a:prstGeom prst="rect">
            <a:avLst/>
          </a:prstGeom>
        </p:spPr>
      </p:pic>
      <p:sp>
        <p:nvSpPr>
          <p:cNvPr id="2" name="TextBox 1"/>
          <p:cNvSpPr txBox="1"/>
          <p:nvPr/>
        </p:nvSpPr>
        <p:spPr bwMode="auto">
          <a:xfrm>
            <a:off x="3703127" y="2063918"/>
            <a:ext cx="4395755" cy="553998"/>
          </a:xfrm>
          <a:prstGeom prst="rect">
            <a:avLst/>
          </a:prstGeom>
          <a:noFill/>
        </p:spPr>
        <p:txBody>
          <a:bodyPr wrap="none" rtlCol="0">
            <a:spAutoFit/>
          </a:bodyPr>
          <a:lstStyle/>
          <a:p>
            <a:pPr algn="r">
              <a:defRPr/>
            </a:pPr>
            <a:r>
              <a:rPr lang="ro-RO" sz="3000" b="1" dirty="0" err="1">
                <a:solidFill>
                  <a:schemeClr val="accent1"/>
                </a:solidFill>
                <a:latin typeface="Calibri" panose="020F0502020204030204" pitchFamily="34" charset="0"/>
              </a:rPr>
              <a:t>Thanks</a:t>
            </a:r>
            <a:r>
              <a:rPr lang="ro-RO" sz="3000" b="1">
                <a:solidFill>
                  <a:schemeClr val="accent1"/>
                </a:solidFill>
                <a:latin typeface="Calibri" panose="020F0502020204030204" pitchFamily="34" charset="0"/>
              </a:rPr>
              <a:t> for </a:t>
            </a:r>
            <a:r>
              <a:rPr lang="ro-RO" sz="3000" b="1" err="1">
                <a:solidFill>
                  <a:schemeClr val="accent1"/>
                </a:solidFill>
                <a:latin typeface="Calibri" panose="020F0502020204030204" pitchFamily="34" charset="0"/>
              </a:rPr>
              <a:t>your</a:t>
            </a:r>
            <a:r>
              <a:rPr lang="ro-RO" sz="3000" b="1">
                <a:solidFill>
                  <a:schemeClr val="accent1"/>
                </a:solidFill>
                <a:latin typeface="Calibri" panose="020F0502020204030204" pitchFamily="34" charset="0"/>
              </a:rPr>
              <a:t> </a:t>
            </a:r>
            <a:r>
              <a:rPr lang="ro-RO" sz="3000" b="1" err="1">
                <a:solidFill>
                  <a:schemeClr val="accent1"/>
                </a:solidFill>
                <a:latin typeface="Calibri" panose="020F0502020204030204" pitchFamily="34" charset="0"/>
              </a:rPr>
              <a:t>attention</a:t>
            </a:r>
            <a:r>
              <a:rPr lang="ru-RU" sz="3000" b="1">
                <a:solidFill>
                  <a:schemeClr val="accent1"/>
                </a:solidFill>
                <a:latin typeface="Calibri" panose="020F0502020204030204" pitchFamily="34" charset="0"/>
              </a:rPr>
              <a:t>!</a:t>
            </a:r>
            <a:endParaRPr>
              <a:latin typeface="Calibri" panose="020F0502020204030204" pitchFamily="34" charset="0"/>
            </a:endParaRPr>
          </a:p>
        </p:txBody>
      </p:sp>
      <p:sp>
        <p:nvSpPr>
          <p:cNvPr id="7" name="Подзаголовок 2">
            <a:extLst>
              <a:ext uri="{FF2B5EF4-FFF2-40B4-BE49-F238E27FC236}">
                <a16:creationId xmlns:a16="http://schemas.microsoft.com/office/drawing/2014/main" id="{2DCCB135-DFF4-3846-A1FD-3DC26FAF3E82}"/>
              </a:ext>
            </a:extLst>
          </p:cNvPr>
          <p:cNvSpPr txBox="1">
            <a:spLocks/>
          </p:cNvSpPr>
          <p:nvPr/>
        </p:nvSpPr>
        <p:spPr bwMode="auto">
          <a:xfrm>
            <a:off x="3269528" y="2837195"/>
            <a:ext cx="4829354" cy="358920"/>
          </a:xfrm>
          <a:prstGeom prst="rect">
            <a:avLst/>
          </a:prstGeom>
        </p:spPr>
        <p:txBody>
          <a:bodyPr/>
          <a:lst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400">
                <a:solidFill>
                  <a:schemeClr val="tx1"/>
                </a:solidFill>
                <a:latin typeface="+mn-lt"/>
                <a:ea typeface="+mn-ea"/>
                <a:cs typeface="+mn-cs"/>
              </a:defRPr>
            </a:lvl4pPr>
            <a:lvl5pPr marL="1543050" indent="-171450" algn="l" defTabSz="685800">
              <a:lnSpc>
                <a:spcPct val="90000"/>
              </a:lnSpc>
              <a:spcBef>
                <a:spcPts val="375"/>
              </a:spcBef>
              <a:buFont typeface="Arial"/>
              <a:buChar char="•"/>
              <a:defRPr sz="1400">
                <a:solidFill>
                  <a:schemeClr val="tx1"/>
                </a:solidFill>
                <a:latin typeface="+mn-lt"/>
                <a:ea typeface="+mn-ea"/>
                <a:cs typeface="+mn-cs"/>
              </a:defRPr>
            </a:lvl5pPr>
            <a:lvl6pPr marL="1885950" indent="-171450" algn="l" defTabSz="685800">
              <a:lnSpc>
                <a:spcPct val="90000"/>
              </a:lnSpc>
              <a:spcBef>
                <a:spcPts val="375"/>
              </a:spcBef>
              <a:buFont typeface="Arial"/>
              <a:buChar char="•"/>
              <a:defRPr sz="1400">
                <a:solidFill>
                  <a:schemeClr val="tx1"/>
                </a:solidFill>
                <a:latin typeface="+mn-lt"/>
                <a:ea typeface="+mn-ea"/>
                <a:cs typeface="+mn-cs"/>
              </a:defRPr>
            </a:lvl6pPr>
            <a:lvl7pPr marL="2228850" indent="-171450" algn="l" defTabSz="685800">
              <a:lnSpc>
                <a:spcPct val="90000"/>
              </a:lnSpc>
              <a:spcBef>
                <a:spcPts val="375"/>
              </a:spcBef>
              <a:buFont typeface="Arial"/>
              <a:buChar char="•"/>
              <a:defRPr sz="1400">
                <a:solidFill>
                  <a:schemeClr val="tx1"/>
                </a:solidFill>
                <a:latin typeface="+mn-lt"/>
                <a:ea typeface="+mn-ea"/>
                <a:cs typeface="+mn-cs"/>
              </a:defRPr>
            </a:lvl7pPr>
            <a:lvl8pPr marL="2571750" indent="-171450" algn="l" defTabSz="685800">
              <a:lnSpc>
                <a:spcPct val="90000"/>
              </a:lnSpc>
              <a:spcBef>
                <a:spcPts val="375"/>
              </a:spcBef>
              <a:buFont typeface="Arial"/>
              <a:buChar char="•"/>
              <a:defRPr sz="1400">
                <a:solidFill>
                  <a:schemeClr val="tx1"/>
                </a:solidFill>
                <a:latin typeface="+mn-lt"/>
                <a:ea typeface="+mn-ea"/>
                <a:cs typeface="+mn-cs"/>
              </a:defRPr>
            </a:lvl8pPr>
            <a:lvl9pPr marL="2914650" indent="-171450" algn="l" defTabSz="685800">
              <a:lnSpc>
                <a:spcPct val="90000"/>
              </a:lnSpc>
              <a:spcBef>
                <a:spcPts val="375"/>
              </a:spcBef>
              <a:buFont typeface="Arial"/>
              <a:buChar char="•"/>
              <a:defRPr sz="1400">
                <a:solidFill>
                  <a:schemeClr val="tx1"/>
                </a:solidFill>
                <a:latin typeface="+mn-lt"/>
                <a:ea typeface="+mn-ea"/>
                <a:cs typeface="+mn-cs"/>
              </a:defRPr>
            </a:lvl9pPr>
          </a:lstStyle>
          <a:p>
            <a:pPr marL="0" indent="0" algn="r">
              <a:buNone/>
              <a:defRPr/>
            </a:pPr>
            <a:r>
              <a:rPr lang="ro-RO" sz="1200" b="1" dirty="0">
                <a:solidFill>
                  <a:schemeClr val="tx2"/>
                </a:solidFill>
                <a:latin typeface="Arial" panose="020B0604020202020204" pitchFamily="34" charset="0"/>
                <a:cs typeface="Arial" panose="020B0604020202020204" pitchFamily="34" charset="0"/>
              </a:rPr>
              <a:t>Dr. </a:t>
            </a:r>
            <a:r>
              <a:rPr lang="ro-RO" sz="1200" b="1" dirty="0" err="1">
                <a:solidFill>
                  <a:schemeClr val="tx2"/>
                </a:solidFill>
                <a:latin typeface="Arial" panose="020B0604020202020204" pitchFamily="34" charset="0"/>
                <a:cs typeface="Arial" panose="020B0604020202020204" pitchFamily="34" charset="0"/>
              </a:rPr>
              <a:t>Alexey</a:t>
            </a:r>
            <a:r>
              <a:rPr lang="ro-RO" sz="1200" b="1" dirty="0">
                <a:solidFill>
                  <a:schemeClr val="tx2"/>
                </a:solidFill>
                <a:latin typeface="Arial" panose="020B0604020202020204" pitchFamily="34" charset="0"/>
                <a:cs typeface="Arial" panose="020B0604020202020204" pitchFamily="34" charset="0"/>
              </a:rPr>
              <a:t> </a:t>
            </a:r>
            <a:r>
              <a:rPr lang="ro-RO" sz="1200" b="1" dirty="0" err="1">
                <a:solidFill>
                  <a:schemeClr val="tx2"/>
                </a:solidFill>
                <a:latin typeface="Arial" panose="020B0604020202020204" pitchFamily="34" charset="0"/>
                <a:cs typeface="Arial" panose="020B0604020202020204" pitchFamily="34" charset="0"/>
              </a:rPr>
              <a:t>Tulikov</a:t>
            </a:r>
            <a:endParaRPr lang="ro-RO" sz="1200" b="1" dirty="0">
              <a:solidFill>
                <a:schemeClr val="tx2"/>
              </a:solidFill>
              <a:latin typeface="Arial" panose="020B0604020202020204" pitchFamily="34" charset="0"/>
              <a:cs typeface="Arial" panose="020B0604020202020204" pitchFamily="34" charset="0"/>
            </a:endParaRPr>
          </a:p>
        </p:txBody>
      </p:sp>
      <p:sp>
        <p:nvSpPr>
          <p:cNvPr id="8" name="Текст 3">
            <a:extLst>
              <a:ext uri="{FF2B5EF4-FFF2-40B4-BE49-F238E27FC236}">
                <a16:creationId xmlns:a16="http://schemas.microsoft.com/office/drawing/2014/main" id="{E93E25D5-1F91-7C43-A594-D8A281FBC858}"/>
              </a:ext>
            </a:extLst>
          </p:cNvPr>
          <p:cNvSpPr txBox="1">
            <a:spLocks/>
          </p:cNvSpPr>
          <p:nvPr/>
        </p:nvSpPr>
        <p:spPr bwMode="auto">
          <a:xfrm>
            <a:off x="4022975" y="3058887"/>
            <a:ext cx="4085283" cy="713014"/>
          </a:xfrm>
          <a:prstGeom prst="rect">
            <a:avLst/>
          </a:prstGeom>
        </p:spPr>
        <p:txBody>
          <a:bodyPr/>
          <a:lst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400">
                <a:solidFill>
                  <a:schemeClr val="tx1"/>
                </a:solidFill>
                <a:latin typeface="+mn-lt"/>
                <a:ea typeface="+mn-ea"/>
                <a:cs typeface="+mn-cs"/>
              </a:defRPr>
            </a:lvl4pPr>
            <a:lvl5pPr marL="1543050" indent="-171450" algn="l" defTabSz="685800">
              <a:lnSpc>
                <a:spcPct val="90000"/>
              </a:lnSpc>
              <a:spcBef>
                <a:spcPts val="375"/>
              </a:spcBef>
              <a:buFont typeface="Arial"/>
              <a:buChar char="•"/>
              <a:defRPr sz="1400">
                <a:solidFill>
                  <a:schemeClr val="tx1"/>
                </a:solidFill>
                <a:latin typeface="+mn-lt"/>
                <a:ea typeface="+mn-ea"/>
                <a:cs typeface="+mn-cs"/>
              </a:defRPr>
            </a:lvl5pPr>
            <a:lvl6pPr marL="1885950" indent="-171450" algn="l" defTabSz="685800">
              <a:lnSpc>
                <a:spcPct val="90000"/>
              </a:lnSpc>
              <a:spcBef>
                <a:spcPts val="375"/>
              </a:spcBef>
              <a:buFont typeface="Arial"/>
              <a:buChar char="•"/>
              <a:defRPr sz="1400">
                <a:solidFill>
                  <a:schemeClr val="tx1"/>
                </a:solidFill>
                <a:latin typeface="+mn-lt"/>
                <a:ea typeface="+mn-ea"/>
                <a:cs typeface="+mn-cs"/>
              </a:defRPr>
            </a:lvl6pPr>
            <a:lvl7pPr marL="2228850" indent="-171450" algn="l" defTabSz="685800">
              <a:lnSpc>
                <a:spcPct val="90000"/>
              </a:lnSpc>
              <a:spcBef>
                <a:spcPts val="375"/>
              </a:spcBef>
              <a:buFont typeface="Arial"/>
              <a:buChar char="•"/>
              <a:defRPr sz="1400">
                <a:solidFill>
                  <a:schemeClr val="tx1"/>
                </a:solidFill>
                <a:latin typeface="+mn-lt"/>
                <a:ea typeface="+mn-ea"/>
                <a:cs typeface="+mn-cs"/>
              </a:defRPr>
            </a:lvl7pPr>
            <a:lvl8pPr marL="2571750" indent="-171450" algn="l" defTabSz="685800">
              <a:lnSpc>
                <a:spcPct val="90000"/>
              </a:lnSpc>
              <a:spcBef>
                <a:spcPts val="375"/>
              </a:spcBef>
              <a:buFont typeface="Arial"/>
              <a:buChar char="•"/>
              <a:defRPr sz="1400">
                <a:solidFill>
                  <a:schemeClr val="tx1"/>
                </a:solidFill>
                <a:latin typeface="+mn-lt"/>
                <a:ea typeface="+mn-ea"/>
                <a:cs typeface="+mn-cs"/>
              </a:defRPr>
            </a:lvl8pPr>
            <a:lvl9pPr marL="2914650" indent="-171450" algn="l" defTabSz="685800">
              <a:lnSpc>
                <a:spcPct val="90000"/>
              </a:lnSpc>
              <a:spcBef>
                <a:spcPts val="375"/>
              </a:spcBef>
              <a:buFont typeface="Arial"/>
              <a:buChar char="•"/>
              <a:defRPr sz="1400">
                <a:solidFill>
                  <a:schemeClr val="tx1"/>
                </a:solidFill>
                <a:latin typeface="+mn-lt"/>
                <a:ea typeface="+mn-ea"/>
                <a:cs typeface="+mn-cs"/>
              </a:defRPr>
            </a:lvl9pPr>
          </a:lstStyle>
          <a:p>
            <a:pPr marL="0" indent="0" algn="r">
              <a:buNone/>
              <a:defRPr/>
            </a:pPr>
            <a:r>
              <a:rPr lang="ro-RO" sz="1200">
                <a:solidFill>
                  <a:schemeClr val="tx2"/>
                </a:solidFill>
              </a:rPr>
              <a:t>Director for </a:t>
            </a:r>
            <a:r>
              <a:rPr lang="ro-RO" sz="1200" err="1">
                <a:solidFill>
                  <a:schemeClr val="tx2"/>
                </a:solidFill>
              </a:rPr>
              <a:t>the</a:t>
            </a:r>
            <a:r>
              <a:rPr lang="ro-RO" sz="1200">
                <a:solidFill>
                  <a:schemeClr val="tx2"/>
                </a:solidFill>
              </a:rPr>
              <a:t> </a:t>
            </a:r>
            <a:r>
              <a:rPr lang="ro-RO" sz="1200" err="1">
                <a:solidFill>
                  <a:schemeClr val="tx2"/>
                </a:solidFill>
              </a:rPr>
              <a:t>Development</a:t>
            </a:r>
            <a:r>
              <a:rPr lang="ro-RO" sz="1200">
                <a:solidFill>
                  <a:schemeClr val="tx2"/>
                </a:solidFill>
              </a:rPr>
              <a:t> of </a:t>
            </a:r>
            <a:r>
              <a:rPr lang="ro-RO" sz="1200" err="1">
                <a:solidFill>
                  <a:schemeClr val="tx2"/>
                </a:solidFill>
              </a:rPr>
              <a:t>Legislation</a:t>
            </a:r>
            <a:r>
              <a:rPr lang="ro-RO" sz="1200">
                <a:solidFill>
                  <a:schemeClr val="tx2"/>
                </a:solidFill>
              </a:rPr>
              <a:t> in </a:t>
            </a:r>
            <a:r>
              <a:rPr lang="ro-RO" sz="1200" err="1">
                <a:solidFill>
                  <a:schemeClr val="tx2"/>
                </a:solidFill>
              </a:rPr>
              <a:t>the</a:t>
            </a:r>
            <a:r>
              <a:rPr lang="ro-RO" sz="1200">
                <a:solidFill>
                  <a:schemeClr val="tx2"/>
                </a:solidFill>
              </a:rPr>
              <a:t> </a:t>
            </a:r>
            <a:r>
              <a:rPr lang="ro-RO" sz="1200" err="1">
                <a:solidFill>
                  <a:schemeClr val="tx2"/>
                </a:solidFill>
              </a:rPr>
              <a:t>Fuel</a:t>
            </a:r>
            <a:r>
              <a:rPr lang="ro-RO" sz="1200">
                <a:solidFill>
                  <a:schemeClr val="tx2"/>
                </a:solidFill>
              </a:rPr>
              <a:t> </a:t>
            </a:r>
            <a:r>
              <a:rPr lang="ro-RO" sz="1200" err="1">
                <a:solidFill>
                  <a:schemeClr val="tx2"/>
                </a:solidFill>
              </a:rPr>
              <a:t>and</a:t>
            </a:r>
            <a:r>
              <a:rPr lang="ro-RO" sz="1200">
                <a:solidFill>
                  <a:schemeClr val="tx2"/>
                </a:solidFill>
              </a:rPr>
              <a:t> Energy Sector of </a:t>
            </a:r>
            <a:r>
              <a:rPr lang="ro-RO" sz="1200" err="1">
                <a:solidFill>
                  <a:schemeClr val="tx2"/>
                </a:solidFill>
              </a:rPr>
              <a:t>the</a:t>
            </a:r>
            <a:r>
              <a:rPr lang="ro-RO" sz="1200">
                <a:solidFill>
                  <a:schemeClr val="tx2"/>
                </a:solidFill>
              </a:rPr>
              <a:t> </a:t>
            </a:r>
            <a:r>
              <a:rPr lang="ro-RO" sz="1200" b="1" err="1">
                <a:solidFill>
                  <a:schemeClr val="tx2"/>
                </a:solidFill>
              </a:rPr>
              <a:t>Russian</a:t>
            </a:r>
            <a:r>
              <a:rPr lang="ro-RO" sz="1200" b="1">
                <a:solidFill>
                  <a:schemeClr val="tx2"/>
                </a:solidFill>
              </a:rPr>
              <a:t> Energy Agency</a:t>
            </a:r>
            <a:r>
              <a:rPr lang="ro-RO" sz="1200">
                <a:solidFill>
                  <a:schemeClr val="tx2"/>
                </a:solidFill>
              </a:rPr>
              <a:t>, </a:t>
            </a:r>
            <a:br>
              <a:rPr lang="ro-RO" sz="1200">
                <a:solidFill>
                  <a:schemeClr val="tx2"/>
                </a:solidFill>
              </a:rPr>
            </a:br>
            <a:r>
              <a:rPr lang="ro-RO" sz="1200" err="1">
                <a:solidFill>
                  <a:schemeClr val="tx2"/>
                </a:solidFill>
              </a:rPr>
              <a:t>Head</a:t>
            </a:r>
            <a:r>
              <a:rPr lang="ro-RO" sz="1200">
                <a:solidFill>
                  <a:schemeClr val="tx2"/>
                </a:solidFill>
              </a:rPr>
              <a:t> of </a:t>
            </a:r>
            <a:r>
              <a:rPr lang="ro-RO" sz="1200" err="1">
                <a:solidFill>
                  <a:schemeClr val="tx2"/>
                </a:solidFill>
              </a:rPr>
              <a:t>the</a:t>
            </a:r>
            <a:r>
              <a:rPr lang="ro-RO" sz="1200">
                <a:solidFill>
                  <a:schemeClr val="tx2"/>
                </a:solidFill>
              </a:rPr>
              <a:t> </a:t>
            </a:r>
            <a:r>
              <a:rPr lang="ro-RO" sz="1200" b="1">
                <a:solidFill>
                  <a:schemeClr val="tx2"/>
                </a:solidFill>
              </a:rPr>
              <a:t>Expert Council TC 039 </a:t>
            </a:r>
            <a:r>
              <a:rPr lang="ro-RO" sz="1200">
                <a:solidFill>
                  <a:schemeClr val="tx2"/>
                </a:solidFill>
              </a:rPr>
              <a:t>on </a:t>
            </a:r>
            <a:r>
              <a:rPr lang="ro-RO" sz="1200" err="1">
                <a:solidFill>
                  <a:schemeClr val="tx2"/>
                </a:solidFill>
              </a:rPr>
              <a:t>High</a:t>
            </a:r>
            <a:r>
              <a:rPr lang="ro-RO" sz="1200">
                <a:solidFill>
                  <a:schemeClr val="tx2"/>
                </a:solidFill>
              </a:rPr>
              <a:t> Energy </a:t>
            </a:r>
            <a:r>
              <a:rPr lang="ro-RO" sz="1200" err="1">
                <a:solidFill>
                  <a:schemeClr val="tx2"/>
                </a:solidFill>
              </a:rPr>
              <a:t>Efficiency</a:t>
            </a:r>
            <a:r>
              <a:rPr lang="ro-RO" sz="1200">
                <a:solidFill>
                  <a:schemeClr val="tx2"/>
                </a:solidFill>
              </a:rPr>
              <a:t> </a:t>
            </a:r>
            <a:r>
              <a:rPr lang="ro-RO" sz="1200" err="1">
                <a:solidFill>
                  <a:schemeClr val="tx2"/>
                </a:solidFill>
              </a:rPr>
              <a:t>Facilities</a:t>
            </a:r>
            <a:r>
              <a:rPr lang="ro-RO" sz="1200">
                <a:solidFill>
                  <a:schemeClr val="tx2"/>
                </a:solidFill>
              </a:rPr>
              <a:t> </a:t>
            </a:r>
            <a:r>
              <a:rPr lang="ro-RO" sz="1200" err="1">
                <a:solidFill>
                  <a:schemeClr val="tx2"/>
                </a:solidFill>
              </a:rPr>
              <a:t>and</a:t>
            </a:r>
            <a:r>
              <a:rPr lang="ro-RO" sz="1200">
                <a:solidFill>
                  <a:schemeClr val="tx2"/>
                </a:solidFill>
              </a:rPr>
              <a:t> Technologies</a:t>
            </a:r>
          </a:p>
          <a:p>
            <a:pPr marL="0" indent="0" algn="r">
              <a:buNone/>
              <a:defRPr/>
            </a:pPr>
            <a:r>
              <a:rPr lang="en-US" sz="1200">
                <a:solidFill>
                  <a:schemeClr val="tx2"/>
                </a:solidFill>
                <a:latin typeface="Calibri" panose="020F0502020204030204" pitchFamily="34" charset="0"/>
              </a:rPr>
              <a:t>e-mail: </a:t>
            </a:r>
            <a:r>
              <a:rPr lang="en-US" sz="1200">
                <a:solidFill>
                  <a:schemeClr val="tx2"/>
                </a:solidFill>
                <a:latin typeface="Calibri" panose="020F0502020204030204" pitchFamily="34" charset="0"/>
                <a:hlinkClick r:id="rId4"/>
              </a:rPr>
              <a:t>tulikov@rosenergo.gov.ru</a:t>
            </a:r>
            <a:endParaRPr lang="en-US" sz="1200">
              <a:solidFill>
                <a:schemeClr val="tx2"/>
              </a:solidFill>
              <a:latin typeface="Calibri" panose="020F0502020204030204" pitchFamily="34" charset="0"/>
            </a:endParaRPr>
          </a:p>
          <a:p>
            <a:pPr marL="0" indent="0" algn="r">
              <a:buNone/>
              <a:defRPr/>
            </a:pPr>
            <a:r>
              <a:rPr lang="en-US" sz="1200">
                <a:solidFill>
                  <a:schemeClr val="tx2"/>
                </a:solidFill>
                <a:latin typeface="Calibri" panose="020F0502020204030204" pitchFamily="34" charset="0"/>
              </a:rPr>
              <a:t>mob.: +79104191896</a:t>
            </a:r>
            <a:endParaRPr lang="ro-RO" sz="1200">
              <a:solidFill>
                <a:schemeClr val="tx2"/>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4DA7814-AC6C-0F40-85BE-D57DF94345A5}"/>
              </a:ext>
            </a:extLst>
          </p:cNvPr>
          <p:cNvSpPr/>
          <p:nvPr/>
        </p:nvSpPr>
        <p:spPr>
          <a:xfrm>
            <a:off x="0" y="4146104"/>
            <a:ext cx="9144000" cy="9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r>
              <a:rPr lang="ro-RO" dirty="0"/>
              <a:t>The role </a:t>
            </a:r>
            <a:r>
              <a:rPr lang="ro-RO" dirty="0" err="1"/>
              <a:t>and</a:t>
            </a:r>
            <a:r>
              <a:rPr lang="ro-RO" dirty="0"/>
              <a:t> place of </a:t>
            </a:r>
            <a:r>
              <a:rPr lang="ro-RO" dirty="0" err="1"/>
              <a:t>Russia</a:t>
            </a:r>
            <a:r>
              <a:rPr lang="ro-RO" dirty="0"/>
              <a:t> in </a:t>
            </a:r>
            <a:r>
              <a:rPr lang="ro-RO" dirty="0" err="1"/>
              <a:t>supporting</a:t>
            </a:r>
            <a:r>
              <a:rPr lang="ro-RO" dirty="0"/>
              <a:t> </a:t>
            </a:r>
            <a:r>
              <a:rPr lang="ro-RO" dirty="0" err="1"/>
              <a:t>international</a:t>
            </a:r>
            <a:r>
              <a:rPr lang="ro-RO" dirty="0"/>
              <a:t> </a:t>
            </a:r>
            <a:r>
              <a:rPr lang="ro-RO" dirty="0" err="1"/>
              <a:t>trends</a:t>
            </a:r>
            <a:r>
              <a:rPr lang="ro-RO" dirty="0"/>
              <a:t> </a:t>
            </a:r>
            <a:r>
              <a:rPr lang="ro-RO" dirty="0" err="1"/>
              <a:t>and</a:t>
            </a:r>
            <a:r>
              <a:rPr lang="ro-RO" dirty="0"/>
              <a:t> </a:t>
            </a:r>
            <a:r>
              <a:rPr lang="ro-RO" dirty="0" err="1"/>
              <a:t>developing</a:t>
            </a:r>
            <a:r>
              <a:rPr lang="ro-RO" dirty="0"/>
              <a:t> </a:t>
            </a:r>
            <a:r>
              <a:rPr lang="ro-RO" dirty="0" err="1"/>
              <a:t>best</a:t>
            </a:r>
            <a:r>
              <a:rPr lang="ro-RO" dirty="0"/>
              <a:t> </a:t>
            </a:r>
            <a:r>
              <a:rPr lang="ro-RO" dirty="0" err="1"/>
              <a:t>practices</a:t>
            </a:r>
            <a:endParaRPr lang="ru-RU" dirty="0"/>
          </a:p>
        </p:txBody>
      </p:sp>
      <p:sp>
        <p:nvSpPr>
          <p:cNvPr id="69" name="Прямоугольник 68">
            <a:extLst>
              <a:ext uri="{FF2B5EF4-FFF2-40B4-BE49-F238E27FC236}">
                <a16:creationId xmlns:a16="http://schemas.microsoft.com/office/drawing/2014/main" id="{AA074B12-7314-8541-9D0A-B6E9800313C6}"/>
              </a:ext>
            </a:extLst>
          </p:cNvPr>
          <p:cNvSpPr/>
          <p:nvPr/>
        </p:nvSpPr>
        <p:spPr>
          <a:xfrm>
            <a:off x="3510606" y="3665287"/>
            <a:ext cx="2121818" cy="4900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ro-RO" dirty="0"/>
              <a:t>Energy </a:t>
            </a:r>
            <a:r>
              <a:rPr lang="en-US" dirty="0"/>
              <a:t>E</a:t>
            </a:r>
            <a:r>
              <a:rPr lang="ro-RO" dirty="0" err="1"/>
              <a:t>fficient</a:t>
            </a:r>
            <a:r>
              <a:rPr lang="ro-RO" dirty="0"/>
              <a:t> </a:t>
            </a:r>
            <a:r>
              <a:rPr lang="ro-RO" dirty="0" err="1"/>
              <a:t>Economy</a:t>
            </a:r>
            <a:endParaRPr lang="ru-RU" dirty="0"/>
          </a:p>
        </p:txBody>
      </p:sp>
      <p:sp>
        <p:nvSpPr>
          <p:cNvPr id="70" name="Прямоугольник 69">
            <a:extLst>
              <a:ext uri="{FF2B5EF4-FFF2-40B4-BE49-F238E27FC236}">
                <a16:creationId xmlns:a16="http://schemas.microsoft.com/office/drawing/2014/main" id="{A936862C-DD18-2A45-9575-A50773388D1C}"/>
              </a:ext>
            </a:extLst>
          </p:cNvPr>
          <p:cNvSpPr/>
          <p:nvPr/>
        </p:nvSpPr>
        <p:spPr>
          <a:xfrm>
            <a:off x="361466" y="3662873"/>
            <a:ext cx="2121818" cy="492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ro-RO" dirty="0"/>
              <a:t>Green </a:t>
            </a:r>
            <a:r>
              <a:rPr lang="ro-RO" dirty="0" err="1"/>
              <a:t>and</a:t>
            </a:r>
            <a:r>
              <a:rPr lang="ro-RO" dirty="0"/>
              <a:t> </a:t>
            </a:r>
            <a:r>
              <a:rPr lang="ro-RO" dirty="0" err="1"/>
              <a:t>Low</a:t>
            </a:r>
            <a:r>
              <a:rPr lang="ro-RO" dirty="0"/>
              <a:t>-Carbon </a:t>
            </a:r>
            <a:r>
              <a:rPr lang="ro-RO" dirty="0" err="1"/>
              <a:t>Economy</a:t>
            </a:r>
            <a:endParaRPr lang="ru-RU" dirty="0"/>
          </a:p>
        </p:txBody>
      </p:sp>
      <p:sp>
        <p:nvSpPr>
          <p:cNvPr id="71" name="Прямоугольник 70">
            <a:extLst>
              <a:ext uri="{FF2B5EF4-FFF2-40B4-BE49-F238E27FC236}">
                <a16:creationId xmlns:a16="http://schemas.microsoft.com/office/drawing/2014/main" id="{550610BE-8A1A-F648-8014-22CE82DB6888}"/>
              </a:ext>
            </a:extLst>
          </p:cNvPr>
          <p:cNvSpPr/>
          <p:nvPr/>
        </p:nvSpPr>
        <p:spPr>
          <a:xfrm>
            <a:off x="6659747" y="3662873"/>
            <a:ext cx="2121818" cy="4900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ro-RO" dirty="0"/>
              <a:t>Digital </a:t>
            </a:r>
            <a:r>
              <a:rPr lang="ro-RO" dirty="0" err="1"/>
              <a:t>Economy</a:t>
            </a:r>
            <a:endParaRPr lang="ru-RU" dirty="0"/>
          </a:p>
        </p:txBody>
      </p:sp>
      <p:sp>
        <p:nvSpPr>
          <p:cNvPr id="72" name="Прямоугольник 71">
            <a:extLst>
              <a:ext uri="{FF2B5EF4-FFF2-40B4-BE49-F238E27FC236}">
                <a16:creationId xmlns:a16="http://schemas.microsoft.com/office/drawing/2014/main" id="{90365F19-6DAA-6447-A45D-01D8A6728A81}"/>
              </a:ext>
            </a:extLst>
          </p:cNvPr>
          <p:cNvSpPr/>
          <p:nvPr/>
        </p:nvSpPr>
        <p:spPr>
          <a:xfrm>
            <a:off x="3302556" y="1222509"/>
            <a:ext cx="3069643" cy="377732"/>
          </a:xfrm>
          <a:prstGeom prst="rect">
            <a:avLst/>
          </a:prstGeom>
        </p:spPr>
        <p:txBody>
          <a:bodyPr wrap="square">
            <a:spAutoFit/>
          </a:bodyPr>
          <a:lstStyle/>
          <a:p>
            <a:pPr>
              <a:lnSpc>
                <a:spcPct val="130000"/>
              </a:lnSpc>
            </a:pPr>
            <a:r>
              <a:rPr lang="ro-RO" sz="1600" b="1" dirty="0">
                <a:latin typeface="Arial Narrow" panose="020B0604020202020204" pitchFamily="34" charset="0"/>
                <a:cs typeface="Arial Narrow" panose="020B0604020202020204" pitchFamily="34" charset="0"/>
              </a:rPr>
              <a:t>35% - in </a:t>
            </a:r>
            <a:r>
              <a:rPr lang="ro-RO" sz="1600" b="1" dirty="0" err="1">
                <a:latin typeface="Arial Narrow" panose="020B0604020202020204" pitchFamily="34" charset="0"/>
                <a:cs typeface="Arial Narrow" panose="020B0604020202020204" pitchFamily="34" charset="0"/>
              </a:rPr>
              <a:t>the</a:t>
            </a:r>
            <a:r>
              <a:rPr lang="ro-RO" sz="1600" b="1" dirty="0">
                <a:latin typeface="Arial Narrow" panose="020B0604020202020204" pitchFamily="34" charset="0"/>
                <a:cs typeface="Arial Narrow" panose="020B0604020202020204" pitchFamily="34" charset="0"/>
              </a:rPr>
              <a:t> </a:t>
            </a:r>
            <a:r>
              <a:rPr lang="ro-RO" sz="1600" b="1" dirty="0" err="1">
                <a:latin typeface="Arial Narrow" panose="020B0604020202020204" pitchFamily="34" charset="0"/>
                <a:cs typeface="Arial Narrow" panose="020B0604020202020204" pitchFamily="34" charset="0"/>
              </a:rPr>
              <a:t>Russian</a:t>
            </a:r>
            <a:r>
              <a:rPr lang="ro-RO" sz="1600" b="1" dirty="0">
                <a:latin typeface="Arial Narrow" panose="020B0604020202020204" pitchFamily="34" charset="0"/>
                <a:cs typeface="Arial Narrow" panose="020B0604020202020204" pitchFamily="34" charset="0"/>
              </a:rPr>
              <a:t> </a:t>
            </a:r>
            <a:r>
              <a:rPr lang="ro-RO" sz="1600" b="1" dirty="0" err="1">
                <a:latin typeface="Arial Narrow" panose="020B0604020202020204" pitchFamily="34" charset="0"/>
                <a:cs typeface="Arial Narrow" panose="020B0604020202020204" pitchFamily="34" charset="0"/>
              </a:rPr>
              <a:t>Federation</a:t>
            </a:r>
            <a:endParaRPr lang="ro-RO" sz="1600" b="1" dirty="0">
              <a:latin typeface="Arial Narrow" panose="020B0604020202020204" pitchFamily="34" charset="0"/>
              <a:cs typeface="Arial Narrow" panose="020B0604020202020204" pitchFamily="34" charset="0"/>
            </a:endParaRPr>
          </a:p>
        </p:txBody>
      </p:sp>
      <p:sp>
        <p:nvSpPr>
          <p:cNvPr id="73" name="Прямоугольник 72">
            <a:extLst>
              <a:ext uri="{FF2B5EF4-FFF2-40B4-BE49-F238E27FC236}">
                <a16:creationId xmlns:a16="http://schemas.microsoft.com/office/drawing/2014/main" id="{BA3955AD-F94C-0348-B7E1-E5C6C3934FFB}"/>
              </a:ext>
            </a:extLst>
          </p:cNvPr>
          <p:cNvSpPr/>
          <p:nvPr/>
        </p:nvSpPr>
        <p:spPr>
          <a:xfrm>
            <a:off x="2272435" y="792635"/>
            <a:ext cx="4805826" cy="492443"/>
          </a:xfrm>
          <a:prstGeom prst="rect">
            <a:avLst/>
          </a:prstGeom>
        </p:spPr>
        <p:txBody>
          <a:bodyPr wrap="square">
            <a:spAutoFit/>
          </a:bodyPr>
          <a:lstStyle/>
          <a:p>
            <a:pPr algn="ctr"/>
            <a:r>
              <a:rPr lang="ro-RO" sz="1300" b="1" dirty="0" err="1">
                <a:solidFill>
                  <a:srgbClr val="016296"/>
                </a:solidFill>
                <a:latin typeface="Arial Narrow" panose="020B0604020202020204" pitchFamily="34" charset="0"/>
                <a:cs typeface="Arial Narrow" panose="020B0604020202020204" pitchFamily="34" charset="0"/>
              </a:rPr>
              <a:t>Reduction</a:t>
            </a:r>
            <a:r>
              <a:rPr lang="ro-RO" sz="1300" b="1" dirty="0">
                <a:solidFill>
                  <a:srgbClr val="016296"/>
                </a:solidFill>
                <a:latin typeface="Arial Narrow" panose="020B0604020202020204" pitchFamily="34" charset="0"/>
                <a:cs typeface="Arial Narrow" panose="020B0604020202020204" pitchFamily="34" charset="0"/>
              </a:rPr>
              <a:t> of </a:t>
            </a:r>
            <a:r>
              <a:rPr lang="ro-RO" sz="1300" b="1" dirty="0" err="1">
                <a:solidFill>
                  <a:srgbClr val="016296"/>
                </a:solidFill>
                <a:latin typeface="Arial Narrow" panose="020B0604020202020204" pitchFamily="34" charset="0"/>
                <a:cs typeface="Arial Narrow" panose="020B0604020202020204" pitchFamily="34" charset="0"/>
              </a:rPr>
              <a:t>the</a:t>
            </a:r>
            <a:r>
              <a:rPr lang="ro-RO" sz="1300" b="1" dirty="0">
                <a:solidFill>
                  <a:srgbClr val="016296"/>
                </a:solidFill>
                <a:latin typeface="Arial Narrow" panose="020B0604020202020204" pitchFamily="34" charset="0"/>
                <a:cs typeface="Arial Narrow" panose="020B0604020202020204" pitchFamily="34" charset="0"/>
              </a:rPr>
              <a:t> </a:t>
            </a:r>
            <a:r>
              <a:rPr lang="ro-RO" sz="1300" b="1" dirty="0" err="1">
                <a:solidFill>
                  <a:srgbClr val="016296"/>
                </a:solidFill>
                <a:latin typeface="Arial Narrow" panose="020B0604020202020204" pitchFamily="34" charset="0"/>
                <a:cs typeface="Arial Narrow" panose="020B0604020202020204" pitchFamily="34" charset="0"/>
              </a:rPr>
              <a:t>energy</a:t>
            </a:r>
            <a:r>
              <a:rPr lang="ro-RO" sz="1300" b="1" dirty="0">
                <a:solidFill>
                  <a:srgbClr val="016296"/>
                </a:solidFill>
                <a:latin typeface="Arial Narrow" panose="020B0604020202020204" pitchFamily="34" charset="0"/>
                <a:cs typeface="Arial Narrow" panose="020B0604020202020204" pitchFamily="34" charset="0"/>
              </a:rPr>
              <a:t> </a:t>
            </a:r>
            <a:r>
              <a:rPr lang="ro-RO" sz="1300" b="1" dirty="0" err="1">
                <a:solidFill>
                  <a:srgbClr val="016296"/>
                </a:solidFill>
                <a:latin typeface="Arial Narrow" panose="020B0604020202020204" pitchFamily="34" charset="0"/>
                <a:cs typeface="Arial Narrow" panose="020B0604020202020204" pitchFamily="34" charset="0"/>
              </a:rPr>
              <a:t>intensity</a:t>
            </a:r>
            <a:r>
              <a:rPr lang="ro-RO" sz="1300" b="1" dirty="0">
                <a:solidFill>
                  <a:srgbClr val="016296"/>
                </a:solidFill>
                <a:latin typeface="Arial Narrow" panose="020B0604020202020204" pitchFamily="34" charset="0"/>
                <a:cs typeface="Arial Narrow" panose="020B0604020202020204" pitchFamily="34" charset="0"/>
              </a:rPr>
              <a:t> of GDP</a:t>
            </a:r>
          </a:p>
          <a:p>
            <a:pPr algn="ctr"/>
            <a:r>
              <a:rPr lang="ro-RO" sz="1300" b="1" dirty="0">
                <a:solidFill>
                  <a:srgbClr val="016296"/>
                </a:solidFill>
                <a:latin typeface="Arial Narrow" panose="020B0604020202020204" pitchFamily="34" charset="0"/>
                <a:cs typeface="Arial Narrow" panose="020B0604020202020204" pitchFamily="34" charset="0"/>
              </a:rPr>
              <a:t>in 2023 </a:t>
            </a:r>
            <a:r>
              <a:rPr lang="ro-RO" sz="1300" b="1" dirty="0" err="1">
                <a:solidFill>
                  <a:srgbClr val="016296"/>
                </a:solidFill>
                <a:latin typeface="Arial Narrow" panose="020B0604020202020204" pitchFamily="34" charset="0"/>
                <a:cs typeface="Arial Narrow" panose="020B0604020202020204" pitchFamily="34" charset="0"/>
              </a:rPr>
              <a:t>from</a:t>
            </a:r>
            <a:r>
              <a:rPr lang="ro-RO" sz="1300" b="1" dirty="0">
                <a:solidFill>
                  <a:srgbClr val="016296"/>
                </a:solidFill>
                <a:latin typeface="Arial Narrow" panose="020B0604020202020204" pitchFamily="34" charset="0"/>
                <a:cs typeface="Arial Narrow" panose="020B0604020202020204" pitchFamily="34" charset="0"/>
              </a:rPr>
              <a:t> </a:t>
            </a:r>
            <a:r>
              <a:rPr lang="ro-RO" sz="1300" b="1" dirty="0" err="1">
                <a:solidFill>
                  <a:srgbClr val="016296"/>
                </a:solidFill>
                <a:latin typeface="Arial Narrow" panose="020B0604020202020204" pitchFamily="34" charset="0"/>
                <a:cs typeface="Arial Narrow" panose="020B0604020202020204" pitchFamily="34" charset="0"/>
              </a:rPr>
              <a:t>the</a:t>
            </a:r>
            <a:r>
              <a:rPr lang="ro-RO" sz="1300" b="1" dirty="0">
                <a:solidFill>
                  <a:srgbClr val="016296"/>
                </a:solidFill>
                <a:latin typeface="Arial Narrow" panose="020B0604020202020204" pitchFamily="34" charset="0"/>
                <a:cs typeface="Arial Narrow" panose="020B0604020202020204" pitchFamily="34" charset="0"/>
              </a:rPr>
              <a:t> </a:t>
            </a:r>
            <a:r>
              <a:rPr lang="ro-RO" sz="1300" b="1" dirty="0" err="1">
                <a:solidFill>
                  <a:srgbClr val="016296"/>
                </a:solidFill>
                <a:latin typeface="Arial Narrow" panose="020B0604020202020204" pitchFamily="34" charset="0"/>
                <a:cs typeface="Arial Narrow" panose="020B0604020202020204" pitchFamily="34" charset="0"/>
              </a:rPr>
              <a:t>level</a:t>
            </a:r>
            <a:r>
              <a:rPr lang="ro-RO" sz="1300" b="1" dirty="0">
                <a:solidFill>
                  <a:srgbClr val="016296"/>
                </a:solidFill>
                <a:latin typeface="Arial Narrow" panose="020B0604020202020204" pitchFamily="34" charset="0"/>
                <a:cs typeface="Arial Narrow" panose="020B0604020202020204" pitchFamily="34" charset="0"/>
              </a:rPr>
              <a:t> of 2000</a:t>
            </a:r>
            <a:endParaRPr lang="ru-RU" sz="1300" b="1" dirty="0">
              <a:solidFill>
                <a:srgbClr val="016296"/>
              </a:solidFill>
              <a:latin typeface="Arial Narrow" panose="020B0604020202020204" pitchFamily="34" charset="0"/>
              <a:cs typeface="Arial Narrow" panose="020B0604020202020204" pitchFamily="34" charset="0"/>
            </a:endParaRPr>
          </a:p>
        </p:txBody>
      </p:sp>
      <p:sp>
        <p:nvSpPr>
          <p:cNvPr id="74" name="Двойная стрелка влево/вправо 73">
            <a:extLst>
              <a:ext uri="{FF2B5EF4-FFF2-40B4-BE49-F238E27FC236}">
                <a16:creationId xmlns:a16="http://schemas.microsoft.com/office/drawing/2014/main" id="{BBF2C1A7-7D72-1846-9743-99F769283618}"/>
              </a:ext>
            </a:extLst>
          </p:cNvPr>
          <p:cNvSpPr/>
          <p:nvPr/>
        </p:nvSpPr>
        <p:spPr>
          <a:xfrm>
            <a:off x="2699307" y="3736634"/>
            <a:ext cx="6027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75" name="Двойная стрелка влево/вправо 74">
            <a:extLst>
              <a:ext uri="{FF2B5EF4-FFF2-40B4-BE49-F238E27FC236}">
                <a16:creationId xmlns:a16="http://schemas.microsoft.com/office/drawing/2014/main" id="{FA0C21D6-BAE7-FE43-AF77-58B631656D7F}"/>
              </a:ext>
            </a:extLst>
          </p:cNvPr>
          <p:cNvSpPr/>
          <p:nvPr/>
        </p:nvSpPr>
        <p:spPr>
          <a:xfrm>
            <a:off x="5826111" y="3753689"/>
            <a:ext cx="6027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83" name="Прямоугольник 82">
            <a:extLst>
              <a:ext uri="{FF2B5EF4-FFF2-40B4-BE49-F238E27FC236}">
                <a16:creationId xmlns:a16="http://schemas.microsoft.com/office/drawing/2014/main" id="{911A83C9-5863-4843-B8F5-F12B3112DE89}"/>
              </a:ext>
            </a:extLst>
          </p:cNvPr>
          <p:cNvSpPr/>
          <p:nvPr/>
        </p:nvSpPr>
        <p:spPr>
          <a:xfrm>
            <a:off x="213793" y="2561330"/>
            <a:ext cx="2916472" cy="1061829"/>
          </a:xfrm>
          <a:prstGeom prst="rect">
            <a:avLst/>
          </a:prstGeom>
        </p:spPr>
        <p:txBody>
          <a:bodyPr wrap="square">
            <a:spAutoFit/>
          </a:bodyPr>
          <a:lstStyle/>
          <a:p>
            <a:pPr marL="228600" indent="-228600">
              <a:buFont typeface="+mj-lt"/>
              <a:buAutoNum type="arabicPeriod"/>
            </a:pPr>
            <a:r>
              <a:rPr lang="ru-RU" sz="1050" dirty="0" err="1">
                <a:latin typeface="Arial Narrow" panose="020B0604020202020204" pitchFamily="34" charset="0"/>
                <a:cs typeface="Arial Narrow" panose="020B0604020202020204" pitchFamily="34" charset="0"/>
              </a:rPr>
              <a:t>Russia's</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share</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in</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global</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greenhouse</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gas</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emissions</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decreased</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from</a:t>
            </a:r>
            <a:r>
              <a:rPr lang="ru-RU" sz="1050" dirty="0">
                <a:latin typeface="Arial Narrow" panose="020B0604020202020204" pitchFamily="34" charset="0"/>
                <a:cs typeface="Arial Narrow" panose="020B0604020202020204" pitchFamily="34" charset="0"/>
              </a:rPr>
              <a:t> </a:t>
            </a:r>
            <a:r>
              <a:rPr lang="ru-RU" sz="1050" b="1" dirty="0">
                <a:latin typeface="Arial Narrow" panose="020B0604020202020204" pitchFamily="34" charset="0"/>
                <a:cs typeface="Arial Narrow" panose="020B0604020202020204" pitchFamily="34" charset="0"/>
              </a:rPr>
              <a:t>9%</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in</a:t>
            </a:r>
            <a:r>
              <a:rPr lang="ru-RU" sz="1050" dirty="0">
                <a:latin typeface="Arial Narrow" panose="020B0604020202020204" pitchFamily="34" charset="0"/>
                <a:cs typeface="Arial Narrow" panose="020B0604020202020204" pitchFamily="34" charset="0"/>
              </a:rPr>
              <a:t> </a:t>
            </a:r>
            <a:r>
              <a:rPr lang="ru-RU" sz="1050" b="1" dirty="0">
                <a:latin typeface="Arial Narrow" panose="020B0604020202020204" pitchFamily="34" charset="0"/>
                <a:cs typeface="Arial Narrow" panose="020B0604020202020204" pitchFamily="34" charset="0"/>
              </a:rPr>
              <a:t>1990</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to</a:t>
            </a:r>
            <a:r>
              <a:rPr lang="ru-RU" sz="1050" dirty="0">
                <a:latin typeface="Arial Narrow" panose="020B0604020202020204" pitchFamily="34" charset="0"/>
                <a:cs typeface="Arial Narrow" panose="020B0604020202020204" pitchFamily="34" charset="0"/>
              </a:rPr>
              <a:t> </a:t>
            </a:r>
            <a:r>
              <a:rPr lang="ru-RU" sz="1050" b="1" dirty="0">
                <a:latin typeface="Arial Narrow" panose="020B0604020202020204" pitchFamily="34" charset="0"/>
                <a:cs typeface="Arial Narrow" panose="020B0604020202020204" pitchFamily="34" charset="0"/>
              </a:rPr>
              <a:t>3%</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in</a:t>
            </a:r>
            <a:r>
              <a:rPr lang="ru-RU" sz="1050" dirty="0">
                <a:latin typeface="Arial Narrow" panose="020B0604020202020204" pitchFamily="34" charset="0"/>
                <a:cs typeface="Arial Narrow" panose="020B0604020202020204" pitchFamily="34" charset="0"/>
              </a:rPr>
              <a:t> </a:t>
            </a:r>
            <a:r>
              <a:rPr lang="ru-RU" sz="1050" b="1" dirty="0">
                <a:latin typeface="Arial Narrow" panose="020B0604020202020204" pitchFamily="34" charset="0"/>
                <a:cs typeface="Arial Narrow" panose="020B0604020202020204" pitchFamily="34" charset="0"/>
              </a:rPr>
              <a:t>2018</a:t>
            </a:r>
            <a:r>
              <a:rPr lang="ru-RU" sz="1050" dirty="0">
                <a:latin typeface="Arial Narrow" panose="020B0604020202020204" pitchFamily="34" charset="0"/>
                <a:cs typeface="Arial Narrow" panose="020B0604020202020204" pitchFamily="34" charset="0"/>
              </a:rPr>
              <a:t>.</a:t>
            </a:r>
          </a:p>
          <a:p>
            <a:pPr marL="228600" indent="-228600">
              <a:buFont typeface="+mj-lt"/>
              <a:buAutoNum type="arabicPeriod"/>
            </a:pPr>
            <a:r>
              <a:rPr lang="ru-RU" sz="1050" dirty="0" err="1">
                <a:latin typeface="Arial Narrow" panose="020B0604020202020204" pitchFamily="34" charset="0"/>
                <a:cs typeface="Arial Narrow" panose="020B0604020202020204" pitchFamily="34" charset="0"/>
              </a:rPr>
              <a:t>The</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total</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reduction</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of</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greenhouse</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gas</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emissions</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in</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Russia</a:t>
            </a:r>
            <a:r>
              <a:rPr lang="ru-RU" sz="1050" dirty="0">
                <a:latin typeface="Arial Narrow" panose="020B0604020202020204" pitchFamily="34" charset="0"/>
                <a:cs typeface="Arial Narrow" panose="020B0604020202020204" pitchFamily="34" charset="0"/>
              </a:rPr>
              <a:t> </a:t>
            </a:r>
            <a:r>
              <a:rPr lang="ru-RU" sz="1050" b="1" dirty="0" err="1">
                <a:latin typeface="Arial Narrow" panose="020B0604020202020204" pitchFamily="34" charset="0"/>
                <a:cs typeface="Arial Narrow" panose="020B0604020202020204" pitchFamily="34" charset="0"/>
              </a:rPr>
              <a:t>since</a:t>
            </a:r>
            <a:r>
              <a:rPr lang="ru-RU" sz="1050" b="1" dirty="0">
                <a:latin typeface="Arial Narrow" panose="020B0604020202020204" pitchFamily="34" charset="0"/>
                <a:cs typeface="Arial Narrow" panose="020B0604020202020204" pitchFamily="34" charset="0"/>
              </a:rPr>
              <a:t> 1990 </a:t>
            </a:r>
            <a:r>
              <a:rPr lang="ru-RU" sz="1050" dirty="0" err="1">
                <a:latin typeface="Arial Narrow" panose="020B0604020202020204" pitchFamily="34" charset="0"/>
                <a:cs typeface="Arial Narrow" panose="020B0604020202020204" pitchFamily="34" charset="0"/>
              </a:rPr>
              <a:t>is</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the</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most</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significant</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contribution</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in</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the</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world</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and</a:t>
            </a:r>
            <a:r>
              <a:rPr lang="ru-RU" sz="1050" dirty="0">
                <a:latin typeface="Arial Narrow" panose="020B0604020202020204" pitchFamily="34" charset="0"/>
                <a:cs typeface="Arial Narrow" panose="020B0604020202020204" pitchFamily="34" charset="0"/>
              </a:rPr>
              <a:t> </a:t>
            </a:r>
            <a:r>
              <a:rPr lang="ru-RU" sz="1050" dirty="0" err="1">
                <a:latin typeface="Arial Narrow" panose="020B0604020202020204" pitchFamily="34" charset="0"/>
                <a:cs typeface="Arial Narrow" panose="020B0604020202020204" pitchFamily="34" charset="0"/>
              </a:rPr>
              <a:t>exceeds</a:t>
            </a:r>
            <a:r>
              <a:rPr lang="ru-RU" sz="1050" dirty="0">
                <a:latin typeface="Arial Narrow" panose="020B0604020202020204" pitchFamily="34" charset="0"/>
                <a:cs typeface="Arial Narrow" panose="020B0604020202020204" pitchFamily="34" charset="0"/>
              </a:rPr>
              <a:t> </a:t>
            </a:r>
            <a:r>
              <a:rPr lang="ru-RU" sz="1050" b="1" dirty="0">
                <a:latin typeface="Arial Narrow" panose="020B0604020202020204" pitchFamily="34" charset="0"/>
                <a:cs typeface="Arial Narrow" panose="020B0604020202020204" pitchFamily="34" charset="0"/>
              </a:rPr>
              <a:t>41 </a:t>
            </a:r>
            <a:r>
              <a:rPr lang="ru-RU" sz="1050" b="1" dirty="0" err="1">
                <a:latin typeface="Arial Narrow" panose="020B0604020202020204" pitchFamily="34" charset="0"/>
                <a:cs typeface="Arial Narrow" panose="020B0604020202020204" pitchFamily="34" charset="0"/>
              </a:rPr>
              <a:t>billion</a:t>
            </a:r>
            <a:r>
              <a:rPr lang="ru-RU" sz="1050" b="1" dirty="0">
                <a:latin typeface="Arial Narrow" panose="020B0604020202020204" pitchFamily="34" charset="0"/>
                <a:cs typeface="Arial Narrow" panose="020B0604020202020204" pitchFamily="34" charset="0"/>
              </a:rPr>
              <a:t> </a:t>
            </a:r>
            <a:r>
              <a:rPr lang="ru-RU" sz="1050" b="1" dirty="0" err="1">
                <a:latin typeface="Arial Narrow" panose="020B0604020202020204" pitchFamily="34" charset="0"/>
                <a:cs typeface="Arial Narrow" panose="020B0604020202020204" pitchFamily="34" charset="0"/>
              </a:rPr>
              <a:t>tons</a:t>
            </a:r>
            <a:r>
              <a:rPr lang="ru-RU" sz="1050" b="1" dirty="0">
                <a:latin typeface="Arial Narrow" panose="020B0604020202020204" pitchFamily="34" charset="0"/>
                <a:cs typeface="Arial Narrow" panose="020B0604020202020204" pitchFamily="34" charset="0"/>
              </a:rPr>
              <a:t> </a:t>
            </a:r>
            <a:r>
              <a:rPr lang="ru-RU" sz="1050" b="1" dirty="0" err="1">
                <a:latin typeface="Arial Narrow" panose="020B0604020202020204" pitchFamily="34" charset="0"/>
                <a:cs typeface="Arial Narrow" panose="020B0604020202020204" pitchFamily="34" charset="0"/>
              </a:rPr>
              <a:t>of</a:t>
            </a:r>
            <a:r>
              <a:rPr lang="ru-RU" sz="1050" b="1" dirty="0">
                <a:latin typeface="Arial Narrow" panose="020B0604020202020204" pitchFamily="34" charset="0"/>
                <a:cs typeface="Arial Narrow" panose="020B0604020202020204" pitchFamily="34" charset="0"/>
              </a:rPr>
              <a:t> CO2</a:t>
            </a:r>
          </a:p>
        </p:txBody>
      </p:sp>
      <p:grpSp>
        <p:nvGrpSpPr>
          <p:cNvPr id="3" name="Группа 2">
            <a:extLst>
              <a:ext uri="{FF2B5EF4-FFF2-40B4-BE49-F238E27FC236}">
                <a16:creationId xmlns:a16="http://schemas.microsoft.com/office/drawing/2014/main" id="{71778163-DAEB-AED1-762D-CB25233F5A07}"/>
              </a:ext>
            </a:extLst>
          </p:cNvPr>
          <p:cNvGrpSpPr/>
          <p:nvPr/>
        </p:nvGrpSpPr>
        <p:grpSpPr>
          <a:xfrm>
            <a:off x="6200944" y="1466256"/>
            <a:ext cx="2833356" cy="1713369"/>
            <a:chOff x="6200944" y="2237259"/>
            <a:chExt cx="2833356" cy="1803934"/>
          </a:xfrm>
        </p:grpSpPr>
        <p:pic>
          <p:nvPicPr>
            <p:cNvPr id="84" name="Рисунок 83">
              <a:extLst>
                <a:ext uri="{FF2B5EF4-FFF2-40B4-BE49-F238E27FC236}">
                  <a16:creationId xmlns:a16="http://schemas.microsoft.com/office/drawing/2014/main" id="{24F9E6BC-8984-D546-B969-8CB93A389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164" y="2255140"/>
              <a:ext cx="2718136" cy="1786053"/>
            </a:xfrm>
            <a:prstGeom prst="rect">
              <a:avLst/>
            </a:prstGeom>
          </p:spPr>
        </p:pic>
        <p:sp>
          <p:nvSpPr>
            <p:cNvPr id="85" name="TextBox 84">
              <a:extLst>
                <a:ext uri="{FF2B5EF4-FFF2-40B4-BE49-F238E27FC236}">
                  <a16:creationId xmlns:a16="http://schemas.microsoft.com/office/drawing/2014/main" id="{77001858-A67F-D94E-A156-5D215295829B}"/>
                </a:ext>
              </a:extLst>
            </p:cNvPr>
            <p:cNvSpPr txBox="1"/>
            <p:nvPr/>
          </p:nvSpPr>
          <p:spPr bwMode="auto">
            <a:xfrm>
              <a:off x="6200944" y="2237259"/>
              <a:ext cx="747320" cy="1754326"/>
            </a:xfrm>
            <a:prstGeom prst="rect">
              <a:avLst/>
            </a:prstGeom>
            <a:solidFill>
              <a:schemeClr val="bg1"/>
            </a:solidFill>
          </p:spPr>
          <p:txBody>
            <a:bodyPr wrap="none" rtlCol="0">
              <a:spAutoFit/>
            </a:bodyPr>
            <a:lstStyle/>
            <a:p>
              <a:pPr marL="0" algn="r" defTabSz="685800" rtl="0"/>
              <a:r>
                <a:rPr lang="en-US" sz="900" b="1" dirty="0">
                  <a:latin typeface="Arial Narrow" panose="020B0604020202020204" pitchFamily="34" charset="0"/>
                  <a:cs typeface="Arial Narrow" panose="020B0604020202020204" pitchFamily="34" charset="0"/>
                </a:rPr>
                <a:t>China</a:t>
              </a:r>
            </a:p>
            <a:p>
              <a:pPr marL="0" algn="r" defTabSz="685800" rtl="0"/>
              <a:r>
                <a:rPr lang="en-US" sz="900" b="1" dirty="0">
                  <a:latin typeface="Arial Narrow" panose="020B0604020202020204" pitchFamily="34" charset="0"/>
                  <a:cs typeface="Arial Narrow" panose="020B0604020202020204" pitchFamily="34" charset="0"/>
                </a:rPr>
                <a:t>USA</a:t>
              </a:r>
            </a:p>
            <a:p>
              <a:pPr marL="0" algn="r" defTabSz="685800" rtl="0"/>
              <a:r>
                <a:rPr lang="en-US" sz="900" b="1" dirty="0">
                  <a:latin typeface="Arial Narrow" panose="020B0604020202020204" pitchFamily="34" charset="0"/>
                  <a:cs typeface="Arial Narrow" panose="020B0604020202020204" pitchFamily="34" charset="0"/>
                </a:rPr>
                <a:t>India</a:t>
              </a:r>
            </a:p>
            <a:p>
              <a:pPr marL="0" algn="r" defTabSz="685800" rtl="0"/>
              <a:r>
                <a:rPr lang="en-US" sz="900" b="1" dirty="0">
                  <a:latin typeface="Arial Narrow" panose="020B0604020202020204" pitchFamily="34" charset="0"/>
                  <a:cs typeface="Arial Narrow" panose="020B0604020202020204" pitchFamily="34" charset="0"/>
                </a:rPr>
                <a:t>Japan</a:t>
              </a:r>
            </a:p>
            <a:p>
              <a:pPr marL="0" algn="r" defTabSz="685800" rtl="0"/>
              <a:r>
                <a:rPr lang="en-US" sz="900" b="1" dirty="0">
                  <a:latin typeface="Arial Narrow" panose="020B0604020202020204" pitchFamily="34" charset="0"/>
                  <a:cs typeface="Arial Narrow" panose="020B0604020202020204" pitchFamily="34" charset="0"/>
                </a:rPr>
                <a:t>UK</a:t>
              </a:r>
            </a:p>
            <a:p>
              <a:pPr marL="0" algn="r" defTabSz="685800" rtl="0"/>
              <a:r>
                <a:rPr lang="en-US" sz="900" b="1" dirty="0">
                  <a:latin typeface="Arial Narrow" panose="020B0604020202020204" pitchFamily="34" charset="0"/>
                  <a:cs typeface="Arial Narrow" panose="020B0604020202020204" pitchFamily="34" charset="0"/>
                </a:rPr>
                <a:t>Germany</a:t>
              </a:r>
            </a:p>
            <a:p>
              <a:pPr marL="0" algn="r" defTabSz="685800" rtl="0"/>
              <a:r>
                <a:rPr lang="en-US" sz="900" b="1" dirty="0">
                  <a:latin typeface="Arial Narrow" panose="020B0604020202020204" pitchFamily="34" charset="0"/>
                  <a:cs typeface="Arial Narrow" panose="020B0604020202020204" pitchFamily="34" charset="0"/>
                </a:rPr>
                <a:t>South Korea</a:t>
              </a:r>
            </a:p>
            <a:p>
              <a:pPr marL="0" algn="r" defTabSz="685800" rtl="0"/>
              <a:r>
                <a:rPr lang="en-US" sz="900" b="1" dirty="0">
                  <a:latin typeface="Arial Narrow" panose="020B0604020202020204" pitchFamily="34" charset="0"/>
                  <a:cs typeface="Arial Narrow" panose="020B0604020202020204" pitchFamily="34" charset="0"/>
                </a:rPr>
                <a:t>France</a:t>
              </a:r>
            </a:p>
            <a:p>
              <a:pPr marL="0" algn="r" defTabSz="685800" rtl="0"/>
              <a:r>
                <a:rPr lang="en-US" sz="900" b="1" dirty="0">
                  <a:latin typeface="Arial Narrow" panose="020B0604020202020204" pitchFamily="34" charset="0"/>
                  <a:cs typeface="Arial Narrow" panose="020B0604020202020204" pitchFamily="34" charset="0"/>
                </a:rPr>
                <a:t>Russia</a:t>
              </a:r>
            </a:p>
            <a:p>
              <a:pPr marL="0" algn="r" defTabSz="685800" rtl="0"/>
              <a:r>
                <a:rPr lang="en-US" sz="900" b="1" dirty="0">
                  <a:latin typeface="Arial Narrow" panose="020B0604020202020204" pitchFamily="34" charset="0"/>
                  <a:cs typeface="Arial Narrow" panose="020B0604020202020204" pitchFamily="34" charset="0"/>
                </a:rPr>
                <a:t>Canada</a:t>
              </a:r>
            </a:p>
            <a:p>
              <a:pPr marL="0" algn="r" defTabSz="685800" rtl="0"/>
              <a:r>
                <a:rPr lang="en-US" sz="900" b="1" dirty="0">
                  <a:latin typeface="Arial Narrow" panose="020B0604020202020204" pitchFamily="34" charset="0"/>
                  <a:cs typeface="Arial Narrow" panose="020B0604020202020204" pitchFamily="34" charset="0"/>
                </a:rPr>
                <a:t>Italy</a:t>
              </a:r>
            </a:p>
            <a:p>
              <a:pPr marL="0" algn="r" defTabSz="685800" rtl="0"/>
              <a:r>
                <a:rPr lang="en-US" sz="900" b="1" dirty="0">
                  <a:latin typeface="Arial Narrow" panose="020B0604020202020204" pitchFamily="34" charset="0"/>
                  <a:cs typeface="Arial Narrow" panose="020B0604020202020204" pitchFamily="34" charset="0"/>
                </a:rPr>
                <a:t>Australia</a:t>
              </a:r>
              <a:endParaRPr lang="ru-RU" sz="900" b="1" dirty="0">
                <a:latin typeface="Arial Narrow" panose="020B0604020202020204" pitchFamily="34" charset="0"/>
                <a:cs typeface="Arial Narrow" panose="020B0604020202020204" pitchFamily="34" charset="0"/>
              </a:endParaRPr>
            </a:p>
          </p:txBody>
        </p:sp>
      </p:grpSp>
      <p:sp>
        <p:nvSpPr>
          <p:cNvPr id="87" name="Прямоугольник 86">
            <a:extLst>
              <a:ext uri="{FF2B5EF4-FFF2-40B4-BE49-F238E27FC236}">
                <a16:creationId xmlns:a16="http://schemas.microsoft.com/office/drawing/2014/main" id="{82B0BB5F-7589-3D48-B7EA-43F477FA5AC5}"/>
              </a:ext>
            </a:extLst>
          </p:cNvPr>
          <p:cNvSpPr/>
          <p:nvPr/>
        </p:nvSpPr>
        <p:spPr>
          <a:xfrm>
            <a:off x="6429360" y="771550"/>
            <a:ext cx="2604940" cy="692497"/>
          </a:xfrm>
          <a:prstGeom prst="rect">
            <a:avLst/>
          </a:prstGeom>
        </p:spPr>
        <p:txBody>
          <a:bodyPr wrap="square">
            <a:spAutoFit/>
          </a:bodyPr>
          <a:lstStyle/>
          <a:p>
            <a:pPr algn="ctr" rtl="0"/>
            <a:r>
              <a:rPr lang="ru-RU" sz="1300" b="1" dirty="0" err="1">
                <a:solidFill>
                  <a:srgbClr val="016296"/>
                </a:solidFill>
                <a:latin typeface="Arial Narrow" panose="020B0604020202020204" pitchFamily="34" charset="0"/>
                <a:cs typeface="Arial Narrow" panose="020B0604020202020204" pitchFamily="34" charset="0"/>
              </a:rPr>
              <a:t>The</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contribution</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of</a:t>
            </a:r>
            <a:r>
              <a:rPr lang="ru-RU" sz="1300" b="1" dirty="0">
                <a:solidFill>
                  <a:srgbClr val="016296"/>
                </a:solidFill>
                <a:latin typeface="Arial Narrow" panose="020B0604020202020204" pitchFamily="34" charset="0"/>
                <a:cs typeface="Arial Narrow" panose="020B0604020202020204" pitchFamily="34" charset="0"/>
              </a:rPr>
              <a:t> </a:t>
            </a:r>
            <a:r>
              <a:rPr lang="en-US" sz="1300" b="1" dirty="0">
                <a:solidFill>
                  <a:srgbClr val="016296"/>
                </a:solidFill>
                <a:latin typeface="Arial Narrow" panose="020B0604020202020204" pitchFamily="34" charset="0"/>
                <a:cs typeface="Arial Narrow" panose="020B0604020202020204" pitchFamily="34" charset="0"/>
              </a:rPr>
              <a:t>economies</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integral</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weight</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to</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the</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development</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of</a:t>
            </a:r>
            <a:r>
              <a:rPr lang="ru-RU" sz="1300" b="1" dirty="0">
                <a:solidFill>
                  <a:srgbClr val="016296"/>
                </a:solidFill>
                <a:latin typeface="Arial Narrow" panose="020B0604020202020204" pitchFamily="34" charset="0"/>
                <a:cs typeface="Arial Narrow" panose="020B0604020202020204" pitchFamily="34" charset="0"/>
              </a:rPr>
              <a:t> </a:t>
            </a:r>
            <a:r>
              <a:rPr lang="ru-RU" sz="1300" b="1" dirty="0" err="1">
                <a:solidFill>
                  <a:srgbClr val="016296"/>
                </a:solidFill>
                <a:latin typeface="Arial Narrow" panose="020B0604020202020204" pitchFamily="34" charset="0"/>
                <a:cs typeface="Arial Narrow" panose="020B0604020202020204" pitchFamily="34" charset="0"/>
              </a:rPr>
              <a:t>digitalization</a:t>
            </a:r>
            <a:endParaRPr lang="ru-RU" sz="1300" b="1" dirty="0">
              <a:solidFill>
                <a:srgbClr val="016296"/>
              </a:solidFill>
              <a:latin typeface="Arial Narrow" panose="020B0604020202020204" pitchFamily="34" charset="0"/>
              <a:cs typeface="Arial Narrow" panose="020B0604020202020204" pitchFamily="34" charset="0"/>
            </a:endParaRPr>
          </a:p>
        </p:txBody>
      </p:sp>
      <p:sp>
        <p:nvSpPr>
          <p:cNvPr id="88" name="Прямоугольник 87">
            <a:extLst>
              <a:ext uri="{FF2B5EF4-FFF2-40B4-BE49-F238E27FC236}">
                <a16:creationId xmlns:a16="http://schemas.microsoft.com/office/drawing/2014/main" id="{E5AFD6FE-1FDC-C540-9BAD-88A26EB7262D}"/>
              </a:ext>
            </a:extLst>
          </p:cNvPr>
          <p:cNvSpPr/>
          <p:nvPr/>
        </p:nvSpPr>
        <p:spPr>
          <a:xfrm>
            <a:off x="6748300" y="3155572"/>
            <a:ext cx="4572000" cy="430887"/>
          </a:xfrm>
          <a:prstGeom prst="rect">
            <a:avLst/>
          </a:prstGeom>
        </p:spPr>
        <p:txBody>
          <a:bodyPr>
            <a:spAutoFit/>
          </a:bodyPr>
          <a:lstStyle/>
          <a:p>
            <a:r>
              <a:rPr lang="ru-RU" sz="1100" dirty="0" err="1">
                <a:latin typeface="Arial Narrow" panose="020B0604020202020204" pitchFamily="34" charset="0"/>
                <a:cs typeface="Arial Narrow" panose="020B0604020202020204" pitchFamily="34" charset="0"/>
              </a:rPr>
              <a:t>Global</a:t>
            </a:r>
            <a:r>
              <a:rPr lang="ru-RU" sz="1100" dirty="0">
                <a:latin typeface="Arial Narrow" panose="020B0604020202020204" pitchFamily="34" charset="0"/>
                <a:cs typeface="Arial Narrow" panose="020B0604020202020204" pitchFamily="34" charset="0"/>
              </a:rPr>
              <a:t> </a:t>
            </a:r>
            <a:r>
              <a:rPr lang="ru-RU" sz="1100" dirty="0" err="1">
                <a:latin typeface="Arial Narrow" panose="020B0604020202020204" pitchFamily="34" charset="0"/>
                <a:cs typeface="Arial Narrow" panose="020B0604020202020204" pitchFamily="34" charset="0"/>
              </a:rPr>
              <a:t>Innovation</a:t>
            </a:r>
            <a:r>
              <a:rPr lang="ru-RU" sz="1100" dirty="0">
                <a:latin typeface="Arial Narrow" panose="020B0604020202020204" pitchFamily="34" charset="0"/>
                <a:cs typeface="Arial Narrow" panose="020B0604020202020204" pitchFamily="34" charset="0"/>
              </a:rPr>
              <a:t> </a:t>
            </a:r>
            <a:r>
              <a:rPr lang="ru-RU" sz="1100" dirty="0" err="1">
                <a:latin typeface="Arial Narrow" panose="020B0604020202020204" pitchFamily="34" charset="0"/>
                <a:cs typeface="Arial Narrow" panose="020B0604020202020204" pitchFamily="34" charset="0"/>
              </a:rPr>
              <a:t>Index</a:t>
            </a:r>
            <a:r>
              <a:rPr lang="ru-RU" sz="1100" dirty="0">
                <a:latin typeface="Arial Narrow" panose="020B0604020202020204" pitchFamily="34" charset="0"/>
                <a:cs typeface="Arial Narrow" panose="020B0604020202020204" pitchFamily="34" charset="0"/>
              </a:rPr>
              <a:t> — 46</a:t>
            </a:r>
            <a:r>
              <a:rPr lang="en-US" sz="1100" dirty="0">
                <a:latin typeface="Arial Narrow" panose="020B0604020202020204" pitchFamily="34" charset="0"/>
                <a:cs typeface="Arial Narrow" panose="020B0604020202020204" pitchFamily="34" charset="0"/>
              </a:rPr>
              <a:t>/</a:t>
            </a:r>
            <a:r>
              <a:rPr lang="ru-RU" sz="1100" dirty="0">
                <a:latin typeface="Arial Narrow" panose="020B0604020202020204" pitchFamily="34" charset="0"/>
                <a:cs typeface="Arial Narrow" panose="020B0604020202020204" pitchFamily="34" charset="0"/>
              </a:rPr>
              <a:t>129</a:t>
            </a:r>
          </a:p>
          <a:p>
            <a:r>
              <a:rPr lang="ru-RU" sz="1100" dirty="0" err="1">
                <a:latin typeface="Arial Narrow" panose="020B0604020202020204" pitchFamily="34" charset="0"/>
                <a:cs typeface="Arial Narrow" panose="020B0604020202020204" pitchFamily="34" charset="0"/>
              </a:rPr>
              <a:t>Innovation</a:t>
            </a:r>
            <a:r>
              <a:rPr lang="ru-RU" sz="1100" dirty="0">
                <a:latin typeface="Arial Narrow" panose="020B0604020202020204" pitchFamily="34" charset="0"/>
                <a:cs typeface="Arial Narrow" panose="020B0604020202020204" pitchFamily="34" charset="0"/>
              </a:rPr>
              <a:t> </a:t>
            </a:r>
            <a:r>
              <a:rPr lang="ru-RU" sz="1100" dirty="0" err="1">
                <a:latin typeface="Arial Narrow" panose="020B0604020202020204" pitchFamily="34" charset="0"/>
                <a:cs typeface="Arial Narrow" panose="020B0604020202020204" pitchFamily="34" charset="0"/>
              </a:rPr>
              <a:t>Development</a:t>
            </a:r>
            <a:r>
              <a:rPr lang="ru-RU" sz="1100" dirty="0">
                <a:latin typeface="Arial Narrow" panose="020B0604020202020204" pitchFamily="34" charset="0"/>
                <a:cs typeface="Arial Narrow" panose="020B0604020202020204" pitchFamily="34" charset="0"/>
              </a:rPr>
              <a:t> </a:t>
            </a:r>
            <a:r>
              <a:rPr lang="ru-RU" sz="1100" dirty="0" err="1">
                <a:latin typeface="Arial Narrow" panose="020B0604020202020204" pitchFamily="34" charset="0"/>
                <a:cs typeface="Arial Narrow" panose="020B0604020202020204" pitchFamily="34" charset="0"/>
              </a:rPr>
              <a:t>Index</a:t>
            </a:r>
            <a:r>
              <a:rPr lang="ru-RU" sz="1100" dirty="0">
                <a:latin typeface="Arial Narrow" panose="020B0604020202020204" pitchFamily="34" charset="0"/>
                <a:cs typeface="Arial Narrow" panose="020B0604020202020204" pitchFamily="34" charset="0"/>
              </a:rPr>
              <a:t> — 27</a:t>
            </a:r>
            <a:r>
              <a:rPr lang="en-US" sz="1100" dirty="0">
                <a:latin typeface="Arial Narrow" panose="020B0604020202020204" pitchFamily="34" charset="0"/>
                <a:cs typeface="Arial Narrow" panose="020B0604020202020204" pitchFamily="34" charset="0"/>
              </a:rPr>
              <a:t>/</a:t>
            </a:r>
            <a:r>
              <a:rPr lang="ru-RU" sz="1100" dirty="0">
                <a:latin typeface="Arial Narrow" panose="020B0604020202020204" pitchFamily="34" charset="0"/>
                <a:cs typeface="Arial Narrow" panose="020B0604020202020204" pitchFamily="34" charset="0"/>
              </a:rPr>
              <a:t>60</a:t>
            </a:r>
          </a:p>
        </p:txBody>
      </p:sp>
      <p:sp>
        <p:nvSpPr>
          <p:cNvPr id="4" name="TextBox 3">
            <a:extLst>
              <a:ext uri="{FF2B5EF4-FFF2-40B4-BE49-F238E27FC236}">
                <a16:creationId xmlns:a16="http://schemas.microsoft.com/office/drawing/2014/main" id="{16CEDC6A-5B8E-EDFE-C527-D10A8B4EC861}"/>
              </a:ext>
            </a:extLst>
          </p:cNvPr>
          <p:cNvSpPr txBox="1"/>
          <p:nvPr/>
        </p:nvSpPr>
        <p:spPr bwMode="auto">
          <a:xfrm>
            <a:off x="9331779" y="3567793"/>
            <a:ext cx="184731" cy="307777"/>
          </a:xfrm>
          <a:prstGeom prst="rect">
            <a:avLst/>
          </a:prstGeom>
          <a:noFill/>
        </p:spPr>
        <p:txBody>
          <a:bodyPr wrap="none" rtlCol="0">
            <a:spAutoFit/>
          </a:bodyPr>
          <a:lstStyle/>
          <a:p>
            <a:pPr marL="0" algn="l" defTabSz="685800" rtl="0"/>
            <a:endParaRPr lang="ru-RU" dirty="0"/>
          </a:p>
        </p:txBody>
      </p:sp>
      <p:sp>
        <p:nvSpPr>
          <p:cNvPr id="5" name="Прямоугольник 4">
            <a:extLst>
              <a:ext uri="{FF2B5EF4-FFF2-40B4-BE49-F238E27FC236}">
                <a16:creationId xmlns:a16="http://schemas.microsoft.com/office/drawing/2014/main" id="{259330A9-BEE7-6EE8-14B2-08848F2D1DF7}"/>
              </a:ext>
            </a:extLst>
          </p:cNvPr>
          <p:cNvSpPr/>
          <p:nvPr/>
        </p:nvSpPr>
        <p:spPr>
          <a:xfrm>
            <a:off x="361466" y="4476548"/>
            <a:ext cx="8420584" cy="492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ro-RO" sz="1200" b="1" i="0" u="none" strike="noStrike" dirty="0">
                <a:solidFill>
                  <a:schemeClr val="bg1"/>
                </a:solidFill>
                <a:effectLst/>
                <a:latin typeface="DeepSeek-CJK-patch"/>
              </a:rPr>
              <a:t>Comprehensive State Program of </a:t>
            </a:r>
            <a:r>
              <a:rPr lang="ro-RO" sz="1200" b="1" i="0" u="none" strike="noStrike" dirty="0" err="1">
                <a:solidFill>
                  <a:schemeClr val="bg1"/>
                </a:solidFill>
                <a:effectLst/>
                <a:latin typeface="DeepSeek-CJK-patch"/>
              </a:rPr>
              <a:t>the</a:t>
            </a:r>
            <a:r>
              <a:rPr lang="ro-RO" sz="1200" b="1" i="0" u="none" strike="noStrike" dirty="0">
                <a:solidFill>
                  <a:schemeClr val="bg1"/>
                </a:solidFill>
                <a:effectLst/>
                <a:latin typeface="DeepSeek-CJK-patch"/>
              </a:rPr>
              <a:t> </a:t>
            </a:r>
            <a:r>
              <a:rPr lang="ro-RO" sz="1200" b="1" i="0" u="none" strike="noStrike" dirty="0" err="1">
                <a:solidFill>
                  <a:schemeClr val="bg1"/>
                </a:solidFill>
                <a:effectLst/>
                <a:latin typeface="DeepSeek-CJK-patch"/>
              </a:rPr>
              <a:t>Russian</a:t>
            </a:r>
            <a:r>
              <a:rPr lang="ro-RO" sz="1200" b="1" i="0" u="none" strike="noStrike" dirty="0">
                <a:solidFill>
                  <a:schemeClr val="bg1"/>
                </a:solidFill>
                <a:effectLst/>
                <a:latin typeface="DeepSeek-CJK-patch"/>
              </a:rPr>
              <a:t> </a:t>
            </a:r>
            <a:r>
              <a:rPr lang="ro-RO" sz="1200" b="1" i="0" u="none" strike="noStrike" dirty="0" err="1">
                <a:solidFill>
                  <a:schemeClr val="bg1"/>
                </a:solidFill>
                <a:effectLst/>
                <a:latin typeface="DeepSeek-CJK-patch"/>
              </a:rPr>
              <a:t>Federation</a:t>
            </a:r>
            <a:r>
              <a:rPr lang="ru-RU" sz="1200" b="1" i="0" u="none" strike="noStrike" dirty="0">
                <a:solidFill>
                  <a:schemeClr val="bg1"/>
                </a:solidFill>
                <a:effectLst/>
                <a:latin typeface="DeepSeek-CJK-patch"/>
              </a:rPr>
              <a:t> </a:t>
            </a:r>
            <a:r>
              <a:rPr lang="ro-RO" sz="1200" b="1" i="0" u="none" strike="noStrike" dirty="0">
                <a:solidFill>
                  <a:schemeClr val="bg1"/>
                </a:solidFill>
                <a:effectLst/>
                <a:latin typeface="DeepSeek-CJK-patch"/>
              </a:rPr>
              <a:t>"Energy </a:t>
            </a:r>
            <a:r>
              <a:rPr lang="ro-RO" sz="1200" b="1" i="0" u="none" strike="noStrike" dirty="0" err="1">
                <a:solidFill>
                  <a:schemeClr val="bg1"/>
                </a:solidFill>
                <a:effectLst/>
                <a:latin typeface="DeepSeek-CJK-patch"/>
              </a:rPr>
              <a:t>Conservation</a:t>
            </a:r>
            <a:r>
              <a:rPr lang="ro-RO" sz="1200" b="1" i="0" u="none" strike="noStrike" dirty="0">
                <a:solidFill>
                  <a:schemeClr val="bg1"/>
                </a:solidFill>
                <a:effectLst/>
                <a:latin typeface="DeepSeek-CJK-patch"/>
              </a:rPr>
              <a:t> </a:t>
            </a:r>
            <a:r>
              <a:rPr lang="ro-RO" sz="1200" b="1" i="0" u="none" strike="noStrike" dirty="0" err="1">
                <a:solidFill>
                  <a:schemeClr val="bg1"/>
                </a:solidFill>
                <a:effectLst/>
                <a:latin typeface="DeepSeek-CJK-patch"/>
              </a:rPr>
              <a:t>and</a:t>
            </a:r>
            <a:r>
              <a:rPr lang="ro-RO" sz="1200" b="1" i="0" u="none" strike="noStrike" dirty="0">
                <a:solidFill>
                  <a:schemeClr val="bg1"/>
                </a:solidFill>
                <a:effectLst/>
                <a:latin typeface="DeepSeek-CJK-patch"/>
              </a:rPr>
              <a:t> Energy </a:t>
            </a:r>
            <a:r>
              <a:rPr lang="ro-RO" sz="1200" b="1" i="0" u="none" strike="noStrike" dirty="0" err="1">
                <a:solidFill>
                  <a:schemeClr val="bg1"/>
                </a:solidFill>
                <a:effectLst/>
                <a:latin typeface="DeepSeek-CJK-patch"/>
              </a:rPr>
              <a:t>Efficiency</a:t>
            </a:r>
            <a:r>
              <a:rPr lang="ro-RO" sz="1200" b="1" i="0" u="none" strike="noStrike" dirty="0">
                <a:solidFill>
                  <a:schemeClr val="bg1"/>
                </a:solidFill>
                <a:effectLst/>
                <a:latin typeface="DeepSeek-CJK-patch"/>
              </a:rPr>
              <a:t> </a:t>
            </a:r>
            <a:r>
              <a:rPr lang="ro-RO" sz="1200" b="1" i="0" u="none" strike="noStrike" dirty="0" err="1">
                <a:solidFill>
                  <a:schemeClr val="bg1"/>
                </a:solidFill>
                <a:effectLst/>
                <a:latin typeface="DeepSeek-CJK-patch"/>
              </a:rPr>
              <a:t>Improvement</a:t>
            </a:r>
            <a:r>
              <a:rPr lang="ro-RO" sz="1200" b="1" i="0" u="none" strike="noStrike" dirty="0">
                <a:solidFill>
                  <a:schemeClr val="bg1"/>
                </a:solidFill>
                <a:effectLst/>
                <a:latin typeface="DeepSeek-CJK-patch"/>
              </a:rPr>
              <a:t>"</a:t>
            </a:r>
            <a:r>
              <a:rPr lang="ro-RO" sz="1200" b="0" i="1" u="none" strike="noStrike" dirty="0">
                <a:solidFill>
                  <a:schemeClr val="bg1"/>
                </a:solidFill>
                <a:effectLst/>
                <a:latin typeface="DeepSeek-CJK-patch"/>
              </a:rPr>
              <a:t>(</a:t>
            </a:r>
            <a:r>
              <a:rPr lang="ro-RO" sz="1200" b="0" i="1" u="none" strike="noStrike" dirty="0" err="1">
                <a:solidFill>
                  <a:schemeClr val="bg1"/>
                </a:solidFill>
                <a:effectLst/>
                <a:latin typeface="DeepSeek-CJK-patch"/>
              </a:rPr>
              <a:t>Approved</a:t>
            </a:r>
            <a:r>
              <a:rPr lang="ro-RO" sz="1200" b="0" i="1" u="none" strike="noStrike" dirty="0">
                <a:solidFill>
                  <a:schemeClr val="bg1"/>
                </a:solidFill>
                <a:effectLst/>
                <a:latin typeface="DeepSeek-CJK-patch"/>
              </a:rPr>
              <a:t> </a:t>
            </a:r>
            <a:r>
              <a:rPr lang="ro-RO" sz="1200" b="0" i="1" u="none" strike="noStrike" dirty="0" err="1">
                <a:solidFill>
                  <a:schemeClr val="bg1"/>
                </a:solidFill>
                <a:effectLst/>
                <a:latin typeface="DeepSeek-CJK-patch"/>
              </a:rPr>
              <a:t>by</a:t>
            </a:r>
            <a:r>
              <a:rPr lang="ro-RO" sz="1200" b="0" i="1" u="none" strike="noStrike" dirty="0">
                <a:solidFill>
                  <a:schemeClr val="bg1"/>
                </a:solidFill>
                <a:effectLst/>
                <a:latin typeface="DeepSeek-CJK-patch"/>
              </a:rPr>
              <a:t> </a:t>
            </a:r>
            <a:r>
              <a:rPr lang="ro-RO" sz="1200" b="0" i="1" u="none" strike="noStrike" dirty="0" err="1">
                <a:solidFill>
                  <a:schemeClr val="bg1"/>
                </a:solidFill>
                <a:effectLst/>
                <a:latin typeface="DeepSeek-CJK-patch"/>
              </a:rPr>
              <a:t>Decree</a:t>
            </a:r>
            <a:r>
              <a:rPr lang="ro-RO" sz="1200" b="0" i="1" u="none" strike="noStrike" dirty="0">
                <a:solidFill>
                  <a:schemeClr val="bg1"/>
                </a:solidFill>
                <a:effectLst/>
                <a:latin typeface="DeepSeek-CJK-patch"/>
              </a:rPr>
              <a:t> of </a:t>
            </a:r>
            <a:r>
              <a:rPr lang="ro-RO" sz="1200" b="0" i="1" u="none" strike="noStrike" dirty="0" err="1">
                <a:solidFill>
                  <a:schemeClr val="bg1"/>
                </a:solidFill>
                <a:effectLst/>
                <a:latin typeface="DeepSeek-CJK-patch"/>
              </a:rPr>
              <a:t>the</a:t>
            </a:r>
            <a:r>
              <a:rPr lang="ro-RO" sz="1200" b="0" i="1" u="none" strike="noStrike" dirty="0">
                <a:solidFill>
                  <a:schemeClr val="bg1"/>
                </a:solidFill>
                <a:effectLst/>
                <a:latin typeface="DeepSeek-CJK-patch"/>
              </a:rPr>
              <a:t> </a:t>
            </a:r>
            <a:r>
              <a:rPr lang="ro-RO" sz="1200" b="0" i="1" u="none" strike="noStrike" dirty="0" err="1">
                <a:solidFill>
                  <a:schemeClr val="bg1"/>
                </a:solidFill>
                <a:effectLst/>
                <a:latin typeface="DeepSeek-CJK-patch"/>
              </a:rPr>
              <a:t>Government</a:t>
            </a:r>
            <a:r>
              <a:rPr lang="ro-RO" sz="1200" b="0" i="1" u="none" strike="noStrike" dirty="0">
                <a:solidFill>
                  <a:schemeClr val="bg1"/>
                </a:solidFill>
                <a:effectLst/>
                <a:latin typeface="DeepSeek-CJK-patch"/>
              </a:rPr>
              <a:t> of </a:t>
            </a:r>
            <a:r>
              <a:rPr lang="ro-RO" sz="1200" b="0" i="1" u="none" strike="noStrike" dirty="0" err="1">
                <a:solidFill>
                  <a:schemeClr val="bg1"/>
                </a:solidFill>
                <a:effectLst/>
                <a:latin typeface="DeepSeek-CJK-patch"/>
              </a:rPr>
              <a:t>the</a:t>
            </a:r>
            <a:r>
              <a:rPr lang="ro-RO" sz="1200" b="0" i="1" u="none" strike="noStrike" dirty="0">
                <a:solidFill>
                  <a:schemeClr val="bg1"/>
                </a:solidFill>
                <a:effectLst/>
                <a:latin typeface="DeepSeek-CJK-patch"/>
              </a:rPr>
              <a:t> </a:t>
            </a:r>
            <a:r>
              <a:rPr lang="ro-RO" sz="1200" b="0" i="1" u="none" strike="noStrike" dirty="0" err="1">
                <a:solidFill>
                  <a:schemeClr val="bg1"/>
                </a:solidFill>
                <a:effectLst/>
                <a:latin typeface="DeepSeek-CJK-patch"/>
              </a:rPr>
              <a:t>Russian</a:t>
            </a:r>
            <a:r>
              <a:rPr lang="ro-RO" sz="1200" b="0" i="1" u="none" strike="noStrike" dirty="0">
                <a:solidFill>
                  <a:schemeClr val="bg1"/>
                </a:solidFill>
                <a:effectLst/>
                <a:latin typeface="DeepSeek-CJK-patch"/>
              </a:rPr>
              <a:t> </a:t>
            </a:r>
            <a:r>
              <a:rPr lang="ro-RO" sz="1200" b="0" i="1" u="none" strike="noStrike" dirty="0" err="1">
                <a:solidFill>
                  <a:schemeClr val="bg1"/>
                </a:solidFill>
                <a:effectLst/>
                <a:latin typeface="DeepSeek-CJK-patch"/>
              </a:rPr>
              <a:t>Federation</a:t>
            </a:r>
            <a:r>
              <a:rPr lang="ro-RO" sz="1200" b="0" i="1" u="none" strike="noStrike" dirty="0">
                <a:solidFill>
                  <a:schemeClr val="bg1"/>
                </a:solidFill>
                <a:effectLst/>
                <a:latin typeface="DeepSeek-CJK-patch"/>
              </a:rPr>
              <a:t> No. 1473, </a:t>
            </a:r>
            <a:r>
              <a:rPr lang="ro-RO" sz="1200" b="0" i="1" u="none" strike="noStrike" dirty="0" err="1">
                <a:solidFill>
                  <a:schemeClr val="bg1"/>
                </a:solidFill>
                <a:effectLst/>
                <a:latin typeface="DeepSeek-CJK-patch"/>
              </a:rPr>
              <a:t>dated</a:t>
            </a:r>
            <a:r>
              <a:rPr lang="ro-RO" sz="1200" b="0" i="1" u="none" strike="noStrike" dirty="0">
                <a:solidFill>
                  <a:schemeClr val="bg1"/>
                </a:solidFill>
                <a:effectLst/>
                <a:latin typeface="DeepSeek-CJK-patch"/>
              </a:rPr>
              <a:t> </a:t>
            </a:r>
            <a:r>
              <a:rPr lang="ro-RO" sz="1200" b="0" i="1" u="none" strike="noStrike" dirty="0" err="1">
                <a:solidFill>
                  <a:schemeClr val="bg1"/>
                </a:solidFill>
                <a:effectLst/>
                <a:latin typeface="DeepSeek-CJK-patch"/>
              </a:rPr>
              <a:t>September</a:t>
            </a:r>
            <a:r>
              <a:rPr lang="ro-RO" sz="1200" b="0" i="1" u="none" strike="noStrike" dirty="0">
                <a:solidFill>
                  <a:schemeClr val="bg1"/>
                </a:solidFill>
                <a:effectLst/>
                <a:latin typeface="DeepSeek-CJK-patch"/>
              </a:rPr>
              <a:t> 9, 2023)</a:t>
            </a:r>
            <a:endParaRPr lang="ru-RU" sz="1200" dirty="0">
              <a:solidFill>
                <a:schemeClr val="bg1"/>
              </a:solidFill>
            </a:endParaRPr>
          </a:p>
        </p:txBody>
      </p:sp>
      <p:sp>
        <p:nvSpPr>
          <p:cNvPr id="6" name="Стрелка вниз 5">
            <a:extLst>
              <a:ext uri="{FF2B5EF4-FFF2-40B4-BE49-F238E27FC236}">
                <a16:creationId xmlns:a16="http://schemas.microsoft.com/office/drawing/2014/main" id="{4E1F3225-5280-BF2C-16E3-ED3C44CC3B37}"/>
              </a:ext>
            </a:extLst>
          </p:cNvPr>
          <p:cNvSpPr/>
          <p:nvPr/>
        </p:nvSpPr>
        <p:spPr>
          <a:xfrm>
            <a:off x="1314363" y="4234744"/>
            <a:ext cx="216024" cy="137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8" name="Стрелка вниз 7">
            <a:extLst>
              <a:ext uri="{FF2B5EF4-FFF2-40B4-BE49-F238E27FC236}">
                <a16:creationId xmlns:a16="http://schemas.microsoft.com/office/drawing/2014/main" id="{5008E53A-FCFD-96CD-9693-42F5EB7F83B5}"/>
              </a:ext>
            </a:extLst>
          </p:cNvPr>
          <p:cNvSpPr/>
          <p:nvPr/>
        </p:nvSpPr>
        <p:spPr>
          <a:xfrm>
            <a:off x="4505740" y="4234744"/>
            <a:ext cx="216024" cy="137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9" name="Стрелка вниз 8">
            <a:extLst>
              <a:ext uri="{FF2B5EF4-FFF2-40B4-BE49-F238E27FC236}">
                <a16:creationId xmlns:a16="http://schemas.microsoft.com/office/drawing/2014/main" id="{92A1E94E-E4B4-AE8D-5E8F-87F5CDEF1EBD}"/>
              </a:ext>
            </a:extLst>
          </p:cNvPr>
          <p:cNvSpPr/>
          <p:nvPr/>
        </p:nvSpPr>
        <p:spPr>
          <a:xfrm>
            <a:off x="7675232" y="4232719"/>
            <a:ext cx="216024" cy="137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pic>
        <p:nvPicPr>
          <p:cNvPr id="11" name="Рисунок 10" descr="Изображение выглядит как текст, снимок экрана, число&#10;&#10;Автоматически созданное описание">
            <a:extLst>
              <a:ext uri="{FF2B5EF4-FFF2-40B4-BE49-F238E27FC236}">
                <a16:creationId xmlns:a16="http://schemas.microsoft.com/office/drawing/2014/main" id="{CE208332-528A-B156-49EB-B3B96C71EE94}"/>
              </a:ext>
            </a:extLst>
          </p:cNvPr>
          <p:cNvPicPr>
            <a:picLocks noChangeAspect="1"/>
          </p:cNvPicPr>
          <p:nvPr/>
        </p:nvPicPr>
        <p:blipFill>
          <a:blip r:embed="rId3" cstate="print">
            <a:extLst>
              <a:ext uri="{28A0092B-C50C-407E-A947-70E740481C1C}">
                <a14:useLocalDpi xmlns:a14="http://schemas.microsoft.com/office/drawing/2010/main" val="0"/>
              </a:ext>
            </a:extLst>
          </a:blip>
          <a:srcRect r="55817" b="9230"/>
          <a:stretch/>
        </p:blipFill>
        <p:spPr>
          <a:xfrm>
            <a:off x="271622" y="1062775"/>
            <a:ext cx="1669042" cy="1399914"/>
          </a:xfrm>
          <a:prstGeom prst="rect">
            <a:avLst/>
          </a:prstGeom>
        </p:spPr>
      </p:pic>
      <p:pic>
        <p:nvPicPr>
          <p:cNvPr id="12" name="Рисунок 11" descr="Изображение выглядит как текст, снимок экрана, число&#10;&#10;Автоматически созданное описание">
            <a:extLst>
              <a:ext uri="{FF2B5EF4-FFF2-40B4-BE49-F238E27FC236}">
                <a16:creationId xmlns:a16="http://schemas.microsoft.com/office/drawing/2014/main" id="{EBFC5A19-B2AC-FB2A-3774-9FE875461FE9}"/>
              </a:ext>
            </a:extLst>
          </p:cNvPr>
          <p:cNvPicPr>
            <a:picLocks noChangeAspect="1"/>
          </p:cNvPicPr>
          <p:nvPr/>
        </p:nvPicPr>
        <p:blipFill>
          <a:blip r:embed="rId3" cstate="print">
            <a:extLst>
              <a:ext uri="{28A0092B-C50C-407E-A947-70E740481C1C}">
                <a14:useLocalDpi xmlns:a14="http://schemas.microsoft.com/office/drawing/2010/main" val="0"/>
              </a:ext>
            </a:extLst>
          </a:blip>
          <a:srcRect l="64734" r="1732"/>
          <a:stretch/>
        </p:blipFill>
        <p:spPr>
          <a:xfrm>
            <a:off x="1979712" y="1059582"/>
            <a:ext cx="1266778" cy="1542266"/>
          </a:xfrm>
          <a:prstGeom prst="rect">
            <a:avLst/>
          </a:prstGeom>
        </p:spPr>
      </p:pic>
      <p:sp>
        <p:nvSpPr>
          <p:cNvPr id="14" name="TextBox 13">
            <a:extLst>
              <a:ext uri="{FF2B5EF4-FFF2-40B4-BE49-F238E27FC236}">
                <a16:creationId xmlns:a16="http://schemas.microsoft.com/office/drawing/2014/main" id="{3F4FAEE3-B1F1-8722-4ABF-340B861C08F4}"/>
              </a:ext>
            </a:extLst>
          </p:cNvPr>
          <p:cNvSpPr txBox="1"/>
          <p:nvPr/>
        </p:nvSpPr>
        <p:spPr bwMode="auto">
          <a:xfrm>
            <a:off x="1289020" y="2341834"/>
            <a:ext cx="1194264" cy="230832"/>
          </a:xfrm>
          <a:prstGeom prst="rect">
            <a:avLst/>
          </a:prstGeom>
          <a:noFill/>
        </p:spPr>
        <p:txBody>
          <a:bodyPr wrap="square">
            <a:spAutoFit/>
          </a:bodyPr>
          <a:lstStyle/>
          <a:p>
            <a:r>
              <a:rPr lang="ro-RO" sz="900" dirty="0" err="1">
                <a:solidFill>
                  <a:srgbClr val="000000"/>
                </a:solidFill>
                <a:effectLst/>
                <a:latin typeface="Helvetica" pitchFamily="2" charset="0"/>
              </a:rPr>
              <a:t>Source</a:t>
            </a:r>
            <a:r>
              <a:rPr lang="ro-RO" sz="900" dirty="0">
                <a:solidFill>
                  <a:srgbClr val="000000"/>
                </a:solidFill>
                <a:effectLst/>
                <a:latin typeface="Helvetica" pitchFamily="2" charset="0"/>
              </a:rPr>
              <a:t>: JRC, 2025</a:t>
            </a:r>
          </a:p>
        </p:txBody>
      </p:sp>
      <p:sp>
        <p:nvSpPr>
          <p:cNvPr id="16" name="TextBox 15">
            <a:extLst>
              <a:ext uri="{FF2B5EF4-FFF2-40B4-BE49-F238E27FC236}">
                <a16:creationId xmlns:a16="http://schemas.microsoft.com/office/drawing/2014/main" id="{C91EF955-88F2-03A4-4B1A-BCB2FA845D89}"/>
              </a:ext>
            </a:extLst>
          </p:cNvPr>
          <p:cNvSpPr txBox="1"/>
          <p:nvPr/>
        </p:nvSpPr>
        <p:spPr bwMode="auto">
          <a:xfrm>
            <a:off x="225089" y="716092"/>
            <a:ext cx="3021401" cy="415498"/>
          </a:xfrm>
          <a:prstGeom prst="rect">
            <a:avLst/>
          </a:prstGeom>
          <a:noFill/>
        </p:spPr>
        <p:txBody>
          <a:bodyPr wrap="square">
            <a:spAutoFit/>
          </a:bodyPr>
          <a:lstStyle/>
          <a:p>
            <a:pPr marL="0" algn="ctr" defTabSz="685800" rtl="0"/>
            <a:r>
              <a:rPr lang="ru-RU" sz="700" dirty="0"/>
              <a:t>GHG </a:t>
            </a:r>
            <a:r>
              <a:rPr lang="ru-RU" sz="700" dirty="0" err="1"/>
              <a:t>emissions</a:t>
            </a:r>
            <a:r>
              <a:rPr lang="ru-RU" sz="700" dirty="0"/>
              <a:t> </a:t>
            </a:r>
            <a:r>
              <a:rPr lang="ru-RU" sz="700" dirty="0" err="1"/>
              <a:t>and</a:t>
            </a:r>
            <a:r>
              <a:rPr lang="ru-RU" sz="700" dirty="0"/>
              <a:t> </a:t>
            </a:r>
            <a:r>
              <a:rPr lang="ru-RU" sz="700" dirty="0" err="1"/>
              <a:t>contribution</a:t>
            </a:r>
            <a:r>
              <a:rPr lang="ru-RU" sz="700" dirty="0"/>
              <a:t> </a:t>
            </a:r>
            <a:r>
              <a:rPr lang="ru-RU" sz="700" dirty="0" err="1"/>
              <a:t>of</a:t>
            </a:r>
            <a:r>
              <a:rPr lang="ru-RU" sz="700" dirty="0"/>
              <a:t> </a:t>
            </a:r>
            <a:r>
              <a:rPr lang="ru-RU" sz="700" dirty="0" err="1"/>
              <a:t>the</a:t>
            </a:r>
            <a:r>
              <a:rPr lang="ru-RU" sz="700" dirty="0"/>
              <a:t> </a:t>
            </a:r>
            <a:r>
              <a:rPr lang="ru-RU" sz="700" dirty="0" err="1"/>
              <a:t>six</a:t>
            </a:r>
            <a:r>
              <a:rPr lang="ru-RU" sz="700" dirty="0"/>
              <a:t> </a:t>
            </a:r>
            <a:r>
              <a:rPr lang="ru-RU" sz="700" dirty="0" err="1"/>
              <a:t>largest</a:t>
            </a:r>
            <a:r>
              <a:rPr lang="ru-RU" sz="700" dirty="0"/>
              <a:t> </a:t>
            </a:r>
            <a:r>
              <a:rPr lang="ru-RU" sz="700" dirty="0" err="1"/>
              <a:t>emitting</a:t>
            </a:r>
            <a:r>
              <a:rPr lang="ru-RU" sz="700" dirty="0"/>
              <a:t> </a:t>
            </a:r>
            <a:r>
              <a:rPr lang="ru-RU" sz="700" dirty="0" err="1"/>
              <a:t>economies</a:t>
            </a:r>
            <a:r>
              <a:rPr lang="ru-RU" sz="700" dirty="0"/>
              <a:t> </a:t>
            </a:r>
            <a:r>
              <a:rPr lang="ru-RU" sz="700" dirty="0" err="1"/>
              <a:t>and</a:t>
            </a:r>
            <a:r>
              <a:rPr lang="ru-RU" sz="700" dirty="0"/>
              <a:t> </a:t>
            </a:r>
            <a:r>
              <a:rPr lang="ru-RU" sz="700" dirty="0" err="1"/>
              <a:t>the</a:t>
            </a:r>
            <a:r>
              <a:rPr lang="ru-RU" sz="700" dirty="0"/>
              <a:t> </a:t>
            </a:r>
            <a:r>
              <a:rPr lang="ru-RU" sz="700" dirty="0" err="1"/>
              <a:t>rest</a:t>
            </a:r>
            <a:r>
              <a:rPr lang="ru-RU" sz="700" dirty="0"/>
              <a:t> </a:t>
            </a:r>
            <a:r>
              <a:rPr lang="ru-RU" sz="700" dirty="0" err="1"/>
              <a:t>of</a:t>
            </a:r>
            <a:r>
              <a:rPr lang="ru-RU" sz="700" dirty="0"/>
              <a:t> </a:t>
            </a:r>
            <a:r>
              <a:rPr lang="ru-RU" sz="700" dirty="0" err="1"/>
              <a:t>the</a:t>
            </a:r>
            <a:r>
              <a:rPr lang="ru-RU" sz="700" dirty="0"/>
              <a:t> </a:t>
            </a:r>
            <a:r>
              <a:rPr lang="ru-RU" sz="700" dirty="0" err="1"/>
              <a:t>world</a:t>
            </a:r>
            <a:r>
              <a:rPr lang="ru-RU" sz="700" dirty="0"/>
              <a:t> </a:t>
            </a:r>
            <a:r>
              <a:rPr lang="ru-RU" sz="700" dirty="0" err="1"/>
              <a:t>in</a:t>
            </a:r>
            <a:r>
              <a:rPr lang="ru-RU" sz="700" dirty="0"/>
              <a:t> 2024 (</a:t>
            </a:r>
            <a:r>
              <a:rPr lang="ru-RU" sz="700" dirty="0" err="1"/>
              <a:t>in</a:t>
            </a:r>
            <a:r>
              <a:rPr lang="ru-RU" sz="700" dirty="0"/>
              <a:t> </a:t>
            </a:r>
            <a:r>
              <a:rPr lang="ru-RU" sz="700" dirty="0" err="1"/>
              <a:t>Gt</a:t>
            </a:r>
            <a:r>
              <a:rPr lang="ru-RU" sz="700" dirty="0"/>
              <a:t> CO2eq </a:t>
            </a:r>
            <a:r>
              <a:rPr lang="ru-RU" sz="700" dirty="0" err="1"/>
              <a:t>and</a:t>
            </a:r>
            <a:r>
              <a:rPr lang="ru-RU" sz="700" dirty="0"/>
              <a:t> </a:t>
            </a:r>
            <a:r>
              <a:rPr lang="ru-RU" sz="700" dirty="0" err="1"/>
              <a:t>percentage</a:t>
            </a:r>
            <a:r>
              <a:rPr lang="ru-RU" sz="700" dirty="0"/>
              <a:t> </a:t>
            </a:r>
            <a:r>
              <a:rPr lang="ru-RU" sz="700" dirty="0" err="1"/>
              <a:t>of</a:t>
            </a:r>
            <a:r>
              <a:rPr lang="ru-RU" sz="700" dirty="0"/>
              <a:t> </a:t>
            </a:r>
            <a:r>
              <a:rPr lang="ru-RU" sz="700" dirty="0" err="1"/>
              <a:t>the</a:t>
            </a:r>
            <a:r>
              <a:rPr lang="ru-RU" sz="700" dirty="0"/>
              <a:t> </a:t>
            </a:r>
            <a:r>
              <a:rPr lang="ru-RU" sz="700" dirty="0" err="1"/>
              <a:t>global</a:t>
            </a:r>
            <a:r>
              <a:rPr lang="ru-RU" sz="700" dirty="0"/>
              <a:t> </a:t>
            </a:r>
            <a:r>
              <a:rPr lang="ru-RU" sz="700" dirty="0" err="1"/>
              <a:t>total</a:t>
            </a:r>
            <a:r>
              <a:rPr lang="ru-RU" sz="700" dirty="0"/>
              <a:t>)</a:t>
            </a:r>
          </a:p>
        </p:txBody>
      </p:sp>
      <p:pic>
        <p:nvPicPr>
          <p:cNvPr id="20" name="Рисунок 19" descr="Изображение выглядит как снимок экрана, линия, скат, График&#10;&#10;Автоматически созданное описание">
            <a:extLst>
              <a:ext uri="{FF2B5EF4-FFF2-40B4-BE49-F238E27FC236}">
                <a16:creationId xmlns:a16="http://schemas.microsoft.com/office/drawing/2014/main" id="{A20C14C0-A700-F501-ED10-F9760E5A4118}"/>
              </a:ext>
            </a:extLst>
          </p:cNvPr>
          <p:cNvPicPr>
            <a:picLocks noChangeAspect="1"/>
          </p:cNvPicPr>
          <p:nvPr/>
        </p:nvPicPr>
        <p:blipFill>
          <a:blip r:embed="rId4" cstate="print">
            <a:extLst>
              <a:ext uri="{28A0092B-C50C-407E-A947-70E740481C1C}">
                <a14:useLocalDpi xmlns:a14="http://schemas.microsoft.com/office/drawing/2010/main" val="0"/>
              </a:ext>
            </a:extLst>
          </a:blip>
          <a:srcRect r="77782"/>
          <a:stretch/>
        </p:blipFill>
        <p:spPr>
          <a:xfrm>
            <a:off x="3302071" y="1637081"/>
            <a:ext cx="1053905" cy="1614219"/>
          </a:xfrm>
          <a:prstGeom prst="rect">
            <a:avLst/>
          </a:prstGeom>
        </p:spPr>
      </p:pic>
      <p:pic>
        <p:nvPicPr>
          <p:cNvPr id="21" name="Рисунок 20" descr="Изображение выглядит как снимок экрана, линия, скат, График&#10;&#10;Автоматически созданное описание">
            <a:extLst>
              <a:ext uri="{FF2B5EF4-FFF2-40B4-BE49-F238E27FC236}">
                <a16:creationId xmlns:a16="http://schemas.microsoft.com/office/drawing/2014/main" id="{F789C204-9EA1-828F-AAE6-1EB820BAF44E}"/>
              </a:ext>
            </a:extLst>
          </p:cNvPr>
          <p:cNvPicPr>
            <a:picLocks noChangeAspect="1"/>
          </p:cNvPicPr>
          <p:nvPr/>
        </p:nvPicPr>
        <p:blipFill>
          <a:blip r:embed="rId4" cstate="print">
            <a:extLst>
              <a:ext uri="{28A0092B-C50C-407E-A947-70E740481C1C}">
                <a14:useLocalDpi xmlns:a14="http://schemas.microsoft.com/office/drawing/2010/main" val="0"/>
              </a:ext>
            </a:extLst>
          </a:blip>
          <a:srcRect l="61229" r="74"/>
          <a:stretch/>
        </p:blipFill>
        <p:spPr>
          <a:xfrm>
            <a:off x="4418271" y="1626751"/>
            <a:ext cx="1835598" cy="1614219"/>
          </a:xfrm>
          <a:prstGeom prst="rect">
            <a:avLst/>
          </a:prstGeom>
        </p:spPr>
      </p:pic>
      <p:sp>
        <p:nvSpPr>
          <p:cNvPr id="22" name="TextBox 21">
            <a:extLst>
              <a:ext uri="{FF2B5EF4-FFF2-40B4-BE49-F238E27FC236}">
                <a16:creationId xmlns:a16="http://schemas.microsoft.com/office/drawing/2014/main" id="{4724F650-2EAE-86B2-AAB8-716775B4A95F}"/>
              </a:ext>
            </a:extLst>
          </p:cNvPr>
          <p:cNvSpPr txBox="1"/>
          <p:nvPr/>
        </p:nvSpPr>
        <p:spPr bwMode="auto">
          <a:xfrm>
            <a:off x="4141806" y="3175229"/>
            <a:ext cx="1194264" cy="230832"/>
          </a:xfrm>
          <a:prstGeom prst="rect">
            <a:avLst/>
          </a:prstGeom>
          <a:noFill/>
        </p:spPr>
        <p:txBody>
          <a:bodyPr wrap="square">
            <a:spAutoFit/>
          </a:bodyPr>
          <a:lstStyle/>
          <a:p>
            <a:r>
              <a:rPr lang="ro-RO" sz="900" dirty="0" err="1">
                <a:solidFill>
                  <a:srgbClr val="000000"/>
                </a:solidFill>
                <a:effectLst/>
                <a:latin typeface="Helvetica" pitchFamily="2" charset="0"/>
              </a:rPr>
              <a:t>Source</a:t>
            </a:r>
            <a:r>
              <a:rPr lang="ro-RO" sz="900" dirty="0">
                <a:solidFill>
                  <a:srgbClr val="000000"/>
                </a:solidFill>
                <a:effectLst/>
                <a:latin typeface="Helvetica" pitchFamily="2" charset="0"/>
              </a:rPr>
              <a:t>: </a:t>
            </a:r>
            <a:r>
              <a:rPr lang="en-US" sz="900" dirty="0">
                <a:solidFill>
                  <a:srgbClr val="000000"/>
                </a:solidFill>
                <a:latin typeface="Helvetica" pitchFamily="2" charset="0"/>
              </a:rPr>
              <a:t>IEA</a:t>
            </a:r>
            <a:r>
              <a:rPr lang="ro-RO" sz="900" dirty="0">
                <a:solidFill>
                  <a:srgbClr val="000000"/>
                </a:solidFill>
                <a:effectLst/>
                <a:latin typeface="Helvetica" pitchFamily="2" charset="0"/>
              </a:rPr>
              <a:t>, 2026</a:t>
            </a:r>
          </a:p>
        </p:txBody>
      </p:sp>
    </p:spTree>
    <p:extLst>
      <p:ext uri="{BB962C8B-B14F-4D97-AF65-F5344CB8AC3E}">
        <p14:creationId xmlns:p14="http://schemas.microsoft.com/office/powerpoint/2010/main" val="52080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4DA7814-AC6C-0F40-85BE-D57DF94345A5}"/>
              </a:ext>
            </a:extLst>
          </p:cNvPr>
          <p:cNvSpPr/>
          <p:nvPr/>
        </p:nvSpPr>
        <p:spPr>
          <a:xfrm>
            <a:off x="0" y="4209349"/>
            <a:ext cx="9144000" cy="9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a:p>
        </p:txBody>
      </p:sp>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r>
              <a:rPr lang="en-US"/>
              <a:t>National goals</a:t>
            </a:r>
          </a:p>
        </p:txBody>
      </p:sp>
      <p:sp>
        <p:nvSpPr>
          <p:cNvPr id="23" name="Прямоугольник 22">
            <a:extLst>
              <a:ext uri="{FF2B5EF4-FFF2-40B4-BE49-F238E27FC236}">
                <a16:creationId xmlns:a16="http://schemas.microsoft.com/office/drawing/2014/main" id="{4DFDB297-1837-2D44-A65A-09DE8D8B07C2}"/>
              </a:ext>
            </a:extLst>
          </p:cNvPr>
          <p:cNvSpPr/>
          <p:nvPr/>
        </p:nvSpPr>
        <p:spPr>
          <a:xfrm>
            <a:off x="361951" y="1001481"/>
            <a:ext cx="2408590" cy="17862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en-US" dirty="0"/>
              <a:t>Decree of the President of the Russian Federation dated July 21, 2020 </a:t>
            </a:r>
            <a:br>
              <a:rPr lang="en-US" dirty="0"/>
            </a:br>
            <a:r>
              <a:rPr lang="en-US" dirty="0"/>
              <a:t>No. 474 “On </a:t>
            </a:r>
            <a:r>
              <a:rPr lang="en-US" b="1" dirty="0"/>
              <a:t>National Development Objectives of the Russian Federation for the Period Until 2030</a:t>
            </a:r>
            <a:r>
              <a:rPr lang="en-US" dirty="0"/>
              <a:t>” </a:t>
            </a:r>
          </a:p>
        </p:txBody>
      </p:sp>
      <p:sp>
        <p:nvSpPr>
          <p:cNvPr id="24" name="Прямоугольник 23">
            <a:extLst>
              <a:ext uri="{FF2B5EF4-FFF2-40B4-BE49-F238E27FC236}">
                <a16:creationId xmlns:a16="http://schemas.microsoft.com/office/drawing/2014/main" id="{02876695-2539-814D-9885-77DE7B3D74AA}"/>
              </a:ext>
            </a:extLst>
          </p:cNvPr>
          <p:cNvSpPr/>
          <p:nvPr/>
        </p:nvSpPr>
        <p:spPr>
          <a:xfrm>
            <a:off x="361950" y="3003798"/>
            <a:ext cx="2408590" cy="17862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en-US" dirty="0"/>
              <a:t>Decree of the President of the Russian Federation dated May 7, 2024 No. 309 “On </a:t>
            </a:r>
            <a:r>
              <a:rPr lang="en-US" b="1" dirty="0"/>
              <a:t>National Development Objectives of the Russian Federation for the Period Until 2030 and the Perspective Until 2036</a:t>
            </a:r>
            <a:r>
              <a:rPr lang="en-US" dirty="0"/>
              <a:t>” </a:t>
            </a:r>
          </a:p>
        </p:txBody>
      </p:sp>
      <p:sp>
        <p:nvSpPr>
          <p:cNvPr id="3" name="Стрелка вправо 2">
            <a:extLst>
              <a:ext uri="{FF2B5EF4-FFF2-40B4-BE49-F238E27FC236}">
                <a16:creationId xmlns:a16="http://schemas.microsoft.com/office/drawing/2014/main" id="{7151B51F-4903-144B-9D77-F3FB7C212992}"/>
              </a:ext>
            </a:extLst>
          </p:cNvPr>
          <p:cNvSpPr/>
          <p:nvPr/>
        </p:nvSpPr>
        <p:spPr>
          <a:xfrm rot="5400000">
            <a:off x="4011415" y="1790195"/>
            <a:ext cx="72008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a:p>
        </p:txBody>
      </p:sp>
      <p:sp>
        <p:nvSpPr>
          <p:cNvPr id="26" name="Стрелка вправо 25">
            <a:extLst>
              <a:ext uri="{FF2B5EF4-FFF2-40B4-BE49-F238E27FC236}">
                <a16:creationId xmlns:a16="http://schemas.microsoft.com/office/drawing/2014/main" id="{E3D298A2-4213-D248-AC33-1DC789386C56}"/>
              </a:ext>
            </a:extLst>
          </p:cNvPr>
          <p:cNvSpPr/>
          <p:nvPr/>
        </p:nvSpPr>
        <p:spPr>
          <a:xfrm rot="5400000">
            <a:off x="4103644" y="3409180"/>
            <a:ext cx="461663"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a:p>
        </p:txBody>
      </p:sp>
      <p:sp>
        <p:nvSpPr>
          <p:cNvPr id="27" name="Rectangle 10">
            <a:extLst>
              <a:ext uri="{FF2B5EF4-FFF2-40B4-BE49-F238E27FC236}">
                <a16:creationId xmlns:a16="http://schemas.microsoft.com/office/drawing/2014/main" id="{B5C8EA8C-5453-A740-983C-AE5250D20BCB}"/>
              </a:ext>
            </a:extLst>
          </p:cNvPr>
          <p:cNvSpPr>
            <a:spLocks noChangeArrowheads="1"/>
          </p:cNvSpPr>
          <p:nvPr/>
        </p:nvSpPr>
        <p:spPr bwMode="auto">
          <a:xfrm>
            <a:off x="3620039" y="2539199"/>
            <a:ext cx="1428877" cy="4184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a:t>Digital transformation </a:t>
            </a:r>
            <a:endParaRPr lang="en-US" sz="1200" b="1">
              <a:solidFill>
                <a:schemeClr val="tx1"/>
              </a:solidFill>
              <a:latin typeface="Calibri" pitchFamily="34" charset="0"/>
            </a:endParaRPr>
          </a:p>
        </p:txBody>
      </p:sp>
      <p:sp>
        <p:nvSpPr>
          <p:cNvPr id="4" name="Прямоугольник 3">
            <a:extLst>
              <a:ext uri="{FF2B5EF4-FFF2-40B4-BE49-F238E27FC236}">
                <a16:creationId xmlns:a16="http://schemas.microsoft.com/office/drawing/2014/main" id="{4D79F36F-59A1-C249-A089-587D8B20FAEB}"/>
              </a:ext>
            </a:extLst>
          </p:cNvPr>
          <p:cNvSpPr/>
          <p:nvPr/>
        </p:nvSpPr>
        <p:spPr>
          <a:xfrm>
            <a:off x="3474099" y="2931790"/>
            <a:ext cx="1720755" cy="461665"/>
          </a:xfrm>
          <a:prstGeom prst="rect">
            <a:avLst/>
          </a:prstGeom>
        </p:spPr>
        <p:txBody>
          <a:bodyPr wrap="square">
            <a:spAutoFit/>
          </a:bodyPr>
          <a:lstStyle/>
          <a:p>
            <a:pPr algn="ctr" rtl="0"/>
            <a:r>
              <a:rPr lang="en-US" sz="1200" dirty="0">
                <a:latin typeface="Calibri" panose="020F0502020204030204" pitchFamily="34" charset="0"/>
                <a:ea typeface="Calibri" panose="020F0502020204030204" pitchFamily="34" charset="0"/>
              </a:rPr>
              <a:t>one of the national development objectives </a:t>
            </a:r>
            <a:endParaRPr lang="en-US" sz="1200" dirty="0"/>
          </a:p>
        </p:txBody>
      </p:sp>
      <p:sp>
        <p:nvSpPr>
          <p:cNvPr id="29" name="Стрелка вправо 28">
            <a:extLst>
              <a:ext uri="{FF2B5EF4-FFF2-40B4-BE49-F238E27FC236}">
                <a16:creationId xmlns:a16="http://schemas.microsoft.com/office/drawing/2014/main" id="{736AEB4B-5FEC-6E41-91AD-C8456B3EAF02}"/>
              </a:ext>
            </a:extLst>
          </p:cNvPr>
          <p:cNvSpPr/>
          <p:nvPr/>
        </p:nvSpPr>
        <p:spPr>
          <a:xfrm>
            <a:off x="5251388" y="4059552"/>
            <a:ext cx="72008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a:p>
        </p:txBody>
      </p:sp>
      <p:grpSp>
        <p:nvGrpSpPr>
          <p:cNvPr id="5" name="Группа 4">
            <a:extLst>
              <a:ext uri="{FF2B5EF4-FFF2-40B4-BE49-F238E27FC236}">
                <a16:creationId xmlns:a16="http://schemas.microsoft.com/office/drawing/2014/main" id="{5E386784-21A1-114E-AEDD-29BA3A9010F2}"/>
              </a:ext>
            </a:extLst>
          </p:cNvPr>
          <p:cNvGrpSpPr/>
          <p:nvPr/>
        </p:nvGrpSpPr>
        <p:grpSpPr>
          <a:xfrm>
            <a:off x="6047032" y="1001481"/>
            <a:ext cx="2735017" cy="1583883"/>
            <a:chOff x="6047032" y="1001481"/>
            <a:chExt cx="2735017" cy="2092783"/>
          </a:xfrm>
        </p:grpSpPr>
        <p:sp>
          <p:nvSpPr>
            <p:cNvPr id="30" name="Прямоугольник 29">
              <a:extLst>
                <a:ext uri="{FF2B5EF4-FFF2-40B4-BE49-F238E27FC236}">
                  <a16:creationId xmlns:a16="http://schemas.microsoft.com/office/drawing/2014/main" id="{334183D9-2A91-AB4B-9A90-A99024DFBF01}"/>
                </a:ext>
              </a:extLst>
            </p:cNvPr>
            <p:cNvSpPr/>
            <p:nvPr/>
          </p:nvSpPr>
          <p:spPr>
            <a:xfrm>
              <a:off x="6047032" y="1001481"/>
              <a:ext cx="2735017" cy="209278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algn="ctr" defTabSz="685800" rtl="0"/>
              <a:r>
                <a:rPr lang="en-US" sz="1200" b="1" dirty="0"/>
                <a:t>State documents</a:t>
              </a:r>
            </a:p>
          </p:txBody>
        </p:sp>
        <p:grpSp>
          <p:nvGrpSpPr>
            <p:cNvPr id="31" name="Группа 30">
              <a:extLst>
                <a:ext uri="{FF2B5EF4-FFF2-40B4-BE49-F238E27FC236}">
                  <a16:creationId xmlns:a16="http://schemas.microsoft.com/office/drawing/2014/main" id="{2099523B-2401-5D45-B95D-DDDB8E00B898}"/>
                </a:ext>
              </a:extLst>
            </p:cNvPr>
            <p:cNvGrpSpPr/>
            <p:nvPr/>
          </p:nvGrpSpPr>
          <p:grpSpPr>
            <a:xfrm>
              <a:off x="6198157" y="1399516"/>
              <a:ext cx="2404407" cy="1435678"/>
              <a:chOff x="4745988" y="1698929"/>
              <a:chExt cx="1428877" cy="1148840"/>
            </a:xfrm>
          </p:grpSpPr>
          <p:sp>
            <p:nvSpPr>
              <p:cNvPr id="32" name="Rectangle 10">
                <a:extLst>
                  <a:ext uri="{FF2B5EF4-FFF2-40B4-BE49-F238E27FC236}">
                    <a16:creationId xmlns:a16="http://schemas.microsoft.com/office/drawing/2014/main" id="{E5B26A96-E80E-884B-8040-807480D9C084}"/>
                  </a:ext>
                </a:extLst>
              </p:cNvPr>
              <p:cNvSpPr>
                <a:spLocks noChangeArrowheads="1"/>
              </p:cNvSpPr>
              <p:nvPr/>
            </p:nvSpPr>
            <p:spPr bwMode="auto">
              <a:xfrm>
                <a:off x="4745988" y="169892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sz="1200" b="1">
                    <a:solidFill>
                      <a:schemeClr val="tx1"/>
                    </a:solidFill>
                    <a:latin typeface="Calibri" pitchFamily="34" charset="0"/>
                  </a:rPr>
                  <a:t>National programs &amp; projects</a:t>
                </a:r>
              </a:p>
            </p:txBody>
          </p:sp>
          <p:sp>
            <p:nvSpPr>
              <p:cNvPr id="33" name="Rectangle 10">
                <a:extLst>
                  <a:ext uri="{FF2B5EF4-FFF2-40B4-BE49-F238E27FC236}">
                    <a16:creationId xmlns:a16="http://schemas.microsoft.com/office/drawing/2014/main" id="{23D5302E-AE0F-B049-8F5C-9D14248B11B7}"/>
                  </a:ext>
                </a:extLst>
              </p:cNvPr>
              <p:cNvSpPr>
                <a:spLocks noChangeArrowheads="1"/>
              </p:cNvSpPr>
              <p:nvPr/>
            </p:nvSpPr>
            <p:spPr bwMode="auto">
              <a:xfrm>
                <a:off x="4745988" y="210295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sz="1200" b="1" dirty="0">
                    <a:solidFill>
                      <a:schemeClr val="tx1"/>
                    </a:solidFill>
                    <a:latin typeface="Calibri" pitchFamily="34" charset="0"/>
                  </a:rPr>
                  <a:t>State programs &amp; plans</a:t>
                </a:r>
              </a:p>
            </p:txBody>
          </p:sp>
          <p:sp>
            <p:nvSpPr>
              <p:cNvPr id="34" name="Rectangle 10">
                <a:extLst>
                  <a:ext uri="{FF2B5EF4-FFF2-40B4-BE49-F238E27FC236}">
                    <a16:creationId xmlns:a16="http://schemas.microsoft.com/office/drawing/2014/main" id="{7BD0513C-5443-1C47-9961-27702434C558}"/>
                  </a:ext>
                </a:extLst>
              </p:cNvPr>
              <p:cNvSpPr>
                <a:spLocks noChangeArrowheads="1"/>
              </p:cNvSpPr>
              <p:nvPr/>
            </p:nvSpPr>
            <p:spPr bwMode="auto">
              <a:xfrm>
                <a:off x="4745988" y="2512935"/>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sz="1200" b="1" dirty="0">
                    <a:solidFill>
                      <a:schemeClr val="tx1"/>
                    </a:solidFill>
                    <a:latin typeface="Calibri" pitchFamily="34" charset="0"/>
                  </a:rPr>
                  <a:t>Other state strategic documents</a:t>
                </a:r>
              </a:p>
            </p:txBody>
          </p:sp>
        </p:grpSp>
      </p:grpSp>
      <p:grpSp>
        <p:nvGrpSpPr>
          <p:cNvPr id="6" name="Группа 5">
            <a:extLst>
              <a:ext uri="{FF2B5EF4-FFF2-40B4-BE49-F238E27FC236}">
                <a16:creationId xmlns:a16="http://schemas.microsoft.com/office/drawing/2014/main" id="{1143906D-E173-7547-8A28-59ECB6FF2F24}"/>
              </a:ext>
            </a:extLst>
          </p:cNvPr>
          <p:cNvGrpSpPr/>
          <p:nvPr/>
        </p:nvGrpSpPr>
        <p:grpSpPr>
          <a:xfrm>
            <a:off x="6047032" y="2960548"/>
            <a:ext cx="2735017" cy="1829544"/>
            <a:chOff x="6047032" y="3250688"/>
            <a:chExt cx="2735017" cy="2092783"/>
          </a:xfrm>
        </p:grpSpPr>
        <p:sp>
          <p:nvSpPr>
            <p:cNvPr id="36" name="Прямоугольник 35">
              <a:extLst>
                <a:ext uri="{FF2B5EF4-FFF2-40B4-BE49-F238E27FC236}">
                  <a16:creationId xmlns:a16="http://schemas.microsoft.com/office/drawing/2014/main" id="{084D0473-7ADA-8442-891C-3398F18AF19A}"/>
                </a:ext>
              </a:extLst>
            </p:cNvPr>
            <p:cNvSpPr/>
            <p:nvPr/>
          </p:nvSpPr>
          <p:spPr>
            <a:xfrm>
              <a:off x="6047032" y="3250688"/>
              <a:ext cx="2735017" cy="209278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algn="ctr" defTabSz="685800" rtl="0"/>
              <a:r>
                <a:rPr lang="en-US" sz="1200" b="1" dirty="0"/>
                <a:t>Corporate documents</a:t>
              </a:r>
            </a:p>
          </p:txBody>
        </p:sp>
        <p:grpSp>
          <p:nvGrpSpPr>
            <p:cNvPr id="37" name="Группа 36">
              <a:extLst>
                <a:ext uri="{FF2B5EF4-FFF2-40B4-BE49-F238E27FC236}">
                  <a16:creationId xmlns:a16="http://schemas.microsoft.com/office/drawing/2014/main" id="{0DA42080-AF19-104B-9B65-A6F6AD4BEF56}"/>
                </a:ext>
              </a:extLst>
            </p:cNvPr>
            <p:cNvGrpSpPr/>
            <p:nvPr/>
          </p:nvGrpSpPr>
          <p:grpSpPr>
            <a:xfrm>
              <a:off x="6198157" y="3648723"/>
              <a:ext cx="2404407" cy="1435678"/>
              <a:chOff x="4745988" y="1698929"/>
              <a:chExt cx="1428877" cy="1148840"/>
            </a:xfrm>
          </p:grpSpPr>
          <p:sp>
            <p:nvSpPr>
              <p:cNvPr id="38" name="Rectangle 10">
                <a:extLst>
                  <a:ext uri="{FF2B5EF4-FFF2-40B4-BE49-F238E27FC236}">
                    <a16:creationId xmlns:a16="http://schemas.microsoft.com/office/drawing/2014/main" id="{1797B94C-745A-B24A-BC29-CFAB354C01F9}"/>
                  </a:ext>
                </a:extLst>
              </p:cNvPr>
              <p:cNvSpPr>
                <a:spLocks noChangeArrowheads="1"/>
              </p:cNvSpPr>
              <p:nvPr/>
            </p:nvSpPr>
            <p:spPr bwMode="auto">
              <a:xfrm>
                <a:off x="4745988" y="169892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marL="0" algn="ctr" defTabSz="685800" rtl="0"/>
                <a:r>
                  <a:rPr lang="en-US" sz="1200" b="1" dirty="0">
                    <a:solidFill>
                      <a:schemeClr val="tx1"/>
                    </a:solidFill>
                    <a:latin typeface="Calibri" pitchFamily="34" charset="0"/>
                  </a:rPr>
                  <a:t>Digital transformation strategies</a:t>
                </a:r>
              </a:p>
            </p:txBody>
          </p:sp>
          <p:sp>
            <p:nvSpPr>
              <p:cNvPr id="39" name="Rectangle 10">
                <a:extLst>
                  <a:ext uri="{FF2B5EF4-FFF2-40B4-BE49-F238E27FC236}">
                    <a16:creationId xmlns:a16="http://schemas.microsoft.com/office/drawing/2014/main" id="{6B9C4C16-26D3-C14D-AE8E-0F5750AC9C7D}"/>
                  </a:ext>
                </a:extLst>
              </p:cNvPr>
              <p:cNvSpPr>
                <a:spLocks noChangeArrowheads="1"/>
              </p:cNvSpPr>
              <p:nvPr/>
            </p:nvSpPr>
            <p:spPr bwMode="auto">
              <a:xfrm>
                <a:off x="4745988" y="210295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sz="1200" b="1" dirty="0">
                    <a:solidFill>
                      <a:schemeClr val="tx1"/>
                    </a:solidFill>
                    <a:latin typeface="Calibri" pitchFamily="34" charset="0"/>
                  </a:rPr>
                  <a:t>Investment programs</a:t>
                </a:r>
              </a:p>
            </p:txBody>
          </p:sp>
          <p:sp>
            <p:nvSpPr>
              <p:cNvPr id="40" name="Rectangle 10">
                <a:extLst>
                  <a:ext uri="{FF2B5EF4-FFF2-40B4-BE49-F238E27FC236}">
                    <a16:creationId xmlns:a16="http://schemas.microsoft.com/office/drawing/2014/main" id="{1A3F9F67-F6D0-C744-B62A-40AC4F983E14}"/>
                  </a:ext>
                </a:extLst>
              </p:cNvPr>
              <p:cNvSpPr>
                <a:spLocks noChangeArrowheads="1"/>
              </p:cNvSpPr>
              <p:nvPr/>
            </p:nvSpPr>
            <p:spPr bwMode="auto">
              <a:xfrm>
                <a:off x="4745988" y="2512935"/>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sz="1200" b="1" dirty="0">
                    <a:solidFill>
                      <a:schemeClr val="tx1"/>
                    </a:solidFill>
                    <a:latin typeface="Calibri" pitchFamily="34" charset="0"/>
                  </a:rPr>
                  <a:t>Other corp. strategic documents</a:t>
                </a:r>
              </a:p>
            </p:txBody>
          </p:sp>
        </p:grpSp>
      </p:grpSp>
      <p:sp>
        <p:nvSpPr>
          <p:cNvPr id="9" name="Овал 8">
            <a:extLst>
              <a:ext uri="{FF2B5EF4-FFF2-40B4-BE49-F238E27FC236}">
                <a16:creationId xmlns:a16="http://schemas.microsoft.com/office/drawing/2014/main" id="{1D8017CE-2110-684C-9D7F-0503BC6D40DB}"/>
              </a:ext>
            </a:extLst>
          </p:cNvPr>
          <p:cNvSpPr/>
          <p:nvPr/>
        </p:nvSpPr>
        <p:spPr>
          <a:xfrm>
            <a:off x="3579368" y="1004994"/>
            <a:ext cx="1584176" cy="738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r>
              <a:rPr lang="en-US" sz="1800" dirty="0"/>
              <a:t>Society</a:t>
            </a:r>
            <a:endParaRPr lang="ru-RU" sz="1800" dirty="0"/>
          </a:p>
        </p:txBody>
      </p:sp>
      <p:sp>
        <p:nvSpPr>
          <p:cNvPr id="45" name="Овал 44">
            <a:extLst>
              <a:ext uri="{FF2B5EF4-FFF2-40B4-BE49-F238E27FC236}">
                <a16:creationId xmlns:a16="http://schemas.microsoft.com/office/drawing/2014/main" id="{9802665A-E663-094A-A66F-E2FBE8C46724}"/>
              </a:ext>
            </a:extLst>
          </p:cNvPr>
          <p:cNvSpPr/>
          <p:nvPr/>
        </p:nvSpPr>
        <p:spPr>
          <a:xfrm>
            <a:off x="3538244" y="3914295"/>
            <a:ext cx="1584176" cy="834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r>
              <a:rPr lang="en-US" dirty="0"/>
              <a:t>Fuel and energy complex</a:t>
            </a:r>
            <a:endParaRPr lang="ru-RU" dirty="0"/>
          </a:p>
        </p:txBody>
      </p:sp>
      <p:sp>
        <p:nvSpPr>
          <p:cNvPr id="46" name="Стрелка вправо 45">
            <a:extLst>
              <a:ext uri="{FF2B5EF4-FFF2-40B4-BE49-F238E27FC236}">
                <a16:creationId xmlns:a16="http://schemas.microsoft.com/office/drawing/2014/main" id="{4024CD98-119F-7F48-B71E-7ADD3AE0C613}"/>
              </a:ext>
            </a:extLst>
          </p:cNvPr>
          <p:cNvSpPr/>
          <p:nvPr/>
        </p:nvSpPr>
        <p:spPr>
          <a:xfrm rot="5400000">
            <a:off x="7228406" y="2519472"/>
            <a:ext cx="3722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a:p>
        </p:txBody>
      </p:sp>
      <p:cxnSp>
        <p:nvCxnSpPr>
          <p:cNvPr id="11" name="Соединительная линия уступом 10">
            <a:extLst>
              <a:ext uri="{FF2B5EF4-FFF2-40B4-BE49-F238E27FC236}">
                <a16:creationId xmlns:a16="http://schemas.microsoft.com/office/drawing/2014/main" id="{E6C36913-A05D-0244-B63E-862E211233EA}"/>
              </a:ext>
            </a:extLst>
          </p:cNvPr>
          <p:cNvCxnSpPr>
            <a:stCxn id="24" idx="3"/>
            <a:endCxn id="27" idx="1"/>
          </p:cNvCxnSpPr>
          <p:nvPr/>
        </p:nvCxnSpPr>
        <p:spPr>
          <a:xfrm flipV="1">
            <a:off x="2770540" y="2748416"/>
            <a:ext cx="849499" cy="11485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a:extLst>
              <a:ext uri="{FF2B5EF4-FFF2-40B4-BE49-F238E27FC236}">
                <a16:creationId xmlns:a16="http://schemas.microsoft.com/office/drawing/2014/main" id="{73974F12-15D6-4548-B57E-58B9CE686450}"/>
              </a:ext>
            </a:extLst>
          </p:cNvPr>
          <p:cNvCxnSpPr>
            <a:stCxn id="23" idx="3"/>
            <a:endCxn id="27" idx="1"/>
          </p:cNvCxnSpPr>
          <p:nvPr/>
        </p:nvCxnSpPr>
        <p:spPr>
          <a:xfrm>
            <a:off x="2770541" y="1894628"/>
            <a:ext cx="849498" cy="8537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Соединительная линия уступом 14">
            <a:extLst>
              <a:ext uri="{FF2B5EF4-FFF2-40B4-BE49-F238E27FC236}">
                <a16:creationId xmlns:a16="http://schemas.microsoft.com/office/drawing/2014/main" id="{85ED7E3C-A33E-0C49-91DB-F0C347F981A3}"/>
              </a:ext>
            </a:extLst>
          </p:cNvPr>
          <p:cNvCxnSpPr>
            <a:stCxn id="27" idx="3"/>
            <a:endCxn id="30" idx="1"/>
          </p:cNvCxnSpPr>
          <p:nvPr/>
        </p:nvCxnSpPr>
        <p:spPr>
          <a:xfrm flipV="1">
            <a:off x="5048916" y="1793423"/>
            <a:ext cx="998116" cy="9549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a:extLst>
              <a:ext uri="{FF2B5EF4-FFF2-40B4-BE49-F238E27FC236}">
                <a16:creationId xmlns:a16="http://schemas.microsoft.com/office/drawing/2014/main" id="{512B99BC-B326-3A41-A068-0157F34B2935}"/>
              </a:ext>
            </a:extLst>
          </p:cNvPr>
          <p:cNvCxnSpPr>
            <a:cxnSpLocks/>
            <a:stCxn id="27" idx="3"/>
            <a:endCxn id="36" idx="1"/>
          </p:cNvCxnSpPr>
          <p:nvPr/>
        </p:nvCxnSpPr>
        <p:spPr>
          <a:xfrm>
            <a:off x="5048916" y="2748416"/>
            <a:ext cx="998116" cy="11269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21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4DA7814-AC6C-0F40-85BE-D57DF94345A5}"/>
              </a:ext>
            </a:extLst>
          </p:cNvPr>
          <p:cNvSpPr/>
          <p:nvPr/>
        </p:nvSpPr>
        <p:spPr>
          <a:xfrm>
            <a:off x="0" y="4209349"/>
            <a:ext cx="9144000" cy="9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dirty="0"/>
          </a:p>
        </p:txBody>
      </p:sp>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pPr algn="l" defTabSz="685800" rtl="0">
              <a:lnSpc>
                <a:spcPct val="90000"/>
              </a:lnSpc>
              <a:spcBef>
                <a:spcPts val="0"/>
              </a:spcBef>
              <a:buNone/>
            </a:pPr>
            <a:r>
              <a:rPr lang="en-US" dirty="0"/>
              <a:t>National programs &amp; projects</a:t>
            </a:r>
            <a:endParaRPr lang="ru-RU" dirty="0"/>
          </a:p>
        </p:txBody>
      </p:sp>
      <p:sp>
        <p:nvSpPr>
          <p:cNvPr id="45" name="Rectangle 10">
            <a:extLst>
              <a:ext uri="{FF2B5EF4-FFF2-40B4-BE49-F238E27FC236}">
                <a16:creationId xmlns:a16="http://schemas.microsoft.com/office/drawing/2014/main" id="{D8508764-134E-4042-883B-B9497E59B07D}"/>
              </a:ext>
            </a:extLst>
          </p:cNvPr>
          <p:cNvSpPr>
            <a:spLocks noChangeArrowheads="1"/>
          </p:cNvSpPr>
          <p:nvPr/>
        </p:nvSpPr>
        <p:spPr bwMode="auto">
          <a:xfrm>
            <a:off x="397568" y="843559"/>
            <a:ext cx="2192878" cy="79208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en-GB" dirty="0"/>
              <a:t>National Program for “Digital Economy of the Russian Federation” </a:t>
            </a:r>
            <a:endParaRPr lang="ru-RU" sz="1200" b="1" dirty="0">
              <a:solidFill>
                <a:schemeClr val="bg1"/>
              </a:solidFill>
              <a:latin typeface="Calibri" pitchFamily="34" charset="0"/>
            </a:endParaRPr>
          </a:p>
        </p:txBody>
      </p:sp>
      <p:sp>
        <p:nvSpPr>
          <p:cNvPr id="46" name="Rectangle 10">
            <a:extLst>
              <a:ext uri="{FF2B5EF4-FFF2-40B4-BE49-F238E27FC236}">
                <a16:creationId xmlns:a16="http://schemas.microsoft.com/office/drawing/2014/main" id="{8B596CA1-2E29-0445-A28D-DC3170064105}"/>
              </a:ext>
            </a:extLst>
          </p:cNvPr>
          <p:cNvSpPr>
            <a:spLocks noChangeArrowheads="1"/>
          </p:cNvSpPr>
          <p:nvPr/>
        </p:nvSpPr>
        <p:spPr bwMode="auto">
          <a:xfrm>
            <a:off x="3275856" y="844437"/>
            <a:ext cx="2448272" cy="79121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en-GB" dirty="0"/>
              <a:t>National project “Economy of Data and Digital Transformation of the State”</a:t>
            </a:r>
            <a:r>
              <a:rPr lang="ru-RU" dirty="0"/>
              <a:t> </a:t>
            </a:r>
            <a:endParaRPr lang="ru-RU" sz="1200" b="1" dirty="0">
              <a:solidFill>
                <a:schemeClr val="bg1"/>
              </a:solidFill>
              <a:latin typeface="Calibri" pitchFamily="34" charset="0"/>
            </a:endParaRPr>
          </a:p>
        </p:txBody>
      </p:sp>
      <p:sp>
        <p:nvSpPr>
          <p:cNvPr id="3" name="Прямоугольник 2">
            <a:extLst>
              <a:ext uri="{FF2B5EF4-FFF2-40B4-BE49-F238E27FC236}">
                <a16:creationId xmlns:a16="http://schemas.microsoft.com/office/drawing/2014/main" id="{5463FEFF-EEDF-E144-9505-F96BC0379736}"/>
              </a:ext>
            </a:extLst>
          </p:cNvPr>
          <p:cNvSpPr/>
          <p:nvPr/>
        </p:nvSpPr>
        <p:spPr>
          <a:xfrm>
            <a:off x="122155" y="1635646"/>
            <a:ext cx="2741084" cy="1600438"/>
          </a:xfrm>
          <a:prstGeom prst="rect">
            <a:avLst/>
          </a:prstGeom>
        </p:spPr>
        <p:txBody>
          <a:bodyPr wrap="square">
            <a:spAutoFit/>
          </a:bodyPr>
          <a:lstStyle/>
          <a:p>
            <a:pPr algn="ctr" rtl="0"/>
            <a:r>
              <a:rPr lang="en-GB" dirty="0">
                <a:latin typeface="Calibri" panose="020F0502020204030204" pitchFamily="34" charset="0"/>
                <a:ea typeface="Calibri" panose="020F0502020204030204" pitchFamily="34" charset="0"/>
              </a:rPr>
              <a:t>tasks of refining the regulatory legal framework, the information infrastructure, and human resources for the digital economy, information security, digital technologies and digital state governance</a:t>
            </a:r>
            <a:r>
              <a:rPr lang="ru-RU" dirty="0"/>
              <a:t> </a:t>
            </a:r>
          </a:p>
        </p:txBody>
      </p:sp>
      <p:sp>
        <p:nvSpPr>
          <p:cNvPr id="4" name="Прямоугольник 3">
            <a:extLst>
              <a:ext uri="{FF2B5EF4-FFF2-40B4-BE49-F238E27FC236}">
                <a16:creationId xmlns:a16="http://schemas.microsoft.com/office/drawing/2014/main" id="{4B0A1E43-72B1-A741-BF66-49C285094F02}"/>
              </a:ext>
            </a:extLst>
          </p:cNvPr>
          <p:cNvSpPr/>
          <p:nvPr/>
        </p:nvSpPr>
        <p:spPr>
          <a:xfrm>
            <a:off x="3275856" y="1664160"/>
            <a:ext cx="2664296" cy="1384995"/>
          </a:xfrm>
          <a:prstGeom prst="rect">
            <a:avLst/>
          </a:prstGeom>
        </p:spPr>
        <p:txBody>
          <a:bodyPr wrap="square">
            <a:spAutoFit/>
          </a:bodyPr>
          <a:lstStyle/>
          <a:p>
            <a:pPr algn="ctr" rtl="0"/>
            <a:r>
              <a:rPr lang="en-GB" dirty="0">
                <a:latin typeface="Calibri" panose="020F0502020204030204" pitchFamily="34" charset="0"/>
                <a:ea typeface="Calibri" panose="020F0502020204030204" pitchFamily="34" charset="0"/>
              </a:rPr>
              <a:t>continued implementation of the projects and measures aimed at achieving the indicators of the national development objectives in regards to the digital transformation</a:t>
            </a:r>
            <a:r>
              <a:rPr lang="ru-RU" dirty="0"/>
              <a:t> </a:t>
            </a:r>
          </a:p>
        </p:txBody>
      </p:sp>
      <p:sp>
        <p:nvSpPr>
          <p:cNvPr id="49" name="Стрелка вправо 48">
            <a:extLst>
              <a:ext uri="{FF2B5EF4-FFF2-40B4-BE49-F238E27FC236}">
                <a16:creationId xmlns:a16="http://schemas.microsoft.com/office/drawing/2014/main" id="{06FB55E4-F79F-3A40-A9A1-294A20488180}"/>
              </a:ext>
            </a:extLst>
          </p:cNvPr>
          <p:cNvSpPr/>
          <p:nvPr/>
        </p:nvSpPr>
        <p:spPr>
          <a:xfrm>
            <a:off x="2676714" y="987575"/>
            <a:ext cx="56313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a:p>
        </p:txBody>
      </p:sp>
      <p:sp>
        <p:nvSpPr>
          <p:cNvPr id="50" name="Стрелка вправо 49">
            <a:extLst>
              <a:ext uri="{FF2B5EF4-FFF2-40B4-BE49-F238E27FC236}">
                <a16:creationId xmlns:a16="http://schemas.microsoft.com/office/drawing/2014/main" id="{743FAA8A-F057-9B46-81D5-C89194353CFC}"/>
              </a:ext>
            </a:extLst>
          </p:cNvPr>
          <p:cNvSpPr/>
          <p:nvPr/>
        </p:nvSpPr>
        <p:spPr>
          <a:xfrm>
            <a:off x="5775719" y="987575"/>
            <a:ext cx="72008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52" name="Прямоугольник 51">
            <a:extLst>
              <a:ext uri="{FF2B5EF4-FFF2-40B4-BE49-F238E27FC236}">
                <a16:creationId xmlns:a16="http://schemas.microsoft.com/office/drawing/2014/main" id="{15BFE7EF-5FDB-2B40-B6B1-08CCBDD7A62C}"/>
              </a:ext>
            </a:extLst>
          </p:cNvPr>
          <p:cNvSpPr/>
          <p:nvPr/>
        </p:nvSpPr>
        <p:spPr bwMode="auto">
          <a:xfrm>
            <a:off x="6547390" y="860100"/>
            <a:ext cx="2246693" cy="142361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en-GB" dirty="0"/>
              <a:t>I</a:t>
            </a:r>
            <a:r>
              <a:rPr lang="en-GB" dirty="0">
                <a:solidFill>
                  <a:schemeClr val="lt1"/>
                </a:solidFill>
              </a:rPr>
              <a:t>ndicators characterizing implementation of the above national development objective in terms of digital transformation</a:t>
            </a:r>
            <a:r>
              <a:rPr lang="ru-RU" dirty="0">
                <a:solidFill>
                  <a:schemeClr val="lt1"/>
                </a:solidFill>
              </a:rPr>
              <a:t> </a:t>
            </a:r>
          </a:p>
        </p:txBody>
      </p:sp>
      <p:sp>
        <p:nvSpPr>
          <p:cNvPr id="53" name="Стрелка вправо 52">
            <a:extLst>
              <a:ext uri="{FF2B5EF4-FFF2-40B4-BE49-F238E27FC236}">
                <a16:creationId xmlns:a16="http://schemas.microsoft.com/office/drawing/2014/main" id="{60633783-CBDD-1643-84CF-FD758B8A675B}"/>
              </a:ext>
            </a:extLst>
          </p:cNvPr>
          <p:cNvSpPr/>
          <p:nvPr/>
        </p:nvSpPr>
        <p:spPr>
          <a:xfrm rot="5400000">
            <a:off x="7310695" y="2446826"/>
            <a:ext cx="72008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56" name="Rectangle 10">
            <a:extLst>
              <a:ext uri="{FF2B5EF4-FFF2-40B4-BE49-F238E27FC236}">
                <a16:creationId xmlns:a16="http://schemas.microsoft.com/office/drawing/2014/main" id="{D1C31308-B857-C04B-9399-7BD56C00D764}"/>
              </a:ext>
            </a:extLst>
          </p:cNvPr>
          <p:cNvSpPr>
            <a:spLocks noChangeArrowheads="1"/>
          </p:cNvSpPr>
          <p:nvPr/>
        </p:nvSpPr>
        <p:spPr bwMode="auto">
          <a:xfrm>
            <a:off x="6547390" y="3133104"/>
            <a:ext cx="2246693" cy="16004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rtl="0"/>
            <a:r>
              <a:rPr lang="en-GB" dirty="0">
                <a:latin typeface="Calibri" panose="020F0502020204030204" pitchFamily="34" charset="0"/>
                <a:ea typeface="Calibri" panose="020F0502020204030204" pitchFamily="34" charset="0"/>
              </a:rPr>
              <a:t>Achievement of </a:t>
            </a:r>
            <a:r>
              <a:rPr lang="en-GB" b="1" dirty="0">
                <a:latin typeface="Calibri" panose="020F0502020204030204" pitchFamily="34" charset="0"/>
                <a:ea typeface="Calibri" panose="020F0502020204030204" pitchFamily="34" charset="0"/>
              </a:rPr>
              <a:t>“digital maturity”</a:t>
            </a:r>
            <a:r>
              <a:rPr lang="en-GB" dirty="0">
                <a:latin typeface="Calibri" panose="020F0502020204030204" pitchFamily="34" charset="0"/>
                <a:ea typeface="Calibri" panose="020F0502020204030204" pitchFamily="34" charset="0"/>
              </a:rPr>
              <a:t> of the key sectors of the economy and social sphere, including public health and education as well as state governance</a:t>
            </a:r>
            <a:r>
              <a:rPr lang="ru-RU" dirty="0"/>
              <a:t> </a:t>
            </a:r>
          </a:p>
        </p:txBody>
      </p:sp>
      <p:sp>
        <p:nvSpPr>
          <p:cNvPr id="57" name="Стрелка вправо 56">
            <a:extLst>
              <a:ext uri="{FF2B5EF4-FFF2-40B4-BE49-F238E27FC236}">
                <a16:creationId xmlns:a16="http://schemas.microsoft.com/office/drawing/2014/main" id="{A2CC9560-57E4-B64A-8630-888D224B57A1}"/>
              </a:ext>
            </a:extLst>
          </p:cNvPr>
          <p:cNvSpPr/>
          <p:nvPr/>
        </p:nvSpPr>
        <p:spPr>
          <a:xfrm rot="10800000">
            <a:off x="6025777" y="3692630"/>
            <a:ext cx="44150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58" name="Прямоугольник 57">
            <a:extLst>
              <a:ext uri="{FF2B5EF4-FFF2-40B4-BE49-F238E27FC236}">
                <a16:creationId xmlns:a16="http://schemas.microsoft.com/office/drawing/2014/main" id="{F014CC17-98DE-FA4B-A9DA-6B745BFAB56F}"/>
              </a:ext>
            </a:extLst>
          </p:cNvPr>
          <p:cNvSpPr/>
          <p:nvPr/>
        </p:nvSpPr>
        <p:spPr>
          <a:xfrm>
            <a:off x="3204491" y="3256945"/>
            <a:ext cx="2735017" cy="1275697"/>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rtl="0"/>
            <a:r>
              <a:rPr lang="en-GB" b="1" dirty="0"/>
              <a:t>“Energy infrastructure” industry</a:t>
            </a:r>
            <a:endParaRPr lang="en-US" b="1" dirty="0"/>
          </a:p>
        </p:txBody>
      </p:sp>
      <p:sp>
        <p:nvSpPr>
          <p:cNvPr id="55" name="Rectangle 10">
            <a:extLst>
              <a:ext uri="{FF2B5EF4-FFF2-40B4-BE49-F238E27FC236}">
                <a16:creationId xmlns:a16="http://schemas.microsoft.com/office/drawing/2014/main" id="{2CE88C2B-5DA7-894A-B931-FC4E6FEE68FD}"/>
              </a:ext>
            </a:extLst>
          </p:cNvPr>
          <p:cNvSpPr>
            <a:spLocks noChangeArrowheads="1"/>
          </p:cNvSpPr>
          <p:nvPr/>
        </p:nvSpPr>
        <p:spPr bwMode="auto">
          <a:xfrm>
            <a:off x="3422588" y="3871907"/>
            <a:ext cx="2255987" cy="4184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GB" dirty="0"/>
              <a:t>“digital maturity”</a:t>
            </a:r>
            <a:endParaRPr lang="ru-RU" sz="1200" b="1" dirty="0">
              <a:solidFill>
                <a:schemeClr val="tx1"/>
              </a:solidFill>
              <a:latin typeface="Calibri" pitchFamily="34" charset="0"/>
            </a:endParaRPr>
          </a:p>
        </p:txBody>
      </p:sp>
      <p:sp>
        <p:nvSpPr>
          <p:cNvPr id="59" name="Стрелка вправо 58">
            <a:extLst>
              <a:ext uri="{FF2B5EF4-FFF2-40B4-BE49-F238E27FC236}">
                <a16:creationId xmlns:a16="http://schemas.microsoft.com/office/drawing/2014/main" id="{3C8FBAC3-2244-814E-B0F0-8EC21984CBC7}"/>
              </a:ext>
            </a:extLst>
          </p:cNvPr>
          <p:cNvSpPr/>
          <p:nvPr/>
        </p:nvSpPr>
        <p:spPr>
          <a:xfrm rot="10800000">
            <a:off x="2676715" y="3681294"/>
            <a:ext cx="44150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60" name="Rectangle 10">
            <a:extLst>
              <a:ext uri="{FF2B5EF4-FFF2-40B4-BE49-F238E27FC236}">
                <a16:creationId xmlns:a16="http://schemas.microsoft.com/office/drawing/2014/main" id="{5F4660A5-9D46-6544-A74A-78F1263C4EB7}"/>
              </a:ext>
            </a:extLst>
          </p:cNvPr>
          <p:cNvSpPr>
            <a:spLocks noChangeArrowheads="1"/>
          </p:cNvSpPr>
          <p:nvPr/>
        </p:nvSpPr>
        <p:spPr bwMode="auto">
          <a:xfrm>
            <a:off x="397568" y="3236084"/>
            <a:ext cx="2192878" cy="17839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en-US" b="1" dirty="0"/>
              <a:t>S</a:t>
            </a:r>
            <a:r>
              <a:rPr lang="ro-RO" b="1" dirty="0" err="1"/>
              <a:t>trategic</a:t>
            </a:r>
            <a:r>
              <a:rPr lang="ro-RO" b="1" dirty="0"/>
              <a:t> </a:t>
            </a:r>
            <a:r>
              <a:rPr lang="ro-RO" b="1" dirty="0" err="1"/>
              <a:t>direction</a:t>
            </a:r>
            <a:r>
              <a:rPr lang="ro-RO" b="1" dirty="0"/>
              <a:t> in </a:t>
            </a:r>
            <a:r>
              <a:rPr lang="ro-RO" b="1" dirty="0" err="1"/>
              <a:t>the</a:t>
            </a:r>
            <a:r>
              <a:rPr lang="ro-RO" b="1" dirty="0"/>
              <a:t> </a:t>
            </a:r>
            <a:r>
              <a:rPr lang="ro-RO" b="1" dirty="0" err="1"/>
              <a:t>field</a:t>
            </a:r>
            <a:r>
              <a:rPr lang="ro-RO" b="1" dirty="0"/>
              <a:t> of digital </a:t>
            </a:r>
            <a:r>
              <a:rPr lang="ro-RO" b="1" dirty="0" err="1"/>
              <a:t>transformation</a:t>
            </a:r>
            <a:r>
              <a:rPr lang="ro-RO" b="1" dirty="0"/>
              <a:t> of </a:t>
            </a:r>
            <a:r>
              <a:rPr lang="ro-RO" b="1" dirty="0" err="1"/>
              <a:t>the</a:t>
            </a:r>
            <a:r>
              <a:rPr lang="ro-RO" b="1" dirty="0"/>
              <a:t> </a:t>
            </a:r>
            <a:r>
              <a:rPr lang="en-US" b="1" dirty="0"/>
              <a:t>FEC </a:t>
            </a:r>
            <a:r>
              <a:rPr lang="ro-RO" b="1" dirty="0" err="1"/>
              <a:t>until</a:t>
            </a:r>
            <a:r>
              <a:rPr lang="ro-RO" b="1" dirty="0"/>
              <a:t> 2030</a:t>
            </a:r>
            <a:br>
              <a:rPr lang="en-US" dirty="0"/>
            </a:br>
            <a:r>
              <a:rPr lang="ro-RO" dirty="0" err="1"/>
              <a:t>Order</a:t>
            </a:r>
            <a:r>
              <a:rPr lang="ro-RO" dirty="0"/>
              <a:t> of </a:t>
            </a:r>
            <a:r>
              <a:rPr lang="ro-RO" dirty="0" err="1"/>
              <a:t>the</a:t>
            </a:r>
            <a:r>
              <a:rPr lang="ro-RO" dirty="0"/>
              <a:t> </a:t>
            </a:r>
            <a:r>
              <a:rPr lang="ro-RO" dirty="0" err="1"/>
              <a:t>Government</a:t>
            </a:r>
            <a:r>
              <a:rPr lang="ro-RO" dirty="0"/>
              <a:t> of </a:t>
            </a:r>
            <a:r>
              <a:rPr lang="ro-RO" dirty="0" err="1"/>
              <a:t>the</a:t>
            </a:r>
            <a:r>
              <a:rPr lang="ro-RO" dirty="0"/>
              <a:t> </a:t>
            </a:r>
            <a:r>
              <a:rPr lang="ro-RO" dirty="0" err="1"/>
              <a:t>Russian</a:t>
            </a:r>
            <a:r>
              <a:rPr lang="ro-RO" dirty="0"/>
              <a:t> </a:t>
            </a:r>
            <a:r>
              <a:rPr lang="ro-RO" dirty="0" err="1"/>
              <a:t>Federation</a:t>
            </a:r>
            <a:r>
              <a:rPr lang="ro-RO" dirty="0"/>
              <a:t> </a:t>
            </a:r>
            <a:r>
              <a:rPr lang="ro-RO" dirty="0" err="1"/>
              <a:t>dated</a:t>
            </a:r>
            <a:r>
              <a:rPr lang="ro-RO" dirty="0"/>
              <a:t> 03/12/2024 No. 581-r</a:t>
            </a:r>
            <a:endParaRPr lang="ru-RU" sz="1200" b="1" dirty="0">
              <a:solidFill>
                <a:schemeClr val="bg1"/>
              </a:solidFill>
              <a:latin typeface="Calibri" pitchFamily="34" charset="0"/>
            </a:endParaRPr>
          </a:p>
        </p:txBody>
      </p:sp>
    </p:spTree>
    <p:extLst>
      <p:ext uri="{BB962C8B-B14F-4D97-AF65-F5344CB8AC3E}">
        <p14:creationId xmlns:p14="http://schemas.microsoft.com/office/powerpoint/2010/main" val="176662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4DA7814-AC6C-0F40-85BE-D57DF94345A5}"/>
              </a:ext>
            </a:extLst>
          </p:cNvPr>
          <p:cNvSpPr/>
          <p:nvPr/>
        </p:nvSpPr>
        <p:spPr>
          <a:xfrm>
            <a:off x="0" y="4219908"/>
            <a:ext cx="9015882" cy="9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r>
              <a:rPr lang="en-US"/>
              <a:t>Use of artificial intelligence technologies in selected fuel and energy sectors and related information systems</a:t>
            </a:r>
            <a:endParaRPr lang="ru-RU"/>
          </a:p>
        </p:txBody>
      </p:sp>
      <p:sp>
        <p:nvSpPr>
          <p:cNvPr id="45" name="Прямоугольник 44">
            <a:extLst>
              <a:ext uri="{FF2B5EF4-FFF2-40B4-BE49-F238E27FC236}">
                <a16:creationId xmlns:a16="http://schemas.microsoft.com/office/drawing/2014/main" id="{3CBB74DA-08C6-EF4A-A9B7-4A56F1AA89F0}"/>
              </a:ext>
            </a:extLst>
          </p:cNvPr>
          <p:cNvSpPr/>
          <p:nvPr/>
        </p:nvSpPr>
        <p:spPr>
          <a:xfrm>
            <a:off x="361951" y="860463"/>
            <a:ext cx="2408590" cy="12102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en-US" b="1" dirty="0"/>
              <a:t>National Strategy for AI Development </a:t>
            </a:r>
            <a:endParaRPr lang="ru-RU" b="1" dirty="0"/>
          </a:p>
          <a:p>
            <a:pPr algn="ctr" rtl="0"/>
            <a:r>
              <a:rPr lang="ru-RU" dirty="0"/>
              <a:t>(</a:t>
            </a:r>
            <a:r>
              <a:rPr lang="ro-RO" dirty="0" err="1"/>
              <a:t>Decree</a:t>
            </a:r>
            <a:r>
              <a:rPr lang="ro-RO" dirty="0"/>
              <a:t> of </a:t>
            </a:r>
            <a:r>
              <a:rPr lang="ro-RO" dirty="0" err="1"/>
              <a:t>the</a:t>
            </a:r>
            <a:r>
              <a:rPr lang="ro-RO" dirty="0"/>
              <a:t> </a:t>
            </a:r>
            <a:r>
              <a:rPr lang="ro-RO" dirty="0" err="1"/>
              <a:t>President</a:t>
            </a:r>
            <a:r>
              <a:rPr lang="ro-RO" dirty="0"/>
              <a:t> of </a:t>
            </a:r>
            <a:r>
              <a:rPr lang="ro-RO" dirty="0" err="1"/>
              <a:t>the</a:t>
            </a:r>
            <a:r>
              <a:rPr lang="ro-RO" dirty="0"/>
              <a:t> </a:t>
            </a:r>
            <a:r>
              <a:rPr lang="ro-RO" dirty="0" err="1"/>
              <a:t>Russian</a:t>
            </a:r>
            <a:r>
              <a:rPr lang="ro-RO" dirty="0"/>
              <a:t> </a:t>
            </a:r>
            <a:r>
              <a:rPr lang="ro-RO" dirty="0" err="1"/>
              <a:t>Federation</a:t>
            </a:r>
            <a:r>
              <a:rPr lang="ro-RO" dirty="0"/>
              <a:t> </a:t>
            </a:r>
            <a:r>
              <a:rPr lang="ro-RO" dirty="0" err="1"/>
              <a:t>dated</a:t>
            </a:r>
            <a:r>
              <a:rPr lang="ro-RO" dirty="0"/>
              <a:t> 10.10.2019 No. 490</a:t>
            </a:r>
            <a:r>
              <a:rPr lang="ru-RU" dirty="0"/>
              <a:t>)</a:t>
            </a:r>
            <a:endParaRPr lang="en-US" dirty="0"/>
          </a:p>
        </p:txBody>
      </p:sp>
      <p:sp>
        <p:nvSpPr>
          <p:cNvPr id="46" name="Прямоугольник 45">
            <a:extLst>
              <a:ext uri="{FF2B5EF4-FFF2-40B4-BE49-F238E27FC236}">
                <a16:creationId xmlns:a16="http://schemas.microsoft.com/office/drawing/2014/main" id="{6FA6CE13-CD0D-CC40-9CA1-116E2779E829}"/>
              </a:ext>
            </a:extLst>
          </p:cNvPr>
          <p:cNvSpPr/>
          <p:nvPr/>
        </p:nvSpPr>
        <p:spPr>
          <a:xfrm>
            <a:off x="366269" y="2429404"/>
            <a:ext cx="2404272" cy="175999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rtl="0"/>
            <a:r>
              <a:rPr lang="en-US" sz="1600" b="1" dirty="0">
                <a:latin typeface="Calibri" panose="020F0502020204030204" pitchFamily="34" charset="0"/>
                <a:ea typeface="Calibri" panose="020F0502020204030204" pitchFamily="34" charset="0"/>
              </a:rPr>
              <a:t>Energy </a:t>
            </a:r>
            <a:r>
              <a:rPr lang="en-GB" sz="1600" b="1" dirty="0">
                <a:latin typeface="Calibri" panose="020F0502020204030204" pitchFamily="34" charset="0"/>
                <a:ea typeface="Calibri" panose="020F0502020204030204" pitchFamily="34" charset="0"/>
              </a:rPr>
              <a:t>Companies</a:t>
            </a:r>
            <a:endParaRPr lang="en-US" sz="1600" b="1" dirty="0"/>
          </a:p>
        </p:txBody>
      </p:sp>
      <p:sp>
        <p:nvSpPr>
          <p:cNvPr id="48" name="Прямоугольник 47">
            <a:extLst>
              <a:ext uri="{FF2B5EF4-FFF2-40B4-BE49-F238E27FC236}">
                <a16:creationId xmlns:a16="http://schemas.microsoft.com/office/drawing/2014/main" id="{536EA5E1-0990-0F4A-A9A6-C9A0466466FB}"/>
              </a:ext>
            </a:extLst>
          </p:cNvPr>
          <p:cNvSpPr/>
          <p:nvPr/>
        </p:nvSpPr>
        <p:spPr>
          <a:xfrm>
            <a:off x="3329764" y="867511"/>
            <a:ext cx="2989464" cy="148570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rtl="0"/>
            <a:r>
              <a:rPr lang="en-US" b="1" dirty="0"/>
              <a:t>Government program of the Russian Federation “Development of Energy Sector”</a:t>
            </a:r>
            <a:r>
              <a:rPr lang="ru-RU" b="1" dirty="0"/>
              <a:t> </a:t>
            </a:r>
            <a:endParaRPr lang="en-US" b="1" dirty="0"/>
          </a:p>
        </p:txBody>
      </p:sp>
      <p:sp>
        <p:nvSpPr>
          <p:cNvPr id="52" name="Прямоугольник 51">
            <a:extLst>
              <a:ext uri="{FF2B5EF4-FFF2-40B4-BE49-F238E27FC236}">
                <a16:creationId xmlns:a16="http://schemas.microsoft.com/office/drawing/2014/main" id="{212FF6DF-B62E-D146-B9FA-E00BD3EE57BF}"/>
              </a:ext>
            </a:extLst>
          </p:cNvPr>
          <p:cNvSpPr/>
          <p:nvPr/>
        </p:nvSpPr>
        <p:spPr bwMode="auto">
          <a:xfrm>
            <a:off x="493825" y="2744316"/>
            <a:ext cx="2133959" cy="126759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t"/>
          <a:lstStyle/>
          <a:p>
            <a:pPr algn="ctr" rtl="0"/>
            <a:r>
              <a:rPr lang="en-GB" b="1" dirty="0">
                <a:latin typeface="Calibri" panose="020F0502020204030204" pitchFamily="34" charset="0"/>
                <a:ea typeface="Calibri" panose="020F0502020204030204" pitchFamily="34" charset="0"/>
              </a:rPr>
              <a:t>Digital transformation strategies (programs) </a:t>
            </a:r>
            <a:endParaRPr lang="ru-RU" b="1" dirty="0"/>
          </a:p>
        </p:txBody>
      </p:sp>
      <p:sp>
        <p:nvSpPr>
          <p:cNvPr id="49" name="Rectangle 10">
            <a:extLst>
              <a:ext uri="{FF2B5EF4-FFF2-40B4-BE49-F238E27FC236}">
                <a16:creationId xmlns:a16="http://schemas.microsoft.com/office/drawing/2014/main" id="{CF65AFEA-05A2-084F-8BA4-03D4174E70FA}"/>
              </a:ext>
            </a:extLst>
          </p:cNvPr>
          <p:cNvSpPr>
            <a:spLocks noChangeArrowheads="1"/>
          </p:cNvSpPr>
          <p:nvPr/>
        </p:nvSpPr>
        <p:spPr bwMode="auto">
          <a:xfrm>
            <a:off x="3510916" y="1641978"/>
            <a:ext cx="2605102" cy="54894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rtl="0"/>
            <a:r>
              <a:rPr lang="en-US" b="1" dirty="0"/>
              <a:t>Ministerial project </a:t>
            </a:r>
            <a:br>
              <a:rPr lang="en-US" b="1" dirty="0"/>
            </a:br>
            <a:r>
              <a:rPr lang="en-US" b="1" dirty="0"/>
              <a:t>“Digital Energy Sector” </a:t>
            </a:r>
            <a:endParaRPr lang="ru-RU" b="1" dirty="0"/>
          </a:p>
        </p:txBody>
      </p:sp>
      <p:sp>
        <p:nvSpPr>
          <p:cNvPr id="50" name="Прямоугольник 49">
            <a:extLst>
              <a:ext uri="{FF2B5EF4-FFF2-40B4-BE49-F238E27FC236}">
                <a16:creationId xmlns:a16="http://schemas.microsoft.com/office/drawing/2014/main" id="{AFF71BE6-722B-8D4B-A271-A48B2AC19917}"/>
              </a:ext>
            </a:extLst>
          </p:cNvPr>
          <p:cNvSpPr/>
          <p:nvPr/>
        </p:nvSpPr>
        <p:spPr bwMode="auto">
          <a:xfrm>
            <a:off x="3339755" y="2770130"/>
            <a:ext cx="2989464" cy="2177838"/>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a:r>
              <a:rPr lang="en-US" dirty="0"/>
              <a:t>action plans which contemplate regular conduct of industry workshops for establishing the needs of FEC companies for AI technologies as well as the performance of relevant measures aimed at satisfying these needs including engaging small-size technology companies (start-ups)</a:t>
            </a:r>
            <a:r>
              <a:rPr lang="ru-RU" sz="1200" dirty="0"/>
              <a:t> </a:t>
            </a:r>
            <a:endParaRPr lang="ru-RU" sz="1200" b="1" dirty="0">
              <a:solidFill>
                <a:schemeClr val="tx2"/>
              </a:solidFill>
              <a:latin typeface="Arial Narrow" panose="020B0604020202020204" pitchFamily="34" charset="0"/>
              <a:cs typeface="Arial Narrow" panose="020B0604020202020204" pitchFamily="34" charset="0"/>
            </a:endParaRPr>
          </a:p>
        </p:txBody>
      </p:sp>
      <p:sp>
        <p:nvSpPr>
          <p:cNvPr id="47" name="Прямоугольник 46">
            <a:extLst>
              <a:ext uri="{FF2B5EF4-FFF2-40B4-BE49-F238E27FC236}">
                <a16:creationId xmlns:a16="http://schemas.microsoft.com/office/drawing/2014/main" id="{2E30EBA3-E6F2-0641-B300-44CB80C861CC}"/>
              </a:ext>
            </a:extLst>
          </p:cNvPr>
          <p:cNvSpPr/>
          <p:nvPr/>
        </p:nvSpPr>
        <p:spPr bwMode="auto">
          <a:xfrm>
            <a:off x="643282" y="3315814"/>
            <a:ext cx="1845927" cy="5285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rtl="0"/>
            <a:r>
              <a:rPr lang="en-US" dirty="0">
                <a:solidFill>
                  <a:schemeClr val="dk1"/>
                </a:solidFill>
              </a:rPr>
              <a:t>Action plans in the AI area </a:t>
            </a:r>
            <a:endParaRPr lang="ru-RU" dirty="0">
              <a:solidFill>
                <a:schemeClr val="dk1"/>
              </a:solidFill>
            </a:endParaRPr>
          </a:p>
        </p:txBody>
      </p:sp>
      <p:sp>
        <p:nvSpPr>
          <p:cNvPr id="4" name="Прямоугольник 3">
            <a:extLst>
              <a:ext uri="{FF2B5EF4-FFF2-40B4-BE49-F238E27FC236}">
                <a16:creationId xmlns:a16="http://schemas.microsoft.com/office/drawing/2014/main" id="{51588ED6-00ED-A248-8F95-612CF63B0531}"/>
              </a:ext>
            </a:extLst>
          </p:cNvPr>
          <p:cNvSpPr/>
          <p:nvPr/>
        </p:nvSpPr>
        <p:spPr>
          <a:xfrm>
            <a:off x="6745128" y="885400"/>
            <a:ext cx="2037730" cy="206210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rtl="0"/>
            <a:r>
              <a:rPr lang="en-US" sz="1300" dirty="0">
                <a:solidFill>
                  <a:schemeClr val="dk1"/>
                </a:solidFill>
                <a:latin typeface="Calibri" panose="020F0502020204030204" pitchFamily="34" charset="0"/>
              </a:rPr>
              <a:t>Fuel and energy sector organizations are the largest purchasers of software for radio-electronic products, with expenditures in 2024 exceeding </a:t>
            </a:r>
            <a:r>
              <a:rPr lang="en-US" sz="1300" b="1" dirty="0">
                <a:solidFill>
                  <a:schemeClr val="dk1"/>
                </a:solidFill>
                <a:latin typeface="Calibri" panose="020F0502020204030204" pitchFamily="34" charset="0"/>
              </a:rPr>
              <a:t>150 billion rubles, 90% </a:t>
            </a:r>
            <a:r>
              <a:rPr lang="en-US" sz="1300" dirty="0">
                <a:solidFill>
                  <a:schemeClr val="dk1"/>
                </a:solidFill>
                <a:latin typeface="Calibri" panose="020F0502020204030204" pitchFamily="34" charset="0"/>
              </a:rPr>
              <a:t>of which went to Russian solutions.</a:t>
            </a:r>
            <a:endParaRPr lang="ru-RU" sz="1300" b="1" dirty="0">
              <a:solidFill>
                <a:schemeClr val="dk1"/>
              </a:solidFill>
              <a:latin typeface="Calibri" panose="020F0502020204030204" pitchFamily="34" charset="0"/>
            </a:endParaRPr>
          </a:p>
        </p:txBody>
      </p:sp>
      <p:sp>
        <p:nvSpPr>
          <p:cNvPr id="55" name="Стрелка вправо 54">
            <a:extLst>
              <a:ext uri="{FF2B5EF4-FFF2-40B4-BE49-F238E27FC236}">
                <a16:creationId xmlns:a16="http://schemas.microsoft.com/office/drawing/2014/main" id="{1F2E67F6-DED6-9943-8BF3-578FE18E302B}"/>
              </a:ext>
            </a:extLst>
          </p:cNvPr>
          <p:cNvSpPr/>
          <p:nvPr/>
        </p:nvSpPr>
        <p:spPr>
          <a:xfrm rot="5400000">
            <a:off x="1404283" y="2004295"/>
            <a:ext cx="3282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56" name="Стрелка вправо 55">
            <a:extLst>
              <a:ext uri="{FF2B5EF4-FFF2-40B4-BE49-F238E27FC236}">
                <a16:creationId xmlns:a16="http://schemas.microsoft.com/office/drawing/2014/main" id="{28D95E64-2999-4F48-BED4-35DFC4999C66}"/>
              </a:ext>
            </a:extLst>
          </p:cNvPr>
          <p:cNvSpPr/>
          <p:nvPr/>
        </p:nvSpPr>
        <p:spPr>
          <a:xfrm>
            <a:off x="2898097" y="3246860"/>
            <a:ext cx="3282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5" name="Прямоугольник 4">
            <a:extLst>
              <a:ext uri="{FF2B5EF4-FFF2-40B4-BE49-F238E27FC236}">
                <a16:creationId xmlns:a16="http://schemas.microsoft.com/office/drawing/2014/main" id="{A8E1A0B9-E1A7-5242-ABE4-142C8A06CDA5}"/>
              </a:ext>
            </a:extLst>
          </p:cNvPr>
          <p:cNvSpPr/>
          <p:nvPr/>
        </p:nvSpPr>
        <p:spPr>
          <a:xfrm>
            <a:off x="179512" y="4209931"/>
            <a:ext cx="3096344" cy="954107"/>
          </a:xfrm>
          <a:prstGeom prst="rect">
            <a:avLst/>
          </a:prstGeom>
        </p:spPr>
        <p:txBody>
          <a:bodyPr wrap="square">
            <a:spAutoFit/>
          </a:bodyPr>
          <a:lstStyle/>
          <a:p>
            <a:pPr algn="ctr" rtl="0"/>
            <a:r>
              <a:rPr lang="en-US" dirty="0">
                <a:latin typeface="Calibri" panose="020F0502020204030204" pitchFamily="34" charset="0"/>
                <a:ea typeface="Calibri" panose="020F0502020204030204" pitchFamily="34" charset="0"/>
              </a:rPr>
              <a:t>Energy sector occupies the </a:t>
            </a:r>
            <a:r>
              <a:rPr lang="en-US" b="1" dirty="0">
                <a:latin typeface="Calibri" panose="020F0502020204030204" pitchFamily="34" charset="0"/>
                <a:ea typeface="Calibri" panose="020F0502020204030204" pitchFamily="34" charset="0"/>
              </a:rPr>
              <a:t>2nd place among </a:t>
            </a:r>
            <a:r>
              <a:rPr lang="en-US" dirty="0">
                <a:latin typeface="Calibri" panose="020F0502020204030204" pitchFamily="34" charset="0"/>
                <a:ea typeface="Calibri" panose="020F0502020204030204" pitchFamily="34" charset="0"/>
              </a:rPr>
              <a:t>the economy sectors in terms of data availability for the development </a:t>
            </a:r>
            <a:br>
              <a:rPr lang="en-US"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and use of AI</a:t>
            </a:r>
            <a:r>
              <a:rPr lang="ru-RU" dirty="0"/>
              <a:t> </a:t>
            </a:r>
          </a:p>
        </p:txBody>
      </p:sp>
      <p:sp>
        <p:nvSpPr>
          <p:cNvPr id="58" name="Стрелка вправо 57">
            <a:extLst>
              <a:ext uri="{FF2B5EF4-FFF2-40B4-BE49-F238E27FC236}">
                <a16:creationId xmlns:a16="http://schemas.microsoft.com/office/drawing/2014/main" id="{004254CC-2469-8A41-838A-11A312FE1761}"/>
              </a:ext>
            </a:extLst>
          </p:cNvPr>
          <p:cNvSpPr/>
          <p:nvPr/>
        </p:nvSpPr>
        <p:spPr>
          <a:xfrm>
            <a:off x="2891689" y="1389950"/>
            <a:ext cx="3282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59" name="Стрелка вправо 58">
            <a:extLst>
              <a:ext uri="{FF2B5EF4-FFF2-40B4-BE49-F238E27FC236}">
                <a16:creationId xmlns:a16="http://schemas.microsoft.com/office/drawing/2014/main" id="{D0AD79BC-DF33-254B-8A99-C8CB03D2C68E}"/>
              </a:ext>
            </a:extLst>
          </p:cNvPr>
          <p:cNvSpPr/>
          <p:nvPr/>
        </p:nvSpPr>
        <p:spPr>
          <a:xfrm rot="5400000">
            <a:off x="4670365" y="2309643"/>
            <a:ext cx="3282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en-US" dirty="0"/>
          </a:p>
        </p:txBody>
      </p:sp>
      <p:sp>
        <p:nvSpPr>
          <p:cNvPr id="6" name="Прямоугольник 5">
            <a:extLst>
              <a:ext uri="{FF2B5EF4-FFF2-40B4-BE49-F238E27FC236}">
                <a16:creationId xmlns:a16="http://schemas.microsoft.com/office/drawing/2014/main" id="{2E4ADB3E-9FDB-8745-AFA3-152181CF3BE8}"/>
              </a:ext>
            </a:extLst>
          </p:cNvPr>
          <p:cNvSpPr/>
          <p:nvPr/>
        </p:nvSpPr>
        <p:spPr>
          <a:xfrm>
            <a:off x="6563739" y="3187876"/>
            <a:ext cx="2400749" cy="1600438"/>
          </a:xfrm>
          <a:prstGeom prst="rect">
            <a:avLst/>
          </a:prstGeom>
        </p:spPr>
        <p:txBody>
          <a:bodyPr wrap="square">
            <a:spAutoFit/>
          </a:bodyPr>
          <a:lstStyle/>
          <a:p>
            <a:pPr algn="ctr" rtl="0"/>
            <a:r>
              <a:rPr lang="en-US" dirty="0"/>
              <a:t>By the end of 2024, about </a:t>
            </a:r>
            <a:r>
              <a:rPr lang="en-US" b="1" dirty="0"/>
              <a:t>58%</a:t>
            </a:r>
            <a:r>
              <a:rPr lang="en-US" dirty="0"/>
              <a:t> of Russian fuel and energy sector organizations were using AI technologies in their operations, double the figure for 2022 (with a target </a:t>
            </a:r>
            <a:r>
              <a:rPr lang="en-US" b="1" dirty="0"/>
              <a:t>of 70% by 2027</a:t>
            </a:r>
            <a:r>
              <a:rPr lang="en-US" dirty="0"/>
              <a:t>).</a:t>
            </a:r>
            <a:endParaRPr lang="ru-RU" dirty="0"/>
          </a:p>
        </p:txBody>
      </p:sp>
    </p:spTree>
    <p:extLst>
      <p:ext uri="{BB962C8B-B14F-4D97-AF65-F5344CB8AC3E}">
        <p14:creationId xmlns:p14="http://schemas.microsoft.com/office/powerpoint/2010/main" val="160078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4DA7814-AC6C-0F40-85BE-D57DF94345A5}"/>
              </a:ext>
            </a:extLst>
          </p:cNvPr>
          <p:cNvSpPr/>
          <p:nvPr/>
        </p:nvSpPr>
        <p:spPr>
          <a:xfrm>
            <a:off x="0" y="4209349"/>
            <a:ext cx="9144000" cy="9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r>
              <a:rPr lang="en-US" dirty="0"/>
              <a:t>The main directions for the implementation of energy efficient technologies in the framework of energy service activities in Russia</a:t>
            </a:r>
            <a:endParaRPr lang="ru-RU" dirty="0"/>
          </a:p>
        </p:txBody>
      </p:sp>
      <p:sp>
        <p:nvSpPr>
          <p:cNvPr id="92" name="Rectangle 10">
            <a:extLst>
              <a:ext uri="{FF2B5EF4-FFF2-40B4-BE49-F238E27FC236}">
                <a16:creationId xmlns:a16="http://schemas.microsoft.com/office/drawing/2014/main" id="{A5CC0A53-B29F-3D47-AFE4-08705FA6B8E3}"/>
              </a:ext>
            </a:extLst>
          </p:cNvPr>
          <p:cNvSpPr>
            <a:spLocks noChangeArrowheads="1"/>
          </p:cNvSpPr>
          <p:nvPr/>
        </p:nvSpPr>
        <p:spPr bwMode="auto">
          <a:xfrm>
            <a:off x="2411760" y="843558"/>
            <a:ext cx="1544660" cy="43116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ro-RO" sz="1200" b="1" dirty="0">
                <a:solidFill>
                  <a:schemeClr val="bg1"/>
                </a:solidFill>
                <a:latin typeface="Calibri" pitchFamily="34" charset="0"/>
              </a:rPr>
              <a:t>State </a:t>
            </a:r>
            <a:r>
              <a:rPr lang="ro-RO" sz="1200" b="1" dirty="0" err="1">
                <a:solidFill>
                  <a:schemeClr val="bg1"/>
                </a:solidFill>
                <a:latin typeface="Calibri" pitchFamily="34" charset="0"/>
              </a:rPr>
              <a:t>and</a:t>
            </a:r>
            <a:r>
              <a:rPr lang="ro-RO" sz="1200" b="1" dirty="0">
                <a:solidFill>
                  <a:schemeClr val="bg1"/>
                </a:solidFill>
                <a:latin typeface="Calibri" pitchFamily="34" charset="0"/>
              </a:rPr>
              <a:t> municipal </a:t>
            </a:r>
            <a:r>
              <a:rPr lang="ro-RO" sz="1200" b="1" dirty="0" err="1">
                <a:solidFill>
                  <a:schemeClr val="bg1"/>
                </a:solidFill>
                <a:latin typeface="Calibri" pitchFamily="34" charset="0"/>
              </a:rPr>
              <a:t>sectors</a:t>
            </a:r>
            <a:endParaRPr lang="ru-RU" sz="1200" b="1" dirty="0">
              <a:solidFill>
                <a:schemeClr val="bg1"/>
              </a:solidFill>
              <a:latin typeface="Calibri" pitchFamily="34" charset="0"/>
            </a:endParaRPr>
          </a:p>
        </p:txBody>
      </p:sp>
      <p:sp>
        <p:nvSpPr>
          <p:cNvPr id="93" name="Rectangle 10">
            <a:extLst>
              <a:ext uri="{FF2B5EF4-FFF2-40B4-BE49-F238E27FC236}">
                <a16:creationId xmlns:a16="http://schemas.microsoft.com/office/drawing/2014/main" id="{99086941-D70D-E74E-B66B-2418B16396BA}"/>
              </a:ext>
            </a:extLst>
          </p:cNvPr>
          <p:cNvSpPr>
            <a:spLocks noChangeArrowheads="1"/>
          </p:cNvSpPr>
          <p:nvPr/>
        </p:nvSpPr>
        <p:spPr bwMode="auto">
          <a:xfrm>
            <a:off x="4554402" y="843558"/>
            <a:ext cx="1571631" cy="43116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ro-RO" sz="1200" b="1" dirty="0">
                <a:solidFill>
                  <a:schemeClr val="bg1"/>
                </a:solidFill>
                <a:latin typeface="Calibri" pitchFamily="34" charset="0"/>
              </a:rPr>
              <a:t>Public </a:t>
            </a:r>
            <a:r>
              <a:rPr lang="ro-RO" sz="1200" b="1" dirty="0" err="1">
                <a:solidFill>
                  <a:schemeClr val="bg1"/>
                </a:solidFill>
                <a:latin typeface="Calibri" pitchFamily="34" charset="0"/>
              </a:rPr>
              <a:t>utilities</a:t>
            </a:r>
            <a:endParaRPr lang="ru-RU" sz="1200" b="1" dirty="0">
              <a:solidFill>
                <a:schemeClr val="bg1"/>
              </a:solidFill>
              <a:latin typeface="Calibri" pitchFamily="34" charset="0"/>
            </a:endParaRPr>
          </a:p>
        </p:txBody>
      </p:sp>
      <p:sp>
        <p:nvSpPr>
          <p:cNvPr id="95" name="Rectangle 10">
            <a:extLst>
              <a:ext uri="{FF2B5EF4-FFF2-40B4-BE49-F238E27FC236}">
                <a16:creationId xmlns:a16="http://schemas.microsoft.com/office/drawing/2014/main" id="{C0CBFDD1-2B5E-4040-AE1C-94B59C3E72AF}"/>
              </a:ext>
            </a:extLst>
          </p:cNvPr>
          <p:cNvSpPr>
            <a:spLocks noChangeArrowheads="1"/>
          </p:cNvSpPr>
          <p:nvPr/>
        </p:nvSpPr>
        <p:spPr bwMode="auto">
          <a:xfrm>
            <a:off x="397569" y="843559"/>
            <a:ext cx="1520342" cy="43116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ro-RO" sz="1200" b="1" dirty="0" err="1">
                <a:solidFill>
                  <a:schemeClr val="bg1"/>
                </a:solidFill>
                <a:latin typeface="Calibri" pitchFamily="34" charset="0"/>
              </a:rPr>
              <a:t>Residential</a:t>
            </a:r>
            <a:r>
              <a:rPr lang="ro-RO" sz="1200" b="1" dirty="0">
                <a:solidFill>
                  <a:schemeClr val="bg1"/>
                </a:solidFill>
                <a:latin typeface="Calibri" pitchFamily="34" charset="0"/>
              </a:rPr>
              <a:t> </a:t>
            </a:r>
            <a:r>
              <a:rPr lang="ro-RO" sz="1200" b="1" dirty="0" err="1">
                <a:solidFill>
                  <a:schemeClr val="bg1"/>
                </a:solidFill>
                <a:latin typeface="Calibri" pitchFamily="34" charset="0"/>
              </a:rPr>
              <a:t>buildings</a:t>
            </a:r>
            <a:endParaRPr lang="ru-RU" sz="1200" b="1" dirty="0">
              <a:solidFill>
                <a:schemeClr val="bg1"/>
              </a:solidFill>
              <a:latin typeface="Calibri" pitchFamily="34" charset="0"/>
            </a:endParaRPr>
          </a:p>
        </p:txBody>
      </p:sp>
      <p:sp>
        <p:nvSpPr>
          <p:cNvPr id="96" name="Rectangle 10">
            <a:extLst>
              <a:ext uri="{FF2B5EF4-FFF2-40B4-BE49-F238E27FC236}">
                <a16:creationId xmlns:a16="http://schemas.microsoft.com/office/drawing/2014/main" id="{BF2B892A-9854-FC47-A30E-38676EA4E6DF}"/>
              </a:ext>
            </a:extLst>
          </p:cNvPr>
          <p:cNvSpPr>
            <a:spLocks noChangeArrowheads="1"/>
          </p:cNvSpPr>
          <p:nvPr/>
        </p:nvSpPr>
        <p:spPr bwMode="auto">
          <a:xfrm>
            <a:off x="6749837" y="843558"/>
            <a:ext cx="2142643" cy="43116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02409" tIns="51204" rIns="102409" bIns="51204" anchor="ctr"/>
          <a:lstStyle/>
          <a:p>
            <a:pPr algn="ctr"/>
            <a:r>
              <a:rPr lang="ro-RO" sz="1200" b="1" dirty="0">
                <a:solidFill>
                  <a:schemeClr val="bg1"/>
                </a:solidFill>
                <a:latin typeface="Calibri" pitchFamily="34" charset="0"/>
              </a:rPr>
              <a:t>Industry, </a:t>
            </a:r>
            <a:r>
              <a:rPr lang="ro-RO" sz="1200" b="1" dirty="0" err="1">
                <a:solidFill>
                  <a:schemeClr val="bg1"/>
                </a:solidFill>
                <a:latin typeface="Calibri" pitchFamily="34" charset="0"/>
              </a:rPr>
              <a:t>energy</a:t>
            </a:r>
            <a:r>
              <a:rPr lang="ro-RO" sz="1200" b="1" dirty="0">
                <a:solidFill>
                  <a:schemeClr val="bg1"/>
                </a:solidFill>
                <a:latin typeface="Calibri" pitchFamily="34" charset="0"/>
              </a:rPr>
              <a:t>, transport</a:t>
            </a:r>
            <a:endParaRPr lang="ru-RU" sz="1200" b="1" dirty="0">
              <a:solidFill>
                <a:schemeClr val="bg1"/>
              </a:solidFill>
              <a:latin typeface="Calibri" pitchFamily="34" charset="0"/>
            </a:endParaRPr>
          </a:p>
        </p:txBody>
      </p:sp>
      <p:sp>
        <p:nvSpPr>
          <p:cNvPr id="97" name="Стрелка вниз 96">
            <a:extLst>
              <a:ext uri="{FF2B5EF4-FFF2-40B4-BE49-F238E27FC236}">
                <a16:creationId xmlns:a16="http://schemas.microsoft.com/office/drawing/2014/main" id="{EDA54F3F-BD16-314F-BE0B-B8B3227B1935}"/>
              </a:ext>
            </a:extLst>
          </p:cNvPr>
          <p:cNvSpPr/>
          <p:nvPr/>
        </p:nvSpPr>
        <p:spPr>
          <a:xfrm>
            <a:off x="2912194" y="1344546"/>
            <a:ext cx="357134" cy="288499"/>
          </a:xfrm>
          <a:prstGeom prst="downArrow">
            <a:avLst/>
          </a:prstGeom>
          <a:solidFill>
            <a:schemeClr val="bg1"/>
          </a:solidFill>
          <a:ln w="9360">
            <a:solidFill>
              <a:schemeClr val="tx1"/>
            </a:solidFill>
            <a:miter lim="800000"/>
            <a:headEnd/>
            <a:tailEnd/>
          </a:ln>
          <a:effectLst>
            <a:glow rad="101600">
              <a:schemeClr val="accent5">
                <a:satMod val="175000"/>
                <a:alpha val="40000"/>
              </a:schemeClr>
            </a:glow>
          </a:effectLst>
        </p:spPr>
        <p:txBody>
          <a:bodyPr lIns="102409" tIns="51204" rIns="102409" bIns="51204" anchor="ctr"/>
          <a:lstStyle/>
          <a:p>
            <a:pPr algn="ctr">
              <a:defRPr/>
            </a:pPr>
            <a:endParaRPr lang="ru-RU" sz="1200">
              <a:solidFill>
                <a:schemeClr val="tx1"/>
              </a:solidFill>
              <a:latin typeface="Arial" charset="0"/>
              <a:ea typeface="ＭＳ Ｐゴシック" charset="0"/>
              <a:cs typeface="ＭＳ Ｐゴシック" charset="0"/>
            </a:endParaRPr>
          </a:p>
        </p:txBody>
      </p:sp>
      <p:sp>
        <p:nvSpPr>
          <p:cNvPr id="98" name="Стрелка вниз 97">
            <a:extLst>
              <a:ext uri="{FF2B5EF4-FFF2-40B4-BE49-F238E27FC236}">
                <a16:creationId xmlns:a16="http://schemas.microsoft.com/office/drawing/2014/main" id="{B61FB729-A04C-4C4B-A579-F376AFF2F7E8}"/>
              </a:ext>
            </a:extLst>
          </p:cNvPr>
          <p:cNvSpPr/>
          <p:nvPr/>
        </p:nvSpPr>
        <p:spPr>
          <a:xfrm>
            <a:off x="5197854" y="1344546"/>
            <a:ext cx="357134" cy="288499"/>
          </a:xfrm>
          <a:prstGeom prst="downArrow">
            <a:avLst/>
          </a:prstGeom>
          <a:solidFill>
            <a:schemeClr val="bg1"/>
          </a:solidFill>
          <a:ln w="9360">
            <a:solidFill>
              <a:schemeClr val="tx1"/>
            </a:solidFill>
            <a:miter lim="800000"/>
            <a:headEnd/>
            <a:tailEnd/>
          </a:ln>
          <a:effectLst>
            <a:glow rad="101600">
              <a:schemeClr val="accent5">
                <a:satMod val="175000"/>
                <a:alpha val="40000"/>
              </a:schemeClr>
            </a:glow>
          </a:effectLst>
        </p:spPr>
        <p:txBody>
          <a:bodyPr lIns="102409" tIns="51204" rIns="102409" bIns="51204" anchor="ctr"/>
          <a:lstStyle/>
          <a:p>
            <a:pPr algn="ctr">
              <a:defRPr/>
            </a:pPr>
            <a:endParaRPr lang="ru-RU" sz="1200">
              <a:solidFill>
                <a:schemeClr val="tx1"/>
              </a:solidFill>
              <a:latin typeface="Arial" charset="0"/>
              <a:ea typeface="ＭＳ Ｐゴシック" charset="0"/>
              <a:cs typeface="ＭＳ Ｐゴシック" charset="0"/>
            </a:endParaRPr>
          </a:p>
        </p:txBody>
      </p:sp>
      <p:sp>
        <p:nvSpPr>
          <p:cNvPr id="99" name="Стрелка вниз 98">
            <a:extLst>
              <a:ext uri="{FF2B5EF4-FFF2-40B4-BE49-F238E27FC236}">
                <a16:creationId xmlns:a16="http://schemas.microsoft.com/office/drawing/2014/main" id="{286C241A-B5A0-5A4B-9760-BA3E30273F15}"/>
              </a:ext>
            </a:extLst>
          </p:cNvPr>
          <p:cNvSpPr/>
          <p:nvPr/>
        </p:nvSpPr>
        <p:spPr>
          <a:xfrm>
            <a:off x="918470" y="1344547"/>
            <a:ext cx="357134" cy="288499"/>
          </a:xfrm>
          <a:prstGeom prst="downArrow">
            <a:avLst/>
          </a:prstGeom>
          <a:solidFill>
            <a:schemeClr val="bg1"/>
          </a:solidFill>
          <a:ln w="9360">
            <a:solidFill>
              <a:schemeClr val="tx1"/>
            </a:solidFill>
            <a:miter lim="800000"/>
            <a:headEnd/>
            <a:tailEnd/>
          </a:ln>
          <a:effectLst>
            <a:glow rad="101600">
              <a:schemeClr val="accent5">
                <a:satMod val="175000"/>
                <a:alpha val="40000"/>
              </a:schemeClr>
            </a:glow>
          </a:effectLst>
        </p:spPr>
        <p:txBody>
          <a:bodyPr lIns="102409" tIns="51204" rIns="102409" bIns="51204" anchor="ctr"/>
          <a:lstStyle/>
          <a:p>
            <a:pPr algn="ctr">
              <a:defRPr/>
            </a:pPr>
            <a:endParaRPr lang="ru-RU" sz="1200">
              <a:solidFill>
                <a:schemeClr val="tx1"/>
              </a:solidFill>
              <a:latin typeface="Arial" charset="0"/>
              <a:ea typeface="ＭＳ Ｐゴシック" charset="0"/>
              <a:cs typeface="ＭＳ Ｐゴシック" charset="0"/>
            </a:endParaRPr>
          </a:p>
        </p:txBody>
      </p:sp>
      <p:sp>
        <p:nvSpPr>
          <p:cNvPr id="100" name="Стрелка вниз 99">
            <a:extLst>
              <a:ext uri="{FF2B5EF4-FFF2-40B4-BE49-F238E27FC236}">
                <a16:creationId xmlns:a16="http://schemas.microsoft.com/office/drawing/2014/main" id="{9F201104-24EE-CD4C-AAC3-FDC1FDC80516}"/>
              </a:ext>
            </a:extLst>
          </p:cNvPr>
          <p:cNvSpPr/>
          <p:nvPr/>
        </p:nvSpPr>
        <p:spPr>
          <a:xfrm>
            <a:off x="7677927" y="1344546"/>
            <a:ext cx="357134" cy="288499"/>
          </a:xfrm>
          <a:prstGeom prst="downArrow">
            <a:avLst/>
          </a:prstGeom>
          <a:solidFill>
            <a:schemeClr val="bg1"/>
          </a:solidFill>
          <a:ln w="9360">
            <a:solidFill>
              <a:schemeClr val="tx1"/>
            </a:solidFill>
            <a:miter lim="800000"/>
            <a:headEnd/>
            <a:tailEnd/>
          </a:ln>
          <a:effectLst>
            <a:glow rad="101600">
              <a:schemeClr val="accent5">
                <a:satMod val="175000"/>
                <a:alpha val="40000"/>
              </a:schemeClr>
            </a:glow>
          </a:effectLst>
        </p:spPr>
        <p:txBody>
          <a:bodyPr lIns="102409" tIns="51204" rIns="102409" bIns="51204" anchor="ctr"/>
          <a:lstStyle/>
          <a:p>
            <a:pPr algn="ctr">
              <a:defRPr/>
            </a:pPr>
            <a:endParaRPr lang="ru-RU" sz="1200">
              <a:solidFill>
                <a:schemeClr val="tx1"/>
              </a:solidFill>
              <a:latin typeface="Arial" charset="0"/>
              <a:ea typeface="ＭＳ Ｐゴシック" charset="0"/>
              <a:cs typeface="ＭＳ Ｐゴシック" charset="0"/>
            </a:endParaRPr>
          </a:p>
        </p:txBody>
      </p:sp>
      <p:grpSp>
        <p:nvGrpSpPr>
          <p:cNvPr id="16" name="Группа 15">
            <a:extLst>
              <a:ext uri="{FF2B5EF4-FFF2-40B4-BE49-F238E27FC236}">
                <a16:creationId xmlns:a16="http://schemas.microsoft.com/office/drawing/2014/main" id="{58C31AE9-333A-BAF1-BA24-C085F86B90EB}"/>
              </a:ext>
            </a:extLst>
          </p:cNvPr>
          <p:cNvGrpSpPr/>
          <p:nvPr/>
        </p:nvGrpSpPr>
        <p:grpSpPr>
          <a:xfrm>
            <a:off x="149939" y="1633045"/>
            <a:ext cx="8742541" cy="3177904"/>
            <a:chOff x="149939" y="1633045"/>
            <a:chExt cx="8742541" cy="2162841"/>
          </a:xfrm>
        </p:grpSpPr>
        <p:sp>
          <p:nvSpPr>
            <p:cNvPr id="70" name="Прямоугольник 69">
              <a:extLst>
                <a:ext uri="{FF2B5EF4-FFF2-40B4-BE49-F238E27FC236}">
                  <a16:creationId xmlns:a16="http://schemas.microsoft.com/office/drawing/2014/main" id="{1AF5BAD9-5F11-9B46-AD6E-3ED5641BDAD2}"/>
                </a:ext>
              </a:extLst>
            </p:cNvPr>
            <p:cNvSpPr/>
            <p:nvPr/>
          </p:nvSpPr>
          <p:spPr>
            <a:xfrm>
              <a:off x="161833" y="1633045"/>
              <a:ext cx="8730647" cy="216284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algn="ctr" defTabSz="685800" rtl="0"/>
              <a:endParaRPr lang="ru-RU" sz="1200"/>
            </a:p>
          </p:txBody>
        </p:sp>
        <p:sp>
          <p:nvSpPr>
            <p:cNvPr id="72" name="Rectangle 10">
              <a:extLst>
                <a:ext uri="{FF2B5EF4-FFF2-40B4-BE49-F238E27FC236}">
                  <a16:creationId xmlns:a16="http://schemas.microsoft.com/office/drawing/2014/main" id="{F7912791-7FD6-4B47-9E8C-F5F0EC350BC3}"/>
                </a:ext>
              </a:extLst>
            </p:cNvPr>
            <p:cNvSpPr>
              <a:spLocks noChangeArrowheads="1"/>
            </p:cNvSpPr>
            <p:nvPr/>
          </p:nvSpPr>
          <p:spPr bwMode="auto">
            <a:xfrm>
              <a:off x="2411760" y="169892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a:solidFill>
                    <a:schemeClr val="tx1"/>
                  </a:solidFill>
                  <a:latin typeface="Calibri" pitchFamily="34" charset="0"/>
                </a:rPr>
                <a:t>Street </a:t>
              </a:r>
              <a:r>
                <a:rPr lang="ro-RO" sz="1200" b="1" dirty="0" err="1">
                  <a:solidFill>
                    <a:schemeClr val="tx1"/>
                  </a:solidFill>
                  <a:latin typeface="Calibri" pitchFamily="34" charset="0"/>
                </a:rPr>
                <a:t>lighting</a:t>
              </a:r>
              <a:endParaRPr lang="ru-RU" sz="1200" b="1" dirty="0">
                <a:solidFill>
                  <a:schemeClr val="tx1"/>
                </a:solidFill>
                <a:latin typeface="Calibri" pitchFamily="34" charset="0"/>
              </a:endParaRPr>
            </a:p>
          </p:txBody>
        </p:sp>
        <p:sp>
          <p:nvSpPr>
            <p:cNvPr id="73" name="Rectangle 10">
              <a:extLst>
                <a:ext uri="{FF2B5EF4-FFF2-40B4-BE49-F238E27FC236}">
                  <a16:creationId xmlns:a16="http://schemas.microsoft.com/office/drawing/2014/main" id="{853CA9DB-C24D-E643-94E2-F9715B27FF0F}"/>
                </a:ext>
              </a:extLst>
            </p:cNvPr>
            <p:cNvSpPr>
              <a:spLocks noChangeArrowheads="1"/>
            </p:cNvSpPr>
            <p:nvPr/>
          </p:nvSpPr>
          <p:spPr bwMode="auto">
            <a:xfrm>
              <a:off x="2411760" y="210295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a:solidFill>
                    <a:schemeClr val="tx1"/>
                  </a:solidFill>
                  <a:latin typeface="Calibri" pitchFamily="34" charset="0"/>
                </a:rPr>
                <a:t>Outdoor </a:t>
              </a:r>
              <a:r>
                <a:rPr lang="ro-RO" sz="1200" b="1" dirty="0" err="1">
                  <a:solidFill>
                    <a:schemeClr val="tx1"/>
                  </a:solidFill>
                  <a:latin typeface="Calibri" pitchFamily="34" charset="0"/>
                </a:rPr>
                <a:t>and</a:t>
              </a:r>
              <a:r>
                <a:rPr lang="ro-RO" sz="1200" b="1" dirty="0">
                  <a:solidFill>
                    <a:schemeClr val="tx1"/>
                  </a:solidFill>
                  <a:latin typeface="Calibri" pitchFamily="34" charset="0"/>
                </a:rPr>
                <a:t> indoor </a:t>
              </a:r>
              <a:r>
                <a:rPr lang="ro-RO" sz="1200" b="1" dirty="0" err="1">
                  <a:solidFill>
                    <a:schemeClr val="tx1"/>
                  </a:solidFill>
                  <a:latin typeface="Calibri" pitchFamily="34" charset="0"/>
                </a:rPr>
                <a:t>lighting</a:t>
              </a:r>
              <a:endParaRPr lang="ru-RU" sz="1200" b="1" dirty="0">
                <a:solidFill>
                  <a:schemeClr val="tx1"/>
                </a:solidFill>
                <a:latin typeface="Calibri" pitchFamily="34" charset="0"/>
              </a:endParaRPr>
            </a:p>
          </p:txBody>
        </p:sp>
        <p:sp>
          <p:nvSpPr>
            <p:cNvPr id="74" name="Rectangle 10">
              <a:extLst>
                <a:ext uri="{FF2B5EF4-FFF2-40B4-BE49-F238E27FC236}">
                  <a16:creationId xmlns:a16="http://schemas.microsoft.com/office/drawing/2014/main" id="{28C8F155-460D-544C-8A1F-3CA65EE6123C}"/>
                </a:ext>
              </a:extLst>
            </p:cNvPr>
            <p:cNvSpPr>
              <a:spLocks noChangeArrowheads="1"/>
            </p:cNvSpPr>
            <p:nvPr/>
          </p:nvSpPr>
          <p:spPr bwMode="auto">
            <a:xfrm>
              <a:off x="2411760" y="2512935"/>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Heating</a:t>
              </a:r>
              <a:r>
                <a:rPr lang="ro-RO" sz="1200" b="1" dirty="0">
                  <a:solidFill>
                    <a:schemeClr val="tx1"/>
                  </a:solidFill>
                  <a:latin typeface="Calibri" pitchFamily="34" charset="0"/>
                </a:rPr>
                <a:t> </a:t>
              </a:r>
              <a:r>
                <a:rPr lang="ro-RO" sz="1200" b="1" dirty="0" err="1">
                  <a:solidFill>
                    <a:schemeClr val="tx1"/>
                  </a:solidFill>
                  <a:latin typeface="Calibri" pitchFamily="34" charset="0"/>
                </a:rPr>
                <a:t>systems</a:t>
              </a:r>
              <a:r>
                <a:rPr lang="ru-RU" sz="1200" b="1" dirty="0">
                  <a:solidFill>
                    <a:schemeClr val="tx1"/>
                  </a:solidFill>
                  <a:latin typeface="Calibri" pitchFamily="34" charset="0"/>
                </a:rPr>
                <a:t>, </a:t>
              </a:r>
              <a:r>
                <a:rPr lang="en-US" sz="1200" b="1" dirty="0">
                  <a:solidFill>
                    <a:schemeClr val="tx1"/>
                  </a:solidFill>
                  <a:latin typeface="Calibri" pitchFamily="34" charset="0"/>
                </a:rPr>
                <a:t>w</a:t>
              </a:r>
              <a:r>
                <a:rPr lang="ro-RO" sz="1200" b="1" dirty="0" err="1">
                  <a:solidFill>
                    <a:schemeClr val="tx1"/>
                  </a:solidFill>
                  <a:latin typeface="Calibri" pitchFamily="34" charset="0"/>
                </a:rPr>
                <a:t>ater</a:t>
              </a:r>
              <a:r>
                <a:rPr lang="ro-RO" sz="1200" b="1" dirty="0">
                  <a:solidFill>
                    <a:schemeClr val="tx1"/>
                  </a:solidFill>
                  <a:latin typeface="Calibri" pitchFamily="34" charset="0"/>
                </a:rPr>
                <a:t> </a:t>
              </a:r>
              <a:r>
                <a:rPr lang="ro-RO" sz="1200" b="1" dirty="0" err="1">
                  <a:solidFill>
                    <a:schemeClr val="tx1"/>
                  </a:solidFill>
                  <a:latin typeface="Calibri" pitchFamily="34" charset="0"/>
                </a:rPr>
                <a:t>conservation</a:t>
              </a:r>
              <a:endParaRPr lang="ru-RU" sz="1200" b="1" dirty="0">
                <a:solidFill>
                  <a:schemeClr val="tx1"/>
                </a:solidFill>
                <a:latin typeface="Calibri" pitchFamily="34" charset="0"/>
              </a:endParaRPr>
            </a:p>
          </p:txBody>
        </p:sp>
        <p:sp>
          <p:nvSpPr>
            <p:cNvPr id="76" name="Rectangle 10">
              <a:extLst>
                <a:ext uri="{FF2B5EF4-FFF2-40B4-BE49-F238E27FC236}">
                  <a16:creationId xmlns:a16="http://schemas.microsoft.com/office/drawing/2014/main" id="{A857A16C-BCDF-C440-89F0-E560267743B5}"/>
                </a:ext>
              </a:extLst>
            </p:cNvPr>
            <p:cNvSpPr>
              <a:spLocks noChangeArrowheads="1"/>
            </p:cNvSpPr>
            <p:nvPr/>
          </p:nvSpPr>
          <p:spPr bwMode="auto">
            <a:xfrm>
              <a:off x="4646593" y="169892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a:solidFill>
                    <a:schemeClr val="tx1"/>
                  </a:solidFill>
                  <a:latin typeface="Calibri" pitchFamily="34" charset="0"/>
                </a:rPr>
                <a:t>Outdoor </a:t>
              </a:r>
              <a:r>
                <a:rPr lang="ro-RO" sz="1200" b="1" dirty="0" err="1">
                  <a:solidFill>
                    <a:schemeClr val="tx1"/>
                  </a:solidFill>
                  <a:latin typeface="Calibri" pitchFamily="34" charset="0"/>
                </a:rPr>
                <a:t>and</a:t>
              </a:r>
              <a:r>
                <a:rPr lang="ro-RO" sz="1200" b="1" dirty="0">
                  <a:solidFill>
                    <a:schemeClr val="tx1"/>
                  </a:solidFill>
                  <a:latin typeface="Calibri" pitchFamily="34" charset="0"/>
                </a:rPr>
                <a:t> indoor </a:t>
              </a:r>
              <a:r>
                <a:rPr lang="ro-RO" sz="1200" b="1" dirty="0" err="1">
                  <a:solidFill>
                    <a:schemeClr val="tx1"/>
                  </a:solidFill>
                  <a:latin typeface="Calibri" pitchFamily="34" charset="0"/>
                </a:rPr>
                <a:t>lighting</a:t>
              </a:r>
              <a:endParaRPr lang="ru-RU" sz="1200" b="1" dirty="0">
                <a:solidFill>
                  <a:schemeClr val="tx1"/>
                </a:solidFill>
                <a:latin typeface="Calibri" pitchFamily="34" charset="0"/>
              </a:endParaRPr>
            </a:p>
          </p:txBody>
        </p:sp>
        <p:sp>
          <p:nvSpPr>
            <p:cNvPr id="77" name="Rectangle 10">
              <a:extLst>
                <a:ext uri="{FF2B5EF4-FFF2-40B4-BE49-F238E27FC236}">
                  <a16:creationId xmlns:a16="http://schemas.microsoft.com/office/drawing/2014/main" id="{04621100-76A2-234B-89A6-B0C0D3D2A03C}"/>
                </a:ext>
              </a:extLst>
            </p:cNvPr>
            <p:cNvSpPr>
              <a:spLocks noChangeArrowheads="1"/>
            </p:cNvSpPr>
            <p:nvPr/>
          </p:nvSpPr>
          <p:spPr bwMode="auto">
            <a:xfrm>
              <a:off x="4646593" y="210295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Pumping</a:t>
              </a:r>
              <a:r>
                <a:rPr lang="ro-RO" sz="1200" b="1" dirty="0">
                  <a:solidFill>
                    <a:schemeClr val="tx1"/>
                  </a:solidFill>
                  <a:latin typeface="Calibri" pitchFamily="34" charset="0"/>
                </a:rPr>
                <a:t> </a:t>
              </a:r>
              <a:r>
                <a:rPr lang="ro-RO" sz="1200" b="1" dirty="0" err="1">
                  <a:solidFill>
                    <a:schemeClr val="tx1"/>
                  </a:solidFill>
                  <a:latin typeface="Calibri" pitchFamily="34" charset="0"/>
                </a:rPr>
                <a:t>equipment</a:t>
              </a:r>
              <a:endParaRPr lang="ru-RU" sz="1200" b="1" dirty="0">
                <a:solidFill>
                  <a:schemeClr val="tx1"/>
                </a:solidFill>
                <a:latin typeface="Calibri" pitchFamily="34" charset="0"/>
              </a:endParaRPr>
            </a:p>
          </p:txBody>
        </p:sp>
        <p:sp>
          <p:nvSpPr>
            <p:cNvPr id="78" name="Rectangle 10">
              <a:extLst>
                <a:ext uri="{FF2B5EF4-FFF2-40B4-BE49-F238E27FC236}">
                  <a16:creationId xmlns:a16="http://schemas.microsoft.com/office/drawing/2014/main" id="{ED08D186-8F01-0E48-8C2B-324C319184BF}"/>
                </a:ext>
              </a:extLst>
            </p:cNvPr>
            <p:cNvSpPr>
              <a:spLocks noChangeArrowheads="1"/>
            </p:cNvSpPr>
            <p:nvPr/>
          </p:nvSpPr>
          <p:spPr bwMode="auto">
            <a:xfrm>
              <a:off x="4646593" y="2512935"/>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Transition</a:t>
              </a:r>
              <a:r>
                <a:rPr lang="ro-RO" sz="1200" b="1" dirty="0">
                  <a:solidFill>
                    <a:schemeClr val="tx1"/>
                  </a:solidFill>
                  <a:latin typeface="Calibri" pitchFamily="34" charset="0"/>
                </a:rPr>
                <a:t> </a:t>
              </a:r>
              <a:r>
                <a:rPr lang="ro-RO" sz="1200" b="1" dirty="0" err="1">
                  <a:solidFill>
                    <a:schemeClr val="tx1"/>
                  </a:solidFill>
                  <a:latin typeface="Calibri" pitchFamily="34" charset="0"/>
                </a:rPr>
                <a:t>to</a:t>
              </a:r>
              <a:r>
                <a:rPr lang="ro-RO" sz="1200" b="1" dirty="0">
                  <a:solidFill>
                    <a:schemeClr val="tx1"/>
                  </a:solidFill>
                  <a:latin typeface="Calibri" pitchFamily="34" charset="0"/>
                </a:rPr>
                <a:t> </a:t>
              </a:r>
              <a:r>
                <a:rPr lang="ro-RO" sz="1200" b="1" dirty="0" err="1">
                  <a:solidFill>
                    <a:schemeClr val="tx1"/>
                  </a:solidFill>
                  <a:latin typeface="Calibri" pitchFamily="34" charset="0"/>
                </a:rPr>
                <a:t>the</a:t>
              </a:r>
              <a:r>
                <a:rPr lang="ro-RO" sz="1200" b="1" dirty="0">
                  <a:solidFill>
                    <a:schemeClr val="tx1"/>
                  </a:solidFill>
                  <a:latin typeface="Calibri" pitchFamily="34" charset="0"/>
                </a:rPr>
                <a:t> </a:t>
              </a:r>
              <a:r>
                <a:rPr lang="ro-RO" sz="1200" b="1" dirty="0" err="1">
                  <a:solidFill>
                    <a:schemeClr val="tx1"/>
                  </a:solidFill>
                  <a:latin typeface="Calibri" pitchFamily="34" charset="0"/>
                </a:rPr>
                <a:t>use</a:t>
              </a:r>
              <a:r>
                <a:rPr lang="ro-RO" sz="1200" b="1" dirty="0">
                  <a:solidFill>
                    <a:schemeClr val="tx1"/>
                  </a:solidFill>
                  <a:latin typeface="Calibri" pitchFamily="34" charset="0"/>
                </a:rPr>
                <a:t> of alternative </a:t>
              </a:r>
              <a:r>
                <a:rPr lang="ro-RO" sz="1200" b="1" dirty="0" err="1">
                  <a:solidFill>
                    <a:schemeClr val="tx1"/>
                  </a:solidFill>
                  <a:latin typeface="Calibri" pitchFamily="34" charset="0"/>
                </a:rPr>
                <a:t>fuels</a:t>
              </a:r>
              <a:r>
                <a:rPr lang="ro-RO" sz="1200" b="1" dirty="0">
                  <a:solidFill>
                    <a:schemeClr val="tx1"/>
                  </a:solidFill>
                  <a:latin typeface="Calibri" pitchFamily="34" charset="0"/>
                </a:rPr>
                <a:t> </a:t>
              </a:r>
              <a:r>
                <a:rPr lang="ro-RO" sz="1200" b="1" dirty="0" err="1">
                  <a:solidFill>
                    <a:schemeClr val="tx1"/>
                  </a:solidFill>
                  <a:latin typeface="Calibri" pitchFamily="34" charset="0"/>
                </a:rPr>
                <a:t>and</a:t>
              </a:r>
              <a:r>
                <a:rPr lang="ro-RO" sz="1200" b="1" dirty="0">
                  <a:solidFill>
                    <a:schemeClr val="tx1"/>
                  </a:solidFill>
                  <a:latin typeface="Calibri" pitchFamily="34" charset="0"/>
                </a:rPr>
                <a:t> RES</a:t>
              </a:r>
              <a:endParaRPr lang="ru-RU" sz="1200" b="1" dirty="0">
                <a:solidFill>
                  <a:schemeClr val="tx1"/>
                </a:solidFill>
                <a:latin typeface="Calibri" pitchFamily="34" charset="0"/>
              </a:endParaRPr>
            </a:p>
          </p:txBody>
        </p:sp>
        <p:sp>
          <p:nvSpPr>
            <p:cNvPr id="81" name="Rectangle 10">
              <a:extLst>
                <a:ext uri="{FF2B5EF4-FFF2-40B4-BE49-F238E27FC236}">
                  <a16:creationId xmlns:a16="http://schemas.microsoft.com/office/drawing/2014/main" id="{D8E850C8-0C18-2141-AF67-DF1F8DBBBB7A}"/>
                </a:ext>
              </a:extLst>
            </p:cNvPr>
            <p:cNvSpPr>
              <a:spLocks noChangeArrowheads="1"/>
            </p:cNvSpPr>
            <p:nvPr/>
          </p:nvSpPr>
          <p:spPr bwMode="auto">
            <a:xfrm>
              <a:off x="7143743" y="1698929"/>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a:solidFill>
                    <a:schemeClr val="tx1"/>
                  </a:solidFill>
                  <a:latin typeface="Calibri" pitchFamily="34" charset="0"/>
                </a:rPr>
                <a:t>Outdoor </a:t>
              </a:r>
              <a:r>
                <a:rPr lang="ro-RO" sz="1200" b="1" dirty="0" err="1">
                  <a:solidFill>
                    <a:schemeClr val="tx1"/>
                  </a:solidFill>
                  <a:latin typeface="Calibri" pitchFamily="34" charset="0"/>
                </a:rPr>
                <a:t>and</a:t>
              </a:r>
              <a:r>
                <a:rPr lang="ro-RO" sz="1200" b="1" dirty="0">
                  <a:solidFill>
                    <a:schemeClr val="tx1"/>
                  </a:solidFill>
                  <a:latin typeface="Calibri" pitchFamily="34" charset="0"/>
                </a:rPr>
                <a:t> indoor </a:t>
              </a:r>
              <a:r>
                <a:rPr lang="ro-RO" sz="1200" b="1" dirty="0" err="1">
                  <a:solidFill>
                    <a:schemeClr val="tx1"/>
                  </a:solidFill>
                  <a:latin typeface="Calibri" pitchFamily="34" charset="0"/>
                </a:rPr>
                <a:t>lighting</a:t>
              </a:r>
              <a:endParaRPr lang="ru-RU" sz="1200" b="1" dirty="0">
                <a:solidFill>
                  <a:schemeClr val="tx1"/>
                </a:solidFill>
                <a:latin typeface="Calibri" pitchFamily="34" charset="0"/>
              </a:endParaRPr>
            </a:p>
          </p:txBody>
        </p:sp>
        <p:sp>
          <p:nvSpPr>
            <p:cNvPr id="82" name="Rectangle 10">
              <a:extLst>
                <a:ext uri="{FF2B5EF4-FFF2-40B4-BE49-F238E27FC236}">
                  <a16:creationId xmlns:a16="http://schemas.microsoft.com/office/drawing/2014/main" id="{15AFB17F-AE26-B744-A707-0245B3DF5808}"/>
                </a:ext>
              </a:extLst>
            </p:cNvPr>
            <p:cNvSpPr>
              <a:spLocks noChangeArrowheads="1"/>
            </p:cNvSpPr>
            <p:nvPr/>
          </p:nvSpPr>
          <p:spPr bwMode="auto">
            <a:xfrm>
              <a:off x="7143743" y="2102959"/>
              <a:ext cx="1428877" cy="3348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Modernization</a:t>
              </a:r>
              <a:r>
                <a:rPr lang="ro-RO" sz="1200" b="1" dirty="0">
                  <a:solidFill>
                    <a:schemeClr val="tx1"/>
                  </a:solidFill>
                  <a:latin typeface="Calibri" pitchFamily="34" charset="0"/>
                </a:rPr>
                <a:t> of </a:t>
              </a:r>
              <a:r>
                <a:rPr lang="ro-RO" sz="1200" b="1" dirty="0" err="1">
                  <a:solidFill>
                    <a:schemeClr val="tx1"/>
                  </a:solidFill>
                  <a:latin typeface="Calibri" pitchFamily="34" charset="0"/>
                </a:rPr>
                <a:t>networks</a:t>
              </a:r>
              <a:endParaRPr lang="ru-RU" sz="1200" b="1" dirty="0">
                <a:solidFill>
                  <a:schemeClr val="tx1"/>
                </a:solidFill>
                <a:latin typeface="Calibri" pitchFamily="34" charset="0"/>
              </a:endParaRPr>
            </a:p>
          </p:txBody>
        </p:sp>
        <p:sp>
          <p:nvSpPr>
            <p:cNvPr id="83" name="Rectangle 10">
              <a:extLst>
                <a:ext uri="{FF2B5EF4-FFF2-40B4-BE49-F238E27FC236}">
                  <a16:creationId xmlns:a16="http://schemas.microsoft.com/office/drawing/2014/main" id="{D715CEF3-EAA5-E543-BBBA-0242DABADDD3}"/>
                </a:ext>
              </a:extLst>
            </p:cNvPr>
            <p:cNvSpPr>
              <a:spLocks noChangeArrowheads="1"/>
            </p:cNvSpPr>
            <p:nvPr/>
          </p:nvSpPr>
          <p:spPr bwMode="auto">
            <a:xfrm>
              <a:off x="7143743" y="2512934"/>
              <a:ext cx="1428877" cy="4816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Modernization</a:t>
              </a:r>
              <a:r>
                <a:rPr lang="ro-RO" sz="1200" b="1" dirty="0">
                  <a:solidFill>
                    <a:schemeClr val="tx1"/>
                  </a:solidFill>
                  <a:latin typeface="Calibri" pitchFamily="34" charset="0"/>
                </a:rPr>
                <a:t> of </a:t>
              </a:r>
              <a:r>
                <a:rPr lang="ro-RO" sz="1200" b="1" dirty="0" err="1">
                  <a:solidFill>
                    <a:schemeClr val="tx1"/>
                  </a:solidFill>
                  <a:latin typeface="Calibri" pitchFamily="34" charset="0"/>
                </a:rPr>
                <a:t>supply</a:t>
              </a:r>
              <a:r>
                <a:rPr lang="ro-RO" sz="1200" b="1" dirty="0">
                  <a:solidFill>
                    <a:schemeClr val="tx1"/>
                  </a:solidFill>
                  <a:latin typeface="Calibri" pitchFamily="34" charset="0"/>
                </a:rPr>
                <a:t> </a:t>
              </a:r>
              <a:r>
                <a:rPr lang="ro-RO" sz="1200" b="1" dirty="0" err="1">
                  <a:solidFill>
                    <a:schemeClr val="tx1"/>
                  </a:solidFill>
                  <a:latin typeface="Calibri" pitchFamily="34" charset="0"/>
                </a:rPr>
                <a:t>sources</a:t>
              </a:r>
              <a:endParaRPr lang="ru-RU" sz="1200" b="1" dirty="0">
                <a:solidFill>
                  <a:schemeClr val="tx1"/>
                </a:solidFill>
                <a:latin typeface="Calibri" pitchFamily="34" charset="0"/>
              </a:endParaRPr>
            </a:p>
          </p:txBody>
        </p:sp>
        <p:sp>
          <p:nvSpPr>
            <p:cNvPr id="84" name="Rectangle 10">
              <a:extLst>
                <a:ext uri="{FF2B5EF4-FFF2-40B4-BE49-F238E27FC236}">
                  <a16:creationId xmlns:a16="http://schemas.microsoft.com/office/drawing/2014/main" id="{09E3BA52-DDB6-8F4E-AA24-B7A8FCC9DDD6}"/>
                </a:ext>
              </a:extLst>
            </p:cNvPr>
            <p:cNvSpPr>
              <a:spLocks noChangeArrowheads="1"/>
            </p:cNvSpPr>
            <p:nvPr/>
          </p:nvSpPr>
          <p:spPr bwMode="auto">
            <a:xfrm>
              <a:off x="2417389" y="2932315"/>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Ventilation</a:t>
              </a:r>
              <a:r>
                <a:rPr lang="ro-RO" sz="1200" b="1" dirty="0">
                  <a:solidFill>
                    <a:schemeClr val="tx1"/>
                  </a:solidFill>
                  <a:latin typeface="Calibri" pitchFamily="34" charset="0"/>
                </a:rPr>
                <a:t> </a:t>
              </a:r>
              <a:r>
                <a:rPr lang="ro-RO" sz="1200" b="1" dirty="0" err="1">
                  <a:solidFill>
                    <a:schemeClr val="tx1"/>
                  </a:solidFill>
                  <a:latin typeface="Calibri" pitchFamily="34" charset="0"/>
                </a:rPr>
                <a:t>and</a:t>
              </a:r>
              <a:r>
                <a:rPr lang="ro-RO" sz="1200" b="1" dirty="0">
                  <a:solidFill>
                    <a:schemeClr val="tx1"/>
                  </a:solidFill>
                  <a:latin typeface="Calibri" pitchFamily="34" charset="0"/>
                </a:rPr>
                <a:t> </a:t>
              </a:r>
              <a:r>
                <a:rPr lang="ro-RO" sz="1200" b="1" dirty="0" err="1">
                  <a:solidFill>
                    <a:schemeClr val="tx1"/>
                  </a:solidFill>
                  <a:latin typeface="Calibri" pitchFamily="34" charset="0"/>
                </a:rPr>
                <a:t>air</a:t>
              </a:r>
              <a:r>
                <a:rPr lang="ro-RO" sz="1200" b="1" dirty="0">
                  <a:solidFill>
                    <a:schemeClr val="tx1"/>
                  </a:solidFill>
                  <a:latin typeface="Calibri" pitchFamily="34" charset="0"/>
                </a:rPr>
                <a:t> </a:t>
              </a:r>
              <a:r>
                <a:rPr lang="ro-RO" sz="1200" b="1" dirty="0" err="1">
                  <a:solidFill>
                    <a:schemeClr val="tx1"/>
                  </a:solidFill>
                  <a:latin typeface="Calibri" pitchFamily="34" charset="0"/>
                </a:rPr>
                <a:t>conditioning</a:t>
              </a:r>
              <a:endParaRPr lang="ru-RU" sz="1200" b="1" dirty="0">
                <a:solidFill>
                  <a:schemeClr val="tx1"/>
                </a:solidFill>
                <a:latin typeface="Calibri" pitchFamily="34" charset="0"/>
              </a:endParaRPr>
            </a:p>
          </p:txBody>
        </p:sp>
        <p:sp>
          <p:nvSpPr>
            <p:cNvPr id="85" name="Rectangle 10">
              <a:extLst>
                <a:ext uri="{FF2B5EF4-FFF2-40B4-BE49-F238E27FC236}">
                  <a16:creationId xmlns:a16="http://schemas.microsoft.com/office/drawing/2014/main" id="{6D492C18-0802-6540-AAC8-57D5ECBB8117}"/>
                </a:ext>
              </a:extLst>
            </p:cNvPr>
            <p:cNvSpPr>
              <a:spLocks noChangeArrowheads="1"/>
            </p:cNvSpPr>
            <p:nvPr/>
          </p:nvSpPr>
          <p:spPr bwMode="auto">
            <a:xfrm>
              <a:off x="7143743" y="3349686"/>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Renewable</a:t>
              </a:r>
              <a:r>
                <a:rPr lang="ro-RO" sz="1200" b="1" dirty="0">
                  <a:solidFill>
                    <a:schemeClr val="tx1"/>
                  </a:solidFill>
                  <a:latin typeface="Calibri" pitchFamily="34" charset="0"/>
                </a:rPr>
                <a:t> </a:t>
              </a:r>
              <a:r>
                <a:rPr lang="ro-RO" sz="1200" b="1" dirty="0" err="1">
                  <a:solidFill>
                    <a:schemeClr val="tx1"/>
                  </a:solidFill>
                  <a:latin typeface="Calibri" pitchFamily="34" charset="0"/>
                </a:rPr>
                <a:t>energy</a:t>
              </a:r>
              <a:endParaRPr lang="ru-RU" sz="1200" b="1" dirty="0">
                <a:solidFill>
                  <a:schemeClr val="tx1"/>
                </a:solidFill>
                <a:latin typeface="Calibri" pitchFamily="34" charset="0"/>
              </a:endParaRPr>
            </a:p>
          </p:txBody>
        </p:sp>
        <p:sp>
          <p:nvSpPr>
            <p:cNvPr id="87" name="Rectangle 10">
              <a:extLst>
                <a:ext uri="{FF2B5EF4-FFF2-40B4-BE49-F238E27FC236}">
                  <a16:creationId xmlns:a16="http://schemas.microsoft.com/office/drawing/2014/main" id="{7A370648-3B64-5F40-81C0-4BD792B7E388}"/>
                </a:ext>
              </a:extLst>
            </p:cNvPr>
            <p:cNvSpPr>
              <a:spLocks noChangeArrowheads="1"/>
            </p:cNvSpPr>
            <p:nvPr/>
          </p:nvSpPr>
          <p:spPr bwMode="auto">
            <a:xfrm>
              <a:off x="4640588" y="2929676"/>
              <a:ext cx="1428877" cy="334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Water</a:t>
              </a:r>
              <a:r>
                <a:rPr lang="ro-RO" sz="1200" b="1" dirty="0">
                  <a:solidFill>
                    <a:schemeClr val="tx1"/>
                  </a:solidFill>
                  <a:latin typeface="Calibri" pitchFamily="34" charset="0"/>
                </a:rPr>
                <a:t> </a:t>
              </a:r>
              <a:r>
                <a:rPr lang="ro-RO" sz="1200" b="1" dirty="0" err="1">
                  <a:solidFill>
                    <a:schemeClr val="tx1"/>
                  </a:solidFill>
                  <a:latin typeface="Calibri" pitchFamily="34" charset="0"/>
                </a:rPr>
                <a:t>conservation</a:t>
              </a:r>
              <a:endParaRPr lang="ru-RU" sz="1200" b="1" dirty="0">
                <a:solidFill>
                  <a:schemeClr val="tx1"/>
                </a:solidFill>
                <a:latin typeface="Calibri" pitchFamily="34" charset="0"/>
              </a:endParaRPr>
            </a:p>
          </p:txBody>
        </p:sp>
        <p:sp>
          <p:nvSpPr>
            <p:cNvPr id="88" name="Rectangle 10">
              <a:extLst>
                <a:ext uri="{FF2B5EF4-FFF2-40B4-BE49-F238E27FC236}">
                  <a16:creationId xmlns:a16="http://schemas.microsoft.com/office/drawing/2014/main" id="{D0802D86-8058-5441-9664-8263BAC6B6FB}"/>
                </a:ext>
              </a:extLst>
            </p:cNvPr>
            <p:cNvSpPr>
              <a:spLocks noChangeArrowheads="1"/>
            </p:cNvSpPr>
            <p:nvPr/>
          </p:nvSpPr>
          <p:spPr bwMode="auto">
            <a:xfrm>
              <a:off x="7143743" y="3071113"/>
              <a:ext cx="1428877" cy="20455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en-US" sz="1200" b="1" dirty="0">
                  <a:solidFill>
                    <a:schemeClr val="tx1"/>
                  </a:solidFill>
                  <a:latin typeface="Calibri" pitchFamily="34" charset="0"/>
                </a:rPr>
                <a:t>Technology</a:t>
              </a:r>
              <a:endParaRPr lang="ru-RU" sz="1200" b="1" dirty="0">
                <a:solidFill>
                  <a:schemeClr val="tx1"/>
                </a:solidFill>
                <a:latin typeface="Calibri" pitchFamily="34" charset="0"/>
              </a:endParaRPr>
            </a:p>
          </p:txBody>
        </p:sp>
        <p:grpSp>
          <p:nvGrpSpPr>
            <p:cNvPr id="9" name="Группа 8">
              <a:extLst>
                <a:ext uri="{FF2B5EF4-FFF2-40B4-BE49-F238E27FC236}">
                  <a16:creationId xmlns:a16="http://schemas.microsoft.com/office/drawing/2014/main" id="{9FC2BD90-3DDD-7742-80DF-DB5FA76697D9}"/>
                </a:ext>
              </a:extLst>
            </p:cNvPr>
            <p:cNvGrpSpPr/>
            <p:nvPr/>
          </p:nvGrpSpPr>
          <p:grpSpPr>
            <a:xfrm>
              <a:off x="415043" y="1698931"/>
              <a:ext cx="1428878" cy="1576737"/>
              <a:chOff x="4745987" y="1698930"/>
              <a:chExt cx="1428878" cy="1261716"/>
            </a:xfrm>
          </p:grpSpPr>
          <p:sp>
            <p:nvSpPr>
              <p:cNvPr id="79" name="Rectangle 10">
                <a:extLst>
                  <a:ext uri="{FF2B5EF4-FFF2-40B4-BE49-F238E27FC236}">
                    <a16:creationId xmlns:a16="http://schemas.microsoft.com/office/drawing/2014/main" id="{B6D29DA7-EAF3-9040-A3D6-5DAC74CA778D}"/>
                  </a:ext>
                </a:extLst>
              </p:cNvPr>
              <p:cNvSpPr>
                <a:spLocks noChangeArrowheads="1"/>
              </p:cNvSpPr>
              <p:nvPr/>
            </p:nvSpPr>
            <p:spPr bwMode="auto">
              <a:xfrm>
                <a:off x="4745988" y="1698930"/>
                <a:ext cx="1428877" cy="2679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a:solidFill>
                      <a:schemeClr val="tx1"/>
                    </a:solidFill>
                    <a:latin typeface="Calibri" pitchFamily="34" charset="0"/>
                  </a:rPr>
                  <a:t>Building </a:t>
                </a:r>
                <a:r>
                  <a:rPr lang="ro-RO" sz="1200" b="1" dirty="0" err="1">
                    <a:solidFill>
                      <a:schemeClr val="tx1"/>
                    </a:solidFill>
                    <a:latin typeface="Calibri" pitchFamily="34" charset="0"/>
                  </a:rPr>
                  <a:t>lighting</a:t>
                </a:r>
                <a:r>
                  <a:rPr lang="ro-RO" sz="1200" b="1" dirty="0">
                    <a:solidFill>
                      <a:schemeClr val="tx1"/>
                    </a:solidFill>
                    <a:latin typeface="Calibri" pitchFamily="34" charset="0"/>
                  </a:rPr>
                  <a:t> </a:t>
                </a:r>
                <a:r>
                  <a:rPr lang="ro-RO" sz="1200" b="1" dirty="0" err="1">
                    <a:solidFill>
                      <a:schemeClr val="tx1"/>
                    </a:solidFill>
                    <a:latin typeface="Calibri" pitchFamily="34" charset="0"/>
                  </a:rPr>
                  <a:t>systems</a:t>
                </a:r>
                <a:endParaRPr lang="ru-RU" sz="1200" b="1" dirty="0">
                  <a:solidFill>
                    <a:schemeClr val="tx1"/>
                  </a:solidFill>
                  <a:latin typeface="Calibri" pitchFamily="34" charset="0"/>
                </a:endParaRPr>
              </a:p>
            </p:txBody>
          </p:sp>
          <p:sp>
            <p:nvSpPr>
              <p:cNvPr id="80" name="Rectangle 10">
                <a:extLst>
                  <a:ext uri="{FF2B5EF4-FFF2-40B4-BE49-F238E27FC236}">
                    <a16:creationId xmlns:a16="http://schemas.microsoft.com/office/drawing/2014/main" id="{322E8B3B-5586-594B-AFC1-E68DE34681BF}"/>
                  </a:ext>
                </a:extLst>
              </p:cNvPr>
              <p:cNvSpPr>
                <a:spLocks noChangeArrowheads="1"/>
              </p:cNvSpPr>
              <p:nvPr/>
            </p:nvSpPr>
            <p:spPr bwMode="auto">
              <a:xfrm>
                <a:off x="4745987" y="2018919"/>
                <a:ext cx="1428877" cy="2679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Heating</a:t>
                </a:r>
                <a:r>
                  <a:rPr lang="ro-RO" sz="1200" b="1" dirty="0">
                    <a:solidFill>
                      <a:schemeClr val="tx1"/>
                    </a:solidFill>
                    <a:latin typeface="Calibri" pitchFamily="34" charset="0"/>
                  </a:rPr>
                  <a:t> </a:t>
                </a:r>
                <a:r>
                  <a:rPr lang="ro-RO" sz="1200" b="1" dirty="0" err="1">
                    <a:solidFill>
                      <a:schemeClr val="tx1"/>
                    </a:solidFill>
                    <a:latin typeface="Calibri" pitchFamily="34" charset="0"/>
                  </a:rPr>
                  <a:t>systems</a:t>
                </a:r>
                <a:endParaRPr lang="ru-RU" sz="1200" b="1" dirty="0">
                  <a:solidFill>
                    <a:schemeClr val="tx1"/>
                  </a:solidFill>
                  <a:latin typeface="Calibri" pitchFamily="34" charset="0"/>
                </a:endParaRPr>
              </a:p>
            </p:txBody>
          </p:sp>
          <p:sp>
            <p:nvSpPr>
              <p:cNvPr id="89" name="Rectangle 10">
                <a:extLst>
                  <a:ext uri="{FF2B5EF4-FFF2-40B4-BE49-F238E27FC236}">
                    <a16:creationId xmlns:a16="http://schemas.microsoft.com/office/drawing/2014/main" id="{31AD05BD-911F-194B-93CC-CB366E698A8C}"/>
                  </a:ext>
                </a:extLst>
              </p:cNvPr>
              <p:cNvSpPr>
                <a:spLocks noChangeArrowheads="1"/>
              </p:cNvSpPr>
              <p:nvPr/>
            </p:nvSpPr>
            <p:spPr bwMode="auto">
              <a:xfrm>
                <a:off x="4745987" y="2350301"/>
                <a:ext cx="1428877" cy="2679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Accounting</a:t>
                </a:r>
                <a:r>
                  <a:rPr lang="ro-RO" sz="1200" b="1" dirty="0">
                    <a:solidFill>
                      <a:schemeClr val="tx1"/>
                    </a:solidFill>
                    <a:latin typeface="Calibri" pitchFamily="34" charset="0"/>
                  </a:rPr>
                  <a:t> </a:t>
                </a:r>
                <a:r>
                  <a:rPr lang="ro-RO" sz="1200" b="1" dirty="0" err="1">
                    <a:solidFill>
                      <a:schemeClr val="tx1"/>
                    </a:solidFill>
                    <a:latin typeface="Calibri" pitchFamily="34" charset="0"/>
                  </a:rPr>
                  <a:t>and</a:t>
                </a:r>
                <a:r>
                  <a:rPr lang="ro-RO" sz="1200" b="1" dirty="0">
                    <a:solidFill>
                      <a:schemeClr val="tx1"/>
                    </a:solidFill>
                    <a:latin typeface="Calibri" pitchFamily="34" charset="0"/>
                  </a:rPr>
                  <a:t> </a:t>
                </a:r>
                <a:r>
                  <a:rPr lang="ro-RO" sz="1200" b="1" dirty="0" err="1">
                    <a:solidFill>
                      <a:schemeClr val="tx1"/>
                    </a:solidFill>
                    <a:latin typeface="Calibri" pitchFamily="34" charset="0"/>
                  </a:rPr>
                  <a:t>regulation</a:t>
                </a:r>
                <a:r>
                  <a:rPr lang="ro-RO" sz="1200" b="1" dirty="0">
                    <a:solidFill>
                      <a:schemeClr val="tx1"/>
                    </a:solidFill>
                    <a:latin typeface="Calibri" pitchFamily="34" charset="0"/>
                  </a:rPr>
                  <a:t> </a:t>
                </a:r>
                <a:r>
                  <a:rPr lang="ro-RO" sz="1200" b="1" dirty="0" err="1">
                    <a:solidFill>
                      <a:schemeClr val="tx1"/>
                    </a:solidFill>
                    <a:latin typeface="Calibri" pitchFamily="34" charset="0"/>
                  </a:rPr>
                  <a:t>nodes</a:t>
                </a:r>
                <a:endParaRPr lang="ru-RU" sz="1200" b="1" dirty="0">
                  <a:solidFill>
                    <a:schemeClr val="tx1"/>
                  </a:solidFill>
                  <a:latin typeface="Calibri" pitchFamily="34" charset="0"/>
                </a:endParaRPr>
              </a:p>
            </p:txBody>
          </p:sp>
          <p:sp>
            <p:nvSpPr>
              <p:cNvPr id="108" name="Rectangle 10">
                <a:extLst>
                  <a:ext uri="{FF2B5EF4-FFF2-40B4-BE49-F238E27FC236}">
                    <a16:creationId xmlns:a16="http://schemas.microsoft.com/office/drawing/2014/main" id="{EF735314-5A9F-E04F-A1AE-F58E7EB6317A}"/>
                  </a:ext>
                </a:extLst>
              </p:cNvPr>
              <p:cNvSpPr>
                <a:spLocks noChangeArrowheads="1"/>
              </p:cNvSpPr>
              <p:nvPr/>
            </p:nvSpPr>
            <p:spPr bwMode="auto">
              <a:xfrm>
                <a:off x="4745987" y="2682954"/>
                <a:ext cx="1428877" cy="2776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2409" tIns="51204" rIns="102409" bIns="51204" anchor="ctr"/>
              <a:lstStyle/>
              <a:p>
                <a:pPr algn="ctr"/>
                <a:r>
                  <a:rPr lang="ro-RO" sz="1200" b="1" dirty="0" err="1">
                    <a:solidFill>
                      <a:schemeClr val="tx1"/>
                    </a:solidFill>
                    <a:latin typeface="Calibri" pitchFamily="34" charset="0"/>
                  </a:rPr>
                  <a:t>Renovation</a:t>
                </a:r>
                <a:endParaRPr lang="ru-RU" sz="1200" b="1" dirty="0">
                  <a:solidFill>
                    <a:schemeClr val="tx1"/>
                  </a:solidFill>
                  <a:latin typeface="Calibri" pitchFamily="34" charset="0"/>
                </a:endParaRPr>
              </a:p>
            </p:txBody>
          </p:sp>
        </p:grpSp>
        <p:sp>
          <p:nvSpPr>
            <p:cNvPr id="116" name="TextBox 115">
              <a:extLst>
                <a:ext uri="{FF2B5EF4-FFF2-40B4-BE49-F238E27FC236}">
                  <a16:creationId xmlns:a16="http://schemas.microsoft.com/office/drawing/2014/main" id="{5A5168ED-56DC-7048-A360-64255E613545}"/>
                </a:ext>
              </a:extLst>
            </p:cNvPr>
            <p:cNvSpPr txBox="1"/>
            <p:nvPr/>
          </p:nvSpPr>
          <p:spPr bwMode="auto">
            <a:xfrm rot="16200000">
              <a:off x="-53963" y="2577672"/>
              <a:ext cx="684803" cy="276999"/>
            </a:xfrm>
            <a:prstGeom prst="rect">
              <a:avLst/>
            </a:prstGeom>
            <a:noFill/>
          </p:spPr>
          <p:txBody>
            <a:bodyPr wrap="none" rtlCol="0">
              <a:spAutoFit/>
            </a:bodyPr>
            <a:lstStyle/>
            <a:p>
              <a:r>
                <a:rPr lang="en-US" sz="1200" b="1" dirty="0">
                  <a:solidFill>
                    <a:schemeClr val="tx2"/>
                  </a:solidFill>
                  <a:latin typeface="Arial Narrow" panose="020B0604020202020204" pitchFamily="34" charset="0"/>
                  <a:cs typeface="Arial Narrow" panose="020B0604020202020204" pitchFamily="34" charset="0"/>
                </a:rPr>
                <a:t>Projects</a:t>
              </a:r>
              <a:endParaRPr lang="ru-RU" sz="1200" b="1" dirty="0">
                <a:solidFill>
                  <a:schemeClr val="tx2"/>
                </a:solidFill>
                <a:latin typeface="Arial Narrow" panose="020B0604020202020204" pitchFamily="34" charset="0"/>
                <a:cs typeface="Arial Narrow" panose="020B0604020202020204" pitchFamily="34" charset="0"/>
              </a:endParaRPr>
            </a:p>
          </p:txBody>
        </p:sp>
      </p:grpSp>
      <p:sp>
        <p:nvSpPr>
          <p:cNvPr id="117" name="TextBox 116">
            <a:extLst>
              <a:ext uri="{FF2B5EF4-FFF2-40B4-BE49-F238E27FC236}">
                <a16:creationId xmlns:a16="http://schemas.microsoft.com/office/drawing/2014/main" id="{020F5946-7BD8-484F-9018-E2685E221A61}"/>
              </a:ext>
            </a:extLst>
          </p:cNvPr>
          <p:cNvSpPr txBox="1"/>
          <p:nvPr/>
        </p:nvSpPr>
        <p:spPr bwMode="auto">
          <a:xfrm rot="16200000">
            <a:off x="-65858" y="938721"/>
            <a:ext cx="684803" cy="276999"/>
          </a:xfrm>
          <a:prstGeom prst="rect">
            <a:avLst/>
          </a:prstGeom>
          <a:noFill/>
        </p:spPr>
        <p:txBody>
          <a:bodyPr wrap="none" rtlCol="0">
            <a:spAutoFit/>
          </a:bodyPr>
          <a:lstStyle/>
          <a:p>
            <a:r>
              <a:rPr lang="en-US" sz="1200" b="1" dirty="0">
                <a:solidFill>
                  <a:schemeClr val="tx2"/>
                </a:solidFill>
                <a:latin typeface="Arial Narrow" panose="020B0604020202020204" pitchFamily="34" charset="0"/>
                <a:cs typeface="Arial Narrow" panose="020B0604020202020204" pitchFamily="34" charset="0"/>
              </a:rPr>
              <a:t>Spheres</a:t>
            </a:r>
            <a:endParaRPr lang="ru-RU" sz="1200" b="1" dirty="0">
              <a:solidFill>
                <a:schemeClr val="tx2"/>
              </a:solidFill>
              <a:latin typeface="Arial Narrow" panose="020B0604020202020204" pitchFamily="34" charset="0"/>
              <a:cs typeface="Arial Narrow" panose="020B0604020202020204" pitchFamily="34" charset="0"/>
            </a:endParaRPr>
          </a:p>
        </p:txBody>
      </p:sp>
      <p:sp>
        <p:nvSpPr>
          <p:cNvPr id="19" name="Прямоугольник 18">
            <a:extLst>
              <a:ext uri="{FF2B5EF4-FFF2-40B4-BE49-F238E27FC236}">
                <a16:creationId xmlns:a16="http://schemas.microsoft.com/office/drawing/2014/main" id="{1778A8CC-E90B-4CB7-DD83-06DE57A0B1EC}"/>
              </a:ext>
            </a:extLst>
          </p:cNvPr>
          <p:cNvSpPr/>
          <p:nvPr/>
        </p:nvSpPr>
        <p:spPr>
          <a:xfrm>
            <a:off x="415043" y="4168710"/>
            <a:ext cx="5654422" cy="47860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t>Implementation of complex projects in cities, including Smart City projects</a:t>
            </a:r>
            <a:endParaRPr lang="ru-RU" sz="1500" dirty="0"/>
          </a:p>
        </p:txBody>
      </p:sp>
    </p:spTree>
    <p:extLst>
      <p:ext uri="{BB962C8B-B14F-4D97-AF65-F5344CB8AC3E}">
        <p14:creationId xmlns:p14="http://schemas.microsoft.com/office/powerpoint/2010/main" val="268086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4DA7814-AC6C-0F40-85BE-D57DF94345A5}"/>
              </a:ext>
            </a:extLst>
          </p:cNvPr>
          <p:cNvSpPr/>
          <p:nvPr/>
        </p:nvSpPr>
        <p:spPr>
          <a:xfrm>
            <a:off x="0" y="4209349"/>
            <a:ext cx="9144000" cy="9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a:endParaRPr lang="ru-RU"/>
          </a:p>
        </p:txBody>
      </p:sp>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r>
              <a:rPr lang="ro-RO" dirty="0"/>
              <a:t>Dynamics of </a:t>
            </a:r>
            <a:r>
              <a:rPr lang="ro-RO" dirty="0" err="1"/>
              <a:t>key</a:t>
            </a:r>
            <a:r>
              <a:rPr lang="ro-RO" dirty="0"/>
              <a:t> </a:t>
            </a:r>
            <a:r>
              <a:rPr lang="ro-RO" dirty="0" err="1"/>
              <a:t>indicators</a:t>
            </a:r>
            <a:r>
              <a:rPr lang="ro-RO" dirty="0"/>
              <a:t> of </a:t>
            </a:r>
            <a:r>
              <a:rPr lang="ro-RO" dirty="0" err="1"/>
              <a:t>the</a:t>
            </a:r>
            <a:r>
              <a:rPr lang="ro-RO" dirty="0"/>
              <a:t> </a:t>
            </a:r>
            <a:r>
              <a:rPr lang="ro-RO" dirty="0" err="1"/>
              <a:t>energy</a:t>
            </a:r>
            <a:r>
              <a:rPr lang="ro-RO" dirty="0"/>
              <a:t> service market 2016-202</a:t>
            </a:r>
            <a:r>
              <a:rPr lang="ru-RU" dirty="0"/>
              <a:t>4 </a:t>
            </a:r>
            <a:br>
              <a:rPr lang="en-US" dirty="0"/>
            </a:br>
            <a:r>
              <a:rPr lang="en-US" dirty="0"/>
              <a:t>in public sector</a:t>
            </a:r>
            <a:endParaRPr lang="ru-RU" dirty="0"/>
          </a:p>
        </p:txBody>
      </p:sp>
      <p:sp>
        <p:nvSpPr>
          <p:cNvPr id="41" name="TextBox 40">
            <a:extLst>
              <a:ext uri="{FF2B5EF4-FFF2-40B4-BE49-F238E27FC236}">
                <a16:creationId xmlns:a16="http://schemas.microsoft.com/office/drawing/2014/main" id="{0750F613-DCBC-9A46-B98B-05136D0F0D68}"/>
              </a:ext>
            </a:extLst>
          </p:cNvPr>
          <p:cNvSpPr txBox="1"/>
          <p:nvPr/>
        </p:nvSpPr>
        <p:spPr>
          <a:xfrm>
            <a:off x="386399" y="4763401"/>
            <a:ext cx="1034257" cy="213585"/>
          </a:xfrm>
          <a:prstGeom prst="rect">
            <a:avLst/>
          </a:prstGeom>
          <a:noFill/>
        </p:spPr>
        <p:txBody>
          <a:bodyPr wrap="none" rtlCol="0">
            <a:spAutoFit/>
          </a:bodyPr>
          <a:lstStyle/>
          <a:p>
            <a:r>
              <a:rPr lang="ro-RO" sz="788" dirty="0"/>
              <a:t>RAESCO </a:t>
            </a:r>
            <a:r>
              <a:rPr lang="ro-RO" sz="788" dirty="0" err="1"/>
              <a:t>statistics</a:t>
            </a:r>
            <a:endParaRPr lang="ru-RU" sz="788" dirty="0"/>
          </a:p>
        </p:txBody>
      </p:sp>
      <p:pic>
        <p:nvPicPr>
          <p:cNvPr id="43" name="Рисунок 42" descr="Изображение выглядит как текст&#10;&#10;Автоматически созданное описание">
            <a:extLst>
              <a:ext uri="{FF2B5EF4-FFF2-40B4-BE49-F238E27FC236}">
                <a16:creationId xmlns:a16="http://schemas.microsoft.com/office/drawing/2014/main" id="{6C47504B-34E5-454F-8471-30E5657C32ED}"/>
              </a:ext>
            </a:extLst>
          </p:cNvPr>
          <p:cNvPicPr/>
          <p:nvPr/>
        </p:nvPicPr>
        <p:blipFill rotWithShape="1">
          <a:blip r:embed="rId3" cstate="print">
            <a:extLst>
              <a:ext uri="{28A0092B-C50C-407E-A947-70E740481C1C}">
                <a14:useLocalDpi xmlns:a14="http://schemas.microsoft.com/office/drawing/2010/main" val="0"/>
              </a:ext>
            </a:extLst>
          </a:blip>
          <a:srcRect r="77994"/>
          <a:stretch/>
        </p:blipFill>
        <p:spPr bwMode="auto">
          <a:xfrm>
            <a:off x="6429777" y="2732274"/>
            <a:ext cx="687002" cy="431643"/>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44" name="Рисунок 43">
            <a:extLst>
              <a:ext uri="{FF2B5EF4-FFF2-40B4-BE49-F238E27FC236}">
                <a16:creationId xmlns:a16="http://schemas.microsoft.com/office/drawing/2014/main" id="{B81B287E-3D6A-CD44-86F1-95CAF36C28D3}"/>
              </a:ext>
            </a:extLst>
          </p:cNvPr>
          <p:cNvPicPr/>
          <p:nvPr/>
        </p:nvPicPr>
        <p:blipFill rotWithShape="1">
          <a:blip r:embed="rId4" cstate="print">
            <a:extLst>
              <a:ext uri="{28A0092B-C50C-407E-A947-70E740481C1C}">
                <a14:useLocalDpi xmlns:a14="http://schemas.microsoft.com/office/drawing/2010/main" val="0"/>
              </a:ext>
            </a:extLst>
          </a:blip>
          <a:srcRect l="18918" t="34526" r="18161" b="21534"/>
          <a:stretch/>
        </p:blipFill>
        <p:spPr bwMode="auto">
          <a:xfrm>
            <a:off x="6451358" y="3250144"/>
            <a:ext cx="465866" cy="529514"/>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45" name="Рисунок 44">
            <a:extLst>
              <a:ext uri="{FF2B5EF4-FFF2-40B4-BE49-F238E27FC236}">
                <a16:creationId xmlns:a16="http://schemas.microsoft.com/office/drawing/2014/main" id="{10EB2374-4023-B743-9C97-E703B9468383}"/>
              </a:ext>
            </a:extLst>
          </p:cNvPr>
          <p:cNvPicPr/>
          <p:nvPr/>
        </p:nvPicPr>
        <p:blipFill rotWithShape="1">
          <a:blip r:embed="rId5" cstate="print">
            <a:extLst>
              <a:ext uri="{28A0092B-C50C-407E-A947-70E740481C1C}">
                <a14:useLocalDpi xmlns:a14="http://schemas.microsoft.com/office/drawing/2010/main" val="0"/>
              </a:ext>
            </a:extLst>
          </a:blip>
          <a:srcRect b="30204"/>
          <a:stretch/>
        </p:blipFill>
        <p:spPr bwMode="auto">
          <a:xfrm>
            <a:off x="7036300" y="3248992"/>
            <a:ext cx="628221" cy="185693"/>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48" name="Рисунок 47" descr="Изображение выглядит как текст&#10;&#10;Автоматически созданное описание">
            <a:extLst>
              <a:ext uri="{FF2B5EF4-FFF2-40B4-BE49-F238E27FC236}">
                <a16:creationId xmlns:a16="http://schemas.microsoft.com/office/drawing/2014/main" id="{5ED7307D-D571-6646-A35D-15439509F557}"/>
              </a:ext>
            </a:extLst>
          </p:cNvPr>
          <p:cNvPicPr/>
          <p:nvPr/>
        </p:nvPicPr>
        <p:blipFill rotWithShape="1">
          <a:blip r:embed="rId6" cstate="print">
            <a:extLst>
              <a:ext uri="{28A0092B-C50C-407E-A947-70E740481C1C}">
                <a14:useLocalDpi xmlns:a14="http://schemas.microsoft.com/office/drawing/2010/main" val="0"/>
              </a:ext>
            </a:extLst>
          </a:blip>
          <a:srcRect l="7218" r="4812"/>
          <a:stretch/>
        </p:blipFill>
        <p:spPr bwMode="auto">
          <a:xfrm>
            <a:off x="7783597" y="3212479"/>
            <a:ext cx="989365" cy="502964"/>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49" name="Рисунок 48">
            <a:extLst>
              <a:ext uri="{FF2B5EF4-FFF2-40B4-BE49-F238E27FC236}">
                <a16:creationId xmlns:a16="http://schemas.microsoft.com/office/drawing/2014/main" id="{8F9D19FE-4848-694E-81BB-031C521F1085}"/>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4770" y="4239475"/>
            <a:ext cx="1218192" cy="253013"/>
          </a:xfrm>
          <a:prstGeom prst="rect">
            <a:avLst/>
          </a:prstGeom>
        </p:spPr>
      </p:pic>
      <p:pic>
        <p:nvPicPr>
          <p:cNvPr id="50" name="Рисунок 49" descr="Изображение выглядит как текст, красный&#10;&#10;Автоматически созданное описание">
            <a:extLst>
              <a:ext uri="{FF2B5EF4-FFF2-40B4-BE49-F238E27FC236}">
                <a16:creationId xmlns:a16="http://schemas.microsoft.com/office/drawing/2014/main" id="{281F3644-9A54-8C47-9C4B-CABD34A5CD6B}"/>
              </a:ext>
            </a:extLst>
          </p:cNvPr>
          <p:cNvPicPr/>
          <p:nvPr/>
        </p:nvPicPr>
        <p:blipFill rotWithShape="1">
          <a:blip r:embed="rId9">
            <a:extLst>
              <a:ext uri="{28A0092B-C50C-407E-A947-70E740481C1C}">
                <a14:useLocalDpi xmlns:a14="http://schemas.microsoft.com/office/drawing/2010/main" val="0"/>
              </a:ext>
            </a:extLst>
          </a:blip>
          <a:srcRect r="87517"/>
          <a:stretch/>
        </p:blipFill>
        <p:spPr bwMode="auto">
          <a:xfrm>
            <a:off x="7115861" y="3569357"/>
            <a:ext cx="465866" cy="543812"/>
          </a:xfrm>
          <a:prstGeom prst="rect">
            <a:avLst/>
          </a:prstGeom>
          <a:solidFill>
            <a:schemeClr val="accent1"/>
          </a:solid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51" name="Рисунок 50">
            <a:extLst>
              <a:ext uri="{FF2B5EF4-FFF2-40B4-BE49-F238E27FC236}">
                <a16:creationId xmlns:a16="http://schemas.microsoft.com/office/drawing/2014/main" id="{E971AEEB-FCA9-C14B-A378-7CD31FC3B5D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1118" y="3812186"/>
            <a:ext cx="1171606" cy="887344"/>
          </a:xfrm>
          <a:prstGeom prst="rect">
            <a:avLst/>
          </a:prstGeom>
          <a:noFill/>
          <a:ln>
            <a:noFill/>
          </a:ln>
        </p:spPr>
      </p:pic>
      <p:pic>
        <p:nvPicPr>
          <p:cNvPr id="55" name="Рисунок 54">
            <a:extLst>
              <a:ext uri="{FF2B5EF4-FFF2-40B4-BE49-F238E27FC236}">
                <a16:creationId xmlns:a16="http://schemas.microsoft.com/office/drawing/2014/main" id="{16392AF7-F2FB-E44F-9A05-945C638D5B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6779" y="2748930"/>
            <a:ext cx="909407" cy="310319"/>
          </a:xfrm>
          <a:prstGeom prst="rect">
            <a:avLst/>
          </a:prstGeom>
        </p:spPr>
      </p:pic>
      <p:pic>
        <p:nvPicPr>
          <p:cNvPr id="56" name="Рисунок 55">
            <a:extLst>
              <a:ext uri="{FF2B5EF4-FFF2-40B4-BE49-F238E27FC236}">
                <a16:creationId xmlns:a16="http://schemas.microsoft.com/office/drawing/2014/main" id="{13E8E94D-1FEF-7E43-AD23-EE5D0B4E28D3}"/>
              </a:ext>
            </a:extLst>
          </p:cNvPr>
          <p:cNvPicPr/>
          <p:nvPr/>
        </p:nvPicPr>
        <p:blipFill>
          <a:blip r:embed="rId12">
            <a:extLst>
              <a:ext uri="{28A0092B-C50C-407E-A947-70E740481C1C}">
                <a14:useLocalDpi xmlns:a14="http://schemas.microsoft.com/office/drawing/2010/main" val="0"/>
              </a:ext>
            </a:extLst>
          </a:blip>
          <a:stretch>
            <a:fillRect/>
          </a:stretch>
        </p:blipFill>
        <p:spPr>
          <a:xfrm>
            <a:off x="8026186" y="2709660"/>
            <a:ext cx="793802" cy="454257"/>
          </a:xfrm>
          <a:prstGeom prst="rect">
            <a:avLst/>
          </a:prstGeom>
        </p:spPr>
      </p:pic>
      <p:pic>
        <p:nvPicPr>
          <p:cNvPr id="57" name="Рисунок 56">
            <a:extLst>
              <a:ext uri="{FF2B5EF4-FFF2-40B4-BE49-F238E27FC236}">
                <a16:creationId xmlns:a16="http://schemas.microsoft.com/office/drawing/2014/main" id="{94C0713F-EA2C-4F4F-B341-CEE3B8101245}"/>
              </a:ext>
            </a:extLst>
          </p:cNvPr>
          <p:cNvPicPr/>
          <p:nvPr/>
        </p:nvPicPr>
        <p:blipFill rotWithShape="1">
          <a:blip r:embed="rId13" cstate="print">
            <a:extLst>
              <a:ext uri="{28A0092B-C50C-407E-A947-70E740481C1C}">
                <a14:useLocalDpi xmlns:a14="http://schemas.microsoft.com/office/drawing/2010/main" val="0"/>
              </a:ext>
            </a:extLst>
          </a:blip>
          <a:srcRect l="11706" t="35313" r="11140" b="34661"/>
          <a:stretch/>
        </p:blipFill>
        <p:spPr bwMode="auto">
          <a:xfrm>
            <a:off x="7702637" y="3734077"/>
            <a:ext cx="1135922" cy="331526"/>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5" name="Прямоугольник 4">
            <a:extLst>
              <a:ext uri="{FF2B5EF4-FFF2-40B4-BE49-F238E27FC236}">
                <a16:creationId xmlns:a16="http://schemas.microsoft.com/office/drawing/2014/main" id="{8F996AC2-BA4F-684D-935C-63D44B580001}"/>
              </a:ext>
            </a:extLst>
          </p:cNvPr>
          <p:cNvSpPr/>
          <p:nvPr/>
        </p:nvSpPr>
        <p:spPr>
          <a:xfrm>
            <a:off x="6890536" y="2490684"/>
            <a:ext cx="1489510" cy="248209"/>
          </a:xfrm>
          <a:prstGeom prst="rect">
            <a:avLst/>
          </a:prstGeom>
        </p:spPr>
        <p:txBody>
          <a:bodyPr wrap="none">
            <a:spAutoFit/>
          </a:bodyPr>
          <a:lstStyle/>
          <a:p>
            <a:pPr rtl="0"/>
            <a:r>
              <a:rPr lang="ru-RU" sz="1013" b="1" dirty="0" err="1">
                <a:solidFill>
                  <a:schemeClr val="tx2"/>
                </a:solidFill>
                <a:latin typeface="Arial" panose="020B0604020202020204" pitchFamily="34" charset="0"/>
                <a:ea typeface="SimSun" panose="02010600030101010101" pitchFamily="2" charset="-122"/>
                <a:cs typeface="Arial" panose="020B0604020202020204" pitchFamily="34" charset="0"/>
              </a:rPr>
              <a:t>Competence</a:t>
            </a:r>
            <a:r>
              <a:rPr lang="ru-RU" sz="1013" b="1" dirty="0">
                <a:solidFill>
                  <a:schemeClr val="tx2"/>
                </a:solidFill>
                <a:latin typeface="Arial" panose="020B0604020202020204" pitchFamily="34" charset="0"/>
                <a:ea typeface="SimSun" panose="02010600030101010101" pitchFamily="2" charset="-122"/>
                <a:cs typeface="Arial" panose="020B0604020202020204" pitchFamily="34" charset="0"/>
              </a:rPr>
              <a:t> </a:t>
            </a:r>
            <a:r>
              <a:rPr lang="ru-RU" sz="1013" b="1" dirty="0" err="1">
                <a:solidFill>
                  <a:schemeClr val="tx2"/>
                </a:solidFill>
                <a:latin typeface="Arial" panose="020B0604020202020204" pitchFamily="34" charset="0"/>
                <a:ea typeface="SimSun" panose="02010600030101010101" pitchFamily="2" charset="-122"/>
                <a:cs typeface="Arial" panose="020B0604020202020204" pitchFamily="34" charset="0"/>
              </a:rPr>
              <a:t>Сenters</a:t>
            </a:r>
            <a:endParaRPr lang="ru-RU" sz="1013" b="1" dirty="0">
              <a:solidFill>
                <a:schemeClr val="tx2"/>
              </a:solidFill>
              <a:latin typeface="Arial" panose="020B0604020202020204" pitchFamily="34" charset="0"/>
              <a:ea typeface="SimSun" panose="02010600030101010101" pitchFamily="2" charset="-122"/>
              <a:cs typeface="Arial" panose="020B0604020202020204" pitchFamily="34" charset="0"/>
            </a:endParaRPr>
          </a:p>
        </p:txBody>
      </p:sp>
      <p:graphicFrame>
        <p:nvGraphicFramePr>
          <p:cNvPr id="6" name="Таблица 5">
            <a:extLst>
              <a:ext uri="{FF2B5EF4-FFF2-40B4-BE49-F238E27FC236}">
                <a16:creationId xmlns:a16="http://schemas.microsoft.com/office/drawing/2014/main" id="{BABACE91-620E-0B4E-CBF3-800DFE88774C}"/>
              </a:ext>
            </a:extLst>
          </p:cNvPr>
          <p:cNvGraphicFramePr>
            <a:graphicFrameLocks noGrp="1"/>
          </p:cNvGraphicFramePr>
          <p:nvPr/>
        </p:nvGraphicFramePr>
        <p:xfrm>
          <a:off x="331354" y="1157746"/>
          <a:ext cx="8481292" cy="731520"/>
        </p:xfrm>
        <a:graphic>
          <a:graphicData uri="http://schemas.openxmlformats.org/drawingml/2006/table">
            <a:tbl>
              <a:tblPr firstRow="1" firstCol="1" bandRow="1">
                <a:tableStyleId>{F5AB1C69-6EDB-4FF4-983F-18BD219EF322}</a:tableStyleId>
              </a:tblPr>
              <a:tblGrid>
                <a:gridCol w="187509">
                  <a:extLst>
                    <a:ext uri="{9D8B030D-6E8A-4147-A177-3AD203B41FA5}">
                      <a16:colId xmlns:a16="http://schemas.microsoft.com/office/drawing/2014/main" val="4057448577"/>
                    </a:ext>
                  </a:extLst>
                </a:gridCol>
                <a:gridCol w="2329640">
                  <a:extLst>
                    <a:ext uri="{9D8B030D-6E8A-4147-A177-3AD203B41FA5}">
                      <a16:colId xmlns:a16="http://schemas.microsoft.com/office/drawing/2014/main" val="1712099244"/>
                    </a:ext>
                  </a:extLst>
                </a:gridCol>
                <a:gridCol w="534256">
                  <a:extLst>
                    <a:ext uri="{9D8B030D-6E8A-4147-A177-3AD203B41FA5}">
                      <a16:colId xmlns:a16="http://schemas.microsoft.com/office/drawing/2014/main" val="2677474515"/>
                    </a:ext>
                  </a:extLst>
                </a:gridCol>
                <a:gridCol w="521478">
                  <a:extLst>
                    <a:ext uri="{9D8B030D-6E8A-4147-A177-3AD203B41FA5}">
                      <a16:colId xmlns:a16="http://schemas.microsoft.com/office/drawing/2014/main" val="1578034841"/>
                    </a:ext>
                  </a:extLst>
                </a:gridCol>
                <a:gridCol w="492372">
                  <a:extLst>
                    <a:ext uri="{9D8B030D-6E8A-4147-A177-3AD203B41FA5}">
                      <a16:colId xmlns:a16="http://schemas.microsoft.com/office/drawing/2014/main" val="1873057080"/>
                    </a:ext>
                  </a:extLst>
                </a:gridCol>
                <a:gridCol w="574009">
                  <a:extLst>
                    <a:ext uri="{9D8B030D-6E8A-4147-A177-3AD203B41FA5}">
                      <a16:colId xmlns:a16="http://schemas.microsoft.com/office/drawing/2014/main" val="2544809357"/>
                    </a:ext>
                  </a:extLst>
                </a:gridCol>
                <a:gridCol w="492372">
                  <a:extLst>
                    <a:ext uri="{9D8B030D-6E8A-4147-A177-3AD203B41FA5}">
                      <a16:colId xmlns:a16="http://schemas.microsoft.com/office/drawing/2014/main" val="3147358292"/>
                    </a:ext>
                  </a:extLst>
                </a:gridCol>
                <a:gridCol w="538292">
                  <a:extLst>
                    <a:ext uri="{9D8B030D-6E8A-4147-A177-3AD203B41FA5}">
                      <a16:colId xmlns:a16="http://schemas.microsoft.com/office/drawing/2014/main" val="429358549"/>
                    </a:ext>
                  </a:extLst>
                </a:gridCol>
                <a:gridCol w="702841">
                  <a:extLst>
                    <a:ext uri="{9D8B030D-6E8A-4147-A177-3AD203B41FA5}">
                      <a16:colId xmlns:a16="http://schemas.microsoft.com/office/drawing/2014/main" val="4023758362"/>
                    </a:ext>
                  </a:extLst>
                </a:gridCol>
                <a:gridCol w="702841">
                  <a:extLst>
                    <a:ext uri="{9D8B030D-6E8A-4147-A177-3AD203B41FA5}">
                      <a16:colId xmlns:a16="http://schemas.microsoft.com/office/drawing/2014/main" val="2549343820"/>
                    </a:ext>
                  </a:extLst>
                </a:gridCol>
                <a:gridCol w="702841">
                  <a:extLst>
                    <a:ext uri="{9D8B030D-6E8A-4147-A177-3AD203B41FA5}">
                      <a16:colId xmlns:a16="http://schemas.microsoft.com/office/drawing/2014/main" val="1706506102"/>
                    </a:ext>
                  </a:extLst>
                </a:gridCol>
                <a:gridCol w="702841">
                  <a:extLst>
                    <a:ext uri="{9D8B030D-6E8A-4147-A177-3AD203B41FA5}">
                      <a16:colId xmlns:a16="http://schemas.microsoft.com/office/drawing/2014/main" val="3456704132"/>
                    </a:ext>
                  </a:extLst>
                </a:gridCol>
              </a:tblGrid>
              <a:tr h="140335">
                <a:tc>
                  <a:txBody>
                    <a:bodyPr/>
                    <a:lstStyle/>
                    <a:p>
                      <a:pPr algn="just"/>
                      <a:r>
                        <a:rPr lang="en-US" sz="1200">
                          <a:effectLst/>
                        </a:rPr>
                        <a:t>№</a:t>
                      </a:r>
                      <a:endParaRPr lang="ru-RU"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dirty="0">
                          <a:effectLst/>
                          <a:latin typeface="Calibri" panose="020F0502020204030204" pitchFamily="34" charset="0"/>
                          <a:ea typeface="SimSun" panose="02010600030101010101" pitchFamily="2" charset="-122"/>
                          <a:cs typeface="Arial" panose="020B0604020202020204" pitchFamily="34" charset="0"/>
                        </a:rPr>
                        <a:t>indicator</a:t>
                      </a:r>
                      <a:endParaRPr lang="ru-RU"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rPr>
                        <a:t>2016</a:t>
                      </a:r>
                      <a:endParaRPr lang="ru-RU"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rPr>
                        <a:t>2017</a:t>
                      </a:r>
                      <a:endParaRPr lang="ru-RU"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rPr>
                        <a:t>2018</a:t>
                      </a:r>
                      <a:endParaRPr lang="ru-RU"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rPr>
                        <a:t>2019</a:t>
                      </a:r>
                      <a:endParaRPr lang="ru-RU"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rPr>
                        <a:t>2020</a:t>
                      </a:r>
                      <a:endParaRPr lang="ru-RU"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rPr>
                        <a:t>2021</a:t>
                      </a:r>
                      <a:endParaRPr lang="ru-RU" sz="1200" b="1" kern="120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rPr>
                        <a:t>2022</a:t>
                      </a:r>
                      <a:endParaRPr lang="ru-RU"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rPr>
                        <a:t>2023</a:t>
                      </a:r>
                      <a:endParaRPr lang="ru-RU"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rPr>
                        <a:t>2024</a:t>
                      </a:r>
                      <a:endParaRPr lang="ru-RU" sz="1200" b="1" kern="1200" dirty="0">
                        <a:solidFill>
                          <a:schemeClr val="lt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r>
                        <a:rPr lang="en-US" sz="1200" dirty="0">
                          <a:effectLst/>
                          <a:latin typeface="Calibri" panose="020F0502020204030204" pitchFamily="34" charset="0"/>
                          <a:ea typeface="SimSun" panose="02010600030101010101" pitchFamily="2" charset="-122"/>
                          <a:cs typeface="Arial" panose="020B0604020202020204" pitchFamily="34" charset="0"/>
                        </a:rPr>
                        <a:t>total</a:t>
                      </a:r>
                      <a:endParaRPr lang="ru-RU"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1967174"/>
                  </a:ext>
                </a:extLst>
              </a:tr>
              <a:tr h="140335">
                <a:tc>
                  <a:txBody>
                    <a:bodyPr/>
                    <a:lstStyle/>
                    <a:p>
                      <a:pPr algn="ctr"/>
                      <a:r>
                        <a:rPr lang="en-US" sz="1200">
                          <a:effectLst/>
                        </a:rPr>
                        <a:t>1</a:t>
                      </a:r>
                      <a:endParaRPr lang="ru-RU"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r>
                        <a:rPr lang="en-US" sz="1200" dirty="0">
                          <a:effectLst/>
                        </a:rPr>
                        <a:t>total value of contracts, billion rubles</a:t>
                      </a:r>
                      <a:endParaRPr lang="ru-RU"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R="71755" algn="ctr">
                        <a:lnSpc>
                          <a:spcPct val="115000"/>
                        </a:lnSpc>
                        <a:spcAft>
                          <a:spcPts val="1000"/>
                        </a:spcAft>
                      </a:pPr>
                      <a:r>
                        <a:rPr lang="ru-RU" sz="1000" dirty="0">
                          <a:effectLst/>
                        </a:rPr>
                        <a:t>8,4</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dirty="0">
                          <a:effectLst/>
                        </a:rPr>
                        <a:t>19,7</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dirty="0">
                          <a:effectLst/>
                        </a:rPr>
                        <a:t>44,2</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dirty="0">
                          <a:effectLst/>
                        </a:rPr>
                        <a:t>19,5</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dirty="0">
                          <a:effectLst/>
                        </a:rPr>
                        <a:t>19,1</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dirty="0">
                          <a:effectLst/>
                        </a:rPr>
                        <a:t>57,3</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dirty="0">
                          <a:effectLst/>
                        </a:rPr>
                        <a:t>10,1</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2345" marR="62345" marT="0" marB="0"/>
                </a:tc>
                <a:tc>
                  <a:txBody>
                    <a:bodyPr/>
                    <a:lstStyle/>
                    <a:p>
                      <a:pPr marR="71755" algn="ctr">
                        <a:lnSpc>
                          <a:spcPct val="115000"/>
                        </a:lnSpc>
                        <a:spcAft>
                          <a:spcPts val="1000"/>
                        </a:spcAft>
                      </a:pPr>
                      <a:r>
                        <a:rPr lang="ru-RU" sz="1000" kern="1200" dirty="0">
                          <a:solidFill>
                            <a:schemeClr val="dk1"/>
                          </a:solidFill>
                          <a:effectLst/>
                          <a:latin typeface="Arial" panose="020B0604020202020204" pitchFamily="34" charset="0"/>
                          <a:ea typeface="DengXian" panose="02010600030101010101" pitchFamily="2" charset="-122"/>
                          <a:cs typeface="Arial" panose="020B0604020202020204" pitchFamily="34" charset="0"/>
                        </a:rPr>
                        <a:t>51,9</a:t>
                      </a:r>
                    </a:p>
                  </a:txBody>
                  <a:tcPr marL="62345" marR="62345" marT="0" marB="0"/>
                </a:tc>
                <a:tc>
                  <a:txBody>
                    <a:bodyPr/>
                    <a:lstStyle/>
                    <a:p>
                      <a:pPr marR="71755" algn="ctr">
                        <a:lnSpc>
                          <a:spcPct val="115000"/>
                        </a:lnSpc>
                        <a:spcAft>
                          <a:spcPts val="1000"/>
                        </a:spcAft>
                        <a:tabLst>
                          <a:tab pos="121285" algn="l"/>
                        </a:tabLst>
                      </a:pPr>
                      <a:r>
                        <a:rPr lang="ru-RU" sz="1000" kern="1200" dirty="0">
                          <a:solidFill>
                            <a:schemeClr val="dk1"/>
                          </a:solidFill>
                          <a:effectLst/>
                          <a:latin typeface="Arial" panose="020B0604020202020204" pitchFamily="34" charset="0"/>
                          <a:ea typeface="DengXian" panose="02010600030101010101" pitchFamily="2" charset="-122"/>
                          <a:cs typeface="Arial" panose="020B0604020202020204" pitchFamily="34" charset="0"/>
                        </a:rPr>
                        <a:t>22,4</a:t>
                      </a:r>
                    </a:p>
                  </a:txBody>
                  <a:tcPr marL="68580" marR="68580" marT="0" marB="0"/>
                </a:tc>
                <a:tc>
                  <a:txBody>
                    <a:bodyPr/>
                    <a:lstStyle/>
                    <a:p>
                      <a:pPr marR="71755" algn="r">
                        <a:lnSpc>
                          <a:spcPct val="115000"/>
                        </a:lnSpc>
                        <a:spcAft>
                          <a:spcPts val="1000"/>
                        </a:spcAft>
                        <a:tabLst>
                          <a:tab pos="121285" algn="l"/>
                        </a:tabLst>
                      </a:pPr>
                      <a:r>
                        <a:rPr lang="ru-RU" sz="1000" kern="1200">
                          <a:solidFill>
                            <a:schemeClr val="dk1"/>
                          </a:solidFill>
                          <a:effectLst/>
                          <a:latin typeface="Arial" panose="020B0604020202020204" pitchFamily="34" charset="0"/>
                          <a:ea typeface="DengXian" panose="02010600030101010101" pitchFamily="2" charset="-122"/>
                          <a:cs typeface="Arial" panose="020B0604020202020204" pitchFamily="34" charset="0"/>
                        </a:rPr>
                        <a:t> 259,3</a:t>
                      </a:r>
                    </a:p>
                  </a:txBody>
                  <a:tcPr marL="68580" marR="68580" marT="0" marB="0"/>
                </a:tc>
                <a:extLst>
                  <a:ext uri="{0D108BD9-81ED-4DB2-BD59-A6C34878D82A}">
                    <a16:rowId xmlns:a16="http://schemas.microsoft.com/office/drawing/2014/main" val="3265459795"/>
                  </a:ext>
                </a:extLst>
              </a:tr>
              <a:tr h="140335">
                <a:tc>
                  <a:txBody>
                    <a:bodyPr/>
                    <a:lstStyle/>
                    <a:p>
                      <a:pPr algn="ctr"/>
                      <a:r>
                        <a:rPr lang="en-US" sz="1200">
                          <a:effectLst/>
                        </a:rPr>
                        <a:t>2</a:t>
                      </a:r>
                      <a:endParaRPr lang="ru-RU"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r>
                        <a:rPr lang="en-US" sz="1200" dirty="0">
                          <a:effectLst/>
                        </a:rPr>
                        <a:t>number of contracts, units</a:t>
                      </a:r>
                      <a:endParaRPr lang="ru-RU"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694</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498</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808</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940</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824</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989</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dirty="0">
                          <a:effectLst/>
                        </a:rPr>
                        <a:t>564</a:t>
                      </a:r>
                      <a:endParaRPr lang="ru-RU"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tc>
                <a:tc>
                  <a:txBody>
                    <a:bodyPr/>
                    <a:lstStyle/>
                    <a:p>
                      <a:pPr algn="ctr">
                        <a:lnSpc>
                          <a:spcPct val="115000"/>
                        </a:lnSpc>
                        <a:spcAft>
                          <a:spcPts val="1000"/>
                        </a:spcAft>
                      </a:pPr>
                      <a:r>
                        <a:rPr lang="ru-RU" sz="1000" kern="1200" dirty="0">
                          <a:solidFill>
                            <a:schemeClr val="dk1"/>
                          </a:solidFill>
                          <a:effectLst/>
                          <a:latin typeface="Arial" panose="020B0604020202020204" pitchFamily="34" charset="0"/>
                          <a:ea typeface="DengXian" panose="02010600030101010101" pitchFamily="2" charset="-122"/>
                          <a:cs typeface="Arial" panose="020B0604020202020204" pitchFamily="34" charset="0"/>
                        </a:rPr>
                        <a:t>533</a:t>
                      </a:r>
                    </a:p>
                  </a:txBody>
                  <a:tcPr marL="68580" marR="68580" marT="0" marB="0"/>
                </a:tc>
                <a:tc>
                  <a:txBody>
                    <a:bodyPr/>
                    <a:lstStyle/>
                    <a:p>
                      <a:pPr marR="71755" algn="ctr">
                        <a:lnSpc>
                          <a:spcPct val="115000"/>
                        </a:lnSpc>
                        <a:spcAft>
                          <a:spcPts val="1000"/>
                        </a:spcAft>
                        <a:tabLst>
                          <a:tab pos="121285" algn="l"/>
                        </a:tabLst>
                      </a:pPr>
                      <a:r>
                        <a:rPr lang="ru-RU" sz="1000" kern="1200" dirty="0">
                          <a:solidFill>
                            <a:schemeClr val="dk1"/>
                          </a:solidFill>
                          <a:effectLst/>
                          <a:latin typeface="Arial" panose="020B0604020202020204" pitchFamily="34" charset="0"/>
                          <a:ea typeface="DengXian" panose="02010600030101010101" pitchFamily="2" charset="-122"/>
                          <a:cs typeface="Arial" panose="020B0604020202020204" pitchFamily="34" charset="0"/>
                        </a:rPr>
                        <a:t>437</a:t>
                      </a:r>
                    </a:p>
                  </a:txBody>
                  <a:tcPr marL="68580" marR="68580" marT="0" marB="0"/>
                </a:tc>
                <a:tc>
                  <a:txBody>
                    <a:bodyPr/>
                    <a:lstStyle/>
                    <a:p>
                      <a:pPr marR="71755" algn="r">
                        <a:lnSpc>
                          <a:spcPct val="115000"/>
                        </a:lnSpc>
                        <a:spcAft>
                          <a:spcPts val="1000"/>
                        </a:spcAft>
                        <a:tabLst>
                          <a:tab pos="121285" algn="l"/>
                        </a:tabLst>
                      </a:pPr>
                      <a:r>
                        <a:rPr lang="ru-RU" sz="1000" kern="1200" dirty="0">
                          <a:solidFill>
                            <a:schemeClr val="dk1"/>
                          </a:solidFill>
                          <a:effectLst/>
                          <a:latin typeface="Arial" panose="020B0604020202020204" pitchFamily="34" charset="0"/>
                          <a:ea typeface="DengXian" panose="02010600030101010101" pitchFamily="2" charset="-122"/>
                          <a:cs typeface="Arial" panose="020B0604020202020204" pitchFamily="34" charset="0"/>
                        </a:rPr>
                        <a:t>6 251</a:t>
                      </a:r>
                    </a:p>
                  </a:txBody>
                  <a:tcPr marL="68580" marR="68580" marT="0" marB="0"/>
                </a:tc>
                <a:extLst>
                  <a:ext uri="{0D108BD9-81ED-4DB2-BD59-A6C34878D82A}">
                    <a16:rowId xmlns:a16="http://schemas.microsoft.com/office/drawing/2014/main" val="2105544075"/>
                  </a:ext>
                </a:extLst>
              </a:tr>
            </a:tbl>
          </a:graphicData>
        </a:graphic>
      </p:graphicFrame>
      <p:graphicFrame>
        <p:nvGraphicFramePr>
          <p:cNvPr id="8" name="Диаграмма 7">
            <a:extLst>
              <a:ext uri="{FF2B5EF4-FFF2-40B4-BE49-F238E27FC236}">
                <a16:creationId xmlns:a16="http://schemas.microsoft.com/office/drawing/2014/main" id="{B9356D4B-1136-0415-29FF-D5E4E41A743C}"/>
              </a:ext>
            </a:extLst>
          </p:cNvPr>
          <p:cNvGraphicFramePr/>
          <p:nvPr/>
        </p:nvGraphicFramePr>
        <p:xfrm>
          <a:off x="305389" y="2671480"/>
          <a:ext cx="3187447" cy="205067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 name="Диаграмма 8">
            <a:extLst>
              <a:ext uri="{FF2B5EF4-FFF2-40B4-BE49-F238E27FC236}">
                <a16:creationId xmlns:a16="http://schemas.microsoft.com/office/drawing/2014/main" id="{FAC5E0A0-A577-24DF-5423-E3D3B36F27A8}"/>
              </a:ext>
            </a:extLst>
          </p:cNvPr>
          <p:cNvGraphicFramePr/>
          <p:nvPr/>
        </p:nvGraphicFramePr>
        <p:xfrm>
          <a:off x="3415070" y="2571750"/>
          <a:ext cx="2885122" cy="2186339"/>
        </p:xfrm>
        <a:graphic>
          <a:graphicData uri="http://schemas.openxmlformats.org/drawingml/2006/chart">
            <c:chart xmlns:c="http://schemas.openxmlformats.org/drawingml/2006/chart" xmlns:r="http://schemas.openxmlformats.org/officeDocument/2006/relationships" r:id="rId15"/>
          </a:graphicData>
        </a:graphic>
      </p:graphicFrame>
      <p:sp>
        <p:nvSpPr>
          <p:cNvPr id="10" name="Прямоугольник 9">
            <a:extLst>
              <a:ext uri="{FF2B5EF4-FFF2-40B4-BE49-F238E27FC236}">
                <a16:creationId xmlns:a16="http://schemas.microsoft.com/office/drawing/2014/main" id="{FC09AF27-6DA1-13E1-5334-171C0807FDA5}"/>
              </a:ext>
            </a:extLst>
          </p:cNvPr>
          <p:cNvSpPr/>
          <p:nvPr/>
        </p:nvSpPr>
        <p:spPr>
          <a:xfrm>
            <a:off x="-724680" y="2584930"/>
            <a:ext cx="4572000" cy="261610"/>
          </a:xfrm>
          <a:prstGeom prst="rect">
            <a:avLst/>
          </a:prstGeom>
        </p:spPr>
        <p:txBody>
          <a:bodyPr>
            <a:spAutoFit/>
          </a:bodyPr>
          <a:lstStyle/>
          <a:p>
            <a:pPr algn="ctr"/>
            <a:r>
              <a:rPr lang="en-US" sz="1100"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rPr>
              <a:t>Number of contracts, units</a:t>
            </a:r>
            <a:endParaRPr lang="ru-RU" sz="1100"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11" name="Прямоугольник 10">
            <a:extLst>
              <a:ext uri="{FF2B5EF4-FFF2-40B4-BE49-F238E27FC236}">
                <a16:creationId xmlns:a16="http://schemas.microsoft.com/office/drawing/2014/main" id="{045265FB-4D0A-1201-DC36-2D2C3681CD72}"/>
              </a:ext>
            </a:extLst>
          </p:cNvPr>
          <p:cNvSpPr/>
          <p:nvPr/>
        </p:nvSpPr>
        <p:spPr>
          <a:xfrm>
            <a:off x="2530268" y="2579160"/>
            <a:ext cx="4572000" cy="261610"/>
          </a:xfrm>
          <a:prstGeom prst="rect">
            <a:avLst/>
          </a:prstGeom>
        </p:spPr>
        <p:txBody>
          <a:bodyPr>
            <a:spAutoFit/>
          </a:bodyPr>
          <a:lstStyle/>
          <a:p>
            <a:pPr algn="ctr"/>
            <a:r>
              <a:rPr lang="en-US" sz="1100"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rPr>
              <a:t>Cost of contracts, billion rubles </a:t>
            </a:r>
            <a:endParaRPr lang="ru-RU" sz="1100"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12" name="Прямоугольник 11">
            <a:extLst>
              <a:ext uri="{FF2B5EF4-FFF2-40B4-BE49-F238E27FC236}">
                <a16:creationId xmlns:a16="http://schemas.microsoft.com/office/drawing/2014/main" id="{34A6718C-BD9B-0BCC-6E9E-FC6E84A09684}"/>
              </a:ext>
            </a:extLst>
          </p:cNvPr>
          <p:cNvSpPr/>
          <p:nvPr/>
        </p:nvSpPr>
        <p:spPr>
          <a:xfrm>
            <a:off x="827584" y="2289517"/>
            <a:ext cx="4748298" cy="261610"/>
          </a:xfrm>
          <a:prstGeom prst="rect">
            <a:avLst/>
          </a:prstGeom>
        </p:spPr>
        <p:txBody>
          <a:bodyPr wrap="square">
            <a:spAutoFit/>
          </a:bodyPr>
          <a:lstStyle/>
          <a:p>
            <a:pPr algn="ctr"/>
            <a:r>
              <a:rPr lang="en-US" sz="1100" b="1"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rPr>
              <a:t>Distribution of energy service contracts by price segments</a:t>
            </a:r>
            <a:r>
              <a:rPr lang="ru-RU" sz="1100" b="1"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rPr>
              <a:t>, 2016-202</a:t>
            </a:r>
            <a:r>
              <a:rPr lang="en-US" sz="1100" b="1"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rPr>
              <a:t>4</a:t>
            </a:r>
            <a:r>
              <a:rPr lang="ru-RU" sz="1100" b="1" spc="-30" dirty="0">
                <a:solidFill>
                  <a:sysClr val="windowText" lastClr="000000"/>
                </a:solidFill>
                <a:latin typeface="Arial" panose="020B0604020202020204" pitchFamily="34" charset="0"/>
                <a:ea typeface="Arial Unicode MS" panose="020B0604020202020204" pitchFamily="34" charset="-128"/>
                <a:cs typeface="Arial" panose="020B0604020202020204" pitchFamily="34" charset="0"/>
              </a:rPr>
              <a:t> гг.</a:t>
            </a:r>
            <a:r>
              <a:rPr lang="ru-RU" sz="1100" b="1" dirty="0">
                <a:solidFill>
                  <a:sysClr val="windowText" lastClr="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8082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p:txBody>
          <a:bodyPr/>
          <a:lstStyle/>
          <a:p>
            <a:r>
              <a:rPr lang="en-US" dirty="0"/>
              <a:t>Conception</a:t>
            </a:r>
            <a:r>
              <a:rPr lang="ru-RU" dirty="0"/>
              <a:t> </a:t>
            </a:r>
            <a:r>
              <a:rPr lang="en-US" dirty="0"/>
              <a:t>of ESCO</a:t>
            </a:r>
            <a:r>
              <a:rPr lang="ru-RU" dirty="0"/>
              <a:t> 2.0</a:t>
            </a:r>
          </a:p>
        </p:txBody>
      </p:sp>
      <p:sp>
        <p:nvSpPr>
          <p:cNvPr id="3" name="Прямоугольник 2">
            <a:extLst>
              <a:ext uri="{FF2B5EF4-FFF2-40B4-BE49-F238E27FC236}">
                <a16:creationId xmlns:a16="http://schemas.microsoft.com/office/drawing/2014/main" id="{915C40F1-9C38-D29F-F364-39A85F17AF50}"/>
              </a:ext>
            </a:extLst>
          </p:cNvPr>
          <p:cNvSpPr/>
          <p:nvPr/>
        </p:nvSpPr>
        <p:spPr bwMode="auto">
          <a:xfrm>
            <a:off x="7019000" y="3853548"/>
            <a:ext cx="1801472" cy="434575"/>
          </a:xfrm>
          <a:prstGeom prst="rect">
            <a:avLst/>
          </a:prstGeom>
          <a:ln w="38100"/>
          <a:effectLst/>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sz="1300" b="1" dirty="0"/>
              <a:t>Complexity</a:t>
            </a:r>
            <a:endParaRPr lang="ru-RU" sz="1300" b="1" dirty="0"/>
          </a:p>
        </p:txBody>
      </p:sp>
      <p:sp>
        <p:nvSpPr>
          <p:cNvPr id="4" name="Прямоугольник 3">
            <a:extLst>
              <a:ext uri="{FF2B5EF4-FFF2-40B4-BE49-F238E27FC236}">
                <a16:creationId xmlns:a16="http://schemas.microsoft.com/office/drawing/2014/main" id="{EC62DF90-34F0-9DC4-9610-8D01116FFE57}"/>
              </a:ext>
            </a:extLst>
          </p:cNvPr>
          <p:cNvSpPr/>
          <p:nvPr/>
        </p:nvSpPr>
        <p:spPr bwMode="auto">
          <a:xfrm>
            <a:off x="7019001" y="925944"/>
            <a:ext cx="1801471" cy="434575"/>
          </a:xfrm>
          <a:prstGeom prst="rect">
            <a:avLst/>
          </a:prstGeom>
          <a:ln w="38100"/>
          <a:effectLst/>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300" b="1" dirty="0"/>
              <a:t>Information </a:t>
            </a:r>
            <a:br>
              <a:rPr lang="en-US" sz="1300" b="1" dirty="0"/>
            </a:br>
            <a:r>
              <a:rPr lang="en-US" sz="1300" b="1" dirty="0"/>
              <a:t>Technology</a:t>
            </a:r>
          </a:p>
        </p:txBody>
      </p:sp>
      <p:sp>
        <p:nvSpPr>
          <p:cNvPr id="5" name="Прямоугольник 4">
            <a:extLst>
              <a:ext uri="{FF2B5EF4-FFF2-40B4-BE49-F238E27FC236}">
                <a16:creationId xmlns:a16="http://schemas.microsoft.com/office/drawing/2014/main" id="{909CB46A-CF48-26AC-B39B-A20CFBCD1BF5}"/>
              </a:ext>
            </a:extLst>
          </p:cNvPr>
          <p:cNvSpPr/>
          <p:nvPr/>
        </p:nvSpPr>
        <p:spPr bwMode="auto">
          <a:xfrm>
            <a:off x="7011596" y="1826123"/>
            <a:ext cx="1801472" cy="619109"/>
          </a:xfrm>
          <a:prstGeom prst="rect">
            <a:avLst/>
          </a:prstGeom>
          <a:ln w="38100"/>
          <a:effectLst/>
        </p:spPr>
        <p:style>
          <a:lnRef idx="1">
            <a:schemeClr val="accent2"/>
          </a:lnRef>
          <a:fillRef idx="2">
            <a:schemeClr val="accent2"/>
          </a:fillRef>
          <a:effectRef idx="1">
            <a:schemeClr val="accent2"/>
          </a:effectRef>
          <a:fontRef idx="minor">
            <a:schemeClr val="dk1"/>
          </a:fontRef>
        </p:style>
        <p:txBody>
          <a:bodyPr wrap="none" rtlCol="0" anchor="ctr"/>
          <a:lstStyle/>
          <a:p>
            <a:pPr algn="ctr"/>
            <a:r>
              <a:rPr lang="en-US" sz="1300" b="1" dirty="0"/>
              <a:t>Legal</a:t>
            </a:r>
            <a:br>
              <a:rPr lang="en-US" sz="1300" b="1" dirty="0"/>
            </a:br>
            <a:r>
              <a:rPr lang="en-US" sz="1300" b="1" dirty="0"/>
              <a:t>instruments</a:t>
            </a:r>
            <a:endParaRPr lang="ru-RU" sz="1300" b="1" dirty="0"/>
          </a:p>
        </p:txBody>
      </p:sp>
      <p:sp>
        <p:nvSpPr>
          <p:cNvPr id="6" name="Прямоугольник 5">
            <a:extLst>
              <a:ext uri="{FF2B5EF4-FFF2-40B4-BE49-F238E27FC236}">
                <a16:creationId xmlns:a16="http://schemas.microsoft.com/office/drawing/2014/main" id="{A872314C-EDA3-B41D-8F4C-229BF40AD153}"/>
              </a:ext>
            </a:extLst>
          </p:cNvPr>
          <p:cNvSpPr/>
          <p:nvPr/>
        </p:nvSpPr>
        <p:spPr bwMode="auto">
          <a:xfrm>
            <a:off x="1573544" y="843559"/>
            <a:ext cx="1041856" cy="619109"/>
          </a:xfrm>
          <a:prstGeom prst="rect">
            <a:avLst/>
          </a:prstGeom>
          <a:ln/>
          <a:effectLst/>
        </p:spPr>
        <p:style>
          <a:lnRef idx="1">
            <a:schemeClr val="accent3"/>
          </a:lnRef>
          <a:fillRef idx="2">
            <a:schemeClr val="accent3"/>
          </a:fillRef>
          <a:effectRef idx="1">
            <a:schemeClr val="accent3"/>
          </a:effectRef>
          <a:fontRef idx="minor">
            <a:schemeClr val="dk1"/>
          </a:fontRef>
        </p:style>
        <p:txBody>
          <a:bodyPr wrap="square" rtlCol="0" anchor="ctr"/>
          <a:lstStyle/>
          <a:p>
            <a:pPr algn="ctr"/>
            <a:r>
              <a:rPr lang="en-US" sz="1000" dirty="0"/>
              <a:t>commercial closure</a:t>
            </a:r>
            <a:endParaRPr lang="ru-RU" sz="1000" dirty="0"/>
          </a:p>
        </p:txBody>
      </p:sp>
      <p:sp>
        <p:nvSpPr>
          <p:cNvPr id="7" name="Прямоугольник 6">
            <a:extLst>
              <a:ext uri="{FF2B5EF4-FFF2-40B4-BE49-F238E27FC236}">
                <a16:creationId xmlns:a16="http://schemas.microsoft.com/office/drawing/2014/main" id="{FF841BF1-028F-11DC-E672-4E6F0AC3AC0E}"/>
              </a:ext>
            </a:extLst>
          </p:cNvPr>
          <p:cNvSpPr/>
          <p:nvPr/>
        </p:nvSpPr>
        <p:spPr bwMode="auto">
          <a:xfrm>
            <a:off x="361950" y="843559"/>
            <a:ext cx="1096348" cy="619109"/>
          </a:xfrm>
          <a:prstGeom prst="rect">
            <a:avLst/>
          </a:prstGeom>
          <a:ln/>
          <a:effectLst/>
        </p:spPr>
        <p:style>
          <a:lnRef idx="1">
            <a:schemeClr val="accent3"/>
          </a:lnRef>
          <a:fillRef idx="2">
            <a:schemeClr val="accent3"/>
          </a:fillRef>
          <a:effectRef idx="1">
            <a:schemeClr val="accent3"/>
          </a:effectRef>
          <a:fontRef idx="minor">
            <a:schemeClr val="dk1"/>
          </a:fontRef>
        </p:style>
        <p:txBody>
          <a:bodyPr wrap="square" rtlCol="0" anchor="ctr"/>
          <a:lstStyle/>
          <a:p>
            <a:pPr algn="ctr"/>
            <a:r>
              <a:rPr lang="en-US" sz="1000" dirty="0"/>
              <a:t> Pre-project preparation</a:t>
            </a:r>
            <a:endParaRPr lang="ru-RU" sz="1000" dirty="0"/>
          </a:p>
        </p:txBody>
      </p:sp>
      <p:sp>
        <p:nvSpPr>
          <p:cNvPr id="8" name="Прямоугольник 7">
            <a:extLst>
              <a:ext uri="{FF2B5EF4-FFF2-40B4-BE49-F238E27FC236}">
                <a16:creationId xmlns:a16="http://schemas.microsoft.com/office/drawing/2014/main" id="{0DB9C7E1-3579-7E68-6335-7C2947C23D48}"/>
              </a:ext>
            </a:extLst>
          </p:cNvPr>
          <p:cNvSpPr/>
          <p:nvPr/>
        </p:nvSpPr>
        <p:spPr bwMode="auto">
          <a:xfrm>
            <a:off x="3863975" y="843559"/>
            <a:ext cx="1140239" cy="619109"/>
          </a:xfrm>
          <a:prstGeom prst="rect">
            <a:avLst/>
          </a:prstGeom>
          <a:ln/>
          <a:effectLst/>
        </p:spPr>
        <p:style>
          <a:lnRef idx="1">
            <a:schemeClr val="accent3"/>
          </a:lnRef>
          <a:fillRef idx="2">
            <a:schemeClr val="accent3"/>
          </a:fillRef>
          <a:effectRef idx="1">
            <a:schemeClr val="accent3"/>
          </a:effectRef>
          <a:fontRef idx="minor">
            <a:schemeClr val="dk1"/>
          </a:fontRef>
        </p:style>
        <p:txBody>
          <a:bodyPr wrap="square" rtlCol="0" anchor="ctr"/>
          <a:lstStyle/>
          <a:p>
            <a:pPr algn="ctr"/>
            <a:r>
              <a:rPr lang="en-US" sz="1000" dirty="0"/>
              <a:t>Investment stage</a:t>
            </a:r>
          </a:p>
        </p:txBody>
      </p:sp>
      <p:sp>
        <p:nvSpPr>
          <p:cNvPr id="12" name="Прямоугольник 11">
            <a:extLst>
              <a:ext uri="{FF2B5EF4-FFF2-40B4-BE49-F238E27FC236}">
                <a16:creationId xmlns:a16="http://schemas.microsoft.com/office/drawing/2014/main" id="{E4983936-A237-910E-32CA-5E37A8DFA9FB}"/>
              </a:ext>
            </a:extLst>
          </p:cNvPr>
          <p:cNvSpPr/>
          <p:nvPr/>
        </p:nvSpPr>
        <p:spPr bwMode="auto">
          <a:xfrm>
            <a:off x="2725121" y="843559"/>
            <a:ext cx="1008047" cy="619109"/>
          </a:xfrm>
          <a:prstGeom prst="rect">
            <a:avLst/>
          </a:prstGeom>
          <a:ln/>
          <a:effectLst/>
        </p:spPr>
        <p:style>
          <a:lnRef idx="1">
            <a:schemeClr val="accent3"/>
          </a:lnRef>
          <a:fillRef idx="2">
            <a:schemeClr val="accent3"/>
          </a:fillRef>
          <a:effectRef idx="1">
            <a:schemeClr val="accent3"/>
          </a:effectRef>
          <a:fontRef idx="minor">
            <a:schemeClr val="dk1"/>
          </a:fontRef>
        </p:style>
        <p:txBody>
          <a:bodyPr wrap="square" rtlCol="0" anchor="ctr"/>
          <a:lstStyle/>
          <a:p>
            <a:pPr algn="ctr"/>
            <a:r>
              <a:rPr lang="en-US" sz="1000" dirty="0"/>
              <a:t>Financial closure</a:t>
            </a:r>
          </a:p>
        </p:txBody>
      </p:sp>
      <p:sp>
        <p:nvSpPr>
          <p:cNvPr id="13" name="Прямоугольник 12">
            <a:extLst>
              <a:ext uri="{FF2B5EF4-FFF2-40B4-BE49-F238E27FC236}">
                <a16:creationId xmlns:a16="http://schemas.microsoft.com/office/drawing/2014/main" id="{A7A4F79E-E708-F027-9415-57496789406A}"/>
              </a:ext>
            </a:extLst>
          </p:cNvPr>
          <p:cNvSpPr/>
          <p:nvPr/>
        </p:nvSpPr>
        <p:spPr bwMode="auto">
          <a:xfrm>
            <a:off x="5135021" y="843559"/>
            <a:ext cx="1274527" cy="619109"/>
          </a:xfrm>
          <a:prstGeom prst="rect">
            <a:avLst/>
          </a:prstGeom>
          <a:ln/>
          <a:effectLst/>
        </p:spPr>
        <p:style>
          <a:lnRef idx="1">
            <a:schemeClr val="accent3"/>
          </a:lnRef>
          <a:fillRef idx="2">
            <a:schemeClr val="accent3"/>
          </a:fillRef>
          <a:effectRef idx="1">
            <a:schemeClr val="accent3"/>
          </a:effectRef>
          <a:fontRef idx="minor">
            <a:schemeClr val="dk1"/>
          </a:fontRef>
        </p:style>
        <p:txBody>
          <a:bodyPr wrap="square" rtlCol="0" anchor="ctr"/>
          <a:lstStyle/>
          <a:p>
            <a:pPr algn="ctr"/>
            <a:r>
              <a:rPr lang="en-US" sz="1000" dirty="0"/>
              <a:t>Operational stage</a:t>
            </a:r>
          </a:p>
        </p:txBody>
      </p:sp>
      <p:sp>
        <p:nvSpPr>
          <p:cNvPr id="15" name="Прямоугольник 14">
            <a:extLst>
              <a:ext uri="{FF2B5EF4-FFF2-40B4-BE49-F238E27FC236}">
                <a16:creationId xmlns:a16="http://schemas.microsoft.com/office/drawing/2014/main" id="{109C1C54-C37B-6816-FEF9-A925CCBFFE2E}"/>
              </a:ext>
            </a:extLst>
          </p:cNvPr>
          <p:cNvSpPr/>
          <p:nvPr/>
        </p:nvSpPr>
        <p:spPr bwMode="auto">
          <a:xfrm>
            <a:off x="1827590" y="3697714"/>
            <a:ext cx="1183304" cy="746245"/>
          </a:xfrm>
          <a:prstGeom prst="rect">
            <a:avLst/>
          </a:prstGeom>
          <a:ln/>
          <a:effectLst/>
        </p:spPr>
        <p:style>
          <a:lnRef idx="1">
            <a:schemeClr val="accent6"/>
          </a:lnRef>
          <a:fillRef idx="2">
            <a:schemeClr val="accent6"/>
          </a:fillRef>
          <a:effectRef idx="1">
            <a:schemeClr val="accent6"/>
          </a:effectRef>
          <a:fontRef idx="minor">
            <a:schemeClr val="dk1"/>
          </a:fontRef>
        </p:style>
        <p:txBody>
          <a:bodyPr wrap="square" rtlCol="0" anchor="ctr"/>
          <a:lstStyle/>
          <a:p>
            <a:pPr algn="ctr"/>
            <a:r>
              <a:rPr lang="en-US" sz="1200" dirty="0"/>
              <a:t>Complex projects "Smart City"</a:t>
            </a:r>
            <a:endParaRPr lang="ru-RU" sz="1200" dirty="0"/>
          </a:p>
        </p:txBody>
      </p:sp>
      <p:sp>
        <p:nvSpPr>
          <p:cNvPr id="16" name="Прямоугольник 15">
            <a:extLst>
              <a:ext uri="{FF2B5EF4-FFF2-40B4-BE49-F238E27FC236}">
                <a16:creationId xmlns:a16="http://schemas.microsoft.com/office/drawing/2014/main" id="{A360BD27-7246-D5E0-16DF-5512679730FB}"/>
              </a:ext>
            </a:extLst>
          </p:cNvPr>
          <p:cNvSpPr/>
          <p:nvPr/>
        </p:nvSpPr>
        <p:spPr bwMode="auto">
          <a:xfrm>
            <a:off x="361951" y="3697713"/>
            <a:ext cx="1330919" cy="746246"/>
          </a:xfrm>
          <a:prstGeom prst="rect">
            <a:avLst/>
          </a:prstGeom>
          <a:ln/>
          <a:effectLst/>
        </p:spPr>
        <p:style>
          <a:lnRef idx="1">
            <a:schemeClr val="accent6"/>
          </a:lnRef>
          <a:fillRef idx="2">
            <a:schemeClr val="accent6"/>
          </a:fillRef>
          <a:effectRef idx="1">
            <a:schemeClr val="accent6"/>
          </a:effectRef>
          <a:fontRef idx="minor">
            <a:schemeClr val="dk1"/>
          </a:fontRef>
        </p:style>
        <p:txBody>
          <a:bodyPr wrap="square" rtlCol="0" anchor="ctr"/>
          <a:lstStyle/>
          <a:p>
            <a:pPr algn="ctr"/>
            <a:r>
              <a:rPr lang="en-US" sz="1200" dirty="0"/>
              <a:t>Complex projects (from producer to consumer)</a:t>
            </a:r>
            <a:endParaRPr lang="ru-RU" sz="1200" dirty="0"/>
          </a:p>
        </p:txBody>
      </p:sp>
      <p:sp>
        <p:nvSpPr>
          <p:cNvPr id="17" name="Прямоугольник 16">
            <a:extLst>
              <a:ext uri="{FF2B5EF4-FFF2-40B4-BE49-F238E27FC236}">
                <a16:creationId xmlns:a16="http://schemas.microsoft.com/office/drawing/2014/main" id="{2650354C-99C0-B05D-1309-9589F386ACC7}"/>
              </a:ext>
            </a:extLst>
          </p:cNvPr>
          <p:cNvSpPr/>
          <p:nvPr/>
        </p:nvSpPr>
        <p:spPr bwMode="auto">
          <a:xfrm>
            <a:off x="3145613" y="3697714"/>
            <a:ext cx="1436725" cy="746245"/>
          </a:xfrm>
          <a:prstGeom prst="rect">
            <a:avLst/>
          </a:prstGeom>
          <a:ln/>
          <a:effectLst/>
        </p:spPr>
        <p:style>
          <a:lnRef idx="1">
            <a:schemeClr val="accent6"/>
          </a:lnRef>
          <a:fillRef idx="2">
            <a:schemeClr val="accent6"/>
          </a:fillRef>
          <a:effectRef idx="1">
            <a:schemeClr val="accent6"/>
          </a:effectRef>
          <a:fontRef idx="minor">
            <a:schemeClr val="dk1"/>
          </a:fontRef>
        </p:style>
        <p:txBody>
          <a:bodyPr wrap="square" rtlCol="0" anchor="ctr"/>
          <a:lstStyle/>
          <a:p>
            <a:pPr algn="ctr"/>
            <a:br>
              <a:rPr lang="ru-RU" sz="1000" dirty="0"/>
            </a:br>
            <a:r>
              <a:rPr lang="en-US" sz="1000" dirty="0"/>
              <a:t> From Energy Efficiency Improvement to Comprehensive Modernization)</a:t>
            </a:r>
            <a:endParaRPr lang="ru-RU" sz="1000" dirty="0"/>
          </a:p>
          <a:p>
            <a:pPr algn="ctr"/>
            <a:endParaRPr lang="ru-RU" sz="1000" dirty="0"/>
          </a:p>
        </p:txBody>
      </p:sp>
      <p:sp>
        <p:nvSpPr>
          <p:cNvPr id="18" name="Прямоугольник 17">
            <a:extLst>
              <a:ext uri="{FF2B5EF4-FFF2-40B4-BE49-F238E27FC236}">
                <a16:creationId xmlns:a16="http://schemas.microsoft.com/office/drawing/2014/main" id="{29C076AD-A6E8-5557-4A6A-F1EAD0B05242}"/>
              </a:ext>
            </a:extLst>
          </p:cNvPr>
          <p:cNvSpPr/>
          <p:nvPr/>
        </p:nvSpPr>
        <p:spPr bwMode="auto">
          <a:xfrm>
            <a:off x="4717058" y="3697714"/>
            <a:ext cx="1692490" cy="746245"/>
          </a:xfrm>
          <a:prstGeom prst="rect">
            <a:avLst/>
          </a:prstGeom>
          <a:ln/>
          <a:effectLst/>
        </p:spPr>
        <p:style>
          <a:lnRef idx="1">
            <a:schemeClr val="accent6"/>
          </a:lnRef>
          <a:fillRef idx="2">
            <a:schemeClr val="accent6"/>
          </a:fillRef>
          <a:effectRef idx="1">
            <a:schemeClr val="accent6"/>
          </a:effectRef>
          <a:fontRef idx="minor">
            <a:schemeClr val="dk1"/>
          </a:fontRef>
        </p:style>
        <p:txBody>
          <a:bodyPr wrap="square" rtlCol="0" anchor="ctr"/>
          <a:lstStyle/>
          <a:p>
            <a:pPr algn="ctr"/>
            <a:r>
              <a:rPr lang="en-US" sz="1200" b="1" dirty="0"/>
              <a:t>From energy saving to ecology and emission reduction</a:t>
            </a:r>
            <a:endParaRPr lang="ru-RU" sz="1200" b="1" dirty="0"/>
          </a:p>
        </p:txBody>
      </p:sp>
      <p:sp>
        <p:nvSpPr>
          <p:cNvPr id="19" name="Стрелка вправо 18">
            <a:extLst>
              <a:ext uri="{FF2B5EF4-FFF2-40B4-BE49-F238E27FC236}">
                <a16:creationId xmlns:a16="http://schemas.microsoft.com/office/drawing/2014/main" id="{06551B4A-DEBD-1208-3D51-D0828864B472}"/>
              </a:ext>
            </a:extLst>
          </p:cNvPr>
          <p:cNvSpPr/>
          <p:nvPr/>
        </p:nvSpPr>
        <p:spPr bwMode="auto">
          <a:xfrm flipH="1">
            <a:off x="6472840" y="982497"/>
            <a:ext cx="482869" cy="341232"/>
          </a:xfrm>
          <a:prstGeom prst="rightArrow">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rtlCol="0" anchor="ctr"/>
          <a:lstStyle/>
          <a:p>
            <a:pPr algn="ctr" eaLnBrk="1" hangingPunct="1"/>
            <a:endParaRPr lang="ru-RU"/>
          </a:p>
        </p:txBody>
      </p:sp>
      <p:sp>
        <p:nvSpPr>
          <p:cNvPr id="20" name="Стрелка вправо 19">
            <a:extLst>
              <a:ext uri="{FF2B5EF4-FFF2-40B4-BE49-F238E27FC236}">
                <a16:creationId xmlns:a16="http://schemas.microsoft.com/office/drawing/2014/main" id="{0E25009B-E2DA-450B-D85C-88A32F6F3B90}"/>
              </a:ext>
            </a:extLst>
          </p:cNvPr>
          <p:cNvSpPr/>
          <p:nvPr/>
        </p:nvSpPr>
        <p:spPr bwMode="auto">
          <a:xfrm flipH="1">
            <a:off x="6456151" y="1965060"/>
            <a:ext cx="482869" cy="341232"/>
          </a:xfrm>
          <a:prstGeom prst="rightArrow">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rtlCol="0" anchor="ctr"/>
          <a:lstStyle/>
          <a:p>
            <a:pPr algn="ctr" eaLnBrk="1" hangingPunct="1"/>
            <a:endParaRPr lang="ru-RU"/>
          </a:p>
        </p:txBody>
      </p:sp>
      <p:sp>
        <p:nvSpPr>
          <p:cNvPr id="21" name="Стрелка вправо 20">
            <a:extLst>
              <a:ext uri="{FF2B5EF4-FFF2-40B4-BE49-F238E27FC236}">
                <a16:creationId xmlns:a16="http://schemas.microsoft.com/office/drawing/2014/main" id="{56AF5386-EB67-8CF8-7336-F9EAB1E566E8}"/>
              </a:ext>
            </a:extLst>
          </p:cNvPr>
          <p:cNvSpPr/>
          <p:nvPr/>
        </p:nvSpPr>
        <p:spPr bwMode="auto">
          <a:xfrm flipH="1">
            <a:off x="6463555" y="3907966"/>
            <a:ext cx="482869" cy="341232"/>
          </a:xfrm>
          <a:prstGeom prst="rightArrow">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rtlCol="0" anchor="ctr"/>
          <a:lstStyle/>
          <a:p>
            <a:pPr algn="ctr" eaLnBrk="1" hangingPunct="1"/>
            <a:endParaRPr lang="ru-RU"/>
          </a:p>
        </p:txBody>
      </p:sp>
      <p:sp>
        <p:nvSpPr>
          <p:cNvPr id="22" name="Крест 21">
            <a:extLst>
              <a:ext uri="{FF2B5EF4-FFF2-40B4-BE49-F238E27FC236}">
                <a16:creationId xmlns:a16="http://schemas.microsoft.com/office/drawing/2014/main" id="{77DAD8F2-5654-8AD9-3D6C-A6160AE15DDE}"/>
              </a:ext>
            </a:extLst>
          </p:cNvPr>
          <p:cNvSpPr/>
          <p:nvPr/>
        </p:nvSpPr>
        <p:spPr bwMode="auto">
          <a:xfrm>
            <a:off x="7812360" y="1459720"/>
            <a:ext cx="288034" cy="272619"/>
          </a:xfrm>
          <a:prstGeom prst="plus">
            <a:avLst>
              <a:gd name="adj" fmla="val 41981"/>
            </a:avLst>
          </a:prstGeom>
          <a:ln/>
          <a:effectLst/>
          <a:extLst>
            <a:ext uri="{91240B29-F687-4f45-9708-019B960494DF}">
              <a14:hiddenLine xmlns:a14="http://schemas.microsoft.com/office/drawing/2010/main" xmlns=""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none" rtlCol="0" anchor="ctr"/>
          <a:lstStyle/>
          <a:p>
            <a:pPr marL="0" algn="ctr" defTabSz="685800" rtl="0" eaLnBrk="1" hangingPunct="1"/>
            <a:endParaRPr lang="ru-RU"/>
          </a:p>
        </p:txBody>
      </p:sp>
      <p:sp>
        <p:nvSpPr>
          <p:cNvPr id="37" name="Крест 36">
            <a:extLst>
              <a:ext uri="{FF2B5EF4-FFF2-40B4-BE49-F238E27FC236}">
                <a16:creationId xmlns:a16="http://schemas.microsoft.com/office/drawing/2014/main" id="{7C4974E9-4514-6C3C-A740-8A7C545EB9BD}"/>
              </a:ext>
            </a:extLst>
          </p:cNvPr>
          <p:cNvSpPr/>
          <p:nvPr/>
        </p:nvSpPr>
        <p:spPr bwMode="auto">
          <a:xfrm>
            <a:off x="7807087" y="3507854"/>
            <a:ext cx="288034" cy="272619"/>
          </a:xfrm>
          <a:prstGeom prst="plus">
            <a:avLst>
              <a:gd name="adj" fmla="val 41981"/>
            </a:avLst>
          </a:prstGeom>
          <a:ln/>
          <a:effectLst/>
          <a:extLst>
            <a:ext uri="{91240B29-F687-4f45-9708-019B960494DF}">
              <a14:hiddenLine xmlns:a14="http://schemas.microsoft.com/office/drawing/2010/main" xmlns=""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none" rtlCol="0" anchor="ctr"/>
          <a:lstStyle/>
          <a:p>
            <a:pPr marL="0" algn="ctr" defTabSz="685800" rtl="0" eaLnBrk="1" hangingPunct="1"/>
            <a:endParaRPr lang="ru-RU"/>
          </a:p>
        </p:txBody>
      </p:sp>
      <p:sp>
        <p:nvSpPr>
          <p:cNvPr id="38" name="Прямоугольник 37">
            <a:extLst>
              <a:ext uri="{FF2B5EF4-FFF2-40B4-BE49-F238E27FC236}">
                <a16:creationId xmlns:a16="http://schemas.microsoft.com/office/drawing/2014/main" id="{AD1D4BC3-55F4-FA9D-B8F1-3BB4909794BF}"/>
              </a:ext>
            </a:extLst>
          </p:cNvPr>
          <p:cNvSpPr/>
          <p:nvPr/>
        </p:nvSpPr>
        <p:spPr bwMode="auto">
          <a:xfrm>
            <a:off x="7019000" y="2794961"/>
            <a:ext cx="1801472" cy="619109"/>
          </a:xfrm>
          <a:prstGeom prst="rect">
            <a:avLst/>
          </a:prstGeom>
          <a:ln w="38100"/>
          <a:effectLst/>
        </p:spPr>
        <p:style>
          <a:lnRef idx="1">
            <a:schemeClr val="accent2"/>
          </a:lnRef>
          <a:fillRef idx="2">
            <a:schemeClr val="accent2"/>
          </a:fillRef>
          <a:effectRef idx="1">
            <a:schemeClr val="accent2"/>
          </a:effectRef>
          <a:fontRef idx="minor">
            <a:schemeClr val="dk1"/>
          </a:fontRef>
        </p:style>
        <p:txBody>
          <a:bodyPr wrap="none" rtlCol="0" anchor="ctr"/>
          <a:lstStyle/>
          <a:p>
            <a:pPr algn="ctr"/>
            <a:r>
              <a:rPr lang="en-US" sz="1300" b="1" dirty="0"/>
              <a:t>Financial </a:t>
            </a:r>
            <a:br>
              <a:rPr lang="en-US" sz="1300" b="1" dirty="0"/>
            </a:br>
            <a:r>
              <a:rPr lang="en-US" sz="1300" b="1" dirty="0"/>
              <a:t>instruments</a:t>
            </a:r>
            <a:endParaRPr lang="ru-RU" sz="1300" b="1" dirty="0"/>
          </a:p>
        </p:txBody>
      </p:sp>
      <p:sp>
        <p:nvSpPr>
          <p:cNvPr id="44" name="Стрелка вправо 43">
            <a:extLst>
              <a:ext uri="{FF2B5EF4-FFF2-40B4-BE49-F238E27FC236}">
                <a16:creationId xmlns:a16="http://schemas.microsoft.com/office/drawing/2014/main" id="{AD14E3DC-0E07-6AF0-E190-19CB504AFB01}"/>
              </a:ext>
            </a:extLst>
          </p:cNvPr>
          <p:cNvSpPr/>
          <p:nvPr/>
        </p:nvSpPr>
        <p:spPr bwMode="auto">
          <a:xfrm flipH="1">
            <a:off x="6463555" y="2933898"/>
            <a:ext cx="482869" cy="341232"/>
          </a:xfrm>
          <a:prstGeom prst="rightArrow">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rtlCol="0" anchor="ctr"/>
          <a:lstStyle/>
          <a:p>
            <a:pPr algn="ctr" eaLnBrk="1" hangingPunct="1"/>
            <a:endParaRPr lang="ru-RU"/>
          </a:p>
        </p:txBody>
      </p:sp>
      <p:sp>
        <p:nvSpPr>
          <p:cNvPr id="45" name="Крест 44">
            <a:extLst>
              <a:ext uri="{FF2B5EF4-FFF2-40B4-BE49-F238E27FC236}">
                <a16:creationId xmlns:a16="http://schemas.microsoft.com/office/drawing/2014/main" id="{95DB4794-211B-7C9C-3135-47D6F22140DE}"/>
              </a:ext>
            </a:extLst>
          </p:cNvPr>
          <p:cNvSpPr/>
          <p:nvPr/>
        </p:nvSpPr>
        <p:spPr bwMode="auto">
          <a:xfrm>
            <a:off x="7807087" y="2485804"/>
            <a:ext cx="288034" cy="272619"/>
          </a:xfrm>
          <a:prstGeom prst="plus">
            <a:avLst>
              <a:gd name="adj" fmla="val 41981"/>
            </a:avLst>
          </a:prstGeom>
          <a:ln/>
          <a:effectLst/>
          <a:extLst>
            <a:ext uri="{91240B29-F687-4f45-9708-019B960494DF}">
              <a14:hiddenLine xmlns:a14="http://schemas.microsoft.com/office/drawing/2010/main" xmlns=""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none" rtlCol="0" anchor="ctr"/>
          <a:lstStyle/>
          <a:p>
            <a:pPr marL="0" algn="ctr" defTabSz="685800" rtl="0" eaLnBrk="1" hangingPunct="1"/>
            <a:endParaRPr lang="ru-RU"/>
          </a:p>
        </p:txBody>
      </p:sp>
      <p:sp>
        <p:nvSpPr>
          <p:cNvPr id="48" name="Прямоугольник 47">
            <a:extLst>
              <a:ext uri="{FF2B5EF4-FFF2-40B4-BE49-F238E27FC236}">
                <a16:creationId xmlns:a16="http://schemas.microsoft.com/office/drawing/2014/main" id="{5BC7E824-D0F9-EAF6-6A06-86B0D36C7D90}"/>
              </a:ext>
            </a:extLst>
          </p:cNvPr>
          <p:cNvSpPr/>
          <p:nvPr/>
        </p:nvSpPr>
        <p:spPr bwMode="auto">
          <a:xfrm>
            <a:off x="1557113" y="1851333"/>
            <a:ext cx="1050730"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a:r>
              <a:rPr lang="en" sz="1100" dirty="0"/>
              <a:t>Concession / PPP</a:t>
            </a:r>
          </a:p>
        </p:txBody>
      </p:sp>
      <p:sp>
        <p:nvSpPr>
          <p:cNvPr id="49" name="Прямоугольник 48">
            <a:extLst>
              <a:ext uri="{FF2B5EF4-FFF2-40B4-BE49-F238E27FC236}">
                <a16:creationId xmlns:a16="http://schemas.microsoft.com/office/drawing/2014/main" id="{437A62EB-AF9A-1FE4-2B8A-140E3DBA3198}"/>
              </a:ext>
            </a:extLst>
          </p:cNvPr>
          <p:cNvSpPr/>
          <p:nvPr/>
        </p:nvSpPr>
        <p:spPr bwMode="auto">
          <a:xfrm>
            <a:off x="355729" y="1851334"/>
            <a:ext cx="1091728"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a:r>
              <a:rPr lang="en" sz="1100" dirty="0" err="1"/>
              <a:t>Energy </a:t>
            </a:r>
            <a:r>
              <a:rPr lang="en" sz="1100" dirty="0"/>
              <a:t>service contract</a:t>
            </a:r>
          </a:p>
        </p:txBody>
      </p:sp>
      <p:sp>
        <p:nvSpPr>
          <p:cNvPr id="50" name="Прямоугольник 49">
            <a:extLst>
              <a:ext uri="{FF2B5EF4-FFF2-40B4-BE49-F238E27FC236}">
                <a16:creationId xmlns:a16="http://schemas.microsoft.com/office/drawing/2014/main" id="{E5D80EB2-D070-9269-B513-A16D8E9DFB48}"/>
              </a:ext>
            </a:extLst>
          </p:cNvPr>
          <p:cNvSpPr/>
          <p:nvPr/>
        </p:nvSpPr>
        <p:spPr bwMode="auto">
          <a:xfrm>
            <a:off x="2717499" y="1851333"/>
            <a:ext cx="1007450"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none" rtlCol="0" anchor="ctr"/>
          <a:lstStyle/>
          <a:p>
            <a:pPr algn="ctr"/>
            <a:r>
              <a:rPr lang="en" dirty="0"/>
              <a:t>Leasing</a:t>
            </a:r>
          </a:p>
        </p:txBody>
      </p:sp>
      <p:sp>
        <p:nvSpPr>
          <p:cNvPr id="51" name="Прямоугольник 50">
            <a:extLst>
              <a:ext uri="{FF2B5EF4-FFF2-40B4-BE49-F238E27FC236}">
                <a16:creationId xmlns:a16="http://schemas.microsoft.com/office/drawing/2014/main" id="{701E4698-2BA4-6088-E3A5-AFB0E121F987}"/>
              </a:ext>
            </a:extLst>
          </p:cNvPr>
          <p:cNvSpPr/>
          <p:nvPr/>
        </p:nvSpPr>
        <p:spPr bwMode="auto">
          <a:xfrm>
            <a:off x="3855679" y="1847676"/>
            <a:ext cx="1139564"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a:r>
              <a:rPr lang="en" sz="1000" dirty="0"/>
              <a:t>Contract with installments and success fee</a:t>
            </a:r>
            <a:endParaRPr lang="ru-RU" sz="1000" dirty="0"/>
          </a:p>
        </p:txBody>
      </p:sp>
      <p:sp>
        <p:nvSpPr>
          <p:cNvPr id="55" name="Прямоугольник 54">
            <a:extLst>
              <a:ext uri="{FF2B5EF4-FFF2-40B4-BE49-F238E27FC236}">
                <a16:creationId xmlns:a16="http://schemas.microsoft.com/office/drawing/2014/main" id="{BF9631E3-81FB-22F7-2ED5-7E797BADF755}"/>
              </a:ext>
            </a:extLst>
          </p:cNvPr>
          <p:cNvSpPr/>
          <p:nvPr/>
        </p:nvSpPr>
        <p:spPr bwMode="auto">
          <a:xfrm>
            <a:off x="5128224" y="1847675"/>
            <a:ext cx="1271517"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a:r>
              <a:rPr lang="en-US" sz="1100" dirty="0"/>
              <a:t>L</a:t>
            </a:r>
            <a:r>
              <a:rPr lang="ro-RO" sz="1100" dirty="0" err="1"/>
              <a:t>ife</a:t>
            </a:r>
            <a:r>
              <a:rPr lang="ro-RO" sz="1100" dirty="0"/>
              <a:t> </a:t>
            </a:r>
            <a:r>
              <a:rPr lang="ro-RO" sz="1100" dirty="0" err="1"/>
              <a:t>cycle</a:t>
            </a:r>
            <a:r>
              <a:rPr lang="ro-RO" sz="1100" dirty="0"/>
              <a:t> contract</a:t>
            </a:r>
            <a:r>
              <a:rPr lang="en" sz="1100" dirty="0"/>
              <a:t> and Offset</a:t>
            </a:r>
          </a:p>
        </p:txBody>
      </p:sp>
      <p:sp>
        <p:nvSpPr>
          <p:cNvPr id="56" name="Прямоугольник 55">
            <a:extLst>
              <a:ext uri="{FF2B5EF4-FFF2-40B4-BE49-F238E27FC236}">
                <a16:creationId xmlns:a16="http://schemas.microsoft.com/office/drawing/2014/main" id="{C0908225-4DF1-C9C0-709B-5F780A138460}"/>
              </a:ext>
            </a:extLst>
          </p:cNvPr>
          <p:cNvSpPr/>
          <p:nvPr/>
        </p:nvSpPr>
        <p:spPr bwMode="auto">
          <a:xfrm>
            <a:off x="1548350" y="2824318"/>
            <a:ext cx="1050730"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rtl="0"/>
            <a:r>
              <a:rPr lang="en" sz="1100" dirty="0"/>
              <a:t>Factoring</a:t>
            </a:r>
          </a:p>
        </p:txBody>
      </p:sp>
      <p:sp>
        <p:nvSpPr>
          <p:cNvPr id="57" name="Прямоугольник 56">
            <a:extLst>
              <a:ext uri="{FF2B5EF4-FFF2-40B4-BE49-F238E27FC236}">
                <a16:creationId xmlns:a16="http://schemas.microsoft.com/office/drawing/2014/main" id="{3A7415B7-DC62-B84A-D78B-83CCBC4DD2A9}"/>
              </a:ext>
            </a:extLst>
          </p:cNvPr>
          <p:cNvSpPr/>
          <p:nvPr/>
        </p:nvSpPr>
        <p:spPr bwMode="auto">
          <a:xfrm>
            <a:off x="346966" y="2824319"/>
            <a:ext cx="1091728"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a:r>
              <a:rPr lang="en" sz="1100" dirty="0"/>
              <a:t>Loans (credits)</a:t>
            </a:r>
          </a:p>
        </p:txBody>
      </p:sp>
      <p:sp>
        <p:nvSpPr>
          <p:cNvPr id="89" name="Прямоугольник 88">
            <a:extLst>
              <a:ext uri="{FF2B5EF4-FFF2-40B4-BE49-F238E27FC236}">
                <a16:creationId xmlns:a16="http://schemas.microsoft.com/office/drawing/2014/main" id="{7AF57728-DE43-210F-7475-76D673CC4D52}"/>
              </a:ext>
            </a:extLst>
          </p:cNvPr>
          <p:cNvSpPr/>
          <p:nvPr/>
        </p:nvSpPr>
        <p:spPr bwMode="auto">
          <a:xfrm>
            <a:off x="2708736" y="2824318"/>
            <a:ext cx="1007450"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none" rtlCol="0" anchor="ctr"/>
          <a:lstStyle/>
          <a:p>
            <a:pPr algn="ctr" rtl="0"/>
            <a:r>
              <a:rPr lang="en" sz="1000" dirty="0"/>
              <a:t>Financial </a:t>
            </a:r>
            <a:br>
              <a:rPr lang="ru-RU" sz="1000" dirty="0"/>
            </a:br>
            <a:r>
              <a:rPr lang="en" sz="1000" dirty="0"/>
              <a:t>lease</a:t>
            </a:r>
          </a:p>
        </p:txBody>
      </p:sp>
      <p:sp>
        <p:nvSpPr>
          <p:cNvPr id="90" name="Прямоугольник 89">
            <a:extLst>
              <a:ext uri="{FF2B5EF4-FFF2-40B4-BE49-F238E27FC236}">
                <a16:creationId xmlns:a16="http://schemas.microsoft.com/office/drawing/2014/main" id="{A447C2BE-8F5F-FA1C-2D64-27FB82F1F879}"/>
              </a:ext>
            </a:extLst>
          </p:cNvPr>
          <p:cNvSpPr/>
          <p:nvPr/>
        </p:nvSpPr>
        <p:spPr bwMode="auto">
          <a:xfrm>
            <a:off x="3846916" y="2820661"/>
            <a:ext cx="1139564"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algn="ctr" rtl="0"/>
            <a:r>
              <a:rPr lang="en" sz="1100" dirty="0"/>
              <a:t>Bonds and structured products</a:t>
            </a:r>
          </a:p>
        </p:txBody>
      </p:sp>
      <p:sp>
        <p:nvSpPr>
          <p:cNvPr id="91" name="Прямоугольник 90">
            <a:extLst>
              <a:ext uri="{FF2B5EF4-FFF2-40B4-BE49-F238E27FC236}">
                <a16:creationId xmlns:a16="http://schemas.microsoft.com/office/drawing/2014/main" id="{75C6076C-0710-0CB8-B6F7-E09F05B5B0ED}"/>
              </a:ext>
            </a:extLst>
          </p:cNvPr>
          <p:cNvSpPr/>
          <p:nvPr/>
        </p:nvSpPr>
        <p:spPr bwMode="auto">
          <a:xfrm>
            <a:off x="5119461" y="2820660"/>
            <a:ext cx="1271517" cy="592059"/>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rtlCol="0" anchor="ctr"/>
          <a:lstStyle/>
          <a:p>
            <a:pPr marL="0" algn="ctr" defTabSz="685800" rtl="0"/>
            <a:r>
              <a:rPr lang="en" sz="1100" dirty="0"/>
              <a:t>Subsidies and budget investments</a:t>
            </a:r>
          </a:p>
        </p:txBody>
      </p:sp>
    </p:spTree>
    <p:extLst>
      <p:ext uri="{BB962C8B-B14F-4D97-AF65-F5344CB8AC3E}">
        <p14:creationId xmlns:p14="http://schemas.microsoft.com/office/powerpoint/2010/main" val="357514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3DE7A-1A75-C746-B0D2-73041FCFF9CD}"/>
              </a:ext>
            </a:extLst>
          </p:cNvPr>
          <p:cNvSpPr>
            <a:spLocks noGrp="1"/>
          </p:cNvSpPr>
          <p:nvPr>
            <p:ph type="title"/>
          </p:nvPr>
        </p:nvSpPr>
        <p:spPr>
          <a:xfrm>
            <a:off x="361950" y="195532"/>
            <a:ext cx="6874346" cy="477591"/>
          </a:xfrm>
        </p:spPr>
        <p:txBody>
          <a:bodyPr lIns="0" anchor="b">
            <a:noAutofit/>
          </a:bodyPr>
          <a:lstStyle/>
          <a:p>
            <a:r>
              <a:rPr lang="en-US" dirty="0"/>
              <a:t>Domestic</a:t>
            </a:r>
            <a:r>
              <a:rPr lang="ro-RO" dirty="0"/>
              <a:t> information systems in the field of energy, energy efficiency and related fields</a:t>
            </a:r>
            <a:endParaRPr lang="en-GB" dirty="0"/>
          </a:p>
        </p:txBody>
      </p:sp>
      <p:sp>
        <p:nvSpPr>
          <p:cNvPr id="3" name="Прямоугольник 2">
            <a:extLst>
              <a:ext uri="{FF2B5EF4-FFF2-40B4-BE49-F238E27FC236}">
                <a16:creationId xmlns:a16="http://schemas.microsoft.com/office/drawing/2014/main" id="{3493473C-C6D6-204C-8008-D735A6D16C52}"/>
              </a:ext>
            </a:extLst>
          </p:cNvPr>
          <p:cNvSpPr/>
          <p:nvPr/>
        </p:nvSpPr>
        <p:spPr>
          <a:xfrm>
            <a:off x="2567777" y="915566"/>
            <a:ext cx="1781810" cy="15841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1200" b="1" dirty="0"/>
              <a:t>State Energy Efficiency System</a:t>
            </a:r>
            <a:r>
              <a:rPr lang="ru-RU" sz="1200" b="1" dirty="0"/>
              <a:t> </a:t>
            </a:r>
          </a:p>
        </p:txBody>
      </p:sp>
      <p:sp>
        <p:nvSpPr>
          <p:cNvPr id="71" name="Прямоугольник 70">
            <a:extLst>
              <a:ext uri="{FF2B5EF4-FFF2-40B4-BE49-F238E27FC236}">
                <a16:creationId xmlns:a16="http://schemas.microsoft.com/office/drawing/2014/main" id="{B8128470-C1F1-8543-802D-84D24621BC21}"/>
              </a:ext>
            </a:extLst>
          </p:cNvPr>
          <p:cNvSpPr/>
          <p:nvPr/>
        </p:nvSpPr>
        <p:spPr>
          <a:xfrm>
            <a:off x="339435" y="915565"/>
            <a:ext cx="1781810" cy="15841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rtl="0"/>
            <a:r>
              <a:rPr lang="en-US" sz="1200" b="1"/>
              <a:t>S</a:t>
            </a:r>
            <a:r>
              <a:rPr lang="ro-RO" sz="1200" b="1" err="1"/>
              <a:t>tate</a:t>
            </a:r>
            <a:r>
              <a:rPr lang="ro-RO" sz="1200" b="1"/>
              <a:t> </a:t>
            </a:r>
            <a:r>
              <a:rPr lang="ro-RO" sz="1200" b="1" err="1"/>
              <a:t>information</a:t>
            </a:r>
            <a:r>
              <a:rPr lang="ro-RO" sz="1200" b="1"/>
              <a:t> </a:t>
            </a:r>
            <a:r>
              <a:rPr lang="ro-RO" sz="1200" b="1" err="1"/>
              <a:t>system</a:t>
            </a:r>
            <a:r>
              <a:rPr lang="ro-RO" sz="1200" b="1"/>
              <a:t> of </a:t>
            </a:r>
            <a:r>
              <a:rPr lang="ro-RO" sz="1200" b="1" err="1"/>
              <a:t>the</a:t>
            </a:r>
            <a:r>
              <a:rPr lang="ro-RO" sz="1200" b="1"/>
              <a:t> </a:t>
            </a:r>
            <a:r>
              <a:rPr lang="ro-RO" sz="1200" b="1" err="1"/>
              <a:t>fuel</a:t>
            </a:r>
            <a:r>
              <a:rPr lang="ro-RO" sz="1200" b="1"/>
              <a:t> </a:t>
            </a:r>
            <a:r>
              <a:rPr lang="ro-RO" sz="1200" b="1" err="1"/>
              <a:t>and</a:t>
            </a:r>
            <a:r>
              <a:rPr lang="ro-RO" sz="1200" b="1"/>
              <a:t> </a:t>
            </a:r>
            <a:r>
              <a:rPr lang="ro-RO" sz="1200" b="1" err="1"/>
              <a:t>energy</a:t>
            </a:r>
            <a:r>
              <a:rPr lang="ro-RO" sz="1200" b="1"/>
              <a:t> complex</a:t>
            </a:r>
            <a:endParaRPr lang="ru-RU" sz="1200" b="1"/>
          </a:p>
        </p:txBody>
      </p:sp>
      <p:sp>
        <p:nvSpPr>
          <p:cNvPr id="72" name="Прямоугольник 71">
            <a:extLst>
              <a:ext uri="{FF2B5EF4-FFF2-40B4-BE49-F238E27FC236}">
                <a16:creationId xmlns:a16="http://schemas.microsoft.com/office/drawing/2014/main" id="{CAEE49D7-CD7F-5645-9F97-2C1EC8819761}"/>
              </a:ext>
            </a:extLst>
          </p:cNvPr>
          <p:cNvSpPr/>
          <p:nvPr/>
        </p:nvSpPr>
        <p:spPr>
          <a:xfrm>
            <a:off x="4765086" y="915566"/>
            <a:ext cx="178181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200" b="1" dirty="0"/>
              <a:t>S</a:t>
            </a:r>
            <a:r>
              <a:rPr lang="ro-RO" sz="1200" b="1" dirty="0" err="1"/>
              <a:t>tate</a:t>
            </a:r>
            <a:r>
              <a:rPr lang="ro-RO" sz="1200" b="1" dirty="0"/>
              <a:t> </a:t>
            </a:r>
            <a:r>
              <a:rPr lang="ro-RO" sz="1200" b="1" dirty="0" err="1"/>
              <a:t>information</a:t>
            </a:r>
            <a:r>
              <a:rPr lang="ro-RO" sz="1200" b="1" dirty="0"/>
              <a:t> </a:t>
            </a:r>
            <a:r>
              <a:rPr lang="ro-RO" sz="1200" b="1" dirty="0" err="1"/>
              <a:t>system</a:t>
            </a:r>
            <a:r>
              <a:rPr lang="ro-RO" sz="1200" b="1" dirty="0"/>
              <a:t> of </a:t>
            </a:r>
            <a:r>
              <a:rPr lang="ro-RO" sz="1200" b="1" dirty="0" err="1"/>
              <a:t>housing</a:t>
            </a:r>
            <a:r>
              <a:rPr lang="ro-RO" sz="1200" b="1" dirty="0"/>
              <a:t> </a:t>
            </a:r>
            <a:r>
              <a:rPr lang="ro-RO" sz="1200" b="1" dirty="0" err="1"/>
              <a:t>and</a:t>
            </a:r>
            <a:r>
              <a:rPr lang="ro-RO" sz="1200" b="1" dirty="0"/>
              <a:t> </a:t>
            </a:r>
            <a:r>
              <a:rPr lang="ro-RO" sz="1200" b="1" dirty="0" err="1"/>
              <a:t>communal</a:t>
            </a:r>
            <a:r>
              <a:rPr lang="ro-RO" sz="1200" b="1" dirty="0"/>
              <a:t> complex</a:t>
            </a:r>
            <a:endParaRPr lang="ru-RU" sz="1200" b="1" dirty="0"/>
          </a:p>
        </p:txBody>
      </p:sp>
      <p:sp>
        <p:nvSpPr>
          <p:cNvPr id="73" name="Прямоугольник 72">
            <a:extLst>
              <a:ext uri="{FF2B5EF4-FFF2-40B4-BE49-F238E27FC236}">
                <a16:creationId xmlns:a16="http://schemas.microsoft.com/office/drawing/2014/main" id="{CD742EE8-807F-9143-B962-A692C842D759}"/>
              </a:ext>
            </a:extLst>
          </p:cNvPr>
          <p:cNvSpPr/>
          <p:nvPr/>
        </p:nvSpPr>
        <p:spPr>
          <a:xfrm>
            <a:off x="6966654" y="915566"/>
            <a:ext cx="178181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200" b="1"/>
              <a:t>S</a:t>
            </a:r>
            <a:r>
              <a:rPr lang="ro-RO" sz="1200" b="1" err="1"/>
              <a:t>tate</a:t>
            </a:r>
            <a:r>
              <a:rPr lang="ro-RO" sz="1200" b="1"/>
              <a:t> </a:t>
            </a:r>
            <a:r>
              <a:rPr lang="ro-RO" sz="1200" b="1" err="1"/>
              <a:t>information</a:t>
            </a:r>
            <a:r>
              <a:rPr lang="ro-RO" sz="1200" b="1"/>
              <a:t> </a:t>
            </a:r>
            <a:r>
              <a:rPr lang="ro-RO" sz="1200" b="1" err="1"/>
              <a:t>system</a:t>
            </a:r>
            <a:r>
              <a:rPr lang="ro-RO" sz="1200" b="1"/>
              <a:t> in </a:t>
            </a:r>
            <a:r>
              <a:rPr lang="ro-RO" sz="1200" b="1" err="1"/>
              <a:t>the</a:t>
            </a:r>
            <a:r>
              <a:rPr lang="ro-RO" sz="1200" b="1"/>
              <a:t> </a:t>
            </a:r>
            <a:r>
              <a:rPr lang="ro-RO" sz="1200" b="1" err="1"/>
              <a:t>field</a:t>
            </a:r>
            <a:r>
              <a:rPr lang="ro-RO" sz="1200" b="1"/>
              <a:t> of </a:t>
            </a:r>
            <a:r>
              <a:rPr lang="ro-RO" sz="1200" b="1" err="1"/>
              <a:t>industry</a:t>
            </a:r>
            <a:endParaRPr lang="ru-RU" sz="1200" b="1"/>
          </a:p>
        </p:txBody>
      </p:sp>
      <p:sp>
        <p:nvSpPr>
          <p:cNvPr id="74" name="Прямоугольник 73">
            <a:extLst>
              <a:ext uri="{FF2B5EF4-FFF2-40B4-BE49-F238E27FC236}">
                <a16:creationId xmlns:a16="http://schemas.microsoft.com/office/drawing/2014/main" id="{6FE0DFF2-6B22-1045-BB97-7A2199A1C4B0}"/>
              </a:ext>
            </a:extLst>
          </p:cNvPr>
          <p:cNvSpPr/>
          <p:nvPr/>
        </p:nvSpPr>
        <p:spPr>
          <a:xfrm>
            <a:off x="2782053" y="1635646"/>
            <a:ext cx="1291192" cy="628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ctr"/>
            <a:r>
              <a:rPr lang="en-US" sz="1200" dirty="0"/>
              <a:t>Federal Register of GHG Emissions</a:t>
            </a:r>
          </a:p>
        </p:txBody>
      </p:sp>
      <p:sp>
        <p:nvSpPr>
          <p:cNvPr id="75" name="Прямоугольник 74">
            <a:extLst>
              <a:ext uri="{FF2B5EF4-FFF2-40B4-BE49-F238E27FC236}">
                <a16:creationId xmlns:a16="http://schemas.microsoft.com/office/drawing/2014/main" id="{38127CB8-7CE7-5249-BF21-6FF72F139FC3}"/>
              </a:ext>
            </a:extLst>
          </p:cNvPr>
          <p:cNvSpPr/>
          <p:nvPr/>
        </p:nvSpPr>
        <p:spPr>
          <a:xfrm>
            <a:off x="2567777" y="4103584"/>
            <a:ext cx="1781810" cy="4117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rtl="0"/>
            <a:r>
              <a:rPr lang="ro-RO" sz="1200" b="1" err="1"/>
              <a:t>Register</a:t>
            </a:r>
            <a:r>
              <a:rPr lang="ro-RO" sz="1200" b="1"/>
              <a:t> of carbon </a:t>
            </a:r>
            <a:r>
              <a:rPr lang="ro-RO" sz="1200" b="1" err="1"/>
              <a:t>units</a:t>
            </a:r>
            <a:r>
              <a:rPr lang="ro-RO" sz="1200" b="1"/>
              <a:t> </a:t>
            </a:r>
            <a:r>
              <a:rPr lang="ru-RU" sz="1200" b="1"/>
              <a:t>(</a:t>
            </a:r>
            <a:r>
              <a:rPr lang="en-US" sz="1200" b="1"/>
              <a:t>PPP</a:t>
            </a:r>
            <a:r>
              <a:rPr lang="ru-RU" sz="1200" b="1"/>
              <a:t>)</a:t>
            </a:r>
          </a:p>
        </p:txBody>
      </p:sp>
      <p:sp>
        <p:nvSpPr>
          <p:cNvPr id="76" name="Прямоугольник 75">
            <a:extLst>
              <a:ext uri="{FF2B5EF4-FFF2-40B4-BE49-F238E27FC236}">
                <a16:creationId xmlns:a16="http://schemas.microsoft.com/office/drawing/2014/main" id="{9C6565BD-CBCF-3746-83D9-7EA13BA19287}"/>
              </a:ext>
            </a:extLst>
          </p:cNvPr>
          <p:cNvSpPr/>
          <p:nvPr/>
        </p:nvSpPr>
        <p:spPr>
          <a:xfrm>
            <a:off x="339435" y="2574203"/>
            <a:ext cx="1781810" cy="3485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050" b="1"/>
              <a:t>Operator</a:t>
            </a:r>
            <a:r>
              <a:rPr lang="en-US" sz="1050"/>
              <a:t>: REA</a:t>
            </a:r>
            <a:endParaRPr lang="ru-RU" sz="1050"/>
          </a:p>
        </p:txBody>
      </p:sp>
      <p:sp>
        <p:nvSpPr>
          <p:cNvPr id="77" name="Прямоугольник 76">
            <a:extLst>
              <a:ext uri="{FF2B5EF4-FFF2-40B4-BE49-F238E27FC236}">
                <a16:creationId xmlns:a16="http://schemas.microsoft.com/office/drawing/2014/main" id="{D44FE8CE-A000-B94B-A201-59F93D2D0DA8}"/>
              </a:ext>
            </a:extLst>
          </p:cNvPr>
          <p:cNvSpPr/>
          <p:nvPr/>
        </p:nvSpPr>
        <p:spPr>
          <a:xfrm>
            <a:off x="2567777" y="2571751"/>
            <a:ext cx="1781810" cy="3510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050" b="1"/>
              <a:t>Operator</a:t>
            </a:r>
            <a:r>
              <a:rPr lang="en-US" sz="1050"/>
              <a:t>: Ministry of Economic Development</a:t>
            </a:r>
            <a:endParaRPr lang="ru-RU" sz="1050"/>
          </a:p>
        </p:txBody>
      </p:sp>
      <p:sp>
        <p:nvSpPr>
          <p:cNvPr id="78" name="Прямоугольник 77">
            <a:extLst>
              <a:ext uri="{FF2B5EF4-FFF2-40B4-BE49-F238E27FC236}">
                <a16:creationId xmlns:a16="http://schemas.microsoft.com/office/drawing/2014/main" id="{2D82D763-6DF9-9540-A948-E7D78F383263}"/>
              </a:ext>
            </a:extLst>
          </p:cNvPr>
          <p:cNvSpPr/>
          <p:nvPr/>
        </p:nvSpPr>
        <p:spPr>
          <a:xfrm>
            <a:off x="4765086" y="1860188"/>
            <a:ext cx="1781810" cy="7115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050" b="1"/>
              <a:t>Operator</a:t>
            </a:r>
            <a:r>
              <a:rPr lang="en-US" sz="1050"/>
              <a:t>: JSC "Information System Operator" (joint venture of the Russian Post)</a:t>
            </a:r>
            <a:endParaRPr lang="ru-RU" sz="1050"/>
          </a:p>
        </p:txBody>
      </p:sp>
      <p:sp>
        <p:nvSpPr>
          <p:cNvPr id="79" name="Прямоугольник 78">
            <a:extLst>
              <a:ext uri="{FF2B5EF4-FFF2-40B4-BE49-F238E27FC236}">
                <a16:creationId xmlns:a16="http://schemas.microsoft.com/office/drawing/2014/main" id="{528368B9-E7E2-0140-9919-3492F8C6021A}"/>
              </a:ext>
            </a:extLst>
          </p:cNvPr>
          <p:cNvSpPr/>
          <p:nvPr/>
        </p:nvSpPr>
        <p:spPr>
          <a:xfrm>
            <a:off x="6962395" y="1860189"/>
            <a:ext cx="1781810" cy="7058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050" b="1"/>
              <a:t>Operator</a:t>
            </a:r>
            <a:r>
              <a:rPr lang="en-US" sz="1050"/>
              <a:t>: Federal state Autonomous Institution "Russian Technological Development Fund"</a:t>
            </a:r>
            <a:endParaRPr lang="ru-RU" sz="1050"/>
          </a:p>
        </p:txBody>
      </p:sp>
      <p:sp>
        <p:nvSpPr>
          <p:cNvPr id="5" name="Прямоугольник 4">
            <a:extLst>
              <a:ext uri="{FF2B5EF4-FFF2-40B4-BE49-F238E27FC236}">
                <a16:creationId xmlns:a16="http://schemas.microsoft.com/office/drawing/2014/main" id="{3F9AEA31-64F2-6A43-AF5B-1F58FAB3F9CC}"/>
              </a:ext>
            </a:extLst>
          </p:cNvPr>
          <p:cNvSpPr/>
          <p:nvPr/>
        </p:nvSpPr>
        <p:spPr>
          <a:xfrm>
            <a:off x="281777" y="2949592"/>
            <a:ext cx="1985967" cy="1477328"/>
          </a:xfrm>
          <a:prstGeom prst="rect">
            <a:avLst/>
          </a:prstGeom>
        </p:spPr>
        <p:txBody>
          <a:bodyPr wrap="square">
            <a:spAutoFit/>
          </a:bodyPr>
          <a:lstStyle/>
          <a:p>
            <a:pPr marL="171450" indent="-171450">
              <a:buFont typeface="Arial" panose="020B0604020202020204" pitchFamily="34" charset="0"/>
              <a:buChar char="•"/>
            </a:pPr>
            <a:r>
              <a:rPr lang="ru-RU" sz="1000" err="1"/>
              <a:t>collection</a:t>
            </a:r>
            <a:r>
              <a:rPr lang="ru-RU" sz="1000"/>
              <a:t>, </a:t>
            </a:r>
            <a:r>
              <a:rPr lang="ru-RU" sz="1000" err="1"/>
              <a:t>processing</a:t>
            </a:r>
            <a:r>
              <a:rPr lang="ru-RU" sz="1000"/>
              <a:t> </a:t>
            </a:r>
            <a:r>
              <a:rPr lang="ru-RU" sz="1000" err="1"/>
              <a:t>of</a:t>
            </a:r>
            <a:r>
              <a:rPr lang="ru-RU" sz="1000"/>
              <a:t> </a:t>
            </a:r>
            <a:r>
              <a:rPr lang="ru-RU" sz="1000" err="1"/>
              <a:t>information</a:t>
            </a:r>
            <a:r>
              <a:rPr lang="ru-RU" sz="1000"/>
              <a:t> </a:t>
            </a:r>
            <a:r>
              <a:rPr lang="ru-RU" sz="1000" err="1"/>
              <a:t>on</a:t>
            </a:r>
            <a:r>
              <a:rPr lang="ru-RU" sz="1000"/>
              <a:t> </a:t>
            </a:r>
            <a:r>
              <a:rPr lang="ru-RU" sz="1000" err="1"/>
              <a:t>the</a:t>
            </a:r>
            <a:r>
              <a:rPr lang="ru-RU" sz="1000"/>
              <a:t> </a:t>
            </a:r>
            <a:r>
              <a:rPr lang="ru-RU" sz="1000" err="1"/>
              <a:t>state</a:t>
            </a:r>
            <a:r>
              <a:rPr lang="ru-RU" sz="1000"/>
              <a:t> </a:t>
            </a:r>
            <a:r>
              <a:rPr lang="ru-RU" sz="1000" err="1"/>
              <a:t>and</a:t>
            </a:r>
            <a:r>
              <a:rPr lang="ru-RU" sz="1000"/>
              <a:t> </a:t>
            </a:r>
            <a:r>
              <a:rPr lang="ru-RU" sz="1000" err="1"/>
              <a:t>forecast</a:t>
            </a:r>
            <a:r>
              <a:rPr lang="ru-RU" sz="1000"/>
              <a:t> </a:t>
            </a:r>
            <a:r>
              <a:rPr lang="ru-RU" sz="1000" err="1"/>
              <a:t>of</a:t>
            </a:r>
            <a:r>
              <a:rPr lang="ru-RU" sz="1000"/>
              <a:t> </a:t>
            </a:r>
            <a:r>
              <a:rPr lang="ru-RU" sz="1000" err="1"/>
              <a:t>the</a:t>
            </a:r>
            <a:r>
              <a:rPr lang="ru-RU" sz="1000"/>
              <a:t> </a:t>
            </a:r>
            <a:r>
              <a:rPr lang="ru-RU" sz="1000" err="1"/>
              <a:t>development</a:t>
            </a:r>
            <a:r>
              <a:rPr lang="ru-RU" sz="1000"/>
              <a:t> </a:t>
            </a:r>
            <a:r>
              <a:rPr lang="ru-RU" sz="1000" err="1"/>
              <a:t>of</a:t>
            </a:r>
            <a:r>
              <a:rPr lang="ru-RU" sz="1000"/>
              <a:t> </a:t>
            </a:r>
            <a:r>
              <a:rPr lang="ru-RU" sz="1000" err="1"/>
              <a:t>the</a:t>
            </a:r>
            <a:r>
              <a:rPr lang="ru-RU" sz="1000"/>
              <a:t> </a:t>
            </a:r>
            <a:r>
              <a:rPr lang="ru-RU" sz="1000" err="1"/>
              <a:t>fuel</a:t>
            </a:r>
            <a:r>
              <a:rPr lang="ru-RU" sz="1000"/>
              <a:t> </a:t>
            </a:r>
            <a:r>
              <a:rPr lang="ru-RU" sz="1000" err="1"/>
              <a:t>and</a:t>
            </a:r>
            <a:r>
              <a:rPr lang="ru-RU" sz="1000"/>
              <a:t> </a:t>
            </a:r>
            <a:r>
              <a:rPr lang="ru-RU" sz="1000" err="1"/>
              <a:t>energy</a:t>
            </a:r>
            <a:r>
              <a:rPr lang="ru-RU" sz="1000"/>
              <a:t> </a:t>
            </a:r>
            <a:r>
              <a:rPr lang="ru-RU" sz="1000" err="1"/>
              <a:t>complex</a:t>
            </a:r>
            <a:r>
              <a:rPr lang="ru-RU" sz="1000"/>
              <a:t>, </a:t>
            </a:r>
            <a:r>
              <a:rPr lang="ru-RU" sz="1000" err="1"/>
              <a:t>storage</a:t>
            </a:r>
            <a:r>
              <a:rPr lang="ru-RU" sz="1000"/>
              <a:t> </a:t>
            </a:r>
            <a:r>
              <a:rPr lang="ru-RU" sz="1000" err="1"/>
              <a:t>of</a:t>
            </a:r>
            <a:r>
              <a:rPr lang="ru-RU" sz="1000"/>
              <a:t> </a:t>
            </a:r>
            <a:r>
              <a:rPr lang="ru-RU" sz="1000" err="1"/>
              <a:t>such</a:t>
            </a:r>
            <a:r>
              <a:rPr lang="ru-RU" sz="1000"/>
              <a:t> </a:t>
            </a:r>
            <a:r>
              <a:rPr lang="ru-RU" sz="1000" err="1"/>
              <a:t>information</a:t>
            </a:r>
            <a:r>
              <a:rPr lang="ru-RU" sz="1000"/>
              <a:t>, </a:t>
            </a:r>
            <a:r>
              <a:rPr lang="ru-RU" sz="1000" err="1"/>
              <a:t>access</a:t>
            </a:r>
            <a:r>
              <a:rPr lang="ru-RU" sz="1000"/>
              <a:t> </a:t>
            </a:r>
            <a:r>
              <a:rPr lang="ru-RU" sz="1000" err="1"/>
              <a:t>to</a:t>
            </a:r>
            <a:r>
              <a:rPr lang="ru-RU" sz="1000"/>
              <a:t> </a:t>
            </a:r>
            <a:r>
              <a:rPr lang="ru-RU" sz="1000" err="1"/>
              <a:t>it</a:t>
            </a:r>
            <a:r>
              <a:rPr lang="ru-RU" sz="1000"/>
              <a:t>, </a:t>
            </a:r>
            <a:r>
              <a:rPr lang="ru-RU" sz="1000" err="1"/>
              <a:t>its</a:t>
            </a:r>
            <a:r>
              <a:rPr lang="ru-RU" sz="1000"/>
              <a:t> </a:t>
            </a:r>
            <a:r>
              <a:rPr lang="ru-RU" sz="1000" err="1"/>
              <a:t>provision</a:t>
            </a:r>
            <a:r>
              <a:rPr lang="ru-RU" sz="1000"/>
              <a:t> </a:t>
            </a:r>
            <a:r>
              <a:rPr lang="ru-RU" sz="1000" err="1"/>
              <a:t>and</a:t>
            </a:r>
            <a:r>
              <a:rPr lang="ru-RU" sz="1000"/>
              <a:t> </a:t>
            </a:r>
            <a:r>
              <a:rPr lang="ru-RU" sz="1000" err="1"/>
              <a:t>dissemination</a:t>
            </a:r>
            <a:endParaRPr lang="ru-RU" sz="1000"/>
          </a:p>
          <a:p>
            <a:pPr marL="171450" indent="-171450">
              <a:buFont typeface="Arial" panose="020B0604020202020204" pitchFamily="34" charset="0"/>
              <a:buChar char="•"/>
            </a:pPr>
            <a:r>
              <a:rPr lang="ru-RU" sz="1000" err="1"/>
              <a:t>ensuring</a:t>
            </a:r>
            <a:r>
              <a:rPr lang="ru-RU" sz="1000"/>
              <a:t> </a:t>
            </a:r>
            <a:r>
              <a:rPr lang="ru-RU" sz="1000" err="1"/>
              <a:t>the</a:t>
            </a:r>
            <a:r>
              <a:rPr lang="ru-RU" sz="1000"/>
              <a:t> </a:t>
            </a:r>
            <a:r>
              <a:rPr lang="ru-RU" sz="1000" err="1"/>
              <a:t>formation</a:t>
            </a:r>
            <a:r>
              <a:rPr lang="ru-RU" sz="1000"/>
              <a:t> </a:t>
            </a:r>
            <a:r>
              <a:rPr lang="ru-RU" sz="1000" err="1"/>
              <a:t>of</a:t>
            </a:r>
            <a:r>
              <a:rPr lang="ru-RU" sz="1000"/>
              <a:t> </a:t>
            </a:r>
            <a:r>
              <a:rPr lang="ru-RU" sz="1000" err="1"/>
              <a:t>analytical</a:t>
            </a:r>
            <a:r>
              <a:rPr lang="ru-RU" sz="1000"/>
              <a:t> </a:t>
            </a:r>
            <a:r>
              <a:rPr lang="ru-RU" sz="1000" err="1"/>
              <a:t>information</a:t>
            </a:r>
            <a:endParaRPr lang="ru-RU" sz="1000"/>
          </a:p>
        </p:txBody>
      </p:sp>
      <p:sp>
        <p:nvSpPr>
          <p:cNvPr id="6" name="Прямоугольник 5">
            <a:extLst>
              <a:ext uri="{FF2B5EF4-FFF2-40B4-BE49-F238E27FC236}">
                <a16:creationId xmlns:a16="http://schemas.microsoft.com/office/drawing/2014/main" id="{DD9557D4-A630-8C4F-8716-F9CC362C5009}"/>
              </a:ext>
            </a:extLst>
          </p:cNvPr>
          <p:cNvSpPr/>
          <p:nvPr/>
        </p:nvSpPr>
        <p:spPr>
          <a:xfrm>
            <a:off x="2479086" y="2922763"/>
            <a:ext cx="2092914" cy="1169551"/>
          </a:xfrm>
          <a:prstGeom prst="rect">
            <a:avLst/>
          </a:prstGeom>
        </p:spPr>
        <p:txBody>
          <a:bodyPr wrap="square">
            <a:spAutoFit/>
          </a:bodyPr>
          <a:lstStyle/>
          <a:p>
            <a:pPr marL="92075" indent="-92075">
              <a:buFont typeface="Arial" panose="020B0604020202020204" pitchFamily="34" charset="0"/>
              <a:buChar char="•"/>
            </a:pPr>
            <a:r>
              <a:rPr lang="ru-RU" sz="1000" err="1"/>
              <a:t>providing</a:t>
            </a:r>
            <a:r>
              <a:rPr lang="ru-RU" sz="1000"/>
              <a:t> </a:t>
            </a:r>
            <a:r>
              <a:rPr lang="ru-RU" sz="1000" err="1"/>
              <a:t>with</a:t>
            </a:r>
            <a:r>
              <a:rPr lang="ru-RU" sz="1000"/>
              <a:t> </a:t>
            </a:r>
            <a:r>
              <a:rPr lang="ru-RU" sz="1000" err="1"/>
              <a:t>information</a:t>
            </a:r>
            <a:r>
              <a:rPr lang="ru-RU" sz="1000"/>
              <a:t> </a:t>
            </a:r>
            <a:r>
              <a:rPr lang="ru-RU" sz="1000" err="1"/>
              <a:t>on</a:t>
            </a:r>
            <a:r>
              <a:rPr lang="ru-RU" sz="1000"/>
              <a:t> </a:t>
            </a:r>
            <a:r>
              <a:rPr lang="ru-RU" sz="1000" err="1"/>
              <a:t>the</a:t>
            </a:r>
            <a:r>
              <a:rPr lang="ru-RU" sz="1000"/>
              <a:t> </a:t>
            </a:r>
            <a:r>
              <a:rPr lang="ru-RU" sz="1000" err="1"/>
              <a:t>requirements</a:t>
            </a:r>
            <a:r>
              <a:rPr lang="ru-RU" sz="1000"/>
              <a:t> </a:t>
            </a:r>
            <a:r>
              <a:rPr lang="ru-RU" sz="1000" err="1"/>
              <a:t>on</a:t>
            </a:r>
            <a:r>
              <a:rPr lang="ru-RU" sz="1000"/>
              <a:t> </a:t>
            </a:r>
            <a:r>
              <a:rPr lang="en-US" sz="1000"/>
              <a:t>EE </a:t>
            </a:r>
            <a:r>
              <a:rPr lang="ru-RU" sz="1000" err="1"/>
              <a:t>and</a:t>
            </a:r>
            <a:r>
              <a:rPr lang="ru-RU" sz="1000"/>
              <a:t> </a:t>
            </a:r>
            <a:r>
              <a:rPr lang="ru-RU" sz="1000" err="1"/>
              <a:t>on</a:t>
            </a:r>
            <a:r>
              <a:rPr lang="ru-RU" sz="1000"/>
              <a:t> </a:t>
            </a:r>
            <a:r>
              <a:rPr lang="ru-RU" sz="1000" err="1"/>
              <a:t>the</a:t>
            </a:r>
            <a:r>
              <a:rPr lang="en-US" sz="1000"/>
              <a:t>m</a:t>
            </a:r>
            <a:r>
              <a:rPr lang="ru-RU" sz="1000"/>
              <a:t> </a:t>
            </a:r>
            <a:r>
              <a:rPr lang="ru-RU" sz="1000" err="1"/>
              <a:t>implementation</a:t>
            </a:r>
            <a:r>
              <a:rPr lang="ru-RU" sz="1000"/>
              <a:t>, </a:t>
            </a:r>
            <a:r>
              <a:rPr lang="ru-RU" sz="1000" err="1"/>
              <a:t>obtaining</a:t>
            </a:r>
            <a:r>
              <a:rPr lang="ru-RU" sz="1000"/>
              <a:t> </a:t>
            </a:r>
            <a:r>
              <a:rPr lang="ru-RU" sz="1000" err="1"/>
              <a:t>objective</a:t>
            </a:r>
            <a:r>
              <a:rPr lang="ru-RU" sz="1000"/>
              <a:t> </a:t>
            </a:r>
            <a:r>
              <a:rPr lang="ru-RU" sz="1000" err="1"/>
              <a:t>data</a:t>
            </a:r>
            <a:r>
              <a:rPr lang="ru-RU" sz="1000"/>
              <a:t> </a:t>
            </a:r>
            <a:r>
              <a:rPr lang="ru-RU" sz="1000" err="1"/>
              <a:t>on</a:t>
            </a:r>
            <a:r>
              <a:rPr lang="ru-RU" sz="1000"/>
              <a:t> </a:t>
            </a:r>
            <a:r>
              <a:rPr lang="ru-RU" sz="1000" err="1"/>
              <a:t>the</a:t>
            </a:r>
            <a:r>
              <a:rPr lang="ru-RU" sz="1000"/>
              <a:t> </a:t>
            </a:r>
            <a:r>
              <a:rPr lang="ru-RU" sz="1000" err="1"/>
              <a:t>energy</a:t>
            </a:r>
            <a:r>
              <a:rPr lang="ru-RU" sz="1000"/>
              <a:t> </a:t>
            </a:r>
            <a:r>
              <a:rPr lang="ru-RU" sz="1000" err="1"/>
              <a:t>intensity</a:t>
            </a:r>
            <a:r>
              <a:rPr lang="ru-RU" sz="1000"/>
              <a:t> </a:t>
            </a:r>
            <a:r>
              <a:rPr lang="ru-RU" sz="1000" err="1"/>
              <a:t>of</a:t>
            </a:r>
            <a:r>
              <a:rPr lang="ru-RU" sz="1000"/>
              <a:t> </a:t>
            </a:r>
            <a:r>
              <a:rPr lang="ru-RU" sz="1000" err="1"/>
              <a:t>the</a:t>
            </a:r>
            <a:r>
              <a:rPr lang="ru-RU" sz="1000"/>
              <a:t> </a:t>
            </a:r>
            <a:r>
              <a:rPr lang="ru-RU" sz="1000" err="1"/>
              <a:t>economy</a:t>
            </a:r>
            <a:r>
              <a:rPr lang="ru-RU" sz="1000"/>
              <a:t>, </a:t>
            </a:r>
            <a:r>
              <a:rPr lang="ru-RU" sz="1000" err="1"/>
              <a:t>on</a:t>
            </a:r>
            <a:r>
              <a:rPr lang="ru-RU" sz="1000"/>
              <a:t> </a:t>
            </a:r>
            <a:r>
              <a:rPr lang="ru-RU" sz="1000" err="1"/>
              <a:t>the</a:t>
            </a:r>
            <a:r>
              <a:rPr lang="ru-RU" sz="1000"/>
              <a:t> </a:t>
            </a:r>
            <a:r>
              <a:rPr lang="ru-RU" sz="1000" err="1"/>
              <a:t>most</a:t>
            </a:r>
            <a:r>
              <a:rPr lang="ru-RU" sz="1000"/>
              <a:t> </a:t>
            </a:r>
            <a:r>
              <a:rPr lang="ru-RU" sz="1000" err="1"/>
              <a:t>effective</a:t>
            </a:r>
            <a:r>
              <a:rPr lang="ru-RU" sz="1000"/>
              <a:t> </a:t>
            </a:r>
            <a:r>
              <a:rPr lang="ru-RU" sz="1000" err="1"/>
              <a:t>projects</a:t>
            </a:r>
            <a:r>
              <a:rPr lang="ru-RU" sz="1000"/>
              <a:t> </a:t>
            </a:r>
            <a:r>
              <a:rPr lang="ru-RU" sz="1000" err="1"/>
              <a:t>and</a:t>
            </a:r>
            <a:r>
              <a:rPr lang="ru-RU" sz="1000"/>
              <a:t> </a:t>
            </a:r>
            <a:r>
              <a:rPr lang="ru-RU" sz="1000" err="1"/>
              <a:t>about</a:t>
            </a:r>
            <a:r>
              <a:rPr lang="ru-RU" sz="1000"/>
              <a:t> </a:t>
            </a:r>
            <a:r>
              <a:rPr lang="ru-RU" sz="1000" err="1"/>
              <a:t>outstanding</a:t>
            </a:r>
            <a:r>
              <a:rPr lang="ru-RU" sz="1000"/>
              <a:t> </a:t>
            </a:r>
            <a:r>
              <a:rPr lang="ru-RU" sz="1000" err="1"/>
              <a:t>achievements</a:t>
            </a:r>
            <a:endParaRPr lang="ru-RU" sz="1000"/>
          </a:p>
        </p:txBody>
      </p:sp>
      <p:sp>
        <p:nvSpPr>
          <p:cNvPr id="7" name="Прямоугольник 6">
            <a:extLst>
              <a:ext uri="{FF2B5EF4-FFF2-40B4-BE49-F238E27FC236}">
                <a16:creationId xmlns:a16="http://schemas.microsoft.com/office/drawing/2014/main" id="{E34DF78E-4EBD-3149-BC4C-B17D228D8B16}"/>
              </a:ext>
            </a:extLst>
          </p:cNvPr>
          <p:cNvSpPr/>
          <p:nvPr/>
        </p:nvSpPr>
        <p:spPr>
          <a:xfrm>
            <a:off x="4690019" y="2579288"/>
            <a:ext cx="2004223" cy="1938992"/>
          </a:xfrm>
          <a:prstGeom prst="rect">
            <a:avLst/>
          </a:prstGeom>
        </p:spPr>
        <p:txBody>
          <a:bodyPr wrap="square">
            <a:spAutoFit/>
          </a:bodyPr>
          <a:lstStyle/>
          <a:p>
            <a:pPr marL="92075" indent="-92075">
              <a:buFont typeface="Arial" panose="020B0604020202020204" pitchFamily="34" charset="0"/>
              <a:buChar char="•"/>
            </a:pPr>
            <a:r>
              <a:rPr lang="ru-RU" sz="1000" err="1"/>
              <a:t>collection</a:t>
            </a:r>
            <a:r>
              <a:rPr lang="ru-RU" sz="1000"/>
              <a:t>, </a:t>
            </a:r>
            <a:r>
              <a:rPr lang="ro-RO" sz="1000"/>
              <a:t>p</a:t>
            </a:r>
            <a:r>
              <a:rPr lang="ru-RU" sz="1000" err="1"/>
              <a:t>rocessing</a:t>
            </a:r>
            <a:r>
              <a:rPr lang="en-US" sz="1000"/>
              <a:t> of </a:t>
            </a:r>
            <a:r>
              <a:rPr lang="ru-RU" sz="1000" err="1"/>
              <a:t>information</a:t>
            </a:r>
            <a:r>
              <a:rPr lang="ru-RU" sz="1000"/>
              <a:t> </a:t>
            </a:r>
            <a:r>
              <a:rPr lang="ru-RU" sz="1000" err="1"/>
              <a:t>about</a:t>
            </a:r>
            <a:r>
              <a:rPr lang="ru-RU" sz="1000"/>
              <a:t> </a:t>
            </a:r>
            <a:r>
              <a:rPr lang="ru-RU" sz="1000" err="1"/>
              <a:t>the</a:t>
            </a:r>
            <a:r>
              <a:rPr lang="ru-RU" sz="1000"/>
              <a:t> </a:t>
            </a:r>
            <a:r>
              <a:rPr lang="ru-RU" sz="1000" err="1"/>
              <a:t>housing</a:t>
            </a:r>
            <a:r>
              <a:rPr lang="ru-RU" sz="1000"/>
              <a:t> </a:t>
            </a:r>
            <a:r>
              <a:rPr lang="ru-RU" sz="1000" err="1"/>
              <a:t>stock</a:t>
            </a:r>
            <a:r>
              <a:rPr lang="ru-RU" sz="1000"/>
              <a:t>, </a:t>
            </a:r>
            <a:r>
              <a:rPr lang="ru-RU" sz="1000" err="1"/>
              <a:t>the</a:t>
            </a:r>
            <a:r>
              <a:rPr lang="ru-RU" sz="1000"/>
              <a:t> </a:t>
            </a:r>
            <a:r>
              <a:rPr lang="ru-RU" sz="1000" err="1"/>
              <a:t>cost</a:t>
            </a:r>
            <a:r>
              <a:rPr lang="ru-RU" sz="1000"/>
              <a:t> </a:t>
            </a:r>
            <a:r>
              <a:rPr lang="ru-RU" sz="1000" err="1"/>
              <a:t>and</a:t>
            </a:r>
            <a:r>
              <a:rPr lang="ru-RU" sz="1000"/>
              <a:t> </a:t>
            </a:r>
            <a:r>
              <a:rPr lang="ru-RU" sz="1000" err="1"/>
              <a:t>list</a:t>
            </a:r>
            <a:r>
              <a:rPr lang="ru-RU" sz="1000"/>
              <a:t> </a:t>
            </a:r>
            <a:r>
              <a:rPr lang="ru-RU" sz="1000" err="1"/>
              <a:t>of</a:t>
            </a:r>
            <a:r>
              <a:rPr lang="ru-RU" sz="1000"/>
              <a:t> </a:t>
            </a:r>
            <a:r>
              <a:rPr lang="ru-RU" sz="1000" err="1"/>
              <a:t>services</a:t>
            </a:r>
            <a:r>
              <a:rPr lang="ru-RU" sz="1000"/>
              <a:t> </a:t>
            </a:r>
            <a:r>
              <a:rPr lang="ru-RU" sz="1000" err="1"/>
              <a:t>for</a:t>
            </a:r>
            <a:r>
              <a:rPr lang="ru-RU" sz="1000"/>
              <a:t> </a:t>
            </a:r>
            <a:r>
              <a:rPr lang="ru-RU" sz="1000" err="1"/>
              <a:t>the</a:t>
            </a:r>
            <a:r>
              <a:rPr lang="ru-RU" sz="1000"/>
              <a:t> </a:t>
            </a:r>
            <a:r>
              <a:rPr lang="ru-RU" sz="1000" err="1"/>
              <a:t>management</a:t>
            </a:r>
            <a:r>
              <a:rPr lang="ru-RU" sz="1000"/>
              <a:t> </a:t>
            </a:r>
            <a:r>
              <a:rPr lang="ru-RU" sz="1000" err="1"/>
              <a:t>of</a:t>
            </a:r>
            <a:r>
              <a:rPr lang="ru-RU" sz="1000"/>
              <a:t> </a:t>
            </a:r>
            <a:r>
              <a:rPr lang="ru-RU" sz="1000" err="1"/>
              <a:t>common</a:t>
            </a:r>
            <a:r>
              <a:rPr lang="ru-RU" sz="1000"/>
              <a:t> </a:t>
            </a:r>
            <a:r>
              <a:rPr lang="ru-RU" sz="1000" err="1"/>
              <a:t>property</a:t>
            </a:r>
            <a:r>
              <a:rPr lang="ru-RU" sz="1000"/>
              <a:t> </a:t>
            </a:r>
            <a:r>
              <a:rPr lang="ru-RU" sz="1000" err="1"/>
              <a:t>in</a:t>
            </a:r>
            <a:r>
              <a:rPr lang="ru-RU" sz="1000"/>
              <a:t> </a:t>
            </a:r>
            <a:r>
              <a:rPr lang="en-US" sz="1000" err="1"/>
              <a:t>residentional</a:t>
            </a:r>
            <a:r>
              <a:rPr lang="ru-RU" sz="1000"/>
              <a:t> </a:t>
            </a:r>
            <a:r>
              <a:rPr lang="ru-RU" sz="1000" err="1"/>
              <a:t>buildings</a:t>
            </a:r>
            <a:r>
              <a:rPr lang="ru-RU" sz="1000"/>
              <a:t>, </a:t>
            </a:r>
            <a:r>
              <a:rPr lang="ru-RU" sz="1000" err="1"/>
              <a:t>maintenance</a:t>
            </a:r>
            <a:r>
              <a:rPr lang="ru-RU" sz="1000"/>
              <a:t> </a:t>
            </a:r>
            <a:r>
              <a:rPr lang="ru-RU" sz="1000" err="1"/>
              <a:t>and</a:t>
            </a:r>
            <a:r>
              <a:rPr lang="ru-RU" sz="1000"/>
              <a:t> </a:t>
            </a:r>
            <a:r>
              <a:rPr lang="ru-RU" sz="1000" err="1"/>
              <a:t>repair</a:t>
            </a:r>
            <a:r>
              <a:rPr lang="ru-RU" sz="1000"/>
              <a:t> </a:t>
            </a:r>
            <a:r>
              <a:rPr lang="ru-RU" sz="1000" err="1"/>
              <a:t>of</a:t>
            </a:r>
            <a:r>
              <a:rPr lang="en-US" sz="1000"/>
              <a:t> such</a:t>
            </a:r>
            <a:r>
              <a:rPr lang="ru-RU" sz="1000"/>
              <a:t> </a:t>
            </a:r>
            <a:r>
              <a:rPr lang="ru-RU" sz="1000" err="1"/>
              <a:t>common</a:t>
            </a:r>
            <a:r>
              <a:rPr lang="ru-RU" sz="1000"/>
              <a:t> </a:t>
            </a:r>
            <a:r>
              <a:rPr lang="ru-RU" sz="1000" err="1"/>
              <a:t>property</a:t>
            </a:r>
            <a:r>
              <a:rPr lang="ru-RU" sz="1000"/>
              <a:t>, </a:t>
            </a:r>
            <a:r>
              <a:rPr lang="ru-RU" sz="1000" err="1"/>
              <a:t>provision</a:t>
            </a:r>
            <a:r>
              <a:rPr lang="ru-RU" sz="1000"/>
              <a:t> </a:t>
            </a:r>
            <a:r>
              <a:rPr lang="ru-RU" sz="1000" err="1"/>
              <a:t>of</a:t>
            </a:r>
            <a:r>
              <a:rPr lang="ru-RU" sz="1000"/>
              <a:t> </a:t>
            </a:r>
            <a:r>
              <a:rPr lang="ru-RU" sz="1000" err="1"/>
              <a:t>utilities</a:t>
            </a:r>
            <a:r>
              <a:rPr lang="ru-RU" sz="1000"/>
              <a:t> </a:t>
            </a:r>
            <a:r>
              <a:rPr lang="ru-RU" sz="1000" err="1"/>
              <a:t>and</a:t>
            </a:r>
            <a:r>
              <a:rPr lang="ru-RU" sz="1000"/>
              <a:t> </a:t>
            </a:r>
            <a:r>
              <a:rPr lang="ru-RU" sz="1000" err="1"/>
              <a:t>supplies</a:t>
            </a:r>
            <a:r>
              <a:rPr lang="ru-RU" sz="1000"/>
              <a:t> </a:t>
            </a:r>
            <a:r>
              <a:rPr lang="ru-RU" sz="1000" err="1"/>
              <a:t>of</a:t>
            </a:r>
            <a:r>
              <a:rPr lang="ru-RU" sz="1000"/>
              <a:t> </a:t>
            </a:r>
            <a:r>
              <a:rPr lang="ru-RU" sz="1000" err="1"/>
              <a:t>resources</a:t>
            </a:r>
            <a:r>
              <a:rPr lang="ru-RU" sz="1000"/>
              <a:t>, </a:t>
            </a:r>
            <a:r>
              <a:rPr lang="ru-RU" sz="1000" err="1"/>
              <a:t>on</a:t>
            </a:r>
            <a:r>
              <a:rPr lang="ru-RU" sz="1000"/>
              <a:t> </a:t>
            </a:r>
            <a:r>
              <a:rPr lang="ru-RU" sz="1000" err="1"/>
              <a:t>objects</a:t>
            </a:r>
            <a:r>
              <a:rPr lang="ru-RU" sz="1000"/>
              <a:t> </a:t>
            </a:r>
            <a:r>
              <a:rPr lang="ru-RU" sz="1000" err="1"/>
              <a:t>of</a:t>
            </a:r>
            <a:r>
              <a:rPr lang="ru-RU" sz="1000"/>
              <a:t> </a:t>
            </a:r>
            <a:r>
              <a:rPr lang="ru-RU" sz="1000" err="1"/>
              <a:t>communal</a:t>
            </a:r>
            <a:r>
              <a:rPr lang="ru-RU" sz="1000"/>
              <a:t> </a:t>
            </a:r>
            <a:r>
              <a:rPr lang="ru-RU" sz="1000" err="1"/>
              <a:t>and</a:t>
            </a:r>
            <a:r>
              <a:rPr lang="ru-RU" sz="1000"/>
              <a:t> </a:t>
            </a:r>
            <a:r>
              <a:rPr lang="ru-RU" sz="1000" err="1"/>
              <a:t>engineering</a:t>
            </a:r>
            <a:r>
              <a:rPr lang="ru-RU" sz="1000"/>
              <a:t> </a:t>
            </a:r>
            <a:r>
              <a:rPr lang="ru-RU" sz="1000" err="1"/>
              <a:t>infrastructure</a:t>
            </a:r>
            <a:r>
              <a:rPr lang="en-US" sz="1000"/>
              <a:t>, etc.</a:t>
            </a:r>
            <a:endParaRPr lang="ru-RU" sz="1000"/>
          </a:p>
        </p:txBody>
      </p:sp>
      <p:sp>
        <p:nvSpPr>
          <p:cNvPr id="8" name="Прямоугольник 7">
            <a:extLst>
              <a:ext uri="{FF2B5EF4-FFF2-40B4-BE49-F238E27FC236}">
                <a16:creationId xmlns:a16="http://schemas.microsoft.com/office/drawing/2014/main" id="{1572EA88-4979-1444-91BB-BC249256E7CD}"/>
              </a:ext>
            </a:extLst>
          </p:cNvPr>
          <p:cNvSpPr/>
          <p:nvPr/>
        </p:nvSpPr>
        <p:spPr>
          <a:xfrm>
            <a:off x="6858000" y="2576403"/>
            <a:ext cx="2004223" cy="1477328"/>
          </a:xfrm>
          <a:prstGeom prst="rect">
            <a:avLst/>
          </a:prstGeom>
        </p:spPr>
        <p:txBody>
          <a:bodyPr wrap="square">
            <a:spAutoFit/>
          </a:bodyPr>
          <a:lstStyle/>
          <a:p>
            <a:pPr marL="171450" indent="-171450">
              <a:buFont typeface="Arial" panose="020B0604020202020204" pitchFamily="34" charset="0"/>
              <a:buChar char="•"/>
            </a:pPr>
            <a:r>
              <a:rPr lang="ru-RU" sz="1000" err="1"/>
              <a:t>stimulating</a:t>
            </a:r>
            <a:r>
              <a:rPr lang="ru-RU" sz="1000"/>
              <a:t> </a:t>
            </a:r>
            <a:r>
              <a:rPr lang="ru-RU" sz="1000" err="1"/>
              <a:t>activities</a:t>
            </a:r>
            <a:r>
              <a:rPr lang="ru-RU" sz="1000"/>
              <a:t> </a:t>
            </a:r>
            <a:r>
              <a:rPr lang="ru-RU" sz="1000" err="1"/>
              <a:t>in</a:t>
            </a:r>
            <a:r>
              <a:rPr lang="ru-RU" sz="1000"/>
              <a:t> </a:t>
            </a:r>
            <a:r>
              <a:rPr lang="ru-RU" sz="1000" err="1"/>
              <a:t>the</a:t>
            </a:r>
            <a:r>
              <a:rPr lang="ru-RU" sz="1000"/>
              <a:t> </a:t>
            </a:r>
            <a:r>
              <a:rPr lang="ru-RU" sz="1000" err="1"/>
              <a:t>field</a:t>
            </a:r>
            <a:r>
              <a:rPr lang="ru-RU" sz="1000"/>
              <a:t> </a:t>
            </a:r>
            <a:r>
              <a:rPr lang="ru-RU" sz="1000" err="1"/>
              <a:t>of</a:t>
            </a:r>
            <a:r>
              <a:rPr lang="ru-RU" sz="1000"/>
              <a:t> </a:t>
            </a:r>
            <a:r>
              <a:rPr lang="ru-RU" sz="1000" err="1"/>
              <a:t>industry</a:t>
            </a:r>
            <a:r>
              <a:rPr lang="ru-RU" sz="1000"/>
              <a:t>, </a:t>
            </a:r>
            <a:r>
              <a:rPr lang="ru-RU" sz="1000" err="1"/>
              <a:t>informing</a:t>
            </a:r>
            <a:r>
              <a:rPr lang="ru-RU" sz="1000"/>
              <a:t> </a:t>
            </a:r>
            <a:r>
              <a:rPr lang="ru-RU" sz="1000" err="1"/>
              <a:t>about</a:t>
            </a:r>
            <a:r>
              <a:rPr lang="ru-RU" sz="1000"/>
              <a:t> </a:t>
            </a:r>
            <a:r>
              <a:rPr lang="ru-RU" sz="1000" err="1"/>
              <a:t>the</a:t>
            </a:r>
            <a:r>
              <a:rPr lang="ru-RU" sz="1000"/>
              <a:t> </a:t>
            </a:r>
            <a:r>
              <a:rPr lang="ru-RU" sz="1000" err="1"/>
              <a:t>support</a:t>
            </a:r>
            <a:r>
              <a:rPr lang="ru-RU" sz="1000"/>
              <a:t> </a:t>
            </a:r>
            <a:r>
              <a:rPr lang="ru-RU" sz="1000" err="1"/>
              <a:t>provided</a:t>
            </a:r>
            <a:r>
              <a:rPr lang="ru-RU" sz="1000"/>
              <a:t> </a:t>
            </a:r>
            <a:r>
              <a:rPr lang="ru-RU" sz="1000" err="1"/>
              <a:t>to</a:t>
            </a:r>
            <a:r>
              <a:rPr lang="ru-RU" sz="1000"/>
              <a:t> </a:t>
            </a:r>
            <a:r>
              <a:rPr lang="ru-RU" sz="1000" err="1"/>
              <a:t>subjects</a:t>
            </a:r>
            <a:r>
              <a:rPr lang="ru-RU" sz="1000"/>
              <a:t> </a:t>
            </a:r>
            <a:r>
              <a:rPr lang="ru-RU" sz="1000" err="1"/>
              <a:t>of</a:t>
            </a:r>
            <a:r>
              <a:rPr lang="ru-RU" sz="1000"/>
              <a:t> </a:t>
            </a:r>
            <a:r>
              <a:rPr lang="ru-RU" sz="1000" err="1"/>
              <a:t>activity</a:t>
            </a:r>
            <a:r>
              <a:rPr lang="ru-RU" sz="1000"/>
              <a:t> </a:t>
            </a:r>
            <a:r>
              <a:rPr lang="ru-RU" sz="1000" err="1"/>
              <a:t>in</a:t>
            </a:r>
            <a:r>
              <a:rPr lang="ru-RU" sz="1000"/>
              <a:t> </a:t>
            </a:r>
            <a:r>
              <a:rPr lang="ru-RU" sz="1000" err="1"/>
              <a:t>the</a:t>
            </a:r>
            <a:r>
              <a:rPr lang="ru-RU" sz="1000"/>
              <a:t> </a:t>
            </a:r>
            <a:r>
              <a:rPr lang="ru-RU" sz="1000" err="1"/>
              <a:t>field</a:t>
            </a:r>
            <a:r>
              <a:rPr lang="ru-RU" sz="1000"/>
              <a:t> </a:t>
            </a:r>
            <a:r>
              <a:rPr lang="ru-RU" sz="1000" err="1"/>
              <a:t>of</a:t>
            </a:r>
            <a:r>
              <a:rPr lang="ru-RU" sz="1000"/>
              <a:t> </a:t>
            </a:r>
            <a:r>
              <a:rPr lang="ru-RU" sz="1000" err="1"/>
              <a:t>industry</a:t>
            </a:r>
            <a:r>
              <a:rPr lang="ru-RU" sz="1000"/>
              <a:t>, </a:t>
            </a:r>
            <a:r>
              <a:rPr lang="ru-RU" sz="1000" err="1"/>
              <a:t>as</a:t>
            </a:r>
            <a:r>
              <a:rPr lang="ru-RU" sz="1000"/>
              <a:t> </a:t>
            </a:r>
            <a:r>
              <a:rPr lang="ru-RU" sz="1000" err="1"/>
              <a:t>well</a:t>
            </a:r>
            <a:r>
              <a:rPr lang="ru-RU" sz="1000"/>
              <a:t> </a:t>
            </a:r>
            <a:r>
              <a:rPr lang="ru-RU" sz="1000" err="1"/>
              <a:t>as</a:t>
            </a:r>
            <a:r>
              <a:rPr lang="ru-RU" sz="1000"/>
              <a:t> </a:t>
            </a:r>
            <a:r>
              <a:rPr lang="ru-RU" sz="1000" err="1"/>
              <a:t>to</a:t>
            </a:r>
            <a:r>
              <a:rPr lang="ru-RU" sz="1000"/>
              <a:t> </a:t>
            </a:r>
            <a:r>
              <a:rPr lang="ru-RU" sz="1000" err="1"/>
              <a:t>improve</a:t>
            </a:r>
            <a:r>
              <a:rPr lang="ru-RU" sz="1000"/>
              <a:t> </a:t>
            </a:r>
            <a:r>
              <a:rPr lang="ru-RU" sz="1000" err="1"/>
              <a:t>the</a:t>
            </a:r>
            <a:r>
              <a:rPr lang="ru-RU" sz="1000"/>
              <a:t> </a:t>
            </a:r>
            <a:r>
              <a:rPr lang="ru-RU" sz="1000" err="1"/>
              <a:t>efficiency</a:t>
            </a:r>
            <a:r>
              <a:rPr lang="ru-RU" sz="1000"/>
              <a:t> </a:t>
            </a:r>
            <a:r>
              <a:rPr lang="ru-RU" sz="1000" err="1"/>
              <a:t>of</a:t>
            </a:r>
            <a:r>
              <a:rPr lang="ru-RU" sz="1000"/>
              <a:t> </a:t>
            </a:r>
            <a:r>
              <a:rPr lang="ru-RU" sz="1000" err="1"/>
              <a:t>the</a:t>
            </a:r>
            <a:r>
              <a:rPr lang="ru-RU" sz="1000"/>
              <a:t> </a:t>
            </a:r>
            <a:r>
              <a:rPr lang="ru-RU" sz="1000" err="1"/>
              <a:t>exchange</a:t>
            </a:r>
            <a:r>
              <a:rPr lang="ru-RU" sz="1000"/>
              <a:t> </a:t>
            </a:r>
            <a:r>
              <a:rPr lang="ru-RU" sz="1000" err="1"/>
              <a:t>of</a:t>
            </a:r>
            <a:r>
              <a:rPr lang="ru-RU" sz="1000"/>
              <a:t> </a:t>
            </a:r>
            <a:r>
              <a:rPr lang="ru-RU" sz="1000" err="1"/>
              <a:t>information</a:t>
            </a:r>
            <a:r>
              <a:rPr lang="ru-RU" sz="1000"/>
              <a:t> </a:t>
            </a:r>
            <a:r>
              <a:rPr lang="ru-RU" sz="1000" err="1"/>
              <a:t>on</a:t>
            </a:r>
            <a:r>
              <a:rPr lang="ru-RU" sz="1000"/>
              <a:t> </a:t>
            </a:r>
            <a:r>
              <a:rPr lang="ru-RU" sz="1000" err="1"/>
              <a:t>the</a:t>
            </a:r>
            <a:r>
              <a:rPr lang="ru-RU" sz="1000"/>
              <a:t> </a:t>
            </a:r>
            <a:r>
              <a:rPr lang="ru-RU" sz="1000" err="1"/>
              <a:t>state</a:t>
            </a:r>
            <a:r>
              <a:rPr lang="ru-RU" sz="1000"/>
              <a:t> </a:t>
            </a:r>
            <a:r>
              <a:rPr lang="ru-RU" sz="1000" err="1"/>
              <a:t>of</a:t>
            </a:r>
            <a:r>
              <a:rPr lang="ru-RU" sz="1000"/>
              <a:t> </a:t>
            </a:r>
            <a:r>
              <a:rPr lang="ru-RU" sz="1000" err="1"/>
              <a:t>industry</a:t>
            </a:r>
            <a:r>
              <a:rPr lang="ru-RU" sz="1000"/>
              <a:t> </a:t>
            </a:r>
            <a:r>
              <a:rPr lang="ru-RU" sz="1000" err="1"/>
              <a:t>and</a:t>
            </a:r>
            <a:r>
              <a:rPr lang="ru-RU" sz="1000"/>
              <a:t> </a:t>
            </a:r>
            <a:r>
              <a:rPr lang="ru-RU" sz="1000" err="1"/>
              <a:t>the</a:t>
            </a:r>
            <a:r>
              <a:rPr lang="ru-RU" sz="1000"/>
              <a:t> </a:t>
            </a:r>
            <a:r>
              <a:rPr lang="ru-RU" sz="1000" err="1"/>
              <a:t>forecast</a:t>
            </a:r>
            <a:r>
              <a:rPr lang="ru-RU" sz="1000"/>
              <a:t> </a:t>
            </a:r>
            <a:r>
              <a:rPr lang="ru-RU" sz="1000" err="1"/>
              <a:t>of</a:t>
            </a:r>
            <a:r>
              <a:rPr lang="ru-RU" sz="1000"/>
              <a:t> </a:t>
            </a:r>
            <a:r>
              <a:rPr lang="ru-RU" sz="1000" err="1"/>
              <a:t>its</a:t>
            </a:r>
            <a:r>
              <a:rPr lang="ru-RU" sz="1000"/>
              <a:t> </a:t>
            </a:r>
            <a:r>
              <a:rPr lang="ru-RU" sz="1000" err="1"/>
              <a:t>development</a:t>
            </a:r>
            <a:endParaRPr lang="ru-RU" sz="1000"/>
          </a:p>
        </p:txBody>
      </p:sp>
      <p:sp>
        <p:nvSpPr>
          <p:cNvPr id="80" name="Прямоугольник 79">
            <a:extLst>
              <a:ext uri="{FF2B5EF4-FFF2-40B4-BE49-F238E27FC236}">
                <a16:creationId xmlns:a16="http://schemas.microsoft.com/office/drawing/2014/main" id="{C9ECC91F-0754-F242-939E-28177208E1AD}"/>
              </a:ext>
            </a:extLst>
          </p:cNvPr>
          <p:cNvSpPr/>
          <p:nvPr/>
        </p:nvSpPr>
        <p:spPr>
          <a:xfrm>
            <a:off x="584744" y="1635646"/>
            <a:ext cx="1291192" cy="772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ro-RO" sz="1200" dirty="0"/>
              <a:t>Energy </a:t>
            </a:r>
            <a:r>
              <a:rPr lang="ro-RO" sz="1200" dirty="0" err="1"/>
              <a:t>efficiency</a:t>
            </a:r>
            <a:r>
              <a:rPr lang="ro-RO" sz="1200" dirty="0"/>
              <a:t> </a:t>
            </a:r>
            <a:r>
              <a:rPr lang="ro-RO" sz="1200" dirty="0" err="1"/>
              <a:t>improvement</a:t>
            </a:r>
            <a:r>
              <a:rPr lang="ro-RO" sz="1200" dirty="0"/>
              <a:t> segment</a:t>
            </a:r>
            <a:endParaRPr lang="ru-RU" sz="1200" dirty="0"/>
          </a:p>
        </p:txBody>
      </p:sp>
    </p:spTree>
    <p:extLst>
      <p:ext uri="{BB962C8B-B14F-4D97-AF65-F5344CB8AC3E}">
        <p14:creationId xmlns:p14="http://schemas.microsoft.com/office/powerpoint/2010/main" val="2006212686"/>
      </p:ext>
    </p:extLst>
  </p:cSld>
  <p:clrMapOvr>
    <a:masterClrMapping/>
  </p:clrMapOvr>
</p:sld>
</file>

<file path=ppt/theme/theme1.xml><?xml version="1.0" encoding="utf-8"?>
<a:theme xmlns:a="http://schemas.openxmlformats.org/drawingml/2006/main" name="Тема Office">
  <a:themeElements>
    <a:clrScheme name="Презентация">
      <a:dk1>
        <a:srgbClr val="000000"/>
      </a:dk1>
      <a:lt1>
        <a:srgbClr val="FFFFFF"/>
      </a:lt1>
      <a:dk2>
        <a:srgbClr val="232C77"/>
      </a:dk2>
      <a:lt2>
        <a:srgbClr val="F2F2F2"/>
      </a:lt2>
      <a:accent1>
        <a:srgbClr val="232C77"/>
      </a:accent1>
      <a:accent2>
        <a:srgbClr val="29AAE1"/>
      </a:accent2>
      <a:accent3>
        <a:srgbClr val="2A3957"/>
      </a:accent3>
      <a:accent4>
        <a:srgbClr val="386192"/>
      </a:accent4>
      <a:accent5>
        <a:srgbClr val="588ABE"/>
      </a:accent5>
      <a:accent6>
        <a:srgbClr val="80AFDA"/>
      </a:accent6>
      <a:hlink>
        <a:srgbClr val="0099FF"/>
      </a:hlink>
      <a:folHlink>
        <a:srgbClr val="BEBFBE"/>
      </a:folHlink>
    </a:clrScheme>
    <a:fontScheme name="Arial">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Макет презентации_28.02</Template>
  <TotalTime>7041</TotalTime>
  <Words>2466</Words>
  <Application>Microsoft Macintosh PowerPoint</Application>
  <DocSecurity>0</DocSecurity>
  <PresentationFormat>Экран (16:9)</PresentationFormat>
  <Paragraphs>304</Paragraphs>
  <Slides>15</Slides>
  <Notes>4</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15</vt:i4>
      </vt:variant>
    </vt:vector>
  </HeadingPairs>
  <TitlesOfParts>
    <vt:vector size="29" baseType="lpstr">
      <vt:lpstr>DeepSeek-CJK-patch</vt:lpstr>
      <vt:lpstr>quote-cjk-patch</vt:lpstr>
      <vt:lpstr>Stem</vt:lpstr>
      <vt:lpstr>Arial</vt:lpstr>
      <vt:lpstr>Arial Narrow</vt:lpstr>
      <vt:lpstr>Calibri</vt:lpstr>
      <vt:lpstr>Helvetica</vt:lpstr>
      <vt:lpstr>IBM Plex Sans</vt:lpstr>
      <vt:lpstr>IBM Plex Serif SemiBold</vt:lpstr>
      <vt:lpstr>Segoe UI Historic</vt:lpstr>
      <vt:lpstr>Segoe UI Semilight</vt:lpstr>
      <vt:lpstr>Verdana</vt:lpstr>
      <vt:lpstr>Wingdings</vt:lpstr>
      <vt:lpstr>Тема Office</vt:lpstr>
      <vt:lpstr>Governance policy of digitization  and financing energy efficiency in the Russian Federation</vt:lpstr>
      <vt:lpstr>The role and place of Russia in supporting international trends and developing best practices</vt:lpstr>
      <vt:lpstr>National goals</vt:lpstr>
      <vt:lpstr>National programs &amp; projects</vt:lpstr>
      <vt:lpstr>Use of artificial intelligence technologies in selected fuel and energy sectors and related information systems</vt:lpstr>
      <vt:lpstr>The main directions for the implementation of energy efficient technologies in the framework of energy service activities in Russia</vt:lpstr>
      <vt:lpstr>Dynamics of key indicators of the energy service market 2016-2024  in public sector</vt:lpstr>
      <vt:lpstr>Conception of ESCO 2.0</vt:lpstr>
      <vt:lpstr>Domestic information systems in the field of energy, energy efficiency and related fields</vt:lpstr>
      <vt:lpstr>Introduction of a regional information and analytical system for energy resources management in the Belgorod Region</vt:lpstr>
      <vt:lpstr>Digital twin-based smart control for building decarbonization</vt:lpstr>
      <vt:lpstr>New generation of digital lighting systems</vt:lpstr>
      <vt:lpstr>New Generation of Investments in Energy Efficiency  (project proposal for APEC economies) </vt:lpstr>
      <vt:lpstr>Conclusions and suggestions for APEC</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результатах деятельности в 2021-2022 годах</dc:title>
  <dc:subject/>
  <dc:creator>irina.ambrosova@outlook.com</dc:creator>
  <cp:keywords/>
  <dc:description/>
  <cp:lastModifiedBy>Alexey Tulikov</cp:lastModifiedBy>
  <cp:revision>65</cp:revision>
  <cp:lastPrinted>2022-06-27T22:30:33Z</cp:lastPrinted>
  <dcterms:created xsi:type="dcterms:W3CDTF">2022-03-01T07:04:20Z</dcterms:created>
  <dcterms:modified xsi:type="dcterms:W3CDTF">2026-03-24T06:11:08Z</dcterms:modified>
  <cp:category/>
  <dc:identifier/>
  <cp:contentStatus/>
  <dc:language/>
  <cp:version/>
</cp:coreProperties>
</file>