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3.xml" ContentType="application/vnd.openxmlformats-officedocument.drawingml.chart+xml"/>
  <Override PartName="/ppt/notesSlides/notesSlide7.xml" ContentType="application/vnd.openxmlformats-officedocument.presentationml.notesSlide+xml"/>
  <Override PartName="/ppt/charts/chart4.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sldIdLst>
    <p:sldId id="256" r:id="rId5"/>
    <p:sldId id="257" r:id="rId6"/>
    <p:sldId id="258" r:id="rId7"/>
    <p:sldId id="259" r:id="rId8"/>
    <p:sldId id="260" r:id="rId9"/>
    <p:sldId id="264" r:id="rId10"/>
    <p:sldId id="265" r:id="rId11"/>
    <p:sldId id="261" r:id="rId12"/>
    <p:sldId id="262" r:id="rId13"/>
    <p:sldId id="268" r:id="rId14"/>
    <p:sldId id="270" r:id="rId15"/>
    <p:sldId id="266" r:id="rId16"/>
    <p:sldId id="269" r:id="rId17"/>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DDD9"/>
    <a:srgbClr val="007A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0703F6-4D49-8C45-8F03-E5AD2CC4E15C}" v="3" dt="2026-03-30T08:13:55.177"/>
    <p1510:client id="{99A58A14-58A5-2987-A163-4DC81C0F0CAF}" v="33" dt="2026-03-30T12:39:40.1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555"/>
    <p:restoredTop sz="94610"/>
  </p:normalViewPr>
  <p:slideViewPr>
    <p:cSldViewPr snapToGrid="0" snapToObjects="1">
      <p:cViewPr varScale="1">
        <p:scale>
          <a:sx n="145" d="100"/>
          <a:sy n="145" d="100"/>
        </p:scale>
        <p:origin x="109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yesa Mira Lemence" userId="S::ayesa.l@asiacleanenergypartners.com::081c33af-8809-46d6-a09e-e6d15e245c5c" providerId="AD" clId="Web-{99A58A14-58A5-2987-A163-4DC81C0F0CAF}"/>
    <pc:docChg chg="modSld">
      <pc:chgData name="Ayesa Mira Lemence" userId="S::ayesa.l@asiacleanenergypartners.com::081c33af-8809-46d6-a09e-e6d15e245c5c" providerId="AD" clId="Web-{99A58A14-58A5-2987-A163-4DC81C0F0CAF}" dt="2026-03-30T12:39:40.159" v="32" actId="20577"/>
      <pc:docMkLst>
        <pc:docMk/>
      </pc:docMkLst>
      <pc:sldChg chg="modSp">
        <pc:chgData name="Ayesa Mira Lemence" userId="S::ayesa.l@asiacleanenergypartners.com::081c33af-8809-46d6-a09e-e6d15e245c5c" providerId="AD" clId="Web-{99A58A14-58A5-2987-A163-4DC81C0F0CAF}" dt="2026-03-30T12:39:40.159" v="32" actId="20577"/>
        <pc:sldMkLst>
          <pc:docMk/>
          <pc:sldMk cId="0" sldId="258"/>
        </pc:sldMkLst>
        <pc:spChg chg="mod">
          <ac:chgData name="Ayesa Mira Lemence" userId="S::ayesa.l@asiacleanenergypartners.com::081c33af-8809-46d6-a09e-e6d15e245c5c" providerId="AD" clId="Web-{99A58A14-58A5-2987-A163-4DC81C0F0CAF}" dt="2026-03-30T12:39:40.159" v="32" actId="20577"/>
          <ac:spMkLst>
            <pc:docMk/>
            <pc:sldMk cId="0" sldId="258"/>
            <ac:spMk id="10" creationId="{00000000-0000-0000-0000-000000000000}"/>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lineChart>
        <c:grouping val="standard"/>
        <c:varyColors val="0"/>
        <c:ser>
          <c:idx val="0"/>
          <c:order val="0"/>
          <c:tx>
            <c:strRef>
              <c:f>Sheet1!$B$1</c:f>
              <c:strCache>
                <c:ptCount val="1"/>
                <c:pt idx="0">
                  <c:v>JKM $/MMBtu</c:v>
                </c:pt>
              </c:strCache>
            </c:strRef>
          </c:tx>
          <c:spPr>
            <a:ln w="31750" cap="flat">
              <a:solidFill>
                <a:srgbClr val="C0392B"/>
              </a:solidFill>
              <a:prstDash val="solid"/>
              <a:round/>
            </a:ln>
            <a:effectLst/>
          </c:spPr>
          <c:marker>
            <c:symbol val="circle"/>
            <c:size val="6"/>
            <c:spPr>
              <a:solidFill>
                <a:srgbClr val="C0392B"/>
              </a:solidFill>
              <a:ln w="9525" cap="flat">
                <a:solidFill>
                  <a:srgbClr val="C0392B"/>
                </a:solidFill>
                <a:prstDash val="solid"/>
                <a:round/>
              </a:ln>
              <a:effectLst/>
            </c:spPr>
          </c:marker>
          <c:cat>
            <c:strRef>
              <c:f>Sheet1!$A$2:$A$12</c:f>
              <c:strCache>
                <c:ptCount val="11"/>
                <c:pt idx="0">
                  <c:v>2015</c:v>
                </c:pt>
                <c:pt idx="1">
                  <c:v>2016</c:v>
                </c:pt>
                <c:pt idx="2">
                  <c:v>2017</c:v>
                </c:pt>
                <c:pt idx="3">
                  <c:v>2018</c:v>
                </c:pt>
                <c:pt idx="4">
                  <c:v>2019</c:v>
                </c:pt>
                <c:pt idx="5">
                  <c:v>2020</c:v>
                </c:pt>
                <c:pt idx="6">
                  <c:v>2021</c:v>
                </c:pt>
                <c:pt idx="7">
                  <c:v>2022</c:v>
                </c:pt>
                <c:pt idx="8">
                  <c:v>2023</c:v>
                </c:pt>
                <c:pt idx="9">
                  <c:v>2024</c:v>
                </c:pt>
                <c:pt idx="10">
                  <c:v>2026</c:v>
                </c:pt>
              </c:strCache>
            </c:strRef>
          </c:cat>
          <c:val>
            <c:numRef>
              <c:f>Sheet1!$B$2:$B$12</c:f>
              <c:numCache>
                <c:formatCode>General</c:formatCode>
                <c:ptCount val="11"/>
                <c:pt idx="0">
                  <c:v>7.5</c:v>
                </c:pt>
                <c:pt idx="1">
                  <c:v>5.8</c:v>
                </c:pt>
                <c:pt idx="2">
                  <c:v>6.5</c:v>
                </c:pt>
                <c:pt idx="3">
                  <c:v>9.8000000000000007</c:v>
                </c:pt>
                <c:pt idx="4">
                  <c:v>5.5</c:v>
                </c:pt>
                <c:pt idx="5">
                  <c:v>4.3</c:v>
                </c:pt>
                <c:pt idx="6">
                  <c:v>18.5</c:v>
                </c:pt>
                <c:pt idx="7">
                  <c:v>34</c:v>
                </c:pt>
                <c:pt idx="8">
                  <c:v>13.5</c:v>
                </c:pt>
                <c:pt idx="9">
                  <c:v>12</c:v>
                </c:pt>
                <c:pt idx="10">
                  <c:v>25.4</c:v>
                </c:pt>
              </c:numCache>
            </c:numRef>
          </c:val>
          <c:smooth val="1"/>
          <c:extLst>
            <c:ext xmlns:c16="http://schemas.microsoft.com/office/drawing/2014/chart" uri="{C3380CC4-5D6E-409C-BE32-E72D297353CC}">
              <c16:uniqueId val="{00000000-E4FF-0644-AA0D-095DD6BB061E}"/>
            </c:ext>
          </c:extLst>
        </c:ser>
        <c:dLbls>
          <c:showLegendKey val="0"/>
          <c:showVal val="0"/>
          <c:showCatName val="0"/>
          <c:showSerName val="0"/>
          <c:showPercent val="0"/>
          <c:showBubbleSize val="0"/>
        </c:dLbls>
        <c:marker val="1"/>
        <c:smooth val="0"/>
        <c:axId val="2094734554"/>
        <c:axId val="2094734552"/>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650" b="0" i="0" u="none" strike="noStrike">
                <a:solidFill>
                  <a:srgbClr val="7A93A8"/>
                </a:solidFill>
                <a:latin typeface="Arial"/>
              </a:defRPr>
            </a:pPr>
            <a:endParaRPr lang="en-US"/>
          </a:p>
        </c:txPr>
        <c:crossAx val="2094734552"/>
        <c:crosses val="autoZero"/>
        <c:auto val="1"/>
        <c:lblAlgn val="ctr"/>
        <c:lblOffset val="100"/>
        <c:noMultiLvlLbl val="1"/>
      </c:catAx>
      <c:valAx>
        <c:axId val="2094734552"/>
        <c:scaling>
          <c:orientation val="minMax"/>
          <c:max val="40"/>
          <c:min val="0"/>
        </c:scaling>
        <c:delete val="0"/>
        <c:axPos val="l"/>
        <c:majorGridlines>
          <c:spPr>
            <a:ln w="6350" cap="flat">
              <a:solidFill>
                <a:srgbClr val="D8E4EC"/>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700" b="0" i="0" u="none" strike="noStrike">
                <a:solidFill>
                  <a:srgbClr val="7A93A8"/>
                </a:solidFill>
                <a:latin typeface="Arial"/>
              </a:defRPr>
            </a:pPr>
            <a:endParaRPr lang="en-US"/>
          </a:p>
        </c:txPr>
        <c:crossAx val="2094734554"/>
        <c:crosses val="autoZero"/>
        <c:crossBetween val="between"/>
      </c:valAx>
      <c:spPr>
        <a:solidFill>
          <a:srgbClr val="FFFFFF"/>
        </a:solid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col"/>
        <c:grouping val="clustered"/>
        <c:varyColors val="0"/>
        <c:ser>
          <c:idx val="0"/>
          <c:order val="0"/>
          <c:tx>
            <c:strRef>
              <c:f>Sheet1!$B$1</c:f>
              <c:strCache>
                <c:ptCount val="1"/>
                <c:pt idx="0">
                  <c:v>USD/MWh</c:v>
                </c:pt>
              </c:strCache>
            </c:strRef>
          </c:tx>
          <c:spPr>
            <a:solidFill>
              <a:srgbClr val="C0392B"/>
            </a:solidFill>
            <a:effectLst/>
          </c:spPr>
          <c:invertIfNegative val="0"/>
          <c:dPt>
            <c:idx val="0"/>
            <c:invertIfNegative val="0"/>
            <c:bubble3D val="0"/>
            <c:extLst>
              <c:ext xmlns:c16="http://schemas.microsoft.com/office/drawing/2014/chart" uri="{C3380CC4-5D6E-409C-BE32-E72D297353CC}">
                <c16:uniqueId val="{00000001-EC56-3D44-B2D9-FF2C07EB08B4}"/>
              </c:ext>
            </c:extLst>
          </c:dPt>
          <c:dPt>
            <c:idx val="1"/>
            <c:invertIfNegative val="0"/>
            <c:bubble3D val="0"/>
            <c:spPr>
              <a:solidFill>
                <a:srgbClr val="C07A00"/>
              </a:solidFill>
              <a:effectLst/>
            </c:spPr>
            <c:extLst>
              <c:ext xmlns:c16="http://schemas.microsoft.com/office/drawing/2014/chart" uri="{C3380CC4-5D6E-409C-BE32-E72D297353CC}">
                <c16:uniqueId val="{00000003-EC56-3D44-B2D9-FF2C07EB08B4}"/>
              </c:ext>
            </c:extLst>
          </c:dPt>
          <c:dPt>
            <c:idx val="2"/>
            <c:invertIfNegative val="0"/>
            <c:bubble3D val="0"/>
            <c:spPr>
              <a:solidFill>
                <a:srgbClr val="C07A00"/>
              </a:solidFill>
              <a:effectLst/>
            </c:spPr>
            <c:extLst>
              <c:ext xmlns:c16="http://schemas.microsoft.com/office/drawing/2014/chart" uri="{C3380CC4-5D6E-409C-BE32-E72D297353CC}">
                <c16:uniqueId val="{00000005-EC56-3D44-B2D9-FF2C07EB08B4}"/>
              </c:ext>
            </c:extLst>
          </c:dPt>
          <c:dPt>
            <c:idx val="3"/>
            <c:invertIfNegative val="0"/>
            <c:bubble3D val="0"/>
            <c:spPr>
              <a:solidFill>
                <a:srgbClr val="007A6E"/>
              </a:solidFill>
              <a:effectLst/>
            </c:spPr>
            <c:extLst>
              <c:ext xmlns:c16="http://schemas.microsoft.com/office/drawing/2014/chart" uri="{C3380CC4-5D6E-409C-BE32-E72D297353CC}">
                <c16:uniqueId val="{00000007-EC56-3D44-B2D9-FF2C07EB08B4}"/>
              </c:ext>
            </c:extLst>
          </c:dPt>
          <c:dPt>
            <c:idx val="4"/>
            <c:invertIfNegative val="0"/>
            <c:bubble3D val="0"/>
            <c:spPr>
              <a:solidFill>
                <a:srgbClr val="4DB6AC"/>
              </a:solidFill>
              <a:effectLst/>
            </c:spPr>
            <c:extLst>
              <c:ext xmlns:c16="http://schemas.microsoft.com/office/drawing/2014/chart" uri="{C3380CC4-5D6E-409C-BE32-E72D297353CC}">
                <c16:uniqueId val="{00000009-EC56-3D44-B2D9-FF2C07EB08B4}"/>
              </c:ext>
            </c:extLst>
          </c:dPt>
          <c:dLbls>
            <c:numFmt formatCode="#,##0" sourceLinked="0"/>
            <c:spPr>
              <a:noFill/>
              <a:ln>
                <a:noFill/>
              </a:ln>
              <a:effectLst/>
            </c:spPr>
            <c:txPr>
              <a:bodyPr/>
              <a:lstStyle/>
              <a:p>
                <a:pPr>
                  <a:defRPr sz="800" b="0" i="0" u="none" strike="noStrike">
                    <a:solidFill>
                      <a:srgbClr val="1C2B39"/>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LNG
2022 crisis</c:v>
                </c:pt>
                <c:pt idx="1">
                  <c:v>LNG
2024 spot</c:v>
                </c:pt>
                <c:pt idx="2">
                  <c:v>LNG
long-term</c:v>
                </c:pt>
                <c:pt idx="3">
                  <c:v>Solar PV
(SEA)</c:v>
                </c:pt>
                <c:pt idx="4">
                  <c:v>Onshore Wind
(SEA)</c:v>
                </c:pt>
              </c:strCache>
            </c:strRef>
          </c:cat>
          <c:val>
            <c:numRef>
              <c:f>Sheet1!$B$2:$B$6</c:f>
              <c:numCache>
                <c:formatCode>General</c:formatCode>
                <c:ptCount val="5"/>
                <c:pt idx="0">
                  <c:v>280</c:v>
                </c:pt>
                <c:pt idx="1">
                  <c:v>140</c:v>
                </c:pt>
                <c:pt idx="2">
                  <c:v>110</c:v>
                </c:pt>
                <c:pt idx="3">
                  <c:v>50</c:v>
                </c:pt>
                <c:pt idx="4">
                  <c:v>65</c:v>
                </c:pt>
              </c:numCache>
            </c:numRef>
          </c:val>
          <c:extLst>
            <c:ext xmlns:c16="http://schemas.microsoft.com/office/drawing/2014/chart" uri="{C3380CC4-5D6E-409C-BE32-E72D297353CC}">
              <c16:uniqueId val="{0000000A-EC56-3D44-B2D9-FF2C07EB08B4}"/>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700" b="0" i="0" u="none" strike="noStrike">
                <a:solidFill>
                  <a:srgbClr val="7A93A8"/>
                </a:solidFill>
                <a:latin typeface="Arial"/>
              </a:defRPr>
            </a:pPr>
            <a:endParaRPr lang="en-US"/>
          </a:p>
        </c:txPr>
        <c:crossAx val="2094734552"/>
        <c:crosses val="autoZero"/>
        <c:auto val="1"/>
        <c:lblAlgn val="ctr"/>
        <c:lblOffset val="100"/>
        <c:noMultiLvlLbl val="1"/>
      </c:catAx>
      <c:valAx>
        <c:axId val="2094734552"/>
        <c:scaling>
          <c:orientation val="minMax"/>
          <c:max val="320"/>
          <c:min val="0"/>
        </c:scaling>
        <c:delete val="0"/>
        <c:axPos val="l"/>
        <c:majorGridlines>
          <c:spPr>
            <a:ln w="6350" cap="flat">
              <a:solidFill>
                <a:srgbClr val="D8E4EC"/>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750" b="0" i="0" u="none" strike="noStrike">
                <a:solidFill>
                  <a:srgbClr val="7A93A8"/>
                </a:solidFill>
                <a:latin typeface="Arial"/>
              </a:defRPr>
            </a:pPr>
            <a:endParaRPr lang="en-US"/>
          </a:p>
        </c:txPr>
        <c:crossAx val="2094734554"/>
        <c:crosses val="autoZero"/>
        <c:crossBetween val="between"/>
      </c:valAx>
      <c:spPr>
        <a:solidFill>
          <a:srgbClr val="FFFFFF"/>
        </a:solid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col"/>
        <c:grouping val="clustered"/>
        <c:varyColors val="0"/>
        <c:ser>
          <c:idx val="0"/>
          <c:order val="0"/>
          <c:tx>
            <c:strRef>
              <c:f>Sheet1!$B$1</c:f>
              <c:strCache>
                <c:ptCount val="1"/>
                <c:pt idx="0">
                  <c:v>Historical / STEPS</c:v>
                </c:pt>
              </c:strCache>
            </c:strRef>
          </c:tx>
          <c:spPr>
            <a:solidFill>
              <a:srgbClr val="C07A00"/>
            </a:solidFill>
            <a:effectLst/>
          </c:spPr>
          <c:invertIfNegative val="0"/>
          <c:cat>
            <c:strRef>
              <c:f>Sheet1!$A$2:$A$10</c:f>
              <c:strCache>
                <c:ptCount val="9"/>
                <c:pt idx="0">
                  <c:v>2010</c:v>
                </c:pt>
                <c:pt idx="1">
                  <c:v>2015</c:v>
                </c:pt>
                <c:pt idx="2">
                  <c:v>2019</c:v>
                </c:pt>
                <c:pt idx="3">
                  <c:v>2022</c:v>
                </c:pt>
                <c:pt idx="4">
                  <c:v>2023</c:v>
                </c:pt>
                <c:pt idx="5">
                  <c:v>2025</c:v>
                </c:pt>
                <c:pt idx="6">
                  <c:v>2030</c:v>
                </c:pt>
                <c:pt idx="7">
                  <c:v>2040</c:v>
                </c:pt>
                <c:pt idx="8">
                  <c:v>2050</c:v>
                </c:pt>
              </c:strCache>
            </c:strRef>
          </c:cat>
          <c:val>
            <c:numRef>
              <c:f>Sheet1!$B$2:$B$10</c:f>
              <c:numCache>
                <c:formatCode>General</c:formatCode>
                <c:ptCount val="9"/>
                <c:pt idx="0">
                  <c:v>55</c:v>
                </c:pt>
                <c:pt idx="1">
                  <c:v>80</c:v>
                </c:pt>
                <c:pt idx="2">
                  <c:v>90</c:v>
                </c:pt>
                <c:pt idx="3">
                  <c:v>120</c:v>
                </c:pt>
                <c:pt idx="4">
                  <c:v>130</c:v>
                </c:pt>
                <c:pt idx="5">
                  <c:v>140</c:v>
                </c:pt>
                <c:pt idx="6">
                  <c:v>160</c:v>
                </c:pt>
                <c:pt idx="7">
                  <c:v>185</c:v>
                </c:pt>
                <c:pt idx="8">
                  <c:v>200</c:v>
                </c:pt>
              </c:numCache>
            </c:numRef>
          </c:val>
          <c:extLst>
            <c:ext xmlns:c16="http://schemas.microsoft.com/office/drawing/2014/chart" uri="{C3380CC4-5D6E-409C-BE32-E72D297353CC}">
              <c16:uniqueId val="{00000000-D440-A34D-82AD-94191AC314A7}"/>
            </c:ext>
          </c:extLst>
        </c:ser>
        <c:ser>
          <c:idx val="1"/>
          <c:order val="1"/>
          <c:tx>
            <c:strRef>
              <c:f>Sheet1!$C$1</c:f>
              <c:strCache>
                <c:ptCount val="1"/>
                <c:pt idx="0">
                  <c:v>Pledges Scenario (APS)</c:v>
                </c:pt>
              </c:strCache>
            </c:strRef>
          </c:tx>
          <c:spPr>
            <a:solidFill>
              <a:srgbClr val="007A6E"/>
            </a:solidFill>
            <a:effectLst/>
          </c:spPr>
          <c:invertIfNegative val="0"/>
          <c:cat>
            <c:strRef>
              <c:f>Sheet1!$A$2:$A$10</c:f>
              <c:strCache>
                <c:ptCount val="9"/>
                <c:pt idx="0">
                  <c:v>2010</c:v>
                </c:pt>
                <c:pt idx="1">
                  <c:v>2015</c:v>
                </c:pt>
                <c:pt idx="2">
                  <c:v>2019</c:v>
                </c:pt>
                <c:pt idx="3">
                  <c:v>2022</c:v>
                </c:pt>
                <c:pt idx="4">
                  <c:v>2023</c:v>
                </c:pt>
                <c:pt idx="5">
                  <c:v>2025</c:v>
                </c:pt>
                <c:pt idx="6">
                  <c:v>2030</c:v>
                </c:pt>
                <c:pt idx="7">
                  <c:v>2040</c:v>
                </c:pt>
                <c:pt idx="8">
                  <c:v>2050</c:v>
                </c:pt>
              </c:strCache>
            </c:strRef>
          </c:cat>
          <c:val>
            <c:numRef>
              <c:f>Sheet1!$C$2:$C$10</c:f>
              <c:numCache>
                <c:formatCode>General</c:formatCode>
                <c:ptCount val="9"/>
                <c:pt idx="0">
                  <c:v>0</c:v>
                </c:pt>
                <c:pt idx="1">
                  <c:v>0</c:v>
                </c:pt>
                <c:pt idx="2">
                  <c:v>0</c:v>
                </c:pt>
                <c:pt idx="3">
                  <c:v>0</c:v>
                </c:pt>
                <c:pt idx="4">
                  <c:v>130</c:v>
                </c:pt>
                <c:pt idx="5">
                  <c:v>135</c:v>
                </c:pt>
                <c:pt idx="6">
                  <c:v>140</c:v>
                </c:pt>
                <c:pt idx="7">
                  <c:v>105</c:v>
                </c:pt>
                <c:pt idx="8">
                  <c:v>90</c:v>
                </c:pt>
              </c:numCache>
            </c:numRef>
          </c:val>
          <c:extLst>
            <c:ext xmlns:c16="http://schemas.microsoft.com/office/drawing/2014/chart" uri="{C3380CC4-5D6E-409C-BE32-E72D297353CC}">
              <c16:uniqueId val="{00000001-D440-A34D-82AD-94191AC314A7}"/>
            </c:ext>
          </c:extLst>
        </c:ser>
        <c:dLbls>
          <c:showLegendKey val="0"/>
          <c:showVal val="0"/>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800" b="0" i="0" u="none" strike="noStrike">
                <a:solidFill>
                  <a:srgbClr val="7A93A8"/>
                </a:solidFill>
                <a:latin typeface="Arial"/>
              </a:defRPr>
            </a:pPr>
            <a:endParaRPr lang="en-US"/>
          </a:p>
        </c:txPr>
        <c:crossAx val="2094734552"/>
        <c:crosses val="autoZero"/>
        <c:auto val="1"/>
        <c:lblAlgn val="ctr"/>
        <c:lblOffset val="100"/>
        <c:noMultiLvlLbl val="1"/>
      </c:catAx>
      <c:valAx>
        <c:axId val="2094734552"/>
        <c:scaling>
          <c:orientation val="minMax"/>
          <c:max val="220"/>
          <c:min val="0"/>
        </c:scaling>
        <c:delete val="0"/>
        <c:axPos val="l"/>
        <c:majorGridlines>
          <c:spPr>
            <a:ln w="6350" cap="flat">
              <a:solidFill>
                <a:srgbClr val="D8E4EC"/>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800" b="0" i="0" u="none" strike="noStrike">
                <a:solidFill>
                  <a:srgbClr val="7A93A8"/>
                </a:solidFill>
                <a:latin typeface="Arial"/>
              </a:defRPr>
            </a:pPr>
            <a:endParaRPr lang="en-US"/>
          </a:p>
        </c:txPr>
        <c:crossAx val="2094734554"/>
        <c:crosses val="autoZero"/>
        <c:crossBetween val="between"/>
      </c:valAx>
      <c:spPr>
        <a:solidFill>
          <a:srgbClr val="FFFFFF"/>
        </a:solidFill>
        <a:ln>
          <a:noFill/>
        </a:ln>
        <a:effectLst/>
      </c:spPr>
    </c:plotArea>
    <c:legend>
      <c:legendPos val="b"/>
      <c:overlay val="0"/>
      <c:txPr>
        <a:bodyPr/>
        <a:lstStyle/>
        <a:p>
          <a:pPr>
            <a:defRPr sz="800"/>
          </a:pPr>
          <a:endParaRPr lang="en-US"/>
        </a:p>
      </c:txPr>
    </c:legend>
    <c:plotVisOnly val="1"/>
    <c:dispBlanksAs val="span"/>
    <c:showDLblsOverMax val="1"/>
  </c:chart>
  <c:spPr>
    <a:solidFill>
      <a:srgbClr val="FFFFFF"/>
    </a:solidFill>
    <a:ln w="9525" cap="flat">
      <a:solidFill>
        <a:srgbClr val="B2DDD9"/>
      </a:solid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col"/>
        <c:grouping val="clustered"/>
        <c:varyColors val="0"/>
        <c:ser>
          <c:idx val="0"/>
          <c:order val="0"/>
          <c:tx>
            <c:strRef>
              <c:f>Sheet1!$B$1</c:f>
              <c:strCache>
                <c:ptCount val="1"/>
                <c:pt idx="0">
                  <c:v>Net Gas Balance (bcm)</c:v>
                </c:pt>
              </c:strCache>
            </c:strRef>
          </c:tx>
          <c:spPr>
            <a:solidFill>
              <a:srgbClr val="007A6E"/>
            </a:solidFill>
            <a:effectLst/>
          </c:spPr>
          <c:invertIfNegative val="0"/>
          <c:dLbls>
            <c:numFmt formatCode="#,##0" sourceLinked="0"/>
            <c:spPr>
              <a:noFill/>
              <a:ln>
                <a:noFill/>
              </a:ln>
              <a:effectLst/>
            </c:spPr>
            <c:txPr>
              <a:bodyPr/>
              <a:lstStyle/>
              <a:p>
                <a:pPr>
                  <a:defRPr sz="900" b="0" i="0" u="none" strike="noStrike">
                    <a:solidFill>
                      <a:srgbClr val="1C2B39"/>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2010</c:v>
                </c:pt>
                <c:pt idx="1">
                  <c:v>2015</c:v>
                </c:pt>
                <c:pt idx="2">
                  <c:v>2019</c:v>
                </c:pt>
                <c:pt idx="3">
                  <c:v>2022</c:v>
                </c:pt>
                <c:pt idx="4">
                  <c:v>2025</c:v>
                </c:pt>
                <c:pt idx="5">
                  <c:v>2030</c:v>
                </c:pt>
                <c:pt idx="6">
                  <c:v>2035</c:v>
                </c:pt>
                <c:pt idx="7">
                  <c:v>2040</c:v>
                </c:pt>
              </c:strCache>
            </c:strRef>
          </c:cat>
          <c:val>
            <c:numRef>
              <c:f>Sheet1!$B$2:$B$9</c:f>
              <c:numCache>
                <c:formatCode>General</c:formatCode>
                <c:ptCount val="8"/>
                <c:pt idx="0">
                  <c:v>55</c:v>
                </c:pt>
                <c:pt idx="1">
                  <c:v>35</c:v>
                </c:pt>
                <c:pt idx="2">
                  <c:v>15</c:v>
                </c:pt>
                <c:pt idx="3">
                  <c:v>-5</c:v>
                </c:pt>
                <c:pt idx="4">
                  <c:v>-20</c:v>
                </c:pt>
                <c:pt idx="5">
                  <c:v>-45</c:v>
                </c:pt>
                <c:pt idx="6">
                  <c:v>-70</c:v>
                </c:pt>
                <c:pt idx="7">
                  <c:v>-100</c:v>
                </c:pt>
              </c:numCache>
            </c:numRef>
          </c:val>
          <c:extLst>
            <c:ext xmlns:c16="http://schemas.microsoft.com/office/drawing/2014/chart" uri="{C3380CC4-5D6E-409C-BE32-E72D297353CC}">
              <c16:uniqueId val="{00000000-2621-9D4D-A56D-E8740EB31AA0}"/>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7A93A8"/>
                </a:solidFill>
                <a:latin typeface="Arial"/>
              </a:defRPr>
            </a:pPr>
            <a:endParaRPr lang="en-US"/>
          </a:p>
        </c:txPr>
        <c:crossAx val="2094734552"/>
        <c:crosses val="autoZero"/>
        <c:auto val="1"/>
        <c:lblAlgn val="ctr"/>
        <c:lblOffset val="100"/>
        <c:noMultiLvlLbl val="1"/>
      </c:catAx>
      <c:valAx>
        <c:axId val="2094734552"/>
        <c:scaling>
          <c:orientation val="minMax"/>
          <c:max val="70"/>
          <c:min val="-120"/>
        </c:scaling>
        <c:delete val="0"/>
        <c:axPos val="l"/>
        <c:majorGridlines>
          <c:spPr>
            <a:ln w="6350" cap="flat">
              <a:solidFill>
                <a:srgbClr val="D8E4EC"/>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850" b="0" i="0" u="none" strike="noStrike">
                <a:solidFill>
                  <a:srgbClr val="7A93A8"/>
                </a:solidFill>
                <a:latin typeface="Arial"/>
              </a:defRPr>
            </a:pPr>
            <a:endParaRPr lang="en-US"/>
          </a:p>
        </c:txPr>
        <c:crossAx val="2094734554"/>
        <c:crosses val="autoZero"/>
        <c:crossBetween val="between"/>
      </c:valAx>
      <c:spPr>
        <a:solidFill>
          <a:srgbClr val="FFFFFF"/>
        </a:solidFill>
        <a:ln>
          <a:noFill/>
        </a:ln>
        <a:effectLst/>
      </c:spPr>
    </c:plotArea>
    <c:plotVisOnly val="1"/>
    <c:dispBlanksAs val="span"/>
    <c:showDLblsOverMax val="1"/>
  </c:chart>
  <c:spPr>
    <a:solidFill>
      <a:srgbClr val="FFFFFF"/>
    </a:solidFill>
    <a:ln w="9525" cap="flat">
      <a:solidFill>
        <a:srgbClr val="B2DDD9"/>
      </a:solid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3071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AF4E13-2DE9-A7B6-1E2D-F4708523D2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4ECD2E-4CB9-669D-01D5-CE0C8A7C40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FD9946-B984-4020-C277-185D653534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E22757-CEAC-0A54-BEF6-01DAF841A1E8}"/>
              </a:ext>
            </a:extLst>
          </p:cNvPr>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42633564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7F8FA"/>
        </a:solidFill>
        <a:effectLst/>
      </p:bgPr>
    </p:bg>
    <p:spTree>
      <p:nvGrpSpPr>
        <p:cNvPr id="1" name=""/>
        <p:cNvGrpSpPr/>
        <p:nvPr/>
      </p:nvGrpSpPr>
      <p:grpSpPr>
        <a:xfrm>
          <a:off x="0" y="0"/>
          <a:ext cx="0" cy="0"/>
          <a:chOff x="0" y="0"/>
          <a:chExt cx="0" cy="0"/>
        </a:xfrm>
      </p:grpSpPr>
      <p:sp>
        <p:nvSpPr>
          <p:cNvPr id="2" name="Shape 0"/>
          <p:cNvSpPr/>
          <p:nvPr/>
        </p:nvSpPr>
        <p:spPr>
          <a:xfrm>
            <a:off x="0" y="0"/>
            <a:ext cx="3794760" cy="5143500"/>
          </a:xfrm>
          <a:prstGeom prst="rect">
            <a:avLst/>
          </a:prstGeom>
          <a:solidFill>
            <a:srgbClr val="003D36"/>
          </a:solidFill>
          <a:ln w="12700">
            <a:solidFill>
              <a:srgbClr val="003D36"/>
            </a:solidFill>
            <a:prstDash val="solid"/>
          </a:ln>
        </p:spPr>
        <p:txBody>
          <a:bodyPr/>
          <a:lstStyle/>
          <a:p>
            <a:endParaRPr lang="en-US"/>
          </a:p>
        </p:txBody>
      </p:sp>
      <p:sp>
        <p:nvSpPr>
          <p:cNvPr id="3" name="Shape 1"/>
          <p:cNvSpPr/>
          <p:nvPr/>
        </p:nvSpPr>
        <p:spPr>
          <a:xfrm>
            <a:off x="0" y="0"/>
            <a:ext cx="3794760" cy="1645920"/>
          </a:xfrm>
          <a:prstGeom prst="rect">
            <a:avLst/>
          </a:prstGeom>
          <a:solidFill>
            <a:srgbClr val="005A52">
              <a:alpha val="60000"/>
            </a:srgbClr>
          </a:solidFill>
          <a:ln w="12700">
            <a:solidFill>
              <a:srgbClr val="005A52"/>
            </a:solidFill>
            <a:prstDash val="solid"/>
          </a:ln>
        </p:spPr>
        <p:txBody>
          <a:bodyPr/>
          <a:lstStyle/>
          <a:p>
            <a:endParaRPr lang="en-US"/>
          </a:p>
        </p:txBody>
      </p:sp>
      <p:sp>
        <p:nvSpPr>
          <p:cNvPr id="4" name="Shape 2"/>
          <p:cNvSpPr/>
          <p:nvPr/>
        </p:nvSpPr>
        <p:spPr>
          <a:xfrm>
            <a:off x="384048" y="1600200"/>
            <a:ext cx="3026664" cy="16459"/>
          </a:xfrm>
          <a:prstGeom prst="rect">
            <a:avLst/>
          </a:prstGeom>
          <a:solidFill>
            <a:srgbClr val="B2DDD9">
              <a:alpha val="45000"/>
            </a:srgbClr>
          </a:solidFill>
          <a:ln w="12700">
            <a:solidFill>
              <a:srgbClr val="B2DDD9"/>
            </a:solidFill>
            <a:prstDash val="solid"/>
          </a:ln>
        </p:spPr>
        <p:txBody>
          <a:bodyPr/>
          <a:lstStyle/>
          <a:p>
            <a:endParaRPr lang="en-US"/>
          </a:p>
        </p:txBody>
      </p:sp>
      <p:sp>
        <p:nvSpPr>
          <p:cNvPr id="5" name="Shape 3"/>
          <p:cNvSpPr/>
          <p:nvPr/>
        </p:nvSpPr>
        <p:spPr>
          <a:xfrm>
            <a:off x="384048" y="1645920"/>
            <a:ext cx="3026664" cy="16459"/>
          </a:xfrm>
          <a:prstGeom prst="rect">
            <a:avLst/>
          </a:prstGeom>
          <a:solidFill>
            <a:srgbClr val="B2DDD9">
              <a:alpha val="80000"/>
            </a:srgbClr>
          </a:solidFill>
          <a:ln w="12700">
            <a:solidFill>
              <a:srgbClr val="B2DDD9"/>
            </a:solidFill>
            <a:prstDash val="solid"/>
          </a:ln>
        </p:spPr>
        <p:txBody>
          <a:bodyPr/>
          <a:lstStyle/>
          <a:p>
            <a:endParaRPr lang="en-US"/>
          </a:p>
        </p:txBody>
      </p:sp>
      <p:sp>
        <p:nvSpPr>
          <p:cNvPr id="6" name="Shape 4"/>
          <p:cNvSpPr/>
          <p:nvPr/>
        </p:nvSpPr>
        <p:spPr>
          <a:xfrm>
            <a:off x="384048" y="1691640"/>
            <a:ext cx="3026664" cy="16459"/>
          </a:xfrm>
          <a:prstGeom prst="rect">
            <a:avLst/>
          </a:prstGeom>
          <a:solidFill>
            <a:srgbClr val="B2DDD9">
              <a:alpha val="45000"/>
            </a:srgbClr>
          </a:solidFill>
          <a:ln w="12700">
            <a:solidFill>
              <a:srgbClr val="B2DDD9"/>
            </a:solidFill>
            <a:prstDash val="solid"/>
          </a:ln>
        </p:spPr>
        <p:txBody>
          <a:bodyPr/>
          <a:lstStyle/>
          <a:p>
            <a:endParaRPr lang="en-US"/>
          </a:p>
        </p:txBody>
      </p:sp>
      <p:sp>
        <p:nvSpPr>
          <p:cNvPr id="7" name="Text 5"/>
          <p:cNvSpPr/>
          <p:nvPr/>
        </p:nvSpPr>
        <p:spPr>
          <a:xfrm>
            <a:off x="384048" y="1690624"/>
            <a:ext cx="3246120" cy="658368"/>
          </a:xfrm>
          <a:prstGeom prst="rect">
            <a:avLst/>
          </a:prstGeom>
          <a:noFill/>
          <a:ln/>
        </p:spPr>
        <p:txBody>
          <a:bodyPr wrap="square" rtlCol="0" anchor="ctr"/>
          <a:lstStyle/>
          <a:p>
            <a:pPr marL="0" indent="0">
              <a:buNone/>
            </a:pPr>
            <a:r>
              <a:rPr lang="en-US" sz="3400" b="1" kern="0" spc="600" dirty="0">
                <a:solidFill>
                  <a:srgbClr val="FFFFFF"/>
                </a:solidFill>
                <a:latin typeface="Calibri" pitchFamily="34" charset="0"/>
                <a:ea typeface="Calibri" pitchFamily="34" charset="-122"/>
                <a:cs typeface="Calibri" pitchFamily="34" charset="-120"/>
              </a:rPr>
              <a:t>KAIROS</a:t>
            </a:r>
            <a:endParaRPr lang="en-US" sz="3400" dirty="0"/>
          </a:p>
        </p:txBody>
      </p:sp>
      <p:sp>
        <p:nvSpPr>
          <p:cNvPr id="8" name="Text 6"/>
          <p:cNvSpPr/>
          <p:nvPr/>
        </p:nvSpPr>
        <p:spPr>
          <a:xfrm>
            <a:off x="384048" y="2260854"/>
            <a:ext cx="3246120" cy="256032"/>
          </a:xfrm>
          <a:prstGeom prst="rect">
            <a:avLst/>
          </a:prstGeom>
          <a:noFill/>
          <a:ln/>
        </p:spPr>
        <p:txBody>
          <a:bodyPr wrap="square" rtlCol="0" anchor="ctr"/>
          <a:lstStyle/>
          <a:p>
            <a:pPr marL="0" indent="0">
              <a:buNone/>
            </a:pPr>
            <a:r>
              <a:rPr lang="en-US" sz="1200" kern="0" spc="500" dirty="0">
                <a:solidFill>
                  <a:srgbClr val="B2DDD9"/>
                </a:solidFill>
                <a:latin typeface="Calibri" pitchFamily="34" charset="0"/>
                <a:ea typeface="Calibri" pitchFamily="34" charset="-122"/>
                <a:cs typeface="Calibri" pitchFamily="34" charset="-120"/>
              </a:rPr>
              <a:t>R E N E W A B L E S</a:t>
            </a:r>
            <a:endParaRPr lang="en-US" sz="1200" dirty="0"/>
          </a:p>
        </p:txBody>
      </p:sp>
      <p:sp>
        <p:nvSpPr>
          <p:cNvPr id="9" name="Shape 7"/>
          <p:cNvSpPr/>
          <p:nvPr/>
        </p:nvSpPr>
        <p:spPr>
          <a:xfrm>
            <a:off x="384048" y="2590038"/>
            <a:ext cx="3026664" cy="20117"/>
          </a:xfrm>
          <a:prstGeom prst="rect">
            <a:avLst/>
          </a:prstGeom>
          <a:solidFill>
            <a:srgbClr val="007A6E"/>
          </a:solidFill>
          <a:ln w="12700">
            <a:solidFill>
              <a:srgbClr val="007A6E"/>
            </a:solidFill>
            <a:prstDash val="solid"/>
          </a:ln>
        </p:spPr>
        <p:txBody>
          <a:bodyPr/>
          <a:lstStyle/>
          <a:p>
            <a:endParaRPr lang="en-US"/>
          </a:p>
        </p:txBody>
      </p:sp>
      <p:sp>
        <p:nvSpPr>
          <p:cNvPr id="10" name="Text 8"/>
          <p:cNvSpPr/>
          <p:nvPr/>
        </p:nvSpPr>
        <p:spPr>
          <a:xfrm>
            <a:off x="384048" y="2852928"/>
            <a:ext cx="3246120" cy="512064"/>
          </a:xfrm>
          <a:prstGeom prst="rect">
            <a:avLst/>
          </a:prstGeom>
          <a:noFill/>
          <a:ln/>
        </p:spPr>
        <p:txBody>
          <a:bodyPr wrap="square" rtlCol="0" anchor="ctr"/>
          <a:lstStyle/>
          <a:p>
            <a:pPr marL="0" indent="0" algn="l">
              <a:buNone/>
            </a:pPr>
            <a:r>
              <a:rPr lang="en-US" sz="1100" dirty="0">
                <a:solidFill>
                  <a:srgbClr val="E0F4F2"/>
                </a:solidFill>
                <a:latin typeface="Calibri" pitchFamily="34" charset="0"/>
                <a:ea typeface="Calibri" pitchFamily="34" charset="-122"/>
                <a:cs typeface="Calibri" pitchFamily="34" charset="-120"/>
              </a:rPr>
              <a:t>Edward Douglas</a:t>
            </a:r>
            <a:endParaRPr lang="en-US" sz="1100" dirty="0"/>
          </a:p>
          <a:p>
            <a:pPr marL="0" indent="0" algn="l">
              <a:buNone/>
            </a:pPr>
            <a:r>
              <a:rPr lang="en-US" sz="1100" dirty="0">
                <a:solidFill>
                  <a:srgbClr val="E0F4F2"/>
                </a:solidFill>
                <a:latin typeface="Calibri" pitchFamily="34" charset="0"/>
                <a:ea typeface="Calibri" pitchFamily="34" charset="-122"/>
                <a:cs typeface="Calibri" pitchFamily="34" charset="-120"/>
              </a:rPr>
              <a:t>Chief Investment Officer</a:t>
            </a:r>
            <a:endParaRPr lang="en-US" sz="1100" dirty="0"/>
          </a:p>
        </p:txBody>
      </p:sp>
      <p:sp>
        <p:nvSpPr>
          <p:cNvPr id="11" name="Text 9"/>
          <p:cNvSpPr/>
          <p:nvPr/>
        </p:nvSpPr>
        <p:spPr>
          <a:xfrm>
            <a:off x="384048" y="4663440"/>
            <a:ext cx="1097280" cy="182880"/>
          </a:xfrm>
          <a:prstGeom prst="rect">
            <a:avLst/>
          </a:prstGeom>
          <a:noFill/>
          <a:ln/>
        </p:spPr>
        <p:txBody>
          <a:bodyPr wrap="square" rtlCol="0" anchor="ctr"/>
          <a:lstStyle/>
          <a:p>
            <a:pPr marL="0" indent="0">
              <a:buNone/>
            </a:pPr>
            <a:r>
              <a:rPr lang="en-US" sz="800" dirty="0">
                <a:solidFill>
                  <a:srgbClr val="B2DDD9"/>
                </a:solidFill>
                <a:latin typeface="Calibri" pitchFamily="34" charset="0"/>
                <a:ea typeface="Calibri" pitchFamily="34" charset="-122"/>
                <a:cs typeface="Calibri" pitchFamily="34" charset="-120"/>
              </a:rPr>
              <a:t>March 2026</a:t>
            </a:r>
            <a:endParaRPr lang="en-US" sz="800" dirty="0"/>
          </a:p>
        </p:txBody>
      </p:sp>
      <p:sp>
        <p:nvSpPr>
          <p:cNvPr id="12" name="Text 10"/>
          <p:cNvSpPr/>
          <p:nvPr/>
        </p:nvSpPr>
        <p:spPr>
          <a:xfrm>
            <a:off x="2423160" y="4663440"/>
            <a:ext cx="1170432" cy="182880"/>
          </a:xfrm>
          <a:prstGeom prst="rect">
            <a:avLst/>
          </a:prstGeom>
          <a:noFill/>
          <a:ln/>
        </p:spPr>
        <p:txBody>
          <a:bodyPr wrap="square" rtlCol="0" anchor="ctr"/>
          <a:lstStyle/>
          <a:p>
            <a:pPr marL="0" indent="0" algn="r">
              <a:buNone/>
            </a:pPr>
            <a:r>
              <a:rPr lang="en-US" sz="750" b="1" kern="0" spc="150" dirty="0">
                <a:solidFill>
                  <a:srgbClr val="B2DDD9"/>
                </a:solidFill>
                <a:latin typeface="Calibri" pitchFamily="34" charset="0"/>
                <a:ea typeface="Calibri" pitchFamily="34" charset="-122"/>
                <a:cs typeface="Calibri" pitchFamily="34" charset="-120"/>
              </a:rPr>
              <a:t>CONFIDENTIAL</a:t>
            </a:r>
            <a:endParaRPr lang="en-US" sz="750" dirty="0"/>
          </a:p>
        </p:txBody>
      </p:sp>
      <p:sp>
        <p:nvSpPr>
          <p:cNvPr id="13" name="Shape 11"/>
          <p:cNvSpPr/>
          <p:nvPr/>
        </p:nvSpPr>
        <p:spPr>
          <a:xfrm>
            <a:off x="3794760" y="0"/>
            <a:ext cx="50292" cy="5143500"/>
          </a:xfrm>
          <a:prstGeom prst="rect">
            <a:avLst/>
          </a:prstGeom>
          <a:solidFill>
            <a:srgbClr val="007A6E"/>
          </a:solidFill>
          <a:ln w="12700">
            <a:solidFill>
              <a:srgbClr val="007A6E"/>
            </a:solidFill>
            <a:prstDash val="solid"/>
          </a:ln>
        </p:spPr>
        <p:txBody>
          <a:bodyPr/>
          <a:lstStyle/>
          <a:p>
            <a:endParaRPr lang="en-US"/>
          </a:p>
        </p:txBody>
      </p:sp>
      <p:sp>
        <p:nvSpPr>
          <p:cNvPr id="14" name="Text 12"/>
          <p:cNvSpPr/>
          <p:nvPr/>
        </p:nvSpPr>
        <p:spPr>
          <a:xfrm>
            <a:off x="4256532" y="621792"/>
            <a:ext cx="4750308" cy="201168"/>
          </a:xfrm>
          <a:prstGeom prst="rect">
            <a:avLst/>
          </a:prstGeom>
          <a:noFill/>
          <a:ln/>
        </p:spPr>
        <p:txBody>
          <a:bodyPr wrap="square" rtlCol="0" anchor="ctr"/>
          <a:lstStyle/>
          <a:p>
            <a:pPr marL="0" indent="0">
              <a:buNone/>
            </a:pPr>
            <a:r>
              <a:rPr lang="en-US" sz="800" b="1" kern="0" spc="300" dirty="0">
                <a:solidFill>
                  <a:srgbClr val="007A6E"/>
                </a:solidFill>
                <a:latin typeface="Calibri" pitchFamily="34" charset="0"/>
                <a:ea typeface="Calibri" pitchFamily="34" charset="-122"/>
                <a:cs typeface="Calibri" pitchFamily="34" charset="-120"/>
              </a:rPr>
              <a:t>INVESTOR PRESENTATION</a:t>
            </a:r>
            <a:endParaRPr lang="en-US" sz="800" dirty="0"/>
          </a:p>
        </p:txBody>
      </p:sp>
      <p:sp>
        <p:nvSpPr>
          <p:cNvPr id="15" name="Shape 13"/>
          <p:cNvSpPr/>
          <p:nvPr/>
        </p:nvSpPr>
        <p:spPr>
          <a:xfrm>
            <a:off x="4256532" y="850392"/>
            <a:ext cx="4750308" cy="20117"/>
          </a:xfrm>
          <a:prstGeom prst="rect">
            <a:avLst/>
          </a:prstGeom>
          <a:solidFill>
            <a:srgbClr val="B2DDD9"/>
          </a:solidFill>
          <a:ln w="12700">
            <a:solidFill>
              <a:srgbClr val="B2DDD9"/>
            </a:solidFill>
            <a:prstDash val="solid"/>
          </a:ln>
        </p:spPr>
        <p:txBody>
          <a:bodyPr/>
          <a:lstStyle/>
          <a:p>
            <a:endParaRPr lang="en-US"/>
          </a:p>
        </p:txBody>
      </p:sp>
      <p:sp>
        <p:nvSpPr>
          <p:cNvPr id="16" name="Text 14"/>
          <p:cNvSpPr/>
          <p:nvPr/>
        </p:nvSpPr>
        <p:spPr>
          <a:xfrm>
            <a:off x="4256532" y="932688"/>
            <a:ext cx="4750308" cy="1188720"/>
          </a:xfrm>
          <a:prstGeom prst="rect">
            <a:avLst/>
          </a:prstGeom>
          <a:noFill/>
          <a:ln/>
        </p:spPr>
        <p:txBody>
          <a:bodyPr wrap="square" rtlCol="0" anchor="ctr"/>
          <a:lstStyle/>
          <a:p>
            <a:pPr marL="0" indent="0">
              <a:buNone/>
            </a:pPr>
            <a:r>
              <a:rPr lang="en-US" sz="3600" b="1" dirty="0">
                <a:solidFill>
                  <a:srgbClr val="1C2B39"/>
                </a:solidFill>
                <a:latin typeface="Calibri" pitchFamily="34" charset="0"/>
                <a:ea typeface="Calibri" pitchFamily="34" charset="-122"/>
                <a:cs typeface="Calibri" pitchFamily="34" charset="-120"/>
              </a:rPr>
              <a:t>The Rising Cost</a:t>
            </a:r>
            <a:endParaRPr lang="en-US" sz="3600" dirty="0"/>
          </a:p>
          <a:p>
            <a:pPr marL="0" indent="0">
              <a:buNone/>
            </a:pPr>
            <a:r>
              <a:rPr lang="en-US" sz="3600" b="1" dirty="0">
                <a:solidFill>
                  <a:srgbClr val="1C2B39"/>
                </a:solidFill>
                <a:latin typeface="Calibri" pitchFamily="34" charset="0"/>
                <a:ea typeface="Calibri" pitchFamily="34" charset="-122"/>
                <a:cs typeface="Calibri" pitchFamily="34" charset="-120"/>
              </a:rPr>
              <a:t>of Imported Energy</a:t>
            </a:r>
            <a:endParaRPr lang="en-US" sz="3600" dirty="0"/>
          </a:p>
        </p:txBody>
      </p:sp>
      <p:sp>
        <p:nvSpPr>
          <p:cNvPr id="17" name="Text 15"/>
          <p:cNvSpPr/>
          <p:nvPr/>
        </p:nvSpPr>
        <p:spPr>
          <a:xfrm>
            <a:off x="4256532" y="2176272"/>
            <a:ext cx="4704588" cy="402336"/>
          </a:xfrm>
          <a:prstGeom prst="rect">
            <a:avLst/>
          </a:prstGeom>
          <a:noFill/>
          <a:ln/>
        </p:spPr>
        <p:txBody>
          <a:bodyPr wrap="square" rtlCol="0" anchor="ctr"/>
          <a:lstStyle/>
          <a:p>
            <a:pPr marL="0" indent="0">
              <a:buNone/>
            </a:pPr>
            <a:r>
              <a:rPr lang="en-US" sz="1200" dirty="0">
                <a:solidFill>
                  <a:srgbClr val="3D5166"/>
                </a:solidFill>
                <a:latin typeface="Calibri" pitchFamily="34" charset="0"/>
                <a:ea typeface="Calibri" pitchFamily="34" charset="-122"/>
                <a:cs typeface="Calibri" pitchFamily="34" charset="-120"/>
              </a:rPr>
              <a:t>Systems thinking, feedback loops &amp; the investment case for renewables</a:t>
            </a:r>
            <a:endParaRPr lang="en-US" sz="1200" dirty="0"/>
          </a:p>
        </p:txBody>
      </p:sp>
      <p:sp>
        <p:nvSpPr>
          <p:cNvPr id="18" name="Shape 16"/>
          <p:cNvSpPr/>
          <p:nvPr/>
        </p:nvSpPr>
        <p:spPr>
          <a:xfrm>
            <a:off x="4123449" y="2633472"/>
            <a:ext cx="548640" cy="50292"/>
          </a:xfrm>
          <a:prstGeom prst="rect">
            <a:avLst/>
          </a:prstGeom>
          <a:solidFill>
            <a:srgbClr val="007A6E"/>
          </a:solidFill>
          <a:ln w="12700">
            <a:solidFill>
              <a:srgbClr val="007A6E"/>
            </a:solidFill>
            <a:prstDash val="solid"/>
          </a:ln>
        </p:spPr>
        <p:txBody>
          <a:bodyPr/>
          <a:lstStyle/>
          <a:p>
            <a:endParaRPr lang="en-US"/>
          </a:p>
        </p:txBody>
      </p:sp>
      <p:sp>
        <p:nvSpPr>
          <p:cNvPr id="19" name="Shape 17"/>
          <p:cNvSpPr/>
          <p:nvPr/>
        </p:nvSpPr>
        <p:spPr>
          <a:xfrm>
            <a:off x="4717809" y="2633472"/>
            <a:ext cx="4110228" cy="20117"/>
          </a:xfrm>
          <a:prstGeom prst="rect">
            <a:avLst/>
          </a:prstGeom>
          <a:solidFill>
            <a:srgbClr val="B2DDD9"/>
          </a:solidFill>
          <a:ln w="12700">
            <a:solidFill>
              <a:srgbClr val="B2DDD9"/>
            </a:solidFill>
            <a:prstDash val="solid"/>
          </a:ln>
        </p:spPr>
        <p:txBody>
          <a:bodyPr/>
          <a:lstStyle/>
          <a:p>
            <a:endParaRPr lang="en-US"/>
          </a:p>
        </p:txBody>
      </p:sp>
      <p:sp>
        <p:nvSpPr>
          <p:cNvPr id="20" name="Text 18"/>
          <p:cNvSpPr/>
          <p:nvPr/>
        </p:nvSpPr>
        <p:spPr>
          <a:xfrm>
            <a:off x="4206939" y="2779776"/>
            <a:ext cx="1048131" cy="384048"/>
          </a:xfrm>
          <a:prstGeom prst="rect">
            <a:avLst/>
          </a:prstGeom>
          <a:noFill/>
          <a:ln/>
        </p:spPr>
        <p:txBody>
          <a:bodyPr wrap="square" rtlCol="0" anchor="ctr"/>
          <a:lstStyle/>
          <a:p>
            <a:pPr marL="0" indent="0" algn="ctr">
              <a:buNone/>
            </a:pPr>
            <a:r>
              <a:rPr lang="en-US" sz="2000" b="1" dirty="0">
                <a:solidFill>
                  <a:srgbClr val="005A52"/>
                </a:solidFill>
                <a:latin typeface="Calibri" pitchFamily="34" charset="0"/>
                <a:ea typeface="Calibri" pitchFamily="34" charset="-122"/>
                <a:cs typeface="Calibri" pitchFamily="34" charset="-120"/>
              </a:rPr>
              <a:t>$50B</a:t>
            </a:r>
            <a:endParaRPr lang="en-US" sz="2000" dirty="0"/>
          </a:p>
        </p:txBody>
      </p:sp>
      <p:sp>
        <p:nvSpPr>
          <p:cNvPr id="21" name="Text 19"/>
          <p:cNvSpPr/>
          <p:nvPr/>
        </p:nvSpPr>
        <p:spPr>
          <a:xfrm>
            <a:off x="4092539" y="3145536"/>
            <a:ext cx="1276931" cy="182880"/>
          </a:xfrm>
          <a:prstGeom prst="rect">
            <a:avLst/>
          </a:prstGeom>
          <a:noFill/>
          <a:ln/>
        </p:spPr>
        <p:txBody>
          <a:bodyPr wrap="square" rtlCol="0" anchor="ctr"/>
          <a:lstStyle/>
          <a:p>
            <a:pPr marL="0" indent="0" algn="ctr">
              <a:buNone/>
            </a:pPr>
            <a:r>
              <a:rPr lang="en-US" sz="750" dirty="0">
                <a:solidFill>
                  <a:srgbClr val="7A93A8"/>
                </a:solidFill>
                <a:latin typeface="Calibri" pitchFamily="34" charset="0"/>
                <a:ea typeface="Calibri" pitchFamily="34" charset="-122"/>
                <a:cs typeface="Calibri" pitchFamily="34" charset="-120"/>
              </a:rPr>
              <a:t>ASEAN imported gas 2040</a:t>
            </a:r>
            <a:endParaRPr lang="en-US" sz="750" dirty="0"/>
          </a:p>
        </p:txBody>
      </p:sp>
      <p:sp>
        <p:nvSpPr>
          <p:cNvPr id="22" name="Shape 20"/>
          <p:cNvSpPr/>
          <p:nvPr/>
        </p:nvSpPr>
        <p:spPr>
          <a:xfrm>
            <a:off x="5423535" y="2798064"/>
            <a:ext cx="20117" cy="749808"/>
          </a:xfrm>
          <a:prstGeom prst="rect">
            <a:avLst/>
          </a:prstGeom>
          <a:solidFill>
            <a:srgbClr val="B2DDD9"/>
          </a:solidFill>
          <a:ln w="12700">
            <a:solidFill>
              <a:srgbClr val="B2DDD9"/>
            </a:solidFill>
            <a:prstDash val="solid"/>
          </a:ln>
        </p:spPr>
        <p:txBody>
          <a:bodyPr/>
          <a:lstStyle/>
          <a:p>
            <a:endParaRPr lang="en-US"/>
          </a:p>
        </p:txBody>
      </p:sp>
      <p:sp>
        <p:nvSpPr>
          <p:cNvPr id="23" name="Text 21"/>
          <p:cNvSpPr/>
          <p:nvPr/>
        </p:nvSpPr>
        <p:spPr>
          <a:xfrm>
            <a:off x="5494068" y="2779776"/>
            <a:ext cx="1048131" cy="384048"/>
          </a:xfrm>
          <a:prstGeom prst="rect">
            <a:avLst/>
          </a:prstGeom>
          <a:noFill/>
          <a:ln/>
        </p:spPr>
        <p:txBody>
          <a:bodyPr wrap="square" rtlCol="0" anchor="ctr"/>
          <a:lstStyle/>
          <a:p>
            <a:pPr marL="0" indent="0" algn="ctr">
              <a:buNone/>
            </a:pPr>
            <a:r>
              <a:rPr lang="en-US" sz="2000" b="1" dirty="0">
                <a:solidFill>
                  <a:srgbClr val="005A52"/>
                </a:solidFill>
                <a:latin typeface="Calibri" pitchFamily="34" charset="0"/>
                <a:ea typeface="Calibri" pitchFamily="34" charset="-122"/>
                <a:cs typeface="Calibri" pitchFamily="34" charset="-120"/>
              </a:rPr>
              <a:t>8–12%</a:t>
            </a:r>
            <a:endParaRPr lang="en-US" sz="2000" dirty="0"/>
          </a:p>
        </p:txBody>
      </p:sp>
      <p:sp>
        <p:nvSpPr>
          <p:cNvPr id="24" name="Text 22"/>
          <p:cNvSpPr/>
          <p:nvPr/>
        </p:nvSpPr>
        <p:spPr>
          <a:xfrm>
            <a:off x="5494068" y="3145536"/>
            <a:ext cx="1048131" cy="182880"/>
          </a:xfrm>
          <a:prstGeom prst="rect">
            <a:avLst/>
          </a:prstGeom>
          <a:noFill/>
          <a:ln/>
        </p:spPr>
        <p:txBody>
          <a:bodyPr wrap="square" rtlCol="0" anchor="ctr"/>
          <a:lstStyle/>
          <a:p>
            <a:pPr marL="0" indent="0" algn="ctr">
              <a:buNone/>
            </a:pPr>
            <a:r>
              <a:rPr lang="en-US" sz="750" dirty="0">
                <a:solidFill>
                  <a:srgbClr val="7A93A8"/>
                </a:solidFill>
                <a:latin typeface="Calibri" pitchFamily="34" charset="0"/>
                <a:ea typeface="Calibri" pitchFamily="34" charset="-122"/>
                <a:cs typeface="Calibri" pitchFamily="34" charset="-120"/>
              </a:rPr>
              <a:t>LNG CAGR to 2040</a:t>
            </a:r>
            <a:endParaRPr lang="en-US" sz="750" dirty="0"/>
          </a:p>
        </p:txBody>
      </p:sp>
      <p:sp>
        <p:nvSpPr>
          <p:cNvPr id="25" name="Shape 23"/>
          <p:cNvSpPr/>
          <p:nvPr/>
        </p:nvSpPr>
        <p:spPr>
          <a:xfrm>
            <a:off x="6599682" y="2798064"/>
            <a:ext cx="20117" cy="749808"/>
          </a:xfrm>
          <a:prstGeom prst="rect">
            <a:avLst/>
          </a:prstGeom>
          <a:solidFill>
            <a:srgbClr val="B2DDD9"/>
          </a:solidFill>
          <a:ln w="12700">
            <a:solidFill>
              <a:srgbClr val="B2DDD9"/>
            </a:solidFill>
            <a:prstDash val="solid"/>
          </a:ln>
        </p:spPr>
        <p:txBody>
          <a:bodyPr/>
          <a:lstStyle/>
          <a:p>
            <a:endParaRPr lang="en-US"/>
          </a:p>
        </p:txBody>
      </p:sp>
      <p:sp>
        <p:nvSpPr>
          <p:cNvPr id="26" name="Text 24"/>
          <p:cNvSpPr/>
          <p:nvPr/>
        </p:nvSpPr>
        <p:spPr>
          <a:xfrm>
            <a:off x="6674508" y="2779776"/>
            <a:ext cx="1048131" cy="384048"/>
          </a:xfrm>
          <a:prstGeom prst="rect">
            <a:avLst/>
          </a:prstGeom>
          <a:noFill/>
          <a:ln/>
        </p:spPr>
        <p:txBody>
          <a:bodyPr wrap="square" rtlCol="0" anchor="ctr"/>
          <a:lstStyle/>
          <a:p>
            <a:pPr marL="0" indent="0" algn="ctr">
              <a:buNone/>
            </a:pPr>
            <a:r>
              <a:rPr lang="en-US" sz="2000" b="1" dirty="0">
                <a:solidFill>
                  <a:srgbClr val="005A52"/>
                </a:solidFill>
                <a:latin typeface="Calibri" pitchFamily="34" charset="0"/>
                <a:ea typeface="Calibri" pitchFamily="34" charset="-122"/>
                <a:cs typeface="Calibri" pitchFamily="34" charset="-120"/>
              </a:rPr>
              <a:t>&gt;5%</a:t>
            </a:r>
            <a:endParaRPr lang="en-US" sz="2000" dirty="0"/>
          </a:p>
        </p:txBody>
      </p:sp>
      <p:sp>
        <p:nvSpPr>
          <p:cNvPr id="27" name="Text 25"/>
          <p:cNvSpPr/>
          <p:nvPr/>
        </p:nvSpPr>
        <p:spPr>
          <a:xfrm>
            <a:off x="6674508" y="3145536"/>
            <a:ext cx="1048131" cy="182880"/>
          </a:xfrm>
          <a:prstGeom prst="rect">
            <a:avLst/>
          </a:prstGeom>
          <a:noFill/>
          <a:ln/>
        </p:spPr>
        <p:txBody>
          <a:bodyPr wrap="square" rtlCol="0" anchor="ctr"/>
          <a:lstStyle/>
          <a:p>
            <a:pPr marL="0" indent="0" algn="ctr">
              <a:buNone/>
            </a:pPr>
            <a:r>
              <a:rPr lang="en-US" sz="750" dirty="0">
                <a:solidFill>
                  <a:srgbClr val="7A93A8"/>
                </a:solidFill>
                <a:latin typeface="Calibri" pitchFamily="34" charset="0"/>
                <a:ea typeface="Calibri" pitchFamily="34" charset="-122"/>
                <a:cs typeface="Calibri" pitchFamily="34" charset="-120"/>
              </a:rPr>
              <a:t>GDP burden by 2030</a:t>
            </a:r>
            <a:endParaRPr lang="en-US" sz="750" dirty="0"/>
          </a:p>
        </p:txBody>
      </p:sp>
      <p:sp>
        <p:nvSpPr>
          <p:cNvPr id="28" name="Shape 26"/>
          <p:cNvSpPr/>
          <p:nvPr/>
        </p:nvSpPr>
        <p:spPr>
          <a:xfrm>
            <a:off x="7775829" y="2798064"/>
            <a:ext cx="20117" cy="749808"/>
          </a:xfrm>
          <a:prstGeom prst="rect">
            <a:avLst/>
          </a:prstGeom>
          <a:solidFill>
            <a:srgbClr val="B2DDD9"/>
          </a:solidFill>
          <a:ln w="12700">
            <a:solidFill>
              <a:srgbClr val="B2DDD9"/>
            </a:solidFill>
            <a:prstDash val="solid"/>
          </a:ln>
        </p:spPr>
        <p:txBody>
          <a:bodyPr/>
          <a:lstStyle/>
          <a:p>
            <a:endParaRPr lang="en-US"/>
          </a:p>
        </p:txBody>
      </p:sp>
      <p:sp>
        <p:nvSpPr>
          <p:cNvPr id="29" name="Text 27"/>
          <p:cNvSpPr/>
          <p:nvPr/>
        </p:nvSpPr>
        <p:spPr>
          <a:xfrm>
            <a:off x="7832538" y="2779776"/>
            <a:ext cx="1048131" cy="384048"/>
          </a:xfrm>
          <a:prstGeom prst="rect">
            <a:avLst/>
          </a:prstGeom>
          <a:noFill/>
          <a:ln/>
        </p:spPr>
        <p:txBody>
          <a:bodyPr wrap="square" rtlCol="0" anchor="ctr"/>
          <a:lstStyle/>
          <a:p>
            <a:pPr marL="0" indent="0" algn="ctr">
              <a:buNone/>
            </a:pPr>
            <a:r>
              <a:rPr lang="en-US" sz="2000" b="1" dirty="0">
                <a:solidFill>
                  <a:srgbClr val="005A52"/>
                </a:solidFill>
                <a:latin typeface="Calibri" pitchFamily="34" charset="0"/>
                <a:ea typeface="Calibri" pitchFamily="34" charset="-122"/>
                <a:cs typeface="Calibri" pitchFamily="34" charset="-120"/>
              </a:rPr>
              <a:t>6yrs+</a:t>
            </a:r>
            <a:endParaRPr lang="en-US" sz="2000" dirty="0"/>
          </a:p>
        </p:txBody>
      </p:sp>
      <p:sp>
        <p:nvSpPr>
          <p:cNvPr id="30" name="Text 28"/>
          <p:cNvSpPr/>
          <p:nvPr/>
        </p:nvSpPr>
        <p:spPr>
          <a:xfrm>
            <a:off x="7780603" y="3145536"/>
            <a:ext cx="1152000" cy="182880"/>
          </a:xfrm>
          <a:prstGeom prst="rect">
            <a:avLst/>
          </a:prstGeom>
          <a:noFill/>
          <a:ln/>
        </p:spPr>
        <p:txBody>
          <a:bodyPr wrap="square" rtlCol="0" anchor="ctr"/>
          <a:lstStyle/>
          <a:p>
            <a:pPr marL="0" indent="0" algn="ctr">
              <a:buNone/>
            </a:pPr>
            <a:r>
              <a:rPr lang="en-US" sz="750" dirty="0">
                <a:solidFill>
                  <a:srgbClr val="7A93A8"/>
                </a:solidFill>
                <a:latin typeface="Calibri" pitchFamily="34" charset="0"/>
                <a:ea typeface="Calibri" pitchFamily="34" charset="-122"/>
                <a:cs typeface="Calibri" pitchFamily="34" charset="-120"/>
              </a:rPr>
              <a:t>RE deployment timeline</a:t>
            </a:r>
            <a:endParaRPr lang="en-US" sz="750" dirty="0"/>
          </a:p>
        </p:txBody>
      </p:sp>
      <p:sp>
        <p:nvSpPr>
          <p:cNvPr id="31" name="Shape 29"/>
          <p:cNvSpPr/>
          <p:nvPr/>
        </p:nvSpPr>
        <p:spPr>
          <a:xfrm>
            <a:off x="4140621" y="3401568"/>
            <a:ext cx="4750308" cy="20117"/>
          </a:xfrm>
          <a:prstGeom prst="rect">
            <a:avLst/>
          </a:prstGeom>
          <a:solidFill>
            <a:srgbClr val="B2DDD9"/>
          </a:solidFill>
          <a:ln w="12700">
            <a:solidFill>
              <a:srgbClr val="B2DDD9"/>
            </a:solidFill>
            <a:prstDash val="solid"/>
          </a:ln>
        </p:spPr>
        <p:txBody>
          <a:bodyPr/>
          <a:lstStyle/>
          <a:p>
            <a:endParaRPr lang="en-US"/>
          </a:p>
        </p:txBody>
      </p:sp>
      <p:sp>
        <p:nvSpPr>
          <p:cNvPr id="32" name="Text 30"/>
          <p:cNvSpPr/>
          <p:nvPr/>
        </p:nvSpPr>
        <p:spPr>
          <a:xfrm>
            <a:off x="4063347" y="3533706"/>
            <a:ext cx="4750308" cy="164592"/>
          </a:xfrm>
          <a:prstGeom prst="rect">
            <a:avLst/>
          </a:prstGeom>
          <a:noFill/>
          <a:ln/>
        </p:spPr>
        <p:txBody>
          <a:bodyPr wrap="square" rtlCol="0" anchor="ctr"/>
          <a:lstStyle/>
          <a:p>
            <a:pPr marL="0" indent="0">
              <a:buNone/>
            </a:pPr>
            <a:r>
              <a:rPr lang="en-US" sz="750" i="1" dirty="0">
                <a:solidFill>
                  <a:srgbClr val="7A93A8"/>
                </a:solidFill>
                <a:latin typeface="Calibri" pitchFamily="34" charset="0"/>
                <a:ea typeface="Calibri" pitchFamily="34" charset="-122"/>
                <a:cs typeface="Calibri" pitchFamily="34" charset="-120"/>
              </a:rPr>
              <a:t>Sources: IEA SE Asia Energy Outlook 2024; IEEFA; WEF; IEA World Energy Investment 2024</a:t>
            </a:r>
            <a:endParaRPr lang="en-US" sz="750" dirty="0"/>
          </a:p>
        </p:txBody>
      </p:sp>
      <p:sp>
        <p:nvSpPr>
          <p:cNvPr id="33" name="Shape 31"/>
          <p:cNvSpPr/>
          <p:nvPr/>
        </p:nvSpPr>
        <p:spPr>
          <a:xfrm>
            <a:off x="0" y="4901184"/>
            <a:ext cx="9144000" cy="242316"/>
          </a:xfrm>
          <a:prstGeom prst="rect">
            <a:avLst/>
          </a:prstGeom>
          <a:solidFill>
            <a:srgbClr val="E8EEF3"/>
          </a:solidFill>
          <a:ln w="12700">
            <a:solidFill>
              <a:srgbClr val="E8EEF3"/>
            </a:solidFill>
            <a:prstDash val="solid"/>
          </a:ln>
        </p:spPr>
        <p:txBody>
          <a:bodyPr/>
          <a:lstStyle/>
          <a:p>
            <a:endParaRPr lang="en-US"/>
          </a:p>
        </p:txBody>
      </p:sp>
      <p:sp>
        <p:nvSpPr>
          <p:cNvPr id="34" name="Text 32"/>
          <p:cNvSpPr/>
          <p:nvPr/>
        </p:nvSpPr>
        <p:spPr>
          <a:xfrm>
            <a:off x="5374132" y="4924044"/>
            <a:ext cx="3657600" cy="164592"/>
          </a:xfrm>
          <a:prstGeom prst="rect">
            <a:avLst/>
          </a:prstGeom>
          <a:noFill/>
          <a:ln/>
        </p:spPr>
        <p:txBody>
          <a:bodyPr wrap="square" rtlCol="0" anchor="ctr"/>
          <a:lstStyle/>
          <a:p>
            <a:pPr marL="0" indent="0" algn="r">
              <a:buNone/>
            </a:pPr>
            <a:r>
              <a:rPr lang="en-US" sz="700" kern="0" spc="150" dirty="0">
                <a:solidFill>
                  <a:srgbClr val="7A93A8"/>
                </a:solidFill>
                <a:latin typeface="Calibri" pitchFamily="34" charset="0"/>
                <a:ea typeface="Calibri" pitchFamily="34" charset="-122"/>
                <a:cs typeface="Calibri" pitchFamily="34" charset="-120"/>
              </a:rPr>
              <a:t>UNLOCKING INVESTOR ACCESS TO GROWTH IN RENEWABLES</a:t>
            </a:r>
            <a:endParaRPr lang="en-US" sz="700" dirty="0"/>
          </a:p>
        </p:txBody>
      </p:sp>
      <p:sp>
        <p:nvSpPr>
          <p:cNvPr id="36" name="Text 8">
            <a:extLst>
              <a:ext uri="{FF2B5EF4-FFF2-40B4-BE49-F238E27FC236}">
                <a16:creationId xmlns:a16="http://schemas.microsoft.com/office/drawing/2014/main" id="{4372A701-750E-4409-5893-0A49CC2F895B}"/>
              </a:ext>
            </a:extLst>
          </p:cNvPr>
          <p:cNvSpPr/>
          <p:nvPr/>
        </p:nvSpPr>
        <p:spPr>
          <a:xfrm>
            <a:off x="204726" y="192532"/>
            <a:ext cx="3308239" cy="512064"/>
          </a:xfrm>
          <a:prstGeom prst="rect">
            <a:avLst/>
          </a:prstGeom>
          <a:noFill/>
          <a:ln>
            <a:solidFill>
              <a:srgbClr val="B2DDD9"/>
            </a:solidFill>
          </a:ln>
        </p:spPr>
        <p:txBody>
          <a:bodyPr wrap="square" rtlCol="0" anchor="ctr"/>
          <a:lstStyle/>
          <a:p>
            <a:pPr marL="0" indent="0" algn="l">
              <a:buNone/>
            </a:pPr>
            <a:r>
              <a:rPr lang="en-US" sz="1100" dirty="0">
                <a:solidFill>
                  <a:srgbClr val="E0F4F2"/>
                </a:solidFill>
                <a:latin typeface="Calibri" pitchFamily="34" charset="0"/>
                <a:ea typeface="Calibri" pitchFamily="34" charset="-122"/>
                <a:cs typeface="Calibri" pitchFamily="34" charset="-120"/>
              </a:rPr>
              <a:t>APEC Workshop, Bangkok.</a:t>
            </a:r>
          </a:p>
          <a:p>
            <a:pPr marL="0" indent="0" algn="l">
              <a:buNone/>
            </a:pPr>
            <a:r>
              <a:rPr lang="en-US" sz="1100" dirty="0">
                <a:solidFill>
                  <a:srgbClr val="E0F4F2"/>
                </a:solidFill>
                <a:latin typeface="Calibri" pitchFamily="34" charset="0"/>
                <a:ea typeface="Calibri" pitchFamily="34" charset="-122"/>
                <a:cs typeface="Calibri" pitchFamily="34" charset="-120"/>
              </a:rPr>
              <a:t>RE Policies &amp; Investments: Are We on the Right Track?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6B8740-33BC-BAC2-CCFA-8A9B5CB6DE3D}"/>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7D671C60-74E1-A9D1-92E5-B39B06691876}"/>
              </a:ext>
            </a:extLst>
          </p:cNvPr>
          <p:cNvSpPr/>
          <p:nvPr/>
        </p:nvSpPr>
        <p:spPr>
          <a:xfrm>
            <a:off x="0" y="0"/>
            <a:ext cx="64008" cy="5143500"/>
          </a:xfrm>
          <a:prstGeom prst="rect">
            <a:avLst/>
          </a:prstGeom>
          <a:solidFill>
            <a:srgbClr val="007A6E"/>
          </a:solidFill>
          <a:ln w="12700">
            <a:solidFill>
              <a:srgbClr val="007A6E"/>
            </a:solidFill>
            <a:prstDash val="solid"/>
          </a:ln>
        </p:spPr>
        <p:txBody>
          <a:bodyPr/>
          <a:lstStyle/>
          <a:p>
            <a:endParaRPr lang="en-US"/>
          </a:p>
        </p:txBody>
      </p:sp>
      <p:sp>
        <p:nvSpPr>
          <p:cNvPr id="3" name="Text 1">
            <a:extLst>
              <a:ext uri="{FF2B5EF4-FFF2-40B4-BE49-F238E27FC236}">
                <a16:creationId xmlns:a16="http://schemas.microsoft.com/office/drawing/2014/main" id="{44E783C0-61DC-1263-269A-468CED75E399}"/>
              </a:ext>
            </a:extLst>
          </p:cNvPr>
          <p:cNvSpPr/>
          <p:nvPr/>
        </p:nvSpPr>
        <p:spPr>
          <a:xfrm>
            <a:off x="182880" y="155448"/>
            <a:ext cx="6400800" cy="182880"/>
          </a:xfrm>
          <a:prstGeom prst="rect">
            <a:avLst/>
          </a:prstGeom>
          <a:noFill/>
          <a:ln/>
        </p:spPr>
        <p:txBody>
          <a:bodyPr wrap="square" rtlCol="0" anchor="ctr"/>
          <a:lstStyle/>
          <a:p>
            <a:pPr marL="0" indent="0" algn="l">
              <a:buNone/>
            </a:pPr>
            <a:r>
              <a:rPr lang="en-US" sz="800" b="1" kern="0" spc="300" dirty="0">
                <a:solidFill>
                  <a:srgbClr val="007A6E"/>
                </a:solidFill>
                <a:latin typeface="Calibri" pitchFamily="34" charset="0"/>
                <a:ea typeface="Calibri" pitchFamily="34" charset="-122"/>
                <a:cs typeface="Calibri" pitchFamily="34" charset="-120"/>
              </a:rPr>
              <a:t>THE PROBLEM</a:t>
            </a:r>
            <a:endParaRPr lang="en-US" sz="800" dirty="0"/>
          </a:p>
        </p:txBody>
      </p:sp>
      <p:sp>
        <p:nvSpPr>
          <p:cNvPr id="4" name="Text 2">
            <a:extLst>
              <a:ext uri="{FF2B5EF4-FFF2-40B4-BE49-F238E27FC236}">
                <a16:creationId xmlns:a16="http://schemas.microsoft.com/office/drawing/2014/main" id="{20AFE256-9F7D-116F-9276-AE0DF50628A8}"/>
              </a:ext>
            </a:extLst>
          </p:cNvPr>
          <p:cNvSpPr/>
          <p:nvPr/>
        </p:nvSpPr>
        <p:spPr>
          <a:xfrm>
            <a:off x="7589520" y="100584"/>
            <a:ext cx="1371600" cy="237744"/>
          </a:xfrm>
          <a:prstGeom prst="rect">
            <a:avLst/>
          </a:prstGeom>
          <a:noFill/>
          <a:ln/>
        </p:spPr>
        <p:txBody>
          <a:bodyPr wrap="square" rtlCol="0" anchor="ctr"/>
          <a:lstStyle/>
          <a:p>
            <a:pPr marL="0" indent="0" algn="r">
              <a:buNone/>
            </a:pPr>
            <a:r>
              <a:rPr lang="en-US" sz="1100" b="1" kern="0" spc="400" dirty="0">
                <a:solidFill>
                  <a:srgbClr val="1C2B39"/>
                </a:solidFill>
                <a:latin typeface="Calibri" pitchFamily="34" charset="0"/>
                <a:ea typeface="Calibri" pitchFamily="34" charset="-122"/>
                <a:cs typeface="Calibri" pitchFamily="34" charset="-120"/>
              </a:rPr>
              <a:t>KAIROS</a:t>
            </a:r>
            <a:endParaRPr lang="en-US" sz="1100" dirty="0"/>
          </a:p>
        </p:txBody>
      </p:sp>
      <p:sp>
        <p:nvSpPr>
          <p:cNvPr id="5" name="Text 3">
            <a:extLst>
              <a:ext uri="{FF2B5EF4-FFF2-40B4-BE49-F238E27FC236}">
                <a16:creationId xmlns:a16="http://schemas.microsoft.com/office/drawing/2014/main" id="{D29F4D60-7053-2FAD-EE22-F05632121196}"/>
              </a:ext>
            </a:extLst>
          </p:cNvPr>
          <p:cNvSpPr/>
          <p:nvPr/>
        </p:nvSpPr>
        <p:spPr>
          <a:xfrm>
            <a:off x="7589520" y="310896"/>
            <a:ext cx="1371600" cy="164592"/>
          </a:xfrm>
          <a:prstGeom prst="rect">
            <a:avLst/>
          </a:prstGeom>
          <a:noFill/>
          <a:ln/>
        </p:spPr>
        <p:txBody>
          <a:bodyPr wrap="square" rtlCol="0" anchor="ctr"/>
          <a:lstStyle/>
          <a:p>
            <a:pPr marL="0" indent="0" algn="r">
              <a:buNone/>
            </a:pPr>
            <a:r>
              <a:rPr lang="en-US" sz="700" kern="0" spc="300" dirty="0">
                <a:solidFill>
                  <a:srgbClr val="007A6E"/>
                </a:solidFill>
                <a:latin typeface="Calibri" pitchFamily="34" charset="0"/>
                <a:ea typeface="Calibri" pitchFamily="34" charset="-122"/>
                <a:cs typeface="Calibri" pitchFamily="34" charset="-120"/>
              </a:rPr>
              <a:t>RENEWABLES</a:t>
            </a:r>
            <a:endParaRPr lang="en-US" sz="700" dirty="0"/>
          </a:p>
        </p:txBody>
      </p:sp>
      <p:sp>
        <p:nvSpPr>
          <p:cNvPr id="6" name="Shape 4">
            <a:extLst>
              <a:ext uri="{FF2B5EF4-FFF2-40B4-BE49-F238E27FC236}">
                <a16:creationId xmlns:a16="http://schemas.microsoft.com/office/drawing/2014/main" id="{95331EF9-1A94-DD91-E344-CCD2B94159B0}"/>
              </a:ext>
            </a:extLst>
          </p:cNvPr>
          <p:cNvSpPr/>
          <p:nvPr/>
        </p:nvSpPr>
        <p:spPr>
          <a:xfrm>
            <a:off x="0" y="4901184"/>
            <a:ext cx="9144000" cy="242316"/>
          </a:xfrm>
          <a:prstGeom prst="rect">
            <a:avLst/>
          </a:prstGeom>
          <a:solidFill>
            <a:srgbClr val="E8EEF3"/>
          </a:solidFill>
          <a:ln w="12700">
            <a:solidFill>
              <a:srgbClr val="E8EEF3"/>
            </a:solidFill>
            <a:prstDash val="solid"/>
          </a:ln>
        </p:spPr>
        <p:txBody>
          <a:bodyPr/>
          <a:lstStyle/>
          <a:p>
            <a:endParaRPr lang="en-US"/>
          </a:p>
        </p:txBody>
      </p:sp>
      <p:sp>
        <p:nvSpPr>
          <p:cNvPr id="7" name="Text 5">
            <a:extLst>
              <a:ext uri="{FF2B5EF4-FFF2-40B4-BE49-F238E27FC236}">
                <a16:creationId xmlns:a16="http://schemas.microsoft.com/office/drawing/2014/main" id="{25DB176B-8E04-30BA-ED26-3C937A0C23FD}"/>
              </a:ext>
            </a:extLst>
          </p:cNvPr>
          <p:cNvSpPr/>
          <p:nvPr/>
        </p:nvSpPr>
        <p:spPr>
          <a:xfrm>
            <a:off x="182880" y="4924044"/>
            <a:ext cx="6400800" cy="164592"/>
          </a:xfrm>
          <a:prstGeom prst="rect">
            <a:avLst/>
          </a:prstGeom>
          <a:noFill/>
          <a:ln/>
        </p:spPr>
        <p:txBody>
          <a:bodyPr wrap="square" rtlCol="0" anchor="ctr"/>
          <a:lstStyle/>
          <a:p>
            <a:pPr marL="0" indent="0" algn="l">
              <a:buNone/>
            </a:pPr>
            <a:r>
              <a:rPr lang="en-US" sz="700" kern="0" spc="150" dirty="0">
                <a:solidFill>
                  <a:srgbClr val="7A93A8"/>
                </a:solidFill>
                <a:latin typeface="Calibri" pitchFamily="34" charset="0"/>
                <a:ea typeface="Calibri" pitchFamily="34" charset="-122"/>
                <a:cs typeface="Calibri" pitchFamily="34" charset="-120"/>
              </a:rPr>
              <a:t>UNLOCKING INVESTOR ACCESS TO GROWTH IN RENEWABLES</a:t>
            </a:r>
            <a:endParaRPr lang="en-US" sz="700" dirty="0"/>
          </a:p>
        </p:txBody>
      </p:sp>
      <p:sp>
        <p:nvSpPr>
          <p:cNvPr id="9" name="Text 7">
            <a:extLst>
              <a:ext uri="{FF2B5EF4-FFF2-40B4-BE49-F238E27FC236}">
                <a16:creationId xmlns:a16="http://schemas.microsoft.com/office/drawing/2014/main" id="{9F05BBDE-6A6C-AE98-24F7-71F7B9F80485}"/>
              </a:ext>
            </a:extLst>
          </p:cNvPr>
          <p:cNvSpPr/>
          <p:nvPr/>
        </p:nvSpPr>
        <p:spPr>
          <a:xfrm>
            <a:off x="182880" y="420624"/>
            <a:ext cx="8778240" cy="310896"/>
          </a:xfrm>
          <a:prstGeom prst="rect">
            <a:avLst/>
          </a:prstGeom>
          <a:noFill/>
          <a:ln/>
        </p:spPr>
        <p:txBody>
          <a:bodyPr wrap="square" rtlCol="0" anchor="ctr"/>
          <a:lstStyle/>
          <a:p>
            <a:pPr marL="0" indent="0">
              <a:buNone/>
            </a:pPr>
            <a:r>
              <a:rPr lang="en-US" sz="1500" b="1" dirty="0">
                <a:solidFill>
                  <a:srgbClr val="1C2B39"/>
                </a:solidFill>
                <a:latin typeface="Calibri" pitchFamily="34" charset="0"/>
                <a:ea typeface="Calibri" pitchFamily="34" charset="-122"/>
                <a:cs typeface="Calibri" pitchFamily="34" charset="-120"/>
              </a:rPr>
              <a:t>Meeting demand will require substantial increases in renewables development capacity &amp; capabilities</a:t>
            </a:r>
            <a:endParaRPr lang="en-US" sz="1500" dirty="0"/>
          </a:p>
        </p:txBody>
      </p:sp>
      <p:sp>
        <p:nvSpPr>
          <p:cNvPr id="10" name="Text 8">
            <a:extLst>
              <a:ext uri="{FF2B5EF4-FFF2-40B4-BE49-F238E27FC236}">
                <a16:creationId xmlns:a16="http://schemas.microsoft.com/office/drawing/2014/main" id="{C7A3051D-26E7-2E0D-E912-F11C93D4009C}"/>
              </a:ext>
            </a:extLst>
          </p:cNvPr>
          <p:cNvSpPr/>
          <p:nvPr/>
        </p:nvSpPr>
        <p:spPr>
          <a:xfrm>
            <a:off x="182880" y="713232"/>
            <a:ext cx="8778240" cy="201168"/>
          </a:xfrm>
          <a:prstGeom prst="rect">
            <a:avLst/>
          </a:prstGeom>
          <a:noFill/>
          <a:ln/>
        </p:spPr>
        <p:txBody>
          <a:bodyPr wrap="square" rtlCol="0" anchor="ctr"/>
          <a:lstStyle/>
          <a:p>
            <a:pPr marL="0" indent="0">
              <a:buNone/>
            </a:pPr>
            <a:r>
              <a:rPr lang="en-US" sz="1000" dirty="0">
                <a:solidFill>
                  <a:srgbClr val="7A93A8"/>
                </a:solidFill>
                <a:latin typeface="Calibri" pitchFamily="34" charset="0"/>
                <a:ea typeface="Calibri" pitchFamily="34" charset="-122"/>
                <a:cs typeface="Calibri" pitchFamily="34" charset="-120"/>
              </a:rPr>
              <a:t>The sector is plagued by bottlenecks &amp; quality issues — demand vastly exceeds development capacity</a:t>
            </a:r>
            <a:endParaRPr lang="en-US" sz="1000" dirty="0"/>
          </a:p>
        </p:txBody>
      </p:sp>
      <p:sp>
        <p:nvSpPr>
          <p:cNvPr id="11" name="Shape 9">
            <a:extLst>
              <a:ext uri="{FF2B5EF4-FFF2-40B4-BE49-F238E27FC236}">
                <a16:creationId xmlns:a16="http://schemas.microsoft.com/office/drawing/2014/main" id="{7E2501F8-43F1-BDC7-98AA-8108649FD730}"/>
              </a:ext>
            </a:extLst>
          </p:cNvPr>
          <p:cNvSpPr/>
          <p:nvPr/>
        </p:nvSpPr>
        <p:spPr>
          <a:xfrm>
            <a:off x="182880" y="950976"/>
            <a:ext cx="8778240" cy="20117"/>
          </a:xfrm>
          <a:prstGeom prst="rect">
            <a:avLst/>
          </a:prstGeom>
          <a:solidFill>
            <a:srgbClr val="B2DDD9"/>
          </a:solidFill>
          <a:ln w="12700">
            <a:solidFill>
              <a:srgbClr val="B2DDD9"/>
            </a:solidFill>
            <a:prstDash val="solid"/>
          </a:ln>
        </p:spPr>
        <p:txBody>
          <a:bodyPr/>
          <a:lstStyle/>
          <a:p>
            <a:endParaRPr lang="en-US"/>
          </a:p>
        </p:txBody>
      </p:sp>
      <p:sp>
        <p:nvSpPr>
          <p:cNvPr id="30" name="TextBox 29">
            <a:extLst>
              <a:ext uri="{FF2B5EF4-FFF2-40B4-BE49-F238E27FC236}">
                <a16:creationId xmlns:a16="http://schemas.microsoft.com/office/drawing/2014/main" id="{0E804733-2CBE-A705-C478-1400C7AE9E83}"/>
              </a:ext>
            </a:extLst>
          </p:cNvPr>
          <p:cNvSpPr txBox="1"/>
          <p:nvPr/>
        </p:nvSpPr>
        <p:spPr>
          <a:xfrm>
            <a:off x="6083114" y="2547220"/>
            <a:ext cx="1584000" cy="369332"/>
          </a:xfrm>
          <a:prstGeom prst="rect">
            <a:avLst/>
          </a:prstGeom>
          <a:noFill/>
        </p:spPr>
        <p:txBody>
          <a:bodyPr wrap="square" rtlCol="0">
            <a:spAutoFit/>
          </a:bodyPr>
          <a:lstStyle/>
          <a:p>
            <a:pPr algn="ctr" defTabSz="457200">
              <a:spcBef>
                <a:spcPts val="200"/>
              </a:spcBef>
              <a:spcAft>
                <a:spcPts val="200"/>
              </a:spcAft>
            </a:pPr>
            <a:r>
              <a:rPr lang="en-GB" sz="900" dirty="0">
                <a:solidFill>
                  <a:schemeClr val="bg2">
                    <a:lumMod val="50000"/>
                  </a:schemeClr>
                </a:solidFill>
                <a:ea typeface="Open Sans" panose="020B0606030504020204" pitchFamily="34" charset="0"/>
                <a:cs typeface="Open Sans" panose="020B0606030504020204" pitchFamily="34" charset="0"/>
              </a:rPr>
              <a:t>Demand for Renewable Energy in Southeast Asia</a:t>
            </a:r>
            <a:endParaRPr lang="en-GB" sz="900" dirty="0">
              <a:solidFill>
                <a:schemeClr val="bg2">
                  <a:lumMod val="50000"/>
                </a:schemeClr>
              </a:solidFill>
              <a:highlight>
                <a:srgbClr val="FFDE68"/>
              </a:highlight>
              <a:ea typeface="Open Sans" panose="020B0606030504020204" pitchFamily="34" charset="0"/>
              <a:cs typeface="Open Sans" panose="020B0606030504020204" pitchFamily="34" charset="0"/>
            </a:endParaRPr>
          </a:p>
        </p:txBody>
      </p:sp>
      <p:sp>
        <p:nvSpPr>
          <p:cNvPr id="31" name="TextBox 30">
            <a:extLst>
              <a:ext uri="{FF2B5EF4-FFF2-40B4-BE49-F238E27FC236}">
                <a16:creationId xmlns:a16="http://schemas.microsoft.com/office/drawing/2014/main" id="{20ACA231-F2CF-3C3C-338E-1D7912FE83BF}"/>
              </a:ext>
            </a:extLst>
          </p:cNvPr>
          <p:cNvSpPr txBox="1"/>
          <p:nvPr/>
        </p:nvSpPr>
        <p:spPr>
          <a:xfrm>
            <a:off x="2855262" y="3317101"/>
            <a:ext cx="1448122" cy="369332"/>
          </a:xfrm>
          <a:prstGeom prst="rect">
            <a:avLst/>
          </a:prstGeom>
          <a:noFill/>
        </p:spPr>
        <p:txBody>
          <a:bodyPr wrap="square" rtlCol="0">
            <a:spAutoFit/>
          </a:bodyPr>
          <a:lstStyle/>
          <a:p>
            <a:pPr algn="ctr" defTabSz="457200">
              <a:spcBef>
                <a:spcPts val="200"/>
              </a:spcBef>
              <a:spcAft>
                <a:spcPts val="200"/>
              </a:spcAft>
            </a:pPr>
            <a:r>
              <a:rPr lang="en-GB" sz="900" dirty="0">
                <a:solidFill>
                  <a:schemeClr val="bg2">
                    <a:lumMod val="50000"/>
                  </a:schemeClr>
                </a:solidFill>
                <a:ea typeface="Open Sans" panose="020B0606030504020204" pitchFamily="34" charset="0"/>
                <a:cs typeface="Open Sans" panose="020B0606030504020204" pitchFamily="34" charset="0"/>
              </a:rPr>
              <a:t>Project Development Capacity and Capabilities</a:t>
            </a:r>
          </a:p>
        </p:txBody>
      </p:sp>
      <p:sp>
        <p:nvSpPr>
          <p:cNvPr id="32" name="TextBox 31">
            <a:extLst>
              <a:ext uri="{FF2B5EF4-FFF2-40B4-BE49-F238E27FC236}">
                <a16:creationId xmlns:a16="http://schemas.microsoft.com/office/drawing/2014/main" id="{CF6CD3DE-DA8A-DC67-2CFF-230D6AC2850F}"/>
              </a:ext>
            </a:extLst>
          </p:cNvPr>
          <p:cNvSpPr txBox="1"/>
          <p:nvPr/>
        </p:nvSpPr>
        <p:spPr>
          <a:xfrm>
            <a:off x="850677" y="4268419"/>
            <a:ext cx="1912046" cy="507831"/>
          </a:xfrm>
          <a:prstGeom prst="rect">
            <a:avLst/>
          </a:prstGeom>
          <a:noFill/>
        </p:spPr>
        <p:txBody>
          <a:bodyPr wrap="square" rtlCol="0">
            <a:spAutoFit/>
          </a:bodyPr>
          <a:lstStyle/>
          <a:p>
            <a:pPr algn="ctr" defTabSz="457200">
              <a:spcBef>
                <a:spcPts val="200"/>
              </a:spcBef>
              <a:spcAft>
                <a:spcPts val="200"/>
              </a:spcAft>
            </a:pPr>
            <a:r>
              <a:rPr lang="en-GB" sz="900" dirty="0">
                <a:solidFill>
                  <a:schemeClr val="bg2">
                    <a:lumMod val="50000"/>
                  </a:schemeClr>
                </a:solidFill>
                <a:ea typeface="Open Sans" panose="020B0606030504020204" pitchFamily="34" charset="0"/>
                <a:cs typeface="Open Sans" panose="020B0606030504020204" pitchFamily="34" charset="0"/>
              </a:rPr>
              <a:t>Investors, energy companies, utilities &amp; industrials seeking renewable energy in Southeast Asia</a:t>
            </a:r>
            <a:r>
              <a:rPr lang="en-GB" sz="900" dirty="0">
                <a:solidFill>
                  <a:srgbClr val="333333"/>
                </a:solidFill>
                <a:ea typeface="Open Sans" panose="020B0606030504020204" pitchFamily="34" charset="0"/>
                <a:cs typeface="Open Sans" panose="020B0606030504020204" pitchFamily="34" charset="0"/>
              </a:rPr>
              <a:t>.</a:t>
            </a:r>
          </a:p>
        </p:txBody>
      </p:sp>
      <p:grpSp>
        <p:nvGrpSpPr>
          <p:cNvPr id="33" name="Group 32">
            <a:extLst>
              <a:ext uri="{FF2B5EF4-FFF2-40B4-BE49-F238E27FC236}">
                <a16:creationId xmlns:a16="http://schemas.microsoft.com/office/drawing/2014/main" id="{1DBE9C9B-4C1B-B7CC-77D9-16142945E5DC}"/>
              </a:ext>
            </a:extLst>
          </p:cNvPr>
          <p:cNvGrpSpPr/>
          <p:nvPr/>
        </p:nvGrpSpPr>
        <p:grpSpPr>
          <a:xfrm>
            <a:off x="87630" y="829648"/>
            <a:ext cx="6400800" cy="4071536"/>
            <a:chOff x="-1" y="630179"/>
            <a:chExt cx="6587153" cy="6159394"/>
          </a:xfrm>
        </p:grpSpPr>
        <p:sp>
          <p:nvSpPr>
            <p:cNvPr id="34" name="Oval 7">
              <a:extLst>
                <a:ext uri="{FF2B5EF4-FFF2-40B4-BE49-F238E27FC236}">
                  <a16:creationId xmlns:a16="http://schemas.microsoft.com/office/drawing/2014/main" id="{8D769E1F-D478-AD10-6800-38967AAFB628}"/>
                </a:ext>
              </a:extLst>
            </p:cNvPr>
            <p:cNvSpPr>
              <a:spLocks noChangeArrowheads="1"/>
            </p:cNvSpPr>
            <p:nvPr/>
          </p:nvSpPr>
          <p:spPr bwMode="auto">
            <a:xfrm>
              <a:off x="3060629" y="3132070"/>
              <a:ext cx="460918" cy="1167217"/>
            </a:xfrm>
            <a:prstGeom prst="ellipse">
              <a:avLst/>
            </a:prstGeom>
            <a:solidFill>
              <a:srgbClr val="FFFFFF">
                <a:lumMod val="65000"/>
              </a:srgbClr>
            </a:solid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IN" sz="1800" b="0" i="0" u="none" strike="noStrike" kern="0" cap="none" spc="0" normalizeH="0" baseline="0" noProof="0">
                <a:ln>
                  <a:noFill/>
                </a:ln>
                <a:solidFill>
                  <a:srgbClr val="595959"/>
                </a:solidFill>
                <a:effectLst/>
                <a:uLnTx/>
                <a:uFillTx/>
              </a:endParaRPr>
            </a:p>
          </p:txBody>
        </p:sp>
        <p:sp>
          <p:nvSpPr>
            <p:cNvPr id="35" name="Freeform 8">
              <a:extLst>
                <a:ext uri="{FF2B5EF4-FFF2-40B4-BE49-F238E27FC236}">
                  <a16:creationId xmlns:a16="http://schemas.microsoft.com/office/drawing/2014/main" id="{C5251CED-74D5-56E0-F907-565F1E7C667F}"/>
                </a:ext>
              </a:extLst>
            </p:cNvPr>
            <p:cNvSpPr>
              <a:spLocks/>
            </p:cNvSpPr>
            <p:nvPr/>
          </p:nvSpPr>
          <p:spPr bwMode="auto">
            <a:xfrm>
              <a:off x="3045708" y="3090620"/>
              <a:ext cx="353150" cy="1253432"/>
            </a:xfrm>
            <a:custGeom>
              <a:avLst/>
              <a:gdLst>
                <a:gd name="T0" fmla="*/ 103 w 149"/>
                <a:gd name="T1" fmla="*/ 475 h 530"/>
                <a:gd name="T2" fmla="*/ 13 w 149"/>
                <a:gd name="T3" fmla="*/ 265 h 530"/>
                <a:gd name="T4" fmla="*/ 103 w 149"/>
                <a:gd name="T5" fmla="*/ 55 h 530"/>
                <a:gd name="T6" fmla="*/ 111 w 149"/>
                <a:gd name="T7" fmla="*/ 56 h 530"/>
                <a:gd name="T8" fmla="*/ 125 w 149"/>
                <a:gd name="T9" fmla="*/ 3 h 530"/>
                <a:gd name="T10" fmla="*/ 109 w 149"/>
                <a:gd name="T11" fmla="*/ 0 h 530"/>
                <a:gd name="T12" fmla="*/ 0 w 149"/>
                <a:gd name="T13" fmla="*/ 265 h 530"/>
                <a:gd name="T14" fmla="*/ 109 w 149"/>
                <a:gd name="T15" fmla="*/ 530 h 530"/>
                <a:gd name="T16" fmla="*/ 149 w 149"/>
                <a:gd name="T17" fmla="*/ 511 h 530"/>
                <a:gd name="T18" fmla="*/ 127 w 149"/>
                <a:gd name="T19" fmla="*/ 468 h 530"/>
                <a:gd name="T20" fmla="*/ 103 w 149"/>
                <a:gd name="T21" fmla="*/ 475 h 5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530">
                  <a:moveTo>
                    <a:pt x="103" y="475"/>
                  </a:moveTo>
                  <a:cubicBezTo>
                    <a:pt x="53" y="475"/>
                    <a:pt x="13" y="381"/>
                    <a:pt x="13" y="265"/>
                  </a:cubicBezTo>
                  <a:cubicBezTo>
                    <a:pt x="13" y="149"/>
                    <a:pt x="53" y="55"/>
                    <a:pt x="103" y="55"/>
                  </a:cubicBezTo>
                  <a:cubicBezTo>
                    <a:pt x="106" y="55"/>
                    <a:pt x="109" y="55"/>
                    <a:pt x="111" y="56"/>
                  </a:cubicBezTo>
                  <a:cubicBezTo>
                    <a:pt x="125" y="3"/>
                    <a:pt x="125" y="3"/>
                    <a:pt x="125" y="3"/>
                  </a:cubicBezTo>
                  <a:cubicBezTo>
                    <a:pt x="120" y="1"/>
                    <a:pt x="114" y="0"/>
                    <a:pt x="109" y="0"/>
                  </a:cubicBezTo>
                  <a:cubicBezTo>
                    <a:pt x="48" y="0"/>
                    <a:pt x="0" y="119"/>
                    <a:pt x="0" y="265"/>
                  </a:cubicBezTo>
                  <a:cubicBezTo>
                    <a:pt x="0" y="411"/>
                    <a:pt x="48" y="530"/>
                    <a:pt x="109" y="530"/>
                  </a:cubicBezTo>
                  <a:cubicBezTo>
                    <a:pt x="123" y="530"/>
                    <a:pt x="137" y="523"/>
                    <a:pt x="149" y="511"/>
                  </a:cubicBezTo>
                  <a:cubicBezTo>
                    <a:pt x="127" y="468"/>
                    <a:pt x="127" y="468"/>
                    <a:pt x="127" y="468"/>
                  </a:cubicBezTo>
                  <a:cubicBezTo>
                    <a:pt x="119" y="473"/>
                    <a:pt x="111" y="475"/>
                    <a:pt x="103" y="475"/>
                  </a:cubicBezTo>
                  <a:close/>
                </a:path>
              </a:pathLst>
            </a:custGeom>
            <a:solidFill>
              <a:srgbClr val="FFFFFF">
                <a:lumMod val="75000"/>
              </a:srgbClr>
            </a:solid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IN" sz="1800" b="0" i="0" u="none" strike="noStrike" kern="0" cap="none" spc="0" normalizeH="0" baseline="0" noProof="0">
                <a:ln>
                  <a:noFill/>
                </a:ln>
                <a:solidFill>
                  <a:srgbClr val="595959"/>
                </a:solidFill>
                <a:effectLst/>
                <a:uLnTx/>
                <a:uFillTx/>
              </a:endParaRPr>
            </a:p>
          </p:txBody>
        </p:sp>
        <p:grpSp>
          <p:nvGrpSpPr>
            <p:cNvPr id="36" name="Group 35">
              <a:extLst>
                <a:ext uri="{FF2B5EF4-FFF2-40B4-BE49-F238E27FC236}">
                  <a16:creationId xmlns:a16="http://schemas.microsoft.com/office/drawing/2014/main" id="{ED7EEEEE-4621-C8BB-7153-DB2D6DD21B6C}"/>
                </a:ext>
              </a:extLst>
            </p:cNvPr>
            <p:cNvGrpSpPr/>
            <p:nvPr/>
          </p:nvGrpSpPr>
          <p:grpSpPr>
            <a:xfrm>
              <a:off x="-1" y="2042777"/>
              <a:ext cx="6403117" cy="1593319"/>
              <a:chOff x="0" y="1949450"/>
              <a:chExt cx="6130925" cy="1525588"/>
            </a:xfrm>
            <a:gradFill>
              <a:gsLst>
                <a:gs pos="24000">
                  <a:srgbClr val="1190C5"/>
                </a:gs>
                <a:gs pos="90000">
                  <a:srgbClr val="083049"/>
                </a:gs>
              </a:gsLst>
              <a:lin ang="0" scaled="1"/>
            </a:gradFill>
          </p:grpSpPr>
          <p:sp>
            <p:nvSpPr>
              <p:cNvPr id="51" name="Freeform 9">
                <a:extLst>
                  <a:ext uri="{FF2B5EF4-FFF2-40B4-BE49-F238E27FC236}">
                    <a16:creationId xmlns:a16="http://schemas.microsoft.com/office/drawing/2014/main" id="{4BE0AEDB-DD4C-2EBD-270E-193653E201D2}"/>
                  </a:ext>
                </a:extLst>
              </p:cNvPr>
              <p:cNvSpPr>
                <a:spLocks/>
              </p:cNvSpPr>
              <p:nvPr/>
            </p:nvSpPr>
            <p:spPr bwMode="auto">
              <a:xfrm>
                <a:off x="0" y="1949450"/>
                <a:ext cx="5724525" cy="1525588"/>
              </a:xfrm>
              <a:custGeom>
                <a:avLst/>
                <a:gdLst>
                  <a:gd name="T0" fmla="*/ 1509 w 2528"/>
                  <a:gd name="T1" fmla="*/ 667 h 674"/>
                  <a:gd name="T2" fmla="*/ 2528 w 2528"/>
                  <a:gd name="T3" fmla="*/ 557 h 674"/>
                  <a:gd name="T4" fmla="*/ 2528 w 2528"/>
                  <a:gd name="T5" fmla="*/ 366 h 674"/>
                  <a:gd name="T6" fmla="*/ 1509 w 2528"/>
                  <a:gd name="T7" fmla="*/ 624 h 674"/>
                  <a:gd name="T8" fmla="*/ 1509 w 2528"/>
                  <a:gd name="T9" fmla="*/ 624 h 674"/>
                  <a:gd name="T10" fmla="*/ 706 w 2528"/>
                  <a:gd name="T11" fmla="*/ 397 h 674"/>
                  <a:gd name="T12" fmla="*/ 0 w 2528"/>
                  <a:gd name="T13" fmla="*/ 0 h 674"/>
                  <a:gd name="T14" fmla="*/ 0 w 2528"/>
                  <a:gd name="T15" fmla="*/ 387 h 674"/>
                  <a:gd name="T16" fmla="*/ 610 w 2528"/>
                  <a:gd name="T17" fmla="*/ 552 h 674"/>
                  <a:gd name="T18" fmla="*/ 1509 w 2528"/>
                  <a:gd name="T19" fmla="*/ 667 h 6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28" h="674">
                    <a:moveTo>
                      <a:pt x="1509" y="667"/>
                    </a:moveTo>
                    <a:cubicBezTo>
                      <a:pt x="1796" y="661"/>
                      <a:pt x="2403" y="574"/>
                      <a:pt x="2528" y="557"/>
                    </a:cubicBezTo>
                    <a:cubicBezTo>
                      <a:pt x="2528" y="366"/>
                      <a:pt x="2528" y="366"/>
                      <a:pt x="2528" y="366"/>
                    </a:cubicBezTo>
                    <a:cubicBezTo>
                      <a:pt x="1992" y="533"/>
                      <a:pt x="1800" y="618"/>
                      <a:pt x="1509" y="624"/>
                    </a:cubicBezTo>
                    <a:cubicBezTo>
                      <a:pt x="1509" y="624"/>
                      <a:pt x="1509" y="624"/>
                      <a:pt x="1509" y="624"/>
                    </a:cubicBezTo>
                    <a:cubicBezTo>
                      <a:pt x="1358" y="624"/>
                      <a:pt x="1006" y="563"/>
                      <a:pt x="706" y="397"/>
                    </a:cubicBezTo>
                    <a:cubicBezTo>
                      <a:pt x="480" y="273"/>
                      <a:pt x="150" y="91"/>
                      <a:pt x="0" y="0"/>
                    </a:cubicBezTo>
                    <a:cubicBezTo>
                      <a:pt x="0" y="387"/>
                      <a:pt x="0" y="387"/>
                      <a:pt x="0" y="387"/>
                    </a:cubicBezTo>
                    <a:cubicBezTo>
                      <a:pt x="171" y="435"/>
                      <a:pt x="495" y="522"/>
                      <a:pt x="610" y="552"/>
                    </a:cubicBezTo>
                    <a:cubicBezTo>
                      <a:pt x="817" y="606"/>
                      <a:pt x="1237" y="674"/>
                      <a:pt x="1509" y="667"/>
                    </a:cubicBezTo>
                    <a:close/>
                  </a:path>
                </a:pathLst>
              </a:custGeom>
              <a:solidFill>
                <a:srgbClr val="007A6E"/>
              </a:solid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IN" sz="1800" b="0" i="0" u="none" strike="noStrike" kern="0" cap="none" spc="0" normalizeH="0" baseline="0" noProof="0">
                  <a:ln>
                    <a:noFill/>
                  </a:ln>
                  <a:solidFill>
                    <a:srgbClr val="595959"/>
                  </a:solidFill>
                  <a:effectLst/>
                  <a:uLnTx/>
                  <a:uFillTx/>
                </a:endParaRPr>
              </a:p>
            </p:txBody>
          </p:sp>
          <p:sp>
            <p:nvSpPr>
              <p:cNvPr id="52" name="Freeform 11">
                <a:extLst>
                  <a:ext uri="{FF2B5EF4-FFF2-40B4-BE49-F238E27FC236}">
                    <a16:creationId xmlns:a16="http://schemas.microsoft.com/office/drawing/2014/main" id="{834B7377-0CBF-296C-ACEF-8BFEF1951CEE}"/>
                  </a:ext>
                </a:extLst>
              </p:cNvPr>
              <p:cNvSpPr>
                <a:spLocks/>
              </p:cNvSpPr>
              <p:nvPr/>
            </p:nvSpPr>
            <p:spPr bwMode="auto">
              <a:xfrm>
                <a:off x="5676900" y="2714625"/>
                <a:ext cx="454025" cy="593725"/>
              </a:xfrm>
              <a:custGeom>
                <a:avLst/>
                <a:gdLst>
                  <a:gd name="T0" fmla="*/ 286 w 286"/>
                  <a:gd name="T1" fmla="*/ 63 h 374"/>
                  <a:gd name="T2" fmla="*/ 0 w 286"/>
                  <a:gd name="T3" fmla="*/ 0 h 374"/>
                  <a:gd name="T4" fmla="*/ 0 w 286"/>
                  <a:gd name="T5" fmla="*/ 374 h 374"/>
                  <a:gd name="T6" fmla="*/ 286 w 286"/>
                  <a:gd name="T7" fmla="*/ 63 h 374"/>
                </a:gdLst>
                <a:ahLst/>
                <a:cxnLst>
                  <a:cxn ang="0">
                    <a:pos x="T0" y="T1"/>
                  </a:cxn>
                  <a:cxn ang="0">
                    <a:pos x="T2" y="T3"/>
                  </a:cxn>
                  <a:cxn ang="0">
                    <a:pos x="T4" y="T5"/>
                  </a:cxn>
                  <a:cxn ang="0">
                    <a:pos x="T6" y="T7"/>
                  </a:cxn>
                </a:cxnLst>
                <a:rect l="0" t="0" r="r" b="b"/>
                <a:pathLst>
                  <a:path w="286" h="374">
                    <a:moveTo>
                      <a:pt x="286" y="63"/>
                    </a:moveTo>
                    <a:lnTo>
                      <a:pt x="0" y="0"/>
                    </a:lnTo>
                    <a:lnTo>
                      <a:pt x="0" y="374"/>
                    </a:lnTo>
                    <a:lnTo>
                      <a:pt x="286" y="63"/>
                    </a:lnTo>
                    <a:close/>
                  </a:path>
                </a:pathLst>
              </a:custGeom>
              <a:solidFill>
                <a:srgbClr val="007A6E"/>
              </a:solid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IN" sz="1800" b="0" i="0" u="none" strike="noStrike" kern="0" cap="none" spc="0" normalizeH="0" baseline="0" noProof="0">
                  <a:ln>
                    <a:noFill/>
                  </a:ln>
                  <a:solidFill>
                    <a:srgbClr val="595959"/>
                  </a:solidFill>
                  <a:effectLst/>
                  <a:uLnTx/>
                  <a:uFillTx/>
                </a:endParaRPr>
              </a:p>
            </p:txBody>
          </p:sp>
        </p:grpSp>
        <p:grpSp>
          <p:nvGrpSpPr>
            <p:cNvPr id="37" name="Group 36">
              <a:extLst>
                <a:ext uri="{FF2B5EF4-FFF2-40B4-BE49-F238E27FC236}">
                  <a16:creationId xmlns:a16="http://schemas.microsoft.com/office/drawing/2014/main" id="{0A3B9B7E-F848-ECB3-2A2C-0D0BDB95245F}"/>
                </a:ext>
              </a:extLst>
            </p:cNvPr>
            <p:cNvGrpSpPr/>
            <p:nvPr/>
          </p:nvGrpSpPr>
          <p:grpSpPr>
            <a:xfrm>
              <a:off x="-1" y="3165230"/>
              <a:ext cx="5978674" cy="1077687"/>
              <a:chOff x="0" y="3024188"/>
              <a:chExt cx="5724525" cy="1031875"/>
            </a:xfrm>
            <a:gradFill>
              <a:gsLst>
                <a:gs pos="24000">
                  <a:srgbClr val="1190C5"/>
                </a:gs>
                <a:gs pos="90000">
                  <a:srgbClr val="083049"/>
                </a:gs>
              </a:gsLst>
              <a:lin ang="0" scaled="1"/>
            </a:gradFill>
          </p:grpSpPr>
          <p:sp>
            <p:nvSpPr>
              <p:cNvPr id="49" name="Freeform 10">
                <a:extLst>
                  <a:ext uri="{FF2B5EF4-FFF2-40B4-BE49-F238E27FC236}">
                    <a16:creationId xmlns:a16="http://schemas.microsoft.com/office/drawing/2014/main" id="{E3391697-E4CD-6F52-F3C4-28FC89701B08}"/>
                  </a:ext>
                </a:extLst>
              </p:cNvPr>
              <p:cNvSpPr>
                <a:spLocks/>
              </p:cNvSpPr>
              <p:nvPr/>
            </p:nvSpPr>
            <p:spPr bwMode="auto">
              <a:xfrm>
                <a:off x="0" y="3024188"/>
                <a:ext cx="5432425" cy="1031875"/>
              </a:xfrm>
              <a:custGeom>
                <a:avLst/>
                <a:gdLst>
                  <a:gd name="T0" fmla="*/ 1454 w 2399"/>
                  <a:gd name="T1" fmla="*/ 247 h 455"/>
                  <a:gd name="T2" fmla="*/ 1510 w 2399"/>
                  <a:gd name="T3" fmla="*/ 248 h 455"/>
                  <a:gd name="T4" fmla="*/ 2399 w 2399"/>
                  <a:gd name="T5" fmla="*/ 302 h 455"/>
                  <a:gd name="T6" fmla="*/ 2399 w 2399"/>
                  <a:gd name="T7" fmla="*/ 153 h 455"/>
                  <a:gd name="T8" fmla="*/ 1510 w 2399"/>
                  <a:gd name="T9" fmla="*/ 207 h 455"/>
                  <a:gd name="T10" fmla="*/ 1454 w 2399"/>
                  <a:gd name="T11" fmla="*/ 208 h 455"/>
                  <a:gd name="T12" fmla="*/ 605 w 2399"/>
                  <a:gd name="T13" fmla="*/ 122 h 455"/>
                  <a:gd name="T14" fmla="*/ 0 w 2399"/>
                  <a:gd name="T15" fmla="*/ 0 h 455"/>
                  <a:gd name="T16" fmla="*/ 0 w 2399"/>
                  <a:gd name="T17" fmla="*/ 455 h 455"/>
                  <a:gd name="T18" fmla="*/ 605 w 2399"/>
                  <a:gd name="T19" fmla="*/ 332 h 455"/>
                  <a:gd name="T20" fmla="*/ 1454 w 2399"/>
                  <a:gd name="T21" fmla="*/ 247 h 4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399" h="455">
                    <a:moveTo>
                      <a:pt x="1454" y="247"/>
                    </a:moveTo>
                    <a:cubicBezTo>
                      <a:pt x="1473" y="247"/>
                      <a:pt x="1492" y="247"/>
                      <a:pt x="1510" y="248"/>
                    </a:cubicBezTo>
                    <a:cubicBezTo>
                      <a:pt x="1801" y="256"/>
                      <a:pt x="2262" y="289"/>
                      <a:pt x="2399" y="302"/>
                    </a:cubicBezTo>
                    <a:cubicBezTo>
                      <a:pt x="2399" y="153"/>
                      <a:pt x="2399" y="153"/>
                      <a:pt x="2399" y="153"/>
                    </a:cubicBezTo>
                    <a:cubicBezTo>
                      <a:pt x="2262" y="166"/>
                      <a:pt x="1801" y="199"/>
                      <a:pt x="1510" y="207"/>
                    </a:cubicBezTo>
                    <a:cubicBezTo>
                      <a:pt x="1492" y="207"/>
                      <a:pt x="1473" y="208"/>
                      <a:pt x="1454" y="208"/>
                    </a:cubicBezTo>
                    <a:cubicBezTo>
                      <a:pt x="1174" y="208"/>
                      <a:pt x="742" y="149"/>
                      <a:pt x="605" y="122"/>
                    </a:cubicBezTo>
                    <a:cubicBezTo>
                      <a:pt x="286" y="59"/>
                      <a:pt x="174" y="41"/>
                      <a:pt x="0" y="0"/>
                    </a:cubicBezTo>
                    <a:cubicBezTo>
                      <a:pt x="0" y="455"/>
                      <a:pt x="0" y="455"/>
                      <a:pt x="0" y="455"/>
                    </a:cubicBezTo>
                    <a:cubicBezTo>
                      <a:pt x="174" y="414"/>
                      <a:pt x="496" y="355"/>
                      <a:pt x="605" y="332"/>
                    </a:cubicBezTo>
                    <a:cubicBezTo>
                      <a:pt x="742" y="304"/>
                      <a:pt x="1174" y="247"/>
                      <a:pt x="1454" y="247"/>
                    </a:cubicBezTo>
                    <a:close/>
                  </a:path>
                </a:pathLst>
              </a:custGeom>
              <a:solidFill>
                <a:srgbClr val="007A6E"/>
              </a:solid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IN" sz="1800" b="0" i="0" u="none" strike="noStrike" kern="0" cap="none" spc="0" normalizeH="0" baseline="0" noProof="0">
                  <a:ln>
                    <a:noFill/>
                  </a:ln>
                  <a:solidFill>
                    <a:srgbClr val="595959"/>
                  </a:solidFill>
                  <a:effectLst/>
                  <a:uLnTx/>
                  <a:uFillTx/>
                </a:endParaRPr>
              </a:p>
            </p:txBody>
          </p:sp>
          <p:sp>
            <p:nvSpPr>
              <p:cNvPr id="50" name="Freeform 14">
                <a:extLst>
                  <a:ext uri="{FF2B5EF4-FFF2-40B4-BE49-F238E27FC236}">
                    <a16:creationId xmlns:a16="http://schemas.microsoft.com/office/drawing/2014/main" id="{CE82B20D-476B-7A1A-60F8-84CA15CC8D81}"/>
                  </a:ext>
                </a:extLst>
              </p:cNvPr>
              <p:cNvSpPr>
                <a:spLocks/>
              </p:cNvSpPr>
              <p:nvPr/>
            </p:nvSpPr>
            <p:spPr bwMode="auto">
              <a:xfrm>
                <a:off x="5419725" y="3292475"/>
                <a:ext cx="304800" cy="495300"/>
              </a:xfrm>
              <a:custGeom>
                <a:avLst/>
                <a:gdLst>
                  <a:gd name="T0" fmla="*/ 192 w 192"/>
                  <a:gd name="T1" fmla="*/ 141 h 312"/>
                  <a:gd name="T2" fmla="*/ 0 w 192"/>
                  <a:gd name="T3" fmla="*/ 0 h 312"/>
                  <a:gd name="T4" fmla="*/ 0 w 192"/>
                  <a:gd name="T5" fmla="*/ 312 h 312"/>
                  <a:gd name="T6" fmla="*/ 192 w 192"/>
                  <a:gd name="T7" fmla="*/ 141 h 312"/>
                </a:gdLst>
                <a:ahLst/>
                <a:cxnLst>
                  <a:cxn ang="0">
                    <a:pos x="T0" y="T1"/>
                  </a:cxn>
                  <a:cxn ang="0">
                    <a:pos x="T2" y="T3"/>
                  </a:cxn>
                  <a:cxn ang="0">
                    <a:pos x="T4" y="T5"/>
                  </a:cxn>
                  <a:cxn ang="0">
                    <a:pos x="T6" y="T7"/>
                  </a:cxn>
                </a:cxnLst>
                <a:rect l="0" t="0" r="r" b="b"/>
                <a:pathLst>
                  <a:path w="192" h="312">
                    <a:moveTo>
                      <a:pt x="192" y="141"/>
                    </a:moveTo>
                    <a:lnTo>
                      <a:pt x="0" y="0"/>
                    </a:lnTo>
                    <a:lnTo>
                      <a:pt x="0" y="312"/>
                    </a:lnTo>
                    <a:lnTo>
                      <a:pt x="192" y="141"/>
                    </a:lnTo>
                    <a:close/>
                  </a:path>
                </a:pathLst>
              </a:custGeom>
              <a:solidFill>
                <a:srgbClr val="007A6E"/>
              </a:solid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IN" sz="1800" b="0" i="0" u="none" strike="noStrike" kern="0" cap="none" spc="0" normalizeH="0" baseline="0" noProof="0">
                  <a:ln>
                    <a:noFill/>
                  </a:ln>
                  <a:solidFill>
                    <a:srgbClr val="595959"/>
                  </a:solidFill>
                  <a:effectLst/>
                  <a:uLnTx/>
                  <a:uFillTx/>
                </a:endParaRPr>
              </a:p>
            </p:txBody>
          </p:sp>
        </p:grpSp>
        <p:grpSp>
          <p:nvGrpSpPr>
            <p:cNvPr id="38" name="Group 37">
              <a:extLst>
                <a:ext uri="{FF2B5EF4-FFF2-40B4-BE49-F238E27FC236}">
                  <a16:creationId xmlns:a16="http://schemas.microsoft.com/office/drawing/2014/main" id="{244365CD-8353-B9D6-86A1-93A828AD483B}"/>
                </a:ext>
              </a:extLst>
            </p:cNvPr>
            <p:cNvGrpSpPr/>
            <p:nvPr/>
          </p:nvGrpSpPr>
          <p:grpSpPr>
            <a:xfrm>
              <a:off x="-1" y="630179"/>
              <a:ext cx="5928936" cy="2864988"/>
              <a:chOff x="0" y="596900"/>
              <a:chExt cx="5676901" cy="2743200"/>
            </a:xfrm>
            <a:gradFill>
              <a:gsLst>
                <a:gs pos="24000">
                  <a:srgbClr val="1190C5"/>
                </a:gs>
                <a:gs pos="90000">
                  <a:srgbClr val="083049"/>
                </a:gs>
              </a:gsLst>
              <a:lin ang="0" scaled="1"/>
            </a:gradFill>
          </p:grpSpPr>
          <p:sp>
            <p:nvSpPr>
              <p:cNvPr id="47" name="Freeform 15">
                <a:extLst>
                  <a:ext uri="{FF2B5EF4-FFF2-40B4-BE49-F238E27FC236}">
                    <a16:creationId xmlns:a16="http://schemas.microsoft.com/office/drawing/2014/main" id="{BF0A0EC4-D1DB-84D3-679C-F05232C62886}"/>
                  </a:ext>
                </a:extLst>
              </p:cNvPr>
              <p:cNvSpPr>
                <a:spLocks/>
              </p:cNvSpPr>
              <p:nvPr/>
            </p:nvSpPr>
            <p:spPr bwMode="auto">
              <a:xfrm>
                <a:off x="5240338" y="2327275"/>
                <a:ext cx="436563" cy="541338"/>
              </a:xfrm>
              <a:custGeom>
                <a:avLst/>
                <a:gdLst>
                  <a:gd name="T0" fmla="*/ 275 w 275"/>
                  <a:gd name="T1" fmla="*/ 14 h 341"/>
                  <a:gd name="T2" fmla="*/ 0 w 275"/>
                  <a:gd name="T3" fmla="*/ 0 h 341"/>
                  <a:gd name="T4" fmla="*/ 0 w 275"/>
                  <a:gd name="T5" fmla="*/ 341 h 341"/>
                  <a:gd name="T6" fmla="*/ 275 w 275"/>
                  <a:gd name="T7" fmla="*/ 14 h 341"/>
                </a:gdLst>
                <a:ahLst/>
                <a:cxnLst>
                  <a:cxn ang="0">
                    <a:pos x="T0" y="T1"/>
                  </a:cxn>
                  <a:cxn ang="0">
                    <a:pos x="T2" y="T3"/>
                  </a:cxn>
                  <a:cxn ang="0">
                    <a:pos x="T4" y="T5"/>
                  </a:cxn>
                  <a:cxn ang="0">
                    <a:pos x="T6" y="T7"/>
                  </a:cxn>
                </a:cxnLst>
                <a:rect l="0" t="0" r="r" b="b"/>
                <a:pathLst>
                  <a:path w="275" h="341">
                    <a:moveTo>
                      <a:pt x="275" y="14"/>
                    </a:moveTo>
                    <a:lnTo>
                      <a:pt x="0" y="0"/>
                    </a:lnTo>
                    <a:lnTo>
                      <a:pt x="0" y="341"/>
                    </a:lnTo>
                    <a:lnTo>
                      <a:pt x="275" y="14"/>
                    </a:lnTo>
                    <a:close/>
                  </a:path>
                </a:pathLst>
              </a:custGeom>
              <a:solidFill>
                <a:srgbClr val="007A6E"/>
              </a:solid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IN" sz="1800" b="0" i="0" u="none" strike="noStrike" kern="0" cap="none" spc="0" normalizeH="0" baseline="0" noProof="0">
                  <a:ln>
                    <a:noFill/>
                  </a:ln>
                  <a:solidFill>
                    <a:srgbClr val="595959"/>
                  </a:solidFill>
                  <a:effectLst/>
                  <a:uLnTx/>
                  <a:uFillTx/>
                </a:endParaRPr>
              </a:p>
            </p:txBody>
          </p:sp>
          <p:sp>
            <p:nvSpPr>
              <p:cNvPr id="48" name="Freeform 16">
                <a:extLst>
                  <a:ext uri="{FF2B5EF4-FFF2-40B4-BE49-F238E27FC236}">
                    <a16:creationId xmlns:a16="http://schemas.microsoft.com/office/drawing/2014/main" id="{9AAA0FAA-EC30-1042-551E-5C87ACED2FE5}"/>
                  </a:ext>
                </a:extLst>
              </p:cNvPr>
              <p:cNvSpPr>
                <a:spLocks/>
              </p:cNvSpPr>
              <p:nvPr/>
            </p:nvSpPr>
            <p:spPr bwMode="auto">
              <a:xfrm>
                <a:off x="0" y="596900"/>
                <a:ext cx="5297488" cy="2743200"/>
              </a:xfrm>
              <a:custGeom>
                <a:avLst/>
                <a:gdLst>
                  <a:gd name="T0" fmla="*/ 1600 w 2339"/>
                  <a:gd name="T1" fmla="*/ 1156 h 1211"/>
                  <a:gd name="T2" fmla="*/ 878 w 2339"/>
                  <a:gd name="T3" fmla="*/ 868 h 1211"/>
                  <a:gd name="T4" fmla="*/ 0 w 2339"/>
                  <a:gd name="T5" fmla="*/ 0 h 1211"/>
                  <a:gd name="T6" fmla="*/ 0 w 2339"/>
                  <a:gd name="T7" fmla="*/ 482 h 1211"/>
                  <a:gd name="T8" fmla="*/ 723 w 2339"/>
                  <a:gd name="T9" fmla="*/ 966 h 1211"/>
                  <a:gd name="T10" fmla="*/ 1509 w 2339"/>
                  <a:gd name="T11" fmla="*/ 1206 h 1211"/>
                  <a:gd name="T12" fmla="*/ 1509 w 2339"/>
                  <a:gd name="T13" fmla="*/ 1206 h 1211"/>
                  <a:gd name="T14" fmla="*/ 2339 w 2339"/>
                  <a:gd name="T15" fmla="*/ 958 h 1211"/>
                  <a:gd name="T16" fmla="*/ 2339 w 2339"/>
                  <a:gd name="T17" fmla="*/ 786 h 1211"/>
                  <a:gd name="T18" fmla="*/ 1600 w 2339"/>
                  <a:gd name="T19" fmla="*/ 1156 h 1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39" h="1211">
                    <a:moveTo>
                      <a:pt x="1600" y="1156"/>
                    </a:moveTo>
                    <a:cubicBezTo>
                      <a:pt x="1369" y="1179"/>
                      <a:pt x="1097" y="1050"/>
                      <a:pt x="878" y="868"/>
                    </a:cubicBezTo>
                    <a:cubicBezTo>
                      <a:pt x="624" y="656"/>
                      <a:pt x="0" y="0"/>
                      <a:pt x="0" y="0"/>
                    </a:cubicBezTo>
                    <a:cubicBezTo>
                      <a:pt x="0" y="482"/>
                      <a:pt x="0" y="482"/>
                      <a:pt x="0" y="482"/>
                    </a:cubicBezTo>
                    <a:cubicBezTo>
                      <a:pt x="131" y="574"/>
                      <a:pt x="492" y="824"/>
                      <a:pt x="723" y="966"/>
                    </a:cubicBezTo>
                    <a:cubicBezTo>
                      <a:pt x="1022" y="1151"/>
                      <a:pt x="1383" y="1206"/>
                      <a:pt x="1509" y="1206"/>
                    </a:cubicBezTo>
                    <a:cubicBezTo>
                      <a:pt x="1509" y="1206"/>
                      <a:pt x="1509" y="1206"/>
                      <a:pt x="1509" y="1206"/>
                    </a:cubicBezTo>
                    <a:cubicBezTo>
                      <a:pt x="1668" y="1211"/>
                      <a:pt x="1866" y="1173"/>
                      <a:pt x="2339" y="958"/>
                    </a:cubicBezTo>
                    <a:cubicBezTo>
                      <a:pt x="2339" y="786"/>
                      <a:pt x="2339" y="786"/>
                      <a:pt x="2339" y="786"/>
                    </a:cubicBezTo>
                    <a:cubicBezTo>
                      <a:pt x="2187" y="885"/>
                      <a:pt x="1785" y="1137"/>
                      <a:pt x="1600" y="1156"/>
                    </a:cubicBezTo>
                    <a:close/>
                  </a:path>
                </a:pathLst>
              </a:custGeom>
              <a:solidFill>
                <a:srgbClr val="007A6E"/>
              </a:solid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IN" sz="1800" b="0" i="0" u="none" strike="noStrike" kern="0" cap="none" spc="0" normalizeH="0" baseline="0" noProof="0">
                  <a:ln>
                    <a:noFill/>
                  </a:ln>
                  <a:solidFill>
                    <a:srgbClr val="595959"/>
                  </a:solidFill>
                  <a:effectLst/>
                  <a:uLnTx/>
                  <a:uFillTx/>
                </a:endParaRPr>
              </a:p>
            </p:txBody>
          </p:sp>
        </p:grpSp>
        <p:grpSp>
          <p:nvGrpSpPr>
            <p:cNvPr id="39" name="Group 38">
              <a:extLst>
                <a:ext uri="{FF2B5EF4-FFF2-40B4-BE49-F238E27FC236}">
                  <a16:creationId xmlns:a16="http://schemas.microsoft.com/office/drawing/2014/main" id="{A1820658-D601-B69C-4358-9B3D70390B8D}"/>
                </a:ext>
              </a:extLst>
            </p:cNvPr>
            <p:cNvGrpSpPr/>
            <p:nvPr/>
          </p:nvGrpSpPr>
          <p:grpSpPr>
            <a:xfrm>
              <a:off x="-1" y="3785314"/>
              <a:ext cx="6587153" cy="1619846"/>
              <a:chOff x="0" y="3617913"/>
              <a:chExt cx="6307138" cy="1550988"/>
            </a:xfrm>
            <a:gradFill>
              <a:gsLst>
                <a:gs pos="24000">
                  <a:srgbClr val="1190C5"/>
                </a:gs>
                <a:gs pos="90000">
                  <a:srgbClr val="083049"/>
                </a:gs>
              </a:gsLst>
              <a:lin ang="0" scaled="1"/>
            </a:gradFill>
          </p:grpSpPr>
          <p:sp>
            <p:nvSpPr>
              <p:cNvPr id="45" name="Freeform 12">
                <a:extLst>
                  <a:ext uri="{FF2B5EF4-FFF2-40B4-BE49-F238E27FC236}">
                    <a16:creationId xmlns:a16="http://schemas.microsoft.com/office/drawing/2014/main" id="{908EA145-AB89-8E3B-2A5F-C36C45715B00}"/>
                  </a:ext>
                </a:extLst>
              </p:cNvPr>
              <p:cNvSpPr>
                <a:spLocks/>
              </p:cNvSpPr>
              <p:nvPr/>
            </p:nvSpPr>
            <p:spPr bwMode="auto">
              <a:xfrm>
                <a:off x="5822950" y="3814763"/>
                <a:ext cx="484188" cy="650875"/>
              </a:xfrm>
              <a:custGeom>
                <a:avLst/>
                <a:gdLst>
                  <a:gd name="T0" fmla="*/ 305 w 305"/>
                  <a:gd name="T1" fmla="*/ 234 h 410"/>
                  <a:gd name="T2" fmla="*/ 0 w 305"/>
                  <a:gd name="T3" fmla="*/ 0 h 410"/>
                  <a:gd name="T4" fmla="*/ 0 w 305"/>
                  <a:gd name="T5" fmla="*/ 410 h 410"/>
                  <a:gd name="T6" fmla="*/ 305 w 305"/>
                  <a:gd name="T7" fmla="*/ 234 h 410"/>
                </a:gdLst>
                <a:ahLst/>
                <a:cxnLst>
                  <a:cxn ang="0">
                    <a:pos x="T0" y="T1"/>
                  </a:cxn>
                  <a:cxn ang="0">
                    <a:pos x="T2" y="T3"/>
                  </a:cxn>
                  <a:cxn ang="0">
                    <a:pos x="T4" y="T5"/>
                  </a:cxn>
                  <a:cxn ang="0">
                    <a:pos x="T6" y="T7"/>
                  </a:cxn>
                </a:cxnLst>
                <a:rect l="0" t="0" r="r" b="b"/>
                <a:pathLst>
                  <a:path w="305" h="410">
                    <a:moveTo>
                      <a:pt x="305" y="234"/>
                    </a:moveTo>
                    <a:lnTo>
                      <a:pt x="0" y="0"/>
                    </a:lnTo>
                    <a:lnTo>
                      <a:pt x="0" y="410"/>
                    </a:lnTo>
                    <a:lnTo>
                      <a:pt x="305" y="234"/>
                    </a:lnTo>
                    <a:close/>
                  </a:path>
                </a:pathLst>
              </a:custGeom>
              <a:solidFill>
                <a:srgbClr val="007A6E"/>
              </a:solid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IN" sz="1800" b="0" i="0" u="none" strike="noStrike" kern="0" cap="none" spc="0" normalizeH="0" baseline="0" noProof="0">
                  <a:ln>
                    <a:noFill/>
                  </a:ln>
                  <a:solidFill>
                    <a:srgbClr val="595959"/>
                  </a:solidFill>
                  <a:effectLst/>
                  <a:uLnTx/>
                  <a:uFillTx/>
                </a:endParaRPr>
              </a:p>
            </p:txBody>
          </p:sp>
          <p:sp>
            <p:nvSpPr>
              <p:cNvPr id="46" name="Freeform 17">
                <a:extLst>
                  <a:ext uri="{FF2B5EF4-FFF2-40B4-BE49-F238E27FC236}">
                    <a16:creationId xmlns:a16="http://schemas.microsoft.com/office/drawing/2014/main" id="{C6CA1BB8-30DF-2112-1CC0-8CA1BD4147C3}"/>
                  </a:ext>
                </a:extLst>
              </p:cNvPr>
              <p:cNvSpPr>
                <a:spLocks/>
              </p:cNvSpPr>
              <p:nvPr/>
            </p:nvSpPr>
            <p:spPr bwMode="auto">
              <a:xfrm>
                <a:off x="0" y="3617913"/>
                <a:ext cx="5856288" cy="1550988"/>
              </a:xfrm>
              <a:custGeom>
                <a:avLst/>
                <a:gdLst>
                  <a:gd name="T0" fmla="*/ 1509 w 2586"/>
                  <a:gd name="T1" fmla="*/ 0 h 685"/>
                  <a:gd name="T2" fmla="*/ 610 w 2586"/>
                  <a:gd name="T3" fmla="*/ 116 h 685"/>
                  <a:gd name="T4" fmla="*/ 0 w 2586"/>
                  <a:gd name="T5" fmla="*/ 281 h 685"/>
                  <a:gd name="T6" fmla="*/ 0 w 2586"/>
                  <a:gd name="T7" fmla="*/ 685 h 685"/>
                  <a:gd name="T8" fmla="*/ 706 w 2586"/>
                  <a:gd name="T9" fmla="*/ 264 h 685"/>
                  <a:gd name="T10" fmla="*/ 1509 w 2586"/>
                  <a:gd name="T11" fmla="*/ 43 h 685"/>
                  <a:gd name="T12" fmla="*/ 1509 w 2586"/>
                  <a:gd name="T13" fmla="*/ 43 h 685"/>
                  <a:gd name="T14" fmla="*/ 2586 w 2586"/>
                  <a:gd name="T15" fmla="*/ 338 h 685"/>
                  <a:gd name="T16" fmla="*/ 2586 w 2586"/>
                  <a:gd name="T17" fmla="*/ 124 h 685"/>
                  <a:gd name="T18" fmla="*/ 1509 w 2586"/>
                  <a:gd name="T19" fmla="*/ 0 h 6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86" h="685">
                    <a:moveTo>
                      <a:pt x="1509" y="0"/>
                    </a:moveTo>
                    <a:cubicBezTo>
                      <a:pt x="1200" y="0"/>
                      <a:pt x="817" y="62"/>
                      <a:pt x="610" y="116"/>
                    </a:cubicBezTo>
                    <a:cubicBezTo>
                      <a:pt x="495" y="146"/>
                      <a:pt x="171" y="232"/>
                      <a:pt x="0" y="281"/>
                    </a:cubicBezTo>
                    <a:cubicBezTo>
                      <a:pt x="0" y="685"/>
                      <a:pt x="0" y="685"/>
                      <a:pt x="0" y="685"/>
                    </a:cubicBezTo>
                    <a:cubicBezTo>
                      <a:pt x="150" y="594"/>
                      <a:pt x="480" y="389"/>
                      <a:pt x="706" y="264"/>
                    </a:cubicBezTo>
                    <a:cubicBezTo>
                      <a:pt x="1006" y="99"/>
                      <a:pt x="1358" y="43"/>
                      <a:pt x="1509" y="43"/>
                    </a:cubicBezTo>
                    <a:cubicBezTo>
                      <a:pt x="1509" y="43"/>
                      <a:pt x="1509" y="43"/>
                      <a:pt x="1509" y="43"/>
                    </a:cubicBezTo>
                    <a:cubicBezTo>
                      <a:pt x="1645" y="43"/>
                      <a:pt x="1942" y="58"/>
                      <a:pt x="2586" y="338"/>
                    </a:cubicBezTo>
                    <a:cubicBezTo>
                      <a:pt x="2586" y="124"/>
                      <a:pt x="2586" y="124"/>
                      <a:pt x="2586" y="124"/>
                    </a:cubicBezTo>
                    <a:cubicBezTo>
                      <a:pt x="2336" y="86"/>
                      <a:pt x="1764" y="0"/>
                      <a:pt x="1509" y="0"/>
                    </a:cubicBezTo>
                    <a:close/>
                  </a:path>
                </a:pathLst>
              </a:custGeom>
              <a:solidFill>
                <a:srgbClr val="007A6E"/>
              </a:solid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IN" sz="1800" b="0" i="0" u="none" strike="noStrike" kern="0" cap="none" spc="0" normalizeH="0" baseline="0" noProof="0">
                  <a:ln>
                    <a:noFill/>
                  </a:ln>
                  <a:solidFill>
                    <a:srgbClr val="595959"/>
                  </a:solidFill>
                  <a:effectLst/>
                  <a:uLnTx/>
                  <a:uFillTx/>
                </a:endParaRPr>
              </a:p>
            </p:txBody>
          </p:sp>
        </p:grpSp>
        <p:grpSp>
          <p:nvGrpSpPr>
            <p:cNvPr id="40" name="Group 39">
              <a:extLst>
                <a:ext uri="{FF2B5EF4-FFF2-40B4-BE49-F238E27FC236}">
                  <a16:creationId xmlns:a16="http://schemas.microsoft.com/office/drawing/2014/main" id="{CAB5BE19-A60D-7CA0-B738-54A72FF38075}"/>
                </a:ext>
              </a:extLst>
            </p:cNvPr>
            <p:cNvGrpSpPr/>
            <p:nvPr/>
          </p:nvGrpSpPr>
          <p:grpSpPr>
            <a:xfrm>
              <a:off x="-1" y="3911321"/>
              <a:ext cx="5928936" cy="2878252"/>
              <a:chOff x="0" y="3738563"/>
              <a:chExt cx="5676901" cy="2755900"/>
            </a:xfrm>
            <a:gradFill>
              <a:gsLst>
                <a:gs pos="24000">
                  <a:srgbClr val="1190C5"/>
                </a:gs>
                <a:gs pos="90000">
                  <a:srgbClr val="083049"/>
                </a:gs>
              </a:gsLst>
              <a:lin ang="0" scaled="1"/>
            </a:gradFill>
          </p:grpSpPr>
          <p:sp>
            <p:nvSpPr>
              <p:cNvPr id="43" name="Freeform 13">
                <a:extLst>
                  <a:ext uri="{FF2B5EF4-FFF2-40B4-BE49-F238E27FC236}">
                    <a16:creationId xmlns:a16="http://schemas.microsoft.com/office/drawing/2014/main" id="{AD782185-2507-124C-53AF-26554D7C782D}"/>
                  </a:ext>
                </a:extLst>
              </p:cNvPr>
              <p:cNvSpPr>
                <a:spLocks/>
              </p:cNvSpPr>
              <p:nvPr/>
            </p:nvSpPr>
            <p:spPr bwMode="auto">
              <a:xfrm>
                <a:off x="5256213" y="4189413"/>
                <a:ext cx="420688" cy="687388"/>
              </a:xfrm>
              <a:custGeom>
                <a:avLst/>
                <a:gdLst>
                  <a:gd name="T0" fmla="*/ 265 w 265"/>
                  <a:gd name="T1" fmla="*/ 406 h 433"/>
                  <a:gd name="T2" fmla="*/ 0 w 265"/>
                  <a:gd name="T3" fmla="*/ 0 h 433"/>
                  <a:gd name="T4" fmla="*/ 0 w 265"/>
                  <a:gd name="T5" fmla="*/ 433 h 433"/>
                  <a:gd name="T6" fmla="*/ 265 w 265"/>
                  <a:gd name="T7" fmla="*/ 406 h 433"/>
                </a:gdLst>
                <a:ahLst/>
                <a:cxnLst>
                  <a:cxn ang="0">
                    <a:pos x="T0" y="T1"/>
                  </a:cxn>
                  <a:cxn ang="0">
                    <a:pos x="T2" y="T3"/>
                  </a:cxn>
                  <a:cxn ang="0">
                    <a:pos x="T4" y="T5"/>
                  </a:cxn>
                  <a:cxn ang="0">
                    <a:pos x="T6" y="T7"/>
                  </a:cxn>
                </a:cxnLst>
                <a:rect l="0" t="0" r="r" b="b"/>
                <a:pathLst>
                  <a:path w="265" h="433">
                    <a:moveTo>
                      <a:pt x="265" y="406"/>
                    </a:moveTo>
                    <a:lnTo>
                      <a:pt x="0" y="0"/>
                    </a:lnTo>
                    <a:lnTo>
                      <a:pt x="0" y="433"/>
                    </a:lnTo>
                    <a:lnTo>
                      <a:pt x="265" y="406"/>
                    </a:lnTo>
                    <a:close/>
                  </a:path>
                </a:pathLst>
              </a:custGeom>
              <a:solidFill>
                <a:srgbClr val="007A6E"/>
              </a:solid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IN" sz="1800" b="0" i="0" u="none" strike="noStrike" kern="0" cap="none" spc="0" normalizeH="0" baseline="0" noProof="0">
                  <a:ln>
                    <a:noFill/>
                  </a:ln>
                  <a:solidFill>
                    <a:srgbClr val="595959"/>
                  </a:solidFill>
                  <a:effectLst/>
                  <a:uLnTx/>
                  <a:uFillTx/>
                </a:endParaRPr>
              </a:p>
            </p:txBody>
          </p:sp>
          <p:sp>
            <p:nvSpPr>
              <p:cNvPr id="44" name="Freeform 18">
                <a:extLst>
                  <a:ext uri="{FF2B5EF4-FFF2-40B4-BE49-F238E27FC236}">
                    <a16:creationId xmlns:a16="http://schemas.microsoft.com/office/drawing/2014/main" id="{502C5F25-5236-E8D4-79F3-CE28F025E1FD}"/>
                  </a:ext>
                </a:extLst>
              </p:cNvPr>
              <p:cNvSpPr>
                <a:spLocks/>
              </p:cNvSpPr>
              <p:nvPr/>
            </p:nvSpPr>
            <p:spPr bwMode="auto">
              <a:xfrm>
                <a:off x="0" y="3738563"/>
                <a:ext cx="5297488" cy="2755900"/>
              </a:xfrm>
              <a:custGeom>
                <a:avLst/>
                <a:gdLst>
                  <a:gd name="T0" fmla="*/ 1509 w 2339"/>
                  <a:gd name="T1" fmla="*/ 5 h 1217"/>
                  <a:gd name="T2" fmla="*/ 1509 w 2339"/>
                  <a:gd name="T3" fmla="*/ 5 h 1217"/>
                  <a:gd name="T4" fmla="*/ 723 w 2339"/>
                  <a:gd name="T5" fmla="*/ 245 h 1217"/>
                  <a:gd name="T6" fmla="*/ 0 w 2339"/>
                  <a:gd name="T7" fmla="*/ 747 h 1217"/>
                  <a:gd name="T8" fmla="*/ 0 w 2339"/>
                  <a:gd name="T9" fmla="*/ 1217 h 1217"/>
                  <a:gd name="T10" fmla="*/ 1501 w 2339"/>
                  <a:gd name="T11" fmla="*/ 49 h 1217"/>
                  <a:gd name="T12" fmla="*/ 2339 w 2339"/>
                  <a:gd name="T13" fmla="*/ 469 h 1217"/>
                  <a:gd name="T14" fmla="*/ 2339 w 2339"/>
                  <a:gd name="T15" fmla="*/ 259 h 1217"/>
                  <a:gd name="T16" fmla="*/ 1509 w 2339"/>
                  <a:gd name="T17" fmla="*/ 5 h 1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39" h="1217">
                    <a:moveTo>
                      <a:pt x="1509" y="5"/>
                    </a:moveTo>
                    <a:cubicBezTo>
                      <a:pt x="1509" y="5"/>
                      <a:pt x="1509" y="5"/>
                      <a:pt x="1509" y="5"/>
                    </a:cubicBezTo>
                    <a:cubicBezTo>
                      <a:pt x="1383" y="5"/>
                      <a:pt x="1022" y="61"/>
                      <a:pt x="723" y="245"/>
                    </a:cubicBezTo>
                    <a:cubicBezTo>
                      <a:pt x="492" y="387"/>
                      <a:pt x="131" y="655"/>
                      <a:pt x="0" y="747"/>
                    </a:cubicBezTo>
                    <a:cubicBezTo>
                      <a:pt x="0" y="1217"/>
                      <a:pt x="0" y="1217"/>
                      <a:pt x="0" y="1217"/>
                    </a:cubicBezTo>
                    <a:cubicBezTo>
                      <a:pt x="0" y="1217"/>
                      <a:pt x="924" y="49"/>
                      <a:pt x="1501" y="49"/>
                    </a:cubicBezTo>
                    <a:cubicBezTo>
                      <a:pt x="1838" y="49"/>
                      <a:pt x="2199" y="343"/>
                      <a:pt x="2339" y="469"/>
                    </a:cubicBezTo>
                    <a:cubicBezTo>
                      <a:pt x="2339" y="259"/>
                      <a:pt x="2339" y="259"/>
                      <a:pt x="2339" y="259"/>
                    </a:cubicBezTo>
                    <a:cubicBezTo>
                      <a:pt x="1839" y="29"/>
                      <a:pt x="1672" y="0"/>
                      <a:pt x="1509" y="5"/>
                    </a:cubicBezTo>
                    <a:close/>
                  </a:path>
                </a:pathLst>
              </a:custGeom>
              <a:solidFill>
                <a:srgbClr val="007A6E"/>
              </a:solid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IN" sz="1800" b="0" i="0" u="none" strike="noStrike" kern="0" cap="none" spc="0" normalizeH="0" baseline="0" noProof="0">
                  <a:ln>
                    <a:noFill/>
                  </a:ln>
                  <a:solidFill>
                    <a:srgbClr val="595959"/>
                  </a:solidFill>
                  <a:effectLst/>
                  <a:uLnTx/>
                  <a:uFillTx/>
                </a:endParaRPr>
              </a:p>
            </p:txBody>
          </p:sp>
        </p:grpSp>
        <p:sp>
          <p:nvSpPr>
            <p:cNvPr id="41" name="Freeform 19">
              <a:extLst>
                <a:ext uri="{FF2B5EF4-FFF2-40B4-BE49-F238E27FC236}">
                  <a16:creationId xmlns:a16="http://schemas.microsoft.com/office/drawing/2014/main" id="{6356A513-9C7D-1444-5B05-B68E1CAB2A00}"/>
                </a:ext>
              </a:extLst>
            </p:cNvPr>
            <p:cNvSpPr>
              <a:spLocks/>
            </p:cNvSpPr>
            <p:nvPr/>
          </p:nvSpPr>
          <p:spPr bwMode="auto">
            <a:xfrm>
              <a:off x="3289430" y="3090620"/>
              <a:ext cx="883704" cy="1253432"/>
            </a:xfrm>
            <a:custGeom>
              <a:avLst/>
              <a:gdLst>
                <a:gd name="T0" fmla="*/ 264 w 373"/>
                <a:gd name="T1" fmla="*/ 0 h 530"/>
                <a:gd name="T2" fmla="*/ 6 w 373"/>
                <a:gd name="T3" fmla="*/ 0 h 530"/>
                <a:gd name="T4" fmla="*/ 5 w 373"/>
                <a:gd name="T5" fmla="*/ 40 h 530"/>
                <a:gd name="T6" fmla="*/ 98 w 373"/>
                <a:gd name="T7" fmla="*/ 265 h 530"/>
                <a:gd name="T8" fmla="*/ 1 w 373"/>
                <a:gd name="T9" fmla="*/ 491 h 530"/>
                <a:gd name="T10" fmla="*/ 0 w 373"/>
                <a:gd name="T11" fmla="*/ 529 h 530"/>
                <a:gd name="T12" fmla="*/ 264 w 373"/>
                <a:gd name="T13" fmla="*/ 530 h 530"/>
                <a:gd name="T14" fmla="*/ 373 w 373"/>
                <a:gd name="T15" fmla="*/ 265 h 530"/>
                <a:gd name="T16" fmla="*/ 264 w 373"/>
                <a:gd name="T17" fmla="*/ 0 h 5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3" h="530">
                  <a:moveTo>
                    <a:pt x="264" y="0"/>
                  </a:moveTo>
                  <a:cubicBezTo>
                    <a:pt x="6" y="0"/>
                    <a:pt x="6" y="0"/>
                    <a:pt x="6" y="0"/>
                  </a:cubicBezTo>
                  <a:cubicBezTo>
                    <a:pt x="5" y="40"/>
                    <a:pt x="5" y="40"/>
                    <a:pt x="5" y="40"/>
                  </a:cubicBezTo>
                  <a:cubicBezTo>
                    <a:pt x="57" y="46"/>
                    <a:pt x="98" y="144"/>
                    <a:pt x="98" y="265"/>
                  </a:cubicBezTo>
                  <a:cubicBezTo>
                    <a:pt x="98" y="389"/>
                    <a:pt x="54" y="490"/>
                    <a:pt x="1" y="491"/>
                  </a:cubicBezTo>
                  <a:cubicBezTo>
                    <a:pt x="0" y="529"/>
                    <a:pt x="0" y="529"/>
                    <a:pt x="0" y="529"/>
                  </a:cubicBezTo>
                  <a:cubicBezTo>
                    <a:pt x="264" y="530"/>
                    <a:pt x="264" y="530"/>
                    <a:pt x="264" y="530"/>
                  </a:cubicBezTo>
                  <a:cubicBezTo>
                    <a:pt x="324" y="530"/>
                    <a:pt x="373" y="411"/>
                    <a:pt x="373" y="265"/>
                  </a:cubicBezTo>
                  <a:cubicBezTo>
                    <a:pt x="373" y="119"/>
                    <a:pt x="324" y="0"/>
                    <a:pt x="264" y="0"/>
                  </a:cubicBezTo>
                  <a:close/>
                </a:path>
              </a:pathLst>
            </a:custGeom>
            <a:solidFill>
              <a:schemeClr val="bg2">
                <a:lumMod val="50000"/>
              </a:schemeClr>
            </a:solid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IN" sz="1800" b="0" i="0" u="none" strike="noStrike" kern="0" cap="none" spc="0" normalizeH="0" baseline="0" noProof="0">
                <a:ln>
                  <a:noFill/>
                </a:ln>
                <a:solidFill>
                  <a:srgbClr val="595959"/>
                </a:solidFill>
                <a:effectLst/>
                <a:uLnTx/>
                <a:uFillTx/>
              </a:endParaRPr>
            </a:p>
          </p:txBody>
        </p:sp>
        <p:sp>
          <p:nvSpPr>
            <p:cNvPr id="42" name="Freeform 20">
              <a:extLst>
                <a:ext uri="{FF2B5EF4-FFF2-40B4-BE49-F238E27FC236}">
                  <a16:creationId xmlns:a16="http://schemas.microsoft.com/office/drawing/2014/main" id="{544F7DFD-18B0-A4EE-39D7-3072883576B3}"/>
                </a:ext>
              </a:extLst>
            </p:cNvPr>
            <p:cNvSpPr>
              <a:spLocks/>
            </p:cNvSpPr>
            <p:nvPr/>
          </p:nvSpPr>
          <p:spPr bwMode="auto">
            <a:xfrm>
              <a:off x="3206531" y="3090620"/>
              <a:ext cx="354808" cy="1253432"/>
            </a:xfrm>
            <a:custGeom>
              <a:avLst/>
              <a:gdLst>
                <a:gd name="T0" fmla="*/ 41 w 150"/>
                <a:gd name="T1" fmla="*/ 0 h 530"/>
                <a:gd name="T2" fmla="*/ 9 w 150"/>
                <a:gd name="T3" fmla="*/ 12 h 530"/>
                <a:gd name="T4" fmla="*/ 22 w 150"/>
                <a:gd name="T5" fmla="*/ 57 h 530"/>
                <a:gd name="T6" fmla="*/ 35 w 150"/>
                <a:gd name="T7" fmla="*/ 55 h 530"/>
                <a:gd name="T8" fmla="*/ 126 w 150"/>
                <a:gd name="T9" fmla="*/ 265 h 530"/>
                <a:gd name="T10" fmla="*/ 35 w 150"/>
                <a:gd name="T11" fmla="*/ 475 h 530"/>
                <a:gd name="T12" fmla="*/ 14 w 150"/>
                <a:gd name="T13" fmla="*/ 469 h 530"/>
                <a:gd name="T14" fmla="*/ 0 w 150"/>
                <a:gd name="T15" fmla="*/ 511 h 530"/>
                <a:gd name="T16" fmla="*/ 41 w 150"/>
                <a:gd name="T17" fmla="*/ 530 h 530"/>
                <a:gd name="T18" fmla="*/ 150 w 150"/>
                <a:gd name="T19" fmla="*/ 265 h 530"/>
                <a:gd name="T20" fmla="*/ 41 w 150"/>
                <a:gd name="T21" fmla="*/ 0 h 5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0" h="530">
                  <a:moveTo>
                    <a:pt x="41" y="0"/>
                  </a:moveTo>
                  <a:cubicBezTo>
                    <a:pt x="30" y="0"/>
                    <a:pt x="19" y="4"/>
                    <a:pt x="9" y="12"/>
                  </a:cubicBezTo>
                  <a:cubicBezTo>
                    <a:pt x="22" y="57"/>
                    <a:pt x="22" y="57"/>
                    <a:pt x="22" y="57"/>
                  </a:cubicBezTo>
                  <a:cubicBezTo>
                    <a:pt x="26" y="56"/>
                    <a:pt x="31" y="55"/>
                    <a:pt x="35" y="55"/>
                  </a:cubicBezTo>
                  <a:cubicBezTo>
                    <a:pt x="85" y="55"/>
                    <a:pt x="126" y="149"/>
                    <a:pt x="126" y="265"/>
                  </a:cubicBezTo>
                  <a:cubicBezTo>
                    <a:pt x="126" y="381"/>
                    <a:pt x="85" y="475"/>
                    <a:pt x="35" y="475"/>
                  </a:cubicBezTo>
                  <a:cubicBezTo>
                    <a:pt x="28" y="475"/>
                    <a:pt x="21" y="473"/>
                    <a:pt x="14" y="469"/>
                  </a:cubicBezTo>
                  <a:cubicBezTo>
                    <a:pt x="0" y="511"/>
                    <a:pt x="0" y="511"/>
                    <a:pt x="0" y="511"/>
                  </a:cubicBezTo>
                  <a:cubicBezTo>
                    <a:pt x="12" y="523"/>
                    <a:pt x="26" y="530"/>
                    <a:pt x="41" y="530"/>
                  </a:cubicBezTo>
                  <a:cubicBezTo>
                    <a:pt x="101" y="530"/>
                    <a:pt x="150" y="411"/>
                    <a:pt x="150" y="265"/>
                  </a:cubicBezTo>
                  <a:cubicBezTo>
                    <a:pt x="150" y="119"/>
                    <a:pt x="101" y="0"/>
                    <a:pt x="41" y="0"/>
                  </a:cubicBezTo>
                  <a:close/>
                </a:path>
              </a:pathLst>
            </a:custGeom>
            <a:solidFill>
              <a:srgbClr val="FFFFFF">
                <a:lumMod val="75000"/>
              </a:srgbClr>
            </a:solid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IN" sz="1800" b="0" i="0" u="none" strike="noStrike" kern="0" cap="none" spc="0" normalizeH="0" baseline="0" noProof="0">
                <a:ln>
                  <a:noFill/>
                </a:ln>
                <a:solidFill>
                  <a:srgbClr val="595959"/>
                </a:solidFill>
                <a:effectLst/>
                <a:uLnTx/>
                <a:uFillTx/>
              </a:endParaRPr>
            </a:p>
          </p:txBody>
        </p:sp>
      </p:grpSp>
      <p:sp>
        <p:nvSpPr>
          <p:cNvPr id="53" name="TextBox 52">
            <a:extLst>
              <a:ext uri="{FF2B5EF4-FFF2-40B4-BE49-F238E27FC236}">
                <a16:creationId xmlns:a16="http://schemas.microsoft.com/office/drawing/2014/main" id="{169A684D-6710-EF26-A4F3-E64D01E46512}"/>
              </a:ext>
            </a:extLst>
          </p:cNvPr>
          <p:cNvSpPr txBox="1"/>
          <p:nvPr/>
        </p:nvSpPr>
        <p:spPr>
          <a:xfrm rot="-1920000">
            <a:off x="-38193" y="3759373"/>
            <a:ext cx="2501299" cy="184666"/>
          </a:xfrm>
          <a:prstGeom prst="rect">
            <a:avLst/>
          </a:prstGeom>
        </p:spPr>
        <p:txBody>
          <a:bodyPr vert="horz" wrap="square" lIns="0" tIns="0" rIns="0" bIns="0" rtlCol="0" anchor="ctr">
            <a:spAutoFit/>
          </a:bodyPr>
          <a:lstStyle/>
          <a:p>
            <a:pPr defTabSz="457200"/>
            <a:r>
              <a:rPr lang="en-US" sz="1200" dirty="0">
                <a:solidFill>
                  <a:schemeClr val="bg1"/>
                </a:solidFill>
                <a:ea typeface="Open Sans" panose="020B0606030504020204" pitchFamily="34" charset="0"/>
                <a:cs typeface="Open Sans" panose="020B0606030504020204" pitchFamily="34" charset="0"/>
              </a:rPr>
              <a:t>Private Equity Funds</a:t>
            </a:r>
          </a:p>
        </p:txBody>
      </p:sp>
      <p:sp>
        <p:nvSpPr>
          <p:cNvPr id="54" name="TextBox 53">
            <a:extLst>
              <a:ext uri="{FF2B5EF4-FFF2-40B4-BE49-F238E27FC236}">
                <a16:creationId xmlns:a16="http://schemas.microsoft.com/office/drawing/2014/main" id="{CCB25D45-D381-B304-7329-4A07017DC9AA}"/>
              </a:ext>
            </a:extLst>
          </p:cNvPr>
          <p:cNvSpPr txBox="1"/>
          <p:nvPr/>
        </p:nvSpPr>
        <p:spPr>
          <a:xfrm rot="1980000">
            <a:off x="193177" y="1580721"/>
            <a:ext cx="1453860" cy="184666"/>
          </a:xfrm>
          <a:prstGeom prst="rect">
            <a:avLst/>
          </a:prstGeom>
        </p:spPr>
        <p:txBody>
          <a:bodyPr vert="horz" wrap="none" lIns="0" tIns="0" rIns="0" bIns="0" rtlCol="0" anchor="ctr">
            <a:spAutoFit/>
          </a:bodyPr>
          <a:lstStyle/>
          <a:p>
            <a:pPr defTabSz="457200"/>
            <a:r>
              <a:rPr lang="en-US" sz="1200" dirty="0">
                <a:solidFill>
                  <a:schemeClr val="bg1"/>
                </a:solidFill>
                <a:ea typeface="Open Sans" panose="020B0606030504020204" pitchFamily="34" charset="0"/>
                <a:cs typeface="Open Sans" panose="020B0606030504020204" pitchFamily="34" charset="0"/>
              </a:rPr>
              <a:t>Infrastructure Investors</a:t>
            </a:r>
          </a:p>
        </p:txBody>
      </p:sp>
      <p:sp>
        <p:nvSpPr>
          <p:cNvPr id="55" name="TextBox 54">
            <a:extLst>
              <a:ext uri="{FF2B5EF4-FFF2-40B4-BE49-F238E27FC236}">
                <a16:creationId xmlns:a16="http://schemas.microsoft.com/office/drawing/2014/main" id="{FBC90958-265D-1F35-FFC3-B69810E4EA8F}"/>
              </a:ext>
            </a:extLst>
          </p:cNvPr>
          <p:cNvSpPr txBox="1"/>
          <p:nvPr/>
        </p:nvSpPr>
        <p:spPr>
          <a:xfrm rot="900000">
            <a:off x="112250" y="2331776"/>
            <a:ext cx="2501299" cy="184666"/>
          </a:xfrm>
          <a:prstGeom prst="rect">
            <a:avLst/>
          </a:prstGeom>
        </p:spPr>
        <p:txBody>
          <a:bodyPr vert="horz" wrap="square" lIns="0" tIns="0" rIns="0" bIns="0" rtlCol="0" anchor="ctr">
            <a:spAutoFit/>
          </a:bodyPr>
          <a:lstStyle/>
          <a:p>
            <a:pPr defTabSz="457200"/>
            <a:r>
              <a:rPr lang="en-US" sz="1200" dirty="0">
                <a:solidFill>
                  <a:schemeClr val="bg1"/>
                </a:solidFill>
                <a:ea typeface="Open Sans" panose="020B0606030504020204" pitchFamily="34" charset="0"/>
                <a:cs typeface="Open Sans" panose="020B0606030504020204" pitchFamily="34" charset="0"/>
              </a:rPr>
              <a:t>Energy Companies</a:t>
            </a:r>
          </a:p>
        </p:txBody>
      </p:sp>
      <p:sp>
        <p:nvSpPr>
          <p:cNvPr id="56" name="TextBox 55">
            <a:extLst>
              <a:ext uri="{FF2B5EF4-FFF2-40B4-BE49-F238E27FC236}">
                <a16:creationId xmlns:a16="http://schemas.microsoft.com/office/drawing/2014/main" id="{4D08ABE3-F980-69E7-7573-94BB3E903A68}"/>
              </a:ext>
            </a:extLst>
          </p:cNvPr>
          <p:cNvSpPr txBox="1"/>
          <p:nvPr/>
        </p:nvSpPr>
        <p:spPr>
          <a:xfrm rot="-1200000">
            <a:off x="275859" y="3400430"/>
            <a:ext cx="1052083" cy="184666"/>
          </a:xfrm>
          <a:prstGeom prst="rect">
            <a:avLst/>
          </a:prstGeom>
        </p:spPr>
        <p:txBody>
          <a:bodyPr vert="horz" wrap="none" lIns="0" tIns="0" rIns="0" bIns="0" rtlCol="0" anchor="ctr">
            <a:spAutoFit/>
          </a:bodyPr>
          <a:lstStyle/>
          <a:p>
            <a:pPr defTabSz="457200"/>
            <a:r>
              <a:rPr lang="en-US" sz="1200" dirty="0">
                <a:solidFill>
                  <a:schemeClr val="bg1"/>
                </a:solidFill>
                <a:ea typeface="Open Sans" panose="020B0606030504020204" pitchFamily="34" charset="0"/>
                <a:cs typeface="Open Sans" panose="020B0606030504020204" pitchFamily="34" charset="0"/>
              </a:rPr>
              <a:t>Regional Utilities</a:t>
            </a:r>
          </a:p>
        </p:txBody>
      </p:sp>
      <p:sp>
        <p:nvSpPr>
          <p:cNvPr id="57" name="TextBox 56">
            <a:extLst>
              <a:ext uri="{FF2B5EF4-FFF2-40B4-BE49-F238E27FC236}">
                <a16:creationId xmlns:a16="http://schemas.microsoft.com/office/drawing/2014/main" id="{5765BCC5-D32B-8E7E-D199-05988E45FA1D}"/>
              </a:ext>
            </a:extLst>
          </p:cNvPr>
          <p:cNvSpPr txBox="1"/>
          <p:nvPr/>
        </p:nvSpPr>
        <p:spPr>
          <a:xfrm>
            <a:off x="102918" y="2787112"/>
            <a:ext cx="1720664" cy="184666"/>
          </a:xfrm>
          <a:prstGeom prst="rect">
            <a:avLst/>
          </a:prstGeom>
        </p:spPr>
        <p:txBody>
          <a:bodyPr vert="horz" wrap="none" lIns="0" tIns="0" rIns="0" bIns="0" rtlCol="0" anchor="ctr">
            <a:spAutoFit/>
          </a:bodyPr>
          <a:lstStyle/>
          <a:p>
            <a:pPr defTabSz="457200"/>
            <a:r>
              <a:rPr lang="en-US" sz="1200" dirty="0">
                <a:solidFill>
                  <a:schemeClr val="bg1"/>
                </a:solidFill>
                <a:ea typeface="Open Sans" panose="020B0606030504020204" pitchFamily="34" charset="0"/>
                <a:cs typeface="Open Sans" panose="020B0606030504020204" pitchFamily="34" charset="0"/>
              </a:rPr>
              <a:t>Tech Companies/Industrials</a:t>
            </a:r>
          </a:p>
        </p:txBody>
      </p:sp>
    </p:spTree>
    <p:extLst>
      <p:ext uri="{BB962C8B-B14F-4D97-AF65-F5344CB8AC3E}">
        <p14:creationId xmlns:p14="http://schemas.microsoft.com/office/powerpoint/2010/main" val="6607789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Recommendations">
    <p:bg>
      <p:bgPr>
        <a:solidFill>
          <a:srgbClr val="F7F8FA"/>
        </a:solidFill>
        <a:effectLst/>
      </p:bgPr>
    </p:bg>
    <p:spTree>
      <p:nvGrpSpPr>
        <p:cNvPr id="1" name=""/>
        <p:cNvGrpSpPr/>
        <p:nvPr/>
      </p:nvGrpSpPr>
      <p:grpSpPr>
        <a:xfrm>
          <a:off x="0" y="0"/>
          <a:ext cx="0" cy="0"/>
          <a:chOff x="0" y="0"/>
          <a:chExt cx="0" cy="0"/>
        </a:xfrm>
      </p:grpSpPr>
      <p:sp>
        <p:nvSpPr>
          <p:cNvPr id="2" name="Shape 0"/>
          <p:cNvSpPr/>
          <p:nvPr/>
        </p:nvSpPr>
        <p:spPr>
          <a:xfrm>
            <a:off x="0" y="0"/>
            <a:ext cx="64008" cy="5143500"/>
          </a:xfrm>
          <a:prstGeom prst="rect">
            <a:avLst/>
          </a:prstGeom>
          <a:solidFill>
            <a:srgbClr val="007A6E"/>
          </a:solidFill>
          <a:ln w="12700">
            <a:solidFill>
              <a:srgbClr val="007A6E"/>
            </a:solidFill>
            <a:prstDash val="solid"/>
          </a:ln>
        </p:spPr>
        <p:txBody>
          <a:bodyPr/>
          <a:lstStyle/>
          <a:p>
            <a:endParaRPr lang="en-US"/>
          </a:p>
        </p:txBody>
      </p:sp>
      <p:sp>
        <p:nvSpPr>
          <p:cNvPr id="3" name="Text 1"/>
          <p:cNvSpPr/>
          <p:nvPr/>
        </p:nvSpPr>
        <p:spPr>
          <a:xfrm>
            <a:off x="182880" y="155448"/>
            <a:ext cx="6400800" cy="182880"/>
          </a:xfrm>
          <a:prstGeom prst="rect">
            <a:avLst/>
          </a:prstGeom>
          <a:noFill/>
          <a:ln/>
        </p:spPr>
        <p:txBody>
          <a:bodyPr wrap="square" rtlCol="0" anchor="ctr"/>
          <a:lstStyle/>
          <a:p>
            <a:pPr marL="0" indent="0" algn="l">
              <a:buNone/>
            </a:pPr>
            <a:r>
              <a:rPr lang="en-US" sz="800" b="1" kern="0" spc="300" dirty="0">
                <a:solidFill>
                  <a:srgbClr val="007A6E"/>
                </a:solidFill>
                <a:latin typeface="Calibri" pitchFamily="34" charset="0"/>
              </a:rPr>
              <a:t>RECOMMENDATIONS FOR APEC POLICYMAKERS</a:t>
            </a:r>
          </a:p>
        </p:txBody>
      </p:sp>
      <p:sp>
        <p:nvSpPr>
          <p:cNvPr id="4" name="Text 2"/>
          <p:cNvSpPr/>
          <p:nvPr/>
        </p:nvSpPr>
        <p:spPr>
          <a:xfrm>
            <a:off x="7589520" y="100584"/>
            <a:ext cx="1371600" cy="237744"/>
          </a:xfrm>
          <a:prstGeom prst="rect">
            <a:avLst/>
          </a:prstGeom>
          <a:noFill/>
          <a:ln/>
        </p:spPr>
        <p:txBody>
          <a:bodyPr wrap="square" rtlCol="0" anchor="ctr"/>
          <a:lstStyle/>
          <a:p>
            <a:pPr marL="0" indent="0" algn="r">
              <a:buNone/>
            </a:pPr>
            <a:r>
              <a:rPr lang="en-US" sz="1100" b="1" kern="0" spc="400" dirty="0">
                <a:solidFill>
                  <a:srgbClr val="1C2B39"/>
                </a:solidFill>
                <a:latin typeface="Calibri" pitchFamily="34" charset="0"/>
              </a:rPr>
              <a:t>KAIROS</a:t>
            </a:r>
          </a:p>
        </p:txBody>
      </p:sp>
      <p:sp>
        <p:nvSpPr>
          <p:cNvPr id="5" name="Text 3"/>
          <p:cNvSpPr/>
          <p:nvPr/>
        </p:nvSpPr>
        <p:spPr>
          <a:xfrm>
            <a:off x="7589520" y="310896"/>
            <a:ext cx="1371600" cy="164592"/>
          </a:xfrm>
          <a:prstGeom prst="rect">
            <a:avLst/>
          </a:prstGeom>
          <a:noFill/>
          <a:ln/>
        </p:spPr>
        <p:txBody>
          <a:bodyPr wrap="square" rtlCol="0" anchor="ctr"/>
          <a:lstStyle/>
          <a:p>
            <a:pPr marL="0" indent="0" algn="r">
              <a:buNone/>
            </a:pPr>
            <a:r>
              <a:rPr lang="en-US" sz="700" kern="0" spc="300" dirty="0">
                <a:solidFill>
                  <a:srgbClr val="007A6E"/>
                </a:solidFill>
                <a:latin typeface="Calibri" pitchFamily="34" charset="0"/>
              </a:rPr>
              <a:t>RENEWABLES</a:t>
            </a:r>
          </a:p>
        </p:txBody>
      </p:sp>
      <p:sp>
        <p:nvSpPr>
          <p:cNvPr id="6" name="Shape 4"/>
          <p:cNvSpPr/>
          <p:nvPr/>
        </p:nvSpPr>
        <p:spPr>
          <a:xfrm>
            <a:off x="0" y="4901184"/>
            <a:ext cx="9144000" cy="242316"/>
          </a:xfrm>
          <a:prstGeom prst="rect">
            <a:avLst/>
          </a:prstGeom>
          <a:solidFill>
            <a:srgbClr val="E8EEF3"/>
          </a:solidFill>
          <a:ln w="12700">
            <a:solidFill>
              <a:srgbClr val="E8EEF3"/>
            </a:solidFill>
            <a:prstDash val="solid"/>
          </a:ln>
        </p:spPr>
        <p:txBody>
          <a:bodyPr/>
          <a:lstStyle/>
          <a:p>
            <a:endParaRPr lang="en-US"/>
          </a:p>
        </p:txBody>
      </p:sp>
      <p:sp>
        <p:nvSpPr>
          <p:cNvPr id="7" name="Text 5"/>
          <p:cNvSpPr/>
          <p:nvPr/>
        </p:nvSpPr>
        <p:spPr>
          <a:xfrm>
            <a:off x="182880" y="4924044"/>
            <a:ext cx="6400800" cy="164592"/>
          </a:xfrm>
          <a:prstGeom prst="rect">
            <a:avLst/>
          </a:prstGeom>
          <a:noFill/>
          <a:ln/>
        </p:spPr>
        <p:txBody>
          <a:bodyPr wrap="square" rtlCol="0" anchor="ctr"/>
          <a:lstStyle/>
          <a:p>
            <a:pPr marL="0" indent="0" algn="l">
              <a:buNone/>
            </a:pPr>
            <a:r>
              <a:rPr lang="en-US" sz="700" kern="0" spc="150" dirty="0">
                <a:solidFill>
                  <a:srgbClr val="7A93A8"/>
                </a:solidFill>
                <a:latin typeface="Calibri" pitchFamily="34" charset="0"/>
              </a:rPr>
              <a:t>UNLOCKING INVESTOR ACCESS TO GROWTH IN RENEWABLES</a:t>
            </a:r>
          </a:p>
        </p:txBody>
      </p:sp>
      <p:sp>
        <p:nvSpPr>
          <p:cNvPr id="9" name="Title"/>
          <p:cNvSpPr/>
          <p:nvPr/>
        </p:nvSpPr>
        <p:spPr>
          <a:xfrm>
            <a:off x="182880" y="420624"/>
            <a:ext cx="8778240" cy="310896"/>
          </a:xfrm>
          <a:prstGeom prst="rect">
            <a:avLst/>
          </a:prstGeom>
          <a:noFill/>
          <a:ln/>
        </p:spPr>
        <p:txBody>
          <a:bodyPr wrap="square" rtlCol="0" anchor="ctr"/>
          <a:lstStyle/>
          <a:p>
            <a:pPr marL="0" indent="0" algn="l">
              <a:buNone/>
            </a:pPr>
            <a:r>
              <a:rPr lang="en-US" sz="2400" b="1" kern="0" dirty="0">
                <a:solidFill>
                  <a:srgbClr val="1C2B39"/>
                </a:solidFill>
                <a:latin typeface="Calibri" pitchFamily="34" charset="0"/>
              </a:rPr>
              <a:t>The cost case is settled, the policy window is open</a:t>
            </a:r>
          </a:p>
        </p:txBody>
      </p:sp>
      <p:sp>
        <p:nvSpPr>
          <p:cNvPr id="10" name="Subtitle"/>
          <p:cNvSpPr/>
          <p:nvPr/>
        </p:nvSpPr>
        <p:spPr>
          <a:xfrm>
            <a:off x="182880" y="731520"/>
            <a:ext cx="8778240" cy="182880"/>
          </a:xfrm>
          <a:prstGeom prst="rect">
            <a:avLst/>
          </a:prstGeom>
          <a:noFill/>
          <a:ln/>
        </p:spPr>
        <p:txBody>
          <a:bodyPr wrap="square" rtlCol="0" anchor="ctr"/>
          <a:lstStyle/>
          <a:p>
            <a:pPr marL="0" indent="0" algn="l">
              <a:buNone/>
            </a:pPr>
            <a:r>
              <a:rPr lang="en-US" sz="1000" kern="0" dirty="0">
                <a:solidFill>
                  <a:srgbClr val="7A93A8"/>
                </a:solidFill>
                <a:latin typeface="Calibri" pitchFamily="34" charset="0"/>
              </a:rPr>
              <a:t>Credible policy is the master switch  ·  Every month of delay adds cost, risk and import dependency</a:t>
            </a:r>
          </a:p>
        </p:txBody>
      </p:sp>
      <p:sp>
        <p:nvSpPr>
          <p:cNvPr id="11" name="ColLeftHdr"/>
          <p:cNvSpPr/>
          <p:nvPr/>
        </p:nvSpPr>
        <p:spPr>
          <a:xfrm>
            <a:off x="182880" y="987552"/>
            <a:ext cx="4206240" cy="200000"/>
          </a:xfrm>
          <a:prstGeom prst="rect">
            <a:avLst/>
          </a:prstGeom>
          <a:solidFill>
            <a:srgbClr val="007A6E"/>
          </a:solidFill>
          <a:ln>
            <a:noFill/>
          </a:ln>
        </p:spPr>
        <p:txBody>
          <a:bodyPr wrap="square" lIns="91440" rIns="91440" rtlCol="0" anchor="ctr"/>
          <a:lstStyle/>
          <a:p>
            <a:pPr marL="0" indent="0" algn="l">
              <a:buNone/>
            </a:pPr>
            <a:r>
              <a:rPr lang="en-US" sz="900" b="1" kern="0" spc="200" dirty="0">
                <a:solidFill>
                  <a:srgbClr val="FFFFFF"/>
                </a:solidFill>
                <a:latin typeface="Calibri" pitchFamily="34" charset="0"/>
              </a:rPr>
              <a:t>BUILDING THE CASE INTERNALLY</a:t>
            </a:r>
          </a:p>
        </p:txBody>
      </p:sp>
      <p:sp>
        <p:nvSpPr>
          <p:cNvPr id="12" name="ColLeftBody"/>
          <p:cNvSpPr/>
          <p:nvPr/>
        </p:nvSpPr>
        <p:spPr>
          <a:xfrm>
            <a:off x="182880" y="1205000"/>
            <a:ext cx="4206240" cy="3600000"/>
          </a:xfrm>
          <a:prstGeom prst="rect">
            <a:avLst/>
          </a:prstGeom>
          <a:solidFill>
            <a:srgbClr val="FFFFFF"/>
          </a:solidFill>
          <a:ln w="9525">
            <a:solidFill>
              <a:srgbClr val="E8EEF3"/>
            </a:solidFill>
          </a:ln>
        </p:spPr>
        <p:txBody>
          <a:bodyPr wrap="square" lIns="137160" tIns="137160" rIns="137160" bIns="91440" rtlCol="0" anchor="t"/>
          <a:lstStyle/>
          <a:p>
            <a:pPr marL="0" indent="0" algn="l">
              <a:lnSpc>
                <a:spcPts val="1400"/>
              </a:lnSpc>
              <a:spcBef>
                <a:spcPts val="200"/>
              </a:spcBef>
              <a:buNone/>
            </a:pPr>
            <a:r>
              <a:rPr lang="en-US" sz="1000" b="1" kern="0" dirty="0">
                <a:solidFill>
                  <a:srgbClr val="007A6E"/>
                </a:solidFill>
                <a:latin typeface="Calibri" pitchFamily="34" charset="0"/>
              </a:rPr>
              <a:t>Energy security, not climate ideology</a:t>
            </a:r>
          </a:p>
          <a:p>
            <a:pPr marL="0" indent="0" algn="l">
              <a:lnSpc>
                <a:spcPts val="1400"/>
              </a:lnSpc>
              <a:spcBef>
                <a:spcPts val="0"/>
              </a:spcBef>
              <a:spcAft>
                <a:spcPts val="500"/>
              </a:spcAft>
              <a:buNone/>
            </a:pPr>
            <a:r>
              <a:rPr lang="en-US" sz="900" kern="0" dirty="0">
                <a:solidFill>
                  <a:srgbClr val="3D5166"/>
                </a:solidFill>
                <a:latin typeface="Calibri" pitchFamily="34" charset="0"/>
              </a:rPr>
              <a:t>LNG import bills are heading above 5% of GDP by 2030. This is money not invested in domestic growth. Renewables are the structural hedge — cheaper, predictable and sovereign.</a:t>
            </a:r>
          </a:p>
          <a:p>
            <a:pPr marL="0" indent="0" algn="l">
              <a:lnSpc>
                <a:spcPts val="1400"/>
              </a:lnSpc>
              <a:spcBef>
                <a:spcPts val="200"/>
              </a:spcBef>
              <a:buNone/>
            </a:pPr>
            <a:r>
              <a:rPr lang="en-US" sz="1000" b="1" kern="0" dirty="0">
                <a:solidFill>
                  <a:srgbClr val="007A6E"/>
                </a:solidFill>
                <a:latin typeface="Calibri" pitchFamily="34" charset="0"/>
              </a:rPr>
              <a:t>Use the 2026 LNG shock as a live case study</a:t>
            </a:r>
          </a:p>
          <a:p>
            <a:pPr marL="0" indent="0" algn="l">
              <a:lnSpc>
                <a:spcPts val="1400"/>
              </a:lnSpc>
              <a:spcBef>
                <a:spcPts val="0"/>
              </a:spcBef>
              <a:spcAft>
                <a:spcPts val="500"/>
              </a:spcAft>
              <a:buNone/>
            </a:pPr>
            <a:r>
              <a:rPr lang="en-US" sz="900" kern="0" dirty="0">
                <a:solidFill>
                  <a:srgbClr val="3D5166"/>
                </a:solidFill>
                <a:latin typeface="Calibri" pitchFamily="34" charset="0"/>
              </a:rPr>
              <a:t>The Iran/Hormuz spike — JKM +100% in 10 days — is precisely the risk that renewables can help hedge in the future. Quantifying its cost can be presented as the ‘avoided-cost’ case for RE investment.</a:t>
            </a:r>
          </a:p>
          <a:p>
            <a:pPr marL="0" indent="0" algn="l">
              <a:lnSpc>
                <a:spcPts val="1400"/>
              </a:lnSpc>
              <a:spcBef>
                <a:spcPts val="200"/>
              </a:spcBef>
              <a:buNone/>
            </a:pPr>
            <a:r>
              <a:rPr lang="en-US" sz="1000" b="1" kern="0" dirty="0">
                <a:solidFill>
                  <a:srgbClr val="007A6E"/>
                </a:solidFill>
                <a:latin typeface="Calibri" pitchFamily="34" charset="0"/>
              </a:rPr>
              <a:t>Increase profile of the dependency cascade</a:t>
            </a:r>
          </a:p>
          <a:p>
            <a:pPr marL="0" indent="0" algn="l">
              <a:lnSpc>
                <a:spcPts val="1400"/>
              </a:lnSpc>
              <a:spcBef>
                <a:spcPts val="0"/>
              </a:spcBef>
              <a:buNone/>
            </a:pPr>
            <a:r>
              <a:rPr lang="en-US" sz="900" kern="0" dirty="0">
                <a:solidFill>
                  <a:srgbClr val="3D5166"/>
                </a:solidFill>
                <a:latin typeface="Calibri" pitchFamily="34" charset="0"/>
              </a:rPr>
              <a:t>Policy to capital to people takes 6+ years. The cost of policy delays is magnified in a technology transition.  Early movers in policy deployment capture a significant advantage as innovation accelerates the benefits of renewables as a technology, over fuel as a commodity.</a:t>
            </a:r>
          </a:p>
        </p:txBody>
      </p:sp>
      <p:sp>
        <p:nvSpPr>
          <p:cNvPr id="13" name="ColRightHdr"/>
          <p:cNvSpPr/>
          <p:nvPr/>
        </p:nvSpPr>
        <p:spPr>
          <a:xfrm>
            <a:off x="4480560" y="987552"/>
            <a:ext cx="4480560" cy="200000"/>
          </a:xfrm>
          <a:prstGeom prst="rect">
            <a:avLst/>
          </a:prstGeom>
          <a:solidFill>
            <a:srgbClr val="1C2B39"/>
          </a:solidFill>
          <a:ln>
            <a:noFill/>
          </a:ln>
        </p:spPr>
        <p:txBody>
          <a:bodyPr wrap="square" lIns="91440" rIns="91440" rtlCol="0" anchor="ctr"/>
          <a:lstStyle/>
          <a:p>
            <a:pPr marL="0" indent="0" algn="l">
              <a:buNone/>
            </a:pPr>
            <a:r>
              <a:rPr lang="en-US" sz="900" b="1" kern="0" spc="200" dirty="0">
                <a:solidFill>
                  <a:srgbClr val="FFFFFF"/>
                </a:solidFill>
                <a:latin typeface="Calibri" pitchFamily="34" charset="0"/>
              </a:rPr>
              <a:t>SUGGESTIONS</a:t>
            </a:r>
          </a:p>
        </p:txBody>
      </p:sp>
      <p:sp>
        <p:nvSpPr>
          <p:cNvPr id="14" name="ColRightBody"/>
          <p:cNvSpPr/>
          <p:nvPr/>
        </p:nvSpPr>
        <p:spPr>
          <a:xfrm>
            <a:off x="4480560" y="1205000"/>
            <a:ext cx="4480560" cy="3600000"/>
          </a:xfrm>
          <a:prstGeom prst="rect">
            <a:avLst/>
          </a:prstGeom>
          <a:solidFill>
            <a:srgbClr val="FFFFFF"/>
          </a:solidFill>
          <a:ln w="9525">
            <a:solidFill>
              <a:srgbClr val="E8EEF3"/>
            </a:solidFill>
          </a:ln>
        </p:spPr>
        <p:txBody>
          <a:bodyPr wrap="square" lIns="137160" tIns="137160" rIns="137160" bIns="91440" rtlCol="0" anchor="t"/>
          <a:lstStyle/>
          <a:p>
            <a:pPr marL="0" indent="0" algn="l">
              <a:lnSpc>
                <a:spcPts val="1400"/>
              </a:lnSpc>
              <a:spcBef>
                <a:spcPts val="200"/>
              </a:spcBef>
              <a:buNone/>
            </a:pPr>
            <a:r>
              <a:rPr lang="en-US" sz="1000" b="1" kern="0" dirty="0">
                <a:solidFill>
                  <a:srgbClr val="007A6E"/>
                </a:solidFill>
                <a:latin typeface="Calibri" pitchFamily="34" charset="0"/>
              </a:rPr>
              <a:t>1  ·  Publish credible, long-term auction pipelines</a:t>
            </a:r>
          </a:p>
          <a:p>
            <a:pPr marL="0" indent="0" algn="l">
              <a:lnSpc>
                <a:spcPts val="1400"/>
              </a:lnSpc>
              <a:spcBef>
                <a:spcPts val="0"/>
              </a:spcBef>
              <a:spcAft>
                <a:spcPts val="500"/>
              </a:spcAft>
              <a:buNone/>
            </a:pPr>
            <a:r>
              <a:rPr lang="en-US" sz="900" kern="0" dirty="0">
                <a:solidFill>
                  <a:srgbClr val="3D5166"/>
                </a:solidFill>
                <a:latin typeface="Calibri" pitchFamily="34" charset="0"/>
              </a:rPr>
              <a:t>Capital needs a 3–5 years visible pipeline to mobilize &amp; commit.  Ad hoc tenders generate speculative bids and poor pricing. Regular, predictable auctions compress risk premiums and attract high-quality developers.</a:t>
            </a:r>
          </a:p>
          <a:p>
            <a:pPr marL="0" indent="0" algn="l">
              <a:lnSpc>
                <a:spcPts val="1400"/>
              </a:lnSpc>
              <a:spcBef>
                <a:spcPts val="200"/>
              </a:spcBef>
              <a:buNone/>
            </a:pPr>
            <a:r>
              <a:rPr lang="en-US" sz="1000" b="1" kern="0" dirty="0">
                <a:solidFill>
                  <a:srgbClr val="007A6E"/>
                </a:solidFill>
                <a:latin typeface="Calibri" pitchFamily="34" charset="0"/>
              </a:rPr>
              <a:t>2  ·  Enable direct corporate PPAs</a:t>
            </a:r>
          </a:p>
          <a:p>
            <a:pPr marL="0" indent="0" algn="l">
              <a:lnSpc>
                <a:spcPts val="1400"/>
              </a:lnSpc>
              <a:spcBef>
                <a:spcPts val="0"/>
              </a:spcBef>
              <a:spcAft>
                <a:spcPts val="500"/>
              </a:spcAft>
              <a:buNone/>
            </a:pPr>
            <a:r>
              <a:rPr lang="en-US" sz="900" kern="0" dirty="0">
                <a:solidFill>
                  <a:srgbClr val="3D5166"/>
                </a:solidFill>
                <a:latin typeface="Calibri" pitchFamily="34" charset="0"/>
              </a:rPr>
              <a:t>Industrials — semiconductor fabs, data centres, EV manufacturers — need green power to satisfy supply chain mandates. DPPA frameworks unlock private capital without government balance sheet exposure.</a:t>
            </a:r>
          </a:p>
          <a:p>
            <a:pPr marL="0" indent="0" algn="l">
              <a:lnSpc>
                <a:spcPts val="1400"/>
              </a:lnSpc>
              <a:spcBef>
                <a:spcPts val="200"/>
              </a:spcBef>
              <a:buNone/>
            </a:pPr>
            <a:r>
              <a:rPr lang="en-US" sz="1000" b="1" kern="0" dirty="0">
                <a:solidFill>
                  <a:srgbClr val="007A6E"/>
                </a:solidFill>
                <a:latin typeface="Calibri" pitchFamily="34" charset="0"/>
              </a:rPr>
              <a:t>3  ·  Permitting — the single biggest bottleneck</a:t>
            </a:r>
          </a:p>
          <a:p>
            <a:pPr marL="0" indent="0" algn="l">
              <a:lnSpc>
                <a:spcPts val="1400"/>
              </a:lnSpc>
              <a:spcBef>
                <a:spcPts val="0"/>
              </a:spcBef>
              <a:spcAft>
                <a:spcPts val="500"/>
              </a:spcAft>
              <a:buNone/>
            </a:pPr>
            <a:r>
              <a:rPr lang="en-US" sz="900" kern="0" dirty="0">
                <a:solidFill>
                  <a:srgbClr val="3D5166"/>
                </a:solidFill>
                <a:latin typeface="Calibri" pitchFamily="34" charset="0"/>
              </a:rPr>
              <a:t>Multi-year permitting timelines destroy project economics and deter capital. Dedicated RE permitting offices with statutory timelines and single-window clearance can cut development lead times by 30–50%.</a:t>
            </a:r>
          </a:p>
          <a:p>
            <a:pPr marL="0" indent="0" algn="l">
              <a:lnSpc>
                <a:spcPts val="1400"/>
              </a:lnSpc>
              <a:spcBef>
                <a:spcPts val="200"/>
              </a:spcBef>
              <a:buNone/>
            </a:pPr>
            <a:r>
              <a:rPr lang="en-US" sz="1000" b="1" kern="0" dirty="0">
                <a:solidFill>
                  <a:srgbClr val="007A6E"/>
                </a:solidFill>
                <a:latin typeface="Calibri" pitchFamily="34" charset="0"/>
              </a:rPr>
              <a:t>4  ·  Invest in grid and workforce</a:t>
            </a:r>
          </a:p>
          <a:p>
            <a:pPr marL="0" indent="0" algn="l">
              <a:lnSpc>
                <a:spcPts val="1400"/>
              </a:lnSpc>
              <a:spcBef>
                <a:spcPts val="0"/>
              </a:spcBef>
              <a:buNone/>
            </a:pPr>
            <a:r>
              <a:rPr lang="en-US" sz="900" kern="0" dirty="0">
                <a:solidFill>
                  <a:srgbClr val="3D5166"/>
                </a:solidFill>
                <a:latin typeface="Calibri" pitchFamily="34" charset="0"/>
              </a:rPr>
              <a:t>Grid investment and workforce development must lead deployment, not follow it. MDB blended finance can de-risk both, at the sovereign level.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1">
    <p:bg>
      <p:bgPr>
        <a:solidFill>
          <a:srgbClr val="F7F8FA"/>
        </a:solidFill>
        <a:effectLst/>
      </p:bgPr>
    </p:bg>
    <p:spTree>
      <p:nvGrpSpPr>
        <p:cNvPr id="1" name=""/>
        <p:cNvGrpSpPr/>
        <p:nvPr/>
      </p:nvGrpSpPr>
      <p:grpSpPr>
        <a:xfrm>
          <a:off x="0" y="0"/>
          <a:ext cx="0" cy="0"/>
          <a:chOff x="0" y="0"/>
          <a:chExt cx="0" cy="0"/>
        </a:xfrm>
      </p:grpSpPr>
      <p:sp>
        <p:nvSpPr>
          <p:cNvPr id="2" name="Shape 0"/>
          <p:cNvSpPr/>
          <p:nvPr/>
        </p:nvSpPr>
        <p:spPr>
          <a:xfrm>
            <a:off x="0" y="0"/>
            <a:ext cx="3840480" cy="5143500"/>
          </a:xfrm>
          <a:prstGeom prst="rect">
            <a:avLst/>
          </a:prstGeom>
          <a:solidFill>
            <a:srgbClr val="003D36"/>
          </a:solidFill>
          <a:ln w="12700">
            <a:solidFill>
              <a:srgbClr val="003D36"/>
            </a:solidFill>
            <a:prstDash val="solid"/>
          </a:ln>
        </p:spPr>
        <p:txBody>
          <a:bodyPr/>
          <a:lstStyle/>
          <a:p>
            <a:endParaRPr lang="en-US"/>
          </a:p>
        </p:txBody>
      </p:sp>
      <p:sp>
        <p:nvSpPr>
          <p:cNvPr id="3" name="Shape 1"/>
          <p:cNvSpPr/>
          <p:nvPr/>
        </p:nvSpPr>
        <p:spPr>
          <a:xfrm>
            <a:off x="0" y="0"/>
            <a:ext cx="3840480" cy="1746504"/>
          </a:xfrm>
          <a:prstGeom prst="rect">
            <a:avLst/>
          </a:prstGeom>
          <a:solidFill>
            <a:srgbClr val="005A52">
              <a:alpha val="60000"/>
            </a:srgbClr>
          </a:solidFill>
          <a:ln w="12700">
            <a:solidFill>
              <a:srgbClr val="005A52"/>
            </a:solidFill>
            <a:prstDash val="solid"/>
          </a:ln>
        </p:spPr>
        <p:txBody>
          <a:bodyPr/>
          <a:lstStyle/>
          <a:p>
            <a:endParaRPr lang="en-US"/>
          </a:p>
        </p:txBody>
      </p:sp>
      <p:sp>
        <p:nvSpPr>
          <p:cNvPr id="4" name="Shape 2"/>
          <p:cNvSpPr/>
          <p:nvPr/>
        </p:nvSpPr>
        <p:spPr>
          <a:xfrm>
            <a:off x="384048" y="1691640"/>
            <a:ext cx="3072384" cy="16459"/>
          </a:xfrm>
          <a:prstGeom prst="rect">
            <a:avLst/>
          </a:prstGeom>
          <a:solidFill>
            <a:srgbClr val="B2DDD9">
              <a:alpha val="45000"/>
            </a:srgbClr>
          </a:solidFill>
          <a:ln w="12700">
            <a:solidFill>
              <a:srgbClr val="B2DDD9"/>
            </a:solidFill>
            <a:prstDash val="solid"/>
          </a:ln>
        </p:spPr>
        <p:txBody>
          <a:bodyPr/>
          <a:lstStyle/>
          <a:p>
            <a:endParaRPr lang="en-US"/>
          </a:p>
        </p:txBody>
      </p:sp>
      <p:sp>
        <p:nvSpPr>
          <p:cNvPr id="5" name="Shape 3"/>
          <p:cNvSpPr/>
          <p:nvPr/>
        </p:nvSpPr>
        <p:spPr>
          <a:xfrm>
            <a:off x="384048" y="1737360"/>
            <a:ext cx="3072384" cy="16459"/>
          </a:xfrm>
          <a:prstGeom prst="rect">
            <a:avLst/>
          </a:prstGeom>
          <a:solidFill>
            <a:srgbClr val="B2DDD9">
              <a:alpha val="80000"/>
            </a:srgbClr>
          </a:solidFill>
          <a:ln w="12700">
            <a:solidFill>
              <a:srgbClr val="B2DDD9"/>
            </a:solidFill>
            <a:prstDash val="solid"/>
          </a:ln>
        </p:spPr>
        <p:txBody>
          <a:bodyPr/>
          <a:lstStyle/>
          <a:p>
            <a:endParaRPr lang="en-US"/>
          </a:p>
        </p:txBody>
      </p:sp>
      <p:sp>
        <p:nvSpPr>
          <p:cNvPr id="6" name="Shape 4"/>
          <p:cNvSpPr/>
          <p:nvPr/>
        </p:nvSpPr>
        <p:spPr>
          <a:xfrm>
            <a:off x="384048" y="1783080"/>
            <a:ext cx="3072384" cy="16459"/>
          </a:xfrm>
          <a:prstGeom prst="rect">
            <a:avLst/>
          </a:prstGeom>
          <a:solidFill>
            <a:srgbClr val="B2DDD9">
              <a:alpha val="45000"/>
            </a:srgbClr>
          </a:solidFill>
          <a:ln w="12700">
            <a:solidFill>
              <a:srgbClr val="B2DDD9"/>
            </a:solidFill>
            <a:prstDash val="solid"/>
          </a:ln>
        </p:spPr>
        <p:txBody>
          <a:bodyPr/>
          <a:lstStyle/>
          <a:p>
            <a:endParaRPr lang="en-US"/>
          </a:p>
        </p:txBody>
      </p:sp>
      <p:sp>
        <p:nvSpPr>
          <p:cNvPr id="7" name="Text 5"/>
          <p:cNvSpPr/>
          <p:nvPr/>
        </p:nvSpPr>
        <p:spPr>
          <a:xfrm>
            <a:off x="384048" y="1901952"/>
            <a:ext cx="3291840" cy="658368"/>
          </a:xfrm>
          <a:prstGeom prst="rect">
            <a:avLst/>
          </a:prstGeom>
          <a:noFill/>
          <a:ln/>
        </p:spPr>
        <p:txBody>
          <a:bodyPr wrap="square" rtlCol="0" anchor="ctr"/>
          <a:lstStyle/>
          <a:p>
            <a:pPr marL="0" indent="0">
              <a:buNone/>
            </a:pPr>
            <a:r>
              <a:rPr lang="en-US" sz="4800" b="1" kern="0" spc="600" dirty="0">
                <a:solidFill>
                  <a:srgbClr val="FFFFFF"/>
                </a:solidFill>
                <a:latin typeface="Calibri" pitchFamily="34" charset="0"/>
                <a:ea typeface="Calibri" pitchFamily="34" charset="-122"/>
                <a:cs typeface="Calibri" pitchFamily="34" charset="-120"/>
              </a:rPr>
              <a:t>KAIROS</a:t>
            </a:r>
            <a:endParaRPr lang="en-US" sz="4800" dirty="0"/>
          </a:p>
        </p:txBody>
      </p:sp>
      <p:sp>
        <p:nvSpPr>
          <p:cNvPr id="8" name="Text 6"/>
          <p:cNvSpPr/>
          <p:nvPr/>
        </p:nvSpPr>
        <p:spPr>
          <a:xfrm>
            <a:off x="384048" y="2532888"/>
            <a:ext cx="3291840" cy="256032"/>
          </a:xfrm>
          <a:prstGeom prst="rect">
            <a:avLst/>
          </a:prstGeom>
          <a:noFill/>
          <a:ln/>
        </p:spPr>
        <p:txBody>
          <a:bodyPr wrap="square" rtlCol="0" anchor="ctr"/>
          <a:lstStyle/>
          <a:p>
            <a:pPr marL="0" indent="0">
              <a:buNone/>
            </a:pPr>
            <a:r>
              <a:rPr lang="en-US" sz="1200" kern="0" spc="500" dirty="0">
                <a:solidFill>
                  <a:srgbClr val="B2DDD9"/>
                </a:solidFill>
                <a:latin typeface="Calibri" pitchFamily="34" charset="0"/>
                <a:ea typeface="Calibri" pitchFamily="34" charset="-122"/>
                <a:cs typeface="Calibri" pitchFamily="34" charset="-120"/>
              </a:rPr>
              <a:t>R E N E W A B L E S</a:t>
            </a:r>
            <a:endParaRPr lang="en-US" sz="1200" dirty="0"/>
          </a:p>
        </p:txBody>
      </p:sp>
      <p:sp>
        <p:nvSpPr>
          <p:cNvPr id="9" name="Shape 7"/>
          <p:cNvSpPr/>
          <p:nvPr/>
        </p:nvSpPr>
        <p:spPr>
          <a:xfrm>
            <a:off x="384048" y="2852928"/>
            <a:ext cx="3072384" cy="20117"/>
          </a:xfrm>
          <a:prstGeom prst="rect">
            <a:avLst/>
          </a:prstGeom>
          <a:solidFill>
            <a:srgbClr val="007A6E"/>
          </a:solidFill>
          <a:ln w="12700">
            <a:solidFill>
              <a:srgbClr val="007A6E"/>
            </a:solidFill>
            <a:prstDash val="solid"/>
          </a:ln>
        </p:spPr>
        <p:txBody>
          <a:bodyPr/>
          <a:lstStyle/>
          <a:p>
            <a:endParaRPr lang="en-US"/>
          </a:p>
        </p:txBody>
      </p:sp>
      <p:sp>
        <p:nvSpPr>
          <p:cNvPr id="10" name="Text 8"/>
          <p:cNvSpPr/>
          <p:nvPr/>
        </p:nvSpPr>
        <p:spPr>
          <a:xfrm>
            <a:off x="384048" y="2944368"/>
            <a:ext cx="3291840" cy="603504"/>
          </a:xfrm>
          <a:prstGeom prst="rect">
            <a:avLst/>
          </a:prstGeom>
          <a:noFill/>
          <a:ln/>
        </p:spPr>
        <p:txBody>
          <a:bodyPr wrap="square" rtlCol="0" anchor="ctr"/>
          <a:lstStyle/>
          <a:p>
            <a:pPr marL="0" indent="0">
              <a:buNone/>
            </a:pPr>
            <a:r>
              <a:rPr lang="en-US" sz="1200" dirty="0">
                <a:solidFill>
                  <a:srgbClr val="E0F4F2"/>
                </a:solidFill>
                <a:latin typeface="Calibri" pitchFamily="34" charset="0"/>
                <a:ea typeface="Calibri" pitchFamily="34" charset="-122"/>
                <a:cs typeface="Calibri" pitchFamily="34" charset="-120"/>
              </a:rPr>
              <a:t>Unlocking Investor Access</a:t>
            </a:r>
            <a:endParaRPr lang="en-US" sz="1200" dirty="0"/>
          </a:p>
          <a:p>
            <a:pPr marL="0" indent="0">
              <a:buNone/>
            </a:pPr>
            <a:r>
              <a:rPr lang="en-US" sz="1200" dirty="0">
                <a:solidFill>
                  <a:srgbClr val="E0F4F2"/>
                </a:solidFill>
                <a:latin typeface="Calibri" pitchFamily="34" charset="0"/>
                <a:ea typeface="Calibri" pitchFamily="34" charset="-122"/>
                <a:cs typeface="Calibri" pitchFamily="34" charset="-120"/>
              </a:rPr>
              <a:t>to Growth in Renewables</a:t>
            </a:r>
            <a:endParaRPr lang="en-US" sz="1200" dirty="0"/>
          </a:p>
        </p:txBody>
      </p:sp>
      <p:sp>
        <p:nvSpPr>
          <p:cNvPr id="11" name="Text 9"/>
          <p:cNvSpPr/>
          <p:nvPr/>
        </p:nvSpPr>
        <p:spPr>
          <a:xfrm>
            <a:off x="384048" y="4681728"/>
            <a:ext cx="1097280" cy="164592"/>
          </a:xfrm>
          <a:prstGeom prst="rect">
            <a:avLst/>
          </a:prstGeom>
          <a:noFill/>
          <a:ln/>
        </p:spPr>
        <p:txBody>
          <a:bodyPr wrap="square" rtlCol="0" anchor="ctr"/>
          <a:lstStyle/>
          <a:p>
            <a:pPr marL="0" indent="0">
              <a:buNone/>
            </a:pPr>
            <a:r>
              <a:rPr lang="en-US" sz="800" dirty="0">
                <a:solidFill>
                  <a:srgbClr val="B2DDD9"/>
                </a:solidFill>
                <a:latin typeface="Calibri" pitchFamily="34" charset="0"/>
                <a:ea typeface="Calibri" pitchFamily="34" charset="-122"/>
                <a:cs typeface="Calibri" pitchFamily="34" charset="-120"/>
              </a:rPr>
              <a:t>March 2026</a:t>
            </a:r>
            <a:endParaRPr lang="en-US" sz="800" dirty="0"/>
          </a:p>
        </p:txBody>
      </p:sp>
      <p:sp>
        <p:nvSpPr>
          <p:cNvPr id="12" name="Text 10"/>
          <p:cNvSpPr/>
          <p:nvPr/>
        </p:nvSpPr>
        <p:spPr>
          <a:xfrm>
            <a:off x="2468880" y="4681728"/>
            <a:ext cx="1170432" cy="164592"/>
          </a:xfrm>
          <a:prstGeom prst="rect">
            <a:avLst/>
          </a:prstGeom>
          <a:noFill/>
          <a:ln/>
        </p:spPr>
        <p:txBody>
          <a:bodyPr wrap="square" rtlCol="0" anchor="ctr"/>
          <a:lstStyle/>
          <a:p>
            <a:pPr marL="0" indent="0" algn="r">
              <a:buNone/>
            </a:pPr>
            <a:r>
              <a:rPr lang="en-US" sz="750" b="1" kern="0" spc="150" dirty="0">
                <a:solidFill>
                  <a:srgbClr val="B2DDD9"/>
                </a:solidFill>
                <a:latin typeface="Calibri" pitchFamily="34" charset="0"/>
                <a:ea typeface="Calibri" pitchFamily="34" charset="-122"/>
                <a:cs typeface="Calibri" pitchFamily="34" charset="-120"/>
              </a:rPr>
              <a:t>CONFIDENTIAL</a:t>
            </a:r>
            <a:endParaRPr lang="en-US" sz="750" dirty="0"/>
          </a:p>
        </p:txBody>
      </p:sp>
      <p:sp>
        <p:nvSpPr>
          <p:cNvPr id="13" name="Shape 11"/>
          <p:cNvSpPr/>
          <p:nvPr/>
        </p:nvSpPr>
        <p:spPr>
          <a:xfrm>
            <a:off x="3840480" y="0"/>
            <a:ext cx="50292" cy="5143500"/>
          </a:xfrm>
          <a:prstGeom prst="rect">
            <a:avLst/>
          </a:prstGeom>
          <a:solidFill>
            <a:srgbClr val="007A6E"/>
          </a:solidFill>
          <a:ln w="12700">
            <a:solidFill>
              <a:srgbClr val="007A6E"/>
            </a:solidFill>
            <a:prstDash val="solid"/>
          </a:ln>
        </p:spPr>
        <p:txBody>
          <a:bodyPr/>
          <a:lstStyle/>
          <a:p>
            <a:endParaRPr lang="en-US"/>
          </a:p>
        </p:txBody>
      </p:sp>
      <p:sp>
        <p:nvSpPr>
          <p:cNvPr id="14" name="Text 12"/>
          <p:cNvSpPr/>
          <p:nvPr/>
        </p:nvSpPr>
        <p:spPr>
          <a:xfrm>
            <a:off x="4302252" y="621792"/>
            <a:ext cx="4704588" cy="201168"/>
          </a:xfrm>
          <a:prstGeom prst="rect">
            <a:avLst/>
          </a:prstGeom>
          <a:noFill/>
          <a:ln/>
        </p:spPr>
        <p:txBody>
          <a:bodyPr wrap="square" rtlCol="0" anchor="ctr"/>
          <a:lstStyle/>
          <a:p>
            <a:pPr marL="0" indent="0">
              <a:buNone/>
            </a:pPr>
            <a:r>
              <a:rPr lang="en-US" sz="800" b="1" kern="0" spc="300" dirty="0">
                <a:solidFill>
                  <a:srgbClr val="007A6E"/>
                </a:solidFill>
                <a:latin typeface="Calibri" pitchFamily="34" charset="0"/>
                <a:ea typeface="Calibri" pitchFamily="34" charset="-122"/>
                <a:cs typeface="Calibri" pitchFamily="34" charset="-120"/>
              </a:rPr>
              <a:t>CONTACT US</a:t>
            </a:r>
            <a:endParaRPr lang="en-US" sz="800" dirty="0"/>
          </a:p>
        </p:txBody>
      </p:sp>
      <p:sp>
        <p:nvSpPr>
          <p:cNvPr id="15" name="Shape 13"/>
          <p:cNvSpPr/>
          <p:nvPr/>
        </p:nvSpPr>
        <p:spPr>
          <a:xfrm>
            <a:off x="4302252" y="850392"/>
            <a:ext cx="4704588" cy="20117"/>
          </a:xfrm>
          <a:prstGeom prst="rect">
            <a:avLst/>
          </a:prstGeom>
          <a:solidFill>
            <a:srgbClr val="B2DDD9"/>
          </a:solidFill>
          <a:ln w="12700">
            <a:solidFill>
              <a:srgbClr val="B2DDD9"/>
            </a:solidFill>
            <a:prstDash val="solid"/>
          </a:ln>
        </p:spPr>
        <p:txBody>
          <a:bodyPr/>
          <a:lstStyle/>
          <a:p>
            <a:endParaRPr lang="en-US"/>
          </a:p>
        </p:txBody>
      </p:sp>
      <p:sp>
        <p:nvSpPr>
          <p:cNvPr id="16" name="Text 14"/>
          <p:cNvSpPr/>
          <p:nvPr/>
        </p:nvSpPr>
        <p:spPr>
          <a:xfrm>
            <a:off x="4302252" y="950976"/>
            <a:ext cx="4704588" cy="475488"/>
          </a:xfrm>
          <a:prstGeom prst="rect">
            <a:avLst/>
          </a:prstGeom>
          <a:noFill/>
          <a:ln/>
        </p:spPr>
        <p:txBody>
          <a:bodyPr wrap="square" rtlCol="0" anchor="ctr"/>
          <a:lstStyle/>
          <a:p>
            <a:pPr marL="0" indent="0">
              <a:buNone/>
            </a:pPr>
            <a:r>
              <a:rPr lang="en-US" sz="3200" b="1" dirty="0">
                <a:solidFill>
                  <a:srgbClr val="1C2B39"/>
                </a:solidFill>
                <a:latin typeface="Calibri" pitchFamily="34" charset="0"/>
                <a:ea typeface="Calibri" pitchFamily="34" charset="-122"/>
                <a:cs typeface="Calibri" pitchFamily="34" charset="-120"/>
              </a:rPr>
              <a:t>Get in Touch</a:t>
            </a:r>
            <a:endParaRPr lang="en-US" sz="3200" dirty="0"/>
          </a:p>
        </p:txBody>
      </p:sp>
      <p:sp>
        <p:nvSpPr>
          <p:cNvPr id="17" name="Text 15"/>
          <p:cNvSpPr/>
          <p:nvPr/>
        </p:nvSpPr>
        <p:spPr>
          <a:xfrm>
            <a:off x="4302252" y="1444752"/>
            <a:ext cx="4658868" cy="420624"/>
          </a:xfrm>
          <a:prstGeom prst="rect">
            <a:avLst/>
          </a:prstGeom>
          <a:noFill/>
          <a:ln/>
        </p:spPr>
        <p:txBody>
          <a:bodyPr wrap="square" rtlCol="0" anchor="ctr"/>
          <a:lstStyle/>
          <a:p>
            <a:pPr marL="0" indent="0">
              <a:buNone/>
            </a:pPr>
            <a:r>
              <a:rPr lang="en-US" sz="1100" dirty="0">
                <a:solidFill>
                  <a:srgbClr val="3D5166"/>
                </a:solidFill>
                <a:latin typeface="Calibri" pitchFamily="34" charset="0"/>
                <a:ea typeface="Calibri" pitchFamily="34" charset="-122"/>
                <a:cs typeface="Calibri" pitchFamily="34" charset="-120"/>
              </a:rPr>
              <a:t>We welcome discussions with investors, partners and institutions aligned with growth in Southeast Asian renewables.</a:t>
            </a:r>
            <a:endParaRPr lang="en-US" sz="1100" dirty="0"/>
          </a:p>
        </p:txBody>
      </p:sp>
      <p:sp>
        <p:nvSpPr>
          <p:cNvPr id="18" name="Shape 16"/>
          <p:cNvSpPr/>
          <p:nvPr/>
        </p:nvSpPr>
        <p:spPr>
          <a:xfrm>
            <a:off x="4302252" y="1920240"/>
            <a:ext cx="502920" cy="50292"/>
          </a:xfrm>
          <a:prstGeom prst="rect">
            <a:avLst/>
          </a:prstGeom>
          <a:solidFill>
            <a:srgbClr val="007A6E"/>
          </a:solidFill>
          <a:ln w="12700">
            <a:solidFill>
              <a:srgbClr val="007A6E"/>
            </a:solidFill>
            <a:prstDash val="solid"/>
          </a:ln>
        </p:spPr>
        <p:txBody>
          <a:bodyPr/>
          <a:lstStyle/>
          <a:p>
            <a:endParaRPr lang="en-US"/>
          </a:p>
        </p:txBody>
      </p:sp>
      <p:sp>
        <p:nvSpPr>
          <p:cNvPr id="19" name="Shape 17"/>
          <p:cNvSpPr/>
          <p:nvPr/>
        </p:nvSpPr>
        <p:spPr>
          <a:xfrm>
            <a:off x="4850892" y="1920240"/>
            <a:ext cx="4110228" cy="20117"/>
          </a:xfrm>
          <a:prstGeom prst="rect">
            <a:avLst/>
          </a:prstGeom>
          <a:solidFill>
            <a:srgbClr val="B2DDD9"/>
          </a:solidFill>
          <a:ln w="12700">
            <a:solidFill>
              <a:srgbClr val="B2DDD9"/>
            </a:solidFill>
            <a:prstDash val="solid"/>
          </a:ln>
        </p:spPr>
        <p:txBody>
          <a:bodyPr/>
          <a:lstStyle/>
          <a:p>
            <a:endParaRPr lang="en-US"/>
          </a:p>
        </p:txBody>
      </p:sp>
      <p:sp>
        <p:nvSpPr>
          <p:cNvPr id="20" name="Shape 18"/>
          <p:cNvSpPr/>
          <p:nvPr/>
        </p:nvSpPr>
        <p:spPr>
          <a:xfrm>
            <a:off x="4302252" y="2048256"/>
            <a:ext cx="4658868" cy="1572768"/>
          </a:xfrm>
          <a:prstGeom prst="rect">
            <a:avLst/>
          </a:prstGeom>
          <a:solidFill>
            <a:srgbClr val="FFFFFF"/>
          </a:solidFill>
          <a:ln w="9525">
            <a:solidFill>
              <a:srgbClr val="B2DDD9"/>
            </a:solidFill>
            <a:prstDash val="solid"/>
          </a:ln>
          <a:effectLst>
            <a:outerShdw blurRad="76200" dist="25400" dir="8100000" algn="bl" rotWithShape="0">
              <a:srgbClr val="000000">
                <a:alpha val="8000"/>
              </a:srgbClr>
            </a:outerShdw>
          </a:effectLst>
        </p:spPr>
        <p:txBody>
          <a:bodyPr/>
          <a:lstStyle/>
          <a:p>
            <a:endParaRPr lang="en-US"/>
          </a:p>
        </p:txBody>
      </p:sp>
      <p:sp>
        <p:nvSpPr>
          <p:cNvPr id="21" name="Shape 19"/>
          <p:cNvSpPr/>
          <p:nvPr/>
        </p:nvSpPr>
        <p:spPr>
          <a:xfrm>
            <a:off x="4302252" y="2048256"/>
            <a:ext cx="4658868" cy="50292"/>
          </a:xfrm>
          <a:prstGeom prst="rect">
            <a:avLst/>
          </a:prstGeom>
          <a:solidFill>
            <a:srgbClr val="007A6E"/>
          </a:solidFill>
          <a:ln w="12700">
            <a:solidFill>
              <a:srgbClr val="007A6E"/>
            </a:solidFill>
            <a:prstDash val="solid"/>
          </a:ln>
        </p:spPr>
        <p:txBody>
          <a:bodyPr/>
          <a:lstStyle/>
          <a:p>
            <a:endParaRPr lang="en-US"/>
          </a:p>
        </p:txBody>
      </p:sp>
      <p:sp>
        <p:nvSpPr>
          <p:cNvPr id="22" name="Text 20"/>
          <p:cNvSpPr/>
          <p:nvPr/>
        </p:nvSpPr>
        <p:spPr>
          <a:xfrm>
            <a:off x="4485132" y="2121408"/>
            <a:ext cx="4338828" cy="274320"/>
          </a:xfrm>
          <a:prstGeom prst="rect">
            <a:avLst/>
          </a:prstGeom>
          <a:noFill/>
          <a:ln/>
        </p:spPr>
        <p:txBody>
          <a:bodyPr wrap="square" rtlCol="0" anchor="ctr"/>
          <a:lstStyle/>
          <a:p>
            <a:pPr marL="0" indent="0">
              <a:buNone/>
            </a:pPr>
            <a:r>
              <a:rPr lang="en-US" sz="1600" b="1" dirty="0">
                <a:solidFill>
                  <a:srgbClr val="1C2B39"/>
                </a:solidFill>
                <a:latin typeface="Calibri" pitchFamily="34" charset="0"/>
                <a:ea typeface="Calibri" pitchFamily="34" charset="-122"/>
                <a:cs typeface="Calibri" pitchFamily="34" charset="-120"/>
              </a:rPr>
              <a:t>Edward Douglas</a:t>
            </a:r>
            <a:endParaRPr lang="en-US" sz="1600" dirty="0"/>
          </a:p>
        </p:txBody>
      </p:sp>
      <p:sp>
        <p:nvSpPr>
          <p:cNvPr id="23" name="Text 21"/>
          <p:cNvSpPr/>
          <p:nvPr/>
        </p:nvSpPr>
        <p:spPr>
          <a:xfrm>
            <a:off x="4485132" y="2377440"/>
            <a:ext cx="4338828" cy="201168"/>
          </a:xfrm>
          <a:prstGeom prst="rect">
            <a:avLst/>
          </a:prstGeom>
          <a:noFill/>
          <a:ln/>
        </p:spPr>
        <p:txBody>
          <a:bodyPr wrap="square" rtlCol="0" anchor="ctr"/>
          <a:lstStyle/>
          <a:p>
            <a:pPr marL="0" indent="0">
              <a:buNone/>
            </a:pPr>
            <a:r>
              <a:rPr lang="en-US" sz="1000" dirty="0">
                <a:solidFill>
                  <a:srgbClr val="7A93A8"/>
                </a:solidFill>
                <a:latin typeface="Calibri" pitchFamily="34" charset="0"/>
                <a:ea typeface="Calibri" pitchFamily="34" charset="-122"/>
                <a:cs typeface="Calibri" pitchFamily="34" charset="-120"/>
              </a:rPr>
              <a:t>Chief Investment Officer  ·  Kairos Renewables</a:t>
            </a:r>
            <a:endParaRPr lang="en-US" sz="1000" dirty="0"/>
          </a:p>
        </p:txBody>
      </p:sp>
      <p:sp>
        <p:nvSpPr>
          <p:cNvPr id="24" name="Shape 22"/>
          <p:cNvSpPr/>
          <p:nvPr/>
        </p:nvSpPr>
        <p:spPr>
          <a:xfrm>
            <a:off x="4485132" y="2615184"/>
            <a:ext cx="4247388" cy="16459"/>
          </a:xfrm>
          <a:prstGeom prst="rect">
            <a:avLst/>
          </a:prstGeom>
          <a:solidFill>
            <a:srgbClr val="D8E4EC"/>
          </a:solidFill>
          <a:ln w="12700">
            <a:solidFill>
              <a:srgbClr val="D8E4EC"/>
            </a:solidFill>
            <a:prstDash val="solid"/>
          </a:ln>
        </p:spPr>
        <p:txBody>
          <a:bodyPr/>
          <a:lstStyle/>
          <a:p>
            <a:endParaRPr lang="en-US"/>
          </a:p>
        </p:txBody>
      </p:sp>
      <p:sp>
        <p:nvSpPr>
          <p:cNvPr id="25" name="Shape 23"/>
          <p:cNvSpPr/>
          <p:nvPr/>
        </p:nvSpPr>
        <p:spPr>
          <a:xfrm>
            <a:off x="4485132" y="2697480"/>
            <a:ext cx="164592" cy="164592"/>
          </a:xfrm>
          <a:prstGeom prst="ellipse">
            <a:avLst/>
          </a:prstGeom>
          <a:solidFill>
            <a:srgbClr val="E0F4F2"/>
          </a:solidFill>
          <a:ln w="6350">
            <a:solidFill>
              <a:srgbClr val="B2DDD9"/>
            </a:solidFill>
            <a:prstDash val="solid"/>
          </a:ln>
        </p:spPr>
        <p:txBody>
          <a:bodyPr/>
          <a:lstStyle/>
          <a:p>
            <a:endParaRPr lang="en-US"/>
          </a:p>
        </p:txBody>
      </p:sp>
      <p:sp>
        <p:nvSpPr>
          <p:cNvPr id="26" name="Text 24"/>
          <p:cNvSpPr/>
          <p:nvPr/>
        </p:nvSpPr>
        <p:spPr>
          <a:xfrm>
            <a:off x="4485132" y="2697480"/>
            <a:ext cx="164592" cy="164592"/>
          </a:xfrm>
          <a:prstGeom prst="rect">
            <a:avLst/>
          </a:prstGeom>
          <a:noFill/>
          <a:ln/>
        </p:spPr>
        <p:txBody>
          <a:bodyPr wrap="square" rtlCol="0" anchor="ctr"/>
          <a:lstStyle/>
          <a:p>
            <a:pPr marL="0" indent="0" algn="ctr">
              <a:buNone/>
            </a:pPr>
            <a:r>
              <a:rPr lang="en-US" sz="700" b="1" dirty="0">
                <a:solidFill>
                  <a:srgbClr val="005A52"/>
                </a:solidFill>
                <a:latin typeface="Calibri" pitchFamily="34" charset="0"/>
                <a:ea typeface="Calibri" pitchFamily="34" charset="-122"/>
                <a:cs typeface="Calibri" pitchFamily="34" charset="-120"/>
              </a:rPr>
              <a:t>T</a:t>
            </a:r>
            <a:endParaRPr lang="en-US" sz="700" dirty="0"/>
          </a:p>
        </p:txBody>
      </p:sp>
      <p:sp>
        <p:nvSpPr>
          <p:cNvPr id="27" name="Text 25"/>
          <p:cNvSpPr/>
          <p:nvPr/>
        </p:nvSpPr>
        <p:spPr>
          <a:xfrm>
            <a:off x="4695444" y="2670048"/>
            <a:ext cx="4128516" cy="201168"/>
          </a:xfrm>
          <a:prstGeom prst="rect">
            <a:avLst/>
          </a:prstGeom>
          <a:noFill/>
          <a:ln/>
        </p:spPr>
        <p:txBody>
          <a:bodyPr wrap="square" rtlCol="0" anchor="ctr"/>
          <a:lstStyle/>
          <a:p>
            <a:pPr marL="0" indent="0">
              <a:buNone/>
            </a:pPr>
            <a:r>
              <a:rPr lang="en-US" sz="1000" dirty="0">
                <a:solidFill>
                  <a:srgbClr val="3D5166"/>
                </a:solidFill>
                <a:latin typeface="Calibri" pitchFamily="34" charset="0"/>
                <a:ea typeface="Calibri" pitchFamily="34" charset="-122"/>
                <a:cs typeface="Calibri" pitchFamily="34" charset="-120"/>
              </a:rPr>
              <a:t>+65 9150 9062</a:t>
            </a:r>
            <a:endParaRPr lang="en-US" sz="1000" dirty="0"/>
          </a:p>
        </p:txBody>
      </p:sp>
      <p:sp>
        <p:nvSpPr>
          <p:cNvPr id="28" name="Shape 26"/>
          <p:cNvSpPr/>
          <p:nvPr/>
        </p:nvSpPr>
        <p:spPr>
          <a:xfrm>
            <a:off x="4485132" y="2916936"/>
            <a:ext cx="164592" cy="164592"/>
          </a:xfrm>
          <a:prstGeom prst="ellipse">
            <a:avLst/>
          </a:prstGeom>
          <a:solidFill>
            <a:srgbClr val="E0F4F2"/>
          </a:solidFill>
          <a:ln w="6350">
            <a:solidFill>
              <a:srgbClr val="B2DDD9"/>
            </a:solidFill>
            <a:prstDash val="solid"/>
          </a:ln>
        </p:spPr>
        <p:txBody>
          <a:bodyPr/>
          <a:lstStyle/>
          <a:p>
            <a:endParaRPr lang="en-US"/>
          </a:p>
        </p:txBody>
      </p:sp>
      <p:sp>
        <p:nvSpPr>
          <p:cNvPr id="29" name="Text 27"/>
          <p:cNvSpPr/>
          <p:nvPr/>
        </p:nvSpPr>
        <p:spPr>
          <a:xfrm>
            <a:off x="4485132" y="2916936"/>
            <a:ext cx="164592" cy="164592"/>
          </a:xfrm>
          <a:prstGeom prst="rect">
            <a:avLst/>
          </a:prstGeom>
          <a:noFill/>
          <a:ln/>
        </p:spPr>
        <p:txBody>
          <a:bodyPr wrap="square" rtlCol="0" anchor="ctr"/>
          <a:lstStyle/>
          <a:p>
            <a:pPr marL="0" indent="0" algn="ctr">
              <a:buNone/>
            </a:pPr>
            <a:r>
              <a:rPr lang="en-US" sz="700" b="1" dirty="0">
                <a:solidFill>
                  <a:srgbClr val="005A52"/>
                </a:solidFill>
                <a:latin typeface="Calibri" pitchFamily="34" charset="0"/>
                <a:ea typeface="Calibri" pitchFamily="34" charset="-122"/>
                <a:cs typeface="Calibri" pitchFamily="34" charset="-120"/>
              </a:rPr>
              <a:t>@</a:t>
            </a:r>
            <a:endParaRPr lang="en-US" sz="700" dirty="0"/>
          </a:p>
        </p:txBody>
      </p:sp>
      <p:sp>
        <p:nvSpPr>
          <p:cNvPr id="30" name="Text 28"/>
          <p:cNvSpPr/>
          <p:nvPr/>
        </p:nvSpPr>
        <p:spPr>
          <a:xfrm>
            <a:off x="4695444" y="2889504"/>
            <a:ext cx="4128516" cy="201168"/>
          </a:xfrm>
          <a:prstGeom prst="rect">
            <a:avLst/>
          </a:prstGeom>
          <a:noFill/>
          <a:ln/>
        </p:spPr>
        <p:txBody>
          <a:bodyPr wrap="square" rtlCol="0" anchor="ctr"/>
          <a:lstStyle/>
          <a:p>
            <a:pPr marL="0" indent="0">
              <a:buNone/>
            </a:pPr>
            <a:r>
              <a:rPr lang="en-US" sz="1000" dirty="0">
                <a:solidFill>
                  <a:srgbClr val="3D5166"/>
                </a:solidFill>
                <a:latin typeface="Calibri" pitchFamily="34" charset="0"/>
                <a:ea typeface="Calibri" pitchFamily="34" charset="-122"/>
                <a:cs typeface="Calibri" pitchFamily="34" charset="-120"/>
              </a:rPr>
              <a:t>e.douglas@kairos-renewables.com</a:t>
            </a:r>
            <a:endParaRPr lang="en-US" sz="1000" dirty="0"/>
          </a:p>
        </p:txBody>
      </p:sp>
      <p:sp>
        <p:nvSpPr>
          <p:cNvPr id="31" name="Shape 29"/>
          <p:cNvSpPr/>
          <p:nvPr/>
        </p:nvSpPr>
        <p:spPr>
          <a:xfrm>
            <a:off x="4485132" y="3136392"/>
            <a:ext cx="164592" cy="164592"/>
          </a:xfrm>
          <a:prstGeom prst="ellipse">
            <a:avLst/>
          </a:prstGeom>
          <a:solidFill>
            <a:srgbClr val="E0F4F2"/>
          </a:solidFill>
          <a:ln w="6350">
            <a:solidFill>
              <a:srgbClr val="B2DDD9"/>
            </a:solidFill>
            <a:prstDash val="solid"/>
          </a:ln>
        </p:spPr>
        <p:txBody>
          <a:bodyPr/>
          <a:lstStyle/>
          <a:p>
            <a:endParaRPr lang="en-US"/>
          </a:p>
        </p:txBody>
      </p:sp>
      <p:sp>
        <p:nvSpPr>
          <p:cNvPr id="32" name="Text 30"/>
          <p:cNvSpPr/>
          <p:nvPr/>
        </p:nvSpPr>
        <p:spPr>
          <a:xfrm>
            <a:off x="4485132" y="3136392"/>
            <a:ext cx="164592" cy="164592"/>
          </a:xfrm>
          <a:prstGeom prst="rect">
            <a:avLst/>
          </a:prstGeom>
          <a:noFill/>
          <a:ln/>
        </p:spPr>
        <p:txBody>
          <a:bodyPr wrap="square" rtlCol="0" anchor="ctr"/>
          <a:lstStyle/>
          <a:p>
            <a:pPr marL="0" indent="0" algn="ctr">
              <a:buNone/>
            </a:pPr>
            <a:r>
              <a:rPr lang="en-US" sz="700" b="1" dirty="0">
                <a:solidFill>
                  <a:srgbClr val="005A52"/>
                </a:solidFill>
                <a:latin typeface="Calibri" pitchFamily="34" charset="0"/>
                <a:ea typeface="Calibri" pitchFamily="34" charset="-122"/>
                <a:cs typeface="Calibri" pitchFamily="34" charset="-120"/>
              </a:rPr>
              <a:t>W</a:t>
            </a:r>
            <a:endParaRPr lang="en-US" sz="700" dirty="0"/>
          </a:p>
        </p:txBody>
      </p:sp>
      <p:sp>
        <p:nvSpPr>
          <p:cNvPr id="33" name="Text 31"/>
          <p:cNvSpPr/>
          <p:nvPr/>
        </p:nvSpPr>
        <p:spPr>
          <a:xfrm>
            <a:off x="4695444" y="3108960"/>
            <a:ext cx="4128516" cy="201168"/>
          </a:xfrm>
          <a:prstGeom prst="rect">
            <a:avLst/>
          </a:prstGeom>
          <a:noFill/>
          <a:ln/>
        </p:spPr>
        <p:txBody>
          <a:bodyPr wrap="square" rtlCol="0" anchor="ctr"/>
          <a:lstStyle/>
          <a:p>
            <a:pPr marL="0" indent="0">
              <a:buNone/>
            </a:pPr>
            <a:r>
              <a:rPr lang="en-US" sz="1000" dirty="0">
                <a:solidFill>
                  <a:srgbClr val="3D5166"/>
                </a:solidFill>
                <a:latin typeface="Calibri" pitchFamily="34" charset="0"/>
                <a:ea typeface="Calibri" pitchFamily="34" charset="-122"/>
                <a:cs typeface="Calibri" pitchFamily="34" charset="-120"/>
              </a:rPr>
              <a:t>kairos-renewables.com</a:t>
            </a:r>
            <a:endParaRPr lang="en-US" sz="1000" dirty="0"/>
          </a:p>
        </p:txBody>
      </p:sp>
      <p:sp>
        <p:nvSpPr>
          <p:cNvPr id="34" name="Shape 32"/>
          <p:cNvSpPr/>
          <p:nvPr/>
        </p:nvSpPr>
        <p:spPr>
          <a:xfrm>
            <a:off x="4485132" y="3355848"/>
            <a:ext cx="164592" cy="164592"/>
          </a:xfrm>
          <a:prstGeom prst="ellipse">
            <a:avLst/>
          </a:prstGeom>
          <a:solidFill>
            <a:srgbClr val="E0F4F2"/>
          </a:solidFill>
          <a:ln w="6350">
            <a:solidFill>
              <a:srgbClr val="B2DDD9"/>
            </a:solidFill>
            <a:prstDash val="solid"/>
          </a:ln>
        </p:spPr>
        <p:txBody>
          <a:bodyPr/>
          <a:lstStyle/>
          <a:p>
            <a:endParaRPr lang="en-US"/>
          </a:p>
        </p:txBody>
      </p:sp>
      <p:sp>
        <p:nvSpPr>
          <p:cNvPr id="35" name="Text 33"/>
          <p:cNvSpPr/>
          <p:nvPr/>
        </p:nvSpPr>
        <p:spPr>
          <a:xfrm>
            <a:off x="4485132" y="3355848"/>
            <a:ext cx="164592" cy="164592"/>
          </a:xfrm>
          <a:prstGeom prst="rect">
            <a:avLst/>
          </a:prstGeom>
          <a:noFill/>
          <a:ln/>
        </p:spPr>
        <p:txBody>
          <a:bodyPr wrap="square" rtlCol="0" anchor="ctr"/>
          <a:lstStyle/>
          <a:p>
            <a:pPr marL="0" indent="0" algn="ctr">
              <a:buNone/>
            </a:pPr>
            <a:r>
              <a:rPr lang="en-US" sz="700" b="1" dirty="0">
                <a:solidFill>
                  <a:srgbClr val="005A52"/>
                </a:solidFill>
                <a:latin typeface="Calibri" pitchFamily="34" charset="0"/>
                <a:ea typeface="Calibri" pitchFamily="34" charset="-122"/>
                <a:cs typeface="Calibri" pitchFamily="34" charset="-120"/>
              </a:rPr>
              <a:t>W</a:t>
            </a:r>
            <a:endParaRPr lang="en-US" sz="700" dirty="0"/>
          </a:p>
        </p:txBody>
      </p:sp>
      <p:sp>
        <p:nvSpPr>
          <p:cNvPr id="36" name="Text 34"/>
          <p:cNvSpPr/>
          <p:nvPr/>
        </p:nvSpPr>
        <p:spPr>
          <a:xfrm>
            <a:off x="4695444" y="3328416"/>
            <a:ext cx="4128516" cy="201168"/>
          </a:xfrm>
          <a:prstGeom prst="rect">
            <a:avLst/>
          </a:prstGeom>
          <a:noFill/>
          <a:ln/>
        </p:spPr>
        <p:txBody>
          <a:bodyPr wrap="square" rtlCol="0" anchor="ctr"/>
          <a:lstStyle/>
          <a:p>
            <a:pPr marL="0" indent="0">
              <a:buNone/>
            </a:pPr>
            <a:r>
              <a:rPr lang="en-US" sz="1000" dirty="0">
                <a:solidFill>
                  <a:srgbClr val="3D5166"/>
                </a:solidFill>
                <a:latin typeface="Calibri" pitchFamily="34" charset="0"/>
                <a:ea typeface="Calibri" pitchFamily="34" charset="-122"/>
                <a:cs typeface="Calibri" pitchFamily="34" charset="-120"/>
              </a:rPr>
              <a:t>modernenergy.management</a:t>
            </a:r>
            <a:endParaRPr lang="en-US" sz="1000" dirty="0"/>
          </a:p>
        </p:txBody>
      </p:sp>
      <p:sp>
        <p:nvSpPr>
          <p:cNvPr id="37" name="Shape 35"/>
          <p:cNvSpPr/>
          <p:nvPr/>
        </p:nvSpPr>
        <p:spPr>
          <a:xfrm>
            <a:off x="0" y="4901184"/>
            <a:ext cx="9144000" cy="242316"/>
          </a:xfrm>
          <a:prstGeom prst="rect">
            <a:avLst/>
          </a:prstGeom>
          <a:solidFill>
            <a:srgbClr val="E8EEF3"/>
          </a:solidFill>
          <a:ln w="12700">
            <a:solidFill>
              <a:srgbClr val="E8EEF3"/>
            </a:solidFill>
            <a:prstDash val="solid"/>
          </a:ln>
        </p:spPr>
        <p:txBody>
          <a:bodyPr/>
          <a:lstStyle/>
          <a:p>
            <a:endParaRPr lang="en-US"/>
          </a:p>
        </p:txBody>
      </p:sp>
      <p:sp>
        <p:nvSpPr>
          <p:cNvPr id="38" name="Text 36"/>
          <p:cNvSpPr/>
          <p:nvPr/>
        </p:nvSpPr>
        <p:spPr>
          <a:xfrm>
            <a:off x="4302252" y="4924044"/>
            <a:ext cx="3657600" cy="164592"/>
          </a:xfrm>
          <a:prstGeom prst="rect">
            <a:avLst/>
          </a:prstGeom>
          <a:noFill/>
          <a:ln/>
        </p:spPr>
        <p:txBody>
          <a:bodyPr wrap="square" rtlCol="0" anchor="ctr"/>
          <a:lstStyle/>
          <a:p>
            <a:pPr marL="0" indent="0">
              <a:buNone/>
            </a:pPr>
            <a:r>
              <a:rPr lang="en-US" sz="700" kern="0" spc="150" dirty="0">
                <a:solidFill>
                  <a:srgbClr val="7A93A8"/>
                </a:solidFill>
                <a:latin typeface="Calibri" pitchFamily="34" charset="0"/>
                <a:ea typeface="Calibri" pitchFamily="34" charset="-122"/>
                <a:cs typeface="Calibri" pitchFamily="34" charset="-120"/>
              </a:rPr>
              <a:t>UNLOCKING INVESTOR ACCESS TO GROWTH IN RENEWABLES</a:t>
            </a:r>
            <a:endParaRPr lang="en-US" sz="700" dirty="0"/>
          </a:p>
        </p:txBody>
      </p:sp>
      <p:sp>
        <p:nvSpPr>
          <p:cNvPr id="39" name="Text 37"/>
          <p:cNvSpPr/>
          <p:nvPr/>
        </p:nvSpPr>
        <p:spPr>
          <a:xfrm>
            <a:off x="6858000" y="4924044"/>
            <a:ext cx="2103120" cy="164592"/>
          </a:xfrm>
          <a:prstGeom prst="rect">
            <a:avLst/>
          </a:prstGeom>
          <a:noFill/>
          <a:ln/>
        </p:spPr>
        <p:txBody>
          <a:bodyPr wrap="square" rtlCol="0" anchor="ctr"/>
          <a:lstStyle/>
          <a:p>
            <a:pPr marL="0" indent="0" algn="r">
              <a:buNone/>
            </a:pPr>
            <a:r>
              <a:rPr lang="en-US" sz="700" kern="0" spc="100" dirty="0">
                <a:solidFill>
                  <a:srgbClr val="7A93A8"/>
                </a:solidFill>
                <a:latin typeface="Calibri" pitchFamily="34" charset="0"/>
                <a:ea typeface="Calibri" pitchFamily="34" charset="-122"/>
                <a:cs typeface="Calibri" pitchFamily="34" charset="-120"/>
              </a:rPr>
              <a:t>CONFIDENTIAL  ·  NOT FOR DISTRIBUTION</a:t>
            </a:r>
            <a:endParaRPr lang="en-US" sz="7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64008" cy="5143500"/>
          </a:xfrm>
          <a:prstGeom prst="rect">
            <a:avLst/>
          </a:prstGeom>
          <a:solidFill>
            <a:srgbClr val="007A6E"/>
          </a:solidFill>
          <a:ln w="12700">
            <a:solidFill>
              <a:srgbClr val="007A6E"/>
            </a:solidFill>
            <a:prstDash val="solid"/>
          </a:ln>
        </p:spPr>
        <p:txBody>
          <a:bodyPr/>
          <a:lstStyle/>
          <a:p>
            <a:endParaRPr lang="en-US"/>
          </a:p>
        </p:txBody>
      </p:sp>
      <p:sp>
        <p:nvSpPr>
          <p:cNvPr id="3" name="Text 1"/>
          <p:cNvSpPr/>
          <p:nvPr/>
        </p:nvSpPr>
        <p:spPr>
          <a:xfrm>
            <a:off x="182880" y="155448"/>
            <a:ext cx="4572000" cy="182880"/>
          </a:xfrm>
          <a:prstGeom prst="rect">
            <a:avLst/>
          </a:prstGeom>
          <a:noFill/>
          <a:ln/>
        </p:spPr>
        <p:txBody>
          <a:bodyPr wrap="square" rtlCol="0" anchor="ctr"/>
          <a:lstStyle/>
          <a:p>
            <a:pPr marL="0" indent="0" algn="l">
              <a:buNone/>
            </a:pPr>
            <a:r>
              <a:rPr lang="en-US" sz="800" b="1" kern="0" spc="300" dirty="0">
                <a:solidFill>
                  <a:srgbClr val="007A6E"/>
                </a:solidFill>
                <a:latin typeface="Calibri" pitchFamily="34" charset="0"/>
                <a:ea typeface="Calibri" pitchFamily="34" charset="-122"/>
                <a:cs typeface="Calibri" pitchFamily="34" charset="-120"/>
              </a:rPr>
              <a:t>IMPORTANT INFORMATION</a:t>
            </a:r>
            <a:endParaRPr lang="en-US" sz="800" dirty="0"/>
          </a:p>
        </p:txBody>
      </p:sp>
      <p:sp>
        <p:nvSpPr>
          <p:cNvPr id="4" name="Text 2"/>
          <p:cNvSpPr/>
          <p:nvPr/>
        </p:nvSpPr>
        <p:spPr>
          <a:xfrm>
            <a:off x="7589520" y="100584"/>
            <a:ext cx="1371600" cy="237744"/>
          </a:xfrm>
          <a:prstGeom prst="rect">
            <a:avLst/>
          </a:prstGeom>
          <a:noFill/>
          <a:ln/>
        </p:spPr>
        <p:txBody>
          <a:bodyPr wrap="square" rtlCol="0" anchor="ctr"/>
          <a:lstStyle/>
          <a:p>
            <a:pPr marL="0" indent="0" algn="r">
              <a:buNone/>
            </a:pPr>
            <a:r>
              <a:rPr lang="en-US" sz="1100" b="1" kern="0" spc="400" dirty="0">
                <a:solidFill>
                  <a:srgbClr val="1C2B39"/>
                </a:solidFill>
                <a:latin typeface="Calibri" pitchFamily="34" charset="0"/>
                <a:ea typeface="Calibri" pitchFamily="34" charset="-122"/>
                <a:cs typeface="Calibri" pitchFamily="34" charset="-120"/>
              </a:rPr>
              <a:t>KAIROS</a:t>
            </a:r>
            <a:endParaRPr lang="en-US" sz="1100" dirty="0"/>
          </a:p>
        </p:txBody>
      </p:sp>
      <p:sp>
        <p:nvSpPr>
          <p:cNvPr id="5" name="Text 3"/>
          <p:cNvSpPr/>
          <p:nvPr/>
        </p:nvSpPr>
        <p:spPr>
          <a:xfrm>
            <a:off x="7589520" y="310896"/>
            <a:ext cx="1371600" cy="164592"/>
          </a:xfrm>
          <a:prstGeom prst="rect">
            <a:avLst/>
          </a:prstGeom>
          <a:noFill/>
          <a:ln/>
        </p:spPr>
        <p:txBody>
          <a:bodyPr wrap="square" rtlCol="0" anchor="ctr"/>
          <a:lstStyle/>
          <a:p>
            <a:pPr marL="0" indent="0" algn="r">
              <a:buNone/>
            </a:pPr>
            <a:r>
              <a:rPr lang="en-US" sz="700" kern="0" spc="300" dirty="0">
                <a:solidFill>
                  <a:srgbClr val="007A6E"/>
                </a:solidFill>
                <a:latin typeface="Calibri" pitchFamily="34" charset="0"/>
                <a:ea typeface="Calibri" pitchFamily="34" charset="-122"/>
                <a:cs typeface="Calibri" pitchFamily="34" charset="-120"/>
              </a:rPr>
              <a:t>RENEWABLES</a:t>
            </a:r>
            <a:endParaRPr lang="en-US" sz="700" dirty="0"/>
          </a:p>
        </p:txBody>
      </p:sp>
      <p:sp>
        <p:nvSpPr>
          <p:cNvPr id="6" name="Text 4"/>
          <p:cNvSpPr/>
          <p:nvPr/>
        </p:nvSpPr>
        <p:spPr>
          <a:xfrm>
            <a:off x="182880" y="420624"/>
            <a:ext cx="8778240" cy="310896"/>
          </a:xfrm>
          <a:prstGeom prst="rect">
            <a:avLst/>
          </a:prstGeom>
          <a:noFill/>
          <a:ln/>
        </p:spPr>
        <p:txBody>
          <a:bodyPr wrap="square" rtlCol="0" anchor="ctr"/>
          <a:lstStyle/>
          <a:p>
            <a:pPr marL="0" indent="0" algn="l">
              <a:buNone/>
            </a:pPr>
            <a:r>
              <a:rPr lang="en-US" sz="1700" b="1" dirty="0">
                <a:solidFill>
                  <a:srgbClr val="1C2B39"/>
                </a:solidFill>
                <a:latin typeface="Calibri" pitchFamily="34" charset="0"/>
                <a:ea typeface="Calibri" pitchFamily="34" charset="-122"/>
                <a:cs typeface="Calibri" pitchFamily="34" charset="-120"/>
              </a:rPr>
              <a:t>Confidentiality &amp; Disclaimer</a:t>
            </a:r>
            <a:endParaRPr lang="en-US" sz="1700" dirty="0"/>
          </a:p>
        </p:txBody>
      </p:sp>
      <p:sp>
        <p:nvSpPr>
          <p:cNvPr id="7" name="Text 5"/>
          <p:cNvSpPr/>
          <p:nvPr/>
        </p:nvSpPr>
        <p:spPr>
          <a:xfrm>
            <a:off x="182880" y="713232"/>
            <a:ext cx="8778240" cy="201168"/>
          </a:xfrm>
          <a:prstGeom prst="rect">
            <a:avLst/>
          </a:prstGeom>
          <a:noFill/>
          <a:ln/>
        </p:spPr>
        <p:txBody>
          <a:bodyPr wrap="square" rtlCol="0" anchor="ctr"/>
          <a:lstStyle/>
          <a:p>
            <a:pPr marL="0" indent="0" algn="l">
              <a:buNone/>
            </a:pPr>
            <a:r>
              <a:rPr lang="en-US" sz="950" dirty="0">
                <a:solidFill>
                  <a:srgbClr val="7A93A8"/>
                </a:solidFill>
                <a:latin typeface="Calibri" pitchFamily="34" charset="0"/>
                <a:ea typeface="Calibri" pitchFamily="34" charset="-122"/>
                <a:cs typeface="Calibri" pitchFamily="34" charset="-120"/>
              </a:rPr>
              <a:t>Prepared by Kairos Renewables Pte. Ltd.  ·  For informational purposes only  ·  Not for distribution</a:t>
            </a:r>
            <a:endParaRPr lang="en-US" sz="950" dirty="0"/>
          </a:p>
        </p:txBody>
      </p:sp>
      <p:sp>
        <p:nvSpPr>
          <p:cNvPr id="8" name="Shape 6"/>
          <p:cNvSpPr/>
          <p:nvPr/>
        </p:nvSpPr>
        <p:spPr>
          <a:xfrm>
            <a:off x="182880" y="932688"/>
            <a:ext cx="8778240" cy="20117"/>
          </a:xfrm>
          <a:prstGeom prst="rect">
            <a:avLst/>
          </a:prstGeom>
          <a:solidFill>
            <a:srgbClr val="B2DDD9"/>
          </a:solidFill>
          <a:ln w="12700">
            <a:solidFill>
              <a:srgbClr val="B2DDD9"/>
            </a:solidFill>
            <a:prstDash val="solid"/>
          </a:ln>
        </p:spPr>
        <p:txBody>
          <a:bodyPr/>
          <a:lstStyle/>
          <a:p>
            <a:endParaRPr lang="en-US"/>
          </a:p>
        </p:txBody>
      </p:sp>
      <p:sp>
        <p:nvSpPr>
          <p:cNvPr id="9" name="Shape 7"/>
          <p:cNvSpPr/>
          <p:nvPr/>
        </p:nvSpPr>
        <p:spPr>
          <a:xfrm>
            <a:off x="182880" y="1005840"/>
            <a:ext cx="8778240" cy="3456432"/>
          </a:xfrm>
          <a:prstGeom prst="rect">
            <a:avLst/>
          </a:prstGeom>
          <a:solidFill>
            <a:srgbClr val="FFFFFF"/>
          </a:solidFill>
          <a:ln w="9525">
            <a:solidFill>
              <a:srgbClr val="D8E4EC"/>
            </a:solidFill>
            <a:prstDash val="solid"/>
          </a:ln>
          <a:effectLst>
            <a:outerShdw blurRad="63500" dist="25400" dir="8100000" algn="bl" rotWithShape="0">
              <a:srgbClr val="000000">
                <a:alpha val="7000"/>
              </a:srgbClr>
            </a:outerShdw>
          </a:effectLst>
        </p:spPr>
        <p:txBody>
          <a:bodyPr/>
          <a:lstStyle/>
          <a:p>
            <a:endParaRPr lang="en-US"/>
          </a:p>
        </p:txBody>
      </p:sp>
      <p:sp>
        <p:nvSpPr>
          <p:cNvPr id="10" name="Shape 8"/>
          <p:cNvSpPr/>
          <p:nvPr/>
        </p:nvSpPr>
        <p:spPr>
          <a:xfrm>
            <a:off x="182880" y="1005840"/>
            <a:ext cx="8778240" cy="50292"/>
          </a:xfrm>
          <a:prstGeom prst="rect">
            <a:avLst/>
          </a:prstGeom>
          <a:solidFill>
            <a:srgbClr val="007A6E"/>
          </a:solidFill>
          <a:ln w="12700">
            <a:solidFill>
              <a:srgbClr val="007A6E"/>
            </a:solidFill>
            <a:prstDash val="solid"/>
          </a:ln>
        </p:spPr>
        <p:txBody>
          <a:bodyPr/>
          <a:lstStyle/>
          <a:p>
            <a:endParaRPr lang="en-US"/>
          </a:p>
        </p:txBody>
      </p:sp>
      <p:sp>
        <p:nvSpPr>
          <p:cNvPr id="11" name="Text 9"/>
          <p:cNvSpPr/>
          <p:nvPr/>
        </p:nvSpPr>
        <p:spPr>
          <a:xfrm>
            <a:off x="347472" y="1181939"/>
            <a:ext cx="8430768" cy="717804"/>
          </a:xfrm>
          <a:prstGeom prst="rect">
            <a:avLst/>
          </a:prstGeom>
          <a:noFill/>
          <a:ln/>
        </p:spPr>
        <p:txBody>
          <a:bodyPr wrap="square" rtlCol="0" anchor="t"/>
          <a:lstStyle/>
          <a:p>
            <a:pPr marL="0" indent="0" algn="l">
              <a:spcAft>
                <a:spcPts val="200"/>
              </a:spcAft>
              <a:buNone/>
            </a:pPr>
            <a:r>
              <a:rPr lang="en-US" sz="1000" dirty="0">
                <a:solidFill>
                  <a:srgbClr val="3D5166"/>
                </a:solidFill>
                <a:latin typeface="Calibri" pitchFamily="34" charset="0"/>
                <a:ea typeface="Calibri" pitchFamily="34" charset="-122"/>
                <a:cs typeface="Calibri" pitchFamily="34" charset="-120"/>
              </a:rPr>
              <a:t>The material in this presentation has been prepared by Kairos Renewables Pte. Ltd. and is intended for informational purposes only. The information contained herein is confidential. Receipt and acceptance of this presentation shall constitute an agreement by the recipient that this presentation will not be reproduced, forwarded or used for any purpose, other than in connection with the recipient's evaluation of interest in Kairos Renewables and/or the projects in which Kairos Renewables has invested or plans to do so.</a:t>
            </a:r>
            <a:endParaRPr lang="en-US" sz="1000" dirty="0"/>
          </a:p>
        </p:txBody>
      </p:sp>
      <p:sp>
        <p:nvSpPr>
          <p:cNvPr id="12" name="Text 10"/>
          <p:cNvSpPr/>
          <p:nvPr/>
        </p:nvSpPr>
        <p:spPr>
          <a:xfrm>
            <a:off x="347472" y="1918031"/>
            <a:ext cx="8430768" cy="987552"/>
          </a:xfrm>
          <a:prstGeom prst="rect">
            <a:avLst/>
          </a:prstGeom>
          <a:noFill/>
          <a:ln/>
        </p:spPr>
        <p:txBody>
          <a:bodyPr wrap="square" rtlCol="0" anchor="t"/>
          <a:lstStyle/>
          <a:p>
            <a:pPr marL="0" indent="0" algn="l">
              <a:spcAft>
                <a:spcPts val="200"/>
              </a:spcAft>
              <a:buNone/>
            </a:pPr>
            <a:r>
              <a:rPr lang="en-US" sz="1000" dirty="0">
                <a:solidFill>
                  <a:srgbClr val="3D5166"/>
                </a:solidFill>
                <a:latin typeface="Calibri" pitchFamily="34" charset="0"/>
                <a:ea typeface="Calibri" pitchFamily="34" charset="-122"/>
                <a:cs typeface="Calibri" pitchFamily="34" charset="-120"/>
              </a:rPr>
              <a:t>The information contained herein has been prepared to assist prospective investors to evaluate a possible investment with Kairos Renewables and its affiliates and does not purport to be complete or to contain all of the information a prospective investor may desire. No representation or warranty, expressed or implied, is being made as to the accuracy or completeness of the information contained in this presentation, and nothing in this presentation is or shall be relied upon as a promise or representation or warranty whether as to the past or future results. This presentation contains preliminary information only that is believed to be valid as of the date of issue, is subject to change, and may be superseded in whole or in part at a later date. Kairos Renewables undertakes no responsibility or obligation to update the information contained herein.</a:t>
            </a:r>
            <a:endParaRPr lang="en-US" sz="1000" dirty="0"/>
          </a:p>
        </p:txBody>
      </p:sp>
      <p:sp>
        <p:nvSpPr>
          <p:cNvPr id="13" name="Text 11"/>
          <p:cNvSpPr/>
          <p:nvPr/>
        </p:nvSpPr>
        <p:spPr>
          <a:xfrm>
            <a:off x="347472" y="2978735"/>
            <a:ext cx="8430768" cy="723890"/>
          </a:xfrm>
          <a:prstGeom prst="rect">
            <a:avLst/>
          </a:prstGeom>
          <a:noFill/>
          <a:ln/>
        </p:spPr>
        <p:txBody>
          <a:bodyPr wrap="square" rtlCol="0" anchor="t"/>
          <a:lstStyle/>
          <a:p>
            <a:pPr marL="0" indent="0" algn="l">
              <a:spcAft>
                <a:spcPts val="200"/>
              </a:spcAft>
              <a:buNone/>
            </a:pPr>
            <a:r>
              <a:rPr lang="en-US" sz="1000" dirty="0">
                <a:solidFill>
                  <a:srgbClr val="3D5166"/>
                </a:solidFill>
                <a:latin typeface="Calibri" pitchFamily="34" charset="0"/>
                <a:ea typeface="Calibri" pitchFamily="34" charset="-122"/>
                <a:cs typeface="Calibri" pitchFamily="34" charset="-120"/>
              </a:rPr>
              <a:t>This presentation may contain forward-looking statements, including statements regarding intent, belief or current expectations with regard to the investment. Investors are cautioned not to rely on any forward-looking statement, and that past results of Kairos Renewables are not necessarily indicative of future or potential results. Interested persons should conduct their own investigation and discuss any possible investment with their financial, tax, accounting and legal advisors.</a:t>
            </a:r>
            <a:endParaRPr lang="en-US" sz="1000" dirty="0"/>
          </a:p>
        </p:txBody>
      </p:sp>
      <p:sp>
        <p:nvSpPr>
          <p:cNvPr id="14" name="Shape 12"/>
          <p:cNvSpPr/>
          <p:nvPr/>
        </p:nvSpPr>
        <p:spPr>
          <a:xfrm>
            <a:off x="182880" y="4535424"/>
            <a:ext cx="8778240" cy="347472"/>
          </a:xfrm>
          <a:prstGeom prst="rect">
            <a:avLst/>
          </a:prstGeom>
          <a:solidFill>
            <a:srgbClr val="1C2B39"/>
          </a:solidFill>
          <a:ln w="12700">
            <a:solidFill>
              <a:srgbClr val="1C2B39"/>
            </a:solidFill>
            <a:prstDash val="solid"/>
          </a:ln>
        </p:spPr>
        <p:txBody>
          <a:bodyPr/>
          <a:lstStyle/>
          <a:p>
            <a:endParaRPr lang="en-US"/>
          </a:p>
        </p:txBody>
      </p:sp>
      <p:sp>
        <p:nvSpPr>
          <p:cNvPr id="15" name="Shape 13"/>
          <p:cNvSpPr/>
          <p:nvPr/>
        </p:nvSpPr>
        <p:spPr>
          <a:xfrm>
            <a:off x="182880" y="4535424"/>
            <a:ext cx="50292" cy="347472"/>
          </a:xfrm>
          <a:prstGeom prst="rect">
            <a:avLst/>
          </a:prstGeom>
          <a:solidFill>
            <a:srgbClr val="007A6E"/>
          </a:solidFill>
          <a:ln w="12700">
            <a:solidFill>
              <a:srgbClr val="007A6E"/>
            </a:solidFill>
            <a:prstDash val="solid"/>
          </a:ln>
        </p:spPr>
        <p:txBody>
          <a:bodyPr/>
          <a:lstStyle/>
          <a:p>
            <a:endParaRPr lang="en-US"/>
          </a:p>
        </p:txBody>
      </p:sp>
      <p:sp>
        <p:nvSpPr>
          <p:cNvPr id="16" name="Text 14"/>
          <p:cNvSpPr/>
          <p:nvPr/>
        </p:nvSpPr>
        <p:spPr>
          <a:xfrm>
            <a:off x="301752" y="4553712"/>
            <a:ext cx="8522208" cy="310896"/>
          </a:xfrm>
          <a:prstGeom prst="rect">
            <a:avLst/>
          </a:prstGeom>
          <a:noFill/>
          <a:ln/>
        </p:spPr>
        <p:txBody>
          <a:bodyPr wrap="square" rtlCol="0" anchor="ctr"/>
          <a:lstStyle/>
          <a:p>
            <a:pPr marL="0" indent="0" algn="l">
              <a:buNone/>
            </a:pPr>
            <a:r>
              <a:rPr lang="en-US" sz="750" b="1" dirty="0">
                <a:solidFill>
                  <a:srgbClr val="FFFFFF"/>
                </a:solidFill>
                <a:latin typeface="Calibri" pitchFamily="34" charset="0"/>
                <a:ea typeface="Calibri" pitchFamily="34" charset="-122"/>
                <a:cs typeface="Calibri" pitchFamily="34" charset="-120"/>
              </a:rPr>
              <a:t>THE INFORMATION CONTAINED HEREIN IS PROPRIETARY AND CONFIDENTIAL, AND MAY NOT BE DISTRIBUTED, REPRODUCED OR FORWARDED WITHOUT PRIOR WRITTEN CONSENT. THIS PRESENTATION DOES NOT CONSTITUTE AN OFFER TO SELL NOR AN OFFER TO PURCHASE SECURITIES.</a:t>
            </a:r>
            <a:endParaRPr lang="en-US" sz="750" dirty="0"/>
          </a:p>
        </p:txBody>
      </p:sp>
      <p:sp>
        <p:nvSpPr>
          <p:cNvPr id="17" name="Shape 15"/>
          <p:cNvSpPr/>
          <p:nvPr/>
        </p:nvSpPr>
        <p:spPr>
          <a:xfrm>
            <a:off x="0" y="4901184"/>
            <a:ext cx="9144000" cy="242316"/>
          </a:xfrm>
          <a:prstGeom prst="rect">
            <a:avLst/>
          </a:prstGeom>
          <a:solidFill>
            <a:srgbClr val="E8EEF3"/>
          </a:solidFill>
          <a:ln w="12700">
            <a:solidFill>
              <a:srgbClr val="E8EEF3"/>
            </a:solidFill>
            <a:prstDash val="solid"/>
          </a:ln>
        </p:spPr>
        <p:txBody>
          <a:bodyPr/>
          <a:lstStyle/>
          <a:p>
            <a:endParaRPr lang="en-US"/>
          </a:p>
        </p:txBody>
      </p:sp>
      <p:sp>
        <p:nvSpPr>
          <p:cNvPr id="18" name="Text 16"/>
          <p:cNvSpPr/>
          <p:nvPr/>
        </p:nvSpPr>
        <p:spPr>
          <a:xfrm>
            <a:off x="182880" y="4924044"/>
            <a:ext cx="6400800" cy="164592"/>
          </a:xfrm>
          <a:prstGeom prst="rect">
            <a:avLst/>
          </a:prstGeom>
          <a:noFill/>
          <a:ln/>
        </p:spPr>
        <p:txBody>
          <a:bodyPr wrap="square" rtlCol="0" anchor="ctr"/>
          <a:lstStyle/>
          <a:p>
            <a:pPr marL="0" indent="0" algn="l">
              <a:buNone/>
            </a:pPr>
            <a:r>
              <a:rPr lang="en-US" sz="700" kern="0" spc="150" dirty="0">
                <a:solidFill>
                  <a:srgbClr val="7A93A8"/>
                </a:solidFill>
                <a:latin typeface="Calibri" pitchFamily="34" charset="0"/>
                <a:ea typeface="Calibri" pitchFamily="34" charset="-122"/>
                <a:cs typeface="Calibri" pitchFamily="34" charset="-120"/>
              </a:rPr>
              <a:t>UNLOCKING INVESTOR ACCESS TO GROWTH IN RENEWABLES</a:t>
            </a:r>
            <a:endParaRPr lang="en-US" sz="700" dirty="0"/>
          </a:p>
        </p:txBody>
      </p:sp>
      <p:sp>
        <p:nvSpPr>
          <p:cNvPr id="19" name="Text 17"/>
          <p:cNvSpPr/>
          <p:nvPr/>
        </p:nvSpPr>
        <p:spPr>
          <a:xfrm>
            <a:off x="6858000" y="4924044"/>
            <a:ext cx="2103120" cy="164592"/>
          </a:xfrm>
          <a:prstGeom prst="rect">
            <a:avLst/>
          </a:prstGeom>
          <a:noFill/>
          <a:ln/>
        </p:spPr>
        <p:txBody>
          <a:bodyPr wrap="square" rtlCol="0" anchor="ctr"/>
          <a:lstStyle/>
          <a:p>
            <a:pPr marL="0" indent="0" algn="r">
              <a:buNone/>
            </a:pPr>
            <a:r>
              <a:rPr lang="en-US" sz="700" kern="0" spc="100" dirty="0">
                <a:solidFill>
                  <a:srgbClr val="7A93A8"/>
                </a:solidFill>
                <a:latin typeface="Calibri" pitchFamily="34" charset="0"/>
                <a:ea typeface="Calibri" pitchFamily="34" charset="-122"/>
                <a:cs typeface="Calibri" pitchFamily="34" charset="-120"/>
              </a:rPr>
              <a:t>CONFIDENTIAL  ·  NOT FOR DISTRIBUTION</a:t>
            </a:r>
            <a:endParaRPr lang="en-US" sz="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8FA"/>
        </a:solidFill>
        <a:effectLst/>
      </p:bgPr>
    </p:bg>
    <p:spTree>
      <p:nvGrpSpPr>
        <p:cNvPr id="1" name=""/>
        <p:cNvGrpSpPr/>
        <p:nvPr/>
      </p:nvGrpSpPr>
      <p:grpSpPr>
        <a:xfrm>
          <a:off x="0" y="0"/>
          <a:ext cx="0" cy="0"/>
          <a:chOff x="0" y="0"/>
          <a:chExt cx="0" cy="0"/>
        </a:xfrm>
      </p:grpSpPr>
      <p:sp>
        <p:nvSpPr>
          <p:cNvPr id="2" name="Shape 0"/>
          <p:cNvSpPr/>
          <p:nvPr/>
        </p:nvSpPr>
        <p:spPr>
          <a:xfrm>
            <a:off x="0" y="0"/>
            <a:ext cx="64008" cy="5143500"/>
          </a:xfrm>
          <a:prstGeom prst="rect">
            <a:avLst/>
          </a:prstGeom>
          <a:solidFill>
            <a:srgbClr val="007A6E"/>
          </a:solidFill>
          <a:ln w="12700">
            <a:solidFill>
              <a:srgbClr val="007A6E"/>
            </a:solidFill>
            <a:prstDash val="solid"/>
          </a:ln>
        </p:spPr>
        <p:txBody>
          <a:bodyPr/>
          <a:lstStyle/>
          <a:p>
            <a:endParaRPr lang="en-US"/>
          </a:p>
        </p:txBody>
      </p:sp>
      <p:sp>
        <p:nvSpPr>
          <p:cNvPr id="3" name="Text 1"/>
          <p:cNvSpPr/>
          <p:nvPr/>
        </p:nvSpPr>
        <p:spPr>
          <a:xfrm>
            <a:off x="182880" y="155448"/>
            <a:ext cx="6400800" cy="182880"/>
          </a:xfrm>
          <a:prstGeom prst="rect">
            <a:avLst/>
          </a:prstGeom>
          <a:noFill/>
          <a:ln/>
        </p:spPr>
        <p:txBody>
          <a:bodyPr wrap="square" rtlCol="0" anchor="ctr"/>
          <a:lstStyle/>
          <a:p>
            <a:pPr marL="0" indent="0" algn="l">
              <a:buNone/>
            </a:pPr>
            <a:r>
              <a:rPr lang="en-US" sz="800" b="1" kern="0" spc="300" dirty="0">
                <a:solidFill>
                  <a:srgbClr val="007A6E"/>
                </a:solidFill>
                <a:latin typeface="Calibri" pitchFamily="34" charset="0"/>
                <a:ea typeface="Calibri" pitchFamily="34" charset="-122"/>
                <a:cs typeface="Calibri" pitchFamily="34" charset="-120"/>
              </a:rPr>
              <a:t>MY BACKGROUND</a:t>
            </a:r>
            <a:endParaRPr lang="en-US" sz="800" dirty="0"/>
          </a:p>
        </p:txBody>
      </p:sp>
      <p:sp>
        <p:nvSpPr>
          <p:cNvPr id="4" name="Text 2"/>
          <p:cNvSpPr/>
          <p:nvPr/>
        </p:nvSpPr>
        <p:spPr>
          <a:xfrm>
            <a:off x="7589520" y="100584"/>
            <a:ext cx="1371600" cy="237744"/>
          </a:xfrm>
          <a:prstGeom prst="rect">
            <a:avLst/>
          </a:prstGeom>
          <a:noFill/>
          <a:ln/>
        </p:spPr>
        <p:txBody>
          <a:bodyPr wrap="square" rtlCol="0" anchor="ctr"/>
          <a:lstStyle/>
          <a:p>
            <a:pPr marL="0" indent="0" algn="r">
              <a:buNone/>
            </a:pPr>
            <a:r>
              <a:rPr lang="en-US" sz="1100" b="1" kern="0" spc="400" dirty="0">
                <a:solidFill>
                  <a:srgbClr val="1C2B39"/>
                </a:solidFill>
                <a:latin typeface="Calibri" pitchFamily="34" charset="0"/>
                <a:ea typeface="Calibri" pitchFamily="34" charset="-122"/>
                <a:cs typeface="Calibri" pitchFamily="34" charset="-120"/>
              </a:rPr>
              <a:t>KAIROS</a:t>
            </a:r>
            <a:endParaRPr lang="en-US" sz="1100" dirty="0"/>
          </a:p>
        </p:txBody>
      </p:sp>
      <p:sp>
        <p:nvSpPr>
          <p:cNvPr id="5" name="Text 3"/>
          <p:cNvSpPr/>
          <p:nvPr/>
        </p:nvSpPr>
        <p:spPr>
          <a:xfrm>
            <a:off x="7589520" y="310896"/>
            <a:ext cx="1371600" cy="164592"/>
          </a:xfrm>
          <a:prstGeom prst="rect">
            <a:avLst/>
          </a:prstGeom>
          <a:noFill/>
          <a:ln/>
        </p:spPr>
        <p:txBody>
          <a:bodyPr wrap="square" rtlCol="0" anchor="ctr"/>
          <a:lstStyle/>
          <a:p>
            <a:pPr marL="0" indent="0" algn="r">
              <a:buNone/>
            </a:pPr>
            <a:r>
              <a:rPr lang="en-US" sz="700" kern="0" spc="300" dirty="0">
                <a:solidFill>
                  <a:srgbClr val="007A6E"/>
                </a:solidFill>
                <a:latin typeface="Calibri" pitchFamily="34" charset="0"/>
                <a:ea typeface="Calibri" pitchFamily="34" charset="-122"/>
                <a:cs typeface="Calibri" pitchFamily="34" charset="-120"/>
              </a:rPr>
              <a:t>RENEWABLES</a:t>
            </a:r>
            <a:endParaRPr lang="en-US" sz="700" dirty="0"/>
          </a:p>
        </p:txBody>
      </p:sp>
      <p:sp>
        <p:nvSpPr>
          <p:cNvPr id="6" name="Shape 4"/>
          <p:cNvSpPr/>
          <p:nvPr/>
        </p:nvSpPr>
        <p:spPr>
          <a:xfrm>
            <a:off x="0" y="4901184"/>
            <a:ext cx="9144000" cy="242316"/>
          </a:xfrm>
          <a:prstGeom prst="rect">
            <a:avLst/>
          </a:prstGeom>
          <a:solidFill>
            <a:srgbClr val="E8EEF3"/>
          </a:solidFill>
          <a:ln w="12700">
            <a:solidFill>
              <a:srgbClr val="E8EEF3"/>
            </a:solidFill>
            <a:prstDash val="solid"/>
          </a:ln>
        </p:spPr>
        <p:txBody>
          <a:bodyPr/>
          <a:lstStyle/>
          <a:p>
            <a:endParaRPr lang="en-US"/>
          </a:p>
        </p:txBody>
      </p:sp>
      <p:sp>
        <p:nvSpPr>
          <p:cNvPr id="7" name="Text 5"/>
          <p:cNvSpPr/>
          <p:nvPr/>
        </p:nvSpPr>
        <p:spPr>
          <a:xfrm>
            <a:off x="182880" y="4924044"/>
            <a:ext cx="6400800" cy="164592"/>
          </a:xfrm>
          <a:prstGeom prst="rect">
            <a:avLst/>
          </a:prstGeom>
          <a:noFill/>
          <a:ln/>
        </p:spPr>
        <p:txBody>
          <a:bodyPr wrap="square" rtlCol="0" anchor="ctr"/>
          <a:lstStyle/>
          <a:p>
            <a:pPr marL="0" indent="0" algn="l">
              <a:buNone/>
            </a:pPr>
            <a:r>
              <a:rPr lang="en-US" sz="700" kern="0" spc="150" dirty="0">
                <a:solidFill>
                  <a:srgbClr val="7A93A8"/>
                </a:solidFill>
                <a:latin typeface="Calibri" pitchFamily="34" charset="0"/>
                <a:ea typeface="Calibri" pitchFamily="34" charset="-122"/>
                <a:cs typeface="Calibri" pitchFamily="34" charset="-120"/>
              </a:rPr>
              <a:t>UNLOCKING INVESTOR ACCESS TO GROWTH IN RENEWABLES</a:t>
            </a:r>
            <a:endParaRPr lang="en-US" sz="700" dirty="0"/>
          </a:p>
        </p:txBody>
      </p:sp>
      <p:sp>
        <p:nvSpPr>
          <p:cNvPr id="9" name="Text 7"/>
          <p:cNvSpPr/>
          <p:nvPr/>
        </p:nvSpPr>
        <p:spPr>
          <a:xfrm>
            <a:off x="182880" y="420624"/>
            <a:ext cx="8778240" cy="274320"/>
          </a:xfrm>
          <a:prstGeom prst="rect">
            <a:avLst/>
          </a:prstGeom>
          <a:noFill/>
          <a:ln/>
        </p:spPr>
        <p:txBody>
          <a:bodyPr wrap="square" rtlCol="0" anchor="ctr"/>
          <a:lstStyle/>
          <a:p>
            <a:pPr marL="0" indent="0">
              <a:buNone/>
            </a:pPr>
            <a:r>
              <a:rPr lang="en-US" sz="1500" b="1" dirty="0">
                <a:solidFill>
                  <a:srgbClr val="1C2B39"/>
                </a:solidFill>
                <a:latin typeface="Calibri" pitchFamily="34" charset="0"/>
                <a:ea typeface="Calibri" pitchFamily="34" charset="-122"/>
                <a:cs typeface="Calibri" pitchFamily="34" charset="-120"/>
              </a:rPr>
              <a:t>Technical Project Development &amp; Financing of Power Projects  —  37 Years</a:t>
            </a:r>
            <a:endParaRPr lang="en-US" sz="1500" dirty="0"/>
          </a:p>
        </p:txBody>
      </p:sp>
      <p:sp>
        <p:nvSpPr>
          <p:cNvPr id="10" name="Shape 8"/>
          <p:cNvSpPr/>
          <p:nvPr/>
        </p:nvSpPr>
        <p:spPr>
          <a:xfrm>
            <a:off x="182880" y="731520"/>
            <a:ext cx="8778240" cy="20117"/>
          </a:xfrm>
          <a:prstGeom prst="rect">
            <a:avLst/>
          </a:prstGeom>
          <a:solidFill>
            <a:srgbClr val="B2DDD9"/>
          </a:solidFill>
          <a:ln w="12700">
            <a:solidFill>
              <a:srgbClr val="B2DDD9"/>
            </a:solidFill>
            <a:prstDash val="solid"/>
          </a:ln>
        </p:spPr>
        <p:txBody>
          <a:bodyPr/>
          <a:lstStyle/>
          <a:p>
            <a:endParaRPr lang="en-US"/>
          </a:p>
        </p:txBody>
      </p:sp>
      <p:sp>
        <p:nvSpPr>
          <p:cNvPr id="11" name="Text 9"/>
          <p:cNvSpPr/>
          <p:nvPr/>
        </p:nvSpPr>
        <p:spPr>
          <a:xfrm>
            <a:off x="182880" y="848280"/>
            <a:ext cx="647859" cy="146304"/>
          </a:xfrm>
          <a:prstGeom prst="rect">
            <a:avLst/>
          </a:prstGeom>
          <a:noFill/>
          <a:ln/>
        </p:spPr>
        <p:txBody>
          <a:bodyPr wrap="square" rtlCol="0" anchor="ctr"/>
          <a:lstStyle/>
          <a:p>
            <a:pPr marL="0" indent="0">
              <a:buNone/>
            </a:pPr>
            <a:r>
              <a:rPr lang="en-US" sz="750" dirty="0">
                <a:solidFill>
                  <a:srgbClr val="7A93A8"/>
                </a:solidFill>
                <a:latin typeface="Calibri" pitchFamily="34" charset="0"/>
                <a:ea typeface="Calibri" pitchFamily="34" charset="-122"/>
                <a:cs typeface="Calibri" pitchFamily="34" charset="-120"/>
              </a:rPr>
              <a:t>Europe  →</a:t>
            </a:r>
            <a:endParaRPr lang="en-US" sz="750" dirty="0"/>
          </a:p>
        </p:txBody>
      </p:sp>
      <p:sp>
        <p:nvSpPr>
          <p:cNvPr id="12" name="Text 10"/>
          <p:cNvSpPr/>
          <p:nvPr/>
        </p:nvSpPr>
        <p:spPr>
          <a:xfrm>
            <a:off x="2758283" y="848280"/>
            <a:ext cx="540000" cy="146304"/>
          </a:xfrm>
          <a:prstGeom prst="rect">
            <a:avLst/>
          </a:prstGeom>
          <a:noFill/>
          <a:ln/>
        </p:spPr>
        <p:txBody>
          <a:bodyPr wrap="square" rtlCol="0" anchor="ctr"/>
          <a:lstStyle/>
          <a:p>
            <a:pPr marL="0" indent="0">
              <a:buNone/>
            </a:pPr>
            <a:r>
              <a:rPr lang="en-US" sz="750" dirty="0">
                <a:solidFill>
                  <a:srgbClr val="7A93A8"/>
                </a:solidFill>
                <a:latin typeface="Calibri" pitchFamily="34" charset="0"/>
                <a:ea typeface="Calibri" pitchFamily="34" charset="-122"/>
                <a:cs typeface="Calibri" pitchFamily="34" charset="-120"/>
              </a:rPr>
              <a:t>Asia  →</a:t>
            </a:r>
            <a:endParaRPr lang="en-US" sz="750" dirty="0"/>
          </a:p>
        </p:txBody>
      </p:sp>
      <p:sp>
        <p:nvSpPr>
          <p:cNvPr id="13" name="Shape 11"/>
          <p:cNvSpPr/>
          <p:nvPr/>
        </p:nvSpPr>
        <p:spPr>
          <a:xfrm>
            <a:off x="182880" y="1021554"/>
            <a:ext cx="2564027" cy="1042416"/>
          </a:xfrm>
          <a:prstGeom prst="rect">
            <a:avLst/>
          </a:prstGeom>
          <a:solidFill>
            <a:srgbClr val="4A7FC1"/>
          </a:solidFill>
          <a:ln w="12700">
            <a:solidFill>
              <a:srgbClr val="FFFFFF"/>
            </a:solidFill>
            <a:prstDash val="solid"/>
          </a:ln>
        </p:spPr>
        <p:txBody>
          <a:bodyPr/>
          <a:lstStyle/>
          <a:p>
            <a:endParaRPr lang="en-US"/>
          </a:p>
        </p:txBody>
      </p:sp>
      <p:sp>
        <p:nvSpPr>
          <p:cNvPr id="14" name="Text 12"/>
          <p:cNvSpPr/>
          <p:nvPr/>
        </p:nvSpPr>
        <p:spPr>
          <a:xfrm>
            <a:off x="978893" y="1081827"/>
            <a:ext cx="972000" cy="182880"/>
          </a:xfrm>
          <a:prstGeom prst="rect">
            <a:avLst/>
          </a:prstGeom>
          <a:noFill/>
          <a:ln/>
        </p:spPr>
        <p:txBody>
          <a:bodyPr wrap="square" rtlCol="0" anchor="ctr"/>
          <a:lstStyle/>
          <a:p>
            <a:pPr marL="0" indent="0" algn="ctr">
              <a:buNone/>
            </a:pPr>
            <a:r>
              <a:rPr lang="en-US" sz="850" b="1" dirty="0">
                <a:solidFill>
                  <a:srgbClr val="FFFFFF"/>
                </a:solidFill>
                <a:latin typeface="Calibri" pitchFamily="34" charset="0"/>
                <a:ea typeface="Calibri" pitchFamily="34" charset="-122"/>
                <a:cs typeface="Calibri" pitchFamily="34" charset="-120"/>
              </a:rPr>
              <a:t>1989 – 2000</a:t>
            </a:r>
            <a:endParaRPr lang="en-US" sz="850" dirty="0"/>
          </a:p>
        </p:txBody>
      </p:sp>
      <p:sp>
        <p:nvSpPr>
          <p:cNvPr id="15" name="Text 13"/>
          <p:cNvSpPr/>
          <p:nvPr/>
        </p:nvSpPr>
        <p:spPr>
          <a:xfrm>
            <a:off x="228600" y="1289726"/>
            <a:ext cx="2472587" cy="201168"/>
          </a:xfrm>
          <a:prstGeom prst="rect">
            <a:avLst/>
          </a:prstGeom>
          <a:noFill/>
          <a:ln/>
        </p:spPr>
        <p:txBody>
          <a:bodyPr wrap="square" rtlCol="0" anchor="ctr"/>
          <a:lstStyle/>
          <a:p>
            <a:pPr marL="0" indent="0" algn="ctr">
              <a:buNone/>
            </a:pPr>
            <a:r>
              <a:rPr lang="en-US" sz="800" dirty="0">
                <a:solidFill>
                  <a:srgbClr val="FFFFFF"/>
                </a:solidFill>
                <a:latin typeface="Calibri" pitchFamily="34" charset="0"/>
                <a:ea typeface="Calibri" pitchFamily="34" charset="-122"/>
                <a:cs typeface="Calibri" pitchFamily="34" charset="-120"/>
              </a:rPr>
              <a:t>Engineering Groups</a:t>
            </a:r>
            <a:endParaRPr lang="en-US" sz="800" dirty="0"/>
          </a:p>
        </p:txBody>
      </p:sp>
      <p:sp>
        <p:nvSpPr>
          <p:cNvPr id="16" name="Text 14"/>
          <p:cNvSpPr/>
          <p:nvPr/>
        </p:nvSpPr>
        <p:spPr>
          <a:xfrm>
            <a:off x="228600" y="1543149"/>
            <a:ext cx="2472587" cy="164592"/>
          </a:xfrm>
          <a:prstGeom prst="rect">
            <a:avLst/>
          </a:prstGeom>
          <a:noFill/>
          <a:ln/>
        </p:spPr>
        <p:txBody>
          <a:bodyPr wrap="square" rtlCol="0" anchor="ctr"/>
          <a:lstStyle/>
          <a:p>
            <a:pPr marL="0" indent="0" algn="ctr">
              <a:buNone/>
            </a:pPr>
            <a:r>
              <a:rPr lang="en-US" sz="750" i="1" dirty="0">
                <a:solidFill>
                  <a:srgbClr val="FFFFFF"/>
                </a:solidFill>
                <a:latin typeface="Calibri" pitchFamily="34" charset="0"/>
                <a:ea typeface="Calibri" pitchFamily="34" charset="-122"/>
                <a:cs typeface="Calibri" pitchFamily="34" charset="-120"/>
              </a:rPr>
              <a:t>Gas-Fired</a:t>
            </a:r>
            <a:endParaRPr lang="en-US" sz="750" dirty="0"/>
          </a:p>
        </p:txBody>
      </p:sp>
      <p:sp>
        <p:nvSpPr>
          <p:cNvPr id="17" name="Shape 15"/>
          <p:cNvSpPr/>
          <p:nvPr/>
        </p:nvSpPr>
        <p:spPr>
          <a:xfrm>
            <a:off x="2781333" y="1021554"/>
            <a:ext cx="666029" cy="1042416"/>
          </a:xfrm>
          <a:prstGeom prst="rect">
            <a:avLst/>
          </a:prstGeom>
          <a:solidFill>
            <a:srgbClr val="C07A00"/>
          </a:solidFill>
          <a:ln w="12700">
            <a:solidFill>
              <a:srgbClr val="FFFFFF"/>
            </a:solidFill>
            <a:prstDash val="solid"/>
          </a:ln>
        </p:spPr>
        <p:txBody>
          <a:bodyPr/>
          <a:lstStyle/>
          <a:p>
            <a:endParaRPr lang="en-US"/>
          </a:p>
        </p:txBody>
      </p:sp>
      <p:sp>
        <p:nvSpPr>
          <p:cNvPr id="19" name="Shape 17"/>
          <p:cNvSpPr/>
          <p:nvPr/>
        </p:nvSpPr>
        <p:spPr>
          <a:xfrm>
            <a:off x="3493750" y="1021554"/>
            <a:ext cx="666029" cy="1042416"/>
          </a:xfrm>
          <a:prstGeom prst="rect">
            <a:avLst/>
          </a:prstGeom>
          <a:solidFill>
            <a:srgbClr val="4A90C4"/>
          </a:solidFill>
          <a:ln w="12700">
            <a:solidFill>
              <a:srgbClr val="FFFFFF"/>
            </a:solidFill>
            <a:prstDash val="solid"/>
          </a:ln>
        </p:spPr>
        <p:txBody>
          <a:bodyPr/>
          <a:lstStyle/>
          <a:p>
            <a:endParaRPr lang="en-US"/>
          </a:p>
        </p:txBody>
      </p:sp>
      <p:sp>
        <p:nvSpPr>
          <p:cNvPr id="21" name="Shape 19"/>
          <p:cNvSpPr/>
          <p:nvPr/>
        </p:nvSpPr>
        <p:spPr>
          <a:xfrm>
            <a:off x="4216125" y="1021554"/>
            <a:ext cx="3038526" cy="1042416"/>
          </a:xfrm>
          <a:prstGeom prst="rect">
            <a:avLst/>
          </a:prstGeom>
          <a:solidFill>
            <a:srgbClr val="007A6E"/>
          </a:solidFill>
          <a:ln w="12700">
            <a:solidFill>
              <a:srgbClr val="FFFFFF"/>
            </a:solidFill>
            <a:prstDash val="solid"/>
          </a:ln>
        </p:spPr>
        <p:txBody>
          <a:bodyPr/>
          <a:lstStyle/>
          <a:p>
            <a:endParaRPr lang="en-US"/>
          </a:p>
        </p:txBody>
      </p:sp>
      <p:sp>
        <p:nvSpPr>
          <p:cNvPr id="22" name="Text 20"/>
          <p:cNvSpPr/>
          <p:nvPr/>
        </p:nvSpPr>
        <p:spPr>
          <a:xfrm>
            <a:off x="4261845" y="1081827"/>
            <a:ext cx="2947086" cy="182880"/>
          </a:xfrm>
          <a:prstGeom prst="rect">
            <a:avLst/>
          </a:prstGeom>
          <a:noFill/>
          <a:ln/>
        </p:spPr>
        <p:txBody>
          <a:bodyPr wrap="square" rtlCol="0" anchor="ctr"/>
          <a:lstStyle/>
          <a:p>
            <a:pPr marL="0" indent="0" algn="ctr">
              <a:buNone/>
            </a:pPr>
            <a:r>
              <a:rPr lang="en-US" sz="850" b="1" dirty="0">
                <a:solidFill>
                  <a:srgbClr val="FFFFFF"/>
                </a:solidFill>
                <a:latin typeface="Calibri" pitchFamily="34" charset="0"/>
                <a:ea typeface="Calibri" pitchFamily="34" charset="-122"/>
                <a:cs typeface="Calibri" pitchFamily="34" charset="-120"/>
              </a:rPr>
              <a:t>2006 – 2019</a:t>
            </a:r>
            <a:endParaRPr lang="en-US" sz="850" dirty="0"/>
          </a:p>
        </p:txBody>
      </p:sp>
      <p:sp>
        <p:nvSpPr>
          <p:cNvPr id="23" name="Text 21"/>
          <p:cNvSpPr/>
          <p:nvPr/>
        </p:nvSpPr>
        <p:spPr>
          <a:xfrm>
            <a:off x="4261845" y="1289726"/>
            <a:ext cx="2947086" cy="201168"/>
          </a:xfrm>
          <a:prstGeom prst="rect">
            <a:avLst/>
          </a:prstGeom>
          <a:noFill/>
          <a:ln/>
        </p:spPr>
        <p:txBody>
          <a:bodyPr wrap="square" rtlCol="0" anchor="ctr"/>
          <a:lstStyle/>
          <a:p>
            <a:pPr marL="0" indent="0" algn="ctr">
              <a:buNone/>
            </a:pPr>
            <a:r>
              <a:rPr lang="en-US" sz="800" dirty="0">
                <a:solidFill>
                  <a:srgbClr val="FFFFFF"/>
                </a:solidFill>
                <a:latin typeface="Calibri" pitchFamily="34" charset="0"/>
                <a:ea typeface="Calibri" pitchFamily="34" charset="-122"/>
                <a:cs typeface="Calibri" pitchFamily="34" charset="-120"/>
              </a:rPr>
              <a:t>Private Equity</a:t>
            </a:r>
            <a:endParaRPr lang="en-US" sz="800" dirty="0"/>
          </a:p>
        </p:txBody>
      </p:sp>
      <p:sp>
        <p:nvSpPr>
          <p:cNvPr id="24" name="Text 22"/>
          <p:cNvSpPr/>
          <p:nvPr/>
        </p:nvSpPr>
        <p:spPr>
          <a:xfrm>
            <a:off x="4261845" y="1543149"/>
            <a:ext cx="2947086" cy="164592"/>
          </a:xfrm>
          <a:prstGeom prst="rect">
            <a:avLst/>
          </a:prstGeom>
          <a:noFill/>
          <a:ln/>
        </p:spPr>
        <p:txBody>
          <a:bodyPr wrap="square" rtlCol="0" anchor="ctr"/>
          <a:lstStyle/>
          <a:p>
            <a:pPr marL="0" indent="0" algn="ctr">
              <a:buNone/>
            </a:pPr>
            <a:r>
              <a:rPr lang="en-US" sz="750" i="1" dirty="0">
                <a:solidFill>
                  <a:srgbClr val="FFFFFF"/>
                </a:solidFill>
                <a:latin typeface="Calibri" pitchFamily="34" charset="0"/>
                <a:ea typeface="Calibri" pitchFamily="34" charset="-122"/>
                <a:cs typeface="Calibri" pitchFamily="34" charset="-120"/>
              </a:rPr>
              <a:t>Renewables</a:t>
            </a:r>
            <a:endParaRPr lang="en-US" sz="750" dirty="0"/>
          </a:p>
        </p:txBody>
      </p:sp>
      <p:sp>
        <p:nvSpPr>
          <p:cNvPr id="25" name="Shape 23"/>
          <p:cNvSpPr/>
          <p:nvPr/>
        </p:nvSpPr>
        <p:spPr>
          <a:xfrm>
            <a:off x="7301507" y="1021554"/>
            <a:ext cx="1377778" cy="1042416"/>
          </a:xfrm>
          <a:prstGeom prst="rect">
            <a:avLst/>
          </a:prstGeom>
          <a:solidFill>
            <a:srgbClr val="005A52"/>
          </a:solidFill>
          <a:ln w="12700">
            <a:solidFill>
              <a:srgbClr val="FFFFFF"/>
            </a:solidFill>
            <a:prstDash val="solid"/>
          </a:ln>
        </p:spPr>
        <p:txBody>
          <a:bodyPr/>
          <a:lstStyle/>
          <a:p>
            <a:endParaRPr lang="en-US"/>
          </a:p>
        </p:txBody>
      </p:sp>
      <p:sp>
        <p:nvSpPr>
          <p:cNvPr id="26" name="Text 24"/>
          <p:cNvSpPr/>
          <p:nvPr/>
        </p:nvSpPr>
        <p:spPr>
          <a:xfrm>
            <a:off x="7347227" y="1081827"/>
            <a:ext cx="1286338" cy="182880"/>
          </a:xfrm>
          <a:prstGeom prst="rect">
            <a:avLst/>
          </a:prstGeom>
          <a:noFill/>
          <a:ln/>
        </p:spPr>
        <p:txBody>
          <a:bodyPr wrap="square" rtlCol="0" anchor="ctr"/>
          <a:lstStyle/>
          <a:p>
            <a:pPr marL="0" indent="0" algn="ctr">
              <a:buNone/>
            </a:pPr>
            <a:r>
              <a:rPr lang="en-US" sz="850" b="1" dirty="0">
                <a:solidFill>
                  <a:srgbClr val="FFFFFF"/>
                </a:solidFill>
                <a:latin typeface="Calibri" pitchFamily="34" charset="0"/>
                <a:ea typeface="Calibri" pitchFamily="34" charset="-122"/>
                <a:cs typeface="Calibri" pitchFamily="34" charset="-120"/>
              </a:rPr>
              <a:t>2020 – 2026</a:t>
            </a:r>
            <a:endParaRPr lang="en-US" sz="850" dirty="0"/>
          </a:p>
        </p:txBody>
      </p:sp>
      <p:sp>
        <p:nvSpPr>
          <p:cNvPr id="27" name="Text 25"/>
          <p:cNvSpPr/>
          <p:nvPr/>
        </p:nvSpPr>
        <p:spPr>
          <a:xfrm>
            <a:off x="7347227" y="1289726"/>
            <a:ext cx="1286338" cy="201168"/>
          </a:xfrm>
          <a:prstGeom prst="rect">
            <a:avLst/>
          </a:prstGeom>
          <a:noFill/>
          <a:ln/>
        </p:spPr>
        <p:txBody>
          <a:bodyPr wrap="square" rtlCol="0" anchor="ctr"/>
          <a:lstStyle/>
          <a:p>
            <a:pPr marL="0" indent="0" algn="ctr">
              <a:buNone/>
            </a:pPr>
            <a:r>
              <a:rPr lang="en-US" sz="800" dirty="0">
                <a:solidFill>
                  <a:srgbClr val="FFFFFF"/>
                </a:solidFill>
                <a:latin typeface="Calibri" pitchFamily="34" charset="0"/>
                <a:ea typeface="Calibri" pitchFamily="34" charset="-122"/>
                <a:cs typeface="Calibri" pitchFamily="34" charset="-120"/>
              </a:rPr>
              <a:t>Project Developer</a:t>
            </a:r>
            <a:endParaRPr lang="en-US" sz="800" dirty="0"/>
          </a:p>
        </p:txBody>
      </p:sp>
      <p:sp>
        <p:nvSpPr>
          <p:cNvPr id="28" name="Text 26"/>
          <p:cNvSpPr/>
          <p:nvPr/>
        </p:nvSpPr>
        <p:spPr>
          <a:xfrm>
            <a:off x="7347227" y="1543149"/>
            <a:ext cx="1286338" cy="164592"/>
          </a:xfrm>
          <a:prstGeom prst="rect">
            <a:avLst/>
          </a:prstGeom>
          <a:noFill/>
          <a:ln/>
        </p:spPr>
        <p:txBody>
          <a:bodyPr wrap="square" rtlCol="0" anchor="ctr"/>
          <a:lstStyle/>
          <a:p>
            <a:pPr marL="0" indent="0" algn="ctr">
              <a:buNone/>
            </a:pPr>
            <a:r>
              <a:rPr lang="en-US" sz="750" i="1" dirty="0">
                <a:solidFill>
                  <a:srgbClr val="FFFFFF"/>
                </a:solidFill>
                <a:latin typeface="Calibri" pitchFamily="34" charset="0"/>
                <a:ea typeface="Calibri" pitchFamily="34" charset="-122"/>
                <a:cs typeface="Calibri" pitchFamily="34" charset="-120"/>
              </a:rPr>
              <a:t>Renewables</a:t>
            </a:r>
            <a:endParaRPr lang="en-US" sz="750" dirty="0"/>
          </a:p>
        </p:txBody>
      </p:sp>
      <p:sp>
        <p:nvSpPr>
          <p:cNvPr id="41" name="Shape 39"/>
          <p:cNvSpPr/>
          <p:nvPr/>
        </p:nvSpPr>
        <p:spPr>
          <a:xfrm>
            <a:off x="899811" y="2547702"/>
            <a:ext cx="164592" cy="91440"/>
          </a:xfrm>
          <a:prstGeom prst="rect">
            <a:avLst/>
          </a:prstGeom>
          <a:solidFill>
            <a:srgbClr val="4A7FC1"/>
          </a:solidFill>
          <a:ln w="12700">
            <a:solidFill>
              <a:srgbClr val="4A7FC1"/>
            </a:solidFill>
            <a:prstDash val="solid"/>
          </a:ln>
        </p:spPr>
        <p:txBody>
          <a:bodyPr/>
          <a:lstStyle/>
          <a:p>
            <a:endParaRPr lang="en-US"/>
          </a:p>
        </p:txBody>
      </p:sp>
      <p:sp>
        <p:nvSpPr>
          <p:cNvPr id="42" name="Text 40"/>
          <p:cNvSpPr/>
          <p:nvPr/>
        </p:nvSpPr>
        <p:spPr>
          <a:xfrm>
            <a:off x="1100979" y="2520270"/>
            <a:ext cx="1457631" cy="146304"/>
          </a:xfrm>
          <a:prstGeom prst="rect">
            <a:avLst/>
          </a:prstGeom>
          <a:noFill/>
          <a:ln/>
        </p:spPr>
        <p:txBody>
          <a:bodyPr wrap="square" rtlCol="0" anchor="ctr"/>
          <a:lstStyle/>
          <a:p>
            <a:pPr marL="0" indent="0">
              <a:buNone/>
            </a:pPr>
            <a:r>
              <a:rPr lang="en-US" sz="750" dirty="0">
                <a:solidFill>
                  <a:srgbClr val="3D5166"/>
                </a:solidFill>
                <a:latin typeface="Calibri" pitchFamily="34" charset="0"/>
                <a:ea typeface="Calibri" pitchFamily="34" charset="-122"/>
                <a:cs typeface="Calibri" pitchFamily="34" charset="-120"/>
              </a:rPr>
              <a:t>Engineering Group — Gas-Fired</a:t>
            </a:r>
            <a:endParaRPr lang="en-US" sz="750" dirty="0"/>
          </a:p>
        </p:txBody>
      </p:sp>
      <p:sp>
        <p:nvSpPr>
          <p:cNvPr id="43" name="Shape 41"/>
          <p:cNvSpPr/>
          <p:nvPr/>
        </p:nvSpPr>
        <p:spPr>
          <a:xfrm>
            <a:off x="2811033" y="2547702"/>
            <a:ext cx="164592" cy="91440"/>
          </a:xfrm>
          <a:prstGeom prst="rect">
            <a:avLst/>
          </a:prstGeom>
          <a:solidFill>
            <a:srgbClr val="C07A00"/>
          </a:solidFill>
          <a:ln w="12700">
            <a:solidFill>
              <a:srgbClr val="C07A00"/>
            </a:solidFill>
            <a:prstDash val="solid"/>
          </a:ln>
        </p:spPr>
        <p:txBody>
          <a:bodyPr/>
          <a:lstStyle/>
          <a:p>
            <a:endParaRPr lang="en-US"/>
          </a:p>
        </p:txBody>
      </p:sp>
      <p:sp>
        <p:nvSpPr>
          <p:cNvPr id="44" name="Text 42"/>
          <p:cNvSpPr/>
          <p:nvPr/>
        </p:nvSpPr>
        <p:spPr>
          <a:xfrm>
            <a:off x="3012201" y="2520270"/>
            <a:ext cx="1289347" cy="146304"/>
          </a:xfrm>
          <a:prstGeom prst="rect">
            <a:avLst/>
          </a:prstGeom>
          <a:noFill/>
          <a:ln/>
        </p:spPr>
        <p:txBody>
          <a:bodyPr wrap="square" rtlCol="0" anchor="ctr"/>
          <a:lstStyle/>
          <a:p>
            <a:pPr marL="0" indent="0">
              <a:buNone/>
            </a:pPr>
            <a:r>
              <a:rPr lang="en-US" sz="750" dirty="0">
                <a:solidFill>
                  <a:srgbClr val="3D5166"/>
                </a:solidFill>
                <a:latin typeface="Calibri" pitchFamily="34" charset="0"/>
                <a:ea typeface="Calibri" pitchFamily="34" charset="-122"/>
                <a:cs typeface="Calibri" pitchFamily="34" charset="-120"/>
              </a:rPr>
              <a:t>Private Equity — Gas-Fired</a:t>
            </a:r>
            <a:endParaRPr lang="en-US" sz="750" dirty="0"/>
          </a:p>
        </p:txBody>
      </p:sp>
      <p:sp>
        <p:nvSpPr>
          <p:cNvPr id="45" name="Shape 43"/>
          <p:cNvSpPr/>
          <p:nvPr/>
        </p:nvSpPr>
        <p:spPr>
          <a:xfrm>
            <a:off x="4572000" y="2547702"/>
            <a:ext cx="164592" cy="91440"/>
          </a:xfrm>
          <a:prstGeom prst="rect">
            <a:avLst/>
          </a:prstGeom>
          <a:solidFill>
            <a:srgbClr val="007A6E"/>
          </a:solidFill>
          <a:ln w="12700">
            <a:solidFill>
              <a:srgbClr val="007A6E"/>
            </a:solidFill>
            <a:prstDash val="solid"/>
          </a:ln>
        </p:spPr>
        <p:txBody>
          <a:bodyPr/>
          <a:lstStyle/>
          <a:p>
            <a:endParaRPr lang="en-US"/>
          </a:p>
        </p:txBody>
      </p:sp>
      <p:sp>
        <p:nvSpPr>
          <p:cNvPr id="46" name="Text 44"/>
          <p:cNvSpPr/>
          <p:nvPr/>
        </p:nvSpPr>
        <p:spPr>
          <a:xfrm>
            <a:off x="4773168" y="2520270"/>
            <a:ext cx="1325923" cy="146304"/>
          </a:xfrm>
          <a:prstGeom prst="rect">
            <a:avLst/>
          </a:prstGeom>
          <a:noFill/>
          <a:ln/>
        </p:spPr>
        <p:txBody>
          <a:bodyPr wrap="square" rtlCol="0" anchor="ctr"/>
          <a:lstStyle/>
          <a:p>
            <a:pPr marL="0" indent="0">
              <a:buNone/>
            </a:pPr>
            <a:r>
              <a:rPr lang="en-US" sz="750" dirty="0">
                <a:solidFill>
                  <a:srgbClr val="3D5166"/>
                </a:solidFill>
                <a:latin typeface="Calibri" pitchFamily="34" charset="0"/>
                <a:ea typeface="Calibri" pitchFamily="34" charset="-122"/>
                <a:cs typeface="Calibri" pitchFamily="34" charset="-120"/>
              </a:rPr>
              <a:t>Private Equity — Renewables</a:t>
            </a:r>
            <a:endParaRPr lang="en-US" sz="750" dirty="0"/>
          </a:p>
        </p:txBody>
      </p:sp>
      <p:sp>
        <p:nvSpPr>
          <p:cNvPr id="47" name="Shape 45"/>
          <p:cNvSpPr/>
          <p:nvPr/>
        </p:nvSpPr>
        <p:spPr>
          <a:xfrm>
            <a:off x="6259986" y="2547702"/>
            <a:ext cx="164592" cy="91440"/>
          </a:xfrm>
          <a:prstGeom prst="rect">
            <a:avLst/>
          </a:prstGeom>
          <a:solidFill>
            <a:srgbClr val="005A52"/>
          </a:solidFill>
          <a:ln w="12700">
            <a:solidFill>
              <a:srgbClr val="005A52"/>
            </a:solidFill>
            <a:prstDash val="solid"/>
          </a:ln>
        </p:spPr>
        <p:txBody>
          <a:bodyPr/>
          <a:lstStyle/>
          <a:p>
            <a:endParaRPr lang="en-US"/>
          </a:p>
        </p:txBody>
      </p:sp>
      <p:sp>
        <p:nvSpPr>
          <p:cNvPr id="48" name="Text 46"/>
          <p:cNvSpPr/>
          <p:nvPr/>
        </p:nvSpPr>
        <p:spPr>
          <a:xfrm>
            <a:off x="6461154" y="2520270"/>
            <a:ext cx="1622480" cy="146304"/>
          </a:xfrm>
          <a:prstGeom prst="rect">
            <a:avLst/>
          </a:prstGeom>
          <a:noFill/>
          <a:ln/>
        </p:spPr>
        <p:txBody>
          <a:bodyPr wrap="square" rtlCol="0" anchor="ctr"/>
          <a:lstStyle/>
          <a:p>
            <a:pPr marL="0" indent="0">
              <a:buNone/>
            </a:pPr>
            <a:r>
              <a:rPr lang="en-US" sz="750" dirty="0">
                <a:solidFill>
                  <a:srgbClr val="3D5166"/>
                </a:solidFill>
                <a:latin typeface="Calibri" pitchFamily="34" charset="0"/>
                <a:ea typeface="Calibri" pitchFamily="34" charset="-122"/>
                <a:cs typeface="Calibri" pitchFamily="34" charset="-120"/>
              </a:rPr>
              <a:t>Project Developer — Renewables</a:t>
            </a:r>
            <a:endParaRPr lang="en-US" sz="750" dirty="0"/>
          </a:p>
        </p:txBody>
      </p:sp>
      <p:sp>
        <p:nvSpPr>
          <p:cNvPr id="49" name="Shape 47"/>
          <p:cNvSpPr/>
          <p:nvPr/>
        </p:nvSpPr>
        <p:spPr>
          <a:xfrm>
            <a:off x="182880" y="2785446"/>
            <a:ext cx="4325112" cy="1444752"/>
          </a:xfrm>
          <a:prstGeom prst="rect">
            <a:avLst/>
          </a:prstGeom>
          <a:solidFill>
            <a:srgbClr val="FFFFFF"/>
          </a:solidFill>
          <a:ln w="9525">
            <a:solidFill>
              <a:srgbClr val="D8E4EC"/>
            </a:solidFill>
            <a:prstDash val="solid"/>
          </a:ln>
          <a:effectLst>
            <a:outerShdw blurRad="63500" dist="25400" dir="8100000" algn="bl" rotWithShape="0">
              <a:srgbClr val="000000">
                <a:alpha val="7000"/>
              </a:srgbClr>
            </a:outerShdw>
          </a:effectLst>
        </p:spPr>
        <p:txBody>
          <a:bodyPr/>
          <a:lstStyle/>
          <a:p>
            <a:endParaRPr lang="en-US"/>
          </a:p>
        </p:txBody>
      </p:sp>
      <p:sp>
        <p:nvSpPr>
          <p:cNvPr id="50" name="Shape 48"/>
          <p:cNvSpPr/>
          <p:nvPr/>
        </p:nvSpPr>
        <p:spPr>
          <a:xfrm>
            <a:off x="182880" y="2785446"/>
            <a:ext cx="4325112" cy="43891"/>
          </a:xfrm>
          <a:prstGeom prst="rect">
            <a:avLst/>
          </a:prstGeom>
          <a:solidFill>
            <a:srgbClr val="B2DDD9"/>
          </a:solidFill>
          <a:ln w="12700">
            <a:solidFill>
              <a:srgbClr val="B2DDD9"/>
            </a:solidFill>
            <a:prstDash val="solid"/>
          </a:ln>
        </p:spPr>
        <p:txBody>
          <a:bodyPr/>
          <a:lstStyle/>
          <a:p>
            <a:endParaRPr lang="en-US"/>
          </a:p>
        </p:txBody>
      </p:sp>
      <p:sp>
        <p:nvSpPr>
          <p:cNvPr id="51" name="Text 49"/>
          <p:cNvSpPr/>
          <p:nvPr/>
        </p:nvSpPr>
        <p:spPr>
          <a:xfrm>
            <a:off x="329184" y="2876886"/>
            <a:ext cx="4050792" cy="182880"/>
          </a:xfrm>
          <a:prstGeom prst="rect">
            <a:avLst/>
          </a:prstGeom>
          <a:noFill/>
          <a:ln/>
        </p:spPr>
        <p:txBody>
          <a:bodyPr wrap="square" rtlCol="0" anchor="ctr"/>
          <a:lstStyle/>
          <a:p>
            <a:pPr marL="0" indent="0">
              <a:buNone/>
            </a:pPr>
            <a:r>
              <a:rPr lang="en-US" sz="850" dirty="0">
                <a:solidFill>
                  <a:srgbClr val="7A93A8"/>
                </a:solidFill>
                <a:latin typeface="Calibri" pitchFamily="34" charset="0"/>
                <a:ea typeface="Calibri" pitchFamily="34" charset="-122"/>
                <a:cs typeface="Calibri" pitchFamily="34" charset="-120"/>
              </a:rPr>
              <a:t>1989 – 2006</a:t>
            </a:r>
            <a:endParaRPr lang="en-US" sz="850" dirty="0"/>
          </a:p>
        </p:txBody>
      </p:sp>
      <p:sp>
        <p:nvSpPr>
          <p:cNvPr id="52" name="Text 50"/>
          <p:cNvSpPr/>
          <p:nvPr/>
        </p:nvSpPr>
        <p:spPr>
          <a:xfrm>
            <a:off x="329184" y="3059766"/>
            <a:ext cx="4050792" cy="347472"/>
          </a:xfrm>
          <a:prstGeom prst="rect">
            <a:avLst/>
          </a:prstGeom>
          <a:noFill/>
          <a:ln/>
        </p:spPr>
        <p:txBody>
          <a:bodyPr wrap="square" rtlCol="0" anchor="ctr"/>
          <a:lstStyle/>
          <a:p>
            <a:pPr marL="0" indent="0">
              <a:buNone/>
            </a:pPr>
            <a:r>
              <a:rPr lang="en-US" sz="2000" b="1" dirty="0">
                <a:solidFill>
                  <a:srgbClr val="4A7FC1"/>
                </a:solidFill>
                <a:latin typeface="Calibri" pitchFamily="34" charset="0"/>
                <a:ea typeface="Calibri" pitchFamily="34" charset="-122"/>
                <a:cs typeface="Calibri" pitchFamily="34" charset="-120"/>
              </a:rPr>
              <a:t>17 Years in Gas</a:t>
            </a:r>
            <a:endParaRPr lang="en-US" sz="2000" dirty="0"/>
          </a:p>
        </p:txBody>
      </p:sp>
      <p:sp>
        <p:nvSpPr>
          <p:cNvPr id="53" name="Text 51"/>
          <p:cNvSpPr/>
          <p:nvPr/>
        </p:nvSpPr>
        <p:spPr>
          <a:xfrm>
            <a:off x="329184" y="3443814"/>
            <a:ext cx="4050792" cy="237744"/>
          </a:xfrm>
          <a:prstGeom prst="rect">
            <a:avLst/>
          </a:prstGeom>
          <a:noFill/>
          <a:ln/>
        </p:spPr>
        <p:txBody>
          <a:bodyPr wrap="square" rtlCol="0" anchor="ctr"/>
          <a:lstStyle/>
          <a:p>
            <a:pPr marL="0" indent="0">
              <a:buNone/>
            </a:pPr>
            <a:r>
              <a:rPr lang="en-US" sz="1000" i="1" dirty="0">
                <a:solidFill>
                  <a:srgbClr val="3D5166"/>
                </a:solidFill>
                <a:latin typeface="Calibri" pitchFamily="34" charset="0"/>
                <a:ea typeface="Calibri" pitchFamily="34" charset="-122"/>
                <a:cs typeface="Calibri" pitchFamily="34" charset="-120"/>
              </a:rPr>
              <a:t>Engineering &amp; PE investment through the gas boom</a:t>
            </a:r>
            <a:endParaRPr lang="en-US" sz="1000" dirty="0"/>
          </a:p>
        </p:txBody>
      </p:sp>
      <p:sp>
        <p:nvSpPr>
          <p:cNvPr id="54" name="Shape 52"/>
          <p:cNvSpPr/>
          <p:nvPr/>
        </p:nvSpPr>
        <p:spPr>
          <a:xfrm>
            <a:off x="4636008" y="2785446"/>
            <a:ext cx="4325112" cy="1444752"/>
          </a:xfrm>
          <a:prstGeom prst="rect">
            <a:avLst/>
          </a:prstGeom>
          <a:solidFill>
            <a:srgbClr val="FFFFFF"/>
          </a:solidFill>
          <a:ln w="9525">
            <a:solidFill>
              <a:srgbClr val="D8E4EC"/>
            </a:solidFill>
            <a:prstDash val="solid"/>
          </a:ln>
          <a:effectLst>
            <a:outerShdw blurRad="63500" dist="25400" dir="8100000" algn="bl" rotWithShape="0">
              <a:srgbClr val="000000">
                <a:alpha val="7000"/>
              </a:srgbClr>
            </a:outerShdw>
          </a:effectLst>
        </p:spPr>
        <p:txBody>
          <a:bodyPr/>
          <a:lstStyle/>
          <a:p>
            <a:endParaRPr lang="en-US"/>
          </a:p>
        </p:txBody>
      </p:sp>
      <p:sp>
        <p:nvSpPr>
          <p:cNvPr id="55" name="Shape 53"/>
          <p:cNvSpPr/>
          <p:nvPr/>
        </p:nvSpPr>
        <p:spPr>
          <a:xfrm>
            <a:off x="4636008" y="2785446"/>
            <a:ext cx="4325112" cy="43891"/>
          </a:xfrm>
          <a:prstGeom prst="rect">
            <a:avLst/>
          </a:prstGeom>
          <a:solidFill>
            <a:srgbClr val="007A6E"/>
          </a:solidFill>
          <a:ln w="12700">
            <a:solidFill>
              <a:srgbClr val="007A6E"/>
            </a:solidFill>
            <a:prstDash val="solid"/>
          </a:ln>
        </p:spPr>
        <p:txBody>
          <a:bodyPr/>
          <a:lstStyle/>
          <a:p>
            <a:endParaRPr lang="en-US"/>
          </a:p>
        </p:txBody>
      </p:sp>
      <p:sp>
        <p:nvSpPr>
          <p:cNvPr id="56" name="Text 54"/>
          <p:cNvSpPr/>
          <p:nvPr/>
        </p:nvSpPr>
        <p:spPr>
          <a:xfrm>
            <a:off x="4782312" y="2876886"/>
            <a:ext cx="4050792" cy="182880"/>
          </a:xfrm>
          <a:prstGeom prst="rect">
            <a:avLst/>
          </a:prstGeom>
          <a:noFill/>
          <a:ln/>
        </p:spPr>
        <p:txBody>
          <a:bodyPr wrap="square" rtlCol="0" anchor="ctr"/>
          <a:lstStyle/>
          <a:p>
            <a:pPr marL="0" indent="0">
              <a:buNone/>
            </a:pPr>
            <a:r>
              <a:rPr lang="en-US" sz="850" dirty="0">
                <a:solidFill>
                  <a:srgbClr val="7A93A8"/>
                </a:solidFill>
                <a:latin typeface="Calibri" pitchFamily="34" charset="0"/>
                <a:ea typeface="Calibri" pitchFamily="34" charset="-122"/>
                <a:cs typeface="Calibri" pitchFamily="34" charset="-120"/>
              </a:rPr>
              <a:t>2006 – 2026</a:t>
            </a:r>
            <a:endParaRPr lang="en-US" sz="850" dirty="0"/>
          </a:p>
        </p:txBody>
      </p:sp>
      <p:sp>
        <p:nvSpPr>
          <p:cNvPr id="57" name="Text 55"/>
          <p:cNvSpPr/>
          <p:nvPr/>
        </p:nvSpPr>
        <p:spPr>
          <a:xfrm>
            <a:off x="4782312" y="3059766"/>
            <a:ext cx="4050792" cy="347472"/>
          </a:xfrm>
          <a:prstGeom prst="rect">
            <a:avLst/>
          </a:prstGeom>
          <a:noFill/>
          <a:ln/>
        </p:spPr>
        <p:txBody>
          <a:bodyPr wrap="square" rtlCol="0" anchor="ctr"/>
          <a:lstStyle/>
          <a:p>
            <a:pPr marL="0" indent="0">
              <a:buNone/>
            </a:pPr>
            <a:r>
              <a:rPr lang="en-US" sz="2000" b="1" dirty="0">
                <a:solidFill>
                  <a:srgbClr val="005A52"/>
                </a:solidFill>
                <a:latin typeface="Calibri" pitchFamily="34" charset="0"/>
                <a:ea typeface="Calibri" pitchFamily="34" charset="-122"/>
                <a:cs typeface="Calibri" pitchFamily="34" charset="-120"/>
              </a:rPr>
              <a:t>20 Years in Renewables</a:t>
            </a:r>
            <a:endParaRPr lang="en-US" sz="2000" dirty="0"/>
          </a:p>
        </p:txBody>
      </p:sp>
      <p:sp>
        <p:nvSpPr>
          <p:cNvPr id="58" name="Text 56"/>
          <p:cNvSpPr/>
          <p:nvPr/>
        </p:nvSpPr>
        <p:spPr>
          <a:xfrm>
            <a:off x="4782312" y="3443814"/>
            <a:ext cx="4050792" cy="237744"/>
          </a:xfrm>
          <a:prstGeom prst="rect">
            <a:avLst/>
          </a:prstGeom>
          <a:noFill/>
          <a:ln/>
        </p:spPr>
        <p:txBody>
          <a:bodyPr wrap="square" rtlCol="0" anchor="ctr"/>
          <a:lstStyle/>
          <a:p>
            <a:pPr marL="0" indent="0">
              <a:buNone/>
            </a:pPr>
            <a:r>
              <a:rPr lang="en-US" sz="1000" i="1" dirty="0">
                <a:solidFill>
                  <a:srgbClr val="3D5166"/>
                </a:solidFill>
                <a:latin typeface="Calibri" pitchFamily="34" charset="0"/>
                <a:ea typeface="Calibri" pitchFamily="34" charset="-122"/>
                <a:cs typeface="Calibri" pitchFamily="34" charset="-120"/>
              </a:rPr>
              <a:t>Investing in the development &amp; construction of renewables projects</a:t>
            </a:r>
            <a:endParaRPr lang="en-US" sz="1000" dirty="0"/>
          </a:p>
        </p:txBody>
      </p:sp>
      <p:sp>
        <p:nvSpPr>
          <p:cNvPr id="59" name="Text 57"/>
          <p:cNvSpPr/>
          <p:nvPr/>
        </p:nvSpPr>
        <p:spPr>
          <a:xfrm>
            <a:off x="118872" y="4663550"/>
            <a:ext cx="8778240" cy="128016"/>
          </a:xfrm>
          <a:prstGeom prst="rect">
            <a:avLst/>
          </a:prstGeom>
          <a:noFill/>
          <a:ln/>
        </p:spPr>
        <p:txBody>
          <a:bodyPr wrap="square" rtlCol="0" anchor="ctr"/>
          <a:lstStyle/>
          <a:p>
            <a:pPr marL="0" indent="0">
              <a:buNone/>
            </a:pPr>
            <a:r>
              <a:rPr lang="en-US" sz="700" i="1" dirty="0">
                <a:solidFill>
                  <a:srgbClr val="7A93A8"/>
                </a:solidFill>
                <a:latin typeface="Calibri" pitchFamily="34" charset="0"/>
                <a:ea typeface="Calibri" pitchFamily="34" charset="-122"/>
                <a:cs typeface="Calibri" pitchFamily="34" charset="-120"/>
              </a:rPr>
              <a:t>Career timeline: direct experience across project development, private equity investment and engineering management</a:t>
            </a:r>
            <a:endParaRPr lang="en-US" sz="700" dirty="0"/>
          </a:p>
        </p:txBody>
      </p:sp>
      <p:sp>
        <p:nvSpPr>
          <p:cNvPr id="60" name="Text 21">
            <a:extLst>
              <a:ext uri="{FF2B5EF4-FFF2-40B4-BE49-F238E27FC236}">
                <a16:creationId xmlns:a16="http://schemas.microsoft.com/office/drawing/2014/main" id="{59A0C831-E631-B748-B91B-219FE6CAC6E2}"/>
              </a:ext>
            </a:extLst>
          </p:cNvPr>
          <p:cNvSpPr/>
          <p:nvPr/>
        </p:nvSpPr>
        <p:spPr>
          <a:xfrm>
            <a:off x="2646347" y="1289726"/>
            <a:ext cx="936000" cy="201168"/>
          </a:xfrm>
          <a:prstGeom prst="rect">
            <a:avLst/>
          </a:prstGeom>
          <a:noFill/>
          <a:ln/>
        </p:spPr>
        <p:txBody>
          <a:bodyPr wrap="square" rtlCol="0" anchor="ctr"/>
          <a:lstStyle/>
          <a:p>
            <a:pPr marL="0" indent="0" algn="ctr">
              <a:buNone/>
            </a:pPr>
            <a:r>
              <a:rPr lang="en-US" sz="800" dirty="0">
                <a:solidFill>
                  <a:srgbClr val="FFFFFF"/>
                </a:solidFill>
                <a:latin typeface="Calibri" pitchFamily="34" charset="0"/>
                <a:ea typeface="Calibri" pitchFamily="34" charset="-122"/>
                <a:cs typeface="Calibri" pitchFamily="34" charset="-120"/>
              </a:rPr>
              <a:t>Private Equity</a:t>
            </a:r>
            <a:endParaRPr lang="en-US" sz="800" dirty="0"/>
          </a:p>
        </p:txBody>
      </p:sp>
      <p:sp>
        <p:nvSpPr>
          <p:cNvPr id="61" name="Text 12">
            <a:extLst>
              <a:ext uri="{FF2B5EF4-FFF2-40B4-BE49-F238E27FC236}">
                <a16:creationId xmlns:a16="http://schemas.microsoft.com/office/drawing/2014/main" id="{05566D38-460A-609E-35ED-73203A9EC62C}"/>
              </a:ext>
            </a:extLst>
          </p:cNvPr>
          <p:cNvSpPr/>
          <p:nvPr/>
        </p:nvSpPr>
        <p:spPr>
          <a:xfrm>
            <a:off x="2628347" y="1081827"/>
            <a:ext cx="972000" cy="182880"/>
          </a:xfrm>
          <a:prstGeom prst="rect">
            <a:avLst/>
          </a:prstGeom>
          <a:noFill/>
          <a:ln/>
        </p:spPr>
        <p:txBody>
          <a:bodyPr wrap="square" rtlCol="0" anchor="ctr"/>
          <a:lstStyle/>
          <a:p>
            <a:pPr marL="0" indent="0" algn="ctr">
              <a:buNone/>
            </a:pPr>
            <a:r>
              <a:rPr lang="en-US" sz="850" b="1" dirty="0">
                <a:solidFill>
                  <a:srgbClr val="FFFFFF"/>
                </a:solidFill>
                <a:latin typeface="Calibri" pitchFamily="34" charset="0"/>
                <a:ea typeface="Calibri" pitchFamily="34" charset="-122"/>
                <a:cs typeface="Calibri" pitchFamily="34" charset="-120"/>
              </a:rPr>
              <a:t>2000 - 2003</a:t>
            </a:r>
            <a:endParaRPr lang="en-US" sz="850" dirty="0"/>
          </a:p>
        </p:txBody>
      </p:sp>
      <p:sp>
        <p:nvSpPr>
          <p:cNvPr id="62" name="Text 21">
            <a:extLst>
              <a:ext uri="{FF2B5EF4-FFF2-40B4-BE49-F238E27FC236}">
                <a16:creationId xmlns:a16="http://schemas.microsoft.com/office/drawing/2014/main" id="{DEAA5C44-FF14-2329-D032-C46BD752A841}"/>
              </a:ext>
            </a:extLst>
          </p:cNvPr>
          <p:cNvSpPr/>
          <p:nvPr/>
        </p:nvSpPr>
        <p:spPr>
          <a:xfrm>
            <a:off x="3358764" y="1289726"/>
            <a:ext cx="936000" cy="201168"/>
          </a:xfrm>
          <a:prstGeom prst="rect">
            <a:avLst/>
          </a:prstGeom>
          <a:noFill/>
          <a:ln/>
        </p:spPr>
        <p:txBody>
          <a:bodyPr wrap="square" rtlCol="0" anchor="ctr"/>
          <a:lstStyle/>
          <a:p>
            <a:pPr marL="0" indent="0" algn="ctr">
              <a:buNone/>
            </a:pPr>
            <a:r>
              <a:rPr lang="en-US" sz="800" dirty="0">
                <a:solidFill>
                  <a:srgbClr val="FFFFFF"/>
                </a:solidFill>
                <a:latin typeface="Calibri" pitchFamily="34" charset="0"/>
                <a:cs typeface="Calibri" pitchFamily="34" charset="-120"/>
              </a:rPr>
              <a:t>Engineering</a:t>
            </a:r>
            <a:endParaRPr lang="en-US" sz="800" dirty="0"/>
          </a:p>
        </p:txBody>
      </p:sp>
      <p:sp>
        <p:nvSpPr>
          <p:cNvPr id="64" name="Text 12">
            <a:extLst>
              <a:ext uri="{FF2B5EF4-FFF2-40B4-BE49-F238E27FC236}">
                <a16:creationId xmlns:a16="http://schemas.microsoft.com/office/drawing/2014/main" id="{1F29874A-0F1C-4332-296E-F4EDB520513E}"/>
              </a:ext>
            </a:extLst>
          </p:cNvPr>
          <p:cNvSpPr/>
          <p:nvPr/>
        </p:nvSpPr>
        <p:spPr>
          <a:xfrm>
            <a:off x="3340764" y="1081827"/>
            <a:ext cx="972000" cy="182880"/>
          </a:xfrm>
          <a:prstGeom prst="rect">
            <a:avLst/>
          </a:prstGeom>
          <a:noFill/>
          <a:ln/>
        </p:spPr>
        <p:txBody>
          <a:bodyPr wrap="square" rtlCol="0" anchor="ctr"/>
          <a:lstStyle/>
          <a:p>
            <a:pPr marL="0" indent="0" algn="ctr">
              <a:buNone/>
            </a:pPr>
            <a:r>
              <a:rPr lang="en-US" sz="850" b="1" dirty="0">
                <a:solidFill>
                  <a:srgbClr val="FFFFFF"/>
                </a:solidFill>
                <a:latin typeface="Calibri" pitchFamily="34" charset="0"/>
                <a:ea typeface="Calibri" pitchFamily="34" charset="-122"/>
                <a:cs typeface="Calibri" pitchFamily="34" charset="-120"/>
              </a:rPr>
              <a:t>2003 - 2005</a:t>
            </a:r>
            <a:endParaRPr lang="en-US" sz="850" dirty="0"/>
          </a:p>
        </p:txBody>
      </p:sp>
      <p:sp>
        <p:nvSpPr>
          <p:cNvPr id="65" name="Text 14">
            <a:extLst>
              <a:ext uri="{FF2B5EF4-FFF2-40B4-BE49-F238E27FC236}">
                <a16:creationId xmlns:a16="http://schemas.microsoft.com/office/drawing/2014/main" id="{E82D267F-4CE0-D97F-0547-EA7997643B48}"/>
              </a:ext>
            </a:extLst>
          </p:cNvPr>
          <p:cNvSpPr/>
          <p:nvPr/>
        </p:nvSpPr>
        <p:spPr>
          <a:xfrm>
            <a:off x="2790347" y="1543149"/>
            <a:ext cx="648000" cy="164592"/>
          </a:xfrm>
          <a:prstGeom prst="rect">
            <a:avLst/>
          </a:prstGeom>
          <a:noFill/>
          <a:ln/>
        </p:spPr>
        <p:txBody>
          <a:bodyPr wrap="square" rtlCol="0" anchor="ctr"/>
          <a:lstStyle/>
          <a:p>
            <a:pPr marL="0" indent="0" algn="ctr">
              <a:buNone/>
            </a:pPr>
            <a:r>
              <a:rPr lang="en-US" sz="750" i="1" dirty="0">
                <a:solidFill>
                  <a:srgbClr val="FFFFFF"/>
                </a:solidFill>
                <a:latin typeface="Calibri" pitchFamily="34" charset="0"/>
                <a:ea typeface="Calibri" pitchFamily="34" charset="-122"/>
                <a:cs typeface="Calibri" pitchFamily="34" charset="-120"/>
              </a:rPr>
              <a:t>Gas-Fired</a:t>
            </a:r>
            <a:endParaRPr lang="en-US" sz="750" dirty="0"/>
          </a:p>
        </p:txBody>
      </p:sp>
      <p:sp>
        <p:nvSpPr>
          <p:cNvPr id="66" name="Text 14">
            <a:extLst>
              <a:ext uri="{FF2B5EF4-FFF2-40B4-BE49-F238E27FC236}">
                <a16:creationId xmlns:a16="http://schemas.microsoft.com/office/drawing/2014/main" id="{4609B1BF-E1BC-2419-632B-30DD70F8BD86}"/>
              </a:ext>
            </a:extLst>
          </p:cNvPr>
          <p:cNvSpPr/>
          <p:nvPr/>
        </p:nvSpPr>
        <p:spPr>
          <a:xfrm>
            <a:off x="3502764" y="1543149"/>
            <a:ext cx="648000" cy="164592"/>
          </a:xfrm>
          <a:prstGeom prst="rect">
            <a:avLst/>
          </a:prstGeom>
          <a:noFill/>
          <a:ln/>
        </p:spPr>
        <p:txBody>
          <a:bodyPr wrap="square" rtlCol="0" anchor="ctr"/>
          <a:lstStyle/>
          <a:p>
            <a:pPr marL="0" indent="0" algn="ctr">
              <a:buNone/>
            </a:pPr>
            <a:r>
              <a:rPr lang="en-US" sz="750" i="1" dirty="0">
                <a:solidFill>
                  <a:srgbClr val="FFFFFF"/>
                </a:solidFill>
                <a:latin typeface="Calibri" pitchFamily="34" charset="0"/>
                <a:ea typeface="Calibri" pitchFamily="34" charset="-122"/>
                <a:cs typeface="Calibri" pitchFamily="34" charset="-120"/>
              </a:rPr>
              <a:t>Gas-Fired</a:t>
            </a:r>
            <a:endParaRPr lang="en-US" sz="7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8FA"/>
        </a:solidFill>
        <a:effectLst/>
      </p:bgPr>
    </p:bg>
    <p:spTree>
      <p:nvGrpSpPr>
        <p:cNvPr id="1" name=""/>
        <p:cNvGrpSpPr/>
        <p:nvPr/>
      </p:nvGrpSpPr>
      <p:grpSpPr>
        <a:xfrm>
          <a:off x="0" y="0"/>
          <a:ext cx="0" cy="0"/>
          <a:chOff x="0" y="0"/>
          <a:chExt cx="0" cy="0"/>
        </a:xfrm>
      </p:grpSpPr>
      <p:sp>
        <p:nvSpPr>
          <p:cNvPr id="2" name="Shape 0"/>
          <p:cNvSpPr/>
          <p:nvPr/>
        </p:nvSpPr>
        <p:spPr>
          <a:xfrm>
            <a:off x="0" y="0"/>
            <a:ext cx="64008" cy="5143500"/>
          </a:xfrm>
          <a:prstGeom prst="rect">
            <a:avLst/>
          </a:prstGeom>
          <a:solidFill>
            <a:srgbClr val="007A6E"/>
          </a:solidFill>
          <a:ln w="12700">
            <a:solidFill>
              <a:srgbClr val="007A6E"/>
            </a:solidFill>
            <a:prstDash val="solid"/>
          </a:ln>
        </p:spPr>
        <p:txBody>
          <a:bodyPr/>
          <a:lstStyle/>
          <a:p>
            <a:endParaRPr lang="en-US"/>
          </a:p>
        </p:txBody>
      </p:sp>
      <p:sp>
        <p:nvSpPr>
          <p:cNvPr id="3" name="Text 1"/>
          <p:cNvSpPr/>
          <p:nvPr/>
        </p:nvSpPr>
        <p:spPr>
          <a:xfrm>
            <a:off x="182880" y="155448"/>
            <a:ext cx="6400800" cy="182880"/>
          </a:xfrm>
          <a:prstGeom prst="rect">
            <a:avLst/>
          </a:prstGeom>
          <a:noFill/>
          <a:ln/>
        </p:spPr>
        <p:txBody>
          <a:bodyPr wrap="square" rtlCol="0" anchor="ctr"/>
          <a:lstStyle/>
          <a:p>
            <a:pPr marL="0" indent="0" algn="l">
              <a:buNone/>
            </a:pPr>
            <a:r>
              <a:rPr lang="en-US" sz="800" b="1" kern="0" spc="300" dirty="0">
                <a:solidFill>
                  <a:srgbClr val="007A6E"/>
                </a:solidFill>
                <a:latin typeface="Calibri" pitchFamily="34" charset="0"/>
                <a:ea typeface="Calibri" pitchFamily="34" charset="-122"/>
                <a:cs typeface="Calibri" pitchFamily="34" charset="-120"/>
              </a:rPr>
              <a:t>CORPORATE OVERVIEW</a:t>
            </a:r>
            <a:endParaRPr lang="en-US" sz="800" dirty="0"/>
          </a:p>
        </p:txBody>
      </p:sp>
      <p:sp>
        <p:nvSpPr>
          <p:cNvPr id="4" name="Text 2"/>
          <p:cNvSpPr/>
          <p:nvPr/>
        </p:nvSpPr>
        <p:spPr>
          <a:xfrm>
            <a:off x="7589520" y="100584"/>
            <a:ext cx="1371600" cy="237744"/>
          </a:xfrm>
          <a:prstGeom prst="rect">
            <a:avLst/>
          </a:prstGeom>
          <a:noFill/>
          <a:ln/>
        </p:spPr>
        <p:txBody>
          <a:bodyPr wrap="square" rtlCol="0" anchor="ctr"/>
          <a:lstStyle/>
          <a:p>
            <a:pPr marL="0" indent="0" algn="r">
              <a:buNone/>
            </a:pPr>
            <a:r>
              <a:rPr lang="en-US" sz="1100" b="1" kern="0" spc="400" dirty="0">
                <a:solidFill>
                  <a:srgbClr val="1C2B39"/>
                </a:solidFill>
                <a:latin typeface="Calibri" pitchFamily="34" charset="0"/>
                <a:ea typeface="Calibri" pitchFamily="34" charset="-122"/>
                <a:cs typeface="Calibri" pitchFamily="34" charset="-120"/>
              </a:rPr>
              <a:t>KAIROS</a:t>
            </a:r>
            <a:endParaRPr lang="en-US" sz="1100" dirty="0"/>
          </a:p>
        </p:txBody>
      </p:sp>
      <p:sp>
        <p:nvSpPr>
          <p:cNvPr id="5" name="Text 3"/>
          <p:cNvSpPr/>
          <p:nvPr/>
        </p:nvSpPr>
        <p:spPr>
          <a:xfrm>
            <a:off x="7589520" y="310896"/>
            <a:ext cx="1371600" cy="164592"/>
          </a:xfrm>
          <a:prstGeom prst="rect">
            <a:avLst/>
          </a:prstGeom>
          <a:noFill/>
          <a:ln/>
        </p:spPr>
        <p:txBody>
          <a:bodyPr wrap="square" rtlCol="0" anchor="ctr"/>
          <a:lstStyle/>
          <a:p>
            <a:pPr marL="0" indent="0" algn="r">
              <a:buNone/>
            </a:pPr>
            <a:r>
              <a:rPr lang="en-US" sz="700" kern="0" spc="300" dirty="0">
                <a:solidFill>
                  <a:srgbClr val="007A6E"/>
                </a:solidFill>
                <a:latin typeface="Calibri" pitchFamily="34" charset="0"/>
                <a:ea typeface="Calibri" pitchFamily="34" charset="-122"/>
                <a:cs typeface="Calibri" pitchFamily="34" charset="-120"/>
              </a:rPr>
              <a:t>RENEWABLES</a:t>
            </a:r>
            <a:endParaRPr lang="en-US" sz="700" dirty="0"/>
          </a:p>
        </p:txBody>
      </p:sp>
      <p:sp>
        <p:nvSpPr>
          <p:cNvPr id="6" name="Shape 4"/>
          <p:cNvSpPr/>
          <p:nvPr/>
        </p:nvSpPr>
        <p:spPr>
          <a:xfrm>
            <a:off x="0" y="4901184"/>
            <a:ext cx="9144000" cy="242316"/>
          </a:xfrm>
          <a:prstGeom prst="rect">
            <a:avLst/>
          </a:prstGeom>
          <a:solidFill>
            <a:srgbClr val="E8EEF3"/>
          </a:solidFill>
          <a:ln w="12700">
            <a:solidFill>
              <a:srgbClr val="E8EEF3"/>
            </a:solidFill>
            <a:prstDash val="solid"/>
          </a:ln>
        </p:spPr>
        <p:txBody>
          <a:bodyPr/>
          <a:lstStyle/>
          <a:p>
            <a:endParaRPr lang="en-US"/>
          </a:p>
        </p:txBody>
      </p:sp>
      <p:sp>
        <p:nvSpPr>
          <p:cNvPr id="7" name="Text 5"/>
          <p:cNvSpPr/>
          <p:nvPr/>
        </p:nvSpPr>
        <p:spPr>
          <a:xfrm>
            <a:off x="182880" y="4924044"/>
            <a:ext cx="6400800" cy="164592"/>
          </a:xfrm>
          <a:prstGeom prst="rect">
            <a:avLst/>
          </a:prstGeom>
          <a:noFill/>
          <a:ln/>
        </p:spPr>
        <p:txBody>
          <a:bodyPr wrap="square" rtlCol="0" anchor="ctr"/>
          <a:lstStyle/>
          <a:p>
            <a:pPr marL="0" indent="0" algn="l">
              <a:buNone/>
            </a:pPr>
            <a:r>
              <a:rPr lang="en-US" sz="700" kern="0" spc="150" dirty="0">
                <a:solidFill>
                  <a:srgbClr val="7A93A8"/>
                </a:solidFill>
                <a:latin typeface="Calibri" pitchFamily="34" charset="0"/>
                <a:ea typeface="Calibri" pitchFamily="34" charset="-122"/>
                <a:cs typeface="Calibri" pitchFamily="34" charset="-120"/>
              </a:rPr>
              <a:t>UNLOCKING INVESTOR ACCESS TO GROWTH IN RENEWABLES</a:t>
            </a:r>
            <a:endParaRPr lang="en-US" sz="700" dirty="0"/>
          </a:p>
        </p:txBody>
      </p:sp>
      <p:sp>
        <p:nvSpPr>
          <p:cNvPr id="9" name="Text 7"/>
          <p:cNvSpPr/>
          <p:nvPr/>
        </p:nvSpPr>
        <p:spPr>
          <a:xfrm>
            <a:off x="182880" y="420624"/>
            <a:ext cx="8778240" cy="347472"/>
          </a:xfrm>
          <a:prstGeom prst="rect">
            <a:avLst/>
          </a:prstGeom>
          <a:noFill/>
          <a:ln/>
        </p:spPr>
        <p:txBody>
          <a:bodyPr wrap="square" rtlCol="0" anchor="ctr"/>
          <a:lstStyle/>
          <a:p>
            <a:pPr marL="0" indent="0">
              <a:buNone/>
            </a:pPr>
            <a:r>
              <a:rPr lang="en-US" sz="1800" b="1" dirty="0">
                <a:solidFill>
                  <a:srgbClr val="1C2B39"/>
                </a:solidFill>
                <a:latin typeface="Calibri" pitchFamily="34" charset="0"/>
                <a:ea typeface="Calibri" pitchFamily="34" charset="-122"/>
                <a:cs typeface="Calibri" pitchFamily="34" charset="-120"/>
              </a:rPr>
              <a:t>Leading independent developer of wind, solar &amp; BESS across Southeast Asia</a:t>
            </a:r>
            <a:endParaRPr lang="en-US" sz="1800" dirty="0"/>
          </a:p>
        </p:txBody>
      </p:sp>
      <p:sp>
        <p:nvSpPr>
          <p:cNvPr id="10" name="Text 8"/>
          <p:cNvSpPr/>
          <p:nvPr/>
        </p:nvSpPr>
        <p:spPr>
          <a:xfrm>
            <a:off x="182880" y="749808"/>
            <a:ext cx="8778240" cy="219456"/>
          </a:xfrm>
          <a:prstGeom prst="rect">
            <a:avLst/>
          </a:prstGeom>
          <a:noFill/>
          <a:ln/>
        </p:spPr>
        <p:txBody>
          <a:bodyPr wrap="square" lIns="91440" tIns="45720" rIns="91440" bIns="45720" rtlCol="0" anchor="ctr"/>
          <a:lstStyle/>
          <a:p>
            <a:r>
              <a:rPr lang="en-US" sz="1050">
                <a:solidFill>
                  <a:srgbClr val="7A93A8"/>
                </a:solidFill>
                <a:latin typeface="Calibri"/>
                <a:ea typeface="Calibri"/>
                <a:cs typeface="Calibri"/>
              </a:rPr>
              <a:t>4.8 GW pipeline  · Philippines; Thailand; Viet Nam  ·  620 MW under construction 2026/27</a:t>
            </a:r>
            <a:endParaRPr lang="en-US" sz="1050">
              <a:latin typeface="Calibri"/>
              <a:ea typeface="Calibri"/>
              <a:cs typeface="Calibri"/>
            </a:endParaRPr>
          </a:p>
        </p:txBody>
      </p:sp>
      <p:sp>
        <p:nvSpPr>
          <p:cNvPr id="11" name="Shape 9"/>
          <p:cNvSpPr/>
          <p:nvPr/>
        </p:nvSpPr>
        <p:spPr>
          <a:xfrm>
            <a:off x="182880" y="1005840"/>
            <a:ext cx="8778240" cy="20117"/>
          </a:xfrm>
          <a:prstGeom prst="rect">
            <a:avLst/>
          </a:prstGeom>
          <a:solidFill>
            <a:srgbClr val="B2DDD9"/>
          </a:solidFill>
          <a:ln w="12700">
            <a:solidFill>
              <a:srgbClr val="B2DDD9"/>
            </a:solidFill>
            <a:prstDash val="solid"/>
          </a:ln>
        </p:spPr>
        <p:txBody>
          <a:bodyPr/>
          <a:lstStyle/>
          <a:p>
            <a:endParaRPr lang="en-US"/>
          </a:p>
        </p:txBody>
      </p:sp>
      <p:sp>
        <p:nvSpPr>
          <p:cNvPr id="12" name="Shape 10"/>
          <p:cNvSpPr/>
          <p:nvPr/>
        </p:nvSpPr>
        <p:spPr>
          <a:xfrm>
            <a:off x="182880" y="1078992"/>
            <a:ext cx="2834640" cy="1280160"/>
          </a:xfrm>
          <a:prstGeom prst="rect">
            <a:avLst/>
          </a:prstGeom>
          <a:solidFill>
            <a:srgbClr val="FFFFFF"/>
          </a:solidFill>
          <a:ln w="9525">
            <a:solidFill>
              <a:srgbClr val="B2DDD9"/>
            </a:solidFill>
            <a:prstDash val="solid"/>
          </a:ln>
          <a:effectLst>
            <a:outerShdw blurRad="63500" dist="25400" dir="8100000" algn="bl" rotWithShape="0">
              <a:srgbClr val="000000">
                <a:alpha val="7000"/>
              </a:srgbClr>
            </a:outerShdw>
          </a:effectLst>
        </p:spPr>
        <p:txBody>
          <a:bodyPr/>
          <a:lstStyle/>
          <a:p>
            <a:endParaRPr lang="en-US"/>
          </a:p>
        </p:txBody>
      </p:sp>
      <p:sp>
        <p:nvSpPr>
          <p:cNvPr id="13" name="Shape 11"/>
          <p:cNvSpPr/>
          <p:nvPr/>
        </p:nvSpPr>
        <p:spPr>
          <a:xfrm>
            <a:off x="182880" y="1078992"/>
            <a:ext cx="50292" cy="1280160"/>
          </a:xfrm>
          <a:prstGeom prst="rect">
            <a:avLst/>
          </a:prstGeom>
          <a:solidFill>
            <a:srgbClr val="007A6E"/>
          </a:solidFill>
          <a:ln w="12700">
            <a:solidFill>
              <a:srgbClr val="007A6E"/>
            </a:solidFill>
            <a:prstDash val="solid"/>
          </a:ln>
        </p:spPr>
        <p:txBody>
          <a:bodyPr/>
          <a:lstStyle/>
          <a:p>
            <a:endParaRPr lang="en-US"/>
          </a:p>
        </p:txBody>
      </p:sp>
      <p:sp>
        <p:nvSpPr>
          <p:cNvPr id="14" name="Text 12"/>
          <p:cNvSpPr/>
          <p:nvPr/>
        </p:nvSpPr>
        <p:spPr>
          <a:xfrm>
            <a:off x="329184" y="1170432"/>
            <a:ext cx="2633472" cy="219456"/>
          </a:xfrm>
          <a:prstGeom prst="rect">
            <a:avLst/>
          </a:prstGeom>
          <a:noFill/>
          <a:ln/>
        </p:spPr>
        <p:txBody>
          <a:bodyPr wrap="square" rtlCol="0" anchor="ctr"/>
          <a:lstStyle/>
          <a:p>
            <a:pPr marL="0" indent="0">
              <a:buNone/>
            </a:pPr>
            <a:r>
              <a:rPr lang="en-US" sz="1000" b="1" dirty="0">
                <a:solidFill>
                  <a:srgbClr val="007A6E"/>
                </a:solidFill>
                <a:latin typeface="Calibri" pitchFamily="34" charset="0"/>
                <a:ea typeface="Calibri" pitchFamily="34" charset="-122"/>
                <a:cs typeface="Calibri" pitchFamily="34" charset="-120"/>
              </a:rPr>
              <a:t>Established Platform</a:t>
            </a:r>
            <a:endParaRPr lang="en-US" sz="1000" dirty="0"/>
          </a:p>
        </p:txBody>
      </p:sp>
      <p:sp>
        <p:nvSpPr>
          <p:cNvPr id="15" name="Text 13"/>
          <p:cNvSpPr/>
          <p:nvPr/>
        </p:nvSpPr>
        <p:spPr>
          <a:xfrm>
            <a:off x="329184" y="1442922"/>
            <a:ext cx="2615184" cy="751637"/>
          </a:xfrm>
          <a:prstGeom prst="rect">
            <a:avLst/>
          </a:prstGeom>
          <a:noFill/>
          <a:ln/>
        </p:spPr>
        <p:txBody>
          <a:bodyPr wrap="square" rtlCol="0" anchor="t" anchorCtr="0"/>
          <a:lstStyle/>
          <a:p>
            <a:pPr marL="0" indent="0">
              <a:buNone/>
            </a:pPr>
            <a:r>
              <a:rPr lang="en-US" sz="900" dirty="0">
                <a:solidFill>
                  <a:srgbClr val="3D5166"/>
                </a:solidFill>
                <a:latin typeface="Calibri" pitchFamily="34" charset="0"/>
                <a:ea typeface="Calibri" pitchFamily="34" charset="-122"/>
                <a:cs typeface="Calibri" pitchFamily="34" charset="-120"/>
              </a:rPr>
              <a:t>12 years and 10 GW of project delivery across Southeast Asia, including 5 GW of wind site origination &amp; development, with in-house capabilities spanning the full project lifecycle.</a:t>
            </a:r>
          </a:p>
          <a:p>
            <a:pPr marL="0" indent="0">
              <a:buNone/>
            </a:pPr>
            <a:endParaRPr lang="en-US" sz="900" dirty="0">
              <a:solidFill>
                <a:srgbClr val="3D5166"/>
              </a:solidFill>
              <a:latin typeface="Calibri" pitchFamily="34" charset="0"/>
              <a:ea typeface="Calibri" pitchFamily="34" charset="-122"/>
              <a:cs typeface="Calibri" pitchFamily="34" charset="-120"/>
            </a:endParaRPr>
          </a:p>
        </p:txBody>
      </p:sp>
      <p:sp>
        <p:nvSpPr>
          <p:cNvPr id="16" name="Shape 14"/>
          <p:cNvSpPr/>
          <p:nvPr/>
        </p:nvSpPr>
        <p:spPr>
          <a:xfrm>
            <a:off x="3154680" y="1078992"/>
            <a:ext cx="2834640" cy="1280160"/>
          </a:xfrm>
          <a:prstGeom prst="rect">
            <a:avLst/>
          </a:prstGeom>
          <a:solidFill>
            <a:srgbClr val="FFFFFF"/>
          </a:solidFill>
          <a:ln w="9525">
            <a:solidFill>
              <a:srgbClr val="B2DDD9"/>
            </a:solidFill>
            <a:prstDash val="solid"/>
          </a:ln>
          <a:effectLst>
            <a:outerShdw blurRad="63500" dist="25400" dir="8100000" algn="bl" rotWithShape="0">
              <a:srgbClr val="000000">
                <a:alpha val="7000"/>
              </a:srgbClr>
            </a:outerShdw>
          </a:effectLst>
        </p:spPr>
        <p:txBody>
          <a:bodyPr/>
          <a:lstStyle/>
          <a:p>
            <a:endParaRPr lang="en-US"/>
          </a:p>
        </p:txBody>
      </p:sp>
      <p:sp>
        <p:nvSpPr>
          <p:cNvPr id="17" name="Shape 15"/>
          <p:cNvSpPr/>
          <p:nvPr/>
        </p:nvSpPr>
        <p:spPr>
          <a:xfrm>
            <a:off x="3154680" y="1078992"/>
            <a:ext cx="50292" cy="1280160"/>
          </a:xfrm>
          <a:prstGeom prst="rect">
            <a:avLst/>
          </a:prstGeom>
          <a:solidFill>
            <a:srgbClr val="007A6E"/>
          </a:solidFill>
          <a:ln w="12700">
            <a:solidFill>
              <a:srgbClr val="007A6E"/>
            </a:solidFill>
            <a:prstDash val="solid"/>
          </a:ln>
        </p:spPr>
        <p:txBody>
          <a:bodyPr/>
          <a:lstStyle/>
          <a:p>
            <a:endParaRPr lang="en-US"/>
          </a:p>
        </p:txBody>
      </p:sp>
      <p:sp>
        <p:nvSpPr>
          <p:cNvPr id="18" name="Text 16"/>
          <p:cNvSpPr/>
          <p:nvPr/>
        </p:nvSpPr>
        <p:spPr>
          <a:xfrm>
            <a:off x="3300984" y="1170432"/>
            <a:ext cx="2633472" cy="219456"/>
          </a:xfrm>
          <a:prstGeom prst="rect">
            <a:avLst/>
          </a:prstGeom>
          <a:noFill/>
          <a:ln/>
        </p:spPr>
        <p:txBody>
          <a:bodyPr wrap="square" rtlCol="0" anchor="ctr"/>
          <a:lstStyle/>
          <a:p>
            <a:pPr marL="0" indent="0">
              <a:buNone/>
            </a:pPr>
            <a:r>
              <a:rPr lang="en-US" sz="1000" b="1" dirty="0">
                <a:solidFill>
                  <a:srgbClr val="007A6E"/>
                </a:solidFill>
                <a:latin typeface="Calibri" pitchFamily="34" charset="0"/>
                <a:ea typeface="Calibri" pitchFamily="34" charset="-122"/>
                <a:cs typeface="Calibri" pitchFamily="34" charset="-120"/>
              </a:rPr>
              <a:t>Market Positioning</a:t>
            </a:r>
            <a:endParaRPr lang="en-US" sz="1000" dirty="0"/>
          </a:p>
        </p:txBody>
      </p:sp>
      <p:sp>
        <p:nvSpPr>
          <p:cNvPr id="19" name="Text 17"/>
          <p:cNvSpPr/>
          <p:nvPr/>
        </p:nvSpPr>
        <p:spPr>
          <a:xfrm>
            <a:off x="3300984" y="1389888"/>
            <a:ext cx="2615184" cy="877824"/>
          </a:xfrm>
          <a:prstGeom prst="rect">
            <a:avLst/>
          </a:prstGeom>
          <a:noFill/>
          <a:ln/>
        </p:spPr>
        <p:txBody>
          <a:bodyPr wrap="square" rtlCol="0" anchor="t" anchorCtr="0"/>
          <a:lstStyle/>
          <a:p>
            <a:pPr marL="0" indent="0">
              <a:buNone/>
            </a:pPr>
            <a:r>
              <a:rPr lang="en-US" sz="900" dirty="0">
                <a:solidFill>
                  <a:srgbClr val="3D5166"/>
                </a:solidFill>
                <a:latin typeface="Calibri" pitchFamily="34" charset="0"/>
                <a:ea typeface="Calibri" pitchFamily="34" charset="-122"/>
                <a:cs typeface="Calibri" pitchFamily="34" charset="-120"/>
              </a:rPr>
              <a:t>Wind-solar-BESS has crossed a structural cost threshold — now meaningfully cheaper than LNG, with the gap set to widen. Across Southeast Asia, firm renewable supply is a commercial and policy imperative.</a:t>
            </a:r>
          </a:p>
          <a:p>
            <a:pPr marL="0" indent="0">
              <a:buNone/>
            </a:pPr>
            <a:endParaRPr lang="en-US" sz="900" dirty="0">
              <a:solidFill>
                <a:srgbClr val="3D5166"/>
              </a:solidFill>
              <a:latin typeface="Calibri" pitchFamily="34" charset="0"/>
              <a:ea typeface="Calibri" pitchFamily="34" charset="-122"/>
              <a:cs typeface="Calibri" pitchFamily="34" charset="-120"/>
            </a:endParaRPr>
          </a:p>
        </p:txBody>
      </p:sp>
      <p:sp>
        <p:nvSpPr>
          <p:cNvPr id="20" name="Shape 18"/>
          <p:cNvSpPr/>
          <p:nvPr/>
        </p:nvSpPr>
        <p:spPr>
          <a:xfrm>
            <a:off x="6126480" y="1078992"/>
            <a:ext cx="2834640" cy="1280160"/>
          </a:xfrm>
          <a:prstGeom prst="rect">
            <a:avLst/>
          </a:prstGeom>
          <a:solidFill>
            <a:srgbClr val="FFFFFF"/>
          </a:solidFill>
          <a:ln w="9525">
            <a:solidFill>
              <a:srgbClr val="B2DDD9"/>
            </a:solidFill>
            <a:prstDash val="solid"/>
          </a:ln>
          <a:effectLst>
            <a:outerShdw blurRad="63500" dist="25400" dir="8100000" algn="bl" rotWithShape="0">
              <a:srgbClr val="000000">
                <a:alpha val="7000"/>
              </a:srgbClr>
            </a:outerShdw>
          </a:effectLst>
        </p:spPr>
        <p:txBody>
          <a:bodyPr/>
          <a:lstStyle/>
          <a:p>
            <a:endParaRPr lang="en-US"/>
          </a:p>
        </p:txBody>
      </p:sp>
      <p:sp>
        <p:nvSpPr>
          <p:cNvPr id="21" name="Shape 19"/>
          <p:cNvSpPr/>
          <p:nvPr/>
        </p:nvSpPr>
        <p:spPr>
          <a:xfrm>
            <a:off x="6126480" y="1078992"/>
            <a:ext cx="50292" cy="1280160"/>
          </a:xfrm>
          <a:prstGeom prst="rect">
            <a:avLst/>
          </a:prstGeom>
          <a:solidFill>
            <a:srgbClr val="007A6E"/>
          </a:solidFill>
          <a:ln w="12700">
            <a:solidFill>
              <a:srgbClr val="007A6E"/>
            </a:solidFill>
            <a:prstDash val="solid"/>
          </a:ln>
        </p:spPr>
        <p:txBody>
          <a:bodyPr/>
          <a:lstStyle/>
          <a:p>
            <a:endParaRPr lang="en-US"/>
          </a:p>
        </p:txBody>
      </p:sp>
      <p:sp>
        <p:nvSpPr>
          <p:cNvPr id="22" name="Text 20"/>
          <p:cNvSpPr/>
          <p:nvPr/>
        </p:nvSpPr>
        <p:spPr>
          <a:xfrm>
            <a:off x="6272784" y="1170432"/>
            <a:ext cx="2633472" cy="219456"/>
          </a:xfrm>
          <a:prstGeom prst="rect">
            <a:avLst/>
          </a:prstGeom>
          <a:noFill/>
          <a:ln/>
        </p:spPr>
        <p:txBody>
          <a:bodyPr wrap="square" rtlCol="0" anchor="ctr"/>
          <a:lstStyle/>
          <a:p>
            <a:pPr marL="0" indent="0">
              <a:buNone/>
            </a:pPr>
            <a:r>
              <a:rPr lang="en-US" sz="1000" b="1" dirty="0">
                <a:solidFill>
                  <a:srgbClr val="007A6E"/>
                </a:solidFill>
                <a:latin typeface="Calibri" pitchFamily="34" charset="0"/>
                <a:ea typeface="Calibri" pitchFamily="34" charset="-122"/>
                <a:cs typeface="Calibri" pitchFamily="34" charset="-120"/>
              </a:rPr>
              <a:t>Partner Optionality</a:t>
            </a:r>
            <a:endParaRPr lang="en-US" sz="1000" dirty="0"/>
          </a:p>
        </p:txBody>
      </p:sp>
      <p:sp>
        <p:nvSpPr>
          <p:cNvPr id="23" name="Text 21"/>
          <p:cNvSpPr/>
          <p:nvPr/>
        </p:nvSpPr>
        <p:spPr>
          <a:xfrm>
            <a:off x="6272784" y="1389888"/>
            <a:ext cx="2615184" cy="877824"/>
          </a:xfrm>
          <a:prstGeom prst="rect">
            <a:avLst/>
          </a:prstGeom>
          <a:noFill/>
          <a:ln/>
        </p:spPr>
        <p:txBody>
          <a:bodyPr wrap="square" rtlCol="0" anchor="t" anchorCtr="0"/>
          <a:lstStyle/>
          <a:p>
            <a:pPr marL="0" indent="0">
              <a:buNone/>
            </a:pPr>
            <a:r>
              <a:rPr lang="en-US" sz="900" dirty="0">
                <a:solidFill>
                  <a:srgbClr val="3D5166"/>
                </a:solidFill>
                <a:latin typeface="Calibri" pitchFamily="34" charset="0"/>
                <a:ea typeface="Calibri" pitchFamily="34" charset="-122"/>
                <a:cs typeface="Calibri" pitchFamily="34" charset="-120"/>
              </a:rPr>
              <a:t>Independence, proven track record and established relationships enable flexible near-term deployment with a select group of partners.</a:t>
            </a:r>
          </a:p>
        </p:txBody>
      </p:sp>
      <p:sp>
        <p:nvSpPr>
          <p:cNvPr id="24" name="Shape 22"/>
          <p:cNvSpPr/>
          <p:nvPr/>
        </p:nvSpPr>
        <p:spPr>
          <a:xfrm>
            <a:off x="182880" y="2487168"/>
            <a:ext cx="2834640" cy="987552"/>
          </a:xfrm>
          <a:prstGeom prst="rect">
            <a:avLst/>
          </a:prstGeom>
          <a:solidFill>
            <a:srgbClr val="E0F4F2"/>
          </a:solidFill>
          <a:ln w="9525">
            <a:solidFill>
              <a:srgbClr val="B2DDD9"/>
            </a:solidFill>
            <a:prstDash val="solid"/>
          </a:ln>
        </p:spPr>
        <p:txBody>
          <a:bodyPr/>
          <a:lstStyle/>
          <a:p>
            <a:endParaRPr lang="en-US"/>
          </a:p>
        </p:txBody>
      </p:sp>
      <p:sp>
        <p:nvSpPr>
          <p:cNvPr id="25" name="Shape 23"/>
          <p:cNvSpPr/>
          <p:nvPr/>
        </p:nvSpPr>
        <p:spPr>
          <a:xfrm>
            <a:off x="182880" y="2487168"/>
            <a:ext cx="2834640" cy="43891"/>
          </a:xfrm>
          <a:prstGeom prst="rect">
            <a:avLst/>
          </a:prstGeom>
          <a:solidFill>
            <a:srgbClr val="007A6E"/>
          </a:solidFill>
          <a:ln w="12700">
            <a:solidFill>
              <a:srgbClr val="007A6E"/>
            </a:solidFill>
            <a:prstDash val="solid"/>
          </a:ln>
        </p:spPr>
        <p:txBody>
          <a:bodyPr/>
          <a:lstStyle/>
          <a:p>
            <a:endParaRPr lang="en-US"/>
          </a:p>
        </p:txBody>
      </p:sp>
      <p:sp>
        <p:nvSpPr>
          <p:cNvPr id="26" name="Text 24"/>
          <p:cNvSpPr/>
          <p:nvPr/>
        </p:nvSpPr>
        <p:spPr>
          <a:xfrm>
            <a:off x="329184" y="2560320"/>
            <a:ext cx="2633472" cy="164592"/>
          </a:xfrm>
          <a:prstGeom prst="rect">
            <a:avLst/>
          </a:prstGeom>
          <a:noFill/>
          <a:ln/>
        </p:spPr>
        <p:txBody>
          <a:bodyPr wrap="square" rtlCol="0" anchor="ctr"/>
          <a:lstStyle/>
          <a:p>
            <a:pPr marL="0" indent="0">
              <a:buNone/>
            </a:pPr>
            <a:r>
              <a:rPr lang="en-US" sz="750" b="1" kern="0" spc="150" dirty="0">
                <a:solidFill>
                  <a:srgbClr val="005A52"/>
                </a:solidFill>
                <a:latin typeface="Calibri" pitchFamily="34" charset="0"/>
                <a:ea typeface="Calibri" pitchFamily="34" charset="-122"/>
                <a:cs typeface="Calibri" pitchFamily="34" charset="-120"/>
              </a:rPr>
              <a:t>PIPELINE &amp; DEMAND GROWTH</a:t>
            </a:r>
          </a:p>
        </p:txBody>
      </p:sp>
      <p:sp>
        <p:nvSpPr>
          <p:cNvPr id="27" name="Text 25"/>
          <p:cNvSpPr/>
          <p:nvPr/>
        </p:nvSpPr>
        <p:spPr>
          <a:xfrm>
            <a:off x="292608" y="2743353"/>
            <a:ext cx="2615184" cy="648000"/>
          </a:xfrm>
          <a:prstGeom prst="rect">
            <a:avLst/>
          </a:prstGeom>
          <a:noFill/>
          <a:ln/>
        </p:spPr>
        <p:txBody>
          <a:bodyPr wrap="square" rtlCol="0" anchor="ctr"/>
          <a:lstStyle/>
          <a:p>
            <a:pPr marL="171450" indent="-171450">
              <a:spcBef>
                <a:spcPts val="300"/>
              </a:spcBef>
              <a:spcAft>
                <a:spcPts val="300"/>
              </a:spcAft>
              <a:buFont typeface="Arial" panose="020B0604020202020204" pitchFamily="34" charset="0"/>
              <a:buChar char="•"/>
            </a:pPr>
            <a:r>
              <a:rPr lang="en-US" sz="950" dirty="0">
                <a:solidFill>
                  <a:srgbClr val="1C2B39"/>
                </a:solidFill>
                <a:latin typeface="Calibri" pitchFamily="34" charset="0"/>
                <a:ea typeface="Calibri" pitchFamily="34" charset="-122"/>
                <a:cs typeface="Calibri" pitchFamily="34" charset="-120"/>
              </a:rPr>
              <a:t>4.8 GW wind + solar + BESS</a:t>
            </a:r>
          </a:p>
          <a:p>
            <a:pPr marL="171450" indent="-171450">
              <a:spcBef>
                <a:spcPts val="300"/>
              </a:spcBef>
              <a:spcAft>
                <a:spcPts val="300"/>
              </a:spcAft>
              <a:buFont typeface="Arial" panose="020B0604020202020204" pitchFamily="34" charset="0"/>
              <a:buChar char="•"/>
            </a:pPr>
            <a:r>
              <a:rPr lang="en-US" sz="950" dirty="0">
                <a:solidFill>
                  <a:srgbClr val="1C2B39"/>
                </a:solidFill>
                <a:latin typeface="Calibri" pitchFamily="34" charset="0"/>
                <a:ea typeface="Calibri" pitchFamily="34" charset="-122"/>
                <a:cs typeface="Calibri" pitchFamily="34" charset="-120"/>
              </a:rPr>
              <a:t>Cost inflection on RE+BESS versus LNG</a:t>
            </a:r>
          </a:p>
          <a:p>
            <a:pPr marL="171450" indent="-171450">
              <a:spcBef>
                <a:spcPts val="300"/>
              </a:spcBef>
              <a:spcAft>
                <a:spcPts val="300"/>
              </a:spcAft>
              <a:buFont typeface="Arial" panose="020B0604020202020204" pitchFamily="34" charset="0"/>
              <a:buChar char="•"/>
            </a:pPr>
            <a:r>
              <a:rPr lang="en-US" sz="950" dirty="0">
                <a:solidFill>
                  <a:srgbClr val="1C2B39"/>
                </a:solidFill>
                <a:latin typeface="Calibri" pitchFamily="34" charset="0"/>
                <a:ea typeface="Calibri" pitchFamily="34" charset="-122"/>
                <a:cs typeface="Calibri" pitchFamily="34" charset="-120"/>
              </a:rPr>
              <a:t>Strong RE policy roll-out (15% CAGR)</a:t>
            </a:r>
            <a:endParaRPr lang="en-US" sz="950" dirty="0"/>
          </a:p>
        </p:txBody>
      </p:sp>
      <p:sp>
        <p:nvSpPr>
          <p:cNvPr id="29" name="Shape 27"/>
          <p:cNvSpPr/>
          <p:nvPr/>
        </p:nvSpPr>
        <p:spPr>
          <a:xfrm>
            <a:off x="3154680" y="2487168"/>
            <a:ext cx="2834640" cy="987552"/>
          </a:xfrm>
          <a:prstGeom prst="rect">
            <a:avLst/>
          </a:prstGeom>
          <a:solidFill>
            <a:srgbClr val="E0F4F2"/>
          </a:solidFill>
          <a:ln w="9525">
            <a:solidFill>
              <a:srgbClr val="B2DDD9"/>
            </a:solidFill>
            <a:prstDash val="solid"/>
          </a:ln>
        </p:spPr>
        <p:txBody>
          <a:bodyPr/>
          <a:lstStyle/>
          <a:p>
            <a:endParaRPr lang="en-US"/>
          </a:p>
        </p:txBody>
      </p:sp>
      <p:sp>
        <p:nvSpPr>
          <p:cNvPr id="30" name="Shape 28"/>
          <p:cNvSpPr/>
          <p:nvPr/>
        </p:nvSpPr>
        <p:spPr>
          <a:xfrm>
            <a:off x="3154680" y="2487168"/>
            <a:ext cx="2834640" cy="43891"/>
          </a:xfrm>
          <a:prstGeom prst="rect">
            <a:avLst/>
          </a:prstGeom>
          <a:solidFill>
            <a:srgbClr val="007A6E"/>
          </a:solidFill>
          <a:ln w="12700">
            <a:solidFill>
              <a:srgbClr val="007A6E"/>
            </a:solidFill>
            <a:prstDash val="solid"/>
          </a:ln>
        </p:spPr>
        <p:txBody>
          <a:bodyPr/>
          <a:lstStyle/>
          <a:p>
            <a:endParaRPr lang="en-US"/>
          </a:p>
        </p:txBody>
      </p:sp>
      <p:sp>
        <p:nvSpPr>
          <p:cNvPr id="31" name="Text 29"/>
          <p:cNvSpPr/>
          <p:nvPr/>
        </p:nvSpPr>
        <p:spPr>
          <a:xfrm>
            <a:off x="3300984" y="2560320"/>
            <a:ext cx="2633472" cy="164592"/>
          </a:xfrm>
          <a:prstGeom prst="rect">
            <a:avLst/>
          </a:prstGeom>
          <a:noFill/>
          <a:ln/>
        </p:spPr>
        <p:txBody>
          <a:bodyPr wrap="square" rtlCol="0" anchor="ctr"/>
          <a:lstStyle/>
          <a:p>
            <a:pPr marL="0" indent="0">
              <a:buNone/>
            </a:pPr>
            <a:r>
              <a:rPr lang="en-US" sz="750" b="1" kern="0" spc="150" dirty="0">
                <a:solidFill>
                  <a:srgbClr val="005A52"/>
                </a:solidFill>
                <a:latin typeface="Calibri" pitchFamily="34" charset="0"/>
                <a:ea typeface="Calibri" pitchFamily="34" charset="-122"/>
                <a:cs typeface="Calibri" pitchFamily="34" charset="-120"/>
              </a:rPr>
              <a:t>NEAR-TERM CATALYSTS</a:t>
            </a:r>
          </a:p>
        </p:txBody>
      </p:sp>
      <p:sp>
        <p:nvSpPr>
          <p:cNvPr id="32" name="Text 30"/>
          <p:cNvSpPr/>
          <p:nvPr/>
        </p:nvSpPr>
        <p:spPr>
          <a:xfrm>
            <a:off x="3264408" y="2743353"/>
            <a:ext cx="2615184" cy="648000"/>
          </a:xfrm>
          <a:prstGeom prst="rect">
            <a:avLst/>
          </a:prstGeom>
          <a:noFill/>
          <a:ln/>
        </p:spPr>
        <p:txBody>
          <a:bodyPr wrap="square" rtlCol="0" anchor="ctr"/>
          <a:lstStyle/>
          <a:p>
            <a:pPr marL="171450" indent="-171450">
              <a:spcBef>
                <a:spcPts val="300"/>
              </a:spcBef>
              <a:spcAft>
                <a:spcPts val="300"/>
              </a:spcAft>
              <a:buFont typeface="Arial" panose="020B0604020202020204" pitchFamily="34" charset="0"/>
              <a:buChar char="•"/>
            </a:pPr>
            <a:r>
              <a:rPr lang="en-US" sz="950" dirty="0">
                <a:solidFill>
                  <a:srgbClr val="1C2B39"/>
                </a:solidFill>
                <a:latin typeface="Calibri" pitchFamily="34" charset="0"/>
                <a:cs typeface="Calibri" pitchFamily="34" charset="-120"/>
              </a:rPr>
              <a:t>2026 auction &amp; PPA awards (500 MW)</a:t>
            </a:r>
          </a:p>
          <a:p>
            <a:pPr marL="171450" indent="-171450">
              <a:spcBef>
                <a:spcPts val="300"/>
              </a:spcBef>
              <a:spcAft>
                <a:spcPts val="300"/>
              </a:spcAft>
              <a:buFont typeface="Arial" panose="020B0604020202020204" pitchFamily="34" charset="0"/>
              <a:buChar char="•"/>
            </a:pPr>
            <a:r>
              <a:rPr lang="en-US" sz="950" dirty="0">
                <a:solidFill>
                  <a:srgbClr val="1C2B39"/>
                </a:solidFill>
                <a:latin typeface="Calibri" pitchFamily="34" charset="0"/>
                <a:cs typeface="Calibri" pitchFamily="34" charset="-120"/>
              </a:rPr>
              <a:t>Equity commit on construction 2026 </a:t>
            </a:r>
          </a:p>
          <a:p>
            <a:pPr marL="171450" indent="-171450">
              <a:spcBef>
                <a:spcPts val="300"/>
              </a:spcBef>
              <a:spcAft>
                <a:spcPts val="300"/>
              </a:spcAft>
              <a:buFont typeface="Arial" panose="020B0604020202020204" pitchFamily="34" charset="0"/>
              <a:buChar char="•"/>
            </a:pPr>
            <a:r>
              <a:rPr lang="en-US" sz="950" dirty="0">
                <a:solidFill>
                  <a:srgbClr val="1C2B39"/>
                </a:solidFill>
                <a:latin typeface="Calibri" pitchFamily="34" charset="0"/>
                <a:cs typeface="Calibri" pitchFamily="34" charset="-120"/>
              </a:rPr>
              <a:t>620 MW in construction by end 2027 </a:t>
            </a:r>
          </a:p>
        </p:txBody>
      </p:sp>
      <p:sp>
        <p:nvSpPr>
          <p:cNvPr id="34" name="Shape 32"/>
          <p:cNvSpPr/>
          <p:nvPr/>
        </p:nvSpPr>
        <p:spPr>
          <a:xfrm>
            <a:off x="6126480" y="2487168"/>
            <a:ext cx="2834640" cy="987552"/>
          </a:xfrm>
          <a:prstGeom prst="rect">
            <a:avLst/>
          </a:prstGeom>
          <a:solidFill>
            <a:srgbClr val="E0F4F2"/>
          </a:solidFill>
          <a:ln w="9525">
            <a:solidFill>
              <a:srgbClr val="B2DDD9"/>
            </a:solidFill>
            <a:prstDash val="solid"/>
          </a:ln>
        </p:spPr>
        <p:txBody>
          <a:bodyPr/>
          <a:lstStyle/>
          <a:p>
            <a:endParaRPr lang="en-US"/>
          </a:p>
        </p:txBody>
      </p:sp>
      <p:sp>
        <p:nvSpPr>
          <p:cNvPr id="35" name="Shape 33"/>
          <p:cNvSpPr/>
          <p:nvPr/>
        </p:nvSpPr>
        <p:spPr>
          <a:xfrm>
            <a:off x="6126480" y="2487168"/>
            <a:ext cx="2834640" cy="43891"/>
          </a:xfrm>
          <a:prstGeom prst="rect">
            <a:avLst/>
          </a:prstGeom>
          <a:solidFill>
            <a:srgbClr val="007A6E"/>
          </a:solidFill>
          <a:ln w="12700">
            <a:solidFill>
              <a:srgbClr val="007A6E"/>
            </a:solidFill>
            <a:prstDash val="solid"/>
          </a:ln>
        </p:spPr>
        <p:txBody>
          <a:bodyPr/>
          <a:lstStyle/>
          <a:p>
            <a:endParaRPr lang="en-US"/>
          </a:p>
        </p:txBody>
      </p:sp>
      <p:sp>
        <p:nvSpPr>
          <p:cNvPr id="36" name="Text 34"/>
          <p:cNvSpPr/>
          <p:nvPr/>
        </p:nvSpPr>
        <p:spPr>
          <a:xfrm>
            <a:off x="6272784" y="2560320"/>
            <a:ext cx="2633472" cy="164592"/>
          </a:xfrm>
          <a:prstGeom prst="rect">
            <a:avLst/>
          </a:prstGeom>
          <a:noFill/>
          <a:ln/>
        </p:spPr>
        <p:txBody>
          <a:bodyPr wrap="square" rtlCol="0" anchor="ctr"/>
          <a:lstStyle/>
          <a:p>
            <a:pPr marL="0" indent="0">
              <a:buNone/>
            </a:pPr>
            <a:r>
              <a:rPr lang="en-US" sz="750" b="1" kern="0" spc="150" dirty="0">
                <a:solidFill>
                  <a:srgbClr val="005A52"/>
                </a:solidFill>
                <a:latin typeface="Calibri" pitchFamily="34" charset="0"/>
                <a:ea typeface="Calibri" pitchFamily="34" charset="-122"/>
                <a:cs typeface="Calibri" pitchFamily="34" charset="-120"/>
              </a:rPr>
              <a:t>CAPITAL RAISING</a:t>
            </a:r>
            <a:endParaRPr lang="en-US" sz="750" dirty="0"/>
          </a:p>
        </p:txBody>
      </p:sp>
      <p:sp>
        <p:nvSpPr>
          <p:cNvPr id="37" name="Text 35"/>
          <p:cNvSpPr/>
          <p:nvPr/>
        </p:nvSpPr>
        <p:spPr>
          <a:xfrm>
            <a:off x="6236208" y="2743353"/>
            <a:ext cx="2700000" cy="648000"/>
          </a:xfrm>
          <a:prstGeom prst="rect">
            <a:avLst/>
          </a:prstGeom>
          <a:noFill/>
          <a:ln/>
        </p:spPr>
        <p:txBody>
          <a:bodyPr wrap="square" rtlCol="0" anchor="ctr"/>
          <a:lstStyle/>
          <a:p>
            <a:pPr marL="171450" indent="-171450">
              <a:spcBef>
                <a:spcPts val="300"/>
              </a:spcBef>
              <a:spcAft>
                <a:spcPts val="300"/>
              </a:spcAft>
              <a:buFont typeface="Arial" panose="020B0604020202020204" pitchFamily="34" charset="0"/>
              <a:buChar char="•"/>
            </a:pPr>
            <a:r>
              <a:rPr lang="en-US" sz="950" dirty="0">
                <a:solidFill>
                  <a:srgbClr val="1C2B39"/>
                </a:solidFill>
                <a:latin typeface="Calibri" pitchFamily="34" charset="0"/>
                <a:cs typeface="Calibri" pitchFamily="34" charset="-120"/>
              </a:rPr>
              <a:t>Riverstone-led Series C</a:t>
            </a:r>
          </a:p>
          <a:p>
            <a:pPr marL="171450" indent="-171450">
              <a:spcBef>
                <a:spcPts val="300"/>
              </a:spcBef>
              <a:spcAft>
                <a:spcPts val="300"/>
              </a:spcAft>
              <a:buFont typeface="Arial" panose="020B0604020202020204" pitchFamily="34" charset="0"/>
              <a:buChar char="•"/>
            </a:pPr>
            <a:r>
              <a:rPr lang="en-US" sz="950" dirty="0">
                <a:solidFill>
                  <a:srgbClr val="1C2B39"/>
                </a:solidFill>
                <a:latin typeface="Calibri" pitchFamily="34" charset="0"/>
                <a:cs typeface="Calibri" pitchFamily="34" charset="-120"/>
              </a:rPr>
              <a:t>Unlocks $10m concessional funding</a:t>
            </a:r>
          </a:p>
          <a:p>
            <a:pPr marL="171450" indent="-171450">
              <a:spcBef>
                <a:spcPts val="300"/>
              </a:spcBef>
              <a:spcAft>
                <a:spcPts val="300"/>
              </a:spcAft>
              <a:buFont typeface="Arial" panose="020B0604020202020204" pitchFamily="34" charset="0"/>
              <a:buChar char="•"/>
            </a:pPr>
            <a:r>
              <a:rPr lang="en-US" sz="950" dirty="0">
                <a:solidFill>
                  <a:srgbClr val="1C2B39"/>
                </a:solidFill>
                <a:latin typeface="Calibri" pitchFamily="34" charset="0"/>
                <a:cs typeface="Calibri" pitchFamily="34" charset="-120"/>
              </a:rPr>
              <a:t>Planned partnership </a:t>
            </a:r>
            <a:r>
              <a:rPr lang="en-US" sz="950">
                <a:solidFill>
                  <a:srgbClr val="1C2B39"/>
                </a:solidFill>
                <a:latin typeface="Calibri" pitchFamily="34" charset="0"/>
                <a:cs typeface="Calibri" pitchFamily="34" charset="-120"/>
              </a:rPr>
              <a:t>with Pentagreen/GIP Fund</a:t>
            </a:r>
            <a:endParaRPr lang="en-US" sz="950" dirty="0">
              <a:solidFill>
                <a:srgbClr val="1C2B39"/>
              </a:solidFill>
              <a:latin typeface="Calibri" pitchFamily="34" charset="0"/>
              <a:cs typeface="Calibri" pitchFamily="34" charset="-120"/>
            </a:endParaRPr>
          </a:p>
        </p:txBody>
      </p:sp>
      <p:sp>
        <p:nvSpPr>
          <p:cNvPr id="39" name="Shape 37"/>
          <p:cNvSpPr/>
          <p:nvPr/>
        </p:nvSpPr>
        <p:spPr>
          <a:xfrm>
            <a:off x="182880" y="3602736"/>
            <a:ext cx="8778240" cy="749808"/>
          </a:xfrm>
          <a:prstGeom prst="rect">
            <a:avLst/>
          </a:prstGeom>
          <a:solidFill>
            <a:srgbClr val="007A6E"/>
          </a:solidFill>
          <a:ln w="12700">
            <a:solidFill>
              <a:srgbClr val="007A6E"/>
            </a:solidFill>
            <a:prstDash val="solid"/>
          </a:ln>
        </p:spPr>
        <p:txBody>
          <a:bodyPr/>
          <a:lstStyle/>
          <a:p>
            <a:endParaRPr lang="en-US"/>
          </a:p>
        </p:txBody>
      </p:sp>
      <p:sp>
        <p:nvSpPr>
          <p:cNvPr id="40" name="Text 38"/>
          <p:cNvSpPr/>
          <p:nvPr/>
        </p:nvSpPr>
        <p:spPr>
          <a:xfrm>
            <a:off x="274320" y="3675888"/>
            <a:ext cx="1627632" cy="365760"/>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12 years</a:t>
            </a:r>
            <a:endParaRPr lang="en-US" sz="1800" dirty="0"/>
          </a:p>
        </p:txBody>
      </p:sp>
      <p:sp>
        <p:nvSpPr>
          <p:cNvPr id="41" name="Text 39"/>
          <p:cNvSpPr/>
          <p:nvPr/>
        </p:nvSpPr>
        <p:spPr>
          <a:xfrm>
            <a:off x="256032" y="4059936"/>
            <a:ext cx="1645920" cy="201168"/>
          </a:xfrm>
          <a:prstGeom prst="rect">
            <a:avLst/>
          </a:prstGeom>
          <a:noFill/>
          <a:ln/>
        </p:spPr>
        <p:txBody>
          <a:bodyPr wrap="square" rtlCol="0" anchor="ctr"/>
          <a:lstStyle/>
          <a:p>
            <a:pPr marL="0" indent="0" algn="ctr">
              <a:buNone/>
            </a:pPr>
            <a:r>
              <a:rPr lang="en-US" sz="650" kern="0" spc="80" dirty="0">
                <a:solidFill>
                  <a:srgbClr val="E0F4F2"/>
                </a:solidFill>
                <a:latin typeface="Calibri" pitchFamily="34" charset="0"/>
                <a:ea typeface="Calibri" pitchFamily="34" charset="-122"/>
                <a:cs typeface="Calibri" pitchFamily="34" charset="-120"/>
              </a:rPr>
              <a:t>REGIONAL TRACK RECORD</a:t>
            </a:r>
            <a:endParaRPr lang="en-US" sz="650" dirty="0"/>
          </a:p>
        </p:txBody>
      </p:sp>
      <p:sp>
        <p:nvSpPr>
          <p:cNvPr id="42" name="Shape 40"/>
          <p:cNvSpPr/>
          <p:nvPr/>
        </p:nvSpPr>
        <p:spPr>
          <a:xfrm>
            <a:off x="1938528" y="3694176"/>
            <a:ext cx="12802" cy="566928"/>
          </a:xfrm>
          <a:prstGeom prst="rect">
            <a:avLst/>
          </a:prstGeom>
          <a:solidFill>
            <a:srgbClr val="E0F4F2">
              <a:alpha val="60000"/>
            </a:srgbClr>
          </a:solidFill>
          <a:ln w="12700">
            <a:solidFill>
              <a:srgbClr val="B2DDD9"/>
            </a:solidFill>
            <a:prstDash val="solid"/>
          </a:ln>
        </p:spPr>
        <p:txBody>
          <a:bodyPr/>
          <a:lstStyle/>
          <a:p>
            <a:endParaRPr lang="en-US"/>
          </a:p>
        </p:txBody>
      </p:sp>
      <p:sp>
        <p:nvSpPr>
          <p:cNvPr id="43" name="Text 41"/>
          <p:cNvSpPr/>
          <p:nvPr/>
        </p:nvSpPr>
        <p:spPr>
          <a:xfrm>
            <a:off x="2029968" y="3675888"/>
            <a:ext cx="1627632" cy="365760"/>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+10 GW</a:t>
            </a:r>
            <a:endParaRPr lang="en-US" sz="1800" dirty="0"/>
          </a:p>
        </p:txBody>
      </p:sp>
      <p:sp>
        <p:nvSpPr>
          <p:cNvPr id="44" name="Text 42"/>
          <p:cNvSpPr/>
          <p:nvPr/>
        </p:nvSpPr>
        <p:spPr>
          <a:xfrm>
            <a:off x="2011680" y="4059936"/>
            <a:ext cx="1645920" cy="201168"/>
          </a:xfrm>
          <a:prstGeom prst="rect">
            <a:avLst/>
          </a:prstGeom>
          <a:noFill/>
          <a:ln/>
        </p:spPr>
        <p:txBody>
          <a:bodyPr wrap="square" rtlCol="0" anchor="ctr"/>
          <a:lstStyle/>
          <a:p>
            <a:pPr marL="0" indent="0" algn="ctr">
              <a:buNone/>
            </a:pPr>
            <a:r>
              <a:rPr lang="en-US" sz="650" kern="0" spc="80" dirty="0">
                <a:solidFill>
                  <a:srgbClr val="E0F4F2"/>
                </a:solidFill>
                <a:latin typeface="Calibri" pitchFamily="34" charset="0"/>
                <a:ea typeface="Calibri" pitchFamily="34" charset="-122"/>
                <a:cs typeface="Calibri" pitchFamily="34" charset="-120"/>
              </a:rPr>
              <a:t>PROJECT DELIVERY</a:t>
            </a:r>
            <a:endParaRPr lang="en-US" sz="650" dirty="0"/>
          </a:p>
        </p:txBody>
      </p:sp>
      <p:sp>
        <p:nvSpPr>
          <p:cNvPr id="45" name="Shape 43"/>
          <p:cNvSpPr/>
          <p:nvPr/>
        </p:nvSpPr>
        <p:spPr>
          <a:xfrm>
            <a:off x="3694176" y="3694176"/>
            <a:ext cx="12802" cy="566928"/>
          </a:xfrm>
          <a:prstGeom prst="rect">
            <a:avLst/>
          </a:prstGeom>
          <a:solidFill>
            <a:srgbClr val="E0F4F2">
              <a:alpha val="60000"/>
            </a:srgbClr>
          </a:solidFill>
          <a:ln w="12700">
            <a:solidFill>
              <a:srgbClr val="B2DDD9"/>
            </a:solidFill>
            <a:prstDash val="solid"/>
          </a:ln>
        </p:spPr>
        <p:txBody>
          <a:bodyPr/>
          <a:lstStyle/>
          <a:p>
            <a:endParaRPr lang="en-US"/>
          </a:p>
        </p:txBody>
      </p:sp>
      <p:sp>
        <p:nvSpPr>
          <p:cNvPr id="46" name="Text 44"/>
          <p:cNvSpPr/>
          <p:nvPr/>
        </p:nvSpPr>
        <p:spPr>
          <a:xfrm>
            <a:off x="3785616" y="3675888"/>
            <a:ext cx="1627632" cy="365760"/>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+1,400 MW</a:t>
            </a:r>
            <a:endParaRPr lang="en-US" sz="1800" dirty="0"/>
          </a:p>
        </p:txBody>
      </p:sp>
      <p:sp>
        <p:nvSpPr>
          <p:cNvPr id="47" name="Text 45"/>
          <p:cNvSpPr/>
          <p:nvPr/>
        </p:nvSpPr>
        <p:spPr>
          <a:xfrm>
            <a:off x="3767328" y="4059936"/>
            <a:ext cx="1645920" cy="201168"/>
          </a:xfrm>
          <a:prstGeom prst="rect">
            <a:avLst/>
          </a:prstGeom>
          <a:noFill/>
          <a:ln/>
        </p:spPr>
        <p:txBody>
          <a:bodyPr wrap="square" rtlCol="0" anchor="ctr"/>
          <a:lstStyle/>
          <a:p>
            <a:pPr marL="0" indent="0" algn="ctr">
              <a:buNone/>
            </a:pPr>
            <a:r>
              <a:rPr lang="en-US" sz="650" kern="0" spc="80" dirty="0">
                <a:solidFill>
                  <a:srgbClr val="E0F4F2"/>
                </a:solidFill>
                <a:latin typeface="Calibri" pitchFamily="34" charset="0"/>
                <a:ea typeface="Calibri" pitchFamily="34" charset="-122"/>
                <a:cs typeface="Calibri" pitchFamily="34" charset="-120"/>
              </a:rPr>
              <a:t>ORIGINATED &amp; SOLD</a:t>
            </a:r>
            <a:endParaRPr lang="en-US" sz="650" dirty="0"/>
          </a:p>
        </p:txBody>
      </p:sp>
      <p:sp>
        <p:nvSpPr>
          <p:cNvPr id="48" name="Shape 46"/>
          <p:cNvSpPr/>
          <p:nvPr/>
        </p:nvSpPr>
        <p:spPr>
          <a:xfrm>
            <a:off x="5449824" y="3694176"/>
            <a:ext cx="12802" cy="566928"/>
          </a:xfrm>
          <a:prstGeom prst="rect">
            <a:avLst/>
          </a:prstGeom>
          <a:solidFill>
            <a:srgbClr val="E0F4F2">
              <a:alpha val="60000"/>
            </a:srgbClr>
          </a:solidFill>
          <a:ln w="12700">
            <a:solidFill>
              <a:srgbClr val="B2DDD9"/>
            </a:solidFill>
            <a:prstDash val="solid"/>
          </a:ln>
        </p:spPr>
        <p:txBody>
          <a:bodyPr/>
          <a:lstStyle/>
          <a:p>
            <a:endParaRPr lang="en-US"/>
          </a:p>
        </p:txBody>
      </p:sp>
      <p:sp>
        <p:nvSpPr>
          <p:cNvPr id="49" name="Text 47"/>
          <p:cNvSpPr/>
          <p:nvPr/>
        </p:nvSpPr>
        <p:spPr>
          <a:xfrm>
            <a:off x="5541264" y="3675888"/>
            <a:ext cx="1627632" cy="365760"/>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648 MW</a:t>
            </a:r>
            <a:endParaRPr lang="en-US" sz="1800" dirty="0"/>
          </a:p>
        </p:txBody>
      </p:sp>
      <p:sp>
        <p:nvSpPr>
          <p:cNvPr id="50" name="Text 48"/>
          <p:cNvSpPr/>
          <p:nvPr/>
        </p:nvSpPr>
        <p:spPr>
          <a:xfrm>
            <a:off x="5522976" y="4059936"/>
            <a:ext cx="1645920" cy="201168"/>
          </a:xfrm>
          <a:prstGeom prst="rect">
            <a:avLst/>
          </a:prstGeom>
          <a:noFill/>
          <a:ln/>
        </p:spPr>
        <p:txBody>
          <a:bodyPr wrap="square" rtlCol="0" anchor="ctr"/>
          <a:lstStyle/>
          <a:p>
            <a:pPr marL="0" indent="0" algn="ctr">
              <a:buNone/>
            </a:pPr>
            <a:r>
              <a:rPr lang="en-US" sz="650" kern="0" spc="80" dirty="0">
                <a:solidFill>
                  <a:srgbClr val="E0F4F2"/>
                </a:solidFill>
                <a:latin typeface="Calibri" pitchFamily="34" charset="0"/>
                <a:ea typeface="Calibri" pitchFamily="34" charset="-122"/>
                <a:cs typeface="Calibri" pitchFamily="34" charset="-120"/>
              </a:rPr>
              <a:t>DEVELOPED &amp; SOLD</a:t>
            </a:r>
            <a:endParaRPr lang="en-US" sz="650" dirty="0"/>
          </a:p>
        </p:txBody>
      </p:sp>
      <p:sp>
        <p:nvSpPr>
          <p:cNvPr id="51" name="Shape 49"/>
          <p:cNvSpPr/>
          <p:nvPr/>
        </p:nvSpPr>
        <p:spPr>
          <a:xfrm>
            <a:off x="7205472" y="3694176"/>
            <a:ext cx="12802" cy="566928"/>
          </a:xfrm>
          <a:prstGeom prst="rect">
            <a:avLst/>
          </a:prstGeom>
          <a:solidFill>
            <a:srgbClr val="E0F4F2">
              <a:alpha val="60000"/>
            </a:srgbClr>
          </a:solidFill>
          <a:ln w="12700">
            <a:solidFill>
              <a:srgbClr val="B2DDD9"/>
            </a:solidFill>
            <a:prstDash val="solid"/>
          </a:ln>
        </p:spPr>
        <p:txBody>
          <a:bodyPr/>
          <a:lstStyle/>
          <a:p>
            <a:endParaRPr lang="en-US"/>
          </a:p>
        </p:txBody>
      </p:sp>
      <p:sp>
        <p:nvSpPr>
          <p:cNvPr id="52" name="Text 50"/>
          <p:cNvSpPr/>
          <p:nvPr/>
        </p:nvSpPr>
        <p:spPr>
          <a:xfrm>
            <a:off x="7296912" y="3675888"/>
            <a:ext cx="1627632" cy="365760"/>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4,800 MW</a:t>
            </a:r>
            <a:endParaRPr lang="en-US" sz="1800" dirty="0"/>
          </a:p>
        </p:txBody>
      </p:sp>
      <p:sp>
        <p:nvSpPr>
          <p:cNvPr id="53" name="Text 51"/>
          <p:cNvSpPr/>
          <p:nvPr/>
        </p:nvSpPr>
        <p:spPr>
          <a:xfrm>
            <a:off x="7278624" y="4059936"/>
            <a:ext cx="1645920" cy="201168"/>
          </a:xfrm>
          <a:prstGeom prst="rect">
            <a:avLst/>
          </a:prstGeom>
          <a:noFill/>
          <a:ln/>
        </p:spPr>
        <p:txBody>
          <a:bodyPr wrap="square" rtlCol="0" anchor="ctr"/>
          <a:lstStyle/>
          <a:p>
            <a:pPr marL="0" indent="0" algn="ctr">
              <a:buNone/>
            </a:pPr>
            <a:r>
              <a:rPr lang="en-US" sz="650" kern="0" spc="80" dirty="0">
                <a:solidFill>
                  <a:srgbClr val="E0F4F2"/>
                </a:solidFill>
                <a:latin typeface="Calibri" pitchFamily="34" charset="0"/>
                <a:ea typeface="Calibri" pitchFamily="34" charset="-122"/>
                <a:cs typeface="Calibri" pitchFamily="34" charset="-120"/>
              </a:rPr>
              <a:t>PROJECT PIPELINE</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8FA"/>
        </a:solidFill>
        <a:effectLst/>
      </p:bgPr>
    </p:bg>
    <p:spTree>
      <p:nvGrpSpPr>
        <p:cNvPr id="1" name=""/>
        <p:cNvGrpSpPr/>
        <p:nvPr/>
      </p:nvGrpSpPr>
      <p:grpSpPr>
        <a:xfrm>
          <a:off x="0" y="0"/>
          <a:ext cx="0" cy="0"/>
          <a:chOff x="0" y="0"/>
          <a:chExt cx="0" cy="0"/>
        </a:xfrm>
      </p:grpSpPr>
      <p:sp>
        <p:nvSpPr>
          <p:cNvPr id="2" name="Shape 0"/>
          <p:cNvSpPr/>
          <p:nvPr/>
        </p:nvSpPr>
        <p:spPr>
          <a:xfrm>
            <a:off x="0" y="0"/>
            <a:ext cx="64008" cy="5143500"/>
          </a:xfrm>
          <a:prstGeom prst="rect">
            <a:avLst/>
          </a:prstGeom>
          <a:solidFill>
            <a:srgbClr val="007A6E"/>
          </a:solidFill>
          <a:ln w="12700">
            <a:solidFill>
              <a:srgbClr val="007A6E"/>
            </a:solidFill>
            <a:prstDash val="solid"/>
          </a:ln>
        </p:spPr>
        <p:txBody>
          <a:bodyPr/>
          <a:lstStyle/>
          <a:p>
            <a:endParaRPr lang="en-US"/>
          </a:p>
        </p:txBody>
      </p:sp>
      <p:sp>
        <p:nvSpPr>
          <p:cNvPr id="3" name="Text 1"/>
          <p:cNvSpPr/>
          <p:nvPr/>
        </p:nvSpPr>
        <p:spPr>
          <a:xfrm>
            <a:off x="182880" y="155448"/>
            <a:ext cx="6400800" cy="182880"/>
          </a:xfrm>
          <a:prstGeom prst="rect">
            <a:avLst/>
          </a:prstGeom>
          <a:noFill/>
          <a:ln/>
        </p:spPr>
        <p:txBody>
          <a:bodyPr wrap="square" rtlCol="0" anchor="ctr"/>
          <a:lstStyle/>
          <a:p>
            <a:pPr marL="0" indent="0" algn="l">
              <a:buNone/>
            </a:pPr>
            <a:r>
              <a:rPr lang="en-US" sz="800" b="1" kern="0" spc="300" dirty="0">
                <a:solidFill>
                  <a:srgbClr val="007A6E"/>
                </a:solidFill>
                <a:latin typeface="Calibri" pitchFamily="34" charset="0"/>
                <a:ea typeface="Calibri" pitchFamily="34" charset="-122"/>
                <a:cs typeface="Calibri" pitchFamily="34" charset="-120"/>
              </a:rPr>
              <a:t>THE COST CASE FOR RENEWABLES</a:t>
            </a:r>
            <a:endParaRPr lang="en-US" sz="800" dirty="0"/>
          </a:p>
        </p:txBody>
      </p:sp>
      <p:sp>
        <p:nvSpPr>
          <p:cNvPr id="4" name="Text 2"/>
          <p:cNvSpPr/>
          <p:nvPr/>
        </p:nvSpPr>
        <p:spPr>
          <a:xfrm>
            <a:off x="7589520" y="100584"/>
            <a:ext cx="1371600" cy="237744"/>
          </a:xfrm>
          <a:prstGeom prst="rect">
            <a:avLst/>
          </a:prstGeom>
          <a:noFill/>
          <a:ln/>
        </p:spPr>
        <p:txBody>
          <a:bodyPr wrap="square" rtlCol="0" anchor="ctr"/>
          <a:lstStyle/>
          <a:p>
            <a:pPr marL="0" indent="0" algn="r">
              <a:buNone/>
            </a:pPr>
            <a:r>
              <a:rPr lang="en-US" sz="1100" b="1" kern="0" spc="400" dirty="0">
                <a:solidFill>
                  <a:srgbClr val="1C2B39"/>
                </a:solidFill>
                <a:latin typeface="Calibri" pitchFamily="34" charset="0"/>
                <a:ea typeface="Calibri" pitchFamily="34" charset="-122"/>
                <a:cs typeface="Calibri" pitchFamily="34" charset="-120"/>
              </a:rPr>
              <a:t>KAIROS</a:t>
            </a:r>
            <a:endParaRPr lang="en-US" sz="1100" dirty="0"/>
          </a:p>
        </p:txBody>
      </p:sp>
      <p:sp>
        <p:nvSpPr>
          <p:cNvPr id="5" name="Text 3"/>
          <p:cNvSpPr/>
          <p:nvPr/>
        </p:nvSpPr>
        <p:spPr>
          <a:xfrm>
            <a:off x="7589520" y="310896"/>
            <a:ext cx="1371600" cy="164592"/>
          </a:xfrm>
          <a:prstGeom prst="rect">
            <a:avLst/>
          </a:prstGeom>
          <a:noFill/>
          <a:ln/>
        </p:spPr>
        <p:txBody>
          <a:bodyPr wrap="square" rtlCol="0" anchor="ctr"/>
          <a:lstStyle/>
          <a:p>
            <a:pPr marL="0" indent="0" algn="r">
              <a:buNone/>
            </a:pPr>
            <a:r>
              <a:rPr lang="en-US" sz="700" kern="0" spc="300" dirty="0">
                <a:solidFill>
                  <a:srgbClr val="007A6E"/>
                </a:solidFill>
                <a:latin typeface="Calibri" pitchFamily="34" charset="0"/>
                <a:ea typeface="Calibri" pitchFamily="34" charset="-122"/>
                <a:cs typeface="Calibri" pitchFamily="34" charset="-120"/>
              </a:rPr>
              <a:t>RENEWABLES</a:t>
            </a:r>
            <a:endParaRPr lang="en-US" sz="700" dirty="0"/>
          </a:p>
        </p:txBody>
      </p:sp>
      <p:sp>
        <p:nvSpPr>
          <p:cNvPr id="6" name="Shape 4"/>
          <p:cNvSpPr/>
          <p:nvPr/>
        </p:nvSpPr>
        <p:spPr>
          <a:xfrm>
            <a:off x="0" y="4901184"/>
            <a:ext cx="9144000" cy="242316"/>
          </a:xfrm>
          <a:prstGeom prst="rect">
            <a:avLst/>
          </a:prstGeom>
          <a:solidFill>
            <a:srgbClr val="E8EEF3"/>
          </a:solidFill>
          <a:ln w="12700">
            <a:solidFill>
              <a:srgbClr val="E8EEF3"/>
            </a:solidFill>
            <a:prstDash val="solid"/>
          </a:ln>
        </p:spPr>
        <p:txBody>
          <a:bodyPr/>
          <a:lstStyle/>
          <a:p>
            <a:endParaRPr lang="en-US"/>
          </a:p>
        </p:txBody>
      </p:sp>
      <p:sp>
        <p:nvSpPr>
          <p:cNvPr id="7" name="Text 5"/>
          <p:cNvSpPr/>
          <p:nvPr/>
        </p:nvSpPr>
        <p:spPr>
          <a:xfrm>
            <a:off x="182880" y="4924044"/>
            <a:ext cx="6400800" cy="164592"/>
          </a:xfrm>
          <a:prstGeom prst="rect">
            <a:avLst/>
          </a:prstGeom>
          <a:noFill/>
          <a:ln/>
        </p:spPr>
        <p:txBody>
          <a:bodyPr wrap="square" rtlCol="0" anchor="ctr"/>
          <a:lstStyle/>
          <a:p>
            <a:pPr marL="0" indent="0" algn="l">
              <a:buNone/>
            </a:pPr>
            <a:r>
              <a:rPr lang="en-US" sz="700" kern="0" spc="150" dirty="0">
                <a:solidFill>
                  <a:srgbClr val="7A93A8"/>
                </a:solidFill>
                <a:latin typeface="Calibri" pitchFamily="34" charset="0"/>
                <a:ea typeface="Calibri" pitchFamily="34" charset="-122"/>
                <a:cs typeface="Calibri" pitchFamily="34" charset="-120"/>
              </a:rPr>
              <a:t>UNLOCKING INVESTOR ACCESS TO GROWTH IN RENEWABLES</a:t>
            </a:r>
            <a:endParaRPr lang="en-US" sz="700" dirty="0"/>
          </a:p>
        </p:txBody>
      </p:sp>
      <p:sp>
        <p:nvSpPr>
          <p:cNvPr id="9" name="Text 7"/>
          <p:cNvSpPr/>
          <p:nvPr/>
        </p:nvSpPr>
        <p:spPr>
          <a:xfrm>
            <a:off x="182880" y="420624"/>
            <a:ext cx="8778240" cy="347472"/>
          </a:xfrm>
          <a:prstGeom prst="rect">
            <a:avLst/>
          </a:prstGeom>
          <a:noFill/>
          <a:ln/>
        </p:spPr>
        <p:txBody>
          <a:bodyPr wrap="square" rtlCol="0" anchor="ctr"/>
          <a:lstStyle/>
          <a:p>
            <a:pPr marL="0" indent="0">
              <a:buNone/>
            </a:pPr>
            <a:r>
              <a:rPr lang="en-US" sz="1700" b="1" dirty="0">
                <a:solidFill>
                  <a:srgbClr val="1C2B39"/>
                </a:solidFill>
                <a:latin typeface="Calibri" pitchFamily="34" charset="0"/>
                <a:ea typeface="Calibri" pitchFamily="34" charset="-122"/>
                <a:cs typeface="Calibri" pitchFamily="34" charset="-120"/>
              </a:rPr>
              <a:t>LNG prices are volatile and structurally rising — renewables are predictably falling</a:t>
            </a:r>
            <a:endParaRPr lang="en-US" sz="1700" dirty="0"/>
          </a:p>
        </p:txBody>
      </p:sp>
      <p:sp>
        <p:nvSpPr>
          <p:cNvPr id="10" name="Text 8"/>
          <p:cNvSpPr/>
          <p:nvPr/>
        </p:nvSpPr>
        <p:spPr>
          <a:xfrm>
            <a:off x="182880" y="749808"/>
            <a:ext cx="8778240" cy="201168"/>
          </a:xfrm>
          <a:prstGeom prst="rect">
            <a:avLst/>
          </a:prstGeom>
          <a:noFill/>
          <a:ln/>
        </p:spPr>
        <p:txBody>
          <a:bodyPr wrap="square" rtlCol="0" anchor="ctr"/>
          <a:lstStyle/>
          <a:p>
            <a:pPr marL="0" indent="0">
              <a:buNone/>
            </a:pPr>
            <a:r>
              <a:rPr lang="en-US" sz="1000" dirty="0">
                <a:solidFill>
                  <a:srgbClr val="7A93A8"/>
                </a:solidFill>
                <a:latin typeface="Calibri" pitchFamily="34" charset="0"/>
                <a:ea typeface="Calibri" pitchFamily="34" charset="-122"/>
                <a:cs typeface="Calibri" pitchFamily="34" charset="-120"/>
              </a:rPr>
              <a:t>Asian JKM spot price history (USD/MMBtu)  ·  Levelised cost of electricity, Southeast Asia (USD/MWh)</a:t>
            </a:r>
            <a:endParaRPr lang="en-US" sz="1000" dirty="0"/>
          </a:p>
        </p:txBody>
      </p:sp>
      <p:sp>
        <p:nvSpPr>
          <p:cNvPr id="11" name="Shape 9"/>
          <p:cNvSpPr/>
          <p:nvPr/>
        </p:nvSpPr>
        <p:spPr>
          <a:xfrm>
            <a:off x="182880" y="1005840"/>
            <a:ext cx="8778240" cy="20117"/>
          </a:xfrm>
          <a:prstGeom prst="rect">
            <a:avLst/>
          </a:prstGeom>
          <a:solidFill>
            <a:srgbClr val="B2DDD9"/>
          </a:solidFill>
          <a:ln w="12700">
            <a:solidFill>
              <a:srgbClr val="B2DDD9"/>
            </a:solidFill>
            <a:prstDash val="solid"/>
          </a:ln>
        </p:spPr>
        <p:txBody>
          <a:bodyPr/>
          <a:lstStyle/>
          <a:p>
            <a:endParaRPr lang="en-US"/>
          </a:p>
        </p:txBody>
      </p:sp>
      <p:sp>
        <p:nvSpPr>
          <p:cNvPr id="12" name="Shape 10"/>
          <p:cNvSpPr/>
          <p:nvPr/>
        </p:nvSpPr>
        <p:spPr>
          <a:xfrm>
            <a:off x="182880" y="1078992"/>
            <a:ext cx="4315968" cy="2633472"/>
          </a:xfrm>
          <a:prstGeom prst="rect">
            <a:avLst/>
          </a:prstGeom>
          <a:solidFill>
            <a:srgbClr val="FFFFFF"/>
          </a:solidFill>
          <a:ln w="9525">
            <a:solidFill>
              <a:srgbClr val="D8E4EC"/>
            </a:solidFill>
            <a:prstDash val="solid"/>
          </a:ln>
          <a:effectLst>
            <a:outerShdw blurRad="63500" dist="25400" dir="8100000" algn="bl" rotWithShape="0">
              <a:srgbClr val="000000">
                <a:alpha val="7000"/>
              </a:srgbClr>
            </a:outerShdw>
          </a:effectLst>
        </p:spPr>
        <p:txBody>
          <a:bodyPr/>
          <a:lstStyle/>
          <a:p>
            <a:endParaRPr lang="en-US"/>
          </a:p>
        </p:txBody>
      </p:sp>
      <p:sp>
        <p:nvSpPr>
          <p:cNvPr id="13" name="Shape 11"/>
          <p:cNvSpPr/>
          <p:nvPr/>
        </p:nvSpPr>
        <p:spPr>
          <a:xfrm>
            <a:off x="182880" y="1078992"/>
            <a:ext cx="4315968" cy="50292"/>
          </a:xfrm>
          <a:prstGeom prst="rect">
            <a:avLst/>
          </a:prstGeom>
          <a:solidFill>
            <a:srgbClr val="C0392B"/>
          </a:solidFill>
          <a:ln w="12700">
            <a:solidFill>
              <a:srgbClr val="C0392B"/>
            </a:solidFill>
            <a:prstDash val="solid"/>
          </a:ln>
        </p:spPr>
        <p:txBody>
          <a:bodyPr/>
          <a:lstStyle/>
          <a:p>
            <a:endParaRPr lang="en-US"/>
          </a:p>
        </p:txBody>
      </p:sp>
      <p:sp>
        <p:nvSpPr>
          <p:cNvPr id="14" name="Text 12"/>
          <p:cNvSpPr/>
          <p:nvPr/>
        </p:nvSpPr>
        <p:spPr>
          <a:xfrm>
            <a:off x="320040" y="1143000"/>
            <a:ext cx="4041648" cy="201168"/>
          </a:xfrm>
          <a:prstGeom prst="rect">
            <a:avLst/>
          </a:prstGeom>
          <a:noFill/>
          <a:ln/>
        </p:spPr>
        <p:txBody>
          <a:bodyPr wrap="square" rtlCol="0" anchor="ctr"/>
          <a:lstStyle/>
          <a:p>
            <a:pPr marL="0" indent="0">
              <a:buNone/>
            </a:pPr>
            <a:r>
              <a:rPr lang="en-US" sz="850" b="1" dirty="0">
                <a:solidFill>
                  <a:srgbClr val="8B1A10"/>
                </a:solidFill>
                <a:latin typeface="Calibri" pitchFamily="34" charset="0"/>
                <a:ea typeface="Calibri" pitchFamily="34" charset="-122"/>
                <a:cs typeface="Calibri" pitchFamily="34" charset="-120"/>
              </a:rPr>
              <a:t>Asian LNG Spot Price (JKM)  —  USD/MMBtu</a:t>
            </a:r>
            <a:endParaRPr lang="en-US" sz="850" dirty="0"/>
          </a:p>
        </p:txBody>
      </p:sp>
      <p:sp>
        <p:nvSpPr>
          <p:cNvPr id="15" name="Shape 13"/>
          <p:cNvSpPr/>
          <p:nvPr/>
        </p:nvSpPr>
        <p:spPr>
          <a:xfrm>
            <a:off x="4828032" y="1078992"/>
            <a:ext cx="4133088" cy="2633472"/>
          </a:xfrm>
          <a:prstGeom prst="rect">
            <a:avLst/>
          </a:prstGeom>
          <a:solidFill>
            <a:srgbClr val="FFFFFF"/>
          </a:solidFill>
          <a:ln w="9525">
            <a:solidFill>
              <a:srgbClr val="D8E4EC"/>
            </a:solidFill>
            <a:prstDash val="solid"/>
          </a:ln>
          <a:effectLst>
            <a:outerShdw blurRad="63500" dist="25400" dir="8100000" algn="bl" rotWithShape="0">
              <a:srgbClr val="000000">
                <a:alpha val="7000"/>
              </a:srgbClr>
            </a:outerShdw>
          </a:effectLst>
        </p:spPr>
        <p:txBody>
          <a:bodyPr/>
          <a:lstStyle/>
          <a:p>
            <a:endParaRPr lang="en-US"/>
          </a:p>
        </p:txBody>
      </p:sp>
      <p:sp>
        <p:nvSpPr>
          <p:cNvPr id="16" name="Shape 14"/>
          <p:cNvSpPr/>
          <p:nvPr/>
        </p:nvSpPr>
        <p:spPr>
          <a:xfrm>
            <a:off x="4828032" y="1078992"/>
            <a:ext cx="4133088" cy="50292"/>
          </a:xfrm>
          <a:prstGeom prst="rect">
            <a:avLst/>
          </a:prstGeom>
          <a:solidFill>
            <a:srgbClr val="007A6E"/>
          </a:solidFill>
          <a:ln w="12700">
            <a:solidFill>
              <a:srgbClr val="007A6E"/>
            </a:solidFill>
            <a:prstDash val="solid"/>
          </a:ln>
        </p:spPr>
        <p:txBody>
          <a:bodyPr/>
          <a:lstStyle/>
          <a:p>
            <a:endParaRPr lang="en-US"/>
          </a:p>
        </p:txBody>
      </p:sp>
      <p:sp>
        <p:nvSpPr>
          <p:cNvPr id="17" name="Text 15"/>
          <p:cNvSpPr/>
          <p:nvPr/>
        </p:nvSpPr>
        <p:spPr>
          <a:xfrm>
            <a:off x="4965192" y="1143000"/>
            <a:ext cx="3858768" cy="201168"/>
          </a:xfrm>
          <a:prstGeom prst="rect">
            <a:avLst/>
          </a:prstGeom>
          <a:noFill/>
          <a:ln/>
        </p:spPr>
        <p:txBody>
          <a:bodyPr wrap="square" rtlCol="0" anchor="ctr"/>
          <a:lstStyle/>
          <a:p>
            <a:pPr marL="0" indent="0">
              <a:buNone/>
            </a:pPr>
            <a:r>
              <a:rPr lang="en-US" sz="850" b="1" dirty="0">
                <a:solidFill>
                  <a:srgbClr val="005A52"/>
                </a:solidFill>
                <a:latin typeface="Calibri" pitchFamily="34" charset="0"/>
                <a:ea typeface="Calibri" pitchFamily="34" charset="-122"/>
                <a:cs typeface="Calibri" pitchFamily="34" charset="-120"/>
              </a:rPr>
              <a:t>LCOE Comparison  —  USD/MWh  (midpoint estimates)</a:t>
            </a:r>
            <a:endParaRPr lang="en-US" sz="850" dirty="0"/>
          </a:p>
        </p:txBody>
      </p:sp>
      <p:graphicFrame>
        <p:nvGraphicFramePr>
          <p:cNvPr id="18" name="Chart 0"/>
          <p:cNvGraphicFramePr/>
          <p:nvPr/>
        </p:nvGraphicFramePr>
        <p:xfrm>
          <a:off x="237744" y="1335024"/>
          <a:ext cx="2675900" cy="2304288"/>
        </p:xfrm>
        <a:graphic>
          <a:graphicData uri="http://schemas.openxmlformats.org/drawingml/2006/chart">
            <c:chart xmlns:c="http://schemas.openxmlformats.org/drawingml/2006/chart" xmlns:r="http://schemas.openxmlformats.org/officeDocument/2006/relationships" r:id="rId3"/>
          </a:graphicData>
        </a:graphic>
      </p:graphicFrame>
      <p:sp>
        <p:nvSpPr>
          <p:cNvPr id="19" name="Shape 16"/>
          <p:cNvSpPr/>
          <p:nvPr/>
        </p:nvSpPr>
        <p:spPr>
          <a:xfrm>
            <a:off x="2950220" y="1152144"/>
            <a:ext cx="1475476" cy="566928"/>
          </a:xfrm>
          <a:prstGeom prst="rect">
            <a:avLst/>
          </a:prstGeom>
          <a:solidFill>
            <a:srgbClr val="E0F4F2"/>
          </a:solidFill>
          <a:ln w="9525">
            <a:solidFill>
              <a:srgbClr val="B2DDD9"/>
            </a:solidFill>
            <a:prstDash val="solid"/>
          </a:ln>
        </p:spPr>
        <p:txBody>
          <a:bodyPr/>
          <a:lstStyle/>
          <a:p>
            <a:endParaRPr lang="en-US"/>
          </a:p>
        </p:txBody>
      </p:sp>
      <p:sp>
        <p:nvSpPr>
          <p:cNvPr id="20" name="Shape 17"/>
          <p:cNvSpPr/>
          <p:nvPr/>
        </p:nvSpPr>
        <p:spPr>
          <a:xfrm>
            <a:off x="2950220" y="1152144"/>
            <a:ext cx="36576" cy="566928"/>
          </a:xfrm>
          <a:prstGeom prst="rect">
            <a:avLst/>
          </a:prstGeom>
          <a:solidFill>
            <a:srgbClr val="B2DDD9"/>
          </a:solidFill>
          <a:ln w="12700">
            <a:solidFill>
              <a:srgbClr val="B2DDD9"/>
            </a:solidFill>
            <a:prstDash val="solid"/>
          </a:ln>
        </p:spPr>
        <p:txBody>
          <a:bodyPr/>
          <a:lstStyle/>
          <a:p>
            <a:endParaRPr lang="en-US"/>
          </a:p>
        </p:txBody>
      </p:sp>
      <p:sp>
        <p:nvSpPr>
          <p:cNvPr id="21" name="Text 18"/>
          <p:cNvSpPr/>
          <p:nvPr/>
        </p:nvSpPr>
        <p:spPr>
          <a:xfrm>
            <a:off x="3041660" y="1188720"/>
            <a:ext cx="1347460" cy="146304"/>
          </a:xfrm>
          <a:prstGeom prst="rect">
            <a:avLst/>
          </a:prstGeom>
          <a:noFill/>
          <a:ln/>
        </p:spPr>
        <p:txBody>
          <a:bodyPr wrap="square" rtlCol="0" anchor="ctr"/>
          <a:lstStyle/>
          <a:p>
            <a:pPr marL="0" indent="0">
              <a:buNone/>
            </a:pPr>
            <a:r>
              <a:rPr lang="en-US" sz="750" b="1" dirty="0">
                <a:solidFill>
                  <a:srgbClr val="7A93A8"/>
                </a:solidFill>
                <a:latin typeface="Calibri" pitchFamily="34" charset="0"/>
                <a:ea typeface="Calibri" pitchFamily="34" charset="-122"/>
                <a:cs typeface="Calibri" pitchFamily="34" charset="-120"/>
              </a:rPr>
              <a:t>2019</a:t>
            </a:r>
            <a:endParaRPr lang="en-US" sz="750" dirty="0"/>
          </a:p>
        </p:txBody>
      </p:sp>
      <p:sp>
        <p:nvSpPr>
          <p:cNvPr id="22" name="Text 19"/>
          <p:cNvSpPr/>
          <p:nvPr/>
        </p:nvSpPr>
        <p:spPr>
          <a:xfrm>
            <a:off x="3041660" y="1325880"/>
            <a:ext cx="1347460" cy="219456"/>
          </a:xfrm>
          <a:prstGeom prst="rect">
            <a:avLst/>
          </a:prstGeom>
          <a:noFill/>
          <a:ln/>
        </p:spPr>
        <p:txBody>
          <a:bodyPr wrap="square" rtlCol="0" anchor="ctr"/>
          <a:lstStyle/>
          <a:p>
            <a:pPr marL="0" indent="0">
              <a:buNone/>
            </a:pPr>
            <a:r>
              <a:rPr lang="en-US" sz="1300" b="1" dirty="0">
                <a:solidFill>
                  <a:srgbClr val="005A52"/>
                </a:solidFill>
                <a:latin typeface="Calibri" pitchFamily="34" charset="0"/>
                <a:ea typeface="Calibri" pitchFamily="34" charset="-122"/>
                <a:cs typeface="Calibri" pitchFamily="34" charset="-120"/>
              </a:rPr>
              <a:t>$5.5/MMBtu</a:t>
            </a:r>
            <a:endParaRPr lang="en-US" sz="1300" dirty="0"/>
          </a:p>
        </p:txBody>
      </p:sp>
      <p:sp>
        <p:nvSpPr>
          <p:cNvPr id="23" name="Text 20"/>
          <p:cNvSpPr/>
          <p:nvPr/>
        </p:nvSpPr>
        <p:spPr>
          <a:xfrm>
            <a:off x="3041660" y="1554480"/>
            <a:ext cx="1347460" cy="137160"/>
          </a:xfrm>
          <a:prstGeom prst="rect">
            <a:avLst/>
          </a:prstGeom>
          <a:noFill/>
          <a:ln/>
        </p:spPr>
        <p:txBody>
          <a:bodyPr wrap="square" rtlCol="0" anchor="ctr"/>
          <a:lstStyle/>
          <a:p>
            <a:pPr marL="0" indent="0">
              <a:buNone/>
            </a:pPr>
            <a:r>
              <a:rPr lang="en-US" sz="700" dirty="0">
                <a:solidFill>
                  <a:srgbClr val="3D5166"/>
                </a:solidFill>
                <a:latin typeface="Calibri" pitchFamily="34" charset="0"/>
                <a:ea typeface="Calibri" pitchFamily="34" charset="-122"/>
                <a:cs typeface="Calibri" pitchFamily="34" charset="-120"/>
              </a:rPr>
              <a:t>Pre-crisis</a:t>
            </a:r>
            <a:endParaRPr lang="en-US" sz="700" dirty="0"/>
          </a:p>
        </p:txBody>
      </p:sp>
      <p:sp>
        <p:nvSpPr>
          <p:cNvPr id="24" name="Shape 21"/>
          <p:cNvSpPr/>
          <p:nvPr/>
        </p:nvSpPr>
        <p:spPr>
          <a:xfrm>
            <a:off x="2950220" y="1783080"/>
            <a:ext cx="1475476" cy="566928"/>
          </a:xfrm>
          <a:prstGeom prst="rect">
            <a:avLst/>
          </a:prstGeom>
          <a:solidFill>
            <a:srgbClr val="FDECEA"/>
          </a:solidFill>
          <a:ln w="9525">
            <a:solidFill>
              <a:srgbClr val="E8A89F"/>
            </a:solidFill>
            <a:prstDash val="solid"/>
          </a:ln>
        </p:spPr>
        <p:txBody>
          <a:bodyPr/>
          <a:lstStyle/>
          <a:p>
            <a:endParaRPr lang="en-US"/>
          </a:p>
        </p:txBody>
      </p:sp>
      <p:sp>
        <p:nvSpPr>
          <p:cNvPr id="25" name="Shape 22"/>
          <p:cNvSpPr/>
          <p:nvPr/>
        </p:nvSpPr>
        <p:spPr>
          <a:xfrm>
            <a:off x="2950220" y="1783080"/>
            <a:ext cx="36576" cy="566928"/>
          </a:xfrm>
          <a:prstGeom prst="rect">
            <a:avLst/>
          </a:prstGeom>
          <a:solidFill>
            <a:srgbClr val="E8A89F"/>
          </a:solidFill>
          <a:ln w="12700">
            <a:solidFill>
              <a:srgbClr val="E8A89F"/>
            </a:solidFill>
            <a:prstDash val="solid"/>
          </a:ln>
        </p:spPr>
        <p:txBody>
          <a:bodyPr/>
          <a:lstStyle/>
          <a:p>
            <a:endParaRPr lang="en-US"/>
          </a:p>
        </p:txBody>
      </p:sp>
      <p:sp>
        <p:nvSpPr>
          <p:cNvPr id="26" name="Text 23"/>
          <p:cNvSpPr/>
          <p:nvPr/>
        </p:nvSpPr>
        <p:spPr>
          <a:xfrm>
            <a:off x="3041660" y="1819656"/>
            <a:ext cx="1347460" cy="146304"/>
          </a:xfrm>
          <a:prstGeom prst="rect">
            <a:avLst/>
          </a:prstGeom>
          <a:noFill/>
          <a:ln/>
        </p:spPr>
        <p:txBody>
          <a:bodyPr wrap="square" rtlCol="0" anchor="ctr"/>
          <a:lstStyle/>
          <a:p>
            <a:pPr marL="0" indent="0">
              <a:buNone/>
            </a:pPr>
            <a:r>
              <a:rPr lang="en-US" sz="750" b="1" dirty="0">
                <a:solidFill>
                  <a:srgbClr val="7A93A8"/>
                </a:solidFill>
                <a:latin typeface="Calibri" pitchFamily="34" charset="0"/>
                <a:ea typeface="Calibri" pitchFamily="34" charset="-122"/>
                <a:cs typeface="Calibri" pitchFamily="34" charset="-120"/>
              </a:rPr>
              <a:t>2022</a:t>
            </a:r>
            <a:endParaRPr lang="en-US" sz="750" dirty="0"/>
          </a:p>
        </p:txBody>
      </p:sp>
      <p:sp>
        <p:nvSpPr>
          <p:cNvPr id="27" name="Text 24"/>
          <p:cNvSpPr/>
          <p:nvPr/>
        </p:nvSpPr>
        <p:spPr>
          <a:xfrm>
            <a:off x="3041660" y="1956816"/>
            <a:ext cx="1347460" cy="219456"/>
          </a:xfrm>
          <a:prstGeom prst="rect">
            <a:avLst/>
          </a:prstGeom>
          <a:noFill/>
          <a:ln/>
        </p:spPr>
        <p:txBody>
          <a:bodyPr wrap="square" rtlCol="0" anchor="ctr"/>
          <a:lstStyle/>
          <a:p>
            <a:pPr marL="0" indent="0">
              <a:buNone/>
            </a:pPr>
            <a:r>
              <a:rPr lang="en-US" sz="1300" b="1" dirty="0">
                <a:solidFill>
                  <a:srgbClr val="8B1A10"/>
                </a:solidFill>
                <a:latin typeface="Calibri" pitchFamily="34" charset="0"/>
                <a:ea typeface="Calibri" pitchFamily="34" charset="-122"/>
                <a:cs typeface="Calibri" pitchFamily="34" charset="-120"/>
              </a:rPr>
              <a:t>$57/MMBtu</a:t>
            </a:r>
            <a:endParaRPr lang="en-US" sz="1300" dirty="0"/>
          </a:p>
        </p:txBody>
      </p:sp>
      <p:sp>
        <p:nvSpPr>
          <p:cNvPr id="28" name="Text 25"/>
          <p:cNvSpPr/>
          <p:nvPr/>
        </p:nvSpPr>
        <p:spPr>
          <a:xfrm>
            <a:off x="3041660" y="2185416"/>
            <a:ext cx="1347460" cy="137160"/>
          </a:xfrm>
          <a:prstGeom prst="rect">
            <a:avLst/>
          </a:prstGeom>
          <a:noFill/>
          <a:ln/>
        </p:spPr>
        <p:txBody>
          <a:bodyPr wrap="square" rtlCol="0" anchor="ctr"/>
          <a:lstStyle/>
          <a:p>
            <a:pPr marL="0" indent="0">
              <a:buNone/>
            </a:pPr>
            <a:r>
              <a:rPr lang="en-US" sz="700" dirty="0">
                <a:solidFill>
                  <a:srgbClr val="3D5166"/>
                </a:solidFill>
                <a:latin typeface="Calibri" pitchFamily="34" charset="0"/>
                <a:ea typeface="Calibri" pitchFamily="34" charset="-122"/>
                <a:cs typeface="Calibri" pitchFamily="34" charset="-120"/>
              </a:rPr>
              <a:t>Ukraine peak</a:t>
            </a:r>
            <a:endParaRPr lang="en-US" sz="700" dirty="0"/>
          </a:p>
        </p:txBody>
      </p:sp>
      <p:sp>
        <p:nvSpPr>
          <p:cNvPr id="29" name="Shape 26"/>
          <p:cNvSpPr/>
          <p:nvPr/>
        </p:nvSpPr>
        <p:spPr>
          <a:xfrm>
            <a:off x="2950220" y="2414016"/>
            <a:ext cx="1475476" cy="566928"/>
          </a:xfrm>
          <a:prstGeom prst="rect">
            <a:avLst/>
          </a:prstGeom>
          <a:solidFill>
            <a:srgbClr val="FDF3DC"/>
          </a:solidFill>
          <a:ln w="9525">
            <a:solidFill>
              <a:srgbClr val="E8C068"/>
            </a:solidFill>
            <a:prstDash val="solid"/>
          </a:ln>
        </p:spPr>
        <p:txBody>
          <a:bodyPr/>
          <a:lstStyle/>
          <a:p>
            <a:endParaRPr lang="en-US"/>
          </a:p>
        </p:txBody>
      </p:sp>
      <p:sp>
        <p:nvSpPr>
          <p:cNvPr id="30" name="Shape 27"/>
          <p:cNvSpPr/>
          <p:nvPr/>
        </p:nvSpPr>
        <p:spPr>
          <a:xfrm>
            <a:off x="2950220" y="2414016"/>
            <a:ext cx="36576" cy="566928"/>
          </a:xfrm>
          <a:prstGeom prst="rect">
            <a:avLst/>
          </a:prstGeom>
          <a:solidFill>
            <a:srgbClr val="E8C068"/>
          </a:solidFill>
          <a:ln w="12700">
            <a:solidFill>
              <a:srgbClr val="E8C068"/>
            </a:solidFill>
            <a:prstDash val="solid"/>
          </a:ln>
        </p:spPr>
        <p:txBody>
          <a:bodyPr/>
          <a:lstStyle/>
          <a:p>
            <a:endParaRPr lang="en-US"/>
          </a:p>
        </p:txBody>
      </p:sp>
      <p:sp>
        <p:nvSpPr>
          <p:cNvPr id="31" name="Text 28"/>
          <p:cNvSpPr/>
          <p:nvPr/>
        </p:nvSpPr>
        <p:spPr>
          <a:xfrm>
            <a:off x="3041660" y="2450592"/>
            <a:ext cx="1347460" cy="146304"/>
          </a:xfrm>
          <a:prstGeom prst="rect">
            <a:avLst/>
          </a:prstGeom>
          <a:noFill/>
          <a:ln/>
        </p:spPr>
        <p:txBody>
          <a:bodyPr wrap="square" rtlCol="0" anchor="ctr"/>
          <a:lstStyle/>
          <a:p>
            <a:pPr marL="0" indent="0">
              <a:buNone/>
            </a:pPr>
            <a:r>
              <a:rPr lang="en-US" sz="750" b="1" dirty="0">
                <a:solidFill>
                  <a:srgbClr val="7A93A8"/>
                </a:solidFill>
                <a:latin typeface="Calibri" pitchFamily="34" charset="0"/>
                <a:ea typeface="Calibri" pitchFamily="34" charset="-122"/>
                <a:cs typeface="Calibri" pitchFamily="34" charset="-120"/>
              </a:rPr>
              <a:t>2024</a:t>
            </a:r>
            <a:endParaRPr lang="en-US" sz="750" dirty="0"/>
          </a:p>
        </p:txBody>
      </p:sp>
      <p:sp>
        <p:nvSpPr>
          <p:cNvPr id="32" name="Text 29"/>
          <p:cNvSpPr/>
          <p:nvPr/>
        </p:nvSpPr>
        <p:spPr>
          <a:xfrm>
            <a:off x="3041660" y="2587752"/>
            <a:ext cx="1347460" cy="219456"/>
          </a:xfrm>
          <a:prstGeom prst="rect">
            <a:avLst/>
          </a:prstGeom>
          <a:noFill/>
          <a:ln/>
        </p:spPr>
        <p:txBody>
          <a:bodyPr wrap="square" rtlCol="0" anchor="ctr"/>
          <a:lstStyle/>
          <a:p>
            <a:pPr marL="0" indent="0">
              <a:buNone/>
            </a:pPr>
            <a:r>
              <a:rPr lang="en-US" sz="1300" b="1" dirty="0">
                <a:solidFill>
                  <a:srgbClr val="C07A00"/>
                </a:solidFill>
                <a:latin typeface="Calibri" pitchFamily="34" charset="0"/>
                <a:ea typeface="Calibri" pitchFamily="34" charset="-122"/>
                <a:cs typeface="Calibri" pitchFamily="34" charset="-120"/>
              </a:rPr>
              <a:t>$12/MMBtu</a:t>
            </a:r>
            <a:endParaRPr lang="en-US" sz="1300" dirty="0"/>
          </a:p>
        </p:txBody>
      </p:sp>
      <p:sp>
        <p:nvSpPr>
          <p:cNvPr id="33" name="Text 30"/>
          <p:cNvSpPr/>
          <p:nvPr/>
        </p:nvSpPr>
        <p:spPr>
          <a:xfrm>
            <a:off x="3041660" y="2816352"/>
            <a:ext cx="1347460" cy="137160"/>
          </a:xfrm>
          <a:prstGeom prst="rect">
            <a:avLst/>
          </a:prstGeom>
          <a:noFill/>
          <a:ln/>
        </p:spPr>
        <p:txBody>
          <a:bodyPr wrap="square" rtlCol="0" anchor="ctr"/>
          <a:lstStyle/>
          <a:p>
            <a:pPr marL="0" indent="0">
              <a:buNone/>
            </a:pPr>
            <a:r>
              <a:rPr lang="en-US" sz="700" dirty="0">
                <a:solidFill>
                  <a:srgbClr val="3D5166"/>
                </a:solidFill>
                <a:latin typeface="Calibri" pitchFamily="34" charset="0"/>
                <a:ea typeface="Calibri" pitchFamily="34" charset="-122"/>
                <a:cs typeface="Calibri" pitchFamily="34" charset="-120"/>
              </a:rPr>
              <a:t>Still elevated</a:t>
            </a:r>
            <a:endParaRPr lang="en-US" sz="700" dirty="0"/>
          </a:p>
        </p:txBody>
      </p:sp>
      <p:sp>
        <p:nvSpPr>
          <p:cNvPr id="34" name="Shape 31"/>
          <p:cNvSpPr/>
          <p:nvPr/>
        </p:nvSpPr>
        <p:spPr>
          <a:xfrm>
            <a:off x="2950220" y="3044952"/>
            <a:ext cx="1475476" cy="566928"/>
          </a:xfrm>
          <a:prstGeom prst="rect">
            <a:avLst/>
          </a:prstGeom>
          <a:solidFill>
            <a:srgbClr val="1C2B39"/>
          </a:solidFill>
          <a:ln w="9525">
            <a:solidFill>
              <a:srgbClr val="C0392B"/>
            </a:solidFill>
            <a:prstDash val="solid"/>
          </a:ln>
        </p:spPr>
        <p:txBody>
          <a:bodyPr/>
          <a:lstStyle/>
          <a:p>
            <a:endParaRPr lang="en-US"/>
          </a:p>
        </p:txBody>
      </p:sp>
      <p:sp>
        <p:nvSpPr>
          <p:cNvPr id="35" name="Shape 32"/>
          <p:cNvSpPr/>
          <p:nvPr/>
        </p:nvSpPr>
        <p:spPr>
          <a:xfrm>
            <a:off x="2950220" y="3044952"/>
            <a:ext cx="36576" cy="566928"/>
          </a:xfrm>
          <a:prstGeom prst="rect">
            <a:avLst/>
          </a:prstGeom>
          <a:solidFill>
            <a:srgbClr val="C0392B"/>
          </a:solidFill>
          <a:ln w="12700">
            <a:solidFill>
              <a:srgbClr val="C0392B"/>
            </a:solidFill>
            <a:prstDash val="solid"/>
          </a:ln>
        </p:spPr>
        <p:txBody>
          <a:bodyPr/>
          <a:lstStyle/>
          <a:p>
            <a:endParaRPr lang="en-US"/>
          </a:p>
        </p:txBody>
      </p:sp>
      <p:sp>
        <p:nvSpPr>
          <p:cNvPr id="36" name="Text 33"/>
          <p:cNvSpPr/>
          <p:nvPr/>
        </p:nvSpPr>
        <p:spPr>
          <a:xfrm>
            <a:off x="3041660" y="3081528"/>
            <a:ext cx="1347460" cy="146304"/>
          </a:xfrm>
          <a:prstGeom prst="rect">
            <a:avLst/>
          </a:prstGeom>
          <a:noFill/>
          <a:ln/>
        </p:spPr>
        <p:txBody>
          <a:bodyPr wrap="square" rtlCol="0" anchor="ctr"/>
          <a:lstStyle/>
          <a:p>
            <a:pPr marL="0" indent="0">
              <a:buNone/>
            </a:pPr>
            <a:r>
              <a:rPr lang="en-US" sz="750" b="1" dirty="0">
                <a:solidFill>
                  <a:srgbClr val="B2DDD9"/>
                </a:solidFill>
                <a:latin typeface="Calibri" pitchFamily="34" charset="0"/>
                <a:ea typeface="Calibri" pitchFamily="34" charset="-122"/>
                <a:cs typeface="Calibri" pitchFamily="34" charset="-120"/>
              </a:rPr>
              <a:t>2026</a:t>
            </a:r>
            <a:endParaRPr lang="en-US" sz="750" dirty="0"/>
          </a:p>
        </p:txBody>
      </p:sp>
      <p:sp>
        <p:nvSpPr>
          <p:cNvPr id="37" name="Text 34"/>
          <p:cNvSpPr/>
          <p:nvPr/>
        </p:nvSpPr>
        <p:spPr>
          <a:xfrm>
            <a:off x="3041660" y="3218688"/>
            <a:ext cx="1347460" cy="219456"/>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~$25/MMBtu</a:t>
            </a:r>
            <a:endParaRPr lang="en-US" sz="1300" dirty="0"/>
          </a:p>
        </p:txBody>
      </p:sp>
      <p:sp>
        <p:nvSpPr>
          <p:cNvPr id="38" name="Text 35"/>
          <p:cNvSpPr/>
          <p:nvPr/>
        </p:nvSpPr>
        <p:spPr>
          <a:xfrm>
            <a:off x="3041660" y="3447288"/>
            <a:ext cx="1347460" cy="137160"/>
          </a:xfrm>
          <a:prstGeom prst="rect">
            <a:avLst/>
          </a:prstGeom>
          <a:noFill/>
          <a:ln/>
        </p:spPr>
        <p:txBody>
          <a:bodyPr wrap="square" rtlCol="0" anchor="ctr"/>
          <a:lstStyle/>
          <a:p>
            <a:pPr marL="0" indent="0">
              <a:buNone/>
            </a:pPr>
            <a:r>
              <a:rPr lang="en-US" sz="700" dirty="0">
                <a:solidFill>
                  <a:srgbClr val="E0F4F2"/>
                </a:solidFill>
                <a:latin typeface="Calibri" pitchFamily="34" charset="0"/>
                <a:ea typeface="Calibri" pitchFamily="34" charset="-122"/>
                <a:cs typeface="Calibri" pitchFamily="34" charset="-120"/>
              </a:rPr>
              <a:t>Iran/Hormuz</a:t>
            </a:r>
            <a:endParaRPr lang="en-US" sz="700" dirty="0"/>
          </a:p>
        </p:txBody>
      </p:sp>
      <p:graphicFrame>
        <p:nvGraphicFramePr>
          <p:cNvPr id="39" name="Chart 1"/>
          <p:cNvGraphicFramePr/>
          <p:nvPr/>
        </p:nvGraphicFramePr>
        <p:xfrm>
          <a:off x="4901184" y="1335024"/>
          <a:ext cx="3986784" cy="2304288"/>
        </p:xfrm>
        <a:graphic>
          <a:graphicData uri="http://schemas.openxmlformats.org/drawingml/2006/chart">
            <c:chart xmlns:c="http://schemas.openxmlformats.org/drawingml/2006/chart" xmlns:r="http://schemas.openxmlformats.org/officeDocument/2006/relationships" r:id="rId4"/>
          </a:graphicData>
        </a:graphic>
      </p:graphicFrame>
      <p:sp>
        <p:nvSpPr>
          <p:cNvPr id="40" name="Shape 36"/>
          <p:cNvSpPr/>
          <p:nvPr/>
        </p:nvSpPr>
        <p:spPr>
          <a:xfrm>
            <a:off x="182880" y="3803904"/>
            <a:ext cx="8778240" cy="530352"/>
          </a:xfrm>
          <a:prstGeom prst="rect">
            <a:avLst/>
          </a:prstGeom>
          <a:solidFill>
            <a:srgbClr val="FFFFFF"/>
          </a:solidFill>
          <a:ln w="9525">
            <a:solidFill>
              <a:srgbClr val="D8E4EC"/>
            </a:solidFill>
            <a:prstDash val="solid"/>
          </a:ln>
        </p:spPr>
        <p:txBody>
          <a:bodyPr/>
          <a:lstStyle/>
          <a:p>
            <a:endParaRPr lang="en-US"/>
          </a:p>
        </p:txBody>
      </p:sp>
      <p:sp>
        <p:nvSpPr>
          <p:cNvPr id="41" name="Shape 37"/>
          <p:cNvSpPr/>
          <p:nvPr/>
        </p:nvSpPr>
        <p:spPr>
          <a:xfrm>
            <a:off x="320040" y="3913632"/>
            <a:ext cx="1481328" cy="329184"/>
          </a:xfrm>
          <a:prstGeom prst="rect">
            <a:avLst/>
          </a:prstGeom>
          <a:solidFill>
            <a:srgbClr val="FDECEA"/>
          </a:solidFill>
          <a:ln w="9525">
            <a:solidFill>
              <a:srgbClr val="C0392B"/>
            </a:solidFill>
            <a:prstDash val="solid"/>
          </a:ln>
        </p:spPr>
        <p:txBody>
          <a:bodyPr/>
          <a:lstStyle/>
          <a:p>
            <a:endParaRPr lang="en-US"/>
          </a:p>
        </p:txBody>
      </p:sp>
      <p:sp>
        <p:nvSpPr>
          <p:cNvPr id="42" name="Shape 38"/>
          <p:cNvSpPr/>
          <p:nvPr/>
        </p:nvSpPr>
        <p:spPr>
          <a:xfrm>
            <a:off x="320040" y="3913632"/>
            <a:ext cx="36576" cy="329184"/>
          </a:xfrm>
          <a:prstGeom prst="rect">
            <a:avLst/>
          </a:prstGeom>
          <a:solidFill>
            <a:srgbClr val="C0392B"/>
          </a:solidFill>
          <a:ln w="12700">
            <a:solidFill>
              <a:srgbClr val="C0392B"/>
            </a:solidFill>
            <a:prstDash val="solid"/>
          </a:ln>
        </p:spPr>
        <p:txBody>
          <a:bodyPr/>
          <a:lstStyle/>
          <a:p>
            <a:endParaRPr lang="en-US"/>
          </a:p>
        </p:txBody>
      </p:sp>
      <p:sp>
        <p:nvSpPr>
          <p:cNvPr id="43" name="Text 39"/>
          <p:cNvSpPr/>
          <p:nvPr/>
        </p:nvSpPr>
        <p:spPr>
          <a:xfrm>
            <a:off x="402336" y="3913632"/>
            <a:ext cx="1371600" cy="155448"/>
          </a:xfrm>
          <a:prstGeom prst="rect">
            <a:avLst/>
          </a:prstGeom>
          <a:noFill/>
          <a:ln/>
        </p:spPr>
        <p:txBody>
          <a:bodyPr wrap="square" rtlCol="0" anchor="ctr"/>
          <a:lstStyle/>
          <a:p>
            <a:pPr marL="0" indent="0">
              <a:buNone/>
            </a:pPr>
            <a:r>
              <a:rPr lang="en-US" sz="750" dirty="0">
                <a:solidFill>
                  <a:srgbClr val="3D5166"/>
                </a:solidFill>
                <a:latin typeface="Calibri" pitchFamily="34" charset="0"/>
                <a:ea typeface="Calibri" pitchFamily="34" charset="-122"/>
                <a:cs typeface="Calibri" pitchFamily="34" charset="-120"/>
              </a:rPr>
              <a:t>LNG crisis peak</a:t>
            </a:r>
            <a:endParaRPr lang="en-US" sz="750" dirty="0"/>
          </a:p>
        </p:txBody>
      </p:sp>
      <p:sp>
        <p:nvSpPr>
          <p:cNvPr id="44" name="Text 40"/>
          <p:cNvSpPr/>
          <p:nvPr/>
        </p:nvSpPr>
        <p:spPr>
          <a:xfrm>
            <a:off x="402336" y="4059936"/>
            <a:ext cx="1371600" cy="182880"/>
          </a:xfrm>
          <a:prstGeom prst="rect">
            <a:avLst/>
          </a:prstGeom>
          <a:noFill/>
          <a:ln/>
        </p:spPr>
        <p:txBody>
          <a:bodyPr wrap="square" rtlCol="0" anchor="ctr"/>
          <a:lstStyle/>
          <a:p>
            <a:pPr marL="0" indent="0">
              <a:buNone/>
            </a:pPr>
            <a:r>
              <a:rPr lang="en-US" sz="950" b="1" dirty="0">
                <a:solidFill>
                  <a:srgbClr val="C0392B"/>
                </a:solidFill>
                <a:latin typeface="Calibri" pitchFamily="34" charset="0"/>
                <a:ea typeface="Calibri" pitchFamily="34" charset="-122"/>
                <a:cs typeface="Calibri" pitchFamily="34" charset="-120"/>
              </a:rPr>
              <a:t>$220–370/MWh</a:t>
            </a:r>
            <a:endParaRPr lang="en-US" sz="950" dirty="0"/>
          </a:p>
        </p:txBody>
      </p:sp>
      <p:sp>
        <p:nvSpPr>
          <p:cNvPr id="45" name="Shape 41"/>
          <p:cNvSpPr/>
          <p:nvPr/>
        </p:nvSpPr>
        <p:spPr>
          <a:xfrm>
            <a:off x="2075688" y="3913632"/>
            <a:ext cx="1481328" cy="329184"/>
          </a:xfrm>
          <a:prstGeom prst="rect">
            <a:avLst/>
          </a:prstGeom>
          <a:solidFill>
            <a:srgbClr val="FDF3DC"/>
          </a:solidFill>
          <a:ln w="9525">
            <a:solidFill>
              <a:srgbClr val="8B1A10"/>
            </a:solidFill>
            <a:prstDash val="solid"/>
          </a:ln>
        </p:spPr>
        <p:txBody>
          <a:bodyPr/>
          <a:lstStyle/>
          <a:p>
            <a:endParaRPr lang="en-US"/>
          </a:p>
        </p:txBody>
      </p:sp>
      <p:sp>
        <p:nvSpPr>
          <p:cNvPr id="46" name="Shape 42"/>
          <p:cNvSpPr/>
          <p:nvPr/>
        </p:nvSpPr>
        <p:spPr>
          <a:xfrm>
            <a:off x="2075688" y="3913632"/>
            <a:ext cx="36576" cy="329184"/>
          </a:xfrm>
          <a:prstGeom prst="rect">
            <a:avLst/>
          </a:prstGeom>
          <a:solidFill>
            <a:srgbClr val="8B1A10"/>
          </a:solidFill>
          <a:ln w="12700">
            <a:solidFill>
              <a:srgbClr val="8B1A10"/>
            </a:solidFill>
            <a:prstDash val="solid"/>
          </a:ln>
        </p:spPr>
        <p:txBody>
          <a:bodyPr/>
          <a:lstStyle/>
          <a:p>
            <a:endParaRPr lang="en-US"/>
          </a:p>
        </p:txBody>
      </p:sp>
      <p:sp>
        <p:nvSpPr>
          <p:cNvPr id="47" name="Text 43"/>
          <p:cNvSpPr/>
          <p:nvPr/>
        </p:nvSpPr>
        <p:spPr>
          <a:xfrm>
            <a:off x="2157984" y="3913632"/>
            <a:ext cx="1371600" cy="155448"/>
          </a:xfrm>
          <a:prstGeom prst="rect">
            <a:avLst/>
          </a:prstGeom>
          <a:noFill/>
          <a:ln/>
        </p:spPr>
        <p:txBody>
          <a:bodyPr wrap="square" rtlCol="0" anchor="ctr"/>
          <a:lstStyle/>
          <a:p>
            <a:pPr marL="0" indent="0">
              <a:buNone/>
            </a:pPr>
            <a:r>
              <a:rPr lang="en-US" sz="750" dirty="0">
                <a:solidFill>
                  <a:srgbClr val="3D5166"/>
                </a:solidFill>
                <a:latin typeface="Calibri" pitchFamily="34" charset="0"/>
                <a:ea typeface="Calibri" pitchFamily="34" charset="-122"/>
                <a:cs typeface="Calibri" pitchFamily="34" charset="-120"/>
              </a:rPr>
              <a:t>LNG 2024 spot</a:t>
            </a:r>
            <a:endParaRPr lang="en-US" sz="750" dirty="0"/>
          </a:p>
        </p:txBody>
      </p:sp>
      <p:sp>
        <p:nvSpPr>
          <p:cNvPr id="48" name="Text 44"/>
          <p:cNvSpPr/>
          <p:nvPr/>
        </p:nvSpPr>
        <p:spPr>
          <a:xfrm>
            <a:off x="2157984" y="4059936"/>
            <a:ext cx="1371600" cy="182880"/>
          </a:xfrm>
          <a:prstGeom prst="rect">
            <a:avLst/>
          </a:prstGeom>
          <a:noFill/>
          <a:ln/>
        </p:spPr>
        <p:txBody>
          <a:bodyPr wrap="square" rtlCol="0" anchor="ctr"/>
          <a:lstStyle/>
          <a:p>
            <a:pPr marL="0" indent="0">
              <a:buNone/>
            </a:pPr>
            <a:r>
              <a:rPr lang="en-US" sz="950" b="1" dirty="0">
                <a:solidFill>
                  <a:srgbClr val="8B1A10"/>
                </a:solidFill>
                <a:latin typeface="Calibri" pitchFamily="34" charset="0"/>
                <a:ea typeface="Calibri" pitchFamily="34" charset="-122"/>
                <a:cs typeface="Calibri" pitchFamily="34" charset="-120"/>
              </a:rPr>
              <a:t>$110–185/MWh</a:t>
            </a:r>
            <a:endParaRPr lang="en-US" sz="950" dirty="0"/>
          </a:p>
        </p:txBody>
      </p:sp>
      <p:sp>
        <p:nvSpPr>
          <p:cNvPr id="49" name="Shape 45"/>
          <p:cNvSpPr/>
          <p:nvPr/>
        </p:nvSpPr>
        <p:spPr>
          <a:xfrm>
            <a:off x="3831336" y="3913632"/>
            <a:ext cx="1481328" cy="329184"/>
          </a:xfrm>
          <a:prstGeom prst="rect">
            <a:avLst/>
          </a:prstGeom>
          <a:solidFill>
            <a:srgbClr val="FDF3DC"/>
          </a:solidFill>
          <a:ln w="9525">
            <a:solidFill>
              <a:srgbClr val="C07A00"/>
            </a:solidFill>
            <a:prstDash val="solid"/>
          </a:ln>
        </p:spPr>
        <p:txBody>
          <a:bodyPr/>
          <a:lstStyle/>
          <a:p>
            <a:endParaRPr lang="en-US"/>
          </a:p>
        </p:txBody>
      </p:sp>
      <p:sp>
        <p:nvSpPr>
          <p:cNvPr id="50" name="Shape 46"/>
          <p:cNvSpPr/>
          <p:nvPr/>
        </p:nvSpPr>
        <p:spPr>
          <a:xfrm>
            <a:off x="3831336" y="3913632"/>
            <a:ext cx="36576" cy="329184"/>
          </a:xfrm>
          <a:prstGeom prst="rect">
            <a:avLst/>
          </a:prstGeom>
          <a:solidFill>
            <a:srgbClr val="C07A00"/>
          </a:solidFill>
          <a:ln w="12700">
            <a:solidFill>
              <a:srgbClr val="C07A00"/>
            </a:solidFill>
            <a:prstDash val="solid"/>
          </a:ln>
        </p:spPr>
        <p:txBody>
          <a:bodyPr/>
          <a:lstStyle/>
          <a:p>
            <a:endParaRPr lang="en-US"/>
          </a:p>
        </p:txBody>
      </p:sp>
      <p:sp>
        <p:nvSpPr>
          <p:cNvPr id="51" name="Text 47"/>
          <p:cNvSpPr/>
          <p:nvPr/>
        </p:nvSpPr>
        <p:spPr>
          <a:xfrm>
            <a:off x="3913632" y="3913632"/>
            <a:ext cx="1371600" cy="155448"/>
          </a:xfrm>
          <a:prstGeom prst="rect">
            <a:avLst/>
          </a:prstGeom>
          <a:noFill/>
          <a:ln/>
        </p:spPr>
        <p:txBody>
          <a:bodyPr wrap="square" rtlCol="0" anchor="ctr"/>
          <a:lstStyle/>
          <a:p>
            <a:pPr marL="0" indent="0">
              <a:buNone/>
            </a:pPr>
            <a:r>
              <a:rPr lang="en-US" sz="750" dirty="0">
                <a:solidFill>
                  <a:srgbClr val="3D5166"/>
                </a:solidFill>
                <a:latin typeface="Calibri" pitchFamily="34" charset="0"/>
                <a:ea typeface="Calibri" pitchFamily="34" charset="-122"/>
                <a:cs typeface="Calibri" pitchFamily="34" charset="-120"/>
              </a:rPr>
              <a:t>LNG long-term</a:t>
            </a:r>
            <a:endParaRPr lang="en-US" sz="750" dirty="0"/>
          </a:p>
        </p:txBody>
      </p:sp>
      <p:sp>
        <p:nvSpPr>
          <p:cNvPr id="52" name="Text 48"/>
          <p:cNvSpPr/>
          <p:nvPr/>
        </p:nvSpPr>
        <p:spPr>
          <a:xfrm>
            <a:off x="3913632" y="4059936"/>
            <a:ext cx="1371600" cy="182880"/>
          </a:xfrm>
          <a:prstGeom prst="rect">
            <a:avLst/>
          </a:prstGeom>
          <a:noFill/>
          <a:ln/>
        </p:spPr>
        <p:txBody>
          <a:bodyPr wrap="square" rtlCol="0" anchor="ctr"/>
          <a:lstStyle/>
          <a:p>
            <a:pPr marL="0" indent="0">
              <a:buNone/>
            </a:pPr>
            <a:r>
              <a:rPr lang="en-US" sz="950" b="1" dirty="0">
                <a:solidFill>
                  <a:srgbClr val="C07A00"/>
                </a:solidFill>
                <a:latin typeface="Calibri" pitchFamily="34" charset="0"/>
                <a:ea typeface="Calibri" pitchFamily="34" charset="-122"/>
                <a:cs typeface="Calibri" pitchFamily="34" charset="-120"/>
              </a:rPr>
              <a:t>$85–145/MWh</a:t>
            </a:r>
            <a:endParaRPr lang="en-US" sz="950" dirty="0"/>
          </a:p>
        </p:txBody>
      </p:sp>
      <p:sp>
        <p:nvSpPr>
          <p:cNvPr id="53" name="Shape 49"/>
          <p:cNvSpPr/>
          <p:nvPr/>
        </p:nvSpPr>
        <p:spPr>
          <a:xfrm>
            <a:off x="5586984" y="3913632"/>
            <a:ext cx="1481328" cy="329184"/>
          </a:xfrm>
          <a:prstGeom prst="rect">
            <a:avLst/>
          </a:prstGeom>
          <a:solidFill>
            <a:srgbClr val="E0F4F2"/>
          </a:solidFill>
          <a:ln w="9525">
            <a:solidFill>
              <a:srgbClr val="005A52"/>
            </a:solidFill>
            <a:prstDash val="solid"/>
          </a:ln>
        </p:spPr>
        <p:txBody>
          <a:bodyPr/>
          <a:lstStyle/>
          <a:p>
            <a:endParaRPr lang="en-US"/>
          </a:p>
        </p:txBody>
      </p:sp>
      <p:sp>
        <p:nvSpPr>
          <p:cNvPr id="54" name="Shape 50"/>
          <p:cNvSpPr/>
          <p:nvPr/>
        </p:nvSpPr>
        <p:spPr>
          <a:xfrm>
            <a:off x="5586984" y="3913632"/>
            <a:ext cx="36576" cy="329184"/>
          </a:xfrm>
          <a:prstGeom prst="rect">
            <a:avLst/>
          </a:prstGeom>
          <a:solidFill>
            <a:srgbClr val="005A52"/>
          </a:solidFill>
          <a:ln w="12700">
            <a:solidFill>
              <a:srgbClr val="005A52"/>
            </a:solidFill>
            <a:prstDash val="solid"/>
          </a:ln>
        </p:spPr>
        <p:txBody>
          <a:bodyPr/>
          <a:lstStyle/>
          <a:p>
            <a:endParaRPr lang="en-US"/>
          </a:p>
        </p:txBody>
      </p:sp>
      <p:sp>
        <p:nvSpPr>
          <p:cNvPr id="55" name="Text 51"/>
          <p:cNvSpPr/>
          <p:nvPr/>
        </p:nvSpPr>
        <p:spPr>
          <a:xfrm>
            <a:off x="5669280" y="3913632"/>
            <a:ext cx="1371600" cy="155448"/>
          </a:xfrm>
          <a:prstGeom prst="rect">
            <a:avLst/>
          </a:prstGeom>
          <a:noFill/>
          <a:ln/>
        </p:spPr>
        <p:txBody>
          <a:bodyPr wrap="square" rtlCol="0" anchor="ctr"/>
          <a:lstStyle/>
          <a:p>
            <a:pPr marL="0" indent="0">
              <a:buNone/>
            </a:pPr>
            <a:r>
              <a:rPr lang="en-US" sz="750" dirty="0">
                <a:solidFill>
                  <a:srgbClr val="3D5166"/>
                </a:solidFill>
                <a:latin typeface="Calibri" pitchFamily="34" charset="0"/>
                <a:ea typeface="Calibri" pitchFamily="34" charset="-122"/>
                <a:cs typeface="Calibri" pitchFamily="34" charset="-120"/>
              </a:rPr>
              <a:t>Solar PV (SEA)</a:t>
            </a:r>
            <a:endParaRPr lang="en-US" sz="750" dirty="0"/>
          </a:p>
        </p:txBody>
      </p:sp>
      <p:sp>
        <p:nvSpPr>
          <p:cNvPr id="56" name="Text 52"/>
          <p:cNvSpPr/>
          <p:nvPr/>
        </p:nvSpPr>
        <p:spPr>
          <a:xfrm>
            <a:off x="5669280" y="4059936"/>
            <a:ext cx="1371600" cy="182880"/>
          </a:xfrm>
          <a:prstGeom prst="rect">
            <a:avLst/>
          </a:prstGeom>
          <a:noFill/>
          <a:ln/>
        </p:spPr>
        <p:txBody>
          <a:bodyPr wrap="square" rtlCol="0" anchor="ctr"/>
          <a:lstStyle/>
          <a:p>
            <a:pPr marL="0" indent="0">
              <a:buNone/>
            </a:pPr>
            <a:r>
              <a:rPr lang="en-US" sz="950" b="1" dirty="0">
                <a:solidFill>
                  <a:srgbClr val="005A52"/>
                </a:solidFill>
                <a:latin typeface="Calibri" pitchFamily="34" charset="0"/>
                <a:ea typeface="Calibri" pitchFamily="34" charset="-122"/>
                <a:cs typeface="Calibri" pitchFamily="34" charset="-120"/>
              </a:rPr>
              <a:t>$35–75/MWh</a:t>
            </a:r>
            <a:endParaRPr lang="en-US" sz="950" dirty="0"/>
          </a:p>
        </p:txBody>
      </p:sp>
      <p:sp>
        <p:nvSpPr>
          <p:cNvPr id="57" name="Shape 53"/>
          <p:cNvSpPr/>
          <p:nvPr/>
        </p:nvSpPr>
        <p:spPr>
          <a:xfrm>
            <a:off x="7342632" y="3913632"/>
            <a:ext cx="1481328" cy="329184"/>
          </a:xfrm>
          <a:prstGeom prst="rect">
            <a:avLst/>
          </a:prstGeom>
          <a:solidFill>
            <a:srgbClr val="E0F4F2"/>
          </a:solidFill>
          <a:ln w="9525">
            <a:solidFill>
              <a:srgbClr val="005A52"/>
            </a:solidFill>
            <a:prstDash val="solid"/>
          </a:ln>
        </p:spPr>
        <p:txBody>
          <a:bodyPr/>
          <a:lstStyle/>
          <a:p>
            <a:endParaRPr lang="en-US"/>
          </a:p>
        </p:txBody>
      </p:sp>
      <p:sp>
        <p:nvSpPr>
          <p:cNvPr id="58" name="Shape 54"/>
          <p:cNvSpPr/>
          <p:nvPr/>
        </p:nvSpPr>
        <p:spPr>
          <a:xfrm>
            <a:off x="7342632" y="3913632"/>
            <a:ext cx="36576" cy="329184"/>
          </a:xfrm>
          <a:prstGeom prst="rect">
            <a:avLst/>
          </a:prstGeom>
          <a:solidFill>
            <a:srgbClr val="005A52"/>
          </a:solidFill>
          <a:ln w="12700">
            <a:solidFill>
              <a:srgbClr val="005A52"/>
            </a:solidFill>
            <a:prstDash val="solid"/>
          </a:ln>
        </p:spPr>
        <p:txBody>
          <a:bodyPr/>
          <a:lstStyle/>
          <a:p>
            <a:endParaRPr lang="en-US"/>
          </a:p>
        </p:txBody>
      </p:sp>
      <p:sp>
        <p:nvSpPr>
          <p:cNvPr id="59" name="Text 55"/>
          <p:cNvSpPr/>
          <p:nvPr/>
        </p:nvSpPr>
        <p:spPr>
          <a:xfrm>
            <a:off x="7424928" y="3913632"/>
            <a:ext cx="1371600" cy="155448"/>
          </a:xfrm>
          <a:prstGeom prst="rect">
            <a:avLst/>
          </a:prstGeom>
          <a:noFill/>
          <a:ln/>
        </p:spPr>
        <p:txBody>
          <a:bodyPr wrap="square" rtlCol="0" anchor="ctr"/>
          <a:lstStyle/>
          <a:p>
            <a:pPr marL="0" indent="0">
              <a:buNone/>
            </a:pPr>
            <a:r>
              <a:rPr lang="en-US" sz="750" dirty="0">
                <a:solidFill>
                  <a:srgbClr val="3D5166"/>
                </a:solidFill>
                <a:latin typeface="Calibri" pitchFamily="34" charset="0"/>
                <a:ea typeface="Calibri" pitchFamily="34" charset="-122"/>
                <a:cs typeface="Calibri" pitchFamily="34" charset="-120"/>
              </a:rPr>
              <a:t>Onshore Wind (SEA)</a:t>
            </a:r>
            <a:endParaRPr lang="en-US" sz="750" dirty="0"/>
          </a:p>
        </p:txBody>
      </p:sp>
      <p:sp>
        <p:nvSpPr>
          <p:cNvPr id="60" name="Text 56"/>
          <p:cNvSpPr/>
          <p:nvPr/>
        </p:nvSpPr>
        <p:spPr>
          <a:xfrm>
            <a:off x="7424928" y="4059936"/>
            <a:ext cx="1371600" cy="182880"/>
          </a:xfrm>
          <a:prstGeom prst="rect">
            <a:avLst/>
          </a:prstGeom>
          <a:noFill/>
          <a:ln/>
        </p:spPr>
        <p:txBody>
          <a:bodyPr wrap="square" rtlCol="0" anchor="ctr"/>
          <a:lstStyle/>
          <a:p>
            <a:pPr marL="0" indent="0">
              <a:buNone/>
            </a:pPr>
            <a:r>
              <a:rPr lang="en-US" sz="950" b="1" dirty="0">
                <a:solidFill>
                  <a:srgbClr val="005A52"/>
                </a:solidFill>
                <a:latin typeface="Calibri" pitchFamily="34" charset="0"/>
                <a:ea typeface="Calibri" pitchFamily="34" charset="-122"/>
                <a:cs typeface="Calibri" pitchFamily="34" charset="-120"/>
              </a:rPr>
              <a:t>$45–95/MWh</a:t>
            </a:r>
            <a:endParaRPr lang="en-US" sz="950" dirty="0"/>
          </a:p>
        </p:txBody>
      </p:sp>
      <p:sp>
        <p:nvSpPr>
          <p:cNvPr id="61" name="Shape 57"/>
          <p:cNvSpPr/>
          <p:nvPr/>
        </p:nvSpPr>
        <p:spPr>
          <a:xfrm>
            <a:off x="182880" y="4407408"/>
            <a:ext cx="8778240" cy="420624"/>
          </a:xfrm>
          <a:prstGeom prst="rect">
            <a:avLst/>
          </a:prstGeom>
          <a:solidFill>
            <a:srgbClr val="1C2B39"/>
          </a:solidFill>
          <a:ln w="12700">
            <a:solidFill>
              <a:srgbClr val="1C2B39"/>
            </a:solidFill>
            <a:prstDash val="solid"/>
          </a:ln>
        </p:spPr>
        <p:txBody>
          <a:bodyPr/>
          <a:lstStyle/>
          <a:p>
            <a:endParaRPr lang="en-US"/>
          </a:p>
        </p:txBody>
      </p:sp>
      <p:sp>
        <p:nvSpPr>
          <p:cNvPr id="62" name="Shape 58"/>
          <p:cNvSpPr/>
          <p:nvPr/>
        </p:nvSpPr>
        <p:spPr>
          <a:xfrm>
            <a:off x="182880" y="4407408"/>
            <a:ext cx="50292" cy="420624"/>
          </a:xfrm>
          <a:prstGeom prst="rect">
            <a:avLst/>
          </a:prstGeom>
          <a:solidFill>
            <a:srgbClr val="007A6E"/>
          </a:solidFill>
          <a:ln w="12700">
            <a:solidFill>
              <a:srgbClr val="007A6E"/>
            </a:solidFill>
            <a:prstDash val="solid"/>
          </a:ln>
        </p:spPr>
        <p:txBody>
          <a:bodyPr/>
          <a:lstStyle/>
          <a:p>
            <a:endParaRPr lang="en-US"/>
          </a:p>
        </p:txBody>
      </p:sp>
      <p:sp>
        <p:nvSpPr>
          <p:cNvPr id="63" name="Text 59"/>
          <p:cNvSpPr/>
          <p:nvPr/>
        </p:nvSpPr>
        <p:spPr>
          <a:xfrm>
            <a:off x="329183" y="4462272"/>
            <a:ext cx="4131199" cy="310896"/>
          </a:xfrm>
          <a:prstGeom prst="rect">
            <a:avLst/>
          </a:prstGeom>
          <a:noFill/>
          <a:ln/>
        </p:spPr>
        <p:txBody>
          <a:bodyPr wrap="square"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  2026 Iran War / Hormuz shock: JKM spiked to ~$25/MMBtu (+100% in 10 days)</a:t>
            </a:r>
            <a:endParaRPr lang="en-US" sz="900" dirty="0"/>
          </a:p>
        </p:txBody>
      </p:sp>
      <p:sp>
        <p:nvSpPr>
          <p:cNvPr id="64" name="Shape 60"/>
          <p:cNvSpPr/>
          <p:nvPr/>
        </p:nvSpPr>
        <p:spPr>
          <a:xfrm>
            <a:off x="4476096" y="4489704"/>
            <a:ext cx="20117" cy="256032"/>
          </a:xfrm>
          <a:prstGeom prst="rect">
            <a:avLst/>
          </a:prstGeom>
          <a:solidFill>
            <a:srgbClr val="B2DDD9">
              <a:alpha val="70000"/>
            </a:srgbClr>
          </a:solidFill>
          <a:ln w="12700">
            <a:solidFill>
              <a:srgbClr val="B2DDD9"/>
            </a:solidFill>
            <a:prstDash val="solid"/>
          </a:ln>
        </p:spPr>
        <p:txBody>
          <a:bodyPr/>
          <a:lstStyle/>
          <a:p>
            <a:endParaRPr lang="en-US"/>
          </a:p>
        </p:txBody>
      </p:sp>
      <p:sp>
        <p:nvSpPr>
          <p:cNvPr id="65" name="Text 61"/>
          <p:cNvSpPr/>
          <p:nvPr/>
        </p:nvSpPr>
        <p:spPr>
          <a:xfrm>
            <a:off x="4572000" y="4462272"/>
            <a:ext cx="4206240" cy="310896"/>
          </a:xfrm>
          <a:prstGeom prst="rect">
            <a:avLst/>
          </a:prstGeom>
          <a:noFill/>
          <a:ln/>
        </p:spPr>
        <p:txBody>
          <a:bodyPr wrap="square"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  During the 2022 crisis, LNG power cost 4–6× more than new-build solar or wind</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64008" cy="5143500"/>
          </a:xfrm>
          <a:prstGeom prst="rect">
            <a:avLst/>
          </a:prstGeom>
          <a:solidFill>
            <a:srgbClr val="007A6E"/>
          </a:solidFill>
          <a:ln w="12700">
            <a:solidFill>
              <a:srgbClr val="007A6E"/>
            </a:solidFill>
            <a:prstDash val="solid"/>
          </a:ln>
        </p:spPr>
        <p:txBody>
          <a:bodyPr/>
          <a:lstStyle/>
          <a:p>
            <a:endParaRPr lang="en-US"/>
          </a:p>
        </p:txBody>
      </p:sp>
      <p:sp>
        <p:nvSpPr>
          <p:cNvPr id="3" name="Text 1"/>
          <p:cNvSpPr/>
          <p:nvPr/>
        </p:nvSpPr>
        <p:spPr>
          <a:xfrm>
            <a:off x="182880" y="155448"/>
            <a:ext cx="3657600" cy="182880"/>
          </a:xfrm>
          <a:prstGeom prst="rect">
            <a:avLst/>
          </a:prstGeom>
          <a:noFill/>
          <a:ln/>
        </p:spPr>
        <p:txBody>
          <a:bodyPr wrap="square" rtlCol="0" anchor="ctr"/>
          <a:lstStyle/>
          <a:p>
            <a:pPr marL="0" indent="0" algn="l">
              <a:buNone/>
            </a:pPr>
            <a:r>
              <a:rPr lang="en-US" sz="800" b="1" kern="0" spc="300" dirty="0">
                <a:solidFill>
                  <a:srgbClr val="007A6E"/>
                </a:solidFill>
                <a:latin typeface="Calibri" pitchFamily="34" charset="0"/>
                <a:ea typeface="Calibri" pitchFamily="34" charset="-122"/>
                <a:cs typeface="Calibri" pitchFamily="34" charset="-120"/>
              </a:rPr>
              <a:t>WHY NOW?</a:t>
            </a:r>
            <a:endParaRPr lang="en-US" sz="800" dirty="0"/>
          </a:p>
        </p:txBody>
      </p:sp>
      <p:sp>
        <p:nvSpPr>
          <p:cNvPr id="4" name="Text 2"/>
          <p:cNvSpPr/>
          <p:nvPr/>
        </p:nvSpPr>
        <p:spPr>
          <a:xfrm>
            <a:off x="7589520" y="100584"/>
            <a:ext cx="1371600" cy="237744"/>
          </a:xfrm>
          <a:prstGeom prst="rect">
            <a:avLst/>
          </a:prstGeom>
          <a:noFill/>
          <a:ln/>
        </p:spPr>
        <p:txBody>
          <a:bodyPr wrap="square" rtlCol="0" anchor="ctr"/>
          <a:lstStyle/>
          <a:p>
            <a:pPr marL="0" indent="0" algn="r">
              <a:buNone/>
            </a:pPr>
            <a:r>
              <a:rPr lang="en-US" sz="1100" b="1" kern="0" spc="400" dirty="0">
                <a:solidFill>
                  <a:srgbClr val="1C2B39"/>
                </a:solidFill>
                <a:latin typeface="Calibri" pitchFamily="34" charset="0"/>
                <a:ea typeface="Calibri" pitchFamily="34" charset="-122"/>
                <a:cs typeface="Calibri" pitchFamily="34" charset="-120"/>
              </a:rPr>
              <a:t>KAIROS</a:t>
            </a:r>
            <a:endParaRPr lang="en-US" sz="1100" dirty="0"/>
          </a:p>
        </p:txBody>
      </p:sp>
      <p:sp>
        <p:nvSpPr>
          <p:cNvPr id="5" name="Text 3"/>
          <p:cNvSpPr/>
          <p:nvPr/>
        </p:nvSpPr>
        <p:spPr>
          <a:xfrm>
            <a:off x="7589520" y="310896"/>
            <a:ext cx="1371600" cy="164592"/>
          </a:xfrm>
          <a:prstGeom prst="rect">
            <a:avLst/>
          </a:prstGeom>
          <a:noFill/>
          <a:ln/>
        </p:spPr>
        <p:txBody>
          <a:bodyPr wrap="square" rtlCol="0" anchor="ctr"/>
          <a:lstStyle/>
          <a:p>
            <a:pPr marL="0" indent="0" algn="r">
              <a:buNone/>
            </a:pPr>
            <a:r>
              <a:rPr lang="en-US" sz="700" kern="0" spc="300" dirty="0">
                <a:solidFill>
                  <a:srgbClr val="007A6E"/>
                </a:solidFill>
                <a:latin typeface="Calibri" pitchFamily="34" charset="0"/>
                <a:ea typeface="Calibri" pitchFamily="34" charset="-122"/>
                <a:cs typeface="Calibri" pitchFamily="34" charset="-120"/>
              </a:rPr>
              <a:t>RENEWABLES</a:t>
            </a:r>
            <a:endParaRPr lang="en-US" sz="700" dirty="0"/>
          </a:p>
        </p:txBody>
      </p:sp>
      <p:sp>
        <p:nvSpPr>
          <p:cNvPr id="6" name="Text 4"/>
          <p:cNvSpPr/>
          <p:nvPr/>
        </p:nvSpPr>
        <p:spPr>
          <a:xfrm>
            <a:off x="182880" y="420624"/>
            <a:ext cx="8778240" cy="384048"/>
          </a:xfrm>
          <a:prstGeom prst="rect">
            <a:avLst/>
          </a:prstGeom>
          <a:noFill/>
          <a:ln/>
        </p:spPr>
        <p:txBody>
          <a:bodyPr wrap="square" rtlCol="0" anchor="ctr"/>
          <a:lstStyle/>
          <a:p>
            <a:pPr marL="0" indent="0" algn="l">
              <a:buNone/>
            </a:pPr>
            <a:r>
              <a:rPr lang="en-US" sz="1700" b="1" dirty="0">
                <a:solidFill>
                  <a:srgbClr val="1C2B39"/>
                </a:solidFill>
                <a:latin typeface="Calibri" pitchFamily="34" charset="0"/>
                <a:ea typeface="Calibri" pitchFamily="34" charset="-122"/>
                <a:cs typeface="Calibri" pitchFamily="34" charset="-120"/>
              </a:rPr>
              <a:t>The inflection point has been reached — renewables are now structurally cheaper than LNG</a:t>
            </a:r>
            <a:endParaRPr lang="en-US" sz="1700" dirty="0"/>
          </a:p>
        </p:txBody>
      </p:sp>
      <p:sp>
        <p:nvSpPr>
          <p:cNvPr id="7" name="Text 5"/>
          <p:cNvSpPr/>
          <p:nvPr/>
        </p:nvSpPr>
        <p:spPr>
          <a:xfrm>
            <a:off x="182880" y="786384"/>
            <a:ext cx="8778240" cy="219456"/>
          </a:xfrm>
          <a:prstGeom prst="rect">
            <a:avLst/>
          </a:prstGeom>
          <a:noFill/>
          <a:ln/>
        </p:spPr>
        <p:txBody>
          <a:bodyPr wrap="square" rtlCol="0" anchor="ctr"/>
          <a:lstStyle/>
          <a:p>
            <a:pPr marL="0" indent="0" algn="l">
              <a:buNone/>
            </a:pPr>
            <a:r>
              <a:rPr lang="en-US" sz="1050" dirty="0">
                <a:solidFill>
                  <a:srgbClr val="7A93A8"/>
                </a:solidFill>
                <a:latin typeface="Calibri" pitchFamily="34" charset="0"/>
                <a:ea typeface="Calibri" pitchFamily="34" charset="-122"/>
                <a:cs typeface="Calibri" pitchFamily="34" charset="-120"/>
              </a:rPr>
              <a:t>Renewables follow a technology learning curve. LNG is priced by geopolitics.</a:t>
            </a:r>
            <a:endParaRPr lang="en-US" sz="1050" dirty="0"/>
          </a:p>
        </p:txBody>
      </p:sp>
      <p:sp>
        <p:nvSpPr>
          <p:cNvPr id="8" name="Shape 6"/>
          <p:cNvSpPr/>
          <p:nvPr/>
        </p:nvSpPr>
        <p:spPr>
          <a:xfrm>
            <a:off x="182880" y="1042416"/>
            <a:ext cx="8778240" cy="20117"/>
          </a:xfrm>
          <a:prstGeom prst="rect">
            <a:avLst/>
          </a:prstGeom>
          <a:solidFill>
            <a:srgbClr val="B2DDD9"/>
          </a:solidFill>
          <a:ln w="12700">
            <a:solidFill>
              <a:srgbClr val="B2DDD9"/>
            </a:solidFill>
            <a:prstDash val="solid"/>
          </a:ln>
        </p:spPr>
        <p:txBody>
          <a:bodyPr/>
          <a:lstStyle/>
          <a:p>
            <a:endParaRPr lang="en-US"/>
          </a:p>
        </p:txBody>
      </p:sp>
      <p:sp>
        <p:nvSpPr>
          <p:cNvPr id="9" name="Shape 7"/>
          <p:cNvSpPr/>
          <p:nvPr/>
        </p:nvSpPr>
        <p:spPr>
          <a:xfrm>
            <a:off x="182880" y="1157837"/>
            <a:ext cx="4224528" cy="2706624"/>
          </a:xfrm>
          <a:prstGeom prst="rect">
            <a:avLst/>
          </a:prstGeom>
          <a:solidFill>
            <a:srgbClr val="FFFFFF"/>
          </a:solidFill>
          <a:ln w="9525">
            <a:solidFill>
              <a:srgbClr val="B2DDD9"/>
            </a:solidFill>
            <a:prstDash val="solid"/>
          </a:ln>
          <a:effectLst>
            <a:outerShdw blurRad="76200" dist="25400" dir="8100000" algn="bl" rotWithShape="0">
              <a:srgbClr val="000000">
                <a:alpha val="8000"/>
              </a:srgbClr>
            </a:outerShdw>
          </a:effectLst>
        </p:spPr>
        <p:txBody>
          <a:bodyPr/>
          <a:lstStyle/>
          <a:p>
            <a:endParaRPr lang="en-US"/>
          </a:p>
        </p:txBody>
      </p:sp>
      <p:sp>
        <p:nvSpPr>
          <p:cNvPr id="10" name="Shape 8"/>
          <p:cNvSpPr/>
          <p:nvPr/>
        </p:nvSpPr>
        <p:spPr>
          <a:xfrm>
            <a:off x="182880" y="1157837"/>
            <a:ext cx="4224528" cy="402336"/>
          </a:xfrm>
          <a:prstGeom prst="rect">
            <a:avLst/>
          </a:prstGeom>
          <a:solidFill>
            <a:srgbClr val="007A6E"/>
          </a:solidFill>
          <a:ln w="12700">
            <a:solidFill>
              <a:srgbClr val="007A6E"/>
            </a:solidFill>
            <a:prstDash val="solid"/>
          </a:ln>
        </p:spPr>
        <p:txBody>
          <a:bodyPr/>
          <a:lstStyle/>
          <a:p>
            <a:endParaRPr lang="en-US"/>
          </a:p>
        </p:txBody>
      </p:sp>
      <p:sp>
        <p:nvSpPr>
          <p:cNvPr id="11" name="Text 9"/>
          <p:cNvSpPr/>
          <p:nvPr/>
        </p:nvSpPr>
        <p:spPr>
          <a:xfrm>
            <a:off x="347472" y="1176125"/>
            <a:ext cx="3895344" cy="201168"/>
          </a:xfrm>
          <a:prstGeom prst="rect">
            <a:avLst/>
          </a:prstGeom>
          <a:noFill/>
          <a:ln/>
        </p:spPr>
        <p:txBody>
          <a:bodyPr wrap="square" rtlCol="0" anchor="ctr"/>
          <a:lstStyle/>
          <a:p>
            <a:pPr marL="0" indent="0" algn="l">
              <a:buNone/>
            </a:pPr>
            <a:r>
              <a:rPr lang="en-US" sz="1300" b="1" dirty="0">
                <a:solidFill>
                  <a:srgbClr val="FFFFFF"/>
                </a:solidFill>
                <a:latin typeface="Calibri" pitchFamily="34" charset="0"/>
                <a:ea typeface="Calibri" pitchFamily="34" charset="-122"/>
                <a:cs typeface="Calibri" pitchFamily="34" charset="-120"/>
              </a:rPr>
              <a:t>Renewables</a:t>
            </a:r>
            <a:endParaRPr lang="en-US" sz="1300" dirty="0"/>
          </a:p>
        </p:txBody>
      </p:sp>
      <p:sp>
        <p:nvSpPr>
          <p:cNvPr id="12" name="Text 10"/>
          <p:cNvSpPr/>
          <p:nvPr/>
        </p:nvSpPr>
        <p:spPr>
          <a:xfrm>
            <a:off x="347472" y="1359005"/>
            <a:ext cx="3895344" cy="164592"/>
          </a:xfrm>
          <a:prstGeom prst="rect">
            <a:avLst/>
          </a:prstGeom>
          <a:noFill/>
          <a:ln/>
        </p:spPr>
        <p:txBody>
          <a:bodyPr wrap="square" rtlCol="0" anchor="ctr"/>
          <a:lstStyle/>
          <a:p>
            <a:pPr marL="0" indent="0" algn="l">
              <a:buNone/>
            </a:pPr>
            <a:r>
              <a:rPr lang="en-US" sz="800" kern="0" spc="200" dirty="0">
                <a:solidFill>
                  <a:srgbClr val="E0F4F2"/>
                </a:solidFill>
                <a:latin typeface="Calibri" pitchFamily="34" charset="0"/>
                <a:ea typeface="Calibri" pitchFamily="34" charset="-122"/>
                <a:cs typeface="Calibri" pitchFamily="34" charset="-120"/>
              </a:rPr>
              <a:t>A  T E C H N O L O G Y</a:t>
            </a:r>
            <a:endParaRPr lang="en-US" sz="800" dirty="0"/>
          </a:p>
        </p:txBody>
      </p:sp>
      <p:sp>
        <p:nvSpPr>
          <p:cNvPr id="13" name="Shape 11"/>
          <p:cNvSpPr/>
          <p:nvPr/>
        </p:nvSpPr>
        <p:spPr>
          <a:xfrm>
            <a:off x="347472" y="1633325"/>
            <a:ext cx="1261872" cy="237744"/>
          </a:xfrm>
          <a:prstGeom prst="rect">
            <a:avLst/>
          </a:prstGeom>
          <a:solidFill>
            <a:srgbClr val="E0F4F2"/>
          </a:solidFill>
          <a:ln w="9525">
            <a:solidFill>
              <a:srgbClr val="B2DDD9"/>
            </a:solidFill>
            <a:prstDash val="solid"/>
          </a:ln>
        </p:spPr>
        <p:txBody>
          <a:bodyPr/>
          <a:lstStyle/>
          <a:p>
            <a:endParaRPr lang="en-US"/>
          </a:p>
        </p:txBody>
      </p:sp>
      <p:sp>
        <p:nvSpPr>
          <p:cNvPr id="14" name="Text 12"/>
          <p:cNvSpPr/>
          <p:nvPr/>
        </p:nvSpPr>
        <p:spPr>
          <a:xfrm>
            <a:off x="347472" y="1633325"/>
            <a:ext cx="1261872" cy="237744"/>
          </a:xfrm>
          <a:prstGeom prst="rect">
            <a:avLst/>
          </a:prstGeom>
          <a:noFill/>
          <a:ln/>
        </p:spPr>
        <p:txBody>
          <a:bodyPr wrap="square" rtlCol="0" anchor="ctr"/>
          <a:lstStyle/>
          <a:p>
            <a:pPr marL="0" indent="0" algn="ctr">
              <a:buNone/>
            </a:pPr>
            <a:r>
              <a:rPr lang="en-US" sz="800" b="1" dirty="0">
                <a:solidFill>
                  <a:srgbClr val="005A52"/>
                </a:solidFill>
                <a:latin typeface="Calibri" pitchFamily="34" charset="0"/>
                <a:ea typeface="Calibri" pitchFamily="34" charset="-122"/>
                <a:cs typeface="Calibri" pitchFamily="34" charset="-120"/>
              </a:rPr>
              <a:t>📉  Costs fall</a:t>
            </a:r>
            <a:endParaRPr lang="en-US" sz="800" dirty="0"/>
          </a:p>
        </p:txBody>
      </p:sp>
      <p:sp>
        <p:nvSpPr>
          <p:cNvPr id="15" name="Shape 13"/>
          <p:cNvSpPr/>
          <p:nvPr/>
        </p:nvSpPr>
        <p:spPr>
          <a:xfrm>
            <a:off x="1700784" y="1633325"/>
            <a:ext cx="1261872" cy="237744"/>
          </a:xfrm>
          <a:prstGeom prst="rect">
            <a:avLst/>
          </a:prstGeom>
          <a:solidFill>
            <a:srgbClr val="E0F4F2"/>
          </a:solidFill>
          <a:ln w="9525">
            <a:solidFill>
              <a:srgbClr val="B2DDD9"/>
            </a:solidFill>
            <a:prstDash val="solid"/>
          </a:ln>
        </p:spPr>
        <p:txBody>
          <a:bodyPr/>
          <a:lstStyle/>
          <a:p>
            <a:endParaRPr lang="en-US"/>
          </a:p>
        </p:txBody>
      </p:sp>
      <p:sp>
        <p:nvSpPr>
          <p:cNvPr id="16" name="Text 14"/>
          <p:cNvSpPr/>
          <p:nvPr/>
        </p:nvSpPr>
        <p:spPr>
          <a:xfrm>
            <a:off x="1700784" y="1633325"/>
            <a:ext cx="1261872" cy="237744"/>
          </a:xfrm>
          <a:prstGeom prst="rect">
            <a:avLst/>
          </a:prstGeom>
          <a:noFill/>
          <a:ln/>
        </p:spPr>
        <p:txBody>
          <a:bodyPr wrap="square" rtlCol="0" anchor="ctr"/>
          <a:lstStyle/>
          <a:p>
            <a:pPr marL="0" indent="0" algn="ctr">
              <a:buNone/>
            </a:pPr>
            <a:r>
              <a:rPr lang="en-US" sz="800" b="1" dirty="0">
                <a:solidFill>
                  <a:srgbClr val="005A52"/>
                </a:solidFill>
                <a:latin typeface="Calibri" pitchFamily="34" charset="0"/>
                <a:ea typeface="Calibri" pitchFamily="34" charset="-122"/>
                <a:cs typeface="Calibri" pitchFamily="34" charset="-120"/>
              </a:rPr>
              <a:t>⚙  Innovation</a:t>
            </a:r>
            <a:endParaRPr lang="en-US" sz="800" dirty="0"/>
          </a:p>
        </p:txBody>
      </p:sp>
      <p:sp>
        <p:nvSpPr>
          <p:cNvPr id="17" name="Shape 15"/>
          <p:cNvSpPr/>
          <p:nvPr/>
        </p:nvSpPr>
        <p:spPr>
          <a:xfrm>
            <a:off x="3054096" y="1633325"/>
            <a:ext cx="1261872" cy="237744"/>
          </a:xfrm>
          <a:prstGeom prst="rect">
            <a:avLst/>
          </a:prstGeom>
          <a:solidFill>
            <a:srgbClr val="E0F4F2"/>
          </a:solidFill>
          <a:ln w="9525">
            <a:solidFill>
              <a:srgbClr val="B2DDD9"/>
            </a:solidFill>
            <a:prstDash val="solid"/>
          </a:ln>
        </p:spPr>
        <p:txBody>
          <a:bodyPr/>
          <a:lstStyle/>
          <a:p>
            <a:endParaRPr lang="en-US"/>
          </a:p>
        </p:txBody>
      </p:sp>
      <p:sp>
        <p:nvSpPr>
          <p:cNvPr id="18" name="Text 16"/>
          <p:cNvSpPr/>
          <p:nvPr/>
        </p:nvSpPr>
        <p:spPr>
          <a:xfrm>
            <a:off x="3054096" y="1633325"/>
            <a:ext cx="1261872" cy="237744"/>
          </a:xfrm>
          <a:prstGeom prst="rect">
            <a:avLst/>
          </a:prstGeom>
          <a:noFill/>
          <a:ln/>
        </p:spPr>
        <p:txBody>
          <a:bodyPr wrap="square" rtlCol="0" anchor="ctr"/>
          <a:lstStyle/>
          <a:p>
            <a:pPr marL="0" indent="0" algn="ctr">
              <a:buNone/>
            </a:pPr>
            <a:r>
              <a:rPr lang="en-US" sz="800" b="1" dirty="0">
                <a:solidFill>
                  <a:srgbClr val="005A52"/>
                </a:solidFill>
                <a:latin typeface="Calibri" pitchFamily="34" charset="0"/>
                <a:ea typeface="Calibri" pitchFamily="34" charset="-122"/>
                <a:cs typeface="Calibri" pitchFamily="34" charset="-120"/>
              </a:rPr>
              <a:t>🏭  Scale manufacturing</a:t>
            </a:r>
            <a:endParaRPr lang="en-US" sz="800" dirty="0"/>
          </a:p>
        </p:txBody>
      </p:sp>
      <p:sp>
        <p:nvSpPr>
          <p:cNvPr id="19" name="Text 17"/>
          <p:cNvSpPr/>
          <p:nvPr/>
        </p:nvSpPr>
        <p:spPr>
          <a:xfrm>
            <a:off x="347472" y="1944221"/>
            <a:ext cx="3931920" cy="164592"/>
          </a:xfrm>
          <a:prstGeom prst="rect">
            <a:avLst/>
          </a:prstGeom>
          <a:noFill/>
          <a:ln/>
        </p:spPr>
        <p:txBody>
          <a:bodyPr wrap="square" rtlCol="0" anchor="ctr"/>
          <a:lstStyle/>
          <a:p>
            <a:pPr marL="0" indent="0" algn="l">
              <a:buNone/>
            </a:pPr>
            <a:r>
              <a:rPr lang="en-US" sz="900" dirty="0">
                <a:solidFill>
                  <a:srgbClr val="3D5166"/>
                </a:solidFill>
                <a:latin typeface="Calibri" pitchFamily="34" charset="0"/>
                <a:ea typeface="Calibri" pitchFamily="34" charset="-122"/>
                <a:cs typeface="Calibri" pitchFamily="34" charset="-120"/>
              </a:rPr>
              <a:t>Like semiconductors, solar panels and batteries follow a learning curve —</a:t>
            </a:r>
            <a:endParaRPr lang="en-US" sz="900" dirty="0"/>
          </a:p>
        </p:txBody>
      </p:sp>
      <p:sp>
        <p:nvSpPr>
          <p:cNvPr id="20" name="Text 18"/>
          <p:cNvSpPr/>
          <p:nvPr/>
        </p:nvSpPr>
        <p:spPr>
          <a:xfrm>
            <a:off x="347472" y="2090525"/>
            <a:ext cx="3931920" cy="164592"/>
          </a:xfrm>
          <a:prstGeom prst="rect">
            <a:avLst/>
          </a:prstGeom>
          <a:noFill/>
          <a:ln/>
        </p:spPr>
        <p:txBody>
          <a:bodyPr wrap="square" rtlCol="0" anchor="ctr"/>
          <a:lstStyle/>
          <a:p>
            <a:pPr marL="0" indent="0" algn="l">
              <a:buNone/>
            </a:pPr>
            <a:r>
              <a:rPr lang="en-US" sz="900" b="1" dirty="0">
                <a:solidFill>
                  <a:srgbClr val="007A6E"/>
                </a:solidFill>
                <a:latin typeface="Calibri" pitchFamily="34" charset="0"/>
                <a:ea typeface="Calibri" pitchFamily="34" charset="-122"/>
                <a:cs typeface="Calibri" pitchFamily="34" charset="-120"/>
              </a:rPr>
              <a:t>costs fall predictably with scale.</a:t>
            </a:r>
            <a:endParaRPr lang="en-US" sz="900" dirty="0"/>
          </a:p>
        </p:txBody>
      </p:sp>
      <p:sp>
        <p:nvSpPr>
          <p:cNvPr id="21" name="Shape 19"/>
          <p:cNvSpPr/>
          <p:nvPr/>
        </p:nvSpPr>
        <p:spPr>
          <a:xfrm>
            <a:off x="347472" y="2328269"/>
            <a:ext cx="3895344" cy="292608"/>
          </a:xfrm>
          <a:prstGeom prst="rect">
            <a:avLst/>
          </a:prstGeom>
          <a:solidFill>
            <a:srgbClr val="E0F4F2"/>
          </a:solidFill>
          <a:ln w="12700">
            <a:solidFill>
              <a:srgbClr val="B2DDD9"/>
            </a:solidFill>
            <a:prstDash val="solid"/>
          </a:ln>
        </p:spPr>
        <p:txBody>
          <a:bodyPr/>
          <a:lstStyle/>
          <a:p>
            <a:endParaRPr lang="en-US"/>
          </a:p>
        </p:txBody>
      </p:sp>
      <p:sp>
        <p:nvSpPr>
          <p:cNvPr id="22" name="Shape 20"/>
          <p:cNvSpPr/>
          <p:nvPr/>
        </p:nvSpPr>
        <p:spPr>
          <a:xfrm>
            <a:off x="347472" y="2328269"/>
            <a:ext cx="36576" cy="292608"/>
          </a:xfrm>
          <a:prstGeom prst="rect">
            <a:avLst/>
          </a:prstGeom>
          <a:solidFill>
            <a:srgbClr val="007A6E"/>
          </a:solidFill>
          <a:ln w="12700">
            <a:solidFill>
              <a:srgbClr val="007A6E"/>
            </a:solidFill>
            <a:prstDash val="solid"/>
          </a:ln>
        </p:spPr>
        <p:txBody>
          <a:bodyPr/>
          <a:lstStyle/>
          <a:p>
            <a:endParaRPr lang="en-US"/>
          </a:p>
        </p:txBody>
      </p:sp>
      <p:sp>
        <p:nvSpPr>
          <p:cNvPr id="23" name="Text 21"/>
          <p:cNvSpPr/>
          <p:nvPr/>
        </p:nvSpPr>
        <p:spPr>
          <a:xfrm>
            <a:off x="457200" y="2346557"/>
            <a:ext cx="1280160" cy="256032"/>
          </a:xfrm>
          <a:prstGeom prst="rect">
            <a:avLst/>
          </a:prstGeom>
          <a:noFill/>
          <a:ln/>
        </p:spPr>
        <p:txBody>
          <a:bodyPr wrap="square" rtlCol="0" anchor="ctr"/>
          <a:lstStyle/>
          <a:p>
            <a:pPr marL="0" indent="0" algn="l">
              <a:buNone/>
            </a:pPr>
            <a:r>
              <a:rPr lang="en-US" sz="900" dirty="0">
                <a:solidFill>
                  <a:srgbClr val="3D5166"/>
                </a:solidFill>
                <a:latin typeface="Calibri" pitchFamily="34" charset="0"/>
                <a:ea typeface="Calibri" pitchFamily="34" charset="-122"/>
                <a:cs typeface="Calibri" pitchFamily="34" charset="-120"/>
              </a:rPr>
              <a:t>Solar LCOE</a:t>
            </a:r>
            <a:endParaRPr lang="en-US" sz="900" dirty="0"/>
          </a:p>
        </p:txBody>
      </p:sp>
      <p:sp>
        <p:nvSpPr>
          <p:cNvPr id="24" name="Text 22"/>
          <p:cNvSpPr/>
          <p:nvPr/>
        </p:nvSpPr>
        <p:spPr>
          <a:xfrm>
            <a:off x="1755648" y="2346557"/>
            <a:ext cx="2487168" cy="256032"/>
          </a:xfrm>
          <a:prstGeom prst="rect">
            <a:avLst/>
          </a:prstGeom>
          <a:noFill/>
          <a:ln/>
        </p:spPr>
        <p:txBody>
          <a:bodyPr wrap="square" rtlCol="0" anchor="ctr"/>
          <a:lstStyle/>
          <a:p>
            <a:pPr marL="0" indent="0" algn="r">
              <a:buNone/>
            </a:pPr>
            <a:r>
              <a:rPr lang="en-US" sz="1000" b="1" dirty="0">
                <a:solidFill>
                  <a:srgbClr val="005A52"/>
                </a:solidFill>
                <a:latin typeface="Calibri" pitchFamily="34" charset="0"/>
                <a:ea typeface="Calibri" pitchFamily="34" charset="-122"/>
                <a:cs typeface="Calibri" pitchFamily="34" charset="-120"/>
              </a:rPr>
              <a:t>↓ 90% since 2010</a:t>
            </a:r>
            <a:endParaRPr lang="en-US" sz="1000" dirty="0"/>
          </a:p>
        </p:txBody>
      </p:sp>
      <p:sp>
        <p:nvSpPr>
          <p:cNvPr id="25" name="Shape 23"/>
          <p:cNvSpPr/>
          <p:nvPr/>
        </p:nvSpPr>
        <p:spPr>
          <a:xfrm>
            <a:off x="347472" y="2675741"/>
            <a:ext cx="3895344" cy="292608"/>
          </a:xfrm>
          <a:prstGeom prst="rect">
            <a:avLst/>
          </a:prstGeom>
          <a:solidFill>
            <a:srgbClr val="F0FAF9"/>
          </a:solidFill>
          <a:ln w="12700">
            <a:solidFill>
              <a:srgbClr val="B2DDD9"/>
            </a:solidFill>
            <a:prstDash val="solid"/>
          </a:ln>
        </p:spPr>
        <p:txBody>
          <a:bodyPr/>
          <a:lstStyle/>
          <a:p>
            <a:endParaRPr lang="en-US"/>
          </a:p>
        </p:txBody>
      </p:sp>
      <p:sp>
        <p:nvSpPr>
          <p:cNvPr id="26" name="Shape 24"/>
          <p:cNvSpPr/>
          <p:nvPr/>
        </p:nvSpPr>
        <p:spPr>
          <a:xfrm>
            <a:off x="347472" y="2675741"/>
            <a:ext cx="36576" cy="292608"/>
          </a:xfrm>
          <a:prstGeom prst="rect">
            <a:avLst/>
          </a:prstGeom>
          <a:solidFill>
            <a:srgbClr val="007A6E"/>
          </a:solidFill>
          <a:ln w="12700">
            <a:solidFill>
              <a:srgbClr val="007A6E"/>
            </a:solidFill>
            <a:prstDash val="solid"/>
          </a:ln>
        </p:spPr>
        <p:txBody>
          <a:bodyPr/>
          <a:lstStyle/>
          <a:p>
            <a:endParaRPr lang="en-US"/>
          </a:p>
        </p:txBody>
      </p:sp>
      <p:sp>
        <p:nvSpPr>
          <p:cNvPr id="27" name="Text 25"/>
          <p:cNvSpPr/>
          <p:nvPr/>
        </p:nvSpPr>
        <p:spPr>
          <a:xfrm>
            <a:off x="457200" y="2694029"/>
            <a:ext cx="1280160" cy="256032"/>
          </a:xfrm>
          <a:prstGeom prst="rect">
            <a:avLst/>
          </a:prstGeom>
          <a:noFill/>
          <a:ln/>
        </p:spPr>
        <p:txBody>
          <a:bodyPr wrap="square" rtlCol="0" anchor="ctr"/>
          <a:lstStyle/>
          <a:p>
            <a:pPr marL="0" indent="0" algn="l">
              <a:buNone/>
            </a:pPr>
            <a:r>
              <a:rPr lang="en-US" sz="900" dirty="0">
                <a:solidFill>
                  <a:srgbClr val="3D5166"/>
                </a:solidFill>
                <a:latin typeface="Calibri" pitchFamily="34" charset="0"/>
                <a:ea typeface="Calibri" pitchFamily="34" charset="-122"/>
                <a:cs typeface="Calibri" pitchFamily="34" charset="-120"/>
              </a:rPr>
              <a:t>Battery costs</a:t>
            </a:r>
            <a:endParaRPr lang="en-US" sz="900" dirty="0"/>
          </a:p>
        </p:txBody>
      </p:sp>
      <p:sp>
        <p:nvSpPr>
          <p:cNvPr id="28" name="Text 26"/>
          <p:cNvSpPr/>
          <p:nvPr/>
        </p:nvSpPr>
        <p:spPr>
          <a:xfrm>
            <a:off x="1755648" y="2694029"/>
            <a:ext cx="2487168" cy="256032"/>
          </a:xfrm>
          <a:prstGeom prst="rect">
            <a:avLst/>
          </a:prstGeom>
          <a:noFill/>
          <a:ln/>
        </p:spPr>
        <p:txBody>
          <a:bodyPr wrap="square" rtlCol="0" anchor="ctr"/>
          <a:lstStyle/>
          <a:p>
            <a:pPr marL="0" indent="0" algn="r">
              <a:buNone/>
            </a:pPr>
            <a:r>
              <a:rPr lang="en-US" sz="1000" b="1" dirty="0">
                <a:solidFill>
                  <a:srgbClr val="005A52"/>
                </a:solidFill>
                <a:latin typeface="Calibri" pitchFamily="34" charset="0"/>
                <a:ea typeface="Calibri" pitchFamily="34" charset="-122"/>
                <a:cs typeface="Calibri" pitchFamily="34" charset="-120"/>
              </a:rPr>
              <a:t>↓ 97% since 1991</a:t>
            </a:r>
            <a:endParaRPr lang="en-US" sz="1000" dirty="0"/>
          </a:p>
        </p:txBody>
      </p:sp>
      <p:sp>
        <p:nvSpPr>
          <p:cNvPr id="29" name="Shape 27"/>
          <p:cNvSpPr/>
          <p:nvPr/>
        </p:nvSpPr>
        <p:spPr>
          <a:xfrm>
            <a:off x="347472" y="3023213"/>
            <a:ext cx="3895344" cy="292608"/>
          </a:xfrm>
          <a:prstGeom prst="rect">
            <a:avLst/>
          </a:prstGeom>
          <a:solidFill>
            <a:srgbClr val="E0F4F2"/>
          </a:solidFill>
          <a:ln w="12700">
            <a:solidFill>
              <a:srgbClr val="B2DDD9"/>
            </a:solidFill>
            <a:prstDash val="solid"/>
          </a:ln>
        </p:spPr>
        <p:txBody>
          <a:bodyPr/>
          <a:lstStyle/>
          <a:p>
            <a:endParaRPr lang="en-US"/>
          </a:p>
        </p:txBody>
      </p:sp>
      <p:sp>
        <p:nvSpPr>
          <p:cNvPr id="30" name="Shape 28"/>
          <p:cNvSpPr/>
          <p:nvPr/>
        </p:nvSpPr>
        <p:spPr>
          <a:xfrm>
            <a:off x="347472" y="3023213"/>
            <a:ext cx="36576" cy="292608"/>
          </a:xfrm>
          <a:prstGeom prst="rect">
            <a:avLst/>
          </a:prstGeom>
          <a:solidFill>
            <a:srgbClr val="007A6E"/>
          </a:solidFill>
          <a:ln w="12700">
            <a:solidFill>
              <a:srgbClr val="007A6E"/>
            </a:solidFill>
            <a:prstDash val="solid"/>
          </a:ln>
        </p:spPr>
        <p:txBody>
          <a:bodyPr/>
          <a:lstStyle/>
          <a:p>
            <a:endParaRPr lang="en-US"/>
          </a:p>
        </p:txBody>
      </p:sp>
      <p:sp>
        <p:nvSpPr>
          <p:cNvPr id="31" name="Text 29"/>
          <p:cNvSpPr/>
          <p:nvPr/>
        </p:nvSpPr>
        <p:spPr>
          <a:xfrm>
            <a:off x="457200" y="3041501"/>
            <a:ext cx="1280160" cy="256032"/>
          </a:xfrm>
          <a:prstGeom prst="rect">
            <a:avLst/>
          </a:prstGeom>
          <a:noFill/>
          <a:ln/>
        </p:spPr>
        <p:txBody>
          <a:bodyPr wrap="square" rtlCol="0" anchor="ctr"/>
          <a:lstStyle/>
          <a:p>
            <a:pPr marL="0" indent="0" algn="l">
              <a:buNone/>
            </a:pPr>
            <a:r>
              <a:rPr lang="en-US" sz="900" dirty="0">
                <a:solidFill>
                  <a:srgbClr val="3D5166"/>
                </a:solidFill>
                <a:latin typeface="Calibri" pitchFamily="34" charset="0"/>
                <a:ea typeface="Calibri" pitchFamily="34" charset="-122"/>
                <a:cs typeface="Calibri" pitchFamily="34" charset="-120"/>
              </a:rPr>
              <a:t>Wind LCOE</a:t>
            </a:r>
            <a:endParaRPr lang="en-US" sz="900" dirty="0"/>
          </a:p>
        </p:txBody>
      </p:sp>
      <p:sp>
        <p:nvSpPr>
          <p:cNvPr id="32" name="Text 30"/>
          <p:cNvSpPr/>
          <p:nvPr/>
        </p:nvSpPr>
        <p:spPr>
          <a:xfrm>
            <a:off x="1755648" y="3041501"/>
            <a:ext cx="2487168" cy="256032"/>
          </a:xfrm>
          <a:prstGeom prst="rect">
            <a:avLst/>
          </a:prstGeom>
          <a:noFill/>
          <a:ln/>
        </p:spPr>
        <p:txBody>
          <a:bodyPr wrap="square" rtlCol="0" anchor="ctr"/>
          <a:lstStyle/>
          <a:p>
            <a:pPr marL="0" indent="0" algn="r">
              <a:buNone/>
            </a:pPr>
            <a:r>
              <a:rPr lang="en-US" sz="1000" b="1" dirty="0">
                <a:solidFill>
                  <a:srgbClr val="005A52"/>
                </a:solidFill>
                <a:latin typeface="Calibri" pitchFamily="34" charset="0"/>
                <a:ea typeface="Calibri" pitchFamily="34" charset="-122"/>
                <a:cs typeface="Calibri" pitchFamily="34" charset="-120"/>
              </a:rPr>
              <a:t>↓ 70% in a decade</a:t>
            </a:r>
            <a:endParaRPr lang="en-US" sz="1000" dirty="0"/>
          </a:p>
        </p:txBody>
      </p:sp>
      <p:sp>
        <p:nvSpPr>
          <p:cNvPr id="33" name="Shape 31"/>
          <p:cNvSpPr/>
          <p:nvPr/>
        </p:nvSpPr>
        <p:spPr>
          <a:xfrm>
            <a:off x="182880" y="3516989"/>
            <a:ext cx="4224528" cy="347472"/>
          </a:xfrm>
          <a:prstGeom prst="rect">
            <a:avLst/>
          </a:prstGeom>
          <a:solidFill>
            <a:srgbClr val="007A6E"/>
          </a:solidFill>
          <a:ln w="12700">
            <a:solidFill>
              <a:srgbClr val="007A6E"/>
            </a:solidFill>
            <a:prstDash val="solid"/>
          </a:ln>
        </p:spPr>
        <p:txBody>
          <a:bodyPr/>
          <a:lstStyle/>
          <a:p>
            <a:endParaRPr lang="en-US"/>
          </a:p>
        </p:txBody>
      </p:sp>
      <p:sp>
        <p:nvSpPr>
          <p:cNvPr id="34" name="Text 32"/>
          <p:cNvSpPr/>
          <p:nvPr/>
        </p:nvSpPr>
        <p:spPr>
          <a:xfrm>
            <a:off x="347472" y="3535277"/>
            <a:ext cx="4005072" cy="310896"/>
          </a:xfrm>
          <a:prstGeom prst="rect">
            <a:avLst/>
          </a:prstGeom>
          <a:noFill/>
          <a:ln/>
        </p:spPr>
        <p:txBody>
          <a:bodyPr wrap="square" rtlCol="0" anchor="ctr"/>
          <a:lstStyle/>
          <a:p>
            <a:pPr marL="0" indent="0" algn="l">
              <a:buNone/>
            </a:pPr>
            <a:r>
              <a:rPr lang="en-US" sz="950" b="1" dirty="0">
                <a:solidFill>
                  <a:srgbClr val="FFFFFF"/>
                </a:solidFill>
                <a:latin typeface="Calibri" pitchFamily="34" charset="0"/>
                <a:ea typeface="Calibri" pitchFamily="34" charset="-122"/>
                <a:cs typeface="Calibri" pitchFamily="34" charset="-120"/>
              </a:rPr>
              <a:t>✓  Costs will keep falling — structurally and permanently</a:t>
            </a:r>
            <a:endParaRPr lang="en-US" sz="950" dirty="0"/>
          </a:p>
        </p:txBody>
      </p:sp>
      <p:sp>
        <p:nvSpPr>
          <p:cNvPr id="36" name="Text 34"/>
          <p:cNvSpPr/>
          <p:nvPr/>
        </p:nvSpPr>
        <p:spPr>
          <a:xfrm>
            <a:off x="4355487" y="2300837"/>
            <a:ext cx="420624" cy="420624"/>
          </a:xfrm>
          <a:prstGeom prst="rect">
            <a:avLst/>
          </a:prstGeom>
          <a:noFill/>
          <a:ln/>
        </p:spPr>
        <p:txBody>
          <a:bodyPr wrap="square" rtlCol="0" anchor="ctr"/>
          <a:lstStyle/>
          <a:p>
            <a:pPr marL="0" indent="0" algn="ctr">
              <a:buNone/>
            </a:pPr>
            <a:endParaRPr lang="en-US" sz="900" dirty="0"/>
          </a:p>
        </p:txBody>
      </p:sp>
      <p:sp>
        <p:nvSpPr>
          <p:cNvPr id="37" name="Shape 35"/>
          <p:cNvSpPr/>
          <p:nvPr/>
        </p:nvSpPr>
        <p:spPr>
          <a:xfrm>
            <a:off x="4716441" y="1157837"/>
            <a:ext cx="4224528" cy="2706624"/>
          </a:xfrm>
          <a:prstGeom prst="rect">
            <a:avLst/>
          </a:prstGeom>
          <a:solidFill>
            <a:srgbClr val="FFFFFF"/>
          </a:solidFill>
          <a:ln w="9525">
            <a:solidFill>
              <a:srgbClr val="E8A89F"/>
            </a:solidFill>
            <a:prstDash val="solid"/>
          </a:ln>
          <a:effectLst>
            <a:outerShdw blurRad="76200" dist="25400" dir="8100000" algn="bl" rotWithShape="0">
              <a:srgbClr val="000000">
                <a:alpha val="8000"/>
              </a:srgbClr>
            </a:outerShdw>
          </a:effectLst>
        </p:spPr>
        <p:txBody>
          <a:bodyPr/>
          <a:lstStyle/>
          <a:p>
            <a:endParaRPr lang="en-US"/>
          </a:p>
        </p:txBody>
      </p:sp>
      <p:sp>
        <p:nvSpPr>
          <p:cNvPr id="38" name="Shape 36"/>
          <p:cNvSpPr/>
          <p:nvPr/>
        </p:nvSpPr>
        <p:spPr>
          <a:xfrm>
            <a:off x="4716441" y="1157837"/>
            <a:ext cx="4224528" cy="402336"/>
          </a:xfrm>
          <a:prstGeom prst="rect">
            <a:avLst/>
          </a:prstGeom>
          <a:solidFill>
            <a:srgbClr val="C0392B"/>
          </a:solidFill>
          <a:ln w="12700">
            <a:solidFill>
              <a:srgbClr val="C0392B"/>
            </a:solidFill>
            <a:prstDash val="solid"/>
          </a:ln>
        </p:spPr>
        <p:txBody>
          <a:bodyPr/>
          <a:lstStyle/>
          <a:p>
            <a:endParaRPr lang="en-US"/>
          </a:p>
        </p:txBody>
      </p:sp>
      <p:sp>
        <p:nvSpPr>
          <p:cNvPr id="39" name="Text 37"/>
          <p:cNvSpPr/>
          <p:nvPr/>
        </p:nvSpPr>
        <p:spPr>
          <a:xfrm>
            <a:off x="4881033" y="1176125"/>
            <a:ext cx="3895344" cy="201168"/>
          </a:xfrm>
          <a:prstGeom prst="rect">
            <a:avLst/>
          </a:prstGeom>
          <a:noFill/>
          <a:ln/>
        </p:spPr>
        <p:txBody>
          <a:bodyPr wrap="square" rtlCol="0" anchor="ctr"/>
          <a:lstStyle/>
          <a:p>
            <a:pPr marL="0" indent="0" algn="l">
              <a:buNone/>
            </a:pPr>
            <a:r>
              <a:rPr lang="en-US" sz="1300" b="1" dirty="0">
                <a:solidFill>
                  <a:srgbClr val="FFFFFF"/>
                </a:solidFill>
                <a:latin typeface="Calibri" pitchFamily="34" charset="0"/>
                <a:ea typeface="Calibri" pitchFamily="34" charset="-122"/>
                <a:cs typeface="Calibri" pitchFamily="34" charset="-120"/>
              </a:rPr>
              <a:t>LNG</a:t>
            </a:r>
            <a:endParaRPr lang="en-US" sz="1300" dirty="0"/>
          </a:p>
        </p:txBody>
      </p:sp>
      <p:sp>
        <p:nvSpPr>
          <p:cNvPr id="40" name="Text 38"/>
          <p:cNvSpPr/>
          <p:nvPr/>
        </p:nvSpPr>
        <p:spPr>
          <a:xfrm>
            <a:off x="4881033" y="1359005"/>
            <a:ext cx="3895344" cy="164592"/>
          </a:xfrm>
          <a:prstGeom prst="rect">
            <a:avLst/>
          </a:prstGeom>
          <a:noFill/>
          <a:ln/>
        </p:spPr>
        <p:txBody>
          <a:bodyPr wrap="square" rtlCol="0" anchor="ctr"/>
          <a:lstStyle/>
          <a:p>
            <a:pPr marL="0" indent="0" algn="l">
              <a:buNone/>
            </a:pPr>
            <a:r>
              <a:rPr lang="en-US" sz="800" kern="0" spc="200" dirty="0">
                <a:solidFill>
                  <a:srgbClr val="F4C0BB"/>
                </a:solidFill>
                <a:latin typeface="Calibri" pitchFamily="34" charset="0"/>
                <a:ea typeface="Calibri" pitchFamily="34" charset="-122"/>
                <a:cs typeface="Calibri" pitchFamily="34" charset="-120"/>
              </a:rPr>
              <a:t>A  C O M M O D I T Y</a:t>
            </a:r>
            <a:endParaRPr lang="en-US" sz="800" dirty="0"/>
          </a:p>
        </p:txBody>
      </p:sp>
      <p:sp>
        <p:nvSpPr>
          <p:cNvPr id="41" name="Shape 39"/>
          <p:cNvSpPr/>
          <p:nvPr/>
        </p:nvSpPr>
        <p:spPr>
          <a:xfrm>
            <a:off x="4881033" y="1633325"/>
            <a:ext cx="1261872" cy="237744"/>
          </a:xfrm>
          <a:prstGeom prst="rect">
            <a:avLst/>
          </a:prstGeom>
          <a:solidFill>
            <a:srgbClr val="FDECEA"/>
          </a:solidFill>
          <a:ln w="9525">
            <a:solidFill>
              <a:srgbClr val="E8A89F"/>
            </a:solidFill>
            <a:prstDash val="solid"/>
          </a:ln>
        </p:spPr>
        <p:txBody>
          <a:bodyPr/>
          <a:lstStyle/>
          <a:p>
            <a:endParaRPr lang="en-US"/>
          </a:p>
        </p:txBody>
      </p:sp>
      <p:sp>
        <p:nvSpPr>
          <p:cNvPr id="42" name="Text 40"/>
          <p:cNvSpPr/>
          <p:nvPr/>
        </p:nvSpPr>
        <p:spPr>
          <a:xfrm>
            <a:off x="4881033" y="1633325"/>
            <a:ext cx="1261872" cy="237744"/>
          </a:xfrm>
          <a:prstGeom prst="rect">
            <a:avLst/>
          </a:prstGeom>
          <a:noFill/>
          <a:ln/>
        </p:spPr>
        <p:txBody>
          <a:bodyPr wrap="square" rtlCol="0" anchor="ctr"/>
          <a:lstStyle/>
          <a:p>
            <a:pPr marL="0" indent="0" algn="ctr">
              <a:buNone/>
            </a:pPr>
            <a:r>
              <a:rPr lang="en-US" sz="800" b="1" dirty="0">
                <a:solidFill>
                  <a:srgbClr val="8B1A10"/>
                </a:solidFill>
                <a:latin typeface="Calibri" pitchFamily="34" charset="0"/>
                <a:ea typeface="Calibri" pitchFamily="34" charset="-122"/>
                <a:cs typeface="Calibri" pitchFamily="34" charset="-120"/>
              </a:rPr>
              <a:t>📈  Rising cost</a:t>
            </a:r>
            <a:endParaRPr lang="en-US" sz="800" dirty="0"/>
          </a:p>
        </p:txBody>
      </p:sp>
      <p:sp>
        <p:nvSpPr>
          <p:cNvPr id="43" name="Shape 41"/>
          <p:cNvSpPr/>
          <p:nvPr/>
        </p:nvSpPr>
        <p:spPr>
          <a:xfrm>
            <a:off x="6234345" y="1633325"/>
            <a:ext cx="1261872" cy="237744"/>
          </a:xfrm>
          <a:prstGeom prst="rect">
            <a:avLst/>
          </a:prstGeom>
          <a:solidFill>
            <a:srgbClr val="FDECEA"/>
          </a:solidFill>
          <a:ln w="9525">
            <a:solidFill>
              <a:srgbClr val="E8A89F"/>
            </a:solidFill>
            <a:prstDash val="solid"/>
          </a:ln>
        </p:spPr>
        <p:txBody>
          <a:bodyPr/>
          <a:lstStyle/>
          <a:p>
            <a:endParaRPr lang="en-US"/>
          </a:p>
        </p:txBody>
      </p:sp>
      <p:sp>
        <p:nvSpPr>
          <p:cNvPr id="44" name="Text 42"/>
          <p:cNvSpPr/>
          <p:nvPr/>
        </p:nvSpPr>
        <p:spPr>
          <a:xfrm>
            <a:off x="6234345" y="1633325"/>
            <a:ext cx="1261872" cy="237744"/>
          </a:xfrm>
          <a:prstGeom prst="rect">
            <a:avLst/>
          </a:prstGeom>
          <a:noFill/>
          <a:ln/>
        </p:spPr>
        <p:txBody>
          <a:bodyPr wrap="square" rtlCol="0" anchor="ctr"/>
          <a:lstStyle/>
          <a:p>
            <a:pPr marL="0" indent="0" algn="ctr">
              <a:buNone/>
            </a:pPr>
            <a:r>
              <a:rPr lang="en-US" sz="800" b="1" dirty="0">
                <a:solidFill>
                  <a:srgbClr val="8B1A10"/>
                </a:solidFill>
                <a:latin typeface="Calibri" pitchFamily="34" charset="0"/>
                <a:ea typeface="Calibri" pitchFamily="34" charset="-122"/>
                <a:cs typeface="Calibri" pitchFamily="34" charset="-120"/>
              </a:rPr>
              <a:t>⚡  Volatile</a:t>
            </a:r>
            <a:endParaRPr lang="en-US" sz="800" dirty="0"/>
          </a:p>
        </p:txBody>
      </p:sp>
      <p:sp>
        <p:nvSpPr>
          <p:cNvPr id="45" name="Shape 43"/>
          <p:cNvSpPr/>
          <p:nvPr/>
        </p:nvSpPr>
        <p:spPr>
          <a:xfrm>
            <a:off x="7587657" y="1633325"/>
            <a:ext cx="1261872" cy="237744"/>
          </a:xfrm>
          <a:prstGeom prst="rect">
            <a:avLst/>
          </a:prstGeom>
          <a:solidFill>
            <a:srgbClr val="FDECEA"/>
          </a:solidFill>
          <a:ln w="9525">
            <a:solidFill>
              <a:srgbClr val="E8A89F"/>
            </a:solidFill>
            <a:prstDash val="solid"/>
          </a:ln>
        </p:spPr>
        <p:txBody>
          <a:bodyPr/>
          <a:lstStyle/>
          <a:p>
            <a:endParaRPr lang="en-US"/>
          </a:p>
        </p:txBody>
      </p:sp>
      <p:sp>
        <p:nvSpPr>
          <p:cNvPr id="46" name="Text 44"/>
          <p:cNvSpPr/>
          <p:nvPr/>
        </p:nvSpPr>
        <p:spPr>
          <a:xfrm>
            <a:off x="7587657" y="1633325"/>
            <a:ext cx="1261872" cy="237744"/>
          </a:xfrm>
          <a:prstGeom prst="rect">
            <a:avLst/>
          </a:prstGeom>
          <a:noFill/>
          <a:ln/>
        </p:spPr>
        <p:txBody>
          <a:bodyPr wrap="square" rtlCol="0" anchor="ctr"/>
          <a:lstStyle/>
          <a:p>
            <a:pPr marL="0" indent="0" algn="ctr">
              <a:buNone/>
            </a:pPr>
            <a:r>
              <a:rPr lang="en-US" sz="800" b="1" dirty="0">
                <a:solidFill>
                  <a:srgbClr val="8B1A10"/>
                </a:solidFill>
                <a:latin typeface="Calibri" pitchFamily="34" charset="0"/>
                <a:ea typeface="Calibri" pitchFamily="34" charset="-122"/>
                <a:cs typeface="Calibri" pitchFamily="34" charset="-120"/>
              </a:rPr>
              <a:t>🔒  Insecure</a:t>
            </a:r>
            <a:endParaRPr lang="en-US" sz="800" dirty="0"/>
          </a:p>
        </p:txBody>
      </p:sp>
      <p:sp>
        <p:nvSpPr>
          <p:cNvPr id="47" name="Text 45"/>
          <p:cNvSpPr/>
          <p:nvPr/>
        </p:nvSpPr>
        <p:spPr>
          <a:xfrm>
            <a:off x="4881033" y="1944221"/>
            <a:ext cx="3931920" cy="164592"/>
          </a:xfrm>
          <a:prstGeom prst="rect">
            <a:avLst/>
          </a:prstGeom>
          <a:noFill/>
          <a:ln/>
        </p:spPr>
        <p:txBody>
          <a:bodyPr wrap="square" rtlCol="0" anchor="ctr"/>
          <a:lstStyle/>
          <a:p>
            <a:pPr marL="0" indent="0" algn="l">
              <a:buNone/>
            </a:pPr>
            <a:r>
              <a:rPr lang="en-US" sz="900" dirty="0">
                <a:solidFill>
                  <a:srgbClr val="3D5166"/>
                </a:solidFill>
                <a:latin typeface="Calibri" pitchFamily="34" charset="0"/>
                <a:ea typeface="Calibri" pitchFamily="34" charset="-122"/>
                <a:cs typeface="Calibri" pitchFamily="34" charset="-120"/>
              </a:rPr>
              <a:t>LNG is extracted from depleting reserves and priced by geopolitics —</a:t>
            </a:r>
            <a:endParaRPr lang="en-US" sz="900" dirty="0"/>
          </a:p>
        </p:txBody>
      </p:sp>
      <p:sp>
        <p:nvSpPr>
          <p:cNvPr id="48" name="Text 46"/>
          <p:cNvSpPr/>
          <p:nvPr/>
        </p:nvSpPr>
        <p:spPr>
          <a:xfrm>
            <a:off x="4881033" y="2090525"/>
            <a:ext cx="3931920" cy="164592"/>
          </a:xfrm>
          <a:prstGeom prst="rect">
            <a:avLst/>
          </a:prstGeom>
          <a:noFill/>
          <a:ln/>
        </p:spPr>
        <p:txBody>
          <a:bodyPr wrap="square" rtlCol="0" anchor="ctr"/>
          <a:lstStyle/>
          <a:p>
            <a:pPr marL="0" indent="0" algn="l">
              <a:buNone/>
            </a:pPr>
            <a:r>
              <a:rPr lang="en-US" sz="900" b="1" dirty="0">
                <a:solidFill>
                  <a:srgbClr val="C0392B"/>
                </a:solidFill>
                <a:latin typeface="Calibri" pitchFamily="34" charset="0"/>
                <a:ea typeface="Calibri" pitchFamily="34" charset="-122"/>
                <a:cs typeface="Calibri" pitchFamily="34" charset="-120"/>
              </a:rPr>
              <a:t>costs rise, unpredictably, forever.</a:t>
            </a:r>
            <a:endParaRPr lang="en-US" sz="900" dirty="0"/>
          </a:p>
        </p:txBody>
      </p:sp>
      <p:sp>
        <p:nvSpPr>
          <p:cNvPr id="49" name="Shape 47"/>
          <p:cNvSpPr/>
          <p:nvPr/>
        </p:nvSpPr>
        <p:spPr>
          <a:xfrm>
            <a:off x="4881033" y="2328269"/>
            <a:ext cx="3895344" cy="292608"/>
          </a:xfrm>
          <a:prstGeom prst="rect">
            <a:avLst/>
          </a:prstGeom>
          <a:solidFill>
            <a:srgbClr val="FDECEA"/>
          </a:solidFill>
          <a:ln w="12700">
            <a:solidFill>
              <a:srgbClr val="E8A89F"/>
            </a:solidFill>
            <a:prstDash val="solid"/>
          </a:ln>
        </p:spPr>
        <p:txBody>
          <a:bodyPr/>
          <a:lstStyle/>
          <a:p>
            <a:endParaRPr lang="en-US"/>
          </a:p>
        </p:txBody>
      </p:sp>
      <p:sp>
        <p:nvSpPr>
          <p:cNvPr id="50" name="Shape 48"/>
          <p:cNvSpPr/>
          <p:nvPr/>
        </p:nvSpPr>
        <p:spPr>
          <a:xfrm>
            <a:off x="4881033" y="2328269"/>
            <a:ext cx="36576" cy="292608"/>
          </a:xfrm>
          <a:prstGeom prst="rect">
            <a:avLst/>
          </a:prstGeom>
          <a:solidFill>
            <a:srgbClr val="C0392B"/>
          </a:solidFill>
          <a:ln w="12700">
            <a:solidFill>
              <a:srgbClr val="C0392B"/>
            </a:solidFill>
            <a:prstDash val="solid"/>
          </a:ln>
        </p:spPr>
        <p:txBody>
          <a:bodyPr/>
          <a:lstStyle/>
          <a:p>
            <a:endParaRPr lang="en-US"/>
          </a:p>
        </p:txBody>
      </p:sp>
      <p:sp>
        <p:nvSpPr>
          <p:cNvPr id="51" name="Text 49"/>
          <p:cNvSpPr/>
          <p:nvPr/>
        </p:nvSpPr>
        <p:spPr>
          <a:xfrm>
            <a:off x="4990761" y="2346557"/>
            <a:ext cx="1463040" cy="256032"/>
          </a:xfrm>
          <a:prstGeom prst="rect">
            <a:avLst/>
          </a:prstGeom>
          <a:noFill/>
          <a:ln/>
        </p:spPr>
        <p:txBody>
          <a:bodyPr wrap="square" rtlCol="0" anchor="ctr"/>
          <a:lstStyle/>
          <a:p>
            <a:pPr marL="0" indent="0" algn="l">
              <a:buNone/>
            </a:pPr>
            <a:r>
              <a:rPr lang="en-US" sz="900" dirty="0">
                <a:solidFill>
                  <a:srgbClr val="3D5166"/>
                </a:solidFill>
                <a:latin typeface="Calibri" pitchFamily="34" charset="0"/>
                <a:ea typeface="Calibri" pitchFamily="34" charset="-122"/>
                <a:cs typeface="Calibri" pitchFamily="34" charset="-120"/>
              </a:rPr>
              <a:t>JKM 2022 peak</a:t>
            </a:r>
            <a:endParaRPr lang="en-US" sz="900" dirty="0"/>
          </a:p>
        </p:txBody>
      </p:sp>
      <p:sp>
        <p:nvSpPr>
          <p:cNvPr id="52" name="Text 50"/>
          <p:cNvSpPr/>
          <p:nvPr/>
        </p:nvSpPr>
        <p:spPr>
          <a:xfrm>
            <a:off x="6453801" y="2346557"/>
            <a:ext cx="2304288" cy="256032"/>
          </a:xfrm>
          <a:prstGeom prst="rect">
            <a:avLst/>
          </a:prstGeom>
          <a:noFill/>
          <a:ln/>
        </p:spPr>
        <p:txBody>
          <a:bodyPr wrap="square" rtlCol="0" anchor="ctr"/>
          <a:lstStyle/>
          <a:p>
            <a:pPr marL="0" indent="0" algn="r">
              <a:buNone/>
            </a:pPr>
            <a:r>
              <a:rPr lang="en-US" sz="1000" b="1" dirty="0">
                <a:solidFill>
                  <a:srgbClr val="8B1A10"/>
                </a:solidFill>
                <a:latin typeface="Calibri" pitchFamily="34" charset="0"/>
                <a:ea typeface="Calibri" pitchFamily="34" charset="-122"/>
                <a:cs typeface="Calibri" pitchFamily="34" charset="-120"/>
              </a:rPr>
              <a:t>↑ +950% vs 2020 low</a:t>
            </a:r>
            <a:endParaRPr lang="en-US" sz="1000" dirty="0"/>
          </a:p>
        </p:txBody>
      </p:sp>
      <p:sp>
        <p:nvSpPr>
          <p:cNvPr id="53" name="Shape 51"/>
          <p:cNvSpPr/>
          <p:nvPr/>
        </p:nvSpPr>
        <p:spPr>
          <a:xfrm>
            <a:off x="4881033" y="2675741"/>
            <a:ext cx="3895344" cy="292608"/>
          </a:xfrm>
          <a:prstGeom prst="rect">
            <a:avLst/>
          </a:prstGeom>
          <a:solidFill>
            <a:srgbClr val="FDF5F4"/>
          </a:solidFill>
          <a:ln w="12700">
            <a:solidFill>
              <a:srgbClr val="E8A89F"/>
            </a:solidFill>
            <a:prstDash val="solid"/>
          </a:ln>
        </p:spPr>
        <p:txBody>
          <a:bodyPr/>
          <a:lstStyle/>
          <a:p>
            <a:endParaRPr lang="en-US"/>
          </a:p>
        </p:txBody>
      </p:sp>
      <p:sp>
        <p:nvSpPr>
          <p:cNvPr id="54" name="Shape 52"/>
          <p:cNvSpPr/>
          <p:nvPr/>
        </p:nvSpPr>
        <p:spPr>
          <a:xfrm>
            <a:off x="4881033" y="2675741"/>
            <a:ext cx="36576" cy="292608"/>
          </a:xfrm>
          <a:prstGeom prst="rect">
            <a:avLst/>
          </a:prstGeom>
          <a:solidFill>
            <a:srgbClr val="C0392B"/>
          </a:solidFill>
          <a:ln w="12700">
            <a:solidFill>
              <a:srgbClr val="C0392B"/>
            </a:solidFill>
            <a:prstDash val="solid"/>
          </a:ln>
        </p:spPr>
        <p:txBody>
          <a:bodyPr/>
          <a:lstStyle/>
          <a:p>
            <a:endParaRPr lang="en-US"/>
          </a:p>
        </p:txBody>
      </p:sp>
      <p:sp>
        <p:nvSpPr>
          <p:cNvPr id="55" name="Text 53"/>
          <p:cNvSpPr/>
          <p:nvPr/>
        </p:nvSpPr>
        <p:spPr>
          <a:xfrm>
            <a:off x="4990761" y="2694029"/>
            <a:ext cx="1463040" cy="256032"/>
          </a:xfrm>
          <a:prstGeom prst="rect">
            <a:avLst/>
          </a:prstGeom>
          <a:noFill/>
          <a:ln/>
        </p:spPr>
        <p:txBody>
          <a:bodyPr wrap="square" rtlCol="0" anchor="ctr"/>
          <a:lstStyle/>
          <a:p>
            <a:pPr marL="0" indent="0" algn="l">
              <a:buNone/>
            </a:pPr>
            <a:r>
              <a:rPr lang="en-US" sz="900" dirty="0">
                <a:solidFill>
                  <a:srgbClr val="3D5166"/>
                </a:solidFill>
                <a:latin typeface="Calibri" pitchFamily="34" charset="0"/>
                <a:ea typeface="Calibri" pitchFamily="34" charset="-122"/>
                <a:cs typeface="Calibri" pitchFamily="34" charset="-120"/>
              </a:rPr>
              <a:t>2026 Iran shock</a:t>
            </a:r>
            <a:endParaRPr lang="en-US" sz="900" dirty="0"/>
          </a:p>
        </p:txBody>
      </p:sp>
      <p:sp>
        <p:nvSpPr>
          <p:cNvPr id="56" name="Text 54"/>
          <p:cNvSpPr/>
          <p:nvPr/>
        </p:nvSpPr>
        <p:spPr>
          <a:xfrm>
            <a:off x="6453801" y="2694029"/>
            <a:ext cx="2304288" cy="256032"/>
          </a:xfrm>
          <a:prstGeom prst="rect">
            <a:avLst/>
          </a:prstGeom>
          <a:noFill/>
          <a:ln/>
        </p:spPr>
        <p:txBody>
          <a:bodyPr wrap="square" rtlCol="0" anchor="ctr"/>
          <a:lstStyle/>
          <a:p>
            <a:pPr marL="0" indent="0" algn="r">
              <a:buNone/>
            </a:pPr>
            <a:r>
              <a:rPr lang="en-US" sz="1000" b="1" dirty="0">
                <a:solidFill>
                  <a:srgbClr val="8B1A10"/>
                </a:solidFill>
                <a:latin typeface="Calibri" pitchFamily="34" charset="0"/>
                <a:ea typeface="Calibri" pitchFamily="34" charset="-122"/>
                <a:cs typeface="Calibri" pitchFamily="34" charset="-120"/>
              </a:rPr>
              <a:t>↑ +100% in 10 days</a:t>
            </a:r>
            <a:endParaRPr lang="en-US" sz="1000" dirty="0"/>
          </a:p>
        </p:txBody>
      </p:sp>
      <p:sp>
        <p:nvSpPr>
          <p:cNvPr id="57" name="Shape 55"/>
          <p:cNvSpPr/>
          <p:nvPr/>
        </p:nvSpPr>
        <p:spPr>
          <a:xfrm>
            <a:off x="4881033" y="3023213"/>
            <a:ext cx="3895344" cy="292608"/>
          </a:xfrm>
          <a:prstGeom prst="rect">
            <a:avLst/>
          </a:prstGeom>
          <a:solidFill>
            <a:srgbClr val="FDECEA"/>
          </a:solidFill>
          <a:ln w="12700">
            <a:solidFill>
              <a:srgbClr val="E8A89F"/>
            </a:solidFill>
            <a:prstDash val="solid"/>
          </a:ln>
        </p:spPr>
        <p:txBody>
          <a:bodyPr/>
          <a:lstStyle/>
          <a:p>
            <a:endParaRPr lang="en-US"/>
          </a:p>
        </p:txBody>
      </p:sp>
      <p:sp>
        <p:nvSpPr>
          <p:cNvPr id="58" name="Shape 56"/>
          <p:cNvSpPr/>
          <p:nvPr/>
        </p:nvSpPr>
        <p:spPr>
          <a:xfrm>
            <a:off x="4881033" y="3023213"/>
            <a:ext cx="36576" cy="292608"/>
          </a:xfrm>
          <a:prstGeom prst="rect">
            <a:avLst/>
          </a:prstGeom>
          <a:solidFill>
            <a:srgbClr val="C0392B"/>
          </a:solidFill>
          <a:ln w="12700">
            <a:solidFill>
              <a:srgbClr val="C0392B"/>
            </a:solidFill>
            <a:prstDash val="solid"/>
          </a:ln>
        </p:spPr>
        <p:txBody>
          <a:bodyPr/>
          <a:lstStyle/>
          <a:p>
            <a:endParaRPr lang="en-US"/>
          </a:p>
        </p:txBody>
      </p:sp>
      <p:sp>
        <p:nvSpPr>
          <p:cNvPr id="59" name="Text 57"/>
          <p:cNvSpPr/>
          <p:nvPr/>
        </p:nvSpPr>
        <p:spPr>
          <a:xfrm>
            <a:off x="4990761" y="3041501"/>
            <a:ext cx="1463040" cy="256032"/>
          </a:xfrm>
          <a:prstGeom prst="rect">
            <a:avLst/>
          </a:prstGeom>
          <a:noFill/>
          <a:ln/>
        </p:spPr>
        <p:txBody>
          <a:bodyPr wrap="square" rtlCol="0" anchor="ctr"/>
          <a:lstStyle/>
          <a:p>
            <a:pPr marL="0" indent="0" algn="l">
              <a:buNone/>
            </a:pPr>
            <a:r>
              <a:rPr lang="en-US" sz="900" dirty="0">
                <a:solidFill>
                  <a:srgbClr val="3D5166"/>
                </a:solidFill>
                <a:latin typeface="Calibri" pitchFamily="34" charset="0"/>
                <a:ea typeface="Calibri" pitchFamily="34" charset="-122"/>
                <a:cs typeface="Calibri" pitchFamily="34" charset="-120"/>
              </a:rPr>
              <a:t>2050 oil bill</a:t>
            </a:r>
            <a:endParaRPr lang="en-US" sz="900" dirty="0"/>
          </a:p>
        </p:txBody>
      </p:sp>
      <p:sp>
        <p:nvSpPr>
          <p:cNvPr id="60" name="Text 58"/>
          <p:cNvSpPr/>
          <p:nvPr/>
        </p:nvSpPr>
        <p:spPr>
          <a:xfrm>
            <a:off x="6453801" y="3041501"/>
            <a:ext cx="2304288" cy="256032"/>
          </a:xfrm>
          <a:prstGeom prst="rect">
            <a:avLst/>
          </a:prstGeom>
          <a:noFill/>
          <a:ln/>
        </p:spPr>
        <p:txBody>
          <a:bodyPr wrap="square" rtlCol="0" anchor="ctr"/>
          <a:lstStyle/>
          <a:p>
            <a:pPr marL="0" indent="0" algn="r">
              <a:buNone/>
            </a:pPr>
            <a:r>
              <a:rPr lang="en-US" sz="1000" b="1" dirty="0">
                <a:solidFill>
                  <a:srgbClr val="8B1A10"/>
                </a:solidFill>
                <a:latin typeface="Calibri" pitchFamily="34" charset="0"/>
                <a:ea typeface="Calibri" pitchFamily="34" charset="-122"/>
                <a:cs typeface="Calibri" pitchFamily="34" charset="-120"/>
              </a:rPr>
              <a:t>↑ &gt;$200B/yr (STEPS)</a:t>
            </a:r>
            <a:endParaRPr lang="en-US" sz="1000" dirty="0"/>
          </a:p>
        </p:txBody>
      </p:sp>
      <p:sp>
        <p:nvSpPr>
          <p:cNvPr id="61" name="Shape 59"/>
          <p:cNvSpPr/>
          <p:nvPr/>
        </p:nvSpPr>
        <p:spPr>
          <a:xfrm>
            <a:off x="4716441" y="3516989"/>
            <a:ext cx="4224528" cy="347472"/>
          </a:xfrm>
          <a:prstGeom prst="rect">
            <a:avLst/>
          </a:prstGeom>
          <a:solidFill>
            <a:srgbClr val="C0392B"/>
          </a:solidFill>
          <a:ln w="12700">
            <a:solidFill>
              <a:srgbClr val="C0392B"/>
            </a:solidFill>
            <a:prstDash val="solid"/>
          </a:ln>
        </p:spPr>
        <p:txBody>
          <a:bodyPr/>
          <a:lstStyle/>
          <a:p>
            <a:endParaRPr lang="en-US"/>
          </a:p>
        </p:txBody>
      </p:sp>
      <p:sp>
        <p:nvSpPr>
          <p:cNvPr id="62" name="Text 60"/>
          <p:cNvSpPr/>
          <p:nvPr/>
        </p:nvSpPr>
        <p:spPr>
          <a:xfrm>
            <a:off x="4881033" y="3535277"/>
            <a:ext cx="4005072" cy="310896"/>
          </a:xfrm>
          <a:prstGeom prst="rect">
            <a:avLst/>
          </a:prstGeom>
          <a:noFill/>
          <a:ln/>
        </p:spPr>
        <p:txBody>
          <a:bodyPr wrap="square" rtlCol="0" anchor="ctr"/>
          <a:lstStyle/>
          <a:p>
            <a:pPr marL="0" indent="0" algn="l">
              <a:buNone/>
            </a:pPr>
            <a:r>
              <a:rPr lang="en-US" sz="950" b="1" dirty="0">
                <a:solidFill>
                  <a:srgbClr val="FFFFFF"/>
                </a:solidFill>
                <a:latin typeface="Calibri" pitchFamily="34" charset="0"/>
                <a:ea typeface="Calibri" pitchFamily="34" charset="-122"/>
                <a:cs typeface="Calibri" pitchFamily="34" charset="-120"/>
              </a:rPr>
              <a:t>✗  Costs will keep rising — structurally and permanently</a:t>
            </a:r>
            <a:endParaRPr lang="en-US" sz="950" dirty="0"/>
          </a:p>
        </p:txBody>
      </p:sp>
      <p:sp>
        <p:nvSpPr>
          <p:cNvPr id="63" name="Shape 61"/>
          <p:cNvSpPr/>
          <p:nvPr/>
        </p:nvSpPr>
        <p:spPr>
          <a:xfrm>
            <a:off x="182880" y="4240519"/>
            <a:ext cx="8778240" cy="530352"/>
          </a:xfrm>
          <a:prstGeom prst="rect">
            <a:avLst/>
          </a:prstGeom>
          <a:solidFill>
            <a:srgbClr val="1C2B39"/>
          </a:solidFill>
          <a:ln w="12700">
            <a:solidFill>
              <a:srgbClr val="1C2B39"/>
            </a:solidFill>
            <a:prstDash val="solid"/>
          </a:ln>
          <a:effectLst>
            <a:outerShdw blurRad="76200" dist="25400" dir="8100000" algn="bl" rotWithShape="0">
              <a:srgbClr val="000000">
                <a:alpha val="15000"/>
              </a:srgbClr>
            </a:outerShdw>
          </a:effectLst>
        </p:spPr>
        <p:txBody>
          <a:bodyPr/>
          <a:lstStyle/>
          <a:p>
            <a:endParaRPr lang="en-US"/>
          </a:p>
        </p:txBody>
      </p:sp>
      <p:sp>
        <p:nvSpPr>
          <p:cNvPr id="64" name="Shape 62"/>
          <p:cNvSpPr/>
          <p:nvPr/>
        </p:nvSpPr>
        <p:spPr>
          <a:xfrm>
            <a:off x="182880" y="4240519"/>
            <a:ext cx="54864" cy="530352"/>
          </a:xfrm>
          <a:prstGeom prst="rect">
            <a:avLst/>
          </a:prstGeom>
          <a:solidFill>
            <a:srgbClr val="007A6E"/>
          </a:solidFill>
          <a:ln w="12700">
            <a:solidFill>
              <a:srgbClr val="007A6E"/>
            </a:solidFill>
            <a:prstDash val="solid"/>
          </a:ln>
        </p:spPr>
        <p:txBody>
          <a:bodyPr/>
          <a:lstStyle/>
          <a:p>
            <a:endParaRPr lang="en-US"/>
          </a:p>
        </p:txBody>
      </p:sp>
      <p:sp>
        <p:nvSpPr>
          <p:cNvPr id="65" name="Text 63"/>
          <p:cNvSpPr/>
          <p:nvPr/>
        </p:nvSpPr>
        <p:spPr>
          <a:xfrm>
            <a:off x="310896" y="4286239"/>
            <a:ext cx="274320" cy="438912"/>
          </a:xfrm>
          <a:prstGeom prst="rect">
            <a:avLst/>
          </a:prstGeom>
          <a:noFill/>
          <a:ln/>
        </p:spPr>
        <p:txBody>
          <a:bodyPr wrap="square" rtlCol="0" anchor="ctr"/>
          <a:lstStyle/>
          <a:p>
            <a:pPr marL="0" indent="0" algn="ctr">
              <a:buNone/>
            </a:pPr>
            <a:r>
              <a:rPr lang="en-US" sz="1800" dirty="0">
                <a:solidFill>
                  <a:srgbClr val="000000"/>
                </a:solidFill>
                <a:latin typeface="Segoe UI Emoji" pitchFamily="34" charset="0"/>
                <a:ea typeface="Segoe UI Emoji" pitchFamily="34" charset="-122"/>
                <a:cs typeface="Segoe UI Emoji" pitchFamily="34" charset="-120"/>
              </a:rPr>
              <a:t>⚡</a:t>
            </a:r>
            <a:endParaRPr lang="en-US" sz="1800" dirty="0"/>
          </a:p>
        </p:txBody>
      </p:sp>
      <p:sp>
        <p:nvSpPr>
          <p:cNvPr id="66" name="Text 64"/>
          <p:cNvSpPr/>
          <p:nvPr/>
        </p:nvSpPr>
        <p:spPr>
          <a:xfrm>
            <a:off x="603504" y="4295383"/>
            <a:ext cx="1828800" cy="201168"/>
          </a:xfrm>
          <a:prstGeom prst="rect">
            <a:avLst/>
          </a:prstGeom>
          <a:noFill/>
          <a:ln/>
        </p:spPr>
        <p:txBody>
          <a:bodyPr wrap="square" rtlCol="0" anchor="ctr"/>
          <a:lstStyle/>
          <a:p>
            <a:pPr marL="0" indent="0" algn="l">
              <a:buNone/>
            </a:pPr>
            <a:r>
              <a:rPr lang="en-US" sz="750" b="1" kern="0" spc="200" dirty="0">
                <a:solidFill>
                  <a:srgbClr val="B2DDD9"/>
                </a:solidFill>
                <a:latin typeface="Calibri" pitchFamily="34" charset="0"/>
                <a:ea typeface="Calibri" pitchFamily="34" charset="-122"/>
                <a:cs typeface="Calibri" pitchFamily="34" charset="-120"/>
              </a:rPr>
              <a:t>THE INFLECTION POINT</a:t>
            </a:r>
            <a:endParaRPr lang="en-US" sz="750" dirty="0"/>
          </a:p>
        </p:txBody>
      </p:sp>
      <p:sp>
        <p:nvSpPr>
          <p:cNvPr id="67" name="Text 65"/>
          <p:cNvSpPr/>
          <p:nvPr/>
        </p:nvSpPr>
        <p:spPr>
          <a:xfrm>
            <a:off x="603504" y="4478263"/>
            <a:ext cx="6583680" cy="237744"/>
          </a:xfrm>
          <a:prstGeom prst="rect">
            <a:avLst/>
          </a:prstGeom>
          <a:noFill/>
          <a:ln/>
        </p:spPr>
        <p:txBody>
          <a:bodyPr wrap="square" rtlCol="0" anchor="ctr"/>
          <a:lstStyle/>
          <a:p>
            <a:pPr marL="0" indent="0" algn="l">
              <a:buNone/>
            </a:pPr>
            <a:r>
              <a:rPr lang="en-US" sz="1200" b="1" dirty="0">
                <a:solidFill>
                  <a:srgbClr val="FFFFFF"/>
                </a:solidFill>
                <a:latin typeface="Calibri" pitchFamily="34" charset="0"/>
                <a:ea typeface="Calibri" pitchFamily="34" charset="-122"/>
                <a:cs typeface="Calibri" pitchFamily="34" charset="-120"/>
              </a:rPr>
              <a:t>Wind + solar + BESS is already $35–95/MWh  vs.  LNG power at $110–370/MWh</a:t>
            </a:r>
            <a:endParaRPr lang="en-US" sz="1200" dirty="0"/>
          </a:p>
        </p:txBody>
      </p:sp>
      <p:sp>
        <p:nvSpPr>
          <p:cNvPr id="68" name="Shape 66"/>
          <p:cNvSpPr/>
          <p:nvPr/>
        </p:nvSpPr>
        <p:spPr>
          <a:xfrm>
            <a:off x="7223760" y="4313671"/>
            <a:ext cx="1554480" cy="384048"/>
          </a:xfrm>
          <a:prstGeom prst="rect">
            <a:avLst/>
          </a:prstGeom>
          <a:solidFill>
            <a:srgbClr val="007A6E"/>
          </a:solidFill>
          <a:ln w="12700">
            <a:solidFill>
              <a:srgbClr val="007A6E"/>
            </a:solidFill>
            <a:prstDash val="solid"/>
          </a:ln>
        </p:spPr>
        <p:txBody>
          <a:bodyPr/>
          <a:lstStyle/>
          <a:p>
            <a:endParaRPr lang="en-US"/>
          </a:p>
        </p:txBody>
      </p:sp>
      <p:sp>
        <p:nvSpPr>
          <p:cNvPr id="69" name="Text 67"/>
          <p:cNvSpPr/>
          <p:nvPr/>
        </p:nvSpPr>
        <p:spPr>
          <a:xfrm>
            <a:off x="7223760" y="4313671"/>
            <a:ext cx="1554480" cy="384048"/>
          </a:xfrm>
          <a:prstGeom prst="rect">
            <a:avLst/>
          </a:prstGeom>
          <a:noFill/>
          <a:ln/>
        </p:spPr>
        <p:txBody>
          <a:bodyPr wrap="square" rtlCol="0" anchor="ctr"/>
          <a:lstStyle/>
          <a:p>
            <a:pPr marL="0" indent="0" algn="ctr">
              <a:buNone/>
            </a:pPr>
            <a:r>
              <a:rPr lang="en-US" sz="850" b="1" dirty="0">
                <a:solidFill>
                  <a:srgbClr val="FFFFFF"/>
                </a:solidFill>
                <a:latin typeface="Calibri" pitchFamily="34" charset="0"/>
                <a:ea typeface="Calibri" pitchFamily="34" charset="-122"/>
                <a:cs typeface="Calibri" pitchFamily="34" charset="-120"/>
              </a:rPr>
              <a:t>The crossover</a:t>
            </a:r>
            <a:endParaRPr lang="en-US" sz="850" dirty="0"/>
          </a:p>
          <a:p>
            <a:pPr marL="0" indent="0" algn="ctr">
              <a:buNone/>
            </a:pPr>
            <a:r>
              <a:rPr lang="en-US" sz="850" b="1" dirty="0">
                <a:solidFill>
                  <a:srgbClr val="FFFFFF"/>
                </a:solidFill>
                <a:latin typeface="Calibri" pitchFamily="34" charset="0"/>
                <a:ea typeface="Calibri" pitchFamily="34" charset="-122"/>
                <a:cs typeface="Calibri" pitchFamily="34" charset="-120"/>
              </a:rPr>
              <a:t>has happened</a:t>
            </a:r>
            <a:endParaRPr lang="en-US" sz="850" dirty="0"/>
          </a:p>
        </p:txBody>
      </p:sp>
      <p:sp>
        <p:nvSpPr>
          <p:cNvPr id="70" name="Shape 68"/>
          <p:cNvSpPr/>
          <p:nvPr/>
        </p:nvSpPr>
        <p:spPr>
          <a:xfrm>
            <a:off x="0" y="4901184"/>
            <a:ext cx="9144000" cy="242316"/>
          </a:xfrm>
          <a:prstGeom prst="rect">
            <a:avLst/>
          </a:prstGeom>
          <a:solidFill>
            <a:srgbClr val="E8EEF3"/>
          </a:solidFill>
          <a:ln w="12700">
            <a:solidFill>
              <a:srgbClr val="E8EEF3"/>
            </a:solidFill>
            <a:prstDash val="solid"/>
          </a:ln>
        </p:spPr>
        <p:txBody>
          <a:bodyPr/>
          <a:lstStyle/>
          <a:p>
            <a:endParaRPr lang="en-US"/>
          </a:p>
        </p:txBody>
      </p:sp>
      <p:sp>
        <p:nvSpPr>
          <p:cNvPr id="71" name="Text 69"/>
          <p:cNvSpPr/>
          <p:nvPr/>
        </p:nvSpPr>
        <p:spPr>
          <a:xfrm>
            <a:off x="182880" y="4924044"/>
            <a:ext cx="6400800" cy="164592"/>
          </a:xfrm>
          <a:prstGeom prst="rect">
            <a:avLst/>
          </a:prstGeom>
          <a:noFill/>
          <a:ln/>
        </p:spPr>
        <p:txBody>
          <a:bodyPr wrap="square" rtlCol="0" anchor="ctr"/>
          <a:lstStyle/>
          <a:p>
            <a:pPr marL="0" indent="0" algn="l">
              <a:buNone/>
            </a:pPr>
            <a:r>
              <a:rPr lang="en-US" sz="700" kern="0" spc="150" dirty="0">
                <a:solidFill>
                  <a:srgbClr val="7A93A8"/>
                </a:solidFill>
                <a:latin typeface="Calibri" pitchFamily="34" charset="0"/>
                <a:ea typeface="Calibri" pitchFamily="34" charset="-122"/>
                <a:cs typeface="Calibri" pitchFamily="34" charset="-120"/>
              </a:rPr>
              <a:t>UNLOCKING INVESTOR ACCESS TO GROWTH IN RENEWABLES</a:t>
            </a:r>
            <a:endParaRPr lang="en-US" sz="700" dirty="0"/>
          </a:p>
        </p:txBody>
      </p:sp>
      <p:sp>
        <p:nvSpPr>
          <p:cNvPr id="35" name="Shape 33"/>
          <p:cNvSpPr/>
          <p:nvPr/>
        </p:nvSpPr>
        <p:spPr>
          <a:xfrm>
            <a:off x="4355487" y="2300837"/>
            <a:ext cx="420624" cy="420624"/>
          </a:xfrm>
          <a:prstGeom prst="ellipse">
            <a:avLst/>
          </a:prstGeom>
          <a:solidFill>
            <a:srgbClr val="1C2B39"/>
          </a:solidFill>
          <a:ln w="19050">
            <a:solidFill>
              <a:srgbClr val="FFFFFF"/>
            </a:solidFill>
            <a:prstDash val="solid"/>
          </a:ln>
        </p:spPr>
        <p:txBody>
          <a:bodyPr lIns="0" tIns="0" rIns="0" bIns="0" anchor="ctr" anchorCtr="0"/>
          <a:lstStyle/>
          <a:p>
            <a:pPr algn="ctr"/>
            <a:r>
              <a:rPr lang="en-US" sz="900" dirty="0">
                <a:solidFill>
                  <a:schemeClr val="bg1"/>
                </a:solidFill>
              </a:rPr>
              <a:t>VS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9">
    <p:bg>
      <p:bgPr>
        <a:solidFill>
          <a:srgbClr val="F7F8FA"/>
        </a:solidFill>
        <a:effectLst/>
      </p:bgPr>
    </p:bg>
    <p:spTree>
      <p:nvGrpSpPr>
        <p:cNvPr id="1" name=""/>
        <p:cNvGrpSpPr/>
        <p:nvPr/>
      </p:nvGrpSpPr>
      <p:grpSpPr>
        <a:xfrm>
          <a:off x="0" y="0"/>
          <a:ext cx="0" cy="0"/>
          <a:chOff x="0" y="0"/>
          <a:chExt cx="0" cy="0"/>
        </a:xfrm>
      </p:grpSpPr>
      <p:sp>
        <p:nvSpPr>
          <p:cNvPr id="2" name="Shape 0"/>
          <p:cNvSpPr/>
          <p:nvPr/>
        </p:nvSpPr>
        <p:spPr>
          <a:xfrm>
            <a:off x="0" y="0"/>
            <a:ext cx="64008" cy="5143500"/>
          </a:xfrm>
          <a:prstGeom prst="rect">
            <a:avLst/>
          </a:prstGeom>
          <a:solidFill>
            <a:srgbClr val="007A6E"/>
          </a:solidFill>
          <a:ln w="12700">
            <a:solidFill>
              <a:srgbClr val="007A6E"/>
            </a:solidFill>
            <a:prstDash val="solid"/>
          </a:ln>
        </p:spPr>
        <p:txBody>
          <a:bodyPr/>
          <a:lstStyle/>
          <a:p>
            <a:endParaRPr lang="en-US"/>
          </a:p>
        </p:txBody>
      </p:sp>
      <p:sp>
        <p:nvSpPr>
          <p:cNvPr id="3" name="Text 1"/>
          <p:cNvSpPr/>
          <p:nvPr/>
        </p:nvSpPr>
        <p:spPr>
          <a:xfrm>
            <a:off x="182880" y="155448"/>
            <a:ext cx="6400800" cy="182880"/>
          </a:xfrm>
          <a:prstGeom prst="rect">
            <a:avLst/>
          </a:prstGeom>
          <a:noFill/>
          <a:ln/>
        </p:spPr>
        <p:txBody>
          <a:bodyPr wrap="square" rtlCol="0" anchor="ctr"/>
          <a:lstStyle/>
          <a:p>
            <a:pPr marL="0" indent="0" algn="l">
              <a:buNone/>
            </a:pPr>
            <a:r>
              <a:rPr lang="en-US" sz="800" b="1" kern="0" spc="300" dirty="0">
                <a:solidFill>
                  <a:srgbClr val="007A6E"/>
                </a:solidFill>
                <a:latin typeface="Calibri" pitchFamily="34" charset="0"/>
                <a:ea typeface="Calibri" pitchFamily="34" charset="-122"/>
                <a:cs typeface="Calibri" pitchFamily="34" charset="-120"/>
              </a:rPr>
              <a:t>FOSSIL FUEL IMPORT BURDEN</a:t>
            </a:r>
            <a:endParaRPr lang="en-US" sz="800" dirty="0"/>
          </a:p>
        </p:txBody>
      </p:sp>
      <p:sp>
        <p:nvSpPr>
          <p:cNvPr id="4" name="Text 2"/>
          <p:cNvSpPr/>
          <p:nvPr/>
        </p:nvSpPr>
        <p:spPr>
          <a:xfrm>
            <a:off x="7589520" y="100584"/>
            <a:ext cx="1371600" cy="237744"/>
          </a:xfrm>
          <a:prstGeom prst="rect">
            <a:avLst/>
          </a:prstGeom>
          <a:noFill/>
          <a:ln/>
        </p:spPr>
        <p:txBody>
          <a:bodyPr wrap="square" rtlCol="0" anchor="ctr"/>
          <a:lstStyle/>
          <a:p>
            <a:pPr marL="0" indent="0" algn="r">
              <a:buNone/>
            </a:pPr>
            <a:r>
              <a:rPr lang="en-US" sz="1100" b="1" kern="0" spc="400" dirty="0">
                <a:solidFill>
                  <a:srgbClr val="1C2B39"/>
                </a:solidFill>
                <a:latin typeface="Calibri" pitchFamily="34" charset="0"/>
                <a:ea typeface="Calibri" pitchFamily="34" charset="-122"/>
                <a:cs typeface="Calibri" pitchFamily="34" charset="-120"/>
              </a:rPr>
              <a:t>KAIROS</a:t>
            </a:r>
            <a:endParaRPr lang="en-US" sz="1100" dirty="0"/>
          </a:p>
        </p:txBody>
      </p:sp>
      <p:sp>
        <p:nvSpPr>
          <p:cNvPr id="5" name="Text 3"/>
          <p:cNvSpPr/>
          <p:nvPr/>
        </p:nvSpPr>
        <p:spPr>
          <a:xfrm>
            <a:off x="7589520" y="310896"/>
            <a:ext cx="1371600" cy="164592"/>
          </a:xfrm>
          <a:prstGeom prst="rect">
            <a:avLst/>
          </a:prstGeom>
          <a:noFill/>
          <a:ln/>
        </p:spPr>
        <p:txBody>
          <a:bodyPr wrap="square" rtlCol="0" anchor="ctr"/>
          <a:lstStyle/>
          <a:p>
            <a:pPr marL="0" indent="0" algn="r">
              <a:buNone/>
            </a:pPr>
            <a:r>
              <a:rPr lang="en-US" sz="700" kern="0" spc="300" dirty="0">
                <a:solidFill>
                  <a:srgbClr val="007A6E"/>
                </a:solidFill>
                <a:latin typeface="Calibri" pitchFamily="34" charset="0"/>
                <a:ea typeface="Calibri" pitchFamily="34" charset="-122"/>
                <a:cs typeface="Calibri" pitchFamily="34" charset="-120"/>
              </a:rPr>
              <a:t>RENEWABLES</a:t>
            </a:r>
            <a:endParaRPr lang="en-US" sz="700" dirty="0"/>
          </a:p>
        </p:txBody>
      </p:sp>
      <p:sp>
        <p:nvSpPr>
          <p:cNvPr id="6" name="Shape 4"/>
          <p:cNvSpPr/>
          <p:nvPr/>
        </p:nvSpPr>
        <p:spPr>
          <a:xfrm>
            <a:off x="0" y="4901184"/>
            <a:ext cx="9144000" cy="242316"/>
          </a:xfrm>
          <a:prstGeom prst="rect">
            <a:avLst/>
          </a:prstGeom>
          <a:solidFill>
            <a:srgbClr val="E8EEF3"/>
          </a:solidFill>
          <a:ln w="12700">
            <a:solidFill>
              <a:srgbClr val="E8EEF3"/>
            </a:solidFill>
            <a:prstDash val="solid"/>
          </a:ln>
        </p:spPr>
        <p:txBody>
          <a:bodyPr/>
          <a:lstStyle/>
          <a:p>
            <a:endParaRPr lang="en-US"/>
          </a:p>
        </p:txBody>
      </p:sp>
      <p:sp>
        <p:nvSpPr>
          <p:cNvPr id="7" name="Text 5"/>
          <p:cNvSpPr/>
          <p:nvPr/>
        </p:nvSpPr>
        <p:spPr>
          <a:xfrm>
            <a:off x="182880" y="4924044"/>
            <a:ext cx="6400800" cy="164592"/>
          </a:xfrm>
          <a:prstGeom prst="rect">
            <a:avLst/>
          </a:prstGeom>
          <a:noFill/>
          <a:ln/>
        </p:spPr>
        <p:txBody>
          <a:bodyPr wrap="square" rtlCol="0" anchor="ctr"/>
          <a:lstStyle/>
          <a:p>
            <a:pPr marL="0" indent="0" algn="l">
              <a:buNone/>
            </a:pPr>
            <a:r>
              <a:rPr lang="en-US" sz="700" kern="0" spc="150" dirty="0">
                <a:solidFill>
                  <a:srgbClr val="7A93A8"/>
                </a:solidFill>
                <a:latin typeface="Calibri" pitchFamily="34" charset="0"/>
                <a:ea typeface="Calibri" pitchFamily="34" charset="-122"/>
                <a:cs typeface="Calibri" pitchFamily="34" charset="-120"/>
              </a:rPr>
              <a:t>UNLOCKING INVESTOR ACCESS TO GROWTH IN RENEWABLES</a:t>
            </a:r>
            <a:endParaRPr lang="en-US" sz="700" dirty="0"/>
          </a:p>
        </p:txBody>
      </p:sp>
      <p:sp>
        <p:nvSpPr>
          <p:cNvPr id="9" name="Text 7"/>
          <p:cNvSpPr/>
          <p:nvPr/>
        </p:nvSpPr>
        <p:spPr>
          <a:xfrm>
            <a:off x="182880" y="420624"/>
            <a:ext cx="8778240" cy="274320"/>
          </a:xfrm>
          <a:prstGeom prst="rect">
            <a:avLst/>
          </a:prstGeom>
          <a:noFill/>
          <a:ln/>
        </p:spPr>
        <p:txBody>
          <a:bodyPr wrap="square" rtlCol="0" anchor="ctr"/>
          <a:lstStyle/>
          <a:p>
            <a:pPr marL="0" indent="0">
              <a:buNone/>
            </a:pPr>
            <a:r>
              <a:rPr lang="en-US" sz="1500" b="1" dirty="0">
                <a:solidFill>
                  <a:srgbClr val="1C2B39"/>
                </a:solidFill>
                <a:latin typeface="Calibri" pitchFamily="34" charset="0"/>
                <a:ea typeface="Calibri" pitchFamily="34" charset="-122"/>
                <a:cs typeface="Calibri" pitchFamily="34" charset="-120"/>
              </a:rPr>
              <a:t>Southeast Asia annual oil &amp; fossil fuel import bill — USD Billions</a:t>
            </a:r>
            <a:endParaRPr lang="en-US" sz="1500" dirty="0"/>
          </a:p>
        </p:txBody>
      </p:sp>
      <p:sp>
        <p:nvSpPr>
          <p:cNvPr id="10" name="Shape 8"/>
          <p:cNvSpPr/>
          <p:nvPr/>
        </p:nvSpPr>
        <p:spPr>
          <a:xfrm>
            <a:off x="182880" y="731520"/>
            <a:ext cx="8778240" cy="20117"/>
          </a:xfrm>
          <a:prstGeom prst="rect">
            <a:avLst/>
          </a:prstGeom>
          <a:solidFill>
            <a:srgbClr val="B2DDD9"/>
          </a:solidFill>
          <a:ln w="12700">
            <a:solidFill>
              <a:srgbClr val="B2DDD9"/>
            </a:solidFill>
            <a:prstDash val="solid"/>
          </a:ln>
        </p:spPr>
        <p:txBody>
          <a:bodyPr/>
          <a:lstStyle/>
          <a:p>
            <a:endParaRPr lang="en-US"/>
          </a:p>
        </p:txBody>
      </p:sp>
      <p:graphicFrame>
        <p:nvGraphicFramePr>
          <p:cNvPr id="11" name="Chart 0"/>
          <p:cNvGraphicFramePr/>
          <p:nvPr/>
        </p:nvGraphicFramePr>
        <p:xfrm>
          <a:off x="182880" y="822960"/>
          <a:ext cx="5669280" cy="3931920"/>
        </p:xfrm>
        <a:graphic>
          <a:graphicData uri="http://schemas.openxmlformats.org/drawingml/2006/chart">
            <c:chart xmlns:c="http://schemas.openxmlformats.org/drawingml/2006/chart" xmlns:r="http://schemas.openxmlformats.org/officeDocument/2006/relationships" r:id="rId3"/>
          </a:graphicData>
        </a:graphic>
      </p:graphicFrame>
      <p:sp>
        <p:nvSpPr>
          <p:cNvPr id="12" name="Shape 9"/>
          <p:cNvSpPr/>
          <p:nvPr/>
        </p:nvSpPr>
        <p:spPr>
          <a:xfrm>
            <a:off x="6035040" y="822960"/>
            <a:ext cx="2926080" cy="877824"/>
          </a:xfrm>
          <a:prstGeom prst="rect">
            <a:avLst/>
          </a:prstGeom>
          <a:solidFill>
            <a:srgbClr val="FDF3DC"/>
          </a:solidFill>
          <a:ln w="9525">
            <a:solidFill>
              <a:srgbClr val="D8E4EC"/>
            </a:solidFill>
            <a:prstDash val="solid"/>
          </a:ln>
          <a:effectLst>
            <a:outerShdw blurRad="50800" dist="12700" dir="8100000" algn="bl" rotWithShape="0">
              <a:srgbClr val="000000">
                <a:alpha val="7000"/>
              </a:srgbClr>
            </a:outerShdw>
          </a:effectLst>
        </p:spPr>
        <p:txBody>
          <a:bodyPr/>
          <a:lstStyle/>
          <a:p>
            <a:endParaRPr lang="en-US"/>
          </a:p>
        </p:txBody>
      </p:sp>
      <p:sp>
        <p:nvSpPr>
          <p:cNvPr id="13" name="Shape 10"/>
          <p:cNvSpPr/>
          <p:nvPr/>
        </p:nvSpPr>
        <p:spPr>
          <a:xfrm>
            <a:off x="6035040" y="822960"/>
            <a:ext cx="50292" cy="877824"/>
          </a:xfrm>
          <a:prstGeom prst="rect">
            <a:avLst/>
          </a:prstGeom>
          <a:solidFill>
            <a:srgbClr val="C07A00"/>
          </a:solidFill>
          <a:ln w="12700">
            <a:solidFill>
              <a:srgbClr val="C07A00"/>
            </a:solidFill>
            <a:prstDash val="solid"/>
          </a:ln>
        </p:spPr>
        <p:txBody>
          <a:bodyPr/>
          <a:lstStyle/>
          <a:p>
            <a:endParaRPr lang="en-US"/>
          </a:p>
        </p:txBody>
      </p:sp>
      <p:sp>
        <p:nvSpPr>
          <p:cNvPr id="14" name="Text 11"/>
          <p:cNvSpPr/>
          <p:nvPr/>
        </p:nvSpPr>
        <p:spPr>
          <a:xfrm>
            <a:off x="6181344" y="914400"/>
            <a:ext cx="2743200" cy="402336"/>
          </a:xfrm>
          <a:prstGeom prst="rect">
            <a:avLst/>
          </a:prstGeom>
          <a:noFill/>
          <a:ln/>
        </p:spPr>
        <p:txBody>
          <a:bodyPr wrap="square" rtlCol="0" anchor="ctr"/>
          <a:lstStyle/>
          <a:p>
            <a:pPr marL="0" indent="0">
              <a:buNone/>
            </a:pPr>
            <a:r>
              <a:rPr lang="en-US" sz="2800" b="1" dirty="0">
                <a:solidFill>
                  <a:srgbClr val="C07A00"/>
                </a:solidFill>
                <a:latin typeface="Calibri" pitchFamily="34" charset="0"/>
                <a:ea typeface="Calibri" pitchFamily="34" charset="-122"/>
                <a:cs typeface="Calibri" pitchFamily="34" charset="-120"/>
              </a:rPr>
              <a:t>$130B</a:t>
            </a:r>
            <a:endParaRPr lang="en-US" sz="2800" dirty="0"/>
          </a:p>
        </p:txBody>
      </p:sp>
      <p:sp>
        <p:nvSpPr>
          <p:cNvPr id="15" name="Text 12"/>
          <p:cNvSpPr/>
          <p:nvPr/>
        </p:nvSpPr>
        <p:spPr>
          <a:xfrm>
            <a:off x="6181344" y="1316736"/>
            <a:ext cx="2743200" cy="182880"/>
          </a:xfrm>
          <a:prstGeom prst="rect">
            <a:avLst/>
          </a:prstGeom>
          <a:noFill/>
          <a:ln/>
        </p:spPr>
        <p:txBody>
          <a:bodyPr wrap="square" rtlCol="0" anchor="ctr"/>
          <a:lstStyle/>
          <a:p>
            <a:pPr marL="0" indent="0">
              <a:buNone/>
            </a:pPr>
            <a:r>
              <a:rPr lang="en-US" sz="950" b="1" dirty="0">
                <a:solidFill>
                  <a:srgbClr val="1C2B39"/>
                </a:solidFill>
                <a:latin typeface="Calibri" pitchFamily="34" charset="0"/>
                <a:ea typeface="Calibri" pitchFamily="34" charset="-122"/>
                <a:cs typeface="Calibri" pitchFamily="34" charset="-120"/>
              </a:rPr>
              <a:t>Oil import bill</a:t>
            </a:r>
            <a:endParaRPr lang="en-US" sz="950" dirty="0"/>
          </a:p>
        </p:txBody>
      </p:sp>
      <p:sp>
        <p:nvSpPr>
          <p:cNvPr id="16" name="Text 13"/>
          <p:cNvSpPr/>
          <p:nvPr/>
        </p:nvSpPr>
        <p:spPr>
          <a:xfrm>
            <a:off x="6181344" y="1481328"/>
            <a:ext cx="2743200" cy="164592"/>
          </a:xfrm>
          <a:prstGeom prst="rect">
            <a:avLst/>
          </a:prstGeom>
          <a:noFill/>
          <a:ln/>
        </p:spPr>
        <p:txBody>
          <a:bodyPr wrap="square" rtlCol="0" anchor="ctr"/>
          <a:lstStyle/>
          <a:p>
            <a:pPr marL="0" indent="0">
              <a:buNone/>
            </a:pPr>
            <a:r>
              <a:rPr lang="en-US" sz="800" dirty="0">
                <a:solidFill>
                  <a:srgbClr val="7A93A8"/>
                </a:solidFill>
                <a:latin typeface="Calibri" pitchFamily="34" charset="0"/>
                <a:ea typeface="Calibri" pitchFamily="34" charset="-122"/>
                <a:cs typeface="Calibri" pitchFamily="34" charset="-120"/>
              </a:rPr>
              <a:t>2023 (IEA est.)</a:t>
            </a:r>
            <a:endParaRPr lang="en-US" sz="800" dirty="0"/>
          </a:p>
        </p:txBody>
      </p:sp>
      <p:sp>
        <p:nvSpPr>
          <p:cNvPr id="17" name="Shape 14"/>
          <p:cNvSpPr/>
          <p:nvPr/>
        </p:nvSpPr>
        <p:spPr>
          <a:xfrm>
            <a:off x="6035040" y="1810512"/>
            <a:ext cx="2926080" cy="877824"/>
          </a:xfrm>
          <a:prstGeom prst="rect">
            <a:avLst/>
          </a:prstGeom>
          <a:solidFill>
            <a:srgbClr val="FDECEA"/>
          </a:solidFill>
          <a:ln w="9525">
            <a:solidFill>
              <a:srgbClr val="D8E4EC"/>
            </a:solidFill>
            <a:prstDash val="solid"/>
          </a:ln>
          <a:effectLst>
            <a:outerShdw blurRad="50800" dist="12700" dir="8100000" algn="bl" rotWithShape="0">
              <a:srgbClr val="000000">
                <a:alpha val="7000"/>
              </a:srgbClr>
            </a:outerShdw>
          </a:effectLst>
        </p:spPr>
        <p:txBody>
          <a:bodyPr/>
          <a:lstStyle/>
          <a:p>
            <a:endParaRPr lang="en-US"/>
          </a:p>
        </p:txBody>
      </p:sp>
      <p:sp>
        <p:nvSpPr>
          <p:cNvPr id="18" name="Shape 15"/>
          <p:cNvSpPr/>
          <p:nvPr/>
        </p:nvSpPr>
        <p:spPr>
          <a:xfrm>
            <a:off x="6035040" y="1810512"/>
            <a:ext cx="50292" cy="877824"/>
          </a:xfrm>
          <a:prstGeom prst="rect">
            <a:avLst/>
          </a:prstGeom>
          <a:solidFill>
            <a:srgbClr val="C0392B"/>
          </a:solidFill>
          <a:ln w="12700">
            <a:solidFill>
              <a:srgbClr val="C0392B"/>
            </a:solidFill>
            <a:prstDash val="solid"/>
          </a:ln>
        </p:spPr>
        <p:txBody>
          <a:bodyPr/>
          <a:lstStyle/>
          <a:p>
            <a:endParaRPr lang="en-US"/>
          </a:p>
        </p:txBody>
      </p:sp>
      <p:sp>
        <p:nvSpPr>
          <p:cNvPr id="19" name="Text 16"/>
          <p:cNvSpPr/>
          <p:nvPr/>
        </p:nvSpPr>
        <p:spPr>
          <a:xfrm>
            <a:off x="6181344" y="1901952"/>
            <a:ext cx="2743200" cy="402336"/>
          </a:xfrm>
          <a:prstGeom prst="rect">
            <a:avLst/>
          </a:prstGeom>
          <a:noFill/>
          <a:ln/>
        </p:spPr>
        <p:txBody>
          <a:bodyPr wrap="square" rtlCol="0" anchor="ctr"/>
          <a:lstStyle/>
          <a:p>
            <a:pPr marL="0" indent="0">
              <a:buNone/>
            </a:pPr>
            <a:r>
              <a:rPr lang="en-US" sz="2800" b="1" dirty="0">
                <a:solidFill>
                  <a:srgbClr val="C0392B"/>
                </a:solidFill>
                <a:latin typeface="Calibri" pitchFamily="34" charset="0"/>
                <a:ea typeface="Calibri" pitchFamily="34" charset="-122"/>
                <a:cs typeface="Calibri" pitchFamily="34" charset="-120"/>
              </a:rPr>
              <a:t>$105B</a:t>
            </a:r>
            <a:endParaRPr lang="en-US" sz="2800" dirty="0"/>
          </a:p>
        </p:txBody>
      </p:sp>
      <p:sp>
        <p:nvSpPr>
          <p:cNvPr id="20" name="Text 17"/>
          <p:cNvSpPr/>
          <p:nvPr/>
        </p:nvSpPr>
        <p:spPr>
          <a:xfrm>
            <a:off x="6181344" y="2304288"/>
            <a:ext cx="2743200" cy="182880"/>
          </a:xfrm>
          <a:prstGeom prst="rect">
            <a:avLst/>
          </a:prstGeom>
          <a:noFill/>
          <a:ln/>
        </p:spPr>
        <p:txBody>
          <a:bodyPr wrap="square" rtlCol="0" anchor="ctr"/>
          <a:lstStyle/>
          <a:p>
            <a:pPr marL="0" indent="0">
              <a:buNone/>
            </a:pPr>
            <a:r>
              <a:rPr lang="en-US" sz="950" b="1" dirty="0">
                <a:solidFill>
                  <a:srgbClr val="1C2B39"/>
                </a:solidFill>
                <a:latin typeface="Calibri" pitchFamily="34" charset="0"/>
                <a:ea typeface="Calibri" pitchFamily="34" charset="-122"/>
                <a:cs typeface="Calibri" pitchFamily="34" charset="-120"/>
              </a:rPr>
              <a:t>Subsidies record</a:t>
            </a:r>
            <a:endParaRPr lang="en-US" sz="950" dirty="0"/>
          </a:p>
        </p:txBody>
      </p:sp>
      <p:sp>
        <p:nvSpPr>
          <p:cNvPr id="21" name="Text 18"/>
          <p:cNvSpPr/>
          <p:nvPr/>
        </p:nvSpPr>
        <p:spPr>
          <a:xfrm>
            <a:off x="6181344" y="2468880"/>
            <a:ext cx="2743200" cy="164592"/>
          </a:xfrm>
          <a:prstGeom prst="rect">
            <a:avLst/>
          </a:prstGeom>
          <a:noFill/>
          <a:ln/>
        </p:spPr>
        <p:txBody>
          <a:bodyPr wrap="square" rtlCol="0" anchor="ctr"/>
          <a:lstStyle/>
          <a:p>
            <a:pPr marL="0" indent="0">
              <a:buNone/>
            </a:pPr>
            <a:r>
              <a:rPr lang="en-US" sz="800" dirty="0">
                <a:solidFill>
                  <a:srgbClr val="7A93A8"/>
                </a:solidFill>
                <a:latin typeface="Calibri" pitchFamily="34" charset="0"/>
                <a:ea typeface="Calibri" pitchFamily="34" charset="-122"/>
                <a:cs typeface="Calibri" pitchFamily="34" charset="-120"/>
              </a:rPr>
              <a:t>2022 energy crisis</a:t>
            </a:r>
            <a:endParaRPr lang="en-US" sz="800" dirty="0"/>
          </a:p>
        </p:txBody>
      </p:sp>
      <p:sp>
        <p:nvSpPr>
          <p:cNvPr id="22" name="Shape 19"/>
          <p:cNvSpPr/>
          <p:nvPr/>
        </p:nvSpPr>
        <p:spPr>
          <a:xfrm>
            <a:off x="6035040" y="2798064"/>
            <a:ext cx="2926080" cy="877824"/>
          </a:xfrm>
          <a:prstGeom prst="rect">
            <a:avLst/>
          </a:prstGeom>
          <a:solidFill>
            <a:srgbClr val="E0F4F2"/>
          </a:solidFill>
          <a:ln w="9525">
            <a:solidFill>
              <a:srgbClr val="D8E4EC"/>
            </a:solidFill>
            <a:prstDash val="solid"/>
          </a:ln>
          <a:effectLst>
            <a:outerShdw blurRad="50800" dist="12700" dir="8100000" algn="bl" rotWithShape="0">
              <a:srgbClr val="000000">
                <a:alpha val="7000"/>
              </a:srgbClr>
            </a:outerShdw>
          </a:effectLst>
        </p:spPr>
        <p:txBody>
          <a:bodyPr/>
          <a:lstStyle/>
          <a:p>
            <a:endParaRPr lang="en-US"/>
          </a:p>
        </p:txBody>
      </p:sp>
      <p:sp>
        <p:nvSpPr>
          <p:cNvPr id="23" name="Shape 20"/>
          <p:cNvSpPr/>
          <p:nvPr/>
        </p:nvSpPr>
        <p:spPr>
          <a:xfrm>
            <a:off x="6035040" y="2798064"/>
            <a:ext cx="50292" cy="877824"/>
          </a:xfrm>
          <a:prstGeom prst="rect">
            <a:avLst/>
          </a:prstGeom>
          <a:solidFill>
            <a:srgbClr val="007A6E"/>
          </a:solidFill>
          <a:ln w="12700">
            <a:solidFill>
              <a:srgbClr val="007A6E"/>
            </a:solidFill>
            <a:prstDash val="solid"/>
          </a:ln>
        </p:spPr>
        <p:txBody>
          <a:bodyPr/>
          <a:lstStyle/>
          <a:p>
            <a:endParaRPr lang="en-US"/>
          </a:p>
        </p:txBody>
      </p:sp>
      <p:sp>
        <p:nvSpPr>
          <p:cNvPr id="24" name="Text 21"/>
          <p:cNvSpPr/>
          <p:nvPr/>
        </p:nvSpPr>
        <p:spPr>
          <a:xfrm>
            <a:off x="6181344" y="2889504"/>
            <a:ext cx="2743200" cy="402336"/>
          </a:xfrm>
          <a:prstGeom prst="rect">
            <a:avLst/>
          </a:prstGeom>
          <a:noFill/>
          <a:ln/>
        </p:spPr>
        <p:txBody>
          <a:bodyPr wrap="square" rtlCol="0" anchor="ctr"/>
          <a:lstStyle/>
          <a:p>
            <a:pPr marL="0" indent="0">
              <a:buNone/>
            </a:pPr>
            <a:r>
              <a:rPr lang="en-US" sz="2800" b="1" dirty="0">
                <a:solidFill>
                  <a:srgbClr val="007A6E"/>
                </a:solidFill>
                <a:latin typeface="Calibri" pitchFamily="34" charset="0"/>
                <a:ea typeface="Calibri" pitchFamily="34" charset="-122"/>
                <a:cs typeface="Calibri" pitchFamily="34" charset="-120"/>
              </a:rPr>
              <a:t>&gt;5%</a:t>
            </a:r>
            <a:endParaRPr lang="en-US" sz="2800" dirty="0"/>
          </a:p>
        </p:txBody>
      </p:sp>
      <p:sp>
        <p:nvSpPr>
          <p:cNvPr id="25" name="Text 22"/>
          <p:cNvSpPr/>
          <p:nvPr/>
        </p:nvSpPr>
        <p:spPr>
          <a:xfrm>
            <a:off x="6181344" y="3291840"/>
            <a:ext cx="2743200" cy="182880"/>
          </a:xfrm>
          <a:prstGeom prst="rect">
            <a:avLst/>
          </a:prstGeom>
          <a:noFill/>
          <a:ln/>
        </p:spPr>
        <p:txBody>
          <a:bodyPr wrap="square" rtlCol="0" anchor="ctr"/>
          <a:lstStyle/>
          <a:p>
            <a:pPr marL="0" indent="0">
              <a:buNone/>
            </a:pPr>
            <a:r>
              <a:rPr lang="en-US" sz="950" b="1" dirty="0">
                <a:solidFill>
                  <a:srgbClr val="1C2B39"/>
                </a:solidFill>
                <a:latin typeface="Calibri" pitchFamily="34" charset="0"/>
                <a:ea typeface="Calibri" pitchFamily="34" charset="-122"/>
                <a:cs typeface="Calibri" pitchFamily="34" charset="-120"/>
              </a:rPr>
              <a:t>GDP burden</a:t>
            </a:r>
            <a:endParaRPr lang="en-US" sz="950" dirty="0"/>
          </a:p>
        </p:txBody>
      </p:sp>
      <p:sp>
        <p:nvSpPr>
          <p:cNvPr id="26" name="Text 23"/>
          <p:cNvSpPr/>
          <p:nvPr/>
        </p:nvSpPr>
        <p:spPr>
          <a:xfrm>
            <a:off x="6181344" y="3456432"/>
            <a:ext cx="2743200" cy="164592"/>
          </a:xfrm>
          <a:prstGeom prst="rect">
            <a:avLst/>
          </a:prstGeom>
          <a:noFill/>
          <a:ln/>
        </p:spPr>
        <p:txBody>
          <a:bodyPr wrap="square" rtlCol="0" anchor="ctr"/>
          <a:lstStyle/>
          <a:p>
            <a:pPr marL="0" indent="0">
              <a:buNone/>
            </a:pPr>
            <a:r>
              <a:rPr lang="en-US" sz="800" dirty="0">
                <a:solidFill>
                  <a:srgbClr val="7A93A8"/>
                </a:solidFill>
                <a:latin typeface="Calibri" pitchFamily="34" charset="0"/>
                <a:ea typeface="Calibri" pitchFamily="34" charset="-122"/>
                <a:cs typeface="Calibri" pitchFamily="34" charset="-120"/>
              </a:rPr>
              <a:t>target by 2030</a:t>
            </a:r>
            <a:endParaRPr lang="en-US" sz="800" dirty="0"/>
          </a:p>
        </p:txBody>
      </p:sp>
      <p:sp>
        <p:nvSpPr>
          <p:cNvPr id="27" name="Shape 24"/>
          <p:cNvSpPr/>
          <p:nvPr/>
        </p:nvSpPr>
        <p:spPr>
          <a:xfrm>
            <a:off x="6035040" y="3785616"/>
            <a:ext cx="2926080" cy="877824"/>
          </a:xfrm>
          <a:prstGeom prst="rect">
            <a:avLst/>
          </a:prstGeom>
          <a:solidFill>
            <a:srgbClr val="F0F5F8"/>
          </a:solidFill>
          <a:ln w="9525">
            <a:solidFill>
              <a:srgbClr val="D8E4EC"/>
            </a:solidFill>
            <a:prstDash val="solid"/>
          </a:ln>
          <a:effectLst>
            <a:outerShdw blurRad="50800" dist="12700" dir="8100000" algn="bl" rotWithShape="0">
              <a:srgbClr val="000000">
                <a:alpha val="7000"/>
              </a:srgbClr>
            </a:outerShdw>
          </a:effectLst>
        </p:spPr>
        <p:txBody>
          <a:bodyPr/>
          <a:lstStyle/>
          <a:p>
            <a:endParaRPr lang="en-US"/>
          </a:p>
        </p:txBody>
      </p:sp>
      <p:sp>
        <p:nvSpPr>
          <p:cNvPr id="28" name="Shape 25"/>
          <p:cNvSpPr/>
          <p:nvPr/>
        </p:nvSpPr>
        <p:spPr>
          <a:xfrm>
            <a:off x="6035040" y="3785616"/>
            <a:ext cx="50292" cy="877824"/>
          </a:xfrm>
          <a:prstGeom prst="rect">
            <a:avLst/>
          </a:prstGeom>
          <a:solidFill>
            <a:srgbClr val="1C2B39"/>
          </a:solidFill>
          <a:ln w="12700">
            <a:solidFill>
              <a:srgbClr val="1C2B39"/>
            </a:solidFill>
            <a:prstDash val="solid"/>
          </a:ln>
        </p:spPr>
        <p:txBody>
          <a:bodyPr/>
          <a:lstStyle/>
          <a:p>
            <a:endParaRPr lang="en-US"/>
          </a:p>
        </p:txBody>
      </p:sp>
      <p:sp>
        <p:nvSpPr>
          <p:cNvPr id="29" name="Text 26"/>
          <p:cNvSpPr/>
          <p:nvPr/>
        </p:nvSpPr>
        <p:spPr>
          <a:xfrm>
            <a:off x="6181344" y="3877056"/>
            <a:ext cx="2743200" cy="402336"/>
          </a:xfrm>
          <a:prstGeom prst="rect">
            <a:avLst/>
          </a:prstGeom>
          <a:noFill/>
          <a:ln/>
        </p:spPr>
        <p:txBody>
          <a:bodyPr wrap="square" rtlCol="0" anchor="ctr"/>
          <a:lstStyle/>
          <a:p>
            <a:pPr marL="0" indent="0">
              <a:buNone/>
            </a:pPr>
            <a:r>
              <a:rPr lang="en-US" sz="2800" b="1" dirty="0">
                <a:solidFill>
                  <a:srgbClr val="1C2B39"/>
                </a:solidFill>
                <a:latin typeface="Calibri" pitchFamily="34" charset="0"/>
                <a:ea typeface="Calibri" pitchFamily="34" charset="-122"/>
                <a:cs typeface="Calibri" pitchFamily="34" charset="-120"/>
              </a:rPr>
              <a:t>+$50B</a:t>
            </a:r>
            <a:endParaRPr lang="en-US" sz="2800" dirty="0"/>
          </a:p>
        </p:txBody>
      </p:sp>
      <p:sp>
        <p:nvSpPr>
          <p:cNvPr id="30" name="Text 27"/>
          <p:cNvSpPr/>
          <p:nvPr/>
        </p:nvSpPr>
        <p:spPr>
          <a:xfrm>
            <a:off x="6181344" y="4279392"/>
            <a:ext cx="2743200" cy="182880"/>
          </a:xfrm>
          <a:prstGeom prst="rect">
            <a:avLst/>
          </a:prstGeom>
          <a:noFill/>
          <a:ln/>
        </p:spPr>
        <p:txBody>
          <a:bodyPr wrap="square" rtlCol="0" anchor="ctr"/>
          <a:lstStyle/>
          <a:p>
            <a:pPr marL="0" indent="0">
              <a:buNone/>
            </a:pPr>
            <a:r>
              <a:rPr lang="en-US" sz="950" b="1" dirty="0">
                <a:solidFill>
                  <a:srgbClr val="1C2B39"/>
                </a:solidFill>
                <a:latin typeface="Calibri" pitchFamily="34" charset="0"/>
                <a:ea typeface="Calibri" pitchFamily="34" charset="-122"/>
                <a:cs typeface="Calibri" pitchFamily="34" charset="-120"/>
              </a:rPr>
              <a:t>Gas adds on top</a:t>
            </a:r>
            <a:endParaRPr lang="en-US" sz="950" dirty="0"/>
          </a:p>
        </p:txBody>
      </p:sp>
      <p:sp>
        <p:nvSpPr>
          <p:cNvPr id="31" name="Text 28"/>
          <p:cNvSpPr/>
          <p:nvPr/>
        </p:nvSpPr>
        <p:spPr>
          <a:xfrm>
            <a:off x="6181344" y="4443984"/>
            <a:ext cx="2743200" cy="164592"/>
          </a:xfrm>
          <a:prstGeom prst="rect">
            <a:avLst/>
          </a:prstGeom>
          <a:noFill/>
          <a:ln/>
        </p:spPr>
        <p:txBody>
          <a:bodyPr wrap="square" rtlCol="0" anchor="ctr"/>
          <a:lstStyle/>
          <a:p>
            <a:pPr marL="0" indent="0">
              <a:buNone/>
            </a:pPr>
            <a:r>
              <a:rPr lang="en-US" sz="800" dirty="0">
                <a:solidFill>
                  <a:srgbClr val="7A93A8"/>
                </a:solidFill>
                <a:latin typeface="Calibri" pitchFamily="34" charset="0"/>
                <a:ea typeface="Calibri" pitchFamily="34" charset="-122"/>
                <a:cs typeface="Calibri" pitchFamily="34" charset="-120"/>
              </a:rPr>
              <a:t>by 2050 (STEPS)</a:t>
            </a:r>
            <a:endParaRPr lang="en-US" sz="800" dirty="0"/>
          </a:p>
        </p:txBody>
      </p:sp>
      <p:sp>
        <p:nvSpPr>
          <p:cNvPr id="32" name="Text 29"/>
          <p:cNvSpPr/>
          <p:nvPr/>
        </p:nvSpPr>
        <p:spPr>
          <a:xfrm>
            <a:off x="182880" y="4764532"/>
            <a:ext cx="3600000" cy="128016"/>
          </a:xfrm>
          <a:prstGeom prst="rect">
            <a:avLst/>
          </a:prstGeom>
          <a:noFill/>
          <a:ln/>
        </p:spPr>
        <p:txBody>
          <a:bodyPr wrap="square" rtlCol="0" anchor="ctr"/>
          <a:lstStyle/>
          <a:p>
            <a:pPr marL="0" indent="0">
              <a:buNone/>
            </a:pPr>
            <a:r>
              <a:rPr lang="en-US" sz="700" i="1" dirty="0">
                <a:solidFill>
                  <a:srgbClr val="7A93A8"/>
                </a:solidFill>
                <a:latin typeface="Calibri" pitchFamily="34" charset="0"/>
                <a:ea typeface="Calibri" pitchFamily="34" charset="-122"/>
                <a:cs typeface="Calibri" pitchFamily="34" charset="-120"/>
              </a:rPr>
              <a:t>Sources: IEA SE Asia Energy Outlook 2024; WEF 2023</a:t>
            </a:r>
            <a:endParaRPr lang="en-US" sz="700" dirty="0"/>
          </a:p>
        </p:txBody>
      </p:sp>
      <p:sp>
        <p:nvSpPr>
          <p:cNvPr id="33" name="Text 29">
            <a:extLst>
              <a:ext uri="{FF2B5EF4-FFF2-40B4-BE49-F238E27FC236}">
                <a16:creationId xmlns:a16="http://schemas.microsoft.com/office/drawing/2014/main" id="{069DA9EE-67F2-9933-ADE3-961FDD1EEBD1}"/>
              </a:ext>
            </a:extLst>
          </p:cNvPr>
          <p:cNvSpPr/>
          <p:nvPr/>
        </p:nvSpPr>
        <p:spPr>
          <a:xfrm>
            <a:off x="583819" y="2372868"/>
            <a:ext cx="1733931" cy="283464"/>
          </a:xfrm>
          <a:prstGeom prst="rect">
            <a:avLst/>
          </a:prstGeom>
          <a:noFill/>
          <a:ln>
            <a:solidFill>
              <a:schemeClr val="bg2">
                <a:lumMod val="75000"/>
              </a:schemeClr>
            </a:solidFill>
          </a:ln>
        </p:spPr>
        <p:txBody>
          <a:bodyPr wrap="square" rtlCol="0" anchor="ctr"/>
          <a:lstStyle/>
          <a:p>
            <a:pPr marL="0" indent="0">
              <a:buNone/>
            </a:pPr>
            <a:r>
              <a:rPr lang="en-US" sz="800" dirty="0">
                <a:solidFill>
                  <a:srgbClr val="7A93A8"/>
                </a:solidFill>
                <a:latin typeface="Calibri" pitchFamily="34" charset="0"/>
                <a:ea typeface="Calibri" pitchFamily="34" charset="-122"/>
                <a:cs typeface="Calibri" pitchFamily="34" charset="-120"/>
              </a:rPr>
              <a:t>STEPS = Stated Policies Scenario</a:t>
            </a:r>
          </a:p>
          <a:p>
            <a:pPr marL="0" indent="0">
              <a:buNone/>
            </a:pPr>
            <a:r>
              <a:rPr lang="en-US" sz="800" dirty="0">
                <a:solidFill>
                  <a:srgbClr val="7A93A8"/>
                </a:solidFill>
                <a:latin typeface="Calibri" pitchFamily="34" charset="0"/>
                <a:ea typeface="Calibri" pitchFamily="34" charset="-122"/>
                <a:cs typeface="Calibri" pitchFamily="34" charset="-120"/>
              </a:rPr>
              <a:t>APS = Announced Pledges Scenario</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10">
    <p:bg>
      <p:bgPr>
        <a:solidFill>
          <a:srgbClr val="F7F8FA"/>
        </a:solidFill>
        <a:effectLst/>
      </p:bgPr>
    </p:bg>
    <p:spTree>
      <p:nvGrpSpPr>
        <p:cNvPr id="1" name=""/>
        <p:cNvGrpSpPr/>
        <p:nvPr/>
      </p:nvGrpSpPr>
      <p:grpSpPr>
        <a:xfrm>
          <a:off x="0" y="0"/>
          <a:ext cx="0" cy="0"/>
          <a:chOff x="0" y="0"/>
          <a:chExt cx="0" cy="0"/>
        </a:xfrm>
      </p:grpSpPr>
      <p:sp>
        <p:nvSpPr>
          <p:cNvPr id="2" name="Shape 0"/>
          <p:cNvSpPr/>
          <p:nvPr/>
        </p:nvSpPr>
        <p:spPr>
          <a:xfrm>
            <a:off x="0" y="0"/>
            <a:ext cx="64008" cy="5143500"/>
          </a:xfrm>
          <a:prstGeom prst="rect">
            <a:avLst/>
          </a:prstGeom>
          <a:solidFill>
            <a:srgbClr val="007A6E"/>
          </a:solidFill>
          <a:ln w="12700">
            <a:solidFill>
              <a:srgbClr val="007A6E"/>
            </a:solidFill>
            <a:prstDash val="solid"/>
          </a:ln>
        </p:spPr>
        <p:txBody>
          <a:bodyPr/>
          <a:lstStyle/>
          <a:p>
            <a:endParaRPr lang="en-US"/>
          </a:p>
        </p:txBody>
      </p:sp>
      <p:sp>
        <p:nvSpPr>
          <p:cNvPr id="3" name="Text 1"/>
          <p:cNvSpPr/>
          <p:nvPr/>
        </p:nvSpPr>
        <p:spPr>
          <a:xfrm>
            <a:off x="182880" y="155448"/>
            <a:ext cx="6400800" cy="182880"/>
          </a:xfrm>
          <a:prstGeom prst="rect">
            <a:avLst/>
          </a:prstGeom>
          <a:noFill/>
          <a:ln/>
        </p:spPr>
        <p:txBody>
          <a:bodyPr wrap="square" rtlCol="0" anchor="ctr"/>
          <a:lstStyle/>
          <a:p>
            <a:pPr marL="0" indent="0" algn="l">
              <a:buNone/>
            </a:pPr>
            <a:r>
              <a:rPr lang="en-US" sz="800" b="1" kern="0" spc="300" dirty="0">
                <a:solidFill>
                  <a:srgbClr val="007A6E"/>
                </a:solidFill>
                <a:latin typeface="Calibri" pitchFamily="34" charset="0"/>
                <a:ea typeface="Calibri" pitchFamily="34" charset="-122"/>
                <a:cs typeface="Calibri" pitchFamily="34" charset="-120"/>
              </a:rPr>
              <a:t>THE STRUCTURAL SHIFT: EXPORTER → IMPORTER</a:t>
            </a:r>
            <a:endParaRPr lang="en-US" sz="800" dirty="0"/>
          </a:p>
        </p:txBody>
      </p:sp>
      <p:sp>
        <p:nvSpPr>
          <p:cNvPr id="4" name="Text 2"/>
          <p:cNvSpPr/>
          <p:nvPr/>
        </p:nvSpPr>
        <p:spPr>
          <a:xfrm>
            <a:off x="7589520" y="100584"/>
            <a:ext cx="1371600" cy="237744"/>
          </a:xfrm>
          <a:prstGeom prst="rect">
            <a:avLst/>
          </a:prstGeom>
          <a:noFill/>
          <a:ln/>
        </p:spPr>
        <p:txBody>
          <a:bodyPr wrap="square" rtlCol="0" anchor="ctr"/>
          <a:lstStyle/>
          <a:p>
            <a:pPr marL="0" indent="0" algn="r">
              <a:buNone/>
            </a:pPr>
            <a:r>
              <a:rPr lang="en-US" sz="1100" b="1" kern="0" spc="400" dirty="0">
                <a:solidFill>
                  <a:srgbClr val="1C2B39"/>
                </a:solidFill>
                <a:latin typeface="Calibri" pitchFamily="34" charset="0"/>
                <a:ea typeface="Calibri" pitchFamily="34" charset="-122"/>
                <a:cs typeface="Calibri" pitchFamily="34" charset="-120"/>
              </a:rPr>
              <a:t>KAIROS</a:t>
            </a:r>
            <a:endParaRPr lang="en-US" sz="1100" dirty="0"/>
          </a:p>
        </p:txBody>
      </p:sp>
      <p:sp>
        <p:nvSpPr>
          <p:cNvPr id="5" name="Text 3"/>
          <p:cNvSpPr/>
          <p:nvPr/>
        </p:nvSpPr>
        <p:spPr>
          <a:xfrm>
            <a:off x="7589520" y="310896"/>
            <a:ext cx="1371600" cy="164592"/>
          </a:xfrm>
          <a:prstGeom prst="rect">
            <a:avLst/>
          </a:prstGeom>
          <a:noFill/>
          <a:ln/>
        </p:spPr>
        <p:txBody>
          <a:bodyPr wrap="square" rtlCol="0" anchor="ctr"/>
          <a:lstStyle/>
          <a:p>
            <a:pPr marL="0" indent="0" algn="r">
              <a:buNone/>
            </a:pPr>
            <a:r>
              <a:rPr lang="en-US" sz="700" kern="0" spc="300" dirty="0">
                <a:solidFill>
                  <a:srgbClr val="007A6E"/>
                </a:solidFill>
                <a:latin typeface="Calibri" pitchFamily="34" charset="0"/>
                <a:ea typeface="Calibri" pitchFamily="34" charset="-122"/>
                <a:cs typeface="Calibri" pitchFamily="34" charset="-120"/>
              </a:rPr>
              <a:t>RENEWABLES</a:t>
            </a:r>
            <a:endParaRPr lang="en-US" sz="700" dirty="0"/>
          </a:p>
        </p:txBody>
      </p:sp>
      <p:sp>
        <p:nvSpPr>
          <p:cNvPr id="6" name="Shape 4"/>
          <p:cNvSpPr/>
          <p:nvPr/>
        </p:nvSpPr>
        <p:spPr>
          <a:xfrm>
            <a:off x="0" y="4901184"/>
            <a:ext cx="9144000" cy="242316"/>
          </a:xfrm>
          <a:prstGeom prst="rect">
            <a:avLst/>
          </a:prstGeom>
          <a:solidFill>
            <a:srgbClr val="E8EEF3"/>
          </a:solidFill>
          <a:ln w="12700">
            <a:solidFill>
              <a:srgbClr val="E8EEF3"/>
            </a:solidFill>
            <a:prstDash val="solid"/>
          </a:ln>
        </p:spPr>
        <p:txBody>
          <a:bodyPr/>
          <a:lstStyle/>
          <a:p>
            <a:endParaRPr lang="en-US"/>
          </a:p>
        </p:txBody>
      </p:sp>
      <p:sp>
        <p:nvSpPr>
          <p:cNvPr id="7" name="Text 5"/>
          <p:cNvSpPr/>
          <p:nvPr/>
        </p:nvSpPr>
        <p:spPr>
          <a:xfrm>
            <a:off x="182880" y="4924044"/>
            <a:ext cx="6400800" cy="164592"/>
          </a:xfrm>
          <a:prstGeom prst="rect">
            <a:avLst/>
          </a:prstGeom>
          <a:noFill/>
          <a:ln/>
        </p:spPr>
        <p:txBody>
          <a:bodyPr wrap="square" rtlCol="0" anchor="ctr"/>
          <a:lstStyle/>
          <a:p>
            <a:pPr marL="0" indent="0" algn="l">
              <a:buNone/>
            </a:pPr>
            <a:r>
              <a:rPr lang="en-US" sz="700" kern="0" spc="150" dirty="0">
                <a:solidFill>
                  <a:srgbClr val="7A93A8"/>
                </a:solidFill>
                <a:latin typeface="Calibri" pitchFamily="34" charset="0"/>
                <a:ea typeface="Calibri" pitchFamily="34" charset="-122"/>
                <a:cs typeface="Calibri" pitchFamily="34" charset="-120"/>
              </a:rPr>
              <a:t>UNLOCKING INVESTOR ACCESS TO GROWTH IN RENEWABLES</a:t>
            </a:r>
            <a:endParaRPr lang="en-US" sz="700" dirty="0"/>
          </a:p>
        </p:txBody>
      </p:sp>
      <p:sp>
        <p:nvSpPr>
          <p:cNvPr id="9" name="Text 7"/>
          <p:cNvSpPr/>
          <p:nvPr/>
        </p:nvSpPr>
        <p:spPr>
          <a:xfrm>
            <a:off x="182880" y="420624"/>
            <a:ext cx="8778240" cy="274320"/>
          </a:xfrm>
          <a:prstGeom prst="rect">
            <a:avLst/>
          </a:prstGeom>
          <a:noFill/>
          <a:ln/>
        </p:spPr>
        <p:txBody>
          <a:bodyPr wrap="square" rtlCol="0" anchor="ctr"/>
          <a:lstStyle/>
          <a:p>
            <a:pPr marL="0" indent="0">
              <a:buNone/>
            </a:pPr>
            <a:r>
              <a:rPr lang="en-US" sz="1400" b="1" dirty="0">
                <a:solidFill>
                  <a:srgbClr val="1C2B39"/>
                </a:solidFill>
                <a:latin typeface="Calibri" pitchFamily="34" charset="0"/>
                <a:ea typeface="Calibri" pitchFamily="34" charset="-122"/>
                <a:cs typeface="Calibri" pitchFamily="34" charset="-120"/>
              </a:rPr>
              <a:t>Southeast Asia net gas balance — bcm/year (positive = net export, negative = net import)</a:t>
            </a:r>
            <a:endParaRPr lang="en-US" sz="1400" dirty="0"/>
          </a:p>
        </p:txBody>
      </p:sp>
      <p:sp>
        <p:nvSpPr>
          <p:cNvPr id="10" name="Shape 8"/>
          <p:cNvSpPr/>
          <p:nvPr/>
        </p:nvSpPr>
        <p:spPr>
          <a:xfrm>
            <a:off x="182880" y="731520"/>
            <a:ext cx="8778240" cy="20117"/>
          </a:xfrm>
          <a:prstGeom prst="rect">
            <a:avLst/>
          </a:prstGeom>
          <a:solidFill>
            <a:srgbClr val="B2DDD9"/>
          </a:solidFill>
          <a:ln w="12700">
            <a:solidFill>
              <a:srgbClr val="B2DDD9"/>
            </a:solidFill>
            <a:prstDash val="solid"/>
          </a:ln>
        </p:spPr>
        <p:txBody>
          <a:bodyPr/>
          <a:lstStyle/>
          <a:p>
            <a:endParaRPr lang="en-US"/>
          </a:p>
        </p:txBody>
      </p:sp>
      <p:graphicFrame>
        <p:nvGraphicFramePr>
          <p:cNvPr id="11" name="Chart 0"/>
          <p:cNvGraphicFramePr/>
          <p:nvPr/>
        </p:nvGraphicFramePr>
        <p:xfrm>
          <a:off x="182880" y="822960"/>
          <a:ext cx="8778240" cy="3493008"/>
        </p:xfrm>
        <a:graphic>
          <a:graphicData uri="http://schemas.openxmlformats.org/drawingml/2006/chart">
            <c:chart xmlns:c="http://schemas.openxmlformats.org/drawingml/2006/chart" xmlns:r="http://schemas.openxmlformats.org/officeDocument/2006/relationships" r:id="rId3"/>
          </a:graphicData>
        </a:graphic>
      </p:graphicFrame>
      <p:sp>
        <p:nvSpPr>
          <p:cNvPr id="12" name="Shape 9"/>
          <p:cNvSpPr/>
          <p:nvPr/>
        </p:nvSpPr>
        <p:spPr>
          <a:xfrm>
            <a:off x="182880" y="4389120"/>
            <a:ext cx="8778240" cy="402336"/>
          </a:xfrm>
          <a:prstGeom prst="rect">
            <a:avLst/>
          </a:prstGeom>
          <a:solidFill>
            <a:srgbClr val="1C2B39"/>
          </a:solidFill>
          <a:ln w="12700">
            <a:solidFill>
              <a:srgbClr val="1C2B39"/>
            </a:solidFill>
            <a:prstDash val="solid"/>
          </a:ln>
        </p:spPr>
        <p:txBody>
          <a:bodyPr/>
          <a:lstStyle/>
          <a:p>
            <a:endParaRPr lang="en-US"/>
          </a:p>
        </p:txBody>
      </p:sp>
      <p:sp>
        <p:nvSpPr>
          <p:cNvPr id="13" name="Shape 10"/>
          <p:cNvSpPr/>
          <p:nvPr/>
        </p:nvSpPr>
        <p:spPr>
          <a:xfrm>
            <a:off x="182880" y="4389120"/>
            <a:ext cx="50292" cy="402336"/>
          </a:xfrm>
          <a:prstGeom prst="rect">
            <a:avLst/>
          </a:prstGeom>
          <a:solidFill>
            <a:srgbClr val="007A6E"/>
          </a:solidFill>
          <a:ln w="12700">
            <a:solidFill>
              <a:srgbClr val="007A6E"/>
            </a:solidFill>
            <a:prstDash val="solid"/>
          </a:ln>
        </p:spPr>
        <p:txBody>
          <a:bodyPr/>
          <a:lstStyle/>
          <a:p>
            <a:endParaRPr lang="en-US"/>
          </a:p>
        </p:txBody>
      </p:sp>
      <p:sp>
        <p:nvSpPr>
          <p:cNvPr id="14" name="Text 11"/>
          <p:cNvSpPr/>
          <p:nvPr/>
        </p:nvSpPr>
        <p:spPr>
          <a:xfrm>
            <a:off x="329184" y="4425696"/>
            <a:ext cx="8467344" cy="329184"/>
          </a:xfrm>
          <a:prstGeom prst="rect">
            <a:avLst/>
          </a:prstGeom>
          <a:noFill/>
          <a:ln/>
        </p:spPr>
        <p:txBody>
          <a:bodyPr wrap="square" rtlCol="0" anchor="ctr"/>
          <a:lstStyle/>
          <a:p>
            <a:pPr marL="0" indent="0">
              <a:buNone/>
            </a:pPr>
            <a:r>
              <a:rPr lang="en-US" sz="950" b="1" dirty="0">
                <a:solidFill>
                  <a:srgbClr val="FFFFFF"/>
                </a:solidFill>
                <a:latin typeface="Calibri" pitchFamily="34" charset="0"/>
                <a:ea typeface="Calibri" pitchFamily="34" charset="-122"/>
                <a:cs typeface="Calibri" pitchFamily="34" charset="-120"/>
              </a:rPr>
              <a:t>Vietnam &amp; Philippines imported LNG for the first time in 2023.  ASEAN on track to increase LNG imports from USD 10b in 2023 to $60b in 2040.</a:t>
            </a:r>
            <a:endParaRPr lang="en-US" sz="950" dirty="0"/>
          </a:p>
        </p:txBody>
      </p:sp>
      <p:sp>
        <p:nvSpPr>
          <p:cNvPr id="15" name="Text 12"/>
          <p:cNvSpPr/>
          <p:nvPr/>
        </p:nvSpPr>
        <p:spPr>
          <a:xfrm>
            <a:off x="182880" y="4828032"/>
            <a:ext cx="8778240" cy="128016"/>
          </a:xfrm>
          <a:prstGeom prst="rect">
            <a:avLst/>
          </a:prstGeom>
          <a:noFill/>
          <a:ln/>
        </p:spPr>
        <p:txBody>
          <a:bodyPr wrap="square" rtlCol="0" anchor="ctr"/>
          <a:lstStyle/>
          <a:p>
            <a:pPr marL="0" indent="0">
              <a:buNone/>
            </a:pPr>
            <a:r>
              <a:rPr lang="en-US" sz="700" i="1" dirty="0">
                <a:solidFill>
                  <a:srgbClr val="7A93A8"/>
                </a:solidFill>
                <a:latin typeface="Calibri" pitchFamily="34" charset="0"/>
                <a:ea typeface="Calibri" pitchFamily="34" charset="-122"/>
                <a:cs typeface="Calibri" pitchFamily="34" charset="-120"/>
              </a:rPr>
              <a:t>Sources: IEA SE Asia Energy Outlook 2024; RBAC 2023; IEEFA Global LNG Outlook 2024</a:t>
            </a:r>
            <a:endParaRPr lang="en-US" sz="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6">
    <p:bg>
      <p:bgPr>
        <a:solidFill>
          <a:srgbClr val="F7F8FA"/>
        </a:solidFill>
        <a:effectLst/>
      </p:bgPr>
    </p:bg>
    <p:spTree>
      <p:nvGrpSpPr>
        <p:cNvPr id="1" name=""/>
        <p:cNvGrpSpPr/>
        <p:nvPr/>
      </p:nvGrpSpPr>
      <p:grpSpPr>
        <a:xfrm>
          <a:off x="0" y="0"/>
          <a:ext cx="0" cy="0"/>
          <a:chOff x="0" y="0"/>
          <a:chExt cx="0" cy="0"/>
        </a:xfrm>
      </p:grpSpPr>
      <p:sp>
        <p:nvSpPr>
          <p:cNvPr id="2" name="Shape 0"/>
          <p:cNvSpPr/>
          <p:nvPr/>
        </p:nvSpPr>
        <p:spPr>
          <a:xfrm>
            <a:off x="0" y="0"/>
            <a:ext cx="64008" cy="5143500"/>
          </a:xfrm>
          <a:prstGeom prst="rect">
            <a:avLst/>
          </a:prstGeom>
          <a:solidFill>
            <a:srgbClr val="007A6E"/>
          </a:solidFill>
          <a:ln w="12700">
            <a:solidFill>
              <a:srgbClr val="007A6E"/>
            </a:solidFill>
            <a:prstDash val="solid"/>
          </a:ln>
        </p:spPr>
        <p:txBody>
          <a:bodyPr/>
          <a:lstStyle/>
          <a:p>
            <a:endParaRPr lang="en-US"/>
          </a:p>
        </p:txBody>
      </p:sp>
      <p:sp>
        <p:nvSpPr>
          <p:cNvPr id="3" name="Text 1"/>
          <p:cNvSpPr/>
          <p:nvPr/>
        </p:nvSpPr>
        <p:spPr>
          <a:xfrm>
            <a:off x="182880" y="155448"/>
            <a:ext cx="6400800" cy="182880"/>
          </a:xfrm>
          <a:prstGeom prst="rect">
            <a:avLst/>
          </a:prstGeom>
          <a:noFill/>
          <a:ln/>
        </p:spPr>
        <p:txBody>
          <a:bodyPr wrap="square" rtlCol="0" anchor="ctr"/>
          <a:lstStyle/>
          <a:p>
            <a:pPr marL="0" indent="0" algn="l">
              <a:buNone/>
            </a:pPr>
            <a:r>
              <a:rPr lang="en-US" sz="800" b="1" kern="0" spc="300" dirty="0">
                <a:solidFill>
                  <a:srgbClr val="007A6E"/>
                </a:solidFill>
                <a:latin typeface="Calibri" pitchFamily="34" charset="0"/>
                <a:ea typeface="Calibri" pitchFamily="34" charset="-122"/>
                <a:cs typeface="Calibri" pitchFamily="34" charset="-120"/>
              </a:rPr>
              <a:t>THE INVESTMENT CASE  ·  ACT AT THE INFLECTION</a:t>
            </a:r>
            <a:endParaRPr lang="en-US" sz="800" dirty="0"/>
          </a:p>
        </p:txBody>
      </p:sp>
      <p:sp>
        <p:nvSpPr>
          <p:cNvPr id="4" name="Text 2"/>
          <p:cNvSpPr/>
          <p:nvPr/>
        </p:nvSpPr>
        <p:spPr>
          <a:xfrm>
            <a:off x="7589520" y="100584"/>
            <a:ext cx="1371600" cy="237744"/>
          </a:xfrm>
          <a:prstGeom prst="rect">
            <a:avLst/>
          </a:prstGeom>
          <a:noFill/>
          <a:ln/>
        </p:spPr>
        <p:txBody>
          <a:bodyPr wrap="square" rtlCol="0" anchor="ctr"/>
          <a:lstStyle/>
          <a:p>
            <a:pPr marL="0" indent="0" algn="r">
              <a:buNone/>
            </a:pPr>
            <a:r>
              <a:rPr lang="en-US" sz="1100" b="1" kern="0" spc="400" dirty="0">
                <a:solidFill>
                  <a:srgbClr val="1C2B39"/>
                </a:solidFill>
                <a:latin typeface="Calibri" pitchFamily="34" charset="0"/>
                <a:ea typeface="Calibri" pitchFamily="34" charset="-122"/>
                <a:cs typeface="Calibri" pitchFamily="34" charset="-120"/>
              </a:rPr>
              <a:t>KAIROS</a:t>
            </a:r>
            <a:endParaRPr lang="en-US" sz="1100" dirty="0"/>
          </a:p>
        </p:txBody>
      </p:sp>
      <p:sp>
        <p:nvSpPr>
          <p:cNvPr id="5" name="Text 3"/>
          <p:cNvSpPr/>
          <p:nvPr/>
        </p:nvSpPr>
        <p:spPr>
          <a:xfrm>
            <a:off x="7589520" y="310896"/>
            <a:ext cx="1371600" cy="164592"/>
          </a:xfrm>
          <a:prstGeom prst="rect">
            <a:avLst/>
          </a:prstGeom>
          <a:noFill/>
          <a:ln/>
        </p:spPr>
        <p:txBody>
          <a:bodyPr wrap="square" rtlCol="0" anchor="ctr"/>
          <a:lstStyle/>
          <a:p>
            <a:pPr marL="0" indent="0" algn="r">
              <a:buNone/>
            </a:pPr>
            <a:r>
              <a:rPr lang="en-US" sz="700" kern="0" spc="300" dirty="0">
                <a:solidFill>
                  <a:srgbClr val="007A6E"/>
                </a:solidFill>
                <a:latin typeface="Calibri" pitchFamily="34" charset="0"/>
                <a:ea typeface="Calibri" pitchFamily="34" charset="-122"/>
                <a:cs typeface="Calibri" pitchFamily="34" charset="-120"/>
              </a:rPr>
              <a:t>RENEWABLES</a:t>
            </a:r>
            <a:endParaRPr lang="en-US" sz="700" dirty="0"/>
          </a:p>
        </p:txBody>
      </p:sp>
      <p:sp>
        <p:nvSpPr>
          <p:cNvPr id="6" name="Shape 4"/>
          <p:cNvSpPr/>
          <p:nvPr/>
        </p:nvSpPr>
        <p:spPr>
          <a:xfrm>
            <a:off x="0" y="4901184"/>
            <a:ext cx="9144000" cy="242316"/>
          </a:xfrm>
          <a:prstGeom prst="rect">
            <a:avLst/>
          </a:prstGeom>
          <a:solidFill>
            <a:srgbClr val="E8EEF3"/>
          </a:solidFill>
          <a:ln w="12700">
            <a:solidFill>
              <a:srgbClr val="E8EEF3"/>
            </a:solidFill>
            <a:prstDash val="solid"/>
          </a:ln>
        </p:spPr>
        <p:txBody>
          <a:bodyPr/>
          <a:lstStyle/>
          <a:p>
            <a:endParaRPr lang="en-US"/>
          </a:p>
        </p:txBody>
      </p:sp>
      <p:sp>
        <p:nvSpPr>
          <p:cNvPr id="7" name="Text 5"/>
          <p:cNvSpPr/>
          <p:nvPr/>
        </p:nvSpPr>
        <p:spPr>
          <a:xfrm>
            <a:off x="182880" y="4924044"/>
            <a:ext cx="6400800" cy="164592"/>
          </a:xfrm>
          <a:prstGeom prst="rect">
            <a:avLst/>
          </a:prstGeom>
          <a:noFill/>
          <a:ln/>
        </p:spPr>
        <p:txBody>
          <a:bodyPr wrap="square" rtlCol="0" anchor="ctr"/>
          <a:lstStyle/>
          <a:p>
            <a:pPr marL="0" indent="0" algn="l">
              <a:buNone/>
            </a:pPr>
            <a:r>
              <a:rPr lang="en-US" sz="700" kern="0" spc="150" dirty="0">
                <a:solidFill>
                  <a:srgbClr val="7A93A8"/>
                </a:solidFill>
                <a:latin typeface="Calibri" pitchFamily="34" charset="0"/>
                <a:ea typeface="Calibri" pitchFamily="34" charset="-122"/>
                <a:cs typeface="Calibri" pitchFamily="34" charset="-120"/>
              </a:rPr>
              <a:t>UNLOCKING INVESTOR ACCESS TO GROWTH IN RENEWABLES</a:t>
            </a:r>
            <a:endParaRPr lang="en-US" sz="700" dirty="0"/>
          </a:p>
        </p:txBody>
      </p:sp>
      <p:sp>
        <p:nvSpPr>
          <p:cNvPr id="9" name="Text 7"/>
          <p:cNvSpPr/>
          <p:nvPr/>
        </p:nvSpPr>
        <p:spPr>
          <a:xfrm>
            <a:off x="182880" y="420624"/>
            <a:ext cx="8778240" cy="310896"/>
          </a:xfrm>
          <a:prstGeom prst="rect">
            <a:avLst/>
          </a:prstGeom>
          <a:noFill/>
          <a:ln/>
        </p:spPr>
        <p:txBody>
          <a:bodyPr wrap="square" rtlCol="0" anchor="ctr"/>
          <a:lstStyle/>
          <a:p>
            <a:pPr marL="0" indent="0">
              <a:buNone/>
            </a:pPr>
            <a:r>
              <a:rPr lang="en-US" sz="1700" b="1" dirty="0">
                <a:solidFill>
                  <a:srgbClr val="1C2B39"/>
                </a:solidFill>
                <a:latin typeface="Calibri" pitchFamily="34" charset="0"/>
                <a:ea typeface="Calibri" pitchFamily="34" charset="-122"/>
                <a:cs typeface="Calibri" pitchFamily="34" charset="-120"/>
              </a:rPr>
              <a:t>The window of asymmetric opportunity opens at policy &amp; cost inflection</a:t>
            </a:r>
            <a:endParaRPr lang="en-US" sz="1700" dirty="0"/>
          </a:p>
        </p:txBody>
      </p:sp>
      <p:sp>
        <p:nvSpPr>
          <p:cNvPr id="10" name="Text 8"/>
          <p:cNvSpPr/>
          <p:nvPr/>
        </p:nvSpPr>
        <p:spPr>
          <a:xfrm>
            <a:off x="182880" y="713232"/>
            <a:ext cx="8778240" cy="201168"/>
          </a:xfrm>
          <a:prstGeom prst="rect">
            <a:avLst/>
          </a:prstGeom>
          <a:noFill/>
          <a:ln/>
        </p:spPr>
        <p:txBody>
          <a:bodyPr wrap="square" rtlCol="0" anchor="ctr"/>
          <a:lstStyle/>
          <a:p>
            <a:pPr marL="0" indent="0">
              <a:buNone/>
            </a:pPr>
            <a:r>
              <a:rPr lang="en-US" sz="1000" dirty="0">
                <a:solidFill>
                  <a:srgbClr val="7A93A8"/>
                </a:solidFill>
                <a:latin typeface="Calibri" pitchFamily="34" charset="0"/>
                <a:ea typeface="Calibri" pitchFamily="34" charset="-122"/>
                <a:cs typeface="Calibri" pitchFamily="34" charset="-120"/>
              </a:rPr>
              <a:t>Credible policy triggers a virtuous cycle  ·  Delay triggers the vicious alternative  ·  Early movers capture the advantage</a:t>
            </a:r>
            <a:endParaRPr lang="en-US" sz="1000" dirty="0"/>
          </a:p>
        </p:txBody>
      </p:sp>
      <p:sp>
        <p:nvSpPr>
          <p:cNvPr id="11" name="Shape 9"/>
          <p:cNvSpPr/>
          <p:nvPr/>
        </p:nvSpPr>
        <p:spPr>
          <a:xfrm>
            <a:off x="182880" y="941832"/>
            <a:ext cx="8778240" cy="20117"/>
          </a:xfrm>
          <a:prstGeom prst="rect">
            <a:avLst/>
          </a:prstGeom>
          <a:solidFill>
            <a:srgbClr val="B2DDD9"/>
          </a:solidFill>
          <a:ln w="12700">
            <a:solidFill>
              <a:srgbClr val="B2DDD9"/>
            </a:solidFill>
            <a:prstDash val="solid"/>
          </a:ln>
        </p:spPr>
        <p:txBody>
          <a:bodyPr/>
          <a:lstStyle/>
          <a:p>
            <a:endParaRPr lang="en-US"/>
          </a:p>
        </p:txBody>
      </p:sp>
      <p:sp>
        <p:nvSpPr>
          <p:cNvPr id="12" name="Shape 10"/>
          <p:cNvSpPr/>
          <p:nvPr/>
        </p:nvSpPr>
        <p:spPr>
          <a:xfrm>
            <a:off x="182880" y="1005840"/>
            <a:ext cx="4279392" cy="1792224"/>
          </a:xfrm>
          <a:prstGeom prst="rect">
            <a:avLst/>
          </a:prstGeom>
          <a:solidFill>
            <a:srgbClr val="FFFFFF"/>
          </a:solidFill>
          <a:ln w="9525">
            <a:solidFill>
              <a:srgbClr val="B2DDD9"/>
            </a:solidFill>
            <a:prstDash val="solid"/>
          </a:ln>
          <a:effectLst>
            <a:outerShdw blurRad="63500" dist="25400" dir="8100000" algn="bl" rotWithShape="0">
              <a:srgbClr val="000000">
                <a:alpha val="7000"/>
              </a:srgbClr>
            </a:outerShdw>
          </a:effectLst>
        </p:spPr>
        <p:txBody>
          <a:bodyPr/>
          <a:lstStyle/>
          <a:p>
            <a:endParaRPr lang="en-US"/>
          </a:p>
        </p:txBody>
      </p:sp>
      <p:sp>
        <p:nvSpPr>
          <p:cNvPr id="13" name="Shape 11"/>
          <p:cNvSpPr/>
          <p:nvPr/>
        </p:nvSpPr>
        <p:spPr>
          <a:xfrm>
            <a:off x="182880" y="1005840"/>
            <a:ext cx="4279392" cy="310896"/>
          </a:xfrm>
          <a:prstGeom prst="rect">
            <a:avLst/>
          </a:prstGeom>
          <a:solidFill>
            <a:srgbClr val="007A6E"/>
          </a:solidFill>
          <a:ln w="12700">
            <a:solidFill>
              <a:srgbClr val="007A6E"/>
            </a:solidFill>
            <a:prstDash val="solid"/>
          </a:ln>
        </p:spPr>
        <p:txBody>
          <a:bodyPr/>
          <a:lstStyle/>
          <a:p>
            <a:endParaRPr lang="en-US"/>
          </a:p>
        </p:txBody>
      </p:sp>
      <p:sp>
        <p:nvSpPr>
          <p:cNvPr id="14" name="Text 12"/>
          <p:cNvSpPr/>
          <p:nvPr/>
        </p:nvSpPr>
        <p:spPr>
          <a:xfrm>
            <a:off x="347472" y="1033272"/>
            <a:ext cx="3950208" cy="256032"/>
          </a:xfrm>
          <a:prstGeom prst="rect">
            <a:avLst/>
          </a:prstGeom>
          <a:noFill/>
          <a:ln/>
        </p:spPr>
        <p:txBody>
          <a:bodyPr wrap="square" rtlCol="0" anchor="ctr"/>
          <a:lstStyle/>
          <a:p>
            <a:pPr marL="0" indent="0">
              <a:buNone/>
            </a:pPr>
            <a:r>
              <a:rPr lang="en-US" sz="1100" b="1" kern="0" spc="200" dirty="0">
                <a:solidFill>
                  <a:srgbClr val="FFFFFF"/>
                </a:solidFill>
                <a:latin typeface="Calibri" pitchFamily="34" charset="0"/>
                <a:ea typeface="Calibri" pitchFamily="34" charset="-122"/>
                <a:cs typeface="Calibri" pitchFamily="34" charset="-120"/>
              </a:rPr>
              <a:t>VIRTUOUS CYCLE  ↻</a:t>
            </a:r>
            <a:endParaRPr lang="en-US" sz="1100" dirty="0"/>
          </a:p>
        </p:txBody>
      </p:sp>
      <p:sp>
        <p:nvSpPr>
          <p:cNvPr id="15" name="Text 13"/>
          <p:cNvSpPr/>
          <p:nvPr/>
        </p:nvSpPr>
        <p:spPr>
          <a:xfrm>
            <a:off x="347472" y="1371600"/>
            <a:ext cx="4023360" cy="182880"/>
          </a:xfrm>
          <a:prstGeom prst="rect">
            <a:avLst/>
          </a:prstGeom>
          <a:noFill/>
          <a:ln/>
        </p:spPr>
        <p:txBody>
          <a:bodyPr wrap="square" rtlCol="0" anchor="ctr"/>
          <a:lstStyle/>
          <a:p>
            <a:pPr marL="0" indent="0">
              <a:buNone/>
            </a:pPr>
            <a:r>
              <a:rPr lang="en-US" sz="900" b="1" dirty="0">
                <a:solidFill>
                  <a:srgbClr val="005A52"/>
                </a:solidFill>
                <a:latin typeface="Calibri" pitchFamily="34" charset="0"/>
                <a:ea typeface="Calibri" pitchFamily="34" charset="-122"/>
                <a:cs typeface="Calibri" pitchFamily="34" charset="-120"/>
              </a:rPr>
              <a:t>Credible policy signal</a:t>
            </a:r>
            <a:endParaRPr lang="en-US" sz="900" dirty="0"/>
          </a:p>
        </p:txBody>
      </p:sp>
      <p:sp>
        <p:nvSpPr>
          <p:cNvPr id="16" name="Text 14"/>
          <p:cNvSpPr/>
          <p:nvPr/>
        </p:nvSpPr>
        <p:spPr>
          <a:xfrm>
            <a:off x="420624" y="1554480"/>
            <a:ext cx="3950208" cy="164592"/>
          </a:xfrm>
          <a:prstGeom prst="rect">
            <a:avLst/>
          </a:prstGeom>
          <a:noFill/>
          <a:ln/>
        </p:spPr>
        <p:txBody>
          <a:bodyPr wrap="square" rtlCol="0" anchor="ctr"/>
          <a:lstStyle/>
          <a:p>
            <a:pPr marL="0" indent="0">
              <a:buNone/>
            </a:pPr>
            <a:r>
              <a:rPr lang="en-US" sz="850" dirty="0">
                <a:solidFill>
                  <a:srgbClr val="3D5166"/>
                </a:solidFill>
                <a:latin typeface="Calibri" pitchFamily="34" charset="0"/>
                <a:ea typeface="Calibri" pitchFamily="34" charset="-122"/>
                <a:cs typeface="Calibri" pitchFamily="34" charset="-120"/>
              </a:rPr>
              <a:t>→ Investor confidence rises</a:t>
            </a:r>
            <a:endParaRPr lang="en-US" sz="850" dirty="0"/>
          </a:p>
        </p:txBody>
      </p:sp>
      <p:sp>
        <p:nvSpPr>
          <p:cNvPr id="17" name="Text 15"/>
          <p:cNvSpPr/>
          <p:nvPr/>
        </p:nvSpPr>
        <p:spPr>
          <a:xfrm>
            <a:off x="420624" y="1728216"/>
            <a:ext cx="3950208" cy="164592"/>
          </a:xfrm>
          <a:prstGeom prst="rect">
            <a:avLst/>
          </a:prstGeom>
          <a:noFill/>
          <a:ln/>
        </p:spPr>
        <p:txBody>
          <a:bodyPr wrap="square" rtlCol="0" anchor="ctr"/>
          <a:lstStyle/>
          <a:p>
            <a:pPr marL="0" indent="0">
              <a:buNone/>
            </a:pPr>
            <a:r>
              <a:rPr lang="en-US" sz="850" dirty="0">
                <a:solidFill>
                  <a:srgbClr val="3D5166"/>
                </a:solidFill>
                <a:latin typeface="Calibri" pitchFamily="34" charset="0"/>
                <a:ea typeface="Calibri" pitchFamily="34" charset="-122"/>
                <a:cs typeface="Calibri" pitchFamily="34" charset="-120"/>
              </a:rPr>
              <a:t>→ Capital flows into projects</a:t>
            </a:r>
            <a:endParaRPr lang="en-US" sz="850" dirty="0"/>
          </a:p>
        </p:txBody>
      </p:sp>
      <p:sp>
        <p:nvSpPr>
          <p:cNvPr id="18" name="Text 16"/>
          <p:cNvSpPr/>
          <p:nvPr/>
        </p:nvSpPr>
        <p:spPr>
          <a:xfrm>
            <a:off x="420624" y="1901952"/>
            <a:ext cx="3950208" cy="164592"/>
          </a:xfrm>
          <a:prstGeom prst="rect">
            <a:avLst/>
          </a:prstGeom>
          <a:noFill/>
          <a:ln/>
        </p:spPr>
        <p:txBody>
          <a:bodyPr wrap="square" rtlCol="0" anchor="ctr"/>
          <a:lstStyle/>
          <a:p>
            <a:pPr marL="0" indent="0">
              <a:buNone/>
            </a:pPr>
            <a:r>
              <a:rPr lang="en-US" sz="850" dirty="0">
                <a:solidFill>
                  <a:srgbClr val="3D5166"/>
                </a:solidFill>
                <a:latin typeface="Calibri" pitchFamily="34" charset="0"/>
                <a:ea typeface="Calibri" pitchFamily="34" charset="-122"/>
                <a:cs typeface="Calibri" pitchFamily="34" charset="-120"/>
              </a:rPr>
              <a:t>→ Projects built, workforce grows</a:t>
            </a:r>
            <a:endParaRPr lang="en-US" sz="850" dirty="0"/>
          </a:p>
        </p:txBody>
      </p:sp>
      <p:sp>
        <p:nvSpPr>
          <p:cNvPr id="19" name="Text 17"/>
          <p:cNvSpPr/>
          <p:nvPr/>
        </p:nvSpPr>
        <p:spPr>
          <a:xfrm>
            <a:off x="420624" y="2075688"/>
            <a:ext cx="3950208" cy="164592"/>
          </a:xfrm>
          <a:prstGeom prst="rect">
            <a:avLst/>
          </a:prstGeom>
          <a:noFill/>
          <a:ln/>
        </p:spPr>
        <p:txBody>
          <a:bodyPr wrap="square" rtlCol="0" anchor="ctr"/>
          <a:lstStyle/>
          <a:p>
            <a:pPr marL="0" indent="0">
              <a:buNone/>
            </a:pPr>
            <a:r>
              <a:rPr lang="en-US" sz="850" dirty="0">
                <a:solidFill>
                  <a:srgbClr val="3D5166"/>
                </a:solidFill>
                <a:latin typeface="Calibri" pitchFamily="34" charset="0"/>
                <a:ea typeface="Calibri" pitchFamily="34" charset="-122"/>
                <a:cs typeface="Calibri" pitchFamily="34" charset="-120"/>
              </a:rPr>
              <a:t>→ Costs fall, track record builds</a:t>
            </a:r>
            <a:endParaRPr lang="en-US" sz="850" dirty="0"/>
          </a:p>
        </p:txBody>
      </p:sp>
      <p:sp>
        <p:nvSpPr>
          <p:cNvPr id="20" name="Text 18"/>
          <p:cNvSpPr/>
          <p:nvPr/>
        </p:nvSpPr>
        <p:spPr>
          <a:xfrm>
            <a:off x="420624" y="2249424"/>
            <a:ext cx="3950208" cy="164592"/>
          </a:xfrm>
          <a:prstGeom prst="rect">
            <a:avLst/>
          </a:prstGeom>
          <a:noFill/>
          <a:ln/>
        </p:spPr>
        <p:txBody>
          <a:bodyPr wrap="square" rtlCol="0" anchor="ctr"/>
          <a:lstStyle/>
          <a:p>
            <a:pPr marL="0" indent="0">
              <a:buNone/>
            </a:pPr>
            <a:r>
              <a:rPr lang="en-US" sz="850" dirty="0">
                <a:solidFill>
                  <a:srgbClr val="3D5166"/>
                </a:solidFill>
                <a:latin typeface="Calibri" pitchFamily="34" charset="0"/>
                <a:ea typeface="Calibri" pitchFamily="34" charset="-122"/>
                <a:cs typeface="Calibri" pitchFamily="34" charset="-120"/>
              </a:rPr>
              <a:t>→ Policy easier to sustain</a:t>
            </a:r>
            <a:endParaRPr lang="en-US" sz="850" dirty="0"/>
          </a:p>
        </p:txBody>
      </p:sp>
      <p:sp>
        <p:nvSpPr>
          <p:cNvPr id="21" name="Text 19"/>
          <p:cNvSpPr/>
          <p:nvPr/>
        </p:nvSpPr>
        <p:spPr>
          <a:xfrm>
            <a:off x="420624" y="2431746"/>
            <a:ext cx="3950208" cy="164592"/>
          </a:xfrm>
          <a:prstGeom prst="rect">
            <a:avLst/>
          </a:prstGeom>
          <a:noFill/>
          <a:ln/>
        </p:spPr>
        <p:txBody>
          <a:bodyPr wrap="square" rtlCol="0" anchor="ctr"/>
          <a:lstStyle/>
          <a:p>
            <a:pPr marL="0" indent="0">
              <a:buNone/>
            </a:pPr>
            <a:r>
              <a:rPr lang="en-US" sz="850" b="1" dirty="0">
                <a:solidFill>
                  <a:srgbClr val="007A6E"/>
                </a:solidFill>
                <a:latin typeface="Calibri" pitchFamily="34" charset="0"/>
                <a:ea typeface="Calibri" pitchFamily="34" charset="-122"/>
                <a:cs typeface="Calibri" pitchFamily="34" charset="-120"/>
              </a:rPr>
              <a:t>→ Stronger signals  →  repeat ↻</a:t>
            </a:r>
            <a:endParaRPr lang="en-US" sz="850" dirty="0"/>
          </a:p>
        </p:txBody>
      </p:sp>
      <p:sp>
        <p:nvSpPr>
          <p:cNvPr id="22" name="Shape 20"/>
          <p:cNvSpPr/>
          <p:nvPr/>
        </p:nvSpPr>
        <p:spPr>
          <a:xfrm>
            <a:off x="182880" y="2697525"/>
            <a:ext cx="4279392" cy="310896"/>
          </a:xfrm>
          <a:prstGeom prst="rect">
            <a:avLst/>
          </a:prstGeom>
          <a:solidFill>
            <a:srgbClr val="007A6E"/>
          </a:solidFill>
          <a:ln w="12700">
            <a:solidFill>
              <a:srgbClr val="007A6E"/>
            </a:solidFill>
            <a:prstDash val="solid"/>
          </a:ln>
        </p:spPr>
        <p:txBody>
          <a:bodyPr/>
          <a:lstStyle/>
          <a:p>
            <a:endParaRPr lang="en-US"/>
          </a:p>
        </p:txBody>
      </p:sp>
      <p:sp>
        <p:nvSpPr>
          <p:cNvPr id="23" name="Text 21"/>
          <p:cNvSpPr/>
          <p:nvPr/>
        </p:nvSpPr>
        <p:spPr>
          <a:xfrm>
            <a:off x="329184" y="2715813"/>
            <a:ext cx="4059936" cy="274320"/>
          </a:xfrm>
          <a:prstGeom prst="rect">
            <a:avLst/>
          </a:prstGeom>
          <a:noFill/>
          <a:ln/>
        </p:spPr>
        <p:txBody>
          <a:bodyPr wrap="square"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  Costs will keep falling — structurally and permanently</a:t>
            </a:r>
            <a:endParaRPr lang="en-US" sz="900" dirty="0"/>
          </a:p>
        </p:txBody>
      </p:sp>
      <p:sp>
        <p:nvSpPr>
          <p:cNvPr id="24" name="Shape 22"/>
          <p:cNvSpPr/>
          <p:nvPr/>
        </p:nvSpPr>
        <p:spPr>
          <a:xfrm>
            <a:off x="4608576" y="1005840"/>
            <a:ext cx="4279392" cy="1792224"/>
          </a:xfrm>
          <a:prstGeom prst="rect">
            <a:avLst/>
          </a:prstGeom>
          <a:solidFill>
            <a:srgbClr val="FFFFFF"/>
          </a:solidFill>
          <a:ln w="9525">
            <a:solidFill>
              <a:srgbClr val="E8A89F"/>
            </a:solidFill>
            <a:prstDash val="solid"/>
          </a:ln>
          <a:effectLst>
            <a:outerShdw blurRad="63500" dist="25400" dir="8100000" algn="bl" rotWithShape="0">
              <a:srgbClr val="000000">
                <a:alpha val="7000"/>
              </a:srgbClr>
            </a:outerShdw>
          </a:effectLst>
        </p:spPr>
        <p:txBody>
          <a:bodyPr/>
          <a:lstStyle/>
          <a:p>
            <a:endParaRPr lang="en-US"/>
          </a:p>
        </p:txBody>
      </p:sp>
      <p:sp>
        <p:nvSpPr>
          <p:cNvPr id="25" name="Shape 23"/>
          <p:cNvSpPr/>
          <p:nvPr/>
        </p:nvSpPr>
        <p:spPr>
          <a:xfrm>
            <a:off x="4608576" y="1005840"/>
            <a:ext cx="4279392" cy="310896"/>
          </a:xfrm>
          <a:prstGeom prst="rect">
            <a:avLst/>
          </a:prstGeom>
          <a:solidFill>
            <a:srgbClr val="C0392B"/>
          </a:solidFill>
          <a:ln w="12700">
            <a:solidFill>
              <a:srgbClr val="C0392B"/>
            </a:solidFill>
            <a:prstDash val="solid"/>
          </a:ln>
        </p:spPr>
        <p:txBody>
          <a:bodyPr/>
          <a:lstStyle/>
          <a:p>
            <a:endParaRPr lang="en-US"/>
          </a:p>
        </p:txBody>
      </p:sp>
      <p:sp>
        <p:nvSpPr>
          <p:cNvPr id="26" name="Text 24"/>
          <p:cNvSpPr/>
          <p:nvPr/>
        </p:nvSpPr>
        <p:spPr>
          <a:xfrm>
            <a:off x="4773168" y="1033272"/>
            <a:ext cx="3950208" cy="256032"/>
          </a:xfrm>
          <a:prstGeom prst="rect">
            <a:avLst/>
          </a:prstGeom>
          <a:noFill/>
          <a:ln/>
        </p:spPr>
        <p:txBody>
          <a:bodyPr wrap="square" rtlCol="0" anchor="ctr"/>
          <a:lstStyle/>
          <a:p>
            <a:pPr marL="0" indent="0">
              <a:buNone/>
            </a:pPr>
            <a:r>
              <a:rPr lang="en-US" sz="1100" b="1" kern="0" spc="200" dirty="0">
                <a:solidFill>
                  <a:srgbClr val="FFFFFF"/>
                </a:solidFill>
                <a:latin typeface="Calibri" pitchFamily="34" charset="0"/>
                <a:ea typeface="Calibri" pitchFamily="34" charset="-122"/>
                <a:cs typeface="Calibri" pitchFamily="34" charset="-120"/>
              </a:rPr>
              <a:t>VICIOUS CYCLE  ↺</a:t>
            </a:r>
            <a:endParaRPr lang="en-US" sz="1100" dirty="0"/>
          </a:p>
        </p:txBody>
      </p:sp>
      <p:sp>
        <p:nvSpPr>
          <p:cNvPr id="27" name="Text 25"/>
          <p:cNvSpPr/>
          <p:nvPr/>
        </p:nvSpPr>
        <p:spPr>
          <a:xfrm>
            <a:off x="4773168" y="1371600"/>
            <a:ext cx="4023360" cy="182880"/>
          </a:xfrm>
          <a:prstGeom prst="rect">
            <a:avLst/>
          </a:prstGeom>
          <a:noFill/>
          <a:ln/>
        </p:spPr>
        <p:txBody>
          <a:bodyPr wrap="square" rtlCol="0" anchor="ctr"/>
          <a:lstStyle/>
          <a:p>
            <a:pPr marL="0" indent="0">
              <a:buNone/>
            </a:pPr>
            <a:r>
              <a:rPr lang="en-US" sz="900" b="1" dirty="0">
                <a:solidFill>
                  <a:srgbClr val="C0392B"/>
                </a:solidFill>
                <a:latin typeface="Calibri" pitchFamily="34" charset="0"/>
                <a:ea typeface="Calibri" pitchFamily="34" charset="-122"/>
                <a:cs typeface="Calibri" pitchFamily="34" charset="-120"/>
              </a:rPr>
              <a:t>Policy uncertainty / delay</a:t>
            </a:r>
            <a:endParaRPr lang="en-US" sz="900" dirty="0"/>
          </a:p>
        </p:txBody>
      </p:sp>
      <p:sp>
        <p:nvSpPr>
          <p:cNvPr id="28" name="Text 26"/>
          <p:cNvSpPr/>
          <p:nvPr/>
        </p:nvSpPr>
        <p:spPr>
          <a:xfrm>
            <a:off x="4846320" y="1554480"/>
            <a:ext cx="3950208" cy="164592"/>
          </a:xfrm>
          <a:prstGeom prst="rect">
            <a:avLst/>
          </a:prstGeom>
          <a:noFill/>
          <a:ln/>
        </p:spPr>
        <p:txBody>
          <a:bodyPr wrap="square" rtlCol="0" anchor="ctr"/>
          <a:lstStyle/>
          <a:p>
            <a:pPr marL="0" indent="0">
              <a:buNone/>
            </a:pPr>
            <a:r>
              <a:rPr lang="en-US" sz="850" dirty="0">
                <a:solidFill>
                  <a:srgbClr val="3D5166"/>
                </a:solidFill>
                <a:latin typeface="Calibri" pitchFamily="34" charset="0"/>
                <a:ea typeface="Calibri" pitchFamily="34" charset="-122"/>
                <a:cs typeface="Calibri" pitchFamily="34" charset="-120"/>
              </a:rPr>
              <a:t>→ Capital hesitates</a:t>
            </a:r>
            <a:endParaRPr lang="en-US" sz="850" dirty="0"/>
          </a:p>
        </p:txBody>
      </p:sp>
      <p:sp>
        <p:nvSpPr>
          <p:cNvPr id="29" name="Text 27"/>
          <p:cNvSpPr/>
          <p:nvPr/>
        </p:nvSpPr>
        <p:spPr>
          <a:xfrm>
            <a:off x="4846320" y="1728216"/>
            <a:ext cx="3950208" cy="164592"/>
          </a:xfrm>
          <a:prstGeom prst="rect">
            <a:avLst/>
          </a:prstGeom>
          <a:noFill/>
          <a:ln/>
        </p:spPr>
        <p:txBody>
          <a:bodyPr wrap="square" rtlCol="0" anchor="ctr"/>
          <a:lstStyle/>
          <a:p>
            <a:pPr marL="0" indent="0">
              <a:buNone/>
            </a:pPr>
            <a:r>
              <a:rPr lang="en-US" sz="850" dirty="0">
                <a:solidFill>
                  <a:srgbClr val="3D5166"/>
                </a:solidFill>
                <a:latin typeface="Calibri" pitchFamily="34" charset="0"/>
                <a:ea typeface="Calibri" pitchFamily="34" charset="-122"/>
                <a:cs typeface="Calibri" pitchFamily="34" charset="-120"/>
              </a:rPr>
              <a:t>→ Project pipelines stall</a:t>
            </a:r>
            <a:endParaRPr lang="en-US" sz="850" dirty="0"/>
          </a:p>
        </p:txBody>
      </p:sp>
      <p:sp>
        <p:nvSpPr>
          <p:cNvPr id="30" name="Text 28"/>
          <p:cNvSpPr/>
          <p:nvPr/>
        </p:nvSpPr>
        <p:spPr>
          <a:xfrm>
            <a:off x="4846320" y="1901952"/>
            <a:ext cx="3950208" cy="164592"/>
          </a:xfrm>
          <a:prstGeom prst="rect">
            <a:avLst/>
          </a:prstGeom>
          <a:noFill/>
          <a:ln/>
        </p:spPr>
        <p:txBody>
          <a:bodyPr wrap="square" rtlCol="0" anchor="ctr"/>
          <a:lstStyle/>
          <a:p>
            <a:pPr marL="0" indent="0">
              <a:buNone/>
            </a:pPr>
            <a:r>
              <a:rPr lang="en-US" sz="850" dirty="0">
                <a:solidFill>
                  <a:srgbClr val="3D5166"/>
                </a:solidFill>
                <a:latin typeface="Calibri" pitchFamily="34" charset="0"/>
                <a:ea typeface="Calibri" pitchFamily="34" charset="-122"/>
                <a:cs typeface="Calibri" pitchFamily="34" charset="-120"/>
              </a:rPr>
              <a:t>→ Skilled workers leave sector</a:t>
            </a:r>
            <a:endParaRPr lang="en-US" sz="850" dirty="0"/>
          </a:p>
        </p:txBody>
      </p:sp>
      <p:sp>
        <p:nvSpPr>
          <p:cNvPr id="31" name="Text 29"/>
          <p:cNvSpPr/>
          <p:nvPr/>
        </p:nvSpPr>
        <p:spPr>
          <a:xfrm>
            <a:off x="4846320" y="2075688"/>
            <a:ext cx="3950208" cy="164592"/>
          </a:xfrm>
          <a:prstGeom prst="rect">
            <a:avLst/>
          </a:prstGeom>
          <a:noFill/>
          <a:ln/>
        </p:spPr>
        <p:txBody>
          <a:bodyPr wrap="square" rtlCol="0" anchor="ctr"/>
          <a:lstStyle/>
          <a:p>
            <a:pPr marL="0" indent="0">
              <a:buNone/>
            </a:pPr>
            <a:r>
              <a:rPr lang="en-US" sz="850" dirty="0">
                <a:solidFill>
                  <a:srgbClr val="3D5166"/>
                </a:solidFill>
                <a:latin typeface="Calibri" pitchFamily="34" charset="0"/>
                <a:ea typeface="Calibri" pitchFamily="34" charset="-122"/>
                <a:cs typeface="Calibri" pitchFamily="34" charset="-120"/>
              </a:rPr>
              <a:t>→ Future projects cost more</a:t>
            </a:r>
            <a:endParaRPr lang="en-US" sz="850" dirty="0"/>
          </a:p>
        </p:txBody>
      </p:sp>
      <p:sp>
        <p:nvSpPr>
          <p:cNvPr id="32" name="Text 30"/>
          <p:cNvSpPr/>
          <p:nvPr/>
        </p:nvSpPr>
        <p:spPr>
          <a:xfrm>
            <a:off x="4846320" y="2249424"/>
            <a:ext cx="3950208" cy="164592"/>
          </a:xfrm>
          <a:prstGeom prst="rect">
            <a:avLst/>
          </a:prstGeom>
          <a:noFill/>
          <a:ln/>
        </p:spPr>
        <p:txBody>
          <a:bodyPr wrap="square" rtlCol="0" anchor="ctr"/>
          <a:lstStyle/>
          <a:p>
            <a:pPr marL="0" indent="0">
              <a:buNone/>
            </a:pPr>
            <a:r>
              <a:rPr lang="en-US" sz="850" dirty="0">
                <a:solidFill>
                  <a:srgbClr val="3D5166"/>
                </a:solidFill>
                <a:latin typeface="Calibri" pitchFamily="34" charset="0"/>
                <a:ea typeface="Calibri" pitchFamily="34" charset="-122"/>
                <a:cs typeface="Calibri" pitchFamily="34" charset="-120"/>
              </a:rPr>
              <a:t>→ Policy harder to justify</a:t>
            </a:r>
            <a:endParaRPr lang="en-US" sz="850" dirty="0"/>
          </a:p>
        </p:txBody>
      </p:sp>
      <p:sp>
        <p:nvSpPr>
          <p:cNvPr id="33" name="Text 31"/>
          <p:cNvSpPr/>
          <p:nvPr/>
        </p:nvSpPr>
        <p:spPr>
          <a:xfrm>
            <a:off x="4846320" y="2431746"/>
            <a:ext cx="3950208" cy="164592"/>
          </a:xfrm>
          <a:prstGeom prst="rect">
            <a:avLst/>
          </a:prstGeom>
          <a:noFill/>
          <a:ln/>
        </p:spPr>
        <p:txBody>
          <a:bodyPr wrap="square" rtlCol="0" anchor="ctr"/>
          <a:lstStyle/>
          <a:p>
            <a:pPr marL="0" indent="0">
              <a:buNone/>
            </a:pPr>
            <a:r>
              <a:rPr lang="en-US" sz="850" b="1" dirty="0">
                <a:solidFill>
                  <a:srgbClr val="C0392B"/>
                </a:solidFill>
                <a:latin typeface="Calibri" pitchFamily="34" charset="0"/>
                <a:ea typeface="Calibri" pitchFamily="34" charset="-122"/>
                <a:cs typeface="Calibri" pitchFamily="34" charset="-120"/>
              </a:rPr>
              <a:t>→ Weaker signals  →  repeat ↺</a:t>
            </a:r>
            <a:endParaRPr lang="en-US" sz="850" dirty="0"/>
          </a:p>
        </p:txBody>
      </p:sp>
      <p:sp>
        <p:nvSpPr>
          <p:cNvPr id="34" name="Shape 32"/>
          <p:cNvSpPr/>
          <p:nvPr/>
        </p:nvSpPr>
        <p:spPr>
          <a:xfrm>
            <a:off x="4608576" y="2701818"/>
            <a:ext cx="4279392" cy="310896"/>
          </a:xfrm>
          <a:prstGeom prst="rect">
            <a:avLst/>
          </a:prstGeom>
          <a:solidFill>
            <a:srgbClr val="C0392B"/>
          </a:solidFill>
          <a:ln w="12700">
            <a:solidFill>
              <a:srgbClr val="C0392B"/>
            </a:solidFill>
            <a:prstDash val="solid"/>
          </a:ln>
        </p:spPr>
        <p:txBody>
          <a:bodyPr/>
          <a:lstStyle/>
          <a:p>
            <a:endParaRPr lang="en-US"/>
          </a:p>
        </p:txBody>
      </p:sp>
      <p:sp>
        <p:nvSpPr>
          <p:cNvPr id="35" name="Text 33"/>
          <p:cNvSpPr/>
          <p:nvPr/>
        </p:nvSpPr>
        <p:spPr>
          <a:xfrm>
            <a:off x="4754880" y="2720106"/>
            <a:ext cx="4059936" cy="274320"/>
          </a:xfrm>
          <a:prstGeom prst="rect">
            <a:avLst/>
          </a:prstGeom>
          <a:noFill/>
          <a:ln/>
        </p:spPr>
        <p:txBody>
          <a:bodyPr wrap="square"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  Costs will keep rising — structurally and permanently</a:t>
            </a:r>
            <a:endParaRPr lang="en-US" sz="900" dirty="0"/>
          </a:p>
        </p:txBody>
      </p:sp>
      <p:sp>
        <p:nvSpPr>
          <p:cNvPr id="36" name="Shape 34"/>
          <p:cNvSpPr/>
          <p:nvPr/>
        </p:nvSpPr>
        <p:spPr>
          <a:xfrm>
            <a:off x="4334256" y="1700784"/>
            <a:ext cx="402336" cy="402336"/>
          </a:xfrm>
          <a:prstGeom prst="ellipse">
            <a:avLst/>
          </a:prstGeom>
          <a:solidFill>
            <a:srgbClr val="1C2B39"/>
          </a:solidFill>
          <a:ln w="15240">
            <a:solidFill>
              <a:srgbClr val="FFFFFF"/>
            </a:solidFill>
            <a:prstDash val="solid"/>
          </a:ln>
        </p:spPr>
        <p:txBody>
          <a:bodyPr/>
          <a:lstStyle/>
          <a:p>
            <a:endParaRPr lang="en-US"/>
          </a:p>
        </p:txBody>
      </p:sp>
      <p:sp>
        <p:nvSpPr>
          <p:cNvPr id="37" name="Text 35"/>
          <p:cNvSpPr/>
          <p:nvPr/>
        </p:nvSpPr>
        <p:spPr>
          <a:xfrm>
            <a:off x="4334256" y="1700784"/>
            <a:ext cx="402336" cy="402336"/>
          </a:xfrm>
          <a:prstGeom prst="rect">
            <a:avLst/>
          </a:prstGeom>
          <a:noFill/>
          <a:ln/>
        </p:spPr>
        <p:txBody>
          <a:bodyPr wrap="square" rtlCol="0" anchor="ctr"/>
          <a:lstStyle/>
          <a:p>
            <a:pPr marL="0" indent="0" algn="ctr">
              <a:buNone/>
            </a:pPr>
            <a:r>
              <a:rPr lang="en-US" sz="850" b="1" dirty="0">
                <a:solidFill>
                  <a:srgbClr val="FFFFFF"/>
                </a:solidFill>
                <a:latin typeface="Calibri" pitchFamily="34" charset="0"/>
                <a:ea typeface="Calibri" pitchFamily="34" charset="-122"/>
                <a:cs typeface="Calibri" pitchFamily="34" charset="-120"/>
              </a:rPr>
              <a:t>VS</a:t>
            </a:r>
            <a:endParaRPr lang="en-US" sz="850" dirty="0"/>
          </a:p>
        </p:txBody>
      </p:sp>
      <p:sp>
        <p:nvSpPr>
          <p:cNvPr id="38" name="Shape 36"/>
          <p:cNvSpPr/>
          <p:nvPr/>
        </p:nvSpPr>
        <p:spPr>
          <a:xfrm>
            <a:off x="182880" y="3156786"/>
            <a:ext cx="1667866" cy="694944"/>
          </a:xfrm>
          <a:prstGeom prst="rect">
            <a:avLst/>
          </a:prstGeom>
          <a:solidFill>
            <a:srgbClr val="FFFFFF"/>
          </a:solidFill>
          <a:ln w="9525">
            <a:solidFill>
              <a:srgbClr val="D8E4EC"/>
            </a:solidFill>
            <a:prstDash val="solid"/>
          </a:ln>
          <a:effectLst>
            <a:outerShdw blurRad="50800" dist="12700" dir="8100000" algn="bl" rotWithShape="0">
              <a:srgbClr val="000000">
                <a:alpha val="7000"/>
              </a:srgbClr>
            </a:outerShdw>
          </a:effectLst>
        </p:spPr>
        <p:txBody>
          <a:bodyPr/>
          <a:lstStyle/>
          <a:p>
            <a:endParaRPr lang="en-US"/>
          </a:p>
        </p:txBody>
      </p:sp>
      <p:sp>
        <p:nvSpPr>
          <p:cNvPr id="39" name="Shape 37"/>
          <p:cNvSpPr/>
          <p:nvPr/>
        </p:nvSpPr>
        <p:spPr>
          <a:xfrm>
            <a:off x="182880" y="3156786"/>
            <a:ext cx="1667866" cy="40234"/>
          </a:xfrm>
          <a:prstGeom prst="rect">
            <a:avLst/>
          </a:prstGeom>
          <a:solidFill>
            <a:srgbClr val="007A6E"/>
          </a:solidFill>
          <a:ln w="12700">
            <a:solidFill>
              <a:srgbClr val="007A6E"/>
            </a:solidFill>
            <a:prstDash val="solid"/>
          </a:ln>
        </p:spPr>
        <p:txBody>
          <a:bodyPr/>
          <a:lstStyle/>
          <a:p>
            <a:endParaRPr lang="en-US"/>
          </a:p>
        </p:txBody>
      </p:sp>
      <p:sp>
        <p:nvSpPr>
          <p:cNvPr id="40" name="Shape 38"/>
          <p:cNvSpPr/>
          <p:nvPr/>
        </p:nvSpPr>
        <p:spPr>
          <a:xfrm>
            <a:off x="292608" y="3248226"/>
            <a:ext cx="256032" cy="256032"/>
          </a:xfrm>
          <a:prstGeom prst="ellipse">
            <a:avLst/>
          </a:prstGeom>
          <a:solidFill>
            <a:srgbClr val="007A6E"/>
          </a:solidFill>
          <a:ln w="12700">
            <a:solidFill>
              <a:srgbClr val="007A6E"/>
            </a:solidFill>
            <a:prstDash val="solid"/>
          </a:ln>
        </p:spPr>
        <p:txBody>
          <a:bodyPr/>
          <a:lstStyle/>
          <a:p>
            <a:endParaRPr lang="en-US"/>
          </a:p>
        </p:txBody>
      </p:sp>
      <p:sp>
        <p:nvSpPr>
          <p:cNvPr id="41" name="Text 39"/>
          <p:cNvSpPr/>
          <p:nvPr/>
        </p:nvSpPr>
        <p:spPr>
          <a:xfrm>
            <a:off x="292608" y="3248226"/>
            <a:ext cx="256032" cy="256032"/>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42" name="Text 40"/>
          <p:cNvSpPr/>
          <p:nvPr/>
        </p:nvSpPr>
        <p:spPr>
          <a:xfrm>
            <a:off x="603504" y="3248226"/>
            <a:ext cx="1155802" cy="182880"/>
          </a:xfrm>
          <a:prstGeom prst="rect">
            <a:avLst/>
          </a:prstGeom>
          <a:noFill/>
          <a:ln/>
        </p:spPr>
        <p:txBody>
          <a:bodyPr wrap="square" rtlCol="0" anchor="ctr"/>
          <a:lstStyle/>
          <a:p>
            <a:pPr marL="0" indent="0">
              <a:buNone/>
            </a:pPr>
            <a:r>
              <a:rPr lang="en-US" sz="850" b="1" dirty="0">
                <a:solidFill>
                  <a:srgbClr val="1C2B39"/>
                </a:solidFill>
                <a:latin typeface="Calibri" pitchFamily="34" charset="0"/>
                <a:ea typeface="Calibri" pitchFamily="34" charset="-122"/>
                <a:cs typeface="Calibri" pitchFamily="34" charset="-120"/>
              </a:rPr>
              <a:t>Technology de-risked</a:t>
            </a:r>
            <a:endParaRPr lang="en-US" sz="850" dirty="0"/>
          </a:p>
        </p:txBody>
      </p:sp>
      <p:sp>
        <p:nvSpPr>
          <p:cNvPr id="43" name="Text 41"/>
          <p:cNvSpPr/>
          <p:nvPr/>
        </p:nvSpPr>
        <p:spPr>
          <a:xfrm>
            <a:off x="292608" y="3540834"/>
            <a:ext cx="1466698" cy="274320"/>
          </a:xfrm>
          <a:prstGeom prst="rect">
            <a:avLst/>
          </a:prstGeom>
          <a:noFill/>
          <a:ln/>
        </p:spPr>
        <p:txBody>
          <a:bodyPr wrap="square" rtlCol="0" anchor="t"/>
          <a:lstStyle/>
          <a:p>
            <a:pPr marL="0" indent="0">
              <a:buNone/>
            </a:pPr>
            <a:r>
              <a:rPr lang="en-US" sz="750" dirty="0">
                <a:solidFill>
                  <a:srgbClr val="3D5166"/>
                </a:solidFill>
                <a:latin typeface="Calibri" pitchFamily="34" charset="0"/>
                <a:ea typeface="Calibri" pitchFamily="34" charset="-122"/>
                <a:cs typeface="Calibri" pitchFamily="34" charset="-120"/>
              </a:rPr>
              <a:t>Wind, solar &amp; BESS work at scale today</a:t>
            </a:r>
            <a:endParaRPr lang="en-US" sz="750" dirty="0"/>
          </a:p>
        </p:txBody>
      </p:sp>
      <p:sp>
        <p:nvSpPr>
          <p:cNvPr id="44" name="Shape 42"/>
          <p:cNvSpPr/>
          <p:nvPr/>
        </p:nvSpPr>
        <p:spPr>
          <a:xfrm>
            <a:off x="1960474" y="3156786"/>
            <a:ext cx="1667866" cy="694944"/>
          </a:xfrm>
          <a:prstGeom prst="rect">
            <a:avLst/>
          </a:prstGeom>
          <a:solidFill>
            <a:srgbClr val="FFFFFF"/>
          </a:solidFill>
          <a:ln w="9525">
            <a:solidFill>
              <a:srgbClr val="D8E4EC"/>
            </a:solidFill>
            <a:prstDash val="solid"/>
          </a:ln>
          <a:effectLst>
            <a:outerShdw blurRad="50800" dist="12700" dir="8100000" algn="bl" rotWithShape="0">
              <a:srgbClr val="000000">
                <a:alpha val="7000"/>
              </a:srgbClr>
            </a:outerShdw>
          </a:effectLst>
        </p:spPr>
        <p:txBody>
          <a:bodyPr/>
          <a:lstStyle/>
          <a:p>
            <a:endParaRPr lang="en-US"/>
          </a:p>
        </p:txBody>
      </p:sp>
      <p:sp>
        <p:nvSpPr>
          <p:cNvPr id="45" name="Shape 43"/>
          <p:cNvSpPr/>
          <p:nvPr/>
        </p:nvSpPr>
        <p:spPr>
          <a:xfrm>
            <a:off x="1960474" y="3156786"/>
            <a:ext cx="1667866" cy="40234"/>
          </a:xfrm>
          <a:prstGeom prst="rect">
            <a:avLst/>
          </a:prstGeom>
          <a:solidFill>
            <a:srgbClr val="C07A00"/>
          </a:solidFill>
          <a:ln w="12700">
            <a:solidFill>
              <a:srgbClr val="C07A00"/>
            </a:solidFill>
            <a:prstDash val="solid"/>
          </a:ln>
        </p:spPr>
        <p:txBody>
          <a:bodyPr/>
          <a:lstStyle/>
          <a:p>
            <a:endParaRPr lang="en-US"/>
          </a:p>
        </p:txBody>
      </p:sp>
      <p:sp>
        <p:nvSpPr>
          <p:cNvPr id="46" name="Shape 44"/>
          <p:cNvSpPr/>
          <p:nvPr/>
        </p:nvSpPr>
        <p:spPr>
          <a:xfrm>
            <a:off x="2070202" y="3248226"/>
            <a:ext cx="256032" cy="256032"/>
          </a:xfrm>
          <a:prstGeom prst="ellipse">
            <a:avLst/>
          </a:prstGeom>
          <a:solidFill>
            <a:srgbClr val="C07A00"/>
          </a:solidFill>
          <a:ln w="12700">
            <a:solidFill>
              <a:srgbClr val="C07A00"/>
            </a:solidFill>
            <a:prstDash val="solid"/>
          </a:ln>
        </p:spPr>
        <p:txBody>
          <a:bodyPr/>
          <a:lstStyle/>
          <a:p>
            <a:endParaRPr lang="en-US"/>
          </a:p>
        </p:txBody>
      </p:sp>
      <p:sp>
        <p:nvSpPr>
          <p:cNvPr id="47" name="Text 45"/>
          <p:cNvSpPr/>
          <p:nvPr/>
        </p:nvSpPr>
        <p:spPr>
          <a:xfrm>
            <a:off x="2070202" y="3248226"/>
            <a:ext cx="256032" cy="256032"/>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48" name="Text 46"/>
          <p:cNvSpPr/>
          <p:nvPr/>
        </p:nvSpPr>
        <p:spPr>
          <a:xfrm>
            <a:off x="2381098" y="3248226"/>
            <a:ext cx="1155802" cy="182880"/>
          </a:xfrm>
          <a:prstGeom prst="rect">
            <a:avLst/>
          </a:prstGeom>
          <a:noFill/>
          <a:ln/>
        </p:spPr>
        <p:txBody>
          <a:bodyPr wrap="square" rtlCol="0" anchor="ctr"/>
          <a:lstStyle/>
          <a:p>
            <a:pPr marL="0" indent="0">
              <a:buNone/>
            </a:pPr>
            <a:r>
              <a:rPr lang="en-US" sz="850" b="1" dirty="0">
                <a:solidFill>
                  <a:srgbClr val="1C2B39"/>
                </a:solidFill>
                <a:latin typeface="Calibri" pitchFamily="34" charset="0"/>
                <a:ea typeface="Calibri" pitchFamily="34" charset="-122"/>
                <a:cs typeface="Calibri" pitchFamily="34" charset="-120"/>
              </a:rPr>
              <a:t>Policy forming now</a:t>
            </a:r>
            <a:endParaRPr lang="en-US" sz="850" dirty="0"/>
          </a:p>
        </p:txBody>
      </p:sp>
      <p:sp>
        <p:nvSpPr>
          <p:cNvPr id="49" name="Text 47"/>
          <p:cNvSpPr/>
          <p:nvPr/>
        </p:nvSpPr>
        <p:spPr>
          <a:xfrm>
            <a:off x="2070202" y="3540834"/>
            <a:ext cx="1466698" cy="274320"/>
          </a:xfrm>
          <a:prstGeom prst="rect">
            <a:avLst/>
          </a:prstGeom>
          <a:noFill/>
          <a:ln/>
        </p:spPr>
        <p:txBody>
          <a:bodyPr wrap="square" rtlCol="0" anchor="t"/>
          <a:lstStyle/>
          <a:p>
            <a:pPr marL="0" indent="0">
              <a:buNone/>
            </a:pPr>
            <a:r>
              <a:rPr lang="en-US" sz="750" dirty="0">
                <a:solidFill>
                  <a:srgbClr val="3D5166"/>
                </a:solidFill>
                <a:latin typeface="Calibri" pitchFamily="34" charset="0"/>
                <a:ea typeface="Calibri" pitchFamily="34" charset="-122"/>
                <a:cs typeface="Calibri" pitchFamily="34" charset="-120"/>
              </a:rPr>
              <a:t>ASEAN inflection point — the window is open</a:t>
            </a:r>
            <a:endParaRPr lang="en-US" sz="750" dirty="0"/>
          </a:p>
        </p:txBody>
      </p:sp>
      <p:sp>
        <p:nvSpPr>
          <p:cNvPr id="50" name="Shape 48"/>
          <p:cNvSpPr/>
          <p:nvPr/>
        </p:nvSpPr>
        <p:spPr>
          <a:xfrm>
            <a:off x="3738067" y="3156786"/>
            <a:ext cx="1667866" cy="694944"/>
          </a:xfrm>
          <a:prstGeom prst="rect">
            <a:avLst/>
          </a:prstGeom>
          <a:solidFill>
            <a:srgbClr val="FFFFFF"/>
          </a:solidFill>
          <a:ln w="9525">
            <a:solidFill>
              <a:srgbClr val="D8E4EC"/>
            </a:solidFill>
            <a:prstDash val="solid"/>
          </a:ln>
          <a:effectLst>
            <a:outerShdw blurRad="50800" dist="12700" dir="8100000" algn="bl" rotWithShape="0">
              <a:srgbClr val="000000">
                <a:alpha val="7000"/>
              </a:srgbClr>
            </a:outerShdw>
          </a:effectLst>
        </p:spPr>
        <p:txBody>
          <a:bodyPr/>
          <a:lstStyle/>
          <a:p>
            <a:endParaRPr lang="en-US"/>
          </a:p>
        </p:txBody>
      </p:sp>
      <p:sp>
        <p:nvSpPr>
          <p:cNvPr id="51" name="Shape 49"/>
          <p:cNvSpPr/>
          <p:nvPr/>
        </p:nvSpPr>
        <p:spPr>
          <a:xfrm>
            <a:off x="3738067" y="3156786"/>
            <a:ext cx="1667866" cy="40234"/>
          </a:xfrm>
          <a:prstGeom prst="rect">
            <a:avLst/>
          </a:prstGeom>
          <a:solidFill>
            <a:srgbClr val="005A52"/>
          </a:solidFill>
          <a:ln w="12700">
            <a:solidFill>
              <a:srgbClr val="005A52"/>
            </a:solidFill>
            <a:prstDash val="solid"/>
          </a:ln>
        </p:spPr>
        <p:txBody>
          <a:bodyPr/>
          <a:lstStyle/>
          <a:p>
            <a:endParaRPr lang="en-US"/>
          </a:p>
        </p:txBody>
      </p:sp>
      <p:sp>
        <p:nvSpPr>
          <p:cNvPr id="52" name="Shape 50"/>
          <p:cNvSpPr/>
          <p:nvPr/>
        </p:nvSpPr>
        <p:spPr>
          <a:xfrm>
            <a:off x="3847795" y="3248226"/>
            <a:ext cx="256032" cy="256032"/>
          </a:xfrm>
          <a:prstGeom prst="ellipse">
            <a:avLst/>
          </a:prstGeom>
          <a:solidFill>
            <a:srgbClr val="005A52"/>
          </a:solidFill>
          <a:ln w="12700">
            <a:solidFill>
              <a:srgbClr val="005A52"/>
            </a:solidFill>
            <a:prstDash val="solid"/>
          </a:ln>
        </p:spPr>
        <p:txBody>
          <a:bodyPr/>
          <a:lstStyle/>
          <a:p>
            <a:endParaRPr lang="en-US"/>
          </a:p>
        </p:txBody>
      </p:sp>
      <p:sp>
        <p:nvSpPr>
          <p:cNvPr id="53" name="Text 51"/>
          <p:cNvSpPr/>
          <p:nvPr/>
        </p:nvSpPr>
        <p:spPr>
          <a:xfrm>
            <a:off x="3847795" y="3248226"/>
            <a:ext cx="256032" cy="256032"/>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54" name="Text 52"/>
          <p:cNvSpPr/>
          <p:nvPr/>
        </p:nvSpPr>
        <p:spPr>
          <a:xfrm>
            <a:off x="4158691" y="3248226"/>
            <a:ext cx="1155802" cy="182880"/>
          </a:xfrm>
          <a:prstGeom prst="rect">
            <a:avLst/>
          </a:prstGeom>
          <a:noFill/>
          <a:ln/>
        </p:spPr>
        <p:txBody>
          <a:bodyPr wrap="square" rtlCol="0" anchor="ctr"/>
          <a:lstStyle/>
          <a:p>
            <a:pPr marL="0" indent="0">
              <a:buNone/>
            </a:pPr>
            <a:r>
              <a:rPr lang="en-US" sz="850" b="1" dirty="0">
                <a:solidFill>
                  <a:srgbClr val="1C2B39"/>
                </a:solidFill>
                <a:latin typeface="Calibri" pitchFamily="34" charset="0"/>
                <a:ea typeface="Calibri" pitchFamily="34" charset="-122"/>
                <a:cs typeface="Calibri" pitchFamily="34" charset="-120"/>
              </a:rPr>
              <a:t>Capital lags 2 years</a:t>
            </a:r>
            <a:endParaRPr lang="en-US" sz="850" dirty="0"/>
          </a:p>
        </p:txBody>
      </p:sp>
      <p:sp>
        <p:nvSpPr>
          <p:cNvPr id="55" name="Text 53"/>
          <p:cNvSpPr/>
          <p:nvPr/>
        </p:nvSpPr>
        <p:spPr>
          <a:xfrm>
            <a:off x="3847795" y="3540834"/>
            <a:ext cx="1466698" cy="274320"/>
          </a:xfrm>
          <a:prstGeom prst="rect">
            <a:avLst/>
          </a:prstGeom>
          <a:noFill/>
          <a:ln/>
        </p:spPr>
        <p:txBody>
          <a:bodyPr wrap="square" rtlCol="0" anchor="t"/>
          <a:lstStyle/>
          <a:p>
            <a:pPr marL="0" indent="0">
              <a:buNone/>
            </a:pPr>
            <a:r>
              <a:rPr lang="en-US" sz="750" dirty="0">
                <a:solidFill>
                  <a:srgbClr val="3D5166"/>
                </a:solidFill>
                <a:latin typeface="Calibri" pitchFamily="34" charset="0"/>
                <a:ea typeface="Calibri" pitchFamily="34" charset="-122"/>
                <a:cs typeface="Calibri" pitchFamily="34" charset="-120"/>
              </a:rPr>
              <a:t>Credible policy → capital flows — early movers win</a:t>
            </a:r>
            <a:endParaRPr lang="en-US" sz="750" dirty="0"/>
          </a:p>
        </p:txBody>
      </p:sp>
      <p:sp>
        <p:nvSpPr>
          <p:cNvPr id="56" name="Shape 54"/>
          <p:cNvSpPr/>
          <p:nvPr/>
        </p:nvSpPr>
        <p:spPr>
          <a:xfrm>
            <a:off x="5515661" y="3156786"/>
            <a:ext cx="1667866" cy="694944"/>
          </a:xfrm>
          <a:prstGeom prst="rect">
            <a:avLst/>
          </a:prstGeom>
          <a:solidFill>
            <a:srgbClr val="FFFFFF"/>
          </a:solidFill>
          <a:ln w="9525">
            <a:solidFill>
              <a:srgbClr val="D8E4EC"/>
            </a:solidFill>
            <a:prstDash val="solid"/>
          </a:ln>
          <a:effectLst>
            <a:outerShdw blurRad="50800" dist="12700" dir="8100000" algn="bl" rotWithShape="0">
              <a:srgbClr val="000000">
                <a:alpha val="7000"/>
              </a:srgbClr>
            </a:outerShdw>
          </a:effectLst>
        </p:spPr>
        <p:txBody>
          <a:bodyPr/>
          <a:lstStyle/>
          <a:p>
            <a:endParaRPr lang="en-US"/>
          </a:p>
        </p:txBody>
      </p:sp>
      <p:sp>
        <p:nvSpPr>
          <p:cNvPr id="57" name="Shape 55"/>
          <p:cNvSpPr/>
          <p:nvPr/>
        </p:nvSpPr>
        <p:spPr>
          <a:xfrm>
            <a:off x="5515661" y="3156786"/>
            <a:ext cx="1667866" cy="40234"/>
          </a:xfrm>
          <a:prstGeom prst="rect">
            <a:avLst/>
          </a:prstGeom>
          <a:solidFill>
            <a:srgbClr val="007A6E"/>
          </a:solidFill>
          <a:ln w="12700">
            <a:solidFill>
              <a:srgbClr val="007A6E"/>
            </a:solidFill>
            <a:prstDash val="solid"/>
          </a:ln>
        </p:spPr>
        <p:txBody>
          <a:bodyPr/>
          <a:lstStyle/>
          <a:p>
            <a:endParaRPr lang="en-US"/>
          </a:p>
        </p:txBody>
      </p:sp>
      <p:sp>
        <p:nvSpPr>
          <p:cNvPr id="58" name="Shape 56"/>
          <p:cNvSpPr/>
          <p:nvPr/>
        </p:nvSpPr>
        <p:spPr>
          <a:xfrm>
            <a:off x="5625389" y="3248226"/>
            <a:ext cx="256032" cy="256032"/>
          </a:xfrm>
          <a:prstGeom prst="ellipse">
            <a:avLst/>
          </a:prstGeom>
          <a:solidFill>
            <a:srgbClr val="007A6E"/>
          </a:solidFill>
          <a:ln w="12700">
            <a:solidFill>
              <a:srgbClr val="007A6E"/>
            </a:solidFill>
            <a:prstDash val="solid"/>
          </a:ln>
        </p:spPr>
        <p:txBody>
          <a:bodyPr/>
          <a:lstStyle/>
          <a:p>
            <a:endParaRPr lang="en-US"/>
          </a:p>
        </p:txBody>
      </p:sp>
      <p:sp>
        <p:nvSpPr>
          <p:cNvPr id="59" name="Text 57"/>
          <p:cNvSpPr/>
          <p:nvPr/>
        </p:nvSpPr>
        <p:spPr>
          <a:xfrm>
            <a:off x="5625389" y="3248226"/>
            <a:ext cx="256032" cy="256032"/>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60" name="Text 58"/>
          <p:cNvSpPr/>
          <p:nvPr/>
        </p:nvSpPr>
        <p:spPr>
          <a:xfrm>
            <a:off x="5936285" y="3248226"/>
            <a:ext cx="1155802" cy="182880"/>
          </a:xfrm>
          <a:prstGeom prst="rect">
            <a:avLst/>
          </a:prstGeom>
          <a:noFill/>
          <a:ln/>
        </p:spPr>
        <p:txBody>
          <a:bodyPr wrap="square" rtlCol="0" anchor="ctr"/>
          <a:lstStyle/>
          <a:p>
            <a:pPr marL="0" indent="0">
              <a:buNone/>
            </a:pPr>
            <a:r>
              <a:rPr lang="en-US" sz="850" b="1" dirty="0">
                <a:solidFill>
                  <a:srgbClr val="1C2B39"/>
                </a:solidFill>
                <a:latin typeface="Calibri" pitchFamily="34" charset="0"/>
                <a:ea typeface="Calibri" pitchFamily="34" charset="-122"/>
                <a:cs typeface="Calibri" pitchFamily="34" charset="-120"/>
              </a:rPr>
              <a:t>Skills are the moat</a:t>
            </a:r>
            <a:endParaRPr lang="en-US" sz="850" dirty="0"/>
          </a:p>
        </p:txBody>
      </p:sp>
      <p:sp>
        <p:nvSpPr>
          <p:cNvPr id="61" name="Text 59"/>
          <p:cNvSpPr/>
          <p:nvPr/>
        </p:nvSpPr>
        <p:spPr>
          <a:xfrm>
            <a:off x="5625389" y="3540834"/>
            <a:ext cx="1466698" cy="274320"/>
          </a:xfrm>
          <a:prstGeom prst="rect">
            <a:avLst/>
          </a:prstGeom>
          <a:noFill/>
          <a:ln/>
        </p:spPr>
        <p:txBody>
          <a:bodyPr wrap="square" rtlCol="0" anchor="t"/>
          <a:lstStyle/>
          <a:p>
            <a:pPr marL="0" indent="0">
              <a:buNone/>
            </a:pPr>
            <a:r>
              <a:rPr lang="en-US" sz="750" dirty="0">
                <a:solidFill>
                  <a:srgbClr val="3D5166"/>
                </a:solidFill>
                <a:latin typeface="Calibri" pitchFamily="34" charset="0"/>
                <a:ea typeface="Calibri" pitchFamily="34" charset="-122"/>
                <a:cs typeface="Calibri" pitchFamily="34" charset="-120"/>
              </a:rPr>
              <a:t>Stickiest constraint — building capability now wins</a:t>
            </a:r>
            <a:endParaRPr lang="en-US" sz="750" dirty="0"/>
          </a:p>
        </p:txBody>
      </p:sp>
      <p:sp>
        <p:nvSpPr>
          <p:cNvPr id="62" name="Shape 60"/>
          <p:cNvSpPr/>
          <p:nvPr/>
        </p:nvSpPr>
        <p:spPr>
          <a:xfrm>
            <a:off x="7293254" y="3156786"/>
            <a:ext cx="1667866" cy="694944"/>
          </a:xfrm>
          <a:prstGeom prst="rect">
            <a:avLst/>
          </a:prstGeom>
          <a:solidFill>
            <a:srgbClr val="FFFFFF"/>
          </a:solidFill>
          <a:ln w="9525">
            <a:solidFill>
              <a:srgbClr val="D8E4EC"/>
            </a:solidFill>
            <a:prstDash val="solid"/>
          </a:ln>
          <a:effectLst>
            <a:outerShdw blurRad="50800" dist="12700" dir="8100000" algn="bl" rotWithShape="0">
              <a:srgbClr val="000000">
                <a:alpha val="7000"/>
              </a:srgbClr>
            </a:outerShdw>
          </a:effectLst>
        </p:spPr>
        <p:txBody>
          <a:bodyPr/>
          <a:lstStyle/>
          <a:p>
            <a:endParaRPr lang="en-US"/>
          </a:p>
        </p:txBody>
      </p:sp>
      <p:sp>
        <p:nvSpPr>
          <p:cNvPr id="63" name="Shape 61"/>
          <p:cNvSpPr/>
          <p:nvPr/>
        </p:nvSpPr>
        <p:spPr>
          <a:xfrm>
            <a:off x="7293254" y="3156786"/>
            <a:ext cx="1667866" cy="40234"/>
          </a:xfrm>
          <a:prstGeom prst="rect">
            <a:avLst/>
          </a:prstGeom>
          <a:solidFill>
            <a:srgbClr val="C07A00"/>
          </a:solidFill>
          <a:ln w="12700">
            <a:solidFill>
              <a:srgbClr val="C07A00"/>
            </a:solidFill>
            <a:prstDash val="solid"/>
          </a:ln>
        </p:spPr>
        <p:txBody>
          <a:bodyPr/>
          <a:lstStyle/>
          <a:p>
            <a:endParaRPr lang="en-US"/>
          </a:p>
        </p:txBody>
      </p:sp>
      <p:sp>
        <p:nvSpPr>
          <p:cNvPr id="64" name="Shape 62"/>
          <p:cNvSpPr/>
          <p:nvPr/>
        </p:nvSpPr>
        <p:spPr>
          <a:xfrm>
            <a:off x="7402982" y="3248226"/>
            <a:ext cx="256032" cy="256032"/>
          </a:xfrm>
          <a:prstGeom prst="ellipse">
            <a:avLst/>
          </a:prstGeom>
          <a:solidFill>
            <a:srgbClr val="C07A00"/>
          </a:solidFill>
          <a:ln w="12700">
            <a:solidFill>
              <a:srgbClr val="C07A00"/>
            </a:solidFill>
            <a:prstDash val="solid"/>
          </a:ln>
        </p:spPr>
        <p:txBody>
          <a:bodyPr/>
          <a:lstStyle/>
          <a:p>
            <a:endParaRPr lang="en-US"/>
          </a:p>
        </p:txBody>
      </p:sp>
      <p:sp>
        <p:nvSpPr>
          <p:cNvPr id="65" name="Text 63"/>
          <p:cNvSpPr/>
          <p:nvPr/>
        </p:nvSpPr>
        <p:spPr>
          <a:xfrm>
            <a:off x="7402982" y="3248226"/>
            <a:ext cx="256032" cy="256032"/>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66" name="Text 64"/>
          <p:cNvSpPr/>
          <p:nvPr/>
        </p:nvSpPr>
        <p:spPr>
          <a:xfrm>
            <a:off x="7713878" y="3248226"/>
            <a:ext cx="1155802" cy="182880"/>
          </a:xfrm>
          <a:prstGeom prst="rect">
            <a:avLst/>
          </a:prstGeom>
          <a:noFill/>
          <a:ln/>
        </p:spPr>
        <p:txBody>
          <a:bodyPr wrap="square" rtlCol="0" anchor="ctr"/>
          <a:lstStyle/>
          <a:p>
            <a:pPr marL="0" indent="0">
              <a:buNone/>
            </a:pPr>
            <a:r>
              <a:rPr lang="en-US" sz="850" b="1" dirty="0">
                <a:solidFill>
                  <a:srgbClr val="1C2B39"/>
                </a:solidFill>
                <a:latin typeface="Calibri" pitchFamily="34" charset="0"/>
                <a:ea typeface="Calibri" pitchFamily="34" charset="-122"/>
                <a:cs typeface="Calibri" pitchFamily="34" charset="-120"/>
              </a:rPr>
              <a:t>Import costs rising</a:t>
            </a:r>
            <a:endParaRPr lang="en-US" sz="850" dirty="0"/>
          </a:p>
        </p:txBody>
      </p:sp>
      <p:sp>
        <p:nvSpPr>
          <p:cNvPr id="67" name="Text 65"/>
          <p:cNvSpPr/>
          <p:nvPr/>
        </p:nvSpPr>
        <p:spPr>
          <a:xfrm>
            <a:off x="7402982" y="3540834"/>
            <a:ext cx="1466698" cy="274320"/>
          </a:xfrm>
          <a:prstGeom prst="rect">
            <a:avLst/>
          </a:prstGeom>
          <a:noFill/>
          <a:ln/>
        </p:spPr>
        <p:txBody>
          <a:bodyPr wrap="square" rtlCol="0" anchor="t"/>
          <a:lstStyle/>
          <a:p>
            <a:pPr marL="0" indent="0">
              <a:buNone/>
            </a:pPr>
            <a:r>
              <a:rPr lang="en-US" sz="750" dirty="0">
                <a:solidFill>
                  <a:srgbClr val="3D5166"/>
                </a:solidFill>
                <a:latin typeface="Calibri" pitchFamily="34" charset="0"/>
                <a:ea typeface="Calibri" pitchFamily="34" charset="-122"/>
                <a:cs typeface="Calibri" pitchFamily="34" charset="-120"/>
              </a:rPr>
              <a:t>Renewables are the structural hedge regardless</a:t>
            </a:r>
            <a:endParaRPr lang="en-US" sz="750" dirty="0"/>
          </a:p>
        </p:txBody>
      </p:sp>
      <p:sp>
        <p:nvSpPr>
          <p:cNvPr id="68" name="Shape 66"/>
          <p:cNvSpPr/>
          <p:nvPr/>
        </p:nvSpPr>
        <p:spPr>
          <a:xfrm>
            <a:off x="122777" y="3943170"/>
            <a:ext cx="8901019" cy="438912"/>
          </a:xfrm>
          <a:prstGeom prst="rect">
            <a:avLst/>
          </a:prstGeom>
          <a:solidFill>
            <a:srgbClr val="1C2B39"/>
          </a:solidFill>
          <a:ln w="12700">
            <a:solidFill>
              <a:srgbClr val="1C2B39"/>
            </a:solidFill>
            <a:prstDash val="solid"/>
          </a:ln>
        </p:spPr>
        <p:txBody>
          <a:bodyPr/>
          <a:lstStyle/>
          <a:p>
            <a:endParaRPr lang="en-US"/>
          </a:p>
        </p:txBody>
      </p:sp>
      <p:sp>
        <p:nvSpPr>
          <p:cNvPr id="69" name="Shape 67"/>
          <p:cNvSpPr/>
          <p:nvPr/>
        </p:nvSpPr>
        <p:spPr>
          <a:xfrm>
            <a:off x="127071" y="3943170"/>
            <a:ext cx="50292" cy="438912"/>
          </a:xfrm>
          <a:prstGeom prst="rect">
            <a:avLst/>
          </a:prstGeom>
          <a:solidFill>
            <a:srgbClr val="007A6E"/>
          </a:solidFill>
          <a:ln w="12700">
            <a:solidFill>
              <a:srgbClr val="007A6E"/>
            </a:solidFill>
            <a:prstDash val="solid"/>
          </a:ln>
        </p:spPr>
        <p:txBody>
          <a:bodyPr/>
          <a:lstStyle/>
          <a:p>
            <a:endParaRPr lang="en-US"/>
          </a:p>
        </p:txBody>
      </p:sp>
      <p:sp>
        <p:nvSpPr>
          <p:cNvPr id="70" name="Text 68"/>
          <p:cNvSpPr/>
          <p:nvPr/>
        </p:nvSpPr>
        <p:spPr>
          <a:xfrm>
            <a:off x="157463" y="3998034"/>
            <a:ext cx="4248999" cy="329184"/>
          </a:xfrm>
          <a:prstGeom prst="rect">
            <a:avLst/>
          </a:prstGeom>
          <a:noFill/>
          <a:ln/>
        </p:spPr>
        <p:txBody>
          <a:bodyPr wrap="square"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The window of asymmetric opportunity closes faster than most participants expect.</a:t>
            </a:r>
            <a:endParaRPr lang="en-US" sz="900" dirty="0"/>
          </a:p>
        </p:txBody>
      </p:sp>
      <p:sp>
        <p:nvSpPr>
          <p:cNvPr id="71" name="Shape 69"/>
          <p:cNvSpPr/>
          <p:nvPr/>
        </p:nvSpPr>
        <p:spPr>
          <a:xfrm>
            <a:off x="4296735" y="4034610"/>
            <a:ext cx="20117" cy="256032"/>
          </a:xfrm>
          <a:prstGeom prst="rect">
            <a:avLst/>
          </a:prstGeom>
          <a:solidFill>
            <a:srgbClr val="B2DDD9">
              <a:alpha val="70000"/>
            </a:srgbClr>
          </a:solidFill>
          <a:ln w="12700">
            <a:solidFill>
              <a:srgbClr val="B2DDD9"/>
            </a:solidFill>
            <a:prstDash val="solid"/>
          </a:ln>
        </p:spPr>
        <p:txBody>
          <a:bodyPr/>
          <a:lstStyle/>
          <a:p>
            <a:endParaRPr lang="en-US"/>
          </a:p>
        </p:txBody>
      </p:sp>
      <p:sp>
        <p:nvSpPr>
          <p:cNvPr id="72" name="Text 70"/>
          <p:cNvSpPr/>
          <p:nvPr/>
        </p:nvSpPr>
        <p:spPr>
          <a:xfrm>
            <a:off x="4313133" y="3998034"/>
            <a:ext cx="4753980" cy="329184"/>
          </a:xfrm>
          <a:prstGeom prst="rect">
            <a:avLst/>
          </a:prstGeom>
          <a:noFill/>
          <a:ln/>
        </p:spPr>
        <p:txBody>
          <a:bodyPr wrap="square"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Investors who wait for certainty at every node face a fully priced, resource-constrained market.</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7">
    <p:bg>
      <p:bgPr>
        <a:solidFill>
          <a:srgbClr val="F7F8FA"/>
        </a:solidFill>
        <a:effectLst/>
      </p:bgPr>
    </p:bg>
    <p:spTree>
      <p:nvGrpSpPr>
        <p:cNvPr id="1" name=""/>
        <p:cNvGrpSpPr/>
        <p:nvPr/>
      </p:nvGrpSpPr>
      <p:grpSpPr>
        <a:xfrm>
          <a:off x="0" y="0"/>
          <a:ext cx="0" cy="0"/>
          <a:chOff x="0" y="0"/>
          <a:chExt cx="0" cy="0"/>
        </a:xfrm>
      </p:grpSpPr>
      <p:sp>
        <p:nvSpPr>
          <p:cNvPr id="2" name="Shape 0"/>
          <p:cNvSpPr/>
          <p:nvPr/>
        </p:nvSpPr>
        <p:spPr>
          <a:xfrm>
            <a:off x="0" y="0"/>
            <a:ext cx="64008" cy="5143500"/>
          </a:xfrm>
          <a:prstGeom prst="rect">
            <a:avLst/>
          </a:prstGeom>
          <a:solidFill>
            <a:srgbClr val="007A6E"/>
          </a:solidFill>
          <a:ln w="12700">
            <a:solidFill>
              <a:srgbClr val="007A6E"/>
            </a:solidFill>
            <a:prstDash val="solid"/>
          </a:ln>
        </p:spPr>
        <p:txBody>
          <a:bodyPr/>
          <a:lstStyle/>
          <a:p>
            <a:endParaRPr lang="en-US"/>
          </a:p>
        </p:txBody>
      </p:sp>
      <p:sp>
        <p:nvSpPr>
          <p:cNvPr id="3" name="Text 1"/>
          <p:cNvSpPr/>
          <p:nvPr/>
        </p:nvSpPr>
        <p:spPr>
          <a:xfrm>
            <a:off x="182880" y="155448"/>
            <a:ext cx="6400800" cy="182880"/>
          </a:xfrm>
          <a:prstGeom prst="rect">
            <a:avLst/>
          </a:prstGeom>
          <a:noFill/>
          <a:ln/>
        </p:spPr>
        <p:txBody>
          <a:bodyPr wrap="square" rtlCol="0" anchor="ctr"/>
          <a:lstStyle/>
          <a:p>
            <a:pPr marL="0" indent="0" algn="l">
              <a:buNone/>
            </a:pPr>
            <a:r>
              <a:rPr lang="en-US" sz="800" b="1" kern="0" spc="300" dirty="0">
                <a:solidFill>
                  <a:srgbClr val="007A6E"/>
                </a:solidFill>
                <a:latin typeface="Calibri" pitchFamily="34" charset="0"/>
                <a:ea typeface="Calibri" pitchFamily="34" charset="-122"/>
                <a:cs typeface="Calibri" pitchFamily="34" charset="-120"/>
              </a:rPr>
              <a:t>THE DEPENDENCY CASCADE</a:t>
            </a:r>
            <a:endParaRPr lang="en-US" sz="800" dirty="0"/>
          </a:p>
        </p:txBody>
      </p:sp>
      <p:sp>
        <p:nvSpPr>
          <p:cNvPr id="4" name="Text 2"/>
          <p:cNvSpPr/>
          <p:nvPr/>
        </p:nvSpPr>
        <p:spPr>
          <a:xfrm>
            <a:off x="7589520" y="100584"/>
            <a:ext cx="1371600" cy="237744"/>
          </a:xfrm>
          <a:prstGeom prst="rect">
            <a:avLst/>
          </a:prstGeom>
          <a:noFill/>
          <a:ln/>
        </p:spPr>
        <p:txBody>
          <a:bodyPr wrap="square" rtlCol="0" anchor="ctr"/>
          <a:lstStyle/>
          <a:p>
            <a:pPr marL="0" indent="0" algn="r">
              <a:buNone/>
            </a:pPr>
            <a:r>
              <a:rPr lang="en-US" sz="1100" b="1" kern="0" spc="400" dirty="0">
                <a:solidFill>
                  <a:srgbClr val="1C2B39"/>
                </a:solidFill>
                <a:latin typeface="Calibri" pitchFamily="34" charset="0"/>
                <a:ea typeface="Calibri" pitchFamily="34" charset="-122"/>
                <a:cs typeface="Calibri" pitchFamily="34" charset="-120"/>
              </a:rPr>
              <a:t>KAIROS</a:t>
            </a:r>
            <a:endParaRPr lang="en-US" sz="1100" dirty="0"/>
          </a:p>
        </p:txBody>
      </p:sp>
      <p:sp>
        <p:nvSpPr>
          <p:cNvPr id="5" name="Text 3"/>
          <p:cNvSpPr/>
          <p:nvPr/>
        </p:nvSpPr>
        <p:spPr>
          <a:xfrm>
            <a:off x="7589520" y="310896"/>
            <a:ext cx="1371600" cy="164592"/>
          </a:xfrm>
          <a:prstGeom prst="rect">
            <a:avLst/>
          </a:prstGeom>
          <a:noFill/>
          <a:ln/>
        </p:spPr>
        <p:txBody>
          <a:bodyPr wrap="square" rtlCol="0" anchor="ctr"/>
          <a:lstStyle/>
          <a:p>
            <a:pPr marL="0" indent="0" algn="r">
              <a:buNone/>
            </a:pPr>
            <a:r>
              <a:rPr lang="en-US" sz="700" kern="0" spc="300" dirty="0">
                <a:solidFill>
                  <a:srgbClr val="007A6E"/>
                </a:solidFill>
                <a:latin typeface="Calibri" pitchFamily="34" charset="0"/>
                <a:ea typeface="Calibri" pitchFamily="34" charset="-122"/>
                <a:cs typeface="Calibri" pitchFamily="34" charset="-120"/>
              </a:rPr>
              <a:t>RENEWABLES</a:t>
            </a:r>
            <a:endParaRPr lang="en-US" sz="700" dirty="0"/>
          </a:p>
        </p:txBody>
      </p:sp>
      <p:sp>
        <p:nvSpPr>
          <p:cNvPr id="6" name="Shape 4"/>
          <p:cNvSpPr/>
          <p:nvPr/>
        </p:nvSpPr>
        <p:spPr>
          <a:xfrm>
            <a:off x="0" y="4901184"/>
            <a:ext cx="9144000" cy="242316"/>
          </a:xfrm>
          <a:prstGeom prst="rect">
            <a:avLst/>
          </a:prstGeom>
          <a:solidFill>
            <a:srgbClr val="E8EEF3"/>
          </a:solidFill>
          <a:ln w="12700">
            <a:solidFill>
              <a:srgbClr val="E8EEF3"/>
            </a:solidFill>
            <a:prstDash val="solid"/>
          </a:ln>
        </p:spPr>
        <p:txBody>
          <a:bodyPr/>
          <a:lstStyle/>
          <a:p>
            <a:endParaRPr lang="en-US"/>
          </a:p>
        </p:txBody>
      </p:sp>
      <p:sp>
        <p:nvSpPr>
          <p:cNvPr id="7" name="Text 5"/>
          <p:cNvSpPr/>
          <p:nvPr/>
        </p:nvSpPr>
        <p:spPr>
          <a:xfrm>
            <a:off x="182880" y="4924044"/>
            <a:ext cx="6400800" cy="164592"/>
          </a:xfrm>
          <a:prstGeom prst="rect">
            <a:avLst/>
          </a:prstGeom>
          <a:noFill/>
          <a:ln/>
        </p:spPr>
        <p:txBody>
          <a:bodyPr wrap="square" rtlCol="0" anchor="ctr"/>
          <a:lstStyle/>
          <a:p>
            <a:pPr marL="0" indent="0" algn="l">
              <a:buNone/>
            </a:pPr>
            <a:r>
              <a:rPr lang="en-US" sz="700" kern="0" spc="150" dirty="0">
                <a:solidFill>
                  <a:srgbClr val="7A93A8"/>
                </a:solidFill>
                <a:latin typeface="Calibri" pitchFamily="34" charset="0"/>
                <a:ea typeface="Calibri" pitchFamily="34" charset="-122"/>
                <a:cs typeface="Calibri" pitchFamily="34" charset="-120"/>
              </a:rPr>
              <a:t>UNLOCKING INVESTOR ACCESS TO GROWTH IN RENEWABLES</a:t>
            </a:r>
            <a:endParaRPr lang="en-US" sz="700" dirty="0"/>
          </a:p>
        </p:txBody>
      </p:sp>
      <p:sp>
        <p:nvSpPr>
          <p:cNvPr id="9" name="Text 7"/>
          <p:cNvSpPr/>
          <p:nvPr/>
        </p:nvSpPr>
        <p:spPr>
          <a:xfrm>
            <a:off x="182880" y="420624"/>
            <a:ext cx="8778240" cy="274320"/>
          </a:xfrm>
          <a:prstGeom prst="rect">
            <a:avLst/>
          </a:prstGeom>
          <a:noFill/>
          <a:ln/>
        </p:spPr>
        <p:txBody>
          <a:bodyPr wrap="square" rtlCol="0" anchor="ctr"/>
          <a:lstStyle/>
          <a:p>
            <a:pPr marL="0" indent="0">
              <a:buNone/>
            </a:pPr>
            <a:r>
              <a:rPr lang="en-US" sz="1500" b="1" dirty="0">
                <a:solidFill>
                  <a:srgbClr val="1C2B39"/>
                </a:solidFill>
                <a:latin typeface="Calibri" pitchFamily="34" charset="0"/>
                <a:ea typeface="Calibri" pitchFamily="34" charset="-122"/>
                <a:cs typeface="Calibri" pitchFamily="34" charset="-120"/>
              </a:rPr>
              <a:t>Why a solved technology and cost problem doesn't mean a fast rollout</a:t>
            </a:r>
            <a:endParaRPr lang="en-US" sz="1500" dirty="0"/>
          </a:p>
        </p:txBody>
      </p:sp>
      <p:sp>
        <p:nvSpPr>
          <p:cNvPr id="10" name="Shape 8"/>
          <p:cNvSpPr/>
          <p:nvPr/>
        </p:nvSpPr>
        <p:spPr>
          <a:xfrm>
            <a:off x="182880" y="749808"/>
            <a:ext cx="8778240" cy="20117"/>
          </a:xfrm>
          <a:prstGeom prst="rect">
            <a:avLst/>
          </a:prstGeom>
          <a:solidFill>
            <a:srgbClr val="B2DDD9"/>
          </a:solidFill>
          <a:ln w="12700">
            <a:solidFill>
              <a:srgbClr val="B2DDD9"/>
            </a:solidFill>
            <a:prstDash val="solid"/>
          </a:ln>
        </p:spPr>
        <p:txBody>
          <a:bodyPr/>
          <a:lstStyle/>
          <a:p>
            <a:endParaRPr lang="en-US"/>
          </a:p>
        </p:txBody>
      </p:sp>
      <p:sp>
        <p:nvSpPr>
          <p:cNvPr id="11" name="Shape 9"/>
          <p:cNvSpPr/>
          <p:nvPr/>
        </p:nvSpPr>
        <p:spPr>
          <a:xfrm>
            <a:off x="182880" y="841248"/>
            <a:ext cx="2112264" cy="2871216"/>
          </a:xfrm>
          <a:prstGeom prst="rect">
            <a:avLst/>
          </a:prstGeom>
          <a:solidFill>
            <a:srgbClr val="FFFFFF"/>
          </a:solidFill>
          <a:ln w="9525">
            <a:solidFill>
              <a:srgbClr val="D8E4EC"/>
            </a:solidFill>
            <a:prstDash val="solid"/>
          </a:ln>
          <a:effectLst>
            <a:outerShdw blurRad="63500" dist="25400" dir="8100000" algn="bl" rotWithShape="0">
              <a:srgbClr val="000000">
                <a:alpha val="8000"/>
              </a:srgbClr>
            </a:outerShdw>
          </a:effectLst>
        </p:spPr>
        <p:txBody>
          <a:bodyPr/>
          <a:lstStyle/>
          <a:p>
            <a:endParaRPr lang="en-US"/>
          </a:p>
        </p:txBody>
      </p:sp>
      <p:sp>
        <p:nvSpPr>
          <p:cNvPr id="12" name="Shape 10"/>
          <p:cNvSpPr/>
          <p:nvPr/>
        </p:nvSpPr>
        <p:spPr>
          <a:xfrm>
            <a:off x="182880" y="841248"/>
            <a:ext cx="2112264" cy="292608"/>
          </a:xfrm>
          <a:prstGeom prst="rect">
            <a:avLst/>
          </a:prstGeom>
          <a:solidFill>
            <a:srgbClr val="007A6E"/>
          </a:solidFill>
          <a:ln w="12700">
            <a:solidFill>
              <a:srgbClr val="007A6E"/>
            </a:solidFill>
            <a:prstDash val="solid"/>
          </a:ln>
        </p:spPr>
        <p:txBody>
          <a:bodyPr/>
          <a:lstStyle/>
          <a:p>
            <a:endParaRPr lang="en-US"/>
          </a:p>
        </p:txBody>
      </p:sp>
      <p:sp>
        <p:nvSpPr>
          <p:cNvPr id="13" name="Text 11"/>
          <p:cNvSpPr/>
          <p:nvPr/>
        </p:nvSpPr>
        <p:spPr>
          <a:xfrm>
            <a:off x="274320" y="877824"/>
            <a:ext cx="1929384" cy="219456"/>
          </a:xfrm>
          <a:prstGeom prst="rect">
            <a:avLst/>
          </a:prstGeom>
          <a:noFill/>
          <a:ln/>
        </p:spPr>
        <p:txBody>
          <a:bodyPr wrap="square" rtlCol="0" anchor="ctr"/>
          <a:lstStyle/>
          <a:p>
            <a:pPr marL="0" indent="0" algn="ctr">
              <a:buNone/>
            </a:pPr>
            <a:r>
              <a:rPr lang="en-US" sz="950" b="1" dirty="0">
                <a:solidFill>
                  <a:srgbClr val="FFFFFF"/>
                </a:solidFill>
                <a:latin typeface="Calibri" pitchFamily="34" charset="0"/>
                <a:ea typeface="Calibri" pitchFamily="34" charset="-122"/>
                <a:cs typeface="Calibri" pitchFamily="34" charset="-120"/>
              </a:rPr>
              <a:t>TECHNOLOGY &amp; COST</a:t>
            </a:r>
            <a:endParaRPr lang="en-US" sz="950" dirty="0"/>
          </a:p>
        </p:txBody>
      </p:sp>
      <p:sp>
        <p:nvSpPr>
          <p:cNvPr id="14" name="Shape 12"/>
          <p:cNvSpPr/>
          <p:nvPr/>
        </p:nvSpPr>
        <p:spPr>
          <a:xfrm>
            <a:off x="891540" y="1298448"/>
            <a:ext cx="694944" cy="694944"/>
          </a:xfrm>
          <a:prstGeom prst="ellipse">
            <a:avLst/>
          </a:prstGeom>
          <a:solidFill>
            <a:srgbClr val="E0F4F2"/>
          </a:solidFill>
          <a:ln w="19050">
            <a:solidFill>
              <a:srgbClr val="007A6E"/>
            </a:solidFill>
            <a:prstDash val="solid"/>
          </a:ln>
        </p:spPr>
        <p:txBody>
          <a:bodyPr/>
          <a:lstStyle/>
          <a:p>
            <a:endParaRPr lang="en-US"/>
          </a:p>
        </p:txBody>
      </p:sp>
      <p:sp>
        <p:nvSpPr>
          <p:cNvPr id="15" name="Text 13"/>
          <p:cNvSpPr/>
          <p:nvPr/>
        </p:nvSpPr>
        <p:spPr>
          <a:xfrm>
            <a:off x="891540" y="1298448"/>
            <a:ext cx="694944" cy="694944"/>
          </a:xfrm>
          <a:prstGeom prst="rect">
            <a:avLst/>
          </a:prstGeom>
          <a:noFill/>
          <a:ln/>
        </p:spPr>
        <p:txBody>
          <a:bodyPr wrap="square" rtlCol="0" anchor="ctr"/>
          <a:lstStyle/>
          <a:p>
            <a:pPr marL="0" indent="0" algn="ctr">
              <a:buNone/>
            </a:pPr>
            <a:r>
              <a:rPr lang="en-US" sz="2200" b="1" dirty="0">
                <a:solidFill>
                  <a:srgbClr val="007A6E"/>
                </a:solidFill>
                <a:latin typeface="Calibri" pitchFamily="34" charset="0"/>
                <a:ea typeface="Calibri" pitchFamily="34" charset="-122"/>
                <a:cs typeface="Calibri" pitchFamily="34" charset="-120"/>
              </a:rPr>
              <a:t>✓</a:t>
            </a:r>
            <a:endParaRPr lang="en-US" sz="2200" dirty="0"/>
          </a:p>
        </p:txBody>
      </p:sp>
      <p:sp>
        <p:nvSpPr>
          <p:cNvPr id="16" name="Text 14"/>
          <p:cNvSpPr/>
          <p:nvPr/>
        </p:nvSpPr>
        <p:spPr>
          <a:xfrm>
            <a:off x="310896" y="2157984"/>
            <a:ext cx="1856232" cy="1426464"/>
          </a:xfrm>
          <a:prstGeom prst="rect">
            <a:avLst/>
          </a:prstGeom>
          <a:noFill/>
          <a:ln/>
        </p:spPr>
        <p:txBody>
          <a:bodyPr wrap="square" rtlCol="0" anchor="t"/>
          <a:lstStyle/>
          <a:p>
            <a:pPr marL="0" indent="0" algn="ctr">
              <a:buNone/>
            </a:pPr>
            <a:r>
              <a:rPr lang="en-US" sz="950" dirty="0">
                <a:solidFill>
                  <a:srgbClr val="3D5166"/>
                </a:solidFill>
                <a:latin typeface="Calibri" pitchFamily="34" charset="0"/>
                <a:ea typeface="Calibri" pitchFamily="34" charset="-122"/>
                <a:cs typeface="Calibri" pitchFamily="34" charset="-120"/>
              </a:rPr>
              <a:t>Already solved</a:t>
            </a:r>
            <a:endParaRPr lang="en-US" sz="950" dirty="0"/>
          </a:p>
          <a:p>
            <a:pPr marL="0" indent="0" algn="ctr">
              <a:buNone/>
            </a:pPr>
            <a:r>
              <a:rPr lang="en-US" sz="950" dirty="0">
                <a:solidFill>
                  <a:srgbClr val="3D5166"/>
                </a:solidFill>
                <a:latin typeface="Calibri" pitchFamily="34" charset="0"/>
                <a:ea typeface="Calibri" pitchFamily="34" charset="-122"/>
                <a:cs typeface="Calibri" pitchFamily="34" charset="-120"/>
              </a:rPr>
              <a:t>Wind, solar &amp; BESS</a:t>
            </a:r>
            <a:endParaRPr lang="en-US" sz="950" dirty="0"/>
          </a:p>
          <a:p>
            <a:pPr marL="0" indent="0" algn="ctr">
              <a:buNone/>
            </a:pPr>
            <a:r>
              <a:rPr lang="en-US" sz="950" dirty="0">
                <a:solidFill>
                  <a:srgbClr val="3D5166"/>
                </a:solidFill>
                <a:latin typeface="Calibri" pitchFamily="34" charset="0"/>
                <a:ea typeface="Calibri" pitchFamily="34" charset="-122"/>
                <a:cs typeface="Calibri" pitchFamily="34" charset="-120"/>
              </a:rPr>
              <a:t>work at scale</a:t>
            </a:r>
            <a:endParaRPr lang="en-US" sz="950" dirty="0"/>
          </a:p>
        </p:txBody>
      </p:sp>
      <p:sp>
        <p:nvSpPr>
          <p:cNvPr id="18" name="Shape 16"/>
          <p:cNvSpPr/>
          <p:nvPr/>
        </p:nvSpPr>
        <p:spPr>
          <a:xfrm>
            <a:off x="2404872" y="841248"/>
            <a:ext cx="2112264" cy="2871216"/>
          </a:xfrm>
          <a:prstGeom prst="rect">
            <a:avLst/>
          </a:prstGeom>
          <a:solidFill>
            <a:srgbClr val="FFFFFF"/>
          </a:solidFill>
          <a:ln w="9525">
            <a:solidFill>
              <a:srgbClr val="D8E4EC"/>
            </a:solidFill>
            <a:prstDash val="solid"/>
          </a:ln>
          <a:effectLst>
            <a:outerShdw blurRad="63500" dist="25400" dir="8100000" algn="bl" rotWithShape="0">
              <a:srgbClr val="000000">
                <a:alpha val="8000"/>
              </a:srgbClr>
            </a:outerShdw>
          </a:effectLst>
        </p:spPr>
        <p:txBody>
          <a:bodyPr/>
          <a:lstStyle/>
          <a:p>
            <a:endParaRPr lang="en-US"/>
          </a:p>
        </p:txBody>
      </p:sp>
      <p:sp>
        <p:nvSpPr>
          <p:cNvPr id="19" name="Shape 17"/>
          <p:cNvSpPr/>
          <p:nvPr/>
        </p:nvSpPr>
        <p:spPr>
          <a:xfrm>
            <a:off x="2404872" y="841248"/>
            <a:ext cx="2112264" cy="292608"/>
          </a:xfrm>
          <a:prstGeom prst="rect">
            <a:avLst/>
          </a:prstGeom>
          <a:solidFill>
            <a:srgbClr val="005A52"/>
          </a:solidFill>
          <a:ln w="12700">
            <a:solidFill>
              <a:srgbClr val="005A52"/>
            </a:solidFill>
            <a:prstDash val="solid"/>
          </a:ln>
        </p:spPr>
        <p:txBody>
          <a:bodyPr/>
          <a:lstStyle/>
          <a:p>
            <a:endParaRPr lang="en-US"/>
          </a:p>
        </p:txBody>
      </p:sp>
      <p:sp>
        <p:nvSpPr>
          <p:cNvPr id="20" name="Text 18"/>
          <p:cNvSpPr/>
          <p:nvPr/>
        </p:nvSpPr>
        <p:spPr>
          <a:xfrm>
            <a:off x="2496312" y="877824"/>
            <a:ext cx="1929384" cy="219456"/>
          </a:xfrm>
          <a:prstGeom prst="rect">
            <a:avLst/>
          </a:prstGeom>
          <a:noFill/>
          <a:ln/>
        </p:spPr>
        <p:txBody>
          <a:bodyPr wrap="square" rtlCol="0" anchor="ctr"/>
          <a:lstStyle/>
          <a:p>
            <a:pPr marL="0" indent="0" algn="ctr">
              <a:buNone/>
            </a:pPr>
            <a:r>
              <a:rPr lang="en-US" sz="950" b="1" dirty="0">
                <a:solidFill>
                  <a:srgbClr val="FFFFFF"/>
                </a:solidFill>
                <a:latin typeface="Calibri" pitchFamily="34" charset="0"/>
                <a:ea typeface="Calibri" pitchFamily="34" charset="-122"/>
                <a:cs typeface="Calibri" pitchFamily="34" charset="-120"/>
              </a:rPr>
              <a:t>POLICY</a:t>
            </a:r>
            <a:endParaRPr lang="en-US" sz="950" dirty="0"/>
          </a:p>
        </p:txBody>
      </p:sp>
      <p:sp>
        <p:nvSpPr>
          <p:cNvPr id="21" name="Shape 19"/>
          <p:cNvSpPr/>
          <p:nvPr/>
        </p:nvSpPr>
        <p:spPr>
          <a:xfrm>
            <a:off x="3113532" y="1298448"/>
            <a:ext cx="694944" cy="694944"/>
          </a:xfrm>
          <a:prstGeom prst="ellipse">
            <a:avLst/>
          </a:prstGeom>
          <a:solidFill>
            <a:srgbClr val="E0F4F2"/>
          </a:solidFill>
          <a:ln w="19050">
            <a:solidFill>
              <a:srgbClr val="005A52"/>
            </a:solidFill>
            <a:prstDash val="solid"/>
          </a:ln>
        </p:spPr>
        <p:txBody>
          <a:bodyPr/>
          <a:lstStyle/>
          <a:p>
            <a:endParaRPr lang="en-US"/>
          </a:p>
        </p:txBody>
      </p:sp>
      <p:sp>
        <p:nvSpPr>
          <p:cNvPr id="22" name="Text 20"/>
          <p:cNvSpPr/>
          <p:nvPr/>
        </p:nvSpPr>
        <p:spPr>
          <a:xfrm>
            <a:off x="3113532" y="1298448"/>
            <a:ext cx="694944" cy="694944"/>
          </a:xfrm>
          <a:prstGeom prst="rect">
            <a:avLst/>
          </a:prstGeom>
          <a:noFill/>
          <a:ln/>
        </p:spPr>
        <p:txBody>
          <a:bodyPr wrap="square" rtlCol="0" anchor="ctr"/>
          <a:lstStyle/>
          <a:p>
            <a:pPr marL="0" indent="0" algn="ctr">
              <a:buNone/>
            </a:pPr>
            <a:r>
              <a:rPr lang="en-US" sz="2200" b="1" dirty="0">
                <a:solidFill>
                  <a:srgbClr val="005A52"/>
                </a:solidFill>
                <a:latin typeface="Calibri" pitchFamily="34" charset="0"/>
                <a:ea typeface="Calibri" pitchFamily="34" charset="-122"/>
                <a:cs typeface="Calibri" pitchFamily="34" charset="-120"/>
              </a:rPr>
              <a:t>⚑</a:t>
            </a:r>
            <a:endParaRPr lang="en-US" sz="2200" dirty="0"/>
          </a:p>
        </p:txBody>
      </p:sp>
      <p:sp>
        <p:nvSpPr>
          <p:cNvPr id="23" name="Text 21"/>
          <p:cNvSpPr/>
          <p:nvPr/>
        </p:nvSpPr>
        <p:spPr>
          <a:xfrm>
            <a:off x="2532888" y="2157984"/>
            <a:ext cx="1856232" cy="1426464"/>
          </a:xfrm>
          <a:prstGeom prst="rect">
            <a:avLst/>
          </a:prstGeom>
          <a:noFill/>
          <a:ln/>
        </p:spPr>
        <p:txBody>
          <a:bodyPr wrap="square" rtlCol="0" anchor="t"/>
          <a:lstStyle/>
          <a:p>
            <a:pPr marL="0" indent="0" algn="ctr">
              <a:buNone/>
            </a:pPr>
            <a:r>
              <a:rPr lang="en-US" sz="950" dirty="0">
                <a:solidFill>
                  <a:srgbClr val="3D5166"/>
                </a:solidFill>
                <a:latin typeface="Calibri" pitchFamily="34" charset="0"/>
                <a:ea typeface="Calibri" pitchFamily="34" charset="-122"/>
                <a:cs typeface="Calibri" pitchFamily="34" charset="-120"/>
              </a:rPr>
              <a:t>~2-year gestation</a:t>
            </a:r>
            <a:endParaRPr lang="en-US" sz="950" dirty="0"/>
          </a:p>
          <a:p>
            <a:pPr marL="0" indent="0" algn="ctr">
              <a:buNone/>
            </a:pPr>
            <a:r>
              <a:rPr lang="en-US" sz="950" dirty="0">
                <a:solidFill>
                  <a:srgbClr val="3D5166"/>
                </a:solidFill>
                <a:latin typeface="Calibri" pitchFamily="34" charset="0"/>
                <a:ea typeface="Calibri" pitchFamily="34" charset="-122"/>
                <a:cs typeface="Calibri" pitchFamily="34" charset="-120"/>
              </a:rPr>
              <a:t>Credible signals</a:t>
            </a:r>
            <a:endParaRPr lang="en-US" sz="950" dirty="0"/>
          </a:p>
          <a:p>
            <a:pPr marL="0" indent="0" algn="ctr">
              <a:buNone/>
            </a:pPr>
            <a:r>
              <a:rPr lang="en-US" sz="950" dirty="0">
                <a:solidFill>
                  <a:srgbClr val="3D5166"/>
                </a:solidFill>
                <a:latin typeface="Calibri" pitchFamily="34" charset="0"/>
                <a:ea typeface="Calibri" pitchFamily="34" charset="-122"/>
                <a:cs typeface="Calibri" pitchFamily="34" charset="-120"/>
              </a:rPr>
              <a:t>unlock capital</a:t>
            </a:r>
            <a:endParaRPr lang="en-US" sz="950" dirty="0"/>
          </a:p>
        </p:txBody>
      </p:sp>
      <p:sp>
        <p:nvSpPr>
          <p:cNvPr id="25" name="Shape 23"/>
          <p:cNvSpPr/>
          <p:nvPr/>
        </p:nvSpPr>
        <p:spPr>
          <a:xfrm>
            <a:off x="4626864" y="841248"/>
            <a:ext cx="2112264" cy="2871216"/>
          </a:xfrm>
          <a:prstGeom prst="rect">
            <a:avLst/>
          </a:prstGeom>
          <a:solidFill>
            <a:srgbClr val="FFFFFF"/>
          </a:solidFill>
          <a:ln w="9525">
            <a:solidFill>
              <a:srgbClr val="D8E4EC"/>
            </a:solidFill>
            <a:prstDash val="solid"/>
          </a:ln>
          <a:effectLst>
            <a:outerShdw blurRad="63500" dist="25400" dir="8100000" algn="bl" rotWithShape="0">
              <a:srgbClr val="000000">
                <a:alpha val="8000"/>
              </a:srgbClr>
            </a:outerShdw>
          </a:effectLst>
        </p:spPr>
        <p:txBody>
          <a:bodyPr/>
          <a:lstStyle/>
          <a:p>
            <a:endParaRPr lang="en-US"/>
          </a:p>
        </p:txBody>
      </p:sp>
      <p:sp>
        <p:nvSpPr>
          <p:cNvPr id="26" name="Shape 24"/>
          <p:cNvSpPr/>
          <p:nvPr/>
        </p:nvSpPr>
        <p:spPr>
          <a:xfrm>
            <a:off x="4626864" y="841248"/>
            <a:ext cx="2112264" cy="292608"/>
          </a:xfrm>
          <a:prstGeom prst="rect">
            <a:avLst/>
          </a:prstGeom>
          <a:solidFill>
            <a:srgbClr val="C07A00"/>
          </a:solidFill>
          <a:ln w="12700">
            <a:solidFill>
              <a:srgbClr val="C07A00"/>
            </a:solidFill>
            <a:prstDash val="solid"/>
          </a:ln>
        </p:spPr>
        <p:txBody>
          <a:bodyPr/>
          <a:lstStyle/>
          <a:p>
            <a:endParaRPr lang="en-US"/>
          </a:p>
        </p:txBody>
      </p:sp>
      <p:sp>
        <p:nvSpPr>
          <p:cNvPr id="27" name="Text 25"/>
          <p:cNvSpPr/>
          <p:nvPr/>
        </p:nvSpPr>
        <p:spPr>
          <a:xfrm>
            <a:off x="4718304" y="877824"/>
            <a:ext cx="1929384" cy="219456"/>
          </a:xfrm>
          <a:prstGeom prst="rect">
            <a:avLst/>
          </a:prstGeom>
          <a:noFill/>
          <a:ln/>
        </p:spPr>
        <p:txBody>
          <a:bodyPr wrap="square" rtlCol="0" anchor="ctr"/>
          <a:lstStyle/>
          <a:p>
            <a:pPr marL="0" indent="0" algn="ctr">
              <a:buNone/>
            </a:pPr>
            <a:r>
              <a:rPr lang="en-US" sz="950" b="1" dirty="0">
                <a:solidFill>
                  <a:srgbClr val="FFFFFF"/>
                </a:solidFill>
                <a:latin typeface="Calibri" pitchFamily="34" charset="0"/>
                <a:ea typeface="Calibri" pitchFamily="34" charset="-122"/>
                <a:cs typeface="Calibri" pitchFamily="34" charset="-120"/>
              </a:rPr>
              <a:t>CAPITAL</a:t>
            </a:r>
            <a:endParaRPr lang="en-US" sz="950" dirty="0"/>
          </a:p>
        </p:txBody>
      </p:sp>
      <p:sp>
        <p:nvSpPr>
          <p:cNvPr id="28" name="Shape 26"/>
          <p:cNvSpPr/>
          <p:nvPr/>
        </p:nvSpPr>
        <p:spPr>
          <a:xfrm>
            <a:off x="5335524" y="1298448"/>
            <a:ext cx="694944" cy="694944"/>
          </a:xfrm>
          <a:prstGeom prst="ellipse">
            <a:avLst/>
          </a:prstGeom>
          <a:solidFill>
            <a:srgbClr val="FDF3DC"/>
          </a:solidFill>
          <a:ln w="19050">
            <a:solidFill>
              <a:srgbClr val="C07A00"/>
            </a:solidFill>
            <a:prstDash val="solid"/>
          </a:ln>
        </p:spPr>
        <p:txBody>
          <a:bodyPr/>
          <a:lstStyle/>
          <a:p>
            <a:endParaRPr lang="en-US"/>
          </a:p>
        </p:txBody>
      </p:sp>
      <p:sp>
        <p:nvSpPr>
          <p:cNvPr id="29" name="Text 27"/>
          <p:cNvSpPr/>
          <p:nvPr/>
        </p:nvSpPr>
        <p:spPr>
          <a:xfrm>
            <a:off x="5335524" y="1298448"/>
            <a:ext cx="694944" cy="694944"/>
          </a:xfrm>
          <a:prstGeom prst="rect">
            <a:avLst/>
          </a:prstGeom>
          <a:noFill/>
          <a:ln/>
        </p:spPr>
        <p:txBody>
          <a:bodyPr wrap="square" rtlCol="0" anchor="ctr"/>
          <a:lstStyle/>
          <a:p>
            <a:pPr marL="0" indent="0" algn="ctr">
              <a:buNone/>
            </a:pPr>
            <a:r>
              <a:rPr lang="en-US" sz="2200" b="1" dirty="0">
                <a:solidFill>
                  <a:srgbClr val="C07A00"/>
                </a:solidFill>
                <a:latin typeface="Calibri" pitchFamily="34" charset="0"/>
                <a:ea typeface="Calibri" pitchFamily="34" charset="-122"/>
                <a:cs typeface="Calibri" pitchFamily="34" charset="-120"/>
              </a:rPr>
              <a:t>$</a:t>
            </a:r>
            <a:endParaRPr lang="en-US" sz="2200" dirty="0"/>
          </a:p>
        </p:txBody>
      </p:sp>
      <p:sp>
        <p:nvSpPr>
          <p:cNvPr id="30" name="Text 28"/>
          <p:cNvSpPr/>
          <p:nvPr/>
        </p:nvSpPr>
        <p:spPr>
          <a:xfrm>
            <a:off x="4754880" y="2157984"/>
            <a:ext cx="1856232" cy="1426464"/>
          </a:xfrm>
          <a:prstGeom prst="rect">
            <a:avLst/>
          </a:prstGeom>
          <a:noFill/>
          <a:ln/>
        </p:spPr>
        <p:txBody>
          <a:bodyPr wrap="square" rtlCol="0" anchor="t"/>
          <a:lstStyle/>
          <a:p>
            <a:pPr marL="0" indent="0" algn="ctr">
              <a:buNone/>
            </a:pPr>
            <a:r>
              <a:rPr lang="en-US" sz="950" dirty="0">
                <a:solidFill>
                  <a:srgbClr val="3D5166"/>
                </a:solidFill>
                <a:latin typeface="Calibri" pitchFamily="34" charset="0"/>
                <a:ea typeface="Calibri" pitchFamily="34" charset="-122"/>
                <a:cs typeface="Calibri" pitchFamily="34" charset="-120"/>
              </a:rPr>
              <a:t>~2-year gestation</a:t>
            </a:r>
            <a:endParaRPr lang="en-US" sz="950" dirty="0"/>
          </a:p>
          <a:p>
            <a:pPr marL="0" indent="0" algn="ctr">
              <a:buNone/>
            </a:pPr>
            <a:r>
              <a:rPr lang="en-US" sz="950" dirty="0">
                <a:solidFill>
                  <a:srgbClr val="3D5166"/>
                </a:solidFill>
                <a:latin typeface="Calibri" pitchFamily="34" charset="0"/>
                <a:ea typeface="Calibri" pitchFamily="34" charset="-122"/>
                <a:cs typeface="Calibri" pitchFamily="34" charset="-120"/>
              </a:rPr>
              <a:t>Follows policy</a:t>
            </a:r>
            <a:endParaRPr lang="en-US" sz="950" dirty="0"/>
          </a:p>
          <a:p>
            <a:pPr marL="0" indent="0" algn="ctr">
              <a:buNone/>
            </a:pPr>
            <a:r>
              <a:rPr lang="en-US" sz="950" dirty="0">
                <a:solidFill>
                  <a:srgbClr val="3D5166"/>
                </a:solidFill>
                <a:latin typeface="Calibri" pitchFamily="34" charset="0"/>
                <a:ea typeface="Calibri" pitchFamily="34" charset="-122"/>
                <a:cs typeface="Calibri" pitchFamily="34" charset="-120"/>
              </a:rPr>
              <a:t>needs certainty</a:t>
            </a:r>
            <a:endParaRPr lang="en-US" sz="950" dirty="0"/>
          </a:p>
        </p:txBody>
      </p:sp>
      <p:sp>
        <p:nvSpPr>
          <p:cNvPr id="32" name="Shape 30"/>
          <p:cNvSpPr/>
          <p:nvPr/>
        </p:nvSpPr>
        <p:spPr>
          <a:xfrm>
            <a:off x="6848856" y="841248"/>
            <a:ext cx="2112264" cy="2871216"/>
          </a:xfrm>
          <a:prstGeom prst="rect">
            <a:avLst/>
          </a:prstGeom>
          <a:solidFill>
            <a:srgbClr val="FFFFFF"/>
          </a:solidFill>
          <a:ln w="9525">
            <a:solidFill>
              <a:srgbClr val="D8E4EC"/>
            </a:solidFill>
            <a:prstDash val="solid"/>
          </a:ln>
          <a:effectLst>
            <a:outerShdw blurRad="63500" dist="25400" dir="8100000" algn="bl" rotWithShape="0">
              <a:srgbClr val="000000">
                <a:alpha val="8000"/>
              </a:srgbClr>
            </a:outerShdw>
          </a:effectLst>
        </p:spPr>
        <p:txBody>
          <a:bodyPr/>
          <a:lstStyle/>
          <a:p>
            <a:endParaRPr lang="en-US"/>
          </a:p>
        </p:txBody>
      </p:sp>
      <p:sp>
        <p:nvSpPr>
          <p:cNvPr id="33" name="Shape 31"/>
          <p:cNvSpPr/>
          <p:nvPr/>
        </p:nvSpPr>
        <p:spPr>
          <a:xfrm>
            <a:off x="6848856" y="841248"/>
            <a:ext cx="2112264" cy="292608"/>
          </a:xfrm>
          <a:prstGeom prst="rect">
            <a:avLst/>
          </a:prstGeom>
          <a:solidFill>
            <a:srgbClr val="C0392B"/>
          </a:solidFill>
          <a:ln w="12700">
            <a:solidFill>
              <a:srgbClr val="C0392B"/>
            </a:solidFill>
            <a:prstDash val="solid"/>
          </a:ln>
        </p:spPr>
        <p:txBody>
          <a:bodyPr/>
          <a:lstStyle/>
          <a:p>
            <a:endParaRPr lang="en-US"/>
          </a:p>
        </p:txBody>
      </p:sp>
      <p:sp>
        <p:nvSpPr>
          <p:cNvPr id="34" name="Text 32"/>
          <p:cNvSpPr/>
          <p:nvPr/>
        </p:nvSpPr>
        <p:spPr>
          <a:xfrm>
            <a:off x="6940296" y="877824"/>
            <a:ext cx="1929384" cy="219456"/>
          </a:xfrm>
          <a:prstGeom prst="rect">
            <a:avLst/>
          </a:prstGeom>
          <a:noFill/>
          <a:ln/>
        </p:spPr>
        <p:txBody>
          <a:bodyPr wrap="square" rtlCol="0" anchor="ctr"/>
          <a:lstStyle/>
          <a:p>
            <a:pPr marL="0" indent="0" algn="ctr">
              <a:buNone/>
            </a:pPr>
            <a:r>
              <a:rPr lang="en-US" sz="950" b="1" dirty="0">
                <a:solidFill>
                  <a:srgbClr val="FFFFFF"/>
                </a:solidFill>
                <a:latin typeface="Calibri" pitchFamily="34" charset="0"/>
                <a:ea typeface="Calibri" pitchFamily="34" charset="-122"/>
                <a:cs typeface="Calibri" pitchFamily="34" charset="-120"/>
              </a:rPr>
              <a:t>PEOPLE</a:t>
            </a:r>
            <a:endParaRPr lang="en-US" sz="950" dirty="0"/>
          </a:p>
        </p:txBody>
      </p:sp>
      <p:sp>
        <p:nvSpPr>
          <p:cNvPr id="35" name="Shape 33"/>
          <p:cNvSpPr/>
          <p:nvPr/>
        </p:nvSpPr>
        <p:spPr>
          <a:xfrm>
            <a:off x="7557516" y="1298448"/>
            <a:ext cx="694944" cy="694944"/>
          </a:xfrm>
          <a:prstGeom prst="ellipse">
            <a:avLst/>
          </a:prstGeom>
          <a:solidFill>
            <a:srgbClr val="FDECEA"/>
          </a:solidFill>
          <a:ln w="19050">
            <a:solidFill>
              <a:srgbClr val="C0392B"/>
            </a:solidFill>
            <a:prstDash val="solid"/>
          </a:ln>
        </p:spPr>
        <p:txBody>
          <a:bodyPr/>
          <a:lstStyle/>
          <a:p>
            <a:endParaRPr lang="en-US"/>
          </a:p>
        </p:txBody>
      </p:sp>
      <p:sp>
        <p:nvSpPr>
          <p:cNvPr id="36" name="Text 34"/>
          <p:cNvSpPr/>
          <p:nvPr/>
        </p:nvSpPr>
        <p:spPr>
          <a:xfrm>
            <a:off x="7557516" y="1298448"/>
            <a:ext cx="694944" cy="694944"/>
          </a:xfrm>
          <a:prstGeom prst="rect">
            <a:avLst/>
          </a:prstGeom>
          <a:noFill/>
          <a:ln/>
        </p:spPr>
        <p:txBody>
          <a:bodyPr wrap="square" rtlCol="0" anchor="ctr"/>
          <a:lstStyle/>
          <a:p>
            <a:pPr marL="0" indent="0" algn="ctr">
              <a:buNone/>
            </a:pPr>
            <a:r>
              <a:rPr lang="en-US" sz="2200" b="1" dirty="0">
                <a:solidFill>
                  <a:srgbClr val="C0392B"/>
                </a:solidFill>
                <a:latin typeface="Calibri" pitchFamily="34" charset="0"/>
                <a:ea typeface="Calibri" pitchFamily="34" charset="-122"/>
                <a:cs typeface="Calibri" pitchFamily="34" charset="-120"/>
              </a:rPr>
              <a:t>◉</a:t>
            </a:r>
            <a:endParaRPr lang="en-US" sz="2200" dirty="0"/>
          </a:p>
        </p:txBody>
      </p:sp>
      <p:sp>
        <p:nvSpPr>
          <p:cNvPr id="37" name="Text 35"/>
          <p:cNvSpPr/>
          <p:nvPr/>
        </p:nvSpPr>
        <p:spPr>
          <a:xfrm>
            <a:off x="6976872" y="2157984"/>
            <a:ext cx="1856232" cy="1426464"/>
          </a:xfrm>
          <a:prstGeom prst="rect">
            <a:avLst/>
          </a:prstGeom>
          <a:noFill/>
          <a:ln/>
        </p:spPr>
        <p:txBody>
          <a:bodyPr wrap="square" rtlCol="0" anchor="t"/>
          <a:lstStyle/>
          <a:p>
            <a:pPr marL="0" indent="0" algn="ctr">
              <a:buNone/>
            </a:pPr>
            <a:r>
              <a:rPr lang="en-US" sz="950" dirty="0">
                <a:solidFill>
                  <a:srgbClr val="3D5166"/>
                </a:solidFill>
                <a:latin typeface="Calibri" pitchFamily="34" charset="0"/>
                <a:ea typeface="Calibri" pitchFamily="34" charset="-122"/>
                <a:cs typeface="Calibri" pitchFamily="34" charset="-120"/>
              </a:rPr>
              <a:t>~2-year gestation</a:t>
            </a:r>
            <a:endParaRPr lang="en-US" sz="950" dirty="0"/>
          </a:p>
          <a:p>
            <a:pPr marL="0" indent="0" algn="ctr">
              <a:buNone/>
            </a:pPr>
            <a:r>
              <a:rPr lang="en-US" sz="950" dirty="0">
                <a:solidFill>
                  <a:srgbClr val="3D5166"/>
                </a:solidFill>
                <a:latin typeface="Calibri" pitchFamily="34" charset="0"/>
                <a:ea typeface="Calibri" pitchFamily="34" charset="-122"/>
                <a:cs typeface="Calibri" pitchFamily="34" charset="-120"/>
              </a:rPr>
              <a:t>Skills take time</a:t>
            </a:r>
            <a:endParaRPr lang="en-US" sz="950" dirty="0"/>
          </a:p>
          <a:p>
            <a:pPr marL="0" indent="0" algn="ctr">
              <a:buNone/>
            </a:pPr>
            <a:r>
              <a:rPr lang="en-US" sz="950" dirty="0">
                <a:solidFill>
                  <a:srgbClr val="3D5166"/>
                </a:solidFill>
                <a:latin typeface="Calibri" pitchFamily="34" charset="0"/>
                <a:ea typeface="Calibri" pitchFamily="34" charset="-122"/>
                <a:cs typeface="Calibri" pitchFamily="34" charset="-120"/>
              </a:rPr>
              <a:t>stickiest barrier</a:t>
            </a:r>
            <a:endParaRPr lang="en-US" sz="950" dirty="0"/>
          </a:p>
        </p:txBody>
      </p:sp>
      <p:sp>
        <p:nvSpPr>
          <p:cNvPr id="38" name="Shape 36"/>
          <p:cNvSpPr/>
          <p:nvPr/>
        </p:nvSpPr>
        <p:spPr>
          <a:xfrm>
            <a:off x="182880" y="3822192"/>
            <a:ext cx="8778240" cy="566928"/>
          </a:xfrm>
          <a:prstGeom prst="rect">
            <a:avLst/>
          </a:prstGeom>
          <a:solidFill>
            <a:srgbClr val="1C2B39"/>
          </a:solidFill>
          <a:ln w="12700">
            <a:solidFill>
              <a:srgbClr val="1C2B39"/>
            </a:solidFill>
            <a:prstDash val="solid"/>
          </a:ln>
        </p:spPr>
        <p:txBody>
          <a:bodyPr/>
          <a:lstStyle/>
          <a:p>
            <a:endParaRPr lang="en-US"/>
          </a:p>
        </p:txBody>
      </p:sp>
      <p:sp>
        <p:nvSpPr>
          <p:cNvPr id="39" name="Shape 37"/>
          <p:cNvSpPr/>
          <p:nvPr/>
        </p:nvSpPr>
        <p:spPr>
          <a:xfrm>
            <a:off x="182880" y="3822192"/>
            <a:ext cx="50292" cy="566928"/>
          </a:xfrm>
          <a:prstGeom prst="rect">
            <a:avLst/>
          </a:prstGeom>
          <a:solidFill>
            <a:srgbClr val="007A6E"/>
          </a:solidFill>
          <a:ln w="12700">
            <a:solidFill>
              <a:srgbClr val="007A6E"/>
            </a:solidFill>
            <a:prstDash val="solid"/>
          </a:ln>
        </p:spPr>
        <p:txBody>
          <a:bodyPr/>
          <a:lstStyle/>
          <a:p>
            <a:endParaRPr lang="en-US"/>
          </a:p>
        </p:txBody>
      </p:sp>
      <p:sp>
        <p:nvSpPr>
          <p:cNvPr id="40" name="Text 38"/>
          <p:cNvSpPr/>
          <p:nvPr/>
        </p:nvSpPr>
        <p:spPr>
          <a:xfrm>
            <a:off x="329184" y="3877056"/>
            <a:ext cx="4114800" cy="457200"/>
          </a:xfrm>
          <a:prstGeom prst="rect">
            <a:avLst/>
          </a:prstGeom>
          <a:noFill/>
          <a:ln/>
        </p:spPr>
        <p:txBody>
          <a:bodyPr wrap="square" rtlCol="0" anchor="ctr"/>
          <a:lstStyle/>
          <a:p>
            <a:pPr marL="0" indent="0">
              <a:buNone/>
            </a:pPr>
            <a:r>
              <a:rPr lang="en-US" sz="1100" dirty="0">
                <a:solidFill>
                  <a:srgbClr val="FFFFFF"/>
                </a:solidFill>
                <a:latin typeface="Calibri" pitchFamily="34" charset="0"/>
                <a:ea typeface="Calibri" pitchFamily="34" charset="-122"/>
                <a:cs typeface="Calibri" pitchFamily="34" charset="-120"/>
              </a:rPr>
              <a:t>Sequential, not parallel — total deployment timeline:</a:t>
            </a:r>
            <a:endParaRPr lang="en-US" sz="1100" dirty="0"/>
          </a:p>
        </p:txBody>
      </p:sp>
      <p:sp>
        <p:nvSpPr>
          <p:cNvPr id="41" name="Text 39"/>
          <p:cNvSpPr/>
          <p:nvPr/>
        </p:nvSpPr>
        <p:spPr>
          <a:xfrm>
            <a:off x="4480560" y="3858768"/>
            <a:ext cx="2011680" cy="347472"/>
          </a:xfrm>
          <a:prstGeom prst="rect">
            <a:avLst/>
          </a:prstGeom>
          <a:noFill/>
          <a:ln/>
        </p:spPr>
        <p:txBody>
          <a:bodyPr wrap="square" rtlCol="0" anchor="ctr"/>
          <a:lstStyle/>
          <a:p>
            <a:pPr marL="0" indent="0" algn="ctr">
              <a:buNone/>
            </a:pPr>
            <a:r>
              <a:rPr lang="en-US" sz="3000" b="1" dirty="0">
                <a:solidFill>
                  <a:srgbClr val="E8C068"/>
                </a:solidFill>
                <a:latin typeface="Calibri" pitchFamily="34" charset="0"/>
                <a:ea typeface="Calibri" pitchFamily="34" charset="-122"/>
                <a:cs typeface="Calibri" pitchFamily="34" charset="-120"/>
              </a:rPr>
              <a:t>6+ years</a:t>
            </a:r>
            <a:endParaRPr lang="en-US" sz="3000" dirty="0"/>
          </a:p>
        </p:txBody>
      </p:sp>
      <p:sp>
        <p:nvSpPr>
          <p:cNvPr id="42" name="Text 40"/>
          <p:cNvSpPr/>
          <p:nvPr/>
        </p:nvSpPr>
        <p:spPr>
          <a:xfrm>
            <a:off x="6492240" y="3968496"/>
            <a:ext cx="2286000" cy="274320"/>
          </a:xfrm>
          <a:prstGeom prst="rect">
            <a:avLst/>
          </a:prstGeom>
          <a:noFill/>
          <a:ln/>
        </p:spPr>
        <p:txBody>
          <a:bodyPr wrap="square" rtlCol="0" anchor="ctr"/>
          <a:lstStyle/>
          <a:p>
            <a:pPr marL="0" indent="0">
              <a:buNone/>
            </a:pPr>
            <a:r>
              <a:rPr lang="en-US" sz="950" i="1" dirty="0">
                <a:solidFill>
                  <a:srgbClr val="E0F4F2"/>
                </a:solidFill>
                <a:latin typeface="Calibri" pitchFamily="34" charset="0"/>
                <a:ea typeface="Calibri" pitchFamily="34" charset="-122"/>
                <a:cs typeface="Calibri" pitchFamily="34" charset="-120"/>
              </a:rPr>
              <a:t>from policy trigger to full capacity</a:t>
            </a:r>
            <a:endParaRPr lang="en-US" sz="950" dirty="0"/>
          </a:p>
        </p:txBody>
      </p:sp>
      <p:sp>
        <p:nvSpPr>
          <p:cNvPr id="17" name="Text 15"/>
          <p:cNvSpPr/>
          <p:nvPr/>
        </p:nvSpPr>
        <p:spPr>
          <a:xfrm>
            <a:off x="2221992" y="2148840"/>
            <a:ext cx="256032" cy="256032"/>
          </a:xfrm>
          <a:prstGeom prst="rect">
            <a:avLst/>
          </a:prstGeom>
          <a:noFill/>
          <a:ln/>
        </p:spPr>
        <p:txBody>
          <a:bodyPr wrap="square" rtlCol="0" anchor="ctr"/>
          <a:lstStyle/>
          <a:p>
            <a:pPr marL="0" indent="0" algn="ctr">
              <a:buNone/>
            </a:pPr>
            <a:r>
              <a:rPr lang="en-US" sz="1400" dirty="0">
                <a:solidFill>
                  <a:srgbClr val="B2DDD9"/>
                </a:solidFill>
                <a:latin typeface="Calibri" pitchFamily="34" charset="0"/>
                <a:ea typeface="Calibri" pitchFamily="34" charset="-122"/>
                <a:cs typeface="Calibri" pitchFamily="34" charset="-120"/>
              </a:rPr>
              <a:t>▶</a:t>
            </a:r>
            <a:endParaRPr lang="en-US" sz="1400" dirty="0"/>
          </a:p>
        </p:txBody>
      </p:sp>
      <p:sp>
        <p:nvSpPr>
          <p:cNvPr id="24" name="Text 22"/>
          <p:cNvSpPr/>
          <p:nvPr/>
        </p:nvSpPr>
        <p:spPr>
          <a:xfrm>
            <a:off x="4443984" y="2148840"/>
            <a:ext cx="256032" cy="256032"/>
          </a:xfrm>
          <a:prstGeom prst="rect">
            <a:avLst/>
          </a:prstGeom>
          <a:noFill/>
          <a:ln/>
        </p:spPr>
        <p:txBody>
          <a:bodyPr wrap="square" rtlCol="0" anchor="ctr"/>
          <a:lstStyle/>
          <a:p>
            <a:pPr marL="0" indent="0" algn="ctr">
              <a:buNone/>
            </a:pPr>
            <a:r>
              <a:rPr lang="en-US" sz="1400" dirty="0">
                <a:solidFill>
                  <a:srgbClr val="B2DDD9"/>
                </a:solidFill>
                <a:latin typeface="Calibri" pitchFamily="34" charset="0"/>
                <a:ea typeface="Calibri" pitchFamily="34" charset="-122"/>
                <a:cs typeface="Calibri" pitchFamily="34" charset="-120"/>
              </a:rPr>
              <a:t>▶</a:t>
            </a:r>
            <a:endParaRPr lang="en-US" sz="1400" dirty="0"/>
          </a:p>
        </p:txBody>
      </p:sp>
      <p:sp>
        <p:nvSpPr>
          <p:cNvPr id="31" name="Text 29"/>
          <p:cNvSpPr/>
          <p:nvPr/>
        </p:nvSpPr>
        <p:spPr>
          <a:xfrm>
            <a:off x="6665976" y="2148840"/>
            <a:ext cx="256032" cy="256032"/>
          </a:xfrm>
          <a:prstGeom prst="rect">
            <a:avLst/>
          </a:prstGeom>
          <a:noFill/>
          <a:ln/>
        </p:spPr>
        <p:txBody>
          <a:bodyPr wrap="square" rtlCol="0" anchor="ctr"/>
          <a:lstStyle/>
          <a:p>
            <a:pPr marL="0" indent="0" algn="ctr">
              <a:buNone/>
            </a:pPr>
            <a:r>
              <a:rPr lang="en-US" sz="1400" dirty="0">
                <a:solidFill>
                  <a:srgbClr val="B2DDD9"/>
                </a:solidFill>
                <a:latin typeface="Calibri" pitchFamily="34" charset="0"/>
                <a:ea typeface="Calibri" pitchFamily="34" charset="-122"/>
                <a:cs typeface="Calibri" pitchFamily="34" charset="-120"/>
              </a:rPr>
              <a:t>▶</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9B75098B646DE4097F5C31FAFBF570E" ma:contentTypeVersion="16" ma:contentTypeDescription="Create a new document." ma:contentTypeScope="" ma:versionID="f19b1e2ce1d399d1ec9861ea031527a2">
  <xsd:schema xmlns:xsd="http://www.w3.org/2001/XMLSchema" xmlns:xs="http://www.w3.org/2001/XMLSchema" xmlns:p="http://schemas.microsoft.com/office/2006/metadata/properties" xmlns:ns2="92b4574e-1b66-4583-8953-f83a72ae8083" xmlns:ns3="ea190b23-c4ab-4b12-82bf-8e43a6579cc0" targetNamespace="http://schemas.microsoft.com/office/2006/metadata/properties" ma:root="true" ma:fieldsID="f0030c71b204d9b56c23442c2671f839" ns2:_="" ns3:_="">
    <xsd:import namespace="92b4574e-1b66-4583-8953-f83a72ae8083"/>
    <xsd:import namespace="ea190b23-c4ab-4b12-82bf-8e43a6579cc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SearchProperties" minOccurs="0"/>
                <xsd:element ref="ns3:SharedWithUsers" minOccurs="0"/>
                <xsd:element ref="ns3:SharedWithDetail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b4574e-1b66-4583-8953-f83a72ae80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886fda9-e8e3-48af-b393-2436e4830b57"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190b23-c4ab-4b12-82bf-8e43a6579cc0"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4b5e296f-0b65-464a-b7bb-5875fd9dcef8}" ma:internalName="TaxCatchAll" ma:showField="CatchAllData" ma:web="ea190b23-c4ab-4b12-82bf-8e43a6579cc0">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2b4574e-1b66-4583-8953-f83a72ae8083">
      <Terms xmlns="http://schemas.microsoft.com/office/infopath/2007/PartnerControls"/>
    </lcf76f155ced4ddcb4097134ff3c332f>
    <TaxCatchAll xmlns="ea190b23-c4ab-4b12-82bf-8e43a6579cc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84272BE-35B2-4B0D-9512-74B0D87E58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b4574e-1b66-4583-8953-f83a72ae8083"/>
    <ds:schemaRef ds:uri="ea190b23-c4ab-4b12-82bf-8e43a6579c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CA78DDA-7898-471E-9985-0334767871E5}">
  <ds:schemaRefs>
    <ds:schemaRef ds:uri="http://schemas.microsoft.com/office/2006/metadata/properties"/>
    <ds:schemaRef ds:uri="http://schemas.microsoft.com/office/infopath/2007/PartnerControls"/>
    <ds:schemaRef ds:uri="92b4574e-1b66-4583-8953-f83a72ae8083"/>
    <ds:schemaRef ds:uri="ea190b23-c4ab-4b12-82bf-8e43a6579cc0"/>
  </ds:schemaRefs>
</ds:datastoreItem>
</file>

<file path=customXml/itemProps3.xml><?xml version="1.0" encoding="utf-8"?>
<ds:datastoreItem xmlns:ds="http://schemas.openxmlformats.org/officeDocument/2006/customXml" ds:itemID="{B5FD7693-574D-42E9-8206-57091BAE724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181</TotalTime>
  <Words>2208</Words>
  <Application>Microsoft Office PowerPoint</Application>
  <PresentationFormat>On-screen Show (16:9)</PresentationFormat>
  <Paragraphs>341</Paragraphs>
  <Slides>13</Slides>
  <Notes>12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Ayesa Mira Lemence</cp:lastModifiedBy>
  <cp:revision>15</cp:revision>
  <dcterms:created xsi:type="dcterms:W3CDTF">2026-03-27T09:47:57Z</dcterms:created>
  <dcterms:modified xsi:type="dcterms:W3CDTF">2026-03-30T12:40:35Z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0x010100A9B75098B646DE4097F5C31FAFBF570E</vt:lpwstr>
  </property>
  <property fmtid="{D5CDD505-2E9C-101B-9397-08002B2CF9AE}" pid="3" name="MediaServiceImageTags">
    <vt:lpwstr/>
  </property>
</Properties>
</file>