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7" r:id="rId4"/>
  </p:sldMasterIdLst>
  <p:notesMasterIdLst>
    <p:notesMasterId r:id="rId23"/>
  </p:notesMasterIdLst>
  <p:handoutMasterIdLst>
    <p:handoutMasterId r:id="rId24"/>
  </p:handoutMasterIdLst>
  <p:sldIdLst>
    <p:sldId id="910" r:id="rId5"/>
    <p:sldId id="897" r:id="rId6"/>
    <p:sldId id="907" r:id="rId7"/>
    <p:sldId id="257" r:id="rId8"/>
    <p:sldId id="895" r:id="rId9"/>
    <p:sldId id="913" r:id="rId10"/>
    <p:sldId id="297" r:id="rId11"/>
    <p:sldId id="901" r:id="rId12"/>
    <p:sldId id="911" r:id="rId13"/>
    <p:sldId id="909" r:id="rId14"/>
    <p:sldId id="288" r:id="rId15"/>
    <p:sldId id="284" r:id="rId16"/>
    <p:sldId id="293" r:id="rId17"/>
    <p:sldId id="723" r:id="rId18"/>
    <p:sldId id="287" r:id="rId19"/>
    <p:sldId id="914" r:id="rId20"/>
    <p:sldId id="762" r:id="rId21"/>
    <p:sldId id="900" r:id="rId22"/>
  </p:sldIdLst>
  <p:sldSz cx="10160000" cy="5715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2338" userDrawn="1">
          <p15:clr>
            <a:srgbClr val="A4A3A4"/>
          </p15:clr>
        </p15:guide>
        <p15:guide id="3" orient="horz" pos="291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5FA310-555B-1BAB-8ED9-FDC5083E6169}" name="Colin Brouillard" initials="CB" userId="S::colin.brouillard@reeep.org::547366c9-e25a-4ba0-a475-262bc9fb7f45" providerId="AD"/>
  <p188:author id="{95582667-6102-27E7-ED8E-01A166EB4B6B}" name="Guest User" initials="GU" userId="Guest User" providerId="Windows Live"/>
  <p188:author id="{AC1A35C2-B281-C49D-24AC-305DB38AD2F9}" name="Taiki Kuroda" initials="TK" userId="822ee7d77548328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ter Storey" initials="PS" lastIdx="3" clrIdx="0"/>
  <p:cmAuthor id="2" name="NUSSBAUMER, Patrick" initials="NP" lastIdx="10" clrIdx="1"/>
  <p:cmAuthor id="3" name="Onyu Kim" initials="OK" lastIdx="0" clrIdx="2">
    <p:extLst>
      <p:ext uri="{19B8F6BF-5375-455C-9EA6-DF929625EA0E}">
        <p15:presenceInfo xmlns:p15="http://schemas.microsoft.com/office/powerpoint/2012/main" userId="Onyu K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49"/>
    <a:srgbClr val="0B2D70"/>
    <a:srgbClr val="78B832"/>
    <a:srgbClr val="D8EEC0"/>
    <a:srgbClr val="CFE2F5"/>
    <a:srgbClr val="147E26"/>
    <a:srgbClr val="E9F2FB"/>
    <a:srgbClr val="C00000"/>
    <a:srgbClr val="EDF7E1"/>
    <a:srgbClr val="DBE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F259C-269C-48CC-96AE-97F3B57E9096}" v="153" dt="2026-03-30T02:55:42.806"/>
    <p1510:client id="{DC4E7118-B311-FC47-153F-0D3CB7F11013}" v="4" dt="2026-03-30T12:35:20.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2"/>
    <p:restoredTop sz="94670"/>
  </p:normalViewPr>
  <p:slideViewPr>
    <p:cSldViewPr snapToGrid="0">
      <p:cViewPr varScale="1">
        <p:scale>
          <a:sx n="80" d="100"/>
          <a:sy n="80" d="100"/>
        </p:scale>
        <p:origin x="772" y="44"/>
      </p:cViewPr>
      <p:guideLst>
        <p:guide orient="horz" pos="4032"/>
        <p:guide pos="2338"/>
        <p:guide orient="horz" pos="2911"/>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sa Mira Lemence" userId="S::ayesa.l@asiacleanenergypartners.com::081c33af-8809-46d6-a09e-e6d15e245c5c" providerId="AD" clId="Web-{DC4E7118-B311-FC47-153F-0D3CB7F11013}"/>
    <pc:docChg chg="modSld">
      <pc:chgData name="Ayesa Mira Lemence" userId="S::ayesa.l@asiacleanenergypartners.com::081c33af-8809-46d6-a09e-e6d15e245c5c" providerId="AD" clId="Web-{DC4E7118-B311-FC47-153F-0D3CB7F11013}" dt="2026-03-30T12:35:20.361" v="3" actId="20577"/>
      <pc:docMkLst>
        <pc:docMk/>
      </pc:docMkLst>
      <pc:sldChg chg="modSp">
        <pc:chgData name="Ayesa Mira Lemence" userId="S::ayesa.l@asiacleanenergypartners.com::081c33af-8809-46d6-a09e-e6d15e245c5c" providerId="AD" clId="Web-{DC4E7118-B311-FC47-153F-0D3CB7F11013}" dt="2026-03-30T12:35:20.361" v="3" actId="20577"/>
        <pc:sldMkLst>
          <pc:docMk/>
          <pc:sldMk cId="2501372740" sldId="723"/>
        </pc:sldMkLst>
        <pc:spChg chg="mod">
          <ac:chgData name="Ayesa Mira Lemence" userId="S::ayesa.l@asiacleanenergypartners.com::081c33af-8809-46d6-a09e-e6d15e245c5c" providerId="AD" clId="Web-{DC4E7118-B311-FC47-153F-0D3CB7F11013}" dt="2026-03-30T12:35:20.361" v="3" actId="20577"/>
          <ac:spMkLst>
            <pc:docMk/>
            <pc:sldMk cId="2501372740" sldId="723"/>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FE07D-2B02-4454-BF95-A5EB2B4C73E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FI"/>
        </a:p>
      </dgm:t>
    </dgm:pt>
    <dgm:pt modelId="{27D3A2F9-27F3-464C-816B-321C2BE6A849}">
      <dgm:prSet phldrT="[Text]" custT="1"/>
      <dgm:spPr/>
      <dgm:t>
        <a:bodyPr/>
        <a:lstStyle/>
        <a:p>
          <a:r>
            <a:rPr lang="en-GB" sz="1600" b="1" noProof="0">
              <a:solidFill>
                <a:schemeClr val="bg2">
                  <a:lumMod val="75000"/>
                </a:schemeClr>
              </a:solidFill>
            </a:rPr>
            <a:t>PFAN 1.0</a:t>
          </a:r>
        </a:p>
        <a:p>
          <a:r>
            <a:rPr lang="en-GB" sz="1400" noProof="0"/>
            <a:t>Seeding:  </a:t>
          </a:r>
        </a:p>
        <a:p>
          <a:r>
            <a:rPr lang="en-GB" sz="1400" noProof="0"/>
            <a:t>Proof of concept</a:t>
          </a:r>
        </a:p>
        <a:p>
          <a:r>
            <a:rPr lang="en-GB" sz="1400" noProof="0"/>
            <a:t>IEA / CTI</a:t>
          </a:r>
        </a:p>
      </dgm:t>
    </dgm:pt>
    <dgm:pt modelId="{028CE54F-418D-4322-AF13-64BC2C45B8C4}" type="parTrans" cxnId="{B577AD1F-5FB0-470F-93CF-7962EFFD1CE4}">
      <dgm:prSet/>
      <dgm:spPr/>
      <dgm:t>
        <a:bodyPr/>
        <a:lstStyle/>
        <a:p>
          <a:endParaRPr lang="en-GB" sz="1600"/>
        </a:p>
      </dgm:t>
    </dgm:pt>
    <dgm:pt modelId="{2ABCACA6-F93D-46F1-B347-5C73B1756F49}" type="sibTrans" cxnId="{B577AD1F-5FB0-470F-93CF-7962EFFD1CE4}">
      <dgm:prSet/>
      <dgm:spPr/>
      <dgm:t>
        <a:bodyPr/>
        <a:lstStyle/>
        <a:p>
          <a:endParaRPr lang="en-GB" sz="1600"/>
        </a:p>
      </dgm:t>
    </dgm:pt>
    <dgm:pt modelId="{66204703-EF3E-48E8-A77F-2E3C48115B48}">
      <dgm:prSet phldrT="[Text]" custT="1"/>
      <dgm:spPr/>
      <dgm:t>
        <a:bodyPr/>
        <a:lstStyle/>
        <a:p>
          <a:r>
            <a:rPr lang="en-GB" sz="1600" b="1" noProof="0">
              <a:solidFill>
                <a:schemeClr val="accent2"/>
              </a:solidFill>
            </a:rPr>
            <a:t>PFAN 2.0 </a:t>
          </a:r>
        </a:p>
        <a:p>
          <a:r>
            <a:rPr lang="en-GB" sz="1400" noProof="0"/>
            <a:t>UNIDO and REEEP: </a:t>
          </a:r>
        </a:p>
        <a:p>
          <a:r>
            <a:rPr lang="en-GB" sz="1400" noProof="0"/>
            <a:t>Mainstreaming</a:t>
          </a:r>
        </a:p>
        <a:p>
          <a:r>
            <a:rPr lang="en-GB" sz="1400" noProof="0"/>
            <a:t>Industrialisation and scaling</a:t>
          </a:r>
        </a:p>
        <a:p>
          <a:r>
            <a:rPr lang="en-GB" sz="1400" noProof="0"/>
            <a:t>USD 2 billion raised</a:t>
          </a:r>
        </a:p>
      </dgm:t>
    </dgm:pt>
    <dgm:pt modelId="{03F29AE6-D266-45B4-B02D-ACA3D1070874}" type="parTrans" cxnId="{6563BDDE-DF07-4941-8B20-C26B6C1E0697}">
      <dgm:prSet/>
      <dgm:spPr/>
      <dgm:t>
        <a:bodyPr/>
        <a:lstStyle/>
        <a:p>
          <a:endParaRPr lang="en-GB" sz="1600"/>
        </a:p>
      </dgm:t>
    </dgm:pt>
    <dgm:pt modelId="{62AEAFF3-7498-44DB-A836-507D532156AA}" type="sibTrans" cxnId="{6563BDDE-DF07-4941-8B20-C26B6C1E0697}">
      <dgm:prSet/>
      <dgm:spPr/>
      <dgm:t>
        <a:bodyPr/>
        <a:lstStyle/>
        <a:p>
          <a:endParaRPr lang="en-GB" sz="1600"/>
        </a:p>
      </dgm:t>
    </dgm:pt>
    <dgm:pt modelId="{A25A8A80-4765-44ED-A463-C0B7F2F285DE}">
      <dgm:prSet phldrT="[Text]" custT="1"/>
      <dgm:spPr/>
      <dgm:t>
        <a:bodyPr/>
        <a:lstStyle/>
        <a:p>
          <a:r>
            <a:rPr lang="en-GB" sz="1400" noProof="0" dirty="0"/>
            <a:t>USD 3,6 billion raised </a:t>
          </a:r>
          <a:r>
            <a:rPr lang="en-GB" sz="1400" noProof="0" dirty="0">
              <a:solidFill>
                <a:schemeClr val="tx1"/>
              </a:solidFill>
            </a:rPr>
            <a:t>in total</a:t>
          </a:r>
        </a:p>
      </dgm:t>
    </dgm:pt>
    <dgm:pt modelId="{6F770CF4-4B60-4818-9EB1-AB1E42693D70}" type="parTrans" cxnId="{BDBC5ABF-457C-42CE-894F-4CE6C41E7DB3}">
      <dgm:prSet/>
      <dgm:spPr/>
      <dgm:t>
        <a:bodyPr/>
        <a:lstStyle/>
        <a:p>
          <a:endParaRPr lang="en-GB" sz="1600"/>
        </a:p>
      </dgm:t>
    </dgm:pt>
    <dgm:pt modelId="{AFC41CCD-8129-4574-959E-D3B2E3CEA0AA}" type="sibTrans" cxnId="{BDBC5ABF-457C-42CE-894F-4CE6C41E7DB3}">
      <dgm:prSet/>
      <dgm:spPr/>
      <dgm:t>
        <a:bodyPr/>
        <a:lstStyle/>
        <a:p>
          <a:endParaRPr lang="en-GB" sz="1600"/>
        </a:p>
      </dgm:t>
    </dgm:pt>
    <dgm:pt modelId="{2E0B8947-A8A3-4AED-A559-5717FAAD38E9}">
      <dgm:prSet phldrT="[Text]" custT="1"/>
      <dgm:spPr/>
      <dgm:t>
        <a:bodyPr/>
        <a:lstStyle/>
        <a:p>
          <a:r>
            <a:rPr lang="en-GB" sz="1400" noProof="0"/>
            <a:t>Cottage industry </a:t>
          </a:r>
        </a:p>
        <a:p>
          <a:r>
            <a:rPr lang="en-GB" sz="1400" noProof="0"/>
            <a:t>Early growth</a:t>
          </a:r>
        </a:p>
        <a:p>
          <a:r>
            <a:rPr lang="en-GB" sz="1400" noProof="0"/>
            <a:t>Adaptation</a:t>
          </a:r>
        </a:p>
        <a:p>
          <a:r>
            <a:rPr lang="en-GB" sz="1400" noProof="0"/>
            <a:t>USD 1 bn raised</a:t>
          </a:r>
        </a:p>
      </dgm:t>
    </dgm:pt>
    <dgm:pt modelId="{DF64F24C-88B9-498C-8AF8-7E1FE1C2496B}" type="parTrans" cxnId="{E2CE612A-BCE1-4279-9C90-3EEDDA9E6528}">
      <dgm:prSet/>
      <dgm:spPr/>
      <dgm:t>
        <a:bodyPr/>
        <a:lstStyle/>
        <a:p>
          <a:endParaRPr lang="en-GB" sz="1600"/>
        </a:p>
      </dgm:t>
    </dgm:pt>
    <dgm:pt modelId="{88013EE5-1745-4CC0-B4CB-895C2D7C8B4B}" type="sibTrans" cxnId="{E2CE612A-BCE1-4279-9C90-3EEDDA9E6528}">
      <dgm:prSet/>
      <dgm:spPr/>
      <dgm:t>
        <a:bodyPr/>
        <a:lstStyle/>
        <a:p>
          <a:endParaRPr lang="en-GB" sz="1600"/>
        </a:p>
      </dgm:t>
    </dgm:pt>
    <dgm:pt modelId="{1D636154-A3E5-426A-9CDD-47DE7FA029D3}">
      <dgm:prSet phldrT="[Text]" custT="1"/>
      <dgm:spPr/>
      <dgm:t>
        <a:bodyPr/>
        <a:lstStyle/>
        <a:p>
          <a:r>
            <a:rPr lang="en-GB" sz="1600" b="1" noProof="0">
              <a:solidFill>
                <a:schemeClr val="accent1"/>
              </a:solidFill>
            </a:rPr>
            <a:t>PFAN 3.0</a:t>
          </a:r>
        </a:p>
        <a:p>
          <a:r>
            <a:rPr lang="en-GB" sz="1400" noProof="0"/>
            <a:t>Transforming investment ecosystems</a:t>
          </a:r>
        </a:p>
      </dgm:t>
    </dgm:pt>
    <dgm:pt modelId="{3E900218-F8CC-43CF-B77A-6DDBFAC023FA}" type="parTrans" cxnId="{C3C74BB1-9112-44EB-83DF-BA110D306914}">
      <dgm:prSet/>
      <dgm:spPr/>
      <dgm:t>
        <a:bodyPr/>
        <a:lstStyle/>
        <a:p>
          <a:endParaRPr lang="en-GB" sz="1600"/>
        </a:p>
      </dgm:t>
    </dgm:pt>
    <dgm:pt modelId="{48CDFB1A-D990-43D2-ABA3-D64348772A84}" type="sibTrans" cxnId="{C3C74BB1-9112-44EB-83DF-BA110D306914}">
      <dgm:prSet/>
      <dgm:spPr/>
      <dgm:t>
        <a:bodyPr/>
        <a:lstStyle/>
        <a:p>
          <a:endParaRPr lang="en-GB" sz="1600"/>
        </a:p>
      </dgm:t>
    </dgm:pt>
    <dgm:pt modelId="{5DF718DE-FE84-4BC2-9041-C78FB87B280A}" type="pres">
      <dgm:prSet presAssocID="{FF2FE07D-2B02-4454-BF95-A5EB2B4C73EF}" presName="Name0" presStyleCnt="0">
        <dgm:presLayoutVars>
          <dgm:dir/>
          <dgm:resizeHandles val="exact"/>
        </dgm:presLayoutVars>
      </dgm:prSet>
      <dgm:spPr/>
    </dgm:pt>
    <dgm:pt modelId="{800DDBC3-0487-49EB-BA5C-0080C3C27BD4}" type="pres">
      <dgm:prSet presAssocID="{FF2FE07D-2B02-4454-BF95-A5EB2B4C73EF}" presName="arrow" presStyleLbl="bgShp" presStyleIdx="0" presStyleCnt="1" custLinFactNeighborY="-1724"/>
      <dgm:spPr>
        <a:gradFill flip="none" rotWithShape="1">
          <a:gsLst>
            <a:gs pos="0">
              <a:schemeClr val="bg2"/>
            </a:gs>
            <a:gs pos="31000">
              <a:schemeClr val="tx2">
                <a:lumMod val="25000"/>
                <a:lumOff val="75000"/>
              </a:schemeClr>
            </a:gs>
            <a:gs pos="66000">
              <a:schemeClr val="accent2"/>
            </a:gs>
            <a:gs pos="43000">
              <a:schemeClr val="accent2"/>
            </a:gs>
            <a:gs pos="83000">
              <a:schemeClr val="accent1"/>
            </a:gs>
          </a:gsLst>
          <a:lin ang="0" scaled="1"/>
          <a:tileRect/>
        </a:gradFill>
      </dgm:spPr>
    </dgm:pt>
    <dgm:pt modelId="{9924D232-1481-464D-9089-C68C7D4F4B2E}" type="pres">
      <dgm:prSet presAssocID="{FF2FE07D-2B02-4454-BF95-A5EB2B4C73EF}" presName="points" presStyleCnt="0"/>
      <dgm:spPr/>
    </dgm:pt>
    <dgm:pt modelId="{AD2C4E23-66A2-4189-AA2A-E212A2E0A405}" type="pres">
      <dgm:prSet presAssocID="{27D3A2F9-27F3-464C-816B-321C2BE6A849}" presName="compositeA" presStyleCnt="0"/>
      <dgm:spPr/>
    </dgm:pt>
    <dgm:pt modelId="{D0C730A2-E9BF-43C5-A102-960E94A5D76E}" type="pres">
      <dgm:prSet presAssocID="{27D3A2F9-27F3-464C-816B-321C2BE6A849}" presName="textA" presStyleLbl="revTx" presStyleIdx="0" presStyleCnt="5" custScaleX="150270" custScaleY="72414" custLinFactNeighborX="29465" custLinFactNeighborY="17692">
        <dgm:presLayoutVars>
          <dgm:bulletEnabled val="1"/>
        </dgm:presLayoutVars>
      </dgm:prSet>
      <dgm:spPr/>
    </dgm:pt>
    <dgm:pt modelId="{89126857-B4D3-416A-A784-F5A39B01C600}" type="pres">
      <dgm:prSet presAssocID="{27D3A2F9-27F3-464C-816B-321C2BE6A849}" presName="circleA" presStyleLbl="node1" presStyleIdx="0" presStyleCnt="5" custLinFactNeighborX="43941" custLinFactNeighborY="25862"/>
      <dgm:spPr>
        <a:solidFill>
          <a:schemeClr val="tx2">
            <a:lumMod val="25000"/>
            <a:lumOff val="75000"/>
          </a:schemeClr>
        </a:solidFill>
      </dgm:spPr>
    </dgm:pt>
    <dgm:pt modelId="{9C5DD85D-7712-4F06-80A8-9035FB12FF96}" type="pres">
      <dgm:prSet presAssocID="{27D3A2F9-27F3-464C-816B-321C2BE6A849}" presName="spaceA" presStyleCnt="0"/>
      <dgm:spPr/>
    </dgm:pt>
    <dgm:pt modelId="{DF4CC0E7-D727-418A-B0C2-8BFC4671C6B4}" type="pres">
      <dgm:prSet presAssocID="{2ABCACA6-F93D-46F1-B347-5C73B1756F49}" presName="space" presStyleCnt="0"/>
      <dgm:spPr/>
    </dgm:pt>
    <dgm:pt modelId="{103DA5EF-A158-43D6-B7DB-C494138774C7}" type="pres">
      <dgm:prSet presAssocID="{2E0B8947-A8A3-4AED-A559-5717FAAD38E9}" presName="compositeB" presStyleCnt="0"/>
      <dgm:spPr/>
    </dgm:pt>
    <dgm:pt modelId="{2D02D8D6-AA47-4272-A6D0-9480F89FCD18}" type="pres">
      <dgm:prSet presAssocID="{2E0B8947-A8A3-4AED-A559-5717FAAD38E9}" presName="textB" presStyleLbl="revTx" presStyleIdx="1" presStyleCnt="5" custScaleX="200128" custScaleY="81034" custLinFactNeighborX="70288" custLinFactNeighborY="-2943">
        <dgm:presLayoutVars>
          <dgm:bulletEnabled val="1"/>
        </dgm:presLayoutVars>
      </dgm:prSet>
      <dgm:spPr/>
    </dgm:pt>
    <dgm:pt modelId="{E46FAFA3-3BDC-4A49-84FC-2AA8299727C8}" type="pres">
      <dgm:prSet presAssocID="{2E0B8947-A8A3-4AED-A559-5717FAAD38E9}" presName="circleB" presStyleLbl="node1" presStyleIdx="1" presStyleCnt="5" custLinFactX="27225" custLinFactNeighborX="100000" custLinFactNeighborY="-24027"/>
      <dgm:spPr>
        <a:solidFill>
          <a:schemeClr val="bg2"/>
        </a:solidFill>
      </dgm:spPr>
    </dgm:pt>
    <dgm:pt modelId="{52BB93A0-7BAE-4086-B3F9-5DD6148F0B16}" type="pres">
      <dgm:prSet presAssocID="{2E0B8947-A8A3-4AED-A559-5717FAAD38E9}" presName="spaceB" presStyleCnt="0"/>
      <dgm:spPr/>
    </dgm:pt>
    <dgm:pt modelId="{3C8E5B32-8FB2-468F-AA21-CD60999B3E80}" type="pres">
      <dgm:prSet presAssocID="{88013EE5-1745-4CC0-B4CB-895C2D7C8B4B}" presName="space" presStyleCnt="0"/>
      <dgm:spPr/>
    </dgm:pt>
    <dgm:pt modelId="{7CEC7D63-C2A2-49CA-968F-7485D26B4933}" type="pres">
      <dgm:prSet presAssocID="{66204703-EF3E-48E8-A77F-2E3C48115B48}" presName="compositeA" presStyleCnt="0"/>
      <dgm:spPr/>
    </dgm:pt>
    <dgm:pt modelId="{20287C2F-162C-4EF1-B13A-CA5C1635F8E5}" type="pres">
      <dgm:prSet presAssocID="{66204703-EF3E-48E8-A77F-2E3C48115B48}" presName="textA" presStyleLbl="revTx" presStyleIdx="2" presStyleCnt="5" custScaleX="257202" custScaleY="77586" custLinFactNeighborX="87946" custLinFactNeighborY="15019">
        <dgm:presLayoutVars>
          <dgm:bulletEnabled val="1"/>
        </dgm:presLayoutVars>
      </dgm:prSet>
      <dgm:spPr/>
    </dgm:pt>
    <dgm:pt modelId="{E4148EAE-F45F-4FAB-B423-E376C181BA5A}" type="pres">
      <dgm:prSet presAssocID="{66204703-EF3E-48E8-A77F-2E3C48115B48}" presName="circleA" presStyleLbl="node1" presStyleIdx="2" presStyleCnt="5" custLinFactX="50915" custLinFactNeighborX="100000" custLinFactNeighborY="20690"/>
      <dgm:spPr>
        <a:solidFill>
          <a:schemeClr val="accent2"/>
        </a:solidFill>
      </dgm:spPr>
    </dgm:pt>
    <dgm:pt modelId="{8F5828E5-9BAE-4FA4-9CEE-56DA8EBC9D46}" type="pres">
      <dgm:prSet presAssocID="{66204703-EF3E-48E8-A77F-2E3C48115B48}" presName="spaceA" presStyleCnt="0"/>
      <dgm:spPr/>
    </dgm:pt>
    <dgm:pt modelId="{04D9B3B0-FF4E-404B-A879-D869F6171ED9}" type="pres">
      <dgm:prSet presAssocID="{62AEAFF3-7498-44DB-A836-507D532156AA}" presName="space" presStyleCnt="0"/>
      <dgm:spPr/>
    </dgm:pt>
    <dgm:pt modelId="{4F214D23-DE4B-4C63-AF1A-F94F0BE152FA}" type="pres">
      <dgm:prSet presAssocID="{A25A8A80-4765-44ED-A463-C0B7F2F285DE}" presName="compositeB" presStyleCnt="0"/>
      <dgm:spPr/>
    </dgm:pt>
    <dgm:pt modelId="{0161FC7D-5E2A-4709-B524-2EB4C022B107}" type="pres">
      <dgm:prSet presAssocID="{A25A8A80-4765-44ED-A463-C0B7F2F285DE}" presName="textB" presStyleLbl="revTx" presStyleIdx="3" presStyleCnt="5" custScaleX="213393" custScaleY="87770" custLinFactNeighborX="99874" custLinFactNeighborY="310">
        <dgm:presLayoutVars>
          <dgm:bulletEnabled val="1"/>
        </dgm:presLayoutVars>
      </dgm:prSet>
      <dgm:spPr/>
    </dgm:pt>
    <dgm:pt modelId="{444F5264-2B90-4B4E-8A13-9E02499EF48F}" type="pres">
      <dgm:prSet presAssocID="{A25A8A80-4765-44ED-A463-C0B7F2F285DE}" presName="circleB" presStyleLbl="node1" presStyleIdx="3" presStyleCnt="5" custLinFactX="67803" custLinFactNeighborX="100000" custLinFactNeighborY="-15656"/>
      <dgm:spPr>
        <a:solidFill>
          <a:schemeClr val="accent2"/>
        </a:solidFill>
      </dgm:spPr>
    </dgm:pt>
    <dgm:pt modelId="{933EA847-2932-473B-8DD7-230F9D119486}" type="pres">
      <dgm:prSet presAssocID="{A25A8A80-4765-44ED-A463-C0B7F2F285DE}" presName="spaceB" presStyleCnt="0"/>
      <dgm:spPr/>
    </dgm:pt>
    <dgm:pt modelId="{A1DF9252-07B2-45C1-B23D-AFC37ADE9F07}" type="pres">
      <dgm:prSet presAssocID="{AFC41CCD-8129-4574-959E-D3B2E3CEA0AA}" presName="space" presStyleCnt="0"/>
      <dgm:spPr/>
    </dgm:pt>
    <dgm:pt modelId="{A7039C3E-D814-478F-929A-2466E3DDF038}" type="pres">
      <dgm:prSet presAssocID="{1D636154-A3E5-426A-9CDD-47DE7FA029D3}" presName="compositeA" presStyleCnt="0"/>
      <dgm:spPr/>
    </dgm:pt>
    <dgm:pt modelId="{3171295C-1013-47EB-B4B9-3E1FFD570563}" type="pres">
      <dgm:prSet presAssocID="{1D636154-A3E5-426A-9CDD-47DE7FA029D3}" presName="textA" presStyleLbl="revTx" presStyleIdx="4" presStyleCnt="5" custScaleX="306095" custScaleY="91380" custLinFactNeighborX="37380" custLinFactNeighborY="-8017">
        <dgm:presLayoutVars>
          <dgm:bulletEnabled val="1"/>
        </dgm:presLayoutVars>
      </dgm:prSet>
      <dgm:spPr/>
    </dgm:pt>
    <dgm:pt modelId="{6299CC86-03F3-429F-9302-DCAEBECBD05A}" type="pres">
      <dgm:prSet presAssocID="{1D636154-A3E5-426A-9CDD-47DE7FA029D3}" presName="circleA" presStyleLbl="node1" presStyleIdx="4" presStyleCnt="5" custScaleY="106897" custLinFactNeighborX="74534" custLinFactNeighborY="5194"/>
      <dgm:spPr>
        <a:solidFill>
          <a:schemeClr val="accent1"/>
        </a:solidFill>
      </dgm:spPr>
    </dgm:pt>
    <dgm:pt modelId="{C737413C-74D0-45AF-B607-AA611F9124B4}" type="pres">
      <dgm:prSet presAssocID="{1D636154-A3E5-426A-9CDD-47DE7FA029D3}" presName="spaceA" presStyleCnt="0"/>
      <dgm:spPr/>
    </dgm:pt>
  </dgm:ptLst>
  <dgm:cxnLst>
    <dgm:cxn modelId="{A07A5111-BCE4-4492-892C-DD275216B8F4}" type="presOf" srcId="{FF2FE07D-2B02-4454-BF95-A5EB2B4C73EF}" destId="{5DF718DE-FE84-4BC2-9041-C78FB87B280A}" srcOrd="0" destOrd="0" presId="urn:microsoft.com/office/officeart/2005/8/layout/hProcess11"/>
    <dgm:cxn modelId="{B577AD1F-5FB0-470F-93CF-7962EFFD1CE4}" srcId="{FF2FE07D-2B02-4454-BF95-A5EB2B4C73EF}" destId="{27D3A2F9-27F3-464C-816B-321C2BE6A849}" srcOrd="0" destOrd="0" parTransId="{028CE54F-418D-4322-AF13-64BC2C45B8C4}" sibTransId="{2ABCACA6-F93D-46F1-B347-5C73B1756F49}"/>
    <dgm:cxn modelId="{E2CE612A-BCE1-4279-9C90-3EEDDA9E6528}" srcId="{FF2FE07D-2B02-4454-BF95-A5EB2B4C73EF}" destId="{2E0B8947-A8A3-4AED-A559-5717FAAD38E9}" srcOrd="1" destOrd="0" parTransId="{DF64F24C-88B9-498C-8AF8-7E1FE1C2496B}" sibTransId="{88013EE5-1745-4CC0-B4CB-895C2D7C8B4B}"/>
    <dgm:cxn modelId="{5A6ABF4F-FF96-4587-9ED2-AFC9581DBE50}" type="presOf" srcId="{1D636154-A3E5-426A-9CDD-47DE7FA029D3}" destId="{3171295C-1013-47EB-B4B9-3E1FFD570563}" srcOrd="0" destOrd="0" presId="urn:microsoft.com/office/officeart/2005/8/layout/hProcess11"/>
    <dgm:cxn modelId="{F54072AB-D211-4786-B049-A690333F46B5}" type="presOf" srcId="{A25A8A80-4765-44ED-A463-C0B7F2F285DE}" destId="{0161FC7D-5E2A-4709-B524-2EB4C022B107}" srcOrd="0" destOrd="0" presId="urn:microsoft.com/office/officeart/2005/8/layout/hProcess11"/>
    <dgm:cxn modelId="{55BF3EB1-EB26-45FE-B1DF-58815320FBAA}" type="presOf" srcId="{66204703-EF3E-48E8-A77F-2E3C48115B48}" destId="{20287C2F-162C-4EF1-B13A-CA5C1635F8E5}" srcOrd="0" destOrd="0" presId="urn:microsoft.com/office/officeart/2005/8/layout/hProcess11"/>
    <dgm:cxn modelId="{C3C74BB1-9112-44EB-83DF-BA110D306914}" srcId="{FF2FE07D-2B02-4454-BF95-A5EB2B4C73EF}" destId="{1D636154-A3E5-426A-9CDD-47DE7FA029D3}" srcOrd="4" destOrd="0" parTransId="{3E900218-F8CC-43CF-B77A-6DDBFAC023FA}" sibTransId="{48CDFB1A-D990-43D2-ABA3-D64348772A84}"/>
    <dgm:cxn modelId="{F8B7DCBC-583D-4883-B321-1762047DFEE6}" type="presOf" srcId="{27D3A2F9-27F3-464C-816B-321C2BE6A849}" destId="{D0C730A2-E9BF-43C5-A102-960E94A5D76E}" srcOrd="0" destOrd="0" presId="urn:microsoft.com/office/officeart/2005/8/layout/hProcess11"/>
    <dgm:cxn modelId="{BDBC5ABF-457C-42CE-894F-4CE6C41E7DB3}" srcId="{FF2FE07D-2B02-4454-BF95-A5EB2B4C73EF}" destId="{A25A8A80-4765-44ED-A463-C0B7F2F285DE}" srcOrd="3" destOrd="0" parTransId="{6F770CF4-4B60-4818-9EB1-AB1E42693D70}" sibTransId="{AFC41CCD-8129-4574-959E-D3B2E3CEA0AA}"/>
    <dgm:cxn modelId="{6563BDDE-DF07-4941-8B20-C26B6C1E0697}" srcId="{FF2FE07D-2B02-4454-BF95-A5EB2B4C73EF}" destId="{66204703-EF3E-48E8-A77F-2E3C48115B48}" srcOrd="2" destOrd="0" parTransId="{03F29AE6-D266-45B4-B02D-ACA3D1070874}" sibTransId="{62AEAFF3-7498-44DB-A836-507D532156AA}"/>
    <dgm:cxn modelId="{E4B606F6-2FA9-402A-BA81-E43B944AAAE7}" type="presOf" srcId="{2E0B8947-A8A3-4AED-A559-5717FAAD38E9}" destId="{2D02D8D6-AA47-4272-A6D0-9480F89FCD18}" srcOrd="0" destOrd="0" presId="urn:microsoft.com/office/officeart/2005/8/layout/hProcess11"/>
    <dgm:cxn modelId="{660D1826-6057-4AB1-B085-0904A72A2C45}" type="presParOf" srcId="{5DF718DE-FE84-4BC2-9041-C78FB87B280A}" destId="{800DDBC3-0487-49EB-BA5C-0080C3C27BD4}" srcOrd="0" destOrd="0" presId="urn:microsoft.com/office/officeart/2005/8/layout/hProcess11"/>
    <dgm:cxn modelId="{76879F45-AFDE-4C1C-A8D0-226C5F6ABD95}" type="presParOf" srcId="{5DF718DE-FE84-4BC2-9041-C78FB87B280A}" destId="{9924D232-1481-464D-9089-C68C7D4F4B2E}" srcOrd="1" destOrd="0" presId="urn:microsoft.com/office/officeart/2005/8/layout/hProcess11"/>
    <dgm:cxn modelId="{0F78CB5D-95C4-4AE9-9A77-B7754E06D86D}" type="presParOf" srcId="{9924D232-1481-464D-9089-C68C7D4F4B2E}" destId="{AD2C4E23-66A2-4189-AA2A-E212A2E0A405}" srcOrd="0" destOrd="0" presId="urn:microsoft.com/office/officeart/2005/8/layout/hProcess11"/>
    <dgm:cxn modelId="{65C97E9B-2A68-4DFB-B42B-22BF61246732}" type="presParOf" srcId="{AD2C4E23-66A2-4189-AA2A-E212A2E0A405}" destId="{D0C730A2-E9BF-43C5-A102-960E94A5D76E}" srcOrd="0" destOrd="0" presId="urn:microsoft.com/office/officeart/2005/8/layout/hProcess11"/>
    <dgm:cxn modelId="{ABA651FD-193A-4CEA-A535-0425DE9B2E67}" type="presParOf" srcId="{AD2C4E23-66A2-4189-AA2A-E212A2E0A405}" destId="{89126857-B4D3-416A-A784-F5A39B01C600}" srcOrd="1" destOrd="0" presId="urn:microsoft.com/office/officeart/2005/8/layout/hProcess11"/>
    <dgm:cxn modelId="{ECB79B81-810C-4D96-ACD9-4A232AA0DCAA}" type="presParOf" srcId="{AD2C4E23-66A2-4189-AA2A-E212A2E0A405}" destId="{9C5DD85D-7712-4F06-80A8-9035FB12FF96}" srcOrd="2" destOrd="0" presId="urn:microsoft.com/office/officeart/2005/8/layout/hProcess11"/>
    <dgm:cxn modelId="{CC87136D-0DA4-4430-AFA6-A0B6DF49A461}" type="presParOf" srcId="{9924D232-1481-464D-9089-C68C7D4F4B2E}" destId="{DF4CC0E7-D727-418A-B0C2-8BFC4671C6B4}" srcOrd="1" destOrd="0" presId="urn:microsoft.com/office/officeart/2005/8/layout/hProcess11"/>
    <dgm:cxn modelId="{0200AB45-5D5E-4A67-B894-2309A1AF9411}" type="presParOf" srcId="{9924D232-1481-464D-9089-C68C7D4F4B2E}" destId="{103DA5EF-A158-43D6-B7DB-C494138774C7}" srcOrd="2" destOrd="0" presId="urn:microsoft.com/office/officeart/2005/8/layout/hProcess11"/>
    <dgm:cxn modelId="{72FBD653-C736-4E5D-B361-8CFB90FA333F}" type="presParOf" srcId="{103DA5EF-A158-43D6-B7DB-C494138774C7}" destId="{2D02D8D6-AA47-4272-A6D0-9480F89FCD18}" srcOrd="0" destOrd="0" presId="urn:microsoft.com/office/officeart/2005/8/layout/hProcess11"/>
    <dgm:cxn modelId="{B9A82AC8-6020-4E87-87A5-2B1CFF750530}" type="presParOf" srcId="{103DA5EF-A158-43D6-B7DB-C494138774C7}" destId="{E46FAFA3-3BDC-4A49-84FC-2AA8299727C8}" srcOrd="1" destOrd="0" presId="urn:microsoft.com/office/officeart/2005/8/layout/hProcess11"/>
    <dgm:cxn modelId="{369C9CEA-D969-448A-B3F7-DCCE1D630128}" type="presParOf" srcId="{103DA5EF-A158-43D6-B7DB-C494138774C7}" destId="{52BB93A0-7BAE-4086-B3F9-5DD6148F0B16}" srcOrd="2" destOrd="0" presId="urn:microsoft.com/office/officeart/2005/8/layout/hProcess11"/>
    <dgm:cxn modelId="{005B64C3-DC3C-41C9-BE79-FFE91F171EAA}" type="presParOf" srcId="{9924D232-1481-464D-9089-C68C7D4F4B2E}" destId="{3C8E5B32-8FB2-468F-AA21-CD60999B3E80}" srcOrd="3" destOrd="0" presId="urn:microsoft.com/office/officeart/2005/8/layout/hProcess11"/>
    <dgm:cxn modelId="{B1E160F3-3474-45F8-988D-97574FF65814}" type="presParOf" srcId="{9924D232-1481-464D-9089-C68C7D4F4B2E}" destId="{7CEC7D63-C2A2-49CA-968F-7485D26B4933}" srcOrd="4" destOrd="0" presId="urn:microsoft.com/office/officeart/2005/8/layout/hProcess11"/>
    <dgm:cxn modelId="{EB91A93C-813E-4E46-B737-19D14A429A9B}" type="presParOf" srcId="{7CEC7D63-C2A2-49CA-968F-7485D26B4933}" destId="{20287C2F-162C-4EF1-B13A-CA5C1635F8E5}" srcOrd="0" destOrd="0" presId="urn:microsoft.com/office/officeart/2005/8/layout/hProcess11"/>
    <dgm:cxn modelId="{7B6DA316-0F87-48E8-8358-B0443C9F3172}" type="presParOf" srcId="{7CEC7D63-C2A2-49CA-968F-7485D26B4933}" destId="{E4148EAE-F45F-4FAB-B423-E376C181BA5A}" srcOrd="1" destOrd="0" presId="urn:microsoft.com/office/officeart/2005/8/layout/hProcess11"/>
    <dgm:cxn modelId="{E765B154-8CFA-41F5-AA9E-AE3DE4DCE61B}" type="presParOf" srcId="{7CEC7D63-C2A2-49CA-968F-7485D26B4933}" destId="{8F5828E5-9BAE-4FA4-9CEE-56DA8EBC9D46}" srcOrd="2" destOrd="0" presId="urn:microsoft.com/office/officeart/2005/8/layout/hProcess11"/>
    <dgm:cxn modelId="{F9D8A0A2-8D74-4CE4-A85A-35F8C3B39C30}" type="presParOf" srcId="{9924D232-1481-464D-9089-C68C7D4F4B2E}" destId="{04D9B3B0-FF4E-404B-A879-D869F6171ED9}" srcOrd="5" destOrd="0" presId="urn:microsoft.com/office/officeart/2005/8/layout/hProcess11"/>
    <dgm:cxn modelId="{59D2D50D-08BF-4E6E-8D92-01ABB66AEB0B}" type="presParOf" srcId="{9924D232-1481-464D-9089-C68C7D4F4B2E}" destId="{4F214D23-DE4B-4C63-AF1A-F94F0BE152FA}" srcOrd="6" destOrd="0" presId="urn:microsoft.com/office/officeart/2005/8/layout/hProcess11"/>
    <dgm:cxn modelId="{B5698CF3-14E7-45E2-BFCB-148EA49AC043}" type="presParOf" srcId="{4F214D23-DE4B-4C63-AF1A-F94F0BE152FA}" destId="{0161FC7D-5E2A-4709-B524-2EB4C022B107}" srcOrd="0" destOrd="0" presId="urn:microsoft.com/office/officeart/2005/8/layout/hProcess11"/>
    <dgm:cxn modelId="{9AA10520-E32C-48E2-B768-BCE898174B8C}" type="presParOf" srcId="{4F214D23-DE4B-4C63-AF1A-F94F0BE152FA}" destId="{444F5264-2B90-4B4E-8A13-9E02499EF48F}" srcOrd="1" destOrd="0" presId="urn:microsoft.com/office/officeart/2005/8/layout/hProcess11"/>
    <dgm:cxn modelId="{3A0368C6-CB11-4F8C-B8A5-B273199DE4AC}" type="presParOf" srcId="{4F214D23-DE4B-4C63-AF1A-F94F0BE152FA}" destId="{933EA847-2932-473B-8DD7-230F9D119486}" srcOrd="2" destOrd="0" presId="urn:microsoft.com/office/officeart/2005/8/layout/hProcess11"/>
    <dgm:cxn modelId="{9C633A71-7C9F-45E4-B330-08D46926E932}" type="presParOf" srcId="{9924D232-1481-464D-9089-C68C7D4F4B2E}" destId="{A1DF9252-07B2-45C1-B23D-AFC37ADE9F07}" srcOrd="7" destOrd="0" presId="urn:microsoft.com/office/officeart/2005/8/layout/hProcess11"/>
    <dgm:cxn modelId="{2426FCC2-C201-4126-B323-DB3A4FC92520}" type="presParOf" srcId="{9924D232-1481-464D-9089-C68C7D4F4B2E}" destId="{A7039C3E-D814-478F-929A-2466E3DDF038}" srcOrd="8" destOrd="0" presId="urn:microsoft.com/office/officeart/2005/8/layout/hProcess11"/>
    <dgm:cxn modelId="{BE289E83-CAF8-4162-A2E4-BF8C8B462749}" type="presParOf" srcId="{A7039C3E-D814-478F-929A-2466E3DDF038}" destId="{3171295C-1013-47EB-B4B9-3E1FFD570563}" srcOrd="0" destOrd="0" presId="urn:microsoft.com/office/officeart/2005/8/layout/hProcess11"/>
    <dgm:cxn modelId="{C21ACE2E-2754-4BA3-AC4F-F5F3A63C3929}" type="presParOf" srcId="{A7039C3E-D814-478F-929A-2466E3DDF038}" destId="{6299CC86-03F3-429F-9302-DCAEBECBD05A}" srcOrd="1" destOrd="0" presId="urn:microsoft.com/office/officeart/2005/8/layout/hProcess11"/>
    <dgm:cxn modelId="{F8A0C7CB-E306-4E1A-9829-D569DC3E3906}" type="presParOf" srcId="{A7039C3E-D814-478F-929A-2466E3DDF038}" destId="{C737413C-74D0-45AF-B607-AA611F9124B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DDBC3-0487-49EB-BA5C-0080C3C27BD4}">
      <dsp:nvSpPr>
        <dsp:cNvPr id="0" name=""/>
        <dsp:cNvSpPr/>
      </dsp:nvSpPr>
      <dsp:spPr>
        <a:xfrm>
          <a:off x="0" y="1295402"/>
          <a:ext cx="10033000" cy="1767840"/>
        </a:xfrm>
        <a:prstGeom prst="notchedRightArrow">
          <a:avLst/>
        </a:prstGeom>
        <a:gradFill flip="none" rotWithShape="1">
          <a:gsLst>
            <a:gs pos="0">
              <a:schemeClr val="bg2"/>
            </a:gs>
            <a:gs pos="31000">
              <a:schemeClr val="tx2">
                <a:lumMod val="25000"/>
                <a:lumOff val="75000"/>
              </a:schemeClr>
            </a:gs>
            <a:gs pos="66000">
              <a:schemeClr val="accent2"/>
            </a:gs>
            <a:gs pos="43000">
              <a:schemeClr val="accent2"/>
            </a:gs>
            <a:gs pos="83000">
              <a:schemeClr val="accent1"/>
            </a:gs>
          </a:gsLst>
          <a:lin ang="0" scaled="1"/>
          <a:tileRect/>
        </a:gradFill>
        <a:ln>
          <a:noFill/>
        </a:ln>
        <a:effectLst/>
      </dsp:spPr>
      <dsp:style>
        <a:lnRef idx="0">
          <a:scrgbClr r="0" g="0" b="0"/>
        </a:lnRef>
        <a:fillRef idx="1">
          <a:scrgbClr r="0" g="0" b="0"/>
        </a:fillRef>
        <a:effectRef idx="0">
          <a:scrgbClr r="0" g="0" b="0"/>
        </a:effectRef>
        <a:fontRef idx="minor"/>
      </dsp:style>
    </dsp:sp>
    <dsp:sp modelId="{D0C730A2-E9BF-43C5-A102-960E94A5D76E}">
      <dsp:nvSpPr>
        <dsp:cNvPr id="0" name=""/>
        <dsp:cNvSpPr/>
      </dsp:nvSpPr>
      <dsp:spPr>
        <a:xfrm>
          <a:off x="232880" y="434685"/>
          <a:ext cx="1182643" cy="1280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b="1" kern="1200" noProof="0">
              <a:solidFill>
                <a:schemeClr val="bg2">
                  <a:lumMod val="75000"/>
                </a:schemeClr>
              </a:solidFill>
            </a:rPr>
            <a:t>PFAN 1.0</a:t>
          </a:r>
        </a:p>
        <a:p>
          <a:pPr marL="0" lvl="0" indent="0" algn="ctr" defTabSz="711200">
            <a:lnSpc>
              <a:spcPct val="90000"/>
            </a:lnSpc>
            <a:spcBef>
              <a:spcPct val="0"/>
            </a:spcBef>
            <a:spcAft>
              <a:spcPct val="35000"/>
            </a:spcAft>
            <a:buNone/>
          </a:pPr>
          <a:r>
            <a:rPr lang="en-GB" sz="1400" kern="1200" noProof="0"/>
            <a:t>Seeding:  </a:t>
          </a:r>
        </a:p>
        <a:p>
          <a:pPr marL="0" lvl="0" indent="0" algn="ctr" defTabSz="711200">
            <a:lnSpc>
              <a:spcPct val="90000"/>
            </a:lnSpc>
            <a:spcBef>
              <a:spcPct val="0"/>
            </a:spcBef>
            <a:spcAft>
              <a:spcPct val="35000"/>
            </a:spcAft>
            <a:buNone/>
          </a:pPr>
          <a:r>
            <a:rPr lang="en-GB" sz="1400" kern="1200" noProof="0"/>
            <a:t>Proof of concept</a:t>
          </a:r>
        </a:p>
        <a:p>
          <a:pPr marL="0" lvl="0" indent="0" algn="ctr" defTabSz="711200">
            <a:lnSpc>
              <a:spcPct val="90000"/>
            </a:lnSpc>
            <a:spcBef>
              <a:spcPct val="0"/>
            </a:spcBef>
            <a:spcAft>
              <a:spcPct val="35000"/>
            </a:spcAft>
            <a:buNone/>
          </a:pPr>
          <a:r>
            <a:rPr lang="en-GB" sz="1400" kern="1200" noProof="0"/>
            <a:t>IEA / CTI</a:t>
          </a:r>
        </a:p>
      </dsp:txBody>
      <dsp:txXfrm>
        <a:off x="232880" y="434685"/>
        <a:ext cx="1182643" cy="1280163"/>
      </dsp:txXfrm>
    </dsp:sp>
    <dsp:sp modelId="{89126857-B4D3-416A-A784-F5A39B01C600}">
      <dsp:nvSpPr>
        <dsp:cNvPr id="0" name=""/>
        <dsp:cNvSpPr/>
      </dsp:nvSpPr>
      <dsp:spPr>
        <a:xfrm>
          <a:off x="565530" y="1981200"/>
          <a:ext cx="441960" cy="441960"/>
        </a:xfrm>
        <a:prstGeom prst="ellipse">
          <a:avLst/>
        </a:prstGeom>
        <a:solidFill>
          <a:schemeClr val="tx2">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2D8D6-AA47-4272-A6D0-9480F89FCD18}">
      <dsp:nvSpPr>
        <dsp:cNvPr id="0" name=""/>
        <dsp:cNvSpPr/>
      </dsp:nvSpPr>
      <dsp:spPr>
        <a:xfrm>
          <a:off x="1776156" y="2851198"/>
          <a:ext cx="1575032" cy="143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kern="1200" noProof="0"/>
            <a:t>Cottage industry </a:t>
          </a:r>
        </a:p>
        <a:p>
          <a:pPr marL="0" lvl="0" indent="0" algn="ctr" defTabSz="622300">
            <a:lnSpc>
              <a:spcPct val="90000"/>
            </a:lnSpc>
            <a:spcBef>
              <a:spcPct val="0"/>
            </a:spcBef>
            <a:spcAft>
              <a:spcPct val="35000"/>
            </a:spcAft>
            <a:buNone/>
          </a:pPr>
          <a:r>
            <a:rPr lang="en-GB" sz="1400" kern="1200" noProof="0"/>
            <a:t>Early growth</a:t>
          </a:r>
        </a:p>
        <a:p>
          <a:pPr marL="0" lvl="0" indent="0" algn="ctr" defTabSz="622300">
            <a:lnSpc>
              <a:spcPct val="90000"/>
            </a:lnSpc>
            <a:spcBef>
              <a:spcPct val="0"/>
            </a:spcBef>
            <a:spcAft>
              <a:spcPct val="35000"/>
            </a:spcAft>
            <a:buNone/>
          </a:pPr>
          <a:r>
            <a:rPr lang="en-GB" sz="1400" kern="1200" noProof="0"/>
            <a:t>Adaptation</a:t>
          </a:r>
        </a:p>
        <a:p>
          <a:pPr marL="0" lvl="0" indent="0" algn="ctr" defTabSz="622300">
            <a:lnSpc>
              <a:spcPct val="90000"/>
            </a:lnSpc>
            <a:spcBef>
              <a:spcPct val="0"/>
            </a:spcBef>
            <a:spcAft>
              <a:spcPct val="35000"/>
            </a:spcAft>
            <a:buNone/>
          </a:pPr>
          <a:r>
            <a:rPr lang="en-GB" sz="1400" kern="1200" noProof="0"/>
            <a:t>USD 1 bn raised</a:t>
          </a:r>
        </a:p>
      </dsp:txBody>
      <dsp:txXfrm>
        <a:off x="1776156" y="2851198"/>
        <a:ext cx="1575032" cy="1432551"/>
      </dsp:txXfrm>
    </dsp:sp>
    <dsp:sp modelId="{E46FAFA3-3BDC-4A49-84FC-2AA8299727C8}">
      <dsp:nvSpPr>
        <dsp:cNvPr id="0" name=""/>
        <dsp:cNvSpPr/>
      </dsp:nvSpPr>
      <dsp:spPr>
        <a:xfrm>
          <a:off x="2351801" y="1966452"/>
          <a:ext cx="441960" cy="441960"/>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87C2F-162C-4EF1-B13A-CA5C1635F8E5}">
      <dsp:nvSpPr>
        <dsp:cNvPr id="0" name=""/>
        <dsp:cNvSpPr/>
      </dsp:nvSpPr>
      <dsp:spPr>
        <a:xfrm>
          <a:off x="3529510" y="364572"/>
          <a:ext cx="2024211" cy="137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b="1" kern="1200" noProof="0">
              <a:solidFill>
                <a:schemeClr val="accent2"/>
              </a:solidFill>
            </a:rPr>
            <a:t>PFAN 2.0 </a:t>
          </a:r>
        </a:p>
        <a:p>
          <a:pPr marL="0" lvl="0" indent="0" algn="ctr" defTabSz="711200">
            <a:lnSpc>
              <a:spcPct val="90000"/>
            </a:lnSpc>
            <a:spcBef>
              <a:spcPct val="0"/>
            </a:spcBef>
            <a:spcAft>
              <a:spcPct val="35000"/>
            </a:spcAft>
            <a:buNone/>
          </a:pPr>
          <a:r>
            <a:rPr lang="en-GB" sz="1400" kern="1200" noProof="0"/>
            <a:t>UNIDO and REEEP: </a:t>
          </a:r>
        </a:p>
        <a:p>
          <a:pPr marL="0" lvl="0" indent="0" algn="ctr" defTabSz="711200">
            <a:lnSpc>
              <a:spcPct val="90000"/>
            </a:lnSpc>
            <a:spcBef>
              <a:spcPct val="0"/>
            </a:spcBef>
            <a:spcAft>
              <a:spcPct val="35000"/>
            </a:spcAft>
            <a:buNone/>
          </a:pPr>
          <a:r>
            <a:rPr lang="en-GB" sz="1400" kern="1200" noProof="0"/>
            <a:t>Mainstreaming</a:t>
          </a:r>
        </a:p>
        <a:p>
          <a:pPr marL="0" lvl="0" indent="0" algn="ctr" defTabSz="711200">
            <a:lnSpc>
              <a:spcPct val="90000"/>
            </a:lnSpc>
            <a:spcBef>
              <a:spcPct val="0"/>
            </a:spcBef>
            <a:spcAft>
              <a:spcPct val="35000"/>
            </a:spcAft>
            <a:buNone/>
          </a:pPr>
          <a:r>
            <a:rPr lang="en-GB" sz="1400" kern="1200" noProof="0"/>
            <a:t>Industrialisation and scaling</a:t>
          </a:r>
        </a:p>
        <a:p>
          <a:pPr marL="0" lvl="0" indent="0" algn="ctr" defTabSz="711200">
            <a:lnSpc>
              <a:spcPct val="90000"/>
            </a:lnSpc>
            <a:spcBef>
              <a:spcPct val="0"/>
            </a:spcBef>
            <a:spcAft>
              <a:spcPct val="35000"/>
            </a:spcAft>
            <a:buNone/>
          </a:pPr>
          <a:r>
            <a:rPr lang="en-GB" sz="1400" kern="1200" noProof="0"/>
            <a:t>USD 2 billion raised</a:t>
          </a:r>
        </a:p>
      </dsp:txBody>
      <dsp:txXfrm>
        <a:off x="3529510" y="364572"/>
        <a:ext cx="2024211" cy="1371596"/>
      </dsp:txXfrm>
    </dsp:sp>
    <dsp:sp modelId="{E4148EAE-F45F-4FAB-B423-E376C181BA5A}">
      <dsp:nvSpPr>
        <dsp:cNvPr id="0" name=""/>
        <dsp:cNvSpPr/>
      </dsp:nvSpPr>
      <dsp:spPr>
        <a:xfrm>
          <a:off x="4295474" y="1981200"/>
          <a:ext cx="441960" cy="44196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1FC7D-5E2A-4709-B524-2EB4C022B107}">
      <dsp:nvSpPr>
        <dsp:cNvPr id="0" name=""/>
        <dsp:cNvSpPr/>
      </dsp:nvSpPr>
      <dsp:spPr>
        <a:xfrm>
          <a:off x="5686947" y="2819395"/>
          <a:ext cx="1679429" cy="155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kern="1200" noProof="0" dirty="0"/>
            <a:t>USD 3,6 billion raised </a:t>
          </a:r>
          <a:r>
            <a:rPr lang="en-GB" sz="1400" kern="1200" noProof="0" dirty="0">
              <a:solidFill>
                <a:schemeClr val="tx1"/>
              </a:solidFill>
            </a:rPr>
            <a:t>in total</a:t>
          </a:r>
        </a:p>
      </dsp:txBody>
      <dsp:txXfrm>
        <a:off x="5686947" y="2819395"/>
        <a:ext cx="1679429" cy="1551633"/>
      </dsp:txXfrm>
    </dsp:sp>
    <dsp:sp modelId="{444F5264-2B90-4B4E-8A13-9E02499EF48F}">
      <dsp:nvSpPr>
        <dsp:cNvPr id="0" name=""/>
        <dsp:cNvSpPr/>
      </dsp:nvSpPr>
      <dsp:spPr>
        <a:xfrm>
          <a:off x="6261283" y="1973678"/>
          <a:ext cx="441960" cy="44196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1295C-1013-47EB-B4B9-3E1FFD570563}">
      <dsp:nvSpPr>
        <dsp:cNvPr id="0" name=""/>
        <dsp:cNvSpPr/>
      </dsp:nvSpPr>
      <dsp:spPr>
        <a:xfrm>
          <a:off x="6913892" y="0"/>
          <a:ext cx="2409005" cy="1615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b="1" kern="1200" noProof="0">
              <a:solidFill>
                <a:schemeClr val="accent1"/>
              </a:solidFill>
            </a:rPr>
            <a:t>PFAN 3.0</a:t>
          </a:r>
        </a:p>
        <a:p>
          <a:pPr marL="0" lvl="0" indent="0" algn="ctr" defTabSz="711200">
            <a:lnSpc>
              <a:spcPct val="90000"/>
            </a:lnSpc>
            <a:spcBef>
              <a:spcPct val="0"/>
            </a:spcBef>
            <a:spcAft>
              <a:spcPct val="35000"/>
            </a:spcAft>
            <a:buNone/>
          </a:pPr>
          <a:r>
            <a:rPr lang="en-GB" sz="1400" kern="1200" noProof="0"/>
            <a:t>Transforming investment ecosystems</a:t>
          </a:r>
        </a:p>
      </dsp:txBody>
      <dsp:txXfrm>
        <a:off x="6913892" y="0"/>
        <a:ext cx="2409005" cy="1615452"/>
      </dsp:txXfrm>
    </dsp:sp>
    <dsp:sp modelId="{6299CC86-03F3-429F-9302-DCAEBECBD05A}">
      <dsp:nvSpPr>
        <dsp:cNvPr id="0" name=""/>
        <dsp:cNvSpPr/>
      </dsp:nvSpPr>
      <dsp:spPr>
        <a:xfrm>
          <a:off x="7932640" y="1958437"/>
          <a:ext cx="441960" cy="47244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2889937" cy="496331"/>
          </a:xfrm>
          <a:prstGeom prst="rect">
            <a:avLst/>
          </a:prstGeom>
        </p:spPr>
        <p:txBody>
          <a:bodyPr vert="horz" lIns="91536" tIns="45768" rIns="91536" bIns="45768" rtlCol="0"/>
          <a:lstStyle>
            <a:lvl1pPr algn="l">
              <a:defRPr sz="1200"/>
            </a:lvl1pPr>
          </a:lstStyle>
          <a:p>
            <a:r>
              <a:rPr lang="en-US" err="1">
                <a:latin typeface="Akkurat Pro" panose="02000503030000020004" pitchFamily="50" charset="0"/>
              </a:rPr>
              <a:t>gfnfghgh</a:t>
            </a:r>
            <a:endParaRPr lang="en-US">
              <a:latin typeface="Akkurat Pro" panose="02000503030000020004" pitchFamily="50" charset="0"/>
            </a:endParaRPr>
          </a:p>
        </p:txBody>
      </p:sp>
      <p:sp>
        <p:nvSpPr>
          <p:cNvPr id="3" name="Date Placeholder 2"/>
          <p:cNvSpPr>
            <a:spLocks noGrp="1"/>
          </p:cNvSpPr>
          <p:nvPr>
            <p:ph type="dt" sz="quarter" idx="1"/>
          </p:nvPr>
        </p:nvSpPr>
        <p:spPr>
          <a:xfrm>
            <a:off x="3777608" y="8"/>
            <a:ext cx="2889937" cy="496331"/>
          </a:xfrm>
          <a:prstGeom prst="rect">
            <a:avLst/>
          </a:prstGeom>
        </p:spPr>
        <p:txBody>
          <a:bodyPr vert="horz" lIns="91536" tIns="45768" rIns="91536" bIns="45768" rtlCol="0"/>
          <a:lstStyle>
            <a:lvl1pPr algn="r">
              <a:defRPr sz="1200"/>
            </a:lvl1pPr>
          </a:lstStyle>
          <a:p>
            <a:fld id="{848895F0-D63A-4D3B-9240-A01A9A1A1D0B}" type="datetimeFigureOut">
              <a:rPr lang="en-US" smtClean="0">
                <a:latin typeface="Akkurat Pro" panose="02000503030000020004" pitchFamily="50" charset="0"/>
              </a:rPr>
              <a:t>3/30/2026</a:t>
            </a:fld>
            <a:endParaRPr lang="en-US">
              <a:latin typeface="Akkurat Pro" panose="02000503030000020004" pitchFamily="50" charset="0"/>
            </a:endParaRPr>
          </a:p>
        </p:txBody>
      </p:sp>
      <p:sp>
        <p:nvSpPr>
          <p:cNvPr id="4" name="Footer Placeholder 3"/>
          <p:cNvSpPr>
            <a:spLocks noGrp="1"/>
          </p:cNvSpPr>
          <p:nvPr>
            <p:ph type="ftr" sz="quarter" idx="2"/>
          </p:nvPr>
        </p:nvSpPr>
        <p:spPr>
          <a:xfrm>
            <a:off x="7" y="9428591"/>
            <a:ext cx="2889937" cy="496331"/>
          </a:xfrm>
          <a:prstGeom prst="rect">
            <a:avLst/>
          </a:prstGeom>
        </p:spPr>
        <p:txBody>
          <a:bodyPr vert="horz" lIns="91536" tIns="45768" rIns="91536" bIns="45768" rtlCol="0" anchor="b"/>
          <a:lstStyle>
            <a:lvl1pPr algn="l">
              <a:defRPr sz="1200"/>
            </a:lvl1pPr>
          </a:lstStyle>
          <a:p>
            <a:endParaRPr lang="en-US">
              <a:latin typeface="Akkurat Pro" panose="02000503030000020004" pitchFamily="50" charset="0"/>
            </a:endParaRPr>
          </a:p>
        </p:txBody>
      </p:sp>
      <p:sp>
        <p:nvSpPr>
          <p:cNvPr id="5" name="Slide Number Placeholder 4"/>
          <p:cNvSpPr>
            <a:spLocks noGrp="1"/>
          </p:cNvSpPr>
          <p:nvPr>
            <p:ph type="sldNum" sz="quarter" idx="3"/>
          </p:nvPr>
        </p:nvSpPr>
        <p:spPr>
          <a:xfrm>
            <a:off x="3777608" y="9428591"/>
            <a:ext cx="2889937" cy="496331"/>
          </a:xfrm>
          <a:prstGeom prst="rect">
            <a:avLst/>
          </a:prstGeom>
        </p:spPr>
        <p:txBody>
          <a:bodyPr vert="horz" lIns="91536" tIns="45768" rIns="91536" bIns="45768" rtlCol="0" anchor="b"/>
          <a:lstStyle>
            <a:lvl1pPr algn="r">
              <a:defRPr sz="1200"/>
            </a:lvl1pPr>
          </a:lstStyle>
          <a:p>
            <a:fld id="{20ABC9AB-B039-47EB-9707-20D96F389979}" type="slidenum">
              <a:rPr lang="en-US" smtClean="0">
                <a:latin typeface="Akkurat Pro" panose="02000503030000020004" pitchFamily="50" charset="0"/>
              </a:rPr>
              <a:t>‹#›</a:t>
            </a:fld>
            <a:endParaRPr lang="en-US">
              <a:latin typeface="Akkurat Pro" panose="02000503030000020004" pitchFamily="50" charset="0"/>
            </a:endParaRPr>
          </a:p>
        </p:txBody>
      </p:sp>
    </p:spTree>
    <p:extLst>
      <p:ext uri="{BB962C8B-B14F-4D97-AF65-F5344CB8AC3E}">
        <p14:creationId xmlns:p14="http://schemas.microsoft.com/office/powerpoint/2010/main" val="384949290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2889937" cy="496331"/>
          </a:xfrm>
          <a:prstGeom prst="rect">
            <a:avLst/>
          </a:prstGeom>
        </p:spPr>
        <p:txBody>
          <a:bodyPr vert="horz" lIns="91536" tIns="45768" rIns="91536" bIns="45768" rtlCol="0"/>
          <a:lstStyle>
            <a:lvl1pPr algn="l">
              <a:defRPr sz="1200" b="0" i="0">
                <a:latin typeface="Akkurat Pro" panose="02000503030000020004" pitchFamily="50" charset="0"/>
              </a:defRPr>
            </a:lvl1pPr>
          </a:lstStyle>
          <a:p>
            <a:r>
              <a:rPr lang="en-US" err="1"/>
              <a:t>gfnfghgh</a:t>
            </a:r>
            <a:endParaRPr lang="en-US"/>
          </a:p>
        </p:txBody>
      </p:sp>
      <p:sp>
        <p:nvSpPr>
          <p:cNvPr id="3" name="Date Placeholder 2"/>
          <p:cNvSpPr>
            <a:spLocks noGrp="1"/>
          </p:cNvSpPr>
          <p:nvPr>
            <p:ph type="dt" idx="1"/>
          </p:nvPr>
        </p:nvSpPr>
        <p:spPr>
          <a:xfrm>
            <a:off x="3777608" y="8"/>
            <a:ext cx="2889937" cy="496331"/>
          </a:xfrm>
          <a:prstGeom prst="rect">
            <a:avLst/>
          </a:prstGeom>
        </p:spPr>
        <p:txBody>
          <a:bodyPr vert="horz" lIns="91536" tIns="45768" rIns="91536" bIns="45768" rtlCol="0"/>
          <a:lstStyle>
            <a:lvl1pPr algn="r">
              <a:defRPr sz="1200" b="0" i="0">
                <a:latin typeface="Akkurat Pro" panose="02000503030000020004" pitchFamily="50" charset="0"/>
              </a:defRPr>
            </a:lvl1pPr>
          </a:lstStyle>
          <a:p>
            <a:fld id="{6CFD2E74-64A6-4C96-9BF9-625884FF4CEE}" type="datetimeFigureOut">
              <a:rPr lang="en-US" smtClean="0"/>
              <a:pPr/>
              <a:t>3/30/2026</a:t>
            </a:fld>
            <a:endParaRPr lang="en-US"/>
          </a:p>
        </p:txBody>
      </p:sp>
      <p:sp>
        <p:nvSpPr>
          <p:cNvPr id="4" name="Slide Image Placeholder 3"/>
          <p:cNvSpPr>
            <a:spLocks noGrp="1" noRot="1" noChangeAspect="1"/>
          </p:cNvSpPr>
          <p:nvPr>
            <p:ph type="sldImg" idx="2"/>
          </p:nvPr>
        </p:nvSpPr>
        <p:spPr>
          <a:xfrm>
            <a:off x="26988" y="744538"/>
            <a:ext cx="6615112" cy="3721100"/>
          </a:xfrm>
          <a:prstGeom prst="rect">
            <a:avLst/>
          </a:prstGeom>
          <a:noFill/>
          <a:ln w="12700">
            <a:solidFill>
              <a:prstClr val="black"/>
            </a:solidFill>
          </a:ln>
        </p:spPr>
        <p:txBody>
          <a:bodyPr vert="horz" lIns="91536" tIns="45768" rIns="91536" bIns="45768" rtlCol="0" anchor="ctr"/>
          <a:lstStyle/>
          <a:p>
            <a:endParaRPr lang="en-US"/>
          </a:p>
        </p:txBody>
      </p:sp>
      <p:sp>
        <p:nvSpPr>
          <p:cNvPr id="5" name="Notes Placeholder 4"/>
          <p:cNvSpPr>
            <a:spLocks noGrp="1"/>
          </p:cNvSpPr>
          <p:nvPr>
            <p:ph type="body" sz="quarter" idx="3"/>
          </p:nvPr>
        </p:nvSpPr>
        <p:spPr>
          <a:xfrm>
            <a:off x="666910" y="4715160"/>
            <a:ext cx="5335270" cy="4466987"/>
          </a:xfrm>
          <a:prstGeom prst="rect">
            <a:avLst/>
          </a:prstGeom>
        </p:spPr>
        <p:txBody>
          <a:bodyPr vert="horz" lIns="91536" tIns="45768" rIns="91536" bIns="45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9428591"/>
            <a:ext cx="2889937" cy="496331"/>
          </a:xfrm>
          <a:prstGeom prst="rect">
            <a:avLst/>
          </a:prstGeom>
        </p:spPr>
        <p:txBody>
          <a:bodyPr vert="horz" lIns="91536" tIns="45768" rIns="91536" bIns="45768" rtlCol="0" anchor="b"/>
          <a:lstStyle>
            <a:lvl1pPr algn="l">
              <a:defRPr sz="1200" b="0" i="0">
                <a:latin typeface="Akkurat Pro" panose="02000503030000020004" pitchFamily="50" charset="0"/>
              </a:defRPr>
            </a:lvl1pPr>
          </a:lstStyle>
          <a:p>
            <a:endParaRPr lang="en-US"/>
          </a:p>
        </p:txBody>
      </p:sp>
      <p:sp>
        <p:nvSpPr>
          <p:cNvPr id="7" name="Slide Number Placeholder 6"/>
          <p:cNvSpPr>
            <a:spLocks noGrp="1"/>
          </p:cNvSpPr>
          <p:nvPr>
            <p:ph type="sldNum" sz="quarter" idx="5"/>
          </p:nvPr>
        </p:nvSpPr>
        <p:spPr>
          <a:xfrm>
            <a:off x="3777608" y="9428591"/>
            <a:ext cx="2889937" cy="496331"/>
          </a:xfrm>
          <a:prstGeom prst="rect">
            <a:avLst/>
          </a:prstGeom>
        </p:spPr>
        <p:txBody>
          <a:bodyPr vert="horz" lIns="91536" tIns="45768" rIns="91536" bIns="45768" rtlCol="0" anchor="b"/>
          <a:lstStyle>
            <a:lvl1pPr algn="r">
              <a:defRPr sz="1200" b="0" i="0">
                <a:latin typeface="Akkurat Pro" panose="02000503030000020004" pitchFamily="50" charset="0"/>
              </a:defRPr>
            </a:lvl1pPr>
          </a:lstStyle>
          <a:p>
            <a:fld id="{2BCDDE98-C73F-4D11-9295-7978F2CE6D80}" type="slidenum">
              <a:rPr lang="en-US" smtClean="0"/>
              <a:pPr/>
              <a:t>‹#›</a:t>
            </a:fld>
            <a:endParaRPr lang="en-US"/>
          </a:p>
        </p:txBody>
      </p:sp>
    </p:spTree>
    <p:extLst>
      <p:ext uri="{BB962C8B-B14F-4D97-AF65-F5344CB8AC3E}">
        <p14:creationId xmlns:p14="http://schemas.microsoft.com/office/powerpoint/2010/main" val="137427768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b="0" i="0" kern="1200">
        <a:solidFill>
          <a:schemeClr val="tx1"/>
        </a:solidFill>
        <a:latin typeface="Akkurat Pro" panose="02000503030000020004" pitchFamily="50" charset="0"/>
        <a:ea typeface="+mn-ea"/>
        <a:cs typeface="+mn-cs"/>
      </a:defRPr>
    </a:lvl1pPr>
    <a:lvl2pPr marL="457200" algn="l" defTabSz="914400" rtl="0" eaLnBrk="1" latinLnBrk="0" hangingPunct="1">
      <a:defRPr sz="1200" b="0" i="0" kern="1200">
        <a:solidFill>
          <a:schemeClr val="tx1"/>
        </a:solidFill>
        <a:latin typeface="Akkurat Pro" panose="02000503030000020004" pitchFamily="50" charset="0"/>
        <a:ea typeface="+mn-ea"/>
        <a:cs typeface="+mn-cs"/>
      </a:defRPr>
    </a:lvl2pPr>
    <a:lvl3pPr marL="914400" algn="l" defTabSz="914400" rtl="0" eaLnBrk="1" latinLnBrk="0" hangingPunct="1">
      <a:defRPr sz="1200" b="0" i="0" kern="1200">
        <a:solidFill>
          <a:schemeClr val="tx1"/>
        </a:solidFill>
        <a:latin typeface="Akkurat Pro" panose="02000503030000020004" pitchFamily="50" charset="0"/>
        <a:ea typeface="+mn-ea"/>
        <a:cs typeface="+mn-cs"/>
      </a:defRPr>
    </a:lvl3pPr>
    <a:lvl4pPr marL="1371600" algn="l" defTabSz="914400" rtl="0" eaLnBrk="1" latinLnBrk="0" hangingPunct="1">
      <a:defRPr sz="1200" b="0" i="0" kern="1200">
        <a:solidFill>
          <a:schemeClr val="tx1"/>
        </a:solidFill>
        <a:latin typeface="Akkurat Pro" panose="02000503030000020004" pitchFamily="50" charset="0"/>
        <a:ea typeface="+mn-ea"/>
        <a:cs typeface="+mn-cs"/>
      </a:defRPr>
    </a:lvl4pPr>
    <a:lvl5pPr marL="1828800" algn="l" defTabSz="914400" rtl="0" eaLnBrk="1" latinLnBrk="0" hangingPunct="1">
      <a:defRPr sz="1200" b="0" i="0" kern="1200">
        <a:solidFill>
          <a:schemeClr val="tx1"/>
        </a:solidFill>
        <a:latin typeface="Akkurat Pro" panose="0200050303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E7ADB-A9C9-4BE4-5822-A980D2E27F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C2B9A5-9098-1649-1E00-E33980FFF8E1}"/>
              </a:ext>
            </a:extLst>
          </p:cNvPr>
          <p:cNvSpPr>
            <a:spLocks noGrp="1" noRot="1" noChangeAspect="1"/>
          </p:cNvSpPr>
          <p:nvPr>
            <p:ph type="sldImg"/>
          </p:nvPr>
        </p:nvSpPr>
        <p:spPr/>
        <p:txBody>
          <a:bodyPr/>
          <a:lstStyle/>
          <a:p>
            <a:endParaRPr lang="LID4096"/>
          </a:p>
        </p:txBody>
      </p:sp>
      <p:sp>
        <p:nvSpPr>
          <p:cNvPr id="3" name="ノート プレースホルダー 2">
            <a:extLst>
              <a:ext uri="{FF2B5EF4-FFF2-40B4-BE49-F238E27FC236}">
                <a16:creationId xmlns:a16="http://schemas.microsoft.com/office/drawing/2014/main" id="{88D9A466-4735-28CA-E935-7E7E92311476}"/>
              </a:ext>
            </a:extLst>
          </p:cNvPr>
          <p:cNvSpPr>
            <a:spLocks noGrp="1"/>
          </p:cNvSpPr>
          <p:nvPr>
            <p:ph type="body" idx="1"/>
          </p:nvPr>
        </p:nvSpPr>
        <p:spPr/>
        <p:txBody>
          <a:bodyPr/>
          <a:lstStyle/>
          <a:p>
            <a:r>
              <a:rPr kumimoji="1" lang="en-US" altLang="ja-JP" dirty="0"/>
              <a:t>For investors and fund managers: </a:t>
            </a:r>
            <a:r>
              <a:rPr lang="en-US" altLang="ja-JP" b="0" i="0" u="none" strike="noStrike" dirty="0">
                <a:solidFill>
                  <a:srgbClr val="000000"/>
                </a:solidFill>
                <a:effectLst/>
                <a:latin typeface="-webkit-standard"/>
              </a:rPr>
              <a:t>PFAN 3.0 builds on 17 years of sell-side success to bridge both sides of the climate finance market, integrating entrepreneurs, investors, and policy actors into a unified ecosystem that accelerates clean energy and climate adaptation investments.</a:t>
            </a:r>
          </a:p>
          <a:p>
            <a:endParaRPr kumimoji="1" lang="en-US" altLang="ja-JP" b="0" i="0" u="none" strike="noStrike" dirty="0">
              <a:solidFill>
                <a:srgbClr val="000000"/>
              </a:solidFill>
              <a:effectLst/>
              <a:latin typeface="-webkit-standard"/>
            </a:endParaRPr>
          </a:p>
          <a:p>
            <a:r>
              <a:rPr kumimoji="1" lang="en-US" altLang="ja-JP" b="0" i="0" u="none" strike="noStrike" dirty="0">
                <a:solidFill>
                  <a:srgbClr val="000000"/>
                </a:solidFill>
                <a:effectLst/>
                <a:latin typeface="-webkit-standard"/>
              </a:rPr>
              <a:t>For donors: </a:t>
            </a:r>
            <a:r>
              <a:rPr lang="en-US" altLang="ja-JP" b="0" i="0" u="none" strike="noStrike" dirty="0">
                <a:solidFill>
                  <a:srgbClr val="000000"/>
                </a:solidFill>
                <a:effectLst/>
                <a:latin typeface="-webkit-standard"/>
              </a:rPr>
              <a:t>PFAN 3.0 leverages 17 years of proven sell-side expertise to unite entrepreneurs, investors, and policymakers in a fully integrated climate finance ecosystem—</a:t>
            </a:r>
            <a:r>
              <a:rPr lang="en-US" altLang="ja-JP" b="0" i="0" u="none" strike="noStrike" dirty="0" err="1">
                <a:solidFill>
                  <a:srgbClr val="000000"/>
                </a:solidFill>
                <a:effectLst/>
                <a:latin typeface="-webkit-standard"/>
              </a:rPr>
              <a:t>mobilising</a:t>
            </a:r>
            <a:r>
              <a:rPr lang="en-US" altLang="ja-JP" b="0" i="0" u="none" strike="noStrike">
                <a:solidFill>
                  <a:srgbClr val="000000"/>
                </a:solidFill>
                <a:effectLst/>
                <a:latin typeface="-webkit-standard"/>
              </a:rPr>
              <a:t> capital, delivering measurable impact, and advancing national and donor climate goals.</a:t>
            </a:r>
            <a:endParaRPr kumimoji="1" lang="ja-JP" altLang="en-US"/>
          </a:p>
        </p:txBody>
      </p:sp>
      <p:sp>
        <p:nvSpPr>
          <p:cNvPr id="4" name="ヘッダー プレースホルダー 3">
            <a:extLst>
              <a:ext uri="{FF2B5EF4-FFF2-40B4-BE49-F238E27FC236}">
                <a16:creationId xmlns:a16="http://schemas.microsoft.com/office/drawing/2014/main" id="{13BC0407-B16C-C310-AFED-69FBC9E0EA6D}"/>
              </a:ext>
            </a:extLst>
          </p:cNvPr>
          <p:cNvSpPr>
            <a:spLocks noGrp="1"/>
          </p:cNvSpPr>
          <p:nvPr>
            <p:ph type="hdr" sz="quarter"/>
          </p:nvPr>
        </p:nvSpPr>
        <p:spPr/>
        <p:txBody>
          <a:bodyPr/>
          <a:lstStyle/>
          <a:p>
            <a:r>
              <a:rPr lang="en-US"/>
              <a:t>gfnfghgh</a:t>
            </a:r>
          </a:p>
        </p:txBody>
      </p:sp>
    </p:spTree>
    <p:extLst>
      <p:ext uri="{BB962C8B-B14F-4D97-AF65-F5344CB8AC3E}">
        <p14:creationId xmlns:p14="http://schemas.microsoft.com/office/powerpoint/2010/main" val="264747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ID4096"/>
          </a:p>
        </p:txBody>
      </p:sp>
      <p:sp>
        <p:nvSpPr>
          <p:cNvPr id="3" name="Notes Placeholder 2"/>
          <p:cNvSpPr>
            <a:spLocks noGrp="1"/>
          </p:cNvSpPr>
          <p:nvPr>
            <p:ph type="body" idx="1"/>
          </p:nvPr>
        </p:nvSpPr>
        <p:spPr/>
        <p:txBody>
          <a:bodyPr/>
          <a:lstStyle/>
          <a:p>
            <a:endParaRPr lang="en-AT"/>
          </a:p>
        </p:txBody>
      </p:sp>
      <p:sp>
        <p:nvSpPr>
          <p:cNvPr id="4" name="Header Placeholder 3"/>
          <p:cNvSpPr>
            <a:spLocks noGrp="1"/>
          </p:cNvSpPr>
          <p:nvPr>
            <p:ph type="hdr" sz="quarter"/>
          </p:nvPr>
        </p:nvSpPr>
        <p:spPr/>
        <p:txBody>
          <a:bodyPr/>
          <a:lstStyle/>
          <a:p>
            <a:r>
              <a:rPr lang="en-US"/>
              <a:t>gfnfghgh</a:t>
            </a:r>
          </a:p>
        </p:txBody>
      </p:sp>
    </p:spTree>
    <p:extLst>
      <p:ext uri="{BB962C8B-B14F-4D97-AF65-F5344CB8AC3E}">
        <p14:creationId xmlns:p14="http://schemas.microsoft.com/office/powerpoint/2010/main" val="70655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B7BFB-0650-1CB1-1D22-5AE2592D5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96128-F627-0FB7-EAE8-873AA56C8679}"/>
              </a:ext>
            </a:extLst>
          </p:cNvPr>
          <p:cNvSpPr>
            <a:spLocks noGrp="1" noRot="1" noChangeAspect="1"/>
          </p:cNvSpPr>
          <p:nvPr>
            <p:ph type="sldImg"/>
          </p:nvPr>
        </p:nvSpPr>
        <p:spPr/>
        <p:txBody>
          <a:bodyPr/>
          <a:lstStyle/>
          <a:p>
            <a:endParaRPr lang="LID4096"/>
          </a:p>
        </p:txBody>
      </p:sp>
      <p:sp>
        <p:nvSpPr>
          <p:cNvPr id="3" name="Notes Placeholder 2">
            <a:extLst>
              <a:ext uri="{FF2B5EF4-FFF2-40B4-BE49-F238E27FC236}">
                <a16:creationId xmlns:a16="http://schemas.microsoft.com/office/drawing/2014/main" id="{7D732A4C-1B78-11B2-06B2-97EE5A31756C}"/>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3F209481-01B0-6DDA-B10A-421CA53049DC}"/>
              </a:ext>
            </a:extLst>
          </p:cNvPr>
          <p:cNvSpPr>
            <a:spLocks noGrp="1"/>
          </p:cNvSpPr>
          <p:nvPr>
            <p:ph type="hdr" sz="quarter"/>
          </p:nvPr>
        </p:nvSpPr>
        <p:spPr/>
        <p:txBody>
          <a:bodyPr/>
          <a:lstStyle/>
          <a:p>
            <a:r>
              <a:rPr lang="en-US"/>
              <a:t>gfnfghgh</a:t>
            </a:r>
          </a:p>
        </p:txBody>
      </p:sp>
    </p:spTree>
    <p:extLst>
      <p:ext uri="{BB962C8B-B14F-4D97-AF65-F5344CB8AC3E}">
        <p14:creationId xmlns:p14="http://schemas.microsoft.com/office/powerpoint/2010/main" val="428767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0BC25-2EC1-4A62-7113-6C7FF446C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D701D-C7A9-6310-8E87-B94C9544109E}"/>
              </a:ext>
            </a:extLst>
          </p:cNvPr>
          <p:cNvSpPr>
            <a:spLocks noGrp="1" noRot="1" noChangeAspect="1"/>
          </p:cNvSpPr>
          <p:nvPr>
            <p:ph type="sldImg"/>
          </p:nvPr>
        </p:nvSpPr>
        <p:spPr/>
        <p:txBody>
          <a:bodyPr/>
          <a:lstStyle/>
          <a:p>
            <a:endParaRPr lang="LID4096"/>
          </a:p>
        </p:txBody>
      </p:sp>
      <p:sp>
        <p:nvSpPr>
          <p:cNvPr id="3" name="Notes Placeholder 2">
            <a:extLst>
              <a:ext uri="{FF2B5EF4-FFF2-40B4-BE49-F238E27FC236}">
                <a16:creationId xmlns:a16="http://schemas.microsoft.com/office/drawing/2014/main" id="{83318ADF-7C7E-F84F-C718-386276383B2A}"/>
              </a:ext>
            </a:extLst>
          </p:cNvPr>
          <p:cNvSpPr>
            <a:spLocks noGrp="1"/>
          </p:cNvSpPr>
          <p:nvPr>
            <p:ph type="body" idx="1"/>
          </p:nvPr>
        </p:nvSpPr>
        <p:spPr/>
        <p:txBody>
          <a:bodyPr/>
          <a:lstStyle/>
          <a:p>
            <a:endParaRPr lang="en-FI" dirty="0"/>
          </a:p>
        </p:txBody>
      </p:sp>
      <p:sp>
        <p:nvSpPr>
          <p:cNvPr id="4" name="Header Placeholder 3">
            <a:extLst>
              <a:ext uri="{FF2B5EF4-FFF2-40B4-BE49-F238E27FC236}">
                <a16:creationId xmlns:a16="http://schemas.microsoft.com/office/drawing/2014/main" id="{FA3251AA-A383-4568-61A7-64D301CD7F9A}"/>
              </a:ext>
            </a:extLst>
          </p:cNvPr>
          <p:cNvSpPr>
            <a:spLocks noGrp="1"/>
          </p:cNvSpPr>
          <p:nvPr>
            <p:ph type="hdr" sz="quarter"/>
          </p:nvPr>
        </p:nvSpPr>
        <p:spPr/>
        <p:txBody>
          <a:bodyPr/>
          <a:lstStyle/>
          <a:p>
            <a:r>
              <a:rPr lang="en-US"/>
              <a:t>gfnfghgh</a:t>
            </a:r>
          </a:p>
        </p:txBody>
      </p:sp>
    </p:spTree>
    <p:extLst>
      <p:ext uri="{BB962C8B-B14F-4D97-AF65-F5344CB8AC3E}">
        <p14:creationId xmlns:p14="http://schemas.microsoft.com/office/powerpoint/2010/main" val="422205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ID4096"/>
          </a:p>
        </p:txBody>
      </p:sp>
      <p:sp>
        <p:nvSpPr>
          <p:cNvPr id="3" name="Notes Placeholder 2"/>
          <p:cNvSpPr>
            <a:spLocks noGrp="1"/>
          </p:cNvSpPr>
          <p:nvPr>
            <p:ph type="body" idx="1"/>
          </p:nvPr>
        </p:nvSpPr>
        <p:spPr/>
        <p:txBody>
          <a:bodyPr/>
          <a:lstStyle/>
          <a:p>
            <a:endParaRPr lang="en-AT" dirty="0"/>
          </a:p>
        </p:txBody>
      </p:sp>
      <p:sp>
        <p:nvSpPr>
          <p:cNvPr id="4" name="Header Placeholder 3"/>
          <p:cNvSpPr>
            <a:spLocks noGrp="1"/>
          </p:cNvSpPr>
          <p:nvPr>
            <p:ph type="hdr" sz="quarter"/>
          </p:nvPr>
        </p:nvSpPr>
        <p:spPr/>
        <p:txBody>
          <a:bodyPr/>
          <a:lstStyle/>
          <a:p>
            <a:r>
              <a:rPr lang="en-US"/>
              <a:t>gfnfghgh</a:t>
            </a:r>
          </a:p>
        </p:txBody>
      </p:sp>
    </p:spTree>
    <p:extLst>
      <p:ext uri="{BB962C8B-B14F-4D97-AF65-F5344CB8AC3E}">
        <p14:creationId xmlns:p14="http://schemas.microsoft.com/office/powerpoint/2010/main" val="165889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ID4096"/>
          </a:p>
        </p:txBody>
      </p:sp>
      <p:sp>
        <p:nvSpPr>
          <p:cNvPr id="3" name="Notes Placeholder 2"/>
          <p:cNvSpPr>
            <a:spLocks noGrp="1"/>
          </p:cNvSpPr>
          <p:nvPr>
            <p:ph type="body" idx="1"/>
          </p:nvPr>
        </p:nvSpPr>
        <p:spPr/>
        <p:txBody>
          <a:bodyPr/>
          <a:lstStyle/>
          <a:p>
            <a:endParaRPr lang="en-FI" dirty="0"/>
          </a:p>
        </p:txBody>
      </p:sp>
      <p:sp>
        <p:nvSpPr>
          <p:cNvPr id="4" name="Header Placeholder 3"/>
          <p:cNvSpPr>
            <a:spLocks noGrp="1"/>
          </p:cNvSpPr>
          <p:nvPr>
            <p:ph type="hdr" sz="quarter"/>
          </p:nvPr>
        </p:nvSpPr>
        <p:spPr/>
        <p:txBody>
          <a:bodyPr/>
          <a:lstStyle/>
          <a:p>
            <a:r>
              <a:rPr lang="en-US"/>
              <a:t>gfnfghgh</a:t>
            </a:r>
          </a:p>
        </p:txBody>
      </p:sp>
    </p:spTree>
    <p:extLst>
      <p:ext uri="{BB962C8B-B14F-4D97-AF65-F5344CB8AC3E}">
        <p14:creationId xmlns:p14="http://schemas.microsoft.com/office/powerpoint/2010/main" val="249259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sv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sv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84F40BC2-C0F4-46CF-A3FF-1B943F26298D}"/>
              </a:ext>
            </a:extLst>
          </p:cNvPr>
          <p:cNvSpPr>
            <a:spLocks noGrp="1" noChangeAspect="1"/>
          </p:cNvSpPr>
          <p:nvPr>
            <p:ph type="pic" sz="quarter" idx="10"/>
          </p:nvPr>
        </p:nvSpPr>
        <p:spPr>
          <a:xfrm>
            <a:off x="0" y="1080000"/>
            <a:ext cx="10160000" cy="4635000"/>
          </a:xfrm>
        </p:spPr>
        <p:txBody>
          <a:bodyPr/>
          <a:lstStyle/>
          <a:p>
            <a:endParaRPr lang="en-GB"/>
          </a:p>
        </p:txBody>
      </p:sp>
      <p:sp>
        <p:nvSpPr>
          <p:cNvPr id="7" name="Picture Placeholder 6">
            <a:extLst>
              <a:ext uri="{FF2B5EF4-FFF2-40B4-BE49-F238E27FC236}">
                <a16:creationId xmlns:a16="http://schemas.microsoft.com/office/drawing/2014/main" id="{77D31789-911A-4D12-93EA-97D889F3C11A}"/>
              </a:ext>
            </a:extLst>
          </p:cNvPr>
          <p:cNvSpPr>
            <a:spLocks noGrp="1"/>
          </p:cNvSpPr>
          <p:nvPr>
            <p:ph type="pic" sz="quarter" idx="11"/>
          </p:nvPr>
        </p:nvSpPr>
        <p:spPr>
          <a:xfrm>
            <a:off x="584200" y="3314700"/>
            <a:ext cx="5181600" cy="1828800"/>
          </a:xfrm>
          <a:solidFill>
            <a:srgbClr val="071D49">
              <a:alpha val="80000"/>
            </a:srgbClr>
          </a:solidFill>
        </p:spPr>
        <p:txBody>
          <a:bodyPr/>
          <a:lstStyle/>
          <a:p>
            <a:endParaRPr lang="en-GB" dirty="0"/>
          </a:p>
        </p:txBody>
      </p:sp>
      <p:pic>
        <p:nvPicPr>
          <p:cNvPr id="25" name="Picture 24">
            <a:extLst>
              <a:ext uri="{FF2B5EF4-FFF2-40B4-BE49-F238E27FC236}">
                <a16:creationId xmlns:a16="http://schemas.microsoft.com/office/drawing/2014/main" id="{1A00B99C-D57E-460F-8EDB-FBFF46389B3E}"/>
              </a:ext>
            </a:extLst>
          </p:cNvPr>
          <p:cNvPicPr>
            <a:picLocks noChangeAspect="1"/>
          </p:cNvPicPr>
          <p:nvPr userDrawn="1"/>
        </p:nvPicPr>
        <p:blipFill>
          <a:blip r:embed="rId2"/>
          <a:stretch>
            <a:fillRect/>
          </a:stretch>
        </p:blipFill>
        <p:spPr>
          <a:xfrm>
            <a:off x="216000" y="216001"/>
            <a:ext cx="1511200" cy="589736"/>
          </a:xfrm>
          <a:prstGeom prst="rect">
            <a:avLst/>
          </a:prstGeom>
        </p:spPr>
      </p:pic>
      <p:sp>
        <p:nvSpPr>
          <p:cNvPr id="29" name="Title 2">
            <a:extLst>
              <a:ext uri="{FF2B5EF4-FFF2-40B4-BE49-F238E27FC236}">
                <a16:creationId xmlns:a16="http://schemas.microsoft.com/office/drawing/2014/main" id="{15061E12-A2E5-418A-ABEF-8BAAFD305038}"/>
              </a:ext>
            </a:extLst>
          </p:cNvPr>
          <p:cNvSpPr>
            <a:spLocks noGrp="1"/>
          </p:cNvSpPr>
          <p:nvPr>
            <p:ph type="title"/>
          </p:nvPr>
        </p:nvSpPr>
        <p:spPr>
          <a:xfrm>
            <a:off x="773642" y="3543300"/>
            <a:ext cx="4915958" cy="1371600"/>
          </a:xfrm>
        </p:spPr>
        <p:txBody>
          <a:bodyPr>
            <a:normAutofit/>
          </a:bodyPr>
          <a:lstStyle>
            <a:lvl1pPr>
              <a:defRPr sz="3600" b="0">
                <a:solidFill>
                  <a:schemeClr val="bg1"/>
                </a:solidFill>
              </a:defRPr>
            </a:lvl1pPr>
          </a:lstStyle>
          <a:p>
            <a:r>
              <a:rPr lang="en-GB" dirty="0"/>
              <a:t>The Private Financing Advisory Network</a:t>
            </a:r>
          </a:p>
        </p:txBody>
      </p:sp>
      <p:pic>
        <p:nvPicPr>
          <p:cNvPr id="3" name="Picture 2" descr="A close up of a logo&#10;&#10;Description automatically generated">
            <a:extLst>
              <a:ext uri="{FF2B5EF4-FFF2-40B4-BE49-F238E27FC236}">
                <a16:creationId xmlns:a16="http://schemas.microsoft.com/office/drawing/2014/main" id="{1E7BDE62-BD3F-375E-60E9-91ED2786CC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98514" y="327315"/>
            <a:ext cx="1689984" cy="445710"/>
          </a:xfrm>
          <a:prstGeom prst="rect">
            <a:avLst/>
          </a:prstGeom>
        </p:spPr>
      </p:pic>
    </p:spTree>
    <p:extLst>
      <p:ext uri="{BB962C8B-B14F-4D97-AF65-F5344CB8AC3E}">
        <p14:creationId xmlns:p14="http://schemas.microsoft.com/office/powerpoint/2010/main" val="8052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eft photo right with 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B19AD2-7607-D040-A865-0CB923660F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
          <a:stretch/>
        </p:blipFill>
        <p:spPr>
          <a:xfrm>
            <a:off x="0" y="4467097"/>
            <a:ext cx="6171362" cy="1247903"/>
          </a:xfrm>
          <a:prstGeom prst="rect">
            <a:avLst/>
          </a:prstGeom>
        </p:spPr>
      </p:pic>
      <p:sp>
        <p:nvSpPr>
          <p:cNvPr id="2" name="Title 1">
            <a:extLst>
              <a:ext uri="{FF2B5EF4-FFF2-40B4-BE49-F238E27FC236}">
                <a16:creationId xmlns:a16="http://schemas.microsoft.com/office/drawing/2014/main" id="{89A7926C-C929-624C-8800-197319829742}"/>
              </a:ext>
            </a:extLst>
          </p:cNvPr>
          <p:cNvSpPr>
            <a:spLocks noGrp="1"/>
          </p:cNvSpPr>
          <p:nvPr>
            <p:ph type="title"/>
          </p:nvPr>
        </p:nvSpPr>
        <p:spPr/>
        <p:txBody>
          <a:bodyPr/>
          <a:lstStyle/>
          <a:p>
            <a:r>
              <a:rPr lang="en-GB"/>
              <a:t>Click to edit Master title style</a:t>
            </a:r>
          </a:p>
        </p:txBody>
      </p:sp>
      <p:sp>
        <p:nvSpPr>
          <p:cNvPr id="10" name="Content Placeholder 1">
            <a:extLst>
              <a:ext uri="{FF2B5EF4-FFF2-40B4-BE49-F238E27FC236}">
                <a16:creationId xmlns:a16="http://schemas.microsoft.com/office/drawing/2014/main" id="{BDD0CF00-3F79-0A4D-B107-9B3251999D88}"/>
              </a:ext>
            </a:extLst>
          </p:cNvPr>
          <p:cNvSpPr>
            <a:spLocks noGrp="1"/>
          </p:cNvSpPr>
          <p:nvPr>
            <p:ph idx="1" hasCustomPrompt="1"/>
          </p:nvPr>
        </p:nvSpPr>
        <p:spPr>
          <a:xfrm>
            <a:off x="468000" y="1368000"/>
            <a:ext cx="5022932" cy="3420000"/>
          </a:xfrm>
        </p:spPr>
        <p:txBody>
          <a:bodyPr/>
          <a:lstStyle/>
          <a:p>
            <a:pPr lvl="0"/>
            <a:r>
              <a:rPr lang="en-US"/>
              <a:t>Click here to edit text</a:t>
            </a:r>
            <a:endParaRPr lang="en-GB"/>
          </a:p>
        </p:txBody>
      </p:sp>
      <p:cxnSp>
        <p:nvCxnSpPr>
          <p:cNvPr id="11" name="Straight Connector 45">
            <a:extLst>
              <a:ext uri="{FF2B5EF4-FFF2-40B4-BE49-F238E27FC236}">
                <a16:creationId xmlns:a16="http://schemas.microsoft.com/office/drawing/2014/main" id="{75F2AD7E-123A-F64A-AD65-D386CFB7B1E9}"/>
              </a:ext>
            </a:extLst>
          </p:cNvPr>
          <p:cNvCxnSpPr>
            <a:cxnSpLocks/>
          </p:cNvCxnSpPr>
          <p:nvPr userDrawn="1"/>
        </p:nvCxnSpPr>
        <p:spPr>
          <a:xfrm>
            <a:off x="5804424" y="1368000"/>
            <a:ext cx="0" cy="3420000"/>
          </a:xfrm>
          <a:prstGeom prst="line">
            <a:avLst/>
          </a:prstGeom>
          <a:ln w="12700">
            <a:solidFill>
              <a:srgbClr val="071D49"/>
            </a:solidFill>
          </a:ln>
        </p:spPr>
        <p:style>
          <a:lnRef idx="1">
            <a:schemeClr val="dk1"/>
          </a:lnRef>
          <a:fillRef idx="0">
            <a:schemeClr val="dk1"/>
          </a:fillRef>
          <a:effectRef idx="0">
            <a:schemeClr val="dk1"/>
          </a:effectRef>
          <a:fontRef idx="minor">
            <a:schemeClr val="tx1"/>
          </a:fontRef>
        </p:style>
      </p:cxnSp>
      <p:sp>
        <p:nvSpPr>
          <p:cNvPr id="12" name="Picture Placeholder 24">
            <a:extLst>
              <a:ext uri="{FF2B5EF4-FFF2-40B4-BE49-F238E27FC236}">
                <a16:creationId xmlns:a16="http://schemas.microsoft.com/office/drawing/2014/main" id="{E1069D89-EA88-544E-8709-7FC5B942E352}"/>
              </a:ext>
            </a:extLst>
          </p:cNvPr>
          <p:cNvSpPr>
            <a:spLocks noGrp="1"/>
          </p:cNvSpPr>
          <p:nvPr>
            <p:ph type="pic" sz="quarter" idx="16"/>
          </p:nvPr>
        </p:nvSpPr>
        <p:spPr>
          <a:xfrm>
            <a:off x="6117916" y="1368000"/>
            <a:ext cx="3420000" cy="3420000"/>
          </a:xfrm>
          <a:prstGeom prst="rect">
            <a:avLst/>
          </a:prstGeom>
          <a:solidFill>
            <a:schemeClr val="accent1">
              <a:lumMod val="20000"/>
              <a:lumOff val="80000"/>
            </a:schemeClr>
          </a:solidFill>
        </p:spPr>
        <p:txBody>
          <a:bodyPr/>
          <a:lstStyle>
            <a:lvl1pPr>
              <a:defRPr>
                <a:latin typeface="Akkurat Pro" panose="02000503030000020004" pitchFamily="50" charset="0"/>
              </a:defRPr>
            </a:lvl1pPr>
          </a:lstStyle>
          <a:p>
            <a:endParaRPr lang="en-US"/>
          </a:p>
        </p:txBody>
      </p:sp>
    </p:spTree>
    <p:extLst>
      <p:ext uri="{BB962C8B-B14F-4D97-AF65-F5344CB8AC3E}">
        <p14:creationId xmlns:p14="http://schemas.microsoft.com/office/powerpoint/2010/main" val="375596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right photo left with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D06647-A4D3-8740-817B-D01CE02F8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
          <a:stretch/>
        </p:blipFill>
        <p:spPr>
          <a:xfrm flipH="1">
            <a:off x="3988638" y="4467097"/>
            <a:ext cx="6171362" cy="1247903"/>
          </a:xfrm>
          <a:prstGeom prst="rect">
            <a:avLst/>
          </a:prstGeom>
        </p:spPr>
      </p:pic>
      <p:sp>
        <p:nvSpPr>
          <p:cNvPr id="3" name="Content Placeholder 1">
            <a:extLst>
              <a:ext uri="{FF2B5EF4-FFF2-40B4-BE49-F238E27FC236}">
                <a16:creationId xmlns:a16="http://schemas.microsoft.com/office/drawing/2014/main" id="{5D08EF22-232D-FC44-AF85-A0CCF847BB42}"/>
              </a:ext>
            </a:extLst>
          </p:cNvPr>
          <p:cNvSpPr>
            <a:spLocks noGrp="1"/>
          </p:cNvSpPr>
          <p:nvPr>
            <p:ph idx="1" hasCustomPrompt="1"/>
          </p:nvPr>
        </p:nvSpPr>
        <p:spPr>
          <a:xfrm>
            <a:off x="4514984" y="1368000"/>
            <a:ext cx="5022932" cy="3420000"/>
          </a:xfrm>
        </p:spPr>
        <p:txBody>
          <a:bodyPr/>
          <a:lstStyle/>
          <a:p>
            <a:pPr lvl="0"/>
            <a:r>
              <a:rPr lang="en-US"/>
              <a:t>Click here to edit text</a:t>
            </a:r>
            <a:endParaRPr lang="en-GB"/>
          </a:p>
        </p:txBody>
      </p:sp>
      <p:cxnSp>
        <p:nvCxnSpPr>
          <p:cNvPr id="4" name="Straight Connector 45">
            <a:extLst>
              <a:ext uri="{FF2B5EF4-FFF2-40B4-BE49-F238E27FC236}">
                <a16:creationId xmlns:a16="http://schemas.microsoft.com/office/drawing/2014/main" id="{CEA0D1E1-2CC2-C346-B66B-AE99002D2E5F}"/>
              </a:ext>
            </a:extLst>
          </p:cNvPr>
          <p:cNvCxnSpPr>
            <a:cxnSpLocks/>
          </p:cNvCxnSpPr>
          <p:nvPr userDrawn="1"/>
        </p:nvCxnSpPr>
        <p:spPr>
          <a:xfrm>
            <a:off x="4201492" y="1368000"/>
            <a:ext cx="0" cy="3420000"/>
          </a:xfrm>
          <a:prstGeom prst="line">
            <a:avLst/>
          </a:prstGeom>
          <a:ln w="12700">
            <a:solidFill>
              <a:srgbClr val="071D49"/>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89A7926C-C929-624C-8800-197319829742}"/>
              </a:ext>
            </a:extLst>
          </p:cNvPr>
          <p:cNvSpPr>
            <a:spLocks noGrp="1"/>
          </p:cNvSpPr>
          <p:nvPr>
            <p:ph type="title"/>
          </p:nvPr>
        </p:nvSpPr>
        <p:spPr/>
        <p:txBody>
          <a:bodyPr/>
          <a:lstStyle/>
          <a:p>
            <a:r>
              <a:rPr lang="en-GB"/>
              <a:t>Click to edit Master title style</a:t>
            </a:r>
          </a:p>
        </p:txBody>
      </p:sp>
      <p:sp>
        <p:nvSpPr>
          <p:cNvPr id="7" name="Picture Placeholder 24">
            <a:extLst>
              <a:ext uri="{FF2B5EF4-FFF2-40B4-BE49-F238E27FC236}">
                <a16:creationId xmlns:a16="http://schemas.microsoft.com/office/drawing/2014/main" id="{C2AE0841-9F30-B14B-A0A7-85A7AF55FA28}"/>
              </a:ext>
            </a:extLst>
          </p:cNvPr>
          <p:cNvSpPr>
            <a:spLocks noGrp="1"/>
          </p:cNvSpPr>
          <p:nvPr>
            <p:ph type="pic" sz="quarter" idx="16"/>
          </p:nvPr>
        </p:nvSpPr>
        <p:spPr>
          <a:xfrm>
            <a:off x="467999" y="1368000"/>
            <a:ext cx="3420000" cy="3420000"/>
          </a:xfrm>
          <a:prstGeom prst="rect">
            <a:avLst/>
          </a:prstGeom>
          <a:solidFill>
            <a:schemeClr val="accent1">
              <a:lumMod val="20000"/>
              <a:lumOff val="80000"/>
            </a:schemeClr>
          </a:solidFill>
        </p:spPr>
        <p:txBody>
          <a:bodyPr/>
          <a:lstStyle>
            <a:lvl1pPr>
              <a:defRPr>
                <a:latin typeface="Akkurat Pro" panose="02000503030000020004" pitchFamily="50" charset="0"/>
              </a:defRPr>
            </a:lvl1pPr>
          </a:lstStyle>
          <a:p>
            <a:endParaRPr lang="en-US"/>
          </a:p>
        </p:txBody>
      </p:sp>
    </p:spTree>
    <p:extLst>
      <p:ext uri="{BB962C8B-B14F-4D97-AF65-F5344CB8AC3E}">
        <p14:creationId xmlns:p14="http://schemas.microsoft.com/office/powerpoint/2010/main" val="309789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ccess stories">
    <p:spTree>
      <p:nvGrpSpPr>
        <p:cNvPr id="1" name=""/>
        <p:cNvGrpSpPr/>
        <p:nvPr/>
      </p:nvGrpSpPr>
      <p:grpSpPr>
        <a:xfrm>
          <a:off x="0" y="0"/>
          <a:ext cx="0" cy="0"/>
          <a:chOff x="0" y="0"/>
          <a:chExt cx="0" cy="0"/>
        </a:xfrm>
      </p:grpSpPr>
      <p:sp>
        <p:nvSpPr>
          <p:cNvPr id="8" name="Content Placeholder 3"/>
          <p:cNvSpPr>
            <a:spLocks noGrp="1"/>
          </p:cNvSpPr>
          <p:nvPr>
            <p:ph idx="1"/>
          </p:nvPr>
        </p:nvSpPr>
        <p:spPr>
          <a:xfrm>
            <a:off x="1693189" y="1620672"/>
            <a:ext cx="6709484" cy="1603044"/>
          </a:xfrm>
        </p:spPr>
        <p:txBody>
          <a:bodyPr lIns="0" tIns="0" rIns="0" bIns="0">
            <a:normAutofit/>
          </a:bodyPr>
          <a:lstStyle>
            <a:lvl1pPr marL="285750" indent="-285750" algn="just">
              <a:buFont typeface="Arial" panose="020B0604020202020204" pitchFamily="34" charset="0"/>
              <a:buChar char="•"/>
              <a:defRPr/>
            </a:lvl1pPr>
          </a:lstStyle>
          <a:p>
            <a:pPr marL="0" indent="0" algn="just">
              <a:buNone/>
            </a:pPr>
            <a:endParaRPr lang="en-US" sz="1400"/>
          </a:p>
        </p:txBody>
      </p:sp>
      <p:sp>
        <p:nvSpPr>
          <p:cNvPr id="15" name="Rectangle 14"/>
          <p:cNvSpPr/>
          <p:nvPr/>
        </p:nvSpPr>
        <p:spPr>
          <a:xfrm>
            <a:off x="5463785" y="3237364"/>
            <a:ext cx="2950783" cy="2057400"/>
          </a:xfrm>
          <a:prstGeom prst="rect">
            <a:avLst/>
          </a:prstGeom>
          <a:solidFill>
            <a:schemeClr val="accent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Picture Placeholder 3"/>
          <p:cNvSpPr>
            <a:spLocks noGrp="1"/>
          </p:cNvSpPr>
          <p:nvPr>
            <p:ph type="pic" sz="quarter" idx="10"/>
          </p:nvPr>
        </p:nvSpPr>
        <p:spPr>
          <a:xfrm>
            <a:off x="1693189" y="3238500"/>
            <a:ext cx="3758848" cy="2057400"/>
          </a:xfrm>
          <a:ln>
            <a:noFill/>
          </a:ln>
        </p:spPr>
        <p:txBody>
          <a:bodyPr/>
          <a:lstStyle>
            <a:lvl1pPr>
              <a:defRPr spc="0"/>
            </a:lvl1pPr>
          </a:lstStyle>
          <a:p>
            <a:endParaRPr lang="en-US"/>
          </a:p>
        </p:txBody>
      </p:sp>
      <p:sp>
        <p:nvSpPr>
          <p:cNvPr id="14" name="Title Placeholder 1">
            <a:extLst>
              <a:ext uri="{FF2B5EF4-FFF2-40B4-BE49-F238E27FC236}">
                <a16:creationId xmlns:a16="http://schemas.microsoft.com/office/drawing/2014/main" id="{FB95F40A-A78F-E44C-B718-E75D2558913E}"/>
              </a:ext>
            </a:extLst>
          </p:cNvPr>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a:t>Click to edit Master title style</a:t>
            </a:r>
          </a:p>
        </p:txBody>
      </p:sp>
      <p:sp>
        <p:nvSpPr>
          <p:cNvPr id="17" name="Rectangle 16">
            <a:extLst>
              <a:ext uri="{FF2B5EF4-FFF2-40B4-BE49-F238E27FC236}">
                <a16:creationId xmlns:a16="http://schemas.microsoft.com/office/drawing/2014/main" id="{61DC3100-08B4-774E-9194-2203B0DB4FBB}"/>
              </a:ext>
            </a:extLst>
          </p:cNvPr>
          <p:cNvSpPr/>
          <p:nvPr userDrawn="1"/>
        </p:nvSpPr>
        <p:spPr>
          <a:xfrm>
            <a:off x="7441494" y="254197"/>
            <a:ext cx="2210506" cy="276999"/>
          </a:xfrm>
          <a:prstGeom prst="rect">
            <a:avLst/>
          </a:prstGeom>
        </p:spPr>
        <p:txBody>
          <a:bodyPr wrap="square">
            <a:spAutoFit/>
          </a:bodyPr>
          <a:lstStyle/>
          <a:p>
            <a:pPr lvl="0" algn="r"/>
            <a:r>
              <a:rPr lang="en-US" sz="600" spc="300"/>
              <a:t>THE PRIVATE FINANCING ADVISORY NETWORK</a:t>
            </a:r>
          </a:p>
        </p:txBody>
      </p:sp>
      <p:pic>
        <p:nvPicPr>
          <p:cNvPr id="18" name="Picture 17">
            <a:extLst>
              <a:ext uri="{FF2B5EF4-FFF2-40B4-BE49-F238E27FC236}">
                <a16:creationId xmlns:a16="http://schemas.microsoft.com/office/drawing/2014/main" id="{813FEEDF-7FDE-3145-B69F-C6BC023DEE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3877939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blue">
    <p:bg>
      <p:bgPr>
        <a:solidFill>
          <a:schemeClr val="tx2"/>
        </a:solidFill>
        <a:effectLst/>
      </p:bgPr>
    </p:bg>
    <p:spTree>
      <p:nvGrpSpPr>
        <p:cNvPr id="1" name=""/>
        <p:cNvGrpSpPr/>
        <p:nvPr/>
      </p:nvGrpSpPr>
      <p:grpSpPr>
        <a:xfrm>
          <a:off x="0" y="0"/>
          <a:ext cx="0" cy="0"/>
          <a:chOff x="0" y="0"/>
          <a:chExt cx="0" cy="0"/>
        </a:xfrm>
      </p:grpSpPr>
      <p:sp>
        <p:nvSpPr>
          <p:cNvPr id="17" name="Rectangle 16"/>
          <p:cNvSpPr/>
          <p:nvPr userDrawn="1"/>
        </p:nvSpPr>
        <p:spPr>
          <a:xfrm>
            <a:off x="0" y="-1340"/>
            <a:ext cx="1778000" cy="7252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4CE8E058-61BF-3C4A-B11B-62D625FF7E52}"/>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5621" r="4254" b="23805"/>
          <a:stretch/>
        </p:blipFill>
        <p:spPr>
          <a:xfrm>
            <a:off x="0" y="4171542"/>
            <a:ext cx="10160000" cy="1543458"/>
          </a:xfrm>
          <a:prstGeom prst="rect">
            <a:avLst/>
          </a:prstGeom>
        </p:spPr>
      </p:pic>
      <p:sp>
        <p:nvSpPr>
          <p:cNvPr id="19" name="Title Placeholder 1"/>
          <p:cNvSpPr>
            <a:spLocks noGrp="1"/>
          </p:cNvSpPr>
          <p:nvPr>
            <p:ph type="title"/>
          </p:nvPr>
        </p:nvSpPr>
        <p:spPr>
          <a:xfrm>
            <a:off x="468000" y="468000"/>
            <a:ext cx="9069916" cy="608400"/>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
        <p:nvSpPr>
          <p:cNvPr id="20" name="Text Placeholder 2"/>
          <p:cNvSpPr>
            <a:spLocks noGrp="1"/>
          </p:cNvSpPr>
          <p:nvPr>
            <p:ph idx="1"/>
          </p:nvPr>
        </p:nvSpPr>
        <p:spPr>
          <a:xfrm>
            <a:off x="468000" y="1080000"/>
            <a:ext cx="9069916" cy="4000237"/>
          </a:xfrm>
          <a:prstGeom prst="rect">
            <a:avLst/>
          </a:prstGeom>
        </p:spPr>
        <p:txBody>
          <a:bodyPr vert="horz" lIns="91440" tIns="45720" rIns="91440" bIns="45720" rtlCol="0">
            <a:normAutofit/>
          </a:bodyPr>
          <a:lstStyle>
            <a:lvl1pPr marL="342900" indent="-342900">
              <a:buClr>
                <a:schemeClr val="accent2"/>
              </a:buClr>
              <a:buFontTx/>
              <a:buBlip>
                <a:blip r:embed="rId3"/>
              </a:buBlip>
              <a:defRPr>
                <a:solidFill>
                  <a:schemeClr val="bg1"/>
                </a:solidFill>
              </a:defRPr>
            </a:lvl1pPr>
            <a:lvl2pPr>
              <a:buClr>
                <a:schemeClr val="bg1"/>
              </a:buClr>
              <a:defRPr>
                <a:solidFill>
                  <a:schemeClr val="bg1"/>
                </a:solidFill>
              </a:defRPr>
            </a:lvl2pPr>
            <a:lvl3pPr marL="1143000" indent="-228600">
              <a:buClr>
                <a:schemeClr val="accent2"/>
              </a:buClr>
              <a:buFontTx/>
              <a:buBlip>
                <a:blip r:embed="rId3"/>
              </a:buBlip>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CBBFE753-79E3-2C43-841B-5B3C93E02A9F}"/>
              </a:ext>
            </a:extLst>
          </p:cNvPr>
          <p:cNvSpPr/>
          <p:nvPr userDrawn="1"/>
        </p:nvSpPr>
        <p:spPr>
          <a:xfrm>
            <a:off x="7441494" y="254197"/>
            <a:ext cx="2210506" cy="276999"/>
          </a:xfrm>
          <a:prstGeom prst="rect">
            <a:avLst/>
          </a:prstGeom>
        </p:spPr>
        <p:txBody>
          <a:bodyPr wrap="square">
            <a:spAutoFit/>
          </a:bodyPr>
          <a:lstStyle/>
          <a:p>
            <a:pPr lvl="0" algn="r"/>
            <a:r>
              <a:rPr lang="en-US" sz="600" spc="300">
                <a:solidFill>
                  <a:schemeClr val="bg1"/>
                </a:solidFill>
              </a:rPr>
              <a:t>THE PRIVATE FINANCING ADVISORY NETWORK</a:t>
            </a:r>
          </a:p>
        </p:txBody>
      </p:sp>
      <p:pic>
        <p:nvPicPr>
          <p:cNvPr id="9" name="Picture 8">
            <a:extLst>
              <a:ext uri="{FF2B5EF4-FFF2-40B4-BE49-F238E27FC236}">
                <a16:creationId xmlns:a16="http://schemas.microsoft.com/office/drawing/2014/main" id="{05560B5A-6EC9-404D-9BED-A31961200DE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652001" y="216850"/>
            <a:ext cx="304800" cy="351692"/>
          </a:xfrm>
          <a:prstGeom prst="rect">
            <a:avLst/>
          </a:prstGeom>
        </p:spPr>
      </p:pic>
      <p:sp>
        <p:nvSpPr>
          <p:cNvPr id="14" name="Slide Number Placeholder 5">
            <a:extLst>
              <a:ext uri="{FF2B5EF4-FFF2-40B4-BE49-F238E27FC236}">
                <a16:creationId xmlns:a16="http://schemas.microsoft.com/office/drawing/2014/main" id="{764906E3-85F6-6449-9EDC-CFB712DC0442}"/>
              </a:ext>
            </a:extLst>
          </p:cNvPr>
          <p:cNvSpPr>
            <a:spLocks noGrp="1"/>
          </p:cNvSpPr>
          <p:nvPr>
            <p:ph type="sldNum" sz="quarter" idx="4"/>
          </p:nvPr>
        </p:nvSpPr>
        <p:spPr>
          <a:xfrm>
            <a:off x="7620001" y="5295903"/>
            <a:ext cx="2370667" cy="304271"/>
          </a:xfrm>
          <a:prstGeom prst="rect">
            <a:avLst/>
          </a:prstGeom>
        </p:spPr>
        <p:txBody>
          <a:bodyPr vert="horz" lIns="91440" tIns="45720" rIns="91440" bIns="45720" rtlCol="0" anchor="ctr"/>
          <a:lstStyle>
            <a:lvl1pPr algn="r">
              <a:defRPr sz="1200" b="0" i="0">
                <a:solidFill>
                  <a:schemeClr val="bg1"/>
                </a:solidFill>
                <a:latin typeface="Akkurat Pro" panose="02000503030000020004" pitchFamily="50" charset="0"/>
              </a:defRPr>
            </a:lvl1pPr>
          </a:lstStyle>
          <a:p>
            <a:fld id="{0D2F8BE6-3014-4628-8EAC-B30963BA99EC}" type="slidenum">
              <a:rPr lang="en-US" smtClean="0"/>
              <a:pPr/>
              <a:t>‹#›</a:t>
            </a:fld>
            <a:endParaRPr lang="en-US"/>
          </a:p>
        </p:txBody>
      </p:sp>
    </p:spTree>
    <p:extLst>
      <p:ext uri="{BB962C8B-B14F-4D97-AF65-F5344CB8AC3E}">
        <p14:creationId xmlns:p14="http://schemas.microsoft.com/office/powerpoint/2010/main" val="1173445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3BFC528-7CAC-5B4E-B5C5-BB3D5F494F4B}"/>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5621" r="4254" b="23805"/>
          <a:stretch/>
        </p:blipFill>
        <p:spPr>
          <a:xfrm>
            <a:off x="0" y="4171542"/>
            <a:ext cx="10160000" cy="1543458"/>
          </a:xfrm>
          <a:prstGeom prst="rect">
            <a:avLst/>
          </a:prstGeom>
        </p:spPr>
      </p:pic>
      <p:sp>
        <p:nvSpPr>
          <p:cNvPr id="17" name="Rectangle 16"/>
          <p:cNvSpPr/>
          <p:nvPr userDrawn="1"/>
        </p:nvSpPr>
        <p:spPr>
          <a:xfrm>
            <a:off x="0" y="-1340"/>
            <a:ext cx="1778000" cy="72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
        <p:nvSpPr>
          <p:cNvPr id="20" name="Text Placeholder 2"/>
          <p:cNvSpPr>
            <a:spLocks noGrp="1"/>
          </p:cNvSpPr>
          <p:nvPr>
            <p:ph idx="1"/>
          </p:nvPr>
        </p:nvSpPr>
        <p:spPr>
          <a:xfrm>
            <a:off x="468000" y="1080000"/>
            <a:ext cx="9069916" cy="4000237"/>
          </a:xfrm>
          <a:prstGeom prst="rect">
            <a:avLst/>
          </a:prstGeom>
        </p:spPr>
        <p:txBody>
          <a:bodyPr vert="horz" lIns="91440" tIns="45720" rIns="91440" bIns="45720" rtlCol="0">
            <a:normAutofit/>
          </a:bodyPr>
          <a:lstStyle>
            <a:lvl1pPr marL="342900" indent="-342900">
              <a:buClr>
                <a:schemeClr val="bg1"/>
              </a:buClr>
              <a:buFontTx/>
              <a:buBlip>
                <a:blip r:embed="rId3"/>
              </a:buBlip>
              <a:defRPr>
                <a:solidFill>
                  <a:schemeClr val="bg1"/>
                </a:solidFill>
              </a:defRPr>
            </a:lvl1pPr>
            <a:lvl2pPr>
              <a:buClr>
                <a:schemeClr val="bg1"/>
              </a:buClr>
              <a:defRPr>
                <a:solidFill>
                  <a:schemeClr val="bg1"/>
                </a:solidFill>
              </a:defRPr>
            </a:lvl2pPr>
            <a:lvl3pPr marL="1143000" indent="-228600">
              <a:buClr>
                <a:schemeClr val="bg1"/>
              </a:buClr>
              <a:buFontTx/>
              <a:buBlip>
                <a:blip r:embed="rId3"/>
              </a:buBlip>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p:cNvSpPr>
            <a:spLocks noGrp="1"/>
          </p:cNvSpPr>
          <p:nvPr>
            <p:ph type="sldNum" sz="quarter" idx="4"/>
          </p:nvPr>
        </p:nvSpPr>
        <p:spPr>
          <a:xfrm>
            <a:off x="7620001" y="5295903"/>
            <a:ext cx="2370667" cy="304271"/>
          </a:xfrm>
          <a:prstGeom prst="rect">
            <a:avLst/>
          </a:prstGeom>
        </p:spPr>
        <p:txBody>
          <a:bodyPr vert="horz" lIns="91440" tIns="45720" rIns="91440" bIns="45720" rtlCol="0" anchor="ctr"/>
          <a:lstStyle>
            <a:lvl1pPr algn="r">
              <a:defRPr sz="1200" b="0" i="0">
                <a:solidFill>
                  <a:schemeClr val="bg1"/>
                </a:solidFill>
                <a:latin typeface="Akkurat Pro" panose="02000503030000020004" pitchFamily="50" charset="0"/>
              </a:defRPr>
            </a:lvl1pPr>
          </a:lstStyle>
          <a:p>
            <a:fld id="{0D2F8BE6-3014-4628-8EAC-B30963BA99EC}" type="slidenum">
              <a:rPr lang="en-US" smtClean="0"/>
              <a:pPr/>
              <a:t>‹#›</a:t>
            </a:fld>
            <a:endParaRPr lang="en-US"/>
          </a:p>
        </p:txBody>
      </p:sp>
      <p:sp>
        <p:nvSpPr>
          <p:cNvPr id="8" name="Rectangle 7">
            <a:extLst>
              <a:ext uri="{FF2B5EF4-FFF2-40B4-BE49-F238E27FC236}">
                <a16:creationId xmlns:a16="http://schemas.microsoft.com/office/drawing/2014/main" id="{AC2BA4F3-1132-6C47-8BF2-EC6EB85B60F3}"/>
              </a:ext>
            </a:extLst>
          </p:cNvPr>
          <p:cNvSpPr/>
          <p:nvPr userDrawn="1"/>
        </p:nvSpPr>
        <p:spPr>
          <a:xfrm>
            <a:off x="7441494" y="254197"/>
            <a:ext cx="2210506" cy="276999"/>
          </a:xfrm>
          <a:prstGeom prst="rect">
            <a:avLst/>
          </a:prstGeom>
        </p:spPr>
        <p:txBody>
          <a:bodyPr wrap="square">
            <a:spAutoFit/>
          </a:bodyPr>
          <a:lstStyle/>
          <a:p>
            <a:pPr lvl="0" algn="r"/>
            <a:r>
              <a:rPr lang="en-US" sz="600" spc="300">
                <a:solidFill>
                  <a:schemeClr val="bg1"/>
                </a:solidFill>
              </a:rPr>
              <a:t>THE PRIVATE FINANCING ADVISORY NETWORK</a:t>
            </a:r>
          </a:p>
        </p:txBody>
      </p:sp>
      <p:pic>
        <p:nvPicPr>
          <p:cNvPr id="9" name="Picture 8">
            <a:extLst>
              <a:ext uri="{FF2B5EF4-FFF2-40B4-BE49-F238E27FC236}">
                <a16:creationId xmlns:a16="http://schemas.microsoft.com/office/drawing/2014/main" id="{A072EA1B-1E9C-A44E-9EB5-13B2E9A0DB7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652001" y="216850"/>
            <a:ext cx="304800" cy="351692"/>
          </a:xfrm>
          <a:prstGeom prst="rect">
            <a:avLst/>
          </a:prstGeom>
        </p:spPr>
      </p:pic>
    </p:spTree>
    <p:extLst>
      <p:ext uri="{BB962C8B-B14F-4D97-AF65-F5344CB8AC3E}">
        <p14:creationId xmlns:p14="http://schemas.microsoft.com/office/powerpoint/2010/main" val="392557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_waves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080000"/>
            <a:ext cx="9069916" cy="4067175"/>
          </a:xfrm>
        </p:spPr>
        <p:txBody>
          <a:bodyPr/>
          <a:lstStyle>
            <a:lvl1pPr>
              <a:spcBef>
                <a:spcPts val="300"/>
              </a:spcBef>
              <a:spcAft>
                <a:spcPts val="300"/>
              </a:spcAft>
              <a:defRPr>
                <a:solidFill>
                  <a:schemeClr val="tx1"/>
                </a:solidFill>
              </a:defRPr>
            </a:lvl1pPr>
            <a:lvl2pPr>
              <a:spcBef>
                <a:spcPts val="300"/>
              </a:spcBef>
              <a:spcAft>
                <a:spcPts val="300"/>
              </a:spcAft>
              <a:defRPr>
                <a:solidFill>
                  <a:schemeClr val="tx1"/>
                </a:solidFill>
              </a:defRPr>
            </a:lvl2pPr>
            <a:lvl3pPr>
              <a:spcBef>
                <a:spcPts val="300"/>
              </a:spcBef>
              <a:spcAft>
                <a:spcPts val="300"/>
              </a:spcAft>
              <a:defRPr>
                <a:solidFill>
                  <a:schemeClr val="tx1"/>
                </a:solidFill>
              </a:defRPr>
            </a:lvl3pPr>
            <a:lvl4pPr>
              <a:spcBef>
                <a:spcPts val="300"/>
              </a:spcBef>
              <a:spcAft>
                <a:spcPts val="300"/>
              </a:spcAft>
              <a:defRPr>
                <a:solidFill>
                  <a:schemeClr val="tx1"/>
                </a:solidFill>
              </a:defRPr>
            </a:lvl4pPr>
            <a:lvl5pPr>
              <a:spcBef>
                <a:spcPts val="300"/>
              </a:spcBef>
              <a:spcAft>
                <a:spcPts val="3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lvl1pPr>
              <a:defRPr>
                <a:solidFill>
                  <a:schemeClr val="accent2"/>
                </a:solidFill>
              </a:defRPr>
            </a:lvl1pPr>
          </a:lstStyle>
          <a:p>
            <a:r>
              <a:rPr lang="en-US"/>
              <a:t>Click to edit Master title style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4"/>
          <a:stretch/>
        </p:blipFill>
        <p:spPr>
          <a:xfrm>
            <a:off x="0" y="4467097"/>
            <a:ext cx="6171362" cy="1247903"/>
          </a:xfrm>
          <a:prstGeom prst="rect">
            <a:avLst/>
          </a:prstGeom>
        </p:spPr>
      </p:pic>
      <p:sp>
        <p:nvSpPr>
          <p:cNvPr id="12" name="Rectangle 11">
            <a:extLst>
              <a:ext uri="{FF2B5EF4-FFF2-40B4-BE49-F238E27FC236}">
                <a16:creationId xmlns:a16="http://schemas.microsoft.com/office/drawing/2014/main" id="{F842FBF9-9873-4348-9610-B36A02C43D2A}"/>
              </a:ext>
            </a:extLst>
          </p:cNvPr>
          <p:cNvSpPr/>
          <p:nvPr userDrawn="1"/>
        </p:nvSpPr>
        <p:spPr>
          <a:xfrm>
            <a:off x="7441494" y="254197"/>
            <a:ext cx="2210506" cy="276999"/>
          </a:xfrm>
          <a:prstGeom prst="rect">
            <a:avLst/>
          </a:prstGeom>
        </p:spPr>
        <p:txBody>
          <a:bodyPr wrap="square">
            <a:spAutoFit/>
          </a:bodyPr>
          <a:lstStyle/>
          <a:p>
            <a:pPr lvl="0" algn="r"/>
            <a:r>
              <a:rPr lang="en-US" sz="600" spc="300"/>
              <a:t>THE PRIVATE FINANCING ADVISORY NETWORK</a:t>
            </a:r>
          </a:p>
        </p:txBody>
      </p:sp>
      <p:pic>
        <p:nvPicPr>
          <p:cNvPr id="13" name="Picture 12">
            <a:extLst>
              <a:ext uri="{FF2B5EF4-FFF2-40B4-BE49-F238E27FC236}">
                <a16:creationId xmlns:a16="http://schemas.microsoft.com/office/drawing/2014/main" id="{867401F0-FE0C-C34B-82FE-0CADB05597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387100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_waves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080000"/>
            <a:ext cx="9069916" cy="4067175"/>
          </a:xfrm>
        </p:spPr>
        <p:txBody>
          <a:bodyPr/>
          <a:lstStyle>
            <a:lvl1pPr>
              <a:spcBef>
                <a:spcPts val="300"/>
              </a:spcBef>
              <a:spcAft>
                <a:spcPts val="300"/>
              </a:spcAft>
              <a:defRPr>
                <a:solidFill>
                  <a:schemeClr val="tx1"/>
                </a:solidFill>
              </a:defRPr>
            </a:lvl1pPr>
            <a:lvl2pPr>
              <a:spcBef>
                <a:spcPts val="300"/>
              </a:spcBef>
              <a:spcAft>
                <a:spcPts val="300"/>
              </a:spcAft>
              <a:defRPr>
                <a:solidFill>
                  <a:schemeClr val="tx1"/>
                </a:solidFill>
              </a:defRPr>
            </a:lvl2pPr>
            <a:lvl3pPr>
              <a:spcBef>
                <a:spcPts val="300"/>
              </a:spcBef>
              <a:spcAft>
                <a:spcPts val="300"/>
              </a:spcAft>
              <a:defRPr>
                <a:solidFill>
                  <a:schemeClr val="tx1"/>
                </a:solidFill>
              </a:defRPr>
            </a:lvl3pPr>
            <a:lvl4pPr>
              <a:spcBef>
                <a:spcPts val="300"/>
              </a:spcBef>
              <a:spcAft>
                <a:spcPts val="300"/>
              </a:spcAft>
              <a:defRPr>
                <a:solidFill>
                  <a:schemeClr val="tx1"/>
                </a:solidFill>
              </a:defRPr>
            </a:lvl4pPr>
            <a:lvl5pPr>
              <a:spcBef>
                <a:spcPts val="300"/>
              </a:spcBef>
              <a:spcAft>
                <a:spcPts val="3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lvl1pPr>
              <a:defRPr>
                <a:solidFill>
                  <a:schemeClr val="accent2"/>
                </a:solidFill>
              </a:defRPr>
            </a:lvl1pPr>
          </a:lstStyle>
          <a:p>
            <a:r>
              <a:rPr lang="en-US"/>
              <a:t>Click to edit Master title style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4"/>
          <a:stretch/>
        </p:blipFill>
        <p:spPr>
          <a:xfrm flipH="1">
            <a:off x="3988638" y="4480018"/>
            <a:ext cx="6171362" cy="1247903"/>
          </a:xfrm>
          <a:prstGeom prst="rect">
            <a:avLst/>
          </a:prstGeom>
        </p:spPr>
      </p:pic>
      <p:sp>
        <p:nvSpPr>
          <p:cNvPr id="12" name="Rectangle 11">
            <a:extLst>
              <a:ext uri="{FF2B5EF4-FFF2-40B4-BE49-F238E27FC236}">
                <a16:creationId xmlns:a16="http://schemas.microsoft.com/office/drawing/2014/main" id="{F842FBF9-9873-4348-9610-B36A02C43D2A}"/>
              </a:ext>
            </a:extLst>
          </p:cNvPr>
          <p:cNvSpPr/>
          <p:nvPr userDrawn="1"/>
        </p:nvSpPr>
        <p:spPr>
          <a:xfrm>
            <a:off x="7441494" y="254197"/>
            <a:ext cx="2210506" cy="276999"/>
          </a:xfrm>
          <a:prstGeom prst="rect">
            <a:avLst/>
          </a:prstGeom>
        </p:spPr>
        <p:txBody>
          <a:bodyPr wrap="square">
            <a:spAutoFit/>
          </a:bodyPr>
          <a:lstStyle/>
          <a:p>
            <a:pPr lvl="0" algn="r"/>
            <a:r>
              <a:rPr lang="en-US" sz="600" spc="300"/>
              <a:t>THE PRIVATE FINANCING ADVISORY NETWORK</a:t>
            </a:r>
          </a:p>
        </p:txBody>
      </p:sp>
      <p:pic>
        <p:nvPicPr>
          <p:cNvPr id="13" name="Picture 12">
            <a:extLst>
              <a:ext uri="{FF2B5EF4-FFF2-40B4-BE49-F238E27FC236}">
                <a16:creationId xmlns:a16="http://schemas.microsoft.com/office/drawing/2014/main" id="{867401F0-FE0C-C34B-82FE-0CADB05597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370148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_no wa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080000"/>
            <a:ext cx="9069916" cy="40671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lvl1pPr>
              <a:defRPr>
                <a:solidFill>
                  <a:schemeClr val="accent2"/>
                </a:solidFill>
              </a:defRPr>
            </a:lvl1pPr>
          </a:lstStyle>
          <a:p>
            <a:r>
              <a:rPr lang="en-US"/>
              <a:t>Click to edit Master title style</a:t>
            </a:r>
          </a:p>
        </p:txBody>
      </p:sp>
      <p:sp>
        <p:nvSpPr>
          <p:cNvPr id="14" name="Rectangle 13">
            <a:extLst>
              <a:ext uri="{FF2B5EF4-FFF2-40B4-BE49-F238E27FC236}">
                <a16:creationId xmlns:a16="http://schemas.microsoft.com/office/drawing/2014/main" id="{048CB979-1B17-2B49-9077-2A8BB169664B}"/>
              </a:ext>
            </a:extLst>
          </p:cNvPr>
          <p:cNvSpPr/>
          <p:nvPr userDrawn="1"/>
        </p:nvSpPr>
        <p:spPr>
          <a:xfrm>
            <a:off x="7441494" y="254197"/>
            <a:ext cx="2210506" cy="276999"/>
          </a:xfrm>
          <a:prstGeom prst="rect">
            <a:avLst/>
          </a:prstGeom>
        </p:spPr>
        <p:txBody>
          <a:bodyPr wrap="square">
            <a:spAutoFit/>
          </a:bodyPr>
          <a:lstStyle/>
          <a:p>
            <a:pPr lvl="0" algn="r"/>
            <a:r>
              <a:rPr lang="en-US" sz="600" spc="300"/>
              <a:t>THE PRIVATE FINANCING ADVISORY NETWORK</a:t>
            </a:r>
          </a:p>
        </p:txBody>
      </p:sp>
      <p:pic>
        <p:nvPicPr>
          <p:cNvPr id="15" name="Picture 14">
            <a:extLst>
              <a:ext uri="{FF2B5EF4-FFF2-40B4-BE49-F238E27FC236}">
                <a16:creationId xmlns:a16="http://schemas.microsoft.com/office/drawing/2014/main" id="{D25BDBC0-3CBA-734A-AC6D-CE5612785F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254017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_image_v1">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22D60248-5AD8-5742-9FA0-3CE3859D2E72}"/>
              </a:ext>
            </a:extLst>
          </p:cNvPr>
          <p:cNvSpPr>
            <a:spLocks noGrp="1"/>
          </p:cNvSpPr>
          <p:nvPr>
            <p:ph type="body" sz="quarter" idx="14" hasCustomPrompt="1"/>
          </p:nvPr>
        </p:nvSpPr>
        <p:spPr>
          <a:xfrm>
            <a:off x="468000" y="2511216"/>
            <a:ext cx="3721806" cy="1172986"/>
          </a:xfrm>
          <a:prstGeom prst="rect">
            <a:avLst/>
          </a:prstGeom>
        </p:spPr>
        <p:txBody>
          <a:bodyPr lIns="0" tIns="0" rIns="0" bIns="0">
            <a:normAutofit/>
          </a:bodyPr>
          <a:lstStyle>
            <a:lvl1pPr marL="171450" marR="0" indent="-171450" algn="l" defTabSz="1015965" rtl="0" eaLnBrk="1" fontAlgn="auto" latinLnBrk="0" hangingPunct="1">
              <a:lnSpc>
                <a:spcPct val="100000"/>
              </a:lnSpc>
              <a:spcBef>
                <a:spcPts val="1111"/>
              </a:spcBef>
              <a:spcAft>
                <a:spcPts val="0"/>
              </a:spcAft>
              <a:buClrTx/>
              <a:buSzTx/>
              <a:buFontTx/>
              <a:buBlip>
                <a:blip r:embed="rId2"/>
              </a:buBlip>
              <a:tabLst/>
              <a:defRPr lang="en-GB" sz="1111" b="0" i="0" spc="0" smtClean="0">
                <a:solidFill>
                  <a:schemeClr val="tx1"/>
                </a:solidFill>
                <a:effectLst/>
                <a:latin typeface="Akkurat Pro" panose="02000503030000020004" pitchFamily="50" charset="0"/>
                <a:ea typeface="Akkurat Pro" panose="02000503030000020004" pitchFamily="50" charset="0"/>
                <a:cs typeface="Akkurat Pro" panose="02000503030000020004" pitchFamily="50" charset="0"/>
              </a:defRPr>
            </a:lvl1pPr>
            <a:lvl4pPr marL="1523947"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a:lvl4pPr>
          </a:lstStyle>
          <a:p>
            <a:pPr lvl="0"/>
            <a:r>
              <a:rPr lang="en-US"/>
              <a:t>Click here to edit text</a:t>
            </a:r>
          </a:p>
        </p:txBody>
      </p:sp>
      <p:sp>
        <p:nvSpPr>
          <p:cNvPr id="12" name="Text Placeholder 29">
            <a:extLst>
              <a:ext uri="{FF2B5EF4-FFF2-40B4-BE49-F238E27FC236}">
                <a16:creationId xmlns:a16="http://schemas.microsoft.com/office/drawing/2014/main" id="{8CA5B572-4869-F442-AE25-5981A795D9CB}"/>
              </a:ext>
            </a:extLst>
          </p:cNvPr>
          <p:cNvSpPr>
            <a:spLocks noGrp="1"/>
          </p:cNvSpPr>
          <p:nvPr>
            <p:ph type="body" sz="quarter" idx="15" hasCustomPrompt="1"/>
          </p:nvPr>
        </p:nvSpPr>
        <p:spPr>
          <a:xfrm>
            <a:off x="468000" y="1080000"/>
            <a:ext cx="3709991" cy="1202972"/>
          </a:xfrm>
          <a:prstGeom prst="rect">
            <a:avLst/>
          </a:prstGeom>
        </p:spPr>
        <p:txBody>
          <a:bodyPr lIns="0" tIns="0" rIns="0" bIns="0">
            <a:noAutofit/>
          </a:bodyPr>
          <a:lstStyle>
            <a:lvl1pPr marL="285750" indent="-285750">
              <a:lnSpc>
                <a:spcPct val="100000"/>
              </a:lnSpc>
              <a:buFontTx/>
              <a:buBlip>
                <a:blip r:embed="rId2"/>
              </a:buBlip>
              <a:defRPr sz="1600" b="0" i="0" spc="0" baseline="0">
                <a:solidFill>
                  <a:schemeClr val="tx1"/>
                </a:solidFill>
                <a:latin typeface="Akkurat Pro" panose="02000503030000020004" pitchFamily="50" charset="0"/>
                <a:ea typeface="Akkurat Pro" panose="02000503030000020004" pitchFamily="50" charset="0"/>
                <a:cs typeface="Akkurat Pro" panose="02000503030000020004" pitchFamily="50" charset="0"/>
              </a:defRPr>
            </a:lvl1pPr>
          </a:lstStyle>
          <a:p>
            <a:pPr lvl="0"/>
            <a:r>
              <a:rPr lang="en-US"/>
              <a:t>Click here to edit text</a:t>
            </a:r>
          </a:p>
        </p:txBody>
      </p:sp>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7585" y="4491447"/>
            <a:ext cx="9784797" cy="1235649"/>
          </a:xfrm>
          <a:prstGeom prst="rect">
            <a:avLst/>
          </a:prstGeom>
        </p:spPr>
      </p:pic>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a:ext>
            </a:extLst>
          </a:blip>
          <a:srcRect t="52988"/>
          <a:stretch/>
        </p:blipFill>
        <p:spPr>
          <a:xfrm flipV="1">
            <a:off x="-307411" y="5186151"/>
            <a:ext cx="9604622" cy="553040"/>
          </a:xfrm>
          <a:prstGeom prst="rect">
            <a:avLst/>
          </a:prstGeom>
        </p:spPr>
      </p:pic>
      <p:sp>
        <p:nvSpPr>
          <p:cNvPr id="14" name="Picture Placeholder 24">
            <a:extLst>
              <a:ext uri="{FF2B5EF4-FFF2-40B4-BE49-F238E27FC236}">
                <a16:creationId xmlns:a16="http://schemas.microsoft.com/office/drawing/2014/main" id="{7440A2BF-A454-E143-813D-FEF1339545A7}"/>
              </a:ext>
            </a:extLst>
          </p:cNvPr>
          <p:cNvSpPr>
            <a:spLocks noGrp="1"/>
          </p:cNvSpPr>
          <p:nvPr>
            <p:ph type="pic" sz="quarter" idx="16"/>
          </p:nvPr>
        </p:nvSpPr>
        <p:spPr>
          <a:xfrm>
            <a:off x="5217916" y="1077600"/>
            <a:ext cx="4320000" cy="3060000"/>
          </a:xfrm>
          <a:prstGeom prst="rect">
            <a:avLst/>
          </a:prstGeom>
          <a:solidFill>
            <a:schemeClr val="accent1">
              <a:lumMod val="20000"/>
              <a:lumOff val="80000"/>
            </a:schemeClr>
          </a:solidFill>
        </p:spPr>
        <p:txBody>
          <a:bodyPr/>
          <a:lstStyle>
            <a:lvl1pPr>
              <a:defRPr>
                <a:latin typeface="Akkurat Pro" panose="02000503030000020004" pitchFamily="50" charset="0"/>
              </a:defRPr>
            </a:lvl1pPr>
          </a:lstStyle>
          <a:p>
            <a:endParaRPr lang="en-US"/>
          </a:p>
        </p:txBody>
      </p:sp>
      <p:sp>
        <p:nvSpPr>
          <p:cNvPr id="10"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a:t>Click to edit Master title style</a:t>
            </a:r>
          </a:p>
        </p:txBody>
      </p:sp>
      <p:sp>
        <p:nvSpPr>
          <p:cNvPr id="17" name="Rectangle 16">
            <a:extLst>
              <a:ext uri="{FF2B5EF4-FFF2-40B4-BE49-F238E27FC236}">
                <a16:creationId xmlns:a16="http://schemas.microsoft.com/office/drawing/2014/main" id="{2FDF89B8-4CC0-9C42-B52B-72BCC0D024CD}"/>
              </a:ext>
            </a:extLst>
          </p:cNvPr>
          <p:cNvSpPr/>
          <p:nvPr userDrawn="1"/>
        </p:nvSpPr>
        <p:spPr>
          <a:xfrm>
            <a:off x="7441494" y="254197"/>
            <a:ext cx="2210506" cy="276999"/>
          </a:xfrm>
          <a:prstGeom prst="rect">
            <a:avLst/>
          </a:prstGeom>
        </p:spPr>
        <p:txBody>
          <a:bodyPr wrap="square">
            <a:spAutoFit/>
          </a:bodyPr>
          <a:lstStyle/>
          <a:p>
            <a:pPr lvl="0" algn="r"/>
            <a:r>
              <a:rPr lang="en-US" sz="600" spc="300"/>
              <a:t>THE PRIVATE FINANCING ADVISORY NETWORK</a:t>
            </a:r>
          </a:p>
        </p:txBody>
      </p:sp>
      <p:pic>
        <p:nvPicPr>
          <p:cNvPr id="20" name="Picture 19">
            <a:extLst>
              <a:ext uri="{FF2B5EF4-FFF2-40B4-BE49-F238E27FC236}">
                <a16:creationId xmlns:a16="http://schemas.microsoft.com/office/drawing/2014/main" id="{9932171C-957E-FC49-A08A-F3A04F866F3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4036298485"/>
      </p:ext>
    </p:extLst>
  </p:cSld>
  <p:clrMapOvr>
    <a:masterClrMapping/>
  </p:clrMapOvr>
  <p:extLst>
    <p:ext uri="{DCECCB84-F9BA-43D5-87BE-67443E8EF086}">
      <p15:sldGuideLst xmlns:p15="http://schemas.microsoft.com/office/powerpoint/2012/main">
        <p15:guide id="3"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_waves left">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22D60248-5AD8-5742-9FA0-3CE3859D2E72}"/>
              </a:ext>
            </a:extLst>
          </p:cNvPr>
          <p:cNvSpPr>
            <a:spLocks noGrp="1"/>
          </p:cNvSpPr>
          <p:nvPr>
            <p:ph type="body" sz="quarter" idx="14" hasCustomPrompt="1"/>
          </p:nvPr>
        </p:nvSpPr>
        <p:spPr>
          <a:xfrm>
            <a:off x="468000" y="2511216"/>
            <a:ext cx="3721806" cy="1172986"/>
          </a:xfrm>
          <a:prstGeom prst="rect">
            <a:avLst/>
          </a:prstGeom>
        </p:spPr>
        <p:txBody>
          <a:bodyPr lIns="0" tIns="0" rIns="0" bIns="0">
            <a:normAutofit/>
          </a:bodyPr>
          <a:lstStyle>
            <a:lvl1pPr marL="171450" marR="0" indent="-171450" algn="l" defTabSz="1015965" rtl="0" eaLnBrk="1" fontAlgn="auto" latinLnBrk="0" hangingPunct="1">
              <a:lnSpc>
                <a:spcPct val="100000"/>
              </a:lnSpc>
              <a:spcBef>
                <a:spcPts val="1111"/>
              </a:spcBef>
              <a:spcAft>
                <a:spcPts val="0"/>
              </a:spcAft>
              <a:buClrTx/>
              <a:buSzTx/>
              <a:buFontTx/>
              <a:buBlip>
                <a:blip r:embed="rId2"/>
              </a:buBlip>
              <a:tabLst/>
              <a:defRPr lang="en-GB" sz="1111" b="0" i="0" spc="0" smtClean="0">
                <a:solidFill>
                  <a:schemeClr val="tx1"/>
                </a:solidFill>
                <a:effectLst/>
                <a:latin typeface="Akkurat Pro" panose="02000503030000020004" pitchFamily="50" charset="0"/>
                <a:ea typeface="Akkurat Pro" panose="02000503030000020004" pitchFamily="50" charset="0"/>
                <a:cs typeface="Akkurat Pro" panose="02000503030000020004" pitchFamily="50" charset="0"/>
              </a:defRPr>
            </a:lvl1pPr>
            <a:lvl4pPr marL="1523947"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a:lvl4pPr>
          </a:lstStyle>
          <a:p>
            <a:pPr lvl="0"/>
            <a:r>
              <a:rPr lang="en-US"/>
              <a:t>Click here to edit text</a:t>
            </a:r>
          </a:p>
        </p:txBody>
      </p:sp>
      <p:sp>
        <p:nvSpPr>
          <p:cNvPr id="12" name="Text Placeholder 29">
            <a:extLst>
              <a:ext uri="{FF2B5EF4-FFF2-40B4-BE49-F238E27FC236}">
                <a16:creationId xmlns:a16="http://schemas.microsoft.com/office/drawing/2014/main" id="{8CA5B572-4869-F442-AE25-5981A795D9CB}"/>
              </a:ext>
            </a:extLst>
          </p:cNvPr>
          <p:cNvSpPr>
            <a:spLocks noGrp="1"/>
          </p:cNvSpPr>
          <p:nvPr>
            <p:ph type="body" sz="quarter" idx="15" hasCustomPrompt="1"/>
          </p:nvPr>
        </p:nvSpPr>
        <p:spPr>
          <a:xfrm>
            <a:off x="468000" y="1080000"/>
            <a:ext cx="3709991" cy="1202972"/>
          </a:xfrm>
          <a:prstGeom prst="rect">
            <a:avLst/>
          </a:prstGeom>
        </p:spPr>
        <p:txBody>
          <a:bodyPr lIns="0" tIns="0" rIns="0" bIns="0">
            <a:noAutofit/>
          </a:bodyPr>
          <a:lstStyle>
            <a:lvl1pPr marL="285750" indent="-285750">
              <a:lnSpc>
                <a:spcPct val="100000"/>
              </a:lnSpc>
              <a:buFontTx/>
              <a:buBlip>
                <a:blip r:embed="rId2"/>
              </a:buBlip>
              <a:defRPr sz="1600" b="0" i="0" spc="0" baseline="0">
                <a:solidFill>
                  <a:schemeClr val="tx1"/>
                </a:solidFill>
                <a:latin typeface="Akkurat Pro" panose="02000503030000020004" pitchFamily="50" charset="0"/>
                <a:ea typeface="Akkurat Pro" panose="02000503030000020004" pitchFamily="50" charset="0"/>
                <a:cs typeface="Akkurat Pro" panose="02000503030000020004" pitchFamily="50" charset="0"/>
              </a:defRPr>
            </a:lvl1pPr>
          </a:lstStyle>
          <a:p>
            <a:pPr lvl="0"/>
            <a:r>
              <a:rPr lang="en-US"/>
              <a:t>Click here to edit text</a:t>
            </a:r>
          </a:p>
        </p:txBody>
      </p:sp>
      <p:sp>
        <p:nvSpPr>
          <p:cNvPr id="14" name="Picture Placeholder 24">
            <a:extLst>
              <a:ext uri="{FF2B5EF4-FFF2-40B4-BE49-F238E27FC236}">
                <a16:creationId xmlns:a16="http://schemas.microsoft.com/office/drawing/2014/main" id="{7440A2BF-A454-E143-813D-FEF1339545A7}"/>
              </a:ext>
            </a:extLst>
          </p:cNvPr>
          <p:cNvSpPr>
            <a:spLocks noGrp="1"/>
          </p:cNvSpPr>
          <p:nvPr>
            <p:ph type="pic" sz="quarter" idx="16"/>
          </p:nvPr>
        </p:nvSpPr>
        <p:spPr>
          <a:xfrm>
            <a:off x="5217916" y="1077600"/>
            <a:ext cx="4320000" cy="3060000"/>
          </a:xfrm>
          <a:prstGeom prst="rect">
            <a:avLst/>
          </a:prstGeom>
          <a:solidFill>
            <a:schemeClr val="accent1">
              <a:lumMod val="20000"/>
              <a:lumOff val="80000"/>
            </a:schemeClr>
          </a:solidFill>
        </p:spPr>
        <p:txBody>
          <a:bodyPr/>
          <a:lstStyle>
            <a:lvl1pPr>
              <a:defRPr>
                <a:latin typeface="Akkurat Pro" panose="02000503030000020004" pitchFamily="50" charset="0"/>
              </a:defRPr>
            </a:lvl1pPr>
          </a:lstStyle>
          <a:p>
            <a:endParaRPr lang="en-US"/>
          </a:p>
        </p:txBody>
      </p:sp>
      <p:sp>
        <p:nvSpPr>
          <p:cNvPr id="10"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a:t>Click to edit Master title style</a:t>
            </a:r>
          </a:p>
        </p:txBody>
      </p:sp>
      <p:sp>
        <p:nvSpPr>
          <p:cNvPr id="17" name="Rectangle 16">
            <a:extLst>
              <a:ext uri="{FF2B5EF4-FFF2-40B4-BE49-F238E27FC236}">
                <a16:creationId xmlns:a16="http://schemas.microsoft.com/office/drawing/2014/main" id="{2FDF89B8-4CC0-9C42-B52B-72BCC0D024CD}"/>
              </a:ext>
            </a:extLst>
          </p:cNvPr>
          <p:cNvSpPr/>
          <p:nvPr userDrawn="1"/>
        </p:nvSpPr>
        <p:spPr>
          <a:xfrm>
            <a:off x="7441494" y="254197"/>
            <a:ext cx="2210506" cy="276999"/>
          </a:xfrm>
          <a:prstGeom prst="rect">
            <a:avLst/>
          </a:prstGeom>
        </p:spPr>
        <p:txBody>
          <a:bodyPr wrap="square">
            <a:spAutoFit/>
          </a:bodyPr>
          <a:lstStyle/>
          <a:p>
            <a:pPr lvl="0" algn="r"/>
            <a:r>
              <a:rPr lang="en-US" sz="600" spc="300"/>
              <a:t>THE PRIVATE FINANCING ADVISORY NETWORK</a:t>
            </a:r>
          </a:p>
        </p:txBody>
      </p:sp>
      <p:pic>
        <p:nvPicPr>
          <p:cNvPr id="20" name="Picture 19">
            <a:extLst>
              <a:ext uri="{FF2B5EF4-FFF2-40B4-BE49-F238E27FC236}">
                <a16:creationId xmlns:a16="http://schemas.microsoft.com/office/drawing/2014/main" id="{9932171C-957E-FC49-A08A-F3A04F866F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pic>
        <p:nvPicPr>
          <p:cNvPr id="13" name="Picture 12">
            <a:extLst>
              <a:ext uri="{FF2B5EF4-FFF2-40B4-BE49-F238E27FC236}">
                <a16:creationId xmlns:a16="http://schemas.microsoft.com/office/drawing/2014/main" id="{699469DB-17B5-824F-862A-E71CE335114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6400" y="3347416"/>
            <a:ext cx="7598128" cy="2367584"/>
          </a:xfrm>
          <a:prstGeom prst="rect">
            <a:avLst/>
          </a:prstGeom>
        </p:spPr>
      </p:pic>
    </p:spTree>
    <p:extLst>
      <p:ext uri="{BB962C8B-B14F-4D97-AF65-F5344CB8AC3E}">
        <p14:creationId xmlns:p14="http://schemas.microsoft.com/office/powerpoint/2010/main" val="3875843521"/>
      </p:ext>
    </p:extLst>
  </p:cSld>
  <p:clrMapOvr>
    <a:masterClrMapping/>
  </p:clrMapOvr>
  <p:extLst>
    <p:ext uri="{DCECCB84-F9BA-43D5-87BE-67443E8EF086}">
      <p15:sldGuideLst xmlns:p15="http://schemas.microsoft.com/office/powerpoint/2012/main">
        <p15:guide id="3"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Image_waves righ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970388" y="3359511"/>
            <a:ext cx="7598128" cy="2367584"/>
          </a:xfrm>
          <a:prstGeom prst="rect">
            <a:avLst/>
          </a:prstGeom>
        </p:spPr>
      </p:pic>
      <p:sp>
        <p:nvSpPr>
          <p:cNvPr id="13" name="Text Placeholder 27">
            <a:extLst>
              <a:ext uri="{FF2B5EF4-FFF2-40B4-BE49-F238E27FC236}">
                <a16:creationId xmlns:a16="http://schemas.microsoft.com/office/drawing/2014/main" id="{859B85D3-EE0B-5742-893D-6E34FA5F0B4C}"/>
              </a:ext>
            </a:extLst>
          </p:cNvPr>
          <p:cNvSpPr>
            <a:spLocks noGrp="1"/>
          </p:cNvSpPr>
          <p:nvPr>
            <p:ph type="body" sz="quarter" idx="17" hasCustomPrompt="1"/>
          </p:nvPr>
        </p:nvSpPr>
        <p:spPr>
          <a:xfrm>
            <a:off x="4489451" y="1080000"/>
            <a:ext cx="4985104" cy="2743454"/>
          </a:xfrm>
        </p:spPr>
        <p:txBody>
          <a:bodyPr>
            <a:noAutofit/>
          </a:bodyPr>
          <a:lstStyle>
            <a:lvl1pPr marL="190498" indent="-190498">
              <a:buClr>
                <a:schemeClr val="accent1"/>
              </a:buClr>
              <a:buSzPct val="100000"/>
              <a:buFontTx/>
              <a:buBlip>
                <a:blip r:embed="rId3"/>
              </a:buBlip>
              <a:tabLst/>
              <a:defRPr sz="1600" b="0" i="0" spc="0" baseline="0">
                <a:solidFill>
                  <a:schemeClr val="tx1"/>
                </a:solidFill>
                <a:latin typeface="Akkurat Pro" panose="02000503030000020004" pitchFamily="50" charset="0"/>
                <a:ea typeface="Akkurat Pro" panose="02000503030000020004" pitchFamily="50" charset="0"/>
                <a:cs typeface="Akkurat Pro" panose="02000503030000020004" pitchFamily="50" charset="0"/>
              </a:defRPr>
            </a:lvl1pPr>
          </a:lstStyle>
          <a:p>
            <a:pPr lvl="0"/>
            <a:r>
              <a:rPr lang="en-US"/>
              <a:t>Click here to edit text</a:t>
            </a:r>
          </a:p>
        </p:txBody>
      </p:sp>
      <p:sp>
        <p:nvSpPr>
          <p:cNvPr id="19" name="Picture Placeholder 24">
            <a:extLst>
              <a:ext uri="{FF2B5EF4-FFF2-40B4-BE49-F238E27FC236}">
                <a16:creationId xmlns:a16="http://schemas.microsoft.com/office/drawing/2014/main" id="{7440A2BF-A454-E143-813D-FEF1339545A7}"/>
              </a:ext>
            </a:extLst>
          </p:cNvPr>
          <p:cNvSpPr>
            <a:spLocks noGrp="1"/>
          </p:cNvSpPr>
          <p:nvPr>
            <p:ph type="pic" sz="quarter" idx="16"/>
          </p:nvPr>
        </p:nvSpPr>
        <p:spPr>
          <a:xfrm>
            <a:off x="468000" y="1079999"/>
            <a:ext cx="3600000" cy="3600000"/>
          </a:xfrm>
          <a:prstGeom prst="rect">
            <a:avLst/>
          </a:prstGeom>
          <a:solidFill>
            <a:schemeClr val="accent1">
              <a:lumMod val="20000"/>
              <a:lumOff val="80000"/>
            </a:schemeClr>
          </a:solidFill>
        </p:spPr>
        <p:txBody>
          <a:bodyPr/>
          <a:lstStyle>
            <a:lvl1pPr>
              <a:defRPr>
                <a:latin typeface="Akkurat Pro" panose="02000503030000020004" pitchFamily="50" charset="0"/>
              </a:defRPr>
            </a:lvl1pPr>
          </a:lstStyle>
          <a:p>
            <a:endParaRPr lang="en-US"/>
          </a:p>
        </p:txBody>
      </p:sp>
      <p:sp>
        <p:nvSpPr>
          <p:cNvPr id="8" name="Slide Number Placeholder 5"/>
          <p:cNvSpPr txBox="1">
            <a:spLocks/>
          </p:cNvSpPr>
          <p:nvPr userDrawn="1"/>
        </p:nvSpPr>
        <p:spPr>
          <a:xfrm>
            <a:off x="7670800" y="5296962"/>
            <a:ext cx="2286000" cy="30427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D8A3FF-4EDA-41EA-BE41-E76242A52CB9}" type="slidenum">
              <a:rPr lang="en-GB" sz="1200" b="1" smtClean="0">
                <a:solidFill>
                  <a:srgbClr val="002060"/>
                </a:solidFill>
              </a:rPr>
              <a:pPr/>
              <a:t>‹#›</a:t>
            </a:fld>
            <a:endParaRPr lang="en-GB" sz="1200" b="1">
              <a:solidFill>
                <a:srgbClr val="002060"/>
              </a:solidFill>
            </a:endParaRPr>
          </a:p>
        </p:txBody>
      </p:sp>
      <p:sp>
        <p:nvSpPr>
          <p:cNvPr id="14"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a:t>Click to edit Master title style</a:t>
            </a:r>
          </a:p>
        </p:txBody>
      </p:sp>
      <p:sp>
        <p:nvSpPr>
          <p:cNvPr id="15" name="Rectangle 14">
            <a:extLst>
              <a:ext uri="{FF2B5EF4-FFF2-40B4-BE49-F238E27FC236}">
                <a16:creationId xmlns:a16="http://schemas.microsoft.com/office/drawing/2014/main" id="{7F4ABD62-9401-A740-A4C4-D728D9CF5212}"/>
              </a:ext>
            </a:extLst>
          </p:cNvPr>
          <p:cNvSpPr/>
          <p:nvPr userDrawn="1"/>
        </p:nvSpPr>
        <p:spPr>
          <a:xfrm>
            <a:off x="7441494" y="254197"/>
            <a:ext cx="2210506" cy="276999"/>
          </a:xfrm>
          <a:prstGeom prst="rect">
            <a:avLst/>
          </a:prstGeom>
        </p:spPr>
        <p:txBody>
          <a:bodyPr wrap="square">
            <a:spAutoFit/>
          </a:bodyPr>
          <a:lstStyle/>
          <a:p>
            <a:pPr lvl="0" algn="r"/>
            <a:r>
              <a:rPr lang="en-US" sz="600" spc="300"/>
              <a:t>THE PRIVATE FINANCING ADVISORY NETWORK</a:t>
            </a:r>
          </a:p>
        </p:txBody>
      </p:sp>
      <p:pic>
        <p:nvPicPr>
          <p:cNvPr id="16" name="Picture 15">
            <a:extLst>
              <a:ext uri="{FF2B5EF4-FFF2-40B4-BE49-F238E27FC236}">
                <a16:creationId xmlns:a16="http://schemas.microsoft.com/office/drawing/2014/main" id="{7AE49FFC-B193-3646-85CC-ED684E4002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1740784876"/>
      </p:ext>
    </p:extLst>
  </p:cSld>
  <p:clrMapOvr>
    <a:masterClrMapping/>
  </p:clrMapOvr>
  <p:extLst>
    <p:ext uri="{DCECCB84-F9BA-43D5-87BE-67443E8EF086}">
      <p15:sldGuideLst xmlns:p15="http://schemas.microsoft.com/office/powerpoint/2012/main">
        <p15:guide id="3"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_graph">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22D60248-5AD8-5742-9FA0-3CE3859D2E72}"/>
              </a:ext>
            </a:extLst>
          </p:cNvPr>
          <p:cNvSpPr>
            <a:spLocks noGrp="1"/>
          </p:cNvSpPr>
          <p:nvPr>
            <p:ph type="body" sz="quarter" idx="14" hasCustomPrompt="1"/>
          </p:nvPr>
        </p:nvSpPr>
        <p:spPr>
          <a:xfrm>
            <a:off x="468000" y="1080000"/>
            <a:ext cx="8246640" cy="954076"/>
          </a:xfrm>
          <a:prstGeom prst="rect">
            <a:avLst/>
          </a:prstGeom>
        </p:spPr>
        <p:txBody>
          <a:bodyPr lIns="0" tIns="0" rIns="0" bIns="0">
            <a:noAutofit/>
          </a:bodyPr>
          <a:lstStyle>
            <a:lvl1pPr marL="285750" marR="0" indent="-285750" algn="l" defTabSz="1015965" rtl="0" eaLnBrk="1" fontAlgn="auto" latinLnBrk="0" hangingPunct="1">
              <a:lnSpc>
                <a:spcPct val="100000"/>
              </a:lnSpc>
              <a:spcBef>
                <a:spcPts val="1111"/>
              </a:spcBef>
              <a:spcAft>
                <a:spcPts val="0"/>
              </a:spcAft>
              <a:buClrTx/>
              <a:buSzTx/>
              <a:buFontTx/>
              <a:buBlip>
                <a:blip r:embed="rId2"/>
              </a:buBlip>
              <a:tabLst/>
              <a:defRPr lang="en-GB" sz="1600" b="0" i="0" spc="0" baseline="0" smtClean="0">
                <a:solidFill>
                  <a:schemeClr val="tx1"/>
                </a:solidFill>
                <a:effectLst/>
                <a:latin typeface="Akkurat Pro" panose="02000503030000020004" pitchFamily="50" charset="0"/>
                <a:ea typeface="Akkurat Pro" panose="02000503030000020004" pitchFamily="50" charset="0"/>
                <a:cs typeface="Akkurat Pro" panose="02000503030000020004" pitchFamily="50" charset="0"/>
              </a:defRPr>
            </a:lvl1pPr>
            <a:lvl4pPr marL="1523947"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a:lvl4pPr>
          </a:lstStyle>
          <a:p>
            <a:pPr marL="285750" marR="0" lvl="0" indent="-285750" algn="l" defTabSz="1015965" rtl="0" eaLnBrk="1" fontAlgn="auto" latinLnBrk="0" hangingPunct="1">
              <a:lnSpc>
                <a:spcPct val="90000"/>
              </a:lnSpc>
              <a:spcBef>
                <a:spcPts val="1111"/>
              </a:spcBef>
              <a:spcAft>
                <a:spcPts val="0"/>
              </a:spcAft>
              <a:buClrTx/>
              <a:buSzTx/>
              <a:tabLst/>
              <a:defRPr/>
            </a:pPr>
            <a:r>
              <a:rPr lang="en-GB"/>
              <a:t>Click here to edit text</a:t>
            </a:r>
          </a:p>
        </p:txBody>
      </p:sp>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476435" y="4305300"/>
            <a:ext cx="11112870" cy="1409700"/>
          </a:xfrm>
          <a:prstGeom prst="rect">
            <a:avLst/>
          </a:prstGeom>
        </p:spPr>
      </p:pic>
      <p:sp>
        <p:nvSpPr>
          <p:cNvPr id="14" name="Text Placeholder 21">
            <a:extLst>
              <a:ext uri="{FF2B5EF4-FFF2-40B4-BE49-F238E27FC236}">
                <a16:creationId xmlns:a16="http://schemas.microsoft.com/office/drawing/2014/main" id="{22D60248-5AD8-5742-9FA0-3CE3859D2E72}"/>
              </a:ext>
            </a:extLst>
          </p:cNvPr>
          <p:cNvSpPr>
            <a:spLocks noGrp="1"/>
          </p:cNvSpPr>
          <p:nvPr>
            <p:ph type="body" sz="quarter" idx="20" hasCustomPrompt="1"/>
          </p:nvPr>
        </p:nvSpPr>
        <p:spPr>
          <a:xfrm>
            <a:off x="468000" y="2831162"/>
            <a:ext cx="3400778" cy="1599999"/>
          </a:xfrm>
          <a:prstGeom prst="rect">
            <a:avLst/>
          </a:prstGeom>
          <a:solidFill>
            <a:srgbClr val="071D49"/>
          </a:solidFill>
        </p:spPr>
        <p:txBody>
          <a:bodyPr lIns="108000" tIns="108000" rIns="108000" bIns="108000" anchor="ctr" anchorCtr="0">
            <a:normAutofit/>
          </a:bodyPr>
          <a:lstStyle>
            <a:lvl1pPr marL="285750" marR="0" indent="-285750" algn="l" defTabSz="1015965" rtl="0" eaLnBrk="1" fontAlgn="auto" latinLnBrk="0" hangingPunct="1">
              <a:lnSpc>
                <a:spcPct val="100000"/>
              </a:lnSpc>
              <a:spcBef>
                <a:spcPts val="1111"/>
              </a:spcBef>
              <a:spcAft>
                <a:spcPts val="0"/>
              </a:spcAft>
              <a:buClrTx/>
              <a:buSzTx/>
              <a:buFontTx/>
              <a:buBlip>
                <a:blip r:embed="rId4"/>
              </a:buBlip>
              <a:tabLst/>
              <a:defRPr lang="en-GB" sz="1333" b="0" i="0" spc="0" smtClean="0">
                <a:solidFill>
                  <a:schemeClr val="bg1"/>
                </a:solidFill>
                <a:effectLst/>
                <a:latin typeface="Akkurat Pro" panose="02000503030000020004" pitchFamily="50" charset="0"/>
                <a:ea typeface="Akkurat Pro" panose="02000503030000020004" pitchFamily="50" charset="0"/>
                <a:cs typeface="Akkurat Pro" panose="02000503030000020004" pitchFamily="50" charset="0"/>
              </a:defRPr>
            </a:lvl1pPr>
            <a:lvl4pPr marL="1523947"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a:lvl4pPr>
          </a:lstStyle>
          <a:p>
            <a:pPr marL="285750" marR="0" lvl="0" indent="-285750" algn="l" defTabSz="1015965" rtl="0" eaLnBrk="1" fontAlgn="auto" latinLnBrk="0" hangingPunct="1">
              <a:lnSpc>
                <a:spcPct val="90000"/>
              </a:lnSpc>
              <a:spcBef>
                <a:spcPts val="1111"/>
              </a:spcBef>
              <a:spcAft>
                <a:spcPts val="0"/>
              </a:spcAft>
              <a:buClrTx/>
              <a:buSzTx/>
              <a:tabLst/>
              <a:defRPr/>
            </a:pPr>
            <a:r>
              <a:rPr lang="en-GB"/>
              <a:t>[Text]</a:t>
            </a:r>
          </a:p>
        </p:txBody>
      </p:sp>
      <p:sp>
        <p:nvSpPr>
          <p:cNvPr id="16" name="Text Placeholder 21">
            <a:extLst>
              <a:ext uri="{FF2B5EF4-FFF2-40B4-BE49-F238E27FC236}">
                <a16:creationId xmlns:a16="http://schemas.microsoft.com/office/drawing/2014/main" id="{22D60248-5AD8-5742-9FA0-3CE3859D2E72}"/>
              </a:ext>
            </a:extLst>
          </p:cNvPr>
          <p:cNvSpPr>
            <a:spLocks noGrp="1"/>
          </p:cNvSpPr>
          <p:nvPr>
            <p:ph type="body" sz="quarter" idx="21" hasCustomPrompt="1"/>
          </p:nvPr>
        </p:nvSpPr>
        <p:spPr>
          <a:xfrm>
            <a:off x="5320000" y="2831162"/>
            <a:ext cx="3446640" cy="1627300"/>
          </a:xfrm>
          <a:prstGeom prst="rect">
            <a:avLst/>
          </a:prstGeom>
          <a:solidFill>
            <a:srgbClr val="071D49"/>
          </a:solidFill>
        </p:spPr>
        <p:txBody>
          <a:bodyPr lIns="108000" tIns="108000" rIns="108000" bIns="108000" anchor="ctr" anchorCtr="0">
            <a:normAutofit/>
          </a:bodyPr>
          <a:lstStyle>
            <a:lvl1pPr marL="285750" marR="0" indent="-285750" algn="l" defTabSz="1015965" rtl="0" eaLnBrk="1" fontAlgn="auto" latinLnBrk="0" hangingPunct="1">
              <a:lnSpc>
                <a:spcPct val="100000"/>
              </a:lnSpc>
              <a:spcBef>
                <a:spcPts val="1111"/>
              </a:spcBef>
              <a:spcAft>
                <a:spcPts val="0"/>
              </a:spcAft>
              <a:buClrTx/>
              <a:buSzTx/>
              <a:buFontTx/>
              <a:buBlip>
                <a:blip r:embed="rId4"/>
              </a:buBlip>
              <a:tabLst/>
              <a:defRPr lang="en-GB" sz="1333" b="0" i="0" spc="0" smtClean="0">
                <a:solidFill>
                  <a:schemeClr val="bg1"/>
                </a:solidFill>
                <a:effectLst/>
                <a:latin typeface="Akkurat Pro" panose="02000503030000020004" pitchFamily="50" charset="0"/>
                <a:ea typeface="Akkurat Pro" panose="02000503030000020004" pitchFamily="50" charset="0"/>
                <a:cs typeface="Akkurat Pro" panose="02000503030000020004" pitchFamily="50" charset="0"/>
              </a:defRPr>
            </a:lvl1pPr>
            <a:lvl4pPr marL="1523947"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a:lvl4pPr>
          </a:lstStyle>
          <a:p>
            <a:pPr marL="285750" marR="0" lvl="0" indent="-285750" algn="l" defTabSz="1015965" rtl="0" eaLnBrk="1" fontAlgn="auto" latinLnBrk="0" hangingPunct="1">
              <a:lnSpc>
                <a:spcPct val="90000"/>
              </a:lnSpc>
              <a:spcBef>
                <a:spcPts val="1111"/>
              </a:spcBef>
              <a:spcAft>
                <a:spcPts val="0"/>
              </a:spcAft>
              <a:buClrTx/>
              <a:buSzTx/>
              <a:tabLst/>
              <a:defRPr/>
            </a:pPr>
            <a:r>
              <a:rPr lang="en-GB"/>
              <a:t>[Text]</a:t>
            </a:r>
          </a:p>
        </p:txBody>
      </p:sp>
      <p:sp>
        <p:nvSpPr>
          <p:cNvPr id="12" name="Title Placeholder 1">
            <a:extLst>
              <a:ext uri="{FF2B5EF4-FFF2-40B4-BE49-F238E27FC236}">
                <a16:creationId xmlns:a16="http://schemas.microsoft.com/office/drawing/2014/main" id="{2C5F67FD-08CE-8442-A97D-86B4F51AB356}"/>
              </a:ext>
            </a:extLst>
          </p:cNvPr>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a:t>Click to edit Master title style</a:t>
            </a:r>
          </a:p>
        </p:txBody>
      </p:sp>
      <p:sp>
        <p:nvSpPr>
          <p:cNvPr id="22" name="Rectangle 21">
            <a:extLst>
              <a:ext uri="{FF2B5EF4-FFF2-40B4-BE49-F238E27FC236}">
                <a16:creationId xmlns:a16="http://schemas.microsoft.com/office/drawing/2014/main" id="{31F78D9A-324E-9841-BC25-A3CF6961003D}"/>
              </a:ext>
            </a:extLst>
          </p:cNvPr>
          <p:cNvSpPr/>
          <p:nvPr userDrawn="1"/>
        </p:nvSpPr>
        <p:spPr>
          <a:xfrm>
            <a:off x="7441494" y="254197"/>
            <a:ext cx="2210506" cy="276999"/>
          </a:xfrm>
          <a:prstGeom prst="rect">
            <a:avLst/>
          </a:prstGeom>
        </p:spPr>
        <p:txBody>
          <a:bodyPr wrap="square">
            <a:spAutoFit/>
          </a:bodyPr>
          <a:lstStyle/>
          <a:p>
            <a:pPr lvl="0" algn="r"/>
            <a:r>
              <a:rPr lang="en-US" sz="600" spc="300"/>
              <a:t>THE PRIVATE FINANCING ADVISORY NETWORK</a:t>
            </a:r>
          </a:p>
        </p:txBody>
      </p:sp>
      <p:pic>
        <p:nvPicPr>
          <p:cNvPr id="23" name="Picture 22">
            <a:extLst>
              <a:ext uri="{FF2B5EF4-FFF2-40B4-BE49-F238E27FC236}">
                <a16:creationId xmlns:a16="http://schemas.microsoft.com/office/drawing/2014/main" id="{D6A1F0E6-ECCF-DA42-AC8A-118A240DC7A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37006734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_numbers">
    <p:spTree>
      <p:nvGrpSpPr>
        <p:cNvPr id="1" name=""/>
        <p:cNvGrpSpPr/>
        <p:nvPr/>
      </p:nvGrpSpPr>
      <p:grpSpPr>
        <a:xfrm>
          <a:off x="0" y="0"/>
          <a:ext cx="0" cy="0"/>
          <a:chOff x="0" y="0"/>
          <a:chExt cx="0" cy="0"/>
        </a:xfrm>
      </p:grpSpPr>
      <p:sp>
        <p:nvSpPr>
          <p:cNvPr id="13" name="Text Placeholder 15">
            <a:extLst>
              <a:ext uri="{FF2B5EF4-FFF2-40B4-BE49-F238E27FC236}">
                <a16:creationId xmlns:a16="http://schemas.microsoft.com/office/drawing/2014/main" id="{FE899F76-9C90-F643-8450-2815B0266C77}"/>
              </a:ext>
            </a:extLst>
          </p:cNvPr>
          <p:cNvSpPr>
            <a:spLocks noGrp="1"/>
          </p:cNvSpPr>
          <p:nvPr>
            <p:ph type="body" sz="quarter" idx="14" hasCustomPrompt="1"/>
          </p:nvPr>
        </p:nvSpPr>
        <p:spPr>
          <a:xfrm>
            <a:off x="468000" y="2001481"/>
            <a:ext cx="858258" cy="551219"/>
          </a:xfrm>
          <a:prstGeom prst="rect">
            <a:avLst/>
          </a:prstGeom>
        </p:spPr>
        <p:txBody>
          <a:bodyPr lIns="0" tIns="0" rIns="0" bIns="0">
            <a:noAutofit/>
          </a:bodyPr>
          <a:lstStyle>
            <a:lvl1pPr marL="0"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lang="en-GB" sz="5333" b="1" i="0" spc="0" smtClean="0">
                <a:solidFill>
                  <a:schemeClr val="accent1"/>
                </a:solidFill>
                <a:effectLst/>
                <a:latin typeface="Akkurat Pro" panose="02000503030000020004" pitchFamily="50" charset="0"/>
                <a:ea typeface="Bahnschrift SemiCondensed" panose="020B0502040204020203" pitchFamily="34" charset="0"/>
                <a:cs typeface="Bahnschrift SemiCondensed" panose="020B0502040204020203" pitchFamily="34" charset="0"/>
              </a:defRPr>
            </a:lvl1pPr>
          </a:lstStyle>
          <a:p>
            <a:pPr lvl="0"/>
            <a:r>
              <a:rPr lang="en-US"/>
              <a:t>01</a:t>
            </a:r>
            <a:endParaRPr lang="en-GB">
              <a:solidFill>
                <a:srgbClr val="31373F"/>
              </a:solidFill>
              <a:effectLst/>
              <a:latin typeface="Helvetica" pitchFamily="2" charset="0"/>
            </a:endParaRPr>
          </a:p>
        </p:txBody>
      </p:sp>
      <p:sp>
        <p:nvSpPr>
          <p:cNvPr id="16" name="Text Placeholder 15">
            <a:extLst>
              <a:ext uri="{FF2B5EF4-FFF2-40B4-BE49-F238E27FC236}">
                <a16:creationId xmlns:a16="http://schemas.microsoft.com/office/drawing/2014/main" id="{FE899F76-9C90-F643-8450-2815B0266C77}"/>
              </a:ext>
            </a:extLst>
          </p:cNvPr>
          <p:cNvSpPr>
            <a:spLocks noGrp="1"/>
          </p:cNvSpPr>
          <p:nvPr>
            <p:ph type="body" sz="quarter" idx="15" hasCustomPrompt="1"/>
          </p:nvPr>
        </p:nvSpPr>
        <p:spPr>
          <a:xfrm>
            <a:off x="3905467" y="1997877"/>
            <a:ext cx="981604" cy="551219"/>
          </a:xfrm>
          <a:prstGeom prst="rect">
            <a:avLst/>
          </a:prstGeom>
        </p:spPr>
        <p:txBody>
          <a:bodyPr lIns="0" tIns="0" rIns="0" bIns="0">
            <a:noAutofit/>
          </a:bodyPr>
          <a:lstStyle>
            <a:lvl1pPr marL="0"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lang="en-GB" sz="5333" b="1" i="0" spc="0" smtClean="0">
                <a:solidFill>
                  <a:schemeClr val="accent1"/>
                </a:solidFill>
                <a:effectLst/>
                <a:latin typeface="Akkurat Pro" panose="02000503030000020004" pitchFamily="50" charset="0"/>
                <a:ea typeface="Bahnschrift SemiCondensed" panose="020B0502040204020203" pitchFamily="34" charset="0"/>
                <a:cs typeface="Bahnschrift SemiCondensed" panose="020B0502040204020203" pitchFamily="34" charset="0"/>
              </a:defRPr>
            </a:lvl1pPr>
          </a:lstStyle>
          <a:p>
            <a:pPr lvl="0"/>
            <a:r>
              <a:rPr lang="en-US"/>
              <a:t>02</a:t>
            </a:r>
            <a:endParaRPr lang="en-GB">
              <a:solidFill>
                <a:srgbClr val="31373F"/>
              </a:solidFill>
              <a:effectLst/>
              <a:latin typeface="Helvetica" pitchFamily="2" charset="0"/>
            </a:endParaRPr>
          </a:p>
        </p:txBody>
      </p:sp>
      <p:sp>
        <p:nvSpPr>
          <p:cNvPr id="17" name="Text Placeholder 15">
            <a:extLst>
              <a:ext uri="{FF2B5EF4-FFF2-40B4-BE49-F238E27FC236}">
                <a16:creationId xmlns:a16="http://schemas.microsoft.com/office/drawing/2014/main" id="{FE899F76-9C90-F643-8450-2815B0266C77}"/>
              </a:ext>
            </a:extLst>
          </p:cNvPr>
          <p:cNvSpPr>
            <a:spLocks noGrp="1"/>
          </p:cNvSpPr>
          <p:nvPr>
            <p:ph type="body" sz="quarter" idx="16" hasCustomPrompt="1"/>
          </p:nvPr>
        </p:nvSpPr>
        <p:spPr>
          <a:xfrm>
            <a:off x="7300600" y="1997877"/>
            <a:ext cx="981604" cy="551219"/>
          </a:xfrm>
          <a:prstGeom prst="rect">
            <a:avLst/>
          </a:prstGeom>
        </p:spPr>
        <p:txBody>
          <a:bodyPr lIns="0" tIns="0" rIns="0" bIns="0">
            <a:noAutofit/>
          </a:bodyPr>
          <a:lstStyle>
            <a:lvl1pPr marL="0"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lang="en-GB" sz="5333" b="1" i="0" spc="0" smtClean="0">
                <a:solidFill>
                  <a:schemeClr val="accent1"/>
                </a:solidFill>
                <a:effectLst/>
                <a:latin typeface="Akkurat Pro" panose="02000503030000020004" pitchFamily="50" charset="0"/>
                <a:ea typeface="Bahnschrift SemiCondensed" panose="020B0502040204020203" pitchFamily="34" charset="0"/>
                <a:cs typeface="Bahnschrift SemiCondensed" panose="020B0502040204020203" pitchFamily="34" charset="0"/>
              </a:defRPr>
            </a:lvl1pPr>
          </a:lstStyle>
          <a:p>
            <a:pPr lvl="0"/>
            <a:r>
              <a:rPr lang="en-US"/>
              <a:t>03</a:t>
            </a:r>
            <a:endParaRPr lang="en-GB">
              <a:solidFill>
                <a:srgbClr val="31373F"/>
              </a:solidFill>
              <a:effectLst/>
              <a:latin typeface="Helvetica" pitchFamily="2" charset="0"/>
            </a:endParaRPr>
          </a:p>
        </p:txBody>
      </p:sp>
      <p:sp>
        <p:nvSpPr>
          <p:cNvPr id="18" name="Text Placeholder 27">
            <a:extLst>
              <a:ext uri="{FF2B5EF4-FFF2-40B4-BE49-F238E27FC236}">
                <a16:creationId xmlns:a16="http://schemas.microsoft.com/office/drawing/2014/main" id="{859B85D3-EE0B-5742-893D-6E34FA5F0B4C}"/>
              </a:ext>
            </a:extLst>
          </p:cNvPr>
          <p:cNvSpPr>
            <a:spLocks noGrp="1"/>
          </p:cNvSpPr>
          <p:nvPr>
            <p:ph type="body" sz="quarter" idx="17" hasCustomPrompt="1"/>
          </p:nvPr>
        </p:nvSpPr>
        <p:spPr>
          <a:xfrm>
            <a:off x="468001" y="2759873"/>
            <a:ext cx="2340000" cy="1599999"/>
          </a:xfrm>
          <a:solidFill>
            <a:schemeClr val="bg1">
              <a:lumMod val="95000"/>
            </a:schemeClr>
          </a:solidFill>
        </p:spPr>
        <p:txBody>
          <a:bodyPr lIns="90000" tIns="90000" rIns="90000" bIns="90000">
            <a:normAutofit/>
          </a:bodyPr>
          <a:lstStyle>
            <a:lvl1pPr marL="171450" indent="-171450">
              <a:buClr>
                <a:schemeClr val="accent1"/>
              </a:buClr>
              <a:buSzPct val="100000"/>
              <a:buFontTx/>
              <a:buBlip>
                <a:blip r:embed="rId2"/>
              </a:buBlip>
              <a:tabLst/>
              <a:defRPr lang="en-US" sz="1100" b="0" i="0" kern="1200" spc="0" dirty="0" smtClean="0">
                <a:solidFill>
                  <a:schemeClr val="tx1"/>
                </a:solidFill>
                <a:latin typeface="Akkurat Pro" panose="02000503030000020004" pitchFamily="50" charset="0"/>
                <a:ea typeface="Akkurat Pro" panose="02000503030000020004" pitchFamily="50" charset="0"/>
                <a:cs typeface="Akkurat Pro" panose="02000503030000020004" pitchFamily="50" charset="0"/>
              </a:defRPr>
            </a:lvl1pPr>
          </a:lstStyle>
          <a:p>
            <a:pPr lvl="0"/>
            <a:r>
              <a:rPr lang="en-US"/>
              <a:t>Click here to edit text</a:t>
            </a:r>
          </a:p>
        </p:txBody>
      </p:sp>
      <p:sp>
        <p:nvSpPr>
          <p:cNvPr id="22" name="Slide Number Placeholder 5"/>
          <p:cNvSpPr txBox="1">
            <a:spLocks/>
          </p:cNvSpPr>
          <p:nvPr userDrawn="1"/>
        </p:nvSpPr>
        <p:spPr>
          <a:xfrm>
            <a:off x="7670800" y="5296962"/>
            <a:ext cx="2286000" cy="30427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D8A3FF-4EDA-41EA-BE41-E76242A52CB9}" type="slidenum">
              <a:rPr lang="en-GB" sz="1200" b="1" smtClean="0">
                <a:solidFill>
                  <a:srgbClr val="002060"/>
                </a:solidFill>
              </a:rPr>
              <a:pPr/>
              <a:t>‹#›</a:t>
            </a:fld>
            <a:endParaRPr lang="en-GB" sz="1200" b="1">
              <a:solidFill>
                <a:srgbClr val="002060"/>
              </a:solidFill>
            </a:endParaRPr>
          </a:p>
        </p:txBody>
      </p:sp>
      <p:sp>
        <p:nvSpPr>
          <p:cNvPr id="19" name="Title Placeholder 1">
            <a:extLst>
              <a:ext uri="{FF2B5EF4-FFF2-40B4-BE49-F238E27FC236}">
                <a16:creationId xmlns:a16="http://schemas.microsoft.com/office/drawing/2014/main" id="{0F247921-2AC4-6E4A-825A-4E723F116DC8}"/>
              </a:ext>
            </a:extLst>
          </p:cNvPr>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a:t>Click to edit Master title style</a:t>
            </a:r>
          </a:p>
        </p:txBody>
      </p:sp>
      <p:sp>
        <p:nvSpPr>
          <p:cNvPr id="26" name="Rectangle 25">
            <a:extLst>
              <a:ext uri="{FF2B5EF4-FFF2-40B4-BE49-F238E27FC236}">
                <a16:creationId xmlns:a16="http://schemas.microsoft.com/office/drawing/2014/main" id="{59BF9A57-F99F-A340-95AB-DD564D0AE2B0}"/>
              </a:ext>
            </a:extLst>
          </p:cNvPr>
          <p:cNvSpPr/>
          <p:nvPr userDrawn="1"/>
        </p:nvSpPr>
        <p:spPr>
          <a:xfrm>
            <a:off x="7441494" y="254197"/>
            <a:ext cx="2210506" cy="276999"/>
          </a:xfrm>
          <a:prstGeom prst="rect">
            <a:avLst/>
          </a:prstGeom>
        </p:spPr>
        <p:txBody>
          <a:bodyPr wrap="square">
            <a:spAutoFit/>
          </a:bodyPr>
          <a:lstStyle/>
          <a:p>
            <a:pPr lvl="0" algn="r"/>
            <a:r>
              <a:rPr lang="en-US" sz="600" spc="300"/>
              <a:t>THE PRIVATE FINANCING ADVISORY NETWORK</a:t>
            </a:r>
          </a:p>
        </p:txBody>
      </p:sp>
      <p:pic>
        <p:nvPicPr>
          <p:cNvPr id="27" name="Picture 26">
            <a:extLst>
              <a:ext uri="{FF2B5EF4-FFF2-40B4-BE49-F238E27FC236}">
                <a16:creationId xmlns:a16="http://schemas.microsoft.com/office/drawing/2014/main" id="{4F9DFE43-C3B2-584F-99A3-1A6C7CE951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
        <p:nvSpPr>
          <p:cNvPr id="28" name="Text Placeholder 27">
            <a:extLst>
              <a:ext uri="{FF2B5EF4-FFF2-40B4-BE49-F238E27FC236}">
                <a16:creationId xmlns:a16="http://schemas.microsoft.com/office/drawing/2014/main" id="{810592BC-4A9E-0B45-9E5F-CB8A61C2BF02}"/>
              </a:ext>
            </a:extLst>
          </p:cNvPr>
          <p:cNvSpPr>
            <a:spLocks noGrp="1"/>
          </p:cNvSpPr>
          <p:nvPr>
            <p:ph type="body" sz="quarter" idx="18" hasCustomPrompt="1"/>
          </p:nvPr>
        </p:nvSpPr>
        <p:spPr>
          <a:xfrm>
            <a:off x="3905467" y="2759873"/>
            <a:ext cx="2340000" cy="1599999"/>
          </a:xfrm>
          <a:solidFill>
            <a:schemeClr val="bg1">
              <a:lumMod val="95000"/>
            </a:schemeClr>
          </a:solidFill>
        </p:spPr>
        <p:txBody>
          <a:bodyPr lIns="90000" tIns="90000" rIns="90000" bIns="90000">
            <a:normAutofit/>
          </a:bodyPr>
          <a:lstStyle>
            <a:lvl1pPr marL="171450" indent="-171450">
              <a:buClr>
                <a:schemeClr val="accent1"/>
              </a:buClr>
              <a:buSzPct val="100000"/>
              <a:buFontTx/>
              <a:buBlip>
                <a:blip r:embed="rId2"/>
              </a:buBlip>
              <a:tabLst/>
              <a:defRPr lang="en-US" sz="1100" b="0" i="0" kern="1200" spc="0" dirty="0" smtClean="0">
                <a:solidFill>
                  <a:schemeClr val="tx1"/>
                </a:solidFill>
                <a:latin typeface="Akkurat Pro" panose="02000503030000020004" pitchFamily="50" charset="0"/>
                <a:ea typeface="Akkurat Pro" panose="02000503030000020004" pitchFamily="50" charset="0"/>
                <a:cs typeface="Akkurat Pro" panose="02000503030000020004" pitchFamily="50" charset="0"/>
              </a:defRPr>
            </a:lvl1pPr>
          </a:lstStyle>
          <a:p>
            <a:pPr lvl="0"/>
            <a:r>
              <a:rPr lang="en-US"/>
              <a:t>Click here to edit text</a:t>
            </a:r>
          </a:p>
        </p:txBody>
      </p:sp>
      <p:sp>
        <p:nvSpPr>
          <p:cNvPr id="29" name="Text Placeholder 27">
            <a:extLst>
              <a:ext uri="{FF2B5EF4-FFF2-40B4-BE49-F238E27FC236}">
                <a16:creationId xmlns:a16="http://schemas.microsoft.com/office/drawing/2014/main" id="{F82C96B2-C4F1-264B-927E-D1DDB5D86C31}"/>
              </a:ext>
            </a:extLst>
          </p:cNvPr>
          <p:cNvSpPr>
            <a:spLocks noGrp="1"/>
          </p:cNvSpPr>
          <p:nvPr>
            <p:ph type="body" sz="quarter" idx="19" hasCustomPrompt="1"/>
          </p:nvPr>
        </p:nvSpPr>
        <p:spPr>
          <a:xfrm>
            <a:off x="7300601" y="2759873"/>
            <a:ext cx="2340000" cy="1599999"/>
          </a:xfrm>
          <a:solidFill>
            <a:schemeClr val="bg1">
              <a:lumMod val="95000"/>
            </a:schemeClr>
          </a:solidFill>
        </p:spPr>
        <p:txBody>
          <a:bodyPr lIns="90000" tIns="90000" rIns="90000" bIns="90000">
            <a:normAutofit/>
          </a:bodyPr>
          <a:lstStyle>
            <a:lvl1pPr marL="171450" indent="-171450">
              <a:buClr>
                <a:schemeClr val="accent1"/>
              </a:buClr>
              <a:buSzPct val="100000"/>
              <a:buFontTx/>
              <a:buBlip>
                <a:blip r:embed="rId2"/>
              </a:buBlip>
              <a:tabLst/>
              <a:defRPr lang="en-US" sz="1100" b="0" i="0" kern="1200" spc="0" dirty="0" smtClean="0">
                <a:solidFill>
                  <a:schemeClr val="tx1"/>
                </a:solidFill>
                <a:latin typeface="Akkurat Pro" panose="02000503030000020004" pitchFamily="50" charset="0"/>
                <a:ea typeface="Akkurat Pro" panose="02000503030000020004" pitchFamily="50" charset="0"/>
                <a:cs typeface="Akkurat Pro" panose="02000503030000020004" pitchFamily="50" charset="0"/>
              </a:defRPr>
            </a:lvl1pPr>
          </a:lstStyle>
          <a:p>
            <a:pPr lvl="0"/>
            <a:r>
              <a:rPr lang="en-US"/>
              <a:t>Click here to edit text</a:t>
            </a:r>
          </a:p>
        </p:txBody>
      </p:sp>
      <p:pic>
        <p:nvPicPr>
          <p:cNvPr id="2" name="Picture 6">
            <a:extLst>
              <a:ext uri="{FF2B5EF4-FFF2-40B4-BE49-F238E27FC236}">
                <a16:creationId xmlns:a16="http://schemas.microsoft.com/office/drawing/2014/main" id="{46055534-1A60-7FA8-1999-22AC50410F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4"/>
          <a:stretch/>
        </p:blipFill>
        <p:spPr>
          <a:xfrm>
            <a:off x="0" y="4467097"/>
            <a:ext cx="6171362" cy="1247903"/>
          </a:xfrm>
          <a:prstGeom prst="rect">
            <a:avLst/>
          </a:prstGeom>
        </p:spPr>
      </p:pic>
    </p:spTree>
    <p:extLst>
      <p:ext uri="{BB962C8B-B14F-4D97-AF65-F5344CB8AC3E}">
        <p14:creationId xmlns:p14="http://schemas.microsoft.com/office/powerpoint/2010/main" val="17801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68000" y="1080000"/>
            <a:ext cx="9069916" cy="4000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7670800" y="5296962"/>
            <a:ext cx="2286000" cy="30427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D8A3FF-4EDA-41EA-BE41-E76242A52CB9}" type="slidenum">
              <a:rPr lang="en-GB" sz="1200" b="1" smtClean="0">
                <a:solidFill>
                  <a:srgbClr val="002060"/>
                </a:solidFill>
              </a:rPr>
              <a:pPr/>
              <a:t>‹#›</a:t>
            </a:fld>
            <a:endParaRPr lang="en-GB" sz="1200" b="1">
              <a:solidFill>
                <a:srgbClr val="002060"/>
              </a:solidFill>
            </a:endParaRPr>
          </a:p>
        </p:txBody>
      </p:sp>
    </p:spTree>
    <p:extLst>
      <p:ext uri="{BB962C8B-B14F-4D97-AF65-F5344CB8AC3E}">
        <p14:creationId xmlns:p14="http://schemas.microsoft.com/office/powerpoint/2010/main" val="366556881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9" r:id="rId10"/>
    <p:sldLayoutId id="2147483740" r:id="rId11"/>
    <p:sldLayoutId id="2147483741" r:id="rId12"/>
    <p:sldLayoutId id="2147483742" r:id="rId13"/>
    <p:sldLayoutId id="2147483743" r:id="rId1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342900" indent="-342900" algn="l" defTabSz="914400" rtl="0" eaLnBrk="1" latinLnBrk="0" hangingPunct="1">
        <a:spcBef>
          <a:spcPts val="300"/>
        </a:spcBef>
        <a:spcAft>
          <a:spcPts val="300"/>
        </a:spcAft>
        <a:buClr>
          <a:srgbClr val="071D49"/>
        </a:buClr>
        <a:buFontTx/>
        <a:buBlip>
          <a:blip r:embed="rId16"/>
        </a:buBlip>
        <a:defRPr sz="160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16"/>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eter.storey@pfan.net" TargetMode="External"/><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http://www.pfan.ne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42E65-B31D-8104-1B59-EEF82005EDA2}"/>
            </a:ext>
          </a:extLst>
        </p:cNvPr>
        <p:cNvGrpSpPr/>
        <p:nvPr/>
      </p:nvGrpSpPr>
      <p:grpSpPr>
        <a:xfrm>
          <a:off x="0" y="0"/>
          <a:ext cx="0" cy="0"/>
          <a:chOff x="0" y="0"/>
          <a:chExt cx="0" cy="0"/>
        </a:xfrm>
      </p:grpSpPr>
      <p:pic>
        <p:nvPicPr>
          <p:cNvPr id="7" name="Picture Placeholder 7">
            <a:extLst>
              <a:ext uri="{FF2B5EF4-FFF2-40B4-BE49-F238E27FC236}">
                <a16:creationId xmlns:a16="http://schemas.microsoft.com/office/drawing/2014/main" id="{D98157E9-1C1B-C11D-B1E9-51F75E43EAA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985407"/>
            <a:ext cx="10160000" cy="4635000"/>
          </a:xfrm>
        </p:spPr>
      </p:pic>
      <p:sp>
        <p:nvSpPr>
          <p:cNvPr id="2" name="Rectangle 1">
            <a:extLst>
              <a:ext uri="{FF2B5EF4-FFF2-40B4-BE49-F238E27FC236}">
                <a16:creationId xmlns:a16="http://schemas.microsoft.com/office/drawing/2014/main" id="{5F6FA751-96DD-7E4F-F9A0-B9FC5F228293}"/>
              </a:ext>
            </a:extLst>
          </p:cNvPr>
          <p:cNvSpPr/>
          <p:nvPr/>
        </p:nvSpPr>
        <p:spPr>
          <a:xfrm>
            <a:off x="178445" y="2790908"/>
            <a:ext cx="5840691" cy="2494056"/>
          </a:xfrm>
          <a:prstGeom prst="rect">
            <a:avLst/>
          </a:prstGeom>
          <a:solidFill>
            <a:srgbClr val="071D49">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2800" dirty="0" err="1"/>
              <a:t>Bridging</a:t>
            </a:r>
            <a:r>
              <a:rPr lang="fi-FI" sz="2800" dirty="0"/>
              <a:t> </a:t>
            </a:r>
            <a:r>
              <a:rPr lang="fi-FI" sz="2800" dirty="0" err="1"/>
              <a:t>the</a:t>
            </a:r>
            <a:r>
              <a:rPr lang="fi-FI" sz="2800" dirty="0"/>
              <a:t> Financing </a:t>
            </a:r>
            <a:r>
              <a:rPr lang="fi-FI" sz="2800" dirty="0" err="1"/>
              <a:t>Gap</a:t>
            </a:r>
            <a:r>
              <a:rPr lang="fi-FI" sz="2800" dirty="0"/>
              <a:t> – </a:t>
            </a:r>
          </a:p>
          <a:p>
            <a:r>
              <a:rPr lang="fi-FI" sz="2000" dirty="0" err="1"/>
              <a:t>What</a:t>
            </a:r>
            <a:r>
              <a:rPr lang="fi-FI" sz="2000" dirty="0"/>
              <a:t> it </a:t>
            </a:r>
            <a:r>
              <a:rPr lang="fi-FI" sz="2000" dirty="0" err="1"/>
              <a:t>really</a:t>
            </a:r>
            <a:r>
              <a:rPr lang="fi-FI" sz="2000" dirty="0"/>
              <a:t> </a:t>
            </a:r>
            <a:r>
              <a:rPr lang="fi-FI" sz="2000" dirty="0" err="1"/>
              <a:t>takes</a:t>
            </a:r>
            <a:r>
              <a:rPr lang="fi-FI" sz="2000" dirty="0"/>
              <a:t> to </a:t>
            </a:r>
            <a:r>
              <a:rPr lang="fi-FI" sz="2000" dirty="0" err="1"/>
              <a:t>get</a:t>
            </a:r>
            <a:r>
              <a:rPr lang="fi-FI" sz="2000" dirty="0"/>
              <a:t> </a:t>
            </a:r>
            <a:r>
              <a:rPr lang="fi-FI" sz="2000" dirty="0" err="1"/>
              <a:t>Clean</a:t>
            </a:r>
            <a:r>
              <a:rPr lang="fi-FI" sz="2000" dirty="0"/>
              <a:t> Energy </a:t>
            </a:r>
            <a:r>
              <a:rPr lang="fi-FI" sz="2000" dirty="0" err="1"/>
              <a:t>Projects</a:t>
            </a:r>
            <a:r>
              <a:rPr lang="fi-FI" sz="2000" dirty="0"/>
              <a:t> </a:t>
            </a:r>
            <a:r>
              <a:rPr lang="fi-FI" sz="2000" dirty="0" err="1"/>
              <a:t>Funded</a:t>
            </a:r>
            <a:endParaRPr lang="fi-FI" sz="2000" dirty="0"/>
          </a:p>
          <a:p>
            <a:endParaRPr lang="fi-FI" dirty="0"/>
          </a:p>
          <a:p>
            <a:r>
              <a:rPr lang="fi-FI" dirty="0"/>
              <a:t>Peter Storey, PFAN</a:t>
            </a:r>
          </a:p>
          <a:p>
            <a:endParaRPr lang="fi-FI" dirty="0"/>
          </a:p>
          <a:p>
            <a:r>
              <a:rPr lang="fi-FI" sz="1400" dirty="0"/>
              <a:t>APEC Workshop on </a:t>
            </a:r>
            <a:r>
              <a:rPr lang="fi-FI" sz="1400" i="1" dirty="0"/>
              <a:t>RE </a:t>
            </a:r>
            <a:r>
              <a:rPr lang="fi-FI" sz="1400" i="1" dirty="0" err="1"/>
              <a:t>Policies</a:t>
            </a:r>
            <a:r>
              <a:rPr lang="fi-FI" sz="1400" i="1" dirty="0"/>
              <a:t> &amp; </a:t>
            </a:r>
            <a:r>
              <a:rPr lang="fi-FI" sz="1400" i="1" dirty="0" err="1"/>
              <a:t>Investments</a:t>
            </a:r>
            <a:r>
              <a:rPr lang="fi-FI" sz="1400" i="1" dirty="0"/>
              <a:t> - </a:t>
            </a:r>
            <a:r>
              <a:rPr lang="fi-FI" sz="1400" i="1" dirty="0" err="1"/>
              <a:t>Are</a:t>
            </a:r>
            <a:r>
              <a:rPr lang="fi-FI" sz="1400" i="1" dirty="0"/>
              <a:t> </a:t>
            </a:r>
            <a:r>
              <a:rPr lang="fi-FI" sz="1400" i="1" dirty="0" err="1"/>
              <a:t>we</a:t>
            </a:r>
            <a:r>
              <a:rPr lang="fi-FI" sz="1400" i="1" dirty="0"/>
              <a:t> on </a:t>
            </a:r>
            <a:r>
              <a:rPr lang="fi-FI" sz="1400" i="1" dirty="0" err="1"/>
              <a:t>the</a:t>
            </a:r>
            <a:r>
              <a:rPr lang="fi-FI" sz="1400" i="1" dirty="0"/>
              <a:t> </a:t>
            </a:r>
            <a:r>
              <a:rPr lang="fi-FI" sz="1400" i="1" dirty="0" err="1"/>
              <a:t>Right</a:t>
            </a:r>
            <a:r>
              <a:rPr lang="fi-FI" sz="1400" i="1" dirty="0"/>
              <a:t> </a:t>
            </a:r>
            <a:r>
              <a:rPr lang="fi-FI" sz="1400" i="1" dirty="0" err="1"/>
              <a:t>Track</a:t>
            </a:r>
            <a:r>
              <a:rPr lang="fi-FI" sz="1400" i="1" dirty="0"/>
              <a:t>?  </a:t>
            </a:r>
          </a:p>
          <a:p>
            <a:r>
              <a:rPr lang="fi-FI" sz="1400" dirty="0"/>
              <a:t>Bangkok, 31.03.26 </a:t>
            </a:r>
            <a:endParaRPr lang="LID4096" sz="1400" dirty="0"/>
          </a:p>
        </p:txBody>
      </p:sp>
    </p:spTree>
    <p:extLst>
      <p:ext uri="{BB962C8B-B14F-4D97-AF65-F5344CB8AC3E}">
        <p14:creationId xmlns:p14="http://schemas.microsoft.com/office/powerpoint/2010/main" val="311993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9097-0A96-AFF8-59B4-63E415C7938D}"/>
            </a:ext>
          </a:extLst>
        </p:cNvPr>
        <p:cNvGrpSpPr/>
        <p:nvPr/>
      </p:nvGrpSpPr>
      <p:grpSpPr>
        <a:xfrm>
          <a:off x="0" y="0"/>
          <a:ext cx="0" cy="0"/>
          <a:chOff x="0" y="0"/>
          <a:chExt cx="0" cy="0"/>
        </a:xfrm>
      </p:grpSpPr>
      <p:pic>
        <p:nvPicPr>
          <p:cNvPr id="7" name="Picture Placeholder 7">
            <a:extLst>
              <a:ext uri="{FF2B5EF4-FFF2-40B4-BE49-F238E27FC236}">
                <a16:creationId xmlns:a16="http://schemas.microsoft.com/office/drawing/2014/main" id="{DE095FB2-9598-01B8-8124-8683864F5F5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985407"/>
            <a:ext cx="10160000" cy="4635000"/>
          </a:xfrm>
        </p:spPr>
      </p:pic>
      <p:sp>
        <p:nvSpPr>
          <p:cNvPr id="2" name="Rectangle 1">
            <a:extLst>
              <a:ext uri="{FF2B5EF4-FFF2-40B4-BE49-F238E27FC236}">
                <a16:creationId xmlns:a16="http://schemas.microsoft.com/office/drawing/2014/main" id="{2ED21575-1D9B-103F-0E13-39566336CC81}"/>
              </a:ext>
            </a:extLst>
          </p:cNvPr>
          <p:cNvSpPr/>
          <p:nvPr/>
        </p:nvSpPr>
        <p:spPr>
          <a:xfrm>
            <a:off x="178446" y="2944964"/>
            <a:ext cx="4140000" cy="2340000"/>
          </a:xfrm>
          <a:prstGeom prst="rect">
            <a:avLst/>
          </a:prstGeom>
          <a:solidFill>
            <a:srgbClr val="071D49">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Title 5">
            <a:extLst>
              <a:ext uri="{FF2B5EF4-FFF2-40B4-BE49-F238E27FC236}">
                <a16:creationId xmlns:a16="http://schemas.microsoft.com/office/drawing/2014/main" id="{EE5F5B39-3BC9-DA1B-016D-78AD03AB107B}"/>
              </a:ext>
            </a:extLst>
          </p:cNvPr>
          <p:cNvSpPr>
            <a:spLocks noGrp="1"/>
          </p:cNvSpPr>
          <p:nvPr>
            <p:ph type="title"/>
          </p:nvPr>
        </p:nvSpPr>
        <p:spPr>
          <a:xfrm>
            <a:off x="336933" y="3207298"/>
            <a:ext cx="3544887" cy="2369880"/>
          </a:xfrm>
          <a:prstGeom prst="rect">
            <a:avLst/>
          </a:prstGeom>
        </p:spPr>
        <p:txBody>
          <a:bodyPr wrap="square">
            <a:spAutoFit/>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dirty="0"/>
              <a:t>Thank you!</a:t>
            </a:r>
            <a:br>
              <a:rPr lang="en-GB" sz="1400" dirty="0"/>
            </a:br>
            <a:br>
              <a:rPr lang="en-GB" sz="1400" dirty="0"/>
            </a:br>
            <a:r>
              <a:rPr lang="en-GB" sz="1400" b="1" kern="1200" baseline="0" noProof="0" dirty="0">
                <a:latin typeface="+mn-lt"/>
                <a:ea typeface="+mn-ea"/>
                <a:cs typeface="+mn-cs"/>
              </a:rPr>
              <a:t>Peter Storey</a:t>
            </a:r>
            <a:br>
              <a:rPr lang="en-GB" sz="1400" b="1" kern="1200" baseline="0" noProof="0" dirty="0">
                <a:latin typeface="+mn-lt"/>
                <a:ea typeface="+mn-ea"/>
                <a:cs typeface="+mn-cs"/>
              </a:rPr>
            </a:br>
            <a:r>
              <a:rPr lang="en-GB" sz="1400" b="1" kern="1200" baseline="0" noProof="0" dirty="0">
                <a:latin typeface="+mn-lt"/>
                <a:ea typeface="+mn-ea"/>
                <a:cs typeface="+mn-cs"/>
              </a:rPr>
              <a:t>Global Coordinator</a:t>
            </a:r>
            <a:br>
              <a:rPr lang="en-GB" sz="1400" b="1" kern="1200" baseline="0" noProof="0" dirty="0">
                <a:latin typeface="+mn-lt"/>
                <a:ea typeface="+mn-ea"/>
                <a:cs typeface="+mn-cs"/>
              </a:rPr>
            </a:br>
            <a:br>
              <a:rPr lang="en-GB" sz="1400" b="1" kern="1200" baseline="0" noProof="0" dirty="0">
                <a:latin typeface="+mn-lt"/>
                <a:ea typeface="+mn-ea"/>
                <a:cs typeface="+mn-cs"/>
              </a:rPr>
            </a:br>
            <a:r>
              <a:rPr lang="en-GB" sz="1400" b="1" kern="1200" baseline="0" noProof="0" dirty="0">
                <a:latin typeface="+mn-lt"/>
                <a:ea typeface="+mn-ea"/>
                <a:cs typeface="+mn-cs"/>
                <a:hlinkClick r:id="rId3">
                  <a:extLst>
                    <a:ext uri="{A12FA001-AC4F-418D-AE19-62706E023703}">
                      <ahyp:hlinkClr xmlns:ahyp="http://schemas.microsoft.com/office/drawing/2018/hyperlinkcolor" val="tx"/>
                    </a:ext>
                  </a:extLst>
                </a:hlinkClick>
              </a:rPr>
              <a:t>peter.storey@pfan.net</a:t>
            </a:r>
            <a:br>
              <a:rPr lang="en-GB" sz="1400" b="1" kern="1200" baseline="0" noProof="0" dirty="0">
                <a:latin typeface="+mn-lt"/>
                <a:ea typeface="+mn-ea"/>
                <a:cs typeface="+mn-cs"/>
              </a:rPr>
            </a:br>
            <a:r>
              <a:rPr lang="en-GB" sz="1400" b="1" kern="1200" baseline="0" noProof="0" dirty="0">
                <a:latin typeface="+mn-lt"/>
                <a:ea typeface="+mn-ea"/>
                <a:cs typeface="+mn-cs"/>
                <a:hlinkClick r:id="rId4">
                  <a:extLst>
                    <a:ext uri="{A12FA001-AC4F-418D-AE19-62706E023703}">
                      <ahyp:hlinkClr xmlns:ahyp="http://schemas.microsoft.com/office/drawing/2018/hyperlinkcolor" val="tx"/>
                    </a:ext>
                  </a:extLst>
                </a:hlinkClick>
              </a:rPr>
              <a:t>www.pfan.net</a:t>
            </a:r>
            <a:br>
              <a:rPr lang="en-GB" sz="1400" b="1" kern="1200" baseline="0" noProof="0" dirty="0">
                <a:latin typeface="+mn-lt"/>
                <a:ea typeface="+mn-ea"/>
                <a:cs typeface="+mn-cs"/>
              </a:rPr>
            </a:br>
            <a:br>
              <a:rPr lang="en-GB" sz="1400" b="1" kern="1200" baseline="0" noProof="0" dirty="0">
                <a:latin typeface="+mn-lt"/>
                <a:ea typeface="+mn-ea"/>
                <a:cs typeface="+mn-cs"/>
              </a:rPr>
            </a:br>
            <a:endParaRPr lang="en-GB" sz="1400" dirty="0">
              <a:solidFill>
                <a:schemeClr val="bg1"/>
              </a:solidFill>
              <a:latin typeface="Akkurat Pro" panose="02000503030000020004" pitchFamily="50" charset="0"/>
            </a:endParaRPr>
          </a:p>
        </p:txBody>
      </p:sp>
    </p:spTree>
    <p:extLst>
      <p:ext uri="{BB962C8B-B14F-4D97-AF65-F5344CB8AC3E}">
        <p14:creationId xmlns:p14="http://schemas.microsoft.com/office/powerpoint/2010/main" val="420161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vert="horz" lIns="0" tIns="0" rIns="0" bIns="0" rtlCol="0">
            <a:normAutofit/>
          </a:bodyPr>
          <a:lstStyle/>
          <a:p>
            <a:r>
              <a:rPr lang="en-US" sz="1400" dirty="0">
                <a:solidFill>
                  <a:schemeClr val="tx1"/>
                </a:solidFill>
                <a:latin typeface="+mj-lt"/>
              </a:rPr>
              <a:t>ATEC </a:t>
            </a:r>
            <a:r>
              <a:rPr lang="en-US" sz="1400" dirty="0" err="1">
                <a:solidFill>
                  <a:schemeClr val="tx1"/>
                </a:solidFill>
                <a:latin typeface="+mj-lt"/>
              </a:rPr>
              <a:t>Biodigesters</a:t>
            </a:r>
            <a:r>
              <a:rPr lang="en-US" sz="1400" dirty="0">
                <a:solidFill>
                  <a:schemeClr val="tx1"/>
                </a:solidFill>
                <a:latin typeface="+mj-lt"/>
              </a:rPr>
              <a:t> International, which reached financial close after winning the business plan competition at the 2017 PFAN Climate &amp; Clean Energy Investment Forum in Vienna, has become the world’s leading producer of household </a:t>
            </a:r>
            <a:r>
              <a:rPr lang="en-US" sz="1400" dirty="0" err="1">
                <a:solidFill>
                  <a:schemeClr val="tx1"/>
                </a:solidFill>
                <a:latin typeface="+mj-lt"/>
              </a:rPr>
              <a:t>biodigesters</a:t>
            </a:r>
            <a:r>
              <a:rPr lang="en-US" sz="1400" dirty="0">
                <a:solidFill>
                  <a:schemeClr val="tx1"/>
                </a:solidFill>
                <a:latin typeface="+mj-lt"/>
              </a:rPr>
              <a:t>, providing renewable biogas for cooking and organic </a:t>
            </a:r>
            <a:r>
              <a:rPr lang="en-US" sz="1400" dirty="0" err="1">
                <a:solidFill>
                  <a:schemeClr val="tx1"/>
                </a:solidFill>
                <a:latin typeface="+mj-lt"/>
              </a:rPr>
              <a:t>fertiliser</a:t>
            </a:r>
            <a:r>
              <a:rPr lang="en-US" sz="1400" dirty="0">
                <a:solidFill>
                  <a:schemeClr val="tx1"/>
                </a:solidFill>
                <a:latin typeface="+mj-lt"/>
              </a:rPr>
              <a:t> to low-income households.</a:t>
            </a:r>
          </a:p>
        </p:txBody>
      </p:sp>
      <p:sp>
        <p:nvSpPr>
          <p:cNvPr id="9" name="Titel 1"/>
          <p:cNvSpPr>
            <a:spLocks noGrp="1"/>
          </p:cNvSpPr>
          <p:nvPr>
            <p:ph type="title"/>
          </p:nvPr>
        </p:nvSpPr>
        <p:spPr/>
        <p:txBody>
          <a:bodyPr>
            <a:noAutofit/>
          </a:bodyPr>
          <a:lstStyle/>
          <a:p>
            <a:r>
              <a:rPr lang="en-US" altLang="en-US" sz="2400" dirty="0"/>
              <a:t>Success story – Asia</a:t>
            </a:r>
            <a:br>
              <a:rPr lang="en-US" altLang="en-US" sz="2400" dirty="0"/>
            </a:br>
            <a:r>
              <a:rPr lang="en-US" altLang="en-US" dirty="0">
                <a:solidFill>
                  <a:schemeClr val="tx2"/>
                </a:solidFill>
              </a:rPr>
              <a:t>ATEC </a:t>
            </a:r>
            <a:r>
              <a:rPr lang="en-US" altLang="en-US" dirty="0" err="1">
                <a:solidFill>
                  <a:schemeClr val="tx2"/>
                </a:solidFill>
              </a:rPr>
              <a:t>Biodigesters</a:t>
            </a:r>
            <a:r>
              <a:rPr lang="en-US" altLang="en-US" dirty="0">
                <a:solidFill>
                  <a:schemeClr val="tx2"/>
                </a:solidFill>
              </a:rPr>
              <a:t> International</a:t>
            </a:r>
            <a:endParaRPr lang="de-AT" altLang="en-US" dirty="0">
              <a:solidFill>
                <a:schemeClr val="tx2"/>
              </a:solidFill>
            </a:endParaRPr>
          </a:p>
        </p:txBody>
      </p:sp>
      <p:sp>
        <p:nvSpPr>
          <p:cNvPr id="10" name="Text Placeholder 9"/>
          <p:cNvSpPr>
            <a:spLocks noGrp="1"/>
          </p:cNvSpPr>
          <p:nvPr>
            <p:ph type="body" sz="quarter" idx="4294967295"/>
          </p:nvPr>
        </p:nvSpPr>
        <p:spPr>
          <a:xfrm>
            <a:off x="5595178" y="3314700"/>
            <a:ext cx="2316163" cy="1752600"/>
          </a:xfrm>
        </p:spPr>
        <p:txBody>
          <a:bodyPr>
            <a:noAutofit/>
          </a:bodyPr>
          <a:lstStyle/>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Technology:</a:t>
            </a:r>
            <a:br>
              <a:rPr lang="en-US" sz="1400" b="1" dirty="0">
                <a:solidFill>
                  <a:srgbClr val="071D49"/>
                </a:solidFill>
                <a:latin typeface="+mj-lt"/>
              </a:rPr>
            </a:br>
            <a:r>
              <a:rPr lang="en-US" sz="1400" dirty="0">
                <a:solidFill>
                  <a:srgbClr val="071D49"/>
                </a:solidFill>
                <a:latin typeface="+mj-lt"/>
              </a:rPr>
              <a:t>Biogas</a:t>
            </a:r>
          </a:p>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Location:</a:t>
            </a:r>
            <a:br>
              <a:rPr lang="en-US" sz="1400" b="1" dirty="0">
                <a:solidFill>
                  <a:srgbClr val="071D49"/>
                </a:solidFill>
                <a:latin typeface="+mj-lt"/>
              </a:rPr>
            </a:br>
            <a:r>
              <a:rPr lang="en-US" sz="1400" dirty="0">
                <a:solidFill>
                  <a:srgbClr val="071D49"/>
                </a:solidFill>
                <a:latin typeface="+mj-lt"/>
              </a:rPr>
              <a:t>Cambodia</a:t>
            </a:r>
          </a:p>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Investment amount:</a:t>
            </a:r>
            <a:br>
              <a:rPr lang="en-US" sz="1400" b="1" dirty="0">
                <a:solidFill>
                  <a:srgbClr val="071D49"/>
                </a:solidFill>
                <a:latin typeface="+mj-lt"/>
              </a:rPr>
            </a:br>
            <a:r>
              <a:rPr lang="en-US" sz="1400" dirty="0">
                <a:solidFill>
                  <a:srgbClr val="071D49"/>
                </a:solidFill>
                <a:latin typeface="+mj-lt"/>
              </a:rPr>
              <a:t>US$ 700,000</a:t>
            </a:r>
          </a:p>
        </p:txBody>
      </p:sp>
      <p:pic>
        <p:nvPicPr>
          <p:cNvPr id="13" name="Picture 2"/>
          <p:cNvPicPr>
            <a:picLocks noGrp="1" noChangeAspect="1" noChangeArrowheads="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37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altLang="en-US" sz="1400" dirty="0">
                <a:solidFill>
                  <a:schemeClr val="tx1"/>
                </a:solidFill>
                <a:latin typeface="+mj-lt"/>
              </a:rPr>
              <a:t>Frontier Markets is a for profit social enterprise which targets the energy access challenge faced by rural household. Frontier Markets provides villagers in India with access, training, and servicing for clean-energy products. </a:t>
            </a:r>
          </a:p>
          <a:p>
            <a:r>
              <a:rPr lang="en-US" altLang="en-US" sz="1400" dirty="0">
                <a:solidFill>
                  <a:schemeClr val="tx1"/>
                </a:solidFill>
                <a:latin typeface="+mj-lt"/>
              </a:rPr>
              <a:t>They offer a distribution model, collaborating with local entrepreneurs and they are also focused on identifying women leaders and woman-focused NGOs. </a:t>
            </a:r>
          </a:p>
        </p:txBody>
      </p:sp>
      <p:sp>
        <p:nvSpPr>
          <p:cNvPr id="9" name="Titel 1"/>
          <p:cNvSpPr>
            <a:spLocks noGrp="1"/>
          </p:cNvSpPr>
          <p:nvPr>
            <p:ph type="title"/>
          </p:nvPr>
        </p:nvSpPr>
        <p:spPr/>
        <p:txBody>
          <a:bodyPr>
            <a:noAutofit/>
          </a:bodyPr>
          <a:lstStyle/>
          <a:p>
            <a:r>
              <a:rPr lang="en-US" altLang="en-US" sz="2400" dirty="0"/>
              <a:t>Success story – Asia </a:t>
            </a:r>
            <a:br>
              <a:rPr lang="en-US" altLang="en-US" sz="2400" dirty="0"/>
            </a:br>
            <a:r>
              <a:rPr lang="en-US" altLang="en-US" dirty="0">
                <a:solidFill>
                  <a:schemeClr val="tx2"/>
                </a:solidFill>
              </a:rPr>
              <a:t>Frontier Markets Consulting Private Limited</a:t>
            </a:r>
            <a:endParaRPr lang="de-AT" altLang="en-US" sz="2400" dirty="0">
              <a:solidFill>
                <a:schemeClr val="tx2"/>
              </a:solidFill>
            </a:endParaRPr>
          </a:p>
        </p:txBody>
      </p:sp>
      <p:sp>
        <p:nvSpPr>
          <p:cNvPr id="4" name="Text Placeholder 3"/>
          <p:cNvSpPr>
            <a:spLocks noGrp="1"/>
          </p:cNvSpPr>
          <p:nvPr>
            <p:ph type="body" sz="quarter" idx="4294967295"/>
          </p:nvPr>
        </p:nvSpPr>
        <p:spPr>
          <a:xfrm>
            <a:off x="5595178" y="3314700"/>
            <a:ext cx="2316163" cy="1752600"/>
          </a:xfrm>
        </p:spPr>
        <p:txBody>
          <a:bodyPr>
            <a:noAutofit/>
          </a:bodyPr>
          <a:lstStyle/>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Technology:</a:t>
            </a:r>
            <a:br>
              <a:rPr lang="en-US" sz="1400" b="1" dirty="0">
                <a:solidFill>
                  <a:srgbClr val="071D49"/>
                </a:solidFill>
                <a:latin typeface="+mj-lt"/>
              </a:rPr>
            </a:br>
            <a:r>
              <a:rPr lang="en-US" sz="1400" dirty="0">
                <a:solidFill>
                  <a:srgbClr val="071D49"/>
                </a:solidFill>
                <a:latin typeface="+mj-lt"/>
              </a:rPr>
              <a:t>Solar</a:t>
            </a:r>
          </a:p>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Location:</a:t>
            </a:r>
            <a:br>
              <a:rPr lang="en-US" sz="1400" b="1" dirty="0">
                <a:solidFill>
                  <a:srgbClr val="071D49"/>
                </a:solidFill>
                <a:latin typeface="+mj-lt"/>
              </a:rPr>
            </a:br>
            <a:r>
              <a:rPr lang="en-US" sz="1400" dirty="0">
                <a:solidFill>
                  <a:srgbClr val="071D49"/>
                </a:solidFill>
                <a:latin typeface="+mj-lt"/>
              </a:rPr>
              <a:t>India</a:t>
            </a:r>
          </a:p>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Investment amount:</a:t>
            </a:r>
            <a:br>
              <a:rPr lang="en-US" sz="1400" b="1" dirty="0">
                <a:solidFill>
                  <a:srgbClr val="071D49"/>
                </a:solidFill>
                <a:latin typeface="+mj-lt"/>
              </a:rPr>
            </a:br>
            <a:r>
              <a:rPr lang="en-US" sz="1400" dirty="0">
                <a:solidFill>
                  <a:srgbClr val="071D49"/>
                </a:solidFill>
                <a:latin typeface="+mj-lt"/>
              </a:rPr>
              <a:t>US$ 340,000</a:t>
            </a:r>
          </a:p>
        </p:txBody>
      </p:sp>
      <p:pic>
        <p:nvPicPr>
          <p:cNvPr id="14" name="Picture Placeholder 13"/>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415732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93336" y="1790700"/>
            <a:ext cx="6709484" cy="1295400"/>
          </a:xfrm>
        </p:spPr>
        <p:txBody>
          <a:bodyPr>
            <a:normAutofit/>
          </a:bodyPr>
          <a:lstStyle/>
          <a:p>
            <a:r>
              <a:rPr lang="en-US" sz="1400" dirty="0">
                <a:solidFill>
                  <a:schemeClr val="tx1"/>
                </a:solidFill>
                <a:latin typeface="+mj-lt"/>
              </a:rPr>
              <a:t>The Rooftop Solar Plant Project converted the rooftops of 27 Big C supermarkets, part of one of Thailand’s biggest retail chains, into solar plants. In June 2017, Sharp Solar Solution Asia was selected to build the systems. Discussions continue around the possible expansion of the project to Big C’s other 97 stores.</a:t>
            </a:r>
          </a:p>
          <a:p>
            <a:endParaRPr lang="en-US" sz="1400" dirty="0">
              <a:latin typeface="+mj-lt"/>
            </a:endParaRPr>
          </a:p>
        </p:txBody>
      </p:sp>
      <p:sp>
        <p:nvSpPr>
          <p:cNvPr id="9" name="Titel 1"/>
          <p:cNvSpPr>
            <a:spLocks noGrp="1"/>
          </p:cNvSpPr>
          <p:nvPr>
            <p:ph type="title"/>
          </p:nvPr>
        </p:nvSpPr>
        <p:spPr/>
        <p:txBody>
          <a:bodyPr>
            <a:noAutofit/>
          </a:bodyPr>
          <a:lstStyle/>
          <a:p>
            <a:r>
              <a:rPr lang="en-US" altLang="en-US" sz="2400" dirty="0"/>
              <a:t>Success story – Asia</a:t>
            </a:r>
            <a:br>
              <a:rPr lang="en-US" altLang="en-US" sz="2400" dirty="0"/>
            </a:br>
            <a:r>
              <a:rPr lang="en-US" altLang="en-US" dirty="0">
                <a:solidFill>
                  <a:schemeClr val="tx2"/>
                </a:solidFill>
              </a:rPr>
              <a:t>Rooftop Solar Plant Project</a:t>
            </a:r>
            <a:endParaRPr lang="de-AT" altLang="en-US" dirty="0">
              <a:solidFill>
                <a:schemeClr val="tx2"/>
              </a:solidFill>
            </a:endParaRPr>
          </a:p>
        </p:txBody>
      </p:sp>
      <p:sp>
        <p:nvSpPr>
          <p:cNvPr id="14" name="Text Placeholder 9"/>
          <p:cNvSpPr txBox="1">
            <a:spLocks/>
          </p:cNvSpPr>
          <p:nvPr/>
        </p:nvSpPr>
        <p:spPr>
          <a:xfrm>
            <a:off x="5595178" y="3238500"/>
            <a:ext cx="2316163" cy="1752600"/>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Akkurat Pro"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spcAft>
                <a:spcPts val="1200"/>
              </a:spcAft>
              <a:buClr>
                <a:schemeClr val="accent2"/>
              </a:buClr>
              <a:buFont typeface="Wingdings 2" panose="05020102010507070707" pitchFamily="18" charset="2"/>
              <a:buChar char=""/>
            </a:pPr>
            <a:r>
              <a:rPr lang="en-US" sz="1400" b="1" dirty="0">
                <a:solidFill>
                  <a:srgbClr val="071D49"/>
                </a:solidFill>
                <a:latin typeface="+mj-lt"/>
              </a:rPr>
              <a:t>Technology:</a:t>
            </a:r>
            <a:br>
              <a:rPr lang="en-US" sz="1400" b="1" dirty="0">
                <a:solidFill>
                  <a:srgbClr val="071D49"/>
                </a:solidFill>
                <a:latin typeface="+mj-lt"/>
              </a:rPr>
            </a:br>
            <a:r>
              <a:rPr lang="en-US" sz="1400" dirty="0">
                <a:solidFill>
                  <a:srgbClr val="071D49"/>
                </a:solidFill>
                <a:latin typeface="+mj-lt"/>
              </a:rPr>
              <a:t>Solar</a:t>
            </a:r>
          </a:p>
          <a:p>
            <a:pPr marL="285750" indent="-285750" algn="l">
              <a:spcAft>
                <a:spcPts val="1200"/>
              </a:spcAft>
              <a:buClr>
                <a:schemeClr val="accent2"/>
              </a:buClr>
              <a:buFont typeface="Wingdings 2" panose="05020102010507070707" pitchFamily="18" charset="2"/>
              <a:buChar char=""/>
            </a:pPr>
            <a:r>
              <a:rPr lang="en-US" sz="1400" b="1" dirty="0">
                <a:solidFill>
                  <a:srgbClr val="071D49"/>
                </a:solidFill>
                <a:latin typeface="+mj-lt"/>
              </a:rPr>
              <a:t>Location:</a:t>
            </a:r>
            <a:br>
              <a:rPr lang="en-US" sz="1400" b="1" dirty="0">
                <a:solidFill>
                  <a:srgbClr val="071D49"/>
                </a:solidFill>
                <a:latin typeface="+mj-lt"/>
              </a:rPr>
            </a:br>
            <a:r>
              <a:rPr lang="en-US" sz="1400" dirty="0">
                <a:solidFill>
                  <a:srgbClr val="071D49"/>
                </a:solidFill>
                <a:latin typeface="+mj-lt"/>
              </a:rPr>
              <a:t>Thailand</a:t>
            </a:r>
          </a:p>
          <a:p>
            <a:pPr marL="285750" indent="-285750" algn="l">
              <a:spcAft>
                <a:spcPts val="1200"/>
              </a:spcAft>
              <a:buClr>
                <a:schemeClr val="accent2"/>
              </a:buClr>
              <a:buFont typeface="Wingdings 2" panose="05020102010507070707" pitchFamily="18" charset="2"/>
              <a:buChar char=""/>
            </a:pPr>
            <a:r>
              <a:rPr lang="en-US" sz="1400" b="1" dirty="0">
                <a:solidFill>
                  <a:srgbClr val="071D49"/>
                </a:solidFill>
                <a:latin typeface="+mj-lt"/>
              </a:rPr>
              <a:t>Investment amount:</a:t>
            </a:r>
            <a:br>
              <a:rPr lang="en-US" sz="1400" b="1" dirty="0">
                <a:solidFill>
                  <a:srgbClr val="071D49"/>
                </a:solidFill>
                <a:latin typeface="+mj-lt"/>
              </a:rPr>
            </a:br>
            <a:r>
              <a:rPr lang="en-US" sz="1400" dirty="0">
                <a:solidFill>
                  <a:srgbClr val="071D49"/>
                </a:solidFill>
                <a:latin typeface="+mj-lt"/>
              </a:rPr>
              <a:t>US$ 12.5 million</a:t>
            </a:r>
          </a:p>
        </p:txBody>
      </p:sp>
      <p:pic>
        <p:nvPicPr>
          <p:cNvPr id="18" name="Picture 4"/>
          <p:cNvPicPr>
            <a:picLocks noGrp="1" noChangeAspect="1" noChangeArrowheads="1"/>
          </p:cNvPicPr>
          <p:nvPr>
            <p:ph type="pic" sz="quarter" idx="10"/>
          </p:nvPr>
        </p:nvPicPr>
        <p:blipFill rotWithShape="1">
          <a:blip r:embed="rId2" cstate="screen">
            <a:extLst>
              <a:ext uri="{28A0092B-C50C-407E-A947-70E740481C1C}">
                <a14:useLocalDpi xmlns:a14="http://schemas.microsoft.com/office/drawing/2010/main"/>
              </a:ext>
            </a:extLst>
          </a:blip>
          <a:srcRect r="-208"/>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8216" y="1485900"/>
            <a:ext cx="6709484" cy="1603044"/>
          </a:xfrm>
        </p:spPr>
        <p:txBody>
          <a:bodyPr vert="horz" lIns="0" tIns="0" rIns="0" bIns="0" rtlCol="0" anchor="t">
            <a:normAutofit/>
          </a:bodyPr>
          <a:lstStyle/>
          <a:p>
            <a:r>
              <a:rPr lang="en-GB" dirty="0"/>
              <a:t>The most direct benefit to Ugandans provided by Ubuntu is employment. In addition to dozens of direct employees, the business indirectly employs over 2,000 people, providing them with secure and fair employment. Uganda is a </a:t>
            </a:r>
            <a:r>
              <a:rPr lang="en-GB"/>
              <a:t>primarily agricultural economy with 70% of people engaged in the sector, so </a:t>
            </a:r>
            <a:r>
              <a:rPr lang="en-GB" dirty="0"/>
              <a:t>enabling smoother communication and payment to empower farmers has a myriad of positive impacts.</a:t>
            </a:r>
            <a:endParaRPr lang="en-US" sz="1400" dirty="0">
              <a:solidFill>
                <a:schemeClr val="tx1"/>
              </a:solidFill>
              <a:latin typeface="+mj-lt"/>
            </a:endParaRPr>
          </a:p>
        </p:txBody>
      </p:sp>
      <p:sp>
        <p:nvSpPr>
          <p:cNvPr id="9" name="Titel 1"/>
          <p:cNvSpPr>
            <a:spLocks noGrp="1"/>
          </p:cNvSpPr>
          <p:nvPr>
            <p:ph type="title"/>
          </p:nvPr>
        </p:nvSpPr>
        <p:spPr/>
        <p:txBody>
          <a:bodyPr>
            <a:noAutofit/>
          </a:bodyPr>
          <a:lstStyle/>
          <a:p>
            <a:r>
              <a:rPr lang="en-US" altLang="en-US" sz="2400" dirty="0"/>
              <a:t>Success Story – East Africa</a:t>
            </a:r>
            <a:br>
              <a:rPr lang="en-US" altLang="en-US" dirty="0"/>
            </a:br>
            <a:r>
              <a:rPr lang="en-US" altLang="en-US" dirty="0">
                <a:solidFill>
                  <a:schemeClr val="tx2"/>
                </a:solidFill>
              </a:rPr>
              <a:t>Ubuntu Towers</a:t>
            </a:r>
            <a:endParaRPr lang="de-AT" altLang="en-US" dirty="0">
              <a:solidFill>
                <a:schemeClr val="tx2"/>
              </a:solidFill>
            </a:endParaRPr>
          </a:p>
        </p:txBody>
      </p:sp>
      <p:pic>
        <p:nvPicPr>
          <p:cNvPr id="16" name="Picture 2"/>
          <p:cNvPicPr>
            <a:picLocks noGrp="1" noChangeAspect="1" noChangeArrowheads="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bwMode="auto">
          <a:xfrm>
            <a:off x="1743813" y="3238500"/>
            <a:ext cx="3657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Placeholder 3"/>
          <p:cNvSpPr>
            <a:spLocks noGrp="1"/>
          </p:cNvSpPr>
          <p:nvPr>
            <p:ph type="body" sz="quarter" idx="4294967295"/>
          </p:nvPr>
        </p:nvSpPr>
        <p:spPr>
          <a:xfrm>
            <a:off x="5595178" y="3314700"/>
            <a:ext cx="2316163" cy="1752600"/>
          </a:xfrm>
        </p:spPr>
        <p:txBody>
          <a:bodyPr>
            <a:noAutofit/>
          </a:bodyPr>
          <a:lstStyle/>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Technology:</a:t>
            </a:r>
            <a:br>
              <a:rPr lang="en-US" sz="1400" b="1" dirty="0">
                <a:solidFill>
                  <a:srgbClr val="071D49"/>
                </a:solidFill>
                <a:latin typeface="+mj-lt"/>
              </a:rPr>
            </a:br>
            <a:r>
              <a:rPr lang="en-US" sz="1400" dirty="0">
                <a:solidFill>
                  <a:srgbClr val="071D49"/>
                </a:solidFill>
                <a:latin typeface="+mj-lt"/>
              </a:rPr>
              <a:t>Solar</a:t>
            </a:r>
          </a:p>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Location:</a:t>
            </a:r>
            <a:br>
              <a:rPr lang="en-US" sz="1400" b="1" dirty="0">
                <a:solidFill>
                  <a:srgbClr val="071D49"/>
                </a:solidFill>
                <a:latin typeface="+mj-lt"/>
              </a:rPr>
            </a:br>
            <a:r>
              <a:rPr lang="en-US" sz="1400" dirty="0">
                <a:solidFill>
                  <a:srgbClr val="071D49"/>
                </a:solidFill>
                <a:latin typeface="+mj-lt"/>
              </a:rPr>
              <a:t>Uganda</a:t>
            </a:r>
          </a:p>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Investment amount:</a:t>
            </a:r>
            <a:br>
              <a:rPr lang="en-US" sz="1400" b="1" dirty="0">
                <a:solidFill>
                  <a:srgbClr val="071D49"/>
                </a:solidFill>
                <a:latin typeface="+mj-lt"/>
              </a:rPr>
            </a:br>
            <a:r>
              <a:rPr lang="en-US" sz="1400" dirty="0">
                <a:solidFill>
                  <a:srgbClr val="071D49"/>
                </a:solidFill>
                <a:latin typeface="+mj-lt"/>
              </a:rPr>
              <a:t>US$ 15,950,000</a:t>
            </a:r>
          </a:p>
        </p:txBody>
      </p:sp>
    </p:spTree>
    <p:extLst>
      <p:ext uri="{BB962C8B-B14F-4D97-AF65-F5344CB8AC3E}">
        <p14:creationId xmlns:p14="http://schemas.microsoft.com/office/powerpoint/2010/main" val="250137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1400" dirty="0">
                <a:solidFill>
                  <a:schemeClr val="tx1"/>
                </a:solidFill>
                <a:latin typeface="+mj-lt"/>
              </a:rPr>
              <a:t>BBP is the first commercial scale biogas project in South Africa.  It is an independent commercial enterprise that will contribute to diversifying the South African energy mix away from coal. The plant came on stream in August 2015 and will generate 4.4 MW at full design capacity. The project will result in the creation of long-term direct and indirect employment in </a:t>
            </a:r>
            <a:r>
              <a:rPr lang="en-US" sz="1400" dirty="0" err="1">
                <a:solidFill>
                  <a:schemeClr val="tx1"/>
                </a:solidFill>
                <a:latin typeface="+mj-lt"/>
              </a:rPr>
              <a:t>peri</a:t>
            </a:r>
            <a:r>
              <a:rPr lang="en-US" sz="1400" dirty="0">
                <a:solidFill>
                  <a:schemeClr val="tx1"/>
                </a:solidFill>
                <a:latin typeface="+mj-lt"/>
              </a:rPr>
              <a:t>-urban South Africa, which currently experiences high levels of unemployment.</a:t>
            </a:r>
          </a:p>
          <a:p>
            <a:endParaRPr lang="en-US" sz="1400" dirty="0">
              <a:solidFill>
                <a:schemeClr val="tx1"/>
              </a:solidFill>
              <a:latin typeface="+mj-lt"/>
            </a:endParaRPr>
          </a:p>
        </p:txBody>
      </p:sp>
      <p:sp>
        <p:nvSpPr>
          <p:cNvPr id="9" name="Titel 1"/>
          <p:cNvSpPr>
            <a:spLocks noGrp="1"/>
          </p:cNvSpPr>
          <p:nvPr>
            <p:ph type="title"/>
          </p:nvPr>
        </p:nvSpPr>
        <p:spPr/>
        <p:txBody>
          <a:bodyPr>
            <a:noAutofit/>
          </a:bodyPr>
          <a:lstStyle/>
          <a:p>
            <a:r>
              <a:rPr lang="en-US" altLang="en-US" sz="2400" dirty="0"/>
              <a:t>Success story – Southern Africa</a:t>
            </a:r>
            <a:br>
              <a:rPr lang="en-US" altLang="en-US" sz="2400" dirty="0"/>
            </a:br>
            <a:r>
              <a:rPr lang="en-US" altLang="en-US" dirty="0">
                <a:solidFill>
                  <a:schemeClr val="tx2"/>
                </a:solidFill>
              </a:rPr>
              <a:t>Bronkhorstspruit Biogas Project (Pty) Ltd – Bio2Watt</a:t>
            </a:r>
            <a:endParaRPr lang="de-AT" altLang="en-US" dirty="0">
              <a:solidFill>
                <a:schemeClr val="tx2"/>
              </a:solidFill>
            </a:endParaRPr>
          </a:p>
        </p:txBody>
      </p:sp>
      <p:sp>
        <p:nvSpPr>
          <p:cNvPr id="18" name="Text Placeholder 9"/>
          <p:cNvSpPr>
            <a:spLocks noGrp="1"/>
          </p:cNvSpPr>
          <p:nvPr>
            <p:ph type="body" sz="quarter" idx="4294967295"/>
          </p:nvPr>
        </p:nvSpPr>
        <p:spPr>
          <a:xfrm>
            <a:off x="5595178" y="3314700"/>
            <a:ext cx="2316163" cy="1752600"/>
          </a:xfrm>
        </p:spPr>
        <p:txBody>
          <a:bodyPr>
            <a:noAutofit/>
          </a:bodyPr>
          <a:lstStyle/>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Technology:</a:t>
            </a:r>
            <a:br>
              <a:rPr lang="en-US" sz="1400" b="1" dirty="0">
                <a:solidFill>
                  <a:srgbClr val="071D49"/>
                </a:solidFill>
                <a:latin typeface="+mj-lt"/>
              </a:rPr>
            </a:br>
            <a:r>
              <a:rPr lang="en-US" sz="1400" dirty="0">
                <a:solidFill>
                  <a:srgbClr val="071D49"/>
                </a:solidFill>
                <a:latin typeface="+mj-lt"/>
              </a:rPr>
              <a:t>Biogas</a:t>
            </a:r>
          </a:p>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Location:</a:t>
            </a:r>
            <a:br>
              <a:rPr lang="en-US" sz="1400" b="1" dirty="0">
                <a:solidFill>
                  <a:srgbClr val="071D49"/>
                </a:solidFill>
                <a:latin typeface="+mj-lt"/>
              </a:rPr>
            </a:br>
            <a:r>
              <a:rPr lang="en-US" sz="1400" dirty="0">
                <a:solidFill>
                  <a:srgbClr val="071D49"/>
                </a:solidFill>
                <a:latin typeface="+mj-lt"/>
              </a:rPr>
              <a:t>South Africa</a:t>
            </a:r>
          </a:p>
          <a:p>
            <a:pPr marL="285750" indent="-285750">
              <a:spcAft>
                <a:spcPts val="1200"/>
              </a:spcAft>
              <a:buClr>
                <a:schemeClr val="accent2"/>
              </a:buClr>
              <a:buFont typeface="Wingdings 2" panose="05020102010507070707" pitchFamily="18" charset="2"/>
              <a:buChar char=""/>
            </a:pPr>
            <a:r>
              <a:rPr lang="en-US" sz="1400" b="1" dirty="0">
                <a:solidFill>
                  <a:srgbClr val="071D49"/>
                </a:solidFill>
                <a:latin typeface="+mj-lt"/>
              </a:rPr>
              <a:t>Investment amount:</a:t>
            </a:r>
            <a:br>
              <a:rPr lang="en-US" sz="1400" b="1" dirty="0">
                <a:solidFill>
                  <a:srgbClr val="071D49"/>
                </a:solidFill>
                <a:latin typeface="+mj-lt"/>
              </a:rPr>
            </a:br>
            <a:r>
              <a:rPr lang="en-US" sz="1400" dirty="0">
                <a:solidFill>
                  <a:srgbClr val="071D49"/>
                </a:solidFill>
                <a:latin typeface="+mj-lt"/>
              </a:rPr>
              <a:t>US$ 12.5 million</a:t>
            </a:r>
          </a:p>
        </p:txBody>
      </p:sp>
      <p:pic>
        <p:nvPicPr>
          <p:cNvPr id="19" name="Picture 2"/>
          <p:cNvPicPr>
            <a:picLocks noGrp="1" noChangeAspect="1" noChangeArrowheads="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33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CF650A-F94E-C848-7FF7-1BF36F1FF6AE}"/>
              </a:ext>
            </a:extLst>
          </p:cNvPr>
          <p:cNvSpPr>
            <a:spLocks noGrp="1"/>
          </p:cNvSpPr>
          <p:nvPr>
            <p:ph type="title"/>
          </p:nvPr>
        </p:nvSpPr>
        <p:spPr>
          <a:xfrm>
            <a:off x="468000" y="218620"/>
            <a:ext cx="9069916" cy="609600"/>
          </a:xfrm>
        </p:spPr>
        <p:txBody>
          <a:bodyPr/>
          <a:lstStyle/>
          <a:p>
            <a:r>
              <a:rPr lang="fi-FI" dirty="0" err="1"/>
              <a:t>Typical</a:t>
            </a:r>
            <a:r>
              <a:rPr lang="fi-FI" dirty="0"/>
              <a:t> </a:t>
            </a:r>
            <a:r>
              <a:rPr lang="fi-FI" dirty="0" err="1"/>
              <a:t>Blended</a:t>
            </a:r>
            <a:r>
              <a:rPr lang="fi-FI" dirty="0"/>
              <a:t> Finance Capital </a:t>
            </a:r>
            <a:r>
              <a:rPr lang="fi-FI" dirty="0" err="1"/>
              <a:t>Stack</a:t>
            </a:r>
            <a:endParaRPr lang="en-FI" dirty="0"/>
          </a:p>
        </p:txBody>
      </p:sp>
      <p:sp>
        <p:nvSpPr>
          <p:cNvPr id="6" name="Rectangle 5">
            <a:extLst>
              <a:ext uri="{FF2B5EF4-FFF2-40B4-BE49-F238E27FC236}">
                <a16:creationId xmlns:a16="http://schemas.microsoft.com/office/drawing/2014/main" id="{49C4B378-218E-EFC3-12D9-8DB4DF718606}"/>
              </a:ext>
            </a:extLst>
          </p:cNvPr>
          <p:cNvSpPr/>
          <p:nvPr/>
        </p:nvSpPr>
        <p:spPr>
          <a:xfrm>
            <a:off x="4669545" y="1073977"/>
            <a:ext cx="1998794" cy="16775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Abadi"/>
                <a:ea typeface="+mn-ea"/>
                <a:cs typeface="+mn-cs"/>
              </a:rPr>
              <a:t>Senior </a:t>
            </a:r>
            <a:r>
              <a:rPr kumimoji="0" lang="fi-FI" sz="1200" b="0" i="0" u="none" strike="noStrike" kern="1200" cap="none" spc="0" normalizeH="0" baseline="0" noProof="0" dirty="0" err="1">
                <a:ln>
                  <a:noFill/>
                </a:ln>
                <a:solidFill>
                  <a:srgbClr val="FFFFFF"/>
                </a:solidFill>
                <a:effectLst/>
                <a:uLnTx/>
                <a:uFillTx/>
                <a:latin typeface="Abadi"/>
                <a:ea typeface="+mn-ea"/>
                <a:cs typeface="+mn-cs"/>
              </a:rPr>
              <a:t>Debt</a:t>
            </a:r>
            <a:endParaRPr kumimoji="0" lang="en-FI" sz="1200" b="0" i="0" u="none" strike="noStrike" kern="1200" cap="none" spc="0" normalizeH="0" baseline="0" noProof="0" dirty="0">
              <a:ln>
                <a:noFill/>
              </a:ln>
              <a:solidFill>
                <a:srgbClr val="FFFFFF"/>
              </a:solidFill>
              <a:effectLst/>
              <a:uLnTx/>
              <a:uFillTx/>
              <a:latin typeface="Abadi"/>
              <a:ea typeface="+mn-ea"/>
              <a:cs typeface="+mn-cs"/>
            </a:endParaRPr>
          </a:p>
        </p:txBody>
      </p:sp>
      <p:sp>
        <p:nvSpPr>
          <p:cNvPr id="7" name="Rectangle 6">
            <a:extLst>
              <a:ext uri="{FF2B5EF4-FFF2-40B4-BE49-F238E27FC236}">
                <a16:creationId xmlns:a16="http://schemas.microsoft.com/office/drawing/2014/main" id="{62F26D02-4F51-9847-0865-CD3A774A8BC8}"/>
              </a:ext>
            </a:extLst>
          </p:cNvPr>
          <p:cNvSpPr/>
          <p:nvPr/>
        </p:nvSpPr>
        <p:spPr>
          <a:xfrm flipH="1">
            <a:off x="4669545" y="2751519"/>
            <a:ext cx="1998794" cy="520676"/>
          </a:xfrm>
          <a:prstGeom prst="rect">
            <a:avLst/>
          </a:prstGeom>
          <a:solidFill>
            <a:srgbClr val="78B8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srgbClr val="071D49"/>
                </a:solidFill>
                <a:effectLst/>
                <a:uLnTx/>
                <a:uFillTx/>
                <a:latin typeface="Abadi"/>
                <a:ea typeface="+mn-ea"/>
                <a:cs typeface="+mn-cs"/>
              </a:rPr>
              <a:t>Subordinated</a:t>
            </a:r>
            <a:r>
              <a:rPr kumimoji="0" lang="fi-FI" sz="1200" b="0" i="0" u="none" strike="noStrike" kern="1200" cap="none" spc="0" normalizeH="0" baseline="0" noProof="0" dirty="0">
                <a:ln>
                  <a:noFill/>
                </a:ln>
                <a:solidFill>
                  <a:srgbClr val="071D49"/>
                </a:solidFill>
                <a:effectLst/>
                <a:uLnTx/>
                <a:uFillTx/>
                <a:latin typeface="Abadi"/>
                <a:ea typeface="+mn-ea"/>
                <a:cs typeface="+mn-cs"/>
              </a:rPr>
              <a:t> </a:t>
            </a:r>
            <a:r>
              <a:rPr lang="fi-FI" sz="1200" dirty="0">
                <a:solidFill>
                  <a:srgbClr val="071D49"/>
                </a:solidFill>
                <a:latin typeface="Abadi"/>
              </a:rPr>
              <a:t>/ Junior </a:t>
            </a:r>
            <a:r>
              <a:rPr kumimoji="0" lang="fi-FI" sz="1200" b="0" i="0" u="none" strike="noStrike" kern="1200" cap="none" spc="0" normalizeH="0" baseline="0" noProof="0" dirty="0" err="1">
                <a:ln>
                  <a:noFill/>
                </a:ln>
                <a:solidFill>
                  <a:srgbClr val="071D49"/>
                </a:solidFill>
                <a:effectLst/>
                <a:uLnTx/>
                <a:uFillTx/>
                <a:latin typeface="Abadi"/>
                <a:ea typeface="+mn-ea"/>
                <a:cs typeface="+mn-cs"/>
              </a:rPr>
              <a:t>Debt</a:t>
            </a:r>
            <a:endParaRPr kumimoji="0" lang="fi-FI" sz="1200" b="0" i="0" u="none" strike="noStrike" kern="1200" cap="none" spc="0" normalizeH="0" baseline="0" noProof="0" dirty="0">
              <a:ln>
                <a:noFill/>
              </a:ln>
              <a:solidFill>
                <a:srgbClr val="071D49"/>
              </a:solidFill>
              <a:effectLst/>
              <a:uLnTx/>
              <a:uFillTx/>
              <a:latin typeface="Abad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srgbClr val="071D49"/>
                </a:solidFill>
                <a:effectLst/>
                <a:uLnTx/>
                <a:uFillTx/>
                <a:latin typeface="Abadi"/>
                <a:ea typeface="+mn-ea"/>
                <a:cs typeface="+mn-cs"/>
              </a:rPr>
              <a:t>Mezzanine</a:t>
            </a:r>
            <a:endParaRPr kumimoji="0" lang="en-FI" sz="1200" b="0" i="0" u="none" strike="noStrike" kern="1200" cap="none" spc="0" normalizeH="0" baseline="0" noProof="0" dirty="0">
              <a:ln>
                <a:noFill/>
              </a:ln>
              <a:solidFill>
                <a:srgbClr val="071D49"/>
              </a:solidFill>
              <a:effectLst/>
              <a:uLnTx/>
              <a:uFillTx/>
              <a:latin typeface="Abadi"/>
              <a:ea typeface="+mn-ea"/>
              <a:cs typeface="+mn-cs"/>
            </a:endParaRPr>
          </a:p>
        </p:txBody>
      </p:sp>
      <p:sp>
        <p:nvSpPr>
          <p:cNvPr id="8" name="Rectangle 7">
            <a:extLst>
              <a:ext uri="{FF2B5EF4-FFF2-40B4-BE49-F238E27FC236}">
                <a16:creationId xmlns:a16="http://schemas.microsoft.com/office/drawing/2014/main" id="{B791A8DA-D5D9-AA95-27CA-0B2383F068E5}"/>
              </a:ext>
            </a:extLst>
          </p:cNvPr>
          <p:cNvSpPr/>
          <p:nvPr/>
        </p:nvSpPr>
        <p:spPr>
          <a:xfrm flipH="1">
            <a:off x="4670594" y="3257885"/>
            <a:ext cx="1998794" cy="733228"/>
          </a:xfrm>
          <a:prstGeom prst="rect">
            <a:avLst/>
          </a:prstGeom>
          <a:solidFill>
            <a:srgbClr val="D8EE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srgbClr val="071D49"/>
                </a:solidFill>
                <a:effectLst/>
                <a:uLnTx/>
                <a:uFillTx/>
                <a:latin typeface="Abadi"/>
                <a:ea typeface="+mn-ea"/>
                <a:cs typeface="+mn-cs"/>
              </a:rPr>
              <a:t>Equity</a:t>
            </a:r>
            <a:endParaRPr kumimoji="0" lang="en-FI" sz="1200" b="0" i="0" u="none" strike="noStrike" kern="1200" cap="none" spc="0" normalizeH="0" baseline="0" noProof="0" dirty="0">
              <a:ln>
                <a:noFill/>
              </a:ln>
              <a:solidFill>
                <a:srgbClr val="071D49"/>
              </a:solidFill>
              <a:effectLst/>
              <a:uLnTx/>
              <a:uFillTx/>
              <a:latin typeface="Abadi"/>
              <a:ea typeface="+mn-ea"/>
              <a:cs typeface="+mn-cs"/>
            </a:endParaRPr>
          </a:p>
        </p:txBody>
      </p:sp>
      <p:sp>
        <p:nvSpPr>
          <p:cNvPr id="9" name="Rectangle 8">
            <a:extLst>
              <a:ext uri="{FF2B5EF4-FFF2-40B4-BE49-F238E27FC236}">
                <a16:creationId xmlns:a16="http://schemas.microsoft.com/office/drawing/2014/main" id="{E584EA39-CAA2-C353-1C8B-85DEB54D8FB8}"/>
              </a:ext>
            </a:extLst>
          </p:cNvPr>
          <p:cNvSpPr/>
          <p:nvPr/>
        </p:nvSpPr>
        <p:spPr>
          <a:xfrm flipH="1">
            <a:off x="4667823" y="4001451"/>
            <a:ext cx="1998794" cy="404294"/>
          </a:xfrm>
          <a:prstGeom prst="rect">
            <a:avLst/>
          </a:prstGeom>
          <a:solidFill>
            <a:srgbClr val="CFE2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err="1">
                <a:solidFill>
                  <a:srgbClr val="000000"/>
                </a:solidFill>
                <a:latin typeface="Abadi"/>
              </a:rPr>
              <a:t>First</a:t>
            </a:r>
            <a:r>
              <a:rPr lang="fi-FI" sz="1200" dirty="0">
                <a:solidFill>
                  <a:srgbClr val="000000"/>
                </a:solidFill>
                <a:latin typeface="Abadi"/>
              </a:rPr>
              <a:t> </a:t>
            </a:r>
            <a:r>
              <a:rPr lang="fi-FI" sz="1200" dirty="0" err="1">
                <a:solidFill>
                  <a:srgbClr val="000000"/>
                </a:solidFill>
                <a:latin typeface="Abadi"/>
              </a:rPr>
              <a:t>Lost</a:t>
            </a:r>
            <a:r>
              <a:rPr lang="fi-FI" sz="1200" dirty="0">
                <a:solidFill>
                  <a:srgbClr val="000000"/>
                </a:solidFill>
                <a:latin typeface="Abadi"/>
              </a:rPr>
              <a:t> </a:t>
            </a:r>
            <a:r>
              <a:rPr lang="fi-FI" sz="1200" dirty="0" err="1">
                <a:solidFill>
                  <a:srgbClr val="000000"/>
                </a:solidFill>
                <a:latin typeface="Abadi"/>
              </a:rPr>
              <a:t>Guarantee</a:t>
            </a:r>
            <a:endParaRPr kumimoji="0" lang="en-FI" sz="1200" b="0" i="0" u="none" strike="noStrike" kern="1200" cap="none" spc="0" normalizeH="0" baseline="0" noProof="0" dirty="0">
              <a:ln>
                <a:noFill/>
              </a:ln>
              <a:solidFill>
                <a:srgbClr val="000000"/>
              </a:solidFill>
              <a:effectLst/>
              <a:uLnTx/>
              <a:uFillTx/>
              <a:latin typeface="Abadi"/>
              <a:ea typeface="+mn-ea"/>
              <a:cs typeface="+mn-cs"/>
            </a:endParaRPr>
          </a:p>
        </p:txBody>
      </p:sp>
      <p:sp>
        <p:nvSpPr>
          <p:cNvPr id="11" name="Rectangle 10">
            <a:extLst>
              <a:ext uri="{FF2B5EF4-FFF2-40B4-BE49-F238E27FC236}">
                <a16:creationId xmlns:a16="http://schemas.microsoft.com/office/drawing/2014/main" id="{DE289645-7EEF-C358-1D8A-428BAB606FEF}"/>
              </a:ext>
            </a:extLst>
          </p:cNvPr>
          <p:cNvSpPr/>
          <p:nvPr/>
        </p:nvSpPr>
        <p:spPr>
          <a:xfrm flipH="1">
            <a:off x="4670594" y="4403230"/>
            <a:ext cx="1998794" cy="404294"/>
          </a:xfrm>
          <a:prstGeom prst="rect">
            <a:avLst/>
          </a:prstGeom>
          <a:solidFill>
            <a:srgbClr val="CFE2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Abadi"/>
              </a:rPr>
              <a:t>TA </a:t>
            </a:r>
            <a:r>
              <a:rPr lang="fi-FI" sz="1200" dirty="0" err="1">
                <a:solidFill>
                  <a:srgbClr val="000000"/>
                </a:solidFill>
                <a:latin typeface="Abadi"/>
              </a:rPr>
              <a:t>Facility</a:t>
            </a:r>
            <a:endParaRPr lang="fi-FI" sz="1200" dirty="0">
              <a:solidFill>
                <a:srgbClr val="000000"/>
              </a:solidFill>
              <a:latin typeface="Abadi"/>
            </a:endParaRPr>
          </a:p>
        </p:txBody>
      </p:sp>
      <p:sp>
        <p:nvSpPr>
          <p:cNvPr id="12" name="object 24">
            <a:extLst>
              <a:ext uri="{FF2B5EF4-FFF2-40B4-BE49-F238E27FC236}">
                <a16:creationId xmlns:a16="http://schemas.microsoft.com/office/drawing/2014/main" id="{795764F1-AFF2-062A-BB99-9778298DB0F4}"/>
              </a:ext>
            </a:extLst>
          </p:cNvPr>
          <p:cNvSpPr txBox="1"/>
          <p:nvPr/>
        </p:nvSpPr>
        <p:spPr>
          <a:xfrm>
            <a:off x="7221492" y="1416299"/>
            <a:ext cx="1992311" cy="1088760"/>
          </a:xfrm>
          <a:prstGeom prst="rect">
            <a:avLst/>
          </a:prstGeom>
        </p:spPr>
        <p:txBody>
          <a:bodyPr vert="horz" wrap="square" lIns="0" tIns="11430" rIns="0" bIns="0" rtlCol="0">
            <a:spAutoFit/>
          </a:bodyPr>
          <a:lstStyle/>
          <a:p>
            <a:pPr marL="12700" marR="5080" lvl="0" indent="0" algn="just" defTabSz="914400" rtl="0" eaLnBrk="1" fontAlgn="auto" latinLnBrk="0" hangingPunct="1">
              <a:lnSpc>
                <a:spcPct val="100000"/>
              </a:lnSpc>
              <a:spcBef>
                <a:spcPts val="90"/>
              </a:spcBef>
              <a:spcAft>
                <a:spcPts val="0"/>
              </a:spcAft>
              <a:buClrTx/>
              <a:buSzTx/>
              <a:buFontTx/>
              <a:buNone/>
              <a:tabLst/>
              <a:defRPr/>
            </a:pP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A</a:t>
            </a:r>
            <a:r>
              <a:rPr kumimoji="0" sz="1400" b="0" i="0" u="none" strike="noStrike" kern="1200" cap="none" spc="125" normalizeH="0" baseline="0" noProof="0" dirty="0" err="1">
                <a:ln>
                  <a:noFill/>
                </a:ln>
                <a:solidFill>
                  <a:srgbClr val="071D49"/>
                </a:solidFill>
                <a:effectLst/>
                <a:uLnTx/>
                <a:uFillTx/>
                <a:latin typeface="Gill Sans MT"/>
                <a:ea typeface="+mn-ea"/>
                <a:cs typeface="Gill Sans MT"/>
              </a:rPr>
              <a:t>ccess</a:t>
            </a:r>
            <a:r>
              <a:rPr kumimoji="0" sz="1400" b="0" i="0" u="none" strike="noStrike" kern="1200" cap="none" spc="-114" normalizeH="0" baseline="0" noProof="0" dirty="0">
                <a:ln>
                  <a:noFill/>
                </a:ln>
                <a:solidFill>
                  <a:srgbClr val="071D49"/>
                </a:solidFill>
                <a:effectLst/>
                <a:uLnTx/>
                <a:uFillTx/>
                <a:latin typeface="Gill Sans MT"/>
                <a:ea typeface="+mn-ea"/>
                <a:cs typeface="Gill Sans MT"/>
              </a:rPr>
              <a:t> </a:t>
            </a:r>
            <a:r>
              <a:rPr kumimoji="0" sz="1400" b="0" i="0" u="none" strike="noStrike" kern="1200" cap="none" spc="-25" normalizeH="0" baseline="0" noProof="0" dirty="0">
                <a:ln>
                  <a:noFill/>
                </a:ln>
                <a:solidFill>
                  <a:srgbClr val="071D49"/>
                </a:solidFill>
                <a:effectLst/>
                <a:uLnTx/>
                <a:uFillTx/>
                <a:latin typeface="Gill Sans MT"/>
                <a:ea typeface="+mn-ea"/>
                <a:cs typeface="Gill Sans MT"/>
              </a:rPr>
              <a:t>to </a:t>
            </a:r>
            <a:r>
              <a:rPr kumimoji="0" sz="1400" b="0" i="0" u="none" strike="noStrike" kern="1200" cap="none" spc="0" normalizeH="0" baseline="0" noProof="0" dirty="0">
                <a:ln>
                  <a:noFill/>
                </a:ln>
                <a:solidFill>
                  <a:srgbClr val="071D49"/>
                </a:solidFill>
                <a:effectLst/>
                <a:uLnTx/>
                <a:uFillTx/>
                <a:latin typeface="Gill Sans MT"/>
                <a:ea typeface="+mn-ea"/>
                <a:cs typeface="Gill Sans MT"/>
              </a:rPr>
              <a:t>DFIs</a:t>
            </a:r>
            <a:r>
              <a:rPr kumimoji="0" sz="1400" b="0" i="0" u="none" strike="noStrike" kern="1200" cap="none" spc="-30" normalizeH="0" baseline="0" noProof="0" dirty="0">
                <a:ln>
                  <a:noFill/>
                </a:ln>
                <a:solidFill>
                  <a:srgbClr val="071D49"/>
                </a:solidFill>
                <a:effectLst/>
                <a:uLnTx/>
                <a:uFillTx/>
                <a:latin typeface="Gill Sans MT"/>
                <a:ea typeface="+mn-ea"/>
                <a:cs typeface="Gill Sans MT"/>
              </a:rPr>
              <a:t> </a:t>
            </a:r>
            <a:r>
              <a:rPr kumimoji="0" sz="1400" b="0" i="0" u="none" strike="noStrike" kern="1200" cap="none" spc="90" normalizeH="0" baseline="0" noProof="0" dirty="0">
                <a:ln>
                  <a:noFill/>
                </a:ln>
                <a:solidFill>
                  <a:srgbClr val="071D49"/>
                </a:solidFill>
                <a:effectLst/>
                <a:uLnTx/>
                <a:uFillTx/>
                <a:latin typeface="Gill Sans MT"/>
                <a:ea typeface="+mn-ea"/>
                <a:cs typeface="Gill Sans MT"/>
              </a:rPr>
              <a:t>and</a:t>
            </a:r>
            <a:r>
              <a:rPr kumimoji="0" sz="1400" b="0" i="0" u="none" strike="noStrike" kern="1200" cap="none" spc="-15"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50" normalizeH="0" baseline="0" noProof="0" dirty="0">
                <a:ln>
                  <a:noFill/>
                </a:ln>
                <a:solidFill>
                  <a:srgbClr val="071D49"/>
                </a:solidFill>
                <a:effectLst/>
                <a:uLnTx/>
                <a:uFillTx/>
                <a:latin typeface="Gill Sans MT"/>
                <a:ea typeface="+mn-ea"/>
                <a:cs typeface="Gill Sans MT"/>
              </a:rPr>
              <a:t>C</a:t>
            </a:r>
            <a:r>
              <a:rPr kumimoji="0" sz="1400" b="0" i="0" u="none" strike="noStrike" kern="1200" cap="none" spc="50" normalizeH="0" baseline="0" noProof="0" dirty="0" err="1">
                <a:ln>
                  <a:noFill/>
                </a:ln>
                <a:solidFill>
                  <a:srgbClr val="071D49"/>
                </a:solidFill>
                <a:effectLst/>
                <a:uLnTx/>
                <a:uFillTx/>
                <a:latin typeface="Gill Sans MT"/>
                <a:ea typeface="+mn-ea"/>
                <a:cs typeface="Gill Sans MT"/>
              </a:rPr>
              <a:t>limate</a:t>
            </a:r>
            <a:r>
              <a:rPr kumimoji="0" sz="1400" b="0" i="0" u="none" strike="noStrike" kern="1200" cap="none" spc="5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50" normalizeH="0" baseline="0" noProof="0" dirty="0">
                <a:ln>
                  <a:noFill/>
                </a:ln>
                <a:solidFill>
                  <a:srgbClr val="071D49"/>
                </a:solidFill>
                <a:effectLst/>
                <a:uLnTx/>
                <a:uFillTx/>
                <a:latin typeface="Gill Sans MT"/>
                <a:ea typeface="+mn-ea"/>
                <a:cs typeface="Gill Sans MT"/>
              </a:rPr>
              <a:t>F</a:t>
            </a:r>
            <a:r>
              <a:rPr kumimoji="0" sz="1400" b="0" i="0" u="none" strike="noStrike" kern="1200" cap="none" spc="50" normalizeH="0" baseline="0" noProof="0" dirty="0" err="1">
                <a:ln>
                  <a:noFill/>
                </a:ln>
                <a:solidFill>
                  <a:srgbClr val="071D49"/>
                </a:solidFill>
                <a:effectLst/>
                <a:uLnTx/>
                <a:uFillTx/>
                <a:latin typeface="Gill Sans MT"/>
                <a:ea typeface="+mn-ea"/>
                <a:cs typeface="Gill Sans MT"/>
              </a:rPr>
              <a:t>acilities</a:t>
            </a:r>
            <a:r>
              <a:rPr kumimoji="0" sz="1400" b="0" i="0" u="none" strike="noStrike" kern="1200" cap="none" spc="-100" normalizeH="0" baseline="0" noProof="0" dirty="0">
                <a:ln>
                  <a:noFill/>
                </a:ln>
                <a:solidFill>
                  <a:srgbClr val="071D49"/>
                </a:solidFill>
                <a:effectLst/>
                <a:uLnTx/>
                <a:uFillTx/>
                <a:latin typeface="Gill Sans MT"/>
                <a:ea typeface="+mn-ea"/>
                <a:cs typeface="Gill Sans MT"/>
              </a:rPr>
              <a:t> </a:t>
            </a:r>
            <a:r>
              <a:rPr kumimoji="0" sz="1400" b="0" i="0" u="none" strike="noStrike" kern="1200" cap="none" spc="0" normalizeH="0" baseline="0" noProof="0" dirty="0">
                <a:ln>
                  <a:noFill/>
                </a:ln>
                <a:solidFill>
                  <a:srgbClr val="071D49"/>
                </a:solidFill>
                <a:effectLst/>
                <a:uLnTx/>
                <a:uFillTx/>
                <a:latin typeface="Gill Sans MT"/>
                <a:ea typeface="+mn-ea"/>
                <a:cs typeface="Gill Sans MT"/>
              </a:rPr>
              <a:t>not</a:t>
            </a:r>
            <a:r>
              <a:rPr kumimoji="0" sz="1400" b="0" i="0" u="none" strike="noStrike" kern="1200" cap="none" spc="-40" normalizeH="0" baseline="0" noProof="0" dirty="0">
                <a:ln>
                  <a:noFill/>
                </a:ln>
                <a:solidFill>
                  <a:srgbClr val="071D49"/>
                </a:solidFill>
                <a:effectLst/>
                <a:uLnTx/>
                <a:uFillTx/>
                <a:latin typeface="Gill Sans MT"/>
                <a:ea typeface="+mn-ea"/>
                <a:cs typeface="Gill Sans MT"/>
              </a:rPr>
              <a:t> </a:t>
            </a:r>
            <a:r>
              <a:rPr kumimoji="0" sz="1400" b="0" i="0" u="none" strike="noStrike" kern="1200" cap="none" spc="-20" normalizeH="0" baseline="0" noProof="0" dirty="0">
                <a:ln>
                  <a:noFill/>
                </a:ln>
                <a:solidFill>
                  <a:srgbClr val="071D49"/>
                </a:solidFill>
                <a:effectLst/>
                <a:uLnTx/>
                <a:uFillTx/>
                <a:latin typeface="Gill Sans MT"/>
                <a:ea typeface="+mn-ea"/>
                <a:cs typeface="Gill Sans MT"/>
              </a:rPr>
              <a:t>only </a:t>
            </a:r>
            <a:r>
              <a:rPr kumimoji="0" sz="1400" b="0" i="0" u="none" strike="noStrike" kern="1200" cap="none" spc="10" normalizeH="0" baseline="0" noProof="0" dirty="0">
                <a:ln>
                  <a:noFill/>
                </a:ln>
                <a:solidFill>
                  <a:srgbClr val="071D49"/>
                </a:solidFill>
                <a:effectLst/>
                <a:uLnTx/>
                <a:uFillTx/>
                <a:latin typeface="Gill Sans MT"/>
                <a:ea typeface="+mn-ea"/>
                <a:cs typeface="Gill Sans MT"/>
              </a:rPr>
              <a:t>potentially</a:t>
            </a:r>
            <a:r>
              <a:rPr kumimoji="0" sz="1400" b="0" i="0" u="none" strike="noStrike" kern="1200" cap="none" spc="50" normalizeH="0" baseline="0" noProof="0" dirty="0">
                <a:ln>
                  <a:noFill/>
                </a:ln>
                <a:solidFill>
                  <a:srgbClr val="071D49"/>
                </a:solidFill>
                <a:effectLst/>
                <a:uLnTx/>
                <a:uFillTx/>
                <a:latin typeface="Gill Sans MT"/>
                <a:ea typeface="+mn-ea"/>
                <a:cs typeface="Gill Sans MT"/>
              </a:rPr>
              <a:t> </a:t>
            </a:r>
            <a:r>
              <a:rPr kumimoji="0" sz="1400" b="0" i="0" u="none" strike="noStrike" kern="1200" cap="none" spc="-20" normalizeH="0" baseline="0" noProof="0" dirty="0">
                <a:ln>
                  <a:noFill/>
                </a:ln>
                <a:solidFill>
                  <a:srgbClr val="071D49"/>
                </a:solidFill>
                <a:effectLst/>
                <a:uLnTx/>
                <a:uFillTx/>
                <a:latin typeface="Gill Sans MT"/>
                <a:ea typeface="+mn-ea"/>
                <a:cs typeface="Gill Sans MT"/>
              </a:rPr>
              <a:t>help</a:t>
            </a:r>
            <a:r>
              <a:rPr kumimoji="0" lang="fi-FI" sz="1400" b="0" i="0" u="none" strike="noStrike" kern="1200" cap="none" spc="-20" normalizeH="0" baseline="0" noProof="0" dirty="0">
                <a:ln>
                  <a:noFill/>
                </a:ln>
                <a:solidFill>
                  <a:srgbClr val="071D49"/>
                </a:solidFill>
                <a:effectLst/>
                <a:uLnTx/>
                <a:uFillTx/>
                <a:latin typeface="Gill Sans MT"/>
                <a:ea typeface="+mn-ea"/>
                <a:cs typeface="Gill Sans MT"/>
              </a:rPr>
              <a:t>s</a:t>
            </a:r>
            <a:r>
              <a:rPr kumimoji="0" sz="1400" b="0" i="0" u="none" strike="noStrike" kern="1200" cap="none" spc="-20" normalizeH="0" baseline="0" noProof="0" dirty="0">
                <a:ln>
                  <a:noFill/>
                </a:ln>
                <a:solidFill>
                  <a:srgbClr val="071D49"/>
                </a:solidFill>
                <a:effectLst/>
                <a:uLnTx/>
                <a:uFillTx/>
                <a:latin typeface="Gill Sans MT"/>
                <a:ea typeface="+mn-ea"/>
                <a:cs typeface="Gill Sans MT"/>
              </a:rPr>
              <a:t> </a:t>
            </a:r>
            <a:r>
              <a:rPr kumimoji="0" sz="1400" b="0" i="0" u="none" strike="noStrike" kern="1200" cap="none" spc="10" normalizeH="0" baseline="0" noProof="0" dirty="0">
                <a:ln>
                  <a:noFill/>
                </a:ln>
                <a:solidFill>
                  <a:srgbClr val="071D49"/>
                </a:solidFill>
                <a:effectLst/>
                <a:uLnTx/>
                <a:uFillTx/>
                <a:latin typeface="Gill Sans MT"/>
                <a:ea typeface="+mn-ea"/>
                <a:cs typeface="Gill Sans MT"/>
              </a:rPr>
              <a:t>bridge</a:t>
            </a:r>
            <a:r>
              <a:rPr kumimoji="0" sz="1400" b="0" i="0" u="none" strike="noStrike" kern="1200" cap="none" spc="-40" normalizeH="0" baseline="0" noProof="0" dirty="0">
                <a:ln>
                  <a:noFill/>
                </a:ln>
                <a:solidFill>
                  <a:srgbClr val="071D49"/>
                </a:solidFill>
                <a:effectLst/>
                <a:uLnTx/>
                <a:uFillTx/>
                <a:latin typeface="Gill Sans MT"/>
                <a:ea typeface="+mn-ea"/>
                <a:cs typeface="Gill Sans MT"/>
              </a:rPr>
              <a:t> </a:t>
            </a:r>
            <a:r>
              <a:rPr kumimoji="0" sz="1400" b="0" i="0" u="none" strike="noStrike" kern="1200" cap="none" spc="110" normalizeH="0" baseline="0" noProof="0" dirty="0">
                <a:ln>
                  <a:noFill/>
                </a:ln>
                <a:solidFill>
                  <a:srgbClr val="071D49"/>
                </a:solidFill>
                <a:effectLst/>
                <a:uLnTx/>
                <a:uFillTx/>
                <a:latin typeface="Gill Sans MT"/>
                <a:ea typeface="+mn-ea"/>
                <a:cs typeface="Gill Sans MT"/>
              </a:rPr>
              <a:t>an</a:t>
            </a:r>
            <a:r>
              <a:rPr kumimoji="0" sz="1400" b="0" i="0" u="none" strike="noStrike" kern="1200" cap="none" spc="35" normalizeH="0" baseline="0" noProof="0" dirty="0">
                <a:ln>
                  <a:noFill/>
                </a:ln>
                <a:solidFill>
                  <a:srgbClr val="071D49"/>
                </a:solidFill>
                <a:effectLst/>
                <a:uLnTx/>
                <a:uFillTx/>
                <a:latin typeface="Gill Sans MT"/>
                <a:ea typeface="+mn-ea"/>
                <a:cs typeface="Gill Sans MT"/>
              </a:rPr>
              <a:t> </a:t>
            </a:r>
            <a:r>
              <a:rPr kumimoji="0" sz="1400" b="0" i="0" u="none" strike="noStrike" kern="1200" cap="none" spc="10" normalizeH="0" baseline="0" noProof="0" dirty="0">
                <a:ln>
                  <a:noFill/>
                </a:ln>
                <a:solidFill>
                  <a:srgbClr val="071D49"/>
                </a:solidFill>
                <a:effectLst/>
                <a:uLnTx/>
                <a:uFillTx/>
                <a:latin typeface="Gill Sans MT"/>
                <a:ea typeface="+mn-ea"/>
                <a:cs typeface="Gill Sans MT"/>
              </a:rPr>
              <a:t>equity</a:t>
            </a:r>
            <a:r>
              <a:rPr kumimoji="0" sz="1400" b="0" i="0" u="none" strike="noStrike" kern="1200" cap="none" spc="15" normalizeH="0" baseline="0" noProof="0" dirty="0">
                <a:ln>
                  <a:noFill/>
                </a:ln>
                <a:solidFill>
                  <a:srgbClr val="071D49"/>
                </a:solidFill>
                <a:effectLst/>
                <a:uLnTx/>
                <a:uFillTx/>
                <a:latin typeface="Gill Sans MT"/>
                <a:ea typeface="+mn-ea"/>
                <a:cs typeface="Gill Sans MT"/>
              </a:rPr>
              <a:t> </a:t>
            </a:r>
            <a:r>
              <a:rPr kumimoji="0" sz="1400" b="0" i="0" u="none" strike="noStrike" kern="1200" cap="none" spc="110" normalizeH="0" baseline="0" noProof="0" dirty="0">
                <a:ln>
                  <a:noFill/>
                </a:ln>
                <a:solidFill>
                  <a:srgbClr val="071D49"/>
                </a:solidFill>
                <a:effectLst/>
                <a:uLnTx/>
                <a:uFillTx/>
                <a:latin typeface="Gill Sans MT"/>
                <a:ea typeface="+mn-ea"/>
                <a:cs typeface="Gill Sans MT"/>
              </a:rPr>
              <a:t>/ </a:t>
            </a:r>
            <a:r>
              <a:rPr kumimoji="0" sz="1400" b="0" i="0" u="none" strike="noStrike" kern="1200" cap="none" spc="0" normalizeH="0" baseline="0" noProof="0" dirty="0">
                <a:ln>
                  <a:noFill/>
                </a:ln>
                <a:solidFill>
                  <a:srgbClr val="071D49"/>
                </a:solidFill>
                <a:effectLst/>
                <a:uLnTx/>
                <a:uFillTx/>
                <a:latin typeface="Gill Sans MT"/>
                <a:ea typeface="+mn-ea"/>
                <a:cs typeface="Gill Sans MT"/>
              </a:rPr>
              <a:t>debt</a:t>
            </a:r>
            <a:r>
              <a:rPr kumimoji="0" sz="1400" b="0" i="0" u="none" strike="noStrike" kern="1200" cap="none" spc="-15" normalizeH="0" baseline="0" noProof="0" dirty="0">
                <a:ln>
                  <a:noFill/>
                </a:ln>
                <a:solidFill>
                  <a:srgbClr val="071D49"/>
                </a:solidFill>
                <a:effectLst/>
                <a:uLnTx/>
                <a:uFillTx/>
                <a:latin typeface="Gill Sans MT"/>
                <a:ea typeface="+mn-ea"/>
                <a:cs typeface="Gill Sans MT"/>
              </a:rPr>
              <a:t> </a:t>
            </a:r>
            <a:r>
              <a:rPr kumimoji="0" sz="1400" b="0" i="0" u="none" strike="noStrike" kern="1200" cap="none" spc="90" normalizeH="0" baseline="0" noProof="0" dirty="0">
                <a:ln>
                  <a:noFill/>
                </a:ln>
                <a:solidFill>
                  <a:srgbClr val="071D49"/>
                </a:solidFill>
                <a:effectLst/>
                <a:uLnTx/>
                <a:uFillTx/>
                <a:latin typeface="Gill Sans MT"/>
                <a:ea typeface="+mn-ea"/>
                <a:cs typeface="Gill Sans MT"/>
              </a:rPr>
              <a:t>gap,</a:t>
            </a:r>
            <a:r>
              <a:rPr kumimoji="0" sz="1400" b="0" i="0" u="none" strike="noStrike" kern="1200" cap="none" spc="-30" normalizeH="0" baseline="0" noProof="0" dirty="0">
                <a:ln>
                  <a:noFill/>
                </a:ln>
                <a:solidFill>
                  <a:srgbClr val="071D49"/>
                </a:solidFill>
                <a:effectLst/>
                <a:uLnTx/>
                <a:uFillTx/>
                <a:latin typeface="Gill Sans MT"/>
                <a:ea typeface="+mn-ea"/>
                <a:cs typeface="Gill Sans MT"/>
              </a:rPr>
              <a:t> </a:t>
            </a:r>
            <a:r>
              <a:rPr kumimoji="0" sz="1400" b="0" i="0" u="none" strike="noStrike" kern="1200" cap="none" spc="0" normalizeH="0" baseline="0" noProof="0" dirty="0">
                <a:ln>
                  <a:noFill/>
                </a:ln>
                <a:solidFill>
                  <a:srgbClr val="071D49"/>
                </a:solidFill>
                <a:effectLst/>
                <a:uLnTx/>
                <a:uFillTx/>
                <a:latin typeface="Gill Sans MT"/>
                <a:ea typeface="+mn-ea"/>
                <a:cs typeface="Gill Sans MT"/>
              </a:rPr>
              <a:t>but</a:t>
            </a:r>
            <a:r>
              <a:rPr kumimoji="0" sz="1400" b="0" i="0" u="none" strike="noStrike" kern="1200" cap="none" spc="-10" normalizeH="0" baseline="0" noProof="0" dirty="0">
                <a:ln>
                  <a:noFill/>
                </a:ln>
                <a:solidFill>
                  <a:srgbClr val="071D49"/>
                </a:solidFill>
                <a:effectLst/>
                <a:uLnTx/>
                <a:uFillTx/>
                <a:latin typeface="Gill Sans MT"/>
                <a:ea typeface="+mn-ea"/>
                <a:cs typeface="Gill Sans MT"/>
              </a:rPr>
              <a:t> </a:t>
            </a:r>
            <a:r>
              <a:rPr kumimoji="0" sz="1400" b="0" i="0" u="none" strike="noStrike" kern="1200" cap="none" spc="65" normalizeH="0" baseline="0" noProof="0" dirty="0">
                <a:ln>
                  <a:noFill/>
                </a:ln>
                <a:solidFill>
                  <a:srgbClr val="071D49"/>
                </a:solidFill>
                <a:effectLst/>
                <a:uLnTx/>
                <a:uFillTx/>
                <a:latin typeface="Gill Sans MT"/>
                <a:ea typeface="+mn-ea"/>
                <a:cs typeface="Gill Sans MT"/>
              </a:rPr>
              <a:t>also </a:t>
            </a:r>
            <a:r>
              <a:rPr kumimoji="0" sz="1400" b="0" i="0" u="none" strike="noStrike" kern="1200" cap="none" spc="10" normalizeH="0" baseline="0" noProof="0" dirty="0">
                <a:ln>
                  <a:noFill/>
                </a:ln>
                <a:solidFill>
                  <a:srgbClr val="071D49"/>
                </a:solidFill>
                <a:effectLst/>
                <a:uLnTx/>
                <a:uFillTx/>
                <a:latin typeface="Gill Sans MT"/>
                <a:ea typeface="+mn-ea"/>
                <a:cs typeface="Gill Sans MT"/>
              </a:rPr>
              <a:t>help</a:t>
            </a:r>
            <a:r>
              <a:rPr kumimoji="0" lang="fi-FI" sz="1400" b="0" i="0" u="none" strike="noStrike" kern="1200" cap="none" spc="10" normalizeH="0" baseline="0" noProof="0" dirty="0">
                <a:ln>
                  <a:noFill/>
                </a:ln>
                <a:solidFill>
                  <a:srgbClr val="071D49"/>
                </a:solidFill>
                <a:effectLst/>
                <a:uLnTx/>
                <a:uFillTx/>
                <a:latin typeface="Gill Sans MT"/>
                <a:ea typeface="+mn-ea"/>
                <a:cs typeface="Gill Sans MT"/>
              </a:rPr>
              <a:t>s</a:t>
            </a:r>
            <a:r>
              <a:rPr kumimoji="0" sz="1400" b="0" i="0" u="none" strike="noStrike" kern="1200" cap="none" spc="80" normalizeH="0" baseline="0" noProof="0" dirty="0">
                <a:ln>
                  <a:noFill/>
                </a:ln>
                <a:solidFill>
                  <a:srgbClr val="071D49"/>
                </a:solidFill>
                <a:effectLst/>
                <a:uLnTx/>
                <a:uFillTx/>
                <a:latin typeface="Gill Sans MT"/>
                <a:ea typeface="+mn-ea"/>
                <a:cs typeface="Gill Sans MT"/>
              </a:rPr>
              <a:t> </a:t>
            </a:r>
            <a:r>
              <a:rPr kumimoji="0" sz="1400" b="0" i="0" u="none" strike="noStrike" kern="1200" cap="none" spc="10" normalizeH="0" baseline="0" noProof="0" dirty="0">
                <a:ln>
                  <a:noFill/>
                </a:ln>
                <a:solidFill>
                  <a:srgbClr val="071D49"/>
                </a:solidFill>
                <a:effectLst/>
                <a:uLnTx/>
                <a:uFillTx/>
                <a:latin typeface="Gill Sans MT"/>
                <a:ea typeface="+mn-ea"/>
                <a:cs typeface="Gill Sans MT"/>
              </a:rPr>
              <a:t>attract</a:t>
            </a:r>
            <a:r>
              <a:rPr kumimoji="0" sz="1400" b="0" i="0" u="none" strike="noStrike" kern="1200" cap="none" spc="25" normalizeH="0" baseline="0" noProof="0" dirty="0">
                <a:ln>
                  <a:noFill/>
                </a:ln>
                <a:solidFill>
                  <a:srgbClr val="071D49"/>
                </a:solidFill>
                <a:effectLst/>
                <a:uLnTx/>
                <a:uFillTx/>
                <a:latin typeface="Gill Sans MT"/>
                <a:ea typeface="+mn-ea"/>
                <a:cs typeface="Gill Sans MT"/>
              </a:rPr>
              <a:t> </a:t>
            </a:r>
            <a:r>
              <a:rPr kumimoji="0" sz="1400" b="0" i="0" u="none" strike="noStrike" kern="1200" cap="none" spc="-20" normalizeH="0" baseline="0" noProof="0" dirty="0">
                <a:ln>
                  <a:noFill/>
                </a:ln>
                <a:solidFill>
                  <a:srgbClr val="071D49"/>
                </a:solidFill>
                <a:effectLst/>
                <a:uLnTx/>
                <a:uFillTx/>
                <a:latin typeface="Gill Sans MT"/>
                <a:ea typeface="+mn-ea"/>
                <a:cs typeface="Gill Sans MT"/>
              </a:rPr>
              <a:t>other </a:t>
            </a:r>
            <a:r>
              <a:rPr kumimoji="0" sz="1400" b="0" i="0" u="none" strike="noStrike" kern="1200" cap="none" spc="-10" normalizeH="0" baseline="0" noProof="0" dirty="0">
                <a:ln>
                  <a:noFill/>
                </a:ln>
                <a:solidFill>
                  <a:srgbClr val="071D49"/>
                </a:solidFill>
                <a:effectLst/>
                <a:uLnTx/>
                <a:uFillTx/>
                <a:latin typeface="Gill Sans MT"/>
                <a:ea typeface="+mn-ea"/>
                <a:cs typeface="Gill Sans MT"/>
              </a:rPr>
              <a:t>lenders</a:t>
            </a:r>
            <a:endParaRPr kumimoji="0" sz="1400" b="0" i="0" u="none" strike="noStrike" kern="1200" cap="none" spc="0" normalizeH="0" baseline="0" noProof="0" dirty="0">
              <a:ln>
                <a:noFill/>
              </a:ln>
              <a:solidFill>
                <a:srgbClr val="071D49"/>
              </a:solidFill>
              <a:effectLst/>
              <a:uLnTx/>
              <a:uFillTx/>
              <a:latin typeface="Gill Sans MT"/>
              <a:ea typeface="+mn-ea"/>
              <a:cs typeface="Gill Sans MT"/>
            </a:endParaRPr>
          </a:p>
        </p:txBody>
      </p:sp>
      <p:sp>
        <p:nvSpPr>
          <p:cNvPr id="15" name="object 12">
            <a:extLst>
              <a:ext uri="{FF2B5EF4-FFF2-40B4-BE49-F238E27FC236}">
                <a16:creationId xmlns:a16="http://schemas.microsoft.com/office/drawing/2014/main" id="{D363739E-EEC9-935E-B578-28B3C928FB09}"/>
              </a:ext>
            </a:extLst>
          </p:cNvPr>
          <p:cNvSpPr txBox="1"/>
          <p:nvPr/>
        </p:nvSpPr>
        <p:spPr>
          <a:xfrm>
            <a:off x="1610490" y="1522317"/>
            <a:ext cx="1465072" cy="777136"/>
          </a:xfrm>
          <a:prstGeom prst="rect">
            <a:avLst/>
          </a:prstGeom>
          <a:solidFill>
            <a:srgbClr val="002060"/>
          </a:solidFill>
          <a:ln>
            <a:solidFill>
              <a:srgbClr val="071D49"/>
            </a:solidFill>
          </a:ln>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200" i="0" u="none" strike="noStrike" kern="1200" cap="none" spc="-60" normalizeH="0" baseline="0" noProof="0" dirty="0">
                <a:ln>
                  <a:noFill/>
                </a:ln>
                <a:solidFill>
                  <a:srgbClr val="F8F8F8"/>
                </a:solidFill>
                <a:effectLst/>
                <a:uLnTx/>
                <a:uFillTx/>
                <a:latin typeface="Gill Sans MT"/>
                <a:ea typeface="+mn-ea"/>
                <a:cs typeface="Gill Sans MT"/>
              </a:rPr>
              <a:t>DFIs</a:t>
            </a:r>
            <a:r>
              <a:rPr kumimoji="0" sz="1200" i="0" u="none" strike="noStrike" kern="1200" cap="none" spc="-20" normalizeH="0" baseline="0" noProof="0" dirty="0">
                <a:ln>
                  <a:noFill/>
                </a:ln>
                <a:solidFill>
                  <a:srgbClr val="F8F8F8"/>
                </a:solidFill>
                <a:effectLst/>
                <a:uLnTx/>
                <a:uFillTx/>
                <a:latin typeface="Gill Sans MT"/>
                <a:ea typeface="+mn-ea"/>
                <a:cs typeface="Gill Sans MT"/>
              </a:rPr>
              <a:t> </a:t>
            </a:r>
            <a:endParaRPr kumimoji="0" lang="fi-FI" sz="1200" i="0" u="none" strike="noStrike" kern="1200" cap="none" spc="-20" normalizeH="0" baseline="0" noProof="0" dirty="0">
              <a:ln>
                <a:noFill/>
              </a:ln>
              <a:solidFill>
                <a:srgbClr val="F8F8F8"/>
              </a:solidFill>
              <a:effectLst/>
              <a:uLnTx/>
              <a:uFillTx/>
              <a:latin typeface="Gill Sans MT"/>
              <a:ea typeface="+mn-ea"/>
              <a:cs typeface="Gill Sans MT"/>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sz="1200" i="0" u="none" strike="noStrike" kern="1200" cap="none" spc="-35" normalizeH="0" baseline="0" noProof="0" dirty="0">
                <a:ln>
                  <a:noFill/>
                </a:ln>
                <a:solidFill>
                  <a:srgbClr val="F8F8F8"/>
                </a:solidFill>
                <a:effectLst/>
                <a:uLnTx/>
                <a:uFillTx/>
                <a:latin typeface="Gill Sans MT"/>
                <a:ea typeface="+mn-ea"/>
                <a:cs typeface="Gill Sans MT"/>
              </a:rPr>
              <a:t>Climate</a:t>
            </a:r>
            <a:r>
              <a:rPr kumimoji="0" lang="fi-FI" sz="1200" i="0" u="none" strike="noStrike" kern="1200" cap="none" spc="0" normalizeH="0" baseline="0" noProof="0" dirty="0">
                <a:ln>
                  <a:noFill/>
                </a:ln>
                <a:solidFill>
                  <a:srgbClr val="000000"/>
                </a:solidFill>
                <a:effectLst/>
                <a:uLnTx/>
                <a:uFillTx/>
                <a:latin typeface="Gill Sans MT"/>
                <a:ea typeface="+mn-ea"/>
                <a:cs typeface="Gill Sans MT"/>
              </a:rPr>
              <a:t> </a:t>
            </a:r>
            <a:r>
              <a:rPr kumimoji="0" sz="1200" i="0" u="none" strike="noStrike" kern="1200" cap="none" spc="-10" normalizeH="0" baseline="0" noProof="0" dirty="0">
                <a:ln>
                  <a:noFill/>
                </a:ln>
                <a:solidFill>
                  <a:srgbClr val="F8F8F8"/>
                </a:solidFill>
                <a:effectLst/>
                <a:uLnTx/>
                <a:uFillTx/>
                <a:latin typeface="Gill Sans MT"/>
                <a:ea typeface="+mn-ea"/>
                <a:cs typeface="Gill Sans MT"/>
              </a:rPr>
              <a:t>Facilities</a:t>
            </a:r>
            <a:r>
              <a:rPr kumimoji="0" lang="fi-FI" sz="1200" i="0" u="none" strike="noStrike" kern="1200" cap="none" spc="-10" normalizeH="0" baseline="0" noProof="0" dirty="0">
                <a:ln>
                  <a:noFill/>
                </a:ln>
                <a:solidFill>
                  <a:srgbClr val="F8F8F8"/>
                </a:solidFill>
                <a:effectLst/>
                <a:uLnTx/>
                <a:uFillTx/>
                <a:latin typeface="Gill Sans MT"/>
                <a:ea typeface="+mn-ea"/>
                <a:cs typeface="Gill Sans MT"/>
              </a:rPr>
              <a:t> Commercial Banks</a:t>
            </a:r>
          </a:p>
          <a:p>
            <a:pPr marL="0" marR="0" lvl="0" indent="0" algn="ctr" defTabSz="914400" rtl="0" eaLnBrk="1" fontAlgn="auto" latinLnBrk="0" hangingPunct="1">
              <a:lnSpc>
                <a:spcPct val="100000"/>
              </a:lnSpc>
              <a:spcBef>
                <a:spcPts val="100"/>
              </a:spcBef>
              <a:spcAft>
                <a:spcPts val="0"/>
              </a:spcAft>
              <a:buClrTx/>
              <a:buSzTx/>
              <a:buFontTx/>
              <a:buNone/>
              <a:tabLst/>
              <a:defRPr/>
            </a:pPr>
            <a:r>
              <a:rPr lang="fi-FI" sz="1200" spc="-10" dirty="0" err="1">
                <a:solidFill>
                  <a:srgbClr val="F8F8F8"/>
                </a:solidFill>
                <a:latin typeface="Gill Sans MT"/>
                <a:cs typeface="Gill Sans MT"/>
              </a:rPr>
              <a:t>Institutional</a:t>
            </a:r>
            <a:r>
              <a:rPr lang="fi-FI" sz="1200" spc="-10" dirty="0">
                <a:solidFill>
                  <a:srgbClr val="F8F8F8"/>
                </a:solidFill>
                <a:latin typeface="Gill Sans MT"/>
                <a:cs typeface="Gill Sans MT"/>
              </a:rPr>
              <a:t> </a:t>
            </a:r>
            <a:r>
              <a:rPr lang="fi-FI" sz="1200" spc="-10" dirty="0" err="1">
                <a:solidFill>
                  <a:srgbClr val="F8F8F8"/>
                </a:solidFill>
                <a:latin typeface="Gill Sans MT"/>
                <a:cs typeface="Gill Sans MT"/>
              </a:rPr>
              <a:t>Investors</a:t>
            </a:r>
            <a:endParaRPr kumimoji="0" sz="1200"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8" name="Rectangle 17">
            <a:extLst>
              <a:ext uri="{FF2B5EF4-FFF2-40B4-BE49-F238E27FC236}">
                <a16:creationId xmlns:a16="http://schemas.microsoft.com/office/drawing/2014/main" id="{F1430D4E-4863-F66C-1660-274A3027B5CD}"/>
              </a:ext>
            </a:extLst>
          </p:cNvPr>
          <p:cNvSpPr/>
          <p:nvPr/>
        </p:nvSpPr>
        <p:spPr>
          <a:xfrm>
            <a:off x="1428750" y="3255868"/>
            <a:ext cx="1730828" cy="748146"/>
          </a:xfrm>
          <a:prstGeom prst="rect">
            <a:avLst/>
          </a:prstGeom>
          <a:solidFill>
            <a:srgbClr val="D8EE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srgbClr val="071D49"/>
                </a:solidFill>
                <a:effectLst/>
                <a:uLnTx/>
                <a:uFillTx/>
                <a:latin typeface="Abadi"/>
                <a:ea typeface="+mn-ea"/>
                <a:cs typeface="+mn-cs"/>
              </a:rPr>
              <a:t>DFIs</a:t>
            </a:r>
            <a:endParaRPr kumimoji="0" lang="fi-FI" sz="1200" b="0" i="0" u="none" strike="noStrike" kern="1200" cap="none" spc="0" normalizeH="0" baseline="0" noProof="0" dirty="0">
              <a:ln>
                <a:noFill/>
              </a:ln>
              <a:solidFill>
                <a:srgbClr val="071D49"/>
              </a:solidFill>
              <a:effectLst/>
              <a:uLnTx/>
              <a:uFillTx/>
              <a:latin typeface="Abad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srgbClr val="071D49"/>
                </a:solidFill>
                <a:effectLst/>
                <a:uLnTx/>
                <a:uFillTx/>
                <a:latin typeface="Abadi"/>
                <a:ea typeface="+mn-ea"/>
                <a:cs typeface="+mn-cs"/>
              </a:rPr>
              <a:t>Family</a:t>
            </a:r>
            <a:r>
              <a:rPr kumimoji="0" lang="fi-FI" sz="1200" b="0" i="0" u="none" strike="noStrike" kern="1200" cap="none" spc="0" normalizeH="0" baseline="0" noProof="0" dirty="0">
                <a:ln>
                  <a:noFill/>
                </a:ln>
                <a:solidFill>
                  <a:srgbClr val="071D49"/>
                </a:solidFill>
                <a:effectLst/>
                <a:uLnTx/>
                <a:uFillTx/>
                <a:latin typeface="Abadi"/>
                <a:ea typeface="+mn-ea"/>
                <a:cs typeface="+mn-cs"/>
              </a:rPr>
              <a:t> </a:t>
            </a:r>
            <a:r>
              <a:rPr kumimoji="0" lang="fi-FI" sz="1200" b="0" i="0" u="none" strike="noStrike" kern="1200" cap="none" spc="0" normalizeH="0" baseline="0" noProof="0" dirty="0" err="1">
                <a:ln>
                  <a:noFill/>
                </a:ln>
                <a:solidFill>
                  <a:srgbClr val="071D49"/>
                </a:solidFill>
                <a:effectLst/>
                <a:uLnTx/>
                <a:uFillTx/>
                <a:latin typeface="Abadi"/>
                <a:ea typeface="+mn-ea"/>
                <a:cs typeface="+mn-cs"/>
              </a:rPr>
              <a:t>Offices</a:t>
            </a:r>
            <a:endParaRPr kumimoji="0" lang="fi-FI" sz="1200" b="0" i="0" u="none" strike="noStrike" kern="1200" cap="none" spc="0" normalizeH="0" baseline="0" noProof="0" dirty="0">
              <a:ln>
                <a:noFill/>
              </a:ln>
              <a:solidFill>
                <a:srgbClr val="071D49"/>
              </a:solidFill>
              <a:effectLst/>
              <a:uLnTx/>
              <a:uFillTx/>
              <a:latin typeface="Abad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err="1">
                <a:solidFill>
                  <a:srgbClr val="071D49"/>
                </a:solidFill>
                <a:latin typeface="Abadi"/>
              </a:rPr>
              <a:t>Institutional</a:t>
            </a:r>
            <a:r>
              <a:rPr lang="fi-FI" sz="1200" dirty="0">
                <a:solidFill>
                  <a:srgbClr val="071D49"/>
                </a:solidFill>
                <a:latin typeface="Abadi"/>
              </a:rPr>
              <a:t> </a:t>
            </a:r>
            <a:r>
              <a:rPr lang="fi-FI" sz="1200" dirty="0" err="1">
                <a:solidFill>
                  <a:srgbClr val="071D49"/>
                </a:solidFill>
                <a:latin typeface="Abadi"/>
              </a:rPr>
              <a:t>Investors</a:t>
            </a:r>
            <a:endParaRPr lang="fi-FI" sz="1200" dirty="0">
              <a:solidFill>
                <a:srgbClr val="071D49"/>
              </a:solidFill>
              <a:latin typeface="Abad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71D49"/>
                </a:solidFill>
                <a:effectLst/>
                <a:uLnTx/>
                <a:uFillTx/>
                <a:latin typeface="Abadi"/>
                <a:ea typeface="+mn-ea"/>
                <a:cs typeface="+mn-cs"/>
              </a:rPr>
              <a:t>Pension </a:t>
            </a:r>
            <a:r>
              <a:rPr kumimoji="0" lang="fi-FI" sz="1200" b="0" i="0" u="none" strike="noStrike" kern="1200" cap="none" spc="0" normalizeH="0" baseline="0" noProof="0" dirty="0" err="1">
                <a:ln>
                  <a:noFill/>
                </a:ln>
                <a:solidFill>
                  <a:srgbClr val="071D49"/>
                </a:solidFill>
                <a:effectLst/>
                <a:uLnTx/>
                <a:uFillTx/>
                <a:latin typeface="Abadi"/>
                <a:ea typeface="+mn-ea"/>
                <a:cs typeface="+mn-cs"/>
              </a:rPr>
              <a:t>Funds</a:t>
            </a:r>
            <a:r>
              <a:rPr kumimoji="0" lang="fi-FI" sz="1200" b="0" i="0" u="none" strike="noStrike" kern="1200" cap="none" spc="0" normalizeH="0" baseline="0" noProof="0" dirty="0">
                <a:ln>
                  <a:noFill/>
                </a:ln>
                <a:solidFill>
                  <a:srgbClr val="071D49"/>
                </a:solidFill>
                <a:effectLst/>
                <a:uLnTx/>
                <a:uFillTx/>
                <a:latin typeface="Abadi"/>
                <a:ea typeface="+mn-ea"/>
                <a:cs typeface="+mn-cs"/>
              </a:rPr>
              <a:t> </a:t>
            </a:r>
          </a:p>
        </p:txBody>
      </p:sp>
      <p:sp>
        <p:nvSpPr>
          <p:cNvPr id="19" name="Rectangle 18">
            <a:extLst>
              <a:ext uri="{FF2B5EF4-FFF2-40B4-BE49-F238E27FC236}">
                <a16:creationId xmlns:a16="http://schemas.microsoft.com/office/drawing/2014/main" id="{B886DBC3-B988-8A0A-0BF7-8D4AC66D4124}"/>
              </a:ext>
            </a:extLst>
          </p:cNvPr>
          <p:cNvSpPr/>
          <p:nvPr/>
        </p:nvSpPr>
        <p:spPr>
          <a:xfrm>
            <a:off x="1592632" y="4056611"/>
            <a:ext cx="1465072" cy="748145"/>
          </a:xfrm>
          <a:prstGeom prst="rect">
            <a:avLst/>
          </a:prstGeom>
          <a:solidFill>
            <a:srgbClr val="CFE2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err="1">
                <a:solidFill>
                  <a:srgbClr val="071D49"/>
                </a:solidFill>
                <a:latin typeface="Abadi"/>
              </a:rPr>
              <a:t>Donors</a:t>
            </a:r>
            <a:r>
              <a:rPr lang="fi-FI" sz="1200" dirty="0">
                <a:solidFill>
                  <a:srgbClr val="071D49"/>
                </a:solidFill>
                <a:latin typeface="Abad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a:solidFill>
                  <a:srgbClr val="071D49"/>
                </a:solidFill>
                <a:latin typeface="Abadi"/>
              </a:rPr>
              <a:t>Multi-</a:t>
            </a:r>
            <a:r>
              <a:rPr lang="fi-FI" sz="1200" dirty="0" err="1">
                <a:solidFill>
                  <a:srgbClr val="071D49"/>
                </a:solidFill>
                <a:latin typeface="Abadi"/>
              </a:rPr>
              <a:t>laterals</a:t>
            </a:r>
            <a:endParaRPr lang="fi-FI" sz="1200" dirty="0">
              <a:solidFill>
                <a:srgbClr val="071D49"/>
              </a:solidFill>
              <a:latin typeface="Abad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srgbClr val="071D49"/>
                </a:solidFill>
                <a:effectLst/>
                <a:uLnTx/>
                <a:uFillTx/>
                <a:latin typeface="Abadi"/>
                <a:ea typeface="+mn-ea"/>
                <a:cs typeface="+mn-cs"/>
              </a:rPr>
              <a:t>Impact</a:t>
            </a:r>
            <a:r>
              <a:rPr kumimoji="0" lang="fi-FI" sz="1200" b="0" i="0" u="none" strike="noStrike" kern="1200" cap="none" spc="0" normalizeH="0" baseline="0" noProof="0" dirty="0">
                <a:ln>
                  <a:noFill/>
                </a:ln>
                <a:solidFill>
                  <a:srgbClr val="071D49"/>
                </a:solidFill>
                <a:effectLst/>
                <a:uLnTx/>
                <a:uFillTx/>
                <a:latin typeface="Abadi"/>
                <a:ea typeface="+mn-ea"/>
                <a:cs typeface="+mn-cs"/>
              </a:rPr>
              <a:t> </a:t>
            </a:r>
            <a:r>
              <a:rPr kumimoji="0" lang="fi-FI" sz="1200" b="0" i="0" u="none" strike="noStrike" kern="1200" cap="none" spc="0" normalizeH="0" baseline="0" noProof="0" dirty="0" err="1">
                <a:ln>
                  <a:noFill/>
                </a:ln>
                <a:solidFill>
                  <a:srgbClr val="071D49"/>
                </a:solidFill>
                <a:effectLst/>
                <a:uLnTx/>
                <a:uFillTx/>
                <a:latin typeface="Abadi"/>
                <a:ea typeface="+mn-ea"/>
                <a:cs typeface="+mn-cs"/>
              </a:rPr>
              <a:t>Funds</a:t>
            </a:r>
            <a:endParaRPr kumimoji="0" lang="fi-FI" sz="1200" b="0" i="0" u="none" strike="noStrike" kern="1200" cap="none" spc="0" normalizeH="0" baseline="0" noProof="0" dirty="0">
              <a:ln>
                <a:noFill/>
              </a:ln>
              <a:solidFill>
                <a:srgbClr val="071D49"/>
              </a:solidFill>
              <a:effectLst/>
              <a:uLnTx/>
              <a:uFillTx/>
              <a:latin typeface="Abad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err="1">
                <a:solidFill>
                  <a:srgbClr val="071D49"/>
                </a:solidFill>
                <a:latin typeface="Abadi"/>
              </a:rPr>
              <a:t>Philanthropies</a:t>
            </a:r>
            <a:r>
              <a:rPr kumimoji="0" lang="fi-FI" sz="1200" b="0" i="0" u="none" strike="noStrike" kern="1200" cap="none" spc="0" normalizeH="0" baseline="0" noProof="0" dirty="0">
                <a:ln>
                  <a:noFill/>
                </a:ln>
                <a:solidFill>
                  <a:srgbClr val="071D49"/>
                </a:solidFill>
                <a:effectLst/>
                <a:uLnTx/>
                <a:uFillTx/>
                <a:latin typeface="Abadi"/>
                <a:ea typeface="+mn-ea"/>
                <a:cs typeface="+mn-cs"/>
              </a:rPr>
              <a:t> </a:t>
            </a:r>
            <a:endParaRPr kumimoji="0" lang="en-FI" sz="1200" b="0" i="0" u="none" strike="noStrike" kern="1200" cap="none" spc="0" normalizeH="0" baseline="0" noProof="0" dirty="0">
              <a:ln>
                <a:noFill/>
              </a:ln>
              <a:solidFill>
                <a:srgbClr val="071D49"/>
              </a:solidFill>
              <a:effectLst/>
              <a:uLnTx/>
              <a:uFillTx/>
              <a:latin typeface="Abadi"/>
              <a:ea typeface="+mn-ea"/>
              <a:cs typeface="+mn-cs"/>
            </a:endParaRPr>
          </a:p>
        </p:txBody>
      </p:sp>
      <p:sp>
        <p:nvSpPr>
          <p:cNvPr id="20" name="Rectangle 19">
            <a:extLst>
              <a:ext uri="{FF2B5EF4-FFF2-40B4-BE49-F238E27FC236}">
                <a16:creationId xmlns:a16="http://schemas.microsoft.com/office/drawing/2014/main" id="{5473EC73-79CB-6713-52EF-DE437E976007}"/>
              </a:ext>
            </a:extLst>
          </p:cNvPr>
          <p:cNvSpPr/>
          <p:nvPr/>
        </p:nvSpPr>
        <p:spPr>
          <a:xfrm>
            <a:off x="1545525" y="2824844"/>
            <a:ext cx="1465072" cy="362099"/>
          </a:xfrm>
          <a:prstGeom prst="rect">
            <a:avLst/>
          </a:prstGeom>
          <a:solidFill>
            <a:srgbClr val="78B8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a:solidFill>
                  <a:srgbClr val="071D49"/>
                </a:solidFill>
                <a:latin typeface="Abadi"/>
              </a:rPr>
              <a:t>Hedge </a:t>
            </a:r>
            <a:r>
              <a:rPr lang="fi-FI" sz="1200" dirty="0" err="1">
                <a:solidFill>
                  <a:srgbClr val="071D49"/>
                </a:solidFill>
                <a:latin typeface="Abadi"/>
              </a:rPr>
              <a:t>Funds</a:t>
            </a:r>
            <a:endParaRPr lang="fi-FI" sz="1200" dirty="0">
              <a:solidFill>
                <a:srgbClr val="071D49"/>
              </a:solidFill>
              <a:latin typeface="Abad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71D49"/>
                </a:solidFill>
                <a:effectLst/>
                <a:uLnTx/>
                <a:uFillTx/>
                <a:latin typeface="Abadi"/>
                <a:ea typeface="+mn-ea"/>
                <a:cs typeface="+mn-cs"/>
              </a:rPr>
              <a:t>Multi-</a:t>
            </a:r>
            <a:r>
              <a:rPr kumimoji="0" lang="fi-FI" sz="1200" b="0" i="0" u="none" strike="noStrike" kern="1200" cap="none" spc="0" normalizeH="0" baseline="0" noProof="0" dirty="0" err="1">
                <a:ln>
                  <a:noFill/>
                </a:ln>
                <a:solidFill>
                  <a:srgbClr val="071D49"/>
                </a:solidFill>
                <a:effectLst/>
                <a:uLnTx/>
                <a:uFillTx/>
                <a:latin typeface="Abadi"/>
                <a:ea typeface="+mn-ea"/>
                <a:cs typeface="+mn-cs"/>
              </a:rPr>
              <a:t>laterals</a:t>
            </a:r>
            <a:r>
              <a:rPr kumimoji="0" lang="fi-FI" sz="1200" b="0" i="0" u="none" strike="noStrike" kern="1200" cap="none" spc="0" normalizeH="0" baseline="0" noProof="0" dirty="0">
                <a:ln>
                  <a:noFill/>
                </a:ln>
                <a:solidFill>
                  <a:srgbClr val="071D49"/>
                </a:solidFill>
                <a:effectLst/>
                <a:uLnTx/>
                <a:uFillTx/>
                <a:latin typeface="Abadi"/>
                <a:ea typeface="+mn-ea"/>
                <a:cs typeface="+mn-cs"/>
              </a:rPr>
              <a:t> </a:t>
            </a:r>
            <a:endParaRPr kumimoji="0" lang="en-FI" sz="1200" b="0" i="0" u="none" strike="noStrike" kern="1200" cap="none" spc="0" normalizeH="0" baseline="0" noProof="0" dirty="0">
              <a:ln>
                <a:noFill/>
              </a:ln>
              <a:solidFill>
                <a:srgbClr val="071D49"/>
              </a:solidFill>
              <a:effectLst/>
              <a:uLnTx/>
              <a:uFillTx/>
              <a:latin typeface="Abadi"/>
              <a:ea typeface="+mn-ea"/>
              <a:cs typeface="+mn-cs"/>
            </a:endParaRPr>
          </a:p>
        </p:txBody>
      </p:sp>
      <p:sp>
        <p:nvSpPr>
          <p:cNvPr id="22" name="object 24">
            <a:extLst>
              <a:ext uri="{FF2B5EF4-FFF2-40B4-BE49-F238E27FC236}">
                <a16:creationId xmlns:a16="http://schemas.microsoft.com/office/drawing/2014/main" id="{32B4F4EA-C628-D59E-D2E7-4BE88AD5F118}"/>
              </a:ext>
            </a:extLst>
          </p:cNvPr>
          <p:cNvSpPr txBox="1"/>
          <p:nvPr/>
        </p:nvSpPr>
        <p:spPr>
          <a:xfrm>
            <a:off x="7257663" y="2915510"/>
            <a:ext cx="1992311" cy="657872"/>
          </a:xfrm>
          <a:prstGeom prst="rect">
            <a:avLst/>
          </a:prstGeom>
        </p:spPr>
        <p:txBody>
          <a:bodyPr vert="horz" wrap="square" lIns="0" tIns="11430" rIns="0" bIns="0" rtlCol="0">
            <a:spAutoFit/>
          </a:bodyPr>
          <a:lstStyle/>
          <a:p>
            <a:pPr marL="12700" marR="5080" lvl="0" indent="0" algn="just" defTabSz="914400" rtl="0" eaLnBrk="1" fontAlgn="auto" latinLnBrk="0" hangingPunct="1">
              <a:lnSpc>
                <a:spcPct val="100000"/>
              </a:lnSpc>
              <a:spcBef>
                <a:spcPts val="90"/>
              </a:spcBef>
              <a:spcAft>
                <a:spcPts val="0"/>
              </a:spcAft>
              <a:buClrTx/>
              <a:buSzTx/>
              <a:buFontTx/>
              <a:buNone/>
              <a:tabLst/>
              <a:defRPr/>
            </a:pPr>
            <a:r>
              <a:rPr lang="fi-FI" sz="1400" spc="60" dirty="0" err="1">
                <a:solidFill>
                  <a:srgbClr val="071D49"/>
                </a:solidFill>
                <a:latin typeface="Gill Sans MT"/>
                <a:cs typeface="Gill Sans MT"/>
              </a:rPr>
              <a:t>Currently</a:t>
            </a:r>
            <a:r>
              <a:rPr lang="fi-FI" sz="1400" spc="60" dirty="0">
                <a:solidFill>
                  <a:srgbClr val="071D49"/>
                </a:solidFill>
                <a:latin typeface="Gill Sans MT"/>
                <a:cs typeface="Gill Sans MT"/>
              </a:rPr>
              <a:t> </a:t>
            </a:r>
            <a:r>
              <a:rPr lang="fi-FI" sz="1400" spc="60" dirty="0" err="1">
                <a:solidFill>
                  <a:srgbClr val="071D49"/>
                </a:solidFill>
                <a:latin typeface="Gill Sans MT"/>
                <a:cs typeface="Gill Sans MT"/>
              </a:rPr>
              <a:t>most</a:t>
            </a:r>
            <a:r>
              <a:rPr lang="fi-FI" sz="1400" spc="60" dirty="0">
                <a:solidFill>
                  <a:srgbClr val="071D49"/>
                </a:solidFill>
                <a:latin typeface="Gill Sans MT"/>
                <a:cs typeface="Gill Sans MT"/>
              </a:rPr>
              <a:t> </a:t>
            </a:r>
            <a:r>
              <a:rPr lang="fi-FI" sz="1400" spc="60" dirty="0" err="1">
                <a:solidFill>
                  <a:srgbClr val="071D49"/>
                </a:solidFill>
                <a:latin typeface="Gill Sans MT"/>
                <a:cs typeface="Gill Sans MT"/>
              </a:rPr>
              <a:t>challenging</a:t>
            </a:r>
            <a:r>
              <a:rPr lang="fi-FI" sz="1400" spc="60" dirty="0">
                <a:solidFill>
                  <a:srgbClr val="071D49"/>
                </a:solidFill>
                <a:latin typeface="Gill Sans MT"/>
                <a:cs typeface="Gill Sans MT"/>
              </a:rPr>
              <a:t> </a:t>
            </a:r>
            <a:r>
              <a:rPr lang="fi-FI" sz="1400" spc="60" dirty="0" err="1">
                <a:solidFill>
                  <a:srgbClr val="071D49"/>
                </a:solidFill>
                <a:latin typeface="Gill Sans MT"/>
                <a:cs typeface="Gill Sans MT"/>
              </a:rPr>
              <a:t>category</a:t>
            </a:r>
            <a:r>
              <a:rPr lang="fi-FI" sz="1400" spc="60" dirty="0">
                <a:solidFill>
                  <a:srgbClr val="071D49"/>
                </a:solidFill>
                <a:latin typeface="Gill Sans MT"/>
                <a:cs typeface="Gill Sans MT"/>
              </a:rPr>
              <a:t> to </a:t>
            </a:r>
            <a:r>
              <a:rPr lang="fi-FI" sz="1400" spc="60" dirty="0" err="1">
                <a:solidFill>
                  <a:srgbClr val="071D49"/>
                </a:solidFill>
                <a:latin typeface="Gill Sans MT"/>
                <a:cs typeface="Gill Sans MT"/>
              </a:rPr>
              <a:t>raise</a:t>
            </a:r>
            <a:r>
              <a:rPr lang="fi-FI" sz="1400" spc="60" dirty="0">
                <a:solidFill>
                  <a:srgbClr val="071D49"/>
                </a:solidFill>
                <a:latin typeface="Gill Sans MT"/>
                <a:cs typeface="Gill Sans MT"/>
              </a:rPr>
              <a:t> for </a:t>
            </a:r>
            <a:r>
              <a:rPr lang="fi-FI" sz="1400" spc="60" dirty="0" err="1">
                <a:solidFill>
                  <a:srgbClr val="071D49"/>
                </a:solidFill>
                <a:latin typeface="Gill Sans MT"/>
                <a:cs typeface="Gill Sans MT"/>
              </a:rPr>
              <a:t>climate</a:t>
            </a:r>
            <a:r>
              <a:rPr lang="fi-FI" sz="1400" spc="60" dirty="0">
                <a:solidFill>
                  <a:srgbClr val="071D49"/>
                </a:solidFill>
                <a:latin typeface="Gill Sans MT"/>
                <a:cs typeface="Gill Sans MT"/>
              </a:rPr>
              <a:t> </a:t>
            </a:r>
            <a:r>
              <a:rPr lang="fi-FI" sz="1400" spc="60" dirty="0" err="1">
                <a:solidFill>
                  <a:srgbClr val="071D49"/>
                </a:solidFill>
                <a:latin typeface="Gill Sans MT"/>
                <a:cs typeface="Gill Sans MT"/>
              </a:rPr>
              <a:t>funds</a:t>
            </a:r>
            <a:endParaRPr kumimoji="0" sz="1400" b="0" i="0" u="none" strike="noStrike" kern="1200" cap="none" spc="0" normalizeH="0" baseline="0" noProof="0" dirty="0">
              <a:ln>
                <a:noFill/>
              </a:ln>
              <a:solidFill>
                <a:srgbClr val="071D49"/>
              </a:solidFill>
              <a:effectLst/>
              <a:uLnTx/>
              <a:uFillTx/>
              <a:latin typeface="Gill Sans MT"/>
              <a:ea typeface="+mn-ea"/>
              <a:cs typeface="Gill Sans MT"/>
            </a:endParaRPr>
          </a:p>
        </p:txBody>
      </p:sp>
      <p:sp>
        <p:nvSpPr>
          <p:cNvPr id="23" name="object 24">
            <a:extLst>
              <a:ext uri="{FF2B5EF4-FFF2-40B4-BE49-F238E27FC236}">
                <a16:creationId xmlns:a16="http://schemas.microsoft.com/office/drawing/2014/main" id="{D5F636F4-AA28-A802-03D6-B47CD7F5E9DC}"/>
              </a:ext>
            </a:extLst>
          </p:cNvPr>
          <p:cNvSpPr txBox="1"/>
          <p:nvPr/>
        </p:nvSpPr>
        <p:spPr>
          <a:xfrm>
            <a:off x="7260880" y="3832680"/>
            <a:ext cx="1992311" cy="1519647"/>
          </a:xfrm>
          <a:prstGeom prst="rect">
            <a:avLst/>
          </a:prstGeom>
        </p:spPr>
        <p:txBody>
          <a:bodyPr vert="horz" wrap="square" lIns="0" tIns="11430" rIns="0" bIns="0" rtlCol="0">
            <a:spAutoFit/>
          </a:bodyPr>
          <a:lstStyle/>
          <a:p>
            <a:pPr marL="12700" marR="5080" lvl="0" indent="0" algn="just" defTabSz="914400" rtl="0" eaLnBrk="1" fontAlgn="auto" latinLnBrk="0" hangingPunct="1">
              <a:lnSpc>
                <a:spcPct val="100000"/>
              </a:lnSpc>
              <a:spcBef>
                <a:spcPts val="90"/>
              </a:spcBef>
              <a:spcAft>
                <a:spcPts val="0"/>
              </a:spcAft>
              <a:buClrTx/>
              <a:buSzTx/>
              <a:buFontTx/>
              <a:buNone/>
              <a:tabLst/>
              <a:defRPr/>
            </a:pP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First</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Loss</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helps</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mitigate</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risk</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for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equity</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&amp;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debt</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investors</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but</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can</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impose</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unrealistic</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conditions</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on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fund</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manager</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esp</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if</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SFDR 8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or</a:t>
            </a:r>
            <a:r>
              <a:rPr kumimoji="0" lang="fi-FI" sz="1400" b="0" i="0" u="none" strike="noStrike" kern="1200" cap="none" spc="60" normalizeH="0" baseline="0" noProof="0" dirty="0">
                <a:ln>
                  <a:noFill/>
                </a:ln>
                <a:solidFill>
                  <a:srgbClr val="071D49"/>
                </a:solidFill>
                <a:effectLst/>
                <a:uLnTx/>
                <a:uFillTx/>
                <a:latin typeface="Gill Sans MT"/>
                <a:ea typeface="+mn-ea"/>
                <a:cs typeface="Gill Sans MT"/>
              </a:rPr>
              <a:t> 9 is </a:t>
            </a:r>
            <a:r>
              <a:rPr kumimoji="0" lang="fi-FI" sz="1400" b="0" i="0" u="none" strike="noStrike" kern="1200" cap="none" spc="60" normalizeH="0" baseline="0" noProof="0" dirty="0" err="1">
                <a:ln>
                  <a:noFill/>
                </a:ln>
                <a:solidFill>
                  <a:srgbClr val="071D49"/>
                </a:solidFill>
                <a:effectLst/>
                <a:uLnTx/>
                <a:uFillTx/>
                <a:latin typeface="Gill Sans MT"/>
                <a:ea typeface="+mn-ea"/>
                <a:cs typeface="Gill Sans MT"/>
              </a:rPr>
              <a:t>adopted</a:t>
            </a:r>
            <a:endParaRPr kumimoji="0" sz="1400" b="0" i="0" u="none" strike="noStrike" kern="1200" cap="none" spc="0" normalizeH="0" baseline="0" noProof="0" dirty="0">
              <a:ln>
                <a:noFill/>
              </a:ln>
              <a:solidFill>
                <a:srgbClr val="071D49"/>
              </a:solidFill>
              <a:effectLst/>
              <a:uLnTx/>
              <a:uFillTx/>
              <a:latin typeface="Gill Sans MT"/>
              <a:ea typeface="+mn-ea"/>
              <a:cs typeface="Gill Sans MT"/>
            </a:endParaRPr>
          </a:p>
        </p:txBody>
      </p:sp>
      <p:cxnSp>
        <p:nvCxnSpPr>
          <p:cNvPr id="25" name="Straight Arrow Connector 24">
            <a:extLst>
              <a:ext uri="{FF2B5EF4-FFF2-40B4-BE49-F238E27FC236}">
                <a16:creationId xmlns:a16="http://schemas.microsoft.com/office/drawing/2014/main" id="{8FD3FAC5-9F84-E1EE-1C53-CA77CB9885C7}"/>
              </a:ext>
            </a:extLst>
          </p:cNvPr>
          <p:cNvCxnSpPr>
            <a:cxnSpLocks/>
            <a:stCxn id="15" idx="3"/>
            <a:endCxn id="6" idx="1"/>
          </p:cNvCxnSpPr>
          <p:nvPr/>
        </p:nvCxnSpPr>
        <p:spPr>
          <a:xfrm>
            <a:off x="3075562" y="1910885"/>
            <a:ext cx="1593983" cy="18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C1CE0740-F6ED-4750-D691-46C09A858EFD}"/>
              </a:ext>
            </a:extLst>
          </p:cNvPr>
          <p:cNvCxnSpPr>
            <a:cxnSpLocks/>
            <a:stCxn id="20" idx="3"/>
            <a:endCxn id="7" idx="3"/>
          </p:cNvCxnSpPr>
          <p:nvPr/>
        </p:nvCxnSpPr>
        <p:spPr>
          <a:xfrm>
            <a:off x="3010597" y="3005894"/>
            <a:ext cx="1658948" cy="59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A7FF0038-5413-5ABD-49A2-C184EA7C5B4E}"/>
              </a:ext>
            </a:extLst>
          </p:cNvPr>
          <p:cNvCxnSpPr>
            <a:cxnSpLocks/>
            <a:stCxn id="18" idx="3"/>
            <a:endCxn id="8" idx="3"/>
          </p:cNvCxnSpPr>
          <p:nvPr/>
        </p:nvCxnSpPr>
        <p:spPr>
          <a:xfrm flipV="1">
            <a:off x="3159578" y="3624499"/>
            <a:ext cx="1511016" cy="54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F1228D98-5D5C-34DC-1445-16CD05E2FF71}"/>
              </a:ext>
            </a:extLst>
          </p:cNvPr>
          <p:cNvCxnSpPr>
            <a:cxnSpLocks/>
            <a:stCxn id="19" idx="3"/>
          </p:cNvCxnSpPr>
          <p:nvPr/>
        </p:nvCxnSpPr>
        <p:spPr>
          <a:xfrm>
            <a:off x="3057704" y="4430684"/>
            <a:ext cx="653871" cy="0"/>
          </a:xfrm>
          <a:prstGeom prst="line">
            <a:avLst/>
          </a:prstGeom>
          <a:ln>
            <a:solidFill>
              <a:srgbClr val="0B2D7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6B9682D-FB95-34AA-4565-4B52E58A72CA}"/>
              </a:ext>
            </a:extLst>
          </p:cNvPr>
          <p:cNvCxnSpPr>
            <a:cxnSpLocks/>
          </p:cNvCxnSpPr>
          <p:nvPr/>
        </p:nvCxnSpPr>
        <p:spPr>
          <a:xfrm>
            <a:off x="3711575" y="4203598"/>
            <a:ext cx="0" cy="413656"/>
          </a:xfrm>
          <a:prstGeom prst="line">
            <a:avLst/>
          </a:prstGeom>
          <a:ln>
            <a:solidFill>
              <a:srgbClr val="0B2D7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73630B9-D8F9-2999-1C01-C31D2781678F}"/>
              </a:ext>
            </a:extLst>
          </p:cNvPr>
          <p:cNvCxnSpPr>
            <a:cxnSpLocks/>
            <a:endCxn id="9" idx="3"/>
          </p:cNvCxnSpPr>
          <p:nvPr/>
        </p:nvCxnSpPr>
        <p:spPr>
          <a:xfrm flipV="1">
            <a:off x="3711575" y="4203598"/>
            <a:ext cx="956248" cy="1"/>
          </a:xfrm>
          <a:prstGeom prst="straightConnector1">
            <a:avLst/>
          </a:prstGeom>
          <a:ln>
            <a:solidFill>
              <a:srgbClr val="0B2D7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E5099DC-7608-D22E-240C-8B57C668700F}"/>
              </a:ext>
            </a:extLst>
          </p:cNvPr>
          <p:cNvCxnSpPr>
            <a:cxnSpLocks/>
          </p:cNvCxnSpPr>
          <p:nvPr/>
        </p:nvCxnSpPr>
        <p:spPr>
          <a:xfrm flipV="1">
            <a:off x="3733349" y="4617254"/>
            <a:ext cx="956248" cy="1"/>
          </a:xfrm>
          <a:prstGeom prst="straightConnector1">
            <a:avLst/>
          </a:prstGeom>
          <a:ln>
            <a:solidFill>
              <a:srgbClr val="0B2D7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94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DA4EF5-170E-7D63-7150-2E55A27848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81132" y="1097731"/>
            <a:ext cx="1178938" cy="1178938"/>
          </a:xfrm>
          <a:prstGeom prst="rect">
            <a:avLst/>
          </a:prstGeom>
        </p:spPr>
      </p:pic>
      <p:sp>
        <p:nvSpPr>
          <p:cNvPr id="6" name="Text Placeholder 5">
            <a:extLst>
              <a:ext uri="{FF2B5EF4-FFF2-40B4-BE49-F238E27FC236}">
                <a16:creationId xmlns:a16="http://schemas.microsoft.com/office/drawing/2014/main" id="{C002B4C8-6238-79FD-8556-CA4DA95AE79D}"/>
              </a:ext>
            </a:extLst>
          </p:cNvPr>
          <p:cNvSpPr>
            <a:spLocks noGrp="1"/>
          </p:cNvSpPr>
          <p:nvPr>
            <p:ph type="body" sz="quarter" idx="14"/>
          </p:nvPr>
        </p:nvSpPr>
        <p:spPr>
          <a:xfrm>
            <a:off x="812800" y="2431223"/>
            <a:ext cx="1559339" cy="551219"/>
          </a:xfrm>
        </p:spPr>
        <p:txBody>
          <a:bodyPr/>
          <a:lstStyle/>
          <a:p>
            <a:pPr algn="ctr"/>
            <a:r>
              <a:rPr lang="en-GB" sz="1800" noProof="0"/>
              <a:t>Clean Energy</a:t>
            </a:r>
          </a:p>
        </p:txBody>
      </p:sp>
      <p:sp>
        <p:nvSpPr>
          <p:cNvPr id="7" name="Text Placeholder 6">
            <a:extLst>
              <a:ext uri="{FF2B5EF4-FFF2-40B4-BE49-F238E27FC236}">
                <a16:creationId xmlns:a16="http://schemas.microsoft.com/office/drawing/2014/main" id="{20624020-651D-6D1C-70E5-84580F075A26}"/>
              </a:ext>
            </a:extLst>
          </p:cNvPr>
          <p:cNvSpPr>
            <a:spLocks noGrp="1"/>
          </p:cNvSpPr>
          <p:nvPr>
            <p:ph type="body" sz="quarter" idx="15"/>
          </p:nvPr>
        </p:nvSpPr>
        <p:spPr>
          <a:xfrm>
            <a:off x="3830541" y="2439370"/>
            <a:ext cx="2546134" cy="551219"/>
          </a:xfrm>
        </p:spPr>
        <p:txBody>
          <a:bodyPr/>
          <a:lstStyle/>
          <a:p>
            <a:pPr algn="ctr"/>
            <a:r>
              <a:rPr lang="en-GB" sz="1800" noProof="0"/>
              <a:t>Climate Adaptation </a:t>
            </a:r>
          </a:p>
        </p:txBody>
      </p:sp>
      <p:sp>
        <p:nvSpPr>
          <p:cNvPr id="8" name="Text Placeholder 7">
            <a:extLst>
              <a:ext uri="{FF2B5EF4-FFF2-40B4-BE49-F238E27FC236}">
                <a16:creationId xmlns:a16="http://schemas.microsoft.com/office/drawing/2014/main" id="{A0F489A7-12BF-6153-3C20-5B5A973F74EE}"/>
              </a:ext>
            </a:extLst>
          </p:cNvPr>
          <p:cNvSpPr>
            <a:spLocks noGrp="1"/>
          </p:cNvSpPr>
          <p:nvPr>
            <p:ph type="body" sz="quarter" idx="16"/>
          </p:nvPr>
        </p:nvSpPr>
        <p:spPr>
          <a:xfrm>
            <a:off x="7510328" y="2431222"/>
            <a:ext cx="1920546" cy="551219"/>
          </a:xfrm>
        </p:spPr>
        <p:txBody>
          <a:bodyPr/>
          <a:lstStyle/>
          <a:p>
            <a:pPr algn="ctr"/>
            <a:r>
              <a:rPr lang="en-GB" sz="1800" noProof="0"/>
              <a:t>Circular Economy </a:t>
            </a:r>
          </a:p>
        </p:txBody>
      </p:sp>
      <p:sp>
        <p:nvSpPr>
          <p:cNvPr id="9" name="Text Placeholder 8">
            <a:extLst>
              <a:ext uri="{FF2B5EF4-FFF2-40B4-BE49-F238E27FC236}">
                <a16:creationId xmlns:a16="http://schemas.microsoft.com/office/drawing/2014/main" id="{5E1E6BBF-1CA8-8CF7-018A-ACB40B9C79EB}"/>
              </a:ext>
            </a:extLst>
          </p:cNvPr>
          <p:cNvSpPr>
            <a:spLocks noGrp="1"/>
          </p:cNvSpPr>
          <p:nvPr>
            <p:ph type="body" sz="quarter" idx="17"/>
          </p:nvPr>
        </p:nvSpPr>
        <p:spPr>
          <a:xfrm>
            <a:off x="468000" y="2759873"/>
            <a:ext cx="2633340" cy="2116927"/>
          </a:xfrm>
        </p:spPr>
        <p:txBody>
          <a:bodyPr anchor="ctr">
            <a:normAutofit fontScale="25000" lnSpcReduction="20000"/>
          </a:bodyPr>
          <a:lstStyle/>
          <a:p>
            <a:pPr>
              <a:lnSpc>
                <a:spcPct val="120000"/>
              </a:lnSpc>
            </a:pPr>
            <a:r>
              <a:rPr lang="en-GB" sz="4800" noProof="0" dirty="0"/>
              <a:t>Rural Electrification </a:t>
            </a:r>
            <a:r>
              <a:rPr lang="en-GB" sz="4800" dirty="0"/>
              <a:t>&amp;</a:t>
            </a:r>
            <a:r>
              <a:rPr lang="en-GB" sz="4800" noProof="0" dirty="0"/>
              <a:t> </a:t>
            </a:r>
            <a:r>
              <a:rPr lang="en-GB" sz="4800" dirty="0"/>
              <a:t>Energy</a:t>
            </a:r>
            <a:r>
              <a:rPr lang="en-GB" sz="4800" noProof="0" dirty="0"/>
              <a:t> </a:t>
            </a:r>
            <a:r>
              <a:rPr lang="en-GB" sz="4800" dirty="0"/>
              <a:t>Access</a:t>
            </a:r>
            <a:r>
              <a:rPr lang="en-GB" sz="4800" noProof="0" dirty="0"/>
              <a:t> </a:t>
            </a:r>
          </a:p>
          <a:p>
            <a:pPr marL="171450" marR="0" lvl="1" indent="-171450" fontAlgn="base">
              <a:lnSpc>
                <a:spcPct val="120000"/>
              </a:lnSpc>
              <a:buClr>
                <a:schemeClr val="accent1"/>
              </a:buClr>
              <a:buSzPct val="100000"/>
              <a:buBlip>
                <a:blip r:embed="rId4"/>
              </a:buBlip>
              <a:defRPr/>
            </a:pPr>
            <a:r>
              <a:rPr lang="en-GB" sz="4800" noProof="0" dirty="0">
                <a:latin typeface="Akkurat Pro" panose="02000503030000020004" pitchFamily="50" charset="0"/>
              </a:rPr>
              <a:t>Energy Efficiency &amp; </a:t>
            </a:r>
            <a:r>
              <a:rPr lang="en-GB" sz="4800" dirty="0">
                <a:latin typeface="Akkurat Pro" panose="02000503030000020004" pitchFamily="50" charset="0"/>
              </a:rPr>
              <a:t>Demand</a:t>
            </a:r>
            <a:r>
              <a:rPr lang="en-GB" sz="4800" noProof="0" dirty="0">
                <a:latin typeface="Akkurat Pro" panose="02000503030000020004" pitchFamily="50" charset="0"/>
              </a:rPr>
              <a:t> </a:t>
            </a:r>
            <a:r>
              <a:rPr lang="en-GB" sz="4800" dirty="0">
                <a:latin typeface="Akkurat Pro" panose="02000503030000020004" pitchFamily="50" charset="0"/>
              </a:rPr>
              <a:t>Reduction</a:t>
            </a:r>
            <a:r>
              <a:rPr lang="en-GB" sz="4800" noProof="0" dirty="0">
                <a:latin typeface="Akkurat Pro" panose="02000503030000020004" pitchFamily="50" charset="0"/>
              </a:rPr>
              <a:t>​ </a:t>
            </a:r>
          </a:p>
          <a:p>
            <a:pPr marL="171450" marR="0" lvl="1" indent="-171450" fontAlgn="base">
              <a:lnSpc>
                <a:spcPct val="120000"/>
              </a:lnSpc>
              <a:buClr>
                <a:schemeClr val="accent1"/>
              </a:buClr>
              <a:buSzPct val="100000"/>
              <a:buBlip>
                <a:blip r:embed="rId4"/>
              </a:buBlip>
              <a:defRPr/>
            </a:pPr>
            <a:r>
              <a:rPr lang="en-GB" sz="4800" noProof="0" dirty="0">
                <a:latin typeface="Akkurat Pro" panose="02000503030000020004" pitchFamily="50" charset="0"/>
              </a:rPr>
              <a:t>Sustainable Transport  ​ </a:t>
            </a:r>
          </a:p>
          <a:p>
            <a:pPr marL="171450" marR="0" lvl="1" indent="-171450" fontAlgn="base">
              <a:lnSpc>
                <a:spcPct val="120000"/>
              </a:lnSpc>
              <a:buClr>
                <a:schemeClr val="accent1"/>
              </a:buClr>
              <a:buSzPct val="100000"/>
              <a:buBlip>
                <a:blip r:embed="rId4"/>
              </a:buBlip>
              <a:defRPr/>
            </a:pPr>
            <a:r>
              <a:rPr lang="en-GB" sz="4800" noProof="0" dirty="0">
                <a:latin typeface="Akkurat Pro" panose="02000503030000020004" pitchFamily="50" charset="0"/>
              </a:rPr>
              <a:t>Clean Cooking ​ </a:t>
            </a:r>
          </a:p>
          <a:p>
            <a:pPr marL="171450" marR="0" lvl="1" indent="-171450" fontAlgn="base">
              <a:lnSpc>
                <a:spcPct val="120000"/>
              </a:lnSpc>
              <a:buClr>
                <a:schemeClr val="accent1"/>
              </a:buClr>
              <a:buSzPct val="100000"/>
              <a:buBlip>
                <a:blip r:embed="rId4"/>
              </a:buBlip>
              <a:defRPr/>
            </a:pPr>
            <a:r>
              <a:rPr lang="en-GB" sz="4800" noProof="0" dirty="0">
                <a:latin typeface="Akkurat Pro" panose="02000503030000020004" pitchFamily="50" charset="0"/>
              </a:rPr>
              <a:t>Renewable Energy &amp; </a:t>
            </a:r>
            <a:r>
              <a:rPr lang="en-GB" sz="4800" dirty="0">
                <a:latin typeface="Akkurat Pro" panose="02000503030000020004" pitchFamily="50" charset="0"/>
              </a:rPr>
              <a:t>Storage</a:t>
            </a:r>
            <a:endParaRPr lang="en-GB" sz="4800" noProof="0" dirty="0">
              <a:latin typeface="Akkurat Pro" panose="02000503030000020004" pitchFamily="50" charset="0"/>
            </a:endParaRPr>
          </a:p>
          <a:p>
            <a:pPr marL="171450" marR="0" lvl="1" indent="-171450" fontAlgn="base">
              <a:lnSpc>
                <a:spcPct val="120000"/>
              </a:lnSpc>
              <a:buClr>
                <a:schemeClr val="accent1"/>
              </a:buClr>
              <a:buSzPct val="100000"/>
              <a:buBlip>
                <a:blip r:embed="rId4"/>
              </a:buBlip>
              <a:defRPr/>
            </a:pPr>
            <a:r>
              <a:rPr lang="en-GB" sz="4800" noProof="0" dirty="0">
                <a:latin typeface="Akkurat Pro" panose="02000503030000020004" pitchFamily="50" charset="0"/>
              </a:rPr>
              <a:t>Distributed Generation </a:t>
            </a:r>
            <a:endParaRPr lang="en-GB" noProof="0" dirty="0"/>
          </a:p>
        </p:txBody>
      </p:sp>
      <p:sp>
        <p:nvSpPr>
          <p:cNvPr id="3" name="Title 2">
            <a:extLst>
              <a:ext uri="{FF2B5EF4-FFF2-40B4-BE49-F238E27FC236}">
                <a16:creationId xmlns:a16="http://schemas.microsoft.com/office/drawing/2014/main" id="{A0529E32-B7C1-9447-855D-9CBFF039137D}"/>
              </a:ext>
            </a:extLst>
          </p:cNvPr>
          <p:cNvSpPr>
            <a:spLocks noGrp="1"/>
          </p:cNvSpPr>
          <p:nvPr>
            <p:ph type="title"/>
          </p:nvPr>
        </p:nvSpPr>
        <p:spPr>
          <a:xfrm>
            <a:off x="540000" y="229462"/>
            <a:ext cx="9069916" cy="609600"/>
          </a:xfrm>
        </p:spPr>
        <p:txBody>
          <a:bodyPr>
            <a:normAutofit/>
          </a:bodyPr>
          <a:lstStyle/>
          <a:p>
            <a:r>
              <a:rPr lang="en-GB" dirty="0"/>
              <a:t>Expanded</a:t>
            </a:r>
            <a:r>
              <a:rPr lang="en-GB" noProof="0" dirty="0"/>
              <a:t> Target Sectors </a:t>
            </a:r>
            <a:r>
              <a:rPr lang="en-GB" dirty="0"/>
              <a:t>&amp;</a:t>
            </a:r>
            <a:r>
              <a:rPr lang="en-GB" noProof="0" dirty="0"/>
              <a:t> Technologies</a:t>
            </a:r>
          </a:p>
        </p:txBody>
      </p:sp>
      <p:sp>
        <p:nvSpPr>
          <p:cNvPr id="10" name="Text Placeholder 9">
            <a:extLst>
              <a:ext uri="{FF2B5EF4-FFF2-40B4-BE49-F238E27FC236}">
                <a16:creationId xmlns:a16="http://schemas.microsoft.com/office/drawing/2014/main" id="{B6277771-3F01-770D-1189-DE420940B409}"/>
              </a:ext>
            </a:extLst>
          </p:cNvPr>
          <p:cNvSpPr>
            <a:spLocks noGrp="1"/>
          </p:cNvSpPr>
          <p:nvPr>
            <p:ph type="body" sz="quarter" idx="18"/>
          </p:nvPr>
        </p:nvSpPr>
        <p:spPr>
          <a:xfrm>
            <a:off x="3905466" y="2759873"/>
            <a:ext cx="2665933" cy="2116927"/>
          </a:xfrm>
        </p:spPr>
        <p:txBody>
          <a:bodyPr anchor="ctr">
            <a:normAutofit/>
          </a:bodyPr>
          <a:lstStyle/>
          <a:p>
            <a:pPr marL="171450" lvl="1" indent="-171450" fontAlgn="base">
              <a:lnSpc>
                <a:spcPct val="110000"/>
              </a:lnSpc>
              <a:buClr>
                <a:schemeClr val="accent1"/>
              </a:buClr>
              <a:buSzPct val="100000"/>
              <a:buBlip>
                <a:blip r:embed="rId4"/>
              </a:buBlip>
              <a:defRPr/>
            </a:pPr>
            <a:r>
              <a:rPr lang="en-GB" sz="1200" noProof="0" dirty="0">
                <a:latin typeface="Akkurat Pro" panose="02000503030000020004" pitchFamily="50" charset="0"/>
              </a:rPr>
              <a:t>Agriculture </a:t>
            </a:r>
            <a:r>
              <a:rPr lang="en-GB" sz="1200" dirty="0">
                <a:latin typeface="Akkurat Pro" panose="02000503030000020004" pitchFamily="50" charset="0"/>
              </a:rPr>
              <a:t>&amp;</a:t>
            </a:r>
            <a:r>
              <a:rPr lang="en-GB" sz="1200" noProof="0" dirty="0">
                <a:latin typeface="Akkurat Pro" panose="02000503030000020004" pitchFamily="50" charset="0"/>
              </a:rPr>
              <a:t> </a:t>
            </a:r>
            <a:r>
              <a:rPr lang="en-GB" sz="1200" dirty="0">
                <a:latin typeface="Akkurat Pro" panose="02000503030000020004" pitchFamily="50" charset="0"/>
              </a:rPr>
              <a:t>Agribusiness</a:t>
            </a:r>
            <a:r>
              <a:rPr lang="en-GB" sz="1200" noProof="0" dirty="0">
                <a:latin typeface="Akkurat Pro" panose="02000503030000020004" pitchFamily="50" charset="0"/>
              </a:rPr>
              <a:t>​ </a:t>
            </a:r>
          </a:p>
          <a:p>
            <a:pPr marL="171450" lvl="1" indent="-171450" fontAlgn="base">
              <a:lnSpc>
                <a:spcPct val="110000"/>
              </a:lnSpc>
              <a:buClr>
                <a:schemeClr val="accent1"/>
              </a:buClr>
              <a:buSzPct val="100000"/>
              <a:buBlip>
                <a:blip r:embed="rId4"/>
              </a:buBlip>
              <a:defRPr/>
            </a:pPr>
            <a:r>
              <a:rPr lang="en-GB" sz="1200" noProof="0" dirty="0">
                <a:latin typeface="Akkurat Pro" panose="02000503030000020004" pitchFamily="50" charset="0"/>
              </a:rPr>
              <a:t>Cooling ​ </a:t>
            </a:r>
          </a:p>
          <a:p>
            <a:pPr marL="171450" lvl="1" indent="-171450" fontAlgn="base">
              <a:lnSpc>
                <a:spcPct val="110000"/>
              </a:lnSpc>
              <a:buClr>
                <a:schemeClr val="accent1"/>
              </a:buClr>
              <a:buSzPct val="100000"/>
              <a:buBlip>
                <a:blip r:embed="rId4"/>
              </a:buBlip>
              <a:defRPr/>
            </a:pPr>
            <a:r>
              <a:rPr lang="en-GB" sz="1200" noProof="0" dirty="0">
                <a:latin typeface="Akkurat Pro" panose="02000503030000020004" pitchFamily="50" charset="0"/>
              </a:rPr>
              <a:t>Forestry / Carbon </a:t>
            </a:r>
            <a:r>
              <a:rPr lang="en-GB" sz="1200" dirty="0">
                <a:latin typeface="Akkurat Pro" panose="02000503030000020004" pitchFamily="50" charset="0"/>
              </a:rPr>
              <a:t>Credits</a:t>
            </a:r>
            <a:r>
              <a:rPr lang="en-GB" sz="1200" noProof="0" dirty="0">
                <a:latin typeface="Akkurat Pro" panose="02000503030000020004" pitchFamily="50" charset="0"/>
              </a:rPr>
              <a:t>​ </a:t>
            </a:r>
          </a:p>
          <a:p>
            <a:pPr marL="171450" lvl="1" indent="-171450" fontAlgn="base">
              <a:lnSpc>
                <a:spcPct val="110000"/>
              </a:lnSpc>
              <a:buClr>
                <a:schemeClr val="accent1"/>
              </a:buClr>
              <a:buSzPct val="100000"/>
              <a:buBlip>
                <a:blip r:embed="rId4"/>
              </a:buBlip>
              <a:defRPr/>
            </a:pPr>
            <a:r>
              <a:rPr lang="en-GB" sz="1200" noProof="0" dirty="0">
                <a:latin typeface="Akkurat Pro" panose="02000503030000020004" pitchFamily="50" charset="0"/>
              </a:rPr>
              <a:t>Water </a:t>
            </a:r>
            <a:r>
              <a:rPr lang="en-GB" sz="1200" dirty="0">
                <a:latin typeface="Akkurat Pro" panose="02000503030000020004" pitchFamily="50" charset="0"/>
              </a:rPr>
              <a:t>&amp;</a:t>
            </a:r>
            <a:r>
              <a:rPr lang="en-GB" sz="1200" noProof="0" dirty="0">
                <a:latin typeface="Akkurat Pro" panose="02000503030000020004" pitchFamily="50" charset="0"/>
              </a:rPr>
              <a:t> </a:t>
            </a:r>
            <a:r>
              <a:rPr lang="en-GB" sz="1200" dirty="0">
                <a:latin typeface="Akkurat Pro" panose="02000503030000020004" pitchFamily="50" charset="0"/>
              </a:rPr>
              <a:t>Sanitation</a:t>
            </a:r>
            <a:r>
              <a:rPr lang="en-GB" sz="1200" noProof="0" dirty="0">
                <a:latin typeface="Akkurat Pro" panose="02000503030000020004" pitchFamily="50" charset="0"/>
              </a:rPr>
              <a:t>​ </a:t>
            </a:r>
          </a:p>
          <a:p>
            <a:pPr marL="171450" lvl="1" indent="-171450" fontAlgn="base">
              <a:lnSpc>
                <a:spcPct val="110000"/>
              </a:lnSpc>
              <a:buClr>
                <a:schemeClr val="accent1"/>
              </a:buClr>
              <a:buSzPct val="100000"/>
              <a:buBlip>
                <a:blip r:embed="rId4"/>
              </a:buBlip>
              <a:defRPr/>
            </a:pPr>
            <a:r>
              <a:rPr lang="en-GB" sz="1200" noProof="0" dirty="0">
                <a:latin typeface="Akkurat Pro" panose="02000503030000020004" pitchFamily="50" charset="0"/>
              </a:rPr>
              <a:t>Climate Resilient </a:t>
            </a:r>
            <a:r>
              <a:rPr lang="en-GB" sz="1200" dirty="0">
                <a:latin typeface="Akkurat Pro" panose="02000503030000020004" pitchFamily="50" charset="0"/>
              </a:rPr>
              <a:t>Infrastructure</a:t>
            </a:r>
            <a:r>
              <a:rPr lang="en-GB" sz="1200" noProof="0" dirty="0">
                <a:latin typeface="Akkurat Pro" panose="02000503030000020004" pitchFamily="50" charset="0"/>
              </a:rPr>
              <a:t> (incl. Tourism)  </a:t>
            </a:r>
          </a:p>
          <a:p>
            <a:pPr marL="171450" lvl="1" indent="-171450" fontAlgn="base">
              <a:lnSpc>
                <a:spcPct val="110000"/>
              </a:lnSpc>
              <a:buClr>
                <a:schemeClr val="accent1"/>
              </a:buClr>
              <a:buSzPct val="100000"/>
              <a:buBlip>
                <a:blip r:embed="rId4"/>
              </a:buBlip>
              <a:defRPr/>
            </a:pPr>
            <a:r>
              <a:rPr lang="en-GB" sz="1200" noProof="0" dirty="0">
                <a:latin typeface="Akkurat Pro" panose="02000503030000020004" pitchFamily="50" charset="0"/>
              </a:rPr>
              <a:t>Alternative Proteins </a:t>
            </a:r>
            <a:endParaRPr lang="en-GB" noProof="0" dirty="0"/>
          </a:p>
        </p:txBody>
      </p:sp>
      <p:sp>
        <p:nvSpPr>
          <p:cNvPr id="11" name="Text Placeholder 10">
            <a:extLst>
              <a:ext uri="{FF2B5EF4-FFF2-40B4-BE49-F238E27FC236}">
                <a16:creationId xmlns:a16="http://schemas.microsoft.com/office/drawing/2014/main" id="{125AC7E0-5BF2-5D3A-49AD-49FFA1A347DB}"/>
              </a:ext>
            </a:extLst>
          </p:cNvPr>
          <p:cNvSpPr>
            <a:spLocks noGrp="1"/>
          </p:cNvSpPr>
          <p:nvPr>
            <p:ph type="body" sz="quarter" idx="19"/>
          </p:nvPr>
        </p:nvSpPr>
        <p:spPr>
          <a:xfrm>
            <a:off x="7300601" y="2759873"/>
            <a:ext cx="2665933" cy="2116927"/>
          </a:xfrm>
        </p:spPr>
        <p:txBody>
          <a:bodyPr anchor="ctr"/>
          <a:lstStyle/>
          <a:p>
            <a:pPr marL="171450" lvl="1" indent="-171450" fontAlgn="base">
              <a:buClr>
                <a:schemeClr val="accent1"/>
              </a:buClr>
              <a:buSzPct val="100000"/>
              <a:buBlip>
                <a:blip r:embed="rId4"/>
              </a:buBlip>
              <a:defRPr/>
            </a:pPr>
            <a:r>
              <a:rPr lang="en-GB" sz="1200" noProof="0" dirty="0">
                <a:latin typeface="Akkurat Pro" panose="02000503030000020004" pitchFamily="50" charset="0"/>
              </a:rPr>
              <a:t>Waste Treatment​ </a:t>
            </a:r>
          </a:p>
          <a:p>
            <a:pPr marL="171450" lvl="1" indent="-171450" fontAlgn="base">
              <a:buClr>
                <a:schemeClr val="accent1"/>
              </a:buClr>
              <a:buSzPct val="100000"/>
              <a:buBlip>
                <a:blip r:embed="rId4"/>
              </a:buBlip>
              <a:defRPr/>
            </a:pPr>
            <a:r>
              <a:rPr lang="en-GB" sz="1200" noProof="0" dirty="0">
                <a:latin typeface="Akkurat Pro" panose="02000503030000020004" pitchFamily="50" charset="0"/>
              </a:rPr>
              <a:t>Resource Efficiency </a:t>
            </a:r>
          </a:p>
          <a:p>
            <a:pPr marL="171450" lvl="1" indent="-171450" fontAlgn="base">
              <a:buClr>
                <a:schemeClr val="accent1"/>
              </a:buClr>
              <a:buSzPct val="100000"/>
              <a:buBlip>
                <a:blip r:embed="rId4"/>
              </a:buBlip>
              <a:defRPr/>
            </a:pPr>
            <a:r>
              <a:rPr lang="en-GB" sz="1200" dirty="0">
                <a:latin typeface="Akkurat Pro" panose="02000503030000020004" pitchFamily="50" charset="0"/>
              </a:rPr>
              <a:t>Sustainable Materials                    </a:t>
            </a:r>
            <a:r>
              <a:rPr lang="en-GB" sz="1200" noProof="0" dirty="0">
                <a:latin typeface="Akkurat Pro" panose="02000503030000020004" pitchFamily="50" charset="0"/>
              </a:rPr>
              <a:t>(new materials, plastics, packaging) ​ </a:t>
            </a:r>
          </a:p>
          <a:p>
            <a:pPr marL="171450" lvl="1" indent="-171450" fontAlgn="base">
              <a:buClr>
                <a:schemeClr val="accent1"/>
              </a:buClr>
              <a:buSzPct val="100000"/>
              <a:buBlip>
                <a:blip r:embed="rId4"/>
              </a:buBlip>
              <a:defRPr/>
            </a:pPr>
            <a:r>
              <a:rPr lang="en-GB" sz="1200" noProof="0" dirty="0">
                <a:latin typeface="Akkurat Pro" panose="02000503030000020004" pitchFamily="50" charset="0"/>
              </a:rPr>
              <a:t>Recycling  </a:t>
            </a:r>
          </a:p>
          <a:p>
            <a:endParaRPr lang="en-GB" noProof="0" dirty="0"/>
          </a:p>
        </p:txBody>
      </p:sp>
      <p:pic>
        <p:nvPicPr>
          <p:cNvPr id="2" name="Picture 1">
            <a:extLst>
              <a:ext uri="{FF2B5EF4-FFF2-40B4-BE49-F238E27FC236}">
                <a16:creationId xmlns:a16="http://schemas.microsoft.com/office/drawing/2014/main" id="{149C4EC9-118B-9CAF-C515-0C3922403D9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03000" y="1077600"/>
            <a:ext cx="1178938" cy="1178938"/>
          </a:xfrm>
          <a:prstGeom prst="rect">
            <a:avLst/>
          </a:prstGeom>
        </p:spPr>
      </p:pic>
      <p:pic>
        <p:nvPicPr>
          <p:cNvPr id="4" name="Picture 3">
            <a:extLst>
              <a:ext uri="{FF2B5EF4-FFF2-40B4-BE49-F238E27FC236}">
                <a16:creationId xmlns:a16="http://schemas.microsoft.com/office/drawing/2014/main" id="{3CC64387-393E-B35E-C748-1349FD39C1E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485489" y="1077600"/>
            <a:ext cx="1178938" cy="1178938"/>
          </a:xfrm>
          <a:prstGeom prst="rect">
            <a:avLst/>
          </a:prstGeom>
        </p:spPr>
      </p:pic>
    </p:spTree>
    <p:extLst>
      <p:ext uri="{BB962C8B-B14F-4D97-AF65-F5344CB8AC3E}">
        <p14:creationId xmlns:p14="http://schemas.microsoft.com/office/powerpoint/2010/main" val="84686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75D26-BA46-254A-BDC4-EA863D87D039}"/>
              </a:ext>
            </a:extLst>
          </p:cNvPr>
          <p:cNvSpPr>
            <a:spLocks noGrp="1"/>
          </p:cNvSpPr>
          <p:nvPr>
            <p:ph type="title"/>
          </p:nvPr>
        </p:nvSpPr>
        <p:spPr>
          <a:xfrm>
            <a:off x="468000" y="239397"/>
            <a:ext cx="9069916" cy="609600"/>
          </a:xfrm>
        </p:spPr>
        <p:txBody>
          <a:bodyPr/>
          <a:lstStyle/>
          <a:p>
            <a:r>
              <a:rPr lang="en-US" dirty="0"/>
              <a:t>Raising Project Finance for an IPP </a:t>
            </a:r>
          </a:p>
        </p:txBody>
      </p:sp>
      <p:pic>
        <p:nvPicPr>
          <p:cNvPr id="7" name="Picture 6">
            <a:extLst>
              <a:ext uri="{FF2B5EF4-FFF2-40B4-BE49-F238E27FC236}">
                <a16:creationId xmlns:a16="http://schemas.microsoft.com/office/drawing/2014/main" id="{EE53DAF2-1A48-6ED1-6206-B3C589EA4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10" y="930302"/>
            <a:ext cx="8189844" cy="4023361"/>
          </a:xfrm>
          <a:prstGeom prst="rect">
            <a:avLst/>
          </a:prstGeom>
        </p:spPr>
      </p:pic>
    </p:spTree>
    <p:extLst>
      <p:ext uri="{BB962C8B-B14F-4D97-AF65-F5344CB8AC3E}">
        <p14:creationId xmlns:p14="http://schemas.microsoft.com/office/powerpoint/2010/main" val="82125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5D9DB-9CEA-C948-AA02-3803C02F0EAA}"/>
              </a:ext>
            </a:extLst>
          </p:cNvPr>
          <p:cNvSpPr>
            <a:spLocks noGrp="1"/>
          </p:cNvSpPr>
          <p:nvPr>
            <p:ph idx="1"/>
          </p:nvPr>
        </p:nvSpPr>
        <p:spPr>
          <a:xfrm>
            <a:off x="468000" y="1139997"/>
            <a:ext cx="9069916" cy="4454353"/>
          </a:xfrm>
        </p:spPr>
        <p:txBody>
          <a:bodyPr>
            <a:normAutofit/>
          </a:bodyPr>
          <a:lstStyle/>
          <a:p>
            <a:pPr>
              <a:lnSpc>
                <a:spcPct val="120000"/>
              </a:lnSpc>
            </a:pPr>
            <a:r>
              <a:rPr lang="en-US" b="1" dirty="0"/>
              <a:t>Brief Introduction</a:t>
            </a:r>
            <a:r>
              <a:rPr lang="en-US" dirty="0"/>
              <a:t> </a:t>
            </a:r>
          </a:p>
          <a:p>
            <a:pPr>
              <a:lnSpc>
                <a:spcPct val="120000"/>
              </a:lnSpc>
            </a:pPr>
            <a:r>
              <a:rPr lang="en-US" b="1" dirty="0"/>
              <a:t>Overview of the Project Development &amp; Financing Cycle</a:t>
            </a:r>
          </a:p>
          <a:p>
            <a:pPr>
              <a:lnSpc>
                <a:spcPct val="120000"/>
              </a:lnSpc>
            </a:pPr>
            <a:r>
              <a:rPr lang="en-US" b="1" dirty="0"/>
              <a:t>What are the Challenges  </a:t>
            </a:r>
          </a:p>
          <a:p>
            <a:pPr>
              <a:lnSpc>
                <a:spcPct val="120000"/>
              </a:lnSpc>
            </a:pPr>
            <a:r>
              <a:rPr lang="en-US" b="1" dirty="0"/>
              <a:t>An Eco-system Approach</a:t>
            </a:r>
          </a:p>
          <a:p>
            <a:pPr lvl="1">
              <a:lnSpc>
                <a:spcPct val="120000"/>
              </a:lnSpc>
            </a:pPr>
            <a:r>
              <a:rPr lang="en-US" b="1" dirty="0"/>
              <a:t>Buy-Side</a:t>
            </a:r>
          </a:p>
          <a:p>
            <a:pPr lvl="1">
              <a:lnSpc>
                <a:spcPct val="120000"/>
              </a:lnSpc>
            </a:pPr>
            <a:r>
              <a:rPr lang="en-US" b="1" dirty="0"/>
              <a:t>Sell- Side </a:t>
            </a:r>
          </a:p>
          <a:p>
            <a:pPr lvl="1">
              <a:lnSpc>
                <a:spcPct val="120000"/>
              </a:lnSpc>
            </a:pPr>
            <a:r>
              <a:rPr lang="en-US" b="1" dirty="0"/>
              <a:t>Enabling Environment  </a:t>
            </a:r>
          </a:p>
          <a:p>
            <a:pPr>
              <a:lnSpc>
                <a:spcPct val="120000"/>
              </a:lnSpc>
            </a:pPr>
            <a:r>
              <a:rPr lang="en-US" b="1" dirty="0"/>
              <a:t>Lessons Learned &amp; Recommendations</a:t>
            </a:r>
          </a:p>
          <a:p>
            <a:pPr>
              <a:lnSpc>
                <a:spcPct val="120000"/>
              </a:lnSpc>
            </a:pPr>
            <a:endParaRPr lang="en-US" b="1" dirty="0"/>
          </a:p>
        </p:txBody>
      </p:sp>
      <p:sp>
        <p:nvSpPr>
          <p:cNvPr id="3" name="Title 2">
            <a:extLst>
              <a:ext uri="{FF2B5EF4-FFF2-40B4-BE49-F238E27FC236}">
                <a16:creationId xmlns:a16="http://schemas.microsoft.com/office/drawing/2014/main" id="{9F601145-51BB-0142-9826-73D1081FF36F}"/>
              </a:ext>
            </a:extLst>
          </p:cNvPr>
          <p:cNvSpPr>
            <a:spLocks noGrp="1"/>
          </p:cNvSpPr>
          <p:nvPr>
            <p:ph type="title"/>
          </p:nvPr>
        </p:nvSpPr>
        <p:spPr>
          <a:xfrm>
            <a:off x="468000" y="152115"/>
            <a:ext cx="9069916" cy="609600"/>
          </a:xfrm>
        </p:spPr>
        <p:txBody>
          <a:bodyPr/>
          <a:lstStyle/>
          <a:p>
            <a:r>
              <a:rPr lang="en-US"/>
              <a:t>Contents</a:t>
            </a:r>
          </a:p>
        </p:txBody>
      </p:sp>
      <p:sp>
        <p:nvSpPr>
          <p:cNvPr id="10" name="円形吹き出し 9">
            <a:extLst>
              <a:ext uri="{FF2B5EF4-FFF2-40B4-BE49-F238E27FC236}">
                <a16:creationId xmlns:a16="http://schemas.microsoft.com/office/drawing/2014/main" id="{A38E82F3-0BB5-7A50-3CEB-1A0E1F117968}"/>
              </a:ext>
            </a:extLst>
          </p:cNvPr>
          <p:cNvSpPr/>
          <p:nvPr/>
        </p:nvSpPr>
        <p:spPr>
          <a:xfrm>
            <a:off x="4909374" y="1876340"/>
            <a:ext cx="4887912" cy="2139227"/>
          </a:xfrm>
          <a:prstGeom prst="wedgeEllipseCallout">
            <a:avLst>
              <a:gd name="adj1" fmla="val 41991"/>
              <a:gd name="adj2" fmla="val 6388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i="1"/>
              <a:t>We'll examine how our three-pillar approach creates a cohesive, unified offering that addresses the "missing middle" in climate finance.</a:t>
            </a:r>
          </a:p>
        </p:txBody>
      </p:sp>
    </p:spTree>
    <p:extLst>
      <p:ext uri="{BB962C8B-B14F-4D97-AF65-F5344CB8AC3E}">
        <p14:creationId xmlns:p14="http://schemas.microsoft.com/office/powerpoint/2010/main" val="424701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00D80-648A-DC1D-2FA8-69C14AFC07F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D97EEE15-62F6-6932-B070-6F8ED417D0BD}"/>
              </a:ext>
            </a:extLst>
          </p:cNvPr>
          <p:cNvSpPr>
            <a:spLocks noGrp="1"/>
          </p:cNvSpPr>
          <p:nvPr>
            <p:ph type="title"/>
          </p:nvPr>
        </p:nvSpPr>
        <p:spPr>
          <a:xfrm>
            <a:off x="468000" y="237413"/>
            <a:ext cx="9069916" cy="609600"/>
          </a:xfrm>
        </p:spPr>
        <p:txBody>
          <a:bodyPr>
            <a:noAutofit/>
          </a:bodyPr>
          <a:lstStyle/>
          <a:p>
            <a:r>
              <a:rPr lang="en-US" altLang="ja-JP" sz="2200" dirty="0">
                <a:solidFill>
                  <a:srgbClr val="234E9E"/>
                </a:solidFill>
                <a:ea typeface="Inter Bold" pitchFamily="34" charset="-122"/>
                <a:cs typeface="Inter Bold" pitchFamily="34" charset="-120"/>
              </a:rPr>
              <a:t>20</a:t>
            </a:r>
            <a:r>
              <a:rPr lang="en-US" altLang="ja-JP" sz="2200" b="1" dirty="0">
                <a:solidFill>
                  <a:srgbClr val="234E9E"/>
                </a:solidFill>
                <a:ea typeface="Inter Bold" pitchFamily="34" charset="-122"/>
                <a:cs typeface="Inter Bold" pitchFamily="34" charset="-120"/>
              </a:rPr>
              <a:t> </a:t>
            </a:r>
            <a:r>
              <a:rPr lang="en-US" altLang="ja-JP" sz="2200" dirty="0">
                <a:solidFill>
                  <a:srgbClr val="234E9E"/>
                </a:solidFill>
                <a:ea typeface="Inter Bold" pitchFamily="34" charset="-122"/>
                <a:cs typeface="Inter Bold" pitchFamily="34" charset="-120"/>
              </a:rPr>
              <a:t>Y</a:t>
            </a:r>
            <a:r>
              <a:rPr lang="en-US" altLang="ja-JP" sz="2200" b="1" dirty="0">
                <a:solidFill>
                  <a:srgbClr val="234E9E"/>
                </a:solidFill>
                <a:ea typeface="Inter Bold" pitchFamily="34" charset="-122"/>
                <a:cs typeface="Inter Bold" pitchFamily="34" charset="-120"/>
              </a:rPr>
              <a:t>ears of Successful </a:t>
            </a:r>
            <a:r>
              <a:rPr lang="en-US" altLang="ja-JP" sz="2200" dirty="0">
                <a:solidFill>
                  <a:srgbClr val="234E9E"/>
                </a:solidFill>
                <a:ea typeface="Inter Bold" pitchFamily="34" charset="-122"/>
                <a:cs typeface="Inter Bold" pitchFamily="34" charset="-120"/>
              </a:rPr>
              <a:t>P</a:t>
            </a:r>
            <a:r>
              <a:rPr lang="en-US" altLang="ja-JP" sz="2200" b="1" dirty="0">
                <a:solidFill>
                  <a:srgbClr val="234E9E"/>
                </a:solidFill>
                <a:ea typeface="Inter Bold" pitchFamily="34" charset="-122"/>
                <a:cs typeface="Inter Bold" pitchFamily="34" charset="-120"/>
              </a:rPr>
              <a:t>roject </a:t>
            </a:r>
            <a:r>
              <a:rPr lang="en-US" altLang="ja-JP" sz="2200" dirty="0">
                <a:solidFill>
                  <a:srgbClr val="234E9E"/>
                </a:solidFill>
                <a:ea typeface="Inter Bold" pitchFamily="34" charset="-122"/>
                <a:cs typeface="Inter Bold" pitchFamily="34" charset="-120"/>
              </a:rPr>
              <a:t>P</a:t>
            </a:r>
            <a:r>
              <a:rPr lang="en-US" altLang="ja-JP" sz="2200" b="1" dirty="0">
                <a:solidFill>
                  <a:srgbClr val="234E9E"/>
                </a:solidFill>
                <a:ea typeface="Inter Bold" pitchFamily="34" charset="-122"/>
                <a:cs typeface="Inter Bold" pitchFamily="34" charset="-120"/>
              </a:rPr>
              <a:t>reparation for </a:t>
            </a:r>
            <a:br>
              <a:rPr lang="en-US" altLang="ja-JP" sz="2200" b="1" dirty="0">
                <a:solidFill>
                  <a:srgbClr val="234E9E"/>
                </a:solidFill>
                <a:ea typeface="Inter Bold" pitchFamily="34" charset="-122"/>
                <a:cs typeface="Inter Bold" pitchFamily="34" charset="-120"/>
              </a:rPr>
            </a:br>
            <a:r>
              <a:rPr lang="en-US" altLang="ja-JP" sz="2200" b="1" dirty="0">
                <a:solidFill>
                  <a:srgbClr val="234E9E"/>
                </a:solidFill>
                <a:ea typeface="Inter Bold" pitchFamily="34" charset="-122"/>
                <a:cs typeface="Inter Bold" pitchFamily="34" charset="-120"/>
              </a:rPr>
              <a:t>Clean Energy &amp; Climate Projects &amp; SMEs</a:t>
            </a:r>
            <a:br>
              <a:rPr lang="en-US" altLang="ja-JP" sz="2200" b="1" dirty="0">
                <a:solidFill>
                  <a:srgbClr val="234E9E"/>
                </a:solidFill>
                <a:ea typeface="Inter Bold" pitchFamily="34" charset="-122"/>
                <a:cs typeface="Inter Bold" pitchFamily="34" charset="-120"/>
              </a:rPr>
            </a:br>
            <a:endParaRPr kumimoji="1" lang="ja-JP" altLang="en-US" sz="2200" dirty="0"/>
          </a:p>
        </p:txBody>
      </p:sp>
      <p:sp>
        <p:nvSpPr>
          <p:cNvPr id="4" name="Text 11">
            <a:extLst>
              <a:ext uri="{FF2B5EF4-FFF2-40B4-BE49-F238E27FC236}">
                <a16:creationId xmlns:a16="http://schemas.microsoft.com/office/drawing/2014/main" id="{607669D8-B1AC-AAC2-EF90-C8490938B7FD}"/>
              </a:ext>
            </a:extLst>
          </p:cNvPr>
          <p:cNvSpPr/>
          <p:nvPr/>
        </p:nvSpPr>
        <p:spPr>
          <a:xfrm>
            <a:off x="649458" y="1273017"/>
            <a:ext cx="1736002" cy="382786"/>
          </a:xfrm>
          <a:prstGeom prst="rect">
            <a:avLst/>
          </a:prstGeom>
          <a:noFill/>
          <a:ln/>
        </p:spPr>
        <p:txBody>
          <a:bodyPr wrap="none" lIns="0" tIns="0" rIns="0" bIns="0" rtlCol="0" anchor="t"/>
          <a:lstStyle/>
          <a:p>
            <a:pPr marL="0" indent="0" algn="l">
              <a:lnSpc>
                <a:spcPts val="3000"/>
              </a:lnSpc>
              <a:buNone/>
            </a:pPr>
            <a:r>
              <a:rPr lang="en-US" b="1" dirty="0">
                <a:solidFill>
                  <a:srgbClr val="234E9E"/>
                </a:solidFill>
                <a:latin typeface="+mn-ea"/>
                <a:cs typeface="Inter Bold" pitchFamily="34" charset="-120"/>
              </a:rPr>
              <a:t>Impact so far:</a:t>
            </a:r>
            <a:endParaRPr lang="en-US" dirty="0">
              <a:latin typeface="+mn-ea"/>
            </a:endParaRPr>
          </a:p>
        </p:txBody>
      </p:sp>
      <p:grpSp>
        <p:nvGrpSpPr>
          <p:cNvPr id="7" name="Group 6">
            <a:extLst>
              <a:ext uri="{FF2B5EF4-FFF2-40B4-BE49-F238E27FC236}">
                <a16:creationId xmlns:a16="http://schemas.microsoft.com/office/drawing/2014/main" id="{9A2DFA18-777F-DC45-4FFB-4789F4012947}"/>
              </a:ext>
            </a:extLst>
          </p:cNvPr>
          <p:cNvGrpSpPr/>
          <p:nvPr/>
        </p:nvGrpSpPr>
        <p:grpSpPr>
          <a:xfrm>
            <a:off x="625605" y="1828679"/>
            <a:ext cx="5909725" cy="3066379"/>
            <a:chOff x="2041575" y="1733798"/>
            <a:chExt cx="5909725" cy="3066379"/>
          </a:xfrm>
        </p:grpSpPr>
        <p:pic>
          <p:nvPicPr>
            <p:cNvPr id="14" name="Picture 13">
              <a:extLst>
                <a:ext uri="{FF2B5EF4-FFF2-40B4-BE49-F238E27FC236}">
                  <a16:creationId xmlns:a16="http://schemas.microsoft.com/office/drawing/2014/main" id="{6353B566-26FE-DB04-0F71-153E2C8EBD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65393" y="1744624"/>
              <a:ext cx="640135" cy="640135"/>
            </a:xfrm>
            <a:prstGeom prst="rect">
              <a:avLst/>
            </a:prstGeom>
          </p:spPr>
        </p:pic>
        <p:pic>
          <p:nvPicPr>
            <p:cNvPr id="15" name="Picture 14">
              <a:extLst>
                <a:ext uri="{FF2B5EF4-FFF2-40B4-BE49-F238E27FC236}">
                  <a16:creationId xmlns:a16="http://schemas.microsoft.com/office/drawing/2014/main" id="{5331E95B-9485-A3FD-ED86-CFDEDF00DC5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63347" y="2876513"/>
              <a:ext cx="653837" cy="653837"/>
            </a:xfrm>
            <a:prstGeom prst="rect">
              <a:avLst/>
            </a:prstGeom>
          </p:spPr>
        </p:pic>
        <p:pic>
          <p:nvPicPr>
            <p:cNvPr id="16" name="Picture 15">
              <a:extLst>
                <a:ext uri="{FF2B5EF4-FFF2-40B4-BE49-F238E27FC236}">
                  <a16:creationId xmlns:a16="http://schemas.microsoft.com/office/drawing/2014/main" id="{EDD3562C-BD29-8894-E438-EAF2FD2421D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848635" y="1733798"/>
              <a:ext cx="640136" cy="640136"/>
            </a:xfrm>
            <a:prstGeom prst="rect">
              <a:avLst/>
            </a:prstGeom>
          </p:spPr>
        </p:pic>
        <p:pic>
          <p:nvPicPr>
            <p:cNvPr id="17" name="Picture 16">
              <a:extLst>
                <a:ext uri="{FF2B5EF4-FFF2-40B4-BE49-F238E27FC236}">
                  <a16:creationId xmlns:a16="http://schemas.microsoft.com/office/drawing/2014/main" id="{6B0A8610-C492-C4E8-5F36-D5F225EA123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850976" y="2789470"/>
              <a:ext cx="640135" cy="640135"/>
            </a:xfrm>
            <a:prstGeom prst="rect">
              <a:avLst/>
            </a:prstGeom>
          </p:spPr>
        </p:pic>
        <p:sp>
          <p:nvSpPr>
            <p:cNvPr id="34" name="Rectangle 32">
              <a:extLst>
                <a:ext uri="{FF2B5EF4-FFF2-40B4-BE49-F238E27FC236}">
                  <a16:creationId xmlns:a16="http://schemas.microsoft.com/office/drawing/2014/main" id="{D5F8E234-9DE0-54A9-0443-B621161847EC}"/>
                </a:ext>
              </a:extLst>
            </p:cNvPr>
            <p:cNvSpPr>
              <a:spLocks noChangeArrowheads="1"/>
            </p:cNvSpPr>
            <p:nvPr/>
          </p:nvSpPr>
          <p:spPr bwMode="auto">
            <a:xfrm>
              <a:off x="2839559" y="1789316"/>
              <a:ext cx="2324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u="none" strike="noStrike" cap="none" normalizeH="0" baseline="0" dirty="0">
                  <a:ln>
                    <a:noFill/>
                  </a:ln>
                  <a:solidFill>
                    <a:srgbClr val="C00000"/>
                  </a:solidFill>
                  <a:effectLst/>
                  <a:latin typeface="Bahnschrift SemiCondensed" panose="020B0502040204020203" pitchFamily="34" charset="0"/>
                </a:rPr>
                <a:t>$</a:t>
              </a:r>
              <a:endParaRPr kumimoji="0" lang="en-US" altLang="en-US" sz="1600" b="1" u="none" strike="noStrike" cap="none" normalizeH="0" baseline="0" dirty="0">
                <a:ln>
                  <a:noFill/>
                </a:ln>
                <a:solidFill>
                  <a:srgbClr val="C00000"/>
                </a:solidFill>
                <a:effectLst/>
                <a:latin typeface="Bahnschrift SemiCondensed" panose="020B0502040204020203" pitchFamily="34" charset="0"/>
              </a:endParaRPr>
            </a:p>
          </p:txBody>
        </p:sp>
        <p:sp>
          <p:nvSpPr>
            <p:cNvPr id="35" name="Rectangle 33">
              <a:extLst>
                <a:ext uri="{FF2B5EF4-FFF2-40B4-BE49-F238E27FC236}">
                  <a16:creationId xmlns:a16="http://schemas.microsoft.com/office/drawing/2014/main" id="{8242B7AA-CA15-B852-915C-8C670D51EAED}"/>
                </a:ext>
              </a:extLst>
            </p:cNvPr>
            <p:cNvSpPr>
              <a:spLocks noChangeArrowheads="1"/>
            </p:cNvSpPr>
            <p:nvPr/>
          </p:nvSpPr>
          <p:spPr bwMode="auto">
            <a:xfrm>
              <a:off x="3156378" y="1799172"/>
              <a:ext cx="5129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600" b="1" dirty="0">
                  <a:solidFill>
                    <a:srgbClr val="C00000"/>
                  </a:solidFill>
                  <a:latin typeface="Bahnschrift SemiCondensed" panose="020B0502040204020203" pitchFamily="34" charset="0"/>
                </a:rPr>
                <a:t>3,6</a:t>
              </a:r>
              <a:endParaRPr kumimoji="0" lang="en-US" altLang="en-US" sz="1600" b="1" u="none" strike="noStrike" cap="none" normalizeH="0" baseline="0" dirty="0">
                <a:ln>
                  <a:noFill/>
                </a:ln>
                <a:solidFill>
                  <a:srgbClr val="C00000"/>
                </a:solidFill>
                <a:effectLst/>
                <a:latin typeface="Bahnschrift SemiCondensed" panose="020B0502040204020203" pitchFamily="34" charset="0"/>
              </a:endParaRPr>
            </a:p>
          </p:txBody>
        </p:sp>
        <p:sp>
          <p:nvSpPr>
            <p:cNvPr id="36" name="Rectangle 35">
              <a:extLst>
                <a:ext uri="{FF2B5EF4-FFF2-40B4-BE49-F238E27FC236}">
                  <a16:creationId xmlns:a16="http://schemas.microsoft.com/office/drawing/2014/main" id="{1B3AF23D-8341-E7DB-1560-88F67A79D829}"/>
                </a:ext>
              </a:extLst>
            </p:cNvPr>
            <p:cNvSpPr>
              <a:spLocks noChangeArrowheads="1"/>
            </p:cNvSpPr>
            <p:nvPr/>
          </p:nvSpPr>
          <p:spPr bwMode="auto">
            <a:xfrm>
              <a:off x="3758309" y="201079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u="none" strike="noStrike" cap="none" normalizeH="0" baseline="0" dirty="0">
                  <a:ln>
                    <a:noFill/>
                  </a:ln>
                  <a:solidFill>
                    <a:srgbClr val="C00000"/>
                  </a:solidFill>
                  <a:effectLst/>
                  <a:latin typeface="Bahnschrift SemiCondensed" panose="020B0502040204020203" pitchFamily="34" charset="0"/>
                </a:rPr>
                <a:t>BN</a:t>
              </a:r>
              <a:endParaRPr kumimoji="0" lang="en-US" altLang="en-US" sz="1600" b="1" u="none" strike="noStrike" cap="none" normalizeH="0" baseline="0" dirty="0">
                <a:ln>
                  <a:noFill/>
                </a:ln>
                <a:solidFill>
                  <a:srgbClr val="C00000"/>
                </a:solidFill>
                <a:effectLst/>
                <a:latin typeface="Bahnschrift SemiCondensed" panose="020B0502040204020203" pitchFamily="34" charset="0"/>
              </a:endParaRPr>
            </a:p>
          </p:txBody>
        </p:sp>
        <p:sp>
          <p:nvSpPr>
            <p:cNvPr id="20" name="Text Box 2">
              <a:extLst>
                <a:ext uri="{FF2B5EF4-FFF2-40B4-BE49-F238E27FC236}">
                  <a16:creationId xmlns:a16="http://schemas.microsoft.com/office/drawing/2014/main" id="{4B756337-CA65-A691-3F09-0F45571FDE0D}"/>
                </a:ext>
              </a:extLst>
            </p:cNvPr>
            <p:cNvSpPr txBox="1">
              <a:spLocks noChangeArrowheads="1"/>
            </p:cNvSpPr>
            <p:nvPr/>
          </p:nvSpPr>
          <p:spPr bwMode="auto">
            <a:xfrm>
              <a:off x="2805300" y="2347712"/>
              <a:ext cx="2174840" cy="276999"/>
            </a:xfrm>
            <a:prstGeom prst="rect">
              <a:avLst/>
            </a:prstGeom>
            <a:noFill/>
            <a:ln w="9525">
              <a:noFill/>
              <a:miter lim="800000"/>
              <a:headEnd/>
              <a:tailEnd/>
            </a:ln>
          </p:spPr>
          <p:txBody>
            <a:bodyPr rot="0" vert="horz" wrap="square" lIns="91440" tIns="45720" rIns="91440" bIns="45720" anchor="t" anchorCtr="0">
              <a:spAutoFit/>
            </a:bodyPr>
            <a:lstStyle>
              <a:defPPr>
                <a:defRPr lang="en-US"/>
              </a:defPPr>
              <a:lvl1pPr marR="0">
                <a:spcBef>
                  <a:spcPts val="0"/>
                </a:spcBef>
                <a:spcAft>
                  <a:spcPts val="0"/>
                </a:spcAft>
                <a:defRPr sz="1200">
                  <a:solidFill>
                    <a:srgbClr val="0D52A0"/>
                  </a:solidFill>
                  <a:latin typeface="+mj-lt"/>
                  <a:ea typeface="Arial"/>
                </a:defRPr>
              </a:lvl1pPr>
            </a:lstStyle>
            <a:p>
              <a:r>
                <a:rPr lang="en-US" b="1" dirty="0">
                  <a:solidFill>
                    <a:schemeClr val="tx2"/>
                  </a:solidFill>
                </a:rPr>
                <a:t>Investment Leveraged</a:t>
              </a:r>
            </a:p>
          </p:txBody>
        </p:sp>
        <p:sp>
          <p:nvSpPr>
            <p:cNvPr id="21" name="AutoShape 43">
              <a:extLst>
                <a:ext uri="{FF2B5EF4-FFF2-40B4-BE49-F238E27FC236}">
                  <a16:creationId xmlns:a16="http://schemas.microsoft.com/office/drawing/2014/main" id="{D98847AB-93DB-56C8-9B7F-B11CA3C58279}"/>
                </a:ext>
              </a:extLst>
            </p:cNvPr>
            <p:cNvSpPr>
              <a:spLocks noChangeAspect="1" noChangeArrowheads="1" noTextEdit="1"/>
            </p:cNvSpPr>
            <p:nvPr/>
          </p:nvSpPr>
          <p:spPr bwMode="auto">
            <a:xfrm>
              <a:off x="4782650" y="2166639"/>
              <a:ext cx="3168650" cy="8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22" name="Text Box 2">
              <a:extLst>
                <a:ext uri="{FF2B5EF4-FFF2-40B4-BE49-F238E27FC236}">
                  <a16:creationId xmlns:a16="http://schemas.microsoft.com/office/drawing/2014/main" id="{051C2E6E-3FD6-9211-FCA5-07E6CFA7799A}"/>
                </a:ext>
              </a:extLst>
            </p:cNvPr>
            <p:cNvSpPr txBox="1">
              <a:spLocks noChangeArrowheads="1"/>
            </p:cNvSpPr>
            <p:nvPr/>
          </p:nvSpPr>
          <p:spPr bwMode="auto">
            <a:xfrm>
              <a:off x="2815040" y="3481161"/>
              <a:ext cx="2019772" cy="276999"/>
            </a:xfrm>
            <a:prstGeom prst="rect">
              <a:avLst/>
            </a:prstGeom>
            <a:noFill/>
            <a:ln w="9525">
              <a:noFill/>
              <a:miter lim="800000"/>
              <a:headEnd/>
              <a:tailEnd/>
            </a:ln>
          </p:spPr>
          <p:txBody>
            <a:bodyPr rot="0" vert="horz" wrap="square" lIns="91440" tIns="45720" rIns="91440" bIns="45720" anchor="t" anchorCtr="0">
              <a:spAutoFit/>
            </a:bodyPr>
            <a:lstStyle/>
            <a:p>
              <a:r>
                <a:rPr lang="en-US" sz="1200" b="1" dirty="0">
                  <a:solidFill>
                    <a:schemeClr val="tx2"/>
                  </a:solidFill>
                  <a:latin typeface="+mj-lt"/>
                  <a:ea typeface="Arial"/>
                </a:rPr>
                <a:t>Clean Capacity Added</a:t>
              </a:r>
            </a:p>
          </p:txBody>
        </p:sp>
        <p:sp>
          <p:nvSpPr>
            <p:cNvPr id="23" name="Rectangle 100">
              <a:extLst>
                <a:ext uri="{FF2B5EF4-FFF2-40B4-BE49-F238E27FC236}">
                  <a16:creationId xmlns:a16="http://schemas.microsoft.com/office/drawing/2014/main" id="{E8789E30-8FEC-8891-A3AF-C91213C19BCB}"/>
                </a:ext>
              </a:extLst>
            </p:cNvPr>
            <p:cNvSpPr>
              <a:spLocks noChangeArrowheads="1"/>
            </p:cNvSpPr>
            <p:nvPr/>
          </p:nvSpPr>
          <p:spPr bwMode="auto">
            <a:xfrm>
              <a:off x="5583527" y="2919361"/>
              <a:ext cx="5225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AT" altLang="en-US" sz="3600" b="1" dirty="0">
                  <a:solidFill>
                    <a:srgbClr val="C00000"/>
                  </a:solidFill>
                  <a:latin typeface="Bahnschrift SemiCondensed" panose="020B0502040204020203" pitchFamily="34" charset="0"/>
                </a:rPr>
                <a:t>5,2</a:t>
              </a:r>
              <a:endParaRPr kumimoji="0" lang="en-US" altLang="en-US" sz="1600" b="1" u="none" strike="noStrike" cap="none" normalizeH="0" baseline="0" dirty="0">
                <a:ln>
                  <a:noFill/>
                </a:ln>
                <a:solidFill>
                  <a:srgbClr val="C00000"/>
                </a:solidFill>
                <a:effectLst/>
                <a:latin typeface="Bahnschrift SemiCondensed" panose="020B0502040204020203" pitchFamily="34" charset="0"/>
              </a:endParaRPr>
            </a:p>
          </p:txBody>
        </p:sp>
        <p:sp>
          <p:nvSpPr>
            <p:cNvPr id="24" name="Rectangle 109">
              <a:extLst>
                <a:ext uri="{FF2B5EF4-FFF2-40B4-BE49-F238E27FC236}">
                  <a16:creationId xmlns:a16="http://schemas.microsoft.com/office/drawing/2014/main" id="{58EB6A97-8ABB-F650-96C4-4E0510004D3F}"/>
                </a:ext>
              </a:extLst>
            </p:cNvPr>
            <p:cNvSpPr>
              <a:spLocks noChangeArrowheads="1"/>
            </p:cNvSpPr>
            <p:nvPr/>
          </p:nvSpPr>
          <p:spPr bwMode="auto">
            <a:xfrm>
              <a:off x="6631119" y="3411375"/>
              <a:ext cx="4007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u="none" strike="noStrike" cap="none" normalizeH="0" baseline="0" dirty="0">
                  <a:ln>
                    <a:noFill/>
                  </a:ln>
                  <a:solidFill>
                    <a:srgbClr val="C7D64F"/>
                  </a:solidFill>
                  <a:effectLst/>
                  <a:latin typeface="+mj-lt"/>
                </a:rPr>
                <a:t> </a:t>
              </a:r>
              <a:endParaRPr kumimoji="0" lang="en-US" altLang="en-US" sz="1600" u="none" strike="noStrike" cap="none" normalizeH="0" baseline="0" dirty="0">
                <a:ln>
                  <a:noFill/>
                </a:ln>
                <a:solidFill>
                  <a:srgbClr val="C7D64F"/>
                </a:solidFill>
                <a:effectLst/>
                <a:latin typeface="+mj-lt"/>
              </a:endParaRPr>
            </a:p>
          </p:txBody>
        </p:sp>
        <p:sp>
          <p:nvSpPr>
            <p:cNvPr id="25" name="Text Box 2">
              <a:extLst>
                <a:ext uri="{FF2B5EF4-FFF2-40B4-BE49-F238E27FC236}">
                  <a16:creationId xmlns:a16="http://schemas.microsoft.com/office/drawing/2014/main" id="{5E3BEC9B-1F17-3158-5EAD-2907688F3A81}"/>
                </a:ext>
              </a:extLst>
            </p:cNvPr>
            <p:cNvSpPr txBox="1">
              <a:spLocks noChangeArrowheads="1"/>
            </p:cNvSpPr>
            <p:nvPr/>
          </p:nvSpPr>
          <p:spPr bwMode="auto">
            <a:xfrm>
              <a:off x="5543089" y="3473981"/>
              <a:ext cx="1784231" cy="461665"/>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marR="0">
                <a:spcBef>
                  <a:spcPts val="0"/>
                </a:spcBef>
                <a:spcAft>
                  <a:spcPts val="0"/>
                </a:spcAft>
              </a:pPr>
              <a:r>
                <a:rPr lang="en-US" sz="1200" b="1" dirty="0">
                  <a:solidFill>
                    <a:schemeClr val="tx2"/>
                  </a:solidFill>
                  <a:latin typeface="+mj-lt"/>
                  <a:ea typeface="Arial"/>
                </a:rPr>
                <a:t>Annual CO2 Emissions Mitigated</a:t>
              </a:r>
            </a:p>
          </p:txBody>
        </p:sp>
        <p:sp>
          <p:nvSpPr>
            <p:cNvPr id="31" name="Rectangle 48">
              <a:extLst>
                <a:ext uri="{FF2B5EF4-FFF2-40B4-BE49-F238E27FC236}">
                  <a16:creationId xmlns:a16="http://schemas.microsoft.com/office/drawing/2014/main" id="{5FC1CE7A-98E4-B68B-F1AD-FF953D6384C0}"/>
                </a:ext>
              </a:extLst>
            </p:cNvPr>
            <p:cNvSpPr>
              <a:spLocks noChangeArrowheads="1"/>
            </p:cNvSpPr>
            <p:nvPr/>
          </p:nvSpPr>
          <p:spPr bwMode="auto">
            <a:xfrm>
              <a:off x="3730533" y="3124279"/>
              <a:ext cx="317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u="none" strike="noStrike" cap="none" normalizeH="0" baseline="0" dirty="0">
                  <a:ln>
                    <a:noFill/>
                  </a:ln>
                  <a:solidFill>
                    <a:srgbClr val="C00000"/>
                  </a:solidFill>
                  <a:effectLst/>
                  <a:latin typeface="Bahnschrift SemiCondensed" panose="020B0502040204020203" pitchFamily="34" charset="0"/>
                </a:rPr>
                <a:t>MW</a:t>
              </a:r>
              <a:endParaRPr kumimoji="0" lang="en-US" altLang="en-US" sz="1600" b="1" u="none" strike="noStrike" cap="none" normalizeH="0" baseline="0" dirty="0">
                <a:ln>
                  <a:noFill/>
                </a:ln>
                <a:solidFill>
                  <a:srgbClr val="C00000"/>
                </a:solidFill>
                <a:effectLst/>
                <a:latin typeface="Bahnschrift SemiCondensed" panose="020B0502040204020203" pitchFamily="34" charset="0"/>
              </a:endParaRPr>
            </a:p>
          </p:txBody>
        </p:sp>
        <p:sp>
          <p:nvSpPr>
            <p:cNvPr id="32" name="Rectangle 47">
              <a:extLst>
                <a:ext uri="{FF2B5EF4-FFF2-40B4-BE49-F238E27FC236}">
                  <a16:creationId xmlns:a16="http://schemas.microsoft.com/office/drawing/2014/main" id="{A954EB46-BAFB-0F58-9AC9-98E42835013D}"/>
                </a:ext>
              </a:extLst>
            </p:cNvPr>
            <p:cNvSpPr>
              <a:spLocks noChangeArrowheads="1"/>
            </p:cNvSpPr>
            <p:nvPr/>
          </p:nvSpPr>
          <p:spPr bwMode="auto">
            <a:xfrm>
              <a:off x="2861419" y="2903601"/>
              <a:ext cx="8896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u="none" strike="noStrike" cap="none" normalizeH="0" baseline="0" dirty="0">
                  <a:ln>
                    <a:noFill/>
                  </a:ln>
                  <a:solidFill>
                    <a:srgbClr val="C00000"/>
                  </a:solidFill>
                  <a:effectLst/>
                  <a:latin typeface="Bahnschrift SemiCondensed" panose="020B0502040204020203" pitchFamily="34" charset="0"/>
                </a:rPr>
                <a:t>1.847</a:t>
              </a:r>
              <a:endParaRPr kumimoji="0" lang="en-US" altLang="en-US" sz="1600" b="1" u="none" strike="noStrike" cap="none" normalizeH="0" baseline="0" dirty="0">
                <a:ln>
                  <a:noFill/>
                </a:ln>
                <a:solidFill>
                  <a:srgbClr val="C00000"/>
                </a:solidFill>
                <a:effectLst/>
                <a:latin typeface="Bahnschrift SemiCondensed" panose="020B0502040204020203" pitchFamily="34" charset="0"/>
              </a:endParaRPr>
            </a:p>
          </p:txBody>
        </p:sp>
        <p:sp>
          <p:nvSpPr>
            <p:cNvPr id="33" name="Rectangle 48">
              <a:extLst>
                <a:ext uri="{FF2B5EF4-FFF2-40B4-BE49-F238E27FC236}">
                  <a16:creationId xmlns:a16="http://schemas.microsoft.com/office/drawing/2014/main" id="{DE2000D5-3811-1112-96F0-93710121FAFA}"/>
                </a:ext>
              </a:extLst>
            </p:cNvPr>
            <p:cNvSpPr>
              <a:spLocks noChangeArrowheads="1"/>
            </p:cNvSpPr>
            <p:nvPr/>
          </p:nvSpPr>
          <p:spPr bwMode="auto">
            <a:xfrm>
              <a:off x="6185723" y="3124279"/>
              <a:ext cx="219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b="1" dirty="0">
                  <a:solidFill>
                    <a:srgbClr val="C00000"/>
                  </a:solidFill>
                  <a:latin typeface="Bahnschrift SemiCondensed" panose="020B0502040204020203" pitchFamily="34" charset="0"/>
                </a:rPr>
                <a:t>GT</a:t>
              </a:r>
              <a:endParaRPr kumimoji="0" lang="en-US" altLang="en-US" sz="1600" b="1" u="none" strike="noStrike" cap="none" normalizeH="0" baseline="0" dirty="0">
                <a:ln>
                  <a:noFill/>
                </a:ln>
                <a:solidFill>
                  <a:srgbClr val="C00000"/>
                </a:solidFill>
                <a:effectLst/>
                <a:latin typeface="Bahnschrift SemiCondensed" panose="020B0502040204020203" pitchFamily="34" charset="0"/>
              </a:endParaRPr>
            </a:p>
          </p:txBody>
        </p:sp>
        <p:sp>
          <p:nvSpPr>
            <p:cNvPr id="27" name="Rectangle 61">
              <a:extLst>
                <a:ext uri="{FF2B5EF4-FFF2-40B4-BE49-F238E27FC236}">
                  <a16:creationId xmlns:a16="http://schemas.microsoft.com/office/drawing/2014/main" id="{63881DD4-BFEA-8A55-3C50-85CFF388DA69}"/>
                </a:ext>
              </a:extLst>
            </p:cNvPr>
            <p:cNvSpPr>
              <a:spLocks noChangeArrowheads="1"/>
            </p:cNvSpPr>
            <p:nvPr/>
          </p:nvSpPr>
          <p:spPr bwMode="auto">
            <a:xfrm>
              <a:off x="5582846" y="1784153"/>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u="none" strike="noStrike" kern="1200" cap="none" spc="0" normalizeH="0" baseline="0" noProof="0" dirty="0">
                  <a:ln>
                    <a:noFill/>
                  </a:ln>
                  <a:solidFill>
                    <a:srgbClr val="C00000"/>
                  </a:solidFill>
                  <a:effectLst/>
                  <a:uLnTx/>
                  <a:uFillTx/>
                  <a:latin typeface="Bahnschrift SemiCondensed" panose="020B0502040204020203" pitchFamily="34" charset="0"/>
                </a:rPr>
                <a:t>264</a:t>
              </a:r>
            </a:p>
          </p:txBody>
        </p:sp>
        <p:sp>
          <p:nvSpPr>
            <p:cNvPr id="28" name="Text Box 2">
              <a:extLst>
                <a:ext uri="{FF2B5EF4-FFF2-40B4-BE49-F238E27FC236}">
                  <a16:creationId xmlns:a16="http://schemas.microsoft.com/office/drawing/2014/main" id="{E99C8757-0097-5A9B-1180-BC09A725B320}"/>
                </a:ext>
              </a:extLst>
            </p:cNvPr>
            <p:cNvSpPr txBox="1">
              <a:spLocks noChangeArrowheads="1"/>
            </p:cNvSpPr>
            <p:nvPr/>
          </p:nvSpPr>
          <p:spPr bwMode="auto">
            <a:xfrm>
              <a:off x="5535055" y="2343397"/>
              <a:ext cx="1801659" cy="295466"/>
            </a:xfrm>
            <a:prstGeom prst="rect">
              <a:avLst/>
            </a:prstGeom>
            <a:noFill/>
            <a:ln w="9525">
              <a:noFill/>
              <a:miter lim="800000"/>
              <a:headEnd/>
              <a:tailEnd/>
            </a:ln>
          </p:spPr>
          <p:txBody>
            <a:bodyPr rot="0" vert="horz" wrap="square" lIns="109728" tIns="54864" rIns="109728" bIns="54864" anchor="t" anchorCtr="0">
              <a:spAutoFit/>
            </a:bodyPr>
            <a:lstStyle/>
            <a:p>
              <a:pPr lvl="0">
                <a:defRPr/>
              </a:pPr>
              <a:r>
                <a:rPr kumimoji="0" lang="en-US" sz="1200" b="1" u="none" strike="noStrike" kern="1200" cap="none" spc="0" normalizeH="0" baseline="0" noProof="0" dirty="0">
                  <a:ln>
                    <a:noFill/>
                  </a:ln>
                  <a:solidFill>
                    <a:schemeClr val="tx2"/>
                  </a:solidFill>
                  <a:effectLst/>
                  <a:uLnTx/>
                  <a:uFillTx/>
                  <a:latin typeface="+mj-lt"/>
                  <a:ea typeface="Arial"/>
                  <a:cs typeface="+mn-cs"/>
                </a:rPr>
                <a:t>Projects Financed</a:t>
              </a:r>
            </a:p>
          </p:txBody>
        </p:sp>
        <p:pic>
          <p:nvPicPr>
            <p:cNvPr id="18" name="Picture 17">
              <a:extLst>
                <a:ext uri="{FF2B5EF4-FFF2-40B4-BE49-F238E27FC236}">
                  <a16:creationId xmlns:a16="http://schemas.microsoft.com/office/drawing/2014/main" id="{25B0A4D4-4B79-825D-AFF9-AC6821904B5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041575" y="3961308"/>
              <a:ext cx="724417" cy="724417"/>
            </a:xfrm>
            <a:prstGeom prst="rect">
              <a:avLst/>
            </a:prstGeom>
          </p:spPr>
        </p:pic>
        <p:sp>
          <p:nvSpPr>
            <p:cNvPr id="29" name="Rectangle 61">
              <a:extLst>
                <a:ext uri="{FF2B5EF4-FFF2-40B4-BE49-F238E27FC236}">
                  <a16:creationId xmlns:a16="http://schemas.microsoft.com/office/drawing/2014/main" id="{98420308-7C1B-788B-BF8F-719F1C4BC55F}"/>
                </a:ext>
              </a:extLst>
            </p:cNvPr>
            <p:cNvSpPr>
              <a:spLocks noChangeArrowheads="1"/>
            </p:cNvSpPr>
            <p:nvPr/>
          </p:nvSpPr>
          <p:spPr bwMode="auto">
            <a:xfrm>
              <a:off x="2869745" y="3991964"/>
              <a:ext cx="10964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600" b="1" dirty="0">
                  <a:solidFill>
                    <a:srgbClr val="C00000"/>
                  </a:solidFill>
                  <a:latin typeface="Bahnschrift SemiCondensed" panose="020B0502040204020203" pitchFamily="34" charset="0"/>
                </a:rPr>
                <a:t>1.400+</a:t>
              </a:r>
              <a:endParaRPr kumimoji="0" lang="en-US" altLang="en-US" sz="1600" b="1" u="none" strike="noStrike" cap="none" normalizeH="0" baseline="0" dirty="0">
                <a:ln>
                  <a:noFill/>
                </a:ln>
                <a:solidFill>
                  <a:srgbClr val="C00000"/>
                </a:solidFill>
                <a:effectLst/>
                <a:latin typeface="Bahnschrift SemiCondensed" panose="020B0502040204020203" pitchFamily="34" charset="0"/>
              </a:endParaRPr>
            </a:p>
          </p:txBody>
        </p:sp>
        <p:sp>
          <p:nvSpPr>
            <p:cNvPr id="30" name="Text Box 2">
              <a:extLst>
                <a:ext uri="{FF2B5EF4-FFF2-40B4-BE49-F238E27FC236}">
                  <a16:creationId xmlns:a16="http://schemas.microsoft.com/office/drawing/2014/main" id="{15F290AA-03DC-D7A8-2493-9CC675CAA4E7}"/>
                </a:ext>
              </a:extLst>
            </p:cNvPr>
            <p:cNvSpPr txBox="1">
              <a:spLocks noChangeArrowheads="1"/>
            </p:cNvSpPr>
            <p:nvPr/>
          </p:nvSpPr>
          <p:spPr bwMode="auto">
            <a:xfrm>
              <a:off x="2806167" y="4523178"/>
              <a:ext cx="1399010" cy="276999"/>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b="1" dirty="0">
                  <a:solidFill>
                    <a:schemeClr val="tx2"/>
                  </a:solidFill>
                  <a:effectLst/>
                  <a:latin typeface="+mj-lt"/>
                  <a:ea typeface="Arial"/>
                </a:rPr>
                <a:t>Projects Supported</a:t>
              </a:r>
            </a:p>
          </p:txBody>
        </p:sp>
      </p:grpSp>
      <p:pic>
        <p:nvPicPr>
          <p:cNvPr id="10" name="Picture 9">
            <a:extLst>
              <a:ext uri="{FF2B5EF4-FFF2-40B4-BE49-F238E27FC236}">
                <a16:creationId xmlns:a16="http://schemas.microsoft.com/office/drawing/2014/main" id="{5999E9F1-7285-E4ED-4EB3-B3682E77C0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967" y="1614116"/>
            <a:ext cx="3834317" cy="3217333"/>
          </a:xfrm>
          <a:prstGeom prst="rect">
            <a:avLst/>
          </a:prstGeom>
        </p:spPr>
      </p:pic>
    </p:spTree>
    <p:extLst>
      <p:ext uri="{BB962C8B-B14F-4D97-AF65-F5344CB8AC3E}">
        <p14:creationId xmlns:p14="http://schemas.microsoft.com/office/powerpoint/2010/main" val="283573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 Placeholder 184">
            <a:extLst>
              <a:ext uri="{FF2B5EF4-FFF2-40B4-BE49-F238E27FC236}">
                <a16:creationId xmlns:a16="http://schemas.microsoft.com/office/drawing/2014/main" id="{01727574-0F1F-13C5-2D26-3945A5576599}"/>
              </a:ext>
            </a:extLst>
          </p:cNvPr>
          <p:cNvSpPr>
            <a:spLocks noGrp="1"/>
          </p:cNvSpPr>
          <p:nvPr>
            <p:ph type="body" sz="quarter" idx="17"/>
          </p:nvPr>
        </p:nvSpPr>
        <p:spPr>
          <a:xfrm>
            <a:off x="6051773" y="1405261"/>
            <a:ext cx="3870151" cy="2867160"/>
          </a:xfrm>
        </p:spPr>
        <p:txBody>
          <a:bodyPr>
            <a:normAutofit fontScale="92500"/>
          </a:bodyPr>
          <a:lstStyle/>
          <a:p>
            <a:pPr marL="0" indent="0" algn="just">
              <a:buNone/>
            </a:pPr>
            <a:r>
              <a:rPr lang="en-GB" sz="1400" noProof="0" dirty="0">
                <a:solidFill>
                  <a:srgbClr val="333333"/>
                </a:solidFill>
              </a:rPr>
              <a:t>PFAN is a global network of financing experts aiming to transform investment ecosystems through advisory services and transaction support to entrepreneurs developing clean energy and climate adaptation solutions.</a:t>
            </a:r>
          </a:p>
          <a:p>
            <a:pPr marL="0" indent="0" algn="just">
              <a:buNone/>
            </a:pPr>
            <a:r>
              <a:rPr lang="en-GB" sz="1400" noProof="0" dirty="0">
                <a:solidFill>
                  <a:srgbClr val="333333"/>
                </a:solidFill>
              </a:rPr>
              <a:t>Acting as a trusted intermediary, PFAN facilitates increased financing flows between investors and climate adaptation and clean energy businesses by:</a:t>
            </a:r>
          </a:p>
          <a:p>
            <a:pPr marL="320675" lvl="1" indent="-293688">
              <a:lnSpc>
                <a:spcPct val="130000"/>
              </a:lnSpc>
              <a:buFont typeface="Wingdings" pitchFamily="2" charset="2"/>
              <a:buChar char="ü"/>
            </a:pPr>
            <a:r>
              <a:rPr lang="en-GB" dirty="0"/>
              <a:t>Creating investor-ready opportunities</a:t>
            </a:r>
          </a:p>
          <a:p>
            <a:pPr marL="320675" lvl="1" indent="-293688">
              <a:lnSpc>
                <a:spcPct val="130000"/>
              </a:lnSpc>
              <a:buFont typeface="Wingdings" pitchFamily="2" charset="2"/>
              <a:buChar char="ü"/>
            </a:pPr>
            <a:r>
              <a:rPr lang="en-US" altLang="ja-JP" dirty="0"/>
              <a:t>Building capacity in local financing ecosystems</a:t>
            </a:r>
          </a:p>
          <a:p>
            <a:pPr marL="320675" lvl="1" indent="-293688">
              <a:lnSpc>
                <a:spcPct val="130000"/>
              </a:lnSpc>
              <a:buFont typeface="Wingdings" pitchFamily="2" charset="2"/>
              <a:buChar char="ü"/>
            </a:pPr>
            <a:r>
              <a:rPr lang="en-GB" dirty="0"/>
              <a:t>Accelerating project development and investment</a:t>
            </a:r>
          </a:p>
          <a:p>
            <a:pPr marL="320675" lvl="1" indent="-293688">
              <a:lnSpc>
                <a:spcPct val="130000"/>
              </a:lnSpc>
              <a:buFont typeface="Wingdings" pitchFamily="2" charset="2"/>
              <a:buChar char="ü"/>
            </a:pPr>
            <a:endParaRPr lang="en-GB" dirty="0"/>
          </a:p>
          <a:p>
            <a:pPr marL="0" indent="0" algn="just">
              <a:buNone/>
            </a:pPr>
            <a:endParaRPr lang="en-GB" sz="1400" noProof="0" dirty="0">
              <a:solidFill>
                <a:srgbClr val="333333"/>
              </a:solidFill>
            </a:endParaRPr>
          </a:p>
        </p:txBody>
      </p:sp>
      <p:pic>
        <p:nvPicPr>
          <p:cNvPr id="201" name="Picture 200" descr="A group of images of different countries/regions&#10;&#10;Description automatically generated">
            <a:extLst>
              <a:ext uri="{FF2B5EF4-FFF2-40B4-BE49-F238E27FC236}">
                <a16:creationId xmlns:a16="http://schemas.microsoft.com/office/drawing/2014/main" id="{784C300B-4D80-0AE4-B3D1-8F185A83BA0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9393" y="1405261"/>
            <a:ext cx="5428974" cy="3014339"/>
          </a:xfrm>
          <a:prstGeom prst="rect">
            <a:avLst/>
          </a:prstGeom>
        </p:spPr>
      </p:pic>
      <p:sp>
        <p:nvSpPr>
          <p:cNvPr id="2" name="Title 2">
            <a:extLst>
              <a:ext uri="{FF2B5EF4-FFF2-40B4-BE49-F238E27FC236}">
                <a16:creationId xmlns:a16="http://schemas.microsoft.com/office/drawing/2014/main" id="{A46403E8-A74F-58B3-3E34-320A2A7BC371}"/>
              </a:ext>
            </a:extLst>
          </p:cNvPr>
          <p:cNvSpPr txBox="1">
            <a:spLocks/>
          </p:cNvSpPr>
          <p:nvPr/>
        </p:nvSpPr>
        <p:spPr>
          <a:xfrm>
            <a:off x="540000" y="221510"/>
            <a:ext cx="9069916" cy="6096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GB" noProof="0" dirty="0"/>
              <a:t>The Private Financing Advisory Network (PFAN)</a:t>
            </a:r>
          </a:p>
        </p:txBody>
      </p:sp>
    </p:spTree>
    <p:extLst>
      <p:ext uri="{BB962C8B-B14F-4D97-AF65-F5344CB8AC3E}">
        <p14:creationId xmlns:p14="http://schemas.microsoft.com/office/powerpoint/2010/main" val="161516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0893B-18C1-8206-545B-0BF09DDC5D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F82C09-3CB4-F6D1-B8F2-237EB10620DE}"/>
              </a:ext>
            </a:extLst>
          </p:cNvPr>
          <p:cNvSpPr>
            <a:spLocks noGrp="1"/>
          </p:cNvSpPr>
          <p:nvPr>
            <p:ph type="title"/>
          </p:nvPr>
        </p:nvSpPr>
        <p:spPr>
          <a:xfrm>
            <a:off x="379980" y="148739"/>
            <a:ext cx="9069916" cy="609600"/>
          </a:xfrm>
        </p:spPr>
        <p:txBody>
          <a:bodyPr>
            <a:normAutofit/>
          </a:bodyPr>
          <a:lstStyle/>
          <a:p>
            <a:r>
              <a:rPr lang="en-GB" noProof="0" dirty="0"/>
              <a:t>PFAN’s Evolution: From Projects to Ecosystems</a:t>
            </a:r>
          </a:p>
        </p:txBody>
      </p:sp>
      <p:graphicFrame>
        <p:nvGraphicFramePr>
          <p:cNvPr id="8" name="Content Placeholder 7">
            <a:extLst>
              <a:ext uri="{FF2B5EF4-FFF2-40B4-BE49-F238E27FC236}">
                <a16:creationId xmlns:a16="http://schemas.microsoft.com/office/drawing/2014/main" id="{CA9150E0-8814-3CA2-F6D9-D505BAC53F68}"/>
              </a:ext>
            </a:extLst>
          </p:cNvPr>
          <p:cNvGraphicFramePr>
            <a:graphicFrameLocks noGrp="1"/>
          </p:cNvGraphicFramePr>
          <p:nvPr>
            <p:ph idx="1"/>
            <p:extLst>
              <p:ext uri="{D42A27DB-BD31-4B8C-83A1-F6EECF244321}">
                <p14:modId xmlns:p14="http://schemas.microsoft.com/office/powerpoint/2010/main" val="1751715099"/>
              </p:ext>
            </p:extLst>
          </p:nvPr>
        </p:nvGraphicFramePr>
        <p:xfrm>
          <a:off x="127000" y="1007363"/>
          <a:ext cx="1003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F59CFDE-DDEA-349D-E157-BC8335AB9C56}"/>
              </a:ext>
            </a:extLst>
          </p:cNvPr>
          <p:cNvSpPr txBox="1"/>
          <p:nvPr/>
        </p:nvSpPr>
        <p:spPr>
          <a:xfrm>
            <a:off x="1155491" y="3067311"/>
            <a:ext cx="1433979" cy="307777"/>
          </a:xfrm>
          <a:prstGeom prst="rect">
            <a:avLst/>
          </a:prstGeom>
          <a:noFill/>
        </p:spPr>
        <p:txBody>
          <a:bodyPr wrap="square" rtlCol="0">
            <a:spAutoFit/>
          </a:bodyPr>
          <a:lstStyle/>
          <a:p>
            <a:r>
              <a:rPr lang="en-GB" sz="1400" noProof="0" dirty="0">
                <a:solidFill>
                  <a:schemeClr val="bg1"/>
                </a:solidFill>
              </a:rPr>
              <a:t>2008 - 2012</a:t>
            </a:r>
          </a:p>
        </p:txBody>
      </p:sp>
      <p:sp>
        <p:nvSpPr>
          <p:cNvPr id="14" name="TextBox 13">
            <a:extLst>
              <a:ext uri="{FF2B5EF4-FFF2-40B4-BE49-F238E27FC236}">
                <a16:creationId xmlns:a16="http://schemas.microsoft.com/office/drawing/2014/main" id="{D152D456-10EC-2E67-D14C-AA02825DD03E}"/>
              </a:ext>
            </a:extLst>
          </p:cNvPr>
          <p:cNvSpPr txBox="1"/>
          <p:nvPr/>
        </p:nvSpPr>
        <p:spPr>
          <a:xfrm>
            <a:off x="3010409" y="3067311"/>
            <a:ext cx="1433979" cy="307777"/>
          </a:xfrm>
          <a:prstGeom prst="rect">
            <a:avLst/>
          </a:prstGeom>
          <a:noFill/>
        </p:spPr>
        <p:txBody>
          <a:bodyPr wrap="square" rtlCol="0">
            <a:spAutoFit/>
          </a:bodyPr>
          <a:lstStyle/>
          <a:p>
            <a:r>
              <a:rPr lang="en-GB" sz="1400" noProof="0" dirty="0">
                <a:solidFill>
                  <a:schemeClr val="bg1"/>
                </a:solidFill>
              </a:rPr>
              <a:t>2013 - 2016</a:t>
            </a:r>
          </a:p>
        </p:txBody>
      </p:sp>
      <p:sp>
        <p:nvSpPr>
          <p:cNvPr id="17" name="TextBox 16">
            <a:extLst>
              <a:ext uri="{FF2B5EF4-FFF2-40B4-BE49-F238E27FC236}">
                <a16:creationId xmlns:a16="http://schemas.microsoft.com/office/drawing/2014/main" id="{6CB9162D-5CFC-4045-FB94-A4F9FAAC27FB}"/>
              </a:ext>
            </a:extLst>
          </p:cNvPr>
          <p:cNvSpPr txBox="1"/>
          <p:nvPr/>
        </p:nvSpPr>
        <p:spPr>
          <a:xfrm>
            <a:off x="4927282" y="3067311"/>
            <a:ext cx="1433979" cy="307777"/>
          </a:xfrm>
          <a:prstGeom prst="rect">
            <a:avLst/>
          </a:prstGeom>
          <a:noFill/>
        </p:spPr>
        <p:txBody>
          <a:bodyPr wrap="square" rtlCol="0">
            <a:spAutoFit/>
          </a:bodyPr>
          <a:lstStyle/>
          <a:p>
            <a:r>
              <a:rPr lang="en-GB" sz="1400" noProof="0" dirty="0">
                <a:solidFill>
                  <a:schemeClr val="bg1"/>
                </a:solidFill>
              </a:rPr>
              <a:t>2017 - 2024</a:t>
            </a:r>
          </a:p>
        </p:txBody>
      </p:sp>
      <p:sp>
        <p:nvSpPr>
          <p:cNvPr id="18" name="TextBox 17">
            <a:extLst>
              <a:ext uri="{FF2B5EF4-FFF2-40B4-BE49-F238E27FC236}">
                <a16:creationId xmlns:a16="http://schemas.microsoft.com/office/drawing/2014/main" id="{DC74E8AE-5F0F-4EA9-E5C9-8ED7C0464DAC}"/>
              </a:ext>
            </a:extLst>
          </p:cNvPr>
          <p:cNvSpPr txBox="1"/>
          <p:nvPr/>
        </p:nvSpPr>
        <p:spPr>
          <a:xfrm>
            <a:off x="7001607" y="3063275"/>
            <a:ext cx="796677" cy="307777"/>
          </a:xfrm>
          <a:prstGeom prst="rect">
            <a:avLst/>
          </a:prstGeom>
          <a:noFill/>
        </p:spPr>
        <p:txBody>
          <a:bodyPr wrap="square" rtlCol="0">
            <a:spAutoFit/>
          </a:bodyPr>
          <a:lstStyle/>
          <a:p>
            <a:r>
              <a:rPr lang="en-GB" sz="1400" noProof="0" dirty="0">
                <a:solidFill>
                  <a:schemeClr val="bg1"/>
                </a:solidFill>
              </a:rPr>
              <a:t>2025 + </a:t>
            </a:r>
          </a:p>
        </p:txBody>
      </p:sp>
      <p:sp>
        <p:nvSpPr>
          <p:cNvPr id="2" name="角丸四角形 1">
            <a:extLst>
              <a:ext uri="{FF2B5EF4-FFF2-40B4-BE49-F238E27FC236}">
                <a16:creationId xmlns:a16="http://schemas.microsoft.com/office/drawing/2014/main" id="{FF3BBF40-6CF3-1D42-B470-1FA7BA9A1872}"/>
              </a:ext>
            </a:extLst>
          </p:cNvPr>
          <p:cNvSpPr/>
          <p:nvPr/>
        </p:nvSpPr>
        <p:spPr>
          <a:xfrm>
            <a:off x="5716987" y="801129"/>
            <a:ext cx="4206240" cy="859881"/>
          </a:xfrm>
          <a:prstGeom prst="round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i="1" dirty="0">
                <a:solidFill>
                  <a:schemeClr val="bg1"/>
                </a:solidFill>
                <a:latin typeface="Inter" pitchFamily="34" charset="0"/>
                <a:ea typeface="Inter" pitchFamily="34" charset="-122"/>
                <a:cs typeface="Inter" pitchFamily="34" charset="-120"/>
              </a:rPr>
              <a:t>PFAN has evolved from facilitating individual transactions to building resilient climate investment ecosystems, integrating the buy and sell sides</a:t>
            </a:r>
            <a:endParaRPr lang="en-US" altLang="ja-JP" sz="1400" i="1" dirty="0">
              <a:solidFill>
                <a:schemeClr val="bg1"/>
              </a:solidFill>
            </a:endParaRPr>
          </a:p>
        </p:txBody>
      </p:sp>
    </p:spTree>
    <p:extLst>
      <p:ext uri="{BB962C8B-B14F-4D97-AF65-F5344CB8AC3E}">
        <p14:creationId xmlns:p14="http://schemas.microsoft.com/office/powerpoint/2010/main" val="425684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768B4B22-5270-6F9A-2131-73F96D83BE39}"/>
              </a:ext>
            </a:extLst>
          </p:cNvPr>
          <p:cNvGrpSpPr/>
          <p:nvPr/>
        </p:nvGrpSpPr>
        <p:grpSpPr>
          <a:xfrm>
            <a:off x="212268" y="857249"/>
            <a:ext cx="9723668" cy="4811334"/>
            <a:chOff x="98900" y="818425"/>
            <a:chExt cx="9796096" cy="4833830"/>
          </a:xfrm>
        </p:grpSpPr>
        <p:cxnSp>
          <p:nvCxnSpPr>
            <p:cNvPr id="10" name="Straight Arrow Connector 9">
              <a:extLst>
                <a:ext uri="{FF2B5EF4-FFF2-40B4-BE49-F238E27FC236}">
                  <a16:creationId xmlns:a16="http://schemas.microsoft.com/office/drawing/2014/main" id="{B1D6AB96-6614-B6C5-E780-1951F945EA98}"/>
                </a:ext>
              </a:extLst>
            </p:cNvPr>
            <p:cNvCxnSpPr>
              <a:cxnSpLocks/>
            </p:cNvCxnSpPr>
            <p:nvPr/>
          </p:nvCxnSpPr>
          <p:spPr>
            <a:xfrm flipH="1" flipV="1">
              <a:off x="733516" y="938888"/>
              <a:ext cx="7950" cy="365262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F06D12-164C-4969-341F-C51CE8AD5ED4}"/>
                </a:ext>
              </a:extLst>
            </p:cNvPr>
            <p:cNvCxnSpPr>
              <a:cxnSpLocks/>
            </p:cNvCxnSpPr>
            <p:nvPr/>
          </p:nvCxnSpPr>
          <p:spPr>
            <a:xfrm>
              <a:off x="733516" y="4605980"/>
              <a:ext cx="9161480" cy="0"/>
            </a:xfrm>
            <a:prstGeom prst="straightConnector1">
              <a:avLst/>
            </a:prstGeom>
            <a:ln w="12700">
              <a:solidFill>
                <a:srgbClr val="071D49"/>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5F5745E-D2C1-0E51-DFFE-70DAC0F335BF}"/>
                </a:ext>
              </a:extLst>
            </p:cNvPr>
            <p:cNvSpPr txBox="1"/>
            <p:nvPr/>
          </p:nvSpPr>
          <p:spPr>
            <a:xfrm>
              <a:off x="98900" y="2639241"/>
              <a:ext cx="465104" cy="466401"/>
            </a:xfrm>
            <a:prstGeom prst="rect">
              <a:avLst/>
            </a:prstGeom>
            <a:noFill/>
          </p:spPr>
          <p:txBody>
            <a:bodyPr vert="vert270" wrap="none" rtlCol="0">
              <a:spAutoFit/>
            </a:bodyPr>
            <a:lstStyle/>
            <a:p>
              <a:r>
                <a:rPr lang="fi-FI" dirty="0" err="1">
                  <a:solidFill>
                    <a:srgbClr val="071D49"/>
                  </a:solidFill>
                </a:rPr>
                <a:t>Risk</a:t>
              </a:r>
              <a:endParaRPr lang="en-FI" dirty="0">
                <a:solidFill>
                  <a:srgbClr val="071D49"/>
                </a:solidFill>
              </a:endParaRPr>
            </a:p>
          </p:txBody>
        </p:sp>
        <p:sp>
          <p:nvSpPr>
            <p:cNvPr id="6" name="TextBox 5">
              <a:extLst>
                <a:ext uri="{FF2B5EF4-FFF2-40B4-BE49-F238E27FC236}">
                  <a16:creationId xmlns:a16="http://schemas.microsoft.com/office/drawing/2014/main" id="{F8B5E397-7FE3-A7B1-3725-6EAE6207C3FD}"/>
                </a:ext>
              </a:extLst>
            </p:cNvPr>
            <p:cNvSpPr txBox="1"/>
            <p:nvPr/>
          </p:nvSpPr>
          <p:spPr>
            <a:xfrm>
              <a:off x="171850" y="1033085"/>
              <a:ext cx="518091" cy="307777"/>
            </a:xfrm>
            <a:prstGeom prst="rect">
              <a:avLst/>
            </a:prstGeom>
            <a:noFill/>
          </p:spPr>
          <p:txBody>
            <a:bodyPr wrap="none" rtlCol="0">
              <a:spAutoFit/>
            </a:bodyPr>
            <a:lstStyle/>
            <a:p>
              <a:r>
                <a:rPr lang="fi-FI" sz="1400" dirty="0" err="1">
                  <a:solidFill>
                    <a:srgbClr val="C00000"/>
                  </a:solidFill>
                </a:rPr>
                <a:t>High</a:t>
              </a:r>
              <a:endParaRPr lang="en-FI" sz="1400" dirty="0">
                <a:solidFill>
                  <a:srgbClr val="C00000"/>
                </a:solidFill>
              </a:endParaRPr>
            </a:p>
          </p:txBody>
        </p:sp>
        <p:sp>
          <p:nvSpPr>
            <p:cNvPr id="7" name="TextBox 6">
              <a:extLst>
                <a:ext uri="{FF2B5EF4-FFF2-40B4-BE49-F238E27FC236}">
                  <a16:creationId xmlns:a16="http://schemas.microsoft.com/office/drawing/2014/main" id="{69CC0101-34F8-47F1-9DEC-B5755477D028}"/>
                </a:ext>
              </a:extLst>
            </p:cNvPr>
            <p:cNvSpPr txBox="1"/>
            <p:nvPr/>
          </p:nvSpPr>
          <p:spPr>
            <a:xfrm>
              <a:off x="172899" y="4204555"/>
              <a:ext cx="482120" cy="307777"/>
            </a:xfrm>
            <a:prstGeom prst="rect">
              <a:avLst/>
            </a:prstGeom>
            <a:noFill/>
          </p:spPr>
          <p:txBody>
            <a:bodyPr wrap="none" rtlCol="0">
              <a:spAutoFit/>
            </a:bodyPr>
            <a:lstStyle/>
            <a:p>
              <a:r>
                <a:rPr lang="fi-FI" sz="1400" dirty="0">
                  <a:solidFill>
                    <a:srgbClr val="147E26"/>
                  </a:solidFill>
                </a:rPr>
                <a:t>Low</a:t>
              </a:r>
              <a:endParaRPr lang="en-FI" sz="1400" dirty="0">
                <a:solidFill>
                  <a:srgbClr val="147E26"/>
                </a:solidFill>
              </a:endParaRPr>
            </a:p>
          </p:txBody>
        </p:sp>
        <p:sp>
          <p:nvSpPr>
            <p:cNvPr id="8" name="TextBox 7">
              <a:extLst>
                <a:ext uri="{FF2B5EF4-FFF2-40B4-BE49-F238E27FC236}">
                  <a16:creationId xmlns:a16="http://schemas.microsoft.com/office/drawing/2014/main" id="{56811712-EF58-C172-0849-04F209F73D07}"/>
                </a:ext>
              </a:extLst>
            </p:cNvPr>
            <p:cNvSpPr txBox="1"/>
            <p:nvPr/>
          </p:nvSpPr>
          <p:spPr>
            <a:xfrm rot="2026512">
              <a:off x="441003" y="4631777"/>
              <a:ext cx="403090" cy="762760"/>
            </a:xfrm>
            <a:prstGeom prst="rect">
              <a:avLst/>
            </a:prstGeom>
            <a:noFill/>
          </p:spPr>
          <p:txBody>
            <a:bodyPr vert="vert270" wrap="square" rtlCol="0">
              <a:spAutoFit/>
            </a:bodyPr>
            <a:lstStyle/>
            <a:p>
              <a:pPr algn="ctr"/>
              <a:r>
                <a:rPr lang="fi-FI" sz="1400" dirty="0" err="1">
                  <a:solidFill>
                    <a:srgbClr val="071D49"/>
                  </a:solidFill>
                </a:rPr>
                <a:t>Concept</a:t>
              </a:r>
              <a:endParaRPr lang="en-FI" sz="1400" dirty="0">
                <a:solidFill>
                  <a:srgbClr val="071D49"/>
                </a:solidFill>
              </a:endParaRPr>
            </a:p>
          </p:txBody>
        </p:sp>
        <p:sp>
          <p:nvSpPr>
            <p:cNvPr id="9" name="TextBox 8">
              <a:extLst>
                <a:ext uri="{FF2B5EF4-FFF2-40B4-BE49-F238E27FC236}">
                  <a16:creationId xmlns:a16="http://schemas.microsoft.com/office/drawing/2014/main" id="{3B112619-9C92-ED15-21D7-2ADE247A34BD}"/>
                </a:ext>
              </a:extLst>
            </p:cNvPr>
            <p:cNvSpPr txBox="1"/>
            <p:nvPr/>
          </p:nvSpPr>
          <p:spPr>
            <a:xfrm rot="2205464">
              <a:off x="3022074" y="4668671"/>
              <a:ext cx="620138" cy="776907"/>
            </a:xfrm>
            <a:prstGeom prst="rect">
              <a:avLst/>
            </a:prstGeom>
            <a:noFill/>
          </p:spPr>
          <p:txBody>
            <a:bodyPr vert="vert270" wrap="square" rtlCol="0">
              <a:spAutoFit/>
            </a:bodyPr>
            <a:lstStyle/>
            <a:p>
              <a:pPr algn="ctr"/>
              <a:r>
                <a:rPr lang="fi-FI" sz="1400" dirty="0" err="1">
                  <a:solidFill>
                    <a:srgbClr val="071D49"/>
                  </a:solidFill>
                </a:rPr>
                <a:t>Proof</a:t>
              </a:r>
              <a:r>
                <a:rPr lang="fi-FI" sz="1400" dirty="0">
                  <a:solidFill>
                    <a:srgbClr val="071D49"/>
                  </a:solidFill>
                </a:rPr>
                <a:t> of </a:t>
              </a:r>
            </a:p>
            <a:p>
              <a:pPr algn="ctr"/>
              <a:r>
                <a:rPr lang="fi-FI" sz="1400" dirty="0" err="1">
                  <a:solidFill>
                    <a:srgbClr val="071D49"/>
                  </a:solidFill>
                </a:rPr>
                <a:t>Concept</a:t>
              </a:r>
              <a:endParaRPr lang="en-FI" sz="1400" dirty="0">
                <a:solidFill>
                  <a:srgbClr val="071D49"/>
                </a:solidFill>
              </a:endParaRPr>
            </a:p>
          </p:txBody>
        </p:sp>
        <p:sp>
          <p:nvSpPr>
            <p:cNvPr id="11" name="TextBox 10">
              <a:extLst>
                <a:ext uri="{FF2B5EF4-FFF2-40B4-BE49-F238E27FC236}">
                  <a16:creationId xmlns:a16="http://schemas.microsoft.com/office/drawing/2014/main" id="{68976F11-5206-A30D-AB13-79AF41427674}"/>
                </a:ext>
              </a:extLst>
            </p:cNvPr>
            <p:cNvSpPr txBox="1"/>
            <p:nvPr/>
          </p:nvSpPr>
          <p:spPr>
            <a:xfrm rot="1881406">
              <a:off x="1701877" y="4811326"/>
              <a:ext cx="403090" cy="426137"/>
            </a:xfrm>
            <a:prstGeom prst="rect">
              <a:avLst/>
            </a:prstGeom>
            <a:noFill/>
          </p:spPr>
          <p:txBody>
            <a:bodyPr vert="vert270" wrap="none" rtlCol="0">
              <a:spAutoFit/>
            </a:bodyPr>
            <a:lstStyle/>
            <a:p>
              <a:pPr algn="ctr"/>
              <a:r>
                <a:rPr lang="fi-FI" sz="1400" dirty="0" err="1">
                  <a:solidFill>
                    <a:srgbClr val="071D49"/>
                  </a:solidFill>
                </a:rPr>
                <a:t>Pilot</a:t>
              </a:r>
              <a:endParaRPr lang="fi-FI" sz="1400" dirty="0">
                <a:solidFill>
                  <a:srgbClr val="071D49"/>
                </a:solidFill>
              </a:endParaRPr>
            </a:p>
          </p:txBody>
        </p:sp>
        <p:sp>
          <p:nvSpPr>
            <p:cNvPr id="12" name="TextBox 11">
              <a:extLst>
                <a:ext uri="{FF2B5EF4-FFF2-40B4-BE49-F238E27FC236}">
                  <a16:creationId xmlns:a16="http://schemas.microsoft.com/office/drawing/2014/main" id="{E097F1AF-F6DF-DEF8-CDB6-9CF25D4FAAFE}"/>
                </a:ext>
              </a:extLst>
            </p:cNvPr>
            <p:cNvSpPr txBox="1"/>
            <p:nvPr/>
          </p:nvSpPr>
          <p:spPr>
            <a:xfrm rot="2017937">
              <a:off x="4577334" y="4656564"/>
              <a:ext cx="620138" cy="686974"/>
            </a:xfrm>
            <a:prstGeom prst="rect">
              <a:avLst/>
            </a:prstGeom>
            <a:noFill/>
          </p:spPr>
          <p:txBody>
            <a:bodyPr vert="vert270" wrap="none" rtlCol="0">
              <a:spAutoFit/>
            </a:bodyPr>
            <a:lstStyle/>
            <a:p>
              <a:pPr algn="ctr"/>
              <a:r>
                <a:rPr lang="fi-FI" sz="1400" dirty="0" err="1">
                  <a:solidFill>
                    <a:srgbClr val="071D49"/>
                  </a:solidFill>
                </a:rPr>
                <a:t>Early</a:t>
              </a:r>
              <a:endParaRPr lang="fi-FI" sz="1400" dirty="0">
                <a:solidFill>
                  <a:srgbClr val="071D49"/>
                </a:solidFill>
              </a:endParaRPr>
            </a:p>
            <a:p>
              <a:pPr algn="ctr"/>
              <a:r>
                <a:rPr lang="fi-FI" sz="1400" dirty="0" err="1">
                  <a:solidFill>
                    <a:srgbClr val="071D49"/>
                  </a:solidFill>
                </a:rPr>
                <a:t>Growth</a:t>
              </a:r>
              <a:r>
                <a:rPr lang="fi-FI" sz="1400" dirty="0">
                  <a:solidFill>
                    <a:srgbClr val="071D49"/>
                  </a:solidFill>
                </a:rPr>
                <a:t> </a:t>
              </a:r>
            </a:p>
          </p:txBody>
        </p:sp>
        <p:sp>
          <p:nvSpPr>
            <p:cNvPr id="13" name="TextBox 12">
              <a:extLst>
                <a:ext uri="{FF2B5EF4-FFF2-40B4-BE49-F238E27FC236}">
                  <a16:creationId xmlns:a16="http://schemas.microsoft.com/office/drawing/2014/main" id="{E57EB131-CAF6-96D7-49DB-2EBE6BA5404F}"/>
                </a:ext>
              </a:extLst>
            </p:cNvPr>
            <p:cNvSpPr txBox="1"/>
            <p:nvPr/>
          </p:nvSpPr>
          <p:spPr>
            <a:xfrm rot="2215767">
              <a:off x="6160877" y="4497487"/>
              <a:ext cx="620138" cy="1154768"/>
            </a:xfrm>
            <a:prstGeom prst="rect">
              <a:avLst/>
            </a:prstGeom>
            <a:noFill/>
          </p:spPr>
          <p:txBody>
            <a:bodyPr vert="vert270" wrap="square" rtlCol="0">
              <a:spAutoFit/>
            </a:bodyPr>
            <a:lstStyle/>
            <a:p>
              <a:pPr algn="ctr"/>
              <a:r>
                <a:rPr lang="fi-FI" sz="1400" dirty="0" err="1">
                  <a:solidFill>
                    <a:srgbClr val="071D49"/>
                  </a:solidFill>
                </a:rPr>
                <a:t>Scaling</a:t>
              </a:r>
              <a:r>
                <a:rPr lang="fi-FI" sz="1400" dirty="0">
                  <a:solidFill>
                    <a:srgbClr val="071D49"/>
                  </a:solidFill>
                </a:rPr>
                <a:t> &amp;</a:t>
              </a:r>
            </a:p>
            <a:p>
              <a:pPr algn="ctr"/>
              <a:r>
                <a:rPr lang="fi-FI" sz="1400" dirty="0" err="1">
                  <a:solidFill>
                    <a:srgbClr val="071D49"/>
                  </a:solidFill>
                </a:rPr>
                <a:t>Diversification</a:t>
              </a:r>
              <a:r>
                <a:rPr lang="fi-FI" sz="1400" dirty="0">
                  <a:solidFill>
                    <a:srgbClr val="071D49"/>
                  </a:solidFill>
                </a:rPr>
                <a:t> </a:t>
              </a:r>
            </a:p>
          </p:txBody>
        </p:sp>
        <p:sp>
          <p:nvSpPr>
            <p:cNvPr id="14" name="TextBox 13">
              <a:extLst>
                <a:ext uri="{FF2B5EF4-FFF2-40B4-BE49-F238E27FC236}">
                  <a16:creationId xmlns:a16="http://schemas.microsoft.com/office/drawing/2014/main" id="{988D0E43-D1B5-1FA9-CB89-489E255838BD}"/>
                </a:ext>
              </a:extLst>
            </p:cNvPr>
            <p:cNvSpPr txBox="1"/>
            <p:nvPr/>
          </p:nvSpPr>
          <p:spPr>
            <a:xfrm rot="2245953">
              <a:off x="8329558" y="4658120"/>
              <a:ext cx="403090" cy="736900"/>
            </a:xfrm>
            <a:prstGeom prst="rect">
              <a:avLst/>
            </a:prstGeom>
            <a:noFill/>
          </p:spPr>
          <p:txBody>
            <a:bodyPr vert="vert270" wrap="none" rtlCol="0">
              <a:spAutoFit/>
            </a:bodyPr>
            <a:lstStyle/>
            <a:p>
              <a:pPr algn="ctr"/>
              <a:r>
                <a:rPr lang="fi-FI" sz="1400" dirty="0" err="1">
                  <a:solidFill>
                    <a:srgbClr val="071D49"/>
                  </a:solidFill>
                </a:rPr>
                <a:t>Maturity</a:t>
              </a:r>
              <a:endParaRPr lang="fi-FI" sz="1400" dirty="0">
                <a:solidFill>
                  <a:srgbClr val="071D49"/>
                </a:solidFill>
              </a:endParaRPr>
            </a:p>
          </p:txBody>
        </p:sp>
        <p:sp>
          <p:nvSpPr>
            <p:cNvPr id="19" name="Rectangle 18">
              <a:extLst>
                <a:ext uri="{FF2B5EF4-FFF2-40B4-BE49-F238E27FC236}">
                  <a16:creationId xmlns:a16="http://schemas.microsoft.com/office/drawing/2014/main" id="{7B03C73B-75CA-E12E-7240-EA30F528AA5B}"/>
                </a:ext>
              </a:extLst>
            </p:cNvPr>
            <p:cNvSpPr/>
            <p:nvPr/>
          </p:nvSpPr>
          <p:spPr>
            <a:xfrm>
              <a:off x="5695740" y="1934936"/>
              <a:ext cx="1706550" cy="2284334"/>
            </a:xfrm>
            <a:prstGeom prst="rect">
              <a:avLst/>
            </a:prstGeom>
            <a:gradFill flip="none" rotWithShape="1">
              <a:gsLst>
                <a:gs pos="40000">
                  <a:srgbClr val="FFC000"/>
                </a:gs>
                <a:gs pos="0">
                  <a:srgbClr val="FFC000"/>
                </a:gs>
                <a:gs pos="68000">
                  <a:srgbClr val="92D050"/>
                </a:gs>
                <a:gs pos="100000">
                  <a:srgbClr val="92D050"/>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1600" dirty="0"/>
            </a:p>
            <a:p>
              <a:pPr algn="ctr"/>
              <a:endParaRPr lang="fi-FI" sz="1600" dirty="0"/>
            </a:p>
            <a:p>
              <a:pPr algn="ctr"/>
              <a:endParaRPr lang="fi-FI" sz="1600" dirty="0"/>
            </a:p>
            <a:p>
              <a:pPr algn="ctr"/>
              <a:r>
                <a:rPr lang="fi-FI" sz="1600" b="1" dirty="0">
                  <a:solidFill>
                    <a:srgbClr val="071D49"/>
                  </a:solidFill>
                </a:rPr>
                <a:t>Commercial</a:t>
              </a:r>
            </a:p>
            <a:p>
              <a:pPr algn="ctr"/>
              <a:r>
                <a:rPr lang="fi-FI" sz="1600" b="1" dirty="0" err="1">
                  <a:solidFill>
                    <a:srgbClr val="071D49"/>
                  </a:solidFill>
                </a:rPr>
                <a:t>Funding</a:t>
              </a:r>
              <a:endParaRPr lang="fi-FI" sz="1600" b="1" dirty="0">
                <a:solidFill>
                  <a:srgbClr val="071D49"/>
                </a:solidFill>
              </a:endParaRPr>
            </a:p>
            <a:p>
              <a:pPr algn="ctr"/>
              <a:endParaRPr lang="fi-FI" sz="1000" dirty="0"/>
            </a:p>
            <a:p>
              <a:pPr algn="ctr"/>
              <a:r>
                <a:rPr lang="fi-FI" sz="1400" dirty="0" err="1"/>
                <a:t>Blended</a:t>
              </a:r>
              <a:r>
                <a:rPr lang="fi-FI" sz="1400" dirty="0"/>
                <a:t> Finance</a:t>
              </a:r>
            </a:p>
            <a:p>
              <a:pPr algn="ctr"/>
              <a:r>
                <a:rPr lang="fi-FI" sz="1400" dirty="0" err="1"/>
                <a:t>DFIs</a:t>
              </a:r>
              <a:endParaRPr lang="fi-FI" sz="1400" dirty="0"/>
            </a:p>
            <a:p>
              <a:pPr algn="ctr"/>
              <a:r>
                <a:rPr lang="fi-FI" sz="1400" dirty="0" err="1"/>
                <a:t>Impact</a:t>
              </a:r>
              <a:r>
                <a:rPr lang="fi-FI" sz="1400" dirty="0"/>
                <a:t> </a:t>
              </a:r>
              <a:r>
                <a:rPr lang="fi-FI" sz="1400" dirty="0" err="1"/>
                <a:t>Funds</a:t>
              </a:r>
              <a:endParaRPr lang="fi-FI" sz="1400" dirty="0"/>
            </a:p>
            <a:p>
              <a:pPr algn="ctr"/>
              <a:r>
                <a:rPr lang="fi-FI" sz="1400" dirty="0"/>
                <a:t>Private </a:t>
              </a:r>
              <a:r>
                <a:rPr lang="fi-FI" sz="1400" dirty="0" err="1"/>
                <a:t>Equity</a:t>
              </a:r>
              <a:r>
                <a:rPr lang="fi-FI" sz="1400" dirty="0"/>
                <a:t> / VC</a:t>
              </a:r>
            </a:p>
            <a:p>
              <a:pPr algn="ctr"/>
              <a:r>
                <a:rPr lang="fi-FI" sz="1400" dirty="0" err="1"/>
                <a:t>Series</a:t>
              </a:r>
              <a:r>
                <a:rPr lang="fi-FI" sz="1400" dirty="0"/>
                <a:t> A &amp; B</a:t>
              </a:r>
            </a:p>
            <a:p>
              <a:pPr algn="ctr"/>
              <a:r>
                <a:rPr lang="fi-FI" sz="1400" dirty="0"/>
                <a:t>Commercial Banks</a:t>
              </a:r>
            </a:p>
            <a:p>
              <a:pPr algn="ctr"/>
              <a:endParaRPr lang="fi-FI" sz="1600" dirty="0"/>
            </a:p>
            <a:p>
              <a:pPr algn="ctr"/>
              <a:endParaRPr lang="fi-FI" sz="1600" dirty="0"/>
            </a:p>
            <a:p>
              <a:pPr algn="ctr"/>
              <a:r>
                <a:rPr lang="fi-FI" sz="1600" dirty="0"/>
                <a:t> </a:t>
              </a:r>
              <a:endParaRPr lang="en-FI" sz="1600" dirty="0"/>
            </a:p>
          </p:txBody>
        </p:sp>
        <p:sp>
          <p:nvSpPr>
            <p:cNvPr id="17" name="Rectangle 16">
              <a:extLst>
                <a:ext uri="{FF2B5EF4-FFF2-40B4-BE49-F238E27FC236}">
                  <a16:creationId xmlns:a16="http://schemas.microsoft.com/office/drawing/2014/main" id="{52BEC0CF-02FF-3FF6-AA68-0A4A051FAF52}"/>
                </a:ext>
              </a:extLst>
            </p:cNvPr>
            <p:cNvSpPr/>
            <p:nvPr/>
          </p:nvSpPr>
          <p:spPr>
            <a:xfrm>
              <a:off x="978651" y="938888"/>
              <a:ext cx="1813753" cy="3288545"/>
            </a:xfrm>
            <a:prstGeom prst="rect">
              <a:avLst/>
            </a:prstGeom>
            <a:gradFill flip="none" rotWithShape="1">
              <a:gsLst>
                <a:gs pos="28749">
                  <a:srgbClr val="C00000"/>
                </a:gs>
                <a:gs pos="53000">
                  <a:srgbClr val="C00000"/>
                </a:gs>
                <a:gs pos="0">
                  <a:srgbClr val="C00000"/>
                </a:gs>
                <a:gs pos="80000">
                  <a:srgbClr val="FF0000"/>
                </a:gs>
                <a:gs pos="100000">
                  <a:srgbClr val="FFC000"/>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1600" dirty="0"/>
            </a:p>
            <a:p>
              <a:pPr algn="ctr"/>
              <a:endParaRPr lang="fi-FI" sz="1600" dirty="0"/>
            </a:p>
            <a:p>
              <a:pPr algn="ctr"/>
              <a:r>
                <a:rPr lang="fi-FI" sz="1600" b="1" dirty="0" err="1"/>
                <a:t>Early</a:t>
              </a:r>
              <a:r>
                <a:rPr lang="fi-FI" sz="1600" b="1" dirty="0"/>
                <a:t> </a:t>
              </a:r>
              <a:r>
                <a:rPr lang="fi-FI" sz="1600" b="1" dirty="0" err="1"/>
                <a:t>Stage</a:t>
              </a:r>
              <a:r>
                <a:rPr lang="fi-FI" sz="1600" b="1" dirty="0"/>
                <a:t> Support</a:t>
              </a:r>
            </a:p>
            <a:p>
              <a:pPr algn="ctr"/>
              <a:endParaRPr lang="fi-FI" sz="1400" dirty="0"/>
            </a:p>
            <a:p>
              <a:pPr algn="ctr"/>
              <a:r>
                <a:rPr lang="fi-FI" sz="1400" dirty="0" err="1"/>
                <a:t>Own</a:t>
              </a:r>
              <a:r>
                <a:rPr lang="fi-FI" sz="1400" dirty="0"/>
                <a:t> </a:t>
              </a:r>
              <a:r>
                <a:rPr lang="fi-FI" sz="1400" dirty="0" err="1"/>
                <a:t>Equity</a:t>
              </a:r>
              <a:endParaRPr lang="fi-FI" sz="1400" dirty="0"/>
            </a:p>
            <a:p>
              <a:pPr algn="ctr"/>
              <a:r>
                <a:rPr lang="fi-FI" sz="1400" dirty="0" err="1"/>
                <a:t>Seed</a:t>
              </a:r>
              <a:r>
                <a:rPr lang="fi-FI" sz="1400" dirty="0"/>
                <a:t> Capital</a:t>
              </a:r>
            </a:p>
            <a:p>
              <a:pPr algn="ctr"/>
              <a:r>
                <a:rPr lang="fi-FI" sz="1400" dirty="0"/>
                <a:t>Angels</a:t>
              </a:r>
            </a:p>
            <a:p>
              <a:pPr algn="ctr"/>
              <a:r>
                <a:rPr lang="fi-FI" sz="1400" dirty="0" err="1"/>
                <a:t>Friends</a:t>
              </a:r>
              <a:r>
                <a:rPr lang="fi-FI" sz="1400" dirty="0"/>
                <a:t> &amp; </a:t>
              </a:r>
              <a:r>
                <a:rPr lang="fi-FI" sz="1400" dirty="0" err="1"/>
                <a:t>Family</a:t>
              </a:r>
              <a:endParaRPr lang="fi-FI" sz="1400" dirty="0"/>
            </a:p>
            <a:p>
              <a:pPr algn="ctr"/>
              <a:r>
                <a:rPr lang="fi-FI" sz="1400" dirty="0" err="1"/>
                <a:t>Grants</a:t>
              </a:r>
              <a:endParaRPr lang="fi-FI" sz="1400" dirty="0"/>
            </a:p>
            <a:p>
              <a:pPr algn="ctr"/>
              <a:r>
                <a:rPr lang="fi-FI" sz="1400" dirty="0"/>
                <a:t>Technical </a:t>
              </a:r>
              <a:r>
                <a:rPr lang="fi-FI" sz="1400" dirty="0" err="1"/>
                <a:t>Assistance</a:t>
              </a:r>
              <a:endParaRPr lang="fi-FI" sz="1400" dirty="0"/>
            </a:p>
            <a:p>
              <a:pPr algn="ctr"/>
              <a:endParaRPr lang="fi-FI" sz="1600" dirty="0"/>
            </a:p>
            <a:p>
              <a:pPr algn="ctr"/>
              <a:endParaRPr lang="fi-FI" sz="1600" dirty="0"/>
            </a:p>
            <a:p>
              <a:pPr algn="ctr"/>
              <a:endParaRPr lang="fi-FI" sz="1600" dirty="0"/>
            </a:p>
            <a:p>
              <a:pPr algn="ctr"/>
              <a:endParaRPr lang="fi-FI" sz="1600" dirty="0"/>
            </a:p>
            <a:p>
              <a:pPr algn="ctr"/>
              <a:endParaRPr lang="en-FI" sz="1600" dirty="0"/>
            </a:p>
          </p:txBody>
        </p:sp>
        <p:sp>
          <p:nvSpPr>
            <p:cNvPr id="18" name="Rectangle 17">
              <a:extLst>
                <a:ext uri="{FF2B5EF4-FFF2-40B4-BE49-F238E27FC236}">
                  <a16:creationId xmlns:a16="http://schemas.microsoft.com/office/drawing/2014/main" id="{8F8378E4-AD4F-A696-C49C-68C042B32A43}"/>
                </a:ext>
              </a:extLst>
            </p:cNvPr>
            <p:cNvSpPr/>
            <p:nvPr/>
          </p:nvSpPr>
          <p:spPr>
            <a:xfrm>
              <a:off x="3404282" y="1592037"/>
              <a:ext cx="1706550" cy="2627233"/>
            </a:xfrm>
            <a:prstGeom prst="rect">
              <a:avLst/>
            </a:prstGeom>
            <a:gradFill flip="none" rotWithShape="1">
              <a:gsLst>
                <a:gs pos="39000">
                  <a:srgbClr val="FF0000"/>
                </a:gs>
                <a:gs pos="0">
                  <a:srgbClr val="C00000"/>
                </a:gs>
                <a:gs pos="60000">
                  <a:srgbClr val="FFC000"/>
                </a:gs>
                <a:gs pos="91000">
                  <a:srgbClr val="FFC000"/>
                </a:gs>
                <a:gs pos="96000">
                  <a:srgbClr val="92D050"/>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1600" dirty="0"/>
            </a:p>
            <a:p>
              <a:pPr algn="ctr"/>
              <a:r>
                <a:rPr lang="fi-FI" sz="1600" b="1" dirty="0" err="1">
                  <a:solidFill>
                    <a:schemeClr val="bg1"/>
                  </a:solidFill>
                </a:rPr>
                <a:t>Development</a:t>
              </a:r>
              <a:endParaRPr lang="fi-FI" sz="1600" b="1" dirty="0">
                <a:solidFill>
                  <a:schemeClr val="bg1"/>
                </a:solidFill>
              </a:endParaRPr>
            </a:p>
            <a:p>
              <a:pPr algn="ctr"/>
              <a:r>
                <a:rPr lang="fi-FI" sz="1600" b="1" dirty="0">
                  <a:solidFill>
                    <a:schemeClr val="bg1"/>
                  </a:solidFill>
                </a:rPr>
                <a:t>Financing</a:t>
              </a:r>
            </a:p>
            <a:p>
              <a:pPr algn="ctr"/>
              <a:endParaRPr lang="fi-FI" sz="1600" dirty="0"/>
            </a:p>
            <a:p>
              <a:pPr algn="ctr"/>
              <a:r>
                <a:rPr lang="fi-FI" sz="1400" dirty="0" err="1"/>
                <a:t>Results</a:t>
              </a:r>
              <a:r>
                <a:rPr lang="fi-FI" sz="1400" dirty="0"/>
                <a:t> </a:t>
              </a:r>
              <a:r>
                <a:rPr lang="fi-FI" sz="1400" dirty="0" err="1"/>
                <a:t>Based</a:t>
              </a:r>
              <a:r>
                <a:rPr lang="fi-FI" sz="1400" dirty="0"/>
                <a:t> Financing (RBF)</a:t>
              </a:r>
            </a:p>
            <a:p>
              <a:pPr algn="ctr"/>
              <a:r>
                <a:rPr lang="fi-FI" sz="1400" dirty="0" err="1"/>
                <a:t>Pre-Series</a:t>
              </a:r>
              <a:r>
                <a:rPr lang="fi-FI" sz="1400" dirty="0"/>
                <a:t> A </a:t>
              </a:r>
            </a:p>
            <a:p>
              <a:pPr algn="ctr"/>
              <a:r>
                <a:rPr lang="fi-FI" sz="1400" dirty="0" err="1"/>
                <a:t>Impact</a:t>
              </a:r>
              <a:r>
                <a:rPr lang="fi-FI" sz="1400" dirty="0"/>
                <a:t> </a:t>
              </a:r>
              <a:r>
                <a:rPr lang="fi-FI" sz="1400" dirty="0" err="1"/>
                <a:t>Funds</a:t>
              </a:r>
              <a:endParaRPr lang="fi-FI" sz="1400" dirty="0"/>
            </a:p>
            <a:p>
              <a:pPr algn="ctr"/>
              <a:r>
                <a:rPr lang="fi-FI" sz="1400" dirty="0" err="1"/>
                <a:t>Blended</a:t>
              </a:r>
              <a:r>
                <a:rPr lang="fi-FI" sz="1400" dirty="0"/>
                <a:t> Finance</a:t>
              </a:r>
            </a:p>
            <a:p>
              <a:pPr algn="ctr"/>
              <a:r>
                <a:rPr lang="fi-FI" sz="1400" dirty="0" err="1"/>
                <a:t>DFIs</a:t>
              </a:r>
              <a:endParaRPr lang="fi-FI" sz="1400" dirty="0"/>
            </a:p>
            <a:p>
              <a:pPr algn="ctr"/>
              <a:r>
                <a:rPr lang="fi-FI" sz="1400" dirty="0" err="1"/>
                <a:t>Venture</a:t>
              </a:r>
              <a:r>
                <a:rPr lang="fi-FI" sz="1400" dirty="0"/>
                <a:t> Capital</a:t>
              </a:r>
            </a:p>
            <a:p>
              <a:pPr algn="ctr"/>
              <a:endParaRPr lang="en-FI" sz="1600" dirty="0"/>
            </a:p>
          </p:txBody>
        </p:sp>
        <p:sp>
          <p:nvSpPr>
            <p:cNvPr id="20" name="Rectangle 19">
              <a:extLst>
                <a:ext uri="{FF2B5EF4-FFF2-40B4-BE49-F238E27FC236}">
                  <a16:creationId xmlns:a16="http://schemas.microsoft.com/office/drawing/2014/main" id="{2A91A394-F3BB-2069-1897-2C6D5338A539}"/>
                </a:ext>
              </a:extLst>
            </p:cNvPr>
            <p:cNvSpPr/>
            <p:nvPr/>
          </p:nvSpPr>
          <p:spPr>
            <a:xfrm>
              <a:off x="7840227" y="2906048"/>
              <a:ext cx="1706550" cy="1321386"/>
            </a:xfrm>
            <a:prstGeom prst="rect">
              <a:avLst/>
            </a:prstGeom>
            <a:gradFill flip="none" rotWithShape="1">
              <a:gsLst>
                <a:gs pos="27000">
                  <a:srgbClr val="92D050"/>
                </a:gs>
                <a:gs pos="0">
                  <a:srgbClr val="92D050"/>
                </a:gs>
                <a:gs pos="53000">
                  <a:srgbClr val="92D050"/>
                </a:gs>
                <a:gs pos="79000">
                  <a:srgbClr val="147E26"/>
                </a:gs>
                <a:gs pos="100000">
                  <a:srgbClr val="0047BB"/>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1600" dirty="0"/>
            </a:p>
            <a:p>
              <a:pPr algn="ctr"/>
              <a:endParaRPr lang="fi-FI" sz="1600" dirty="0"/>
            </a:p>
            <a:p>
              <a:pPr algn="ctr"/>
              <a:r>
                <a:rPr lang="fi-FI" sz="1600" b="1" dirty="0">
                  <a:solidFill>
                    <a:srgbClr val="071D49"/>
                  </a:solidFill>
                </a:rPr>
                <a:t>Capital Markets</a:t>
              </a:r>
            </a:p>
            <a:p>
              <a:pPr algn="ctr"/>
              <a:endParaRPr lang="fi-FI" sz="800" dirty="0"/>
            </a:p>
            <a:p>
              <a:pPr algn="ctr"/>
              <a:r>
                <a:rPr lang="fi-FI" sz="1400" dirty="0"/>
                <a:t>Commercial Banks</a:t>
              </a:r>
            </a:p>
            <a:p>
              <a:pPr algn="ctr"/>
              <a:r>
                <a:rPr lang="fi-FI" sz="1400" dirty="0"/>
                <a:t>Private </a:t>
              </a:r>
              <a:r>
                <a:rPr lang="fi-FI" sz="1400" dirty="0" err="1"/>
                <a:t>Equity</a:t>
              </a:r>
              <a:endParaRPr lang="fi-FI" sz="1400" dirty="0"/>
            </a:p>
            <a:p>
              <a:pPr algn="ctr"/>
              <a:r>
                <a:rPr lang="fi-FI" sz="1400" dirty="0"/>
                <a:t>Green </a:t>
              </a:r>
              <a:r>
                <a:rPr lang="fi-FI" sz="1400" dirty="0" err="1"/>
                <a:t>Bonds</a:t>
              </a:r>
              <a:endParaRPr lang="fi-FI" sz="1400" dirty="0"/>
            </a:p>
            <a:p>
              <a:pPr algn="ctr"/>
              <a:r>
                <a:rPr lang="fi-FI" sz="1400" dirty="0" err="1"/>
                <a:t>IPOs</a:t>
              </a:r>
              <a:endParaRPr lang="fi-FI" sz="1400" dirty="0"/>
            </a:p>
            <a:p>
              <a:pPr algn="ctr"/>
              <a:endParaRPr lang="fi-FI" sz="1600" dirty="0"/>
            </a:p>
            <a:p>
              <a:pPr algn="ctr"/>
              <a:endParaRPr lang="en-FI" sz="1600" dirty="0"/>
            </a:p>
          </p:txBody>
        </p:sp>
        <p:sp>
          <p:nvSpPr>
            <p:cNvPr id="31" name="TextBox 30">
              <a:extLst>
                <a:ext uri="{FF2B5EF4-FFF2-40B4-BE49-F238E27FC236}">
                  <a16:creationId xmlns:a16="http://schemas.microsoft.com/office/drawing/2014/main" id="{A551EB52-DE52-9E14-3371-FA5C5B955A51}"/>
                </a:ext>
              </a:extLst>
            </p:cNvPr>
            <p:cNvSpPr txBox="1"/>
            <p:nvPr/>
          </p:nvSpPr>
          <p:spPr>
            <a:xfrm>
              <a:off x="6071559" y="818425"/>
              <a:ext cx="1598964" cy="369332"/>
            </a:xfrm>
            <a:prstGeom prst="rect">
              <a:avLst/>
            </a:prstGeom>
            <a:noFill/>
          </p:spPr>
          <p:txBody>
            <a:bodyPr wrap="none" rtlCol="0">
              <a:spAutoFit/>
            </a:bodyPr>
            <a:lstStyle/>
            <a:p>
              <a:r>
                <a:rPr lang="fi-FI" dirty="0">
                  <a:solidFill>
                    <a:srgbClr val="071D49"/>
                  </a:solidFill>
                </a:rPr>
                <a:t>Financing </a:t>
              </a:r>
              <a:r>
                <a:rPr lang="fi-FI" dirty="0" err="1">
                  <a:solidFill>
                    <a:srgbClr val="071D49"/>
                  </a:solidFill>
                </a:rPr>
                <a:t>Gaps</a:t>
              </a:r>
              <a:endParaRPr lang="en-FI" dirty="0">
                <a:solidFill>
                  <a:srgbClr val="071D49"/>
                </a:solidFill>
              </a:endParaRPr>
            </a:p>
          </p:txBody>
        </p:sp>
        <p:sp>
          <p:nvSpPr>
            <p:cNvPr id="41" name="Arc 40">
              <a:extLst>
                <a:ext uri="{FF2B5EF4-FFF2-40B4-BE49-F238E27FC236}">
                  <a16:creationId xmlns:a16="http://schemas.microsoft.com/office/drawing/2014/main" id="{CE6D64A7-E368-FCAD-553C-CC013E2380A4}"/>
                </a:ext>
              </a:extLst>
            </p:cNvPr>
            <p:cNvSpPr/>
            <p:nvPr/>
          </p:nvSpPr>
          <p:spPr>
            <a:xfrm rot="16200000">
              <a:off x="4493538" y="2002046"/>
              <a:ext cx="3173134" cy="1387082"/>
            </a:xfrm>
            <a:prstGeom prst="arc">
              <a:avLst>
                <a:gd name="adj1" fmla="val 16366611"/>
                <a:gd name="adj2" fmla="val 0"/>
              </a:avLst>
            </a:prstGeom>
            <a:ln w="28575">
              <a:solidFill>
                <a:srgbClr val="071D4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43" name="Arc 42">
              <a:extLst>
                <a:ext uri="{FF2B5EF4-FFF2-40B4-BE49-F238E27FC236}">
                  <a16:creationId xmlns:a16="http://schemas.microsoft.com/office/drawing/2014/main" id="{E7C5948E-18C0-CC53-8EC6-6B0800C9CC90}"/>
                </a:ext>
              </a:extLst>
            </p:cNvPr>
            <p:cNvSpPr/>
            <p:nvPr/>
          </p:nvSpPr>
          <p:spPr>
            <a:xfrm rot="16200000" flipV="1">
              <a:off x="5605663" y="2565506"/>
              <a:ext cx="3347617" cy="675496"/>
            </a:xfrm>
            <a:prstGeom prst="arc">
              <a:avLst>
                <a:gd name="adj1" fmla="val 16366611"/>
                <a:gd name="adj2" fmla="val 49256"/>
              </a:avLst>
            </a:prstGeom>
            <a:ln w="28575">
              <a:solidFill>
                <a:srgbClr val="071D4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42" name="Arc 41">
              <a:extLst>
                <a:ext uri="{FF2B5EF4-FFF2-40B4-BE49-F238E27FC236}">
                  <a16:creationId xmlns:a16="http://schemas.microsoft.com/office/drawing/2014/main" id="{381AB498-4C9D-70AF-F245-17A83C152998}"/>
                </a:ext>
              </a:extLst>
            </p:cNvPr>
            <p:cNvSpPr/>
            <p:nvPr/>
          </p:nvSpPr>
          <p:spPr>
            <a:xfrm rot="16200000">
              <a:off x="4608603" y="-728228"/>
              <a:ext cx="2940346" cy="6141546"/>
            </a:xfrm>
            <a:prstGeom prst="arc">
              <a:avLst>
                <a:gd name="adj1" fmla="val 16366611"/>
                <a:gd name="adj2" fmla="val 21537515"/>
              </a:avLst>
            </a:prstGeom>
            <a:ln w="28575">
              <a:solidFill>
                <a:srgbClr val="071D4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46" name="Arrow: Up 45">
              <a:extLst>
                <a:ext uri="{FF2B5EF4-FFF2-40B4-BE49-F238E27FC236}">
                  <a16:creationId xmlns:a16="http://schemas.microsoft.com/office/drawing/2014/main" id="{A5156AF2-EA1A-F307-750C-1E20E7EADFBE}"/>
                </a:ext>
              </a:extLst>
            </p:cNvPr>
            <p:cNvSpPr/>
            <p:nvPr/>
          </p:nvSpPr>
          <p:spPr>
            <a:xfrm>
              <a:off x="2900403" y="2491727"/>
              <a:ext cx="403830" cy="1735707"/>
            </a:xfrm>
            <a:prstGeom prst="upArrow">
              <a:avLst/>
            </a:prstGeom>
            <a:gradFill flip="none" rotWithShape="1">
              <a:gsLst>
                <a:gs pos="0">
                  <a:schemeClr val="bg1">
                    <a:lumMod val="85000"/>
                  </a:schemeClr>
                </a:gs>
                <a:gs pos="54000">
                  <a:schemeClr val="accent5">
                    <a:lumMod val="45000"/>
                    <a:lumOff val="55000"/>
                  </a:schemeClr>
                </a:gs>
                <a:gs pos="100000">
                  <a:schemeClr val="accent5">
                    <a:lumMod val="30000"/>
                    <a:lumOff val="7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47" name="Arrow: Up 46">
              <a:extLst>
                <a:ext uri="{FF2B5EF4-FFF2-40B4-BE49-F238E27FC236}">
                  <a16:creationId xmlns:a16="http://schemas.microsoft.com/office/drawing/2014/main" id="{CCFBCCE8-A9CA-0F4B-D716-0303D2C81C09}"/>
                </a:ext>
              </a:extLst>
            </p:cNvPr>
            <p:cNvSpPr/>
            <p:nvPr/>
          </p:nvSpPr>
          <p:spPr>
            <a:xfrm>
              <a:off x="5208178" y="2967471"/>
              <a:ext cx="403830" cy="1251800"/>
            </a:xfrm>
            <a:prstGeom prst="upArrow">
              <a:avLst/>
            </a:prstGeom>
            <a:gradFill flip="none" rotWithShape="1">
              <a:gsLst>
                <a:gs pos="0">
                  <a:schemeClr val="bg1">
                    <a:lumMod val="85000"/>
                  </a:schemeClr>
                </a:gs>
                <a:gs pos="49000">
                  <a:schemeClr val="accent5">
                    <a:lumMod val="45000"/>
                    <a:lumOff val="55000"/>
                  </a:schemeClr>
                </a:gs>
                <a:gs pos="100000">
                  <a:srgbClr val="E9F2FB"/>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8" name="Arrow: Up 47">
              <a:extLst>
                <a:ext uri="{FF2B5EF4-FFF2-40B4-BE49-F238E27FC236}">
                  <a16:creationId xmlns:a16="http://schemas.microsoft.com/office/drawing/2014/main" id="{BA1A3B7B-A0B1-B5C2-B261-1A21AEB39635}"/>
                </a:ext>
              </a:extLst>
            </p:cNvPr>
            <p:cNvSpPr/>
            <p:nvPr/>
          </p:nvSpPr>
          <p:spPr>
            <a:xfrm>
              <a:off x="7469573" y="3658574"/>
              <a:ext cx="255246" cy="571621"/>
            </a:xfrm>
            <a:prstGeom prst="upArrow">
              <a:avLst>
                <a:gd name="adj1" fmla="val 50000"/>
                <a:gd name="adj2" fmla="val 63235"/>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 name="Rectangle 44">
              <a:extLst>
                <a:ext uri="{FF2B5EF4-FFF2-40B4-BE49-F238E27FC236}">
                  <a16:creationId xmlns:a16="http://schemas.microsoft.com/office/drawing/2014/main" id="{6A27089A-C8F1-84B3-BE27-A0093C93BBEB}"/>
                </a:ext>
              </a:extLst>
            </p:cNvPr>
            <p:cNvSpPr/>
            <p:nvPr/>
          </p:nvSpPr>
          <p:spPr>
            <a:xfrm>
              <a:off x="749416" y="4220920"/>
              <a:ext cx="8797362" cy="376217"/>
            </a:xfrm>
            <a:prstGeom prst="rect">
              <a:avLst/>
            </a:prstGeom>
            <a:gradFill flip="none" rotWithShape="1">
              <a:gsLst>
                <a:gs pos="0">
                  <a:schemeClr val="bg1">
                    <a:lumMod val="75000"/>
                  </a:schemeClr>
                </a:gs>
                <a:gs pos="63000">
                  <a:srgbClr val="CFE2F5"/>
                </a:gs>
                <a:gs pos="33000">
                  <a:srgbClr val="CDDEEF"/>
                </a:gs>
                <a:gs pos="100000">
                  <a:srgbClr val="E9F2FB"/>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dirty="0">
                  <a:solidFill>
                    <a:srgbClr val="0B2D70"/>
                  </a:solidFill>
                </a:rPr>
                <a:t>Technical </a:t>
              </a:r>
              <a:r>
                <a:rPr lang="fi-FI" sz="1600" b="1" dirty="0" err="1">
                  <a:solidFill>
                    <a:srgbClr val="0B2D70"/>
                  </a:solidFill>
                </a:rPr>
                <a:t>Assistance</a:t>
              </a:r>
              <a:r>
                <a:rPr lang="fi-FI" sz="1600" b="1" dirty="0">
                  <a:solidFill>
                    <a:srgbClr val="0B2D70"/>
                  </a:solidFill>
                </a:rPr>
                <a:t> </a:t>
              </a:r>
              <a:endParaRPr lang="en-FI" sz="1600" b="1" dirty="0">
                <a:solidFill>
                  <a:srgbClr val="0B2D70"/>
                </a:solidFill>
              </a:endParaRPr>
            </a:p>
          </p:txBody>
        </p:sp>
      </p:grpSp>
      <p:sp>
        <p:nvSpPr>
          <p:cNvPr id="51" name="Title 2">
            <a:extLst>
              <a:ext uri="{FF2B5EF4-FFF2-40B4-BE49-F238E27FC236}">
                <a16:creationId xmlns:a16="http://schemas.microsoft.com/office/drawing/2014/main" id="{C45CC7F4-C7C3-45B2-23F2-3EDAF2E56715}"/>
              </a:ext>
            </a:extLst>
          </p:cNvPr>
          <p:cNvSpPr>
            <a:spLocks noGrp="1"/>
          </p:cNvSpPr>
          <p:nvPr>
            <p:ph type="title"/>
          </p:nvPr>
        </p:nvSpPr>
        <p:spPr>
          <a:xfrm>
            <a:off x="476164" y="134330"/>
            <a:ext cx="9069916" cy="609600"/>
          </a:xfrm>
        </p:spPr>
        <p:txBody>
          <a:bodyPr>
            <a:normAutofit/>
          </a:bodyPr>
          <a:lstStyle/>
          <a:p>
            <a:r>
              <a:rPr lang="en-US" dirty="0"/>
              <a:t>The Project Development &amp; Financing Cycle</a:t>
            </a:r>
          </a:p>
        </p:txBody>
      </p:sp>
      <p:cxnSp>
        <p:nvCxnSpPr>
          <p:cNvPr id="55" name="Straight Arrow Connector 54">
            <a:extLst>
              <a:ext uri="{FF2B5EF4-FFF2-40B4-BE49-F238E27FC236}">
                <a16:creationId xmlns:a16="http://schemas.microsoft.com/office/drawing/2014/main" id="{6A5F0EDF-390B-3DFE-598E-A1E6F960E2BC}"/>
              </a:ext>
            </a:extLst>
          </p:cNvPr>
          <p:cNvCxnSpPr/>
          <p:nvPr/>
        </p:nvCxnSpPr>
        <p:spPr>
          <a:xfrm flipH="1">
            <a:off x="2710543" y="4449565"/>
            <a:ext cx="1518557" cy="0"/>
          </a:xfrm>
          <a:prstGeom prst="straightConnector1">
            <a:avLst/>
          </a:prstGeom>
          <a:ln>
            <a:solidFill>
              <a:srgbClr val="071D49"/>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D713D77-1489-6AA3-9057-43662E508D27}"/>
              </a:ext>
            </a:extLst>
          </p:cNvPr>
          <p:cNvCxnSpPr>
            <a:cxnSpLocks/>
          </p:cNvCxnSpPr>
          <p:nvPr/>
        </p:nvCxnSpPr>
        <p:spPr>
          <a:xfrm>
            <a:off x="6253843" y="4449565"/>
            <a:ext cx="874684" cy="0"/>
          </a:xfrm>
          <a:prstGeom prst="straightConnector1">
            <a:avLst/>
          </a:prstGeom>
          <a:ln>
            <a:solidFill>
              <a:srgbClr val="0B2D7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196F209-C5A3-7330-2923-4DE3A725D4F2}"/>
              </a:ext>
            </a:extLst>
          </p:cNvPr>
          <p:cNvSpPr txBox="1"/>
          <p:nvPr/>
        </p:nvSpPr>
        <p:spPr>
          <a:xfrm>
            <a:off x="1813363" y="4264543"/>
            <a:ext cx="811441" cy="338554"/>
          </a:xfrm>
          <a:prstGeom prst="rect">
            <a:avLst/>
          </a:prstGeom>
          <a:noFill/>
        </p:spPr>
        <p:txBody>
          <a:bodyPr wrap="none" rtlCol="0">
            <a:spAutoFit/>
          </a:bodyPr>
          <a:lstStyle/>
          <a:p>
            <a:r>
              <a:rPr lang="fi-FI" sz="1600" dirty="0" err="1">
                <a:solidFill>
                  <a:srgbClr val="0B2D70"/>
                </a:solidFill>
              </a:rPr>
              <a:t>Funded</a:t>
            </a:r>
            <a:endParaRPr lang="en-FI" sz="1600" dirty="0">
              <a:solidFill>
                <a:srgbClr val="0B2D70"/>
              </a:solidFill>
            </a:endParaRPr>
          </a:p>
        </p:txBody>
      </p:sp>
      <p:sp>
        <p:nvSpPr>
          <p:cNvPr id="62" name="TextBox 61">
            <a:extLst>
              <a:ext uri="{FF2B5EF4-FFF2-40B4-BE49-F238E27FC236}">
                <a16:creationId xmlns:a16="http://schemas.microsoft.com/office/drawing/2014/main" id="{6325BD45-0E09-A683-417A-0B758C428D8F}"/>
              </a:ext>
            </a:extLst>
          </p:cNvPr>
          <p:cNvSpPr txBox="1"/>
          <p:nvPr/>
        </p:nvSpPr>
        <p:spPr>
          <a:xfrm>
            <a:off x="7266416" y="4266686"/>
            <a:ext cx="2286075" cy="338554"/>
          </a:xfrm>
          <a:prstGeom prst="rect">
            <a:avLst/>
          </a:prstGeom>
          <a:noFill/>
          <a:ln>
            <a:noFill/>
          </a:ln>
        </p:spPr>
        <p:txBody>
          <a:bodyPr wrap="none" rtlCol="0">
            <a:spAutoFit/>
          </a:bodyPr>
          <a:lstStyle/>
          <a:p>
            <a:r>
              <a:rPr lang="fi-FI" sz="1600" dirty="0" err="1">
                <a:solidFill>
                  <a:srgbClr val="0B2D70"/>
                </a:solidFill>
              </a:rPr>
              <a:t>Commercially</a:t>
            </a:r>
            <a:r>
              <a:rPr lang="fi-FI" sz="1600" dirty="0">
                <a:solidFill>
                  <a:srgbClr val="0B2D70"/>
                </a:solidFill>
              </a:rPr>
              <a:t> </a:t>
            </a:r>
            <a:r>
              <a:rPr lang="fi-FI" sz="1600" dirty="0" err="1">
                <a:solidFill>
                  <a:srgbClr val="0B2D70"/>
                </a:solidFill>
              </a:rPr>
              <a:t>Contracted</a:t>
            </a:r>
            <a:endParaRPr lang="en-FI" sz="1600" dirty="0">
              <a:solidFill>
                <a:srgbClr val="0B2D70"/>
              </a:solidFill>
            </a:endParaRPr>
          </a:p>
        </p:txBody>
      </p:sp>
    </p:spTree>
    <p:extLst>
      <p:ext uri="{BB962C8B-B14F-4D97-AF65-F5344CB8AC3E}">
        <p14:creationId xmlns:p14="http://schemas.microsoft.com/office/powerpoint/2010/main" val="84288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10;&#10;Description automatically generated">
            <a:extLst>
              <a:ext uri="{FF2B5EF4-FFF2-40B4-BE49-F238E27FC236}">
                <a16:creationId xmlns:a16="http://schemas.microsoft.com/office/drawing/2014/main" id="{B195D6DC-9AF4-A44E-8D50-755D69E0A4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7311" y="1261027"/>
            <a:ext cx="2737424" cy="1531167"/>
          </a:xfrm>
          <a:prstGeom prst="rect">
            <a:avLst/>
          </a:prstGeom>
        </p:spPr>
      </p:pic>
      <p:sp>
        <p:nvSpPr>
          <p:cNvPr id="3" name="Title 2">
            <a:extLst>
              <a:ext uri="{FF2B5EF4-FFF2-40B4-BE49-F238E27FC236}">
                <a16:creationId xmlns:a16="http://schemas.microsoft.com/office/drawing/2014/main" id="{CC854039-50E1-8E4A-8E37-07021BF1D457}"/>
              </a:ext>
            </a:extLst>
          </p:cNvPr>
          <p:cNvSpPr>
            <a:spLocks noGrp="1"/>
          </p:cNvSpPr>
          <p:nvPr>
            <p:ph type="title"/>
          </p:nvPr>
        </p:nvSpPr>
        <p:spPr>
          <a:xfrm>
            <a:off x="540000" y="117293"/>
            <a:ext cx="9069916" cy="609600"/>
          </a:xfrm>
        </p:spPr>
        <p:txBody>
          <a:bodyPr>
            <a:normAutofit/>
          </a:bodyPr>
          <a:lstStyle/>
          <a:p>
            <a:pPr marL="0" indent="0" algn="l">
              <a:lnSpc>
                <a:spcPts val="3900"/>
              </a:lnSpc>
              <a:buNone/>
            </a:pPr>
            <a:r>
              <a:rPr lang="en-US" altLang="ja-JP" sz="2200" dirty="0">
                <a:solidFill>
                  <a:srgbClr val="234E9E"/>
                </a:solidFill>
                <a:latin typeface="Inter Bold" pitchFamily="34" charset="0"/>
                <a:ea typeface="Inter Bold" pitchFamily="34" charset="-122"/>
                <a:cs typeface="Inter Bold" pitchFamily="34" charset="-120"/>
              </a:rPr>
              <a:t>What are the </a:t>
            </a:r>
            <a:r>
              <a:rPr lang="en-US" altLang="ja-JP" sz="2200" b="1" dirty="0">
                <a:solidFill>
                  <a:srgbClr val="234E9E"/>
                </a:solidFill>
                <a:latin typeface="Inter Bold" pitchFamily="34" charset="0"/>
                <a:ea typeface="Inter Bold" pitchFamily="34" charset="-122"/>
                <a:cs typeface="Inter Bold" pitchFamily="34" charset="-120"/>
              </a:rPr>
              <a:t>Challenges?  </a:t>
            </a:r>
            <a:endParaRPr lang="en-US" altLang="ja-JP" sz="2200" dirty="0"/>
          </a:p>
        </p:txBody>
      </p:sp>
      <p:sp>
        <p:nvSpPr>
          <p:cNvPr id="5" name="Rectangle 4">
            <a:extLst>
              <a:ext uri="{FF2B5EF4-FFF2-40B4-BE49-F238E27FC236}">
                <a16:creationId xmlns:a16="http://schemas.microsoft.com/office/drawing/2014/main" id="{446AEF99-EC46-9B44-A526-E8A6E8306909}"/>
              </a:ext>
            </a:extLst>
          </p:cNvPr>
          <p:cNvSpPr/>
          <p:nvPr/>
        </p:nvSpPr>
        <p:spPr>
          <a:xfrm>
            <a:off x="642366" y="1402741"/>
            <a:ext cx="2737424" cy="596537"/>
          </a:xfrm>
          <a:prstGeom prst="rect">
            <a:avLst/>
          </a:prstGeom>
          <a:solidFill>
            <a:srgbClr val="071D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72000" algn="ctr" rtl="0"/>
            <a:r>
              <a:rPr lang="en-GB" sz="1600" b="1" i="0" u="none" strike="noStrike" kern="1200" baseline="0" noProof="0" dirty="0">
                <a:solidFill>
                  <a:srgbClr val="FFFFFF"/>
                </a:solidFill>
              </a:rPr>
              <a:t>Limited Supply of</a:t>
            </a:r>
          </a:p>
          <a:p>
            <a:pPr marL="72000" algn="ctr" rtl="0"/>
            <a:r>
              <a:rPr lang="en-GB" sz="1600" b="1" dirty="0">
                <a:solidFill>
                  <a:srgbClr val="FFFFFF"/>
                </a:solidFill>
              </a:rPr>
              <a:t>I</a:t>
            </a:r>
            <a:r>
              <a:rPr lang="en-GB" sz="1600" b="1" i="0" u="none" strike="noStrike" kern="1200" baseline="0" noProof="0" dirty="0" err="1">
                <a:solidFill>
                  <a:srgbClr val="FFFFFF"/>
                </a:solidFill>
              </a:rPr>
              <a:t>nvestor</a:t>
            </a:r>
            <a:r>
              <a:rPr lang="en-GB" sz="1600" b="1" i="0" u="none" strike="noStrike" kern="1200" baseline="0" noProof="0" dirty="0">
                <a:solidFill>
                  <a:srgbClr val="FFFFFF"/>
                </a:solidFill>
              </a:rPr>
              <a:t>-ready </a:t>
            </a:r>
            <a:r>
              <a:rPr lang="en-GB" sz="1600" b="1" dirty="0">
                <a:solidFill>
                  <a:srgbClr val="FFFFFF"/>
                </a:solidFill>
              </a:rPr>
              <a:t>P</a:t>
            </a:r>
            <a:r>
              <a:rPr lang="en-GB" sz="1600" b="1" i="0" u="none" strike="noStrike" kern="1200" baseline="0" noProof="0" dirty="0" err="1">
                <a:solidFill>
                  <a:srgbClr val="FFFFFF"/>
                </a:solidFill>
              </a:rPr>
              <a:t>rojects</a:t>
            </a:r>
            <a:endParaRPr lang="en-GB" sz="1600" b="1" i="0" u="none" strike="noStrike" kern="1200" baseline="0" noProof="0" dirty="0">
              <a:solidFill>
                <a:srgbClr val="FFFFFF"/>
              </a:solidFill>
            </a:endParaRPr>
          </a:p>
        </p:txBody>
      </p:sp>
      <p:sp>
        <p:nvSpPr>
          <p:cNvPr id="6" name="Rectangle 5">
            <a:extLst>
              <a:ext uri="{FF2B5EF4-FFF2-40B4-BE49-F238E27FC236}">
                <a16:creationId xmlns:a16="http://schemas.microsoft.com/office/drawing/2014/main" id="{4113E91F-BD71-4342-B22D-4B43C2BB9DDF}"/>
              </a:ext>
            </a:extLst>
          </p:cNvPr>
          <p:cNvSpPr/>
          <p:nvPr/>
        </p:nvSpPr>
        <p:spPr>
          <a:xfrm>
            <a:off x="6996241" y="1401096"/>
            <a:ext cx="2737424" cy="609600"/>
          </a:xfrm>
          <a:prstGeom prst="rect">
            <a:avLst/>
          </a:prstGeom>
          <a:solidFill>
            <a:srgbClr val="071D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r>
              <a:rPr lang="en-GB" sz="1600" b="1" i="0" u="none" strike="noStrike" kern="1200" baseline="0" noProof="0" dirty="0">
                <a:solidFill>
                  <a:srgbClr val="FFFFFF"/>
                </a:solidFill>
              </a:rPr>
              <a:t>(S)Low Investment </a:t>
            </a:r>
            <a:r>
              <a:rPr lang="en-GB" sz="1600" b="1" dirty="0">
                <a:solidFill>
                  <a:srgbClr val="FFFFFF"/>
                </a:solidFill>
              </a:rPr>
              <a:t>L</a:t>
            </a:r>
            <a:r>
              <a:rPr lang="en-GB" sz="1600" b="1" i="0" u="none" strike="noStrike" kern="1200" baseline="0" noProof="0" dirty="0" err="1">
                <a:solidFill>
                  <a:srgbClr val="FFFFFF"/>
                </a:solidFill>
              </a:rPr>
              <a:t>evels</a:t>
            </a:r>
            <a:endParaRPr lang="en-GB" sz="1600" b="1" i="0" u="none" strike="noStrike" kern="1200" baseline="0" noProof="0" dirty="0">
              <a:solidFill>
                <a:srgbClr val="FFFFFF"/>
              </a:solidFill>
            </a:endParaRPr>
          </a:p>
        </p:txBody>
      </p:sp>
      <p:sp>
        <p:nvSpPr>
          <p:cNvPr id="15" name="Text Placeholder 29">
            <a:extLst>
              <a:ext uri="{FF2B5EF4-FFF2-40B4-BE49-F238E27FC236}">
                <a16:creationId xmlns:a16="http://schemas.microsoft.com/office/drawing/2014/main" id="{AEE695A6-555D-2A43-8DC1-B580ADCBB6D8}"/>
              </a:ext>
            </a:extLst>
          </p:cNvPr>
          <p:cNvSpPr>
            <a:spLocks noGrp="1"/>
          </p:cNvSpPr>
          <p:nvPr>
            <p:ph idx="1"/>
          </p:nvPr>
        </p:nvSpPr>
        <p:spPr>
          <a:xfrm>
            <a:off x="675019" y="1772393"/>
            <a:ext cx="2650182" cy="3158836"/>
          </a:xfrm>
          <a:prstGeom prst="rect">
            <a:avLst/>
          </a:prstGeom>
          <a:noFill/>
        </p:spPr>
        <p:txBody>
          <a:bodyPr lIns="0" tIns="0" rIns="0" bIns="0">
            <a:noAutofit/>
          </a:bodyPr>
          <a:lstStyle>
            <a:lvl1pPr marL="285750" indent="-285750">
              <a:lnSpc>
                <a:spcPct val="100000"/>
              </a:lnSpc>
              <a:buFontTx/>
              <a:buBlip>
                <a:blip r:embed="rId3"/>
              </a:buBlip>
              <a:defRPr sz="1600" b="0" i="0" spc="0" baseline="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stStyle>
          <a:p>
            <a:pPr marL="0" indent="0" algn="just">
              <a:buNone/>
            </a:pPr>
            <a:endParaRPr lang="en-GB" noProof="0" dirty="0">
              <a:latin typeface="Akkurat Pro" panose="02000503030000020004" pitchFamily="50" charset="0"/>
            </a:endParaRPr>
          </a:p>
          <a:p>
            <a:pPr algn="just"/>
            <a:r>
              <a:rPr lang="en-GB" sz="1400" noProof="0" dirty="0">
                <a:latin typeface="+mn-lt"/>
              </a:rPr>
              <a:t>Oversupply of poorly structured projects</a:t>
            </a:r>
          </a:p>
          <a:p>
            <a:pPr algn="just"/>
            <a:r>
              <a:rPr lang="en-GB" sz="1400" noProof="0" dirty="0">
                <a:latin typeface="+mn-lt"/>
              </a:rPr>
              <a:t>Lack of financial </a:t>
            </a:r>
            <a:r>
              <a:rPr lang="en-GB" sz="1400" dirty="0">
                <a:latin typeface="+mn-lt"/>
              </a:rPr>
              <a:t>&amp;</a:t>
            </a:r>
            <a:r>
              <a:rPr lang="en-GB" sz="1400" noProof="0" dirty="0">
                <a:latin typeface="+mn-lt"/>
              </a:rPr>
              <a:t> commercial skills</a:t>
            </a:r>
          </a:p>
          <a:p>
            <a:pPr algn="just"/>
            <a:r>
              <a:rPr lang="en-GB" sz="1400" dirty="0">
                <a:latin typeface="+mn-lt"/>
              </a:rPr>
              <a:t>1</a:t>
            </a:r>
            <a:r>
              <a:rPr lang="en-GB" sz="1400" baseline="30000" dirty="0">
                <a:latin typeface="+mn-lt"/>
              </a:rPr>
              <a:t>st</a:t>
            </a:r>
            <a:r>
              <a:rPr lang="en-GB" sz="1400" dirty="0">
                <a:latin typeface="+mn-lt"/>
              </a:rPr>
              <a:t> time developers</a:t>
            </a:r>
            <a:endParaRPr lang="en-GB" sz="1400" noProof="0" dirty="0">
              <a:latin typeface="+mn-lt"/>
            </a:endParaRPr>
          </a:p>
          <a:p>
            <a:pPr algn="just"/>
            <a:r>
              <a:rPr lang="en-GB" sz="1400" noProof="0" dirty="0">
                <a:latin typeface="+mn-lt"/>
              </a:rPr>
              <a:t>High perceived risk levels</a:t>
            </a:r>
          </a:p>
          <a:p>
            <a:pPr algn="just"/>
            <a:r>
              <a:rPr lang="en-GB" sz="1400" noProof="0" dirty="0">
                <a:latin typeface="+mn-lt"/>
              </a:rPr>
              <a:t>Lack of reliable data </a:t>
            </a:r>
          </a:p>
          <a:p>
            <a:pPr algn="just"/>
            <a:r>
              <a:rPr lang="en-GB" sz="1400" noProof="0" dirty="0">
                <a:latin typeface="+mn-lt"/>
              </a:rPr>
              <a:t>Unrealistic expectations</a:t>
            </a:r>
          </a:p>
          <a:p>
            <a:pPr algn="just"/>
            <a:r>
              <a:rPr lang="en-GB" sz="1400" noProof="0" dirty="0">
                <a:latin typeface="+mn-lt"/>
              </a:rPr>
              <a:t>Increasing sector &amp; transaction differentiation</a:t>
            </a:r>
          </a:p>
        </p:txBody>
      </p:sp>
      <p:sp>
        <p:nvSpPr>
          <p:cNvPr id="16" name="Text Placeholder 29">
            <a:extLst>
              <a:ext uri="{FF2B5EF4-FFF2-40B4-BE49-F238E27FC236}">
                <a16:creationId xmlns:a16="http://schemas.microsoft.com/office/drawing/2014/main" id="{D6C57E03-507F-3041-A78B-862921BB86E1}"/>
              </a:ext>
            </a:extLst>
          </p:cNvPr>
          <p:cNvSpPr txBox="1">
            <a:spLocks/>
          </p:cNvSpPr>
          <p:nvPr/>
        </p:nvSpPr>
        <p:spPr>
          <a:xfrm>
            <a:off x="7037061" y="1769312"/>
            <a:ext cx="2650181" cy="3374188"/>
          </a:xfrm>
          <a:prstGeom prst="rect">
            <a:avLst/>
          </a:prstGeom>
          <a:noFill/>
        </p:spPr>
        <p:txBody>
          <a:bodyPr vert="horz" lIns="0" tIns="0" rIns="0" bIns="0" rtlCol="0">
            <a:noAutofit/>
          </a:bodyPr>
          <a:lstStyle>
            <a:lvl1pPr marL="285750" indent="-285750" algn="l" defTabSz="914400" rtl="0" eaLnBrk="1" latinLnBrk="0" hangingPunct="1">
              <a:lnSpc>
                <a:spcPct val="100000"/>
              </a:lnSpc>
              <a:spcBef>
                <a:spcPts val="300"/>
              </a:spcBef>
              <a:spcAft>
                <a:spcPts val="300"/>
              </a:spcAft>
              <a:buClr>
                <a:srgbClr val="071D49"/>
              </a:buClr>
              <a:buFontTx/>
              <a:buBlip>
                <a:blip r:embed="rId3"/>
              </a:buBlip>
              <a:defRPr sz="1600" b="0" i="0" kern="1200" spc="0" baseline="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3"/>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GB" noProof="0" dirty="0">
              <a:latin typeface="Akkurat Pro" panose="02000503030000020004" pitchFamily="50" charset="0"/>
            </a:endParaRPr>
          </a:p>
          <a:p>
            <a:pPr lvl="0" algn="just"/>
            <a:r>
              <a:rPr lang="en-GB" sz="1400" noProof="0" dirty="0">
                <a:latin typeface="+mn-lt"/>
              </a:rPr>
              <a:t>Large supplies of financing</a:t>
            </a:r>
          </a:p>
          <a:p>
            <a:pPr lvl="0" algn="just"/>
            <a:r>
              <a:rPr lang="en-GB" sz="1400" noProof="0" dirty="0">
                <a:latin typeface="+mn-lt"/>
              </a:rPr>
              <a:t>Underdeveloped investment cultures and risk assessment</a:t>
            </a:r>
          </a:p>
          <a:p>
            <a:pPr lvl="0" algn="just"/>
            <a:r>
              <a:rPr lang="en-GB" sz="1400" noProof="0" dirty="0">
                <a:latin typeface="+mn-lt"/>
              </a:rPr>
              <a:t>Low familiarity with technologies </a:t>
            </a:r>
            <a:r>
              <a:rPr lang="en-GB" sz="1400" dirty="0">
                <a:latin typeface="+mn-lt"/>
              </a:rPr>
              <a:t>&amp;</a:t>
            </a:r>
            <a:r>
              <a:rPr lang="en-GB" sz="1400" noProof="0" dirty="0">
                <a:latin typeface="+mn-lt"/>
              </a:rPr>
              <a:t> business models</a:t>
            </a:r>
          </a:p>
          <a:p>
            <a:pPr lvl="0" algn="just"/>
            <a:r>
              <a:rPr lang="en-GB" sz="1400" noProof="0" dirty="0">
                <a:latin typeface="+mn-lt"/>
              </a:rPr>
              <a:t>Low liquidity - </a:t>
            </a:r>
            <a:r>
              <a:rPr lang="en-GB" sz="1400" dirty="0">
                <a:latin typeface="+mn-lt"/>
              </a:rPr>
              <a:t>l</a:t>
            </a:r>
            <a:r>
              <a:rPr lang="en-GB" sz="1400" noProof="0" dirty="0" err="1">
                <a:latin typeface="+mn-lt"/>
              </a:rPr>
              <a:t>imited</a:t>
            </a:r>
            <a:r>
              <a:rPr lang="en-GB" sz="1400" noProof="0" dirty="0">
                <a:latin typeface="+mn-lt"/>
              </a:rPr>
              <a:t> number of exits</a:t>
            </a:r>
          </a:p>
          <a:p>
            <a:pPr lvl="0" algn="just"/>
            <a:r>
              <a:rPr lang="en-GB" sz="1400" noProof="0" dirty="0">
                <a:latin typeface="+mn-lt"/>
              </a:rPr>
              <a:t>Lack of resources for investment preparation &amp; post investment Technical Assistance</a:t>
            </a:r>
          </a:p>
          <a:p>
            <a:pPr lvl="0" algn="just"/>
            <a:r>
              <a:rPr lang="en-GB" sz="1400" noProof="0" dirty="0">
                <a:latin typeface="+mn-lt"/>
              </a:rPr>
              <a:t>Need for transact</a:t>
            </a:r>
            <a:r>
              <a:rPr lang="en-GB" sz="1400" dirty="0">
                <a:latin typeface="+mn-lt"/>
              </a:rPr>
              <a:t>ion volume &amp; scale</a:t>
            </a:r>
            <a:endParaRPr lang="en-GB" noProof="0" dirty="0">
              <a:latin typeface="Akkurat Pro" panose="02000503030000020004" pitchFamily="50" charset="0"/>
            </a:endParaRPr>
          </a:p>
          <a:p>
            <a:pPr marL="0" indent="0" algn="just">
              <a:buNone/>
            </a:pPr>
            <a:endParaRPr lang="en-GB" noProof="0" dirty="0">
              <a:latin typeface="Akkurat Pro" panose="02000503030000020004" pitchFamily="50" charset="0"/>
            </a:endParaRPr>
          </a:p>
        </p:txBody>
      </p:sp>
      <p:sp>
        <p:nvSpPr>
          <p:cNvPr id="17" name="Rectangle 16">
            <a:extLst>
              <a:ext uri="{FF2B5EF4-FFF2-40B4-BE49-F238E27FC236}">
                <a16:creationId xmlns:a16="http://schemas.microsoft.com/office/drawing/2014/main" id="{66A0922A-CA9F-8540-8050-BAD69647A033}"/>
              </a:ext>
            </a:extLst>
          </p:cNvPr>
          <p:cNvSpPr/>
          <p:nvPr/>
        </p:nvSpPr>
        <p:spPr>
          <a:xfrm>
            <a:off x="3412669" y="676498"/>
            <a:ext cx="3347357" cy="646331"/>
          </a:xfrm>
          <a:prstGeom prst="rect">
            <a:avLst/>
          </a:prstGeom>
          <a:solidFill>
            <a:schemeClr val="bg1"/>
          </a:solidFill>
        </p:spPr>
        <p:txBody>
          <a:bodyPr wrap="square">
            <a:spAutoFit/>
          </a:bodyPr>
          <a:lstStyle/>
          <a:p>
            <a:pPr algn="ctr"/>
            <a:r>
              <a:rPr lang="en-GB" b="1" noProof="0" dirty="0">
                <a:solidFill>
                  <a:schemeClr val="accent2"/>
                </a:solidFill>
              </a:rPr>
              <a:t>The </a:t>
            </a:r>
          </a:p>
          <a:p>
            <a:pPr algn="ctr"/>
            <a:r>
              <a:rPr lang="en-GB" b="1" noProof="0" dirty="0">
                <a:solidFill>
                  <a:schemeClr val="accent2"/>
                </a:solidFill>
              </a:rPr>
              <a:t>“Missing Middle”</a:t>
            </a:r>
          </a:p>
        </p:txBody>
      </p:sp>
      <p:sp>
        <p:nvSpPr>
          <p:cNvPr id="2" name="Rectangle 4">
            <a:extLst>
              <a:ext uri="{FF2B5EF4-FFF2-40B4-BE49-F238E27FC236}">
                <a16:creationId xmlns:a16="http://schemas.microsoft.com/office/drawing/2014/main" id="{444B9BC0-B4EA-0EE9-64A1-89950C910554}"/>
              </a:ext>
            </a:extLst>
          </p:cNvPr>
          <p:cNvSpPr/>
          <p:nvPr/>
        </p:nvSpPr>
        <p:spPr>
          <a:xfrm>
            <a:off x="3477986" y="2882016"/>
            <a:ext cx="3175907" cy="369333"/>
          </a:xfrm>
          <a:prstGeom prst="rect">
            <a:avLst/>
          </a:prstGeom>
          <a:solidFill>
            <a:srgbClr val="071D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72000" algn="ctr"/>
            <a:r>
              <a:rPr lang="en-GB" sz="1600" b="1" dirty="0">
                <a:solidFill>
                  <a:srgbClr val="FFFFFF"/>
                </a:solidFill>
              </a:rPr>
              <a:t>Ecosystem Inefficiencies</a:t>
            </a:r>
          </a:p>
        </p:txBody>
      </p:sp>
      <p:sp>
        <p:nvSpPr>
          <p:cNvPr id="4" name="Text Placeholder 29">
            <a:extLst>
              <a:ext uri="{FF2B5EF4-FFF2-40B4-BE49-F238E27FC236}">
                <a16:creationId xmlns:a16="http://schemas.microsoft.com/office/drawing/2014/main" id="{95BEE426-DCBF-B576-4CF7-8628F263E5CA}"/>
              </a:ext>
            </a:extLst>
          </p:cNvPr>
          <p:cNvSpPr txBox="1">
            <a:spLocks/>
          </p:cNvSpPr>
          <p:nvPr/>
        </p:nvSpPr>
        <p:spPr>
          <a:xfrm>
            <a:off x="3559629" y="3325962"/>
            <a:ext cx="3044502" cy="2209423"/>
          </a:xfrm>
          <a:prstGeom prst="rect">
            <a:avLst/>
          </a:prstGeom>
          <a:noFill/>
        </p:spPr>
        <p:txBody>
          <a:bodyPr vert="horz" lIns="0" tIns="0" rIns="0" bIns="0" rtlCol="0">
            <a:noAutofit/>
          </a:bodyPr>
          <a:lstStyle>
            <a:lvl1pPr marL="285750" indent="-285750" algn="l" defTabSz="914400" rtl="0" eaLnBrk="1" latinLnBrk="0" hangingPunct="1">
              <a:lnSpc>
                <a:spcPct val="100000"/>
              </a:lnSpc>
              <a:spcBef>
                <a:spcPts val="300"/>
              </a:spcBef>
              <a:spcAft>
                <a:spcPts val="300"/>
              </a:spcAft>
              <a:buClr>
                <a:srgbClr val="071D49"/>
              </a:buClr>
              <a:buFontTx/>
              <a:buBlip>
                <a:blip r:embed="rId3"/>
              </a:buBlip>
              <a:defRPr sz="1600" b="0" i="0" kern="1200" spc="0" baseline="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3"/>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GB" altLang="ja-JP" sz="1400" dirty="0">
                <a:latin typeface="+mn-lt"/>
              </a:rPr>
              <a:t>Regulatory gaps hinder innovative financing approaches</a:t>
            </a:r>
          </a:p>
          <a:p>
            <a:pPr algn="just"/>
            <a:r>
              <a:rPr lang="en-GB" sz="1400" dirty="0">
                <a:latin typeface="+mn-lt"/>
              </a:rPr>
              <a:t>Unclear Sector Regulation</a:t>
            </a:r>
          </a:p>
          <a:p>
            <a:pPr algn="just"/>
            <a:r>
              <a:rPr lang="en-GB" sz="1400" dirty="0">
                <a:latin typeface="+mn-lt"/>
              </a:rPr>
              <a:t>Lack of Coordination</a:t>
            </a:r>
          </a:p>
          <a:p>
            <a:pPr algn="just"/>
            <a:r>
              <a:rPr lang="en-GB" sz="1400" dirty="0">
                <a:latin typeface="+mn-lt"/>
              </a:rPr>
              <a:t>Slow Decision Making</a:t>
            </a:r>
          </a:p>
          <a:p>
            <a:pPr algn="just"/>
            <a:r>
              <a:rPr lang="en-GB" sz="1400" dirty="0">
                <a:latin typeface="+mn-lt"/>
              </a:rPr>
              <a:t>Incomplete / inefficient Value Chains</a:t>
            </a:r>
          </a:p>
          <a:p>
            <a:pPr algn="just"/>
            <a:r>
              <a:rPr lang="en-GB" sz="1400" dirty="0">
                <a:latin typeface="+mn-lt"/>
              </a:rPr>
              <a:t>Conservative approach to technology &amp; business model innovation</a:t>
            </a:r>
          </a:p>
        </p:txBody>
      </p:sp>
    </p:spTree>
    <p:extLst>
      <p:ext uri="{BB962C8B-B14F-4D97-AF65-F5344CB8AC3E}">
        <p14:creationId xmlns:p14="http://schemas.microsoft.com/office/powerpoint/2010/main" val="373297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1906735-5573-3163-7306-1CD070A90406}"/>
              </a:ext>
            </a:extLst>
          </p:cNvPr>
          <p:cNvSpPr>
            <a:spLocks noGrp="1"/>
          </p:cNvSpPr>
          <p:nvPr>
            <p:ph type="title"/>
          </p:nvPr>
        </p:nvSpPr>
        <p:spPr>
          <a:xfrm>
            <a:off x="404500" y="118261"/>
            <a:ext cx="9069916" cy="609600"/>
          </a:xfrm>
        </p:spPr>
        <p:txBody>
          <a:bodyPr vert="horz" lIns="91440" tIns="45720" rIns="91440" bIns="45720" rtlCol="0" anchor="ctr">
            <a:normAutofit/>
          </a:bodyPr>
          <a:lstStyle/>
          <a:p>
            <a:r>
              <a:rPr lang="en-US" altLang="ja-JP" dirty="0"/>
              <a:t>Integrated Eco-System Approaches</a:t>
            </a:r>
            <a:endParaRPr lang="ja-JP" altLang="en-US" dirty="0"/>
          </a:p>
        </p:txBody>
      </p:sp>
      <p:sp>
        <p:nvSpPr>
          <p:cNvPr id="11" name="Text 3">
            <a:extLst>
              <a:ext uri="{FF2B5EF4-FFF2-40B4-BE49-F238E27FC236}">
                <a16:creationId xmlns:a16="http://schemas.microsoft.com/office/drawing/2014/main" id="{8FCE5E8C-2B67-889B-B5DA-45237327AE0D}"/>
              </a:ext>
            </a:extLst>
          </p:cNvPr>
          <p:cNvSpPr/>
          <p:nvPr/>
        </p:nvSpPr>
        <p:spPr>
          <a:xfrm>
            <a:off x="314128" y="2862624"/>
            <a:ext cx="4364236" cy="280392"/>
          </a:xfrm>
          <a:prstGeom prst="rect">
            <a:avLst/>
          </a:prstGeom>
          <a:noFill/>
          <a:ln/>
        </p:spPr>
        <p:txBody>
          <a:bodyPr wrap="none" lIns="0" tIns="0" rIns="0" bIns="0" rtlCol="0" anchor="t"/>
          <a:lstStyle/>
          <a:p>
            <a:pPr marL="342900" indent="-342900" algn="l">
              <a:lnSpc>
                <a:spcPts val="2200"/>
              </a:lnSpc>
              <a:buSzPct val="100000"/>
              <a:buChar char="•"/>
            </a:pPr>
            <a:endParaRPr lang="en-US" sz="1350"/>
          </a:p>
        </p:txBody>
      </p:sp>
      <p:sp>
        <p:nvSpPr>
          <p:cNvPr id="12" name="Text 4">
            <a:extLst>
              <a:ext uri="{FF2B5EF4-FFF2-40B4-BE49-F238E27FC236}">
                <a16:creationId xmlns:a16="http://schemas.microsoft.com/office/drawing/2014/main" id="{2777193B-104F-9203-BA7F-5A74E27114CC}"/>
              </a:ext>
            </a:extLst>
          </p:cNvPr>
          <p:cNvSpPr/>
          <p:nvPr/>
        </p:nvSpPr>
        <p:spPr>
          <a:xfrm>
            <a:off x="314128" y="3204334"/>
            <a:ext cx="4364236" cy="280392"/>
          </a:xfrm>
          <a:prstGeom prst="rect">
            <a:avLst/>
          </a:prstGeom>
          <a:noFill/>
          <a:ln/>
        </p:spPr>
        <p:txBody>
          <a:bodyPr wrap="none" lIns="0" tIns="0" rIns="0" bIns="0" rtlCol="0" anchor="t"/>
          <a:lstStyle/>
          <a:p>
            <a:pPr marL="342900" indent="-342900" algn="l">
              <a:lnSpc>
                <a:spcPts val="2200"/>
              </a:lnSpc>
              <a:buSzPct val="100000"/>
              <a:buChar char="•"/>
            </a:pPr>
            <a:endParaRPr lang="en-US" sz="1350"/>
          </a:p>
        </p:txBody>
      </p:sp>
      <p:grpSp>
        <p:nvGrpSpPr>
          <p:cNvPr id="37" name="Group 36">
            <a:extLst>
              <a:ext uri="{FF2B5EF4-FFF2-40B4-BE49-F238E27FC236}">
                <a16:creationId xmlns:a16="http://schemas.microsoft.com/office/drawing/2014/main" id="{A2C03A6C-A43C-0ACB-EB30-AB27D186AE4A}"/>
              </a:ext>
            </a:extLst>
          </p:cNvPr>
          <p:cNvGrpSpPr/>
          <p:nvPr/>
        </p:nvGrpSpPr>
        <p:grpSpPr>
          <a:xfrm>
            <a:off x="3120404" y="1249620"/>
            <a:ext cx="2505773" cy="2507101"/>
            <a:chOff x="3528621" y="2012806"/>
            <a:chExt cx="2505773" cy="2507101"/>
          </a:xfrm>
        </p:grpSpPr>
        <p:pic>
          <p:nvPicPr>
            <p:cNvPr id="34" name="Image 4" descr="preencoded.png">
              <a:extLst>
                <a:ext uri="{FF2B5EF4-FFF2-40B4-BE49-F238E27FC236}">
                  <a16:creationId xmlns:a16="http://schemas.microsoft.com/office/drawing/2014/main" id="{CCF6992E-132D-08FC-35DD-6D59F743EFA2}"/>
                </a:ext>
              </a:extLst>
            </p:cNvPr>
            <p:cNvPicPr>
              <a:picLocks noChangeAspect="1"/>
            </p:cNvPicPr>
            <p:nvPr/>
          </p:nvPicPr>
          <p:blipFill>
            <a:blip r:embed="rId2"/>
            <a:stretch>
              <a:fillRect/>
            </a:stretch>
          </p:blipFill>
          <p:spPr>
            <a:xfrm rot="1649467">
              <a:off x="3528621" y="2014307"/>
              <a:ext cx="2505600" cy="2505600"/>
            </a:xfrm>
            <a:prstGeom prst="rect">
              <a:avLst/>
            </a:prstGeom>
          </p:spPr>
        </p:pic>
        <p:pic>
          <p:nvPicPr>
            <p:cNvPr id="16" name="Image 0" descr="preencoded.png">
              <a:extLst>
                <a:ext uri="{FF2B5EF4-FFF2-40B4-BE49-F238E27FC236}">
                  <a16:creationId xmlns:a16="http://schemas.microsoft.com/office/drawing/2014/main" id="{E15D1553-92E6-F001-CA3D-A05A649D7A5B}"/>
                </a:ext>
              </a:extLst>
            </p:cNvPr>
            <p:cNvPicPr>
              <a:picLocks noChangeAspect="1"/>
            </p:cNvPicPr>
            <p:nvPr/>
          </p:nvPicPr>
          <p:blipFill>
            <a:blip r:embed="rId3">
              <a:duotone>
                <a:prstClr val="black"/>
                <a:srgbClr val="D9C3A5">
                  <a:tint val="50000"/>
                  <a:satMod val="180000"/>
                </a:srgbClr>
              </a:duotone>
            </a:blip>
            <a:stretch>
              <a:fillRect/>
            </a:stretch>
          </p:blipFill>
          <p:spPr>
            <a:xfrm rot="1649467">
              <a:off x="3529779" y="2014135"/>
              <a:ext cx="2504615" cy="2504615"/>
            </a:xfrm>
            <a:prstGeom prst="rect">
              <a:avLst/>
            </a:prstGeom>
          </p:spPr>
        </p:pic>
        <p:pic>
          <p:nvPicPr>
            <p:cNvPr id="17" name="Image 1" descr="preencoded.png">
              <a:extLst>
                <a:ext uri="{FF2B5EF4-FFF2-40B4-BE49-F238E27FC236}">
                  <a16:creationId xmlns:a16="http://schemas.microsoft.com/office/drawing/2014/main" id="{72326510-2F74-B3C5-9596-5ACA3858EE48}"/>
                </a:ext>
              </a:extLst>
            </p:cNvPr>
            <p:cNvPicPr>
              <a:picLocks noChangeAspect="1"/>
            </p:cNvPicPr>
            <p:nvPr/>
          </p:nvPicPr>
          <p:blipFill>
            <a:blip r:embed="rId4"/>
            <a:stretch>
              <a:fillRect/>
            </a:stretch>
          </p:blipFill>
          <p:spPr>
            <a:xfrm>
              <a:off x="3919619" y="2764855"/>
              <a:ext cx="229090" cy="286413"/>
            </a:xfrm>
            <a:prstGeom prst="rect">
              <a:avLst/>
            </a:prstGeom>
          </p:spPr>
        </p:pic>
        <p:pic>
          <p:nvPicPr>
            <p:cNvPr id="25" name="Image 2" descr="preencoded.png">
              <a:extLst>
                <a:ext uri="{FF2B5EF4-FFF2-40B4-BE49-F238E27FC236}">
                  <a16:creationId xmlns:a16="http://schemas.microsoft.com/office/drawing/2014/main" id="{7562233F-172C-4BE5-9D05-450661553F81}"/>
                </a:ext>
              </a:extLst>
            </p:cNvPr>
            <p:cNvPicPr>
              <a:picLocks noChangeAspect="1"/>
            </p:cNvPicPr>
            <p:nvPr/>
          </p:nvPicPr>
          <p:blipFill>
            <a:blip r:embed="rId5">
              <a:grayscl/>
            </a:blip>
            <a:stretch>
              <a:fillRect/>
            </a:stretch>
          </p:blipFill>
          <p:spPr>
            <a:xfrm rot="1649467">
              <a:off x="3529623" y="2012806"/>
              <a:ext cx="2504615" cy="2504615"/>
            </a:xfrm>
            <a:prstGeom prst="rect">
              <a:avLst/>
            </a:prstGeom>
            <a:noFill/>
          </p:spPr>
        </p:pic>
        <p:pic>
          <p:nvPicPr>
            <p:cNvPr id="26" name="Image 3" descr="preencoded.png">
              <a:extLst>
                <a:ext uri="{FF2B5EF4-FFF2-40B4-BE49-F238E27FC236}">
                  <a16:creationId xmlns:a16="http://schemas.microsoft.com/office/drawing/2014/main" id="{55D3CBF8-4324-5A10-FFA8-7DAF23FE6EB2}"/>
                </a:ext>
              </a:extLst>
            </p:cNvPr>
            <p:cNvPicPr>
              <a:picLocks noChangeAspect="1"/>
            </p:cNvPicPr>
            <p:nvPr/>
          </p:nvPicPr>
          <p:blipFill>
            <a:blip r:embed="rId6"/>
            <a:stretch>
              <a:fillRect/>
            </a:stretch>
          </p:blipFill>
          <p:spPr>
            <a:xfrm>
              <a:off x="5433723" y="2814464"/>
              <a:ext cx="179070" cy="223877"/>
            </a:xfrm>
            <a:prstGeom prst="rect">
              <a:avLst/>
            </a:prstGeom>
          </p:spPr>
        </p:pic>
        <p:pic>
          <p:nvPicPr>
            <p:cNvPr id="35" name="Image 5" descr="preencoded.png">
              <a:extLst>
                <a:ext uri="{FF2B5EF4-FFF2-40B4-BE49-F238E27FC236}">
                  <a16:creationId xmlns:a16="http://schemas.microsoft.com/office/drawing/2014/main" id="{4B17E6AF-0988-A377-64B3-6C4431958E4B}"/>
                </a:ext>
              </a:extLst>
            </p:cNvPr>
            <p:cNvPicPr>
              <a:picLocks noChangeAspect="1"/>
            </p:cNvPicPr>
            <p:nvPr/>
          </p:nvPicPr>
          <p:blipFill>
            <a:blip r:embed="rId7"/>
            <a:stretch>
              <a:fillRect/>
            </a:stretch>
          </p:blipFill>
          <p:spPr>
            <a:xfrm>
              <a:off x="4711885" y="4041787"/>
              <a:ext cx="179070" cy="223877"/>
            </a:xfrm>
            <a:prstGeom prst="rect">
              <a:avLst/>
            </a:prstGeom>
          </p:spPr>
        </p:pic>
      </p:grpSp>
      <p:sp>
        <p:nvSpPr>
          <p:cNvPr id="10" name="TextBox 9">
            <a:extLst>
              <a:ext uri="{FF2B5EF4-FFF2-40B4-BE49-F238E27FC236}">
                <a16:creationId xmlns:a16="http://schemas.microsoft.com/office/drawing/2014/main" id="{9BA2D886-C79F-BEEE-D8EC-DF28776D6434}"/>
              </a:ext>
            </a:extLst>
          </p:cNvPr>
          <p:cNvSpPr txBox="1"/>
          <p:nvPr/>
        </p:nvSpPr>
        <p:spPr>
          <a:xfrm>
            <a:off x="417867" y="564563"/>
            <a:ext cx="9179781" cy="584775"/>
          </a:xfrm>
          <a:prstGeom prst="rect">
            <a:avLst/>
          </a:prstGeom>
          <a:noFill/>
        </p:spPr>
        <p:txBody>
          <a:bodyPr wrap="square">
            <a:spAutoFit/>
          </a:bodyPr>
          <a:lstStyle/>
          <a:p>
            <a:r>
              <a:rPr lang="en-US" altLang="ja-JP" sz="1600" dirty="0">
                <a:latin typeface="+mn-ea"/>
                <a:cs typeface="Inter" pitchFamily="34" charset="-120"/>
              </a:rPr>
              <a:t>An integrated service delivery model creates a virtuous cycle where improvements in one area strengthen the entire ecosystem, maximizing impact and sustainability.</a:t>
            </a:r>
            <a:endParaRPr lang="en-FI" sz="1600" dirty="0"/>
          </a:p>
        </p:txBody>
      </p:sp>
      <p:grpSp>
        <p:nvGrpSpPr>
          <p:cNvPr id="18" name="Group 17">
            <a:extLst>
              <a:ext uri="{FF2B5EF4-FFF2-40B4-BE49-F238E27FC236}">
                <a16:creationId xmlns:a16="http://schemas.microsoft.com/office/drawing/2014/main" id="{BA985398-86DD-1621-C3BE-A22AA7B04521}"/>
              </a:ext>
            </a:extLst>
          </p:cNvPr>
          <p:cNvGrpSpPr/>
          <p:nvPr/>
        </p:nvGrpSpPr>
        <p:grpSpPr>
          <a:xfrm>
            <a:off x="527600" y="1435084"/>
            <a:ext cx="2235494" cy="3223626"/>
            <a:chOff x="1299231" y="2305877"/>
            <a:chExt cx="2268757" cy="2251427"/>
          </a:xfrm>
        </p:grpSpPr>
        <p:sp>
          <p:nvSpPr>
            <p:cNvPr id="5" name="Title 2">
              <a:extLst>
                <a:ext uri="{FF2B5EF4-FFF2-40B4-BE49-F238E27FC236}">
                  <a16:creationId xmlns:a16="http://schemas.microsoft.com/office/drawing/2014/main" id="{2CB3E930-C7DB-1E13-E0A2-0B0B27BD839B}"/>
                </a:ext>
              </a:extLst>
            </p:cNvPr>
            <p:cNvSpPr txBox="1">
              <a:spLocks/>
            </p:cNvSpPr>
            <p:nvPr/>
          </p:nvSpPr>
          <p:spPr>
            <a:xfrm>
              <a:off x="1299231" y="2305877"/>
              <a:ext cx="2268757" cy="2251427"/>
            </a:xfrm>
            <a:prstGeom prst="rect">
              <a:avLst/>
            </a:prstGeom>
            <a:ln w="53975" cmpd="tri">
              <a:gradFill flip="none" rotWithShape="1">
                <a:gsLst>
                  <a:gs pos="0">
                    <a:schemeClr val="accent3">
                      <a:lumMod val="0"/>
                      <a:lumOff val="100000"/>
                      <a:alpha val="70000"/>
                    </a:schemeClr>
                  </a:gs>
                  <a:gs pos="0">
                    <a:schemeClr val="accent3">
                      <a:lumMod val="0"/>
                      <a:lumOff val="100000"/>
                    </a:schemeClr>
                  </a:gs>
                  <a:gs pos="68000">
                    <a:schemeClr val="accent3">
                      <a:lumMod val="100000"/>
                    </a:schemeClr>
                  </a:gs>
                </a:gsLst>
                <a:path path="circle">
                  <a:fillToRect l="50000" t="50000" r="50000" b="50000"/>
                </a:path>
                <a:tileRect/>
              </a:gradFill>
              <a:extLst>
                <a:ext uri="{C807C97D-BFC1-408E-A445-0C87EB9F89A2}">
                  <ask:lineSketchStyleProps xmlns:ask="http://schemas.microsoft.com/office/drawing/2018/sketchyshapes" sd="1219033472">
                    <a:custGeom>
                      <a:avLst/>
                      <a:gdLst>
                        <a:gd name="connsiteX0" fmla="*/ 0 w 7470052"/>
                        <a:gd name="connsiteY0" fmla="*/ 0 h 491841"/>
                        <a:gd name="connsiteX1" fmla="*/ 7470052 w 7470052"/>
                        <a:gd name="connsiteY1" fmla="*/ 0 h 491841"/>
                        <a:gd name="connsiteX2" fmla="*/ 7470052 w 7470052"/>
                        <a:gd name="connsiteY2" fmla="*/ 491841 h 491841"/>
                        <a:gd name="connsiteX3" fmla="*/ 0 w 7470052"/>
                        <a:gd name="connsiteY3" fmla="*/ 491841 h 491841"/>
                        <a:gd name="connsiteX4" fmla="*/ 0 w 7470052"/>
                        <a:gd name="connsiteY4" fmla="*/ 0 h 49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0052" h="491841" fill="none" extrusionOk="0">
                          <a:moveTo>
                            <a:pt x="0" y="0"/>
                          </a:moveTo>
                          <a:cubicBezTo>
                            <a:pt x="3576683" y="-49533"/>
                            <a:pt x="3846960" y="-14809"/>
                            <a:pt x="7470052" y="0"/>
                          </a:cubicBezTo>
                          <a:cubicBezTo>
                            <a:pt x="7498759" y="224268"/>
                            <a:pt x="7452601" y="294427"/>
                            <a:pt x="7470052" y="491841"/>
                          </a:cubicBezTo>
                          <a:cubicBezTo>
                            <a:pt x="4992144" y="443610"/>
                            <a:pt x="2254899" y="576296"/>
                            <a:pt x="0" y="491841"/>
                          </a:cubicBezTo>
                          <a:cubicBezTo>
                            <a:pt x="38640" y="273725"/>
                            <a:pt x="-29067" y="208834"/>
                            <a:pt x="0" y="0"/>
                          </a:cubicBezTo>
                          <a:close/>
                        </a:path>
                        <a:path w="7470052" h="491841" stroke="0" extrusionOk="0">
                          <a:moveTo>
                            <a:pt x="0" y="0"/>
                          </a:moveTo>
                          <a:cubicBezTo>
                            <a:pt x="3508505" y="118645"/>
                            <a:pt x="6521444" y="116012"/>
                            <a:pt x="7470052" y="0"/>
                          </a:cubicBezTo>
                          <a:cubicBezTo>
                            <a:pt x="7446196" y="147234"/>
                            <a:pt x="7491817" y="388703"/>
                            <a:pt x="7470052" y="491841"/>
                          </a:cubicBezTo>
                          <a:cubicBezTo>
                            <a:pt x="5609732" y="626441"/>
                            <a:pt x="3167370" y="334645"/>
                            <a:pt x="0" y="491841"/>
                          </a:cubicBezTo>
                          <a:cubicBezTo>
                            <a:pt x="21782" y="352464"/>
                            <a:pt x="35255" y="128469"/>
                            <a:pt x="0" y="0"/>
                          </a:cubicBezTo>
                          <a:close/>
                        </a:path>
                      </a:pathLst>
                    </a:custGeom>
                    <ask:type>
                      <ask:lineSketchNone/>
                    </ask:type>
                  </ask:lineSketchStyleProps>
                </a:ext>
              </a:extLst>
            </a:ln>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algn="ctr"/>
              <a:endParaRPr lang="en-GB" sz="1700" dirty="0">
                <a:solidFill>
                  <a:schemeClr val="accent3"/>
                </a:solidFill>
              </a:endParaRPr>
            </a:p>
            <a:p>
              <a:pPr algn="ctr"/>
              <a:endParaRPr lang="en-GB" sz="1700" dirty="0">
                <a:solidFill>
                  <a:schemeClr val="accent3"/>
                </a:solidFill>
              </a:endParaRPr>
            </a:p>
            <a:p>
              <a:pPr marL="285750" indent="-285750" algn="r">
                <a:buFont typeface="Wingdings" panose="05000000000000000000" pitchFamily="2" charset="2"/>
                <a:buChar char="ü"/>
              </a:pPr>
              <a:endParaRPr lang="en-GB" sz="1700" dirty="0">
                <a:solidFill>
                  <a:schemeClr val="accent3"/>
                </a:solidFill>
              </a:endParaRPr>
            </a:p>
          </p:txBody>
        </p:sp>
        <p:sp>
          <p:nvSpPr>
            <p:cNvPr id="14" name="TextBox 13">
              <a:extLst>
                <a:ext uri="{FF2B5EF4-FFF2-40B4-BE49-F238E27FC236}">
                  <a16:creationId xmlns:a16="http://schemas.microsoft.com/office/drawing/2014/main" id="{3DD52A72-04E8-7240-C15C-E1477A5A229E}"/>
                </a:ext>
              </a:extLst>
            </p:cNvPr>
            <p:cNvSpPr txBox="1"/>
            <p:nvPr/>
          </p:nvSpPr>
          <p:spPr>
            <a:xfrm>
              <a:off x="1367619" y="2345117"/>
              <a:ext cx="2200369" cy="2171053"/>
            </a:xfrm>
            <a:prstGeom prst="rect">
              <a:avLst/>
            </a:prstGeom>
            <a:noFill/>
          </p:spPr>
          <p:txBody>
            <a:bodyPr wrap="square" rtlCol="0">
              <a:spAutoFit/>
            </a:bodyPr>
            <a:lstStyle/>
            <a:p>
              <a:pPr algn="ctr"/>
              <a:r>
                <a:rPr lang="fi-FI" sz="1400" b="1" dirty="0" err="1">
                  <a:solidFill>
                    <a:schemeClr val="accent4">
                      <a:lumMod val="50000"/>
                    </a:schemeClr>
                  </a:solidFill>
                </a:rPr>
                <a:t>Sell</a:t>
              </a:r>
              <a:r>
                <a:rPr lang="fi-FI" sz="1400" b="1" dirty="0">
                  <a:solidFill>
                    <a:schemeClr val="accent4">
                      <a:lumMod val="50000"/>
                    </a:schemeClr>
                  </a:solidFill>
                </a:rPr>
                <a:t>-Side Support </a:t>
              </a:r>
            </a:p>
            <a:p>
              <a:pPr algn="ctr"/>
              <a:r>
                <a:rPr lang="fi-FI" sz="1400" b="1" dirty="0">
                  <a:solidFill>
                    <a:schemeClr val="accent4">
                      <a:lumMod val="50000"/>
                    </a:schemeClr>
                  </a:solidFill>
                </a:rPr>
                <a:t>to SMES</a:t>
              </a:r>
            </a:p>
            <a:p>
              <a:endParaRPr lang="fi-FI" sz="1400" dirty="0"/>
            </a:p>
            <a:p>
              <a:pPr marL="285750" indent="-285750">
                <a:buFont typeface="Wingdings" panose="05000000000000000000" pitchFamily="2" charset="2"/>
                <a:buChar char="ü"/>
              </a:pPr>
              <a:r>
                <a:rPr lang="fi-FI" sz="1400" dirty="0" err="1"/>
                <a:t>Origination</a:t>
              </a:r>
              <a:endParaRPr lang="fi-FI" sz="1400" dirty="0"/>
            </a:p>
            <a:p>
              <a:pPr marL="285750" indent="-285750">
                <a:buFont typeface="Wingdings" panose="05000000000000000000" pitchFamily="2" charset="2"/>
                <a:buChar char="ü"/>
              </a:pPr>
              <a:r>
                <a:rPr lang="fi-FI" sz="1400" dirty="0" err="1"/>
                <a:t>Deal</a:t>
              </a:r>
              <a:r>
                <a:rPr lang="fi-FI" sz="1400" dirty="0"/>
                <a:t> </a:t>
              </a:r>
              <a:r>
                <a:rPr lang="fi-FI" sz="1400" dirty="0" err="1"/>
                <a:t>Preparation</a:t>
              </a:r>
              <a:endParaRPr lang="fi-FI" sz="1400" dirty="0"/>
            </a:p>
            <a:p>
              <a:pPr marL="285750" indent="-285750">
                <a:buFont typeface="Wingdings" panose="05000000000000000000" pitchFamily="2" charset="2"/>
                <a:buChar char="ü"/>
              </a:pPr>
              <a:r>
                <a:rPr lang="fi-FI" sz="1400" dirty="0" err="1"/>
                <a:t>Transaction</a:t>
              </a:r>
              <a:r>
                <a:rPr lang="fi-FI" sz="1400" dirty="0"/>
                <a:t> </a:t>
              </a:r>
              <a:r>
                <a:rPr lang="fi-FI" sz="1400" dirty="0" err="1"/>
                <a:t>Mgmt</a:t>
              </a:r>
              <a:endParaRPr lang="fi-FI" sz="1400" dirty="0"/>
            </a:p>
            <a:p>
              <a:pPr marL="285750" indent="-285750">
                <a:buFont typeface="Wingdings" panose="05000000000000000000" pitchFamily="2" charset="2"/>
                <a:buChar char="ü"/>
              </a:pPr>
              <a:r>
                <a:rPr lang="fi-FI" sz="1400" dirty="0" err="1"/>
                <a:t>Investment</a:t>
              </a:r>
              <a:r>
                <a:rPr lang="fi-FI" sz="1400" dirty="0"/>
                <a:t> </a:t>
              </a:r>
              <a:r>
                <a:rPr lang="fi-FI" sz="1400" dirty="0" err="1"/>
                <a:t>Facilitation</a:t>
              </a:r>
              <a:endParaRPr lang="fi-FI" sz="1400" dirty="0"/>
            </a:p>
            <a:p>
              <a:pPr marL="285750" indent="-285750">
                <a:buFont typeface="Wingdings" panose="05000000000000000000" pitchFamily="2" charset="2"/>
                <a:buChar char="ü"/>
              </a:pPr>
              <a:r>
                <a:rPr lang="fi-FI" sz="1400" dirty="0" err="1"/>
                <a:t>Integration</a:t>
              </a:r>
              <a:r>
                <a:rPr lang="fi-FI" sz="1400" dirty="0"/>
                <a:t> of </a:t>
              </a:r>
              <a:r>
                <a:rPr lang="fi-FI" sz="1400" dirty="0" err="1"/>
                <a:t>Funding</a:t>
              </a:r>
              <a:endParaRPr lang="fi-FI" sz="1400" dirty="0"/>
            </a:p>
            <a:p>
              <a:pPr marL="285750" indent="-285750">
                <a:buFont typeface="Wingdings" panose="05000000000000000000" pitchFamily="2" charset="2"/>
                <a:buChar char="ü"/>
              </a:pPr>
              <a:r>
                <a:rPr lang="fi-FI" sz="1400" dirty="0" err="1"/>
                <a:t>Growth</a:t>
              </a:r>
              <a:r>
                <a:rPr lang="fi-FI" sz="1400" dirty="0"/>
                <a:t> </a:t>
              </a:r>
            </a:p>
            <a:p>
              <a:pPr marL="285750" indent="-285750">
                <a:buFont typeface="Wingdings" panose="05000000000000000000" pitchFamily="2" charset="2"/>
                <a:buChar char="ü"/>
              </a:pPr>
              <a:r>
                <a:rPr lang="fi-FI" sz="1400" dirty="0"/>
                <a:t>Co-</a:t>
              </a:r>
              <a:r>
                <a:rPr lang="fi-FI" sz="1400" dirty="0" err="1"/>
                <a:t>financing</a:t>
              </a:r>
              <a:endParaRPr lang="fi-FI" sz="1400" dirty="0"/>
            </a:p>
            <a:p>
              <a:pPr marL="285750" indent="-285750">
                <a:buFont typeface="Wingdings" panose="05000000000000000000" pitchFamily="2" charset="2"/>
                <a:buChar char="ü"/>
              </a:pPr>
              <a:r>
                <a:rPr lang="fi-FI" sz="1400" dirty="0" err="1"/>
                <a:t>Impact</a:t>
              </a:r>
              <a:r>
                <a:rPr lang="fi-FI" sz="1400" dirty="0"/>
                <a:t> &amp; ESG</a:t>
              </a:r>
            </a:p>
            <a:p>
              <a:pPr marL="285750" indent="-285750">
                <a:buFont typeface="Wingdings" panose="05000000000000000000" pitchFamily="2" charset="2"/>
                <a:buChar char="ü"/>
              </a:pPr>
              <a:r>
                <a:rPr lang="fi-FI" sz="1400" dirty="0"/>
                <a:t>Compliance &amp; </a:t>
              </a:r>
              <a:r>
                <a:rPr lang="fi-FI" sz="1400" dirty="0" err="1"/>
                <a:t>Governance</a:t>
              </a:r>
              <a:endParaRPr lang="fi-FI" sz="1400" dirty="0"/>
            </a:p>
            <a:p>
              <a:pPr marL="285750" indent="-285750">
                <a:buFont typeface="Wingdings" panose="05000000000000000000" pitchFamily="2" charset="2"/>
                <a:buChar char="ü"/>
              </a:pPr>
              <a:r>
                <a:rPr lang="fi-FI" sz="1400" dirty="0" err="1"/>
                <a:t>Gender</a:t>
              </a:r>
              <a:endParaRPr lang="fi-FI" sz="1400" dirty="0"/>
            </a:p>
          </p:txBody>
        </p:sp>
      </p:grpSp>
      <p:grpSp>
        <p:nvGrpSpPr>
          <p:cNvPr id="36" name="Group 35">
            <a:extLst>
              <a:ext uri="{FF2B5EF4-FFF2-40B4-BE49-F238E27FC236}">
                <a16:creationId xmlns:a16="http://schemas.microsoft.com/office/drawing/2014/main" id="{12E76DEF-88E4-CAE7-AE24-AB42E3839466}"/>
              </a:ext>
            </a:extLst>
          </p:cNvPr>
          <p:cNvGrpSpPr/>
          <p:nvPr/>
        </p:nvGrpSpPr>
        <p:grpSpPr>
          <a:xfrm>
            <a:off x="5838838" y="1425476"/>
            <a:ext cx="4103186" cy="2223959"/>
            <a:chOff x="6278070" y="1215530"/>
            <a:chExt cx="3196346" cy="1700888"/>
          </a:xfrm>
        </p:grpSpPr>
        <p:sp>
          <p:nvSpPr>
            <p:cNvPr id="20" name="Title 2">
              <a:extLst>
                <a:ext uri="{FF2B5EF4-FFF2-40B4-BE49-F238E27FC236}">
                  <a16:creationId xmlns:a16="http://schemas.microsoft.com/office/drawing/2014/main" id="{9E27744E-8B8D-D669-31A2-EDBB37B8C41F}"/>
                </a:ext>
              </a:extLst>
            </p:cNvPr>
            <p:cNvSpPr txBox="1">
              <a:spLocks/>
            </p:cNvSpPr>
            <p:nvPr/>
          </p:nvSpPr>
          <p:spPr>
            <a:xfrm>
              <a:off x="6278070" y="1215530"/>
              <a:ext cx="3196346" cy="1700888"/>
            </a:xfrm>
            <a:prstGeom prst="rect">
              <a:avLst/>
            </a:prstGeom>
            <a:ln w="53975" cmpd="tri">
              <a:solidFill>
                <a:schemeClr val="bg1">
                  <a:lumMod val="65000"/>
                </a:schemeClr>
              </a:solidFill>
              <a:extLst>
                <a:ext uri="{C807C97D-BFC1-408E-A445-0C87EB9F89A2}">
                  <ask:lineSketchStyleProps xmlns:ask="http://schemas.microsoft.com/office/drawing/2018/sketchyshapes" sd="1219033472">
                    <a:custGeom>
                      <a:avLst/>
                      <a:gdLst>
                        <a:gd name="connsiteX0" fmla="*/ 0 w 7470052"/>
                        <a:gd name="connsiteY0" fmla="*/ 0 h 491841"/>
                        <a:gd name="connsiteX1" fmla="*/ 7470052 w 7470052"/>
                        <a:gd name="connsiteY1" fmla="*/ 0 h 491841"/>
                        <a:gd name="connsiteX2" fmla="*/ 7470052 w 7470052"/>
                        <a:gd name="connsiteY2" fmla="*/ 491841 h 491841"/>
                        <a:gd name="connsiteX3" fmla="*/ 0 w 7470052"/>
                        <a:gd name="connsiteY3" fmla="*/ 491841 h 491841"/>
                        <a:gd name="connsiteX4" fmla="*/ 0 w 7470052"/>
                        <a:gd name="connsiteY4" fmla="*/ 0 h 49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0052" h="491841" fill="none" extrusionOk="0">
                          <a:moveTo>
                            <a:pt x="0" y="0"/>
                          </a:moveTo>
                          <a:cubicBezTo>
                            <a:pt x="3576683" y="-49533"/>
                            <a:pt x="3846960" y="-14809"/>
                            <a:pt x="7470052" y="0"/>
                          </a:cubicBezTo>
                          <a:cubicBezTo>
                            <a:pt x="7498759" y="224268"/>
                            <a:pt x="7452601" y="294427"/>
                            <a:pt x="7470052" y="491841"/>
                          </a:cubicBezTo>
                          <a:cubicBezTo>
                            <a:pt x="4992144" y="443610"/>
                            <a:pt x="2254899" y="576296"/>
                            <a:pt x="0" y="491841"/>
                          </a:cubicBezTo>
                          <a:cubicBezTo>
                            <a:pt x="38640" y="273725"/>
                            <a:pt x="-29067" y="208834"/>
                            <a:pt x="0" y="0"/>
                          </a:cubicBezTo>
                          <a:close/>
                        </a:path>
                        <a:path w="7470052" h="491841" stroke="0" extrusionOk="0">
                          <a:moveTo>
                            <a:pt x="0" y="0"/>
                          </a:moveTo>
                          <a:cubicBezTo>
                            <a:pt x="3508505" y="118645"/>
                            <a:pt x="6521444" y="116012"/>
                            <a:pt x="7470052" y="0"/>
                          </a:cubicBezTo>
                          <a:cubicBezTo>
                            <a:pt x="7446196" y="147234"/>
                            <a:pt x="7491817" y="388703"/>
                            <a:pt x="7470052" y="491841"/>
                          </a:cubicBezTo>
                          <a:cubicBezTo>
                            <a:pt x="5609732" y="626441"/>
                            <a:pt x="3167370" y="334645"/>
                            <a:pt x="0" y="491841"/>
                          </a:cubicBezTo>
                          <a:cubicBezTo>
                            <a:pt x="21782" y="352464"/>
                            <a:pt x="35255" y="128469"/>
                            <a:pt x="0" y="0"/>
                          </a:cubicBezTo>
                          <a:close/>
                        </a:path>
                      </a:pathLst>
                    </a:custGeom>
                    <ask:type>
                      <ask:lineSketchNone/>
                    </ask:type>
                  </ask:lineSketchStyleProps>
                </a:ext>
              </a:extLst>
            </a:ln>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algn="ctr"/>
              <a:r>
                <a:rPr lang="en-GB" sz="1400" dirty="0">
                  <a:solidFill>
                    <a:schemeClr val="bg1">
                      <a:lumMod val="50000"/>
                    </a:schemeClr>
                  </a:solidFill>
                </a:rPr>
                <a:t>Buy-Side Support </a:t>
              </a:r>
            </a:p>
            <a:p>
              <a:pPr algn="ctr"/>
              <a:r>
                <a:rPr lang="en-GB" sz="1400" dirty="0">
                  <a:solidFill>
                    <a:schemeClr val="bg1">
                      <a:lumMod val="50000"/>
                    </a:schemeClr>
                  </a:solidFill>
                </a:rPr>
                <a:t>to Investors &amp; Facility Managers</a:t>
              </a:r>
            </a:p>
            <a:p>
              <a:pPr algn="ctr"/>
              <a:endParaRPr lang="en-GB" sz="1400" dirty="0">
                <a:solidFill>
                  <a:schemeClr val="bg1">
                    <a:lumMod val="50000"/>
                  </a:schemeClr>
                </a:solidFill>
              </a:endParaRPr>
            </a:p>
            <a:p>
              <a:pPr algn="ctr"/>
              <a:endParaRPr lang="en-GB" sz="1700" dirty="0">
                <a:solidFill>
                  <a:schemeClr val="bg1">
                    <a:lumMod val="50000"/>
                  </a:schemeClr>
                </a:solidFill>
              </a:endParaRPr>
            </a:p>
            <a:p>
              <a:pPr algn="ctr"/>
              <a:endParaRPr lang="en-GB" sz="1700" dirty="0">
                <a:solidFill>
                  <a:schemeClr val="accent3"/>
                </a:solidFill>
              </a:endParaRPr>
            </a:p>
            <a:p>
              <a:pPr algn="ctr"/>
              <a:endParaRPr lang="en-GB" sz="1700" dirty="0">
                <a:solidFill>
                  <a:schemeClr val="accent3"/>
                </a:solidFill>
              </a:endParaRPr>
            </a:p>
            <a:p>
              <a:pPr algn="ctr"/>
              <a:endParaRPr lang="en-GB" sz="1700" dirty="0">
                <a:solidFill>
                  <a:schemeClr val="accent3"/>
                </a:solidFill>
              </a:endParaRPr>
            </a:p>
            <a:p>
              <a:pPr marL="285750" indent="-285750" algn="r">
                <a:buFont typeface="Wingdings" panose="05000000000000000000" pitchFamily="2" charset="2"/>
                <a:buChar char="ü"/>
              </a:pPr>
              <a:endParaRPr lang="en-GB" sz="1700" dirty="0">
                <a:solidFill>
                  <a:schemeClr val="accent3"/>
                </a:solidFill>
              </a:endParaRPr>
            </a:p>
          </p:txBody>
        </p:sp>
        <p:sp>
          <p:nvSpPr>
            <p:cNvPr id="21" name="TextBox 20">
              <a:extLst>
                <a:ext uri="{FF2B5EF4-FFF2-40B4-BE49-F238E27FC236}">
                  <a16:creationId xmlns:a16="http://schemas.microsoft.com/office/drawing/2014/main" id="{03D81E89-A7A4-A0BC-F8B5-0DB2C48D7A7B}"/>
                </a:ext>
              </a:extLst>
            </p:cNvPr>
            <p:cNvSpPr txBox="1"/>
            <p:nvPr/>
          </p:nvSpPr>
          <p:spPr>
            <a:xfrm>
              <a:off x="6383956" y="1980388"/>
              <a:ext cx="3007276" cy="456191"/>
            </a:xfrm>
            <a:prstGeom prst="rect">
              <a:avLst/>
            </a:prstGeom>
            <a:noFill/>
            <a:ln>
              <a:noFill/>
            </a:ln>
          </p:spPr>
          <p:txBody>
            <a:bodyPr wrap="square" rtlCol="0">
              <a:spAutoFit/>
            </a:bodyPr>
            <a:lstStyle/>
            <a:p>
              <a:endParaRPr lang="fi-FI" sz="1400" dirty="0"/>
            </a:p>
            <a:p>
              <a:pPr marL="285750" indent="-285750">
                <a:buFont typeface="Wingdings" panose="05000000000000000000" pitchFamily="2" charset="2"/>
                <a:buChar char="ü"/>
              </a:pPr>
              <a:endParaRPr lang="en-FI" sz="1400" dirty="0"/>
            </a:p>
          </p:txBody>
        </p:sp>
      </p:grpSp>
      <p:grpSp>
        <p:nvGrpSpPr>
          <p:cNvPr id="32" name="Group 31">
            <a:extLst>
              <a:ext uri="{FF2B5EF4-FFF2-40B4-BE49-F238E27FC236}">
                <a16:creationId xmlns:a16="http://schemas.microsoft.com/office/drawing/2014/main" id="{88F74184-845A-F7C6-FEB7-9527BF04B4EF}"/>
              </a:ext>
            </a:extLst>
          </p:cNvPr>
          <p:cNvGrpSpPr/>
          <p:nvPr/>
        </p:nvGrpSpPr>
        <p:grpSpPr>
          <a:xfrm>
            <a:off x="3252504" y="3929251"/>
            <a:ext cx="5154189" cy="1508105"/>
            <a:chOff x="5026443" y="3786977"/>
            <a:chExt cx="4558173" cy="1508105"/>
          </a:xfrm>
        </p:grpSpPr>
        <p:sp>
          <p:nvSpPr>
            <p:cNvPr id="23" name="Title 2">
              <a:extLst>
                <a:ext uri="{FF2B5EF4-FFF2-40B4-BE49-F238E27FC236}">
                  <a16:creationId xmlns:a16="http://schemas.microsoft.com/office/drawing/2014/main" id="{BF13BA4F-11EA-EC5F-C5D7-799915DB0A49}"/>
                </a:ext>
              </a:extLst>
            </p:cNvPr>
            <p:cNvSpPr txBox="1">
              <a:spLocks/>
            </p:cNvSpPr>
            <p:nvPr/>
          </p:nvSpPr>
          <p:spPr>
            <a:xfrm>
              <a:off x="5026443" y="3786977"/>
              <a:ext cx="4558173" cy="1508105"/>
            </a:xfrm>
            <a:prstGeom prst="rect">
              <a:avLst/>
            </a:prstGeom>
            <a:ln w="53975" cmpd="tri">
              <a:solidFill>
                <a:schemeClr val="accent1">
                  <a:lumMod val="75000"/>
                </a:schemeClr>
              </a:solidFill>
              <a:extLst>
                <a:ext uri="{C807C97D-BFC1-408E-A445-0C87EB9F89A2}">
                  <ask:lineSketchStyleProps xmlns:ask="http://schemas.microsoft.com/office/drawing/2018/sketchyshapes" sd="1219033472">
                    <a:custGeom>
                      <a:avLst/>
                      <a:gdLst>
                        <a:gd name="connsiteX0" fmla="*/ 0 w 7470052"/>
                        <a:gd name="connsiteY0" fmla="*/ 0 h 491841"/>
                        <a:gd name="connsiteX1" fmla="*/ 7470052 w 7470052"/>
                        <a:gd name="connsiteY1" fmla="*/ 0 h 491841"/>
                        <a:gd name="connsiteX2" fmla="*/ 7470052 w 7470052"/>
                        <a:gd name="connsiteY2" fmla="*/ 491841 h 491841"/>
                        <a:gd name="connsiteX3" fmla="*/ 0 w 7470052"/>
                        <a:gd name="connsiteY3" fmla="*/ 491841 h 491841"/>
                        <a:gd name="connsiteX4" fmla="*/ 0 w 7470052"/>
                        <a:gd name="connsiteY4" fmla="*/ 0 h 49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0052" h="491841" fill="none" extrusionOk="0">
                          <a:moveTo>
                            <a:pt x="0" y="0"/>
                          </a:moveTo>
                          <a:cubicBezTo>
                            <a:pt x="3576683" y="-49533"/>
                            <a:pt x="3846960" y="-14809"/>
                            <a:pt x="7470052" y="0"/>
                          </a:cubicBezTo>
                          <a:cubicBezTo>
                            <a:pt x="7498759" y="224268"/>
                            <a:pt x="7452601" y="294427"/>
                            <a:pt x="7470052" y="491841"/>
                          </a:cubicBezTo>
                          <a:cubicBezTo>
                            <a:pt x="4992144" y="443610"/>
                            <a:pt x="2254899" y="576296"/>
                            <a:pt x="0" y="491841"/>
                          </a:cubicBezTo>
                          <a:cubicBezTo>
                            <a:pt x="38640" y="273725"/>
                            <a:pt x="-29067" y="208834"/>
                            <a:pt x="0" y="0"/>
                          </a:cubicBezTo>
                          <a:close/>
                        </a:path>
                        <a:path w="7470052" h="491841" stroke="0" extrusionOk="0">
                          <a:moveTo>
                            <a:pt x="0" y="0"/>
                          </a:moveTo>
                          <a:cubicBezTo>
                            <a:pt x="3508505" y="118645"/>
                            <a:pt x="6521444" y="116012"/>
                            <a:pt x="7470052" y="0"/>
                          </a:cubicBezTo>
                          <a:cubicBezTo>
                            <a:pt x="7446196" y="147234"/>
                            <a:pt x="7491817" y="388703"/>
                            <a:pt x="7470052" y="491841"/>
                          </a:cubicBezTo>
                          <a:cubicBezTo>
                            <a:pt x="5609732" y="626441"/>
                            <a:pt x="3167370" y="334645"/>
                            <a:pt x="0" y="491841"/>
                          </a:cubicBezTo>
                          <a:cubicBezTo>
                            <a:pt x="21782" y="352464"/>
                            <a:pt x="35255" y="128469"/>
                            <a:pt x="0" y="0"/>
                          </a:cubicBezTo>
                          <a:close/>
                        </a:path>
                      </a:pathLst>
                    </a:custGeom>
                    <ask:type>
                      <ask:lineSketchNone/>
                    </ask:type>
                  </ask:lineSketchStyleProps>
                </a:ext>
              </a:extLst>
            </a:ln>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algn="ctr"/>
              <a:r>
                <a:rPr lang="en-GB" sz="1700" dirty="0">
                  <a:solidFill>
                    <a:schemeClr val="accent1">
                      <a:lumMod val="75000"/>
                    </a:schemeClr>
                  </a:solidFill>
                </a:rPr>
                <a:t>Ecosystem Integration</a:t>
              </a:r>
            </a:p>
            <a:p>
              <a:pPr algn="ctr"/>
              <a:endParaRPr lang="en-GB" sz="1700" dirty="0">
                <a:solidFill>
                  <a:schemeClr val="accent3"/>
                </a:solidFill>
              </a:endParaRPr>
            </a:p>
            <a:p>
              <a:pPr algn="ctr"/>
              <a:endParaRPr lang="en-GB" sz="1700" dirty="0">
                <a:solidFill>
                  <a:schemeClr val="accent3"/>
                </a:solidFill>
              </a:endParaRPr>
            </a:p>
            <a:p>
              <a:pPr algn="ctr"/>
              <a:endParaRPr lang="en-GB" sz="1700" dirty="0">
                <a:solidFill>
                  <a:schemeClr val="accent3"/>
                </a:solidFill>
              </a:endParaRPr>
            </a:p>
            <a:p>
              <a:pPr marL="285750" indent="-285750" algn="r">
                <a:buFont typeface="Wingdings" panose="05000000000000000000" pitchFamily="2" charset="2"/>
                <a:buChar char="ü"/>
              </a:pPr>
              <a:endParaRPr lang="en-GB" sz="1700" dirty="0">
                <a:solidFill>
                  <a:schemeClr val="accent3"/>
                </a:solidFill>
              </a:endParaRPr>
            </a:p>
          </p:txBody>
        </p:sp>
        <p:sp>
          <p:nvSpPr>
            <p:cNvPr id="27" name="TextBox 26">
              <a:extLst>
                <a:ext uri="{FF2B5EF4-FFF2-40B4-BE49-F238E27FC236}">
                  <a16:creationId xmlns:a16="http://schemas.microsoft.com/office/drawing/2014/main" id="{D1E5CA57-6268-0DC3-CDF4-4D10A938E91C}"/>
                </a:ext>
              </a:extLst>
            </p:cNvPr>
            <p:cNvSpPr txBox="1"/>
            <p:nvPr/>
          </p:nvSpPr>
          <p:spPr>
            <a:xfrm>
              <a:off x="5122081" y="3905691"/>
              <a:ext cx="2063891" cy="1384995"/>
            </a:xfrm>
            <a:prstGeom prst="rect">
              <a:avLst/>
            </a:prstGeom>
            <a:noFill/>
            <a:ln>
              <a:noFill/>
            </a:ln>
          </p:spPr>
          <p:txBody>
            <a:bodyPr wrap="square" rtlCol="0">
              <a:spAutoFit/>
            </a:bodyPr>
            <a:lstStyle/>
            <a:p>
              <a:endParaRPr lang="fi-FI" sz="1400" u="sng" dirty="0"/>
            </a:p>
            <a:p>
              <a:pPr marL="285750" indent="-285750">
                <a:buFont typeface="Wingdings" panose="05000000000000000000" pitchFamily="2" charset="2"/>
                <a:buChar char="ü"/>
              </a:pPr>
              <a:r>
                <a:rPr lang="fi-FI" sz="1400" dirty="0" err="1"/>
                <a:t>Deepening</a:t>
              </a:r>
              <a:r>
                <a:rPr lang="fi-FI" sz="1400" dirty="0"/>
                <a:t> of Value </a:t>
              </a:r>
              <a:r>
                <a:rPr lang="fi-FI" sz="1400" dirty="0" err="1"/>
                <a:t>Chains</a:t>
              </a:r>
              <a:endParaRPr lang="fi-FI" sz="1400" dirty="0"/>
            </a:p>
            <a:p>
              <a:pPr marL="285750" indent="-285750">
                <a:buFont typeface="Wingdings" panose="05000000000000000000" pitchFamily="2" charset="2"/>
                <a:buChar char="ü"/>
              </a:pPr>
              <a:r>
                <a:rPr lang="fi-FI" sz="1400" dirty="0"/>
                <a:t>Co-</a:t>
              </a:r>
              <a:r>
                <a:rPr lang="fi-FI" sz="1400" dirty="0" err="1"/>
                <a:t>Creation</a:t>
              </a:r>
              <a:r>
                <a:rPr lang="fi-FI" sz="1400" dirty="0"/>
                <a:t> of Financial Instruments to </a:t>
              </a:r>
              <a:r>
                <a:rPr lang="fi-FI" sz="1400" dirty="0" err="1"/>
                <a:t>fill</a:t>
              </a:r>
              <a:r>
                <a:rPr lang="fi-FI" sz="1400" dirty="0"/>
                <a:t> </a:t>
              </a:r>
              <a:r>
                <a:rPr lang="fi-FI" sz="1400" dirty="0" err="1"/>
                <a:t>gaps</a:t>
              </a:r>
              <a:endParaRPr lang="fi-FI" sz="1400" dirty="0"/>
            </a:p>
            <a:p>
              <a:pPr marL="285750" indent="-285750">
                <a:buFont typeface="Wingdings" panose="05000000000000000000" pitchFamily="2" charset="2"/>
                <a:buChar char="ü"/>
              </a:pPr>
              <a:r>
                <a:rPr lang="fi-FI" sz="1400" dirty="0" err="1"/>
                <a:t>Sectoral</a:t>
              </a:r>
              <a:r>
                <a:rPr lang="fi-FI" sz="1400" dirty="0"/>
                <a:t> </a:t>
              </a:r>
              <a:r>
                <a:rPr lang="fi-FI" sz="1400" dirty="0" err="1"/>
                <a:t>Approaches</a:t>
              </a:r>
              <a:endParaRPr lang="en-FI" sz="1400" dirty="0"/>
            </a:p>
          </p:txBody>
        </p:sp>
        <p:sp>
          <p:nvSpPr>
            <p:cNvPr id="8" name="TextBox 7">
              <a:extLst>
                <a:ext uri="{FF2B5EF4-FFF2-40B4-BE49-F238E27FC236}">
                  <a16:creationId xmlns:a16="http://schemas.microsoft.com/office/drawing/2014/main" id="{D5F55FCE-312C-445F-FE10-80295B8E8CA1}"/>
                </a:ext>
              </a:extLst>
            </p:cNvPr>
            <p:cNvSpPr txBox="1"/>
            <p:nvPr/>
          </p:nvSpPr>
          <p:spPr>
            <a:xfrm>
              <a:off x="7276697" y="3927461"/>
              <a:ext cx="2161670" cy="1169551"/>
            </a:xfrm>
            <a:prstGeom prst="rect">
              <a:avLst/>
            </a:prstGeom>
            <a:noFill/>
            <a:ln>
              <a:noFill/>
            </a:ln>
          </p:spPr>
          <p:txBody>
            <a:bodyPr wrap="square" rtlCol="0">
              <a:spAutoFit/>
            </a:bodyPr>
            <a:lstStyle/>
            <a:p>
              <a:endParaRPr lang="fi-FI" sz="1400" u="sng" dirty="0"/>
            </a:p>
            <a:p>
              <a:pPr marL="285750" indent="-285750">
                <a:buFont typeface="Wingdings" panose="05000000000000000000" pitchFamily="2" charset="2"/>
                <a:buChar char="ü"/>
              </a:pPr>
              <a:r>
                <a:rPr lang="fi-FI" sz="1400" dirty="0" err="1"/>
                <a:t>Regulatory</a:t>
              </a:r>
              <a:r>
                <a:rPr lang="fi-FI" sz="1400" dirty="0"/>
                <a:t> </a:t>
              </a:r>
              <a:r>
                <a:rPr lang="fi-FI" sz="1400" dirty="0" err="1"/>
                <a:t>Strengthening</a:t>
              </a:r>
              <a:endParaRPr lang="fi-FI" sz="1400" dirty="0"/>
            </a:p>
            <a:p>
              <a:pPr marL="285750" indent="-285750">
                <a:buFont typeface="Wingdings" panose="05000000000000000000" pitchFamily="2" charset="2"/>
                <a:buChar char="ü"/>
              </a:pPr>
              <a:r>
                <a:rPr lang="fi-FI" sz="1400" dirty="0" err="1"/>
                <a:t>Identification</a:t>
              </a:r>
              <a:r>
                <a:rPr lang="fi-FI" sz="1400" dirty="0"/>
                <a:t> and </a:t>
              </a:r>
              <a:r>
                <a:rPr lang="fi-FI" sz="1400" dirty="0" err="1"/>
                <a:t>solving</a:t>
              </a:r>
              <a:r>
                <a:rPr lang="fi-FI" sz="1400" dirty="0"/>
                <a:t> of </a:t>
              </a:r>
              <a:r>
                <a:rPr lang="fi-FI" sz="1400" dirty="0" err="1"/>
                <a:t>bottlenecks</a:t>
              </a:r>
              <a:endParaRPr lang="en-FI" sz="1400" dirty="0"/>
            </a:p>
            <a:p>
              <a:pPr marL="285750" indent="-285750">
                <a:buFont typeface="Wingdings" panose="05000000000000000000" pitchFamily="2" charset="2"/>
                <a:buChar char="ü"/>
              </a:pPr>
              <a:r>
                <a:rPr lang="fi-FI" sz="1400" dirty="0" err="1"/>
                <a:t>Stakeholder</a:t>
              </a:r>
              <a:r>
                <a:rPr lang="fi-FI" sz="1400" dirty="0"/>
                <a:t> </a:t>
              </a:r>
              <a:r>
                <a:rPr lang="fi-FI" sz="1400" dirty="0" err="1"/>
                <a:t>co-ordination</a:t>
              </a:r>
              <a:endParaRPr lang="fi-FI" sz="1400" dirty="0"/>
            </a:p>
          </p:txBody>
        </p:sp>
      </p:grpSp>
      <p:sp>
        <p:nvSpPr>
          <p:cNvPr id="4" name="TextBox 3">
            <a:extLst>
              <a:ext uri="{FF2B5EF4-FFF2-40B4-BE49-F238E27FC236}">
                <a16:creationId xmlns:a16="http://schemas.microsoft.com/office/drawing/2014/main" id="{FEBFF5E5-BDCD-8F14-861B-C101C899EEF1}"/>
              </a:ext>
            </a:extLst>
          </p:cNvPr>
          <p:cNvSpPr txBox="1"/>
          <p:nvPr/>
        </p:nvSpPr>
        <p:spPr>
          <a:xfrm>
            <a:off x="5897337" y="2030540"/>
            <a:ext cx="2104649" cy="1938992"/>
          </a:xfrm>
          <a:prstGeom prst="rect">
            <a:avLst/>
          </a:prstGeom>
          <a:noFill/>
        </p:spPr>
        <p:txBody>
          <a:bodyPr wrap="square" rtlCol="0">
            <a:spAutoFit/>
          </a:bodyPr>
          <a:lstStyle/>
          <a:p>
            <a:pPr algn="ctr"/>
            <a:r>
              <a:rPr lang="fi-FI" sz="1400" b="1" dirty="0" err="1"/>
              <a:t>Pre-Investment</a:t>
            </a:r>
            <a:r>
              <a:rPr lang="fi-FI" sz="1400" b="1" dirty="0"/>
              <a:t> </a:t>
            </a:r>
          </a:p>
          <a:p>
            <a:pPr algn="ctr"/>
            <a:endParaRPr lang="fi-FI" sz="800" dirty="0"/>
          </a:p>
          <a:p>
            <a:pPr marL="285750" indent="-285750">
              <a:buFont typeface="Wingdings" panose="05000000000000000000" pitchFamily="2" charset="2"/>
              <a:buChar char="ü"/>
            </a:pPr>
            <a:r>
              <a:rPr lang="fi-FI" sz="1400" dirty="0"/>
              <a:t>Pipeline </a:t>
            </a:r>
            <a:r>
              <a:rPr lang="fi-FI" sz="1400" dirty="0" err="1"/>
              <a:t>Preparation</a:t>
            </a:r>
            <a:endParaRPr lang="fi-FI" sz="1400" dirty="0"/>
          </a:p>
          <a:p>
            <a:pPr marL="285750" indent="-285750">
              <a:buFont typeface="Wingdings" panose="05000000000000000000" pitchFamily="2" charset="2"/>
              <a:buChar char="ü"/>
            </a:pPr>
            <a:r>
              <a:rPr lang="fi-FI" sz="1400" dirty="0" err="1"/>
              <a:t>Investment</a:t>
            </a:r>
            <a:r>
              <a:rPr lang="fi-FI" sz="1400" dirty="0"/>
              <a:t> </a:t>
            </a:r>
            <a:r>
              <a:rPr lang="fi-FI" sz="1400" dirty="0" err="1"/>
              <a:t>Preparation</a:t>
            </a:r>
            <a:endParaRPr lang="fi-FI" sz="1400" dirty="0"/>
          </a:p>
          <a:p>
            <a:pPr marL="285750" indent="-285750">
              <a:buFont typeface="Wingdings" panose="05000000000000000000" pitchFamily="2" charset="2"/>
              <a:buChar char="ü"/>
            </a:pPr>
            <a:r>
              <a:rPr lang="fi-FI" sz="1400" dirty="0" err="1"/>
              <a:t>Transaction</a:t>
            </a:r>
            <a:r>
              <a:rPr lang="fi-FI" sz="1400" dirty="0"/>
              <a:t> </a:t>
            </a:r>
            <a:r>
              <a:rPr lang="fi-FI" sz="1400" dirty="0" err="1"/>
              <a:t>Mgmt</a:t>
            </a:r>
            <a:endParaRPr lang="fi-FI" sz="1400" dirty="0"/>
          </a:p>
          <a:p>
            <a:pPr marL="285750" indent="-285750">
              <a:buFont typeface="Wingdings" panose="05000000000000000000" pitchFamily="2" charset="2"/>
              <a:buChar char="ü"/>
            </a:pPr>
            <a:r>
              <a:rPr lang="fi-FI" sz="1400" dirty="0"/>
              <a:t>DD &amp; </a:t>
            </a:r>
            <a:r>
              <a:rPr lang="fi-FI" sz="1400" dirty="0" err="1"/>
              <a:t>CPs</a:t>
            </a:r>
            <a:endParaRPr lang="fi-FI" sz="1400" dirty="0"/>
          </a:p>
          <a:p>
            <a:pPr marL="285750" indent="-285750">
              <a:buFont typeface="Wingdings" panose="05000000000000000000" pitchFamily="2" charset="2"/>
              <a:buChar char="ü"/>
            </a:pPr>
            <a:endParaRPr lang="fi-FI" sz="1400" dirty="0"/>
          </a:p>
          <a:p>
            <a:pPr marL="285750" indent="-285750">
              <a:buFont typeface="Wingdings" panose="05000000000000000000" pitchFamily="2" charset="2"/>
              <a:buChar char="ü"/>
            </a:pPr>
            <a:endParaRPr lang="en-FI" sz="1400" dirty="0"/>
          </a:p>
        </p:txBody>
      </p:sp>
      <p:sp>
        <p:nvSpPr>
          <p:cNvPr id="7" name="TextBox 6">
            <a:extLst>
              <a:ext uri="{FF2B5EF4-FFF2-40B4-BE49-F238E27FC236}">
                <a16:creationId xmlns:a16="http://schemas.microsoft.com/office/drawing/2014/main" id="{EADE5159-76B0-1497-1ADA-E21400E54009}"/>
              </a:ext>
            </a:extLst>
          </p:cNvPr>
          <p:cNvSpPr txBox="1"/>
          <p:nvPr/>
        </p:nvSpPr>
        <p:spPr>
          <a:xfrm>
            <a:off x="7883187" y="2044590"/>
            <a:ext cx="2307138" cy="1938992"/>
          </a:xfrm>
          <a:prstGeom prst="rect">
            <a:avLst/>
          </a:prstGeom>
          <a:noFill/>
        </p:spPr>
        <p:txBody>
          <a:bodyPr wrap="square" rtlCol="0">
            <a:spAutoFit/>
          </a:bodyPr>
          <a:lstStyle/>
          <a:p>
            <a:pPr algn="ctr"/>
            <a:r>
              <a:rPr lang="fi-FI" sz="1400" b="1" dirty="0"/>
              <a:t>Post-</a:t>
            </a:r>
            <a:r>
              <a:rPr lang="fi-FI" sz="1400" b="1" dirty="0" err="1"/>
              <a:t>Investment</a:t>
            </a:r>
            <a:r>
              <a:rPr lang="fi-FI" sz="1400" b="1" dirty="0"/>
              <a:t> </a:t>
            </a:r>
          </a:p>
          <a:p>
            <a:pPr algn="ctr"/>
            <a:endParaRPr lang="fi-FI" sz="800" dirty="0"/>
          </a:p>
          <a:p>
            <a:pPr marL="285750" indent="-285750">
              <a:buFont typeface="Wingdings" panose="05000000000000000000" pitchFamily="2" charset="2"/>
              <a:buChar char="ü"/>
            </a:pPr>
            <a:r>
              <a:rPr lang="fi-FI" sz="1400" dirty="0"/>
              <a:t>Co-Finance</a:t>
            </a:r>
          </a:p>
          <a:p>
            <a:pPr marL="285750" indent="-285750">
              <a:buFont typeface="Wingdings" panose="05000000000000000000" pitchFamily="2" charset="2"/>
              <a:buChar char="ü"/>
            </a:pPr>
            <a:r>
              <a:rPr lang="fi-FI" sz="1400" dirty="0" err="1"/>
              <a:t>Growth</a:t>
            </a:r>
            <a:r>
              <a:rPr lang="fi-FI" sz="1400" dirty="0"/>
              <a:t> </a:t>
            </a:r>
            <a:r>
              <a:rPr lang="fi-FI" sz="1400" dirty="0" err="1"/>
              <a:t>Strategy</a:t>
            </a:r>
            <a:endParaRPr lang="fi-FI" sz="1400" dirty="0"/>
          </a:p>
          <a:p>
            <a:pPr marL="285750" indent="-285750">
              <a:buFont typeface="Wingdings" panose="05000000000000000000" pitchFamily="2" charset="2"/>
              <a:buChar char="ü"/>
            </a:pPr>
            <a:r>
              <a:rPr lang="fi-FI" sz="1400" dirty="0"/>
              <a:t>Compliance &amp; </a:t>
            </a:r>
            <a:r>
              <a:rPr lang="fi-FI" sz="1400" dirty="0" err="1"/>
              <a:t>Gov</a:t>
            </a:r>
            <a:r>
              <a:rPr lang="fi-FI" sz="1400" dirty="0"/>
              <a:t>.</a:t>
            </a:r>
          </a:p>
          <a:p>
            <a:pPr marL="285750" indent="-285750">
              <a:buFont typeface="Wingdings" panose="05000000000000000000" pitchFamily="2" charset="2"/>
              <a:buChar char="ü"/>
            </a:pPr>
            <a:r>
              <a:rPr lang="fi-FI" sz="1400" dirty="0"/>
              <a:t>ESMS &amp; </a:t>
            </a:r>
            <a:r>
              <a:rPr lang="fi-FI" sz="1400" dirty="0" err="1"/>
              <a:t>Gender</a:t>
            </a:r>
            <a:endParaRPr lang="fi-FI" sz="1400" dirty="0"/>
          </a:p>
          <a:p>
            <a:pPr marL="285750" indent="-285750">
              <a:buFont typeface="Wingdings" panose="05000000000000000000" pitchFamily="2" charset="2"/>
              <a:buChar char="ü"/>
            </a:pPr>
            <a:r>
              <a:rPr lang="fi-FI" sz="1400" dirty="0" err="1"/>
              <a:t>Trouble</a:t>
            </a:r>
            <a:r>
              <a:rPr lang="fi-FI" sz="1400" dirty="0"/>
              <a:t> </a:t>
            </a:r>
            <a:r>
              <a:rPr lang="fi-FI" sz="1400" dirty="0" err="1"/>
              <a:t>Shooting</a:t>
            </a:r>
            <a:endParaRPr lang="fi-FI" sz="1400" dirty="0"/>
          </a:p>
          <a:p>
            <a:pPr marL="285750" indent="-285750">
              <a:buFont typeface="Wingdings" panose="05000000000000000000" pitchFamily="2" charset="2"/>
              <a:buChar char="ü"/>
            </a:pPr>
            <a:endParaRPr lang="fi-FI" sz="1400" dirty="0"/>
          </a:p>
          <a:p>
            <a:pPr marL="285750" indent="-285750">
              <a:buFont typeface="Wingdings" panose="05000000000000000000" pitchFamily="2" charset="2"/>
              <a:buChar char="ü"/>
            </a:pPr>
            <a:endParaRPr lang="en-FI" sz="1400" dirty="0"/>
          </a:p>
        </p:txBody>
      </p:sp>
    </p:spTree>
    <p:extLst>
      <p:ext uri="{BB962C8B-B14F-4D97-AF65-F5344CB8AC3E}">
        <p14:creationId xmlns:p14="http://schemas.microsoft.com/office/powerpoint/2010/main" val="293701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9A5E-774D-EAF0-AA4A-5C007C3506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E082A7-EA5D-6803-AC9D-2A928C21E78B}"/>
              </a:ext>
            </a:extLst>
          </p:cNvPr>
          <p:cNvSpPr>
            <a:spLocks noGrp="1"/>
          </p:cNvSpPr>
          <p:nvPr>
            <p:ph idx="1"/>
          </p:nvPr>
        </p:nvSpPr>
        <p:spPr>
          <a:xfrm>
            <a:off x="547511" y="848997"/>
            <a:ext cx="9069915" cy="4626606"/>
          </a:xfrm>
        </p:spPr>
        <p:txBody>
          <a:bodyPr>
            <a:noAutofit/>
          </a:bodyPr>
          <a:lstStyle/>
          <a:p>
            <a:pPr>
              <a:spcBef>
                <a:spcPts val="600"/>
              </a:spcBef>
              <a:spcAft>
                <a:spcPts val="600"/>
              </a:spcAft>
            </a:pPr>
            <a:r>
              <a:rPr lang="en-US" b="1" dirty="0"/>
              <a:t>Focus on Sectoral Approaches: </a:t>
            </a:r>
            <a:r>
              <a:rPr lang="en-US" dirty="0"/>
              <a:t>Energy Access / Solar / Energy Efficiency / Bio-Energy / W2E (</a:t>
            </a:r>
            <a:r>
              <a:rPr lang="en-US" dirty="0" err="1"/>
              <a:t>etc</a:t>
            </a:r>
            <a:r>
              <a:rPr lang="en-US" dirty="0"/>
              <a:t>) in respect of  Value Chain Approach and to generate efficiencies &amp; respond to investor appetites </a:t>
            </a:r>
          </a:p>
          <a:p>
            <a:pPr>
              <a:spcBef>
                <a:spcPts val="600"/>
              </a:spcBef>
              <a:spcAft>
                <a:spcPts val="600"/>
              </a:spcAft>
            </a:pPr>
            <a:r>
              <a:rPr lang="en-US" b="1" dirty="0"/>
              <a:t>Need for integrated TA service delivery models </a:t>
            </a:r>
            <a:r>
              <a:rPr lang="en-US" dirty="0"/>
              <a:t>deploying proven methodologies, but with high degree of flexibility for customization, delivering state of the art data, analysis, knowledge products &amp; MRV and built on robust back offices and established systems </a:t>
            </a:r>
          </a:p>
          <a:p>
            <a:pPr>
              <a:spcBef>
                <a:spcPts val="600"/>
              </a:spcBef>
              <a:spcAft>
                <a:spcPts val="600"/>
              </a:spcAft>
            </a:pPr>
            <a:r>
              <a:rPr lang="en-US" dirty="0"/>
              <a:t>Emphasis on building the </a:t>
            </a:r>
            <a:r>
              <a:rPr lang="en-US" b="1" dirty="0"/>
              <a:t>local investment eco-system</a:t>
            </a:r>
            <a:r>
              <a:rPr lang="en-US" dirty="0"/>
              <a:t>, reducing donor and fly-in consultant dependency </a:t>
            </a:r>
          </a:p>
          <a:p>
            <a:pPr>
              <a:spcBef>
                <a:spcPts val="600"/>
              </a:spcBef>
              <a:spcAft>
                <a:spcPts val="600"/>
              </a:spcAft>
            </a:pPr>
            <a:r>
              <a:rPr lang="en-US" altLang="ja-JP" dirty="0">
                <a:solidFill>
                  <a:srgbClr val="000000"/>
                </a:solidFill>
              </a:rPr>
              <a:t>Need for alignment with NDCs, donor </a:t>
            </a:r>
            <a:r>
              <a:rPr lang="en-US" altLang="ja-JP" dirty="0" err="1">
                <a:solidFill>
                  <a:srgbClr val="000000"/>
                </a:solidFill>
              </a:rPr>
              <a:t>programmes</a:t>
            </a:r>
            <a:r>
              <a:rPr lang="en-US" altLang="ja-JP" dirty="0">
                <a:solidFill>
                  <a:srgbClr val="000000"/>
                </a:solidFill>
              </a:rPr>
              <a:t> and cross-sector stakeholder engagement. </a:t>
            </a:r>
            <a:endParaRPr lang="en-US" altLang="ja-JP" b="0" i="0" u="none" strike="noStrike" dirty="0">
              <a:solidFill>
                <a:srgbClr val="000000"/>
              </a:solidFill>
              <a:effectLst/>
            </a:endParaRPr>
          </a:p>
          <a:p>
            <a:pPr>
              <a:spcBef>
                <a:spcPts val="600"/>
              </a:spcBef>
              <a:spcAft>
                <a:spcPts val="600"/>
              </a:spcAft>
            </a:pPr>
            <a:r>
              <a:rPr lang="en-US" altLang="ja-JP" b="1" dirty="0">
                <a:solidFill>
                  <a:srgbClr val="000000"/>
                </a:solidFill>
              </a:rPr>
              <a:t>Local Task Forces and Communities of Practice </a:t>
            </a:r>
            <a:r>
              <a:rPr lang="en-US" altLang="ja-JP" dirty="0">
                <a:solidFill>
                  <a:srgbClr val="000000"/>
                </a:solidFill>
              </a:rPr>
              <a:t>to address market gaps: o</a:t>
            </a:r>
            <a:r>
              <a:rPr lang="en-US" altLang="ja-JP" b="0" i="0" u="none" strike="noStrike" dirty="0">
                <a:solidFill>
                  <a:srgbClr val="000000"/>
                </a:solidFill>
                <a:effectLst/>
              </a:rPr>
              <a:t>perational on-ground </a:t>
            </a:r>
            <a:r>
              <a:rPr lang="en-US" altLang="ja-JP" dirty="0">
                <a:solidFill>
                  <a:srgbClr val="000000"/>
                </a:solidFill>
              </a:rPr>
              <a:t>i</a:t>
            </a:r>
            <a:r>
              <a:rPr lang="en-US" altLang="ja-JP" b="0" i="0" u="none" strike="noStrike" dirty="0">
                <a:solidFill>
                  <a:srgbClr val="000000"/>
                </a:solidFill>
                <a:effectLst/>
              </a:rPr>
              <a:t>nsight informs research, knowledge products</a:t>
            </a:r>
            <a:r>
              <a:rPr lang="en-US" altLang="ja-JP" dirty="0">
                <a:solidFill>
                  <a:srgbClr val="000000"/>
                </a:solidFill>
              </a:rPr>
              <a:t> &amp;</a:t>
            </a:r>
            <a:r>
              <a:rPr lang="en-US" altLang="ja-JP" b="0" i="0" u="none" strike="noStrike" dirty="0">
                <a:solidFill>
                  <a:srgbClr val="000000"/>
                </a:solidFill>
                <a:effectLst/>
              </a:rPr>
              <a:t> targeted capacity building as well as development of financial instruments to address critical market gaps</a:t>
            </a:r>
          </a:p>
          <a:p>
            <a:pPr>
              <a:spcBef>
                <a:spcPts val="600"/>
              </a:spcBef>
              <a:spcAft>
                <a:spcPts val="600"/>
              </a:spcAft>
            </a:pPr>
            <a:r>
              <a:rPr lang="en-US" altLang="ja-JP" b="1" dirty="0">
                <a:solidFill>
                  <a:srgbClr val="000000"/>
                </a:solidFill>
              </a:rPr>
              <a:t>Challenges of developing &amp; structuring blended finance instruments </a:t>
            </a:r>
            <a:r>
              <a:rPr lang="en-US" altLang="ja-JP" dirty="0">
                <a:solidFill>
                  <a:srgbClr val="000000"/>
                </a:solidFill>
              </a:rPr>
              <a:t>and platforms especially in respect of time to market  </a:t>
            </a:r>
            <a:endParaRPr lang="en-US" altLang="ja-JP" b="0" i="0" u="none" strike="noStrike" dirty="0">
              <a:solidFill>
                <a:srgbClr val="000000"/>
              </a:solidFill>
              <a:effectLst/>
            </a:endParaRPr>
          </a:p>
          <a:p>
            <a:pPr>
              <a:spcBef>
                <a:spcPts val="600"/>
              </a:spcBef>
              <a:spcAft>
                <a:spcPts val="600"/>
              </a:spcAft>
            </a:pPr>
            <a:r>
              <a:rPr lang="en-US" b="1" dirty="0"/>
              <a:t>High leverage effect &amp;</a:t>
            </a:r>
            <a:r>
              <a:rPr lang="en-US" dirty="0"/>
              <a:t> </a:t>
            </a:r>
            <a:r>
              <a:rPr lang="en-US" b="1" dirty="0"/>
              <a:t>transformational impact </a:t>
            </a:r>
            <a:r>
              <a:rPr lang="en-US" dirty="0"/>
              <a:t>at ecosystem level</a:t>
            </a:r>
          </a:p>
          <a:p>
            <a:pPr marL="0" indent="0">
              <a:spcBef>
                <a:spcPts val="600"/>
              </a:spcBef>
              <a:spcAft>
                <a:spcPts val="600"/>
              </a:spcAft>
              <a:buNone/>
            </a:pPr>
            <a:endParaRPr lang="en-US" dirty="0"/>
          </a:p>
        </p:txBody>
      </p:sp>
      <p:sp>
        <p:nvSpPr>
          <p:cNvPr id="3" name="Title 2">
            <a:extLst>
              <a:ext uri="{FF2B5EF4-FFF2-40B4-BE49-F238E27FC236}">
                <a16:creationId xmlns:a16="http://schemas.microsoft.com/office/drawing/2014/main" id="{6FC6476B-9DAA-4518-5548-57C85E1D9C59}"/>
              </a:ext>
            </a:extLst>
          </p:cNvPr>
          <p:cNvSpPr>
            <a:spLocks noGrp="1"/>
          </p:cNvSpPr>
          <p:nvPr>
            <p:ph type="title"/>
          </p:nvPr>
        </p:nvSpPr>
        <p:spPr>
          <a:xfrm>
            <a:off x="501252" y="135310"/>
            <a:ext cx="9069916" cy="609600"/>
          </a:xfrm>
        </p:spPr>
        <p:txBody>
          <a:bodyPr/>
          <a:lstStyle/>
          <a:p>
            <a:r>
              <a:rPr lang="en-US" dirty="0"/>
              <a:t>Lessons Learned &amp; Recommendations</a:t>
            </a:r>
          </a:p>
        </p:txBody>
      </p:sp>
    </p:spTree>
    <p:extLst>
      <p:ext uri="{BB962C8B-B14F-4D97-AF65-F5344CB8AC3E}">
        <p14:creationId xmlns:p14="http://schemas.microsoft.com/office/powerpoint/2010/main" val="337236213"/>
      </p:ext>
    </p:extLst>
  </p:cSld>
  <p:clrMapOvr>
    <a:masterClrMapping/>
  </p:clrMapOvr>
</p:sld>
</file>

<file path=ppt/theme/theme1.xml><?xml version="1.0" encoding="utf-8"?>
<a:theme xmlns:a="http://schemas.openxmlformats.org/drawingml/2006/main" name="PFAN Design">
  <a:themeElements>
    <a:clrScheme name="Custom 3">
      <a:dk1>
        <a:srgbClr val="000000"/>
      </a:dk1>
      <a:lt1>
        <a:sysClr val="window" lastClr="FFFFFF"/>
      </a:lt1>
      <a:dk2>
        <a:srgbClr val="071D49"/>
      </a:dk2>
      <a:lt2>
        <a:srgbClr val="97BCF2"/>
      </a:lt2>
      <a:accent1>
        <a:srgbClr val="47B8AF"/>
      </a:accent1>
      <a:accent2>
        <a:srgbClr val="234E9E"/>
      </a:accent2>
      <a:accent3>
        <a:srgbClr val="9B625C"/>
      </a:accent3>
      <a:accent4>
        <a:srgbClr val="E59C35"/>
      </a:accent4>
      <a:accent5>
        <a:srgbClr val="97BCF2"/>
      </a:accent5>
      <a:accent6>
        <a:srgbClr val="EF7D66"/>
      </a:accent6>
      <a:hlink>
        <a:srgbClr val="234E9E"/>
      </a:hlink>
      <a:folHlink>
        <a:srgbClr val="443E6B"/>
      </a:folHlink>
    </a:clrScheme>
    <a:fontScheme name="Custom 9">
      <a:majorFont>
        <a:latin typeface="Akkurat Pro"/>
        <a:ea typeface=""/>
        <a:cs typeface=""/>
      </a:majorFont>
      <a:minorFont>
        <a:latin typeface="Akkura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FAN Presentation Template" id="{5D4EFC81-29D2-BC43-89DB-99C218B67552}" vid="{1C7512BB-60F3-5849-AFBA-4973D30D1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B75098B646DE4097F5C31FAFBF570E" ma:contentTypeVersion="16" ma:contentTypeDescription="Create a new document." ma:contentTypeScope="" ma:versionID="f19b1e2ce1d399d1ec9861ea031527a2">
  <xsd:schema xmlns:xsd="http://www.w3.org/2001/XMLSchema" xmlns:xs="http://www.w3.org/2001/XMLSchema" xmlns:p="http://schemas.microsoft.com/office/2006/metadata/properties" xmlns:ns2="92b4574e-1b66-4583-8953-f83a72ae8083" xmlns:ns3="ea190b23-c4ab-4b12-82bf-8e43a6579cc0" targetNamespace="http://schemas.microsoft.com/office/2006/metadata/properties" ma:root="true" ma:fieldsID="f0030c71b204d9b56c23442c2671f839" ns2:_="" ns3:_="">
    <xsd:import namespace="92b4574e-1b66-4583-8953-f83a72ae8083"/>
    <xsd:import namespace="ea190b23-c4ab-4b12-82bf-8e43a6579c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4574e-1b66-4583-8953-f83a72ae8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886fda9-e8e3-48af-b393-2436e4830b5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190b23-c4ab-4b12-82bf-8e43a6579cc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5e296f-0b65-464a-b7bb-5875fd9dcef8}" ma:internalName="TaxCatchAll" ma:showField="CatchAllData" ma:web="ea190b23-c4ab-4b12-82bf-8e43a6579cc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2b4574e-1b66-4583-8953-f83a72ae8083">
      <Terms xmlns="http://schemas.microsoft.com/office/infopath/2007/PartnerControls"/>
    </lcf76f155ced4ddcb4097134ff3c332f>
    <TaxCatchAll xmlns="ea190b23-c4ab-4b12-82bf-8e43a6579c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D45391-47E5-489A-90FD-29F693145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b4574e-1b66-4583-8953-f83a72ae8083"/>
    <ds:schemaRef ds:uri="ea190b23-c4ab-4b12-82bf-8e43a6579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22832F-83C8-4F4E-B595-7B478EDFAAB3}">
  <ds:schemaRefs>
    <ds:schemaRef ds:uri="ea190b23-c4ab-4b12-82bf-8e43a6579cc0"/>
    <ds:schemaRef ds:uri="http://www.w3.org/XML/1998/namespace"/>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92b4574e-1b66-4583-8953-f83a72ae8083"/>
  </ds:schemaRefs>
</ds:datastoreItem>
</file>

<file path=customXml/itemProps3.xml><?xml version="1.0" encoding="utf-8"?>
<ds:datastoreItem xmlns:ds="http://schemas.openxmlformats.org/officeDocument/2006/customXml" ds:itemID="{168D6205-ED74-4B10-A789-061B667EA8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432</TotalTime>
  <Words>1511</Words>
  <Application>Microsoft Office PowerPoint</Application>
  <PresentationFormat>Custom</PresentationFormat>
  <Paragraphs>287</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PFAN Design</vt:lpstr>
      <vt:lpstr>PowerPoint Presentation</vt:lpstr>
      <vt:lpstr>Contents</vt:lpstr>
      <vt:lpstr>20 Years of Successful Project Preparation for  Clean Energy &amp; Climate Projects &amp; SMEs </vt:lpstr>
      <vt:lpstr>PowerPoint Presentation</vt:lpstr>
      <vt:lpstr>PFAN’s Evolution: From Projects to Ecosystems</vt:lpstr>
      <vt:lpstr>The Project Development &amp; Financing Cycle</vt:lpstr>
      <vt:lpstr>What are the Challenges?  </vt:lpstr>
      <vt:lpstr>Integrated Eco-System Approaches</vt:lpstr>
      <vt:lpstr>Lessons Learned &amp; Recommendations</vt:lpstr>
      <vt:lpstr>Thank you!  Peter Storey Global Coordinator  peter.storey@pfan.net www.pfan.net  </vt:lpstr>
      <vt:lpstr>Success story – Asia ATEC Biodigesters International</vt:lpstr>
      <vt:lpstr>Success story – Asia  Frontier Markets Consulting Private Limited</vt:lpstr>
      <vt:lpstr>Success story – Asia Rooftop Solar Plant Project</vt:lpstr>
      <vt:lpstr>Success Story – East Africa Ubuntu Towers</vt:lpstr>
      <vt:lpstr>Success story – Southern Africa Bronkhorstspruit Biogas Project (Pty) Ltd – Bio2Watt</vt:lpstr>
      <vt:lpstr>Typical Blended Finance Capital Stack</vt:lpstr>
      <vt:lpstr>Expanded Target Sectors &amp; Technologies</vt:lpstr>
      <vt:lpstr>Raising Project Finance for an IPP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Teresa Oberascher</dc:creator>
  <cp:keywords/>
  <dc:description/>
  <cp:lastModifiedBy>Siripak (Ess) Sangsinsorn</cp:lastModifiedBy>
  <cp:revision>9</cp:revision>
  <cp:lastPrinted>2021-02-17T13:41:47Z</cp:lastPrinted>
  <dcterms:created xsi:type="dcterms:W3CDTF">2016-09-07T09:55:07Z</dcterms:created>
  <dcterms:modified xsi:type="dcterms:W3CDTF">2026-03-30T12:35:28Z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3524035</vt:lpwstr>
  </property>
  <property fmtid="{D5CDD505-2E9C-101B-9397-08002B2CF9AE}" pid="3" name="NXPowerLiteSettings">
    <vt:lpwstr>C7000400038000</vt:lpwstr>
  </property>
  <property fmtid="{D5CDD505-2E9C-101B-9397-08002B2CF9AE}" pid="4" name="NXPowerLiteVersion">
    <vt:lpwstr>S8.2.1</vt:lpwstr>
  </property>
  <property fmtid="{D5CDD505-2E9C-101B-9397-08002B2CF9AE}" pid="5" name="ContentTypeId">
    <vt:lpwstr>0x010100A9B75098B646DE4097F5C31FAFBF570E</vt:lpwstr>
  </property>
  <property fmtid="{D5CDD505-2E9C-101B-9397-08002B2CF9AE}" pid="6" name="MediaServiceImageTags">
    <vt:lpwstr/>
  </property>
</Properties>
</file>