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20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ags/tag21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5" r:id="rId5"/>
    <p:sldMasterId id="2147483702" r:id="rId6"/>
    <p:sldMasterId id="2147483714" r:id="rId7"/>
    <p:sldMasterId id="2147483726" r:id="rId8"/>
    <p:sldMasterId id="2147483736" r:id="rId9"/>
  </p:sldMasterIdLst>
  <p:notesMasterIdLst>
    <p:notesMasterId r:id="rId24"/>
  </p:notesMasterIdLst>
  <p:sldIdLst>
    <p:sldId id="264" r:id="rId10"/>
    <p:sldId id="12219" r:id="rId11"/>
    <p:sldId id="2147378368" r:id="rId12"/>
    <p:sldId id="2147378222" r:id="rId13"/>
    <p:sldId id="2147378379" r:id="rId14"/>
    <p:sldId id="2147377897" r:id="rId15"/>
    <p:sldId id="376" r:id="rId16"/>
    <p:sldId id="391" r:id="rId17"/>
    <p:sldId id="394" r:id="rId18"/>
    <p:sldId id="392" r:id="rId19"/>
    <p:sldId id="393" r:id="rId20"/>
    <p:sldId id="389" r:id="rId21"/>
    <p:sldId id="2147378380" r:id="rId22"/>
    <p:sldId id="372" r:id="rId23"/>
  </p:sldIdLst>
  <p:sldSz cx="12192000" cy="6858000"/>
  <p:notesSz cx="6858000" cy="9144000"/>
  <p:custDataLst>
    <p:tags r:id="rId2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 deck template" id="{6411B5AA-F856-4640-B82D-4F38854FFCE2}">
          <p14:sldIdLst>
            <p14:sldId id="264"/>
            <p14:sldId id="12219"/>
            <p14:sldId id="2147378368"/>
            <p14:sldId id="2147378222"/>
            <p14:sldId id="2147378379"/>
            <p14:sldId id="2147377897"/>
            <p14:sldId id="376"/>
            <p14:sldId id="391"/>
            <p14:sldId id="394"/>
            <p14:sldId id="392"/>
            <p14:sldId id="393"/>
            <p14:sldId id="389"/>
            <p14:sldId id="2147378380"/>
            <p14:sldId id="3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22550B-8B7B-CFF9-4F70-F6D02F2AA065}" name="Alexandra Steinhardt" initials="AS" userId="S::a.steinhardt@agora-thinktanks.org::7e3b1e2b-0fba-4aea-95cc-8a72146ee3e7" providerId="AD"/>
  <p188:author id="{ABE4563C-02F1-F9EC-1962-6C976EA06FC1}" name="Seoyeon Ha" initials="SH" userId="S::seoyeon.ha@agora-energiewende.de::bfcfd7dc-ea21-4681-8994-2de76e57bcd3" providerId="AD"/>
  <p188:author id="{C01C0FB7-D111-B5C2-A63A-D87A05EA9EF5}" name="Maia Haru Hall" initials="MH" userId="S::maiaharu.hall@agora-thinktanks.org::36c528a2-2d77-45e3-aff8-4fbf7d2283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1DD"/>
    <a:srgbClr val="DBD2DC"/>
    <a:srgbClr val="F8F8F8"/>
    <a:srgbClr val="AD86B0"/>
    <a:srgbClr val="F1EDF2"/>
    <a:srgbClr val="8393BE"/>
    <a:srgbClr val="1E83B3"/>
    <a:srgbClr val="64B9E4"/>
    <a:srgbClr val="733E8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A49EBC-EE6D-23AC-E62C-A66200CBA399}" v="76" dt="2026-03-31T02:42:40.3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esa Mira Lemence" userId="S::ayesa.l@asiacleanenergypartners.com::081c33af-8809-46d6-a09e-e6d15e245c5c" providerId="AD" clId="Web-{F7A49EBC-EE6D-23AC-E62C-A66200CBA399}"/>
    <pc:docChg chg="modSld">
      <pc:chgData name="Ayesa Mira Lemence" userId="S::ayesa.l@asiacleanenergypartners.com::081c33af-8809-46d6-a09e-e6d15e245c5c" providerId="AD" clId="Web-{F7A49EBC-EE6D-23AC-E62C-A66200CBA399}" dt="2026-03-31T02:42:40.385" v="75" actId="20577"/>
      <pc:docMkLst>
        <pc:docMk/>
      </pc:docMkLst>
      <pc:sldChg chg="modSp">
        <pc:chgData name="Ayesa Mira Lemence" userId="S::ayesa.l@asiacleanenergypartners.com::081c33af-8809-46d6-a09e-e6d15e245c5c" providerId="AD" clId="Web-{F7A49EBC-EE6D-23AC-E62C-A66200CBA399}" dt="2026-03-31T02:41:05.288" v="65" actId="20577"/>
        <pc:sldMkLst>
          <pc:docMk/>
          <pc:sldMk cId="3766456645" sldId="376"/>
        </pc:sldMkLst>
        <pc:spChg chg="mod">
          <ac:chgData name="Ayesa Mira Lemence" userId="S::ayesa.l@asiacleanenergypartners.com::081c33af-8809-46d6-a09e-e6d15e245c5c" providerId="AD" clId="Web-{F7A49EBC-EE6D-23AC-E62C-A66200CBA399}" dt="2026-03-31T02:41:05.288" v="65" actId="20577"/>
          <ac:spMkLst>
            <pc:docMk/>
            <pc:sldMk cId="3766456645" sldId="376"/>
            <ac:spMk id="5" creationId="{0DCADEE3-4056-3947-ECDF-A1917DB9C39A}"/>
          </ac:spMkLst>
        </pc:spChg>
      </pc:sldChg>
      <pc:sldChg chg="modSp">
        <pc:chgData name="Ayesa Mira Lemence" userId="S::ayesa.l@asiacleanenergypartners.com::081c33af-8809-46d6-a09e-e6d15e245c5c" providerId="AD" clId="Web-{F7A49EBC-EE6D-23AC-E62C-A66200CBA399}" dt="2026-03-31T02:40:30.818" v="50" actId="14100"/>
        <pc:sldMkLst>
          <pc:docMk/>
          <pc:sldMk cId="1025205493" sldId="394"/>
        </pc:sldMkLst>
        <pc:spChg chg="mod">
          <ac:chgData name="Ayesa Mira Lemence" userId="S::ayesa.l@asiacleanenergypartners.com::081c33af-8809-46d6-a09e-e6d15e245c5c" providerId="AD" clId="Web-{F7A49EBC-EE6D-23AC-E62C-A66200CBA399}" dt="2026-03-31T02:40:30.818" v="50" actId="14100"/>
          <ac:spMkLst>
            <pc:docMk/>
            <pc:sldMk cId="1025205493" sldId="394"/>
            <ac:spMk id="8" creationId="{10E84CD2-D95B-313B-2558-7AB1E0728C66}"/>
          </ac:spMkLst>
        </pc:spChg>
      </pc:sldChg>
      <pc:sldChg chg="modSp">
        <pc:chgData name="Ayesa Mira Lemence" userId="S::ayesa.l@asiacleanenergypartners.com::081c33af-8809-46d6-a09e-e6d15e245c5c" providerId="AD" clId="Web-{F7A49EBC-EE6D-23AC-E62C-A66200CBA399}" dt="2026-03-31T02:36:57.604" v="8" actId="20577"/>
        <pc:sldMkLst>
          <pc:docMk/>
          <pc:sldMk cId="2758132969" sldId="12219"/>
        </pc:sldMkLst>
        <pc:spChg chg="mod">
          <ac:chgData name="Ayesa Mira Lemence" userId="S::ayesa.l@asiacleanenergypartners.com::081c33af-8809-46d6-a09e-e6d15e245c5c" providerId="AD" clId="Web-{F7A49EBC-EE6D-23AC-E62C-A66200CBA399}" dt="2026-03-31T02:36:57.604" v="8" actId="20577"/>
          <ac:spMkLst>
            <pc:docMk/>
            <pc:sldMk cId="2758132969" sldId="12219"/>
            <ac:spMk id="6" creationId="{8CE6BD2B-9C6C-4057-864B-FB152C60DDEF}"/>
          </ac:spMkLst>
        </pc:spChg>
      </pc:sldChg>
      <pc:sldChg chg="modSp">
        <pc:chgData name="Ayesa Mira Lemence" userId="S::ayesa.l@asiacleanenergypartners.com::081c33af-8809-46d6-a09e-e6d15e245c5c" providerId="AD" clId="Web-{F7A49EBC-EE6D-23AC-E62C-A66200CBA399}" dt="2026-03-31T02:37:23.731" v="17" actId="20577"/>
        <pc:sldMkLst>
          <pc:docMk/>
          <pc:sldMk cId="956065954" sldId="2147377897"/>
        </pc:sldMkLst>
        <pc:spChg chg="mod">
          <ac:chgData name="Ayesa Mira Lemence" userId="S::ayesa.l@asiacleanenergypartners.com::081c33af-8809-46d6-a09e-e6d15e245c5c" providerId="AD" clId="Web-{F7A49EBC-EE6D-23AC-E62C-A66200CBA399}" dt="2026-03-31T02:37:23.731" v="17" actId="20577"/>
          <ac:spMkLst>
            <pc:docMk/>
            <pc:sldMk cId="956065954" sldId="2147377897"/>
            <ac:spMk id="3" creationId="{25DC2D5B-75C3-E354-B2F7-5ACFBACF5E9D}"/>
          </ac:spMkLst>
        </pc:spChg>
      </pc:sldChg>
      <pc:sldChg chg="modSp">
        <pc:chgData name="Ayesa Mira Lemence" userId="S::ayesa.l@asiacleanenergypartners.com::081c33af-8809-46d6-a09e-e6d15e245c5c" providerId="AD" clId="Web-{F7A49EBC-EE6D-23AC-E62C-A66200CBA399}" dt="2026-03-31T02:42:40.385" v="75" actId="20577"/>
        <pc:sldMkLst>
          <pc:docMk/>
          <pc:sldMk cId="2307669288" sldId="2147378380"/>
        </pc:sldMkLst>
        <pc:spChg chg="mod">
          <ac:chgData name="Ayesa Mira Lemence" userId="S::ayesa.l@asiacleanenergypartners.com::081c33af-8809-46d6-a09e-e6d15e245c5c" providerId="AD" clId="Web-{F7A49EBC-EE6D-23AC-E62C-A66200CBA399}" dt="2026-03-31T02:42:40.385" v="75" actId="20577"/>
          <ac:spMkLst>
            <pc:docMk/>
            <pc:sldMk cId="2307669288" sldId="2147378380"/>
            <ac:spMk id="3" creationId="{57D0FE03-DEC9-DE81-1D04-80039E5B6034}"/>
          </ac:spMkLst>
        </pc:spChg>
      </pc:sldChg>
    </pc:docChg>
  </pc:docChgLst>
</pc:chgInfo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mitri.pescia\Downloads\conventional_power_generation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geun.lee\AppData\Local\Microsoft\Windows\INetCache\Content.Outlook\NU523IRX\solar_wind_yearly_selected_ember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32674020540101E-2"/>
          <c:y val="5.0912584053794403E-2"/>
          <c:w val="0.95625713198935003"/>
          <c:h val="0.89793467819404404"/>
        </c:manualLayout>
      </c:layout>
      <c:lineChart>
        <c:grouping val="standard"/>
        <c:varyColors val="0"/>
        <c:ser>
          <c:idx val="0"/>
          <c:order val="0"/>
          <c:spPr>
            <a:ln w="57240">
              <a:solidFill>
                <a:srgbClr val="002060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4"/>
                <c:pt idx="0">
                  <c:v>0</c:v>
                </c:pt>
                <c:pt idx="1">
                  <c:v>9.9833416646828196E-2</c:v>
                </c:pt>
                <c:pt idx="2">
                  <c:v>0.19866933079506099</c:v>
                </c:pt>
                <c:pt idx="3">
                  <c:v>0.29552020666133999</c:v>
                </c:pt>
                <c:pt idx="4">
                  <c:v>0.38941834230865102</c:v>
                </c:pt>
                <c:pt idx="5">
                  <c:v>0.47942553860420301</c:v>
                </c:pt>
                <c:pt idx="6">
                  <c:v>0.56464247339503604</c:v>
                </c:pt>
                <c:pt idx="7">
                  <c:v>0.64421768723769102</c:v>
                </c:pt>
                <c:pt idx="8">
                  <c:v>0.71735609089952301</c:v>
                </c:pt>
                <c:pt idx="9">
                  <c:v>0.78332690962748297</c:v>
                </c:pt>
                <c:pt idx="10">
                  <c:v>0.84147098480789595</c:v>
                </c:pt>
                <c:pt idx="11">
                  <c:v>0.89120736006143497</c:v>
                </c:pt>
                <c:pt idx="12">
                  <c:v>0.93203908596722596</c:v>
                </c:pt>
                <c:pt idx="13">
                  <c:v>0.96355818541719296</c:v>
                </c:pt>
                <c:pt idx="14">
                  <c:v>0.98544972998846003</c:v>
                </c:pt>
                <c:pt idx="15">
                  <c:v>0.997494986604055</c:v>
                </c:pt>
                <c:pt idx="16">
                  <c:v>0.999573603041505</c:v>
                </c:pt>
                <c:pt idx="17">
                  <c:v>0.99166481045246901</c:v>
                </c:pt>
                <c:pt idx="18">
                  <c:v>0.97384763087819604</c:v>
                </c:pt>
                <c:pt idx="19">
                  <c:v>0.94630008768741503</c:v>
                </c:pt>
                <c:pt idx="20">
                  <c:v>0.90929742682568204</c:v>
                </c:pt>
                <c:pt idx="21">
                  <c:v>0.86320936664887404</c:v>
                </c:pt>
                <c:pt idx="22">
                  <c:v>0.80849640381958998</c:v>
                </c:pt>
                <c:pt idx="23">
                  <c:v>0.74570521217672103</c:v>
                </c:pt>
                <c:pt idx="24">
                  <c:v>0.67546318055115095</c:v>
                </c:pt>
                <c:pt idx="25">
                  <c:v>0.59847214410395599</c:v>
                </c:pt>
                <c:pt idx="26">
                  <c:v>0.51550137182146405</c:v>
                </c:pt>
                <c:pt idx="27">
                  <c:v>0.42737988023383</c:v>
                </c:pt>
                <c:pt idx="28">
                  <c:v>0.334988150155905</c:v>
                </c:pt>
                <c:pt idx="29">
                  <c:v>0.23924932921398201</c:v>
                </c:pt>
                <c:pt idx="30">
                  <c:v>0.14112000805986699</c:v>
                </c:pt>
                <c:pt idx="31">
                  <c:v>4.1580662433290498E-2</c:v>
                </c:pt>
                <c:pt idx="32">
                  <c:v>-5.83741434275801E-2</c:v>
                </c:pt>
                <c:pt idx="33">
                  <c:v>-0.15774569414324799</c:v>
                </c:pt>
                <c:pt idx="34">
                  <c:v>-0.255541102026831</c:v>
                </c:pt>
                <c:pt idx="35">
                  <c:v>-0.35078322768962</c:v>
                </c:pt>
                <c:pt idx="36">
                  <c:v>-0.44252044329485302</c:v>
                </c:pt>
                <c:pt idx="37">
                  <c:v>-0.52983614090849296</c:v>
                </c:pt>
                <c:pt idx="38">
                  <c:v>-0.61185789094271903</c:v>
                </c:pt>
                <c:pt idx="39">
                  <c:v>-0.68776615918397399</c:v>
                </c:pt>
                <c:pt idx="40">
                  <c:v>-0.75680249530792798</c:v>
                </c:pt>
                <c:pt idx="41">
                  <c:v>-0.81827711106441103</c:v>
                </c:pt>
                <c:pt idx="42">
                  <c:v>-0.87157577241358897</c:v>
                </c:pt>
                <c:pt idx="43">
                  <c:v>-0.91616593674945501</c:v>
                </c:pt>
                <c:pt idx="44">
                  <c:v>-0.95160207388951601</c:v>
                </c:pt>
                <c:pt idx="45">
                  <c:v>-0.97753011766509701</c:v>
                </c:pt>
                <c:pt idx="46">
                  <c:v>-0.99369100363346496</c:v>
                </c:pt>
                <c:pt idx="47">
                  <c:v>-0.99992325756410105</c:v>
                </c:pt>
                <c:pt idx="48">
                  <c:v>-0.99616460883584101</c:v>
                </c:pt>
                <c:pt idx="49">
                  <c:v>-0.98245261262433303</c:v>
                </c:pt>
                <c:pt idx="50">
                  <c:v>-0.95892427466313901</c:v>
                </c:pt>
                <c:pt idx="51">
                  <c:v>-0.92581468232773201</c:v>
                </c:pt>
                <c:pt idx="52">
                  <c:v>-0.88345465572015303</c:v>
                </c:pt>
                <c:pt idx="53">
                  <c:v>-0.83226744222390103</c:v>
                </c:pt>
                <c:pt idx="54">
                  <c:v>-0.77276448755598803</c:v>
                </c:pt>
                <c:pt idx="55">
                  <c:v>-0.70554032557039204</c:v>
                </c:pt>
                <c:pt idx="56">
                  <c:v>-0.63126663787232196</c:v>
                </c:pt>
                <c:pt idx="57">
                  <c:v>-0.55068554259763802</c:v>
                </c:pt>
                <c:pt idx="58">
                  <c:v>-0.46460217941375698</c:v>
                </c:pt>
                <c:pt idx="59">
                  <c:v>-0.37387666483023602</c:v>
                </c:pt>
                <c:pt idx="60">
                  <c:v>-0.27941549819892603</c:v>
                </c:pt>
                <c:pt idx="61">
                  <c:v>-0.18216250427209599</c:v>
                </c:pt>
                <c:pt idx="62">
                  <c:v>-8.3089402817496494E-2</c:v>
                </c:pt>
                <c:pt idx="63">
                  <c:v>1.6813900484349699E-2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8A-4D91-9331-867385531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smooth val="0"/>
        <c:axId val="97743588"/>
        <c:axId val="57753586"/>
      </c:lineChart>
      <c:catAx>
        <c:axId val="977435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7753586"/>
        <c:crosses val="autoZero"/>
        <c:auto val="1"/>
        <c:lblAlgn val="ctr"/>
        <c:lblOffset val="100"/>
        <c:noMultiLvlLbl val="0"/>
      </c:catAx>
      <c:valAx>
        <c:axId val="5775358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7743588"/>
        <c:crosses val="autoZero"/>
        <c:crossBetween val="between"/>
      </c:valAx>
      <c:spPr>
        <a:noFill/>
        <a:ln w="25560">
          <a:noFill/>
        </a:ln>
      </c:spPr>
    </c:plotArea>
    <c:plotVisOnly val="1"/>
    <c:dispBlanksAs val="gap"/>
    <c:showDLblsOverMax val="1"/>
  </c:chart>
  <c:spPr>
    <a:noFill/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05832832230903E-2"/>
          <c:y val="5.0949291035808697E-2"/>
          <c:w val="0.78923631990378795"/>
          <c:h val="0.89786109108387402"/>
        </c:manualLayout>
      </c:layout>
      <c:lineChart>
        <c:grouping val="standard"/>
        <c:varyColors val="0"/>
        <c:ser>
          <c:idx val="0"/>
          <c:order val="0"/>
          <c:spPr>
            <a:ln w="38160">
              <a:solidFill>
                <a:srgbClr val="002060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FrutigerNext LT Regular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0"/>
                <c:pt idx="0">
                  <c:v>0</c:v>
                </c:pt>
                <c:pt idx="1">
                  <c:v>0.50249999999999995</c:v>
                </c:pt>
                <c:pt idx="2">
                  <c:v>1.01</c:v>
                </c:pt>
                <c:pt idx="3">
                  <c:v>1.5225</c:v>
                </c:pt>
                <c:pt idx="4">
                  <c:v>2.04</c:v>
                </c:pt>
                <c:pt idx="5">
                  <c:v>2.5625</c:v>
                </c:pt>
                <c:pt idx="6">
                  <c:v>3.09</c:v>
                </c:pt>
                <c:pt idx="7">
                  <c:v>3.6225000000000001</c:v>
                </c:pt>
                <c:pt idx="8">
                  <c:v>4.16</c:v>
                </c:pt>
                <c:pt idx="9">
                  <c:v>4.7024999999999997</c:v>
                </c:pt>
                <c:pt idx="10">
                  <c:v>5.25</c:v>
                </c:pt>
                <c:pt idx="11">
                  <c:v>5.8025000000000002</c:v>
                </c:pt>
                <c:pt idx="12">
                  <c:v>6.36</c:v>
                </c:pt>
                <c:pt idx="13">
                  <c:v>6.9225000000000003</c:v>
                </c:pt>
                <c:pt idx="14">
                  <c:v>7.49</c:v>
                </c:pt>
                <c:pt idx="15">
                  <c:v>8.0625000000000107</c:v>
                </c:pt>
                <c:pt idx="16">
                  <c:v>8.64</c:v>
                </c:pt>
                <c:pt idx="17">
                  <c:v>9.2225000000000001</c:v>
                </c:pt>
                <c:pt idx="18">
                  <c:v>9.81</c:v>
                </c:pt>
                <c:pt idx="19">
                  <c:v>10.4025</c:v>
                </c:pt>
                <c:pt idx="20">
                  <c:v>11</c:v>
                </c:pt>
                <c:pt idx="21">
                  <c:v>11.602499999999999</c:v>
                </c:pt>
                <c:pt idx="22">
                  <c:v>12.21</c:v>
                </c:pt>
                <c:pt idx="23">
                  <c:v>12.8225</c:v>
                </c:pt>
                <c:pt idx="24">
                  <c:v>13.44</c:v>
                </c:pt>
                <c:pt idx="25">
                  <c:v>14.0625</c:v>
                </c:pt>
                <c:pt idx="26">
                  <c:v>14.69</c:v>
                </c:pt>
                <c:pt idx="27">
                  <c:v>15.3225</c:v>
                </c:pt>
                <c:pt idx="28">
                  <c:v>15.96</c:v>
                </c:pt>
                <c:pt idx="29">
                  <c:v>16.602499999999999</c:v>
                </c:pt>
                <c:pt idx="30">
                  <c:v>17.25</c:v>
                </c:pt>
                <c:pt idx="31">
                  <c:v>17.9025</c:v>
                </c:pt>
                <c:pt idx="32">
                  <c:v>18.559999999999999</c:v>
                </c:pt>
                <c:pt idx="33">
                  <c:v>19.2225</c:v>
                </c:pt>
                <c:pt idx="34">
                  <c:v>19.89</c:v>
                </c:pt>
                <c:pt idx="35">
                  <c:v>20.5625</c:v>
                </c:pt>
                <c:pt idx="36">
                  <c:v>21.24</c:v>
                </c:pt>
                <c:pt idx="37">
                  <c:v>21.922499999999999</c:v>
                </c:pt>
                <c:pt idx="38">
                  <c:v>22.61</c:v>
                </c:pt>
                <c:pt idx="39">
                  <c:v>23.302499999999998</c:v>
                </c:pt>
                <c:pt idx="40">
                  <c:v>24</c:v>
                </c:pt>
                <c:pt idx="41">
                  <c:v>24.702500000000001</c:v>
                </c:pt>
                <c:pt idx="42">
                  <c:v>25.41</c:v>
                </c:pt>
                <c:pt idx="43">
                  <c:v>26.122499999999999</c:v>
                </c:pt>
                <c:pt idx="44">
                  <c:v>26.84</c:v>
                </c:pt>
                <c:pt idx="45">
                  <c:v>27.5625</c:v>
                </c:pt>
                <c:pt idx="46">
                  <c:v>28.29</c:v>
                </c:pt>
                <c:pt idx="47">
                  <c:v>29.022500000000001</c:v>
                </c:pt>
                <c:pt idx="48">
                  <c:v>29.76</c:v>
                </c:pt>
                <c:pt idx="49">
                  <c:v>30.502500000000001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59-4E7C-A0C9-E65BBDF5C997}"/>
            </c:ext>
          </c:extLst>
        </c:ser>
        <c:ser>
          <c:idx val="1"/>
          <c:order val="1"/>
          <c:spPr>
            <a:ln w="38160">
              <a:solidFill>
                <a:srgbClr val="002060">
                  <a:alpha val="90000"/>
                </a:srgbClr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FrutigerNext LT Regular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0"/>
                <c:pt idx="0">
                  <c:v>0</c:v>
                </c:pt>
                <c:pt idx="1">
                  <c:v>0.505</c:v>
                </c:pt>
                <c:pt idx="2">
                  <c:v>1.02</c:v>
                </c:pt>
                <c:pt idx="3">
                  <c:v>1.5449999999999999</c:v>
                </c:pt>
                <c:pt idx="4">
                  <c:v>2.08</c:v>
                </c:pt>
                <c:pt idx="5">
                  <c:v>2.625</c:v>
                </c:pt>
                <c:pt idx="6">
                  <c:v>3.18</c:v>
                </c:pt>
                <c:pt idx="7">
                  <c:v>3.7450000000000001</c:v>
                </c:pt>
                <c:pt idx="8">
                  <c:v>4.32</c:v>
                </c:pt>
                <c:pt idx="9">
                  <c:v>4.9050000000000002</c:v>
                </c:pt>
                <c:pt idx="10">
                  <c:v>5.5</c:v>
                </c:pt>
                <c:pt idx="11">
                  <c:v>6.1050000000000004</c:v>
                </c:pt>
                <c:pt idx="12">
                  <c:v>6.72</c:v>
                </c:pt>
                <c:pt idx="13">
                  <c:v>7.3449999999999998</c:v>
                </c:pt>
                <c:pt idx="14">
                  <c:v>7.98</c:v>
                </c:pt>
                <c:pt idx="15">
                  <c:v>8.625</c:v>
                </c:pt>
                <c:pt idx="16">
                  <c:v>9.2799999999999994</c:v>
                </c:pt>
                <c:pt idx="17">
                  <c:v>9.9450000000000003</c:v>
                </c:pt>
                <c:pt idx="18">
                  <c:v>10.62</c:v>
                </c:pt>
                <c:pt idx="19">
                  <c:v>11.305</c:v>
                </c:pt>
                <c:pt idx="20">
                  <c:v>12</c:v>
                </c:pt>
                <c:pt idx="21">
                  <c:v>12.705</c:v>
                </c:pt>
                <c:pt idx="22">
                  <c:v>13.42</c:v>
                </c:pt>
                <c:pt idx="23">
                  <c:v>14.145</c:v>
                </c:pt>
                <c:pt idx="24">
                  <c:v>14.88</c:v>
                </c:pt>
                <c:pt idx="25">
                  <c:v>15.625</c:v>
                </c:pt>
                <c:pt idx="26">
                  <c:v>16.38</c:v>
                </c:pt>
                <c:pt idx="27">
                  <c:v>17.145</c:v>
                </c:pt>
                <c:pt idx="28">
                  <c:v>17.920000000000002</c:v>
                </c:pt>
                <c:pt idx="29">
                  <c:v>18.704999999999998</c:v>
                </c:pt>
                <c:pt idx="30">
                  <c:v>19.5</c:v>
                </c:pt>
                <c:pt idx="31">
                  <c:v>20.305</c:v>
                </c:pt>
                <c:pt idx="32">
                  <c:v>21.12</c:v>
                </c:pt>
                <c:pt idx="33">
                  <c:v>21.945</c:v>
                </c:pt>
                <c:pt idx="34">
                  <c:v>22.78</c:v>
                </c:pt>
                <c:pt idx="35">
                  <c:v>23.625</c:v>
                </c:pt>
                <c:pt idx="36">
                  <c:v>24.48</c:v>
                </c:pt>
                <c:pt idx="37">
                  <c:v>25.344999999999999</c:v>
                </c:pt>
                <c:pt idx="38">
                  <c:v>26.22</c:v>
                </c:pt>
                <c:pt idx="39">
                  <c:v>27.105</c:v>
                </c:pt>
                <c:pt idx="40">
                  <c:v>28</c:v>
                </c:pt>
                <c:pt idx="41">
                  <c:v>28.905000000000001</c:v>
                </c:pt>
                <c:pt idx="42">
                  <c:v>29.82</c:v>
                </c:pt>
                <c:pt idx="43">
                  <c:v>30.745000000000001</c:v>
                </c:pt>
                <c:pt idx="44">
                  <c:v>31.68</c:v>
                </c:pt>
                <c:pt idx="45">
                  <c:v>32.625</c:v>
                </c:pt>
                <c:pt idx="46">
                  <c:v>33.58</c:v>
                </c:pt>
                <c:pt idx="47">
                  <c:v>34.545000000000002</c:v>
                </c:pt>
                <c:pt idx="48">
                  <c:v>35.520000000000003</c:v>
                </c:pt>
                <c:pt idx="49">
                  <c:v>36.505000000000003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59-4E7C-A0C9-E65BBDF5C997}"/>
            </c:ext>
          </c:extLst>
        </c:ser>
        <c:ser>
          <c:idx val="2"/>
          <c:order val="2"/>
          <c:spPr>
            <a:ln w="38160">
              <a:solidFill>
                <a:srgbClr val="002060">
                  <a:alpha val="80000"/>
                </a:srgbClr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FrutigerNext LT Regular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0"/>
                <c:pt idx="0">
                  <c:v>0</c:v>
                </c:pt>
                <c:pt idx="1">
                  <c:v>0.50661437827766098</c:v>
                </c:pt>
                <c:pt idx="2">
                  <c:v>1.0264575131106499</c:v>
                </c:pt>
                <c:pt idx="3">
                  <c:v>1.5595294044989501</c:v>
                </c:pt>
                <c:pt idx="4">
                  <c:v>2.1058300524425899</c:v>
                </c:pt>
                <c:pt idx="5">
                  <c:v>2.6653594569415402</c:v>
                </c:pt>
                <c:pt idx="6">
                  <c:v>3.23811761799581</c:v>
                </c:pt>
                <c:pt idx="7">
                  <c:v>3.82410453560541</c:v>
                </c:pt>
                <c:pt idx="8">
                  <c:v>4.4233202097703401</c:v>
                </c:pt>
                <c:pt idx="9">
                  <c:v>5.03576464049058</c:v>
                </c:pt>
                <c:pt idx="10">
                  <c:v>5.6614378277661501</c:v>
                </c:pt>
                <c:pt idx="11">
                  <c:v>6.3003397715970397</c:v>
                </c:pt>
                <c:pt idx="12">
                  <c:v>6.9524704719832497</c:v>
                </c:pt>
                <c:pt idx="13">
                  <c:v>7.6178299289247899</c:v>
                </c:pt>
                <c:pt idx="14">
                  <c:v>8.2964181424216505</c:v>
                </c:pt>
                <c:pt idx="15">
                  <c:v>8.9882351124738307</c:v>
                </c:pt>
                <c:pt idx="16">
                  <c:v>9.6932808390813392</c:v>
                </c:pt>
                <c:pt idx="17">
                  <c:v>10.411555322244199</c:v>
                </c:pt>
                <c:pt idx="18">
                  <c:v>11.143058561962301</c:v>
                </c:pt>
                <c:pt idx="19">
                  <c:v>11.8877905582358</c:v>
                </c:pt>
                <c:pt idx="20">
                  <c:v>12.6457513110646</c:v>
                </c:pt>
                <c:pt idx="21">
                  <c:v>13.4169408204487</c:v>
                </c:pt>
                <c:pt idx="22">
                  <c:v>14.2013590863882</c:v>
                </c:pt>
                <c:pt idx="23">
                  <c:v>14.999006108882901</c:v>
                </c:pt>
                <c:pt idx="24">
                  <c:v>15.809881887933001</c:v>
                </c:pt>
                <c:pt idx="25">
                  <c:v>16.633986423538399</c:v>
                </c:pt>
                <c:pt idx="26">
                  <c:v>17.471319715699199</c:v>
                </c:pt>
                <c:pt idx="27">
                  <c:v>18.321881764415199</c:v>
                </c:pt>
                <c:pt idx="28">
                  <c:v>19.185672569686599</c:v>
                </c:pt>
                <c:pt idx="29">
                  <c:v>20.062692131513302</c:v>
                </c:pt>
                <c:pt idx="30">
                  <c:v>20.952940449895301</c:v>
                </c:pt>
                <c:pt idx="31">
                  <c:v>21.8564175248327</c:v>
                </c:pt>
                <c:pt idx="32">
                  <c:v>22.7731233563253</c:v>
                </c:pt>
                <c:pt idx="33">
                  <c:v>23.703057944373299</c:v>
                </c:pt>
                <c:pt idx="34">
                  <c:v>24.646221288976701</c:v>
                </c:pt>
                <c:pt idx="35">
                  <c:v>25.6026133901353</c:v>
                </c:pt>
                <c:pt idx="36">
                  <c:v>26.572234247849298</c:v>
                </c:pt>
                <c:pt idx="37">
                  <c:v>27.5550838621186</c:v>
                </c:pt>
                <c:pt idx="38">
                  <c:v>28.551162232943199</c:v>
                </c:pt>
                <c:pt idx="39">
                  <c:v>29.560469360323101</c:v>
                </c:pt>
                <c:pt idx="40">
                  <c:v>30.583005244258398</c:v>
                </c:pt>
                <c:pt idx="41">
                  <c:v>31.6187698847489</c:v>
                </c:pt>
                <c:pt idx="42">
                  <c:v>32.667763281794798</c:v>
                </c:pt>
                <c:pt idx="43">
                  <c:v>33.729985435396102</c:v>
                </c:pt>
                <c:pt idx="44">
                  <c:v>34.8054363455526</c:v>
                </c:pt>
                <c:pt idx="45">
                  <c:v>35.894116012264497</c:v>
                </c:pt>
                <c:pt idx="46">
                  <c:v>36.996024435531702</c:v>
                </c:pt>
                <c:pt idx="47">
                  <c:v>38.111161615354199</c:v>
                </c:pt>
                <c:pt idx="48">
                  <c:v>39.239527551732003</c:v>
                </c:pt>
                <c:pt idx="49">
                  <c:v>40.3811222446652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59-4E7C-A0C9-E65BBDF5C997}"/>
            </c:ext>
          </c:extLst>
        </c:ser>
        <c:ser>
          <c:idx val="3"/>
          <c:order val="3"/>
          <c:spPr>
            <a:ln w="38160">
              <a:solidFill>
                <a:srgbClr val="002060">
                  <a:alpha val="70000"/>
                </a:srgbClr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FrutigerNext LT Regular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50"/>
                <c:pt idx="0">
                  <c:v>0</c:v>
                </c:pt>
                <c:pt idx="1">
                  <c:v>0.50790569415042097</c:v>
                </c:pt>
                <c:pt idx="2">
                  <c:v>1.0316227766016799</c:v>
                </c:pt>
                <c:pt idx="3">
                  <c:v>1.5711512473537901</c:v>
                </c:pt>
                <c:pt idx="4">
                  <c:v>2.1264911064067298</c:v>
                </c:pt>
                <c:pt idx="5">
                  <c:v>2.6976423537605201</c:v>
                </c:pt>
                <c:pt idx="6">
                  <c:v>3.2846049894151501</c:v>
                </c:pt>
                <c:pt idx="7">
                  <c:v>3.8873790133706301</c:v>
                </c:pt>
                <c:pt idx="8">
                  <c:v>4.5059644256269404</c:v>
                </c:pt>
                <c:pt idx="9">
                  <c:v>5.1403612261841003</c:v>
                </c:pt>
                <c:pt idx="10">
                  <c:v>5.7905694150420999</c:v>
                </c:pt>
                <c:pt idx="11">
                  <c:v>6.4565889922009401</c:v>
                </c:pt>
                <c:pt idx="12">
                  <c:v>7.13841995766062</c:v>
                </c:pt>
                <c:pt idx="13">
                  <c:v>7.8360623114211396</c:v>
                </c:pt>
                <c:pt idx="14">
                  <c:v>8.5495160534825096</c:v>
                </c:pt>
                <c:pt idx="15">
                  <c:v>9.2787811838447105</c:v>
                </c:pt>
                <c:pt idx="16">
                  <c:v>10.023857702507801</c:v>
                </c:pt>
                <c:pt idx="17">
                  <c:v>10.784745609471701</c:v>
                </c:pt>
                <c:pt idx="18">
                  <c:v>11.561444904736399</c:v>
                </c:pt>
                <c:pt idx="19">
                  <c:v>12.353955588302</c:v>
                </c:pt>
                <c:pt idx="20">
                  <c:v>13.1622776601684</c:v>
                </c:pt>
                <c:pt idx="21">
                  <c:v>13.9864111203356</c:v>
                </c:pt>
                <c:pt idx="22">
                  <c:v>14.8263559688037</c:v>
                </c:pt>
                <c:pt idx="23">
                  <c:v>15.6821122055727</c:v>
                </c:pt>
                <c:pt idx="24">
                  <c:v>16.553679830642501</c:v>
                </c:pt>
                <c:pt idx="25">
                  <c:v>17.441058844013099</c:v>
                </c:pt>
                <c:pt idx="26">
                  <c:v>18.344249245684601</c:v>
                </c:pt>
                <c:pt idx="27">
                  <c:v>19.2632510356569</c:v>
                </c:pt>
                <c:pt idx="28">
                  <c:v>20.19806421393</c:v>
                </c:pt>
                <c:pt idx="29">
                  <c:v>21.148688780503999</c:v>
                </c:pt>
                <c:pt idx="30">
                  <c:v>22.115124735378899</c:v>
                </c:pt>
                <c:pt idx="31">
                  <c:v>23.0973720785545</c:v>
                </c:pt>
                <c:pt idx="32">
                  <c:v>24.095430810031001</c:v>
                </c:pt>
                <c:pt idx="33">
                  <c:v>25.109300929808398</c:v>
                </c:pt>
                <c:pt idx="34">
                  <c:v>26.1389824378866</c:v>
                </c:pt>
                <c:pt idx="35">
                  <c:v>27.184475334265699</c:v>
                </c:pt>
                <c:pt idx="36">
                  <c:v>28.245779618945502</c:v>
                </c:pt>
                <c:pt idx="37">
                  <c:v>29.322895291926301</c:v>
                </c:pt>
                <c:pt idx="38">
                  <c:v>30.415822353207801</c:v>
                </c:pt>
                <c:pt idx="39">
                  <c:v>31.524560802790301</c:v>
                </c:pt>
                <c:pt idx="40">
                  <c:v>32.649110640673499</c:v>
                </c:pt>
                <c:pt idx="41">
                  <c:v>33.789471866857603</c:v>
                </c:pt>
                <c:pt idx="42">
                  <c:v>34.945644481342498</c:v>
                </c:pt>
                <c:pt idx="43">
                  <c:v>36.117628484128304</c:v>
                </c:pt>
                <c:pt idx="44">
                  <c:v>37.305423875214899</c:v>
                </c:pt>
                <c:pt idx="45">
                  <c:v>38.509030654602398</c:v>
                </c:pt>
                <c:pt idx="46">
                  <c:v>39.728448822290801</c:v>
                </c:pt>
                <c:pt idx="47">
                  <c:v>40.963678378279901</c:v>
                </c:pt>
                <c:pt idx="48">
                  <c:v>42.214719322569898</c:v>
                </c:pt>
                <c:pt idx="49">
                  <c:v>43.4815716551607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59-4E7C-A0C9-E65BBDF5C997}"/>
            </c:ext>
          </c:extLst>
        </c:ser>
        <c:ser>
          <c:idx val="4"/>
          <c:order val="4"/>
          <c:spPr>
            <a:ln w="38160">
              <a:solidFill>
                <a:srgbClr val="002060">
                  <a:alpha val="60000"/>
                </a:srgbClr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FrutigerNext LT Regular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50"/>
                <c:pt idx="0">
                  <c:v>0</c:v>
                </c:pt>
                <c:pt idx="1">
                  <c:v>0.50935414346693397</c:v>
                </c:pt>
                <c:pt idx="2">
                  <c:v>1.0374165738677401</c:v>
                </c:pt>
                <c:pt idx="3">
                  <c:v>1.58418729120241</c:v>
                </c:pt>
                <c:pt idx="4">
                  <c:v>2.14966629547096</c:v>
                </c:pt>
                <c:pt idx="5">
                  <c:v>2.7338535866733702</c:v>
                </c:pt>
                <c:pt idx="6">
                  <c:v>3.3367491648096501</c:v>
                </c:pt>
                <c:pt idx="7">
                  <c:v>3.95835302987981</c:v>
                </c:pt>
                <c:pt idx="8">
                  <c:v>4.59866518188384</c:v>
                </c:pt>
                <c:pt idx="9">
                  <c:v>5.2576856208217198</c:v>
                </c:pt>
                <c:pt idx="10">
                  <c:v>5.9354143466934799</c:v>
                </c:pt>
                <c:pt idx="11">
                  <c:v>6.6318513594991204</c:v>
                </c:pt>
                <c:pt idx="12">
                  <c:v>7.34699665923862</c:v>
                </c:pt>
                <c:pt idx="13">
                  <c:v>8.0808502459119893</c:v>
                </c:pt>
                <c:pt idx="14">
                  <c:v>8.8334121195192399</c:v>
                </c:pt>
                <c:pt idx="15">
                  <c:v>9.6046822800603504</c:v>
                </c:pt>
                <c:pt idx="16">
                  <c:v>10.3946607275353</c:v>
                </c:pt>
                <c:pt idx="17">
                  <c:v>11.203347461944199</c:v>
                </c:pt>
                <c:pt idx="18">
                  <c:v>12.0307424832869</c:v>
                </c:pt>
                <c:pt idx="19">
                  <c:v>12.8768457915635</c:v>
                </c:pt>
                <c:pt idx="20">
                  <c:v>13.7416573867739</c:v>
                </c:pt>
                <c:pt idx="21">
                  <c:v>14.6251772689183</c:v>
                </c:pt>
                <c:pt idx="22">
                  <c:v>15.527405437996499</c:v>
                </c:pt>
                <c:pt idx="23">
                  <c:v>16.4483418940085</c:v>
                </c:pt>
                <c:pt idx="24">
                  <c:v>17.387986636954501</c:v>
                </c:pt>
                <c:pt idx="25">
                  <c:v>18.3463396668343</c:v>
                </c:pt>
                <c:pt idx="26">
                  <c:v>19.3234009836479</c:v>
                </c:pt>
                <c:pt idx="27">
                  <c:v>20.319170587395501</c:v>
                </c:pt>
                <c:pt idx="28">
                  <c:v>21.333648478076899</c:v>
                </c:pt>
                <c:pt idx="29">
                  <c:v>22.366834655692202</c:v>
                </c:pt>
                <c:pt idx="30">
                  <c:v>23.418729120241402</c:v>
                </c:pt>
                <c:pt idx="31">
                  <c:v>24.489331871724399</c:v>
                </c:pt>
                <c:pt idx="32">
                  <c:v>25.578642910141301</c:v>
                </c:pt>
                <c:pt idx="33">
                  <c:v>26.686662235492001</c:v>
                </c:pt>
                <c:pt idx="34">
                  <c:v>27.813389847776701</c:v>
                </c:pt>
                <c:pt idx="35">
                  <c:v>28.958825746995199</c:v>
                </c:pt>
                <c:pt idx="36">
                  <c:v>30.122969933147601</c:v>
                </c:pt>
                <c:pt idx="37">
                  <c:v>31.305822406233801</c:v>
                </c:pt>
                <c:pt idx="38">
                  <c:v>32.507383166253902</c:v>
                </c:pt>
                <c:pt idx="39">
                  <c:v>33.727652213207897</c:v>
                </c:pt>
                <c:pt idx="40">
                  <c:v>34.966629547095799</c:v>
                </c:pt>
                <c:pt idx="41">
                  <c:v>36.224315167917503</c:v>
                </c:pt>
                <c:pt idx="42">
                  <c:v>37.5007090756731</c:v>
                </c:pt>
                <c:pt idx="43">
                  <c:v>38.795811270362499</c:v>
                </c:pt>
                <c:pt idx="44">
                  <c:v>40.109621751985898</c:v>
                </c:pt>
                <c:pt idx="45">
                  <c:v>41.442140520543099</c:v>
                </c:pt>
                <c:pt idx="46">
                  <c:v>42.7933675760342</c:v>
                </c:pt>
                <c:pt idx="47">
                  <c:v>44.163302918459202</c:v>
                </c:pt>
                <c:pt idx="48">
                  <c:v>45.551946547817899</c:v>
                </c:pt>
                <c:pt idx="49">
                  <c:v>46.959298464110603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E59-4E7C-A0C9-E65BBDF5C997}"/>
            </c:ext>
          </c:extLst>
        </c:ser>
        <c:ser>
          <c:idx val="5"/>
          <c:order val="5"/>
          <c:spPr>
            <a:ln w="38160">
              <a:solidFill>
                <a:srgbClr val="002060">
                  <a:alpha val="50000"/>
                </a:srgbClr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FrutigerNext LT Regular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50"/>
                <c:pt idx="0">
                  <c:v>0</c:v>
                </c:pt>
                <c:pt idx="1">
                  <c:v>0.511180339887499</c:v>
                </c:pt>
                <c:pt idx="2">
                  <c:v>1.04472135955</c:v>
                </c:pt>
                <c:pt idx="3">
                  <c:v>1.6006230589874899</c:v>
                </c:pt>
                <c:pt idx="4">
                  <c:v>2.17888543819998</c:v>
                </c:pt>
                <c:pt idx="5">
                  <c:v>2.7795084971874702</c:v>
                </c:pt>
                <c:pt idx="6">
                  <c:v>3.4024922359499601</c:v>
                </c:pt>
                <c:pt idx="7">
                  <c:v>4.0478366544874502</c:v>
                </c:pt>
                <c:pt idx="8">
                  <c:v>4.7155417527999299</c:v>
                </c:pt>
                <c:pt idx="9">
                  <c:v>5.4056075308874201</c:v>
                </c:pt>
                <c:pt idx="10">
                  <c:v>6.1180339887499002</c:v>
                </c:pt>
                <c:pt idx="11">
                  <c:v>6.8528211263873704</c:v>
                </c:pt>
                <c:pt idx="12">
                  <c:v>7.6099689437998501</c:v>
                </c:pt>
                <c:pt idx="13">
                  <c:v>8.3894774409873207</c:v>
                </c:pt>
                <c:pt idx="14">
                  <c:v>9.1913466179497991</c:v>
                </c:pt>
                <c:pt idx="15">
                  <c:v>10.0155764746873</c:v>
                </c:pt>
                <c:pt idx="16">
                  <c:v>10.8621670111997</c:v>
                </c:pt>
                <c:pt idx="17">
                  <c:v>11.731118227487199</c:v>
                </c:pt>
                <c:pt idx="18">
                  <c:v>12.6224301235497</c:v>
                </c:pt>
                <c:pt idx="19">
                  <c:v>13.536102699387101</c:v>
                </c:pt>
                <c:pt idx="20">
                  <c:v>14.472135954999599</c:v>
                </c:pt>
                <c:pt idx="21">
                  <c:v>15.430529890387</c:v>
                </c:pt>
                <c:pt idx="22">
                  <c:v>16.411284505549499</c:v>
                </c:pt>
                <c:pt idx="23">
                  <c:v>17.414399800486901</c:v>
                </c:pt>
                <c:pt idx="24">
                  <c:v>18.4398757751994</c:v>
                </c:pt>
                <c:pt idx="25">
                  <c:v>19.487712429686798</c:v>
                </c:pt>
                <c:pt idx="26">
                  <c:v>20.557909763949301</c:v>
                </c:pt>
                <c:pt idx="27">
                  <c:v>21.650467777986702</c:v>
                </c:pt>
                <c:pt idx="28">
                  <c:v>22.7653864717992</c:v>
                </c:pt>
                <c:pt idx="29">
                  <c:v>23.902665845386601</c:v>
                </c:pt>
                <c:pt idx="30">
                  <c:v>25.062305898748999</c:v>
                </c:pt>
                <c:pt idx="31">
                  <c:v>26.244306631886499</c:v>
                </c:pt>
                <c:pt idx="32">
                  <c:v>27.4486680447989</c:v>
                </c:pt>
                <c:pt idx="33">
                  <c:v>28.675390137486399</c:v>
                </c:pt>
                <c:pt idx="34">
                  <c:v>29.9244729099488</c:v>
                </c:pt>
                <c:pt idx="35">
                  <c:v>31.1959163621862</c:v>
                </c:pt>
                <c:pt idx="36">
                  <c:v>32.4897204941986</c:v>
                </c:pt>
                <c:pt idx="37">
                  <c:v>33.805885305986003</c:v>
                </c:pt>
                <c:pt idx="38">
                  <c:v>35.144410797548503</c:v>
                </c:pt>
                <c:pt idx="39">
                  <c:v>36.505296968885901</c:v>
                </c:pt>
                <c:pt idx="40">
                  <c:v>37.888543819998297</c:v>
                </c:pt>
                <c:pt idx="41">
                  <c:v>39.294151350885798</c:v>
                </c:pt>
                <c:pt idx="42">
                  <c:v>40.722119561548197</c:v>
                </c:pt>
                <c:pt idx="43">
                  <c:v>42.172448451985602</c:v>
                </c:pt>
                <c:pt idx="44">
                  <c:v>43.645138022197997</c:v>
                </c:pt>
                <c:pt idx="45">
                  <c:v>45.140188272185398</c:v>
                </c:pt>
                <c:pt idx="46">
                  <c:v>46.657599201947797</c:v>
                </c:pt>
                <c:pt idx="47">
                  <c:v>48.1973708114852</c:v>
                </c:pt>
                <c:pt idx="48">
                  <c:v>49.759503100797602</c:v>
                </c:pt>
                <c:pt idx="49">
                  <c:v>51.343996069885002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E59-4E7C-A0C9-E65BBDF5C997}"/>
            </c:ext>
          </c:extLst>
        </c:ser>
        <c:ser>
          <c:idx val="6"/>
          <c:order val="6"/>
          <c:spPr>
            <a:ln w="38160">
              <a:solidFill>
                <a:srgbClr val="002060">
                  <a:alpha val="40000"/>
                </a:srgbClr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FrutigerNext LT Regular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strCache>
            </c:strRef>
          </c:cat>
          <c:val>
            <c:numRef>
              <c:f>6</c:f>
              <c:numCache>
                <c:formatCode>General</c:formatCode>
                <c:ptCount val="50"/>
                <c:pt idx="0">
                  <c:v>0</c:v>
                </c:pt>
                <c:pt idx="1">
                  <c:v>0.51274754878398199</c:v>
                </c:pt>
                <c:pt idx="2">
                  <c:v>1.0509901951359299</c:v>
                </c:pt>
                <c:pt idx="3">
                  <c:v>1.61472793905584</c:v>
                </c:pt>
                <c:pt idx="4">
                  <c:v>2.20396078054371</c:v>
                </c:pt>
                <c:pt idx="5">
                  <c:v>2.81868871959955</c:v>
                </c:pt>
                <c:pt idx="6">
                  <c:v>3.4589117562233498</c:v>
                </c:pt>
                <c:pt idx="7">
                  <c:v>4.12462989041512</c:v>
                </c:pt>
                <c:pt idx="8">
                  <c:v>4.8158431221748499</c:v>
                </c:pt>
                <c:pt idx="9">
                  <c:v>5.53255145150254</c:v>
                </c:pt>
                <c:pt idx="10">
                  <c:v>6.2747548783981903</c:v>
                </c:pt>
                <c:pt idx="11">
                  <c:v>7.0424534028618204</c:v>
                </c:pt>
                <c:pt idx="12">
                  <c:v>7.8356470248934098</c:v>
                </c:pt>
                <c:pt idx="13">
                  <c:v>8.6543357444929505</c:v>
                </c:pt>
                <c:pt idx="14">
                  <c:v>9.4985195616604692</c:v>
                </c:pt>
                <c:pt idx="15">
                  <c:v>10.3681984763959</c:v>
                </c:pt>
                <c:pt idx="16">
                  <c:v>11.2633724886994</c:v>
                </c:pt>
                <c:pt idx="17">
                  <c:v>12.184041598570801</c:v>
                </c:pt>
                <c:pt idx="18">
                  <c:v>13.130205806010199</c:v>
                </c:pt>
                <c:pt idx="19">
                  <c:v>14.101865111017499</c:v>
                </c:pt>
                <c:pt idx="20">
                  <c:v>15.0990195135928</c:v>
                </c:pt>
                <c:pt idx="21">
                  <c:v>16.121669013736</c:v>
                </c:pt>
                <c:pt idx="22">
                  <c:v>17.169813611447299</c:v>
                </c:pt>
                <c:pt idx="23">
                  <c:v>18.243453306726401</c:v>
                </c:pt>
                <c:pt idx="24">
                  <c:v>19.3425880995736</c:v>
                </c:pt>
                <c:pt idx="25">
                  <c:v>20.467217989988701</c:v>
                </c:pt>
                <c:pt idx="26">
                  <c:v>21.617342977971798</c:v>
                </c:pt>
                <c:pt idx="27">
                  <c:v>22.792963063522802</c:v>
                </c:pt>
                <c:pt idx="28">
                  <c:v>23.994078246641902</c:v>
                </c:pt>
                <c:pt idx="29">
                  <c:v>25.2206885273288</c:v>
                </c:pt>
                <c:pt idx="30">
                  <c:v>26.4727939055837</c:v>
                </c:pt>
                <c:pt idx="31">
                  <c:v>27.7503943814067</c:v>
                </c:pt>
                <c:pt idx="32">
                  <c:v>29.053489954797499</c:v>
                </c:pt>
                <c:pt idx="33">
                  <c:v>30.382080625756402</c:v>
                </c:pt>
                <c:pt idx="34">
                  <c:v>31.736166394283099</c:v>
                </c:pt>
                <c:pt idx="35">
                  <c:v>33.115747260377901</c:v>
                </c:pt>
                <c:pt idx="36">
                  <c:v>34.520823224040598</c:v>
                </c:pt>
                <c:pt idx="37">
                  <c:v>35.951394285271299</c:v>
                </c:pt>
                <c:pt idx="38">
                  <c:v>37.407460444069997</c:v>
                </c:pt>
                <c:pt idx="39">
                  <c:v>38.889021700436501</c:v>
                </c:pt>
                <c:pt idx="40">
                  <c:v>40.396078054371102</c:v>
                </c:pt>
                <c:pt idx="41">
                  <c:v>41.928629505873701</c:v>
                </c:pt>
                <c:pt idx="42">
                  <c:v>43.486676054944198</c:v>
                </c:pt>
                <c:pt idx="43">
                  <c:v>45.0702177015826</c:v>
                </c:pt>
                <c:pt idx="44">
                  <c:v>46.679254445789098</c:v>
                </c:pt>
                <c:pt idx="45">
                  <c:v>48.313786287563403</c:v>
                </c:pt>
                <c:pt idx="46">
                  <c:v>49.973813226905897</c:v>
                </c:pt>
                <c:pt idx="47">
                  <c:v>51.659335263816097</c:v>
                </c:pt>
                <c:pt idx="48">
                  <c:v>53.370352398294401</c:v>
                </c:pt>
                <c:pt idx="49">
                  <c:v>55.106864630340702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E59-4E7C-A0C9-E65BBDF5C997}"/>
            </c:ext>
          </c:extLst>
        </c:ser>
        <c:ser>
          <c:idx val="7"/>
          <c:order val="7"/>
          <c:spPr>
            <a:ln w="38160">
              <a:solidFill>
                <a:srgbClr val="002060">
                  <a:alpha val="30000"/>
                </a:srgbClr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FrutigerNext LT Regular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strCache>
            </c:strRef>
          </c:cat>
          <c:val>
            <c:numRef>
              <c:f>7</c:f>
              <c:numCache>
                <c:formatCode>General</c:formatCode>
                <c:ptCount val="50"/>
                <c:pt idx="0">
                  <c:v>0</c:v>
                </c:pt>
                <c:pt idx="1">
                  <c:v>0.51457737973711304</c:v>
                </c:pt>
                <c:pt idx="2">
                  <c:v>1.0583095189484499</c:v>
                </c:pt>
                <c:pt idx="3">
                  <c:v>1.6311964176340199</c:v>
                </c:pt>
                <c:pt idx="4">
                  <c:v>2.23323807579381</c:v>
                </c:pt>
                <c:pt idx="5">
                  <c:v>2.8644344934278299</c:v>
                </c:pt>
                <c:pt idx="6">
                  <c:v>3.5247856705360801</c:v>
                </c:pt>
                <c:pt idx="7">
                  <c:v>4.2142916071185503</c:v>
                </c:pt>
                <c:pt idx="8">
                  <c:v>4.9329523031752496</c:v>
                </c:pt>
                <c:pt idx="9">
                  <c:v>5.6807677587061702</c:v>
                </c:pt>
                <c:pt idx="10">
                  <c:v>6.4577379737113301</c:v>
                </c:pt>
                <c:pt idx="11">
                  <c:v>7.2638629481906998</c:v>
                </c:pt>
                <c:pt idx="12">
                  <c:v>8.0991426821443095</c:v>
                </c:pt>
                <c:pt idx="13">
                  <c:v>8.9635771755721407</c:v>
                </c:pt>
                <c:pt idx="14">
                  <c:v>9.8571664284741995</c:v>
                </c:pt>
                <c:pt idx="15">
                  <c:v>10.7799104408505</c:v>
                </c:pt>
                <c:pt idx="16">
                  <c:v>11.731809212701</c:v>
                </c:pt>
                <c:pt idx="17">
                  <c:v>12.712862744025699</c:v>
                </c:pt>
                <c:pt idx="18">
                  <c:v>13.7230710348247</c:v>
                </c:pt>
                <c:pt idx="19">
                  <c:v>14.762434085097899</c:v>
                </c:pt>
                <c:pt idx="20">
                  <c:v>15.830951894845301</c:v>
                </c:pt>
                <c:pt idx="21">
                  <c:v>16.9286244640669</c:v>
                </c:pt>
                <c:pt idx="22">
                  <c:v>18.055451792762799</c:v>
                </c:pt>
                <c:pt idx="23">
                  <c:v>19.211433880932901</c:v>
                </c:pt>
                <c:pt idx="24">
                  <c:v>20.396570728577199</c:v>
                </c:pt>
                <c:pt idx="25">
                  <c:v>21.610862335695799</c:v>
                </c:pt>
                <c:pt idx="26">
                  <c:v>22.854308702288598</c:v>
                </c:pt>
                <c:pt idx="27">
                  <c:v>24.1269098283556</c:v>
                </c:pt>
                <c:pt idx="28">
                  <c:v>25.428665713896802</c:v>
                </c:pt>
                <c:pt idx="29">
                  <c:v>26.759576358912199</c:v>
                </c:pt>
                <c:pt idx="30">
                  <c:v>28.119641763401901</c:v>
                </c:pt>
                <c:pt idx="31">
                  <c:v>29.5088619273658</c:v>
                </c:pt>
                <c:pt idx="32">
                  <c:v>30.927236850804</c:v>
                </c:pt>
                <c:pt idx="33">
                  <c:v>32.374766533716297</c:v>
                </c:pt>
                <c:pt idx="34">
                  <c:v>33.851450976102903</c:v>
                </c:pt>
                <c:pt idx="35">
                  <c:v>35.357290177963698</c:v>
                </c:pt>
                <c:pt idx="36">
                  <c:v>36.892284139298802</c:v>
                </c:pt>
                <c:pt idx="37">
                  <c:v>38.456432860108002</c:v>
                </c:pt>
                <c:pt idx="38">
                  <c:v>40.049736340391497</c:v>
                </c:pt>
                <c:pt idx="39">
                  <c:v>41.672194580149302</c:v>
                </c:pt>
                <c:pt idx="40">
                  <c:v>43.323807579381203</c:v>
                </c:pt>
                <c:pt idx="41">
                  <c:v>45.004575338087399</c:v>
                </c:pt>
                <c:pt idx="42">
                  <c:v>46.714497856267798</c:v>
                </c:pt>
                <c:pt idx="43">
                  <c:v>48.453575133922399</c:v>
                </c:pt>
                <c:pt idx="44">
                  <c:v>50.221807171051204</c:v>
                </c:pt>
                <c:pt idx="45">
                  <c:v>52.019193967654303</c:v>
                </c:pt>
                <c:pt idx="46">
                  <c:v>53.845735523731598</c:v>
                </c:pt>
                <c:pt idx="47">
                  <c:v>55.701431839283202</c:v>
                </c:pt>
                <c:pt idx="48">
                  <c:v>57.586282914308903</c:v>
                </c:pt>
                <c:pt idx="49">
                  <c:v>59.500288748808899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E59-4E7C-A0C9-E65BBDF5C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smooth val="0"/>
        <c:axId val="43725248"/>
        <c:axId val="64239649"/>
      </c:lineChart>
      <c:catAx>
        <c:axId val="43725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4239649"/>
        <c:crosses val="autoZero"/>
        <c:auto val="1"/>
        <c:lblAlgn val="ctr"/>
        <c:lblOffset val="100"/>
        <c:noMultiLvlLbl val="0"/>
      </c:catAx>
      <c:valAx>
        <c:axId val="6423964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3725248"/>
        <c:crosses val="autoZero"/>
        <c:crossBetween val="between"/>
      </c:valAx>
      <c:spPr>
        <a:noFill/>
        <a:ln w="25560">
          <a:noFill/>
        </a:ln>
      </c:spPr>
    </c:plotArea>
    <c:plotVisOnly val="1"/>
    <c:dispBlanksAs val="gap"/>
    <c:showDLblsOverMax val="1"/>
  </c:chart>
  <c:spPr>
    <a:noFill/>
    <a:ln w="936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conventional_power_generation!$C$1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626260"/>
            </a:solidFill>
            <a:ln>
              <a:noFill/>
            </a:ln>
            <a:effectLst/>
          </c:spPr>
          <c:cat>
            <c:numRef>
              <c:f>conventional_power_generation!$B$73:$B$193</c:f>
              <c:numCache>
                <c:formatCode>[$-F400]h:mm:ss\ AM/PM</c:formatCode>
                <c:ptCount val="121"/>
                <c:pt idx="0">
                  <c:v>43185.958332002199</c:v>
                </c:pt>
                <c:pt idx="1">
                  <c:v>43185.999998668864</c:v>
                </c:pt>
                <c:pt idx="2">
                  <c:v>43186.041665335528</c:v>
                </c:pt>
                <c:pt idx="3">
                  <c:v>43186.083332002192</c:v>
                </c:pt>
                <c:pt idx="4">
                  <c:v>43186.124998668856</c:v>
                </c:pt>
                <c:pt idx="5">
                  <c:v>43186.166665335521</c:v>
                </c:pt>
                <c:pt idx="6">
                  <c:v>43186.208332002185</c:v>
                </c:pt>
                <c:pt idx="7">
                  <c:v>43186.249998668849</c:v>
                </c:pt>
                <c:pt idx="8">
                  <c:v>43186.291665335513</c:v>
                </c:pt>
                <c:pt idx="9">
                  <c:v>43186.333332002177</c:v>
                </c:pt>
                <c:pt idx="10">
                  <c:v>43186.374998668842</c:v>
                </c:pt>
                <c:pt idx="11">
                  <c:v>43186.416665335506</c:v>
                </c:pt>
                <c:pt idx="12">
                  <c:v>43186.45833200217</c:v>
                </c:pt>
                <c:pt idx="13">
                  <c:v>43186.499998668834</c:v>
                </c:pt>
                <c:pt idx="14">
                  <c:v>43186.541665335499</c:v>
                </c:pt>
                <c:pt idx="15">
                  <c:v>43186.583332002163</c:v>
                </c:pt>
                <c:pt idx="16">
                  <c:v>43186.624998668827</c:v>
                </c:pt>
                <c:pt idx="17">
                  <c:v>43186.666665335491</c:v>
                </c:pt>
                <c:pt idx="18">
                  <c:v>43186.708332002156</c:v>
                </c:pt>
                <c:pt idx="19">
                  <c:v>43186.74999866882</c:v>
                </c:pt>
                <c:pt idx="20">
                  <c:v>43186.791665335484</c:v>
                </c:pt>
                <c:pt idx="21">
                  <c:v>43186.833332002148</c:v>
                </c:pt>
                <c:pt idx="22">
                  <c:v>43186.874998668813</c:v>
                </c:pt>
                <c:pt idx="23">
                  <c:v>43186.916665335477</c:v>
                </c:pt>
                <c:pt idx="24">
                  <c:v>43186.958332002141</c:v>
                </c:pt>
                <c:pt idx="25">
                  <c:v>43186.999998668805</c:v>
                </c:pt>
                <c:pt idx="26">
                  <c:v>43187.04166533547</c:v>
                </c:pt>
                <c:pt idx="27">
                  <c:v>43187.083332002134</c:v>
                </c:pt>
                <c:pt idx="28">
                  <c:v>43187.124998668798</c:v>
                </c:pt>
                <c:pt idx="29">
                  <c:v>43187.166665335462</c:v>
                </c:pt>
                <c:pt idx="30">
                  <c:v>43187.208332002127</c:v>
                </c:pt>
                <c:pt idx="31">
                  <c:v>43187.249998668791</c:v>
                </c:pt>
                <c:pt idx="32">
                  <c:v>43187.291665335455</c:v>
                </c:pt>
                <c:pt idx="33">
                  <c:v>43187.333332002119</c:v>
                </c:pt>
                <c:pt idx="34">
                  <c:v>43187.374998668784</c:v>
                </c:pt>
                <c:pt idx="35">
                  <c:v>43187.416665335448</c:v>
                </c:pt>
                <c:pt idx="36">
                  <c:v>43187.458332002112</c:v>
                </c:pt>
                <c:pt idx="37">
                  <c:v>43187.499998668776</c:v>
                </c:pt>
                <c:pt idx="38">
                  <c:v>43187.54166533544</c:v>
                </c:pt>
                <c:pt idx="39">
                  <c:v>43187.583332002105</c:v>
                </c:pt>
                <c:pt idx="40">
                  <c:v>43187.624998668769</c:v>
                </c:pt>
                <c:pt idx="41">
                  <c:v>43187.666665335433</c:v>
                </c:pt>
                <c:pt idx="42">
                  <c:v>43187.708332002097</c:v>
                </c:pt>
                <c:pt idx="43">
                  <c:v>43187.749998668762</c:v>
                </c:pt>
                <c:pt idx="44">
                  <c:v>43187.791665335426</c:v>
                </c:pt>
                <c:pt idx="45">
                  <c:v>43187.83333200209</c:v>
                </c:pt>
                <c:pt idx="46">
                  <c:v>43187.874998668754</c:v>
                </c:pt>
                <c:pt idx="47">
                  <c:v>43187.916665335419</c:v>
                </c:pt>
                <c:pt idx="48">
                  <c:v>43187.958332002083</c:v>
                </c:pt>
                <c:pt idx="49">
                  <c:v>43187.999998668747</c:v>
                </c:pt>
                <c:pt idx="50">
                  <c:v>43188.041665335411</c:v>
                </c:pt>
                <c:pt idx="51">
                  <c:v>43188.083332002076</c:v>
                </c:pt>
                <c:pt idx="52">
                  <c:v>43188.12499866874</c:v>
                </c:pt>
                <c:pt idx="53">
                  <c:v>43188.166665335404</c:v>
                </c:pt>
                <c:pt idx="54">
                  <c:v>43188.208332002068</c:v>
                </c:pt>
                <c:pt idx="55">
                  <c:v>43188.249998668733</c:v>
                </c:pt>
                <c:pt idx="56">
                  <c:v>43188.291665335397</c:v>
                </c:pt>
                <c:pt idx="57">
                  <c:v>43188.333332002061</c:v>
                </c:pt>
                <c:pt idx="58">
                  <c:v>43188.374998668725</c:v>
                </c:pt>
                <c:pt idx="59">
                  <c:v>43188.41666533539</c:v>
                </c:pt>
                <c:pt idx="60">
                  <c:v>43188.458332002054</c:v>
                </c:pt>
                <c:pt idx="61">
                  <c:v>43188.499998668718</c:v>
                </c:pt>
                <c:pt idx="62">
                  <c:v>43188.541665335382</c:v>
                </c:pt>
                <c:pt idx="63">
                  <c:v>43188.583332002047</c:v>
                </c:pt>
                <c:pt idx="64">
                  <c:v>43188.624998668711</c:v>
                </c:pt>
                <c:pt idx="65">
                  <c:v>43188.666665335375</c:v>
                </c:pt>
                <c:pt idx="66">
                  <c:v>43188.708332002039</c:v>
                </c:pt>
                <c:pt idx="67">
                  <c:v>43188.749998668703</c:v>
                </c:pt>
                <c:pt idx="68">
                  <c:v>43188.791665335368</c:v>
                </c:pt>
                <c:pt idx="69">
                  <c:v>43188.833332002032</c:v>
                </c:pt>
                <c:pt idx="70">
                  <c:v>43188.874998668696</c:v>
                </c:pt>
                <c:pt idx="71">
                  <c:v>43188.91666533536</c:v>
                </c:pt>
                <c:pt idx="72">
                  <c:v>43188.958332002025</c:v>
                </c:pt>
                <c:pt idx="73">
                  <c:v>43188.999998668689</c:v>
                </c:pt>
                <c:pt idx="74">
                  <c:v>43189.041665335353</c:v>
                </c:pt>
                <c:pt idx="75">
                  <c:v>43189.083332002017</c:v>
                </c:pt>
                <c:pt idx="76">
                  <c:v>43189.124998668682</c:v>
                </c:pt>
                <c:pt idx="77">
                  <c:v>43189.166665335346</c:v>
                </c:pt>
                <c:pt idx="78">
                  <c:v>43189.20833200201</c:v>
                </c:pt>
                <c:pt idx="79">
                  <c:v>43189.249998668674</c:v>
                </c:pt>
                <c:pt idx="80">
                  <c:v>43189.291665335339</c:v>
                </c:pt>
                <c:pt idx="81">
                  <c:v>43189.333332002003</c:v>
                </c:pt>
                <c:pt idx="82">
                  <c:v>43189.374998668667</c:v>
                </c:pt>
                <c:pt idx="83">
                  <c:v>43189.416665335331</c:v>
                </c:pt>
                <c:pt idx="84">
                  <c:v>43189.458332001996</c:v>
                </c:pt>
                <c:pt idx="85">
                  <c:v>43189.49999866866</c:v>
                </c:pt>
                <c:pt idx="86">
                  <c:v>43189.541665335324</c:v>
                </c:pt>
                <c:pt idx="87">
                  <c:v>43189.583332001988</c:v>
                </c:pt>
                <c:pt idx="88">
                  <c:v>43189.624998668653</c:v>
                </c:pt>
                <c:pt idx="89">
                  <c:v>43189.666665335317</c:v>
                </c:pt>
                <c:pt idx="90">
                  <c:v>43189.708332001981</c:v>
                </c:pt>
                <c:pt idx="91">
                  <c:v>43189.749998668645</c:v>
                </c:pt>
                <c:pt idx="92">
                  <c:v>43189.79166533531</c:v>
                </c:pt>
                <c:pt idx="93">
                  <c:v>43189.833332001974</c:v>
                </c:pt>
                <c:pt idx="94">
                  <c:v>43189.874998668638</c:v>
                </c:pt>
                <c:pt idx="95">
                  <c:v>43189.916665335302</c:v>
                </c:pt>
                <c:pt idx="96">
                  <c:v>43189.958332001966</c:v>
                </c:pt>
                <c:pt idx="97">
                  <c:v>43189.999998668631</c:v>
                </c:pt>
                <c:pt idx="98">
                  <c:v>43190.041665335295</c:v>
                </c:pt>
                <c:pt idx="99">
                  <c:v>43190.083332001959</c:v>
                </c:pt>
                <c:pt idx="100">
                  <c:v>43190.124998668623</c:v>
                </c:pt>
                <c:pt idx="101">
                  <c:v>43190.166665335288</c:v>
                </c:pt>
                <c:pt idx="102">
                  <c:v>43190.208332001952</c:v>
                </c:pt>
                <c:pt idx="103">
                  <c:v>43190.249998668616</c:v>
                </c:pt>
                <c:pt idx="104">
                  <c:v>43190.29166533528</c:v>
                </c:pt>
                <c:pt idx="105">
                  <c:v>43190.333332001945</c:v>
                </c:pt>
                <c:pt idx="106">
                  <c:v>43190.374998668609</c:v>
                </c:pt>
                <c:pt idx="107">
                  <c:v>43190.416665335273</c:v>
                </c:pt>
                <c:pt idx="108">
                  <c:v>43190.458332001937</c:v>
                </c:pt>
                <c:pt idx="109">
                  <c:v>43190.499998668602</c:v>
                </c:pt>
                <c:pt idx="110">
                  <c:v>43190.541665335266</c:v>
                </c:pt>
                <c:pt idx="111">
                  <c:v>43190.58333200193</c:v>
                </c:pt>
                <c:pt idx="112">
                  <c:v>43190.624998668594</c:v>
                </c:pt>
                <c:pt idx="113">
                  <c:v>43190.666665335259</c:v>
                </c:pt>
                <c:pt idx="114">
                  <c:v>43190.708332001923</c:v>
                </c:pt>
                <c:pt idx="115">
                  <c:v>43190.749998668587</c:v>
                </c:pt>
                <c:pt idx="116">
                  <c:v>43190.791665335251</c:v>
                </c:pt>
                <c:pt idx="117">
                  <c:v>43190.833332001916</c:v>
                </c:pt>
                <c:pt idx="118">
                  <c:v>43190.87499866858</c:v>
                </c:pt>
                <c:pt idx="119">
                  <c:v>43190.916665335244</c:v>
                </c:pt>
                <c:pt idx="120">
                  <c:v>43190.958332001908</c:v>
                </c:pt>
              </c:numCache>
            </c:numRef>
          </c:cat>
          <c:val>
            <c:numRef>
              <c:f>conventional_power_generation!$C$73:$C$193</c:f>
              <c:numCache>
                <c:formatCode>General</c:formatCode>
                <c:ptCount val="121"/>
                <c:pt idx="0">
                  <c:v>9.327</c:v>
                </c:pt>
                <c:pt idx="1">
                  <c:v>9.3360000000000003</c:v>
                </c:pt>
                <c:pt idx="2">
                  <c:v>9.3460000000000001</c:v>
                </c:pt>
                <c:pt idx="3">
                  <c:v>9.3510000000000009</c:v>
                </c:pt>
                <c:pt idx="4">
                  <c:v>9.3450000000000006</c:v>
                </c:pt>
                <c:pt idx="5">
                  <c:v>9.3420000000000005</c:v>
                </c:pt>
                <c:pt idx="6">
                  <c:v>9.3339999999999996</c:v>
                </c:pt>
                <c:pt idx="7">
                  <c:v>9.2609999999999992</c:v>
                </c:pt>
                <c:pt idx="8">
                  <c:v>8.9930000000000003</c:v>
                </c:pt>
                <c:pt idx="9">
                  <c:v>8.9789999999999992</c:v>
                </c:pt>
                <c:pt idx="10">
                  <c:v>8.98</c:v>
                </c:pt>
                <c:pt idx="11">
                  <c:v>8.9779999999999998</c:v>
                </c:pt>
                <c:pt idx="12">
                  <c:v>9.2010000000000005</c:v>
                </c:pt>
                <c:pt idx="13">
                  <c:v>9.2949999999999999</c:v>
                </c:pt>
                <c:pt idx="14">
                  <c:v>9.3019999999999996</c:v>
                </c:pt>
                <c:pt idx="15">
                  <c:v>9.2970000000000006</c:v>
                </c:pt>
                <c:pt idx="16">
                  <c:v>9.3059999999999992</c:v>
                </c:pt>
                <c:pt idx="17">
                  <c:v>9.3059999999999992</c:v>
                </c:pt>
                <c:pt idx="18">
                  <c:v>9.2919999999999998</c:v>
                </c:pt>
                <c:pt idx="19">
                  <c:v>9.2959999999999994</c:v>
                </c:pt>
                <c:pt idx="20">
                  <c:v>9.2799999999999994</c:v>
                </c:pt>
                <c:pt idx="21">
                  <c:v>9.2889999999999997</c:v>
                </c:pt>
                <c:pt idx="22">
                  <c:v>9.2919999999999998</c:v>
                </c:pt>
                <c:pt idx="23">
                  <c:v>9.2899999999999991</c:v>
                </c:pt>
                <c:pt idx="24">
                  <c:v>9.2840000000000007</c:v>
                </c:pt>
                <c:pt idx="25">
                  <c:v>9.2690000000000001</c:v>
                </c:pt>
                <c:pt idx="26">
                  <c:v>9.2509999999999994</c:v>
                </c:pt>
                <c:pt idx="27">
                  <c:v>9.2200000000000006</c:v>
                </c:pt>
                <c:pt idx="28">
                  <c:v>9.2319999999999993</c:v>
                </c:pt>
                <c:pt idx="29">
                  <c:v>9.25</c:v>
                </c:pt>
                <c:pt idx="30">
                  <c:v>9.2620000000000005</c:v>
                </c:pt>
                <c:pt idx="31">
                  <c:v>9.2919999999999998</c:v>
                </c:pt>
                <c:pt idx="32">
                  <c:v>9.2859999999999996</c:v>
                </c:pt>
                <c:pt idx="33">
                  <c:v>9.2889999999999997</c:v>
                </c:pt>
                <c:pt idx="34">
                  <c:v>9.282</c:v>
                </c:pt>
                <c:pt idx="35">
                  <c:v>9.2710000000000008</c:v>
                </c:pt>
                <c:pt idx="36">
                  <c:v>9.2469999999999999</c:v>
                </c:pt>
                <c:pt idx="37">
                  <c:v>9.2680000000000007</c:v>
                </c:pt>
                <c:pt idx="38">
                  <c:v>9.2460000000000004</c:v>
                </c:pt>
                <c:pt idx="39">
                  <c:v>9.2560000000000002</c:v>
                </c:pt>
                <c:pt idx="40">
                  <c:v>9.2530000000000001</c:v>
                </c:pt>
                <c:pt idx="41">
                  <c:v>9.2509999999999994</c:v>
                </c:pt>
                <c:pt idx="42">
                  <c:v>9.2390000000000008</c:v>
                </c:pt>
                <c:pt idx="43">
                  <c:v>9.2460000000000004</c:v>
                </c:pt>
                <c:pt idx="44">
                  <c:v>9.234</c:v>
                </c:pt>
                <c:pt idx="45">
                  <c:v>9.23</c:v>
                </c:pt>
                <c:pt idx="46">
                  <c:v>9.2449999999999992</c:v>
                </c:pt>
                <c:pt idx="47">
                  <c:v>9.2430000000000003</c:v>
                </c:pt>
                <c:pt idx="48">
                  <c:v>9.2100000000000009</c:v>
                </c:pt>
                <c:pt idx="49">
                  <c:v>9.2379999999999995</c:v>
                </c:pt>
                <c:pt idx="50">
                  <c:v>9.2279999999999998</c:v>
                </c:pt>
                <c:pt idx="51">
                  <c:v>9.2390000000000008</c:v>
                </c:pt>
                <c:pt idx="52">
                  <c:v>9.2460000000000004</c:v>
                </c:pt>
                <c:pt idx="53">
                  <c:v>9.2530000000000001</c:v>
                </c:pt>
                <c:pt idx="54">
                  <c:v>9.26</c:v>
                </c:pt>
                <c:pt idx="55">
                  <c:v>9.2769999999999992</c:v>
                </c:pt>
                <c:pt idx="56">
                  <c:v>9.2859999999999996</c:v>
                </c:pt>
                <c:pt idx="57">
                  <c:v>9.2810000000000006</c:v>
                </c:pt>
                <c:pt idx="58">
                  <c:v>9.2750000000000004</c:v>
                </c:pt>
                <c:pt idx="59">
                  <c:v>9.2720000000000002</c:v>
                </c:pt>
                <c:pt idx="60">
                  <c:v>9.2629999999999999</c:v>
                </c:pt>
                <c:pt idx="61">
                  <c:v>9.234</c:v>
                </c:pt>
                <c:pt idx="62">
                  <c:v>9.2230000000000008</c:v>
                </c:pt>
                <c:pt idx="63">
                  <c:v>9.2590000000000003</c:v>
                </c:pt>
                <c:pt idx="64">
                  <c:v>9.2569999999999997</c:v>
                </c:pt>
                <c:pt idx="65">
                  <c:v>9.2560000000000002</c:v>
                </c:pt>
                <c:pt idx="66">
                  <c:v>9.2330000000000005</c:v>
                </c:pt>
                <c:pt idx="67">
                  <c:v>9.2420000000000009</c:v>
                </c:pt>
                <c:pt idx="68">
                  <c:v>9.2530000000000001</c:v>
                </c:pt>
                <c:pt idx="69">
                  <c:v>9.2469999999999999</c:v>
                </c:pt>
                <c:pt idx="70">
                  <c:v>9.27</c:v>
                </c:pt>
                <c:pt idx="71">
                  <c:v>9.2720000000000002</c:v>
                </c:pt>
                <c:pt idx="72">
                  <c:v>9.2799999999999994</c:v>
                </c:pt>
                <c:pt idx="73">
                  <c:v>9.2810000000000006</c:v>
                </c:pt>
                <c:pt idx="74">
                  <c:v>9.2810000000000006</c:v>
                </c:pt>
                <c:pt idx="75">
                  <c:v>9.2880000000000003</c:v>
                </c:pt>
                <c:pt idx="76">
                  <c:v>9.2859999999999996</c:v>
                </c:pt>
                <c:pt idx="77">
                  <c:v>9.2799999999999994</c:v>
                </c:pt>
                <c:pt idx="78">
                  <c:v>9.1989999999999998</c:v>
                </c:pt>
                <c:pt idx="79">
                  <c:v>8.8140000000000001</c:v>
                </c:pt>
                <c:pt idx="80">
                  <c:v>8.7569999999999997</c:v>
                </c:pt>
                <c:pt idx="81">
                  <c:v>8.75</c:v>
                </c:pt>
                <c:pt idx="82">
                  <c:v>8.7379999999999995</c:v>
                </c:pt>
                <c:pt idx="83">
                  <c:v>8.7200000000000006</c:v>
                </c:pt>
                <c:pt idx="84">
                  <c:v>8.6690000000000005</c:v>
                </c:pt>
                <c:pt idx="85">
                  <c:v>8.5329999999999995</c:v>
                </c:pt>
                <c:pt idx="86">
                  <c:v>8.1189999999999998</c:v>
                </c:pt>
                <c:pt idx="87">
                  <c:v>7.8840000000000003</c:v>
                </c:pt>
                <c:pt idx="88">
                  <c:v>7.5069999999999997</c:v>
                </c:pt>
                <c:pt idx="89">
                  <c:v>7.8330000000000002</c:v>
                </c:pt>
                <c:pt idx="90">
                  <c:v>8.1530000000000005</c:v>
                </c:pt>
                <c:pt idx="91">
                  <c:v>8.1219999999999999</c:v>
                </c:pt>
                <c:pt idx="92">
                  <c:v>8.1270000000000007</c:v>
                </c:pt>
                <c:pt idx="93">
                  <c:v>8.0630000000000006</c:v>
                </c:pt>
                <c:pt idx="94">
                  <c:v>8.0299999999999994</c:v>
                </c:pt>
                <c:pt idx="95">
                  <c:v>8.5719999999999992</c:v>
                </c:pt>
                <c:pt idx="96">
                  <c:v>9.0690000000000008</c:v>
                </c:pt>
                <c:pt idx="97">
                  <c:v>9.1159999999999997</c:v>
                </c:pt>
                <c:pt idx="98">
                  <c:v>9.1189999999999998</c:v>
                </c:pt>
                <c:pt idx="99">
                  <c:v>9.1300000000000008</c:v>
                </c:pt>
                <c:pt idx="100">
                  <c:v>9.1270000000000007</c:v>
                </c:pt>
                <c:pt idx="101">
                  <c:v>9.1280000000000001</c:v>
                </c:pt>
                <c:pt idx="102">
                  <c:v>9.14</c:v>
                </c:pt>
                <c:pt idx="103">
                  <c:v>9.1340000000000003</c:v>
                </c:pt>
                <c:pt idx="104">
                  <c:v>9.202</c:v>
                </c:pt>
                <c:pt idx="105">
                  <c:v>9.1539999999999999</c:v>
                </c:pt>
                <c:pt idx="106">
                  <c:v>9.1679999999999993</c:v>
                </c:pt>
                <c:pt idx="107">
                  <c:v>9.1690000000000005</c:v>
                </c:pt>
                <c:pt idx="108">
                  <c:v>9.0739999999999998</c:v>
                </c:pt>
                <c:pt idx="109">
                  <c:v>9.1709999999999994</c:v>
                </c:pt>
                <c:pt idx="110">
                  <c:v>9.1839999999999993</c:v>
                </c:pt>
                <c:pt idx="111">
                  <c:v>9.1910000000000007</c:v>
                </c:pt>
                <c:pt idx="112">
                  <c:v>9.1940000000000008</c:v>
                </c:pt>
                <c:pt idx="113">
                  <c:v>9.2210000000000001</c:v>
                </c:pt>
                <c:pt idx="114">
                  <c:v>9.2240000000000002</c:v>
                </c:pt>
                <c:pt idx="115">
                  <c:v>9.2010000000000005</c:v>
                </c:pt>
                <c:pt idx="116">
                  <c:v>9.2119999999999997</c:v>
                </c:pt>
                <c:pt idx="117">
                  <c:v>9.1829999999999998</c:v>
                </c:pt>
                <c:pt idx="118">
                  <c:v>9.2289999999999992</c:v>
                </c:pt>
                <c:pt idx="119">
                  <c:v>9.2439999999999998</c:v>
                </c:pt>
                <c:pt idx="120">
                  <c:v>9.0869999999999997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B-46EE-812B-E76FCA98ED3F}"/>
            </c:ext>
          </c:extLst>
        </c:ser>
        <c:ser>
          <c:idx val="1"/>
          <c:order val="1"/>
          <c:tx>
            <c:strRef>
              <c:f>conventional_power_generation!$D$1</c:f>
              <c:strCache>
                <c:ptCount val="1"/>
                <c:pt idx="0">
                  <c:v>Lignite</c:v>
                </c:pt>
              </c:strCache>
            </c:strRef>
          </c:tx>
          <c:spPr>
            <a:solidFill>
              <a:srgbClr val="593B36"/>
            </a:solidFill>
            <a:ln>
              <a:noFill/>
            </a:ln>
            <a:effectLst/>
          </c:spPr>
          <c:cat>
            <c:numRef>
              <c:f>conventional_power_generation!$B$73:$B$193</c:f>
              <c:numCache>
                <c:formatCode>[$-F400]h:mm:ss\ AM/PM</c:formatCode>
                <c:ptCount val="121"/>
                <c:pt idx="0">
                  <c:v>43185.958332002199</c:v>
                </c:pt>
                <c:pt idx="1">
                  <c:v>43185.999998668864</c:v>
                </c:pt>
                <c:pt idx="2">
                  <c:v>43186.041665335528</c:v>
                </c:pt>
                <c:pt idx="3">
                  <c:v>43186.083332002192</c:v>
                </c:pt>
                <c:pt idx="4">
                  <c:v>43186.124998668856</c:v>
                </c:pt>
                <c:pt idx="5">
                  <c:v>43186.166665335521</c:v>
                </c:pt>
                <c:pt idx="6">
                  <c:v>43186.208332002185</c:v>
                </c:pt>
                <c:pt idx="7">
                  <c:v>43186.249998668849</c:v>
                </c:pt>
                <c:pt idx="8">
                  <c:v>43186.291665335513</c:v>
                </c:pt>
                <c:pt idx="9">
                  <c:v>43186.333332002177</c:v>
                </c:pt>
                <c:pt idx="10">
                  <c:v>43186.374998668842</c:v>
                </c:pt>
                <c:pt idx="11">
                  <c:v>43186.416665335506</c:v>
                </c:pt>
                <c:pt idx="12">
                  <c:v>43186.45833200217</c:v>
                </c:pt>
                <c:pt idx="13">
                  <c:v>43186.499998668834</c:v>
                </c:pt>
                <c:pt idx="14">
                  <c:v>43186.541665335499</c:v>
                </c:pt>
                <c:pt idx="15">
                  <c:v>43186.583332002163</c:v>
                </c:pt>
                <c:pt idx="16">
                  <c:v>43186.624998668827</c:v>
                </c:pt>
                <c:pt idx="17">
                  <c:v>43186.666665335491</c:v>
                </c:pt>
                <c:pt idx="18">
                  <c:v>43186.708332002156</c:v>
                </c:pt>
                <c:pt idx="19">
                  <c:v>43186.74999866882</c:v>
                </c:pt>
                <c:pt idx="20">
                  <c:v>43186.791665335484</c:v>
                </c:pt>
                <c:pt idx="21">
                  <c:v>43186.833332002148</c:v>
                </c:pt>
                <c:pt idx="22">
                  <c:v>43186.874998668813</c:v>
                </c:pt>
                <c:pt idx="23">
                  <c:v>43186.916665335477</c:v>
                </c:pt>
                <c:pt idx="24">
                  <c:v>43186.958332002141</c:v>
                </c:pt>
                <c:pt idx="25">
                  <c:v>43186.999998668805</c:v>
                </c:pt>
                <c:pt idx="26">
                  <c:v>43187.04166533547</c:v>
                </c:pt>
                <c:pt idx="27">
                  <c:v>43187.083332002134</c:v>
                </c:pt>
                <c:pt idx="28">
                  <c:v>43187.124998668798</c:v>
                </c:pt>
                <c:pt idx="29">
                  <c:v>43187.166665335462</c:v>
                </c:pt>
                <c:pt idx="30">
                  <c:v>43187.208332002127</c:v>
                </c:pt>
                <c:pt idx="31">
                  <c:v>43187.249998668791</c:v>
                </c:pt>
                <c:pt idx="32">
                  <c:v>43187.291665335455</c:v>
                </c:pt>
                <c:pt idx="33">
                  <c:v>43187.333332002119</c:v>
                </c:pt>
                <c:pt idx="34">
                  <c:v>43187.374998668784</c:v>
                </c:pt>
                <c:pt idx="35">
                  <c:v>43187.416665335448</c:v>
                </c:pt>
                <c:pt idx="36">
                  <c:v>43187.458332002112</c:v>
                </c:pt>
                <c:pt idx="37">
                  <c:v>43187.499998668776</c:v>
                </c:pt>
                <c:pt idx="38">
                  <c:v>43187.54166533544</c:v>
                </c:pt>
                <c:pt idx="39">
                  <c:v>43187.583332002105</c:v>
                </c:pt>
                <c:pt idx="40">
                  <c:v>43187.624998668769</c:v>
                </c:pt>
                <c:pt idx="41">
                  <c:v>43187.666665335433</c:v>
                </c:pt>
                <c:pt idx="42">
                  <c:v>43187.708332002097</c:v>
                </c:pt>
                <c:pt idx="43">
                  <c:v>43187.749998668762</c:v>
                </c:pt>
                <c:pt idx="44">
                  <c:v>43187.791665335426</c:v>
                </c:pt>
                <c:pt idx="45">
                  <c:v>43187.83333200209</c:v>
                </c:pt>
                <c:pt idx="46">
                  <c:v>43187.874998668754</c:v>
                </c:pt>
                <c:pt idx="47">
                  <c:v>43187.916665335419</c:v>
                </c:pt>
                <c:pt idx="48">
                  <c:v>43187.958332002083</c:v>
                </c:pt>
                <c:pt idx="49">
                  <c:v>43187.999998668747</c:v>
                </c:pt>
                <c:pt idx="50">
                  <c:v>43188.041665335411</c:v>
                </c:pt>
                <c:pt idx="51">
                  <c:v>43188.083332002076</c:v>
                </c:pt>
                <c:pt idx="52">
                  <c:v>43188.12499866874</c:v>
                </c:pt>
                <c:pt idx="53">
                  <c:v>43188.166665335404</c:v>
                </c:pt>
                <c:pt idx="54">
                  <c:v>43188.208332002068</c:v>
                </c:pt>
                <c:pt idx="55">
                  <c:v>43188.249998668733</c:v>
                </c:pt>
                <c:pt idx="56">
                  <c:v>43188.291665335397</c:v>
                </c:pt>
                <c:pt idx="57">
                  <c:v>43188.333332002061</c:v>
                </c:pt>
                <c:pt idx="58">
                  <c:v>43188.374998668725</c:v>
                </c:pt>
                <c:pt idx="59">
                  <c:v>43188.41666533539</c:v>
                </c:pt>
                <c:pt idx="60">
                  <c:v>43188.458332002054</c:v>
                </c:pt>
                <c:pt idx="61">
                  <c:v>43188.499998668718</c:v>
                </c:pt>
                <c:pt idx="62">
                  <c:v>43188.541665335382</c:v>
                </c:pt>
                <c:pt idx="63">
                  <c:v>43188.583332002047</c:v>
                </c:pt>
                <c:pt idx="64">
                  <c:v>43188.624998668711</c:v>
                </c:pt>
                <c:pt idx="65">
                  <c:v>43188.666665335375</c:v>
                </c:pt>
                <c:pt idx="66">
                  <c:v>43188.708332002039</c:v>
                </c:pt>
                <c:pt idx="67">
                  <c:v>43188.749998668703</c:v>
                </c:pt>
                <c:pt idx="68">
                  <c:v>43188.791665335368</c:v>
                </c:pt>
                <c:pt idx="69">
                  <c:v>43188.833332002032</c:v>
                </c:pt>
                <c:pt idx="70">
                  <c:v>43188.874998668696</c:v>
                </c:pt>
                <c:pt idx="71">
                  <c:v>43188.91666533536</c:v>
                </c:pt>
                <c:pt idx="72">
                  <c:v>43188.958332002025</c:v>
                </c:pt>
                <c:pt idx="73">
                  <c:v>43188.999998668689</c:v>
                </c:pt>
                <c:pt idx="74">
                  <c:v>43189.041665335353</c:v>
                </c:pt>
                <c:pt idx="75">
                  <c:v>43189.083332002017</c:v>
                </c:pt>
                <c:pt idx="76">
                  <c:v>43189.124998668682</c:v>
                </c:pt>
                <c:pt idx="77">
                  <c:v>43189.166665335346</c:v>
                </c:pt>
                <c:pt idx="78">
                  <c:v>43189.20833200201</c:v>
                </c:pt>
                <c:pt idx="79">
                  <c:v>43189.249998668674</c:v>
                </c:pt>
                <c:pt idx="80">
                  <c:v>43189.291665335339</c:v>
                </c:pt>
                <c:pt idx="81">
                  <c:v>43189.333332002003</c:v>
                </c:pt>
                <c:pt idx="82">
                  <c:v>43189.374998668667</c:v>
                </c:pt>
                <c:pt idx="83">
                  <c:v>43189.416665335331</c:v>
                </c:pt>
                <c:pt idx="84">
                  <c:v>43189.458332001996</c:v>
                </c:pt>
                <c:pt idx="85">
                  <c:v>43189.49999866866</c:v>
                </c:pt>
                <c:pt idx="86">
                  <c:v>43189.541665335324</c:v>
                </c:pt>
                <c:pt idx="87">
                  <c:v>43189.583332001988</c:v>
                </c:pt>
                <c:pt idx="88">
                  <c:v>43189.624998668653</c:v>
                </c:pt>
                <c:pt idx="89">
                  <c:v>43189.666665335317</c:v>
                </c:pt>
                <c:pt idx="90">
                  <c:v>43189.708332001981</c:v>
                </c:pt>
                <c:pt idx="91">
                  <c:v>43189.749998668645</c:v>
                </c:pt>
                <c:pt idx="92">
                  <c:v>43189.79166533531</c:v>
                </c:pt>
                <c:pt idx="93">
                  <c:v>43189.833332001974</c:v>
                </c:pt>
                <c:pt idx="94">
                  <c:v>43189.874998668638</c:v>
                </c:pt>
                <c:pt idx="95">
                  <c:v>43189.916665335302</c:v>
                </c:pt>
                <c:pt idx="96">
                  <c:v>43189.958332001966</c:v>
                </c:pt>
                <c:pt idx="97">
                  <c:v>43189.999998668631</c:v>
                </c:pt>
                <c:pt idx="98">
                  <c:v>43190.041665335295</c:v>
                </c:pt>
                <c:pt idx="99">
                  <c:v>43190.083332001959</c:v>
                </c:pt>
                <c:pt idx="100">
                  <c:v>43190.124998668623</c:v>
                </c:pt>
                <c:pt idx="101">
                  <c:v>43190.166665335288</c:v>
                </c:pt>
                <c:pt idx="102">
                  <c:v>43190.208332001952</c:v>
                </c:pt>
                <c:pt idx="103">
                  <c:v>43190.249998668616</c:v>
                </c:pt>
                <c:pt idx="104">
                  <c:v>43190.29166533528</c:v>
                </c:pt>
                <c:pt idx="105">
                  <c:v>43190.333332001945</c:v>
                </c:pt>
                <c:pt idx="106">
                  <c:v>43190.374998668609</c:v>
                </c:pt>
                <c:pt idx="107">
                  <c:v>43190.416665335273</c:v>
                </c:pt>
                <c:pt idx="108">
                  <c:v>43190.458332001937</c:v>
                </c:pt>
                <c:pt idx="109">
                  <c:v>43190.499998668602</c:v>
                </c:pt>
                <c:pt idx="110">
                  <c:v>43190.541665335266</c:v>
                </c:pt>
                <c:pt idx="111">
                  <c:v>43190.58333200193</c:v>
                </c:pt>
                <c:pt idx="112">
                  <c:v>43190.624998668594</c:v>
                </c:pt>
                <c:pt idx="113">
                  <c:v>43190.666665335259</c:v>
                </c:pt>
                <c:pt idx="114">
                  <c:v>43190.708332001923</c:v>
                </c:pt>
                <c:pt idx="115">
                  <c:v>43190.749998668587</c:v>
                </c:pt>
                <c:pt idx="116">
                  <c:v>43190.791665335251</c:v>
                </c:pt>
                <c:pt idx="117">
                  <c:v>43190.833332001916</c:v>
                </c:pt>
                <c:pt idx="118">
                  <c:v>43190.87499866858</c:v>
                </c:pt>
                <c:pt idx="119">
                  <c:v>43190.916665335244</c:v>
                </c:pt>
                <c:pt idx="120">
                  <c:v>43190.958332001908</c:v>
                </c:pt>
              </c:numCache>
            </c:numRef>
          </c:cat>
          <c:val>
            <c:numRef>
              <c:f>conventional_power_generation!$D$73:$D$193</c:f>
              <c:numCache>
                <c:formatCode>General</c:formatCode>
                <c:ptCount val="121"/>
                <c:pt idx="0">
                  <c:v>16.766999999999999</c:v>
                </c:pt>
                <c:pt idx="1">
                  <c:v>16.515999999999998</c:v>
                </c:pt>
                <c:pt idx="2">
                  <c:v>16.481000000000002</c:v>
                </c:pt>
                <c:pt idx="3">
                  <c:v>16.536000000000001</c:v>
                </c:pt>
                <c:pt idx="4">
                  <c:v>16.561</c:v>
                </c:pt>
                <c:pt idx="5">
                  <c:v>16.652999999999999</c:v>
                </c:pt>
                <c:pt idx="6">
                  <c:v>16.890999999999998</c:v>
                </c:pt>
                <c:pt idx="7">
                  <c:v>16.934000000000001</c:v>
                </c:pt>
                <c:pt idx="8">
                  <c:v>16.939</c:v>
                </c:pt>
                <c:pt idx="9">
                  <c:v>16.959</c:v>
                </c:pt>
                <c:pt idx="10">
                  <c:v>16.968</c:v>
                </c:pt>
                <c:pt idx="11">
                  <c:v>16.998000000000001</c:v>
                </c:pt>
                <c:pt idx="12">
                  <c:v>16.943000000000001</c:v>
                </c:pt>
                <c:pt idx="13">
                  <c:v>16.818000000000001</c:v>
                </c:pt>
                <c:pt idx="14">
                  <c:v>16.553999999999998</c:v>
                </c:pt>
                <c:pt idx="15">
                  <c:v>16.509</c:v>
                </c:pt>
                <c:pt idx="16">
                  <c:v>16.196000000000002</c:v>
                </c:pt>
                <c:pt idx="17">
                  <c:v>16.213999999999999</c:v>
                </c:pt>
                <c:pt idx="18">
                  <c:v>16.23</c:v>
                </c:pt>
                <c:pt idx="19">
                  <c:v>16.201000000000001</c:v>
                </c:pt>
                <c:pt idx="20">
                  <c:v>16.248000000000001</c:v>
                </c:pt>
                <c:pt idx="21">
                  <c:v>16.253</c:v>
                </c:pt>
                <c:pt idx="22">
                  <c:v>16.032</c:v>
                </c:pt>
                <c:pt idx="23">
                  <c:v>15.78</c:v>
                </c:pt>
                <c:pt idx="24">
                  <c:v>16.074000000000002</c:v>
                </c:pt>
                <c:pt idx="25">
                  <c:v>16.05</c:v>
                </c:pt>
                <c:pt idx="26">
                  <c:v>16</c:v>
                </c:pt>
                <c:pt idx="27">
                  <c:v>15.933</c:v>
                </c:pt>
                <c:pt idx="28">
                  <c:v>15.925000000000001</c:v>
                </c:pt>
                <c:pt idx="29">
                  <c:v>15.99</c:v>
                </c:pt>
                <c:pt idx="30">
                  <c:v>16.007999999999999</c:v>
                </c:pt>
                <c:pt idx="31">
                  <c:v>16.405000000000001</c:v>
                </c:pt>
                <c:pt idx="32">
                  <c:v>16.780999999999999</c:v>
                </c:pt>
                <c:pt idx="33">
                  <c:v>16.832999999999998</c:v>
                </c:pt>
                <c:pt idx="34">
                  <c:v>16.527999999999999</c:v>
                </c:pt>
                <c:pt idx="35">
                  <c:v>16.553000000000001</c:v>
                </c:pt>
                <c:pt idx="36">
                  <c:v>16.449000000000002</c:v>
                </c:pt>
                <c:pt idx="37">
                  <c:v>16.245999999999999</c:v>
                </c:pt>
                <c:pt idx="38">
                  <c:v>16.366</c:v>
                </c:pt>
                <c:pt idx="39">
                  <c:v>16.611000000000001</c:v>
                </c:pt>
                <c:pt idx="40">
                  <c:v>16.561</c:v>
                </c:pt>
                <c:pt idx="41">
                  <c:v>16.574999999999999</c:v>
                </c:pt>
                <c:pt idx="42">
                  <c:v>16.597000000000001</c:v>
                </c:pt>
                <c:pt idx="43">
                  <c:v>16.603000000000002</c:v>
                </c:pt>
                <c:pt idx="44">
                  <c:v>16.562000000000001</c:v>
                </c:pt>
                <c:pt idx="45">
                  <c:v>16.236999999999998</c:v>
                </c:pt>
                <c:pt idx="46">
                  <c:v>16.039000000000001</c:v>
                </c:pt>
                <c:pt idx="47">
                  <c:v>15.766</c:v>
                </c:pt>
                <c:pt idx="48">
                  <c:v>14.704000000000001</c:v>
                </c:pt>
                <c:pt idx="49">
                  <c:v>14.96</c:v>
                </c:pt>
                <c:pt idx="50">
                  <c:v>14.515000000000001</c:v>
                </c:pt>
                <c:pt idx="51">
                  <c:v>14.08</c:v>
                </c:pt>
                <c:pt idx="52">
                  <c:v>14.093999999999999</c:v>
                </c:pt>
                <c:pt idx="53">
                  <c:v>15.067</c:v>
                </c:pt>
                <c:pt idx="54">
                  <c:v>15.478</c:v>
                </c:pt>
                <c:pt idx="55">
                  <c:v>15.718</c:v>
                </c:pt>
                <c:pt idx="56">
                  <c:v>16.25</c:v>
                </c:pt>
                <c:pt idx="57">
                  <c:v>16.263999999999999</c:v>
                </c:pt>
                <c:pt idx="58">
                  <c:v>16.286000000000001</c:v>
                </c:pt>
                <c:pt idx="59">
                  <c:v>16.449000000000002</c:v>
                </c:pt>
                <c:pt idx="60">
                  <c:v>16.452999999999999</c:v>
                </c:pt>
                <c:pt idx="61">
                  <c:v>17.209</c:v>
                </c:pt>
                <c:pt idx="62">
                  <c:v>17.265000000000001</c:v>
                </c:pt>
                <c:pt idx="63">
                  <c:v>17.085000000000001</c:v>
                </c:pt>
                <c:pt idx="64">
                  <c:v>17.11</c:v>
                </c:pt>
                <c:pt idx="65">
                  <c:v>17.337</c:v>
                </c:pt>
                <c:pt idx="66">
                  <c:v>17.420999999999999</c:v>
                </c:pt>
                <c:pt idx="67">
                  <c:v>17.523</c:v>
                </c:pt>
                <c:pt idx="68">
                  <c:v>17.518000000000001</c:v>
                </c:pt>
                <c:pt idx="69">
                  <c:v>17.007999999999999</c:v>
                </c:pt>
                <c:pt idx="70">
                  <c:v>16.940000000000001</c:v>
                </c:pt>
                <c:pt idx="71">
                  <c:v>16.73</c:v>
                </c:pt>
                <c:pt idx="72">
                  <c:v>16.314</c:v>
                </c:pt>
                <c:pt idx="73">
                  <c:v>16.13</c:v>
                </c:pt>
                <c:pt idx="74">
                  <c:v>16.088000000000001</c:v>
                </c:pt>
                <c:pt idx="75">
                  <c:v>16.321999999999999</c:v>
                </c:pt>
                <c:pt idx="76">
                  <c:v>16.248999999999999</c:v>
                </c:pt>
                <c:pt idx="77">
                  <c:v>16.273</c:v>
                </c:pt>
                <c:pt idx="78">
                  <c:v>16.12</c:v>
                </c:pt>
                <c:pt idx="79">
                  <c:v>15.895</c:v>
                </c:pt>
                <c:pt idx="80">
                  <c:v>15.589</c:v>
                </c:pt>
                <c:pt idx="81">
                  <c:v>15.398999999999999</c:v>
                </c:pt>
                <c:pt idx="82">
                  <c:v>15.361000000000001</c:v>
                </c:pt>
                <c:pt idx="83">
                  <c:v>14.795</c:v>
                </c:pt>
                <c:pt idx="84">
                  <c:v>12.922000000000001</c:v>
                </c:pt>
                <c:pt idx="85">
                  <c:v>11.372999999999999</c:v>
                </c:pt>
                <c:pt idx="86">
                  <c:v>10.766999999999999</c:v>
                </c:pt>
                <c:pt idx="87">
                  <c:v>10.298999999999999</c:v>
                </c:pt>
                <c:pt idx="88">
                  <c:v>9.9740000000000002</c:v>
                </c:pt>
                <c:pt idx="89">
                  <c:v>10.456</c:v>
                </c:pt>
                <c:pt idx="90">
                  <c:v>12.105</c:v>
                </c:pt>
                <c:pt idx="91">
                  <c:v>14.095000000000001</c:v>
                </c:pt>
                <c:pt idx="92">
                  <c:v>14.015000000000001</c:v>
                </c:pt>
                <c:pt idx="93">
                  <c:v>12.196</c:v>
                </c:pt>
                <c:pt idx="94">
                  <c:v>10.843</c:v>
                </c:pt>
                <c:pt idx="95">
                  <c:v>10.488</c:v>
                </c:pt>
                <c:pt idx="96">
                  <c:v>10.041</c:v>
                </c:pt>
                <c:pt idx="97">
                  <c:v>9.8089999999999993</c:v>
                </c:pt>
                <c:pt idx="98">
                  <c:v>9.4659999999999993</c:v>
                </c:pt>
                <c:pt idx="99">
                  <c:v>9.8420000000000005</c:v>
                </c:pt>
                <c:pt idx="100">
                  <c:v>10.333</c:v>
                </c:pt>
                <c:pt idx="101">
                  <c:v>10.965</c:v>
                </c:pt>
                <c:pt idx="102">
                  <c:v>12.332000000000001</c:v>
                </c:pt>
                <c:pt idx="103">
                  <c:v>13.384</c:v>
                </c:pt>
                <c:pt idx="104">
                  <c:v>13.965</c:v>
                </c:pt>
                <c:pt idx="105">
                  <c:v>14.079000000000001</c:v>
                </c:pt>
                <c:pt idx="106">
                  <c:v>14.038</c:v>
                </c:pt>
                <c:pt idx="107">
                  <c:v>14.022</c:v>
                </c:pt>
                <c:pt idx="108">
                  <c:v>14.015000000000001</c:v>
                </c:pt>
                <c:pt idx="109">
                  <c:v>13.759</c:v>
                </c:pt>
                <c:pt idx="110">
                  <c:v>13.763</c:v>
                </c:pt>
                <c:pt idx="111">
                  <c:v>14.018000000000001</c:v>
                </c:pt>
                <c:pt idx="112">
                  <c:v>14.244999999999999</c:v>
                </c:pt>
                <c:pt idx="113">
                  <c:v>14.112</c:v>
                </c:pt>
                <c:pt idx="114">
                  <c:v>14.32</c:v>
                </c:pt>
                <c:pt idx="115">
                  <c:v>14.446999999999999</c:v>
                </c:pt>
                <c:pt idx="116">
                  <c:v>14.244999999999999</c:v>
                </c:pt>
                <c:pt idx="117">
                  <c:v>14.151999999999999</c:v>
                </c:pt>
                <c:pt idx="118">
                  <c:v>13.709</c:v>
                </c:pt>
                <c:pt idx="119">
                  <c:v>13.429</c:v>
                </c:pt>
                <c:pt idx="120">
                  <c:v>13.177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7B-46EE-812B-E76FCA98ED3F}"/>
            </c:ext>
          </c:extLst>
        </c:ser>
        <c:ser>
          <c:idx val="2"/>
          <c:order val="2"/>
          <c:tx>
            <c:strRef>
              <c:f>conventional_power_generation!$E$1</c:f>
              <c:strCache>
                <c:ptCount val="1"/>
                <c:pt idx="0">
                  <c:v>Hard Coal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cat>
            <c:numRef>
              <c:f>conventional_power_generation!$B$73:$B$193</c:f>
              <c:numCache>
                <c:formatCode>[$-F400]h:mm:ss\ AM/PM</c:formatCode>
                <c:ptCount val="121"/>
                <c:pt idx="0">
                  <c:v>43185.958332002199</c:v>
                </c:pt>
                <c:pt idx="1">
                  <c:v>43185.999998668864</c:v>
                </c:pt>
                <c:pt idx="2">
                  <c:v>43186.041665335528</c:v>
                </c:pt>
                <c:pt idx="3">
                  <c:v>43186.083332002192</c:v>
                </c:pt>
                <c:pt idx="4">
                  <c:v>43186.124998668856</c:v>
                </c:pt>
                <c:pt idx="5">
                  <c:v>43186.166665335521</c:v>
                </c:pt>
                <c:pt idx="6">
                  <c:v>43186.208332002185</c:v>
                </c:pt>
                <c:pt idx="7">
                  <c:v>43186.249998668849</c:v>
                </c:pt>
                <c:pt idx="8">
                  <c:v>43186.291665335513</c:v>
                </c:pt>
                <c:pt idx="9">
                  <c:v>43186.333332002177</c:v>
                </c:pt>
                <c:pt idx="10">
                  <c:v>43186.374998668842</c:v>
                </c:pt>
                <c:pt idx="11">
                  <c:v>43186.416665335506</c:v>
                </c:pt>
                <c:pt idx="12">
                  <c:v>43186.45833200217</c:v>
                </c:pt>
                <c:pt idx="13">
                  <c:v>43186.499998668834</c:v>
                </c:pt>
                <c:pt idx="14">
                  <c:v>43186.541665335499</c:v>
                </c:pt>
                <c:pt idx="15">
                  <c:v>43186.583332002163</c:v>
                </c:pt>
                <c:pt idx="16">
                  <c:v>43186.624998668827</c:v>
                </c:pt>
                <c:pt idx="17">
                  <c:v>43186.666665335491</c:v>
                </c:pt>
                <c:pt idx="18">
                  <c:v>43186.708332002156</c:v>
                </c:pt>
                <c:pt idx="19">
                  <c:v>43186.74999866882</c:v>
                </c:pt>
                <c:pt idx="20">
                  <c:v>43186.791665335484</c:v>
                </c:pt>
                <c:pt idx="21">
                  <c:v>43186.833332002148</c:v>
                </c:pt>
                <c:pt idx="22">
                  <c:v>43186.874998668813</c:v>
                </c:pt>
                <c:pt idx="23">
                  <c:v>43186.916665335477</c:v>
                </c:pt>
                <c:pt idx="24">
                  <c:v>43186.958332002141</c:v>
                </c:pt>
                <c:pt idx="25">
                  <c:v>43186.999998668805</c:v>
                </c:pt>
                <c:pt idx="26">
                  <c:v>43187.04166533547</c:v>
                </c:pt>
                <c:pt idx="27">
                  <c:v>43187.083332002134</c:v>
                </c:pt>
                <c:pt idx="28">
                  <c:v>43187.124998668798</c:v>
                </c:pt>
                <c:pt idx="29">
                  <c:v>43187.166665335462</c:v>
                </c:pt>
                <c:pt idx="30">
                  <c:v>43187.208332002127</c:v>
                </c:pt>
                <c:pt idx="31">
                  <c:v>43187.249998668791</c:v>
                </c:pt>
                <c:pt idx="32">
                  <c:v>43187.291665335455</c:v>
                </c:pt>
                <c:pt idx="33">
                  <c:v>43187.333332002119</c:v>
                </c:pt>
                <c:pt idx="34">
                  <c:v>43187.374998668784</c:v>
                </c:pt>
                <c:pt idx="35">
                  <c:v>43187.416665335448</c:v>
                </c:pt>
                <c:pt idx="36">
                  <c:v>43187.458332002112</c:v>
                </c:pt>
                <c:pt idx="37">
                  <c:v>43187.499998668776</c:v>
                </c:pt>
                <c:pt idx="38">
                  <c:v>43187.54166533544</c:v>
                </c:pt>
                <c:pt idx="39">
                  <c:v>43187.583332002105</c:v>
                </c:pt>
                <c:pt idx="40">
                  <c:v>43187.624998668769</c:v>
                </c:pt>
                <c:pt idx="41">
                  <c:v>43187.666665335433</c:v>
                </c:pt>
                <c:pt idx="42">
                  <c:v>43187.708332002097</c:v>
                </c:pt>
                <c:pt idx="43">
                  <c:v>43187.749998668762</c:v>
                </c:pt>
                <c:pt idx="44">
                  <c:v>43187.791665335426</c:v>
                </c:pt>
                <c:pt idx="45">
                  <c:v>43187.83333200209</c:v>
                </c:pt>
                <c:pt idx="46">
                  <c:v>43187.874998668754</c:v>
                </c:pt>
                <c:pt idx="47">
                  <c:v>43187.916665335419</c:v>
                </c:pt>
                <c:pt idx="48">
                  <c:v>43187.958332002083</c:v>
                </c:pt>
                <c:pt idx="49">
                  <c:v>43187.999998668747</c:v>
                </c:pt>
                <c:pt idx="50">
                  <c:v>43188.041665335411</c:v>
                </c:pt>
                <c:pt idx="51">
                  <c:v>43188.083332002076</c:v>
                </c:pt>
                <c:pt idx="52">
                  <c:v>43188.12499866874</c:v>
                </c:pt>
                <c:pt idx="53">
                  <c:v>43188.166665335404</c:v>
                </c:pt>
                <c:pt idx="54">
                  <c:v>43188.208332002068</c:v>
                </c:pt>
                <c:pt idx="55">
                  <c:v>43188.249998668733</c:v>
                </c:pt>
                <c:pt idx="56">
                  <c:v>43188.291665335397</c:v>
                </c:pt>
                <c:pt idx="57">
                  <c:v>43188.333332002061</c:v>
                </c:pt>
                <c:pt idx="58">
                  <c:v>43188.374998668725</c:v>
                </c:pt>
                <c:pt idx="59">
                  <c:v>43188.41666533539</c:v>
                </c:pt>
                <c:pt idx="60">
                  <c:v>43188.458332002054</c:v>
                </c:pt>
                <c:pt idx="61">
                  <c:v>43188.499998668718</c:v>
                </c:pt>
                <c:pt idx="62">
                  <c:v>43188.541665335382</c:v>
                </c:pt>
                <c:pt idx="63">
                  <c:v>43188.583332002047</c:v>
                </c:pt>
                <c:pt idx="64">
                  <c:v>43188.624998668711</c:v>
                </c:pt>
                <c:pt idx="65">
                  <c:v>43188.666665335375</c:v>
                </c:pt>
                <c:pt idx="66">
                  <c:v>43188.708332002039</c:v>
                </c:pt>
                <c:pt idx="67">
                  <c:v>43188.749998668703</c:v>
                </c:pt>
                <c:pt idx="68">
                  <c:v>43188.791665335368</c:v>
                </c:pt>
                <c:pt idx="69">
                  <c:v>43188.833332002032</c:v>
                </c:pt>
                <c:pt idx="70">
                  <c:v>43188.874998668696</c:v>
                </c:pt>
                <c:pt idx="71">
                  <c:v>43188.91666533536</c:v>
                </c:pt>
                <c:pt idx="72">
                  <c:v>43188.958332002025</c:v>
                </c:pt>
                <c:pt idx="73">
                  <c:v>43188.999998668689</c:v>
                </c:pt>
                <c:pt idx="74">
                  <c:v>43189.041665335353</c:v>
                </c:pt>
                <c:pt idx="75">
                  <c:v>43189.083332002017</c:v>
                </c:pt>
                <c:pt idx="76">
                  <c:v>43189.124998668682</c:v>
                </c:pt>
                <c:pt idx="77">
                  <c:v>43189.166665335346</c:v>
                </c:pt>
                <c:pt idx="78">
                  <c:v>43189.20833200201</c:v>
                </c:pt>
                <c:pt idx="79">
                  <c:v>43189.249998668674</c:v>
                </c:pt>
                <c:pt idx="80">
                  <c:v>43189.291665335339</c:v>
                </c:pt>
                <c:pt idx="81">
                  <c:v>43189.333332002003</c:v>
                </c:pt>
                <c:pt idx="82">
                  <c:v>43189.374998668667</c:v>
                </c:pt>
                <c:pt idx="83">
                  <c:v>43189.416665335331</c:v>
                </c:pt>
                <c:pt idx="84">
                  <c:v>43189.458332001996</c:v>
                </c:pt>
                <c:pt idx="85">
                  <c:v>43189.49999866866</c:v>
                </c:pt>
                <c:pt idx="86">
                  <c:v>43189.541665335324</c:v>
                </c:pt>
                <c:pt idx="87">
                  <c:v>43189.583332001988</c:v>
                </c:pt>
                <c:pt idx="88">
                  <c:v>43189.624998668653</c:v>
                </c:pt>
                <c:pt idx="89">
                  <c:v>43189.666665335317</c:v>
                </c:pt>
                <c:pt idx="90">
                  <c:v>43189.708332001981</c:v>
                </c:pt>
                <c:pt idx="91">
                  <c:v>43189.749998668645</c:v>
                </c:pt>
                <c:pt idx="92">
                  <c:v>43189.79166533531</c:v>
                </c:pt>
                <c:pt idx="93">
                  <c:v>43189.833332001974</c:v>
                </c:pt>
                <c:pt idx="94">
                  <c:v>43189.874998668638</c:v>
                </c:pt>
                <c:pt idx="95">
                  <c:v>43189.916665335302</c:v>
                </c:pt>
                <c:pt idx="96">
                  <c:v>43189.958332001966</c:v>
                </c:pt>
                <c:pt idx="97">
                  <c:v>43189.999998668631</c:v>
                </c:pt>
                <c:pt idx="98">
                  <c:v>43190.041665335295</c:v>
                </c:pt>
                <c:pt idx="99">
                  <c:v>43190.083332001959</c:v>
                </c:pt>
                <c:pt idx="100">
                  <c:v>43190.124998668623</c:v>
                </c:pt>
                <c:pt idx="101">
                  <c:v>43190.166665335288</c:v>
                </c:pt>
                <c:pt idx="102">
                  <c:v>43190.208332001952</c:v>
                </c:pt>
                <c:pt idx="103">
                  <c:v>43190.249998668616</c:v>
                </c:pt>
                <c:pt idx="104">
                  <c:v>43190.29166533528</c:v>
                </c:pt>
                <c:pt idx="105">
                  <c:v>43190.333332001945</c:v>
                </c:pt>
                <c:pt idx="106">
                  <c:v>43190.374998668609</c:v>
                </c:pt>
                <c:pt idx="107">
                  <c:v>43190.416665335273</c:v>
                </c:pt>
                <c:pt idx="108">
                  <c:v>43190.458332001937</c:v>
                </c:pt>
                <c:pt idx="109">
                  <c:v>43190.499998668602</c:v>
                </c:pt>
                <c:pt idx="110">
                  <c:v>43190.541665335266</c:v>
                </c:pt>
                <c:pt idx="111">
                  <c:v>43190.58333200193</c:v>
                </c:pt>
                <c:pt idx="112">
                  <c:v>43190.624998668594</c:v>
                </c:pt>
                <c:pt idx="113">
                  <c:v>43190.666665335259</c:v>
                </c:pt>
                <c:pt idx="114">
                  <c:v>43190.708332001923</c:v>
                </c:pt>
                <c:pt idx="115">
                  <c:v>43190.749998668587</c:v>
                </c:pt>
                <c:pt idx="116">
                  <c:v>43190.791665335251</c:v>
                </c:pt>
                <c:pt idx="117">
                  <c:v>43190.833332001916</c:v>
                </c:pt>
                <c:pt idx="118">
                  <c:v>43190.87499866858</c:v>
                </c:pt>
                <c:pt idx="119">
                  <c:v>43190.916665335244</c:v>
                </c:pt>
                <c:pt idx="120">
                  <c:v>43190.958332001908</c:v>
                </c:pt>
              </c:numCache>
            </c:numRef>
          </c:cat>
          <c:val>
            <c:numRef>
              <c:f>conventional_power_generation!$E$73:$E$193</c:f>
              <c:numCache>
                <c:formatCode>General</c:formatCode>
                <c:ptCount val="121"/>
                <c:pt idx="0">
                  <c:v>17.952000000000002</c:v>
                </c:pt>
                <c:pt idx="1">
                  <c:v>17.632999999999999</c:v>
                </c:pt>
                <c:pt idx="2">
                  <c:v>17.379000000000001</c:v>
                </c:pt>
                <c:pt idx="3">
                  <c:v>17.177</c:v>
                </c:pt>
                <c:pt idx="4">
                  <c:v>17.178000000000001</c:v>
                </c:pt>
                <c:pt idx="5">
                  <c:v>17.838000000000001</c:v>
                </c:pt>
                <c:pt idx="6">
                  <c:v>18.332000000000001</c:v>
                </c:pt>
                <c:pt idx="7">
                  <c:v>18.466000000000001</c:v>
                </c:pt>
                <c:pt idx="8">
                  <c:v>18.574000000000002</c:v>
                </c:pt>
                <c:pt idx="9">
                  <c:v>18.584</c:v>
                </c:pt>
                <c:pt idx="10">
                  <c:v>18.576000000000001</c:v>
                </c:pt>
                <c:pt idx="11">
                  <c:v>18.55</c:v>
                </c:pt>
                <c:pt idx="12">
                  <c:v>18.012</c:v>
                </c:pt>
                <c:pt idx="13">
                  <c:v>17.545999999999999</c:v>
                </c:pt>
                <c:pt idx="14">
                  <c:v>17.463999999999999</c:v>
                </c:pt>
                <c:pt idx="15">
                  <c:v>17.841999999999999</c:v>
                </c:pt>
                <c:pt idx="16">
                  <c:v>18.004999999999999</c:v>
                </c:pt>
                <c:pt idx="17">
                  <c:v>18.056000000000001</c:v>
                </c:pt>
                <c:pt idx="18">
                  <c:v>18.183</c:v>
                </c:pt>
                <c:pt idx="19">
                  <c:v>18.216000000000001</c:v>
                </c:pt>
                <c:pt idx="20">
                  <c:v>18.084</c:v>
                </c:pt>
                <c:pt idx="21">
                  <c:v>17.524999999999999</c:v>
                </c:pt>
                <c:pt idx="22">
                  <c:v>15.696</c:v>
                </c:pt>
                <c:pt idx="23">
                  <c:v>12.904999999999999</c:v>
                </c:pt>
                <c:pt idx="24">
                  <c:v>11.27</c:v>
                </c:pt>
                <c:pt idx="25">
                  <c:v>10.468</c:v>
                </c:pt>
                <c:pt idx="26">
                  <c:v>9.8130000000000006</c:v>
                </c:pt>
                <c:pt idx="27">
                  <c:v>9.2989999999999995</c:v>
                </c:pt>
                <c:pt idx="28">
                  <c:v>9.6059999999999999</c:v>
                </c:pt>
                <c:pt idx="29">
                  <c:v>12.382</c:v>
                </c:pt>
                <c:pt idx="30">
                  <c:v>15.659000000000001</c:v>
                </c:pt>
                <c:pt idx="31">
                  <c:v>16.202999999999999</c:v>
                </c:pt>
                <c:pt idx="32">
                  <c:v>15.847</c:v>
                </c:pt>
                <c:pt idx="33">
                  <c:v>15.773</c:v>
                </c:pt>
                <c:pt idx="34">
                  <c:v>15.324</c:v>
                </c:pt>
                <c:pt idx="35">
                  <c:v>15.180999999999999</c:v>
                </c:pt>
                <c:pt idx="36">
                  <c:v>14.848000000000001</c:v>
                </c:pt>
                <c:pt idx="37">
                  <c:v>14.599</c:v>
                </c:pt>
                <c:pt idx="38">
                  <c:v>15.082000000000001</c:v>
                </c:pt>
                <c:pt idx="39">
                  <c:v>14.765000000000001</c:v>
                </c:pt>
                <c:pt idx="40">
                  <c:v>13.862</c:v>
                </c:pt>
                <c:pt idx="41">
                  <c:v>13.868</c:v>
                </c:pt>
                <c:pt idx="42">
                  <c:v>14.19</c:v>
                </c:pt>
                <c:pt idx="43">
                  <c:v>14.334</c:v>
                </c:pt>
                <c:pt idx="44">
                  <c:v>13.361000000000001</c:v>
                </c:pt>
                <c:pt idx="45">
                  <c:v>11.744999999999999</c:v>
                </c:pt>
                <c:pt idx="46">
                  <c:v>9.1769999999999996</c:v>
                </c:pt>
                <c:pt idx="47">
                  <c:v>6.5810000000000004</c:v>
                </c:pt>
                <c:pt idx="48">
                  <c:v>5.5960000000000001</c:v>
                </c:pt>
                <c:pt idx="49">
                  <c:v>5.55</c:v>
                </c:pt>
                <c:pt idx="50">
                  <c:v>5.048</c:v>
                </c:pt>
                <c:pt idx="51">
                  <c:v>4.984</c:v>
                </c:pt>
                <c:pt idx="52">
                  <c:v>5.1360000000000001</c:v>
                </c:pt>
                <c:pt idx="53">
                  <c:v>6.7370000000000001</c:v>
                </c:pt>
                <c:pt idx="54">
                  <c:v>11.942</c:v>
                </c:pt>
                <c:pt idx="55">
                  <c:v>14.882</c:v>
                </c:pt>
                <c:pt idx="56">
                  <c:v>15.5</c:v>
                </c:pt>
                <c:pt idx="57">
                  <c:v>15.547000000000001</c:v>
                </c:pt>
                <c:pt idx="58">
                  <c:v>15.428000000000001</c:v>
                </c:pt>
                <c:pt idx="59">
                  <c:v>15.382999999999999</c:v>
                </c:pt>
                <c:pt idx="60">
                  <c:v>14.773</c:v>
                </c:pt>
                <c:pt idx="61">
                  <c:v>13.579000000000001</c:v>
                </c:pt>
                <c:pt idx="62">
                  <c:v>12.826000000000001</c:v>
                </c:pt>
                <c:pt idx="63">
                  <c:v>12.773999999999999</c:v>
                </c:pt>
                <c:pt idx="64">
                  <c:v>13.326000000000001</c:v>
                </c:pt>
                <c:pt idx="65">
                  <c:v>14.166</c:v>
                </c:pt>
                <c:pt idx="66">
                  <c:v>14.606</c:v>
                </c:pt>
                <c:pt idx="67">
                  <c:v>14.714</c:v>
                </c:pt>
                <c:pt idx="68">
                  <c:v>14.647</c:v>
                </c:pt>
                <c:pt idx="69">
                  <c:v>14.010999999999999</c:v>
                </c:pt>
                <c:pt idx="70">
                  <c:v>13.022</c:v>
                </c:pt>
                <c:pt idx="71">
                  <c:v>11.686</c:v>
                </c:pt>
                <c:pt idx="72">
                  <c:v>9.5549999999999997</c:v>
                </c:pt>
                <c:pt idx="73">
                  <c:v>8.1940000000000008</c:v>
                </c:pt>
                <c:pt idx="74">
                  <c:v>7.4580000000000002</c:v>
                </c:pt>
                <c:pt idx="75">
                  <c:v>6.6219999999999999</c:v>
                </c:pt>
                <c:pt idx="76">
                  <c:v>6.8680000000000003</c:v>
                </c:pt>
                <c:pt idx="77">
                  <c:v>7.1210000000000004</c:v>
                </c:pt>
                <c:pt idx="78">
                  <c:v>7.6769999999999996</c:v>
                </c:pt>
                <c:pt idx="79">
                  <c:v>7.819</c:v>
                </c:pt>
                <c:pt idx="80">
                  <c:v>7.3120000000000003</c:v>
                </c:pt>
                <c:pt idx="81">
                  <c:v>6.5919999999999996</c:v>
                </c:pt>
                <c:pt idx="82">
                  <c:v>5.1280000000000001</c:v>
                </c:pt>
                <c:pt idx="83">
                  <c:v>3.5990000000000002</c:v>
                </c:pt>
                <c:pt idx="84">
                  <c:v>2.6920000000000002</c:v>
                </c:pt>
                <c:pt idx="85">
                  <c:v>2.3879999999999999</c:v>
                </c:pt>
                <c:pt idx="86">
                  <c:v>2.2669999999999999</c:v>
                </c:pt>
                <c:pt idx="87">
                  <c:v>2.258</c:v>
                </c:pt>
                <c:pt idx="88">
                  <c:v>2.2570000000000001</c:v>
                </c:pt>
                <c:pt idx="89">
                  <c:v>2.2040000000000002</c:v>
                </c:pt>
                <c:pt idx="90">
                  <c:v>2.319</c:v>
                </c:pt>
                <c:pt idx="91">
                  <c:v>2.3820000000000001</c:v>
                </c:pt>
                <c:pt idx="92">
                  <c:v>2.2389999999999999</c:v>
                </c:pt>
                <c:pt idx="93">
                  <c:v>2.0630000000000002</c:v>
                </c:pt>
                <c:pt idx="94">
                  <c:v>2.016</c:v>
                </c:pt>
                <c:pt idx="95">
                  <c:v>1.851</c:v>
                </c:pt>
                <c:pt idx="96">
                  <c:v>1.504</c:v>
                </c:pt>
                <c:pt idx="97">
                  <c:v>1.427</c:v>
                </c:pt>
                <c:pt idx="98">
                  <c:v>1.5720000000000001</c:v>
                </c:pt>
                <c:pt idx="99">
                  <c:v>1.5860000000000001</c:v>
                </c:pt>
                <c:pt idx="100">
                  <c:v>1.575</c:v>
                </c:pt>
                <c:pt idx="101">
                  <c:v>1.603</c:v>
                </c:pt>
                <c:pt idx="102">
                  <c:v>2.0529999999999999</c:v>
                </c:pt>
                <c:pt idx="103">
                  <c:v>2.1829999999999998</c:v>
                </c:pt>
                <c:pt idx="104">
                  <c:v>2.3340000000000001</c:v>
                </c:pt>
                <c:pt idx="105">
                  <c:v>2.4750000000000001</c:v>
                </c:pt>
                <c:pt idx="106">
                  <c:v>2.512</c:v>
                </c:pt>
                <c:pt idx="107">
                  <c:v>2.4689999999999999</c:v>
                </c:pt>
                <c:pt idx="108">
                  <c:v>2.4620000000000002</c:v>
                </c:pt>
                <c:pt idx="109">
                  <c:v>2.101</c:v>
                </c:pt>
                <c:pt idx="110">
                  <c:v>1.8440000000000001</c:v>
                </c:pt>
                <c:pt idx="111">
                  <c:v>2.4350000000000001</c:v>
                </c:pt>
                <c:pt idx="112">
                  <c:v>2.8929999999999998</c:v>
                </c:pt>
                <c:pt idx="113">
                  <c:v>2.9089999999999998</c:v>
                </c:pt>
                <c:pt idx="114">
                  <c:v>3.294</c:v>
                </c:pt>
                <c:pt idx="115">
                  <c:v>3.331</c:v>
                </c:pt>
                <c:pt idx="116">
                  <c:v>3.2440000000000002</c:v>
                </c:pt>
                <c:pt idx="117">
                  <c:v>3.1429999999999998</c:v>
                </c:pt>
                <c:pt idx="118">
                  <c:v>3.085</c:v>
                </c:pt>
                <c:pt idx="119">
                  <c:v>2.8839999999999999</c:v>
                </c:pt>
                <c:pt idx="120">
                  <c:v>2.9809999999999999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7B-46EE-812B-E76FCA98E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5009696"/>
        <c:axId val="615005376"/>
      </c:areaChart>
      <c:lineChart>
        <c:grouping val="standard"/>
        <c:varyColors val="0"/>
        <c:ser>
          <c:idx val="3"/>
          <c:order val="3"/>
          <c:tx>
            <c:strRef>
              <c:f>conventional_power_generation!$F$1</c:f>
              <c:strCache>
                <c:ptCount val="1"/>
                <c:pt idx="0">
                  <c:v>Power price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conventional_power_generation!$B$73:$B$193</c:f>
              <c:numCache>
                <c:formatCode>[$-F400]h:mm:ss\ AM/PM</c:formatCode>
                <c:ptCount val="121"/>
                <c:pt idx="0">
                  <c:v>43185.958332002199</c:v>
                </c:pt>
                <c:pt idx="1">
                  <c:v>43185.999998668864</c:v>
                </c:pt>
                <c:pt idx="2">
                  <c:v>43186.041665335528</c:v>
                </c:pt>
                <c:pt idx="3">
                  <c:v>43186.083332002192</c:v>
                </c:pt>
                <c:pt idx="4">
                  <c:v>43186.124998668856</c:v>
                </c:pt>
                <c:pt idx="5">
                  <c:v>43186.166665335521</c:v>
                </c:pt>
                <c:pt idx="6">
                  <c:v>43186.208332002185</c:v>
                </c:pt>
                <c:pt idx="7">
                  <c:v>43186.249998668849</c:v>
                </c:pt>
                <c:pt idx="8">
                  <c:v>43186.291665335513</c:v>
                </c:pt>
                <c:pt idx="9">
                  <c:v>43186.333332002177</c:v>
                </c:pt>
                <c:pt idx="10">
                  <c:v>43186.374998668842</c:v>
                </c:pt>
                <c:pt idx="11">
                  <c:v>43186.416665335506</c:v>
                </c:pt>
                <c:pt idx="12">
                  <c:v>43186.45833200217</c:v>
                </c:pt>
                <c:pt idx="13">
                  <c:v>43186.499998668834</c:v>
                </c:pt>
                <c:pt idx="14">
                  <c:v>43186.541665335499</c:v>
                </c:pt>
                <c:pt idx="15">
                  <c:v>43186.583332002163</c:v>
                </c:pt>
                <c:pt idx="16">
                  <c:v>43186.624998668827</c:v>
                </c:pt>
                <c:pt idx="17">
                  <c:v>43186.666665335491</c:v>
                </c:pt>
                <c:pt idx="18">
                  <c:v>43186.708332002156</c:v>
                </c:pt>
                <c:pt idx="19">
                  <c:v>43186.74999866882</c:v>
                </c:pt>
                <c:pt idx="20">
                  <c:v>43186.791665335484</c:v>
                </c:pt>
                <c:pt idx="21">
                  <c:v>43186.833332002148</c:v>
                </c:pt>
                <c:pt idx="22">
                  <c:v>43186.874998668813</c:v>
                </c:pt>
                <c:pt idx="23">
                  <c:v>43186.916665335477</c:v>
                </c:pt>
                <c:pt idx="24">
                  <c:v>43186.958332002141</c:v>
                </c:pt>
                <c:pt idx="25">
                  <c:v>43186.999998668805</c:v>
                </c:pt>
                <c:pt idx="26">
                  <c:v>43187.04166533547</c:v>
                </c:pt>
                <c:pt idx="27">
                  <c:v>43187.083332002134</c:v>
                </c:pt>
                <c:pt idx="28">
                  <c:v>43187.124998668798</c:v>
                </c:pt>
                <c:pt idx="29">
                  <c:v>43187.166665335462</c:v>
                </c:pt>
                <c:pt idx="30">
                  <c:v>43187.208332002127</c:v>
                </c:pt>
                <c:pt idx="31">
                  <c:v>43187.249998668791</c:v>
                </c:pt>
                <c:pt idx="32">
                  <c:v>43187.291665335455</c:v>
                </c:pt>
                <c:pt idx="33">
                  <c:v>43187.333332002119</c:v>
                </c:pt>
                <c:pt idx="34">
                  <c:v>43187.374998668784</c:v>
                </c:pt>
                <c:pt idx="35">
                  <c:v>43187.416665335448</c:v>
                </c:pt>
                <c:pt idx="36">
                  <c:v>43187.458332002112</c:v>
                </c:pt>
                <c:pt idx="37">
                  <c:v>43187.499998668776</c:v>
                </c:pt>
                <c:pt idx="38">
                  <c:v>43187.54166533544</c:v>
                </c:pt>
                <c:pt idx="39">
                  <c:v>43187.583332002105</c:v>
                </c:pt>
                <c:pt idx="40">
                  <c:v>43187.624998668769</c:v>
                </c:pt>
                <c:pt idx="41">
                  <c:v>43187.666665335433</c:v>
                </c:pt>
                <c:pt idx="42">
                  <c:v>43187.708332002097</c:v>
                </c:pt>
                <c:pt idx="43">
                  <c:v>43187.749998668762</c:v>
                </c:pt>
                <c:pt idx="44">
                  <c:v>43187.791665335426</c:v>
                </c:pt>
                <c:pt idx="45">
                  <c:v>43187.83333200209</c:v>
                </c:pt>
                <c:pt idx="46">
                  <c:v>43187.874998668754</c:v>
                </c:pt>
                <c:pt idx="47">
                  <c:v>43187.916665335419</c:v>
                </c:pt>
                <c:pt idx="48">
                  <c:v>43187.958332002083</c:v>
                </c:pt>
                <c:pt idx="49">
                  <c:v>43187.999998668747</c:v>
                </c:pt>
                <c:pt idx="50">
                  <c:v>43188.041665335411</c:v>
                </c:pt>
                <c:pt idx="51">
                  <c:v>43188.083332002076</c:v>
                </c:pt>
                <c:pt idx="52">
                  <c:v>43188.12499866874</c:v>
                </c:pt>
                <c:pt idx="53">
                  <c:v>43188.166665335404</c:v>
                </c:pt>
                <c:pt idx="54">
                  <c:v>43188.208332002068</c:v>
                </c:pt>
                <c:pt idx="55">
                  <c:v>43188.249998668733</c:v>
                </c:pt>
                <c:pt idx="56">
                  <c:v>43188.291665335397</c:v>
                </c:pt>
                <c:pt idx="57">
                  <c:v>43188.333332002061</c:v>
                </c:pt>
                <c:pt idx="58">
                  <c:v>43188.374998668725</c:v>
                </c:pt>
                <c:pt idx="59">
                  <c:v>43188.41666533539</c:v>
                </c:pt>
                <c:pt idx="60">
                  <c:v>43188.458332002054</c:v>
                </c:pt>
                <c:pt idx="61">
                  <c:v>43188.499998668718</c:v>
                </c:pt>
                <c:pt idx="62">
                  <c:v>43188.541665335382</c:v>
                </c:pt>
                <c:pt idx="63">
                  <c:v>43188.583332002047</c:v>
                </c:pt>
                <c:pt idx="64">
                  <c:v>43188.624998668711</c:v>
                </c:pt>
                <c:pt idx="65">
                  <c:v>43188.666665335375</c:v>
                </c:pt>
                <c:pt idx="66">
                  <c:v>43188.708332002039</c:v>
                </c:pt>
                <c:pt idx="67">
                  <c:v>43188.749998668703</c:v>
                </c:pt>
                <c:pt idx="68">
                  <c:v>43188.791665335368</c:v>
                </c:pt>
                <c:pt idx="69">
                  <c:v>43188.833332002032</c:v>
                </c:pt>
                <c:pt idx="70">
                  <c:v>43188.874998668696</c:v>
                </c:pt>
                <c:pt idx="71">
                  <c:v>43188.91666533536</c:v>
                </c:pt>
                <c:pt idx="72">
                  <c:v>43188.958332002025</c:v>
                </c:pt>
                <c:pt idx="73">
                  <c:v>43188.999998668689</c:v>
                </c:pt>
                <c:pt idx="74">
                  <c:v>43189.041665335353</c:v>
                </c:pt>
                <c:pt idx="75">
                  <c:v>43189.083332002017</c:v>
                </c:pt>
                <c:pt idx="76">
                  <c:v>43189.124998668682</c:v>
                </c:pt>
                <c:pt idx="77">
                  <c:v>43189.166665335346</c:v>
                </c:pt>
                <c:pt idx="78">
                  <c:v>43189.20833200201</c:v>
                </c:pt>
                <c:pt idx="79">
                  <c:v>43189.249998668674</c:v>
                </c:pt>
                <c:pt idx="80">
                  <c:v>43189.291665335339</c:v>
                </c:pt>
                <c:pt idx="81">
                  <c:v>43189.333332002003</c:v>
                </c:pt>
                <c:pt idx="82">
                  <c:v>43189.374998668667</c:v>
                </c:pt>
                <c:pt idx="83">
                  <c:v>43189.416665335331</c:v>
                </c:pt>
                <c:pt idx="84">
                  <c:v>43189.458332001996</c:v>
                </c:pt>
                <c:pt idx="85">
                  <c:v>43189.49999866866</c:v>
                </c:pt>
                <c:pt idx="86">
                  <c:v>43189.541665335324</c:v>
                </c:pt>
                <c:pt idx="87">
                  <c:v>43189.583332001988</c:v>
                </c:pt>
                <c:pt idx="88">
                  <c:v>43189.624998668653</c:v>
                </c:pt>
                <c:pt idx="89">
                  <c:v>43189.666665335317</c:v>
                </c:pt>
                <c:pt idx="90">
                  <c:v>43189.708332001981</c:v>
                </c:pt>
                <c:pt idx="91">
                  <c:v>43189.749998668645</c:v>
                </c:pt>
                <c:pt idx="92">
                  <c:v>43189.79166533531</c:v>
                </c:pt>
                <c:pt idx="93">
                  <c:v>43189.833332001974</c:v>
                </c:pt>
                <c:pt idx="94">
                  <c:v>43189.874998668638</c:v>
                </c:pt>
                <c:pt idx="95">
                  <c:v>43189.916665335302</c:v>
                </c:pt>
                <c:pt idx="96">
                  <c:v>43189.958332001966</c:v>
                </c:pt>
                <c:pt idx="97">
                  <c:v>43189.999998668631</c:v>
                </c:pt>
                <c:pt idx="98">
                  <c:v>43190.041665335295</c:v>
                </c:pt>
                <c:pt idx="99">
                  <c:v>43190.083332001959</c:v>
                </c:pt>
                <c:pt idx="100">
                  <c:v>43190.124998668623</c:v>
                </c:pt>
                <c:pt idx="101">
                  <c:v>43190.166665335288</c:v>
                </c:pt>
                <c:pt idx="102">
                  <c:v>43190.208332001952</c:v>
                </c:pt>
                <c:pt idx="103">
                  <c:v>43190.249998668616</c:v>
                </c:pt>
                <c:pt idx="104">
                  <c:v>43190.29166533528</c:v>
                </c:pt>
                <c:pt idx="105">
                  <c:v>43190.333332001945</c:v>
                </c:pt>
                <c:pt idx="106">
                  <c:v>43190.374998668609</c:v>
                </c:pt>
                <c:pt idx="107">
                  <c:v>43190.416665335273</c:v>
                </c:pt>
                <c:pt idx="108">
                  <c:v>43190.458332001937</c:v>
                </c:pt>
                <c:pt idx="109">
                  <c:v>43190.499998668602</c:v>
                </c:pt>
                <c:pt idx="110">
                  <c:v>43190.541665335266</c:v>
                </c:pt>
                <c:pt idx="111">
                  <c:v>43190.58333200193</c:v>
                </c:pt>
                <c:pt idx="112">
                  <c:v>43190.624998668594</c:v>
                </c:pt>
                <c:pt idx="113">
                  <c:v>43190.666665335259</c:v>
                </c:pt>
                <c:pt idx="114">
                  <c:v>43190.708332001923</c:v>
                </c:pt>
                <c:pt idx="115">
                  <c:v>43190.749998668587</c:v>
                </c:pt>
                <c:pt idx="116">
                  <c:v>43190.791665335251</c:v>
                </c:pt>
                <c:pt idx="117">
                  <c:v>43190.833332001916</c:v>
                </c:pt>
                <c:pt idx="118">
                  <c:v>43190.87499866858</c:v>
                </c:pt>
                <c:pt idx="119">
                  <c:v>43190.916665335244</c:v>
                </c:pt>
                <c:pt idx="120">
                  <c:v>43190.958332001908</c:v>
                </c:pt>
              </c:numCache>
            </c:numRef>
          </c:cat>
          <c:val>
            <c:numRef>
              <c:f>conventional_power_generation!$F$73:$F$193</c:f>
              <c:numCache>
                <c:formatCode>General</c:formatCode>
                <c:ptCount val="121"/>
                <c:pt idx="0">
                  <c:v>42.4</c:v>
                </c:pt>
                <c:pt idx="1">
                  <c:v>38.799999999999997</c:v>
                </c:pt>
                <c:pt idx="2">
                  <c:v>38</c:v>
                </c:pt>
                <c:pt idx="3">
                  <c:v>38.01</c:v>
                </c:pt>
                <c:pt idx="4">
                  <c:v>37.83</c:v>
                </c:pt>
                <c:pt idx="5">
                  <c:v>38.979999999999997</c:v>
                </c:pt>
                <c:pt idx="6">
                  <c:v>48.47</c:v>
                </c:pt>
                <c:pt idx="7">
                  <c:v>60.43</c:v>
                </c:pt>
                <c:pt idx="8">
                  <c:v>67.48</c:v>
                </c:pt>
                <c:pt idx="9">
                  <c:v>60.69</c:v>
                </c:pt>
                <c:pt idx="10">
                  <c:v>55.98</c:v>
                </c:pt>
                <c:pt idx="11">
                  <c:v>52.73</c:v>
                </c:pt>
                <c:pt idx="12">
                  <c:v>47.53</c:v>
                </c:pt>
                <c:pt idx="13">
                  <c:v>44.96</c:v>
                </c:pt>
                <c:pt idx="14">
                  <c:v>42.39</c:v>
                </c:pt>
                <c:pt idx="15">
                  <c:v>40.85</c:v>
                </c:pt>
                <c:pt idx="16">
                  <c:v>40.729999999999997</c:v>
                </c:pt>
                <c:pt idx="17">
                  <c:v>41.22</c:v>
                </c:pt>
                <c:pt idx="18">
                  <c:v>42</c:v>
                </c:pt>
                <c:pt idx="19">
                  <c:v>47.93</c:v>
                </c:pt>
                <c:pt idx="20">
                  <c:v>44.24</c:v>
                </c:pt>
                <c:pt idx="21">
                  <c:v>39.61</c:v>
                </c:pt>
                <c:pt idx="22">
                  <c:v>36.54</c:v>
                </c:pt>
                <c:pt idx="23">
                  <c:v>33.950000000000003</c:v>
                </c:pt>
                <c:pt idx="24">
                  <c:v>34.36</c:v>
                </c:pt>
                <c:pt idx="25">
                  <c:v>34.979999999999997</c:v>
                </c:pt>
                <c:pt idx="26">
                  <c:v>33.72</c:v>
                </c:pt>
                <c:pt idx="27">
                  <c:v>32.619999999999997</c:v>
                </c:pt>
                <c:pt idx="28">
                  <c:v>33.299999999999997</c:v>
                </c:pt>
                <c:pt idx="29">
                  <c:v>35.049999999999997</c:v>
                </c:pt>
                <c:pt idx="30">
                  <c:v>40.049999999999997</c:v>
                </c:pt>
                <c:pt idx="31">
                  <c:v>43.91</c:v>
                </c:pt>
                <c:pt idx="32">
                  <c:v>50.63</c:v>
                </c:pt>
                <c:pt idx="33">
                  <c:v>50.32</c:v>
                </c:pt>
                <c:pt idx="34">
                  <c:v>45.49</c:v>
                </c:pt>
                <c:pt idx="35">
                  <c:v>44.68</c:v>
                </c:pt>
                <c:pt idx="36">
                  <c:v>41.84</c:v>
                </c:pt>
                <c:pt idx="37">
                  <c:v>45.13</c:v>
                </c:pt>
                <c:pt idx="38">
                  <c:v>45</c:v>
                </c:pt>
                <c:pt idx="39">
                  <c:v>44.07</c:v>
                </c:pt>
                <c:pt idx="40">
                  <c:v>42.35</c:v>
                </c:pt>
                <c:pt idx="41">
                  <c:v>40.72</c:v>
                </c:pt>
                <c:pt idx="42">
                  <c:v>40.159999999999997</c:v>
                </c:pt>
                <c:pt idx="43">
                  <c:v>45.99</c:v>
                </c:pt>
                <c:pt idx="44">
                  <c:v>45.56</c:v>
                </c:pt>
                <c:pt idx="45">
                  <c:v>39.32</c:v>
                </c:pt>
                <c:pt idx="46">
                  <c:v>35.229999999999997</c:v>
                </c:pt>
                <c:pt idx="47">
                  <c:v>28.34</c:v>
                </c:pt>
                <c:pt idx="48">
                  <c:v>26.57</c:v>
                </c:pt>
                <c:pt idx="49">
                  <c:v>19.309999999999999</c:v>
                </c:pt>
                <c:pt idx="50">
                  <c:v>15.72</c:v>
                </c:pt>
                <c:pt idx="51">
                  <c:v>17.98</c:v>
                </c:pt>
                <c:pt idx="52">
                  <c:v>19.329999999999998</c:v>
                </c:pt>
                <c:pt idx="53">
                  <c:v>29.4</c:v>
                </c:pt>
                <c:pt idx="54">
                  <c:v>38.770000000000003</c:v>
                </c:pt>
                <c:pt idx="55">
                  <c:v>42.36</c:v>
                </c:pt>
                <c:pt idx="56">
                  <c:v>44.99</c:v>
                </c:pt>
                <c:pt idx="57">
                  <c:v>45.15</c:v>
                </c:pt>
                <c:pt idx="58">
                  <c:v>40.049999999999997</c:v>
                </c:pt>
                <c:pt idx="59">
                  <c:v>40</c:v>
                </c:pt>
                <c:pt idx="60">
                  <c:v>38.14</c:v>
                </c:pt>
                <c:pt idx="61">
                  <c:v>36.770000000000003</c:v>
                </c:pt>
                <c:pt idx="62">
                  <c:v>37.6</c:v>
                </c:pt>
                <c:pt idx="63">
                  <c:v>39.630000000000003</c:v>
                </c:pt>
                <c:pt idx="64">
                  <c:v>38.92</c:v>
                </c:pt>
                <c:pt idx="65">
                  <c:v>42.27</c:v>
                </c:pt>
                <c:pt idx="66">
                  <c:v>44.99</c:v>
                </c:pt>
                <c:pt idx="67">
                  <c:v>62.6</c:v>
                </c:pt>
                <c:pt idx="68">
                  <c:v>62.69</c:v>
                </c:pt>
                <c:pt idx="69">
                  <c:v>45.5</c:v>
                </c:pt>
                <c:pt idx="70">
                  <c:v>44.62</c:v>
                </c:pt>
                <c:pt idx="71">
                  <c:v>40.869999999999997</c:v>
                </c:pt>
                <c:pt idx="72">
                  <c:v>35.69</c:v>
                </c:pt>
                <c:pt idx="73">
                  <c:v>35.799999999999997</c:v>
                </c:pt>
                <c:pt idx="74">
                  <c:v>31.68</c:v>
                </c:pt>
                <c:pt idx="75">
                  <c:v>32.11</c:v>
                </c:pt>
                <c:pt idx="76">
                  <c:v>30.79</c:v>
                </c:pt>
                <c:pt idx="77">
                  <c:v>33.57</c:v>
                </c:pt>
                <c:pt idx="78">
                  <c:v>35.36</c:v>
                </c:pt>
                <c:pt idx="79">
                  <c:v>41.48</c:v>
                </c:pt>
                <c:pt idx="80">
                  <c:v>43.53</c:v>
                </c:pt>
                <c:pt idx="81">
                  <c:v>43.17</c:v>
                </c:pt>
                <c:pt idx="82">
                  <c:v>36.11</c:v>
                </c:pt>
                <c:pt idx="83">
                  <c:v>32.840000000000003</c:v>
                </c:pt>
                <c:pt idx="84">
                  <c:v>28.44</c:v>
                </c:pt>
                <c:pt idx="85">
                  <c:v>20.96</c:v>
                </c:pt>
                <c:pt idx="86">
                  <c:v>22.08</c:v>
                </c:pt>
                <c:pt idx="87">
                  <c:v>20.93</c:v>
                </c:pt>
                <c:pt idx="88">
                  <c:v>21.17</c:v>
                </c:pt>
                <c:pt idx="89">
                  <c:v>22.09</c:v>
                </c:pt>
                <c:pt idx="90">
                  <c:v>29.06</c:v>
                </c:pt>
                <c:pt idx="91">
                  <c:v>29.09</c:v>
                </c:pt>
                <c:pt idx="92">
                  <c:v>28.8</c:v>
                </c:pt>
                <c:pt idx="93">
                  <c:v>18.28</c:v>
                </c:pt>
                <c:pt idx="94">
                  <c:v>17.07</c:v>
                </c:pt>
                <c:pt idx="95">
                  <c:v>15.29</c:v>
                </c:pt>
                <c:pt idx="96">
                  <c:v>0.05</c:v>
                </c:pt>
                <c:pt idx="97">
                  <c:v>0.05</c:v>
                </c:pt>
                <c:pt idx="98">
                  <c:v>8.0399999999999991</c:v>
                </c:pt>
                <c:pt idx="99">
                  <c:v>13.41</c:v>
                </c:pt>
                <c:pt idx="100">
                  <c:v>6.91</c:v>
                </c:pt>
                <c:pt idx="101">
                  <c:v>14.27</c:v>
                </c:pt>
                <c:pt idx="102">
                  <c:v>13.75</c:v>
                </c:pt>
                <c:pt idx="103">
                  <c:v>18.66</c:v>
                </c:pt>
                <c:pt idx="104">
                  <c:v>30.08</c:v>
                </c:pt>
                <c:pt idx="105">
                  <c:v>30.06</c:v>
                </c:pt>
                <c:pt idx="106">
                  <c:v>29.37</c:v>
                </c:pt>
                <c:pt idx="107">
                  <c:v>31.06</c:v>
                </c:pt>
                <c:pt idx="108">
                  <c:v>31.92</c:v>
                </c:pt>
                <c:pt idx="109">
                  <c:v>27.82</c:v>
                </c:pt>
                <c:pt idx="110">
                  <c:v>22.59</c:v>
                </c:pt>
                <c:pt idx="111">
                  <c:v>23.02</c:v>
                </c:pt>
                <c:pt idx="112">
                  <c:v>22.89</c:v>
                </c:pt>
                <c:pt idx="113">
                  <c:v>27.34</c:v>
                </c:pt>
                <c:pt idx="114">
                  <c:v>31.02</c:v>
                </c:pt>
                <c:pt idx="115">
                  <c:v>35.46</c:v>
                </c:pt>
                <c:pt idx="116">
                  <c:v>37.31</c:v>
                </c:pt>
                <c:pt idx="117">
                  <c:v>38.67</c:v>
                </c:pt>
                <c:pt idx="118">
                  <c:v>36.020000000000003</c:v>
                </c:pt>
                <c:pt idx="119">
                  <c:v>36.43</c:v>
                </c:pt>
                <c:pt idx="120">
                  <c:v>34.950000000000003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7B-46EE-812B-E76FCA98E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9396912"/>
        <c:axId val="359387312"/>
      </c:lineChart>
      <c:catAx>
        <c:axId val="615009696"/>
        <c:scaling>
          <c:orientation val="minMax"/>
        </c:scaling>
        <c:delete val="0"/>
        <c:axPos val="b"/>
        <c:numFmt formatCode="dd\.mm\,\ hh:mm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005376"/>
        <c:crosses val="autoZero"/>
        <c:auto val="0"/>
        <c:lblAlgn val="ctr"/>
        <c:lblOffset val="100"/>
        <c:noMultiLvlLbl val="0"/>
      </c:catAx>
      <c:valAx>
        <c:axId val="61500537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GW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009696"/>
        <c:crosses val="autoZero"/>
        <c:crossBetween val="between"/>
      </c:valAx>
      <c:valAx>
        <c:axId val="35938731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EUR/MWh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396912"/>
        <c:crosses val="max"/>
        <c:crossBetween val="between"/>
      </c:valAx>
      <c:catAx>
        <c:axId val="359396912"/>
        <c:scaling>
          <c:orientation val="minMax"/>
        </c:scaling>
        <c:delete val="1"/>
        <c:axPos val="b"/>
        <c:numFmt formatCode="[$-F400]h:mm:ss\ AM/PM" sourceLinked="1"/>
        <c:majorTickMark val="out"/>
        <c:minorTickMark val="none"/>
        <c:tickLblPos val="nextTo"/>
        <c:crossAx val="3593873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608213870403888E-2"/>
          <c:y val="4.4795233952308798E-2"/>
          <c:w val="0.66369665070396511"/>
          <c:h val="0.764561035560209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solar_wind_percent_yearly_ember!$F$2</c:f>
              <c:strCache>
                <c:ptCount val="1"/>
                <c:pt idx="0">
                  <c:v>China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solar_wind_percent_yearly_ember!$E$3:$E$12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xVal>
          <c:yVal>
            <c:numRef>
              <c:f>solar_wind_percent_yearly_ember!$F$3:$F$12</c:f>
              <c:numCache>
                <c:formatCode>General</c:formatCode>
                <c:ptCount val="10"/>
                <c:pt idx="0">
                  <c:v>3.87</c:v>
                </c:pt>
                <c:pt idx="1">
                  <c:v>5.01</c:v>
                </c:pt>
                <c:pt idx="2">
                  <c:v>6.39</c:v>
                </c:pt>
                <c:pt idx="3">
                  <c:v>7.57</c:v>
                </c:pt>
                <c:pt idx="4">
                  <c:v>8.39</c:v>
                </c:pt>
                <c:pt idx="5">
                  <c:v>9.36</c:v>
                </c:pt>
                <c:pt idx="6">
                  <c:v>11.51</c:v>
                </c:pt>
                <c:pt idx="7">
                  <c:v>13.45</c:v>
                </c:pt>
                <c:pt idx="8">
                  <c:v>15.55</c:v>
                </c:pt>
                <c:pt idx="9">
                  <c:v>18.2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8C-4F01-A0BC-D458329D886C}"/>
            </c:ext>
          </c:extLst>
        </c:ser>
        <c:ser>
          <c:idx val="1"/>
          <c:order val="1"/>
          <c:tx>
            <c:strRef>
              <c:f>solar_wind_percent_yearly_ember!$G$2</c:f>
              <c:strCache>
                <c:ptCount val="1"/>
                <c:pt idx="0">
                  <c:v>EU</c:v>
                </c:pt>
              </c:strCache>
            </c:strRef>
          </c:tx>
          <c:spPr>
            <a:ln w="19050" cap="rnd">
              <a:solidFill>
                <a:schemeClr val="accent3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solar_wind_percent_yearly_ember!$E$3:$E$12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xVal>
          <c:yVal>
            <c:numRef>
              <c:f>solar_wind_percent_yearly_ember!$G$3:$G$12</c:f>
              <c:numCache>
                <c:formatCode>General</c:formatCode>
                <c:ptCount val="10"/>
                <c:pt idx="0">
                  <c:v>12.66</c:v>
                </c:pt>
                <c:pt idx="1">
                  <c:v>12.71</c:v>
                </c:pt>
                <c:pt idx="2">
                  <c:v>14.35</c:v>
                </c:pt>
                <c:pt idx="3">
                  <c:v>14.93</c:v>
                </c:pt>
                <c:pt idx="4">
                  <c:v>17.100000000000001</c:v>
                </c:pt>
                <c:pt idx="5">
                  <c:v>19.72</c:v>
                </c:pt>
                <c:pt idx="6">
                  <c:v>19.12</c:v>
                </c:pt>
                <c:pt idx="7">
                  <c:v>22.73</c:v>
                </c:pt>
                <c:pt idx="8">
                  <c:v>26.86</c:v>
                </c:pt>
                <c:pt idx="9">
                  <c:v>28.69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8C-4F01-A0BC-D458329D886C}"/>
            </c:ext>
          </c:extLst>
        </c:ser>
        <c:ser>
          <c:idx val="2"/>
          <c:order val="2"/>
          <c:tx>
            <c:strRef>
              <c:f>solar_wind_percent_yearly_ember!$H$2</c:f>
              <c:strCache>
                <c:ptCount val="1"/>
                <c:pt idx="0">
                  <c:v>Germany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solar_wind_percent_yearly_ember!$E$3:$E$12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xVal>
          <c:yVal>
            <c:numRef>
              <c:f>solar_wind_percent_yearly_ember!$H$3:$H$12</c:f>
              <c:numCache>
                <c:formatCode>General</c:formatCode>
                <c:ptCount val="10"/>
                <c:pt idx="0">
                  <c:v>18.57</c:v>
                </c:pt>
                <c:pt idx="1">
                  <c:v>18.309999999999999</c:v>
                </c:pt>
                <c:pt idx="2">
                  <c:v>22.41</c:v>
                </c:pt>
                <c:pt idx="3">
                  <c:v>24.4</c:v>
                </c:pt>
                <c:pt idx="4">
                  <c:v>28.52</c:v>
                </c:pt>
                <c:pt idx="5">
                  <c:v>32.04</c:v>
                </c:pt>
                <c:pt idx="6">
                  <c:v>28.24</c:v>
                </c:pt>
                <c:pt idx="7">
                  <c:v>32.659999999999997</c:v>
                </c:pt>
                <c:pt idx="8">
                  <c:v>40.42</c:v>
                </c:pt>
                <c:pt idx="9">
                  <c:v>43.31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28C-4F01-A0BC-D458329D886C}"/>
            </c:ext>
          </c:extLst>
        </c:ser>
        <c:ser>
          <c:idx val="3"/>
          <c:order val="3"/>
          <c:tx>
            <c:strRef>
              <c:f>solar_wind_percent_yearly_ember!$I$2</c:f>
              <c:strCache>
                <c:ptCount val="1"/>
                <c:pt idx="0">
                  <c:v>Indonesia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solar_wind_percent_yearly_ember!$E$3:$E$12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xVal>
          <c:yVal>
            <c:numRef>
              <c:f>solar_wind_percent_yearly_ember!$I$3:$I$12</c:f>
              <c:numCache>
                <c:formatCode>General</c:formatCode>
                <c:ptCount val="10"/>
                <c:pt idx="0">
                  <c:v>0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0.2</c:v>
                </c:pt>
                <c:pt idx="5">
                  <c:v>0.22</c:v>
                </c:pt>
                <c:pt idx="6">
                  <c:v>0.2</c:v>
                </c:pt>
                <c:pt idx="7">
                  <c:v>0.24</c:v>
                </c:pt>
                <c:pt idx="8">
                  <c:v>0.34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28C-4F01-A0BC-D458329D886C}"/>
            </c:ext>
          </c:extLst>
        </c:ser>
        <c:ser>
          <c:idx val="4"/>
          <c:order val="4"/>
          <c:tx>
            <c:strRef>
              <c:f>solar_wind_percent_yearly_ember!$J$2</c:f>
              <c:strCache>
                <c:ptCount val="1"/>
                <c:pt idx="0">
                  <c:v>Malaysia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solar_wind_percent_yearly_ember!$E$3:$E$12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xVal>
          <c:yVal>
            <c:numRef>
              <c:f>solar_wind_percent_yearly_ember!$J$3:$J$12</c:f>
              <c:numCache>
                <c:formatCode>General</c:formatCode>
                <c:ptCount val="10"/>
                <c:pt idx="0">
                  <c:v>0.18</c:v>
                </c:pt>
                <c:pt idx="1">
                  <c:v>0.2</c:v>
                </c:pt>
                <c:pt idx="2">
                  <c:v>0.21</c:v>
                </c:pt>
                <c:pt idx="3">
                  <c:v>0.37</c:v>
                </c:pt>
                <c:pt idx="4">
                  <c:v>0.82</c:v>
                </c:pt>
                <c:pt idx="5">
                  <c:v>1.18</c:v>
                </c:pt>
                <c:pt idx="6">
                  <c:v>1.31</c:v>
                </c:pt>
                <c:pt idx="7">
                  <c:v>1.5</c:v>
                </c:pt>
                <c:pt idx="8">
                  <c:v>1.73</c:v>
                </c:pt>
                <c:pt idx="9">
                  <c:v>2.08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28C-4F01-A0BC-D458329D886C}"/>
            </c:ext>
          </c:extLst>
        </c:ser>
        <c:ser>
          <c:idx val="5"/>
          <c:order val="5"/>
          <c:tx>
            <c:strRef>
              <c:f>solar_wind_percent_yearly_ember!$K$2</c:f>
              <c:strCache>
                <c:ptCount val="1"/>
                <c:pt idx="0">
                  <c:v>Philippines (the)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solar_wind_percent_yearly_ember!$E$3:$E$12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xVal>
          <c:yVal>
            <c:numRef>
              <c:f>solar_wind_percent_yearly_ember!$K$3:$K$12</c:f>
              <c:numCache>
                <c:formatCode>General</c:formatCode>
                <c:ptCount val="10"/>
                <c:pt idx="0">
                  <c:v>1.08</c:v>
                </c:pt>
                <c:pt idx="1">
                  <c:v>2.29</c:v>
                </c:pt>
                <c:pt idx="2">
                  <c:v>2.4300000000000002</c:v>
                </c:pt>
                <c:pt idx="3">
                  <c:v>2.4</c:v>
                </c:pt>
                <c:pt idx="4">
                  <c:v>2.16</c:v>
                </c:pt>
                <c:pt idx="5">
                  <c:v>2.36</c:v>
                </c:pt>
                <c:pt idx="6">
                  <c:v>2.59</c:v>
                </c:pt>
                <c:pt idx="7">
                  <c:v>2.5499999999999998</c:v>
                </c:pt>
                <c:pt idx="8">
                  <c:v>3.21</c:v>
                </c:pt>
                <c:pt idx="9">
                  <c:v>3.9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28C-4F01-A0BC-D458329D886C}"/>
            </c:ext>
          </c:extLst>
        </c:ser>
        <c:ser>
          <c:idx val="6"/>
          <c:order val="6"/>
          <c:tx>
            <c:strRef>
              <c:f>solar_wind_percent_yearly_ember!$L$2</c:f>
              <c:strCache>
                <c:ptCount val="1"/>
                <c:pt idx="0">
                  <c:v>Spain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solar_wind_percent_yearly_ember!$E$3:$E$12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xVal>
          <c:yVal>
            <c:numRef>
              <c:f>solar_wind_percent_yearly_ember!$L$3:$L$12</c:f>
              <c:numCache>
                <c:formatCode>General</c:formatCode>
                <c:ptCount val="10"/>
                <c:pt idx="0">
                  <c:v>22.79</c:v>
                </c:pt>
                <c:pt idx="1">
                  <c:v>23.1</c:v>
                </c:pt>
                <c:pt idx="2">
                  <c:v>23.33</c:v>
                </c:pt>
                <c:pt idx="3">
                  <c:v>23.44</c:v>
                </c:pt>
                <c:pt idx="4">
                  <c:v>26.15</c:v>
                </c:pt>
                <c:pt idx="5">
                  <c:v>29.72</c:v>
                </c:pt>
                <c:pt idx="6">
                  <c:v>32.93</c:v>
                </c:pt>
                <c:pt idx="7">
                  <c:v>34.299999999999997</c:v>
                </c:pt>
                <c:pt idx="8">
                  <c:v>40.590000000000003</c:v>
                </c:pt>
                <c:pt idx="9">
                  <c:v>43.34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28C-4F01-A0BC-D458329D886C}"/>
            </c:ext>
          </c:extLst>
        </c:ser>
        <c:ser>
          <c:idx val="7"/>
          <c:order val="7"/>
          <c:tx>
            <c:strRef>
              <c:f>solar_wind_percent_yearly_ember!$M$2</c:f>
              <c:strCache>
                <c:ptCount val="1"/>
                <c:pt idx="0">
                  <c:v>Thailand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solar_wind_percent_yearly_ember!$E$3:$E$12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xVal>
          <c:yVal>
            <c:numRef>
              <c:f>solar_wind_percent_yearly_ember!$M$3:$M$12</c:f>
              <c:numCache>
                <c:formatCode>General</c:formatCode>
                <c:ptCount val="10"/>
                <c:pt idx="0">
                  <c:v>1.53</c:v>
                </c:pt>
                <c:pt idx="1">
                  <c:v>2.1800000000000002</c:v>
                </c:pt>
                <c:pt idx="2">
                  <c:v>3.2</c:v>
                </c:pt>
                <c:pt idx="3">
                  <c:v>3.47</c:v>
                </c:pt>
                <c:pt idx="4">
                  <c:v>4.7300000000000004</c:v>
                </c:pt>
                <c:pt idx="5">
                  <c:v>4.67</c:v>
                </c:pt>
                <c:pt idx="6">
                  <c:v>4.83</c:v>
                </c:pt>
                <c:pt idx="7">
                  <c:v>4.45</c:v>
                </c:pt>
                <c:pt idx="8">
                  <c:v>4.66</c:v>
                </c:pt>
                <c:pt idx="9">
                  <c:v>4.41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8C-4F01-A0BC-D458329D886C}"/>
            </c:ext>
          </c:extLst>
        </c:ser>
        <c:ser>
          <c:idx val="8"/>
          <c:order val="8"/>
          <c:tx>
            <c:strRef>
              <c:f>solar_wind_percent_yearly_ember!$N$2</c:f>
              <c:strCache>
                <c:ptCount val="1"/>
                <c:pt idx="0">
                  <c:v>Viet Nam</c:v>
                </c:pt>
              </c:strCache>
            </c:strRef>
          </c:tx>
          <c:spPr>
            <a:ln w="57150" cap="rnd">
              <a:solidFill>
                <a:srgbClr val="AD86B0"/>
              </a:solidFill>
              <a:round/>
            </a:ln>
            <a:effectLst/>
          </c:spPr>
          <c:marker>
            <c:symbol val="none"/>
          </c:marker>
          <c:xVal>
            <c:numRef>
              <c:f>solar_wind_percent_yearly_ember!$E$3:$E$12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xVal>
          <c:yVal>
            <c:numRef>
              <c:f>solar_wind_percent_yearly_ember!$N$3:$N$12</c:f>
              <c:numCache>
                <c:formatCode>General</c:formatCode>
                <c:ptCount val="10"/>
                <c:pt idx="0">
                  <c:v>0.8</c:v>
                </c:pt>
                <c:pt idx="1">
                  <c:v>1.2</c:v>
                </c:pt>
                <c:pt idx="2">
                  <c:v>1.9</c:v>
                </c:pt>
                <c:pt idx="3">
                  <c:v>2.4</c:v>
                </c:pt>
                <c:pt idx="4">
                  <c:v>2.33</c:v>
                </c:pt>
                <c:pt idx="5">
                  <c:v>4.8099999999999996</c:v>
                </c:pt>
                <c:pt idx="6">
                  <c:v>11.63</c:v>
                </c:pt>
                <c:pt idx="7">
                  <c:v>13.14</c:v>
                </c:pt>
                <c:pt idx="8">
                  <c:v>13.48</c:v>
                </c:pt>
                <c:pt idx="9">
                  <c:v>12.72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00F0-4B6B-8F1F-9F9A387D5ADF}"/>
            </c:ext>
          </c:extLst>
        </c:ser>
        <c:ser>
          <c:idx val="9"/>
          <c:order val="9"/>
          <c:tx>
            <c:strRef>
              <c:f>solar_wind_percent_yearly_ember!$O$2</c:f>
              <c:strCache>
                <c:ptCount val="1"/>
                <c:pt idx="0">
                  <c:v>World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solar_wind_percent_yearly_ember!$E$3:$E$12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xVal>
          <c:yVal>
            <c:numRef>
              <c:f>solar_wind_percent_yearly_ember!$O$3:$O$12</c:f>
              <c:numCache>
                <c:formatCode>General</c:formatCode>
                <c:ptCount val="10"/>
                <c:pt idx="0">
                  <c:v>4.53</c:v>
                </c:pt>
                <c:pt idx="1">
                  <c:v>5.22</c:v>
                </c:pt>
                <c:pt idx="2">
                  <c:v>6.23</c:v>
                </c:pt>
                <c:pt idx="3">
                  <c:v>6.96</c:v>
                </c:pt>
                <c:pt idx="4">
                  <c:v>7.92</c:v>
                </c:pt>
                <c:pt idx="5">
                  <c:v>9.16</c:v>
                </c:pt>
                <c:pt idx="6">
                  <c:v>10.3</c:v>
                </c:pt>
                <c:pt idx="7">
                  <c:v>11.89</c:v>
                </c:pt>
                <c:pt idx="8">
                  <c:v>13.4</c:v>
                </c:pt>
                <c:pt idx="9">
                  <c:v>14.99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00F0-4B6B-8F1F-9F9A387D5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4066480"/>
        <c:axId val="1684081360"/>
      </c:scatterChart>
      <c:valAx>
        <c:axId val="1684066480"/>
        <c:scaling>
          <c:orientation val="minMax"/>
          <c:max val="2024"/>
          <c:min val="2015"/>
        </c:scaling>
        <c:delete val="0"/>
        <c:axPos val="b"/>
        <c:majorGridlines>
          <c:spPr>
            <a:ln w="1905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081360"/>
        <c:crosses val="autoZero"/>
        <c:crossBetween val="midCat"/>
        <c:majorUnit val="3"/>
      </c:valAx>
      <c:valAx>
        <c:axId val="1684081360"/>
        <c:scaling>
          <c:orientation val="minMax"/>
          <c:max val="45"/>
        </c:scaling>
        <c:delete val="0"/>
        <c:axPos val="l"/>
        <c:majorGridlines>
          <c:spPr>
            <a:ln w="19050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% of total electricity production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066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0.78005</cdr:x>
      <cdr:y>0.26031</cdr:y>
    </cdr:from>
    <cdr:to>
      <cdr:x>0.94796</cdr:x>
      <cdr:y>0.38122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5345D0D-C20F-7300-F3A7-35AD1CA53DC0}"/>
            </a:ext>
          </a:extLst>
        </cdr:cNvPr>
        <cdr:cNvSpPr txBox="1"/>
      </cdr:nvSpPr>
      <cdr:spPr>
        <a:xfrm xmlns:a="http://schemas.openxmlformats.org/drawingml/2006/main">
          <a:off x="6039823" y="1034620"/>
          <a:ext cx="1300102" cy="480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EU – 28.6 %</a:t>
          </a:r>
        </a:p>
      </cdr:txBody>
    </cdr:sp>
  </cdr:relSizeAnchor>
  <cdr:relSizeAnchor xmlns:cdr="http://schemas.openxmlformats.org/drawingml/2006/chartDrawing">
    <cdr:from>
      <cdr:x>0.78092</cdr:x>
      <cdr:y>0.43954</cdr:y>
    </cdr:from>
    <cdr:to>
      <cdr:x>0.95466</cdr:x>
      <cdr:y>0.5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4A241AD-A71B-20A9-AF0D-76602E7AE443}"/>
            </a:ext>
          </a:extLst>
        </cdr:cNvPr>
        <cdr:cNvSpPr txBox="1"/>
      </cdr:nvSpPr>
      <cdr:spPr>
        <a:xfrm xmlns:a="http://schemas.openxmlformats.org/drawingml/2006/main">
          <a:off x="6046539" y="1746973"/>
          <a:ext cx="1345243" cy="2403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China – 18.2% </a:t>
          </a:r>
        </a:p>
      </cdr:txBody>
    </cdr:sp>
  </cdr:relSizeAnchor>
  <cdr:relSizeAnchor xmlns:cdr="http://schemas.openxmlformats.org/drawingml/2006/chartDrawing">
    <cdr:from>
      <cdr:x>0.78101</cdr:x>
      <cdr:y>0.5</cdr:y>
    </cdr:from>
    <cdr:to>
      <cdr:x>0.96593</cdr:x>
      <cdr:y>0.63784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9AB0B7FE-8990-A840-9F4D-B166A3226A9C}"/>
            </a:ext>
          </a:extLst>
        </cdr:cNvPr>
        <cdr:cNvSpPr txBox="1"/>
      </cdr:nvSpPr>
      <cdr:spPr>
        <a:xfrm xmlns:a="http://schemas.openxmlformats.org/drawingml/2006/main">
          <a:off x="6047217" y="1987274"/>
          <a:ext cx="1431808" cy="5478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World –14.9% </a:t>
          </a:r>
        </a:p>
      </cdr:txBody>
    </cdr:sp>
  </cdr:relSizeAnchor>
  <cdr:relSizeAnchor xmlns:cdr="http://schemas.openxmlformats.org/drawingml/2006/chartDrawing">
    <cdr:from>
      <cdr:x>0.78208</cdr:x>
      <cdr:y>0.55921</cdr:y>
    </cdr:from>
    <cdr:to>
      <cdr:x>0.96545</cdr:x>
      <cdr:y>0.63839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2DDD497D-6CB1-E7E7-1161-DAE6E48C6BD4}"/>
            </a:ext>
          </a:extLst>
        </cdr:cNvPr>
        <cdr:cNvSpPr txBox="1"/>
      </cdr:nvSpPr>
      <cdr:spPr>
        <a:xfrm xmlns:a="http://schemas.openxmlformats.org/drawingml/2006/main">
          <a:off x="6055495" y="2222590"/>
          <a:ext cx="1419870" cy="3147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Vietnam – 12.7%</a:t>
          </a:r>
        </a:p>
      </cdr:txBody>
    </cdr:sp>
  </cdr:relSizeAnchor>
  <cdr:relSizeAnchor xmlns:cdr="http://schemas.openxmlformats.org/drawingml/2006/chartDrawing">
    <cdr:from>
      <cdr:x>0.78176</cdr:x>
      <cdr:y>0.6502</cdr:y>
    </cdr:from>
    <cdr:to>
      <cdr:x>0.95999</cdr:x>
      <cdr:y>0.7228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663D3E55-F36E-4C76-AF40-283C2AE88377}"/>
            </a:ext>
          </a:extLst>
        </cdr:cNvPr>
        <cdr:cNvSpPr txBox="1"/>
      </cdr:nvSpPr>
      <cdr:spPr>
        <a:xfrm xmlns:a="http://schemas.openxmlformats.org/drawingml/2006/main">
          <a:off x="6053078" y="2584232"/>
          <a:ext cx="1379953" cy="288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Thailand – 4.4%</a:t>
          </a:r>
        </a:p>
      </cdr:txBody>
    </cdr:sp>
  </cdr:relSizeAnchor>
  <cdr:relSizeAnchor xmlns:cdr="http://schemas.openxmlformats.org/drawingml/2006/chartDrawing">
    <cdr:from>
      <cdr:x>0.78084</cdr:x>
      <cdr:y>0.70382</cdr:y>
    </cdr:from>
    <cdr:to>
      <cdr:x>0.98295</cdr:x>
      <cdr:y>0.77631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2FBC046D-2B40-96E0-5E3F-C2F1EFCBA3C5}"/>
            </a:ext>
          </a:extLst>
        </cdr:cNvPr>
        <cdr:cNvSpPr txBox="1"/>
      </cdr:nvSpPr>
      <cdr:spPr>
        <a:xfrm xmlns:a="http://schemas.openxmlformats.org/drawingml/2006/main">
          <a:off x="6045930" y="2797369"/>
          <a:ext cx="1564902" cy="288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Philippines – 3.9%</a:t>
          </a:r>
        </a:p>
      </cdr:txBody>
    </cdr:sp>
  </cdr:relSizeAnchor>
  <cdr:relSizeAnchor xmlns:cdr="http://schemas.openxmlformats.org/drawingml/2006/chartDrawing">
    <cdr:from>
      <cdr:x>0.78172</cdr:x>
      <cdr:y>0.74989</cdr:y>
    </cdr:from>
    <cdr:to>
      <cdr:x>0.98944</cdr:x>
      <cdr:y>0.81338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2E05E7EA-3E8A-45CA-4D62-C171702F3896}"/>
            </a:ext>
          </a:extLst>
        </cdr:cNvPr>
        <cdr:cNvSpPr txBox="1"/>
      </cdr:nvSpPr>
      <cdr:spPr>
        <a:xfrm xmlns:a="http://schemas.openxmlformats.org/drawingml/2006/main">
          <a:off x="6052749" y="2980484"/>
          <a:ext cx="1608345" cy="252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Malaysia – 2.0%</a:t>
          </a:r>
        </a:p>
      </cdr:txBody>
    </cdr:sp>
  </cdr:relSizeAnchor>
  <cdr:relSizeAnchor xmlns:cdr="http://schemas.openxmlformats.org/drawingml/2006/chartDrawing">
    <cdr:from>
      <cdr:x>0.78205</cdr:x>
      <cdr:y>0.79521</cdr:y>
    </cdr:from>
    <cdr:to>
      <cdr:x>1</cdr:x>
      <cdr:y>0.87449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171F18A1-8D15-B2B8-104A-A474486D6017}"/>
            </a:ext>
          </a:extLst>
        </cdr:cNvPr>
        <cdr:cNvSpPr txBox="1"/>
      </cdr:nvSpPr>
      <cdr:spPr>
        <a:xfrm xmlns:a="http://schemas.openxmlformats.org/drawingml/2006/main">
          <a:off x="6055296" y="3160596"/>
          <a:ext cx="1687556" cy="315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Indonesia – 0.3% </a:t>
          </a:r>
          <a:r>
            <a:rPr lang="en-US" dirty="0"/>
            <a:t>(‘23)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0.78005</cdr:x>
      <cdr:y>0.01218</cdr:y>
    </cdr:from>
    <cdr:to>
      <cdr:x>1</cdr:x>
      <cdr:y>0.08264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87945B67-FE7E-C139-889A-D3D3D145CA5E}"/>
            </a:ext>
          </a:extLst>
        </cdr:cNvPr>
        <cdr:cNvSpPr txBox="1"/>
      </cdr:nvSpPr>
      <cdr:spPr>
        <a:xfrm xmlns:a="http://schemas.openxmlformats.org/drawingml/2006/main">
          <a:off x="6311691" y="48397"/>
          <a:ext cx="1779687" cy="280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Spain – 43.3% </a:t>
          </a:r>
          <a:r>
            <a:rPr lang="en-US" sz="1050" dirty="0"/>
            <a:t>(dark line) 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0.78005</cdr:x>
      <cdr:y>0.06978</cdr:y>
    </cdr:from>
    <cdr:to>
      <cdr:x>0.98944</cdr:x>
      <cdr:y>0.14845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47938F79-7DB8-33B4-8662-8202366B22FF}"/>
            </a:ext>
          </a:extLst>
        </cdr:cNvPr>
        <cdr:cNvSpPr txBox="1"/>
      </cdr:nvSpPr>
      <cdr:spPr>
        <a:xfrm xmlns:a="http://schemas.openxmlformats.org/drawingml/2006/main">
          <a:off x="6039823" y="277348"/>
          <a:ext cx="1621271" cy="312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Germany – 43.3%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DBC23-5257-4405-96F1-626A67D440F0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80300-B0B7-4E36-A7B2-50799F1847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0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80300-B0B7-4E36-A7B2-50799F1847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85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FF4E6-8FAF-4AAF-BD40-BAA64E0C07D4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42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C6589-C026-3FC2-9100-D380902F2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CA7A399-6C67-1B62-DFF3-AF3F5018E1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BF1F445-50B6-8873-63E5-E50C6BA930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25EB6B-5148-5DC4-EA43-5063F2BC4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80300-B0B7-4E36-A7B2-50799F1847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91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Barrier changes from update: 3.1: Dispatch regulation (Medium -&gt; Low)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80300-B0B7-4E36-A7B2-50799F18472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01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Barrier changes from update: A1: Phase out strategies for fossil fuels (High-&gt;Low)</a:t>
            </a:r>
          </a:p>
          <a:p>
            <a:r>
              <a:rPr lang="en-GB" dirty="0"/>
              <a:t>B1 &amp; B2 : (High-&gt;Medium)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80300-B0B7-4E36-A7B2-50799F18472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83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80300-B0B7-4E36-A7B2-50799F18472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09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95AEE-978B-4776-FC13-2C806C924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84620A3-ACB8-3179-9DA9-FAEF891EA8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DF3A98F-6A01-A2BF-3728-1E4A14DE5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B16072-340D-CC0B-1573-68A836734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80300-B0B7-4E36-A7B2-50799F18472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1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Relationship Id="rId4" Type="http://schemas.openxmlformats.org/officeDocument/2006/relationships/image" Target="../media/image4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D61C4-D210-4B8B-F4C5-58FFFEA664AD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79425" y="2384236"/>
            <a:ext cx="5998633" cy="1354217"/>
          </a:xfr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your short Headline in here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8567A39-B64F-F63E-0953-0BE08323CA0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79425" y="4109551"/>
            <a:ext cx="5998633" cy="430887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Use the subline for more details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253DAE8F-B035-610B-B4C1-24F753B220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2198687"/>
            <a:ext cx="5998633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25" name="Textplatzhalter 21">
            <a:extLst>
              <a:ext uri="{FF2B5EF4-FFF2-40B4-BE49-F238E27FC236}">
                <a16:creationId xmlns:a16="http://schemas.microsoft.com/office/drawing/2014/main" id="{7C5C530F-A8F0-FA51-C497-468B15FC83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3924002"/>
            <a:ext cx="5998633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26" name="Textplatzhalter 21">
            <a:extLst>
              <a:ext uri="{FF2B5EF4-FFF2-40B4-BE49-F238E27FC236}">
                <a16:creationId xmlns:a16="http://schemas.microsoft.com/office/drawing/2014/main" id="{86FCC519-E5BD-CBF9-65C1-AD288E8F8A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25987"/>
            <a:ext cx="5998633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37" name="Bildplatzhalter 10">
            <a:extLst>
              <a:ext uri="{FF2B5EF4-FFF2-40B4-BE49-F238E27FC236}">
                <a16:creationId xmlns:a16="http://schemas.microsoft.com/office/drawing/2014/main" id="{89CF0573-EFE1-F5D3-C7AE-36769CEF4F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83199" y="5024875"/>
            <a:ext cx="1689600" cy="960000"/>
          </a:xfrm>
          <a:solidFill>
            <a:schemeClr val="bg1"/>
          </a:solidFill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8" name="Bildplatzhalter 11">
            <a:extLst>
              <a:ext uri="{FF2B5EF4-FFF2-40B4-BE49-F238E27FC236}">
                <a16:creationId xmlns:a16="http://schemas.microsoft.com/office/drawing/2014/main" id="{357234D5-C0F2-D7DF-FFA8-A5A96146F9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83199" y="4048026"/>
            <a:ext cx="1689600" cy="960000"/>
          </a:xfrm>
          <a:solidFill>
            <a:schemeClr val="bg1"/>
          </a:solidFill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9" name="Bildplatzhalter 12">
            <a:extLst>
              <a:ext uri="{FF2B5EF4-FFF2-40B4-BE49-F238E27FC236}">
                <a16:creationId xmlns:a16="http://schemas.microsoft.com/office/drawing/2014/main" id="{4050D026-C940-0D40-496D-7A07832C09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83199" y="3071176"/>
            <a:ext cx="1689600" cy="960000"/>
          </a:xfrm>
          <a:solidFill>
            <a:schemeClr val="bg1"/>
          </a:solidFill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0" name="Textplatzhalter 33">
            <a:extLst>
              <a:ext uri="{FF2B5EF4-FFF2-40B4-BE49-F238E27FC236}">
                <a16:creationId xmlns:a16="http://schemas.microsoft.com/office/drawing/2014/main" id="{0F5BCCBB-6EF7-F826-CAC9-39A7D4E5D3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5384305"/>
            <a:ext cx="5998633" cy="30777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Last Name Name</a:t>
            </a:r>
          </a:p>
        </p:txBody>
      </p:sp>
      <p:sp>
        <p:nvSpPr>
          <p:cNvPr id="42" name="Textplatzhalter 33">
            <a:extLst>
              <a:ext uri="{FF2B5EF4-FFF2-40B4-BE49-F238E27FC236}">
                <a16:creationId xmlns:a16="http://schemas.microsoft.com/office/drawing/2014/main" id="{97817F9D-6D68-FE6C-3395-C10DFEAC61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5" y="5738654"/>
            <a:ext cx="5998633" cy="246221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10th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855912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7D08D488-232A-7690-6950-F55BA9F261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84913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C3038A80-7CE0-8DE9-5C46-4FBE53A1662A}"/>
              </a:ext>
            </a:extLst>
          </p:cNvPr>
          <p:cNvSpPr/>
          <p:nvPr userDrawn="1"/>
        </p:nvSpPr>
        <p:spPr>
          <a:xfrm>
            <a:off x="1" y="1245132"/>
            <a:ext cx="6051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98E78-D798-339A-B7B4-ACF128101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Headline, Calibri Bold 28 pt.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E887C-351B-5E82-A3EE-C700CE6F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BB9B4-94F8-ECB6-96EF-FF5CD6FA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66C9420-369E-F800-839A-180CB3D30F90}"/>
              </a:ext>
            </a:extLst>
          </p:cNvPr>
          <p:cNvSpPr/>
          <p:nvPr userDrawn="1"/>
        </p:nvSpPr>
        <p:spPr>
          <a:xfrm>
            <a:off x="6141001" y="1245132"/>
            <a:ext cx="6051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5F20F26-5482-FFA5-88B0-864DE37433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2133600"/>
            <a:ext cx="5211576" cy="3851275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77F3540-CADA-A7E7-CAED-DEFE4561E2A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500999" y="2133600"/>
            <a:ext cx="5211576" cy="3851275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22B6733E-69D9-99D0-015D-72E19DB3DC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449388"/>
            <a:ext cx="5211576" cy="553998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Headline, two lines</a:t>
            </a:r>
            <a:endParaRPr lang="en-US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7F2D2B2-91DF-70EF-EC27-7E497457C9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00999" y="1449388"/>
            <a:ext cx="5211576" cy="553998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Headline, two lines</a:t>
            </a:r>
            <a:endParaRPr lang="en-US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31DECF90-5D0F-6AB7-148F-7FF617D4C76A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32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text (1/3 &amp; 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B7607A7-3615-CC2D-255C-8F0C9BC18D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44725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52FE2163-E4DF-4DFC-90A8-662C68072EEB}"/>
              </a:ext>
            </a:extLst>
          </p:cNvPr>
          <p:cNvSpPr/>
          <p:nvPr userDrawn="1"/>
        </p:nvSpPr>
        <p:spPr>
          <a:xfrm flipH="1">
            <a:off x="1" y="1245132"/>
            <a:ext cx="4004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90D187E5-01BB-EBE4-D7F5-01378DC00073}"/>
              </a:ext>
            </a:extLst>
          </p:cNvPr>
          <p:cNvSpPr/>
          <p:nvPr userDrawn="1"/>
        </p:nvSpPr>
        <p:spPr>
          <a:xfrm flipH="1">
            <a:off x="4094001" y="1245132"/>
            <a:ext cx="8098000" cy="4944000"/>
          </a:xfrm>
          <a:custGeom>
            <a:avLst/>
            <a:gdLst>
              <a:gd name="connsiteX0" fmla="*/ 0 w 8098000"/>
              <a:gd name="connsiteY0" fmla="*/ 0 h 4944000"/>
              <a:gd name="connsiteX1" fmla="*/ 4094000 w 8098000"/>
              <a:gd name="connsiteY1" fmla="*/ 0 h 4944000"/>
              <a:gd name="connsiteX2" fmla="*/ 5211576 w 8098000"/>
              <a:gd name="connsiteY2" fmla="*/ 0 h 4944000"/>
              <a:gd name="connsiteX3" fmla="*/ 8098000 w 8098000"/>
              <a:gd name="connsiteY3" fmla="*/ 0 h 4944000"/>
              <a:gd name="connsiteX4" fmla="*/ 8098000 w 8098000"/>
              <a:gd name="connsiteY4" fmla="*/ 4944000 h 4944000"/>
              <a:gd name="connsiteX5" fmla="*/ 5211576 w 8098000"/>
              <a:gd name="connsiteY5" fmla="*/ 4944000 h 4944000"/>
              <a:gd name="connsiteX6" fmla="*/ 4094000 w 8098000"/>
              <a:gd name="connsiteY6" fmla="*/ 4944000 h 4944000"/>
              <a:gd name="connsiteX7" fmla="*/ 0 w 8098000"/>
              <a:gd name="connsiteY7" fmla="*/ 4944000 h 4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98000" h="4944000">
                <a:moveTo>
                  <a:pt x="0" y="0"/>
                </a:moveTo>
                <a:lnTo>
                  <a:pt x="4094000" y="0"/>
                </a:lnTo>
                <a:lnTo>
                  <a:pt x="5211576" y="0"/>
                </a:lnTo>
                <a:lnTo>
                  <a:pt x="8098000" y="0"/>
                </a:lnTo>
                <a:lnTo>
                  <a:pt x="8098000" y="4944000"/>
                </a:lnTo>
                <a:lnTo>
                  <a:pt x="5211576" y="4944000"/>
                </a:lnTo>
                <a:lnTo>
                  <a:pt x="4094000" y="4944000"/>
                </a:lnTo>
                <a:lnTo>
                  <a:pt x="0" y="494400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98E78-D798-339A-B7B4-ACF1281018F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/>
              <a:t>Headline, Calibri Bold 28 pt.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ADF188-A1B5-A648-F546-4A32549B3695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479425" y="2133600"/>
            <a:ext cx="3164574" cy="3851275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E887C-351B-5E82-A3EE-C700CE6FDB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BB9B4-94F8-ECB6-96EF-FF5CD6FA22E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AB006D9-056C-E47C-6421-8A9ADA295C1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453999" y="1449388"/>
            <a:ext cx="7258576" cy="4535487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47E97C24-11B7-004C-11B4-5AD1765FD6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1449388"/>
            <a:ext cx="3164574" cy="553998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Headline, two lines</a:t>
            </a:r>
            <a:endParaRPr lang="en-US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AA184181-B65D-2CF6-41B5-B127F25AE93E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559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nten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7C793278-32F7-61C4-7171-3412CDCC3EA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504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52FE2163-E4DF-4DFC-90A8-662C68072EEB}"/>
              </a:ext>
            </a:extLst>
          </p:cNvPr>
          <p:cNvSpPr/>
          <p:nvPr userDrawn="1"/>
        </p:nvSpPr>
        <p:spPr>
          <a:xfrm flipH="1">
            <a:off x="1" y="1245132"/>
            <a:ext cx="4004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1F54E94-B244-3939-FEE0-BDA66F27099B}"/>
              </a:ext>
            </a:extLst>
          </p:cNvPr>
          <p:cNvSpPr/>
          <p:nvPr userDrawn="1"/>
        </p:nvSpPr>
        <p:spPr>
          <a:xfrm flipH="1">
            <a:off x="8187999" y="1245132"/>
            <a:ext cx="4004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6E83156-26C6-2A55-B8EE-8778D1C738D6}"/>
              </a:ext>
            </a:extLst>
          </p:cNvPr>
          <p:cNvSpPr/>
          <p:nvPr userDrawn="1"/>
        </p:nvSpPr>
        <p:spPr>
          <a:xfrm flipH="1">
            <a:off x="4094000" y="1245132"/>
            <a:ext cx="4004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98E78-D798-339A-B7B4-ACF1281018F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/>
              <a:t>Headline, Calibri Bold 28 pt.</a:t>
            </a:r>
            <a:endParaRPr lang="en-US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3C3729F-F6DF-2E2D-D4EB-CA0CD7EA5CC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9425" y="2133600"/>
            <a:ext cx="3164574" cy="3851275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E887C-351B-5E82-A3EE-C700CE6FDB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BB9B4-94F8-ECB6-96EF-FF5CD6FA22E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CCF387A8-F855-CC05-A7CE-C0532E02EA4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453998" y="1449388"/>
            <a:ext cx="3284003" cy="4535487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47E97C24-11B7-004C-11B4-5AD1765FD6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1449388"/>
            <a:ext cx="3164574" cy="553998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Headline, two lines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8BEF0F2C-0F08-DBB6-9C34-4BDA2894F5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48001" y="1449388"/>
            <a:ext cx="3164574" cy="4535487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D0A1A96-5FE9-9765-80CF-F598D3C8EA24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780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7">
            <a:extLst>
              <a:ext uri="{FF2B5EF4-FFF2-40B4-BE49-F238E27FC236}">
                <a16:creationId xmlns:a16="http://schemas.microsoft.com/office/drawing/2014/main" id="{98B032E8-2781-4779-ED23-78B29144493F}"/>
              </a:ext>
            </a:extLst>
          </p:cNvPr>
          <p:cNvSpPr/>
          <p:nvPr userDrawn="1"/>
        </p:nvSpPr>
        <p:spPr>
          <a:xfrm>
            <a:off x="-1" y="1236663"/>
            <a:ext cx="6051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61C4210-8B40-FEEB-700C-B7F970F279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3679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6FE57BDA-77E8-AC3F-7AE9-C5D9FD1969F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9425" y="1245132"/>
            <a:ext cx="5571576" cy="49440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98E78-D798-339A-B7B4-ACF128101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Headline, Calibri Bold 28 pt.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E887C-351B-5E82-A3EE-C700CE6F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BB9B4-94F8-ECB6-96EF-FF5CD6FA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66C9420-369E-F800-839A-180CB3D30F90}"/>
              </a:ext>
            </a:extLst>
          </p:cNvPr>
          <p:cNvSpPr/>
          <p:nvPr userDrawn="1"/>
        </p:nvSpPr>
        <p:spPr>
          <a:xfrm>
            <a:off x="6141001" y="1245132"/>
            <a:ext cx="6051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0204F2-6610-825D-57D1-47E93419DF3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00999" y="1449388"/>
            <a:ext cx="5211576" cy="4535487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1C16E34E-71E4-E4CF-2B7D-9E11A05687F5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582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8">
            <a:extLst>
              <a:ext uri="{FF2B5EF4-FFF2-40B4-BE49-F238E27FC236}">
                <a16:creationId xmlns:a16="http://schemas.microsoft.com/office/drawing/2014/main" id="{36CC40C5-7510-7768-5B5A-6B98B991126D}"/>
              </a:ext>
            </a:extLst>
          </p:cNvPr>
          <p:cNvSpPr/>
          <p:nvPr userDrawn="1"/>
        </p:nvSpPr>
        <p:spPr>
          <a:xfrm flipH="1">
            <a:off x="1" y="1245132"/>
            <a:ext cx="12192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85621E-E54C-DF71-1D28-863C0C13D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07E05F-97AE-6CAE-5F0B-C67267B007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D9274-6E84-39BB-02F1-460FB231FC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Gerader Verbinder 2">
            <a:extLst>
              <a:ext uri="{FF2B5EF4-FFF2-40B4-BE49-F238E27FC236}">
                <a16:creationId xmlns:a16="http://schemas.microsoft.com/office/drawing/2014/main" id="{B38D3DD3-5533-D8D2-9F1E-48D465A2E0A9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9AFAE48F-80A4-D5C1-1C22-5B7B96E5B9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4" y="1449387"/>
            <a:ext cx="11233149" cy="311211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Headline, one line</a:t>
            </a:r>
          </a:p>
        </p:txBody>
      </p:sp>
      <p:sp>
        <p:nvSpPr>
          <p:cNvPr id="11" name="Table Placeholder 5">
            <a:extLst>
              <a:ext uri="{FF2B5EF4-FFF2-40B4-BE49-F238E27FC236}">
                <a16:creationId xmlns:a16="http://schemas.microsoft.com/office/drawing/2014/main" id="{24F639B1-1A61-7DE3-11C5-538E500CCDCA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79425" y="1890813"/>
            <a:ext cx="11233150" cy="4092678"/>
          </a:xfrm>
        </p:spPr>
        <p:txBody>
          <a:bodyPr/>
          <a:lstStyle/>
          <a:p>
            <a:r>
              <a:rPr lang="en-US"/>
              <a:t>Click icon to add table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6548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4A182DB2-F556-ACC4-80ED-F0A58F850D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90251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A182DB2-F556-ACC4-80ED-F0A58F850D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F990A58B-299C-E72A-C272-3A6F512CD76E}"/>
              </a:ext>
            </a:extLst>
          </p:cNvPr>
          <p:cNvSpPr/>
          <p:nvPr userDrawn="1"/>
        </p:nvSpPr>
        <p:spPr>
          <a:xfrm>
            <a:off x="1" y="1245132"/>
            <a:ext cx="12191999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98E78-D798-339A-B7B4-ACF128101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Headline, Calibri Bold 28 pt.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ADF188-A1B5-A648-F546-4A32549B36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1449388"/>
            <a:ext cx="11233150" cy="45354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E887C-351B-5E82-A3EE-C700CE6F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BB9B4-94F8-ECB6-96EF-FF5CD6FA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3F7E1BD6-E0BD-5560-DE9A-B0B712F14FCA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839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A8A9088-B7C6-14F6-2C4B-448599DA6EE7}"/>
              </a:ext>
            </a:extLst>
          </p:cNvPr>
          <p:cNvSpPr/>
          <p:nvPr userDrawn="1"/>
        </p:nvSpPr>
        <p:spPr>
          <a:xfrm>
            <a:off x="0" y="0"/>
            <a:ext cx="9120000" cy="6858000"/>
          </a:xfrm>
          <a:prstGeom prst="rect">
            <a:avLst/>
          </a:prstGeom>
          <a:gradFill>
            <a:gsLst>
              <a:gs pos="100000">
                <a:srgbClr val="5C2F6C"/>
              </a:gs>
              <a:gs pos="0">
                <a:srgbClr val="733E8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dirty="0"/>
          </a:p>
        </p:txBody>
      </p:sp>
      <p:sp>
        <p:nvSpPr>
          <p:cNvPr id="5" name="Rechteck 7">
            <a:extLst>
              <a:ext uri="{FF2B5EF4-FFF2-40B4-BE49-F238E27FC236}">
                <a16:creationId xmlns:a16="http://schemas.microsoft.com/office/drawing/2014/main" id="{64BFA5B6-ABAE-6B1D-3DF2-F2BAD4A968A8}"/>
              </a:ext>
            </a:extLst>
          </p:cNvPr>
          <p:cNvSpPr>
            <a:spLocks/>
          </p:cNvSpPr>
          <p:nvPr userDrawn="1"/>
        </p:nvSpPr>
        <p:spPr>
          <a:xfrm>
            <a:off x="9120000" y="0"/>
            <a:ext cx="3072000" cy="6858000"/>
          </a:xfrm>
          <a:prstGeom prst="rect">
            <a:avLst/>
          </a:prstGeom>
          <a:gradFill>
            <a:gsLst>
              <a:gs pos="48000">
                <a:srgbClr val="FFFFFF"/>
              </a:gs>
              <a:gs pos="0">
                <a:schemeClr val="bg1">
                  <a:alpha val="9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dirty="0"/>
          </a:p>
        </p:txBody>
      </p:sp>
      <p:pic>
        <p:nvPicPr>
          <p:cNvPr id="7" name="Grafik 13" descr="Agora Energiewende Logo">
            <a:extLst>
              <a:ext uri="{FF2B5EF4-FFF2-40B4-BE49-F238E27FC236}">
                <a16:creationId xmlns:a16="http://schemas.microsoft.com/office/drawing/2014/main" id="{72854E99-209C-1E50-117B-5C4761F034B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00" y="480000"/>
            <a:ext cx="1968000" cy="81491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22891E0-6769-581B-3A01-4B59A82E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486" y="1996098"/>
            <a:ext cx="5998633" cy="1354217"/>
          </a:xfrm>
        </p:spPr>
        <p:txBody>
          <a:bodyPr anchor="ctr"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your attention!</a:t>
            </a:r>
          </a:p>
        </p:txBody>
      </p:sp>
      <p:sp>
        <p:nvSpPr>
          <p:cNvPr id="6" name="Textplatzhalter 21">
            <a:extLst>
              <a:ext uri="{FF2B5EF4-FFF2-40B4-BE49-F238E27FC236}">
                <a16:creationId xmlns:a16="http://schemas.microsoft.com/office/drawing/2014/main" id="{F2E3BC02-4074-A23B-95D9-93A3CE19AF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0486" y="1801122"/>
            <a:ext cx="5998633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8" name="Textplatzhalter 21">
            <a:extLst>
              <a:ext uri="{FF2B5EF4-FFF2-40B4-BE49-F238E27FC236}">
                <a16:creationId xmlns:a16="http://schemas.microsoft.com/office/drawing/2014/main" id="{99E0EB6F-EDC1-CEC6-4D6B-4A3709A8C6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486" y="3526437"/>
            <a:ext cx="5998633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04E6A37B-D228-35B1-0AED-65445BDA0B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0486" y="3991708"/>
            <a:ext cx="5998633" cy="2043332"/>
          </a:xfrm>
        </p:spPr>
        <p:txBody>
          <a:bodyPr anchor="b" anchorCtr="0">
            <a:noAutofit/>
          </a:bodyPr>
          <a:lstStyle>
            <a:lvl1pPr>
              <a:spcAft>
                <a:spcPts val="0"/>
              </a:spcAft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3721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8F30D48-0675-CCDC-7A64-A1EE86076B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5C2F6C"/>
              </a:gs>
              <a:gs pos="0">
                <a:srgbClr val="733E8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067B259-D23F-67EC-87CE-6E47225DB1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485" y="607786"/>
            <a:ext cx="8640232" cy="677108"/>
          </a:xfrm>
        </p:spPr>
        <p:txBody>
          <a:bodyPr anchor="ctr"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Imprint</a:t>
            </a:r>
            <a:endParaRPr lang="en-US" dirty="0"/>
          </a:p>
        </p:txBody>
      </p:sp>
      <p:sp>
        <p:nvSpPr>
          <p:cNvPr id="15" name="Textplatzhalter 21">
            <a:extLst>
              <a:ext uri="{FF2B5EF4-FFF2-40B4-BE49-F238E27FC236}">
                <a16:creationId xmlns:a16="http://schemas.microsoft.com/office/drawing/2014/main" id="{CCF7BBCD-D47D-3966-725F-D269447D1D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0485" y="422193"/>
            <a:ext cx="11232000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ADD5A348-173F-903C-D550-D9D7FBF27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451633"/>
            <a:ext cx="11232000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.31,2</a:t>
            </a:r>
          </a:p>
          <a:p>
            <a:pPr lvl="0"/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498A0A0-2C56-2EA8-B38F-7B5A57211E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29375" y="1896110"/>
            <a:ext cx="5283200" cy="4149725"/>
          </a:xfrm>
        </p:spPr>
        <p:txBody>
          <a:bodyPr anchor="b" anchorCtr="0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lead</a:t>
            </a:r>
          </a:p>
          <a:p>
            <a:pPr lvl="0"/>
            <a:r>
              <a:rPr lang="en-US" dirty="0"/>
              <a:t>Person 1</a:t>
            </a:r>
          </a:p>
          <a:p>
            <a:pPr lvl="0"/>
            <a:r>
              <a:rPr lang="en-US" dirty="0"/>
              <a:t>mail@agora-energiewende.org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Authors</a:t>
            </a:r>
            <a:br>
              <a:rPr lang="en-US" dirty="0"/>
            </a:br>
            <a:r>
              <a:rPr lang="en-US" dirty="0"/>
              <a:t>Person 1 (Agora Energiewende)</a:t>
            </a:r>
            <a:br>
              <a:rPr lang="en-US" dirty="0"/>
            </a:br>
            <a:r>
              <a:rPr lang="en-US" dirty="0"/>
              <a:t>Person 2 (Agora Energiewende)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Acknowledgements</a:t>
            </a:r>
            <a:br>
              <a:rPr lang="en-US" dirty="0"/>
            </a:br>
            <a:r>
              <a:rPr lang="en-US" dirty="0"/>
              <a:t>Special thanks to: Person 1, Person 2, Person 3 (all Agora Energiewende)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Title picture: xxx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47E558-BBC4-63E4-C0ED-FAE4FDE51425}"/>
              </a:ext>
            </a:extLst>
          </p:cNvPr>
          <p:cNvSpPr txBox="1"/>
          <p:nvPr userDrawn="1"/>
        </p:nvSpPr>
        <p:spPr>
          <a:xfrm>
            <a:off x="479425" y="4081195"/>
            <a:ext cx="5282616" cy="1964640"/>
          </a:xfrm>
          <a:prstGeom prst="rect">
            <a:avLst/>
          </a:prstGeom>
          <a:noFill/>
        </p:spPr>
        <p:txBody>
          <a:bodyPr wrap="square" l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</a:rPr>
              <a:t>Agora Energiewende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Agora Think Tanks </a:t>
            </a:r>
            <a:r>
              <a:rPr lang="en-US" dirty="0" err="1">
                <a:solidFill>
                  <a:schemeClr val="bg1"/>
                </a:solidFill>
              </a:rPr>
              <a:t>gGmbH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Anna-Louisa-</a:t>
            </a:r>
            <a:r>
              <a:rPr lang="en-US" dirty="0" err="1">
                <a:solidFill>
                  <a:schemeClr val="bg1"/>
                </a:solidFill>
              </a:rPr>
              <a:t>Karsch</a:t>
            </a: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dirty="0" err="1">
                <a:solidFill>
                  <a:schemeClr val="bg1"/>
                </a:solidFill>
              </a:rPr>
              <a:t>Straße</a:t>
            </a:r>
            <a:r>
              <a:rPr lang="en-US" dirty="0">
                <a:solidFill>
                  <a:schemeClr val="bg1"/>
                </a:solidFill>
              </a:rPr>
              <a:t> 2, D-10178 Berlin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 +49 (0) 30 7001435-000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chemeClr val="bg1"/>
                </a:solidFill>
              </a:rPr>
              <a:t>www.agora-energiewende.org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info@agora-energiewende.org</a:t>
            </a:r>
          </a:p>
        </p:txBody>
      </p:sp>
    </p:spTree>
    <p:extLst>
      <p:ext uri="{BB962C8B-B14F-4D97-AF65-F5344CB8AC3E}">
        <p14:creationId xmlns:p14="http://schemas.microsoft.com/office/powerpoint/2010/main" val="1410944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3" descr="Agora Energiewende Logo">
            <a:extLst>
              <a:ext uri="{FF2B5EF4-FFF2-40B4-BE49-F238E27FC236}">
                <a16:creationId xmlns:a16="http://schemas.microsoft.com/office/drawing/2014/main" id="{BB08A71D-95C6-398A-4C77-CC0DE9BF30B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00" y="480000"/>
            <a:ext cx="1968000" cy="8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57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D61C4-D210-4B8B-F4C5-58FFFEA664AD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79425" y="2384236"/>
            <a:ext cx="5998633" cy="1354217"/>
          </a:xfr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Type your short Headline in here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8567A39-B64F-F63E-0953-0BE08323CA0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79425" y="4109551"/>
            <a:ext cx="5998633" cy="430887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Use the subline for more details</a:t>
            </a:r>
          </a:p>
        </p:txBody>
      </p:sp>
      <p:sp>
        <p:nvSpPr>
          <p:cNvPr id="12" name="Rechteck 7">
            <a:extLst>
              <a:ext uri="{FF2B5EF4-FFF2-40B4-BE49-F238E27FC236}">
                <a16:creationId xmlns:a16="http://schemas.microsoft.com/office/drawing/2014/main" id="{FEE96C12-4527-45B7-D03D-A15E73956021}"/>
              </a:ext>
            </a:extLst>
          </p:cNvPr>
          <p:cNvSpPr>
            <a:spLocks/>
          </p:cNvSpPr>
          <p:nvPr userDrawn="1"/>
        </p:nvSpPr>
        <p:spPr>
          <a:xfrm>
            <a:off x="9120000" y="0"/>
            <a:ext cx="3072000" cy="6858000"/>
          </a:xfrm>
          <a:prstGeom prst="rect">
            <a:avLst/>
          </a:prstGeom>
          <a:gradFill>
            <a:gsLst>
              <a:gs pos="48000">
                <a:srgbClr val="FFFFFF"/>
              </a:gs>
              <a:gs pos="0">
                <a:schemeClr val="bg1">
                  <a:alpha val="9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dirty="0"/>
          </a:p>
        </p:txBody>
      </p:sp>
      <p:pic>
        <p:nvPicPr>
          <p:cNvPr id="14" name="Grafik 13" descr="Agora Energiewende Logo">
            <a:extLst>
              <a:ext uri="{FF2B5EF4-FFF2-40B4-BE49-F238E27FC236}">
                <a16:creationId xmlns:a16="http://schemas.microsoft.com/office/drawing/2014/main" id="{10A20717-102A-A6CC-8061-867520A9940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00" y="480000"/>
            <a:ext cx="1968000" cy="814917"/>
          </a:xfrm>
          <a:prstGeom prst="rect">
            <a:avLst/>
          </a:prstGeom>
        </p:spPr>
      </p:pic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253DAE8F-B035-610B-B4C1-24F753B220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2198687"/>
            <a:ext cx="5998633" cy="0"/>
          </a:xfrm>
          <a:ln w="9525">
            <a:solidFill>
              <a:schemeClr val="tx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25" name="Textplatzhalter 21">
            <a:extLst>
              <a:ext uri="{FF2B5EF4-FFF2-40B4-BE49-F238E27FC236}">
                <a16:creationId xmlns:a16="http://schemas.microsoft.com/office/drawing/2014/main" id="{7C5C530F-A8F0-FA51-C497-468B15FC83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3924002"/>
            <a:ext cx="5998633" cy="0"/>
          </a:xfrm>
          <a:ln w="9525">
            <a:solidFill>
              <a:schemeClr val="tx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26" name="Textplatzhalter 21">
            <a:extLst>
              <a:ext uri="{FF2B5EF4-FFF2-40B4-BE49-F238E27FC236}">
                <a16:creationId xmlns:a16="http://schemas.microsoft.com/office/drawing/2014/main" id="{86FCC519-E5BD-CBF9-65C1-AD288E8F8A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25987"/>
            <a:ext cx="5998633" cy="0"/>
          </a:xfrm>
          <a:ln w="9525">
            <a:solidFill>
              <a:schemeClr val="tx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27" name="Bildplatzhalter 10">
            <a:extLst>
              <a:ext uri="{FF2B5EF4-FFF2-40B4-BE49-F238E27FC236}">
                <a16:creationId xmlns:a16="http://schemas.microsoft.com/office/drawing/2014/main" id="{0538C649-0633-2967-274F-E999AEE532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83199" y="5024875"/>
            <a:ext cx="1689600" cy="960000"/>
          </a:xfrm>
          <a:solidFill>
            <a:schemeClr val="bg1"/>
          </a:solidFill>
        </p:spPr>
        <p:txBody>
          <a:bodyPr anchor="ctr"/>
          <a:lstStyle>
            <a:lvl1pPr algn="ctr">
              <a:defRPr b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</p:txBody>
      </p:sp>
      <p:sp>
        <p:nvSpPr>
          <p:cNvPr id="28" name="Bildplatzhalter 11">
            <a:extLst>
              <a:ext uri="{FF2B5EF4-FFF2-40B4-BE49-F238E27FC236}">
                <a16:creationId xmlns:a16="http://schemas.microsoft.com/office/drawing/2014/main" id="{EEADF5F9-B815-F828-E816-3A3F6A4E247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83199" y="4048026"/>
            <a:ext cx="1689600" cy="960000"/>
          </a:xfrm>
          <a:solidFill>
            <a:schemeClr val="bg1"/>
          </a:solidFill>
        </p:spPr>
        <p:txBody>
          <a:bodyPr anchor="ctr"/>
          <a:lstStyle>
            <a:lvl1pPr algn="ctr">
              <a:defRPr b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</p:txBody>
      </p:sp>
      <p:sp>
        <p:nvSpPr>
          <p:cNvPr id="29" name="Bildplatzhalter 12">
            <a:extLst>
              <a:ext uri="{FF2B5EF4-FFF2-40B4-BE49-F238E27FC236}">
                <a16:creationId xmlns:a16="http://schemas.microsoft.com/office/drawing/2014/main" id="{C36809FF-B6F3-0E51-4C5A-3A66C39880A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83199" y="3071176"/>
            <a:ext cx="1689600" cy="960000"/>
          </a:xfrm>
          <a:solidFill>
            <a:schemeClr val="bg1"/>
          </a:solidFill>
        </p:spPr>
        <p:txBody>
          <a:bodyPr anchor="ctr"/>
          <a:lstStyle>
            <a:lvl1pPr algn="ctr">
              <a:defRPr b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83590DF-903C-E97D-81B2-50F4B8A44A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013" y="4716002"/>
            <a:ext cx="11231562" cy="1354217"/>
          </a:xfrm>
        </p:spPr>
        <p:txBody>
          <a:bodyPr anchor="b" anchorCtr="0"/>
          <a:lstStyle>
            <a:lvl1pPr>
              <a:defRPr u="none"/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8456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729B7DB-A1CA-4284-CEA3-3362E57283E7}"/>
              </a:ext>
            </a:extLst>
          </p:cNvPr>
          <p:cNvSpPr/>
          <p:nvPr userDrawn="1"/>
        </p:nvSpPr>
        <p:spPr>
          <a:xfrm>
            <a:off x="0" y="0"/>
            <a:ext cx="9120000" cy="6858000"/>
          </a:xfrm>
          <a:prstGeom prst="rect">
            <a:avLst/>
          </a:prstGeom>
          <a:gradFill>
            <a:gsLst>
              <a:gs pos="100000">
                <a:srgbClr val="5C2F6C"/>
              </a:gs>
              <a:gs pos="0">
                <a:srgbClr val="733E8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9D61C4-D210-4B8B-F4C5-58FFFEA664AD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79425" y="2384236"/>
            <a:ext cx="5998633" cy="1354217"/>
          </a:xfr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your short Headline in here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8567A39-B64F-F63E-0953-0BE08323CA0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79425" y="4109551"/>
            <a:ext cx="5998633" cy="430887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Use the subline for more details</a:t>
            </a:r>
          </a:p>
        </p:txBody>
      </p:sp>
      <p:sp>
        <p:nvSpPr>
          <p:cNvPr id="12" name="Rechteck 7">
            <a:extLst>
              <a:ext uri="{FF2B5EF4-FFF2-40B4-BE49-F238E27FC236}">
                <a16:creationId xmlns:a16="http://schemas.microsoft.com/office/drawing/2014/main" id="{FEE96C12-4527-45B7-D03D-A15E73956021}"/>
              </a:ext>
            </a:extLst>
          </p:cNvPr>
          <p:cNvSpPr>
            <a:spLocks/>
          </p:cNvSpPr>
          <p:nvPr userDrawn="1"/>
        </p:nvSpPr>
        <p:spPr>
          <a:xfrm>
            <a:off x="9120000" y="0"/>
            <a:ext cx="3072000" cy="6858000"/>
          </a:xfrm>
          <a:prstGeom prst="rect">
            <a:avLst/>
          </a:prstGeom>
          <a:gradFill>
            <a:gsLst>
              <a:gs pos="48000">
                <a:srgbClr val="FFFFFF"/>
              </a:gs>
              <a:gs pos="0">
                <a:schemeClr val="bg1">
                  <a:alpha val="9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dirty="0"/>
          </a:p>
        </p:txBody>
      </p:sp>
      <p:pic>
        <p:nvPicPr>
          <p:cNvPr id="14" name="Grafik 13" descr="Agora Energiewende Logo">
            <a:extLst>
              <a:ext uri="{FF2B5EF4-FFF2-40B4-BE49-F238E27FC236}">
                <a16:creationId xmlns:a16="http://schemas.microsoft.com/office/drawing/2014/main" id="{10A20717-102A-A6CC-8061-867520A9940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00" y="480000"/>
            <a:ext cx="1968000" cy="814917"/>
          </a:xfrm>
          <a:prstGeom prst="rect">
            <a:avLst/>
          </a:prstGeom>
        </p:spPr>
      </p:pic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253DAE8F-B035-610B-B4C1-24F753B220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2198687"/>
            <a:ext cx="5998633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25" name="Textplatzhalter 21">
            <a:extLst>
              <a:ext uri="{FF2B5EF4-FFF2-40B4-BE49-F238E27FC236}">
                <a16:creationId xmlns:a16="http://schemas.microsoft.com/office/drawing/2014/main" id="{7C5C530F-A8F0-FA51-C497-468B15FC83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3924002"/>
            <a:ext cx="5998633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26" name="Textplatzhalter 21">
            <a:extLst>
              <a:ext uri="{FF2B5EF4-FFF2-40B4-BE49-F238E27FC236}">
                <a16:creationId xmlns:a16="http://schemas.microsoft.com/office/drawing/2014/main" id="{86FCC519-E5BD-CBF9-65C1-AD288E8F8A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25987"/>
            <a:ext cx="5998633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27" name="Bildplatzhalter 10">
            <a:extLst>
              <a:ext uri="{FF2B5EF4-FFF2-40B4-BE49-F238E27FC236}">
                <a16:creationId xmlns:a16="http://schemas.microsoft.com/office/drawing/2014/main" id="{0538C649-0633-2967-274F-E999AEE532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83199" y="5024875"/>
            <a:ext cx="1689600" cy="960000"/>
          </a:xfrm>
          <a:solidFill>
            <a:schemeClr val="bg1"/>
          </a:solidFill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8" name="Bildplatzhalter 11">
            <a:extLst>
              <a:ext uri="{FF2B5EF4-FFF2-40B4-BE49-F238E27FC236}">
                <a16:creationId xmlns:a16="http://schemas.microsoft.com/office/drawing/2014/main" id="{EEADF5F9-B815-F828-E816-3A3F6A4E247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83199" y="4048026"/>
            <a:ext cx="1689600" cy="960000"/>
          </a:xfrm>
          <a:solidFill>
            <a:schemeClr val="bg1"/>
          </a:solidFill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9" name="Bildplatzhalter 12">
            <a:extLst>
              <a:ext uri="{FF2B5EF4-FFF2-40B4-BE49-F238E27FC236}">
                <a16:creationId xmlns:a16="http://schemas.microsoft.com/office/drawing/2014/main" id="{C36809FF-B6F3-0E51-4C5A-3A66C39880A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83199" y="3071176"/>
            <a:ext cx="1689600" cy="960000"/>
          </a:xfrm>
          <a:solidFill>
            <a:schemeClr val="bg1"/>
          </a:solidFill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Textplatzhalter 33">
            <a:extLst>
              <a:ext uri="{FF2B5EF4-FFF2-40B4-BE49-F238E27FC236}">
                <a16:creationId xmlns:a16="http://schemas.microsoft.com/office/drawing/2014/main" id="{F6FF4866-600C-6648-B8C1-25E51E9F68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5384305"/>
            <a:ext cx="5998633" cy="30777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Last Name Name</a:t>
            </a:r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3B6DE979-FD6F-FBCE-E456-E480CF65F9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5" y="5738654"/>
            <a:ext cx="5998633" cy="246221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10th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1261294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2891E0-6769-581B-3A01-4B59A82E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485" y="2040640"/>
            <a:ext cx="8640232" cy="677108"/>
          </a:xfrm>
        </p:spPr>
        <p:txBody>
          <a:bodyPr anchor="ctr">
            <a:no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6" name="Textplatzhalter 21">
            <a:extLst>
              <a:ext uri="{FF2B5EF4-FFF2-40B4-BE49-F238E27FC236}">
                <a16:creationId xmlns:a16="http://schemas.microsoft.com/office/drawing/2014/main" id="{F2E3BC02-4074-A23B-95D9-93A3CE19AF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0485" y="1855047"/>
            <a:ext cx="8640232" cy="0"/>
          </a:xfrm>
          <a:ln w="9525">
            <a:solidFill>
              <a:schemeClr val="tx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8" name="Textplatzhalter 21">
            <a:extLst>
              <a:ext uri="{FF2B5EF4-FFF2-40B4-BE49-F238E27FC236}">
                <a16:creationId xmlns:a16="http://schemas.microsoft.com/office/drawing/2014/main" id="{99E0EB6F-EDC1-CEC6-4D6B-4A3709A8C6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2884487"/>
            <a:ext cx="8640232" cy="0"/>
          </a:xfrm>
          <a:ln w="9525">
            <a:solidFill>
              <a:schemeClr val="tx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0C49125D-1F0C-94A9-D9FC-B2A11518EE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485" y="3147762"/>
            <a:ext cx="8640232" cy="2187619"/>
          </a:xfrm>
        </p:spPr>
        <p:txBody>
          <a:bodyPr/>
          <a:lstStyle>
            <a:lvl1pPr marL="450000" indent="-450000">
              <a:buFont typeface="Calibri" panose="020F0502020204030204" pitchFamily="34" charset="0"/>
              <a:buChar char="→"/>
              <a:defRPr sz="2400">
                <a:solidFill>
                  <a:schemeClr val="tx1"/>
                </a:solidFill>
              </a:defRPr>
            </a:lvl1pPr>
            <a:lvl2pPr marL="810000" indent="-360000">
              <a:buClrTx/>
              <a:buFont typeface="+mj-lt"/>
              <a:buAutoNum type="alphaLcPeriod"/>
              <a:defRPr sz="2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Subject 1</a:t>
            </a:r>
          </a:p>
        </p:txBody>
      </p:sp>
      <p:sp>
        <p:nvSpPr>
          <p:cNvPr id="12" name="Textplatzhalter 21">
            <a:extLst>
              <a:ext uri="{FF2B5EF4-FFF2-40B4-BE49-F238E27FC236}">
                <a16:creationId xmlns:a16="http://schemas.microsoft.com/office/drawing/2014/main" id="{8FBD042B-E66C-AE95-5861-4EA95F5CBD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485" y="5598657"/>
            <a:ext cx="8640232" cy="0"/>
          </a:xfrm>
          <a:ln w="9525">
            <a:solidFill>
              <a:schemeClr val="tx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68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2891E0-6769-581B-3A01-4B59A82E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485" y="2422765"/>
            <a:ext cx="8640232" cy="2031325"/>
          </a:xfrm>
        </p:spPr>
        <p:txBody>
          <a:bodyPr anchor="ctr">
            <a:no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Subject 1:</a:t>
            </a:r>
            <a:br>
              <a:rPr lang="en-US" dirty="0"/>
            </a:br>
            <a:r>
              <a:rPr lang="en-US" dirty="0"/>
              <a:t>Use this slide to </a:t>
            </a:r>
            <a:br>
              <a:rPr lang="en-US" dirty="0"/>
            </a:br>
            <a:r>
              <a:rPr lang="en-US" dirty="0"/>
              <a:t>introduce the subject</a:t>
            </a:r>
          </a:p>
        </p:txBody>
      </p:sp>
      <p:sp>
        <p:nvSpPr>
          <p:cNvPr id="6" name="Textplatzhalter 21">
            <a:extLst>
              <a:ext uri="{FF2B5EF4-FFF2-40B4-BE49-F238E27FC236}">
                <a16:creationId xmlns:a16="http://schemas.microsoft.com/office/drawing/2014/main" id="{F2E3BC02-4074-A23B-95D9-93A3CE19AF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0485" y="2242571"/>
            <a:ext cx="8640232" cy="0"/>
          </a:xfrm>
          <a:ln w="9525">
            <a:solidFill>
              <a:schemeClr val="tx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8" name="Textplatzhalter 21">
            <a:extLst>
              <a:ext uri="{FF2B5EF4-FFF2-40B4-BE49-F238E27FC236}">
                <a16:creationId xmlns:a16="http://schemas.microsoft.com/office/drawing/2014/main" id="{99E0EB6F-EDC1-CEC6-4D6B-4A3709A8C6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4615429"/>
            <a:ext cx="8640232" cy="0"/>
          </a:xfrm>
          <a:ln w="9525">
            <a:solidFill>
              <a:schemeClr val="tx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89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D16FA789-9959-D1DE-B1D9-9DC3A93359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60405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22891E0-6769-581B-3A01-4B59A82E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57331"/>
            <a:ext cx="11233150" cy="933853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Headline, Calibri Bold 32 pt.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620C97-97EC-18CA-F13B-563A37CC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8D55303-1AB7-26C0-18F2-E8A8B4BD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BC08DD4-DBA3-DDA7-F3CA-0B46FED06854}"/>
              </a:ext>
            </a:extLst>
          </p:cNvPr>
          <p:cNvSpPr/>
          <p:nvPr userDrawn="1"/>
        </p:nvSpPr>
        <p:spPr>
          <a:xfrm>
            <a:off x="1" y="1245132"/>
            <a:ext cx="12191999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FEE4DA77-8BAF-4DBD-C005-1A85354420AE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84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n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D0DCC9B-1FF2-5AD6-FAAE-05A6CCEBE5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1265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F990A58B-299C-E72A-C272-3A6F512CD76E}"/>
              </a:ext>
            </a:extLst>
          </p:cNvPr>
          <p:cNvSpPr/>
          <p:nvPr userDrawn="1"/>
        </p:nvSpPr>
        <p:spPr>
          <a:xfrm>
            <a:off x="1" y="1245132"/>
            <a:ext cx="12191999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E887C-351B-5E82-A3EE-C700CE6F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BB9B4-94F8-ECB6-96EF-FF5CD6FA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56640E8-8B14-2A60-7CFE-3A33E1B816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5519" y="2037241"/>
            <a:ext cx="10727056" cy="1554272"/>
          </a:xfrm>
        </p:spPr>
        <p:txBody>
          <a:bodyPr>
            <a:noAutofit/>
          </a:bodyPr>
          <a:lstStyle>
            <a:lvl2pPr>
              <a:defRPr/>
            </a:lvl2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BE5246FD-FBFC-297F-B27D-B7F9198C08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5519" y="3975260"/>
            <a:ext cx="10727056" cy="15542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8C19B745-0B0B-7A95-8FE6-21B00CA222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1982788"/>
            <a:ext cx="343535" cy="907941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B3617C7A-DE37-529E-3556-64392F5BCB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3920808"/>
            <a:ext cx="343535" cy="907941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</a:t>
            </a:r>
            <a:endParaRPr lang="en-US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D9D4E426-8B0A-4CC4-1693-72E59A1563C1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itel 1">
            <a:extLst>
              <a:ext uri="{FF2B5EF4-FFF2-40B4-BE49-F238E27FC236}">
                <a16:creationId xmlns:a16="http://schemas.microsoft.com/office/drawing/2014/main" id="{F405C78A-612C-5939-FAE9-4EA7E7743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57331"/>
            <a:ext cx="11233150" cy="933853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Headline, Calibri Bold 32 pt.</a:t>
            </a:r>
          </a:p>
        </p:txBody>
      </p:sp>
    </p:spTree>
    <p:extLst>
      <p:ext uri="{BB962C8B-B14F-4D97-AF65-F5344CB8AC3E}">
        <p14:creationId xmlns:p14="http://schemas.microsoft.com/office/powerpoint/2010/main" val="2146960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5DC22E9-FEF3-8679-613A-4FA1FF86CC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21400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F990A58B-299C-E72A-C272-3A6F512CD76E}"/>
              </a:ext>
            </a:extLst>
          </p:cNvPr>
          <p:cNvSpPr/>
          <p:nvPr userDrawn="1"/>
        </p:nvSpPr>
        <p:spPr>
          <a:xfrm>
            <a:off x="1" y="1245132"/>
            <a:ext cx="12191999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ADF188-A1B5-A648-F546-4A32549B36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1449388"/>
            <a:ext cx="11233150" cy="4535487"/>
          </a:xfrm>
        </p:spPr>
        <p:txBody>
          <a:bodyPr/>
          <a:lstStyle>
            <a:lvl5pPr marL="1260000"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E887C-351B-5E82-A3EE-C700CE6F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BB9B4-94F8-ECB6-96EF-FF5CD6FA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1542A64E-31E4-67EF-4BE2-3526B3C708E6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el 1">
            <a:extLst>
              <a:ext uri="{FF2B5EF4-FFF2-40B4-BE49-F238E27FC236}">
                <a16:creationId xmlns:a16="http://schemas.microsoft.com/office/drawing/2014/main" id="{F2079E28-42D5-12B0-176B-60A9B97CB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57331"/>
            <a:ext cx="11233150" cy="933853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Headline, Calibri Bold 32 pt.</a:t>
            </a:r>
          </a:p>
        </p:txBody>
      </p:sp>
    </p:spTree>
    <p:extLst>
      <p:ext uri="{BB962C8B-B14F-4D97-AF65-F5344CB8AC3E}">
        <p14:creationId xmlns:p14="http://schemas.microsoft.com/office/powerpoint/2010/main" val="612244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AC75082-1096-6830-A11E-4B2B5BF90C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97816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52FE2163-E4DF-4DFC-90A8-662C68072EEB}"/>
              </a:ext>
            </a:extLst>
          </p:cNvPr>
          <p:cNvSpPr/>
          <p:nvPr userDrawn="1"/>
        </p:nvSpPr>
        <p:spPr>
          <a:xfrm flipH="1">
            <a:off x="1" y="1245132"/>
            <a:ext cx="12192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E887C-351B-5E82-A3EE-C700CE6FDB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BB9B4-94F8-ECB6-96EF-FF5CD6FA22E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47E97C24-11B7-004C-11B4-5AD1765FD6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1449388"/>
            <a:ext cx="11233150" cy="738664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Headline, two lines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0A2F8F-3922-5F0B-A76C-9D952C7FF4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2264229"/>
            <a:ext cx="11233150" cy="3720646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FB4D8161-C2AF-0E9D-BFA4-B70FE6BDEF8E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itel 1">
            <a:extLst>
              <a:ext uri="{FF2B5EF4-FFF2-40B4-BE49-F238E27FC236}">
                <a16:creationId xmlns:a16="http://schemas.microsoft.com/office/drawing/2014/main" id="{3636990F-83B6-FA7F-080C-77F8D42D17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57331"/>
            <a:ext cx="11233150" cy="933853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Headline, Calibri Bold 32 pt.</a:t>
            </a:r>
          </a:p>
        </p:txBody>
      </p:sp>
    </p:spTree>
    <p:extLst>
      <p:ext uri="{BB962C8B-B14F-4D97-AF65-F5344CB8AC3E}">
        <p14:creationId xmlns:p14="http://schemas.microsoft.com/office/powerpoint/2010/main" val="1602104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D938671A-598D-CEAF-C3FC-DB827BC2FA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97078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C3038A80-7CE0-8DE9-5C46-4FBE53A1662A}"/>
              </a:ext>
            </a:extLst>
          </p:cNvPr>
          <p:cNvSpPr/>
          <p:nvPr userDrawn="1"/>
        </p:nvSpPr>
        <p:spPr>
          <a:xfrm>
            <a:off x="1" y="1245132"/>
            <a:ext cx="6051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E887C-351B-5E82-A3EE-C700CE6F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BB9B4-94F8-ECB6-96EF-FF5CD6FA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66C9420-369E-F800-839A-180CB3D30F90}"/>
              </a:ext>
            </a:extLst>
          </p:cNvPr>
          <p:cNvSpPr/>
          <p:nvPr userDrawn="1"/>
        </p:nvSpPr>
        <p:spPr>
          <a:xfrm>
            <a:off x="6141001" y="1245132"/>
            <a:ext cx="6051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5F20F26-5482-FFA5-88B0-864DE37433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2264229"/>
            <a:ext cx="5211576" cy="3720646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77F3540-CADA-A7E7-CAED-DEFE4561E2A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500999" y="2264229"/>
            <a:ext cx="5211576" cy="3720646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22B6733E-69D9-99D0-015D-72E19DB3DC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449388"/>
            <a:ext cx="5211576" cy="738664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Headline, two lines</a:t>
            </a:r>
            <a:endParaRPr lang="en-US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7F2D2B2-91DF-70EF-EC27-7E497457C9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00999" y="1449388"/>
            <a:ext cx="5211576" cy="738664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Headline, two lines</a:t>
            </a:r>
            <a:endParaRPr lang="en-US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901E8BAF-D987-1EAF-69EF-7DF348368DFC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itel 1">
            <a:extLst>
              <a:ext uri="{FF2B5EF4-FFF2-40B4-BE49-F238E27FC236}">
                <a16:creationId xmlns:a16="http://schemas.microsoft.com/office/drawing/2014/main" id="{9CBD7D94-C0A9-83C0-8116-AA137D09CF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57331"/>
            <a:ext cx="11233150" cy="933853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Headline, Calibri Bold 32 pt.</a:t>
            </a:r>
          </a:p>
        </p:txBody>
      </p:sp>
    </p:spTree>
    <p:extLst>
      <p:ext uri="{BB962C8B-B14F-4D97-AF65-F5344CB8AC3E}">
        <p14:creationId xmlns:p14="http://schemas.microsoft.com/office/powerpoint/2010/main" val="2882325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7">
            <a:extLst>
              <a:ext uri="{FF2B5EF4-FFF2-40B4-BE49-F238E27FC236}">
                <a16:creationId xmlns:a16="http://schemas.microsoft.com/office/drawing/2014/main" id="{E6FF63C8-CBB6-D6E1-2D91-7906C469B32A}"/>
              </a:ext>
            </a:extLst>
          </p:cNvPr>
          <p:cNvSpPr/>
          <p:nvPr userDrawn="1"/>
        </p:nvSpPr>
        <p:spPr>
          <a:xfrm>
            <a:off x="-1" y="1236663"/>
            <a:ext cx="6051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9173AE7E-6BF4-3857-0846-5832DE771A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04181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6FE57BDA-77E8-AC3F-7AE9-C5D9FD1969F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9425" y="1245132"/>
            <a:ext cx="5571576" cy="49440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E887C-351B-5E82-A3EE-C700CE6F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BB9B4-94F8-ECB6-96EF-FF5CD6FA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66C9420-369E-F800-839A-180CB3D30F90}"/>
              </a:ext>
            </a:extLst>
          </p:cNvPr>
          <p:cNvSpPr/>
          <p:nvPr userDrawn="1"/>
        </p:nvSpPr>
        <p:spPr>
          <a:xfrm>
            <a:off x="6141001" y="1245132"/>
            <a:ext cx="6051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0204F2-6610-825D-57D1-47E93419DF3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00999" y="1449388"/>
            <a:ext cx="5211576" cy="4535487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33153EC-9466-0585-F3F3-0D32E7069856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itel 1">
            <a:extLst>
              <a:ext uri="{FF2B5EF4-FFF2-40B4-BE49-F238E27FC236}">
                <a16:creationId xmlns:a16="http://schemas.microsoft.com/office/drawing/2014/main" id="{D5A37B21-3EC4-F291-390F-6E7199E7F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57331"/>
            <a:ext cx="11233150" cy="933853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Headline, Calibri Bold 32 pt.</a:t>
            </a:r>
          </a:p>
        </p:txBody>
      </p:sp>
    </p:spTree>
    <p:extLst>
      <p:ext uri="{BB962C8B-B14F-4D97-AF65-F5344CB8AC3E}">
        <p14:creationId xmlns:p14="http://schemas.microsoft.com/office/powerpoint/2010/main" val="2817250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8">
            <a:extLst>
              <a:ext uri="{FF2B5EF4-FFF2-40B4-BE49-F238E27FC236}">
                <a16:creationId xmlns:a16="http://schemas.microsoft.com/office/drawing/2014/main" id="{2EF495A5-E9DF-91A1-4F18-3DF483CBF43C}"/>
              </a:ext>
            </a:extLst>
          </p:cNvPr>
          <p:cNvSpPr/>
          <p:nvPr userDrawn="1"/>
        </p:nvSpPr>
        <p:spPr>
          <a:xfrm flipH="1">
            <a:off x="1" y="1245132"/>
            <a:ext cx="12192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1811C-B92C-E2EC-A7A9-CD6989E0E3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F3C51-E6ED-BA5B-68D2-BA84166B11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Gerader Verbinder 2">
            <a:extLst>
              <a:ext uri="{FF2B5EF4-FFF2-40B4-BE49-F238E27FC236}">
                <a16:creationId xmlns:a16="http://schemas.microsoft.com/office/drawing/2014/main" id="{507FEB6B-80A6-96E5-619C-FD3A087A958D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able Placeholder 5">
            <a:extLst>
              <a:ext uri="{FF2B5EF4-FFF2-40B4-BE49-F238E27FC236}">
                <a16:creationId xmlns:a16="http://schemas.microsoft.com/office/drawing/2014/main" id="{88B62DD7-0219-252E-5E65-228B13C6AA66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79425" y="2188473"/>
            <a:ext cx="11233150" cy="3796402"/>
          </a:xfrm>
        </p:spPr>
        <p:txBody>
          <a:bodyPr/>
          <a:lstStyle>
            <a:lvl1pPr>
              <a:defRPr sz="2400"/>
            </a:lvl1pPr>
          </a:lstStyle>
          <a:p>
            <a:endParaRPr lang="de-DE" dirty="0"/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D8BA4186-799E-418A-E0F4-84FCC8E948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1449388"/>
            <a:ext cx="11233150" cy="422084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Headline, one line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1F7901D-7EB1-3208-D8A3-EFA53DAA3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57331"/>
            <a:ext cx="11233150" cy="933853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Headline, Calibri Bold 32 pt.</a:t>
            </a:r>
          </a:p>
        </p:txBody>
      </p:sp>
    </p:spTree>
    <p:extLst>
      <p:ext uri="{BB962C8B-B14F-4D97-AF65-F5344CB8AC3E}">
        <p14:creationId xmlns:p14="http://schemas.microsoft.com/office/powerpoint/2010/main" val="865037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2891E0-6769-581B-3A01-4B59A82E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486" y="1996098"/>
            <a:ext cx="5998633" cy="1354217"/>
          </a:xfrm>
        </p:spPr>
        <p:txBody>
          <a:bodyPr anchor="ctr">
            <a:no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your attention!</a:t>
            </a:r>
          </a:p>
        </p:txBody>
      </p:sp>
      <p:sp>
        <p:nvSpPr>
          <p:cNvPr id="6" name="Textplatzhalter 21">
            <a:extLst>
              <a:ext uri="{FF2B5EF4-FFF2-40B4-BE49-F238E27FC236}">
                <a16:creationId xmlns:a16="http://schemas.microsoft.com/office/drawing/2014/main" id="{F2E3BC02-4074-A23B-95D9-93A3CE19AF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0486" y="1801122"/>
            <a:ext cx="5998633" cy="0"/>
          </a:xfrm>
          <a:ln w="9525">
            <a:solidFill>
              <a:schemeClr val="tx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8" name="Textplatzhalter 21">
            <a:extLst>
              <a:ext uri="{FF2B5EF4-FFF2-40B4-BE49-F238E27FC236}">
                <a16:creationId xmlns:a16="http://schemas.microsoft.com/office/drawing/2014/main" id="{99E0EB6F-EDC1-CEC6-4D6B-4A3709A8C6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486" y="3526437"/>
            <a:ext cx="5998633" cy="0"/>
          </a:xfrm>
          <a:ln w="9525">
            <a:solidFill>
              <a:schemeClr val="tx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pic>
        <p:nvPicPr>
          <p:cNvPr id="3" name="Grafik 13" descr="Agora Energiewende Logo">
            <a:extLst>
              <a:ext uri="{FF2B5EF4-FFF2-40B4-BE49-F238E27FC236}">
                <a16:creationId xmlns:a16="http://schemas.microsoft.com/office/drawing/2014/main" id="{CC006CF4-87AA-3B20-59C4-C4F5C944560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00" y="480000"/>
            <a:ext cx="1968000" cy="814917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F198FB-0A83-ECFD-2EE2-71D1DC46E9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013" y="3749294"/>
            <a:ext cx="11231562" cy="2320925"/>
          </a:xfrm>
        </p:spPr>
        <p:txBody>
          <a:bodyPr anchor="b" anchorCtr="0"/>
          <a:lstStyle/>
          <a:p>
            <a:r>
              <a:rPr lang="en-US" dirty="0"/>
              <a:t>Do you have any questions or comments?</a:t>
            </a:r>
          </a:p>
          <a:p>
            <a:endParaRPr lang="en-US" dirty="0"/>
          </a:p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firstname.lastname@agora-energiewende.org</a:t>
            </a:r>
          </a:p>
          <a:p>
            <a:r>
              <a:rPr lang="en-US" dirty="0"/>
              <a:t>www.agora-energiewende.org</a:t>
            </a:r>
          </a:p>
        </p:txBody>
      </p:sp>
    </p:spTree>
    <p:extLst>
      <p:ext uri="{BB962C8B-B14F-4D97-AF65-F5344CB8AC3E}">
        <p14:creationId xmlns:p14="http://schemas.microsoft.com/office/powerpoint/2010/main" val="253625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8F30D48-0675-CCDC-7A64-A1EE86076B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5C2F6C"/>
              </a:gs>
              <a:gs pos="0">
                <a:srgbClr val="733E8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2891E0-6769-581B-3A01-4B59A82E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485" y="2040640"/>
            <a:ext cx="8640232" cy="677108"/>
          </a:xfrm>
        </p:spPr>
        <p:txBody>
          <a:bodyPr anchor="ctr"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6" name="Textplatzhalter 21">
            <a:extLst>
              <a:ext uri="{FF2B5EF4-FFF2-40B4-BE49-F238E27FC236}">
                <a16:creationId xmlns:a16="http://schemas.microsoft.com/office/drawing/2014/main" id="{F2E3BC02-4074-A23B-95D9-93A3CE19AF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0485" y="1855047"/>
            <a:ext cx="8640232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8" name="Textplatzhalter 21">
            <a:extLst>
              <a:ext uri="{FF2B5EF4-FFF2-40B4-BE49-F238E27FC236}">
                <a16:creationId xmlns:a16="http://schemas.microsoft.com/office/drawing/2014/main" id="{99E0EB6F-EDC1-CEC6-4D6B-4A3709A8C6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2884487"/>
            <a:ext cx="8640232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2770626-14E2-2D9E-15E8-52327B9B17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485" y="3147762"/>
            <a:ext cx="8640232" cy="2187619"/>
          </a:xfrm>
        </p:spPr>
        <p:txBody>
          <a:bodyPr/>
          <a:lstStyle>
            <a:lvl1pPr marL="450000" indent="-450000">
              <a:buFont typeface="Calibri" panose="020F0502020204030204" pitchFamily="34" charset="0"/>
              <a:buChar char="→"/>
              <a:defRPr sz="2400">
                <a:solidFill>
                  <a:schemeClr val="bg1"/>
                </a:solidFill>
              </a:defRPr>
            </a:lvl1pPr>
            <a:lvl2pPr marL="810000" indent="-360000">
              <a:buClr>
                <a:schemeClr val="bg1"/>
              </a:buClr>
              <a:buFont typeface="+mj-lt"/>
              <a:buAutoNum type="alphaLcPeriod"/>
              <a:defRPr sz="2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Subject 1</a:t>
            </a:r>
          </a:p>
        </p:txBody>
      </p:sp>
      <p:sp>
        <p:nvSpPr>
          <p:cNvPr id="12" name="Textplatzhalter 21">
            <a:extLst>
              <a:ext uri="{FF2B5EF4-FFF2-40B4-BE49-F238E27FC236}">
                <a16:creationId xmlns:a16="http://schemas.microsoft.com/office/drawing/2014/main" id="{8FBD042B-E66C-AE95-5861-4EA95F5CBD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485" y="5598657"/>
            <a:ext cx="8640232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3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C1508-C310-9FF0-5362-BC49ECE4D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485" y="607766"/>
            <a:ext cx="8640232" cy="677108"/>
          </a:xfrm>
        </p:spPr>
        <p:txBody>
          <a:bodyPr anchor="ctr">
            <a:no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Imprint</a:t>
            </a:r>
            <a:endParaRPr lang="en-US" dirty="0"/>
          </a:p>
        </p:txBody>
      </p:sp>
      <p:sp>
        <p:nvSpPr>
          <p:cNvPr id="3" name="Textplatzhalter 21">
            <a:extLst>
              <a:ext uri="{FF2B5EF4-FFF2-40B4-BE49-F238E27FC236}">
                <a16:creationId xmlns:a16="http://schemas.microsoft.com/office/drawing/2014/main" id="{70B9CBE5-72F4-E8A4-A9F6-C3C7B8BB85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0485" y="422173"/>
            <a:ext cx="11232000" cy="0"/>
          </a:xfrm>
          <a:ln w="9525">
            <a:solidFill>
              <a:schemeClr val="tx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5" name="Textplatzhalter 21">
            <a:extLst>
              <a:ext uri="{FF2B5EF4-FFF2-40B4-BE49-F238E27FC236}">
                <a16:creationId xmlns:a16="http://schemas.microsoft.com/office/drawing/2014/main" id="{044DD845-DEB2-9A04-A0D8-BDA26A2525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451613"/>
            <a:ext cx="11232000" cy="0"/>
          </a:xfrm>
          <a:ln w="9525">
            <a:solidFill>
              <a:schemeClr val="tx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A776B1FB-FED3-EB55-44CF-5E3D25A27DBE}"/>
              </a:ext>
            </a:extLst>
          </p:cNvPr>
          <p:cNvSpPr txBox="1">
            <a:spLocks/>
          </p:cNvSpPr>
          <p:nvPr userDrawn="1"/>
        </p:nvSpPr>
        <p:spPr>
          <a:xfrm>
            <a:off x="480486" y="3230310"/>
            <a:ext cx="5400000" cy="283147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000" indent="-45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0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A9F1979-32DE-3228-E9F1-195D0A3A60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1900" y="2252649"/>
            <a:ext cx="5532438" cy="3811473"/>
          </a:xfrm>
        </p:spPr>
        <p:txBody>
          <a:bodyPr anchor="b" anchorCtr="0"/>
          <a:lstStyle/>
          <a:p>
            <a:pPr>
              <a:lnSpc>
                <a:spcPct val="100000"/>
              </a:lnSpc>
            </a:pPr>
            <a:r>
              <a:rPr lang="en-US" b="1" dirty="0"/>
              <a:t>Project lead</a:t>
            </a:r>
            <a:br>
              <a:rPr lang="en-US" b="1" dirty="0"/>
            </a:br>
            <a:r>
              <a:rPr lang="en-US" dirty="0"/>
              <a:t>Person 1</a:t>
            </a:r>
            <a:br>
              <a:rPr lang="en-US" dirty="0"/>
            </a:br>
            <a:r>
              <a:rPr lang="en-US" dirty="0"/>
              <a:t>mail@agora-energiewende.org</a:t>
            </a:r>
          </a:p>
          <a:p>
            <a:pPr>
              <a:lnSpc>
                <a:spcPct val="100000"/>
              </a:lnSpc>
            </a:pPr>
            <a:r>
              <a:rPr lang="en-US" b="1" dirty="0"/>
              <a:t>Authors</a:t>
            </a:r>
            <a:br>
              <a:rPr lang="en-US" dirty="0"/>
            </a:br>
            <a:r>
              <a:rPr lang="en-US" dirty="0"/>
              <a:t>Person 1 (Agora Energiewende)</a:t>
            </a:r>
            <a:br>
              <a:rPr lang="en-US" dirty="0"/>
            </a:br>
            <a:r>
              <a:rPr lang="en-US" dirty="0"/>
              <a:t>Person 2 (Agora Energiewende)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Acknowledgements</a:t>
            </a:r>
            <a:br>
              <a:rPr lang="en-US" b="1" dirty="0"/>
            </a:br>
            <a:r>
              <a:rPr lang="en-US" dirty="0"/>
              <a:t>Special thanks to: Person 1, Person 2, Person 3 (all Agora Energiewende)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Title picture: </a:t>
            </a:r>
            <a:r>
              <a:rPr lang="en-US" dirty="0"/>
              <a:t>xxx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DD66E2C-A180-3E64-9E8A-7C2A676E80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013" y="3352483"/>
            <a:ext cx="5399087" cy="28654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Agora Energiewende </a:t>
            </a:r>
          </a:p>
          <a:p>
            <a:pPr>
              <a:lnSpc>
                <a:spcPct val="100000"/>
              </a:lnSpc>
            </a:pPr>
            <a:r>
              <a:rPr lang="en-US" dirty="0"/>
              <a:t>Agora Think Tanks </a:t>
            </a:r>
            <a:r>
              <a:rPr lang="en-US" dirty="0" err="1"/>
              <a:t>gGmbH</a:t>
            </a:r>
            <a:br>
              <a:rPr lang="en-US" dirty="0"/>
            </a:br>
            <a:r>
              <a:rPr lang="en-US" dirty="0"/>
              <a:t>Anna-Louisa-</a:t>
            </a:r>
            <a:r>
              <a:rPr lang="en-US" dirty="0" err="1"/>
              <a:t>Karsch</a:t>
            </a:r>
            <a:r>
              <a:rPr lang="en-US" dirty="0"/>
              <a:t>-</a:t>
            </a:r>
            <a:r>
              <a:rPr lang="en-US" dirty="0" err="1"/>
              <a:t>Straße</a:t>
            </a:r>
            <a:r>
              <a:rPr lang="en-US" dirty="0"/>
              <a:t> 2</a:t>
            </a:r>
            <a:br>
              <a:rPr lang="en-US" dirty="0"/>
            </a:br>
            <a:r>
              <a:rPr lang="en-US" dirty="0"/>
              <a:t>D-10178 Berlin</a:t>
            </a:r>
            <a:br>
              <a:rPr lang="en-US" dirty="0"/>
            </a:br>
            <a:r>
              <a:rPr lang="en-US" dirty="0"/>
              <a:t>T +49 (0) 30 700 1435-000</a:t>
            </a:r>
          </a:p>
          <a:p>
            <a:pPr>
              <a:lnSpc>
                <a:spcPct val="100000"/>
              </a:lnSpc>
            </a:pPr>
            <a:r>
              <a:rPr lang="en-US" dirty="0"/>
              <a:t>www.agora-energiewende.org</a:t>
            </a:r>
            <a:br>
              <a:rPr lang="en-US" dirty="0"/>
            </a:br>
            <a:r>
              <a:rPr lang="en-US" dirty="0"/>
              <a:t>info@agora-energiewende.org</a:t>
            </a:r>
          </a:p>
        </p:txBody>
      </p:sp>
    </p:spTree>
    <p:extLst>
      <p:ext uri="{BB962C8B-B14F-4D97-AF65-F5344CB8AC3E}">
        <p14:creationId xmlns:p14="http://schemas.microsoft.com/office/powerpoint/2010/main" val="3608179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D61C4-D210-4B8B-F4C5-58FFFEA664AD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79425" y="2384236"/>
            <a:ext cx="5998633" cy="1354217"/>
          </a:xfr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your short Headline in here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8567A39-B64F-F63E-0953-0BE08323CA0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79425" y="4109551"/>
            <a:ext cx="5998633" cy="430887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Use the subline for more details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253DAE8F-B035-610B-B4C1-24F753B220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2198687"/>
            <a:ext cx="5998633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25" name="Textplatzhalter 21">
            <a:extLst>
              <a:ext uri="{FF2B5EF4-FFF2-40B4-BE49-F238E27FC236}">
                <a16:creationId xmlns:a16="http://schemas.microsoft.com/office/drawing/2014/main" id="{7C5C530F-A8F0-FA51-C497-468B15FC83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3924002"/>
            <a:ext cx="5998633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26" name="Textplatzhalter 21">
            <a:extLst>
              <a:ext uri="{FF2B5EF4-FFF2-40B4-BE49-F238E27FC236}">
                <a16:creationId xmlns:a16="http://schemas.microsoft.com/office/drawing/2014/main" id="{86FCC519-E5BD-CBF9-65C1-AD288E8F8A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25987"/>
            <a:ext cx="5998633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37" name="Bildplatzhalter 10">
            <a:extLst>
              <a:ext uri="{FF2B5EF4-FFF2-40B4-BE49-F238E27FC236}">
                <a16:creationId xmlns:a16="http://schemas.microsoft.com/office/drawing/2014/main" id="{89CF0573-EFE1-F5D3-C7AE-36769CEF4F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83199" y="5024875"/>
            <a:ext cx="1689600" cy="960000"/>
          </a:xfrm>
          <a:solidFill>
            <a:schemeClr val="bg1"/>
          </a:solidFill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8" name="Bildplatzhalter 11">
            <a:extLst>
              <a:ext uri="{FF2B5EF4-FFF2-40B4-BE49-F238E27FC236}">
                <a16:creationId xmlns:a16="http://schemas.microsoft.com/office/drawing/2014/main" id="{357234D5-C0F2-D7DF-FFA8-A5A96146F9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83199" y="4048026"/>
            <a:ext cx="1689600" cy="960000"/>
          </a:xfrm>
          <a:solidFill>
            <a:schemeClr val="bg1"/>
          </a:solidFill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9" name="Bildplatzhalter 12">
            <a:extLst>
              <a:ext uri="{FF2B5EF4-FFF2-40B4-BE49-F238E27FC236}">
                <a16:creationId xmlns:a16="http://schemas.microsoft.com/office/drawing/2014/main" id="{4050D026-C940-0D40-496D-7A07832C09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83199" y="3071176"/>
            <a:ext cx="1689600" cy="960000"/>
          </a:xfrm>
          <a:solidFill>
            <a:schemeClr val="bg1"/>
          </a:solidFill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0" name="Textplatzhalter 33">
            <a:extLst>
              <a:ext uri="{FF2B5EF4-FFF2-40B4-BE49-F238E27FC236}">
                <a16:creationId xmlns:a16="http://schemas.microsoft.com/office/drawing/2014/main" id="{0F5BCCBB-6EF7-F826-CAC9-39A7D4E5D3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5384305"/>
            <a:ext cx="5998633" cy="30777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Last Name Name</a:t>
            </a:r>
          </a:p>
        </p:txBody>
      </p:sp>
      <p:sp>
        <p:nvSpPr>
          <p:cNvPr id="42" name="Textplatzhalter 33">
            <a:extLst>
              <a:ext uri="{FF2B5EF4-FFF2-40B4-BE49-F238E27FC236}">
                <a16:creationId xmlns:a16="http://schemas.microsoft.com/office/drawing/2014/main" id="{97817F9D-6D68-FE6C-3395-C10DFEAC61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5" y="5738654"/>
            <a:ext cx="5998633" cy="246221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10th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2837313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A Content / Text only / Nur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>
            <a:extLst>
              <a:ext uri="{FF2B5EF4-FFF2-40B4-BE49-F238E27FC236}">
                <a16:creationId xmlns:a16="http://schemas.microsoft.com/office/drawing/2014/main" id="{7F40D749-EC19-38DB-391A-D788B64FF1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05102" y="6237628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BD9356CF-3BCC-9E25-65C1-9E3DD7FD80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0983" y="6241954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B6CEFF37-F21D-7562-7B47-6D0F13F3BF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6868" y="6240000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448E5B1-E248-7709-B4E0-4A916ADBF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D23BE4F-D1FE-58F2-618C-266916E85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0" y="1468800"/>
            <a:ext cx="9451200" cy="449432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85BE8680-29C3-9C5A-8EE0-01C9E550EB3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1" y="6205200"/>
            <a:ext cx="12191999" cy="0"/>
          </a:xfrm>
          <a:prstGeom prst="line">
            <a:avLst/>
          </a:prstGeom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1">
            <a:extLst>
              <a:ext uri="{FF2B5EF4-FFF2-40B4-BE49-F238E27FC236}">
                <a16:creationId xmlns:a16="http://schemas.microsoft.com/office/drawing/2014/main" id="{234633B7-37EE-0A0B-66E8-57FAADAF7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282846"/>
            <a:ext cx="399340" cy="4807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de-DE" sz="933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93ACA8-8BDA-4CD2-80D6-5F016FD6C10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8">
            <a:extLst>
              <a:ext uri="{FF2B5EF4-FFF2-40B4-BE49-F238E27FC236}">
                <a16:creationId xmlns:a16="http://schemas.microsoft.com/office/drawing/2014/main" id="{89C24E3C-AA8F-B732-F231-9EAF831FE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err="1"/>
              <a:t>Footnotes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6535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301">
          <p15:clr>
            <a:srgbClr val="FBAE40"/>
          </p15:clr>
        </p15:guide>
        <p15:guide id="3" pos="625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B Content / Figure only / Nu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E050E0-31BA-78E4-2CFD-AE8D53B139F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8368" y="1977309"/>
            <a:ext cx="11233633" cy="3984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B4C914-C3F8-3ABF-82EF-1196020E0B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8" y="1468801"/>
            <a:ext cx="11233633" cy="282676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69B99000-1B75-0693-BC9D-659DE274C5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05102" y="6237628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10F7F779-D29A-71C0-C7CD-B77C211858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0983" y="6241954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11685528-5248-574D-F442-91C42CF9E0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6868" y="6240000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3D6E9F0-0BBC-A442-1869-DC98BD731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257F08DA-7F84-DF3A-6674-2FA8CD2F674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1" y="6205200"/>
            <a:ext cx="12191999" cy="0"/>
          </a:xfrm>
          <a:prstGeom prst="line">
            <a:avLst/>
          </a:prstGeom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ußzeilenplatzhalter 8">
            <a:extLst>
              <a:ext uri="{FF2B5EF4-FFF2-40B4-BE49-F238E27FC236}">
                <a16:creationId xmlns:a16="http://schemas.microsoft.com/office/drawing/2014/main" id="{20BDF6A7-51A1-BD6D-C9E3-CDB169057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err="1"/>
              <a:t>Footnotes</a:t>
            </a:r>
            <a:endParaRPr lang="de-DE" dirty="0"/>
          </a:p>
        </p:txBody>
      </p:sp>
      <p:sp>
        <p:nvSpPr>
          <p:cNvPr id="16" name="Foliennummernplatzhalter 1">
            <a:extLst>
              <a:ext uri="{FF2B5EF4-FFF2-40B4-BE49-F238E27FC236}">
                <a16:creationId xmlns:a16="http://schemas.microsoft.com/office/drawing/2014/main" id="{F3E6F9AC-E064-D767-343E-23FEFFC16E34}"/>
              </a:ext>
            </a:extLst>
          </p:cNvPr>
          <p:cNvSpPr txBox="1">
            <a:spLocks/>
          </p:cNvSpPr>
          <p:nvPr userDrawn="1"/>
        </p:nvSpPr>
        <p:spPr>
          <a:xfrm>
            <a:off x="-1" y="6282846"/>
            <a:ext cx="399340" cy="4807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457200" rtl="0" eaLnBrk="1" latinLnBrk="0" hangingPunct="1">
              <a:defRPr lang="de-DE" sz="7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93ACA8-8BDA-4CD2-80D6-5F016FD6C10A}" type="slidenum">
              <a:rPr lang="de-DE" sz="933" smtClean="0"/>
              <a:pPr/>
              <a:t>‹#›</a:t>
            </a:fld>
            <a:endParaRPr lang="de-DE" sz="933" dirty="0"/>
          </a:p>
        </p:txBody>
      </p:sp>
    </p:spTree>
    <p:extLst>
      <p:ext uri="{BB962C8B-B14F-4D97-AF65-F5344CB8AC3E}">
        <p14:creationId xmlns:p14="http://schemas.microsoft.com/office/powerpoint/2010/main" val="3722447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301">
          <p15:clr>
            <a:srgbClr val="FBAE40"/>
          </p15:clr>
        </p15:guide>
        <p15:guide id="3" pos="7379">
          <p15:clr>
            <a:srgbClr val="FBAE40"/>
          </p15:clr>
        </p15:guide>
        <p15:guide id="4" orient="horz" pos="1223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 Content / Figure/Abb. (2/3) + Text (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3759DB6-49A2-BD36-EA67-16ABDD4812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100767" y="1250823"/>
            <a:ext cx="96000" cy="49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aseline="-25000" dirty="0"/>
              <a:t>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E050E0-31BA-78E4-2CFD-AE8D53B139F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8367" y="2121600"/>
            <a:ext cx="7382397" cy="3840000"/>
          </a:xfr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B4C914-C3F8-3ABF-82EF-1196020E0B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7" y="1468800"/>
            <a:ext cx="7382396" cy="4642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94D1BD5-9B53-C3EA-2615-D8A58BB3AE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6768" y="1460501"/>
            <a:ext cx="3280033" cy="4502151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First level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level</a:t>
            </a:r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806C6055-4118-8FA4-4376-4DA399E966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05102" y="6237628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D04866B3-09AD-309A-3F17-DFC0AB3A6C5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0983" y="6241954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EB967573-3E16-6100-F256-65A4CAEB20A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6868" y="6240000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4E43D07-6DA5-8CFD-41E9-E0DE08410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6C415D1E-0B61-767E-FBC3-C7D48C0E602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1" y="6205200"/>
            <a:ext cx="12191999" cy="0"/>
          </a:xfrm>
          <a:prstGeom prst="line">
            <a:avLst/>
          </a:prstGeom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ußzeilenplatzhalter 8">
            <a:extLst>
              <a:ext uri="{FF2B5EF4-FFF2-40B4-BE49-F238E27FC236}">
                <a16:creationId xmlns:a16="http://schemas.microsoft.com/office/drawing/2014/main" id="{885C1B1B-C170-914C-CD9A-481AB44B8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err="1"/>
              <a:t>Footnotes</a:t>
            </a:r>
            <a:endParaRPr lang="de-DE" dirty="0"/>
          </a:p>
        </p:txBody>
      </p:sp>
      <p:sp>
        <p:nvSpPr>
          <p:cNvPr id="12" name="Foliennummernplatzhalter 1">
            <a:extLst>
              <a:ext uri="{FF2B5EF4-FFF2-40B4-BE49-F238E27FC236}">
                <a16:creationId xmlns:a16="http://schemas.microsoft.com/office/drawing/2014/main" id="{DA4B4B3F-D232-CA3C-C258-4302D0D42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282846"/>
            <a:ext cx="399340" cy="4807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de-DE" sz="933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93ACA8-8BDA-4CD2-80D6-5F016FD6C10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1123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301">
          <p15:clr>
            <a:srgbClr val="FBAE40"/>
          </p15:clr>
        </p15:guide>
        <p15:guide id="3" pos="7379">
          <p15:clr>
            <a:srgbClr val="FBAE40"/>
          </p15:clr>
        </p15:guide>
        <p15:guide id="4" pos="4959">
          <p15:clr>
            <a:srgbClr val="FBAE40"/>
          </p15:clr>
        </p15:guide>
        <p15:guide id="5" pos="532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D Content / Figure/Abb. (1/3) + Text (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3759DB6-49A2-BD36-EA67-16ABDD4812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998400" y="1234947"/>
            <a:ext cx="96000" cy="49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aseline="0" dirty="0"/>
              <a:t>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E050E0-31BA-78E4-2CFD-AE8D53B139F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8367" y="2121600"/>
            <a:ext cx="3272944" cy="3840000"/>
          </a:xfr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B4C914-C3F8-3ABF-82EF-1196020E0B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8" y="1469720"/>
            <a:ext cx="3273600" cy="45508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94D1BD5-9B53-C3EA-2615-D8A58BB3AE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4400" y="1469720"/>
            <a:ext cx="7379235" cy="4492931"/>
          </a:xfrm>
        </p:spPr>
        <p:txBody>
          <a:bodyPr/>
          <a:lstStyle/>
          <a:p>
            <a:pPr lvl="0"/>
            <a:r>
              <a:rPr lang="de-DE" dirty="0"/>
              <a:t>First level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level</a:t>
            </a:r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E097D2D3-D58C-5C98-7FED-93AFFCF1FE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05102" y="6237628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0BC7D18E-E60A-9889-5EF0-9B754F599CF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0983" y="6241954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27C9965E-D69A-25F8-EF82-464862163A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6868" y="6240000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5387230-EB8F-C6A3-1DF8-8055C7386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20D43E50-B5B2-F66D-B3BB-058F6FE45FE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1" y="6205200"/>
            <a:ext cx="12191999" cy="0"/>
          </a:xfrm>
          <a:prstGeom prst="line">
            <a:avLst/>
          </a:prstGeom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8">
            <a:extLst>
              <a:ext uri="{FF2B5EF4-FFF2-40B4-BE49-F238E27FC236}">
                <a16:creationId xmlns:a16="http://schemas.microsoft.com/office/drawing/2014/main" id="{5FF24D29-4493-7DE2-896C-2B9EDA212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err="1"/>
              <a:t>Footnotes</a:t>
            </a:r>
            <a:endParaRPr lang="de-DE" dirty="0"/>
          </a:p>
        </p:txBody>
      </p:sp>
      <p:sp>
        <p:nvSpPr>
          <p:cNvPr id="13" name="Foliennummernplatzhalter 1">
            <a:extLst>
              <a:ext uri="{FF2B5EF4-FFF2-40B4-BE49-F238E27FC236}">
                <a16:creationId xmlns:a16="http://schemas.microsoft.com/office/drawing/2014/main" id="{812F819D-4ED2-7279-3450-1402B6701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282846"/>
            <a:ext cx="399340" cy="4807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de-DE" sz="933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93ACA8-8BDA-4CD2-80D6-5F016FD6C10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2851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301">
          <p15:clr>
            <a:srgbClr val="FBAE40"/>
          </p15:clr>
        </p15:guide>
        <p15:guide id="3" pos="7379">
          <p15:clr>
            <a:srgbClr val="FBAE40"/>
          </p15:clr>
        </p15:guide>
        <p15:guide id="4" pos="2359">
          <p15:clr>
            <a:srgbClr val="FBAE40"/>
          </p15:clr>
        </p15:guide>
        <p15:guide id="5" pos="272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E Content / Text (1/2) + Text (1/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3759DB6-49A2-BD36-EA67-16ABDD4812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48000" y="1234947"/>
            <a:ext cx="96000" cy="49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aseline="0" dirty="0"/>
              <a:t> 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A3DB6737-78FE-5F17-8BFB-8B9F016F99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366" y="1468801"/>
            <a:ext cx="5281084" cy="4502151"/>
          </a:xfrm>
        </p:spPr>
        <p:txBody>
          <a:bodyPr/>
          <a:lstStyle/>
          <a:p>
            <a:pPr lvl="0"/>
            <a:r>
              <a:rPr lang="de-DE" dirty="0"/>
              <a:t>First level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level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3757DFA5-04E6-27BB-6421-6F7E1ED9F4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2551" y="1468801"/>
            <a:ext cx="5282616" cy="4502151"/>
          </a:xfrm>
        </p:spPr>
        <p:txBody>
          <a:bodyPr/>
          <a:lstStyle/>
          <a:p>
            <a:pPr lvl="0"/>
            <a:r>
              <a:rPr lang="de-DE" dirty="0"/>
              <a:t>First level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level</a:t>
            </a:r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F96B3F9B-8242-E63F-6CFC-4FE76F5549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05102" y="6237628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4F43D494-409B-203B-7984-BF6E4866C55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0983" y="6241954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D030EDA8-A62A-BBAC-8DAD-339EF4366C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6868" y="6240000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5F2C2D6-FC9E-0755-E879-B735870B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1C08A054-8DE4-C5AB-6913-6F4AD37656D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1" y="6205200"/>
            <a:ext cx="12191999" cy="0"/>
          </a:xfrm>
          <a:prstGeom prst="line">
            <a:avLst/>
          </a:prstGeom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8">
            <a:extLst>
              <a:ext uri="{FF2B5EF4-FFF2-40B4-BE49-F238E27FC236}">
                <a16:creationId xmlns:a16="http://schemas.microsoft.com/office/drawing/2014/main" id="{71EFFC8D-604F-0B77-1CBF-E1DC5CA2E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err="1"/>
              <a:t>Footnotes</a:t>
            </a:r>
            <a:endParaRPr lang="de-DE" dirty="0"/>
          </a:p>
        </p:txBody>
      </p:sp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8E374B6A-59B8-1E2E-A749-1B4A2E416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282846"/>
            <a:ext cx="399340" cy="4807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de-DE" sz="933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93ACA8-8BDA-4CD2-80D6-5F016FD6C10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750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301">
          <p15:clr>
            <a:srgbClr val="FBAE40"/>
          </p15:clr>
        </p15:guide>
        <p15:guide id="3" pos="4052">
          <p15:clr>
            <a:srgbClr val="FBAE40"/>
          </p15:clr>
        </p15:guide>
        <p15:guide id="4" pos="3628">
          <p15:clr>
            <a:srgbClr val="FBAE40"/>
          </p15:clr>
        </p15:guide>
        <p15:guide id="5" pos="7379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F Content / Figure/Abb. (1/2) + Text (1/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3759DB6-49A2-BD36-EA67-16ABDD4812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48000" y="1234947"/>
            <a:ext cx="96000" cy="49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aseline="0" dirty="0"/>
              <a:t> 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8F9DEE49-4F84-BD6D-63A7-D7209431359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8366" y="2121600"/>
            <a:ext cx="5281084" cy="3840000"/>
          </a:xfr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11BECCD-A00C-92E5-36F9-DCE973A78B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8" y="1468800"/>
            <a:ext cx="5281081" cy="480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14A2D3B3-A138-565A-D264-0FF58E967E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2551" y="1468801"/>
            <a:ext cx="5282616" cy="4516967"/>
          </a:xfrm>
        </p:spPr>
        <p:txBody>
          <a:bodyPr/>
          <a:lstStyle/>
          <a:p>
            <a:pPr lvl="0"/>
            <a:r>
              <a:rPr lang="de-DE" dirty="0"/>
              <a:t>First level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level</a:t>
            </a:r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0B32F43B-F840-90DE-FC7D-F792005F21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05102" y="6237628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59652BF-23BC-A8A3-607D-FB29FED3B15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0983" y="6241954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17352ED5-716D-E315-0EE8-A07E7D3DD04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6868" y="6240000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BF7481C-72A1-359E-5C00-842E1CA2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61BA2FD-EF2E-2805-19AB-324CDEE22A1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1" y="6205200"/>
            <a:ext cx="12191999" cy="0"/>
          </a:xfrm>
          <a:prstGeom prst="line">
            <a:avLst/>
          </a:prstGeom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8">
            <a:extLst>
              <a:ext uri="{FF2B5EF4-FFF2-40B4-BE49-F238E27FC236}">
                <a16:creationId xmlns:a16="http://schemas.microsoft.com/office/drawing/2014/main" id="{BDB04C14-6D3E-BF0A-DFD5-621CFF08D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err="1"/>
              <a:t>Footnotes</a:t>
            </a:r>
            <a:endParaRPr lang="de-DE" dirty="0"/>
          </a:p>
        </p:txBody>
      </p:sp>
      <p:sp>
        <p:nvSpPr>
          <p:cNvPr id="13" name="Foliennummernplatzhalter 1">
            <a:extLst>
              <a:ext uri="{FF2B5EF4-FFF2-40B4-BE49-F238E27FC236}">
                <a16:creationId xmlns:a16="http://schemas.microsoft.com/office/drawing/2014/main" id="{6C061CBD-ABFC-FA56-E0FC-958A93E00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282846"/>
            <a:ext cx="399340" cy="4807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de-DE" sz="933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93ACA8-8BDA-4CD2-80D6-5F016FD6C10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1972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301">
          <p15:clr>
            <a:srgbClr val="FBAE40"/>
          </p15:clr>
        </p15:guide>
        <p15:guide id="3" pos="4052">
          <p15:clr>
            <a:srgbClr val="FBAE40"/>
          </p15:clr>
        </p15:guide>
        <p15:guide id="4" pos="3628">
          <p15:clr>
            <a:srgbClr val="FBAE40"/>
          </p15:clr>
        </p15:guide>
        <p15:guide id="5" pos="737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 Content / Figure/Abb. (1/2) + Grafik (1/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3759DB6-49A2-BD36-EA67-16ABDD4812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48000" y="1234947"/>
            <a:ext cx="96000" cy="49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aseline="0" dirty="0"/>
              <a:t> 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CEBBE4A-FC0D-34F9-9C66-E2A84CCC28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05102" y="6237628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F6D74025-1D4F-A0A8-BFD9-958724E24C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0983" y="6241954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2D1B6E46-9BA4-48E0-F42F-AB213F04798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6868" y="6240000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F357DF39-F8D7-D17C-F1A9-C544BF7A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8751B87B-6977-CA55-770D-82353A77BF2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432552" y="2121600"/>
            <a:ext cx="5281081" cy="3840000"/>
          </a:xfr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7C588FD0-2C3D-0FFE-2440-3C2CA0CCBA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2554" y="1468800"/>
            <a:ext cx="5281079" cy="480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1" name="Inhaltsplatzhalter 3">
            <a:extLst>
              <a:ext uri="{FF2B5EF4-FFF2-40B4-BE49-F238E27FC236}">
                <a16:creationId xmlns:a16="http://schemas.microsoft.com/office/drawing/2014/main" id="{DD26CA06-0E47-7757-CB52-9C8212F61A0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8366" y="2121600"/>
            <a:ext cx="5281084" cy="3840000"/>
          </a:xfr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6921E045-5D1F-9FBE-4F58-876651104D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8" y="1468800"/>
            <a:ext cx="5281081" cy="480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de-DE" dirty="0"/>
              <a:t>Headline</a:t>
            </a: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1294092D-71DD-341B-1B34-BC594ACF3D8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1" y="6205200"/>
            <a:ext cx="12191999" cy="0"/>
          </a:xfrm>
          <a:prstGeom prst="line">
            <a:avLst/>
          </a:prstGeom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8">
            <a:extLst>
              <a:ext uri="{FF2B5EF4-FFF2-40B4-BE49-F238E27FC236}">
                <a16:creationId xmlns:a16="http://schemas.microsoft.com/office/drawing/2014/main" id="{833B931B-CE9E-2881-5F33-DFC80A86E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err="1"/>
              <a:t>Footnotes</a:t>
            </a:r>
            <a:endParaRPr lang="de-DE" dirty="0"/>
          </a:p>
        </p:txBody>
      </p:sp>
      <p:sp>
        <p:nvSpPr>
          <p:cNvPr id="9" name="Foliennummernplatzhalter 1">
            <a:extLst>
              <a:ext uri="{FF2B5EF4-FFF2-40B4-BE49-F238E27FC236}">
                <a16:creationId xmlns:a16="http://schemas.microsoft.com/office/drawing/2014/main" id="{68633DDB-99EC-CCAD-D281-0307B674B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282846"/>
            <a:ext cx="399340" cy="4807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de-DE" sz="933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93ACA8-8BDA-4CD2-80D6-5F016FD6C10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2591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301">
          <p15:clr>
            <a:srgbClr val="FBAE40"/>
          </p15:clr>
        </p15:guide>
        <p15:guide id="3" pos="7379">
          <p15:clr>
            <a:srgbClr val="FBAE40"/>
          </p15:clr>
        </p15:guide>
        <p15:guide id="4" pos="3628">
          <p15:clr>
            <a:srgbClr val="FBAE40"/>
          </p15:clr>
        </p15:guide>
        <p15:guide id="5" pos="405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H Content / Figure/Abb. (1/3) + Text (1/3)  + Text (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440E4EA3-8A61-1A56-5340-0FC6446A14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0000" y="1468800"/>
            <a:ext cx="3216000" cy="4492800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First level</a:t>
            </a:r>
          </a:p>
          <a:p>
            <a:pPr lvl="1"/>
            <a:r>
              <a:rPr lang="de-DE" dirty="0"/>
              <a:t>Second level</a:t>
            </a:r>
          </a:p>
          <a:p>
            <a:pPr lvl="0"/>
            <a:r>
              <a:rPr lang="de-DE" dirty="0"/>
              <a:t>Third level</a:t>
            </a:r>
          </a:p>
          <a:p>
            <a:pPr lvl="1"/>
            <a:r>
              <a:rPr lang="de-DE" dirty="0"/>
              <a:t>Fourth level</a:t>
            </a:r>
          </a:p>
          <a:p>
            <a:pPr lvl="2"/>
            <a:r>
              <a:rPr lang="de-DE" dirty="0" err="1"/>
              <a:t>Fifth</a:t>
            </a:r>
            <a:r>
              <a:rPr lang="de-DE" dirty="0"/>
              <a:t> level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496B32E-6A18-D3D5-05B7-C5BD820492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998400" y="1234947"/>
            <a:ext cx="96000" cy="49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aseline="0" dirty="0"/>
              <a:t>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3759DB6-49A2-BD36-EA67-16ABDD4812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100767" y="1250823"/>
            <a:ext cx="96000" cy="49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aseline="0" dirty="0"/>
              <a:t>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E050E0-31BA-78E4-2CFD-AE8D53B139F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8367" y="2121600"/>
            <a:ext cx="3216000" cy="3840000"/>
          </a:xfr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94D1BD5-9B53-C3EA-2615-D8A58BB3AE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0800" y="1469851"/>
            <a:ext cx="3216000" cy="4492800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First level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level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CE3F07F2-29A7-D740-3B4F-43C922AA6D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8000" y="1468800"/>
            <a:ext cx="3216000" cy="4492800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First level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level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2528BE72-C387-5778-C99A-FB33CDC9D76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05102" y="6237628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F4FA2C1C-E656-81BC-7F41-F0D38628856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0983" y="6241954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5B2603FC-8B80-9892-9BA6-A4577E8986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6868" y="6240000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5FB72CC-A0AC-196D-B97C-8D591BE2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458EDABA-D101-9E8A-B721-36F1E9A049B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1" y="6205200"/>
            <a:ext cx="12191999" cy="0"/>
          </a:xfrm>
          <a:prstGeom prst="line">
            <a:avLst/>
          </a:prstGeom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CCA4ACE-0C44-741A-2B99-32530B82F38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500800" y="2121600"/>
            <a:ext cx="3216000" cy="3840000"/>
          </a:xfr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5670196A-3617-BFD4-C4BB-94E0D2C096F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94157" y="2121600"/>
            <a:ext cx="3216000" cy="3840000"/>
          </a:xfr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8" name="Fußzeilenplatzhalter 8">
            <a:extLst>
              <a:ext uri="{FF2B5EF4-FFF2-40B4-BE49-F238E27FC236}">
                <a16:creationId xmlns:a16="http://schemas.microsoft.com/office/drawing/2014/main" id="{0E6777B9-0F97-B6AD-26CE-8C5326364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err="1"/>
              <a:t>Footnotes</a:t>
            </a:r>
            <a:endParaRPr lang="de-DE" dirty="0"/>
          </a:p>
        </p:txBody>
      </p:sp>
      <p:sp>
        <p:nvSpPr>
          <p:cNvPr id="15" name="Foliennummernplatzhalter 1">
            <a:extLst>
              <a:ext uri="{FF2B5EF4-FFF2-40B4-BE49-F238E27FC236}">
                <a16:creationId xmlns:a16="http://schemas.microsoft.com/office/drawing/2014/main" id="{595BED1E-F7D2-F7D3-3C4F-D9A3790EE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282846"/>
            <a:ext cx="399340" cy="4807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de-DE" sz="933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93ACA8-8BDA-4CD2-80D6-5F016FD6C10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8375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301">
          <p15:clr>
            <a:srgbClr val="FBAE40"/>
          </p15:clr>
        </p15:guide>
        <p15:guide id="3" pos="2812">
          <p15:clr>
            <a:srgbClr val="FBAE40"/>
          </p15:clr>
        </p15:guide>
        <p15:guide id="4" pos="2328">
          <p15:clr>
            <a:srgbClr val="FBAE40"/>
          </p15:clr>
        </p15:guide>
        <p15:guide id="5" pos="4868">
          <p15:clr>
            <a:srgbClr val="FBAE40"/>
          </p15:clr>
        </p15:guide>
        <p15:guide id="6" pos="5352">
          <p15:clr>
            <a:srgbClr val="FBAE40"/>
          </p15:clr>
        </p15:guide>
        <p15:guide id="7" pos="73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8F30D48-0675-CCDC-7A64-A1EE86076B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5C2F6C"/>
              </a:gs>
              <a:gs pos="0">
                <a:srgbClr val="733E8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2891E0-6769-581B-3A01-4B59A82E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485" y="2422765"/>
            <a:ext cx="8640232" cy="2031325"/>
          </a:xfrm>
        </p:spPr>
        <p:txBody>
          <a:bodyPr anchor="ctr"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Subject 1:</a:t>
            </a:r>
            <a:br>
              <a:rPr lang="en-US" dirty="0"/>
            </a:br>
            <a:r>
              <a:rPr lang="en-US" dirty="0"/>
              <a:t>Use this slide to </a:t>
            </a:r>
            <a:br>
              <a:rPr lang="en-US" dirty="0"/>
            </a:br>
            <a:r>
              <a:rPr lang="en-US" dirty="0"/>
              <a:t>introduce the subject</a:t>
            </a:r>
          </a:p>
        </p:txBody>
      </p:sp>
      <p:sp>
        <p:nvSpPr>
          <p:cNvPr id="6" name="Textplatzhalter 21">
            <a:extLst>
              <a:ext uri="{FF2B5EF4-FFF2-40B4-BE49-F238E27FC236}">
                <a16:creationId xmlns:a16="http://schemas.microsoft.com/office/drawing/2014/main" id="{F2E3BC02-4074-A23B-95D9-93A3CE19AF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0485" y="2242571"/>
            <a:ext cx="8640232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  <p:sp>
        <p:nvSpPr>
          <p:cNvPr id="8" name="Textplatzhalter 21">
            <a:extLst>
              <a:ext uri="{FF2B5EF4-FFF2-40B4-BE49-F238E27FC236}">
                <a16:creationId xmlns:a16="http://schemas.microsoft.com/office/drawing/2014/main" id="{99E0EB6F-EDC1-CEC6-4D6B-4A3709A8C6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4615429"/>
            <a:ext cx="8640232" cy="0"/>
          </a:xfrm>
          <a:ln w="9525">
            <a:solidFill>
              <a:schemeClr val="bg1"/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de-DE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871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J Content / Picture/Bild +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3759DB6-49A2-BD36-EA67-16ABDD4812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48000" y="1234947"/>
            <a:ext cx="96000" cy="49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aseline="0" dirty="0"/>
              <a:t> 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14A2D3B3-A138-565A-D264-0FF58E967E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367" y="1468801"/>
            <a:ext cx="5140800" cy="4502151"/>
          </a:xfrm>
        </p:spPr>
        <p:txBody>
          <a:bodyPr/>
          <a:lstStyle/>
          <a:p>
            <a:pPr lvl="0"/>
            <a:r>
              <a:rPr lang="de-DE" dirty="0"/>
              <a:t>First level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level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3720EF6-EAA7-58A4-59D2-09DE6BD3A1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8367" y="1260641"/>
            <a:ext cx="5568000" cy="4944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err="1"/>
              <a:t>Photo</a:t>
            </a:r>
            <a:endParaRPr lang="de-DE" dirty="0"/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58E9C428-7036-9588-D1B9-5D94E666EE5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05102" y="6237628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BA38442F-1AA0-3AE4-6FCB-22CE6B4F2D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0983" y="6241954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C90F0768-C0B8-D691-E70F-EE7F0D50F0E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76868" y="6240000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1419BED-0E53-B380-DE33-6A91018C2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62562007-4166-35DB-4138-B2D10DAE6EE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1" y="6205200"/>
            <a:ext cx="12191999" cy="0"/>
          </a:xfrm>
          <a:prstGeom prst="line">
            <a:avLst/>
          </a:prstGeom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8">
            <a:extLst>
              <a:ext uri="{FF2B5EF4-FFF2-40B4-BE49-F238E27FC236}">
                <a16:creationId xmlns:a16="http://schemas.microsoft.com/office/drawing/2014/main" id="{8B71D4C2-6753-D171-FA70-36B5C781F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err="1"/>
              <a:t>Footnotes</a:t>
            </a:r>
            <a:endParaRPr lang="de-DE" dirty="0"/>
          </a:p>
        </p:txBody>
      </p:sp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C1901BB0-1D2E-4720-273B-BE366EC25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282846"/>
            <a:ext cx="399340" cy="4807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de-DE" sz="933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93ACA8-8BDA-4CD2-80D6-5F016FD6C10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4718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301">
          <p15:clr>
            <a:srgbClr val="FBAE40"/>
          </p15:clr>
        </p15:guide>
        <p15:guide id="3" pos="7379">
          <p15:clr>
            <a:srgbClr val="FBAE40"/>
          </p15:clr>
        </p15:guide>
        <p15:guide id="4" pos="4143">
          <p15:clr>
            <a:srgbClr val="FBAE40"/>
          </p15:clr>
        </p15:guide>
        <p15:guide id="5" pos="380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.C Content / Figure/Abb. (2/3) + Text (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3759DB6-49A2-BD36-EA67-16ABDD4812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100767" y="1250823"/>
            <a:ext cx="96000" cy="49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aseline="0" dirty="0"/>
              <a:t> </a:t>
            </a:r>
          </a:p>
        </p:txBody>
      </p:sp>
      <p:sp>
        <p:nvSpPr>
          <p:cNvPr id="3" name="Subtitle 2"/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478366" y="844551"/>
            <a:ext cx="9710399" cy="416091"/>
          </a:xfrm>
        </p:spPr>
        <p:txBody>
          <a:bodyPr bIns="0">
            <a:noAutofit/>
          </a:bodyPr>
          <a:lstStyle>
            <a:lvl1pPr marL="0" indent="0" algn="l">
              <a:buNone/>
              <a:defRPr sz="1867">
                <a:solidFill>
                  <a:srgbClr val="733E8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Single-line </a:t>
            </a:r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A877B2A-ED61-5426-5C6A-1C3E271D61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685" y="481491"/>
            <a:ext cx="9720000" cy="298376"/>
          </a:xfrm>
        </p:spPr>
        <p:txBody>
          <a:bodyPr/>
          <a:lstStyle/>
          <a:p>
            <a:r>
              <a:rPr lang="de-DE" dirty="0"/>
              <a:t>Single-line Headline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E050E0-31BA-78E4-2CFD-AE8D53B139F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8367" y="2121600"/>
            <a:ext cx="7272000" cy="38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B4C914-C3F8-3ABF-82EF-1196020E0B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8" y="1444800"/>
            <a:ext cx="7272000" cy="480000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94D1BD5-9B53-C3EA-2615-D8A58BB3AE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0800" y="1445685"/>
            <a:ext cx="3216000" cy="4516967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First level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level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A627DF4A-880E-020F-8984-D12871BC189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933"/>
            </a:lvl1pPr>
          </a:lstStyle>
          <a:p>
            <a:endParaRPr lang="de-DE" dirty="0"/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806C6055-4118-8FA4-4376-4DA399E966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05102" y="6237628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163212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226">
          <p15:clr>
            <a:srgbClr val="FBAE40"/>
          </p15:clr>
        </p15:guide>
        <p15:guide id="3" pos="5534">
          <p15:clr>
            <a:srgbClr val="FBAE40"/>
          </p15:clr>
        </p15:guide>
        <p15:guide id="4" pos="3674">
          <p15:clr>
            <a:srgbClr val="FBAE40"/>
          </p15:clr>
        </p15:guide>
        <p15:guide id="5" pos="401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xtfeld (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E86A189-6A88-359B-9D43-42E65DFB9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1675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86A189-6A88-359B-9D43-42E65DFB9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4918" y="628001"/>
            <a:ext cx="8401429" cy="1017636"/>
          </a:xfrm>
        </p:spPr>
        <p:txBody>
          <a:bodyPr vert="horz"/>
          <a:lstStyle>
            <a:lvl1pPr rtl="0">
              <a:defRPr sz="2200"/>
            </a:lvl1pPr>
          </a:lstStyle>
          <a:p>
            <a:r>
              <a:rPr lang="en-GB"/>
              <a:t>Heading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14917" y="6425409"/>
            <a:ext cx="9889595" cy="221109"/>
          </a:xfrm>
        </p:spPr>
        <p:txBody>
          <a:bodyPr/>
          <a:lstStyle>
            <a:lvl1pPr rtl="0">
              <a:defRPr/>
            </a:lvl1pPr>
          </a:lstStyle>
          <a:p>
            <a:fld id="{D95B1713-4AF6-4486-B497-95539E03C42E}" type="datetime1">
              <a:rPr lang="en-GB" smtClean="0"/>
              <a:pPr/>
              <a:t>30/03/2026</a:t>
            </a:fld>
            <a:endParaRPr lang="en-GB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 rtl="0"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14917" y="1828800"/>
            <a:ext cx="10780298" cy="4438651"/>
          </a:xfrm>
          <a:noFill/>
        </p:spPr>
        <p:txBody>
          <a:bodyPr lIns="72000" tIns="72000" rIns="72000" bIns="72000"/>
          <a:lstStyle>
            <a:lvl1pPr marL="285750" indent="-285750" rtl="0">
              <a:lnSpc>
                <a:spcPct val="100000"/>
              </a:lnSpc>
              <a:buSzPct val="100000"/>
              <a:buFont typeface="Flexo" pitchFamily="50" charset="0"/>
              <a:buChar char="→"/>
              <a:defRPr sz="1800" baseline="0"/>
            </a:lvl1pPr>
            <a:lvl2pPr marL="0" indent="0">
              <a:buNone/>
              <a:defRPr sz="1400"/>
            </a:lvl2pPr>
          </a:lstStyle>
          <a:p>
            <a:pPr lvl="0"/>
            <a:r>
              <a:rPr lang="en-GB"/>
              <a:t>Insert 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2464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A Content / Text only / Nur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>
            <a:extLst>
              <a:ext uri="{FF2B5EF4-FFF2-40B4-BE49-F238E27FC236}">
                <a16:creationId xmlns:a16="http://schemas.microsoft.com/office/drawing/2014/main" id="{7F40D749-EC19-38DB-391A-D788B64FF1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05102" y="6237628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/>
              <a:t>Partner </a:t>
            </a:r>
          </a:p>
          <a:p>
            <a:r>
              <a:rPr lang="de-DE"/>
              <a:t>Logo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BD9356CF-3BCC-9E25-65C1-9E3DD7FD80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0983" y="6241954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/>
              <a:t>Partner </a:t>
            </a:r>
          </a:p>
          <a:p>
            <a:r>
              <a:rPr lang="de-DE"/>
              <a:t>Logo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B6CEFF37-F21D-7562-7B47-6D0F13F3BF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6868" y="6240000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/>
              <a:t>Partner </a:t>
            </a:r>
          </a:p>
          <a:p>
            <a:r>
              <a:rPr lang="de-DE"/>
              <a:t>Logo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448E5B1-E248-7709-B4E0-4A916ADBF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D23BE4F-D1FE-58F2-618C-266916E85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0" y="1468800"/>
            <a:ext cx="9451200" cy="449432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85BE8680-29C3-9C5A-8EE0-01C9E550EB3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1" y="6205200"/>
            <a:ext cx="12191999" cy="0"/>
          </a:xfrm>
          <a:prstGeom prst="line">
            <a:avLst/>
          </a:prstGeom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1">
            <a:extLst>
              <a:ext uri="{FF2B5EF4-FFF2-40B4-BE49-F238E27FC236}">
                <a16:creationId xmlns:a16="http://schemas.microsoft.com/office/drawing/2014/main" id="{234633B7-37EE-0A0B-66E8-57FAADAF7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282846"/>
            <a:ext cx="399340" cy="4807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de-DE" sz="933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93ACA8-8BDA-4CD2-80D6-5F016FD6C10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Fußzeilenplatzhalter 8">
            <a:extLst>
              <a:ext uri="{FF2B5EF4-FFF2-40B4-BE49-F238E27FC236}">
                <a16:creationId xmlns:a16="http://schemas.microsoft.com/office/drawing/2014/main" id="{89C24E3C-AA8F-B732-F231-9EAF831FE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040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301">
          <p15:clr>
            <a:srgbClr val="FBAE40"/>
          </p15:clr>
        </p15:guide>
        <p15:guide id="3" pos="625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B Content / Figure only / Nu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E050E0-31BA-78E4-2CFD-AE8D53B139F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8368" y="1977309"/>
            <a:ext cx="11233633" cy="3984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err="1"/>
              <a:t>Choose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Object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B4C914-C3F8-3ABF-82EF-1196020E0B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8" y="1468801"/>
            <a:ext cx="11233633" cy="282676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69B99000-1B75-0693-BC9D-659DE274C5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05102" y="6237628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/>
              <a:t>Partner </a:t>
            </a:r>
          </a:p>
          <a:p>
            <a:r>
              <a:rPr lang="de-DE"/>
              <a:t>Logo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10F7F779-D29A-71C0-C7CD-B77C211858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0983" y="6241954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/>
              <a:t>Partner </a:t>
            </a:r>
          </a:p>
          <a:p>
            <a:r>
              <a:rPr lang="de-DE"/>
              <a:t>Logo</a:t>
            </a:r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11685528-5248-574D-F442-91C42CF9E0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6868" y="6240000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/>
              <a:t>Partner </a:t>
            </a:r>
          </a:p>
          <a:p>
            <a:r>
              <a:rPr lang="de-DE"/>
              <a:t>Logo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3D6E9F0-0BBC-A442-1869-DC98BD731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257F08DA-7F84-DF3A-6674-2FA8CD2F674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1" y="6205200"/>
            <a:ext cx="12191999" cy="0"/>
          </a:xfrm>
          <a:prstGeom prst="line">
            <a:avLst/>
          </a:prstGeom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ußzeilenplatzhalter 8">
            <a:extLst>
              <a:ext uri="{FF2B5EF4-FFF2-40B4-BE49-F238E27FC236}">
                <a16:creationId xmlns:a16="http://schemas.microsoft.com/office/drawing/2014/main" id="{20BDF6A7-51A1-BD6D-C9E3-CDB169057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Foliennummernplatzhalter 1">
            <a:extLst>
              <a:ext uri="{FF2B5EF4-FFF2-40B4-BE49-F238E27FC236}">
                <a16:creationId xmlns:a16="http://schemas.microsoft.com/office/drawing/2014/main" id="{1382E0BE-7E30-1B4C-6144-B55F4F7F1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282846"/>
            <a:ext cx="399340" cy="4807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de-DE" sz="933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93ACA8-8BDA-4CD2-80D6-5F016FD6C10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758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301">
          <p15:clr>
            <a:srgbClr val="FBAE40"/>
          </p15:clr>
        </p15:guide>
        <p15:guide id="3" pos="7379">
          <p15:clr>
            <a:srgbClr val="FBAE40"/>
          </p15:clr>
        </p15:guide>
        <p15:guide id="4" orient="horz" pos="1223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 Content / Figure/Abb. (2/3) + Text (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3759DB6-49A2-BD36-EA67-16ABDD4812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100767" y="1250823"/>
            <a:ext cx="96000" cy="49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aseline="-25000"/>
              <a:t>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E050E0-31BA-78E4-2CFD-AE8D53B139F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8367" y="2121600"/>
            <a:ext cx="7382397" cy="3840000"/>
          </a:xfr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de-DE" err="1"/>
              <a:t>Choose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object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B4C914-C3F8-3ABF-82EF-1196020E0B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7" y="1468800"/>
            <a:ext cx="7382396" cy="4642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94D1BD5-9B53-C3EA-2615-D8A58BB3AE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6768" y="1460501"/>
            <a:ext cx="3280033" cy="4502151"/>
          </a:xfrm>
        </p:spPr>
        <p:txBody>
          <a:bodyPr>
            <a:noAutofit/>
          </a:bodyPr>
          <a:lstStyle/>
          <a:p>
            <a:pPr lvl="0"/>
            <a:r>
              <a:rPr lang="de-DE"/>
              <a:t>First level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 err="1"/>
              <a:t>Fifth</a:t>
            </a:r>
            <a:r>
              <a:rPr lang="de-DE"/>
              <a:t> level</a:t>
            </a:r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806C6055-4118-8FA4-4376-4DA399E966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05102" y="6237628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/>
              <a:t>Partner </a:t>
            </a:r>
          </a:p>
          <a:p>
            <a:r>
              <a:rPr lang="de-DE"/>
              <a:t>Logo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D04866B3-09AD-309A-3F17-DFC0AB3A6C5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0983" y="6241954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/>
              <a:t>Partner </a:t>
            </a:r>
          </a:p>
          <a:p>
            <a:r>
              <a:rPr lang="de-DE"/>
              <a:t>Logo</a:t>
            </a:r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EB967573-3E16-6100-F256-65A4CAEB20A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6868" y="6240000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/>
              <a:t>Partner </a:t>
            </a:r>
          </a:p>
          <a:p>
            <a:r>
              <a:rPr lang="de-DE"/>
              <a:t>Logo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4E43D07-6DA5-8CFD-41E9-E0DE08410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6C415D1E-0B61-767E-FBC3-C7D48C0E602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1" y="6205200"/>
            <a:ext cx="12191999" cy="0"/>
          </a:xfrm>
          <a:prstGeom prst="line">
            <a:avLst/>
          </a:prstGeom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ußzeilenplatzhalter 8">
            <a:extLst>
              <a:ext uri="{FF2B5EF4-FFF2-40B4-BE49-F238E27FC236}">
                <a16:creationId xmlns:a16="http://schemas.microsoft.com/office/drawing/2014/main" id="{885C1B1B-C170-914C-CD9A-481AB44B8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Foliennummernplatzhalter 1">
            <a:extLst>
              <a:ext uri="{FF2B5EF4-FFF2-40B4-BE49-F238E27FC236}">
                <a16:creationId xmlns:a16="http://schemas.microsoft.com/office/drawing/2014/main" id="{DA4B4B3F-D232-CA3C-C258-4302D0D42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282846"/>
            <a:ext cx="399340" cy="4807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de-DE" sz="933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93ACA8-8BDA-4CD2-80D6-5F016FD6C10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860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301">
          <p15:clr>
            <a:srgbClr val="FBAE40"/>
          </p15:clr>
        </p15:guide>
        <p15:guide id="3" pos="7379">
          <p15:clr>
            <a:srgbClr val="FBAE40"/>
          </p15:clr>
        </p15:guide>
        <p15:guide id="4" pos="4959">
          <p15:clr>
            <a:srgbClr val="FBAE40"/>
          </p15:clr>
        </p15:guide>
        <p15:guide id="5" pos="532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D Content / Figure/Abb. (1/3) + Text (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3759DB6-49A2-BD36-EA67-16ABDD4812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998400" y="1234947"/>
            <a:ext cx="96000" cy="49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aseline="0"/>
              <a:t>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E050E0-31BA-78E4-2CFD-AE8D53B139F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8367" y="2121600"/>
            <a:ext cx="3272944" cy="3840000"/>
          </a:xfr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de-DE" err="1"/>
              <a:t>Choose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object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B4C914-C3F8-3ABF-82EF-1196020E0B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8" y="1469720"/>
            <a:ext cx="3273600" cy="45508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94D1BD5-9B53-C3EA-2615-D8A58BB3AE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4400" y="1469720"/>
            <a:ext cx="7379235" cy="4492931"/>
          </a:xfrm>
        </p:spPr>
        <p:txBody>
          <a:bodyPr/>
          <a:lstStyle/>
          <a:p>
            <a:pPr lvl="0"/>
            <a:r>
              <a:rPr lang="de-DE"/>
              <a:t>First level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 err="1"/>
              <a:t>Fifth</a:t>
            </a:r>
            <a:r>
              <a:rPr lang="de-DE"/>
              <a:t> level</a:t>
            </a:r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E097D2D3-D58C-5C98-7FED-93AFFCF1FE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05102" y="6237628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/>
              <a:t>Partner </a:t>
            </a:r>
          </a:p>
          <a:p>
            <a:r>
              <a:rPr lang="de-DE"/>
              <a:t>Logo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0BC7D18E-E60A-9889-5EF0-9B754F599CF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0983" y="6241954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/>
              <a:t>Partner </a:t>
            </a:r>
          </a:p>
          <a:p>
            <a:r>
              <a:rPr lang="de-DE"/>
              <a:t>Logo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27C9965E-D69A-25F8-EF82-464862163A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6868" y="6240000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/>
              <a:t>Partner </a:t>
            </a:r>
          </a:p>
          <a:p>
            <a:r>
              <a:rPr lang="de-DE"/>
              <a:t>Logo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5387230-EB8F-C6A3-1DF8-8055C7386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20D43E50-B5B2-F66D-B3BB-058F6FE45FE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1" y="6205200"/>
            <a:ext cx="12191999" cy="0"/>
          </a:xfrm>
          <a:prstGeom prst="line">
            <a:avLst/>
          </a:prstGeom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8">
            <a:extLst>
              <a:ext uri="{FF2B5EF4-FFF2-40B4-BE49-F238E27FC236}">
                <a16:creationId xmlns:a16="http://schemas.microsoft.com/office/drawing/2014/main" id="{5FF24D29-4493-7DE2-896C-2B9EDA212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Foliennummernplatzhalter 1">
            <a:extLst>
              <a:ext uri="{FF2B5EF4-FFF2-40B4-BE49-F238E27FC236}">
                <a16:creationId xmlns:a16="http://schemas.microsoft.com/office/drawing/2014/main" id="{812F819D-4ED2-7279-3450-1402B6701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282846"/>
            <a:ext cx="399340" cy="4807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de-DE" sz="933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93ACA8-8BDA-4CD2-80D6-5F016FD6C10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0940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301">
          <p15:clr>
            <a:srgbClr val="FBAE40"/>
          </p15:clr>
        </p15:guide>
        <p15:guide id="3" pos="7379">
          <p15:clr>
            <a:srgbClr val="FBAE40"/>
          </p15:clr>
        </p15:guide>
        <p15:guide id="4" pos="2359">
          <p15:clr>
            <a:srgbClr val="FBAE40"/>
          </p15:clr>
        </p15:guide>
        <p15:guide id="5" pos="272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E Content / Text (1/2) + Text (1/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3759DB6-49A2-BD36-EA67-16ABDD4812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48000" y="1234947"/>
            <a:ext cx="96000" cy="49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aseline="0"/>
              <a:t> 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A3DB6737-78FE-5F17-8BFB-8B9F016F99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366" y="1468801"/>
            <a:ext cx="5281084" cy="4502151"/>
          </a:xfrm>
        </p:spPr>
        <p:txBody>
          <a:bodyPr/>
          <a:lstStyle/>
          <a:p>
            <a:pPr lvl="0"/>
            <a:r>
              <a:rPr lang="de-DE"/>
              <a:t>First level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 err="1"/>
              <a:t>Fifth</a:t>
            </a:r>
            <a:r>
              <a:rPr lang="de-DE"/>
              <a:t> level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3757DFA5-04E6-27BB-6421-6F7E1ED9F4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2551" y="1468801"/>
            <a:ext cx="5282616" cy="4502151"/>
          </a:xfrm>
        </p:spPr>
        <p:txBody>
          <a:bodyPr/>
          <a:lstStyle/>
          <a:p>
            <a:pPr lvl="0"/>
            <a:r>
              <a:rPr lang="de-DE"/>
              <a:t>First level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 err="1"/>
              <a:t>Fifth</a:t>
            </a:r>
            <a:r>
              <a:rPr lang="de-DE"/>
              <a:t> level</a:t>
            </a:r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F96B3F9B-8242-E63F-6CFC-4FE76F5549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05102" y="6237628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/>
              <a:t>Partner </a:t>
            </a:r>
          </a:p>
          <a:p>
            <a:r>
              <a:rPr lang="de-DE"/>
              <a:t>Logo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4F43D494-409B-203B-7984-BF6E4866C55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0983" y="6241954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/>
              <a:t>Partner </a:t>
            </a:r>
          </a:p>
          <a:p>
            <a:r>
              <a:rPr lang="de-DE"/>
              <a:t>Logo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D030EDA8-A62A-BBAC-8DAD-339EF4366C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6868" y="6240000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/>
              <a:t>Partner </a:t>
            </a:r>
          </a:p>
          <a:p>
            <a:r>
              <a:rPr lang="de-DE"/>
              <a:t>Logo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5F2C2D6-FC9E-0755-E879-B735870B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1C08A054-8DE4-C5AB-6913-6F4AD37656D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1" y="6205200"/>
            <a:ext cx="12191999" cy="0"/>
          </a:xfrm>
          <a:prstGeom prst="line">
            <a:avLst/>
          </a:prstGeom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8">
            <a:extLst>
              <a:ext uri="{FF2B5EF4-FFF2-40B4-BE49-F238E27FC236}">
                <a16:creationId xmlns:a16="http://schemas.microsoft.com/office/drawing/2014/main" id="{71EFFC8D-604F-0B77-1CBF-E1DC5CA2E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8E374B6A-59B8-1E2E-A749-1B4A2E416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282846"/>
            <a:ext cx="399340" cy="4807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de-DE" sz="933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93ACA8-8BDA-4CD2-80D6-5F016FD6C10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196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301">
          <p15:clr>
            <a:srgbClr val="FBAE40"/>
          </p15:clr>
        </p15:guide>
        <p15:guide id="3" pos="4052">
          <p15:clr>
            <a:srgbClr val="FBAE40"/>
          </p15:clr>
        </p15:guide>
        <p15:guide id="4" pos="3628">
          <p15:clr>
            <a:srgbClr val="FBAE40"/>
          </p15:clr>
        </p15:guide>
        <p15:guide id="5" pos="7379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F Content / Figure/Abb. (1/2) + Text (1/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3759DB6-49A2-BD36-EA67-16ABDD4812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48000" y="1234947"/>
            <a:ext cx="96000" cy="49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aseline="0"/>
              <a:t> 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8F9DEE49-4F84-BD6D-63A7-D7209431359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8366" y="2121600"/>
            <a:ext cx="5281084" cy="3840000"/>
          </a:xfr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de-DE" err="1"/>
              <a:t>Choose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object</a:t>
            </a:r>
            <a:endParaRPr lang="de-DE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11BECCD-A00C-92E5-36F9-DCE973A78B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8" y="1468800"/>
            <a:ext cx="5281081" cy="480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14A2D3B3-A138-565A-D264-0FF58E967E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2551" y="1468801"/>
            <a:ext cx="5282616" cy="4516967"/>
          </a:xfrm>
        </p:spPr>
        <p:txBody>
          <a:bodyPr/>
          <a:lstStyle/>
          <a:p>
            <a:pPr lvl="0"/>
            <a:r>
              <a:rPr lang="de-DE"/>
              <a:t>First level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 err="1"/>
              <a:t>Fifth</a:t>
            </a:r>
            <a:r>
              <a:rPr lang="de-DE"/>
              <a:t> level</a:t>
            </a:r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0B32F43B-F840-90DE-FC7D-F792005F21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05102" y="6237628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/>
              <a:t>Partner </a:t>
            </a:r>
          </a:p>
          <a:p>
            <a:r>
              <a:rPr lang="de-DE"/>
              <a:t>Logo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59652BF-23BC-A8A3-607D-FB29FED3B15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0983" y="6241954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/>
              <a:t>Partner </a:t>
            </a:r>
          </a:p>
          <a:p>
            <a:r>
              <a:rPr lang="de-DE"/>
              <a:t>Logo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17352ED5-716D-E315-0EE8-A07E7D3DD04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6868" y="6240000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/>
              <a:t>Partner </a:t>
            </a:r>
          </a:p>
          <a:p>
            <a:r>
              <a:rPr lang="de-DE"/>
              <a:t>Logo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BF7481C-72A1-359E-5C00-842E1CA2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61BA2FD-EF2E-2805-19AB-324CDEE22A1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1" y="6205200"/>
            <a:ext cx="12191999" cy="0"/>
          </a:xfrm>
          <a:prstGeom prst="line">
            <a:avLst/>
          </a:prstGeom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8">
            <a:extLst>
              <a:ext uri="{FF2B5EF4-FFF2-40B4-BE49-F238E27FC236}">
                <a16:creationId xmlns:a16="http://schemas.microsoft.com/office/drawing/2014/main" id="{BDB04C14-6D3E-BF0A-DFD5-621CFF08D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Foliennummernplatzhalter 1">
            <a:extLst>
              <a:ext uri="{FF2B5EF4-FFF2-40B4-BE49-F238E27FC236}">
                <a16:creationId xmlns:a16="http://schemas.microsoft.com/office/drawing/2014/main" id="{6C061CBD-ABFC-FA56-E0FC-958A93E00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282846"/>
            <a:ext cx="399340" cy="4807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de-DE" sz="933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93ACA8-8BDA-4CD2-80D6-5F016FD6C10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801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301">
          <p15:clr>
            <a:srgbClr val="FBAE40"/>
          </p15:clr>
        </p15:guide>
        <p15:guide id="3" pos="4052">
          <p15:clr>
            <a:srgbClr val="FBAE40"/>
          </p15:clr>
        </p15:guide>
        <p15:guide id="4" pos="3628">
          <p15:clr>
            <a:srgbClr val="FBAE40"/>
          </p15:clr>
        </p15:guide>
        <p15:guide id="5" pos="7379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 Content / Figure/Abb. (1/2) + Grafik (1/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3759DB6-49A2-BD36-EA67-16ABDD4812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48000" y="1234947"/>
            <a:ext cx="96000" cy="49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aseline="0"/>
              <a:t> 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CEBBE4A-FC0D-34F9-9C66-E2A84CCC28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05102" y="6237628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/>
              <a:t>Partner </a:t>
            </a:r>
          </a:p>
          <a:p>
            <a:r>
              <a:rPr lang="de-DE"/>
              <a:t>Logo</a:t>
            </a:r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F6D74025-1D4F-A0A8-BFD9-958724E24C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0983" y="6241954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/>
              <a:t>Partner </a:t>
            </a:r>
          </a:p>
          <a:p>
            <a:r>
              <a:rPr lang="de-DE"/>
              <a:t>Logo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2D1B6E46-9BA4-48E0-F42F-AB213F04798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6868" y="6240000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/>
              <a:t>Partner </a:t>
            </a:r>
          </a:p>
          <a:p>
            <a:r>
              <a:rPr lang="de-DE"/>
              <a:t>Logo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F357DF39-F8D7-D17C-F1A9-C544BF7A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8751B87B-6977-CA55-770D-82353A77BF2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432552" y="2121600"/>
            <a:ext cx="5281081" cy="3840000"/>
          </a:xfr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de-DE" err="1"/>
              <a:t>Choose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object</a:t>
            </a:r>
            <a:endParaRPr lang="de-DE"/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7C588FD0-2C3D-0FFE-2440-3C2CA0CCBA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2554" y="1468800"/>
            <a:ext cx="5281079" cy="480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21" name="Inhaltsplatzhalter 3">
            <a:extLst>
              <a:ext uri="{FF2B5EF4-FFF2-40B4-BE49-F238E27FC236}">
                <a16:creationId xmlns:a16="http://schemas.microsoft.com/office/drawing/2014/main" id="{DD26CA06-0E47-7757-CB52-9C8212F61A0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8366" y="2121600"/>
            <a:ext cx="5281084" cy="3840000"/>
          </a:xfr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de-DE" err="1"/>
              <a:t>Choose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object</a:t>
            </a:r>
            <a:endParaRPr lang="de-DE"/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6921E045-5D1F-9FBE-4F58-876651104D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8" y="1468800"/>
            <a:ext cx="5281081" cy="480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de-DE"/>
              <a:t>Headline</a:t>
            </a: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1294092D-71DD-341B-1B34-BC594ACF3D8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1" y="6205200"/>
            <a:ext cx="12191999" cy="0"/>
          </a:xfrm>
          <a:prstGeom prst="line">
            <a:avLst/>
          </a:prstGeom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8">
            <a:extLst>
              <a:ext uri="{FF2B5EF4-FFF2-40B4-BE49-F238E27FC236}">
                <a16:creationId xmlns:a16="http://schemas.microsoft.com/office/drawing/2014/main" id="{833B931B-CE9E-2881-5F33-DFC80A86E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Foliennummernplatzhalter 1">
            <a:extLst>
              <a:ext uri="{FF2B5EF4-FFF2-40B4-BE49-F238E27FC236}">
                <a16:creationId xmlns:a16="http://schemas.microsoft.com/office/drawing/2014/main" id="{68633DDB-99EC-CCAD-D281-0307B674B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282846"/>
            <a:ext cx="399340" cy="4807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de-DE" sz="933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93ACA8-8BDA-4CD2-80D6-5F016FD6C10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68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301">
          <p15:clr>
            <a:srgbClr val="FBAE40"/>
          </p15:clr>
        </p15:guide>
        <p15:guide id="3" pos="7379">
          <p15:clr>
            <a:srgbClr val="FBAE40"/>
          </p15:clr>
        </p15:guide>
        <p15:guide id="4" pos="3628">
          <p15:clr>
            <a:srgbClr val="FBAE40"/>
          </p15:clr>
        </p15:guide>
        <p15:guide id="5" pos="40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0552FF8-BF2B-CEDA-65FB-AF1F982EB7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24127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22891E0-6769-581B-3A01-4B59A82ED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Headline, Calibri Bold 28 pt.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620C97-97EC-18CA-F13B-563A37CC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8D55303-1AB7-26C0-18F2-E8A8B4BD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BC08DD4-DBA3-DDA7-F3CA-0B46FED06854}"/>
              </a:ext>
            </a:extLst>
          </p:cNvPr>
          <p:cNvSpPr/>
          <p:nvPr userDrawn="1"/>
        </p:nvSpPr>
        <p:spPr>
          <a:xfrm>
            <a:off x="1" y="1245132"/>
            <a:ext cx="12191999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41E88851-7E55-6342-D36D-F69A55D1D035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5359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H Content / Figure/Abb. (1/3) + Text (1/3)  + Text (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440E4EA3-8A61-1A56-5340-0FC6446A14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0000" y="1468800"/>
            <a:ext cx="3216000" cy="4492800"/>
          </a:xfrm>
        </p:spPr>
        <p:txBody>
          <a:bodyPr>
            <a:noAutofit/>
          </a:bodyPr>
          <a:lstStyle/>
          <a:p>
            <a:pPr lvl="0"/>
            <a:r>
              <a:rPr lang="de-DE"/>
              <a:t>First level</a:t>
            </a:r>
          </a:p>
          <a:p>
            <a:pPr lvl="1"/>
            <a:r>
              <a:rPr lang="de-DE"/>
              <a:t>Second level</a:t>
            </a:r>
          </a:p>
          <a:p>
            <a:pPr lvl="0"/>
            <a:r>
              <a:rPr lang="de-DE"/>
              <a:t>Third level</a:t>
            </a:r>
          </a:p>
          <a:p>
            <a:pPr lvl="1"/>
            <a:r>
              <a:rPr lang="de-DE"/>
              <a:t>Fourth level</a:t>
            </a:r>
          </a:p>
          <a:p>
            <a:pPr lvl="2"/>
            <a:r>
              <a:rPr lang="de-DE" err="1"/>
              <a:t>Fifth</a:t>
            </a:r>
            <a:r>
              <a:rPr lang="de-DE"/>
              <a:t> level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496B32E-6A18-D3D5-05B7-C5BD820492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998400" y="1234947"/>
            <a:ext cx="96000" cy="49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aseline="0"/>
              <a:t>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3759DB6-49A2-BD36-EA67-16ABDD4812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100767" y="1250823"/>
            <a:ext cx="96000" cy="49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aseline="0"/>
              <a:t>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E050E0-31BA-78E4-2CFD-AE8D53B139F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8367" y="2121600"/>
            <a:ext cx="3216000" cy="3840000"/>
          </a:xfr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choose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object</a:t>
            </a:r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94D1BD5-9B53-C3EA-2615-D8A58BB3AE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0800" y="1469851"/>
            <a:ext cx="3216000" cy="4492800"/>
          </a:xfrm>
        </p:spPr>
        <p:txBody>
          <a:bodyPr>
            <a:noAutofit/>
          </a:bodyPr>
          <a:lstStyle/>
          <a:p>
            <a:pPr lvl="0"/>
            <a:r>
              <a:rPr lang="de-DE"/>
              <a:t>First level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 err="1"/>
              <a:t>Fifth</a:t>
            </a:r>
            <a:r>
              <a:rPr lang="de-DE"/>
              <a:t> level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CE3F07F2-29A7-D740-3B4F-43C922AA6D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8000" y="1468800"/>
            <a:ext cx="3216000" cy="4492800"/>
          </a:xfrm>
        </p:spPr>
        <p:txBody>
          <a:bodyPr>
            <a:noAutofit/>
          </a:bodyPr>
          <a:lstStyle/>
          <a:p>
            <a:pPr lvl="0"/>
            <a:r>
              <a:rPr lang="de-DE"/>
              <a:t>First level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 err="1"/>
              <a:t>Fifth</a:t>
            </a:r>
            <a:r>
              <a:rPr lang="de-DE"/>
              <a:t> level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2528BE72-C387-5778-C99A-FB33CDC9D76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05102" y="6237628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/>
              <a:t>Partner </a:t>
            </a:r>
          </a:p>
          <a:p>
            <a:r>
              <a:rPr lang="de-DE"/>
              <a:t>Logo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F4FA2C1C-E656-81BC-7F41-F0D38628856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0983" y="6241954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/>
              <a:t>Partner </a:t>
            </a:r>
          </a:p>
          <a:p>
            <a:r>
              <a:rPr lang="de-DE"/>
              <a:t>Logo</a:t>
            </a:r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5B2603FC-8B80-9892-9BA6-A4577E8986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6868" y="6240000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/>
              <a:t>Partner </a:t>
            </a:r>
          </a:p>
          <a:p>
            <a:r>
              <a:rPr lang="de-DE"/>
              <a:t>Logo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5FB72CC-A0AC-196D-B97C-8D591BE2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458EDABA-D101-9E8A-B721-36F1E9A049B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1" y="6205200"/>
            <a:ext cx="12191999" cy="0"/>
          </a:xfrm>
          <a:prstGeom prst="line">
            <a:avLst/>
          </a:prstGeom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CCA4ACE-0C44-741A-2B99-32530B82F38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500800" y="2121600"/>
            <a:ext cx="3216000" cy="3840000"/>
          </a:xfr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choose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object</a:t>
            </a:r>
            <a:endParaRPr lang="de-DE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5670196A-3617-BFD4-C4BB-94E0D2C096F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94157" y="2121600"/>
            <a:ext cx="3216000" cy="3840000"/>
          </a:xfr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choose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object</a:t>
            </a:r>
            <a:endParaRPr lang="de-DE"/>
          </a:p>
        </p:txBody>
      </p:sp>
      <p:sp>
        <p:nvSpPr>
          <p:cNvPr id="8" name="Fußzeilenplatzhalter 8">
            <a:extLst>
              <a:ext uri="{FF2B5EF4-FFF2-40B4-BE49-F238E27FC236}">
                <a16:creationId xmlns:a16="http://schemas.microsoft.com/office/drawing/2014/main" id="{0E6777B9-0F97-B6AD-26CE-8C5326364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5" name="Foliennummernplatzhalter 1">
            <a:extLst>
              <a:ext uri="{FF2B5EF4-FFF2-40B4-BE49-F238E27FC236}">
                <a16:creationId xmlns:a16="http://schemas.microsoft.com/office/drawing/2014/main" id="{595BED1E-F7D2-F7D3-3C4F-D9A3790EE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282846"/>
            <a:ext cx="399340" cy="4807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de-DE" sz="933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93ACA8-8BDA-4CD2-80D6-5F016FD6C10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2465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301">
          <p15:clr>
            <a:srgbClr val="FBAE40"/>
          </p15:clr>
        </p15:guide>
        <p15:guide id="3" pos="2812">
          <p15:clr>
            <a:srgbClr val="FBAE40"/>
          </p15:clr>
        </p15:guide>
        <p15:guide id="4" pos="2328">
          <p15:clr>
            <a:srgbClr val="FBAE40"/>
          </p15:clr>
        </p15:guide>
        <p15:guide id="5" pos="4868">
          <p15:clr>
            <a:srgbClr val="FBAE40"/>
          </p15:clr>
        </p15:guide>
        <p15:guide id="6" pos="5352">
          <p15:clr>
            <a:srgbClr val="FBAE40"/>
          </p15:clr>
        </p15:guide>
        <p15:guide id="7" pos="7379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J Content / Picture/Bild +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3759DB6-49A2-BD36-EA67-16ABDD4812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48000" y="1234947"/>
            <a:ext cx="96000" cy="49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aseline="0"/>
              <a:t> 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14A2D3B3-A138-565A-D264-0FF58E967E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367" y="1468801"/>
            <a:ext cx="5140800" cy="4502151"/>
          </a:xfrm>
        </p:spPr>
        <p:txBody>
          <a:bodyPr/>
          <a:lstStyle/>
          <a:p>
            <a:pPr lvl="0"/>
            <a:r>
              <a:rPr lang="de-DE"/>
              <a:t>First level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 err="1"/>
              <a:t>Fifth</a:t>
            </a:r>
            <a:r>
              <a:rPr lang="de-DE"/>
              <a:t> level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3720EF6-EAA7-58A4-59D2-09DE6BD3A1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8367" y="1260641"/>
            <a:ext cx="5568000" cy="4944000"/>
          </a:xfrm>
        </p:spPr>
        <p:txBody>
          <a:bodyPr/>
          <a:lstStyle>
            <a:lvl1pPr>
              <a:defRPr/>
            </a:lvl1pPr>
          </a:lstStyle>
          <a:p>
            <a:r>
              <a:rPr lang="de-DE" err="1"/>
              <a:t>Photo</a:t>
            </a:r>
            <a:endParaRPr lang="de-DE"/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58E9C428-7036-9588-D1B9-5D94E666EE5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05102" y="6237628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/>
              <a:t>Partner </a:t>
            </a:r>
          </a:p>
          <a:p>
            <a:r>
              <a:rPr lang="de-DE"/>
              <a:t>Logo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BA38442F-1AA0-3AE4-6FCB-22CE6B4F2D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0983" y="6241954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/>
              <a:t>Partner </a:t>
            </a:r>
          </a:p>
          <a:p>
            <a:r>
              <a:rPr lang="de-DE"/>
              <a:t>Logo</a:t>
            </a:r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C90F0768-C0B8-D691-E70F-EE7F0D50F0E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76868" y="6240000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/>
              <a:t>Partner </a:t>
            </a:r>
          </a:p>
          <a:p>
            <a:r>
              <a:rPr lang="de-DE"/>
              <a:t>Logo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1419BED-0E53-B380-DE33-6A91018C2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62562007-4166-35DB-4138-B2D10DAE6EE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1" y="6205200"/>
            <a:ext cx="12191999" cy="0"/>
          </a:xfrm>
          <a:prstGeom prst="line">
            <a:avLst/>
          </a:prstGeom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8">
            <a:extLst>
              <a:ext uri="{FF2B5EF4-FFF2-40B4-BE49-F238E27FC236}">
                <a16:creationId xmlns:a16="http://schemas.microsoft.com/office/drawing/2014/main" id="{8B71D4C2-6753-D171-FA70-36B5C781F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C1901BB0-1D2E-4720-273B-BE366EC25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282846"/>
            <a:ext cx="399340" cy="4807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de-DE" sz="933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93ACA8-8BDA-4CD2-80D6-5F016FD6C10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7785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301">
          <p15:clr>
            <a:srgbClr val="FBAE40"/>
          </p15:clr>
        </p15:guide>
        <p15:guide id="3" pos="7379">
          <p15:clr>
            <a:srgbClr val="FBAE40"/>
          </p15:clr>
        </p15:guide>
        <p15:guide id="4" pos="4143">
          <p15:clr>
            <a:srgbClr val="FBAE40"/>
          </p15:clr>
        </p15:guide>
        <p15:guide id="5" pos="3809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.C Content / Figure/Abb. (2/3) + Text (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E050E0-31BA-78E4-2CFD-AE8D53B139F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2160000"/>
            <a:ext cx="7200000" cy="3780000"/>
          </a:xfrm>
        </p:spPr>
        <p:txBody>
          <a:bodyPr lIns="0" tIns="0" rIns="0" bIns="0" anchor="ctr" anchorCtr="0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e-DE" err="1"/>
              <a:t>Choose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object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B4C914-C3F8-3ABF-82EF-1196020E0B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440000"/>
            <a:ext cx="7200000" cy="54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94D1BD5-9B53-C3EA-2615-D8A58BB3AE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0" y="1440000"/>
            <a:ext cx="3600000" cy="4500000"/>
          </a:xfrm>
        </p:spPr>
        <p:txBody>
          <a:bodyPr lIns="0" tIns="0" rIns="0" bIns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/>
              <a:t>First level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 err="1"/>
              <a:t>Fifth</a:t>
            </a:r>
            <a:r>
              <a:rPr lang="de-DE"/>
              <a:t>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4E43D07-6DA5-8CFD-41E9-E0DE08410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11520000" cy="10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6C415D1E-0B61-767E-FBC3-C7D48C0E602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1" y="6205200"/>
            <a:ext cx="12191999" cy="0"/>
          </a:xfrm>
          <a:prstGeom prst="line">
            <a:avLst/>
          </a:prstGeom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liennummernplatzhalter 1">
            <a:extLst>
              <a:ext uri="{FF2B5EF4-FFF2-40B4-BE49-F238E27FC236}">
                <a16:creationId xmlns:a16="http://schemas.microsoft.com/office/drawing/2014/main" id="{6988FCCD-8760-930A-476C-D5FD7099C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0000" y="6300000"/>
            <a:ext cx="360000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lang="de-DE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6281EC6-C870-4E50-B9E8-0A740D8B692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4BBE115-88C2-66DD-3AB8-B2E69B8437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6300000"/>
            <a:ext cx="8280000" cy="36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Footer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745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301">
          <p15:clr>
            <a:srgbClr val="FBAE40"/>
          </p15:clr>
        </p15:guide>
        <p15:guide id="3" pos="7379">
          <p15:clr>
            <a:srgbClr val="FBAE40"/>
          </p15:clr>
        </p15:guide>
        <p15:guide id="4" pos="4959">
          <p15:clr>
            <a:srgbClr val="FBAE40"/>
          </p15:clr>
        </p15:guide>
        <p15:guide id="5" pos="532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Specials / Chapter /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abellenplatzhalter 7">
            <a:extLst>
              <a:ext uri="{FF2B5EF4-FFF2-40B4-BE49-F238E27FC236}">
                <a16:creationId xmlns:a16="http://schemas.microsoft.com/office/drawing/2014/main" id="{8EE42AAE-DAEB-45F7-D815-979FA4EB1638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80000" y="2122146"/>
            <a:ext cx="8640717" cy="602729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r>
              <a:rPr lang="en-US"/>
              <a:t>Click icon to add table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5535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A Content / Text only / Nur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>
            <a:extLst>
              <a:ext uri="{FF2B5EF4-FFF2-40B4-BE49-F238E27FC236}">
                <a16:creationId xmlns:a16="http://schemas.microsoft.com/office/drawing/2014/main" id="{7F40D749-EC19-38DB-391A-D788B64FF1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05102" y="6237628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BD9356CF-3BCC-9E25-65C1-9E3DD7FD80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0983" y="6241954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B6CEFF37-F21D-7562-7B47-6D0F13F3BF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6868" y="6240000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448E5B1-E248-7709-B4E0-4A916ADBF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D23BE4F-D1FE-58F2-618C-266916E85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0" y="1468800"/>
            <a:ext cx="9451200" cy="449432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85BE8680-29C3-9C5A-8EE0-01C9E550EB3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1" y="6205200"/>
            <a:ext cx="12191999" cy="0"/>
          </a:xfrm>
          <a:prstGeom prst="line">
            <a:avLst/>
          </a:prstGeom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1">
            <a:extLst>
              <a:ext uri="{FF2B5EF4-FFF2-40B4-BE49-F238E27FC236}">
                <a16:creationId xmlns:a16="http://schemas.microsoft.com/office/drawing/2014/main" id="{234633B7-37EE-0A0B-66E8-57FAADAF7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282846"/>
            <a:ext cx="399340" cy="4807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de-DE" sz="933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93ACA8-8BDA-4CD2-80D6-5F016FD6C10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8">
            <a:extLst>
              <a:ext uri="{FF2B5EF4-FFF2-40B4-BE49-F238E27FC236}">
                <a16:creationId xmlns:a16="http://schemas.microsoft.com/office/drawing/2014/main" id="{89C24E3C-AA8F-B732-F231-9EAF831FE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err="1"/>
              <a:t>Footnotes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3737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301">
          <p15:clr>
            <a:srgbClr val="FBAE40"/>
          </p15:clr>
        </p15:guide>
        <p15:guide id="3" pos="6259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B Content / Figure only / Nu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E050E0-31BA-78E4-2CFD-AE8D53B139F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8368" y="1977309"/>
            <a:ext cx="11233633" cy="3984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B4C914-C3F8-3ABF-82EF-1196020E0B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8" y="1468801"/>
            <a:ext cx="11233633" cy="282676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69B99000-1B75-0693-BC9D-659DE274C5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05102" y="6237628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10F7F779-D29A-71C0-C7CD-B77C211858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0983" y="6241954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11685528-5248-574D-F442-91C42CF9E0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6868" y="6240000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3D6E9F0-0BBC-A442-1869-DC98BD731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257F08DA-7F84-DF3A-6674-2FA8CD2F674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1" y="6205200"/>
            <a:ext cx="12191999" cy="0"/>
          </a:xfrm>
          <a:prstGeom prst="line">
            <a:avLst/>
          </a:prstGeom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ußzeilenplatzhalter 8">
            <a:extLst>
              <a:ext uri="{FF2B5EF4-FFF2-40B4-BE49-F238E27FC236}">
                <a16:creationId xmlns:a16="http://schemas.microsoft.com/office/drawing/2014/main" id="{20BDF6A7-51A1-BD6D-C9E3-CDB169057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err="1"/>
              <a:t>Footnotes</a:t>
            </a:r>
            <a:endParaRPr lang="de-DE" dirty="0"/>
          </a:p>
        </p:txBody>
      </p:sp>
      <p:sp>
        <p:nvSpPr>
          <p:cNvPr id="16" name="Foliennummernplatzhalter 1">
            <a:extLst>
              <a:ext uri="{FF2B5EF4-FFF2-40B4-BE49-F238E27FC236}">
                <a16:creationId xmlns:a16="http://schemas.microsoft.com/office/drawing/2014/main" id="{F3E6F9AC-E064-D767-343E-23FEFFC16E34}"/>
              </a:ext>
            </a:extLst>
          </p:cNvPr>
          <p:cNvSpPr txBox="1">
            <a:spLocks/>
          </p:cNvSpPr>
          <p:nvPr userDrawn="1"/>
        </p:nvSpPr>
        <p:spPr>
          <a:xfrm>
            <a:off x="-1" y="6282846"/>
            <a:ext cx="399340" cy="4807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457200" rtl="0" eaLnBrk="1" latinLnBrk="0" hangingPunct="1">
              <a:defRPr lang="de-DE" sz="7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93ACA8-8BDA-4CD2-80D6-5F016FD6C10A}" type="slidenum">
              <a:rPr lang="de-DE" sz="933" smtClean="0"/>
              <a:pPr/>
              <a:t>‹#›</a:t>
            </a:fld>
            <a:endParaRPr lang="de-DE" sz="933" dirty="0"/>
          </a:p>
        </p:txBody>
      </p:sp>
    </p:spTree>
    <p:extLst>
      <p:ext uri="{BB962C8B-B14F-4D97-AF65-F5344CB8AC3E}">
        <p14:creationId xmlns:p14="http://schemas.microsoft.com/office/powerpoint/2010/main" val="2610620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301">
          <p15:clr>
            <a:srgbClr val="FBAE40"/>
          </p15:clr>
        </p15:guide>
        <p15:guide id="3" pos="7379">
          <p15:clr>
            <a:srgbClr val="FBAE40"/>
          </p15:clr>
        </p15:guide>
        <p15:guide id="4" orient="horz" pos="1223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 Content / Figure/Abb. (2/3) + Text (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3759DB6-49A2-BD36-EA67-16ABDD4812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100767" y="1250823"/>
            <a:ext cx="96000" cy="49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aseline="-25000" dirty="0"/>
              <a:t>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E050E0-31BA-78E4-2CFD-AE8D53B139F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8367" y="2121600"/>
            <a:ext cx="7382397" cy="3840000"/>
          </a:xfr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B4C914-C3F8-3ABF-82EF-1196020E0B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7" y="1468800"/>
            <a:ext cx="7382396" cy="4642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94D1BD5-9B53-C3EA-2615-D8A58BB3AE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6768" y="1460501"/>
            <a:ext cx="3280033" cy="4502151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First level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level</a:t>
            </a:r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806C6055-4118-8FA4-4376-4DA399E966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05102" y="6237628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D04866B3-09AD-309A-3F17-DFC0AB3A6C5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0983" y="6241954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EB967573-3E16-6100-F256-65A4CAEB20A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6868" y="6240000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4E43D07-6DA5-8CFD-41E9-E0DE08410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6C415D1E-0B61-767E-FBC3-C7D48C0E602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1" y="6205200"/>
            <a:ext cx="12191999" cy="0"/>
          </a:xfrm>
          <a:prstGeom prst="line">
            <a:avLst/>
          </a:prstGeom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ußzeilenplatzhalter 8">
            <a:extLst>
              <a:ext uri="{FF2B5EF4-FFF2-40B4-BE49-F238E27FC236}">
                <a16:creationId xmlns:a16="http://schemas.microsoft.com/office/drawing/2014/main" id="{885C1B1B-C170-914C-CD9A-481AB44B8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err="1"/>
              <a:t>Footnotes</a:t>
            </a:r>
            <a:endParaRPr lang="de-DE" dirty="0"/>
          </a:p>
        </p:txBody>
      </p:sp>
      <p:sp>
        <p:nvSpPr>
          <p:cNvPr id="12" name="Foliennummernplatzhalter 1">
            <a:extLst>
              <a:ext uri="{FF2B5EF4-FFF2-40B4-BE49-F238E27FC236}">
                <a16:creationId xmlns:a16="http://schemas.microsoft.com/office/drawing/2014/main" id="{DA4B4B3F-D232-CA3C-C258-4302D0D42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282846"/>
            <a:ext cx="399340" cy="4807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de-DE" sz="933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93ACA8-8BDA-4CD2-80D6-5F016FD6C10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9761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301">
          <p15:clr>
            <a:srgbClr val="FBAE40"/>
          </p15:clr>
        </p15:guide>
        <p15:guide id="3" pos="7379">
          <p15:clr>
            <a:srgbClr val="FBAE40"/>
          </p15:clr>
        </p15:guide>
        <p15:guide id="4" pos="4959">
          <p15:clr>
            <a:srgbClr val="FBAE40"/>
          </p15:clr>
        </p15:guide>
        <p15:guide id="5" pos="532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D Content / Figure/Abb. (1/3) + Text (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3759DB6-49A2-BD36-EA67-16ABDD4812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998400" y="1234947"/>
            <a:ext cx="96000" cy="49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aseline="0" dirty="0"/>
              <a:t>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E050E0-31BA-78E4-2CFD-AE8D53B139F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8367" y="2121600"/>
            <a:ext cx="3272944" cy="3840000"/>
          </a:xfr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B4C914-C3F8-3ABF-82EF-1196020E0B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8" y="1469720"/>
            <a:ext cx="3273600" cy="45508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94D1BD5-9B53-C3EA-2615-D8A58BB3AE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4400" y="1469720"/>
            <a:ext cx="7379235" cy="4492931"/>
          </a:xfrm>
        </p:spPr>
        <p:txBody>
          <a:bodyPr/>
          <a:lstStyle/>
          <a:p>
            <a:pPr lvl="0"/>
            <a:r>
              <a:rPr lang="de-DE" dirty="0"/>
              <a:t>First level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level</a:t>
            </a:r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E097D2D3-D58C-5C98-7FED-93AFFCF1FE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05102" y="6237628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0BC7D18E-E60A-9889-5EF0-9B754F599CF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0983" y="6241954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27C9965E-D69A-25F8-EF82-464862163A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6868" y="6240000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5387230-EB8F-C6A3-1DF8-8055C7386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20D43E50-B5B2-F66D-B3BB-058F6FE45FE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1" y="6205200"/>
            <a:ext cx="12191999" cy="0"/>
          </a:xfrm>
          <a:prstGeom prst="line">
            <a:avLst/>
          </a:prstGeom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8">
            <a:extLst>
              <a:ext uri="{FF2B5EF4-FFF2-40B4-BE49-F238E27FC236}">
                <a16:creationId xmlns:a16="http://schemas.microsoft.com/office/drawing/2014/main" id="{5FF24D29-4493-7DE2-896C-2B9EDA212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err="1"/>
              <a:t>Footnotes</a:t>
            </a:r>
            <a:endParaRPr lang="de-DE" dirty="0"/>
          </a:p>
        </p:txBody>
      </p:sp>
      <p:sp>
        <p:nvSpPr>
          <p:cNvPr id="13" name="Foliennummernplatzhalter 1">
            <a:extLst>
              <a:ext uri="{FF2B5EF4-FFF2-40B4-BE49-F238E27FC236}">
                <a16:creationId xmlns:a16="http://schemas.microsoft.com/office/drawing/2014/main" id="{812F819D-4ED2-7279-3450-1402B6701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282846"/>
            <a:ext cx="399340" cy="4807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de-DE" sz="933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93ACA8-8BDA-4CD2-80D6-5F016FD6C10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9278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301">
          <p15:clr>
            <a:srgbClr val="FBAE40"/>
          </p15:clr>
        </p15:guide>
        <p15:guide id="3" pos="7379">
          <p15:clr>
            <a:srgbClr val="FBAE40"/>
          </p15:clr>
        </p15:guide>
        <p15:guide id="4" pos="2359">
          <p15:clr>
            <a:srgbClr val="FBAE40"/>
          </p15:clr>
        </p15:guide>
        <p15:guide id="5" pos="272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E Content / Text (1/2) + Text (1/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3759DB6-49A2-BD36-EA67-16ABDD4812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48000" y="1234947"/>
            <a:ext cx="96000" cy="49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aseline="0" dirty="0"/>
              <a:t> 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A3DB6737-78FE-5F17-8BFB-8B9F016F99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366" y="1468801"/>
            <a:ext cx="5281084" cy="4502151"/>
          </a:xfrm>
        </p:spPr>
        <p:txBody>
          <a:bodyPr/>
          <a:lstStyle/>
          <a:p>
            <a:pPr lvl="0"/>
            <a:r>
              <a:rPr lang="de-DE" dirty="0"/>
              <a:t>First level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level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3757DFA5-04E6-27BB-6421-6F7E1ED9F4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2551" y="1468801"/>
            <a:ext cx="5282616" cy="4502151"/>
          </a:xfrm>
        </p:spPr>
        <p:txBody>
          <a:bodyPr/>
          <a:lstStyle/>
          <a:p>
            <a:pPr lvl="0"/>
            <a:r>
              <a:rPr lang="de-DE" dirty="0"/>
              <a:t>First level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level</a:t>
            </a:r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F96B3F9B-8242-E63F-6CFC-4FE76F5549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05102" y="6237628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4F43D494-409B-203B-7984-BF6E4866C55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0983" y="6241954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D030EDA8-A62A-BBAC-8DAD-339EF4366C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6868" y="6240000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5F2C2D6-FC9E-0755-E879-B735870B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1C08A054-8DE4-C5AB-6913-6F4AD37656D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1" y="6205200"/>
            <a:ext cx="12191999" cy="0"/>
          </a:xfrm>
          <a:prstGeom prst="line">
            <a:avLst/>
          </a:prstGeom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8">
            <a:extLst>
              <a:ext uri="{FF2B5EF4-FFF2-40B4-BE49-F238E27FC236}">
                <a16:creationId xmlns:a16="http://schemas.microsoft.com/office/drawing/2014/main" id="{71EFFC8D-604F-0B77-1CBF-E1DC5CA2E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err="1"/>
              <a:t>Footnotes</a:t>
            </a:r>
            <a:endParaRPr lang="de-DE" dirty="0"/>
          </a:p>
        </p:txBody>
      </p:sp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8E374B6A-59B8-1E2E-A749-1B4A2E416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282846"/>
            <a:ext cx="399340" cy="4807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de-DE" sz="933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93ACA8-8BDA-4CD2-80D6-5F016FD6C10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5433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301">
          <p15:clr>
            <a:srgbClr val="FBAE40"/>
          </p15:clr>
        </p15:guide>
        <p15:guide id="3" pos="4052">
          <p15:clr>
            <a:srgbClr val="FBAE40"/>
          </p15:clr>
        </p15:guide>
        <p15:guide id="4" pos="3628">
          <p15:clr>
            <a:srgbClr val="FBAE40"/>
          </p15:clr>
        </p15:guide>
        <p15:guide id="5" pos="7379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F Content / Figure/Abb. (1/2) + Text (1/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3759DB6-49A2-BD36-EA67-16ABDD4812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48000" y="1234947"/>
            <a:ext cx="96000" cy="49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aseline="0" dirty="0"/>
              <a:t> 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8F9DEE49-4F84-BD6D-63A7-D7209431359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8366" y="2121600"/>
            <a:ext cx="5281084" cy="3840000"/>
          </a:xfr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11BECCD-A00C-92E5-36F9-DCE973A78B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8" y="1468800"/>
            <a:ext cx="5281081" cy="480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14A2D3B3-A138-565A-D264-0FF58E967E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2551" y="1468801"/>
            <a:ext cx="5282616" cy="4516967"/>
          </a:xfrm>
        </p:spPr>
        <p:txBody>
          <a:bodyPr/>
          <a:lstStyle/>
          <a:p>
            <a:pPr lvl="0"/>
            <a:r>
              <a:rPr lang="de-DE" dirty="0"/>
              <a:t>First level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level</a:t>
            </a:r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0B32F43B-F840-90DE-FC7D-F792005F21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05102" y="6237628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59652BF-23BC-A8A3-607D-FB29FED3B15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0983" y="6241954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17352ED5-716D-E315-0EE8-A07E7D3DD04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6868" y="6240000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BF7481C-72A1-359E-5C00-842E1CA2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61BA2FD-EF2E-2805-19AB-324CDEE22A1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1" y="6205200"/>
            <a:ext cx="12191999" cy="0"/>
          </a:xfrm>
          <a:prstGeom prst="line">
            <a:avLst/>
          </a:prstGeom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8">
            <a:extLst>
              <a:ext uri="{FF2B5EF4-FFF2-40B4-BE49-F238E27FC236}">
                <a16:creationId xmlns:a16="http://schemas.microsoft.com/office/drawing/2014/main" id="{BDB04C14-6D3E-BF0A-DFD5-621CFF08D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err="1"/>
              <a:t>Footnotes</a:t>
            </a:r>
            <a:endParaRPr lang="de-DE" dirty="0"/>
          </a:p>
        </p:txBody>
      </p:sp>
      <p:sp>
        <p:nvSpPr>
          <p:cNvPr id="13" name="Foliennummernplatzhalter 1">
            <a:extLst>
              <a:ext uri="{FF2B5EF4-FFF2-40B4-BE49-F238E27FC236}">
                <a16:creationId xmlns:a16="http://schemas.microsoft.com/office/drawing/2014/main" id="{6C061CBD-ABFC-FA56-E0FC-958A93E00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282846"/>
            <a:ext cx="399340" cy="4807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de-DE" sz="933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93ACA8-8BDA-4CD2-80D6-5F016FD6C10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1776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301">
          <p15:clr>
            <a:srgbClr val="FBAE40"/>
          </p15:clr>
        </p15:guide>
        <p15:guide id="3" pos="4052">
          <p15:clr>
            <a:srgbClr val="FBAE40"/>
          </p15:clr>
        </p15:guide>
        <p15:guide id="4" pos="3628">
          <p15:clr>
            <a:srgbClr val="FBAE40"/>
          </p15:clr>
        </p15:guide>
        <p15:guide id="5" pos="73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n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1D4FE54-7F6A-CBD5-8B68-AAB765822A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49887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F990A58B-299C-E72A-C272-3A6F512CD76E}"/>
              </a:ext>
            </a:extLst>
          </p:cNvPr>
          <p:cNvSpPr/>
          <p:nvPr userDrawn="1"/>
        </p:nvSpPr>
        <p:spPr>
          <a:xfrm>
            <a:off x="1" y="1245132"/>
            <a:ext cx="12191999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98E78-D798-339A-B7B4-ACF128101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Headline, Calibri Bold 28 pt.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E887C-351B-5E82-A3EE-C700CE6F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BB9B4-94F8-ECB6-96EF-FF5CD6FA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56640E8-8B14-2A60-7CFE-3A33E1B816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5519" y="1503841"/>
            <a:ext cx="10727056" cy="907941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BE5246FD-FBFC-297F-B27D-B7F9198C08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5519" y="2616361"/>
            <a:ext cx="10727056" cy="90794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First level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70D70DD8-F961-6AFD-EB02-0B7F2FD173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5519" y="3728881"/>
            <a:ext cx="10727056" cy="90794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First level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5765CB7A-5B6D-C81F-6FD6-6A11DFAC71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5519" y="4841401"/>
            <a:ext cx="10727056" cy="90794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First level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8C19B745-0B0B-7A95-8FE6-21B00CA222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1449388"/>
            <a:ext cx="343535" cy="907941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B3617C7A-DE37-529E-3556-64392F5BCB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2561908"/>
            <a:ext cx="343535" cy="907941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2</a:t>
            </a:r>
            <a:endParaRPr lang="en-US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16128BF8-E97B-B79C-C81E-B961122CCD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5" y="3674428"/>
            <a:ext cx="343535" cy="907941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3</a:t>
            </a:r>
            <a:endParaRPr lang="en-US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EF6FBBA2-CA88-9C02-1A5E-E671580564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425" y="4786948"/>
            <a:ext cx="343535" cy="907941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4</a:t>
            </a:r>
            <a:endParaRPr lang="en-US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2A7487F5-B0B0-6F2A-84CD-C7E67C75D994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1490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 Content / Figure/Abb. (1/2) + Grafik (1/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3759DB6-49A2-BD36-EA67-16ABDD4812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48000" y="1234947"/>
            <a:ext cx="96000" cy="49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aseline="0" dirty="0"/>
              <a:t> 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CEBBE4A-FC0D-34F9-9C66-E2A84CCC28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05102" y="6237628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F6D74025-1D4F-A0A8-BFD9-958724E24C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0983" y="6241954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2D1B6E46-9BA4-48E0-F42F-AB213F04798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6868" y="6240000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F357DF39-F8D7-D17C-F1A9-C544BF7A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8751B87B-6977-CA55-770D-82353A77BF2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432552" y="2121600"/>
            <a:ext cx="5281081" cy="3840000"/>
          </a:xfr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7C588FD0-2C3D-0FFE-2440-3C2CA0CCBA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2554" y="1468800"/>
            <a:ext cx="5281079" cy="480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1" name="Inhaltsplatzhalter 3">
            <a:extLst>
              <a:ext uri="{FF2B5EF4-FFF2-40B4-BE49-F238E27FC236}">
                <a16:creationId xmlns:a16="http://schemas.microsoft.com/office/drawing/2014/main" id="{DD26CA06-0E47-7757-CB52-9C8212F61A0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8366" y="2121600"/>
            <a:ext cx="5281084" cy="3840000"/>
          </a:xfr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6921E045-5D1F-9FBE-4F58-876651104D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8" y="1468800"/>
            <a:ext cx="5281081" cy="480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de-DE" dirty="0"/>
              <a:t>Headline</a:t>
            </a:r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1294092D-71DD-341B-1B34-BC594ACF3D8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1" y="6205200"/>
            <a:ext cx="12191999" cy="0"/>
          </a:xfrm>
          <a:prstGeom prst="line">
            <a:avLst/>
          </a:prstGeom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8">
            <a:extLst>
              <a:ext uri="{FF2B5EF4-FFF2-40B4-BE49-F238E27FC236}">
                <a16:creationId xmlns:a16="http://schemas.microsoft.com/office/drawing/2014/main" id="{833B931B-CE9E-2881-5F33-DFC80A86E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err="1"/>
              <a:t>Footnotes</a:t>
            </a:r>
            <a:endParaRPr lang="de-DE" dirty="0"/>
          </a:p>
        </p:txBody>
      </p:sp>
      <p:sp>
        <p:nvSpPr>
          <p:cNvPr id="9" name="Foliennummernplatzhalter 1">
            <a:extLst>
              <a:ext uri="{FF2B5EF4-FFF2-40B4-BE49-F238E27FC236}">
                <a16:creationId xmlns:a16="http://schemas.microsoft.com/office/drawing/2014/main" id="{68633DDB-99EC-CCAD-D281-0307B674B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282846"/>
            <a:ext cx="399340" cy="4807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de-DE" sz="933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93ACA8-8BDA-4CD2-80D6-5F016FD6C10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5722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301">
          <p15:clr>
            <a:srgbClr val="FBAE40"/>
          </p15:clr>
        </p15:guide>
        <p15:guide id="3" pos="7379">
          <p15:clr>
            <a:srgbClr val="FBAE40"/>
          </p15:clr>
        </p15:guide>
        <p15:guide id="4" pos="3628">
          <p15:clr>
            <a:srgbClr val="FBAE40"/>
          </p15:clr>
        </p15:guide>
        <p15:guide id="5" pos="405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H Content / Figure/Abb. (1/3) + Text (1/3)  + Text (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440E4EA3-8A61-1A56-5340-0FC6446A14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0000" y="1468800"/>
            <a:ext cx="3216000" cy="4492800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First level</a:t>
            </a:r>
          </a:p>
          <a:p>
            <a:pPr lvl="1"/>
            <a:r>
              <a:rPr lang="de-DE" dirty="0"/>
              <a:t>Second level</a:t>
            </a:r>
          </a:p>
          <a:p>
            <a:pPr lvl="0"/>
            <a:r>
              <a:rPr lang="de-DE" dirty="0"/>
              <a:t>Third level</a:t>
            </a:r>
          </a:p>
          <a:p>
            <a:pPr lvl="1"/>
            <a:r>
              <a:rPr lang="de-DE" dirty="0"/>
              <a:t>Fourth level</a:t>
            </a:r>
          </a:p>
          <a:p>
            <a:pPr lvl="2"/>
            <a:r>
              <a:rPr lang="de-DE" dirty="0" err="1"/>
              <a:t>Fifth</a:t>
            </a:r>
            <a:r>
              <a:rPr lang="de-DE" dirty="0"/>
              <a:t> level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496B32E-6A18-D3D5-05B7-C5BD820492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998400" y="1234947"/>
            <a:ext cx="96000" cy="49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aseline="0" dirty="0"/>
              <a:t>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3759DB6-49A2-BD36-EA67-16ABDD4812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100767" y="1250823"/>
            <a:ext cx="96000" cy="49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aseline="0" dirty="0"/>
              <a:t>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E050E0-31BA-78E4-2CFD-AE8D53B139F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8367" y="2121600"/>
            <a:ext cx="3216000" cy="3840000"/>
          </a:xfr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94D1BD5-9B53-C3EA-2615-D8A58BB3AE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0800" y="1469851"/>
            <a:ext cx="3216000" cy="4492800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First level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level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CE3F07F2-29A7-D740-3B4F-43C922AA6D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8000" y="1468800"/>
            <a:ext cx="3216000" cy="4492800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First level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level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2528BE72-C387-5778-C99A-FB33CDC9D76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05102" y="6237628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F4FA2C1C-E656-81BC-7F41-F0D38628856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0983" y="6241954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5B2603FC-8B80-9892-9BA6-A4577E8986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6868" y="6240000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5FB72CC-A0AC-196D-B97C-8D591BE2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458EDABA-D101-9E8A-B721-36F1E9A049B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1" y="6205200"/>
            <a:ext cx="12191999" cy="0"/>
          </a:xfrm>
          <a:prstGeom prst="line">
            <a:avLst/>
          </a:prstGeom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CCA4ACE-0C44-741A-2B99-32530B82F38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500800" y="2121600"/>
            <a:ext cx="3216000" cy="3840000"/>
          </a:xfr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5670196A-3617-BFD4-C4BB-94E0D2C096F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94157" y="2121600"/>
            <a:ext cx="3216000" cy="3840000"/>
          </a:xfr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8" name="Fußzeilenplatzhalter 8">
            <a:extLst>
              <a:ext uri="{FF2B5EF4-FFF2-40B4-BE49-F238E27FC236}">
                <a16:creationId xmlns:a16="http://schemas.microsoft.com/office/drawing/2014/main" id="{0E6777B9-0F97-B6AD-26CE-8C5326364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err="1"/>
              <a:t>Footnotes</a:t>
            </a:r>
            <a:endParaRPr lang="de-DE" dirty="0"/>
          </a:p>
        </p:txBody>
      </p:sp>
      <p:sp>
        <p:nvSpPr>
          <p:cNvPr id="15" name="Foliennummernplatzhalter 1">
            <a:extLst>
              <a:ext uri="{FF2B5EF4-FFF2-40B4-BE49-F238E27FC236}">
                <a16:creationId xmlns:a16="http://schemas.microsoft.com/office/drawing/2014/main" id="{595BED1E-F7D2-F7D3-3C4F-D9A3790EE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282846"/>
            <a:ext cx="399340" cy="4807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de-DE" sz="933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93ACA8-8BDA-4CD2-80D6-5F016FD6C10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0126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301">
          <p15:clr>
            <a:srgbClr val="FBAE40"/>
          </p15:clr>
        </p15:guide>
        <p15:guide id="3" pos="2812">
          <p15:clr>
            <a:srgbClr val="FBAE40"/>
          </p15:clr>
        </p15:guide>
        <p15:guide id="4" pos="2328">
          <p15:clr>
            <a:srgbClr val="FBAE40"/>
          </p15:clr>
        </p15:guide>
        <p15:guide id="5" pos="4868">
          <p15:clr>
            <a:srgbClr val="FBAE40"/>
          </p15:clr>
        </p15:guide>
        <p15:guide id="6" pos="5352">
          <p15:clr>
            <a:srgbClr val="FBAE40"/>
          </p15:clr>
        </p15:guide>
        <p15:guide id="7" pos="7379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J Content / Picture/Bild +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3759DB6-49A2-BD36-EA67-16ABDD4812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48000" y="1234947"/>
            <a:ext cx="96000" cy="49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aseline="0" dirty="0"/>
              <a:t> 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14A2D3B3-A138-565A-D264-0FF58E967E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367" y="1468801"/>
            <a:ext cx="5140800" cy="4502151"/>
          </a:xfrm>
        </p:spPr>
        <p:txBody>
          <a:bodyPr/>
          <a:lstStyle/>
          <a:p>
            <a:pPr lvl="0"/>
            <a:r>
              <a:rPr lang="de-DE" dirty="0"/>
              <a:t>First level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level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3720EF6-EAA7-58A4-59D2-09DE6BD3A1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8367" y="1260641"/>
            <a:ext cx="5568000" cy="4944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err="1"/>
              <a:t>Photo</a:t>
            </a:r>
            <a:endParaRPr lang="de-DE" dirty="0"/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58E9C428-7036-9588-D1B9-5D94E666EE5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05102" y="6237628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BA38442F-1AA0-3AE4-6FCB-22CE6B4F2D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0983" y="6241954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C90F0768-C0B8-D691-E70F-EE7F0D50F0E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76868" y="6240000"/>
            <a:ext cx="867197" cy="577565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67"/>
            </a:lvl1pPr>
          </a:lstStyle>
          <a:p>
            <a:r>
              <a:rPr lang="de-DE" dirty="0"/>
              <a:t>Partner </a:t>
            </a:r>
          </a:p>
          <a:p>
            <a:r>
              <a:rPr lang="de-DE" dirty="0"/>
              <a:t>Logo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1419BED-0E53-B380-DE33-6A91018C2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62562007-4166-35DB-4138-B2D10DAE6EE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1" y="6205200"/>
            <a:ext cx="12191999" cy="0"/>
          </a:xfrm>
          <a:prstGeom prst="line">
            <a:avLst/>
          </a:prstGeom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8">
            <a:extLst>
              <a:ext uri="{FF2B5EF4-FFF2-40B4-BE49-F238E27FC236}">
                <a16:creationId xmlns:a16="http://schemas.microsoft.com/office/drawing/2014/main" id="{8B71D4C2-6753-D171-FA70-36B5C781F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err="1"/>
              <a:t>Footnotes</a:t>
            </a:r>
            <a:endParaRPr lang="de-DE" dirty="0"/>
          </a:p>
        </p:txBody>
      </p:sp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C1901BB0-1D2E-4720-273B-BE366EC25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282846"/>
            <a:ext cx="399340" cy="4807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de-DE" sz="933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93ACA8-8BDA-4CD2-80D6-5F016FD6C10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3324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301">
          <p15:clr>
            <a:srgbClr val="FBAE40"/>
          </p15:clr>
        </p15:guide>
        <p15:guide id="3" pos="7379">
          <p15:clr>
            <a:srgbClr val="FBAE40"/>
          </p15:clr>
        </p15:guide>
        <p15:guide id="4" pos="4143">
          <p15:clr>
            <a:srgbClr val="FBAE40"/>
          </p15:clr>
        </p15:guide>
        <p15:guide id="5" pos="3809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A 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4D43BD72-B2DF-C127-550F-9843A8D7FA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pic>
        <p:nvPicPr>
          <p:cNvPr id="18" name="Grafik 17" descr="Ein Bild, das violett, Flieder, Magenta, Lavendel enthält.&#10;&#10;Automatisch generierte Beschreibung">
            <a:extLst>
              <a:ext uri="{FF2B5EF4-FFF2-40B4-BE49-F238E27FC236}">
                <a16:creationId xmlns:a16="http://schemas.microsoft.com/office/drawing/2014/main" id="{B70786DE-1F11-9849-A6E0-CE6E8F1D5E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9439AE14-8701-6924-A8F6-3D970AE2AD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484" y="5702400"/>
            <a:ext cx="8640000" cy="5280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r>
              <a:rPr lang="de-DE" dirty="0"/>
              <a:t>Name Person 1, Name Person 2</a:t>
            </a:r>
          </a:p>
          <a:p>
            <a:pPr lvl="1"/>
            <a:r>
              <a:rPr lang="de-DE" dirty="0"/>
              <a:t>Date</a:t>
            </a:r>
          </a:p>
        </p:txBody>
      </p:sp>
      <p:sp>
        <p:nvSpPr>
          <p:cNvPr id="16" name="Tabellenplatzhalter 7">
            <a:extLst>
              <a:ext uri="{FF2B5EF4-FFF2-40B4-BE49-F238E27FC236}">
                <a16:creationId xmlns:a16="http://schemas.microsoft.com/office/drawing/2014/main" id="{EDF95B04-F618-95F3-B704-557C3CD0D66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80000" y="2492667"/>
            <a:ext cx="6000000" cy="324875"/>
          </a:xfrm>
        </p:spPr>
        <p:txBody>
          <a:bodyPr anchor="ctr" anchorCtr="0">
            <a:spAutoFit/>
          </a:bodyPr>
          <a:lstStyle/>
          <a:p>
            <a:r>
              <a:rPr lang="en-US"/>
              <a:t>Click icon to add table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0E41B62-344F-38A5-FD69-41E80427D1A0}"/>
              </a:ext>
            </a:extLst>
          </p:cNvPr>
          <p:cNvSpPr/>
          <p:nvPr userDrawn="1"/>
        </p:nvSpPr>
        <p:spPr>
          <a:xfrm>
            <a:off x="9120000" y="0"/>
            <a:ext cx="30720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  <p:pic>
        <p:nvPicPr>
          <p:cNvPr id="19" name="Grafik 18" descr="Agora Energiewende Logo">
            <a:extLst>
              <a:ext uri="{FF2B5EF4-FFF2-40B4-BE49-F238E27FC236}">
                <a16:creationId xmlns:a16="http://schemas.microsoft.com/office/drawing/2014/main" id="{51C709EA-D184-56A3-AA68-0D7B0286A6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00" y="480000"/>
            <a:ext cx="1968000" cy="8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689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B Title with picture + partner logo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4D43BD72-B2DF-C127-550F-9843A8D7FA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pic>
        <p:nvPicPr>
          <p:cNvPr id="18" name="Grafik 17" descr="Ein Bild, das violett, Flieder, Magenta, Lavendel enthält.&#10;&#10;Automatisch generierte Beschreibung">
            <a:extLst>
              <a:ext uri="{FF2B5EF4-FFF2-40B4-BE49-F238E27FC236}">
                <a16:creationId xmlns:a16="http://schemas.microsoft.com/office/drawing/2014/main" id="{B70786DE-1F11-9849-A6E0-CE6E8F1D5E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7">
            <a:extLst>
              <a:ext uri="{FF2B5EF4-FFF2-40B4-BE49-F238E27FC236}">
                <a16:creationId xmlns:a16="http://schemas.microsoft.com/office/drawing/2014/main" id="{D7917FEB-00E3-E47D-6FD0-B50B6574F7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0000" y="0"/>
            <a:ext cx="3072000" cy="6858000"/>
          </a:xfrm>
          <a:prstGeom prst="rect">
            <a:avLst/>
          </a:prstGeom>
          <a:gradFill>
            <a:gsLst>
              <a:gs pos="48000">
                <a:srgbClr val="FFFFFF"/>
              </a:gs>
              <a:gs pos="0">
                <a:schemeClr val="bg1">
                  <a:alpha val="9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9439AE14-8701-6924-A8F6-3D970AE2AD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484" y="5702400"/>
            <a:ext cx="8640000" cy="5280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r>
              <a:rPr lang="de-DE" dirty="0"/>
              <a:t>Name Person 1, Name Person 2</a:t>
            </a:r>
          </a:p>
          <a:p>
            <a:pPr lvl="1"/>
            <a:r>
              <a:rPr lang="de-DE" dirty="0"/>
              <a:t>Date</a:t>
            </a:r>
          </a:p>
        </p:txBody>
      </p:sp>
      <p:sp>
        <p:nvSpPr>
          <p:cNvPr id="16" name="Tabellenplatzhalter 7">
            <a:extLst>
              <a:ext uri="{FF2B5EF4-FFF2-40B4-BE49-F238E27FC236}">
                <a16:creationId xmlns:a16="http://schemas.microsoft.com/office/drawing/2014/main" id="{EDF95B04-F618-95F3-B704-557C3CD0D66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80000" y="2492667"/>
            <a:ext cx="6000000" cy="324875"/>
          </a:xfrm>
        </p:spPr>
        <p:txBody>
          <a:bodyPr anchor="ctr" anchorCtr="0">
            <a:spAutoFit/>
          </a:bodyPr>
          <a:lstStyle/>
          <a:p>
            <a:r>
              <a:rPr lang="en-US"/>
              <a:t>Click icon to add table</a:t>
            </a:r>
            <a:endParaRPr lang="de-DE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BBC0A2F6-28BF-852D-5354-206DF7D6C58D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811441" y="5222400"/>
            <a:ext cx="1689600" cy="960000"/>
          </a:xfrm>
        </p:spPr>
        <p:txBody>
          <a:bodyPr anchor="b" anchorCtr="1"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E970ACF8-038F-83DD-326D-764F8DD896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811441" y="4245551"/>
            <a:ext cx="1689600" cy="960000"/>
          </a:xfrm>
        </p:spPr>
        <p:txBody>
          <a:bodyPr anchor="b" anchorCtr="1"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0C3EAF72-D2E2-412E-55C4-ADE5414D5FD4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9811441" y="3268701"/>
            <a:ext cx="1689600" cy="960000"/>
          </a:xfrm>
        </p:spPr>
        <p:txBody>
          <a:bodyPr anchor="b" anchorCtr="1"/>
          <a:lstStyle/>
          <a:p>
            <a:r>
              <a:rPr lang="en-US"/>
              <a:t>Click icon to add picture</a:t>
            </a:r>
            <a:endParaRPr lang="de-DE"/>
          </a:p>
        </p:txBody>
      </p:sp>
      <p:pic>
        <p:nvPicPr>
          <p:cNvPr id="19" name="Grafik 18" descr="Agora Energiewende Logo">
            <a:extLst>
              <a:ext uri="{FF2B5EF4-FFF2-40B4-BE49-F238E27FC236}">
                <a16:creationId xmlns:a16="http://schemas.microsoft.com/office/drawing/2014/main" id="{51C709EA-D184-56A3-AA68-0D7B0286A6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00" y="480000"/>
            <a:ext cx="1968000" cy="8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460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C Title without picture, but partner logo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038894E8-C8F5-1699-28FD-C4941B9932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9120000" cy="6858000"/>
          </a:xfrm>
          <a:prstGeom prst="rect">
            <a:avLst/>
          </a:prstGeom>
          <a:gradFill>
            <a:gsLst>
              <a:gs pos="100000">
                <a:srgbClr val="5C2F6C"/>
              </a:gs>
              <a:gs pos="0">
                <a:srgbClr val="733E8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DD03F9B-43E6-BC5E-2339-6A079E66D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484" y="5702400"/>
            <a:ext cx="8640000" cy="528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Name Person 1, Name Person 2</a:t>
            </a:r>
          </a:p>
          <a:p>
            <a:pPr lvl="1"/>
            <a:r>
              <a:rPr lang="de-DE" dirty="0"/>
              <a:t>Date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4276719-A83A-5450-ACF5-0F6D25D0F899}"/>
              </a:ext>
            </a:extLst>
          </p:cNvPr>
          <p:cNvSpPr/>
          <p:nvPr userDrawn="1"/>
        </p:nvSpPr>
        <p:spPr>
          <a:xfrm>
            <a:off x="9120000" y="0"/>
            <a:ext cx="307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  <p:sp>
        <p:nvSpPr>
          <p:cNvPr id="27" name="Tabellenplatzhalter 7">
            <a:extLst>
              <a:ext uri="{FF2B5EF4-FFF2-40B4-BE49-F238E27FC236}">
                <a16:creationId xmlns:a16="http://schemas.microsoft.com/office/drawing/2014/main" id="{8EE42AAE-DAEB-45F7-D815-979FA4EB1638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80000" y="2492667"/>
            <a:ext cx="6000000" cy="324875"/>
          </a:xfrm>
        </p:spPr>
        <p:txBody>
          <a:bodyPr anchor="b" anchorCtr="0">
            <a:spAutoFit/>
          </a:bodyPr>
          <a:lstStyle/>
          <a:p>
            <a:r>
              <a:rPr lang="en-US"/>
              <a:t>Click icon to add table</a:t>
            </a:r>
            <a:endParaRPr lang="de-DE" dirty="0"/>
          </a:p>
        </p:txBody>
      </p:sp>
      <p:pic>
        <p:nvPicPr>
          <p:cNvPr id="29" name="Grafik 28" descr="Agora Energiewende Logo">
            <a:extLst>
              <a:ext uri="{FF2B5EF4-FFF2-40B4-BE49-F238E27FC236}">
                <a16:creationId xmlns:a16="http://schemas.microsoft.com/office/drawing/2014/main" id="{5CF1283F-04F6-05CE-0D2A-EB671717813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00" y="480000"/>
            <a:ext cx="1968000" cy="8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52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D Title without picture, but partner logo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7">
            <a:extLst>
              <a:ext uri="{FF2B5EF4-FFF2-40B4-BE49-F238E27FC236}">
                <a16:creationId xmlns:a16="http://schemas.microsoft.com/office/drawing/2014/main" id="{8230D5EC-3BF4-74EC-B50D-9FA1596947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20000" y="0"/>
            <a:ext cx="3072000" cy="6858000"/>
          </a:xfrm>
          <a:prstGeom prst="rect">
            <a:avLst/>
          </a:prstGeom>
          <a:gradFill>
            <a:gsLst>
              <a:gs pos="76000">
                <a:srgbClr val="FFFFFF">
                  <a:alpha val="93000"/>
                </a:srgbClr>
              </a:gs>
              <a:gs pos="0">
                <a:schemeClr val="bg1">
                  <a:alpha val="9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70040C9D-0C3D-EF20-4A7B-1914F2AE358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811441" y="5222400"/>
            <a:ext cx="1689600" cy="960000"/>
          </a:xfrm>
        </p:spPr>
        <p:txBody>
          <a:bodyPr anchor="b" anchorCtr="1"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F97C04E8-CB70-FC90-8547-6BBDE37C1D8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811441" y="4245551"/>
            <a:ext cx="1689600" cy="960000"/>
          </a:xfrm>
        </p:spPr>
        <p:txBody>
          <a:bodyPr anchor="b" anchorCtr="1"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025753F5-38FD-AAFC-267A-0305BF10B694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9811441" y="3268701"/>
            <a:ext cx="1689600" cy="960000"/>
          </a:xfrm>
        </p:spPr>
        <p:txBody>
          <a:bodyPr anchor="b" anchorCtr="1"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38894E8-C8F5-1699-28FD-C4941B9932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9120000" cy="6858000"/>
          </a:xfrm>
          <a:prstGeom prst="rect">
            <a:avLst/>
          </a:prstGeom>
          <a:gradFill>
            <a:gsLst>
              <a:gs pos="100000">
                <a:srgbClr val="5C2F6C"/>
              </a:gs>
              <a:gs pos="0">
                <a:srgbClr val="733E8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DD03F9B-43E6-BC5E-2339-6A079E66D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484" y="5702400"/>
            <a:ext cx="8640000" cy="528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Name Person 1, Name Person 2</a:t>
            </a:r>
          </a:p>
          <a:p>
            <a:pPr lvl="1"/>
            <a:r>
              <a:rPr lang="de-DE" dirty="0"/>
              <a:t>Date</a:t>
            </a:r>
          </a:p>
        </p:txBody>
      </p:sp>
      <p:sp>
        <p:nvSpPr>
          <p:cNvPr id="27" name="Tabellenplatzhalter 7">
            <a:extLst>
              <a:ext uri="{FF2B5EF4-FFF2-40B4-BE49-F238E27FC236}">
                <a16:creationId xmlns:a16="http://schemas.microsoft.com/office/drawing/2014/main" id="{8EE42AAE-DAEB-45F7-D815-979FA4EB1638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80000" y="2492667"/>
            <a:ext cx="6000000" cy="324875"/>
          </a:xfrm>
        </p:spPr>
        <p:txBody>
          <a:bodyPr anchor="b" anchorCtr="0">
            <a:spAutoFit/>
          </a:bodyPr>
          <a:lstStyle/>
          <a:p>
            <a:r>
              <a:rPr lang="en-US"/>
              <a:t>Click icon to add table</a:t>
            </a:r>
            <a:endParaRPr lang="de-DE" dirty="0"/>
          </a:p>
        </p:txBody>
      </p:sp>
      <p:pic>
        <p:nvPicPr>
          <p:cNvPr id="29" name="Grafik 28" descr="Agora Energiewende Logo">
            <a:extLst>
              <a:ext uri="{FF2B5EF4-FFF2-40B4-BE49-F238E27FC236}">
                <a16:creationId xmlns:a16="http://schemas.microsoft.com/office/drawing/2014/main" id="{5CF1283F-04F6-05CE-0D2A-EB671717813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00" y="480000"/>
            <a:ext cx="1968000" cy="8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15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xtfeld (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4918" y="628001"/>
            <a:ext cx="8401429" cy="1017636"/>
          </a:xfrm>
        </p:spPr>
        <p:txBody>
          <a:bodyPr/>
          <a:lstStyle>
            <a:lvl1pPr>
              <a:defRPr sz="2200"/>
            </a:lvl1pPr>
          </a:lstStyle>
          <a:p>
            <a:r>
              <a:rPr lang="en-GB" noProof="0"/>
              <a:t>Headline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14917" y="6425409"/>
            <a:ext cx="9889595" cy="221109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14917" y="1828800"/>
            <a:ext cx="10780298" cy="4438651"/>
          </a:xfrm>
          <a:noFill/>
        </p:spPr>
        <p:txBody>
          <a:bodyPr lIns="72000" tIns="72000" rIns="72000" bIns="72000"/>
          <a:lstStyle>
            <a:lvl1pPr marL="285750" indent="-285750">
              <a:lnSpc>
                <a:spcPct val="100000"/>
              </a:lnSpc>
              <a:buSzPct val="100000"/>
              <a:buFont typeface="Flexo" pitchFamily="50" charset="0"/>
              <a:buChar char="→"/>
              <a:defRPr sz="1800" baseline="0"/>
            </a:lvl1pPr>
            <a:lvl2pPr marL="539750" indent="-342900">
              <a:buFont typeface="Arial" panose="020B0604020202020204" pitchFamily="34" charset="0"/>
              <a:buChar char="•"/>
              <a:defRPr sz="1600"/>
            </a:lvl2pPr>
          </a:lstStyle>
          <a:p>
            <a:pPr lvl="0"/>
            <a:r>
              <a:rPr lang="de-DE"/>
              <a:t>Bullet hinzufügen</a:t>
            </a:r>
          </a:p>
          <a:p>
            <a:pPr lvl="1"/>
            <a:r>
              <a:rPr lang="de-DE"/>
              <a:t>Zweiter Bullet</a:t>
            </a:r>
          </a:p>
        </p:txBody>
      </p:sp>
    </p:spTree>
    <p:extLst>
      <p:ext uri="{BB962C8B-B14F-4D97-AF65-F5344CB8AC3E}">
        <p14:creationId xmlns:p14="http://schemas.microsoft.com/office/powerpoint/2010/main" val="3315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4A182DB2-F556-ACC4-80ED-F0A58F850D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90251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F990A58B-299C-E72A-C272-3A6F512CD76E}"/>
              </a:ext>
            </a:extLst>
          </p:cNvPr>
          <p:cNvSpPr/>
          <p:nvPr userDrawn="1"/>
        </p:nvSpPr>
        <p:spPr>
          <a:xfrm>
            <a:off x="1" y="1245132"/>
            <a:ext cx="12191999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98E78-D798-339A-B7B4-ACF128101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Headline, Calibri Bold 28 pt.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ADF188-A1B5-A648-F546-4A32549B36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1449388"/>
            <a:ext cx="9451775" cy="4535487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E887C-351B-5E82-A3EE-C700CE6F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BB9B4-94F8-ECB6-96EF-FF5CD6FA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3F7E1BD6-E0BD-5560-DE9A-B0B712F14FCA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76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9D26823F-BCD5-638B-9DFB-56065293E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82582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52FE2163-E4DF-4DFC-90A8-662C68072EEB}"/>
              </a:ext>
            </a:extLst>
          </p:cNvPr>
          <p:cNvSpPr/>
          <p:nvPr userDrawn="1"/>
        </p:nvSpPr>
        <p:spPr>
          <a:xfrm flipH="1">
            <a:off x="1" y="1245132"/>
            <a:ext cx="12192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98E78-D798-339A-B7B4-ACF1281018F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/>
              <a:t>Headline, Calibri Bold 28 pt.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E887C-351B-5E82-A3EE-C700CE6FDB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BB9B4-94F8-ECB6-96EF-FF5CD6FA22E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47E97C24-11B7-004C-11B4-5AD1765FD6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1449388"/>
            <a:ext cx="11233150" cy="553998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Headline, two lines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0A2F8F-3922-5F0B-A76C-9D952C7FF4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2133600"/>
            <a:ext cx="11233150" cy="3851275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DDDE7506-A038-1A99-147D-28517B2F31C0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3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text (2/3 &amp; 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7769F275-A911-3D10-6243-314B5FF460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67429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2" imgH="532" progId="TCLayout.ActiveDocument.1">
                  <p:embed/>
                </p:oleObj>
              </mc:Choice>
              <mc:Fallback>
                <p:oleObj name="think-cell Folie" r:id="rId3" imgW="532" imgH="53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52FE2163-E4DF-4DFC-90A8-662C68072EEB}"/>
              </a:ext>
            </a:extLst>
          </p:cNvPr>
          <p:cNvSpPr/>
          <p:nvPr userDrawn="1"/>
        </p:nvSpPr>
        <p:spPr>
          <a:xfrm>
            <a:off x="8188001" y="1245132"/>
            <a:ext cx="4004000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90D187E5-01BB-EBE4-D7F5-01378DC00073}"/>
              </a:ext>
            </a:extLst>
          </p:cNvPr>
          <p:cNvSpPr/>
          <p:nvPr userDrawn="1"/>
        </p:nvSpPr>
        <p:spPr>
          <a:xfrm>
            <a:off x="1" y="1245132"/>
            <a:ext cx="8098000" cy="4944000"/>
          </a:xfrm>
          <a:custGeom>
            <a:avLst/>
            <a:gdLst>
              <a:gd name="connsiteX0" fmla="*/ 0 w 8098000"/>
              <a:gd name="connsiteY0" fmla="*/ 0 h 4944000"/>
              <a:gd name="connsiteX1" fmla="*/ 4094000 w 8098000"/>
              <a:gd name="connsiteY1" fmla="*/ 0 h 4944000"/>
              <a:gd name="connsiteX2" fmla="*/ 5211576 w 8098000"/>
              <a:gd name="connsiteY2" fmla="*/ 0 h 4944000"/>
              <a:gd name="connsiteX3" fmla="*/ 8098000 w 8098000"/>
              <a:gd name="connsiteY3" fmla="*/ 0 h 4944000"/>
              <a:gd name="connsiteX4" fmla="*/ 8098000 w 8098000"/>
              <a:gd name="connsiteY4" fmla="*/ 4944000 h 4944000"/>
              <a:gd name="connsiteX5" fmla="*/ 5211576 w 8098000"/>
              <a:gd name="connsiteY5" fmla="*/ 4944000 h 4944000"/>
              <a:gd name="connsiteX6" fmla="*/ 4094000 w 8098000"/>
              <a:gd name="connsiteY6" fmla="*/ 4944000 h 4944000"/>
              <a:gd name="connsiteX7" fmla="*/ 0 w 8098000"/>
              <a:gd name="connsiteY7" fmla="*/ 4944000 h 4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98000" h="4944000">
                <a:moveTo>
                  <a:pt x="0" y="0"/>
                </a:moveTo>
                <a:lnTo>
                  <a:pt x="4094000" y="0"/>
                </a:lnTo>
                <a:lnTo>
                  <a:pt x="5211576" y="0"/>
                </a:lnTo>
                <a:lnTo>
                  <a:pt x="8098000" y="0"/>
                </a:lnTo>
                <a:lnTo>
                  <a:pt x="8098000" y="4944000"/>
                </a:lnTo>
                <a:lnTo>
                  <a:pt x="5211576" y="4944000"/>
                </a:lnTo>
                <a:lnTo>
                  <a:pt x="4094000" y="4944000"/>
                </a:lnTo>
                <a:lnTo>
                  <a:pt x="0" y="494400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200" baseline="0"/>
              <a:t> </a:t>
            </a:r>
            <a:endParaRPr lang="en-US" sz="3200" baseline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798E78-D798-339A-B7B4-ACF128101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/>
              <a:t>Headline, Calibri Bold 28 pt.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ADF188-A1B5-A648-F546-4A32549B36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2133600"/>
            <a:ext cx="7258576" cy="3851275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E887C-351B-5E82-A3EE-C700CE6F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BB9B4-94F8-ECB6-96EF-FF5CD6FA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AB006D9-056C-E47C-6421-8A9ADA295C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8001" y="1449388"/>
            <a:ext cx="3164574" cy="4535487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DC325EF3-8974-A60A-08D5-2E07BE81C4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449388"/>
            <a:ext cx="7258576" cy="553998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Headline, two lines</a:t>
            </a:r>
            <a:endParaRPr lang="en-US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8654336D-D98C-13D3-74E1-81613DA9C617}"/>
              </a:ext>
            </a:extLst>
          </p:cNvPr>
          <p:cNvCxnSpPr>
            <a:cxnSpLocks/>
          </p:cNvCxnSpPr>
          <p:nvPr userDrawn="1"/>
        </p:nvCxnSpPr>
        <p:spPr>
          <a:xfrm>
            <a:off x="0" y="6184897"/>
            <a:ext cx="12192000" cy="0"/>
          </a:xfrm>
          <a:prstGeom prst="line">
            <a:avLst/>
          </a:prstGeom>
          <a:ln w="508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59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19.xml"/><Relationship Id="rId16" Type="http://schemas.openxmlformats.org/officeDocument/2006/relationships/tags" Target="../tags/tag1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oleObject" Target="../embeddings/oleObject19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4347C0BC-EFAF-1946-4103-3E57B1095B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242854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0" imgW="532" imgH="532" progId="TCLayout.ActiveDocument.1">
                  <p:embed/>
                </p:oleObj>
              </mc:Choice>
              <mc:Fallback>
                <p:oleObj name="think-cell Folie" r:id="rId20" imgW="532" imgH="53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40CE4-C72F-9A18-109A-39C33FB0E5A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79425" y="268130"/>
            <a:ext cx="11233150" cy="77559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Headline, Calibri Bold 28 pt.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AE14C2-5748-88AE-4BC1-2C892AEB0DF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79425" y="1449388"/>
            <a:ext cx="11233150" cy="45354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444540-2C15-DCF3-E7C3-1167820B367B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579120" y="6456364"/>
            <a:ext cx="935208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8D1B0D-6FFF-8CC9-CBB3-F16E03BF47F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59545" y="6456365"/>
            <a:ext cx="239794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1F35B65-CD21-425F-97D0-5949E77A4E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B8F2F5E-DBCE-F543-6434-5BAA1672E840}"/>
              </a:ext>
            </a:extLst>
          </p:cNvPr>
          <p:cNvSpPr txBox="1">
            <a:spLocks/>
          </p:cNvSpPr>
          <p:nvPr userDrawn="1"/>
        </p:nvSpPr>
        <p:spPr>
          <a:xfrm>
            <a:off x="457202" y="6439696"/>
            <a:ext cx="45719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|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4309743-405A-5C2E-1921-7485D311BCF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9925" y="6342037"/>
            <a:ext cx="901702" cy="3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5" r:id="rId3"/>
    <p:sldLayoutId id="2147483666" r:id="rId4"/>
    <p:sldLayoutId id="2147483654" r:id="rId5"/>
    <p:sldLayoutId id="2147483667" r:id="rId6"/>
    <p:sldLayoutId id="2147483650" r:id="rId7"/>
    <p:sldLayoutId id="2147483668" r:id="rId8"/>
    <p:sldLayoutId id="2147483658" r:id="rId9"/>
    <p:sldLayoutId id="2147483660" r:id="rId10"/>
    <p:sldLayoutId id="2147483659" r:id="rId11"/>
    <p:sldLayoutId id="2147483670" r:id="rId12"/>
    <p:sldLayoutId id="2147483672" r:id="rId13"/>
    <p:sldLayoutId id="2147483698" r:id="rId14"/>
    <p:sldLayoutId id="2147483700" r:id="rId15"/>
    <p:sldLayoutId id="2147483673" r:id="rId16"/>
    <p:sldLayoutId id="2147483674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Calibri" panose="020F0502020204030204" pitchFamily="34" charset="0"/>
        <a:buChar char="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7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0C43977B-CC06-6FC1-4B0C-8153C8776C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96521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7" imgW="532" imgH="532" progId="TCLayout.ActiveDocument.1">
                  <p:embed/>
                </p:oleObj>
              </mc:Choice>
              <mc:Fallback>
                <p:oleObj name="think-cell Folie" r:id="rId17" imgW="532" imgH="53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40CE4-C72F-9A18-109A-39C33FB0E5A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79425" y="157331"/>
            <a:ext cx="11233150" cy="93489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Headline, Calibri Bold 32 pt.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AE14C2-5748-88AE-4BC1-2C892AEB0DF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79425" y="1449388"/>
            <a:ext cx="11233150" cy="45354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444540-2C15-DCF3-E7C3-1167820B367B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579120" y="6456364"/>
            <a:ext cx="935208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8D1B0D-6FFF-8CC9-CBB3-F16E03BF47F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59545" y="6456365"/>
            <a:ext cx="239794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1F35B65-CD21-425F-97D0-5949E77A4E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B8F2F5E-DBCE-F543-6434-5BAA1672E840}"/>
              </a:ext>
            </a:extLst>
          </p:cNvPr>
          <p:cNvSpPr txBox="1">
            <a:spLocks/>
          </p:cNvSpPr>
          <p:nvPr userDrawn="1"/>
        </p:nvSpPr>
        <p:spPr>
          <a:xfrm>
            <a:off x="457202" y="6439696"/>
            <a:ext cx="45719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|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4309743-405A-5C2E-1921-7485D311BCF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9925" y="6342037"/>
            <a:ext cx="901702" cy="3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1" r:id="rId5"/>
    <p:sldLayoutId id="2147483683" r:id="rId6"/>
    <p:sldLayoutId id="2147483682" r:id="rId7"/>
    <p:sldLayoutId id="2147483691" r:id="rId8"/>
    <p:sldLayoutId id="2147483685" r:id="rId9"/>
    <p:sldLayoutId id="2147483695" r:id="rId10"/>
    <p:sldLayoutId id="2147483699" r:id="rId11"/>
    <p:sldLayoutId id="2147483696" r:id="rId12"/>
    <p:sldLayoutId id="2147483697" r:id="rId13"/>
    <p:sldLayoutId id="2147483701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0000" indent="-45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Calibri" panose="020F0502020204030204" pitchFamily="34" charset="0"/>
        <a:buChar char="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90000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77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9C35A813-4D87-3576-7356-9131BE360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1261200"/>
            <a:ext cx="12191999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aseline="0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0" y="1468800"/>
            <a:ext cx="9451200" cy="451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level</a:t>
            </a:r>
          </a:p>
        </p:txBody>
      </p:sp>
      <p:pic>
        <p:nvPicPr>
          <p:cNvPr id="20" name="Grafik 19" descr="Agora Energiewende Logo">
            <a:extLst>
              <a:ext uri="{FF2B5EF4-FFF2-40B4-BE49-F238E27FC236}">
                <a16:creationId xmlns:a16="http://schemas.microsoft.com/office/drawing/2014/main" id="{DE434E91-1659-D35F-61B4-C0C0942CD0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97" y="6348426"/>
            <a:ext cx="868800" cy="359756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B92A14E-8356-2B2C-5993-587AACE3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Headline</a:t>
            </a:r>
            <a:endParaRPr lang="en-US" dirty="0"/>
          </a:p>
        </p:txBody>
      </p:sp>
      <p:sp>
        <p:nvSpPr>
          <p:cNvPr id="6" name="Fußzeilenplatzhalter 8">
            <a:extLst>
              <a:ext uri="{FF2B5EF4-FFF2-40B4-BE49-F238E27FC236}">
                <a16:creationId xmlns:a16="http://schemas.microsoft.com/office/drawing/2014/main" id="{4126793B-07A1-B3D7-70C4-4E43A3E69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err="1"/>
              <a:t>Footnotes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C640FCC-E9C4-AC05-806F-A6B39658F79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6032" y="6389416"/>
            <a:ext cx="26996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33" dirty="0">
                <a:solidFill>
                  <a:schemeClr val="bg2">
                    <a:lumMod val="50000"/>
                  </a:schemeClr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56102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dt="0"/>
  <p:txStyles>
    <p:titleStyle>
      <a:lvl1pPr algn="l" defTabSz="914377" rtl="0" eaLnBrk="1" latinLnBrk="0" hangingPunct="1">
        <a:lnSpc>
          <a:spcPts val="2933"/>
        </a:lnSpc>
        <a:spcBef>
          <a:spcPct val="0"/>
        </a:spcBef>
        <a:buNone/>
        <a:defRPr sz="2800" kern="1200">
          <a:solidFill>
            <a:srgbClr val="733E88"/>
          </a:solidFill>
          <a:latin typeface="Calibri bold" panose="020F0702030404030204" pitchFamily="34" charset="0"/>
          <a:ea typeface="+mj-ea"/>
          <a:cs typeface="Calibri bold" panose="020F0702030404030204" pitchFamily="34" charset="0"/>
        </a:defRPr>
      </a:lvl1pPr>
    </p:titleStyle>
    <p:bodyStyle>
      <a:lvl1pPr marL="0" indent="0" algn="l" defTabSz="914377" rtl="0" eaLnBrk="1" latinLnBrk="0" hangingPunct="1">
        <a:lnSpc>
          <a:spcPts val="2067"/>
        </a:lnSpc>
        <a:spcBef>
          <a:spcPts val="600"/>
        </a:spcBef>
        <a:spcAft>
          <a:spcPts val="400"/>
        </a:spcAft>
        <a:buFontTx/>
        <a:buNone/>
        <a:defRPr sz="1733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39994" indent="-239994" algn="l" defTabSz="335992" rtl="0" eaLnBrk="1" latinLnBrk="0" hangingPunct="1">
        <a:lnSpc>
          <a:spcPts val="2067"/>
        </a:lnSpc>
        <a:spcBef>
          <a:spcPts val="333"/>
        </a:spcBef>
        <a:spcAft>
          <a:spcPts val="267"/>
        </a:spcAft>
        <a:buClr>
          <a:srgbClr val="733E88"/>
        </a:buClr>
        <a:buSzPct val="86000"/>
        <a:buFont typeface="Calibri" panose="020F0502020204030204" pitchFamily="34" charset="0"/>
        <a:buChar char="→"/>
        <a:defRPr lang="de-DE" sz="1733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239994" indent="-239994" algn="l" defTabSz="335992" rtl="0" eaLnBrk="1" latinLnBrk="0" hangingPunct="1">
        <a:lnSpc>
          <a:spcPts val="2067"/>
        </a:lnSpc>
        <a:spcBef>
          <a:spcPts val="333"/>
        </a:spcBef>
        <a:spcAft>
          <a:spcPts val="267"/>
        </a:spcAft>
        <a:buClr>
          <a:srgbClr val="733E88"/>
        </a:buClr>
        <a:buSzPct val="100000"/>
        <a:buFont typeface="+mj-lt"/>
        <a:buAutoNum type="arabicPeriod"/>
        <a:tabLst/>
        <a:defRPr sz="1733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335992" indent="-115197" algn="l" defTabSz="914377" rtl="0" eaLnBrk="1" latinLnBrk="0" hangingPunct="1">
        <a:lnSpc>
          <a:spcPts val="2067"/>
        </a:lnSpc>
        <a:spcBef>
          <a:spcPts val="0"/>
        </a:spcBef>
        <a:spcAft>
          <a:spcPts val="0"/>
        </a:spcAft>
        <a:buClr>
          <a:srgbClr val="733E88"/>
        </a:buClr>
        <a:buSzPct val="80000"/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455989" indent="-115197" algn="l" defTabSz="914377" rtl="0" eaLnBrk="1" latinLnBrk="0" hangingPunct="1">
        <a:lnSpc>
          <a:spcPts val="2067"/>
        </a:lnSpc>
        <a:spcBef>
          <a:spcPts val="0"/>
        </a:spcBef>
        <a:spcAft>
          <a:spcPts val="0"/>
        </a:spcAft>
        <a:buClr>
          <a:schemeClr val="tx1">
            <a:lumMod val="65000"/>
            <a:lumOff val="35000"/>
          </a:schemeClr>
        </a:buClr>
        <a:buSzPct val="80000"/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88">
          <p15:clr>
            <a:srgbClr val="F26B43"/>
          </p15:clr>
        </p15:guide>
        <p15:guide id="2" pos="301">
          <p15:clr>
            <a:srgbClr val="F26B43"/>
          </p15:clr>
        </p15:guide>
        <p15:guide id="3" pos="7379">
          <p15:clr>
            <a:srgbClr val="F26B43"/>
          </p15:clr>
        </p15:guide>
        <p15:guide id="5" orient="horz" pos="920">
          <p15:clr>
            <a:srgbClr val="F26B43"/>
          </p15:clr>
        </p15:guide>
        <p15:guide id="6" orient="horz" pos="3763">
          <p15:clr>
            <a:srgbClr val="F26B43"/>
          </p15:clr>
        </p15:guide>
        <p15:guide id="7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992A3B46-4556-97AB-E253-727C2D527B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2568333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70" imgH="371" progId="TCLayout.ActiveDocument.1">
                  <p:embed/>
                </p:oleObj>
              </mc:Choice>
              <mc:Fallback>
                <p:oleObj name="think-cell Slide" r:id="rId14" imgW="370" imgH="371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92A3B46-4556-97AB-E253-727C2D527B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9C35A813-4D87-3576-7356-9131BE360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1261200"/>
            <a:ext cx="12191999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aseline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0" y="1468800"/>
            <a:ext cx="9451200" cy="451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de-DE"/>
              <a:t>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 err="1"/>
              <a:t>Fifth</a:t>
            </a:r>
            <a:r>
              <a:rPr lang="de-DE"/>
              <a:t> level</a:t>
            </a:r>
          </a:p>
        </p:txBody>
      </p:sp>
      <p:pic>
        <p:nvPicPr>
          <p:cNvPr id="20" name="Grafik 19" descr="Agora Energiewende Logo">
            <a:extLst>
              <a:ext uri="{FF2B5EF4-FFF2-40B4-BE49-F238E27FC236}">
                <a16:creationId xmlns:a16="http://schemas.microsoft.com/office/drawing/2014/main" id="{DE434E91-1659-D35F-61B4-C0C0942CD0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97" y="6348426"/>
            <a:ext cx="868800" cy="359756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B92A14E-8356-2B2C-5993-587AACE3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/>
              <a:t>Headline</a:t>
            </a:r>
            <a:endParaRPr lang="en-US"/>
          </a:p>
        </p:txBody>
      </p:sp>
      <p:sp>
        <p:nvSpPr>
          <p:cNvPr id="6" name="Fußzeilenplatzhalter 8">
            <a:extLst>
              <a:ext uri="{FF2B5EF4-FFF2-40B4-BE49-F238E27FC236}">
                <a16:creationId xmlns:a16="http://schemas.microsoft.com/office/drawing/2014/main" id="{4126793B-07A1-B3D7-70C4-4E43A3E69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C640FCC-E9C4-AC05-806F-A6B39658F79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6032" y="6389416"/>
            <a:ext cx="26996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33">
                <a:solidFill>
                  <a:schemeClr val="bg2">
                    <a:lumMod val="50000"/>
                  </a:schemeClr>
                </a:solidFill>
              </a:rPr>
              <a:t>|</a:t>
            </a:r>
          </a:p>
        </p:txBody>
      </p:sp>
      <p:sp>
        <p:nvSpPr>
          <p:cNvPr id="4" name="Foliennummernplatzhalter 1">
            <a:extLst>
              <a:ext uri="{FF2B5EF4-FFF2-40B4-BE49-F238E27FC236}">
                <a16:creationId xmlns:a16="http://schemas.microsoft.com/office/drawing/2014/main" id="{9387E3C6-4A19-6204-8BCA-0C9FC73DB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282846"/>
            <a:ext cx="399340" cy="4807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de-DE" sz="933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93ACA8-8BDA-4CD2-80D6-5F016FD6C10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9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dt="0"/>
  <p:txStyles>
    <p:titleStyle>
      <a:lvl1pPr algn="l" defTabSz="914377" rtl="0" eaLnBrk="1" latinLnBrk="0" hangingPunct="1">
        <a:lnSpc>
          <a:spcPts val="2933"/>
        </a:lnSpc>
        <a:spcBef>
          <a:spcPct val="0"/>
        </a:spcBef>
        <a:buNone/>
        <a:defRPr sz="2800" kern="1200">
          <a:solidFill>
            <a:srgbClr val="733E88"/>
          </a:solidFill>
          <a:latin typeface="Calibri bold" panose="020F0702030404030204" pitchFamily="34" charset="0"/>
          <a:ea typeface="+mj-ea"/>
          <a:cs typeface="Calibri bold" panose="020F0702030404030204" pitchFamily="34" charset="0"/>
        </a:defRPr>
      </a:lvl1pPr>
    </p:titleStyle>
    <p:bodyStyle>
      <a:lvl1pPr marL="0" indent="0" algn="l" defTabSz="914377" rtl="0" eaLnBrk="1" latinLnBrk="0" hangingPunct="1">
        <a:lnSpc>
          <a:spcPts val="2067"/>
        </a:lnSpc>
        <a:spcBef>
          <a:spcPts val="600"/>
        </a:spcBef>
        <a:spcAft>
          <a:spcPts val="400"/>
        </a:spcAft>
        <a:buFontTx/>
        <a:buNone/>
        <a:defRPr sz="1733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39994" indent="-239994" algn="l" defTabSz="335992" rtl="0" eaLnBrk="1" latinLnBrk="0" hangingPunct="1">
        <a:lnSpc>
          <a:spcPts val="2067"/>
        </a:lnSpc>
        <a:spcBef>
          <a:spcPts val="333"/>
        </a:spcBef>
        <a:spcAft>
          <a:spcPts val="267"/>
        </a:spcAft>
        <a:buClr>
          <a:srgbClr val="733E88"/>
        </a:buClr>
        <a:buSzPct val="86000"/>
        <a:buFont typeface="Calibri" panose="020F0502020204030204" pitchFamily="34" charset="0"/>
        <a:buChar char="→"/>
        <a:defRPr lang="de-DE" sz="1733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239994" indent="-239994" algn="l" defTabSz="335992" rtl="0" eaLnBrk="1" latinLnBrk="0" hangingPunct="1">
        <a:lnSpc>
          <a:spcPts val="2067"/>
        </a:lnSpc>
        <a:spcBef>
          <a:spcPts val="333"/>
        </a:spcBef>
        <a:spcAft>
          <a:spcPts val="267"/>
        </a:spcAft>
        <a:buClr>
          <a:srgbClr val="733E88"/>
        </a:buClr>
        <a:buSzPct val="100000"/>
        <a:buFont typeface="+mj-lt"/>
        <a:buAutoNum type="arabicPeriod"/>
        <a:tabLst/>
        <a:defRPr sz="1733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335992" indent="-115197" algn="l" defTabSz="914377" rtl="0" eaLnBrk="1" latinLnBrk="0" hangingPunct="1">
        <a:lnSpc>
          <a:spcPts val="2067"/>
        </a:lnSpc>
        <a:spcBef>
          <a:spcPts val="0"/>
        </a:spcBef>
        <a:spcAft>
          <a:spcPts val="0"/>
        </a:spcAft>
        <a:buClr>
          <a:srgbClr val="733E88"/>
        </a:buClr>
        <a:buSzPct val="80000"/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455989" indent="-115197" algn="l" defTabSz="914377" rtl="0" eaLnBrk="1" latinLnBrk="0" hangingPunct="1">
        <a:lnSpc>
          <a:spcPts val="2067"/>
        </a:lnSpc>
        <a:spcBef>
          <a:spcPts val="0"/>
        </a:spcBef>
        <a:spcAft>
          <a:spcPts val="0"/>
        </a:spcAft>
        <a:buClr>
          <a:schemeClr val="tx1">
            <a:lumMod val="65000"/>
            <a:lumOff val="35000"/>
          </a:schemeClr>
        </a:buClr>
        <a:buSzPct val="80000"/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88">
          <p15:clr>
            <a:srgbClr val="F26B43"/>
          </p15:clr>
        </p15:guide>
        <p15:guide id="2" pos="301">
          <p15:clr>
            <a:srgbClr val="F26B43"/>
          </p15:clr>
        </p15:guide>
        <p15:guide id="3" pos="7379">
          <p15:clr>
            <a:srgbClr val="F26B43"/>
          </p15:clr>
        </p15:guide>
        <p15:guide id="5" orient="horz" pos="920">
          <p15:clr>
            <a:srgbClr val="F26B43"/>
          </p15:clr>
        </p15:guide>
        <p15:guide id="6" orient="horz" pos="3763">
          <p15:clr>
            <a:srgbClr val="F26B43"/>
          </p15:clr>
        </p15:guide>
        <p15:guide id="7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9C35A813-4D87-3576-7356-9131BE360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1261200"/>
            <a:ext cx="12191999" cy="4944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aseline="0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0" y="1468800"/>
            <a:ext cx="9451200" cy="451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level</a:t>
            </a:r>
          </a:p>
        </p:txBody>
      </p:sp>
      <p:pic>
        <p:nvPicPr>
          <p:cNvPr id="20" name="Grafik 19" descr="Agora Energiewende Logo">
            <a:extLst>
              <a:ext uri="{FF2B5EF4-FFF2-40B4-BE49-F238E27FC236}">
                <a16:creationId xmlns:a16="http://schemas.microsoft.com/office/drawing/2014/main" id="{DE434E91-1659-D35F-61B4-C0C0942CD0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97" y="6348426"/>
            <a:ext cx="868800" cy="359756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B92A14E-8356-2B2C-5993-587AACE3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59" y="0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Headline</a:t>
            </a:r>
            <a:endParaRPr lang="en-US" dirty="0"/>
          </a:p>
        </p:txBody>
      </p:sp>
      <p:sp>
        <p:nvSpPr>
          <p:cNvPr id="6" name="Fußzeilenplatzhalter 8">
            <a:extLst>
              <a:ext uri="{FF2B5EF4-FFF2-40B4-BE49-F238E27FC236}">
                <a16:creationId xmlns:a16="http://schemas.microsoft.com/office/drawing/2014/main" id="{4126793B-07A1-B3D7-70C4-4E43A3E69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120" y="6286025"/>
            <a:ext cx="9352080" cy="4807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ts val="1120"/>
              </a:lnSpc>
              <a:defRPr sz="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err="1"/>
              <a:t>Footnotes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C640FCC-E9C4-AC05-806F-A6B39658F79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6032" y="6389416"/>
            <a:ext cx="26996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33" dirty="0">
                <a:solidFill>
                  <a:schemeClr val="bg2">
                    <a:lumMod val="50000"/>
                  </a:schemeClr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1699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</p:sldLayoutIdLst>
  <p:hf hdr="0" dt="0"/>
  <p:txStyles>
    <p:titleStyle>
      <a:lvl1pPr algn="l" defTabSz="914377" rtl="0" eaLnBrk="1" latinLnBrk="0" hangingPunct="1">
        <a:lnSpc>
          <a:spcPts val="2933"/>
        </a:lnSpc>
        <a:spcBef>
          <a:spcPct val="0"/>
        </a:spcBef>
        <a:buNone/>
        <a:defRPr sz="2800" kern="1200">
          <a:solidFill>
            <a:srgbClr val="733E88"/>
          </a:solidFill>
          <a:latin typeface="Calibri bold" panose="020F0702030404030204" pitchFamily="34" charset="0"/>
          <a:ea typeface="+mj-ea"/>
          <a:cs typeface="Calibri bold" panose="020F0702030404030204" pitchFamily="34" charset="0"/>
        </a:defRPr>
      </a:lvl1pPr>
    </p:titleStyle>
    <p:bodyStyle>
      <a:lvl1pPr marL="0" indent="0" algn="l" defTabSz="914377" rtl="0" eaLnBrk="1" latinLnBrk="0" hangingPunct="1">
        <a:lnSpc>
          <a:spcPts val="2067"/>
        </a:lnSpc>
        <a:spcBef>
          <a:spcPts val="600"/>
        </a:spcBef>
        <a:spcAft>
          <a:spcPts val="400"/>
        </a:spcAft>
        <a:buFontTx/>
        <a:buNone/>
        <a:defRPr sz="1733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39994" indent="-239994" algn="l" defTabSz="335992" rtl="0" eaLnBrk="1" latinLnBrk="0" hangingPunct="1">
        <a:lnSpc>
          <a:spcPts val="2067"/>
        </a:lnSpc>
        <a:spcBef>
          <a:spcPts val="333"/>
        </a:spcBef>
        <a:spcAft>
          <a:spcPts val="267"/>
        </a:spcAft>
        <a:buClr>
          <a:srgbClr val="733E88"/>
        </a:buClr>
        <a:buSzPct val="86000"/>
        <a:buFont typeface="Calibri" panose="020F0502020204030204" pitchFamily="34" charset="0"/>
        <a:buChar char="→"/>
        <a:defRPr lang="de-DE" sz="1733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239994" indent="-239994" algn="l" defTabSz="335992" rtl="0" eaLnBrk="1" latinLnBrk="0" hangingPunct="1">
        <a:lnSpc>
          <a:spcPts val="2067"/>
        </a:lnSpc>
        <a:spcBef>
          <a:spcPts val="333"/>
        </a:spcBef>
        <a:spcAft>
          <a:spcPts val="267"/>
        </a:spcAft>
        <a:buClr>
          <a:srgbClr val="733E88"/>
        </a:buClr>
        <a:buSzPct val="100000"/>
        <a:buFont typeface="+mj-lt"/>
        <a:buAutoNum type="arabicPeriod"/>
        <a:tabLst/>
        <a:defRPr sz="1733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335992" indent="-115197" algn="l" defTabSz="914377" rtl="0" eaLnBrk="1" latinLnBrk="0" hangingPunct="1">
        <a:lnSpc>
          <a:spcPts val="2067"/>
        </a:lnSpc>
        <a:spcBef>
          <a:spcPts val="0"/>
        </a:spcBef>
        <a:spcAft>
          <a:spcPts val="0"/>
        </a:spcAft>
        <a:buClr>
          <a:srgbClr val="733E88"/>
        </a:buClr>
        <a:buSzPct val="80000"/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455989" indent="-115197" algn="l" defTabSz="914377" rtl="0" eaLnBrk="1" latinLnBrk="0" hangingPunct="1">
        <a:lnSpc>
          <a:spcPts val="2067"/>
        </a:lnSpc>
        <a:spcBef>
          <a:spcPts val="0"/>
        </a:spcBef>
        <a:spcAft>
          <a:spcPts val="0"/>
        </a:spcAft>
        <a:buClr>
          <a:schemeClr val="tx1">
            <a:lumMod val="65000"/>
            <a:lumOff val="35000"/>
          </a:schemeClr>
        </a:buClr>
        <a:buSzPct val="80000"/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88">
          <p15:clr>
            <a:srgbClr val="F26B43"/>
          </p15:clr>
        </p15:guide>
        <p15:guide id="2" pos="301">
          <p15:clr>
            <a:srgbClr val="F26B43"/>
          </p15:clr>
        </p15:guide>
        <p15:guide id="3" pos="7379">
          <p15:clr>
            <a:srgbClr val="F26B43"/>
          </p15:clr>
        </p15:guide>
        <p15:guide id="5" orient="horz" pos="920">
          <p15:clr>
            <a:srgbClr val="F26B43"/>
          </p15:clr>
        </p15:guide>
        <p15:guide id="6" orient="horz" pos="3763">
          <p15:clr>
            <a:srgbClr val="F26B43"/>
          </p15:clr>
        </p15:guide>
        <p15:guide id="7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F419D9-68B8-56FD-314A-F9B695524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000" y="5703141"/>
            <a:ext cx="8640000" cy="5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Name Vorname, Name Vorname</a:t>
            </a:r>
          </a:p>
          <a:p>
            <a:pPr lvl="1"/>
            <a:r>
              <a:rPr lang="de-DE" dirty="0"/>
              <a:t>Datum via Einzug</a:t>
            </a:r>
          </a:p>
        </p:txBody>
      </p:sp>
    </p:spTree>
    <p:extLst>
      <p:ext uri="{BB962C8B-B14F-4D97-AF65-F5344CB8AC3E}">
        <p14:creationId xmlns:p14="http://schemas.microsoft.com/office/powerpoint/2010/main" val="171133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ts val="2560"/>
        </a:lnSpc>
        <a:spcBef>
          <a:spcPts val="1333"/>
        </a:spcBef>
        <a:buFontTx/>
        <a:buNone/>
        <a:defRPr sz="2133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ts val="1920"/>
        </a:lnSpc>
        <a:spcBef>
          <a:spcPts val="0"/>
        </a:spcBef>
        <a:buFontTx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1219170" rtl="0" eaLnBrk="1" latinLnBrk="0" hangingPunct="1">
        <a:lnSpc>
          <a:spcPts val="1920"/>
        </a:lnSpc>
        <a:spcBef>
          <a:spcPts val="0"/>
        </a:spcBef>
        <a:buFontTx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0" algn="l" defTabSz="1219170" rtl="0" eaLnBrk="1" latinLnBrk="0" hangingPunct="1">
        <a:lnSpc>
          <a:spcPts val="1920"/>
        </a:lnSpc>
        <a:spcBef>
          <a:spcPts val="0"/>
        </a:spcBef>
        <a:buFontTx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1219170" rtl="0" eaLnBrk="1" latinLnBrk="0" hangingPunct="1">
        <a:lnSpc>
          <a:spcPts val="1920"/>
        </a:lnSpc>
        <a:spcBef>
          <a:spcPts val="0"/>
        </a:spcBef>
        <a:buFontTx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0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5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23.x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https://www.agora-energiewende.de/daten-tools/agorameter/" TargetMode="Externa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svg"/><Relationship Id="rId12" Type="http://schemas.openxmlformats.org/officeDocument/2006/relationships/image" Target="../media/image21.sv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.emf"/><Relationship Id="rId10" Type="http://schemas.openxmlformats.org/officeDocument/2006/relationships/image" Target="../media/image19.sv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Himmel, draußen, Solarenergie, Solarpanel enthält.&#10;&#10;Automatisch generierte Beschreibung">
            <a:extLst>
              <a:ext uri="{FF2B5EF4-FFF2-40B4-BE49-F238E27FC236}">
                <a16:creationId xmlns:a16="http://schemas.microsoft.com/office/drawing/2014/main" id="{DFF8574D-BCCD-D2DF-BBA6-5CA3349EC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7" name="Grafik 6" descr="Ein Bild, das violett, Flieder, Magenta, Lavendel enthält.&#10;&#10;Automatisch generierte Beschreibung">
            <a:extLst>
              <a:ext uri="{FF2B5EF4-FFF2-40B4-BE49-F238E27FC236}">
                <a16:creationId xmlns:a16="http://schemas.microsoft.com/office/drawing/2014/main" id="{22FC03C9-969D-E7D5-D034-DAD914DDAAF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eck 7">
            <a:extLst>
              <a:ext uri="{FF2B5EF4-FFF2-40B4-BE49-F238E27FC236}">
                <a16:creationId xmlns:a16="http://schemas.microsoft.com/office/drawing/2014/main" id="{FEE96C12-4527-45B7-D03D-A15E739560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20000" y="0"/>
            <a:ext cx="3072000" cy="6858000"/>
          </a:xfrm>
          <a:prstGeom prst="rect">
            <a:avLst/>
          </a:prstGeom>
          <a:gradFill>
            <a:gsLst>
              <a:gs pos="48000">
                <a:srgbClr val="FFFFFF"/>
              </a:gs>
              <a:gs pos="0">
                <a:schemeClr val="bg1">
                  <a:alpha val="9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dirty="0"/>
          </a:p>
        </p:txBody>
      </p:sp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EC740B42-561F-DE14-C9DF-98ED4721BE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76390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532" imgH="532" progId="TCLayout.ActiveDocument.1">
                  <p:embed/>
                </p:oleObj>
              </mc:Choice>
              <mc:Fallback>
                <p:oleObj name="think-cell Folie" r:id="rId6" imgW="532" imgH="53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E111744-87C3-D1AA-CDD0-73A650557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112" y="2438434"/>
            <a:ext cx="7596513" cy="1414426"/>
          </a:xfrm>
        </p:spPr>
        <p:txBody>
          <a:bodyPr vert="horz"/>
          <a:lstStyle/>
          <a:p>
            <a:r>
              <a:rPr lang="en-GB" sz="3600" dirty="0"/>
              <a:t>Unlocking Wind and Solar Deployment – </a:t>
            </a:r>
            <a:br>
              <a:rPr lang="en-GB" sz="3600" dirty="0"/>
            </a:br>
            <a:r>
              <a:rPr lang="en-GB" sz="3600" dirty="0"/>
              <a:t>A Diagnostic Tool to Overcome Renewable Energy Policy Barriers</a:t>
            </a:r>
            <a:endParaRPr lang="en-US" sz="36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D3D2549-7359-CCF6-C71A-8836553B3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4055354"/>
            <a:ext cx="6807200" cy="430887"/>
          </a:xfrm>
        </p:spPr>
        <p:txBody>
          <a:bodyPr/>
          <a:lstStyle/>
          <a:p>
            <a:r>
              <a:rPr lang="en-US" sz="2000" dirty="0"/>
              <a:t>Bangkok, </a:t>
            </a:r>
            <a:r>
              <a:rPr lang="en-GB" sz="2000" dirty="0"/>
              <a:t>APEC Workshop - RE Policies and Investments: Are We on the Right Track?</a:t>
            </a:r>
            <a:br>
              <a:rPr lang="en-GB" sz="2000" dirty="0"/>
            </a:br>
            <a:endParaRPr lang="en-US" sz="2000" dirty="0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1DCB6578-A936-B5B0-C274-80D67B2547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2198687"/>
            <a:ext cx="5998633" cy="0"/>
          </a:xfrm>
        </p:spPr>
        <p:txBody>
          <a:bodyPr/>
          <a:lstStyle/>
          <a:p>
            <a:r>
              <a:rPr lang="en-US" dirty="0"/>
              <a:t>Last Name Name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91BD2AA5-EB36-1E3F-C018-9E3775E0BD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3924002"/>
            <a:ext cx="5998633" cy="0"/>
          </a:xfrm>
        </p:spPr>
        <p:txBody>
          <a:bodyPr/>
          <a:lstStyle/>
          <a:p>
            <a:r>
              <a:rPr lang="en-US" dirty="0"/>
              <a:t>10th September 2024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043AE77-018E-9E65-CC4E-108F514182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670063F1-F66F-6A30-F9DF-C246FF026F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5" y="5384305"/>
            <a:ext cx="5998633" cy="307777"/>
          </a:xfrm>
        </p:spPr>
        <p:txBody>
          <a:bodyPr/>
          <a:lstStyle/>
          <a:p>
            <a:r>
              <a:rPr lang="en-US" dirty="0"/>
              <a:t>Dimitri Pescia, Director Power System Transformation</a:t>
            </a:r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BC45214F-0D4A-6385-D3F0-B9B40D0C79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9425" y="5738654"/>
            <a:ext cx="5998633" cy="246221"/>
          </a:xfrm>
        </p:spPr>
        <p:txBody>
          <a:bodyPr/>
          <a:lstStyle/>
          <a:p>
            <a:r>
              <a:rPr lang="en-US" dirty="0"/>
              <a:t>31st March 2026</a:t>
            </a:r>
          </a:p>
        </p:txBody>
      </p:sp>
      <p:pic>
        <p:nvPicPr>
          <p:cNvPr id="14" name="Grafik 13" descr="Agora Energiewende Logo">
            <a:extLst>
              <a:ext uri="{FF2B5EF4-FFF2-40B4-BE49-F238E27FC236}">
                <a16:creationId xmlns:a16="http://schemas.microsoft.com/office/drawing/2014/main" id="{10A20717-102A-A6CC-8061-867520A9940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00" y="480000"/>
            <a:ext cx="1968000" cy="8149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F5690C-D86F-FBCE-F4B0-850A5E9472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475199" y="-1"/>
            <a:ext cx="3309730" cy="516834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b="1" dirty="0">
                <a:solidFill>
                  <a:schemeClr val="tx1"/>
                </a:solidFill>
              </a:rPr>
              <a:t>Change </a:t>
            </a:r>
            <a:r>
              <a:rPr lang="de-DE" b="1" dirty="0" err="1">
                <a:solidFill>
                  <a:schemeClr val="tx1"/>
                </a:solidFill>
              </a:rPr>
              <a:t>the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background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picture</a:t>
            </a:r>
            <a:r>
              <a:rPr lang="de-DE" b="1" dirty="0">
                <a:solidFill>
                  <a:schemeClr val="tx1"/>
                </a:solidFill>
              </a:rPr>
              <a:t>: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chemeClr val="tx1"/>
                </a:solidFill>
              </a:rPr>
              <a:t>Right-</a:t>
            </a:r>
            <a:r>
              <a:rPr lang="de-DE" dirty="0" err="1">
                <a:solidFill>
                  <a:schemeClr val="tx1"/>
                </a:solidFill>
              </a:rPr>
              <a:t>click</a:t>
            </a:r>
            <a:r>
              <a:rPr lang="de-DE" dirty="0">
                <a:solidFill>
                  <a:schemeClr val="tx1"/>
                </a:solidFill>
              </a:rPr>
              <a:t> on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picture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→  </a:t>
            </a:r>
            <a:r>
              <a:rPr lang="de-DE" b="1" i="1" dirty="0">
                <a:solidFill>
                  <a:schemeClr val="tx1"/>
                </a:solidFill>
              </a:rPr>
              <a:t>Send </a:t>
            </a:r>
            <a:r>
              <a:rPr lang="de-DE" b="1" i="1" dirty="0" err="1">
                <a:solidFill>
                  <a:schemeClr val="tx1"/>
                </a:solidFill>
              </a:rPr>
              <a:t>to</a:t>
            </a:r>
            <a:r>
              <a:rPr lang="de-DE" b="1" i="1" dirty="0">
                <a:solidFill>
                  <a:schemeClr val="tx1"/>
                </a:solidFill>
              </a:rPr>
              <a:t> Back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 err="1">
                <a:solidFill>
                  <a:schemeClr val="tx1"/>
                </a:solidFill>
              </a:rPr>
              <a:t>Now</a:t>
            </a:r>
            <a:r>
              <a:rPr lang="de-DE" dirty="0">
                <a:solidFill>
                  <a:schemeClr val="tx1"/>
                </a:solidFill>
              </a:rPr>
              <a:t>,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coloured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layer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has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been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moved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background</a:t>
            </a: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chemeClr val="tx1"/>
                </a:solidFill>
              </a:rPr>
              <a:t>Right-</a:t>
            </a:r>
            <a:r>
              <a:rPr lang="de-DE" dirty="0" err="1">
                <a:solidFill>
                  <a:schemeClr val="tx1"/>
                </a:solidFill>
              </a:rPr>
              <a:t>click</a:t>
            </a:r>
            <a:r>
              <a:rPr lang="de-DE" dirty="0">
                <a:solidFill>
                  <a:schemeClr val="tx1"/>
                </a:solidFill>
              </a:rPr>
              <a:t> on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photo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foreground</a:t>
            </a:r>
            <a:r>
              <a:rPr lang="de-DE" dirty="0">
                <a:solidFill>
                  <a:schemeClr val="tx1"/>
                </a:solidFill>
              </a:rPr>
              <a:t>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→ </a:t>
            </a:r>
            <a:r>
              <a:rPr lang="de-DE" b="1" i="1" dirty="0">
                <a:solidFill>
                  <a:schemeClr val="tx1"/>
                </a:solidFill>
              </a:rPr>
              <a:t>Change </a:t>
            </a:r>
            <a:r>
              <a:rPr lang="de-DE" b="1" i="1" dirty="0" err="1">
                <a:solidFill>
                  <a:schemeClr val="tx1"/>
                </a:solidFill>
              </a:rPr>
              <a:t>picture</a:t>
            </a:r>
            <a:endParaRPr lang="de-DE" b="1" i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 err="1">
                <a:solidFill>
                  <a:schemeClr val="tx1"/>
                </a:solidFill>
              </a:rPr>
              <a:t>Choose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picture</a:t>
            </a: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chemeClr val="tx1"/>
                </a:solidFill>
              </a:rPr>
              <a:t>Right-</a:t>
            </a:r>
            <a:r>
              <a:rPr lang="de-DE" dirty="0" err="1">
                <a:solidFill>
                  <a:schemeClr val="tx1"/>
                </a:solidFill>
              </a:rPr>
              <a:t>click</a:t>
            </a:r>
            <a:r>
              <a:rPr lang="de-DE" dirty="0">
                <a:solidFill>
                  <a:schemeClr val="tx1"/>
                </a:solidFill>
              </a:rPr>
              <a:t> on </a:t>
            </a:r>
            <a:r>
              <a:rPr lang="de-DE" dirty="0" err="1">
                <a:solidFill>
                  <a:schemeClr val="tx1"/>
                </a:solidFill>
              </a:rPr>
              <a:t>your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new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photo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→ </a:t>
            </a:r>
            <a:r>
              <a:rPr lang="de-DE" b="1" i="1" dirty="0" err="1">
                <a:solidFill>
                  <a:schemeClr val="tx1"/>
                </a:solidFill>
              </a:rPr>
              <a:t>Crop</a:t>
            </a:r>
            <a:r>
              <a:rPr lang="de-DE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>
                <a:solidFill>
                  <a:schemeClr val="tx1"/>
                </a:solidFill>
              </a:rPr>
              <a:t>Scale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your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photo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you</a:t>
            </a:r>
            <a:r>
              <a:rPr lang="de-DE" dirty="0">
                <a:solidFill>
                  <a:schemeClr val="tx1"/>
                </a:solidFill>
              </a:rPr>
              <a:t> like </a:t>
            </a:r>
            <a:r>
              <a:rPr lang="de-DE" dirty="0" err="1">
                <a:solidFill>
                  <a:schemeClr val="tx1"/>
                </a:solidFill>
              </a:rPr>
              <a:t>it</a:t>
            </a: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 err="1">
                <a:solidFill>
                  <a:schemeClr val="tx1"/>
                </a:solidFill>
              </a:rPr>
              <a:t>When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done</a:t>
            </a:r>
            <a:r>
              <a:rPr lang="de-DE" dirty="0">
                <a:solidFill>
                  <a:schemeClr val="tx1"/>
                </a:solidFill>
              </a:rPr>
              <a:t>: </a:t>
            </a:r>
            <a:r>
              <a:rPr lang="de-DE" dirty="0" err="1">
                <a:solidFill>
                  <a:schemeClr val="tx1"/>
                </a:solidFill>
              </a:rPr>
              <a:t>right-click</a:t>
            </a:r>
            <a:r>
              <a:rPr lang="de-DE" dirty="0">
                <a:solidFill>
                  <a:schemeClr val="tx1"/>
                </a:solidFill>
              </a:rPr>
              <a:t> on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photo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→ </a:t>
            </a:r>
            <a:r>
              <a:rPr lang="de-DE" b="1" i="1" dirty="0">
                <a:solidFill>
                  <a:schemeClr val="tx1"/>
                </a:solidFill>
              </a:rPr>
              <a:t>Send </a:t>
            </a:r>
            <a:r>
              <a:rPr lang="de-DE" b="1" i="1" dirty="0" err="1">
                <a:solidFill>
                  <a:schemeClr val="tx1"/>
                </a:solidFill>
              </a:rPr>
              <a:t>to</a:t>
            </a:r>
            <a:r>
              <a:rPr lang="de-DE" b="1" i="1" dirty="0">
                <a:solidFill>
                  <a:schemeClr val="tx1"/>
                </a:solidFill>
              </a:rPr>
              <a:t> Back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>
                <a:solidFill>
                  <a:schemeClr val="tx1"/>
                </a:solidFill>
              </a:rPr>
              <a:t>Done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r>
              <a:rPr lang="de-DE" dirty="0">
                <a:solidFill>
                  <a:schemeClr val="tx1"/>
                </a:solidFill>
              </a:rPr>
              <a:t> 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66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92A3F-3238-E579-B8D5-AA2A8BEE6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545" y="6456365"/>
            <a:ext cx="237027" cy="135325"/>
          </a:xfrm>
        </p:spPr>
        <p:txBody>
          <a:bodyPr/>
          <a:lstStyle/>
          <a:p>
            <a:fld id="{51F35B65-CD21-425F-97D0-5949E77A4E99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el 8">
            <a:extLst>
              <a:ext uri="{FF2B5EF4-FFF2-40B4-BE49-F238E27FC236}">
                <a16:creationId xmlns:a16="http://schemas.microsoft.com/office/drawing/2014/main" id="{4B10EC8A-DDC4-9BE5-1E85-2E57C61A9D11}"/>
              </a:ext>
            </a:extLst>
          </p:cNvPr>
          <p:cNvSpPr txBox="1">
            <a:spLocks/>
          </p:cNvSpPr>
          <p:nvPr/>
        </p:nvSpPr>
        <p:spPr>
          <a:xfrm>
            <a:off x="479425" y="-49301"/>
            <a:ext cx="11248875" cy="10272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Policy assessment (REPF*) for the Republic of Korea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AE9469-2F74-5D37-19C7-5F10039072A7}"/>
              </a:ext>
            </a:extLst>
          </p:cNvPr>
          <p:cNvGrpSpPr/>
          <p:nvPr/>
        </p:nvGrpSpPr>
        <p:grpSpPr>
          <a:xfrm>
            <a:off x="8925184" y="412398"/>
            <a:ext cx="3056504" cy="603481"/>
            <a:chOff x="8210185" y="476254"/>
            <a:chExt cx="3056504" cy="6034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4C81C2A-9E25-F790-90F4-4BF9083A3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15751" b="48599"/>
            <a:stretch>
              <a:fillRect/>
            </a:stretch>
          </p:blipFill>
          <p:spPr>
            <a:xfrm>
              <a:off x="8210185" y="476254"/>
              <a:ext cx="2755137" cy="603481"/>
            </a:xfrm>
            <a:prstGeom prst="rect">
              <a:avLst/>
            </a:prstGeom>
          </p:spPr>
        </p:pic>
        <p:sp>
          <p:nvSpPr>
            <p:cNvPr id="10" name="Ellipse 46">
              <a:extLst>
                <a:ext uri="{FF2B5EF4-FFF2-40B4-BE49-F238E27FC236}">
                  <a16:creationId xmlns:a16="http://schemas.microsoft.com/office/drawing/2014/main" id="{7C03CD4F-3528-F329-260C-AC1604C5C4B0}"/>
                </a:ext>
              </a:extLst>
            </p:cNvPr>
            <p:cNvSpPr/>
            <p:nvPr/>
          </p:nvSpPr>
          <p:spPr>
            <a:xfrm>
              <a:off x="10584180" y="764150"/>
              <a:ext cx="228599" cy="223492"/>
            </a:xfrm>
            <a:prstGeom prst="ellipse">
              <a:avLst/>
            </a:prstGeom>
            <a:solidFill>
              <a:srgbClr val="B0B0B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CFF02F-9514-47F4-5FA7-3FD84825505C}"/>
                </a:ext>
              </a:extLst>
            </p:cNvPr>
            <p:cNvSpPr txBox="1"/>
            <p:nvPr/>
          </p:nvSpPr>
          <p:spPr>
            <a:xfrm>
              <a:off x="10809443" y="736425"/>
              <a:ext cx="4572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cs typeface="Arial" panose="020B0604020202020204" pitchFamily="34" charset="0"/>
                </a:rPr>
                <a:t>N/A</a:t>
              </a:r>
            </a:p>
          </p:txBody>
        </p: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ED47861-F809-8C06-C36D-8473AEB82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461408"/>
              </p:ext>
            </p:extLst>
          </p:nvPr>
        </p:nvGraphicFramePr>
        <p:xfrm>
          <a:off x="547892" y="1245089"/>
          <a:ext cx="7484136" cy="491959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58467">
                  <a:extLst>
                    <a:ext uri="{9D8B030D-6E8A-4147-A177-3AD203B41FA5}">
                      <a16:colId xmlns:a16="http://schemas.microsoft.com/office/drawing/2014/main" val="2012281393"/>
                    </a:ext>
                  </a:extLst>
                </a:gridCol>
                <a:gridCol w="216746">
                  <a:extLst>
                    <a:ext uri="{9D8B030D-6E8A-4147-A177-3AD203B41FA5}">
                      <a16:colId xmlns:a16="http://schemas.microsoft.com/office/drawing/2014/main" val="2779974812"/>
                    </a:ext>
                  </a:extLst>
                </a:gridCol>
                <a:gridCol w="803309">
                  <a:extLst>
                    <a:ext uri="{9D8B030D-6E8A-4147-A177-3AD203B41FA5}">
                      <a16:colId xmlns:a16="http://schemas.microsoft.com/office/drawing/2014/main" val="1723375071"/>
                    </a:ext>
                  </a:extLst>
                </a:gridCol>
                <a:gridCol w="247687">
                  <a:extLst>
                    <a:ext uri="{9D8B030D-6E8A-4147-A177-3AD203B41FA5}">
                      <a16:colId xmlns:a16="http://schemas.microsoft.com/office/drawing/2014/main" val="3371763900"/>
                    </a:ext>
                  </a:extLst>
                </a:gridCol>
                <a:gridCol w="836781">
                  <a:extLst>
                    <a:ext uri="{9D8B030D-6E8A-4147-A177-3AD203B41FA5}">
                      <a16:colId xmlns:a16="http://schemas.microsoft.com/office/drawing/2014/main" val="1113919342"/>
                    </a:ext>
                  </a:extLst>
                </a:gridCol>
                <a:gridCol w="366482">
                  <a:extLst>
                    <a:ext uri="{9D8B030D-6E8A-4147-A177-3AD203B41FA5}">
                      <a16:colId xmlns:a16="http://schemas.microsoft.com/office/drawing/2014/main" val="2838408746"/>
                    </a:ext>
                  </a:extLst>
                </a:gridCol>
                <a:gridCol w="838482">
                  <a:extLst>
                    <a:ext uri="{9D8B030D-6E8A-4147-A177-3AD203B41FA5}">
                      <a16:colId xmlns:a16="http://schemas.microsoft.com/office/drawing/2014/main" val="2334458089"/>
                    </a:ext>
                  </a:extLst>
                </a:gridCol>
                <a:gridCol w="267769">
                  <a:extLst>
                    <a:ext uri="{9D8B030D-6E8A-4147-A177-3AD203B41FA5}">
                      <a16:colId xmlns:a16="http://schemas.microsoft.com/office/drawing/2014/main" val="1135088715"/>
                    </a:ext>
                  </a:extLst>
                </a:gridCol>
                <a:gridCol w="776533">
                  <a:extLst>
                    <a:ext uri="{9D8B030D-6E8A-4147-A177-3AD203B41FA5}">
                      <a16:colId xmlns:a16="http://schemas.microsoft.com/office/drawing/2014/main" val="1744130991"/>
                    </a:ext>
                  </a:extLst>
                </a:gridCol>
                <a:gridCol w="216746">
                  <a:extLst>
                    <a:ext uri="{9D8B030D-6E8A-4147-A177-3AD203B41FA5}">
                      <a16:colId xmlns:a16="http://schemas.microsoft.com/office/drawing/2014/main" val="681287711"/>
                    </a:ext>
                  </a:extLst>
                </a:gridCol>
                <a:gridCol w="716284">
                  <a:extLst>
                    <a:ext uri="{9D8B030D-6E8A-4147-A177-3AD203B41FA5}">
                      <a16:colId xmlns:a16="http://schemas.microsoft.com/office/drawing/2014/main" val="3190810041"/>
                    </a:ext>
                  </a:extLst>
                </a:gridCol>
                <a:gridCol w="220911">
                  <a:extLst>
                    <a:ext uri="{9D8B030D-6E8A-4147-A177-3AD203B41FA5}">
                      <a16:colId xmlns:a16="http://schemas.microsoft.com/office/drawing/2014/main" val="3331675231"/>
                    </a:ext>
                  </a:extLst>
                </a:gridCol>
                <a:gridCol w="870252">
                  <a:extLst>
                    <a:ext uri="{9D8B030D-6E8A-4147-A177-3AD203B41FA5}">
                      <a16:colId xmlns:a16="http://schemas.microsoft.com/office/drawing/2014/main" val="3340468786"/>
                    </a:ext>
                  </a:extLst>
                </a:gridCol>
                <a:gridCol w="247687">
                  <a:extLst>
                    <a:ext uri="{9D8B030D-6E8A-4147-A177-3AD203B41FA5}">
                      <a16:colId xmlns:a16="http://schemas.microsoft.com/office/drawing/2014/main" val="678248177"/>
                    </a:ext>
                  </a:extLst>
                </a:gridCol>
              </a:tblGrid>
              <a:tr h="753681">
                <a:tc>
                  <a:txBody>
                    <a:bodyPr/>
                    <a:lstStyle/>
                    <a:p>
                      <a:pPr algn="ctr" rtl="0"/>
                      <a:r>
                        <a:rPr lang="en-GB" sz="900" b="1" u="sng" baseline="0" dirty="0">
                          <a:solidFill>
                            <a:schemeClr val="bg1"/>
                          </a:solidFill>
                          <a:uFill>
                            <a:solidFill>
                              <a:schemeClr val="tx2"/>
                            </a:solidFill>
                          </a:u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1. Risk Mitigation and Procurement Incentives </a:t>
                      </a:r>
                      <a:endParaRPr lang="en-GB" sz="900" b="1" u="sng" baseline="0" dirty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900" b="1" u="sng" baseline="0">
                          <a:solidFill>
                            <a:schemeClr val="bg1"/>
                          </a:solidFill>
                          <a:uFill>
                            <a:solidFill>
                              <a:schemeClr val="tx2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2. Planning and Permitting</a:t>
                      </a:r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900" b="1" u="sng" baseline="0">
                          <a:solidFill>
                            <a:schemeClr val="bg1"/>
                          </a:solidFill>
                          <a:uFill>
                            <a:solidFill>
                              <a:schemeClr val="tx2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3. Power system flexibility for RE integration</a:t>
                      </a:r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900" b="1" u="sng" baseline="0" dirty="0">
                          <a:solidFill>
                            <a:schemeClr val="bg1"/>
                          </a:solidFill>
                          <a:uFill>
                            <a:solidFill>
                              <a:schemeClr val="tx2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4. Grids </a:t>
                      </a:r>
                      <a:endParaRPr lang="en-GB" sz="900" b="1" u="sng" baseline="0" dirty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u="sng" baseline="0">
                          <a:solidFill>
                            <a:schemeClr val="bg1"/>
                          </a:solidFill>
                          <a:uFill>
                            <a:solidFill>
                              <a:schemeClr val="tx2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A. Fossil Fuel Phase Out</a:t>
                      </a:r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u="sng" baseline="0">
                          <a:solidFill>
                            <a:schemeClr val="bg1"/>
                          </a:solidFill>
                          <a:uFill>
                            <a:solidFill>
                              <a:schemeClr val="tx2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B. Targets</a:t>
                      </a:r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900" b="1" u="sng" baseline="0">
                          <a:solidFill>
                            <a:schemeClr val="bg1"/>
                          </a:solidFill>
                          <a:uFill>
                            <a:solidFill>
                              <a:schemeClr val="tx2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C. Just Transition</a:t>
                      </a:r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GB" sz="900"/>
                    </a:p>
                  </a:txBody>
                  <a:tcPr marL="80748" marR="80748" marT="40374" marB="40374" anchor="ctr"/>
                </a:tc>
                <a:extLst>
                  <a:ext uri="{0D108BD9-81ED-4DB2-BD59-A6C34878D82A}">
                    <a16:rowId xmlns:a16="http://schemas.microsoft.com/office/drawing/2014/main" val="1871567472"/>
                  </a:ext>
                </a:extLst>
              </a:tr>
              <a:tr h="63826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1.1. PPA design and risk mitigation</a:t>
                      </a:r>
                      <a:endParaRPr lang="en-GB" sz="900" u="sng" kern="1200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GB" sz="9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2.1: Spatial Planning for RE</a:t>
                      </a: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3.1: Dispatch regulation </a:t>
                      </a:r>
                      <a:endParaRPr lang="en-GB" sz="900" u="sng" kern="1200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4.1: Grid development plan </a:t>
                      </a:r>
                      <a:endParaRPr lang="en-GB" sz="900" u="sng" kern="1200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sng" kern="1200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A1: Phase out strategies for fossil fuels</a:t>
                      </a:r>
                      <a:endParaRPr lang="en-GB" sz="900" u="sng" kern="1200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kern="1200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B1:  Net zero commitment</a:t>
                      </a:r>
                      <a:endParaRPr lang="en-GB" sz="900" u="sng" kern="1200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kern="1200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C1: Siting and consultation </a:t>
                      </a: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285750" indent="-285750" rtl="0">
                        <a:buSzPct val="100000"/>
                        <a:buFont typeface="Arial" panose="020B0604020202020204" pitchFamily="34" charset="0"/>
                        <a:buChar char="•"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/>
                </a:tc>
                <a:extLst>
                  <a:ext uri="{0D108BD9-81ED-4DB2-BD59-A6C34878D82A}">
                    <a16:rowId xmlns:a16="http://schemas.microsoft.com/office/drawing/2014/main" val="3110638136"/>
                  </a:ext>
                </a:extLst>
              </a:tr>
              <a:tr h="753681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1.2: Incentive for large scale RE</a:t>
                      </a: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baseline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2.2: Permitting </a:t>
                      </a: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3.2: RE forecasting </a:t>
                      </a: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4.2: Grid </a:t>
                      </a:r>
                      <a:b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access and usage</a:t>
                      </a: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</a:rPr>
                        <a:t>B2: Targets for RE</a:t>
                      </a: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C2: Special incentives for community owned projects</a:t>
                      </a:r>
                      <a:endParaRPr lang="en-GB" sz="900" u="sng" kern="1200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285750" indent="-285750" rtl="0">
                        <a:buSzPct val="100000"/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80748" marR="80748" marT="40374" marB="40374"/>
                </a:tc>
                <a:extLst>
                  <a:ext uri="{0D108BD9-81ED-4DB2-BD59-A6C34878D82A}">
                    <a16:rowId xmlns:a16="http://schemas.microsoft.com/office/drawing/2014/main" val="693798749"/>
                  </a:ext>
                </a:extLst>
              </a:tr>
              <a:tr h="1099944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1.3: incentive for DG/rooftop solar</a:t>
                      </a: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3.3: Regulatory measures for flexibility and system integration</a:t>
                      </a:r>
                      <a:endParaRPr lang="en-GB" sz="900" u="sng" kern="1200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4.3: Grid connection procedures </a:t>
                      </a: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B3: Monitoring and governance</a:t>
                      </a:r>
                      <a:endParaRPr lang="en-GB" sz="900" u="sng" kern="1200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C3: Co-Benefits </a:t>
                      </a: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285750" indent="-285750" rtl="0">
                        <a:buSzPct val="100000"/>
                        <a:buFont typeface="Arial" panose="020B0604020202020204" pitchFamily="34" charset="0"/>
                        <a:buChar char="•"/>
                      </a:pPr>
                      <a:endParaRPr lang="en-GB" sz="900">
                        <a:solidFill>
                          <a:schemeClr val="tx1"/>
                        </a:solidFill>
                      </a:endParaRPr>
                    </a:p>
                  </a:txBody>
                  <a:tcPr marL="80748" marR="80748" marT="40374" marB="40374"/>
                </a:tc>
                <a:extLst>
                  <a:ext uri="{0D108BD9-81ED-4DB2-BD59-A6C34878D82A}">
                    <a16:rowId xmlns:a16="http://schemas.microsoft.com/office/drawing/2014/main" val="1792240141"/>
                  </a:ext>
                </a:extLst>
              </a:tr>
              <a:tr h="112545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1.4: Other fiscal incentives </a:t>
                      </a: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3.4: Market based incentives for flexibility and system integration</a:t>
                      </a: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4.4: Smart grids for RE integration</a:t>
                      </a: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C4: Re-Skilling </a:t>
                      </a:r>
                      <a:b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and Up-Skilling</a:t>
                      </a: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285750" indent="-285750" rtl="0">
                        <a:buSzPct val="100000"/>
                        <a:buFont typeface="Arial" panose="020B0604020202020204" pitchFamily="34" charset="0"/>
                        <a:buChar char="•"/>
                      </a:pPr>
                      <a:endParaRPr lang="en-GB" sz="900">
                        <a:solidFill>
                          <a:schemeClr val="tx1"/>
                        </a:solidFill>
                      </a:endParaRPr>
                    </a:p>
                  </a:txBody>
                  <a:tcPr marL="80748" marR="80748" marT="40374" marB="40374"/>
                </a:tc>
                <a:extLst>
                  <a:ext uri="{0D108BD9-81ED-4DB2-BD59-A6C34878D82A}">
                    <a16:rowId xmlns:a16="http://schemas.microsoft.com/office/drawing/2014/main" val="2376268194"/>
                  </a:ext>
                </a:extLst>
              </a:tr>
              <a:tr h="52283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1.5: Carbon pricing </a:t>
                      </a: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C5: Regional transition plans </a:t>
                      </a:r>
                      <a:endParaRPr lang="en-GB" sz="900" u="sng" kern="1200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285750" indent="-285750" rtl="0">
                        <a:buSzPct val="100000"/>
                        <a:buFont typeface="Arial" panose="020B0604020202020204" pitchFamily="34" charset="0"/>
                        <a:buChar char="•"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/>
                </a:tc>
                <a:extLst>
                  <a:ext uri="{0D108BD9-81ED-4DB2-BD59-A6C34878D82A}">
                    <a16:rowId xmlns:a16="http://schemas.microsoft.com/office/drawing/2014/main" val="1530720387"/>
                  </a:ext>
                </a:extLst>
              </a:tr>
            </a:tbl>
          </a:graphicData>
        </a:graphic>
      </p:graphicFrame>
      <p:sp>
        <p:nvSpPr>
          <p:cNvPr id="14" name="Ellipse 10">
            <a:extLst>
              <a:ext uri="{FF2B5EF4-FFF2-40B4-BE49-F238E27FC236}">
                <a16:creationId xmlns:a16="http://schemas.microsoft.com/office/drawing/2014/main" id="{78C24563-C996-C543-C89D-3AAD3F2C69FA}"/>
              </a:ext>
            </a:extLst>
          </p:cNvPr>
          <p:cNvSpPr/>
          <p:nvPr/>
        </p:nvSpPr>
        <p:spPr>
          <a:xfrm>
            <a:off x="1337750" y="2197582"/>
            <a:ext cx="249092" cy="2462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5" name="Ellipse 13">
            <a:extLst>
              <a:ext uri="{FF2B5EF4-FFF2-40B4-BE49-F238E27FC236}">
                <a16:creationId xmlns:a16="http://schemas.microsoft.com/office/drawing/2014/main" id="{A582D44D-2DE4-FC52-1611-C7BDE22B319E}"/>
              </a:ext>
            </a:extLst>
          </p:cNvPr>
          <p:cNvSpPr/>
          <p:nvPr/>
        </p:nvSpPr>
        <p:spPr>
          <a:xfrm>
            <a:off x="1337750" y="2904793"/>
            <a:ext cx="249092" cy="2462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Ellipse 14">
            <a:extLst>
              <a:ext uri="{FF2B5EF4-FFF2-40B4-BE49-F238E27FC236}">
                <a16:creationId xmlns:a16="http://schemas.microsoft.com/office/drawing/2014/main" id="{9ECADD60-77F7-6A9E-0B18-C40D6AFB8F33}"/>
              </a:ext>
            </a:extLst>
          </p:cNvPr>
          <p:cNvSpPr/>
          <p:nvPr/>
        </p:nvSpPr>
        <p:spPr>
          <a:xfrm>
            <a:off x="1322983" y="3832311"/>
            <a:ext cx="249092" cy="2462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Ellipse 33">
            <a:extLst>
              <a:ext uri="{FF2B5EF4-FFF2-40B4-BE49-F238E27FC236}">
                <a16:creationId xmlns:a16="http://schemas.microsoft.com/office/drawing/2014/main" id="{37139657-5099-0C93-8DF5-0E4AD33DE0D3}"/>
              </a:ext>
            </a:extLst>
          </p:cNvPr>
          <p:cNvSpPr/>
          <p:nvPr/>
        </p:nvSpPr>
        <p:spPr>
          <a:xfrm>
            <a:off x="1322983" y="4939081"/>
            <a:ext cx="249092" cy="246225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Ellipse 34">
            <a:extLst>
              <a:ext uri="{FF2B5EF4-FFF2-40B4-BE49-F238E27FC236}">
                <a16:creationId xmlns:a16="http://schemas.microsoft.com/office/drawing/2014/main" id="{D5EFB529-1AE4-D263-A274-A8CBF127AE94}"/>
              </a:ext>
            </a:extLst>
          </p:cNvPr>
          <p:cNvSpPr/>
          <p:nvPr/>
        </p:nvSpPr>
        <p:spPr>
          <a:xfrm>
            <a:off x="1322983" y="5823618"/>
            <a:ext cx="249092" cy="246225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19" name="Ellipse 35">
            <a:extLst>
              <a:ext uri="{FF2B5EF4-FFF2-40B4-BE49-F238E27FC236}">
                <a16:creationId xmlns:a16="http://schemas.microsoft.com/office/drawing/2014/main" id="{A334003C-5A5B-1324-674A-CF6FE77F182F}"/>
              </a:ext>
            </a:extLst>
          </p:cNvPr>
          <p:cNvSpPr/>
          <p:nvPr/>
        </p:nvSpPr>
        <p:spPr>
          <a:xfrm>
            <a:off x="2376700" y="2904793"/>
            <a:ext cx="249092" cy="2462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Ellipse 36">
            <a:extLst>
              <a:ext uri="{FF2B5EF4-FFF2-40B4-BE49-F238E27FC236}">
                <a16:creationId xmlns:a16="http://schemas.microsoft.com/office/drawing/2014/main" id="{62D90DB8-8AB3-9CE7-F4EC-783BBD4AB81C}"/>
              </a:ext>
            </a:extLst>
          </p:cNvPr>
          <p:cNvSpPr/>
          <p:nvPr/>
        </p:nvSpPr>
        <p:spPr>
          <a:xfrm>
            <a:off x="2392763" y="2197582"/>
            <a:ext cx="249092" cy="246225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21" name="Ellipse 37">
            <a:extLst>
              <a:ext uri="{FF2B5EF4-FFF2-40B4-BE49-F238E27FC236}">
                <a16:creationId xmlns:a16="http://schemas.microsoft.com/office/drawing/2014/main" id="{C421A19E-1246-F08C-FD84-3E85617A33A1}"/>
              </a:ext>
            </a:extLst>
          </p:cNvPr>
          <p:cNvSpPr/>
          <p:nvPr/>
        </p:nvSpPr>
        <p:spPr>
          <a:xfrm>
            <a:off x="3512020" y="2197582"/>
            <a:ext cx="249092" cy="2462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llipse 38">
            <a:extLst>
              <a:ext uri="{FF2B5EF4-FFF2-40B4-BE49-F238E27FC236}">
                <a16:creationId xmlns:a16="http://schemas.microsoft.com/office/drawing/2014/main" id="{F1DA8C1D-9EF6-8D79-2A78-C0873EB7AACD}"/>
              </a:ext>
            </a:extLst>
          </p:cNvPr>
          <p:cNvSpPr/>
          <p:nvPr/>
        </p:nvSpPr>
        <p:spPr>
          <a:xfrm>
            <a:off x="3512020" y="2904793"/>
            <a:ext cx="249092" cy="246225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Ellipse 39">
            <a:extLst>
              <a:ext uri="{FF2B5EF4-FFF2-40B4-BE49-F238E27FC236}">
                <a16:creationId xmlns:a16="http://schemas.microsoft.com/office/drawing/2014/main" id="{77524080-0084-E6D3-0D1F-8F6FAD88FBBC}"/>
              </a:ext>
            </a:extLst>
          </p:cNvPr>
          <p:cNvSpPr/>
          <p:nvPr/>
        </p:nvSpPr>
        <p:spPr>
          <a:xfrm>
            <a:off x="3582270" y="3832311"/>
            <a:ext cx="249092" cy="2462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Ellipse 40">
            <a:extLst>
              <a:ext uri="{FF2B5EF4-FFF2-40B4-BE49-F238E27FC236}">
                <a16:creationId xmlns:a16="http://schemas.microsoft.com/office/drawing/2014/main" id="{8A1A85D6-98AE-5BAE-2ECB-FE78C6A92569}"/>
              </a:ext>
            </a:extLst>
          </p:cNvPr>
          <p:cNvSpPr/>
          <p:nvPr/>
        </p:nvSpPr>
        <p:spPr>
          <a:xfrm>
            <a:off x="3579524" y="4939080"/>
            <a:ext cx="249092" cy="2462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Ellipse 41">
            <a:extLst>
              <a:ext uri="{FF2B5EF4-FFF2-40B4-BE49-F238E27FC236}">
                <a16:creationId xmlns:a16="http://schemas.microsoft.com/office/drawing/2014/main" id="{AD16B47D-D752-5F90-3EC7-5A07FEEEF6F0}"/>
              </a:ext>
            </a:extLst>
          </p:cNvPr>
          <p:cNvSpPr/>
          <p:nvPr/>
        </p:nvSpPr>
        <p:spPr>
          <a:xfrm>
            <a:off x="4691579" y="2197582"/>
            <a:ext cx="249092" cy="246225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6" name="Ellipse 42">
            <a:extLst>
              <a:ext uri="{FF2B5EF4-FFF2-40B4-BE49-F238E27FC236}">
                <a16:creationId xmlns:a16="http://schemas.microsoft.com/office/drawing/2014/main" id="{3BB7DD77-C82C-6FB8-A4A3-F2E16972CA9B}"/>
              </a:ext>
            </a:extLst>
          </p:cNvPr>
          <p:cNvSpPr/>
          <p:nvPr/>
        </p:nvSpPr>
        <p:spPr>
          <a:xfrm>
            <a:off x="4684889" y="2904793"/>
            <a:ext cx="249092" cy="246225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Ellipse 43">
            <a:extLst>
              <a:ext uri="{FF2B5EF4-FFF2-40B4-BE49-F238E27FC236}">
                <a16:creationId xmlns:a16="http://schemas.microsoft.com/office/drawing/2014/main" id="{517768A0-D508-3B9C-5CAA-112F7A5A342E}"/>
              </a:ext>
            </a:extLst>
          </p:cNvPr>
          <p:cNvSpPr/>
          <p:nvPr/>
        </p:nvSpPr>
        <p:spPr>
          <a:xfrm>
            <a:off x="4697651" y="3832311"/>
            <a:ext cx="249092" cy="2462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Ellipse 44">
            <a:extLst>
              <a:ext uri="{FF2B5EF4-FFF2-40B4-BE49-F238E27FC236}">
                <a16:creationId xmlns:a16="http://schemas.microsoft.com/office/drawing/2014/main" id="{DD46FD50-EDAA-CDEC-9C67-9B389FF39EF4}"/>
              </a:ext>
            </a:extLst>
          </p:cNvPr>
          <p:cNvSpPr/>
          <p:nvPr/>
        </p:nvSpPr>
        <p:spPr>
          <a:xfrm>
            <a:off x="4687239" y="4939080"/>
            <a:ext cx="249092" cy="2462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Ellipse 46">
            <a:extLst>
              <a:ext uri="{FF2B5EF4-FFF2-40B4-BE49-F238E27FC236}">
                <a16:creationId xmlns:a16="http://schemas.microsoft.com/office/drawing/2014/main" id="{F6008BA8-5E60-B27F-6D9F-7F7071EF7541}"/>
              </a:ext>
            </a:extLst>
          </p:cNvPr>
          <p:cNvSpPr/>
          <p:nvPr/>
        </p:nvSpPr>
        <p:spPr>
          <a:xfrm>
            <a:off x="7695388" y="5790761"/>
            <a:ext cx="249092" cy="246225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Ellipse 47">
            <a:extLst>
              <a:ext uri="{FF2B5EF4-FFF2-40B4-BE49-F238E27FC236}">
                <a16:creationId xmlns:a16="http://schemas.microsoft.com/office/drawing/2014/main" id="{93C101ED-3FDA-8F78-D771-F4AE1C3872F1}"/>
              </a:ext>
            </a:extLst>
          </p:cNvPr>
          <p:cNvSpPr/>
          <p:nvPr/>
        </p:nvSpPr>
        <p:spPr>
          <a:xfrm>
            <a:off x="7717341" y="2197582"/>
            <a:ext cx="249092" cy="246225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Ellipse 48">
            <a:extLst>
              <a:ext uri="{FF2B5EF4-FFF2-40B4-BE49-F238E27FC236}">
                <a16:creationId xmlns:a16="http://schemas.microsoft.com/office/drawing/2014/main" id="{9A1D819D-122A-D7C7-2ED5-4AAA12443469}"/>
              </a:ext>
            </a:extLst>
          </p:cNvPr>
          <p:cNvSpPr/>
          <p:nvPr/>
        </p:nvSpPr>
        <p:spPr>
          <a:xfrm>
            <a:off x="7717341" y="2904793"/>
            <a:ext cx="249092" cy="2462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Ellipse 49">
            <a:extLst>
              <a:ext uri="{FF2B5EF4-FFF2-40B4-BE49-F238E27FC236}">
                <a16:creationId xmlns:a16="http://schemas.microsoft.com/office/drawing/2014/main" id="{50F046F4-FFD3-3D52-6EDC-C20E3C8B20EB}"/>
              </a:ext>
            </a:extLst>
          </p:cNvPr>
          <p:cNvSpPr/>
          <p:nvPr/>
        </p:nvSpPr>
        <p:spPr>
          <a:xfrm>
            <a:off x="7695388" y="3832311"/>
            <a:ext cx="249092" cy="246225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3" name="Ellipse 50">
            <a:extLst>
              <a:ext uri="{FF2B5EF4-FFF2-40B4-BE49-F238E27FC236}">
                <a16:creationId xmlns:a16="http://schemas.microsoft.com/office/drawing/2014/main" id="{4E09A0FF-0051-81F2-57D2-5C209559FD40}"/>
              </a:ext>
            </a:extLst>
          </p:cNvPr>
          <p:cNvSpPr/>
          <p:nvPr/>
        </p:nvSpPr>
        <p:spPr>
          <a:xfrm>
            <a:off x="7733973" y="4939080"/>
            <a:ext cx="249092" cy="246225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Ellipse 53">
            <a:extLst>
              <a:ext uri="{FF2B5EF4-FFF2-40B4-BE49-F238E27FC236}">
                <a16:creationId xmlns:a16="http://schemas.microsoft.com/office/drawing/2014/main" id="{53366154-4F15-BEA6-B4CA-32C80F3C46E5}"/>
              </a:ext>
            </a:extLst>
          </p:cNvPr>
          <p:cNvSpPr/>
          <p:nvPr/>
        </p:nvSpPr>
        <p:spPr>
          <a:xfrm>
            <a:off x="6615567" y="3832311"/>
            <a:ext cx="249092" cy="246225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Ellipse 48">
            <a:extLst>
              <a:ext uri="{FF2B5EF4-FFF2-40B4-BE49-F238E27FC236}">
                <a16:creationId xmlns:a16="http://schemas.microsoft.com/office/drawing/2014/main" id="{9311AA2D-FDE9-A538-9B79-817CCB0E0E71}"/>
              </a:ext>
            </a:extLst>
          </p:cNvPr>
          <p:cNvSpPr/>
          <p:nvPr/>
        </p:nvSpPr>
        <p:spPr>
          <a:xfrm>
            <a:off x="5722625" y="2197582"/>
            <a:ext cx="249092" cy="2462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Ellipse 43">
            <a:extLst>
              <a:ext uri="{FF2B5EF4-FFF2-40B4-BE49-F238E27FC236}">
                <a16:creationId xmlns:a16="http://schemas.microsoft.com/office/drawing/2014/main" id="{46339447-0E58-855A-F67D-A70165D0BA60}"/>
              </a:ext>
            </a:extLst>
          </p:cNvPr>
          <p:cNvSpPr/>
          <p:nvPr/>
        </p:nvSpPr>
        <p:spPr>
          <a:xfrm>
            <a:off x="6615567" y="2197582"/>
            <a:ext cx="249092" cy="2462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Ellipse 43">
            <a:extLst>
              <a:ext uri="{FF2B5EF4-FFF2-40B4-BE49-F238E27FC236}">
                <a16:creationId xmlns:a16="http://schemas.microsoft.com/office/drawing/2014/main" id="{38A0C53B-AACB-D781-779F-AF4FC17A076A}"/>
              </a:ext>
            </a:extLst>
          </p:cNvPr>
          <p:cNvSpPr/>
          <p:nvPr/>
        </p:nvSpPr>
        <p:spPr>
          <a:xfrm>
            <a:off x="6615567" y="2904793"/>
            <a:ext cx="249092" cy="2462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880482-646A-A5E3-C73B-0A59A670BEB2}"/>
              </a:ext>
            </a:extLst>
          </p:cNvPr>
          <p:cNvSpPr txBox="1"/>
          <p:nvPr/>
        </p:nvSpPr>
        <p:spPr>
          <a:xfrm>
            <a:off x="8106968" y="1297484"/>
            <a:ext cx="39770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Take-aways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Insufficient RPS quotas for utilities: </a:t>
            </a:r>
            <a:r>
              <a:rPr lang="en-GB" sz="1600" dirty="0"/>
              <a:t>Mandatory RE targets (15% by 2026) can be more ambitious to drive deployment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Transmission infrastructure </a:t>
            </a:r>
            <a:r>
              <a:rPr lang="en-GB" sz="1600" dirty="0"/>
              <a:t>expansion needs to align with generation growth, causing significant RE curtailment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Spatial planning</a:t>
            </a:r>
            <a:r>
              <a:rPr lang="en-GB" sz="1600" dirty="0"/>
              <a:t>: RE siting must be systematically integrated into municipal land-use plans, thereby reducing community opposition to RE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new administration has signalled a </a:t>
            </a:r>
            <a:r>
              <a:rPr lang="en-GB" sz="1600" b="1" dirty="0"/>
              <a:t>commitment towards the energy transition</a:t>
            </a:r>
            <a:r>
              <a:rPr lang="en-GB" sz="1600" dirty="0"/>
              <a:t> and is developing several measures to address these barriers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80131D-F050-560B-AA2C-5B6029E24228}"/>
              </a:ext>
            </a:extLst>
          </p:cNvPr>
          <p:cNvSpPr txBox="1"/>
          <p:nvPr/>
        </p:nvSpPr>
        <p:spPr>
          <a:xfrm>
            <a:off x="547892" y="6456365"/>
            <a:ext cx="53021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*REPF – Renewable Energy Policy Framework</a:t>
            </a:r>
          </a:p>
        </p:txBody>
      </p:sp>
    </p:spTree>
    <p:extLst>
      <p:ext uri="{BB962C8B-B14F-4D97-AF65-F5344CB8AC3E}">
        <p14:creationId xmlns:p14="http://schemas.microsoft.com/office/powerpoint/2010/main" val="411656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0FF20-38A9-1038-A5F0-D6F2501E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" y="6456365"/>
            <a:ext cx="9292964" cy="134376"/>
          </a:xfrm>
        </p:spPr>
        <p:txBody>
          <a:bodyPr/>
          <a:lstStyle/>
          <a:p>
            <a:r>
              <a:rPr lang="en-GB" dirty="0"/>
              <a:t>*REPF – Renewable Energy Policy Framework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0D442-E808-326C-701A-30EF8DE0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545" y="6456366"/>
            <a:ext cx="238278" cy="134376"/>
          </a:xfrm>
        </p:spPr>
        <p:txBody>
          <a:bodyPr/>
          <a:lstStyle/>
          <a:p>
            <a:fld id="{51F35B65-CD21-425F-97D0-5949E77A4E99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itel 8">
            <a:extLst>
              <a:ext uri="{FF2B5EF4-FFF2-40B4-BE49-F238E27FC236}">
                <a16:creationId xmlns:a16="http://schemas.microsoft.com/office/drawing/2014/main" id="{9034618E-8BF6-ACB7-E39E-7D9FF9801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68288"/>
            <a:ext cx="11233150" cy="774700"/>
          </a:xfrm>
        </p:spPr>
        <p:txBody>
          <a:bodyPr vert="horz"/>
          <a:lstStyle/>
          <a:p>
            <a:r>
              <a:rPr lang="en-GB" dirty="0"/>
              <a:t>Policy assessment (REPF*) for Japan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9A2FB1-3A01-9533-DF05-318BFF0B9871}"/>
              </a:ext>
            </a:extLst>
          </p:cNvPr>
          <p:cNvGrpSpPr/>
          <p:nvPr/>
        </p:nvGrpSpPr>
        <p:grpSpPr>
          <a:xfrm>
            <a:off x="8210185" y="476254"/>
            <a:ext cx="3056504" cy="603481"/>
            <a:chOff x="8210185" y="476254"/>
            <a:chExt cx="3056504" cy="60348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7FE2325-B74A-F8C3-290F-255B45601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15751" b="48599"/>
            <a:stretch>
              <a:fillRect/>
            </a:stretch>
          </p:blipFill>
          <p:spPr>
            <a:xfrm>
              <a:off x="8210185" y="476254"/>
              <a:ext cx="2755137" cy="603481"/>
            </a:xfrm>
            <a:prstGeom prst="rect">
              <a:avLst/>
            </a:prstGeom>
          </p:spPr>
        </p:pic>
        <p:sp>
          <p:nvSpPr>
            <p:cNvPr id="9" name="Ellipse 46">
              <a:extLst>
                <a:ext uri="{FF2B5EF4-FFF2-40B4-BE49-F238E27FC236}">
                  <a16:creationId xmlns:a16="http://schemas.microsoft.com/office/drawing/2014/main" id="{291AEB18-3148-9AAC-E002-BB801400D21F}"/>
                </a:ext>
              </a:extLst>
            </p:cNvPr>
            <p:cNvSpPr/>
            <p:nvPr/>
          </p:nvSpPr>
          <p:spPr>
            <a:xfrm>
              <a:off x="10584180" y="764150"/>
              <a:ext cx="228599" cy="223492"/>
            </a:xfrm>
            <a:prstGeom prst="ellipse">
              <a:avLst/>
            </a:prstGeom>
            <a:solidFill>
              <a:srgbClr val="B0B0B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8EF431-E0A2-9FE8-5736-725A9EBF10CB}"/>
                </a:ext>
              </a:extLst>
            </p:cNvPr>
            <p:cNvSpPr txBox="1"/>
            <p:nvPr/>
          </p:nvSpPr>
          <p:spPr>
            <a:xfrm>
              <a:off x="10809443" y="736425"/>
              <a:ext cx="4572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cs typeface="Arial" panose="020B0604020202020204" pitchFamily="34" charset="0"/>
                </a:rPr>
                <a:t>N/A</a:t>
              </a:r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E5DC6B8-EC20-CFD7-8B53-0F108FE18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424122"/>
              </p:ext>
            </p:extLst>
          </p:nvPr>
        </p:nvGraphicFramePr>
        <p:xfrm>
          <a:off x="397823" y="1286500"/>
          <a:ext cx="7602783" cy="483077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75802">
                  <a:extLst>
                    <a:ext uri="{9D8B030D-6E8A-4147-A177-3AD203B41FA5}">
                      <a16:colId xmlns:a16="http://schemas.microsoft.com/office/drawing/2014/main" val="2012281393"/>
                    </a:ext>
                  </a:extLst>
                </a:gridCol>
                <a:gridCol w="204883">
                  <a:extLst>
                    <a:ext uri="{9D8B030D-6E8A-4147-A177-3AD203B41FA5}">
                      <a16:colId xmlns:a16="http://schemas.microsoft.com/office/drawing/2014/main" val="2779974812"/>
                    </a:ext>
                  </a:extLst>
                </a:gridCol>
                <a:gridCol w="819530">
                  <a:extLst>
                    <a:ext uri="{9D8B030D-6E8A-4147-A177-3AD203B41FA5}">
                      <a16:colId xmlns:a16="http://schemas.microsoft.com/office/drawing/2014/main" val="1723375071"/>
                    </a:ext>
                  </a:extLst>
                </a:gridCol>
                <a:gridCol w="252689">
                  <a:extLst>
                    <a:ext uri="{9D8B030D-6E8A-4147-A177-3AD203B41FA5}">
                      <a16:colId xmlns:a16="http://schemas.microsoft.com/office/drawing/2014/main" val="3371763900"/>
                    </a:ext>
                  </a:extLst>
                </a:gridCol>
                <a:gridCol w="853678">
                  <a:extLst>
                    <a:ext uri="{9D8B030D-6E8A-4147-A177-3AD203B41FA5}">
                      <a16:colId xmlns:a16="http://schemas.microsoft.com/office/drawing/2014/main" val="1113919342"/>
                    </a:ext>
                  </a:extLst>
                </a:gridCol>
                <a:gridCol w="373882">
                  <a:extLst>
                    <a:ext uri="{9D8B030D-6E8A-4147-A177-3AD203B41FA5}">
                      <a16:colId xmlns:a16="http://schemas.microsoft.com/office/drawing/2014/main" val="2838408746"/>
                    </a:ext>
                  </a:extLst>
                </a:gridCol>
                <a:gridCol w="855414">
                  <a:extLst>
                    <a:ext uri="{9D8B030D-6E8A-4147-A177-3AD203B41FA5}">
                      <a16:colId xmlns:a16="http://schemas.microsoft.com/office/drawing/2014/main" val="2334458089"/>
                    </a:ext>
                  </a:extLst>
                </a:gridCol>
                <a:gridCol w="273177">
                  <a:extLst>
                    <a:ext uri="{9D8B030D-6E8A-4147-A177-3AD203B41FA5}">
                      <a16:colId xmlns:a16="http://schemas.microsoft.com/office/drawing/2014/main" val="1135088715"/>
                    </a:ext>
                  </a:extLst>
                </a:gridCol>
                <a:gridCol w="792212">
                  <a:extLst>
                    <a:ext uri="{9D8B030D-6E8A-4147-A177-3AD203B41FA5}">
                      <a16:colId xmlns:a16="http://schemas.microsoft.com/office/drawing/2014/main" val="1744130991"/>
                    </a:ext>
                  </a:extLst>
                </a:gridCol>
                <a:gridCol w="204883">
                  <a:extLst>
                    <a:ext uri="{9D8B030D-6E8A-4147-A177-3AD203B41FA5}">
                      <a16:colId xmlns:a16="http://schemas.microsoft.com/office/drawing/2014/main" val="681287711"/>
                    </a:ext>
                  </a:extLst>
                </a:gridCol>
                <a:gridCol w="730749">
                  <a:extLst>
                    <a:ext uri="{9D8B030D-6E8A-4147-A177-3AD203B41FA5}">
                      <a16:colId xmlns:a16="http://schemas.microsoft.com/office/drawing/2014/main" val="3190810041"/>
                    </a:ext>
                  </a:extLst>
                </a:gridCol>
                <a:gridCol w="225371">
                  <a:extLst>
                    <a:ext uri="{9D8B030D-6E8A-4147-A177-3AD203B41FA5}">
                      <a16:colId xmlns:a16="http://schemas.microsoft.com/office/drawing/2014/main" val="3331675231"/>
                    </a:ext>
                  </a:extLst>
                </a:gridCol>
                <a:gridCol w="887824">
                  <a:extLst>
                    <a:ext uri="{9D8B030D-6E8A-4147-A177-3AD203B41FA5}">
                      <a16:colId xmlns:a16="http://schemas.microsoft.com/office/drawing/2014/main" val="3340468786"/>
                    </a:ext>
                  </a:extLst>
                </a:gridCol>
                <a:gridCol w="252689">
                  <a:extLst>
                    <a:ext uri="{9D8B030D-6E8A-4147-A177-3AD203B41FA5}">
                      <a16:colId xmlns:a16="http://schemas.microsoft.com/office/drawing/2014/main" val="678248177"/>
                    </a:ext>
                  </a:extLst>
                </a:gridCol>
              </a:tblGrid>
              <a:tr h="750812">
                <a:tc>
                  <a:txBody>
                    <a:bodyPr/>
                    <a:lstStyle/>
                    <a:p>
                      <a:pPr algn="ctr" rtl="0"/>
                      <a:r>
                        <a:rPr lang="en-GB" sz="900" b="1" u="sng" baseline="0" dirty="0">
                          <a:solidFill>
                            <a:schemeClr val="bg1"/>
                          </a:solidFill>
                          <a:uFill>
                            <a:solidFill>
                              <a:schemeClr val="tx2"/>
                            </a:solidFill>
                          </a:u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1. Risk Mitigation and Procurement Incentives </a:t>
                      </a:r>
                      <a:endParaRPr lang="en-GB" sz="900" b="1" u="sng" baseline="0" dirty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900" b="1" u="sng" baseline="0">
                          <a:solidFill>
                            <a:schemeClr val="bg1"/>
                          </a:solidFill>
                          <a:uFill>
                            <a:solidFill>
                              <a:schemeClr val="tx2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2. Planning and Permitting</a:t>
                      </a:r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900" b="1" u="sng" baseline="0" dirty="0">
                          <a:solidFill>
                            <a:schemeClr val="bg1"/>
                          </a:solidFill>
                          <a:uFill>
                            <a:solidFill>
                              <a:schemeClr val="tx2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3. Power system flexibility for RE integration</a:t>
                      </a:r>
                      <a:endParaRPr lang="en-GB" sz="900" b="1" u="sng" baseline="0" dirty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900" b="1" u="sng" baseline="0">
                          <a:solidFill>
                            <a:schemeClr val="bg1"/>
                          </a:solidFill>
                          <a:uFill>
                            <a:solidFill>
                              <a:schemeClr val="tx2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4. Grids </a:t>
                      </a:r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u="sng" baseline="0">
                          <a:solidFill>
                            <a:schemeClr val="bg1"/>
                          </a:solidFill>
                          <a:uFill>
                            <a:solidFill>
                              <a:schemeClr val="tx2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A. Fossil Fuel Phase Out</a:t>
                      </a:r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u="sng" baseline="0">
                          <a:solidFill>
                            <a:schemeClr val="bg1"/>
                          </a:solidFill>
                          <a:uFill>
                            <a:solidFill>
                              <a:schemeClr val="tx2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B. Targets</a:t>
                      </a:r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900" b="1" u="sng" baseline="0">
                          <a:solidFill>
                            <a:schemeClr val="bg1"/>
                          </a:solidFill>
                          <a:uFill>
                            <a:solidFill>
                              <a:schemeClr val="tx2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C. Just Transition</a:t>
                      </a:r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GB" sz="900" dirty="0"/>
                    </a:p>
                  </a:txBody>
                  <a:tcPr marL="80748" marR="80748" marT="40374" marB="40374" anchor="ctr"/>
                </a:tc>
                <a:extLst>
                  <a:ext uri="{0D108BD9-81ED-4DB2-BD59-A6C34878D82A}">
                    <a16:rowId xmlns:a16="http://schemas.microsoft.com/office/drawing/2014/main" val="1871567472"/>
                  </a:ext>
                </a:extLst>
              </a:tr>
              <a:tr h="750812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1.1. PPA design and risk mitigation</a:t>
                      </a:r>
                      <a:endParaRPr lang="en-GB" sz="900" u="sng" kern="1200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kern="1200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GB" sz="9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2.1: Spatial Planning for RE</a:t>
                      </a: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3.1: Dispatch regulation </a:t>
                      </a:r>
                      <a:endParaRPr lang="en-GB" sz="900" u="sng" kern="1200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4.1: Grid development plan </a:t>
                      </a:r>
                      <a:endParaRPr lang="en-GB" sz="900" u="sng" kern="1200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sng" kern="1200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A1: Phase out strategies for fossil fuels</a:t>
                      </a:r>
                      <a:endParaRPr lang="en-GB" sz="900" u="sng" kern="1200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kern="1200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B1:  Net zero commitment</a:t>
                      </a:r>
                      <a:endParaRPr lang="en-GB" sz="900" u="sng" kern="1200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kern="1200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C1: Siting and consultation </a:t>
                      </a: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285750" indent="-285750" rtl="0">
                        <a:buSzPct val="100000"/>
                        <a:buFont typeface="Arial" panose="020B0604020202020204" pitchFamily="34" charset="0"/>
                        <a:buChar char="•"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/>
                </a:tc>
                <a:extLst>
                  <a:ext uri="{0D108BD9-81ED-4DB2-BD59-A6C34878D82A}">
                    <a16:rowId xmlns:a16="http://schemas.microsoft.com/office/drawing/2014/main" val="3110638136"/>
                  </a:ext>
                </a:extLst>
              </a:tr>
              <a:tr h="79807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1.2: Incentive for large scale RE</a:t>
                      </a: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2.2: Permitting and ESIAs </a:t>
                      </a: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3.2: RE forecasting </a:t>
                      </a: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4.2: Grid </a:t>
                      </a:r>
                      <a:b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access and usage</a:t>
                      </a: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B2: Targets for RE</a:t>
                      </a: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C2: Special incentives for community owned projects</a:t>
                      </a:r>
                      <a:endParaRPr lang="en-GB" sz="900" u="sng" kern="1200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285750" indent="-285750" rtl="0">
                        <a:buSzPct val="100000"/>
                        <a:buFont typeface="Arial" panose="020B0604020202020204" pitchFamily="34" charset="0"/>
                        <a:buChar char="•"/>
                      </a:pPr>
                      <a:endParaRPr lang="en-GB" sz="900">
                        <a:solidFill>
                          <a:schemeClr val="tx1"/>
                        </a:solidFill>
                      </a:endParaRPr>
                    </a:p>
                  </a:txBody>
                  <a:tcPr marL="80748" marR="80748" marT="40374" marB="40374"/>
                </a:tc>
                <a:extLst>
                  <a:ext uri="{0D108BD9-81ED-4DB2-BD59-A6C34878D82A}">
                    <a16:rowId xmlns:a16="http://schemas.microsoft.com/office/drawing/2014/main" val="693798749"/>
                  </a:ext>
                </a:extLst>
              </a:tr>
              <a:tr h="886586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1.3: Incentive for DG/rooftop solar</a:t>
                      </a: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3.3: Regulatory measures for flexibility and system integration</a:t>
                      </a:r>
                      <a:endParaRPr lang="en-GB" sz="900" u="sng" kern="1200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4.3: Grid connection procedures </a:t>
                      </a: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B3: Monitoring and governance</a:t>
                      </a:r>
                      <a:endParaRPr lang="en-GB" sz="900" u="sng" kern="1200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C3: Co-Benefits </a:t>
                      </a: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285750" indent="-285750" rtl="0">
                        <a:buSzPct val="100000"/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80748" marR="80748" marT="40374" marB="40374"/>
                </a:tc>
                <a:extLst>
                  <a:ext uri="{0D108BD9-81ED-4DB2-BD59-A6C34878D82A}">
                    <a16:rowId xmlns:a16="http://schemas.microsoft.com/office/drawing/2014/main" val="1792240141"/>
                  </a:ext>
                </a:extLst>
              </a:tr>
              <a:tr h="886586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1.4: Other fiscal incentives </a:t>
                      </a: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3.4: Market based incentives for flexibility and system integration</a:t>
                      </a: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4.4: Smart grids for RE integration</a:t>
                      </a: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C4: Re-Skilling </a:t>
                      </a:r>
                      <a:b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and Up-Skilling</a:t>
                      </a: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285750" indent="-285750" rtl="0">
                        <a:buSzPct val="100000"/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80748" marR="80748" marT="40374" marB="40374"/>
                </a:tc>
                <a:extLst>
                  <a:ext uri="{0D108BD9-81ED-4DB2-BD59-A6C34878D82A}">
                    <a16:rowId xmlns:a16="http://schemas.microsoft.com/office/drawing/2014/main" val="2376268194"/>
                  </a:ext>
                </a:extLst>
              </a:tr>
              <a:tr h="723657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1.5: Carbon pricing </a:t>
                      </a:r>
                      <a:endParaRPr lang="en-GB" sz="11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11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11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11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11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11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11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11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C5: Regional transition plans </a:t>
                      </a:r>
                      <a:endParaRPr lang="en-GB" sz="1100" u="sng" kern="1200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285750" indent="-285750" rtl="0">
                        <a:buSzPct val="100000"/>
                        <a:buFont typeface="Arial" panose="020B0604020202020204" pitchFamily="34" charset="0"/>
                        <a:buChar char="•"/>
                      </a:pPr>
                      <a:endParaRPr lang="en-GB" sz="105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/>
                </a:tc>
                <a:extLst>
                  <a:ext uri="{0D108BD9-81ED-4DB2-BD59-A6C34878D82A}">
                    <a16:rowId xmlns:a16="http://schemas.microsoft.com/office/drawing/2014/main" val="1530720387"/>
                  </a:ext>
                </a:extLst>
              </a:tr>
            </a:tbl>
          </a:graphicData>
        </a:graphic>
      </p:graphicFrame>
      <p:sp>
        <p:nvSpPr>
          <p:cNvPr id="12" name="Ellipse 10">
            <a:extLst>
              <a:ext uri="{FF2B5EF4-FFF2-40B4-BE49-F238E27FC236}">
                <a16:creationId xmlns:a16="http://schemas.microsoft.com/office/drawing/2014/main" id="{C9A3BFE4-8E62-B256-67D7-A92EC814FB44}"/>
              </a:ext>
            </a:extLst>
          </p:cNvPr>
          <p:cNvSpPr/>
          <p:nvPr/>
        </p:nvSpPr>
        <p:spPr>
          <a:xfrm>
            <a:off x="1169928" y="2329122"/>
            <a:ext cx="250407" cy="2444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13" name="Ellipse 13">
            <a:extLst>
              <a:ext uri="{FF2B5EF4-FFF2-40B4-BE49-F238E27FC236}">
                <a16:creationId xmlns:a16="http://schemas.microsoft.com/office/drawing/2014/main" id="{1077161E-AB1B-BD55-09F2-D847468C589E}"/>
              </a:ext>
            </a:extLst>
          </p:cNvPr>
          <p:cNvSpPr/>
          <p:nvPr/>
        </p:nvSpPr>
        <p:spPr>
          <a:xfrm>
            <a:off x="1169928" y="3032221"/>
            <a:ext cx="250407" cy="24449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4" name="Ellipse 14">
            <a:extLst>
              <a:ext uri="{FF2B5EF4-FFF2-40B4-BE49-F238E27FC236}">
                <a16:creationId xmlns:a16="http://schemas.microsoft.com/office/drawing/2014/main" id="{4C1BD21C-5ED0-ADC0-1701-4C31FCF1DB8B}"/>
              </a:ext>
            </a:extLst>
          </p:cNvPr>
          <p:cNvSpPr/>
          <p:nvPr/>
        </p:nvSpPr>
        <p:spPr>
          <a:xfrm>
            <a:off x="1169928" y="3857566"/>
            <a:ext cx="250407" cy="2444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5" name="Ellipse 33">
            <a:extLst>
              <a:ext uri="{FF2B5EF4-FFF2-40B4-BE49-F238E27FC236}">
                <a16:creationId xmlns:a16="http://schemas.microsoft.com/office/drawing/2014/main" id="{DF1797C7-394C-DC34-1F94-BD8EB1D2405D}"/>
              </a:ext>
            </a:extLst>
          </p:cNvPr>
          <p:cNvSpPr/>
          <p:nvPr/>
        </p:nvSpPr>
        <p:spPr>
          <a:xfrm>
            <a:off x="1186150" y="4748008"/>
            <a:ext cx="250407" cy="24449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Ellipse 36">
            <a:extLst>
              <a:ext uri="{FF2B5EF4-FFF2-40B4-BE49-F238E27FC236}">
                <a16:creationId xmlns:a16="http://schemas.microsoft.com/office/drawing/2014/main" id="{B8067525-66FF-190D-894B-A3FC5DEEA173}"/>
              </a:ext>
            </a:extLst>
          </p:cNvPr>
          <p:cNvSpPr/>
          <p:nvPr/>
        </p:nvSpPr>
        <p:spPr>
          <a:xfrm>
            <a:off x="2239753" y="2329122"/>
            <a:ext cx="250407" cy="2444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Ellipse 37">
            <a:extLst>
              <a:ext uri="{FF2B5EF4-FFF2-40B4-BE49-F238E27FC236}">
                <a16:creationId xmlns:a16="http://schemas.microsoft.com/office/drawing/2014/main" id="{89036160-0280-C3E9-F374-0B147B1E3537}"/>
              </a:ext>
            </a:extLst>
          </p:cNvPr>
          <p:cNvSpPr/>
          <p:nvPr/>
        </p:nvSpPr>
        <p:spPr>
          <a:xfrm>
            <a:off x="3393101" y="2329122"/>
            <a:ext cx="250407" cy="2444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Ellipse 38">
            <a:extLst>
              <a:ext uri="{FF2B5EF4-FFF2-40B4-BE49-F238E27FC236}">
                <a16:creationId xmlns:a16="http://schemas.microsoft.com/office/drawing/2014/main" id="{7D429F84-D68D-9CDE-875D-BEA1DA291175}"/>
              </a:ext>
            </a:extLst>
          </p:cNvPr>
          <p:cNvSpPr/>
          <p:nvPr/>
        </p:nvSpPr>
        <p:spPr>
          <a:xfrm>
            <a:off x="3393101" y="3032221"/>
            <a:ext cx="250407" cy="24449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Ellipse 40">
            <a:extLst>
              <a:ext uri="{FF2B5EF4-FFF2-40B4-BE49-F238E27FC236}">
                <a16:creationId xmlns:a16="http://schemas.microsoft.com/office/drawing/2014/main" id="{2DEF399A-96E4-055F-EE13-91DAE218693F}"/>
              </a:ext>
            </a:extLst>
          </p:cNvPr>
          <p:cNvSpPr/>
          <p:nvPr/>
        </p:nvSpPr>
        <p:spPr>
          <a:xfrm>
            <a:off x="3393101" y="4748008"/>
            <a:ext cx="250407" cy="24449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Ellipse 43">
            <a:extLst>
              <a:ext uri="{FF2B5EF4-FFF2-40B4-BE49-F238E27FC236}">
                <a16:creationId xmlns:a16="http://schemas.microsoft.com/office/drawing/2014/main" id="{7C692368-3EDC-3155-8B10-CC7FE318B0C0}"/>
              </a:ext>
            </a:extLst>
          </p:cNvPr>
          <p:cNvSpPr/>
          <p:nvPr/>
        </p:nvSpPr>
        <p:spPr>
          <a:xfrm>
            <a:off x="4600149" y="3857566"/>
            <a:ext cx="250407" cy="2444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Ellipse 44">
            <a:extLst>
              <a:ext uri="{FF2B5EF4-FFF2-40B4-BE49-F238E27FC236}">
                <a16:creationId xmlns:a16="http://schemas.microsoft.com/office/drawing/2014/main" id="{16F4B69F-4D42-9DB9-03D9-D9196FA4C0CA}"/>
              </a:ext>
            </a:extLst>
          </p:cNvPr>
          <p:cNvSpPr/>
          <p:nvPr/>
        </p:nvSpPr>
        <p:spPr>
          <a:xfrm>
            <a:off x="4600149" y="4748008"/>
            <a:ext cx="250407" cy="24449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Ellipse 45">
            <a:extLst>
              <a:ext uri="{FF2B5EF4-FFF2-40B4-BE49-F238E27FC236}">
                <a16:creationId xmlns:a16="http://schemas.microsoft.com/office/drawing/2014/main" id="{B8525017-7701-6BD3-8777-C3BE83FD3BF1}"/>
              </a:ext>
            </a:extLst>
          </p:cNvPr>
          <p:cNvSpPr/>
          <p:nvPr/>
        </p:nvSpPr>
        <p:spPr>
          <a:xfrm>
            <a:off x="5649850" y="2329122"/>
            <a:ext cx="250407" cy="2444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Ellipse 46">
            <a:extLst>
              <a:ext uri="{FF2B5EF4-FFF2-40B4-BE49-F238E27FC236}">
                <a16:creationId xmlns:a16="http://schemas.microsoft.com/office/drawing/2014/main" id="{8BA482CC-FA7D-D4E3-FD4D-82169C3B6AE8}"/>
              </a:ext>
            </a:extLst>
          </p:cNvPr>
          <p:cNvSpPr/>
          <p:nvPr/>
        </p:nvSpPr>
        <p:spPr>
          <a:xfrm>
            <a:off x="7690733" y="5661671"/>
            <a:ext cx="250407" cy="244498"/>
          </a:xfrm>
          <a:prstGeom prst="ellipse">
            <a:avLst/>
          </a:prstGeom>
          <a:solidFill>
            <a:srgbClr val="B0B0B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Ellipse 47">
            <a:extLst>
              <a:ext uri="{FF2B5EF4-FFF2-40B4-BE49-F238E27FC236}">
                <a16:creationId xmlns:a16="http://schemas.microsoft.com/office/drawing/2014/main" id="{B17A6626-FC7B-BF9B-5E88-98A0F2BC736C}"/>
              </a:ext>
            </a:extLst>
          </p:cNvPr>
          <p:cNvSpPr/>
          <p:nvPr/>
        </p:nvSpPr>
        <p:spPr>
          <a:xfrm>
            <a:off x="7673538" y="2329122"/>
            <a:ext cx="250407" cy="24449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Ellipse 48">
            <a:extLst>
              <a:ext uri="{FF2B5EF4-FFF2-40B4-BE49-F238E27FC236}">
                <a16:creationId xmlns:a16="http://schemas.microsoft.com/office/drawing/2014/main" id="{9DB2C717-C9B6-ED03-200C-C9DEE3BE9B5E}"/>
              </a:ext>
            </a:extLst>
          </p:cNvPr>
          <p:cNvSpPr/>
          <p:nvPr/>
        </p:nvSpPr>
        <p:spPr>
          <a:xfrm>
            <a:off x="7673537" y="3032221"/>
            <a:ext cx="250407" cy="2444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Ellipse 50">
            <a:extLst>
              <a:ext uri="{FF2B5EF4-FFF2-40B4-BE49-F238E27FC236}">
                <a16:creationId xmlns:a16="http://schemas.microsoft.com/office/drawing/2014/main" id="{930F41E8-86CD-1EC2-2C73-13F4EEDFF315}"/>
              </a:ext>
            </a:extLst>
          </p:cNvPr>
          <p:cNvSpPr/>
          <p:nvPr/>
        </p:nvSpPr>
        <p:spPr>
          <a:xfrm>
            <a:off x="7673537" y="4748008"/>
            <a:ext cx="250407" cy="2444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Ellipse 51">
            <a:extLst>
              <a:ext uri="{FF2B5EF4-FFF2-40B4-BE49-F238E27FC236}">
                <a16:creationId xmlns:a16="http://schemas.microsoft.com/office/drawing/2014/main" id="{D3C90345-C073-186A-B42A-0E340745A0E5}"/>
              </a:ext>
            </a:extLst>
          </p:cNvPr>
          <p:cNvSpPr/>
          <p:nvPr/>
        </p:nvSpPr>
        <p:spPr>
          <a:xfrm>
            <a:off x="6539710" y="3032221"/>
            <a:ext cx="250407" cy="2444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28" name="Ellipse 52">
            <a:extLst>
              <a:ext uri="{FF2B5EF4-FFF2-40B4-BE49-F238E27FC236}">
                <a16:creationId xmlns:a16="http://schemas.microsoft.com/office/drawing/2014/main" id="{F15DA20E-D5C5-3F21-0281-BDD369188B98}"/>
              </a:ext>
            </a:extLst>
          </p:cNvPr>
          <p:cNvSpPr/>
          <p:nvPr/>
        </p:nvSpPr>
        <p:spPr>
          <a:xfrm>
            <a:off x="6560782" y="2329122"/>
            <a:ext cx="250407" cy="2444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9" name="Ellipse 10">
            <a:extLst>
              <a:ext uri="{FF2B5EF4-FFF2-40B4-BE49-F238E27FC236}">
                <a16:creationId xmlns:a16="http://schemas.microsoft.com/office/drawing/2014/main" id="{68736187-8156-78F7-B396-10A4A7F57FC5}"/>
              </a:ext>
            </a:extLst>
          </p:cNvPr>
          <p:cNvSpPr/>
          <p:nvPr/>
        </p:nvSpPr>
        <p:spPr>
          <a:xfrm>
            <a:off x="1180767" y="5661671"/>
            <a:ext cx="250407" cy="2444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0" name="Ellipse 10">
            <a:extLst>
              <a:ext uri="{FF2B5EF4-FFF2-40B4-BE49-F238E27FC236}">
                <a16:creationId xmlns:a16="http://schemas.microsoft.com/office/drawing/2014/main" id="{4A6F4A72-874A-B237-9426-66DA4D74D972}"/>
              </a:ext>
            </a:extLst>
          </p:cNvPr>
          <p:cNvSpPr/>
          <p:nvPr/>
        </p:nvSpPr>
        <p:spPr>
          <a:xfrm>
            <a:off x="3393101" y="3857566"/>
            <a:ext cx="250407" cy="2444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1" name="Ellipse 37">
            <a:extLst>
              <a:ext uri="{FF2B5EF4-FFF2-40B4-BE49-F238E27FC236}">
                <a16:creationId xmlns:a16="http://schemas.microsoft.com/office/drawing/2014/main" id="{ADAD55E9-F236-D9B1-9F7C-509312547666}"/>
              </a:ext>
            </a:extLst>
          </p:cNvPr>
          <p:cNvSpPr/>
          <p:nvPr/>
        </p:nvSpPr>
        <p:spPr>
          <a:xfrm>
            <a:off x="2239753" y="3032221"/>
            <a:ext cx="250407" cy="2444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Ellipse 37">
            <a:extLst>
              <a:ext uri="{FF2B5EF4-FFF2-40B4-BE49-F238E27FC236}">
                <a16:creationId xmlns:a16="http://schemas.microsoft.com/office/drawing/2014/main" id="{8F132F03-AAF1-C525-6C7D-816004C467B9}"/>
              </a:ext>
            </a:extLst>
          </p:cNvPr>
          <p:cNvSpPr/>
          <p:nvPr/>
        </p:nvSpPr>
        <p:spPr>
          <a:xfrm>
            <a:off x="7673537" y="3857566"/>
            <a:ext cx="250407" cy="24449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Ellipse 10">
            <a:extLst>
              <a:ext uri="{FF2B5EF4-FFF2-40B4-BE49-F238E27FC236}">
                <a16:creationId xmlns:a16="http://schemas.microsoft.com/office/drawing/2014/main" id="{277E4213-B3E3-8ED6-8A12-C406294A1D58}"/>
              </a:ext>
            </a:extLst>
          </p:cNvPr>
          <p:cNvSpPr/>
          <p:nvPr/>
        </p:nvSpPr>
        <p:spPr>
          <a:xfrm>
            <a:off x="4600149" y="3032221"/>
            <a:ext cx="250407" cy="2444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4" name="Ellipse 10">
            <a:extLst>
              <a:ext uri="{FF2B5EF4-FFF2-40B4-BE49-F238E27FC236}">
                <a16:creationId xmlns:a16="http://schemas.microsoft.com/office/drawing/2014/main" id="{FAA70396-F359-3B68-B5ED-0BD252ED8320}"/>
              </a:ext>
            </a:extLst>
          </p:cNvPr>
          <p:cNvSpPr/>
          <p:nvPr/>
        </p:nvSpPr>
        <p:spPr>
          <a:xfrm>
            <a:off x="4600149" y="2329122"/>
            <a:ext cx="250407" cy="2444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5" name="Ellipse 44">
            <a:extLst>
              <a:ext uri="{FF2B5EF4-FFF2-40B4-BE49-F238E27FC236}">
                <a16:creationId xmlns:a16="http://schemas.microsoft.com/office/drawing/2014/main" id="{460BE5E1-F0F5-E3F5-F1E9-7A28E7BC9688}"/>
              </a:ext>
            </a:extLst>
          </p:cNvPr>
          <p:cNvSpPr/>
          <p:nvPr/>
        </p:nvSpPr>
        <p:spPr>
          <a:xfrm>
            <a:off x="6548694" y="3857566"/>
            <a:ext cx="250407" cy="24449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4EBAE0-D23C-7780-1F7E-93AB835B7C58}"/>
              </a:ext>
            </a:extLst>
          </p:cNvPr>
          <p:cNvSpPr txBox="1"/>
          <p:nvPr/>
        </p:nvSpPr>
        <p:spPr>
          <a:xfrm>
            <a:off x="8033064" y="1250941"/>
            <a:ext cx="42088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Take-aways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The lack of economic dispatch and available grid capacity </a:t>
            </a:r>
            <a:r>
              <a:rPr lang="en-GB" sz="1600" dirty="0"/>
              <a:t>leads to high curtailment rates and reduces the bankability of RE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Land acquisition and permitting bottlenecks drive up costs and timelines. </a:t>
            </a:r>
            <a:r>
              <a:rPr lang="en-GB" sz="1600" b="1" dirty="0"/>
              <a:t>Solar and wind prioritisation in national spatial planning and one-stop-shop permitting agencies </a:t>
            </a:r>
            <a:r>
              <a:rPr lang="en-GB" sz="1600" dirty="0"/>
              <a:t>could unlock significant cost reductions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40–50% renewable electricity goal by 2040 could be </a:t>
            </a:r>
            <a:r>
              <a:rPr lang="en-GB" sz="1600" b="1" dirty="0"/>
              <a:t>more ambitious </a:t>
            </a:r>
            <a:r>
              <a:rPr lang="en-GB" sz="1600" dirty="0"/>
              <a:t>to </a:t>
            </a:r>
            <a:r>
              <a:rPr lang="en-GB" sz="1600" b="1" dirty="0"/>
              <a:t>leverage cost reductions in RE and battery storage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net-zero strategy overemphasizes the role of hydrogen, and </a:t>
            </a:r>
            <a:r>
              <a:rPr lang="en-GB" sz="1600" b="1" dirty="0"/>
              <a:t>underestimates the potential of direct electrification</a:t>
            </a:r>
          </a:p>
        </p:txBody>
      </p:sp>
    </p:spTree>
    <p:extLst>
      <p:ext uri="{BB962C8B-B14F-4D97-AF65-F5344CB8AC3E}">
        <p14:creationId xmlns:p14="http://schemas.microsoft.com/office/powerpoint/2010/main" val="2444920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7B3C5-CC17-0C63-4696-EA9779BE7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2644C-521D-7F98-D04D-FB9E76F00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930" y="2263656"/>
            <a:ext cx="10280262" cy="3962271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Aft>
                <a:spcPts val="3600"/>
              </a:spcAft>
            </a:pPr>
            <a:r>
              <a:rPr lang="en-GB" sz="2000" dirty="0"/>
              <a:t>The global energy transition is accelerating, driven increasingly by economic and security imperatives rather than climate goals. </a:t>
            </a:r>
          </a:p>
          <a:p>
            <a:pPr>
              <a:spcAft>
                <a:spcPts val="3600"/>
              </a:spcAft>
            </a:pPr>
            <a:r>
              <a:rPr lang="en-GB" sz="2000" dirty="0"/>
              <a:t>As wind and solar reshape power systems worldwide, flexibility has overtaken baseload as the guiding principle for planning, investment, deployment and operation. </a:t>
            </a:r>
          </a:p>
          <a:p>
            <a:pPr>
              <a:spcAft>
                <a:spcPts val="3600"/>
              </a:spcAft>
            </a:pPr>
            <a:r>
              <a:rPr lang="en-GB" sz="2000" dirty="0"/>
              <a:t>To navigate this transformation effectively, a holistic policy framework is essential—one that designs supportive measures, prioritizes interventions, and manages inevitable trade-offs.</a:t>
            </a:r>
          </a:p>
          <a:p>
            <a:pPr>
              <a:spcAft>
                <a:spcPts val="3600"/>
              </a:spcAft>
            </a:pPr>
            <a:endParaRPr lang="en-GB" sz="2000" dirty="0"/>
          </a:p>
          <a:p>
            <a:pPr>
              <a:spcAft>
                <a:spcPts val="3600"/>
              </a:spcAft>
            </a:pPr>
            <a:endParaRPr lang="en-GB" sz="2000" dirty="0"/>
          </a:p>
          <a:p>
            <a:pPr marL="457200" indent="-457200">
              <a:spcAft>
                <a:spcPts val="3600"/>
              </a:spcAft>
              <a:buFont typeface="+mj-lt"/>
              <a:buAutoNum type="arabicPeriod"/>
            </a:pPr>
            <a:endParaRPr lang="en-GB" sz="2000" dirty="0"/>
          </a:p>
          <a:p>
            <a:pPr>
              <a:spcAft>
                <a:spcPts val="3600"/>
              </a:spcAft>
            </a:pPr>
            <a:endParaRPr lang="en-GB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A229A-1D57-ECE3-8D4E-9F86558DB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FDF91-BB11-DD38-4800-E9DA3EEA1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D8EF1EE-38A2-38FD-C19C-5E0044A414F1}"/>
              </a:ext>
            </a:extLst>
          </p:cNvPr>
          <p:cNvSpPr/>
          <p:nvPr/>
        </p:nvSpPr>
        <p:spPr>
          <a:xfrm>
            <a:off x="399339" y="2263656"/>
            <a:ext cx="603504" cy="60350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b="1" dirty="0"/>
              <a:t>1</a:t>
            </a:r>
            <a:endParaRPr lang="en-GB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A73D93-907F-DFF7-E97C-1A4B4108CE32}"/>
              </a:ext>
            </a:extLst>
          </p:cNvPr>
          <p:cNvSpPr/>
          <p:nvPr/>
        </p:nvSpPr>
        <p:spPr>
          <a:xfrm>
            <a:off x="399339" y="3387423"/>
            <a:ext cx="603504" cy="60350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b="1" dirty="0"/>
              <a:t>2</a:t>
            </a:r>
            <a:endParaRPr lang="en-GB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2676E7-9E69-8E89-4212-174628E7BFE8}"/>
              </a:ext>
            </a:extLst>
          </p:cNvPr>
          <p:cNvSpPr/>
          <p:nvPr/>
        </p:nvSpPr>
        <p:spPr>
          <a:xfrm>
            <a:off x="399339" y="4425966"/>
            <a:ext cx="603504" cy="60350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b="1" dirty="0"/>
              <a:t>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94260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A4F2A-B4E4-3560-D846-E60F91D35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89B80-9E89-78C9-8AFE-0BCD3182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0FE03-DEC9-DE81-1D04-80039E5B6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645" y="1449388"/>
            <a:ext cx="9704190" cy="4539023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Aft>
                <a:spcPts val="1500"/>
              </a:spcAft>
            </a:pPr>
            <a:endParaRPr lang="en-GB" sz="2000" dirty="0"/>
          </a:p>
          <a:p>
            <a:pPr>
              <a:spcAft>
                <a:spcPts val="1500"/>
              </a:spcAft>
            </a:pPr>
            <a:r>
              <a:rPr lang="en-GB" sz="2000"/>
              <a:t>What are the most important priority barriers in your economies? (e.g. risk mitigation and </a:t>
            </a:r>
            <a:r>
              <a:rPr lang="en-GB" sz="2000" dirty="0"/>
              <a:t>procurement incentives, planning and permitting, grid capacity and modernization, power system flexibility for renewable energy integration…)</a:t>
            </a:r>
          </a:p>
          <a:p>
            <a:pPr>
              <a:spcAft>
                <a:spcPts val="1500"/>
              </a:spcAft>
            </a:pPr>
            <a:endParaRPr lang="en-GB" sz="2000" dirty="0"/>
          </a:p>
          <a:p>
            <a:pPr>
              <a:spcAft>
                <a:spcPts val="1500"/>
              </a:spcAft>
            </a:pPr>
            <a:r>
              <a:rPr lang="en-GB" sz="2000"/>
              <a:t>Which lessons can be shared from your economy’s experience on how these barriers have been </a:t>
            </a:r>
            <a:r>
              <a:rPr lang="en-GB" sz="2000" dirty="0"/>
              <a:t>alleviated?</a:t>
            </a:r>
          </a:p>
          <a:p>
            <a:pPr>
              <a:spcAft>
                <a:spcPts val="1500"/>
              </a:spcAft>
            </a:pPr>
            <a:endParaRPr lang="en-GB" sz="2000" dirty="0"/>
          </a:p>
          <a:p>
            <a:pPr>
              <a:spcAft>
                <a:spcPts val="1500"/>
              </a:spcAft>
            </a:pPr>
            <a:r>
              <a:rPr lang="en-GB" sz="2000" dirty="0"/>
              <a:t>Do you have specific requests regarding the design of our Policy Assessment Framework to ensure effectiveness and usefulness?</a:t>
            </a:r>
          </a:p>
          <a:p>
            <a:pPr>
              <a:spcAft>
                <a:spcPts val="1500"/>
              </a:spcAft>
            </a:pPr>
            <a:endParaRPr lang="en-GB" sz="2000" dirty="0"/>
          </a:p>
          <a:p>
            <a:pPr marL="457200" indent="-457200">
              <a:spcAft>
                <a:spcPts val="1500"/>
              </a:spcAft>
              <a:buFont typeface="+mj-lt"/>
              <a:buAutoNum type="arabicPeriod"/>
            </a:pPr>
            <a:endParaRPr lang="en-GB" sz="2000" dirty="0"/>
          </a:p>
          <a:p>
            <a:pPr>
              <a:spcAft>
                <a:spcPts val="1500"/>
              </a:spcAft>
            </a:pPr>
            <a:endParaRPr lang="en-GB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661E1-0A0A-4068-1133-A90454C88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B9684-A2AE-AC20-67A4-5A634661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026199-EB27-0E37-EE5F-BDA862A7C869}"/>
              </a:ext>
            </a:extLst>
          </p:cNvPr>
          <p:cNvSpPr/>
          <p:nvPr/>
        </p:nvSpPr>
        <p:spPr>
          <a:xfrm>
            <a:off x="399339" y="2026140"/>
            <a:ext cx="603504" cy="60350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b="1" dirty="0"/>
              <a:t>1</a:t>
            </a:r>
            <a:endParaRPr lang="en-GB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E96321-2E71-5324-2BD8-FE4F0013004D}"/>
              </a:ext>
            </a:extLst>
          </p:cNvPr>
          <p:cNvSpPr/>
          <p:nvPr/>
        </p:nvSpPr>
        <p:spPr>
          <a:xfrm>
            <a:off x="399339" y="3518990"/>
            <a:ext cx="603504" cy="60350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b="1" dirty="0"/>
              <a:t>2</a:t>
            </a:r>
            <a:endParaRPr lang="en-GB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D00DE0-0DF5-13DB-DEA3-35F285544DEF}"/>
              </a:ext>
            </a:extLst>
          </p:cNvPr>
          <p:cNvSpPr/>
          <p:nvPr/>
        </p:nvSpPr>
        <p:spPr>
          <a:xfrm>
            <a:off x="399339" y="4883603"/>
            <a:ext cx="603504" cy="60350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b="1" dirty="0"/>
              <a:t>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07669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5DF92-0E8E-905B-B956-2F91F52BA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Himmel, draußen, Solarenergie, Solarpanel enthält.&#10;&#10;Automatisch generierte Beschreibung">
            <a:extLst>
              <a:ext uri="{FF2B5EF4-FFF2-40B4-BE49-F238E27FC236}">
                <a16:creationId xmlns:a16="http://schemas.microsoft.com/office/drawing/2014/main" id="{BAEB408F-843C-9652-AAC7-0C18E4F43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7" name="Grafik 6" descr="Ein Bild, das violett, Flieder, Magenta, Lavendel enthält.&#10;&#10;Automatisch generierte Beschreibung">
            <a:extLst>
              <a:ext uri="{FF2B5EF4-FFF2-40B4-BE49-F238E27FC236}">
                <a16:creationId xmlns:a16="http://schemas.microsoft.com/office/drawing/2014/main" id="{7C0B291C-70AB-D2CE-3093-F104A92A3FA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eck 7">
            <a:extLst>
              <a:ext uri="{FF2B5EF4-FFF2-40B4-BE49-F238E27FC236}">
                <a16:creationId xmlns:a16="http://schemas.microsoft.com/office/drawing/2014/main" id="{12AC959F-CB60-3F87-9FE6-BD7D80EB57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20000" y="0"/>
            <a:ext cx="3072000" cy="6858000"/>
          </a:xfrm>
          <a:prstGeom prst="rect">
            <a:avLst/>
          </a:prstGeom>
          <a:gradFill>
            <a:gsLst>
              <a:gs pos="48000">
                <a:srgbClr val="FFFFFF"/>
              </a:gs>
              <a:gs pos="0">
                <a:schemeClr val="bg1">
                  <a:alpha val="9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dirty="0"/>
          </a:p>
        </p:txBody>
      </p:sp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3101BFE1-9528-B55F-4967-3D7F81AC91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532" imgH="532" progId="TCLayout.ActiveDocument.1">
                  <p:embed/>
                </p:oleObj>
              </mc:Choice>
              <mc:Fallback>
                <p:oleObj name="think-cell Folie" r:id="rId6" imgW="532" imgH="532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C740B42-561F-DE14-C9DF-98ED4721BE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9FD2B7A-3E06-A6E0-8157-5A63C6892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84236"/>
            <a:ext cx="5998633" cy="1354217"/>
          </a:xfrm>
        </p:spPr>
        <p:txBody>
          <a:bodyPr vert="horz"/>
          <a:lstStyle/>
          <a:p>
            <a:r>
              <a:rPr lang="en-US" dirty="0"/>
              <a:t>Thank You!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7F79AA-BB7D-C6B6-A2CA-256F6FC4A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650" y="3894108"/>
            <a:ext cx="5998633" cy="430887"/>
          </a:xfrm>
        </p:spPr>
        <p:txBody>
          <a:bodyPr/>
          <a:lstStyle/>
          <a:p>
            <a:r>
              <a:rPr lang="en-US" dirty="0"/>
              <a:t>For any questions, please contact: Dimitri.pescia@agora-energiewende.de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82C826DC-FE42-88D7-47C3-968DEDFC9B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2198687"/>
            <a:ext cx="5998633" cy="0"/>
          </a:xfrm>
        </p:spPr>
        <p:txBody>
          <a:bodyPr/>
          <a:lstStyle/>
          <a:p>
            <a:r>
              <a:rPr lang="en-US" dirty="0"/>
              <a:t>Last Name Name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60D50576-45DC-918D-DF9C-28E089801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3924002"/>
            <a:ext cx="5998633" cy="0"/>
          </a:xfrm>
        </p:spPr>
        <p:txBody>
          <a:bodyPr/>
          <a:lstStyle/>
          <a:p>
            <a:r>
              <a:rPr lang="en-US" dirty="0"/>
              <a:t>10th September 2024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ECE8698-208C-4AA0-1F12-04A1E13145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7B453EFF-CF15-D223-3B68-C1F951B725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36FD35ED-E5F0-2CF9-8CC9-BA239FA902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50FEE3E0-767A-BFB2-E191-6B28ABFDE1D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Grafik 13" descr="Agora Energiewende Logo">
            <a:extLst>
              <a:ext uri="{FF2B5EF4-FFF2-40B4-BE49-F238E27FC236}">
                <a16:creationId xmlns:a16="http://schemas.microsoft.com/office/drawing/2014/main" id="{84257E9B-FA33-BDAF-9169-35D9F67CADF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00" y="480000"/>
            <a:ext cx="1968000" cy="8149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601F74-BCAA-CBC3-4982-D2E12837C6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475199" y="-1"/>
            <a:ext cx="3309730" cy="516834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b="1" dirty="0">
                <a:solidFill>
                  <a:schemeClr val="tx1"/>
                </a:solidFill>
              </a:rPr>
              <a:t>Change </a:t>
            </a:r>
            <a:r>
              <a:rPr lang="de-DE" b="1" dirty="0" err="1">
                <a:solidFill>
                  <a:schemeClr val="tx1"/>
                </a:solidFill>
              </a:rPr>
              <a:t>the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background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picture</a:t>
            </a:r>
            <a:r>
              <a:rPr lang="de-DE" b="1" dirty="0">
                <a:solidFill>
                  <a:schemeClr val="tx1"/>
                </a:solidFill>
              </a:rPr>
              <a:t>: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chemeClr val="tx1"/>
                </a:solidFill>
              </a:rPr>
              <a:t>Right-</a:t>
            </a:r>
            <a:r>
              <a:rPr lang="de-DE" dirty="0" err="1">
                <a:solidFill>
                  <a:schemeClr val="tx1"/>
                </a:solidFill>
              </a:rPr>
              <a:t>click</a:t>
            </a:r>
            <a:r>
              <a:rPr lang="de-DE" dirty="0">
                <a:solidFill>
                  <a:schemeClr val="tx1"/>
                </a:solidFill>
              </a:rPr>
              <a:t> on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picture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→  </a:t>
            </a:r>
            <a:r>
              <a:rPr lang="de-DE" b="1" i="1" dirty="0">
                <a:solidFill>
                  <a:schemeClr val="tx1"/>
                </a:solidFill>
              </a:rPr>
              <a:t>Send </a:t>
            </a:r>
            <a:r>
              <a:rPr lang="de-DE" b="1" i="1" dirty="0" err="1">
                <a:solidFill>
                  <a:schemeClr val="tx1"/>
                </a:solidFill>
              </a:rPr>
              <a:t>to</a:t>
            </a:r>
            <a:r>
              <a:rPr lang="de-DE" b="1" i="1" dirty="0">
                <a:solidFill>
                  <a:schemeClr val="tx1"/>
                </a:solidFill>
              </a:rPr>
              <a:t> Back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 err="1">
                <a:solidFill>
                  <a:schemeClr val="tx1"/>
                </a:solidFill>
              </a:rPr>
              <a:t>Now</a:t>
            </a:r>
            <a:r>
              <a:rPr lang="de-DE" dirty="0">
                <a:solidFill>
                  <a:schemeClr val="tx1"/>
                </a:solidFill>
              </a:rPr>
              <a:t>,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coloured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layer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has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been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moved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background</a:t>
            </a: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chemeClr val="tx1"/>
                </a:solidFill>
              </a:rPr>
              <a:t>Right-</a:t>
            </a:r>
            <a:r>
              <a:rPr lang="de-DE" dirty="0" err="1">
                <a:solidFill>
                  <a:schemeClr val="tx1"/>
                </a:solidFill>
              </a:rPr>
              <a:t>click</a:t>
            </a:r>
            <a:r>
              <a:rPr lang="de-DE" dirty="0">
                <a:solidFill>
                  <a:schemeClr val="tx1"/>
                </a:solidFill>
              </a:rPr>
              <a:t> on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photo</a:t>
            </a:r>
            <a:r>
              <a:rPr lang="de-DE" dirty="0">
                <a:solidFill>
                  <a:schemeClr val="tx1"/>
                </a:solidFill>
              </a:rPr>
              <a:t> in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foreground</a:t>
            </a:r>
            <a:r>
              <a:rPr lang="de-DE" dirty="0">
                <a:solidFill>
                  <a:schemeClr val="tx1"/>
                </a:solidFill>
              </a:rPr>
              <a:t>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→ </a:t>
            </a:r>
            <a:r>
              <a:rPr lang="de-DE" b="1" i="1" dirty="0">
                <a:solidFill>
                  <a:schemeClr val="tx1"/>
                </a:solidFill>
              </a:rPr>
              <a:t>Change </a:t>
            </a:r>
            <a:r>
              <a:rPr lang="de-DE" b="1" i="1" dirty="0" err="1">
                <a:solidFill>
                  <a:schemeClr val="tx1"/>
                </a:solidFill>
              </a:rPr>
              <a:t>picture</a:t>
            </a:r>
            <a:endParaRPr lang="de-DE" b="1" i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 err="1">
                <a:solidFill>
                  <a:schemeClr val="tx1"/>
                </a:solidFill>
              </a:rPr>
              <a:t>Choose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picture</a:t>
            </a: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chemeClr val="tx1"/>
                </a:solidFill>
              </a:rPr>
              <a:t>Right-</a:t>
            </a:r>
            <a:r>
              <a:rPr lang="de-DE" dirty="0" err="1">
                <a:solidFill>
                  <a:schemeClr val="tx1"/>
                </a:solidFill>
              </a:rPr>
              <a:t>click</a:t>
            </a:r>
            <a:r>
              <a:rPr lang="de-DE" dirty="0">
                <a:solidFill>
                  <a:schemeClr val="tx1"/>
                </a:solidFill>
              </a:rPr>
              <a:t> on </a:t>
            </a:r>
            <a:r>
              <a:rPr lang="de-DE" dirty="0" err="1">
                <a:solidFill>
                  <a:schemeClr val="tx1"/>
                </a:solidFill>
              </a:rPr>
              <a:t>your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new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photo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→ </a:t>
            </a:r>
            <a:r>
              <a:rPr lang="de-DE" b="1" i="1" dirty="0" err="1">
                <a:solidFill>
                  <a:schemeClr val="tx1"/>
                </a:solidFill>
              </a:rPr>
              <a:t>Crop</a:t>
            </a:r>
            <a:r>
              <a:rPr lang="de-DE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>
                <a:solidFill>
                  <a:schemeClr val="tx1"/>
                </a:solidFill>
              </a:rPr>
              <a:t>Scale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your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photo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you</a:t>
            </a:r>
            <a:r>
              <a:rPr lang="de-DE" dirty="0">
                <a:solidFill>
                  <a:schemeClr val="tx1"/>
                </a:solidFill>
              </a:rPr>
              <a:t> like </a:t>
            </a:r>
            <a:r>
              <a:rPr lang="de-DE" dirty="0" err="1">
                <a:solidFill>
                  <a:schemeClr val="tx1"/>
                </a:solidFill>
              </a:rPr>
              <a:t>it</a:t>
            </a: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 err="1">
                <a:solidFill>
                  <a:schemeClr val="tx1"/>
                </a:solidFill>
              </a:rPr>
              <a:t>When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done</a:t>
            </a:r>
            <a:r>
              <a:rPr lang="de-DE" dirty="0">
                <a:solidFill>
                  <a:schemeClr val="tx1"/>
                </a:solidFill>
              </a:rPr>
              <a:t>: </a:t>
            </a:r>
            <a:r>
              <a:rPr lang="de-DE" dirty="0" err="1">
                <a:solidFill>
                  <a:schemeClr val="tx1"/>
                </a:solidFill>
              </a:rPr>
              <a:t>right-click</a:t>
            </a:r>
            <a:r>
              <a:rPr lang="de-DE" dirty="0">
                <a:solidFill>
                  <a:schemeClr val="tx1"/>
                </a:solidFill>
              </a:rPr>
              <a:t> on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photo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→ </a:t>
            </a:r>
            <a:r>
              <a:rPr lang="de-DE" b="1" i="1" dirty="0">
                <a:solidFill>
                  <a:schemeClr val="tx1"/>
                </a:solidFill>
              </a:rPr>
              <a:t>Send </a:t>
            </a:r>
            <a:r>
              <a:rPr lang="de-DE" b="1" i="1" dirty="0" err="1">
                <a:solidFill>
                  <a:schemeClr val="tx1"/>
                </a:solidFill>
              </a:rPr>
              <a:t>to</a:t>
            </a:r>
            <a:r>
              <a:rPr lang="de-DE" b="1" i="1" dirty="0">
                <a:solidFill>
                  <a:schemeClr val="tx1"/>
                </a:solidFill>
              </a:rPr>
              <a:t> Back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>
                <a:solidFill>
                  <a:schemeClr val="tx1"/>
                </a:solidFill>
              </a:rPr>
              <a:t>Done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r>
              <a:rPr lang="de-DE" dirty="0">
                <a:solidFill>
                  <a:schemeClr val="tx1"/>
                </a:solidFill>
              </a:rPr>
              <a:t> 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E5F31B-9A63-2044-417B-F159E34528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 31</a:t>
            </a:r>
            <a:r>
              <a:rPr lang="en-GB" baseline="30000" dirty="0"/>
              <a:t>st</a:t>
            </a:r>
            <a:r>
              <a:rPr lang="en-GB" dirty="0"/>
              <a:t> March 2026</a:t>
            </a:r>
          </a:p>
        </p:txBody>
      </p:sp>
    </p:spTree>
    <p:extLst>
      <p:ext uri="{BB962C8B-B14F-4D97-AF65-F5344CB8AC3E}">
        <p14:creationId xmlns:p14="http://schemas.microsoft.com/office/powerpoint/2010/main" val="2047547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198679B-F096-79E4-81E4-AEC46C03DCB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7" imgH="277" progId="TCLayout.ActiveDocument.1">
                  <p:embed/>
                </p:oleObj>
              </mc:Choice>
              <mc:Fallback>
                <p:oleObj name="think-cell Slide" r:id="rId4" imgW="277" imgH="27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198679B-F096-79E4-81E4-AEC46C03D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picture containing grass, field, person, outdoor&#10;&#10;Description automatically generated">
            <a:extLst>
              <a:ext uri="{FF2B5EF4-FFF2-40B4-BE49-F238E27FC236}">
                <a16:creationId xmlns:a16="http://schemas.microsoft.com/office/drawing/2014/main" id="{60BFB3E1-091E-EA07-B6FB-8C5118C126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t="9684" r="18787" b="10362"/>
          <a:stretch/>
        </p:blipFill>
        <p:spPr>
          <a:xfrm>
            <a:off x="0" y="-29362"/>
            <a:ext cx="7860484" cy="6916723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A57F46E-73A6-439D-A5BB-C73A848C7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872F8-31F6-43E8-A9A9-7933E5EB13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CE6BD2B-9C6C-4057-864B-FB152C60DDEF}"/>
              </a:ext>
            </a:extLst>
          </p:cNvPr>
          <p:cNvSpPr/>
          <p:nvPr/>
        </p:nvSpPr>
        <p:spPr bwMode="gray">
          <a:xfrm>
            <a:off x="7784982" y="-1"/>
            <a:ext cx="4407017" cy="6887361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91440" bIns="14400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exo" pitchFamily="50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exo" pitchFamily="50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exo" pitchFamily="50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exo" pitchFamily="50" charset="0"/>
              <a:ea typeface="+mn-ea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exo" pitchFamily="50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exo" pitchFamily="50" charset="0"/>
                <a:ea typeface="+mn-ea"/>
                <a:cs typeface="+mn-cs"/>
              </a:rPr>
              <a:t>Think Tank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exo" pitchFamily="50" charset="0"/>
                <a:ea typeface="+mn-ea"/>
                <a:cs typeface="+mn-cs"/>
              </a:rPr>
              <a:t>and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exo" pitchFamily="50" charset="0"/>
                <a:ea typeface="+mn-ea"/>
                <a:cs typeface="+mn-cs"/>
              </a:rPr>
              <a:t>Policy Lab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exo" pitchFamily="50" charset="0"/>
                <a:ea typeface="+mn-ea"/>
                <a:cs typeface="+mn-cs"/>
              </a:rPr>
              <a:t>~180 energy transition experts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exo" pitchFamily="50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exo" pitchFamily="50" charset="0"/>
                <a:ea typeface="+mn-ea"/>
                <a:cs typeface="+mn-cs"/>
              </a:rPr>
              <a:t>Independent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exo" pitchFamily="50" charset="0"/>
                <a:ea typeface="+mn-ea"/>
                <a:cs typeface="+mn-cs"/>
              </a:rPr>
              <a:t>and non-partisan with diverse financing structure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exo" pitchFamily="50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exo" pitchFamily="50" charset="0"/>
                <a:ea typeface="+mn-ea"/>
                <a:cs typeface="+mn-cs"/>
              </a:rPr>
              <a:t>Our vision: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exo" pitchFamily="50" charset="0"/>
                <a:ea typeface="+mn-ea"/>
                <a:cs typeface="+mn-cs"/>
              </a:rPr>
              <a:t>a prosperous and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exo" pitchFamily="50" charset="0"/>
                <a:ea typeface="+mn-ea"/>
                <a:cs typeface="+mn-cs"/>
              </a:rPr>
              <a:t>carbon-neutral global economy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exo" pitchFamily="50" charset="0"/>
                <a:ea typeface="+mn-ea"/>
                <a:cs typeface="+mn-cs"/>
              </a:rPr>
              <a:t>by 2050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exo" pitchFamily="50" charset="0"/>
                <a:ea typeface="+mn-ea"/>
                <a:cs typeface="Arial"/>
              </a:rPr>
              <a:t>Agora Energiewende is part of a family of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exo" pitchFamily="50" charset="0"/>
                <a:ea typeface="+mn-ea"/>
                <a:cs typeface="Arial"/>
              </a:rPr>
              <a:t>think tanks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exo" pitchFamily="50" charset="0"/>
                <a:ea typeface="+mn-ea"/>
                <a:cs typeface="Arial"/>
              </a:rPr>
              <a:t>that cover all GHG emitting sectors (energy, industry, agriculture, transport)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exo" pitchFamily="50" charset="0"/>
                <a:ea typeface="+mn-ea"/>
                <a:cs typeface="+mn-cs"/>
              </a:rPr>
              <a:t>Science-based solutions and policy advice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exo" pitchFamily="50" charset="0"/>
                <a:ea typeface="+mn-ea"/>
                <a:cs typeface="+mn-cs"/>
              </a:rPr>
              <a:t>to deliver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exo" pitchFamily="50" charset="0"/>
                <a:ea typeface="+mn-ea"/>
                <a:cs typeface="+mn-cs"/>
              </a:rPr>
              <a:t>clean power, heat, industries, and agriculture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exo" pitchFamily="50" charset="0"/>
                <a:ea typeface="+mn-ea"/>
                <a:cs typeface="+mn-cs"/>
              </a:rPr>
              <a:t> – in Germany, Europe, and globally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exo"/>
              </a:rPr>
              <a:t>Programs in ~20 </a:t>
            </a:r>
            <a:r>
              <a:rPr lang="en-GB" sz="1600" b="1">
                <a:solidFill>
                  <a:prstClr val="black"/>
                </a:solidFill>
                <a:latin typeface="Flexo"/>
              </a:rPr>
              <a:t>economies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exo"/>
              </a:rPr>
              <a:t>, with offices in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exo"/>
              </a:rPr>
              <a:t>Berlin, Brussels, Beijing and Bangkok</a:t>
            </a:r>
            <a:endParaRPr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exo"/>
            </a:endParaRPr>
          </a:p>
        </p:txBody>
      </p:sp>
      <p:pic>
        <p:nvPicPr>
          <p:cNvPr id="9" name="Grafik 6">
            <a:extLst>
              <a:ext uri="{FF2B5EF4-FFF2-40B4-BE49-F238E27FC236}">
                <a16:creationId xmlns:a16="http://schemas.microsoft.com/office/drawing/2014/main" id="{E56353D7-2E30-9309-57B4-A9A3CBB9B377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363" y="775007"/>
            <a:ext cx="2055600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3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F2163-86B3-5C1C-CD19-FD8F5CD3E1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Annual electricity generation from various power plant technologies after exceeding 100 TWh in a year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AFFFDDC-6C28-8579-AF0A-11B2A70B31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C73A1-749C-630A-FF78-8EB503739D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3B8532-E9AD-3719-9D6C-86ACFA8C765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11338A-F98D-3F5B-A754-6C1AA727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and solar power are disruptive technologies, growing faster than any other generation source in history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4DDECC-F805-D582-3076-A7F19EF8F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Nat Bullard, </a:t>
            </a:r>
            <a:r>
              <a:rPr kumimoji="0" lang="de-DE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Ember</a:t>
            </a:r>
            <a: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A5F018-061B-E313-4C96-C91B2392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17" r="1195"/>
          <a:stretch/>
        </p:blipFill>
        <p:spPr>
          <a:xfrm>
            <a:off x="1240845" y="2022956"/>
            <a:ext cx="8913247" cy="397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0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E55E1-F07F-D8D9-4596-ED57C546E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600"/>
              <a:t>5 characteristics of variable renewables, like solar and wind power, that challenge traditional power system operations &amp; planning</a:t>
            </a:r>
            <a:endParaRPr lang="de-DE" sz="16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ABDF107-DCAE-0D3F-A51C-C13F6FE83B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3393F3-99A8-CBF5-FB43-8B1C45D246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A8E4BA8-1A66-95F4-5DF5-5ECEE01C15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AB3F1AB-D1C3-7920-8889-1FBA5489B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8" y="-83461"/>
            <a:ext cx="10093994" cy="1179011"/>
          </a:xfrm>
        </p:spPr>
        <p:txBody>
          <a:bodyPr/>
          <a:lstStyle/>
          <a:p>
            <a:r>
              <a:rPr lang="en-GB" dirty="0"/>
              <a:t>Wind and solar differ fundamentally from conventional generation, introducing distinct challenges for power system integration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7D245F-99FF-7200-30CA-B6C011D1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33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357344-02B2-D622-D786-037605691007}"/>
              </a:ext>
            </a:extLst>
          </p:cNvPr>
          <p:cNvSpPr/>
          <p:nvPr/>
        </p:nvSpPr>
        <p:spPr bwMode="gray">
          <a:xfrm>
            <a:off x="7126664" y="2899093"/>
            <a:ext cx="103695" cy="103695"/>
          </a:xfrm>
          <a:prstGeom prst="ellipse">
            <a:avLst/>
          </a:prstGeom>
          <a:solidFill>
            <a:srgbClr val="108E5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6C8D7-7DBA-8D7E-F561-710FA6BDB585}"/>
              </a:ext>
            </a:extLst>
          </p:cNvPr>
          <p:cNvSpPr txBox="1"/>
          <p:nvPr/>
        </p:nvSpPr>
        <p:spPr>
          <a:xfrm>
            <a:off x="7230359" y="2827829"/>
            <a:ext cx="3750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</p:txBody>
      </p:sp>
      <p:grpSp>
        <p:nvGrpSpPr>
          <p:cNvPr id="11" name="Group 137">
            <a:extLst>
              <a:ext uri="{FF2B5EF4-FFF2-40B4-BE49-F238E27FC236}">
                <a16:creationId xmlns:a16="http://schemas.microsoft.com/office/drawing/2014/main" id="{F325D6BD-26E7-74FF-A5FC-D19D0C253DD0}"/>
              </a:ext>
            </a:extLst>
          </p:cNvPr>
          <p:cNvGrpSpPr/>
          <p:nvPr/>
        </p:nvGrpSpPr>
        <p:grpSpPr>
          <a:xfrm>
            <a:off x="9819420" y="2427377"/>
            <a:ext cx="1286280" cy="3021840"/>
            <a:chOff x="9438840" y="2427480"/>
            <a:chExt cx="1286280" cy="3021840"/>
          </a:xfrm>
        </p:grpSpPr>
        <p:sp>
          <p:nvSpPr>
            <p:cNvPr id="12" name="Rectangle 138">
              <a:extLst>
                <a:ext uri="{FF2B5EF4-FFF2-40B4-BE49-F238E27FC236}">
                  <a16:creationId xmlns:a16="http://schemas.microsoft.com/office/drawing/2014/main" id="{925B297F-315B-ACC6-A440-05071EB673E9}"/>
                </a:ext>
              </a:extLst>
            </p:cNvPr>
            <p:cNvSpPr/>
            <p:nvPr/>
          </p:nvSpPr>
          <p:spPr>
            <a:xfrm>
              <a:off x="9438840" y="2427480"/>
              <a:ext cx="1286280" cy="3021840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Group 130">
              <a:extLst>
                <a:ext uri="{FF2B5EF4-FFF2-40B4-BE49-F238E27FC236}">
                  <a16:creationId xmlns:a16="http://schemas.microsoft.com/office/drawing/2014/main" id="{08A4AB56-1C23-FE1D-ED15-1AF3FF91A32E}"/>
                </a:ext>
              </a:extLst>
            </p:cNvPr>
            <p:cNvGrpSpPr/>
            <p:nvPr/>
          </p:nvGrpSpPr>
          <p:grpSpPr>
            <a:xfrm>
              <a:off x="9511200" y="5099760"/>
              <a:ext cx="1127160" cy="309203"/>
              <a:chOff x="9511200" y="5099760"/>
              <a:chExt cx="1127160" cy="309203"/>
            </a:xfrm>
          </p:grpSpPr>
          <p:sp>
            <p:nvSpPr>
              <p:cNvPr id="14" name="Straight Arrow Connector 140">
                <a:extLst>
                  <a:ext uri="{FF2B5EF4-FFF2-40B4-BE49-F238E27FC236}">
                    <a16:creationId xmlns:a16="http://schemas.microsoft.com/office/drawing/2014/main" id="{2684D83F-305F-9319-7E2F-B417D726236A}"/>
                  </a:ext>
                </a:extLst>
              </p:cNvPr>
              <p:cNvSpPr/>
              <p:nvPr/>
            </p:nvSpPr>
            <p:spPr>
              <a:xfrm flipH="1">
                <a:off x="9597600" y="5099760"/>
                <a:ext cx="96732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TextBox 141">
                <a:extLst>
                  <a:ext uri="{FF2B5EF4-FFF2-40B4-BE49-F238E27FC236}">
                    <a16:creationId xmlns:a16="http://schemas.microsoft.com/office/drawing/2014/main" id="{8FDFD60F-3BD1-BF54-5CDD-EA9EAAFCABA9}"/>
                  </a:ext>
                </a:extLst>
              </p:cNvPr>
              <p:cNvSpPr/>
              <p:nvPr/>
            </p:nvSpPr>
            <p:spPr>
              <a:xfrm>
                <a:off x="9511200" y="5102640"/>
                <a:ext cx="1127160" cy="306323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marL="0" marR="0" lvl="0" indent="0" algn="ctr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-1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utigerNext LT Regular"/>
                    <a:ea typeface="+mn-ea"/>
                    <a:cs typeface="+mn-cs"/>
                  </a:rPr>
                  <a:t>Risk profile</a:t>
                </a:r>
                <a:endParaRPr kumimoji="0" lang="en-GB" sz="1400" b="0" i="0" u="none" strike="noStrike" kern="1200" cap="none" spc="-1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32">
            <a:extLst>
              <a:ext uri="{FF2B5EF4-FFF2-40B4-BE49-F238E27FC236}">
                <a16:creationId xmlns:a16="http://schemas.microsoft.com/office/drawing/2014/main" id="{B448F315-047E-1C11-8D4D-F19487DAE7CE}"/>
              </a:ext>
            </a:extLst>
          </p:cNvPr>
          <p:cNvGrpSpPr/>
          <p:nvPr/>
        </p:nvGrpSpPr>
        <p:grpSpPr>
          <a:xfrm>
            <a:off x="6376680" y="2427480"/>
            <a:ext cx="3019320" cy="3022200"/>
            <a:chOff x="6376680" y="2427480"/>
            <a:chExt cx="3019320" cy="3022200"/>
          </a:xfrm>
        </p:grpSpPr>
        <p:sp>
          <p:nvSpPr>
            <p:cNvPr id="17" name="Rectangle 133">
              <a:extLst>
                <a:ext uri="{FF2B5EF4-FFF2-40B4-BE49-F238E27FC236}">
                  <a16:creationId xmlns:a16="http://schemas.microsoft.com/office/drawing/2014/main" id="{56CB6197-410E-0CB4-3109-ADDB89A9BDCE}"/>
                </a:ext>
              </a:extLst>
            </p:cNvPr>
            <p:cNvSpPr/>
            <p:nvPr/>
          </p:nvSpPr>
          <p:spPr>
            <a:xfrm>
              <a:off x="6376680" y="2427480"/>
              <a:ext cx="3019320" cy="3022200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30">
              <a:extLst>
                <a:ext uri="{FF2B5EF4-FFF2-40B4-BE49-F238E27FC236}">
                  <a16:creationId xmlns:a16="http://schemas.microsoft.com/office/drawing/2014/main" id="{569F2ECD-4E3D-C00B-7CAB-6B9BEC7B5536}"/>
                </a:ext>
              </a:extLst>
            </p:cNvPr>
            <p:cNvGrpSpPr/>
            <p:nvPr/>
          </p:nvGrpSpPr>
          <p:grpSpPr>
            <a:xfrm>
              <a:off x="6435000" y="5100120"/>
              <a:ext cx="2837520" cy="306000"/>
              <a:chOff x="6435000" y="5100120"/>
              <a:chExt cx="2837520" cy="306000"/>
            </a:xfrm>
          </p:grpSpPr>
          <p:sp>
            <p:nvSpPr>
              <p:cNvPr id="19" name="Straight Arrow Connector 135">
                <a:extLst>
                  <a:ext uri="{FF2B5EF4-FFF2-40B4-BE49-F238E27FC236}">
                    <a16:creationId xmlns:a16="http://schemas.microsoft.com/office/drawing/2014/main" id="{085BDC42-A15A-54E9-FB2A-E17FB991CD4C}"/>
                  </a:ext>
                </a:extLst>
              </p:cNvPr>
              <p:cNvSpPr/>
              <p:nvPr/>
            </p:nvSpPr>
            <p:spPr>
              <a:xfrm flipH="1">
                <a:off x="6435000" y="5100120"/>
                <a:ext cx="283752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TextBox 136">
                <a:extLst>
                  <a:ext uri="{FF2B5EF4-FFF2-40B4-BE49-F238E27FC236}">
                    <a16:creationId xmlns:a16="http://schemas.microsoft.com/office/drawing/2014/main" id="{28F54093-EE47-52EC-8D73-BC9BB3FE8568}"/>
                  </a:ext>
                </a:extLst>
              </p:cNvPr>
              <p:cNvSpPr/>
              <p:nvPr/>
            </p:nvSpPr>
            <p:spPr>
              <a:xfrm>
                <a:off x="6546600" y="5102640"/>
                <a:ext cx="2645640" cy="303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marL="0" marR="0" lvl="0" indent="0" algn="ctr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-1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utigerNext LT Regular"/>
                    <a:ea typeface="+mn-ea"/>
                    <a:cs typeface="+mn-cs"/>
                  </a:rPr>
                  <a:t>Location-based effects</a:t>
                </a:r>
                <a:endParaRPr kumimoji="0" lang="en-GB" sz="1400" b="0" i="0" u="none" strike="noStrike" kern="1200" cap="none" spc="-1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131">
            <a:extLst>
              <a:ext uri="{FF2B5EF4-FFF2-40B4-BE49-F238E27FC236}">
                <a16:creationId xmlns:a16="http://schemas.microsoft.com/office/drawing/2014/main" id="{04FDF408-1472-EB15-31C7-B984AC3F5C82}"/>
              </a:ext>
            </a:extLst>
          </p:cNvPr>
          <p:cNvGrpSpPr/>
          <p:nvPr/>
        </p:nvGrpSpPr>
        <p:grpSpPr>
          <a:xfrm>
            <a:off x="1371600" y="2463480"/>
            <a:ext cx="4412160" cy="3022920"/>
            <a:chOff x="1371600" y="2463480"/>
            <a:chExt cx="4412160" cy="3022920"/>
          </a:xfrm>
        </p:grpSpPr>
        <p:sp>
          <p:nvSpPr>
            <p:cNvPr id="22" name="Rectangle 129">
              <a:extLst>
                <a:ext uri="{FF2B5EF4-FFF2-40B4-BE49-F238E27FC236}">
                  <a16:creationId xmlns:a16="http://schemas.microsoft.com/office/drawing/2014/main" id="{89258778-3E03-C36B-59CD-E119D0564621}"/>
                </a:ext>
              </a:extLst>
            </p:cNvPr>
            <p:cNvSpPr/>
            <p:nvPr/>
          </p:nvSpPr>
          <p:spPr>
            <a:xfrm>
              <a:off x="1371600" y="2463480"/>
              <a:ext cx="4412160" cy="3022920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3" name="Group 130">
              <a:extLst>
                <a:ext uri="{FF2B5EF4-FFF2-40B4-BE49-F238E27FC236}">
                  <a16:creationId xmlns:a16="http://schemas.microsoft.com/office/drawing/2014/main" id="{D32A6FD6-81C0-085E-7338-A8A775419A15}"/>
                </a:ext>
              </a:extLst>
            </p:cNvPr>
            <p:cNvGrpSpPr/>
            <p:nvPr/>
          </p:nvGrpSpPr>
          <p:grpSpPr>
            <a:xfrm>
              <a:off x="1456560" y="5136120"/>
              <a:ext cx="4146480" cy="306000"/>
              <a:chOff x="1456560" y="5136120"/>
              <a:chExt cx="4146480" cy="306000"/>
            </a:xfrm>
          </p:grpSpPr>
          <p:sp>
            <p:nvSpPr>
              <p:cNvPr id="24" name="Straight Arrow Connector 124">
                <a:extLst>
                  <a:ext uri="{FF2B5EF4-FFF2-40B4-BE49-F238E27FC236}">
                    <a16:creationId xmlns:a16="http://schemas.microsoft.com/office/drawing/2014/main" id="{B33DF4DF-2A8F-52E2-887C-C5172269EA4A}"/>
                  </a:ext>
                </a:extLst>
              </p:cNvPr>
              <p:cNvSpPr/>
              <p:nvPr/>
            </p:nvSpPr>
            <p:spPr>
              <a:xfrm flipH="1">
                <a:off x="1456560" y="5136120"/>
                <a:ext cx="414648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TextBox 126">
                <a:extLst>
                  <a:ext uri="{FF2B5EF4-FFF2-40B4-BE49-F238E27FC236}">
                    <a16:creationId xmlns:a16="http://schemas.microsoft.com/office/drawing/2014/main" id="{40D292E8-217D-9E6B-A904-25D10EDCADEF}"/>
                  </a:ext>
                </a:extLst>
              </p:cNvPr>
              <p:cNvSpPr/>
              <p:nvPr/>
            </p:nvSpPr>
            <p:spPr>
              <a:xfrm>
                <a:off x="1619640" y="5138640"/>
                <a:ext cx="3866400" cy="303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marL="0" marR="0" lvl="0" indent="0" algn="ctr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-1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rutigerNext LT Regular"/>
                    <a:ea typeface="+mn-ea"/>
                    <a:cs typeface="+mn-cs"/>
                  </a:rPr>
                  <a:t>Time-based effects</a:t>
                </a:r>
                <a:endParaRPr kumimoji="0" lang="en-GB" sz="1400" b="0" i="0" u="none" strike="noStrike" kern="1200" cap="none" spc="-1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144">
            <a:extLst>
              <a:ext uri="{FF2B5EF4-FFF2-40B4-BE49-F238E27FC236}">
                <a16:creationId xmlns:a16="http://schemas.microsoft.com/office/drawing/2014/main" id="{996F41CB-EA90-F149-674D-B5B4579CD75A}"/>
              </a:ext>
            </a:extLst>
          </p:cNvPr>
          <p:cNvGrpSpPr/>
          <p:nvPr/>
        </p:nvGrpSpPr>
        <p:grpSpPr>
          <a:xfrm>
            <a:off x="1532760" y="2788238"/>
            <a:ext cx="1254240" cy="1879560"/>
            <a:chOff x="1900440" y="2863440"/>
            <a:chExt cx="1254240" cy="1879560"/>
          </a:xfrm>
        </p:grpSpPr>
        <p:graphicFrame>
          <p:nvGraphicFramePr>
            <p:cNvPr id="27" name="Chart 63">
              <a:extLst>
                <a:ext uri="{FF2B5EF4-FFF2-40B4-BE49-F238E27FC236}">
                  <a16:creationId xmlns:a16="http://schemas.microsoft.com/office/drawing/2014/main" id="{686C51FC-8318-D84B-A4F3-37B54A5DF831}"/>
                </a:ext>
              </a:extLst>
            </p:cNvPr>
            <p:cNvGraphicFramePr/>
            <p:nvPr/>
          </p:nvGraphicFramePr>
          <p:xfrm>
            <a:off x="2054520" y="3244320"/>
            <a:ext cx="946080" cy="14986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8" name="TextBox 65">
              <a:extLst>
                <a:ext uri="{FF2B5EF4-FFF2-40B4-BE49-F238E27FC236}">
                  <a16:creationId xmlns:a16="http://schemas.microsoft.com/office/drawing/2014/main" id="{5AC2A0A4-FABF-0F71-E783-B46B9462294D}"/>
                </a:ext>
              </a:extLst>
            </p:cNvPr>
            <p:cNvSpPr/>
            <p:nvPr/>
          </p:nvSpPr>
          <p:spPr>
            <a:xfrm>
              <a:off x="1900440" y="2863440"/>
              <a:ext cx="12542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utigerNext LT Regular"/>
                  <a:ea typeface="+mn-ea"/>
                  <a:cs typeface="+mn-cs"/>
                </a:rPr>
                <a:t>Variability</a:t>
              </a:r>
              <a:endParaRPr kumimoji="0" lang="en-GB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oup 145">
            <a:extLst>
              <a:ext uri="{FF2B5EF4-FFF2-40B4-BE49-F238E27FC236}">
                <a16:creationId xmlns:a16="http://schemas.microsoft.com/office/drawing/2014/main" id="{1E7F4658-19E0-C237-FC3A-C26C3DB316AE}"/>
              </a:ext>
            </a:extLst>
          </p:cNvPr>
          <p:cNvGrpSpPr/>
          <p:nvPr/>
        </p:nvGrpSpPr>
        <p:grpSpPr>
          <a:xfrm>
            <a:off x="2753289" y="2788238"/>
            <a:ext cx="1735551" cy="1815764"/>
            <a:chOff x="3140999" y="2764626"/>
            <a:chExt cx="1588295" cy="1740415"/>
          </a:xfrm>
        </p:grpSpPr>
        <p:graphicFrame>
          <p:nvGraphicFramePr>
            <p:cNvPr id="30" name="Chart 67">
              <a:extLst>
                <a:ext uri="{FF2B5EF4-FFF2-40B4-BE49-F238E27FC236}">
                  <a16:creationId xmlns:a16="http://schemas.microsoft.com/office/drawing/2014/main" id="{D7F11130-ABB1-7429-8FDC-A24A922DD2DF}"/>
                </a:ext>
              </a:extLst>
            </p:cNvPr>
            <p:cNvGraphicFramePr/>
            <p:nvPr/>
          </p:nvGraphicFramePr>
          <p:xfrm>
            <a:off x="3314879" y="3068552"/>
            <a:ext cx="1213456" cy="14364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1" name="TextBox 69">
              <a:extLst>
                <a:ext uri="{FF2B5EF4-FFF2-40B4-BE49-F238E27FC236}">
                  <a16:creationId xmlns:a16="http://schemas.microsoft.com/office/drawing/2014/main" id="{60668893-2015-2FEE-DD61-049890197238}"/>
                </a:ext>
              </a:extLst>
            </p:cNvPr>
            <p:cNvSpPr/>
            <p:nvPr/>
          </p:nvSpPr>
          <p:spPr>
            <a:xfrm>
              <a:off x="3140999" y="2764626"/>
              <a:ext cx="1588295" cy="61811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utigerNext LT Regular"/>
                  <a:ea typeface="+mn-ea"/>
                  <a:cs typeface="+mn-cs"/>
                </a:rPr>
                <a:t>Subject to Uncertainty</a:t>
              </a:r>
              <a:endParaRPr kumimoji="0" lang="en-GB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146">
            <a:extLst>
              <a:ext uri="{FF2B5EF4-FFF2-40B4-BE49-F238E27FC236}">
                <a16:creationId xmlns:a16="http://schemas.microsoft.com/office/drawing/2014/main" id="{E15FE6C5-8E6B-0951-B7E4-558EDD2CE663}"/>
              </a:ext>
            </a:extLst>
          </p:cNvPr>
          <p:cNvGrpSpPr/>
          <p:nvPr/>
        </p:nvGrpSpPr>
        <p:grpSpPr>
          <a:xfrm>
            <a:off x="4118760" y="2760300"/>
            <a:ext cx="1793160" cy="1739160"/>
            <a:chOff x="4610880" y="2724840"/>
            <a:chExt cx="1793160" cy="1739160"/>
          </a:xfrm>
        </p:grpSpPr>
        <p:grpSp>
          <p:nvGrpSpPr>
            <p:cNvPr id="33" name="Group 114">
              <a:extLst>
                <a:ext uri="{FF2B5EF4-FFF2-40B4-BE49-F238E27FC236}">
                  <a16:creationId xmlns:a16="http://schemas.microsoft.com/office/drawing/2014/main" id="{36533A42-EECD-BCA8-1DE1-6E740C91171D}"/>
                </a:ext>
              </a:extLst>
            </p:cNvPr>
            <p:cNvGrpSpPr/>
            <p:nvPr/>
          </p:nvGrpSpPr>
          <p:grpSpPr>
            <a:xfrm>
              <a:off x="5041800" y="3523320"/>
              <a:ext cx="930960" cy="940680"/>
              <a:chOff x="5041800" y="3523320"/>
              <a:chExt cx="930960" cy="940680"/>
            </a:xfrm>
          </p:grpSpPr>
          <p:grpSp>
            <p:nvGrpSpPr>
              <p:cNvPr id="35" name="Group 101">
                <a:extLst>
                  <a:ext uri="{FF2B5EF4-FFF2-40B4-BE49-F238E27FC236}">
                    <a16:creationId xmlns:a16="http://schemas.microsoft.com/office/drawing/2014/main" id="{E3C4F01E-F1F3-DF89-A016-164B16AEB8FB}"/>
                  </a:ext>
                </a:extLst>
              </p:cNvPr>
              <p:cNvGrpSpPr/>
              <p:nvPr/>
            </p:nvGrpSpPr>
            <p:grpSpPr>
              <a:xfrm>
                <a:off x="5084280" y="4008960"/>
                <a:ext cx="342360" cy="420480"/>
                <a:chOff x="5084280" y="4008960"/>
                <a:chExt cx="342360" cy="420480"/>
              </a:xfrm>
            </p:grpSpPr>
            <p:sp>
              <p:nvSpPr>
                <p:cNvPr id="47" name="Oval 96">
                  <a:extLst>
                    <a:ext uri="{FF2B5EF4-FFF2-40B4-BE49-F238E27FC236}">
                      <a16:creationId xmlns:a16="http://schemas.microsoft.com/office/drawing/2014/main" id="{5BD651E2-9F0D-D82E-3CCD-1219CA7A1522}"/>
                    </a:ext>
                  </a:extLst>
                </p:cNvPr>
                <p:cNvSpPr/>
                <p:nvPr/>
              </p:nvSpPr>
              <p:spPr>
                <a:xfrm>
                  <a:off x="5084280" y="4087080"/>
                  <a:ext cx="342360" cy="342360"/>
                </a:xfrm>
                <a:prstGeom prst="ellipse">
                  <a:avLst/>
                </a:prstGeom>
                <a:noFill/>
                <a:ln w="57150">
                  <a:solidFill>
                    <a:srgbClr val="1E83B3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marL="0" marR="0" lvl="0" indent="0" algn="ctr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rPr>
                    <a:t>g</a:t>
                  </a:r>
                  <a:endParaRPr kumimoji="0" lang="en-GB" sz="1200" b="0" i="0" u="none" strike="noStrike" kern="1200" cap="none" spc="-1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Isosceles Triangle 100">
                  <a:extLst>
                    <a:ext uri="{FF2B5EF4-FFF2-40B4-BE49-F238E27FC236}">
                      <a16:creationId xmlns:a16="http://schemas.microsoft.com/office/drawing/2014/main" id="{BA0D6236-406A-FA72-25F1-73FDE7642FE7}"/>
                    </a:ext>
                  </a:extLst>
                </p:cNvPr>
                <p:cNvSpPr/>
                <p:nvPr/>
              </p:nvSpPr>
              <p:spPr>
                <a:xfrm rot="5400000">
                  <a:off x="5193720" y="4058640"/>
                  <a:ext cx="163800" cy="6444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4"/>
                </a:solidFill>
                <a:ln w="57150">
                  <a:solidFill>
                    <a:srgbClr val="1E83B3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" name="Group 102">
                <a:extLst>
                  <a:ext uri="{FF2B5EF4-FFF2-40B4-BE49-F238E27FC236}">
                    <a16:creationId xmlns:a16="http://schemas.microsoft.com/office/drawing/2014/main" id="{17A9578A-1A67-A269-1E24-721A5BF5B8DA}"/>
                  </a:ext>
                </a:extLst>
              </p:cNvPr>
              <p:cNvGrpSpPr/>
              <p:nvPr/>
            </p:nvGrpSpPr>
            <p:grpSpPr>
              <a:xfrm>
                <a:off x="5084280" y="3523320"/>
                <a:ext cx="342360" cy="420840"/>
                <a:chOff x="5084280" y="3523320"/>
                <a:chExt cx="342360" cy="420840"/>
              </a:xfrm>
            </p:grpSpPr>
            <p:sp>
              <p:nvSpPr>
                <p:cNvPr id="45" name="Oval 103">
                  <a:extLst>
                    <a:ext uri="{FF2B5EF4-FFF2-40B4-BE49-F238E27FC236}">
                      <a16:creationId xmlns:a16="http://schemas.microsoft.com/office/drawing/2014/main" id="{746FD428-CCDD-914A-D8F6-FA03D25E2F44}"/>
                    </a:ext>
                  </a:extLst>
                </p:cNvPr>
                <p:cNvSpPr/>
                <p:nvPr/>
              </p:nvSpPr>
              <p:spPr>
                <a:xfrm>
                  <a:off x="5084280" y="3601800"/>
                  <a:ext cx="342360" cy="342360"/>
                </a:xfrm>
                <a:prstGeom prst="ellipse">
                  <a:avLst/>
                </a:prstGeom>
                <a:noFill/>
                <a:ln w="57150">
                  <a:solidFill>
                    <a:srgbClr val="1E83B3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marL="0" marR="0" lvl="0" indent="0" algn="ctr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rPr>
                    <a:t>g</a:t>
                  </a:r>
                  <a:endParaRPr kumimoji="0" lang="en-GB" sz="1200" b="0" i="0" u="none" strike="noStrike" kern="1200" cap="none" spc="-1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Isosceles Triangle 104">
                  <a:extLst>
                    <a:ext uri="{FF2B5EF4-FFF2-40B4-BE49-F238E27FC236}">
                      <a16:creationId xmlns:a16="http://schemas.microsoft.com/office/drawing/2014/main" id="{F5AD2B64-A7C0-99A1-0FAE-470B32D671FC}"/>
                    </a:ext>
                  </a:extLst>
                </p:cNvPr>
                <p:cNvSpPr/>
                <p:nvPr/>
              </p:nvSpPr>
              <p:spPr>
                <a:xfrm rot="5400000">
                  <a:off x="5193720" y="3573000"/>
                  <a:ext cx="163800" cy="6444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4"/>
                </a:solidFill>
                <a:ln w="57150">
                  <a:solidFill>
                    <a:srgbClr val="1E83B3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7" name="Group 105">
                <a:extLst>
                  <a:ext uri="{FF2B5EF4-FFF2-40B4-BE49-F238E27FC236}">
                    <a16:creationId xmlns:a16="http://schemas.microsoft.com/office/drawing/2014/main" id="{F33A6AA0-C517-B126-BD40-820EF7E2EAF7}"/>
                  </a:ext>
                </a:extLst>
              </p:cNvPr>
              <p:cNvGrpSpPr/>
              <p:nvPr/>
            </p:nvGrpSpPr>
            <p:grpSpPr>
              <a:xfrm>
                <a:off x="5569200" y="3523320"/>
                <a:ext cx="342360" cy="420840"/>
                <a:chOff x="5569200" y="3523320"/>
                <a:chExt cx="342360" cy="420840"/>
              </a:xfrm>
            </p:grpSpPr>
            <p:sp>
              <p:nvSpPr>
                <p:cNvPr id="43" name="Oval 106">
                  <a:extLst>
                    <a:ext uri="{FF2B5EF4-FFF2-40B4-BE49-F238E27FC236}">
                      <a16:creationId xmlns:a16="http://schemas.microsoft.com/office/drawing/2014/main" id="{6B969F4C-44EA-3CA9-BBCB-5942A27A7946}"/>
                    </a:ext>
                  </a:extLst>
                </p:cNvPr>
                <p:cNvSpPr/>
                <p:nvPr/>
              </p:nvSpPr>
              <p:spPr>
                <a:xfrm>
                  <a:off x="5569200" y="3601800"/>
                  <a:ext cx="342360" cy="342360"/>
                </a:xfrm>
                <a:prstGeom prst="ellipse">
                  <a:avLst/>
                </a:prstGeom>
                <a:noFill/>
                <a:ln w="57150">
                  <a:solidFill>
                    <a:srgbClr val="1E83B3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marL="0" marR="0" lvl="0" indent="0" algn="ctr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rPr>
                    <a:t>g</a:t>
                  </a:r>
                  <a:endParaRPr kumimoji="0" lang="en-GB" sz="1200" b="0" i="0" u="none" strike="noStrike" kern="1200" cap="none" spc="-1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Isosceles Triangle 107">
                  <a:extLst>
                    <a:ext uri="{FF2B5EF4-FFF2-40B4-BE49-F238E27FC236}">
                      <a16:creationId xmlns:a16="http://schemas.microsoft.com/office/drawing/2014/main" id="{2A44B5CC-8497-1F63-2866-333FF9F4DC4A}"/>
                    </a:ext>
                  </a:extLst>
                </p:cNvPr>
                <p:cNvSpPr/>
                <p:nvPr/>
              </p:nvSpPr>
              <p:spPr>
                <a:xfrm rot="5400000">
                  <a:off x="5679000" y="3573000"/>
                  <a:ext cx="163800" cy="6444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4"/>
                </a:solidFill>
                <a:ln w="57150">
                  <a:solidFill>
                    <a:srgbClr val="1E83B3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" name="Group 108">
                <a:extLst>
                  <a:ext uri="{FF2B5EF4-FFF2-40B4-BE49-F238E27FC236}">
                    <a16:creationId xmlns:a16="http://schemas.microsoft.com/office/drawing/2014/main" id="{64ED6AB8-525D-9823-1D39-BA57C3ED003F}"/>
                  </a:ext>
                </a:extLst>
              </p:cNvPr>
              <p:cNvGrpSpPr/>
              <p:nvPr/>
            </p:nvGrpSpPr>
            <p:grpSpPr>
              <a:xfrm>
                <a:off x="5569200" y="4008960"/>
                <a:ext cx="342360" cy="420480"/>
                <a:chOff x="5569200" y="4008960"/>
                <a:chExt cx="342360" cy="420480"/>
              </a:xfrm>
            </p:grpSpPr>
            <p:sp>
              <p:nvSpPr>
                <p:cNvPr id="41" name="Oval 109">
                  <a:extLst>
                    <a:ext uri="{FF2B5EF4-FFF2-40B4-BE49-F238E27FC236}">
                      <a16:creationId xmlns:a16="http://schemas.microsoft.com/office/drawing/2014/main" id="{7A1FB857-22F4-2C56-60CB-94A97E4C9D97}"/>
                    </a:ext>
                  </a:extLst>
                </p:cNvPr>
                <p:cNvSpPr/>
                <p:nvPr/>
              </p:nvSpPr>
              <p:spPr>
                <a:xfrm>
                  <a:off x="5569200" y="4087080"/>
                  <a:ext cx="342360" cy="342360"/>
                </a:xfrm>
                <a:prstGeom prst="ellipse">
                  <a:avLst/>
                </a:prstGeom>
                <a:noFill/>
                <a:ln w="57150">
                  <a:solidFill>
                    <a:srgbClr val="1E83B3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marL="0" marR="0" lvl="0" indent="0" algn="ctr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-1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rPr>
                    <a:t>g</a:t>
                  </a:r>
                  <a:endParaRPr kumimoji="0" lang="en-GB" sz="1200" b="0" i="0" u="none" strike="noStrike" kern="1200" cap="none" spc="-1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Isosceles Triangle 110">
                  <a:extLst>
                    <a:ext uri="{FF2B5EF4-FFF2-40B4-BE49-F238E27FC236}">
                      <a16:creationId xmlns:a16="http://schemas.microsoft.com/office/drawing/2014/main" id="{F0D4D845-0342-9766-191A-44167E4685D1}"/>
                    </a:ext>
                  </a:extLst>
                </p:cNvPr>
                <p:cNvSpPr/>
                <p:nvPr/>
              </p:nvSpPr>
              <p:spPr>
                <a:xfrm rot="5400000">
                  <a:off x="5679000" y="4058640"/>
                  <a:ext cx="163800" cy="6444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4"/>
                </a:solidFill>
                <a:ln w="57150">
                  <a:solidFill>
                    <a:srgbClr val="1E83B3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" name="Straight Connector 112">
                <a:extLst>
                  <a:ext uri="{FF2B5EF4-FFF2-40B4-BE49-F238E27FC236}">
                    <a16:creationId xmlns:a16="http://schemas.microsoft.com/office/drawing/2014/main" id="{2C6168D4-238E-5AB2-20B1-38D20661A4CD}"/>
                  </a:ext>
                </a:extLst>
              </p:cNvPr>
              <p:cNvSpPr/>
              <p:nvPr/>
            </p:nvSpPr>
            <p:spPr>
              <a:xfrm>
                <a:off x="5052240" y="3543120"/>
                <a:ext cx="920520" cy="915120"/>
              </a:xfrm>
              <a:prstGeom prst="line">
                <a:avLst/>
              </a:prstGeom>
              <a:ln w="57150">
                <a:solidFill>
                  <a:srgbClr val="5F5F5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Straight Connector 113">
                <a:extLst>
                  <a:ext uri="{FF2B5EF4-FFF2-40B4-BE49-F238E27FC236}">
                    <a16:creationId xmlns:a16="http://schemas.microsoft.com/office/drawing/2014/main" id="{BBA7EA5E-0091-8BE8-9241-3AB4C53123A6}"/>
                  </a:ext>
                </a:extLst>
              </p:cNvPr>
              <p:cNvSpPr/>
              <p:nvPr/>
            </p:nvSpPr>
            <p:spPr>
              <a:xfrm flipV="1">
                <a:off x="5041800" y="3543120"/>
                <a:ext cx="915120" cy="920880"/>
              </a:xfrm>
              <a:prstGeom prst="line">
                <a:avLst/>
              </a:prstGeom>
              <a:ln w="57150">
                <a:solidFill>
                  <a:srgbClr val="5F5F5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" name="TextBox 115">
              <a:extLst>
                <a:ext uri="{FF2B5EF4-FFF2-40B4-BE49-F238E27FC236}">
                  <a16:creationId xmlns:a16="http://schemas.microsoft.com/office/drawing/2014/main" id="{86177BAC-A317-712C-10D5-50E7E40939F4}"/>
                </a:ext>
              </a:extLst>
            </p:cNvPr>
            <p:cNvSpPr/>
            <p:nvPr/>
          </p:nvSpPr>
          <p:spPr>
            <a:xfrm>
              <a:off x="4610880" y="2724840"/>
              <a:ext cx="1793160" cy="63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-1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utigerNext LT Regular"/>
                  <a:ea typeface="+mn-ea"/>
                  <a:cs typeface="+mn-cs"/>
                </a:rPr>
                <a:t>Non-synchronous</a:t>
              </a:r>
              <a:endPara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147">
            <a:extLst>
              <a:ext uri="{FF2B5EF4-FFF2-40B4-BE49-F238E27FC236}">
                <a16:creationId xmlns:a16="http://schemas.microsoft.com/office/drawing/2014/main" id="{069B23AE-F4DA-8325-3312-7B660D104256}"/>
              </a:ext>
            </a:extLst>
          </p:cNvPr>
          <p:cNvGrpSpPr/>
          <p:nvPr/>
        </p:nvGrpSpPr>
        <p:grpSpPr>
          <a:xfrm>
            <a:off x="6359760" y="2863440"/>
            <a:ext cx="1544760" cy="1574640"/>
            <a:chOff x="6359760" y="2863440"/>
            <a:chExt cx="1544760" cy="1574640"/>
          </a:xfrm>
        </p:grpSpPr>
        <p:grpSp>
          <p:nvGrpSpPr>
            <p:cNvPr id="50" name="Group 116">
              <a:extLst>
                <a:ext uri="{FF2B5EF4-FFF2-40B4-BE49-F238E27FC236}">
                  <a16:creationId xmlns:a16="http://schemas.microsoft.com/office/drawing/2014/main" id="{6FBA692B-2387-C04F-8CE1-A23651829956}"/>
                </a:ext>
              </a:extLst>
            </p:cNvPr>
            <p:cNvGrpSpPr/>
            <p:nvPr/>
          </p:nvGrpSpPr>
          <p:grpSpPr>
            <a:xfrm>
              <a:off x="6679800" y="3549240"/>
              <a:ext cx="904320" cy="888840"/>
              <a:chOff x="6679800" y="3549240"/>
              <a:chExt cx="904320" cy="888840"/>
            </a:xfrm>
          </p:grpSpPr>
          <p:sp>
            <p:nvSpPr>
              <p:cNvPr id="52" name="Rectangle 6">
                <a:extLst>
                  <a:ext uri="{FF2B5EF4-FFF2-40B4-BE49-F238E27FC236}">
                    <a16:creationId xmlns:a16="http://schemas.microsoft.com/office/drawing/2014/main" id="{4C6C5ADB-E044-3630-942D-FA2190176C68}"/>
                  </a:ext>
                </a:extLst>
              </p:cNvPr>
              <p:cNvSpPr/>
              <p:nvPr/>
            </p:nvSpPr>
            <p:spPr>
              <a:xfrm>
                <a:off x="6679800" y="3549240"/>
                <a:ext cx="227880" cy="232560"/>
              </a:xfrm>
              <a:prstGeom prst="rect">
                <a:avLst/>
              </a:prstGeom>
              <a:solidFill>
                <a:schemeClr val="accent4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Rectangle 7">
                <a:extLst>
                  <a:ext uri="{FF2B5EF4-FFF2-40B4-BE49-F238E27FC236}">
                    <a16:creationId xmlns:a16="http://schemas.microsoft.com/office/drawing/2014/main" id="{0375860F-7A84-AE35-162E-BDCBCD5DD4EB}"/>
                  </a:ext>
                </a:extLst>
              </p:cNvPr>
              <p:cNvSpPr/>
              <p:nvPr/>
            </p:nvSpPr>
            <p:spPr>
              <a:xfrm>
                <a:off x="7015680" y="3549240"/>
                <a:ext cx="227880" cy="232560"/>
              </a:xfrm>
              <a:prstGeom prst="rect">
                <a:avLst/>
              </a:prstGeom>
              <a:solidFill>
                <a:schemeClr val="accent4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Rectangle 10">
                <a:extLst>
                  <a:ext uri="{FF2B5EF4-FFF2-40B4-BE49-F238E27FC236}">
                    <a16:creationId xmlns:a16="http://schemas.microsoft.com/office/drawing/2014/main" id="{6E914789-63E5-2F15-6507-A02728A0FBB1}"/>
                  </a:ext>
                </a:extLst>
              </p:cNvPr>
              <p:cNvSpPr/>
              <p:nvPr/>
            </p:nvSpPr>
            <p:spPr>
              <a:xfrm>
                <a:off x="7351200" y="3549240"/>
                <a:ext cx="227880" cy="232560"/>
              </a:xfrm>
              <a:prstGeom prst="rect">
                <a:avLst/>
              </a:prstGeom>
              <a:solidFill>
                <a:schemeClr val="accent4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Rectangle 35">
                <a:extLst>
                  <a:ext uri="{FF2B5EF4-FFF2-40B4-BE49-F238E27FC236}">
                    <a16:creationId xmlns:a16="http://schemas.microsoft.com/office/drawing/2014/main" id="{4CEE573D-48B6-0B24-9DB0-977C7180FD8B}"/>
                  </a:ext>
                </a:extLst>
              </p:cNvPr>
              <p:cNvSpPr/>
              <p:nvPr/>
            </p:nvSpPr>
            <p:spPr>
              <a:xfrm>
                <a:off x="6679800" y="3877200"/>
                <a:ext cx="227880" cy="232560"/>
              </a:xfrm>
              <a:prstGeom prst="rect">
                <a:avLst/>
              </a:prstGeom>
              <a:solidFill>
                <a:schemeClr val="accent4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Rectangle 36">
                <a:extLst>
                  <a:ext uri="{FF2B5EF4-FFF2-40B4-BE49-F238E27FC236}">
                    <a16:creationId xmlns:a16="http://schemas.microsoft.com/office/drawing/2014/main" id="{4B65C38F-DE67-7D76-B543-7C43CDAC1FCB}"/>
                  </a:ext>
                </a:extLst>
              </p:cNvPr>
              <p:cNvSpPr/>
              <p:nvPr/>
            </p:nvSpPr>
            <p:spPr>
              <a:xfrm>
                <a:off x="7015680" y="3877200"/>
                <a:ext cx="227880" cy="232560"/>
              </a:xfrm>
              <a:prstGeom prst="rect">
                <a:avLst/>
              </a:prstGeom>
              <a:solidFill>
                <a:schemeClr val="accent4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Rectangle 37">
                <a:extLst>
                  <a:ext uri="{FF2B5EF4-FFF2-40B4-BE49-F238E27FC236}">
                    <a16:creationId xmlns:a16="http://schemas.microsoft.com/office/drawing/2014/main" id="{6D00CD29-93A1-1464-66E8-5B4DB8763640}"/>
                  </a:ext>
                </a:extLst>
              </p:cNvPr>
              <p:cNvSpPr/>
              <p:nvPr/>
            </p:nvSpPr>
            <p:spPr>
              <a:xfrm>
                <a:off x="7351200" y="3877200"/>
                <a:ext cx="227880" cy="232560"/>
              </a:xfrm>
              <a:prstGeom prst="rect">
                <a:avLst/>
              </a:prstGeom>
              <a:solidFill>
                <a:schemeClr val="accent4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Rectangle 39">
                <a:extLst>
                  <a:ext uri="{FF2B5EF4-FFF2-40B4-BE49-F238E27FC236}">
                    <a16:creationId xmlns:a16="http://schemas.microsoft.com/office/drawing/2014/main" id="{2F39AEC1-7F63-5382-C2F6-9A798500ACEE}"/>
                  </a:ext>
                </a:extLst>
              </p:cNvPr>
              <p:cNvSpPr/>
              <p:nvPr/>
            </p:nvSpPr>
            <p:spPr>
              <a:xfrm>
                <a:off x="6679800" y="4205520"/>
                <a:ext cx="227880" cy="232560"/>
              </a:xfrm>
              <a:prstGeom prst="rect">
                <a:avLst/>
              </a:prstGeom>
              <a:solidFill>
                <a:schemeClr val="accent4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 40">
                <a:extLst>
                  <a:ext uri="{FF2B5EF4-FFF2-40B4-BE49-F238E27FC236}">
                    <a16:creationId xmlns:a16="http://schemas.microsoft.com/office/drawing/2014/main" id="{BA6D1FFD-7CA4-4671-704C-FADB6FA4AD16}"/>
                  </a:ext>
                </a:extLst>
              </p:cNvPr>
              <p:cNvSpPr/>
              <p:nvPr/>
            </p:nvSpPr>
            <p:spPr>
              <a:xfrm>
                <a:off x="7015680" y="4205520"/>
                <a:ext cx="227880" cy="232560"/>
              </a:xfrm>
              <a:prstGeom prst="rect">
                <a:avLst/>
              </a:prstGeom>
              <a:solidFill>
                <a:schemeClr val="accent4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0" name="Group 85">
                <a:extLst>
                  <a:ext uri="{FF2B5EF4-FFF2-40B4-BE49-F238E27FC236}">
                    <a16:creationId xmlns:a16="http://schemas.microsoft.com/office/drawing/2014/main" id="{3779A90A-1BC3-E4DA-7ECC-75F066479E16}"/>
                  </a:ext>
                </a:extLst>
              </p:cNvPr>
              <p:cNvGrpSpPr/>
              <p:nvPr/>
            </p:nvGrpSpPr>
            <p:grpSpPr>
              <a:xfrm>
                <a:off x="7358400" y="4210560"/>
                <a:ext cx="225720" cy="223200"/>
                <a:chOff x="7358400" y="4210560"/>
                <a:chExt cx="225720" cy="223200"/>
              </a:xfrm>
            </p:grpSpPr>
            <p:sp>
              <p:nvSpPr>
                <p:cNvPr id="61" name="Rectangle 86">
                  <a:extLst>
                    <a:ext uri="{FF2B5EF4-FFF2-40B4-BE49-F238E27FC236}">
                      <a16:creationId xmlns:a16="http://schemas.microsoft.com/office/drawing/2014/main" id="{389ED0DA-317E-9037-A994-4DC99376A427}"/>
                    </a:ext>
                  </a:extLst>
                </p:cNvPr>
                <p:cNvSpPr/>
                <p:nvPr/>
              </p:nvSpPr>
              <p:spPr>
                <a:xfrm>
                  <a:off x="7358400" y="4210560"/>
                  <a:ext cx="56880" cy="5832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 87">
                  <a:extLst>
                    <a:ext uri="{FF2B5EF4-FFF2-40B4-BE49-F238E27FC236}">
                      <a16:creationId xmlns:a16="http://schemas.microsoft.com/office/drawing/2014/main" id="{5E77F61C-9978-3013-2B19-52C3D6852971}"/>
                    </a:ext>
                  </a:extLst>
                </p:cNvPr>
                <p:cNvSpPr/>
                <p:nvPr/>
              </p:nvSpPr>
              <p:spPr>
                <a:xfrm>
                  <a:off x="7443000" y="4210560"/>
                  <a:ext cx="56880" cy="5832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Rectangle 88">
                  <a:extLst>
                    <a:ext uri="{FF2B5EF4-FFF2-40B4-BE49-F238E27FC236}">
                      <a16:creationId xmlns:a16="http://schemas.microsoft.com/office/drawing/2014/main" id="{ACC60544-106C-B7C3-D1B3-EDF16D0456FA}"/>
                    </a:ext>
                  </a:extLst>
                </p:cNvPr>
                <p:cNvSpPr/>
                <p:nvPr/>
              </p:nvSpPr>
              <p:spPr>
                <a:xfrm>
                  <a:off x="7527240" y="4210560"/>
                  <a:ext cx="56880" cy="5832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Rectangle 89">
                  <a:extLst>
                    <a:ext uri="{FF2B5EF4-FFF2-40B4-BE49-F238E27FC236}">
                      <a16:creationId xmlns:a16="http://schemas.microsoft.com/office/drawing/2014/main" id="{5C3448BA-FBEC-088B-5666-00D48F87C6BA}"/>
                    </a:ext>
                  </a:extLst>
                </p:cNvPr>
                <p:cNvSpPr/>
                <p:nvPr/>
              </p:nvSpPr>
              <p:spPr>
                <a:xfrm>
                  <a:off x="7358400" y="4293000"/>
                  <a:ext cx="56880" cy="5832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Rectangle 90">
                  <a:extLst>
                    <a:ext uri="{FF2B5EF4-FFF2-40B4-BE49-F238E27FC236}">
                      <a16:creationId xmlns:a16="http://schemas.microsoft.com/office/drawing/2014/main" id="{19AC4AA0-B9DA-B9DB-BE8B-BC207B652B26}"/>
                    </a:ext>
                  </a:extLst>
                </p:cNvPr>
                <p:cNvSpPr/>
                <p:nvPr/>
              </p:nvSpPr>
              <p:spPr>
                <a:xfrm>
                  <a:off x="7443000" y="4293000"/>
                  <a:ext cx="56880" cy="5832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Rectangle 91">
                  <a:extLst>
                    <a:ext uri="{FF2B5EF4-FFF2-40B4-BE49-F238E27FC236}">
                      <a16:creationId xmlns:a16="http://schemas.microsoft.com/office/drawing/2014/main" id="{D6F28168-6686-7FEC-ED09-66B6E13352E1}"/>
                    </a:ext>
                  </a:extLst>
                </p:cNvPr>
                <p:cNvSpPr/>
                <p:nvPr/>
              </p:nvSpPr>
              <p:spPr>
                <a:xfrm>
                  <a:off x="7527240" y="4293000"/>
                  <a:ext cx="56880" cy="5832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Rectangle 92">
                  <a:extLst>
                    <a:ext uri="{FF2B5EF4-FFF2-40B4-BE49-F238E27FC236}">
                      <a16:creationId xmlns:a16="http://schemas.microsoft.com/office/drawing/2014/main" id="{7E92A4B3-7B09-091D-C6CB-5AC454D31D59}"/>
                    </a:ext>
                  </a:extLst>
                </p:cNvPr>
                <p:cNvSpPr/>
                <p:nvPr/>
              </p:nvSpPr>
              <p:spPr>
                <a:xfrm>
                  <a:off x="7358400" y="4375440"/>
                  <a:ext cx="56880" cy="5832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Rectangle 93">
                  <a:extLst>
                    <a:ext uri="{FF2B5EF4-FFF2-40B4-BE49-F238E27FC236}">
                      <a16:creationId xmlns:a16="http://schemas.microsoft.com/office/drawing/2014/main" id="{7AC967B2-1FC3-3B9F-A886-A852198E57CD}"/>
                    </a:ext>
                  </a:extLst>
                </p:cNvPr>
                <p:cNvSpPr/>
                <p:nvPr/>
              </p:nvSpPr>
              <p:spPr>
                <a:xfrm>
                  <a:off x="7443000" y="4375440"/>
                  <a:ext cx="56880" cy="5832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Rectangle 94">
                  <a:extLst>
                    <a:ext uri="{FF2B5EF4-FFF2-40B4-BE49-F238E27FC236}">
                      <a16:creationId xmlns:a16="http://schemas.microsoft.com/office/drawing/2014/main" id="{AE9DFE08-D385-7977-A09F-94D2B8863E7E}"/>
                    </a:ext>
                  </a:extLst>
                </p:cNvPr>
                <p:cNvSpPr/>
                <p:nvPr/>
              </p:nvSpPr>
              <p:spPr>
                <a:xfrm>
                  <a:off x="7527240" y="4375440"/>
                  <a:ext cx="56880" cy="5832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/>
                <a:lstStyle/>
                <a:p>
                  <a:pPr marL="0" marR="0" lvl="0" indent="0" algn="l" defTabSz="60958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1" name="TextBox 120">
              <a:extLst>
                <a:ext uri="{FF2B5EF4-FFF2-40B4-BE49-F238E27FC236}">
                  <a16:creationId xmlns:a16="http://schemas.microsoft.com/office/drawing/2014/main" id="{7891B7B1-2DAC-5805-72D4-A8ABBC82A3D5}"/>
                </a:ext>
              </a:extLst>
            </p:cNvPr>
            <p:cNvSpPr/>
            <p:nvPr/>
          </p:nvSpPr>
          <p:spPr>
            <a:xfrm>
              <a:off x="6359760" y="2863440"/>
              <a:ext cx="154476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-1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utigerNext LT Regular"/>
                  <a:ea typeface="+mn-ea"/>
                  <a:cs typeface="+mn-cs"/>
                </a:rPr>
                <a:t>Modular</a:t>
              </a:r>
              <a:endPara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Group 148">
            <a:extLst>
              <a:ext uri="{FF2B5EF4-FFF2-40B4-BE49-F238E27FC236}">
                <a16:creationId xmlns:a16="http://schemas.microsoft.com/office/drawing/2014/main" id="{F51BE9C1-C8EC-D359-EBBC-F918FFB0CC4D}"/>
              </a:ext>
            </a:extLst>
          </p:cNvPr>
          <p:cNvGrpSpPr/>
          <p:nvPr/>
        </p:nvGrpSpPr>
        <p:grpSpPr>
          <a:xfrm>
            <a:off x="7860240" y="2724840"/>
            <a:ext cx="1544760" cy="1725840"/>
            <a:chOff x="7860240" y="2724840"/>
            <a:chExt cx="1544760" cy="1725840"/>
          </a:xfrm>
        </p:grpSpPr>
        <p:grpSp>
          <p:nvGrpSpPr>
            <p:cNvPr id="71" name="Group 84">
              <a:extLst>
                <a:ext uri="{FF2B5EF4-FFF2-40B4-BE49-F238E27FC236}">
                  <a16:creationId xmlns:a16="http://schemas.microsoft.com/office/drawing/2014/main" id="{63953FF7-2414-22A4-4BDE-721B45CE551B}"/>
                </a:ext>
              </a:extLst>
            </p:cNvPr>
            <p:cNvGrpSpPr/>
            <p:nvPr/>
          </p:nvGrpSpPr>
          <p:grpSpPr>
            <a:xfrm>
              <a:off x="8141400" y="3536640"/>
              <a:ext cx="982800" cy="914040"/>
              <a:chOff x="8141400" y="3536640"/>
              <a:chExt cx="982800" cy="914040"/>
            </a:xfrm>
          </p:grpSpPr>
          <p:sp>
            <p:nvSpPr>
              <p:cNvPr id="73" name="Oval 76">
                <a:extLst>
                  <a:ext uri="{FF2B5EF4-FFF2-40B4-BE49-F238E27FC236}">
                    <a16:creationId xmlns:a16="http://schemas.microsoft.com/office/drawing/2014/main" id="{0F73A4A1-193C-7EDC-9F9E-2C24018F58BC}"/>
                  </a:ext>
                </a:extLst>
              </p:cNvPr>
              <p:cNvSpPr/>
              <p:nvPr/>
            </p:nvSpPr>
            <p:spPr>
              <a:xfrm>
                <a:off x="8170560" y="3536640"/>
                <a:ext cx="914040" cy="914040"/>
              </a:xfrm>
              <a:prstGeom prst="ellipse">
                <a:avLst/>
              </a:prstGeom>
              <a:noFill/>
              <a:ln w="57150">
                <a:solidFill>
                  <a:srgbClr val="5F5F5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TextBox 70">
                <a:extLst>
                  <a:ext uri="{FF2B5EF4-FFF2-40B4-BE49-F238E27FC236}">
                    <a16:creationId xmlns:a16="http://schemas.microsoft.com/office/drawing/2014/main" id="{F730A7D2-923A-B02D-8EE8-7ABEFD283460}"/>
                  </a:ext>
                </a:extLst>
              </p:cNvPr>
              <p:cNvSpPr/>
              <p:nvPr/>
            </p:nvSpPr>
            <p:spPr>
              <a:xfrm>
                <a:off x="8141400" y="3803400"/>
                <a:ext cx="350640" cy="395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marL="0" marR="0" lvl="0" indent="0" algn="ctr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-1" normalizeH="0" baseline="0" noProof="0">
                    <a:ln>
                      <a:noFill/>
                    </a:ln>
                    <a:solidFill>
                      <a:srgbClr val="1E83B3"/>
                    </a:solidFill>
                    <a:effectLst/>
                    <a:uLnTx/>
                    <a:uFillTx/>
                    <a:latin typeface="FrutigerNext LT Medium"/>
                    <a:ea typeface="+mn-ea"/>
                    <a:cs typeface="+mn-cs"/>
                  </a:rPr>
                  <a:t>A</a:t>
                </a:r>
                <a:endParaRPr kumimoji="0" lang="en-GB" sz="2000" b="0" i="0" u="none" strike="noStrike" kern="1200" cap="none" spc="-1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71">
                <a:extLst>
                  <a:ext uri="{FF2B5EF4-FFF2-40B4-BE49-F238E27FC236}">
                    <a16:creationId xmlns:a16="http://schemas.microsoft.com/office/drawing/2014/main" id="{5B421B2C-BACD-376C-90F7-E217D7893076}"/>
                  </a:ext>
                </a:extLst>
              </p:cNvPr>
              <p:cNvSpPr/>
              <p:nvPr/>
            </p:nvSpPr>
            <p:spPr>
              <a:xfrm>
                <a:off x="8773560" y="3809520"/>
                <a:ext cx="350640" cy="395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marL="0" marR="0" lvl="0" indent="0" algn="ctr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-1" normalizeH="0" baseline="0" noProof="0">
                    <a:ln>
                      <a:noFill/>
                    </a:ln>
                    <a:solidFill>
                      <a:srgbClr val="1E83B3"/>
                    </a:solidFill>
                    <a:effectLst/>
                    <a:uLnTx/>
                    <a:uFillTx/>
                    <a:latin typeface="FrutigerNext LT Medium"/>
                    <a:ea typeface="+mn-ea"/>
                    <a:cs typeface="+mn-cs"/>
                  </a:rPr>
                  <a:t>B</a:t>
                </a:r>
                <a:endParaRPr kumimoji="0" lang="en-GB" sz="2000" b="0" i="0" u="none" strike="noStrike" kern="1200" cap="none" spc="-1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Straight Arrow Connector 73">
                <a:extLst>
                  <a:ext uri="{FF2B5EF4-FFF2-40B4-BE49-F238E27FC236}">
                    <a16:creationId xmlns:a16="http://schemas.microsoft.com/office/drawing/2014/main" id="{6716A797-5D62-F3A6-7B1E-1B594AA1DC5C}"/>
                  </a:ext>
                </a:extLst>
              </p:cNvPr>
              <p:cNvSpPr/>
              <p:nvPr/>
            </p:nvSpPr>
            <p:spPr>
              <a:xfrm>
                <a:off x="8468280" y="4018320"/>
                <a:ext cx="39132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38100">
                <a:solidFill>
                  <a:srgbClr val="1E83B3"/>
                </a:solidFill>
                <a:round/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Straight Connector 80">
                <a:extLst>
                  <a:ext uri="{FF2B5EF4-FFF2-40B4-BE49-F238E27FC236}">
                    <a16:creationId xmlns:a16="http://schemas.microsoft.com/office/drawing/2014/main" id="{620A70FC-38E1-F311-3118-98BA08DE992B}"/>
                  </a:ext>
                </a:extLst>
              </p:cNvPr>
              <p:cNvSpPr/>
              <p:nvPr/>
            </p:nvSpPr>
            <p:spPr>
              <a:xfrm flipV="1">
                <a:off x="8304480" y="3670200"/>
                <a:ext cx="646560" cy="646560"/>
              </a:xfrm>
              <a:prstGeom prst="line">
                <a:avLst/>
              </a:prstGeom>
              <a:ln w="57150">
                <a:solidFill>
                  <a:srgbClr val="5F5F5F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pPr marL="0" marR="0" lvl="0" indent="0" algn="l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2" name="TextBox 121">
              <a:extLst>
                <a:ext uri="{FF2B5EF4-FFF2-40B4-BE49-F238E27FC236}">
                  <a16:creationId xmlns:a16="http://schemas.microsoft.com/office/drawing/2014/main" id="{13AAB516-68C5-28C0-20F3-F9B1E4B19A4B}"/>
                </a:ext>
              </a:extLst>
            </p:cNvPr>
            <p:cNvSpPr/>
            <p:nvPr/>
          </p:nvSpPr>
          <p:spPr>
            <a:xfrm>
              <a:off x="7860240" y="2724840"/>
              <a:ext cx="1544760" cy="63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-1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utigerNext LT Regular"/>
                  <a:ea typeface="+mn-ea"/>
                  <a:cs typeface="+mn-cs"/>
                </a:rPr>
                <a:t>Location constrained</a:t>
              </a:r>
              <a:endPara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8" name="Group 149">
            <a:extLst>
              <a:ext uri="{FF2B5EF4-FFF2-40B4-BE49-F238E27FC236}">
                <a16:creationId xmlns:a16="http://schemas.microsoft.com/office/drawing/2014/main" id="{70E36559-E032-1633-93C7-2B95447C3F79}"/>
              </a:ext>
            </a:extLst>
          </p:cNvPr>
          <p:cNvGrpSpPr/>
          <p:nvPr/>
        </p:nvGrpSpPr>
        <p:grpSpPr>
          <a:xfrm>
            <a:off x="9741300" y="2724737"/>
            <a:ext cx="1544760" cy="1715040"/>
            <a:chOff x="9360720" y="2724840"/>
            <a:chExt cx="1544760" cy="1715040"/>
          </a:xfrm>
        </p:grpSpPr>
        <p:grpSp>
          <p:nvGrpSpPr>
            <p:cNvPr id="79" name="Group 119">
              <a:extLst>
                <a:ext uri="{FF2B5EF4-FFF2-40B4-BE49-F238E27FC236}">
                  <a16:creationId xmlns:a16="http://schemas.microsoft.com/office/drawing/2014/main" id="{962CD7BE-EACE-4E64-D4F5-FDB6717B84FD}"/>
                </a:ext>
              </a:extLst>
            </p:cNvPr>
            <p:cNvGrpSpPr/>
            <p:nvPr/>
          </p:nvGrpSpPr>
          <p:grpSpPr>
            <a:xfrm>
              <a:off x="9676440" y="3547080"/>
              <a:ext cx="914040" cy="892800"/>
              <a:chOff x="9676440" y="3547080"/>
              <a:chExt cx="914040" cy="892800"/>
            </a:xfrm>
          </p:grpSpPr>
          <p:sp>
            <p:nvSpPr>
              <p:cNvPr id="81" name="Rectangle 117">
                <a:extLst>
                  <a:ext uri="{FF2B5EF4-FFF2-40B4-BE49-F238E27FC236}">
                    <a16:creationId xmlns:a16="http://schemas.microsoft.com/office/drawing/2014/main" id="{84263C77-BD03-A344-CCCB-70F8ED9E816F}"/>
                  </a:ext>
                </a:extLst>
              </p:cNvPr>
              <p:cNvSpPr/>
              <p:nvPr/>
            </p:nvSpPr>
            <p:spPr>
              <a:xfrm>
                <a:off x="9676440" y="3729600"/>
                <a:ext cx="914040" cy="7102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marL="0" marR="0" lvl="0" indent="0" algn="ctr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CAPEX</a:t>
                </a:r>
                <a:endParaRPr kumimoji="0" lang="en-GB" sz="1200" b="0" i="0" u="none" strike="noStrike" kern="1200" cap="none" spc="-1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Rectangle 118">
                <a:extLst>
                  <a:ext uri="{FF2B5EF4-FFF2-40B4-BE49-F238E27FC236}">
                    <a16:creationId xmlns:a16="http://schemas.microsoft.com/office/drawing/2014/main" id="{68C4FAED-36EC-7B9D-02C4-3EA39FA8421F}"/>
                  </a:ext>
                </a:extLst>
              </p:cNvPr>
              <p:cNvSpPr/>
              <p:nvPr/>
            </p:nvSpPr>
            <p:spPr>
              <a:xfrm>
                <a:off x="9676440" y="3547080"/>
                <a:ext cx="914040" cy="1854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marL="0" marR="0" lvl="0" indent="0" algn="ctr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-1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OPEX</a:t>
                </a:r>
                <a:endParaRPr kumimoji="0" lang="en-GB" sz="1200" b="0" i="0" u="none" strike="noStrike" kern="1200" cap="none" spc="-1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0" name="TextBox 122">
              <a:extLst>
                <a:ext uri="{FF2B5EF4-FFF2-40B4-BE49-F238E27FC236}">
                  <a16:creationId xmlns:a16="http://schemas.microsoft.com/office/drawing/2014/main" id="{5C443B0D-3897-F09E-55A1-FFFC7C68E506}"/>
                </a:ext>
              </a:extLst>
            </p:cNvPr>
            <p:cNvSpPr/>
            <p:nvPr/>
          </p:nvSpPr>
          <p:spPr>
            <a:xfrm>
              <a:off x="9360720" y="2724840"/>
              <a:ext cx="1544760" cy="63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-1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utigerNext LT Regular"/>
                  <a:ea typeface="+mn-ea"/>
                  <a:cs typeface="+mn-cs"/>
                </a:rPr>
                <a:t>Capital intensive </a:t>
              </a:r>
              <a:endPara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B852F5A5-B49F-8D02-61E6-8CB7FE29AB4F}"/>
              </a:ext>
            </a:extLst>
          </p:cNvPr>
          <p:cNvSpPr/>
          <p:nvPr/>
        </p:nvSpPr>
        <p:spPr>
          <a:xfrm>
            <a:off x="1827862" y="2009775"/>
            <a:ext cx="622838" cy="6228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09E0A8C-315B-C88D-2B5F-545CE49FC26E}"/>
              </a:ext>
            </a:extLst>
          </p:cNvPr>
          <p:cNvSpPr/>
          <p:nvPr/>
        </p:nvSpPr>
        <p:spPr>
          <a:xfrm>
            <a:off x="3241421" y="2009775"/>
            <a:ext cx="622838" cy="6228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BE101F8-13CF-717F-EE2E-FDDEC639932F}"/>
              </a:ext>
            </a:extLst>
          </p:cNvPr>
          <p:cNvSpPr/>
          <p:nvPr/>
        </p:nvSpPr>
        <p:spPr>
          <a:xfrm>
            <a:off x="4763340" y="2030709"/>
            <a:ext cx="622838" cy="6228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3D37471-9678-C65F-4B10-BE403D099FE9}"/>
              </a:ext>
            </a:extLst>
          </p:cNvPr>
          <p:cNvSpPr/>
          <p:nvPr/>
        </p:nvSpPr>
        <p:spPr>
          <a:xfrm>
            <a:off x="7593101" y="1983922"/>
            <a:ext cx="622838" cy="6228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B70B783-23BB-8F4B-6E32-43DA6BD2C7D9}"/>
              </a:ext>
            </a:extLst>
          </p:cNvPr>
          <p:cNvSpPr/>
          <p:nvPr/>
        </p:nvSpPr>
        <p:spPr>
          <a:xfrm>
            <a:off x="10197478" y="1983922"/>
            <a:ext cx="622838" cy="6228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66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994E062-79D8-960C-A598-5B13A0A879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833D90-F31A-7E1B-077B-C94AC29A89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8393DF6-B750-6165-409B-AA0339C5BF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F891D6-8B49-8C4B-82E8-754472C5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Flexibility is the new paradigm of power systems. Baseload operation is an obsolete concept, as power plants provide most of the flexibility needs.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A75CB7-CF06-AE3B-3E1B-C9FD821E47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Power generation from nuclear, hard coal and lignite power plants (5 days in March 2018)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884646-102B-F01C-3E18-216A2D5220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Power generation and demand in Germany (August 2024)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6A83D25-7E8A-CE3F-2E3E-22F4101EE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Agorameter </a:t>
            </a:r>
            <a: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https://www.agora-energiewende.de/daten-tools/agorameter/</a:t>
            </a:r>
            <a: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F686F3-5170-116A-2F4A-D4E99FBAB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93ACA8-8BDA-4CD2-80D6-5F016FD6C10A}" type="slidenum">
              <a:rPr kumimoji="0" lang="de-DE" sz="9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933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E663E4D-05B5-7A12-4891-27ABDD79C0E2}"/>
              </a:ext>
            </a:extLst>
          </p:cNvPr>
          <p:cNvGraphicFramePr>
            <a:graphicFrameLocks/>
          </p:cNvGraphicFramePr>
          <p:nvPr/>
        </p:nvGraphicFramePr>
        <p:xfrm>
          <a:off x="6347573" y="2273225"/>
          <a:ext cx="5451040" cy="346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039B69B8-E9BF-AEF6-0B98-85AF262AB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68" y="2771736"/>
            <a:ext cx="5281081" cy="246789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98696A3-47BE-FC21-1B92-2177F18AAA9F}"/>
              </a:ext>
            </a:extLst>
          </p:cNvPr>
          <p:cNvSpPr/>
          <p:nvPr/>
        </p:nvSpPr>
        <p:spPr>
          <a:xfrm>
            <a:off x="1295267" y="2719017"/>
            <a:ext cx="383408" cy="88087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C88D721-BF9E-E526-2497-12022F2E2F7E}"/>
              </a:ext>
            </a:extLst>
          </p:cNvPr>
          <p:cNvSpPr/>
          <p:nvPr/>
        </p:nvSpPr>
        <p:spPr>
          <a:xfrm>
            <a:off x="1090550" y="2073592"/>
            <a:ext cx="2539166" cy="5602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RES: 108%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demand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Solar and wind: 81%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generation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1A2E13-21C0-FE98-FF29-D3A18857FEDD}"/>
              </a:ext>
            </a:extLst>
          </p:cNvPr>
          <p:cNvSpPr/>
          <p:nvPr/>
        </p:nvSpPr>
        <p:spPr>
          <a:xfrm>
            <a:off x="4343782" y="4950766"/>
            <a:ext cx="620585" cy="208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38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AB275-2407-22F2-A859-A74787C6A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C2D5B-75C3-E354-B2F7-5ACFBACF5E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0" rIns="0" bIns="45720" rtlCol="0" anchor="t">
            <a:noAutofit/>
          </a:bodyPr>
          <a:lstStyle/>
          <a:p>
            <a:r>
              <a:rPr lang="en-US" sz="1700">
                <a:latin typeface="Calibri"/>
                <a:ea typeface="Calibri"/>
                <a:cs typeface="Calibri"/>
              </a:rPr>
              <a:t>Share of wind and solar power (%) in total power production in various economies 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8BCDC-FB21-E2C0-70BC-69CF9340C8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b="1" dirty="0">
                <a:ea typeface="Calibri" pitchFamily="34" charset="-122"/>
                <a:cs typeface="Calibri" pitchFamily="34" charset="-120"/>
              </a:rPr>
              <a:t>Shift in deployment barriers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ea typeface="Calibri" pitchFamily="34" charset="-122"/>
                <a:cs typeface="Calibri" pitchFamily="34" charset="-120"/>
              </a:rPr>
              <a:t>Subsidies and financial incentives are no longer primary barriers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ea typeface="Calibri" pitchFamily="34" charset="-122"/>
                <a:cs typeface="Calibri" pitchFamily="34" charset="-120"/>
              </a:rPr>
              <a:t>Streamlined permitting and transparent procurement can lower risks and improve the bankability of solar and wind energy projects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ea typeface="Calibri" pitchFamily="34" charset="-122"/>
                <a:cs typeface="Calibri" pitchFamily="34" charset="-120"/>
              </a:rPr>
              <a:t>Grid modernization and system flexibility mechanisms are vital to absorb RE generation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ea typeface="Calibri" pitchFamily="34" charset="-122"/>
                <a:cs typeface="Calibri" pitchFamily="34" charset="-120"/>
              </a:rPr>
              <a:t>Fossil-fuel phase out and just transition policies as well as clear targets can indirectly impact solar and wind deployment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ea typeface="Calibri" pitchFamily="34" charset="-122"/>
              <a:cs typeface="Calibri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ea typeface="Calibri" pitchFamily="34" charset="-122"/>
              <a:cs typeface="Calibri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ea typeface="Calibri" pitchFamily="34" charset="-122"/>
              <a:cs typeface="Calibri" pitchFamily="34" charset="-120"/>
            </a:endParaRPr>
          </a:p>
          <a:p>
            <a:pPr marL="285750" indent="-285750">
              <a:lnSpc>
                <a:spcPct val="100000"/>
              </a:lnSpc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55A12D-F4F3-8982-A1F0-EED3F44E57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DCC7BF0-ADC7-0136-0880-B0C504CABA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E2128CD-AAF2-B5F9-7E00-5C5A771932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0D2FC45-B845-76F2-9B96-2024B928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109928"/>
            <a:ext cx="11248875" cy="1027200"/>
          </a:xfrm>
        </p:spPr>
        <p:txBody>
          <a:bodyPr/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Despite record cost declines, solar and wind deployment isn’t on track to meet net zero targets, making stronger policy frameworks vital to unlock potential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9A8FB9A-94DE-F2F6-EEB5-02631042A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Sources: </a:t>
            </a:r>
            <a:r>
              <a:rPr kumimoji="0" lang="de-DE" sz="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Ember</a:t>
            </a:r>
            <a: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Agora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32B92B4-D581-04E8-6236-1BED6E56A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93ACA8-8BDA-4CD2-80D6-5F016FD6C10A}" type="slidenum">
              <a:rPr kumimoji="0" lang="de-DE" sz="9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93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15859514-570D-B47E-8DED-7DA31A34E552}"/>
              </a:ext>
            </a:extLst>
          </p:cNvPr>
          <p:cNvGraphicFramePr>
            <a:graphicFrameLocks/>
          </p:cNvGraphicFramePr>
          <p:nvPr/>
        </p:nvGraphicFramePr>
        <p:xfrm>
          <a:off x="0" y="2170201"/>
          <a:ext cx="8091378" cy="3974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6065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FA287-FD87-66D6-D8B1-09D9AD118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01769AFA-6D4A-CB1D-7954-C12975020C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32" imgH="532" progId="TCLayout.ActiveDocument.1">
                  <p:embed/>
                </p:oleObj>
              </mc:Choice>
              <mc:Fallback>
                <p:oleObj name="think-cell Folie" r:id="rId4" imgW="532" imgH="532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1CACCF-4F76-95B1-55B9-0E71BB8AB5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F2C05C-0D19-562E-6ABD-DC15515B4B0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CC15C99-76D1-A34B-2695-4CE579302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68130"/>
            <a:ext cx="11581511" cy="803650"/>
          </a:xfrm>
        </p:spPr>
        <p:txBody>
          <a:bodyPr vert="horz"/>
          <a:lstStyle/>
          <a:p>
            <a:r>
              <a:rPr lang="en-US" sz="2700" dirty="0"/>
              <a:t>Agora’s Renewable Energy Policy Framework provides a qualitative assessment of key barriers and opportunities for solar and wind energy deployment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10448F-7B51-49DA-8DAE-17485F60D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Sources:  USGS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7D65063-526F-3767-958F-75078D3F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CADEE3-4056-3947-ECDF-A1917DB9C39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69875" lvl="1" indent="-269875"/>
            <a:r>
              <a:rPr lang="en-GB"/>
              <a:t>Applied to eight Asian economies: Viet Nam; Japan; The Republic of the Philippines; Malaysia; Pakistan; The Republic of Korea; Thailand; and Indonesia</a:t>
            </a:r>
            <a:endParaRPr lang="en-US"/>
          </a:p>
          <a:p>
            <a:pPr lvl="1"/>
            <a:endParaRPr lang="en-GB" dirty="0"/>
          </a:p>
          <a:p>
            <a:pPr marL="269875" lvl="1" indent="-269875"/>
            <a:r>
              <a:rPr lang="en-GB" dirty="0">
                <a:ea typeface="Calibri"/>
                <a:cs typeface="Calibri"/>
              </a:rPr>
              <a:t>Each assessment has been validated by local think-tanks and experts </a:t>
            </a:r>
            <a:endParaRPr lang="en-GB" dirty="0"/>
          </a:p>
          <a:p>
            <a:pPr marL="269875" lvl="1" indent="-269875"/>
            <a:endParaRPr lang="en-GB" dirty="0">
              <a:ea typeface="Calibri"/>
              <a:cs typeface="Calibri"/>
            </a:endParaRPr>
          </a:p>
          <a:p>
            <a:pPr marL="269875" lvl="1" indent="-269875"/>
            <a:r>
              <a:rPr lang="en-GB" dirty="0"/>
              <a:t>The Renewable Energy Policy Framework (REPF) has eight direct and indirect focus areas, twenty-four indicators and over seventy sub-indicators affecting solar and wind deployment</a:t>
            </a:r>
          </a:p>
          <a:p>
            <a:pPr marL="269875" lvl="1" indent="-269875"/>
            <a:endParaRPr lang="en-GB" dirty="0"/>
          </a:p>
          <a:p>
            <a:pPr marL="269875" lvl="1" indent="-269875"/>
            <a:r>
              <a:rPr lang="en-GB" dirty="0"/>
              <a:t>It will be presented in a publicly available platform with regular updates to reflect policy changes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2" name="Picture 2" descr="A yellow and purple logo&#10;&#10;AI-generated content may be incorrect.">
            <a:extLst>
              <a:ext uri="{FF2B5EF4-FFF2-40B4-BE49-F238E27FC236}">
                <a16:creationId xmlns:a16="http://schemas.microsoft.com/office/drawing/2014/main" id="{545B3646-29E8-D081-9FFF-724E6B3F3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696" y="6218847"/>
            <a:ext cx="1462032" cy="61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063395C0-7EA2-0E43-7033-F15C9DB10C6D}"/>
              </a:ext>
            </a:extLst>
          </p:cNvPr>
          <p:cNvGrpSpPr/>
          <p:nvPr/>
        </p:nvGrpSpPr>
        <p:grpSpPr>
          <a:xfrm>
            <a:off x="948814" y="1449388"/>
            <a:ext cx="4263266" cy="4488156"/>
            <a:chOff x="3922519" y="331767"/>
            <a:chExt cx="5688213" cy="5688213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3DD4F8-F43C-F834-7134-7AEB470A7327}"/>
                </a:ext>
              </a:extLst>
            </p:cNvPr>
            <p:cNvSpPr>
              <a:spLocks/>
            </p:cNvSpPr>
            <p:nvPr/>
          </p:nvSpPr>
          <p:spPr>
            <a:xfrm>
              <a:off x="3922519" y="331767"/>
              <a:ext cx="5688213" cy="5688213"/>
            </a:xfrm>
            <a:prstGeom prst="ellipse">
              <a:avLst/>
            </a:prstGeom>
            <a:solidFill>
              <a:srgbClr val="8393BE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7E9DCB6-A4CB-1EB0-459C-0B7CFBBB25D4}"/>
                </a:ext>
              </a:extLst>
            </p:cNvPr>
            <p:cNvSpPr/>
            <p:nvPr/>
          </p:nvSpPr>
          <p:spPr>
            <a:xfrm>
              <a:off x="4501008" y="1459179"/>
              <a:ext cx="3749879" cy="3749879"/>
            </a:xfrm>
            <a:prstGeom prst="ellipse">
              <a:avLst/>
            </a:prstGeom>
            <a:solidFill>
              <a:srgbClr val="DDD1E3"/>
            </a:solidFill>
            <a:ln>
              <a:noFill/>
            </a:ln>
            <a:effectLst>
              <a:outerShdw blurRad="2032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dirty="0"/>
            </a:p>
          </p:txBody>
        </p:sp>
        <p:sp>
          <p:nvSpPr>
            <p:cNvPr id="59" name="Titel 9">
              <a:extLst>
                <a:ext uri="{FF2B5EF4-FFF2-40B4-BE49-F238E27FC236}">
                  <a16:creationId xmlns:a16="http://schemas.microsoft.com/office/drawing/2014/main" id="{D30A4878-DAB6-A2C4-BA3A-099FC404B4EA}"/>
                </a:ext>
              </a:extLst>
            </p:cNvPr>
            <p:cNvSpPr txBox="1">
              <a:spLocks/>
            </p:cNvSpPr>
            <p:nvPr/>
          </p:nvSpPr>
          <p:spPr>
            <a:xfrm>
              <a:off x="8030037" y="4523869"/>
              <a:ext cx="938330" cy="36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None/>
                <a:defRPr sz="28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0" dirty="0">
                  <a:solidFill>
                    <a:srgbClr val="8393BE"/>
                  </a:solidFill>
                  <a:latin typeface="Flexo Medium" pitchFamily="50" charset="0"/>
                </a:rPr>
                <a:t>Just </a:t>
              </a:r>
            </a:p>
            <a:p>
              <a:r>
                <a:rPr lang="en-US" sz="1200" b="0" dirty="0">
                  <a:solidFill>
                    <a:srgbClr val="8393BE"/>
                  </a:solidFill>
                  <a:latin typeface="Flexo Medium" pitchFamily="50" charset="0"/>
                </a:rPr>
                <a:t>transition</a:t>
              </a:r>
            </a:p>
          </p:txBody>
        </p:sp>
        <p:sp>
          <p:nvSpPr>
            <p:cNvPr id="60" name="Titel 9">
              <a:extLst>
                <a:ext uri="{FF2B5EF4-FFF2-40B4-BE49-F238E27FC236}">
                  <a16:creationId xmlns:a16="http://schemas.microsoft.com/office/drawing/2014/main" id="{3E65FE29-0D33-3A93-8E05-B39BE20FBFB1}"/>
                </a:ext>
              </a:extLst>
            </p:cNvPr>
            <p:cNvSpPr txBox="1">
              <a:spLocks/>
            </p:cNvSpPr>
            <p:nvPr/>
          </p:nvSpPr>
          <p:spPr>
            <a:xfrm>
              <a:off x="7235152" y="2315379"/>
              <a:ext cx="979581" cy="36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None/>
                <a:defRPr sz="28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0" dirty="0">
                  <a:solidFill>
                    <a:schemeClr val="accent1"/>
                  </a:solidFill>
                  <a:latin typeface="Flexo Medium" pitchFamily="50" charset="0"/>
                </a:rPr>
                <a:t>Grids</a:t>
              </a:r>
            </a:p>
          </p:txBody>
        </p:sp>
        <p:sp>
          <p:nvSpPr>
            <p:cNvPr id="61" name="Titel 9">
              <a:extLst>
                <a:ext uri="{FF2B5EF4-FFF2-40B4-BE49-F238E27FC236}">
                  <a16:creationId xmlns:a16="http://schemas.microsoft.com/office/drawing/2014/main" id="{8C19FFD5-4CD6-1032-A686-E0C4690446FC}"/>
                </a:ext>
              </a:extLst>
            </p:cNvPr>
            <p:cNvSpPr txBox="1">
              <a:spLocks/>
            </p:cNvSpPr>
            <p:nvPr/>
          </p:nvSpPr>
          <p:spPr>
            <a:xfrm>
              <a:off x="6895033" y="2974116"/>
              <a:ext cx="1319700" cy="3926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None/>
                <a:defRPr sz="28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0" dirty="0">
                  <a:solidFill>
                    <a:schemeClr val="accent1"/>
                  </a:solidFill>
                  <a:latin typeface="Flexo Medium" pitchFamily="50" charset="0"/>
                </a:rPr>
                <a:t>Planning and </a:t>
              </a:r>
            </a:p>
            <a:p>
              <a:r>
                <a:rPr lang="en-US" sz="1200" b="0" dirty="0">
                  <a:solidFill>
                    <a:schemeClr val="accent1"/>
                  </a:solidFill>
                  <a:latin typeface="Flexo Medium" pitchFamily="50" charset="0"/>
                </a:rPr>
                <a:t>permitting</a:t>
              </a:r>
            </a:p>
          </p:txBody>
        </p:sp>
        <p:sp>
          <p:nvSpPr>
            <p:cNvPr id="62" name="Titel 9">
              <a:extLst>
                <a:ext uri="{FF2B5EF4-FFF2-40B4-BE49-F238E27FC236}">
                  <a16:creationId xmlns:a16="http://schemas.microsoft.com/office/drawing/2014/main" id="{0FC0BB26-EED3-0AA3-617A-A05AA37904A5}"/>
                </a:ext>
              </a:extLst>
            </p:cNvPr>
            <p:cNvSpPr txBox="1">
              <a:spLocks/>
            </p:cNvSpPr>
            <p:nvPr/>
          </p:nvSpPr>
          <p:spPr>
            <a:xfrm>
              <a:off x="8524782" y="2677749"/>
              <a:ext cx="979581" cy="36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None/>
                <a:defRPr sz="28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0" dirty="0">
                  <a:solidFill>
                    <a:srgbClr val="8393BE"/>
                  </a:solidFill>
                  <a:latin typeface="Flexo Medium" pitchFamily="50" charset="0"/>
                </a:rPr>
                <a:t>Fossil fuel</a:t>
              </a:r>
            </a:p>
            <a:p>
              <a:r>
                <a:rPr lang="en-US" sz="1200" b="0" dirty="0">
                  <a:solidFill>
                    <a:srgbClr val="8393BE"/>
                  </a:solidFill>
                  <a:latin typeface="Flexo Medium" pitchFamily="50" charset="0"/>
                </a:rPr>
                <a:t>phase-out</a:t>
              </a:r>
            </a:p>
          </p:txBody>
        </p:sp>
        <p:sp>
          <p:nvSpPr>
            <p:cNvPr id="63" name="Titel 9">
              <a:extLst>
                <a:ext uri="{FF2B5EF4-FFF2-40B4-BE49-F238E27FC236}">
                  <a16:creationId xmlns:a16="http://schemas.microsoft.com/office/drawing/2014/main" id="{6184013B-D6D9-4BD6-638F-16DE6463F404}"/>
                </a:ext>
              </a:extLst>
            </p:cNvPr>
            <p:cNvSpPr txBox="1">
              <a:spLocks/>
            </p:cNvSpPr>
            <p:nvPr/>
          </p:nvSpPr>
          <p:spPr>
            <a:xfrm>
              <a:off x="6804622" y="5309553"/>
              <a:ext cx="979581" cy="36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None/>
                <a:defRPr sz="28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0" dirty="0">
                  <a:solidFill>
                    <a:srgbClr val="8393BE"/>
                  </a:solidFill>
                  <a:latin typeface="Flexo Medium" pitchFamily="50" charset="0"/>
                </a:rPr>
                <a:t>Targets</a:t>
              </a:r>
            </a:p>
          </p:txBody>
        </p:sp>
        <p:sp>
          <p:nvSpPr>
            <p:cNvPr id="64" name="Titel 9">
              <a:extLst>
                <a:ext uri="{FF2B5EF4-FFF2-40B4-BE49-F238E27FC236}">
                  <a16:creationId xmlns:a16="http://schemas.microsoft.com/office/drawing/2014/main" id="{9E92683F-DB58-4658-B899-ABB5138584F5}"/>
                </a:ext>
              </a:extLst>
            </p:cNvPr>
            <p:cNvSpPr txBox="1">
              <a:spLocks/>
            </p:cNvSpPr>
            <p:nvPr/>
          </p:nvSpPr>
          <p:spPr>
            <a:xfrm>
              <a:off x="6585594" y="3531176"/>
              <a:ext cx="1665293" cy="51411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None/>
                <a:defRPr sz="28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0" dirty="0">
                  <a:solidFill>
                    <a:schemeClr val="accent1"/>
                  </a:solidFill>
                  <a:latin typeface="Flexo Medium" pitchFamily="50" charset="0"/>
                </a:rPr>
                <a:t>Power system flexibility for RE</a:t>
              </a:r>
            </a:p>
          </p:txBody>
        </p:sp>
        <p:sp>
          <p:nvSpPr>
            <p:cNvPr id="65" name="Titel 9">
              <a:extLst>
                <a:ext uri="{FF2B5EF4-FFF2-40B4-BE49-F238E27FC236}">
                  <a16:creationId xmlns:a16="http://schemas.microsoft.com/office/drawing/2014/main" id="{99481FA4-5123-4678-371C-C424214AEEB8}"/>
                </a:ext>
              </a:extLst>
            </p:cNvPr>
            <p:cNvSpPr txBox="1">
              <a:spLocks/>
            </p:cNvSpPr>
            <p:nvPr/>
          </p:nvSpPr>
          <p:spPr>
            <a:xfrm>
              <a:off x="6178201" y="4053529"/>
              <a:ext cx="1739421" cy="792291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None/>
                <a:defRPr sz="28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00" b="0" dirty="0">
                  <a:solidFill>
                    <a:schemeClr val="accent1"/>
                  </a:solidFill>
                  <a:latin typeface="Flexo Medium" pitchFamily="50" charset="0"/>
                </a:rPr>
                <a:t>Risk mitigation and procurement incentives </a:t>
              </a:r>
            </a:p>
          </p:txBody>
        </p:sp>
        <p:pic>
          <p:nvPicPr>
            <p:cNvPr id="66" name="Graphic 65" descr="Scales of justice outline">
              <a:extLst>
                <a:ext uri="{FF2B5EF4-FFF2-40B4-BE49-F238E27FC236}">
                  <a16:creationId xmlns:a16="http://schemas.microsoft.com/office/drawing/2014/main" id="{91A68741-591D-FC22-4238-F2EAA5611B7D}"/>
                </a:ext>
              </a:extLst>
            </p:cNvPr>
            <p:cNvPicPr>
              <a:picLocks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61090" y="3963191"/>
              <a:ext cx="469515" cy="452185"/>
            </a:xfrm>
            <a:prstGeom prst="rect">
              <a:avLst/>
            </a:prstGeom>
          </p:spPr>
        </p:pic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FF38F3F-2163-846E-0681-68159F2784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3301" y="3872598"/>
              <a:ext cx="651271" cy="651271"/>
            </a:xfrm>
            <a:prstGeom prst="ellipse">
              <a:avLst/>
            </a:prstGeom>
            <a:noFill/>
            <a:ln w="12700">
              <a:solidFill>
                <a:srgbClr val="8393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de-DE" sz="900"/>
            </a:p>
          </p:txBody>
        </p:sp>
        <p:sp>
          <p:nvSpPr>
            <p:cNvPr id="68" name="Titel 9">
              <a:extLst>
                <a:ext uri="{FF2B5EF4-FFF2-40B4-BE49-F238E27FC236}">
                  <a16:creationId xmlns:a16="http://schemas.microsoft.com/office/drawing/2014/main" id="{4A03FE75-5325-6EE4-BE58-FD29002635EC}"/>
                </a:ext>
              </a:extLst>
            </p:cNvPr>
            <p:cNvSpPr txBox="1">
              <a:spLocks/>
            </p:cNvSpPr>
            <p:nvPr/>
          </p:nvSpPr>
          <p:spPr>
            <a:xfrm>
              <a:off x="8002293" y="1479149"/>
              <a:ext cx="1165027" cy="81328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None/>
                <a:defRPr sz="28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b="0" dirty="0">
                  <a:solidFill>
                    <a:srgbClr val="8393BE"/>
                  </a:solidFill>
                  <a:latin typeface="Flexo Medium" pitchFamily="50" charset="0"/>
                </a:rPr>
                <a:t>Indirect focus areas</a:t>
              </a:r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22E9784A-719C-8F6B-9A56-01AF54EF61C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76406" y="3366797"/>
              <a:ext cx="720000" cy="720000"/>
            </a:xfrm>
            <a:prstGeom prst="rect">
              <a:avLst/>
            </a:prstGeom>
          </p:spPr>
        </p:pic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D27C8F61-561A-3750-36D7-164D2FB30DE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59251" y="2085831"/>
              <a:ext cx="720000" cy="720000"/>
            </a:xfrm>
            <a:prstGeom prst="rect">
              <a:avLst/>
            </a:prstGeom>
          </p:spPr>
        </p:pic>
        <p:pic>
          <p:nvPicPr>
            <p:cNvPr id="71" name="Graphic 70">
              <a:extLst>
                <a:ext uri="{FF2B5EF4-FFF2-40B4-BE49-F238E27FC236}">
                  <a16:creationId xmlns:a16="http://schemas.microsoft.com/office/drawing/2014/main" id="{5CC908EE-9CE2-6E76-7AAD-AB4BC89F5D2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481122" y="4869028"/>
              <a:ext cx="719999" cy="720000"/>
            </a:xfrm>
            <a:prstGeom prst="rect">
              <a:avLst/>
            </a:prstGeom>
          </p:spPr>
        </p:pic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111F134D-E1D7-5A15-DDA0-F3E62879296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091230" y="2734792"/>
              <a:ext cx="720000" cy="720000"/>
            </a:xfrm>
            <a:prstGeom prst="rect">
              <a:avLst/>
            </a:prstGeom>
          </p:spPr>
        </p:pic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09B9AF95-0F64-255B-8417-97477B86CD6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335847" y="4026352"/>
              <a:ext cx="720000" cy="720000"/>
            </a:xfrm>
            <a:prstGeom prst="rect">
              <a:avLst/>
            </a:prstGeom>
          </p:spPr>
        </p:pic>
        <p:pic>
          <p:nvPicPr>
            <p:cNvPr id="74" name="Graphic 73">
              <a:extLst>
                <a:ext uri="{FF2B5EF4-FFF2-40B4-BE49-F238E27FC236}">
                  <a16:creationId xmlns:a16="http://schemas.microsoft.com/office/drawing/2014/main" id="{07902015-C1F5-4283-8F3E-6703C4A1988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618908" y="3049555"/>
              <a:ext cx="720000" cy="720000"/>
            </a:xfrm>
            <a:prstGeom prst="rect">
              <a:avLst/>
            </a:prstGeom>
          </p:spPr>
        </p:pic>
        <p:sp>
          <p:nvSpPr>
            <p:cNvPr id="75" name="Titel 9">
              <a:extLst>
                <a:ext uri="{FF2B5EF4-FFF2-40B4-BE49-F238E27FC236}">
                  <a16:creationId xmlns:a16="http://schemas.microsoft.com/office/drawing/2014/main" id="{09BD1344-7F87-EF2A-D1D2-C40EF3CC8133}"/>
                </a:ext>
              </a:extLst>
            </p:cNvPr>
            <p:cNvSpPr txBox="1">
              <a:spLocks/>
            </p:cNvSpPr>
            <p:nvPr/>
          </p:nvSpPr>
          <p:spPr>
            <a:xfrm>
              <a:off x="4890049" y="2244536"/>
              <a:ext cx="1165027" cy="81328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None/>
                <a:defRPr sz="28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b="0" dirty="0">
                  <a:solidFill>
                    <a:schemeClr val="accent1"/>
                  </a:solidFill>
                  <a:latin typeface="Flexo Medium" pitchFamily="50" charset="0"/>
                </a:rPr>
                <a:t>Direct </a:t>
              </a:r>
              <a:br>
                <a:rPr lang="en-US" sz="1600" b="0" dirty="0">
                  <a:solidFill>
                    <a:schemeClr val="accent1"/>
                  </a:solidFill>
                  <a:latin typeface="Flexo Medium" pitchFamily="50" charset="0"/>
                </a:rPr>
              </a:br>
              <a:r>
                <a:rPr lang="en-US" sz="1600" b="0" dirty="0">
                  <a:solidFill>
                    <a:schemeClr val="accent1"/>
                  </a:solidFill>
                  <a:latin typeface="Flexo Medium" pitchFamily="50" charset="0"/>
                </a:rPr>
                <a:t>focus areas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6456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5DB93-8DD5-75FF-C79F-189FA1691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4" y="197428"/>
            <a:ext cx="12032455" cy="775597"/>
          </a:xfrm>
        </p:spPr>
        <p:txBody>
          <a:bodyPr/>
          <a:lstStyle/>
          <a:p>
            <a:r>
              <a:rPr lang="en-GB" dirty="0"/>
              <a:t>Interactions between different focus areas reflect the complexity of the solar and wind policy landscape, with a need for prioritisation and managing trade-offs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2409E-FA4C-F7DA-ED2C-2348294DC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DCAE1-FA06-B620-3DDB-609278DB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8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A17ED9B-6207-8B70-E65E-1C110C151A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22" b="1622"/>
          <a:stretch>
            <a:fillRect/>
          </a:stretch>
        </p:blipFill>
        <p:spPr>
          <a:xfrm>
            <a:off x="3171153" y="1685401"/>
            <a:ext cx="4782204" cy="4465177"/>
          </a:xfrm>
          <a:prstGeom prst="rect">
            <a:avLst/>
          </a:prstGeom>
        </p:spPr>
      </p:pic>
      <p:sp>
        <p:nvSpPr>
          <p:cNvPr id="24" name="Titel 9">
            <a:extLst>
              <a:ext uri="{FF2B5EF4-FFF2-40B4-BE49-F238E27FC236}">
                <a16:creationId xmlns:a16="http://schemas.microsoft.com/office/drawing/2014/main" id="{641F29DD-AE17-ED95-5899-3E592E21892C}"/>
              </a:ext>
            </a:extLst>
          </p:cNvPr>
          <p:cNvSpPr txBox="1">
            <a:spLocks/>
          </p:cNvSpPr>
          <p:nvPr/>
        </p:nvSpPr>
        <p:spPr>
          <a:xfrm>
            <a:off x="2823829" y="5007309"/>
            <a:ext cx="1476418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0" dirty="0">
                <a:solidFill>
                  <a:srgbClr val="8393BE"/>
                </a:solidFill>
                <a:latin typeface="Flexo Medium" pitchFamily="50" charset="0"/>
              </a:rPr>
              <a:t>Just transition</a:t>
            </a:r>
          </a:p>
        </p:txBody>
      </p:sp>
      <p:sp>
        <p:nvSpPr>
          <p:cNvPr id="25" name="Titel 9">
            <a:extLst>
              <a:ext uri="{FF2B5EF4-FFF2-40B4-BE49-F238E27FC236}">
                <a16:creationId xmlns:a16="http://schemas.microsoft.com/office/drawing/2014/main" id="{6B5D2814-A358-9B06-5D41-D4FDBC30CB77}"/>
              </a:ext>
            </a:extLst>
          </p:cNvPr>
          <p:cNvSpPr txBox="1">
            <a:spLocks/>
          </p:cNvSpPr>
          <p:nvPr/>
        </p:nvSpPr>
        <p:spPr>
          <a:xfrm>
            <a:off x="7880324" y="4102383"/>
            <a:ext cx="979581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0" dirty="0">
                <a:solidFill>
                  <a:schemeClr val="accent1"/>
                </a:solidFill>
                <a:latin typeface="Flexo Medium" pitchFamily="50" charset="0"/>
              </a:rPr>
              <a:t>Grids</a:t>
            </a:r>
          </a:p>
        </p:txBody>
      </p:sp>
      <p:sp>
        <p:nvSpPr>
          <p:cNvPr id="26" name="Titel 9">
            <a:extLst>
              <a:ext uri="{FF2B5EF4-FFF2-40B4-BE49-F238E27FC236}">
                <a16:creationId xmlns:a16="http://schemas.microsoft.com/office/drawing/2014/main" id="{6D0C7305-D3A5-0BBA-5BE7-A0E8BE2AAC90}"/>
              </a:ext>
            </a:extLst>
          </p:cNvPr>
          <p:cNvSpPr txBox="1">
            <a:spLocks/>
          </p:cNvSpPr>
          <p:nvPr/>
        </p:nvSpPr>
        <p:spPr>
          <a:xfrm>
            <a:off x="7636779" y="2492063"/>
            <a:ext cx="2129675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0" dirty="0">
                <a:solidFill>
                  <a:schemeClr val="accent1"/>
                </a:solidFill>
                <a:latin typeface="Flexo Medium" pitchFamily="50" charset="0"/>
              </a:rPr>
              <a:t>Planning and permitting</a:t>
            </a:r>
          </a:p>
        </p:txBody>
      </p:sp>
      <p:sp>
        <p:nvSpPr>
          <p:cNvPr id="27" name="Titel 9">
            <a:extLst>
              <a:ext uri="{FF2B5EF4-FFF2-40B4-BE49-F238E27FC236}">
                <a16:creationId xmlns:a16="http://schemas.microsoft.com/office/drawing/2014/main" id="{525195B3-2657-9F6C-CF68-D4333620E22D}"/>
              </a:ext>
            </a:extLst>
          </p:cNvPr>
          <p:cNvSpPr txBox="1">
            <a:spLocks/>
          </p:cNvSpPr>
          <p:nvPr/>
        </p:nvSpPr>
        <p:spPr>
          <a:xfrm>
            <a:off x="1902142" y="3944244"/>
            <a:ext cx="1806528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0" dirty="0">
                <a:solidFill>
                  <a:srgbClr val="8393BE"/>
                </a:solidFill>
                <a:latin typeface="Flexo Medium" pitchFamily="50" charset="0"/>
              </a:rPr>
              <a:t>Fossil fuel phase-out</a:t>
            </a:r>
          </a:p>
        </p:txBody>
      </p:sp>
      <p:sp>
        <p:nvSpPr>
          <p:cNvPr id="28" name="Titel 9">
            <a:extLst>
              <a:ext uri="{FF2B5EF4-FFF2-40B4-BE49-F238E27FC236}">
                <a16:creationId xmlns:a16="http://schemas.microsoft.com/office/drawing/2014/main" id="{52528125-4507-9652-A681-0CCEE206092C}"/>
              </a:ext>
            </a:extLst>
          </p:cNvPr>
          <p:cNvSpPr txBox="1">
            <a:spLocks/>
          </p:cNvSpPr>
          <p:nvPr/>
        </p:nvSpPr>
        <p:spPr>
          <a:xfrm>
            <a:off x="6859893" y="5410616"/>
            <a:ext cx="979581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0" dirty="0">
                <a:solidFill>
                  <a:srgbClr val="8393BE"/>
                </a:solidFill>
                <a:latin typeface="Flexo Medium" pitchFamily="50" charset="0"/>
              </a:rPr>
              <a:t>Targets</a:t>
            </a:r>
          </a:p>
        </p:txBody>
      </p:sp>
      <p:sp>
        <p:nvSpPr>
          <p:cNvPr id="29" name="Titel 9">
            <a:extLst>
              <a:ext uri="{FF2B5EF4-FFF2-40B4-BE49-F238E27FC236}">
                <a16:creationId xmlns:a16="http://schemas.microsoft.com/office/drawing/2014/main" id="{911D90AF-FBEB-77CE-18FA-9B5F773A658E}"/>
              </a:ext>
            </a:extLst>
          </p:cNvPr>
          <p:cNvSpPr txBox="1">
            <a:spLocks/>
          </p:cNvSpPr>
          <p:nvPr/>
        </p:nvSpPr>
        <p:spPr>
          <a:xfrm>
            <a:off x="6016355" y="1144908"/>
            <a:ext cx="2418008" cy="51411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0" dirty="0">
                <a:solidFill>
                  <a:schemeClr val="accent1"/>
                </a:solidFill>
                <a:latin typeface="Flexo Medium" pitchFamily="50" charset="0"/>
              </a:rPr>
              <a:t>Power system flexibility for RE</a:t>
            </a:r>
          </a:p>
        </p:txBody>
      </p:sp>
      <p:sp>
        <p:nvSpPr>
          <p:cNvPr id="30" name="Titel 9">
            <a:extLst>
              <a:ext uri="{FF2B5EF4-FFF2-40B4-BE49-F238E27FC236}">
                <a16:creationId xmlns:a16="http://schemas.microsoft.com/office/drawing/2014/main" id="{F3C3092D-B521-5B58-84FD-406A7E38816B}"/>
              </a:ext>
            </a:extLst>
          </p:cNvPr>
          <p:cNvSpPr txBox="1">
            <a:spLocks/>
          </p:cNvSpPr>
          <p:nvPr/>
        </p:nvSpPr>
        <p:spPr>
          <a:xfrm>
            <a:off x="1988532" y="1873148"/>
            <a:ext cx="2214726" cy="7922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0" dirty="0">
                <a:solidFill>
                  <a:schemeClr val="accent1"/>
                </a:solidFill>
                <a:latin typeface="Flexo Medium" pitchFamily="50" charset="0"/>
              </a:rPr>
              <a:t>Risk mitigation and procurement incentives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0C3EB8-0C8D-CFDD-5B6F-870F8A8CF1E4}"/>
              </a:ext>
            </a:extLst>
          </p:cNvPr>
          <p:cNvSpPr txBox="1"/>
          <p:nvPr/>
        </p:nvSpPr>
        <p:spPr>
          <a:xfrm>
            <a:off x="1988532" y="2548682"/>
            <a:ext cx="1806528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latin typeface="Flexo Medium" pitchFamily="50" charset="0"/>
              </a:rPr>
              <a:t>PPA design and risk mitigation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latin typeface="Flexo Medium" pitchFamily="50" charset="0"/>
              </a:rPr>
              <a:t>Incentive for Large scale RE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latin typeface="Flexo Medium" pitchFamily="50" charset="0"/>
              </a:rPr>
              <a:t>Incentive for DG/rooftop solar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latin typeface="Flexo Medium" pitchFamily="50" charset="0"/>
              </a:rPr>
              <a:t>Other fiscal incentives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latin typeface="Flexo Medium" pitchFamily="50" charset="0"/>
              </a:rPr>
              <a:t>Carbon pricing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1352DE-F67D-CE4B-9154-9FBC5E501C9E}"/>
              </a:ext>
            </a:extLst>
          </p:cNvPr>
          <p:cNvSpPr txBox="1"/>
          <p:nvPr/>
        </p:nvSpPr>
        <p:spPr>
          <a:xfrm>
            <a:off x="7636779" y="2816335"/>
            <a:ext cx="1849032" cy="4154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latin typeface="Flexo Medium" pitchFamily="50" charset="0"/>
              </a:rPr>
              <a:t>Spatial planning for RE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latin typeface="Flexo Medium" pitchFamily="50" charset="0"/>
              </a:rPr>
              <a:t>Permitting and environmental (and social) impact assessment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0301A4-A533-A712-65DD-FF9A98B6448D}"/>
              </a:ext>
            </a:extLst>
          </p:cNvPr>
          <p:cNvSpPr txBox="1"/>
          <p:nvPr/>
        </p:nvSpPr>
        <p:spPr>
          <a:xfrm>
            <a:off x="6016355" y="1579120"/>
            <a:ext cx="3576298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latin typeface="Flexo Medium" pitchFamily="50" charset="0"/>
              </a:rPr>
              <a:t>Dispatch regulation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latin typeface="Flexo Medium" pitchFamily="50" charset="0"/>
              </a:rPr>
              <a:t>RE forecasting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latin typeface="Flexo Medium" pitchFamily="50" charset="0"/>
              </a:rPr>
              <a:t>Regulatory measures for flexibility and system integration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latin typeface="Flexo Medium" pitchFamily="50" charset="0"/>
              </a:rPr>
              <a:t>Market based incentives for flexibility and system integration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860DD6-B760-2345-CF13-901B318792BC}"/>
              </a:ext>
            </a:extLst>
          </p:cNvPr>
          <p:cNvSpPr txBox="1"/>
          <p:nvPr/>
        </p:nvSpPr>
        <p:spPr>
          <a:xfrm>
            <a:off x="7880324" y="4444023"/>
            <a:ext cx="1806528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latin typeface="Flexo Medium" pitchFamily="50" charset="0"/>
              </a:rPr>
              <a:t>Grid development plan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latin typeface="Flexo Medium" pitchFamily="50" charset="0"/>
              </a:rPr>
              <a:t>Grid access and usage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latin typeface="Flexo Medium" pitchFamily="50" charset="0"/>
              </a:rPr>
              <a:t>Grid connection procedures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latin typeface="Flexo Medium" pitchFamily="50" charset="0"/>
              </a:rPr>
              <a:t>Smart grids for RE integration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8CFDA8-D98C-5D35-0B22-48F817537A49}"/>
              </a:ext>
            </a:extLst>
          </p:cNvPr>
          <p:cNvSpPr txBox="1"/>
          <p:nvPr/>
        </p:nvSpPr>
        <p:spPr>
          <a:xfrm>
            <a:off x="1902142" y="4282383"/>
            <a:ext cx="1261462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8393BE"/>
                </a:solidFill>
                <a:latin typeface="Flexo Medium" pitchFamily="50" charset="0"/>
              </a:rPr>
              <a:t>Phase out strategies for fossil fuels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07E17A-5F85-5D0A-B198-EBD656A98F2F}"/>
              </a:ext>
            </a:extLst>
          </p:cNvPr>
          <p:cNvSpPr txBox="1"/>
          <p:nvPr/>
        </p:nvSpPr>
        <p:spPr>
          <a:xfrm>
            <a:off x="6859893" y="5738381"/>
            <a:ext cx="1806528" cy="4154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8393BE"/>
                </a:solidFill>
                <a:latin typeface="Flexo Medium" pitchFamily="50" charset="0"/>
              </a:rPr>
              <a:t>Net zero commitment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8393BE"/>
                </a:solidFill>
                <a:latin typeface="Flexo Medium" pitchFamily="50" charset="0"/>
              </a:rPr>
              <a:t>Targets for RE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8393BE"/>
                </a:solidFill>
                <a:latin typeface="Flexo Medium" pitchFamily="50" charset="0"/>
              </a:rPr>
              <a:t>Monitoring and governance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A18845-1683-AF1B-6429-FB8A79357A44}"/>
              </a:ext>
            </a:extLst>
          </p:cNvPr>
          <p:cNvSpPr txBox="1"/>
          <p:nvPr/>
        </p:nvSpPr>
        <p:spPr>
          <a:xfrm>
            <a:off x="2805406" y="5306771"/>
            <a:ext cx="1751994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8393BE"/>
                </a:solidFill>
                <a:latin typeface="Flexo Medium" pitchFamily="50" charset="0"/>
              </a:rPr>
              <a:t>Siting and consultation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8393BE"/>
                </a:solidFill>
                <a:latin typeface="Flexo Medium" pitchFamily="50" charset="0"/>
              </a:rPr>
              <a:t>Special incentives for community owned projects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8393BE"/>
                </a:solidFill>
                <a:latin typeface="Flexo Medium" pitchFamily="50" charset="0"/>
              </a:rPr>
              <a:t>Co-benefits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8393BE"/>
                </a:solidFill>
                <a:latin typeface="Flexo Medium" pitchFamily="50" charset="0"/>
              </a:rPr>
              <a:t>Re-skilling and up-skilling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8393BE"/>
                </a:solidFill>
                <a:latin typeface="Flexo Medium" pitchFamily="50" charset="0"/>
              </a:rPr>
              <a:t>Regional transition plans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BE69949-1433-E391-5803-F37DCF192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330" y="5395620"/>
            <a:ext cx="1083595" cy="772931"/>
          </a:xfrm>
          <a:prstGeom prst="rect">
            <a:avLst/>
          </a:prstGeom>
        </p:spPr>
      </p:pic>
      <p:sp>
        <p:nvSpPr>
          <p:cNvPr id="39" name="Titel 9">
            <a:extLst>
              <a:ext uri="{FF2B5EF4-FFF2-40B4-BE49-F238E27FC236}">
                <a16:creationId xmlns:a16="http://schemas.microsoft.com/office/drawing/2014/main" id="{E54B08C4-8C44-5A46-8711-85DB09C6795E}"/>
              </a:ext>
            </a:extLst>
          </p:cNvPr>
          <p:cNvSpPr txBox="1">
            <a:spLocks/>
          </p:cNvSpPr>
          <p:nvPr/>
        </p:nvSpPr>
        <p:spPr>
          <a:xfrm>
            <a:off x="10700685" y="4979338"/>
            <a:ext cx="2418008" cy="51411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0" dirty="0">
                <a:solidFill>
                  <a:schemeClr val="bg2">
                    <a:lumMod val="50000"/>
                  </a:schemeClr>
                </a:solidFill>
                <a:latin typeface="Flexo Medium" pitchFamily="50" charset="0"/>
              </a:rPr>
              <a:t>Relationship</a:t>
            </a:r>
          </a:p>
        </p:txBody>
      </p:sp>
      <p:pic>
        <p:nvPicPr>
          <p:cNvPr id="40" name="Picture 2" descr="A yellow and purple logo&#10;&#10;AI-generated content may be incorrect.">
            <a:extLst>
              <a:ext uri="{FF2B5EF4-FFF2-40B4-BE49-F238E27FC236}">
                <a16:creationId xmlns:a16="http://schemas.microsoft.com/office/drawing/2014/main" id="{022DF468-D230-B9A7-DE5E-8F97981B5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653" y="6218847"/>
            <a:ext cx="1462032" cy="61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17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FD5B9-E993-4238-63BB-04F79C22B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5B65-CD21-425F-97D0-5949E77A4E99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itel 8">
            <a:extLst>
              <a:ext uri="{FF2B5EF4-FFF2-40B4-BE49-F238E27FC236}">
                <a16:creationId xmlns:a16="http://schemas.microsoft.com/office/drawing/2014/main" id="{10E84CD2-D95B-313B-2558-7AB1E072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45" y="0"/>
            <a:ext cx="8206478" cy="1027200"/>
          </a:xfrm>
        </p:spPr>
        <p:txBody>
          <a:bodyPr vert="horz"/>
          <a:lstStyle/>
          <a:p>
            <a:r>
              <a:rPr lang="en-GB"/>
              <a:t>Policy assessment (REPF*) for the Republic of the Philippines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F4636B-F729-3A2B-FEA9-D29AC6085613}"/>
              </a:ext>
            </a:extLst>
          </p:cNvPr>
          <p:cNvGrpSpPr/>
          <p:nvPr/>
        </p:nvGrpSpPr>
        <p:grpSpPr>
          <a:xfrm>
            <a:off x="8989192" y="538937"/>
            <a:ext cx="3056504" cy="603481"/>
            <a:chOff x="8210185" y="476254"/>
            <a:chExt cx="3056504" cy="6034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686739C-D819-8B84-D45D-052EB5E87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15751" b="48599"/>
            <a:stretch>
              <a:fillRect/>
            </a:stretch>
          </p:blipFill>
          <p:spPr>
            <a:xfrm>
              <a:off x="8210185" y="476254"/>
              <a:ext cx="2755137" cy="603481"/>
            </a:xfrm>
            <a:prstGeom prst="rect">
              <a:avLst/>
            </a:prstGeom>
          </p:spPr>
        </p:pic>
        <p:sp>
          <p:nvSpPr>
            <p:cNvPr id="11" name="Ellipse 46">
              <a:extLst>
                <a:ext uri="{FF2B5EF4-FFF2-40B4-BE49-F238E27FC236}">
                  <a16:creationId xmlns:a16="http://schemas.microsoft.com/office/drawing/2014/main" id="{C77DDB93-929A-EB11-727B-1B810484418E}"/>
                </a:ext>
              </a:extLst>
            </p:cNvPr>
            <p:cNvSpPr/>
            <p:nvPr/>
          </p:nvSpPr>
          <p:spPr>
            <a:xfrm>
              <a:off x="10584180" y="764150"/>
              <a:ext cx="228599" cy="223492"/>
            </a:xfrm>
            <a:prstGeom prst="ellipse">
              <a:avLst/>
            </a:prstGeom>
            <a:solidFill>
              <a:srgbClr val="B0B0B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95152C-EED6-D53F-E421-852E13517715}"/>
                </a:ext>
              </a:extLst>
            </p:cNvPr>
            <p:cNvSpPr txBox="1"/>
            <p:nvPr/>
          </p:nvSpPr>
          <p:spPr>
            <a:xfrm>
              <a:off x="10809443" y="736425"/>
              <a:ext cx="4572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cs typeface="Arial" panose="020B0604020202020204" pitchFamily="34" charset="0"/>
                </a:rPr>
                <a:t>N/A</a:t>
              </a:r>
            </a:p>
          </p:txBody>
        </p:sp>
      </p:grp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E283C8C-3B5A-310D-48E7-00CA4A582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16399"/>
              </p:ext>
            </p:extLst>
          </p:nvPr>
        </p:nvGraphicFramePr>
        <p:xfrm>
          <a:off x="399340" y="1273137"/>
          <a:ext cx="7735020" cy="480115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91035">
                  <a:extLst>
                    <a:ext uri="{9D8B030D-6E8A-4147-A177-3AD203B41FA5}">
                      <a16:colId xmlns:a16="http://schemas.microsoft.com/office/drawing/2014/main" val="2012281393"/>
                    </a:ext>
                  </a:extLst>
                </a:gridCol>
                <a:gridCol w="208447">
                  <a:extLst>
                    <a:ext uri="{9D8B030D-6E8A-4147-A177-3AD203B41FA5}">
                      <a16:colId xmlns:a16="http://schemas.microsoft.com/office/drawing/2014/main" val="2779974812"/>
                    </a:ext>
                  </a:extLst>
                </a:gridCol>
                <a:gridCol w="833784">
                  <a:extLst>
                    <a:ext uri="{9D8B030D-6E8A-4147-A177-3AD203B41FA5}">
                      <a16:colId xmlns:a16="http://schemas.microsoft.com/office/drawing/2014/main" val="1723375071"/>
                    </a:ext>
                  </a:extLst>
                </a:gridCol>
                <a:gridCol w="257084">
                  <a:extLst>
                    <a:ext uri="{9D8B030D-6E8A-4147-A177-3AD203B41FA5}">
                      <a16:colId xmlns:a16="http://schemas.microsoft.com/office/drawing/2014/main" val="3371763900"/>
                    </a:ext>
                  </a:extLst>
                </a:gridCol>
                <a:gridCol w="868526">
                  <a:extLst>
                    <a:ext uri="{9D8B030D-6E8A-4147-A177-3AD203B41FA5}">
                      <a16:colId xmlns:a16="http://schemas.microsoft.com/office/drawing/2014/main" val="1113919342"/>
                    </a:ext>
                  </a:extLst>
                </a:gridCol>
                <a:gridCol w="380385">
                  <a:extLst>
                    <a:ext uri="{9D8B030D-6E8A-4147-A177-3AD203B41FA5}">
                      <a16:colId xmlns:a16="http://schemas.microsoft.com/office/drawing/2014/main" val="2838408746"/>
                    </a:ext>
                  </a:extLst>
                </a:gridCol>
                <a:gridCol w="870292">
                  <a:extLst>
                    <a:ext uri="{9D8B030D-6E8A-4147-A177-3AD203B41FA5}">
                      <a16:colId xmlns:a16="http://schemas.microsoft.com/office/drawing/2014/main" val="2334458089"/>
                    </a:ext>
                  </a:extLst>
                </a:gridCol>
                <a:gridCol w="277927">
                  <a:extLst>
                    <a:ext uri="{9D8B030D-6E8A-4147-A177-3AD203B41FA5}">
                      <a16:colId xmlns:a16="http://schemas.microsoft.com/office/drawing/2014/main" val="1135088715"/>
                    </a:ext>
                  </a:extLst>
                </a:gridCol>
                <a:gridCol w="805992">
                  <a:extLst>
                    <a:ext uri="{9D8B030D-6E8A-4147-A177-3AD203B41FA5}">
                      <a16:colId xmlns:a16="http://schemas.microsoft.com/office/drawing/2014/main" val="1744130991"/>
                    </a:ext>
                  </a:extLst>
                </a:gridCol>
                <a:gridCol w="208447">
                  <a:extLst>
                    <a:ext uri="{9D8B030D-6E8A-4147-A177-3AD203B41FA5}">
                      <a16:colId xmlns:a16="http://schemas.microsoft.com/office/drawing/2014/main" val="681287711"/>
                    </a:ext>
                  </a:extLst>
                </a:gridCol>
                <a:gridCol w="743458">
                  <a:extLst>
                    <a:ext uri="{9D8B030D-6E8A-4147-A177-3AD203B41FA5}">
                      <a16:colId xmlns:a16="http://schemas.microsoft.com/office/drawing/2014/main" val="3190810041"/>
                    </a:ext>
                  </a:extLst>
                </a:gridCol>
                <a:gridCol w="229292">
                  <a:extLst>
                    <a:ext uri="{9D8B030D-6E8A-4147-A177-3AD203B41FA5}">
                      <a16:colId xmlns:a16="http://schemas.microsoft.com/office/drawing/2014/main" val="3331675231"/>
                    </a:ext>
                  </a:extLst>
                </a:gridCol>
                <a:gridCol w="903267">
                  <a:extLst>
                    <a:ext uri="{9D8B030D-6E8A-4147-A177-3AD203B41FA5}">
                      <a16:colId xmlns:a16="http://schemas.microsoft.com/office/drawing/2014/main" val="3340468786"/>
                    </a:ext>
                  </a:extLst>
                </a:gridCol>
                <a:gridCol w="257084">
                  <a:extLst>
                    <a:ext uri="{9D8B030D-6E8A-4147-A177-3AD203B41FA5}">
                      <a16:colId xmlns:a16="http://schemas.microsoft.com/office/drawing/2014/main" val="678248177"/>
                    </a:ext>
                  </a:extLst>
                </a:gridCol>
              </a:tblGrid>
              <a:tr h="789053">
                <a:tc>
                  <a:txBody>
                    <a:bodyPr/>
                    <a:lstStyle/>
                    <a:p>
                      <a:pPr algn="ctr" rtl="0"/>
                      <a:r>
                        <a:rPr lang="en-GB" sz="900" b="1" u="sng" baseline="0" dirty="0">
                          <a:solidFill>
                            <a:schemeClr val="bg1"/>
                          </a:solidFill>
                          <a:uFill>
                            <a:solidFill>
                              <a:schemeClr val="tx2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1. Risk Mitigation and Procurement Incentives </a:t>
                      </a:r>
                      <a:endParaRPr lang="en-GB" sz="900" b="1" u="sng" baseline="0" dirty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GB" sz="900" b="1" u="sng" baseline="0" dirty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900" b="1" u="sng" baseline="0">
                          <a:solidFill>
                            <a:schemeClr val="bg1"/>
                          </a:solidFill>
                          <a:uFill>
                            <a:solidFill>
                              <a:schemeClr val="tx2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2. Planning and Permitting</a:t>
                      </a:r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900" b="1" u="sng" baseline="0">
                          <a:solidFill>
                            <a:schemeClr val="bg1"/>
                          </a:solidFill>
                          <a:uFill>
                            <a:solidFill>
                              <a:schemeClr val="tx2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3. Power system flexibility for RE integration</a:t>
                      </a:r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900" b="1" u="sng" baseline="0">
                          <a:solidFill>
                            <a:schemeClr val="bg1"/>
                          </a:solidFill>
                          <a:uFill>
                            <a:solidFill>
                              <a:schemeClr val="tx2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4. Grids </a:t>
                      </a:r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u="sng" baseline="0" dirty="0">
                          <a:solidFill>
                            <a:schemeClr val="bg1"/>
                          </a:solidFill>
                          <a:uFill>
                            <a:solidFill>
                              <a:schemeClr val="tx2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A. Fossil Fuel Phase Out</a:t>
                      </a:r>
                      <a:endParaRPr lang="en-GB" sz="900" b="1" u="sng" baseline="0" dirty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u="sng" baseline="0" dirty="0">
                          <a:solidFill>
                            <a:schemeClr val="bg1"/>
                          </a:solidFill>
                          <a:uFill>
                            <a:solidFill>
                              <a:schemeClr val="tx2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B. Targets</a:t>
                      </a:r>
                      <a:endParaRPr lang="en-GB" sz="900" b="1" u="sng" baseline="0" dirty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900" b="1" u="sng" baseline="0">
                          <a:solidFill>
                            <a:schemeClr val="bg1"/>
                          </a:solidFill>
                          <a:uFill>
                            <a:solidFill>
                              <a:schemeClr val="tx2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C. Just Transition</a:t>
                      </a:r>
                      <a:endParaRPr lang="en-GB" sz="900" b="1" u="sng" baseline="0">
                        <a:solidFill>
                          <a:schemeClr val="bg1"/>
                        </a:solidFill>
                        <a:uFill>
                          <a:solidFill>
                            <a:schemeClr val="tx2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algn="ctr" rtl="0"/>
                      <a:endParaRPr lang="en-GB" sz="900"/>
                    </a:p>
                  </a:txBody>
                  <a:tcPr marL="80748" marR="80748" marT="40374" marB="40374" anchor="ctr"/>
                </a:tc>
                <a:extLst>
                  <a:ext uri="{0D108BD9-81ED-4DB2-BD59-A6C34878D82A}">
                    <a16:rowId xmlns:a16="http://schemas.microsoft.com/office/drawing/2014/main" val="1871567472"/>
                  </a:ext>
                </a:extLst>
              </a:tr>
              <a:tr h="789053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1.1. PPA design and risk mitigation</a:t>
                      </a:r>
                      <a:endParaRPr lang="en-GB" sz="900" u="sng" kern="1200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kern="1200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GB" sz="9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2.1: Spatial Planning for RE</a:t>
                      </a: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u="none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3.1: Dispatch regulation </a:t>
                      </a:r>
                      <a:endParaRPr lang="en-GB" sz="900" b="0" u="none" kern="1200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none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4.1: Grid development plan </a:t>
                      </a:r>
                      <a:endParaRPr lang="en-GB" sz="900" u="sng" kern="1200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sng" kern="1200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A1: Phase out strategies for fossil fuels</a:t>
                      </a:r>
                      <a:endParaRPr lang="en-GB" sz="900" u="sng" kern="1200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kern="1200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B1:  Net zero commitment</a:t>
                      </a:r>
                      <a:endParaRPr lang="en-GB" sz="900" u="sng" kern="1200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kern="1200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C1: Siting and consultation </a:t>
                      </a: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285750" indent="-285750" rtl="0">
                        <a:buSzPct val="100000"/>
                        <a:buFont typeface="Arial" panose="020B0604020202020204" pitchFamily="34" charset="0"/>
                        <a:buChar char="•"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/>
                </a:tc>
                <a:extLst>
                  <a:ext uri="{0D108BD9-81ED-4DB2-BD59-A6C34878D82A}">
                    <a16:rowId xmlns:a16="http://schemas.microsoft.com/office/drawing/2014/main" val="3110638136"/>
                  </a:ext>
                </a:extLst>
              </a:tr>
              <a:tr h="78905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1.2: Incentive for large scale RE</a:t>
                      </a: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2.2: Permittin</a:t>
                      </a:r>
                      <a:r>
                        <a:rPr lang="en-GB" sz="9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</a:t>
                      </a:r>
                      <a:r>
                        <a:rPr lang="en-GB" sz="9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and ESIAs </a:t>
                      </a: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u="none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3.2: RE forecasting </a:t>
                      </a:r>
                      <a:endParaRPr lang="en-GB" sz="900" b="0" u="none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none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4.2: Grid </a:t>
                      </a:r>
                      <a:b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access and usage</a:t>
                      </a: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B2: Targets for RE</a:t>
                      </a: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C2: Special incentives for community owned projects</a:t>
                      </a:r>
                      <a:endParaRPr lang="en-GB" sz="900" u="sng" kern="1200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285750" indent="-285750" rtl="0">
                        <a:buSzPct val="100000"/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marL="80748" marR="80748" marT="40374" marB="40374"/>
                </a:tc>
                <a:extLst>
                  <a:ext uri="{0D108BD9-81ED-4DB2-BD59-A6C34878D82A}">
                    <a16:rowId xmlns:a16="http://schemas.microsoft.com/office/drawing/2014/main" val="693798749"/>
                  </a:ext>
                </a:extLst>
              </a:tr>
              <a:tr h="932997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1.3: Incentive for DG/rooftop solar</a:t>
                      </a: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u="none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3.3:                                  Regulatory measures for flexibility and system integration</a:t>
                      </a:r>
                      <a:endParaRPr lang="en-GB" sz="900" b="0" u="none" kern="1200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none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4.3: Grid connection procedures </a:t>
                      </a: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B3: Monitoring and governance</a:t>
                      </a:r>
                      <a:endParaRPr lang="en-GB" sz="900" u="sng" kern="1200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C3: Co-Benefits </a:t>
                      </a: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285750" indent="-285750" rtl="0">
                        <a:buSzPct val="100000"/>
                        <a:buFont typeface="Arial" panose="020B0604020202020204" pitchFamily="34" charset="0"/>
                        <a:buChar char="•"/>
                      </a:pPr>
                      <a:endParaRPr lang="en-GB" sz="900">
                        <a:solidFill>
                          <a:schemeClr val="tx1"/>
                        </a:solidFill>
                      </a:endParaRPr>
                    </a:p>
                  </a:txBody>
                  <a:tcPr marL="80748" marR="80748" marT="40374" marB="40374"/>
                </a:tc>
                <a:extLst>
                  <a:ext uri="{0D108BD9-81ED-4DB2-BD59-A6C34878D82A}">
                    <a16:rowId xmlns:a16="http://schemas.microsoft.com/office/drawing/2014/main" val="1792240141"/>
                  </a:ext>
                </a:extLst>
              </a:tr>
              <a:tr h="932997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1.4: Other fiscal incentives </a:t>
                      </a: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u="none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3.4: Market based incentives for flexibility and system integration</a:t>
                      </a:r>
                      <a:endParaRPr lang="en-GB" sz="900" b="0" u="none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none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4.4: Smart grids for RE integration</a:t>
                      </a: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C4: Re-Skilling </a:t>
                      </a:r>
                      <a:b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and Up-Skilling</a:t>
                      </a: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chemeClr val="bg1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285750" indent="-285750" rtl="0">
                        <a:buSzPct val="100000"/>
                        <a:buFont typeface="Arial" panose="020B0604020202020204" pitchFamily="34" charset="0"/>
                        <a:buChar char="•"/>
                      </a:pPr>
                      <a:endParaRPr lang="en-GB" sz="900">
                        <a:solidFill>
                          <a:schemeClr val="tx1"/>
                        </a:solidFill>
                      </a:endParaRPr>
                    </a:p>
                  </a:txBody>
                  <a:tcPr marL="80748" marR="80748" marT="40374" marB="40374"/>
                </a:tc>
                <a:extLst>
                  <a:ext uri="{0D108BD9-81ED-4DB2-BD59-A6C34878D82A}">
                    <a16:rowId xmlns:a16="http://schemas.microsoft.com/office/drawing/2014/main" val="2376268194"/>
                  </a:ext>
                </a:extLst>
              </a:tr>
              <a:tr h="567997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1.5: Carbon pricing </a:t>
                      </a: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none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none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indent="0" rtl="0">
                        <a:buSzPct val="100000"/>
                        <a:buFont typeface="Arial" panose="020B0604020202020204" pitchFamily="34" charset="0"/>
                        <a:buNone/>
                      </a:pPr>
                      <a:endParaRPr lang="en-GB" sz="900" u="sng" baseline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u="sng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E6E6E6"/>
                            </a:solidFill>
                          </a:u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C5: Regional transition plans </a:t>
                      </a:r>
                      <a:endParaRPr lang="en-GB" sz="900" u="sng" kern="1200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 anchor="ctr"/>
                </a:tc>
                <a:tc>
                  <a:txBody>
                    <a:bodyPr/>
                    <a:lstStyle/>
                    <a:p>
                      <a:pPr marL="285750" indent="-285750" rtl="0">
                        <a:buSzPct val="100000"/>
                        <a:buFont typeface="Arial" panose="020B0604020202020204" pitchFamily="34" charset="0"/>
                        <a:buChar char="•"/>
                      </a:pPr>
                      <a:endParaRPr lang="en-GB" sz="9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E6E6E6"/>
                          </a:solidFill>
                        </a:uFill>
                      </a:endParaRPr>
                    </a:p>
                  </a:txBody>
                  <a:tcPr marL="80748" marR="80748" marT="40374" marB="40374"/>
                </a:tc>
                <a:extLst>
                  <a:ext uri="{0D108BD9-81ED-4DB2-BD59-A6C34878D82A}">
                    <a16:rowId xmlns:a16="http://schemas.microsoft.com/office/drawing/2014/main" val="1530720387"/>
                  </a:ext>
                </a:extLst>
              </a:tr>
            </a:tbl>
          </a:graphicData>
        </a:graphic>
      </p:graphicFrame>
      <p:sp>
        <p:nvSpPr>
          <p:cNvPr id="39" name="Ellipse 10">
            <a:extLst>
              <a:ext uri="{FF2B5EF4-FFF2-40B4-BE49-F238E27FC236}">
                <a16:creationId xmlns:a16="http://schemas.microsoft.com/office/drawing/2014/main" id="{AAB9BEB2-EC49-0CBD-45FA-ADFFCE80E8EF}"/>
              </a:ext>
            </a:extLst>
          </p:cNvPr>
          <p:cNvSpPr/>
          <p:nvPr/>
        </p:nvSpPr>
        <p:spPr>
          <a:xfrm>
            <a:off x="1275140" y="2341855"/>
            <a:ext cx="251680" cy="248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0" name="Ellipse 13">
            <a:extLst>
              <a:ext uri="{FF2B5EF4-FFF2-40B4-BE49-F238E27FC236}">
                <a16:creationId xmlns:a16="http://schemas.microsoft.com/office/drawing/2014/main" id="{158DABCC-A923-9AA2-5E91-12CE5B199C37}"/>
              </a:ext>
            </a:extLst>
          </p:cNvPr>
          <p:cNvSpPr/>
          <p:nvPr/>
        </p:nvSpPr>
        <p:spPr>
          <a:xfrm>
            <a:off x="1275480" y="3154098"/>
            <a:ext cx="251680" cy="2482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>
              <a:solidFill>
                <a:schemeClr val="tx1"/>
              </a:solidFill>
              <a:cs typeface="Calibri"/>
            </a:endParaRPr>
          </a:p>
        </p:txBody>
      </p:sp>
      <p:sp>
        <p:nvSpPr>
          <p:cNvPr id="41" name="Ellipse 14">
            <a:extLst>
              <a:ext uri="{FF2B5EF4-FFF2-40B4-BE49-F238E27FC236}">
                <a16:creationId xmlns:a16="http://schemas.microsoft.com/office/drawing/2014/main" id="{30D0F87D-7C81-440A-8EBC-D7B4E166A94A}"/>
              </a:ext>
            </a:extLst>
          </p:cNvPr>
          <p:cNvSpPr/>
          <p:nvPr/>
        </p:nvSpPr>
        <p:spPr>
          <a:xfrm>
            <a:off x="1275140" y="3966383"/>
            <a:ext cx="251680" cy="2482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>
              <a:solidFill>
                <a:schemeClr val="tx1"/>
              </a:solidFill>
              <a:cs typeface="Calibri"/>
            </a:endParaRPr>
          </a:p>
        </p:txBody>
      </p:sp>
      <p:sp>
        <p:nvSpPr>
          <p:cNvPr id="42" name="Ellipse 33">
            <a:extLst>
              <a:ext uri="{FF2B5EF4-FFF2-40B4-BE49-F238E27FC236}">
                <a16:creationId xmlns:a16="http://schemas.microsoft.com/office/drawing/2014/main" id="{F2940018-DA22-A71E-52CD-2FE7EC9E3175}"/>
              </a:ext>
            </a:extLst>
          </p:cNvPr>
          <p:cNvSpPr/>
          <p:nvPr/>
        </p:nvSpPr>
        <p:spPr>
          <a:xfrm>
            <a:off x="1266151" y="4881035"/>
            <a:ext cx="251680" cy="2482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Ellipse 34">
            <a:extLst>
              <a:ext uri="{FF2B5EF4-FFF2-40B4-BE49-F238E27FC236}">
                <a16:creationId xmlns:a16="http://schemas.microsoft.com/office/drawing/2014/main" id="{3A101E2E-791B-C11B-4F81-094CDC18F321}"/>
              </a:ext>
            </a:extLst>
          </p:cNvPr>
          <p:cNvSpPr/>
          <p:nvPr/>
        </p:nvSpPr>
        <p:spPr>
          <a:xfrm>
            <a:off x="1275140" y="5701843"/>
            <a:ext cx="251680" cy="2482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Ellipse 35">
            <a:extLst>
              <a:ext uri="{FF2B5EF4-FFF2-40B4-BE49-F238E27FC236}">
                <a16:creationId xmlns:a16="http://schemas.microsoft.com/office/drawing/2014/main" id="{51B738D9-8448-BC32-E8E6-6152BAC22EEE}"/>
              </a:ext>
            </a:extLst>
          </p:cNvPr>
          <p:cNvSpPr/>
          <p:nvPr/>
        </p:nvSpPr>
        <p:spPr>
          <a:xfrm>
            <a:off x="2318828" y="3154098"/>
            <a:ext cx="251680" cy="2482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Ellipse 36">
            <a:extLst>
              <a:ext uri="{FF2B5EF4-FFF2-40B4-BE49-F238E27FC236}">
                <a16:creationId xmlns:a16="http://schemas.microsoft.com/office/drawing/2014/main" id="{4358ECC1-B0A1-5B29-851A-E3559684A4DF}"/>
              </a:ext>
            </a:extLst>
          </p:cNvPr>
          <p:cNvSpPr/>
          <p:nvPr/>
        </p:nvSpPr>
        <p:spPr>
          <a:xfrm>
            <a:off x="2344650" y="2338978"/>
            <a:ext cx="251680" cy="248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Ellipse 38">
            <a:extLst>
              <a:ext uri="{FF2B5EF4-FFF2-40B4-BE49-F238E27FC236}">
                <a16:creationId xmlns:a16="http://schemas.microsoft.com/office/drawing/2014/main" id="{6DB40B74-72E9-98B1-594B-F1E0C7D31F65}"/>
              </a:ext>
            </a:extLst>
          </p:cNvPr>
          <p:cNvSpPr/>
          <p:nvPr/>
        </p:nvSpPr>
        <p:spPr>
          <a:xfrm>
            <a:off x="3514620" y="3154098"/>
            <a:ext cx="251680" cy="2482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Ellipse 40">
            <a:extLst>
              <a:ext uri="{FF2B5EF4-FFF2-40B4-BE49-F238E27FC236}">
                <a16:creationId xmlns:a16="http://schemas.microsoft.com/office/drawing/2014/main" id="{E6FC9FB4-ECAF-1968-21C8-E92206E2AF66}"/>
              </a:ext>
            </a:extLst>
          </p:cNvPr>
          <p:cNvSpPr/>
          <p:nvPr/>
        </p:nvSpPr>
        <p:spPr>
          <a:xfrm>
            <a:off x="3514620" y="4881035"/>
            <a:ext cx="251680" cy="2482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Ellipse 41">
            <a:extLst>
              <a:ext uri="{FF2B5EF4-FFF2-40B4-BE49-F238E27FC236}">
                <a16:creationId xmlns:a16="http://schemas.microsoft.com/office/drawing/2014/main" id="{0C13C5C2-BFF5-52C3-A415-0602F87F0884}"/>
              </a:ext>
            </a:extLst>
          </p:cNvPr>
          <p:cNvSpPr/>
          <p:nvPr/>
        </p:nvSpPr>
        <p:spPr>
          <a:xfrm>
            <a:off x="4744891" y="2341855"/>
            <a:ext cx="251680" cy="248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200" b="1">
              <a:solidFill>
                <a:srgbClr val="FF0000"/>
              </a:solidFill>
              <a:cs typeface="Calibri"/>
            </a:endParaRPr>
          </a:p>
        </p:txBody>
      </p:sp>
      <p:sp>
        <p:nvSpPr>
          <p:cNvPr id="49" name="Ellipse 42">
            <a:extLst>
              <a:ext uri="{FF2B5EF4-FFF2-40B4-BE49-F238E27FC236}">
                <a16:creationId xmlns:a16="http://schemas.microsoft.com/office/drawing/2014/main" id="{F3FE30C6-CF83-45D3-B2FE-A6315E642584}"/>
              </a:ext>
            </a:extLst>
          </p:cNvPr>
          <p:cNvSpPr/>
          <p:nvPr/>
        </p:nvSpPr>
        <p:spPr>
          <a:xfrm>
            <a:off x="4744891" y="3154098"/>
            <a:ext cx="251680" cy="2482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Ellipse 43">
            <a:extLst>
              <a:ext uri="{FF2B5EF4-FFF2-40B4-BE49-F238E27FC236}">
                <a16:creationId xmlns:a16="http://schemas.microsoft.com/office/drawing/2014/main" id="{DD2C0570-1E60-B177-A976-1B91201B50E9}"/>
              </a:ext>
            </a:extLst>
          </p:cNvPr>
          <p:cNvSpPr/>
          <p:nvPr/>
        </p:nvSpPr>
        <p:spPr>
          <a:xfrm>
            <a:off x="4744891" y="3966383"/>
            <a:ext cx="251680" cy="248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Ellipse 44">
            <a:extLst>
              <a:ext uri="{FF2B5EF4-FFF2-40B4-BE49-F238E27FC236}">
                <a16:creationId xmlns:a16="http://schemas.microsoft.com/office/drawing/2014/main" id="{7BAC017D-97BB-C5ED-3EB1-B3698F7FB907}"/>
              </a:ext>
            </a:extLst>
          </p:cNvPr>
          <p:cNvSpPr/>
          <p:nvPr/>
        </p:nvSpPr>
        <p:spPr>
          <a:xfrm>
            <a:off x="4751014" y="4881035"/>
            <a:ext cx="251680" cy="2482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Ellipse 45">
            <a:extLst>
              <a:ext uri="{FF2B5EF4-FFF2-40B4-BE49-F238E27FC236}">
                <a16:creationId xmlns:a16="http://schemas.microsoft.com/office/drawing/2014/main" id="{C967EC56-D4CB-23A0-153C-863487E4E2E3}"/>
              </a:ext>
            </a:extLst>
          </p:cNvPr>
          <p:cNvSpPr/>
          <p:nvPr/>
        </p:nvSpPr>
        <p:spPr>
          <a:xfrm>
            <a:off x="5762691" y="2341855"/>
            <a:ext cx="251680" cy="248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200" b="1">
              <a:solidFill>
                <a:srgbClr val="FF0000"/>
              </a:solidFill>
              <a:cs typeface="Calibri"/>
            </a:endParaRPr>
          </a:p>
        </p:txBody>
      </p:sp>
      <p:sp>
        <p:nvSpPr>
          <p:cNvPr id="53" name="Ellipse 46">
            <a:extLst>
              <a:ext uri="{FF2B5EF4-FFF2-40B4-BE49-F238E27FC236}">
                <a16:creationId xmlns:a16="http://schemas.microsoft.com/office/drawing/2014/main" id="{DC68A83C-C727-AD51-0928-B1D3D33EC3EC}"/>
              </a:ext>
            </a:extLst>
          </p:cNvPr>
          <p:cNvSpPr/>
          <p:nvPr/>
        </p:nvSpPr>
        <p:spPr>
          <a:xfrm>
            <a:off x="7803279" y="5621549"/>
            <a:ext cx="251680" cy="2482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Ellipse 47">
            <a:extLst>
              <a:ext uri="{FF2B5EF4-FFF2-40B4-BE49-F238E27FC236}">
                <a16:creationId xmlns:a16="http://schemas.microsoft.com/office/drawing/2014/main" id="{829CB925-A3A0-69BF-0B9E-D39404151AE5}"/>
              </a:ext>
            </a:extLst>
          </p:cNvPr>
          <p:cNvSpPr/>
          <p:nvPr/>
        </p:nvSpPr>
        <p:spPr>
          <a:xfrm>
            <a:off x="7811950" y="2311208"/>
            <a:ext cx="251680" cy="2482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Ellipse 48">
            <a:extLst>
              <a:ext uri="{FF2B5EF4-FFF2-40B4-BE49-F238E27FC236}">
                <a16:creationId xmlns:a16="http://schemas.microsoft.com/office/drawing/2014/main" id="{B036A29C-1990-7C41-FBFC-FDF419BB2AA3}"/>
              </a:ext>
            </a:extLst>
          </p:cNvPr>
          <p:cNvSpPr/>
          <p:nvPr/>
        </p:nvSpPr>
        <p:spPr>
          <a:xfrm>
            <a:off x="7806142" y="3154098"/>
            <a:ext cx="251680" cy="2482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Ellipse 49">
            <a:extLst>
              <a:ext uri="{FF2B5EF4-FFF2-40B4-BE49-F238E27FC236}">
                <a16:creationId xmlns:a16="http://schemas.microsoft.com/office/drawing/2014/main" id="{30539049-9A95-8E24-E9F7-E567738AC105}"/>
              </a:ext>
            </a:extLst>
          </p:cNvPr>
          <p:cNvSpPr/>
          <p:nvPr/>
        </p:nvSpPr>
        <p:spPr>
          <a:xfrm>
            <a:off x="7803279" y="3966383"/>
            <a:ext cx="251680" cy="2482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Ellipse 50">
            <a:extLst>
              <a:ext uri="{FF2B5EF4-FFF2-40B4-BE49-F238E27FC236}">
                <a16:creationId xmlns:a16="http://schemas.microsoft.com/office/drawing/2014/main" id="{F29EBC74-9B8F-D01D-5D88-1874C2814D91}"/>
              </a:ext>
            </a:extLst>
          </p:cNvPr>
          <p:cNvSpPr/>
          <p:nvPr/>
        </p:nvSpPr>
        <p:spPr>
          <a:xfrm>
            <a:off x="7803279" y="4881035"/>
            <a:ext cx="251680" cy="2482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dirty="0">
              <a:ea typeface="Calibri"/>
              <a:cs typeface="Calibri"/>
            </a:endParaRPr>
          </a:p>
          <a:p>
            <a:pPr algn="ctr"/>
            <a:endParaRPr lang="en-GB" dirty="0">
              <a:ea typeface="Calibri"/>
              <a:cs typeface="Calibri"/>
            </a:endParaRPr>
          </a:p>
        </p:txBody>
      </p:sp>
      <p:sp>
        <p:nvSpPr>
          <p:cNvPr id="58" name="Ellipse 51">
            <a:extLst>
              <a:ext uri="{FF2B5EF4-FFF2-40B4-BE49-F238E27FC236}">
                <a16:creationId xmlns:a16="http://schemas.microsoft.com/office/drawing/2014/main" id="{3F9F84DE-25FD-3078-6CA4-DCBC3E391925}"/>
              </a:ext>
            </a:extLst>
          </p:cNvPr>
          <p:cNvSpPr/>
          <p:nvPr/>
        </p:nvSpPr>
        <p:spPr>
          <a:xfrm>
            <a:off x="6684470" y="3154098"/>
            <a:ext cx="251680" cy="2482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>
              <a:solidFill>
                <a:schemeClr val="tx1"/>
              </a:solidFill>
              <a:cs typeface="Calibri"/>
            </a:endParaRPr>
          </a:p>
        </p:txBody>
      </p:sp>
      <p:sp>
        <p:nvSpPr>
          <p:cNvPr id="59" name="Ellipse 52">
            <a:extLst>
              <a:ext uri="{FF2B5EF4-FFF2-40B4-BE49-F238E27FC236}">
                <a16:creationId xmlns:a16="http://schemas.microsoft.com/office/drawing/2014/main" id="{40488127-B767-408B-23B5-B00630FD19A4}"/>
              </a:ext>
            </a:extLst>
          </p:cNvPr>
          <p:cNvSpPr/>
          <p:nvPr/>
        </p:nvSpPr>
        <p:spPr>
          <a:xfrm>
            <a:off x="6709221" y="2339993"/>
            <a:ext cx="251680" cy="248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0" name="Ellipse 53">
            <a:extLst>
              <a:ext uri="{FF2B5EF4-FFF2-40B4-BE49-F238E27FC236}">
                <a16:creationId xmlns:a16="http://schemas.microsoft.com/office/drawing/2014/main" id="{4DB27161-ED8E-A48B-A738-99E8F3C236CA}"/>
              </a:ext>
            </a:extLst>
          </p:cNvPr>
          <p:cNvSpPr/>
          <p:nvPr/>
        </p:nvSpPr>
        <p:spPr>
          <a:xfrm>
            <a:off x="6684470" y="3966383"/>
            <a:ext cx="251680" cy="2482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Ellipse 10">
            <a:extLst>
              <a:ext uri="{FF2B5EF4-FFF2-40B4-BE49-F238E27FC236}">
                <a16:creationId xmlns:a16="http://schemas.microsoft.com/office/drawing/2014/main" id="{781A2556-473A-95B3-A5D2-38775119C644}"/>
              </a:ext>
            </a:extLst>
          </p:cNvPr>
          <p:cNvSpPr/>
          <p:nvPr/>
        </p:nvSpPr>
        <p:spPr>
          <a:xfrm>
            <a:off x="3516129" y="3966383"/>
            <a:ext cx="251680" cy="248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2" name="Ellipse 38">
            <a:extLst>
              <a:ext uri="{FF2B5EF4-FFF2-40B4-BE49-F238E27FC236}">
                <a16:creationId xmlns:a16="http://schemas.microsoft.com/office/drawing/2014/main" id="{6E2B941D-C18C-29FD-8642-038E940CC91D}"/>
              </a:ext>
            </a:extLst>
          </p:cNvPr>
          <p:cNvSpPr/>
          <p:nvPr/>
        </p:nvSpPr>
        <p:spPr>
          <a:xfrm>
            <a:off x="3514620" y="2349670"/>
            <a:ext cx="251680" cy="2482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A2AF9F-BD85-F94E-5D8F-E483DDAF7EE4}"/>
              </a:ext>
            </a:extLst>
          </p:cNvPr>
          <p:cNvSpPr txBox="1"/>
          <p:nvPr/>
        </p:nvSpPr>
        <p:spPr>
          <a:xfrm>
            <a:off x="8311355" y="1400066"/>
            <a:ext cx="394202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Take-aways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Large solar and wind projects face </a:t>
            </a:r>
            <a:r>
              <a:rPr lang="en-GB" sz="1600" b="1" dirty="0"/>
              <a:t>permitting delays </a:t>
            </a:r>
            <a:r>
              <a:rPr lang="en-GB" sz="1600" dirty="0"/>
              <a:t>with a need for </a:t>
            </a:r>
            <a:r>
              <a:rPr lang="en-GB" sz="1600" b="1" dirty="0"/>
              <a:t>transmission network development </a:t>
            </a:r>
            <a:r>
              <a:rPr lang="en-GB" sz="1600" dirty="0"/>
              <a:t>to keep pace with RE expansion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Coal power contracting structures must build in flexibility</a:t>
            </a:r>
            <a:r>
              <a:rPr lang="en-GB" sz="1600" dirty="0"/>
              <a:t>: Power Supply Agreement clauses (minimum offtake and capacity payments) incentivize baseload plants and undermine RE integration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Procurement reform is the key lever for change: </a:t>
            </a:r>
            <a:r>
              <a:rPr lang="en-GB" sz="1600" dirty="0"/>
              <a:t>Revising existing PSAs and procurement practices is essential to unlock a more flexible and RE-compatible power system in the Philippines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837474-53F3-4EBB-9999-63634C02FCE5}"/>
              </a:ext>
            </a:extLst>
          </p:cNvPr>
          <p:cNvSpPr txBox="1"/>
          <p:nvPr/>
        </p:nvSpPr>
        <p:spPr>
          <a:xfrm>
            <a:off x="464759" y="6427554"/>
            <a:ext cx="53021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*REPF – Renewable Energy Policy Framework</a:t>
            </a:r>
          </a:p>
        </p:txBody>
      </p:sp>
    </p:spTree>
    <p:extLst>
      <p:ext uri="{BB962C8B-B14F-4D97-AF65-F5344CB8AC3E}">
        <p14:creationId xmlns:p14="http://schemas.microsoft.com/office/powerpoint/2010/main" val="10252054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LANGUAGE_ID" val="10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lide deck">
  <a:themeElements>
    <a:clrScheme name="Agora">
      <a:dk1>
        <a:sysClr val="windowText" lastClr="000000"/>
      </a:dk1>
      <a:lt1>
        <a:sysClr val="window" lastClr="FFFFFF"/>
      </a:lt1>
      <a:dk2>
        <a:srgbClr val="733E88"/>
      </a:dk2>
      <a:lt2>
        <a:srgbClr val="F8F8F8"/>
      </a:lt2>
      <a:accent1>
        <a:srgbClr val="733E88"/>
      </a:accent1>
      <a:accent2>
        <a:srgbClr val="AD86B0"/>
      </a:accent2>
      <a:accent3>
        <a:srgbClr val="64B9E4"/>
      </a:accent3>
      <a:accent4>
        <a:srgbClr val="1E83B3"/>
      </a:accent4>
      <a:accent5>
        <a:srgbClr val="48A8AE"/>
      </a:accent5>
      <a:accent6>
        <a:srgbClr val="8393BE"/>
      </a:accent6>
      <a:hlink>
        <a:srgbClr val="A5A5A5"/>
      </a:hlink>
      <a:folHlink>
        <a:srgbClr val="A5A5A5"/>
      </a:folHlink>
    </a:clrScheme>
    <a:fontScheme name="Ago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ctr"/>
      <a:lstStyle>
        <a:defPPr algn="ctr">
          <a:defRPr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-Energiewende-EN_PPT-template.potx" id="{C251C5DC-5EFB-458A-AEF6-A22427C567F1}" vid="{47BA80A1-A4B1-4D6D-9E0F-E1C347F4183C}"/>
    </a:ext>
  </a:extLst>
</a:theme>
</file>

<file path=ppt/theme/theme2.xml><?xml version="1.0" encoding="utf-8"?>
<a:theme xmlns:a="http://schemas.openxmlformats.org/drawingml/2006/main" name="Presentation">
  <a:themeElements>
    <a:clrScheme name="Agora">
      <a:dk1>
        <a:sysClr val="windowText" lastClr="000000"/>
      </a:dk1>
      <a:lt1>
        <a:sysClr val="window" lastClr="FFFFFF"/>
      </a:lt1>
      <a:dk2>
        <a:srgbClr val="733E88"/>
      </a:dk2>
      <a:lt2>
        <a:srgbClr val="F8F8F8"/>
      </a:lt2>
      <a:accent1>
        <a:srgbClr val="733E88"/>
      </a:accent1>
      <a:accent2>
        <a:srgbClr val="AD86B0"/>
      </a:accent2>
      <a:accent3>
        <a:srgbClr val="64B9E4"/>
      </a:accent3>
      <a:accent4>
        <a:srgbClr val="1E83B3"/>
      </a:accent4>
      <a:accent5>
        <a:srgbClr val="48A8AE"/>
      </a:accent5>
      <a:accent6>
        <a:srgbClr val="8393BE"/>
      </a:accent6>
      <a:hlink>
        <a:srgbClr val="A5A5A5"/>
      </a:hlink>
      <a:folHlink>
        <a:srgbClr val="A5A5A5"/>
      </a:folHlink>
    </a:clrScheme>
    <a:fontScheme name="Ago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-Energiewende-EN_PPT-template.potx" id="{C251C5DC-5EFB-458A-AEF6-A22427C567F1}" vid="{B563DA78-4C26-40AF-A244-838CC7389FF4}"/>
    </a:ext>
  </a:extLst>
</a:theme>
</file>

<file path=ppt/theme/theme3.xml><?xml version="1.0" encoding="utf-8"?>
<a:theme xmlns:a="http://schemas.openxmlformats.org/drawingml/2006/main" name="4_3 Content">
  <a:themeElements>
    <a:clrScheme name="Benutzerdefiniert 1">
      <a:dk1>
        <a:sysClr val="windowText" lastClr="000000"/>
      </a:dk1>
      <a:lt1>
        <a:sysClr val="window" lastClr="FFFFFF"/>
      </a:lt1>
      <a:dk2>
        <a:srgbClr val="733E88"/>
      </a:dk2>
      <a:lt2>
        <a:srgbClr val="F8F8F8"/>
      </a:lt2>
      <a:accent1>
        <a:srgbClr val="733E88"/>
      </a:accent1>
      <a:accent2>
        <a:srgbClr val="AD86B0"/>
      </a:accent2>
      <a:accent3>
        <a:srgbClr val="64B9E4"/>
      </a:accent3>
      <a:accent4>
        <a:srgbClr val="1E83B3"/>
      </a:accent4>
      <a:accent5>
        <a:srgbClr val="48A8AE"/>
      </a:accent5>
      <a:accent6>
        <a:srgbClr val="8393BE"/>
      </a:accent6>
      <a:hlink>
        <a:srgbClr val="A5A5A5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5D9F48A7-A6DE-4D7A-8383-2A9BA26E90D8}" vid="{C115CFF5-3107-45FB-9026-7613A7319121}"/>
    </a:ext>
  </a:extLst>
</a:theme>
</file>

<file path=ppt/theme/theme4.xml><?xml version="1.0" encoding="utf-8"?>
<a:theme xmlns:a="http://schemas.openxmlformats.org/drawingml/2006/main" name="1_3 Content">
  <a:themeElements>
    <a:clrScheme name="Benutzerdefiniert 1">
      <a:dk1>
        <a:sysClr val="windowText" lastClr="000000"/>
      </a:dk1>
      <a:lt1>
        <a:sysClr val="window" lastClr="FFFFFF"/>
      </a:lt1>
      <a:dk2>
        <a:srgbClr val="733E88"/>
      </a:dk2>
      <a:lt2>
        <a:srgbClr val="F8F8F8"/>
      </a:lt2>
      <a:accent1>
        <a:srgbClr val="733E88"/>
      </a:accent1>
      <a:accent2>
        <a:srgbClr val="AD86B0"/>
      </a:accent2>
      <a:accent3>
        <a:srgbClr val="64B9E4"/>
      </a:accent3>
      <a:accent4>
        <a:srgbClr val="1E83B3"/>
      </a:accent4>
      <a:accent5>
        <a:srgbClr val="48A8AE"/>
      </a:accent5>
      <a:accent6>
        <a:srgbClr val="8393BE"/>
      </a:accent6>
      <a:hlink>
        <a:srgbClr val="A5A5A5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_EW_PPT_SlideDeck.potx" id="{FDF252B3-BFF6-4F61-A955-2CFD33086E71}" vid="{986BA0A7-62FB-4A82-968D-0790A054D664}"/>
    </a:ext>
  </a:extLst>
</a:theme>
</file>

<file path=ppt/theme/theme5.xml><?xml version="1.0" encoding="utf-8"?>
<a:theme xmlns:a="http://schemas.openxmlformats.org/drawingml/2006/main" name="3_3 Content">
  <a:themeElements>
    <a:clrScheme name="Benutzerdefiniert 1">
      <a:dk1>
        <a:sysClr val="windowText" lastClr="000000"/>
      </a:dk1>
      <a:lt1>
        <a:sysClr val="window" lastClr="FFFFFF"/>
      </a:lt1>
      <a:dk2>
        <a:srgbClr val="733E88"/>
      </a:dk2>
      <a:lt2>
        <a:srgbClr val="F8F8F8"/>
      </a:lt2>
      <a:accent1>
        <a:srgbClr val="733E88"/>
      </a:accent1>
      <a:accent2>
        <a:srgbClr val="AD86B0"/>
      </a:accent2>
      <a:accent3>
        <a:srgbClr val="64B9E4"/>
      </a:accent3>
      <a:accent4>
        <a:srgbClr val="1E83B3"/>
      </a:accent4>
      <a:accent5>
        <a:srgbClr val="48A8AE"/>
      </a:accent5>
      <a:accent6>
        <a:srgbClr val="8393BE"/>
      </a:accent6>
      <a:hlink>
        <a:srgbClr val="A5A5A5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W_PPT_SlideDeck_20231206.pptx" id="{E6DD5190-395F-4CE5-8473-A5A73D224765}" vid="{1943E5B0-DA17-41A0-98ED-D174900D9D0A}"/>
    </a:ext>
  </a:extLst>
</a:theme>
</file>

<file path=ppt/theme/theme6.xml><?xml version="1.0" encoding="utf-8"?>
<a:theme xmlns:a="http://schemas.openxmlformats.org/drawingml/2006/main" name="1_1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1348B8F-8F1E-41E9-B33D-CD428BC8706E}" vid="{A97E1979-9ACA-4EAA-B4F1-BD0ED79CBBE2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B75098B646DE4097F5C31FAFBF570E" ma:contentTypeVersion="16" ma:contentTypeDescription="Create a new document." ma:contentTypeScope="" ma:versionID="f19b1e2ce1d399d1ec9861ea031527a2">
  <xsd:schema xmlns:xsd="http://www.w3.org/2001/XMLSchema" xmlns:xs="http://www.w3.org/2001/XMLSchema" xmlns:p="http://schemas.microsoft.com/office/2006/metadata/properties" xmlns:ns2="92b4574e-1b66-4583-8953-f83a72ae8083" xmlns:ns3="ea190b23-c4ab-4b12-82bf-8e43a6579cc0" targetNamespace="http://schemas.microsoft.com/office/2006/metadata/properties" ma:root="true" ma:fieldsID="f0030c71b204d9b56c23442c2671f839" ns2:_="" ns3:_="">
    <xsd:import namespace="92b4574e-1b66-4583-8953-f83a72ae8083"/>
    <xsd:import namespace="ea190b23-c4ab-4b12-82bf-8e43a6579c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b4574e-1b66-4583-8953-f83a72ae8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886fda9-e8e3-48af-b393-2436e4830b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90b23-c4ab-4b12-82bf-8e43a6579cc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b5e296f-0b65-464a-b7bb-5875fd9dcef8}" ma:internalName="TaxCatchAll" ma:showField="CatchAllData" ma:web="ea190b23-c4ab-4b12-82bf-8e43a6579c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b4574e-1b66-4583-8953-f83a72ae8083">
      <Terms xmlns="http://schemas.microsoft.com/office/infopath/2007/PartnerControls"/>
    </lcf76f155ced4ddcb4097134ff3c332f>
    <TaxCatchAll xmlns="ea190b23-c4ab-4b12-82bf-8e43a6579cc0" xsi:nil="true"/>
  </documentManagement>
</p:properties>
</file>

<file path=customXml/itemProps1.xml><?xml version="1.0" encoding="utf-8"?>
<ds:datastoreItem xmlns:ds="http://schemas.openxmlformats.org/officeDocument/2006/customXml" ds:itemID="{0C3170FC-8752-4DAC-BBB3-89FA56C80D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b4574e-1b66-4583-8953-f83a72ae8083"/>
    <ds:schemaRef ds:uri="ea190b23-c4ab-4b12-82bf-8e43a6579c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94A369-513E-416C-9033-EE21625141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BF7D0A-1DBB-4721-8805-BCD50FE48592}">
  <ds:schemaRefs>
    <ds:schemaRef ds:uri="http://purl.org/dc/terms/"/>
    <ds:schemaRef ds:uri="http://schemas.microsoft.com/office/2006/documentManagement/types"/>
    <ds:schemaRef ds:uri="http://purl.org/dc/elements/1.1/"/>
    <ds:schemaRef ds:uri="e92cd04a-09ca-4f44-9a41-67dfda0099aa"/>
    <ds:schemaRef ds:uri="http://schemas.microsoft.com/office/2006/metadata/properties"/>
    <ds:schemaRef ds:uri="http://www.w3.org/XML/1998/namespace"/>
    <ds:schemaRef ds:uri="35ff30d2-80b9-4ad9-8799-7fa569d02137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92b4574e-1b66-4583-8953-f83a72ae8083"/>
    <ds:schemaRef ds:uri="ea190b23-c4ab-4b12-82bf-8e43a6579c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A-Energiewende-EN_PPT-template</Template>
  <TotalTime>0</TotalTime>
  <Words>1992</Words>
  <Application>Microsoft Office PowerPoint</Application>
  <PresentationFormat>Widescreen</PresentationFormat>
  <Paragraphs>320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Slide deck</vt:lpstr>
      <vt:lpstr>Presentation</vt:lpstr>
      <vt:lpstr>4_3 Content</vt:lpstr>
      <vt:lpstr>1_3 Content</vt:lpstr>
      <vt:lpstr>3_3 Content</vt:lpstr>
      <vt:lpstr>1_1 Title</vt:lpstr>
      <vt:lpstr>Unlocking Wind and Solar Deployment –  A Diagnostic Tool to Overcome Renewable Energy Policy Barriers</vt:lpstr>
      <vt:lpstr>PowerPoint Presentation</vt:lpstr>
      <vt:lpstr>Wind and solar power are disruptive technologies, growing faster than any other generation source in history</vt:lpstr>
      <vt:lpstr>Wind and solar differ fundamentally from conventional generation, introducing distinct challenges for power system integration</vt:lpstr>
      <vt:lpstr>Flexibility is the new paradigm of power systems. Baseload operation is an obsolete concept, as power plants provide most of the flexibility needs.</vt:lpstr>
      <vt:lpstr>       Despite record cost declines, solar and wind deployment isn’t on track to meet net zero targets, making stronger policy frameworks vital to unlock potential</vt:lpstr>
      <vt:lpstr>Agora’s Renewable Energy Policy Framework provides a qualitative assessment of key barriers and opportunities for solar and wind energy deployment </vt:lpstr>
      <vt:lpstr>Interactions between different focus areas reflect the complexity of the solar and wind policy landscape, with a need for prioritisation and managing trade-offs </vt:lpstr>
      <vt:lpstr>Policy assessment (REPF*) for the Republic of the Philippines </vt:lpstr>
      <vt:lpstr>PowerPoint Presentation</vt:lpstr>
      <vt:lpstr>Policy assessment (REPF*) for Japan</vt:lpstr>
      <vt:lpstr>Key Takeaways</vt:lpstr>
      <vt:lpstr>Discussion Questions</vt:lpstr>
      <vt:lpstr>Thank You!</vt:lpstr>
    </vt:vector>
  </TitlesOfParts>
  <Company>Agora Energiewende gGmbH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Siddharth Goel</dc:creator>
  <cp:lastModifiedBy>Dimitri Pescia</cp:lastModifiedBy>
  <cp:revision>111</cp:revision>
  <dcterms:created xsi:type="dcterms:W3CDTF">2025-11-26T08:53:49Z</dcterms:created>
  <dcterms:modified xsi:type="dcterms:W3CDTF">2026-03-31T02:42:49Z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0x010100A9B75098B646DE4097F5C31FAFBF570E</vt:lpwstr>
  </property>
  <property fmtid="{D5CDD505-2E9C-101B-9397-08002B2CF9AE}" pid="3" name="MediaServiceImageTags">
    <vt:lpwstr/>
  </property>
</Properties>
</file>