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147480334" r:id="rId3"/>
    <p:sldId id="258" r:id="rId4"/>
    <p:sldId id="259" r:id="rId5"/>
    <p:sldId id="2147480336" r:id="rId6"/>
    <p:sldId id="2147480332" r:id="rId7"/>
    <p:sldId id="264" r:id="rId8"/>
    <p:sldId id="261" r:id="rId9"/>
    <p:sldId id="262" r:id="rId10"/>
    <p:sldId id="263" r:id="rId11"/>
    <p:sldId id="265" r:id="rId12"/>
    <p:sldId id="214748033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74346-2628-4AEF-95B6-2C1A99793AFD}" v="8" dt="2026-03-29T15:05:07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70" d="100"/>
          <a:sy n="70" d="100"/>
        </p:scale>
        <p:origin x="4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th Chikkatur" userId="47e0a392ae09c561" providerId="LiveId" clId="{D61442D0-D400-496F-BE4C-963D9E26AE90}"/>
    <pc:docChg chg="custSel delSld modSld">
      <pc:chgData name="Ananth Chikkatur" userId="47e0a392ae09c561" providerId="LiveId" clId="{D61442D0-D400-496F-BE4C-963D9E26AE90}" dt="2026-03-29T15:05:10.320" v="50" actId="1035"/>
      <pc:docMkLst>
        <pc:docMk/>
      </pc:docMkLst>
      <pc:sldChg chg="addSp modSp">
        <pc:chgData name="Ananth Chikkatur" userId="47e0a392ae09c561" providerId="LiveId" clId="{D61442D0-D400-496F-BE4C-963D9E26AE90}" dt="2026-03-29T15:04:54.962" v="41"/>
        <pc:sldMkLst>
          <pc:docMk/>
          <pc:sldMk cId="0" sldId="258"/>
        </pc:sldMkLst>
        <pc:spChg chg="add mod">
          <ac:chgData name="Ananth Chikkatur" userId="47e0a392ae09c561" providerId="LiveId" clId="{D61442D0-D400-496F-BE4C-963D9E26AE90}" dt="2026-03-29T15:04:54.962" v="41"/>
          <ac:spMkLst>
            <pc:docMk/>
            <pc:sldMk cId="0" sldId="258"/>
            <ac:spMk id="2" creationId="{54AEAC2F-C434-EF8D-F6A7-D58DCE3D8E99}"/>
          </ac:spMkLst>
        </pc:spChg>
      </pc:sldChg>
      <pc:sldChg chg="addSp modSp">
        <pc:chgData name="Ananth Chikkatur" userId="47e0a392ae09c561" providerId="LiveId" clId="{D61442D0-D400-496F-BE4C-963D9E26AE90}" dt="2026-03-29T15:04:57.143" v="42"/>
        <pc:sldMkLst>
          <pc:docMk/>
          <pc:sldMk cId="0" sldId="259"/>
        </pc:sldMkLst>
        <pc:spChg chg="add mod">
          <ac:chgData name="Ananth Chikkatur" userId="47e0a392ae09c561" providerId="LiveId" clId="{D61442D0-D400-496F-BE4C-963D9E26AE90}" dt="2026-03-29T15:04:57.143" v="42"/>
          <ac:spMkLst>
            <pc:docMk/>
            <pc:sldMk cId="0" sldId="259"/>
            <ac:spMk id="2" creationId="{60F9F89E-5C03-4203-0358-214510BD6D32}"/>
          </ac:spMkLst>
        </pc:spChg>
      </pc:sldChg>
      <pc:sldChg chg="addSp delSp modSp mod">
        <pc:chgData name="Ananth Chikkatur" userId="47e0a392ae09c561" providerId="LiveId" clId="{D61442D0-D400-496F-BE4C-963D9E26AE90}" dt="2026-03-29T15:05:02.630" v="44"/>
        <pc:sldMkLst>
          <pc:docMk/>
          <pc:sldMk cId="0" sldId="261"/>
        </pc:sldMkLst>
        <pc:spChg chg="add mod">
          <ac:chgData name="Ananth Chikkatur" userId="47e0a392ae09c561" providerId="LiveId" clId="{D61442D0-D400-496F-BE4C-963D9E26AE90}" dt="2026-03-29T15:05:02.630" v="44"/>
          <ac:spMkLst>
            <pc:docMk/>
            <pc:sldMk cId="0" sldId="261"/>
            <ac:spMk id="2" creationId="{83ED8182-49A4-5D26-5624-A4B780DDE8DF}"/>
          </ac:spMkLst>
        </pc:spChg>
        <pc:spChg chg="del">
          <ac:chgData name="Ananth Chikkatur" userId="47e0a392ae09c561" providerId="LiveId" clId="{D61442D0-D400-496F-BE4C-963D9E26AE90}" dt="2026-03-29T15:04:14.214" v="37" actId="478"/>
          <ac:spMkLst>
            <pc:docMk/>
            <pc:sldMk cId="0" sldId="261"/>
            <ac:spMk id="26" creationId="{00000000-0000-0000-0000-000000000000}"/>
          </ac:spMkLst>
        </pc:spChg>
      </pc:sldChg>
      <pc:sldChg chg="addSp delSp modSp mod">
        <pc:chgData name="Ananth Chikkatur" userId="47e0a392ae09c561" providerId="LiveId" clId="{D61442D0-D400-496F-BE4C-963D9E26AE90}" dt="2026-03-29T15:05:04.501" v="45"/>
        <pc:sldMkLst>
          <pc:docMk/>
          <pc:sldMk cId="0" sldId="262"/>
        </pc:sldMkLst>
        <pc:spChg chg="add mod">
          <ac:chgData name="Ananth Chikkatur" userId="47e0a392ae09c561" providerId="LiveId" clId="{D61442D0-D400-496F-BE4C-963D9E26AE90}" dt="2026-03-29T15:05:04.501" v="45"/>
          <ac:spMkLst>
            <pc:docMk/>
            <pc:sldMk cId="0" sldId="262"/>
            <ac:spMk id="2" creationId="{A2C08633-88C7-3673-BB2F-8662E8E1850B}"/>
          </ac:spMkLst>
        </pc:spChg>
        <pc:spChg chg="del">
          <ac:chgData name="Ananth Chikkatur" userId="47e0a392ae09c561" providerId="LiveId" clId="{D61442D0-D400-496F-BE4C-963D9E26AE90}" dt="2026-03-29T15:04:09.890" v="36" actId="478"/>
          <ac:spMkLst>
            <pc:docMk/>
            <pc:sldMk cId="0" sldId="262"/>
            <ac:spMk id="26" creationId="{00000000-0000-0000-0000-000000000000}"/>
          </ac:spMkLst>
        </pc:spChg>
      </pc:sldChg>
      <pc:sldChg chg="addSp delSp modSp mod">
        <pc:chgData name="Ananth Chikkatur" userId="47e0a392ae09c561" providerId="LiveId" clId="{D61442D0-D400-496F-BE4C-963D9E26AE90}" dt="2026-03-29T15:05:06.040" v="46"/>
        <pc:sldMkLst>
          <pc:docMk/>
          <pc:sldMk cId="0" sldId="263"/>
        </pc:sldMkLst>
        <pc:spChg chg="add mod">
          <ac:chgData name="Ananth Chikkatur" userId="47e0a392ae09c561" providerId="LiveId" clId="{D61442D0-D400-496F-BE4C-963D9E26AE90}" dt="2026-03-29T15:05:06.040" v="46"/>
          <ac:spMkLst>
            <pc:docMk/>
            <pc:sldMk cId="0" sldId="263"/>
            <ac:spMk id="2" creationId="{CFB474D7-9BD8-8029-B614-DF436BEB7BC0}"/>
          </ac:spMkLst>
        </pc:spChg>
        <pc:spChg chg="mod">
          <ac:chgData name="Ananth Chikkatur" userId="47e0a392ae09c561" providerId="LiveId" clId="{D61442D0-D400-496F-BE4C-963D9E26AE90}" dt="2026-03-29T09:00:53.910" v="32" actId="20577"/>
          <ac:spMkLst>
            <pc:docMk/>
            <pc:sldMk cId="0" sldId="263"/>
            <ac:spMk id="20" creationId="{00000000-0000-0000-0000-000000000000}"/>
          </ac:spMkLst>
        </pc:spChg>
        <pc:spChg chg="del">
          <ac:chgData name="Ananth Chikkatur" userId="47e0a392ae09c561" providerId="LiveId" clId="{D61442D0-D400-496F-BE4C-963D9E26AE90}" dt="2026-03-29T15:04:02.204" v="35" actId="478"/>
          <ac:spMkLst>
            <pc:docMk/>
            <pc:sldMk cId="0" sldId="263"/>
            <ac:spMk id="26" creationId="{00000000-0000-0000-0000-000000000000}"/>
          </ac:spMkLst>
        </pc:spChg>
      </pc:sldChg>
      <pc:sldChg chg="addSp modSp">
        <pc:chgData name="Ananth Chikkatur" userId="47e0a392ae09c561" providerId="LiveId" clId="{D61442D0-D400-496F-BE4C-963D9E26AE90}" dt="2026-03-29T15:05:00.725" v="43"/>
        <pc:sldMkLst>
          <pc:docMk/>
          <pc:sldMk cId="0" sldId="264"/>
        </pc:sldMkLst>
        <pc:spChg chg="add mod">
          <ac:chgData name="Ananth Chikkatur" userId="47e0a392ae09c561" providerId="LiveId" clId="{D61442D0-D400-496F-BE4C-963D9E26AE90}" dt="2026-03-29T15:05:00.725" v="43"/>
          <ac:spMkLst>
            <pc:docMk/>
            <pc:sldMk cId="0" sldId="264"/>
            <ac:spMk id="2" creationId="{2BC78ACD-CABE-E741-8A85-3D0FD35747CF}"/>
          </ac:spMkLst>
        </pc:spChg>
      </pc:sldChg>
      <pc:sldChg chg="addSp delSp modSp mod">
        <pc:chgData name="Ananth Chikkatur" userId="47e0a392ae09c561" providerId="LiveId" clId="{D61442D0-D400-496F-BE4C-963D9E26AE90}" dt="2026-03-29T15:05:10.320" v="50" actId="1035"/>
        <pc:sldMkLst>
          <pc:docMk/>
          <pc:sldMk cId="0" sldId="265"/>
        </pc:sldMkLst>
        <pc:spChg chg="add mod">
          <ac:chgData name="Ananth Chikkatur" userId="47e0a392ae09c561" providerId="LiveId" clId="{D61442D0-D400-496F-BE4C-963D9E26AE90}" dt="2026-03-29T15:05:10.320" v="50" actId="1035"/>
          <ac:spMkLst>
            <pc:docMk/>
            <pc:sldMk cId="0" sldId="265"/>
            <ac:spMk id="2" creationId="{02AC02AE-D7B4-B4B5-2348-4A785F8DA278}"/>
          </ac:spMkLst>
        </pc:spChg>
        <pc:spChg chg="del">
          <ac:chgData name="Ananth Chikkatur" userId="47e0a392ae09c561" providerId="LiveId" clId="{D61442D0-D400-496F-BE4C-963D9E26AE90}" dt="2026-03-29T15:03:57.578" v="34" actId="478"/>
          <ac:spMkLst>
            <pc:docMk/>
            <pc:sldMk cId="0" sldId="265"/>
            <ac:spMk id="21" creationId="{00000000-0000-0000-0000-000000000000}"/>
          </ac:spMkLst>
        </pc:spChg>
      </pc:sldChg>
      <pc:sldChg chg="modSp mod">
        <pc:chgData name="Ananth Chikkatur" userId="47e0a392ae09c561" providerId="LiveId" clId="{D61442D0-D400-496F-BE4C-963D9E26AE90}" dt="2026-03-29T09:00:20.997" v="20" actId="20577"/>
        <pc:sldMkLst>
          <pc:docMk/>
          <pc:sldMk cId="3577921951" sldId="2147480332"/>
        </pc:sldMkLst>
        <pc:spChg chg="mod">
          <ac:chgData name="Ananth Chikkatur" userId="47e0a392ae09c561" providerId="LiveId" clId="{D61442D0-D400-496F-BE4C-963D9E26AE90}" dt="2026-03-29T09:00:20.997" v="20" actId="20577"/>
          <ac:spMkLst>
            <pc:docMk/>
            <pc:sldMk cId="3577921951" sldId="2147480332"/>
            <ac:spMk id="2" creationId="{FCCF5658-6494-D04F-122B-753E5FCE6B9F}"/>
          </ac:spMkLst>
        </pc:spChg>
        <pc:graphicFrameChg chg="modGraphic">
          <ac:chgData name="Ananth Chikkatur" userId="47e0a392ae09c561" providerId="LiveId" clId="{D61442D0-D400-496F-BE4C-963D9E26AE90}" dt="2026-03-29T09:00:14.359" v="17" actId="20577"/>
          <ac:graphicFrameMkLst>
            <pc:docMk/>
            <pc:sldMk cId="3577921951" sldId="2147480332"/>
            <ac:graphicFrameMk id="4" creationId="{6FE663D7-B322-C956-FB6F-C887E21E53D8}"/>
          </ac:graphicFrameMkLst>
        </pc:graphicFrameChg>
      </pc:sldChg>
      <pc:sldChg chg="del">
        <pc:chgData name="Ananth Chikkatur" userId="47e0a392ae09c561" providerId="LiveId" clId="{D61442D0-D400-496F-BE4C-963D9E26AE90}" dt="2026-03-29T09:01:43.841" v="33" actId="47"/>
        <pc:sldMkLst>
          <pc:docMk/>
          <pc:sldMk cId="282504557" sldId="2147480333"/>
        </pc:sldMkLst>
      </pc:sldChg>
      <pc:sldChg chg="addSp modSp mod">
        <pc:chgData name="Ananth Chikkatur" userId="47e0a392ae09c561" providerId="LiveId" clId="{D61442D0-D400-496F-BE4C-963D9E26AE90}" dt="2026-03-29T15:04:50.616" v="40" actId="1076"/>
        <pc:sldMkLst>
          <pc:docMk/>
          <pc:sldMk cId="0" sldId="2147480334"/>
        </pc:sldMkLst>
        <pc:spChg chg="add mod">
          <ac:chgData name="Ananth Chikkatur" userId="47e0a392ae09c561" providerId="LiveId" clId="{D61442D0-D400-496F-BE4C-963D9E26AE90}" dt="2026-03-29T15:04:32.771" v="38"/>
          <ac:spMkLst>
            <pc:docMk/>
            <pc:sldMk cId="0" sldId="2147480334"/>
            <ac:spMk id="2" creationId="{116EBE70-F4AB-E2E9-9B6D-A36EF474E3D6}"/>
          </ac:spMkLst>
        </pc:spChg>
        <pc:spChg chg="mod">
          <ac:chgData name="Ananth Chikkatur" userId="47e0a392ae09c561" providerId="LiveId" clId="{D61442D0-D400-496F-BE4C-963D9E26AE90}" dt="2026-03-29T08:59:59.278" v="10" actId="6549"/>
          <ac:spMkLst>
            <pc:docMk/>
            <pc:sldMk cId="0" sldId="2147480334"/>
            <ac:spMk id="8" creationId="{00000000-0000-0000-0000-000000000000}"/>
          </ac:spMkLst>
        </pc:spChg>
        <pc:spChg chg="mod">
          <ac:chgData name="Ananth Chikkatur" userId="47e0a392ae09c561" providerId="LiveId" clId="{D61442D0-D400-496F-BE4C-963D9E26AE90}" dt="2026-03-29T09:00:07.003" v="14" actId="20577"/>
          <ac:spMkLst>
            <pc:docMk/>
            <pc:sldMk cId="0" sldId="2147480334"/>
            <ac:spMk id="18" creationId="{00000000-0000-0000-0000-000000000000}"/>
          </ac:spMkLst>
        </pc:spChg>
        <pc:spChg chg="mod">
          <ac:chgData name="Ananth Chikkatur" userId="47e0a392ae09c561" providerId="LiveId" clId="{D61442D0-D400-496F-BE4C-963D9E26AE90}" dt="2026-03-29T08:59:11.318" v="7" actId="20577"/>
          <ac:spMkLst>
            <pc:docMk/>
            <pc:sldMk cId="0" sldId="2147480334"/>
            <ac:spMk id="28" creationId="{00000000-0000-0000-0000-000000000000}"/>
          </ac:spMkLst>
        </pc:spChg>
        <pc:spChg chg="mod">
          <ac:chgData name="Ananth Chikkatur" userId="47e0a392ae09c561" providerId="LiveId" clId="{D61442D0-D400-496F-BE4C-963D9E26AE90}" dt="2026-03-29T15:04:50.616" v="40" actId="1076"/>
          <ac:spMkLst>
            <pc:docMk/>
            <pc:sldMk cId="0" sldId="2147480334"/>
            <ac:spMk id="2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7A81A-ED83-492A-A4CA-5B41D70601E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54506C-9CA0-4106-94C1-5FDF7169CF0E}">
      <dgm:prSet phldrT="[Text]" custT="1"/>
      <dgm:spPr>
        <a:xfrm>
          <a:off x="1707187" y="213614"/>
          <a:ext cx="2359354" cy="7549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 altLang="ja-JP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DPPA</a:t>
          </a:r>
          <a:r>
            <a:rPr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 between </a:t>
          </a:r>
          <a:r>
            <a:rPr lang="en-US" altLang="ja-JP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RE GENCO</a:t>
          </a:r>
          <a:r>
            <a:rPr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 and </a:t>
          </a:r>
          <a:r>
            <a:rPr lang="en-US" altLang="ja-JP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Large Electricity Consumers</a:t>
          </a:r>
          <a:endParaRPr lang="en-US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A1443DF-A24B-4315-8C70-525FFF88223C}" type="parTrans" cxnId="{81CB20D7-6E2F-45ED-A0D0-9787721B1AA0}">
      <dgm:prSet/>
      <dgm:spPr/>
      <dgm:t>
        <a:bodyPr/>
        <a:lstStyle/>
        <a:p>
          <a:endParaRPr lang="en-US" sz="1600"/>
        </a:p>
      </dgm:t>
    </dgm:pt>
    <dgm:pt modelId="{AD210201-4777-4D73-954E-791CFF356E5B}" type="sibTrans" cxnId="{81CB20D7-6E2F-45ED-A0D0-9787721B1AA0}">
      <dgm:prSet/>
      <dgm:spPr/>
      <dgm:t>
        <a:bodyPr/>
        <a:lstStyle/>
        <a:p>
          <a:endParaRPr lang="en-US" sz="1600"/>
        </a:p>
      </dgm:t>
    </dgm:pt>
    <dgm:pt modelId="{F4817E82-2775-4D89-9FBF-2AFA99892A9E}">
      <dgm:prSet phldrT="[Text]" custT="1"/>
      <dgm:spPr>
        <a:xfrm>
          <a:off x="279777" y="1888755"/>
          <a:ext cx="2359354" cy="7549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Physical PPAs</a:t>
          </a:r>
        </a:p>
      </dgm:t>
    </dgm:pt>
    <dgm:pt modelId="{5E22B006-CF64-4B90-A697-3AEE0A3D3CE1}" type="parTrans" cxnId="{54208095-D842-4FAA-B7F6-465171381D72}">
      <dgm:prSet/>
      <dgm:spPr>
        <a:xfrm>
          <a:off x="1459454" y="1180949"/>
          <a:ext cx="1427409" cy="495464"/>
        </a:xfrm>
        <a:custGeom>
          <a:avLst/>
          <a:gdLst/>
          <a:ahLst/>
          <a:cxnLst/>
          <a:rect l="0" t="0" r="0" b="0"/>
          <a:pathLst>
            <a:path>
              <a:moveTo>
                <a:pt x="1427409" y="0"/>
              </a:moveTo>
              <a:lnTo>
                <a:pt x="1427409" y="247732"/>
              </a:lnTo>
              <a:lnTo>
                <a:pt x="0" y="247732"/>
              </a:lnTo>
              <a:lnTo>
                <a:pt x="0" y="495464"/>
              </a:lnTo>
            </a:path>
          </a:pathLst>
        </a:custGeom>
        <a:noFill/>
        <a:ln w="25400" cap="flat" cmpd="sng" algn="ctr">
          <a:solidFill>
            <a:srgbClr val="BA0C2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/>
        </a:p>
      </dgm:t>
    </dgm:pt>
    <dgm:pt modelId="{1F1C8189-F6F5-4947-83F6-6F45866739A2}" type="sibTrans" cxnId="{54208095-D842-4FAA-B7F6-465171381D72}">
      <dgm:prSet/>
      <dgm:spPr/>
      <dgm:t>
        <a:bodyPr/>
        <a:lstStyle/>
        <a:p>
          <a:endParaRPr lang="en-US" sz="1600"/>
        </a:p>
      </dgm:t>
    </dgm:pt>
    <dgm:pt modelId="{80A34FD9-700C-44DB-9CED-8C67E774FDEA}">
      <dgm:prSet phldrT="[Text]" custT="1"/>
      <dgm:spPr>
        <a:xfrm>
          <a:off x="3134596" y="1888755"/>
          <a:ext cx="2359354" cy="7549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Financial Virtual PPAs (Private Contract)</a:t>
          </a:r>
        </a:p>
      </dgm:t>
    </dgm:pt>
    <dgm:pt modelId="{CAF44ADB-1D4B-410F-B3A9-2D8928822D26}" type="parTrans" cxnId="{B001D340-C779-4843-95C4-2960A18C98E8}">
      <dgm:prSet/>
      <dgm:spPr>
        <a:xfrm>
          <a:off x="2886864" y="1180949"/>
          <a:ext cx="1427409" cy="495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32"/>
              </a:lnTo>
              <a:lnTo>
                <a:pt x="1427409" y="247732"/>
              </a:lnTo>
              <a:lnTo>
                <a:pt x="1427409" y="495464"/>
              </a:lnTo>
            </a:path>
          </a:pathLst>
        </a:custGeom>
        <a:noFill/>
        <a:ln w="25400" cap="flat" cmpd="sng" algn="ctr">
          <a:solidFill>
            <a:srgbClr val="BA0C2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/>
        </a:p>
      </dgm:t>
    </dgm:pt>
    <dgm:pt modelId="{B5CBBBF7-EA11-4581-9236-7D92B7AFCAE4}" type="sibTrans" cxnId="{B001D340-C779-4843-95C4-2960A18C98E8}">
      <dgm:prSet/>
      <dgm:spPr/>
      <dgm:t>
        <a:bodyPr/>
        <a:lstStyle/>
        <a:p>
          <a:endParaRPr lang="en-US" sz="1600"/>
        </a:p>
      </dgm:t>
    </dgm:pt>
    <dgm:pt modelId="{CA977CC6-5516-4FCA-9C0E-01AEA0E0972C}">
      <dgm:prSet phldrT="[Text]" custT="1"/>
      <dgm:spPr>
        <a:xfrm>
          <a:off x="1813357" y="3563897"/>
          <a:ext cx="2359354" cy="7549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Via Private Wire</a:t>
          </a:r>
        </a:p>
      </dgm:t>
    </dgm:pt>
    <dgm:pt modelId="{2A5E2691-B9EF-44FE-97E5-171B7012CDFE}" type="parTrans" cxnId="{D748BD09-CB35-483E-8F15-22AF72400F93}">
      <dgm:prSet/>
      <dgm:spPr>
        <a:xfrm>
          <a:off x="1459454" y="2856091"/>
          <a:ext cx="1085303" cy="707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806"/>
              </a:lnTo>
              <a:lnTo>
                <a:pt x="1085303" y="707806"/>
              </a:lnTo>
            </a:path>
          </a:pathLst>
        </a:custGeom>
        <a:noFill/>
        <a:ln w="25400" cap="flat" cmpd="sng" algn="ctr">
          <a:solidFill>
            <a:srgbClr val="6C646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/>
        </a:p>
      </dgm:t>
    </dgm:pt>
    <dgm:pt modelId="{A810258F-CCE5-4146-A9CD-593DFD6C0371}" type="sibTrans" cxnId="{D748BD09-CB35-483E-8F15-22AF72400F93}">
      <dgm:prSet/>
      <dgm:spPr/>
      <dgm:t>
        <a:bodyPr/>
        <a:lstStyle/>
        <a:p>
          <a:endParaRPr lang="en-US" sz="1600"/>
        </a:p>
      </dgm:t>
    </dgm:pt>
    <dgm:pt modelId="{252BCAB3-4EE1-4DA9-B0A9-7C8770EB036E}">
      <dgm:prSet phldrT="[Text]" custT="1"/>
      <dgm:spPr>
        <a:xfrm>
          <a:off x="4668176" y="3563897"/>
          <a:ext cx="2359354" cy="7549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Via National Power Grid &amp; Viet Nam Wholesale Electricity Market (VWEM)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31EA1FF2-4A2E-4AE3-9A82-9696AF64FB9A}" type="parTrans" cxnId="{21C2EF9D-58CF-4DE5-A612-4DDCFC6E681C}">
      <dgm:prSet/>
      <dgm:spPr>
        <a:xfrm>
          <a:off x="4314273" y="2856091"/>
          <a:ext cx="1085303" cy="707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806"/>
              </a:lnTo>
              <a:lnTo>
                <a:pt x="1085303" y="707806"/>
              </a:lnTo>
            </a:path>
          </a:pathLst>
        </a:custGeom>
        <a:noFill/>
        <a:ln w="25400" cap="flat" cmpd="sng" algn="ctr">
          <a:solidFill>
            <a:srgbClr val="6C646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/>
        </a:p>
      </dgm:t>
    </dgm:pt>
    <dgm:pt modelId="{BED74F9F-4225-459A-A2F2-4EF4CBD614D0}" type="sibTrans" cxnId="{21C2EF9D-58CF-4DE5-A612-4DDCFC6E681C}">
      <dgm:prSet/>
      <dgm:spPr/>
      <dgm:t>
        <a:bodyPr/>
        <a:lstStyle/>
        <a:p>
          <a:endParaRPr lang="en-US" sz="1600"/>
        </a:p>
      </dgm:t>
    </dgm:pt>
    <dgm:pt modelId="{B8F469A4-2150-4E26-A4F3-5F9807AA0136}" type="pres">
      <dgm:prSet presAssocID="{9BA7A81A-ED83-492A-A4CA-5B41D70601E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85CE0B-AC06-458F-94E5-C266F1C83499}" type="pres">
      <dgm:prSet presAssocID="{6154506C-9CA0-4106-94C1-5FDF7169CF0E}" presName="hierRoot1" presStyleCnt="0">
        <dgm:presLayoutVars>
          <dgm:hierBranch val="init"/>
        </dgm:presLayoutVars>
      </dgm:prSet>
      <dgm:spPr/>
    </dgm:pt>
    <dgm:pt modelId="{D2B4A8A4-1952-4CC0-93CC-7C2ABC1D216A}" type="pres">
      <dgm:prSet presAssocID="{6154506C-9CA0-4106-94C1-5FDF7169CF0E}" presName="rootComposite1" presStyleCnt="0"/>
      <dgm:spPr/>
    </dgm:pt>
    <dgm:pt modelId="{69D4ECF8-9DA0-498E-B388-9390E5EE1DD9}" type="pres">
      <dgm:prSet presAssocID="{6154506C-9CA0-4106-94C1-5FDF7169CF0E}" presName="rootText1" presStyleLbl="alignAcc1" presStyleIdx="0" presStyleCnt="0">
        <dgm:presLayoutVars>
          <dgm:chPref val="3"/>
        </dgm:presLayoutVars>
      </dgm:prSet>
      <dgm:spPr/>
    </dgm:pt>
    <dgm:pt modelId="{09021C82-1854-4893-BEBD-750F64E5B79E}" type="pres">
      <dgm:prSet presAssocID="{6154506C-9CA0-4106-94C1-5FDF7169CF0E}" presName="topArc1" presStyleLbl="parChTrans1D1" presStyleIdx="0" presStyleCnt="10"/>
      <dgm:spPr>
        <a:xfrm>
          <a:off x="2297025" y="1272"/>
          <a:ext cx="1179677" cy="11796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C8E93E7-C88D-446A-8ADF-09A92AF2FCF2}" type="pres">
      <dgm:prSet presAssocID="{6154506C-9CA0-4106-94C1-5FDF7169CF0E}" presName="bottomArc1" presStyleLbl="parChTrans1D1" presStyleIdx="1" presStyleCnt="10"/>
      <dgm:spPr>
        <a:xfrm>
          <a:off x="2297025" y="1272"/>
          <a:ext cx="1179677" cy="11796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8DFEBBF-5BC1-4842-AF1B-4175BC0A26F4}" type="pres">
      <dgm:prSet presAssocID="{6154506C-9CA0-4106-94C1-5FDF7169CF0E}" presName="topConnNode1" presStyleLbl="node1" presStyleIdx="0" presStyleCnt="0"/>
      <dgm:spPr/>
    </dgm:pt>
    <dgm:pt modelId="{DF1F759E-7D8E-460B-A360-F55357295DEB}" type="pres">
      <dgm:prSet presAssocID="{6154506C-9CA0-4106-94C1-5FDF7169CF0E}" presName="hierChild2" presStyleCnt="0"/>
      <dgm:spPr/>
    </dgm:pt>
    <dgm:pt modelId="{E9B772B6-6704-4A43-8362-AD3D5EB8681A}" type="pres">
      <dgm:prSet presAssocID="{5E22B006-CF64-4B90-A697-3AEE0A3D3CE1}" presName="Name28" presStyleLbl="parChTrans1D2" presStyleIdx="0" presStyleCnt="2"/>
      <dgm:spPr/>
    </dgm:pt>
    <dgm:pt modelId="{058CDA6F-3294-4646-9DA0-FF6CC9E657EC}" type="pres">
      <dgm:prSet presAssocID="{F4817E82-2775-4D89-9FBF-2AFA99892A9E}" presName="hierRoot2" presStyleCnt="0">
        <dgm:presLayoutVars>
          <dgm:hierBranch val="init"/>
        </dgm:presLayoutVars>
      </dgm:prSet>
      <dgm:spPr/>
    </dgm:pt>
    <dgm:pt modelId="{32C81EE1-A35C-4025-963D-20D3DBA7CFED}" type="pres">
      <dgm:prSet presAssocID="{F4817E82-2775-4D89-9FBF-2AFA99892A9E}" presName="rootComposite2" presStyleCnt="0"/>
      <dgm:spPr/>
    </dgm:pt>
    <dgm:pt modelId="{8EC99EB2-082C-4590-A7D9-F41AA0366A56}" type="pres">
      <dgm:prSet presAssocID="{F4817E82-2775-4D89-9FBF-2AFA99892A9E}" presName="rootText2" presStyleLbl="alignAcc1" presStyleIdx="0" presStyleCnt="0">
        <dgm:presLayoutVars>
          <dgm:chPref val="3"/>
        </dgm:presLayoutVars>
      </dgm:prSet>
      <dgm:spPr/>
    </dgm:pt>
    <dgm:pt modelId="{DE6CE6D1-BCFA-4B46-8924-899D0F960504}" type="pres">
      <dgm:prSet presAssocID="{F4817E82-2775-4D89-9FBF-2AFA99892A9E}" presName="topArc2" presStyleLbl="parChTrans1D1" presStyleIdx="2" presStyleCnt="10"/>
      <dgm:spPr>
        <a:xfrm>
          <a:off x="869616" y="1676413"/>
          <a:ext cx="1179677" cy="11796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5A7339A-914A-4105-8C5E-74EA829AFF66}" type="pres">
      <dgm:prSet presAssocID="{F4817E82-2775-4D89-9FBF-2AFA99892A9E}" presName="bottomArc2" presStyleLbl="parChTrans1D1" presStyleIdx="3" presStyleCnt="10"/>
      <dgm:spPr>
        <a:xfrm>
          <a:off x="869616" y="1676413"/>
          <a:ext cx="1179677" cy="11796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B00E999-D219-485B-912A-C7560B8ECF47}" type="pres">
      <dgm:prSet presAssocID="{F4817E82-2775-4D89-9FBF-2AFA99892A9E}" presName="topConnNode2" presStyleLbl="node2" presStyleIdx="0" presStyleCnt="0"/>
      <dgm:spPr/>
    </dgm:pt>
    <dgm:pt modelId="{8A1B3AFA-B8E1-4CF7-A270-012A6F6F797E}" type="pres">
      <dgm:prSet presAssocID="{F4817E82-2775-4D89-9FBF-2AFA99892A9E}" presName="hierChild4" presStyleCnt="0"/>
      <dgm:spPr/>
    </dgm:pt>
    <dgm:pt modelId="{B9A67082-EEEB-4DF9-9A42-9F0E2FA2DC2A}" type="pres">
      <dgm:prSet presAssocID="{2A5E2691-B9EF-44FE-97E5-171B7012CDFE}" presName="Name28" presStyleLbl="parChTrans1D3" presStyleIdx="0" presStyleCnt="2"/>
      <dgm:spPr/>
    </dgm:pt>
    <dgm:pt modelId="{36CC12A2-1E7E-4996-AEA2-EB2180C5D394}" type="pres">
      <dgm:prSet presAssocID="{CA977CC6-5516-4FCA-9C0E-01AEA0E0972C}" presName="hierRoot2" presStyleCnt="0">
        <dgm:presLayoutVars>
          <dgm:hierBranch val="init"/>
        </dgm:presLayoutVars>
      </dgm:prSet>
      <dgm:spPr/>
    </dgm:pt>
    <dgm:pt modelId="{BFACA727-FFDD-4166-A052-5A0833B4FD5E}" type="pres">
      <dgm:prSet presAssocID="{CA977CC6-5516-4FCA-9C0E-01AEA0E0972C}" presName="rootComposite2" presStyleCnt="0"/>
      <dgm:spPr/>
    </dgm:pt>
    <dgm:pt modelId="{9226CEF7-D3AE-4ACA-9A40-2B5D386F08A8}" type="pres">
      <dgm:prSet presAssocID="{CA977CC6-5516-4FCA-9C0E-01AEA0E0972C}" presName="rootText2" presStyleLbl="alignAcc1" presStyleIdx="0" presStyleCnt="0">
        <dgm:presLayoutVars>
          <dgm:chPref val="3"/>
        </dgm:presLayoutVars>
      </dgm:prSet>
      <dgm:spPr/>
    </dgm:pt>
    <dgm:pt modelId="{5C8AA68E-6847-4B00-A898-CEDE3B93FB3F}" type="pres">
      <dgm:prSet presAssocID="{CA977CC6-5516-4FCA-9C0E-01AEA0E0972C}" presName="topArc2" presStyleLbl="parChTrans1D1" presStyleIdx="4" presStyleCnt="10"/>
      <dgm:spPr>
        <a:xfrm>
          <a:off x="2403196" y="3351555"/>
          <a:ext cx="1179677" cy="11796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5E75DFC-45F4-404E-B681-4BD1840D3389}" type="pres">
      <dgm:prSet presAssocID="{CA977CC6-5516-4FCA-9C0E-01AEA0E0972C}" presName="bottomArc2" presStyleLbl="parChTrans1D1" presStyleIdx="5" presStyleCnt="10"/>
      <dgm:spPr>
        <a:xfrm>
          <a:off x="2403196" y="3351555"/>
          <a:ext cx="1179677" cy="11796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2EC7734-64D6-4618-90FF-1AEF339235FC}" type="pres">
      <dgm:prSet presAssocID="{CA977CC6-5516-4FCA-9C0E-01AEA0E0972C}" presName="topConnNode2" presStyleLbl="node3" presStyleIdx="0" presStyleCnt="0"/>
      <dgm:spPr/>
    </dgm:pt>
    <dgm:pt modelId="{4E77974A-55EC-4A5C-AFE0-11370E30C349}" type="pres">
      <dgm:prSet presAssocID="{CA977CC6-5516-4FCA-9C0E-01AEA0E0972C}" presName="hierChild4" presStyleCnt="0"/>
      <dgm:spPr/>
    </dgm:pt>
    <dgm:pt modelId="{11B77F3A-50D4-4833-A36B-46B3E505EA34}" type="pres">
      <dgm:prSet presAssocID="{CA977CC6-5516-4FCA-9C0E-01AEA0E0972C}" presName="hierChild5" presStyleCnt="0"/>
      <dgm:spPr/>
    </dgm:pt>
    <dgm:pt modelId="{599750D3-7B53-45DF-88AB-D0BFD5E468E7}" type="pres">
      <dgm:prSet presAssocID="{F4817E82-2775-4D89-9FBF-2AFA99892A9E}" presName="hierChild5" presStyleCnt="0"/>
      <dgm:spPr/>
    </dgm:pt>
    <dgm:pt modelId="{DBD1F27B-CD83-47CF-9E2A-ED77C5E4458F}" type="pres">
      <dgm:prSet presAssocID="{CAF44ADB-1D4B-410F-B3A9-2D8928822D26}" presName="Name28" presStyleLbl="parChTrans1D2" presStyleIdx="1" presStyleCnt="2"/>
      <dgm:spPr/>
    </dgm:pt>
    <dgm:pt modelId="{1BDC30AC-B0F4-4C65-B0D5-2ACE093A1BF3}" type="pres">
      <dgm:prSet presAssocID="{80A34FD9-700C-44DB-9CED-8C67E774FDEA}" presName="hierRoot2" presStyleCnt="0">
        <dgm:presLayoutVars>
          <dgm:hierBranch val="init"/>
        </dgm:presLayoutVars>
      </dgm:prSet>
      <dgm:spPr/>
    </dgm:pt>
    <dgm:pt modelId="{DF2A94CB-4F0A-41D4-9AB5-EB2CE8A126AD}" type="pres">
      <dgm:prSet presAssocID="{80A34FD9-700C-44DB-9CED-8C67E774FDEA}" presName="rootComposite2" presStyleCnt="0"/>
      <dgm:spPr/>
    </dgm:pt>
    <dgm:pt modelId="{77C297EF-C5DD-46BA-9EBE-24EBE664FEA4}" type="pres">
      <dgm:prSet presAssocID="{80A34FD9-700C-44DB-9CED-8C67E774FDEA}" presName="rootText2" presStyleLbl="alignAcc1" presStyleIdx="0" presStyleCnt="0">
        <dgm:presLayoutVars>
          <dgm:chPref val="3"/>
        </dgm:presLayoutVars>
      </dgm:prSet>
      <dgm:spPr/>
    </dgm:pt>
    <dgm:pt modelId="{3DB94830-F0D4-4E90-BB6F-13849D9B067F}" type="pres">
      <dgm:prSet presAssocID="{80A34FD9-700C-44DB-9CED-8C67E774FDEA}" presName="topArc2" presStyleLbl="parChTrans1D1" presStyleIdx="6" presStyleCnt="10"/>
      <dgm:spPr>
        <a:xfrm>
          <a:off x="3724435" y="1676413"/>
          <a:ext cx="1179677" cy="11796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A88F939-503A-460C-8E3A-994A1B03223F}" type="pres">
      <dgm:prSet presAssocID="{80A34FD9-700C-44DB-9CED-8C67E774FDEA}" presName="bottomArc2" presStyleLbl="parChTrans1D1" presStyleIdx="7" presStyleCnt="10"/>
      <dgm:spPr>
        <a:xfrm>
          <a:off x="3724435" y="1676413"/>
          <a:ext cx="1179677" cy="11796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69D5150-7915-405C-A296-665F6907C395}" type="pres">
      <dgm:prSet presAssocID="{80A34FD9-700C-44DB-9CED-8C67E774FDEA}" presName="topConnNode2" presStyleLbl="node2" presStyleIdx="0" presStyleCnt="0"/>
      <dgm:spPr/>
    </dgm:pt>
    <dgm:pt modelId="{3E1BD590-31CA-4EB9-8835-145F6301F35B}" type="pres">
      <dgm:prSet presAssocID="{80A34FD9-700C-44DB-9CED-8C67E774FDEA}" presName="hierChild4" presStyleCnt="0"/>
      <dgm:spPr/>
    </dgm:pt>
    <dgm:pt modelId="{DF4701C6-7EC7-42ED-B5CC-89D1466F1112}" type="pres">
      <dgm:prSet presAssocID="{31EA1FF2-4A2E-4AE3-9A82-9696AF64FB9A}" presName="Name28" presStyleLbl="parChTrans1D3" presStyleIdx="1" presStyleCnt="2"/>
      <dgm:spPr/>
    </dgm:pt>
    <dgm:pt modelId="{91A8C9F2-135B-40F4-85F2-D6F5768F582A}" type="pres">
      <dgm:prSet presAssocID="{252BCAB3-4EE1-4DA9-B0A9-7C8770EB036E}" presName="hierRoot2" presStyleCnt="0">
        <dgm:presLayoutVars>
          <dgm:hierBranch val="init"/>
        </dgm:presLayoutVars>
      </dgm:prSet>
      <dgm:spPr/>
    </dgm:pt>
    <dgm:pt modelId="{CBEA3F07-1310-44EF-A9F3-2C17B679BDFD}" type="pres">
      <dgm:prSet presAssocID="{252BCAB3-4EE1-4DA9-B0A9-7C8770EB036E}" presName="rootComposite2" presStyleCnt="0"/>
      <dgm:spPr/>
    </dgm:pt>
    <dgm:pt modelId="{A559BF94-9AD7-4313-BA70-4A51BD6865D3}" type="pres">
      <dgm:prSet presAssocID="{252BCAB3-4EE1-4DA9-B0A9-7C8770EB036E}" presName="rootText2" presStyleLbl="alignAcc1" presStyleIdx="0" presStyleCnt="0">
        <dgm:presLayoutVars>
          <dgm:chPref val="3"/>
        </dgm:presLayoutVars>
      </dgm:prSet>
      <dgm:spPr/>
    </dgm:pt>
    <dgm:pt modelId="{0BE439D1-1C6C-46A5-ADBB-606FD929D0BC}" type="pres">
      <dgm:prSet presAssocID="{252BCAB3-4EE1-4DA9-B0A9-7C8770EB036E}" presName="topArc2" presStyleLbl="parChTrans1D1" presStyleIdx="8" presStyleCnt="10"/>
      <dgm:spPr>
        <a:xfrm>
          <a:off x="5258015" y="3351555"/>
          <a:ext cx="1179677" cy="117967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2C1DFA6-755A-4542-8AF6-932629C470F7}" type="pres">
      <dgm:prSet presAssocID="{252BCAB3-4EE1-4DA9-B0A9-7C8770EB036E}" presName="bottomArc2" presStyleLbl="parChTrans1D1" presStyleIdx="9" presStyleCnt="10"/>
      <dgm:spPr>
        <a:xfrm>
          <a:off x="5258015" y="3351555"/>
          <a:ext cx="1179677" cy="117967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3C1BA62-908F-4796-84F9-9B7B33B9CCA1}" type="pres">
      <dgm:prSet presAssocID="{252BCAB3-4EE1-4DA9-B0A9-7C8770EB036E}" presName="topConnNode2" presStyleLbl="node3" presStyleIdx="0" presStyleCnt="0"/>
      <dgm:spPr/>
    </dgm:pt>
    <dgm:pt modelId="{065BBB52-E3B5-43A5-8AB3-1008ED8B5A12}" type="pres">
      <dgm:prSet presAssocID="{252BCAB3-4EE1-4DA9-B0A9-7C8770EB036E}" presName="hierChild4" presStyleCnt="0"/>
      <dgm:spPr/>
    </dgm:pt>
    <dgm:pt modelId="{A9A1042D-4FE2-4938-9481-177475E96D97}" type="pres">
      <dgm:prSet presAssocID="{252BCAB3-4EE1-4DA9-B0A9-7C8770EB036E}" presName="hierChild5" presStyleCnt="0"/>
      <dgm:spPr/>
    </dgm:pt>
    <dgm:pt modelId="{498ADCC2-C0E0-4B76-B4F9-262733E503D0}" type="pres">
      <dgm:prSet presAssocID="{80A34FD9-700C-44DB-9CED-8C67E774FDEA}" presName="hierChild5" presStyleCnt="0"/>
      <dgm:spPr/>
    </dgm:pt>
    <dgm:pt modelId="{E039B8B7-95B9-4A36-9FF9-5000E6B5BE3B}" type="pres">
      <dgm:prSet presAssocID="{6154506C-9CA0-4106-94C1-5FDF7169CF0E}" presName="hierChild3" presStyleCnt="0"/>
      <dgm:spPr/>
    </dgm:pt>
  </dgm:ptLst>
  <dgm:cxnLst>
    <dgm:cxn modelId="{D748BD09-CB35-483E-8F15-22AF72400F93}" srcId="{F4817E82-2775-4D89-9FBF-2AFA99892A9E}" destId="{CA977CC6-5516-4FCA-9C0E-01AEA0E0972C}" srcOrd="0" destOrd="0" parTransId="{2A5E2691-B9EF-44FE-97E5-171B7012CDFE}" sibTransId="{A810258F-CCE5-4146-A9CD-593DFD6C0371}"/>
    <dgm:cxn modelId="{FF4A540F-8569-4546-8D82-FA73CAADF955}" type="presOf" srcId="{6154506C-9CA0-4106-94C1-5FDF7169CF0E}" destId="{D8DFEBBF-5BC1-4842-AF1B-4175BC0A26F4}" srcOrd="1" destOrd="0" presId="urn:microsoft.com/office/officeart/2008/layout/HalfCircleOrganizationChart"/>
    <dgm:cxn modelId="{3547F11B-6EE9-4EC1-BFFA-1F477A4A8683}" type="presOf" srcId="{80A34FD9-700C-44DB-9CED-8C67E774FDEA}" destId="{77C297EF-C5DD-46BA-9EBE-24EBE664FEA4}" srcOrd="0" destOrd="0" presId="urn:microsoft.com/office/officeart/2008/layout/HalfCircleOrganizationChart"/>
    <dgm:cxn modelId="{DD69E333-F162-470E-9D24-2688A42E1DD3}" type="presOf" srcId="{5E22B006-CF64-4B90-A697-3AEE0A3D3CE1}" destId="{E9B772B6-6704-4A43-8362-AD3D5EB8681A}" srcOrd="0" destOrd="0" presId="urn:microsoft.com/office/officeart/2008/layout/HalfCircleOrganizationChart"/>
    <dgm:cxn modelId="{69657840-22C8-422C-80C7-D78FDD21CC40}" type="presOf" srcId="{9BA7A81A-ED83-492A-A4CA-5B41D70601E4}" destId="{B8F469A4-2150-4E26-A4F3-5F9807AA0136}" srcOrd="0" destOrd="0" presId="urn:microsoft.com/office/officeart/2008/layout/HalfCircleOrganizationChart"/>
    <dgm:cxn modelId="{B001D340-C779-4843-95C4-2960A18C98E8}" srcId="{6154506C-9CA0-4106-94C1-5FDF7169CF0E}" destId="{80A34FD9-700C-44DB-9CED-8C67E774FDEA}" srcOrd="1" destOrd="0" parTransId="{CAF44ADB-1D4B-410F-B3A9-2D8928822D26}" sibTransId="{B5CBBBF7-EA11-4581-9236-7D92B7AFCAE4}"/>
    <dgm:cxn modelId="{1EC49F60-940A-486E-8032-D0020808BBC5}" type="presOf" srcId="{31EA1FF2-4A2E-4AE3-9A82-9696AF64FB9A}" destId="{DF4701C6-7EC7-42ED-B5CC-89D1466F1112}" srcOrd="0" destOrd="0" presId="urn:microsoft.com/office/officeart/2008/layout/HalfCircleOrganizationChart"/>
    <dgm:cxn modelId="{87488E74-55C4-42B7-9D5C-3931BF44E9EA}" type="presOf" srcId="{F4817E82-2775-4D89-9FBF-2AFA99892A9E}" destId="{8EC99EB2-082C-4590-A7D9-F41AA0366A56}" srcOrd="0" destOrd="0" presId="urn:microsoft.com/office/officeart/2008/layout/HalfCircleOrganizationChart"/>
    <dgm:cxn modelId="{6F6B4C77-4B81-43A9-87FE-23173722FDA3}" type="presOf" srcId="{CAF44ADB-1D4B-410F-B3A9-2D8928822D26}" destId="{DBD1F27B-CD83-47CF-9E2A-ED77C5E4458F}" srcOrd="0" destOrd="0" presId="urn:microsoft.com/office/officeart/2008/layout/HalfCircleOrganizationChart"/>
    <dgm:cxn modelId="{16C9828E-7F12-4060-A6C7-F947D86D9C93}" type="presOf" srcId="{CA977CC6-5516-4FCA-9C0E-01AEA0E0972C}" destId="{C2EC7734-64D6-4618-90FF-1AEF339235FC}" srcOrd="1" destOrd="0" presId="urn:microsoft.com/office/officeart/2008/layout/HalfCircleOrganizationChart"/>
    <dgm:cxn modelId="{D0142695-698B-411A-9CDC-81FC09D68318}" type="presOf" srcId="{F4817E82-2775-4D89-9FBF-2AFA99892A9E}" destId="{3B00E999-D219-485B-912A-C7560B8ECF47}" srcOrd="1" destOrd="0" presId="urn:microsoft.com/office/officeart/2008/layout/HalfCircleOrganizationChart"/>
    <dgm:cxn modelId="{54208095-D842-4FAA-B7F6-465171381D72}" srcId="{6154506C-9CA0-4106-94C1-5FDF7169CF0E}" destId="{F4817E82-2775-4D89-9FBF-2AFA99892A9E}" srcOrd="0" destOrd="0" parTransId="{5E22B006-CF64-4B90-A697-3AEE0A3D3CE1}" sibTransId="{1F1C8189-F6F5-4947-83F6-6F45866739A2}"/>
    <dgm:cxn modelId="{21C2EF9D-58CF-4DE5-A612-4DDCFC6E681C}" srcId="{80A34FD9-700C-44DB-9CED-8C67E774FDEA}" destId="{252BCAB3-4EE1-4DA9-B0A9-7C8770EB036E}" srcOrd="0" destOrd="0" parTransId="{31EA1FF2-4A2E-4AE3-9A82-9696AF64FB9A}" sibTransId="{BED74F9F-4225-459A-A2F2-4EF4CBD614D0}"/>
    <dgm:cxn modelId="{FF4A8B9F-80C0-47B5-A153-439FCFCDCE2F}" type="presOf" srcId="{6154506C-9CA0-4106-94C1-5FDF7169CF0E}" destId="{69D4ECF8-9DA0-498E-B388-9390E5EE1DD9}" srcOrd="0" destOrd="0" presId="urn:microsoft.com/office/officeart/2008/layout/HalfCircleOrganizationChart"/>
    <dgm:cxn modelId="{115F5DBE-AF69-4A49-AC94-F73CF82ABF91}" type="presOf" srcId="{80A34FD9-700C-44DB-9CED-8C67E774FDEA}" destId="{969D5150-7915-405C-A296-665F6907C395}" srcOrd="1" destOrd="0" presId="urn:microsoft.com/office/officeart/2008/layout/HalfCircleOrganizationChart"/>
    <dgm:cxn modelId="{4DDA40C0-5CAD-4584-BED5-8EBE0D157A7F}" type="presOf" srcId="{CA977CC6-5516-4FCA-9C0E-01AEA0E0972C}" destId="{9226CEF7-D3AE-4ACA-9A40-2B5D386F08A8}" srcOrd="0" destOrd="0" presId="urn:microsoft.com/office/officeart/2008/layout/HalfCircleOrganizationChart"/>
    <dgm:cxn modelId="{877EF3C9-469C-4C62-8074-72DE2054D6B5}" type="presOf" srcId="{2A5E2691-B9EF-44FE-97E5-171B7012CDFE}" destId="{B9A67082-EEEB-4DF9-9A42-9F0E2FA2DC2A}" srcOrd="0" destOrd="0" presId="urn:microsoft.com/office/officeart/2008/layout/HalfCircleOrganizationChart"/>
    <dgm:cxn modelId="{6FE5E6D6-6D21-4B6F-A07C-38C257A025E8}" type="presOf" srcId="{252BCAB3-4EE1-4DA9-B0A9-7C8770EB036E}" destId="{A3C1BA62-908F-4796-84F9-9B7B33B9CCA1}" srcOrd="1" destOrd="0" presId="urn:microsoft.com/office/officeart/2008/layout/HalfCircleOrganizationChart"/>
    <dgm:cxn modelId="{81CB20D7-6E2F-45ED-A0D0-9787721B1AA0}" srcId="{9BA7A81A-ED83-492A-A4CA-5B41D70601E4}" destId="{6154506C-9CA0-4106-94C1-5FDF7169CF0E}" srcOrd="0" destOrd="0" parTransId="{EA1443DF-A24B-4315-8C70-525FFF88223C}" sibTransId="{AD210201-4777-4D73-954E-791CFF356E5B}"/>
    <dgm:cxn modelId="{801B57D8-C496-48B5-9C08-378F4957D7A9}" type="presOf" srcId="{252BCAB3-4EE1-4DA9-B0A9-7C8770EB036E}" destId="{A559BF94-9AD7-4313-BA70-4A51BD6865D3}" srcOrd="0" destOrd="0" presId="urn:microsoft.com/office/officeart/2008/layout/HalfCircleOrganizationChart"/>
    <dgm:cxn modelId="{A13703D4-41C3-46D3-BAB0-220C8319F155}" type="presParOf" srcId="{B8F469A4-2150-4E26-A4F3-5F9807AA0136}" destId="{4D85CE0B-AC06-458F-94E5-C266F1C83499}" srcOrd="0" destOrd="0" presId="urn:microsoft.com/office/officeart/2008/layout/HalfCircleOrganizationChart"/>
    <dgm:cxn modelId="{707C215C-DD25-4B39-9559-EEE7B7E225AD}" type="presParOf" srcId="{4D85CE0B-AC06-458F-94E5-C266F1C83499}" destId="{D2B4A8A4-1952-4CC0-93CC-7C2ABC1D216A}" srcOrd="0" destOrd="0" presId="urn:microsoft.com/office/officeart/2008/layout/HalfCircleOrganizationChart"/>
    <dgm:cxn modelId="{47DA8253-45A3-4924-A681-14018B939110}" type="presParOf" srcId="{D2B4A8A4-1952-4CC0-93CC-7C2ABC1D216A}" destId="{69D4ECF8-9DA0-498E-B388-9390E5EE1DD9}" srcOrd="0" destOrd="0" presId="urn:microsoft.com/office/officeart/2008/layout/HalfCircleOrganizationChart"/>
    <dgm:cxn modelId="{3C3BFD00-F361-4247-8C29-A1F0FE87CF65}" type="presParOf" srcId="{D2B4A8A4-1952-4CC0-93CC-7C2ABC1D216A}" destId="{09021C82-1854-4893-BEBD-750F64E5B79E}" srcOrd="1" destOrd="0" presId="urn:microsoft.com/office/officeart/2008/layout/HalfCircleOrganizationChart"/>
    <dgm:cxn modelId="{8733F5DD-3069-402D-9FFA-ADB0F4E3046F}" type="presParOf" srcId="{D2B4A8A4-1952-4CC0-93CC-7C2ABC1D216A}" destId="{8C8E93E7-C88D-446A-8ADF-09A92AF2FCF2}" srcOrd="2" destOrd="0" presId="urn:microsoft.com/office/officeart/2008/layout/HalfCircleOrganizationChart"/>
    <dgm:cxn modelId="{B704A9FF-D485-4EB7-8C0D-DB2C49CCD34B}" type="presParOf" srcId="{D2B4A8A4-1952-4CC0-93CC-7C2ABC1D216A}" destId="{D8DFEBBF-5BC1-4842-AF1B-4175BC0A26F4}" srcOrd="3" destOrd="0" presId="urn:microsoft.com/office/officeart/2008/layout/HalfCircleOrganizationChart"/>
    <dgm:cxn modelId="{BF32727F-F06A-4361-8DA3-53C49DED29B6}" type="presParOf" srcId="{4D85CE0B-AC06-458F-94E5-C266F1C83499}" destId="{DF1F759E-7D8E-460B-A360-F55357295DEB}" srcOrd="1" destOrd="0" presId="urn:microsoft.com/office/officeart/2008/layout/HalfCircleOrganizationChart"/>
    <dgm:cxn modelId="{8C8A1985-3419-4EBC-8356-95EA1F1E9F1D}" type="presParOf" srcId="{DF1F759E-7D8E-460B-A360-F55357295DEB}" destId="{E9B772B6-6704-4A43-8362-AD3D5EB8681A}" srcOrd="0" destOrd="0" presId="urn:microsoft.com/office/officeart/2008/layout/HalfCircleOrganizationChart"/>
    <dgm:cxn modelId="{6374B65D-1DAA-4D73-A2BC-D956DE145B47}" type="presParOf" srcId="{DF1F759E-7D8E-460B-A360-F55357295DEB}" destId="{058CDA6F-3294-4646-9DA0-FF6CC9E657EC}" srcOrd="1" destOrd="0" presId="urn:microsoft.com/office/officeart/2008/layout/HalfCircleOrganizationChart"/>
    <dgm:cxn modelId="{D4E9519C-1613-4FD1-9178-D0A1E33FC999}" type="presParOf" srcId="{058CDA6F-3294-4646-9DA0-FF6CC9E657EC}" destId="{32C81EE1-A35C-4025-963D-20D3DBA7CFED}" srcOrd="0" destOrd="0" presId="urn:microsoft.com/office/officeart/2008/layout/HalfCircleOrganizationChart"/>
    <dgm:cxn modelId="{67083F27-5060-4CE4-A422-5CA807742EA2}" type="presParOf" srcId="{32C81EE1-A35C-4025-963D-20D3DBA7CFED}" destId="{8EC99EB2-082C-4590-A7D9-F41AA0366A56}" srcOrd="0" destOrd="0" presId="urn:microsoft.com/office/officeart/2008/layout/HalfCircleOrganizationChart"/>
    <dgm:cxn modelId="{B87F8B93-CD28-46A5-92FE-EA3CEFD3F21F}" type="presParOf" srcId="{32C81EE1-A35C-4025-963D-20D3DBA7CFED}" destId="{DE6CE6D1-BCFA-4B46-8924-899D0F960504}" srcOrd="1" destOrd="0" presId="urn:microsoft.com/office/officeart/2008/layout/HalfCircleOrganizationChart"/>
    <dgm:cxn modelId="{59912249-CAB2-42C3-8A83-E13B7CD1BDC3}" type="presParOf" srcId="{32C81EE1-A35C-4025-963D-20D3DBA7CFED}" destId="{55A7339A-914A-4105-8C5E-74EA829AFF66}" srcOrd="2" destOrd="0" presId="urn:microsoft.com/office/officeart/2008/layout/HalfCircleOrganizationChart"/>
    <dgm:cxn modelId="{F35D8CF4-F5AD-4461-92E9-0043035B404B}" type="presParOf" srcId="{32C81EE1-A35C-4025-963D-20D3DBA7CFED}" destId="{3B00E999-D219-485B-912A-C7560B8ECF47}" srcOrd="3" destOrd="0" presId="urn:microsoft.com/office/officeart/2008/layout/HalfCircleOrganizationChart"/>
    <dgm:cxn modelId="{4A933DB2-8EBF-4E39-8C5B-55C3730E8172}" type="presParOf" srcId="{058CDA6F-3294-4646-9DA0-FF6CC9E657EC}" destId="{8A1B3AFA-B8E1-4CF7-A270-012A6F6F797E}" srcOrd="1" destOrd="0" presId="urn:microsoft.com/office/officeart/2008/layout/HalfCircleOrganizationChart"/>
    <dgm:cxn modelId="{0874D33D-392A-4870-B30D-E0DF096EE287}" type="presParOf" srcId="{8A1B3AFA-B8E1-4CF7-A270-012A6F6F797E}" destId="{B9A67082-EEEB-4DF9-9A42-9F0E2FA2DC2A}" srcOrd="0" destOrd="0" presId="urn:microsoft.com/office/officeart/2008/layout/HalfCircleOrganizationChart"/>
    <dgm:cxn modelId="{D1D9A8D2-0E0A-4BD6-87D8-8906BDFF29C3}" type="presParOf" srcId="{8A1B3AFA-B8E1-4CF7-A270-012A6F6F797E}" destId="{36CC12A2-1E7E-4996-AEA2-EB2180C5D394}" srcOrd="1" destOrd="0" presId="urn:microsoft.com/office/officeart/2008/layout/HalfCircleOrganizationChart"/>
    <dgm:cxn modelId="{58EF5CF3-8FBA-472B-ABC4-58F35FD994FC}" type="presParOf" srcId="{36CC12A2-1E7E-4996-AEA2-EB2180C5D394}" destId="{BFACA727-FFDD-4166-A052-5A0833B4FD5E}" srcOrd="0" destOrd="0" presId="urn:microsoft.com/office/officeart/2008/layout/HalfCircleOrganizationChart"/>
    <dgm:cxn modelId="{7743AD33-AE5A-490F-911D-FC23A96EF6AF}" type="presParOf" srcId="{BFACA727-FFDD-4166-A052-5A0833B4FD5E}" destId="{9226CEF7-D3AE-4ACA-9A40-2B5D386F08A8}" srcOrd="0" destOrd="0" presId="urn:microsoft.com/office/officeart/2008/layout/HalfCircleOrganizationChart"/>
    <dgm:cxn modelId="{8545E82E-7B5B-483F-886B-50CD36B58B0D}" type="presParOf" srcId="{BFACA727-FFDD-4166-A052-5A0833B4FD5E}" destId="{5C8AA68E-6847-4B00-A898-CEDE3B93FB3F}" srcOrd="1" destOrd="0" presId="urn:microsoft.com/office/officeart/2008/layout/HalfCircleOrganizationChart"/>
    <dgm:cxn modelId="{3C29738B-FD44-41DF-9F9F-AEE5FDD90194}" type="presParOf" srcId="{BFACA727-FFDD-4166-A052-5A0833B4FD5E}" destId="{B5E75DFC-45F4-404E-B681-4BD1840D3389}" srcOrd="2" destOrd="0" presId="urn:microsoft.com/office/officeart/2008/layout/HalfCircleOrganizationChart"/>
    <dgm:cxn modelId="{19234577-A18E-4433-88A9-50BA59EA4EA5}" type="presParOf" srcId="{BFACA727-FFDD-4166-A052-5A0833B4FD5E}" destId="{C2EC7734-64D6-4618-90FF-1AEF339235FC}" srcOrd="3" destOrd="0" presId="urn:microsoft.com/office/officeart/2008/layout/HalfCircleOrganizationChart"/>
    <dgm:cxn modelId="{6C7559A7-1B04-4E17-81CE-825C3FD0D5C1}" type="presParOf" srcId="{36CC12A2-1E7E-4996-AEA2-EB2180C5D394}" destId="{4E77974A-55EC-4A5C-AFE0-11370E30C349}" srcOrd="1" destOrd="0" presId="urn:microsoft.com/office/officeart/2008/layout/HalfCircleOrganizationChart"/>
    <dgm:cxn modelId="{0B44E7B8-6490-4A5B-B64D-01E0DAAED2DB}" type="presParOf" srcId="{36CC12A2-1E7E-4996-AEA2-EB2180C5D394}" destId="{11B77F3A-50D4-4833-A36B-46B3E505EA34}" srcOrd="2" destOrd="0" presId="urn:microsoft.com/office/officeart/2008/layout/HalfCircleOrganizationChart"/>
    <dgm:cxn modelId="{D1B35ADF-B9B9-402B-973B-6D32930D446B}" type="presParOf" srcId="{058CDA6F-3294-4646-9DA0-FF6CC9E657EC}" destId="{599750D3-7B53-45DF-88AB-D0BFD5E468E7}" srcOrd="2" destOrd="0" presId="urn:microsoft.com/office/officeart/2008/layout/HalfCircleOrganizationChart"/>
    <dgm:cxn modelId="{62311FAC-7319-4444-92C5-D81515452E9E}" type="presParOf" srcId="{DF1F759E-7D8E-460B-A360-F55357295DEB}" destId="{DBD1F27B-CD83-47CF-9E2A-ED77C5E4458F}" srcOrd="2" destOrd="0" presId="urn:microsoft.com/office/officeart/2008/layout/HalfCircleOrganizationChart"/>
    <dgm:cxn modelId="{FF91E63E-B186-4B85-B4D5-D28AF3C9032C}" type="presParOf" srcId="{DF1F759E-7D8E-460B-A360-F55357295DEB}" destId="{1BDC30AC-B0F4-4C65-B0D5-2ACE093A1BF3}" srcOrd="3" destOrd="0" presId="urn:microsoft.com/office/officeart/2008/layout/HalfCircleOrganizationChart"/>
    <dgm:cxn modelId="{D9AAC8EB-8A2C-4CFD-BC6A-EA265BB8389F}" type="presParOf" srcId="{1BDC30AC-B0F4-4C65-B0D5-2ACE093A1BF3}" destId="{DF2A94CB-4F0A-41D4-9AB5-EB2CE8A126AD}" srcOrd="0" destOrd="0" presId="urn:microsoft.com/office/officeart/2008/layout/HalfCircleOrganizationChart"/>
    <dgm:cxn modelId="{E47EA8DE-7550-4542-98DA-0F1C0CE87B87}" type="presParOf" srcId="{DF2A94CB-4F0A-41D4-9AB5-EB2CE8A126AD}" destId="{77C297EF-C5DD-46BA-9EBE-24EBE664FEA4}" srcOrd="0" destOrd="0" presId="urn:microsoft.com/office/officeart/2008/layout/HalfCircleOrganizationChart"/>
    <dgm:cxn modelId="{BA4CF0D9-3A07-42ED-A12B-7EA5C1CB27B7}" type="presParOf" srcId="{DF2A94CB-4F0A-41D4-9AB5-EB2CE8A126AD}" destId="{3DB94830-F0D4-4E90-BB6F-13849D9B067F}" srcOrd="1" destOrd="0" presId="urn:microsoft.com/office/officeart/2008/layout/HalfCircleOrganizationChart"/>
    <dgm:cxn modelId="{31BBF828-2C85-4608-8FE5-EC08171E54E3}" type="presParOf" srcId="{DF2A94CB-4F0A-41D4-9AB5-EB2CE8A126AD}" destId="{EA88F939-503A-460C-8E3A-994A1B03223F}" srcOrd="2" destOrd="0" presId="urn:microsoft.com/office/officeart/2008/layout/HalfCircleOrganizationChart"/>
    <dgm:cxn modelId="{01F933A0-B601-4758-9BC5-A147BA3D4F6F}" type="presParOf" srcId="{DF2A94CB-4F0A-41D4-9AB5-EB2CE8A126AD}" destId="{969D5150-7915-405C-A296-665F6907C395}" srcOrd="3" destOrd="0" presId="urn:microsoft.com/office/officeart/2008/layout/HalfCircleOrganizationChart"/>
    <dgm:cxn modelId="{FD2847C6-E4C8-495D-A56D-3E86057EEF99}" type="presParOf" srcId="{1BDC30AC-B0F4-4C65-B0D5-2ACE093A1BF3}" destId="{3E1BD590-31CA-4EB9-8835-145F6301F35B}" srcOrd="1" destOrd="0" presId="urn:microsoft.com/office/officeart/2008/layout/HalfCircleOrganizationChart"/>
    <dgm:cxn modelId="{25AF14E2-3023-4B50-8802-FC967E6F3494}" type="presParOf" srcId="{3E1BD590-31CA-4EB9-8835-145F6301F35B}" destId="{DF4701C6-7EC7-42ED-B5CC-89D1466F1112}" srcOrd="0" destOrd="0" presId="urn:microsoft.com/office/officeart/2008/layout/HalfCircleOrganizationChart"/>
    <dgm:cxn modelId="{6450E92A-983F-4EE6-B396-7AE0046FB423}" type="presParOf" srcId="{3E1BD590-31CA-4EB9-8835-145F6301F35B}" destId="{91A8C9F2-135B-40F4-85F2-D6F5768F582A}" srcOrd="1" destOrd="0" presId="urn:microsoft.com/office/officeart/2008/layout/HalfCircleOrganizationChart"/>
    <dgm:cxn modelId="{67DD2A24-4F76-40CC-A713-81137528AFD3}" type="presParOf" srcId="{91A8C9F2-135B-40F4-85F2-D6F5768F582A}" destId="{CBEA3F07-1310-44EF-A9F3-2C17B679BDFD}" srcOrd="0" destOrd="0" presId="urn:microsoft.com/office/officeart/2008/layout/HalfCircleOrganizationChart"/>
    <dgm:cxn modelId="{D41BA735-A1B6-4FC0-B6CF-0D276A5299C4}" type="presParOf" srcId="{CBEA3F07-1310-44EF-A9F3-2C17B679BDFD}" destId="{A559BF94-9AD7-4313-BA70-4A51BD6865D3}" srcOrd="0" destOrd="0" presId="urn:microsoft.com/office/officeart/2008/layout/HalfCircleOrganizationChart"/>
    <dgm:cxn modelId="{5A2769CE-7D3D-45D2-95B6-6F2A7FDE3271}" type="presParOf" srcId="{CBEA3F07-1310-44EF-A9F3-2C17B679BDFD}" destId="{0BE439D1-1C6C-46A5-ADBB-606FD929D0BC}" srcOrd="1" destOrd="0" presId="urn:microsoft.com/office/officeart/2008/layout/HalfCircleOrganizationChart"/>
    <dgm:cxn modelId="{64865B5D-BEBD-4F34-A102-5A2CBDCDE24E}" type="presParOf" srcId="{CBEA3F07-1310-44EF-A9F3-2C17B679BDFD}" destId="{62C1DFA6-755A-4542-8AF6-932629C470F7}" srcOrd="2" destOrd="0" presId="urn:microsoft.com/office/officeart/2008/layout/HalfCircleOrganizationChart"/>
    <dgm:cxn modelId="{52B9A18A-5963-422A-807E-04361FEBD18E}" type="presParOf" srcId="{CBEA3F07-1310-44EF-A9F3-2C17B679BDFD}" destId="{A3C1BA62-908F-4796-84F9-9B7B33B9CCA1}" srcOrd="3" destOrd="0" presId="urn:microsoft.com/office/officeart/2008/layout/HalfCircleOrganizationChart"/>
    <dgm:cxn modelId="{DA75D4F7-3E78-4021-B6CF-26753B875DA3}" type="presParOf" srcId="{91A8C9F2-135B-40F4-85F2-D6F5768F582A}" destId="{065BBB52-E3B5-43A5-8AB3-1008ED8B5A12}" srcOrd="1" destOrd="0" presId="urn:microsoft.com/office/officeart/2008/layout/HalfCircleOrganizationChart"/>
    <dgm:cxn modelId="{F82312C5-94D5-4BCC-A37E-F064790BB6DD}" type="presParOf" srcId="{91A8C9F2-135B-40F4-85F2-D6F5768F582A}" destId="{A9A1042D-4FE2-4938-9481-177475E96D97}" srcOrd="2" destOrd="0" presId="urn:microsoft.com/office/officeart/2008/layout/HalfCircleOrganizationChart"/>
    <dgm:cxn modelId="{A988F462-1C6B-4873-89D3-D6BF14F830C2}" type="presParOf" srcId="{1BDC30AC-B0F4-4C65-B0D5-2ACE093A1BF3}" destId="{498ADCC2-C0E0-4B76-B4F9-262733E503D0}" srcOrd="2" destOrd="0" presId="urn:microsoft.com/office/officeart/2008/layout/HalfCircleOrganizationChart"/>
    <dgm:cxn modelId="{4586075B-F9B9-4E08-8D13-EDA6EA55DC97}" type="presParOf" srcId="{4D85CE0B-AC06-458F-94E5-C266F1C83499}" destId="{E039B8B7-95B9-4A36-9FF9-5000E6B5BE3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01C6-7EC7-42ED-B5CC-89D1466F1112}">
      <dsp:nvSpPr>
        <dsp:cNvPr id="0" name=""/>
        <dsp:cNvSpPr/>
      </dsp:nvSpPr>
      <dsp:spPr>
        <a:xfrm>
          <a:off x="4108206" y="2892408"/>
          <a:ext cx="1098885" cy="716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806"/>
              </a:lnTo>
              <a:lnTo>
                <a:pt x="1085303" y="707806"/>
              </a:lnTo>
            </a:path>
          </a:pathLst>
        </a:custGeom>
        <a:noFill/>
        <a:ln w="25400" cap="flat" cmpd="sng" algn="ctr">
          <a:solidFill>
            <a:srgbClr val="6C646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1F27B-CD83-47CF-9E2A-ED77C5E4458F}">
      <dsp:nvSpPr>
        <dsp:cNvPr id="0" name=""/>
        <dsp:cNvSpPr/>
      </dsp:nvSpPr>
      <dsp:spPr>
        <a:xfrm>
          <a:off x="2662932" y="1196301"/>
          <a:ext cx="1445273" cy="501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32"/>
              </a:lnTo>
              <a:lnTo>
                <a:pt x="1427409" y="247732"/>
              </a:lnTo>
              <a:lnTo>
                <a:pt x="1427409" y="495464"/>
              </a:lnTo>
            </a:path>
          </a:pathLst>
        </a:custGeom>
        <a:noFill/>
        <a:ln w="25400" cap="flat" cmpd="sng" algn="ctr">
          <a:solidFill>
            <a:srgbClr val="BA0C2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67082-EEEB-4DF9-9A42-9F0E2FA2DC2A}">
      <dsp:nvSpPr>
        <dsp:cNvPr id="0" name=""/>
        <dsp:cNvSpPr/>
      </dsp:nvSpPr>
      <dsp:spPr>
        <a:xfrm>
          <a:off x="1217658" y="2892408"/>
          <a:ext cx="1098885" cy="716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806"/>
              </a:lnTo>
              <a:lnTo>
                <a:pt x="1085303" y="707806"/>
              </a:lnTo>
            </a:path>
          </a:pathLst>
        </a:custGeom>
        <a:noFill/>
        <a:ln w="25400" cap="flat" cmpd="sng" algn="ctr">
          <a:solidFill>
            <a:srgbClr val="6C646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772B6-6704-4A43-8362-AD3D5EB8681A}">
      <dsp:nvSpPr>
        <dsp:cNvPr id="0" name=""/>
        <dsp:cNvSpPr/>
      </dsp:nvSpPr>
      <dsp:spPr>
        <a:xfrm>
          <a:off x="1217658" y="1196301"/>
          <a:ext cx="1445273" cy="501665"/>
        </a:xfrm>
        <a:custGeom>
          <a:avLst/>
          <a:gdLst/>
          <a:ahLst/>
          <a:cxnLst/>
          <a:rect l="0" t="0" r="0" b="0"/>
          <a:pathLst>
            <a:path>
              <a:moveTo>
                <a:pt x="1427409" y="0"/>
              </a:moveTo>
              <a:lnTo>
                <a:pt x="1427409" y="247732"/>
              </a:lnTo>
              <a:lnTo>
                <a:pt x="0" y="247732"/>
              </a:lnTo>
              <a:lnTo>
                <a:pt x="0" y="495464"/>
              </a:lnTo>
            </a:path>
          </a:pathLst>
        </a:custGeom>
        <a:noFill/>
        <a:ln w="25400" cap="flat" cmpd="sng" algn="ctr">
          <a:solidFill>
            <a:srgbClr val="BA0C2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21C82-1854-4893-BEBD-750F64E5B79E}">
      <dsp:nvSpPr>
        <dsp:cNvPr id="0" name=""/>
        <dsp:cNvSpPr/>
      </dsp:nvSpPr>
      <dsp:spPr>
        <a:xfrm>
          <a:off x="2065711" y="1860"/>
          <a:ext cx="1194441" cy="11944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E93E7-C88D-446A-8ADF-09A92AF2FCF2}">
      <dsp:nvSpPr>
        <dsp:cNvPr id="0" name=""/>
        <dsp:cNvSpPr/>
      </dsp:nvSpPr>
      <dsp:spPr>
        <a:xfrm>
          <a:off x="2065711" y="1860"/>
          <a:ext cx="1194441" cy="11944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4ECF8-9DA0-498E-B388-9390E5EE1DD9}">
      <dsp:nvSpPr>
        <dsp:cNvPr id="0" name=""/>
        <dsp:cNvSpPr/>
      </dsp:nvSpPr>
      <dsp:spPr>
        <a:xfrm>
          <a:off x="1468490" y="216859"/>
          <a:ext cx="2388882" cy="7644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DPPA</a:t>
          </a:r>
          <a:r>
            <a:rPr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 between </a:t>
          </a:r>
          <a:r>
            <a:rPr lang="en-US" altLang="ja-JP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RE GENCO</a:t>
          </a:r>
          <a:r>
            <a:rPr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 and </a:t>
          </a:r>
          <a:r>
            <a:rPr lang="en-US" altLang="ja-JP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Large Electricity Consumers</a:t>
          </a:r>
          <a:endParaRPr lang="en-US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468490" y="216859"/>
        <a:ext cx="2388882" cy="764442"/>
      </dsp:txXfrm>
    </dsp:sp>
    <dsp:sp modelId="{DE6CE6D1-BCFA-4B46-8924-899D0F960504}">
      <dsp:nvSpPr>
        <dsp:cNvPr id="0" name=""/>
        <dsp:cNvSpPr/>
      </dsp:nvSpPr>
      <dsp:spPr>
        <a:xfrm>
          <a:off x="620437" y="1697966"/>
          <a:ext cx="1194441" cy="11944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7339A-914A-4105-8C5E-74EA829AFF66}">
      <dsp:nvSpPr>
        <dsp:cNvPr id="0" name=""/>
        <dsp:cNvSpPr/>
      </dsp:nvSpPr>
      <dsp:spPr>
        <a:xfrm>
          <a:off x="620437" y="1697966"/>
          <a:ext cx="1194441" cy="11944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99EB2-082C-4590-A7D9-F41AA0366A56}">
      <dsp:nvSpPr>
        <dsp:cNvPr id="0" name=""/>
        <dsp:cNvSpPr/>
      </dsp:nvSpPr>
      <dsp:spPr>
        <a:xfrm>
          <a:off x="23217" y="1912966"/>
          <a:ext cx="2388882" cy="7644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Physical PPAs</a:t>
          </a:r>
        </a:p>
      </dsp:txBody>
      <dsp:txXfrm>
        <a:off x="23217" y="1912966"/>
        <a:ext cx="2388882" cy="764442"/>
      </dsp:txXfrm>
    </dsp:sp>
    <dsp:sp modelId="{5C8AA68E-6847-4B00-A898-CEDE3B93FB3F}">
      <dsp:nvSpPr>
        <dsp:cNvPr id="0" name=""/>
        <dsp:cNvSpPr/>
      </dsp:nvSpPr>
      <dsp:spPr>
        <a:xfrm>
          <a:off x="2173211" y="3394073"/>
          <a:ext cx="1194441" cy="11944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75DFC-45F4-404E-B681-4BD1840D3389}">
      <dsp:nvSpPr>
        <dsp:cNvPr id="0" name=""/>
        <dsp:cNvSpPr/>
      </dsp:nvSpPr>
      <dsp:spPr>
        <a:xfrm>
          <a:off x="2173211" y="3394073"/>
          <a:ext cx="1194441" cy="11944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6CEF7-D3AE-4ACA-9A40-2B5D386F08A8}">
      <dsp:nvSpPr>
        <dsp:cNvPr id="0" name=""/>
        <dsp:cNvSpPr/>
      </dsp:nvSpPr>
      <dsp:spPr>
        <a:xfrm>
          <a:off x="1575990" y="3609072"/>
          <a:ext cx="2388882" cy="7644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Via Private Wire</a:t>
          </a:r>
        </a:p>
      </dsp:txBody>
      <dsp:txXfrm>
        <a:off x="1575990" y="3609072"/>
        <a:ext cx="2388882" cy="764442"/>
      </dsp:txXfrm>
    </dsp:sp>
    <dsp:sp modelId="{3DB94830-F0D4-4E90-BB6F-13849D9B067F}">
      <dsp:nvSpPr>
        <dsp:cNvPr id="0" name=""/>
        <dsp:cNvSpPr/>
      </dsp:nvSpPr>
      <dsp:spPr>
        <a:xfrm>
          <a:off x="3510985" y="1697966"/>
          <a:ext cx="1194441" cy="11944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F939-503A-460C-8E3A-994A1B03223F}">
      <dsp:nvSpPr>
        <dsp:cNvPr id="0" name=""/>
        <dsp:cNvSpPr/>
      </dsp:nvSpPr>
      <dsp:spPr>
        <a:xfrm>
          <a:off x="3510985" y="1697966"/>
          <a:ext cx="1194441" cy="11944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297EF-C5DD-46BA-9EBE-24EBE664FEA4}">
      <dsp:nvSpPr>
        <dsp:cNvPr id="0" name=""/>
        <dsp:cNvSpPr/>
      </dsp:nvSpPr>
      <dsp:spPr>
        <a:xfrm>
          <a:off x="2913764" y="1912966"/>
          <a:ext cx="2388882" cy="7644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Financial Virtual PPAs (Private Contract)</a:t>
          </a:r>
        </a:p>
      </dsp:txBody>
      <dsp:txXfrm>
        <a:off x="2913764" y="1912966"/>
        <a:ext cx="2388882" cy="764442"/>
      </dsp:txXfrm>
    </dsp:sp>
    <dsp:sp modelId="{0BE439D1-1C6C-46A5-ADBB-606FD929D0BC}">
      <dsp:nvSpPr>
        <dsp:cNvPr id="0" name=""/>
        <dsp:cNvSpPr/>
      </dsp:nvSpPr>
      <dsp:spPr>
        <a:xfrm>
          <a:off x="5063759" y="3394073"/>
          <a:ext cx="1194441" cy="119444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1DFA6-755A-4542-8AF6-932629C470F7}">
      <dsp:nvSpPr>
        <dsp:cNvPr id="0" name=""/>
        <dsp:cNvSpPr/>
      </dsp:nvSpPr>
      <dsp:spPr>
        <a:xfrm>
          <a:off x="5063759" y="3394073"/>
          <a:ext cx="1194441" cy="119444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2F6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9BF94-9AD7-4313-BA70-4A51BD6865D3}">
      <dsp:nvSpPr>
        <dsp:cNvPr id="0" name=""/>
        <dsp:cNvSpPr/>
      </dsp:nvSpPr>
      <dsp:spPr>
        <a:xfrm>
          <a:off x="4466538" y="3609072"/>
          <a:ext cx="2388882" cy="7644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 pitchFamily="50" charset="-128"/>
              <a:cs typeface="+mn-cs"/>
            </a:rPr>
            <a:t>Via National Power Grid &amp; Viet Nam Wholesale Electricity Market (VWEM)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4466538" y="3609072"/>
        <a:ext cx="2388882" cy="76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932B5-2928-4911-8252-5DA575D38F50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48977-8188-4DC2-B6FB-6361384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6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6EF27-45A5-8652-9075-6EC8E8BDF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8846D3-656F-E266-5717-12BA66DEB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C47AC5-0559-1916-00B4-C9F9D7624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E2B3D-7DC7-7FA8-77E8-35681A09CA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3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34052-12FB-4B01-8A2E-D87AD7371E95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83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34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D0B449C-D564-5FC4-FA31-A1BF3A5B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2" y="32823"/>
            <a:ext cx="11929255" cy="64132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33E32"/>
                </a:solidFill>
                <a:latin typeface="Crimson Pro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DC7B7783-7EA1-1881-039A-267BFE490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1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 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een and yellow sound waves&#10;&#10;AI-generated content may be incorrect.">
            <a:extLst>
              <a:ext uri="{FF2B5EF4-FFF2-40B4-BE49-F238E27FC236}">
                <a16:creationId xmlns:a16="http://schemas.microsoft.com/office/drawing/2014/main" id="{9B86D4C4-08B0-0F16-175D-62C646E8419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9AC3DB94-DBC9-4707-0C7E-27EB1A046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49B59E-E567-0F7B-969D-E9879B6698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25513" y="1114425"/>
            <a:ext cx="8071342" cy="914400"/>
          </a:xfrm>
          <a:prstGeom prst="rect">
            <a:avLst/>
          </a:prstGeom>
        </p:spPr>
        <p:txBody>
          <a:bodyPr/>
          <a:lstStyle>
            <a:lvl1pPr>
              <a:buNone/>
              <a:defRPr sz="4000"/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56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E2D2FF9D-D8FD-9659-583D-385D3368D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9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7ECB65AE-3CD5-CACC-52FA-D8B051DBF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04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487B6CAA-015E-9AB5-388D-1AB7493DB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6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FD4C43A4-74FC-8A0D-3128-8D2D93B1E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4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71936D-34C5-4EB2-B720-E1BE44BD63A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01339" y="4592595"/>
            <a:ext cx="8839200" cy="1419255"/>
          </a:xfrm>
        </p:spPr>
        <p:txBody>
          <a:bodyPr/>
          <a:lstStyle>
            <a:lvl1pPr marL="0" indent="0">
              <a:buNone/>
              <a:defRPr sz="24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Key Takeaway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3C4036-A5DF-4DC6-BC38-C9114EBEAD0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16652" y="6011850"/>
            <a:ext cx="8839200" cy="65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Add sources: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529D32-73BE-4A3C-A78F-94AC7D13A7A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16653" y="1317626"/>
            <a:ext cx="10354600" cy="3282919"/>
          </a:xfrm>
        </p:spPr>
        <p:txBody>
          <a:bodyPr/>
          <a:lstStyle>
            <a:lvl1pPr marL="0" indent="0">
              <a:buNone/>
              <a:defRPr sz="2400">
                <a:latin typeface="Gill Sans MT" panose="020B0502020104020203" pitchFamily="34" charset="0"/>
              </a:defRPr>
            </a:lvl1pPr>
            <a:lvl2pPr marL="347663" indent="0">
              <a:buFont typeface="Arial" panose="020B0604020202020204" pitchFamily="34" charset="0"/>
              <a:buNone/>
              <a:defRPr sz="2000">
                <a:latin typeface="Gill Sans MT" panose="020B0502020104020203" pitchFamily="34" charset="0"/>
              </a:defRPr>
            </a:lvl2pPr>
            <a:lvl3pPr marL="690562" indent="0">
              <a:buNone/>
              <a:defRPr sz="2000">
                <a:latin typeface="Gill Sans MT" panose="020B0502020104020203" pitchFamily="34" charset="0"/>
              </a:defRPr>
            </a:lvl3pPr>
            <a:lvl4pPr marL="1030288" indent="0">
              <a:buNone/>
              <a:defRPr sz="2000">
                <a:latin typeface="Gill Sans MT" panose="020B0502020104020203" pitchFamily="34" charset="0"/>
              </a:defRPr>
            </a:lvl4pPr>
            <a:lvl5pPr>
              <a:defRPr sz="2000">
                <a:latin typeface="Gill Sans MT" panose="020B0502020104020203" pitchFamily="34" charset="0"/>
              </a:defRPr>
            </a:lvl5pPr>
            <a:lvl6pPr>
              <a:defRPr sz="2000"/>
            </a:lvl6pPr>
            <a:lvl7pPr marL="2286000" indent="0">
              <a:buFont typeface="Gill Sans MT" panose="020B0502020104020203" pitchFamily="34" charset="0"/>
              <a:buNone/>
              <a:defRPr/>
            </a:lvl7pPr>
          </a:lstStyle>
          <a:p>
            <a:pPr lvl="0"/>
            <a:r>
              <a:rPr lang="en-US"/>
              <a:t>Strapline:</a:t>
            </a:r>
          </a:p>
          <a:p>
            <a:pPr lvl="1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Graphic: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BEA758-BDA4-49BF-A23C-B33225534E2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25253" y="228600"/>
            <a:ext cx="9742747" cy="557806"/>
          </a:xfrm>
        </p:spPr>
        <p:txBody>
          <a:bodyPr/>
          <a:lstStyle>
            <a:lvl1pPr marL="0" indent="0">
              <a:buNone/>
              <a:defRPr sz="2800"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9604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C7BA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630933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45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515500" y="877578"/>
            <a:ext cx="11328742" cy="533911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26746-58EC-1F0E-F80E-9DFC9F09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" y="-21638"/>
            <a:ext cx="12009938" cy="64132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33E32"/>
                </a:solidFill>
                <a:latin typeface="Crimson Pro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824B33-B882-9D29-9AE2-FB59B564E833}"/>
              </a:ext>
            </a:extLst>
          </p:cNvPr>
          <p:cNvCxnSpPr>
            <a:cxnSpLocks/>
          </p:cNvCxnSpPr>
          <p:nvPr userDrawn="1"/>
        </p:nvCxnSpPr>
        <p:spPr>
          <a:xfrm>
            <a:off x="3389" y="668483"/>
            <a:ext cx="12188611" cy="0"/>
          </a:xfrm>
          <a:prstGeom prst="line">
            <a:avLst/>
          </a:prstGeom>
          <a:ln w="19050">
            <a:solidFill>
              <a:srgbClr val="195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EB3E7A-E2D1-AF75-423F-6C81BA524AFF}"/>
              </a:ext>
            </a:extLst>
          </p:cNvPr>
          <p:cNvSpPr txBox="1"/>
          <p:nvPr userDrawn="1"/>
        </p:nvSpPr>
        <p:spPr>
          <a:xfrm>
            <a:off x="4922512" y="6581001"/>
            <a:ext cx="2326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Crimson Pro" pitchFamily="2" charset="0"/>
              </a:rPr>
              <a:t>Confidential—Not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568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515500" y="877578"/>
            <a:ext cx="11328742" cy="533911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26746-58EC-1F0E-F80E-9DFC9F09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" y="-21638"/>
            <a:ext cx="12009938" cy="641327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233E32"/>
                </a:solidFill>
                <a:latin typeface="Crimson Pro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824B33-B882-9D29-9AE2-FB59B564E833}"/>
              </a:ext>
            </a:extLst>
          </p:cNvPr>
          <p:cNvCxnSpPr>
            <a:cxnSpLocks/>
          </p:cNvCxnSpPr>
          <p:nvPr userDrawn="1"/>
        </p:nvCxnSpPr>
        <p:spPr>
          <a:xfrm>
            <a:off x="3389" y="668483"/>
            <a:ext cx="12188611" cy="0"/>
          </a:xfrm>
          <a:prstGeom prst="line">
            <a:avLst/>
          </a:prstGeom>
          <a:ln w="19050">
            <a:solidFill>
              <a:srgbClr val="195F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EB3E7A-E2D1-AF75-423F-6C81BA524AFF}"/>
              </a:ext>
            </a:extLst>
          </p:cNvPr>
          <p:cNvSpPr txBox="1"/>
          <p:nvPr userDrawn="1"/>
        </p:nvSpPr>
        <p:spPr>
          <a:xfrm>
            <a:off x="4922512" y="6581001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rimson Pro" pitchFamily="2" charset="0"/>
              </a:rPr>
              <a:t>APEC  EWG 104 2025A</a:t>
            </a:r>
          </a:p>
        </p:txBody>
      </p:sp>
    </p:spTree>
    <p:extLst>
      <p:ext uri="{BB962C8B-B14F-4D97-AF65-F5344CB8AC3E}">
        <p14:creationId xmlns:p14="http://schemas.microsoft.com/office/powerpoint/2010/main" val="98806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1500"/>
          </a:p>
        </p:txBody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BC5BE7E2-E65B-E5CE-CF4C-7DABD354A4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0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DF298C3B-9111-6B79-2B70-EE06F5BEC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6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95C98561-F044-A64D-4833-2A8E013927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2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6630A78E-0E90-301B-4869-A5CCBC151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6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B32FC524-54F0-5662-6D43-6B88C7AD2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5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2" descr="preencoded.png">
            <a:extLst>
              <a:ext uri="{FF2B5EF4-FFF2-40B4-BE49-F238E27FC236}">
                <a16:creationId xmlns:a16="http://schemas.microsoft.com/office/drawing/2014/main" id="{E3738817-F8B5-864B-6D6D-1450EE7A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9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preencoded.png">
            <a:extLst>
              <a:ext uri="{FF2B5EF4-FFF2-40B4-BE49-F238E27FC236}">
                <a16:creationId xmlns:a16="http://schemas.microsoft.com/office/drawing/2014/main" id="{9CFFBA79-85C2-CEF2-54C2-E653D5EDD4D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588625" y="6463209"/>
            <a:ext cx="1501995" cy="3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0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8" r:id="rId18"/>
  </p:sldLayoutIdLst>
  <p:hf hd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mailto:Ananth@xanhterra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mailto:Ananth@xanhterra.com" TargetMode="External"/><Relationship Id="rId4" Type="http://schemas.openxmlformats.org/officeDocument/2006/relationships/hyperlink" Target="http://www.xanhterra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C9B89F76-B343-CB28-3BFB-6C2678803782}"/>
              </a:ext>
            </a:extLst>
          </p:cNvPr>
          <p:cNvSpPr/>
          <p:nvPr/>
        </p:nvSpPr>
        <p:spPr>
          <a:xfrm>
            <a:off x="577858" y="1864321"/>
            <a:ext cx="8516728" cy="3527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rimson Pro" pitchFamily="2" charset="0"/>
                <a:ea typeface="Georgia" pitchFamily="34" charset="-122"/>
                <a:cs typeface="Georgia" pitchFamily="34" charset="-120"/>
              </a:rPr>
              <a:t>From Policy to Investment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rimson Pro" pitchFamily="2" charset="0"/>
              <a:ea typeface="Georgia" pitchFamily="34" charset="-122"/>
              <a:cs typeface="Georgia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rimson Pro" pitchFamily="2" charset="0"/>
                <a:ea typeface="Georgia" pitchFamily="34" charset="-122"/>
                <a:cs typeface="Georgia" pitchFamily="34" charset="-120"/>
              </a:rPr>
              <a:t>Bridging the Gap in Renewable Energy Scale Up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rimson Pro" pitchFamily="2" charset="0"/>
                <a:ea typeface="Georgia" pitchFamily="34" charset="-122"/>
                <a:cs typeface="Georgia" pitchFamily="34" charset="-12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rimson Pro" pitchFamily="2" charset="0"/>
              <a:ea typeface="Georgia" pitchFamily="34" charset="-122"/>
              <a:cs typeface="Georgia" pitchFamily="34" charset="-12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rimson Pro" pitchFamily="2" charset="0"/>
              </a:rPr>
              <a:t>APEC Workshop - RE Policies and Investments: </a:t>
            </a:r>
            <a:b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rimson Pro" pitchFamily="2" charset="0"/>
              </a:rPr>
            </a:b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rimson Pro" pitchFamily="2" charset="0"/>
              </a:rPr>
              <a:t>Are We on the Right Track? 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Crimson Pro" pitchFamily="2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rimson Pro" pitchFamily="2" charset="0"/>
              </a:rPr>
              <a:t>Bangkok, Thailand</a:t>
            </a:r>
            <a:b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rimson Pro" pitchFamily="2" charset="0"/>
              </a:rPr>
            </a:b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rimson Pro" pitchFamily="2" charset="0"/>
                <a:ea typeface="Georgia" pitchFamily="34" charset="-122"/>
                <a:cs typeface="Georgia" pitchFamily="34" charset="-120"/>
              </a:rPr>
              <a:t>31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rimson Pro" pitchFamily="2" charset="0"/>
                <a:ea typeface="Georgia" pitchFamily="34" charset="-122"/>
                <a:cs typeface="Georgia" pitchFamily="34" charset="-120"/>
              </a:rPr>
              <a:t> March 2026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rimson Pro" pitchFamily="2" charset="0"/>
              <a:ea typeface="Georgia" pitchFamily="34" charset="-122"/>
              <a:cs typeface="Georgia" pitchFamily="34" charset="-12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009" y="4861997"/>
            <a:ext cx="2937550" cy="70790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090272" y="5569900"/>
            <a:ext cx="4004314" cy="7369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Lora" pitchFamily="34" charset="-122"/>
                <a:cs typeface="Lora" pitchFamily="34" charset="-120"/>
              </a:rPr>
              <a:t>Dr. Ananth Chikkatur</a:t>
            </a:r>
          </a:p>
          <a:p>
            <a:pPr marL="0" marR="0" lvl="0" indent="0" algn="l" defTabSz="76197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Lora" pitchFamily="34" charset="-122"/>
                <a:cs typeface="Lora" pitchFamily="34" charset="-120"/>
              </a:rPr>
              <a:t>Co-Founder &amp; CEO</a:t>
            </a:r>
          </a:p>
          <a:p>
            <a:pPr marL="0" marR="0" lvl="0" indent="0" algn="l" defTabSz="76197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Lora" pitchFamily="34" charset="-122"/>
                <a:cs typeface="Lora" pitchFamily="34" charset="-120"/>
                <a:hlinkClick r:id="rId4"/>
              </a:rPr>
              <a:t>Ananth@xanhterra.com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Lora" pitchFamily="34" charset="-122"/>
                <a:cs typeface="Lora" pitchFamily="34" charset="-120"/>
              </a:rPr>
              <a:t>; +84-855-15-2463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rimson Pro" pitchFamily="2" charset="0"/>
              <a:ea typeface="+mn-ea"/>
              <a:cs typeface="+mn-cs"/>
            </a:endParaRPr>
          </a:p>
        </p:txBody>
      </p:sp>
      <p:pic>
        <p:nvPicPr>
          <p:cNvPr id="19" name="Picture 18" descr="A green and yellow sound waves&#10;&#10;AI-generated content may be incorrect.">
            <a:extLst>
              <a:ext uri="{FF2B5EF4-FFF2-40B4-BE49-F238E27FC236}">
                <a16:creationId xmlns:a16="http://schemas.microsoft.com/office/drawing/2014/main" id="{94468E62-86A5-9B26-D2CB-207BD198FD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22892" cy="1864321"/>
          </a:xfrm>
          <a:prstGeom prst="rect">
            <a:avLst/>
          </a:prstGeom>
        </p:spPr>
      </p:pic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E5E14B25-6B2D-500C-E30E-29137FF6E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5478" y="1864321"/>
            <a:ext cx="3066522" cy="45997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609600" y="975360"/>
            <a:ext cx="10972800" cy="548640"/>
          </a:xfrm>
          <a:prstGeom prst="rect">
            <a:avLst/>
          </a:prstGeom>
          <a:solidFill>
            <a:srgbClr val="0C2D48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853440" y="975360"/>
            <a:ext cx="10485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"532" energy mix  |  15.5 GW solar vs 20 GW target  |  3.6 GW wind vs 5.7 GW target  |  ~11 GW gap by 2030</a:t>
            </a:r>
            <a:endParaRPr lang="en-US" sz="1467" dirty="0"/>
          </a:p>
        </p:txBody>
      </p:sp>
      <p:sp>
        <p:nvSpPr>
          <p:cNvPr id="6" name="Shape 4"/>
          <p:cNvSpPr/>
          <p:nvPr/>
        </p:nvSpPr>
        <p:spPr>
          <a:xfrm>
            <a:off x="609600" y="176784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7" name="Shape 5"/>
          <p:cNvSpPr/>
          <p:nvPr/>
        </p:nvSpPr>
        <p:spPr>
          <a:xfrm>
            <a:off x="853440" y="1950720"/>
            <a:ext cx="633984" cy="633984"/>
          </a:xfrm>
          <a:prstGeom prst="ellipse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2072640"/>
            <a:ext cx="390144" cy="39014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06880" y="184099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Diversify Solar Pathways</a:t>
            </a:r>
            <a:endParaRPr lang="en-US" sz="1733" dirty="0"/>
          </a:p>
        </p:txBody>
      </p:sp>
      <p:sp>
        <p:nvSpPr>
          <p:cNvPr id="10" name="Text 7"/>
          <p:cNvSpPr/>
          <p:nvPr/>
        </p:nvSpPr>
        <p:spPr>
          <a:xfrm>
            <a:off x="1706880" y="2231136"/>
            <a:ext cx="95097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 policies to encourage C&amp;I rooftop via third-party leasing that can scale fast. New rooftop mandate (+660 MW/yr) is a good start. Ground-mounted solar has achieved ~50% of its 12 GW target. 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609600" y="292608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2" name="Shape 9"/>
          <p:cNvSpPr/>
          <p:nvPr/>
        </p:nvSpPr>
        <p:spPr>
          <a:xfrm>
            <a:off x="853440" y="3108960"/>
            <a:ext cx="633984" cy="633984"/>
          </a:xfrm>
          <a:prstGeom prst="ellipse">
            <a:avLst/>
          </a:prstGeom>
          <a:solidFill>
            <a:srgbClr val="0D6E6E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3230880"/>
            <a:ext cx="390144" cy="39014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706880" y="299923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Recalibrate Offshore Wind + Local Content</a:t>
            </a:r>
            <a:endParaRPr lang="en-US" sz="1733" dirty="0"/>
          </a:p>
        </p:txBody>
      </p:sp>
      <p:sp>
        <p:nvSpPr>
          <p:cNvPr id="15" name="Text 11"/>
          <p:cNvSpPr/>
          <p:nvPr/>
        </p:nvSpPr>
        <p:spPr>
          <a:xfrm>
            <a:off x="1706880" y="3389376"/>
            <a:ext cx="9719682" cy="5974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Balance industrial policy with market openness in order to achieve the Phase III targets 15 GW (2026–2035); e.g., Viet Nam's Decree 58 allows up to 95% foreign ownership for offshore wind while maintaining security review mechanisms.</a:t>
            </a:r>
          </a:p>
          <a:p>
            <a:endParaRPr lang="en-US" sz="1400" dirty="0"/>
          </a:p>
        </p:txBody>
      </p:sp>
      <p:sp>
        <p:nvSpPr>
          <p:cNvPr id="16" name="Shape 12"/>
          <p:cNvSpPr/>
          <p:nvPr/>
        </p:nvSpPr>
        <p:spPr>
          <a:xfrm>
            <a:off x="609600" y="408432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7" name="Shape 13"/>
          <p:cNvSpPr/>
          <p:nvPr/>
        </p:nvSpPr>
        <p:spPr>
          <a:xfrm>
            <a:off x="853440" y="4267200"/>
            <a:ext cx="633984" cy="633984"/>
          </a:xfrm>
          <a:prstGeom prst="ellipse">
            <a:avLst/>
          </a:prstGeom>
          <a:solidFill>
            <a:srgbClr val="059669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" y="4389120"/>
            <a:ext cx="390144" cy="39014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706880" y="415747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Corporate RE Procurement</a:t>
            </a:r>
            <a:endParaRPr lang="en-US" sz="1733" dirty="0"/>
          </a:p>
        </p:txBody>
      </p:sp>
      <p:sp>
        <p:nvSpPr>
          <p:cNvPr id="20" name="Text 15"/>
          <p:cNvSpPr/>
          <p:nvPr/>
        </p:nvSpPr>
        <p:spPr>
          <a:xfrm>
            <a:off x="1706880" y="4547616"/>
            <a:ext cx="95097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Amend the Electricity Business Act to enable direct RE sales to consumers. Viet Nam &amp; The Philippines show how corporate demand for RE can accelerate deployment faster than auctions alone.</a:t>
            </a:r>
            <a:endParaRPr lang="en-US" sz="1400" dirty="0"/>
          </a:p>
        </p:txBody>
      </p:sp>
      <p:sp>
        <p:nvSpPr>
          <p:cNvPr id="21" name="Shape 16"/>
          <p:cNvSpPr/>
          <p:nvPr/>
        </p:nvSpPr>
        <p:spPr>
          <a:xfrm>
            <a:off x="609600" y="524256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2" name="Shape 17"/>
          <p:cNvSpPr/>
          <p:nvPr/>
        </p:nvSpPr>
        <p:spPr>
          <a:xfrm>
            <a:off x="853440" y="5425440"/>
            <a:ext cx="633984" cy="633984"/>
          </a:xfrm>
          <a:prstGeom prst="ellipse">
            <a:avLst/>
          </a:prstGeom>
          <a:solidFill>
            <a:srgbClr val="E8720C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" y="5547360"/>
            <a:ext cx="390144" cy="39014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706880" y="531571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Grid Flexibility &amp; Energy Storage</a:t>
            </a:r>
            <a:endParaRPr lang="en-US" sz="1733" dirty="0"/>
          </a:p>
        </p:txBody>
      </p:sp>
      <p:sp>
        <p:nvSpPr>
          <p:cNvPr id="25" name="Text 19"/>
          <p:cNvSpPr/>
          <p:nvPr/>
        </p:nvSpPr>
        <p:spPr>
          <a:xfrm>
            <a:off x="1706880" y="5705856"/>
            <a:ext cx="95097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 regulations to support system integration, particularly when RE penetration is at 20%+. Viet Nam’s PDP-8 targets 10–16 GW BESS by 2030 and has developed several mechanism to incentivize BESS.</a:t>
            </a:r>
            <a:endParaRPr lang="en-US" sz="1400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8B4B9757-6838-A6D4-0D93-3FC84C5B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Chinese Taipei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FB474D7-9BD8-8029-B614-DF436BEB7BC0}"/>
              </a:ext>
            </a:extLst>
          </p:cNvPr>
          <p:cNvSpPr txBox="1">
            <a:spLocks/>
          </p:cNvSpPr>
          <p:nvPr/>
        </p:nvSpPr>
        <p:spPr>
          <a:xfrm>
            <a:off x="0" y="6673334"/>
            <a:ext cx="302508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1">
            <a:extLst>
              <a:ext uri="{FF2B5EF4-FFF2-40B4-BE49-F238E27FC236}">
                <a16:creationId xmlns:a16="http://schemas.microsoft.com/office/drawing/2014/main" id="{ABA4063C-2B47-FF7F-D53F-9A863211EF1A}"/>
              </a:ext>
            </a:extLst>
          </p:cNvPr>
          <p:cNvSpPr/>
          <p:nvPr/>
        </p:nvSpPr>
        <p:spPr>
          <a:xfrm>
            <a:off x="789777" y="5341436"/>
            <a:ext cx="10612445" cy="655688"/>
          </a:xfrm>
          <a:prstGeom prst="rect">
            <a:avLst/>
          </a:prstGeom>
          <a:solidFill>
            <a:srgbClr val="233E3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97280" y="785333"/>
            <a:ext cx="102412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i="1" dirty="0">
                <a:latin typeface="Georgia" pitchFamily="34" charset="0"/>
                <a:ea typeface="Georgia" pitchFamily="34" charset="-122"/>
                <a:cs typeface="Georgia" pitchFamily="34" charset="-120"/>
              </a:rPr>
              <a:t>The gap between renewable energy policy and deployment is, at its core, a gap in implementation design and bankability.</a:t>
            </a:r>
            <a:endParaRPr lang="en-US" sz="20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79" y="1913092"/>
            <a:ext cx="268224" cy="26822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817799" y="1864324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PNG: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3463719" y="1864324"/>
            <a:ext cx="670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Basic electrification &amp; institutional capacity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79" y="2400772"/>
            <a:ext cx="268224" cy="26822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817799" y="2352004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Philippines: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3463719" y="2352004"/>
            <a:ext cx="670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Execution speed &amp; grid modernization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79" y="2888452"/>
            <a:ext cx="268224" cy="26822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817799" y="2839684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Chinese Taipei: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 9"/>
          <p:cNvSpPr/>
          <p:nvPr/>
        </p:nvSpPr>
        <p:spPr>
          <a:xfrm>
            <a:off x="3463719" y="2839684"/>
            <a:ext cx="670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 constraints &amp; social acceptance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79" y="3376132"/>
            <a:ext cx="268224" cy="268224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817799" y="3327364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Viet Nam: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 11"/>
          <p:cNvSpPr/>
          <p:nvPr/>
        </p:nvSpPr>
        <p:spPr>
          <a:xfrm>
            <a:off x="3463719" y="3327364"/>
            <a:ext cx="6705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Post-FiT market reconstruction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Shape 12"/>
          <p:cNvSpPr/>
          <p:nvPr/>
        </p:nvSpPr>
        <p:spPr>
          <a:xfrm>
            <a:off x="1097280" y="4206240"/>
            <a:ext cx="10241280" cy="670560"/>
          </a:xfrm>
          <a:prstGeom prst="rect">
            <a:avLst/>
          </a:prstGeom>
          <a:solidFill>
            <a:srgbClr val="0D6E6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9" name="Text 13"/>
          <p:cNvSpPr/>
          <p:nvPr/>
        </p:nvSpPr>
        <p:spPr>
          <a:xfrm>
            <a:off x="1341120" y="4206240"/>
            <a:ext cx="97536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 solutions: Credible pricing  •  Bankable contracts  •  Grid readiness  •  Demand-side engagement</a:t>
            </a:r>
            <a:endParaRPr lang="en-US" sz="1733" dirty="0"/>
          </a:p>
        </p:txBody>
      </p:sp>
      <p:sp>
        <p:nvSpPr>
          <p:cNvPr id="20" name="Text 14"/>
          <p:cNvSpPr/>
          <p:nvPr/>
        </p:nvSpPr>
        <p:spPr>
          <a:xfrm>
            <a:off x="1023487" y="5358383"/>
            <a:ext cx="1024128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Discussion: How can APEC build structured peer-learning — not only at the policy level, but among developers, financiers, and grid operators — to accelerate implementation knowledge transfer?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B6FFB4F7-3DC0-FDCA-A5D6-21C4EB5B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Reflection … Discussion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2AC02AE-D7B4-B4B5-2348-4A785F8DA278}"/>
              </a:ext>
            </a:extLst>
          </p:cNvPr>
          <p:cNvSpPr txBox="1">
            <a:spLocks/>
          </p:cNvSpPr>
          <p:nvPr/>
        </p:nvSpPr>
        <p:spPr>
          <a:xfrm>
            <a:off x="0" y="6668830"/>
            <a:ext cx="302508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0" y="3089746"/>
            <a:ext cx="3838300" cy="92496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61491" y="3954795"/>
            <a:ext cx="4911725" cy="307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24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1B5F39"/>
                </a:solidFill>
                <a:effectLst/>
                <a:uLnTx/>
                <a:uFillTx/>
                <a:latin typeface="Crimson Pro" pitchFamily="2" charset="0"/>
                <a:ea typeface="Crimson Pro" pitchFamily="34" charset="-122"/>
                <a:cs typeface="Crimson Pro" pitchFamily="34" charset="-120"/>
              </a:rPr>
              <a:t>Strategic Intelligence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rimson Pro" pitchFamily="2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rimson Pro" pitchFamily="2" charset="0"/>
                <a:ea typeface="Crimson Pro" pitchFamily="34" charset="-122"/>
                <a:cs typeface="Crimson Pro" pitchFamily="34" charset="-120"/>
              </a:rPr>
              <a:t>for the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79DA65"/>
                </a:solidFill>
                <a:effectLst/>
                <a:uLnTx/>
                <a:uFillTx/>
                <a:latin typeface="Crimson Pro" pitchFamily="2" charset="0"/>
                <a:ea typeface="Crimson Pro" pitchFamily="34" charset="-122"/>
                <a:cs typeface="Crimson Pro" pitchFamily="34" charset="-120"/>
              </a:rPr>
              <a:t>Energy Transition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rimson Pro" pitchFamily="2" charset="0"/>
                <a:ea typeface="Crimson Pro" pitchFamily="34" charset="-122"/>
                <a:cs typeface="Crimson Pro" pitchFamily="34" charset="-120"/>
              </a:rPr>
              <a:t>era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rimson Pro" pitchFamily="2" charset="0"/>
              <a:ea typeface="+mn-ea"/>
              <a:cs typeface="+mn-cs"/>
            </a:endParaRPr>
          </a:p>
        </p:txBody>
      </p:sp>
      <p:sp>
        <p:nvSpPr>
          <p:cNvPr id="6" name="Text 2"/>
          <p:cNvSpPr/>
          <p:nvPr/>
        </p:nvSpPr>
        <p:spPr>
          <a:xfrm>
            <a:off x="661491" y="4567471"/>
            <a:ext cx="10869018" cy="2456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761970" rtl="0" eaLnBrk="1" fontAlgn="auto" latinLnBrk="0" hangingPunct="1">
              <a:lnSpc>
                <a:spcPts val="19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Lora" pitchFamily="34" charset="-122"/>
                <a:cs typeface="Lora" pitchFamily="34" charset="-120"/>
                <a:hlinkClick r:id="rId4"/>
              </a:rPr>
              <a:t>www.xanhterra.com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Lora" pitchFamily="34" charset="-122"/>
                <a:cs typeface="Lora" pitchFamily="34" charset="-12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rimson Pro" pitchFamily="2" charset="0"/>
              <a:ea typeface="+mn-ea"/>
              <a:cs typeface="+mn-cs"/>
            </a:endParaRPr>
          </a:p>
        </p:txBody>
      </p:sp>
      <p:sp>
        <p:nvSpPr>
          <p:cNvPr id="7" name="Text 3"/>
          <p:cNvSpPr/>
          <p:nvPr/>
        </p:nvSpPr>
        <p:spPr>
          <a:xfrm>
            <a:off x="661491" y="4993680"/>
            <a:ext cx="10869018" cy="101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7619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Lora" pitchFamily="34" charset="-122"/>
                <a:cs typeface="Lora" pitchFamily="34" charset="-120"/>
              </a:rPr>
              <a:t>Dr. Ananth Chikkatur</a:t>
            </a:r>
          </a:p>
          <a:p>
            <a:pPr marL="0" marR="0" lvl="0" indent="0" algn="l" defTabSz="7619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Lora" pitchFamily="34" charset="-122"/>
                <a:cs typeface="Lora" pitchFamily="34" charset="-120"/>
              </a:rPr>
              <a:t>Co-Founder &amp; CEO</a:t>
            </a:r>
          </a:p>
          <a:p>
            <a:pPr marL="0" marR="0" lvl="0" indent="0" algn="l" defTabSz="7619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Lora" pitchFamily="34" charset="-122"/>
                <a:cs typeface="Lora" pitchFamily="34" charset="-120"/>
                <a:hlinkClick r:id="rId5"/>
              </a:rPr>
              <a:t>Ananth@xanhterra.com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2821"/>
              </a:solidFill>
              <a:effectLst/>
              <a:uLnTx/>
              <a:uFillTx/>
              <a:latin typeface="Crimson Pro" pitchFamily="2" charset="0"/>
              <a:ea typeface="Lora" pitchFamily="34" charset="-122"/>
              <a:cs typeface="Lora" pitchFamily="34" charset="-120"/>
            </a:endParaRPr>
          </a:p>
          <a:p>
            <a:pPr marL="0" marR="0" lvl="0" indent="0" algn="l" defTabSz="7619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+mn-ea"/>
                <a:cs typeface="+mn-cs"/>
              </a:rPr>
              <a:t>+84-855152463 (WhatsApp 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+mn-ea"/>
                <a:cs typeface="+mn-cs"/>
              </a:rPr>
              <a:t>Zalo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rimson Pro" pitchFamily="2" charset="0"/>
              <a:ea typeface="+mn-ea"/>
              <a:cs typeface="+mn-cs"/>
            </a:endParaRPr>
          </a:p>
        </p:txBody>
      </p:sp>
      <p:pic>
        <p:nvPicPr>
          <p:cNvPr id="19" name="Picture 18" descr="A green and yellow sound waves&#10;&#10;AI-generated content may be incorrect.">
            <a:extLst>
              <a:ext uri="{FF2B5EF4-FFF2-40B4-BE49-F238E27FC236}">
                <a16:creationId xmlns:a16="http://schemas.microsoft.com/office/drawing/2014/main" id="{94468E62-86A5-9B26-D2CB-207BD198FD7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22892" cy="1864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37E10F-ECA7-7C1F-BDCC-8311D3A03D7C}"/>
              </a:ext>
            </a:extLst>
          </p:cNvPr>
          <p:cNvSpPr txBox="1"/>
          <p:nvPr/>
        </p:nvSpPr>
        <p:spPr>
          <a:xfrm>
            <a:off x="661491" y="1826821"/>
            <a:ext cx="61088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619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sng" strike="noStrike" kern="1200" cap="none" spc="0" normalizeH="0" baseline="0" noProof="0" dirty="0">
                <a:ln>
                  <a:noFill/>
                </a:ln>
                <a:solidFill>
                  <a:srgbClr val="2C2821"/>
                </a:solidFill>
                <a:effectLst/>
                <a:uLnTx/>
                <a:uFillTx/>
                <a:latin typeface="Crimson Pro" pitchFamily="2" charset="0"/>
                <a:ea typeface="Lora" pitchFamily="34" charset="-122"/>
                <a:cs typeface="Lora" pitchFamily="34" charset="-120"/>
              </a:rPr>
              <a:t>Contact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E2F7529F-A812-6C8A-4251-AAACFFFF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Gap for Renewable Energy</a:t>
            </a: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35" y="763729"/>
            <a:ext cx="7071360" cy="268224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8039686" y="891309"/>
            <a:ext cx="3779520" cy="515201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7" name="Shape 4"/>
          <p:cNvSpPr/>
          <p:nvPr/>
        </p:nvSpPr>
        <p:spPr>
          <a:xfrm>
            <a:off x="8039686" y="891309"/>
            <a:ext cx="73152" cy="515201"/>
          </a:xfrm>
          <a:prstGeom prst="rect">
            <a:avLst/>
          </a:prstGeom>
          <a:solidFill>
            <a:srgbClr val="0D6E6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8" name="Text 5"/>
          <p:cNvSpPr/>
          <p:nvPr/>
        </p:nvSpPr>
        <p:spPr>
          <a:xfrm>
            <a:off x="8283526" y="891309"/>
            <a:ext cx="17068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Viet Nam</a:t>
            </a:r>
            <a:endParaRPr lang="en-US" sz="1333" dirty="0"/>
          </a:p>
        </p:txBody>
      </p:sp>
      <p:sp>
        <p:nvSpPr>
          <p:cNvPr id="9" name="Text 6"/>
          <p:cNvSpPr/>
          <p:nvPr/>
        </p:nvSpPr>
        <p:spPr>
          <a:xfrm>
            <a:off x="9929446" y="891309"/>
            <a:ext cx="17068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0D6E6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26.8% RE share</a:t>
            </a:r>
            <a:endParaRPr lang="en-US" sz="1467" dirty="0"/>
          </a:p>
        </p:txBody>
      </p:sp>
      <p:sp>
        <p:nvSpPr>
          <p:cNvPr id="10" name="Text 7"/>
          <p:cNvSpPr/>
          <p:nvPr/>
        </p:nvSpPr>
        <p:spPr>
          <a:xfrm>
            <a:off x="8283526" y="1171725"/>
            <a:ext cx="341376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Target: 28–36% by 2030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8039686" y="1535440"/>
            <a:ext cx="3779520" cy="524256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2" name="Shape 9"/>
          <p:cNvSpPr/>
          <p:nvPr/>
        </p:nvSpPr>
        <p:spPr>
          <a:xfrm>
            <a:off x="8039686" y="1535440"/>
            <a:ext cx="73152" cy="524256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3" name="Text 10"/>
          <p:cNvSpPr/>
          <p:nvPr/>
        </p:nvSpPr>
        <p:spPr>
          <a:xfrm>
            <a:off x="8283526" y="1535440"/>
            <a:ext cx="17068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Chinese Taipei</a:t>
            </a:r>
            <a:endParaRPr lang="en-US" sz="1333" dirty="0"/>
          </a:p>
        </p:txBody>
      </p:sp>
      <p:sp>
        <p:nvSpPr>
          <p:cNvPr id="14" name="Text 11"/>
          <p:cNvSpPr/>
          <p:nvPr/>
        </p:nvSpPr>
        <p:spPr>
          <a:xfrm>
            <a:off x="9929446" y="1535440"/>
            <a:ext cx="17068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~11 GW gap</a:t>
            </a:r>
            <a:endParaRPr lang="en-US" sz="1467" dirty="0"/>
          </a:p>
        </p:txBody>
      </p:sp>
      <p:sp>
        <p:nvSpPr>
          <p:cNvPr id="15" name="Text 12"/>
          <p:cNvSpPr/>
          <p:nvPr/>
        </p:nvSpPr>
        <p:spPr>
          <a:xfrm>
            <a:off x="8283526" y="1815856"/>
            <a:ext cx="341376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Projected shortfall by 2030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8039686" y="2180249"/>
            <a:ext cx="3779520" cy="501067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7" name="Shape 14"/>
          <p:cNvSpPr/>
          <p:nvPr/>
        </p:nvSpPr>
        <p:spPr>
          <a:xfrm>
            <a:off x="8039686" y="2180249"/>
            <a:ext cx="73152" cy="501067"/>
          </a:xfrm>
          <a:prstGeom prst="rect">
            <a:avLst/>
          </a:prstGeom>
          <a:solidFill>
            <a:srgbClr val="059669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8" name="Text 15"/>
          <p:cNvSpPr/>
          <p:nvPr/>
        </p:nvSpPr>
        <p:spPr>
          <a:xfrm>
            <a:off x="8283526" y="2157061"/>
            <a:ext cx="17068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Philippines</a:t>
            </a:r>
            <a:endParaRPr lang="en-US" sz="1333" dirty="0"/>
          </a:p>
        </p:txBody>
      </p:sp>
      <p:sp>
        <p:nvSpPr>
          <p:cNvPr id="19" name="Text 16"/>
          <p:cNvSpPr/>
          <p:nvPr/>
        </p:nvSpPr>
        <p:spPr>
          <a:xfrm>
            <a:off x="9929446" y="2157061"/>
            <a:ext cx="17068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0596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22% RE gen.</a:t>
            </a:r>
            <a:endParaRPr lang="en-US" sz="1467" dirty="0"/>
          </a:p>
        </p:txBody>
      </p:sp>
      <p:sp>
        <p:nvSpPr>
          <p:cNvPr id="20" name="Text 17"/>
          <p:cNvSpPr/>
          <p:nvPr/>
        </p:nvSpPr>
        <p:spPr>
          <a:xfrm>
            <a:off x="8283526" y="2437477"/>
            <a:ext cx="341376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Target: 35% by 2030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8039686" y="2775553"/>
            <a:ext cx="3779520" cy="507942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2" name="Shape 19"/>
          <p:cNvSpPr/>
          <p:nvPr/>
        </p:nvSpPr>
        <p:spPr>
          <a:xfrm>
            <a:off x="8039686" y="2775553"/>
            <a:ext cx="73152" cy="507942"/>
          </a:xfrm>
          <a:prstGeom prst="rect">
            <a:avLst/>
          </a:prstGeom>
          <a:solidFill>
            <a:srgbClr val="E8720C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23" name="Text 20"/>
          <p:cNvSpPr/>
          <p:nvPr/>
        </p:nvSpPr>
        <p:spPr>
          <a:xfrm>
            <a:off x="8283526" y="2779772"/>
            <a:ext cx="17068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PNG</a:t>
            </a:r>
            <a:endParaRPr lang="en-US" sz="1333" dirty="0"/>
          </a:p>
        </p:txBody>
      </p:sp>
      <p:sp>
        <p:nvSpPr>
          <p:cNvPr id="24" name="Text 21"/>
          <p:cNvSpPr/>
          <p:nvPr/>
        </p:nvSpPr>
        <p:spPr>
          <a:xfrm>
            <a:off x="9929446" y="2779772"/>
            <a:ext cx="1706880" cy="268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b="1" dirty="0">
                <a:solidFill>
                  <a:srgbClr val="E8720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&lt;20% electrified</a:t>
            </a:r>
            <a:endParaRPr lang="en-US" sz="1467" dirty="0"/>
          </a:p>
        </p:txBody>
      </p:sp>
      <p:sp>
        <p:nvSpPr>
          <p:cNvPr id="25" name="Text 22"/>
          <p:cNvSpPr/>
          <p:nvPr/>
        </p:nvSpPr>
        <p:spPr>
          <a:xfrm>
            <a:off x="8283526" y="3060188"/>
            <a:ext cx="3413760" cy="243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Target: 70% by 2030</a:t>
            </a:r>
            <a:endParaRPr lang="en-US" sz="1200" dirty="0"/>
          </a:p>
        </p:txBody>
      </p:sp>
      <p:sp>
        <p:nvSpPr>
          <p:cNvPr id="26" name="Shape 23"/>
          <p:cNvSpPr/>
          <p:nvPr/>
        </p:nvSpPr>
        <p:spPr>
          <a:xfrm>
            <a:off x="724486" y="6029952"/>
            <a:ext cx="10972800" cy="452931"/>
          </a:xfrm>
          <a:prstGeom prst="rect">
            <a:avLst/>
          </a:prstGeom>
          <a:solidFill>
            <a:srgbClr val="0C2D48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2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02" y="6027992"/>
            <a:ext cx="426720" cy="426720"/>
          </a:xfrm>
          <a:prstGeom prst="rect">
            <a:avLst/>
          </a:prstGeom>
        </p:spPr>
      </p:pic>
      <p:sp>
        <p:nvSpPr>
          <p:cNvPr id="28" name="Text 24"/>
          <p:cNvSpPr/>
          <p:nvPr/>
        </p:nvSpPr>
        <p:spPr>
          <a:xfrm>
            <a:off x="1516966" y="5906072"/>
            <a:ext cx="9753600" cy="670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Gap is </a:t>
            </a:r>
            <a:r>
              <a:rPr lang="en-US" sz="1600" b="1" i="1" u="sng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 failure of Ambition or Policy Targets — it </a:t>
            </a:r>
            <a:r>
              <a:rPr lang="en-US" sz="1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greater focus </a:t>
            </a: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Design &amp; Bankability features</a:t>
            </a:r>
            <a:endParaRPr lang="en-US" sz="1600" dirty="0"/>
          </a:p>
        </p:txBody>
      </p:sp>
      <p:sp>
        <p:nvSpPr>
          <p:cNvPr id="29" name="Text 25"/>
          <p:cNvSpPr/>
          <p:nvPr/>
        </p:nvSpPr>
        <p:spPr>
          <a:xfrm>
            <a:off x="370073" y="6541948"/>
            <a:ext cx="451723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67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Sources: PDP-8 Rev. (2025), MOEAC (2025), DOE Philippines (2025), PNG NEROP</a:t>
            </a:r>
            <a:endParaRPr lang="en-US" sz="1067" dirty="0"/>
          </a:p>
        </p:txBody>
      </p:sp>
      <p:pic>
        <p:nvPicPr>
          <p:cNvPr id="32" name="Image 0" descr="preencoded.png">
            <a:extLst>
              <a:ext uri="{FF2B5EF4-FFF2-40B4-BE49-F238E27FC236}">
                <a16:creationId xmlns:a16="http://schemas.microsoft.com/office/drawing/2014/main" id="{078F050F-28B1-B055-C064-C2A4A0042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338" y="3614085"/>
            <a:ext cx="1455487" cy="899485"/>
          </a:xfrm>
          <a:prstGeom prst="rect">
            <a:avLst/>
          </a:prstGeom>
        </p:spPr>
      </p:pic>
      <p:sp>
        <p:nvSpPr>
          <p:cNvPr id="33" name="Text 2">
            <a:extLst>
              <a:ext uri="{FF2B5EF4-FFF2-40B4-BE49-F238E27FC236}">
                <a16:creationId xmlns:a16="http://schemas.microsoft.com/office/drawing/2014/main" id="{8050DB25-C39A-8B8F-4B18-ACF728EAF804}"/>
              </a:ext>
            </a:extLst>
          </p:cNvPr>
          <p:cNvSpPr/>
          <p:nvPr/>
        </p:nvSpPr>
        <p:spPr>
          <a:xfrm>
            <a:off x="1243338" y="4476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Viet Nam</a:t>
            </a:r>
            <a:endParaRPr lang="en-US" sz="1600" dirty="0"/>
          </a:p>
        </p:txBody>
      </p:sp>
      <p:sp>
        <p:nvSpPr>
          <p:cNvPr id="34" name="Text 3">
            <a:extLst>
              <a:ext uri="{FF2B5EF4-FFF2-40B4-BE49-F238E27FC236}">
                <a16:creationId xmlns:a16="http://schemas.microsoft.com/office/drawing/2014/main" id="{2EFBEE7E-5D47-2D2A-55FF-5B1F28990968}"/>
              </a:ext>
            </a:extLst>
          </p:cNvPr>
          <p:cNvSpPr/>
          <p:nvPr/>
        </p:nvSpPr>
        <p:spPr>
          <a:xfrm>
            <a:off x="1243337" y="4824007"/>
            <a:ext cx="1746909" cy="680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Targets: 183–236 GW by 2030. Today’s capacity ~90 GW Onshore wind reached only </a:t>
            </a:r>
            <a:r>
              <a:rPr lang="en-US" sz="1200" b="1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19%</a:t>
            </a:r>
            <a:r>
              <a:rPr lang="en-US" sz="1200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 of its original plan by end-2024.</a:t>
            </a:r>
            <a:endParaRPr lang="en-US" sz="1200" dirty="0"/>
          </a:p>
        </p:txBody>
      </p:sp>
      <p:pic>
        <p:nvPicPr>
          <p:cNvPr id="35" name="Image 1" descr="preencoded.png">
            <a:extLst>
              <a:ext uri="{FF2B5EF4-FFF2-40B4-BE49-F238E27FC236}">
                <a16:creationId xmlns:a16="http://schemas.microsoft.com/office/drawing/2014/main" id="{AFB2519A-3225-A0F9-5DB7-D50D408BF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321" y="3618253"/>
            <a:ext cx="1455487" cy="899485"/>
          </a:xfrm>
          <a:prstGeom prst="rect">
            <a:avLst/>
          </a:prstGeom>
        </p:spPr>
      </p:pic>
      <p:sp>
        <p:nvSpPr>
          <p:cNvPr id="36" name="Text 4">
            <a:extLst>
              <a:ext uri="{FF2B5EF4-FFF2-40B4-BE49-F238E27FC236}">
                <a16:creationId xmlns:a16="http://schemas.microsoft.com/office/drawing/2014/main" id="{390CF0F3-BE56-DE0E-8E52-22256391A44A}"/>
              </a:ext>
            </a:extLst>
          </p:cNvPr>
          <p:cNvSpPr/>
          <p:nvPr/>
        </p:nvSpPr>
        <p:spPr>
          <a:xfrm>
            <a:off x="3913114" y="4485129"/>
            <a:ext cx="14429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Chinese Taipei</a:t>
            </a:r>
            <a:endParaRPr lang="en-US" sz="1600" dirty="0"/>
          </a:p>
        </p:txBody>
      </p:sp>
      <p:sp>
        <p:nvSpPr>
          <p:cNvPr id="37" name="Text 5">
            <a:extLst>
              <a:ext uri="{FF2B5EF4-FFF2-40B4-BE49-F238E27FC236}">
                <a16:creationId xmlns:a16="http://schemas.microsoft.com/office/drawing/2014/main" id="{AEE9B0A3-9A5D-B4DF-A4BF-14517049C8D4}"/>
              </a:ext>
            </a:extLst>
          </p:cNvPr>
          <p:cNvSpPr/>
          <p:nvPr/>
        </p:nvSpPr>
        <p:spPr>
          <a:xfrm>
            <a:off x="3913114" y="4829999"/>
            <a:ext cx="1843495" cy="1067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Solar 15.5 GW vs. 20 GW target; offshore wind at 3.6 GW vs. 5.7 GW. Estimated </a:t>
            </a:r>
            <a:r>
              <a:rPr lang="en-US" sz="1200" b="1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11 GW cumulative gap</a:t>
            </a:r>
            <a:r>
              <a:rPr lang="en-US" sz="1200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 projected by 2030.</a:t>
            </a:r>
            <a:endParaRPr lang="en-US" sz="1200" dirty="0"/>
          </a:p>
        </p:txBody>
      </p:sp>
      <p:pic>
        <p:nvPicPr>
          <p:cNvPr id="38" name="Image 2" descr="preencoded.png">
            <a:extLst>
              <a:ext uri="{FF2B5EF4-FFF2-40B4-BE49-F238E27FC236}">
                <a16:creationId xmlns:a16="http://schemas.microsoft.com/office/drawing/2014/main" id="{586F2E90-CA54-1F75-F8E5-4089F6398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320" y="3613916"/>
            <a:ext cx="1455487" cy="899485"/>
          </a:xfrm>
          <a:prstGeom prst="rect">
            <a:avLst/>
          </a:prstGeom>
        </p:spPr>
      </p:pic>
      <p:sp>
        <p:nvSpPr>
          <p:cNvPr id="39" name="Text 6">
            <a:extLst>
              <a:ext uri="{FF2B5EF4-FFF2-40B4-BE49-F238E27FC236}">
                <a16:creationId xmlns:a16="http://schemas.microsoft.com/office/drawing/2014/main" id="{695B538C-6267-BC8C-BD41-58A4AFF044AE}"/>
              </a:ext>
            </a:extLst>
          </p:cNvPr>
          <p:cNvSpPr/>
          <p:nvPr/>
        </p:nvSpPr>
        <p:spPr>
          <a:xfrm>
            <a:off x="6741383" y="44749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The Philippines</a:t>
            </a:r>
            <a:endParaRPr lang="en-US" sz="1600" dirty="0"/>
          </a:p>
        </p:txBody>
      </p:sp>
      <p:sp>
        <p:nvSpPr>
          <p:cNvPr id="40" name="Text 7">
            <a:extLst>
              <a:ext uri="{FF2B5EF4-FFF2-40B4-BE49-F238E27FC236}">
                <a16:creationId xmlns:a16="http://schemas.microsoft.com/office/drawing/2014/main" id="{8706E762-DEC9-8405-8491-5F7C06B8AF37}"/>
              </a:ext>
            </a:extLst>
          </p:cNvPr>
          <p:cNvSpPr/>
          <p:nvPr/>
        </p:nvSpPr>
        <p:spPr>
          <a:xfrm>
            <a:off x="6740320" y="4832884"/>
            <a:ext cx="1770343" cy="1134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35% RE target by 2030; currently at </a:t>
            </a:r>
            <a:r>
              <a:rPr lang="en-US" sz="1200" b="1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~22%</a:t>
            </a:r>
            <a:r>
              <a:rPr lang="en-US" sz="1200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 of generation. Coal still dominates at ~60%. 794 MW added in 2024 — but insufficient.</a:t>
            </a:r>
            <a:endParaRPr lang="en-US" sz="1200" dirty="0"/>
          </a:p>
        </p:txBody>
      </p:sp>
      <p:pic>
        <p:nvPicPr>
          <p:cNvPr id="41" name="Image 3" descr="preencoded.png">
            <a:extLst>
              <a:ext uri="{FF2B5EF4-FFF2-40B4-BE49-F238E27FC236}">
                <a16:creationId xmlns:a16="http://schemas.microsoft.com/office/drawing/2014/main" id="{66EA0B1D-8D8A-CD41-D5E2-6667CAB66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3528" y="3618253"/>
            <a:ext cx="1455487" cy="899485"/>
          </a:xfrm>
          <a:prstGeom prst="rect">
            <a:avLst/>
          </a:prstGeom>
        </p:spPr>
      </p:pic>
      <p:sp>
        <p:nvSpPr>
          <p:cNvPr id="42" name="Text 8">
            <a:extLst>
              <a:ext uri="{FF2B5EF4-FFF2-40B4-BE49-F238E27FC236}">
                <a16:creationId xmlns:a16="http://schemas.microsoft.com/office/drawing/2014/main" id="{D2D4CC31-FE71-752A-B60A-25643E87194A}"/>
              </a:ext>
            </a:extLst>
          </p:cNvPr>
          <p:cNvSpPr/>
          <p:nvPr/>
        </p:nvSpPr>
        <p:spPr>
          <a:xfrm>
            <a:off x="9356765" y="44675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600" dirty="0">
                <a:solidFill>
                  <a:srgbClr val="2C282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Papua New Guinea</a:t>
            </a:r>
            <a:endParaRPr lang="en-US" sz="1600" dirty="0"/>
          </a:p>
        </p:txBody>
      </p:sp>
      <p:sp>
        <p:nvSpPr>
          <p:cNvPr id="43" name="Text 9">
            <a:extLst>
              <a:ext uri="{FF2B5EF4-FFF2-40B4-BE49-F238E27FC236}">
                <a16:creationId xmlns:a16="http://schemas.microsoft.com/office/drawing/2014/main" id="{AD7E52D5-0C1B-E40F-F301-D43A3A31CF84}"/>
              </a:ext>
            </a:extLst>
          </p:cNvPr>
          <p:cNvSpPr/>
          <p:nvPr/>
        </p:nvSpPr>
        <p:spPr>
          <a:xfrm>
            <a:off x="9372116" y="4821849"/>
            <a:ext cx="1830972" cy="1149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&lt;20% electrification</a:t>
            </a:r>
            <a:r>
              <a:rPr lang="en-US" sz="1200" dirty="0">
                <a:solidFill>
                  <a:srgbClr val="2C2821"/>
                </a:solidFill>
                <a:latin typeface="Crimson Text" pitchFamily="34" charset="0"/>
                <a:ea typeface="Crimson Text" pitchFamily="34" charset="-122"/>
                <a:cs typeface="Crimson Text" pitchFamily="34" charset="-120"/>
              </a:rPr>
              <a:t>; 900 MW total capacity; diesel-dominated. 70% electrification and 78% RE by 2030 requires major transformation.</a:t>
            </a:r>
            <a:endParaRPr lang="en-US" sz="1200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16EBE70-F4AB-E2E9-9B6D-A36EF474E3D6}"/>
              </a:ext>
            </a:extLst>
          </p:cNvPr>
          <p:cNvSpPr txBox="1">
            <a:spLocks/>
          </p:cNvSpPr>
          <p:nvPr/>
        </p:nvSpPr>
        <p:spPr>
          <a:xfrm>
            <a:off x="0" y="6673334"/>
            <a:ext cx="302508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DA7ED3E0-60EF-F3CA-B154-A7A88CD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Structural Barriers</a:t>
            </a:r>
          </a:p>
        </p:txBody>
      </p:sp>
      <p:sp>
        <p:nvSpPr>
          <p:cNvPr id="4" name="Text 2"/>
          <p:cNvSpPr/>
          <p:nvPr/>
        </p:nvSpPr>
        <p:spPr>
          <a:xfrm>
            <a:off x="1208851" y="658368"/>
            <a:ext cx="975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i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separates policy announcements from bankable projects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31520" y="1219200"/>
            <a:ext cx="10728960" cy="87782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975360" y="1341120"/>
            <a:ext cx="633984" cy="633984"/>
          </a:xfrm>
          <a:prstGeom prst="ellipse">
            <a:avLst/>
          </a:prstGeom>
          <a:solidFill>
            <a:srgbClr val="E8720C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463040"/>
            <a:ext cx="390144" cy="39014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828800" y="1243584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67" b="1" dirty="0">
                <a:solidFill>
                  <a:srgbClr val="E8720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667" dirty="0"/>
          </a:p>
        </p:txBody>
      </p:sp>
      <p:sp>
        <p:nvSpPr>
          <p:cNvPr id="9" name="Text 6"/>
          <p:cNvSpPr/>
          <p:nvPr/>
        </p:nvSpPr>
        <p:spPr>
          <a:xfrm>
            <a:off x="2316480" y="1292352"/>
            <a:ext cx="853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Pricing &amp; Revenue Certainty</a:t>
            </a:r>
            <a:endParaRPr lang="en-US" sz="1867" dirty="0"/>
          </a:p>
        </p:txBody>
      </p:sp>
      <p:sp>
        <p:nvSpPr>
          <p:cNvPr id="10" name="Text 7"/>
          <p:cNvSpPr/>
          <p:nvPr/>
        </p:nvSpPr>
        <p:spPr>
          <a:xfrm>
            <a:off x="2316480" y="1658112"/>
            <a:ext cx="853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Post-FiT vacuum leaves no long-term price signals for project finance</a:t>
            </a:r>
            <a:endParaRPr lang="en-US" sz="1467" dirty="0"/>
          </a:p>
        </p:txBody>
      </p:sp>
      <p:sp>
        <p:nvSpPr>
          <p:cNvPr id="11" name="Shape 8"/>
          <p:cNvSpPr/>
          <p:nvPr/>
        </p:nvSpPr>
        <p:spPr>
          <a:xfrm>
            <a:off x="731520" y="2170176"/>
            <a:ext cx="10728960" cy="87782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2" name="Shape 9"/>
          <p:cNvSpPr/>
          <p:nvPr/>
        </p:nvSpPr>
        <p:spPr>
          <a:xfrm>
            <a:off x="975360" y="2292096"/>
            <a:ext cx="633984" cy="633984"/>
          </a:xfrm>
          <a:prstGeom prst="ellipse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414016"/>
            <a:ext cx="390144" cy="39014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828800" y="2194560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67" b="1" dirty="0">
                <a:solidFill>
                  <a:srgbClr val="F59E0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667" dirty="0"/>
          </a:p>
        </p:txBody>
      </p:sp>
      <p:sp>
        <p:nvSpPr>
          <p:cNvPr id="15" name="Text 11"/>
          <p:cNvSpPr/>
          <p:nvPr/>
        </p:nvSpPr>
        <p:spPr>
          <a:xfrm>
            <a:off x="2316480" y="2243328"/>
            <a:ext cx="853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Grid Access &amp; Off-take Risk</a:t>
            </a:r>
            <a:endParaRPr lang="en-US" sz="1867" dirty="0"/>
          </a:p>
        </p:txBody>
      </p:sp>
      <p:sp>
        <p:nvSpPr>
          <p:cNvPr id="16" name="Text 12"/>
          <p:cNvSpPr/>
          <p:nvPr/>
        </p:nvSpPr>
        <p:spPr>
          <a:xfrm>
            <a:off x="2316480" y="2609088"/>
            <a:ext cx="853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Transmission lags generation; curtailment undermines financial viability</a:t>
            </a:r>
            <a:endParaRPr lang="en-US" sz="1467" dirty="0"/>
          </a:p>
        </p:txBody>
      </p:sp>
      <p:sp>
        <p:nvSpPr>
          <p:cNvPr id="17" name="Shape 13"/>
          <p:cNvSpPr/>
          <p:nvPr/>
        </p:nvSpPr>
        <p:spPr>
          <a:xfrm>
            <a:off x="731520" y="3121152"/>
            <a:ext cx="10728960" cy="87782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8" name="Shape 14"/>
          <p:cNvSpPr/>
          <p:nvPr/>
        </p:nvSpPr>
        <p:spPr>
          <a:xfrm>
            <a:off x="975360" y="3243072"/>
            <a:ext cx="633984" cy="633984"/>
          </a:xfrm>
          <a:prstGeom prst="ellipse">
            <a:avLst/>
          </a:prstGeom>
          <a:solidFill>
            <a:srgbClr val="0D6E6E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364992"/>
            <a:ext cx="390144" cy="390144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828800" y="3145536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67" b="1" dirty="0">
                <a:solidFill>
                  <a:srgbClr val="0D6E6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667" dirty="0"/>
          </a:p>
        </p:txBody>
      </p:sp>
      <p:sp>
        <p:nvSpPr>
          <p:cNvPr id="21" name="Text 16"/>
          <p:cNvSpPr/>
          <p:nvPr/>
        </p:nvSpPr>
        <p:spPr>
          <a:xfrm>
            <a:off x="2316480" y="3194304"/>
            <a:ext cx="853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Bankability of PPAs</a:t>
            </a:r>
            <a:endParaRPr lang="en-US" sz="1867" dirty="0"/>
          </a:p>
        </p:txBody>
      </p:sp>
      <p:sp>
        <p:nvSpPr>
          <p:cNvPr id="22" name="Text 17"/>
          <p:cNvSpPr/>
          <p:nvPr/>
        </p:nvSpPr>
        <p:spPr>
          <a:xfrm>
            <a:off x="2316480" y="3560064"/>
            <a:ext cx="853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PPAs lack lender protections: limited or no output guarantees, unclear termination compensation, limited assignment rights</a:t>
            </a:r>
            <a:endParaRPr lang="en-US" sz="1467" dirty="0"/>
          </a:p>
        </p:txBody>
      </p:sp>
      <p:sp>
        <p:nvSpPr>
          <p:cNvPr id="23" name="Shape 18"/>
          <p:cNvSpPr/>
          <p:nvPr/>
        </p:nvSpPr>
        <p:spPr>
          <a:xfrm>
            <a:off x="731520" y="4072128"/>
            <a:ext cx="10728960" cy="87782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4" name="Shape 19"/>
          <p:cNvSpPr/>
          <p:nvPr/>
        </p:nvSpPr>
        <p:spPr>
          <a:xfrm>
            <a:off x="975360" y="4194048"/>
            <a:ext cx="633984" cy="633984"/>
          </a:xfrm>
          <a:prstGeom prst="ellipse">
            <a:avLst/>
          </a:prstGeom>
          <a:solidFill>
            <a:srgbClr val="059669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315968"/>
            <a:ext cx="390144" cy="390144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1828800" y="4096512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67" b="1" dirty="0">
                <a:solidFill>
                  <a:srgbClr val="05966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667" dirty="0"/>
          </a:p>
        </p:txBody>
      </p:sp>
      <p:sp>
        <p:nvSpPr>
          <p:cNvPr id="27" name="Text 21"/>
          <p:cNvSpPr/>
          <p:nvPr/>
        </p:nvSpPr>
        <p:spPr>
          <a:xfrm>
            <a:off x="2316480" y="4145280"/>
            <a:ext cx="853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Land, Permitting &amp; Planning</a:t>
            </a:r>
            <a:endParaRPr lang="en-US" sz="1867" dirty="0"/>
          </a:p>
        </p:txBody>
      </p:sp>
      <p:sp>
        <p:nvSpPr>
          <p:cNvPr id="28" name="Text 22"/>
          <p:cNvSpPr/>
          <p:nvPr/>
        </p:nvSpPr>
        <p:spPr>
          <a:xfrm>
            <a:off x="2316480" y="4511040"/>
            <a:ext cx="853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Overlapping regulations and slow environmental assessments delay projects for years</a:t>
            </a:r>
            <a:endParaRPr lang="en-US" sz="1467" dirty="0"/>
          </a:p>
        </p:txBody>
      </p:sp>
      <p:sp>
        <p:nvSpPr>
          <p:cNvPr id="29" name="Shape 23"/>
          <p:cNvSpPr/>
          <p:nvPr/>
        </p:nvSpPr>
        <p:spPr>
          <a:xfrm>
            <a:off x="731520" y="5023104"/>
            <a:ext cx="10728960" cy="87782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30" name="Shape 24"/>
          <p:cNvSpPr/>
          <p:nvPr/>
        </p:nvSpPr>
        <p:spPr>
          <a:xfrm>
            <a:off x="975360" y="5145024"/>
            <a:ext cx="633984" cy="633984"/>
          </a:xfrm>
          <a:prstGeom prst="ellipse">
            <a:avLst/>
          </a:prstGeom>
          <a:solidFill>
            <a:srgbClr val="2563EB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" y="5266944"/>
            <a:ext cx="390144" cy="390144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1828800" y="5047488"/>
            <a:ext cx="42672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67" b="1" dirty="0">
                <a:solidFill>
                  <a:srgbClr val="2563E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2667" dirty="0"/>
          </a:p>
        </p:txBody>
      </p:sp>
      <p:sp>
        <p:nvSpPr>
          <p:cNvPr id="33" name="Text 26"/>
          <p:cNvSpPr/>
          <p:nvPr/>
        </p:nvSpPr>
        <p:spPr>
          <a:xfrm>
            <a:off x="2316480" y="5096256"/>
            <a:ext cx="853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67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Institutional &amp; Utility Readiness</a:t>
            </a:r>
            <a:endParaRPr lang="en-US" sz="1867" dirty="0"/>
          </a:p>
        </p:txBody>
      </p:sp>
      <p:sp>
        <p:nvSpPr>
          <p:cNvPr id="34" name="Text 27"/>
          <p:cNvSpPr/>
          <p:nvPr/>
        </p:nvSpPr>
        <p:spPr>
          <a:xfrm>
            <a:off x="2316480" y="5462016"/>
            <a:ext cx="8534400" cy="3413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Utility financial health, market operator capacity and investor selection frameworks affect confidence</a:t>
            </a:r>
            <a:endParaRPr lang="en-US" sz="1467" dirty="0"/>
          </a:p>
        </p:txBody>
      </p:sp>
      <p:sp>
        <p:nvSpPr>
          <p:cNvPr id="35" name="Shape 28"/>
          <p:cNvSpPr/>
          <p:nvPr/>
        </p:nvSpPr>
        <p:spPr>
          <a:xfrm>
            <a:off x="731520" y="6022848"/>
            <a:ext cx="10728960" cy="426720"/>
          </a:xfrm>
          <a:prstGeom prst="rect">
            <a:avLst/>
          </a:prstGeom>
          <a:solidFill>
            <a:srgbClr val="0C2D48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36" name="Text 29"/>
          <p:cNvSpPr/>
          <p:nvPr/>
        </p:nvSpPr>
        <p:spPr>
          <a:xfrm>
            <a:off x="975360" y="6022848"/>
            <a:ext cx="102412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barriers are shared across APEC economies — differing in intensity, but similar in structure.</a:t>
            </a:r>
            <a:endParaRPr lang="en-US" sz="1600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4AEAC2F-C434-EF8D-F6A7-D58DCE3D8E99}"/>
              </a:ext>
            </a:extLst>
          </p:cNvPr>
          <p:cNvSpPr txBox="1">
            <a:spLocks/>
          </p:cNvSpPr>
          <p:nvPr/>
        </p:nvSpPr>
        <p:spPr>
          <a:xfrm>
            <a:off x="0" y="6673334"/>
            <a:ext cx="302508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AD65097-B059-B729-4F62-F7DDB7BB2966}"/>
              </a:ext>
            </a:extLst>
          </p:cNvPr>
          <p:cNvGrpSpPr/>
          <p:nvPr/>
        </p:nvGrpSpPr>
        <p:grpSpPr>
          <a:xfrm>
            <a:off x="667842" y="1260532"/>
            <a:ext cx="10932175" cy="2860080"/>
            <a:chOff x="661492" y="1705968"/>
            <a:chExt cx="10932175" cy="2860080"/>
          </a:xfrm>
        </p:grpSpPr>
        <p:sp>
          <p:nvSpPr>
            <p:cNvPr id="4" name="Shape 2"/>
            <p:cNvSpPr/>
            <p:nvPr/>
          </p:nvSpPr>
          <p:spPr>
            <a:xfrm>
              <a:off x="6086475" y="1705968"/>
              <a:ext cx="19050" cy="2860080"/>
            </a:xfrm>
            <a:prstGeom prst="roundRect">
              <a:avLst>
                <a:gd name="adj" fmla="val 40000"/>
              </a:avLst>
            </a:prstGeom>
            <a:solidFill>
              <a:srgbClr val="BDDACA"/>
            </a:solidFill>
            <a:ln/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5" name="Shape 3"/>
            <p:cNvSpPr/>
            <p:nvPr/>
          </p:nvSpPr>
          <p:spPr>
            <a:xfrm>
              <a:off x="5491312" y="1866503"/>
              <a:ext cx="453628" cy="19050"/>
            </a:xfrm>
            <a:prstGeom prst="roundRect">
              <a:avLst>
                <a:gd name="adj" fmla="val 40000"/>
              </a:avLst>
            </a:prstGeom>
            <a:solidFill>
              <a:srgbClr val="BDDACA"/>
            </a:solidFill>
            <a:ln/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6" name="Shape 4"/>
            <p:cNvSpPr/>
            <p:nvPr/>
          </p:nvSpPr>
          <p:spPr>
            <a:xfrm>
              <a:off x="5925890" y="1705968"/>
              <a:ext cx="340221" cy="340221"/>
            </a:xfrm>
            <a:prstGeom prst="roundRect">
              <a:avLst>
                <a:gd name="adj" fmla="val 2240"/>
              </a:avLst>
            </a:prstGeom>
            <a:solidFill>
              <a:srgbClr val="EBFAF2"/>
            </a:solidFill>
            <a:ln w="7620">
              <a:solidFill>
                <a:srgbClr val="BDDACA"/>
              </a:solidFill>
              <a:prstDash val="solid"/>
            </a:ln>
            <a:effectLst>
              <a:outerShdw blurRad="271780" algn="bl" rotWithShape="0">
                <a:srgbClr val="333333">
                  <a:alpha val="10000"/>
                </a:srgbClr>
              </a:outerShdw>
            </a:effec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7" name="Text 5"/>
            <p:cNvSpPr/>
            <p:nvPr/>
          </p:nvSpPr>
          <p:spPr>
            <a:xfrm>
              <a:off x="5982544" y="1734294"/>
              <a:ext cx="226814" cy="2834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750"/>
                </a:lnSpc>
              </a:pPr>
              <a:r>
                <a:rPr lang="en-US" sz="1750" dirty="0">
                  <a:solidFill>
                    <a:srgbClr val="2C2821"/>
                  </a:solidFill>
                  <a:latin typeface="Crimson Pro" pitchFamily="34" charset="0"/>
                  <a:ea typeface="Crimson Pro" pitchFamily="34" charset="-122"/>
                  <a:cs typeface="Crimson Pro" pitchFamily="34" charset="-120"/>
                </a:rPr>
                <a:t>1</a:t>
              </a:r>
              <a:endParaRPr lang="en-US" sz="175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2868315" y="1757858"/>
              <a:ext cx="2471638" cy="23624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r">
                <a:lnSpc>
                  <a:spcPts val="1833"/>
                </a:lnSpc>
              </a:pPr>
              <a:r>
                <a:rPr lang="en-US" sz="1600" dirty="0">
                  <a:solidFill>
                    <a:srgbClr val="2C2821"/>
                  </a:solidFill>
                  <a:latin typeface="Crimson Pro" pitchFamily="34" charset="0"/>
                  <a:ea typeface="Crimson Pro" pitchFamily="34" charset="-122"/>
                  <a:cs typeface="Crimson Pro" pitchFamily="34" charset="-120"/>
                </a:rPr>
                <a:t>Phase 1 — FiT Boom (2017–2021)</a:t>
              </a:r>
              <a:endParaRPr lang="en-US" sz="16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661492" y="2066627"/>
              <a:ext cx="4678462" cy="4353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r">
                <a:lnSpc>
                  <a:spcPts val="1708"/>
                </a:lnSpc>
              </a:pPr>
              <a:r>
                <a:rPr lang="en-US" sz="1200" dirty="0">
                  <a:solidFill>
                    <a:srgbClr val="2C2821"/>
                  </a:solidFill>
                  <a:latin typeface="Crimson Text" pitchFamily="34" charset="0"/>
                  <a:ea typeface="Crimson Text" pitchFamily="34" charset="-122"/>
                  <a:cs typeface="Crimson Text" pitchFamily="34" charset="-120"/>
                </a:rPr>
                <a:t>~17 GW of solar and wind rapidly built out. </a:t>
              </a:r>
            </a:p>
            <a:p>
              <a:pPr algn="r">
                <a:lnSpc>
                  <a:spcPts val="1708"/>
                </a:lnSpc>
              </a:pPr>
              <a:r>
                <a:rPr lang="en-US" sz="1200" dirty="0">
                  <a:solidFill>
                    <a:srgbClr val="2C2821"/>
                  </a:solidFill>
                  <a:latin typeface="Crimson Text" pitchFamily="34" charset="0"/>
                  <a:ea typeface="Crimson Text" pitchFamily="34" charset="-122"/>
                  <a:cs typeface="Crimson Text" pitchFamily="34" charset="-120"/>
                </a:rPr>
                <a:t>Result: grid overload, curtailment, EVN financial strain. </a:t>
              </a:r>
            </a:p>
            <a:p>
              <a:pPr algn="r">
                <a:lnSpc>
                  <a:spcPts val="1708"/>
                </a:lnSpc>
              </a:pPr>
              <a:r>
                <a:rPr lang="en-US" sz="1200" i="1" dirty="0">
                  <a:solidFill>
                    <a:srgbClr val="2C2821"/>
                  </a:solidFill>
                  <a:latin typeface="Crimson Text" pitchFamily="34" charset="0"/>
                  <a:ea typeface="Crimson Text" pitchFamily="34" charset="-122"/>
                  <a:cs typeface="Crimson Text" pitchFamily="34" charset="-120"/>
                </a:rPr>
                <a:t>Volume without sufficient grid build out created systemic risk.</a:t>
              </a:r>
              <a:endParaRPr lang="en-US" sz="1200" dirty="0"/>
            </a:p>
          </p:txBody>
        </p:sp>
        <p:sp>
          <p:nvSpPr>
            <p:cNvPr id="10" name="Shape 8"/>
            <p:cNvSpPr/>
            <p:nvPr/>
          </p:nvSpPr>
          <p:spPr>
            <a:xfrm>
              <a:off x="6247061" y="2713236"/>
              <a:ext cx="453628" cy="19050"/>
            </a:xfrm>
            <a:prstGeom prst="roundRect">
              <a:avLst>
                <a:gd name="adj" fmla="val 40000"/>
              </a:avLst>
            </a:prstGeom>
            <a:solidFill>
              <a:srgbClr val="BDDACA"/>
            </a:solidFill>
            <a:ln/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1" name="Shape 9"/>
            <p:cNvSpPr/>
            <p:nvPr/>
          </p:nvSpPr>
          <p:spPr>
            <a:xfrm>
              <a:off x="5925890" y="2552700"/>
              <a:ext cx="340221" cy="340221"/>
            </a:xfrm>
            <a:prstGeom prst="roundRect">
              <a:avLst>
                <a:gd name="adj" fmla="val 2240"/>
              </a:avLst>
            </a:prstGeom>
            <a:solidFill>
              <a:srgbClr val="EBFAF2"/>
            </a:solidFill>
            <a:ln w="7620">
              <a:solidFill>
                <a:srgbClr val="BDDACA"/>
              </a:solidFill>
              <a:prstDash val="solid"/>
            </a:ln>
            <a:effectLst>
              <a:outerShdw blurRad="271780" algn="bl" rotWithShape="0">
                <a:srgbClr val="333333">
                  <a:alpha val="10000"/>
                </a:srgbClr>
              </a:outerShdw>
            </a:effec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2" name="Text 10"/>
            <p:cNvSpPr/>
            <p:nvPr/>
          </p:nvSpPr>
          <p:spPr>
            <a:xfrm>
              <a:off x="5982544" y="2581027"/>
              <a:ext cx="226814" cy="2834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750"/>
                </a:lnSpc>
              </a:pPr>
              <a:r>
                <a:rPr lang="en-US" sz="1750" dirty="0">
                  <a:solidFill>
                    <a:srgbClr val="2C2821"/>
                  </a:solidFill>
                  <a:latin typeface="Crimson Pro" pitchFamily="34" charset="0"/>
                  <a:ea typeface="Crimson Pro" pitchFamily="34" charset="-122"/>
                  <a:cs typeface="Crimson Pro" pitchFamily="34" charset="-120"/>
                </a:rPr>
                <a:t>2</a:t>
              </a:r>
              <a:endParaRPr lang="en-US" sz="175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6852047" y="2604592"/>
              <a:ext cx="2913658" cy="23624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833"/>
                </a:lnSpc>
              </a:pPr>
              <a:r>
                <a:rPr lang="en-US" sz="1600" dirty="0">
                  <a:solidFill>
                    <a:srgbClr val="2C2821"/>
                  </a:solidFill>
                  <a:latin typeface="Crimson Pro" pitchFamily="34" charset="0"/>
                  <a:ea typeface="Crimson Pro" pitchFamily="34" charset="-122"/>
                  <a:cs typeface="Crimson Pro" pitchFamily="34" charset="-120"/>
                </a:rPr>
                <a:t>Phase 2 — Policy Vacuum (2021–2024)</a:t>
              </a:r>
              <a:endParaRPr lang="en-US" sz="1600" dirty="0"/>
            </a:p>
          </p:txBody>
        </p:sp>
        <p:sp>
          <p:nvSpPr>
            <p:cNvPr id="14" name="Text 12"/>
            <p:cNvSpPr/>
            <p:nvPr/>
          </p:nvSpPr>
          <p:spPr>
            <a:xfrm>
              <a:off x="6852047" y="2913360"/>
              <a:ext cx="4741620" cy="65305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1708"/>
                </a:lnSpc>
              </a:pPr>
              <a:r>
                <a:rPr lang="en-US" sz="1200" dirty="0">
                  <a:solidFill>
                    <a:srgbClr val="2C2821"/>
                  </a:solidFill>
                  <a:latin typeface="Crimson Text" pitchFamily="34" charset="0"/>
                  <a:ea typeface="Crimson Text" pitchFamily="34" charset="-122"/>
                  <a:cs typeface="Crimson Text" pitchFamily="34" charset="-120"/>
                </a:rPr>
                <a:t>Near-total halt as FiT was withdrawn before a replacement was ready. Transitional projects forced to have lower tariffs.</a:t>
              </a:r>
              <a:br>
                <a:rPr lang="en-US" sz="1200" dirty="0">
                  <a:solidFill>
                    <a:srgbClr val="2C2821"/>
                  </a:solidFill>
                  <a:latin typeface="Crimson Text" pitchFamily="34" charset="0"/>
                  <a:ea typeface="Crimson Text" pitchFamily="34" charset="-122"/>
                  <a:cs typeface="Crimson Text" pitchFamily="34" charset="-120"/>
                </a:rPr>
              </a:br>
              <a:r>
                <a:rPr lang="en-US" sz="1200" i="1" dirty="0">
                  <a:solidFill>
                    <a:srgbClr val="2C2821"/>
                  </a:solidFill>
                  <a:latin typeface="Crimson Text" pitchFamily="34" charset="0"/>
                  <a:ea typeface="Crimson Text" pitchFamily="34" charset="-122"/>
                  <a:cs typeface="Crimson Text" pitchFamily="34" charset="-120"/>
                </a:rPr>
                <a:t>A three-year gap destroys investor confidence.</a:t>
              </a:r>
              <a:endParaRPr lang="en-US" sz="1200" dirty="0"/>
            </a:p>
          </p:txBody>
        </p:sp>
        <p:sp>
          <p:nvSpPr>
            <p:cNvPr id="15" name="Shape 13"/>
            <p:cNvSpPr/>
            <p:nvPr/>
          </p:nvSpPr>
          <p:spPr>
            <a:xfrm>
              <a:off x="5491312" y="3464918"/>
              <a:ext cx="453628" cy="19050"/>
            </a:xfrm>
            <a:prstGeom prst="roundRect">
              <a:avLst>
                <a:gd name="adj" fmla="val 40000"/>
              </a:avLst>
            </a:prstGeom>
            <a:solidFill>
              <a:srgbClr val="BDDACA"/>
            </a:solidFill>
            <a:ln/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6" name="Shape 14"/>
            <p:cNvSpPr/>
            <p:nvPr/>
          </p:nvSpPr>
          <p:spPr>
            <a:xfrm>
              <a:off x="5925890" y="3304382"/>
              <a:ext cx="340221" cy="340221"/>
            </a:xfrm>
            <a:prstGeom prst="roundRect">
              <a:avLst>
                <a:gd name="adj" fmla="val 2240"/>
              </a:avLst>
            </a:prstGeom>
            <a:solidFill>
              <a:srgbClr val="EBFAF2"/>
            </a:solidFill>
            <a:ln w="7620">
              <a:solidFill>
                <a:srgbClr val="BDDACA"/>
              </a:solidFill>
              <a:prstDash val="solid"/>
            </a:ln>
            <a:effectLst>
              <a:outerShdw blurRad="271780" algn="bl" rotWithShape="0">
                <a:srgbClr val="333333">
                  <a:alpha val="10000"/>
                </a:srgbClr>
              </a:outerShdw>
            </a:effec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7" name="Text 15"/>
            <p:cNvSpPr/>
            <p:nvPr/>
          </p:nvSpPr>
          <p:spPr>
            <a:xfrm>
              <a:off x="5982544" y="3332709"/>
              <a:ext cx="226814" cy="28346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750"/>
                </a:lnSpc>
              </a:pPr>
              <a:r>
                <a:rPr lang="en-US" sz="1750" dirty="0">
                  <a:solidFill>
                    <a:srgbClr val="2C2821"/>
                  </a:solidFill>
                  <a:latin typeface="Crimson Pro" pitchFamily="34" charset="0"/>
                  <a:ea typeface="Crimson Pro" pitchFamily="34" charset="-122"/>
                  <a:cs typeface="Crimson Pro" pitchFamily="34" charset="-120"/>
                </a:rPr>
                <a:t>3</a:t>
              </a:r>
              <a:endParaRPr lang="en-US" sz="1750" dirty="0"/>
            </a:p>
          </p:txBody>
        </p:sp>
        <p:sp>
          <p:nvSpPr>
            <p:cNvPr id="18" name="Text 16"/>
            <p:cNvSpPr/>
            <p:nvPr/>
          </p:nvSpPr>
          <p:spPr>
            <a:xfrm>
              <a:off x="2364383" y="3356273"/>
              <a:ext cx="2975570" cy="23624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r">
                <a:lnSpc>
                  <a:spcPts val="1833"/>
                </a:lnSpc>
              </a:pPr>
              <a:r>
                <a:rPr lang="en-US" sz="1600" dirty="0">
                  <a:solidFill>
                    <a:srgbClr val="2C2821"/>
                  </a:solidFill>
                  <a:latin typeface="Crimson Pro" pitchFamily="34" charset="0"/>
                  <a:ea typeface="Crimson Pro" pitchFamily="34" charset="-122"/>
                  <a:cs typeface="Crimson Pro" pitchFamily="34" charset="-120"/>
                </a:rPr>
                <a:t>Phase 3 — Market Reform (2024–2026)</a:t>
              </a:r>
              <a:endParaRPr lang="en-US" sz="1600" dirty="0"/>
            </a:p>
          </p:txBody>
        </p:sp>
        <p:sp>
          <p:nvSpPr>
            <p:cNvPr id="19" name="Text 17"/>
            <p:cNvSpPr/>
            <p:nvPr/>
          </p:nvSpPr>
          <p:spPr>
            <a:xfrm>
              <a:off x="661492" y="3665042"/>
              <a:ext cx="4678462" cy="4353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r">
                <a:lnSpc>
                  <a:spcPts val="1708"/>
                </a:lnSpc>
              </a:pPr>
              <a:r>
                <a:rPr lang="en-US" sz="1200" dirty="0">
                  <a:solidFill>
                    <a:srgbClr val="2C2821"/>
                  </a:solidFill>
                  <a:latin typeface="Crimson Text" pitchFamily="34" charset="0"/>
                  <a:ea typeface="Crimson Text" pitchFamily="34" charset="-122"/>
                  <a:cs typeface="Crimson Text" pitchFamily="34" charset="-120"/>
                </a:rPr>
                <a:t>Electricity Law 2024; Decrees 57 &amp; 58/2025; Revised PDP-8; Resolution 70 on energy security; National Assembly Resolution 253 </a:t>
              </a:r>
              <a:r>
                <a:rPr lang="en-US" sz="1200" i="1" dirty="0">
                  <a:solidFill>
                    <a:srgbClr val="2C2821"/>
                  </a:solidFill>
                  <a:latin typeface="Crimson Text" pitchFamily="34" charset="0"/>
                  <a:ea typeface="Crimson Text" pitchFamily="34" charset="-122"/>
                  <a:cs typeface="Crimson Text" pitchFamily="34" charset="-120"/>
                </a:rPr>
                <a:t>Innovation and incentives for 2026–2030 acceleration.</a:t>
              </a:r>
              <a:endParaRPr lang="en-US" sz="1200" i="1" dirty="0"/>
            </a:p>
          </p:txBody>
        </p:sp>
      </p:grpSp>
      <p:sp>
        <p:nvSpPr>
          <p:cNvPr id="25" name="Title 24">
            <a:extLst>
              <a:ext uri="{FF2B5EF4-FFF2-40B4-BE49-F238E27FC236}">
                <a16:creationId xmlns:a16="http://schemas.microsoft.com/office/drawing/2014/main" id="{BB7CBF0F-F17B-C5CB-CCA8-669F7E36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Viet Nam: From </a:t>
            </a:r>
            <a:r>
              <a:rPr lang="en-US" dirty="0" err="1"/>
              <a:t>FiT</a:t>
            </a:r>
            <a:r>
              <a:rPr lang="en-US" dirty="0"/>
              <a:t> Boom to Market-Based Procurement</a:t>
            </a:r>
          </a:p>
        </p:txBody>
      </p:sp>
      <p:sp>
        <p:nvSpPr>
          <p:cNvPr id="26" name="Text 2">
            <a:extLst>
              <a:ext uri="{FF2B5EF4-FFF2-40B4-BE49-F238E27FC236}">
                <a16:creationId xmlns:a16="http://schemas.microsoft.com/office/drawing/2014/main" id="{39B6F77A-2B6F-6793-14D2-2085FAD88A99}"/>
              </a:ext>
            </a:extLst>
          </p:cNvPr>
          <p:cNvSpPr/>
          <p:nvPr/>
        </p:nvSpPr>
        <p:spPr>
          <a:xfrm>
            <a:off x="841326" y="672685"/>
            <a:ext cx="975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i="1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practical case study in bridging the gap — including both missteps and hard-won innovations.</a:t>
            </a:r>
          </a:p>
        </p:txBody>
      </p:sp>
      <p:sp>
        <p:nvSpPr>
          <p:cNvPr id="44" name="Shape 2">
            <a:extLst>
              <a:ext uri="{FF2B5EF4-FFF2-40B4-BE49-F238E27FC236}">
                <a16:creationId xmlns:a16="http://schemas.microsoft.com/office/drawing/2014/main" id="{307C63E6-D42F-D003-2706-A1573A809FA2}"/>
              </a:ext>
            </a:extLst>
          </p:cNvPr>
          <p:cNvSpPr/>
          <p:nvPr/>
        </p:nvSpPr>
        <p:spPr>
          <a:xfrm>
            <a:off x="629967" y="4053441"/>
            <a:ext cx="10972800" cy="308770"/>
          </a:xfrm>
          <a:prstGeom prst="rect">
            <a:avLst/>
          </a:prstGeom>
          <a:solidFill>
            <a:srgbClr val="0D6E6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45" name="Text 3">
            <a:extLst>
              <a:ext uri="{FF2B5EF4-FFF2-40B4-BE49-F238E27FC236}">
                <a16:creationId xmlns:a16="http://schemas.microsoft.com/office/drawing/2014/main" id="{B702EA2C-C9B2-4B7C-C075-E5BF113B1711}"/>
              </a:ext>
            </a:extLst>
          </p:cNvPr>
          <p:cNvSpPr/>
          <p:nvPr/>
        </p:nvSpPr>
        <p:spPr>
          <a:xfrm>
            <a:off x="873807" y="3976040"/>
            <a:ext cx="103632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Innovations in Phase 3 (2024–2026)</a:t>
            </a:r>
            <a:endParaRPr lang="en-US" sz="1733" dirty="0"/>
          </a:p>
        </p:txBody>
      </p:sp>
      <p:pic>
        <p:nvPicPr>
          <p:cNvPr id="46" name="Image 1" descr="preencoded.png">
            <a:extLst>
              <a:ext uri="{FF2B5EF4-FFF2-40B4-BE49-F238E27FC236}">
                <a16:creationId xmlns:a16="http://schemas.microsoft.com/office/drawing/2014/main" id="{0BD3C51C-38C8-A5EB-3428-4DB9CA6D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4498221"/>
            <a:ext cx="341376" cy="341376"/>
          </a:xfrm>
          <a:prstGeom prst="rect">
            <a:avLst/>
          </a:prstGeom>
        </p:spPr>
      </p:pic>
      <p:sp>
        <p:nvSpPr>
          <p:cNvPr id="47" name="Text 4">
            <a:extLst>
              <a:ext uri="{FF2B5EF4-FFF2-40B4-BE49-F238E27FC236}">
                <a16:creationId xmlns:a16="http://schemas.microsoft.com/office/drawing/2014/main" id="{412F9C86-4737-1A16-5A6B-BDF1E6BF7B7D}"/>
              </a:ext>
            </a:extLst>
          </p:cNvPr>
          <p:cNvSpPr/>
          <p:nvPr/>
        </p:nvSpPr>
        <p:spPr>
          <a:xfrm>
            <a:off x="1194816" y="4425069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DPPA dual pathway</a:t>
            </a:r>
            <a:endParaRPr lang="en-US" sz="1600" dirty="0"/>
          </a:p>
        </p:txBody>
      </p:sp>
      <p:sp>
        <p:nvSpPr>
          <p:cNvPr id="48" name="Text 5">
            <a:extLst>
              <a:ext uri="{FF2B5EF4-FFF2-40B4-BE49-F238E27FC236}">
                <a16:creationId xmlns:a16="http://schemas.microsoft.com/office/drawing/2014/main" id="{482B297C-7967-BD8D-DF6D-990B739C7AC9}"/>
              </a:ext>
            </a:extLst>
          </p:cNvPr>
          <p:cNvSpPr/>
          <p:nvPr/>
        </p:nvSpPr>
        <p:spPr>
          <a:xfrm>
            <a:off x="1194816" y="4766445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Physical (private wire) + Financial (virtual via wholesale market) via a Contract for Differences (</a:t>
            </a:r>
            <a:r>
              <a:rPr lang="en-US" sz="1333" dirty="0" err="1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CfD</a:t>
            </a:r>
            <a:r>
              <a:rPr lang="en-US" sz="1333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 mechanism</a:t>
            </a:r>
            <a:endParaRPr lang="en-US" sz="1333" dirty="0"/>
          </a:p>
        </p:txBody>
      </p:sp>
      <p:pic>
        <p:nvPicPr>
          <p:cNvPr id="49" name="Image 2" descr="preencoded.png">
            <a:extLst>
              <a:ext uri="{FF2B5EF4-FFF2-40B4-BE49-F238E27FC236}">
                <a16:creationId xmlns:a16="http://schemas.microsoft.com/office/drawing/2014/main" id="{44AECC0A-563F-FFC5-111A-2AD8CCA3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5296720"/>
            <a:ext cx="341376" cy="341376"/>
          </a:xfrm>
          <a:prstGeom prst="rect">
            <a:avLst/>
          </a:prstGeom>
        </p:spPr>
      </p:pic>
      <p:sp>
        <p:nvSpPr>
          <p:cNvPr id="50" name="Text 6">
            <a:extLst>
              <a:ext uri="{FF2B5EF4-FFF2-40B4-BE49-F238E27FC236}">
                <a16:creationId xmlns:a16="http://schemas.microsoft.com/office/drawing/2014/main" id="{D542AD4F-AD17-3763-D602-A0B382BCAF88}"/>
              </a:ext>
            </a:extLst>
          </p:cNvPr>
          <p:cNvSpPr/>
          <p:nvPr/>
        </p:nvSpPr>
        <p:spPr>
          <a:xfrm>
            <a:off x="1194816" y="5223568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Minimum contracted output (Qc)</a:t>
            </a:r>
            <a:endParaRPr lang="en-US" sz="1600" dirty="0"/>
          </a:p>
        </p:txBody>
      </p:sp>
      <p:sp>
        <p:nvSpPr>
          <p:cNvPr id="51" name="Text 7">
            <a:extLst>
              <a:ext uri="{FF2B5EF4-FFF2-40B4-BE49-F238E27FC236}">
                <a16:creationId xmlns:a16="http://schemas.microsoft.com/office/drawing/2014/main" id="{B5BCAE1A-06D5-DE0B-9FF3-CF414A78CC6E}"/>
              </a:ext>
            </a:extLst>
          </p:cNvPr>
          <p:cNvSpPr/>
          <p:nvPr/>
        </p:nvSpPr>
        <p:spPr>
          <a:xfrm>
            <a:off x="1194816" y="5515477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70% for new energy, 80% for offshore wind during loan repayment</a:t>
            </a:r>
            <a:endParaRPr lang="en-US" sz="1333" dirty="0"/>
          </a:p>
        </p:txBody>
      </p:sp>
      <p:pic>
        <p:nvPicPr>
          <p:cNvPr id="52" name="Image 3" descr="preencoded.png">
            <a:extLst>
              <a:ext uri="{FF2B5EF4-FFF2-40B4-BE49-F238E27FC236}">
                <a16:creationId xmlns:a16="http://schemas.microsoft.com/office/drawing/2014/main" id="{31C1B9FE-1BE0-F35E-96CA-8DCF8C949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4498221"/>
            <a:ext cx="341376" cy="341376"/>
          </a:xfrm>
          <a:prstGeom prst="rect">
            <a:avLst/>
          </a:prstGeom>
        </p:spPr>
      </p:pic>
      <p:sp>
        <p:nvSpPr>
          <p:cNvPr id="53" name="Text 8">
            <a:extLst>
              <a:ext uri="{FF2B5EF4-FFF2-40B4-BE49-F238E27FC236}">
                <a16:creationId xmlns:a16="http://schemas.microsoft.com/office/drawing/2014/main" id="{F886EE3F-B466-3DE7-2003-A456A4AC4836}"/>
              </a:ext>
            </a:extLst>
          </p:cNvPr>
          <p:cNvSpPr/>
          <p:nvPr/>
        </p:nvSpPr>
        <p:spPr>
          <a:xfrm>
            <a:off x="6681216" y="4425069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Time-limited Special Mechanisms</a:t>
            </a:r>
            <a:endParaRPr lang="en-US" sz="1600" dirty="0"/>
          </a:p>
        </p:txBody>
      </p:sp>
      <p:sp>
        <p:nvSpPr>
          <p:cNvPr id="54" name="Text 9">
            <a:extLst>
              <a:ext uri="{FF2B5EF4-FFF2-40B4-BE49-F238E27FC236}">
                <a16:creationId xmlns:a16="http://schemas.microsoft.com/office/drawing/2014/main" id="{CE3CBA7A-5817-06A7-DF84-FBF8D3D7C4CD}"/>
              </a:ext>
            </a:extLst>
          </p:cNvPr>
          <p:cNvSpPr/>
          <p:nvPr/>
        </p:nvSpPr>
        <p:spPr>
          <a:xfrm>
            <a:off x="6681216" y="4779264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Accelerated permitting, land allocation, and investment incentives specifically for 2026–2030 energy projects</a:t>
            </a:r>
            <a:endParaRPr lang="en-US" sz="1333" dirty="0"/>
          </a:p>
        </p:txBody>
      </p:sp>
      <p:pic>
        <p:nvPicPr>
          <p:cNvPr id="55" name="Image 4" descr="preencoded.png">
            <a:extLst>
              <a:ext uri="{FF2B5EF4-FFF2-40B4-BE49-F238E27FC236}">
                <a16:creationId xmlns:a16="http://schemas.microsoft.com/office/drawing/2014/main" id="{EE59B276-8FED-FB28-2694-312C851F4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5296720"/>
            <a:ext cx="341376" cy="341376"/>
          </a:xfrm>
          <a:prstGeom prst="rect">
            <a:avLst/>
          </a:prstGeom>
        </p:spPr>
      </p:pic>
      <p:sp>
        <p:nvSpPr>
          <p:cNvPr id="56" name="Text 10">
            <a:extLst>
              <a:ext uri="{FF2B5EF4-FFF2-40B4-BE49-F238E27FC236}">
                <a16:creationId xmlns:a16="http://schemas.microsoft.com/office/drawing/2014/main" id="{FFD6D863-7E46-9917-5EA2-13B42A5673DF}"/>
              </a:ext>
            </a:extLst>
          </p:cNvPr>
          <p:cNvSpPr/>
          <p:nvPr/>
        </p:nvSpPr>
        <p:spPr>
          <a:xfrm>
            <a:off x="6681216" y="5223568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EVN role evolution</a:t>
            </a:r>
            <a:endParaRPr lang="en-US" sz="1600" dirty="0"/>
          </a:p>
        </p:txBody>
      </p:sp>
      <p:sp>
        <p:nvSpPr>
          <p:cNvPr id="57" name="Text 11">
            <a:extLst>
              <a:ext uri="{FF2B5EF4-FFF2-40B4-BE49-F238E27FC236}">
                <a16:creationId xmlns:a16="http://schemas.microsoft.com/office/drawing/2014/main" id="{B49E59DD-7E85-4C28-A97F-23E8084A8933}"/>
              </a:ext>
            </a:extLst>
          </p:cNvPr>
          <p:cNvSpPr/>
          <p:nvPr/>
        </p:nvSpPr>
        <p:spPr>
          <a:xfrm>
            <a:off x="6681216" y="5515477"/>
            <a:ext cx="4632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33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Transitioning from sole buyer to market enabler</a:t>
            </a:r>
            <a:endParaRPr lang="en-US" sz="1333" dirty="0"/>
          </a:p>
        </p:txBody>
      </p:sp>
      <p:sp>
        <p:nvSpPr>
          <p:cNvPr id="62" name="Shape 28">
            <a:extLst>
              <a:ext uri="{FF2B5EF4-FFF2-40B4-BE49-F238E27FC236}">
                <a16:creationId xmlns:a16="http://schemas.microsoft.com/office/drawing/2014/main" id="{1A2F102C-891D-FDC8-5AD3-293FD12B6A00}"/>
              </a:ext>
            </a:extLst>
          </p:cNvPr>
          <p:cNvSpPr/>
          <p:nvPr/>
        </p:nvSpPr>
        <p:spPr>
          <a:xfrm>
            <a:off x="627217" y="6022848"/>
            <a:ext cx="10972800" cy="426720"/>
          </a:xfrm>
          <a:prstGeom prst="rect">
            <a:avLst/>
          </a:prstGeom>
          <a:solidFill>
            <a:srgbClr val="0C2D48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63" name="Text 29">
            <a:extLst>
              <a:ext uri="{FF2B5EF4-FFF2-40B4-BE49-F238E27FC236}">
                <a16:creationId xmlns:a16="http://schemas.microsoft.com/office/drawing/2014/main" id="{BAF6DB70-AB05-7FE0-EC14-7694BDA0E4EC}"/>
              </a:ext>
            </a:extLst>
          </p:cNvPr>
          <p:cNvSpPr/>
          <p:nvPr/>
        </p:nvSpPr>
        <p:spPr>
          <a:xfrm>
            <a:off x="975360" y="6022848"/>
            <a:ext cx="1024128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Market-based mechanisms work — but only when designed with bankability as the central requirement.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0F9F89E-5C03-4203-0358-214510BD6D32}"/>
              </a:ext>
            </a:extLst>
          </p:cNvPr>
          <p:cNvSpPr txBox="1">
            <a:spLocks/>
          </p:cNvSpPr>
          <p:nvPr/>
        </p:nvSpPr>
        <p:spPr>
          <a:xfrm>
            <a:off x="0" y="6673334"/>
            <a:ext cx="302508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3462-7531-CB50-016E-3209AEDA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FiT</a:t>
            </a:r>
            <a:r>
              <a:rPr lang="en-US" dirty="0"/>
              <a:t>-Driven RE Capacity in Viet Nam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64130-6006-1B30-BB13-4B334A7410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2862"/>
          <a:stretch>
            <a:fillRect/>
          </a:stretch>
        </p:blipFill>
        <p:spPr>
          <a:xfrm>
            <a:off x="1632725" y="542571"/>
            <a:ext cx="8745164" cy="6238311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6FAFF41-7A9A-89B4-FB47-4935E85C623F}"/>
              </a:ext>
            </a:extLst>
          </p:cNvPr>
          <p:cNvSpPr txBox="1">
            <a:spLocks/>
          </p:cNvSpPr>
          <p:nvPr/>
        </p:nvSpPr>
        <p:spPr>
          <a:xfrm>
            <a:off x="0" y="6673334"/>
            <a:ext cx="302508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3A858-6F77-D67E-93D6-A1BC48A1D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5658-6494-D04F-122B-753E5FCE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Viet Nam’s Direct Power Purchase Agreement (DPPA)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E663D7-B322-C956-FB6F-C887E21E5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237562"/>
              </p:ext>
            </p:extLst>
          </p:nvPr>
        </p:nvGraphicFramePr>
        <p:xfrm>
          <a:off x="-383244" y="823954"/>
          <a:ext cx="6878638" cy="459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981860CA-AC3E-F75B-F4A1-8421F285D188}"/>
              </a:ext>
            </a:extLst>
          </p:cNvPr>
          <p:cNvSpPr txBox="1">
            <a:spLocks/>
          </p:cNvSpPr>
          <p:nvPr/>
        </p:nvSpPr>
        <p:spPr>
          <a:xfrm>
            <a:off x="0" y="6673334"/>
            <a:ext cx="302508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EB1782B-F4D3-2E3F-7533-310DFE458F96}"/>
              </a:ext>
            </a:extLst>
          </p:cNvPr>
          <p:cNvGrpSpPr/>
          <p:nvPr/>
        </p:nvGrpSpPr>
        <p:grpSpPr>
          <a:xfrm>
            <a:off x="779428" y="5812758"/>
            <a:ext cx="10612445" cy="655688"/>
            <a:chOff x="1040523" y="5821087"/>
            <a:chExt cx="10612445" cy="655688"/>
          </a:xfrm>
        </p:grpSpPr>
        <p:sp>
          <p:nvSpPr>
            <p:cNvPr id="6" name="Shape 11">
              <a:extLst>
                <a:ext uri="{FF2B5EF4-FFF2-40B4-BE49-F238E27FC236}">
                  <a16:creationId xmlns:a16="http://schemas.microsoft.com/office/drawing/2014/main" id="{1676EFD8-91A9-A69F-884A-C6710C53ED23}"/>
                </a:ext>
              </a:extLst>
            </p:cNvPr>
            <p:cNvSpPr/>
            <p:nvPr/>
          </p:nvSpPr>
          <p:spPr>
            <a:xfrm>
              <a:off x="1040523" y="5821087"/>
              <a:ext cx="10612445" cy="655688"/>
            </a:xfrm>
            <a:prstGeom prst="rect">
              <a:avLst/>
            </a:prstGeom>
            <a:solidFill>
              <a:srgbClr val="233E32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Image 0" descr="preencoded.png">
              <a:extLst>
                <a:ext uri="{FF2B5EF4-FFF2-40B4-BE49-F238E27FC236}">
                  <a16:creationId xmlns:a16="http://schemas.microsoft.com/office/drawing/2014/main" id="{2AE9771D-FBE0-CF40-B6D2-FA81AA56B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4440" y="5966051"/>
              <a:ext cx="365760" cy="365760"/>
            </a:xfrm>
            <a:prstGeom prst="rect">
              <a:avLst/>
            </a:prstGeom>
          </p:spPr>
        </p:pic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B4DC9F8F-901D-7C26-4262-FC6E50DB39FF}"/>
                </a:ext>
              </a:extLst>
            </p:cNvPr>
            <p:cNvSpPr/>
            <p:nvPr/>
          </p:nvSpPr>
          <p:spPr>
            <a:xfrm>
              <a:off x="1657631" y="5839375"/>
              <a:ext cx="9909753" cy="62940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Calibri" pitchFamily="34" charset="-122"/>
                  <a:cs typeface="Calibri" pitchFamily="34" charset="-120"/>
                </a:rPr>
                <a:t>Virtual DPPA uses the existing grid, requires no infrastructure changes, and is the commercially viable path for large-scale RE procurement. Whereas Physical DPPA is constrained by geography and scale — similar to rooftop solar.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Shape 3">
            <a:extLst>
              <a:ext uri="{FF2B5EF4-FFF2-40B4-BE49-F238E27FC236}">
                <a16:creationId xmlns:a16="http://schemas.microsoft.com/office/drawing/2014/main" id="{BA51D6B7-DE49-8C1E-E82F-B5C9D0870942}"/>
              </a:ext>
            </a:extLst>
          </p:cNvPr>
          <p:cNvSpPr/>
          <p:nvPr/>
        </p:nvSpPr>
        <p:spPr>
          <a:xfrm>
            <a:off x="6932323" y="823954"/>
            <a:ext cx="4424480" cy="2004830"/>
          </a:xfrm>
          <a:prstGeom prst="rect">
            <a:avLst/>
          </a:prstGeom>
          <a:solidFill>
            <a:srgbClr val="F8F9FA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4">
            <a:extLst>
              <a:ext uri="{FF2B5EF4-FFF2-40B4-BE49-F238E27FC236}">
                <a16:creationId xmlns:a16="http://schemas.microsoft.com/office/drawing/2014/main" id="{4A60909C-C097-BFD1-9CA1-0C0A9C8BB477}"/>
              </a:ext>
            </a:extLst>
          </p:cNvPr>
          <p:cNvSpPr/>
          <p:nvPr/>
        </p:nvSpPr>
        <p:spPr>
          <a:xfrm>
            <a:off x="6932323" y="823954"/>
            <a:ext cx="4424480" cy="457200"/>
          </a:xfrm>
          <a:prstGeom prst="rect">
            <a:avLst/>
          </a:prstGeom>
          <a:solidFill>
            <a:srgbClr val="7F8C8D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7666B06A-94DB-2EDD-4AC5-3C3D33687F6B}"/>
              </a:ext>
            </a:extLst>
          </p:cNvPr>
          <p:cNvSpPr/>
          <p:nvPr/>
        </p:nvSpPr>
        <p:spPr>
          <a:xfrm>
            <a:off x="7157545" y="823954"/>
            <a:ext cx="41992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imson Pro" pitchFamily="2" charset="0"/>
                <a:ea typeface="Georgia" pitchFamily="34" charset="-122"/>
                <a:cs typeface="Georgia" pitchFamily="34" charset="-120"/>
              </a:rPr>
              <a:t>Physical DPPA (Private Wire)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rimson Pro" pitchFamily="2" charset="0"/>
              <a:ea typeface="+mn-ea"/>
              <a:cs typeface="+mn-cs"/>
            </a:endParaRPr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F1D9839B-CA2B-8687-7715-C8ADABEADFD6}"/>
              </a:ext>
            </a:extLst>
          </p:cNvPr>
          <p:cNvSpPr/>
          <p:nvPr/>
        </p:nvSpPr>
        <p:spPr>
          <a:xfrm>
            <a:off x="7157545" y="1348509"/>
            <a:ext cx="4016378" cy="12978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Generator and factory connected by a dedicated private wire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Similar to rooftop solar — limited scalability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Requires physical infrastructure build-out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Restricted geographic proximity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5C68702C-5C17-4F4E-ECD0-982264F0E8DB}"/>
              </a:ext>
            </a:extLst>
          </p:cNvPr>
          <p:cNvSpPr/>
          <p:nvPr/>
        </p:nvSpPr>
        <p:spPr>
          <a:xfrm>
            <a:off x="6932323" y="3132051"/>
            <a:ext cx="4424480" cy="2377440"/>
          </a:xfrm>
          <a:prstGeom prst="rect">
            <a:avLst/>
          </a:prstGeom>
          <a:solidFill>
            <a:srgbClr val="E8F5EE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hape 8">
            <a:extLst>
              <a:ext uri="{FF2B5EF4-FFF2-40B4-BE49-F238E27FC236}">
                <a16:creationId xmlns:a16="http://schemas.microsoft.com/office/drawing/2014/main" id="{94268CA9-0DFD-1766-ED16-304500444CF0}"/>
              </a:ext>
            </a:extLst>
          </p:cNvPr>
          <p:cNvSpPr/>
          <p:nvPr/>
        </p:nvSpPr>
        <p:spPr>
          <a:xfrm>
            <a:off x="6932323" y="3132051"/>
            <a:ext cx="4424480" cy="457200"/>
          </a:xfrm>
          <a:prstGeom prst="rect">
            <a:avLst/>
          </a:prstGeom>
          <a:solidFill>
            <a:srgbClr val="1B5F39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9">
            <a:extLst>
              <a:ext uri="{FF2B5EF4-FFF2-40B4-BE49-F238E27FC236}">
                <a16:creationId xmlns:a16="http://schemas.microsoft.com/office/drawing/2014/main" id="{2752613F-A70C-9FA9-E4CA-677A373A77F2}"/>
              </a:ext>
            </a:extLst>
          </p:cNvPr>
          <p:cNvSpPr/>
          <p:nvPr/>
        </p:nvSpPr>
        <p:spPr>
          <a:xfrm>
            <a:off x="6932323" y="3132051"/>
            <a:ext cx="4424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rimson Pro" pitchFamily="2" charset="0"/>
                <a:ea typeface="Georgia" pitchFamily="34" charset="-122"/>
                <a:cs typeface="Georgia" pitchFamily="34" charset="-120"/>
              </a:rPr>
              <a:t>Virtual DPPA (via Grid)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rimson Pro" pitchFamily="2" charset="0"/>
              <a:ea typeface="+mn-ea"/>
              <a:cs typeface="+mn-cs"/>
            </a:endParaRPr>
          </a:p>
        </p:txBody>
      </p:sp>
      <p:sp>
        <p:nvSpPr>
          <p:cNvPr id="48" name="Text 10">
            <a:extLst>
              <a:ext uri="{FF2B5EF4-FFF2-40B4-BE49-F238E27FC236}">
                <a16:creationId xmlns:a16="http://schemas.microsoft.com/office/drawing/2014/main" id="{DAF5938F-33B6-E049-5C57-2AB6FBA24698}"/>
              </a:ext>
            </a:extLst>
          </p:cNvPr>
          <p:cNvSpPr/>
          <p:nvPr/>
        </p:nvSpPr>
        <p:spPr>
          <a:xfrm>
            <a:off x="7115203" y="3726411"/>
            <a:ext cx="419543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436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Settlement through the wholesale electricity market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436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No change to physical electricity supply or infrastructure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436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Scalable: access large RE projects (10+ MW) anywhere on the grid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30188" marR="0" lvl="0" indent="-230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436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Primary pathway for 100% RE targets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2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609600" y="984527"/>
            <a:ext cx="10972800" cy="1584960"/>
          </a:xfrm>
          <a:prstGeom prst="rect">
            <a:avLst/>
          </a:prstGeom>
          <a:solidFill>
            <a:srgbClr val="0E3A5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5" name="Shape 3"/>
          <p:cNvSpPr/>
          <p:nvPr/>
        </p:nvSpPr>
        <p:spPr>
          <a:xfrm>
            <a:off x="914400" y="1167407"/>
            <a:ext cx="853440" cy="853440"/>
          </a:xfrm>
          <a:prstGeom prst="ellipse">
            <a:avLst/>
          </a:prstGeom>
          <a:solidFill>
            <a:srgbClr val="E8720C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6" name="Text 4"/>
          <p:cNvSpPr/>
          <p:nvPr/>
        </p:nvSpPr>
        <p:spPr>
          <a:xfrm>
            <a:off x="914400" y="1167407"/>
            <a:ext cx="8534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467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3467" dirty="0"/>
          </a:p>
        </p:txBody>
      </p:sp>
      <p:sp>
        <p:nvSpPr>
          <p:cNvPr id="7" name="Text 5"/>
          <p:cNvSpPr/>
          <p:nvPr/>
        </p:nvSpPr>
        <p:spPr>
          <a:xfrm>
            <a:off x="2072640" y="1082063"/>
            <a:ext cx="91440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for Bankability, Not Only Ambition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2072640" y="1533166"/>
            <a:ext cx="9144000" cy="853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policy, PPA, pricing mechanism must answer: </a:t>
            </a:r>
            <a:r>
              <a:rPr lang="en-US" sz="1600" i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Can a developer secure project finance on this basis</a:t>
            </a:r>
            <a:r>
              <a:rPr lang="en-US" sz="16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 Minimum purchase commitments, lender protections, clear dispute resolution are the foundations of a deployable policy.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09600" y="2752367"/>
            <a:ext cx="10972800" cy="1584960"/>
          </a:xfrm>
          <a:prstGeom prst="rect">
            <a:avLst/>
          </a:prstGeom>
          <a:solidFill>
            <a:srgbClr val="0E3A5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0" name="Shape 8"/>
          <p:cNvSpPr/>
          <p:nvPr/>
        </p:nvSpPr>
        <p:spPr>
          <a:xfrm>
            <a:off x="914400" y="2935247"/>
            <a:ext cx="853440" cy="853440"/>
          </a:xfrm>
          <a:prstGeom prst="ellipse">
            <a:avLst/>
          </a:prstGeom>
          <a:solidFill>
            <a:srgbClr val="0D6E6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1" name="Text 9"/>
          <p:cNvSpPr/>
          <p:nvPr/>
        </p:nvSpPr>
        <p:spPr>
          <a:xfrm>
            <a:off x="914400" y="2935247"/>
            <a:ext cx="8534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467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3467" dirty="0"/>
          </a:p>
        </p:txBody>
      </p:sp>
      <p:sp>
        <p:nvSpPr>
          <p:cNvPr id="12" name="Text 10"/>
          <p:cNvSpPr/>
          <p:nvPr/>
        </p:nvSpPr>
        <p:spPr>
          <a:xfrm>
            <a:off x="2072640" y="2849903"/>
            <a:ext cx="91440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 the Mechanism to the Market Stage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2072640" y="3301007"/>
            <a:ext cx="914400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Early-stage (PNG): standardized contracts, hybrid mini-grids, concessional finance.</a:t>
            </a:r>
            <a:endParaRPr lang="en-US" sz="1600" dirty="0"/>
          </a:p>
          <a:p>
            <a:r>
              <a:rPr lang="en-US" sz="16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Scaling (The Philippines, Viet Nam): competitive auctions, DPPA, grid investment.</a:t>
            </a:r>
            <a:endParaRPr lang="en-US" sz="1600" dirty="0"/>
          </a:p>
          <a:p>
            <a:r>
              <a:rPr lang="en-US" sz="16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Advanced (Chinese Taipei): system flexibility, offshore wind discipline, demand-side markets.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09600" y="4520207"/>
            <a:ext cx="10972800" cy="1584960"/>
          </a:xfrm>
          <a:prstGeom prst="rect">
            <a:avLst/>
          </a:prstGeom>
          <a:solidFill>
            <a:srgbClr val="0E3A5E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5" name="Shape 13"/>
          <p:cNvSpPr/>
          <p:nvPr/>
        </p:nvSpPr>
        <p:spPr>
          <a:xfrm>
            <a:off x="914400" y="4703087"/>
            <a:ext cx="853440" cy="853440"/>
          </a:xfrm>
          <a:prstGeom prst="ellipse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16" name="Text 14"/>
          <p:cNvSpPr/>
          <p:nvPr/>
        </p:nvSpPr>
        <p:spPr>
          <a:xfrm>
            <a:off x="914400" y="4703087"/>
            <a:ext cx="853440" cy="853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467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467" dirty="0"/>
          </a:p>
        </p:txBody>
      </p:sp>
      <p:sp>
        <p:nvSpPr>
          <p:cNvPr id="17" name="Text 15"/>
          <p:cNvSpPr/>
          <p:nvPr/>
        </p:nvSpPr>
        <p:spPr>
          <a:xfrm>
            <a:off x="2072640" y="4617743"/>
            <a:ext cx="9144000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Create Demand-Side Pull, Not Only Supply-Side Push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2072640" y="5068847"/>
            <a:ext cx="9144000" cy="804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effective RE scaling occurs when corporates actively seek RE for competitiveness. </a:t>
            </a:r>
          </a:p>
          <a:p>
            <a:r>
              <a:rPr lang="en-US" sz="1600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Two-part tariffs, DPPAs, and industrial park aggregation transform RE procurement from obligation into business decisions.</a:t>
            </a:r>
            <a:endParaRPr lang="en-US" sz="1600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EE6C4ADE-9948-AF95-6970-6E85F753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Principles for Bridging the Gap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BC78ACD-CABE-E741-8A85-3D0FD35747CF}"/>
              </a:ext>
            </a:extLst>
          </p:cNvPr>
          <p:cNvSpPr txBox="1">
            <a:spLocks/>
          </p:cNvSpPr>
          <p:nvPr/>
        </p:nvSpPr>
        <p:spPr>
          <a:xfrm>
            <a:off x="0" y="6673334"/>
            <a:ext cx="302508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609600" y="975360"/>
            <a:ext cx="10972800" cy="548640"/>
          </a:xfrm>
          <a:prstGeom prst="rect">
            <a:avLst/>
          </a:prstGeom>
          <a:solidFill>
            <a:srgbClr val="0C2D48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853440" y="975360"/>
            <a:ext cx="10485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&lt;20% electrification  |  ~900 MW total  |  Diesel-dependent  |  70% electrification target by 2030</a:t>
            </a:r>
            <a:endParaRPr lang="en-US" sz="1467" dirty="0"/>
          </a:p>
        </p:txBody>
      </p:sp>
      <p:sp>
        <p:nvSpPr>
          <p:cNvPr id="6" name="Shape 4"/>
          <p:cNvSpPr/>
          <p:nvPr/>
        </p:nvSpPr>
        <p:spPr>
          <a:xfrm>
            <a:off x="609600" y="176784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7" name="Shape 5"/>
          <p:cNvSpPr/>
          <p:nvPr/>
        </p:nvSpPr>
        <p:spPr>
          <a:xfrm>
            <a:off x="853440" y="1950720"/>
            <a:ext cx="633984" cy="633984"/>
          </a:xfrm>
          <a:prstGeom prst="ellipse">
            <a:avLst/>
          </a:prstGeom>
          <a:solidFill>
            <a:srgbClr val="0D6E6E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2072640"/>
            <a:ext cx="390144" cy="39014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06880" y="184099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Standardized Procurement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706880" y="2231136"/>
            <a:ext cx="95097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 simple mini-PPA templates for solar-diesel-battery hybrid mini-grids with transparent tariff structures. Avoid premature market complexity.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09600" y="292608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2" name="Shape 9"/>
          <p:cNvSpPr/>
          <p:nvPr/>
        </p:nvSpPr>
        <p:spPr>
          <a:xfrm>
            <a:off x="853440" y="3108960"/>
            <a:ext cx="633984" cy="633984"/>
          </a:xfrm>
          <a:prstGeom prst="ellipse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3230880"/>
            <a:ext cx="390144" cy="39014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706880" y="299923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Solar + Storage Hybrids</a:t>
            </a:r>
            <a:endParaRPr lang="en-US" sz="2000" dirty="0"/>
          </a:p>
        </p:txBody>
      </p:sp>
      <p:sp>
        <p:nvSpPr>
          <p:cNvPr id="15" name="Text 11"/>
          <p:cNvSpPr/>
          <p:nvPr/>
        </p:nvSpPr>
        <p:spPr>
          <a:xfrm>
            <a:off x="1706880" y="3389376"/>
            <a:ext cx="95097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Prioritize provincial centers where diesel costs are highest. World Bank NEAT Project ($204M, Nov 2024) anchors this approach.</a:t>
            </a: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609600" y="408432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7" name="Shape 13"/>
          <p:cNvSpPr/>
          <p:nvPr/>
        </p:nvSpPr>
        <p:spPr>
          <a:xfrm>
            <a:off x="853440" y="4267200"/>
            <a:ext cx="633984" cy="633984"/>
          </a:xfrm>
          <a:prstGeom prst="ellipse">
            <a:avLst/>
          </a:prstGeom>
          <a:solidFill>
            <a:srgbClr val="059669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" y="4389120"/>
            <a:ext cx="390144" cy="39014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706880" y="415747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Institutional Sequencing</a:t>
            </a:r>
            <a:endParaRPr lang="en-US" sz="2000" dirty="0"/>
          </a:p>
        </p:txBody>
      </p:sp>
      <p:sp>
        <p:nvSpPr>
          <p:cNvPr id="20" name="Text 15"/>
          <p:cNvSpPr/>
          <p:nvPr/>
        </p:nvSpPr>
        <p:spPr>
          <a:xfrm>
            <a:off x="1706880" y="4547616"/>
            <a:ext cx="95097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PNG Power Limited capacity before introducing competitive procurement. ADB-funded Power Sector Master Plan is an essential prerequisite.</a:t>
            </a:r>
            <a:endParaRPr lang="en-US" sz="1600" dirty="0"/>
          </a:p>
        </p:txBody>
      </p:sp>
      <p:sp>
        <p:nvSpPr>
          <p:cNvPr id="21" name="Shape 16"/>
          <p:cNvSpPr/>
          <p:nvPr/>
        </p:nvSpPr>
        <p:spPr>
          <a:xfrm>
            <a:off x="609600" y="524256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2" name="Shape 17"/>
          <p:cNvSpPr/>
          <p:nvPr/>
        </p:nvSpPr>
        <p:spPr>
          <a:xfrm>
            <a:off x="853440" y="5425440"/>
            <a:ext cx="633984" cy="633984"/>
          </a:xfrm>
          <a:prstGeom prst="ellipse">
            <a:avLst/>
          </a:prstGeom>
          <a:solidFill>
            <a:srgbClr val="E8720C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" y="5547360"/>
            <a:ext cx="390144" cy="39014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706880" y="531571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Leverage Mining Sector</a:t>
            </a:r>
            <a:endParaRPr lang="en-US" sz="2000" dirty="0"/>
          </a:p>
        </p:txBody>
      </p:sp>
      <p:sp>
        <p:nvSpPr>
          <p:cNvPr id="25" name="Text 19"/>
          <p:cNvSpPr/>
          <p:nvPr/>
        </p:nvSpPr>
        <p:spPr>
          <a:xfrm>
            <a:off x="1706880" y="5705856"/>
            <a:ext cx="95097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 mechanisms for captive generators in mining companies (~300 MW already exist) to provide power to the grid as grid-connected IPPs. For example, PPAs could provide credible risk allocation and payment certainty.</a:t>
            </a:r>
            <a:endParaRPr lang="en-US" sz="1600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5F98244C-E92D-D231-52C1-A00EF212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Papua New Guinea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3ED8182-49A4-5D26-5624-A4B780DDE8DF}"/>
              </a:ext>
            </a:extLst>
          </p:cNvPr>
          <p:cNvSpPr txBox="1">
            <a:spLocks/>
          </p:cNvSpPr>
          <p:nvPr/>
        </p:nvSpPr>
        <p:spPr>
          <a:xfrm>
            <a:off x="0" y="6673334"/>
            <a:ext cx="302508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"/>
          <p:cNvSpPr/>
          <p:nvPr/>
        </p:nvSpPr>
        <p:spPr>
          <a:xfrm>
            <a:off x="609600" y="975360"/>
            <a:ext cx="10972800" cy="548640"/>
          </a:xfrm>
          <a:prstGeom prst="rect">
            <a:avLst/>
          </a:prstGeom>
          <a:solidFill>
            <a:srgbClr val="0C2D48"/>
          </a:solidFill>
          <a:ln/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853440" y="975360"/>
            <a:ext cx="10485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67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35% RE target by 2030  |  22% RE gen. (mid-2025)  |  100% foreign ownership  |  178 GW offshore wind potential</a:t>
            </a:r>
            <a:endParaRPr lang="en-US" sz="1467" dirty="0"/>
          </a:p>
        </p:txBody>
      </p:sp>
      <p:sp>
        <p:nvSpPr>
          <p:cNvPr id="6" name="Shape 4"/>
          <p:cNvSpPr/>
          <p:nvPr/>
        </p:nvSpPr>
        <p:spPr>
          <a:xfrm>
            <a:off x="609600" y="176784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7" name="Shape 5"/>
          <p:cNvSpPr/>
          <p:nvPr/>
        </p:nvSpPr>
        <p:spPr>
          <a:xfrm>
            <a:off x="853440" y="1950720"/>
            <a:ext cx="633984" cy="633984"/>
          </a:xfrm>
          <a:prstGeom prst="ellipse">
            <a:avLst/>
          </a:prstGeom>
          <a:solidFill>
            <a:srgbClr val="0D6E6E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2072640"/>
            <a:ext cx="390144" cy="39014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06880" y="184099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 Corporate RE Procurement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706880" y="2231136"/>
            <a:ext cx="95097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Simplify RCOA compliance, improve price transparency, and enable industrial park aggregation for manufacturing, BPO centers, and data centers.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09600" y="292608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2" name="Shape 9"/>
          <p:cNvSpPr/>
          <p:nvPr/>
        </p:nvSpPr>
        <p:spPr>
          <a:xfrm>
            <a:off x="853440" y="3108960"/>
            <a:ext cx="633984" cy="633984"/>
          </a:xfrm>
          <a:prstGeom prst="ellipse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3230880"/>
            <a:ext cx="390144" cy="39014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706880" y="299923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Accelerate Grid Infrastructure</a:t>
            </a:r>
            <a:endParaRPr lang="en-US" sz="2000" dirty="0"/>
          </a:p>
        </p:txBody>
      </p:sp>
      <p:sp>
        <p:nvSpPr>
          <p:cNvPr id="15" name="Text 11"/>
          <p:cNvSpPr/>
          <p:nvPr/>
        </p:nvSpPr>
        <p:spPr>
          <a:xfrm>
            <a:off x="1706880" y="3389376"/>
            <a:ext cx="95097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Continue with grid expansion to support RE and third-party grid concessions to attract private capital. Only 29% of planned transmission completed by 2024</a:t>
            </a: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609600" y="408432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17" name="Shape 13"/>
          <p:cNvSpPr/>
          <p:nvPr/>
        </p:nvSpPr>
        <p:spPr>
          <a:xfrm>
            <a:off x="853440" y="4267200"/>
            <a:ext cx="633984" cy="633984"/>
          </a:xfrm>
          <a:prstGeom prst="ellipse">
            <a:avLst/>
          </a:prstGeom>
          <a:solidFill>
            <a:srgbClr val="059669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" y="4389120"/>
            <a:ext cx="390144" cy="39014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706880" y="415747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Structured Offshore Wind Approach</a:t>
            </a:r>
            <a:endParaRPr lang="en-US" sz="2000" dirty="0"/>
          </a:p>
        </p:txBody>
      </p:sp>
      <p:sp>
        <p:nvSpPr>
          <p:cNvPr id="20" name="Text 15"/>
          <p:cNvSpPr/>
          <p:nvPr/>
        </p:nvSpPr>
        <p:spPr>
          <a:xfrm>
            <a:off x="1706880" y="4547616"/>
            <a:ext cx="950976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Incorporate lessons from Chinese Taipei &amp; Viet Nam into the GEA-5: clear contracts, realistic timelines, investor-friendly terms. GEA-5 targets 3,300 MW. </a:t>
            </a:r>
            <a:endParaRPr lang="en-US" sz="1600" dirty="0"/>
          </a:p>
        </p:txBody>
      </p:sp>
      <p:sp>
        <p:nvSpPr>
          <p:cNvPr id="21" name="Shape 16"/>
          <p:cNvSpPr/>
          <p:nvPr/>
        </p:nvSpPr>
        <p:spPr>
          <a:xfrm>
            <a:off x="609600" y="5242560"/>
            <a:ext cx="10972800" cy="999744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2400"/>
          </a:p>
        </p:txBody>
      </p:sp>
      <p:sp>
        <p:nvSpPr>
          <p:cNvPr id="22" name="Shape 17"/>
          <p:cNvSpPr/>
          <p:nvPr/>
        </p:nvSpPr>
        <p:spPr>
          <a:xfrm>
            <a:off x="853440" y="5425440"/>
            <a:ext cx="633984" cy="633984"/>
          </a:xfrm>
          <a:prstGeom prst="ellipse">
            <a:avLst/>
          </a:prstGeom>
          <a:solidFill>
            <a:srgbClr val="E8720C"/>
          </a:solidFill>
          <a:ln/>
        </p:spPr>
        <p:txBody>
          <a:bodyPr/>
          <a:lstStyle/>
          <a:p>
            <a:endParaRPr lang="en-US" sz="240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" y="5547360"/>
            <a:ext cx="390144" cy="390144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706880" y="5315712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Tariff Reform as Market Signal</a:t>
            </a:r>
            <a:endParaRPr lang="en-US" sz="2000" dirty="0"/>
          </a:p>
        </p:txBody>
      </p:sp>
      <p:sp>
        <p:nvSpPr>
          <p:cNvPr id="25" name="Text 19"/>
          <p:cNvSpPr/>
          <p:nvPr/>
        </p:nvSpPr>
        <p:spPr>
          <a:xfrm>
            <a:off x="1706880" y="5705856"/>
            <a:ext cx="9631680" cy="463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 two-part retail tariffs (similar to Viet Nam) to make rooftop solar and BESS more compelling for industrial consumers without additional subsidies.</a:t>
            </a:r>
            <a:endParaRPr lang="en-US" sz="1600" dirty="0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06FDD3D0-E6DE-F1C1-2FCE-3CB5AB04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The Philippines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2C08633-88C7-3673-BB2F-8662E8E1850B}"/>
              </a:ext>
            </a:extLst>
          </p:cNvPr>
          <p:cNvSpPr txBox="1">
            <a:spLocks/>
          </p:cNvSpPr>
          <p:nvPr/>
        </p:nvSpPr>
        <p:spPr>
          <a:xfrm>
            <a:off x="0" y="6673334"/>
            <a:ext cx="302508" cy="1846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82948-4DBE-204D-AB9E-B65E067054AE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54B761-8C4D-D81F-B74E-D37F779487A5}"/>
              </a:ext>
            </a:extLst>
          </p:cNvPr>
          <p:cNvGrpSpPr/>
          <p:nvPr/>
        </p:nvGrpSpPr>
        <p:grpSpPr>
          <a:xfrm>
            <a:off x="856488" y="1950720"/>
            <a:ext cx="633984" cy="633984"/>
            <a:chOff x="1005840" y="4419600"/>
            <a:chExt cx="633984" cy="633984"/>
          </a:xfrm>
        </p:grpSpPr>
        <p:sp>
          <p:nvSpPr>
            <p:cNvPr id="28" name="Shape 13">
              <a:extLst>
                <a:ext uri="{FF2B5EF4-FFF2-40B4-BE49-F238E27FC236}">
                  <a16:creationId xmlns:a16="http://schemas.microsoft.com/office/drawing/2014/main" id="{A6732E51-A4AF-7949-AEA1-FD74D1B290CD}"/>
                </a:ext>
              </a:extLst>
            </p:cNvPr>
            <p:cNvSpPr/>
            <p:nvPr/>
          </p:nvSpPr>
          <p:spPr>
            <a:xfrm>
              <a:off x="1005840" y="4419600"/>
              <a:ext cx="633984" cy="633984"/>
            </a:xfrm>
            <a:prstGeom prst="ellipse">
              <a:avLst/>
            </a:prstGeom>
            <a:solidFill>
              <a:srgbClr val="059669"/>
            </a:solidFill>
            <a:ln/>
          </p:spPr>
          <p:txBody>
            <a:bodyPr/>
            <a:lstStyle/>
            <a:p>
              <a:endParaRPr lang="en-US" sz="2400"/>
            </a:p>
          </p:txBody>
        </p:sp>
        <p:pic>
          <p:nvPicPr>
            <p:cNvPr id="29" name="Image 2" descr="preencoded.png">
              <a:extLst>
                <a:ext uri="{FF2B5EF4-FFF2-40B4-BE49-F238E27FC236}">
                  <a16:creationId xmlns:a16="http://schemas.microsoft.com/office/drawing/2014/main" id="{0B26EB57-DD83-78D1-9E4C-7983F1586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760" y="4541520"/>
              <a:ext cx="390144" cy="390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75098B646DE4097F5C31FAFBF570E" ma:contentTypeVersion="16" ma:contentTypeDescription="Create a new document." ma:contentTypeScope="" ma:versionID="f19b1e2ce1d399d1ec9861ea031527a2">
  <xsd:schema xmlns:xsd="http://www.w3.org/2001/XMLSchema" xmlns:xs="http://www.w3.org/2001/XMLSchema" xmlns:p="http://schemas.microsoft.com/office/2006/metadata/properties" xmlns:ns2="92b4574e-1b66-4583-8953-f83a72ae8083" xmlns:ns3="ea190b23-c4ab-4b12-82bf-8e43a6579cc0" targetNamespace="http://schemas.microsoft.com/office/2006/metadata/properties" ma:root="true" ma:fieldsID="f0030c71b204d9b56c23442c2671f839" ns2:_="" ns3:_="">
    <xsd:import namespace="92b4574e-1b66-4583-8953-f83a72ae8083"/>
    <xsd:import namespace="ea190b23-c4ab-4b12-82bf-8e43a6579c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4574e-1b66-4583-8953-f83a72ae8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886fda9-e8e3-48af-b393-2436e4830b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90b23-c4ab-4b12-82bf-8e43a6579cc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5e296f-0b65-464a-b7bb-5875fd9dcef8}" ma:internalName="TaxCatchAll" ma:showField="CatchAllData" ma:web="ea190b23-c4ab-4b12-82bf-8e43a6579c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b4574e-1b66-4583-8953-f83a72ae8083">
      <Terms xmlns="http://schemas.microsoft.com/office/infopath/2007/PartnerControls"/>
    </lcf76f155ced4ddcb4097134ff3c332f>
    <TaxCatchAll xmlns="ea190b23-c4ab-4b12-82bf-8e43a6579cc0" xsi:nil="true"/>
  </documentManagement>
</p:properties>
</file>

<file path=customXml/itemProps1.xml><?xml version="1.0" encoding="utf-8"?>
<ds:datastoreItem xmlns:ds="http://schemas.openxmlformats.org/officeDocument/2006/customXml" ds:itemID="{3B937523-C743-4AFF-89AD-4310000F1B54}"/>
</file>

<file path=customXml/itemProps2.xml><?xml version="1.0" encoding="utf-8"?>
<ds:datastoreItem xmlns:ds="http://schemas.openxmlformats.org/officeDocument/2006/customXml" ds:itemID="{250B9E0E-AD6E-49CC-8EA8-D923D21242F5}"/>
</file>

<file path=customXml/itemProps3.xml><?xml version="1.0" encoding="utf-8"?>
<ds:datastoreItem xmlns:ds="http://schemas.openxmlformats.org/officeDocument/2006/customXml" ds:itemID="{E2C48834-7956-4E4C-B96A-B53E176BB96E}"/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1542</Words>
  <Application>Microsoft Office PowerPoint</Application>
  <PresentationFormat>Widescreen</PresentationFormat>
  <Paragraphs>173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Calibri</vt:lpstr>
      <vt:lpstr>Crimson Pro</vt:lpstr>
      <vt:lpstr>Crimson Text</vt:lpstr>
      <vt:lpstr>Georgia</vt:lpstr>
      <vt:lpstr>Gill Sans MT</vt:lpstr>
      <vt:lpstr>Tahoma</vt:lpstr>
      <vt:lpstr>1_Office Theme</vt:lpstr>
      <vt:lpstr>PowerPoint Presentation</vt:lpstr>
      <vt:lpstr>Implementation Gap for Renewable Energy</vt:lpstr>
      <vt:lpstr>Five Structural Barriers</vt:lpstr>
      <vt:lpstr>Viet Nam: From FiT Boom to Market-Based Procurement</vt:lpstr>
      <vt:lpstr>FiT-Driven RE Capacity in Viet Nam</vt:lpstr>
      <vt:lpstr>Viet Nam’s Direct Power Purchase Agreement (DPPA)</vt:lpstr>
      <vt:lpstr>Three Principles for Bridging the Gap</vt:lpstr>
      <vt:lpstr>Implications for Papua New Guinea</vt:lpstr>
      <vt:lpstr>Implications for The Philippines</vt:lpstr>
      <vt:lpstr>Implications for Chinese Taipei</vt:lpstr>
      <vt:lpstr>Closing Reflection …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Ananth Chikkatur</dc:creator>
  <cp:lastModifiedBy>Ananth Chikkatur</cp:lastModifiedBy>
  <cp:revision>4</cp:revision>
  <dcterms:created xsi:type="dcterms:W3CDTF">2026-03-29T06:44:26Z</dcterms:created>
  <dcterms:modified xsi:type="dcterms:W3CDTF">2026-03-30T11:05:07Z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0x010100A9B75098B646DE4097F5C31FAFBF570E</vt:lpwstr>
  </property>
</Properties>
</file>