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8" r:id="rId6"/>
    <p:sldId id="259" r:id="rId7"/>
    <p:sldId id="260" r:id="rId8"/>
    <p:sldId id="261" r:id="rId9"/>
    <p:sldId id="262" r:id="rId10"/>
    <p:sldId id="263" r:id="rId11"/>
    <p:sldId id="264" r:id="rId12"/>
    <p:sldId id="265" r:id="rId13"/>
    <p:sldId id="268"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60EEE-0755-DE91-613E-9064C1B925EC}" v="7" dt="2026-03-31T02:50:20.507"/>
    <p1510:client id="{E8F8C6F4-C1A2-F3F5-16C9-7AF2A474F159}" v="2" dt="2026-03-31T12:11:28.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000"/>
  </p:normalViewPr>
  <p:slideViewPr>
    <p:cSldViewPr snapToGrid="0">
      <p:cViewPr varScale="1">
        <p:scale>
          <a:sx n="101" d="100"/>
          <a:sy n="101" d="100"/>
        </p:scale>
        <p:origin x="1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sa Mira Lemence" userId="S::ayesa.l@asiacleanenergypartners.com::081c33af-8809-46d6-a09e-e6d15e245c5c" providerId="AD" clId="Web-{C4A60EEE-0755-DE91-613E-9064C1B925EC}"/>
    <pc:docChg chg="modSld">
      <pc:chgData name="Ayesa Mira Lemence" userId="S::ayesa.l@asiacleanenergypartners.com::081c33af-8809-46d6-a09e-e6d15e245c5c" providerId="AD" clId="Web-{C4A60EEE-0755-DE91-613E-9064C1B925EC}" dt="2026-03-31T02:50:02.006" v="3" actId="20577"/>
      <pc:docMkLst>
        <pc:docMk/>
      </pc:docMkLst>
      <pc:sldChg chg="modSp">
        <pc:chgData name="Ayesa Mira Lemence" userId="S::ayesa.l@asiacleanenergypartners.com::081c33af-8809-46d6-a09e-e6d15e245c5c" providerId="AD" clId="Web-{C4A60EEE-0755-DE91-613E-9064C1B925EC}" dt="2026-03-31T02:50:02.006" v="3" actId="20577"/>
        <pc:sldMkLst>
          <pc:docMk/>
          <pc:sldMk cId="3964906794" sldId="264"/>
        </pc:sldMkLst>
        <pc:spChg chg="mod">
          <ac:chgData name="Ayesa Mira Lemence" userId="S::ayesa.l@asiacleanenergypartners.com::081c33af-8809-46d6-a09e-e6d15e245c5c" providerId="AD" clId="Web-{C4A60EEE-0755-DE91-613E-9064C1B925EC}" dt="2026-03-31T02:50:02.006" v="3" actId="20577"/>
          <ac:spMkLst>
            <pc:docMk/>
            <pc:sldMk cId="3964906794" sldId="264"/>
            <ac:spMk id="4" creationId="{28554F25-5EC4-9265-D50E-6F5D80A58954}"/>
          </ac:spMkLst>
        </pc:spChg>
        <pc:spChg chg="mod">
          <ac:chgData name="Ayesa Mira Lemence" userId="S::ayesa.l@asiacleanenergypartners.com::081c33af-8809-46d6-a09e-e6d15e245c5c" providerId="AD" clId="Web-{C4A60EEE-0755-DE91-613E-9064C1B925EC}" dt="2026-03-31T02:49:58.866" v="1" actId="20577"/>
          <ac:spMkLst>
            <pc:docMk/>
            <pc:sldMk cId="3964906794" sldId="264"/>
            <ac:spMk id="6" creationId="{D77027BC-6FC3-AC74-F275-33A6DF0C1A5C}"/>
          </ac:spMkLst>
        </pc:spChg>
      </pc:sldChg>
    </pc:docChg>
  </pc:docChgLst>
  <pc:docChgLst>
    <pc:chgData name="daniel.burlutsky@aperc.or.jp" userId="S::urn:spo:guest#daniel.burlutsky@aperc.or.jp::" providerId="AD" clId="Web-{E8F8C6F4-C1A2-F3F5-16C9-7AF2A474F159}"/>
    <pc:docChg chg="modSld">
      <pc:chgData name="daniel.burlutsky@aperc.or.jp" userId="S::urn:spo:guest#daniel.burlutsky@aperc.or.jp::" providerId="AD" clId="Web-{E8F8C6F4-C1A2-F3F5-16C9-7AF2A474F159}" dt="2026-03-31T12:11:28.178" v="1" actId="1076"/>
      <pc:docMkLst>
        <pc:docMk/>
      </pc:docMkLst>
      <pc:sldChg chg="modSp">
        <pc:chgData name="daniel.burlutsky@aperc.or.jp" userId="S::urn:spo:guest#daniel.burlutsky@aperc.or.jp::" providerId="AD" clId="Web-{E8F8C6F4-C1A2-F3F5-16C9-7AF2A474F159}" dt="2026-03-31T12:11:28.178" v="1" actId="1076"/>
        <pc:sldMkLst>
          <pc:docMk/>
          <pc:sldMk cId="3048076463" sldId="258"/>
        </pc:sldMkLst>
        <pc:spChg chg="mod">
          <ac:chgData name="daniel.burlutsky@aperc.or.jp" userId="S::urn:spo:guest#daniel.burlutsky@aperc.or.jp::" providerId="AD" clId="Web-{E8F8C6F4-C1A2-F3F5-16C9-7AF2A474F159}" dt="2026-03-31T12:11:28.178" v="1" actId="1076"/>
          <ac:spMkLst>
            <pc:docMk/>
            <pc:sldMk cId="3048076463" sldId="258"/>
            <ac:spMk id="7" creationId="{33376850-C805-9C1E-8931-B378318426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079DB-28B0-664C-853B-31A71C824BF1}"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4944E-BA1C-5C47-B9DF-684793CBE682}" type="slidenum">
              <a:rPr lang="en-US" smtClean="0"/>
              <a:t>‹#›</a:t>
            </a:fld>
            <a:endParaRPr lang="en-US"/>
          </a:p>
        </p:txBody>
      </p:sp>
    </p:spTree>
    <p:extLst>
      <p:ext uri="{BB962C8B-B14F-4D97-AF65-F5344CB8AC3E}">
        <p14:creationId xmlns:p14="http://schemas.microsoft.com/office/powerpoint/2010/main" val="270952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b="1" dirty="0"/>
              <a:t>Corporate demand is becoming a primary driver of new capacity. </a:t>
            </a:r>
            <a:r>
              <a:rPr lang="en-US" dirty="0"/>
              <a:t>“Corporate PPAs have evolved from a niche procurement tool into a primary driver of renewable deployment—now shaping how energy systems are built, financed, and optimized, particularly in response to data center and AI-driven load growth.”</a:t>
            </a:r>
          </a:p>
          <a:p>
            <a:endParaRPr lang="en-US" dirty="0"/>
          </a:p>
        </p:txBody>
      </p:sp>
      <p:sp>
        <p:nvSpPr>
          <p:cNvPr id="4" name="Slide Number Placeholder 3"/>
          <p:cNvSpPr>
            <a:spLocks noGrp="1"/>
          </p:cNvSpPr>
          <p:nvPr>
            <p:ph type="sldNum" sz="quarter" idx="5"/>
          </p:nvPr>
        </p:nvSpPr>
        <p:spPr/>
        <p:txBody>
          <a:bodyPr/>
          <a:lstStyle/>
          <a:p>
            <a:fld id="{B124944E-BA1C-5C47-B9DF-684793CBE682}" type="slidenum">
              <a:rPr lang="en-US" smtClean="0"/>
              <a:t>3</a:t>
            </a:fld>
            <a:endParaRPr lang="en-US"/>
          </a:p>
        </p:txBody>
      </p:sp>
    </p:spTree>
    <p:extLst>
      <p:ext uri="{BB962C8B-B14F-4D97-AF65-F5344CB8AC3E}">
        <p14:creationId xmlns:p14="http://schemas.microsoft.com/office/powerpoint/2010/main" val="271514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CREZ </a:t>
            </a:r>
            <a:r>
              <a:rPr lang="en-US" sz="1200" kern="1200" dirty="0">
                <a:solidFill>
                  <a:schemeClr val="tx1"/>
                </a:solidFill>
                <a:effectLst/>
                <a:latin typeface="+mn-lt"/>
                <a:ea typeface="+mn-ea"/>
                <a:cs typeface="+mn-cs"/>
              </a:rPr>
              <a:t>is a geographic area with high concentrations of cost-effective RE and strong developer interest. CREZ data informs the selection of new and enhanced transmission lines, encouraging new development toward the best RE resource areas. While there is no requirement to site new RE projects in a CREZ, access to transmission is an advantage. A CREZ itself does not have specific borders. Instead, it is defined by proximity to transmission. </a:t>
            </a:r>
          </a:p>
          <a:p>
            <a:r>
              <a:rPr lang="en-US" sz="1200" b="1" kern="1200" dirty="0">
                <a:solidFill>
                  <a:schemeClr val="tx1"/>
                </a:solidFill>
                <a:effectLst/>
                <a:latin typeface="+mn-lt"/>
                <a:ea typeface="+mn-ea"/>
                <a:cs typeface="+mn-cs"/>
              </a:rPr>
              <a:t>The CREZ process </a:t>
            </a:r>
            <a:r>
              <a:rPr lang="en-US" sz="1200" kern="1200" dirty="0">
                <a:solidFill>
                  <a:schemeClr val="tx1"/>
                </a:solidFill>
                <a:effectLst/>
                <a:latin typeface="+mn-lt"/>
                <a:ea typeface="+mn-ea"/>
                <a:cs typeface="+mn-cs"/>
              </a:rPr>
              <a:t>is a proactive transmission planning approach that supports investment in transmission expansion and/ or upgrades for large-scale RE development. Undertaking the CREZ process can increase the share of all RE while maintaining system reliability and economics. It also leverages economies-of-scale development for wind and solar while creating new opportunities for other types of RE due to increased transmission access. </a:t>
            </a:r>
          </a:p>
          <a:p>
            <a:endParaRPr lang="en-US" dirty="0"/>
          </a:p>
        </p:txBody>
      </p:sp>
      <p:sp>
        <p:nvSpPr>
          <p:cNvPr id="4" name="Slide Number Placeholder 3"/>
          <p:cNvSpPr>
            <a:spLocks noGrp="1"/>
          </p:cNvSpPr>
          <p:nvPr>
            <p:ph type="sldNum" sz="quarter" idx="5"/>
          </p:nvPr>
        </p:nvSpPr>
        <p:spPr/>
        <p:txBody>
          <a:bodyPr/>
          <a:lstStyle/>
          <a:p>
            <a:fld id="{B124944E-BA1C-5C47-B9DF-684793CBE682}" type="slidenum">
              <a:rPr lang="en-US" smtClean="0"/>
              <a:t>5</a:t>
            </a:fld>
            <a:endParaRPr lang="en-US"/>
          </a:p>
        </p:txBody>
      </p:sp>
    </p:spTree>
    <p:extLst>
      <p:ext uri="{BB962C8B-B14F-4D97-AF65-F5344CB8AC3E}">
        <p14:creationId xmlns:p14="http://schemas.microsoft.com/office/powerpoint/2010/main" val="76484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Challenges:</a:t>
            </a:r>
          </a:p>
          <a:p>
            <a:pPr marL="0" indent="0">
              <a:buNone/>
            </a:pPr>
            <a:endParaRPr lang="en-US" dirty="0"/>
          </a:p>
          <a:p>
            <a:pPr marL="285750" indent="-285750">
              <a:buFont typeface="Arial" panose="020B0604020202020204" pitchFamily="34" charset="0"/>
              <a:buChar char="•"/>
            </a:pPr>
            <a:r>
              <a:rPr lang="en-US" dirty="0"/>
              <a:t>Balancing objectives (not just price)</a:t>
            </a:r>
          </a:p>
          <a:p>
            <a:pPr marL="285750" indent="-285750">
              <a:buFont typeface="Arial" panose="020B0604020202020204" pitchFamily="34" charset="0"/>
              <a:buChar char="•"/>
            </a:pPr>
            <a:r>
              <a:rPr lang="en-US" dirty="0"/>
              <a:t>Risk Allocation (</a:t>
            </a:r>
            <a:r>
              <a:rPr lang="en-US" dirty="0" err="1"/>
              <a:t>offtaker</a:t>
            </a:r>
            <a:r>
              <a:rPr lang="en-US" dirty="0"/>
              <a:t>, currency)</a:t>
            </a:r>
          </a:p>
          <a:p>
            <a:pPr marL="285750" indent="-285750">
              <a:buFont typeface="Arial" panose="020B0604020202020204" pitchFamily="34" charset="0"/>
              <a:buChar char="•"/>
            </a:pPr>
            <a:r>
              <a:rPr lang="en-US" dirty="0"/>
              <a:t>Interconnection Readiness</a:t>
            </a:r>
          </a:p>
          <a:p>
            <a:pPr marL="285750" indent="-285750">
              <a:buFont typeface="Arial" panose="020B0604020202020204" pitchFamily="34" charset="0"/>
              <a:buChar char="•"/>
            </a:pPr>
            <a:r>
              <a:rPr lang="en-US" dirty="0"/>
              <a:t>Bidder Qualification</a:t>
            </a:r>
          </a:p>
          <a:p>
            <a:endParaRPr lang="en-US" dirty="0"/>
          </a:p>
        </p:txBody>
      </p:sp>
      <p:sp>
        <p:nvSpPr>
          <p:cNvPr id="4" name="Slide Number Placeholder 3"/>
          <p:cNvSpPr>
            <a:spLocks noGrp="1"/>
          </p:cNvSpPr>
          <p:nvPr>
            <p:ph type="sldNum" sz="quarter" idx="5"/>
          </p:nvPr>
        </p:nvSpPr>
        <p:spPr/>
        <p:txBody>
          <a:bodyPr/>
          <a:lstStyle/>
          <a:p>
            <a:fld id="{B124944E-BA1C-5C47-B9DF-684793CBE682}" type="slidenum">
              <a:rPr lang="en-US" smtClean="0"/>
              <a:t>9</a:t>
            </a:fld>
            <a:endParaRPr lang="en-US"/>
          </a:p>
        </p:txBody>
      </p:sp>
    </p:spTree>
    <p:extLst>
      <p:ext uri="{BB962C8B-B14F-4D97-AF65-F5344CB8AC3E}">
        <p14:creationId xmlns:p14="http://schemas.microsoft.com/office/powerpoint/2010/main" val="328511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FBBA-EA0E-C167-BE48-8DFE9A28AD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70A4CA-91F0-EB51-35B9-3587B4DDB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58B52-A1AE-DB1D-515E-8A89AE61216C}"/>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5" name="Footer Placeholder 4">
            <a:extLst>
              <a:ext uri="{FF2B5EF4-FFF2-40B4-BE49-F238E27FC236}">
                <a16:creationId xmlns:a16="http://schemas.microsoft.com/office/drawing/2014/main" id="{D03311E6-85DE-CC6E-CB4C-5DC00F45A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41505-55AB-D3CF-1CA2-FE204A58CC9A}"/>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256848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14FE-5BFC-F9EC-5141-A639AEF28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10160-9C4D-8A66-734A-9A5709BFF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63A80-64C7-4D34-427E-015B13C7DDC0}"/>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5" name="Footer Placeholder 4">
            <a:extLst>
              <a:ext uri="{FF2B5EF4-FFF2-40B4-BE49-F238E27FC236}">
                <a16:creationId xmlns:a16="http://schemas.microsoft.com/office/drawing/2014/main" id="{611AC14D-10B0-56BD-42B0-CCEAA159A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2CC76-B2A3-B937-FC9A-98E3BAC53AD3}"/>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344706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B22CF-C17C-2167-596B-D87307471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02E9F6-909A-F0C7-AA4A-F9DE01B74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84EE2-6749-EDA9-C086-D853ED6D85CE}"/>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5" name="Footer Placeholder 4">
            <a:extLst>
              <a:ext uri="{FF2B5EF4-FFF2-40B4-BE49-F238E27FC236}">
                <a16:creationId xmlns:a16="http://schemas.microsoft.com/office/drawing/2014/main" id="{1AAFC5A9-D78D-2B01-5066-134A7E853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7F003-0729-27B8-6DEA-F4357C7B3291}"/>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331218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6DA4-7299-9E1E-3670-49D2D23D9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0A9D0F-1FF4-90F2-8830-8FD39F97BB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33921-8951-72F0-DFAF-7AB22E32B17D}"/>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5" name="Footer Placeholder 4">
            <a:extLst>
              <a:ext uri="{FF2B5EF4-FFF2-40B4-BE49-F238E27FC236}">
                <a16:creationId xmlns:a16="http://schemas.microsoft.com/office/drawing/2014/main" id="{0C38E0F7-9019-08E0-DCE0-3240FBE17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CB0B0-0B3E-A7EE-B1E0-82B2B295CA6B}"/>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303315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9C22-41E5-03A1-B951-264B7E16D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CEC159-ADDB-4FA8-443F-F550270DC5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35EC1-6386-67D0-584B-56B81D4688A9}"/>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5" name="Footer Placeholder 4">
            <a:extLst>
              <a:ext uri="{FF2B5EF4-FFF2-40B4-BE49-F238E27FC236}">
                <a16:creationId xmlns:a16="http://schemas.microsoft.com/office/drawing/2014/main" id="{F8F97416-F1A4-5BA9-748C-638BFA175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DFF85-1A5F-BE65-5CEB-E160FE4D5057}"/>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318299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3217-2EC4-C63C-6345-C7577893C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29A68-C063-E119-948C-C1FF99CF71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9BAC1A-11CF-81A7-4851-93FEFD905B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BA546-E19C-3594-39B1-91FA56DCEB2E}"/>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6" name="Footer Placeholder 5">
            <a:extLst>
              <a:ext uri="{FF2B5EF4-FFF2-40B4-BE49-F238E27FC236}">
                <a16:creationId xmlns:a16="http://schemas.microsoft.com/office/drawing/2014/main" id="{BAD4B2B7-1125-1551-47A2-5954FBD2E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7A428-FBF3-ACD4-0FEE-692DF7C880B3}"/>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167053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1C4C-0498-F838-BA59-38B0A098E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3583-F2E3-82EF-E6A0-2A9DA28D5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EB329-7363-179D-6198-CE524F770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E395F-3EC2-95AA-768E-833B1C5F8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15878-B9B1-16CA-12B8-D9E139662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FC67C9-A828-B03C-9EDF-5DBBD055AF45}"/>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8" name="Footer Placeholder 7">
            <a:extLst>
              <a:ext uri="{FF2B5EF4-FFF2-40B4-BE49-F238E27FC236}">
                <a16:creationId xmlns:a16="http://schemas.microsoft.com/office/drawing/2014/main" id="{BFD5F120-B24F-EF1E-9162-A208563654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E3F90-1672-151B-3ABE-408C70C80CAA}"/>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199066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3D96-9939-C924-C39C-7960964FCE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D801E7-2E70-7658-2896-B381995B2341}"/>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4" name="Footer Placeholder 3">
            <a:extLst>
              <a:ext uri="{FF2B5EF4-FFF2-40B4-BE49-F238E27FC236}">
                <a16:creationId xmlns:a16="http://schemas.microsoft.com/office/drawing/2014/main" id="{2D5B479E-395D-C9CF-2406-D74C1EF93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89A8E8-FC04-DDCC-D5DF-8BF0F52388F5}"/>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54248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42678-1D1C-E016-8A16-9A4225CCCD9C}"/>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3" name="Footer Placeholder 2">
            <a:extLst>
              <a:ext uri="{FF2B5EF4-FFF2-40B4-BE49-F238E27FC236}">
                <a16:creationId xmlns:a16="http://schemas.microsoft.com/office/drawing/2014/main" id="{1B165965-8605-FA92-5890-453C024DC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C2784-B6F2-D2FC-3427-2F14B37958A8}"/>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135909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DDAF-A263-09A9-5A43-F49225D05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03F96-A64B-CD23-37E4-C2FE6E84D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E36258-23E8-AF75-DE22-B157D0CA4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653EE-A22E-336D-B278-2F7CF2B691A0}"/>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6" name="Footer Placeholder 5">
            <a:extLst>
              <a:ext uri="{FF2B5EF4-FFF2-40B4-BE49-F238E27FC236}">
                <a16:creationId xmlns:a16="http://schemas.microsoft.com/office/drawing/2014/main" id="{1F7F9715-771E-A4CB-E015-21CF736A3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897B9-20E2-193A-053D-C8D4FF1F54A9}"/>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40962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ECAB-A26E-9FF4-68FF-AD97690F2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A7127-1B9C-A1DD-56A2-93B06969F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AF99F-0C1A-977F-9432-8AEE82C6E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D690B-D660-0832-B120-02F5B90CBFB2}"/>
              </a:ext>
            </a:extLst>
          </p:cNvPr>
          <p:cNvSpPr>
            <a:spLocks noGrp="1"/>
          </p:cNvSpPr>
          <p:nvPr>
            <p:ph type="dt" sz="half" idx="10"/>
          </p:nvPr>
        </p:nvSpPr>
        <p:spPr/>
        <p:txBody>
          <a:bodyPr/>
          <a:lstStyle/>
          <a:p>
            <a:fld id="{0C4E9725-2748-324D-9484-876B8FAF157A}" type="datetimeFigureOut">
              <a:rPr lang="en-US" smtClean="0"/>
              <a:t>3/31/2026</a:t>
            </a:fld>
            <a:endParaRPr lang="en-US"/>
          </a:p>
        </p:txBody>
      </p:sp>
      <p:sp>
        <p:nvSpPr>
          <p:cNvPr id="6" name="Footer Placeholder 5">
            <a:extLst>
              <a:ext uri="{FF2B5EF4-FFF2-40B4-BE49-F238E27FC236}">
                <a16:creationId xmlns:a16="http://schemas.microsoft.com/office/drawing/2014/main" id="{A3CDAE25-D3E9-8E96-AC98-0423C147C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16DBF-33B7-2CF7-0184-56F42B58BC9F}"/>
              </a:ext>
            </a:extLst>
          </p:cNvPr>
          <p:cNvSpPr>
            <a:spLocks noGrp="1"/>
          </p:cNvSpPr>
          <p:nvPr>
            <p:ph type="sldNum" sz="quarter" idx="12"/>
          </p:nvPr>
        </p:nvSpPr>
        <p:spPr/>
        <p:txBody>
          <a:bodyPr/>
          <a:lstStyle/>
          <a:p>
            <a:fld id="{5F55A8A9-39F8-254F-A625-0705B7157CDC}" type="slidenum">
              <a:rPr lang="en-US" smtClean="0"/>
              <a:t>‹#›</a:t>
            </a:fld>
            <a:endParaRPr lang="en-US"/>
          </a:p>
        </p:txBody>
      </p:sp>
    </p:spTree>
    <p:extLst>
      <p:ext uri="{BB962C8B-B14F-4D97-AF65-F5344CB8AC3E}">
        <p14:creationId xmlns:p14="http://schemas.microsoft.com/office/powerpoint/2010/main" val="151511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24D87-5C0E-D4B9-E6CA-E08C03AF5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8CC583-3E5B-A7A3-A987-117921204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B1D55-56C3-30E6-B6D9-30666D7D0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4E9725-2748-324D-9484-876B8FAF157A}" type="datetimeFigureOut">
              <a:rPr lang="en-US" smtClean="0"/>
              <a:t>3/31/2026</a:t>
            </a:fld>
            <a:endParaRPr lang="en-US"/>
          </a:p>
        </p:txBody>
      </p:sp>
      <p:sp>
        <p:nvSpPr>
          <p:cNvPr id="5" name="Footer Placeholder 4">
            <a:extLst>
              <a:ext uri="{FF2B5EF4-FFF2-40B4-BE49-F238E27FC236}">
                <a16:creationId xmlns:a16="http://schemas.microsoft.com/office/drawing/2014/main" id="{AEC84C00-E257-064A-87E3-DD2984BC5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2609D1-1275-5993-918D-9B7DF365A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55A8A9-39F8-254F-A625-0705B7157CDC}" type="slidenum">
              <a:rPr lang="en-US" smtClean="0"/>
              <a:t>‹#›</a:t>
            </a:fld>
            <a:endParaRPr lang="en-US"/>
          </a:p>
        </p:txBody>
      </p:sp>
    </p:spTree>
    <p:extLst>
      <p:ext uri="{BB962C8B-B14F-4D97-AF65-F5344CB8AC3E}">
        <p14:creationId xmlns:p14="http://schemas.microsoft.com/office/powerpoint/2010/main" val="87469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Wind turbines against blue sky">
            <a:extLst>
              <a:ext uri="{FF2B5EF4-FFF2-40B4-BE49-F238E27FC236}">
                <a16:creationId xmlns:a16="http://schemas.microsoft.com/office/drawing/2014/main" id="{D78AABC1-EBB3-41DA-CD62-E67E6BD51D32}"/>
              </a:ext>
            </a:extLst>
          </p:cNvPr>
          <p:cNvPicPr>
            <a:picLocks noChangeAspect="1"/>
          </p:cNvPicPr>
          <p:nvPr/>
        </p:nvPicPr>
        <p:blipFill>
          <a:blip r:embed="rId2"/>
          <a:srcRect l="5230" t="6483" r="14390"/>
          <a:stretch>
            <a:fillRect/>
          </a:stretch>
        </p:blipFill>
        <p:spPr>
          <a:xfrm>
            <a:off x="3523488" y="10"/>
            <a:ext cx="8668512" cy="6857990"/>
          </a:xfrm>
          <a:prstGeom prst="rect">
            <a:avLst/>
          </a:prstGeom>
        </p:spPr>
      </p:pic>
      <p:sp>
        <p:nvSpPr>
          <p:cNvPr id="69" name="Rectangle 6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3766F3-4FFD-2D9C-D74F-84D45D62DD44}"/>
              </a:ext>
            </a:extLst>
          </p:cNvPr>
          <p:cNvSpPr>
            <a:spLocks noGrp="1"/>
          </p:cNvSpPr>
          <p:nvPr>
            <p:ph type="ctrTitle"/>
          </p:nvPr>
        </p:nvSpPr>
        <p:spPr>
          <a:xfrm>
            <a:off x="477981" y="1137239"/>
            <a:ext cx="4023360" cy="2566646"/>
          </a:xfrm>
        </p:spPr>
        <p:txBody>
          <a:bodyPr anchor="b">
            <a:normAutofit fontScale="90000"/>
          </a:bodyPr>
          <a:lstStyle/>
          <a:p>
            <a:pPr algn="l"/>
            <a:r>
              <a:rPr lang="en-US" sz="4800" b="1" dirty="0"/>
              <a:t>Scaling New and Renewable Energy Deployment</a:t>
            </a:r>
          </a:p>
        </p:txBody>
      </p:sp>
      <p:sp>
        <p:nvSpPr>
          <p:cNvPr id="3" name="Subtitle 2">
            <a:extLst>
              <a:ext uri="{FF2B5EF4-FFF2-40B4-BE49-F238E27FC236}">
                <a16:creationId xmlns:a16="http://schemas.microsoft.com/office/drawing/2014/main" id="{1EB8DFEB-4DB7-5325-E592-197DF84BC93B}"/>
              </a:ext>
            </a:extLst>
          </p:cNvPr>
          <p:cNvSpPr>
            <a:spLocks noGrp="1"/>
          </p:cNvSpPr>
          <p:nvPr>
            <p:ph type="subTitle" idx="1"/>
          </p:nvPr>
        </p:nvSpPr>
        <p:spPr>
          <a:xfrm>
            <a:off x="456735" y="3783493"/>
            <a:ext cx="8003868" cy="1208141"/>
          </a:xfrm>
        </p:spPr>
        <p:txBody>
          <a:bodyPr>
            <a:noAutofit/>
          </a:bodyPr>
          <a:lstStyle/>
          <a:p>
            <a:pPr algn="l"/>
            <a:r>
              <a:rPr lang="en-US" sz="1800" b="1" dirty="0"/>
              <a:t>APEC Workshop - RE Policies and Investments: Are We on the Right Track? </a:t>
            </a:r>
          </a:p>
          <a:p>
            <a:pPr algn="l"/>
            <a:r>
              <a:rPr lang="en-US" sz="1800" b="1" dirty="0"/>
              <a:t>31 March 2026 | Bangkok</a:t>
            </a:r>
          </a:p>
          <a:p>
            <a:pPr algn="l"/>
            <a:endParaRPr lang="en-US" sz="1800" b="1" dirty="0"/>
          </a:p>
          <a:p>
            <a:pPr algn="l"/>
            <a:r>
              <a:rPr lang="en-US" sz="1800" b="1" dirty="0"/>
              <a:t>Jennifer E. Leisch, Ph.D. | </a:t>
            </a:r>
            <a:r>
              <a:rPr lang="en-US" sz="1800" b="1" dirty="0" err="1"/>
              <a:t>Jennifer.Leisch@FoundationNLR.org</a:t>
            </a:r>
            <a:endParaRPr lang="en-US" sz="1800" b="1" dirty="0"/>
          </a:p>
          <a:p>
            <a:pPr algn="l"/>
            <a:r>
              <a:rPr lang="en-US" sz="1800" dirty="0"/>
              <a:t>Foundation for the National Laboratory of the Rockies</a:t>
            </a:r>
          </a:p>
        </p:txBody>
      </p:sp>
      <p:sp>
        <p:nvSpPr>
          <p:cNvPr id="71" name="Rectangle 7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 name="Rectangle 7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0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ACD9E-D1AD-E44F-D5B8-D25CEAB4031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1AE25E-64B3-D42B-B87C-248956074890}"/>
              </a:ext>
            </a:extLst>
          </p:cNvPr>
          <p:cNvSpPr>
            <a:spLocks noGrp="1"/>
          </p:cNvSpPr>
          <p:nvPr>
            <p:ph idx="1"/>
          </p:nvPr>
        </p:nvSpPr>
        <p:spPr>
          <a:xfrm>
            <a:off x="604763" y="1453402"/>
            <a:ext cx="5257800" cy="5063011"/>
          </a:xfrm>
        </p:spPr>
        <p:txBody>
          <a:bodyPr>
            <a:normAutofit fontScale="92500" lnSpcReduction="10000"/>
          </a:bodyPr>
          <a:lstStyle/>
          <a:p>
            <a:pPr marL="0" indent="0">
              <a:buNone/>
            </a:pPr>
            <a:r>
              <a:rPr lang="en-US" sz="1600" b="1" u="sng" dirty="0"/>
              <a:t>Capacity Investment Scheme</a:t>
            </a:r>
          </a:p>
          <a:p>
            <a:r>
              <a:rPr lang="en-US" sz="1600" dirty="0"/>
              <a:t>Federal government-led </a:t>
            </a:r>
            <a:r>
              <a:rPr lang="en-US" sz="1600" b="1" dirty="0"/>
              <a:t>competitive auction program</a:t>
            </a:r>
            <a:endParaRPr lang="en-US" sz="1600" dirty="0"/>
          </a:p>
          <a:p>
            <a:r>
              <a:rPr lang="en-US" sz="1600" dirty="0"/>
              <a:t>Targets </a:t>
            </a:r>
            <a:r>
              <a:rPr lang="en-US" sz="1600" b="1" dirty="0"/>
              <a:t>wind, solar, and long-duration storage</a:t>
            </a:r>
            <a:endParaRPr lang="en-US" sz="1600" dirty="0"/>
          </a:p>
          <a:p>
            <a:r>
              <a:rPr lang="en-US" sz="1600" dirty="0"/>
              <a:t>Uses </a:t>
            </a:r>
            <a:r>
              <a:rPr lang="en-US" sz="1600" b="1" dirty="0"/>
              <a:t>two-sided Contracts for Difference (</a:t>
            </a:r>
            <a:r>
              <a:rPr lang="en-US" sz="1600" b="1" dirty="0" err="1"/>
              <a:t>CfD</a:t>
            </a:r>
            <a:r>
              <a:rPr lang="en-US" sz="1600" b="1" dirty="0"/>
              <a:t>)</a:t>
            </a:r>
            <a:endParaRPr lang="en-US" sz="1600" dirty="0"/>
          </a:p>
          <a:p>
            <a:pPr lvl="1"/>
            <a:r>
              <a:rPr lang="en-US" sz="1400" dirty="0"/>
              <a:t>Revenue floor → downside protection</a:t>
            </a:r>
          </a:p>
          <a:p>
            <a:pPr lvl="1"/>
            <a:r>
              <a:rPr lang="en-US" sz="1400" dirty="0"/>
              <a:t>Revenue cap → shared upside</a:t>
            </a:r>
          </a:p>
          <a:p>
            <a:pPr marL="457200" lvl="1" indent="0">
              <a:buNone/>
            </a:pPr>
            <a:endParaRPr lang="en-US" sz="1400" dirty="0"/>
          </a:p>
          <a:p>
            <a:pPr marL="0" indent="0">
              <a:buNone/>
            </a:pPr>
            <a:r>
              <a:rPr lang="en-US" sz="1600" b="1" u="sng" dirty="0"/>
              <a:t>Why It Works</a:t>
            </a:r>
          </a:p>
          <a:p>
            <a:r>
              <a:rPr lang="en-US" sz="1600" dirty="0"/>
              <a:t>Government-backed revenue floor lowers financing risk</a:t>
            </a:r>
          </a:p>
          <a:p>
            <a:r>
              <a:rPr lang="en-US" sz="1600" dirty="0"/>
              <a:t>Co-optimizes </a:t>
            </a:r>
            <a:r>
              <a:rPr lang="en-US" sz="1600" b="1" dirty="0"/>
              <a:t>generation + storage</a:t>
            </a:r>
            <a:r>
              <a:rPr lang="en-US" sz="1600" dirty="0"/>
              <a:t>, not just cheapest MWh</a:t>
            </a:r>
          </a:p>
          <a:p>
            <a:r>
              <a:rPr lang="en-US" sz="1600" dirty="0"/>
              <a:t>Multi-GW procurements aligned with coal retirements</a:t>
            </a:r>
          </a:p>
          <a:p>
            <a:pPr marL="0" indent="0">
              <a:buNone/>
            </a:pPr>
            <a:endParaRPr lang="en-US" sz="1600" b="1" dirty="0"/>
          </a:p>
          <a:p>
            <a:pPr marL="0" indent="0">
              <a:buNone/>
            </a:pPr>
            <a:r>
              <a:rPr lang="en-US" sz="1600" b="1" u="sng" dirty="0"/>
              <a:t>Key Innovation</a:t>
            </a:r>
          </a:p>
          <a:p>
            <a:r>
              <a:rPr lang="en-US" sz="1600" dirty="0"/>
              <a:t>➡️ </a:t>
            </a:r>
            <a:r>
              <a:rPr lang="en-US" sz="1600" b="1" dirty="0"/>
              <a:t>Shift from “lowest price wins” → “system value wins”</a:t>
            </a:r>
            <a:endParaRPr lang="en-US" sz="1600" dirty="0"/>
          </a:p>
          <a:p>
            <a:r>
              <a:rPr lang="en-US" sz="1600" dirty="0"/>
              <a:t>Balances price, reliability, and timing</a:t>
            </a:r>
          </a:p>
          <a:p>
            <a:r>
              <a:rPr lang="en-US" sz="1600" dirty="0"/>
              <a:t>Mimics real grid needs vs theoretical LCOE competition</a:t>
            </a:r>
          </a:p>
          <a:p>
            <a:endParaRPr lang="en-US" sz="1600" dirty="0"/>
          </a:p>
        </p:txBody>
      </p:sp>
      <p:sp>
        <p:nvSpPr>
          <p:cNvPr id="6" name="Title 1">
            <a:extLst>
              <a:ext uri="{FF2B5EF4-FFF2-40B4-BE49-F238E27FC236}">
                <a16:creationId xmlns:a16="http://schemas.microsoft.com/office/drawing/2014/main" id="{D9922465-A62C-3E1F-7DEF-E1CD31136BB3}"/>
              </a:ext>
            </a:extLst>
          </p:cNvPr>
          <p:cNvSpPr txBox="1">
            <a:spLocks/>
          </p:cNvSpPr>
          <p:nvPr/>
        </p:nvSpPr>
        <p:spPr>
          <a:xfrm>
            <a:off x="604762" y="0"/>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Case Study: </a:t>
            </a:r>
          </a:p>
          <a:p>
            <a:pPr algn="ctr"/>
            <a:r>
              <a:rPr lang="en-US" sz="3600" b="1" dirty="0">
                <a:solidFill>
                  <a:schemeClr val="bg1"/>
                </a:solidFill>
              </a:rPr>
              <a:t>Australia Capacity Investment Scheme</a:t>
            </a:r>
            <a:endParaRPr lang="en-US" sz="2000" b="1" dirty="0">
              <a:solidFill>
                <a:schemeClr val="bg1"/>
              </a:solidFill>
            </a:endParaRPr>
          </a:p>
        </p:txBody>
      </p:sp>
      <p:pic>
        <p:nvPicPr>
          <p:cNvPr id="2050" name="Picture 2" descr="Battery Storage: Australia's current climate">
            <a:extLst>
              <a:ext uri="{FF2B5EF4-FFF2-40B4-BE49-F238E27FC236}">
                <a16:creationId xmlns:a16="http://schemas.microsoft.com/office/drawing/2014/main" id="{6D76A1D8-45F8-36AD-C96D-89696FF16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551" y="1453403"/>
            <a:ext cx="4859574" cy="2545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DBF63DFC-90E7-39E9-0895-5BA3775D5746}"/>
              </a:ext>
            </a:extLst>
          </p:cNvPr>
          <p:cNvSpPr txBox="1"/>
          <p:nvPr/>
        </p:nvSpPr>
        <p:spPr>
          <a:xfrm>
            <a:off x="6329439" y="4242774"/>
            <a:ext cx="5257800" cy="2031325"/>
          </a:xfrm>
          <a:prstGeom prst="rect">
            <a:avLst/>
          </a:prstGeom>
          <a:noFill/>
        </p:spPr>
        <p:txBody>
          <a:bodyPr wrap="square">
            <a:spAutoFit/>
          </a:bodyPr>
          <a:lstStyle/>
          <a:p>
            <a:pPr algn="ctr"/>
            <a:r>
              <a:rPr lang="en-US" b="1" u="sng" dirty="0"/>
              <a:t>📊 Recent Results (2024–2025)</a:t>
            </a:r>
          </a:p>
          <a:p>
            <a:r>
              <a:rPr lang="en-US" b="1" dirty="0"/>
              <a:t>~6 GW awarded (first national tender)</a:t>
            </a:r>
            <a:endParaRPr lang="en-US" dirty="0"/>
          </a:p>
          <a:p>
            <a:pPr lvl="1"/>
            <a:r>
              <a:rPr lang="en-US" dirty="0"/>
              <a:t>~4 GW wind + solar</a:t>
            </a:r>
          </a:p>
          <a:p>
            <a:pPr lvl="1"/>
            <a:r>
              <a:rPr lang="en-US" dirty="0"/>
              <a:t>~2 GW storage</a:t>
            </a:r>
          </a:p>
          <a:p>
            <a:r>
              <a:rPr lang="en-US" b="1" dirty="0"/>
              <a:t>19 projects selected</a:t>
            </a:r>
            <a:endParaRPr lang="en-US" dirty="0"/>
          </a:p>
          <a:p>
            <a:r>
              <a:rPr lang="en-US" dirty="0"/>
              <a:t>Additional </a:t>
            </a:r>
            <a:r>
              <a:rPr lang="en-US" b="1" dirty="0"/>
              <a:t>multi-GW state rounds (NSW, Victoria)</a:t>
            </a:r>
            <a:endParaRPr lang="en-US" dirty="0"/>
          </a:p>
          <a:p>
            <a:r>
              <a:rPr lang="en-US" dirty="0"/>
              <a:t>Total: </a:t>
            </a:r>
            <a:r>
              <a:rPr lang="en-US" b="1" dirty="0"/>
              <a:t>10+ GW contracted or in procurement</a:t>
            </a:r>
            <a:endParaRPr lang="en-US" dirty="0"/>
          </a:p>
        </p:txBody>
      </p:sp>
    </p:spTree>
    <p:extLst>
      <p:ext uri="{BB962C8B-B14F-4D97-AF65-F5344CB8AC3E}">
        <p14:creationId xmlns:p14="http://schemas.microsoft.com/office/powerpoint/2010/main" val="17346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ED9A-6EA1-4B9E-AEF8-33FA012AEB3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66E689-BE3A-70C4-5F4D-CB0939F8A76F}"/>
              </a:ext>
            </a:extLst>
          </p:cNvPr>
          <p:cNvSpPr>
            <a:spLocks noGrp="1"/>
          </p:cNvSpPr>
          <p:nvPr>
            <p:ph idx="1"/>
          </p:nvPr>
        </p:nvSpPr>
        <p:spPr>
          <a:xfrm>
            <a:off x="838200" y="1445741"/>
            <a:ext cx="10515600" cy="4731222"/>
          </a:xfrm>
        </p:spPr>
        <p:txBody>
          <a:bodyPr>
            <a:normAutofit/>
          </a:bodyPr>
          <a:lstStyle/>
          <a:p>
            <a:r>
              <a:rPr lang="en-US" b="1" dirty="0"/>
              <a:t>There is no one size fits all approach </a:t>
            </a:r>
            <a:r>
              <a:rPr lang="en-US" dirty="0"/>
              <a:t>→ the market matters</a:t>
            </a:r>
          </a:p>
          <a:p>
            <a:r>
              <a:rPr lang="en-US" b="1" dirty="0"/>
              <a:t>Corporate PPAs</a:t>
            </a:r>
            <a:r>
              <a:rPr lang="en-US" dirty="0"/>
              <a:t> → create demand, provide bankability</a:t>
            </a:r>
          </a:p>
          <a:p>
            <a:r>
              <a:rPr lang="en-US" b="1" dirty="0"/>
              <a:t>Auctions</a:t>
            </a:r>
            <a:r>
              <a:rPr lang="en-US" dirty="0"/>
              <a:t> → structure supply, provide cost discovery</a:t>
            </a:r>
          </a:p>
          <a:p>
            <a:r>
              <a:rPr lang="en-US" b="1" dirty="0"/>
              <a:t>RE Zones</a:t>
            </a:r>
            <a:r>
              <a:rPr lang="en-US" dirty="0"/>
              <a:t> → address the chicken-or-egg infrastructure dilemma</a:t>
            </a:r>
          </a:p>
          <a:p>
            <a:r>
              <a:rPr lang="en-US" b="1" dirty="0"/>
              <a:t>Industrial parks</a:t>
            </a:r>
            <a:r>
              <a:rPr lang="en-US" dirty="0"/>
              <a:t> → aggregate distributed demand to create scale</a:t>
            </a:r>
          </a:p>
          <a:p>
            <a:pPr marL="0" indent="0">
              <a:buNone/>
            </a:pPr>
            <a:endParaRPr lang="en-US" dirty="0"/>
          </a:p>
        </p:txBody>
      </p:sp>
      <p:sp>
        <p:nvSpPr>
          <p:cNvPr id="6" name="Title 1">
            <a:extLst>
              <a:ext uri="{FF2B5EF4-FFF2-40B4-BE49-F238E27FC236}">
                <a16:creationId xmlns:a16="http://schemas.microsoft.com/office/drawing/2014/main" id="{64ED7691-742F-4442-CDD9-DB24C22CAA34}"/>
              </a:ext>
            </a:extLst>
          </p:cNvPr>
          <p:cNvSpPr txBox="1">
            <a:spLocks/>
          </p:cNvSpPr>
          <p:nvPr/>
        </p:nvSpPr>
        <p:spPr>
          <a:xfrm>
            <a:off x="609599" y="1"/>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Key Takeaways</a:t>
            </a:r>
          </a:p>
        </p:txBody>
      </p:sp>
      <p:sp>
        <p:nvSpPr>
          <p:cNvPr id="2" name="Rectangle 1">
            <a:extLst>
              <a:ext uri="{FF2B5EF4-FFF2-40B4-BE49-F238E27FC236}">
                <a16:creationId xmlns:a16="http://schemas.microsoft.com/office/drawing/2014/main" id="{814E0F70-3B2C-B7A7-E5F2-314D7D864765}"/>
              </a:ext>
            </a:extLst>
          </p:cNvPr>
          <p:cNvSpPr/>
          <p:nvPr/>
        </p:nvSpPr>
        <p:spPr>
          <a:xfrm>
            <a:off x="714703" y="4541900"/>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Corporate Power Purchase Agreements</a:t>
            </a:r>
          </a:p>
        </p:txBody>
      </p:sp>
      <p:sp>
        <p:nvSpPr>
          <p:cNvPr id="3" name="Rectangle 2">
            <a:extLst>
              <a:ext uri="{FF2B5EF4-FFF2-40B4-BE49-F238E27FC236}">
                <a16:creationId xmlns:a16="http://schemas.microsoft.com/office/drawing/2014/main" id="{D76D0F5D-9AA5-8D38-91FE-07E18386156C}"/>
              </a:ext>
            </a:extLst>
          </p:cNvPr>
          <p:cNvSpPr/>
          <p:nvPr/>
        </p:nvSpPr>
        <p:spPr>
          <a:xfrm>
            <a:off x="3567825" y="4557666"/>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Renewable Energy Zone Transmission Planning</a:t>
            </a:r>
          </a:p>
        </p:txBody>
      </p:sp>
      <p:sp>
        <p:nvSpPr>
          <p:cNvPr id="4" name="Rectangle 3">
            <a:extLst>
              <a:ext uri="{FF2B5EF4-FFF2-40B4-BE49-F238E27FC236}">
                <a16:creationId xmlns:a16="http://schemas.microsoft.com/office/drawing/2014/main" id="{11FD7993-919D-65C5-676F-8DA2ED11DB51}"/>
              </a:ext>
            </a:extLst>
          </p:cNvPr>
          <p:cNvSpPr/>
          <p:nvPr/>
        </p:nvSpPr>
        <p:spPr>
          <a:xfrm>
            <a:off x="6420947" y="4541900"/>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Industrial Parks and Distributed Energy</a:t>
            </a:r>
          </a:p>
        </p:txBody>
      </p:sp>
      <p:sp>
        <p:nvSpPr>
          <p:cNvPr id="7" name="Rectangle 6">
            <a:extLst>
              <a:ext uri="{FF2B5EF4-FFF2-40B4-BE49-F238E27FC236}">
                <a16:creationId xmlns:a16="http://schemas.microsoft.com/office/drawing/2014/main" id="{B232B926-8D75-F3A6-1055-D285FBFA00AA}"/>
              </a:ext>
            </a:extLst>
          </p:cNvPr>
          <p:cNvSpPr/>
          <p:nvPr/>
        </p:nvSpPr>
        <p:spPr>
          <a:xfrm>
            <a:off x="9274068" y="4541900"/>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Auctions and Competitive Procurement</a:t>
            </a:r>
          </a:p>
        </p:txBody>
      </p:sp>
    </p:spTree>
    <p:extLst>
      <p:ext uri="{BB962C8B-B14F-4D97-AF65-F5344CB8AC3E}">
        <p14:creationId xmlns:p14="http://schemas.microsoft.com/office/powerpoint/2010/main" val="64924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5EDE7-E921-0F53-8EF1-3F04A42E1535}"/>
            </a:ext>
          </a:extLst>
        </p:cNvPr>
        <p:cNvGrpSpPr/>
        <p:nvPr/>
      </p:nvGrpSpPr>
      <p:grpSpPr>
        <a:xfrm>
          <a:off x="0" y="0"/>
          <a:ext cx="0" cy="0"/>
          <a:chOff x="0" y="0"/>
          <a:chExt cx="0" cy="0"/>
        </a:xfrm>
      </p:grpSpPr>
      <p:pic>
        <p:nvPicPr>
          <p:cNvPr id="44" name="Picture 43" descr="Wind turbines against blue sky">
            <a:extLst>
              <a:ext uri="{FF2B5EF4-FFF2-40B4-BE49-F238E27FC236}">
                <a16:creationId xmlns:a16="http://schemas.microsoft.com/office/drawing/2014/main" id="{05993234-0574-B2B6-E4BF-1CE1F4E8D0CC}"/>
              </a:ext>
            </a:extLst>
          </p:cNvPr>
          <p:cNvPicPr>
            <a:picLocks noChangeAspect="1"/>
          </p:cNvPicPr>
          <p:nvPr/>
        </p:nvPicPr>
        <p:blipFill>
          <a:blip r:embed="rId2"/>
          <a:srcRect l="5230" t="6483" r="14390"/>
          <a:stretch>
            <a:fillRect/>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8DA93B27-DEA3-DAE3-AEED-9346C4D96954}"/>
              </a:ext>
            </a:extLst>
          </p:cNvPr>
          <p:cNvSpPr>
            <a:spLocks noGrp="1"/>
          </p:cNvSpPr>
          <p:nvPr>
            <p:ph type="ctrTitle"/>
          </p:nvPr>
        </p:nvSpPr>
        <p:spPr>
          <a:xfrm>
            <a:off x="477981" y="1137239"/>
            <a:ext cx="4023360" cy="2566646"/>
          </a:xfrm>
        </p:spPr>
        <p:txBody>
          <a:bodyPr anchor="b">
            <a:normAutofit/>
          </a:bodyPr>
          <a:lstStyle/>
          <a:p>
            <a:pPr algn="l"/>
            <a:r>
              <a:rPr lang="en-US" sz="4800" b="1" dirty="0"/>
              <a:t>Thank You</a:t>
            </a:r>
          </a:p>
        </p:txBody>
      </p:sp>
      <p:sp>
        <p:nvSpPr>
          <p:cNvPr id="3" name="Subtitle 2">
            <a:extLst>
              <a:ext uri="{FF2B5EF4-FFF2-40B4-BE49-F238E27FC236}">
                <a16:creationId xmlns:a16="http://schemas.microsoft.com/office/drawing/2014/main" id="{4E3E5262-AA2A-E00F-69F2-8C2B1A171EFD}"/>
              </a:ext>
            </a:extLst>
          </p:cNvPr>
          <p:cNvSpPr>
            <a:spLocks noGrp="1"/>
          </p:cNvSpPr>
          <p:nvPr>
            <p:ph type="subTitle" idx="1"/>
          </p:nvPr>
        </p:nvSpPr>
        <p:spPr>
          <a:xfrm>
            <a:off x="456735" y="3783493"/>
            <a:ext cx="8003868" cy="1208141"/>
          </a:xfrm>
        </p:spPr>
        <p:txBody>
          <a:bodyPr>
            <a:noAutofit/>
          </a:bodyPr>
          <a:lstStyle/>
          <a:p>
            <a:pPr algn="l"/>
            <a:r>
              <a:rPr lang="en-US" sz="1800" b="1" dirty="0"/>
              <a:t>APEC Workshop - RE Policies and Investments: Are We on the Right Track? </a:t>
            </a:r>
          </a:p>
          <a:p>
            <a:pPr algn="l"/>
            <a:r>
              <a:rPr lang="en-US" sz="1800" b="1" dirty="0"/>
              <a:t>31 March 2026 | Bangkok</a:t>
            </a:r>
          </a:p>
          <a:p>
            <a:pPr algn="l"/>
            <a:endParaRPr lang="en-US" sz="1800" b="1" dirty="0"/>
          </a:p>
          <a:p>
            <a:pPr algn="l"/>
            <a:r>
              <a:rPr lang="en-US" sz="1800" b="1" dirty="0"/>
              <a:t>Jennifer E. Leisch, Ph.D. | </a:t>
            </a:r>
            <a:r>
              <a:rPr lang="en-US" sz="1800" b="1" dirty="0" err="1"/>
              <a:t>Jennifer.Leisch@FoundationNLR.org</a:t>
            </a:r>
            <a:endParaRPr lang="en-US" sz="1800" b="1" dirty="0"/>
          </a:p>
          <a:p>
            <a:pPr algn="l"/>
            <a:r>
              <a:rPr lang="en-US" sz="1800" dirty="0"/>
              <a:t>Foundation for the National Laboratory of the Rockies</a:t>
            </a:r>
          </a:p>
        </p:txBody>
      </p:sp>
    </p:spTree>
    <p:extLst>
      <p:ext uri="{BB962C8B-B14F-4D97-AF65-F5344CB8AC3E}">
        <p14:creationId xmlns:p14="http://schemas.microsoft.com/office/powerpoint/2010/main" val="33208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7A13-FDEF-6C16-69CF-1B7FB48006D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2EE95B-94A5-816C-2615-34D618EA1B1F}"/>
              </a:ext>
            </a:extLst>
          </p:cNvPr>
          <p:cNvSpPr>
            <a:spLocks noGrp="1"/>
          </p:cNvSpPr>
          <p:nvPr>
            <p:ph idx="1"/>
          </p:nvPr>
        </p:nvSpPr>
        <p:spPr>
          <a:xfrm>
            <a:off x="838200" y="3590116"/>
            <a:ext cx="10515600" cy="2785241"/>
          </a:xfrm>
        </p:spPr>
        <p:txBody>
          <a:bodyPr>
            <a:noAutofit/>
          </a:bodyPr>
          <a:lstStyle/>
          <a:p>
            <a:r>
              <a:rPr lang="en-US" sz="2400" dirty="0"/>
              <a:t>Renewable energy scale is no longer a technology challenge</a:t>
            </a:r>
          </a:p>
          <a:p>
            <a:r>
              <a:rPr lang="en-US" sz="2400" dirty="0"/>
              <a:t>The constraint is how projects are </a:t>
            </a:r>
            <a:r>
              <a:rPr lang="en-US" sz="2400" b="1" dirty="0"/>
              <a:t>structured, financed, and delivered</a:t>
            </a:r>
          </a:p>
          <a:p>
            <a:r>
              <a:rPr lang="en-US" sz="2400" dirty="0"/>
              <a:t>This can greatly depend on policy and regulatory design</a:t>
            </a:r>
          </a:p>
          <a:p>
            <a:r>
              <a:rPr lang="en-US" sz="2400" b="1" dirty="0"/>
              <a:t>There is no one-size fits all approach </a:t>
            </a:r>
            <a:r>
              <a:rPr lang="en-US" sz="2400" dirty="0"/>
              <a:t>- different markets require different models</a:t>
            </a:r>
          </a:p>
          <a:p>
            <a:r>
              <a:rPr lang="en-US" sz="2400" dirty="0"/>
              <a:t>Several approaches to scale can complement or be used in one market</a:t>
            </a:r>
          </a:p>
          <a:p>
            <a:endParaRPr lang="en-US" sz="2400" dirty="0"/>
          </a:p>
        </p:txBody>
      </p:sp>
      <p:sp>
        <p:nvSpPr>
          <p:cNvPr id="6" name="Title 1">
            <a:extLst>
              <a:ext uri="{FF2B5EF4-FFF2-40B4-BE49-F238E27FC236}">
                <a16:creationId xmlns:a16="http://schemas.microsoft.com/office/drawing/2014/main" id="{C6F9861C-996F-C877-DB56-4EE17B8809B7}"/>
              </a:ext>
            </a:extLst>
          </p:cNvPr>
          <p:cNvSpPr txBox="1">
            <a:spLocks/>
          </p:cNvSpPr>
          <p:nvPr/>
        </p:nvSpPr>
        <p:spPr>
          <a:xfrm>
            <a:off x="609599" y="1"/>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FFFF"/>
                </a:solidFill>
              </a:rPr>
              <a:t>Approaches to Scale</a:t>
            </a:r>
          </a:p>
        </p:txBody>
      </p:sp>
      <p:sp>
        <p:nvSpPr>
          <p:cNvPr id="2" name="Rectangle 1">
            <a:extLst>
              <a:ext uri="{FF2B5EF4-FFF2-40B4-BE49-F238E27FC236}">
                <a16:creationId xmlns:a16="http://schemas.microsoft.com/office/drawing/2014/main" id="{40398B41-DAAA-75E0-5FE5-206D7DC3832A}"/>
              </a:ext>
            </a:extLst>
          </p:cNvPr>
          <p:cNvSpPr/>
          <p:nvPr/>
        </p:nvSpPr>
        <p:spPr>
          <a:xfrm>
            <a:off x="609599" y="1479326"/>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Corporate Power Purchase Agreements</a:t>
            </a:r>
          </a:p>
        </p:txBody>
      </p:sp>
      <p:sp>
        <p:nvSpPr>
          <p:cNvPr id="3" name="Rectangle 2">
            <a:extLst>
              <a:ext uri="{FF2B5EF4-FFF2-40B4-BE49-F238E27FC236}">
                <a16:creationId xmlns:a16="http://schemas.microsoft.com/office/drawing/2014/main" id="{812CE594-8DD2-6807-4B66-E560FB031CE1}"/>
              </a:ext>
            </a:extLst>
          </p:cNvPr>
          <p:cNvSpPr/>
          <p:nvPr/>
        </p:nvSpPr>
        <p:spPr>
          <a:xfrm>
            <a:off x="3462721" y="1495092"/>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Renewable Energy Zone Transmission Planning</a:t>
            </a:r>
          </a:p>
        </p:txBody>
      </p:sp>
      <p:sp>
        <p:nvSpPr>
          <p:cNvPr id="4" name="Rectangle 3">
            <a:extLst>
              <a:ext uri="{FF2B5EF4-FFF2-40B4-BE49-F238E27FC236}">
                <a16:creationId xmlns:a16="http://schemas.microsoft.com/office/drawing/2014/main" id="{B54C366D-9658-B73D-3E21-3675CFF8F548}"/>
              </a:ext>
            </a:extLst>
          </p:cNvPr>
          <p:cNvSpPr/>
          <p:nvPr/>
        </p:nvSpPr>
        <p:spPr>
          <a:xfrm>
            <a:off x="6315843" y="1479326"/>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Industrial Parks and Distributed Energy</a:t>
            </a:r>
          </a:p>
        </p:txBody>
      </p:sp>
      <p:sp>
        <p:nvSpPr>
          <p:cNvPr id="7" name="Rectangle 6">
            <a:extLst>
              <a:ext uri="{FF2B5EF4-FFF2-40B4-BE49-F238E27FC236}">
                <a16:creationId xmlns:a16="http://schemas.microsoft.com/office/drawing/2014/main" id="{33376850-C805-9C1E-8931-B378318426B7}"/>
              </a:ext>
            </a:extLst>
          </p:cNvPr>
          <p:cNvSpPr/>
          <p:nvPr/>
        </p:nvSpPr>
        <p:spPr>
          <a:xfrm>
            <a:off x="9168964" y="1479326"/>
            <a:ext cx="2413437" cy="173158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Auctions and Competitive Procurement</a:t>
            </a:r>
          </a:p>
        </p:txBody>
      </p:sp>
    </p:spTree>
    <p:extLst>
      <p:ext uri="{BB962C8B-B14F-4D97-AF65-F5344CB8AC3E}">
        <p14:creationId xmlns:p14="http://schemas.microsoft.com/office/powerpoint/2010/main" val="304807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35FED-79F1-A2C0-CF23-295465A493A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3D91C9-214B-7F6F-BD9C-35DD0B0A36AA}"/>
              </a:ext>
            </a:extLst>
          </p:cNvPr>
          <p:cNvSpPr>
            <a:spLocks noGrp="1"/>
          </p:cNvSpPr>
          <p:nvPr>
            <p:ph idx="1"/>
          </p:nvPr>
        </p:nvSpPr>
        <p:spPr>
          <a:xfrm>
            <a:off x="676925" y="2274940"/>
            <a:ext cx="6089352" cy="4417960"/>
          </a:xfrm>
        </p:spPr>
        <p:txBody>
          <a:bodyPr>
            <a:normAutofit lnSpcReduction="10000"/>
          </a:bodyPr>
          <a:lstStyle/>
          <a:p>
            <a:pPr marL="0" indent="0">
              <a:buNone/>
            </a:pPr>
            <a:r>
              <a:rPr lang="en-US" sz="1800" b="1" dirty="0"/>
              <a:t>⚙️ Why Corporate PPAs Work</a:t>
            </a:r>
          </a:p>
          <a:p>
            <a:pPr marL="0" indent="0">
              <a:buNone/>
            </a:pPr>
            <a:r>
              <a:rPr lang="en-US" sz="1800" b="1" dirty="0"/>
              <a:t>Bankability - </a:t>
            </a:r>
            <a:r>
              <a:rPr lang="en-US" sz="1800" dirty="0"/>
              <a:t>Long-term contracts enable project financing</a:t>
            </a:r>
          </a:p>
          <a:p>
            <a:pPr marL="0" indent="0">
              <a:buNone/>
            </a:pPr>
            <a:endParaRPr lang="en-US" sz="1800" b="1" dirty="0"/>
          </a:p>
          <a:p>
            <a:pPr marL="0" indent="0">
              <a:buNone/>
            </a:pPr>
            <a:r>
              <a:rPr lang="en-US" sz="1800" b="1" u="sng" dirty="0"/>
              <a:t>Key Considerations:</a:t>
            </a:r>
          </a:p>
          <a:p>
            <a:pPr marL="0" indent="0">
              <a:buNone/>
            </a:pPr>
            <a:r>
              <a:rPr lang="en-US" sz="1800" b="1" dirty="0"/>
              <a:t>Structure &amp; market</a:t>
            </a:r>
            <a:r>
              <a:rPr lang="en-US" sz="1800" dirty="0"/>
              <a:t> — physical vs. virtual PPA, driven by location and regulatory context</a:t>
            </a:r>
          </a:p>
          <a:p>
            <a:pPr marL="0" indent="0">
              <a:buNone/>
            </a:pPr>
            <a:r>
              <a:rPr lang="en-US" sz="1800" b="1" dirty="0"/>
              <a:t>Price &amp; risk</a:t>
            </a:r>
            <a:r>
              <a:rPr lang="en-US" sz="1800" dirty="0"/>
              <a:t> — fixed pricing vs exposure to market volatility, including basis and negative pricing risk</a:t>
            </a:r>
          </a:p>
          <a:p>
            <a:pPr marL="0" indent="0">
              <a:buNone/>
            </a:pPr>
            <a:r>
              <a:rPr lang="en-US" sz="1800" b="1" dirty="0"/>
              <a:t>Volume &amp; reliability</a:t>
            </a:r>
            <a:r>
              <a:rPr lang="en-US" sz="1800" dirty="0"/>
              <a:t> — intermittency, load matching, and need for storage or firming solutions</a:t>
            </a:r>
          </a:p>
          <a:p>
            <a:pPr marL="0" indent="0">
              <a:buNone/>
            </a:pPr>
            <a:r>
              <a:rPr lang="en-US" sz="1800" b="1" dirty="0"/>
              <a:t>Contract terms</a:t>
            </a:r>
            <a:r>
              <a:rPr lang="en-US" sz="1800" dirty="0"/>
              <a:t> — tenor, credit requirements, and key provisions (curtailment, flexibility)</a:t>
            </a:r>
          </a:p>
          <a:p>
            <a:pPr marL="0" indent="0">
              <a:buNone/>
            </a:pPr>
            <a:r>
              <a:rPr lang="en-US" sz="1800" b="1" dirty="0"/>
              <a:t>Strategic fit</a:t>
            </a:r>
            <a:r>
              <a:rPr lang="en-US" sz="1800" dirty="0"/>
              <a:t> — alignment with decarbonization goals, financial objectives, and risk tolerance</a:t>
            </a:r>
            <a:endParaRPr lang="en-US" sz="1800" b="1" dirty="0"/>
          </a:p>
          <a:p>
            <a:endParaRPr lang="en-US" sz="1800" dirty="0"/>
          </a:p>
          <a:p>
            <a:endParaRPr lang="en-US" sz="1800" dirty="0"/>
          </a:p>
        </p:txBody>
      </p:sp>
      <p:sp>
        <p:nvSpPr>
          <p:cNvPr id="6" name="Title 1">
            <a:extLst>
              <a:ext uri="{FF2B5EF4-FFF2-40B4-BE49-F238E27FC236}">
                <a16:creationId xmlns:a16="http://schemas.microsoft.com/office/drawing/2014/main" id="{3CD4AA54-6D47-4D57-0722-FE4D9D951284}"/>
              </a:ext>
            </a:extLst>
          </p:cNvPr>
          <p:cNvSpPr txBox="1">
            <a:spLocks/>
          </p:cNvSpPr>
          <p:nvPr/>
        </p:nvSpPr>
        <p:spPr>
          <a:xfrm>
            <a:off x="609599" y="1"/>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Corporate PPAs: Demand-Driven Deployment</a:t>
            </a:r>
            <a:endParaRPr lang="en-US" sz="2800" b="1" dirty="0">
              <a:solidFill>
                <a:schemeClr val="bg1"/>
              </a:solidFill>
            </a:endParaRPr>
          </a:p>
        </p:txBody>
      </p:sp>
      <p:sp>
        <p:nvSpPr>
          <p:cNvPr id="4" name="TextBox 3">
            <a:extLst>
              <a:ext uri="{FF2B5EF4-FFF2-40B4-BE49-F238E27FC236}">
                <a16:creationId xmlns:a16="http://schemas.microsoft.com/office/drawing/2014/main" id="{5042A1FA-0B97-AE6F-6D42-52A3038B5B2D}"/>
              </a:ext>
            </a:extLst>
          </p:cNvPr>
          <p:cNvSpPr txBox="1"/>
          <p:nvPr/>
        </p:nvSpPr>
        <p:spPr>
          <a:xfrm>
            <a:off x="609599" y="1363771"/>
            <a:ext cx="10878208" cy="70788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0" i="0" u="none" strike="noStrike" dirty="0">
                <a:solidFill>
                  <a:srgbClr val="000000"/>
                </a:solidFill>
                <a:effectLst/>
                <a:latin typeface="-webkit-standard"/>
              </a:rPr>
              <a:t>A contract where a developer sells electricity </a:t>
            </a:r>
            <a:r>
              <a:rPr lang="en-US" sz="2000" dirty="0">
                <a:solidFill>
                  <a:srgbClr val="000000"/>
                </a:solidFill>
                <a:latin typeface="-webkit-standard"/>
              </a:rPr>
              <a:t>(and its attributes) </a:t>
            </a:r>
            <a:r>
              <a:rPr lang="en-US" sz="2000" b="0" i="0" u="none" strike="noStrike" dirty="0">
                <a:solidFill>
                  <a:srgbClr val="000000"/>
                </a:solidFill>
                <a:effectLst/>
                <a:latin typeface="-webkit-standard"/>
              </a:rPr>
              <a:t>to a C&amp;I buyer (corporate), structured as either physical or virtual based on the buyer’s location, goals, and risk tolerance.</a:t>
            </a:r>
            <a:endParaRPr lang="en-US" sz="2000" dirty="0"/>
          </a:p>
        </p:txBody>
      </p:sp>
      <p:sp>
        <p:nvSpPr>
          <p:cNvPr id="7" name="TextBox 6">
            <a:extLst>
              <a:ext uri="{FF2B5EF4-FFF2-40B4-BE49-F238E27FC236}">
                <a16:creationId xmlns:a16="http://schemas.microsoft.com/office/drawing/2014/main" id="{A56D11FB-B033-F37B-1652-B530C57C7AE2}"/>
              </a:ext>
            </a:extLst>
          </p:cNvPr>
          <p:cNvSpPr txBox="1"/>
          <p:nvPr/>
        </p:nvSpPr>
        <p:spPr>
          <a:xfrm>
            <a:off x="8523890" y="2274940"/>
            <a:ext cx="1342034" cy="369332"/>
          </a:xfrm>
          <a:prstGeom prst="rect">
            <a:avLst/>
          </a:prstGeom>
          <a:noFill/>
        </p:spPr>
        <p:txBody>
          <a:bodyPr wrap="none" rtlCol="0">
            <a:spAutoFit/>
          </a:bodyPr>
          <a:lstStyle/>
          <a:p>
            <a:r>
              <a:rPr lang="en-US" b="1" u="sng" dirty="0"/>
              <a:t>Virtual PPA</a:t>
            </a:r>
          </a:p>
        </p:txBody>
      </p:sp>
      <p:pic>
        <p:nvPicPr>
          <p:cNvPr id="12" name="Graphic 11" descr="Building outline">
            <a:extLst>
              <a:ext uri="{FF2B5EF4-FFF2-40B4-BE49-F238E27FC236}">
                <a16:creationId xmlns:a16="http://schemas.microsoft.com/office/drawing/2014/main" id="{865C27B2-518C-1717-2328-BAEFE0D13E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82996" y="3215099"/>
            <a:ext cx="914400" cy="914400"/>
          </a:xfrm>
          <a:prstGeom prst="rect">
            <a:avLst/>
          </a:prstGeom>
        </p:spPr>
      </p:pic>
      <p:pic>
        <p:nvPicPr>
          <p:cNvPr id="17" name="Graphic 16" descr="Wind Turbines with solid fill">
            <a:extLst>
              <a:ext uri="{FF2B5EF4-FFF2-40B4-BE49-F238E27FC236}">
                <a16:creationId xmlns:a16="http://schemas.microsoft.com/office/drawing/2014/main" id="{9586D42F-1D79-C3CF-D233-7EEDC6503A9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45700" y="3189421"/>
            <a:ext cx="914400" cy="914400"/>
          </a:xfrm>
          <a:prstGeom prst="rect">
            <a:avLst/>
          </a:prstGeom>
        </p:spPr>
      </p:pic>
      <p:pic>
        <p:nvPicPr>
          <p:cNvPr id="19" name="Graphic 18" descr="Dollar with solid fill">
            <a:extLst>
              <a:ext uri="{FF2B5EF4-FFF2-40B4-BE49-F238E27FC236}">
                <a16:creationId xmlns:a16="http://schemas.microsoft.com/office/drawing/2014/main" id="{2AB024FD-D9B4-2B14-2D6E-A8373C0C5B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79804" y="4501152"/>
            <a:ext cx="359783" cy="359783"/>
          </a:xfrm>
          <a:prstGeom prst="rect">
            <a:avLst/>
          </a:prstGeom>
        </p:spPr>
      </p:pic>
      <p:pic>
        <p:nvPicPr>
          <p:cNvPr id="21" name="Graphic 20" descr="Electric Tower with solid fill">
            <a:extLst>
              <a:ext uri="{FF2B5EF4-FFF2-40B4-BE49-F238E27FC236}">
                <a16:creationId xmlns:a16="http://schemas.microsoft.com/office/drawing/2014/main" id="{001557DF-EBF8-2944-FCCE-5917B54607C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75265" y="5367270"/>
            <a:ext cx="914400" cy="914400"/>
          </a:xfrm>
          <a:prstGeom prst="rect">
            <a:avLst/>
          </a:prstGeom>
        </p:spPr>
      </p:pic>
      <p:pic>
        <p:nvPicPr>
          <p:cNvPr id="23" name="Graphic 22" descr="Lightning bolt with solid fill">
            <a:extLst>
              <a:ext uri="{FF2B5EF4-FFF2-40B4-BE49-F238E27FC236}">
                <a16:creationId xmlns:a16="http://schemas.microsoft.com/office/drawing/2014/main" id="{1147456C-A533-FF04-7964-DD5705F8772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939107" y="5064326"/>
            <a:ext cx="359783" cy="359783"/>
          </a:xfrm>
          <a:prstGeom prst="rect">
            <a:avLst/>
          </a:prstGeom>
        </p:spPr>
      </p:pic>
      <p:pic>
        <p:nvPicPr>
          <p:cNvPr id="25" name="Graphic 24" descr="Document with solid fill">
            <a:extLst>
              <a:ext uri="{FF2B5EF4-FFF2-40B4-BE49-F238E27FC236}">
                <a16:creationId xmlns:a16="http://schemas.microsoft.com/office/drawing/2014/main" id="{A4CE7858-C638-891F-4711-0199231584C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015015" y="3707120"/>
            <a:ext cx="491756" cy="491756"/>
          </a:xfrm>
          <a:prstGeom prst="rect">
            <a:avLst/>
          </a:prstGeom>
        </p:spPr>
      </p:pic>
      <p:cxnSp>
        <p:nvCxnSpPr>
          <p:cNvPr id="27" name="Straight Arrow Connector 26">
            <a:extLst>
              <a:ext uri="{FF2B5EF4-FFF2-40B4-BE49-F238E27FC236}">
                <a16:creationId xmlns:a16="http://schemas.microsoft.com/office/drawing/2014/main" id="{F7A69BB5-2001-8869-2484-450DE8ABBE79}"/>
              </a:ext>
            </a:extLst>
          </p:cNvPr>
          <p:cNvCxnSpPr>
            <a:cxnSpLocks/>
          </p:cNvCxnSpPr>
          <p:nvPr/>
        </p:nvCxnSpPr>
        <p:spPr>
          <a:xfrm>
            <a:off x="7868942" y="4347253"/>
            <a:ext cx="1038161" cy="102001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1333E9F6-B750-B659-7E58-0BFD5B2E4D77}"/>
              </a:ext>
            </a:extLst>
          </p:cNvPr>
          <p:cNvCxnSpPr>
            <a:cxnSpLocks/>
          </p:cNvCxnSpPr>
          <p:nvPr/>
        </p:nvCxnSpPr>
        <p:spPr>
          <a:xfrm>
            <a:off x="8326634" y="3491997"/>
            <a:ext cx="1860537"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pic>
        <p:nvPicPr>
          <p:cNvPr id="30" name="Graphic 29" descr="Dollar with solid fill">
            <a:extLst>
              <a:ext uri="{FF2B5EF4-FFF2-40B4-BE49-F238E27FC236}">
                <a16:creationId xmlns:a16="http://schemas.microsoft.com/office/drawing/2014/main" id="{4E759DCB-52DC-E757-78C8-DAAB338C87B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15015" y="3069217"/>
            <a:ext cx="359783" cy="359783"/>
          </a:xfrm>
          <a:prstGeom prst="rect">
            <a:avLst/>
          </a:prstGeom>
        </p:spPr>
      </p:pic>
      <p:cxnSp>
        <p:nvCxnSpPr>
          <p:cNvPr id="31" name="Straight Arrow Connector 30">
            <a:extLst>
              <a:ext uri="{FF2B5EF4-FFF2-40B4-BE49-F238E27FC236}">
                <a16:creationId xmlns:a16="http://schemas.microsoft.com/office/drawing/2014/main" id="{667904B7-DA82-8912-2CFB-1D89DDFAE6BA}"/>
              </a:ext>
            </a:extLst>
          </p:cNvPr>
          <p:cNvCxnSpPr>
            <a:cxnSpLocks/>
          </p:cNvCxnSpPr>
          <p:nvPr/>
        </p:nvCxnSpPr>
        <p:spPr>
          <a:xfrm flipV="1">
            <a:off x="9805584" y="4443180"/>
            <a:ext cx="812603" cy="90540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5353E18E-E8EA-2E85-2445-7F2AA6515C41}"/>
              </a:ext>
            </a:extLst>
          </p:cNvPr>
          <p:cNvCxnSpPr>
            <a:cxnSpLocks/>
          </p:cNvCxnSpPr>
          <p:nvPr/>
        </p:nvCxnSpPr>
        <p:spPr>
          <a:xfrm flipH="1" flipV="1">
            <a:off x="7648839" y="4443180"/>
            <a:ext cx="1026660" cy="1000122"/>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E8E93884-E837-19E1-9F02-0F2496377308}"/>
              </a:ext>
            </a:extLst>
          </p:cNvPr>
          <p:cNvCxnSpPr>
            <a:cxnSpLocks/>
          </p:cNvCxnSpPr>
          <p:nvPr/>
        </p:nvCxnSpPr>
        <p:spPr>
          <a:xfrm flipH="1">
            <a:off x="9904261" y="4591186"/>
            <a:ext cx="872309" cy="946280"/>
          </a:xfrm>
          <a:prstGeom prst="straightConnector1">
            <a:avLst/>
          </a:prstGeom>
          <a:ln w="38100">
            <a:solidFill>
              <a:srgbClr val="0070C0"/>
            </a:solidFill>
            <a:tailEnd type="triangle"/>
          </a:ln>
        </p:spPr>
        <p:style>
          <a:lnRef idx="1">
            <a:schemeClr val="accent6"/>
          </a:lnRef>
          <a:fillRef idx="0">
            <a:schemeClr val="accent6"/>
          </a:fillRef>
          <a:effectRef idx="0">
            <a:schemeClr val="accent6"/>
          </a:effectRef>
          <a:fontRef idx="minor">
            <a:schemeClr val="tx1"/>
          </a:fontRef>
        </p:style>
      </p:cxnSp>
      <p:pic>
        <p:nvPicPr>
          <p:cNvPr id="38" name="Graphic 37" descr="Lightning bolt with solid fill">
            <a:extLst>
              <a:ext uri="{FF2B5EF4-FFF2-40B4-BE49-F238E27FC236}">
                <a16:creationId xmlns:a16="http://schemas.microsoft.com/office/drawing/2014/main" id="{9EF4EC53-AED6-3A8D-6912-DFBF77554C7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417953" y="5110806"/>
            <a:ext cx="359783" cy="359783"/>
          </a:xfrm>
          <a:prstGeom prst="rect">
            <a:avLst/>
          </a:prstGeom>
        </p:spPr>
      </p:pic>
      <p:pic>
        <p:nvPicPr>
          <p:cNvPr id="39" name="Graphic 38" descr="Dollar with solid fill">
            <a:extLst>
              <a:ext uri="{FF2B5EF4-FFF2-40B4-BE49-F238E27FC236}">
                <a16:creationId xmlns:a16="http://schemas.microsoft.com/office/drawing/2014/main" id="{03237129-CD07-D428-B2D1-754A41D4A3F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815379" y="4544953"/>
            <a:ext cx="359783" cy="359783"/>
          </a:xfrm>
          <a:prstGeom prst="rect">
            <a:avLst/>
          </a:prstGeom>
        </p:spPr>
      </p:pic>
      <p:cxnSp>
        <p:nvCxnSpPr>
          <p:cNvPr id="42" name="Straight Arrow Connector 41">
            <a:extLst>
              <a:ext uri="{FF2B5EF4-FFF2-40B4-BE49-F238E27FC236}">
                <a16:creationId xmlns:a16="http://schemas.microsoft.com/office/drawing/2014/main" id="{D18B6B68-3EDD-0D49-90B5-1A69EAB04040}"/>
              </a:ext>
            </a:extLst>
          </p:cNvPr>
          <p:cNvCxnSpPr>
            <a:cxnSpLocks/>
          </p:cNvCxnSpPr>
          <p:nvPr/>
        </p:nvCxnSpPr>
        <p:spPr>
          <a:xfrm flipH="1" flipV="1">
            <a:off x="8351316" y="3644439"/>
            <a:ext cx="1744602" cy="1458"/>
          </a:xfrm>
          <a:prstGeom prst="straightConnector1">
            <a:avLst/>
          </a:prstGeom>
          <a:ln w="38100">
            <a:solidFill>
              <a:schemeClr val="accent2"/>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098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40641-BC99-A928-BE98-7A050CD10B8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F23F480-207B-AB9B-28D5-450D07C5FE7D}"/>
              </a:ext>
            </a:extLst>
          </p:cNvPr>
          <p:cNvSpPr txBox="1">
            <a:spLocks/>
          </p:cNvSpPr>
          <p:nvPr/>
        </p:nvSpPr>
        <p:spPr>
          <a:xfrm>
            <a:off x="604762" y="0"/>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Case Study: Corporate PPA Market Trends</a:t>
            </a:r>
            <a:endParaRPr lang="en-US" sz="2800" b="1" dirty="0">
              <a:solidFill>
                <a:schemeClr val="bg1"/>
              </a:solidFill>
            </a:endParaRPr>
          </a:p>
        </p:txBody>
      </p:sp>
      <p:pic>
        <p:nvPicPr>
          <p:cNvPr id="2" name="Picture 1">
            <a:extLst>
              <a:ext uri="{FF2B5EF4-FFF2-40B4-BE49-F238E27FC236}">
                <a16:creationId xmlns:a16="http://schemas.microsoft.com/office/drawing/2014/main" id="{FA78E650-2D6C-2756-148B-71201CA111AC}"/>
              </a:ext>
            </a:extLst>
          </p:cNvPr>
          <p:cNvPicPr>
            <a:picLocks noChangeAspect="1"/>
          </p:cNvPicPr>
          <p:nvPr/>
        </p:nvPicPr>
        <p:blipFill>
          <a:blip r:embed="rId2"/>
          <a:stretch>
            <a:fillRect/>
          </a:stretch>
        </p:blipFill>
        <p:spPr>
          <a:xfrm>
            <a:off x="4890773" y="1289778"/>
            <a:ext cx="6820378" cy="3437959"/>
          </a:xfrm>
          <a:prstGeom prst="rect">
            <a:avLst/>
          </a:prstGeom>
        </p:spPr>
      </p:pic>
      <p:sp>
        <p:nvSpPr>
          <p:cNvPr id="4" name="TextBox 3">
            <a:extLst>
              <a:ext uri="{FF2B5EF4-FFF2-40B4-BE49-F238E27FC236}">
                <a16:creationId xmlns:a16="http://schemas.microsoft.com/office/drawing/2014/main" id="{AC61A521-C754-3B79-A8DC-2722C1240ED9}"/>
              </a:ext>
            </a:extLst>
          </p:cNvPr>
          <p:cNvSpPr txBox="1"/>
          <p:nvPr/>
        </p:nvSpPr>
        <p:spPr>
          <a:xfrm>
            <a:off x="5174552" y="4807992"/>
            <a:ext cx="6096000" cy="1815882"/>
          </a:xfrm>
          <a:prstGeom prst="rect">
            <a:avLst/>
          </a:prstGeom>
          <a:noFill/>
        </p:spPr>
        <p:txBody>
          <a:bodyPr wrap="square">
            <a:spAutoFit/>
          </a:bodyPr>
          <a:lstStyle/>
          <a:p>
            <a:pPr marL="0" indent="0" algn="ctr">
              <a:buNone/>
            </a:pPr>
            <a:r>
              <a:rPr lang="en-US" sz="1600" b="1" u="sng" dirty="0"/>
              <a:t>Market Reality (2024–2026)</a:t>
            </a:r>
          </a:p>
          <a:p>
            <a:pPr marL="285750" indent="-285750">
              <a:buFont typeface="Arial" panose="020B0604020202020204" pitchFamily="34" charset="0"/>
              <a:buChar char="•"/>
            </a:pPr>
            <a:r>
              <a:rPr lang="en-US" sz="1600" dirty="0"/>
              <a:t>2025 Slowdown</a:t>
            </a:r>
            <a:endParaRPr lang="en-US" sz="1600" b="1" dirty="0"/>
          </a:p>
          <a:p>
            <a:pPr marL="285750" indent="-285750">
              <a:buFont typeface="Arial" panose="020B0604020202020204" pitchFamily="34" charset="0"/>
              <a:buChar char="•"/>
            </a:pPr>
            <a:r>
              <a:rPr lang="en-US" sz="1600" b="1" dirty="0"/>
              <a:t>Corporate PPAs ~25% of global wind &amp; solar additions (ex-China)</a:t>
            </a:r>
            <a:r>
              <a:rPr lang="en-US" sz="1600" dirty="0"/>
              <a:t> </a:t>
            </a:r>
          </a:p>
          <a:p>
            <a:pPr marL="285750" indent="-285750">
              <a:buFont typeface="Arial" panose="020B0604020202020204" pitchFamily="34" charset="0"/>
              <a:buChar char="•"/>
            </a:pPr>
            <a:r>
              <a:rPr lang="en-US" sz="1600" dirty="0"/>
              <a:t>Multi-GW annual procurement led by </a:t>
            </a:r>
            <a:r>
              <a:rPr lang="en-US" sz="1600" dirty="0" err="1"/>
              <a:t>hyperscalers</a:t>
            </a:r>
            <a:endParaRPr lang="en-US" sz="1600" dirty="0"/>
          </a:p>
          <a:p>
            <a:pPr marL="285750" indent="-285750">
              <a:buFont typeface="Arial" panose="020B0604020202020204" pitchFamily="34" charset="0"/>
              <a:buChar char="•"/>
            </a:pPr>
            <a:r>
              <a:rPr lang="en-US" sz="1600" dirty="0"/>
              <a:t>Market size projected to </a:t>
            </a:r>
            <a:r>
              <a:rPr lang="en-US" sz="1600" b="1" dirty="0"/>
              <a:t>~2x by 2030</a:t>
            </a:r>
            <a:endParaRPr lang="en-US" sz="1600" dirty="0"/>
          </a:p>
          <a:p>
            <a:pPr marL="285750" indent="-285750">
              <a:buFont typeface="Arial" panose="020B0604020202020204" pitchFamily="34" charset="0"/>
              <a:buChar char="•"/>
            </a:pPr>
            <a:r>
              <a:rPr lang="en-US" sz="1600" dirty="0"/>
              <a:t>Increasing demand for </a:t>
            </a:r>
            <a:r>
              <a:rPr lang="en-US" sz="1600" b="1" dirty="0"/>
              <a:t>24/7 carbon-free energy (CFE)</a:t>
            </a:r>
            <a:endParaRPr lang="en-US" sz="1600" dirty="0"/>
          </a:p>
        </p:txBody>
      </p:sp>
      <p:sp>
        <p:nvSpPr>
          <p:cNvPr id="8" name="TextBox 7">
            <a:extLst>
              <a:ext uri="{FF2B5EF4-FFF2-40B4-BE49-F238E27FC236}">
                <a16:creationId xmlns:a16="http://schemas.microsoft.com/office/drawing/2014/main" id="{1DF40D23-85A4-D41B-0AB5-2888641782C4}"/>
              </a:ext>
            </a:extLst>
          </p:cNvPr>
          <p:cNvSpPr txBox="1"/>
          <p:nvPr/>
        </p:nvSpPr>
        <p:spPr>
          <a:xfrm>
            <a:off x="604760" y="2302903"/>
            <a:ext cx="4078015" cy="4247317"/>
          </a:xfrm>
          <a:prstGeom prst="rect">
            <a:avLst/>
          </a:prstGeom>
          <a:noFill/>
        </p:spPr>
        <p:txBody>
          <a:bodyPr wrap="square">
            <a:spAutoFit/>
          </a:bodyPr>
          <a:lstStyle/>
          <a:p>
            <a:pPr marL="0" indent="0">
              <a:buNone/>
            </a:pPr>
            <a:r>
              <a:rPr lang="en-US" sz="1800" b="1" dirty="0"/>
              <a:t>Market Evolution </a:t>
            </a:r>
            <a:r>
              <a:rPr lang="en-US" dirty="0"/>
              <a:t>from</a:t>
            </a:r>
            <a:r>
              <a:rPr lang="en-US" b="1" dirty="0"/>
              <a:t> </a:t>
            </a:r>
            <a:r>
              <a:rPr lang="en-US" sz="1800" dirty="0"/>
              <a:t>standalone solar or wind; Annual energy matching</a:t>
            </a:r>
          </a:p>
          <a:p>
            <a:pPr marL="0" indent="0">
              <a:buNone/>
            </a:pPr>
            <a:endParaRPr lang="en-US" sz="1800" dirty="0"/>
          </a:p>
          <a:p>
            <a:pPr marL="0" indent="0">
              <a:buNone/>
            </a:pPr>
            <a:r>
              <a:rPr lang="en-US" sz="1800" dirty="0"/>
              <a:t>To: </a:t>
            </a:r>
            <a:r>
              <a:rPr lang="en-US" sz="1800" b="1" dirty="0"/>
              <a:t>Hybrid portfolios (solar + wind + storage)</a:t>
            </a:r>
            <a:r>
              <a:rPr lang="en-US" sz="1800" dirty="0"/>
              <a:t>; </a:t>
            </a:r>
            <a:r>
              <a:rPr lang="en-US" sz="1800" b="1" dirty="0"/>
              <a:t>24/7 hourly matching (time + location specific)</a:t>
            </a:r>
            <a:endParaRPr lang="en-US" sz="1800" dirty="0"/>
          </a:p>
          <a:p>
            <a:pPr marL="0" indent="0">
              <a:buNone/>
            </a:pPr>
            <a:endParaRPr lang="en-US" sz="1800" b="1" dirty="0"/>
          </a:p>
          <a:p>
            <a:pPr marL="0" indent="0">
              <a:buNone/>
            </a:pPr>
            <a:r>
              <a:rPr lang="en-US" sz="1800" b="1" dirty="0"/>
              <a:t>Emerging Challenges</a:t>
            </a:r>
          </a:p>
          <a:p>
            <a:pPr marL="285750" indent="-285750">
              <a:buFont typeface="Arial" panose="020B0604020202020204" pitchFamily="34" charset="0"/>
              <a:buChar char="•"/>
            </a:pPr>
            <a:r>
              <a:rPr lang="en-US" sz="1800" dirty="0"/>
              <a:t>Price volatility &amp; negative pricing risk</a:t>
            </a:r>
          </a:p>
          <a:p>
            <a:pPr marL="285750" indent="-285750">
              <a:buFont typeface="Arial" panose="020B0604020202020204" pitchFamily="34" charset="0"/>
              <a:buChar char="•"/>
            </a:pPr>
            <a:r>
              <a:rPr lang="en-US" sz="1800" dirty="0"/>
              <a:t>Interconnection delays</a:t>
            </a:r>
          </a:p>
          <a:p>
            <a:pPr marL="285750" indent="-285750">
              <a:buFont typeface="Arial" panose="020B0604020202020204" pitchFamily="34" charset="0"/>
              <a:buChar char="•"/>
            </a:pPr>
            <a:r>
              <a:rPr lang="en-US" sz="1800" dirty="0"/>
              <a:t>Increasing contract complexity</a:t>
            </a:r>
          </a:p>
          <a:p>
            <a:pPr marL="285750" indent="-285750">
              <a:buFont typeface="Arial" panose="020B0604020202020204" pitchFamily="34" charset="0"/>
              <a:buChar char="•"/>
            </a:pPr>
            <a:r>
              <a:rPr lang="en-US" sz="1800" dirty="0"/>
              <a:t>Need for firming (storage, dispatchable supply)</a:t>
            </a:r>
          </a:p>
          <a:p>
            <a:pPr marL="285750" indent="-285750">
              <a:buFont typeface="Arial" panose="020B0604020202020204" pitchFamily="34" charset="0"/>
              <a:buChar char="•"/>
            </a:pPr>
            <a:r>
              <a:rPr lang="en-US" sz="1800" dirty="0"/>
              <a:t>Wheeling Charges</a:t>
            </a:r>
          </a:p>
          <a:p>
            <a:pPr marL="285750" indent="-285750">
              <a:buFont typeface="Arial" panose="020B0604020202020204" pitchFamily="34" charset="0"/>
              <a:buChar char="•"/>
            </a:pPr>
            <a:r>
              <a:rPr lang="en-US" sz="1800" dirty="0"/>
              <a:t>Accounting and 24/7</a:t>
            </a:r>
          </a:p>
        </p:txBody>
      </p:sp>
      <p:sp>
        <p:nvSpPr>
          <p:cNvPr id="11" name="TextBox 10">
            <a:extLst>
              <a:ext uri="{FF2B5EF4-FFF2-40B4-BE49-F238E27FC236}">
                <a16:creationId xmlns:a16="http://schemas.microsoft.com/office/drawing/2014/main" id="{037B605A-9E14-4775-9E89-083D3FE4B44C}"/>
              </a:ext>
            </a:extLst>
          </p:cNvPr>
          <p:cNvSpPr txBox="1"/>
          <p:nvPr/>
        </p:nvSpPr>
        <p:spPr>
          <a:xfrm>
            <a:off x="604761" y="1480344"/>
            <a:ext cx="4078015"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b="1" i="0" dirty="0">
                <a:solidFill>
                  <a:schemeClr val="bg1"/>
                </a:solidFill>
                <a:effectLst/>
              </a:rPr>
              <a:t>~300+ GW total contracted corporate PPA capacity globally</a:t>
            </a:r>
            <a:endParaRPr lang="en-US" dirty="0">
              <a:solidFill>
                <a:schemeClr val="bg1"/>
              </a:solidFill>
            </a:endParaRPr>
          </a:p>
        </p:txBody>
      </p:sp>
      <p:sp>
        <p:nvSpPr>
          <p:cNvPr id="12" name="TextBox 11">
            <a:extLst>
              <a:ext uri="{FF2B5EF4-FFF2-40B4-BE49-F238E27FC236}">
                <a16:creationId xmlns:a16="http://schemas.microsoft.com/office/drawing/2014/main" id="{838491D2-41FE-6B29-595D-E99B63E6D0E7}"/>
              </a:ext>
            </a:extLst>
          </p:cNvPr>
          <p:cNvSpPr txBox="1"/>
          <p:nvPr/>
        </p:nvSpPr>
        <p:spPr>
          <a:xfrm>
            <a:off x="5642109" y="1602324"/>
            <a:ext cx="2024913" cy="307777"/>
          </a:xfrm>
          <a:prstGeom prst="rect">
            <a:avLst/>
          </a:prstGeom>
          <a:noFill/>
        </p:spPr>
        <p:txBody>
          <a:bodyPr wrap="none" rtlCol="0">
            <a:spAutoFit/>
          </a:bodyPr>
          <a:lstStyle/>
          <a:p>
            <a:r>
              <a:rPr lang="en-US" sz="1400" dirty="0"/>
              <a:t>Source: Bloomberg NEF</a:t>
            </a:r>
          </a:p>
        </p:txBody>
      </p:sp>
    </p:spTree>
    <p:extLst>
      <p:ext uri="{BB962C8B-B14F-4D97-AF65-F5344CB8AC3E}">
        <p14:creationId xmlns:p14="http://schemas.microsoft.com/office/powerpoint/2010/main" val="95194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B17BF981-CCE6-9A58-9070-B204DBBDF0AB}"/>
              </a:ext>
            </a:extLst>
          </p:cNvPr>
          <p:cNvSpPr>
            <a:spLocks noGrp="1"/>
          </p:cNvSpPr>
          <p:nvPr>
            <p:ph type="title"/>
          </p:nvPr>
        </p:nvSpPr>
        <p:spPr>
          <a:xfrm>
            <a:off x="1491410" y="-165391"/>
            <a:ext cx="9894142" cy="1800526"/>
          </a:xfrm>
        </p:spPr>
        <p:txBody>
          <a:bodyPr>
            <a:normAutofit/>
          </a:bodyPr>
          <a:lstStyle/>
          <a:p>
            <a:r>
              <a:rPr lang="en-US" sz="3400" b="1" dirty="0"/>
              <a:t>Renewable Energy Zones: Infrastructure-Led Scale</a:t>
            </a:r>
          </a:p>
        </p:txBody>
      </p:sp>
      <p:sp>
        <p:nvSpPr>
          <p:cNvPr id="3" name="Content Placeholder 2">
            <a:extLst>
              <a:ext uri="{FF2B5EF4-FFF2-40B4-BE49-F238E27FC236}">
                <a16:creationId xmlns:a16="http://schemas.microsoft.com/office/drawing/2014/main" id="{445175A6-E666-8821-E247-541DB3B64628}"/>
              </a:ext>
            </a:extLst>
          </p:cNvPr>
          <p:cNvSpPr>
            <a:spLocks noGrp="1"/>
          </p:cNvSpPr>
          <p:nvPr>
            <p:ph idx="1"/>
          </p:nvPr>
        </p:nvSpPr>
        <p:spPr>
          <a:xfrm>
            <a:off x="567449" y="1375907"/>
            <a:ext cx="4772974" cy="3553581"/>
          </a:xfrm>
        </p:spPr>
        <p:txBody>
          <a:bodyPr>
            <a:normAutofit fontScale="92500" lnSpcReduction="20000"/>
          </a:bodyPr>
          <a:lstStyle/>
          <a:p>
            <a:r>
              <a:rPr lang="en-US" sz="1900" dirty="0"/>
              <a:t>Proactive transmission planning for large scale RE development</a:t>
            </a:r>
          </a:p>
          <a:p>
            <a:r>
              <a:rPr lang="en-US" sz="1900" dirty="0"/>
              <a:t>Identify high-resource zones</a:t>
            </a:r>
          </a:p>
          <a:p>
            <a:r>
              <a:rPr lang="en-US" sz="1900" dirty="0"/>
              <a:t>Build </a:t>
            </a:r>
            <a:r>
              <a:rPr lang="en-US" sz="1900" b="1" dirty="0"/>
              <a:t>transmission + permitting readiness</a:t>
            </a:r>
            <a:r>
              <a:rPr lang="en-US" sz="1900" dirty="0"/>
              <a:t> in advance</a:t>
            </a:r>
          </a:p>
          <a:p>
            <a:r>
              <a:rPr lang="en-US" sz="1900" dirty="0"/>
              <a:t>Coordinate multiple projects in a single region</a:t>
            </a:r>
          </a:p>
          <a:p>
            <a:r>
              <a:rPr lang="en-US" sz="1900" dirty="0"/>
              <a:t>Reduces development risk and speeds deployment</a:t>
            </a:r>
          </a:p>
          <a:p>
            <a:pPr marL="0" indent="0">
              <a:buNone/>
            </a:pPr>
            <a:br>
              <a:rPr lang="en-US" sz="1900" dirty="0"/>
            </a:br>
            <a:r>
              <a:rPr lang="en-US" sz="1900" b="1" dirty="0"/>
              <a:t>Addresses the mismatch between construction time and transmission planning</a:t>
            </a:r>
            <a:endParaRPr lang="en-US" sz="1900" dirty="0"/>
          </a:p>
          <a:p>
            <a:endParaRPr lang="en-US" sz="1900" dirty="0"/>
          </a:p>
        </p:txBody>
      </p:sp>
      <p:pic>
        <p:nvPicPr>
          <p:cNvPr id="5" name="Picture 4">
            <a:extLst>
              <a:ext uri="{FF2B5EF4-FFF2-40B4-BE49-F238E27FC236}">
                <a16:creationId xmlns:a16="http://schemas.microsoft.com/office/drawing/2014/main" id="{3609031A-63BF-40F3-B8E2-4779234929F0}"/>
              </a:ext>
            </a:extLst>
          </p:cNvPr>
          <p:cNvPicPr>
            <a:picLocks noChangeAspect="1"/>
          </p:cNvPicPr>
          <p:nvPr/>
        </p:nvPicPr>
        <p:blipFill>
          <a:blip r:embed="rId3"/>
          <a:stretch>
            <a:fillRect/>
          </a:stretch>
        </p:blipFill>
        <p:spPr>
          <a:xfrm>
            <a:off x="567449" y="3909293"/>
            <a:ext cx="4765464" cy="2192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DD30A6D-49A3-E87A-D699-93023A636C8A}"/>
              </a:ext>
            </a:extLst>
          </p:cNvPr>
          <p:cNvPicPr>
            <a:picLocks noChangeAspect="1"/>
          </p:cNvPicPr>
          <p:nvPr/>
        </p:nvPicPr>
        <p:blipFill>
          <a:blip r:embed="rId4"/>
          <a:stretch>
            <a:fillRect/>
          </a:stretch>
        </p:blipFill>
        <p:spPr>
          <a:xfrm>
            <a:off x="5680617" y="1464195"/>
            <a:ext cx="6120982" cy="4177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51F65D7B-1490-C29A-DF45-6E2EE01FD4B6}"/>
              </a:ext>
            </a:extLst>
          </p:cNvPr>
          <p:cNvSpPr txBox="1">
            <a:spLocks/>
          </p:cNvSpPr>
          <p:nvPr/>
        </p:nvSpPr>
        <p:spPr>
          <a:xfrm>
            <a:off x="604762" y="0"/>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Renewable Energy Zones (REZ)</a:t>
            </a:r>
            <a:r>
              <a:rPr lang="en-US" sz="2800" b="1" dirty="0">
                <a:solidFill>
                  <a:schemeClr val="bg1"/>
                </a:solidFill>
              </a:rPr>
              <a:t>:</a:t>
            </a:r>
          </a:p>
          <a:p>
            <a:pPr algn="ctr"/>
            <a:r>
              <a:rPr lang="en-US" sz="3200" b="1" dirty="0">
                <a:solidFill>
                  <a:schemeClr val="bg1"/>
                </a:solidFill>
              </a:rPr>
              <a:t>Infrastructure-led Scale</a:t>
            </a:r>
            <a:endParaRPr lang="en-US" sz="4000" b="1" dirty="0">
              <a:solidFill>
                <a:schemeClr val="bg1"/>
              </a:solidFill>
            </a:endParaRPr>
          </a:p>
        </p:txBody>
      </p:sp>
      <p:sp>
        <p:nvSpPr>
          <p:cNvPr id="8" name="TextBox 7">
            <a:extLst>
              <a:ext uri="{FF2B5EF4-FFF2-40B4-BE49-F238E27FC236}">
                <a16:creationId xmlns:a16="http://schemas.microsoft.com/office/drawing/2014/main" id="{F68F2126-D267-02E3-A520-B18DD13AA4A8}"/>
              </a:ext>
            </a:extLst>
          </p:cNvPr>
          <p:cNvSpPr txBox="1"/>
          <p:nvPr/>
        </p:nvSpPr>
        <p:spPr>
          <a:xfrm>
            <a:off x="5621320" y="5732073"/>
            <a:ext cx="6180279" cy="738664"/>
          </a:xfrm>
          <a:prstGeom prst="rect">
            <a:avLst/>
          </a:prstGeom>
          <a:noFill/>
        </p:spPr>
        <p:txBody>
          <a:bodyPr wrap="square" rtlCol="0">
            <a:spAutoFit/>
          </a:bodyPr>
          <a:lstStyle/>
          <a:p>
            <a:r>
              <a:rPr lang="en-US" sz="1400" dirty="0"/>
              <a:t>Source: </a:t>
            </a:r>
            <a:r>
              <a:rPr lang="en-US" sz="1400" i="1" dirty="0"/>
              <a:t>Ready for Renewables: Grid Planning and Competitive Renewable Energy Zones (CREZ) in the Philippines, </a:t>
            </a:r>
            <a:r>
              <a:rPr lang="en-US" sz="1400" dirty="0"/>
              <a:t>NREL/TP-7A40-76235 • September 2020 </a:t>
            </a:r>
          </a:p>
        </p:txBody>
      </p:sp>
    </p:spTree>
    <p:extLst>
      <p:ext uri="{BB962C8B-B14F-4D97-AF65-F5344CB8AC3E}">
        <p14:creationId xmlns:p14="http://schemas.microsoft.com/office/powerpoint/2010/main" val="44706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50C02B-0E1D-8D6F-B5B3-93D4FCF341E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54C0B83-8D13-0F43-CBE0-6DB9CB2C319C}"/>
              </a:ext>
            </a:extLst>
          </p:cNvPr>
          <p:cNvSpPr txBox="1">
            <a:spLocks/>
          </p:cNvSpPr>
          <p:nvPr/>
        </p:nvSpPr>
        <p:spPr>
          <a:xfrm>
            <a:off x="5894962" y="479493"/>
            <a:ext cx="5458838"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mj-lt"/>
                <a:ea typeface="+mj-ea"/>
                <a:cs typeface="+mj-cs"/>
              </a:rPr>
              <a:t>Case Study: </a:t>
            </a:r>
          </a:p>
          <a:p>
            <a:pPr>
              <a:spcAft>
                <a:spcPts val="600"/>
              </a:spcAft>
            </a:pPr>
            <a:r>
              <a:rPr lang="en-US" sz="4000" b="1" kern="1200" dirty="0">
                <a:solidFill>
                  <a:schemeClr val="tx1"/>
                </a:solidFill>
                <a:latin typeface="+mj-lt"/>
                <a:ea typeface="+mj-ea"/>
                <a:cs typeface="+mj-cs"/>
              </a:rPr>
              <a:t>Philippines Competitive RE Zones (CREZ)</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F5D2933E-2A37-75AF-D369-629D6260E0CF}"/>
              </a:ext>
            </a:extLst>
          </p:cNvPr>
          <p:cNvPicPr>
            <a:picLocks noChangeAspect="1"/>
          </p:cNvPicPr>
          <p:nvPr/>
        </p:nvPicPr>
        <p:blipFill>
          <a:blip r:embed="rId2"/>
          <a:stretch>
            <a:fillRect/>
          </a:stretch>
        </p:blipFill>
        <p:spPr>
          <a:xfrm>
            <a:off x="953082" y="511293"/>
            <a:ext cx="427758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Content Placeholder 4">
            <a:extLst>
              <a:ext uri="{FF2B5EF4-FFF2-40B4-BE49-F238E27FC236}">
                <a16:creationId xmlns:a16="http://schemas.microsoft.com/office/drawing/2014/main" id="{B3D5D57A-262F-BB3D-A173-047BBD47E4CC}"/>
              </a:ext>
            </a:extLst>
          </p:cNvPr>
          <p:cNvSpPr>
            <a:spLocks noGrp="1"/>
          </p:cNvSpPr>
          <p:nvPr>
            <p:ph idx="1"/>
          </p:nvPr>
        </p:nvSpPr>
        <p:spPr>
          <a:xfrm>
            <a:off x="5894962" y="1984443"/>
            <a:ext cx="5458838" cy="4192520"/>
          </a:xfrm>
        </p:spPr>
        <p:txBody>
          <a:bodyPr vert="horz" lIns="91440" tIns="45720" rIns="91440" bIns="45720" rtlCol="0">
            <a:normAutofit fontScale="92500"/>
          </a:bodyPr>
          <a:lstStyle/>
          <a:p>
            <a:r>
              <a:rPr lang="en-US" sz="2200" dirty="0"/>
              <a:t>Archipelagic system → complex grid constraints</a:t>
            </a:r>
          </a:p>
          <a:p>
            <a:r>
              <a:rPr lang="en-US" sz="2200" dirty="0"/>
              <a:t>Identified 25 zones with &gt; 150GW Wind and Solar potential</a:t>
            </a:r>
          </a:p>
          <a:p>
            <a:r>
              <a:rPr lang="en-US" sz="2200" dirty="0"/>
              <a:t>Integrating these into the National Transmission Development Plan, and identifying upgrades and construction needed to support further development</a:t>
            </a:r>
          </a:p>
          <a:p>
            <a:r>
              <a:rPr lang="en-US" sz="2200" dirty="0"/>
              <a:t>CREZ is an enabler of policies like the RE Targets and Green Energy Auction Program </a:t>
            </a:r>
          </a:p>
          <a:p>
            <a:pPr marL="0" indent="0">
              <a:buNone/>
            </a:pPr>
            <a:br>
              <a:rPr lang="en-US" sz="2200" dirty="0"/>
            </a:br>
            <a:r>
              <a:rPr lang="en-US" sz="2200" b="1" dirty="0"/>
              <a:t>Coordinated planning reduces bottlenecks and project risk, supports economies of scale</a:t>
            </a:r>
            <a:endParaRPr lang="en-US" sz="2200" dirty="0"/>
          </a:p>
          <a:p>
            <a:endParaRPr lang="en-US" sz="2200" dirty="0"/>
          </a:p>
        </p:txBody>
      </p:sp>
    </p:spTree>
    <p:extLst>
      <p:ext uri="{BB962C8B-B14F-4D97-AF65-F5344CB8AC3E}">
        <p14:creationId xmlns:p14="http://schemas.microsoft.com/office/powerpoint/2010/main" val="156417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20A51E-4209-EAA6-7F82-47D44E9A3BD2}"/>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C15AAB3-4385-AEB8-7D43-637FBF0C17EC}"/>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t>Industrial Parks: Distributed Energy Aggregation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60B09F9-0310-1BFA-4B70-70B5830DDCF6}"/>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1700" dirty="0"/>
              <a:t>Concentrated industrial demand enables </a:t>
            </a:r>
            <a:r>
              <a:rPr lang="en-US" sz="1700" b="1" dirty="0"/>
              <a:t>aggregated energy solutions</a:t>
            </a:r>
            <a:endParaRPr lang="en-US" sz="1700" dirty="0"/>
          </a:p>
          <a:p>
            <a:r>
              <a:rPr lang="en-US" sz="1700" dirty="0"/>
              <a:t>On-site or near-site solar, storage, and microgrids</a:t>
            </a:r>
          </a:p>
          <a:p>
            <a:r>
              <a:rPr lang="en-US" sz="1700" dirty="0"/>
              <a:t>Delivered via </a:t>
            </a:r>
            <a:r>
              <a:rPr lang="en-US" sz="1700" b="1" dirty="0"/>
              <a:t>energy-as-a-service models or owned by the IP directly</a:t>
            </a:r>
            <a:endParaRPr lang="en-US" sz="1700" dirty="0"/>
          </a:p>
          <a:p>
            <a:r>
              <a:rPr lang="en-US" sz="1700" dirty="0"/>
              <a:t>Reduces grid dependence and accelerates deployment</a:t>
            </a:r>
          </a:p>
          <a:p>
            <a:pPr marL="0" indent="0">
              <a:buNone/>
            </a:pPr>
            <a:br>
              <a:rPr lang="en-US" sz="1700" dirty="0"/>
            </a:br>
            <a:r>
              <a:rPr lang="en-US" sz="1700" b="1" dirty="0"/>
              <a:t>Demand aggregation, partnerships is the key to scaling distributed energy</a:t>
            </a:r>
            <a:endParaRPr lang="en-US" sz="1700" dirty="0"/>
          </a:p>
          <a:p>
            <a:endParaRPr lang="en-US" sz="1700" dirty="0"/>
          </a:p>
        </p:txBody>
      </p:sp>
      <p:pic>
        <p:nvPicPr>
          <p:cNvPr id="1026" name="Picture 2" descr="Rooftop Solar and Energy Storage Development in Industrial Parks: Field Insights from Dong Nai and Bac Ninh">
            <a:extLst>
              <a:ext uri="{FF2B5EF4-FFF2-40B4-BE49-F238E27FC236}">
                <a16:creationId xmlns:a16="http://schemas.microsoft.com/office/drawing/2014/main" id="{76B4570B-FFC3-9F1E-BBF1-F4D638637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346" r="17232" b="1"/>
          <a:stretch>
            <a:fillRect/>
          </a:stretch>
        </p:blipFill>
        <p:spPr bwMode="auto">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7D34C9-56A4-FE48-47EA-8E209186B9EF}"/>
              </a:ext>
            </a:extLst>
          </p:cNvPr>
          <p:cNvSpPr txBox="1"/>
          <p:nvPr/>
        </p:nvSpPr>
        <p:spPr>
          <a:xfrm>
            <a:off x="6080571" y="6193567"/>
            <a:ext cx="5977813" cy="5539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b="1" i="0" u="none" strike="noStrike" dirty="0">
                <a:solidFill>
                  <a:srgbClr val="333333"/>
                </a:solidFill>
                <a:effectLst/>
                <a:latin typeface="Arial" panose="020B0604020202020204" pitchFamily="34" charset="0"/>
              </a:rPr>
              <a:t>Amata Bien Hoa Industrial Park</a:t>
            </a:r>
          </a:p>
          <a:p>
            <a:r>
              <a:rPr lang="en-US" sz="1000" dirty="0"/>
              <a:t>https://</a:t>
            </a:r>
            <a:r>
              <a:rPr lang="en-US" sz="1000" dirty="0" err="1"/>
              <a:t>vietnamenergy.vn</a:t>
            </a:r>
            <a:r>
              <a:rPr lang="en-US" sz="1000" dirty="0"/>
              <a:t>/rooftop-solar-and-energy-storage-development-in-industrial-parks-field-insights-from-dong-nai-and-bac-ninh-35553.html</a:t>
            </a:r>
          </a:p>
        </p:txBody>
      </p:sp>
    </p:spTree>
    <p:extLst>
      <p:ext uri="{BB962C8B-B14F-4D97-AF65-F5344CB8AC3E}">
        <p14:creationId xmlns:p14="http://schemas.microsoft.com/office/powerpoint/2010/main" val="232842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9FCE-E71B-117E-7670-DEDF8915E91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B0C6BE-259F-F28D-841E-D78655F852D9}"/>
              </a:ext>
            </a:extLst>
          </p:cNvPr>
          <p:cNvSpPr>
            <a:spLocks noGrp="1"/>
          </p:cNvSpPr>
          <p:nvPr>
            <p:ph idx="1"/>
          </p:nvPr>
        </p:nvSpPr>
        <p:spPr>
          <a:xfrm>
            <a:off x="6374220" y="1598247"/>
            <a:ext cx="5411379" cy="4731222"/>
          </a:xfrm>
        </p:spPr>
        <p:txBody>
          <a:bodyPr>
            <a:normAutofit/>
          </a:bodyPr>
          <a:lstStyle/>
          <a:p>
            <a:pPr marL="0" indent="0">
              <a:buNone/>
            </a:pPr>
            <a:endParaRPr lang="en-US" sz="1800" dirty="0"/>
          </a:p>
          <a:p>
            <a:r>
              <a:rPr lang="en-US" sz="1800" dirty="0"/>
              <a:t>Rapid expansion of export-oriented industrial parks</a:t>
            </a:r>
          </a:p>
          <a:p>
            <a:r>
              <a:rPr lang="en-US" sz="1800" dirty="0"/>
              <a:t>Developers targeting </a:t>
            </a:r>
            <a:r>
              <a:rPr lang="en-US" sz="1800" b="1" dirty="0"/>
              <a:t>entire parks, not individual tenants</a:t>
            </a:r>
            <a:endParaRPr lang="en-US" sz="1800" dirty="0"/>
          </a:p>
          <a:p>
            <a:r>
              <a:rPr lang="en-US" sz="1800" dirty="0"/>
              <a:t>Rooftop solar + shared infrastructure models</a:t>
            </a:r>
          </a:p>
          <a:p>
            <a:r>
              <a:rPr lang="en-US" sz="1800" dirty="0"/>
              <a:t>Driven by multinational supply chain requirements</a:t>
            </a:r>
          </a:p>
          <a:p>
            <a:pPr marL="0" indent="0">
              <a:buNone/>
            </a:pPr>
            <a:endParaRPr lang="en-US" sz="1800" b="1" dirty="0"/>
          </a:p>
          <a:p>
            <a:pPr marL="0" indent="0">
              <a:buNone/>
            </a:pPr>
            <a:r>
              <a:rPr lang="en-US" sz="1800" b="1" dirty="0"/>
              <a:t>Challenges:</a:t>
            </a:r>
          </a:p>
          <a:p>
            <a:r>
              <a:rPr lang="en-US" sz="1800" dirty="0"/>
              <a:t>Construction Standards</a:t>
            </a:r>
          </a:p>
          <a:p>
            <a:r>
              <a:rPr lang="en-US" sz="1800" dirty="0"/>
              <a:t>Roof Ownership</a:t>
            </a:r>
          </a:p>
          <a:p>
            <a:r>
              <a:rPr lang="en-US" sz="1800" dirty="0"/>
              <a:t>Regulatory Framework</a:t>
            </a:r>
          </a:p>
        </p:txBody>
      </p:sp>
      <p:sp>
        <p:nvSpPr>
          <p:cNvPr id="6" name="Title 1">
            <a:extLst>
              <a:ext uri="{FF2B5EF4-FFF2-40B4-BE49-F238E27FC236}">
                <a16:creationId xmlns:a16="http://schemas.microsoft.com/office/drawing/2014/main" id="{D77027BC-6FC3-AC74-F275-33A6DF0C1A5C}"/>
              </a:ext>
            </a:extLst>
          </p:cNvPr>
          <p:cNvSpPr txBox="1">
            <a:spLocks/>
          </p:cNvSpPr>
          <p:nvPr/>
        </p:nvSpPr>
        <p:spPr>
          <a:xfrm>
            <a:off x="595630" y="0"/>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Case Study: </a:t>
            </a:r>
          </a:p>
          <a:p>
            <a:pPr algn="ctr"/>
            <a:r>
              <a:rPr lang="en-US" sz="3600" b="1">
                <a:solidFill>
                  <a:schemeClr val="bg1"/>
                </a:solidFill>
              </a:rPr>
              <a:t>Viet Nam’s Industrial Parks</a:t>
            </a:r>
            <a:endParaRPr lang="en-US" sz="2000" b="1">
              <a:solidFill>
                <a:schemeClr val="bg1"/>
              </a:solidFill>
            </a:endParaRPr>
          </a:p>
        </p:txBody>
      </p:sp>
      <p:pic>
        <p:nvPicPr>
          <p:cNvPr id="6146" name="Picture 2" descr="vietnam-industrial-zone">
            <a:extLst>
              <a:ext uri="{FF2B5EF4-FFF2-40B4-BE49-F238E27FC236}">
                <a16:creationId xmlns:a16="http://schemas.microsoft.com/office/drawing/2014/main" id="{BDB1E697-1763-A2F3-DC5A-22898BF0E5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21" t="10725" r="6980" b="3104"/>
          <a:stretch>
            <a:fillRect/>
          </a:stretch>
        </p:blipFill>
        <p:spPr bwMode="auto">
          <a:xfrm>
            <a:off x="727325" y="1910218"/>
            <a:ext cx="3193265" cy="4419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8554F25-5EC4-9265-D50E-6F5D80A58954}"/>
              </a:ext>
            </a:extLst>
          </p:cNvPr>
          <p:cNvSpPr txBox="1"/>
          <p:nvPr/>
        </p:nvSpPr>
        <p:spPr>
          <a:xfrm>
            <a:off x="3274394" y="3061092"/>
            <a:ext cx="2873976" cy="193899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en-US" sz="2000" b="1" u="sng"/>
              <a:t>Viet Nam</a:t>
            </a:r>
            <a:endParaRPr lang="en-US" sz="2000" b="1" u="sng" dirty="0"/>
          </a:p>
          <a:p>
            <a:pPr algn="ctr"/>
            <a:r>
              <a:rPr lang="en-US" sz="2000" dirty="0"/>
              <a:t>40,000 companies </a:t>
            </a:r>
          </a:p>
          <a:p>
            <a:pPr algn="ctr"/>
            <a:r>
              <a:rPr lang="en-US" sz="2000" dirty="0"/>
              <a:t>&gt; 400 industrial zones</a:t>
            </a:r>
          </a:p>
          <a:p>
            <a:pPr algn="ctr"/>
            <a:endParaRPr lang="en-US" sz="2000" dirty="0"/>
          </a:p>
          <a:p>
            <a:pPr algn="ctr"/>
            <a:r>
              <a:rPr lang="en-US" sz="2000" dirty="0"/>
              <a:t>Rooftop solar potential of </a:t>
            </a:r>
            <a:r>
              <a:rPr lang="en-US" sz="2000" b="1" dirty="0"/>
              <a:t>12–20 </a:t>
            </a:r>
            <a:r>
              <a:rPr lang="en-US" sz="2000" b="1" dirty="0" err="1"/>
              <a:t>GWp</a:t>
            </a:r>
            <a:endParaRPr lang="en-US" sz="2000" b="1" dirty="0"/>
          </a:p>
        </p:txBody>
      </p:sp>
      <p:pic>
        <p:nvPicPr>
          <p:cNvPr id="2" name="Picture 1">
            <a:extLst>
              <a:ext uri="{FF2B5EF4-FFF2-40B4-BE49-F238E27FC236}">
                <a16:creationId xmlns:a16="http://schemas.microsoft.com/office/drawing/2014/main" id="{21D78FFF-5081-EA71-4196-DC64B65C8B42}"/>
              </a:ext>
            </a:extLst>
          </p:cNvPr>
          <p:cNvPicPr>
            <a:picLocks noChangeAspect="1"/>
          </p:cNvPicPr>
          <p:nvPr/>
        </p:nvPicPr>
        <p:blipFill>
          <a:blip r:embed="rId3"/>
          <a:stretch>
            <a:fillRect/>
          </a:stretch>
        </p:blipFill>
        <p:spPr>
          <a:xfrm rot="20817221">
            <a:off x="8206705" y="5612451"/>
            <a:ext cx="3775768" cy="6884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2237E0FF-AEA9-B4FB-8B79-B5CE7ABC5937}"/>
              </a:ext>
            </a:extLst>
          </p:cNvPr>
          <p:cNvSpPr txBox="1"/>
          <p:nvPr/>
        </p:nvSpPr>
        <p:spPr>
          <a:xfrm>
            <a:off x="177800" y="1292568"/>
            <a:ext cx="11400306" cy="461665"/>
          </a:xfrm>
          <a:prstGeom prst="rect">
            <a:avLst/>
          </a:prstGeom>
          <a:noFill/>
        </p:spPr>
        <p:txBody>
          <a:bodyPr wrap="square">
            <a:spAutoFit/>
          </a:bodyPr>
          <a:lstStyle/>
          <a:p>
            <a:pPr marL="0" indent="0" algn="ctr">
              <a:buNone/>
            </a:pPr>
            <a:r>
              <a:rPr lang="en-US" sz="2400" b="1" dirty="0">
                <a:solidFill>
                  <a:schemeClr val="accent1"/>
                </a:solidFill>
              </a:rPr>
              <a:t>Industrial clusters turn fragmented demand into bankable scale</a:t>
            </a:r>
          </a:p>
        </p:txBody>
      </p:sp>
      <p:sp>
        <p:nvSpPr>
          <p:cNvPr id="9" name="TextBox 8">
            <a:extLst>
              <a:ext uri="{FF2B5EF4-FFF2-40B4-BE49-F238E27FC236}">
                <a16:creationId xmlns:a16="http://schemas.microsoft.com/office/drawing/2014/main" id="{0F174303-E931-F4D1-CA67-7F88143F05CD}"/>
              </a:ext>
            </a:extLst>
          </p:cNvPr>
          <p:cNvSpPr txBox="1"/>
          <p:nvPr/>
        </p:nvSpPr>
        <p:spPr>
          <a:xfrm>
            <a:off x="609457" y="6374156"/>
            <a:ext cx="3429000" cy="369332"/>
          </a:xfrm>
          <a:prstGeom prst="rect">
            <a:avLst/>
          </a:prstGeom>
          <a:noFill/>
        </p:spPr>
        <p:txBody>
          <a:bodyPr wrap="square" rtlCol="0">
            <a:spAutoFit/>
          </a:bodyPr>
          <a:lstStyle/>
          <a:p>
            <a:r>
              <a:rPr lang="en-US" sz="900" dirty="0"/>
              <a:t>Source: Savills https://</a:t>
            </a:r>
            <a:r>
              <a:rPr lang="en-US" sz="900" dirty="0" err="1"/>
              <a:t>industrial.savills.com.vn</a:t>
            </a:r>
            <a:r>
              <a:rPr lang="en-US" sz="900" dirty="0"/>
              <a:t>/2023/08/</a:t>
            </a:r>
            <a:r>
              <a:rPr lang="en-US" sz="900" dirty="0" err="1"/>
              <a:t>vietnam</a:t>
            </a:r>
            <a:r>
              <a:rPr lang="en-US" sz="900" dirty="0"/>
              <a:t>-industrial-zone/</a:t>
            </a:r>
          </a:p>
        </p:txBody>
      </p:sp>
    </p:spTree>
    <p:extLst>
      <p:ext uri="{BB962C8B-B14F-4D97-AF65-F5344CB8AC3E}">
        <p14:creationId xmlns:p14="http://schemas.microsoft.com/office/powerpoint/2010/main" val="396490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97B3E-A7F9-CB73-4F46-B8AEFE6F005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F2DFFF-F6E7-90A7-22CD-CE95686F51AB}"/>
              </a:ext>
            </a:extLst>
          </p:cNvPr>
          <p:cNvSpPr>
            <a:spLocks noGrp="1"/>
          </p:cNvSpPr>
          <p:nvPr>
            <p:ph idx="1"/>
          </p:nvPr>
        </p:nvSpPr>
        <p:spPr>
          <a:xfrm>
            <a:off x="609599" y="1477283"/>
            <a:ext cx="6235262" cy="5102205"/>
          </a:xfrm>
        </p:spPr>
        <p:txBody>
          <a:bodyPr>
            <a:normAutofit fontScale="92500"/>
          </a:bodyPr>
          <a:lstStyle/>
          <a:p>
            <a:pPr>
              <a:lnSpc>
                <a:spcPct val="120000"/>
              </a:lnSpc>
            </a:pPr>
            <a:r>
              <a:rPr lang="en-US" sz="1800" dirty="0"/>
              <a:t>Governments or utilities procure renewable capacity via competitive tenders</a:t>
            </a:r>
          </a:p>
          <a:p>
            <a:pPr>
              <a:lnSpc>
                <a:spcPct val="120000"/>
              </a:lnSpc>
            </a:pPr>
            <a:r>
              <a:rPr lang="en-US" sz="1800" dirty="0"/>
              <a:t>Auctions have overtaken as the dominant global mechanism for large scale renewables deployment (ex-China)</a:t>
            </a:r>
          </a:p>
          <a:p>
            <a:pPr>
              <a:lnSpc>
                <a:spcPct val="120000"/>
              </a:lnSpc>
            </a:pPr>
            <a:r>
              <a:rPr lang="en-US" sz="1800" dirty="0"/>
              <a:t>Auctions drive </a:t>
            </a:r>
            <a:r>
              <a:rPr lang="en-US" sz="1800" b="1" dirty="0"/>
              <a:t>price discovery and cost reduction</a:t>
            </a:r>
          </a:p>
          <a:p>
            <a:pPr>
              <a:lnSpc>
                <a:spcPct val="120000"/>
              </a:lnSpc>
            </a:pPr>
            <a:r>
              <a:rPr lang="en-US" sz="1800" dirty="0"/>
              <a:t>Winning bidders receive long-term contracts (typically 15–25 years); </a:t>
            </a:r>
            <a:r>
              <a:rPr lang="en-US" sz="1800" b="1" dirty="0"/>
              <a:t>Enables project finance</a:t>
            </a:r>
            <a:endParaRPr lang="en-US" sz="1800" dirty="0"/>
          </a:p>
          <a:p>
            <a:pPr marL="0" indent="0">
              <a:lnSpc>
                <a:spcPct val="120000"/>
              </a:lnSpc>
              <a:buNone/>
            </a:pPr>
            <a:br>
              <a:rPr lang="en-US" sz="1800" dirty="0"/>
            </a:br>
            <a:r>
              <a:rPr lang="en-US" sz="1800" b="1" u="sng" dirty="0"/>
              <a:t>Trends:</a:t>
            </a:r>
          </a:p>
          <a:p>
            <a:pPr marL="0" indent="0">
              <a:lnSpc>
                <a:spcPct val="120000"/>
              </a:lnSpc>
              <a:buNone/>
            </a:pPr>
            <a:r>
              <a:rPr lang="en-US" sz="1800" b="1" dirty="0"/>
              <a:t>Scale:</a:t>
            </a:r>
            <a:r>
              <a:rPr lang="en-US" sz="1800" dirty="0"/>
              <a:t> Multi-GW auctions becoming standard</a:t>
            </a:r>
          </a:p>
          <a:p>
            <a:pPr marL="0" indent="0">
              <a:lnSpc>
                <a:spcPct val="120000"/>
              </a:lnSpc>
              <a:buNone/>
            </a:pPr>
            <a:r>
              <a:rPr lang="en-US" sz="1800" b="1" dirty="0"/>
              <a:t>Technology mix:</a:t>
            </a:r>
            <a:r>
              <a:rPr lang="en-US" sz="1800" dirty="0"/>
              <a:t> Moving beyond solar/wind → </a:t>
            </a:r>
            <a:r>
              <a:rPr lang="en-US" sz="1800" b="1" dirty="0"/>
              <a:t>storage, hybrid</a:t>
            </a:r>
          </a:p>
          <a:p>
            <a:pPr marL="0" indent="0">
              <a:lnSpc>
                <a:spcPct val="120000"/>
              </a:lnSpc>
              <a:buNone/>
            </a:pPr>
            <a:r>
              <a:rPr lang="en-US" sz="1800" b="1" dirty="0"/>
              <a:t>Design evolution:</a:t>
            </a:r>
            <a:r>
              <a:rPr lang="en-US" sz="1800" dirty="0"/>
              <a:t> More contract-for-difference (</a:t>
            </a:r>
            <a:r>
              <a:rPr lang="en-US" sz="1800" dirty="0" err="1"/>
              <a:t>CfD</a:t>
            </a:r>
            <a:r>
              <a:rPr lang="en-US" sz="1800" dirty="0"/>
              <a:t>), hybrid auctions, and capacity-based mechanisms, other objectives</a:t>
            </a:r>
          </a:p>
          <a:p>
            <a:pPr marL="0" indent="0">
              <a:lnSpc>
                <a:spcPct val="120000"/>
              </a:lnSpc>
              <a:buNone/>
            </a:pPr>
            <a:endParaRPr lang="en-US" sz="1800" dirty="0"/>
          </a:p>
          <a:p>
            <a:pPr marL="0" indent="0">
              <a:lnSpc>
                <a:spcPct val="120000"/>
              </a:lnSpc>
              <a:buNone/>
            </a:pPr>
            <a:endParaRPr lang="en-US" sz="1800" dirty="0"/>
          </a:p>
        </p:txBody>
      </p:sp>
      <p:sp>
        <p:nvSpPr>
          <p:cNvPr id="6" name="Title 1">
            <a:extLst>
              <a:ext uri="{FF2B5EF4-FFF2-40B4-BE49-F238E27FC236}">
                <a16:creationId xmlns:a16="http://schemas.microsoft.com/office/drawing/2014/main" id="{DA0ED3C0-604D-0D25-EDF3-3E1DACB99C9D}"/>
              </a:ext>
            </a:extLst>
          </p:cNvPr>
          <p:cNvSpPr txBox="1">
            <a:spLocks/>
          </p:cNvSpPr>
          <p:nvPr/>
        </p:nvSpPr>
        <p:spPr>
          <a:xfrm>
            <a:off x="609599" y="1"/>
            <a:ext cx="10982476" cy="1209523"/>
          </a:xfrm>
          <a:prstGeom prst="rect">
            <a:avLst/>
          </a:prstGeom>
          <a:solidFill>
            <a:srgbClr val="0081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Auctions: Scaling Through Competitive Procurement</a:t>
            </a:r>
            <a:endParaRPr lang="en-US" sz="2000" b="1" dirty="0">
              <a:solidFill>
                <a:schemeClr val="bg1"/>
              </a:solidFill>
            </a:endParaRPr>
          </a:p>
        </p:txBody>
      </p:sp>
      <p:sp>
        <p:nvSpPr>
          <p:cNvPr id="3" name="TextBox 2">
            <a:extLst>
              <a:ext uri="{FF2B5EF4-FFF2-40B4-BE49-F238E27FC236}">
                <a16:creationId xmlns:a16="http://schemas.microsoft.com/office/drawing/2014/main" id="{BC429422-5EEC-23E5-017B-A355C62AB3EF}"/>
              </a:ext>
            </a:extLst>
          </p:cNvPr>
          <p:cNvSpPr txBox="1"/>
          <p:nvPr/>
        </p:nvSpPr>
        <p:spPr>
          <a:xfrm>
            <a:off x="7123192" y="1458600"/>
            <a:ext cx="398342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Context Matters: There is no one-size-fits-all auction design</a:t>
            </a:r>
          </a:p>
        </p:txBody>
      </p:sp>
      <p:pic>
        <p:nvPicPr>
          <p:cNvPr id="8" name="Picture 7">
            <a:extLst>
              <a:ext uri="{FF2B5EF4-FFF2-40B4-BE49-F238E27FC236}">
                <a16:creationId xmlns:a16="http://schemas.microsoft.com/office/drawing/2014/main" id="{67CA5713-D7EF-CFE8-8FE3-584C776CA98A}"/>
              </a:ext>
            </a:extLst>
          </p:cNvPr>
          <p:cNvPicPr>
            <a:picLocks noChangeAspect="1"/>
          </p:cNvPicPr>
          <p:nvPr/>
        </p:nvPicPr>
        <p:blipFill>
          <a:blip r:embed="rId3"/>
          <a:stretch>
            <a:fillRect/>
          </a:stretch>
        </p:blipFill>
        <p:spPr>
          <a:xfrm>
            <a:off x="7865806" y="2354007"/>
            <a:ext cx="2771461" cy="3918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828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b4574e-1b66-4583-8953-f83a72ae8083">
      <Terms xmlns="http://schemas.microsoft.com/office/infopath/2007/PartnerControls"/>
    </lcf76f155ced4ddcb4097134ff3c332f>
    <TaxCatchAll xmlns="ea190b23-c4ab-4b12-82bf-8e43a6579c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B75098B646DE4097F5C31FAFBF570E" ma:contentTypeVersion="16" ma:contentTypeDescription="Create a new document." ma:contentTypeScope="" ma:versionID="f19b1e2ce1d399d1ec9861ea031527a2">
  <xsd:schema xmlns:xsd="http://www.w3.org/2001/XMLSchema" xmlns:xs="http://www.w3.org/2001/XMLSchema" xmlns:p="http://schemas.microsoft.com/office/2006/metadata/properties" xmlns:ns2="92b4574e-1b66-4583-8953-f83a72ae8083" xmlns:ns3="ea190b23-c4ab-4b12-82bf-8e43a6579cc0" targetNamespace="http://schemas.microsoft.com/office/2006/metadata/properties" ma:root="true" ma:fieldsID="f0030c71b204d9b56c23442c2671f839" ns2:_="" ns3:_="">
    <xsd:import namespace="92b4574e-1b66-4583-8953-f83a72ae8083"/>
    <xsd:import namespace="ea190b23-c4ab-4b12-82bf-8e43a6579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4574e-1b66-4583-8953-f83a72ae8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86fda9-e8e3-48af-b393-2436e4830b5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190b23-c4ab-4b12-82bf-8e43a6579cc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5e296f-0b65-464a-b7bb-5875fd9dcef8}" ma:internalName="TaxCatchAll" ma:showField="CatchAllData" ma:web="ea190b23-c4ab-4b12-82bf-8e43a6579cc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31C83-5F1C-4405-845F-3BD4BB3D6D70}">
  <ds:schemaRefs>
    <ds:schemaRef ds:uri="http://schemas.microsoft.com/sharepoint/v3/contenttype/forms"/>
  </ds:schemaRefs>
</ds:datastoreItem>
</file>

<file path=customXml/itemProps2.xml><?xml version="1.0" encoding="utf-8"?>
<ds:datastoreItem xmlns:ds="http://schemas.openxmlformats.org/officeDocument/2006/customXml" ds:itemID="{6AF09939-66F5-4CB7-ACA3-2F0DE9EA1CFF}">
  <ds:schemaRefs>
    <ds:schemaRef ds:uri="http://schemas.microsoft.com/office/2006/metadata/properties"/>
    <ds:schemaRef ds:uri="http://schemas.microsoft.com/office/infopath/2007/PartnerControls"/>
    <ds:schemaRef ds:uri="92b4574e-1b66-4583-8953-f83a72ae8083"/>
    <ds:schemaRef ds:uri="ea190b23-c4ab-4b12-82bf-8e43a6579cc0"/>
  </ds:schemaRefs>
</ds:datastoreItem>
</file>

<file path=customXml/itemProps3.xml><?xml version="1.0" encoding="utf-8"?>
<ds:datastoreItem xmlns:ds="http://schemas.openxmlformats.org/officeDocument/2006/customXml" ds:itemID="{BD917014-33F2-40F3-87A1-8362F673F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4574e-1b66-4583-8953-f83a72ae8083"/>
    <ds:schemaRef ds:uri="ea190b23-c4ab-4b12-82bf-8e43a6579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10179</TotalTime>
  <Words>1261</Words>
  <Application>Microsoft Office PowerPoint</Application>
  <PresentationFormat>Widescreen</PresentationFormat>
  <Paragraphs>155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Scaling New and Renewable Energy Deployment</vt:lpstr>
      <vt:lpstr>PowerPoint Presentation</vt:lpstr>
      <vt:lpstr>PowerPoint Presentation</vt:lpstr>
      <vt:lpstr>PowerPoint Presentation</vt:lpstr>
      <vt:lpstr>Renewable Energy Zones: Infrastructure-Led Scale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Leisch</dc:creator>
  <cp:lastModifiedBy>Jennifer Leisch</cp:lastModifiedBy>
  <cp:revision>12</cp:revision>
  <dcterms:created xsi:type="dcterms:W3CDTF">2026-03-23T07:40:10Z</dcterms:created>
  <dcterms:modified xsi:type="dcterms:W3CDTF">2026-03-31T12:11:38Z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0x010100A9B75098B646DE4097F5C31FAFBF570E</vt:lpwstr>
  </property>
  <property fmtid="{D5CDD505-2E9C-101B-9397-08002B2CF9AE}" pid="3" name="MediaServiceImageTags">
    <vt:lpwstr/>
  </property>
</Properties>
</file>