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9"/>
  </p:notesMasterIdLst>
  <p:handoutMasterIdLst>
    <p:handoutMasterId r:id="rId20"/>
  </p:handoutMasterIdLst>
  <p:sldIdLst>
    <p:sldId id="264" r:id="rId5"/>
    <p:sldId id="341" r:id="rId6"/>
    <p:sldId id="342" r:id="rId7"/>
    <p:sldId id="343" r:id="rId8"/>
    <p:sldId id="744" r:id="rId9"/>
    <p:sldId id="754" r:id="rId10"/>
    <p:sldId id="745" r:id="rId11"/>
    <p:sldId id="746" r:id="rId12"/>
    <p:sldId id="747" r:id="rId13"/>
    <p:sldId id="751" r:id="rId14"/>
    <p:sldId id="749" r:id="rId15"/>
    <p:sldId id="752" r:id="rId16"/>
    <p:sldId id="753" r:id="rId17"/>
    <p:sldId id="267" r:id="rId1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6CB328-9AE7-C2C4-47BB-8141CCC2E12A}" name="Elvira  GELINDON" initials="GE" userId="S::gelindon@aperc.or.jp::233fa48b-407a-4693-9e68-0f3d163bd797" providerId="AD"/>
  <p188:author id="{519976F1-67E7-7A51-DDE7-8B9876F3F89E}" name="Daniel BURLUTSKY" initials="DB" userId="S::daniel.burlutsky@aperc.or.jp::a8ee4664-67c6-4654-a7e1-c7aba2b15f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FFCCCC"/>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DCE373-8139-4D99-8D35-25D2771548C1}" v="7" dt="2026-03-25T03:01:46.444"/>
    <p1510:client id="{E1C707CA-CA69-4DDC-A151-9CE0955E78D0}" v="22" dt="2026-03-25T08:24:01.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guide orient="horz" pos="2136"/>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BURLUTSKY" userId="a8ee4664-67c6-4654-a7e1-c7aba2b15f5e" providerId="ADAL" clId="{5A9FE42A-D52C-41B9-8B9F-75EAF294726A}"/>
    <pc:docChg chg="undo custSel modSld">
      <pc:chgData name="Daniel BURLUTSKY" userId="a8ee4664-67c6-4654-a7e1-c7aba2b15f5e" providerId="ADAL" clId="{5A9FE42A-D52C-41B9-8B9F-75EAF294726A}" dt="2026-03-25T08:55:09.606" v="778" actId="1076"/>
      <pc:docMkLst>
        <pc:docMk/>
      </pc:docMkLst>
      <pc:sldChg chg="modSp mod">
        <pc:chgData name="Daniel BURLUTSKY" userId="a8ee4664-67c6-4654-a7e1-c7aba2b15f5e" providerId="ADAL" clId="{5A9FE42A-D52C-41B9-8B9F-75EAF294726A}" dt="2026-03-25T08:38:37.027" v="739" actId="14734"/>
        <pc:sldMkLst>
          <pc:docMk/>
          <pc:sldMk cId="2946100529" sldId="744"/>
        </pc:sldMkLst>
        <pc:graphicFrameChg chg="mod modGraphic">
          <ac:chgData name="Daniel BURLUTSKY" userId="a8ee4664-67c6-4654-a7e1-c7aba2b15f5e" providerId="ADAL" clId="{5A9FE42A-D52C-41B9-8B9F-75EAF294726A}" dt="2026-03-25T08:38:37.027" v="739" actId="14734"/>
          <ac:graphicFrameMkLst>
            <pc:docMk/>
            <pc:sldMk cId="2946100529" sldId="744"/>
            <ac:graphicFrameMk id="5" creationId="{0997F31D-FF90-4B39-8F07-9983299BAF9B}"/>
          </ac:graphicFrameMkLst>
        </pc:graphicFrameChg>
      </pc:sldChg>
      <pc:sldChg chg="addSp delSp modSp mod">
        <pc:chgData name="Daniel BURLUTSKY" userId="a8ee4664-67c6-4654-a7e1-c7aba2b15f5e" providerId="ADAL" clId="{5A9FE42A-D52C-41B9-8B9F-75EAF294726A}" dt="2026-03-25T08:55:09.606" v="778" actId="1076"/>
        <pc:sldMkLst>
          <pc:docMk/>
          <pc:sldMk cId="1802858649" sldId="747"/>
        </pc:sldMkLst>
        <pc:spChg chg="mod">
          <ac:chgData name="Daniel BURLUTSKY" userId="a8ee4664-67c6-4654-a7e1-c7aba2b15f5e" providerId="ADAL" clId="{5A9FE42A-D52C-41B9-8B9F-75EAF294726A}" dt="2026-03-25T08:55:00.834" v="775" actId="1037"/>
          <ac:spMkLst>
            <pc:docMk/>
            <pc:sldMk cId="1802858649" sldId="747"/>
            <ac:spMk id="9" creationId="{452D8CB7-CF06-D557-8765-D5AB629B1548}"/>
          </ac:spMkLst>
        </pc:spChg>
        <pc:spChg chg="mod">
          <ac:chgData name="Daniel BURLUTSKY" userId="a8ee4664-67c6-4654-a7e1-c7aba2b15f5e" providerId="ADAL" clId="{5A9FE42A-D52C-41B9-8B9F-75EAF294726A}" dt="2026-03-25T08:54:48.484" v="769" actId="1076"/>
          <ac:spMkLst>
            <pc:docMk/>
            <pc:sldMk cId="1802858649" sldId="747"/>
            <ac:spMk id="11" creationId="{5F68D808-4435-2A77-FCE0-CF09E474D9D2}"/>
          </ac:spMkLst>
        </pc:spChg>
        <pc:graphicFrameChg chg="mod">
          <ac:chgData name="Daniel BURLUTSKY" userId="a8ee4664-67c6-4654-a7e1-c7aba2b15f5e" providerId="ADAL" clId="{5A9FE42A-D52C-41B9-8B9F-75EAF294726A}" dt="2026-03-25T08:54:37.168" v="767" actId="14100"/>
          <ac:graphicFrameMkLst>
            <pc:docMk/>
            <pc:sldMk cId="1802858649" sldId="747"/>
            <ac:graphicFrameMk id="7" creationId="{7D561B9E-A813-218C-F8F2-D0F45536AF80}"/>
          </ac:graphicFrameMkLst>
        </pc:graphicFrameChg>
        <pc:graphicFrameChg chg="mod">
          <ac:chgData name="Daniel BURLUTSKY" userId="a8ee4664-67c6-4654-a7e1-c7aba2b15f5e" providerId="ADAL" clId="{5A9FE42A-D52C-41B9-8B9F-75EAF294726A}" dt="2026-03-25T08:55:05.013" v="777" actId="1035"/>
          <ac:graphicFrameMkLst>
            <pc:docMk/>
            <pc:sldMk cId="1802858649" sldId="747"/>
            <ac:graphicFrameMk id="8" creationId="{3C26DBF0-6CDF-1103-8FC9-446F9CE305ED}"/>
          </ac:graphicFrameMkLst>
        </pc:graphicFrameChg>
        <pc:picChg chg="add del mod">
          <ac:chgData name="Daniel BURLUTSKY" userId="a8ee4664-67c6-4654-a7e1-c7aba2b15f5e" providerId="ADAL" clId="{5A9FE42A-D52C-41B9-8B9F-75EAF294726A}" dt="2026-03-25T08:49:10.424" v="752" actId="478"/>
          <ac:picMkLst>
            <pc:docMk/>
            <pc:sldMk cId="1802858649" sldId="747"/>
            <ac:picMk id="10" creationId="{6F16CEF2-972D-2A52-E6D7-3C1D598785FF}"/>
          </ac:picMkLst>
        </pc:picChg>
        <pc:picChg chg="add mod">
          <ac:chgData name="Daniel BURLUTSKY" userId="a8ee4664-67c6-4654-a7e1-c7aba2b15f5e" providerId="ADAL" clId="{5A9FE42A-D52C-41B9-8B9F-75EAF294726A}" dt="2026-03-25T08:55:09.606" v="778" actId="1076"/>
          <ac:picMkLst>
            <pc:docMk/>
            <pc:sldMk cId="1802858649" sldId="747"/>
            <ac:picMk id="13" creationId="{04BC3113-C9E8-CCED-43F3-69AF9E5C88C4}"/>
          </ac:picMkLst>
        </pc:picChg>
      </pc:sldChg>
      <pc:sldChg chg="modSp mod">
        <pc:chgData name="Daniel BURLUTSKY" userId="a8ee4664-67c6-4654-a7e1-c7aba2b15f5e" providerId="ADAL" clId="{5A9FE42A-D52C-41B9-8B9F-75EAF294726A}" dt="2026-03-25T08:44:21.699" v="745" actId="20577"/>
        <pc:sldMkLst>
          <pc:docMk/>
          <pc:sldMk cId="2701399641" sldId="749"/>
        </pc:sldMkLst>
        <pc:spChg chg="mod">
          <ac:chgData name="Daniel BURLUTSKY" userId="a8ee4664-67c6-4654-a7e1-c7aba2b15f5e" providerId="ADAL" clId="{5A9FE42A-D52C-41B9-8B9F-75EAF294726A}" dt="2026-03-25T08:44:21.699" v="745" actId="20577"/>
          <ac:spMkLst>
            <pc:docMk/>
            <pc:sldMk cId="2701399641" sldId="749"/>
            <ac:spMk id="5" creationId="{CFA2BBC2-D906-DDAA-7251-697460CCEB30}"/>
          </ac:spMkLst>
        </pc:spChg>
      </pc:sldChg>
      <pc:sldChg chg="modSp mod">
        <pc:chgData name="Daniel BURLUTSKY" userId="a8ee4664-67c6-4654-a7e1-c7aba2b15f5e" providerId="ADAL" clId="{5A9FE42A-D52C-41B9-8B9F-75EAF294726A}" dt="2026-03-25T08:35:25.076" v="734" actId="20577"/>
        <pc:sldMkLst>
          <pc:docMk/>
          <pc:sldMk cId="2517115083" sldId="754"/>
        </pc:sldMkLst>
        <pc:graphicFrameChg chg="mod modGraphic">
          <ac:chgData name="Daniel BURLUTSKY" userId="a8ee4664-67c6-4654-a7e1-c7aba2b15f5e" providerId="ADAL" clId="{5A9FE42A-D52C-41B9-8B9F-75EAF294726A}" dt="2026-03-25T08:35:25.076" v="734" actId="20577"/>
          <ac:graphicFrameMkLst>
            <pc:docMk/>
            <pc:sldMk cId="2517115083" sldId="754"/>
            <ac:graphicFrameMk id="4" creationId="{8F71C2E3-2C1B-1A99-3A3F-A2907699CA4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aniel.burlutsky\AppData\Local\Temp\MicrosoftEdgeDownloads\a9a0cee9-df4d-4bb6-ba93-2f6756b4584a\IRENA_Stats_extract_2025%20H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spPr>
            <a:solidFill>
              <a:schemeClr val="accent1"/>
            </a:solidFill>
            <a:ln>
              <a:noFill/>
            </a:ln>
            <a:effectLst/>
          </c:spPr>
          <c:invertIfNegative val="0"/>
          <c:dPt>
            <c:idx val="0"/>
            <c:invertIfNegative val="0"/>
            <c:bubble3D val="0"/>
            <c:spPr>
              <a:solidFill>
                <a:srgbClr val="3C7896"/>
              </a:solidFill>
              <a:ln>
                <a:noFill/>
              </a:ln>
              <a:effectLst/>
            </c:spPr>
            <c:extLst>
              <c:ext xmlns:c16="http://schemas.microsoft.com/office/drawing/2014/chart" uri="{C3380CC4-5D6E-409C-BE32-E72D297353CC}">
                <c16:uniqueId val="{00000001-D50D-4960-A541-A13B047DBFFB}"/>
              </c:ext>
            </c:extLst>
          </c:dPt>
          <c:dPt>
            <c:idx val="1"/>
            <c:invertIfNegative val="0"/>
            <c:bubble3D val="0"/>
            <c:spPr>
              <a:solidFill>
                <a:schemeClr val="bg1">
                  <a:alpha val="0"/>
                </a:schemeClr>
              </a:solidFill>
              <a:ln>
                <a:noFill/>
              </a:ln>
              <a:effectLst/>
            </c:spPr>
            <c:extLst>
              <c:ext xmlns:c16="http://schemas.microsoft.com/office/drawing/2014/chart" uri="{C3380CC4-5D6E-409C-BE32-E72D297353CC}">
                <c16:uniqueId val="{00000003-D50D-4960-A541-A13B047DBFFB}"/>
              </c:ext>
            </c:extLst>
          </c:dPt>
          <c:dPt>
            <c:idx val="2"/>
            <c:invertIfNegative val="0"/>
            <c:bubble3D val="0"/>
            <c:spPr>
              <a:solidFill>
                <a:schemeClr val="bg1">
                  <a:alpha val="0"/>
                </a:schemeClr>
              </a:solidFill>
              <a:ln>
                <a:noFill/>
              </a:ln>
              <a:effectLst/>
            </c:spPr>
            <c:extLst>
              <c:ext xmlns:c16="http://schemas.microsoft.com/office/drawing/2014/chart" uri="{C3380CC4-5D6E-409C-BE32-E72D297353CC}">
                <c16:uniqueId val="{00000005-D50D-4960-A541-A13B047DBFFB}"/>
              </c:ext>
            </c:extLst>
          </c:dPt>
          <c:dPt>
            <c:idx val="3"/>
            <c:invertIfNegative val="0"/>
            <c:bubble3D val="0"/>
            <c:spPr>
              <a:solidFill>
                <a:srgbClr val="BEBEBE"/>
              </a:solidFill>
              <a:ln>
                <a:noFill/>
              </a:ln>
              <a:effectLst/>
            </c:spPr>
            <c:extLst>
              <c:ext xmlns:c16="http://schemas.microsoft.com/office/drawing/2014/chart" uri="{C3380CC4-5D6E-409C-BE32-E72D297353CC}">
                <c16:uniqueId val="{00000007-D50D-4960-A541-A13B047DBFFB}"/>
              </c:ext>
            </c:extLst>
          </c:dPt>
          <c:cat>
            <c:strRef>
              <c:f>(RE_goal_TFEC!$B$7,RE_goal_TFEC!$D$7:$F$7)</c:f>
              <c:strCache>
                <c:ptCount val="4"/>
                <c:pt idx="0">
                  <c:v>2010</c:v>
                </c:pt>
                <c:pt idx="1">
                  <c:v>2010 to 2023</c:v>
                </c:pt>
                <c:pt idx="2">
                  <c:v>2023 to 2030 requirement</c:v>
                </c:pt>
                <c:pt idx="3">
                  <c:v>2030 APEC target</c:v>
                </c:pt>
              </c:strCache>
            </c:strRef>
          </c:cat>
          <c:val>
            <c:numRef>
              <c:f>(RE_goal_TFEC!$B$16,RE_goal_TFEC!$D$16,RE_goal_TFEC!$E$16,RE_goal_TFEC!$F$16)</c:f>
              <c:numCache>
                <c:formatCode>0.0%</c:formatCode>
                <c:ptCount val="4"/>
                <c:pt idx="0">
                  <c:v>6.0045777971297225E-2</c:v>
                </c:pt>
                <c:pt idx="1">
                  <c:v>6.0045777971297225E-2</c:v>
                </c:pt>
                <c:pt idx="2">
                  <c:v>6.0045777971297225E-2</c:v>
                </c:pt>
                <c:pt idx="3">
                  <c:v>6.0045777971297225E-2</c:v>
                </c:pt>
              </c:numCache>
            </c:numRef>
          </c:val>
          <c:extLst>
            <c:ext xmlns:c16="http://schemas.microsoft.com/office/drawing/2014/chart" uri="{C3380CC4-5D6E-409C-BE32-E72D297353CC}">
              <c16:uniqueId val="{00000008-D50D-4960-A541-A13B047DBFFB}"/>
            </c:ext>
          </c:extLst>
        </c:ser>
        <c:ser>
          <c:idx val="1"/>
          <c:order val="1"/>
          <c:spPr>
            <a:solidFill>
              <a:schemeClr val="accent2"/>
            </a:solidFill>
            <a:ln>
              <a:noFill/>
            </a:ln>
            <a:effectLst/>
          </c:spPr>
          <c:invertIfNegative val="0"/>
          <c:dPt>
            <c:idx val="2"/>
            <c:invertIfNegative val="0"/>
            <c:bubble3D val="0"/>
            <c:spPr>
              <a:solidFill>
                <a:schemeClr val="bg1">
                  <a:alpha val="0"/>
                </a:schemeClr>
              </a:solidFill>
              <a:ln>
                <a:noFill/>
              </a:ln>
              <a:effectLst/>
            </c:spPr>
            <c:extLst>
              <c:ext xmlns:c16="http://schemas.microsoft.com/office/drawing/2014/chart" uri="{C3380CC4-5D6E-409C-BE32-E72D297353CC}">
                <c16:uniqueId val="{0000000A-D50D-4960-A541-A13B047DBFFB}"/>
              </c:ext>
            </c:extLst>
          </c:dPt>
          <c:dPt>
            <c:idx val="3"/>
            <c:invertIfNegative val="0"/>
            <c:bubble3D val="0"/>
            <c:spPr>
              <a:solidFill>
                <a:srgbClr val="BEBEBE"/>
              </a:solidFill>
              <a:ln>
                <a:noFill/>
              </a:ln>
              <a:effectLst/>
            </c:spPr>
            <c:extLst>
              <c:ext xmlns:c16="http://schemas.microsoft.com/office/drawing/2014/chart" uri="{C3380CC4-5D6E-409C-BE32-E72D297353CC}">
                <c16:uniqueId val="{0000000C-D50D-4960-A541-A13B047DBFFB}"/>
              </c:ext>
            </c:extLst>
          </c:dPt>
          <c:dLbls>
            <c:dLbl>
              <c:idx val="1"/>
              <c:layout>
                <c:manualLayout>
                  <c:x val="-0.13961251478021339"/>
                  <c:y val="-0.18962309795371382"/>
                </c:manualLayout>
              </c:layout>
              <c:tx>
                <c:rich>
                  <a:bodyPr/>
                  <a:lstStyle/>
                  <a:p>
                    <a:fld id="{0C625AE7-18DA-4048-ADA7-A9F73C0540DB}" type="CELLREF">
                      <a:rPr lang="en-US" altLang="ja-JP"/>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{0C625AE7-18DA-4048-ADA7-A9F73C0540DB}</c15:txfldGUID>
                      <c15:f>RE_goal_TFEC!$R$6</c15:f>
                      <c15:dlblFieldTableCache>
                        <c:ptCount val="1"/>
                        <c:pt idx="0">
                          <c:v>APEC-wide share change to 2023</c:v>
                        </c:pt>
                      </c15:dlblFieldTableCache>
                    </c15:dlblFTEntry>
                  </c15:dlblFieldTable>
                  <c15:showDataLabelsRange val="0"/>
                </c:ext>
                <c:ext xmlns:c16="http://schemas.microsoft.com/office/drawing/2014/chart" uri="{C3380CC4-5D6E-409C-BE32-E72D297353CC}">
                  <c16:uniqueId val="{0000000D-D50D-4960-A541-A13B047DBFF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(RE_goal_TFEC!$B$7,RE_goal_TFEC!$D$7:$F$7)</c:f>
              <c:strCache>
                <c:ptCount val="4"/>
                <c:pt idx="0">
                  <c:v>2010</c:v>
                </c:pt>
                <c:pt idx="1">
                  <c:v>2010 to 2023</c:v>
                </c:pt>
                <c:pt idx="2">
                  <c:v>2023 to 2030 requirement</c:v>
                </c:pt>
                <c:pt idx="3">
                  <c:v>2030 APEC target</c:v>
                </c:pt>
              </c:strCache>
            </c:strRef>
          </c:cat>
          <c:val>
            <c:numRef>
              <c:f>(RE_goal_TFEC!$B$17,RE_goal_TFEC!$D$17,RE_goal_TFEC!$E$17,RE_goal_TFEC!$F$17)</c:f>
              <c:numCache>
                <c:formatCode>0.0%</c:formatCode>
                <c:ptCount val="4"/>
                <c:pt idx="1">
                  <c:v>4.7087765431179825E-2</c:v>
                </c:pt>
                <c:pt idx="2">
                  <c:v>4.7087765431179825E-2</c:v>
                </c:pt>
                <c:pt idx="3">
                  <c:v>4.7087765431179825E-2</c:v>
                </c:pt>
              </c:numCache>
            </c:numRef>
          </c:val>
          <c:extLst>
            <c:ext xmlns:c16="http://schemas.microsoft.com/office/drawing/2014/chart" uri="{C3380CC4-5D6E-409C-BE32-E72D297353CC}">
              <c16:uniqueId val="{0000000E-D50D-4960-A541-A13B047DBFFB}"/>
            </c:ext>
          </c:extLst>
        </c:ser>
        <c:ser>
          <c:idx val="2"/>
          <c:order val="2"/>
          <c:spPr>
            <a:solidFill>
              <a:schemeClr val="accent3"/>
            </a:solidFill>
            <a:ln>
              <a:noFill/>
            </a:ln>
            <a:effectLst/>
          </c:spPr>
          <c:invertIfNegative val="0"/>
          <c:dPt>
            <c:idx val="2"/>
            <c:invertIfNegative val="0"/>
            <c:bubble3D val="0"/>
            <c:spPr>
              <a:solidFill>
                <a:srgbClr val="CD6478"/>
              </a:solidFill>
              <a:ln>
                <a:noFill/>
              </a:ln>
              <a:effectLst/>
            </c:spPr>
            <c:extLst>
              <c:ext xmlns:c16="http://schemas.microsoft.com/office/drawing/2014/chart" uri="{C3380CC4-5D6E-409C-BE32-E72D297353CC}">
                <c16:uniqueId val="{00000010-D50D-4960-A541-A13B047DBFFB}"/>
              </c:ext>
            </c:extLst>
          </c:dPt>
          <c:dPt>
            <c:idx val="3"/>
            <c:invertIfNegative val="0"/>
            <c:bubble3D val="0"/>
            <c:spPr>
              <a:solidFill>
                <a:srgbClr val="BEBEBE"/>
              </a:solidFill>
              <a:ln>
                <a:noFill/>
              </a:ln>
              <a:effectLst/>
            </c:spPr>
            <c:extLst>
              <c:ext xmlns:c16="http://schemas.microsoft.com/office/drawing/2014/chart" uri="{C3380CC4-5D6E-409C-BE32-E72D297353CC}">
                <c16:uniqueId val="{00000012-D50D-4960-A541-A13B047DBFFB}"/>
              </c:ext>
            </c:extLst>
          </c:dPt>
          <c:dLbls>
            <c:dLbl>
              <c:idx val="2"/>
              <c:layout>
                <c:manualLayout>
                  <c:x val="-0.1423799473109757"/>
                  <c:y val="-0.13532941225325185"/>
                </c:manualLayout>
              </c:layout>
              <c:tx>
                <c:rich>
                  <a:bodyPr/>
                  <a:lstStyle/>
                  <a:p>
                    <a:fld id="{687EBE8A-252E-4A82-AB9A-2023B1752EB3}" type="CELLREF">
                      <a:rPr lang="en-US" altLang="ja-JP"/>
                      <a:pPr/>
                      <a:t>[CELLREF]</a:t>
                    </a:fld>
                    <a:endParaRPr lang="en-US"/>
                  </a:p>
                </c:rich>
              </c:tx>
              <c:showLegendKey val="0"/>
              <c:showVal val="1"/>
              <c:showCatName val="0"/>
              <c:showSerName val="0"/>
              <c:showPercent val="0"/>
              <c:showBubbleSize val="0"/>
              <c:extLst>
                <c:ext xmlns:c15="http://schemas.microsoft.com/office/drawing/2012/chart" uri="{CE6537A1-D6FC-4f65-9D91-7224C49458BB}">
                  <c15:dlblFieldTable>
                    <c15:dlblFTEntry>
                      <c15:txfldGUID>{687EBE8A-252E-4A82-AB9A-2023B1752EB3}</c15:txfldGUID>
                      <c15:f>"Share required to meet doubling"</c15:f>
                      <c15:dlblFieldTableCache>
                        <c:ptCount val="1"/>
                        <c:pt idx="0">
                          <c:v>Share required to meet doubling</c:v>
                        </c:pt>
                      </c15:dlblFieldTableCache>
                    </c15:dlblFTEntry>
                  </c15:dlblFieldTable>
                  <c15:showDataLabelsRange val="0"/>
                </c:ext>
                <c:ext xmlns:c16="http://schemas.microsoft.com/office/drawing/2014/chart" uri="{C3380CC4-5D6E-409C-BE32-E72D297353CC}">
                  <c16:uniqueId val="{00000010-D50D-4960-A541-A13B047DBFF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(RE_goal_TFEC!$B$7,RE_goal_TFEC!$D$7:$F$7)</c:f>
              <c:strCache>
                <c:ptCount val="4"/>
                <c:pt idx="0">
                  <c:v>2010</c:v>
                </c:pt>
                <c:pt idx="1">
                  <c:v>2010 to 2023</c:v>
                </c:pt>
                <c:pt idx="2">
                  <c:v>2023 to 2030 requirement</c:v>
                </c:pt>
                <c:pt idx="3">
                  <c:v>2030 APEC target</c:v>
                </c:pt>
              </c:strCache>
            </c:strRef>
          </c:cat>
          <c:val>
            <c:numRef>
              <c:f>(RE_goal_TFEC!$B$18,RE_goal_TFEC!$D$18,RE_goal_TFEC!$E$18,RE_goal_TFEC!$F$18)</c:f>
              <c:numCache>
                <c:formatCode>General</c:formatCode>
                <c:ptCount val="4"/>
                <c:pt idx="2" formatCode="0.0%">
                  <c:v>1.29580125401174E-2</c:v>
                </c:pt>
                <c:pt idx="3" formatCode="0.0%">
                  <c:v>1.29580125401174E-2</c:v>
                </c:pt>
              </c:numCache>
            </c:numRef>
          </c:val>
          <c:extLst>
            <c:ext xmlns:c16="http://schemas.microsoft.com/office/drawing/2014/chart" uri="{C3380CC4-5D6E-409C-BE32-E72D297353CC}">
              <c16:uniqueId val="{00000013-D50D-4960-A541-A13B047DBFFB}"/>
            </c:ext>
          </c:extLst>
        </c:ser>
        <c:dLbls>
          <c:showLegendKey val="0"/>
          <c:showVal val="0"/>
          <c:showCatName val="0"/>
          <c:showSerName val="0"/>
          <c:showPercent val="0"/>
          <c:showBubbleSize val="0"/>
        </c:dLbls>
        <c:gapWidth val="70"/>
        <c:overlap val="100"/>
        <c:axId val="1548256959"/>
        <c:axId val="1767438127"/>
      </c:barChart>
      <c:catAx>
        <c:axId val="154825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1767438127"/>
        <c:crosses val="autoZero"/>
        <c:auto val="1"/>
        <c:lblAlgn val="ctr"/>
        <c:lblOffset val="100"/>
        <c:noMultiLvlLbl val="0"/>
      </c:catAx>
      <c:valAx>
        <c:axId val="176743812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en-US"/>
          </a:p>
        </c:txPr>
        <c:crossAx val="1548256959"/>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Sheet1!$I$40</c:f>
              <c:strCache>
                <c:ptCount val="1"/>
                <c:pt idx="0">
                  <c:v>GW</c:v>
                </c:pt>
              </c:strCache>
            </c:strRef>
          </c:tx>
          <c:spPr>
            <a:ln w="28575" cap="rnd">
              <a:solidFill>
                <a:schemeClr val="accent1"/>
              </a:solidFill>
              <a:round/>
            </a:ln>
            <a:effectLst/>
          </c:spPr>
          <c:marker>
            <c:symbol val="none"/>
          </c:marker>
          <c:cat>
            <c:numRef>
              <c:f>Sheet1!$H$41:$H$65</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Sheet1!$I$41:$I$65</c:f>
              <c:numCache>
                <c:formatCode>General</c:formatCode>
                <c:ptCount val="25"/>
                <c:pt idx="0">
                  <c:v>750.42386400000032</c:v>
                </c:pt>
                <c:pt idx="1">
                  <c:v>774.35886800000003</c:v>
                </c:pt>
                <c:pt idx="2">
                  <c:v>794.66319499999975</c:v>
                </c:pt>
                <c:pt idx="3">
                  <c:v>824.88412299999982</c:v>
                </c:pt>
                <c:pt idx="4">
                  <c:v>857.498109</c:v>
                </c:pt>
                <c:pt idx="5">
                  <c:v>896.45541799999978</c:v>
                </c:pt>
                <c:pt idx="6">
                  <c:v>937.7754369999999</c:v>
                </c:pt>
                <c:pt idx="7">
                  <c:v>987.07036600000015</c:v>
                </c:pt>
                <c:pt idx="8">
                  <c:v>1049.8562589999999</c:v>
                </c:pt>
                <c:pt idx="9">
                  <c:v>1130.4696369999999</c:v>
                </c:pt>
                <c:pt idx="10">
                  <c:v>1217.1817290000001</c:v>
                </c:pt>
                <c:pt idx="11">
                  <c:v>1321.7669719999999</c:v>
                </c:pt>
                <c:pt idx="12">
                  <c:v>1436.0338159999999</c:v>
                </c:pt>
                <c:pt idx="13">
                  <c:v>1559.7713929999998</c:v>
                </c:pt>
                <c:pt idx="14">
                  <c:v>1686.1248169999997</c:v>
                </c:pt>
                <c:pt idx="15">
                  <c:v>1838.7578369999997</c:v>
                </c:pt>
                <c:pt idx="16">
                  <c:v>2007.01659</c:v>
                </c:pt>
                <c:pt idx="17">
                  <c:v>2174.1633350000002</c:v>
                </c:pt>
                <c:pt idx="18">
                  <c:v>2344.6010339999993</c:v>
                </c:pt>
                <c:pt idx="19">
                  <c:v>2528.4879550000001</c:v>
                </c:pt>
                <c:pt idx="20">
                  <c:v>2798.3249890000002</c:v>
                </c:pt>
                <c:pt idx="21">
                  <c:v>3061.0005190000006</c:v>
                </c:pt>
                <c:pt idx="22">
                  <c:v>3363.6331329999998</c:v>
                </c:pt>
                <c:pt idx="23">
                  <c:v>3847.3414599999978</c:v>
                </c:pt>
                <c:pt idx="24">
                  <c:v>4432.1301359999979</c:v>
                </c:pt>
              </c:numCache>
            </c:numRef>
          </c:val>
          <c:smooth val="0"/>
          <c:extLst>
            <c:ext xmlns:c16="http://schemas.microsoft.com/office/drawing/2014/chart" uri="{C3380CC4-5D6E-409C-BE32-E72D297353CC}">
              <c16:uniqueId val="{00000000-5FA0-499A-9270-6125BE4D8707}"/>
            </c:ext>
          </c:extLst>
        </c:ser>
        <c:dLbls>
          <c:showLegendKey val="0"/>
          <c:showVal val="0"/>
          <c:showCatName val="0"/>
          <c:showSerName val="0"/>
          <c:showPercent val="0"/>
          <c:showBubbleSize val="0"/>
        </c:dLbls>
        <c:smooth val="0"/>
        <c:axId val="468131248"/>
        <c:axId val="468127648"/>
      </c:lineChart>
      <c:catAx>
        <c:axId val="468131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127648"/>
        <c:crosses val="autoZero"/>
        <c:auto val="1"/>
        <c:lblAlgn val="ctr"/>
        <c:lblOffset val="100"/>
        <c:tickLblSkip val="2"/>
        <c:noMultiLvlLbl val="0"/>
      </c:catAx>
      <c:valAx>
        <c:axId val="468127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1312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Sheet1!$N$127</c:f>
              <c:strCache>
                <c:ptCount val="1"/>
                <c:pt idx="0">
                  <c:v>Bioenergy</c:v>
                </c:pt>
              </c:strCache>
            </c:strRef>
          </c:tx>
          <c:spPr>
            <a:ln w="28575" cap="rnd">
              <a:solidFill>
                <a:srgbClr val="7030A0"/>
              </a:solidFill>
              <a:round/>
            </a:ln>
            <a:effectLst/>
          </c:spPr>
          <c:marker>
            <c:symbol val="none"/>
          </c:marker>
          <c:cat>
            <c:numRef>
              <c:f>Sheet1!$O$126:$AM$126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Sheet1!$O$127:$AM$127</c:f>
              <c:numCache>
                <c:formatCode>General</c:formatCode>
                <c:ptCount val="25"/>
                <c:pt idx="0">
                  <c:v>29.863491</c:v>
                </c:pt>
                <c:pt idx="1">
                  <c:v>33.659171999999998</c:v>
                </c:pt>
                <c:pt idx="2">
                  <c:v>35.561139000000018</c:v>
                </c:pt>
                <c:pt idx="3">
                  <c:v>38.357460000000003</c:v>
                </c:pt>
                <c:pt idx="4">
                  <c:v>40.729028000000014</c:v>
                </c:pt>
                <c:pt idx="5">
                  <c:v>45.485867000000006</c:v>
                </c:pt>
                <c:pt idx="6">
                  <c:v>49.750594000000021</c:v>
                </c:pt>
                <c:pt idx="7">
                  <c:v>52.846314000000014</c:v>
                </c:pt>
                <c:pt idx="8">
                  <c:v>56.357818000000016</c:v>
                </c:pt>
                <c:pt idx="9">
                  <c:v>64.049385000000029</c:v>
                </c:pt>
                <c:pt idx="10">
                  <c:v>68.311626000000032</c:v>
                </c:pt>
                <c:pt idx="11">
                  <c:v>74.549484000000007</c:v>
                </c:pt>
                <c:pt idx="12">
                  <c:v>78.538089000000028</c:v>
                </c:pt>
                <c:pt idx="13">
                  <c:v>85.348118000000014</c:v>
                </c:pt>
                <c:pt idx="14">
                  <c:v>89.995861000000005</c:v>
                </c:pt>
                <c:pt idx="15">
                  <c:v>95.598732000000027</c:v>
                </c:pt>
                <c:pt idx="16">
                  <c:v>104.04193099999996</c:v>
                </c:pt>
                <c:pt idx="17">
                  <c:v>109.87265999999995</c:v>
                </c:pt>
                <c:pt idx="18">
                  <c:v>116.96823499999995</c:v>
                </c:pt>
                <c:pt idx="19">
                  <c:v>122.90315699999998</c:v>
                </c:pt>
                <c:pt idx="20">
                  <c:v>130.86286399999995</c:v>
                </c:pt>
                <c:pt idx="21">
                  <c:v>137.33776999999989</c:v>
                </c:pt>
                <c:pt idx="22">
                  <c:v>143.15509999999995</c:v>
                </c:pt>
                <c:pt idx="23">
                  <c:v>146.14489299999997</c:v>
                </c:pt>
                <c:pt idx="24">
                  <c:v>150.76286299999995</c:v>
                </c:pt>
              </c:numCache>
            </c:numRef>
          </c:val>
          <c:smooth val="0"/>
          <c:extLst>
            <c:ext xmlns:c16="http://schemas.microsoft.com/office/drawing/2014/chart" uri="{C3380CC4-5D6E-409C-BE32-E72D297353CC}">
              <c16:uniqueId val="{00000000-3E3D-44EF-A825-2F308D03AA37}"/>
            </c:ext>
          </c:extLst>
        </c:ser>
        <c:ser>
          <c:idx val="1"/>
          <c:order val="1"/>
          <c:tx>
            <c:strRef>
              <c:f>Sheet1!$N$128</c:f>
              <c:strCache>
                <c:ptCount val="1"/>
                <c:pt idx="0">
                  <c:v>Hydropower (excl. Pumped Storage)</c:v>
                </c:pt>
              </c:strCache>
            </c:strRef>
          </c:tx>
          <c:spPr>
            <a:ln w="28575" cap="rnd">
              <a:solidFill>
                <a:srgbClr val="0070C0"/>
              </a:solidFill>
              <a:round/>
            </a:ln>
            <a:effectLst/>
          </c:spPr>
          <c:marker>
            <c:symbol val="none"/>
          </c:marker>
          <c:cat>
            <c:numRef>
              <c:f>Sheet1!$O$126:$AM$126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Sheet1!$O$128:$AM$128</c:f>
              <c:numCache>
                <c:formatCode>General</c:formatCode>
                <c:ptCount val="25"/>
                <c:pt idx="0">
                  <c:v>702.49434300000019</c:v>
                </c:pt>
                <c:pt idx="1">
                  <c:v>715.46990000000005</c:v>
                </c:pt>
                <c:pt idx="2">
                  <c:v>726.82275799999979</c:v>
                </c:pt>
                <c:pt idx="3">
                  <c:v>745.5246659999998</c:v>
                </c:pt>
                <c:pt idx="4">
                  <c:v>765.68274699999995</c:v>
                </c:pt>
                <c:pt idx="5">
                  <c:v>787.5697889999999</c:v>
                </c:pt>
                <c:pt idx="6">
                  <c:v>808.39490499999988</c:v>
                </c:pt>
                <c:pt idx="7">
                  <c:v>833.74844000000019</c:v>
                </c:pt>
                <c:pt idx="8">
                  <c:v>862.78939799999978</c:v>
                </c:pt>
                <c:pt idx="9">
                  <c:v>892.75945299999989</c:v>
                </c:pt>
                <c:pt idx="10">
                  <c:v>926.415975</c:v>
                </c:pt>
                <c:pt idx="11">
                  <c:v>954.36971800000015</c:v>
                </c:pt>
                <c:pt idx="12">
                  <c:v>987.66793199999995</c:v>
                </c:pt>
                <c:pt idx="13">
                  <c:v>1034.9616349999997</c:v>
                </c:pt>
                <c:pt idx="14">
                  <c:v>1067.3768109999999</c:v>
                </c:pt>
                <c:pt idx="15">
                  <c:v>1099.3434979999997</c:v>
                </c:pt>
                <c:pt idx="16">
                  <c:v>1136.2745799999998</c:v>
                </c:pt>
                <c:pt idx="17">
                  <c:v>1154.7609819999996</c:v>
                </c:pt>
                <c:pt idx="18">
                  <c:v>1173.7536709999995</c:v>
                </c:pt>
                <c:pt idx="19">
                  <c:v>1189.9935059999998</c:v>
                </c:pt>
                <c:pt idx="20">
                  <c:v>1210.0441919999998</c:v>
                </c:pt>
                <c:pt idx="21">
                  <c:v>1232.4529939999998</c:v>
                </c:pt>
                <c:pt idx="22">
                  <c:v>1256.7848179999996</c:v>
                </c:pt>
                <c:pt idx="23">
                  <c:v>1268.0455399999992</c:v>
                </c:pt>
                <c:pt idx="24">
                  <c:v>1283.040694999999</c:v>
                </c:pt>
              </c:numCache>
            </c:numRef>
          </c:val>
          <c:smooth val="0"/>
          <c:extLst>
            <c:ext xmlns:c16="http://schemas.microsoft.com/office/drawing/2014/chart" uri="{C3380CC4-5D6E-409C-BE32-E72D297353CC}">
              <c16:uniqueId val="{00000001-3E3D-44EF-A825-2F308D03AA37}"/>
            </c:ext>
          </c:extLst>
        </c:ser>
        <c:ser>
          <c:idx val="2"/>
          <c:order val="2"/>
          <c:tx>
            <c:strRef>
              <c:f>Sheet1!$N$129</c:f>
              <c:strCache>
                <c:ptCount val="1"/>
                <c:pt idx="0">
                  <c:v>Solar energy</c:v>
                </c:pt>
              </c:strCache>
            </c:strRef>
          </c:tx>
          <c:spPr>
            <a:ln w="28575" cap="rnd">
              <a:solidFill>
                <a:srgbClr val="FFCC00"/>
              </a:solidFill>
              <a:round/>
            </a:ln>
            <a:effectLst/>
          </c:spPr>
          <c:marker>
            <c:symbol val="none"/>
          </c:marker>
          <c:cat>
            <c:numRef>
              <c:f>Sheet1!$O$126:$AM$126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Sheet1!$O$129:$AM$129</c:f>
              <c:numCache>
                <c:formatCode>General</c:formatCode>
                <c:ptCount val="25"/>
                <c:pt idx="0">
                  <c:v>1.1051</c:v>
                </c:pt>
                <c:pt idx="1">
                  <c:v>1.2756350000000001</c:v>
                </c:pt>
                <c:pt idx="2">
                  <c:v>1.5564589999999996</c:v>
                </c:pt>
                <c:pt idx="3">
                  <c:v>2.342085</c:v>
                </c:pt>
                <c:pt idx="4">
                  <c:v>3.426466</c:v>
                </c:pt>
                <c:pt idx="5">
                  <c:v>4.936450999999999</c:v>
                </c:pt>
                <c:pt idx="6">
                  <c:v>6.4867889999999999</c:v>
                </c:pt>
                <c:pt idx="7">
                  <c:v>8.9590919999999965</c:v>
                </c:pt>
                <c:pt idx="8">
                  <c:v>15.233347000000006</c:v>
                </c:pt>
                <c:pt idx="9">
                  <c:v>23.556505999999999</c:v>
                </c:pt>
                <c:pt idx="10">
                  <c:v>41.398892000000004</c:v>
                </c:pt>
                <c:pt idx="11">
                  <c:v>72.550605999999959</c:v>
                </c:pt>
                <c:pt idx="12">
                  <c:v>102.51156999999995</c:v>
                </c:pt>
                <c:pt idx="13">
                  <c:v>139.47791899999996</c:v>
                </c:pt>
                <c:pt idx="14">
                  <c:v>179.06016799999989</c:v>
                </c:pt>
                <c:pt idx="15">
                  <c:v>227.23640799999987</c:v>
                </c:pt>
                <c:pt idx="16">
                  <c:v>299.16733200000004</c:v>
                </c:pt>
                <c:pt idx="17">
                  <c:v>394.311531</c:v>
                </c:pt>
                <c:pt idx="18">
                  <c:v>490.28866800000014</c:v>
                </c:pt>
                <c:pt idx="19">
                  <c:v>592.65361599999994</c:v>
                </c:pt>
                <c:pt idx="20">
                  <c:v>723.63828700000022</c:v>
                </c:pt>
                <c:pt idx="21">
                  <c:v>866.82974600000057</c:v>
                </c:pt>
                <c:pt idx="22">
                  <c:v>1060.5222809999998</c:v>
                </c:pt>
                <c:pt idx="23">
                  <c:v>1413.5482839999988</c:v>
                </c:pt>
                <c:pt idx="24">
                  <c:v>1865.4899539999992</c:v>
                </c:pt>
              </c:numCache>
            </c:numRef>
          </c:val>
          <c:smooth val="0"/>
          <c:extLst>
            <c:ext xmlns:c16="http://schemas.microsoft.com/office/drawing/2014/chart" uri="{C3380CC4-5D6E-409C-BE32-E72D297353CC}">
              <c16:uniqueId val="{00000002-3E3D-44EF-A825-2F308D03AA37}"/>
            </c:ext>
          </c:extLst>
        </c:ser>
        <c:ser>
          <c:idx val="3"/>
          <c:order val="3"/>
          <c:tx>
            <c:strRef>
              <c:f>Sheet1!$N$130</c:f>
              <c:strCache>
                <c:ptCount val="1"/>
                <c:pt idx="0">
                  <c:v>Wind energy</c:v>
                </c:pt>
              </c:strCache>
            </c:strRef>
          </c:tx>
          <c:spPr>
            <a:ln w="28575" cap="rnd">
              <a:solidFill>
                <a:srgbClr val="00B050"/>
              </a:solidFill>
              <a:round/>
            </a:ln>
            <a:effectLst/>
          </c:spPr>
          <c:marker>
            <c:symbol val="none"/>
          </c:marker>
          <c:cat>
            <c:numRef>
              <c:f>Sheet1!$O$126:$AM$126</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Sheet1!$O$130:$AM$130</c:f>
              <c:numCache>
                <c:formatCode>General</c:formatCode>
                <c:ptCount val="25"/>
                <c:pt idx="0">
                  <c:v>16.960930000000001</c:v>
                </c:pt>
                <c:pt idx="1">
                  <c:v>23.954161000000003</c:v>
                </c:pt>
                <c:pt idx="2">
                  <c:v>30.722838999999997</c:v>
                </c:pt>
                <c:pt idx="3">
                  <c:v>38.659911999999998</c:v>
                </c:pt>
                <c:pt idx="4">
                  <c:v>47.65986800000001</c:v>
                </c:pt>
                <c:pt idx="5">
                  <c:v>58.463310999999997</c:v>
                </c:pt>
                <c:pt idx="6">
                  <c:v>73.143148999999994</c:v>
                </c:pt>
                <c:pt idx="7">
                  <c:v>91.516519999999986</c:v>
                </c:pt>
                <c:pt idx="8">
                  <c:v>115.475696</c:v>
                </c:pt>
                <c:pt idx="9">
                  <c:v>150.10429299999998</c:v>
                </c:pt>
                <c:pt idx="10">
                  <c:v>181.05523600000001</c:v>
                </c:pt>
                <c:pt idx="11">
                  <c:v>220.2971639999999</c:v>
                </c:pt>
                <c:pt idx="12">
                  <c:v>267.31622500000003</c:v>
                </c:pt>
                <c:pt idx="13">
                  <c:v>299.983721</c:v>
                </c:pt>
                <c:pt idx="14">
                  <c:v>349.69197699999995</c:v>
                </c:pt>
                <c:pt idx="15">
                  <c:v>416.57919900000007</c:v>
                </c:pt>
                <c:pt idx="16">
                  <c:v>467.53274700000009</c:v>
                </c:pt>
                <c:pt idx="17">
                  <c:v>515.21816200000012</c:v>
                </c:pt>
                <c:pt idx="18">
                  <c:v>563.59046000000001</c:v>
                </c:pt>
                <c:pt idx="19">
                  <c:v>622.93767600000024</c:v>
                </c:pt>
                <c:pt idx="20">
                  <c:v>733.77964600000018</c:v>
                </c:pt>
                <c:pt idx="21">
                  <c:v>824.3800090000002</c:v>
                </c:pt>
                <c:pt idx="22">
                  <c:v>903.17093400000033</c:v>
                </c:pt>
                <c:pt idx="23">
                  <c:v>1019.6027429999997</c:v>
                </c:pt>
                <c:pt idx="24">
                  <c:v>1132.8366239999996</c:v>
                </c:pt>
              </c:numCache>
            </c:numRef>
          </c:val>
          <c:smooth val="0"/>
          <c:extLst>
            <c:ext xmlns:c16="http://schemas.microsoft.com/office/drawing/2014/chart" uri="{C3380CC4-5D6E-409C-BE32-E72D297353CC}">
              <c16:uniqueId val="{00000003-3E3D-44EF-A825-2F308D03AA37}"/>
            </c:ext>
          </c:extLst>
        </c:ser>
        <c:dLbls>
          <c:showLegendKey val="0"/>
          <c:showVal val="0"/>
          <c:showCatName val="0"/>
          <c:showSerName val="0"/>
          <c:showPercent val="0"/>
          <c:showBubbleSize val="0"/>
        </c:dLbls>
        <c:smooth val="0"/>
        <c:axId val="963998488"/>
        <c:axId val="964008568"/>
      </c:lineChart>
      <c:catAx>
        <c:axId val="963998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4008568"/>
        <c:crosses val="autoZero"/>
        <c:auto val="1"/>
        <c:lblAlgn val="ctr"/>
        <c:lblOffset val="100"/>
        <c:tickLblSkip val="2"/>
        <c:noMultiLvlLbl val="0"/>
      </c:catAx>
      <c:valAx>
        <c:axId val="964008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998488"/>
        <c:crosses val="autoZero"/>
        <c:crossBetween val="between"/>
        <c:majorUnit val="25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Sheet1!$I$40</c:f>
              <c:strCache>
                <c:ptCount val="1"/>
                <c:pt idx="0">
                  <c:v>World</c:v>
                </c:pt>
              </c:strCache>
            </c:strRef>
          </c:tx>
          <c:spPr>
            <a:ln w="28575" cap="rnd">
              <a:solidFill>
                <a:schemeClr val="accent1"/>
              </a:solidFill>
              <a:round/>
            </a:ln>
            <a:effectLst/>
          </c:spPr>
          <c:marker>
            <c:symbol val="none"/>
          </c:marker>
          <c:cat>
            <c:numRef>
              <c:f>Sheet1!$H$41:$H$65</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Sheet1!$I$41:$I$65</c:f>
              <c:numCache>
                <c:formatCode>General</c:formatCode>
                <c:ptCount val="25"/>
                <c:pt idx="0">
                  <c:v>750.42386400000032</c:v>
                </c:pt>
                <c:pt idx="1">
                  <c:v>774.35886800000003</c:v>
                </c:pt>
                <c:pt idx="2">
                  <c:v>794.66319499999975</c:v>
                </c:pt>
                <c:pt idx="3">
                  <c:v>824.88412299999982</c:v>
                </c:pt>
                <c:pt idx="4">
                  <c:v>857.498109</c:v>
                </c:pt>
                <c:pt idx="5">
                  <c:v>896.45541799999978</c:v>
                </c:pt>
                <c:pt idx="6">
                  <c:v>937.7754369999999</c:v>
                </c:pt>
                <c:pt idx="7">
                  <c:v>987.07036600000015</c:v>
                </c:pt>
                <c:pt idx="8">
                  <c:v>1049.8562589999999</c:v>
                </c:pt>
                <c:pt idx="9">
                  <c:v>1130.4696369999999</c:v>
                </c:pt>
                <c:pt idx="10">
                  <c:v>1217.1817290000001</c:v>
                </c:pt>
                <c:pt idx="11">
                  <c:v>1321.7669719999999</c:v>
                </c:pt>
                <c:pt idx="12">
                  <c:v>1436.0338159999999</c:v>
                </c:pt>
                <c:pt idx="13">
                  <c:v>1559.7713929999998</c:v>
                </c:pt>
                <c:pt idx="14">
                  <c:v>1686.1248169999997</c:v>
                </c:pt>
                <c:pt idx="15">
                  <c:v>1838.7578369999997</c:v>
                </c:pt>
                <c:pt idx="16">
                  <c:v>2007.01659</c:v>
                </c:pt>
                <c:pt idx="17">
                  <c:v>2174.1633350000002</c:v>
                </c:pt>
                <c:pt idx="18">
                  <c:v>2344.6010339999993</c:v>
                </c:pt>
                <c:pt idx="19">
                  <c:v>2528.4879550000001</c:v>
                </c:pt>
                <c:pt idx="20">
                  <c:v>2798.3249890000002</c:v>
                </c:pt>
                <c:pt idx="21">
                  <c:v>3061.0005190000006</c:v>
                </c:pt>
                <c:pt idx="22">
                  <c:v>3363.6331329999998</c:v>
                </c:pt>
                <c:pt idx="23">
                  <c:v>3847.3414599999978</c:v>
                </c:pt>
                <c:pt idx="24">
                  <c:v>4432.1301359999979</c:v>
                </c:pt>
              </c:numCache>
            </c:numRef>
          </c:val>
          <c:smooth val="0"/>
          <c:extLst>
            <c:ext xmlns:c16="http://schemas.microsoft.com/office/drawing/2014/chart" uri="{C3380CC4-5D6E-409C-BE32-E72D297353CC}">
              <c16:uniqueId val="{00000000-10C9-4364-8243-89D17A8E05A1}"/>
            </c:ext>
          </c:extLst>
        </c:ser>
        <c:ser>
          <c:idx val="1"/>
          <c:order val="1"/>
          <c:tx>
            <c:strRef>
              <c:f>Sheet1!$J$40</c:f>
              <c:strCache>
                <c:ptCount val="1"/>
                <c:pt idx="0">
                  <c:v>APEC</c:v>
                </c:pt>
              </c:strCache>
            </c:strRef>
          </c:tx>
          <c:spPr>
            <a:ln w="28575" cap="rnd">
              <a:solidFill>
                <a:schemeClr val="accent2"/>
              </a:solidFill>
              <a:round/>
            </a:ln>
            <a:effectLst/>
          </c:spPr>
          <c:marker>
            <c:symbol val="none"/>
          </c:marker>
          <c:cat>
            <c:numRef>
              <c:f>Sheet1!$H$41:$H$65</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Sheet1!$J$41:$J$65</c:f>
              <c:numCache>
                <c:formatCode>General</c:formatCode>
                <c:ptCount val="25"/>
                <c:pt idx="0">
                  <c:v>357.97577499999994</c:v>
                </c:pt>
                <c:pt idx="1">
                  <c:v>370.81894999999992</c:v>
                </c:pt>
                <c:pt idx="2">
                  <c:v>379.65519099999995</c:v>
                </c:pt>
                <c:pt idx="3">
                  <c:v>393.26360099999988</c:v>
                </c:pt>
                <c:pt idx="4">
                  <c:v>407.87209399999989</c:v>
                </c:pt>
                <c:pt idx="5">
                  <c:v>427.14860199999987</c:v>
                </c:pt>
                <c:pt idx="6">
                  <c:v>449.04270899999995</c:v>
                </c:pt>
                <c:pt idx="7">
                  <c:v>477.2949349999999</c:v>
                </c:pt>
                <c:pt idx="8">
                  <c:v>517.802323</c:v>
                </c:pt>
                <c:pt idx="9">
                  <c:v>566.17879399999981</c:v>
                </c:pt>
                <c:pt idx="10">
                  <c:v>611.92317400000013</c:v>
                </c:pt>
                <c:pt idx="11">
                  <c:v>663.65146200000015</c:v>
                </c:pt>
                <c:pt idx="12">
                  <c:v>728.42944099999977</c:v>
                </c:pt>
                <c:pt idx="13">
                  <c:v>810.50417199999981</c:v>
                </c:pt>
                <c:pt idx="14">
                  <c:v>893.9084660000002</c:v>
                </c:pt>
                <c:pt idx="15">
                  <c:v>999.33242600000017</c:v>
                </c:pt>
                <c:pt idx="16">
                  <c:v>1103.5066069999998</c:v>
                </c:pt>
                <c:pt idx="17">
                  <c:v>1214.6867529999995</c:v>
                </c:pt>
                <c:pt idx="18">
                  <c:v>1327.0653189999994</c:v>
                </c:pt>
                <c:pt idx="19">
                  <c:v>1447.0442140000005</c:v>
                </c:pt>
                <c:pt idx="20">
                  <c:v>1655.0471609999995</c:v>
                </c:pt>
                <c:pt idx="21">
                  <c:v>1841.3063209999998</c:v>
                </c:pt>
                <c:pt idx="22">
                  <c:v>2037.3522629999998</c:v>
                </c:pt>
                <c:pt idx="23">
                  <c:v>2399.6899180000005</c:v>
                </c:pt>
                <c:pt idx="24">
                  <c:v>2842.1089960000013</c:v>
                </c:pt>
              </c:numCache>
            </c:numRef>
          </c:val>
          <c:smooth val="0"/>
          <c:extLst>
            <c:ext xmlns:c16="http://schemas.microsoft.com/office/drawing/2014/chart" uri="{C3380CC4-5D6E-409C-BE32-E72D297353CC}">
              <c16:uniqueId val="{00000001-10C9-4364-8243-89D17A8E05A1}"/>
            </c:ext>
          </c:extLst>
        </c:ser>
        <c:dLbls>
          <c:showLegendKey val="0"/>
          <c:showVal val="0"/>
          <c:showCatName val="0"/>
          <c:showSerName val="0"/>
          <c:showPercent val="0"/>
          <c:showBubbleSize val="0"/>
        </c:dLbls>
        <c:smooth val="0"/>
        <c:axId val="1223100384"/>
        <c:axId val="1223099664"/>
      </c:lineChart>
      <c:catAx>
        <c:axId val="1223100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3099664"/>
        <c:crosses val="autoZero"/>
        <c:auto val="1"/>
        <c:lblAlgn val="ctr"/>
        <c:lblOffset val="100"/>
        <c:tickLblSkip val="2"/>
        <c:noMultiLvlLbl val="0"/>
      </c:catAx>
      <c:valAx>
        <c:axId val="1223099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3100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914260717410323E-2"/>
          <c:y val="2.8194444444444446E-2"/>
          <c:w val="0.87164129483814523"/>
          <c:h val="0.66938137941090692"/>
        </c:manualLayout>
      </c:layout>
      <c:lineChart>
        <c:grouping val="standard"/>
        <c:varyColors val="0"/>
        <c:ser>
          <c:idx val="0"/>
          <c:order val="0"/>
          <c:tx>
            <c:strRef>
              <c:f>APEC!$N$49</c:f>
              <c:strCache>
                <c:ptCount val="1"/>
                <c:pt idx="0">
                  <c:v>Bioenergy</c:v>
                </c:pt>
              </c:strCache>
            </c:strRef>
          </c:tx>
          <c:spPr>
            <a:ln w="28575" cap="rnd">
              <a:solidFill>
                <a:schemeClr val="accent1"/>
              </a:solidFill>
              <a:round/>
            </a:ln>
            <a:effectLst/>
          </c:spPr>
          <c:marker>
            <c:symbol val="none"/>
          </c:marker>
          <c:cat>
            <c:numRef>
              <c:f>APEC!$O$48:$AM$48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APEC!$O$49:$AM$49</c:f>
              <c:numCache>
                <c:formatCode>General</c:formatCode>
                <c:ptCount val="25"/>
                <c:pt idx="0">
                  <c:v>15.170005</c:v>
                </c:pt>
                <c:pt idx="1">
                  <c:v>17.238575000000001</c:v>
                </c:pt>
                <c:pt idx="2">
                  <c:v>17.960059000000001</c:v>
                </c:pt>
                <c:pt idx="3">
                  <c:v>18.470902000000002</c:v>
                </c:pt>
                <c:pt idx="4">
                  <c:v>19.033401000000005</c:v>
                </c:pt>
                <c:pt idx="5">
                  <c:v>19.745418000000004</c:v>
                </c:pt>
                <c:pt idx="6">
                  <c:v>21.242771999999999</c:v>
                </c:pt>
                <c:pt idx="7">
                  <c:v>23.004667000000008</c:v>
                </c:pt>
                <c:pt idx="8">
                  <c:v>23.668317000000005</c:v>
                </c:pt>
                <c:pt idx="9">
                  <c:v>26.386371999999998</c:v>
                </c:pt>
                <c:pt idx="10">
                  <c:v>25.916390000000007</c:v>
                </c:pt>
                <c:pt idx="11">
                  <c:v>27.086752000000008</c:v>
                </c:pt>
                <c:pt idx="12">
                  <c:v>28.506962000000001</c:v>
                </c:pt>
                <c:pt idx="13">
                  <c:v>32.222996000000009</c:v>
                </c:pt>
                <c:pt idx="14">
                  <c:v>32.9861</c:v>
                </c:pt>
                <c:pt idx="15">
                  <c:v>35.576117000000004</c:v>
                </c:pt>
                <c:pt idx="16">
                  <c:v>38.561067000000001</c:v>
                </c:pt>
                <c:pt idx="17">
                  <c:v>41.561362999999986</c:v>
                </c:pt>
                <c:pt idx="18">
                  <c:v>44.328838000000012</c:v>
                </c:pt>
                <c:pt idx="19">
                  <c:v>48.490839999999984</c:v>
                </c:pt>
                <c:pt idx="20">
                  <c:v>54.756025999999977</c:v>
                </c:pt>
                <c:pt idx="21">
                  <c:v>60.344936000000004</c:v>
                </c:pt>
                <c:pt idx="22">
                  <c:v>64.089294999999993</c:v>
                </c:pt>
                <c:pt idx="23">
                  <c:v>67.083795000000009</c:v>
                </c:pt>
                <c:pt idx="24">
                  <c:v>68.959826000000021</c:v>
                </c:pt>
              </c:numCache>
            </c:numRef>
          </c:val>
          <c:smooth val="0"/>
          <c:extLst>
            <c:ext xmlns:c16="http://schemas.microsoft.com/office/drawing/2014/chart" uri="{C3380CC4-5D6E-409C-BE32-E72D297353CC}">
              <c16:uniqueId val="{00000000-A7BC-4872-B271-5F5ED8B61805}"/>
            </c:ext>
          </c:extLst>
        </c:ser>
        <c:ser>
          <c:idx val="1"/>
          <c:order val="1"/>
          <c:tx>
            <c:strRef>
              <c:f>APEC!$N$50</c:f>
              <c:strCache>
                <c:ptCount val="1"/>
                <c:pt idx="0">
                  <c:v>Geothermal energy</c:v>
                </c:pt>
              </c:strCache>
            </c:strRef>
          </c:tx>
          <c:spPr>
            <a:ln w="28575" cap="rnd">
              <a:solidFill>
                <a:schemeClr val="accent2"/>
              </a:solidFill>
              <a:round/>
            </a:ln>
            <a:effectLst/>
          </c:spPr>
          <c:marker>
            <c:symbol val="none"/>
          </c:marker>
          <c:cat>
            <c:numRef>
              <c:f>APEC!$O$48:$AM$48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APEC!$O$50:$AM$50</c:f>
              <c:numCache>
                <c:formatCode>General</c:formatCode>
                <c:ptCount val="25"/>
                <c:pt idx="0">
                  <c:v>7.003849999999999</c:v>
                </c:pt>
                <c:pt idx="1">
                  <c:v>6.6840600000000006</c:v>
                </c:pt>
                <c:pt idx="2">
                  <c:v>6.7340999999999998</c:v>
                </c:pt>
                <c:pt idx="3">
                  <c:v>6.7530000000000001</c:v>
                </c:pt>
                <c:pt idx="4">
                  <c:v>6.7728299999999999</c:v>
                </c:pt>
                <c:pt idx="5">
                  <c:v>7.0441500000000001</c:v>
                </c:pt>
                <c:pt idx="6">
                  <c:v>7.0377300000000007</c:v>
                </c:pt>
                <c:pt idx="7">
                  <c:v>7.1549500000000004</c:v>
                </c:pt>
                <c:pt idx="8">
                  <c:v>7.3566500000000001</c:v>
                </c:pt>
                <c:pt idx="9">
                  <c:v>7.6837499999999999</c:v>
                </c:pt>
                <c:pt idx="10">
                  <c:v>7.7577499999999997</c:v>
                </c:pt>
                <c:pt idx="11">
                  <c:v>7.7264500000000007</c:v>
                </c:pt>
                <c:pt idx="12">
                  <c:v>8.0453500000000009</c:v>
                </c:pt>
                <c:pt idx="13">
                  <c:v>8.1625499999999995</c:v>
                </c:pt>
                <c:pt idx="14">
                  <c:v>8.3262499999999999</c:v>
                </c:pt>
                <c:pt idx="15">
                  <c:v>8.4500499999999992</c:v>
                </c:pt>
                <c:pt idx="16">
                  <c:v>8.550650000000001</c:v>
                </c:pt>
                <c:pt idx="17">
                  <c:v>8.7863500000000023</c:v>
                </c:pt>
                <c:pt idx="18">
                  <c:v>8.9013800000000014</c:v>
                </c:pt>
                <c:pt idx="19">
                  <c:v>9.2752500000000015</c:v>
                </c:pt>
                <c:pt idx="20">
                  <c:v>9.3317500000000013</c:v>
                </c:pt>
                <c:pt idx="21">
                  <c:v>9.5410999999999984</c:v>
                </c:pt>
                <c:pt idx="22">
                  <c:v>9.6403789999999994</c:v>
                </c:pt>
                <c:pt idx="23">
                  <c:v>9.953618999999998</c:v>
                </c:pt>
                <c:pt idx="24">
                  <c:v>10.344048999999998</c:v>
                </c:pt>
              </c:numCache>
            </c:numRef>
          </c:val>
          <c:smooth val="0"/>
          <c:extLst>
            <c:ext xmlns:c16="http://schemas.microsoft.com/office/drawing/2014/chart" uri="{C3380CC4-5D6E-409C-BE32-E72D297353CC}">
              <c16:uniqueId val="{00000001-A7BC-4872-B271-5F5ED8B61805}"/>
            </c:ext>
          </c:extLst>
        </c:ser>
        <c:ser>
          <c:idx val="2"/>
          <c:order val="2"/>
          <c:tx>
            <c:strRef>
              <c:f>APEC!$N$51</c:f>
              <c:strCache>
                <c:ptCount val="1"/>
                <c:pt idx="0">
                  <c:v>Hydropower (excl. Pumped Storage)</c:v>
                </c:pt>
              </c:strCache>
            </c:strRef>
          </c:tx>
          <c:spPr>
            <a:ln w="28575" cap="rnd">
              <a:solidFill>
                <a:srgbClr val="00B0F0"/>
              </a:solidFill>
              <a:round/>
            </a:ln>
            <a:effectLst/>
          </c:spPr>
          <c:marker>
            <c:symbol val="none"/>
          </c:marker>
          <c:cat>
            <c:numRef>
              <c:f>APEC!$O$48:$AM$48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APEC!$O$51:$AM$51</c:f>
              <c:numCache>
                <c:formatCode>General</c:formatCode>
                <c:ptCount val="25"/>
                <c:pt idx="0">
                  <c:v>331.77632099999994</c:v>
                </c:pt>
                <c:pt idx="1">
                  <c:v>341.01651599999991</c:v>
                </c:pt>
                <c:pt idx="2">
                  <c:v>348.01647599999995</c:v>
                </c:pt>
                <c:pt idx="3">
                  <c:v>358.62550499999986</c:v>
                </c:pt>
                <c:pt idx="4">
                  <c:v>370.95594399999987</c:v>
                </c:pt>
                <c:pt idx="5">
                  <c:v>384.93320799999987</c:v>
                </c:pt>
                <c:pt idx="6">
                  <c:v>399.55757299999993</c:v>
                </c:pt>
                <c:pt idx="7">
                  <c:v>417.1231929999999</c:v>
                </c:pt>
                <c:pt idx="8">
                  <c:v>442.59269</c:v>
                </c:pt>
                <c:pt idx="9">
                  <c:v>465.18679699999996</c:v>
                </c:pt>
                <c:pt idx="10">
                  <c:v>488.83398700000004</c:v>
                </c:pt>
                <c:pt idx="11">
                  <c:v>507.74088600000005</c:v>
                </c:pt>
                <c:pt idx="12">
                  <c:v>528.33729400000004</c:v>
                </c:pt>
                <c:pt idx="13">
                  <c:v>562.24003799999991</c:v>
                </c:pt>
                <c:pt idx="14">
                  <c:v>587.08865600000013</c:v>
                </c:pt>
                <c:pt idx="15">
                  <c:v>607.79161699999997</c:v>
                </c:pt>
                <c:pt idx="16">
                  <c:v>621.38677100000007</c:v>
                </c:pt>
                <c:pt idx="17">
                  <c:v>631.00295000000028</c:v>
                </c:pt>
                <c:pt idx="18">
                  <c:v>640.78762000000017</c:v>
                </c:pt>
                <c:pt idx="19">
                  <c:v>650.80898900000022</c:v>
                </c:pt>
                <c:pt idx="20">
                  <c:v>662.90904800000021</c:v>
                </c:pt>
                <c:pt idx="21">
                  <c:v>681.59270900000013</c:v>
                </c:pt>
                <c:pt idx="22">
                  <c:v>697.24146300000007</c:v>
                </c:pt>
                <c:pt idx="23">
                  <c:v>703.97128300000008</c:v>
                </c:pt>
                <c:pt idx="24">
                  <c:v>717.66700099999991</c:v>
                </c:pt>
              </c:numCache>
            </c:numRef>
          </c:val>
          <c:smooth val="0"/>
          <c:extLst>
            <c:ext xmlns:c16="http://schemas.microsoft.com/office/drawing/2014/chart" uri="{C3380CC4-5D6E-409C-BE32-E72D297353CC}">
              <c16:uniqueId val="{00000002-A7BC-4872-B271-5F5ED8B61805}"/>
            </c:ext>
          </c:extLst>
        </c:ser>
        <c:ser>
          <c:idx val="3"/>
          <c:order val="3"/>
          <c:tx>
            <c:strRef>
              <c:f>APEC!$N$52</c:f>
              <c:strCache>
                <c:ptCount val="1"/>
                <c:pt idx="0">
                  <c:v>Marine energy</c:v>
                </c:pt>
              </c:strCache>
            </c:strRef>
          </c:tx>
          <c:spPr>
            <a:ln w="28575" cap="rnd">
              <a:solidFill>
                <a:schemeClr val="accent4"/>
              </a:solidFill>
              <a:round/>
            </a:ln>
            <a:effectLst/>
          </c:spPr>
          <c:marker>
            <c:symbol val="none"/>
          </c:marker>
          <c:cat>
            <c:numRef>
              <c:f>APEC!$O$48:$AM$48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APEC!$O$52:$AM$52</c:f>
              <c:numCache>
                <c:formatCode>General</c:formatCode>
                <c:ptCount val="25"/>
                <c:pt idx="0">
                  <c:v>2.375E-2</c:v>
                </c:pt>
                <c:pt idx="1">
                  <c:v>2.375E-2</c:v>
                </c:pt>
                <c:pt idx="2">
                  <c:v>2.375E-2</c:v>
                </c:pt>
                <c:pt idx="3">
                  <c:v>2.375E-2</c:v>
                </c:pt>
                <c:pt idx="4">
                  <c:v>2.375E-2</c:v>
                </c:pt>
                <c:pt idx="5">
                  <c:v>2.375E-2</c:v>
                </c:pt>
                <c:pt idx="6">
                  <c:v>2.375E-2</c:v>
                </c:pt>
                <c:pt idx="7">
                  <c:v>2.605E-2</c:v>
                </c:pt>
                <c:pt idx="8">
                  <c:v>2.605E-2</c:v>
                </c:pt>
                <c:pt idx="9">
                  <c:v>2.605E-2</c:v>
                </c:pt>
                <c:pt idx="10">
                  <c:v>2.775E-2</c:v>
                </c:pt>
                <c:pt idx="11">
                  <c:v>2.6754E-2</c:v>
                </c:pt>
                <c:pt idx="12">
                  <c:v>2.6789999999999998E-2</c:v>
                </c:pt>
                <c:pt idx="13">
                  <c:v>0.28184099999999995</c:v>
                </c:pt>
                <c:pt idx="14">
                  <c:v>0.28125600000000001</c:v>
                </c:pt>
                <c:pt idx="15">
                  <c:v>0.28137600000000001</c:v>
                </c:pt>
                <c:pt idx="16">
                  <c:v>0.28141100000000008</c:v>
                </c:pt>
                <c:pt idx="17">
                  <c:v>0.28141100000000008</c:v>
                </c:pt>
                <c:pt idx="18">
                  <c:v>0.28037100000000004</c:v>
                </c:pt>
                <c:pt idx="19">
                  <c:v>0.28137300000000004</c:v>
                </c:pt>
                <c:pt idx="20">
                  <c:v>0.26237500000000008</c:v>
                </c:pt>
                <c:pt idx="21">
                  <c:v>0.26237500000000008</c:v>
                </c:pt>
                <c:pt idx="22">
                  <c:v>0.26307500000000006</c:v>
                </c:pt>
                <c:pt idx="23">
                  <c:v>0.26265100000000008</c:v>
                </c:pt>
                <c:pt idx="24">
                  <c:v>0.26425100000000001</c:v>
                </c:pt>
              </c:numCache>
            </c:numRef>
          </c:val>
          <c:smooth val="0"/>
          <c:extLst>
            <c:ext xmlns:c16="http://schemas.microsoft.com/office/drawing/2014/chart" uri="{C3380CC4-5D6E-409C-BE32-E72D297353CC}">
              <c16:uniqueId val="{00000003-A7BC-4872-B271-5F5ED8B61805}"/>
            </c:ext>
          </c:extLst>
        </c:ser>
        <c:ser>
          <c:idx val="4"/>
          <c:order val="4"/>
          <c:tx>
            <c:strRef>
              <c:f>APEC!$N$53</c:f>
              <c:strCache>
                <c:ptCount val="1"/>
                <c:pt idx="0">
                  <c:v>Solar energy</c:v>
                </c:pt>
              </c:strCache>
            </c:strRef>
          </c:tx>
          <c:spPr>
            <a:ln w="28575" cap="rnd">
              <a:solidFill>
                <a:srgbClr val="FFCC00"/>
              </a:solidFill>
              <a:round/>
            </a:ln>
            <a:effectLst/>
          </c:spPr>
          <c:marker>
            <c:symbol val="none"/>
          </c:marker>
          <c:cat>
            <c:numRef>
              <c:f>APEC!$O$48:$AM$48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APEC!$O$53:$AM$53</c:f>
              <c:numCache>
                <c:formatCode>General</c:formatCode>
                <c:ptCount val="25"/>
                <c:pt idx="0">
                  <c:v>1.001549</c:v>
                </c:pt>
                <c:pt idx="1">
                  <c:v>1.1417090000000001</c:v>
                </c:pt>
                <c:pt idx="2">
                  <c:v>1.3959260000000002</c:v>
                </c:pt>
                <c:pt idx="3">
                  <c:v>1.6750140000000002</c:v>
                </c:pt>
                <c:pt idx="4">
                  <c:v>2.0401290000000003</c:v>
                </c:pt>
                <c:pt idx="5">
                  <c:v>2.5520260000000001</c:v>
                </c:pt>
                <c:pt idx="6">
                  <c:v>3.1270639999999998</c:v>
                </c:pt>
                <c:pt idx="7">
                  <c:v>3.7902450000000005</c:v>
                </c:pt>
                <c:pt idx="8">
                  <c:v>4.548858000000001</c:v>
                </c:pt>
                <c:pt idx="9">
                  <c:v>6.1516670000000016</c:v>
                </c:pt>
                <c:pt idx="10">
                  <c:v>10.133594000000004</c:v>
                </c:pt>
                <c:pt idx="11">
                  <c:v>16.677364000000001</c:v>
                </c:pt>
                <c:pt idx="12">
                  <c:v>27.248442000000004</c:v>
                </c:pt>
                <c:pt idx="13">
                  <c:v>52.436717999999978</c:v>
                </c:pt>
                <c:pt idx="14">
                  <c:v>81.606386999999984</c:v>
                </c:pt>
                <c:pt idx="15">
                  <c:v>117.56605900000001</c:v>
                </c:pt>
                <c:pt idx="16">
                  <c:v>175.90802200000005</c:v>
                </c:pt>
                <c:pt idx="17">
                  <c:v>250.04956200000001</c:v>
                </c:pt>
                <c:pt idx="18">
                  <c:v>319.73348400000003</c:v>
                </c:pt>
                <c:pt idx="19">
                  <c:v>385.39199199999996</c:v>
                </c:pt>
                <c:pt idx="20">
                  <c:v>482.40658299999978</c:v>
                </c:pt>
                <c:pt idx="21">
                  <c:v>575.92495700000029</c:v>
                </c:pt>
                <c:pt idx="22">
                  <c:v>700.84058500000003</c:v>
                </c:pt>
                <c:pt idx="23">
                  <c:v>963.80615799999987</c:v>
                </c:pt>
                <c:pt idx="24">
                  <c:v>1298.8575079999998</c:v>
                </c:pt>
              </c:numCache>
            </c:numRef>
          </c:val>
          <c:smooth val="0"/>
          <c:extLst>
            <c:ext xmlns:c16="http://schemas.microsoft.com/office/drawing/2014/chart" uri="{C3380CC4-5D6E-409C-BE32-E72D297353CC}">
              <c16:uniqueId val="{00000004-A7BC-4872-B271-5F5ED8B61805}"/>
            </c:ext>
          </c:extLst>
        </c:ser>
        <c:ser>
          <c:idx val="5"/>
          <c:order val="5"/>
          <c:tx>
            <c:strRef>
              <c:f>APEC!$N$54</c:f>
              <c:strCache>
                <c:ptCount val="1"/>
                <c:pt idx="0">
                  <c:v>Wind energy</c:v>
                </c:pt>
              </c:strCache>
            </c:strRef>
          </c:tx>
          <c:spPr>
            <a:ln w="28575" cap="rnd">
              <a:solidFill>
                <a:schemeClr val="accent6"/>
              </a:solidFill>
              <a:round/>
            </a:ln>
            <a:effectLst/>
          </c:spPr>
          <c:marker>
            <c:symbol val="none"/>
          </c:marker>
          <c:cat>
            <c:numRef>
              <c:f>APEC!$O$48:$AM$48</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APEC!$O$54:$AM$54</c:f>
              <c:numCache>
                <c:formatCode>General</c:formatCode>
                <c:ptCount val="25"/>
                <c:pt idx="0">
                  <c:v>3.0002999999999997</c:v>
                </c:pt>
                <c:pt idx="1">
                  <c:v>4.71434</c:v>
                </c:pt>
                <c:pt idx="2">
                  <c:v>5.5248800000000005</c:v>
                </c:pt>
                <c:pt idx="3">
                  <c:v>7.7154299999999996</c:v>
                </c:pt>
                <c:pt idx="4">
                  <c:v>9.0460399999999996</c:v>
                </c:pt>
                <c:pt idx="5">
                  <c:v>12.850050000000001</c:v>
                </c:pt>
                <c:pt idx="6">
                  <c:v>18.053820000000002</c:v>
                </c:pt>
                <c:pt idx="7">
                  <c:v>26.195829999999997</c:v>
                </c:pt>
                <c:pt idx="8">
                  <c:v>39.609758000000006</c:v>
                </c:pt>
                <c:pt idx="9">
                  <c:v>60.744157999999999</c:v>
                </c:pt>
                <c:pt idx="10">
                  <c:v>79.253702999999987</c:v>
                </c:pt>
                <c:pt idx="11">
                  <c:v>104.39325600000001</c:v>
                </c:pt>
                <c:pt idx="12">
                  <c:v>136.26460300000002</c:v>
                </c:pt>
                <c:pt idx="13">
                  <c:v>155.16002900000001</c:v>
                </c:pt>
                <c:pt idx="14">
                  <c:v>183.61981699999998</c:v>
                </c:pt>
                <c:pt idx="15">
                  <c:v>229.66720699999996</c:v>
                </c:pt>
                <c:pt idx="16">
                  <c:v>258.81868600000001</c:v>
                </c:pt>
                <c:pt idx="17">
                  <c:v>283.0051170000001</c:v>
                </c:pt>
                <c:pt idx="18">
                  <c:v>313.03362600000008</c:v>
                </c:pt>
                <c:pt idx="19">
                  <c:v>352.79576999999995</c:v>
                </c:pt>
                <c:pt idx="20">
                  <c:v>445.38137900000004</c:v>
                </c:pt>
                <c:pt idx="21">
                  <c:v>513.64024400000005</c:v>
                </c:pt>
                <c:pt idx="22">
                  <c:v>565.27746599999989</c:v>
                </c:pt>
                <c:pt idx="23">
                  <c:v>654.61241200000006</c:v>
                </c:pt>
                <c:pt idx="24">
                  <c:v>746.01636100000007</c:v>
                </c:pt>
              </c:numCache>
            </c:numRef>
          </c:val>
          <c:smooth val="0"/>
          <c:extLst>
            <c:ext xmlns:c16="http://schemas.microsoft.com/office/drawing/2014/chart" uri="{C3380CC4-5D6E-409C-BE32-E72D297353CC}">
              <c16:uniqueId val="{00000005-A7BC-4872-B271-5F5ED8B61805}"/>
            </c:ext>
          </c:extLst>
        </c:ser>
        <c:dLbls>
          <c:showLegendKey val="0"/>
          <c:showVal val="0"/>
          <c:showCatName val="0"/>
          <c:showSerName val="0"/>
          <c:showPercent val="0"/>
          <c:showBubbleSize val="0"/>
        </c:dLbls>
        <c:smooth val="0"/>
        <c:axId val="987828656"/>
        <c:axId val="987829016"/>
      </c:lineChart>
      <c:catAx>
        <c:axId val="98782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7829016"/>
        <c:crosses val="autoZero"/>
        <c:auto val="1"/>
        <c:lblAlgn val="ctr"/>
        <c:lblOffset val="100"/>
        <c:tickLblSkip val="2"/>
        <c:noMultiLvlLbl val="0"/>
      </c:catAx>
      <c:valAx>
        <c:axId val="987829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7828656"/>
        <c:crosses val="autoZero"/>
        <c:crossBetween val="between"/>
      </c:valAx>
      <c:spPr>
        <a:noFill/>
        <a:ln>
          <a:noFill/>
        </a:ln>
        <a:effectLst/>
      </c:spPr>
    </c:plotArea>
    <c:legend>
      <c:legendPos val="b"/>
      <c:layout>
        <c:manualLayout>
          <c:xMode val="edge"/>
          <c:yMode val="edge"/>
          <c:x val="3.7554024496937878E-2"/>
          <c:y val="0.80497521143190431"/>
          <c:w val="0.94711417322834623"/>
          <c:h val="0.167247010790317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APEC!$N$75</c:f>
              <c:strCache>
                <c:ptCount val="1"/>
                <c:pt idx="0">
                  <c:v>PRC</c:v>
                </c:pt>
              </c:strCache>
            </c:strRef>
          </c:tx>
          <c:spPr>
            <a:ln w="28575" cap="rnd">
              <a:solidFill>
                <a:schemeClr val="accent1"/>
              </a:solidFill>
              <a:round/>
            </a:ln>
            <a:effectLst/>
          </c:spPr>
          <c:marker>
            <c:symbol val="none"/>
          </c:marker>
          <c:cat>
            <c:numRef>
              <c:f>APEC!$O$74:$AM$74</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APEC!$O$75:$AM$75</c:f>
              <c:numCache>
                <c:formatCode>General</c:formatCode>
                <c:ptCount val="25"/>
                <c:pt idx="0">
                  <c:v>3.3515000000000003E-2</c:v>
                </c:pt>
                <c:pt idx="1">
                  <c:v>3.8019999999999998E-2</c:v>
                </c:pt>
                <c:pt idx="2">
                  <c:v>5.6530000000000004E-2</c:v>
                </c:pt>
                <c:pt idx="3">
                  <c:v>6.6599999999999993E-2</c:v>
                </c:pt>
                <c:pt idx="4">
                  <c:v>7.6599999999999988E-2</c:v>
                </c:pt>
                <c:pt idx="5">
                  <c:v>0.14119999999999999</c:v>
                </c:pt>
                <c:pt idx="6">
                  <c:v>0.16019999999999998</c:v>
                </c:pt>
                <c:pt idx="7">
                  <c:v>0.19900000000000001</c:v>
                </c:pt>
                <c:pt idx="8">
                  <c:v>0.253</c:v>
                </c:pt>
                <c:pt idx="9">
                  <c:v>0.4148</c:v>
                </c:pt>
                <c:pt idx="10">
                  <c:v>1.0218</c:v>
                </c:pt>
                <c:pt idx="11">
                  <c:v>3.1078000000000001</c:v>
                </c:pt>
                <c:pt idx="12">
                  <c:v>6.7187999999999999</c:v>
                </c:pt>
                <c:pt idx="13">
                  <c:v>17.758800000000001</c:v>
                </c:pt>
                <c:pt idx="14">
                  <c:v>28.398799999999998</c:v>
                </c:pt>
                <c:pt idx="15">
                  <c:v>43.5488</c:v>
                </c:pt>
                <c:pt idx="16">
                  <c:v>77.818799999999996</c:v>
                </c:pt>
                <c:pt idx="17">
                  <c:v>130.83229</c:v>
                </c:pt>
                <c:pt idx="18">
                  <c:v>175.261864</c:v>
                </c:pt>
                <c:pt idx="19">
                  <c:v>204.9708</c:v>
                </c:pt>
                <c:pt idx="20">
                  <c:v>253.8638</c:v>
                </c:pt>
                <c:pt idx="21">
                  <c:v>306.97280000000001</c:v>
                </c:pt>
                <c:pt idx="22">
                  <c:v>393.03179999999998</c:v>
                </c:pt>
                <c:pt idx="23">
                  <c:v>609.9208000000001</c:v>
                </c:pt>
                <c:pt idx="24">
                  <c:v>887.9298</c:v>
                </c:pt>
              </c:numCache>
            </c:numRef>
          </c:val>
          <c:smooth val="0"/>
          <c:extLst>
            <c:ext xmlns:c16="http://schemas.microsoft.com/office/drawing/2014/chart" uri="{C3380CC4-5D6E-409C-BE32-E72D297353CC}">
              <c16:uniqueId val="{00000000-A62D-4082-BC84-28A3C61B6616}"/>
            </c:ext>
          </c:extLst>
        </c:ser>
        <c:ser>
          <c:idx val="1"/>
          <c:order val="1"/>
          <c:tx>
            <c:strRef>
              <c:f>APEC!$N$76</c:f>
              <c:strCache>
                <c:ptCount val="1"/>
                <c:pt idx="0">
                  <c:v>APEC</c:v>
                </c:pt>
              </c:strCache>
            </c:strRef>
          </c:tx>
          <c:spPr>
            <a:ln w="28575" cap="rnd">
              <a:solidFill>
                <a:schemeClr val="accent2"/>
              </a:solidFill>
              <a:round/>
            </a:ln>
            <a:effectLst/>
          </c:spPr>
          <c:marker>
            <c:symbol val="none"/>
          </c:marker>
          <c:cat>
            <c:numRef>
              <c:f>APEC!$O$74:$AM$74</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APEC!$O$76:$AM$76</c:f>
              <c:numCache>
                <c:formatCode>General</c:formatCode>
                <c:ptCount val="25"/>
                <c:pt idx="0">
                  <c:v>1.001549</c:v>
                </c:pt>
                <c:pt idx="1">
                  <c:v>1.1417090000000001</c:v>
                </c:pt>
                <c:pt idx="2">
                  <c:v>1.3959260000000002</c:v>
                </c:pt>
                <c:pt idx="3">
                  <c:v>1.6750140000000002</c:v>
                </c:pt>
                <c:pt idx="4">
                  <c:v>2.0401290000000003</c:v>
                </c:pt>
                <c:pt idx="5">
                  <c:v>2.5520260000000001</c:v>
                </c:pt>
                <c:pt idx="6">
                  <c:v>3.1270639999999998</c:v>
                </c:pt>
                <c:pt idx="7">
                  <c:v>3.7902450000000005</c:v>
                </c:pt>
                <c:pt idx="8">
                  <c:v>4.548858000000001</c:v>
                </c:pt>
                <c:pt idx="9">
                  <c:v>6.1516670000000016</c:v>
                </c:pt>
                <c:pt idx="10">
                  <c:v>10.133594000000004</c:v>
                </c:pt>
                <c:pt idx="11">
                  <c:v>16.677364000000001</c:v>
                </c:pt>
                <c:pt idx="12">
                  <c:v>27.248442000000004</c:v>
                </c:pt>
                <c:pt idx="13">
                  <c:v>52.436717999999978</c:v>
                </c:pt>
                <c:pt idx="14">
                  <c:v>81.606386999999984</c:v>
                </c:pt>
                <c:pt idx="15">
                  <c:v>117.56605900000001</c:v>
                </c:pt>
                <c:pt idx="16">
                  <c:v>175.90802200000005</c:v>
                </c:pt>
                <c:pt idx="17">
                  <c:v>250.04956200000001</c:v>
                </c:pt>
                <c:pt idx="18">
                  <c:v>319.73348400000003</c:v>
                </c:pt>
                <c:pt idx="19">
                  <c:v>385.39199199999996</c:v>
                </c:pt>
                <c:pt idx="20">
                  <c:v>482.40658299999978</c:v>
                </c:pt>
                <c:pt idx="21">
                  <c:v>575.92495700000029</c:v>
                </c:pt>
                <c:pt idx="22">
                  <c:v>700.84058500000003</c:v>
                </c:pt>
                <c:pt idx="23">
                  <c:v>963.80615799999987</c:v>
                </c:pt>
                <c:pt idx="24">
                  <c:v>1298.8575079999998</c:v>
                </c:pt>
              </c:numCache>
            </c:numRef>
          </c:val>
          <c:smooth val="0"/>
          <c:extLst>
            <c:ext xmlns:c16="http://schemas.microsoft.com/office/drawing/2014/chart" uri="{C3380CC4-5D6E-409C-BE32-E72D297353CC}">
              <c16:uniqueId val="{00000001-A62D-4082-BC84-28A3C61B6616}"/>
            </c:ext>
          </c:extLst>
        </c:ser>
        <c:ser>
          <c:idx val="2"/>
          <c:order val="2"/>
          <c:tx>
            <c:strRef>
              <c:f>APEC!$N$77</c:f>
              <c:strCache>
                <c:ptCount val="1"/>
                <c:pt idx="0">
                  <c:v>World</c:v>
                </c:pt>
              </c:strCache>
            </c:strRef>
          </c:tx>
          <c:spPr>
            <a:ln w="28575" cap="rnd">
              <a:solidFill>
                <a:schemeClr val="accent3"/>
              </a:solidFill>
              <a:round/>
            </a:ln>
            <a:effectLst/>
          </c:spPr>
          <c:marker>
            <c:symbol val="none"/>
          </c:marker>
          <c:cat>
            <c:numRef>
              <c:f>APEC!$O$74:$AM$74</c:f>
              <c:numCache>
                <c:formatCode>General</c:formatCode>
                <c:ptCount val="2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numCache>
            </c:numRef>
          </c:cat>
          <c:val>
            <c:numRef>
              <c:f>APEC!$O$77:$AM$77</c:f>
              <c:numCache>
                <c:formatCode>General</c:formatCode>
                <c:ptCount val="25"/>
                <c:pt idx="0">
                  <c:v>1.1051</c:v>
                </c:pt>
                <c:pt idx="1">
                  <c:v>1.2756350000000001</c:v>
                </c:pt>
                <c:pt idx="2">
                  <c:v>1.5564589999999996</c:v>
                </c:pt>
                <c:pt idx="3">
                  <c:v>2.342085</c:v>
                </c:pt>
                <c:pt idx="4">
                  <c:v>3.426466</c:v>
                </c:pt>
                <c:pt idx="5">
                  <c:v>4.936450999999999</c:v>
                </c:pt>
                <c:pt idx="6">
                  <c:v>6.4867889999999999</c:v>
                </c:pt>
                <c:pt idx="7">
                  <c:v>8.9590919999999965</c:v>
                </c:pt>
                <c:pt idx="8">
                  <c:v>15.233347000000006</c:v>
                </c:pt>
                <c:pt idx="9">
                  <c:v>23.556505999999999</c:v>
                </c:pt>
                <c:pt idx="10">
                  <c:v>41.398892000000004</c:v>
                </c:pt>
                <c:pt idx="11">
                  <c:v>72.550605999999959</c:v>
                </c:pt>
                <c:pt idx="12">
                  <c:v>102.51156999999995</c:v>
                </c:pt>
                <c:pt idx="13">
                  <c:v>139.47791899999996</c:v>
                </c:pt>
                <c:pt idx="14">
                  <c:v>179.06016799999989</c:v>
                </c:pt>
                <c:pt idx="15">
                  <c:v>227.23640799999987</c:v>
                </c:pt>
                <c:pt idx="16">
                  <c:v>299.16733200000004</c:v>
                </c:pt>
                <c:pt idx="17">
                  <c:v>394.311531</c:v>
                </c:pt>
                <c:pt idx="18">
                  <c:v>490.28866800000014</c:v>
                </c:pt>
                <c:pt idx="19">
                  <c:v>592.65361599999994</c:v>
                </c:pt>
                <c:pt idx="20">
                  <c:v>723.63828700000022</c:v>
                </c:pt>
                <c:pt idx="21">
                  <c:v>866.82974600000057</c:v>
                </c:pt>
                <c:pt idx="22">
                  <c:v>1060.5222809999998</c:v>
                </c:pt>
                <c:pt idx="23">
                  <c:v>1413.5482839999988</c:v>
                </c:pt>
                <c:pt idx="24">
                  <c:v>1865.4899539999992</c:v>
                </c:pt>
              </c:numCache>
            </c:numRef>
          </c:val>
          <c:smooth val="0"/>
          <c:extLst>
            <c:ext xmlns:c16="http://schemas.microsoft.com/office/drawing/2014/chart" uri="{C3380CC4-5D6E-409C-BE32-E72D297353CC}">
              <c16:uniqueId val="{00000002-A62D-4082-BC84-28A3C61B6616}"/>
            </c:ext>
          </c:extLst>
        </c:ser>
        <c:dLbls>
          <c:showLegendKey val="0"/>
          <c:showVal val="0"/>
          <c:showCatName val="0"/>
          <c:showSerName val="0"/>
          <c:showPercent val="0"/>
          <c:showBubbleSize val="0"/>
        </c:dLbls>
        <c:smooth val="0"/>
        <c:axId val="1153084104"/>
        <c:axId val="1153084824"/>
      </c:lineChart>
      <c:catAx>
        <c:axId val="1153084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084824"/>
        <c:crosses val="autoZero"/>
        <c:auto val="1"/>
        <c:lblAlgn val="ctr"/>
        <c:lblOffset val="100"/>
        <c:tickLblSkip val="2"/>
        <c:noMultiLvlLbl val="0"/>
      </c:catAx>
      <c:valAx>
        <c:axId val="1153084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084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8201370662"/>
          <c:y val="4.9783100029163009E-2"/>
          <c:w val="0.85193788276465443"/>
          <c:h val="0.8465325167687372"/>
        </c:manualLayout>
      </c:layout>
      <c:areaChart>
        <c:grouping val="stacked"/>
        <c:varyColors val="0"/>
        <c:ser>
          <c:idx val="0"/>
          <c:order val="0"/>
          <c:tx>
            <c:v>Coal</c:v>
          </c:tx>
          <c:spPr>
            <a:solidFill>
              <a:srgbClr val="0D0D0D"/>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4158.8999999999996</c:v>
              </c:pt>
              <c:pt idx="1">
                <c:v>4133.2</c:v>
              </c:pt>
              <c:pt idx="2">
                <c:v>4375.7</c:v>
              </c:pt>
              <c:pt idx="3">
                <c:v>4695.6000000000004</c:v>
              </c:pt>
              <c:pt idx="4">
                <c:v>4904.8999999999996</c:v>
              </c:pt>
              <c:pt idx="5">
                <c:v>5289.3</c:v>
              </c:pt>
              <c:pt idx="6">
                <c:v>5633.6</c:v>
              </c:pt>
              <c:pt idx="7">
                <c:v>6046.4</c:v>
              </c:pt>
              <c:pt idx="8">
                <c:v>6156.6</c:v>
              </c:pt>
              <c:pt idx="9">
                <c:v>6080</c:v>
              </c:pt>
              <c:pt idx="10">
                <c:v>6578</c:v>
              </c:pt>
              <c:pt idx="11">
                <c:v>6961.7</c:v>
              </c:pt>
              <c:pt idx="12">
                <c:v>6860.3</c:v>
              </c:pt>
              <c:pt idx="13">
                <c:v>7282.1</c:v>
              </c:pt>
              <c:pt idx="14">
                <c:v>7355.7</c:v>
              </c:pt>
              <c:pt idx="15">
                <c:v>7007.1</c:v>
              </c:pt>
              <c:pt idx="16">
                <c:v>7072.3</c:v>
              </c:pt>
              <c:pt idx="17">
                <c:v>7382.1</c:v>
              </c:pt>
              <c:pt idx="18">
                <c:v>7672.1</c:v>
              </c:pt>
              <c:pt idx="19">
                <c:v>7616.8</c:v>
              </c:pt>
              <c:pt idx="20">
                <c:v>7411.1</c:v>
              </c:pt>
              <c:pt idx="21">
                <c:v>8014.3</c:v>
              </c:pt>
              <c:pt idx="22">
                <c:v>7919.5</c:v>
              </c:pt>
              <c:pt idx="23">
                <c:v>7626.5</c:v>
              </c:pt>
              <c:pt idx="24">
                <c:v>7580.5</c:v>
              </c:pt>
              <c:pt idx="25">
                <c:v>7460</c:v>
              </c:pt>
              <c:pt idx="26">
                <c:v>7392.6</c:v>
              </c:pt>
              <c:pt idx="27">
                <c:v>7304.3</c:v>
              </c:pt>
              <c:pt idx="28">
                <c:v>7284</c:v>
              </c:pt>
              <c:pt idx="29">
                <c:v>7269.8</c:v>
              </c:pt>
              <c:pt idx="30">
                <c:v>7285.1</c:v>
              </c:pt>
              <c:pt idx="31">
                <c:v>7192.3</c:v>
              </c:pt>
              <c:pt idx="32">
                <c:v>7122.1</c:v>
              </c:pt>
              <c:pt idx="33">
                <c:v>7055</c:v>
              </c:pt>
              <c:pt idx="34">
                <c:v>6967.2</c:v>
              </c:pt>
              <c:pt idx="35">
                <c:v>6826.8</c:v>
              </c:pt>
              <c:pt idx="36">
                <c:v>6700</c:v>
              </c:pt>
              <c:pt idx="37">
                <c:v>6520.5</c:v>
              </c:pt>
              <c:pt idx="38">
                <c:v>6338.4</c:v>
              </c:pt>
              <c:pt idx="39">
                <c:v>6122.1</c:v>
              </c:pt>
              <c:pt idx="40">
                <c:v>5891.1</c:v>
              </c:pt>
              <c:pt idx="41">
                <c:v>5697.2</c:v>
              </c:pt>
              <c:pt idx="42">
                <c:v>5485.7</c:v>
              </c:pt>
              <c:pt idx="43">
                <c:v>5282.8</c:v>
              </c:pt>
              <c:pt idx="44">
                <c:v>5075.5</c:v>
              </c:pt>
              <c:pt idx="45">
                <c:v>4839.6000000000004</c:v>
              </c:pt>
              <c:pt idx="46">
                <c:v>4637.1000000000004</c:v>
              </c:pt>
              <c:pt idx="47">
                <c:v>4420.5</c:v>
              </c:pt>
              <c:pt idx="48">
                <c:v>4224.3999999999996</c:v>
              </c:pt>
              <c:pt idx="49">
                <c:v>4005.7</c:v>
              </c:pt>
              <c:pt idx="50">
                <c:v>3806.8</c:v>
              </c:pt>
              <c:pt idx="51">
                <c:v>3467.6</c:v>
              </c:pt>
              <c:pt idx="52">
                <c:v>3292</c:v>
              </c:pt>
              <c:pt idx="53">
                <c:v>3083.5</c:v>
              </c:pt>
              <c:pt idx="54">
                <c:v>2899.2</c:v>
              </c:pt>
              <c:pt idx="55">
                <c:v>2739.8</c:v>
              </c:pt>
              <c:pt idx="56">
                <c:v>2623.1</c:v>
              </c:pt>
              <c:pt idx="57">
                <c:v>2484.1</c:v>
              </c:pt>
              <c:pt idx="58">
                <c:v>2343.4</c:v>
              </c:pt>
              <c:pt idx="59">
                <c:v>2216.6</c:v>
              </c:pt>
              <c:pt idx="60">
                <c:v>2116.1999999999998</c:v>
              </c:pt>
            </c:numLit>
          </c:val>
          <c:extLst>
            <c:ext xmlns:c16="http://schemas.microsoft.com/office/drawing/2014/chart" uri="{C3380CC4-5D6E-409C-BE32-E72D297353CC}">
              <c16:uniqueId val="{00000000-FAD4-4B7E-B9C6-8E2FB8A27A3C}"/>
            </c:ext>
          </c:extLst>
        </c:ser>
        <c:ser>
          <c:idx val="1"/>
          <c:order val="1"/>
          <c:tx>
            <c:v>Oil</c:v>
          </c:tx>
          <c:spPr>
            <a:solidFill>
              <a:srgbClr val="842482"/>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626.70000000000005</c:v>
              </c:pt>
              <c:pt idx="1">
                <c:v>595.9</c:v>
              </c:pt>
              <c:pt idx="2">
                <c:v>567.9</c:v>
              </c:pt>
              <c:pt idx="3">
                <c:v>608</c:v>
              </c:pt>
              <c:pt idx="4">
                <c:v>617.4</c:v>
              </c:pt>
              <c:pt idx="5">
                <c:v>588.20000000000005</c:v>
              </c:pt>
              <c:pt idx="6">
                <c:v>455.6</c:v>
              </c:pt>
              <c:pt idx="7">
                <c:v>478.9</c:v>
              </c:pt>
              <c:pt idx="8">
                <c:v>401.8</c:v>
              </c:pt>
              <c:pt idx="9">
                <c:v>329</c:v>
              </c:pt>
              <c:pt idx="10">
                <c:v>325.5</c:v>
              </c:pt>
              <c:pt idx="11">
                <c:v>391.9</c:v>
              </c:pt>
              <c:pt idx="12">
                <c:v>413.8</c:v>
              </c:pt>
              <c:pt idx="13">
                <c:v>350.3</c:v>
              </c:pt>
              <c:pt idx="14">
                <c:v>280.2</c:v>
              </c:pt>
              <c:pt idx="15">
                <c:v>269.2</c:v>
              </c:pt>
              <c:pt idx="16">
                <c:v>243.2</c:v>
              </c:pt>
              <c:pt idx="17">
                <c:v>215.6</c:v>
              </c:pt>
              <c:pt idx="18">
                <c:v>214.3</c:v>
              </c:pt>
              <c:pt idx="19">
                <c:v>184.9</c:v>
              </c:pt>
              <c:pt idx="20">
                <c:v>175.3</c:v>
              </c:pt>
              <c:pt idx="21">
                <c:v>190.4</c:v>
              </c:pt>
              <c:pt idx="22">
                <c:v>173.7</c:v>
              </c:pt>
              <c:pt idx="23">
                <c:v>29.2</c:v>
              </c:pt>
              <c:pt idx="24">
                <c:v>24</c:v>
              </c:pt>
              <c:pt idx="25">
                <c:v>17.3</c:v>
              </c:pt>
              <c:pt idx="26">
                <c:v>14.6</c:v>
              </c:pt>
              <c:pt idx="27">
                <c:v>11.9</c:v>
              </c:pt>
              <c:pt idx="28">
                <c:v>11.6</c:v>
              </c:pt>
              <c:pt idx="29">
                <c:v>15.2</c:v>
              </c:pt>
              <c:pt idx="30">
                <c:v>12.3</c:v>
              </c:pt>
              <c:pt idx="31">
                <c:v>14.1</c:v>
              </c:pt>
              <c:pt idx="32">
                <c:v>15.7</c:v>
              </c:pt>
              <c:pt idx="33">
                <c:v>17.899999999999999</c:v>
              </c:pt>
              <c:pt idx="34">
                <c:v>20.5</c:v>
              </c:pt>
              <c:pt idx="35">
                <c:v>17.5</c:v>
              </c:pt>
              <c:pt idx="36">
                <c:v>16.2</c:v>
              </c:pt>
              <c:pt idx="37">
                <c:v>14.7</c:v>
              </c:pt>
              <c:pt idx="38">
                <c:v>15</c:v>
              </c:pt>
              <c:pt idx="39">
                <c:v>15.1</c:v>
              </c:pt>
              <c:pt idx="40">
                <c:v>15.4</c:v>
              </c:pt>
              <c:pt idx="41">
                <c:v>16</c:v>
              </c:pt>
              <c:pt idx="42">
                <c:v>17.600000000000001</c:v>
              </c:pt>
              <c:pt idx="43">
                <c:v>18</c:v>
              </c:pt>
              <c:pt idx="44">
                <c:v>17.8</c:v>
              </c:pt>
              <c:pt idx="45">
                <c:v>16.399999999999999</c:v>
              </c:pt>
              <c:pt idx="46">
                <c:v>16.5</c:v>
              </c:pt>
              <c:pt idx="47">
                <c:v>16.5</c:v>
              </c:pt>
              <c:pt idx="48">
                <c:v>16.8</c:v>
              </c:pt>
              <c:pt idx="49">
                <c:v>17.399999999999999</c:v>
              </c:pt>
              <c:pt idx="50">
                <c:v>17.899999999999999</c:v>
              </c:pt>
              <c:pt idx="51">
                <c:v>18.100000000000001</c:v>
              </c:pt>
              <c:pt idx="52">
                <c:v>18</c:v>
              </c:pt>
              <c:pt idx="53">
                <c:v>17.899999999999999</c:v>
              </c:pt>
              <c:pt idx="54">
                <c:v>18.2</c:v>
              </c:pt>
              <c:pt idx="55">
                <c:v>18.7</c:v>
              </c:pt>
              <c:pt idx="56">
                <c:v>18.399999999999999</c:v>
              </c:pt>
              <c:pt idx="57">
                <c:v>18.5</c:v>
              </c:pt>
              <c:pt idx="58">
                <c:v>18.5</c:v>
              </c:pt>
              <c:pt idx="59">
                <c:v>18.7</c:v>
              </c:pt>
              <c:pt idx="60">
                <c:v>18.899999999999999</c:v>
              </c:pt>
            </c:numLit>
          </c:val>
          <c:extLst>
            <c:ext xmlns:c16="http://schemas.microsoft.com/office/drawing/2014/chart" uri="{C3380CC4-5D6E-409C-BE32-E72D297353CC}">
              <c16:uniqueId val="{00000001-FAD4-4B7E-B9C6-8E2FB8A27A3C}"/>
            </c:ext>
          </c:extLst>
        </c:ser>
        <c:ser>
          <c:idx val="2"/>
          <c:order val="2"/>
          <c:tx>
            <c:v>Natural gas</c:v>
          </c:tx>
          <c:spPr>
            <a:solidFill>
              <a:srgbClr val="0070C0"/>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1596.9</c:v>
              </c:pt>
              <c:pt idx="1">
                <c:v>1676.1</c:v>
              </c:pt>
              <c:pt idx="2">
                <c:v>1806.3</c:v>
              </c:pt>
              <c:pt idx="3">
                <c:v>1841.7</c:v>
              </c:pt>
              <c:pt idx="4">
                <c:v>1956.4</c:v>
              </c:pt>
              <c:pt idx="5">
                <c:v>2038.9</c:v>
              </c:pt>
              <c:pt idx="6">
                <c:v>2198.3000000000002</c:v>
              </c:pt>
              <c:pt idx="7">
                <c:v>2347.1999999999998</c:v>
              </c:pt>
              <c:pt idx="8">
                <c:v>2385.9</c:v>
              </c:pt>
              <c:pt idx="9">
                <c:v>2430.8000000000002</c:v>
              </c:pt>
              <c:pt idx="10">
                <c:v>2688.2</c:v>
              </c:pt>
              <c:pt idx="11">
                <c:v>2880</c:v>
              </c:pt>
              <c:pt idx="12">
                <c:v>3140.5</c:v>
              </c:pt>
              <c:pt idx="13">
                <c:v>3117.8</c:v>
              </c:pt>
              <c:pt idx="14">
                <c:v>3184.8</c:v>
              </c:pt>
              <c:pt idx="15">
                <c:v>3420.3</c:v>
              </c:pt>
              <c:pt idx="16">
                <c:v>3496</c:v>
              </c:pt>
              <c:pt idx="17">
                <c:v>3386.3</c:v>
              </c:pt>
              <c:pt idx="18">
                <c:v>3634.5</c:v>
              </c:pt>
              <c:pt idx="19">
                <c:v>3731.9</c:v>
              </c:pt>
              <c:pt idx="20">
                <c:v>3730.2</c:v>
              </c:pt>
              <c:pt idx="21">
                <c:v>3804.7</c:v>
              </c:pt>
              <c:pt idx="22">
                <c:v>3817.8</c:v>
              </c:pt>
              <c:pt idx="23">
                <c:v>4129</c:v>
              </c:pt>
              <c:pt idx="24">
                <c:v>4266</c:v>
              </c:pt>
              <c:pt idx="25">
                <c:v>4461</c:v>
              </c:pt>
              <c:pt idx="26">
                <c:v>4578.3</c:v>
              </c:pt>
              <c:pt idx="27">
                <c:v>4759.6000000000004</c:v>
              </c:pt>
              <c:pt idx="28">
                <c:v>4899.2</c:v>
              </c:pt>
              <c:pt idx="29">
                <c:v>5079.8</c:v>
              </c:pt>
              <c:pt idx="30">
                <c:v>5237.3</c:v>
              </c:pt>
              <c:pt idx="31">
                <c:v>5396.7</c:v>
              </c:pt>
              <c:pt idx="32">
                <c:v>5556.9</c:v>
              </c:pt>
              <c:pt idx="33">
                <c:v>5648.9</c:v>
              </c:pt>
              <c:pt idx="34">
                <c:v>5766.8</c:v>
              </c:pt>
              <c:pt idx="35">
                <c:v>5845.5</c:v>
              </c:pt>
              <c:pt idx="36">
                <c:v>5962.1</c:v>
              </c:pt>
              <c:pt idx="37">
                <c:v>6055.3</c:v>
              </c:pt>
              <c:pt idx="38">
                <c:v>6181</c:v>
              </c:pt>
              <c:pt idx="39">
                <c:v>6333.2</c:v>
              </c:pt>
              <c:pt idx="40">
                <c:v>6493.4</c:v>
              </c:pt>
              <c:pt idx="41">
                <c:v>6590.2</c:v>
              </c:pt>
              <c:pt idx="42">
                <c:v>6732.8</c:v>
              </c:pt>
              <c:pt idx="43">
                <c:v>6851.9</c:v>
              </c:pt>
              <c:pt idx="44">
                <c:v>6997.8</c:v>
              </c:pt>
              <c:pt idx="45">
                <c:v>7066.9</c:v>
              </c:pt>
              <c:pt idx="46">
                <c:v>7172.5</c:v>
              </c:pt>
              <c:pt idx="47">
                <c:v>7284.3</c:v>
              </c:pt>
              <c:pt idx="48">
                <c:v>7389.1</c:v>
              </c:pt>
              <c:pt idx="49">
                <c:v>7474.2</c:v>
              </c:pt>
              <c:pt idx="50">
                <c:v>7532.2</c:v>
              </c:pt>
              <c:pt idx="51">
                <c:v>7587.2</c:v>
              </c:pt>
              <c:pt idx="52">
                <c:v>7652.8</c:v>
              </c:pt>
              <c:pt idx="53">
                <c:v>7712.8</c:v>
              </c:pt>
              <c:pt idx="54">
                <c:v>7761.6</c:v>
              </c:pt>
              <c:pt idx="55">
                <c:v>7824.5</c:v>
              </c:pt>
              <c:pt idx="56">
                <c:v>7891.8</c:v>
              </c:pt>
              <c:pt idx="57">
                <c:v>7936.3</c:v>
              </c:pt>
              <c:pt idx="58">
                <c:v>8001.1</c:v>
              </c:pt>
              <c:pt idx="59">
                <c:v>8062.5</c:v>
              </c:pt>
              <c:pt idx="60">
                <c:v>8110.6</c:v>
              </c:pt>
            </c:numLit>
          </c:val>
          <c:extLst>
            <c:ext xmlns:c16="http://schemas.microsoft.com/office/drawing/2014/chart" uri="{C3380CC4-5D6E-409C-BE32-E72D297353CC}">
              <c16:uniqueId val="{00000002-FAD4-4B7E-B9C6-8E2FB8A27A3C}"/>
            </c:ext>
          </c:extLst>
        </c:ser>
        <c:ser>
          <c:idx val="3"/>
          <c:order val="3"/>
          <c:tx>
            <c:v>Nuclear</c:v>
          </c:tx>
          <c:spPr>
            <a:solidFill>
              <a:srgbClr val="C6188C"/>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1495.7</c:v>
              </c:pt>
              <c:pt idx="1">
                <c:v>1499.9</c:v>
              </c:pt>
              <c:pt idx="2">
                <c:v>1510.3</c:v>
              </c:pt>
              <c:pt idx="3">
                <c:v>1475.5</c:v>
              </c:pt>
              <c:pt idx="4">
                <c:v>1560.7</c:v>
              </c:pt>
              <c:pt idx="5">
                <c:v>1607.3</c:v>
              </c:pt>
              <c:pt idx="6">
                <c:v>1628</c:v>
              </c:pt>
              <c:pt idx="7">
                <c:v>1609.7</c:v>
              </c:pt>
              <c:pt idx="8">
                <c:v>1624.7</c:v>
              </c:pt>
              <c:pt idx="9">
                <c:v>1633.3</c:v>
              </c:pt>
              <c:pt idx="10">
                <c:v>1657.9</c:v>
              </c:pt>
              <c:pt idx="11">
                <c:v>1482.6</c:v>
              </c:pt>
              <c:pt idx="12">
                <c:v>1386</c:v>
              </c:pt>
              <c:pt idx="13">
                <c:v>1410.7</c:v>
              </c:pt>
              <c:pt idx="14">
                <c:v>1459.3</c:v>
              </c:pt>
              <c:pt idx="15">
                <c:v>1520.3</c:v>
              </c:pt>
              <c:pt idx="16">
                <c:v>1573.2</c:v>
              </c:pt>
              <c:pt idx="17">
                <c:v>1605.7</c:v>
              </c:pt>
              <c:pt idx="18">
                <c:v>1680.4</c:v>
              </c:pt>
              <c:pt idx="19">
                <c:v>1754.7</c:v>
              </c:pt>
              <c:pt idx="20">
                <c:v>1744.9</c:v>
              </c:pt>
              <c:pt idx="21">
                <c:v>1802.4</c:v>
              </c:pt>
              <c:pt idx="22">
                <c:v>1795.4</c:v>
              </c:pt>
              <c:pt idx="23">
                <c:v>1823.8</c:v>
              </c:pt>
              <c:pt idx="24">
                <c:v>1909.5</c:v>
              </c:pt>
              <c:pt idx="25">
                <c:v>1977.3</c:v>
              </c:pt>
              <c:pt idx="26">
                <c:v>2053</c:v>
              </c:pt>
              <c:pt idx="27">
                <c:v>2144.5</c:v>
              </c:pt>
              <c:pt idx="28">
                <c:v>2234.5</c:v>
              </c:pt>
              <c:pt idx="29">
                <c:v>2325.8000000000002</c:v>
              </c:pt>
              <c:pt idx="30">
                <c:v>2403.1999999999998</c:v>
              </c:pt>
              <c:pt idx="31">
                <c:v>2471.6999999999998</c:v>
              </c:pt>
              <c:pt idx="32">
                <c:v>2529.8000000000002</c:v>
              </c:pt>
              <c:pt idx="33">
                <c:v>2596.5</c:v>
              </c:pt>
              <c:pt idx="34">
                <c:v>2681.1</c:v>
              </c:pt>
              <c:pt idx="35">
                <c:v>2775.2</c:v>
              </c:pt>
              <c:pt idx="36">
                <c:v>2854.4</c:v>
              </c:pt>
              <c:pt idx="37">
                <c:v>2970.8</c:v>
              </c:pt>
              <c:pt idx="38">
                <c:v>3058.3</c:v>
              </c:pt>
              <c:pt idx="39">
                <c:v>3152.8</c:v>
              </c:pt>
              <c:pt idx="40">
                <c:v>3243.7</c:v>
              </c:pt>
              <c:pt idx="41">
                <c:v>3349.6</c:v>
              </c:pt>
              <c:pt idx="42">
                <c:v>3430.1</c:v>
              </c:pt>
              <c:pt idx="43">
                <c:v>3503.9</c:v>
              </c:pt>
              <c:pt idx="44">
                <c:v>3553.7</c:v>
              </c:pt>
              <c:pt idx="45">
                <c:v>3604.9</c:v>
              </c:pt>
              <c:pt idx="46">
                <c:v>3625.2</c:v>
              </c:pt>
              <c:pt idx="47">
                <c:v>3640.3</c:v>
              </c:pt>
              <c:pt idx="48">
                <c:v>3677.8</c:v>
              </c:pt>
              <c:pt idx="49">
                <c:v>3726.2</c:v>
              </c:pt>
              <c:pt idx="50">
                <c:v>3760.1</c:v>
              </c:pt>
              <c:pt idx="51">
                <c:v>3954.6</c:v>
              </c:pt>
              <c:pt idx="52">
                <c:v>4010.5</c:v>
              </c:pt>
              <c:pt idx="53">
                <c:v>4066.9</c:v>
              </c:pt>
              <c:pt idx="54">
                <c:v>4133.5</c:v>
              </c:pt>
              <c:pt idx="55">
                <c:v>4177.8999999999996</c:v>
              </c:pt>
              <c:pt idx="56">
                <c:v>4207</c:v>
              </c:pt>
              <c:pt idx="57">
                <c:v>4249.6000000000004</c:v>
              </c:pt>
              <c:pt idx="58">
                <c:v>4299.1000000000004</c:v>
              </c:pt>
              <c:pt idx="59">
                <c:v>4325</c:v>
              </c:pt>
              <c:pt idx="60">
                <c:v>4360.3999999999996</c:v>
              </c:pt>
            </c:numLit>
          </c:val>
          <c:extLst>
            <c:ext xmlns:c16="http://schemas.microsoft.com/office/drawing/2014/chart" uri="{C3380CC4-5D6E-409C-BE32-E72D297353CC}">
              <c16:uniqueId val="{00000003-FAD4-4B7E-B9C6-8E2FB8A27A3C}"/>
            </c:ext>
          </c:extLst>
        </c:ser>
        <c:ser>
          <c:idx val="4"/>
          <c:order val="4"/>
          <c:tx>
            <c:v>Hydro</c:v>
          </c:tx>
          <c:spPr>
            <a:solidFill>
              <a:srgbClr val="B0D6F0"/>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1250</c:v>
              </c:pt>
              <c:pt idx="1">
                <c:v>1223</c:v>
              </c:pt>
              <c:pt idx="2">
                <c:v>1313.2</c:v>
              </c:pt>
              <c:pt idx="3">
                <c:v>1311.2</c:v>
              </c:pt>
              <c:pt idx="4">
                <c:v>1402.1</c:v>
              </c:pt>
              <c:pt idx="5">
                <c:v>1455.7</c:v>
              </c:pt>
              <c:pt idx="6">
                <c:v>1531</c:v>
              </c:pt>
              <c:pt idx="7">
                <c:v>1534.1</c:v>
              </c:pt>
              <c:pt idx="8">
                <c:v>1655.4</c:v>
              </c:pt>
              <c:pt idx="9">
                <c:v>1699</c:v>
              </c:pt>
              <c:pt idx="10">
                <c:v>1782.6</c:v>
              </c:pt>
              <c:pt idx="11">
                <c:v>1859.6</c:v>
              </c:pt>
              <c:pt idx="12">
                <c:v>1990.7</c:v>
              </c:pt>
              <c:pt idx="13">
                <c:v>2067.1999999999998</c:v>
              </c:pt>
              <c:pt idx="14">
                <c:v>2217.6</c:v>
              </c:pt>
              <c:pt idx="15">
                <c:v>2245.6</c:v>
              </c:pt>
              <c:pt idx="16">
                <c:v>2354.1</c:v>
              </c:pt>
              <c:pt idx="17">
                <c:v>2449</c:v>
              </c:pt>
              <c:pt idx="18">
                <c:v>2477.8000000000002</c:v>
              </c:pt>
              <c:pt idx="19">
                <c:v>2513.5</c:v>
              </c:pt>
              <c:pt idx="20">
                <c:v>2589.5</c:v>
              </c:pt>
              <c:pt idx="21">
                <c:v>2556.8000000000002</c:v>
              </c:pt>
              <c:pt idx="22">
                <c:v>2596.1999999999998</c:v>
              </c:pt>
              <c:pt idx="23">
                <c:v>2714.6</c:v>
              </c:pt>
              <c:pt idx="24">
                <c:v>2745.5</c:v>
              </c:pt>
              <c:pt idx="25">
                <c:v>2782.9</c:v>
              </c:pt>
              <c:pt idx="26">
                <c:v>2830.4</c:v>
              </c:pt>
              <c:pt idx="27">
                <c:v>2873.4</c:v>
              </c:pt>
              <c:pt idx="28">
                <c:v>2917.5</c:v>
              </c:pt>
              <c:pt idx="29">
                <c:v>2967.1</c:v>
              </c:pt>
              <c:pt idx="30">
                <c:v>3012.4</c:v>
              </c:pt>
              <c:pt idx="31">
                <c:v>3040.2</c:v>
              </c:pt>
              <c:pt idx="32">
                <c:v>3062.3</c:v>
              </c:pt>
              <c:pt idx="33">
                <c:v>3081.7</c:v>
              </c:pt>
              <c:pt idx="34">
                <c:v>3103</c:v>
              </c:pt>
              <c:pt idx="35">
                <c:v>3132.1</c:v>
              </c:pt>
              <c:pt idx="36">
                <c:v>3152.8</c:v>
              </c:pt>
              <c:pt idx="37">
                <c:v>3180.1</c:v>
              </c:pt>
              <c:pt idx="38">
                <c:v>3200.8</c:v>
              </c:pt>
              <c:pt idx="39">
                <c:v>3229.1</c:v>
              </c:pt>
              <c:pt idx="40">
                <c:v>3250</c:v>
              </c:pt>
              <c:pt idx="41">
                <c:v>3270.9</c:v>
              </c:pt>
              <c:pt idx="42">
                <c:v>3290.5</c:v>
              </c:pt>
              <c:pt idx="43">
                <c:v>3311.4</c:v>
              </c:pt>
              <c:pt idx="44">
                <c:v>3334.2</c:v>
              </c:pt>
              <c:pt idx="45">
                <c:v>3356.2</c:v>
              </c:pt>
              <c:pt idx="46">
                <c:v>3376.8</c:v>
              </c:pt>
              <c:pt idx="47">
                <c:v>3401.7</c:v>
              </c:pt>
              <c:pt idx="48">
                <c:v>3417.1</c:v>
              </c:pt>
              <c:pt idx="49">
                <c:v>3434.1</c:v>
              </c:pt>
              <c:pt idx="50">
                <c:v>3453.4</c:v>
              </c:pt>
              <c:pt idx="51">
                <c:v>3472.6</c:v>
              </c:pt>
              <c:pt idx="52">
                <c:v>3488.5</c:v>
              </c:pt>
              <c:pt idx="53">
                <c:v>3506.2</c:v>
              </c:pt>
              <c:pt idx="54">
                <c:v>3532.8</c:v>
              </c:pt>
              <c:pt idx="55">
                <c:v>3552.3</c:v>
              </c:pt>
              <c:pt idx="56">
                <c:v>3572.4</c:v>
              </c:pt>
              <c:pt idx="57">
                <c:v>3592.1</c:v>
              </c:pt>
              <c:pt idx="58">
                <c:v>3612.4</c:v>
              </c:pt>
              <c:pt idx="59">
                <c:v>3633.9</c:v>
              </c:pt>
              <c:pt idx="60">
                <c:v>3656.7</c:v>
              </c:pt>
            </c:numLit>
          </c:val>
          <c:extLst>
            <c:ext xmlns:c16="http://schemas.microsoft.com/office/drawing/2014/chart" uri="{C3380CC4-5D6E-409C-BE32-E72D297353CC}">
              <c16:uniqueId val="{00000004-FAD4-4B7E-B9C6-8E2FB8A27A3C}"/>
            </c:ext>
          </c:extLst>
        </c:ser>
        <c:ser>
          <c:idx val="5"/>
          <c:order val="5"/>
          <c:tx>
            <c:v>Geothermal</c:v>
          </c:tx>
          <c:spPr>
            <a:solidFill>
              <a:srgbClr val="9C5E31"/>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41.1</c:v>
              </c:pt>
              <c:pt idx="1">
                <c:v>39.6</c:v>
              </c:pt>
              <c:pt idx="2">
                <c:v>40.1</c:v>
              </c:pt>
              <c:pt idx="3">
                <c:v>40.5</c:v>
              </c:pt>
              <c:pt idx="4">
                <c:v>42.1</c:v>
              </c:pt>
              <c:pt idx="5">
                <c:v>47.5</c:v>
              </c:pt>
              <c:pt idx="6">
                <c:v>47.4</c:v>
              </c:pt>
              <c:pt idx="7">
                <c:v>48.8</c:v>
              </c:pt>
              <c:pt idx="8">
                <c:v>50.8</c:v>
              </c:pt>
              <c:pt idx="9">
                <c:v>51.6</c:v>
              </c:pt>
              <c:pt idx="10">
                <c:v>52.4</c:v>
              </c:pt>
              <c:pt idx="11">
                <c:v>52.9</c:v>
              </c:pt>
              <c:pt idx="12">
                <c:v>53</c:v>
              </c:pt>
              <c:pt idx="13">
                <c:v>53.2</c:v>
              </c:pt>
              <c:pt idx="14">
                <c:v>55.6</c:v>
              </c:pt>
              <c:pt idx="15">
                <c:v>57.2</c:v>
              </c:pt>
              <c:pt idx="16">
                <c:v>57.4</c:v>
              </c:pt>
              <c:pt idx="17">
                <c:v>60.1</c:v>
              </c:pt>
              <c:pt idx="18">
                <c:v>60.1</c:v>
              </c:pt>
              <c:pt idx="19">
                <c:v>60.3</c:v>
              </c:pt>
              <c:pt idx="20">
                <c:v>62.5</c:v>
              </c:pt>
              <c:pt idx="21">
                <c:v>61.7</c:v>
              </c:pt>
              <c:pt idx="22">
                <c:v>63.3</c:v>
              </c:pt>
              <c:pt idx="23">
                <c:v>64.599999999999994</c:v>
              </c:pt>
              <c:pt idx="24">
                <c:v>64.599999999999994</c:v>
              </c:pt>
              <c:pt idx="25">
                <c:v>67</c:v>
              </c:pt>
              <c:pt idx="26">
                <c:v>70.099999999999994</c:v>
              </c:pt>
              <c:pt idx="27">
                <c:v>72.900000000000006</c:v>
              </c:pt>
              <c:pt idx="28">
                <c:v>75.599999999999994</c:v>
              </c:pt>
              <c:pt idx="29">
                <c:v>78.400000000000006</c:v>
              </c:pt>
              <c:pt idx="30">
                <c:v>81.900000000000006</c:v>
              </c:pt>
              <c:pt idx="31">
                <c:v>86.5</c:v>
              </c:pt>
              <c:pt idx="32">
                <c:v>91.1</c:v>
              </c:pt>
              <c:pt idx="33">
                <c:v>95.4</c:v>
              </c:pt>
              <c:pt idx="34">
                <c:v>99.8</c:v>
              </c:pt>
              <c:pt idx="35">
                <c:v>105.6</c:v>
              </c:pt>
              <c:pt idx="36">
                <c:v>117.3</c:v>
              </c:pt>
              <c:pt idx="37">
                <c:v>129</c:v>
              </c:pt>
              <c:pt idx="38">
                <c:v>140.69999999999999</c:v>
              </c:pt>
              <c:pt idx="39">
                <c:v>152.30000000000001</c:v>
              </c:pt>
              <c:pt idx="40">
                <c:v>167.2</c:v>
              </c:pt>
              <c:pt idx="41">
                <c:v>170</c:v>
              </c:pt>
              <c:pt idx="42">
                <c:v>172.9</c:v>
              </c:pt>
              <c:pt idx="43">
                <c:v>175.9</c:v>
              </c:pt>
              <c:pt idx="44">
                <c:v>178.9</c:v>
              </c:pt>
              <c:pt idx="45">
                <c:v>182.4</c:v>
              </c:pt>
              <c:pt idx="46">
                <c:v>186.8</c:v>
              </c:pt>
              <c:pt idx="47">
                <c:v>191.8</c:v>
              </c:pt>
              <c:pt idx="48">
                <c:v>196.3</c:v>
              </c:pt>
              <c:pt idx="49">
                <c:v>200.7</c:v>
              </c:pt>
              <c:pt idx="50">
                <c:v>208</c:v>
              </c:pt>
              <c:pt idx="51">
                <c:v>211</c:v>
              </c:pt>
              <c:pt idx="52">
                <c:v>213.9</c:v>
              </c:pt>
              <c:pt idx="53">
                <c:v>216.9</c:v>
              </c:pt>
              <c:pt idx="54">
                <c:v>219.9</c:v>
              </c:pt>
              <c:pt idx="55">
                <c:v>222.9</c:v>
              </c:pt>
              <c:pt idx="56">
                <c:v>224.5</c:v>
              </c:pt>
              <c:pt idx="57">
                <c:v>226</c:v>
              </c:pt>
              <c:pt idx="58">
                <c:v>227.1</c:v>
              </c:pt>
              <c:pt idx="59">
                <c:v>228.7</c:v>
              </c:pt>
              <c:pt idx="60">
                <c:v>230.2</c:v>
              </c:pt>
            </c:numLit>
          </c:val>
          <c:extLst>
            <c:ext xmlns:c16="http://schemas.microsoft.com/office/drawing/2014/chart" uri="{C3380CC4-5D6E-409C-BE32-E72D297353CC}">
              <c16:uniqueId val="{00000005-FAD4-4B7E-B9C6-8E2FB8A27A3C}"/>
            </c:ext>
          </c:extLst>
        </c:ser>
        <c:ser>
          <c:idx val="6"/>
          <c:order val="6"/>
          <c:tx>
            <c:v>Solar</c:v>
          </c:tx>
          <c:spPr>
            <a:solidFill>
              <a:srgbClr val="FFD700"/>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1.1000000000000001</c:v>
              </c:pt>
              <c:pt idx="1">
                <c:v>1.4</c:v>
              </c:pt>
              <c:pt idx="2">
                <c:v>1.5</c:v>
              </c:pt>
              <c:pt idx="3">
                <c:v>1.8</c:v>
              </c:pt>
              <c:pt idx="4">
                <c:v>2.2000000000000002</c:v>
              </c:pt>
              <c:pt idx="5">
                <c:v>2.6</c:v>
              </c:pt>
              <c:pt idx="6">
                <c:v>3.1</c:v>
              </c:pt>
              <c:pt idx="7">
                <c:v>3.8</c:v>
              </c:pt>
              <c:pt idx="8">
                <c:v>4.7</c:v>
              </c:pt>
              <c:pt idx="9">
                <c:v>6</c:v>
              </c:pt>
              <c:pt idx="10">
                <c:v>9</c:v>
              </c:pt>
              <c:pt idx="11">
                <c:v>14.2</c:v>
              </c:pt>
              <c:pt idx="12">
                <c:v>21.9</c:v>
              </c:pt>
              <c:pt idx="13">
                <c:v>42.5</c:v>
              </c:pt>
              <c:pt idx="14">
                <c:v>90.1</c:v>
              </c:pt>
              <c:pt idx="15">
                <c:v>131.30000000000001</c:v>
              </c:pt>
              <c:pt idx="16">
                <c:v>181.8</c:v>
              </c:pt>
              <c:pt idx="17">
                <c:v>264.7</c:v>
              </c:pt>
              <c:pt idx="18">
                <c:v>365.4</c:v>
              </c:pt>
              <c:pt idx="19">
                <c:v>455.1</c:v>
              </c:pt>
              <c:pt idx="20">
                <c:v>546.29999999999995</c:v>
              </c:pt>
              <c:pt idx="21">
                <c:v>690.8</c:v>
              </c:pt>
              <c:pt idx="22">
                <c:v>867.4</c:v>
              </c:pt>
              <c:pt idx="23">
                <c:v>1178.7</c:v>
              </c:pt>
              <c:pt idx="24">
                <c:v>1360.2</c:v>
              </c:pt>
              <c:pt idx="25">
                <c:v>1559.3</c:v>
              </c:pt>
              <c:pt idx="26">
                <c:v>1772.4</c:v>
              </c:pt>
              <c:pt idx="27">
                <c:v>1957.4</c:v>
              </c:pt>
              <c:pt idx="28">
                <c:v>2106.6</c:v>
              </c:pt>
              <c:pt idx="29">
                <c:v>2225.1999999999998</c:v>
              </c:pt>
              <c:pt idx="30">
                <c:v>2369.8000000000002</c:v>
              </c:pt>
              <c:pt idx="31">
                <c:v>2544.6999999999998</c:v>
              </c:pt>
              <c:pt idx="32">
                <c:v>2730.3</c:v>
              </c:pt>
              <c:pt idx="33">
                <c:v>2898.4</c:v>
              </c:pt>
              <c:pt idx="34">
                <c:v>3076.7</c:v>
              </c:pt>
              <c:pt idx="35">
                <c:v>3232.5</c:v>
              </c:pt>
              <c:pt idx="36">
                <c:v>3415.1</c:v>
              </c:pt>
              <c:pt idx="37">
                <c:v>3589.9</c:v>
              </c:pt>
              <c:pt idx="38">
                <c:v>3777.6</c:v>
              </c:pt>
              <c:pt idx="39">
                <c:v>3944.4</c:v>
              </c:pt>
              <c:pt idx="40">
                <c:v>4125.5</c:v>
              </c:pt>
              <c:pt idx="41">
                <c:v>4297.2</c:v>
              </c:pt>
              <c:pt idx="42">
                <c:v>4476</c:v>
              </c:pt>
              <c:pt idx="43">
                <c:v>4655.7</c:v>
              </c:pt>
              <c:pt idx="44">
                <c:v>4842.3</c:v>
              </c:pt>
              <c:pt idx="45">
                <c:v>5042.8</c:v>
              </c:pt>
              <c:pt idx="46">
                <c:v>5236.2</c:v>
              </c:pt>
              <c:pt idx="47">
                <c:v>5412.2</c:v>
              </c:pt>
              <c:pt idx="48">
                <c:v>5578.2</c:v>
              </c:pt>
              <c:pt idx="49">
                <c:v>5733.4</c:v>
              </c:pt>
              <c:pt idx="50">
                <c:v>5914</c:v>
              </c:pt>
              <c:pt idx="51">
                <c:v>6068.7</c:v>
              </c:pt>
              <c:pt idx="52">
                <c:v>6217.4</c:v>
              </c:pt>
              <c:pt idx="53">
                <c:v>6359.2</c:v>
              </c:pt>
              <c:pt idx="54">
                <c:v>6492.5</c:v>
              </c:pt>
              <c:pt idx="55">
                <c:v>6605.2</c:v>
              </c:pt>
              <c:pt idx="56">
                <c:v>6705.8</c:v>
              </c:pt>
              <c:pt idx="57">
                <c:v>6806.8</c:v>
              </c:pt>
              <c:pt idx="58">
                <c:v>6906.3</c:v>
              </c:pt>
              <c:pt idx="59">
                <c:v>7005.8</c:v>
              </c:pt>
              <c:pt idx="60">
                <c:v>7104.6</c:v>
              </c:pt>
            </c:numLit>
          </c:val>
          <c:extLst>
            <c:ext xmlns:c16="http://schemas.microsoft.com/office/drawing/2014/chart" uri="{C3380CC4-5D6E-409C-BE32-E72D297353CC}">
              <c16:uniqueId val="{00000006-FAD4-4B7E-B9C6-8E2FB8A27A3C}"/>
            </c:ext>
          </c:extLst>
        </c:ser>
        <c:ser>
          <c:idx val="7"/>
          <c:order val="7"/>
          <c:tx>
            <c:v>Wind</c:v>
          </c:tx>
          <c:spPr>
            <a:solidFill>
              <a:srgbClr val="000099"/>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6.2</c:v>
              </c:pt>
              <c:pt idx="1">
                <c:v>7.8</c:v>
              </c:pt>
              <c:pt idx="2">
                <c:v>11.9</c:v>
              </c:pt>
              <c:pt idx="3">
                <c:v>13.9</c:v>
              </c:pt>
              <c:pt idx="4">
                <c:v>17.7</c:v>
              </c:pt>
              <c:pt idx="5">
                <c:v>23</c:v>
              </c:pt>
              <c:pt idx="6">
                <c:v>34.299999999999997</c:v>
              </c:pt>
              <c:pt idx="7">
                <c:v>44.9</c:v>
              </c:pt>
              <c:pt idx="8">
                <c:v>68</c:v>
              </c:pt>
              <c:pt idx="9">
                <c:v>92</c:v>
              </c:pt>
              <c:pt idx="10">
                <c:v>162.69999999999999</c:v>
              </c:pt>
              <c:pt idx="11">
                <c:v>218.5</c:v>
              </c:pt>
              <c:pt idx="12">
                <c:v>269.60000000000002</c:v>
              </c:pt>
              <c:pt idx="13">
                <c:v>352.1</c:v>
              </c:pt>
              <c:pt idx="14">
                <c:v>395.9</c:v>
              </c:pt>
              <c:pt idx="15">
                <c:v>440.7</c:v>
              </c:pt>
              <c:pt idx="16">
                <c:v>536.79999999999995</c:v>
              </c:pt>
              <c:pt idx="17">
                <c:v>628.70000000000005</c:v>
              </c:pt>
              <c:pt idx="18">
                <c:v>725.6</c:v>
              </c:pt>
              <c:pt idx="19">
                <c:v>798.7</c:v>
              </c:pt>
              <c:pt idx="20">
                <c:v>914.6</c:v>
              </c:pt>
              <c:pt idx="21">
                <c:v>1157.8</c:v>
              </c:pt>
              <c:pt idx="22">
                <c:v>1336.5</c:v>
              </c:pt>
              <c:pt idx="23">
                <c:v>1322.4</c:v>
              </c:pt>
              <c:pt idx="24">
                <c:v>1428.9</c:v>
              </c:pt>
              <c:pt idx="25">
                <c:v>1566.5</c:v>
              </c:pt>
              <c:pt idx="26">
                <c:v>1706.3</c:v>
              </c:pt>
              <c:pt idx="27">
                <c:v>1849.8</c:v>
              </c:pt>
              <c:pt idx="28">
                <c:v>2020.7</c:v>
              </c:pt>
              <c:pt idx="29">
                <c:v>2158.1999999999998</c:v>
              </c:pt>
              <c:pt idx="30">
                <c:v>2305</c:v>
              </c:pt>
              <c:pt idx="31">
                <c:v>2456.3000000000002</c:v>
              </c:pt>
              <c:pt idx="32">
                <c:v>2598.8000000000002</c:v>
              </c:pt>
              <c:pt idx="33">
                <c:v>2781.7</c:v>
              </c:pt>
              <c:pt idx="34">
                <c:v>2945.4</c:v>
              </c:pt>
              <c:pt idx="35">
                <c:v>3114.8</c:v>
              </c:pt>
              <c:pt idx="36">
                <c:v>3267.3</c:v>
              </c:pt>
              <c:pt idx="37">
                <c:v>3421.2</c:v>
              </c:pt>
              <c:pt idx="38">
                <c:v>3578.1</c:v>
              </c:pt>
              <c:pt idx="39">
                <c:v>3734</c:v>
              </c:pt>
              <c:pt idx="40">
                <c:v>3885.6</c:v>
              </c:pt>
              <c:pt idx="41">
                <c:v>4040.8</c:v>
              </c:pt>
              <c:pt idx="42">
                <c:v>4194.2</c:v>
              </c:pt>
              <c:pt idx="43">
                <c:v>4351</c:v>
              </c:pt>
              <c:pt idx="44">
                <c:v>4508.2</c:v>
              </c:pt>
              <c:pt idx="45">
                <c:v>4689.8999999999996</c:v>
              </c:pt>
              <c:pt idx="46">
                <c:v>4846.2</c:v>
              </c:pt>
              <c:pt idx="47">
                <c:v>5004.3</c:v>
              </c:pt>
              <c:pt idx="48">
                <c:v>5157.8</c:v>
              </c:pt>
              <c:pt idx="49">
                <c:v>5308.7</c:v>
              </c:pt>
              <c:pt idx="50">
                <c:v>5458.5</c:v>
              </c:pt>
              <c:pt idx="51">
                <c:v>5601.4</c:v>
              </c:pt>
              <c:pt idx="52">
                <c:v>5731</c:v>
              </c:pt>
              <c:pt idx="53">
                <c:v>5864.8</c:v>
              </c:pt>
              <c:pt idx="54">
                <c:v>5987.8</c:v>
              </c:pt>
              <c:pt idx="55">
                <c:v>6103.1</c:v>
              </c:pt>
              <c:pt idx="56">
                <c:v>6210.8</c:v>
              </c:pt>
              <c:pt idx="57">
                <c:v>6309.4</c:v>
              </c:pt>
              <c:pt idx="58">
                <c:v>6397.9</c:v>
              </c:pt>
              <c:pt idx="59">
                <c:v>6477.4</c:v>
              </c:pt>
              <c:pt idx="60">
                <c:v>6548</c:v>
              </c:pt>
            </c:numLit>
          </c:val>
          <c:extLst>
            <c:ext xmlns:c16="http://schemas.microsoft.com/office/drawing/2014/chart" uri="{C3380CC4-5D6E-409C-BE32-E72D297353CC}">
              <c16:uniqueId val="{00000007-FAD4-4B7E-B9C6-8E2FB8A27A3C}"/>
            </c:ext>
          </c:extLst>
        </c:ser>
        <c:ser>
          <c:idx val="8"/>
          <c:order val="8"/>
          <c:tx>
            <c:v>Biomass</c:v>
          </c:tx>
          <c:spPr>
            <a:solidFill>
              <a:srgbClr val="2E8B57"/>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63.6</c:v>
              </c:pt>
              <c:pt idx="1">
                <c:v>59.6</c:v>
              </c:pt>
              <c:pt idx="2">
                <c:v>63.5</c:v>
              </c:pt>
              <c:pt idx="3">
                <c:v>63.4</c:v>
              </c:pt>
              <c:pt idx="4">
                <c:v>64.8</c:v>
              </c:pt>
              <c:pt idx="5">
                <c:v>71.7</c:v>
              </c:pt>
              <c:pt idx="6">
                <c:v>70.599999999999994</c:v>
              </c:pt>
              <c:pt idx="7">
                <c:v>72.7</c:v>
              </c:pt>
              <c:pt idx="8">
                <c:v>70.2</c:v>
              </c:pt>
              <c:pt idx="9">
                <c:v>67.900000000000006</c:v>
              </c:pt>
              <c:pt idx="10">
                <c:v>67</c:v>
              </c:pt>
              <c:pt idx="11">
                <c:v>70</c:v>
              </c:pt>
              <c:pt idx="12">
                <c:v>72.7</c:v>
              </c:pt>
              <c:pt idx="13">
                <c:v>82.6</c:v>
              </c:pt>
              <c:pt idx="14">
                <c:v>104.5</c:v>
              </c:pt>
              <c:pt idx="15">
                <c:v>114</c:v>
              </c:pt>
              <c:pt idx="16">
                <c:v>135.6</c:v>
              </c:pt>
              <c:pt idx="17">
                <c:v>142.80000000000001</c:v>
              </c:pt>
              <c:pt idx="18">
                <c:v>161.6</c:v>
              </c:pt>
              <c:pt idx="19">
                <c:v>163</c:v>
              </c:pt>
              <c:pt idx="20">
                <c:v>172.5</c:v>
              </c:pt>
              <c:pt idx="21">
                <c:v>200.7</c:v>
              </c:pt>
              <c:pt idx="22">
                <c:v>259.7</c:v>
              </c:pt>
              <c:pt idx="23">
                <c:v>274.2</c:v>
              </c:pt>
              <c:pt idx="24">
                <c:v>278.5</c:v>
              </c:pt>
              <c:pt idx="25">
                <c:v>282.8</c:v>
              </c:pt>
              <c:pt idx="26">
                <c:v>289.8</c:v>
              </c:pt>
              <c:pt idx="27">
                <c:v>296.8</c:v>
              </c:pt>
              <c:pt idx="28">
                <c:v>303.89999999999998</c:v>
              </c:pt>
              <c:pt idx="29">
                <c:v>311.10000000000002</c:v>
              </c:pt>
              <c:pt idx="30">
                <c:v>318.3</c:v>
              </c:pt>
              <c:pt idx="31">
                <c:v>325.8</c:v>
              </c:pt>
              <c:pt idx="32">
                <c:v>333.7</c:v>
              </c:pt>
              <c:pt idx="33">
                <c:v>341.4</c:v>
              </c:pt>
              <c:pt idx="34">
                <c:v>348.9</c:v>
              </c:pt>
              <c:pt idx="35">
                <c:v>356.7</c:v>
              </c:pt>
              <c:pt idx="36">
                <c:v>364.5</c:v>
              </c:pt>
              <c:pt idx="37">
                <c:v>371.6</c:v>
              </c:pt>
              <c:pt idx="38">
                <c:v>379.2</c:v>
              </c:pt>
              <c:pt idx="39">
                <c:v>387.2</c:v>
              </c:pt>
              <c:pt idx="40">
                <c:v>394.9</c:v>
              </c:pt>
              <c:pt idx="41">
                <c:v>396.8</c:v>
              </c:pt>
              <c:pt idx="42">
                <c:v>398.5</c:v>
              </c:pt>
              <c:pt idx="43">
                <c:v>399.6</c:v>
              </c:pt>
              <c:pt idx="44">
                <c:v>400.5</c:v>
              </c:pt>
              <c:pt idx="45">
                <c:v>401.5</c:v>
              </c:pt>
              <c:pt idx="46">
                <c:v>402.8</c:v>
              </c:pt>
              <c:pt idx="47">
                <c:v>404.2</c:v>
              </c:pt>
              <c:pt idx="48">
                <c:v>405.4</c:v>
              </c:pt>
              <c:pt idx="49">
                <c:v>407.1</c:v>
              </c:pt>
              <c:pt idx="50">
                <c:v>408.4</c:v>
              </c:pt>
              <c:pt idx="51">
                <c:v>409.5</c:v>
              </c:pt>
              <c:pt idx="52">
                <c:v>410.2</c:v>
              </c:pt>
              <c:pt idx="53">
                <c:v>409.4</c:v>
              </c:pt>
              <c:pt idx="54">
                <c:v>408.2</c:v>
              </c:pt>
              <c:pt idx="55">
                <c:v>408.1</c:v>
              </c:pt>
              <c:pt idx="56">
                <c:v>409.6</c:v>
              </c:pt>
              <c:pt idx="57">
                <c:v>411</c:v>
              </c:pt>
              <c:pt idx="58">
                <c:v>411.1</c:v>
              </c:pt>
              <c:pt idx="59">
                <c:v>411.7</c:v>
              </c:pt>
              <c:pt idx="60">
                <c:v>411.9</c:v>
              </c:pt>
            </c:numLit>
          </c:val>
          <c:extLst>
            <c:ext xmlns:c16="http://schemas.microsoft.com/office/drawing/2014/chart" uri="{C3380CC4-5D6E-409C-BE32-E72D297353CC}">
              <c16:uniqueId val="{00000008-FAD4-4B7E-B9C6-8E2FB8A27A3C}"/>
            </c:ext>
          </c:extLst>
        </c:ser>
        <c:ser>
          <c:idx val="9"/>
          <c:order val="9"/>
          <c:tx>
            <c:v>Others</c:v>
          </c:tx>
          <c:spPr>
            <a:solidFill>
              <a:srgbClr val="FDADFD"/>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58.1</c:v>
              </c:pt>
              <c:pt idx="1">
                <c:v>58.6</c:v>
              </c:pt>
              <c:pt idx="2">
                <c:v>62.1</c:v>
              </c:pt>
              <c:pt idx="3">
                <c:v>63.5</c:v>
              </c:pt>
              <c:pt idx="4">
                <c:v>66.5</c:v>
              </c:pt>
              <c:pt idx="5">
                <c:v>74.099999999999994</c:v>
              </c:pt>
              <c:pt idx="6">
                <c:v>79</c:v>
              </c:pt>
              <c:pt idx="7">
                <c:v>85.2</c:v>
              </c:pt>
              <c:pt idx="8">
                <c:v>99</c:v>
              </c:pt>
              <c:pt idx="9">
                <c:v>128.30000000000001</c:v>
              </c:pt>
              <c:pt idx="10">
                <c:v>126.6</c:v>
              </c:pt>
              <c:pt idx="11">
                <c:v>120.4</c:v>
              </c:pt>
              <c:pt idx="12">
                <c:v>128.80000000000001</c:v>
              </c:pt>
              <c:pt idx="13">
                <c:v>104.6</c:v>
              </c:pt>
              <c:pt idx="14">
                <c:v>141.19999999999999</c:v>
              </c:pt>
              <c:pt idx="15">
                <c:v>131.5</c:v>
              </c:pt>
              <c:pt idx="16">
                <c:v>139.6</c:v>
              </c:pt>
              <c:pt idx="17">
                <c:v>150.19999999999999</c:v>
              </c:pt>
              <c:pt idx="18">
                <c:v>160.80000000000001</c:v>
              </c:pt>
              <c:pt idx="19">
                <c:v>150.6</c:v>
              </c:pt>
              <c:pt idx="20">
                <c:v>130.80000000000001</c:v>
              </c:pt>
              <c:pt idx="21">
                <c:v>127.8</c:v>
              </c:pt>
              <c:pt idx="22">
                <c:v>142.1</c:v>
              </c:pt>
              <c:pt idx="23">
                <c:v>132.19999999999999</c:v>
              </c:pt>
              <c:pt idx="24">
                <c:v>132.30000000000001</c:v>
              </c:pt>
              <c:pt idx="25">
                <c:v>132.5</c:v>
              </c:pt>
              <c:pt idx="26">
                <c:v>132.6</c:v>
              </c:pt>
              <c:pt idx="27">
                <c:v>132.80000000000001</c:v>
              </c:pt>
              <c:pt idx="28">
                <c:v>133</c:v>
              </c:pt>
              <c:pt idx="29">
                <c:v>133.1</c:v>
              </c:pt>
              <c:pt idx="30">
                <c:v>133.30000000000001</c:v>
              </c:pt>
              <c:pt idx="31">
                <c:v>133.4</c:v>
              </c:pt>
              <c:pt idx="32">
                <c:v>133.6</c:v>
              </c:pt>
              <c:pt idx="33">
                <c:v>133.69999999999999</c:v>
              </c:pt>
              <c:pt idx="34">
                <c:v>133.19999999999999</c:v>
              </c:pt>
              <c:pt idx="35">
                <c:v>133.4</c:v>
              </c:pt>
              <c:pt idx="36">
                <c:v>133.5</c:v>
              </c:pt>
              <c:pt idx="37">
                <c:v>133.6</c:v>
              </c:pt>
              <c:pt idx="38">
                <c:v>133.69999999999999</c:v>
              </c:pt>
              <c:pt idx="39">
                <c:v>133.80000000000001</c:v>
              </c:pt>
              <c:pt idx="40">
                <c:v>134</c:v>
              </c:pt>
              <c:pt idx="41">
                <c:v>134.1</c:v>
              </c:pt>
              <c:pt idx="42">
                <c:v>134.19999999999999</c:v>
              </c:pt>
              <c:pt idx="43">
                <c:v>134.19999999999999</c:v>
              </c:pt>
              <c:pt idx="44">
                <c:v>134.30000000000001</c:v>
              </c:pt>
              <c:pt idx="45">
                <c:v>134.4</c:v>
              </c:pt>
              <c:pt idx="46">
                <c:v>134.5</c:v>
              </c:pt>
              <c:pt idx="47">
                <c:v>134.6</c:v>
              </c:pt>
              <c:pt idx="48">
                <c:v>133.9</c:v>
              </c:pt>
              <c:pt idx="49">
                <c:v>133.19999999999999</c:v>
              </c:pt>
              <c:pt idx="50">
                <c:v>133.30000000000001</c:v>
              </c:pt>
              <c:pt idx="51">
                <c:v>133.4</c:v>
              </c:pt>
              <c:pt idx="52">
                <c:v>133.4</c:v>
              </c:pt>
              <c:pt idx="53">
                <c:v>133.4</c:v>
              </c:pt>
              <c:pt idx="54">
                <c:v>133.30000000000001</c:v>
              </c:pt>
              <c:pt idx="55">
                <c:v>133.19999999999999</c:v>
              </c:pt>
              <c:pt idx="56">
                <c:v>133.30000000000001</c:v>
              </c:pt>
              <c:pt idx="57">
                <c:v>133.4</c:v>
              </c:pt>
              <c:pt idx="58">
                <c:v>132.80000000000001</c:v>
              </c:pt>
              <c:pt idx="59">
                <c:v>132.9</c:v>
              </c:pt>
              <c:pt idx="60">
                <c:v>133</c:v>
              </c:pt>
            </c:numLit>
          </c:val>
          <c:extLst>
            <c:ext xmlns:c16="http://schemas.microsoft.com/office/drawing/2014/chart" uri="{C3380CC4-5D6E-409C-BE32-E72D297353CC}">
              <c16:uniqueId val="{00000009-FAD4-4B7E-B9C6-8E2FB8A27A3C}"/>
            </c:ext>
          </c:extLst>
        </c:ser>
        <c:dLbls>
          <c:showLegendKey val="0"/>
          <c:showVal val="0"/>
          <c:showCatName val="0"/>
          <c:showSerName val="0"/>
          <c:showPercent val="0"/>
          <c:showBubbleSize val="0"/>
        </c:dLbls>
        <c:axId val="50660001"/>
        <c:axId val="50660002"/>
        <c:extLst>
          <c:ext xmlns:c15="http://schemas.microsoft.com/office/drawing/2012/chart" uri="{02D57815-91ED-43cb-92C2-25804820EDAC}">
            <c15:filteredAreaSeries>
              <c15:ser>
                <c:idx val="10"/>
                <c:order val="10"/>
                <c:tx>
                  <c:v>Electricity imports</c:v>
                </c:tx>
                <c:spPr>
                  <a:solidFill>
                    <a:srgbClr val="00B9CC"/>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89.7</c:v>
                    </c:pt>
                    <c:pt idx="1">
                      <c:v>81.2</c:v>
                    </c:pt>
                    <c:pt idx="2">
                      <c:v>75.3</c:v>
                    </c:pt>
                    <c:pt idx="3">
                      <c:v>81</c:v>
                    </c:pt>
                    <c:pt idx="4">
                      <c:v>87.3</c:v>
                    </c:pt>
                    <c:pt idx="5">
                      <c:v>97</c:v>
                    </c:pt>
                    <c:pt idx="6">
                      <c:v>95.5</c:v>
                    </c:pt>
                    <c:pt idx="7">
                      <c:v>100.4</c:v>
                    </c:pt>
                    <c:pt idx="8">
                      <c:v>106.7</c:v>
                    </c:pt>
                    <c:pt idx="9">
                      <c:v>99.3</c:v>
                    </c:pt>
                    <c:pt idx="10">
                      <c:v>96.6</c:v>
                    </c:pt>
                    <c:pt idx="11">
                      <c:v>112.1</c:v>
                    </c:pt>
                    <c:pt idx="12">
                      <c:v>112.5</c:v>
                    </c:pt>
                    <c:pt idx="13">
                      <c:v>126.9</c:v>
                    </c:pt>
                    <c:pt idx="14">
                      <c:v>122</c:v>
                    </c:pt>
                    <c:pt idx="15">
                      <c:v>129.69999999999999</c:v>
                    </c:pt>
                    <c:pt idx="16">
                      <c:v>128.9</c:v>
                    </c:pt>
                    <c:pt idx="17">
                      <c:v>131.1</c:v>
                    </c:pt>
                    <c:pt idx="18">
                      <c:v>129.9</c:v>
                    </c:pt>
                    <c:pt idx="19">
                      <c:v>125.6</c:v>
                    </c:pt>
                    <c:pt idx="20">
                      <c:v>136.19999999999999</c:v>
                    </c:pt>
                    <c:pt idx="21">
                      <c:v>124.9</c:v>
                    </c:pt>
                    <c:pt idx="22">
                      <c:v>132.30000000000001</c:v>
                    </c:pt>
                    <c:pt idx="23">
                      <c:v>111.7</c:v>
                    </c:pt>
                    <c:pt idx="24">
                      <c:v>114</c:v>
                    </c:pt>
                    <c:pt idx="25">
                      <c:v>119.9</c:v>
                    </c:pt>
                    <c:pt idx="26">
                      <c:v>125.8</c:v>
                    </c:pt>
                    <c:pt idx="27">
                      <c:v>129.5</c:v>
                    </c:pt>
                    <c:pt idx="28">
                      <c:v>136.6</c:v>
                    </c:pt>
                    <c:pt idx="29">
                      <c:v>140.30000000000001</c:v>
                    </c:pt>
                    <c:pt idx="30">
                      <c:v>141.1</c:v>
                    </c:pt>
                    <c:pt idx="31">
                      <c:v>143</c:v>
                    </c:pt>
                    <c:pt idx="32">
                      <c:v>148.69999999999999</c:v>
                    </c:pt>
                    <c:pt idx="33">
                      <c:v>154.69999999999999</c:v>
                    </c:pt>
                    <c:pt idx="34">
                      <c:v>157</c:v>
                    </c:pt>
                    <c:pt idx="35">
                      <c:v>192.9</c:v>
                    </c:pt>
                    <c:pt idx="36">
                      <c:v>194.4</c:v>
                    </c:pt>
                    <c:pt idx="37">
                      <c:v>196.1</c:v>
                    </c:pt>
                    <c:pt idx="38">
                      <c:v>197.8</c:v>
                    </c:pt>
                    <c:pt idx="39">
                      <c:v>199.7</c:v>
                    </c:pt>
                    <c:pt idx="40">
                      <c:v>201.6</c:v>
                    </c:pt>
                    <c:pt idx="41">
                      <c:v>202.2</c:v>
                    </c:pt>
                    <c:pt idx="42">
                      <c:v>202.7</c:v>
                    </c:pt>
                    <c:pt idx="43">
                      <c:v>203.3</c:v>
                    </c:pt>
                    <c:pt idx="44">
                      <c:v>203.9</c:v>
                    </c:pt>
                    <c:pt idx="45">
                      <c:v>204.4</c:v>
                    </c:pt>
                    <c:pt idx="46">
                      <c:v>205</c:v>
                    </c:pt>
                    <c:pt idx="47">
                      <c:v>205.6</c:v>
                    </c:pt>
                    <c:pt idx="48">
                      <c:v>206.2</c:v>
                    </c:pt>
                    <c:pt idx="49">
                      <c:v>206.8</c:v>
                    </c:pt>
                    <c:pt idx="50">
                      <c:v>207.5</c:v>
                    </c:pt>
                    <c:pt idx="51">
                      <c:v>208.1</c:v>
                    </c:pt>
                    <c:pt idx="52">
                      <c:v>208.7</c:v>
                    </c:pt>
                    <c:pt idx="53">
                      <c:v>209.4</c:v>
                    </c:pt>
                    <c:pt idx="54">
                      <c:v>210.1</c:v>
                    </c:pt>
                    <c:pt idx="55">
                      <c:v>210.7</c:v>
                    </c:pt>
                    <c:pt idx="56">
                      <c:v>211.4</c:v>
                    </c:pt>
                    <c:pt idx="57">
                      <c:v>212.1</c:v>
                    </c:pt>
                    <c:pt idx="58">
                      <c:v>212.8</c:v>
                    </c:pt>
                    <c:pt idx="59">
                      <c:v>213.5</c:v>
                    </c:pt>
                    <c:pt idx="60">
                      <c:v>214.3</c:v>
                    </c:pt>
                  </c:numLit>
                </c:val>
                <c:extLst>
                  <c:ext xmlns:c16="http://schemas.microsoft.com/office/drawing/2014/chart" uri="{C3380CC4-5D6E-409C-BE32-E72D297353CC}">
                    <c16:uniqueId val="{0000000A-FAD4-4B7E-B9C6-8E2FB8A27A3C}"/>
                  </c:ext>
                </c:extLst>
              </c15:ser>
            </c15:filteredAreaSeries>
          </c:ext>
        </c:extLst>
      </c:areaChart>
      <c:catAx>
        <c:axId val="50660001"/>
        <c:scaling>
          <c:orientation val="minMax"/>
        </c:scaling>
        <c:delete val="0"/>
        <c:axPos val="b"/>
        <c:numFmt formatCode="General" sourceLinked="1"/>
        <c:majorTickMark val="none"/>
        <c:minorTickMark val="none"/>
        <c:tickLblPos val="low"/>
        <c:spPr>
          <a:ln>
            <a:solidFill>
              <a:srgbClr val="BEBEBE"/>
            </a:solidFill>
          </a:ln>
        </c:spPr>
        <c:txPr>
          <a:bodyPr/>
          <a:lstStyle/>
          <a:p>
            <a:pPr>
              <a:defRPr sz="900" baseline="0">
                <a:solidFill>
                  <a:sysClr val="windowText" lastClr="000000"/>
                </a:solidFill>
                <a:latin typeface="Segoe UI"/>
              </a:defRPr>
            </a:pPr>
            <a:endParaRPr lang="en-US"/>
          </a:p>
        </c:txPr>
        <c:crossAx val="50660002"/>
        <c:crosses val="autoZero"/>
        <c:auto val="1"/>
        <c:lblAlgn val="ctr"/>
        <c:lblOffset val="100"/>
        <c:tickLblSkip val="5"/>
        <c:noMultiLvlLbl val="0"/>
      </c:catAx>
      <c:valAx>
        <c:axId val="50660002"/>
        <c:scaling>
          <c:orientation val="minMax"/>
          <c:max val="40000"/>
          <c:min val="0"/>
        </c:scaling>
        <c:delete val="0"/>
        <c:axPos val="l"/>
        <c:majorGridlines>
          <c:spPr>
            <a:ln>
              <a:solidFill>
                <a:srgbClr val="BEBEBE"/>
              </a:solidFill>
            </a:ln>
          </c:spPr>
        </c:majorGridlines>
        <c:numFmt formatCode="#,##0" sourceLinked="0"/>
        <c:majorTickMark val="none"/>
        <c:minorTickMark val="none"/>
        <c:tickLblPos val="low"/>
        <c:spPr>
          <a:ln w="12700">
            <a:solidFill>
              <a:srgbClr val="323232"/>
            </a:solidFill>
            <a:prstDash val="sysDash"/>
          </a:ln>
        </c:spPr>
        <c:txPr>
          <a:bodyPr/>
          <a:lstStyle/>
          <a:p>
            <a:pPr>
              <a:defRPr sz="800" baseline="0">
                <a:solidFill>
                  <a:sysClr val="windowText" lastClr="000000"/>
                </a:solidFill>
                <a:latin typeface="Segoe UI"/>
              </a:defRPr>
            </a:pPr>
            <a:endParaRPr lang="en-US"/>
          </a:p>
        </c:txPr>
        <c:crossAx val="50660001"/>
        <c:crossesAt val="23"/>
        <c:crossBetween val="midCat"/>
      </c:valAx>
    </c:plotArea>
    <c:plotVisOnly val="1"/>
    <c:dispBlanksAs val="zero"/>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64045640128318"/>
          <c:y val="7.7560877806940792E-2"/>
          <c:w val="0.85199985418489355"/>
          <c:h val="0.81875473899095952"/>
        </c:manualLayout>
      </c:layout>
      <c:areaChart>
        <c:grouping val="stacked"/>
        <c:varyColors val="0"/>
        <c:ser>
          <c:idx val="0"/>
          <c:order val="0"/>
          <c:tx>
            <c:v>Coal</c:v>
          </c:tx>
          <c:spPr>
            <a:solidFill>
              <a:srgbClr val="0D0D0D"/>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4158.8999999999996</c:v>
              </c:pt>
              <c:pt idx="1">
                <c:v>4133.2</c:v>
              </c:pt>
              <c:pt idx="2">
                <c:v>4375.7</c:v>
              </c:pt>
              <c:pt idx="3">
                <c:v>4695.6000000000004</c:v>
              </c:pt>
              <c:pt idx="4">
                <c:v>4904.8999999999996</c:v>
              </c:pt>
              <c:pt idx="5">
                <c:v>5289.3</c:v>
              </c:pt>
              <c:pt idx="6">
                <c:v>5633.6</c:v>
              </c:pt>
              <c:pt idx="7">
                <c:v>6046.4</c:v>
              </c:pt>
              <c:pt idx="8">
                <c:v>6156.6</c:v>
              </c:pt>
              <c:pt idx="9">
                <c:v>6080</c:v>
              </c:pt>
              <c:pt idx="10">
                <c:v>6578</c:v>
              </c:pt>
              <c:pt idx="11">
                <c:v>6961.7</c:v>
              </c:pt>
              <c:pt idx="12">
                <c:v>6860.3</c:v>
              </c:pt>
              <c:pt idx="13">
                <c:v>7282.1</c:v>
              </c:pt>
              <c:pt idx="14">
                <c:v>7355.7</c:v>
              </c:pt>
              <c:pt idx="15">
                <c:v>7007.1</c:v>
              </c:pt>
              <c:pt idx="16">
                <c:v>7072.3</c:v>
              </c:pt>
              <c:pt idx="17">
                <c:v>7382.1</c:v>
              </c:pt>
              <c:pt idx="18">
                <c:v>7672.1</c:v>
              </c:pt>
              <c:pt idx="19">
                <c:v>7616.8</c:v>
              </c:pt>
              <c:pt idx="20">
                <c:v>7411.1</c:v>
              </c:pt>
              <c:pt idx="21">
                <c:v>8014.3</c:v>
              </c:pt>
              <c:pt idx="22">
                <c:v>7919.8</c:v>
              </c:pt>
              <c:pt idx="23">
                <c:v>7728</c:v>
              </c:pt>
              <c:pt idx="24">
                <c:v>7685.1</c:v>
              </c:pt>
              <c:pt idx="25">
                <c:v>7462.8</c:v>
              </c:pt>
              <c:pt idx="26">
                <c:v>7236.4</c:v>
              </c:pt>
              <c:pt idx="27">
                <c:v>7050.9</c:v>
              </c:pt>
              <c:pt idx="28">
                <c:v>6902.9</c:v>
              </c:pt>
              <c:pt idx="29">
                <c:v>6750.4</c:v>
              </c:pt>
              <c:pt idx="30">
                <c:v>6647.3</c:v>
              </c:pt>
              <c:pt idx="31">
                <c:v>6527.6</c:v>
              </c:pt>
              <c:pt idx="32">
                <c:v>6430</c:v>
              </c:pt>
              <c:pt idx="33">
                <c:v>6259.4</c:v>
              </c:pt>
              <c:pt idx="34">
                <c:v>6003.8</c:v>
              </c:pt>
              <c:pt idx="35">
                <c:v>5621.9</c:v>
              </c:pt>
              <c:pt idx="36">
                <c:v>5346.3</c:v>
              </c:pt>
              <c:pt idx="37">
                <c:v>5073.7</c:v>
              </c:pt>
              <c:pt idx="38">
                <c:v>4858.3</c:v>
              </c:pt>
              <c:pt idx="39">
                <c:v>4655.8999999999996</c:v>
              </c:pt>
              <c:pt idx="40">
                <c:v>4465.8</c:v>
              </c:pt>
              <c:pt idx="41">
                <c:v>4236.8</c:v>
              </c:pt>
              <c:pt idx="42">
                <c:v>4030.2</c:v>
              </c:pt>
              <c:pt idx="43">
                <c:v>3693.7</c:v>
              </c:pt>
              <c:pt idx="44">
                <c:v>3478.2</c:v>
              </c:pt>
              <c:pt idx="45">
                <c:v>3172.3</c:v>
              </c:pt>
              <c:pt idx="46">
                <c:v>2906.5</c:v>
              </c:pt>
              <c:pt idx="47">
                <c:v>2617.6999999999998</c:v>
              </c:pt>
              <c:pt idx="48">
                <c:v>2356.6999999999998</c:v>
              </c:pt>
              <c:pt idx="49">
                <c:v>2074.1999999999998</c:v>
              </c:pt>
              <c:pt idx="50">
                <c:v>1817.2</c:v>
              </c:pt>
              <c:pt idx="51">
                <c:v>1584.9</c:v>
              </c:pt>
              <c:pt idx="52">
                <c:v>1401.7</c:v>
              </c:pt>
              <c:pt idx="53">
                <c:v>1207.9000000000001</c:v>
              </c:pt>
              <c:pt idx="54">
                <c:v>1032.2</c:v>
              </c:pt>
              <c:pt idx="55">
                <c:v>851.3</c:v>
              </c:pt>
              <c:pt idx="56">
                <c:v>729.2</c:v>
              </c:pt>
              <c:pt idx="57">
                <c:v>596.9</c:v>
              </c:pt>
              <c:pt idx="58">
                <c:v>489.3</c:v>
              </c:pt>
              <c:pt idx="59">
                <c:v>398.5</c:v>
              </c:pt>
              <c:pt idx="60">
                <c:v>318.89999999999998</c:v>
              </c:pt>
            </c:numLit>
          </c:val>
          <c:extLst>
            <c:ext xmlns:c16="http://schemas.microsoft.com/office/drawing/2014/chart" uri="{C3380CC4-5D6E-409C-BE32-E72D297353CC}">
              <c16:uniqueId val="{00000000-310E-4957-B9D6-357DC326C78B}"/>
            </c:ext>
          </c:extLst>
        </c:ser>
        <c:ser>
          <c:idx val="1"/>
          <c:order val="1"/>
          <c:tx>
            <c:v>Coal CCS</c:v>
          </c:tx>
          <c:spPr>
            <a:pattFill prst="wdDnDiag">
              <a:fgClr>
                <a:srgbClr val="0D0D0D"/>
              </a:fgClr>
              <a:bgClr>
                <a:srgbClr val="FFFFFF"/>
              </a:bgClr>
            </a:patt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26.6</c:v>
              </c:pt>
              <c:pt idx="31">
                <c:v>46.5</c:v>
              </c:pt>
              <c:pt idx="32">
                <c:v>66.7</c:v>
              </c:pt>
              <c:pt idx="33">
                <c:v>87.2</c:v>
              </c:pt>
              <c:pt idx="34">
                <c:v>107.9</c:v>
              </c:pt>
              <c:pt idx="35">
                <c:v>128.5</c:v>
              </c:pt>
              <c:pt idx="36">
                <c:v>148.1</c:v>
              </c:pt>
              <c:pt idx="37">
                <c:v>167.7</c:v>
              </c:pt>
              <c:pt idx="38">
                <c:v>187.3</c:v>
              </c:pt>
              <c:pt idx="39">
                <c:v>207.1</c:v>
              </c:pt>
              <c:pt idx="40">
                <c:v>227</c:v>
              </c:pt>
              <c:pt idx="41">
                <c:v>257.7</c:v>
              </c:pt>
              <c:pt idx="42">
                <c:v>288.60000000000002</c:v>
              </c:pt>
              <c:pt idx="43">
                <c:v>319.60000000000002</c:v>
              </c:pt>
              <c:pt idx="44">
                <c:v>350.7</c:v>
              </c:pt>
              <c:pt idx="45">
                <c:v>379.4</c:v>
              </c:pt>
              <c:pt idx="46">
                <c:v>410.5</c:v>
              </c:pt>
              <c:pt idx="47">
                <c:v>442.5</c:v>
              </c:pt>
              <c:pt idx="48">
                <c:v>473.5</c:v>
              </c:pt>
              <c:pt idx="49">
                <c:v>506.5</c:v>
              </c:pt>
              <c:pt idx="50">
                <c:v>540</c:v>
              </c:pt>
              <c:pt idx="51">
                <c:v>609.1</c:v>
              </c:pt>
              <c:pt idx="52">
                <c:v>665.4</c:v>
              </c:pt>
              <c:pt idx="53">
                <c:v>740.9</c:v>
              </c:pt>
              <c:pt idx="54">
                <c:v>819.6</c:v>
              </c:pt>
              <c:pt idx="55">
                <c:v>902.2</c:v>
              </c:pt>
              <c:pt idx="56">
                <c:v>939.7</c:v>
              </c:pt>
              <c:pt idx="57">
                <c:v>977.6</c:v>
              </c:pt>
              <c:pt idx="58">
                <c:v>1014.8</c:v>
              </c:pt>
              <c:pt idx="59">
                <c:v>1052.0999999999999</c:v>
              </c:pt>
              <c:pt idx="60">
                <c:v>1089.3</c:v>
              </c:pt>
            </c:numLit>
          </c:val>
          <c:extLst>
            <c:ext xmlns:c16="http://schemas.microsoft.com/office/drawing/2014/chart" uri="{C3380CC4-5D6E-409C-BE32-E72D297353CC}">
              <c16:uniqueId val="{00000001-310E-4957-B9D6-357DC326C78B}"/>
            </c:ext>
          </c:extLst>
        </c:ser>
        <c:ser>
          <c:idx val="2"/>
          <c:order val="2"/>
          <c:tx>
            <c:v>Oil</c:v>
          </c:tx>
          <c:spPr>
            <a:solidFill>
              <a:srgbClr val="842482"/>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626.70000000000005</c:v>
              </c:pt>
              <c:pt idx="1">
                <c:v>595.9</c:v>
              </c:pt>
              <c:pt idx="2">
                <c:v>567.9</c:v>
              </c:pt>
              <c:pt idx="3">
                <c:v>608</c:v>
              </c:pt>
              <c:pt idx="4">
                <c:v>617.4</c:v>
              </c:pt>
              <c:pt idx="5">
                <c:v>588.20000000000005</c:v>
              </c:pt>
              <c:pt idx="6">
                <c:v>455.6</c:v>
              </c:pt>
              <c:pt idx="7">
                <c:v>478.9</c:v>
              </c:pt>
              <c:pt idx="8">
                <c:v>401.8</c:v>
              </c:pt>
              <c:pt idx="9">
                <c:v>329</c:v>
              </c:pt>
              <c:pt idx="10">
                <c:v>325.5</c:v>
              </c:pt>
              <c:pt idx="11">
                <c:v>391.9</c:v>
              </c:pt>
              <c:pt idx="12">
                <c:v>413.8</c:v>
              </c:pt>
              <c:pt idx="13">
                <c:v>350.3</c:v>
              </c:pt>
              <c:pt idx="14">
                <c:v>280.2</c:v>
              </c:pt>
              <c:pt idx="15">
                <c:v>269.2</c:v>
              </c:pt>
              <c:pt idx="16">
                <c:v>243.2</c:v>
              </c:pt>
              <c:pt idx="17">
                <c:v>215.6</c:v>
              </c:pt>
              <c:pt idx="18">
                <c:v>214.3</c:v>
              </c:pt>
              <c:pt idx="19">
                <c:v>184.9</c:v>
              </c:pt>
              <c:pt idx="20">
                <c:v>175.3</c:v>
              </c:pt>
              <c:pt idx="21">
                <c:v>190.4</c:v>
              </c:pt>
              <c:pt idx="22">
                <c:v>173.6</c:v>
              </c:pt>
              <c:pt idx="23">
                <c:v>25.1</c:v>
              </c:pt>
              <c:pt idx="24">
                <c:v>24.2</c:v>
              </c:pt>
              <c:pt idx="25">
                <c:v>17.899999999999999</c:v>
              </c:pt>
              <c:pt idx="26">
                <c:v>17.7</c:v>
              </c:pt>
              <c:pt idx="27">
                <c:v>18.2</c:v>
              </c:pt>
              <c:pt idx="28">
                <c:v>24.3</c:v>
              </c:pt>
              <c:pt idx="29">
                <c:v>21</c:v>
              </c:pt>
              <c:pt idx="30">
                <c:v>26.6</c:v>
              </c:pt>
              <c:pt idx="31">
                <c:v>16.399999999999999</c:v>
              </c:pt>
              <c:pt idx="32">
                <c:v>17.100000000000001</c:v>
              </c:pt>
              <c:pt idx="33">
                <c:v>14.3</c:v>
              </c:pt>
              <c:pt idx="34">
                <c:v>14.2</c:v>
              </c:pt>
              <c:pt idx="35">
                <c:v>13.6</c:v>
              </c:pt>
              <c:pt idx="36">
                <c:v>13.5</c:v>
              </c:pt>
              <c:pt idx="37">
                <c:v>14.2</c:v>
              </c:pt>
              <c:pt idx="38">
                <c:v>14.3</c:v>
              </c:pt>
              <c:pt idx="39">
                <c:v>15.8</c:v>
              </c:pt>
              <c:pt idx="40">
                <c:v>15</c:v>
              </c:pt>
              <c:pt idx="41">
                <c:v>16.3</c:v>
              </c:pt>
              <c:pt idx="42">
                <c:v>16.100000000000001</c:v>
              </c:pt>
              <c:pt idx="43">
                <c:v>15.8</c:v>
              </c:pt>
              <c:pt idx="44">
                <c:v>16.3</c:v>
              </c:pt>
              <c:pt idx="45">
                <c:v>17.399999999999999</c:v>
              </c:pt>
              <c:pt idx="46">
                <c:v>17.8</c:v>
              </c:pt>
              <c:pt idx="47">
                <c:v>16.100000000000001</c:v>
              </c:pt>
              <c:pt idx="48">
                <c:v>15.1</c:v>
              </c:pt>
              <c:pt idx="49">
                <c:v>13.7</c:v>
              </c:pt>
              <c:pt idx="50">
                <c:v>11.6</c:v>
              </c:pt>
              <c:pt idx="51">
                <c:v>9.9</c:v>
              </c:pt>
              <c:pt idx="52">
                <c:v>10.199999999999999</c:v>
              </c:pt>
              <c:pt idx="53">
                <c:v>10.6</c:v>
              </c:pt>
              <c:pt idx="54">
                <c:v>10.9</c:v>
              </c:pt>
              <c:pt idx="55">
                <c:v>11</c:v>
              </c:pt>
              <c:pt idx="56">
                <c:v>10.4</c:v>
              </c:pt>
              <c:pt idx="57">
                <c:v>10.199999999999999</c:v>
              </c:pt>
              <c:pt idx="58">
                <c:v>10</c:v>
              </c:pt>
              <c:pt idx="59">
                <c:v>9.6999999999999993</c:v>
              </c:pt>
              <c:pt idx="60">
                <c:v>9.3000000000000007</c:v>
              </c:pt>
            </c:numLit>
          </c:val>
          <c:extLst>
            <c:ext xmlns:c16="http://schemas.microsoft.com/office/drawing/2014/chart" uri="{C3380CC4-5D6E-409C-BE32-E72D297353CC}">
              <c16:uniqueId val="{00000002-310E-4957-B9D6-357DC326C78B}"/>
            </c:ext>
          </c:extLst>
        </c:ser>
        <c:ser>
          <c:idx val="3"/>
          <c:order val="3"/>
          <c:tx>
            <c:v>Natural gas</c:v>
          </c:tx>
          <c:spPr>
            <a:solidFill>
              <a:srgbClr val="0070C0"/>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1596.9</c:v>
              </c:pt>
              <c:pt idx="1">
                <c:v>1676.1</c:v>
              </c:pt>
              <c:pt idx="2">
                <c:v>1806.3</c:v>
              </c:pt>
              <c:pt idx="3">
                <c:v>1841.7</c:v>
              </c:pt>
              <c:pt idx="4">
                <c:v>1956.4</c:v>
              </c:pt>
              <c:pt idx="5">
                <c:v>2038.9</c:v>
              </c:pt>
              <c:pt idx="6">
                <c:v>2198.3000000000002</c:v>
              </c:pt>
              <c:pt idx="7">
                <c:v>2347.1999999999998</c:v>
              </c:pt>
              <c:pt idx="8">
                <c:v>2385.9</c:v>
              </c:pt>
              <c:pt idx="9">
                <c:v>2430.8000000000002</c:v>
              </c:pt>
              <c:pt idx="10">
                <c:v>2688.2</c:v>
              </c:pt>
              <c:pt idx="11">
                <c:v>2880</c:v>
              </c:pt>
              <c:pt idx="12">
                <c:v>3140.5</c:v>
              </c:pt>
              <c:pt idx="13">
                <c:v>3117.8</c:v>
              </c:pt>
              <c:pt idx="14">
                <c:v>3184.8</c:v>
              </c:pt>
              <c:pt idx="15">
                <c:v>3420.3</c:v>
              </c:pt>
              <c:pt idx="16">
                <c:v>3496</c:v>
              </c:pt>
              <c:pt idx="17">
                <c:v>3386.3</c:v>
              </c:pt>
              <c:pt idx="18">
                <c:v>3634.5</c:v>
              </c:pt>
              <c:pt idx="19">
                <c:v>3731.9</c:v>
              </c:pt>
              <c:pt idx="20">
                <c:v>3730.2</c:v>
              </c:pt>
              <c:pt idx="21">
                <c:v>3804.7</c:v>
              </c:pt>
              <c:pt idx="22">
                <c:v>3817.6</c:v>
              </c:pt>
              <c:pt idx="23">
                <c:v>4152.7</c:v>
              </c:pt>
              <c:pt idx="24">
                <c:v>4336.8</c:v>
              </c:pt>
              <c:pt idx="25">
                <c:v>4569.8999999999996</c:v>
              </c:pt>
              <c:pt idx="26">
                <c:v>4770</c:v>
              </c:pt>
              <c:pt idx="27">
                <c:v>4917.2</c:v>
              </c:pt>
              <c:pt idx="28">
                <c:v>5024.3</c:v>
              </c:pt>
              <c:pt idx="29">
                <c:v>5204.2</c:v>
              </c:pt>
              <c:pt idx="30">
                <c:v>5330.4</c:v>
              </c:pt>
              <c:pt idx="31">
                <c:v>5466.7</c:v>
              </c:pt>
              <c:pt idx="32">
                <c:v>5460.5</c:v>
              </c:pt>
              <c:pt idx="33">
                <c:v>5439</c:v>
              </c:pt>
              <c:pt idx="34">
                <c:v>5458.8</c:v>
              </c:pt>
              <c:pt idx="35">
                <c:v>5484.3</c:v>
              </c:pt>
              <c:pt idx="36">
                <c:v>5507.4</c:v>
              </c:pt>
              <c:pt idx="37">
                <c:v>5349.1</c:v>
              </c:pt>
              <c:pt idx="38">
                <c:v>5154.8</c:v>
              </c:pt>
              <c:pt idx="39">
                <c:v>4943.5</c:v>
              </c:pt>
              <c:pt idx="40">
                <c:v>4686.8</c:v>
              </c:pt>
              <c:pt idx="41">
                <c:v>4423.1000000000004</c:v>
              </c:pt>
              <c:pt idx="42">
                <c:v>4177.1000000000004</c:v>
              </c:pt>
              <c:pt idx="43">
                <c:v>4017.8</c:v>
              </c:pt>
              <c:pt idx="44">
                <c:v>3864.3</c:v>
              </c:pt>
              <c:pt idx="45">
                <c:v>3752.6</c:v>
              </c:pt>
              <c:pt idx="46">
                <c:v>3653.7</c:v>
              </c:pt>
              <c:pt idx="47">
                <c:v>3548.2</c:v>
              </c:pt>
              <c:pt idx="48">
                <c:v>3460.5</c:v>
              </c:pt>
              <c:pt idx="49">
                <c:v>3350.9</c:v>
              </c:pt>
              <c:pt idx="50">
                <c:v>3257</c:v>
              </c:pt>
              <c:pt idx="51">
                <c:v>3170</c:v>
              </c:pt>
              <c:pt idx="52">
                <c:v>3097.6</c:v>
              </c:pt>
              <c:pt idx="53">
                <c:v>3023.9</c:v>
              </c:pt>
              <c:pt idx="54">
                <c:v>2954.2</c:v>
              </c:pt>
              <c:pt idx="55">
                <c:v>2887.8</c:v>
              </c:pt>
              <c:pt idx="56">
                <c:v>2871.9</c:v>
              </c:pt>
              <c:pt idx="57">
                <c:v>2857.3</c:v>
              </c:pt>
              <c:pt idx="58">
                <c:v>2845.5</c:v>
              </c:pt>
              <c:pt idx="59">
                <c:v>2812.9</c:v>
              </c:pt>
              <c:pt idx="60">
                <c:v>2771.7</c:v>
              </c:pt>
            </c:numLit>
          </c:val>
          <c:extLst>
            <c:ext xmlns:c16="http://schemas.microsoft.com/office/drawing/2014/chart" uri="{C3380CC4-5D6E-409C-BE32-E72D297353CC}">
              <c16:uniqueId val="{00000003-310E-4957-B9D6-357DC326C78B}"/>
            </c:ext>
          </c:extLst>
        </c:ser>
        <c:ser>
          <c:idx val="4"/>
          <c:order val="4"/>
          <c:tx>
            <c:v>Natural gas CCS</c:v>
          </c:tx>
          <c:spPr>
            <a:pattFill prst="wdDnDiag">
              <a:fgClr>
                <a:srgbClr val="FF9500"/>
              </a:fgClr>
              <a:bgClr>
                <a:srgbClr val="FFFFFF"/>
              </a:bgClr>
            </a:patt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6.6</c:v>
              </c:pt>
              <c:pt idx="31">
                <c:v>15.5</c:v>
              </c:pt>
              <c:pt idx="32">
                <c:v>164.5</c:v>
              </c:pt>
              <c:pt idx="33">
                <c:v>335.1</c:v>
              </c:pt>
              <c:pt idx="34">
                <c:v>485.4</c:v>
              </c:pt>
              <c:pt idx="35">
                <c:v>599.29999999999995</c:v>
              </c:pt>
              <c:pt idx="36">
                <c:v>635.20000000000005</c:v>
              </c:pt>
              <c:pt idx="37">
                <c:v>763.8</c:v>
              </c:pt>
              <c:pt idx="38">
                <c:v>864.9</c:v>
              </c:pt>
              <c:pt idx="39">
                <c:v>970.7</c:v>
              </c:pt>
              <c:pt idx="40">
                <c:v>1114.4000000000001</c:v>
              </c:pt>
              <c:pt idx="41">
                <c:v>1289.0999999999999</c:v>
              </c:pt>
              <c:pt idx="42">
                <c:v>1462.6</c:v>
              </c:pt>
              <c:pt idx="43">
                <c:v>1558</c:v>
              </c:pt>
              <c:pt idx="44">
                <c:v>1652.7</c:v>
              </c:pt>
              <c:pt idx="45">
                <c:v>1757.7</c:v>
              </c:pt>
              <c:pt idx="46">
                <c:v>1777.2</c:v>
              </c:pt>
              <c:pt idx="47">
                <c:v>1862.9</c:v>
              </c:pt>
              <c:pt idx="48">
                <c:v>1891.9</c:v>
              </c:pt>
              <c:pt idx="49">
                <c:v>1901</c:v>
              </c:pt>
              <c:pt idx="50">
                <c:v>1874.9</c:v>
              </c:pt>
              <c:pt idx="51">
                <c:v>1799.6</c:v>
              </c:pt>
              <c:pt idx="52">
                <c:v>1770.7</c:v>
              </c:pt>
              <c:pt idx="53">
                <c:v>1761.9</c:v>
              </c:pt>
              <c:pt idx="54">
                <c:v>1743.3</c:v>
              </c:pt>
              <c:pt idx="55">
                <c:v>1739.9</c:v>
              </c:pt>
              <c:pt idx="56">
                <c:v>1749.4</c:v>
              </c:pt>
              <c:pt idx="57">
                <c:v>1755.3</c:v>
              </c:pt>
              <c:pt idx="58">
                <c:v>1756.1</c:v>
              </c:pt>
              <c:pt idx="59">
                <c:v>1753.4</c:v>
              </c:pt>
              <c:pt idx="60">
                <c:v>1751.4</c:v>
              </c:pt>
            </c:numLit>
          </c:val>
          <c:extLst>
            <c:ext xmlns:c16="http://schemas.microsoft.com/office/drawing/2014/chart" uri="{C3380CC4-5D6E-409C-BE32-E72D297353CC}">
              <c16:uniqueId val="{00000004-310E-4957-B9D6-357DC326C78B}"/>
            </c:ext>
          </c:extLst>
        </c:ser>
        <c:ser>
          <c:idx val="5"/>
          <c:order val="5"/>
          <c:tx>
            <c:v>Nuclear</c:v>
          </c:tx>
          <c:spPr>
            <a:solidFill>
              <a:srgbClr val="C6188C"/>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1495.7</c:v>
              </c:pt>
              <c:pt idx="1">
                <c:v>1499.9</c:v>
              </c:pt>
              <c:pt idx="2">
                <c:v>1510.3</c:v>
              </c:pt>
              <c:pt idx="3">
                <c:v>1475.5</c:v>
              </c:pt>
              <c:pt idx="4">
                <c:v>1560.7</c:v>
              </c:pt>
              <c:pt idx="5">
                <c:v>1607.3</c:v>
              </c:pt>
              <c:pt idx="6">
                <c:v>1628</c:v>
              </c:pt>
              <c:pt idx="7">
                <c:v>1609.7</c:v>
              </c:pt>
              <c:pt idx="8">
                <c:v>1624.7</c:v>
              </c:pt>
              <c:pt idx="9">
                <c:v>1633.3</c:v>
              </c:pt>
              <c:pt idx="10">
                <c:v>1657.9</c:v>
              </c:pt>
              <c:pt idx="11">
                <c:v>1482.6</c:v>
              </c:pt>
              <c:pt idx="12">
                <c:v>1386</c:v>
              </c:pt>
              <c:pt idx="13">
                <c:v>1410.7</c:v>
              </c:pt>
              <c:pt idx="14">
                <c:v>1459.3</c:v>
              </c:pt>
              <c:pt idx="15">
                <c:v>1520.3</c:v>
              </c:pt>
              <c:pt idx="16">
                <c:v>1573.2</c:v>
              </c:pt>
              <c:pt idx="17">
                <c:v>1605.7</c:v>
              </c:pt>
              <c:pt idx="18">
                <c:v>1680.4</c:v>
              </c:pt>
              <c:pt idx="19">
                <c:v>1754.7</c:v>
              </c:pt>
              <c:pt idx="20">
                <c:v>1744.9</c:v>
              </c:pt>
              <c:pt idx="21">
                <c:v>1802.4</c:v>
              </c:pt>
              <c:pt idx="22">
                <c:v>1795.4</c:v>
              </c:pt>
              <c:pt idx="23">
                <c:v>1824.8</c:v>
              </c:pt>
              <c:pt idx="24">
                <c:v>1912.9</c:v>
              </c:pt>
              <c:pt idx="25">
                <c:v>1985.2</c:v>
              </c:pt>
              <c:pt idx="26">
                <c:v>2058.5</c:v>
              </c:pt>
              <c:pt idx="27">
                <c:v>2151.3000000000002</c:v>
              </c:pt>
              <c:pt idx="28">
                <c:v>2239.5</c:v>
              </c:pt>
              <c:pt idx="29">
                <c:v>2331</c:v>
              </c:pt>
              <c:pt idx="30">
                <c:v>2408.4</c:v>
              </c:pt>
              <c:pt idx="31">
                <c:v>2494.1999999999998</c:v>
              </c:pt>
              <c:pt idx="32">
                <c:v>2585.1</c:v>
              </c:pt>
              <c:pt idx="33">
                <c:v>2670.5</c:v>
              </c:pt>
              <c:pt idx="34">
                <c:v>2793.2</c:v>
              </c:pt>
              <c:pt idx="35">
                <c:v>2975.1</c:v>
              </c:pt>
              <c:pt idx="36">
                <c:v>3206.7</c:v>
              </c:pt>
              <c:pt idx="37">
                <c:v>3457.1</c:v>
              </c:pt>
              <c:pt idx="38">
                <c:v>3722.3</c:v>
              </c:pt>
              <c:pt idx="39">
                <c:v>3972.4</c:v>
              </c:pt>
              <c:pt idx="40">
                <c:v>4187.6000000000004</c:v>
              </c:pt>
              <c:pt idx="41">
                <c:v>4390.6000000000004</c:v>
              </c:pt>
              <c:pt idx="42">
                <c:v>4586.3</c:v>
              </c:pt>
              <c:pt idx="43">
                <c:v>4892.3</c:v>
              </c:pt>
              <c:pt idx="44">
                <c:v>5076</c:v>
              </c:pt>
              <c:pt idx="45">
                <c:v>5205.7</c:v>
              </c:pt>
              <c:pt idx="46">
                <c:v>5418.3</c:v>
              </c:pt>
              <c:pt idx="47">
                <c:v>5584.6</c:v>
              </c:pt>
              <c:pt idx="48">
                <c:v>5769.9</c:v>
              </c:pt>
              <c:pt idx="49">
                <c:v>5964.5</c:v>
              </c:pt>
              <c:pt idx="50">
                <c:v>6182.7</c:v>
              </c:pt>
              <c:pt idx="51">
                <c:v>6410.3</c:v>
              </c:pt>
              <c:pt idx="52">
                <c:v>6610.7</c:v>
              </c:pt>
              <c:pt idx="53">
                <c:v>6762.2</c:v>
              </c:pt>
              <c:pt idx="54">
                <c:v>6893.5</c:v>
              </c:pt>
              <c:pt idx="55">
                <c:v>7009.9</c:v>
              </c:pt>
              <c:pt idx="56">
                <c:v>7140.9</c:v>
              </c:pt>
              <c:pt idx="57">
                <c:v>7168</c:v>
              </c:pt>
              <c:pt idx="58">
                <c:v>7246.9</c:v>
              </c:pt>
              <c:pt idx="59">
                <c:v>7314.6</c:v>
              </c:pt>
              <c:pt idx="60">
                <c:v>7367.2</c:v>
              </c:pt>
            </c:numLit>
          </c:val>
          <c:extLst>
            <c:ext xmlns:c16="http://schemas.microsoft.com/office/drawing/2014/chart" uri="{C3380CC4-5D6E-409C-BE32-E72D297353CC}">
              <c16:uniqueId val="{00000005-310E-4957-B9D6-357DC326C78B}"/>
            </c:ext>
          </c:extLst>
        </c:ser>
        <c:ser>
          <c:idx val="6"/>
          <c:order val="6"/>
          <c:tx>
            <c:v>Hydro</c:v>
          </c:tx>
          <c:spPr>
            <a:solidFill>
              <a:srgbClr val="B0D6F0"/>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1250</c:v>
              </c:pt>
              <c:pt idx="1">
                <c:v>1223</c:v>
              </c:pt>
              <c:pt idx="2">
                <c:v>1313.2</c:v>
              </c:pt>
              <c:pt idx="3">
                <c:v>1311.2</c:v>
              </c:pt>
              <c:pt idx="4">
                <c:v>1402.1</c:v>
              </c:pt>
              <c:pt idx="5">
                <c:v>1455.7</c:v>
              </c:pt>
              <c:pt idx="6">
                <c:v>1531</c:v>
              </c:pt>
              <c:pt idx="7">
                <c:v>1534.1</c:v>
              </c:pt>
              <c:pt idx="8">
                <c:v>1655.4</c:v>
              </c:pt>
              <c:pt idx="9">
                <c:v>1699</c:v>
              </c:pt>
              <c:pt idx="10">
                <c:v>1782.6</c:v>
              </c:pt>
              <c:pt idx="11">
                <c:v>1859.6</c:v>
              </c:pt>
              <c:pt idx="12">
                <c:v>1990.7</c:v>
              </c:pt>
              <c:pt idx="13">
                <c:v>2067.1999999999998</c:v>
              </c:pt>
              <c:pt idx="14">
                <c:v>2217.6</c:v>
              </c:pt>
              <c:pt idx="15">
                <c:v>2245.6</c:v>
              </c:pt>
              <c:pt idx="16">
                <c:v>2354.1</c:v>
              </c:pt>
              <c:pt idx="17">
                <c:v>2449</c:v>
              </c:pt>
              <c:pt idx="18">
                <c:v>2477.8000000000002</c:v>
              </c:pt>
              <c:pt idx="19">
                <c:v>2513.5</c:v>
              </c:pt>
              <c:pt idx="20">
                <c:v>2589.5</c:v>
              </c:pt>
              <c:pt idx="21">
                <c:v>2556.8000000000002</c:v>
              </c:pt>
              <c:pt idx="22">
                <c:v>2596.1999999999998</c:v>
              </c:pt>
              <c:pt idx="23">
                <c:v>2720</c:v>
              </c:pt>
              <c:pt idx="24">
                <c:v>2751.7</c:v>
              </c:pt>
              <c:pt idx="25">
                <c:v>2789.7</c:v>
              </c:pt>
              <c:pt idx="26">
                <c:v>2829.7</c:v>
              </c:pt>
              <c:pt idx="27">
                <c:v>2877.9</c:v>
              </c:pt>
              <c:pt idx="28">
                <c:v>2928.8</c:v>
              </c:pt>
              <c:pt idx="29">
                <c:v>2975</c:v>
              </c:pt>
              <c:pt idx="30">
                <c:v>3014.8</c:v>
              </c:pt>
              <c:pt idx="31">
                <c:v>3050.1</c:v>
              </c:pt>
              <c:pt idx="32">
                <c:v>3072.1</c:v>
              </c:pt>
              <c:pt idx="33">
                <c:v>3103.2</c:v>
              </c:pt>
              <c:pt idx="34">
                <c:v>3139</c:v>
              </c:pt>
              <c:pt idx="35">
                <c:v>3181.3</c:v>
              </c:pt>
              <c:pt idx="36">
                <c:v>3204.5</c:v>
              </c:pt>
              <c:pt idx="37">
                <c:v>3236.4</c:v>
              </c:pt>
              <c:pt idx="38">
                <c:v>3260.7</c:v>
              </c:pt>
              <c:pt idx="39">
                <c:v>3292.5</c:v>
              </c:pt>
              <c:pt idx="40">
                <c:v>3314.4</c:v>
              </c:pt>
              <c:pt idx="41">
                <c:v>3382</c:v>
              </c:pt>
              <c:pt idx="42">
                <c:v>3426.7</c:v>
              </c:pt>
              <c:pt idx="43">
                <c:v>3455.7</c:v>
              </c:pt>
              <c:pt idx="44">
                <c:v>3486</c:v>
              </c:pt>
              <c:pt idx="45">
                <c:v>3528.9</c:v>
              </c:pt>
              <c:pt idx="46">
                <c:v>3548.5</c:v>
              </c:pt>
              <c:pt idx="47">
                <c:v>3571</c:v>
              </c:pt>
              <c:pt idx="48">
                <c:v>3589.7</c:v>
              </c:pt>
              <c:pt idx="49">
                <c:v>3619.7</c:v>
              </c:pt>
              <c:pt idx="50">
                <c:v>3629.5</c:v>
              </c:pt>
              <c:pt idx="51">
                <c:v>3624.9</c:v>
              </c:pt>
              <c:pt idx="52">
                <c:v>3577.2</c:v>
              </c:pt>
              <c:pt idx="53">
                <c:v>3528</c:v>
              </c:pt>
              <c:pt idx="54">
                <c:v>3533.7</c:v>
              </c:pt>
              <c:pt idx="55">
                <c:v>3531.6</c:v>
              </c:pt>
              <c:pt idx="56">
                <c:v>3542</c:v>
              </c:pt>
              <c:pt idx="57">
                <c:v>3551.4</c:v>
              </c:pt>
              <c:pt idx="58">
                <c:v>3563.8</c:v>
              </c:pt>
              <c:pt idx="59">
                <c:v>3575.5</c:v>
              </c:pt>
              <c:pt idx="60">
                <c:v>3586.5</c:v>
              </c:pt>
            </c:numLit>
          </c:val>
          <c:extLst>
            <c:ext xmlns:c16="http://schemas.microsoft.com/office/drawing/2014/chart" uri="{C3380CC4-5D6E-409C-BE32-E72D297353CC}">
              <c16:uniqueId val="{00000006-310E-4957-B9D6-357DC326C78B}"/>
            </c:ext>
          </c:extLst>
        </c:ser>
        <c:ser>
          <c:idx val="7"/>
          <c:order val="7"/>
          <c:tx>
            <c:v>Geothermal</c:v>
          </c:tx>
          <c:spPr>
            <a:solidFill>
              <a:srgbClr val="9C5E31"/>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41.1</c:v>
              </c:pt>
              <c:pt idx="1">
                <c:v>39.6</c:v>
              </c:pt>
              <c:pt idx="2">
                <c:v>40.1</c:v>
              </c:pt>
              <c:pt idx="3">
                <c:v>40.5</c:v>
              </c:pt>
              <c:pt idx="4">
                <c:v>42.1</c:v>
              </c:pt>
              <c:pt idx="5">
                <c:v>47.5</c:v>
              </c:pt>
              <c:pt idx="6">
                <c:v>47.4</c:v>
              </c:pt>
              <c:pt idx="7">
                <c:v>48.8</c:v>
              </c:pt>
              <c:pt idx="8">
                <c:v>50.8</c:v>
              </c:pt>
              <c:pt idx="9">
                <c:v>51.6</c:v>
              </c:pt>
              <c:pt idx="10">
                <c:v>52.4</c:v>
              </c:pt>
              <c:pt idx="11">
                <c:v>52.9</c:v>
              </c:pt>
              <c:pt idx="12">
                <c:v>53</c:v>
              </c:pt>
              <c:pt idx="13">
                <c:v>53.2</c:v>
              </c:pt>
              <c:pt idx="14">
                <c:v>55.6</c:v>
              </c:pt>
              <c:pt idx="15">
                <c:v>57.2</c:v>
              </c:pt>
              <c:pt idx="16">
                <c:v>57.4</c:v>
              </c:pt>
              <c:pt idx="17">
                <c:v>60.1</c:v>
              </c:pt>
              <c:pt idx="18">
                <c:v>60.1</c:v>
              </c:pt>
              <c:pt idx="19">
                <c:v>60.3</c:v>
              </c:pt>
              <c:pt idx="20">
                <c:v>62.5</c:v>
              </c:pt>
              <c:pt idx="21">
                <c:v>61.7</c:v>
              </c:pt>
              <c:pt idx="22">
                <c:v>63.3</c:v>
              </c:pt>
              <c:pt idx="23">
                <c:v>64.5</c:v>
              </c:pt>
              <c:pt idx="24">
                <c:v>64.5</c:v>
              </c:pt>
              <c:pt idx="25">
                <c:v>67</c:v>
              </c:pt>
              <c:pt idx="26">
                <c:v>71.400000000000006</c:v>
              </c:pt>
              <c:pt idx="27">
                <c:v>75.3</c:v>
              </c:pt>
              <c:pt idx="28">
                <c:v>79.400000000000006</c:v>
              </c:pt>
              <c:pt idx="29">
                <c:v>84.1</c:v>
              </c:pt>
              <c:pt idx="30">
                <c:v>88.3</c:v>
              </c:pt>
              <c:pt idx="31">
                <c:v>93.8</c:v>
              </c:pt>
              <c:pt idx="32">
                <c:v>99.3</c:v>
              </c:pt>
              <c:pt idx="33">
                <c:v>106.6</c:v>
              </c:pt>
              <c:pt idx="34">
                <c:v>111.7</c:v>
              </c:pt>
              <c:pt idx="35">
                <c:v>118.3</c:v>
              </c:pt>
              <c:pt idx="36">
                <c:v>129.5</c:v>
              </c:pt>
              <c:pt idx="37">
                <c:v>141.69999999999999</c:v>
              </c:pt>
              <c:pt idx="38">
                <c:v>154.1</c:v>
              </c:pt>
              <c:pt idx="39">
                <c:v>166.5</c:v>
              </c:pt>
              <c:pt idx="40">
                <c:v>181.9</c:v>
              </c:pt>
              <c:pt idx="41">
                <c:v>186.8</c:v>
              </c:pt>
              <c:pt idx="42">
                <c:v>189.8</c:v>
              </c:pt>
              <c:pt idx="43">
                <c:v>192.7</c:v>
              </c:pt>
              <c:pt idx="44">
                <c:v>195.6</c:v>
              </c:pt>
              <c:pt idx="45">
                <c:v>199.2</c:v>
              </c:pt>
              <c:pt idx="46">
                <c:v>203.7</c:v>
              </c:pt>
              <c:pt idx="47">
                <c:v>208.8</c:v>
              </c:pt>
              <c:pt idx="48">
                <c:v>213.3</c:v>
              </c:pt>
              <c:pt idx="49">
                <c:v>217.8</c:v>
              </c:pt>
              <c:pt idx="50">
                <c:v>224.7</c:v>
              </c:pt>
              <c:pt idx="51">
                <c:v>227.8</c:v>
              </c:pt>
              <c:pt idx="52">
                <c:v>230.7</c:v>
              </c:pt>
              <c:pt idx="53">
                <c:v>228</c:v>
              </c:pt>
              <c:pt idx="54">
                <c:v>231</c:v>
              </c:pt>
              <c:pt idx="55">
                <c:v>233.4</c:v>
              </c:pt>
              <c:pt idx="56">
                <c:v>234.9</c:v>
              </c:pt>
              <c:pt idx="57">
                <c:v>236.4</c:v>
              </c:pt>
              <c:pt idx="58">
                <c:v>238</c:v>
              </c:pt>
              <c:pt idx="59">
                <c:v>239.5</c:v>
              </c:pt>
              <c:pt idx="60">
                <c:v>241</c:v>
              </c:pt>
            </c:numLit>
          </c:val>
          <c:extLst>
            <c:ext xmlns:c16="http://schemas.microsoft.com/office/drawing/2014/chart" uri="{C3380CC4-5D6E-409C-BE32-E72D297353CC}">
              <c16:uniqueId val="{00000007-310E-4957-B9D6-357DC326C78B}"/>
            </c:ext>
          </c:extLst>
        </c:ser>
        <c:ser>
          <c:idx val="8"/>
          <c:order val="8"/>
          <c:tx>
            <c:v>Solar</c:v>
          </c:tx>
          <c:spPr>
            <a:solidFill>
              <a:srgbClr val="FFD700"/>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1.1000000000000001</c:v>
              </c:pt>
              <c:pt idx="1">
                <c:v>1.4</c:v>
              </c:pt>
              <c:pt idx="2">
                <c:v>1.5</c:v>
              </c:pt>
              <c:pt idx="3">
                <c:v>1.8</c:v>
              </c:pt>
              <c:pt idx="4">
                <c:v>2.2000000000000002</c:v>
              </c:pt>
              <c:pt idx="5">
                <c:v>2.6</c:v>
              </c:pt>
              <c:pt idx="6">
                <c:v>3.1</c:v>
              </c:pt>
              <c:pt idx="7">
                <c:v>3.8</c:v>
              </c:pt>
              <c:pt idx="8">
                <c:v>4.7</c:v>
              </c:pt>
              <c:pt idx="9">
                <c:v>6</c:v>
              </c:pt>
              <c:pt idx="10">
                <c:v>9</c:v>
              </c:pt>
              <c:pt idx="11">
                <c:v>14.2</c:v>
              </c:pt>
              <c:pt idx="12">
                <c:v>21.9</c:v>
              </c:pt>
              <c:pt idx="13">
                <c:v>42.5</c:v>
              </c:pt>
              <c:pt idx="14">
                <c:v>90.1</c:v>
              </c:pt>
              <c:pt idx="15">
                <c:v>131.30000000000001</c:v>
              </c:pt>
              <c:pt idx="16">
                <c:v>181.8</c:v>
              </c:pt>
              <c:pt idx="17">
                <c:v>264.7</c:v>
              </c:pt>
              <c:pt idx="18">
                <c:v>365.4</c:v>
              </c:pt>
              <c:pt idx="19">
                <c:v>455.1</c:v>
              </c:pt>
              <c:pt idx="20">
                <c:v>546.29999999999995</c:v>
              </c:pt>
              <c:pt idx="21">
                <c:v>690.8</c:v>
              </c:pt>
              <c:pt idx="22">
                <c:v>867.4</c:v>
              </c:pt>
              <c:pt idx="23">
                <c:v>1180.7</c:v>
              </c:pt>
              <c:pt idx="24">
                <c:v>1383.1</c:v>
              </c:pt>
              <c:pt idx="25">
                <c:v>1679.4</c:v>
              </c:pt>
              <c:pt idx="26">
                <c:v>1998.8</c:v>
              </c:pt>
              <c:pt idx="27">
                <c:v>2315.5</c:v>
              </c:pt>
              <c:pt idx="28">
                <c:v>2631.6</c:v>
              </c:pt>
              <c:pt idx="29">
                <c:v>2948.4</c:v>
              </c:pt>
              <c:pt idx="30">
                <c:v>3261.5</c:v>
              </c:pt>
              <c:pt idx="31">
                <c:v>3600.7</c:v>
              </c:pt>
              <c:pt idx="32">
                <c:v>3927.6</c:v>
              </c:pt>
              <c:pt idx="33">
                <c:v>4278.2</c:v>
              </c:pt>
              <c:pt idx="34">
                <c:v>4644.7</c:v>
              </c:pt>
              <c:pt idx="35">
                <c:v>4986.1000000000004</c:v>
              </c:pt>
              <c:pt idx="36">
                <c:v>5321.4</c:v>
              </c:pt>
              <c:pt idx="37">
                <c:v>5670.9</c:v>
              </c:pt>
              <c:pt idx="38">
                <c:v>6027</c:v>
              </c:pt>
              <c:pt idx="39">
                <c:v>6376.6</c:v>
              </c:pt>
              <c:pt idx="40">
                <c:v>6724.7</c:v>
              </c:pt>
              <c:pt idx="41">
                <c:v>6988.2</c:v>
              </c:pt>
              <c:pt idx="42">
                <c:v>7239.6</c:v>
              </c:pt>
              <c:pt idx="43">
                <c:v>7490.3</c:v>
              </c:pt>
              <c:pt idx="44">
                <c:v>7736.2</c:v>
              </c:pt>
              <c:pt idx="45">
                <c:v>7966.4</c:v>
              </c:pt>
              <c:pt idx="46">
                <c:v>8190.8</c:v>
              </c:pt>
              <c:pt idx="47">
                <c:v>8402.7999999999993</c:v>
              </c:pt>
              <c:pt idx="48">
                <c:v>8605.9</c:v>
              </c:pt>
              <c:pt idx="49">
                <c:v>8811.7999999999993</c:v>
              </c:pt>
              <c:pt idx="50">
                <c:v>8999.1</c:v>
              </c:pt>
              <c:pt idx="51">
                <c:v>9152.2000000000007</c:v>
              </c:pt>
              <c:pt idx="52">
                <c:v>9289.9</c:v>
              </c:pt>
              <c:pt idx="53">
                <c:v>9415.9</c:v>
              </c:pt>
              <c:pt idx="54">
                <c:v>9503.2999999999993</c:v>
              </c:pt>
              <c:pt idx="55">
                <c:v>9586.6</c:v>
              </c:pt>
              <c:pt idx="56">
                <c:v>9609.9</c:v>
              </c:pt>
              <c:pt idx="57">
                <c:v>9749.2000000000007</c:v>
              </c:pt>
              <c:pt idx="58">
                <c:v>9829</c:v>
              </c:pt>
              <c:pt idx="59">
                <c:v>9907.1</c:v>
              </c:pt>
              <c:pt idx="60">
                <c:v>9979.1</c:v>
              </c:pt>
            </c:numLit>
          </c:val>
          <c:extLst>
            <c:ext xmlns:c16="http://schemas.microsoft.com/office/drawing/2014/chart" uri="{C3380CC4-5D6E-409C-BE32-E72D297353CC}">
              <c16:uniqueId val="{00000008-310E-4957-B9D6-357DC326C78B}"/>
            </c:ext>
          </c:extLst>
        </c:ser>
        <c:ser>
          <c:idx val="9"/>
          <c:order val="9"/>
          <c:tx>
            <c:v>Wind</c:v>
          </c:tx>
          <c:spPr>
            <a:solidFill>
              <a:srgbClr val="000099"/>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6.2</c:v>
              </c:pt>
              <c:pt idx="1">
                <c:v>7.8</c:v>
              </c:pt>
              <c:pt idx="2">
                <c:v>11.9</c:v>
              </c:pt>
              <c:pt idx="3">
                <c:v>13.9</c:v>
              </c:pt>
              <c:pt idx="4">
                <c:v>17.7</c:v>
              </c:pt>
              <c:pt idx="5">
                <c:v>23</c:v>
              </c:pt>
              <c:pt idx="6">
                <c:v>34.299999999999997</c:v>
              </c:pt>
              <c:pt idx="7">
                <c:v>44.9</c:v>
              </c:pt>
              <c:pt idx="8">
                <c:v>68</c:v>
              </c:pt>
              <c:pt idx="9">
                <c:v>92</c:v>
              </c:pt>
              <c:pt idx="10">
                <c:v>162.69999999999999</c:v>
              </c:pt>
              <c:pt idx="11">
                <c:v>218.5</c:v>
              </c:pt>
              <c:pt idx="12">
                <c:v>269.60000000000002</c:v>
              </c:pt>
              <c:pt idx="13">
                <c:v>352.1</c:v>
              </c:pt>
              <c:pt idx="14">
                <c:v>395.9</c:v>
              </c:pt>
              <c:pt idx="15">
                <c:v>440.7</c:v>
              </c:pt>
              <c:pt idx="16">
                <c:v>536.79999999999995</c:v>
              </c:pt>
              <c:pt idx="17">
                <c:v>628.70000000000005</c:v>
              </c:pt>
              <c:pt idx="18">
                <c:v>725.6</c:v>
              </c:pt>
              <c:pt idx="19">
                <c:v>798.7</c:v>
              </c:pt>
              <c:pt idx="20">
                <c:v>914.6</c:v>
              </c:pt>
              <c:pt idx="21">
                <c:v>1157.8</c:v>
              </c:pt>
              <c:pt idx="22">
                <c:v>1336.5</c:v>
              </c:pt>
              <c:pt idx="23">
                <c:v>1322.2</c:v>
              </c:pt>
              <c:pt idx="24">
                <c:v>1472</c:v>
              </c:pt>
              <c:pt idx="25">
                <c:v>1665.5</c:v>
              </c:pt>
              <c:pt idx="26">
                <c:v>1875.7</c:v>
              </c:pt>
              <c:pt idx="27">
                <c:v>2113.4</c:v>
              </c:pt>
              <c:pt idx="28">
                <c:v>2367.1999999999998</c:v>
              </c:pt>
              <c:pt idx="29">
                <c:v>2610.3000000000002</c:v>
              </c:pt>
              <c:pt idx="30">
                <c:v>2882.4</c:v>
              </c:pt>
              <c:pt idx="31">
                <c:v>3079.2</c:v>
              </c:pt>
              <c:pt idx="32">
                <c:v>3276.7</c:v>
              </c:pt>
              <c:pt idx="33">
                <c:v>3486.7</c:v>
              </c:pt>
              <c:pt idx="34">
                <c:v>3719.8</c:v>
              </c:pt>
              <c:pt idx="35">
                <c:v>3969.6</c:v>
              </c:pt>
              <c:pt idx="36">
                <c:v>4193.3999999999996</c:v>
              </c:pt>
              <c:pt idx="37">
                <c:v>4423.8999999999996</c:v>
              </c:pt>
              <c:pt idx="38">
                <c:v>4657.2</c:v>
              </c:pt>
              <c:pt idx="39">
                <c:v>4881.6000000000004</c:v>
              </c:pt>
              <c:pt idx="40">
                <c:v>5107.6000000000004</c:v>
              </c:pt>
              <c:pt idx="41">
                <c:v>5340.7</c:v>
              </c:pt>
              <c:pt idx="42">
                <c:v>5572.5</c:v>
              </c:pt>
              <c:pt idx="43">
                <c:v>5793.8</c:v>
              </c:pt>
              <c:pt idx="44">
                <c:v>6011.6</c:v>
              </c:pt>
              <c:pt idx="45">
                <c:v>6248.6</c:v>
              </c:pt>
              <c:pt idx="46">
                <c:v>6462.6</c:v>
              </c:pt>
              <c:pt idx="47">
                <c:v>6670.8</c:v>
              </c:pt>
              <c:pt idx="48">
                <c:v>6877.8</c:v>
              </c:pt>
              <c:pt idx="49">
                <c:v>7073.4</c:v>
              </c:pt>
              <c:pt idx="50">
                <c:v>7274.2</c:v>
              </c:pt>
              <c:pt idx="51">
                <c:v>7444</c:v>
              </c:pt>
              <c:pt idx="52">
                <c:v>7603.8</c:v>
              </c:pt>
              <c:pt idx="53">
                <c:v>7762.8</c:v>
              </c:pt>
              <c:pt idx="54">
                <c:v>7906.1</c:v>
              </c:pt>
              <c:pt idx="55">
                <c:v>8034.5</c:v>
              </c:pt>
              <c:pt idx="56">
                <c:v>8148.3</c:v>
              </c:pt>
              <c:pt idx="57">
                <c:v>8234.1</c:v>
              </c:pt>
              <c:pt idx="58">
                <c:v>8314.5</c:v>
              </c:pt>
              <c:pt idx="59">
                <c:v>8389.2000000000007</c:v>
              </c:pt>
              <c:pt idx="60">
                <c:v>8475.9</c:v>
              </c:pt>
            </c:numLit>
          </c:val>
          <c:extLst>
            <c:ext xmlns:c16="http://schemas.microsoft.com/office/drawing/2014/chart" uri="{C3380CC4-5D6E-409C-BE32-E72D297353CC}">
              <c16:uniqueId val="{00000009-310E-4957-B9D6-357DC326C78B}"/>
            </c:ext>
          </c:extLst>
        </c:ser>
        <c:ser>
          <c:idx val="10"/>
          <c:order val="10"/>
          <c:tx>
            <c:v>Biomass</c:v>
          </c:tx>
          <c:spPr>
            <a:solidFill>
              <a:srgbClr val="2E8B57"/>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63.6</c:v>
              </c:pt>
              <c:pt idx="1">
                <c:v>59.6</c:v>
              </c:pt>
              <c:pt idx="2">
                <c:v>63.5</c:v>
              </c:pt>
              <c:pt idx="3">
                <c:v>63.4</c:v>
              </c:pt>
              <c:pt idx="4">
                <c:v>64.8</c:v>
              </c:pt>
              <c:pt idx="5">
                <c:v>71.7</c:v>
              </c:pt>
              <c:pt idx="6">
                <c:v>70.599999999999994</c:v>
              </c:pt>
              <c:pt idx="7">
                <c:v>72.7</c:v>
              </c:pt>
              <c:pt idx="8">
                <c:v>70.2</c:v>
              </c:pt>
              <c:pt idx="9">
                <c:v>67.900000000000006</c:v>
              </c:pt>
              <c:pt idx="10">
                <c:v>67</c:v>
              </c:pt>
              <c:pt idx="11">
                <c:v>70</c:v>
              </c:pt>
              <c:pt idx="12">
                <c:v>72.7</c:v>
              </c:pt>
              <c:pt idx="13">
                <c:v>82.6</c:v>
              </c:pt>
              <c:pt idx="14">
                <c:v>104.5</c:v>
              </c:pt>
              <c:pt idx="15">
                <c:v>114</c:v>
              </c:pt>
              <c:pt idx="16">
                <c:v>135.6</c:v>
              </c:pt>
              <c:pt idx="17">
                <c:v>142.80000000000001</c:v>
              </c:pt>
              <c:pt idx="18">
                <c:v>161.6</c:v>
              </c:pt>
              <c:pt idx="19">
                <c:v>163</c:v>
              </c:pt>
              <c:pt idx="20">
                <c:v>172.5</c:v>
              </c:pt>
              <c:pt idx="21">
                <c:v>200.7</c:v>
              </c:pt>
              <c:pt idx="22">
                <c:v>259.7</c:v>
              </c:pt>
              <c:pt idx="23">
                <c:v>281.60000000000002</c:v>
              </c:pt>
              <c:pt idx="24">
                <c:v>295.8</c:v>
              </c:pt>
              <c:pt idx="25">
                <c:v>307.60000000000002</c:v>
              </c:pt>
              <c:pt idx="26">
                <c:v>321.10000000000002</c:v>
              </c:pt>
              <c:pt idx="27">
                <c:v>332.6</c:v>
              </c:pt>
              <c:pt idx="28">
                <c:v>343.4</c:v>
              </c:pt>
              <c:pt idx="29">
                <c:v>356.4</c:v>
              </c:pt>
              <c:pt idx="30">
                <c:v>367.7</c:v>
              </c:pt>
              <c:pt idx="31">
                <c:v>381.5</c:v>
              </c:pt>
              <c:pt idx="32">
                <c:v>398</c:v>
              </c:pt>
              <c:pt idx="33">
                <c:v>408.8</c:v>
              </c:pt>
              <c:pt idx="34">
                <c:v>419.4</c:v>
              </c:pt>
              <c:pt idx="35">
                <c:v>429.3</c:v>
              </c:pt>
              <c:pt idx="36">
                <c:v>438.5</c:v>
              </c:pt>
              <c:pt idx="37">
                <c:v>448.4</c:v>
              </c:pt>
              <c:pt idx="38">
                <c:v>457.8</c:v>
              </c:pt>
              <c:pt idx="39">
                <c:v>462.5</c:v>
              </c:pt>
              <c:pt idx="40">
                <c:v>476.4</c:v>
              </c:pt>
              <c:pt idx="41">
                <c:v>479.1</c:v>
              </c:pt>
              <c:pt idx="42">
                <c:v>480.4</c:v>
              </c:pt>
              <c:pt idx="43">
                <c:v>481.9</c:v>
              </c:pt>
              <c:pt idx="44">
                <c:v>482.2</c:v>
              </c:pt>
              <c:pt idx="45">
                <c:v>484.2</c:v>
              </c:pt>
              <c:pt idx="46">
                <c:v>485.5</c:v>
              </c:pt>
              <c:pt idx="47">
                <c:v>488.1</c:v>
              </c:pt>
              <c:pt idx="48">
                <c:v>490.4</c:v>
              </c:pt>
              <c:pt idx="49">
                <c:v>492.9</c:v>
              </c:pt>
              <c:pt idx="50">
                <c:v>492.7</c:v>
              </c:pt>
              <c:pt idx="51">
                <c:v>494.4</c:v>
              </c:pt>
              <c:pt idx="52">
                <c:v>494.5</c:v>
              </c:pt>
              <c:pt idx="53">
                <c:v>494.8</c:v>
              </c:pt>
              <c:pt idx="54">
                <c:v>493.1</c:v>
              </c:pt>
              <c:pt idx="55">
                <c:v>492.7</c:v>
              </c:pt>
              <c:pt idx="56">
                <c:v>494.6</c:v>
              </c:pt>
              <c:pt idx="57">
                <c:v>486.3</c:v>
              </c:pt>
              <c:pt idx="58">
                <c:v>480.1</c:v>
              </c:pt>
              <c:pt idx="59">
                <c:v>471.8</c:v>
              </c:pt>
              <c:pt idx="60">
                <c:v>464.4</c:v>
              </c:pt>
            </c:numLit>
          </c:val>
          <c:extLst>
            <c:ext xmlns:c16="http://schemas.microsoft.com/office/drawing/2014/chart" uri="{C3380CC4-5D6E-409C-BE32-E72D297353CC}">
              <c16:uniqueId val="{0000000A-310E-4957-B9D6-357DC326C78B}"/>
            </c:ext>
          </c:extLst>
        </c:ser>
        <c:ser>
          <c:idx val="11"/>
          <c:order val="11"/>
          <c:tx>
            <c:v>Hydrogen</c:v>
          </c:tx>
          <c:spPr>
            <a:solidFill>
              <a:srgbClr val="F67AA3"/>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2.7</c:v>
              </c:pt>
              <c:pt idx="29">
                <c:v>5.5</c:v>
              </c:pt>
              <c:pt idx="30">
                <c:v>8.4</c:v>
              </c:pt>
              <c:pt idx="31">
                <c:v>12.8</c:v>
              </c:pt>
              <c:pt idx="32">
                <c:v>18.3</c:v>
              </c:pt>
              <c:pt idx="33">
                <c:v>23.8</c:v>
              </c:pt>
              <c:pt idx="34">
                <c:v>29.8</c:v>
              </c:pt>
              <c:pt idx="35">
                <c:v>55.5</c:v>
              </c:pt>
              <c:pt idx="36">
                <c:v>78.2</c:v>
              </c:pt>
              <c:pt idx="37">
                <c:v>102.4</c:v>
              </c:pt>
              <c:pt idx="38">
                <c:v>128.1</c:v>
              </c:pt>
              <c:pt idx="39">
                <c:v>154.9</c:v>
              </c:pt>
              <c:pt idx="40">
                <c:v>185.1</c:v>
              </c:pt>
              <c:pt idx="41">
                <c:v>226.6</c:v>
              </c:pt>
              <c:pt idx="42">
                <c:v>272.10000000000002</c:v>
              </c:pt>
              <c:pt idx="43">
                <c:v>315</c:v>
              </c:pt>
              <c:pt idx="44">
                <c:v>355.9</c:v>
              </c:pt>
              <c:pt idx="45">
                <c:v>396</c:v>
              </c:pt>
              <c:pt idx="46">
                <c:v>430.4</c:v>
              </c:pt>
              <c:pt idx="47">
                <c:v>461.9</c:v>
              </c:pt>
              <c:pt idx="48">
                <c:v>486.9</c:v>
              </c:pt>
              <c:pt idx="49">
                <c:v>505.9</c:v>
              </c:pt>
              <c:pt idx="50">
                <c:v>533.5</c:v>
              </c:pt>
              <c:pt idx="51">
                <c:v>577.9</c:v>
              </c:pt>
              <c:pt idx="52">
                <c:v>634.1</c:v>
              </c:pt>
              <c:pt idx="53">
                <c:v>689.4</c:v>
              </c:pt>
              <c:pt idx="54">
                <c:v>743.7</c:v>
              </c:pt>
              <c:pt idx="55">
                <c:v>799.5</c:v>
              </c:pt>
              <c:pt idx="56">
                <c:v>823.5</c:v>
              </c:pt>
              <c:pt idx="57">
                <c:v>839.3</c:v>
              </c:pt>
              <c:pt idx="58">
                <c:v>853.6</c:v>
              </c:pt>
              <c:pt idx="59">
                <c:v>868.3</c:v>
              </c:pt>
              <c:pt idx="60">
                <c:v>883</c:v>
              </c:pt>
            </c:numLit>
          </c:val>
          <c:extLst>
            <c:ext xmlns:c16="http://schemas.microsoft.com/office/drawing/2014/chart" uri="{C3380CC4-5D6E-409C-BE32-E72D297353CC}">
              <c16:uniqueId val="{0000000B-310E-4957-B9D6-357DC326C78B}"/>
            </c:ext>
          </c:extLst>
        </c:ser>
        <c:ser>
          <c:idx val="12"/>
          <c:order val="12"/>
          <c:tx>
            <c:v>Ammonia</c:v>
          </c:tx>
          <c:spPr>
            <a:solidFill>
              <a:srgbClr val="CBC3E3"/>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2.8</c:v>
              </c:pt>
              <c:pt idx="29">
                <c:v>5.5</c:v>
              </c:pt>
              <c:pt idx="30">
                <c:v>8.1</c:v>
              </c:pt>
              <c:pt idx="31">
                <c:v>12</c:v>
              </c:pt>
              <c:pt idx="32">
                <c:v>15.1</c:v>
              </c:pt>
              <c:pt idx="33">
                <c:v>18.100000000000001</c:v>
              </c:pt>
              <c:pt idx="34">
                <c:v>19.399999999999999</c:v>
              </c:pt>
              <c:pt idx="35">
                <c:v>19.100000000000001</c:v>
              </c:pt>
              <c:pt idx="36">
                <c:v>20.399999999999999</c:v>
              </c:pt>
              <c:pt idx="37">
                <c:v>18.8</c:v>
              </c:pt>
              <c:pt idx="38">
                <c:v>16.899999999999999</c:v>
              </c:pt>
              <c:pt idx="39">
                <c:v>14.1</c:v>
              </c:pt>
              <c:pt idx="40">
                <c:v>13.8</c:v>
              </c:pt>
              <c:pt idx="41">
                <c:v>24</c:v>
              </c:pt>
              <c:pt idx="42">
                <c:v>35.799999999999997</c:v>
              </c:pt>
              <c:pt idx="43">
                <c:v>47</c:v>
              </c:pt>
              <c:pt idx="44">
                <c:v>57.7</c:v>
              </c:pt>
              <c:pt idx="45">
                <c:v>68.3</c:v>
              </c:pt>
              <c:pt idx="46">
                <c:v>77.900000000000006</c:v>
              </c:pt>
              <c:pt idx="47">
                <c:v>86.1</c:v>
              </c:pt>
              <c:pt idx="48">
                <c:v>97.3</c:v>
              </c:pt>
              <c:pt idx="49">
                <c:v>114.9</c:v>
              </c:pt>
              <c:pt idx="50">
                <c:v>116.1</c:v>
              </c:pt>
              <c:pt idx="51">
                <c:v>130.80000000000001</c:v>
              </c:pt>
              <c:pt idx="52">
                <c:v>131.5</c:v>
              </c:pt>
              <c:pt idx="53">
                <c:v>126.7</c:v>
              </c:pt>
              <c:pt idx="54">
                <c:v>123.9</c:v>
              </c:pt>
              <c:pt idx="55">
                <c:v>125.6</c:v>
              </c:pt>
              <c:pt idx="56">
                <c:v>122.5</c:v>
              </c:pt>
              <c:pt idx="57">
                <c:v>120.5</c:v>
              </c:pt>
              <c:pt idx="58">
                <c:v>120.4</c:v>
              </c:pt>
              <c:pt idx="59">
                <c:v>120.8</c:v>
              </c:pt>
              <c:pt idx="60">
                <c:v>122.9</c:v>
              </c:pt>
            </c:numLit>
          </c:val>
          <c:extLst>
            <c:ext xmlns:c16="http://schemas.microsoft.com/office/drawing/2014/chart" uri="{C3380CC4-5D6E-409C-BE32-E72D297353CC}">
              <c16:uniqueId val="{0000000C-310E-4957-B9D6-357DC326C78B}"/>
            </c:ext>
          </c:extLst>
        </c:ser>
        <c:ser>
          <c:idx val="13"/>
          <c:order val="13"/>
          <c:tx>
            <c:v>Others</c:v>
          </c:tx>
          <c:spPr>
            <a:solidFill>
              <a:srgbClr val="FDADFD"/>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58.1</c:v>
              </c:pt>
              <c:pt idx="1">
                <c:v>58.6</c:v>
              </c:pt>
              <c:pt idx="2">
                <c:v>62.1</c:v>
              </c:pt>
              <c:pt idx="3">
                <c:v>63.5</c:v>
              </c:pt>
              <c:pt idx="4">
                <c:v>66.5</c:v>
              </c:pt>
              <c:pt idx="5">
                <c:v>74.099999999999994</c:v>
              </c:pt>
              <c:pt idx="6">
                <c:v>79</c:v>
              </c:pt>
              <c:pt idx="7">
                <c:v>85.2</c:v>
              </c:pt>
              <c:pt idx="8">
                <c:v>99</c:v>
              </c:pt>
              <c:pt idx="9">
                <c:v>128.30000000000001</c:v>
              </c:pt>
              <c:pt idx="10">
                <c:v>126.6</c:v>
              </c:pt>
              <c:pt idx="11">
                <c:v>120.4</c:v>
              </c:pt>
              <c:pt idx="12">
                <c:v>128.80000000000001</c:v>
              </c:pt>
              <c:pt idx="13">
                <c:v>104.6</c:v>
              </c:pt>
              <c:pt idx="14">
                <c:v>141.19999999999999</c:v>
              </c:pt>
              <c:pt idx="15">
                <c:v>131.5</c:v>
              </c:pt>
              <c:pt idx="16">
                <c:v>139.6</c:v>
              </c:pt>
              <c:pt idx="17">
                <c:v>150.19999999999999</c:v>
              </c:pt>
              <c:pt idx="18">
                <c:v>160.80000000000001</c:v>
              </c:pt>
              <c:pt idx="19">
                <c:v>150.6</c:v>
              </c:pt>
              <c:pt idx="20">
                <c:v>130.80000000000001</c:v>
              </c:pt>
              <c:pt idx="21">
                <c:v>127.8</c:v>
              </c:pt>
              <c:pt idx="22">
                <c:v>142.1</c:v>
              </c:pt>
              <c:pt idx="23">
                <c:v>132.1</c:v>
              </c:pt>
              <c:pt idx="24">
                <c:v>132.19999999999999</c:v>
              </c:pt>
              <c:pt idx="25">
                <c:v>132.30000000000001</c:v>
              </c:pt>
              <c:pt idx="26">
                <c:v>132.5</c:v>
              </c:pt>
              <c:pt idx="27">
                <c:v>132.69999999999999</c:v>
              </c:pt>
              <c:pt idx="28">
                <c:v>132.69999999999999</c:v>
              </c:pt>
              <c:pt idx="29">
                <c:v>132.4</c:v>
              </c:pt>
              <c:pt idx="30">
                <c:v>135.69999999999999</c:v>
              </c:pt>
              <c:pt idx="31">
                <c:v>134.19999999999999</c:v>
              </c:pt>
              <c:pt idx="32">
                <c:v>134.30000000000001</c:v>
              </c:pt>
              <c:pt idx="33">
                <c:v>134.1</c:v>
              </c:pt>
              <c:pt idx="34">
                <c:v>134.19999999999999</c:v>
              </c:pt>
              <c:pt idx="35">
                <c:v>134.19999999999999</c:v>
              </c:pt>
              <c:pt idx="36">
                <c:v>134.1</c:v>
              </c:pt>
              <c:pt idx="37">
                <c:v>133.4</c:v>
              </c:pt>
              <c:pt idx="38">
                <c:v>133.4</c:v>
              </c:pt>
              <c:pt idx="39">
                <c:v>132.9</c:v>
              </c:pt>
              <c:pt idx="40">
                <c:v>133.6</c:v>
              </c:pt>
              <c:pt idx="41">
                <c:v>133.30000000000001</c:v>
              </c:pt>
              <c:pt idx="42">
                <c:v>132.1</c:v>
              </c:pt>
              <c:pt idx="43">
                <c:v>132.6</c:v>
              </c:pt>
              <c:pt idx="44">
                <c:v>133</c:v>
              </c:pt>
              <c:pt idx="45">
                <c:v>133.4</c:v>
              </c:pt>
              <c:pt idx="46">
                <c:v>133.80000000000001</c:v>
              </c:pt>
              <c:pt idx="47">
                <c:v>134.30000000000001</c:v>
              </c:pt>
              <c:pt idx="48">
                <c:v>134.6</c:v>
              </c:pt>
              <c:pt idx="49">
                <c:v>134.1</c:v>
              </c:pt>
              <c:pt idx="50">
                <c:v>134.80000000000001</c:v>
              </c:pt>
              <c:pt idx="51">
                <c:v>135.1</c:v>
              </c:pt>
              <c:pt idx="52">
                <c:v>134.9</c:v>
              </c:pt>
              <c:pt idx="53">
                <c:v>134.5</c:v>
              </c:pt>
              <c:pt idx="54">
                <c:v>133.80000000000001</c:v>
              </c:pt>
              <c:pt idx="55">
                <c:v>128.5</c:v>
              </c:pt>
              <c:pt idx="56">
                <c:v>128.9</c:v>
              </c:pt>
              <c:pt idx="57">
                <c:v>128.69999999999999</c:v>
              </c:pt>
              <c:pt idx="58">
                <c:v>122.4</c:v>
              </c:pt>
              <c:pt idx="59">
                <c:v>122.1</c:v>
              </c:pt>
              <c:pt idx="60">
                <c:v>121</c:v>
              </c:pt>
            </c:numLit>
          </c:val>
          <c:extLst>
            <c:ext xmlns:c16="http://schemas.microsoft.com/office/drawing/2014/chart" uri="{C3380CC4-5D6E-409C-BE32-E72D297353CC}">
              <c16:uniqueId val="{0000000D-310E-4957-B9D6-357DC326C78B}"/>
            </c:ext>
          </c:extLst>
        </c:ser>
        <c:dLbls>
          <c:showLegendKey val="0"/>
          <c:showVal val="0"/>
          <c:showCatName val="0"/>
          <c:showSerName val="0"/>
          <c:showPercent val="0"/>
          <c:showBubbleSize val="0"/>
        </c:dLbls>
        <c:axId val="50740001"/>
        <c:axId val="50740002"/>
        <c:extLst>
          <c:ext xmlns:c15="http://schemas.microsoft.com/office/drawing/2012/chart" uri="{02D57815-91ED-43cb-92C2-25804820EDAC}">
            <c15:filteredAreaSeries>
              <c15:ser>
                <c:idx val="14"/>
                <c:order val="14"/>
                <c:tx>
                  <c:v>Electricity imports</c:v>
                </c:tx>
                <c:spPr>
                  <a:solidFill>
                    <a:srgbClr val="00B9CC"/>
                  </a:solidFill>
                  <a:ln>
                    <a:noFill/>
                  </a:ln>
                </c:spPr>
                <c:cat>
                  <c:numLit>
                    <c:formatCode>General</c:formatCode>
                    <c:ptCount val="6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1">
                      <c:v>2041</c:v>
                    </c:pt>
                    <c:pt idx="42">
                      <c:v>2042</c:v>
                    </c:pt>
                    <c:pt idx="43">
                      <c:v>2043</c:v>
                    </c:pt>
                    <c:pt idx="44">
                      <c:v>2044</c:v>
                    </c:pt>
                    <c:pt idx="45">
                      <c:v>2045</c:v>
                    </c:pt>
                    <c:pt idx="46">
                      <c:v>2046</c:v>
                    </c:pt>
                    <c:pt idx="47">
                      <c:v>2047</c:v>
                    </c:pt>
                    <c:pt idx="48">
                      <c:v>2048</c:v>
                    </c:pt>
                    <c:pt idx="49">
                      <c:v>2049</c:v>
                    </c:pt>
                    <c:pt idx="50">
                      <c:v>2050</c:v>
                    </c:pt>
                    <c:pt idx="51">
                      <c:v>2051</c:v>
                    </c:pt>
                    <c:pt idx="52">
                      <c:v>2052</c:v>
                    </c:pt>
                    <c:pt idx="53">
                      <c:v>2053</c:v>
                    </c:pt>
                    <c:pt idx="54">
                      <c:v>2054</c:v>
                    </c:pt>
                    <c:pt idx="55">
                      <c:v>2055</c:v>
                    </c:pt>
                    <c:pt idx="56">
                      <c:v>2056</c:v>
                    </c:pt>
                    <c:pt idx="57">
                      <c:v>2057</c:v>
                    </c:pt>
                    <c:pt idx="58">
                      <c:v>2058</c:v>
                    </c:pt>
                    <c:pt idx="59">
                      <c:v>2059</c:v>
                    </c:pt>
                    <c:pt idx="60">
                      <c:v>2060</c:v>
                    </c:pt>
                  </c:numLit>
                </c:cat>
                <c:val>
                  <c:numLit>
                    <c:formatCode>General</c:formatCode>
                    <c:ptCount val="61"/>
                    <c:pt idx="0">
                      <c:v>89.7</c:v>
                    </c:pt>
                    <c:pt idx="1">
                      <c:v>81.2</c:v>
                    </c:pt>
                    <c:pt idx="2">
                      <c:v>75.3</c:v>
                    </c:pt>
                    <c:pt idx="3">
                      <c:v>81</c:v>
                    </c:pt>
                    <c:pt idx="4">
                      <c:v>87.3</c:v>
                    </c:pt>
                    <c:pt idx="5">
                      <c:v>97</c:v>
                    </c:pt>
                    <c:pt idx="6">
                      <c:v>95.5</c:v>
                    </c:pt>
                    <c:pt idx="7">
                      <c:v>100.4</c:v>
                    </c:pt>
                    <c:pt idx="8">
                      <c:v>106.7</c:v>
                    </c:pt>
                    <c:pt idx="9">
                      <c:v>99.3</c:v>
                    </c:pt>
                    <c:pt idx="10">
                      <c:v>96.6</c:v>
                    </c:pt>
                    <c:pt idx="11">
                      <c:v>112.1</c:v>
                    </c:pt>
                    <c:pt idx="12">
                      <c:v>112.5</c:v>
                    </c:pt>
                    <c:pt idx="13">
                      <c:v>126.9</c:v>
                    </c:pt>
                    <c:pt idx="14">
                      <c:v>122</c:v>
                    </c:pt>
                    <c:pt idx="15">
                      <c:v>129.69999999999999</c:v>
                    </c:pt>
                    <c:pt idx="16">
                      <c:v>128.9</c:v>
                    </c:pt>
                    <c:pt idx="17">
                      <c:v>131.1</c:v>
                    </c:pt>
                    <c:pt idx="18">
                      <c:v>129.9</c:v>
                    </c:pt>
                    <c:pt idx="19">
                      <c:v>125.6</c:v>
                    </c:pt>
                    <c:pt idx="20">
                      <c:v>136.19999999999999</c:v>
                    </c:pt>
                    <c:pt idx="21">
                      <c:v>124.9</c:v>
                    </c:pt>
                    <c:pt idx="22">
                      <c:v>132.30000000000001</c:v>
                    </c:pt>
                    <c:pt idx="23">
                      <c:v>111.7</c:v>
                    </c:pt>
                    <c:pt idx="24">
                      <c:v>114</c:v>
                    </c:pt>
                    <c:pt idx="25">
                      <c:v>119.7</c:v>
                    </c:pt>
                    <c:pt idx="26">
                      <c:v>125.3</c:v>
                    </c:pt>
                    <c:pt idx="27">
                      <c:v>129</c:v>
                    </c:pt>
                    <c:pt idx="28">
                      <c:v>136.6</c:v>
                    </c:pt>
                    <c:pt idx="29">
                      <c:v>139.6</c:v>
                    </c:pt>
                    <c:pt idx="30">
                      <c:v>146.6</c:v>
                    </c:pt>
                    <c:pt idx="31">
                      <c:v>148.4</c:v>
                    </c:pt>
                    <c:pt idx="32">
                      <c:v>154</c:v>
                    </c:pt>
                    <c:pt idx="33">
                      <c:v>159.9</c:v>
                    </c:pt>
                    <c:pt idx="34">
                      <c:v>162</c:v>
                    </c:pt>
                    <c:pt idx="35">
                      <c:v>184.2</c:v>
                    </c:pt>
                    <c:pt idx="36">
                      <c:v>185.4</c:v>
                    </c:pt>
                    <c:pt idx="37">
                      <c:v>196.9</c:v>
                    </c:pt>
                    <c:pt idx="38">
                      <c:v>198.4</c:v>
                    </c:pt>
                    <c:pt idx="39">
                      <c:v>200</c:v>
                    </c:pt>
                    <c:pt idx="40">
                      <c:v>201.8</c:v>
                    </c:pt>
                    <c:pt idx="41">
                      <c:v>202.2</c:v>
                    </c:pt>
                    <c:pt idx="42">
                      <c:v>202.5</c:v>
                    </c:pt>
                    <c:pt idx="43">
                      <c:v>203</c:v>
                    </c:pt>
                    <c:pt idx="44">
                      <c:v>203.2</c:v>
                    </c:pt>
                    <c:pt idx="45">
                      <c:v>203.7</c:v>
                    </c:pt>
                    <c:pt idx="46">
                      <c:v>204.2</c:v>
                    </c:pt>
                    <c:pt idx="47">
                      <c:v>204.7</c:v>
                    </c:pt>
                    <c:pt idx="48">
                      <c:v>205.2</c:v>
                    </c:pt>
                    <c:pt idx="49">
                      <c:v>205.6</c:v>
                    </c:pt>
                    <c:pt idx="50">
                      <c:v>212.2</c:v>
                    </c:pt>
                    <c:pt idx="51">
                      <c:v>212.8</c:v>
                    </c:pt>
                    <c:pt idx="52">
                      <c:v>213.4</c:v>
                    </c:pt>
                    <c:pt idx="53">
                      <c:v>214</c:v>
                    </c:pt>
                    <c:pt idx="54">
                      <c:v>214.6</c:v>
                    </c:pt>
                    <c:pt idx="55">
                      <c:v>215.2</c:v>
                    </c:pt>
                    <c:pt idx="56">
                      <c:v>215.8</c:v>
                    </c:pt>
                    <c:pt idx="57">
                      <c:v>216.4</c:v>
                    </c:pt>
                    <c:pt idx="58">
                      <c:v>217.1</c:v>
                    </c:pt>
                    <c:pt idx="59">
                      <c:v>217.7</c:v>
                    </c:pt>
                    <c:pt idx="60">
                      <c:v>218.4</c:v>
                    </c:pt>
                  </c:numLit>
                </c:val>
                <c:extLst>
                  <c:ext xmlns:c16="http://schemas.microsoft.com/office/drawing/2014/chart" uri="{C3380CC4-5D6E-409C-BE32-E72D297353CC}">
                    <c16:uniqueId val="{0000000E-310E-4957-B9D6-357DC326C78B}"/>
                  </c:ext>
                </c:extLst>
              </c15:ser>
            </c15:filteredAreaSeries>
          </c:ext>
        </c:extLst>
      </c:areaChart>
      <c:catAx>
        <c:axId val="50740001"/>
        <c:scaling>
          <c:orientation val="minMax"/>
        </c:scaling>
        <c:delete val="0"/>
        <c:axPos val="b"/>
        <c:numFmt formatCode="General" sourceLinked="1"/>
        <c:majorTickMark val="none"/>
        <c:minorTickMark val="none"/>
        <c:tickLblPos val="low"/>
        <c:spPr>
          <a:ln>
            <a:solidFill>
              <a:srgbClr val="BEBEBE"/>
            </a:solidFill>
          </a:ln>
        </c:spPr>
        <c:txPr>
          <a:bodyPr/>
          <a:lstStyle/>
          <a:p>
            <a:pPr>
              <a:defRPr sz="900" baseline="0">
                <a:solidFill>
                  <a:sysClr val="windowText" lastClr="000000"/>
                </a:solidFill>
                <a:latin typeface="Segoe UI"/>
              </a:defRPr>
            </a:pPr>
            <a:endParaRPr lang="en-US"/>
          </a:p>
        </c:txPr>
        <c:crossAx val="50740002"/>
        <c:crosses val="autoZero"/>
        <c:auto val="1"/>
        <c:lblAlgn val="ctr"/>
        <c:lblOffset val="100"/>
        <c:tickLblSkip val="5"/>
        <c:noMultiLvlLbl val="0"/>
      </c:catAx>
      <c:valAx>
        <c:axId val="50740002"/>
        <c:scaling>
          <c:orientation val="minMax"/>
          <c:max val="40000"/>
          <c:min val="0"/>
        </c:scaling>
        <c:delete val="0"/>
        <c:axPos val="l"/>
        <c:majorGridlines>
          <c:spPr>
            <a:ln>
              <a:solidFill>
                <a:srgbClr val="BEBEBE"/>
              </a:solidFill>
            </a:ln>
          </c:spPr>
        </c:majorGridlines>
        <c:numFmt formatCode="#,##0" sourceLinked="0"/>
        <c:majorTickMark val="none"/>
        <c:minorTickMark val="none"/>
        <c:tickLblPos val="low"/>
        <c:spPr>
          <a:ln w="12700">
            <a:solidFill>
              <a:srgbClr val="323232"/>
            </a:solidFill>
            <a:prstDash val="sysDash"/>
          </a:ln>
        </c:spPr>
        <c:txPr>
          <a:bodyPr/>
          <a:lstStyle/>
          <a:p>
            <a:pPr>
              <a:defRPr sz="800" baseline="0">
                <a:solidFill>
                  <a:sysClr val="windowText" lastClr="000000"/>
                </a:solidFill>
                <a:latin typeface="Segoe UI"/>
              </a:defRPr>
            </a:pPr>
            <a:endParaRPr lang="en-US"/>
          </a:p>
        </c:txPr>
        <c:crossAx val="50740001"/>
        <c:crossesAt val="23"/>
        <c:crossBetween val="midCat"/>
        <c:majorUnit val="5000"/>
      </c:valAx>
    </c:plotArea>
    <c:plotVisOnly val="1"/>
    <c:dispBlanksAs val="zero"/>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1A0A35-26BF-1CD7-F15A-9A07E5D01876}"/>
              </a:ext>
            </a:extLst>
          </p:cNvPr>
          <p:cNvSpPr>
            <a:spLocks noGrp="1"/>
          </p:cNvSpPr>
          <p:nvPr>
            <p:ph type="hdr" sz="quarter"/>
          </p:nvPr>
        </p:nvSpPr>
        <p:spPr>
          <a:xfrm>
            <a:off x="0" y="2"/>
            <a:ext cx="2918831" cy="495029"/>
          </a:xfrm>
          <a:prstGeom prst="rect">
            <a:avLst/>
          </a:prstGeom>
        </p:spPr>
        <p:txBody>
          <a:bodyPr vert="horz" lIns="93287" tIns="46644" rIns="93287" bIns="46644" rtlCol="0"/>
          <a:lstStyle>
            <a:lvl1pPr algn="l">
              <a:defRPr sz="1200"/>
            </a:lvl1pPr>
          </a:lstStyle>
          <a:p>
            <a:endParaRPr lang="en-US"/>
          </a:p>
        </p:txBody>
      </p:sp>
      <p:sp>
        <p:nvSpPr>
          <p:cNvPr id="3" name="Date Placeholder 2">
            <a:extLst>
              <a:ext uri="{FF2B5EF4-FFF2-40B4-BE49-F238E27FC236}">
                <a16:creationId xmlns:a16="http://schemas.microsoft.com/office/drawing/2014/main" id="{DDABB6E2-6A51-B0F8-99FD-A404EDD760CA}"/>
              </a:ext>
            </a:extLst>
          </p:cNvPr>
          <p:cNvSpPr>
            <a:spLocks noGrp="1"/>
          </p:cNvSpPr>
          <p:nvPr>
            <p:ph type="dt" sz="quarter" idx="1"/>
          </p:nvPr>
        </p:nvSpPr>
        <p:spPr>
          <a:xfrm>
            <a:off x="3815374" y="2"/>
            <a:ext cx="2918831" cy="495029"/>
          </a:xfrm>
          <a:prstGeom prst="rect">
            <a:avLst/>
          </a:prstGeom>
        </p:spPr>
        <p:txBody>
          <a:bodyPr vert="horz" lIns="93287" tIns="46644" rIns="93287" bIns="46644" rtlCol="0"/>
          <a:lstStyle>
            <a:lvl1pPr algn="r">
              <a:defRPr sz="1200"/>
            </a:lvl1pPr>
          </a:lstStyle>
          <a:p>
            <a:fld id="{2C7A576F-5313-4BCF-80FC-B2445804680E}" type="datetimeFigureOut">
              <a:rPr lang="en-US" smtClean="0"/>
              <a:t>3/25/2026</a:t>
            </a:fld>
            <a:endParaRPr lang="en-US"/>
          </a:p>
        </p:txBody>
      </p:sp>
      <p:sp>
        <p:nvSpPr>
          <p:cNvPr id="4" name="Footer Placeholder 3">
            <a:extLst>
              <a:ext uri="{FF2B5EF4-FFF2-40B4-BE49-F238E27FC236}">
                <a16:creationId xmlns:a16="http://schemas.microsoft.com/office/drawing/2014/main" id="{37AB47E5-B913-8FD6-D8AC-757E14BFD70A}"/>
              </a:ext>
            </a:extLst>
          </p:cNvPr>
          <p:cNvSpPr>
            <a:spLocks noGrp="1"/>
          </p:cNvSpPr>
          <p:nvPr>
            <p:ph type="ftr" sz="quarter" idx="2"/>
          </p:nvPr>
        </p:nvSpPr>
        <p:spPr>
          <a:xfrm>
            <a:off x="0" y="9371288"/>
            <a:ext cx="2918831" cy="495028"/>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2678612-9119-6D98-91AA-36C540136DB9}"/>
              </a:ext>
            </a:extLst>
          </p:cNvPr>
          <p:cNvSpPr>
            <a:spLocks noGrp="1"/>
          </p:cNvSpPr>
          <p:nvPr>
            <p:ph type="sldNum" sz="quarter" idx="3"/>
          </p:nvPr>
        </p:nvSpPr>
        <p:spPr>
          <a:xfrm>
            <a:off x="3815374" y="9371288"/>
            <a:ext cx="2918831" cy="495028"/>
          </a:xfrm>
          <a:prstGeom prst="rect">
            <a:avLst/>
          </a:prstGeom>
        </p:spPr>
        <p:txBody>
          <a:bodyPr vert="horz" lIns="93287" tIns="46644" rIns="93287" bIns="46644" rtlCol="0" anchor="b"/>
          <a:lstStyle>
            <a:lvl1pPr algn="r">
              <a:defRPr sz="1200"/>
            </a:lvl1pPr>
          </a:lstStyle>
          <a:p>
            <a:fld id="{214DE5D9-CF95-4022-92FB-F6715FFE829C}" type="slidenum">
              <a:rPr lang="en-US" smtClean="0"/>
              <a:t>‹#›</a:t>
            </a:fld>
            <a:endParaRPr lang="en-US"/>
          </a:p>
        </p:txBody>
      </p:sp>
    </p:spTree>
    <p:extLst>
      <p:ext uri="{BB962C8B-B14F-4D97-AF65-F5344CB8AC3E}">
        <p14:creationId xmlns:p14="http://schemas.microsoft.com/office/powerpoint/2010/main" val="2105790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18831" cy="495029"/>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815374" y="2"/>
            <a:ext cx="2918831" cy="495029"/>
          </a:xfrm>
          <a:prstGeom prst="rect">
            <a:avLst/>
          </a:prstGeom>
        </p:spPr>
        <p:txBody>
          <a:bodyPr vert="horz" lIns="93287" tIns="46644" rIns="93287" bIns="46644" rtlCol="0"/>
          <a:lstStyle>
            <a:lvl1pPr algn="r">
              <a:defRPr sz="1200"/>
            </a:lvl1pPr>
          </a:lstStyle>
          <a:p>
            <a:fld id="{2B02A7D1-147F-433A-9DC9-9A5ACAB3397C}" type="datetimeFigureOut">
              <a:rPr lang="en-US" smtClean="0"/>
              <a:t>3/25/2026</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8"/>
            <a:ext cx="2918831" cy="495028"/>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8"/>
            <a:ext cx="2918831" cy="495028"/>
          </a:xfrm>
          <a:prstGeom prst="rect">
            <a:avLst/>
          </a:prstGeom>
        </p:spPr>
        <p:txBody>
          <a:bodyPr vert="horz" lIns="93287" tIns="46644" rIns="93287" bIns="46644" rtlCol="0" anchor="b"/>
          <a:lstStyle>
            <a:lvl1pPr algn="r">
              <a:defRPr sz="1200"/>
            </a:lvl1pPr>
          </a:lstStyle>
          <a:p>
            <a:fld id="{48FDE13F-FB8C-4943-900A-10B81EB26813}" type="slidenum">
              <a:rPr lang="en-US" smtClean="0"/>
              <a:t>‹#›</a:t>
            </a:fld>
            <a:endParaRPr lang="en-US"/>
          </a:p>
        </p:txBody>
      </p:sp>
    </p:spTree>
    <p:extLst>
      <p:ext uri="{BB962C8B-B14F-4D97-AF65-F5344CB8AC3E}">
        <p14:creationId xmlns:p14="http://schemas.microsoft.com/office/powerpoint/2010/main" val="286469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8B7771-8554-2547-B69E-FEFDCD2B42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00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DE13F-FB8C-4943-900A-10B81EB26813}" type="slidenum">
              <a:rPr lang="en-US" smtClean="0"/>
              <a:t>12</a:t>
            </a:fld>
            <a:endParaRPr lang="en-US"/>
          </a:p>
        </p:txBody>
      </p:sp>
    </p:spTree>
    <p:extLst>
      <p:ext uri="{BB962C8B-B14F-4D97-AF65-F5344CB8AC3E}">
        <p14:creationId xmlns:p14="http://schemas.microsoft.com/office/powerpoint/2010/main" val="375184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48FDE13F-FB8C-4943-900A-10B81EB26813}" type="slidenum">
              <a:rPr lang="en-US" smtClean="0"/>
              <a:t>14</a:t>
            </a:fld>
            <a:endParaRPr lang="en-US"/>
          </a:p>
        </p:txBody>
      </p:sp>
    </p:spTree>
    <p:extLst>
      <p:ext uri="{BB962C8B-B14F-4D97-AF65-F5344CB8AC3E}">
        <p14:creationId xmlns:p14="http://schemas.microsoft.com/office/powerpoint/2010/main" val="1800935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r>
              <a:rPr lang="en-US"/>
              <a:t>Click to edit Master title style</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7" name="Group 6">
            <a:extLst>
              <a:ext uri="{FF2B5EF4-FFF2-40B4-BE49-F238E27FC236}">
                <a16:creationId xmlns:a16="http://schemas.microsoft.com/office/drawing/2014/main" id="{ADE83D28-6E9C-3208-91CD-5953196215C1}"/>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6" name="Picture 5">
              <a:extLst>
                <a:ext uri="{FF2B5EF4-FFF2-40B4-BE49-F238E27FC236}">
                  <a16:creationId xmlns:a16="http://schemas.microsoft.com/office/drawing/2014/main" id="{4726D1A2-23CB-FF81-F809-14FA231AFFAB}"/>
                </a:ext>
              </a:extLst>
            </p:cNvPr>
            <p:cNvPicPr>
              <a:picLocks noChangeAspect="1"/>
            </p:cNvPicPr>
            <p:nvPr/>
          </p:nvPicPr>
          <p:blipFill>
            <a:blip r:embed="rId4"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8" name="Picture 7" descr="A picture containing text, sky, outdoor, nature&#10;&#10;Description automatically generated">
              <a:extLst>
                <a:ext uri="{FF2B5EF4-FFF2-40B4-BE49-F238E27FC236}">
                  <a16:creationId xmlns:a16="http://schemas.microsoft.com/office/drawing/2014/main" id="{7305F016-793B-8F22-B5E4-8A2BFCDF84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10" name="Picture 9" descr="A couple of ships in the water&#10;&#10;Description automatically generated with low confidence">
              <a:extLst>
                <a:ext uri="{FF2B5EF4-FFF2-40B4-BE49-F238E27FC236}">
                  <a16:creationId xmlns:a16="http://schemas.microsoft.com/office/drawing/2014/main" id="{16BA1724-D71E-8866-9DF6-A40ECF0C5D7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2" name="Picture 11" descr="A picture containing several, city&#10;&#10;Description automatically generated">
              <a:extLst>
                <a:ext uri="{FF2B5EF4-FFF2-40B4-BE49-F238E27FC236}">
                  <a16:creationId xmlns:a16="http://schemas.microsoft.com/office/drawing/2014/main" id="{3468B75B-EB04-F3D8-A9C5-2CC885AB0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3326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8C27EF3A-6A67-E012-63B0-115AB135F2B2}"/>
              </a:ext>
            </a:extLst>
          </p:cNvPr>
          <p:cNvSpPr>
            <a:spLocks noGrp="1"/>
          </p:cNvSpPr>
          <p:nvPr>
            <p:ph type="body" sz="quarter" idx="16"/>
          </p:nvPr>
        </p:nvSpPr>
        <p:spPr>
          <a:xfrm>
            <a:off x="431800" y="5102163"/>
            <a:ext cx="11328400" cy="1124466"/>
          </a:xfrm>
          <a:prstGeom prst="rect">
            <a:avLst/>
          </a:prstGeom>
        </p:spPr>
        <p:txBody>
          <a:bodyPr>
            <a:normAutofit/>
          </a:bodyPr>
          <a:lstStyle>
            <a:lvl1pPr marL="0" indent="0" algn="ctr">
              <a:buNone/>
              <a:defRPr sz="18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FC4E55C9-49B2-4947-D5ED-1BEA691188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A10ED9C5-9FE7-6CEA-9629-F721BC66E77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hart Placeholder 13">
            <a:extLst>
              <a:ext uri="{FF2B5EF4-FFF2-40B4-BE49-F238E27FC236}">
                <a16:creationId xmlns:a16="http://schemas.microsoft.com/office/drawing/2014/main" id="{E25C9CB5-5C26-EEE4-56AE-713D7CE70550}"/>
              </a:ext>
            </a:extLst>
          </p:cNvPr>
          <p:cNvSpPr>
            <a:spLocks noGrp="1"/>
          </p:cNvSpPr>
          <p:nvPr>
            <p:ph type="chart" sz="quarter" idx="14"/>
          </p:nvPr>
        </p:nvSpPr>
        <p:spPr>
          <a:xfrm>
            <a:off x="431801" y="1268199"/>
            <a:ext cx="5588000" cy="365760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7" name="Chart Placeholder 13">
            <a:extLst>
              <a:ext uri="{FF2B5EF4-FFF2-40B4-BE49-F238E27FC236}">
                <a16:creationId xmlns:a16="http://schemas.microsoft.com/office/drawing/2014/main" id="{41BF1A48-17E7-0904-8484-5E39B295B323}"/>
              </a:ext>
            </a:extLst>
          </p:cNvPr>
          <p:cNvSpPr>
            <a:spLocks noGrp="1"/>
          </p:cNvSpPr>
          <p:nvPr>
            <p:ph type="chart" sz="quarter" idx="15"/>
          </p:nvPr>
        </p:nvSpPr>
        <p:spPr>
          <a:xfrm>
            <a:off x="6172201" y="1268199"/>
            <a:ext cx="5588000" cy="365760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sp>
        <p:nvSpPr>
          <p:cNvPr id="9" name="テキスト プレースホルダー 8">
            <a:extLst>
              <a:ext uri="{FF2B5EF4-FFF2-40B4-BE49-F238E27FC236}">
                <a16:creationId xmlns:a16="http://schemas.microsoft.com/office/drawing/2014/main" id="{31929C28-4B8E-5839-1EEC-94704480EBF4}"/>
              </a:ext>
            </a:extLst>
          </p:cNvPr>
          <p:cNvSpPr>
            <a:spLocks noGrp="1"/>
          </p:cNvSpPr>
          <p:nvPr>
            <p:ph type="body" sz="quarter" idx="17"/>
          </p:nvPr>
        </p:nvSpPr>
        <p:spPr>
          <a:xfrm>
            <a:off x="431799" y="922317"/>
            <a:ext cx="5587999" cy="288946"/>
          </a:xfrm>
        </p:spPr>
        <p:txBody>
          <a:bodyPr/>
          <a:lstStyle>
            <a:lvl1pPr marL="0" indent="0">
              <a:buNone/>
              <a:defRPr sz="1800" baseline="0"/>
            </a:lvl1pPr>
          </a:lstStyle>
          <a:p>
            <a:pPr lvl="0"/>
            <a:r>
              <a:rPr kumimoji="1" lang="ja-JP" altLang="en-US"/>
              <a:t>マスター テキストの書式設定</a:t>
            </a:r>
          </a:p>
        </p:txBody>
      </p:sp>
      <p:sp>
        <p:nvSpPr>
          <p:cNvPr id="11" name="テキスト プレースホルダー 8">
            <a:extLst>
              <a:ext uri="{FF2B5EF4-FFF2-40B4-BE49-F238E27FC236}">
                <a16:creationId xmlns:a16="http://schemas.microsoft.com/office/drawing/2014/main" id="{F7C23917-2078-04EA-7660-A22D210933ED}"/>
              </a:ext>
            </a:extLst>
          </p:cNvPr>
          <p:cNvSpPr>
            <a:spLocks noGrp="1"/>
          </p:cNvSpPr>
          <p:nvPr>
            <p:ph type="body" sz="quarter" idx="18"/>
          </p:nvPr>
        </p:nvSpPr>
        <p:spPr>
          <a:xfrm>
            <a:off x="6172201" y="922317"/>
            <a:ext cx="5587999" cy="288946"/>
          </a:xfrm>
        </p:spPr>
        <p:txBody>
          <a:bodyPr/>
          <a:lstStyle>
            <a:lvl1pPr marL="0" indent="0">
              <a:buNone/>
              <a:defRPr sz="1800" baseline="0"/>
            </a:lvl1pPr>
          </a:lstStyle>
          <a:p>
            <a:pPr lvl="0"/>
            <a:r>
              <a:rPr kumimoji="1" lang="ja-JP" altLang="en-US"/>
              <a:t>マスター テキストの書式設定</a:t>
            </a:r>
          </a:p>
        </p:txBody>
      </p:sp>
    </p:spTree>
    <p:extLst>
      <p:ext uri="{BB962C8B-B14F-4D97-AF65-F5344CB8AC3E}">
        <p14:creationId xmlns:p14="http://schemas.microsoft.com/office/powerpoint/2010/main" val="380604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5">
    <p:spTree>
      <p:nvGrpSpPr>
        <p:cNvPr id="1" name=""/>
        <p:cNvGrpSpPr/>
        <p:nvPr/>
      </p:nvGrpSpPr>
      <p:grpSpPr>
        <a:xfrm>
          <a:off x="0" y="0"/>
          <a:ext cx="0" cy="0"/>
          <a:chOff x="0" y="0"/>
          <a:chExt cx="0" cy="0"/>
        </a:xfrm>
      </p:grpSpPr>
      <p:sp>
        <p:nvSpPr>
          <p:cNvPr id="10" name="Chart Placeholder 13">
            <a:extLst>
              <a:ext uri="{FF2B5EF4-FFF2-40B4-BE49-F238E27FC236}">
                <a16:creationId xmlns:a16="http://schemas.microsoft.com/office/drawing/2014/main" id="{D9DBB8A0-0D94-641C-8437-0F9060ACB263}"/>
              </a:ext>
            </a:extLst>
          </p:cNvPr>
          <p:cNvSpPr>
            <a:spLocks noGrp="1"/>
          </p:cNvSpPr>
          <p:nvPr>
            <p:ph type="chart" sz="quarter" idx="14"/>
          </p:nvPr>
        </p:nvSpPr>
        <p:spPr>
          <a:xfrm>
            <a:off x="1981200" y="1283834"/>
            <a:ext cx="8229600" cy="3556753"/>
          </a:xfrm>
          <a:prstGeom prst="rect">
            <a:avLst/>
          </a:prstGeom>
        </p:spPr>
        <p:txBody>
          <a:bodyPr vert="horz" lIns="91440" tIns="45720" rIns="91440" bIns="45720" rtlCol="0">
            <a:normAutofit/>
          </a:bodyPr>
          <a:lstStyle>
            <a:lvl1pPr marL="0" indent="0" algn="ctr">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3510164A-13A3-C071-B8E1-9A6C4B1C12B9}"/>
              </a:ext>
            </a:extLst>
          </p:cNvPr>
          <p:cNvSpPr>
            <a:spLocks noGrp="1"/>
          </p:cNvSpPr>
          <p:nvPr>
            <p:ph type="body" sz="quarter" idx="16"/>
          </p:nvPr>
        </p:nvSpPr>
        <p:spPr>
          <a:xfrm>
            <a:off x="431800" y="5333999"/>
            <a:ext cx="11328400" cy="892629"/>
          </a:xfrm>
          <a:prstGeom prst="rect">
            <a:avLst/>
          </a:prstGeom>
        </p:spPr>
        <p:txBody>
          <a:bodyPr>
            <a:normAutofit/>
          </a:bodyPr>
          <a:lstStyle>
            <a:lvl1pPr marL="0" indent="0" algn="ctr">
              <a:buNone/>
              <a:defRPr sz="18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1B037D4B-1203-9C69-F2DE-3A629BB9DC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DFAC469A-C765-4FE3-A39D-1B7C696EB0E8}"/>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テキスト プレースホルダー 8">
            <a:extLst>
              <a:ext uri="{FF2B5EF4-FFF2-40B4-BE49-F238E27FC236}">
                <a16:creationId xmlns:a16="http://schemas.microsoft.com/office/drawing/2014/main" id="{4CBE5281-4044-40B3-625F-5D5823978854}"/>
              </a:ext>
            </a:extLst>
          </p:cNvPr>
          <p:cNvSpPr>
            <a:spLocks noGrp="1"/>
          </p:cNvSpPr>
          <p:nvPr>
            <p:ph type="body" sz="quarter" idx="19" hasCustomPrompt="1"/>
          </p:nvPr>
        </p:nvSpPr>
        <p:spPr>
          <a:xfrm>
            <a:off x="6268720" y="4871067"/>
            <a:ext cx="3942080" cy="261576"/>
          </a:xfrm>
        </p:spPr>
        <p:txBody>
          <a:bodyPr>
            <a:normAutofit/>
          </a:bodyPr>
          <a:lstStyle>
            <a:lvl1pPr marL="0" indent="0">
              <a:buNone/>
              <a:defRPr sz="1100" i="1" baseline="0">
                <a:solidFill>
                  <a:schemeClr val="tx1"/>
                </a:solidFill>
                <a:latin typeface="Segoe UI" panose="020B0502040204020203" pitchFamily="34" charset="0"/>
                <a:cs typeface="Segoe UI" panose="020B0502040204020203" pitchFamily="34" charset="0"/>
              </a:defRPr>
            </a:lvl1pPr>
          </a:lstStyle>
          <a:p>
            <a:pPr lvl="0"/>
            <a:r>
              <a:rPr kumimoji="1" lang="en-US" altLang="ja-JP"/>
              <a:t>Source: </a:t>
            </a:r>
            <a:endParaRPr kumimoji="1" lang="ja-JP" altLang="en-US"/>
          </a:p>
        </p:txBody>
      </p:sp>
      <p:sp>
        <p:nvSpPr>
          <p:cNvPr id="7" name="テキスト プレースホルダー 8">
            <a:extLst>
              <a:ext uri="{FF2B5EF4-FFF2-40B4-BE49-F238E27FC236}">
                <a16:creationId xmlns:a16="http://schemas.microsoft.com/office/drawing/2014/main" id="{B2DFCACC-DF30-AF86-44A2-C24F60271882}"/>
              </a:ext>
            </a:extLst>
          </p:cNvPr>
          <p:cNvSpPr>
            <a:spLocks noGrp="1"/>
          </p:cNvSpPr>
          <p:nvPr>
            <p:ph type="body" sz="quarter" idx="17" hasCustomPrompt="1"/>
          </p:nvPr>
        </p:nvSpPr>
        <p:spPr>
          <a:xfrm>
            <a:off x="1981200" y="922316"/>
            <a:ext cx="8229600" cy="331037"/>
          </a:xfrm>
        </p:spPr>
        <p:txBody>
          <a:bodyPr/>
          <a:lstStyle>
            <a:lvl1pPr marL="0" indent="0">
              <a:buNone/>
              <a:defRPr sz="1800" baseline="0"/>
            </a:lvl1pPr>
          </a:lstStyle>
          <a:p>
            <a:pPr lvl="0"/>
            <a:r>
              <a:rPr lang="en-US" altLang="ja-JP"/>
              <a:t>Chart/table name</a:t>
            </a:r>
          </a:p>
          <a:p>
            <a:pPr lvl="0"/>
            <a:endParaRPr lang="en-US" altLang="ja-JP"/>
          </a:p>
        </p:txBody>
      </p:sp>
    </p:spTree>
    <p:extLst>
      <p:ext uri="{BB962C8B-B14F-4D97-AF65-F5344CB8AC3E}">
        <p14:creationId xmlns:p14="http://schemas.microsoft.com/office/powerpoint/2010/main" val="3151152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0" name="Chart Placeholder 13">
            <a:extLst>
              <a:ext uri="{FF2B5EF4-FFF2-40B4-BE49-F238E27FC236}">
                <a16:creationId xmlns:a16="http://schemas.microsoft.com/office/drawing/2014/main" id="{D9DBB8A0-0D94-641C-8437-0F9060ACB263}"/>
              </a:ext>
            </a:extLst>
          </p:cNvPr>
          <p:cNvSpPr>
            <a:spLocks noGrp="1"/>
          </p:cNvSpPr>
          <p:nvPr>
            <p:ph type="chart" sz="quarter" idx="14"/>
          </p:nvPr>
        </p:nvSpPr>
        <p:spPr>
          <a:xfrm>
            <a:off x="1981200" y="1111322"/>
            <a:ext cx="8229600" cy="3729265"/>
          </a:xfrm>
          <a:prstGeom prst="rect">
            <a:avLst/>
          </a:prstGeom>
        </p:spPr>
        <p:txBody>
          <a:bodyPr vert="horz" lIns="91440" tIns="45720" rIns="91440" bIns="45720" rtlCol="0">
            <a:normAutofit/>
          </a:bodyPr>
          <a:lstStyle>
            <a:lvl1pPr marL="0" indent="0" algn="ctr">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3510164A-13A3-C071-B8E1-9A6C4B1C12B9}"/>
              </a:ext>
            </a:extLst>
          </p:cNvPr>
          <p:cNvSpPr>
            <a:spLocks noGrp="1"/>
          </p:cNvSpPr>
          <p:nvPr>
            <p:ph type="body" sz="quarter" idx="16"/>
          </p:nvPr>
        </p:nvSpPr>
        <p:spPr>
          <a:xfrm>
            <a:off x="431800" y="5102163"/>
            <a:ext cx="11328400" cy="1124466"/>
          </a:xfrm>
          <a:prstGeom prst="rect">
            <a:avLst/>
          </a:prstGeom>
        </p:spPr>
        <p:txBody>
          <a:bodyPr>
            <a:normAutofit/>
          </a:bodyPr>
          <a:lstStyle>
            <a:lvl1pPr marL="0" indent="0" algn="ctr">
              <a:buNone/>
              <a:defRPr sz="18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1B037D4B-1203-9C69-F2DE-3A629BB9DC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DFAC469A-C765-4FE3-A39D-1B7C696EB0E8}"/>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644362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6">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3" name="図 13">
            <a:extLst>
              <a:ext uri="{FF2B5EF4-FFF2-40B4-BE49-F238E27FC236}">
                <a16:creationId xmlns:a16="http://schemas.microsoft.com/office/drawing/2014/main" id="{1B037D4B-1203-9C69-F2DE-3A629BB9DC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DFAC469A-C765-4FE3-A39D-1B7C696EB0E8}"/>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ontent Placeholder 2">
            <a:extLst>
              <a:ext uri="{FF2B5EF4-FFF2-40B4-BE49-F238E27FC236}">
                <a16:creationId xmlns:a16="http://schemas.microsoft.com/office/drawing/2014/main" id="{6FE9280E-ABEB-2986-4159-2C8377CBF79D}"/>
              </a:ext>
            </a:extLst>
          </p:cNvPr>
          <p:cNvSpPr>
            <a:spLocks noGrp="1"/>
          </p:cNvSpPr>
          <p:nvPr>
            <p:ph idx="13"/>
          </p:nvPr>
        </p:nvSpPr>
        <p:spPr>
          <a:xfrm>
            <a:off x="431800" y="5196361"/>
            <a:ext cx="11328400" cy="1001238"/>
          </a:xfrm>
          <a:prstGeom prst="rect">
            <a:avLst/>
          </a:prstGeom>
        </p:spPr>
        <p:txBody>
          <a:bodyPr>
            <a:normAutofit/>
          </a:bodyPr>
          <a:lstStyle>
            <a:lvl1pPr>
              <a:spcBef>
                <a:spcPts val="0"/>
              </a:spcBef>
              <a:defRPr sz="1800" b="0">
                <a:solidFill>
                  <a:schemeClr val="tx1"/>
                </a:solidFill>
              </a:defRPr>
            </a:lvl1pPr>
            <a:lvl2pPr>
              <a:spcBef>
                <a:spcPts val="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4" name="Chart Placeholder 13">
            <a:extLst>
              <a:ext uri="{FF2B5EF4-FFF2-40B4-BE49-F238E27FC236}">
                <a16:creationId xmlns:a16="http://schemas.microsoft.com/office/drawing/2014/main" id="{1B4F39D2-5DF3-6BDD-44FC-D577AF5939BE}"/>
              </a:ext>
            </a:extLst>
          </p:cNvPr>
          <p:cNvSpPr>
            <a:spLocks noGrp="1"/>
          </p:cNvSpPr>
          <p:nvPr>
            <p:ph type="chart" sz="quarter" idx="14"/>
          </p:nvPr>
        </p:nvSpPr>
        <p:spPr>
          <a:xfrm>
            <a:off x="1981200" y="1111322"/>
            <a:ext cx="8229600" cy="3729265"/>
          </a:xfrm>
          <a:prstGeom prst="rect">
            <a:avLst/>
          </a:prstGeom>
        </p:spPr>
        <p:txBody>
          <a:bodyPr vert="horz" lIns="91440" tIns="45720" rIns="91440" bIns="45720" rtlCol="0">
            <a:normAutofit/>
          </a:bodyPr>
          <a:lstStyle>
            <a:lvl1pPr marL="0" indent="0" algn="ctr">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Tree>
    <p:extLst>
      <p:ext uri="{BB962C8B-B14F-4D97-AF65-F5344CB8AC3E}">
        <p14:creationId xmlns:p14="http://schemas.microsoft.com/office/powerpoint/2010/main" val="4022152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3" name="図 13">
            <a:extLst>
              <a:ext uri="{FF2B5EF4-FFF2-40B4-BE49-F238E27FC236}">
                <a16:creationId xmlns:a16="http://schemas.microsoft.com/office/drawing/2014/main" id="{04E79978-6EEB-9C6E-06D0-F9768915FE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52BC87C6-5A09-A326-FB73-8E5AF33E321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452150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hank you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hasCustomPrompt="1"/>
          </p:nvPr>
        </p:nvSpPr>
        <p:spPr>
          <a:xfrm>
            <a:off x="1524000" y="1062729"/>
            <a:ext cx="9144000" cy="2387600"/>
          </a:xfrm>
          <a:prstGeom prst="rect">
            <a:avLst/>
          </a:prstGeom>
        </p:spPr>
        <p:txBody>
          <a:bodyPr anchor="b">
            <a:normAutofit/>
          </a:bodyPr>
          <a:lstStyle>
            <a:lvl1pPr algn="l">
              <a:defRPr sz="3600"/>
            </a:lvl1pPr>
          </a:lstStyle>
          <a:p>
            <a:r>
              <a:rPr lang="en-AU"/>
              <a:t>Thank you.</a:t>
            </a:r>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hasCustomPrompt="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https://aperc.or.jp</a:t>
            </a:r>
          </a:p>
          <a:p>
            <a:endParaRPr lang="en-US"/>
          </a:p>
        </p:txBody>
      </p:sp>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7" name="Group 6">
            <a:extLst>
              <a:ext uri="{FF2B5EF4-FFF2-40B4-BE49-F238E27FC236}">
                <a16:creationId xmlns:a16="http://schemas.microsoft.com/office/drawing/2014/main" id="{ADE83D28-6E9C-3208-91CD-5953196215C1}"/>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6" name="Picture 5">
              <a:extLst>
                <a:ext uri="{FF2B5EF4-FFF2-40B4-BE49-F238E27FC236}">
                  <a16:creationId xmlns:a16="http://schemas.microsoft.com/office/drawing/2014/main" id="{4726D1A2-23CB-FF81-F809-14FA231AFFAB}"/>
                </a:ext>
              </a:extLst>
            </p:cNvPr>
            <p:cNvPicPr>
              <a:picLocks noChangeAspect="1"/>
            </p:cNvPicPr>
            <p:nvPr/>
          </p:nvPicPr>
          <p:blipFill>
            <a:blip r:embed="rId4"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8" name="Picture 7" descr="A picture containing text, sky, outdoor, nature&#10;&#10;Description automatically generated">
              <a:extLst>
                <a:ext uri="{FF2B5EF4-FFF2-40B4-BE49-F238E27FC236}">
                  <a16:creationId xmlns:a16="http://schemas.microsoft.com/office/drawing/2014/main" id="{7305F016-793B-8F22-B5E4-8A2BFCDF84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10" name="Picture 9" descr="A couple of ships in the water&#10;&#10;Description automatically generated with low confidence">
              <a:extLst>
                <a:ext uri="{FF2B5EF4-FFF2-40B4-BE49-F238E27FC236}">
                  <a16:creationId xmlns:a16="http://schemas.microsoft.com/office/drawing/2014/main" id="{16BA1724-D71E-8866-9DF6-A40ECF0C5D7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2" name="Picture 11" descr="A picture containing several, city&#10;&#10;Description automatically generated">
              <a:extLst>
                <a:ext uri="{FF2B5EF4-FFF2-40B4-BE49-F238E27FC236}">
                  <a16:creationId xmlns:a16="http://schemas.microsoft.com/office/drawing/2014/main" id="{3468B75B-EB04-F3D8-A9C5-2CC885AB0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2935513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hank you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hasCustomPrompt="1"/>
          </p:nvPr>
        </p:nvSpPr>
        <p:spPr>
          <a:xfrm>
            <a:off x="1524000" y="1062729"/>
            <a:ext cx="9144000" cy="2387600"/>
          </a:xfrm>
          <a:prstGeom prst="rect">
            <a:avLst/>
          </a:prstGeom>
        </p:spPr>
        <p:txBody>
          <a:bodyPr anchor="b">
            <a:normAutofit/>
          </a:bodyPr>
          <a:lstStyle>
            <a:lvl1pPr algn="l">
              <a:defRPr sz="3600"/>
            </a:lvl1pPr>
          </a:lstStyle>
          <a:p>
            <a:r>
              <a:rPr lang="en-AU" altLang="ja-JP"/>
              <a:t>Thank you.</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hasCustomPrompt="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ltLang="ja-JP"/>
              <a:t>https://aperc.or.jp</a:t>
            </a:r>
          </a:p>
          <a:p>
            <a:endParaRPr lang="en-US"/>
          </a:p>
        </p:txBody>
      </p:sp>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2625140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hank you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7" name="Group 6">
            <a:extLst>
              <a:ext uri="{FF2B5EF4-FFF2-40B4-BE49-F238E27FC236}">
                <a16:creationId xmlns:a16="http://schemas.microsoft.com/office/drawing/2014/main" id="{ADE83D28-6E9C-3208-91CD-5953196215C1}"/>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6" name="Picture 5">
              <a:extLst>
                <a:ext uri="{FF2B5EF4-FFF2-40B4-BE49-F238E27FC236}">
                  <a16:creationId xmlns:a16="http://schemas.microsoft.com/office/drawing/2014/main" id="{4726D1A2-23CB-FF81-F809-14FA231AFFAB}"/>
                </a:ext>
              </a:extLst>
            </p:cNvPr>
            <p:cNvPicPr>
              <a:picLocks noChangeAspect="1"/>
            </p:cNvPicPr>
            <p:nvPr/>
          </p:nvPicPr>
          <p:blipFill>
            <a:blip r:embed="rId4"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8" name="Picture 7" descr="A picture containing text, sky, outdoor, nature&#10;&#10;Description automatically generated">
              <a:extLst>
                <a:ext uri="{FF2B5EF4-FFF2-40B4-BE49-F238E27FC236}">
                  <a16:creationId xmlns:a16="http://schemas.microsoft.com/office/drawing/2014/main" id="{7305F016-793B-8F22-B5E4-8A2BFCDF84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10" name="Picture 9" descr="A couple of ships in the water&#10;&#10;Description automatically generated with low confidence">
              <a:extLst>
                <a:ext uri="{FF2B5EF4-FFF2-40B4-BE49-F238E27FC236}">
                  <a16:creationId xmlns:a16="http://schemas.microsoft.com/office/drawing/2014/main" id="{16BA1724-D71E-8866-9DF6-A40ECF0C5D7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2" name="Picture 11" descr="A picture containing several, city&#10;&#10;Description automatically generated">
              <a:extLst>
                <a:ext uri="{FF2B5EF4-FFF2-40B4-BE49-F238E27FC236}">
                  <a16:creationId xmlns:a16="http://schemas.microsoft.com/office/drawing/2014/main" id="{3468B75B-EB04-F3D8-A9C5-2CC885AB0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115585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hank you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240195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719A-558F-7056-2B2D-14C87987087A}"/>
              </a:ext>
            </a:extLst>
          </p:cNvPr>
          <p:cNvSpPr>
            <a:spLocks noGrp="1"/>
          </p:cNvSpPr>
          <p:nvPr>
            <p:ph type="ctrTitle"/>
          </p:nvPr>
        </p:nvSpPr>
        <p:spPr>
          <a:xfrm>
            <a:off x="1524000" y="1062729"/>
            <a:ext cx="9144000" cy="2387600"/>
          </a:xfrm>
          <a:prstGeom prst="rect">
            <a:avLst/>
          </a:prstGeom>
        </p:spPr>
        <p:txBody>
          <a:bodyPr anchor="b">
            <a:normAutofit/>
          </a:bodyPr>
          <a:lstStyle>
            <a:lvl1pPr algn="l">
              <a:defRPr sz="3600"/>
            </a:lvl1pPr>
          </a:lstStyle>
          <a:p>
            <a:r>
              <a:rPr lang="en-US"/>
              <a:t>Click to edit Master title style</a:t>
            </a:r>
            <a:endParaRPr lang="en-AU"/>
          </a:p>
        </p:txBody>
      </p:sp>
      <p:sp>
        <p:nvSpPr>
          <p:cNvPr id="3" name="Subtitle 2">
            <a:extLst>
              <a:ext uri="{FF2B5EF4-FFF2-40B4-BE49-F238E27FC236}">
                <a16:creationId xmlns:a16="http://schemas.microsoft.com/office/drawing/2014/main" id="{3BCC3D98-A632-6AE8-3A7E-1863308C2C75}"/>
              </a:ext>
            </a:extLst>
          </p:cNvPr>
          <p:cNvSpPr>
            <a:spLocks noGrp="1"/>
          </p:cNvSpPr>
          <p:nvPr>
            <p:ph type="subTitle" idx="1"/>
          </p:nvPr>
        </p:nvSpPr>
        <p:spPr>
          <a:xfrm>
            <a:off x="1524000" y="3561731"/>
            <a:ext cx="9144000" cy="1090613"/>
          </a:xfrm>
          <a:prstGeom prst="rect">
            <a:avLst/>
          </a:prstGeom>
        </p:spPr>
        <p:txBody>
          <a:bodyPr anchor="t"/>
          <a:lstStyle>
            <a:lvl1pPr marL="0" indent="0" algn="l">
              <a:spcBef>
                <a:spcPts val="0"/>
              </a:spcBef>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Tree>
    <p:extLst>
      <p:ext uri="{BB962C8B-B14F-4D97-AF65-F5344CB8AC3E}">
        <p14:creationId xmlns:p14="http://schemas.microsoft.com/office/powerpoint/2010/main" val="84167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7D50C0E6-D21C-A88B-5C0C-3DE1B0C6C2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5985" y="202204"/>
            <a:ext cx="1433063" cy="829672"/>
          </a:xfrm>
          <a:prstGeom prst="rect">
            <a:avLst/>
          </a:prstGeom>
        </p:spPr>
      </p:pic>
      <p:pic>
        <p:nvPicPr>
          <p:cNvPr id="5" name="図 13">
            <a:extLst>
              <a:ext uri="{FF2B5EF4-FFF2-40B4-BE49-F238E27FC236}">
                <a16:creationId xmlns:a16="http://schemas.microsoft.com/office/drawing/2014/main" id="{C15456DA-D3C9-405E-3DFB-ADD18B73AC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25816" y="273309"/>
            <a:ext cx="1666352" cy="588993"/>
          </a:xfrm>
          <a:prstGeom prst="rect">
            <a:avLst/>
          </a:prstGeom>
        </p:spPr>
      </p:pic>
      <p:grpSp>
        <p:nvGrpSpPr>
          <p:cNvPr id="6" name="Group 5">
            <a:extLst>
              <a:ext uri="{FF2B5EF4-FFF2-40B4-BE49-F238E27FC236}">
                <a16:creationId xmlns:a16="http://schemas.microsoft.com/office/drawing/2014/main" id="{4DF315AA-81DE-7DA1-982B-A3C99869B7C7}"/>
              </a:ext>
            </a:extLst>
          </p:cNvPr>
          <p:cNvGrpSpPr/>
          <p:nvPr userDrawn="1"/>
        </p:nvGrpSpPr>
        <p:grpSpPr>
          <a:xfrm>
            <a:off x="1" y="4652344"/>
            <a:ext cx="12192000" cy="2225534"/>
            <a:chOff x="1" y="4652344"/>
            <a:chExt cx="12192000" cy="2225534"/>
          </a:xfrm>
        </p:grpSpPr>
        <p:pic>
          <p:nvPicPr>
            <p:cNvPr id="14" name="Picture 13" descr="A picture containing several, city&#10;&#10;Description automatically generated">
              <a:extLst>
                <a:ext uri="{FF2B5EF4-FFF2-40B4-BE49-F238E27FC236}">
                  <a16:creationId xmlns:a16="http://schemas.microsoft.com/office/drawing/2014/main" id="{D62B8CED-8569-D807-6A20-55FA3F31A1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2227" t="-616" r="77184" b="616"/>
            <a:stretch/>
          </p:blipFill>
          <p:spPr>
            <a:xfrm>
              <a:off x="10600608" y="4652344"/>
              <a:ext cx="1410905" cy="2205656"/>
            </a:xfrm>
            <a:custGeom>
              <a:avLst/>
              <a:gdLst>
                <a:gd name="connsiteX0" fmla="*/ 269056 w 1076225"/>
                <a:gd name="connsiteY0" fmla="*/ 0 h 1697355"/>
                <a:gd name="connsiteX1" fmla="*/ 1076225 w 1076225"/>
                <a:gd name="connsiteY1" fmla="*/ 0 h 1697355"/>
                <a:gd name="connsiteX2" fmla="*/ 1074567 w 1076225"/>
                <a:gd name="connsiteY2" fmla="*/ 10459 h 1697355"/>
                <a:gd name="connsiteX3" fmla="*/ 375500 w 1076225"/>
                <a:gd name="connsiteY3" fmla="*/ 10459 h 1697355"/>
                <a:gd name="connsiteX4" fmla="*/ 375500 w 1076225"/>
                <a:gd name="connsiteY4" fmla="*/ 1697355 h 1697355"/>
                <a:gd name="connsiteX5" fmla="*/ 0 w 1076225"/>
                <a:gd name="connsiteY5" fmla="*/ 1697355 h 1697355"/>
                <a:gd name="connsiteX6" fmla="*/ 269056 w 1076225"/>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6225" h="1697355">
                  <a:moveTo>
                    <a:pt x="269056" y="0"/>
                  </a:moveTo>
                  <a:lnTo>
                    <a:pt x="1076225" y="0"/>
                  </a:lnTo>
                  <a:lnTo>
                    <a:pt x="1074567" y="10459"/>
                  </a:lnTo>
                  <a:lnTo>
                    <a:pt x="375500" y="10459"/>
                  </a:lnTo>
                  <a:lnTo>
                    <a:pt x="375500" y="1697355"/>
                  </a:lnTo>
                  <a:lnTo>
                    <a:pt x="0" y="1697355"/>
                  </a:lnTo>
                  <a:lnTo>
                    <a:pt x="269056" y="0"/>
                  </a:lnTo>
                  <a:close/>
                </a:path>
              </a:pathLst>
            </a:custGeom>
          </p:spPr>
        </p:pic>
        <p:pic>
          <p:nvPicPr>
            <p:cNvPr id="9" name="Picture 8">
              <a:extLst>
                <a:ext uri="{FF2B5EF4-FFF2-40B4-BE49-F238E27FC236}">
                  <a16:creationId xmlns:a16="http://schemas.microsoft.com/office/drawing/2014/main" id="{7FCEFB33-4A04-30AA-2037-789B4126EC1A}"/>
                </a:ext>
              </a:extLst>
            </p:cNvPr>
            <p:cNvPicPr>
              <a:picLocks noChangeAspect="1"/>
            </p:cNvPicPr>
            <p:nvPr/>
          </p:nvPicPr>
          <p:blipFill>
            <a:blip r:embed="rId5" cstate="screen">
              <a:extLst>
                <a:ext uri="{28A0092B-C50C-407E-A947-70E740481C1C}">
                  <a14:useLocalDpi xmlns:a14="http://schemas.microsoft.com/office/drawing/2010/main"/>
                </a:ext>
              </a:extLst>
            </a:blip>
            <a:srcRect r="15687"/>
            <a:stretch>
              <a:fillRect/>
            </a:stretch>
          </p:blipFill>
          <p:spPr>
            <a:xfrm>
              <a:off x="1" y="4672221"/>
              <a:ext cx="3322562" cy="2205657"/>
            </a:xfrm>
            <a:custGeom>
              <a:avLst/>
              <a:gdLst>
                <a:gd name="connsiteX0" fmla="*/ 0 w 2544171"/>
                <a:gd name="connsiteY0" fmla="*/ 0 h 1697355"/>
                <a:gd name="connsiteX1" fmla="*/ 2544171 w 2544171"/>
                <a:gd name="connsiteY1" fmla="*/ 0 h 1697355"/>
                <a:gd name="connsiteX2" fmla="*/ 2275115 w 2544171"/>
                <a:gd name="connsiteY2" fmla="*/ 1697355 h 1697355"/>
                <a:gd name="connsiteX3" fmla="*/ 0 w 2544171"/>
                <a:gd name="connsiteY3" fmla="*/ 1697355 h 1697355"/>
                <a:gd name="connsiteX4" fmla="*/ 0 w 2544171"/>
                <a:gd name="connsiteY4" fmla="*/ 0 h 16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171" h="1697355">
                  <a:moveTo>
                    <a:pt x="0" y="0"/>
                  </a:moveTo>
                  <a:lnTo>
                    <a:pt x="2544171" y="0"/>
                  </a:lnTo>
                  <a:lnTo>
                    <a:pt x="2275115" y="1697355"/>
                  </a:lnTo>
                  <a:lnTo>
                    <a:pt x="0" y="1697355"/>
                  </a:lnTo>
                  <a:lnTo>
                    <a:pt x="0" y="0"/>
                  </a:lnTo>
                  <a:close/>
                </a:path>
              </a:pathLst>
            </a:custGeom>
          </p:spPr>
        </p:pic>
        <p:pic>
          <p:nvPicPr>
            <p:cNvPr id="11" name="Picture 10" descr="A picture containing text, sky, outdoor, nature&#10;&#10;Description automatically generated">
              <a:extLst>
                <a:ext uri="{FF2B5EF4-FFF2-40B4-BE49-F238E27FC236}">
                  <a16:creationId xmlns:a16="http://schemas.microsoft.com/office/drawing/2014/main" id="{743988DC-8190-9F1D-124D-1F54338439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12535"/>
            <a:stretch/>
          </p:blipFill>
          <p:spPr>
            <a:xfrm>
              <a:off x="2641684" y="4672221"/>
              <a:ext cx="3492370" cy="2205657"/>
            </a:xfrm>
            <a:custGeom>
              <a:avLst/>
              <a:gdLst>
                <a:gd name="connsiteX0" fmla="*/ 597508 w 2674197"/>
                <a:gd name="connsiteY0" fmla="*/ 0 h 1697355"/>
                <a:gd name="connsiteX1" fmla="*/ 2674197 w 2674197"/>
                <a:gd name="connsiteY1" fmla="*/ 0 h 1697355"/>
                <a:gd name="connsiteX2" fmla="*/ 2405141 w 2674197"/>
                <a:gd name="connsiteY2" fmla="*/ 1697355 h 1697355"/>
                <a:gd name="connsiteX3" fmla="*/ 0 w 2674197"/>
                <a:gd name="connsiteY3" fmla="*/ 1697355 h 1697355"/>
                <a:gd name="connsiteX4" fmla="*/ 0 w 2674197"/>
                <a:gd name="connsiteY4" fmla="*/ 1697353 h 1697355"/>
                <a:gd name="connsiteX5" fmla="*/ 328452 w 2674197"/>
                <a:gd name="connsiteY5" fmla="*/ 1697353 h 1697355"/>
                <a:gd name="connsiteX6" fmla="*/ 597508 w 2674197"/>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4197" h="1697355">
                  <a:moveTo>
                    <a:pt x="597508" y="0"/>
                  </a:moveTo>
                  <a:lnTo>
                    <a:pt x="2674197" y="0"/>
                  </a:lnTo>
                  <a:lnTo>
                    <a:pt x="2405141" y="1697355"/>
                  </a:lnTo>
                  <a:lnTo>
                    <a:pt x="0" y="1697355"/>
                  </a:lnTo>
                  <a:lnTo>
                    <a:pt x="0" y="1697353"/>
                  </a:lnTo>
                  <a:lnTo>
                    <a:pt x="328452" y="1697353"/>
                  </a:lnTo>
                  <a:lnTo>
                    <a:pt x="597508" y="0"/>
                  </a:lnTo>
                  <a:close/>
                </a:path>
              </a:pathLst>
            </a:custGeom>
          </p:spPr>
        </p:pic>
        <p:pic>
          <p:nvPicPr>
            <p:cNvPr id="20" name="Picture 19" descr="A couple of ships in the water&#10;&#10;Description automatically generated with low confidence">
              <a:extLst>
                <a:ext uri="{FF2B5EF4-FFF2-40B4-BE49-F238E27FC236}">
                  <a16:creationId xmlns:a16="http://schemas.microsoft.com/office/drawing/2014/main" id="{64587836-C7BB-220C-909B-9D3B5B98F09B}"/>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22673"/>
            <a:stretch/>
          </p:blipFill>
          <p:spPr>
            <a:xfrm>
              <a:off x="5885897" y="4672221"/>
              <a:ext cx="3087572" cy="2205657"/>
            </a:xfrm>
            <a:custGeom>
              <a:avLst/>
              <a:gdLst>
                <a:gd name="connsiteX0" fmla="*/ 341850 w 3099453"/>
                <a:gd name="connsiteY0" fmla="*/ 0 h 2205656"/>
                <a:gd name="connsiteX1" fmla="*/ 3099453 w 3099453"/>
                <a:gd name="connsiteY1" fmla="*/ 0 h 2205656"/>
                <a:gd name="connsiteX2" fmla="*/ 3099453 w 3099453"/>
                <a:gd name="connsiteY2" fmla="*/ 37338 h 2205656"/>
                <a:gd name="connsiteX3" fmla="*/ 2752698 w 3099453"/>
                <a:gd name="connsiteY3" fmla="*/ 2205652 h 2205656"/>
                <a:gd name="connsiteX4" fmla="*/ 3099453 w 3099453"/>
                <a:gd name="connsiteY4" fmla="*/ 2205652 h 2205656"/>
                <a:gd name="connsiteX5" fmla="*/ 3099453 w 3099453"/>
                <a:gd name="connsiteY5" fmla="*/ 2205656 h 2205656"/>
                <a:gd name="connsiteX6" fmla="*/ 0 w 3099453"/>
                <a:gd name="connsiteY6" fmla="*/ 2205656 h 2205656"/>
                <a:gd name="connsiteX7" fmla="*/ 350664 w 3099453"/>
                <a:gd name="connsiteY7" fmla="*/ 12895 h 2205656"/>
                <a:gd name="connsiteX8" fmla="*/ 338627 w 3099453"/>
                <a:gd name="connsiteY8" fmla="*/ 12895 h 220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9453" h="2205656">
                  <a:moveTo>
                    <a:pt x="341850" y="0"/>
                  </a:moveTo>
                  <a:lnTo>
                    <a:pt x="3099453" y="0"/>
                  </a:lnTo>
                  <a:lnTo>
                    <a:pt x="3099453" y="37338"/>
                  </a:lnTo>
                  <a:lnTo>
                    <a:pt x="2752698" y="2205652"/>
                  </a:lnTo>
                  <a:lnTo>
                    <a:pt x="3099453" y="2205652"/>
                  </a:lnTo>
                  <a:lnTo>
                    <a:pt x="3099453" y="2205656"/>
                  </a:lnTo>
                  <a:lnTo>
                    <a:pt x="0" y="2205656"/>
                  </a:lnTo>
                  <a:lnTo>
                    <a:pt x="350664" y="12895"/>
                  </a:lnTo>
                  <a:lnTo>
                    <a:pt x="338627" y="12895"/>
                  </a:lnTo>
                  <a:close/>
                </a:path>
              </a:pathLst>
            </a:custGeom>
          </p:spPr>
        </p:pic>
        <p:pic>
          <p:nvPicPr>
            <p:cNvPr id="15" name="Picture 14" descr="A picture containing several, city&#10;&#10;Description automatically generated">
              <a:extLst>
                <a:ext uri="{FF2B5EF4-FFF2-40B4-BE49-F238E27FC236}">
                  <a16:creationId xmlns:a16="http://schemas.microsoft.com/office/drawing/2014/main" id="{5EEE32EF-DD77-2E83-661A-A8D01C7E33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1239" y="4672221"/>
              <a:ext cx="4010762" cy="2205657"/>
            </a:xfrm>
            <a:custGeom>
              <a:avLst/>
              <a:gdLst>
                <a:gd name="connsiteX0" fmla="*/ 699067 w 3071143"/>
                <a:gd name="connsiteY0" fmla="*/ 0 h 1697355"/>
                <a:gd name="connsiteX1" fmla="*/ 3071143 w 3071143"/>
                <a:gd name="connsiteY1" fmla="*/ 0 h 1697355"/>
                <a:gd name="connsiteX2" fmla="*/ 3071143 w 3071143"/>
                <a:gd name="connsiteY2" fmla="*/ 1697355 h 1697355"/>
                <a:gd name="connsiteX3" fmla="*/ 0 w 3071143"/>
                <a:gd name="connsiteY3" fmla="*/ 1697355 h 1697355"/>
                <a:gd name="connsiteX4" fmla="*/ 0 w 3071143"/>
                <a:gd name="connsiteY4" fmla="*/ 1686896 h 1697355"/>
                <a:gd name="connsiteX5" fmla="*/ 431669 w 3071143"/>
                <a:gd name="connsiteY5" fmla="*/ 1686896 h 1697355"/>
                <a:gd name="connsiteX6" fmla="*/ 699067 w 3071143"/>
                <a:gd name="connsiteY6" fmla="*/ 0 h 169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1143" h="1697355">
                  <a:moveTo>
                    <a:pt x="699067" y="0"/>
                  </a:moveTo>
                  <a:lnTo>
                    <a:pt x="3071143" y="0"/>
                  </a:lnTo>
                  <a:lnTo>
                    <a:pt x="3071143" y="1697355"/>
                  </a:lnTo>
                  <a:lnTo>
                    <a:pt x="0" y="1697355"/>
                  </a:lnTo>
                  <a:lnTo>
                    <a:pt x="0" y="1686896"/>
                  </a:lnTo>
                  <a:lnTo>
                    <a:pt x="431669" y="1686896"/>
                  </a:lnTo>
                  <a:lnTo>
                    <a:pt x="699067" y="0"/>
                  </a:lnTo>
                  <a:close/>
                </a:path>
              </a:pathLst>
            </a:custGeom>
          </p:spPr>
        </p:pic>
      </p:grpSp>
      <p:sp>
        <p:nvSpPr>
          <p:cNvPr id="8" name="Subtitle 2">
            <a:extLst>
              <a:ext uri="{FF2B5EF4-FFF2-40B4-BE49-F238E27FC236}">
                <a16:creationId xmlns:a16="http://schemas.microsoft.com/office/drawing/2014/main" id="{1040B117-B124-8DAF-D849-80C0A9E1C56D}"/>
              </a:ext>
            </a:extLst>
          </p:cNvPr>
          <p:cNvSpPr txBox="1">
            <a:spLocks/>
          </p:cNvSpPr>
          <p:nvPr userDrawn="1"/>
        </p:nvSpPr>
        <p:spPr>
          <a:xfrm>
            <a:off x="1524000" y="2212678"/>
            <a:ext cx="9144000" cy="1216322"/>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Tx/>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a:solidFill>
                  <a:srgbClr val="002060"/>
                </a:solidFill>
              </a:rPr>
            </a:br>
            <a:endParaRPr lang="en-US" b="0">
              <a:solidFill>
                <a:srgbClr val="002060"/>
              </a:solidFill>
            </a:endParaRPr>
          </a:p>
        </p:txBody>
      </p:sp>
      <p:sp>
        <p:nvSpPr>
          <p:cNvPr id="10" name="Content Placeholder 4">
            <a:extLst>
              <a:ext uri="{FF2B5EF4-FFF2-40B4-BE49-F238E27FC236}">
                <a16:creationId xmlns:a16="http://schemas.microsoft.com/office/drawing/2014/main" id="{E24EB868-89AB-CE63-AA94-65A829ACBA8D}"/>
              </a:ext>
            </a:extLst>
          </p:cNvPr>
          <p:cNvSpPr txBox="1">
            <a:spLocks/>
          </p:cNvSpPr>
          <p:nvPr userDrawn="1"/>
        </p:nvSpPr>
        <p:spPr>
          <a:xfrm>
            <a:off x="1524000" y="3748476"/>
            <a:ext cx="7429500" cy="1001653"/>
          </a:xfrm>
          <a:prstGeom prst="rect">
            <a:avLst/>
          </a:prstGeom>
        </p:spPr>
        <p:txBody>
          <a:bodyPr vert="horz" lIns="91440" tIns="45720" rIns="91440" bIns="45720" rtlCol="0">
            <a:noAutofit/>
          </a:bodyPr>
          <a:lstStyle>
            <a:lvl1pPr marL="174625" indent="-174625" algn="l" defTabSz="914400" rtl="0" eaLnBrk="1" latinLnBrk="0" hangingPunct="1">
              <a:lnSpc>
                <a:spcPct val="110000"/>
              </a:lnSpc>
              <a:spcBef>
                <a:spcPts val="1000"/>
              </a:spcBef>
              <a:buFont typeface="Segoe UI" panose="020B0502040204020203" pitchFamily="34" charset="0"/>
              <a:buChar char="▪"/>
              <a:defRPr kumimoji="1" lang="ja-JP" altLang="en-US" sz="2000" b="0" kern="1200" dirty="0">
                <a:solidFill>
                  <a:schemeClr val="accent1">
                    <a:lumMod val="50000"/>
                  </a:schemeClr>
                </a:solidFill>
                <a:effectLst/>
                <a:latin typeface="Segoe UI" panose="020B0502040204020203" pitchFamily="34" charset="0"/>
                <a:ea typeface="Segoe UI" panose="020B0502040204020203" pitchFamily="34" charset="0"/>
                <a:cs typeface="Segoe UI" panose="020B0502040204020203" pitchFamily="34" charset="0"/>
              </a:defRPr>
            </a:lvl1pPr>
            <a:lvl2pPr marL="450850" indent="-187325" algn="l" defTabSz="914400" rtl="0" eaLnBrk="1" latinLnBrk="0" hangingPunct="1">
              <a:lnSpc>
                <a:spcPct val="110000"/>
              </a:lnSpc>
              <a:spcBef>
                <a:spcPts val="500"/>
              </a:spcBef>
              <a:buFont typeface="Segoe UI" panose="020B0502040204020203" pitchFamily="34" charset="0"/>
              <a:buChar char="▪"/>
              <a:defRPr kumimoji="1" sz="24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27063" indent="-176213" algn="l" defTabSz="914400" rtl="0" eaLnBrk="1" latinLnBrk="0" hangingPunct="1">
              <a:lnSpc>
                <a:spcPct val="110000"/>
              </a:lnSpc>
              <a:spcBef>
                <a:spcPts val="500"/>
              </a:spcBef>
              <a:buFont typeface="Segoe UI" panose="020B0502040204020203" pitchFamily="34" charset="0"/>
              <a:buChar char="▪"/>
              <a:defRPr kumimoji="1" sz="20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801688" indent="-174625" algn="l" defTabSz="914400" rtl="0" eaLnBrk="1" latinLnBrk="0" hangingPunct="1">
              <a:lnSpc>
                <a:spcPct val="110000"/>
              </a:lnSpc>
              <a:spcBef>
                <a:spcPts val="500"/>
              </a:spcBef>
              <a:buFont typeface="Segoe UI" panose="020B0502040204020203" pitchFamily="34" charset="0"/>
              <a:buChar char="▪"/>
              <a:tabLst>
                <a:tab pos="801688" algn="l"/>
              </a:tabLst>
              <a:defRPr kumimoji="1" sz="1800" b="1" kern="1200">
                <a:solidFill>
                  <a:schemeClr val="tx1"/>
                </a:solidFill>
                <a:latin typeface="Segoe UI" panose="020B0502040204020203" pitchFamily="34" charset="0"/>
                <a:ea typeface="+mn-ea"/>
                <a:cs typeface="Segoe UI" panose="020B0502040204020203" pitchFamily="34" charset="0"/>
              </a:defRPr>
            </a:lvl4pPr>
            <a:lvl5pPr marL="989013" indent="-187325" algn="l" defTabSz="914400" rtl="0" eaLnBrk="1" latinLnBrk="0" hangingPunct="1">
              <a:lnSpc>
                <a:spcPct val="110000"/>
              </a:lnSpc>
              <a:spcBef>
                <a:spcPts val="500"/>
              </a:spcBef>
              <a:buFont typeface="Segoe UI" panose="020B0502040204020203" pitchFamily="34" charset="0"/>
              <a:buChar char="▪"/>
              <a:defRPr kumimoji="1" sz="1800" b="1"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4625" marR="0" lvl="0" indent="-174625" algn="l" defTabSz="914400" rtl="0" eaLnBrk="1" fontAlgn="auto" latinLnBrk="0" hangingPunct="1">
              <a:lnSpc>
                <a:spcPct val="110000"/>
              </a:lnSpc>
              <a:spcBef>
                <a:spcPts val="0"/>
              </a:spcBef>
              <a:spcAft>
                <a:spcPts val="0"/>
              </a:spcAft>
              <a:buClrTx/>
              <a:buSzTx/>
              <a:buFont typeface="Segoe UI" panose="020B0502040204020203" pitchFamily="34" charset="0"/>
              <a:buChar char="▪"/>
              <a:tabLst/>
              <a:defRPr/>
            </a:pPr>
            <a:endParaRPr kumimoji="1" lang="en-US" altLang="en-US" sz="2400" b="0" i="0" u="none" strike="noStrike" kern="1200" cap="none" spc="0" normalizeH="0" noProof="0">
              <a:ln>
                <a:noFill/>
              </a:ln>
              <a:solidFill>
                <a:srgbClr val="002060"/>
              </a:solidFill>
              <a:effectLst/>
              <a:uLnTx/>
              <a:uFillTx/>
              <a:latin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20A8F957-A1A4-1229-B81E-D5B5EC9DB7BB}"/>
              </a:ext>
            </a:extLst>
          </p:cNvPr>
          <p:cNvSpPr>
            <a:spLocks noGrp="1"/>
          </p:cNvSpPr>
          <p:nvPr>
            <p:ph type="ctrTitle" hasCustomPrompt="1"/>
          </p:nvPr>
        </p:nvSpPr>
        <p:spPr>
          <a:xfrm>
            <a:off x="1524000" y="1230336"/>
            <a:ext cx="9144000" cy="1329531"/>
          </a:xfrm>
        </p:spPr>
        <p:txBody>
          <a:bodyPr/>
          <a:lstStyle>
            <a:lvl1pPr>
              <a:defRPr/>
            </a:lvl1pPr>
          </a:lstStyle>
          <a:p>
            <a:r>
              <a:rPr lang="en-US" altLang="ja-JP"/>
              <a:t>Click to edit Master title style</a:t>
            </a:r>
            <a:endParaRPr lang="en-US"/>
          </a:p>
        </p:txBody>
      </p:sp>
      <p:sp>
        <p:nvSpPr>
          <p:cNvPr id="13" name="Subtitle 2">
            <a:extLst>
              <a:ext uri="{FF2B5EF4-FFF2-40B4-BE49-F238E27FC236}">
                <a16:creationId xmlns:a16="http://schemas.microsoft.com/office/drawing/2014/main" id="{AF25B088-1EDC-F447-40FD-5D262E99D095}"/>
              </a:ext>
            </a:extLst>
          </p:cNvPr>
          <p:cNvSpPr txBox="1">
            <a:spLocks/>
          </p:cNvSpPr>
          <p:nvPr userDrawn="1"/>
        </p:nvSpPr>
        <p:spPr>
          <a:xfrm>
            <a:off x="1524000" y="2579746"/>
            <a:ext cx="9144000" cy="100165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Tx/>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Tx/>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en-US">
                <a:solidFill>
                  <a:srgbClr val="002060"/>
                </a:solidFill>
              </a:rPr>
            </a:br>
            <a:r>
              <a:rPr lang="en-US" b="0">
                <a:solidFill>
                  <a:srgbClr val="002060"/>
                </a:solidFill>
              </a:rPr>
              <a:t>Meeting info</a:t>
            </a:r>
          </a:p>
        </p:txBody>
      </p:sp>
      <p:sp>
        <p:nvSpPr>
          <p:cNvPr id="16" name="Content Placeholder 4">
            <a:extLst>
              <a:ext uri="{FF2B5EF4-FFF2-40B4-BE49-F238E27FC236}">
                <a16:creationId xmlns:a16="http://schemas.microsoft.com/office/drawing/2014/main" id="{81ADC26B-6847-C128-5C99-76688A1EF73A}"/>
              </a:ext>
            </a:extLst>
          </p:cNvPr>
          <p:cNvSpPr txBox="1">
            <a:spLocks/>
          </p:cNvSpPr>
          <p:nvPr userDrawn="1"/>
        </p:nvSpPr>
        <p:spPr>
          <a:xfrm>
            <a:off x="1533985" y="3804317"/>
            <a:ext cx="7429500" cy="889969"/>
          </a:xfrm>
          <a:prstGeom prst="rect">
            <a:avLst/>
          </a:prstGeom>
        </p:spPr>
        <p:txBody>
          <a:bodyPr vert="horz" lIns="91440" tIns="45720" rIns="91440" bIns="45720" rtlCol="0">
            <a:noAutofit/>
          </a:bodyPr>
          <a:lstStyle>
            <a:lvl1pPr marL="174625" indent="-174625" algn="l" defTabSz="914400" rtl="0" eaLnBrk="1" latinLnBrk="0" hangingPunct="1">
              <a:lnSpc>
                <a:spcPct val="110000"/>
              </a:lnSpc>
              <a:spcBef>
                <a:spcPts val="1000"/>
              </a:spcBef>
              <a:buFont typeface="Segoe UI" panose="020B0502040204020203" pitchFamily="34" charset="0"/>
              <a:buChar char="▪"/>
              <a:defRPr kumimoji="1" lang="ja-JP" altLang="en-US" sz="2000" b="0" kern="1200" dirty="0">
                <a:solidFill>
                  <a:schemeClr val="accent1">
                    <a:lumMod val="50000"/>
                  </a:schemeClr>
                </a:solidFill>
                <a:effectLst/>
                <a:latin typeface="Segoe UI" panose="020B0502040204020203" pitchFamily="34" charset="0"/>
                <a:ea typeface="Segoe UI" panose="020B0502040204020203" pitchFamily="34" charset="0"/>
                <a:cs typeface="Segoe UI" panose="020B0502040204020203" pitchFamily="34" charset="0"/>
              </a:defRPr>
            </a:lvl1pPr>
            <a:lvl2pPr marL="450850" indent="-187325" algn="l" defTabSz="914400" rtl="0" eaLnBrk="1" latinLnBrk="0" hangingPunct="1">
              <a:lnSpc>
                <a:spcPct val="110000"/>
              </a:lnSpc>
              <a:spcBef>
                <a:spcPts val="500"/>
              </a:spcBef>
              <a:buFont typeface="Segoe UI" panose="020B0502040204020203" pitchFamily="34" charset="0"/>
              <a:buChar char="▪"/>
              <a:defRPr kumimoji="1" sz="24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627063" indent="-176213" algn="l" defTabSz="914400" rtl="0" eaLnBrk="1" latinLnBrk="0" hangingPunct="1">
              <a:lnSpc>
                <a:spcPct val="110000"/>
              </a:lnSpc>
              <a:spcBef>
                <a:spcPts val="500"/>
              </a:spcBef>
              <a:buFont typeface="Segoe UI" panose="020B0502040204020203" pitchFamily="34" charset="0"/>
              <a:buChar char="▪"/>
              <a:defRPr kumimoji="1" sz="2000" b="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801688" indent="-174625" algn="l" defTabSz="914400" rtl="0" eaLnBrk="1" latinLnBrk="0" hangingPunct="1">
              <a:lnSpc>
                <a:spcPct val="110000"/>
              </a:lnSpc>
              <a:spcBef>
                <a:spcPts val="500"/>
              </a:spcBef>
              <a:buFont typeface="Segoe UI" panose="020B0502040204020203" pitchFamily="34" charset="0"/>
              <a:buChar char="▪"/>
              <a:tabLst>
                <a:tab pos="801688" algn="l"/>
              </a:tabLst>
              <a:defRPr kumimoji="1" sz="1800" b="1" kern="1200">
                <a:solidFill>
                  <a:schemeClr val="tx1"/>
                </a:solidFill>
                <a:latin typeface="Segoe UI" panose="020B0502040204020203" pitchFamily="34" charset="0"/>
                <a:ea typeface="+mn-ea"/>
                <a:cs typeface="Segoe UI" panose="020B0502040204020203" pitchFamily="34" charset="0"/>
              </a:defRPr>
            </a:lvl4pPr>
            <a:lvl5pPr marL="989013" indent="-187325" algn="l" defTabSz="914400" rtl="0" eaLnBrk="1" latinLnBrk="0" hangingPunct="1">
              <a:lnSpc>
                <a:spcPct val="110000"/>
              </a:lnSpc>
              <a:spcBef>
                <a:spcPts val="500"/>
              </a:spcBef>
              <a:buFont typeface="Segoe UI" panose="020B0502040204020203" pitchFamily="34" charset="0"/>
              <a:buChar char="▪"/>
              <a:defRPr kumimoji="1" sz="1800" b="1"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Segoe UI" panose="020B0502040204020203" pitchFamily="34" charset="0"/>
              <a:buNone/>
              <a:tabLst/>
              <a:defRPr/>
            </a:pPr>
            <a:r>
              <a:rPr kumimoji="1" lang="en-AU" altLang="en-US" sz="2400" b="0" i="0" u="none" strike="noStrike" kern="1200" cap="none" spc="0" normalizeH="0" noProof="0">
                <a:ln>
                  <a:noFill/>
                </a:ln>
                <a:solidFill>
                  <a:srgbClr val="002060"/>
                </a:solidFill>
                <a:effectLst/>
                <a:uLnTx/>
                <a:uFillTx/>
                <a:latin typeface="Calibri" panose="020F0502020204030204" pitchFamily="34" charset="0"/>
                <a:cs typeface="Calibri" panose="020F0502020204030204" pitchFamily="34" charset="0"/>
              </a:rPr>
              <a:t>Presenter, title</a:t>
            </a:r>
          </a:p>
          <a:p>
            <a:pPr marL="174625" marR="0" lvl="0" indent="-174625" algn="l" defTabSz="914400" rtl="0" eaLnBrk="1" fontAlgn="auto" latinLnBrk="0" hangingPunct="1">
              <a:lnSpc>
                <a:spcPct val="110000"/>
              </a:lnSpc>
              <a:spcBef>
                <a:spcPts val="0"/>
              </a:spcBef>
              <a:spcAft>
                <a:spcPts val="0"/>
              </a:spcAft>
              <a:buClrTx/>
              <a:buSzTx/>
              <a:buFont typeface="Segoe UI" panose="020B0502040204020203" pitchFamily="34" charset="0"/>
              <a:buChar char="▪"/>
              <a:tabLst/>
              <a:defRPr/>
            </a:pPr>
            <a:endParaRPr kumimoji="1" lang="en-US" altLang="en-US" sz="2400" b="0" i="0" u="none" strike="noStrike" kern="1200" cap="none" spc="0" normalizeH="0" noProof="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923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Cover Plain">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itle 1">
            <a:extLst>
              <a:ext uri="{FF2B5EF4-FFF2-40B4-BE49-F238E27FC236}">
                <a16:creationId xmlns:a16="http://schemas.microsoft.com/office/drawing/2014/main" id="{BD9E455C-EBFA-A154-8DEB-CC155C5CD515}"/>
              </a:ext>
            </a:extLst>
          </p:cNvPr>
          <p:cNvSpPr>
            <a:spLocks noGrp="1"/>
          </p:cNvSpPr>
          <p:nvPr>
            <p:ph type="title"/>
          </p:nvPr>
        </p:nvSpPr>
        <p:spPr>
          <a:xfrm>
            <a:off x="431801" y="1709738"/>
            <a:ext cx="11328399" cy="2852737"/>
          </a:xfrm>
          <a:prstGeom prst="rect">
            <a:avLst/>
          </a:prstGeom>
        </p:spPr>
        <p:txBody>
          <a:bodyPr anchor="b">
            <a:normAutofit/>
          </a:bodyPr>
          <a:lstStyle>
            <a:lvl1pPr>
              <a:defRPr sz="3600"/>
            </a:lvl1pPr>
          </a:lstStyle>
          <a:p>
            <a:r>
              <a:rPr lang="en-US"/>
              <a:t>Click to edit Master title style</a:t>
            </a:r>
            <a:endParaRPr lang="en-AU"/>
          </a:p>
        </p:txBody>
      </p:sp>
      <p:sp>
        <p:nvSpPr>
          <p:cNvPr id="5" name="Text Placeholder 2">
            <a:extLst>
              <a:ext uri="{FF2B5EF4-FFF2-40B4-BE49-F238E27FC236}">
                <a16:creationId xmlns:a16="http://schemas.microsoft.com/office/drawing/2014/main" id="{9FC753A9-103B-C950-E619-F65F96B33CD9}"/>
              </a:ext>
            </a:extLst>
          </p:cNvPr>
          <p:cNvSpPr>
            <a:spLocks noGrp="1"/>
          </p:cNvSpPr>
          <p:nvPr>
            <p:ph type="body" idx="1"/>
          </p:nvPr>
        </p:nvSpPr>
        <p:spPr>
          <a:xfrm>
            <a:off x="431801" y="4589463"/>
            <a:ext cx="11328399" cy="1500187"/>
          </a:xfrm>
          <a:prstGeom prst="rect">
            <a:avLst/>
          </a:prstGeo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図 13">
            <a:extLst>
              <a:ext uri="{FF2B5EF4-FFF2-40B4-BE49-F238E27FC236}">
                <a16:creationId xmlns:a16="http://schemas.microsoft.com/office/drawing/2014/main" id="{3D0F82E0-B096-D8CB-9924-F9F2054680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Tree>
    <p:extLst>
      <p:ext uri="{BB962C8B-B14F-4D97-AF65-F5344CB8AC3E}">
        <p14:creationId xmlns:p14="http://schemas.microsoft.com/office/powerpoint/2010/main" val="238873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AF92-974C-EE3D-69C0-B233496A1A83}"/>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E30080D-53BD-F60D-C85E-95B5845F5813}"/>
              </a:ext>
            </a:extLst>
          </p:cNvPr>
          <p:cNvSpPr>
            <a:spLocks noGrp="1"/>
          </p:cNvSpPr>
          <p:nvPr>
            <p:ph idx="1"/>
          </p:nvPr>
        </p:nvSpPr>
        <p:spPr>
          <a:xfrm>
            <a:off x="431800" y="1328057"/>
            <a:ext cx="11328400" cy="4869543"/>
          </a:xfrm>
          <a:prstGeom prst="rect">
            <a:avLst/>
          </a:prstGeom>
        </p:spPr>
        <p:txBody>
          <a:bodyPr>
            <a:normAutofit/>
          </a:bodyPr>
          <a:lstStyle>
            <a:lvl1pPr>
              <a:lnSpc>
                <a:spcPct val="100000"/>
              </a:lnSpc>
              <a:spcBef>
                <a:spcPts val="600"/>
              </a:spcBef>
              <a:defRPr sz="2000" b="0">
                <a:solidFill>
                  <a:schemeClr val="tx1"/>
                </a:solidFill>
              </a:defRPr>
            </a:lvl1pPr>
            <a:lvl2pPr>
              <a:lnSpc>
                <a:spcPct val="100000"/>
              </a:lnSpc>
              <a:spcBef>
                <a:spcPts val="60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pic>
        <p:nvPicPr>
          <p:cNvPr id="5" name="図 13">
            <a:extLst>
              <a:ext uri="{FF2B5EF4-FFF2-40B4-BE49-F238E27FC236}">
                <a16:creationId xmlns:a16="http://schemas.microsoft.com/office/drawing/2014/main" id="{9FCFE694-15AC-50E6-E068-F4E03D0DFC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Tree>
    <p:extLst>
      <p:ext uri="{BB962C8B-B14F-4D97-AF65-F5344CB8AC3E}">
        <p14:creationId xmlns:p14="http://schemas.microsoft.com/office/powerpoint/2010/main" val="2345250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3" name="Content Placeholder 2">
            <a:extLst>
              <a:ext uri="{FF2B5EF4-FFF2-40B4-BE49-F238E27FC236}">
                <a16:creationId xmlns:a16="http://schemas.microsoft.com/office/drawing/2014/main" id="{DD3452A6-7CCA-8E11-2CB8-030708DF53EE}"/>
              </a:ext>
            </a:extLst>
          </p:cNvPr>
          <p:cNvSpPr>
            <a:spLocks noGrp="1"/>
          </p:cNvSpPr>
          <p:nvPr>
            <p:ph sz="half" idx="1"/>
          </p:nvPr>
        </p:nvSpPr>
        <p:spPr>
          <a:xfrm>
            <a:off x="431800" y="1320800"/>
            <a:ext cx="5588000" cy="4881563"/>
          </a:xfrm>
          <a:prstGeom prst="rect">
            <a:avLst/>
          </a:prstGeom>
        </p:spPr>
        <p:txBody>
          <a:bodyPr>
            <a:normAutofit/>
          </a:bodyPr>
          <a:lstStyle>
            <a:lvl1pPr>
              <a:defRPr sz="2000" b="0">
                <a:solidFill>
                  <a:schemeClr val="tx1"/>
                </a:solidFill>
              </a:defRPr>
            </a:lvl1pPr>
            <a:lvl2pPr>
              <a:defRPr sz="1800" b="0">
                <a:solidFill>
                  <a:schemeClr val="tx1"/>
                </a:solidFill>
              </a:defRPr>
            </a:lvl2pPr>
            <a:lvl3pPr>
              <a:defRPr sz="1800"/>
            </a:lvl3pPr>
            <a:lvl4pPr>
              <a:defRPr sz="1600"/>
            </a:lvl4pPr>
            <a:lvl5pPr>
              <a:defRPr sz="1600"/>
            </a:lvl5pPr>
          </a:lstStyle>
          <a:p>
            <a:pPr lvl="0"/>
            <a:r>
              <a:rPr lang="en-US"/>
              <a:t>Click to edit Master text styles</a:t>
            </a:r>
          </a:p>
          <a:p>
            <a:pPr lvl="1"/>
            <a:r>
              <a:rPr lang="en-US"/>
              <a:t>Second level</a:t>
            </a:r>
          </a:p>
        </p:txBody>
      </p:sp>
      <p:sp>
        <p:nvSpPr>
          <p:cNvPr id="8" name="Content Placeholder 3">
            <a:extLst>
              <a:ext uri="{FF2B5EF4-FFF2-40B4-BE49-F238E27FC236}">
                <a16:creationId xmlns:a16="http://schemas.microsoft.com/office/drawing/2014/main" id="{A4C6A9D0-1F1F-F4F2-BDBE-08269B2C432F}"/>
              </a:ext>
            </a:extLst>
          </p:cNvPr>
          <p:cNvSpPr>
            <a:spLocks noGrp="1"/>
          </p:cNvSpPr>
          <p:nvPr>
            <p:ph sz="half" idx="2"/>
          </p:nvPr>
        </p:nvSpPr>
        <p:spPr>
          <a:xfrm>
            <a:off x="6172200" y="1320800"/>
            <a:ext cx="5588000" cy="4881563"/>
          </a:xfrm>
          <a:prstGeom prst="rect">
            <a:avLst/>
          </a:prstGeom>
        </p:spPr>
        <p:txBody>
          <a:bodyPr>
            <a:normAutofit/>
          </a:bodyPr>
          <a:lstStyle>
            <a:lvl1pPr>
              <a:defRPr sz="2000" b="0">
                <a:solidFill>
                  <a:schemeClr val="tx1"/>
                </a:solidFill>
              </a:defRPr>
            </a:lvl1pPr>
            <a:lvl2pPr>
              <a:defRPr sz="1800" b="0">
                <a:solidFill>
                  <a:schemeClr val="tx1"/>
                </a:solidFill>
              </a:defRPr>
            </a:lvl2pPr>
            <a:lvl3pPr>
              <a:defRPr sz="1800"/>
            </a:lvl3pPr>
            <a:lvl4pPr>
              <a:defRPr sz="1600"/>
            </a:lvl4pPr>
            <a:lvl5pPr>
              <a:defRPr sz="1600"/>
            </a:lvl5pPr>
          </a:lstStyle>
          <a:p>
            <a:pPr lvl="0"/>
            <a:r>
              <a:rPr lang="en-US"/>
              <a:t>Click to edit Master text styles</a:t>
            </a:r>
          </a:p>
          <a:p>
            <a:pPr lvl="1"/>
            <a:r>
              <a:rPr lang="en-US"/>
              <a:t>Second level</a:t>
            </a:r>
          </a:p>
        </p:txBody>
      </p:sp>
      <p:pic>
        <p:nvPicPr>
          <p:cNvPr id="4" name="図 13">
            <a:extLst>
              <a:ext uri="{FF2B5EF4-FFF2-40B4-BE49-F238E27FC236}">
                <a16:creationId xmlns:a16="http://schemas.microsoft.com/office/drawing/2014/main" id="{CB09C967-054F-6315-DBC6-056D7AC771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103B0632-48D0-BE05-750E-6A9CBA6EEC06}"/>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Tree>
    <p:extLst>
      <p:ext uri="{BB962C8B-B14F-4D97-AF65-F5344CB8AC3E}">
        <p14:creationId xmlns:p14="http://schemas.microsoft.com/office/powerpoint/2010/main" val="378033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8C27EF3A-6A67-E012-63B0-115AB135F2B2}"/>
              </a:ext>
            </a:extLst>
          </p:cNvPr>
          <p:cNvSpPr>
            <a:spLocks noGrp="1"/>
          </p:cNvSpPr>
          <p:nvPr>
            <p:ph type="body" sz="quarter" idx="16"/>
          </p:nvPr>
        </p:nvSpPr>
        <p:spPr>
          <a:xfrm>
            <a:off x="431800" y="5102163"/>
            <a:ext cx="11328400" cy="1124466"/>
          </a:xfrm>
          <a:prstGeom prst="rect">
            <a:avLst/>
          </a:prstGeom>
        </p:spPr>
        <p:txBody>
          <a:bodyPr>
            <a:normAutofit/>
          </a:bodyPr>
          <a:lstStyle>
            <a:lvl1pPr marL="0" indent="0" algn="ctr">
              <a:buNone/>
              <a:defRPr sz="18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FC4E55C9-49B2-4947-D5ED-1BEA691188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A10ED9C5-9FE7-6CEA-9629-F721BC66E77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hart Placeholder 13">
            <a:extLst>
              <a:ext uri="{FF2B5EF4-FFF2-40B4-BE49-F238E27FC236}">
                <a16:creationId xmlns:a16="http://schemas.microsoft.com/office/drawing/2014/main" id="{E25C9CB5-5C26-EEE4-56AE-713D7CE70550}"/>
              </a:ext>
            </a:extLst>
          </p:cNvPr>
          <p:cNvSpPr>
            <a:spLocks noGrp="1"/>
          </p:cNvSpPr>
          <p:nvPr>
            <p:ph type="chart" sz="quarter" idx="14"/>
          </p:nvPr>
        </p:nvSpPr>
        <p:spPr>
          <a:xfrm>
            <a:off x="431799" y="1026110"/>
            <a:ext cx="5588000" cy="365760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7" name="Chart Placeholder 13">
            <a:extLst>
              <a:ext uri="{FF2B5EF4-FFF2-40B4-BE49-F238E27FC236}">
                <a16:creationId xmlns:a16="http://schemas.microsoft.com/office/drawing/2014/main" id="{41BF1A48-17E7-0904-8484-5E39B295B323}"/>
              </a:ext>
            </a:extLst>
          </p:cNvPr>
          <p:cNvSpPr>
            <a:spLocks noGrp="1"/>
          </p:cNvSpPr>
          <p:nvPr>
            <p:ph type="chart" sz="quarter" idx="15"/>
          </p:nvPr>
        </p:nvSpPr>
        <p:spPr>
          <a:xfrm>
            <a:off x="6172200" y="1026110"/>
            <a:ext cx="5588000" cy="365760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spTree>
    <p:extLst>
      <p:ext uri="{BB962C8B-B14F-4D97-AF65-F5344CB8AC3E}">
        <p14:creationId xmlns:p14="http://schemas.microsoft.com/office/powerpoint/2010/main" val="98697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4">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11A706C-A146-C366-4B00-707B085B7809}"/>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
        <p:nvSpPr>
          <p:cNvPr id="4" name="Text Placeholder 3">
            <a:extLst>
              <a:ext uri="{FF2B5EF4-FFF2-40B4-BE49-F238E27FC236}">
                <a16:creationId xmlns:a16="http://schemas.microsoft.com/office/drawing/2014/main" id="{8C27EF3A-6A67-E012-63B0-115AB135F2B2}"/>
              </a:ext>
            </a:extLst>
          </p:cNvPr>
          <p:cNvSpPr>
            <a:spLocks noGrp="1"/>
          </p:cNvSpPr>
          <p:nvPr>
            <p:ph type="body" sz="quarter" idx="16"/>
          </p:nvPr>
        </p:nvSpPr>
        <p:spPr>
          <a:xfrm>
            <a:off x="431800" y="5344251"/>
            <a:ext cx="11328400" cy="882377"/>
          </a:xfrm>
          <a:prstGeom prst="rect">
            <a:avLst/>
          </a:prstGeom>
        </p:spPr>
        <p:txBody>
          <a:bodyPr>
            <a:normAutofit/>
          </a:bodyPr>
          <a:lstStyle>
            <a:lvl1pPr marL="0" indent="0" algn="ctr">
              <a:buNone/>
              <a:defRPr sz="1800" i="1">
                <a:solidFill>
                  <a:schemeClr val="tx1"/>
                </a:solidFill>
              </a:defRPr>
            </a:lvl1pPr>
          </a:lstStyle>
          <a:p>
            <a:pPr lvl="0"/>
            <a:r>
              <a:rPr lang="en-US"/>
              <a:t>Click to edit Master text styles</a:t>
            </a:r>
          </a:p>
        </p:txBody>
      </p:sp>
      <p:pic>
        <p:nvPicPr>
          <p:cNvPr id="3" name="図 13">
            <a:extLst>
              <a:ext uri="{FF2B5EF4-FFF2-40B4-BE49-F238E27FC236}">
                <a16:creationId xmlns:a16="http://schemas.microsoft.com/office/drawing/2014/main" id="{FC4E55C9-49B2-4947-D5ED-1BEA691188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2" name="Title 1">
            <a:extLst>
              <a:ext uri="{FF2B5EF4-FFF2-40B4-BE49-F238E27FC236}">
                <a16:creationId xmlns:a16="http://schemas.microsoft.com/office/drawing/2014/main" id="{A10ED9C5-9FE7-6CEA-9629-F721BC66E779}"/>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Chart Placeholder 13">
            <a:extLst>
              <a:ext uri="{FF2B5EF4-FFF2-40B4-BE49-F238E27FC236}">
                <a16:creationId xmlns:a16="http://schemas.microsoft.com/office/drawing/2014/main" id="{E25C9CB5-5C26-EEE4-56AE-713D7CE70550}"/>
              </a:ext>
            </a:extLst>
          </p:cNvPr>
          <p:cNvSpPr>
            <a:spLocks noGrp="1"/>
          </p:cNvSpPr>
          <p:nvPr>
            <p:ph type="chart" sz="quarter" idx="14" hasCustomPrompt="1"/>
          </p:nvPr>
        </p:nvSpPr>
        <p:spPr>
          <a:xfrm>
            <a:off x="431801" y="1268199"/>
            <a:ext cx="5588000" cy="365760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7" name="Chart Placeholder 13">
            <a:extLst>
              <a:ext uri="{FF2B5EF4-FFF2-40B4-BE49-F238E27FC236}">
                <a16:creationId xmlns:a16="http://schemas.microsoft.com/office/drawing/2014/main" id="{41BF1A48-17E7-0904-8484-5E39B295B323}"/>
              </a:ext>
            </a:extLst>
          </p:cNvPr>
          <p:cNvSpPr>
            <a:spLocks noGrp="1"/>
          </p:cNvSpPr>
          <p:nvPr>
            <p:ph type="chart" sz="quarter" idx="15"/>
          </p:nvPr>
        </p:nvSpPr>
        <p:spPr>
          <a:xfrm>
            <a:off x="6172201" y="1268199"/>
            <a:ext cx="5588000" cy="365760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sp>
        <p:nvSpPr>
          <p:cNvPr id="9" name="テキスト プレースホルダー 8">
            <a:extLst>
              <a:ext uri="{FF2B5EF4-FFF2-40B4-BE49-F238E27FC236}">
                <a16:creationId xmlns:a16="http://schemas.microsoft.com/office/drawing/2014/main" id="{31929C28-4B8E-5839-1EEC-94704480EBF4}"/>
              </a:ext>
            </a:extLst>
          </p:cNvPr>
          <p:cNvSpPr>
            <a:spLocks noGrp="1"/>
          </p:cNvSpPr>
          <p:nvPr>
            <p:ph type="body" sz="quarter" idx="17" hasCustomPrompt="1"/>
          </p:nvPr>
        </p:nvSpPr>
        <p:spPr>
          <a:xfrm>
            <a:off x="431799" y="922316"/>
            <a:ext cx="5587999" cy="345881"/>
          </a:xfrm>
        </p:spPr>
        <p:txBody>
          <a:bodyPr/>
          <a:lstStyle>
            <a:lvl1pPr marL="0" indent="0">
              <a:buNone/>
              <a:defRPr sz="1800" baseline="0"/>
            </a:lvl1pPr>
          </a:lstStyle>
          <a:p>
            <a:pPr lvl="0"/>
            <a:r>
              <a:rPr lang="en-US" altLang="ja-JP"/>
              <a:t>Chart/table name</a:t>
            </a:r>
          </a:p>
          <a:p>
            <a:pPr lvl="0"/>
            <a:endParaRPr lang="en-US" altLang="ja-JP"/>
          </a:p>
        </p:txBody>
      </p:sp>
      <p:sp>
        <p:nvSpPr>
          <p:cNvPr id="11" name="テキスト プレースホルダー 8">
            <a:extLst>
              <a:ext uri="{FF2B5EF4-FFF2-40B4-BE49-F238E27FC236}">
                <a16:creationId xmlns:a16="http://schemas.microsoft.com/office/drawing/2014/main" id="{F7C23917-2078-04EA-7660-A22D210933ED}"/>
              </a:ext>
            </a:extLst>
          </p:cNvPr>
          <p:cNvSpPr>
            <a:spLocks noGrp="1"/>
          </p:cNvSpPr>
          <p:nvPr>
            <p:ph type="body" sz="quarter" idx="18" hasCustomPrompt="1"/>
          </p:nvPr>
        </p:nvSpPr>
        <p:spPr>
          <a:xfrm>
            <a:off x="6172201" y="922317"/>
            <a:ext cx="5587999" cy="345880"/>
          </a:xfrm>
        </p:spPr>
        <p:txBody>
          <a:bodyPr/>
          <a:lstStyle>
            <a:lvl1pPr marL="0" indent="0">
              <a:buNone/>
              <a:defRPr sz="1800" baseline="0"/>
            </a:lvl1pPr>
          </a:lstStyle>
          <a:p>
            <a:pPr lvl="0"/>
            <a:r>
              <a:rPr lang="en-US" altLang="ja-JP"/>
              <a:t>Chart/table name</a:t>
            </a:r>
          </a:p>
          <a:p>
            <a:pPr lvl="0"/>
            <a:endParaRPr lang="en-US" altLang="ja-JP"/>
          </a:p>
        </p:txBody>
      </p:sp>
      <p:sp>
        <p:nvSpPr>
          <p:cNvPr id="8" name="テキスト プレースホルダー 8">
            <a:extLst>
              <a:ext uri="{FF2B5EF4-FFF2-40B4-BE49-F238E27FC236}">
                <a16:creationId xmlns:a16="http://schemas.microsoft.com/office/drawing/2014/main" id="{DD6042ED-EB1D-F6B7-3EDA-FA912006BC33}"/>
              </a:ext>
            </a:extLst>
          </p:cNvPr>
          <p:cNvSpPr>
            <a:spLocks noGrp="1"/>
          </p:cNvSpPr>
          <p:nvPr>
            <p:ph type="body" sz="quarter" idx="19" hasCustomPrompt="1"/>
          </p:nvPr>
        </p:nvSpPr>
        <p:spPr>
          <a:xfrm>
            <a:off x="431798" y="4982734"/>
            <a:ext cx="5587999" cy="288946"/>
          </a:xfrm>
        </p:spPr>
        <p:txBody>
          <a:bodyPr>
            <a:normAutofit/>
          </a:bodyPr>
          <a:lstStyle>
            <a:lvl1pPr marL="0" indent="0">
              <a:buNone/>
              <a:defRPr sz="1100" i="1" baseline="0">
                <a:solidFill>
                  <a:schemeClr val="tx1"/>
                </a:solidFill>
                <a:latin typeface="Segoe UI" panose="020B0502040204020203" pitchFamily="34" charset="0"/>
                <a:cs typeface="Segoe UI" panose="020B0502040204020203" pitchFamily="34" charset="0"/>
              </a:defRPr>
            </a:lvl1pPr>
          </a:lstStyle>
          <a:p>
            <a:pPr lvl="0"/>
            <a:r>
              <a:rPr kumimoji="1" lang="en-US" altLang="ja-JP"/>
              <a:t>Source: </a:t>
            </a:r>
            <a:endParaRPr kumimoji="1" lang="ja-JP" altLang="en-US"/>
          </a:p>
        </p:txBody>
      </p:sp>
      <p:sp>
        <p:nvSpPr>
          <p:cNvPr id="12" name="テキスト プレースホルダー 8">
            <a:extLst>
              <a:ext uri="{FF2B5EF4-FFF2-40B4-BE49-F238E27FC236}">
                <a16:creationId xmlns:a16="http://schemas.microsoft.com/office/drawing/2014/main" id="{AA9D0BDB-37F0-ED8B-5838-EF1A0A5DB9A3}"/>
              </a:ext>
            </a:extLst>
          </p:cNvPr>
          <p:cNvSpPr>
            <a:spLocks noGrp="1"/>
          </p:cNvSpPr>
          <p:nvPr>
            <p:ph type="body" sz="quarter" idx="20" hasCustomPrompt="1"/>
          </p:nvPr>
        </p:nvSpPr>
        <p:spPr>
          <a:xfrm>
            <a:off x="6172201" y="4982734"/>
            <a:ext cx="5587999" cy="288946"/>
          </a:xfrm>
        </p:spPr>
        <p:txBody>
          <a:bodyPr>
            <a:normAutofit/>
          </a:bodyPr>
          <a:lstStyle>
            <a:lvl1pPr marL="0" indent="0">
              <a:buNone/>
              <a:defRPr sz="1100" i="1" baseline="0">
                <a:solidFill>
                  <a:schemeClr val="tx1"/>
                </a:solidFill>
                <a:latin typeface="Segoe UI" panose="020B0502040204020203" pitchFamily="34" charset="0"/>
                <a:cs typeface="Segoe UI" panose="020B0502040204020203" pitchFamily="34" charset="0"/>
              </a:defRPr>
            </a:lvl1pPr>
          </a:lstStyle>
          <a:p>
            <a:pPr lvl="0"/>
            <a:r>
              <a:rPr kumimoji="1" lang="en-US" altLang="ja-JP"/>
              <a:t>Source: </a:t>
            </a:r>
            <a:endParaRPr kumimoji="1" lang="ja-JP" altLang="en-US"/>
          </a:p>
        </p:txBody>
      </p:sp>
    </p:spTree>
    <p:extLst>
      <p:ext uri="{BB962C8B-B14F-4D97-AF65-F5344CB8AC3E}">
        <p14:creationId xmlns:p14="http://schemas.microsoft.com/office/powerpoint/2010/main" val="243996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10" name="Chart Placeholder 13">
            <a:extLst>
              <a:ext uri="{FF2B5EF4-FFF2-40B4-BE49-F238E27FC236}">
                <a16:creationId xmlns:a16="http://schemas.microsoft.com/office/drawing/2014/main" id="{D9DBB8A0-0D94-641C-8437-0F9060ACB263}"/>
              </a:ext>
            </a:extLst>
          </p:cNvPr>
          <p:cNvSpPr>
            <a:spLocks noGrp="1"/>
          </p:cNvSpPr>
          <p:nvPr>
            <p:ph type="chart" sz="quarter" idx="14"/>
          </p:nvPr>
        </p:nvSpPr>
        <p:spPr>
          <a:xfrm>
            <a:off x="431799" y="1026110"/>
            <a:ext cx="5588000" cy="3474720"/>
          </a:xfrm>
          <a:prstGeom prst="rect">
            <a:avLst/>
          </a:prstGeom>
        </p:spPr>
        <p:txBody>
          <a:bodyPr vert="horz" lIns="91440" tIns="45720" rIns="91440" bIns="45720" rtlCol="0">
            <a:normAutofit/>
          </a:bodyPr>
          <a:lstStyle>
            <a:lvl1pPr marL="0" indent="0">
              <a:buFont typeface="Arial" panose="020B0604020202020204" pitchFamily="34" charset="0"/>
              <a:buNone/>
              <a:defRPr lang="en-US" sz="2000" b="0" kern="1200" dirty="0">
                <a:solidFill>
                  <a:schemeClr val="tx1"/>
                </a:solidFill>
                <a:latin typeface="Segoe UI" panose="020B0502040204020203" pitchFamily="34" charset="0"/>
                <a:ea typeface="+mn-ea"/>
                <a:cs typeface="Segoe UI" panose="020B0502040204020203" pitchFamily="34" charset="0"/>
              </a:defRPr>
            </a:lvl1pPr>
            <a:lvl2pPr marL="342900" indent="-342900">
              <a:defRPr lang="en-US" sz="2000" b="0" kern="1200" dirty="0">
                <a:solidFill>
                  <a:schemeClr val="tx1"/>
                </a:solidFill>
                <a:latin typeface="Segoe UI" panose="020B0502040204020203" pitchFamily="34" charset="0"/>
                <a:ea typeface="+mn-ea"/>
                <a:cs typeface="Segoe UI" panose="020B0502040204020203" pitchFamily="34" charset="0"/>
              </a:defRPr>
            </a:lvl2pPr>
          </a:lstStyle>
          <a:p>
            <a:pPr marL="342900" lvl="0" indent="-342900" algn="l" defTabSz="914400" rtl="0" eaLnBrk="1" latinLnBrk="0" hangingPunct="1">
              <a:lnSpc>
                <a:spcPct val="90000"/>
              </a:lnSpc>
              <a:spcBef>
                <a:spcPts val="1200"/>
              </a:spcBef>
            </a:pPr>
            <a:r>
              <a:rPr lang="en-US"/>
              <a:t>Click icon to add chart</a:t>
            </a:r>
          </a:p>
        </p:txBody>
      </p:sp>
      <p:sp>
        <p:nvSpPr>
          <p:cNvPr id="2" name="Content Placeholder 2">
            <a:extLst>
              <a:ext uri="{FF2B5EF4-FFF2-40B4-BE49-F238E27FC236}">
                <a16:creationId xmlns:a16="http://schemas.microsoft.com/office/drawing/2014/main" id="{BCF4D05C-9D4A-CCC7-AC9E-B4E9133C7F0C}"/>
              </a:ext>
            </a:extLst>
          </p:cNvPr>
          <p:cNvSpPr>
            <a:spLocks noGrp="1"/>
          </p:cNvSpPr>
          <p:nvPr>
            <p:ph idx="13"/>
          </p:nvPr>
        </p:nvSpPr>
        <p:spPr>
          <a:xfrm>
            <a:off x="431800" y="4679041"/>
            <a:ext cx="11328400" cy="1518558"/>
          </a:xfrm>
          <a:prstGeom prst="rect">
            <a:avLst/>
          </a:prstGeom>
        </p:spPr>
        <p:txBody>
          <a:bodyPr>
            <a:normAutofit/>
          </a:bodyPr>
          <a:lstStyle>
            <a:lvl1pPr>
              <a:spcBef>
                <a:spcPts val="0"/>
              </a:spcBef>
              <a:defRPr sz="1800" b="0">
                <a:solidFill>
                  <a:schemeClr val="tx1"/>
                </a:solidFill>
              </a:defRPr>
            </a:lvl1pPr>
            <a:lvl2pPr>
              <a:spcBef>
                <a:spcPts val="0"/>
              </a:spcBef>
              <a:defRPr sz="1800" b="0">
                <a:solidFill>
                  <a:schemeClr val="tx1"/>
                </a:solidFill>
              </a:defRPr>
            </a:lvl2pPr>
            <a:lvl3pPr>
              <a:spcBef>
                <a:spcPts val="1200"/>
              </a:spcBef>
              <a:defRPr sz="1800" b="0">
                <a:solidFill>
                  <a:schemeClr val="tx1"/>
                </a:solidFill>
              </a:defRPr>
            </a:lvl3pPr>
            <a:lvl4pPr>
              <a:spcBef>
                <a:spcPts val="1200"/>
              </a:spcBef>
              <a:defRPr sz="1600" b="0">
                <a:solidFill>
                  <a:schemeClr val="tx1"/>
                </a:solidFill>
              </a:defRPr>
            </a:lvl4pPr>
            <a:lvl5pPr>
              <a:spcBef>
                <a:spcPts val="1200"/>
              </a:spcBef>
              <a:defRPr sz="1600" b="0">
                <a:solidFill>
                  <a:schemeClr val="tx1"/>
                </a:solidFill>
              </a:defRPr>
            </a:lvl5pPr>
          </a:lstStyle>
          <a:p>
            <a:pPr lvl="0"/>
            <a:r>
              <a:rPr lang="en-US"/>
              <a:t>Click to edit Master text styles</a:t>
            </a:r>
          </a:p>
          <a:p>
            <a:pPr lvl="1"/>
            <a:r>
              <a:rPr lang="en-US"/>
              <a:t>Second level</a:t>
            </a:r>
          </a:p>
        </p:txBody>
      </p:sp>
      <p:sp>
        <p:nvSpPr>
          <p:cNvPr id="11" name="Chart Placeholder 13">
            <a:extLst>
              <a:ext uri="{FF2B5EF4-FFF2-40B4-BE49-F238E27FC236}">
                <a16:creationId xmlns:a16="http://schemas.microsoft.com/office/drawing/2014/main" id="{89C0182C-AEC9-714A-6CF0-D711ED86C6FF}"/>
              </a:ext>
            </a:extLst>
          </p:cNvPr>
          <p:cNvSpPr>
            <a:spLocks noGrp="1"/>
          </p:cNvSpPr>
          <p:nvPr>
            <p:ph type="chart" sz="quarter" idx="15"/>
          </p:nvPr>
        </p:nvSpPr>
        <p:spPr>
          <a:xfrm>
            <a:off x="6172200" y="1026110"/>
            <a:ext cx="5588000" cy="3474720"/>
          </a:xfrm>
          <a:prstGeom prst="rect">
            <a:avLst/>
          </a:prstGeom>
        </p:spPr>
        <p:txBody>
          <a:bodyPr vert="horz" lIns="91440" tIns="45720" rIns="91440" bIns="45720" rtlCol="0">
            <a:normAutofit/>
          </a:bodyPr>
          <a:lstStyle>
            <a:lvl1pPr marL="0" indent="0">
              <a:buNone/>
              <a:defRPr lang="en-US" sz="2000" b="0" kern="1200" dirty="0">
                <a:solidFill>
                  <a:schemeClr val="tx1"/>
                </a:solidFill>
                <a:latin typeface="Segoe UI" panose="020B0502040204020203" pitchFamily="34" charset="0"/>
                <a:ea typeface="+mn-ea"/>
                <a:cs typeface="Segoe UI" panose="020B0502040204020203" pitchFamily="34" charset="0"/>
              </a:defRPr>
            </a:lvl1pPr>
          </a:lstStyle>
          <a:p>
            <a:pPr marL="228600" lvl="0" indent="-228600" algn="l" defTabSz="914400" rtl="0" eaLnBrk="1" latinLnBrk="0" hangingPunct="1">
              <a:lnSpc>
                <a:spcPct val="90000"/>
              </a:lnSpc>
              <a:spcBef>
                <a:spcPts val="1200"/>
              </a:spcBef>
            </a:pPr>
            <a:r>
              <a:rPr lang="en-US"/>
              <a:t>Click icon to add chart</a:t>
            </a:r>
          </a:p>
        </p:txBody>
      </p:sp>
      <p:pic>
        <p:nvPicPr>
          <p:cNvPr id="4" name="図 13">
            <a:extLst>
              <a:ext uri="{FF2B5EF4-FFF2-40B4-BE49-F238E27FC236}">
                <a16:creationId xmlns:a16="http://schemas.microsoft.com/office/drawing/2014/main" id="{50EF6712-75B9-FADE-C102-CAA8D77DCE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1800" y="6356350"/>
            <a:ext cx="1033311" cy="365237"/>
          </a:xfrm>
          <a:prstGeom prst="rect">
            <a:avLst/>
          </a:prstGeom>
        </p:spPr>
      </p:pic>
      <p:sp>
        <p:nvSpPr>
          <p:cNvPr id="3" name="Title 1">
            <a:extLst>
              <a:ext uri="{FF2B5EF4-FFF2-40B4-BE49-F238E27FC236}">
                <a16:creationId xmlns:a16="http://schemas.microsoft.com/office/drawing/2014/main" id="{2FF045EB-EA45-5AF2-7D6C-3DE3CAC28FDE}"/>
              </a:ext>
            </a:extLst>
          </p:cNvPr>
          <p:cNvSpPr>
            <a:spLocks noGrp="1"/>
          </p:cNvSpPr>
          <p:nvPr>
            <p:ph type="title"/>
          </p:nvPr>
        </p:nvSpPr>
        <p:spPr>
          <a:xfrm>
            <a:off x="431800" y="314326"/>
            <a:ext cx="11328400" cy="535420"/>
          </a:xfrm>
          <a:prstGeom prst="rect">
            <a:avLst/>
          </a:prstGeom>
        </p:spPr>
        <p:txBody>
          <a:bodyPr anchor="b">
            <a:normAutofit/>
          </a:bodyPr>
          <a:lstStyle>
            <a:lvl1pPr>
              <a:defRPr sz="2800"/>
            </a:lvl1pPr>
          </a:lstStyle>
          <a:p>
            <a:r>
              <a:rPr lang="en-US"/>
              <a:t>Click to edit Master title style</a:t>
            </a:r>
            <a:endParaRPr lang="en-AU"/>
          </a:p>
        </p:txBody>
      </p:sp>
      <p:sp>
        <p:nvSpPr>
          <p:cNvPr id="5" name="Slide Number Placeholder 5">
            <a:extLst>
              <a:ext uri="{FF2B5EF4-FFF2-40B4-BE49-F238E27FC236}">
                <a16:creationId xmlns:a16="http://schemas.microsoft.com/office/drawing/2014/main" id="{10DFF686-48D8-2A95-A789-E46BBAEA3553}"/>
              </a:ext>
            </a:extLst>
          </p:cNvPr>
          <p:cNvSpPr>
            <a:spLocks noGrp="1"/>
          </p:cNvSpPr>
          <p:nvPr>
            <p:ph type="sldNum" sz="quarter" idx="12"/>
          </p:nvPr>
        </p:nvSpPr>
        <p:spPr>
          <a:xfrm>
            <a:off x="9017000" y="6356350"/>
            <a:ext cx="2743200" cy="365125"/>
          </a:xfrm>
          <a:prstGeom prst="rect">
            <a:avLst/>
          </a:prstGeom>
        </p:spPr>
        <p:txBody>
          <a:bodyPr/>
          <a:lstStyle/>
          <a:p>
            <a:fld id="{69F6399B-E970-48CA-821C-EAB94E252A21}" type="slidenum">
              <a:rPr lang="en-AU" smtClean="0"/>
              <a:t>‹#›</a:t>
            </a:fld>
            <a:endParaRPr lang="en-AU"/>
          </a:p>
        </p:txBody>
      </p:sp>
    </p:spTree>
    <p:extLst>
      <p:ext uri="{BB962C8B-B14F-4D97-AF65-F5344CB8AC3E}">
        <p14:creationId xmlns:p14="http://schemas.microsoft.com/office/powerpoint/2010/main" val="78884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1AB51F-4D1D-62E2-01F1-AA09CD212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BE7C7C8-5EB4-6F33-EA44-2A621086B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10" name="Slide Number Placeholder 9">
            <a:extLst>
              <a:ext uri="{FF2B5EF4-FFF2-40B4-BE49-F238E27FC236}">
                <a16:creationId xmlns:a16="http://schemas.microsoft.com/office/drawing/2014/main" id="{846AD68E-DAEC-9D6D-3220-444473E97E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latin typeface="Segoe UI" panose="020B0502040204020203" pitchFamily="34" charset="0"/>
                <a:cs typeface="Segoe UI" panose="020B0502040204020203" pitchFamily="34" charset="0"/>
              </a:defRPr>
            </a:lvl1pPr>
          </a:lstStyle>
          <a:p>
            <a:fld id="{DBDE687B-1385-4678-B37F-AB98306ADDAE}" type="slidenum">
              <a:rPr lang="en-AU" smtClean="0"/>
              <a:pPr/>
              <a:t>‹#›</a:t>
            </a:fld>
            <a:endParaRPr lang="en-AU"/>
          </a:p>
        </p:txBody>
      </p:sp>
    </p:spTree>
    <p:extLst>
      <p:ext uri="{BB962C8B-B14F-4D97-AF65-F5344CB8AC3E}">
        <p14:creationId xmlns:p14="http://schemas.microsoft.com/office/powerpoint/2010/main" val="377721384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16" r:id="rId3"/>
    <p:sldLayoutId id="2147483706" r:id="rId4"/>
    <p:sldLayoutId id="2147483707" r:id="rId5"/>
    <p:sldLayoutId id="2147483708" r:id="rId6"/>
    <p:sldLayoutId id="2147483717" r:id="rId7"/>
    <p:sldLayoutId id="2147483718" r:id="rId8"/>
    <p:sldLayoutId id="2147483709" r:id="rId9"/>
    <p:sldLayoutId id="2147483710" r:id="rId10"/>
    <p:sldLayoutId id="2147483719" r:id="rId11"/>
    <p:sldLayoutId id="2147483711" r:id="rId12"/>
    <p:sldLayoutId id="2147483712" r:id="rId13"/>
    <p:sldLayoutId id="2147483713" r:id="rId14"/>
    <p:sldLayoutId id="2147483720" r:id="rId15"/>
    <p:sldLayoutId id="2147483721" r:id="rId16"/>
    <p:sldLayoutId id="2147483715" r:id="rId17"/>
    <p:sldLayoutId id="2147483714" r:id="rId18"/>
  </p:sldLayoutIdLst>
  <p:hf hdr="0" ftr="0" dt="0"/>
  <p:txStyles>
    <p:titleStyle>
      <a:lvl1pPr algn="l" defTabSz="914400" rtl="0" eaLnBrk="1" latinLnBrk="0" hangingPunct="1">
        <a:lnSpc>
          <a:spcPct val="90000"/>
        </a:lnSpc>
        <a:spcBef>
          <a:spcPct val="0"/>
        </a:spcBef>
        <a:buNone/>
        <a:defRPr sz="3200" b="1" kern="1200">
          <a:solidFill>
            <a:srgbClr val="002060"/>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000" b="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b="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Tx/>
        <a:buBlip>
          <a:blip r:embed="rId20">
            <a:extLst>
              <a:ext uri="{96DAC541-7B7A-43D3-8B79-37D633B846F1}">
                <asvg:svgBlip xmlns:asvg="http://schemas.microsoft.com/office/drawing/2016/SVG/main" r:embed="rId21"/>
              </a:ext>
            </a:extLst>
          </a:blip>
        </a:buBlip>
        <a:defRPr sz="18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Tx/>
        <a:buBlip>
          <a:blip r:embed="rId20">
            <a:extLst>
              <a:ext uri="{96DAC541-7B7A-43D3-8B79-37D633B846F1}">
                <asvg:svgBlip xmlns:asvg="http://schemas.microsoft.com/office/drawing/2016/SVG/main" r:embed="rId21"/>
              </a:ext>
            </a:extLst>
          </a:blip>
        </a:buBlip>
        <a:defRPr sz="16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Tx/>
        <a:buBlip>
          <a:blip r:embed="rId20">
            <a:extLst>
              <a:ext uri="{96DAC541-7B7A-43D3-8B79-37D633B846F1}">
                <asvg:svgBlip xmlns:asvg="http://schemas.microsoft.com/office/drawing/2016/SVG/main" r:embed="rId21"/>
              </a:ext>
            </a:extLst>
          </a:blip>
        </a:buBlip>
        <a:defRPr sz="16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emo.com.au/-/media/files/major-publications/isp/2024/2024-integrated-system-plan-isp.pdf?rev=b811f5d66df24e0a980ce0df8eaa5687&amp;sc_lang=en" TargetMode="External"/><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s://www.irena.org/-/media/Files/IRENA/Agency/Publication/2024/Mar/IRENA_RE_Capacity_Statistics_2024.pdf" TargetMode="Externa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hyperlink" Target="https://www.irena.org/-/media/Files/IRENA/Agency/Publication/2024/Mar/IRENA_RE_Capacity_Statistics_2024.pdf" TargetMode="External"/><Relationship Id="rId2" Type="http://schemas.openxmlformats.org/officeDocument/2006/relationships/chart" Target="../charts/chart4.xml"/><Relationship Id="rId1" Type="http://schemas.openxmlformats.org/officeDocument/2006/relationships/slideLayout" Target="../slideLayouts/slideLayout14.xml"/><Relationship Id="rId5" Type="http://schemas.openxmlformats.org/officeDocument/2006/relationships/chart" Target="../charts/chart6.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6B57F-57CF-7F34-8C49-D004BAFE4B6E}"/>
              </a:ext>
            </a:extLst>
          </p:cNvPr>
          <p:cNvSpPr>
            <a:spLocks noGrp="1"/>
          </p:cNvSpPr>
          <p:nvPr>
            <p:ph type="ctrTitle"/>
          </p:nvPr>
        </p:nvSpPr>
        <p:spPr>
          <a:xfrm>
            <a:off x="1611086" y="1197743"/>
            <a:ext cx="9144000" cy="1549842"/>
          </a:xfrm>
        </p:spPr>
        <p:txBody>
          <a:bodyPr>
            <a:noAutofit/>
          </a:bodyPr>
          <a:lstStyle/>
          <a:p>
            <a:r>
              <a:rPr lang="en-US" dirty="0"/>
              <a:t>APEC Capacity Building Workshop for New and Renewable Energy Policy – </a:t>
            </a:r>
            <a:r>
              <a:rPr lang="en-US"/>
              <a:t>Setting</a:t>
            </a:r>
            <a:r>
              <a:rPr lang="en-US" dirty="0"/>
              <a:t> the scene</a:t>
            </a:r>
          </a:p>
        </p:txBody>
      </p:sp>
      <p:sp>
        <p:nvSpPr>
          <p:cNvPr id="3" name="Subtitle 2">
            <a:extLst>
              <a:ext uri="{FF2B5EF4-FFF2-40B4-BE49-F238E27FC236}">
                <a16:creationId xmlns:a16="http://schemas.microsoft.com/office/drawing/2014/main" id="{747135E4-F207-298D-B425-89BEFB2F9F44}"/>
              </a:ext>
            </a:extLst>
          </p:cNvPr>
          <p:cNvSpPr>
            <a:spLocks noGrp="1"/>
          </p:cNvSpPr>
          <p:nvPr>
            <p:ph type="subTitle" idx="1"/>
          </p:nvPr>
        </p:nvSpPr>
        <p:spPr>
          <a:xfrm>
            <a:off x="1643744" y="2846376"/>
            <a:ext cx="9144000" cy="461666"/>
          </a:xfrm>
        </p:spPr>
        <p:txBody>
          <a:bodyPr>
            <a:normAutofit/>
          </a:bodyPr>
          <a:lstStyle/>
          <a:p>
            <a:r>
              <a:rPr lang="en-US" sz="1800"/>
              <a:t>31 March 2026 , Bangkok, Thailand</a:t>
            </a:r>
          </a:p>
        </p:txBody>
      </p:sp>
      <p:sp>
        <p:nvSpPr>
          <p:cNvPr id="4" name="TextBox 3">
            <a:extLst>
              <a:ext uri="{FF2B5EF4-FFF2-40B4-BE49-F238E27FC236}">
                <a16:creationId xmlns:a16="http://schemas.microsoft.com/office/drawing/2014/main" id="{CCB715C2-6D4D-BBA4-84B5-C71D15EB0529}"/>
              </a:ext>
            </a:extLst>
          </p:cNvPr>
          <p:cNvSpPr txBox="1"/>
          <p:nvPr/>
        </p:nvSpPr>
        <p:spPr>
          <a:xfrm>
            <a:off x="1611086" y="3868499"/>
            <a:ext cx="5435078" cy="461665"/>
          </a:xfrm>
          <a:prstGeom prst="rect">
            <a:avLst/>
          </a:prstGeom>
          <a:noFill/>
        </p:spPr>
        <p:txBody>
          <a:bodyPr wrap="none" rtlCol="0">
            <a:spAutoFit/>
          </a:bodyPr>
          <a:lstStyle/>
          <a:p>
            <a:r>
              <a:rPr lang="en-US" sz="2400">
                <a:solidFill>
                  <a:srgbClr val="002060"/>
                </a:solidFill>
                <a:latin typeface="Segoe UI" panose="020B0502040204020203" pitchFamily="34" charset="0"/>
                <a:cs typeface="Segoe UI" panose="020B0502040204020203" pitchFamily="34" charset="0"/>
              </a:rPr>
              <a:t>Daniel BURLUTSKY, Researcher,  APERC</a:t>
            </a:r>
          </a:p>
        </p:txBody>
      </p:sp>
    </p:spTree>
    <p:extLst>
      <p:ext uri="{BB962C8B-B14F-4D97-AF65-F5344CB8AC3E}">
        <p14:creationId xmlns:p14="http://schemas.microsoft.com/office/powerpoint/2010/main" val="4201800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BD9DC-C145-92D6-A659-73D6EABE44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601D96-C013-6584-FF53-DCC4ED55C897}"/>
              </a:ext>
            </a:extLst>
          </p:cNvPr>
          <p:cNvSpPr>
            <a:spLocks noGrp="1"/>
          </p:cNvSpPr>
          <p:nvPr>
            <p:ph type="sldNum" sz="quarter" idx="12"/>
          </p:nvPr>
        </p:nvSpPr>
        <p:spPr/>
        <p:txBody>
          <a:bodyPr/>
          <a:lstStyle/>
          <a:p>
            <a:fld id="{69F6399B-E970-48CA-821C-EAB94E252A21}" type="slidenum">
              <a:rPr lang="en-AU" smtClean="0"/>
              <a:t>10</a:t>
            </a:fld>
            <a:endParaRPr lang="en-AU"/>
          </a:p>
        </p:txBody>
      </p:sp>
      <p:sp>
        <p:nvSpPr>
          <p:cNvPr id="3" name="Title 2">
            <a:extLst>
              <a:ext uri="{FF2B5EF4-FFF2-40B4-BE49-F238E27FC236}">
                <a16:creationId xmlns:a16="http://schemas.microsoft.com/office/drawing/2014/main" id="{614FC894-26C4-E9FE-FA2F-DFE99EDBD9C5}"/>
              </a:ext>
            </a:extLst>
          </p:cNvPr>
          <p:cNvSpPr>
            <a:spLocks noGrp="1"/>
          </p:cNvSpPr>
          <p:nvPr>
            <p:ph type="title"/>
          </p:nvPr>
        </p:nvSpPr>
        <p:spPr/>
        <p:txBody>
          <a:bodyPr/>
          <a:lstStyle/>
          <a:p>
            <a:r>
              <a:rPr lang="en-US" dirty="0"/>
              <a:t>Challenges APEC economies will face – Policy based</a:t>
            </a:r>
          </a:p>
        </p:txBody>
      </p:sp>
      <p:sp>
        <p:nvSpPr>
          <p:cNvPr id="4" name="Content Placeholder 2">
            <a:extLst>
              <a:ext uri="{FF2B5EF4-FFF2-40B4-BE49-F238E27FC236}">
                <a16:creationId xmlns:a16="http://schemas.microsoft.com/office/drawing/2014/main" id="{FAF7586D-92C7-0383-8CCC-CBCB7FEDFEC0}"/>
              </a:ext>
            </a:extLst>
          </p:cNvPr>
          <p:cNvSpPr txBox="1">
            <a:spLocks/>
          </p:cNvSpPr>
          <p:nvPr/>
        </p:nvSpPr>
        <p:spPr>
          <a:xfrm>
            <a:off x="584200" y="1169307"/>
            <a:ext cx="5511800" cy="48695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2000" b="0" dirty="0"/>
          </a:p>
          <a:p>
            <a:endParaRPr lang="en-US" sz="2000" b="0" dirty="0"/>
          </a:p>
        </p:txBody>
      </p:sp>
      <p:sp>
        <p:nvSpPr>
          <p:cNvPr id="5" name="Content Placeholder 2">
            <a:extLst>
              <a:ext uri="{FF2B5EF4-FFF2-40B4-BE49-F238E27FC236}">
                <a16:creationId xmlns:a16="http://schemas.microsoft.com/office/drawing/2014/main" id="{9B11F09B-8930-BD75-C9B7-C6401F490BF1}"/>
              </a:ext>
            </a:extLst>
          </p:cNvPr>
          <p:cNvSpPr txBox="1">
            <a:spLocks/>
          </p:cNvSpPr>
          <p:nvPr/>
        </p:nvSpPr>
        <p:spPr>
          <a:xfrm>
            <a:off x="431800" y="963004"/>
            <a:ext cx="10854267" cy="3155805"/>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7200" dirty="0"/>
              <a:t>Monopoly utilities and grid operators may hinder RE deployment with potential conflicts of interest</a:t>
            </a:r>
            <a:r>
              <a:rPr lang="en-US" sz="7200" b="0" dirty="0"/>
              <a:t>.</a:t>
            </a:r>
          </a:p>
          <a:p>
            <a:pPr marL="800100" lvl="1" indent="-342900">
              <a:buFont typeface="Arial" panose="020B0604020202020204" pitchFamily="34" charset="0"/>
              <a:buChar char="•"/>
            </a:pPr>
            <a:r>
              <a:rPr lang="en-US" sz="7200" dirty="0">
                <a:solidFill>
                  <a:schemeClr val="tx1"/>
                </a:solidFill>
              </a:rPr>
              <a:t>Incumbent utilities controlling grids and generation may favor existing assets, delaying renewable connections, limiting competition, and discouraging independent power producers.</a:t>
            </a:r>
          </a:p>
          <a:p>
            <a:pPr marL="342900" indent="-342900">
              <a:buFont typeface="Arial" panose="020B0604020202020204" pitchFamily="34" charset="0"/>
              <a:buChar char="•"/>
            </a:pPr>
            <a:r>
              <a:rPr lang="en-US" sz="7600" dirty="0"/>
              <a:t>Frameworks for RE deployment may exist in some economies but are still improving</a:t>
            </a:r>
            <a:r>
              <a:rPr lang="en-US" sz="7600" b="0" dirty="0"/>
              <a:t>.</a:t>
            </a:r>
          </a:p>
          <a:p>
            <a:pPr marL="800100" lvl="1" indent="-342900">
              <a:buFont typeface="Arial" panose="020B0604020202020204" pitchFamily="34" charset="0"/>
              <a:buChar char="•"/>
            </a:pPr>
            <a:r>
              <a:rPr lang="en-US" sz="7200" dirty="0">
                <a:solidFill>
                  <a:schemeClr val="tx1"/>
                </a:solidFill>
              </a:rPr>
              <a:t>Some economies have auctions, plans, or incentives. However weak implementation, policy instability, and permitting delays can slow renewable deployment.</a:t>
            </a:r>
          </a:p>
          <a:p>
            <a:pPr marL="342900" indent="-342900">
              <a:buFont typeface="Arial" panose="020B0604020202020204" pitchFamily="34" charset="0"/>
              <a:buChar char="•"/>
            </a:pPr>
            <a:r>
              <a:rPr lang="en-US" sz="7600" dirty="0"/>
              <a:t>Some economies lack clear RE targets with the appropriate regulatory framework.</a:t>
            </a:r>
          </a:p>
          <a:p>
            <a:pPr marL="800100" lvl="1" indent="-342900">
              <a:buFont typeface="Arial" panose="020B0604020202020204" pitchFamily="34" charset="0"/>
              <a:buChar char="•"/>
            </a:pPr>
            <a:r>
              <a:rPr lang="en-US" sz="7200" dirty="0">
                <a:solidFill>
                  <a:schemeClr val="tx1"/>
                </a:solidFill>
              </a:rPr>
              <a:t>Without clear targets, procurement rules, and grid access regulations, renewable investment can be uncertain, slow, and difficult to scale beyond isolated projects.</a:t>
            </a:r>
          </a:p>
        </p:txBody>
      </p:sp>
    </p:spTree>
    <p:extLst>
      <p:ext uri="{BB962C8B-B14F-4D97-AF65-F5344CB8AC3E}">
        <p14:creationId xmlns:p14="http://schemas.microsoft.com/office/powerpoint/2010/main" val="169339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8F5A6-AE08-B14B-72C8-C2238AA763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28117C-5DB6-CAE2-57A3-24F0678F6E73}"/>
              </a:ext>
            </a:extLst>
          </p:cNvPr>
          <p:cNvSpPr>
            <a:spLocks noGrp="1"/>
          </p:cNvSpPr>
          <p:nvPr>
            <p:ph type="sldNum" sz="quarter" idx="12"/>
          </p:nvPr>
        </p:nvSpPr>
        <p:spPr/>
        <p:txBody>
          <a:bodyPr/>
          <a:lstStyle/>
          <a:p>
            <a:fld id="{69F6399B-E970-48CA-821C-EAB94E252A21}" type="slidenum">
              <a:rPr lang="en-AU" smtClean="0"/>
              <a:t>11</a:t>
            </a:fld>
            <a:endParaRPr lang="en-AU"/>
          </a:p>
        </p:txBody>
      </p:sp>
      <p:sp>
        <p:nvSpPr>
          <p:cNvPr id="3" name="Title 2">
            <a:extLst>
              <a:ext uri="{FF2B5EF4-FFF2-40B4-BE49-F238E27FC236}">
                <a16:creationId xmlns:a16="http://schemas.microsoft.com/office/drawing/2014/main" id="{4AEBEBCA-DCF1-6092-0EEA-83CD85F84AF5}"/>
              </a:ext>
            </a:extLst>
          </p:cNvPr>
          <p:cNvSpPr>
            <a:spLocks noGrp="1"/>
          </p:cNvSpPr>
          <p:nvPr>
            <p:ph type="title"/>
          </p:nvPr>
        </p:nvSpPr>
        <p:spPr/>
        <p:txBody>
          <a:bodyPr/>
          <a:lstStyle/>
          <a:p>
            <a:r>
              <a:rPr lang="en-US" dirty="0"/>
              <a:t>Challenges APEC economies will face – Technical</a:t>
            </a:r>
          </a:p>
        </p:txBody>
      </p:sp>
      <p:sp>
        <p:nvSpPr>
          <p:cNvPr id="4" name="Content Placeholder 2">
            <a:extLst>
              <a:ext uri="{FF2B5EF4-FFF2-40B4-BE49-F238E27FC236}">
                <a16:creationId xmlns:a16="http://schemas.microsoft.com/office/drawing/2014/main" id="{D09F3F59-D704-8E50-E926-8D718098716B}"/>
              </a:ext>
            </a:extLst>
          </p:cNvPr>
          <p:cNvSpPr txBox="1">
            <a:spLocks/>
          </p:cNvSpPr>
          <p:nvPr/>
        </p:nvSpPr>
        <p:spPr>
          <a:xfrm>
            <a:off x="584200" y="1169307"/>
            <a:ext cx="5511800" cy="48695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2000" b="0" dirty="0"/>
          </a:p>
          <a:p>
            <a:endParaRPr lang="en-US" sz="2000" b="0" dirty="0"/>
          </a:p>
        </p:txBody>
      </p:sp>
      <p:sp>
        <p:nvSpPr>
          <p:cNvPr id="5" name="Content Placeholder 2">
            <a:extLst>
              <a:ext uri="{FF2B5EF4-FFF2-40B4-BE49-F238E27FC236}">
                <a16:creationId xmlns:a16="http://schemas.microsoft.com/office/drawing/2014/main" id="{CFA2BBC2-D906-DDAA-7251-697460CCEB30}"/>
              </a:ext>
            </a:extLst>
          </p:cNvPr>
          <p:cNvSpPr txBox="1">
            <a:spLocks/>
          </p:cNvSpPr>
          <p:nvPr/>
        </p:nvSpPr>
        <p:spPr>
          <a:xfrm>
            <a:off x="431800" y="963003"/>
            <a:ext cx="5689600" cy="5302329"/>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6800" dirty="0"/>
              <a:t>How to integrate RE into a </a:t>
            </a:r>
            <a:r>
              <a:rPr lang="en-US" sz="6800" dirty="0" err="1"/>
              <a:t>decarbonising</a:t>
            </a:r>
            <a:r>
              <a:rPr lang="en-US" sz="6800" dirty="0"/>
              <a:t> economy. </a:t>
            </a:r>
          </a:p>
          <a:p>
            <a:pPr marL="800100" lvl="1" indent="-342900">
              <a:buFont typeface="Arial" panose="020B0604020202020204" pitchFamily="34" charset="0"/>
              <a:buChar char="•"/>
            </a:pPr>
            <a:r>
              <a:rPr lang="en-US" sz="6800" dirty="0">
                <a:solidFill>
                  <a:schemeClr val="tx1"/>
                </a:solidFill>
              </a:rPr>
              <a:t>RE must be matched with grid upgrades, storage, flexibility, and electrification so clean power can reliably replace fossil fuels.</a:t>
            </a:r>
          </a:p>
          <a:p>
            <a:pPr marL="342900" indent="-342900">
              <a:buFont typeface="Arial" panose="020B0604020202020204" pitchFamily="34" charset="0"/>
              <a:buChar char="•"/>
            </a:pPr>
            <a:r>
              <a:rPr lang="en-US" sz="6800" dirty="0"/>
              <a:t>Limited land availability in some economies.</a:t>
            </a:r>
          </a:p>
          <a:p>
            <a:pPr marL="800100" lvl="1" indent="-342900">
              <a:buFont typeface="Arial" panose="020B0604020202020204" pitchFamily="34" charset="0"/>
              <a:buChar char="•"/>
            </a:pPr>
            <a:r>
              <a:rPr lang="en-US" sz="6800" dirty="0">
                <a:solidFill>
                  <a:schemeClr val="tx1"/>
                </a:solidFill>
              </a:rPr>
              <a:t>Dense populations, agriculture, environmental constraints, and terrain can limit utility-scale RE deployment.</a:t>
            </a:r>
          </a:p>
          <a:p>
            <a:pPr marL="342900" indent="-342900">
              <a:buFont typeface="Arial" panose="020B0604020202020204" pitchFamily="34" charset="0"/>
              <a:buChar char="•"/>
            </a:pPr>
            <a:r>
              <a:rPr lang="en-US" sz="6800" dirty="0"/>
              <a:t>Dealing with grid congestion and technical assistance.</a:t>
            </a:r>
          </a:p>
          <a:p>
            <a:pPr marL="800100" lvl="1" indent="-342900">
              <a:buFont typeface="Arial" panose="020B0604020202020204" pitchFamily="34" charset="0"/>
              <a:buChar char="•"/>
            </a:pPr>
            <a:r>
              <a:rPr lang="en-US" sz="6800" dirty="0">
                <a:solidFill>
                  <a:schemeClr val="tx1"/>
                </a:solidFill>
              </a:rPr>
              <a:t>Many economies need technical support with forecasting, storage, and system operation to prevent straining power grids.</a:t>
            </a:r>
          </a:p>
          <a:p>
            <a:pPr marL="342900" indent="-342900">
              <a:buFont typeface="Arial" panose="020B0604020202020204" pitchFamily="34" charset="0"/>
              <a:buChar char="•"/>
            </a:pPr>
            <a:r>
              <a:rPr lang="en-US" sz="6800" dirty="0"/>
              <a:t>Limited system planning capacity making integration difficult from the outset.</a:t>
            </a:r>
          </a:p>
          <a:p>
            <a:pPr marL="800100" lvl="1" indent="-342900">
              <a:buFont typeface="Arial" panose="020B0604020202020204" pitchFamily="34" charset="0"/>
              <a:buChar char="•"/>
            </a:pPr>
            <a:r>
              <a:rPr lang="en-US" sz="6800" dirty="0">
                <a:solidFill>
                  <a:schemeClr val="tx1"/>
                </a:solidFill>
              </a:rPr>
              <a:t>Weak planning/coordination across power and demand grids can delay renewable integration </a:t>
            </a:r>
            <a:r>
              <a:rPr lang="en-US" sz="6400" dirty="0">
                <a:solidFill>
                  <a:schemeClr val="tx1"/>
                </a:solidFill>
              </a:rPr>
              <a:t>and create reliability and investment problems.</a:t>
            </a:r>
          </a:p>
          <a:p>
            <a:endParaRPr lang="en-US" sz="2000" b="0" dirty="0"/>
          </a:p>
        </p:txBody>
      </p:sp>
      <p:pic>
        <p:nvPicPr>
          <p:cNvPr id="10" name="Picture 9">
            <a:extLst>
              <a:ext uri="{FF2B5EF4-FFF2-40B4-BE49-F238E27FC236}">
                <a16:creationId xmlns:a16="http://schemas.microsoft.com/office/drawing/2014/main" id="{B4B0C4E8-9303-979A-D1A4-63002F84D0B0}"/>
              </a:ext>
            </a:extLst>
          </p:cNvPr>
          <p:cNvPicPr>
            <a:picLocks noChangeAspect="1"/>
          </p:cNvPicPr>
          <p:nvPr/>
        </p:nvPicPr>
        <p:blipFill>
          <a:blip r:embed="rId2"/>
          <a:stretch>
            <a:fillRect/>
          </a:stretch>
        </p:blipFill>
        <p:spPr>
          <a:xfrm>
            <a:off x="6121400" y="1270781"/>
            <a:ext cx="5486400" cy="2688457"/>
          </a:xfrm>
          <a:prstGeom prst="rect">
            <a:avLst/>
          </a:prstGeom>
        </p:spPr>
      </p:pic>
      <p:sp>
        <p:nvSpPr>
          <p:cNvPr id="11" name="TextBox 10">
            <a:extLst>
              <a:ext uri="{FF2B5EF4-FFF2-40B4-BE49-F238E27FC236}">
                <a16:creationId xmlns:a16="http://schemas.microsoft.com/office/drawing/2014/main" id="{AC207852-0197-3A98-73B3-1A39FC634D1C}"/>
              </a:ext>
            </a:extLst>
          </p:cNvPr>
          <p:cNvSpPr txBox="1"/>
          <p:nvPr/>
        </p:nvSpPr>
        <p:spPr>
          <a:xfrm>
            <a:off x="6096000" y="944716"/>
            <a:ext cx="5757672" cy="307777"/>
          </a:xfrm>
          <a:prstGeom prst="rect">
            <a:avLst/>
          </a:prstGeom>
          <a:noFill/>
        </p:spPr>
        <p:txBody>
          <a:bodyPr wrap="square" rtlCol="0">
            <a:spAutoFit/>
          </a:bodyPr>
          <a:lstStyle/>
          <a:p>
            <a:r>
              <a:rPr lang="en-US" sz="1400" b="1" dirty="0">
                <a:solidFill>
                  <a:srgbClr val="002060"/>
                </a:solidFill>
                <a:latin typeface="Segoe UI" panose="020B0502040204020203" pitchFamily="34" charset="0"/>
                <a:ea typeface="+mj-ea"/>
                <a:cs typeface="Segoe UI" panose="020B0502040204020203" pitchFamily="34" charset="0"/>
              </a:rPr>
              <a:t>Transmission capacity required in Australia (,000 KM)</a:t>
            </a:r>
          </a:p>
        </p:txBody>
      </p:sp>
      <p:sp>
        <p:nvSpPr>
          <p:cNvPr id="12" name="TextBox 11">
            <a:extLst>
              <a:ext uri="{FF2B5EF4-FFF2-40B4-BE49-F238E27FC236}">
                <a16:creationId xmlns:a16="http://schemas.microsoft.com/office/drawing/2014/main" id="{2A2CF928-A9D7-FF32-AED0-B738C50346D9}"/>
              </a:ext>
            </a:extLst>
          </p:cNvPr>
          <p:cNvSpPr txBox="1"/>
          <p:nvPr/>
        </p:nvSpPr>
        <p:spPr>
          <a:xfrm>
            <a:off x="6280728" y="3964920"/>
            <a:ext cx="4935474" cy="307777"/>
          </a:xfrm>
          <a:prstGeom prst="rect">
            <a:avLst/>
          </a:prstGeom>
          <a:noFill/>
        </p:spPr>
        <p:txBody>
          <a:bodyPr wrap="square">
            <a:spAutoFit/>
          </a:bodyPr>
          <a:lstStyle/>
          <a:p>
            <a:r>
              <a:rPr lang="en-US" sz="1400" i="1" u="sng" dirty="0">
                <a:hlinkClick r:id="rId3"/>
              </a:rPr>
              <a:t>Source: 2024 AEMO Integrated System Plan</a:t>
            </a:r>
            <a:endParaRPr lang="en-US" sz="1400" i="1" u="sng" dirty="0"/>
          </a:p>
        </p:txBody>
      </p:sp>
    </p:spTree>
    <p:extLst>
      <p:ext uri="{BB962C8B-B14F-4D97-AF65-F5344CB8AC3E}">
        <p14:creationId xmlns:p14="http://schemas.microsoft.com/office/powerpoint/2010/main" val="2701399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26514-7815-053F-1551-B84CFEA6E02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C838EA-61E8-D16F-6C9F-69D351D9F9A8}"/>
              </a:ext>
            </a:extLst>
          </p:cNvPr>
          <p:cNvSpPr>
            <a:spLocks noGrp="1"/>
          </p:cNvSpPr>
          <p:nvPr>
            <p:ph type="sldNum" sz="quarter" idx="12"/>
          </p:nvPr>
        </p:nvSpPr>
        <p:spPr/>
        <p:txBody>
          <a:bodyPr/>
          <a:lstStyle/>
          <a:p>
            <a:fld id="{69F6399B-E970-48CA-821C-EAB94E252A21}" type="slidenum">
              <a:rPr lang="en-AU" smtClean="0"/>
              <a:t>12</a:t>
            </a:fld>
            <a:endParaRPr lang="en-AU"/>
          </a:p>
        </p:txBody>
      </p:sp>
      <p:sp>
        <p:nvSpPr>
          <p:cNvPr id="3" name="Title 2">
            <a:extLst>
              <a:ext uri="{FF2B5EF4-FFF2-40B4-BE49-F238E27FC236}">
                <a16:creationId xmlns:a16="http://schemas.microsoft.com/office/drawing/2014/main" id="{5761A1CB-E999-B2C4-CF2D-506A2F7D8A6B}"/>
              </a:ext>
            </a:extLst>
          </p:cNvPr>
          <p:cNvSpPr>
            <a:spLocks noGrp="1"/>
          </p:cNvSpPr>
          <p:nvPr>
            <p:ph type="title"/>
          </p:nvPr>
        </p:nvSpPr>
        <p:spPr/>
        <p:txBody>
          <a:bodyPr/>
          <a:lstStyle/>
          <a:p>
            <a:r>
              <a:rPr lang="en-US" dirty="0"/>
              <a:t>Challenges APEC economies will face – Financial</a:t>
            </a:r>
          </a:p>
        </p:txBody>
      </p:sp>
      <p:sp>
        <p:nvSpPr>
          <p:cNvPr id="4" name="Content Placeholder 2">
            <a:extLst>
              <a:ext uri="{FF2B5EF4-FFF2-40B4-BE49-F238E27FC236}">
                <a16:creationId xmlns:a16="http://schemas.microsoft.com/office/drawing/2014/main" id="{413B2FF0-F23D-51CA-A982-B4D22496865A}"/>
              </a:ext>
            </a:extLst>
          </p:cNvPr>
          <p:cNvSpPr txBox="1">
            <a:spLocks/>
          </p:cNvSpPr>
          <p:nvPr/>
        </p:nvSpPr>
        <p:spPr>
          <a:xfrm>
            <a:off x="584200" y="1169307"/>
            <a:ext cx="5511800" cy="48695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2000" b="0" dirty="0"/>
          </a:p>
          <a:p>
            <a:endParaRPr lang="en-US" sz="2000" b="0" dirty="0"/>
          </a:p>
        </p:txBody>
      </p:sp>
      <p:sp>
        <p:nvSpPr>
          <p:cNvPr id="5" name="Content Placeholder 2">
            <a:extLst>
              <a:ext uri="{FF2B5EF4-FFF2-40B4-BE49-F238E27FC236}">
                <a16:creationId xmlns:a16="http://schemas.microsoft.com/office/drawing/2014/main" id="{6A6258BE-ACC2-DE93-0C19-7E16D9C6E01B}"/>
              </a:ext>
            </a:extLst>
          </p:cNvPr>
          <p:cNvSpPr txBox="1">
            <a:spLocks/>
          </p:cNvSpPr>
          <p:nvPr/>
        </p:nvSpPr>
        <p:spPr>
          <a:xfrm>
            <a:off x="431800" y="963004"/>
            <a:ext cx="5696528" cy="315580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endParaRPr lang="en-US" sz="2000" b="0" dirty="0"/>
          </a:p>
        </p:txBody>
      </p:sp>
      <p:sp>
        <p:nvSpPr>
          <p:cNvPr id="7" name="Content Placeholder 2">
            <a:extLst>
              <a:ext uri="{FF2B5EF4-FFF2-40B4-BE49-F238E27FC236}">
                <a16:creationId xmlns:a16="http://schemas.microsoft.com/office/drawing/2014/main" id="{1384637E-956D-0041-5281-84EBD0EE1C82}"/>
              </a:ext>
            </a:extLst>
          </p:cNvPr>
          <p:cNvSpPr txBox="1">
            <a:spLocks/>
          </p:cNvSpPr>
          <p:nvPr/>
        </p:nvSpPr>
        <p:spPr>
          <a:xfrm>
            <a:off x="431800" y="898350"/>
            <a:ext cx="10786533" cy="3155805"/>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1800" dirty="0"/>
              <a:t>Some economies won’t have an issue with financing though cost blow outs in advance economies might be an issue. </a:t>
            </a:r>
          </a:p>
          <a:p>
            <a:pPr marL="800100" lvl="1" indent="-342900">
              <a:buFont typeface="Arial" panose="020B0604020202020204" pitchFamily="34" charset="0"/>
              <a:buChar char="•"/>
            </a:pPr>
            <a:r>
              <a:rPr lang="en-US" sz="1800" dirty="0">
                <a:solidFill>
                  <a:schemeClr val="tx1"/>
                </a:solidFill>
              </a:rPr>
              <a:t>Inflation, supply chain pressures, </a:t>
            </a:r>
            <a:r>
              <a:rPr lang="en-US" sz="1800" dirty="0" err="1">
                <a:solidFill>
                  <a:schemeClr val="tx1"/>
                </a:solidFill>
              </a:rPr>
              <a:t>labour</a:t>
            </a:r>
            <a:r>
              <a:rPr lang="en-US" sz="1800" dirty="0">
                <a:solidFill>
                  <a:schemeClr val="tx1"/>
                </a:solidFill>
              </a:rPr>
              <a:t> shortages, and complex projects can drive significant renewable energy cost overruns.</a:t>
            </a:r>
          </a:p>
          <a:p>
            <a:pPr marL="342900" indent="-342900">
              <a:buFont typeface="Arial" panose="020B0604020202020204" pitchFamily="34" charset="0"/>
              <a:buChar char="•"/>
            </a:pPr>
            <a:r>
              <a:rPr lang="en-US" sz="1800" dirty="0"/>
              <a:t>Emerging and early-stage economies will face higher barriers to financing RE projects. </a:t>
            </a:r>
          </a:p>
          <a:p>
            <a:pPr marL="800100" lvl="1" indent="-342900">
              <a:buFont typeface="Arial" panose="020B0604020202020204" pitchFamily="34" charset="0"/>
              <a:buChar char="•"/>
            </a:pPr>
            <a:r>
              <a:rPr lang="en-US" sz="1800" dirty="0">
                <a:solidFill>
                  <a:schemeClr val="tx1"/>
                </a:solidFill>
              </a:rPr>
              <a:t>Higher perceived risk, weaker institutions, limited bankable pipelines, currency risk, and underdeveloped financial markets can complicate RE investment. </a:t>
            </a:r>
          </a:p>
          <a:p>
            <a:pPr marL="342900" indent="-342900">
              <a:buFont typeface="Arial" panose="020B0604020202020204" pitchFamily="34" charset="0"/>
              <a:buChar char="•"/>
            </a:pPr>
            <a:r>
              <a:rPr lang="en-US" sz="1800" dirty="0"/>
              <a:t>Some economies will need to rely heavily on development finance and donor support.</a:t>
            </a:r>
          </a:p>
          <a:p>
            <a:pPr marL="800100" lvl="1" indent="-342900">
              <a:buFont typeface="Arial" panose="020B0604020202020204" pitchFamily="34" charset="0"/>
              <a:buChar char="•"/>
            </a:pPr>
            <a:r>
              <a:rPr lang="en-US" sz="1800" dirty="0">
                <a:solidFill>
                  <a:schemeClr val="tx1"/>
                </a:solidFill>
              </a:rPr>
              <a:t>In some economies, concessional finance, guarantees, and donor support are needed to reduce risk and </a:t>
            </a:r>
            <a:r>
              <a:rPr lang="en-US" sz="1800" dirty="0" err="1">
                <a:solidFill>
                  <a:schemeClr val="tx1"/>
                </a:solidFill>
              </a:rPr>
              <a:t>mobilise</a:t>
            </a:r>
            <a:r>
              <a:rPr lang="en-US" sz="1800" dirty="0">
                <a:solidFill>
                  <a:schemeClr val="tx1"/>
                </a:solidFill>
              </a:rPr>
              <a:t> investment.</a:t>
            </a:r>
          </a:p>
        </p:txBody>
      </p:sp>
    </p:spTree>
    <p:extLst>
      <p:ext uri="{BB962C8B-B14F-4D97-AF65-F5344CB8AC3E}">
        <p14:creationId xmlns:p14="http://schemas.microsoft.com/office/powerpoint/2010/main" val="2437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C90226-6905-9ACB-57C3-D62C12795AA8}"/>
              </a:ext>
            </a:extLst>
          </p:cNvPr>
          <p:cNvSpPr>
            <a:spLocks noGrp="1"/>
          </p:cNvSpPr>
          <p:nvPr>
            <p:ph type="sldNum" sz="quarter" idx="12"/>
          </p:nvPr>
        </p:nvSpPr>
        <p:spPr/>
        <p:txBody>
          <a:bodyPr/>
          <a:lstStyle/>
          <a:p>
            <a:fld id="{69F6399B-E970-48CA-821C-EAB94E252A21}" type="slidenum">
              <a:rPr lang="en-AU" smtClean="0"/>
              <a:t>13</a:t>
            </a:fld>
            <a:endParaRPr lang="en-AU"/>
          </a:p>
        </p:txBody>
      </p:sp>
      <p:sp>
        <p:nvSpPr>
          <p:cNvPr id="3" name="Title 2">
            <a:extLst>
              <a:ext uri="{FF2B5EF4-FFF2-40B4-BE49-F238E27FC236}">
                <a16:creationId xmlns:a16="http://schemas.microsoft.com/office/drawing/2014/main" id="{54278CEC-1DE5-E09B-9F76-F98B19A901F9}"/>
              </a:ext>
            </a:extLst>
          </p:cNvPr>
          <p:cNvSpPr>
            <a:spLocks noGrp="1"/>
          </p:cNvSpPr>
          <p:nvPr>
            <p:ph type="title"/>
          </p:nvPr>
        </p:nvSpPr>
        <p:spPr/>
        <p:txBody>
          <a:bodyPr/>
          <a:lstStyle/>
          <a:p>
            <a:r>
              <a:rPr lang="en-US" dirty="0"/>
              <a:t>Conclusion</a:t>
            </a:r>
          </a:p>
        </p:txBody>
      </p:sp>
      <p:sp>
        <p:nvSpPr>
          <p:cNvPr id="4" name="Content Placeholder 2">
            <a:extLst>
              <a:ext uri="{FF2B5EF4-FFF2-40B4-BE49-F238E27FC236}">
                <a16:creationId xmlns:a16="http://schemas.microsoft.com/office/drawing/2014/main" id="{F9D3AF61-F16C-68B9-148F-86877034F547}"/>
              </a:ext>
            </a:extLst>
          </p:cNvPr>
          <p:cNvSpPr txBox="1">
            <a:spLocks/>
          </p:cNvSpPr>
          <p:nvPr/>
        </p:nvSpPr>
        <p:spPr>
          <a:xfrm>
            <a:off x="431800" y="904610"/>
            <a:ext cx="11328400" cy="48695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1800" b="0" dirty="0"/>
              <a:t>APEC is committed towards doubling the share of renewable energy in its energy mix and contributing towards tripling global renewable capacity by 2030.</a:t>
            </a:r>
          </a:p>
          <a:p>
            <a:pPr marL="342900" indent="-342900">
              <a:buFont typeface="Arial" panose="020B0604020202020204" pitchFamily="34" charset="0"/>
              <a:buChar char="•"/>
            </a:pPr>
            <a:r>
              <a:rPr lang="en-US" sz="1800" b="0" dirty="0"/>
              <a:t>Strong progress has already been made to meet these objectives.</a:t>
            </a:r>
          </a:p>
          <a:p>
            <a:pPr marL="342900" indent="-342900">
              <a:buFont typeface="Arial" panose="020B0604020202020204" pitchFamily="34" charset="0"/>
              <a:buChar char="•"/>
            </a:pPr>
            <a:r>
              <a:rPr lang="en-US" sz="1800" b="0" dirty="0"/>
              <a:t>Many economies already have ambitious targets to reduce carbon emissions by 2030.</a:t>
            </a:r>
          </a:p>
          <a:p>
            <a:pPr marL="342900" indent="-342900">
              <a:buFont typeface="Arial" panose="020B0604020202020204" pitchFamily="34" charset="0"/>
              <a:buChar char="•"/>
            </a:pPr>
            <a:r>
              <a:rPr lang="en-US" sz="1800" b="0" dirty="0"/>
              <a:t>Opportunities and challenges will be faced by APEC economies and concerted policy action will be necessary in response.</a:t>
            </a:r>
          </a:p>
          <a:p>
            <a:endParaRPr lang="en-US" sz="2000" b="0" dirty="0"/>
          </a:p>
          <a:p>
            <a:endParaRPr lang="en-US" sz="2000" b="0" dirty="0"/>
          </a:p>
          <a:p>
            <a:endParaRPr lang="en-US" sz="2000" b="0" dirty="0"/>
          </a:p>
        </p:txBody>
      </p:sp>
    </p:spTree>
    <p:extLst>
      <p:ext uri="{BB962C8B-B14F-4D97-AF65-F5344CB8AC3E}">
        <p14:creationId xmlns:p14="http://schemas.microsoft.com/office/powerpoint/2010/main" val="318637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9CA6-2845-E774-6E90-7677901E5D3D}"/>
              </a:ext>
            </a:extLst>
          </p:cNvPr>
          <p:cNvSpPr>
            <a:spLocks noGrp="1"/>
          </p:cNvSpPr>
          <p:nvPr>
            <p:ph type="ctrTitle"/>
          </p:nvPr>
        </p:nvSpPr>
        <p:spPr/>
        <p:txBody>
          <a:bodyPr/>
          <a:lstStyle/>
          <a:p>
            <a:r>
              <a:rPr lang="en-US"/>
              <a:t>Thank you for your kind attention.</a:t>
            </a:r>
          </a:p>
        </p:txBody>
      </p:sp>
      <p:sp>
        <p:nvSpPr>
          <p:cNvPr id="3" name="Subtitle 2">
            <a:extLst>
              <a:ext uri="{FF2B5EF4-FFF2-40B4-BE49-F238E27FC236}">
                <a16:creationId xmlns:a16="http://schemas.microsoft.com/office/drawing/2014/main" id="{FF24FD98-5199-4767-C214-250E578FF8BC}"/>
              </a:ext>
            </a:extLst>
          </p:cNvPr>
          <p:cNvSpPr>
            <a:spLocks noGrp="1"/>
          </p:cNvSpPr>
          <p:nvPr>
            <p:ph type="subTitle" idx="1"/>
          </p:nvPr>
        </p:nvSpPr>
        <p:spPr/>
        <p:txBody>
          <a:bodyPr/>
          <a:lstStyle/>
          <a:p>
            <a:r>
              <a:rPr lang="en-US"/>
              <a:t>https://aperc.or.jp</a:t>
            </a:r>
          </a:p>
        </p:txBody>
      </p:sp>
    </p:spTree>
    <p:extLst>
      <p:ext uri="{BB962C8B-B14F-4D97-AF65-F5344CB8AC3E}">
        <p14:creationId xmlns:p14="http://schemas.microsoft.com/office/powerpoint/2010/main" val="28372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8CF712-F2E0-2A4D-1858-6A99D1980803}"/>
              </a:ext>
            </a:extLst>
          </p:cNvPr>
          <p:cNvSpPr>
            <a:spLocks noGrp="1"/>
          </p:cNvSpPr>
          <p:nvPr>
            <p:ph type="sldNum" sz="quarter" idx="12"/>
          </p:nvPr>
        </p:nvSpPr>
        <p:spPr/>
        <p:txBody>
          <a:bodyPr/>
          <a:lstStyle/>
          <a:p>
            <a:fld id="{69F6399B-E970-48CA-821C-EAB94E252A21}" type="slidenum">
              <a:rPr lang="en-AU" smtClean="0"/>
              <a:t>2</a:t>
            </a:fld>
            <a:endParaRPr lang="en-AU"/>
          </a:p>
        </p:txBody>
      </p:sp>
      <p:sp>
        <p:nvSpPr>
          <p:cNvPr id="5" name="Title 1">
            <a:extLst>
              <a:ext uri="{FF2B5EF4-FFF2-40B4-BE49-F238E27FC236}">
                <a16:creationId xmlns:a16="http://schemas.microsoft.com/office/drawing/2014/main" id="{7F9EF62E-804B-3249-AFE0-7311CA61558D}"/>
              </a:ext>
            </a:extLst>
          </p:cNvPr>
          <p:cNvSpPr>
            <a:spLocks noGrp="1"/>
          </p:cNvSpPr>
          <p:nvPr>
            <p:ph type="title"/>
          </p:nvPr>
        </p:nvSpPr>
        <p:spPr>
          <a:xfrm>
            <a:off x="242614" y="333001"/>
            <a:ext cx="11328400" cy="535420"/>
          </a:xfrm>
        </p:spPr>
        <p:txBody>
          <a:bodyPr>
            <a:normAutofit fontScale="90000"/>
          </a:bodyPr>
          <a:lstStyle/>
          <a:p>
            <a:r>
              <a:rPr lang="en-US" dirty="0"/>
              <a:t>Table of contents</a:t>
            </a:r>
          </a:p>
        </p:txBody>
      </p:sp>
      <p:sp>
        <p:nvSpPr>
          <p:cNvPr id="6" name="Content Placeholder 2">
            <a:extLst>
              <a:ext uri="{FF2B5EF4-FFF2-40B4-BE49-F238E27FC236}">
                <a16:creationId xmlns:a16="http://schemas.microsoft.com/office/drawing/2014/main" id="{8FD74C2B-CD70-4816-905E-CF7E91C46C7B}"/>
              </a:ext>
            </a:extLst>
          </p:cNvPr>
          <p:cNvSpPr txBox="1">
            <a:spLocks/>
          </p:cNvSpPr>
          <p:nvPr/>
        </p:nvSpPr>
        <p:spPr>
          <a:xfrm>
            <a:off x="431800" y="1328057"/>
            <a:ext cx="11328400" cy="48695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000" b="0" dirty="0"/>
              <a:t>APEC renewables goals in focus</a:t>
            </a:r>
          </a:p>
          <a:p>
            <a:pPr marL="342900" indent="-342900">
              <a:buFont typeface="Arial" panose="020B0604020202020204" pitchFamily="34" charset="0"/>
              <a:buChar char="•"/>
            </a:pPr>
            <a:r>
              <a:rPr lang="en-US" sz="2000" b="0" dirty="0"/>
              <a:t>Progress towards these goals</a:t>
            </a:r>
          </a:p>
          <a:p>
            <a:pPr marL="342900" indent="-342900">
              <a:buFont typeface="Arial" panose="020B0604020202020204" pitchFamily="34" charset="0"/>
              <a:buChar char="•"/>
            </a:pPr>
            <a:r>
              <a:rPr lang="en-US" sz="2000" b="0" dirty="0"/>
              <a:t>Opportunities for green energy</a:t>
            </a:r>
          </a:p>
          <a:p>
            <a:pPr marL="342900" indent="-342900">
              <a:buFont typeface="Arial" panose="020B0604020202020204" pitchFamily="34" charset="0"/>
              <a:buChar char="•"/>
            </a:pPr>
            <a:r>
              <a:rPr lang="en-US" sz="2000" b="0" dirty="0"/>
              <a:t>Challenges faced by APEC economies</a:t>
            </a:r>
          </a:p>
          <a:p>
            <a:pPr marL="342900" indent="-342900">
              <a:buFont typeface="Arial" panose="020B0604020202020204" pitchFamily="34" charset="0"/>
              <a:buChar char="•"/>
            </a:pPr>
            <a:r>
              <a:rPr lang="en-US" sz="2000" b="0" dirty="0"/>
              <a:t>Conclusion</a:t>
            </a:r>
          </a:p>
          <a:p>
            <a:endParaRPr lang="en-US" sz="2000" b="0" dirty="0"/>
          </a:p>
          <a:p>
            <a:endParaRPr lang="en-US" sz="2000" b="0" dirty="0"/>
          </a:p>
          <a:p>
            <a:endParaRPr lang="en-US" sz="2000" b="0" dirty="0"/>
          </a:p>
          <a:p>
            <a:endParaRPr lang="en-US" sz="2000" b="0" dirty="0"/>
          </a:p>
        </p:txBody>
      </p:sp>
    </p:spTree>
    <p:extLst>
      <p:ext uri="{BB962C8B-B14F-4D97-AF65-F5344CB8AC3E}">
        <p14:creationId xmlns:p14="http://schemas.microsoft.com/office/powerpoint/2010/main" val="48695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EA939-030F-7554-DB94-D8602D9C8B4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A2DFBC-0D0B-2CB5-9B5F-F62FDDCF0303}"/>
              </a:ext>
            </a:extLst>
          </p:cNvPr>
          <p:cNvSpPr>
            <a:spLocks noGrp="1"/>
          </p:cNvSpPr>
          <p:nvPr>
            <p:ph type="sldNum" sz="quarter" idx="12"/>
          </p:nvPr>
        </p:nvSpPr>
        <p:spPr/>
        <p:txBody>
          <a:bodyPr/>
          <a:lstStyle/>
          <a:p>
            <a:fld id="{69F6399B-E970-48CA-821C-EAB94E252A21}" type="slidenum">
              <a:rPr lang="en-AU" smtClean="0"/>
              <a:t>3</a:t>
            </a:fld>
            <a:endParaRPr lang="en-AU"/>
          </a:p>
        </p:txBody>
      </p:sp>
      <p:sp>
        <p:nvSpPr>
          <p:cNvPr id="5" name="Title 1">
            <a:extLst>
              <a:ext uri="{FF2B5EF4-FFF2-40B4-BE49-F238E27FC236}">
                <a16:creationId xmlns:a16="http://schemas.microsoft.com/office/drawing/2014/main" id="{5FCE74FD-5C94-0958-DBCE-882EC72D6C9B}"/>
              </a:ext>
            </a:extLst>
          </p:cNvPr>
          <p:cNvSpPr>
            <a:spLocks noGrp="1"/>
          </p:cNvSpPr>
          <p:nvPr>
            <p:ph type="title"/>
          </p:nvPr>
        </p:nvSpPr>
        <p:spPr>
          <a:xfrm>
            <a:off x="242614" y="333001"/>
            <a:ext cx="11328400" cy="535420"/>
          </a:xfrm>
        </p:spPr>
        <p:txBody>
          <a:bodyPr>
            <a:normAutofit/>
          </a:bodyPr>
          <a:lstStyle/>
          <a:p>
            <a:r>
              <a:rPr lang="en-US" sz="3000" dirty="0"/>
              <a:t>The policy background – the goals in focus</a:t>
            </a:r>
          </a:p>
        </p:txBody>
      </p:sp>
      <p:sp>
        <p:nvSpPr>
          <p:cNvPr id="6" name="Content Placeholder 2">
            <a:extLst>
              <a:ext uri="{FF2B5EF4-FFF2-40B4-BE49-F238E27FC236}">
                <a16:creationId xmlns:a16="http://schemas.microsoft.com/office/drawing/2014/main" id="{2FBE3DE7-65F8-BCFB-9575-163151AD01ED}"/>
              </a:ext>
            </a:extLst>
          </p:cNvPr>
          <p:cNvSpPr txBox="1">
            <a:spLocks/>
          </p:cNvSpPr>
          <p:nvPr/>
        </p:nvSpPr>
        <p:spPr>
          <a:xfrm>
            <a:off x="420914" y="1328057"/>
            <a:ext cx="11328400" cy="48695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dirty="0"/>
              <a:t>Doubling the share of renewable energy in the APEC energy mix, including in power generation, by 2030 relative to 2010 levels</a:t>
            </a:r>
          </a:p>
          <a:p>
            <a:pPr marL="800100" lvl="1" indent="-342900">
              <a:buFont typeface="Arial" panose="020B0604020202020204" pitchFamily="34" charset="0"/>
              <a:buChar char="•"/>
            </a:pPr>
            <a:r>
              <a:rPr lang="en-US" b="1" dirty="0">
                <a:solidFill>
                  <a:schemeClr val="tx1"/>
                </a:solidFill>
              </a:rPr>
              <a:t>Beijing Declaration </a:t>
            </a:r>
            <a:r>
              <a:rPr lang="en-US" dirty="0">
                <a:solidFill>
                  <a:schemeClr val="tx1"/>
                </a:solidFill>
              </a:rPr>
              <a:t>at the EMM 11 held in Sep 2014 in People’s Republic of China.</a:t>
            </a:r>
          </a:p>
          <a:p>
            <a:pPr marL="342900" indent="-342900">
              <a:buFont typeface="Arial" panose="020B0604020202020204" pitchFamily="34" charset="0"/>
              <a:buChar char="•"/>
            </a:pPr>
            <a:r>
              <a:rPr lang="en-US" dirty="0"/>
              <a:t>Tripling renewable capacity globally by 2030 (target 11 000 GW)</a:t>
            </a:r>
          </a:p>
          <a:p>
            <a:pPr marL="800100" lvl="1" indent="-342900">
              <a:buFont typeface="Arial" panose="020B0604020202020204" pitchFamily="34" charset="0"/>
              <a:buChar char="•"/>
            </a:pPr>
            <a:r>
              <a:rPr lang="en-US" dirty="0">
                <a:solidFill>
                  <a:schemeClr val="tx1"/>
                </a:solidFill>
              </a:rPr>
              <a:t>Announced at COP28 UAE in 2023. Presumably 2023 is the starting point.</a:t>
            </a:r>
          </a:p>
          <a:p>
            <a:pPr marL="800100" lvl="1" indent="-342900">
              <a:buFont typeface="Arial" panose="020B0604020202020204" pitchFamily="34" charset="0"/>
              <a:buChar char="•"/>
            </a:pPr>
            <a:r>
              <a:rPr lang="en-US" dirty="0">
                <a:solidFill>
                  <a:schemeClr val="tx1"/>
                </a:solidFill>
              </a:rPr>
              <a:t>APEC leaders support this goal under the APEC Leader’s Golden Gate Declaration:</a:t>
            </a:r>
          </a:p>
          <a:p>
            <a:pPr lvl="1"/>
            <a:r>
              <a:rPr lang="en-AU" i="1" dirty="0">
                <a:solidFill>
                  <a:schemeClr val="tx1"/>
                </a:solidFill>
              </a:rPr>
              <a:t>We will pursue and encourage efforts to triple renewable energy capacity globally through existing targets and policies as well as demonstrate similar ambition with respect to other zero and low emissions technologies including abatement and removal technologies in line with domestic circumstances by 2030.</a:t>
            </a:r>
            <a:r>
              <a:rPr lang="en-US" dirty="0">
                <a:solidFill>
                  <a:schemeClr val="tx1"/>
                </a:solidFill>
              </a:rPr>
              <a:t> </a:t>
            </a:r>
          </a:p>
          <a:p>
            <a:endParaRPr lang="en-US" sz="2000" b="0" dirty="0"/>
          </a:p>
          <a:p>
            <a:endParaRPr lang="en-US" sz="2000" b="0" dirty="0"/>
          </a:p>
          <a:p>
            <a:endParaRPr lang="en-US" sz="2000" b="0" dirty="0"/>
          </a:p>
        </p:txBody>
      </p:sp>
    </p:spTree>
    <p:extLst>
      <p:ext uri="{BB962C8B-B14F-4D97-AF65-F5344CB8AC3E}">
        <p14:creationId xmlns:p14="http://schemas.microsoft.com/office/powerpoint/2010/main" val="365223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B262C-A40C-B72B-B5B8-6CE9D5D74F3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9F8CD0-2CC5-D2A8-F7A2-E8A0508160E1}"/>
              </a:ext>
            </a:extLst>
          </p:cNvPr>
          <p:cNvSpPr>
            <a:spLocks noGrp="1"/>
          </p:cNvSpPr>
          <p:nvPr>
            <p:ph type="sldNum" sz="quarter" idx="12"/>
          </p:nvPr>
        </p:nvSpPr>
        <p:spPr/>
        <p:txBody>
          <a:bodyPr/>
          <a:lstStyle/>
          <a:p>
            <a:fld id="{69F6399B-E970-48CA-821C-EAB94E252A21}" type="slidenum">
              <a:rPr lang="en-AU" smtClean="0"/>
              <a:t>4</a:t>
            </a:fld>
            <a:endParaRPr lang="en-AU"/>
          </a:p>
        </p:txBody>
      </p:sp>
      <p:sp>
        <p:nvSpPr>
          <p:cNvPr id="5" name="Title 1">
            <a:extLst>
              <a:ext uri="{FF2B5EF4-FFF2-40B4-BE49-F238E27FC236}">
                <a16:creationId xmlns:a16="http://schemas.microsoft.com/office/drawing/2014/main" id="{2EE6EF0B-2731-79B0-E3AF-E30876C36B5B}"/>
              </a:ext>
            </a:extLst>
          </p:cNvPr>
          <p:cNvSpPr>
            <a:spLocks noGrp="1"/>
          </p:cNvSpPr>
          <p:nvPr>
            <p:ph type="title"/>
          </p:nvPr>
        </p:nvSpPr>
        <p:spPr>
          <a:xfrm>
            <a:off x="242614" y="333001"/>
            <a:ext cx="11328400" cy="535420"/>
          </a:xfrm>
        </p:spPr>
        <p:txBody>
          <a:bodyPr>
            <a:normAutofit fontScale="90000"/>
          </a:bodyPr>
          <a:lstStyle/>
          <a:p>
            <a:r>
              <a:rPr lang="en-US" dirty="0"/>
              <a:t>Progress made on doubling the renewable energy mix</a:t>
            </a:r>
          </a:p>
        </p:txBody>
      </p:sp>
      <p:sp>
        <p:nvSpPr>
          <p:cNvPr id="6" name="Content Placeholder 2">
            <a:extLst>
              <a:ext uri="{FF2B5EF4-FFF2-40B4-BE49-F238E27FC236}">
                <a16:creationId xmlns:a16="http://schemas.microsoft.com/office/drawing/2014/main" id="{EFB07EE3-D98E-8C0A-4078-E30605E1B47D}"/>
              </a:ext>
            </a:extLst>
          </p:cNvPr>
          <p:cNvSpPr txBox="1">
            <a:spLocks/>
          </p:cNvSpPr>
          <p:nvPr/>
        </p:nvSpPr>
        <p:spPr>
          <a:xfrm>
            <a:off x="431800" y="1328057"/>
            <a:ext cx="11328400" cy="48695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2000" b="0" dirty="0"/>
          </a:p>
          <a:p>
            <a:endParaRPr lang="en-US" sz="2000" b="0" dirty="0"/>
          </a:p>
          <a:p>
            <a:endParaRPr lang="en-US" sz="2000" b="0" dirty="0"/>
          </a:p>
        </p:txBody>
      </p:sp>
      <p:graphicFrame>
        <p:nvGraphicFramePr>
          <p:cNvPr id="4" name="Chart 3">
            <a:extLst>
              <a:ext uri="{FF2B5EF4-FFF2-40B4-BE49-F238E27FC236}">
                <a16:creationId xmlns:a16="http://schemas.microsoft.com/office/drawing/2014/main" id="{9A51F3F4-4E85-4DB0-BF21-47201903B2F0}"/>
              </a:ext>
            </a:extLst>
          </p:cNvPr>
          <p:cNvGraphicFramePr>
            <a:graphicFrameLocks/>
          </p:cNvGraphicFramePr>
          <p:nvPr>
            <p:extLst>
              <p:ext uri="{D42A27DB-BD31-4B8C-83A1-F6EECF244321}">
                <p14:modId xmlns:p14="http://schemas.microsoft.com/office/powerpoint/2010/main" val="4030140461"/>
              </p:ext>
            </p:extLst>
          </p:nvPr>
        </p:nvGraphicFramePr>
        <p:xfrm>
          <a:off x="6248432" y="1683747"/>
          <a:ext cx="4925504" cy="3106457"/>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a:extLst>
              <a:ext uri="{FF2B5EF4-FFF2-40B4-BE49-F238E27FC236}">
                <a16:creationId xmlns:a16="http://schemas.microsoft.com/office/drawing/2014/main" id="{8D29C9BB-7D2E-CFFC-6AE0-8ADAF5F07B1E}"/>
              </a:ext>
            </a:extLst>
          </p:cNvPr>
          <p:cNvSpPr txBox="1">
            <a:spLocks/>
          </p:cNvSpPr>
          <p:nvPr/>
        </p:nvSpPr>
        <p:spPr>
          <a:xfrm>
            <a:off x="584200" y="1169307"/>
            <a:ext cx="5511800" cy="48695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2000" b="0" dirty="0"/>
              <a:t>Strong progress has been made by APEC economies towards doubling the share of renewables in their energy mix.</a:t>
            </a:r>
          </a:p>
          <a:p>
            <a:pPr marL="342900" indent="-342900">
              <a:buFont typeface="Arial" panose="020B0604020202020204" pitchFamily="34" charset="0"/>
              <a:buChar char="•"/>
            </a:pPr>
            <a:r>
              <a:rPr lang="en-US" sz="2000" b="0" dirty="0"/>
              <a:t>Latest EGEDA data is from 2023, so it is entirely possible the target has already been met.</a:t>
            </a:r>
          </a:p>
          <a:p>
            <a:pPr marL="342900" indent="-342900">
              <a:buFont typeface="Arial" panose="020B0604020202020204" pitchFamily="34" charset="0"/>
              <a:buChar char="•"/>
            </a:pPr>
            <a:r>
              <a:rPr lang="en-US" sz="2000" b="0" dirty="0"/>
              <a:t>Growth in renewables being driven by ambitious net zero targets adopted by most APEC economies and </a:t>
            </a:r>
            <a:r>
              <a:rPr lang="en-US" sz="2000" b="0" dirty="0" err="1"/>
              <a:t>decarbonisation</a:t>
            </a:r>
            <a:r>
              <a:rPr lang="en-US" sz="2000" b="0" dirty="0"/>
              <a:t> of power sectors. </a:t>
            </a:r>
          </a:p>
          <a:p>
            <a:endParaRPr lang="en-US" sz="2000" b="0" dirty="0"/>
          </a:p>
          <a:p>
            <a:endParaRPr lang="en-US" sz="2000" b="0" dirty="0"/>
          </a:p>
        </p:txBody>
      </p:sp>
      <p:sp>
        <p:nvSpPr>
          <p:cNvPr id="8" name="TextBox 7">
            <a:extLst>
              <a:ext uri="{FF2B5EF4-FFF2-40B4-BE49-F238E27FC236}">
                <a16:creationId xmlns:a16="http://schemas.microsoft.com/office/drawing/2014/main" id="{91E351AD-A769-696A-E652-2A1882E9FB7E}"/>
              </a:ext>
            </a:extLst>
          </p:cNvPr>
          <p:cNvSpPr txBox="1"/>
          <p:nvPr/>
        </p:nvSpPr>
        <p:spPr>
          <a:xfrm>
            <a:off x="6230112" y="1198125"/>
            <a:ext cx="5757672" cy="307777"/>
          </a:xfrm>
          <a:prstGeom prst="rect">
            <a:avLst/>
          </a:prstGeom>
          <a:noFill/>
        </p:spPr>
        <p:txBody>
          <a:bodyPr wrap="square" rtlCol="0">
            <a:spAutoFit/>
          </a:bodyPr>
          <a:lstStyle/>
          <a:p>
            <a:r>
              <a:rPr lang="en-US" sz="1400" b="1" dirty="0">
                <a:solidFill>
                  <a:srgbClr val="002060"/>
                </a:solidFill>
                <a:latin typeface="Segoe UI" panose="020B0502040204020203" pitchFamily="34" charset="0"/>
                <a:ea typeface="+mj-ea"/>
                <a:cs typeface="Segoe UI" panose="020B0502040204020203" pitchFamily="34" charset="0"/>
              </a:rPr>
              <a:t>Renewables as a percentage of final energy consumption</a:t>
            </a:r>
          </a:p>
        </p:txBody>
      </p:sp>
      <p:sp>
        <p:nvSpPr>
          <p:cNvPr id="3" name="TextBox 2">
            <a:extLst>
              <a:ext uri="{FF2B5EF4-FFF2-40B4-BE49-F238E27FC236}">
                <a16:creationId xmlns:a16="http://schemas.microsoft.com/office/drawing/2014/main" id="{A7341E6B-3282-7DD7-3F3D-49507B44F020}"/>
              </a:ext>
            </a:extLst>
          </p:cNvPr>
          <p:cNvSpPr txBox="1"/>
          <p:nvPr/>
        </p:nvSpPr>
        <p:spPr>
          <a:xfrm>
            <a:off x="6269736" y="4660272"/>
            <a:ext cx="4935474" cy="307777"/>
          </a:xfrm>
          <a:prstGeom prst="rect">
            <a:avLst/>
          </a:prstGeom>
          <a:noFill/>
        </p:spPr>
        <p:txBody>
          <a:bodyPr wrap="square">
            <a:spAutoFit/>
          </a:bodyPr>
          <a:lstStyle/>
          <a:p>
            <a:r>
              <a:rPr lang="en-US" sz="1400" i="1" u="sng" dirty="0"/>
              <a:t>Source: EGEDA data (2025)</a:t>
            </a:r>
          </a:p>
        </p:txBody>
      </p:sp>
    </p:spTree>
    <p:extLst>
      <p:ext uri="{BB962C8B-B14F-4D97-AF65-F5344CB8AC3E}">
        <p14:creationId xmlns:p14="http://schemas.microsoft.com/office/powerpoint/2010/main" val="69728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B38AF27-20DC-4899-8857-BD22946615A4}"/>
              </a:ext>
            </a:extLst>
          </p:cNvPr>
          <p:cNvSpPr>
            <a:spLocks noGrp="1"/>
          </p:cNvSpPr>
          <p:nvPr>
            <p:ph sz="quarter" idx="4294967295"/>
          </p:nvPr>
        </p:nvSpPr>
        <p:spPr>
          <a:xfrm>
            <a:off x="0" y="4595813"/>
            <a:ext cx="11247438" cy="1682750"/>
          </a:xfrm>
        </p:spPr>
        <p:txBody>
          <a:bodyPr/>
          <a:lstStyle/>
          <a:p>
            <a:pPr marL="0" indent="0">
              <a:buNone/>
            </a:pPr>
            <a:endParaRPr lang="en-US"/>
          </a:p>
          <a:p>
            <a:pPr marL="0" indent="0">
              <a:buNone/>
            </a:pPr>
            <a:endParaRPr lang="en-US"/>
          </a:p>
        </p:txBody>
      </p:sp>
      <p:graphicFrame>
        <p:nvGraphicFramePr>
          <p:cNvPr id="5" name="Table 2">
            <a:extLst>
              <a:ext uri="{FF2B5EF4-FFF2-40B4-BE49-F238E27FC236}">
                <a16:creationId xmlns:a16="http://schemas.microsoft.com/office/drawing/2014/main" id="{0997F31D-FF90-4B39-8F07-9983299BAF9B}"/>
              </a:ext>
            </a:extLst>
          </p:cNvPr>
          <p:cNvGraphicFramePr>
            <a:graphicFrameLocks noGrp="1"/>
          </p:cNvGraphicFramePr>
          <p:nvPr>
            <p:extLst>
              <p:ext uri="{D42A27DB-BD31-4B8C-83A1-F6EECF244321}">
                <p14:modId xmlns:p14="http://schemas.microsoft.com/office/powerpoint/2010/main" val="178351564"/>
              </p:ext>
            </p:extLst>
          </p:nvPr>
        </p:nvGraphicFramePr>
        <p:xfrm>
          <a:off x="491921" y="900099"/>
          <a:ext cx="11048487" cy="5355513"/>
        </p:xfrm>
        <a:graphic>
          <a:graphicData uri="http://schemas.openxmlformats.org/drawingml/2006/table">
            <a:tbl>
              <a:tblPr firstRow="1" bandRow="1">
                <a:tableStyleId>{3B4B98B0-60AC-42C2-AFA5-B58CD77FA1E5}</a:tableStyleId>
              </a:tblPr>
              <a:tblGrid>
                <a:gridCol w="2004536">
                  <a:extLst>
                    <a:ext uri="{9D8B030D-6E8A-4147-A177-3AD203B41FA5}">
                      <a16:colId xmlns:a16="http://schemas.microsoft.com/office/drawing/2014/main" val="2815206281"/>
                    </a:ext>
                  </a:extLst>
                </a:gridCol>
                <a:gridCol w="9043951">
                  <a:extLst>
                    <a:ext uri="{9D8B030D-6E8A-4147-A177-3AD203B41FA5}">
                      <a16:colId xmlns:a16="http://schemas.microsoft.com/office/drawing/2014/main" val="3272609499"/>
                    </a:ext>
                  </a:extLst>
                </a:gridCol>
              </a:tblGrid>
              <a:tr h="0">
                <a:tc>
                  <a:txBody>
                    <a:bodyPr/>
                    <a:lstStyle/>
                    <a:p>
                      <a:pPr algn="l"/>
                      <a:r>
                        <a:rPr lang="en-AU" sz="1400" dirty="0"/>
                        <a:t>Economy</a:t>
                      </a:r>
                    </a:p>
                  </a:txBody>
                  <a:tcPr/>
                </a:tc>
                <a:tc>
                  <a:txBody>
                    <a:bodyPr/>
                    <a:lstStyle/>
                    <a:p>
                      <a:pPr algn="l"/>
                      <a:r>
                        <a:rPr lang="en-AU" sz="1400" dirty="0"/>
                        <a:t>Reduction target</a:t>
                      </a:r>
                    </a:p>
                  </a:txBody>
                  <a:tcPr/>
                </a:tc>
                <a:extLst>
                  <a:ext uri="{0D108BD9-81ED-4DB2-BD59-A6C34878D82A}">
                    <a16:rowId xmlns:a16="http://schemas.microsoft.com/office/drawing/2014/main" val="1165410933"/>
                  </a:ext>
                </a:extLst>
              </a:tr>
              <a:tr h="255834">
                <a:tc>
                  <a:txBody>
                    <a:bodyPr/>
                    <a:lstStyle/>
                    <a:p>
                      <a:r>
                        <a:rPr lang="en-AU" sz="1400" b="1" dirty="0"/>
                        <a:t>Australia</a:t>
                      </a:r>
                    </a:p>
                  </a:txBody>
                  <a:tcPr anchor="ctr"/>
                </a:tc>
                <a:tc>
                  <a:txBody>
                    <a:bodyPr/>
                    <a:lstStyle/>
                    <a:p>
                      <a:pPr marL="0" indent="0">
                        <a:buFont typeface="Arial" panose="020B0604020202020204" pitchFamily="34" charset="0"/>
                        <a:buNone/>
                      </a:pPr>
                      <a:r>
                        <a:rPr lang="en-AU" sz="1400" dirty="0"/>
                        <a:t>Reduce GHG emissions by 43% below 2005 levels by 2030 and a 62-70% reduction by 2035 below 2005 levels.</a:t>
                      </a:r>
                    </a:p>
                  </a:txBody>
                  <a:tcPr anchor="ctr"/>
                </a:tc>
                <a:extLst>
                  <a:ext uri="{0D108BD9-81ED-4DB2-BD59-A6C34878D82A}">
                    <a16:rowId xmlns:a16="http://schemas.microsoft.com/office/drawing/2014/main" val="2662150947"/>
                  </a:ext>
                </a:extLst>
              </a:tr>
              <a:tr h="426390">
                <a:tc>
                  <a:txBody>
                    <a:bodyPr/>
                    <a:lstStyle/>
                    <a:p>
                      <a:r>
                        <a:rPr lang="en-AU" sz="1400" b="1" dirty="0"/>
                        <a:t>Brunei Darussalam</a:t>
                      </a:r>
                    </a:p>
                  </a:txBody>
                  <a:tcPr anchor="ctr"/>
                </a:tc>
                <a:tc>
                  <a:txBody>
                    <a:bodyPr/>
                    <a:lstStyle/>
                    <a:p>
                      <a:pPr marL="0" indent="0">
                        <a:buFont typeface="Arial" panose="020B0604020202020204" pitchFamily="34" charset="0"/>
                        <a:buNone/>
                      </a:pPr>
                      <a:r>
                        <a:rPr lang="en-AU" sz="1400" dirty="0"/>
                        <a:t>Reduce GHG emissions by 20% below BAU levels by 2035.</a:t>
                      </a:r>
                    </a:p>
                  </a:txBody>
                  <a:tcPr anchor="ctr"/>
                </a:tc>
                <a:extLst>
                  <a:ext uri="{0D108BD9-81ED-4DB2-BD59-A6C34878D82A}">
                    <a16:rowId xmlns:a16="http://schemas.microsoft.com/office/drawing/2014/main" val="1324667529"/>
                  </a:ext>
                </a:extLst>
              </a:tr>
              <a:tr h="397964">
                <a:tc>
                  <a:txBody>
                    <a:bodyPr/>
                    <a:lstStyle/>
                    <a:p>
                      <a:r>
                        <a:rPr lang="en-AU" sz="1400" b="1" dirty="0"/>
                        <a:t>Canada</a:t>
                      </a:r>
                    </a:p>
                  </a:txBody>
                  <a:tcPr anchor="ctr"/>
                </a:tc>
                <a:tc>
                  <a:txBody>
                    <a:bodyPr/>
                    <a:lstStyle/>
                    <a:p>
                      <a:pPr marL="0" indent="0">
                        <a:buFont typeface="Arial" panose="020B0604020202020204" pitchFamily="34" charset="0"/>
                        <a:buNone/>
                      </a:pPr>
                      <a:r>
                        <a:rPr lang="en-AU" sz="1400" dirty="0"/>
                        <a:t>Reduce GHG emissions by 40 – 45% below 2005 levels by 2030 and </a:t>
                      </a:r>
                      <a:r>
                        <a:rPr lang="en-US" sz="1400" dirty="0"/>
                        <a:t>45–50% below 2005 levels by 2035.</a:t>
                      </a:r>
                      <a:endParaRPr lang="en-AU" sz="1400" dirty="0"/>
                    </a:p>
                  </a:txBody>
                  <a:tcPr anchor="ctr"/>
                </a:tc>
                <a:extLst>
                  <a:ext uri="{0D108BD9-81ED-4DB2-BD59-A6C34878D82A}">
                    <a16:rowId xmlns:a16="http://schemas.microsoft.com/office/drawing/2014/main" val="182004267"/>
                  </a:ext>
                </a:extLst>
              </a:tr>
              <a:tr h="554307">
                <a:tc>
                  <a:txBody>
                    <a:bodyPr/>
                    <a:lstStyle/>
                    <a:p>
                      <a:r>
                        <a:rPr lang="en-AU" sz="1400" b="1" dirty="0"/>
                        <a:t>China</a:t>
                      </a:r>
                    </a:p>
                  </a:txBody>
                  <a:tcPr anchor="ctr"/>
                </a:tc>
                <a:tc>
                  <a:txBody>
                    <a:bodyPr/>
                    <a:lstStyle/>
                    <a:p>
                      <a:pPr marL="0" indent="0">
                        <a:buFont typeface="Arial" panose="020B0604020202020204" pitchFamily="34" charset="0"/>
                        <a:buNone/>
                      </a:pPr>
                      <a:r>
                        <a:rPr lang="en-AU" sz="1400" dirty="0"/>
                        <a:t>Peak CO</a:t>
                      </a:r>
                      <a:r>
                        <a:rPr lang="en-AU" sz="1400" baseline="-25000" dirty="0"/>
                        <a:t>2</a:t>
                      </a:r>
                      <a:r>
                        <a:rPr lang="en-AU" sz="1400" dirty="0"/>
                        <a:t> emissions before 2030.</a:t>
                      </a:r>
                    </a:p>
                    <a:p>
                      <a:pPr marL="0" indent="0">
                        <a:buFont typeface="Arial" panose="020B0604020202020204" pitchFamily="34" charset="0"/>
                        <a:buNone/>
                      </a:pPr>
                      <a:r>
                        <a:rPr lang="en-US" sz="1400" kern="1200" dirty="0">
                          <a:solidFill>
                            <a:schemeClr val="tx1"/>
                          </a:solidFill>
                          <a:latin typeface="+mn-lt"/>
                          <a:ea typeface="+mn-ea"/>
                          <a:cs typeface="+mn-cs"/>
                        </a:rPr>
                        <a:t>7% to 10% reduction in total greenhouse gas emissions from their peak by 2035.</a:t>
                      </a:r>
                      <a:endParaRPr lang="en-AU" sz="1400" kern="1200" dirty="0">
                        <a:solidFill>
                          <a:schemeClr val="tx1"/>
                        </a:solidFill>
                        <a:latin typeface="+mn-lt"/>
                        <a:ea typeface="+mn-ea"/>
                        <a:cs typeface="+mn-cs"/>
                      </a:endParaRPr>
                    </a:p>
                  </a:txBody>
                  <a:tcPr anchor="ctr"/>
                </a:tc>
                <a:extLst>
                  <a:ext uri="{0D108BD9-81ED-4DB2-BD59-A6C34878D82A}">
                    <a16:rowId xmlns:a16="http://schemas.microsoft.com/office/drawing/2014/main" val="1976524610"/>
                  </a:ext>
                </a:extLst>
              </a:tr>
              <a:tr h="397964">
                <a:tc>
                  <a:txBody>
                    <a:bodyPr/>
                    <a:lstStyle/>
                    <a:p>
                      <a:r>
                        <a:rPr lang="en-AU" sz="1400" b="1" dirty="0"/>
                        <a:t>Chile</a:t>
                      </a:r>
                    </a:p>
                  </a:txBody>
                  <a:tcPr anchor="ctr"/>
                </a:tc>
                <a:tc>
                  <a:txBody>
                    <a:bodyPr/>
                    <a:lstStyle/>
                    <a:p>
                      <a:pPr marL="0" indent="0">
                        <a:buFont typeface="Arial" panose="020B0604020202020204" pitchFamily="34" charset="0"/>
                        <a:buNone/>
                      </a:pPr>
                      <a:r>
                        <a:rPr lang="en-AU" sz="1400" dirty="0"/>
                        <a:t>GHG emissions level of 90 million tonnes CO</a:t>
                      </a:r>
                      <a:r>
                        <a:rPr lang="en-AU" sz="1400" baseline="-25000" dirty="0"/>
                        <a:t>2</a:t>
                      </a:r>
                      <a:r>
                        <a:rPr lang="en-AU" sz="1400" dirty="0"/>
                        <a:t>e by 2035.</a:t>
                      </a:r>
                    </a:p>
                  </a:txBody>
                  <a:tcPr anchor="ctr"/>
                </a:tc>
                <a:extLst>
                  <a:ext uri="{0D108BD9-81ED-4DB2-BD59-A6C34878D82A}">
                    <a16:rowId xmlns:a16="http://schemas.microsoft.com/office/drawing/2014/main" val="462785763"/>
                  </a:ext>
                </a:extLst>
              </a:tr>
              <a:tr h="426390">
                <a:tc>
                  <a:txBody>
                    <a:bodyPr/>
                    <a:lstStyle/>
                    <a:p>
                      <a:r>
                        <a:rPr lang="en-AU" sz="1400" b="1" dirty="0"/>
                        <a:t>Hong Kong, China</a:t>
                      </a:r>
                    </a:p>
                  </a:txBody>
                  <a:tcPr anchor="ctr"/>
                </a:tc>
                <a:tc>
                  <a:txBody>
                    <a:bodyPr/>
                    <a:lstStyle/>
                    <a:p>
                      <a:pPr marL="0" indent="0">
                        <a:buFont typeface="Arial" panose="020B0604020202020204" pitchFamily="34" charset="0"/>
                        <a:buNone/>
                      </a:pPr>
                      <a:r>
                        <a:rPr lang="en-US" sz="1400" dirty="0"/>
                        <a:t>Reduce carbon emissions by 50% before 2035 compared with 2005 levels.</a:t>
                      </a:r>
                      <a:endParaRPr lang="en-AU" sz="1400" dirty="0"/>
                    </a:p>
                  </a:txBody>
                  <a:tcPr anchor="ctr"/>
                </a:tc>
                <a:extLst>
                  <a:ext uri="{0D108BD9-81ED-4DB2-BD59-A6C34878D82A}">
                    <a16:rowId xmlns:a16="http://schemas.microsoft.com/office/drawing/2014/main" val="1233513158"/>
                  </a:ext>
                </a:extLst>
              </a:tr>
              <a:tr h="554307">
                <a:tc>
                  <a:txBody>
                    <a:bodyPr/>
                    <a:lstStyle/>
                    <a:p>
                      <a:r>
                        <a:rPr lang="en-AU" sz="1400" b="1" dirty="0"/>
                        <a:t>Indonesia</a:t>
                      </a:r>
                    </a:p>
                  </a:txBody>
                  <a:tcPr anchor="ctr"/>
                </a:tc>
                <a:tc>
                  <a:txBody>
                    <a:bodyPr/>
                    <a:lstStyle/>
                    <a:p>
                      <a:pPr marL="0" indent="0">
                        <a:buFont typeface="Arial" panose="020B0604020202020204" pitchFamily="34" charset="0"/>
                        <a:buNone/>
                      </a:pPr>
                      <a:r>
                        <a:rPr lang="en-AU" sz="1400" dirty="0"/>
                        <a:t>GHG emissions peak by </a:t>
                      </a:r>
                      <a:r>
                        <a:rPr lang="en-AU" sz="1400" kern="1200" dirty="0">
                          <a:solidFill>
                            <a:schemeClr val="tx1"/>
                          </a:solidFill>
                          <a:latin typeface="+mn-lt"/>
                          <a:ea typeface="+mn-ea"/>
                          <a:cs typeface="+mn-cs"/>
                        </a:rPr>
                        <a:t>2030 and then decline to 1.26 and 1.49 gigatonnes of carbon dioxide equivalent (</a:t>
                      </a:r>
                      <a:r>
                        <a:rPr lang="en-AU" sz="1400" kern="1200" dirty="0" err="1">
                          <a:solidFill>
                            <a:schemeClr val="tx1"/>
                          </a:solidFill>
                          <a:latin typeface="+mn-lt"/>
                          <a:ea typeface="+mn-ea"/>
                          <a:cs typeface="+mn-cs"/>
                        </a:rPr>
                        <a:t>GtCO₂e</a:t>
                      </a:r>
                      <a:r>
                        <a:rPr lang="en-AU" sz="1400" kern="1200" dirty="0">
                          <a:solidFill>
                            <a:schemeClr val="tx1"/>
                          </a:solidFill>
                          <a:latin typeface="+mn-lt"/>
                          <a:ea typeface="+mn-ea"/>
                          <a:cs typeface="+mn-cs"/>
                        </a:rPr>
                        <a:t>) by 2035 under two economic growth scenarios.</a:t>
                      </a:r>
                    </a:p>
                  </a:txBody>
                  <a:tcPr anchor="ctr"/>
                </a:tc>
                <a:extLst>
                  <a:ext uri="{0D108BD9-81ED-4DB2-BD59-A6C34878D82A}">
                    <a16:rowId xmlns:a16="http://schemas.microsoft.com/office/drawing/2014/main" val="575589395"/>
                  </a:ext>
                </a:extLst>
              </a:tr>
              <a:tr h="491576">
                <a:tc>
                  <a:txBody>
                    <a:bodyPr/>
                    <a:lstStyle/>
                    <a:p>
                      <a:r>
                        <a:rPr lang="en-AU" sz="1400" b="1" dirty="0"/>
                        <a:t>Japan</a:t>
                      </a:r>
                    </a:p>
                  </a:txBody>
                  <a:tcPr anchor="ctr"/>
                </a:tc>
                <a:tc>
                  <a:txBody>
                    <a:bodyPr/>
                    <a:lstStyle/>
                    <a:p>
                      <a:pPr marL="0" indent="0">
                        <a:buFont typeface="Arial" panose="020B0604020202020204" pitchFamily="34" charset="0"/>
                        <a:buNone/>
                      </a:pPr>
                      <a:r>
                        <a:rPr lang="en-AU" sz="1400" dirty="0"/>
                        <a:t>Reduce GHG emissions by 46% by 2030 relative to 2013 levels.</a:t>
                      </a:r>
                    </a:p>
                    <a:p>
                      <a:pPr marL="0" indent="0">
                        <a:buFont typeface="Arial" panose="020B0604020202020204" pitchFamily="34" charset="0"/>
                        <a:buNone/>
                      </a:pPr>
                      <a:r>
                        <a:rPr lang="en-AU" sz="1400" dirty="0"/>
                        <a:t>Increase efforts to further reduce emissions </a:t>
                      </a:r>
                      <a:r>
                        <a:rPr lang="en-AU" sz="1400" b="0" dirty="0"/>
                        <a:t>by </a:t>
                      </a:r>
                      <a:r>
                        <a:rPr lang="en-US" sz="1400" b="0" dirty="0"/>
                        <a:t>60% below 2013 by FY 2035 and 73% by FY 2040.</a:t>
                      </a:r>
                      <a:endParaRPr lang="en-AU" sz="1400" b="0" dirty="0"/>
                    </a:p>
                  </a:txBody>
                  <a:tcPr anchor="ctr"/>
                </a:tc>
                <a:extLst>
                  <a:ext uri="{0D108BD9-81ED-4DB2-BD59-A6C34878D82A}">
                    <a16:rowId xmlns:a16="http://schemas.microsoft.com/office/drawing/2014/main" val="2109996688"/>
                  </a:ext>
                </a:extLst>
              </a:tr>
              <a:tr h="554307">
                <a:tc>
                  <a:txBody>
                    <a:bodyPr/>
                    <a:lstStyle/>
                    <a:p>
                      <a:r>
                        <a:rPr lang="en-AU" sz="1400" b="1" dirty="0"/>
                        <a:t>Korea</a:t>
                      </a:r>
                    </a:p>
                  </a:txBody>
                  <a:tcPr anchor="ctr"/>
                </a:tc>
                <a:tc>
                  <a:txBody>
                    <a:bodyPr/>
                    <a:lstStyle/>
                    <a:p>
                      <a:pPr marL="0" indent="0">
                        <a:buFont typeface="Arial" panose="020B0604020202020204" pitchFamily="34" charset="0"/>
                        <a:buNone/>
                      </a:pPr>
                      <a:r>
                        <a:rPr lang="en-AU" sz="1400" dirty="0"/>
                        <a:t>Reduce GHG emissions by 53% to 61% by 2035 from 2018 levels.</a:t>
                      </a:r>
                    </a:p>
                  </a:txBody>
                  <a:tcPr anchor="ctr"/>
                </a:tc>
                <a:extLst>
                  <a:ext uri="{0D108BD9-81ED-4DB2-BD59-A6C34878D82A}">
                    <a16:rowId xmlns:a16="http://schemas.microsoft.com/office/drawing/2014/main" val="2236686871"/>
                  </a:ext>
                </a:extLst>
              </a:tr>
              <a:tr h="397964">
                <a:tc>
                  <a:txBody>
                    <a:bodyPr/>
                    <a:lstStyle/>
                    <a:p>
                      <a:r>
                        <a:rPr lang="en-AU" sz="1400" b="1" dirty="0"/>
                        <a:t>Malaysia</a:t>
                      </a:r>
                    </a:p>
                  </a:txBody>
                  <a:tcPr anchor="ctr"/>
                </a:tc>
                <a:tc>
                  <a:txBody>
                    <a:bodyPr/>
                    <a:lstStyle/>
                    <a:p>
                      <a:r>
                        <a:rPr lang="en-AU" sz="1400" kern="1200" dirty="0">
                          <a:solidFill>
                            <a:schemeClr val="tx1"/>
                          </a:solidFill>
                          <a:latin typeface="+mn-lt"/>
                          <a:ea typeface="+mn-ea"/>
                          <a:cs typeface="+mn-cs"/>
                        </a:rPr>
                        <a:t>Reduce GHG emissions by </a:t>
                      </a:r>
                      <a:r>
                        <a:rPr lang="en-US" sz="1400" kern="1200" dirty="0">
                          <a:solidFill>
                            <a:schemeClr val="tx1"/>
                          </a:solidFill>
                          <a:latin typeface="+mn-lt"/>
                          <a:ea typeface="+mn-ea"/>
                          <a:cs typeface="+mn-cs"/>
                        </a:rPr>
                        <a:t>15–30 million tonnes of equivalent </a:t>
                      </a:r>
                      <a:r>
                        <a:rPr lang="en-US" sz="1400" kern="1200" dirty="0" err="1">
                          <a:solidFill>
                            <a:schemeClr val="tx1"/>
                          </a:solidFill>
                          <a:latin typeface="+mn-lt"/>
                          <a:ea typeface="+mn-ea"/>
                          <a:cs typeface="+mn-cs"/>
                        </a:rPr>
                        <a:t>CO₂e</a:t>
                      </a:r>
                      <a:r>
                        <a:rPr lang="en-US" sz="1400" kern="1200" dirty="0">
                          <a:solidFill>
                            <a:schemeClr val="tx1"/>
                          </a:solidFill>
                          <a:latin typeface="+mn-lt"/>
                          <a:ea typeface="+mn-ea"/>
                          <a:cs typeface="+mn-cs"/>
                        </a:rPr>
                        <a:t> by 2035 compared to peak levels. </a:t>
                      </a:r>
                      <a:endParaRPr lang="en-AU" sz="1400" kern="1200" dirty="0">
                        <a:solidFill>
                          <a:schemeClr val="tx1"/>
                        </a:solidFill>
                        <a:latin typeface="+mn-lt"/>
                        <a:ea typeface="+mn-ea"/>
                        <a:cs typeface="+mn-cs"/>
                      </a:endParaRPr>
                    </a:p>
                  </a:txBody>
                  <a:tcPr anchor="ctr"/>
                </a:tc>
                <a:extLst>
                  <a:ext uri="{0D108BD9-81ED-4DB2-BD59-A6C34878D82A}">
                    <a16:rowId xmlns:a16="http://schemas.microsoft.com/office/drawing/2014/main" val="2556277589"/>
                  </a:ext>
                </a:extLst>
              </a:tr>
              <a:tr h="0">
                <a:tc>
                  <a:txBody>
                    <a:bodyPr/>
                    <a:lstStyle/>
                    <a:p>
                      <a:r>
                        <a:rPr lang="en-AU" sz="1400" b="1" dirty="0"/>
                        <a:t>Mexico</a:t>
                      </a:r>
                    </a:p>
                  </a:txBody>
                  <a:tcPr anchor="ctr"/>
                </a:tc>
                <a:tc>
                  <a:txBody>
                    <a:bodyPr/>
                    <a:lstStyle/>
                    <a:p>
                      <a:pPr marL="0" indent="0">
                        <a:buFont typeface="Arial" panose="020B0604020202020204" pitchFamily="34" charset="0"/>
                        <a:buNone/>
                      </a:pPr>
                      <a:r>
                        <a:rPr lang="en-AU" sz="1400" dirty="0"/>
                        <a:t>Reduce GHG emissions by 35% by 2030 compared with the 2013 BAU baseline. Reducing GHG emissions to a range between 364 to 404 </a:t>
                      </a:r>
                      <a:r>
                        <a:rPr lang="en-US" sz="1400" dirty="0"/>
                        <a:t>MtCO2e by 2035 for total economy wide emissions.</a:t>
                      </a:r>
                      <a:endParaRPr lang="en-AU" sz="1400" dirty="0"/>
                    </a:p>
                  </a:txBody>
                  <a:tcPr anchor="ctr"/>
                </a:tc>
                <a:extLst>
                  <a:ext uri="{0D108BD9-81ED-4DB2-BD59-A6C34878D82A}">
                    <a16:rowId xmlns:a16="http://schemas.microsoft.com/office/drawing/2014/main" val="2385572855"/>
                  </a:ext>
                </a:extLst>
              </a:tr>
            </a:tbl>
          </a:graphicData>
        </a:graphic>
      </p:graphicFrame>
      <p:sp>
        <p:nvSpPr>
          <p:cNvPr id="3" name="Title 4">
            <a:extLst>
              <a:ext uri="{FF2B5EF4-FFF2-40B4-BE49-F238E27FC236}">
                <a16:creationId xmlns:a16="http://schemas.microsoft.com/office/drawing/2014/main" id="{F59EED51-8CE1-8084-1FB7-95262A2741AE}"/>
              </a:ext>
            </a:extLst>
          </p:cNvPr>
          <p:cNvSpPr>
            <a:spLocks noGrp="1"/>
          </p:cNvSpPr>
          <p:nvPr>
            <p:ph type="title"/>
          </p:nvPr>
        </p:nvSpPr>
        <p:spPr>
          <a:xfrm>
            <a:off x="361108" y="136525"/>
            <a:ext cx="11328400" cy="535420"/>
          </a:xfrm>
        </p:spPr>
        <p:txBody>
          <a:bodyPr>
            <a:noAutofit/>
          </a:bodyPr>
          <a:lstStyle/>
          <a:p>
            <a:r>
              <a:rPr lang="en-US" sz="2400" b="1" dirty="0">
                <a:solidFill>
                  <a:srgbClr val="002060"/>
                </a:solidFill>
                <a:latin typeface="Segoe UI" panose="020B0502040204020203" pitchFamily="34" charset="0"/>
                <a:cs typeface="Segoe UI" panose="020B0502040204020203" pitchFamily="34" charset="0"/>
              </a:rPr>
              <a:t>Most APEC economies have adopted ambitious decarbonization targets</a:t>
            </a:r>
          </a:p>
        </p:txBody>
      </p:sp>
      <p:sp>
        <p:nvSpPr>
          <p:cNvPr id="2" name="Slide Number Placeholder 1">
            <a:extLst>
              <a:ext uri="{FF2B5EF4-FFF2-40B4-BE49-F238E27FC236}">
                <a16:creationId xmlns:a16="http://schemas.microsoft.com/office/drawing/2014/main" id="{512F4900-FAEF-74E4-B3A6-58382E0BE56C}"/>
              </a:ext>
            </a:extLst>
          </p:cNvPr>
          <p:cNvSpPr>
            <a:spLocks noGrp="1"/>
          </p:cNvSpPr>
          <p:nvPr>
            <p:ph type="sldNum" sz="quarter" idx="12"/>
          </p:nvPr>
        </p:nvSpPr>
        <p:spPr>
          <a:xfrm>
            <a:off x="9017000" y="6356350"/>
            <a:ext cx="2743200" cy="365125"/>
          </a:xfrm>
        </p:spPr>
        <p:txBody>
          <a:bodyPr/>
          <a:lstStyle/>
          <a:p>
            <a:fld id="{69F6399B-E970-48CA-821C-EAB94E252A21}" type="slidenum">
              <a:rPr lang="en-AU" smtClean="0"/>
              <a:t>5</a:t>
            </a:fld>
            <a:endParaRPr lang="en-AU" dirty="0"/>
          </a:p>
        </p:txBody>
      </p:sp>
    </p:spTree>
    <p:extLst>
      <p:ext uri="{BB962C8B-B14F-4D97-AF65-F5344CB8AC3E}">
        <p14:creationId xmlns:p14="http://schemas.microsoft.com/office/powerpoint/2010/main" val="294610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569E93-C9EF-B2E7-75FA-F888C6BB8B2A}"/>
              </a:ext>
            </a:extLst>
          </p:cNvPr>
          <p:cNvSpPr>
            <a:spLocks noGrp="1"/>
          </p:cNvSpPr>
          <p:nvPr>
            <p:ph type="sldNum" sz="quarter" idx="12"/>
          </p:nvPr>
        </p:nvSpPr>
        <p:spPr/>
        <p:txBody>
          <a:bodyPr/>
          <a:lstStyle/>
          <a:p>
            <a:fld id="{69F6399B-E970-48CA-821C-EAB94E252A21}" type="slidenum">
              <a:rPr lang="en-AU" smtClean="0"/>
              <a:t>6</a:t>
            </a:fld>
            <a:endParaRPr lang="en-AU" dirty="0"/>
          </a:p>
        </p:txBody>
      </p:sp>
      <p:sp>
        <p:nvSpPr>
          <p:cNvPr id="3" name="Title 2">
            <a:extLst>
              <a:ext uri="{FF2B5EF4-FFF2-40B4-BE49-F238E27FC236}">
                <a16:creationId xmlns:a16="http://schemas.microsoft.com/office/drawing/2014/main" id="{3C9A4E4B-2B23-3A8E-734C-82920C1E61FE}"/>
              </a:ext>
            </a:extLst>
          </p:cNvPr>
          <p:cNvSpPr>
            <a:spLocks noGrp="1"/>
          </p:cNvSpPr>
          <p:nvPr>
            <p:ph type="title"/>
          </p:nvPr>
        </p:nvSpPr>
        <p:spPr>
          <a:xfrm>
            <a:off x="365396" y="131155"/>
            <a:ext cx="11328400" cy="535420"/>
          </a:xfrm>
        </p:spPr>
        <p:txBody>
          <a:bodyPr>
            <a:normAutofit/>
          </a:bodyPr>
          <a:lstStyle/>
          <a:p>
            <a:r>
              <a:rPr lang="en-US" sz="2400" dirty="0"/>
              <a:t>Most APEC economies have adopted ambitious decarbonization targets</a:t>
            </a:r>
          </a:p>
        </p:txBody>
      </p:sp>
      <p:graphicFrame>
        <p:nvGraphicFramePr>
          <p:cNvPr id="4" name="Table 3">
            <a:extLst>
              <a:ext uri="{FF2B5EF4-FFF2-40B4-BE49-F238E27FC236}">
                <a16:creationId xmlns:a16="http://schemas.microsoft.com/office/drawing/2014/main" id="{8F71C2E3-2C1B-1A99-3A3F-A2907699CA4B}"/>
              </a:ext>
            </a:extLst>
          </p:cNvPr>
          <p:cNvGraphicFramePr>
            <a:graphicFrameLocks noGrp="1"/>
          </p:cNvGraphicFramePr>
          <p:nvPr>
            <p:extLst>
              <p:ext uri="{D42A27DB-BD31-4B8C-83A1-F6EECF244321}">
                <p14:modId xmlns:p14="http://schemas.microsoft.com/office/powerpoint/2010/main" val="3287807877"/>
              </p:ext>
            </p:extLst>
          </p:nvPr>
        </p:nvGraphicFramePr>
        <p:xfrm>
          <a:off x="493488" y="893288"/>
          <a:ext cx="11007270" cy="4930965"/>
        </p:xfrm>
        <a:graphic>
          <a:graphicData uri="http://schemas.openxmlformats.org/drawingml/2006/table">
            <a:tbl>
              <a:tblPr firstRow="1" bandRow="1">
                <a:tableStyleId>{3B4B98B0-60AC-42C2-AFA5-B58CD77FA1E5}</a:tableStyleId>
              </a:tblPr>
              <a:tblGrid>
                <a:gridCol w="1988455">
                  <a:extLst>
                    <a:ext uri="{9D8B030D-6E8A-4147-A177-3AD203B41FA5}">
                      <a16:colId xmlns:a16="http://schemas.microsoft.com/office/drawing/2014/main" val="1098619172"/>
                    </a:ext>
                  </a:extLst>
                </a:gridCol>
                <a:gridCol w="9018815">
                  <a:extLst>
                    <a:ext uri="{9D8B030D-6E8A-4147-A177-3AD203B41FA5}">
                      <a16:colId xmlns:a16="http://schemas.microsoft.com/office/drawing/2014/main" val="1109304569"/>
                    </a:ext>
                  </a:extLst>
                </a:gridCol>
              </a:tblGrid>
              <a:tr h="255834">
                <a:tc>
                  <a:txBody>
                    <a:bodyPr/>
                    <a:lstStyle/>
                    <a:p>
                      <a:pPr algn="l"/>
                      <a:r>
                        <a:rPr lang="en-AU" sz="1400" dirty="0"/>
                        <a:t>Economy</a:t>
                      </a:r>
                    </a:p>
                  </a:txBody>
                  <a:tcPr/>
                </a:tc>
                <a:tc>
                  <a:txBody>
                    <a:bodyPr/>
                    <a:lstStyle/>
                    <a:p>
                      <a:pPr algn="l"/>
                      <a:r>
                        <a:rPr lang="en-AU" sz="1400" dirty="0"/>
                        <a:t>Reduction target</a:t>
                      </a:r>
                    </a:p>
                  </a:txBody>
                  <a:tcPr/>
                </a:tc>
                <a:extLst>
                  <a:ext uri="{0D108BD9-81ED-4DB2-BD59-A6C34878D82A}">
                    <a16:rowId xmlns:a16="http://schemas.microsoft.com/office/drawing/2014/main" val="3063403331"/>
                  </a:ext>
                </a:extLst>
              </a:tr>
              <a:tr h="255834">
                <a:tc>
                  <a:txBody>
                    <a:bodyPr/>
                    <a:lstStyle/>
                    <a:p>
                      <a:r>
                        <a:rPr lang="en-AU" sz="1400" b="1"/>
                        <a:t>New Zealand</a:t>
                      </a:r>
                      <a:endParaRPr lang="en-AU" sz="1400" b="1" dirty="0"/>
                    </a:p>
                  </a:txBody>
                  <a:tcPr anchor="ctr"/>
                </a:tc>
                <a:tc>
                  <a:txBody>
                    <a:bodyPr/>
                    <a:lstStyle/>
                    <a:p>
                      <a:pPr marL="0" indent="0">
                        <a:buFont typeface="Arial" panose="020B0604020202020204" pitchFamily="34" charset="0"/>
                        <a:buNone/>
                      </a:pPr>
                      <a:r>
                        <a:rPr lang="en-US" sz="1400" dirty="0"/>
                        <a:t>Reduce net GHG emissions to 51-55% below gross 2005 levels by 2035.</a:t>
                      </a:r>
                      <a:endParaRPr lang="en-AU" sz="1400" dirty="0"/>
                    </a:p>
                  </a:txBody>
                  <a:tcPr anchor="ctr"/>
                </a:tc>
                <a:extLst>
                  <a:ext uri="{0D108BD9-81ED-4DB2-BD59-A6C34878D82A}">
                    <a16:rowId xmlns:a16="http://schemas.microsoft.com/office/drawing/2014/main" val="402156826"/>
                  </a:ext>
                </a:extLst>
              </a:tr>
              <a:tr h="426390">
                <a:tc>
                  <a:txBody>
                    <a:bodyPr/>
                    <a:lstStyle/>
                    <a:p>
                      <a:r>
                        <a:rPr lang="en-AU" sz="1400" b="1" dirty="0"/>
                        <a:t>Papua New Guinea</a:t>
                      </a:r>
                    </a:p>
                  </a:txBody>
                  <a:tcPr anchor="ctr"/>
                </a:tc>
                <a:tc>
                  <a:txBody>
                    <a:bodyPr/>
                    <a:lstStyle/>
                    <a:p>
                      <a:pPr marL="0" indent="0">
                        <a:buFont typeface="Arial" panose="020B0604020202020204" pitchFamily="34" charset="0"/>
                        <a:buNone/>
                      </a:pPr>
                      <a:r>
                        <a:rPr lang="en-AU" sz="1400" dirty="0"/>
                        <a:t>Carbon neutrality within its energy industries sub-sector by 2030.</a:t>
                      </a:r>
                    </a:p>
                  </a:txBody>
                  <a:tcPr anchor="ctr"/>
                </a:tc>
                <a:extLst>
                  <a:ext uri="{0D108BD9-81ED-4DB2-BD59-A6C34878D82A}">
                    <a16:rowId xmlns:a16="http://schemas.microsoft.com/office/drawing/2014/main" val="3168797345"/>
                  </a:ext>
                </a:extLst>
              </a:tr>
              <a:tr h="397964">
                <a:tc>
                  <a:txBody>
                    <a:bodyPr/>
                    <a:lstStyle/>
                    <a:p>
                      <a:r>
                        <a:rPr lang="en-AU" sz="1400" b="1" dirty="0"/>
                        <a:t>Peru</a:t>
                      </a:r>
                    </a:p>
                  </a:txBody>
                  <a:tcPr anchor="ctr"/>
                </a:tc>
                <a:tc>
                  <a:txBody>
                    <a:bodyPr/>
                    <a:lstStyle/>
                    <a:p>
                      <a:r>
                        <a:rPr lang="en-AU" sz="1400" kern="1200" dirty="0">
                          <a:solidFill>
                            <a:schemeClr val="tx1"/>
                          </a:solidFill>
                          <a:latin typeface="+mn-lt"/>
                          <a:ea typeface="+mn-ea"/>
                          <a:cs typeface="+mn-cs"/>
                        </a:rPr>
                        <a:t>Caping GHG emissions at </a:t>
                      </a:r>
                      <a:r>
                        <a:rPr lang="en-US" sz="1400" kern="1200" dirty="0">
                          <a:solidFill>
                            <a:schemeClr val="tx1"/>
                          </a:solidFill>
                          <a:latin typeface="+mn-lt"/>
                          <a:ea typeface="+mn-ea"/>
                          <a:cs typeface="+mn-cs"/>
                        </a:rPr>
                        <a:t>179 million tons </a:t>
                      </a:r>
                      <a:r>
                        <a:rPr lang="en-US" sz="1400" dirty="0" err="1"/>
                        <a:t>CO₂e</a:t>
                      </a:r>
                      <a:r>
                        <a:rPr lang="en-US" sz="1400" dirty="0"/>
                        <a:t> </a:t>
                      </a:r>
                      <a:r>
                        <a:rPr lang="en-US" sz="1400" kern="1200" dirty="0">
                          <a:solidFill>
                            <a:schemeClr val="tx1"/>
                          </a:solidFill>
                          <a:latin typeface="+mn-lt"/>
                          <a:ea typeface="+mn-ea"/>
                          <a:cs typeface="+mn-cs"/>
                        </a:rPr>
                        <a:t> by 2035 and achieving carbon neutrality by 2050.</a:t>
                      </a:r>
                      <a:endParaRPr lang="en-AU" sz="1400" kern="1200" dirty="0">
                        <a:solidFill>
                          <a:schemeClr val="tx1"/>
                        </a:solidFill>
                        <a:latin typeface="+mn-lt"/>
                        <a:ea typeface="+mn-ea"/>
                        <a:cs typeface="+mn-cs"/>
                      </a:endParaRPr>
                    </a:p>
                  </a:txBody>
                  <a:tcPr anchor="ctr"/>
                </a:tc>
                <a:extLst>
                  <a:ext uri="{0D108BD9-81ED-4DB2-BD59-A6C34878D82A}">
                    <a16:rowId xmlns:a16="http://schemas.microsoft.com/office/drawing/2014/main" val="3743797033"/>
                  </a:ext>
                </a:extLst>
              </a:tr>
              <a:tr h="554307">
                <a:tc>
                  <a:txBody>
                    <a:bodyPr/>
                    <a:lstStyle/>
                    <a:p>
                      <a:r>
                        <a:rPr lang="en-AU" sz="1400" b="1" dirty="0"/>
                        <a:t>The Philippines</a:t>
                      </a:r>
                    </a:p>
                  </a:txBody>
                  <a:tcPr anchor="ctr"/>
                </a:tc>
                <a:tc>
                  <a:txBody>
                    <a:bodyPr/>
                    <a:lstStyle/>
                    <a:p>
                      <a:pPr marL="0" indent="0">
                        <a:buFont typeface="Arial" panose="020B0604020202020204" pitchFamily="34" charset="0"/>
                        <a:buNone/>
                      </a:pPr>
                      <a:r>
                        <a:rPr lang="en-AU" sz="1400" dirty="0"/>
                        <a:t>Reduce GHG emissions by 75% relative to BAU levels by 2030 (2.71% unconditional and 72.29% conditional).</a:t>
                      </a:r>
                    </a:p>
                  </a:txBody>
                  <a:tcPr anchor="ctr"/>
                </a:tc>
                <a:extLst>
                  <a:ext uri="{0D108BD9-81ED-4DB2-BD59-A6C34878D82A}">
                    <a16:rowId xmlns:a16="http://schemas.microsoft.com/office/drawing/2014/main" val="4062474295"/>
                  </a:ext>
                </a:extLst>
              </a:tr>
              <a:tr h="397964">
                <a:tc>
                  <a:txBody>
                    <a:bodyPr/>
                    <a:lstStyle/>
                    <a:p>
                      <a:r>
                        <a:rPr lang="en-AU" sz="1400" b="1"/>
                        <a:t>Singapore</a:t>
                      </a:r>
                    </a:p>
                  </a:txBody>
                  <a:tcPr anchor="ctr"/>
                </a:tc>
                <a:tc>
                  <a:txBody>
                    <a:bodyPr/>
                    <a:lstStyle/>
                    <a:p>
                      <a:pPr marL="0" indent="0">
                        <a:buFont typeface="Arial" panose="020B0604020202020204" pitchFamily="34" charset="0"/>
                        <a:buNone/>
                      </a:pPr>
                      <a:r>
                        <a:rPr lang="en-AU" sz="1400" dirty="0"/>
                        <a:t>Reduce GHG </a:t>
                      </a:r>
                      <a:r>
                        <a:rPr lang="en-AU" sz="1400" kern="1200" dirty="0">
                          <a:solidFill>
                            <a:schemeClr val="tx1"/>
                          </a:solidFill>
                          <a:latin typeface="+mn-lt"/>
                          <a:ea typeface="+mn-ea"/>
                          <a:cs typeface="+mn-cs"/>
                        </a:rPr>
                        <a:t>emissions to around </a:t>
                      </a:r>
                      <a:r>
                        <a:rPr lang="en-US" sz="1400" kern="1200" dirty="0">
                          <a:solidFill>
                            <a:schemeClr val="tx1"/>
                          </a:solidFill>
                          <a:latin typeface="+mn-lt"/>
                          <a:ea typeface="+mn-ea"/>
                          <a:cs typeface="+mn-cs"/>
                        </a:rPr>
                        <a:t>45 - 50 MtCO2e by 2035. </a:t>
                      </a:r>
                    </a:p>
                  </a:txBody>
                  <a:tcPr anchor="ctr"/>
                </a:tc>
                <a:extLst>
                  <a:ext uri="{0D108BD9-81ED-4DB2-BD59-A6C34878D82A}">
                    <a16:rowId xmlns:a16="http://schemas.microsoft.com/office/drawing/2014/main" val="1160996450"/>
                  </a:ext>
                </a:extLst>
              </a:tr>
              <a:tr h="426390">
                <a:tc>
                  <a:txBody>
                    <a:bodyPr/>
                    <a:lstStyle/>
                    <a:p>
                      <a:r>
                        <a:rPr lang="en-AU" sz="1400" b="1" dirty="0"/>
                        <a:t>Russia</a:t>
                      </a:r>
                    </a:p>
                  </a:txBody>
                  <a:tcPr anchor="ctr"/>
                </a:tc>
                <a:tc>
                  <a:txBody>
                    <a:bodyPr/>
                    <a:lstStyle/>
                    <a:p>
                      <a:pPr marL="0" indent="0">
                        <a:buFont typeface="Arial" panose="020B0604020202020204" pitchFamily="34" charset="0"/>
                        <a:buNone/>
                      </a:pPr>
                      <a:r>
                        <a:rPr lang="en-AU" sz="1400" dirty="0"/>
                        <a:t>Limit GHG emissions to 65-67% of the 1990 level by </a:t>
                      </a:r>
                      <a:r>
                        <a:rPr lang="en-AU" sz="1400" kern="1200" dirty="0">
                          <a:solidFill>
                            <a:schemeClr val="tx1"/>
                          </a:solidFill>
                          <a:latin typeface="+mn-lt"/>
                          <a:ea typeface="+mn-ea"/>
                          <a:cs typeface="+mn-cs"/>
                        </a:rPr>
                        <a:t>2035 (</a:t>
                      </a:r>
                      <a:r>
                        <a:rPr lang="en-US" sz="1400" kern="1200" dirty="0">
                          <a:solidFill>
                            <a:schemeClr val="tx1"/>
                          </a:solidFill>
                          <a:latin typeface="+mn-lt"/>
                          <a:ea typeface="+mn-ea"/>
                          <a:cs typeface="+mn-cs"/>
                        </a:rPr>
                        <a:t>including forestry, LULUCF)</a:t>
                      </a:r>
                      <a:r>
                        <a:rPr lang="en-AU" sz="1400" kern="1200" dirty="0">
                          <a:solidFill>
                            <a:schemeClr val="tx1"/>
                          </a:solidFill>
                          <a:latin typeface="+mn-lt"/>
                          <a:ea typeface="+mn-ea"/>
                          <a:cs typeface="+mn-cs"/>
                        </a:rPr>
                        <a:t>.</a:t>
                      </a:r>
                    </a:p>
                  </a:txBody>
                  <a:tcPr anchor="ctr"/>
                </a:tc>
                <a:extLst>
                  <a:ext uri="{0D108BD9-81ED-4DB2-BD59-A6C34878D82A}">
                    <a16:rowId xmlns:a16="http://schemas.microsoft.com/office/drawing/2014/main" val="3571118461"/>
                  </a:ext>
                </a:extLst>
              </a:tr>
              <a:tr h="554307">
                <a:tc>
                  <a:txBody>
                    <a:bodyPr/>
                    <a:lstStyle/>
                    <a:p>
                      <a:r>
                        <a:rPr lang="en-AU" sz="1400" b="1"/>
                        <a:t>Chinese Taipei</a:t>
                      </a:r>
                    </a:p>
                  </a:txBody>
                  <a:tcPr anchor="ctr"/>
                </a:tc>
                <a:tc>
                  <a:txBody>
                    <a:bodyPr/>
                    <a:lstStyle/>
                    <a:p>
                      <a:pPr marL="0" indent="0">
                        <a:buFont typeface="Arial" panose="020B0604020202020204" pitchFamily="34" charset="0"/>
                        <a:buNone/>
                      </a:pPr>
                      <a:r>
                        <a:rPr lang="en-AU" sz="1400" dirty="0"/>
                        <a:t>Reduce net GHG emissions by 28% (+/- 2%) below 2005 levels by 2030.</a:t>
                      </a:r>
                    </a:p>
                  </a:txBody>
                  <a:tcPr anchor="ctr"/>
                </a:tc>
                <a:extLst>
                  <a:ext uri="{0D108BD9-81ED-4DB2-BD59-A6C34878D82A}">
                    <a16:rowId xmlns:a16="http://schemas.microsoft.com/office/drawing/2014/main" val="95211110"/>
                  </a:ext>
                </a:extLst>
              </a:tr>
              <a:tr h="491576">
                <a:tc>
                  <a:txBody>
                    <a:bodyPr/>
                    <a:lstStyle/>
                    <a:p>
                      <a:r>
                        <a:rPr lang="en-AU" sz="1400" b="1" dirty="0"/>
                        <a:t>Thailand</a:t>
                      </a:r>
                    </a:p>
                  </a:txBody>
                  <a:tcPr anchor="ctr"/>
                </a:tc>
                <a:tc>
                  <a:txBody>
                    <a:bodyPr/>
                    <a:lstStyle/>
                    <a:p>
                      <a:pPr marL="0" indent="0">
                        <a:buFont typeface="Arial" panose="020B0604020202020204" pitchFamily="34" charset="0"/>
                        <a:buNone/>
                      </a:pPr>
                      <a:r>
                        <a:rPr lang="en-US" sz="1400" dirty="0"/>
                        <a:t>Reduce net GHG emissions by 47% below 2019 levels by 2035.</a:t>
                      </a:r>
                      <a:endParaRPr lang="en-AU" sz="1400" dirty="0"/>
                    </a:p>
                  </a:txBody>
                  <a:tcPr anchor="ctr"/>
                </a:tc>
                <a:extLst>
                  <a:ext uri="{0D108BD9-81ED-4DB2-BD59-A6C34878D82A}">
                    <a16:rowId xmlns:a16="http://schemas.microsoft.com/office/drawing/2014/main" val="4010158415"/>
                  </a:ext>
                </a:extLst>
              </a:tr>
              <a:tr h="554307">
                <a:tc>
                  <a:txBody>
                    <a:bodyPr/>
                    <a:lstStyle/>
                    <a:p>
                      <a:r>
                        <a:rPr lang="en-AU" sz="1400" b="1" dirty="0"/>
                        <a:t>United States</a:t>
                      </a:r>
                    </a:p>
                  </a:txBody>
                  <a:tcPr anchor="ctr"/>
                </a:tc>
                <a:tc>
                  <a:txBody>
                    <a:bodyPr/>
                    <a:lstStyle/>
                    <a:p>
                      <a:pPr marL="0" indent="0">
                        <a:buFont typeface="Arial" panose="020B0604020202020204" pitchFamily="34" charset="0"/>
                        <a:buNone/>
                      </a:pPr>
                      <a:r>
                        <a:rPr lang="en-US" sz="1400" dirty="0"/>
                        <a:t>Not currently a Party to the Paris Agreement; previous NDC was to reduce economy-wide net GHG emissions by 50–52% below 2005 levels by 2030.</a:t>
                      </a:r>
                      <a:endParaRPr lang="en-AU" sz="1400" dirty="0"/>
                    </a:p>
                  </a:txBody>
                  <a:tcPr anchor="ctr"/>
                </a:tc>
                <a:extLst>
                  <a:ext uri="{0D108BD9-81ED-4DB2-BD59-A6C34878D82A}">
                    <a16:rowId xmlns:a16="http://schemas.microsoft.com/office/drawing/2014/main" val="3843087999"/>
                  </a:ext>
                </a:extLst>
              </a:tr>
              <a:tr h="397964">
                <a:tc>
                  <a:txBody>
                    <a:bodyPr/>
                    <a:lstStyle/>
                    <a:p>
                      <a:r>
                        <a:rPr lang="en-AU" sz="1400" b="1" dirty="0"/>
                        <a:t>Viet Nam</a:t>
                      </a:r>
                    </a:p>
                  </a:txBody>
                  <a:tcPr anchor="ctr"/>
                </a:tc>
                <a:tc>
                  <a:txBody>
                    <a:bodyPr/>
                    <a:lstStyle/>
                    <a:p>
                      <a:pPr marL="0" indent="0">
                        <a:buFont typeface="Arial" panose="020B0604020202020204" pitchFamily="34" charset="0"/>
                        <a:buNone/>
                      </a:pPr>
                      <a:r>
                        <a:rPr lang="en-AU" sz="1400" dirty="0"/>
                        <a:t>Reduce GHG emissions by 15.8% relative to BAU levels by 2030. </a:t>
                      </a:r>
                    </a:p>
                    <a:p>
                      <a:pPr marL="0" indent="0">
                        <a:buFont typeface="Arial" panose="020B0604020202020204" pitchFamily="34" charset="0"/>
                        <a:buNone/>
                      </a:pPr>
                      <a:r>
                        <a:rPr lang="en-AU" sz="1400" dirty="0"/>
                        <a:t>Further reduce by up to 43.5%, subject to international support.</a:t>
                      </a:r>
                    </a:p>
                  </a:txBody>
                  <a:tcPr anchor="ctr"/>
                </a:tc>
                <a:extLst>
                  <a:ext uri="{0D108BD9-81ED-4DB2-BD59-A6C34878D82A}">
                    <a16:rowId xmlns:a16="http://schemas.microsoft.com/office/drawing/2014/main" val="906096981"/>
                  </a:ext>
                </a:extLst>
              </a:tr>
            </a:tbl>
          </a:graphicData>
        </a:graphic>
      </p:graphicFrame>
    </p:spTree>
    <p:extLst>
      <p:ext uri="{BB962C8B-B14F-4D97-AF65-F5344CB8AC3E}">
        <p14:creationId xmlns:p14="http://schemas.microsoft.com/office/powerpoint/2010/main" val="2517115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0BA5BC-786A-B049-29BE-E18471A37944}"/>
              </a:ext>
            </a:extLst>
          </p:cNvPr>
          <p:cNvSpPr>
            <a:spLocks noGrp="1"/>
          </p:cNvSpPr>
          <p:nvPr>
            <p:ph type="sldNum" sz="quarter" idx="12"/>
          </p:nvPr>
        </p:nvSpPr>
        <p:spPr/>
        <p:txBody>
          <a:bodyPr/>
          <a:lstStyle/>
          <a:p>
            <a:fld id="{69F6399B-E970-48CA-821C-EAB94E252A21}" type="slidenum">
              <a:rPr lang="en-AU" smtClean="0"/>
              <a:t>7</a:t>
            </a:fld>
            <a:endParaRPr lang="en-AU"/>
          </a:p>
        </p:txBody>
      </p:sp>
      <p:sp>
        <p:nvSpPr>
          <p:cNvPr id="3" name="Title 2">
            <a:extLst>
              <a:ext uri="{FF2B5EF4-FFF2-40B4-BE49-F238E27FC236}">
                <a16:creationId xmlns:a16="http://schemas.microsoft.com/office/drawing/2014/main" id="{49081A9F-BB95-D94A-59F9-789820DA9BED}"/>
              </a:ext>
            </a:extLst>
          </p:cNvPr>
          <p:cNvSpPr>
            <a:spLocks noGrp="1"/>
          </p:cNvSpPr>
          <p:nvPr>
            <p:ph type="title"/>
          </p:nvPr>
        </p:nvSpPr>
        <p:spPr/>
        <p:txBody>
          <a:bodyPr/>
          <a:lstStyle/>
          <a:p>
            <a:r>
              <a:rPr lang="en-US" dirty="0"/>
              <a:t>Progress made on tripling renewable capacity - Global</a:t>
            </a:r>
          </a:p>
        </p:txBody>
      </p:sp>
      <p:sp>
        <p:nvSpPr>
          <p:cNvPr id="4" name="Content Placeholder 2">
            <a:extLst>
              <a:ext uri="{FF2B5EF4-FFF2-40B4-BE49-F238E27FC236}">
                <a16:creationId xmlns:a16="http://schemas.microsoft.com/office/drawing/2014/main" id="{A3D1D8B9-BCEA-EE97-2EAF-DF96B5EF1F2E}"/>
              </a:ext>
            </a:extLst>
          </p:cNvPr>
          <p:cNvSpPr txBox="1">
            <a:spLocks/>
          </p:cNvSpPr>
          <p:nvPr/>
        </p:nvSpPr>
        <p:spPr>
          <a:xfrm>
            <a:off x="432562" y="956128"/>
            <a:ext cx="5663437" cy="486954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1800" b="0" dirty="0"/>
              <a:t>Total renewable energy capacity in 2023 was 3,870 GW. </a:t>
            </a:r>
          </a:p>
          <a:p>
            <a:pPr marL="342900" indent="-342900">
              <a:buFont typeface="Arial" panose="020B0604020202020204" pitchFamily="34" charset="0"/>
              <a:buChar char="•"/>
            </a:pPr>
            <a:r>
              <a:rPr lang="en-US" sz="1800" b="0" dirty="0"/>
              <a:t>By 2024 it was 4,448 GW, a 15% annual increase.  </a:t>
            </a:r>
          </a:p>
          <a:p>
            <a:pPr marL="342900" indent="-342900">
              <a:buFont typeface="Arial" panose="020B0604020202020204" pitchFamily="34" charset="0"/>
              <a:buChar char="•"/>
            </a:pPr>
            <a:r>
              <a:rPr lang="en-US" sz="1800" b="0" dirty="0"/>
              <a:t>To reach 11,000 GW, the world will need to maintain a 16% growth rate. </a:t>
            </a:r>
          </a:p>
          <a:p>
            <a:pPr marL="342900" indent="-342900">
              <a:buFont typeface="Arial" panose="020B0604020202020204" pitchFamily="34" charset="0"/>
              <a:buChar char="•"/>
            </a:pPr>
            <a:r>
              <a:rPr lang="en-US" sz="1800" b="0" dirty="0"/>
              <a:t>Strong growth in solar adoption brought on by decreases in module costs, policy support and ease of implementation.</a:t>
            </a:r>
          </a:p>
          <a:p>
            <a:endParaRPr lang="en-US" sz="2000" b="0" dirty="0"/>
          </a:p>
          <a:p>
            <a:endParaRPr lang="en-US" sz="2000" b="0" dirty="0"/>
          </a:p>
        </p:txBody>
      </p:sp>
      <p:sp>
        <p:nvSpPr>
          <p:cNvPr id="6" name="TextBox 5">
            <a:extLst>
              <a:ext uri="{FF2B5EF4-FFF2-40B4-BE49-F238E27FC236}">
                <a16:creationId xmlns:a16="http://schemas.microsoft.com/office/drawing/2014/main" id="{CD96C1BC-7FD3-E250-F3A4-60684C0B84B9}"/>
              </a:ext>
            </a:extLst>
          </p:cNvPr>
          <p:cNvSpPr txBox="1"/>
          <p:nvPr/>
        </p:nvSpPr>
        <p:spPr>
          <a:xfrm>
            <a:off x="6247638" y="6469197"/>
            <a:ext cx="4935474" cy="307777"/>
          </a:xfrm>
          <a:prstGeom prst="rect">
            <a:avLst/>
          </a:prstGeom>
          <a:noFill/>
        </p:spPr>
        <p:txBody>
          <a:bodyPr wrap="square">
            <a:spAutoFit/>
          </a:bodyPr>
          <a:lstStyle/>
          <a:p>
            <a:r>
              <a:rPr lang="en-US" sz="1400" i="1" u="sng" dirty="0">
                <a:hlinkClick r:id="rId2">
                  <a:extLst>
                    <a:ext uri="{A12FA001-AC4F-418D-AE19-62706E023703}">
                      <ahyp:hlinkClr xmlns:ahyp="http://schemas.microsoft.com/office/drawing/2018/hyperlinkcolor" val="tx"/>
                    </a:ext>
                  </a:extLst>
                </a:hlinkClick>
              </a:rPr>
              <a:t>Source: Renewable Capacity Statistics </a:t>
            </a:r>
            <a:r>
              <a:rPr lang="en-US" sz="1400" i="1" u="sng" dirty="0"/>
              <a:t>2025</a:t>
            </a:r>
          </a:p>
        </p:txBody>
      </p:sp>
      <p:graphicFrame>
        <p:nvGraphicFramePr>
          <p:cNvPr id="5" name="Chart 4">
            <a:extLst>
              <a:ext uri="{FF2B5EF4-FFF2-40B4-BE49-F238E27FC236}">
                <a16:creationId xmlns:a16="http://schemas.microsoft.com/office/drawing/2014/main" id="{A3D92357-74F5-B148-A6C7-6B8D6A86BBE3}"/>
              </a:ext>
            </a:extLst>
          </p:cNvPr>
          <p:cNvGraphicFramePr>
            <a:graphicFrameLocks/>
          </p:cNvGraphicFramePr>
          <p:nvPr>
            <p:extLst>
              <p:ext uri="{D42A27DB-BD31-4B8C-83A1-F6EECF244321}">
                <p14:modId xmlns:p14="http://schemas.microsoft.com/office/powerpoint/2010/main" val="3522777695"/>
              </p:ext>
            </p:extLst>
          </p:nvPr>
        </p:nvGraphicFramePr>
        <p:xfrm>
          <a:off x="6096000" y="1212012"/>
          <a:ext cx="4572000" cy="25351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CD840DC-69FE-85C0-5B60-E63600A27E28}"/>
              </a:ext>
            </a:extLst>
          </p:cNvPr>
          <p:cNvGraphicFramePr>
            <a:graphicFrameLocks/>
          </p:cNvGraphicFramePr>
          <p:nvPr>
            <p:extLst>
              <p:ext uri="{D42A27DB-BD31-4B8C-83A1-F6EECF244321}">
                <p14:modId xmlns:p14="http://schemas.microsoft.com/office/powerpoint/2010/main" val="3162772219"/>
              </p:ext>
            </p:extLst>
          </p:nvPr>
        </p:nvGraphicFramePr>
        <p:xfrm>
          <a:off x="6096000" y="4007422"/>
          <a:ext cx="4572000" cy="242363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53A1E3CF-CC66-DCE2-4CB4-83309F1DBC32}"/>
              </a:ext>
            </a:extLst>
          </p:cNvPr>
          <p:cNvSpPr txBox="1"/>
          <p:nvPr/>
        </p:nvSpPr>
        <p:spPr>
          <a:xfrm>
            <a:off x="6086856" y="958994"/>
            <a:ext cx="2665453" cy="307777"/>
          </a:xfrm>
          <a:prstGeom prst="rect">
            <a:avLst/>
          </a:prstGeom>
          <a:noFill/>
        </p:spPr>
        <p:txBody>
          <a:bodyPr wrap="square" rtlCol="0">
            <a:spAutoFit/>
          </a:bodyPr>
          <a:lstStyle/>
          <a:p>
            <a:r>
              <a:rPr lang="en-US" sz="1400" b="1" dirty="0">
                <a:solidFill>
                  <a:srgbClr val="002060"/>
                </a:solidFill>
                <a:latin typeface="Segoe UI" panose="020B0502040204020203" pitchFamily="34" charset="0"/>
                <a:ea typeface="+mj-ea"/>
                <a:cs typeface="Segoe UI" panose="020B0502040204020203" pitchFamily="34" charset="0"/>
              </a:rPr>
              <a:t>Global RE capacity (GW)</a:t>
            </a:r>
          </a:p>
        </p:txBody>
      </p:sp>
      <p:sp>
        <p:nvSpPr>
          <p:cNvPr id="9" name="TextBox 8">
            <a:extLst>
              <a:ext uri="{FF2B5EF4-FFF2-40B4-BE49-F238E27FC236}">
                <a16:creationId xmlns:a16="http://schemas.microsoft.com/office/drawing/2014/main" id="{63592EB3-7544-DE5C-4033-25FB1D29A5FF}"/>
              </a:ext>
            </a:extLst>
          </p:cNvPr>
          <p:cNvSpPr txBox="1"/>
          <p:nvPr/>
        </p:nvSpPr>
        <p:spPr>
          <a:xfrm>
            <a:off x="6095999" y="3757060"/>
            <a:ext cx="5197856" cy="307777"/>
          </a:xfrm>
          <a:prstGeom prst="rect">
            <a:avLst/>
          </a:prstGeom>
          <a:noFill/>
        </p:spPr>
        <p:txBody>
          <a:bodyPr wrap="square" rtlCol="0">
            <a:spAutoFit/>
          </a:bodyPr>
          <a:lstStyle/>
          <a:p>
            <a:r>
              <a:rPr lang="en-US" sz="1400" b="1" dirty="0">
                <a:solidFill>
                  <a:srgbClr val="002060"/>
                </a:solidFill>
                <a:latin typeface="Segoe UI" panose="020B0502040204020203" pitchFamily="34" charset="0"/>
                <a:ea typeface="+mj-ea"/>
                <a:cs typeface="Segoe UI" panose="020B0502040204020203" pitchFamily="34" charset="0"/>
              </a:rPr>
              <a:t>Global RE capacity by type (GW)</a:t>
            </a:r>
          </a:p>
        </p:txBody>
      </p:sp>
    </p:spTree>
    <p:extLst>
      <p:ext uri="{BB962C8B-B14F-4D97-AF65-F5344CB8AC3E}">
        <p14:creationId xmlns:p14="http://schemas.microsoft.com/office/powerpoint/2010/main" val="2427811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C8E180-8930-0A5B-1CD3-F911609E238D}"/>
              </a:ext>
            </a:extLst>
          </p:cNvPr>
          <p:cNvSpPr>
            <a:spLocks noGrp="1"/>
          </p:cNvSpPr>
          <p:nvPr>
            <p:ph type="sldNum" sz="quarter" idx="12"/>
          </p:nvPr>
        </p:nvSpPr>
        <p:spPr/>
        <p:txBody>
          <a:bodyPr/>
          <a:lstStyle/>
          <a:p>
            <a:fld id="{69F6399B-E970-48CA-821C-EAB94E252A21}" type="slidenum">
              <a:rPr lang="en-AU" smtClean="0"/>
              <a:t>8</a:t>
            </a:fld>
            <a:endParaRPr lang="en-AU"/>
          </a:p>
        </p:txBody>
      </p:sp>
      <p:sp>
        <p:nvSpPr>
          <p:cNvPr id="3" name="Title 2">
            <a:extLst>
              <a:ext uri="{FF2B5EF4-FFF2-40B4-BE49-F238E27FC236}">
                <a16:creationId xmlns:a16="http://schemas.microsoft.com/office/drawing/2014/main" id="{3C4272F4-7ECE-45E9-E3AC-EDD9B35CA932}"/>
              </a:ext>
            </a:extLst>
          </p:cNvPr>
          <p:cNvSpPr>
            <a:spLocks noGrp="1"/>
          </p:cNvSpPr>
          <p:nvPr>
            <p:ph type="title"/>
          </p:nvPr>
        </p:nvSpPr>
        <p:spPr/>
        <p:txBody>
          <a:bodyPr/>
          <a:lstStyle/>
          <a:p>
            <a:r>
              <a:rPr lang="en-US" dirty="0"/>
              <a:t>APEC’s contribution to this growth</a:t>
            </a:r>
          </a:p>
        </p:txBody>
      </p:sp>
      <p:sp>
        <p:nvSpPr>
          <p:cNvPr id="4" name="Content Placeholder 2">
            <a:extLst>
              <a:ext uri="{FF2B5EF4-FFF2-40B4-BE49-F238E27FC236}">
                <a16:creationId xmlns:a16="http://schemas.microsoft.com/office/drawing/2014/main" id="{E29A6FAE-BEFA-4599-D18A-ED16BA20767B}"/>
              </a:ext>
            </a:extLst>
          </p:cNvPr>
          <p:cNvSpPr txBox="1">
            <a:spLocks/>
          </p:cNvSpPr>
          <p:nvPr/>
        </p:nvSpPr>
        <p:spPr>
          <a:xfrm>
            <a:off x="431800" y="963005"/>
            <a:ext cx="5696528" cy="2831690"/>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US" sz="1800" b="0" dirty="0"/>
              <a:t>APEC economies have made strong contributions in meeting this global target. </a:t>
            </a:r>
          </a:p>
          <a:p>
            <a:pPr marL="342900" indent="-342900">
              <a:buFont typeface="Arial" panose="020B0604020202020204" pitchFamily="34" charset="0"/>
              <a:buChar char="•"/>
            </a:pPr>
            <a:r>
              <a:rPr lang="en-US" sz="1800" b="0" dirty="0"/>
              <a:t>By 2024, they contributed 65% of global renewable capacity.</a:t>
            </a:r>
          </a:p>
          <a:p>
            <a:pPr marL="342900" indent="-342900">
              <a:buFont typeface="Arial" panose="020B0604020202020204" pitchFamily="34" charset="0"/>
              <a:buChar char="•"/>
            </a:pPr>
            <a:r>
              <a:rPr lang="en-US" sz="1800" b="0" dirty="0"/>
              <a:t>Solar and wind once again the dominant drivers of APEC RE capacity growth.</a:t>
            </a:r>
          </a:p>
          <a:p>
            <a:pPr marL="342900" indent="-342900">
              <a:buFont typeface="Arial" panose="020B0604020202020204" pitchFamily="34" charset="0"/>
              <a:buChar char="•"/>
            </a:pPr>
            <a:r>
              <a:rPr lang="en-US" sz="1800" b="0" dirty="0"/>
              <a:t>The PRC has installed the dominant share of global solar capacity (nearly 50%).</a:t>
            </a:r>
          </a:p>
          <a:p>
            <a:pPr marL="342900" indent="-342900">
              <a:buFont typeface="Arial" panose="020B0604020202020204" pitchFamily="34" charset="0"/>
              <a:buChar char="•"/>
            </a:pPr>
            <a:endParaRPr lang="en-US" sz="2000" b="0" dirty="0"/>
          </a:p>
          <a:p>
            <a:endParaRPr lang="en-US" sz="2000" b="0" dirty="0"/>
          </a:p>
        </p:txBody>
      </p:sp>
      <p:graphicFrame>
        <p:nvGraphicFramePr>
          <p:cNvPr id="5" name="Chart 4">
            <a:extLst>
              <a:ext uri="{FF2B5EF4-FFF2-40B4-BE49-F238E27FC236}">
                <a16:creationId xmlns:a16="http://schemas.microsoft.com/office/drawing/2014/main" id="{D9F2768B-6410-A18D-046B-83026008EFCA}"/>
              </a:ext>
            </a:extLst>
          </p:cNvPr>
          <p:cNvGraphicFramePr>
            <a:graphicFrameLocks/>
          </p:cNvGraphicFramePr>
          <p:nvPr>
            <p:extLst>
              <p:ext uri="{D42A27DB-BD31-4B8C-83A1-F6EECF244321}">
                <p14:modId xmlns:p14="http://schemas.microsoft.com/office/powerpoint/2010/main" val="4279139318"/>
              </p:ext>
            </p:extLst>
          </p:nvPr>
        </p:nvGraphicFramePr>
        <p:xfrm>
          <a:off x="6142966" y="1233040"/>
          <a:ext cx="4572000" cy="242251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B30D369-8C1A-DC5D-B639-DC493C61E81C}"/>
              </a:ext>
            </a:extLst>
          </p:cNvPr>
          <p:cNvSpPr txBox="1"/>
          <p:nvPr/>
        </p:nvSpPr>
        <p:spPr>
          <a:xfrm>
            <a:off x="10070777" y="2550815"/>
            <a:ext cx="492760" cy="253916"/>
          </a:xfrm>
          <a:prstGeom prst="rect">
            <a:avLst/>
          </a:prstGeom>
          <a:noFill/>
        </p:spPr>
        <p:txBody>
          <a:bodyPr wrap="square" rtlCol="0">
            <a:spAutoFit/>
          </a:bodyPr>
          <a:lstStyle/>
          <a:p>
            <a:r>
              <a:rPr lang="en-US" sz="1050" b="1" dirty="0"/>
              <a:t>65%</a:t>
            </a:r>
          </a:p>
        </p:txBody>
      </p:sp>
      <p:sp>
        <p:nvSpPr>
          <p:cNvPr id="10" name="TextBox 9">
            <a:extLst>
              <a:ext uri="{FF2B5EF4-FFF2-40B4-BE49-F238E27FC236}">
                <a16:creationId xmlns:a16="http://schemas.microsoft.com/office/drawing/2014/main" id="{112EFA21-02E4-4C2A-4EB8-03E72C2E5D70}"/>
              </a:ext>
            </a:extLst>
          </p:cNvPr>
          <p:cNvSpPr txBox="1"/>
          <p:nvPr/>
        </p:nvSpPr>
        <p:spPr>
          <a:xfrm>
            <a:off x="6330315" y="6538912"/>
            <a:ext cx="5036058" cy="307777"/>
          </a:xfrm>
          <a:prstGeom prst="rect">
            <a:avLst/>
          </a:prstGeom>
          <a:noFill/>
        </p:spPr>
        <p:txBody>
          <a:bodyPr wrap="square">
            <a:spAutoFit/>
          </a:bodyPr>
          <a:lstStyle/>
          <a:p>
            <a:r>
              <a:rPr lang="en-US" sz="1400" i="1" u="sng" dirty="0">
                <a:hlinkClick r:id="rId3">
                  <a:extLst>
                    <a:ext uri="{A12FA001-AC4F-418D-AE19-62706E023703}">
                      <ahyp:hlinkClr xmlns:ahyp="http://schemas.microsoft.com/office/drawing/2018/hyperlinkcolor" val="tx"/>
                    </a:ext>
                  </a:extLst>
                </a:hlinkClick>
              </a:rPr>
              <a:t>Source: Renewable Capacity Statistics </a:t>
            </a:r>
            <a:r>
              <a:rPr lang="en-US" sz="1400" i="1" u="sng" dirty="0"/>
              <a:t>2025</a:t>
            </a:r>
          </a:p>
        </p:txBody>
      </p:sp>
      <p:graphicFrame>
        <p:nvGraphicFramePr>
          <p:cNvPr id="11" name="Chart 10">
            <a:extLst>
              <a:ext uri="{FF2B5EF4-FFF2-40B4-BE49-F238E27FC236}">
                <a16:creationId xmlns:a16="http://schemas.microsoft.com/office/drawing/2014/main" id="{8CFFFC25-15B5-EB4A-54DD-F44E83089503}"/>
              </a:ext>
            </a:extLst>
          </p:cNvPr>
          <p:cNvGraphicFramePr>
            <a:graphicFrameLocks/>
          </p:cNvGraphicFramePr>
          <p:nvPr>
            <p:extLst>
              <p:ext uri="{D42A27DB-BD31-4B8C-83A1-F6EECF244321}">
                <p14:modId xmlns:p14="http://schemas.microsoft.com/office/powerpoint/2010/main" val="3680908399"/>
              </p:ext>
            </p:extLst>
          </p:nvPr>
        </p:nvGraphicFramePr>
        <p:xfrm>
          <a:off x="6182671" y="4049458"/>
          <a:ext cx="4572000" cy="25424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292E904F-3145-F4DA-5D37-28575FD2F095}"/>
              </a:ext>
            </a:extLst>
          </p:cNvPr>
          <p:cNvGraphicFramePr>
            <a:graphicFrameLocks/>
          </p:cNvGraphicFramePr>
          <p:nvPr>
            <p:extLst>
              <p:ext uri="{D42A27DB-BD31-4B8C-83A1-F6EECF244321}">
                <p14:modId xmlns:p14="http://schemas.microsoft.com/office/powerpoint/2010/main" val="631252819"/>
              </p:ext>
            </p:extLst>
          </p:nvPr>
        </p:nvGraphicFramePr>
        <p:xfrm>
          <a:off x="994064" y="3996444"/>
          <a:ext cx="4572000" cy="254246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0804E144-0876-50FB-06EF-0AC5952D0F68}"/>
              </a:ext>
            </a:extLst>
          </p:cNvPr>
          <p:cNvSpPr txBox="1"/>
          <p:nvPr/>
        </p:nvSpPr>
        <p:spPr>
          <a:xfrm>
            <a:off x="6128328" y="944676"/>
            <a:ext cx="5197856" cy="307777"/>
          </a:xfrm>
          <a:prstGeom prst="rect">
            <a:avLst/>
          </a:prstGeom>
          <a:noFill/>
        </p:spPr>
        <p:txBody>
          <a:bodyPr wrap="square" rtlCol="0">
            <a:spAutoFit/>
          </a:bodyPr>
          <a:lstStyle/>
          <a:p>
            <a:r>
              <a:rPr lang="en-US" sz="1400" b="1" dirty="0">
                <a:solidFill>
                  <a:srgbClr val="002060"/>
                </a:solidFill>
                <a:latin typeface="Segoe UI" panose="020B0502040204020203" pitchFamily="34" charset="0"/>
                <a:ea typeface="+mj-ea"/>
                <a:cs typeface="Segoe UI" panose="020B0502040204020203" pitchFamily="34" charset="0"/>
              </a:rPr>
              <a:t>Renewable capacity (GW)</a:t>
            </a:r>
          </a:p>
        </p:txBody>
      </p:sp>
      <p:sp>
        <p:nvSpPr>
          <p:cNvPr id="16" name="TextBox 15">
            <a:extLst>
              <a:ext uri="{FF2B5EF4-FFF2-40B4-BE49-F238E27FC236}">
                <a16:creationId xmlns:a16="http://schemas.microsoft.com/office/drawing/2014/main" id="{8AFAEEE1-1C41-2A7E-057B-E220A10D214F}"/>
              </a:ext>
            </a:extLst>
          </p:cNvPr>
          <p:cNvSpPr txBox="1"/>
          <p:nvPr/>
        </p:nvSpPr>
        <p:spPr>
          <a:xfrm>
            <a:off x="6146200" y="3727546"/>
            <a:ext cx="4572000" cy="307777"/>
          </a:xfrm>
          <a:prstGeom prst="rect">
            <a:avLst/>
          </a:prstGeom>
          <a:noFill/>
        </p:spPr>
        <p:txBody>
          <a:bodyPr wrap="square" rtlCol="0">
            <a:spAutoFit/>
          </a:bodyPr>
          <a:lstStyle/>
          <a:p>
            <a:r>
              <a:rPr lang="en-US" sz="1400" b="1" dirty="0">
                <a:solidFill>
                  <a:srgbClr val="002060"/>
                </a:solidFill>
                <a:latin typeface="Segoe UI" panose="020B0502040204020203" pitchFamily="34" charset="0"/>
                <a:ea typeface="+mj-ea"/>
                <a:cs typeface="Segoe UI" panose="020B0502040204020203" pitchFamily="34" charset="0"/>
              </a:rPr>
              <a:t>RE capacity by type in APEC (GW)</a:t>
            </a:r>
          </a:p>
        </p:txBody>
      </p:sp>
      <p:sp>
        <p:nvSpPr>
          <p:cNvPr id="17" name="TextBox 16">
            <a:extLst>
              <a:ext uri="{FF2B5EF4-FFF2-40B4-BE49-F238E27FC236}">
                <a16:creationId xmlns:a16="http://schemas.microsoft.com/office/drawing/2014/main" id="{7299CEC7-9912-767A-B441-2C7FCBEE3F8E}"/>
              </a:ext>
            </a:extLst>
          </p:cNvPr>
          <p:cNvSpPr txBox="1"/>
          <p:nvPr/>
        </p:nvSpPr>
        <p:spPr>
          <a:xfrm>
            <a:off x="982363" y="3794694"/>
            <a:ext cx="5197856" cy="307777"/>
          </a:xfrm>
          <a:prstGeom prst="rect">
            <a:avLst/>
          </a:prstGeom>
          <a:noFill/>
        </p:spPr>
        <p:txBody>
          <a:bodyPr wrap="square" rtlCol="0">
            <a:spAutoFit/>
          </a:bodyPr>
          <a:lstStyle/>
          <a:p>
            <a:r>
              <a:rPr lang="en-US" sz="1400" b="1" dirty="0">
                <a:solidFill>
                  <a:srgbClr val="002060"/>
                </a:solidFill>
                <a:latin typeface="Segoe UI" panose="020B0502040204020203" pitchFamily="34" charset="0"/>
                <a:ea typeface="+mj-ea"/>
                <a:cs typeface="Segoe UI" panose="020B0502040204020203" pitchFamily="34" charset="0"/>
              </a:rPr>
              <a:t>Solar capacity compared (GW)</a:t>
            </a:r>
          </a:p>
        </p:txBody>
      </p:sp>
      <p:cxnSp>
        <p:nvCxnSpPr>
          <p:cNvPr id="24" name="Straight Arrow Connector 23">
            <a:extLst>
              <a:ext uri="{FF2B5EF4-FFF2-40B4-BE49-F238E27FC236}">
                <a16:creationId xmlns:a16="http://schemas.microsoft.com/office/drawing/2014/main" id="{63C93BEF-DF22-B6A2-AF97-53F3747B7A57}"/>
              </a:ext>
            </a:extLst>
          </p:cNvPr>
          <p:cNvCxnSpPr/>
          <p:nvPr/>
        </p:nvCxnSpPr>
        <p:spPr>
          <a:xfrm flipV="1">
            <a:off x="10492509" y="2161309"/>
            <a:ext cx="0" cy="895927"/>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82EFB60-6DD8-D6B6-FA4B-BDDC51D40A2B}"/>
              </a:ext>
            </a:extLst>
          </p:cNvPr>
          <p:cNvCxnSpPr>
            <a:cxnSpLocks/>
          </p:cNvCxnSpPr>
          <p:nvPr/>
        </p:nvCxnSpPr>
        <p:spPr>
          <a:xfrm flipV="1">
            <a:off x="5343237" y="5167745"/>
            <a:ext cx="0" cy="752764"/>
          </a:xfrm>
          <a:prstGeom prst="straightConnector1">
            <a:avLst/>
          </a:prstGeom>
          <a:ln w="285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F18FA93-B200-DCA0-10D6-E97912BB8E87}"/>
              </a:ext>
            </a:extLst>
          </p:cNvPr>
          <p:cNvSpPr txBox="1"/>
          <p:nvPr/>
        </p:nvSpPr>
        <p:spPr>
          <a:xfrm>
            <a:off x="4970546" y="5641079"/>
            <a:ext cx="504461" cy="253916"/>
          </a:xfrm>
          <a:prstGeom prst="rect">
            <a:avLst/>
          </a:prstGeom>
          <a:noFill/>
        </p:spPr>
        <p:txBody>
          <a:bodyPr wrap="square" rtlCol="0">
            <a:spAutoFit/>
          </a:bodyPr>
          <a:lstStyle/>
          <a:p>
            <a:r>
              <a:rPr lang="en-US" sz="1050" b="1" dirty="0"/>
              <a:t>47%</a:t>
            </a:r>
          </a:p>
        </p:txBody>
      </p:sp>
    </p:spTree>
    <p:extLst>
      <p:ext uri="{BB962C8B-B14F-4D97-AF65-F5344CB8AC3E}">
        <p14:creationId xmlns:p14="http://schemas.microsoft.com/office/powerpoint/2010/main" val="381321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A5D9E1-5E47-EDDF-BC88-CD86A98C0625}"/>
              </a:ext>
            </a:extLst>
          </p:cNvPr>
          <p:cNvSpPr>
            <a:spLocks noGrp="1"/>
          </p:cNvSpPr>
          <p:nvPr>
            <p:ph type="sldNum" sz="quarter" idx="12"/>
          </p:nvPr>
        </p:nvSpPr>
        <p:spPr/>
        <p:txBody>
          <a:bodyPr/>
          <a:lstStyle/>
          <a:p>
            <a:fld id="{69F6399B-E970-48CA-821C-EAB94E252A21}" type="slidenum">
              <a:rPr lang="en-AU" smtClean="0"/>
              <a:t>9</a:t>
            </a:fld>
            <a:endParaRPr lang="en-AU"/>
          </a:p>
        </p:txBody>
      </p:sp>
      <p:sp>
        <p:nvSpPr>
          <p:cNvPr id="3" name="Title 2">
            <a:extLst>
              <a:ext uri="{FF2B5EF4-FFF2-40B4-BE49-F238E27FC236}">
                <a16:creationId xmlns:a16="http://schemas.microsoft.com/office/drawing/2014/main" id="{7FE98B28-CC4F-1202-F410-E2194AB1F4D9}"/>
              </a:ext>
            </a:extLst>
          </p:cNvPr>
          <p:cNvSpPr>
            <a:spLocks noGrp="1"/>
          </p:cNvSpPr>
          <p:nvPr>
            <p:ph type="title"/>
          </p:nvPr>
        </p:nvSpPr>
        <p:spPr/>
        <p:txBody>
          <a:bodyPr/>
          <a:lstStyle/>
          <a:p>
            <a:r>
              <a:rPr lang="en-US" dirty="0"/>
              <a:t>Opportunities for green energy</a:t>
            </a:r>
          </a:p>
        </p:txBody>
      </p:sp>
      <p:sp>
        <p:nvSpPr>
          <p:cNvPr id="4" name="Content Placeholder 2">
            <a:extLst>
              <a:ext uri="{FF2B5EF4-FFF2-40B4-BE49-F238E27FC236}">
                <a16:creationId xmlns:a16="http://schemas.microsoft.com/office/drawing/2014/main" id="{DD66C085-75AE-0E38-775A-7A5D4D6BD33E}"/>
              </a:ext>
            </a:extLst>
          </p:cNvPr>
          <p:cNvSpPr txBox="1">
            <a:spLocks/>
          </p:cNvSpPr>
          <p:nvPr/>
        </p:nvSpPr>
        <p:spPr>
          <a:xfrm>
            <a:off x="431800" y="963004"/>
            <a:ext cx="5696528" cy="3155805"/>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sz="2000" b="0" dirty="0"/>
          </a:p>
        </p:txBody>
      </p:sp>
      <p:sp>
        <p:nvSpPr>
          <p:cNvPr id="5" name="Content Placeholder 2">
            <a:extLst>
              <a:ext uri="{FF2B5EF4-FFF2-40B4-BE49-F238E27FC236}">
                <a16:creationId xmlns:a16="http://schemas.microsoft.com/office/drawing/2014/main" id="{A8E66CEE-A00D-6331-6C64-9CFBE5B74B3F}"/>
              </a:ext>
            </a:extLst>
          </p:cNvPr>
          <p:cNvSpPr txBox="1">
            <a:spLocks/>
          </p:cNvSpPr>
          <p:nvPr/>
        </p:nvSpPr>
        <p:spPr>
          <a:xfrm>
            <a:off x="431800" y="963005"/>
            <a:ext cx="5568420" cy="44402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spcAft>
                <a:spcPts val="600"/>
              </a:spcAft>
              <a:buFont typeface="Arial" panose="020B0604020202020204" pitchFamily="34" charset="0"/>
              <a:buNone/>
              <a:defRPr sz="2400" b="1" kern="1200">
                <a:solidFill>
                  <a:schemeClr val="tx1"/>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100000"/>
              </a:lnSpc>
              <a:spcBef>
                <a:spcPts val="500"/>
              </a:spcBef>
              <a:spcAft>
                <a:spcPts val="600"/>
              </a:spcAft>
              <a:buFont typeface="Arial" panose="020B0604020202020204" pitchFamily="34" charset="0"/>
              <a:buNone/>
              <a:defRPr sz="2000" b="0" kern="1200">
                <a:solidFill>
                  <a:schemeClr val="tx1">
                    <a:tint val="75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FontTx/>
              <a:buNone/>
              <a:defRPr sz="1800" kern="1200">
                <a:solidFill>
                  <a:schemeClr val="tx1">
                    <a:tint val="75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FontTx/>
              <a:buNone/>
              <a:defRPr sz="1600" kern="1200">
                <a:solidFill>
                  <a:schemeClr val="tx1">
                    <a:tint val="75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lnSpc>
                <a:spcPct val="120000"/>
              </a:lnSpc>
              <a:buFont typeface="Arial" panose="020B0604020202020204" pitchFamily="34" charset="0"/>
              <a:buChar char="•"/>
            </a:pPr>
            <a:r>
              <a:rPr lang="en-US" sz="1800" b="0" dirty="0" err="1"/>
              <a:t>Maximising</a:t>
            </a:r>
            <a:r>
              <a:rPr lang="en-US" sz="1800" b="0" dirty="0"/>
              <a:t> solar and wind deployment and integration with storage.</a:t>
            </a:r>
          </a:p>
          <a:p>
            <a:pPr marL="342900" indent="-342900">
              <a:lnSpc>
                <a:spcPct val="120000"/>
              </a:lnSpc>
              <a:buFont typeface="Arial" panose="020B0604020202020204" pitchFamily="34" charset="0"/>
              <a:buChar char="•"/>
            </a:pPr>
            <a:r>
              <a:rPr lang="en-US" sz="1800" b="0" dirty="0"/>
              <a:t>Technology specific opportunities for economies – offshore wind, bio-energy, renewable hydrogen, CCUS.</a:t>
            </a:r>
          </a:p>
          <a:p>
            <a:pPr marL="342900" indent="-342900">
              <a:lnSpc>
                <a:spcPct val="120000"/>
              </a:lnSpc>
              <a:buFont typeface="Arial" panose="020B0604020202020204" pitchFamily="34" charset="0"/>
              <a:buChar char="•"/>
            </a:pPr>
            <a:r>
              <a:rPr lang="en-US" sz="1800" b="0" dirty="0"/>
              <a:t>Opportunities to improve energy security.</a:t>
            </a:r>
          </a:p>
          <a:p>
            <a:pPr marL="342900" indent="-342900">
              <a:lnSpc>
                <a:spcPct val="120000"/>
              </a:lnSpc>
              <a:buFont typeface="Arial" panose="020B0604020202020204" pitchFamily="34" charset="0"/>
              <a:buChar char="•"/>
            </a:pPr>
            <a:r>
              <a:rPr lang="en-US" sz="1800" b="0" dirty="0"/>
              <a:t>Competitive Renewable Energy Zones.</a:t>
            </a:r>
          </a:p>
          <a:p>
            <a:pPr marL="342900" indent="-342900">
              <a:lnSpc>
                <a:spcPct val="120000"/>
              </a:lnSpc>
              <a:buFont typeface="Arial" panose="020B0604020202020204" pitchFamily="34" charset="0"/>
              <a:buChar char="•"/>
            </a:pPr>
            <a:r>
              <a:rPr lang="en-US" sz="1800" b="0" dirty="0"/>
              <a:t>Policy frameworks to enable renewable deployment.</a:t>
            </a:r>
          </a:p>
          <a:p>
            <a:pPr marL="342900" indent="-342900">
              <a:lnSpc>
                <a:spcPct val="120000"/>
              </a:lnSpc>
              <a:buFont typeface="Arial" panose="020B0604020202020204" pitchFamily="34" charset="0"/>
              <a:buChar char="•"/>
            </a:pPr>
            <a:r>
              <a:rPr lang="en-US" sz="1800" b="0" dirty="0"/>
              <a:t>Sourcing financing for RE deployment.</a:t>
            </a:r>
          </a:p>
        </p:txBody>
      </p:sp>
      <p:graphicFrame>
        <p:nvGraphicFramePr>
          <p:cNvPr id="7" name="Chart 6">
            <a:extLst>
              <a:ext uri="{FF2B5EF4-FFF2-40B4-BE49-F238E27FC236}">
                <a16:creationId xmlns:a16="http://schemas.microsoft.com/office/drawing/2014/main" id="{7D561B9E-A813-218C-F8F2-D0F45536AF80}"/>
              </a:ext>
              <a:ext uri="{147F2762-F138-4A5C-976F-8EAC2B608ADB}">
                <a16:predDERef xmlns:a16="http://schemas.microsoft.com/office/drawing/2014/main" pred="{C56D2E1B-A28E-42DA-98CB-D14B3E78C5BC}"/>
              </a:ext>
            </a:extLst>
          </p:cNvPr>
          <p:cNvGraphicFramePr>
            <a:graphicFrameLocks/>
          </p:cNvGraphicFramePr>
          <p:nvPr>
            <p:extLst>
              <p:ext uri="{D42A27DB-BD31-4B8C-83A1-F6EECF244321}">
                <p14:modId xmlns:p14="http://schemas.microsoft.com/office/powerpoint/2010/main" val="770543570"/>
              </p:ext>
            </p:extLst>
          </p:nvPr>
        </p:nvGraphicFramePr>
        <p:xfrm>
          <a:off x="5984056" y="735924"/>
          <a:ext cx="5486400"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C26DBF0-6CDF-1103-8FC9-446F9CE305ED}"/>
              </a:ext>
              <a:ext uri="{147F2762-F138-4A5C-976F-8EAC2B608ADB}">
                <a16:predDERef xmlns:a16="http://schemas.microsoft.com/office/drawing/2014/main" pred="{23699A19-4FDF-4F27-BB3C-230E702472EF}"/>
              </a:ext>
            </a:extLst>
          </p:cNvPr>
          <p:cNvGraphicFramePr>
            <a:graphicFrameLocks/>
          </p:cNvGraphicFramePr>
          <p:nvPr>
            <p:extLst>
              <p:ext uri="{D42A27DB-BD31-4B8C-83A1-F6EECF244321}">
                <p14:modId xmlns:p14="http://schemas.microsoft.com/office/powerpoint/2010/main" val="4117338383"/>
              </p:ext>
            </p:extLst>
          </p:nvPr>
        </p:nvGraphicFramePr>
        <p:xfrm>
          <a:off x="6056192" y="3379829"/>
          <a:ext cx="5486400"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452D8CB7-CF06-D557-8765-D5AB629B1548}"/>
              </a:ext>
            </a:extLst>
          </p:cNvPr>
          <p:cNvSpPr txBox="1"/>
          <p:nvPr/>
        </p:nvSpPr>
        <p:spPr>
          <a:xfrm>
            <a:off x="6068568" y="428147"/>
            <a:ext cx="5197856" cy="307777"/>
          </a:xfrm>
          <a:prstGeom prst="rect">
            <a:avLst/>
          </a:prstGeom>
          <a:noFill/>
        </p:spPr>
        <p:txBody>
          <a:bodyPr wrap="square" rtlCol="0">
            <a:spAutoFit/>
          </a:bodyPr>
          <a:lstStyle/>
          <a:p>
            <a:r>
              <a:rPr lang="en-US" sz="1400" b="1" dirty="0">
                <a:solidFill>
                  <a:srgbClr val="002060"/>
                </a:solidFill>
                <a:latin typeface="Segoe UI" panose="020B0502040204020203" pitchFamily="34" charset="0"/>
                <a:ea typeface="+mj-ea"/>
                <a:cs typeface="Segoe UI" panose="020B0502040204020203" pitchFamily="34" charset="0"/>
              </a:rPr>
              <a:t>Projected generation (TWh) in 9</a:t>
            </a:r>
            <a:r>
              <a:rPr lang="en-US" sz="1400" b="1" baseline="30000" dirty="0">
                <a:solidFill>
                  <a:srgbClr val="002060"/>
                </a:solidFill>
                <a:latin typeface="Segoe UI" panose="020B0502040204020203" pitchFamily="34" charset="0"/>
                <a:ea typeface="+mj-ea"/>
                <a:cs typeface="Segoe UI" panose="020B0502040204020203" pitchFamily="34" charset="0"/>
              </a:rPr>
              <a:t>th</a:t>
            </a:r>
            <a:r>
              <a:rPr lang="en-US" sz="1400" b="1" dirty="0">
                <a:solidFill>
                  <a:srgbClr val="002060"/>
                </a:solidFill>
                <a:latin typeface="Segoe UI" panose="020B0502040204020203" pitchFamily="34" charset="0"/>
                <a:ea typeface="+mj-ea"/>
                <a:cs typeface="Segoe UI" panose="020B0502040204020203" pitchFamily="34" charset="0"/>
              </a:rPr>
              <a:t> Outlook REF case</a:t>
            </a:r>
          </a:p>
        </p:txBody>
      </p:sp>
      <p:sp>
        <p:nvSpPr>
          <p:cNvPr id="11" name="TextBox 10">
            <a:extLst>
              <a:ext uri="{FF2B5EF4-FFF2-40B4-BE49-F238E27FC236}">
                <a16:creationId xmlns:a16="http://schemas.microsoft.com/office/drawing/2014/main" id="{5F68D808-4435-2A77-FCE0-CF09E474D9D2}"/>
              </a:ext>
            </a:extLst>
          </p:cNvPr>
          <p:cNvSpPr txBox="1"/>
          <p:nvPr/>
        </p:nvSpPr>
        <p:spPr>
          <a:xfrm>
            <a:off x="6096000" y="3083123"/>
            <a:ext cx="5197856" cy="307777"/>
          </a:xfrm>
          <a:prstGeom prst="rect">
            <a:avLst/>
          </a:prstGeom>
          <a:noFill/>
        </p:spPr>
        <p:txBody>
          <a:bodyPr wrap="square" rtlCol="0">
            <a:spAutoFit/>
          </a:bodyPr>
          <a:lstStyle/>
          <a:p>
            <a:r>
              <a:rPr lang="en-US" sz="1400" b="1" dirty="0">
                <a:solidFill>
                  <a:srgbClr val="002060"/>
                </a:solidFill>
                <a:latin typeface="Segoe UI" panose="020B0502040204020203" pitchFamily="34" charset="0"/>
                <a:cs typeface="Segoe UI" panose="020B0502040204020203" pitchFamily="34" charset="0"/>
              </a:rPr>
              <a:t>Projected generation (TWh) in 9</a:t>
            </a:r>
            <a:r>
              <a:rPr lang="en-US" sz="1400" b="1" baseline="30000" dirty="0">
                <a:solidFill>
                  <a:srgbClr val="002060"/>
                </a:solidFill>
                <a:latin typeface="Segoe UI" panose="020B0502040204020203" pitchFamily="34" charset="0"/>
                <a:cs typeface="Segoe UI" panose="020B0502040204020203" pitchFamily="34" charset="0"/>
              </a:rPr>
              <a:t>th</a:t>
            </a:r>
            <a:r>
              <a:rPr lang="en-US" sz="1400" b="1" dirty="0">
                <a:solidFill>
                  <a:srgbClr val="002060"/>
                </a:solidFill>
                <a:latin typeface="Segoe UI" panose="020B0502040204020203" pitchFamily="34" charset="0"/>
                <a:cs typeface="Segoe UI" panose="020B0502040204020203" pitchFamily="34" charset="0"/>
              </a:rPr>
              <a:t> Outlook TGT case</a:t>
            </a:r>
          </a:p>
        </p:txBody>
      </p:sp>
      <p:pic>
        <p:nvPicPr>
          <p:cNvPr id="13" name="Picture 12">
            <a:extLst>
              <a:ext uri="{FF2B5EF4-FFF2-40B4-BE49-F238E27FC236}">
                <a16:creationId xmlns:a16="http://schemas.microsoft.com/office/drawing/2014/main" id="{04BC3113-C9E8-CCED-43F3-69AF9E5C88C4}"/>
              </a:ext>
            </a:extLst>
          </p:cNvPr>
          <p:cNvPicPr>
            <a:picLocks noChangeAspect="1"/>
          </p:cNvPicPr>
          <p:nvPr/>
        </p:nvPicPr>
        <p:blipFill>
          <a:blip r:embed="rId4"/>
          <a:stretch>
            <a:fillRect/>
          </a:stretch>
        </p:blipFill>
        <p:spPr>
          <a:xfrm>
            <a:off x="6341599" y="5768168"/>
            <a:ext cx="4915586" cy="485843"/>
          </a:xfrm>
          <a:prstGeom prst="rect">
            <a:avLst/>
          </a:prstGeom>
        </p:spPr>
      </p:pic>
    </p:spTree>
    <p:extLst>
      <p:ext uri="{BB962C8B-B14F-4D97-AF65-F5344CB8AC3E}">
        <p14:creationId xmlns:p14="http://schemas.microsoft.com/office/powerpoint/2010/main" val="180285864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2b4574e-1b66-4583-8953-f83a72ae8083">
      <Terms xmlns="http://schemas.microsoft.com/office/infopath/2007/PartnerControls"/>
    </lcf76f155ced4ddcb4097134ff3c332f>
    <TaxCatchAll xmlns="ea190b23-c4ab-4b12-82bf-8e43a6579c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B75098B646DE4097F5C31FAFBF570E" ma:contentTypeVersion="16" ma:contentTypeDescription="Create a new document." ma:contentTypeScope="" ma:versionID="f19b1e2ce1d399d1ec9861ea031527a2">
  <xsd:schema xmlns:xsd="http://www.w3.org/2001/XMLSchema" xmlns:xs="http://www.w3.org/2001/XMLSchema" xmlns:p="http://schemas.microsoft.com/office/2006/metadata/properties" xmlns:ns2="92b4574e-1b66-4583-8953-f83a72ae8083" xmlns:ns3="ea190b23-c4ab-4b12-82bf-8e43a6579cc0" targetNamespace="http://schemas.microsoft.com/office/2006/metadata/properties" ma:root="true" ma:fieldsID="f0030c71b204d9b56c23442c2671f839" ns2:_="" ns3:_="">
    <xsd:import namespace="92b4574e-1b66-4583-8953-f83a72ae8083"/>
    <xsd:import namespace="ea190b23-c4ab-4b12-82bf-8e43a6579c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b4574e-1b66-4583-8953-f83a72ae8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886fda9-e8e3-48af-b393-2436e4830b5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190b23-c4ab-4b12-82bf-8e43a6579cc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b5e296f-0b65-464a-b7bb-5875fd9dcef8}" ma:internalName="TaxCatchAll" ma:showField="CatchAllData" ma:web="ea190b23-c4ab-4b12-82bf-8e43a6579cc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4A2398-1869-41F2-B5A5-2F35AD0AAAF0}">
  <ds:schemaRefs>
    <ds:schemaRef ds:uri="http://www.w3.org/XML/1998/namespace"/>
    <ds:schemaRef ds:uri="http://purl.org/dc/dcmitype/"/>
    <ds:schemaRef ds:uri="http://schemas.microsoft.com/office/2006/metadata/properties"/>
    <ds:schemaRef ds:uri="http://purl.org/dc/terms/"/>
    <ds:schemaRef ds:uri="http://schemas.microsoft.com/office/2006/documentManagement/types"/>
    <ds:schemaRef ds:uri="http://schemas.microsoft.com/office/infopath/2007/PartnerControls"/>
    <ds:schemaRef ds:uri="3042e625-934f-4bb2-8533-cbb6446c8b2b"/>
    <ds:schemaRef ds:uri="http://schemas.openxmlformats.org/package/2006/metadata/core-properties"/>
    <ds:schemaRef ds:uri="339e5aef-327d-4eb6-a8e0-9b2fd01ac0fa"/>
    <ds:schemaRef ds:uri="http://purl.org/dc/elements/1.1/"/>
  </ds:schemaRefs>
</ds:datastoreItem>
</file>

<file path=customXml/itemProps2.xml><?xml version="1.0" encoding="utf-8"?>
<ds:datastoreItem xmlns:ds="http://schemas.openxmlformats.org/officeDocument/2006/customXml" ds:itemID="{438E5C73-B2F4-4C5C-8CFB-690FF62FE1AF}">
  <ds:schemaRefs>
    <ds:schemaRef ds:uri="http://schemas.microsoft.com/sharepoint/v3/contenttype/forms"/>
  </ds:schemaRefs>
</ds:datastoreItem>
</file>

<file path=customXml/itemProps3.xml><?xml version="1.0" encoding="utf-8"?>
<ds:datastoreItem xmlns:ds="http://schemas.openxmlformats.org/officeDocument/2006/customXml" ds:itemID="{2B5EEF25-6FDE-4CF7-A7E6-4C6CC166A0F0}"/>
</file>

<file path=docProps/app.xml><?xml version="1.0" encoding="utf-8"?>
<Properties xmlns="http://schemas.openxmlformats.org/officeDocument/2006/extended-properties" xmlns:vt="http://schemas.openxmlformats.org/officeDocument/2006/docPropsVTypes">
  <Template/>
  <TotalTime>1353</TotalTime>
  <Words>1456</Words>
  <Application>Microsoft Office PowerPoint</Application>
  <PresentationFormat>Widescreen</PresentationFormat>
  <Paragraphs>155</Paragraphs>
  <Slides>14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Segoe UI</vt:lpstr>
      <vt:lpstr>2_Office Theme</vt:lpstr>
      <vt:lpstr>APEC Capacity Building Workshop for New and Renewable Energy Policy – Setting the scene</vt:lpstr>
      <vt:lpstr>Table of contents</vt:lpstr>
      <vt:lpstr>The policy background – the goals in focus</vt:lpstr>
      <vt:lpstr>Progress made on doubling the renewable energy mix</vt:lpstr>
      <vt:lpstr>Most APEC economies have adopted ambitious decarbonization targets</vt:lpstr>
      <vt:lpstr>Most APEC economies have adopted ambitious decarbonization targets</vt:lpstr>
      <vt:lpstr>Progress made on tripling renewable capacity - Global</vt:lpstr>
      <vt:lpstr>APEC’s contribution to this growth</vt:lpstr>
      <vt:lpstr>Opportunities for green energy</vt:lpstr>
      <vt:lpstr>Challenges APEC economies will face – Policy based</vt:lpstr>
      <vt:lpstr>Challenges APEC economies will face – Technical</vt:lpstr>
      <vt:lpstr>Challenges APEC economies will face – Financial</vt:lpstr>
      <vt:lpstr>Conclusion</vt:lpstr>
      <vt:lpstr>Thank you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Asmayati Bt Ab Manan</dc:creator>
  <cp:lastModifiedBy>Daniel BURLUTSKY</cp:lastModifiedBy>
  <cp:revision>17</cp:revision>
  <cp:lastPrinted>2025-05-19T00:53:42Z</cp:lastPrinted>
  <dcterms:created xsi:type="dcterms:W3CDTF">2022-09-22T01:55:46Z</dcterms:created>
  <dcterms:modified xsi:type="dcterms:W3CDTF">2026-03-25T08:55:15Z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0x010100A9B75098B646DE4097F5C31FAFBF570E</vt:lpwstr>
  </property>
  <property fmtid="{D5CDD505-2E9C-101B-9397-08002B2CF9AE}" pid="3" name="MediaServiceImageTags">
    <vt:lpwstr/>
  </property>
</Properties>
</file>