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7" r:id="rId5"/>
    <p:sldId id="258" r:id="rId6"/>
    <p:sldId id="802" r:id="rId7"/>
    <p:sldId id="261" r:id="rId8"/>
    <p:sldId id="259" r:id="rId9"/>
    <p:sldId id="369" r:id="rId10"/>
    <p:sldId id="798" r:id="rId11"/>
    <p:sldId id="262" r:id="rId12"/>
    <p:sldId id="407" r:id="rId13"/>
    <p:sldId id="408" r:id="rId14"/>
    <p:sldId id="806" r:id="rId15"/>
    <p:sldId id="803" r:id="rId16"/>
    <p:sldId id="260" r:id="rId17"/>
    <p:sldId id="804" r:id="rId18"/>
    <p:sldId id="807" r:id="rId19"/>
    <p:sldId id="805" r:id="rId20"/>
    <p:sldId id="809" r:id="rId21"/>
    <p:sldId id="810" r:id="rId22"/>
    <p:sldId id="792" r:id="rId23"/>
    <p:sldId id="7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9976F1-67E7-7A51-DDE7-8B9876F3F89E}" name="Daniel BURLUTSKY" initials="BD" userId="S::daniel.burlutsky@aperc.or.jp::a8ee4664-67c6-4654-a7e1-c7aba2b15f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F7CCC6-C255-4A0F-8E2E-36812C785F34}" v="22" dt="2025-11-11T08:46:14.196"/>
    <p1510:client id="{02219718-D80A-44A4-8592-2D970948A230}" v="15" dt="2025-11-12T02:50:51.345"/>
    <p1510:client id="{33893F10-6163-4EC2-A923-7EDB33B0008D}" v="11" dt="2025-11-12T02:17:09.3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7893" autoAdjust="0"/>
  </p:normalViewPr>
  <p:slideViewPr>
    <p:cSldViewPr snapToGrid="0" showGuides="1">
      <p:cViewPr varScale="1">
        <p:scale>
          <a:sx n="97" d="100"/>
          <a:sy n="97" d="100"/>
        </p:scale>
        <p:origin x="111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URLUTSKY" userId="a8ee4664-67c6-4654-a7e1-c7aba2b15f5e" providerId="ADAL" clId="{5A9FE42A-D52C-41B9-8B9F-75EAF294726A}"/>
    <pc:docChg chg="undo custSel modSld">
      <pc:chgData name="Daniel BURLUTSKY" userId="a8ee4664-67c6-4654-a7e1-c7aba2b15f5e" providerId="ADAL" clId="{5A9FE42A-D52C-41B9-8B9F-75EAF294726A}" dt="2025-11-12T02:58:36.780" v="400" actId="1076"/>
      <pc:docMkLst>
        <pc:docMk/>
      </pc:docMkLst>
      <pc:sldChg chg="modSp mod">
        <pc:chgData name="Daniel BURLUTSKY" userId="a8ee4664-67c6-4654-a7e1-c7aba2b15f5e" providerId="ADAL" clId="{5A9FE42A-D52C-41B9-8B9F-75EAF294726A}" dt="2025-11-11T08:06:12.039" v="29" actId="20577"/>
        <pc:sldMkLst>
          <pc:docMk/>
          <pc:sldMk cId="881142709" sldId="258"/>
        </pc:sldMkLst>
        <pc:spChg chg="mod">
          <ac:chgData name="Daniel BURLUTSKY" userId="a8ee4664-67c6-4654-a7e1-c7aba2b15f5e" providerId="ADAL" clId="{5A9FE42A-D52C-41B9-8B9F-75EAF294726A}" dt="2025-11-11T08:06:12.039" v="29" actId="20577"/>
          <ac:spMkLst>
            <pc:docMk/>
            <pc:sldMk cId="881142709" sldId="258"/>
            <ac:spMk id="7" creationId="{482D337A-29A9-C899-E402-80CE459FFCC2}"/>
          </ac:spMkLst>
        </pc:spChg>
      </pc:sldChg>
      <pc:sldChg chg="modSp mod modNotesTx">
        <pc:chgData name="Daniel BURLUTSKY" userId="a8ee4664-67c6-4654-a7e1-c7aba2b15f5e" providerId="ADAL" clId="{5A9FE42A-D52C-41B9-8B9F-75EAF294726A}" dt="2025-11-12T02:47:07.567" v="370" actId="20577"/>
        <pc:sldMkLst>
          <pc:docMk/>
          <pc:sldMk cId="2862807737" sldId="259"/>
        </pc:sldMkLst>
        <pc:spChg chg="mod">
          <ac:chgData name="Daniel BURLUTSKY" userId="a8ee4664-67c6-4654-a7e1-c7aba2b15f5e" providerId="ADAL" clId="{5A9FE42A-D52C-41B9-8B9F-75EAF294726A}" dt="2025-11-11T08:39:51.097" v="205" actId="20577"/>
          <ac:spMkLst>
            <pc:docMk/>
            <pc:sldMk cId="2862807737" sldId="259"/>
            <ac:spMk id="3" creationId="{6B1BD62B-0AC9-1413-12EC-80F6A6980E04}"/>
          </ac:spMkLst>
        </pc:spChg>
        <pc:spChg chg="mod">
          <ac:chgData name="Daniel BURLUTSKY" userId="a8ee4664-67c6-4654-a7e1-c7aba2b15f5e" providerId="ADAL" clId="{5A9FE42A-D52C-41B9-8B9F-75EAF294726A}" dt="2025-11-12T02:47:07.567" v="370" actId="20577"/>
          <ac:spMkLst>
            <pc:docMk/>
            <pc:sldMk cId="2862807737" sldId="259"/>
            <ac:spMk id="11" creationId="{B181ED40-CF0D-44B0-F860-C18DA870394B}"/>
          </ac:spMkLst>
        </pc:spChg>
        <pc:graphicFrameChg chg="mod">
          <ac:chgData name="Daniel BURLUTSKY" userId="a8ee4664-67c6-4654-a7e1-c7aba2b15f5e" providerId="ADAL" clId="{5A9FE42A-D52C-41B9-8B9F-75EAF294726A}" dt="2025-11-12T01:39:53.366" v="217" actId="1035"/>
          <ac:graphicFrameMkLst>
            <pc:docMk/>
            <pc:sldMk cId="2862807737" sldId="259"/>
            <ac:graphicFrameMk id="12" creationId="{00000000-0008-0000-0A00-000002000000}"/>
          </ac:graphicFrameMkLst>
        </pc:graphicFrameChg>
        <pc:graphicFrameChg chg="mod">
          <ac:chgData name="Daniel BURLUTSKY" userId="a8ee4664-67c6-4654-a7e1-c7aba2b15f5e" providerId="ADAL" clId="{5A9FE42A-D52C-41B9-8B9F-75EAF294726A}" dt="2025-11-12T02:17:09.355" v="337" actId="2711"/>
          <ac:graphicFrameMkLst>
            <pc:docMk/>
            <pc:sldMk cId="2862807737" sldId="259"/>
            <ac:graphicFrameMk id="13" creationId="{3BC8D5FF-6E1B-E498-6937-D2ADF6D14505}"/>
          </ac:graphicFrameMkLst>
        </pc:graphicFrameChg>
        <pc:picChg chg="mod modCrop">
          <ac:chgData name="Daniel BURLUTSKY" userId="a8ee4664-67c6-4654-a7e1-c7aba2b15f5e" providerId="ADAL" clId="{5A9FE42A-D52C-41B9-8B9F-75EAF294726A}" dt="2025-11-11T08:02:13.292" v="8" actId="732"/>
          <ac:picMkLst>
            <pc:docMk/>
            <pc:sldMk cId="2862807737" sldId="259"/>
            <ac:picMk id="8" creationId="{9AE87BA3-4185-48A5-826E-196D18721110}"/>
          </ac:picMkLst>
        </pc:picChg>
      </pc:sldChg>
      <pc:sldChg chg="modSp mod modNotesTx">
        <pc:chgData name="Daniel BURLUTSKY" userId="a8ee4664-67c6-4654-a7e1-c7aba2b15f5e" providerId="ADAL" clId="{5A9FE42A-D52C-41B9-8B9F-75EAF294726A}" dt="2025-11-12T02:27:25.238" v="360" actId="20577"/>
        <pc:sldMkLst>
          <pc:docMk/>
          <pc:sldMk cId="1998869813" sldId="260"/>
        </pc:sldMkLst>
        <pc:spChg chg="mod">
          <ac:chgData name="Daniel BURLUTSKY" userId="a8ee4664-67c6-4654-a7e1-c7aba2b15f5e" providerId="ADAL" clId="{5A9FE42A-D52C-41B9-8B9F-75EAF294726A}" dt="2025-11-11T08:18:20.901" v="148" actId="20577"/>
          <ac:spMkLst>
            <pc:docMk/>
            <pc:sldMk cId="1998869813" sldId="260"/>
            <ac:spMk id="2" creationId="{CE5BC95D-B5BD-7F00-7BF5-EBE674C7E9B1}"/>
          </ac:spMkLst>
        </pc:spChg>
        <pc:spChg chg="mod">
          <ac:chgData name="Daniel BURLUTSKY" userId="a8ee4664-67c6-4654-a7e1-c7aba2b15f5e" providerId="ADAL" clId="{5A9FE42A-D52C-41B9-8B9F-75EAF294726A}" dt="2025-11-12T02:27:25.238" v="360" actId="20577"/>
          <ac:spMkLst>
            <pc:docMk/>
            <pc:sldMk cId="1998869813" sldId="260"/>
            <ac:spMk id="7" creationId="{8A100ED8-EEE4-89EE-A82D-6422B6CEB295}"/>
          </ac:spMkLst>
        </pc:spChg>
      </pc:sldChg>
      <pc:sldChg chg="modSp mod modNotesTx">
        <pc:chgData name="Daniel BURLUTSKY" userId="a8ee4664-67c6-4654-a7e1-c7aba2b15f5e" providerId="ADAL" clId="{5A9FE42A-D52C-41B9-8B9F-75EAF294726A}" dt="2025-11-11T08:13:29.989" v="92" actId="20577"/>
        <pc:sldMkLst>
          <pc:docMk/>
          <pc:sldMk cId="1287250282" sldId="261"/>
        </pc:sldMkLst>
        <pc:spChg chg="mod">
          <ac:chgData name="Daniel BURLUTSKY" userId="a8ee4664-67c6-4654-a7e1-c7aba2b15f5e" providerId="ADAL" clId="{5A9FE42A-D52C-41B9-8B9F-75EAF294726A}" dt="2025-11-11T08:13:29.989" v="92" actId="20577"/>
          <ac:spMkLst>
            <pc:docMk/>
            <pc:sldMk cId="1287250282" sldId="261"/>
            <ac:spMk id="7" creationId="{A4173F0D-F371-93D3-BC4F-B2FCC8B7A396}"/>
          </ac:spMkLst>
        </pc:spChg>
        <pc:spChg chg="mod">
          <ac:chgData name="Daniel BURLUTSKY" userId="a8ee4664-67c6-4654-a7e1-c7aba2b15f5e" providerId="ADAL" clId="{5A9FE42A-D52C-41B9-8B9F-75EAF294726A}" dt="2025-11-11T08:07:55.860" v="36" actId="1076"/>
          <ac:spMkLst>
            <pc:docMk/>
            <pc:sldMk cId="1287250282" sldId="261"/>
            <ac:spMk id="8" creationId="{0F891C4B-B2AB-FE05-AED3-505CA0C06663}"/>
          </ac:spMkLst>
        </pc:spChg>
        <pc:spChg chg="mod">
          <ac:chgData name="Daniel BURLUTSKY" userId="a8ee4664-67c6-4654-a7e1-c7aba2b15f5e" providerId="ADAL" clId="{5A9FE42A-D52C-41B9-8B9F-75EAF294726A}" dt="2025-11-11T08:07:42.066" v="34" actId="1076"/>
          <ac:spMkLst>
            <pc:docMk/>
            <pc:sldMk cId="1287250282" sldId="261"/>
            <ac:spMk id="9" creationId="{1869CD46-3CEF-8E6F-7AA3-4145528C4605}"/>
          </ac:spMkLst>
        </pc:spChg>
        <pc:picChg chg="mod">
          <ac:chgData name="Daniel BURLUTSKY" userId="a8ee4664-67c6-4654-a7e1-c7aba2b15f5e" providerId="ADAL" clId="{5A9FE42A-D52C-41B9-8B9F-75EAF294726A}" dt="2025-11-11T08:07:35.925" v="33" actId="1076"/>
          <ac:picMkLst>
            <pc:docMk/>
            <pc:sldMk cId="1287250282" sldId="261"/>
            <ac:picMk id="6" creationId="{487DD8C0-A557-35F8-B81C-CFE8203B2415}"/>
          </ac:picMkLst>
        </pc:picChg>
      </pc:sldChg>
      <pc:sldChg chg="modSp mod modNotesTx">
        <pc:chgData name="Daniel BURLUTSKY" userId="a8ee4664-67c6-4654-a7e1-c7aba2b15f5e" providerId="ADAL" clId="{5A9FE42A-D52C-41B9-8B9F-75EAF294726A}" dt="2025-11-11T08:15:09.115" v="117" actId="20577"/>
        <pc:sldMkLst>
          <pc:docMk/>
          <pc:sldMk cId="3994991447" sldId="262"/>
        </pc:sldMkLst>
        <pc:spChg chg="mod">
          <ac:chgData name="Daniel BURLUTSKY" userId="a8ee4664-67c6-4654-a7e1-c7aba2b15f5e" providerId="ADAL" clId="{5A9FE42A-D52C-41B9-8B9F-75EAF294726A}" dt="2025-11-11T08:15:09.115" v="117" actId="20577"/>
          <ac:spMkLst>
            <pc:docMk/>
            <pc:sldMk cId="3994991447" sldId="262"/>
            <ac:spMk id="3" creationId="{0FA66FB6-AE48-B5BC-32FB-B80B6F72C77C}"/>
          </ac:spMkLst>
        </pc:spChg>
        <pc:spChg chg="mod">
          <ac:chgData name="Daniel BURLUTSKY" userId="a8ee4664-67c6-4654-a7e1-c7aba2b15f5e" providerId="ADAL" clId="{5A9FE42A-D52C-41B9-8B9F-75EAF294726A}" dt="2025-11-11T08:14:39.709" v="100" actId="20577"/>
          <ac:spMkLst>
            <pc:docMk/>
            <pc:sldMk cId="3994991447" sldId="262"/>
            <ac:spMk id="6" creationId="{A7D8FC6B-D9E4-AB82-2077-D704CDF86EFD}"/>
          </ac:spMkLst>
        </pc:spChg>
        <pc:spChg chg="mod">
          <ac:chgData name="Daniel BURLUTSKY" userId="a8ee4664-67c6-4654-a7e1-c7aba2b15f5e" providerId="ADAL" clId="{5A9FE42A-D52C-41B9-8B9F-75EAF294726A}" dt="2025-11-11T08:08:21.193" v="38" actId="113"/>
          <ac:spMkLst>
            <pc:docMk/>
            <pc:sldMk cId="3994991447" sldId="262"/>
            <ac:spMk id="17" creationId="{F9712F52-463B-64C0-FF90-5FF99CEB6786}"/>
          </ac:spMkLst>
        </pc:spChg>
      </pc:sldChg>
      <pc:sldChg chg="addSp modSp mod">
        <pc:chgData name="Daniel BURLUTSKY" userId="a8ee4664-67c6-4654-a7e1-c7aba2b15f5e" providerId="ADAL" clId="{5A9FE42A-D52C-41B9-8B9F-75EAF294726A}" dt="2025-11-11T08:24:06.775" v="202" actId="1076"/>
        <pc:sldMkLst>
          <pc:docMk/>
          <pc:sldMk cId="1684285326" sldId="369"/>
        </pc:sldMkLst>
        <pc:spChg chg="add mod">
          <ac:chgData name="Daniel BURLUTSKY" userId="a8ee4664-67c6-4654-a7e1-c7aba2b15f5e" providerId="ADAL" clId="{5A9FE42A-D52C-41B9-8B9F-75EAF294726A}" dt="2025-11-11T08:24:06.775" v="202" actId="1076"/>
          <ac:spMkLst>
            <pc:docMk/>
            <pc:sldMk cId="1684285326" sldId="369"/>
            <ac:spMk id="3" creationId="{3F1B545D-015D-DD8C-232F-C151BA8082B4}"/>
          </ac:spMkLst>
        </pc:spChg>
      </pc:sldChg>
      <pc:sldChg chg="delSp modSp mod">
        <pc:chgData name="Daniel BURLUTSKY" userId="a8ee4664-67c6-4654-a7e1-c7aba2b15f5e" providerId="ADAL" clId="{5A9FE42A-D52C-41B9-8B9F-75EAF294726A}" dt="2025-11-12T02:21:14.579" v="339" actId="14100"/>
        <pc:sldMkLst>
          <pc:docMk/>
          <pc:sldMk cId="3769003803" sldId="407"/>
        </pc:sldMkLst>
        <pc:spChg chg="mod">
          <ac:chgData name="Daniel BURLUTSKY" userId="a8ee4664-67c6-4654-a7e1-c7aba2b15f5e" providerId="ADAL" clId="{5A9FE42A-D52C-41B9-8B9F-75EAF294726A}" dt="2025-11-11T08:23:41.199" v="200" actId="108"/>
          <ac:spMkLst>
            <pc:docMk/>
            <pc:sldMk cId="3769003803" sldId="407"/>
            <ac:spMk id="2" creationId="{BD5B057C-D3BF-5845-377F-3DC28E4DA2CD}"/>
          </ac:spMkLst>
        </pc:spChg>
        <pc:spChg chg="mod">
          <ac:chgData name="Daniel BURLUTSKY" userId="a8ee4664-67c6-4654-a7e1-c7aba2b15f5e" providerId="ADAL" clId="{5A9FE42A-D52C-41B9-8B9F-75EAF294726A}" dt="2025-11-11T08:16:22.841" v="133" actId="20577"/>
          <ac:spMkLst>
            <pc:docMk/>
            <pc:sldMk cId="3769003803" sldId="407"/>
            <ac:spMk id="8" creationId="{C66817CE-582B-7F89-7341-7972687F523C}"/>
          </ac:spMkLst>
        </pc:spChg>
        <pc:spChg chg="mod">
          <ac:chgData name="Daniel BURLUTSKY" userId="a8ee4664-67c6-4654-a7e1-c7aba2b15f5e" providerId="ADAL" clId="{5A9FE42A-D52C-41B9-8B9F-75EAF294726A}" dt="2025-11-12T02:21:14.579" v="339" actId="14100"/>
          <ac:spMkLst>
            <pc:docMk/>
            <pc:sldMk cId="3769003803" sldId="407"/>
            <ac:spMk id="9" creationId="{F7B58D85-98D0-D841-46F6-6474B82ED670}"/>
          </ac:spMkLst>
        </pc:spChg>
        <pc:spChg chg="mod">
          <ac:chgData name="Daniel BURLUTSKY" userId="a8ee4664-67c6-4654-a7e1-c7aba2b15f5e" providerId="ADAL" clId="{5A9FE42A-D52C-41B9-8B9F-75EAF294726A}" dt="2025-11-11T08:09:14.806" v="50" actId="1076"/>
          <ac:spMkLst>
            <pc:docMk/>
            <pc:sldMk cId="3769003803" sldId="407"/>
            <ac:spMk id="11" creationId="{8FBA8247-E2C8-D516-AA7B-7EADCD7EBF5C}"/>
          </ac:spMkLst>
        </pc:spChg>
        <pc:spChg chg="mod">
          <ac:chgData name="Daniel BURLUTSKY" userId="a8ee4664-67c6-4654-a7e1-c7aba2b15f5e" providerId="ADAL" clId="{5A9FE42A-D52C-41B9-8B9F-75EAF294726A}" dt="2025-11-11T08:09:16.692" v="51" actId="1076"/>
          <ac:spMkLst>
            <pc:docMk/>
            <pc:sldMk cId="3769003803" sldId="407"/>
            <ac:spMk id="12" creationId="{D41C617B-12A5-1296-FA49-2F7A4D1AAF47}"/>
          </ac:spMkLst>
        </pc:spChg>
        <pc:graphicFrameChg chg="mod">
          <ac:chgData name="Daniel BURLUTSKY" userId="a8ee4664-67c6-4654-a7e1-c7aba2b15f5e" providerId="ADAL" clId="{5A9FE42A-D52C-41B9-8B9F-75EAF294726A}" dt="2025-11-11T08:09:03.130" v="48" actId="1076"/>
          <ac:graphicFrameMkLst>
            <pc:docMk/>
            <pc:sldMk cId="3769003803" sldId="407"/>
            <ac:graphicFrameMk id="6" creationId="{66E1321A-852E-C04F-BD04-73954F80D1AF}"/>
          </ac:graphicFrameMkLst>
        </pc:graphicFrameChg>
        <pc:cxnChg chg="del">
          <ac:chgData name="Daniel BURLUTSKY" userId="a8ee4664-67c6-4654-a7e1-c7aba2b15f5e" providerId="ADAL" clId="{5A9FE42A-D52C-41B9-8B9F-75EAF294726A}" dt="2025-11-11T08:09:01.029" v="47" actId="478"/>
          <ac:cxnSpMkLst>
            <pc:docMk/>
            <pc:sldMk cId="3769003803" sldId="407"/>
            <ac:cxnSpMk id="7" creationId="{D0DDDAC1-53D5-4C85-55F9-A66CD893259F}"/>
          </ac:cxnSpMkLst>
        </pc:cxnChg>
      </pc:sldChg>
      <pc:sldChg chg="modSp mod modNotesTx">
        <pc:chgData name="Daniel BURLUTSKY" userId="a8ee4664-67c6-4654-a7e1-c7aba2b15f5e" providerId="ADAL" clId="{5A9FE42A-D52C-41B9-8B9F-75EAF294726A}" dt="2025-11-12T02:50:51.345" v="385" actId="404"/>
        <pc:sldMkLst>
          <pc:docMk/>
          <pc:sldMk cId="3316848976" sldId="408"/>
        </pc:sldMkLst>
        <pc:spChg chg="mod">
          <ac:chgData name="Daniel BURLUTSKY" userId="a8ee4664-67c6-4654-a7e1-c7aba2b15f5e" providerId="ADAL" clId="{5A9FE42A-D52C-41B9-8B9F-75EAF294726A}" dt="2025-11-11T08:23:44.489" v="201" actId="108"/>
          <ac:spMkLst>
            <pc:docMk/>
            <pc:sldMk cId="3316848976" sldId="408"/>
            <ac:spMk id="2" creationId="{DC74A859-CD3C-10A6-7E3E-9341700409E7}"/>
          </ac:spMkLst>
        </pc:spChg>
        <pc:spChg chg="mod">
          <ac:chgData name="Daniel BURLUTSKY" userId="a8ee4664-67c6-4654-a7e1-c7aba2b15f5e" providerId="ADAL" clId="{5A9FE42A-D52C-41B9-8B9F-75EAF294726A}" dt="2025-11-12T01:45:52.670" v="325" actId="20577"/>
          <ac:spMkLst>
            <pc:docMk/>
            <pc:sldMk cId="3316848976" sldId="408"/>
            <ac:spMk id="3" creationId="{7D3C6DC8-6655-7AB6-D09F-E203E40EC5EB}"/>
          </ac:spMkLst>
        </pc:spChg>
        <pc:spChg chg="mod">
          <ac:chgData name="Daniel BURLUTSKY" userId="a8ee4664-67c6-4654-a7e1-c7aba2b15f5e" providerId="ADAL" clId="{5A9FE42A-D52C-41B9-8B9F-75EAF294726A}" dt="2025-11-12T01:42:42.725" v="219" actId="1076"/>
          <ac:spMkLst>
            <pc:docMk/>
            <pc:sldMk cId="3316848976" sldId="408"/>
            <ac:spMk id="8" creationId="{23E7BAD2-4F2F-8448-7950-A3F3600D661D}"/>
          </ac:spMkLst>
        </pc:spChg>
        <pc:spChg chg="mod">
          <ac:chgData name="Daniel BURLUTSKY" userId="a8ee4664-67c6-4654-a7e1-c7aba2b15f5e" providerId="ADAL" clId="{5A9FE42A-D52C-41B9-8B9F-75EAF294726A}" dt="2025-11-12T01:42:56.299" v="224" actId="1035"/>
          <ac:spMkLst>
            <pc:docMk/>
            <pc:sldMk cId="3316848976" sldId="408"/>
            <ac:spMk id="9" creationId="{1D16FAC1-F794-1CFB-C011-7783B9D7C02B}"/>
          </ac:spMkLst>
        </pc:spChg>
        <pc:spChg chg="mod">
          <ac:chgData name="Daniel BURLUTSKY" userId="a8ee4664-67c6-4654-a7e1-c7aba2b15f5e" providerId="ADAL" clId="{5A9FE42A-D52C-41B9-8B9F-75EAF294726A}" dt="2025-11-11T08:16:47.337" v="143" actId="20577"/>
          <ac:spMkLst>
            <pc:docMk/>
            <pc:sldMk cId="3316848976" sldId="408"/>
            <ac:spMk id="13" creationId="{6518D0BB-3C87-3EC2-D5BD-D6C35CD408BF}"/>
          </ac:spMkLst>
        </pc:spChg>
        <pc:graphicFrameChg chg="mod">
          <ac:chgData name="Daniel BURLUTSKY" userId="a8ee4664-67c6-4654-a7e1-c7aba2b15f5e" providerId="ADAL" clId="{5A9FE42A-D52C-41B9-8B9F-75EAF294726A}" dt="2025-11-12T02:50:51.345" v="385" actId="404"/>
          <ac:graphicFrameMkLst>
            <pc:docMk/>
            <pc:sldMk cId="3316848976" sldId="408"/>
            <ac:graphicFrameMk id="6" creationId="{7EA2F55A-3DCB-0858-AF91-D651EDECB898}"/>
          </ac:graphicFrameMkLst>
        </pc:graphicFrameChg>
      </pc:sldChg>
      <pc:sldChg chg="modSp mod modNotesTx">
        <pc:chgData name="Daniel BURLUTSKY" userId="a8ee4664-67c6-4654-a7e1-c7aba2b15f5e" providerId="ADAL" clId="{5A9FE42A-D52C-41B9-8B9F-75EAF294726A}" dt="2025-11-12T02:57:07.092" v="399" actId="20577"/>
        <pc:sldMkLst>
          <pc:docMk/>
          <pc:sldMk cId="3877780536" sldId="792"/>
        </pc:sldMkLst>
        <pc:spChg chg="mod">
          <ac:chgData name="Daniel BURLUTSKY" userId="a8ee4664-67c6-4654-a7e1-c7aba2b15f5e" providerId="ADAL" clId="{5A9FE42A-D52C-41B9-8B9F-75EAF294726A}" dt="2025-11-12T02:57:07.092" v="399" actId="20577"/>
          <ac:spMkLst>
            <pc:docMk/>
            <pc:sldMk cId="3877780536" sldId="792"/>
            <ac:spMk id="3" creationId="{4683C568-0CA3-9F2B-A8E9-61A9EF8DC36F}"/>
          </ac:spMkLst>
        </pc:spChg>
      </pc:sldChg>
      <pc:sldChg chg="addSp modSp mod">
        <pc:chgData name="Daniel BURLUTSKY" userId="a8ee4664-67c6-4654-a7e1-c7aba2b15f5e" providerId="ADAL" clId="{5A9FE42A-D52C-41B9-8B9F-75EAF294726A}" dt="2025-11-12T02:14:33.348" v="335" actId="1076"/>
        <pc:sldMkLst>
          <pc:docMk/>
          <pc:sldMk cId="2938020168" sldId="802"/>
        </pc:sldMkLst>
        <pc:spChg chg="add mod">
          <ac:chgData name="Daniel BURLUTSKY" userId="a8ee4664-67c6-4654-a7e1-c7aba2b15f5e" providerId="ADAL" clId="{5A9FE42A-D52C-41B9-8B9F-75EAF294726A}" dt="2025-11-12T02:14:33.348" v="335" actId="1076"/>
          <ac:spMkLst>
            <pc:docMk/>
            <pc:sldMk cId="2938020168" sldId="802"/>
            <ac:spMk id="3" creationId="{EE280D3F-CC33-EFBE-251B-70923FAE229C}"/>
          </ac:spMkLst>
        </pc:spChg>
      </pc:sldChg>
      <pc:sldChg chg="modSp mod">
        <pc:chgData name="Daniel BURLUTSKY" userId="a8ee4664-67c6-4654-a7e1-c7aba2b15f5e" providerId="ADAL" clId="{5A9FE42A-D52C-41B9-8B9F-75EAF294726A}" dt="2025-11-11T08:46:14.196" v="208" actId="403"/>
        <pc:sldMkLst>
          <pc:docMk/>
          <pc:sldMk cId="4109510780" sldId="803"/>
        </pc:sldMkLst>
        <pc:spChg chg="mod">
          <ac:chgData name="Daniel BURLUTSKY" userId="a8ee4664-67c6-4654-a7e1-c7aba2b15f5e" providerId="ADAL" clId="{5A9FE42A-D52C-41B9-8B9F-75EAF294726A}" dt="2025-11-11T08:10:15.977" v="59" actId="1076"/>
          <ac:spMkLst>
            <pc:docMk/>
            <pc:sldMk cId="4109510780" sldId="803"/>
            <ac:spMk id="8" creationId="{F6050DC3-9615-1E46-3BE1-E290EF887F69}"/>
          </ac:spMkLst>
        </pc:spChg>
        <pc:spChg chg="mod">
          <ac:chgData name="Daniel BURLUTSKY" userId="a8ee4664-67c6-4654-a7e1-c7aba2b15f5e" providerId="ADAL" clId="{5A9FE42A-D52C-41B9-8B9F-75EAF294726A}" dt="2025-11-11T08:10:14.843" v="58" actId="1076"/>
          <ac:spMkLst>
            <pc:docMk/>
            <pc:sldMk cId="4109510780" sldId="803"/>
            <ac:spMk id="9" creationId="{8D522677-BDEC-D23F-5C71-1D0A97DC7303}"/>
          </ac:spMkLst>
        </pc:spChg>
        <pc:graphicFrameChg chg="mod">
          <ac:chgData name="Daniel BURLUTSKY" userId="a8ee4664-67c6-4654-a7e1-c7aba2b15f5e" providerId="ADAL" clId="{5A9FE42A-D52C-41B9-8B9F-75EAF294726A}" dt="2025-11-11T08:46:11.318" v="207" actId="403"/>
          <ac:graphicFrameMkLst>
            <pc:docMk/>
            <pc:sldMk cId="4109510780" sldId="803"/>
            <ac:graphicFrameMk id="6" creationId="{381B448E-D235-1EDC-F244-FFBAFF6C0A28}"/>
          </ac:graphicFrameMkLst>
        </pc:graphicFrameChg>
        <pc:graphicFrameChg chg="mod">
          <ac:chgData name="Daniel BURLUTSKY" userId="a8ee4664-67c6-4654-a7e1-c7aba2b15f5e" providerId="ADAL" clId="{5A9FE42A-D52C-41B9-8B9F-75EAF294726A}" dt="2025-11-11T08:46:14.196" v="208" actId="403"/>
          <ac:graphicFrameMkLst>
            <pc:docMk/>
            <pc:sldMk cId="4109510780" sldId="803"/>
            <ac:graphicFrameMk id="7" creationId="{5D452B58-12D8-B28F-3947-8F0446090EBC}"/>
          </ac:graphicFrameMkLst>
        </pc:graphicFrameChg>
      </pc:sldChg>
      <pc:sldChg chg="modSp mod">
        <pc:chgData name="Daniel BURLUTSKY" userId="a8ee4664-67c6-4654-a7e1-c7aba2b15f5e" providerId="ADAL" clId="{5A9FE42A-D52C-41B9-8B9F-75EAF294726A}" dt="2025-11-11T08:11:30.675" v="78" actId="20577"/>
        <pc:sldMkLst>
          <pc:docMk/>
          <pc:sldMk cId="978574934" sldId="804"/>
        </pc:sldMkLst>
        <pc:graphicFrameChg chg="mod">
          <ac:chgData name="Daniel BURLUTSKY" userId="a8ee4664-67c6-4654-a7e1-c7aba2b15f5e" providerId="ADAL" clId="{5A9FE42A-D52C-41B9-8B9F-75EAF294726A}" dt="2025-11-11T08:11:30.675" v="78" actId="20577"/>
          <ac:graphicFrameMkLst>
            <pc:docMk/>
            <pc:sldMk cId="978574934" sldId="804"/>
            <ac:graphicFrameMk id="9" creationId="{B6D31DE8-866B-45EC-4B7B-D36B87266D93}"/>
          </ac:graphicFrameMkLst>
        </pc:graphicFrameChg>
      </pc:sldChg>
      <pc:sldChg chg="addSp delSp modSp mod">
        <pc:chgData name="Daniel BURLUTSKY" userId="a8ee4664-67c6-4654-a7e1-c7aba2b15f5e" providerId="ADAL" clId="{5A9FE42A-D52C-41B9-8B9F-75EAF294726A}" dt="2025-11-12T02:58:36.780" v="400" actId="1076"/>
        <pc:sldMkLst>
          <pc:docMk/>
          <pc:sldMk cId="705531846" sldId="805"/>
        </pc:sldMkLst>
        <pc:spChg chg="mod">
          <ac:chgData name="Daniel BURLUTSKY" userId="a8ee4664-67c6-4654-a7e1-c7aba2b15f5e" providerId="ADAL" clId="{5A9FE42A-D52C-41B9-8B9F-75EAF294726A}" dt="2025-11-11T08:20:23.538" v="177" actId="20577"/>
          <ac:spMkLst>
            <pc:docMk/>
            <pc:sldMk cId="705531846" sldId="805"/>
            <ac:spMk id="3" creationId="{DF5CDA97-F7A8-04F0-E265-AA7C93FA9BD1}"/>
          </ac:spMkLst>
        </pc:spChg>
        <pc:spChg chg="mod">
          <ac:chgData name="Daniel BURLUTSKY" userId="a8ee4664-67c6-4654-a7e1-c7aba2b15f5e" providerId="ADAL" clId="{5A9FE42A-D52C-41B9-8B9F-75EAF294726A}" dt="2025-11-12T02:58:36.780" v="400" actId="1076"/>
          <ac:spMkLst>
            <pc:docMk/>
            <pc:sldMk cId="705531846" sldId="805"/>
            <ac:spMk id="5" creationId="{0022683D-1D13-F2A4-F1E9-46F9C5EDA9C5}"/>
          </ac:spMkLst>
        </pc:spChg>
        <pc:spChg chg="add">
          <ac:chgData name="Daniel BURLUTSKY" userId="a8ee4664-67c6-4654-a7e1-c7aba2b15f5e" providerId="ADAL" clId="{5A9FE42A-D52C-41B9-8B9F-75EAF294726A}" dt="2025-11-12T01:53:29.426" v="327"/>
          <ac:spMkLst>
            <pc:docMk/>
            <pc:sldMk cId="705531846" sldId="805"/>
            <ac:spMk id="6" creationId="{600EA873-8C3B-984B-193B-0D3DD5832E14}"/>
          </ac:spMkLst>
        </pc:spChg>
        <pc:picChg chg="add mod modCrop">
          <ac:chgData name="Daniel BURLUTSKY" userId="a8ee4664-67c6-4654-a7e1-c7aba2b15f5e" providerId="ADAL" clId="{5A9FE42A-D52C-41B9-8B9F-75EAF294726A}" dt="2025-11-12T01:54:21.172" v="333" actId="1076"/>
          <ac:picMkLst>
            <pc:docMk/>
            <pc:sldMk cId="705531846" sldId="805"/>
            <ac:picMk id="8" creationId="{A912A857-A696-8943-EF97-CE8EE093917A}"/>
          </ac:picMkLst>
        </pc:picChg>
        <pc:picChg chg="del">
          <ac:chgData name="Daniel BURLUTSKY" userId="a8ee4664-67c6-4654-a7e1-c7aba2b15f5e" providerId="ADAL" clId="{5A9FE42A-D52C-41B9-8B9F-75EAF294726A}" dt="2025-11-12T01:53:26.872" v="326" actId="478"/>
          <ac:picMkLst>
            <pc:docMk/>
            <pc:sldMk cId="705531846" sldId="805"/>
            <ac:picMk id="1026" creationId="{90682162-A98E-9129-042D-43A7E4A6AA67}"/>
          </ac:picMkLst>
        </pc:picChg>
      </pc:sldChg>
      <pc:sldChg chg="addSp modSp mod">
        <pc:chgData name="Daniel BURLUTSKY" userId="a8ee4664-67c6-4654-a7e1-c7aba2b15f5e" providerId="ADAL" clId="{5A9FE42A-D52C-41B9-8B9F-75EAF294726A}" dt="2025-11-11T08:24:20.403" v="203" actId="1076"/>
        <pc:sldMkLst>
          <pc:docMk/>
          <pc:sldMk cId="473761793" sldId="806"/>
        </pc:sldMkLst>
        <pc:spChg chg="add mod">
          <ac:chgData name="Daniel BURLUTSKY" userId="a8ee4664-67c6-4654-a7e1-c7aba2b15f5e" providerId="ADAL" clId="{5A9FE42A-D52C-41B9-8B9F-75EAF294726A}" dt="2025-11-11T08:24:20.403" v="203" actId="1076"/>
          <ac:spMkLst>
            <pc:docMk/>
            <pc:sldMk cId="473761793" sldId="806"/>
            <ac:spMk id="3" creationId="{9F07AEC8-CB15-BF62-2B58-2396506610F5}"/>
          </ac:spMkLst>
        </pc:spChg>
      </pc:sldChg>
      <pc:sldChg chg="addSp modSp mod">
        <pc:chgData name="Daniel BURLUTSKY" userId="a8ee4664-67c6-4654-a7e1-c7aba2b15f5e" providerId="ADAL" clId="{5A9FE42A-D52C-41B9-8B9F-75EAF294726A}" dt="2025-11-11T08:24:30.213" v="204" actId="1076"/>
        <pc:sldMkLst>
          <pc:docMk/>
          <pc:sldMk cId="1159391987" sldId="807"/>
        </pc:sldMkLst>
        <pc:spChg chg="add mod">
          <ac:chgData name="Daniel BURLUTSKY" userId="a8ee4664-67c6-4654-a7e1-c7aba2b15f5e" providerId="ADAL" clId="{5A9FE42A-D52C-41B9-8B9F-75EAF294726A}" dt="2025-11-11T08:24:30.213" v="204" actId="1076"/>
          <ac:spMkLst>
            <pc:docMk/>
            <pc:sldMk cId="1159391987" sldId="807"/>
            <ac:spMk id="3" creationId="{B32661C6-AA89-6F95-8F03-A05D8D9597B3}"/>
          </ac:spMkLst>
        </pc:spChg>
      </pc:sldChg>
      <pc:sldChg chg="modSp mod">
        <pc:chgData name="Daniel BURLUTSKY" userId="a8ee4664-67c6-4654-a7e1-c7aba2b15f5e" providerId="ADAL" clId="{5A9FE42A-D52C-41B9-8B9F-75EAF294726A}" dt="2025-11-12T02:54:22.522" v="388" actId="20577"/>
        <pc:sldMkLst>
          <pc:docMk/>
          <pc:sldMk cId="2206351983" sldId="809"/>
        </pc:sldMkLst>
        <pc:graphicFrameChg chg="modGraphic">
          <ac:chgData name="Daniel BURLUTSKY" userId="a8ee4664-67c6-4654-a7e1-c7aba2b15f5e" providerId="ADAL" clId="{5A9FE42A-D52C-41B9-8B9F-75EAF294726A}" dt="2025-11-12T02:54:22.522" v="388" actId="20577"/>
          <ac:graphicFrameMkLst>
            <pc:docMk/>
            <pc:sldMk cId="2206351983" sldId="809"/>
            <ac:graphicFrameMk id="5" creationId="{A270E5F8-F50D-79BE-3D1F-E5047648413C}"/>
          </ac:graphicFrameMkLst>
        </pc:graphicFrameChg>
      </pc:sldChg>
      <pc:sldChg chg="modSp mod">
        <pc:chgData name="Daniel BURLUTSKY" userId="a8ee4664-67c6-4654-a7e1-c7aba2b15f5e" providerId="ADAL" clId="{5A9FE42A-D52C-41B9-8B9F-75EAF294726A}" dt="2025-11-11T08:22:23.398" v="195" actId="20577"/>
        <pc:sldMkLst>
          <pc:docMk/>
          <pc:sldMk cId="308657345" sldId="810"/>
        </pc:sldMkLst>
        <pc:spChg chg="mod">
          <ac:chgData name="Daniel BURLUTSKY" userId="a8ee4664-67c6-4654-a7e1-c7aba2b15f5e" providerId="ADAL" clId="{5A9FE42A-D52C-41B9-8B9F-75EAF294726A}" dt="2025-11-11T08:22:23.398" v="195" actId="20577"/>
          <ac:spMkLst>
            <pc:docMk/>
            <pc:sldMk cId="308657345" sldId="810"/>
            <ac:spMk id="3" creationId="{F5E63CA7-E4F3-9A70-3D1F-ADD5266D7E1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aperc.sharepoint.com/sites/Outlook-9th/Shared%20Documents/Modelling/Visualisation/by_region_charts/TRUMP/TRUMP_region_charts_target_20251107_APEC_standard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aperc-my.sharepoint.com/personal/daniel_burlutsky_aperc_or_jp/Documents/Working%20folder/EGNRET/TRUMP_region_charts_target_20251107_APEC_stand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aperc.sharepoint.com/sites/Outlook-9th/Shared%20Documents/Drafting/Volume%201/Excels%20for%20Publisher%20-%20Volume%201/00_APEC_9th_Outlook_14_1_nuclear_figures_updated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perc.sharepoint.com/sites/Outlook-9th/Shared%20Documents/Drafting/Volume%201/Excels%20for%20Publisher%20-%20Volume%201/00_APEC_9th_Outlook_14_1_nuclear_figures_updated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2642169728784"/>
          <c:y val="6.1111111111111109E-2"/>
          <c:w val="0.81753098571011962"/>
          <c:h val="0.80031539807524055"/>
        </c:manualLayout>
      </c:layout>
      <c:areaChart>
        <c:grouping val="stacked"/>
        <c:varyColors val="0"/>
        <c:ser>
          <c:idx val="0"/>
          <c:order val="0"/>
          <c:tx>
            <c:strRef>
              <c:f>'Data-centres'!$B$1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E63946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'Data-centres'!$B$3:$B$40</c:f>
              <c:numCache>
                <c:formatCode>General</c:formatCode>
                <c:ptCount val="38"/>
                <c:pt idx="0">
                  <c:v>926.496000000408</c:v>
                </c:pt>
                <c:pt idx="1">
                  <c:v>979.96608000047206</c:v>
                </c:pt>
                <c:pt idx="2">
                  <c:v>1032.366758000534</c:v>
                </c:pt>
                <c:pt idx="3">
                  <c:v>1101.7194230006139</c:v>
                </c:pt>
                <c:pt idx="4">
                  <c:v>1169.685035000691</c:v>
                </c:pt>
                <c:pt idx="5">
                  <c:v>1236.2913340007669</c:v>
                </c:pt>
                <c:pt idx="6">
                  <c:v>1319.56550700086</c:v>
                </c:pt>
                <c:pt idx="7">
                  <c:v>1414.36985200096</c:v>
                </c:pt>
                <c:pt idx="8">
                  <c:v>1498.2419850010499</c:v>
                </c:pt>
                <c:pt idx="9">
                  <c:v>1587.08773400116</c:v>
                </c:pt>
                <c:pt idx="10">
                  <c:v>1681.2020370012599</c:v>
                </c:pt>
                <c:pt idx="11">
                  <c:v>1780.89731800137</c:v>
                </c:pt>
                <c:pt idx="12">
                  <c:v>1833.6118780014299</c:v>
                </c:pt>
                <c:pt idx="13">
                  <c:v>1887.88679000149</c:v>
                </c:pt>
                <c:pt idx="14">
                  <c:v>1943.76823900156</c:v>
                </c:pt>
                <c:pt idx="15">
                  <c:v>2001.3037790016199</c:v>
                </c:pt>
                <c:pt idx="16">
                  <c:v>2060.5423710016898</c:v>
                </c:pt>
                <c:pt idx="17">
                  <c:v>2091.2444520017202</c:v>
                </c:pt>
                <c:pt idx="18">
                  <c:v>2122.4039940017601</c:v>
                </c:pt>
                <c:pt idx="19">
                  <c:v>2154.0278140017899</c:v>
                </c:pt>
                <c:pt idx="20">
                  <c:v>2186.1228280018199</c:v>
                </c:pt>
                <c:pt idx="21">
                  <c:v>2218.6960580018599</c:v>
                </c:pt>
                <c:pt idx="22">
                  <c:v>2229.6786040018701</c:v>
                </c:pt>
                <c:pt idx="23">
                  <c:v>2240.71551300189</c:v>
                </c:pt>
                <c:pt idx="24">
                  <c:v>2251.8070550019002</c:v>
                </c:pt>
                <c:pt idx="25">
                  <c:v>2262.95350000191</c:v>
                </c:pt>
                <c:pt idx="26">
                  <c:v>2274.15511900192</c:v>
                </c:pt>
                <c:pt idx="27">
                  <c:v>2285.4121870019399</c:v>
                </c:pt>
                <c:pt idx="28">
                  <c:v>2296.7249780019501</c:v>
                </c:pt>
                <c:pt idx="29">
                  <c:v>2308.0937660019599</c:v>
                </c:pt>
                <c:pt idx="30">
                  <c:v>2319.5188300019799</c:v>
                </c:pt>
                <c:pt idx="31">
                  <c:v>2331.0004490019901</c:v>
                </c:pt>
                <c:pt idx="32">
                  <c:v>2342.5389010019999</c:v>
                </c:pt>
                <c:pt idx="33">
                  <c:v>2354.1344680020202</c:v>
                </c:pt>
                <c:pt idx="34">
                  <c:v>2365.7874340020298</c:v>
                </c:pt>
                <c:pt idx="35">
                  <c:v>2377.4980820020501</c:v>
                </c:pt>
                <c:pt idx="36">
                  <c:v>2389.26669700206</c:v>
                </c:pt>
                <c:pt idx="37">
                  <c:v>2401.0935670020699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62-45A8-8BE2-0F96D9C5ABB0}"/>
            </c:ext>
          </c:extLst>
        </c:ser>
        <c:ser>
          <c:idx val="1"/>
          <c:order val="1"/>
          <c:tx>
            <c:strRef>
              <c:f>'Data-centres'!$C$1</c:f>
              <c:strCache>
                <c:ptCount val="1"/>
                <c:pt idx="0">
                  <c:v>Northeast Asia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'Data-centres'!$C$3:$C$40</c:f>
              <c:numCache>
                <c:formatCode>General</c:formatCode>
                <c:ptCount val="38"/>
                <c:pt idx="0">
                  <c:v>120.461058413</c:v>
                </c:pt>
                <c:pt idx="1">
                  <c:v>147.695226913</c:v>
                </c:pt>
                <c:pt idx="2">
                  <c:v>194.08689059599999</c:v>
                </c:pt>
                <c:pt idx="3">
                  <c:v>225.265177986</c:v>
                </c:pt>
                <c:pt idx="4">
                  <c:v>264.54436958600002</c:v>
                </c:pt>
                <c:pt idx="5">
                  <c:v>303.712654439</c:v>
                </c:pt>
                <c:pt idx="6">
                  <c:v>345.47880048100001</c:v>
                </c:pt>
                <c:pt idx="7">
                  <c:v>380.638076114</c:v>
                </c:pt>
                <c:pt idx="8">
                  <c:v>408.51473221100002</c:v>
                </c:pt>
                <c:pt idx="9">
                  <c:v>438.54401774399997</c:v>
                </c:pt>
                <c:pt idx="10">
                  <c:v>470.89677846000001</c:v>
                </c:pt>
                <c:pt idx="11">
                  <c:v>505.75769233800003</c:v>
                </c:pt>
                <c:pt idx="12">
                  <c:v>522.28451538599995</c:v>
                </c:pt>
                <c:pt idx="13">
                  <c:v>539.37191669699996</c:v>
                </c:pt>
                <c:pt idx="14">
                  <c:v>557.03948037999999</c:v>
                </c:pt>
                <c:pt idx="15">
                  <c:v>575.30749065299995</c:v>
                </c:pt>
                <c:pt idx="16">
                  <c:v>594.19695886199997</c:v>
                </c:pt>
                <c:pt idx="17">
                  <c:v>601.00956385500001</c:v>
                </c:pt>
                <c:pt idx="18">
                  <c:v>607.91104215600001</c:v>
                </c:pt>
                <c:pt idx="19">
                  <c:v>614.90265483400003</c:v>
                </c:pt>
                <c:pt idx="20">
                  <c:v>621.98568134300001</c:v>
                </c:pt>
                <c:pt idx="21">
                  <c:v>629.16142040599993</c:v>
                </c:pt>
                <c:pt idx="22">
                  <c:v>632.72993070300004</c:v>
                </c:pt>
                <c:pt idx="23">
                  <c:v>636.31943374700006</c:v>
                </c:pt>
                <c:pt idx="24">
                  <c:v>639.93005688799997</c:v>
                </c:pt>
                <c:pt idx="25">
                  <c:v>643.56192875599993</c:v>
                </c:pt>
                <c:pt idx="26">
                  <c:v>647.215178122</c:v>
                </c:pt>
                <c:pt idx="27">
                  <c:v>650.88993540800004</c:v>
                </c:pt>
                <c:pt idx="28">
                  <c:v>654.58633095799996</c:v>
                </c:pt>
                <c:pt idx="29">
                  <c:v>658.30449662499996</c:v>
                </c:pt>
                <c:pt idx="30">
                  <c:v>662.04456463400004</c:v>
                </c:pt>
                <c:pt idx="31">
                  <c:v>665.80666833299995</c:v>
                </c:pt>
                <c:pt idx="32">
                  <c:v>669.59094187899996</c:v>
                </c:pt>
                <c:pt idx="33">
                  <c:v>673.39751996799998</c:v>
                </c:pt>
                <c:pt idx="34">
                  <c:v>677.22653859100001</c:v>
                </c:pt>
                <c:pt idx="35">
                  <c:v>681.07813407900005</c:v>
                </c:pt>
                <c:pt idx="36">
                  <c:v>684.95244407100006</c:v>
                </c:pt>
                <c:pt idx="37">
                  <c:v>688.84960690100002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62-45A8-8BE2-0F96D9C5ABB0}"/>
            </c:ext>
          </c:extLst>
        </c:ser>
        <c:ser>
          <c:idx val="2"/>
          <c:order val="2"/>
          <c:tx>
            <c:strRef>
              <c:f>'Data-centres'!$D$1</c:f>
              <c:strCache>
                <c:ptCount val="1"/>
                <c:pt idx="0">
                  <c:v>Oceania</c:v>
                </c:pt>
              </c:strCache>
            </c:strRef>
          </c:tx>
          <c:spPr>
            <a:solidFill>
              <a:srgbClr val="108E40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'Data-centres'!$D$3:$D$40</c:f>
              <c:numCache>
                <c:formatCode>General</c:formatCode>
                <c:ptCount val="38"/>
                <c:pt idx="0">
                  <c:v>13.786674804</c:v>
                </c:pt>
                <c:pt idx="1">
                  <c:v>15.27502553938</c:v>
                </c:pt>
                <c:pt idx="2">
                  <c:v>19.551083109192401</c:v>
                </c:pt>
                <c:pt idx="3">
                  <c:v>24.10231237298855</c:v>
                </c:pt>
                <c:pt idx="4">
                  <c:v>28.56843019732878</c:v>
                </c:pt>
                <c:pt idx="5">
                  <c:v>32.821052508042207</c:v>
                </c:pt>
                <c:pt idx="6">
                  <c:v>35.416486876341359</c:v>
                </c:pt>
                <c:pt idx="7">
                  <c:v>39.395534016357949</c:v>
                </c:pt>
                <c:pt idx="8">
                  <c:v>42.316839925469829</c:v>
                </c:pt>
                <c:pt idx="9">
                  <c:v>45.481172065423237</c:v>
                </c:pt>
                <c:pt idx="10">
                  <c:v>48.909662710055748</c:v>
                </c:pt>
                <c:pt idx="11">
                  <c:v>52.625309778288702</c:v>
                </c:pt>
                <c:pt idx="12">
                  <c:v>53.736739337956891</c:v>
                </c:pt>
                <c:pt idx="13">
                  <c:v>54.872049399582551</c:v>
                </c:pt>
                <c:pt idx="14">
                  <c:v>56.031763389011601</c:v>
                </c:pt>
                <c:pt idx="15">
                  <c:v>57.216416155013313</c:v>
                </c:pt>
                <c:pt idx="16">
                  <c:v>58.426554601364202</c:v>
                </c:pt>
                <c:pt idx="17">
                  <c:v>59.163270037275723</c:v>
                </c:pt>
                <c:pt idx="18">
                  <c:v>59.910882625572498</c:v>
                </c:pt>
                <c:pt idx="19">
                  <c:v>60.669582305872211</c:v>
                </c:pt>
                <c:pt idx="20">
                  <c:v>61.336279913570117</c:v>
                </c:pt>
                <c:pt idx="21">
                  <c:v>62.010556427876629</c:v>
                </c:pt>
                <c:pt idx="22">
                  <c:v>62.269513163634173</c:v>
                </c:pt>
                <c:pt idx="23">
                  <c:v>62.529561915368397</c:v>
                </c:pt>
                <c:pt idx="24">
                  <c:v>62.790707331688132</c:v>
                </c:pt>
                <c:pt idx="25">
                  <c:v>63.052954082447677</c:v>
                </c:pt>
                <c:pt idx="26">
                  <c:v>63.316306978748202</c:v>
                </c:pt>
                <c:pt idx="27">
                  <c:v>63.58077051993881</c:v>
                </c:pt>
                <c:pt idx="28">
                  <c:v>63.846349545617848</c:v>
                </c:pt>
                <c:pt idx="29">
                  <c:v>64.113048828634149</c:v>
                </c:pt>
                <c:pt idx="30">
                  <c:v>64.380873218088254</c:v>
                </c:pt>
                <c:pt idx="31">
                  <c:v>64.649827326333579</c:v>
                </c:pt>
                <c:pt idx="32">
                  <c:v>64.919916084977828</c:v>
                </c:pt>
                <c:pt idx="33">
                  <c:v>65.191144304884119</c:v>
                </c:pt>
                <c:pt idx="34">
                  <c:v>65.463516948172298</c:v>
                </c:pt>
                <c:pt idx="35">
                  <c:v>65.737038718220205</c:v>
                </c:pt>
                <c:pt idx="36">
                  <c:v>66.011714586664937</c:v>
                </c:pt>
                <c:pt idx="37">
                  <c:v>66.18570344240419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62-45A8-8BE2-0F96D9C5ABB0}"/>
            </c:ext>
          </c:extLst>
        </c:ser>
        <c:ser>
          <c:idx val="3"/>
          <c:order val="3"/>
          <c:tx>
            <c:strRef>
              <c:f>'Data-centres'!$E$1</c:f>
              <c:strCache>
                <c:ptCount val="1"/>
                <c:pt idx="0">
                  <c:v>Other Americas</c:v>
                </c:pt>
              </c:strCache>
            </c:strRef>
          </c:tx>
          <c:spPr>
            <a:solidFill>
              <a:srgbClr val="2EC4B6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'Data-centres'!$E$3:$E$40</c:f>
              <c:numCache>
                <c:formatCode>General</c:formatCode>
                <c:ptCount val="38"/>
                <c:pt idx="0">
                  <c:v>28.31546123092205</c:v>
                </c:pt>
                <c:pt idx="1">
                  <c:v>35.531570285347158</c:v>
                </c:pt>
                <c:pt idx="2">
                  <c:v>46.510139941650721</c:v>
                </c:pt>
                <c:pt idx="3">
                  <c:v>58.917362094556097</c:v>
                </c:pt>
                <c:pt idx="4">
                  <c:v>71.641594852664966</c:v>
                </c:pt>
                <c:pt idx="5">
                  <c:v>86.156013888022741</c:v>
                </c:pt>
                <c:pt idx="6">
                  <c:v>103.0989536102623</c:v>
                </c:pt>
                <c:pt idx="7">
                  <c:v>109.073891667957</c:v>
                </c:pt>
                <c:pt idx="8">
                  <c:v>115.3998838111068</c:v>
                </c:pt>
                <c:pt idx="9">
                  <c:v>122.0977616838187</c:v>
                </c:pt>
                <c:pt idx="10">
                  <c:v>129.18960198631521</c:v>
                </c:pt>
                <c:pt idx="11">
                  <c:v>136.69880128137569</c:v>
                </c:pt>
                <c:pt idx="12">
                  <c:v>141.80156980117181</c:v>
                </c:pt>
                <c:pt idx="13">
                  <c:v>147.10062255527981</c:v>
                </c:pt>
                <c:pt idx="14">
                  <c:v>152.60361446646741</c:v>
                </c:pt>
                <c:pt idx="15">
                  <c:v>158.31850094557879</c:v>
                </c:pt>
                <c:pt idx="16">
                  <c:v>164.25354972429969</c:v>
                </c:pt>
                <c:pt idx="17">
                  <c:v>166.6805931794288</c:v>
                </c:pt>
                <c:pt idx="18">
                  <c:v>169.1436989484674</c:v>
                </c:pt>
                <c:pt idx="19">
                  <c:v>171.64340386208269</c:v>
                </c:pt>
                <c:pt idx="20">
                  <c:v>174.18025274725949</c:v>
                </c:pt>
                <c:pt idx="21">
                  <c:v>176.75479854643331</c:v>
                </c:pt>
                <c:pt idx="22">
                  <c:v>177.62973539134549</c:v>
                </c:pt>
                <c:pt idx="23">
                  <c:v>178.5090031765709</c:v>
                </c:pt>
                <c:pt idx="24">
                  <c:v>179.39262334027859</c:v>
                </c:pt>
                <c:pt idx="25">
                  <c:v>180.28061742675669</c:v>
                </c:pt>
                <c:pt idx="26">
                  <c:v>181.17300708693759</c:v>
                </c:pt>
                <c:pt idx="27">
                  <c:v>182.0698140789257</c:v>
                </c:pt>
                <c:pt idx="28">
                  <c:v>182.97106026852839</c:v>
                </c:pt>
                <c:pt idx="29">
                  <c:v>183.8767676297887</c:v>
                </c:pt>
                <c:pt idx="30">
                  <c:v>184.7869582455213</c:v>
                </c:pt>
                <c:pt idx="31">
                  <c:v>185.7016543078507</c:v>
                </c:pt>
                <c:pt idx="32">
                  <c:v>186.62087811875281</c:v>
                </c:pt>
                <c:pt idx="33">
                  <c:v>187.54465209059819</c:v>
                </c:pt>
                <c:pt idx="34">
                  <c:v>188.47299874669869</c:v>
                </c:pt>
                <c:pt idx="35">
                  <c:v>189.40594072185681</c:v>
                </c:pt>
                <c:pt idx="36">
                  <c:v>190.34350076291719</c:v>
                </c:pt>
                <c:pt idx="37">
                  <c:v>191.28570172932149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62-45A8-8BE2-0F96D9C5ABB0}"/>
            </c:ext>
          </c:extLst>
        </c:ser>
        <c:ser>
          <c:idx val="4"/>
          <c:order val="4"/>
          <c:tx>
            <c:strRef>
              <c:f>'Data-centres'!$F$1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'Data-centres'!$F$3:$F$40</c:f>
              <c:numCache>
                <c:formatCode>General</c:formatCode>
                <c:ptCount val="38"/>
                <c:pt idx="0">
                  <c:v>40.877025366189173</c:v>
                </c:pt>
                <c:pt idx="1">
                  <c:v>46.068497712522728</c:v>
                </c:pt>
                <c:pt idx="2">
                  <c:v>49.661885676712558</c:v>
                </c:pt>
                <c:pt idx="3">
                  <c:v>53.53556142327723</c:v>
                </c:pt>
                <c:pt idx="4">
                  <c:v>57.71138767389656</c:v>
                </c:pt>
                <c:pt idx="5">
                  <c:v>62.212932463964712</c:v>
                </c:pt>
                <c:pt idx="6">
                  <c:v>67.065602158730897</c:v>
                </c:pt>
                <c:pt idx="7">
                  <c:v>71.374604440851826</c:v>
                </c:pt>
                <c:pt idx="8">
                  <c:v>75.960462518934733</c:v>
                </c:pt>
                <c:pt idx="9">
                  <c:v>80.840964532028792</c:v>
                </c:pt>
                <c:pt idx="10">
                  <c:v>86.035041517021938</c:v>
                </c:pt>
                <c:pt idx="11">
                  <c:v>91.562840840463281</c:v>
                </c:pt>
                <c:pt idx="12">
                  <c:v>95.179595713198481</c:v>
                </c:pt>
                <c:pt idx="13">
                  <c:v>98.939213298464068</c:v>
                </c:pt>
                <c:pt idx="14">
                  <c:v>102.8473367087599</c:v>
                </c:pt>
                <c:pt idx="15">
                  <c:v>106.9098319609263</c:v>
                </c:pt>
                <c:pt idx="16">
                  <c:v>111.1327967809203</c:v>
                </c:pt>
                <c:pt idx="17">
                  <c:v>112.788679875599</c:v>
                </c:pt>
                <c:pt idx="18">
                  <c:v>114.469235694286</c:v>
                </c:pt>
                <c:pt idx="19">
                  <c:v>116.1748318615508</c:v>
                </c:pt>
                <c:pt idx="20">
                  <c:v>117.9058414795839</c:v>
                </c:pt>
                <c:pt idx="21">
                  <c:v>119.6626432098129</c:v>
                </c:pt>
                <c:pt idx="22">
                  <c:v>120.2549744842257</c:v>
                </c:pt>
                <c:pt idx="23">
                  <c:v>120.85023780434</c:v>
                </c:pt>
                <c:pt idx="24">
                  <c:v>121.4484476838111</c:v>
                </c:pt>
                <c:pt idx="25">
                  <c:v>122.0496187081371</c:v>
                </c:pt>
                <c:pt idx="26">
                  <c:v>122.6537655350147</c:v>
                </c:pt>
                <c:pt idx="27">
                  <c:v>123.2609028946959</c:v>
                </c:pt>
                <c:pt idx="28">
                  <c:v>123.871045590348</c:v>
                </c:pt>
                <c:pt idx="29">
                  <c:v>124.48420849841391</c:v>
                </c:pt>
                <c:pt idx="30">
                  <c:v>125.1004065689751</c:v>
                </c:pt>
                <c:pt idx="31">
                  <c:v>125.7196548261161</c:v>
                </c:pt>
                <c:pt idx="32">
                  <c:v>126.34196836829079</c:v>
                </c:pt>
                <c:pt idx="33">
                  <c:v>126.9673623686907</c:v>
                </c:pt>
                <c:pt idx="34">
                  <c:v>127.5958520756147</c:v>
                </c:pt>
                <c:pt idx="35">
                  <c:v>128.2274528128408</c:v>
                </c:pt>
                <c:pt idx="36">
                  <c:v>128.86217997999989</c:v>
                </c:pt>
                <c:pt idx="37">
                  <c:v>129.5000490529514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62-45A8-8BE2-0F96D9C5ABB0}"/>
            </c:ext>
          </c:extLst>
        </c:ser>
        <c:ser>
          <c:idx val="5"/>
          <c:order val="5"/>
          <c:tx>
            <c:strRef>
              <c:f>'Data-centres'!$G$1</c:f>
              <c:strCache>
                <c:ptCount val="1"/>
                <c:pt idx="0">
                  <c:v>Southeast Asia</c:v>
                </c:pt>
              </c:strCache>
            </c:strRef>
          </c:tx>
          <c:spPr>
            <a:solidFill>
              <a:srgbClr val="F4A261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'Data-centres'!$G$3:$G$40</c:f>
              <c:numCache>
                <c:formatCode>General</c:formatCode>
                <c:ptCount val="38"/>
                <c:pt idx="0">
                  <c:v>109.16267985053631</c:v>
                </c:pt>
                <c:pt idx="1">
                  <c:v>159.63510190486571</c:v>
                </c:pt>
                <c:pt idx="2">
                  <c:v>209.91389535786479</c:v>
                </c:pt>
                <c:pt idx="3">
                  <c:v>262.85504548549812</c:v>
                </c:pt>
                <c:pt idx="4">
                  <c:v>312.90691064540471</c:v>
                </c:pt>
                <c:pt idx="5">
                  <c:v>360.78310202781591</c:v>
                </c:pt>
                <c:pt idx="6">
                  <c:v>406.75924256971388</c:v>
                </c:pt>
                <c:pt idx="7">
                  <c:v>451.30033015284857</c:v>
                </c:pt>
                <c:pt idx="8">
                  <c:v>480.80815277337967</c:v>
                </c:pt>
                <c:pt idx="9">
                  <c:v>510.26908244810818</c:v>
                </c:pt>
                <c:pt idx="10">
                  <c:v>529.20690599428337</c:v>
                </c:pt>
                <c:pt idx="11">
                  <c:v>549.1103357034998</c:v>
                </c:pt>
                <c:pt idx="12">
                  <c:v>566.66660138730686</c:v>
                </c:pt>
                <c:pt idx="13">
                  <c:v>591.604806310703</c:v>
                </c:pt>
                <c:pt idx="14">
                  <c:v>617.67254678638881</c:v>
                </c:pt>
                <c:pt idx="15">
                  <c:v>644.92245292038319</c:v>
                </c:pt>
                <c:pt idx="16">
                  <c:v>673.4096758854181</c:v>
                </c:pt>
                <c:pt idx="17">
                  <c:v>685.36204559358373</c:v>
                </c:pt>
                <c:pt idx="18">
                  <c:v>697.54097008584631</c:v>
                </c:pt>
                <c:pt idx="19">
                  <c:v>709.95110433153809</c:v>
                </c:pt>
                <c:pt idx="20">
                  <c:v>722.59720767446822</c:v>
                </c:pt>
                <c:pt idx="21">
                  <c:v>735.48414636814948</c:v>
                </c:pt>
                <c:pt idx="22">
                  <c:v>739.99580811666669</c:v>
                </c:pt>
                <c:pt idx="23">
                  <c:v>744.53713433531652</c:v>
                </c:pt>
                <c:pt idx="24">
                  <c:v>749.10833549674771</c:v>
                </c:pt>
                <c:pt idx="25">
                  <c:v>753.70962371851817</c:v>
                </c:pt>
                <c:pt idx="26">
                  <c:v>758.34121271892207</c:v>
                </c:pt>
                <c:pt idx="27">
                  <c:v>763.00331784084688</c:v>
                </c:pt>
                <c:pt idx="28">
                  <c:v>767.69615610766357</c:v>
                </c:pt>
                <c:pt idx="29">
                  <c:v>772.41994619014656</c:v>
                </c:pt>
                <c:pt idx="30">
                  <c:v>777.17490843042651</c:v>
                </c:pt>
                <c:pt idx="31">
                  <c:v>781.96126487197398</c:v>
                </c:pt>
                <c:pt idx="32">
                  <c:v>786.77923926361564</c:v>
                </c:pt>
                <c:pt idx="33">
                  <c:v>791.62905707558275</c:v>
                </c:pt>
                <c:pt idx="34">
                  <c:v>796.51094549459231</c:v>
                </c:pt>
                <c:pt idx="35">
                  <c:v>801.4251334579601</c:v>
                </c:pt>
                <c:pt idx="36">
                  <c:v>806.37185165674737</c:v>
                </c:pt>
                <c:pt idx="37">
                  <c:v>811.3513326259407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62-45A8-8BE2-0F96D9C5ABB0}"/>
            </c:ext>
          </c:extLst>
        </c:ser>
        <c:ser>
          <c:idx val="6"/>
          <c:order val="6"/>
          <c:tx>
            <c:strRef>
              <c:f>'Data-centres'!$H$1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457B9D"/>
            </a:solidFill>
            <a:ln>
              <a:noFill/>
            </a:ln>
          </c:spPr>
          <c:cat>
            <c:strRef>
              <c:f>'Data-centres'!$A$3:$A$40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'Data-centres'!$H$3:$H$40</c:f>
              <c:numCache>
                <c:formatCode>General</c:formatCode>
                <c:ptCount val="38"/>
                <c:pt idx="0">
                  <c:v>968.55840000017804</c:v>
                </c:pt>
                <c:pt idx="1">
                  <c:v>1255.1872320002651</c:v>
                </c:pt>
                <c:pt idx="2">
                  <c:v>1536.0834870004389</c:v>
                </c:pt>
                <c:pt idx="3">
                  <c:v>1829.361818000647</c:v>
                </c:pt>
                <c:pt idx="4">
                  <c:v>2116.7745810009042</c:v>
                </c:pt>
                <c:pt idx="5">
                  <c:v>2434.4390900012299</c:v>
                </c:pt>
                <c:pt idx="6">
                  <c:v>2763.7503080015099</c:v>
                </c:pt>
                <c:pt idx="7">
                  <c:v>3132.1128050018001</c:v>
                </c:pt>
                <c:pt idx="8">
                  <c:v>3410.87084400189</c:v>
                </c:pt>
                <c:pt idx="9">
                  <c:v>3714.4383500019899</c:v>
                </c:pt>
                <c:pt idx="10">
                  <c:v>4045.0233630020898</c:v>
                </c:pt>
                <c:pt idx="11">
                  <c:v>4405.0304420021903</c:v>
                </c:pt>
                <c:pt idx="12">
                  <c:v>4579.0291440022502</c:v>
                </c:pt>
                <c:pt idx="13">
                  <c:v>4759.9007960023</c:v>
                </c:pt>
                <c:pt idx="14">
                  <c:v>4947.9168770023598</c:v>
                </c:pt>
                <c:pt idx="15">
                  <c:v>5143.3595940024197</c:v>
                </c:pt>
                <c:pt idx="16">
                  <c:v>5346.5222980024701</c:v>
                </c:pt>
                <c:pt idx="17">
                  <c:v>5479.3833770025203</c:v>
                </c:pt>
                <c:pt idx="18">
                  <c:v>5615.5460540025606</c:v>
                </c:pt>
                <c:pt idx="19">
                  <c:v>5755.0923730026107</c:v>
                </c:pt>
                <c:pt idx="20">
                  <c:v>5898.10641900265</c:v>
                </c:pt>
                <c:pt idx="21">
                  <c:v>6044.6743630027004</c:v>
                </c:pt>
                <c:pt idx="22">
                  <c:v>6074.5955010027101</c:v>
                </c:pt>
                <c:pt idx="23">
                  <c:v>6104.6647490027199</c:v>
                </c:pt>
                <c:pt idx="24">
                  <c:v>6134.8828390027302</c:v>
                </c:pt>
                <c:pt idx="25">
                  <c:v>6165.2505090027407</c:v>
                </c:pt>
                <c:pt idx="26">
                  <c:v>6195.7684990027501</c:v>
                </c:pt>
                <c:pt idx="27">
                  <c:v>6226.4375530027601</c:v>
                </c:pt>
                <c:pt idx="28">
                  <c:v>6257.2584190027701</c:v>
                </c:pt>
                <c:pt idx="29">
                  <c:v>6288.2318490027801</c:v>
                </c:pt>
                <c:pt idx="30">
                  <c:v>6319.3585960027904</c:v>
                </c:pt>
                <c:pt idx="31">
                  <c:v>6350.6394210028002</c:v>
                </c:pt>
                <c:pt idx="32">
                  <c:v>6382.0750860028102</c:v>
                </c:pt>
                <c:pt idx="33">
                  <c:v>6413.6663580028207</c:v>
                </c:pt>
                <c:pt idx="34">
                  <c:v>6445.4140070028307</c:v>
                </c:pt>
                <c:pt idx="35">
                  <c:v>6477.3188060028406</c:v>
                </c:pt>
                <c:pt idx="36">
                  <c:v>6509.3815340028495</c:v>
                </c:pt>
                <c:pt idx="37">
                  <c:v>6541.6029730028604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62-45A8-8BE2-0F96D9C5AB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140001"/>
        <c:axId val="50140002"/>
      </c:areaChart>
      <c:catAx>
        <c:axId val="5014000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>
            <a:solidFill>
              <a:srgbClr val="BEBEBE"/>
            </a:solidFill>
          </a:ln>
        </c:spPr>
        <c:txPr>
          <a:bodyPr/>
          <a:lstStyle/>
          <a:p>
            <a:pPr>
              <a:defRPr sz="900" baseline="0">
                <a:solidFill>
                  <a:srgbClr val="323232"/>
                </a:solidFill>
                <a:latin typeface="Segoe UI"/>
              </a:defRPr>
            </a:pPr>
            <a:endParaRPr lang="en-US"/>
          </a:p>
        </c:txPr>
        <c:crossAx val="50140002"/>
        <c:crosses val="autoZero"/>
        <c:auto val="1"/>
        <c:lblAlgn val="ctr"/>
        <c:lblOffset val="100"/>
        <c:tickLblSkip val="5"/>
        <c:noMultiLvlLbl val="0"/>
      </c:catAx>
      <c:valAx>
        <c:axId val="50140002"/>
        <c:scaling>
          <c:orientation val="minMax"/>
          <c:max val="15000"/>
          <c:min val="0"/>
        </c:scaling>
        <c:delete val="0"/>
        <c:axPos val="l"/>
        <c:majorGridlines>
          <c:spPr>
            <a:ln>
              <a:solidFill>
                <a:srgbClr val="BEBEBE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 dirty="0"/>
              </a:p>
            </c:rich>
          </c:tx>
          <c:overlay val="0"/>
        </c:title>
        <c:numFmt formatCode="#,##0" sourceLinked="0"/>
        <c:majorTickMark val="none"/>
        <c:minorTickMark val="none"/>
        <c:tickLblPos val="low"/>
        <c:spPr>
          <a:ln w="12700">
            <a:solidFill>
              <a:srgbClr val="323232"/>
            </a:solidFill>
            <a:prstDash val="sysDash"/>
          </a:ln>
        </c:spPr>
        <c:txPr>
          <a:bodyPr/>
          <a:lstStyle/>
          <a:p>
            <a:pPr>
              <a:defRPr sz="900" baseline="0">
                <a:solidFill>
                  <a:srgbClr val="323232"/>
                </a:solidFill>
                <a:latin typeface="Segoe UI"/>
              </a:defRPr>
            </a:pPr>
            <a:endParaRPr lang="en-US"/>
          </a:p>
        </c:txPr>
        <c:crossAx val="50140001"/>
        <c:crossesAt val="1"/>
        <c:crossBetween val="midCat"/>
      </c:valAx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've167.02_globalnuclearreactorco'!$C$12</c:f>
              <c:strCache>
                <c:ptCount val="1"/>
                <c:pt idx="0">
                  <c:v>Years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've167.02_globalnuclearreactorco'!$A$15:$A$27</c:f>
              <c:strCache>
                <c:ptCount val="13"/>
                <c:pt idx="0">
                  <c:v>1961 - 65</c:v>
                </c:pt>
                <c:pt idx="1">
                  <c:v>1966 - 70</c:v>
                </c:pt>
                <c:pt idx="2">
                  <c:v>1971 - 75</c:v>
                </c:pt>
                <c:pt idx="3">
                  <c:v>1976 - 80</c:v>
                </c:pt>
                <c:pt idx="4">
                  <c:v>1981 - 85</c:v>
                </c:pt>
                <c:pt idx="5">
                  <c:v>1986 - 90</c:v>
                </c:pt>
                <c:pt idx="6">
                  <c:v>1991 - 95</c:v>
                </c:pt>
                <c:pt idx="7">
                  <c:v>1996 - 00</c:v>
                </c:pt>
                <c:pt idx="8">
                  <c:v>2001 - 05</c:v>
                </c:pt>
                <c:pt idx="9">
                  <c:v>2006 - 10</c:v>
                </c:pt>
                <c:pt idx="10">
                  <c:v>2011 - 15</c:v>
                </c:pt>
                <c:pt idx="11">
                  <c:v>2016 - 20</c:v>
                </c:pt>
                <c:pt idx="12">
                  <c:v>2021 - 23</c:v>
                </c:pt>
              </c:strCache>
            </c:strRef>
          </c:cat>
          <c:val>
            <c:numRef>
              <c:f>'ve167.02_globalnuclearreactorco'!$C$15:$C$27</c:f>
              <c:numCache>
                <c:formatCode>General</c:formatCode>
                <c:ptCount val="13"/>
                <c:pt idx="0">
                  <c:v>5.5</c:v>
                </c:pt>
                <c:pt idx="1">
                  <c:v>4.666666666666667</c:v>
                </c:pt>
                <c:pt idx="2">
                  <c:v>5.166666666666667</c:v>
                </c:pt>
                <c:pt idx="3">
                  <c:v>6</c:v>
                </c:pt>
                <c:pt idx="4">
                  <c:v>7</c:v>
                </c:pt>
                <c:pt idx="5">
                  <c:v>7.75</c:v>
                </c:pt>
                <c:pt idx="6">
                  <c:v>6.833333333333333</c:v>
                </c:pt>
                <c:pt idx="7">
                  <c:v>10.083333333333334</c:v>
                </c:pt>
                <c:pt idx="8">
                  <c:v>4.916666666666667</c:v>
                </c:pt>
                <c:pt idx="9">
                  <c:v>6.416666666666667</c:v>
                </c:pt>
                <c:pt idx="10">
                  <c:v>5.666666666666667</c:v>
                </c:pt>
                <c:pt idx="11">
                  <c:v>7.583333333333333</c:v>
                </c:pt>
                <c:pt idx="12">
                  <c:v>7.583333333333333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0-4D66-9528-5F2E6C864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55098960"/>
        <c:axId val="555099320"/>
      </c:bar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098960"/>
        <c:axId val="55509932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've167.02_globalnuclearreactorco'!$B$12</c15:sqref>
                        </c15:formulaRef>
                      </c:ext>
                    </c:extLst>
                    <c:strCache>
                      <c:ptCount val="1"/>
                      <c:pt idx="0">
                        <c:v>No.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strRef>
                    <c:extLst>
                      <c:ext uri="{02D57815-91ED-43cb-92C2-25804820EDAC}">
                        <c15:formulaRef>
                          <c15:sqref>'ve167.02_globalnuclearreactorco'!$A$15:$A$27</c15:sqref>
                        </c15:formulaRef>
                      </c:ext>
                    </c:extLst>
                    <c:strCache>
                      <c:ptCount val="13"/>
                      <c:pt idx="0">
                        <c:v>1961 - 65</c:v>
                      </c:pt>
                      <c:pt idx="1">
                        <c:v>1966 - 70</c:v>
                      </c:pt>
                      <c:pt idx="2">
                        <c:v>1971 - 75</c:v>
                      </c:pt>
                      <c:pt idx="3">
                        <c:v>1976 - 80</c:v>
                      </c:pt>
                      <c:pt idx="4">
                        <c:v>1981 - 85</c:v>
                      </c:pt>
                      <c:pt idx="5">
                        <c:v>1986 - 90</c:v>
                      </c:pt>
                      <c:pt idx="6">
                        <c:v>1991 - 95</c:v>
                      </c:pt>
                      <c:pt idx="7">
                        <c:v>1996 - 00</c:v>
                      </c:pt>
                      <c:pt idx="8">
                        <c:v>2001 - 05</c:v>
                      </c:pt>
                      <c:pt idx="9">
                        <c:v>2006 - 10</c:v>
                      </c:pt>
                      <c:pt idx="10">
                        <c:v>2011 - 15</c:v>
                      </c:pt>
                      <c:pt idx="11">
                        <c:v>2016 - 20</c:v>
                      </c:pt>
                      <c:pt idx="12">
                        <c:v>2021 - 23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've167.02_globalnuclearreactorco'!$B$15:$B$27</c15:sqref>
                        </c15:formulaRef>
                      </c:ext>
                    </c:extLst>
                    <c:numCache>
                      <c:formatCode>General</c:formatCode>
                      <c:ptCount val="13"/>
                      <c:pt idx="0">
                        <c:v>34</c:v>
                      </c:pt>
                      <c:pt idx="1">
                        <c:v>41</c:v>
                      </c:pt>
                      <c:pt idx="2">
                        <c:v>92</c:v>
                      </c:pt>
                      <c:pt idx="3">
                        <c:v>86</c:v>
                      </c:pt>
                      <c:pt idx="4">
                        <c:v>131</c:v>
                      </c:pt>
                      <c:pt idx="5">
                        <c:v>85</c:v>
                      </c:pt>
                      <c:pt idx="6">
                        <c:v>29</c:v>
                      </c:pt>
                      <c:pt idx="7">
                        <c:v>23</c:v>
                      </c:pt>
                      <c:pt idx="8">
                        <c:v>20</c:v>
                      </c:pt>
                      <c:pt idx="9">
                        <c:v>12</c:v>
                      </c:pt>
                      <c:pt idx="10">
                        <c:v>29</c:v>
                      </c:pt>
                      <c:pt idx="11">
                        <c:v>34</c:v>
                      </c:pt>
                      <c:pt idx="12">
                        <c:v>12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CED0-4D66-9528-5F2E6C8646BE}"/>
                  </c:ext>
                </c:extLst>
              </c15:ser>
            </c15:filteredLineSeries>
          </c:ext>
        </c:extLst>
      </c:lineChart>
      <c:catAx>
        <c:axId val="55509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99320"/>
        <c:crosses val="autoZero"/>
        <c:auto val="1"/>
        <c:lblAlgn val="ctr"/>
        <c:lblOffset val="100"/>
        <c:noMultiLvlLbl val="0"/>
      </c:catAx>
      <c:valAx>
        <c:axId val="55509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09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'Data-centres'!$V$1</c:f>
              <c:strCache>
                <c:ptCount val="1"/>
                <c:pt idx="0">
                  <c:v>China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'Data-centres'!$V$3:$V$41</c:f>
              <c:numCache>
                <c:formatCode>General</c:formatCode>
                <c:ptCount val="39"/>
                <c:pt idx="0">
                  <c:v>3.3448221271943933E-2</c:v>
                </c:pt>
                <c:pt idx="1">
                  <c:v>3.4049079279951391E-2</c:v>
                </c:pt>
                <c:pt idx="2">
                  <c:v>3.454784449981016E-2</c:v>
                </c:pt>
                <c:pt idx="3">
                  <c:v>3.5608100024038053E-2</c:v>
                </c:pt>
                <c:pt idx="4">
                  <c:v>3.6558741025462034E-2</c:v>
                </c:pt>
                <c:pt idx="5">
                  <c:v>3.7600249288778795E-2</c:v>
                </c:pt>
                <c:pt idx="6">
                  <c:v>3.9104042527189242E-2</c:v>
                </c:pt>
                <c:pt idx="7">
                  <c:v>4.0760196244095777E-2</c:v>
                </c:pt>
                <c:pt idx="8">
                  <c:v>4.2064462715721562E-2</c:v>
                </c:pt>
                <c:pt idx="9">
                  <c:v>4.3407217573595676E-2</c:v>
                </c:pt>
                <c:pt idx="10">
                  <c:v>4.4965867204818814E-2</c:v>
                </c:pt>
                <c:pt idx="11">
                  <c:v>4.6572319422195065E-2</c:v>
                </c:pt>
                <c:pt idx="12">
                  <c:v>4.7064590764868991E-2</c:v>
                </c:pt>
                <c:pt idx="13">
                  <c:v>4.7571412615593625E-2</c:v>
                </c:pt>
                <c:pt idx="14">
                  <c:v>4.8235302247442643E-2</c:v>
                </c:pt>
                <c:pt idx="15">
                  <c:v>4.8916315484570261E-2</c:v>
                </c:pt>
                <c:pt idx="16">
                  <c:v>4.9708828084806193E-2</c:v>
                </c:pt>
                <c:pt idx="17">
                  <c:v>4.982865658405751E-2</c:v>
                </c:pt>
                <c:pt idx="18">
                  <c:v>5.0101066362057224E-2</c:v>
                </c:pt>
                <c:pt idx="19">
                  <c:v>5.0360222227457091E-2</c:v>
                </c:pt>
                <c:pt idx="20">
                  <c:v>5.0683968906419956E-2</c:v>
                </c:pt>
                <c:pt idx="21">
                  <c:v>5.1019674089785756E-2</c:v>
                </c:pt>
                <c:pt idx="22">
                  <c:v>5.1040738440844002E-2</c:v>
                </c:pt>
                <c:pt idx="23">
                  <c:v>5.1028709035598252E-2</c:v>
                </c:pt>
                <c:pt idx="24">
                  <c:v>5.1099191024711332E-2</c:v>
                </c:pt>
                <c:pt idx="25">
                  <c:v>5.1155769460310779E-2</c:v>
                </c:pt>
                <c:pt idx="26">
                  <c:v>5.1343157845913825E-2</c:v>
                </c:pt>
                <c:pt idx="27">
                  <c:v>5.1512108224760995E-2</c:v>
                </c:pt>
                <c:pt idx="28">
                  <c:v>5.1744168737794034E-2</c:v>
                </c:pt>
                <c:pt idx="29">
                  <c:v>5.1966067105514692E-2</c:v>
                </c:pt>
                <c:pt idx="30">
                  <c:v>5.2326229883767637E-2</c:v>
                </c:pt>
                <c:pt idx="31">
                  <c:v>5.2653121203562414E-2</c:v>
                </c:pt>
                <c:pt idx="32">
                  <c:v>5.3034201686690118E-2</c:v>
                </c:pt>
                <c:pt idx="33">
                  <c:v>5.3386091434770633E-2</c:v>
                </c:pt>
                <c:pt idx="34">
                  <c:v>5.3874692510071043E-2</c:v>
                </c:pt>
                <c:pt idx="35">
                  <c:v>5.4312998502014473E-2</c:v>
                </c:pt>
                <c:pt idx="36">
                  <c:v>5.4811894861985656E-2</c:v>
                </c:pt>
                <c:pt idx="37">
                  <c:v>5.5290877400665205E-2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6E-4109-9BF7-28FB0436E570}"/>
            </c:ext>
          </c:extLst>
        </c:ser>
        <c:ser>
          <c:idx val="1"/>
          <c:order val="1"/>
          <c:tx>
            <c:strRef>
              <c:f>'Data-centres'!$W$1</c:f>
              <c:strCache>
                <c:ptCount val="1"/>
                <c:pt idx="0">
                  <c:v>Northeast Asia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'Data-centres'!$W$3:$W$41</c:f>
              <c:numCache>
                <c:formatCode>General</c:formatCode>
                <c:ptCount val="39"/>
                <c:pt idx="0">
                  <c:v>1.8814621815888884E-2</c:v>
                </c:pt>
                <c:pt idx="1">
                  <c:v>2.2585696005067518E-2</c:v>
                </c:pt>
                <c:pt idx="2">
                  <c:v>2.9040061334003046E-2</c:v>
                </c:pt>
                <c:pt idx="3">
                  <c:v>3.3115951024708483E-2</c:v>
                </c:pt>
                <c:pt idx="4">
                  <c:v>3.8180670346371549E-2</c:v>
                </c:pt>
                <c:pt idx="5">
                  <c:v>4.2992343716917916E-2</c:v>
                </c:pt>
                <c:pt idx="6">
                  <c:v>4.7927939599008713E-2</c:v>
                </c:pt>
                <c:pt idx="7">
                  <c:v>5.1759251529794874E-2</c:v>
                </c:pt>
                <c:pt idx="8">
                  <c:v>5.4538428080046657E-2</c:v>
                </c:pt>
                <c:pt idx="9">
                  <c:v>5.7507028741251742E-2</c:v>
                </c:pt>
                <c:pt idx="10">
                  <c:v>6.0715369491087835E-2</c:v>
                </c:pt>
                <c:pt idx="11">
                  <c:v>6.4154068650843957E-2</c:v>
                </c:pt>
                <c:pt idx="12">
                  <c:v>6.5425373812449353E-2</c:v>
                </c:pt>
                <c:pt idx="13">
                  <c:v>6.6745072879988807E-2</c:v>
                </c:pt>
                <c:pt idx="14">
                  <c:v>6.8134250141545602E-2</c:v>
                </c:pt>
                <c:pt idx="15">
                  <c:v>6.9597358118208691E-2</c:v>
                </c:pt>
                <c:pt idx="16">
                  <c:v>7.1141275410835009E-2</c:v>
                </c:pt>
                <c:pt idx="17">
                  <c:v>7.1347860293099988E-2</c:v>
                </c:pt>
                <c:pt idx="18">
                  <c:v>7.1620530713353378E-2</c:v>
                </c:pt>
                <c:pt idx="19">
                  <c:v>7.1940338318352101E-2</c:v>
                </c:pt>
                <c:pt idx="20">
                  <c:v>7.2309239105210671E-2</c:v>
                </c:pt>
                <c:pt idx="21">
                  <c:v>7.2725197771908875E-2</c:v>
                </c:pt>
                <c:pt idx="22">
                  <c:v>7.2803712520403449E-2</c:v>
                </c:pt>
                <c:pt idx="23">
                  <c:v>7.2927322068342931E-2</c:v>
                </c:pt>
                <c:pt idx="24">
                  <c:v>7.309700959648241E-2</c:v>
                </c:pt>
                <c:pt idx="25">
                  <c:v>7.3316354748410931E-2</c:v>
                </c:pt>
                <c:pt idx="26">
                  <c:v>7.3581621778584391E-2</c:v>
                </c:pt>
                <c:pt idx="27">
                  <c:v>7.3877373940495969E-2</c:v>
                </c:pt>
                <c:pt idx="28">
                  <c:v>7.4211128463125053E-2</c:v>
                </c:pt>
                <c:pt idx="29">
                  <c:v>7.458196078678761E-2</c:v>
                </c:pt>
                <c:pt idx="30">
                  <c:v>7.499284258069569E-2</c:v>
                </c:pt>
                <c:pt idx="31">
                  <c:v>7.5433479743169385E-2</c:v>
                </c:pt>
                <c:pt idx="32">
                  <c:v>7.5910548694204605E-2</c:v>
                </c:pt>
                <c:pt idx="33">
                  <c:v>7.6417147518813497E-2</c:v>
                </c:pt>
                <c:pt idx="34">
                  <c:v>7.6959257761935379E-2</c:v>
                </c:pt>
                <c:pt idx="35">
                  <c:v>7.752763881324512E-2</c:v>
                </c:pt>
                <c:pt idx="36">
                  <c:v>7.8124141807112663E-2</c:v>
                </c:pt>
                <c:pt idx="37">
                  <c:v>7.8755825388386824E-2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06E-4109-9BF7-28FB0436E570}"/>
            </c:ext>
          </c:extLst>
        </c:ser>
        <c:ser>
          <c:idx val="2"/>
          <c:order val="2"/>
          <c:tx>
            <c:strRef>
              <c:f>'Data-centres'!$X$1</c:f>
              <c:strCache>
                <c:ptCount val="1"/>
                <c:pt idx="0">
                  <c:v>Oceania</c:v>
                </c:pt>
              </c:strCache>
            </c:strRef>
          </c:tx>
          <c:spPr>
            <a:ln w="28575" cap="rnd">
              <a:solidFill>
                <a:srgbClr val="007A37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'Data-centres'!$X$3:$X$41</c:f>
              <c:numCache>
                <c:formatCode>General</c:formatCode>
                <c:ptCount val="39"/>
                <c:pt idx="0">
                  <c:v>1.4336689960180109E-2</c:v>
                </c:pt>
                <c:pt idx="1">
                  <c:v>1.5544635521769726E-2</c:v>
                </c:pt>
                <c:pt idx="2">
                  <c:v>1.9335119080214305E-2</c:v>
                </c:pt>
                <c:pt idx="3">
                  <c:v>2.3022913255432594E-2</c:v>
                </c:pt>
                <c:pt idx="4">
                  <c:v>2.6391168411111502E-2</c:v>
                </c:pt>
                <c:pt idx="5">
                  <c:v>2.932585519206081E-2</c:v>
                </c:pt>
                <c:pt idx="6">
                  <c:v>3.0633629193588134E-2</c:v>
                </c:pt>
                <c:pt idx="7">
                  <c:v>3.2876846453359435E-2</c:v>
                </c:pt>
                <c:pt idx="8">
                  <c:v>3.4113809536812187E-2</c:v>
                </c:pt>
                <c:pt idx="9">
                  <c:v>3.5402164783498537E-2</c:v>
                </c:pt>
                <c:pt idx="10">
                  <c:v>3.6763764739607491E-2</c:v>
                </c:pt>
                <c:pt idx="11">
                  <c:v>3.8205425567775814E-2</c:v>
                </c:pt>
                <c:pt idx="12">
                  <c:v>3.7765140234271945E-2</c:v>
                </c:pt>
                <c:pt idx="13">
                  <c:v>3.7368327236447493E-2</c:v>
                </c:pt>
                <c:pt idx="14">
                  <c:v>3.70053646579089E-2</c:v>
                </c:pt>
                <c:pt idx="15">
                  <c:v>3.6673996916622251E-2</c:v>
                </c:pt>
                <c:pt idx="16">
                  <c:v>3.6409976572841701E-2</c:v>
                </c:pt>
                <c:pt idx="17">
                  <c:v>3.585208885534899E-2</c:v>
                </c:pt>
                <c:pt idx="18">
                  <c:v>3.5375819133838055E-2</c:v>
                </c:pt>
                <c:pt idx="19">
                  <c:v>3.4954170615258892E-2</c:v>
                </c:pt>
                <c:pt idx="20">
                  <c:v>3.4527897105920621E-2</c:v>
                </c:pt>
                <c:pt idx="21">
                  <c:v>3.4149948403813961E-2</c:v>
                </c:pt>
                <c:pt idx="22">
                  <c:v>3.35945087734928E-2</c:v>
                </c:pt>
                <c:pt idx="23">
                  <c:v>3.3080577075015161E-2</c:v>
                </c:pt>
                <c:pt idx="24">
                  <c:v>3.2603042985858428E-2</c:v>
                </c:pt>
                <c:pt idx="25">
                  <c:v>3.215659972361859E-2</c:v>
                </c:pt>
                <c:pt idx="26">
                  <c:v>3.1739654298784545E-2</c:v>
                </c:pt>
                <c:pt idx="27">
                  <c:v>3.1345290082929196E-2</c:v>
                </c:pt>
                <c:pt idx="28">
                  <c:v>3.0991634489077345E-2</c:v>
                </c:pt>
                <c:pt idx="29">
                  <c:v>3.0671314944907949E-2</c:v>
                </c:pt>
                <c:pt idx="30">
                  <c:v>3.0370772671663066E-2</c:v>
                </c:pt>
                <c:pt idx="31">
                  <c:v>3.0084675664339425E-2</c:v>
                </c:pt>
                <c:pt idx="32">
                  <c:v>2.9814060614687225E-2</c:v>
                </c:pt>
                <c:pt idx="33">
                  <c:v>2.9557286151593632E-2</c:v>
                </c:pt>
                <c:pt idx="34">
                  <c:v>2.9311735466713226E-2</c:v>
                </c:pt>
                <c:pt idx="35">
                  <c:v>2.9075031686453662E-2</c:v>
                </c:pt>
                <c:pt idx="36">
                  <c:v>2.8846582584466519E-2</c:v>
                </c:pt>
                <c:pt idx="37">
                  <c:v>2.8615447549817954E-2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6E-4109-9BF7-28FB0436E570}"/>
            </c:ext>
          </c:extLst>
        </c:ser>
        <c:ser>
          <c:idx val="3"/>
          <c:order val="3"/>
          <c:tx>
            <c:strRef>
              <c:f>'Data-centres'!$Y$1</c:f>
              <c:strCache>
                <c:ptCount val="1"/>
                <c:pt idx="0">
                  <c:v>Other Americas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'Data-centres'!$Y$3:$Y$41</c:f>
              <c:numCache>
                <c:formatCode>General</c:formatCode>
                <c:ptCount val="39"/>
                <c:pt idx="0">
                  <c:v>8.0296883008601945E-3</c:v>
                </c:pt>
                <c:pt idx="1">
                  <c:v>9.7585287319666546E-3</c:v>
                </c:pt>
                <c:pt idx="2">
                  <c:v>1.2362211766181169E-2</c:v>
                </c:pt>
                <c:pt idx="3">
                  <c:v>1.5168249258874252E-2</c:v>
                </c:pt>
                <c:pt idx="4">
                  <c:v>1.7875395261962156E-2</c:v>
                </c:pt>
                <c:pt idx="5">
                  <c:v>2.0842494192362764E-2</c:v>
                </c:pt>
                <c:pt idx="6">
                  <c:v>2.4172297499965408E-2</c:v>
                </c:pt>
                <c:pt idx="7">
                  <c:v>2.482943132630458E-2</c:v>
                </c:pt>
                <c:pt idx="8">
                  <c:v>2.5518661075643892E-2</c:v>
                </c:pt>
                <c:pt idx="9">
                  <c:v>2.6216656250026626E-2</c:v>
                </c:pt>
                <c:pt idx="10">
                  <c:v>2.695036750302322E-2</c:v>
                </c:pt>
                <c:pt idx="11">
                  <c:v>2.7704971937971726E-2</c:v>
                </c:pt>
                <c:pt idx="12">
                  <c:v>2.7941520303346144E-2</c:v>
                </c:pt>
                <c:pt idx="13">
                  <c:v>2.8194125599861512E-2</c:v>
                </c:pt>
                <c:pt idx="14">
                  <c:v>2.846217100247881E-2</c:v>
                </c:pt>
                <c:pt idx="15">
                  <c:v>2.8769685056919701E-2</c:v>
                </c:pt>
                <c:pt idx="16">
                  <c:v>2.9117158950346545E-2</c:v>
                </c:pt>
                <c:pt idx="17">
                  <c:v>2.886092824306119E-2</c:v>
                </c:pt>
                <c:pt idx="18">
                  <c:v>2.8676310093449675E-2</c:v>
                </c:pt>
                <c:pt idx="19">
                  <c:v>2.8519292057405592E-2</c:v>
                </c:pt>
                <c:pt idx="20">
                  <c:v>2.8388955879522046E-2</c:v>
                </c:pt>
                <c:pt idx="21">
                  <c:v>2.8282912280571941E-2</c:v>
                </c:pt>
                <c:pt idx="22">
                  <c:v>2.7936750699101086E-2</c:v>
                </c:pt>
                <c:pt idx="23">
                  <c:v>2.7618082093305931E-2</c:v>
                </c:pt>
                <c:pt idx="24">
                  <c:v>2.7322715164771819E-2</c:v>
                </c:pt>
                <c:pt idx="25">
                  <c:v>2.7050978984015532E-2</c:v>
                </c:pt>
                <c:pt idx="26">
                  <c:v>2.6802141224105569E-2</c:v>
                </c:pt>
                <c:pt idx="27">
                  <c:v>2.6571494665173535E-2</c:v>
                </c:pt>
                <c:pt idx="28">
                  <c:v>2.6374863557498102E-2</c:v>
                </c:pt>
                <c:pt idx="29">
                  <c:v>2.619913500547014E-2</c:v>
                </c:pt>
                <c:pt idx="30">
                  <c:v>2.6039674831806935E-2</c:v>
                </c:pt>
                <c:pt idx="31">
                  <c:v>2.5902831432465516E-2</c:v>
                </c:pt>
                <c:pt idx="32">
                  <c:v>2.5780542121682057E-2</c:v>
                </c:pt>
                <c:pt idx="33">
                  <c:v>2.5671530124180244E-2</c:v>
                </c:pt>
                <c:pt idx="34">
                  <c:v>2.5574944080454652E-2</c:v>
                </c:pt>
                <c:pt idx="35">
                  <c:v>2.5491449881153604E-2</c:v>
                </c:pt>
                <c:pt idx="36">
                  <c:v>2.5416200313287379E-2</c:v>
                </c:pt>
                <c:pt idx="37">
                  <c:v>2.5351331078112636E-2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6E-4109-9BF7-28FB0436E570}"/>
            </c:ext>
          </c:extLst>
        </c:ser>
        <c:ser>
          <c:idx val="4"/>
          <c:order val="4"/>
          <c:tx>
            <c:strRef>
              <c:f>'Data-centres'!$Z$1</c:f>
              <c:strCache>
                <c:ptCount val="1"/>
                <c:pt idx="0">
                  <c:v>Russia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'Data-centres'!$Z$3:$Z$41</c:f>
              <c:numCache>
                <c:formatCode>General</c:formatCode>
                <c:ptCount val="39"/>
                <c:pt idx="0">
                  <c:v>1.2497275489460479E-2</c:v>
                </c:pt>
                <c:pt idx="1">
                  <c:v>1.3873744456519229E-2</c:v>
                </c:pt>
                <c:pt idx="2">
                  <c:v>1.4818418219330158E-2</c:v>
                </c:pt>
                <c:pt idx="3">
                  <c:v>1.5799146901810595E-2</c:v>
                </c:pt>
                <c:pt idx="4">
                  <c:v>1.6847958677055099E-2</c:v>
                </c:pt>
                <c:pt idx="5">
                  <c:v>1.7966945314571853E-2</c:v>
                </c:pt>
                <c:pt idx="6">
                  <c:v>1.9175334381127056E-2</c:v>
                </c:pt>
                <c:pt idx="7">
                  <c:v>2.0194732934420614E-2</c:v>
                </c:pt>
                <c:pt idx="8">
                  <c:v>2.1269792328268339E-2</c:v>
                </c:pt>
                <c:pt idx="9">
                  <c:v>2.2424737611413122E-2</c:v>
                </c:pt>
                <c:pt idx="10">
                  <c:v>2.361695809053772E-2</c:v>
                </c:pt>
                <c:pt idx="11">
                  <c:v>2.4867938555781378E-2</c:v>
                </c:pt>
                <c:pt idx="12">
                  <c:v>2.5583299386034392E-2</c:v>
                </c:pt>
                <c:pt idx="13">
                  <c:v>2.6316224785179396E-2</c:v>
                </c:pt>
                <c:pt idx="14">
                  <c:v>2.7069796609434E-2</c:v>
                </c:pt>
                <c:pt idx="15">
                  <c:v>2.7851722680791505E-2</c:v>
                </c:pt>
                <c:pt idx="16">
                  <c:v>2.8653920338054202E-2</c:v>
                </c:pt>
                <c:pt idx="17">
                  <c:v>2.8801154599478972E-2</c:v>
                </c:pt>
                <c:pt idx="18">
                  <c:v>2.8977549449421568E-2</c:v>
                </c:pt>
                <c:pt idx="19">
                  <c:v>2.9161453165935776E-2</c:v>
                </c:pt>
                <c:pt idx="20">
                  <c:v>2.9347501020600675E-2</c:v>
                </c:pt>
                <c:pt idx="21">
                  <c:v>2.9537467603062778E-2</c:v>
                </c:pt>
                <c:pt idx="22">
                  <c:v>2.9447367304635767E-2</c:v>
                </c:pt>
                <c:pt idx="23">
                  <c:v>2.936226937325986E-2</c:v>
                </c:pt>
                <c:pt idx="24">
                  <c:v>2.9279565638100344E-2</c:v>
                </c:pt>
                <c:pt idx="25">
                  <c:v>2.9193501406706387E-2</c:v>
                </c:pt>
                <c:pt idx="26">
                  <c:v>2.9112134191796799E-2</c:v>
                </c:pt>
                <c:pt idx="27">
                  <c:v>2.9035032882854202E-2</c:v>
                </c:pt>
                <c:pt idx="28">
                  <c:v>2.8968020208070825E-2</c:v>
                </c:pt>
                <c:pt idx="29">
                  <c:v>2.8899852118187276E-2</c:v>
                </c:pt>
                <c:pt idx="30">
                  <c:v>2.8834247492432179E-2</c:v>
                </c:pt>
                <c:pt idx="31">
                  <c:v>2.8772455590852012E-2</c:v>
                </c:pt>
                <c:pt idx="32">
                  <c:v>2.8714596525707417E-2</c:v>
                </c:pt>
                <c:pt idx="33">
                  <c:v>2.8666328914279358E-2</c:v>
                </c:pt>
                <c:pt idx="34">
                  <c:v>2.8623021008153286E-2</c:v>
                </c:pt>
                <c:pt idx="35">
                  <c:v>2.8583044498570378E-2</c:v>
                </c:pt>
                <c:pt idx="36">
                  <c:v>2.854685538895849E-2</c:v>
                </c:pt>
                <c:pt idx="37">
                  <c:v>2.851441266293751E-2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06E-4109-9BF7-28FB0436E570}"/>
            </c:ext>
          </c:extLst>
        </c:ser>
        <c:ser>
          <c:idx val="5"/>
          <c:order val="5"/>
          <c:tx>
            <c:strRef>
              <c:f>'Data-centres'!$AA$1</c:f>
              <c:strCache>
                <c:ptCount val="1"/>
                <c:pt idx="0">
                  <c:v>Southeast Asia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'Data-centres'!$AA$3:$AA$41</c:f>
              <c:numCache>
                <c:formatCode>General</c:formatCode>
                <c:ptCount val="39"/>
                <c:pt idx="0">
                  <c:v>2.7291364793922128E-2</c:v>
                </c:pt>
                <c:pt idx="1">
                  <c:v>3.6819643157321315E-2</c:v>
                </c:pt>
                <c:pt idx="2">
                  <c:v>4.4914224128615711E-2</c:v>
                </c:pt>
                <c:pt idx="3">
                  <c:v>5.2179529939929331E-2</c:v>
                </c:pt>
                <c:pt idx="4">
                  <c:v>5.7738059957876432E-2</c:v>
                </c:pt>
                <c:pt idx="5">
                  <c:v>6.2264325179390061E-2</c:v>
                </c:pt>
                <c:pt idx="6">
                  <c:v>6.5852896984419748E-2</c:v>
                </c:pt>
                <c:pt idx="7">
                  <c:v>6.8475530699702511E-2</c:v>
                </c:pt>
                <c:pt idx="8">
                  <c:v>6.8783556257321785E-2</c:v>
                </c:pt>
                <c:pt idx="9">
                  <c:v>6.900588968744166E-2</c:v>
                </c:pt>
                <c:pt idx="10">
                  <c:v>6.7911127430269155E-2</c:v>
                </c:pt>
                <c:pt idx="11">
                  <c:v>6.7003463553317891E-2</c:v>
                </c:pt>
                <c:pt idx="12">
                  <c:v>6.5886191623062099E-2</c:v>
                </c:pt>
                <c:pt idx="13">
                  <c:v>6.562284313220057E-2</c:v>
                </c:pt>
                <c:pt idx="14">
                  <c:v>6.54744194944296E-2</c:v>
                </c:pt>
                <c:pt idx="15">
                  <c:v>6.5428289979288942E-2</c:v>
                </c:pt>
                <c:pt idx="16">
                  <c:v>6.547714181922426E-2</c:v>
                </c:pt>
                <c:pt idx="17">
                  <c:v>6.4060352495150671E-2</c:v>
                </c:pt>
                <c:pt idx="18">
                  <c:v>6.2821797682288169E-2</c:v>
                </c:pt>
                <c:pt idx="19">
                  <c:v>6.1696886280590287E-2</c:v>
                </c:pt>
                <c:pt idx="20">
                  <c:v>6.0676115858249446E-2</c:v>
                </c:pt>
                <c:pt idx="21">
                  <c:v>5.9745940141506103E-2</c:v>
                </c:pt>
                <c:pt idx="22">
                  <c:v>5.8265468591576199E-2</c:v>
                </c:pt>
                <c:pt idx="23">
                  <c:v>5.6890203056721475E-2</c:v>
                </c:pt>
                <c:pt idx="24">
                  <c:v>5.5609143747657457E-2</c:v>
                </c:pt>
                <c:pt idx="25">
                  <c:v>5.4414872509922114E-2</c:v>
                </c:pt>
                <c:pt idx="26">
                  <c:v>5.3297941141551529E-2</c:v>
                </c:pt>
                <c:pt idx="27">
                  <c:v>5.2250516755250241E-2</c:v>
                </c:pt>
                <c:pt idx="28">
                  <c:v>5.1268040388984248E-2</c:v>
                </c:pt>
                <c:pt idx="29">
                  <c:v>5.0364298336563314E-2</c:v>
                </c:pt>
                <c:pt idx="30">
                  <c:v>4.952594537144836E-2</c:v>
                </c:pt>
                <c:pt idx="31">
                  <c:v>4.8740486979504852E-2</c:v>
                </c:pt>
                <c:pt idx="32">
                  <c:v>4.8009187207350305E-2</c:v>
                </c:pt>
                <c:pt idx="33">
                  <c:v>4.732700918295956E-2</c:v>
                </c:pt>
                <c:pt idx="34">
                  <c:v>4.6689838541502354E-2</c:v>
                </c:pt>
                <c:pt idx="35">
                  <c:v>4.608785633463279E-2</c:v>
                </c:pt>
                <c:pt idx="36">
                  <c:v>4.5527771956257186E-2</c:v>
                </c:pt>
                <c:pt idx="37">
                  <c:v>4.5005922803264112E-2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6E-4109-9BF7-28FB0436E570}"/>
            </c:ext>
          </c:extLst>
        </c:ser>
        <c:ser>
          <c:idx val="6"/>
          <c:order val="6"/>
          <c:tx>
            <c:strRef>
              <c:f>'Data-centres'!$AB$1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'Data-centres'!$U$3:$U$41</c:f>
              <c:strCache>
                <c:ptCount val="3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  <c:pt idx="18">
                  <c:v>2041</c:v>
                </c:pt>
                <c:pt idx="19">
                  <c:v>2042</c:v>
                </c:pt>
                <c:pt idx="20">
                  <c:v>2043</c:v>
                </c:pt>
                <c:pt idx="21">
                  <c:v>2044</c:v>
                </c:pt>
                <c:pt idx="22">
                  <c:v>2045</c:v>
                </c:pt>
                <c:pt idx="23">
                  <c:v>2046</c:v>
                </c:pt>
                <c:pt idx="24">
                  <c:v>2047</c:v>
                </c:pt>
                <c:pt idx="25">
                  <c:v>2048</c:v>
                </c:pt>
                <c:pt idx="26">
                  <c:v>2049</c:v>
                </c:pt>
                <c:pt idx="27">
                  <c:v>2050</c:v>
                </c:pt>
                <c:pt idx="28">
                  <c:v>2051</c:v>
                </c:pt>
                <c:pt idx="29">
                  <c:v>2052</c:v>
                </c:pt>
                <c:pt idx="30">
                  <c:v>2053</c:v>
                </c:pt>
                <c:pt idx="31">
                  <c:v>2054</c:v>
                </c:pt>
                <c:pt idx="32">
                  <c:v>2055</c:v>
                </c:pt>
                <c:pt idx="33">
                  <c:v>2056</c:v>
                </c:pt>
                <c:pt idx="34">
                  <c:v>2057</c:v>
                </c:pt>
                <c:pt idx="35">
                  <c:v>2058</c:v>
                </c:pt>
                <c:pt idx="36">
                  <c:v>2059</c:v>
                </c:pt>
                <c:pt idx="37">
                  <c:v>2060</c:v>
                </c:pt>
              </c:strCache>
            </c:strRef>
          </c:cat>
          <c:val>
            <c:numRef>
              <c:f>'Data-centres'!$AB$3:$AB$41</c:f>
              <c:numCache>
                <c:formatCode>General</c:formatCode>
                <c:ptCount val="39"/>
                <c:pt idx="0">
                  <c:v>6.4473401046795817E-2</c:v>
                </c:pt>
                <c:pt idx="1">
                  <c:v>8.0741730655229035E-2</c:v>
                </c:pt>
                <c:pt idx="2">
                  <c:v>9.5610908042485079E-2</c:v>
                </c:pt>
                <c:pt idx="3">
                  <c:v>0.1101576038863868</c:v>
                </c:pt>
                <c:pt idx="4">
                  <c:v>0.12351018599316978</c:v>
                </c:pt>
                <c:pt idx="5">
                  <c:v>0.13752962873385352</c:v>
                </c:pt>
                <c:pt idx="6">
                  <c:v>0.15122184682408663</c:v>
                </c:pt>
                <c:pt idx="7">
                  <c:v>0.1658097234403545</c:v>
                </c:pt>
                <c:pt idx="8">
                  <c:v>0.17573102630431631</c:v>
                </c:pt>
                <c:pt idx="9">
                  <c:v>0.18617637567994397</c:v>
                </c:pt>
                <c:pt idx="10">
                  <c:v>0.19715165106574334</c:v>
                </c:pt>
                <c:pt idx="11">
                  <c:v>0.2086700562183208</c:v>
                </c:pt>
                <c:pt idx="12">
                  <c:v>0.21291056232282105</c:v>
                </c:pt>
                <c:pt idx="13">
                  <c:v>0.21726405542519384</c:v>
                </c:pt>
                <c:pt idx="14">
                  <c:v>0.22174032951797942</c:v>
                </c:pt>
                <c:pt idx="15">
                  <c:v>0.22633072990794181</c:v>
                </c:pt>
                <c:pt idx="16">
                  <c:v>0.23103570385927991</c:v>
                </c:pt>
                <c:pt idx="17">
                  <c:v>0.23332475927395352</c:v>
                </c:pt>
                <c:pt idx="18">
                  <c:v>0.23570566196601339</c:v>
                </c:pt>
                <c:pt idx="19">
                  <c:v>0.23814797269819046</c:v>
                </c:pt>
                <c:pt idx="20">
                  <c:v>0.24065785126122211</c:v>
                </c:pt>
                <c:pt idx="21">
                  <c:v>0.24323581853616394</c:v>
                </c:pt>
                <c:pt idx="22">
                  <c:v>0.24230596290902515</c:v>
                </c:pt>
                <c:pt idx="23">
                  <c:v>0.24143452139161703</c:v>
                </c:pt>
                <c:pt idx="24">
                  <c:v>0.2406057168743517</c:v>
                </c:pt>
                <c:pt idx="25">
                  <c:v>0.23982719554625648</c:v>
                </c:pt>
                <c:pt idx="26">
                  <c:v>0.23909902580948256</c:v>
                </c:pt>
                <c:pt idx="27">
                  <c:v>0.23840588017193579</c:v>
                </c:pt>
                <c:pt idx="28">
                  <c:v>0.23774892167632566</c:v>
                </c:pt>
                <c:pt idx="29">
                  <c:v>0.23714017370427584</c:v>
                </c:pt>
                <c:pt idx="30">
                  <c:v>0.23654858040999061</c:v>
                </c:pt>
                <c:pt idx="31">
                  <c:v>0.23598826169371648</c:v>
                </c:pt>
                <c:pt idx="32">
                  <c:v>0.2354542558278461</c:v>
                </c:pt>
                <c:pt idx="33">
                  <c:v>0.23494727794391498</c:v>
                </c:pt>
                <c:pt idx="34">
                  <c:v>0.23446504966179674</c:v>
                </c:pt>
                <c:pt idx="35">
                  <c:v>0.23400677357551783</c:v>
                </c:pt>
                <c:pt idx="36">
                  <c:v>0.2335740549578979</c:v>
                </c:pt>
                <c:pt idx="37">
                  <c:v>0.23316079554208882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06E-4109-9BF7-28FB0436E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8929848"/>
        <c:axId val="1378926248"/>
      </c:lineChart>
      <c:catAx>
        <c:axId val="137892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78926248"/>
        <c:crosses val="autoZero"/>
        <c:auto val="1"/>
        <c:lblAlgn val="ctr"/>
        <c:lblOffset val="100"/>
        <c:tickLblSkip val="5"/>
        <c:noMultiLvlLbl val="0"/>
      </c:catAx>
      <c:valAx>
        <c:axId val="1378926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7892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rgbClr val="6D9B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A-4918-8ADC-9E68779BE7C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A-4918-8ADC-9E68779BE7C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A-4918-8ADC-9E68779BE7C5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4A-4918-8ADC-9E68779BE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Hour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Sheet1!$A$3:$A$26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E8-4BAA-A8A2-0AE65C13CB24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IT load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Sheet1!$B$3:$B$26</c:f>
              <c:numCache>
                <c:formatCode>General</c:formatCode>
                <c:ptCount val="24"/>
                <c:pt idx="0">
                  <c:v>1012.9</c:v>
                </c:pt>
                <c:pt idx="1">
                  <c:v>1025</c:v>
                </c:pt>
                <c:pt idx="2">
                  <c:v>1035.4000000000001</c:v>
                </c:pt>
                <c:pt idx="3">
                  <c:v>1043.3</c:v>
                </c:pt>
                <c:pt idx="4">
                  <c:v>1048.3</c:v>
                </c:pt>
                <c:pt idx="5">
                  <c:v>1050</c:v>
                </c:pt>
                <c:pt idx="6">
                  <c:v>1040</c:v>
                </c:pt>
                <c:pt idx="7">
                  <c:v>1043.3</c:v>
                </c:pt>
                <c:pt idx="8">
                  <c:v>1020</c:v>
                </c:pt>
                <c:pt idx="9">
                  <c:v>1025</c:v>
                </c:pt>
                <c:pt idx="10">
                  <c:v>1000</c:v>
                </c:pt>
                <c:pt idx="11">
                  <c:v>1000</c:v>
                </c:pt>
                <c:pt idx="12">
                  <c:v>1000</c:v>
                </c:pt>
                <c:pt idx="13">
                  <c:v>1030</c:v>
                </c:pt>
                <c:pt idx="14">
                  <c:v>1040</c:v>
                </c:pt>
                <c:pt idx="15">
                  <c:v>1010</c:v>
                </c:pt>
                <c:pt idx="16">
                  <c:v>1001.7</c:v>
                </c:pt>
                <c:pt idx="17">
                  <c:v>1001.7</c:v>
                </c:pt>
                <c:pt idx="18">
                  <c:v>1001.7</c:v>
                </c:pt>
                <c:pt idx="19">
                  <c:v>1006.7</c:v>
                </c:pt>
                <c:pt idx="20">
                  <c:v>1014.6</c:v>
                </c:pt>
                <c:pt idx="21">
                  <c:v>1025</c:v>
                </c:pt>
                <c:pt idx="22">
                  <c:v>1037.0999999999999</c:v>
                </c:pt>
                <c:pt idx="23">
                  <c:v>1050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E8-4BAA-A8A2-0AE65C13CB24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Other load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Sheet1!$C$3:$C$26</c:f>
              <c:numCache>
                <c:formatCode>General</c:formatCode>
                <c:ptCount val="24"/>
                <c:pt idx="0">
                  <c:v>226</c:v>
                </c:pt>
                <c:pt idx="1">
                  <c:v>230</c:v>
                </c:pt>
                <c:pt idx="2">
                  <c:v>226</c:v>
                </c:pt>
                <c:pt idx="3">
                  <c:v>215</c:v>
                </c:pt>
                <c:pt idx="4">
                  <c:v>200</c:v>
                </c:pt>
                <c:pt idx="5">
                  <c:v>185</c:v>
                </c:pt>
                <c:pt idx="6">
                  <c:v>174</c:v>
                </c:pt>
                <c:pt idx="7">
                  <c:v>170</c:v>
                </c:pt>
                <c:pt idx="8">
                  <c:v>174</c:v>
                </c:pt>
                <c:pt idx="9">
                  <c:v>185</c:v>
                </c:pt>
                <c:pt idx="10">
                  <c:v>200</c:v>
                </c:pt>
                <c:pt idx="11">
                  <c:v>215</c:v>
                </c:pt>
                <c:pt idx="12">
                  <c:v>226</c:v>
                </c:pt>
                <c:pt idx="13">
                  <c:v>230</c:v>
                </c:pt>
                <c:pt idx="14">
                  <c:v>226</c:v>
                </c:pt>
                <c:pt idx="15">
                  <c:v>215</c:v>
                </c:pt>
                <c:pt idx="16">
                  <c:v>200</c:v>
                </c:pt>
                <c:pt idx="17">
                  <c:v>185</c:v>
                </c:pt>
                <c:pt idx="18">
                  <c:v>174</c:v>
                </c:pt>
                <c:pt idx="19">
                  <c:v>170</c:v>
                </c:pt>
                <c:pt idx="20">
                  <c:v>174</c:v>
                </c:pt>
                <c:pt idx="21">
                  <c:v>185</c:v>
                </c:pt>
                <c:pt idx="22">
                  <c:v>200</c:v>
                </c:pt>
                <c:pt idx="23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E8-4BAA-A8A2-0AE65C13CB24}"/>
            </c:ext>
          </c:extLst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Cooling load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val>
            <c:numRef>
              <c:f>Sheet1!$D$3:$D$26</c:f>
              <c:numCache>
                <c:formatCode>General</c:formatCode>
                <c:ptCount val="24"/>
                <c:pt idx="0">
                  <c:v>330</c:v>
                </c:pt>
                <c:pt idx="1">
                  <c:v>340</c:v>
                </c:pt>
                <c:pt idx="2">
                  <c:v>360</c:v>
                </c:pt>
                <c:pt idx="3">
                  <c:v>400</c:v>
                </c:pt>
                <c:pt idx="4">
                  <c:v>460</c:v>
                </c:pt>
                <c:pt idx="5">
                  <c:v>520</c:v>
                </c:pt>
                <c:pt idx="6">
                  <c:v>600</c:v>
                </c:pt>
                <c:pt idx="7">
                  <c:v>700</c:v>
                </c:pt>
                <c:pt idx="8">
                  <c:v>820</c:v>
                </c:pt>
                <c:pt idx="9">
                  <c:v>900</c:v>
                </c:pt>
                <c:pt idx="10">
                  <c:v>980</c:v>
                </c:pt>
                <c:pt idx="11">
                  <c:v>1040</c:v>
                </c:pt>
                <c:pt idx="12">
                  <c:v>1080</c:v>
                </c:pt>
                <c:pt idx="13">
                  <c:v>1100</c:v>
                </c:pt>
                <c:pt idx="14">
                  <c:v>1080</c:v>
                </c:pt>
                <c:pt idx="15">
                  <c:v>1020</c:v>
                </c:pt>
                <c:pt idx="16">
                  <c:v>920</c:v>
                </c:pt>
                <c:pt idx="17">
                  <c:v>800</c:v>
                </c:pt>
                <c:pt idx="18">
                  <c:v>680</c:v>
                </c:pt>
                <c:pt idx="19">
                  <c:v>580</c:v>
                </c:pt>
                <c:pt idx="20">
                  <c:v>500</c:v>
                </c:pt>
                <c:pt idx="21">
                  <c:v>440</c:v>
                </c:pt>
                <c:pt idx="22">
                  <c:v>400</c:v>
                </c:pt>
                <c:pt idx="23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E8-4BAA-A8A2-0AE65C13C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3641800"/>
        <c:axId val="993640720"/>
      </c:areaChart>
      <c:catAx>
        <c:axId val="9936418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Time of</a:t>
                </a:r>
                <a:r>
                  <a:rPr lang="en-US" sz="1200" baseline="0" dirty="0"/>
                  <a:t> Day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3640720"/>
        <c:crosses val="autoZero"/>
        <c:auto val="1"/>
        <c:lblAlgn val="ctr"/>
        <c:lblOffset val="100"/>
        <c:noMultiLvlLbl val="0"/>
      </c:catAx>
      <c:valAx>
        <c:axId val="993640720"/>
        <c:scaling>
          <c:orientation val="minMax"/>
          <c:max val="35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Electric</a:t>
                </a:r>
                <a:r>
                  <a:rPr lang="en-US" sz="1200" baseline="0" dirty="0"/>
                  <a:t> Power Draw (KW)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993641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Data!$B$2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xVal>
            <c:numRef>
              <c:f>Data!$D$4:$D$25</c:f>
              <c:numCache>
                <c:formatCode>0%</c:formatCode>
                <c:ptCount val="22"/>
                <c:pt idx="1">
                  <c:v>0</c:v>
                </c:pt>
                <c:pt idx="2">
                  <c:v>6.4031264091387347E-2</c:v>
                </c:pt>
                <c:pt idx="3">
                  <c:v>0.27092511013215859</c:v>
                </c:pt>
                <c:pt idx="4">
                  <c:v>0.13437521172564876</c:v>
                </c:pt>
                <c:pt idx="5">
                  <c:v>4.1237113402061857E-3</c:v>
                </c:pt>
                <c:pt idx="6">
                  <c:v>2.3973629008091101E-3</c:v>
                </c:pt>
                <c:pt idx="7">
                  <c:v>0.1009110714993068</c:v>
                </c:pt>
                <c:pt idx="8">
                  <c:v>5.2942140632683161E-2</c:v>
                </c:pt>
                <c:pt idx="9">
                  <c:v>1.7699115044247787E-2</c:v>
                </c:pt>
                <c:pt idx="10">
                  <c:v>0.11878612716763007</c:v>
                </c:pt>
                <c:pt idx="11">
                  <c:v>7.1588366890380312E-2</c:v>
                </c:pt>
                <c:pt idx="12">
                  <c:v>0</c:v>
                </c:pt>
                <c:pt idx="13">
                  <c:v>4.6822742474916385E-2</c:v>
                </c:pt>
                <c:pt idx="14">
                  <c:v>2.5112107623318385E-2</c:v>
                </c:pt>
                <c:pt idx="15">
                  <c:v>6.565563158868133E-3</c:v>
                </c:pt>
                <c:pt idx="16">
                  <c:v>1.7513134851138354E-2</c:v>
                </c:pt>
                <c:pt idx="17">
                  <c:v>4.9271339347675226E-2</c:v>
                </c:pt>
                <c:pt idx="18">
                  <c:v>3.6155202821869487E-2</c:v>
                </c:pt>
                <c:pt idx="19">
                  <c:v>0.13828119826044727</c:v>
                </c:pt>
                <c:pt idx="20">
                  <c:v>0.13832534120250828</c:v>
                </c:pt>
                <c:pt idx="21">
                  <c:v>0.11536689803909253</c:v>
                </c:pt>
              </c:numCache>
            </c:numRef>
          </c:xVal>
          <c:yVal>
            <c:numRef>
              <c:f>Data!$C$4:$C$25</c:f>
              <c:numCache>
                <c:formatCode>0%</c:formatCode>
                <c:ptCount val="22"/>
                <c:pt idx="0">
                  <c:v>0.398259680340249</c:v>
                </c:pt>
                <c:pt idx="1">
                  <c:v>0.51211572698086361</c:v>
                </c:pt>
                <c:pt idx="2">
                  <c:v>0.38983835626514951</c:v>
                </c:pt>
                <c:pt idx="3">
                  <c:v>0.43489539328912336</c:v>
                </c:pt>
                <c:pt idx="4">
                  <c:v>0.47225229240523658</c:v>
                </c:pt>
                <c:pt idx="5">
                  <c:v>0.36400257228484412</c:v>
                </c:pt>
                <c:pt idx="6">
                  <c:v>0.44516593660688786</c:v>
                </c:pt>
                <c:pt idx="7">
                  <c:v>0.48174384955997945</c:v>
                </c:pt>
                <c:pt idx="8">
                  <c:v>0.48830505111669958</c:v>
                </c:pt>
                <c:pt idx="9">
                  <c:v>0.52627619458315034</c:v>
                </c:pt>
                <c:pt idx="10">
                  <c:v>0.42780577651766444</c:v>
                </c:pt>
                <c:pt idx="11">
                  <c:v>0.28181288970095864</c:v>
                </c:pt>
                <c:pt idx="12">
                  <c:v>0.37464078559968966</c:v>
                </c:pt>
                <c:pt idx="13">
                  <c:v>0.34488375762943957</c:v>
                </c:pt>
                <c:pt idx="14">
                  <c:v>0.50252723857346615</c:v>
                </c:pt>
                <c:pt idx="15">
                  <c:v>0.4703845054267517</c:v>
                </c:pt>
                <c:pt idx="16">
                  <c:v>0.54405824390800239</c:v>
                </c:pt>
                <c:pt idx="17">
                  <c:v>0.63014472262811805</c:v>
                </c:pt>
                <c:pt idx="18">
                  <c:v>0.5765878432558682</c:v>
                </c:pt>
                <c:pt idx="19">
                  <c:v>0.42032573809236062</c:v>
                </c:pt>
                <c:pt idx="20">
                  <c:v>0.44109092813801737</c:v>
                </c:pt>
                <c:pt idx="21">
                  <c:v>0.45958527133807214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C1-491D-962C-6D6B29681C24}"/>
            </c:ext>
          </c:extLst>
        </c:ser>
        <c:ser>
          <c:idx val="1"/>
          <c:order val="1"/>
          <c:tx>
            <c:strRef>
              <c:f>Data!$F$2</c:f>
              <c:strCache>
                <c:ptCount val="1"/>
                <c:pt idx="0">
                  <c:v>2060 REF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chemeClr val="bg2">
                  <a:lumMod val="75000"/>
                </a:schemeClr>
              </a:solidFill>
              <a:ln w="9525">
                <a:noFill/>
              </a:ln>
              <a:effectLst/>
            </c:spPr>
          </c:marker>
          <c:xVal>
            <c:numRef>
              <c:f>Data!$H$4:$H$25</c:f>
              <c:numCache>
                <c:formatCode>0%</c:formatCode>
                <c:ptCount val="22"/>
                <c:pt idx="0">
                  <c:v>0.87623958746529151</c:v>
                </c:pt>
                <c:pt idx="1">
                  <c:v>0.20353982300884954</c:v>
                </c:pt>
                <c:pt idx="2">
                  <c:v>0.29339199447895098</c:v>
                </c:pt>
                <c:pt idx="3">
                  <c:v>0.88217054263565897</c:v>
                </c:pt>
                <c:pt idx="4">
                  <c:v>0.51078506352235342</c:v>
                </c:pt>
                <c:pt idx="5">
                  <c:v>4.0214477211796246E-2</c:v>
                </c:pt>
                <c:pt idx="6">
                  <c:v>7.9964850615114241E-2</c:v>
                </c:pt>
                <c:pt idx="7">
                  <c:v>0.37278811772256348</c:v>
                </c:pt>
                <c:pt idx="8">
                  <c:v>0.27438885081105779</c:v>
                </c:pt>
                <c:pt idx="9">
                  <c:v>3.5354318498992093E-2</c:v>
                </c:pt>
                <c:pt idx="10">
                  <c:v>0.44811046511627906</c:v>
                </c:pt>
                <c:pt idx="11">
                  <c:v>0.41167883211678835</c:v>
                </c:pt>
                <c:pt idx="12">
                  <c:v>0.2179930795847751</c:v>
                </c:pt>
                <c:pt idx="13">
                  <c:v>0.21041809458533239</c:v>
                </c:pt>
                <c:pt idx="14">
                  <c:v>0.31422429236832672</c:v>
                </c:pt>
                <c:pt idx="15">
                  <c:v>3.3871302902265012E-2</c:v>
                </c:pt>
                <c:pt idx="16">
                  <c:v>4.8309178743961352E-2</c:v>
                </c:pt>
                <c:pt idx="17">
                  <c:v>0.30753083180267649</c:v>
                </c:pt>
                <c:pt idx="18">
                  <c:v>0.34084396978379788</c:v>
                </c:pt>
                <c:pt idx="19">
                  <c:v>0.43571321095395726</c:v>
                </c:pt>
                <c:pt idx="20">
                  <c:v>0.54456810794838961</c:v>
                </c:pt>
                <c:pt idx="21">
                  <c:v>0.41491463199674206</c:v>
                </c:pt>
              </c:numCache>
            </c:numRef>
          </c:xVal>
          <c:yVal>
            <c:numRef>
              <c:f>Data!$G$4:$G$25</c:f>
              <c:numCache>
                <c:formatCode>0%</c:formatCode>
                <c:ptCount val="22"/>
                <c:pt idx="0">
                  <c:v>0.17178337248846615</c:v>
                </c:pt>
                <c:pt idx="1">
                  <c:v>0.59387124871327901</c:v>
                </c:pt>
                <c:pt idx="2">
                  <c:v>0.52518771365262562</c:v>
                </c:pt>
                <c:pt idx="3">
                  <c:v>4.5079077718133149E-3</c:v>
                </c:pt>
                <c:pt idx="4">
                  <c:v>0.18606566280274575</c:v>
                </c:pt>
                <c:pt idx="5">
                  <c:v>0.50483081102247385</c:v>
                </c:pt>
                <c:pt idx="6">
                  <c:v>0.59841454601607458</c:v>
                </c:pt>
                <c:pt idx="7">
                  <c:v>0.3035495786378542</c:v>
                </c:pt>
                <c:pt idx="8">
                  <c:v>0.46732329672526574</c:v>
                </c:pt>
                <c:pt idx="9">
                  <c:v>0.7082518460312337</c:v>
                </c:pt>
                <c:pt idx="10">
                  <c:v>0.36954608133603217</c:v>
                </c:pt>
                <c:pt idx="11">
                  <c:v>0.17607493749339723</c:v>
                </c:pt>
                <c:pt idx="12">
                  <c:v>0.24158835019125427</c:v>
                </c:pt>
                <c:pt idx="13">
                  <c:v>0.44861429715863865</c:v>
                </c:pt>
                <c:pt idx="14">
                  <c:v>0.55690870282129501</c:v>
                </c:pt>
                <c:pt idx="15">
                  <c:v>0.53914346583741202</c:v>
                </c:pt>
                <c:pt idx="16">
                  <c:v>0.64879672936622745</c:v>
                </c:pt>
                <c:pt idx="17">
                  <c:v>0.48908430913848883</c:v>
                </c:pt>
                <c:pt idx="18">
                  <c:v>0.53004816054564097</c:v>
                </c:pt>
                <c:pt idx="19">
                  <c:v>0.43442975256249805</c:v>
                </c:pt>
                <c:pt idx="20">
                  <c:v>0.48631652821922128</c:v>
                </c:pt>
                <c:pt idx="21">
                  <c:v>0.36842083864633907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DC1-491D-962C-6D6B29681C24}"/>
            </c:ext>
          </c:extLst>
        </c:ser>
        <c:ser>
          <c:idx val="2"/>
          <c:order val="2"/>
          <c:tx>
            <c:strRef>
              <c:f>Data!$J$2</c:f>
              <c:strCache>
                <c:ptCount val="1"/>
                <c:pt idx="0">
                  <c:v>2060 TGT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5"/>
            <c:marker>
              <c:symbol val="circle"/>
              <c:size val="9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DC1-491D-962C-6D6B29681C24}"/>
              </c:ext>
            </c:extLst>
          </c:dPt>
          <c:dPt>
            <c:idx val="11"/>
            <c:marker>
              <c:symbol val="circle"/>
              <c:size val="9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DC1-491D-962C-6D6B29681C24}"/>
              </c:ext>
            </c:extLst>
          </c:dPt>
          <c:dPt>
            <c:idx val="12"/>
            <c:marker>
              <c:symbol val="circle"/>
              <c:size val="9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DC1-491D-962C-6D6B29681C24}"/>
              </c:ext>
            </c:extLst>
          </c:dPt>
          <c:dLbls>
            <c:dLbl>
              <c:idx val="0"/>
              <c:layout>
                <c:manualLayout>
                  <c:x val="-4.040405528915663E-2"/>
                  <c:y val="-2.65256512494162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AUS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DC1-491D-962C-6D6B29681C24}"/>
                </c:ext>
              </c:extLst>
            </c:dLbl>
            <c:dLbl>
              <c:idx val="4"/>
              <c:layout>
                <c:manualLayout>
                  <c:x val="-1.6754150960264152E-2"/>
                  <c:y val="2.02147510626136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DC1-491D-962C-6D6B29681C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INA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DC1-491D-962C-6D6B29681C24}"/>
                </c:ext>
              </c:extLst>
            </c:dLbl>
            <c:dLbl>
              <c:idx val="7"/>
              <c:layout>
                <c:manualLayout>
                  <c:x val="-7.4806684762800169E-2"/>
                  <c:y val="2.189400810187789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JPN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DC1-491D-962C-6D6B29681C24}"/>
                </c:ext>
              </c:extLst>
            </c:dLbl>
            <c:dLbl>
              <c:idx val="9"/>
              <c:layout>
                <c:manualLayout>
                  <c:x val="-6.0606060606060606E-3"/>
                  <c:y val="-2.209944751381219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PHL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DC1-491D-962C-6D6B29681C24}"/>
                </c:ext>
              </c:extLst>
            </c:dLbl>
            <c:dLbl>
              <c:idx val="14"/>
              <c:layout>
                <c:manualLayout>
                  <c:x val="-2.0202020202020204E-2"/>
                  <c:y val="-3.43769183548189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PHL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DC1-491D-962C-6D6B29681C24}"/>
                </c:ext>
              </c:extLst>
            </c:dLbl>
            <c:dLbl>
              <c:idx val="15"/>
              <c:layout>
                <c:manualLayout>
                  <c:x val="-2.6262626262626262E-2"/>
                  <c:y val="-3.683241252302035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DC1-491D-962C-6D6B29681C24}"/>
                </c:ext>
              </c:extLst>
            </c:dLbl>
            <c:dLbl>
              <c:idx val="16"/>
              <c:layout>
                <c:manualLayout>
                  <c:x val="-4.1589014736592538E-3"/>
                  <c:y val="-4.7208705302123243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SGP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DC1-491D-962C-6D6B29681C24}"/>
                </c:ext>
              </c:extLst>
            </c:dLbl>
            <c:dLbl>
              <c:idx val="18"/>
              <c:layout>
                <c:manualLayout>
                  <c:x val="-1.0101054756358781E-2"/>
                  <c:y val="-2.13820394923461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THL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DC1-491D-962C-6D6B29681C24}"/>
                </c:ext>
              </c:extLst>
            </c:dLbl>
            <c:dLbl>
              <c:idx val="19"/>
              <c:layout>
                <c:manualLayout>
                  <c:x val="-2.020178204016058E-3"/>
                  <c:y val="-1.22325014705157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USA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DC1-491D-962C-6D6B29681C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Data!$L$4:$L$25</c:f>
              <c:numCache>
                <c:formatCode>0%</c:formatCode>
                <c:ptCount val="22"/>
                <c:pt idx="0">
                  <c:v>0.95702288819364401</c:v>
                </c:pt>
                <c:pt idx="1">
                  <c:v>0.20353982300884954</c:v>
                </c:pt>
                <c:pt idx="2">
                  <c:v>0.35584070104060717</c:v>
                </c:pt>
                <c:pt idx="3">
                  <c:v>0.89318370739817121</c:v>
                </c:pt>
                <c:pt idx="4">
                  <c:v>0.56813016083091183</c:v>
                </c:pt>
                <c:pt idx="5">
                  <c:v>0.18854415274463007</c:v>
                </c:pt>
                <c:pt idx="6">
                  <c:v>0.19215878061702735</c:v>
                </c:pt>
                <c:pt idx="7">
                  <c:v>0.48700619518867161</c:v>
                </c:pt>
                <c:pt idx="8">
                  <c:v>0.44000409878061281</c:v>
                </c:pt>
                <c:pt idx="9">
                  <c:v>0.21420536718624461</c:v>
                </c:pt>
                <c:pt idx="10">
                  <c:v>0.59488597097442986</c:v>
                </c:pt>
                <c:pt idx="11">
                  <c:v>0.5119798234552333</c:v>
                </c:pt>
                <c:pt idx="12">
                  <c:v>0.24028268551236748</c:v>
                </c:pt>
                <c:pt idx="13">
                  <c:v>0.32809086937527304</c:v>
                </c:pt>
                <c:pt idx="14">
                  <c:v>0.32460482197030183</c:v>
                </c:pt>
                <c:pt idx="15">
                  <c:v>8.0750932236080736E-2</c:v>
                </c:pt>
                <c:pt idx="16">
                  <c:v>0.10452586206896551</c:v>
                </c:pt>
                <c:pt idx="17">
                  <c:v>0.72116402116402112</c:v>
                </c:pt>
                <c:pt idx="18">
                  <c:v>0.5023200475907198</c:v>
                </c:pt>
                <c:pt idx="19">
                  <c:v>0.51798720995382452</c:v>
                </c:pt>
                <c:pt idx="20">
                  <c:v>0.64266715582867107</c:v>
                </c:pt>
                <c:pt idx="21">
                  <c:v>0.49344923289180276</c:v>
                </c:pt>
              </c:numCache>
            </c:numRef>
          </c:xVal>
          <c:yVal>
            <c:numRef>
              <c:f>Data!$K$4:$K$25</c:f>
              <c:numCache>
                <c:formatCode>0%</c:formatCode>
                <c:ptCount val="22"/>
                <c:pt idx="0">
                  <c:v>4.6153573646259549E-2</c:v>
                </c:pt>
                <c:pt idx="1">
                  <c:v>0.44689447769865115</c:v>
                </c:pt>
                <c:pt idx="2">
                  <c:v>0.36056957507467557</c:v>
                </c:pt>
                <c:pt idx="3">
                  <c:v>7.5131796196888593E-3</c:v>
                </c:pt>
                <c:pt idx="4">
                  <c:v>0.16942574447534448</c:v>
                </c:pt>
                <c:pt idx="5">
                  <c:v>0.11072460358776759</c:v>
                </c:pt>
                <c:pt idx="6">
                  <c:v>0.73158825665643157</c:v>
                </c:pt>
                <c:pt idx="7">
                  <c:v>0.22128793724947743</c:v>
                </c:pt>
                <c:pt idx="8">
                  <c:v>0.44588474216565205</c:v>
                </c:pt>
                <c:pt idx="9">
                  <c:v>0.533616838527188</c:v>
                </c:pt>
                <c:pt idx="10">
                  <c:v>0.25881240017897411</c:v>
                </c:pt>
                <c:pt idx="11">
                  <c:v>3.4236793401493902E-2</c:v>
                </c:pt>
                <c:pt idx="12">
                  <c:v>4.7897308171280774E-2</c:v>
                </c:pt>
                <c:pt idx="13">
                  <c:v>0.43996542952595297</c:v>
                </c:pt>
                <c:pt idx="14">
                  <c:v>0.58150006864639803</c:v>
                </c:pt>
                <c:pt idx="15">
                  <c:v>0.4660360075394388</c:v>
                </c:pt>
                <c:pt idx="16">
                  <c:v>0.63225640285671281</c:v>
                </c:pt>
                <c:pt idx="17">
                  <c:v>0.21952506483972148</c:v>
                </c:pt>
                <c:pt idx="18">
                  <c:v>0.51648534167526006</c:v>
                </c:pt>
                <c:pt idx="19">
                  <c:v>0.20398663881724283</c:v>
                </c:pt>
                <c:pt idx="20">
                  <c:v>0.36984363531007081</c:v>
                </c:pt>
                <c:pt idx="21">
                  <c:v>0.28324383118573804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DC1-491D-962C-6D6B29681C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0144064"/>
        <c:axId val="402870848"/>
      </c:scatterChart>
      <c:valAx>
        <c:axId val="12001440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Data!$D$3</c:f>
              <c:strCache>
                <c:ptCount val="1"/>
                <c:pt idx="0">
                  <c:v>Share of VRE in total annual electricity generation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2870848"/>
        <c:crosses val="autoZero"/>
        <c:crossBetween val="midCat"/>
      </c:valAx>
      <c:valAx>
        <c:axId val="4028708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Data!$C$3</c:f>
              <c:strCache>
                <c:ptCount val="1"/>
                <c:pt idx="0">
                  <c:v>Average capacity factor of thermal generation</c:v>
                </c:pt>
              </c:strCache>
            </c:strRef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0144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615485564304456E-2"/>
          <c:y val="3.324978127734033E-2"/>
          <c:w val="0.65670363079615046"/>
          <c:h val="0.80039895013123363"/>
        </c:manualLayout>
      </c:layout>
      <c:lineChart>
        <c:grouping val="standard"/>
        <c:varyColors val="0"/>
        <c:ser>
          <c:idx val="0"/>
          <c:order val="0"/>
          <c:tx>
            <c:strRef>
              <c:f>'Dispatchable power'!$C$24</c:f>
              <c:strCache>
                <c:ptCount val="1"/>
                <c:pt idx="0">
                  <c:v>Summer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power'!$C$25:$C$30</c:f>
              <c:numCache>
                <c:formatCode>0.0</c:formatCode>
                <c:ptCount val="6"/>
                <c:pt idx="0">
                  <c:v>22.679375256740755</c:v>
                </c:pt>
                <c:pt idx="1">
                  <c:v>22.605188377719966</c:v>
                </c:pt>
                <c:pt idx="2">
                  <c:v>14.356005044469446</c:v>
                </c:pt>
                <c:pt idx="3">
                  <c:v>17.808500583031783</c:v>
                </c:pt>
                <c:pt idx="4">
                  <c:v>32.919680221207734</c:v>
                </c:pt>
                <c:pt idx="5">
                  <c:v>29.467698826629363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213-4D13-8A8D-527022D01BC0}"/>
            </c:ext>
          </c:extLst>
        </c:ser>
        <c:ser>
          <c:idx val="1"/>
          <c:order val="1"/>
          <c:tx>
            <c:strRef>
              <c:f>'Dispatchable power'!$D$24</c:f>
              <c:strCache>
                <c:ptCount val="1"/>
                <c:pt idx="0">
                  <c:v>Spring&amp;Fall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power'!$D$25:$D$30</c:f>
              <c:numCache>
                <c:formatCode>0.0</c:formatCode>
                <c:ptCount val="6"/>
                <c:pt idx="0">
                  <c:v>21.862593032432578</c:v>
                </c:pt>
                <c:pt idx="1">
                  <c:v>23.963556555213312</c:v>
                </c:pt>
                <c:pt idx="2">
                  <c:v>12.823412855432666</c:v>
                </c:pt>
                <c:pt idx="3">
                  <c:v>13.301406438772897</c:v>
                </c:pt>
                <c:pt idx="4">
                  <c:v>31.312125037048634</c:v>
                </c:pt>
                <c:pt idx="5">
                  <c:v>28.299935921313544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213-4D13-8A8D-527022D01BC0}"/>
            </c:ext>
          </c:extLst>
        </c:ser>
        <c:ser>
          <c:idx val="2"/>
          <c:order val="2"/>
          <c:tx>
            <c:strRef>
              <c:f>'Dispatchable power'!$E$24</c:f>
              <c:strCache>
                <c:ptCount val="1"/>
                <c:pt idx="0">
                  <c:v>Winter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power'!$E$25:$E$30</c:f>
              <c:numCache>
                <c:formatCode>0.0</c:formatCode>
                <c:ptCount val="6"/>
                <c:pt idx="0">
                  <c:v>21.89475094576192</c:v>
                </c:pt>
                <c:pt idx="1">
                  <c:v>27.194447692411224</c:v>
                </c:pt>
                <c:pt idx="2">
                  <c:v>17.359677548403379</c:v>
                </c:pt>
                <c:pt idx="3">
                  <c:v>13.542086132676836</c:v>
                </c:pt>
                <c:pt idx="4">
                  <c:v>34.971439032886522</c:v>
                </c:pt>
                <c:pt idx="5">
                  <c:v>30.520554468526022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213-4D13-8A8D-527022D01BC0}"/>
            </c:ext>
          </c:extLst>
        </c:ser>
        <c:ser>
          <c:idx val="3"/>
          <c:order val="3"/>
          <c:tx>
            <c:strRef>
              <c:f>'Dispatchable power'!$F$24</c:f>
              <c:strCache>
                <c:ptCount val="1"/>
                <c:pt idx="0">
                  <c:v>Summer</c:v>
                </c:pt>
              </c:strCache>
            </c:strRef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power'!$F$25:$F$30</c:f>
              <c:numCache>
                <c:formatCode>0.0</c:formatCode>
                <c:ptCount val="6"/>
                <c:pt idx="0">
                  <c:v>35.171151979635447</c:v>
                </c:pt>
                <c:pt idx="1">
                  <c:v>23.760592405541214</c:v>
                </c:pt>
                <c:pt idx="2">
                  <c:v>3.5</c:v>
                </c:pt>
                <c:pt idx="3">
                  <c:v>3.5</c:v>
                </c:pt>
                <c:pt idx="4">
                  <c:v>37.961993065298643</c:v>
                </c:pt>
                <c:pt idx="5">
                  <c:v>41.25411017629019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213-4D13-8A8D-527022D01BC0}"/>
            </c:ext>
          </c:extLst>
        </c:ser>
        <c:ser>
          <c:idx val="4"/>
          <c:order val="4"/>
          <c:tx>
            <c:strRef>
              <c:f>'Dispatchable power'!$G$24</c:f>
              <c:strCache>
                <c:ptCount val="1"/>
                <c:pt idx="0">
                  <c:v>Spring&amp;Fall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power'!$G$25:$G$30</c:f>
              <c:numCache>
                <c:formatCode>0.0</c:formatCode>
                <c:ptCount val="6"/>
                <c:pt idx="0">
                  <c:v>26.081832098127929</c:v>
                </c:pt>
                <c:pt idx="1">
                  <c:v>23.177052701185097</c:v>
                </c:pt>
                <c:pt idx="2">
                  <c:v>3.5</c:v>
                </c:pt>
                <c:pt idx="3">
                  <c:v>3.5</c:v>
                </c:pt>
                <c:pt idx="4">
                  <c:v>35.428475816141365</c:v>
                </c:pt>
                <c:pt idx="5">
                  <c:v>38.969919243472667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213-4D13-8A8D-527022D01BC0}"/>
            </c:ext>
          </c:extLst>
        </c:ser>
        <c:ser>
          <c:idx val="5"/>
          <c:order val="5"/>
          <c:tx>
            <c:strRef>
              <c:f>'Dispatchable power'!$H$24</c:f>
              <c:strCache>
                <c:ptCount val="1"/>
                <c:pt idx="0">
                  <c:v>Winter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'Dispatchable power'!$J$25:$J$30</c:f>
              <c:strCache>
                <c:ptCount val="6"/>
                <c:pt idx="0">
                  <c:v>02</c:v>
                </c:pt>
                <c:pt idx="1">
                  <c:v>06</c:v>
                </c:pt>
                <c:pt idx="2">
                  <c:v>10</c:v>
                </c:pt>
                <c:pt idx="3">
                  <c:v>14</c:v>
                </c:pt>
                <c:pt idx="4">
                  <c:v>18</c:v>
                </c:pt>
                <c:pt idx="5">
                  <c:v>22</c:v>
                </c:pt>
              </c:strCache>
            </c:strRef>
          </c:cat>
          <c:val>
            <c:numRef>
              <c:f>'Dispatchable power'!$H$25:$H$30</c:f>
              <c:numCache>
                <c:formatCode>0.0</c:formatCode>
                <c:ptCount val="6"/>
                <c:pt idx="0">
                  <c:v>19.173869397987016</c:v>
                </c:pt>
                <c:pt idx="1">
                  <c:v>26.626300700892955</c:v>
                </c:pt>
                <c:pt idx="2">
                  <c:v>3.5</c:v>
                </c:pt>
                <c:pt idx="3">
                  <c:v>3.5</c:v>
                </c:pt>
                <c:pt idx="4">
                  <c:v>33.335894065113173</c:v>
                </c:pt>
                <c:pt idx="5">
                  <c:v>35.04819703433035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8213-4D13-8A8D-527022D01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4086160"/>
        <c:axId val="484084240"/>
      </c:lineChart>
      <c:catAx>
        <c:axId val="484086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 sz="1100" dirty="0"/>
                  <a:t>Time of Day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84084240"/>
        <c:crosses val="autoZero"/>
        <c:auto val="1"/>
        <c:lblAlgn val="ctr"/>
        <c:lblOffset val="100"/>
        <c:noMultiLvlLbl val="0"/>
      </c:catAx>
      <c:valAx>
        <c:axId val="4840842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484086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6555945332266773"/>
          <c:y val="0.37624890580528497"/>
          <c:w val="0.1896976684967665"/>
          <c:h val="0.230299500353020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900" b="1" dirty="0">
                <a:solidFill>
                  <a:sysClr val="windowText" lastClr="000000"/>
                </a:solidFill>
                <a:latin typeface="Segoe UI" panose="020B0502040204020203" pitchFamily="34" charset="0"/>
              </a:rPr>
              <a:t>Reference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1.610305958132045E-2"/>
          <c:y val="0.13333333333333333"/>
          <c:w val="0.97584541062801933"/>
          <c:h val="0.85555555555555551"/>
        </c:manualLayout>
      </c:layout>
      <c:barChart>
        <c:barDir val="col"/>
        <c:grouping val="stacked"/>
        <c:varyColors val="0"/>
        <c:ser>
          <c:idx val="7"/>
          <c:order val="0"/>
          <c:tx>
            <c:v>China</c:v>
          </c:tx>
          <c:spPr>
            <a:solidFill>
              <a:srgbClr val="E6394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417.77528999999998</c:v>
              </c:pt>
              <c:pt idx="1">
                <c:v>912.8423057</c:v>
              </c:pt>
              <c:pt idx="2">
                <c:v>1535.8133419999999</c:v>
              </c:pt>
              <c:pt idx="3">
                <c:v>2033.724923</c:v>
              </c:pt>
              <c:pt idx="4">
                <c:v>2650.636798</c:v>
              </c:pt>
            </c:numLit>
          </c:val>
          <c:extLst>
            <c:ext xmlns:c16="http://schemas.microsoft.com/office/drawing/2014/chart" uri="{C3380CC4-5D6E-409C-BE32-E72D297353CC}">
              <c16:uniqueId val="{00000000-1AE7-4D37-94EB-E35E2A303B15}"/>
            </c:ext>
          </c:extLst>
        </c:ser>
        <c:ser>
          <c:idx val="8"/>
          <c:order val="1"/>
          <c:tx>
            <c:v>United States of America</c:v>
          </c:tx>
          <c:spPr>
            <a:solidFill>
              <a:srgbClr val="457B9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803.66856700000005</c:v>
              </c:pt>
              <c:pt idx="1">
                <c:v>832.31402898791805</c:v>
              </c:pt>
              <c:pt idx="2">
                <c:v>876.8218554854119</c:v>
              </c:pt>
              <c:pt idx="3">
                <c:v>894.64450001339799</c:v>
              </c:pt>
              <c:pt idx="4">
                <c:v>848.34655598712095</c:v>
              </c:pt>
            </c:numLit>
          </c:val>
          <c:extLst>
            <c:ext xmlns:c16="http://schemas.microsoft.com/office/drawing/2014/chart" uri="{C3380CC4-5D6E-409C-BE32-E72D297353CC}">
              <c16:uniqueId val="{00000001-1AE7-4D37-94EB-E35E2A303B15}"/>
            </c:ext>
          </c:extLst>
        </c:ser>
        <c:ser>
          <c:idx val="0"/>
          <c:order val="2"/>
          <c:tx>
            <c:v>Russia</c:v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219.95516993236501</c:v>
              </c:pt>
              <c:pt idx="1">
                <c:v>242.09960714898199</c:v>
              </c:pt>
              <c:pt idx="2">
                <c:v>302.80693620986801</c:v>
              </c:pt>
              <c:pt idx="3">
                <c:v>363.30577695802197</c:v>
              </c:pt>
              <c:pt idx="4">
                <c:v>431.98077597039895</c:v>
              </c:pt>
            </c:numLit>
          </c:val>
          <c:extLst>
            <c:ext xmlns:c16="http://schemas.microsoft.com/office/drawing/2014/chart" uri="{C3380CC4-5D6E-409C-BE32-E72D297353CC}">
              <c16:uniqueId val="{00000002-1AE7-4D37-94EB-E35E2A303B15}"/>
            </c:ext>
          </c:extLst>
        </c:ser>
        <c:ser>
          <c:idx val="3"/>
          <c:order val="3"/>
          <c:tx>
            <c:v>Republic of Korea</c:v>
          </c:tx>
          <c:spPr>
            <a:solidFill>
              <a:srgbClr val="A3D34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176.054012</c:v>
              </c:pt>
              <c:pt idx="1">
                <c:v>203.7062291</c:v>
              </c:pt>
              <c:pt idx="2">
                <c:v>225.79732810000002</c:v>
              </c:pt>
              <c:pt idx="3">
                <c:v>179.7009175</c:v>
              </c:pt>
              <c:pt idx="4">
                <c:v>139.79643729999998</c:v>
              </c:pt>
            </c:numLit>
          </c:val>
          <c:extLst>
            <c:ext xmlns:c16="http://schemas.microsoft.com/office/drawing/2014/chart" uri="{C3380CC4-5D6E-409C-BE32-E72D297353CC}">
              <c16:uniqueId val="{00000003-1AE7-4D37-94EB-E35E2A303B15}"/>
            </c:ext>
          </c:extLst>
        </c:ser>
        <c:ser>
          <c:idx val="5"/>
          <c:order val="4"/>
          <c:tx>
            <c:v>Japan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56.070027000000003</c:v>
              </c:pt>
              <c:pt idx="1">
                <c:v>100.456033747131</c:v>
              </c:pt>
              <c:pt idx="2">
                <c:v>165.93562312256802</c:v>
              </c:pt>
              <c:pt idx="3">
                <c:v>123.901588681772</c:v>
              </c:pt>
              <c:pt idx="4">
                <c:v>85.147302176670593</c:v>
              </c:pt>
            </c:numLit>
          </c:val>
          <c:extLst>
            <c:ext xmlns:c16="http://schemas.microsoft.com/office/drawing/2014/chart" uri="{C3380CC4-5D6E-409C-BE32-E72D297353CC}">
              <c16:uniqueId val="{00000004-1AE7-4D37-94EB-E35E2A303B15}"/>
            </c:ext>
          </c:extLst>
        </c:ser>
        <c:ser>
          <c:idx val="1"/>
          <c:order val="5"/>
          <c:tx>
            <c:v>Canada</c:v>
          </c:tx>
          <c:spPr>
            <a:solidFill>
              <a:srgbClr val="2EC4B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87.239000000000004</c:v>
              </c:pt>
              <c:pt idx="1">
                <c:v>100.4303965</c:v>
              </c:pt>
              <c:pt idx="2">
                <c:v>110.9401033</c:v>
              </c:pt>
              <c:pt idx="3">
                <c:v>98.323284319999999</c:v>
              </c:pt>
              <c:pt idx="4">
                <c:v>74.847727610000007</c:v>
              </c:pt>
            </c:numLit>
          </c:val>
          <c:extLst>
            <c:ext xmlns:c16="http://schemas.microsoft.com/office/drawing/2014/chart" uri="{C3380CC4-5D6E-409C-BE32-E72D297353CC}">
              <c16:uniqueId val="{00000005-1AE7-4D37-94EB-E35E2A303B15}"/>
            </c:ext>
          </c:extLst>
        </c:ser>
        <c:ser>
          <c:idx val="2"/>
          <c:order val="6"/>
          <c:tx>
            <c:v>Mexico</c:v>
          </c:tx>
          <c:spPr>
            <a:solidFill>
              <a:srgbClr val="CD7FE9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10.85</c:v>
              </c:pt>
              <c:pt idx="1">
                <c:v>11.352971350000001</c:v>
              </c:pt>
              <c:pt idx="2">
                <c:v>11.352971350000001</c:v>
              </c:pt>
              <c:pt idx="3">
                <c:v>11.352971350000001</c:v>
              </c:pt>
              <c:pt idx="4">
                <c:v>11.33648593</c:v>
              </c:pt>
            </c:numLit>
          </c:val>
          <c:extLst>
            <c:ext xmlns:c16="http://schemas.microsoft.com/office/drawing/2014/chart" uri="{C3380CC4-5D6E-409C-BE32-E72D297353CC}">
              <c16:uniqueId val="{00000006-1AE7-4D37-94EB-E35E2A303B15}"/>
            </c:ext>
          </c:extLst>
        </c:ser>
        <c:ser>
          <c:idx val="6"/>
          <c:order val="7"/>
          <c:tx>
            <c:v>Indonesia</c:v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14.191204257354901</c:v>
              </c:pt>
              <c:pt idx="3">
                <c:v>55.188016556380099</c:v>
              </c:pt>
              <c:pt idx="4">
                <c:v>118.260035477957</c:v>
              </c:pt>
            </c:numLit>
          </c:val>
          <c:extLst>
            <c:ext xmlns:c16="http://schemas.microsoft.com/office/drawing/2014/chart" uri="{C3380CC4-5D6E-409C-BE32-E72D297353CC}">
              <c16:uniqueId val="{00000007-1AE7-4D37-94EB-E35E2A303B15}"/>
            </c:ext>
          </c:extLst>
        </c:ser>
        <c:ser>
          <c:idx val="4"/>
          <c:order val="8"/>
          <c:tx>
            <c:v>Chinese Taipei</c:v>
          </c:tx>
          <c:spPr>
            <a:solidFill>
              <a:srgbClr val="51ED94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23.754823990000002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8-1AE7-4D37-94EB-E35E2A303B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526880"/>
        <c:axId val="1985529280"/>
      </c:barChart>
      <c:catAx>
        <c:axId val="19855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85529280"/>
        <c:crosses val="autoZero"/>
        <c:auto val="1"/>
        <c:lblAlgn val="ctr"/>
        <c:lblOffset val="100"/>
        <c:noMultiLvlLbl val="0"/>
      </c:catAx>
      <c:valAx>
        <c:axId val="1985529280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855268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r>
              <a:rPr lang="en-US" sz="900" b="1" dirty="0">
                <a:solidFill>
                  <a:sysClr val="windowText" lastClr="000000"/>
                </a:solidFill>
                <a:latin typeface="Segoe UI" panose="020B0502040204020203" pitchFamily="34" charset="0"/>
              </a:rPr>
              <a:t>Target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title>
    <c:autoTitleDeleted val="0"/>
    <c:plotArea>
      <c:layout>
        <c:manualLayout>
          <c:xMode val="edge"/>
          <c:yMode val="edge"/>
          <c:x val="1.610305958132045E-2"/>
          <c:y val="0.13333333333333333"/>
          <c:w val="0.97584541062801933"/>
          <c:h val="0.85555555555555551"/>
        </c:manualLayout>
      </c:layout>
      <c:barChart>
        <c:barDir val="col"/>
        <c:grouping val="stacked"/>
        <c:varyColors val="0"/>
        <c:ser>
          <c:idx val="7"/>
          <c:order val="0"/>
          <c:tx>
            <c:v>China</c:v>
          </c:tx>
          <c:spPr>
            <a:solidFill>
              <a:srgbClr val="E6394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417.77528999999998</c:v>
              </c:pt>
              <c:pt idx="1">
                <c:v>912.8423057</c:v>
              </c:pt>
              <c:pt idx="2">
                <c:v>1499.2024389999999</c:v>
              </c:pt>
              <c:pt idx="3">
                <c:v>2235.430562</c:v>
              </c:pt>
              <c:pt idx="4">
                <c:v>2574.654685</c:v>
              </c:pt>
            </c:numLit>
          </c:val>
          <c:extLst>
            <c:ext xmlns:c16="http://schemas.microsoft.com/office/drawing/2014/chart" uri="{C3380CC4-5D6E-409C-BE32-E72D297353CC}">
              <c16:uniqueId val="{00000000-19F8-408B-8104-18E9B5CD719E}"/>
            </c:ext>
          </c:extLst>
        </c:ser>
        <c:ser>
          <c:idx val="8"/>
          <c:order val="1"/>
          <c:tx>
            <c:v>United States of America</c:v>
          </c:tx>
          <c:spPr>
            <a:solidFill>
              <a:srgbClr val="457B9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803.66856700000005</c:v>
              </c:pt>
              <c:pt idx="1">
                <c:v>833.31457389999991</c:v>
              </c:pt>
              <c:pt idx="2">
                <c:v>1500.839093</c:v>
              </c:pt>
              <c:pt idx="3">
                <c:v>2578.537546</c:v>
              </c:pt>
              <c:pt idx="4">
                <c:v>3284.5903360000002</c:v>
              </c:pt>
            </c:numLit>
          </c:val>
          <c:extLst>
            <c:ext xmlns:c16="http://schemas.microsoft.com/office/drawing/2014/chart" uri="{C3380CC4-5D6E-409C-BE32-E72D297353CC}">
              <c16:uniqueId val="{00000001-19F8-408B-8104-18E9B5CD719E}"/>
            </c:ext>
          </c:extLst>
        </c:ser>
        <c:ser>
          <c:idx val="0"/>
          <c:order val="2"/>
          <c:tx>
            <c:v>Russia</c:v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219.95516993236501</c:v>
              </c:pt>
              <c:pt idx="1">
                <c:v>243.23884685783901</c:v>
              </c:pt>
              <c:pt idx="2">
                <c:v>318.21273331853604</c:v>
              </c:pt>
              <c:pt idx="3">
                <c:v>407.00641650890401</c:v>
              </c:pt>
              <c:pt idx="4">
                <c:v>509.78808868122997</c:v>
              </c:pt>
            </c:numLit>
          </c:val>
          <c:extLst>
            <c:ext xmlns:c16="http://schemas.microsoft.com/office/drawing/2014/chart" uri="{C3380CC4-5D6E-409C-BE32-E72D297353CC}">
              <c16:uniqueId val="{00000002-19F8-408B-8104-18E9B5CD719E}"/>
            </c:ext>
          </c:extLst>
        </c:ser>
        <c:ser>
          <c:idx val="3"/>
          <c:order val="3"/>
          <c:tx>
            <c:v>Republic of Korea</c:v>
          </c:tx>
          <c:spPr>
            <a:solidFill>
              <a:srgbClr val="A3D34D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176.054012</c:v>
              </c:pt>
              <c:pt idx="1">
                <c:v>210.22536600000001</c:v>
              </c:pt>
              <c:pt idx="2">
                <c:v>248.01813329999999</c:v>
              </c:pt>
              <c:pt idx="3">
                <c:v>237.66575210000002</c:v>
              </c:pt>
              <c:pt idx="4">
                <c:v>237.92786150000001</c:v>
              </c:pt>
            </c:numLit>
          </c:val>
          <c:extLst>
            <c:ext xmlns:c16="http://schemas.microsoft.com/office/drawing/2014/chart" uri="{C3380CC4-5D6E-409C-BE32-E72D297353CC}">
              <c16:uniqueId val="{00000003-19F8-408B-8104-18E9B5CD719E}"/>
            </c:ext>
          </c:extLst>
        </c:ser>
        <c:ser>
          <c:idx val="5"/>
          <c:order val="4"/>
          <c:tx>
            <c:v>Japan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56.070027000000003</c:v>
              </c:pt>
              <c:pt idx="1">
                <c:v>100.45603370000001</c:v>
              </c:pt>
              <c:pt idx="2">
                <c:v>223.71665250000001</c:v>
              </c:pt>
              <c:pt idx="3">
                <c:v>181.68261799999999</c:v>
              </c:pt>
              <c:pt idx="4">
                <c:v>139.33724909999998</c:v>
              </c:pt>
            </c:numLit>
          </c:val>
          <c:extLst>
            <c:ext xmlns:c16="http://schemas.microsoft.com/office/drawing/2014/chart" uri="{C3380CC4-5D6E-409C-BE32-E72D297353CC}">
              <c16:uniqueId val="{00000004-19F8-408B-8104-18E9B5CD719E}"/>
            </c:ext>
          </c:extLst>
        </c:ser>
        <c:ser>
          <c:idx val="1"/>
          <c:order val="5"/>
          <c:tx>
            <c:v>Canada</c:v>
          </c:tx>
          <c:spPr>
            <a:solidFill>
              <a:srgbClr val="2EC4B6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87.239000000000004</c:v>
              </c:pt>
              <c:pt idx="1">
                <c:v>96.983178199999998</c:v>
              </c:pt>
              <c:pt idx="2">
                <c:v>298.55959340000004</c:v>
              </c:pt>
              <c:pt idx="3">
                <c:v>304.45523499999996</c:v>
              </c:pt>
              <c:pt idx="4">
                <c:v>281.38109980000002</c:v>
              </c:pt>
            </c:numLit>
          </c:val>
          <c:extLst>
            <c:ext xmlns:c16="http://schemas.microsoft.com/office/drawing/2014/chart" uri="{C3380CC4-5D6E-409C-BE32-E72D297353CC}">
              <c16:uniqueId val="{00000005-19F8-408B-8104-18E9B5CD719E}"/>
            </c:ext>
          </c:extLst>
        </c:ser>
        <c:ser>
          <c:idx val="2"/>
          <c:order val="6"/>
          <c:tx>
            <c:v>Mexico</c:v>
          </c:tx>
          <c:spPr>
            <a:solidFill>
              <a:srgbClr val="CD7FE9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10.85</c:v>
              </c:pt>
              <c:pt idx="1">
                <c:v>11.352971350000001</c:v>
              </c:pt>
              <c:pt idx="2">
                <c:v>25.368985369999997</c:v>
              </c:pt>
              <c:pt idx="3">
                <c:v>24.672043509999998</c:v>
              </c:pt>
              <c:pt idx="4">
                <c:v>23.629799949999999</c:v>
              </c:pt>
            </c:numLit>
          </c:val>
          <c:extLst>
            <c:ext xmlns:c16="http://schemas.microsoft.com/office/drawing/2014/chart" uri="{C3380CC4-5D6E-409C-BE32-E72D297353CC}">
              <c16:uniqueId val="{00000006-19F8-408B-8104-18E9B5CD719E}"/>
            </c:ext>
          </c:extLst>
        </c:ser>
        <c:ser>
          <c:idx val="4"/>
          <c:order val="7"/>
          <c:tx>
            <c:v>Chinese Taipei</c:v>
          </c:tx>
          <c:spPr>
            <a:solidFill>
              <a:srgbClr val="51ED94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23.754823990000002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</c:numLit>
          </c:val>
          <c:extLst>
            <c:ext xmlns:c16="http://schemas.microsoft.com/office/drawing/2014/chart" uri="{C3380CC4-5D6E-409C-BE32-E72D297353CC}">
              <c16:uniqueId val="{00000007-19F8-408B-8104-18E9B5CD719E}"/>
            </c:ext>
          </c:extLst>
        </c:ser>
        <c:ser>
          <c:idx val="6"/>
          <c:order val="8"/>
          <c:tx>
            <c:v>Indonesia</c:v>
          </c:tx>
          <c:spPr>
            <a:solidFill>
              <a:srgbClr val="F4A261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55.188016559999994</c:v>
              </c:pt>
              <c:pt idx="3">
                <c:v>173.44805199999999</c:v>
              </c:pt>
              <c:pt idx="4">
                <c:v>275.94008279999997</c:v>
              </c:pt>
            </c:numLit>
          </c:val>
          <c:extLst>
            <c:ext xmlns:c16="http://schemas.microsoft.com/office/drawing/2014/chart" uri="{C3380CC4-5D6E-409C-BE32-E72D297353CC}">
              <c16:uniqueId val="{00000008-19F8-408B-8104-18E9B5CD719E}"/>
            </c:ext>
          </c:extLst>
        </c:ser>
        <c:ser>
          <c:idx val="9"/>
          <c:order val="9"/>
          <c:tx>
            <c:v>Philippines</c:v>
          </c:tx>
          <c:spPr>
            <a:solidFill>
              <a:srgbClr val="EA5505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18.4550554586883</c:v>
              </c:pt>
              <c:pt idx="3">
                <c:v>35.744463512163605</c:v>
              </c:pt>
              <c:pt idx="4">
                <c:v>36.082934307978803</c:v>
              </c:pt>
            </c:numLit>
          </c:val>
          <c:extLst>
            <c:ext xmlns:c16="http://schemas.microsoft.com/office/drawing/2014/chart" uri="{C3380CC4-5D6E-409C-BE32-E72D297353CC}">
              <c16:uniqueId val="{00000009-19F8-408B-8104-18E9B5CD719E}"/>
            </c:ext>
          </c:extLst>
        </c:ser>
        <c:ser>
          <c:idx val="10"/>
          <c:order val="10"/>
          <c:tx>
            <c:v>Thailand</c:v>
          </c:tx>
          <c:spPr>
            <a:solidFill>
              <a:srgbClr val="FA2E77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5"/>
              <c:pt idx="0">
                <c:v>2022</c:v>
              </c:pt>
              <c:pt idx="1">
                <c:v>2030</c:v>
              </c:pt>
              <c:pt idx="2">
                <c:v>2040</c:v>
              </c:pt>
              <c:pt idx="3">
                <c:v>2050</c:v>
              </c:pt>
              <c:pt idx="4">
                <c:v>2060</c:v>
              </c:pt>
            </c:numLit>
          </c:cat>
          <c:val>
            <c:numLit>
              <c:formatCode>General</c:formatCode>
              <c:ptCount val="5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4.1004036779999993</c:v>
              </c:pt>
              <c:pt idx="4">
                <c:v>3.833163275</c:v>
              </c:pt>
            </c:numLit>
          </c:val>
          <c:extLst>
            <c:ext xmlns:c16="http://schemas.microsoft.com/office/drawing/2014/chart" uri="{C3380CC4-5D6E-409C-BE32-E72D297353CC}">
              <c16:uniqueId val="{0000000A-19F8-408B-8104-18E9B5CD7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5526880"/>
        <c:axId val="1985529280"/>
      </c:barChart>
      <c:catAx>
        <c:axId val="198552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85529280"/>
        <c:crosses val="autoZero"/>
        <c:auto val="1"/>
        <c:lblAlgn val="ctr"/>
        <c:lblOffset val="100"/>
        <c:noMultiLvlLbl val="0"/>
      </c:catAx>
      <c:valAx>
        <c:axId val="1985529280"/>
        <c:scaling>
          <c:orientation val="minMax"/>
          <c:max val="8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" sourceLinked="0"/>
        <c:majorTickMark val="none"/>
        <c:minorTickMark val="none"/>
        <c:tickLblPos val="nextTo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9855268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Sheet1!$L$5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tx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43-4998-B573-80579ABF3991}"/>
              </c:ext>
            </c:extLst>
          </c:dPt>
          <c:dPt>
            <c:idx val="1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43-4998-B573-80579ABF3991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43-4998-B573-80579ABF3991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E43-4998-B573-80579ABF3991}"/>
              </c:ext>
            </c:extLst>
          </c:dPt>
          <c:dPt>
            <c:idx val="4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E43-4998-B573-80579ABF399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E43-4998-B573-80579ABF399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E43-4998-B573-80579ABF399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E43-4998-B573-80579ABF399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15%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E43-4998-B573-80579ABF399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AE43-4998-B573-80579ABF39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Sheet1!$K$6:$K$10</c:f>
              <c:strCache>
                <c:ptCount val="5"/>
                <c:pt idx="0">
                  <c:v>Coal</c:v>
                </c:pt>
                <c:pt idx="1">
                  <c:v>Renewables</c:v>
                </c:pt>
                <c:pt idx="2">
                  <c:v>Natural gas</c:v>
                </c:pt>
                <c:pt idx="3">
                  <c:v>Nuclear</c:v>
                </c:pt>
                <c:pt idx="4">
                  <c:v>Other</c:v>
                </c:pt>
              </c:strCache>
            </c:strRef>
          </c:cat>
          <c:val>
            <c:numRef>
              <c:f>Sheet1!$L$6:$L$10</c:f>
              <c:numCache>
                <c:formatCode>General</c:formatCode>
                <c:ptCount val="5"/>
                <c:pt idx="0">
                  <c:v>30</c:v>
                </c:pt>
                <c:pt idx="1">
                  <c:v>27</c:v>
                </c:pt>
                <c:pt idx="2">
                  <c:v>26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43-4998-B573-80579ABF39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EF17E-9F92-4E28-82EF-ECF1D5BF6497}" type="datetimeFigureOut">
              <a:rPr lang="en-US" smtClean="0"/>
              <a:t>11/12/2025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CC58E-AA44-483E-8FA5-7EB592E684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7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21C6-7304-4DC7-90FE-63315FAABFB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09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CC58E-AA44-483E-8FA5-7EB592E6849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4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681FF-2346-B7C9-911D-484BC9070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96554BA-81FA-05EA-71F4-64D42494BF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796864C-655F-4498-A0BE-1F173F28C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28F378-1223-2130-A802-75CC80A0A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DE13F-FB8C-4943-900A-10B81EB268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00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F21C6-7304-4DC7-90FE-63315FAAB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97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38C6-83C6-3097-FD5B-DFEA29FFA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1DCCB38-4FF2-80CC-66C2-AABCE1F52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04E1B85-D5F2-A652-BCDF-77A1C0B59E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3D7E16A-14DB-2EBB-481D-ED93B1ACA7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DE13F-FB8C-4943-900A-10B81EB268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004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CC58E-AA44-483E-8FA5-7EB592E6849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73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CC58E-AA44-483E-8FA5-7EB592E6849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52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DE13F-FB8C-4943-900A-10B81EB2681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1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CC58E-AA44-483E-8FA5-7EB592E6849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89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FF21C6-7304-4DC7-90FE-63315FAABFB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76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4497C-5EA3-38CF-4DE3-BD7D47ACA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A450895-FB5B-2226-D738-5D1467A65E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4812A1B-AF83-7C17-A667-ECA0F5425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2F3EE8-7FD1-35E3-855D-2EB9CC6749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DE13F-FB8C-4943-900A-10B81EB268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6CC58E-AA44-483E-8FA5-7EB592E6849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3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E83D28-6E9C-3208-91CD-5953196215C1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26D1A2-23CB-FF81-F809-14FA231A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305F016-793B-8F22-B5E4-8A2BFCDF8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10" name="Picture 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16BA1724-D71E-8866-9DF6-A40ECF0C5D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2" name="Picture 11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3468B75B-EB04-F3D8-A9C5-2CC885AB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49323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8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31929C28-4B8E-5839-1EEC-94704480EBF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799" y="922317"/>
            <a:ext cx="5587999" cy="288946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F7C23917-2078-04EA-7660-A22D210933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72201" y="922317"/>
            <a:ext cx="5587999" cy="288946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23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283834"/>
            <a:ext cx="8229600" cy="3556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0164A-13A3-C071-B8E1-9A6C4B1C1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333999"/>
            <a:ext cx="11328400" cy="892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4CBE5281-4044-40B3-625F-5D58239788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8720" y="4871067"/>
            <a:ext cx="3942080" cy="26157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B2DFCACC-DF30-AF86-44A2-C24F602718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1200" y="922316"/>
            <a:ext cx="8229600" cy="331037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 dirty="0"/>
              <a:t>Chart/table name</a:t>
            </a:r>
          </a:p>
          <a:p>
            <a:pPr lvl="0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1137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111322"/>
            <a:ext cx="8229600" cy="372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10164A-13A3-C071-B8E1-9A6C4B1C1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0903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1B037D4B-1203-9C69-F2DE-3A629BB9DC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AC469A-C765-4FE3-A39D-1B7C696EB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E9280E-ABEB-2986-4159-2C8377CBF7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5196361"/>
            <a:ext cx="11328400" cy="10012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hart Placeholder 13">
            <a:extLst>
              <a:ext uri="{FF2B5EF4-FFF2-40B4-BE49-F238E27FC236}">
                <a16:creationId xmlns:a16="http://schemas.microsoft.com/office/drawing/2014/main" id="{1B4F39D2-5DF3-6BDD-44FC-D577AF5939B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1981200" y="1111322"/>
            <a:ext cx="8229600" cy="3729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08500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04E79978-6EEB-9C6E-06D0-F9768915FE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BC87C6-5A09-A326-FB73-8E5AF33E3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4794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AU" dirty="0"/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https://aperc.or.jp</a:t>
            </a:r>
          </a:p>
          <a:p>
            <a:endParaRPr lang="en-US" dirty="0"/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E83D28-6E9C-3208-91CD-5953196215C1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26D1A2-23CB-FF81-F809-14FA231A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305F016-793B-8F22-B5E4-8A2BFCDF8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10" name="Picture 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16BA1724-D71E-8866-9DF6-A40ECF0C5D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2" name="Picture 11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3468B75B-EB04-F3D8-A9C5-2CC885AB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1034547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AU" altLang="ja-JP" dirty="0"/>
              <a:t>Thank you.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ja-JP" dirty="0"/>
              <a:t>https://aperc.or.jp</a:t>
            </a:r>
          </a:p>
          <a:p>
            <a:endParaRPr lang="en-US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753172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DE83D28-6E9C-3208-91CD-5953196215C1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26D1A2-23CB-FF81-F809-14FA231AF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8" name="Picture 7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305F016-793B-8F22-B5E4-8A2BFCDF84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10" name="Picture 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16BA1724-D71E-8866-9DF6-A40ECF0C5D7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2" name="Picture 11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3468B75B-EB04-F3D8-A9C5-2CC885AB0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472892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5150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A777-B368-4878-BF4D-476F9814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0CB25-BB09-4F06-9223-BD8B5DD9D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図 13">
            <a:extLst>
              <a:ext uri="{FF2B5EF4-FFF2-40B4-BE49-F238E27FC236}">
                <a16:creationId xmlns:a16="http://schemas.microsoft.com/office/drawing/2014/main" id="{FB5797F7-601C-41BA-A0F3-FB651FADDD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6" y="6334763"/>
            <a:ext cx="822960" cy="2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3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719A-558F-7056-2B2D-14C879870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62729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C3D98-A632-6AE8-3A7E-1863308C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1731"/>
            <a:ext cx="9144000" cy="1090613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69307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icon&#10;&#10;Description automatically generated">
            <a:extLst>
              <a:ext uri="{FF2B5EF4-FFF2-40B4-BE49-F238E27FC236}">
                <a16:creationId xmlns:a16="http://schemas.microsoft.com/office/drawing/2014/main" id="{7D50C0E6-D21C-A88B-5C0C-3DE1B0C6C2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85" y="202204"/>
            <a:ext cx="1433063" cy="829672"/>
          </a:xfrm>
          <a:prstGeom prst="rect">
            <a:avLst/>
          </a:prstGeom>
        </p:spPr>
      </p:pic>
      <p:pic>
        <p:nvPicPr>
          <p:cNvPr id="5" name="図 13">
            <a:extLst>
              <a:ext uri="{FF2B5EF4-FFF2-40B4-BE49-F238E27FC236}">
                <a16:creationId xmlns:a16="http://schemas.microsoft.com/office/drawing/2014/main" id="{C15456DA-D3C9-405E-3DFB-ADD18B73AC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5816" y="273309"/>
            <a:ext cx="1666352" cy="58899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DF315AA-81DE-7DA1-982B-A3C99869B7C7}"/>
              </a:ext>
            </a:extLst>
          </p:cNvPr>
          <p:cNvGrpSpPr/>
          <p:nvPr/>
        </p:nvGrpSpPr>
        <p:grpSpPr>
          <a:xfrm>
            <a:off x="1" y="4652344"/>
            <a:ext cx="12192000" cy="2225534"/>
            <a:chOff x="1" y="4652344"/>
            <a:chExt cx="12192000" cy="2225534"/>
          </a:xfrm>
        </p:grpSpPr>
        <p:pic>
          <p:nvPicPr>
            <p:cNvPr id="14" name="Picture 13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D62B8CED-8569-D807-6A20-55FA3F31A1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2227" t="-616" r="77184" b="616"/>
            <a:stretch/>
          </p:blipFill>
          <p:spPr>
            <a:xfrm>
              <a:off x="10600608" y="4652344"/>
              <a:ext cx="1410905" cy="2205656"/>
            </a:xfrm>
            <a:custGeom>
              <a:avLst/>
              <a:gdLst>
                <a:gd name="connsiteX0" fmla="*/ 269056 w 1076225"/>
                <a:gd name="connsiteY0" fmla="*/ 0 h 1697355"/>
                <a:gd name="connsiteX1" fmla="*/ 1076225 w 1076225"/>
                <a:gd name="connsiteY1" fmla="*/ 0 h 1697355"/>
                <a:gd name="connsiteX2" fmla="*/ 1074567 w 1076225"/>
                <a:gd name="connsiteY2" fmla="*/ 10459 h 1697355"/>
                <a:gd name="connsiteX3" fmla="*/ 375500 w 1076225"/>
                <a:gd name="connsiteY3" fmla="*/ 10459 h 1697355"/>
                <a:gd name="connsiteX4" fmla="*/ 375500 w 1076225"/>
                <a:gd name="connsiteY4" fmla="*/ 1697355 h 1697355"/>
                <a:gd name="connsiteX5" fmla="*/ 0 w 1076225"/>
                <a:gd name="connsiteY5" fmla="*/ 1697355 h 1697355"/>
                <a:gd name="connsiteX6" fmla="*/ 269056 w 1076225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6225" h="1697355">
                  <a:moveTo>
                    <a:pt x="269056" y="0"/>
                  </a:moveTo>
                  <a:lnTo>
                    <a:pt x="1076225" y="0"/>
                  </a:lnTo>
                  <a:lnTo>
                    <a:pt x="1074567" y="10459"/>
                  </a:lnTo>
                  <a:lnTo>
                    <a:pt x="375500" y="10459"/>
                  </a:lnTo>
                  <a:lnTo>
                    <a:pt x="375500" y="1697355"/>
                  </a:lnTo>
                  <a:lnTo>
                    <a:pt x="0" y="1697355"/>
                  </a:lnTo>
                  <a:lnTo>
                    <a:pt x="269056" y="0"/>
                  </a:lnTo>
                  <a:close/>
                </a:path>
              </a:pathLst>
            </a:cu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FCEFB33-4A04-30AA-2037-789B4126E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5687"/>
            <a:stretch>
              <a:fillRect/>
            </a:stretch>
          </p:blipFill>
          <p:spPr>
            <a:xfrm>
              <a:off x="1" y="4672221"/>
              <a:ext cx="3322562" cy="2205657"/>
            </a:xfrm>
            <a:custGeom>
              <a:avLst/>
              <a:gdLst>
                <a:gd name="connsiteX0" fmla="*/ 0 w 2544171"/>
                <a:gd name="connsiteY0" fmla="*/ 0 h 1697355"/>
                <a:gd name="connsiteX1" fmla="*/ 2544171 w 2544171"/>
                <a:gd name="connsiteY1" fmla="*/ 0 h 1697355"/>
                <a:gd name="connsiteX2" fmla="*/ 2275115 w 2544171"/>
                <a:gd name="connsiteY2" fmla="*/ 1697355 h 1697355"/>
                <a:gd name="connsiteX3" fmla="*/ 0 w 2544171"/>
                <a:gd name="connsiteY3" fmla="*/ 1697355 h 1697355"/>
                <a:gd name="connsiteX4" fmla="*/ 0 w 2544171"/>
                <a:gd name="connsiteY4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171" h="1697355">
                  <a:moveTo>
                    <a:pt x="0" y="0"/>
                  </a:moveTo>
                  <a:lnTo>
                    <a:pt x="2544171" y="0"/>
                  </a:lnTo>
                  <a:lnTo>
                    <a:pt x="2275115" y="1697355"/>
                  </a:lnTo>
                  <a:lnTo>
                    <a:pt x="0" y="1697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1" name="Picture 10" descr="A picture containing text, sky, outdoor, nature&#10;&#10;Description automatically generated">
              <a:extLst>
                <a:ext uri="{FF2B5EF4-FFF2-40B4-BE49-F238E27FC236}">
                  <a16:creationId xmlns:a16="http://schemas.microsoft.com/office/drawing/2014/main" id="{743988DC-8190-9F1D-124D-1F54338439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12535"/>
            <a:stretch/>
          </p:blipFill>
          <p:spPr>
            <a:xfrm>
              <a:off x="2641684" y="4672221"/>
              <a:ext cx="3492370" cy="2205657"/>
            </a:xfrm>
            <a:custGeom>
              <a:avLst/>
              <a:gdLst>
                <a:gd name="connsiteX0" fmla="*/ 597508 w 2674197"/>
                <a:gd name="connsiteY0" fmla="*/ 0 h 1697355"/>
                <a:gd name="connsiteX1" fmla="*/ 2674197 w 2674197"/>
                <a:gd name="connsiteY1" fmla="*/ 0 h 1697355"/>
                <a:gd name="connsiteX2" fmla="*/ 2405141 w 2674197"/>
                <a:gd name="connsiteY2" fmla="*/ 1697355 h 1697355"/>
                <a:gd name="connsiteX3" fmla="*/ 0 w 2674197"/>
                <a:gd name="connsiteY3" fmla="*/ 1697355 h 1697355"/>
                <a:gd name="connsiteX4" fmla="*/ 0 w 2674197"/>
                <a:gd name="connsiteY4" fmla="*/ 1697353 h 1697355"/>
                <a:gd name="connsiteX5" fmla="*/ 328452 w 2674197"/>
                <a:gd name="connsiteY5" fmla="*/ 1697353 h 1697355"/>
                <a:gd name="connsiteX6" fmla="*/ 597508 w 2674197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197" h="1697355">
                  <a:moveTo>
                    <a:pt x="597508" y="0"/>
                  </a:moveTo>
                  <a:lnTo>
                    <a:pt x="2674197" y="0"/>
                  </a:lnTo>
                  <a:lnTo>
                    <a:pt x="2405141" y="1697355"/>
                  </a:lnTo>
                  <a:lnTo>
                    <a:pt x="0" y="1697355"/>
                  </a:lnTo>
                  <a:lnTo>
                    <a:pt x="0" y="1697353"/>
                  </a:lnTo>
                  <a:lnTo>
                    <a:pt x="328452" y="1697353"/>
                  </a:lnTo>
                  <a:lnTo>
                    <a:pt x="597508" y="0"/>
                  </a:lnTo>
                  <a:close/>
                </a:path>
              </a:pathLst>
            </a:custGeom>
          </p:spPr>
        </p:pic>
        <p:pic>
          <p:nvPicPr>
            <p:cNvPr id="20" name="Picture 19" descr="A couple of ships in the water&#10;&#10;Description automatically generated with low confidence">
              <a:extLst>
                <a:ext uri="{FF2B5EF4-FFF2-40B4-BE49-F238E27FC236}">
                  <a16:creationId xmlns:a16="http://schemas.microsoft.com/office/drawing/2014/main" id="{64587836-C7BB-220C-909B-9D3B5B98F0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2673"/>
            <a:stretch/>
          </p:blipFill>
          <p:spPr>
            <a:xfrm>
              <a:off x="5885897" y="4672221"/>
              <a:ext cx="3087572" cy="2205657"/>
            </a:xfrm>
            <a:custGeom>
              <a:avLst/>
              <a:gdLst>
                <a:gd name="connsiteX0" fmla="*/ 341850 w 3099453"/>
                <a:gd name="connsiteY0" fmla="*/ 0 h 2205656"/>
                <a:gd name="connsiteX1" fmla="*/ 3099453 w 3099453"/>
                <a:gd name="connsiteY1" fmla="*/ 0 h 2205656"/>
                <a:gd name="connsiteX2" fmla="*/ 3099453 w 3099453"/>
                <a:gd name="connsiteY2" fmla="*/ 37338 h 2205656"/>
                <a:gd name="connsiteX3" fmla="*/ 2752698 w 3099453"/>
                <a:gd name="connsiteY3" fmla="*/ 2205652 h 2205656"/>
                <a:gd name="connsiteX4" fmla="*/ 3099453 w 3099453"/>
                <a:gd name="connsiteY4" fmla="*/ 2205652 h 2205656"/>
                <a:gd name="connsiteX5" fmla="*/ 3099453 w 3099453"/>
                <a:gd name="connsiteY5" fmla="*/ 2205656 h 2205656"/>
                <a:gd name="connsiteX6" fmla="*/ 0 w 3099453"/>
                <a:gd name="connsiteY6" fmla="*/ 2205656 h 2205656"/>
                <a:gd name="connsiteX7" fmla="*/ 350664 w 3099453"/>
                <a:gd name="connsiteY7" fmla="*/ 12895 h 2205656"/>
                <a:gd name="connsiteX8" fmla="*/ 338627 w 3099453"/>
                <a:gd name="connsiteY8" fmla="*/ 12895 h 220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9453" h="2205656">
                  <a:moveTo>
                    <a:pt x="341850" y="0"/>
                  </a:moveTo>
                  <a:lnTo>
                    <a:pt x="3099453" y="0"/>
                  </a:lnTo>
                  <a:lnTo>
                    <a:pt x="3099453" y="37338"/>
                  </a:lnTo>
                  <a:lnTo>
                    <a:pt x="2752698" y="2205652"/>
                  </a:lnTo>
                  <a:lnTo>
                    <a:pt x="3099453" y="2205652"/>
                  </a:lnTo>
                  <a:lnTo>
                    <a:pt x="3099453" y="2205656"/>
                  </a:lnTo>
                  <a:lnTo>
                    <a:pt x="0" y="2205656"/>
                  </a:lnTo>
                  <a:lnTo>
                    <a:pt x="350664" y="12895"/>
                  </a:lnTo>
                  <a:lnTo>
                    <a:pt x="338627" y="12895"/>
                  </a:lnTo>
                  <a:close/>
                </a:path>
              </a:pathLst>
            </a:custGeom>
          </p:spPr>
        </p:pic>
        <p:pic>
          <p:nvPicPr>
            <p:cNvPr id="15" name="Picture 14" descr="A picture containing several, city&#10;&#10;Description automatically generated">
              <a:extLst>
                <a:ext uri="{FF2B5EF4-FFF2-40B4-BE49-F238E27FC236}">
                  <a16:creationId xmlns:a16="http://schemas.microsoft.com/office/drawing/2014/main" id="{5EEE32EF-DD77-2E83-661A-A8D01C7E33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81239" y="4672221"/>
              <a:ext cx="4010762" cy="2205657"/>
            </a:xfrm>
            <a:custGeom>
              <a:avLst/>
              <a:gdLst>
                <a:gd name="connsiteX0" fmla="*/ 699067 w 3071143"/>
                <a:gd name="connsiteY0" fmla="*/ 0 h 1697355"/>
                <a:gd name="connsiteX1" fmla="*/ 3071143 w 3071143"/>
                <a:gd name="connsiteY1" fmla="*/ 0 h 1697355"/>
                <a:gd name="connsiteX2" fmla="*/ 3071143 w 3071143"/>
                <a:gd name="connsiteY2" fmla="*/ 1697355 h 1697355"/>
                <a:gd name="connsiteX3" fmla="*/ 0 w 3071143"/>
                <a:gd name="connsiteY3" fmla="*/ 1697355 h 1697355"/>
                <a:gd name="connsiteX4" fmla="*/ 0 w 3071143"/>
                <a:gd name="connsiteY4" fmla="*/ 1686896 h 1697355"/>
                <a:gd name="connsiteX5" fmla="*/ 431669 w 3071143"/>
                <a:gd name="connsiteY5" fmla="*/ 1686896 h 1697355"/>
                <a:gd name="connsiteX6" fmla="*/ 699067 w 3071143"/>
                <a:gd name="connsiteY6" fmla="*/ 0 h 169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143" h="1697355">
                  <a:moveTo>
                    <a:pt x="699067" y="0"/>
                  </a:moveTo>
                  <a:lnTo>
                    <a:pt x="3071143" y="0"/>
                  </a:lnTo>
                  <a:lnTo>
                    <a:pt x="3071143" y="1697355"/>
                  </a:lnTo>
                  <a:lnTo>
                    <a:pt x="0" y="1697355"/>
                  </a:lnTo>
                  <a:lnTo>
                    <a:pt x="0" y="1686896"/>
                  </a:lnTo>
                  <a:lnTo>
                    <a:pt x="431669" y="1686896"/>
                  </a:lnTo>
                  <a:lnTo>
                    <a:pt x="699067" y="0"/>
                  </a:lnTo>
                  <a:close/>
                </a:path>
              </a:pathLst>
            </a:custGeom>
          </p:spPr>
        </p:pic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1040B117-B124-8DAF-D849-80C0A9E1C56D}"/>
              </a:ext>
            </a:extLst>
          </p:cNvPr>
          <p:cNvSpPr txBox="1">
            <a:spLocks/>
          </p:cNvSpPr>
          <p:nvPr/>
        </p:nvSpPr>
        <p:spPr>
          <a:xfrm>
            <a:off x="1524000" y="2212678"/>
            <a:ext cx="9144000" cy="12163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>
                <a:solidFill>
                  <a:srgbClr val="002060"/>
                </a:solidFill>
              </a:rPr>
            </a:b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24EB868-89AB-CE63-AA94-65A829ACBA8D}"/>
              </a:ext>
            </a:extLst>
          </p:cNvPr>
          <p:cNvSpPr txBox="1">
            <a:spLocks/>
          </p:cNvSpPr>
          <p:nvPr/>
        </p:nvSpPr>
        <p:spPr>
          <a:xfrm>
            <a:off x="1524000" y="3748476"/>
            <a:ext cx="7429500" cy="100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Segoe UI" panose="020B0502040204020203" pitchFamily="34" charset="0"/>
              <a:buChar char="▪"/>
              <a:defRPr kumimoji="1" lang="ja-JP" altLang="en-US" sz="20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0850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27063" indent="-1762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01688" indent="-1746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989013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marR="0" lvl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▪"/>
              <a:tabLst/>
              <a:defRPr/>
            </a:pPr>
            <a:endParaRPr kumimoji="1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A8F957-A1A4-1229-B81E-D5B5EC9DB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230336"/>
            <a:ext cx="9144000" cy="1329531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dirty="0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F25B088-1EDC-F447-40FD-5D262E99D095}"/>
              </a:ext>
            </a:extLst>
          </p:cNvPr>
          <p:cNvSpPr txBox="1">
            <a:spLocks/>
          </p:cNvSpPr>
          <p:nvPr/>
        </p:nvSpPr>
        <p:spPr>
          <a:xfrm>
            <a:off x="1524000" y="2579746"/>
            <a:ext cx="9144000" cy="1001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dirty="0">
                <a:solidFill>
                  <a:srgbClr val="002060"/>
                </a:solidFill>
              </a:rPr>
            </a:br>
            <a:r>
              <a:rPr lang="en-US" b="0" dirty="0">
                <a:solidFill>
                  <a:srgbClr val="002060"/>
                </a:solidFill>
              </a:rPr>
              <a:t>Meeting info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81ADC26B-6847-C128-5C99-76688A1EF73A}"/>
              </a:ext>
            </a:extLst>
          </p:cNvPr>
          <p:cNvSpPr txBox="1">
            <a:spLocks/>
          </p:cNvSpPr>
          <p:nvPr/>
        </p:nvSpPr>
        <p:spPr>
          <a:xfrm>
            <a:off x="1533985" y="3804317"/>
            <a:ext cx="7429500" cy="8899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4625" indent="-174625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Segoe UI" panose="020B0502040204020203" pitchFamily="34" charset="0"/>
              <a:buChar char="▪"/>
              <a:defRPr kumimoji="1" lang="ja-JP" altLang="en-US" sz="20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0850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4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27063" indent="-176213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2000" b="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01688" indent="-1746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tabLst>
                <a:tab pos="801688" algn="l"/>
              </a:tabLst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989013" indent="-187325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Segoe UI" panose="020B0502040204020203" pitchFamily="34" charset="0"/>
              <a:buChar char="▪"/>
              <a:defRPr kumimoji="1" sz="1800" b="1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None/>
              <a:tabLst/>
              <a:defRPr/>
            </a:pPr>
            <a:r>
              <a:rPr kumimoji="1" lang="en-AU" alt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Presenter, title</a:t>
            </a:r>
          </a:p>
          <a:p>
            <a:pPr marL="174625" marR="0" lvl="0" indent="-174625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egoe UI" panose="020B0502040204020203" pitchFamily="34" charset="0"/>
              <a:buChar char="▪"/>
              <a:tabLst/>
              <a:defRPr/>
            </a:pPr>
            <a:endParaRPr kumimoji="1" lang="en-US" alt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7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Cov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9E455C-EBFA-A154-8DEB-CC155C5CD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1709738"/>
            <a:ext cx="11328399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C753A9-103B-C950-E619-F65F96B33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1" y="4589463"/>
            <a:ext cx="1132839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3D0F82E0-B096-D8CB-9924-F9F2054680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AF92-974C-EE3D-69C0-B233496A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080D-53BD-F60D-C85E-95B5845F5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11328400" cy="48695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0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図 13">
            <a:extLst>
              <a:ext uri="{FF2B5EF4-FFF2-40B4-BE49-F238E27FC236}">
                <a16:creationId xmlns:a16="http://schemas.microsoft.com/office/drawing/2014/main" id="{9FCFE694-15AC-50E6-E068-F4E03D0DFC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8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452A6-7CCA-8E11-2CB8-030708DF5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320800"/>
            <a:ext cx="5588000" cy="488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4C6A9D0-1F1F-F4F2-BDBE-08269B2C4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0800"/>
            <a:ext cx="5588000" cy="4881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CB09C967-054F-6315-DBC6-056D7AC77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3B0632-48D0-BE05-750E-6A9CBA6EE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000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102163"/>
            <a:ext cx="11328400" cy="11244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799" y="1026110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0" y="1026110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1855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A706C-A146-C366-4B00-707B085B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7EF3A-6A67-E012-63B0-115AB135F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1800" y="5344251"/>
            <a:ext cx="11328400" cy="8823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図 13">
            <a:extLst>
              <a:ext uri="{FF2B5EF4-FFF2-40B4-BE49-F238E27FC236}">
                <a16:creationId xmlns:a16="http://schemas.microsoft.com/office/drawing/2014/main" id="{FC4E55C9-49B2-4947-D5ED-1BEA691188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ED9C5-9FE7-6CEA-9629-F721BC66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Chart Placeholder 13">
            <a:extLst>
              <a:ext uri="{FF2B5EF4-FFF2-40B4-BE49-F238E27FC236}">
                <a16:creationId xmlns:a16="http://schemas.microsoft.com/office/drawing/2014/main" id="{E25C9CB5-5C26-EEE4-56AE-713D7CE7055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318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7" name="Chart Placeholder 13">
            <a:extLst>
              <a:ext uri="{FF2B5EF4-FFF2-40B4-BE49-F238E27FC236}">
                <a16:creationId xmlns:a16="http://schemas.microsoft.com/office/drawing/2014/main" id="{41BF1A48-17E7-0904-8484-5E39B295B32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1" y="1268199"/>
            <a:ext cx="5588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31929C28-4B8E-5839-1EEC-94704480EB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799" y="922316"/>
            <a:ext cx="5587999" cy="345881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 dirty="0"/>
              <a:t>Chart/table name</a:t>
            </a:r>
          </a:p>
          <a:p>
            <a:pPr lvl="0"/>
            <a:endParaRPr lang="en-US" altLang="ja-JP" dirty="0"/>
          </a:p>
        </p:txBody>
      </p:sp>
      <p:sp>
        <p:nvSpPr>
          <p:cNvPr id="11" name="テキスト プレースホルダー 8">
            <a:extLst>
              <a:ext uri="{FF2B5EF4-FFF2-40B4-BE49-F238E27FC236}">
                <a16:creationId xmlns:a16="http://schemas.microsoft.com/office/drawing/2014/main" id="{F7C23917-2078-04EA-7660-A22D210933E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72201" y="922317"/>
            <a:ext cx="5587999" cy="345880"/>
          </a:xfr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en-US" altLang="ja-JP" dirty="0"/>
              <a:t>Chart/table name</a:t>
            </a:r>
          </a:p>
          <a:p>
            <a:pPr lvl="0"/>
            <a:endParaRPr lang="en-US" altLang="ja-JP" dirty="0"/>
          </a:p>
        </p:txBody>
      </p:sp>
      <p:sp>
        <p:nvSpPr>
          <p:cNvPr id="8" name="テキスト プレースホルダー 8">
            <a:extLst>
              <a:ext uri="{FF2B5EF4-FFF2-40B4-BE49-F238E27FC236}">
                <a16:creationId xmlns:a16="http://schemas.microsoft.com/office/drawing/2014/main" id="{DD6042ED-EB1D-F6B7-3EDA-FA912006B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798" y="4982734"/>
            <a:ext cx="5587999" cy="28894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  <p:sp>
        <p:nvSpPr>
          <p:cNvPr id="12" name="テキスト プレースホルダー 8">
            <a:extLst>
              <a:ext uri="{FF2B5EF4-FFF2-40B4-BE49-F238E27FC236}">
                <a16:creationId xmlns:a16="http://schemas.microsoft.com/office/drawing/2014/main" id="{AA9D0BDB-37F0-ED8B-5838-EF1A0A5DB9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201" y="4982734"/>
            <a:ext cx="5587999" cy="288946"/>
          </a:xfrm>
        </p:spPr>
        <p:txBody>
          <a:bodyPr>
            <a:normAutofit/>
          </a:bodyPr>
          <a:lstStyle>
            <a:lvl1pPr marL="0" indent="0">
              <a:buNone/>
              <a:defRPr sz="1100" i="1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kumimoji="1" lang="en-US" altLang="ja-JP" dirty="0"/>
              <a:t>Source: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506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13">
            <a:extLst>
              <a:ext uri="{FF2B5EF4-FFF2-40B4-BE49-F238E27FC236}">
                <a16:creationId xmlns:a16="http://schemas.microsoft.com/office/drawing/2014/main" id="{D9DBB8A0-0D94-641C-8437-0F9060ACB263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31799" y="1026110"/>
            <a:ext cx="558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indent="-342900"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</a:lstStyle>
          <a:p>
            <a:pPr marL="342900" lvl="0" indent="-3429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CF4D05C-9D4A-CCC7-AC9E-B4E9133C7F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1800" y="4679041"/>
            <a:ext cx="11328400" cy="151855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800" b="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1800" b="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16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Chart Placeholder 13">
            <a:extLst>
              <a:ext uri="{FF2B5EF4-FFF2-40B4-BE49-F238E27FC236}">
                <a16:creationId xmlns:a16="http://schemas.microsoft.com/office/drawing/2014/main" id="{89C0182C-AEC9-714A-6CF0-D711ED86C6F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72200" y="1026110"/>
            <a:ext cx="558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b="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icon to add chart</a:t>
            </a:r>
          </a:p>
        </p:txBody>
      </p:sp>
      <p:pic>
        <p:nvPicPr>
          <p:cNvPr id="4" name="図 13">
            <a:extLst>
              <a:ext uri="{FF2B5EF4-FFF2-40B4-BE49-F238E27FC236}">
                <a16:creationId xmlns:a16="http://schemas.microsoft.com/office/drawing/2014/main" id="{50EF6712-75B9-FADE-C102-CAA8D77DCE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6356350"/>
            <a:ext cx="1033311" cy="36523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FF045EB-EA45-5AF2-7D6C-3DE3CAC2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314326"/>
            <a:ext cx="11328400" cy="5354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0DFF686-48D8-2A95-A789-E46BBAEA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70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75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1AB51F-4D1D-62E2-01F1-AA09CD21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E7C7C8-5EB4-6F33-EA44-2A621086B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6AD68E-DAEC-9D6D-3220-444473E97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C1B26A6-8CB6-4A1C-AB8D-6E9989F637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2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060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</a:buBlip>
        <a:defRPr sz="16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sualizingenergy.org/global-nuclear-reactor-construction-starts-and-duration-1949-2023/?utm_source=chatgpt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erc.or.jp/reports/outlook.php" TargetMode="External"/><Relationship Id="rId2" Type="http://schemas.openxmlformats.org/officeDocument/2006/relationships/hyperlink" Target="mailto:david.wogan@aperc.or.jp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5B7F-AEFD-3F3B-2D5E-74F2D5541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AI-Driven Energy Demand: Ensuring Reliability, Affordability and Emissions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77FDB-9AD1-B3B7-CBB9-06AE64647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Daniel BURLUTSKY</a:t>
            </a:r>
          </a:p>
          <a:p>
            <a:r>
              <a:rPr lang="en-US" altLang="zh-CN" dirty="0"/>
              <a:t>Researcher,</a:t>
            </a:r>
            <a:r>
              <a:rPr lang="zh-CN" altLang="en-US" dirty="0"/>
              <a:t> </a:t>
            </a:r>
            <a:r>
              <a:rPr lang="en-US" altLang="zh-CN" dirty="0"/>
              <a:t>APERC</a:t>
            </a:r>
            <a:endParaRPr lang="en-US" dirty="0"/>
          </a:p>
          <a:p>
            <a:r>
              <a:rPr lang="en-US" dirty="0"/>
              <a:t>17/11/2025</a:t>
            </a:r>
          </a:p>
        </p:txBody>
      </p:sp>
    </p:spTree>
    <p:extLst>
      <p:ext uri="{BB962C8B-B14F-4D97-AF65-F5344CB8AC3E}">
        <p14:creationId xmlns:p14="http://schemas.microsoft.com/office/powerpoint/2010/main" val="181016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A859-CD3C-10A6-7E3E-93417004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are falling thermal capacity factors an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C6DC8-6655-7AB6-D09F-E203E40EC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664200" cy="48695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Dispatchable sources will need to be ramped up to meet increasing afternoon demand when data center demand is at its highest.</a:t>
            </a:r>
          </a:p>
          <a:p>
            <a:r>
              <a:rPr lang="en-US" dirty="0"/>
              <a:t>Grid-scale storage can help shift electricity to meet later demand but this is less effective during longer periods of low VRE production.</a:t>
            </a:r>
          </a:p>
          <a:p>
            <a:r>
              <a:rPr lang="en-US" dirty="0"/>
              <a:t>Other dispatchable sources will need to be present to meet load in days with low VRE output.</a:t>
            </a:r>
          </a:p>
          <a:p>
            <a:r>
              <a:rPr lang="en-US" dirty="0"/>
              <a:t>But baseload generation sources (coal and Combined-Cycle Gas Turbines) are designed for steady, continuous output and not frequent cycling and cannot be ramped up easily.</a:t>
            </a:r>
          </a:p>
          <a:p>
            <a:r>
              <a:rPr lang="en-US" b="1" dirty="0"/>
              <a:t>Solutions need to be found to meet growing data center demand while ensuring that electricity is </a:t>
            </a:r>
            <a:r>
              <a:rPr lang="en-US" b="1" u="sng" dirty="0"/>
              <a:t>secure, sustainable and affordable.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004DC-2A2B-1506-2171-058A99A5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2C3E7D-9915-04D4-B542-4EB441FF3290}"/>
              </a:ext>
            </a:extLst>
          </p:cNvPr>
          <p:cNvGrpSpPr/>
          <p:nvPr/>
        </p:nvGrpSpPr>
        <p:grpSpPr>
          <a:xfrm>
            <a:off x="6383371" y="1975050"/>
            <a:ext cx="5109193" cy="2953085"/>
            <a:chOff x="0" y="1"/>
            <a:chExt cx="4705350" cy="3228975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7EA2F55A-3DCB-0858-AF91-D651EDECB89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7911957"/>
                </p:ext>
              </p:extLst>
            </p:nvPr>
          </p:nvGraphicFramePr>
          <p:xfrm>
            <a:off x="0" y="1"/>
            <a:ext cx="4705350" cy="32289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E87E5A1-3712-EDFE-2BD0-EFA972970FC5}"/>
                </a:ext>
              </a:extLst>
            </p:cNvPr>
            <p:cNvGrpSpPr/>
            <p:nvPr/>
          </p:nvGrpSpPr>
          <p:grpSpPr>
            <a:xfrm>
              <a:off x="3637001" y="655257"/>
              <a:ext cx="914965" cy="462527"/>
              <a:chOff x="3637001" y="655257"/>
              <a:chExt cx="914965" cy="462527"/>
            </a:xfrm>
          </p:grpSpPr>
          <p:sp>
            <p:nvSpPr>
              <p:cNvPr id="8" name="TextBox 29">
                <a:extLst>
                  <a:ext uri="{FF2B5EF4-FFF2-40B4-BE49-F238E27FC236}">
                    <a16:creationId xmlns:a16="http://schemas.microsoft.com/office/drawing/2014/main" id="{23E7BAD2-4F2F-8448-7950-A3F3600D661D}"/>
                  </a:ext>
                </a:extLst>
              </p:cNvPr>
              <p:cNvSpPr txBox="1"/>
              <p:nvPr/>
            </p:nvSpPr>
            <p:spPr>
              <a:xfrm>
                <a:off x="3851760" y="655257"/>
                <a:ext cx="456575" cy="27860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tIns="0" rtlCol="0" anchor="t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AU" sz="900" kern="120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2022</a:t>
                </a:r>
                <a:endParaRPr lang="en-US" sz="1200" kern="100" dirty="0">
                  <a:effectLst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29">
                <a:extLst>
                  <a:ext uri="{FF2B5EF4-FFF2-40B4-BE49-F238E27FC236}">
                    <a16:creationId xmlns:a16="http://schemas.microsoft.com/office/drawing/2014/main" id="{1D16FAC1-F794-1CFB-C011-7783B9D7C02B}"/>
                  </a:ext>
                </a:extLst>
              </p:cNvPr>
              <p:cNvSpPr txBox="1"/>
              <p:nvPr/>
            </p:nvSpPr>
            <p:spPr>
              <a:xfrm>
                <a:off x="3851930" y="931737"/>
                <a:ext cx="700036" cy="186047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tIns="0" bIns="0" rtlCol="0" anchor="t">
                <a:noAutofit/>
              </a:bodyPr>
              <a:lstStyle/>
              <a:p>
                <a:pPr marL="0" marR="0">
                  <a:lnSpc>
                    <a:spcPct val="115000"/>
                  </a:lnSpc>
                  <a:spcAft>
                    <a:spcPts val="800"/>
                  </a:spcAft>
                  <a:buNone/>
                </a:pPr>
                <a:r>
                  <a:rPr lang="en-AU" sz="900" kern="1200" dirty="0">
                    <a:solidFill>
                      <a:srgbClr val="000000"/>
                    </a:solidFill>
                    <a:effectLst/>
                    <a:latin typeface="Segoe UI" panose="020B0502040204020203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2060 TGT</a:t>
                </a:r>
                <a:endParaRPr lang="en-US" sz="1200" kern="100" dirty="0">
                  <a:effectLst/>
                  <a:ea typeface="Malgun Gothic" panose="020B0503020000020004" pitchFamily="34" charset="-127"/>
                  <a:cs typeface="Arial" panose="020B0604020202020204" pitchFamily="34" charset="0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D3B32A7-C0F7-0DC4-8BA8-42944C2614E2}"/>
                  </a:ext>
                </a:extLst>
              </p:cNvPr>
              <p:cNvCxnSpPr/>
              <p:nvPr/>
            </p:nvCxnSpPr>
            <p:spPr>
              <a:xfrm>
                <a:off x="3637001" y="1013573"/>
                <a:ext cx="274320" cy="0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A26C2E0-33A4-9375-7F22-71C8D5869DE8}"/>
                  </a:ext>
                </a:extLst>
              </p:cNvPr>
              <p:cNvCxnSpPr/>
              <p:nvPr/>
            </p:nvCxnSpPr>
            <p:spPr>
              <a:xfrm>
                <a:off x="3637001" y="746877"/>
                <a:ext cx="274320" cy="0"/>
              </a:xfrm>
              <a:prstGeom prst="line">
                <a:avLst/>
              </a:prstGeom>
              <a:ln w="25400">
                <a:solidFill>
                  <a:schemeClr val="bg2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518D0BB-3C87-3EC2-D5BD-D6C35CD408BF}"/>
              </a:ext>
            </a:extLst>
          </p:cNvPr>
          <p:cNvSpPr txBox="1"/>
          <p:nvPr/>
        </p:nvSpPr>
        <p:spPr>
          <a:xfrm>
            <a:off x="6263640" y="1328057"/>
            <a:ext cx="54965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Power (GW) from dispatchable sources in AUS (TGT)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7144F-C2C7-0FC7-0222-D5D131B5F556}"/>
              </a:ext>
            </a:extLst>
          </p:cNvPr>
          <p:cNvSpPr txBox="1"/>
          <p:nvPr/>
        </p:nvSpPr>
        <p:spPr>
          <a:xfrm>
            <a:off x="3683886" y="6543674"/>
            <a:ext cx="482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i="1" dirty="0">
                <a:solidFill>
                  <a:srgbClr val="FF0000"/>
                </a:solidFill>
                <a:cs typeface="Arial" panose="020B0604020202020204" pitchFamily="34" charset="0"/>
              </a:rPr>
              <a:t>Source: APEC Energy Demand and Supply Outlook, 9th edition.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2DF0108-55B6-B1D7-12B9-0C880CA79E28}"/>
              </a:ext>
            </a:extLst>
          </p:cNvPr>
          <p:cNvSpPr/>
          <p:nvPr/>
        </p:nvSpPr>
        <p:spPr>
          <a:xfrm>
            <a:off x="8592085" y="3040236"/>
            <a:ext cx="912721" cy="9905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4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7CB43-3F4D-7B5C-E0A9-2E64702B7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A091A-51A1-83F3-3E34-A3C926B0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Nuclear as a policy solution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F07AEC8-CB15-BF62-2B58-2396506610F5}"/>
              </a:ext>
            </a:extLst>
          </p:cNvPr>
          <p:cNvSpPr txBox="1">
            <a:spLocks/>
          </p:cNvSpPr>
          <p:nvPr/>
        </p:nvSpPr>
        <p:spPr>
          <a:xfrm>
            <a:off x="9007168" y="639567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1B26A6-8CB6-4A1C-AB8D-6E9989F637AF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11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61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472E-8E79-D64D-1ED4-6710847FE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as a policy solution – APERC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96F75-A18F-0007-8DD8-CC2B9D29E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664200" cy="4869543"/>
          </a:xfrm>
        </p:spPr>
        <p:txBody>
          <a:bodyPr>
            <a:normAutofit/>
          </a:bodyPr>
          <a:lstStyle/>
          <a:p>
            <a:r>
              <a:rPr lang="en-US" dirty="0"/>
              <a:t>High efficiency rate and able to provide continuous baseload power with no emissions.</a:t>
            </a:r>
          </a:p>
          <a:p>
            <a:r>
              <a:rPr lang="en-US" dirty="0"/>
              <a:t>APERC predicts that many economies will scale up nuclear capacity to meet added data center demand.</a:t>
            </a:r>
          </a:p>
          <a:p>
            <a:r>
              <a:rPr lang="en-US" dirty="0"/>
              <a:t>China and the USA expected to continue dominating nuclear generation within the APEC region in response to growing data center demand.</a:t>
            </a:r>
          </a:p>
          <a:p>
            <a:r>
              <a:rPr lang="en-US" dirty="0"/>
              <a:t>USA is promoting new reactor deployment and extending the life cycle of existing plants. </a:t>
            </a:r>
          </a:p>
          <a:p>
            <a:r>
              <a:rPr lang="en-US" dirty="0"/>
              <a:t>Japan projected to restart all suspended reactors by 2040.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1818F-0AA1-A04D-23E9-3A49C1411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FE3BB5-3D16-6EC7-6C7F-3A37A0E38BBE}"/>
              </a:ext>
            </a:extLst>
          </p:cNvPr>
          <p:cNvGrpSpPr/>
          <p:nvPr/>
        </p:nvGrpSpPr>
        <p:grpSpPr>
          <a:xfrm>
            <a:off x="6269660" y="1943785"/>
            <a:ext cx="5494680" cy="2324100"/>
            <a:chOff x="0" y="3175"/>
            <a:chExt cx="6322061" cy="232410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381B448E-D235-1EDC-F244-FFBAFF6C0A2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95179311"/>
                </p:ext>
              </p:extLst>
            </p:nvPr>
          </p:nvGraphicFramePr>
          <p:xfrm>
            <a:off x="0" y="3175"/>
            <a:ext cx="3151505" cy="2324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5D452B58-12D8-B28F-3947-8F0446090EB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76859149"/>
                </p:ext>
              </p:extLst>
            </p:nvPr>
          </p:nvGraphicFramePr>
          <p:xfrm>
            <a:off x="3161032" y="3175"/>
            <a:ext cx="3161029" cy="23241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522677-BDEC-D23F-5C71-1D0A97DC7303}"/>
              </a:ext>
            </a:extLst>
          </p:cNvPr>
          <p:cNvSpPr txBox="1"/>
          <p:nvPr/>
        </p:nvSpPr>
        <p:spPr>
          <a:xfrm>
            <a:off x="6096000" y="131990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Change in nuclear power generation by economy (TWh)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Graphic 13">
            <a:extLst>
              <a:ext uri="{FF2B5EF4-FFF2-40B4-BE49-F238E27FC236}">
                <a16:creationId xmlns:a16="http://schemas.microsoft.com/office/drawing/2014/main" id="{5C731447-4882-4AB9-8D62-B3E9B642E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2334" y="4391237"/>
            <a:ext cx="5486400" cy="4292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050DC3-9615-1E46-3BE1-E290EF887F69}"/>
              </a:ext>
            </a:extLst>
          </p:cNvPr>
          <p:cNvSpPr txBox="1"/>
          <p:nvPr/>
        </p:nvSpPr>
        <p:spPr>
          <a:xfrm>
            <a:off x="3750117" y="6556435"/>
            <a:ext cx="46917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i="1" dirty="0">
                <a:solidFill>
                  <a:srgbClr val="FF0000"/>
                </a:solidFill>
                <a:cs typeface="Arial" panose="020B0604020202020204" pitchFamily="34" charset="0"/>
              </a:rPr>
              <a:t>Source: APEC Energy Demand and Supply Outlook, 9th edition. </a:t>
            </a:r>
          </a:p>
        </p:txBody>
      </p:sp>
    </p:spTree>
    <p:extLst>
      <p:ext uri="{BB962C8B-B14F-4D97-AF65-F5344CB8AC3E}">
        <p14:creationId xmlns:p14="http://schemas.microsoft.com/office/powerpoint/2010/main" val="4109510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BC95D-B5BD-7F00-7BF5-EBE674C7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a PPA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00376-0425-9C10-E4F9-CEF2E8FE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664200" cy="4869543"/>
          </a:xfrm>
        </p:spPr>
        <p:txBody>
          <a:bodyPr/>
          <a:lstStyle/>
          <a:p>
            <a:r>
              <a:rPr lang="en-US" dirty="0"/>
              <a:t>Amazon Web Services (AWS) and Talen Energy signed a PPA to provide 1,920 MW of nuclear capacity from the Susquehanna Steam Electric Station through to 2042.</a:t>
            </a:r>
          </a:p>
          <a:p>
            <a:r>
              <a:rPr lang="en-US" dirty="0"/>
              <a:t>Both parties will also explore building new SMRs.</a:t>
            </a:r>
          </a:p>
          <a:p>
            <a:r>
              <a:rPr lang="en-US" dirty="0"/>
              <a:t>Follows a recent trend of technology companies increasingly relying on nuclear to provide baseload power to data centers.</a:t>
            </a:r>
          </a:p>
          <a:p>
            <a:r>
              <a:rPr lang="en-US" dirty="0"/>
              <a:t>PPAs could avoid the issue of having to deal with low intraday prices as revenue received from AWS is independent of volatile intra-day prices.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06C3E-4A52-81DE-8849-3CF50CE2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722E69-C5FE-0E6D-6A3E-66BD5FAA20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7789500"/>
              </p:ext>
            </p:extLst>
          </p:nvPr>
        </p:nvGraphicFramePr>
        <p:xfrm>
          <a:off x="6303432" y="1840366"/>
          <a:ext cx="5093759" cy="317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A100ED8-EEE4-89EE-A82D-6422B6CEB295}"/>
              </a:ext>
            </a:extLst>
          </p:cNvPr>
          <p:cNvSpPr txBox="1"/>
          <p:nvPr/>
        </p:nvSpPr>
        <p:spPr>
          <a:xfrm>
            <a:off x="6120341" y="1302418"/>
            <a:ext cx="5793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Current global sources of electricity for data centers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D4AE6-7911-BC40-8986-1FF7FD39B317}"/>
              </a:ext>
            </a:extLst>
          </p:cNvPr>
          <p:cNvSpPr txBox="1"/>
          <p:nvPr/>
        </p:nvSpPr>
        <p:spPr>
          <a:xfrm>
            <a:off x="6558490" y="4940028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IEA</a:t>
            </a:r>
          </a:p>
        </p:txBody>
      </p:sp>
    </p:spTree>
    <p:extLst>
      <p:ext uri="{BB962C8B-B14F-4D97-AF65-F5344CB8AC3E}">
        <p14:creationId xmlns:p14="http://schemas.microsoft.com/office/powerpoint/2010/main" val="1998869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3A8C-55B0-450F-0D6D-90562DC8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86675-3013-6DD4-4807-3C692CC5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2EE4D-B1ED-79F1-B1B3-6AE798103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573714" cy="4869543"/>
          </a:xfrm>
        </p:spPr>
        <p:txBody>
          <a:bodyPr/>
          <a:lstStyle/>
          <a:p>
            <a:r>
              <a:rPr lang="en-US" dirty="0"/>
              <a:t>Extremely complex engineering systems relative to wind and solar. </a:t>
            </a:r>
          </a:p>
          <a:p>
            <a:r>
              <a:rPr lang="en-US" dirty="0"/>
              <a:t>Characterised by long permitting times, high capital and fixed costs, essential infrastructure and supply chains and specialized staff requirements.</a:t>
            </a:r>
          </a:p>
          <a:p>
            <a:pPr lvl="1"/>
            <a:r>
              <a:rPr lang="en-US" sz="2000" dirty="0"/>
              <a:t>If power is needed now to meet demand, then a combination of VRE and storage might be the better solution given the development times.</a:t>
            </a:r>
          </a:p>
          <a:p>
            <a:r>
              <a:rPr lang="en-US" dirty="0"/>
              <a:t>Public acceptable will remain an issue.</a:t>
            </a:r>
          </a:p>
          <a:p>
            <a:r>
              <a:rPr lang="en-US" dirty="0"/>
              <a:t>Ageing nuclear fleet.</a:t>
            </a:r>
          </a:p>
          <a:p>
            <a:r>
              <a:rPr lang="en-US" dirty="0"/>
              <a:t>What about new technology like SMRs?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3AE44-16BE-3B02-9D46-C6EF8242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BCBD2-872F-24F5-87EF-8F002DE95301}"/>
              </a:ext>
            </a:extLst>
          </p:cNvPr>
          <p:cNvSpPr txBox="1"/>
          <p:nvPr/>
        </p:nvSpPr>
        <p:spPr>
          <a:xfrm>
            <a:off x="6096000" y="1368490"/>
            <a:ext cx="6037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AU" sz="1400" b="1" dirty="0">
                <a:solidFill>
                  <a:srgbClr val="1F497D"/>
                </a:solidFill>
                <a:effectLst/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Median global construction times of nuclear plants in years</a:t>
            </a:r>
            <a:endParaRPr lang="en-US" sz="1400" b="1" dirty="0">
              <a:solidFill>
                <a:srgbClr val="010F79"/>
              </a:solidFill>
              <a:effectLst/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5B0626-1DDC-9AF9-BDBA-79B48CE4C2D8}"/>
              </a:ext>
            </a:extLst>
          </p:cNvPr>
          <p:cNvSpPr txBox="1"/>
          <p:nvPr/>
        </p:nvSpPr>
        <p:spPr>
          <a:xfrm>
            <a:off x="6096000" y="5181733"/>
            <a:ext cx="5856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A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</a:t>
            </a:r>
            <a:r>
              <a:rPr lang="en-AU" sz="1400" i="1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Boston University</a:t>
            </a:r>
            <a:r>
              <a:rPr lang="en-AU" sz="1800" b="1" i="1" dirty="0">
                <a:solidFill>
                  <a:srgbClr val="1F497D"/>
                </a:solidFill>
                <a:effectLst/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  <a:hlinkClick r:id="rId3"/>
              </a:rPr>
              <a:t> </a:t>
            </a:r>
            <a:endParaRPr lang="en-US" sz="1800" b="1" i="1" dirty="0">
              <a:solidFill>
                <a:srgbClr val="010F79"/>
              </a:solidFill>
              <a:effectLst/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6D31DE8-866B-45EC-4B7B-D36B87266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266243"/>
              </p:ext>
            </p:extLst>
          </p:nvPr>
        </p:nvGraphicFramePr>
        <p:xfrm>
          <a:off x="6096000" y="1701016"/>
          <a:ext cx="5928852" cy="3480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7857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B83AC-6292-5BBE-B36D-63A63BF10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FC8BC-B71C-287B-80B6-6D23AE92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VRE-driven policy solutions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32661C6-AA89-6F95-8F03-A05D8D9597B3}"/>
              </a:ext>
            </a:extLst>
          </p:cNvPr>
          <p:cNvSpPr txBox="1">
            <a:spLocks/>
          </p:cNvSpPr>
          <p:nvPr/>
        </p:nvSpPr>
        <p:spPr>
          <a:xfrm>
            <a:off x="9017000" y="640551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1B26A6-8CB6-4A1C-AB8D-6E9989F637AF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15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91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64686-F78D-707E-595C-B69C6092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VRE-driven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CDA97-F7A8-04F0-E265-AA7C93FA9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69" y="994228"/>
            <a:ext cx="5664200" cy="4869543"/>
          </a:xfrm>
        </p:spPr>
        <p:txBody>
          <a:bodyPr>
            <a:noAutofit/>
          </a:bodyPr>
          <a:lstStyle/>
          <a:p>
            <a:r>
              <a:rPr lang="en-US" sz="1800" dirty="0"/>
              <a:t>How could VRE dominated grids be compatible with the growth of data centers?</a:t>
            </a:r>
          </a:p>
          <a:p>
            <a:pPr lvl="1"/>
            <a:r>
              <a:rPr lang="en-US" dirty="0"/>
              <a:t>Using </a:t>
            </a:r>
            <a:r>
              <a:rPr lang="en-US" b="1" dirty="0"/>
              <a:t>storage/hydrogen backups </a:t>
            </a:r>
            <a:r>
              <a:rPr lang="en-US" dirty="0"/>
              <a:t>in addition to VRE.</a:t>
            </a:r>
          </a:p>
          <a:p>
            <a:pPr lvl="1"/>
            <a:r>
              <a:rPr lang="en-US" b="1" dirty="0"/>
              <a:t>Demand response solutions/workload shifting; </a:t>
            </a:r>
            <a:r>
              <a:rPr lang="en-US" dirty="0"/>
              <a:t>moving energy intensive AI training to align with renewable peaks (during the day).</a:t>
            </a:r>
          </a:p>
          <a:p>
            <a:pPr lvl="1"/>
            <a:r>
              <a:rPr lang="en-US" b="1" dirty="0"/>
              <a:t>Locational strategy </a:t>
            </a:r>
            <a:r>
              <a:rPr lang="en-US" dirty="0"/>
              <a:t>- building data centers near abundant VRE.</a:t>
            </a:r>
          </a:p>
          <a:p>
            <a:pPr lvl="1"/>
            <a:r>
              <a:rPr lang="en-US" b="1" dirty="0"/>
              <a:t>Improving or “reconductoring” power lines </a:t>
            </a:r>
            <a:r>
              <a:rPr lang="en-US" dirty="0"/>
              <a:t>– replacing them with carbon fiber cores that can boost transmission and avoid congestion.</a:t>
            </a:r>
          </a:p>
          <a:p>
            <a:pPr lvl="1"/>
            <a:r>
              <a:rPr lang="en-US" b="1" dirty="0"/>
              <a:t>Pairing VRE with lower emissions dispatchable sources </a:t>
            </a:r>
            <a:r>
              <a:rPr lang="en-US" dirty="0"/>
              <a:t>such as peaking gas that can be easily ramped 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21A7B-A8ED-372D-C6BF-A9059716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2683D-1D13-F2A4-F1E9-46F9C5EDA9C5}"/>
              </a:ext>
            </a:extLst>
          </p:cNvPr>
          <p:cNvSpPr txBox="1"/>
          <p:nvPr/>
        </p:nvSpPr>
        <p:spPr>
          <a:xfrm>
            <a:off x="6118779" y="1041922"/>
            <a:ext cx="57964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600"/>
              </a:spcAft>
              <a:buNone/>
            </a:pPr>
            <a:r>
              <a:rPr lang="en-AU" sz="1400" b="1" dirty="0">
                <a:solidFill>
                  <a:srgbClr val="1F497D"/>
                </a:solidFill>
                <a:effectLst/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Google LLC and </a:t>
            </a:r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Intersect Power co-location</a:t>
            </a:r>
            <a:endParaRPr lang="en-US" sz="1400" b="1" dirty="0">
              <a:solidFill>
                <a:srgbClr val="010F79"/>
              </a:solidFill>
              <a:effectLst/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912A857-A696-8943-EF97-CE8EE0939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774" t="1093" r="-10774" b="-1093"/>
          <a:stretch>
            <a:fillRect/>
          </a:stretch>
        </p:blipFill>
        <p:spPr>
          <a:xfrm>
            <a:off x="6216632" y="1349699"/>
            <a:ext cx="6387890" cy="35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1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C4817-BABF-3DA0-B621-FD829D070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the two approaches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C8AD7-DBD9-3611-2C1F-1CB6DC02D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70E5F8-F50D-79BE-3D1F-E50476484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76879"/>
              </p:ext>
            </p:extLst>
          </p:nvPr>
        </p:nvGraphicFramePr>
        <p:xfrm>
          <a:off x="867747" y="1400064"/>
          <a:ext cx="10394302" cy="445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5632">
                  <a:extLst>
                    <a:ext uri="{9D8B030D-6E8A-4147-A177-3AD203B41FA5}">
                      <a16:colId xmlns:a16="http://schemas.microsoft.com/office/drawing/2014/main" val="1284133285"/>
                    </a:ext>
                  </a:extLst>
                </a:gridCol>
                <a:gridCol w="5148670">
                  <a:extLst>
                    <a:ext uri="{9D8B030D-6E8A-4147-A177-3AD203B41FA5}">
                      <a16:colId xmlns:a16="http://schemas.microsoft.com/office/drawing/2014/main" val="832307115"/>
                    </a:ext>
                  </a:extLst>
                </a:gridCol>
              </a:tblGrid>
              <a:tr h="371630">
                <a:tc>
                  <a:txBody>
                    <a:bodyPr/>
                    <a:lstStyle/>
                    <a:p>
                      <a:r>
                        <a:rPr lang="en-US" dirty="0"/>
                        <a:t>Nuclear dominant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VRE dominant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05387"/>
                  </a:ext>
                </a:extLst>
              </a:tr>
              <a:tr h="2322687">
                <a:tc>
                  <a:txBody>
                    <a:bodyPr/>
                    <a:lstStyle/>
                    <a:p>
                      <a:r>
                        <a:rPr lang="en-US" b="1" dirty="0"/>
                        <a:t>Advantages over VRE dominant approach: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High reliability and power density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Capacity factors are high and consistent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Minimal land footprint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Grid-stabilizing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“Always-on” with ability to provide constant power needed by data centers.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Advantages over nuclear: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Speed and scalability of deployment (1-2 years)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Lower capital and financial risk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Data centers can be built around areas with good VRE resources/established capacity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Public acceptance is greater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Synergy with demand flexibility when paired with storage.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014723"/>
                  </a:ext>
                </a:extLst>
              </a:tr>
              <a:tr h="1765242">
                <a:tc>
                  <a:txBody>
                    <a:bodyPr/>
                    <a:lstStyle/>
                    <a:p>
                      <a:r>
                        <a:rPr lang="en-US" b="1" dirty="0"/>
                        <a:t>Disadvantages over VRE dominant approach: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Long lead times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High capital costs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Public resistance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Can’t ramp quickly.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Disadvantages over nuclear: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0" dirty="0"/>
                        <a:t>Intermittent generation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0" dirty="0"/>
                        <a:t>Land intensive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0" dirty="0"/>
                        <a:t>No mechanical inertia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0" dirty="0"/>
                        <a:t>Lifecycle and supply-chain Issues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b="0" dirty="0"/>
                        <a:t>Integration complexity for data centers.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73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351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69B96-803A-7618-C584-37C12B16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approach – the portfolio/hybrid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63CA7-E4F3-9A70-3D1F-ADD5266D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84" y="1328057"/>
            <a:ext cx="11328400" cy="4869543"/>
          </a:xfrm>
        </p:spPr>
        <p:txBody>
          <a:bodyPr/>
          <a:lstStyle/>
          <a:p>
            <a:r>
              <a:rPr lang="en-US" dirty="0"/>
              <a:t>Hybrid supply mix is probably the best approach with nuclear energy to cover baseload power demand and VRE coupled with storage to meet peak demand.</a:t>
            </a:r>
          </a:p>
          <a:p>
            <a:r>
              <a:rPr lang="en-US" dirty="0"/>
              <a:t>Load flexibility will become increasingly more important as data center demand grows.</a:t>
            </a:r>
          </a:p>
          <a:p>
            <a:r>
              <a:rPr lang="en-US" dirty="0"/>
              <a:t>Days of low VRE activity can be supplemented by storage, backup generation and/or grid inter-connections.</a:t>
            </a:r>
          </a:p>
          <a:p>
            <a:r>
              <a:rPr lang="en-US" dirty="0"/>
              <a:t>Hybrid approach means reduced storage needs as nuclear provides a firm baseload power supply.</a:t>
            </a:r>
          </a:p>
          <a:p>
            <a:r>
              <a:rPr lang="en-US" dirty="0"/>
              <a:t>Many new PPA’s are opting for this hybrid approach: </a:t>
            </a:r>
          </a:p>
          <a:p>
            <a:pPr lvl="1"/>
            <a:r>
              <a:rPr lang="en-US" sz="2000" dirty="0"/>
              <a:t>Data centers in Hokkaido and Kyushu are tied to new offshore wind zones plus nuclear restarts, balancing grid regions.</a:t>
            </a:r>
          </a:p>
          <a:p>
            <a:pPr lvl="1"/>
            <a:r>
              <a:rPr lang="en-US" sz="2000" dirty="0"/>
              <a:t>In 2024, Microsoft signed a long-term PPA with Constellation Energy’s Byron nuclear plant to power its AI data center expansion while still buying wind and solar elsewhere.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45608-9B9F-948D-28C5-B376A70A8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57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33CC-0101-F6DA-EBF6-AC851B8E3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5238E-A7E7-EF93-AF80-0F290830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F6399B-E970-48CA-821C-EAB94E252A21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83C568-0CA3-9F2B-A8E9-61A9EF8DC36F}"/>
              </a:ext>
            </a:extLst>
          </p:cNvPr>
          <p:cNvSpPr txBox="1"/>
          <p:nvPr/>
        </p:nvSpPr>
        <p:spPr>
          <a:xfrm>
            <a:off x="573849" y="1293442"/>
            <a:ext cx="110443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Data center demand is set to place additional pressure on electric grids across APEC as AI use continues to grow.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APEC economies must find ways of meeting data center demand in energy grids that are becoming increasingly VRE focused.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However, the core issue is that VRE is intermittent while data centers require stable baseload power.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Nuclear power is a solution and many APEC economies are increasing their nuclear capacity in part due to increased demand from data centers.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Nuclear power has disadvantages and another approach could be coupling VRE with supporting infrastructure such as storage and improved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transmisson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Solving the energy trilemma while meeting data center demand will be complicated.</a:t>
            </a:r>
          </a:p>
          <a:p>
            <a:pPr marL="228600" indent="-2286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0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BC5313-5C35-88B9-BABE-27650823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2D337A-29A9-C899-E402-80CE459FF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10464800" cy="4869543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altLang="zh-CN" dirty="0"/>
              <a:t>AI demand for electricity explained</a:t>
            </a:r>
          </a:p>
          <a:p>
            <a:pPr marL="457200" indent="-457200">
              <a:buAutoNum type="arabicParenR"/>
            </a:pPr>
            <a:r>
              <a:rPr lang="en-US" altLang="zh-CN" dirty="0"/>
              <a:t>Managing the energy trilemma</a:t>
            </a:r>
          </a:p>
          <a:p>
            <a:pPr marL="457200" indent="-457200">
              <a:buAutoNum type="arabicParenR"/>
            </a:pPr>
            <a:r>
              <a:rPr lang="en-US" altLang="zh-CN" dirty="0"/>
              <a:t>Nuclear as a policy solution</a:t>
            </a:r>
          </a:p>
          <a:p>
            <a:pPr marL="457200" indent="-457200">
              <a:buAutoNum type="arabicParenR"/>
            </a:pPr>
            <a:r>
              <a:rPr lang="en-US" altLang="zh-CN" dirty="0"/>
              <a:t>VRE-driven policy solutions </a:t>
            </a:r>
          </a:p>
          <a:p>
            <a:pPr marL="457200" indent="-457200">
              <a:buAutoNum type="arabicParenR"/>
            </a:pPr>
            <a:r>
              <a:rPr lang="en-US" altLang="zh-CN" dirty="0"/>
              <a:t>Conclusion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B2C20E3-3037-1EEE-AF0C-EB19F00C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42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18F9-DE67-2E27-1B0C-F0256E5C5B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Thank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52B18F-6E8D-34E9-DEDD-FE4B071C3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daniel.burlutsky@aperc.or.jp</a:t>
            </a:r>
            <a:endParaRPr lang="en-US" dirty="0"/>
          </a:p>
          <a:p>
            <a:r>
              <a:rPr lang="en-US" dirty="0">
                <a:hlinkClick r:id="rId3"/>
              </a:rPr>
              <a:t>https://aperc.or.jp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AAE9A-2E32-F117-057D-D8E1A34F3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3BB94-6D01-7364-A4EB-F482CD1D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 demand for electricity explained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280D3F-CC33-EFBE-251B-70923FAE229C}"/>
              </a:ext>
            </a:extLst>
          </p:cNvPr>
          <p:cNvSpPr txBox="1">
            <a:spLocks/>
          </p:cNvSpPr>
          <p:nvPr/>
        </p:nvSpPr>
        <p:spPr>
          <a:xfrm>
            <a:off x="9017000" y="638584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C1B26A6-8CB6-4A1C-AB8D-6E9989F637AF}" type="slidenum">
              <a:rPr lang="en-US" sz="120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3</a:t>
            </a:fld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02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A852-5961-BA8B-8A44-D5E3999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demand for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950B-7CFA-E139-FFB7-71E25827F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748867" cy="4869543"/>
          </a:xfrm>
        </p:spPr>
        <p:txBody>
          <a:bodyPr>
            <a:normAutofit/>
          </a:bodyPr>
          <a:lstStyle/>
          <a:p>
            <a:r>
              <a:rPr lang="en-US" dirty="0"/>
              <a:t>Chip manufacturing is generally energy intensive but consumes only a fraction of total life-cycle emissions of using AI.</a:t>
            </a:r>
          </a:p>
          <a:p>
            <a:r>
              <a:rPr lang="en-US" dirty="0"/>
              <a:t>Models are “trained” in large data centers. This consumes massive amounts of electricity and is the main source of electricity demand.</a:t>
            </a:r>
          </a:p>
          <a:p>
            <a:r>
              <a:rPr lang="en-US" dirty="0"/>
              <a:t>AI-focused data centers can require 100 MW or more of generation capacity, consuming as much electricity as 100,000 households.</a:t>
            </a:r>
          </a:p>
          <a:p>
            <a:r>
              <a:rPr lang="en-US" dirty="0"/>
              <a:t>After training, models are then deployed for real-time tasks (inference use).</a:t>
            </a:r>
          </a:p>
          <a:p>
            <a:r>
              <a:rPr lang="en-US" dirty="0"/>
              <a:t>Impact of Deepseek?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9E7B7-9112-3C11-73E3-D3986AC5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7DD8C0-A557-35F8-B81C-CFE8203B2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919" y="1759857"/>
            <a:ext cx="5614222" cy="4437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73F0D-F371-93D3-BC4F-B2FCC8B7A396}"/>
              </a:ext>
            </a:extLst>
          </p:cNvPr>
          <p:cNvSpPr txBox="1"/>
          <p:nvPr/>
        </p:nvSpPr>
        <p:spPr>
          <a:xfrm>
            <a:off x="6372941" y="6231135"/>
            <a:ext cx="566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Source: IEA</a:t>
            </a:r>
            <a:endParaRPr lang="en-US" sz="14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891C4B-B2AB-FE05-AED3-505CA0C06663}"/>
              </a:ext>
            </a:extLst>
          </p:cNvPr>
          <p:cNvSpPr txBox="1"/>
          <p:nvPr/>
        </p:nvSpPr>
        <p:spPr>
          <a:xfrm>
            <a:off x="6372941" y="1328057"/>
            <a:ext cx="566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Basic life-cycle of AI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69CD46-3CEF-8E6F-7AA3-4145528C4605}"/>
              </a:ext>
            </a:extLst>
          </p:cNvPr>
          <p:cNvSpPr/>
          <p:nvPr/>
        </p:nvSpPr>
        <p:spPr>
          <a:xfrm>
            <a:off x="9017000" y="1699464"/>
            <a:ext cx="2497667" cy="15832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5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3A0B-7847-7003-E613-0306A8A8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Demand for AI is accelerating – APERC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BD62B-0AC9-1413-12EC-80F6A6980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79483"/>
            <a:ext cx="5664200" cy="4976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Development of AI data centers is accelerating. </a:t>
            </a:r>
          </a:p>
          <a:p>
            <a:r>
              <a:rPr lang="en-US" dirty="0"/>
              <a:t>In 2024, data centers consumed around 1.5% of world electricity consumption. </a:t>
            </a:r>
          </a:p>
          <a:p>
            <a:r>
              <a:rPr lang="en-US" dirty="0">
                <a:latin typeface="Segoe UI"/>
                <a:cs typeface="Segoe UI"/>
              </a:rPr>
              <a:t>Significant increase predicted from 2025 to 2030. Data center demand is especially strong in the USA, with the current administration seeking to expand AI-related infrastructure significantly.</a:t>
            </a:r>
          </a:p>
          <a:p>
            <a:r>
              <a:rPr lang="en-US" dirty="0"/>
              <a:t>Decelerating demand is predicted as focus shifts to inference based tasks instead of model training.</a:t>
            </a:r>
          </a:p>
          <a:p>
            <a:r>
              <a:rPr lang="en-AU" dirty="0"/>
              <a:t>Energy demand will vary substantially depending on what AI is used for.</a:t>
            </a:r>
          </a:p>
          <a:p>
            <a:r>
              <a:rPr lang="en-AU" dirty="0"/>
              <a:t>Future AI electricity demand is uncertain!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FD98C-D106-827A-34C1-8DD73CB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EF7A5-FBCE-B2BC-2845-D69EA41BDDDD}"/>
              </a:ext>
            </a:extLst>
          </p:cNvPr>
          <p:cNvSpPr txBox="1"/>
          <p:nvPr/>
        </p:nvSpPr>
        <p:spPr>
          <a:xfrm>
            <a:off x="6085114" y="1239339"/>
            <a:ext cx="5664200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b="1" dirty="0">
                <a:solidFill>
                  <a:srgbClr val="1F497D"/>
                </a:solidFill>
                <a:latin typeface="Arial Bold"/>
                <a:ea typeface="SimSun"/>
                <a:cs typeface="Arial"/>
              </a:rPr>
              <a:t>Data center and AI electricity demand by subregion (PJ) in TGT </a:t>
            </a:r>
            <a:endParaRPr lang="en-US" sz="1400" b="1" dirty="0">
              <a:solidFill>
                <a:srgbClr val="1F497D"/>
              </a:solidFill>
              <a:latin typeface="Arial Bold"/>
              <a:ea typeface="SimSun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87BA3-4185-48A5-826E-196D18721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14" b="22542"/>
          <a:stretch>
            <a:fillRect/>
          </a:stretch>
        </p:blipFill>
        <p:spPr bwMode="auto">
          <a:xfrm>
            <a:off x="6456680" y="6517082"/>
            <a:ext cx="3080610" cy="340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81ED40-CF0D-44B0-F860-C18DA870394B}"/>
              </a:ext>
            </a:extLst>
          </p:cNvPr>
          <p:cNvSpPr txBox="1"/>
          <p:nvPr/>
        </p:nvSpPr>
        <p:spPr>
          <a:xfrm>
            <a:off x="6085113" y="3713084"/>
            <a:ext cx="5456853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AU" sz="1400" b="1" dirty="0">
                <a:solidFill>
                  <a:srgbClr val="1F497D"/>
                </a:solidFill>
                <a:latin typeface="Arial Bold"/>
                <a:ea typeface="SimSun"/>
                <a:cs typeface="Arial"/>
              </a:rPr>
              <a:t>Data center and AI electricity demand as a percentage of total electricity demand in TGT</a:t>
            </a:r>
            <a:endParaRPr lang="en-US" sz="1400" b="1" dirty="0">
              <a:solidFill>
                <a:srgbClr val="1F497D"/>
              </a:solidFill>
              <a:latin typeface="Arial Bold"/>
              <a:ea typeface="SimSun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328D95-FF5F-7E80-CF83-BB098A4D4E9D}"/>
              </a:ext>
            </a:extLst>
          </p:cNvPr>
          <p:cNvSpPr txBox="1"/>
          <p:nvPr/>
        </p:nvSpPr>
        <p:spPr>
          <a:xfrm>
            <a:off x="1520890" y="6385023"/>
            <a:ext cx="4677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Source: APEC Energy Demand and Supply Outlook, 9th edition.</a:t>
            </a:r>
            <a:r>
              <a:rPr lang="en-US" sz="1400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kumimoji="0" lang="en-US" sz="140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252245"/>
              </p:ext>
            </p:extLst>
          </p:nvPr>
        </p:nvGraphicFramePr>
        <p:xfrm>
          <a:off x="5956040" y="1476828"/>
          <a:ext cx="579327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C8D5FF-6E1B-E498-6937-D2ADF6D145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021772"/>
              </p:ext>
            </p:extLst>
          </p:nvPr>
        </p:nvGraphicFramePr>
        <p:xfrm>
          <a:off x="6365550" y="4167664"/>
          <a:ext cx="5486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280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F4E4F-F9ED-754B-8EA8-EE21A884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Managing the energy trilemma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F1B545D-015D-DD8C-232F-C151BA8082B4}"/>
              </a:ext>
            </a:extLst>
          </p:cNvPr>
          <p:cNvSpPr txBox="1">
            <a:spLocks/>
          </p:cNvSpPr>
          <p:nvPr/>
        </p:nvSpPr>
        <p:spPr>
          <a:xfrm>
            <a:off x="9017000" y="6415343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9F6399B-E970-48CA-821C-EAB94E252A21}" type="slidenum">
              <a:rPr lang="en-AU" sz="1200" smtClean="0">
                <a:latin typeface="Segoe UI" panose="020B0502040204020203" pitchFamily="34" charset="0"/>
                <a:cs typeface="Segoe UI" panose="020B0502040204020203" pitchFamily="34" charset="0"/>
              </a:rPr>
              <a:pPr algn="r"/>
              <a:t>6</a:t>
            </a:fld>
            <a:endParaRPr lang="en-A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CE54-75A3-3D9F-F5A7-72CD594C7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energy trilemma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4FB97-7259-ADD8-640A-92CEC55EC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6399B-E970-48CA-821C-EAB94E252A21}" type="slidenum">
              <a:rPr lang="en-AU" smtClean="0"/>
              <a:t>7</a:t>
            </a:fld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AE27AA0-AD43-B200-2B76-A804DB84C899}"/>
              </a:ext>
            </a:extLst>
          </p:cNvPr>
          <p:cNvGrpSpPr/>
          <p:nvPr/>
        </p:nvGrpSpPr>
        <p:grpSpPr>
          <a:xfrm>
            <a:off x="2827564" y="1143000"/>
            <a:ext cx="6030686" cy="5311548"/>
            <a:chOff x="7817432" y="2281502"/>
            <a:chExt cx="3844509" cy="4610475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03DE29C-DAFB-4D05-B9BA-EC7737844B56}"/>
                </a:ext>
              </a:extLst>
            </p:cNvPr>
            <p:cNvGraphicFramePr/>
            <p:nvPr/>
          </p:nvGraphicFramePr>
          <p:xfrm>
            <a:off x="7817432" y="2281502"/>
            <a:ext cx="3844509" cy="46104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pic>
          <p:nvPicPr>
            <p:cNvPr id="11" name="Graphic 10" descr="Shield Cross outline">
              <a:extLst>
                <a:ext uri="{FF2B5EF4-FFF2-40B4-BE49-F238E27FC236}">
                  <a16:creationId xmlns:a16="http://schemas.microsoft.com/office/drawing/2014/main" id="{9D7A8992-2613-0889-197A-C46014E9F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51152" y="3341108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Wind Turbines outline">
              <a:extLst>
                <a:ext uri="{FF2B5EF4-FFF2-40B4-BE49-F238E27FC236}">
                  <a16:creationId xmlns:a16="http://schemas.microsoft.com/office/drawing/2014/main" id="{4F526EF7-6473-C316-2A40-BDCC17A64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57680" y="3290533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Money with solid fill">
              <a:extLst>
                <a:ext uri="{FF2B5EF4-FFF2-40B4-BE49-F238E27FC236}">
                  <a16:creationId xmlns:a16="http://schemas.microsoft.com/office/drawing/2014/main" id="{420359CA-D9CF-FEF9-6372-9E4C5EC59E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82486" y="5007729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14899F-30EE-FCB0-379D-5037217F8EB7}"/>
                </a:ext>
              </a:extLst>
            </p:cNvPr>
            <p:cNvSpPr txBox="1"/>
            <p:nvPr/>
          </p:nvSpPr>
          <p:spPr>
            <a:xfrm>
              <a:off x="9739686" y="4147493"/>
              <a:ext cx="1550387" cy="28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noProof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Sustainable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4B8F25-F12D-B82A-1A63-2D5922B131DB}"/>
                </a:ext>
              </a:extLst>
            </p:cNvPr>
            <p:cNvSpPr txBox="1"/>
            <p:nvPr/>
          </p:nvSpPr>
          <p:spPr>
            <a:xfrm>
              <a:off x="8544802" y="4153207"/>
              <a:ext cx="927100" cy="28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noProof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Secure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26B3A46-240D-7B9D-199E-E57B022AA619}"/>
                </a:ext>
              </a:extLst>
            </p:cNvPr>
            <p:cNvSpPr txBox="1"/>
            <p:nvPr/>
          </p:nvSpPr>
          <p:spPr>
            <a:xfrm>
              <a:off x="8964493" y="5807249"/>
              <a:ext cx="1550387" cy="2852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noProof="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Affordable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07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201A-0AAD-EB73-5E56-E6E0F007D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power demand from AI data centers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66FB6-AE48-B5BC-32FB-B80B6F72C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664200" cy="4869543"/>
          </a:xfrm>
        </p:spPr>
        <p:txBody>
          <a:bodyPr/>
          <a:lstStyle/>
          <a:p>
            <a:r>
              <a:rPr lang="en-US" dirty="0"/>
              <a:t>Relatively predictable and consistent power demand with stable baseload requirements. </a:t>
            </a:r>
          </a:p>
          <a:p>
            <a:r>
              <a:rPr lang="en-US" dirty="0"/>
              <a:t>Increased demand in the afternoon due to additional cooling loads.</a:t>
            </a:r>
          </a:p>
          <a:p>
            <a:r>
              <a:rPr lang="en-US" dirty="0"/>
              <a:t>Servers run 24/7 to train AI models and remain on standby for latency/redundancy.</a:t>
            </a:r>
          </a:p>
          <a:p>
            <a:r>
              <a:rPr lang="en-US" dirty="0"/>
              <a:t>Makes them attractive counterparties for Power Purchase Agreements for nuclear/VRE.</a:t>
            </a:r>
          </a:p>
          <a:p>
            <a:r>
              <a:rPr lang="en-US" dirty="0"/>
              <a:t>Nuclear presents a potential low-emission solution however long development and permitting timelines constrain its near-term viability.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16F81-B925-7CBC-9AEA-3E014D237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D8FC6B-D9E4-AB82-2077-D704CDF86EFD}"/>
              </a:ext>
            </a:extLst>
          </p:cNvPr>
          <p:cNvSpPr txBox="1"/>
          <p:nvPr/>
        </p:nvSpPr>
        <p:spPr>
          <a:xfrm>
            <a:off x="6096000" y="1360010"/>
            <a:ext cx="5664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 example of a typical AI data center load profile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E379E0F3-ACD0-B0AC-B51E-6369E289C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135871"/>
              </p:ext>
            </p:extLst>
          </p:nvPr>
        </p:nvGraphicFramePr>
        <p:xfrm>
          <a:off x="6016398" y="1699740"/>
          <a:ext cx="5514975" cy="3252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9712F52-463B-64C0-FF90-5FF99CEB6786}"/>
              </a:ext>
            </a:extLst>
          </p:cNvPr>
          <p:cNvSpPr txBox="1"/>
          <p:nvPr/>
        </p:nvSpPr>
        <p:spPr>
          <a:xfrm>
            <a:off x="8740192" y="1917534"/>
            <a:ext cx="1094274" cy="2769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Peak Demand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ACA5A0E9-C332-DADF-FE1E-FB34C89936FA}"/>
              </a:ext>
            </a:extLst>
          </p:cNvPr>
          <p:cNvSpPr/>
          <p:nvPr/>
        </p:nvSpPr>
        <p:spPr>
          <a:xfrm>
            <a:off x="9153333" y="2234907"/>
            <a:ext cx="205274" cy="2239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91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BA9A5-FBAE-1E76-A250-1B0A5DA63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057C-D3BF-5845-377F-3DC28E4D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data center demand as VRE dominates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6A197-6E44-198E-D5B1-4DC4CA930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328057"/>
            <a:ext cx="5336756" cy="4869543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dirty="0"/>
              <a:t>As VRE generation expands, electricity from dispatchable sources will increasingly be cut back in periods when VRE sources reach their peak (mid-day for solar).</a:t>
            </a:r>
          </a:p>
          <a:p>
            <a:pPr marL="342900" indent="-342900">
              <a:spcAft>
                <a:spcPts val="1200"/>
              </a:spcAft>
            </a:pPr>
            <a:r>
              <a:rPr lang="en-US" dirty="0"/>
              <a:t>Intraday profits are affected, meaning thermal generators will need to reduce their operations.</a:t>
            </a:r>
          </a:p>
          <a:p>
            <a:pPr marL="342900" indent="-342900">
              <a:spcAft>
                <a:spcPts val="1200"/>
              </a:spcAft>
            </a:pPr>
            <a:r>
              <a:rPr lang="en-US" dirty="0"/>
              <a:t>Thermal generators provide important baseload capacity needed by baseloads.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>
                <a:solidFill>
                  <a:srgbClr val="FF0000"/>
                </a:solidFill>
              </a:rPr>
              <a:t>Core problem: </a:t>
            </a:r>
            <a:r>
              <a:rPr lang="en-US" dirty="0"/>
              <a:t>Data centers need continuous 24/7 power whilst VRE is intermittent.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FE82D1-B25A-0984-C7D0-6CCDA905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B26A6-8CB6-4A1C-AB8D-6E9989F637AF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6" name="Диаграмма 2">
            <a:extLst>
              <a:ext uri="{FF2B5EF4-FFF2-40B4-BE49-F238E27FC236}">
                <a16:creationId xmlns:a16="http://schemas.microsoft.com/office/drawing/2014/main" id="{66E1321A-852E-C04F-BD04-73954F80D1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426480"/>
              </p:ext>
            </p:extLst>
          </p:nvPr>
        </p:nvGraphicFramePr>
        <p:xfrm>
          <a:off x="5652818" y="1695125"/>
          <a:ext cx="6107382" cy="493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7B58D85-98D0-D841-46F6-6474B82ED670}"/>
              </a:ext>
            </a:extLst>
          </p:cNvPr>
          <p:cNvSpPr/>
          <p:nvPr/>
        </p:nvSpPr>
        <p:spPr>
          <a:xfrm>
            <a:off x="6705600" y="2747513"/>
            <a:ext cx="1838145" cy="153935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BA8247-E2C8-D516-AA7B-7EADCD7EBF5C}"/>
              </a:ext>
            </a:extLst>
          </p:cNvPr>
          <p:cNvSpPr/>
          <p:nvPr/>
        </p:nvSpPr>
        <p:spPr>
          <a:xfrm>
            <a:off x="8369929" y="3396415"/>
            <a:ext cx="1915065" cy="1919839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41C617B-12A5-1296-FA49-2F7A4D1AAF47}"/>
              </a:ext>
            </a:extLst>
          </p:cNvPr>
          <p:cNvSpPr/>
          <p:nvPr/>
        </p:nvSpPr>
        <p:spPr>
          <a:xfrm>
            <a:off x="10989574" y="5212678"/>
            <a:ext cx="534839" cy="457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A4A90F-0C0B-652D-7325-091942E999AD}"/>
              </a:ext>
            </a:extLst>
          </p:cNvPr>
          <p:cNvSpPr txBox="1"/>
          <p:nvPr/>
        </p:nvSpPr>
        <p:spPr>
          <a:xfrm>
            <a:off x="3761768" y="6522022"/>
            <a:ext cx="4794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i="1" dirty="0">
                <a:solidFill>
                  <a:srgbClr val="FF0000"/>
                </a:solidFill>
                <a:cs typeface="Arial" panose="020B0604020202020204" pitchFamily="34" charset="0"/>
              </a:rPr>
              <a:t>Source: APEC Energy Demand and Supply Outlook, 9th edition.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817CE-582B-7F89-7341-7972687F523C}"/>
              </a:ext>
            </a:extLst>
          </p:cNvPr>
          <p:cNvSpPr txBox="1"/>
          <p:nvPr/>
        </p:nvSpPr>
        <p:spPr>
          <a:xfrm>
            <a:off x="5963309" y="1328057"/>
            <a:ext cx="61073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solidFill>
                  <a:srgbClr val="1F497D"/>
                </a:solidFill>
                <a:latin typeface="Arial Bold" panose="020B07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Thermal capacity factors compared to VRE shares across APEC</a:t>
            </a:r>
            <a:endParaRPr lang="en-US" sz="1400" b="1" dirty="0">
              <a:solidFill>
                <a:srgbClr val="1F497D"/>
              </a:solidFill>
              <a:latin typeface="Arial Bold" panose="020B07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00380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ERC template 2022.pptx" id="{3C8F57F1-AE20-457D-A608-523F62586FA9}" vid="{6AFCB767-13ED-40D7-BDA4-D0F70CD7AB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039b90-7cc3-44a9-be75-86a6a4050713" xsi:nil="true"/>
    <lcf76f155ced4ddcb4097134ff3c332f xmlns="a3473252-532e-458d-a884-355a90e07cb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BC34AC968A0F742B1994F2C85433F96" ma:contentTypeVersion="17" ma:contentTypeDescription="新しいドキュメントを作成します。" ma:contentTypeScope="" ma:versionID="2a47fedb106400da4a11eeac8189ce4d">
  <xsd:schema xmlns:xsd="http://www.w3.org/2001/XMLSchema" xmlns:xs="http://www.w3.org/2001/XMLSchema" xmlns:p="http://schemas.microsoft.com/office/2006/metadata/properties" xmlns:ns2="a3473252-532e-458d-a884-355a90e07cb3" xmlns:ns3="9e039b90-7cc3-44a9-be75-86a6a4050713" targetNamespace="http://schemas.microsoft.com/office/2006/metadata/properties" ma:root="true" ma:fieldsID="7ca6af4792e9522ac19218f758e1b8d7" ns2:_="" ns3:_="">
    <xsd:import namespace="a3473252-532e-458d-a884-355a90e07cb3"/>
    <xsd:import namespace="9e039b90-7cc3-44a9-be75-86a6a4050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473252-532e-458d-a884-355a90e07c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9187c13-ff0b-40b9-aedf-f4c5774af7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39b90-7cc3-44a9-be75-86a6a405071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2c56207-3813-4ce1-bc18-984b13945fae}" ma:internalName="TaxCatchAll" ma:showField="CatchAllData" ma:web="9e039b90-7cc3-44a9-be75-86a6a4050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BFB76A-23DF-41E8-B9FC-E3CB64DE7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EA6EED-2A09-48E5-90A8-998FBCD776FA}">
  <ds:schemaRefs>
    <ds:schemaRef ds:uri="a3473252-532e-458d-a884-355a90e07cb3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e039b90-7cc3-44a9-be75-86a6a405071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958CB12-3AA9-447E-B7B4-784357C850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473252-532e-458d-a884-355a90e07cb3"/>
    <ds:schemaRef ds:uri="9e039b90-7cc3-44a9-be75-86a6a4050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1489</Words>
  <Application>Microsoft Office PowerPoint</Application>
  <PresentationFormat>Widescreen</PresentationFormat>
  <Paragraphs>187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Malgun Gothic</vt:lpstr>
      <vt:lpstr>Aptos</vt:lpstr>
      <vt:lpstr>Arial</vt:lpstr>
      <vt:lpstr>Arial Bold</vt:lpstr>
      <vt:lpstr>Calibri</vt:lpstr>
      <vt:lpstr>Segoe UI</vt:lpstr>
      <vt:lpstr>2_Office Theme</vt:lpstr>
      <vt:lpstr>Managing AI-Driven Energy Demand: Ensuring Reliability, Affordability and Emissions</vt:lpstr>
      <vt:lpstr>Outline</vt:lpstr>
      <vt:lpstr>AI demand for electricity explained</vt:lpstr>
      <vt:lpstr>AI demand for electricity</vt:lpstr>
      <vt:lpstr>Demand for AI is accelerating – APERC projections</vt:lpstr>
      <vt:lpstr>Managing the energy trilemma</vt:lpstr>
      <vt:lpstr>The energy trilemma</vt:lpstr>
      <vt:lpstr>Nature of power demand from AI data centers</vt:lpstr>
      <vt:lpstr>Meeting data center demand as VRE dominates</vt:lpstr>
      <vt:lpstr>Why are falling thermal capacity factors an issue?</vt:lpstr>
      <vt:lpstr>Nuclear as a policy solution</vt:lpstr>
      <vt:lpstr>Nuclear as a policy solution – APERC projections</vt:lpstr>
      <vt:lpstr>Example of a PPA</vt:lpstr>
      <vt:lpstr>Challenges?</vt:lpstr>
      <vt:lpstr>VRE-driven policy solutions</vt:lpstr>
      <vt:lpstr>VRE-driven solutions</vt:lpstr>
      <vt:lpstr>Comparing the two approaches</vt:lpstr>
      <vt:lpstr>Best approach – the portfolio/hybrid approach</vt:lpstr>
      <vt:lpstr>Conclusion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BURLUTSKY</dc:creator>
  <cp:lastModifiedBy>Daniel BURLUTSKY</cp:lastModifiedBy>
  <cp:revision>2</cp:revision>
  <dcterms:created xsi:type="dcterms:W3CDTF">2025-11-09T03:51:59Z</dcterms:created>
  <dcterms:modified xsi:type="dcterms:W3CDTF">2025-11-12T02:58:45Z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0x0101001BC34AC968A0F742B1994F2C85433F96</vt:lpwstr>
  </property>
  <property fmtid="{D5CDD505-2E9C-101B-9397-08002B2CF9AE}" pid="3" name="MediaServiceImageTags">
    <vt:lpwstr/>
  </property>
</Properties>
</file>