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81" r:id="rId6"/>
    <p:sldMasterId id="214748369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6858000" cx="12192000"/>
  <p:notesSz cx="9928225" cy="6797675"/>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614">
          <p15:clr>
            <a:srgbClr val="A4A3A4"/>
          </p15:clr>
        </p15:guide>
        <p15:guide id="2" pos="347">
          <p15:clr>
            <a:srgbClr val="A4A3A4"/>
          </p15:clr>
        </p15:guide>
      </p15:sldGuideLst>
    </p:ext>
    <p:ext uri="{2D200454-40CA-4A62-9FC3-DE9A4176ACB9}">
      <p15:notesGuideLst>
        <p15:guide id="1" orient="horz" pos="2141">
          <p15:clr>
            <a:srgbClr val="A4A3A4"/>
          </p15:clr>
        </p15:guide>
        <p15:guide id="2" pos="3127">
          <p15:clr>
            <a:srgbClr val="A4A3A4"/>
          </p15:clr>
        </p15:guide>
      </p15:notesGuideLst>
    </p:ext>
    <p:ext uri="GoogleSlidesCustomDataVersion2">
      <go:slidesCustomData xmlns:go="http://customooxmlschemas.google.com/" r:id="rId29" roundtripDataSignature="AMtx7mjGZNL2zs2HkNoWhir2S6SY6hKW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14" orient="horz"/>
        <p:guide pos="347"/>
      </p:guideLst>
    </p:cSldViewPr>
  </p:slideViewPr>
  <p:notesViewPr>
    <p:cSldViewPr snapToGrid="0">
      <p:cViewPr varScale="1">
        <p:scale>
          <a:sx n="100" d="100"/>
          <a:sy n="100" d="100"/>
        </p:scale>
        <p:origin x="0" y="0"/>
      </p:cViewPr>
      <p:guideLst>
        <p:guide pos="2141" orient="horz"/>
        <p:guide pos="312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4302229" cy="341064"/>
          </a:xfrm>
          <a:prstGeom prst="rect">
            <a:avLst/>
          </a:prstGeom>
          <a:noFill/>
          <a:ln>
            <a:noFill/>
          </a:ln>
        </p:spPr>
        <p:txBody>
          <a:bodyPr anchorCtr="0" anchor="t" bIns="45650" lIns="91300" spcFirstLastPara="1" rIns="91300" wrap="square" tIns="456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23699" y="1"/>
            <a:ext cx="4302229" cy="341064"/>
          </a:xfrm>
          <a:prstGeom prst="rect">
            <a:avLst/>
          </a:prstGeom>
          <a:noFill/>
          <a:ln>
            <a:noFill/>
          </a:ln>
        </p:spPr>
        <p:txBody>
          <a:bodyPr anchorCtr="0" anchor="t" bIns="45650" lIns="91300" spcFirstLastPara="1" rIns="91300" wrap="square" tIns="4565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6456613"/>
            <a:ext cx="4302229" cy="341063"/>
          </a:xfrm>
          <a:prstGeom prst="rect">
            <a:avLst/>
          </a:prstGeom>
          <a:noFill/>
          <a:ln>
            <a:noFill/>
          </a:ln>
        </p:spPr>
        <p:txBody>
          <a:bodyPr anchorCtr="0" anchor="b" bIns="45650" lIns="91300" spcFirstLastPara="1" rIns="91300" wrap="square" tIns="456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a:t>Good afternoon, everyone. I'm Chi-Wen Liao from the Green Energy and Research Laboratories at the Industrial Technology Research.</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Today, I'll be sharing our insights on AI-driven new and renewable energy development and how AI is advancing decarbonization efforts in the energy sector.</a:t>
            </a:r>
            <a:endParaRPr/>
          </a:p>
        </p:txBody>
      </p:sp>
      <p:sp>
        <p:nvSpPr>
          <p:cNvPr id="336" name="Google Shape;336;p1: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0: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10: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5400"/>
              <a:t>A critical aspect of geothermal plant optimization is determining the optimal valve opening to maximize both flow rates and power generation.</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lang="en-US" sz="5400"/>
              <a:t>Our approach analyzes historical flow rate and power generation data to establish the optimal valve opening position and acceptable adjustment range for each well. There's a clear relationship between valve opening percentage and both average flow rate and power generation, with an optimal operating point that balances these parameters.</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lang="en-US" sz="5400"/>
              <a:t>Based on this analysis, we've developed an intelligent </a:t>
            </a:r>
            <a:r>
              <a:rPr b="1" lang="en-US" sz="5400"/>
              <a:t>flow control module</a:t>
            </a:r>
            <a:r>
              <a:rPr lang="en-US" sz="5400"/>
              <a:t> that uses valve opening-flow rate distribution curves to support automated operations.</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lang="en-US" sz="5400"/>
              <a:t>The control module operates through a continuous feedback loop: it monitors real-time flow, compares performance against targets, and adjusts valve opening accordingly. The system employs different control strategies depending on deviation from optimal conditions.</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lang="en-US" sz="5400"/>
              <a:t>This automated approach maintains wells at their most productive operating point while enabling rapid response to changing reservoir conditions.</a:t>
            </a:r>
            <a:endParaRPr/>
          </a:p>
          <a:p>
            <a:pPr indent="0" lvl="0" marL="0" rtl="0" algn="l">
              <a:spcBef>
                <a:spcPts val="1200"/>
              </a:spcBef>
              <a:spcAft>
                <a:spcPts val="0"/>
              </a:spcAft>
              <a:buNone/>
            </a:pPr>
            <a:r>
              <a:t/>
            </a:r>
            <a:endParaRPr b="0" i="0" sz="4000">
              <a:latin typeface="Arial"/>
              <a:ea typeface="Arial"/>
              <a:cs typeface="Arial"/>
              <a:sym typeface="Arial"/>
            </a:endParaRPr>
          </a:p>
        </p:txBody>
      </p:sp>
      <p:sp>
        <p:nvSpPr>
          <p:cNvPr id="533" name="Google Shape;533;p10: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1: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11: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2800"/>
              <a:t>Beyond renewable energy generation, ITRI has developed AI solutions that enable commercial and industrial facilities to actively participate in demand response programs.</a:t>
            </a:r>
            <a:endParaRPr/>
          </a:p>
          <a:p>
            <a:pPr indent="0" lvl="0" marL="0" rtl="0" algn="l">
              <a:spcBef>
                <a:spcPts val="840"/>
              </a:spcBef>
              <a:spcAft>
                <a:spcPts val="0"/>
              </a:spcAft>
              <a:buNone/>
            </a:pPr>
            <a:r>
              <a:rPr lang="en-US" sz="2800"/>
              <a:t>Our approach follows an integrated pathway: </a:t>
            </a:r>
            <a:r>
              <a:rPr b="1" lang="en-US" sz="2800"/>
              <a:t>visualize, optimize, and control</a:t>
            </a:r>
            <a:r>
              <a:rPr lang="en-US" sz="2800"/>
              <a:t> using intelligent edge computing and AIoT solutions.</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First, data monitoring.</a:t>
            </a:r>
            <a:r>
              <a:rPr lang="en-US" sz="2800"/>
              <a:t> Our Power Tab platform provides real-time visibility into energy consumption patterns, essential for identifying flexible loads that can respond to grid signals.</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Second, optimal control.</a:t>
            </a:r>
            <a:r>
              <a:rPr lang="en-US" sz="2800"/>
              <a:t> AI algorithms determine which loads to curtail or shift during demand response events—for example, adjusting chilled water plant operations when the grid needs load reduction.</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Third, edge computing.</a:t>
            </a:r>
            <a:r>
              <a:rPr lang="en-US" sz="2800"/>
              <a:t> Our μ-BEMS—Micro Energy Management System—enables rapid, localized response to demand signals without relying on cloud connectivity, ensuring fast reaction times.</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And fourth, AIoT integration.</a:t>
            </a:r>
            <a:r>
              <a:rPr lang="en-US" sz="2800"/>
              <a:t> Our AIoT-EMS solution, deployed in food retail stores, can quickly reduce refrigeration and HVAC loads in response to grid needs while maintaining product safety.</a:t>
            </a:r>
            <a:endParaRPr/>
          </a:p>
        </p:txBody>
      </p:sp>
      <p:sp>
        <p:nvSpPr>
          <p:cNvPr id="549" name="Google Shape;549;p11: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2: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12: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5400"/>
              <a:t>This system enables facilities to actively participate in demand response programs—responding to grid signals through intelligent control from cloud to device.</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lang="en-US" sz="5400"/>
              <a:t>The architecture has three layers:</a:t>
            </a:r>
            <a:endParaRPr/>
          </a:p>
          <a:p>
            <a:pPr indent="0" lvl="0" marL="0" rtl="0" algn="l">
              <a:spcBef>
                <a:spcPts val="1620"/>
              </a:spcBef>
              <a:spcAft>
                <a:spcPts val="0"/>
              </a:spcAft>
              <a:buNone/>
            </a:pPr>
            <a:r>
              <a:rPr b="1" lang="en-US" sz="5400"/>
              <a:t>At the cloud level</a:t>
            </a:r>
            <a:r>
              <a:rPr lang="en-US" sz="5400"/>
              <a:t>, AI coordinates demand response by receiving grid signals from aggregators and determining optimal load reduction strategies across the facility.</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b="1" lang="en-US" sz="5400"/>
              <a:t>At the edge level</a:t>
            </a:r>
            <a:r>
              <a:rPr lang="en-US" sz="5400"/>
              <a:t>, our EMCS controller executes these commands in real-time through Wi-Fi networks, implementing adaptive controls like defrost-on-demand for refrigerated cabinets and coordinating air conditioning with refrigeration loads to quickly reduce power when the grid needs it.</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b="1" lang="en-US" sz="5400"/>
              <a:t>At the device level</a:t>
            </a:r>
            <a:r>
              <a:rPr lang="en-US" sz="5400"/>
              <a:t>, individual equipment—power meters, lighting, air conditioners, and refrigeration units—responds within seconds to meet demand response targets.</a:t>
            </a:r>
            <a:endParaRPr/>
          </a:p>
          <a:p>
            <a:pPr indent="0" lvl="0" marL="0" rtl="0" algn="l">
              <a:spcBef>
                <a:spcPts val="1620"/>
              </a:spcBef>
              <a:spcAft>
                <a:spcPts val="0"/>
              </a:spcAft>
              <a:buNone/>
            </a:pPr>
            <a:r>
              <a:rPr lang="en-US" sz="5400"/>
              <a:t>This transforms commercial facilities into flexible grid assets.</a:t>
            </a:r>
            <a:endParaRPr/>
          </a:p>
          <a:p>
            <a:pPr indent="0" lvl="0" marL="0" rtl="0" algn="l">
              <a:spcBef>
                <a:spcPts val="1200"/>
              </a:spcBef>
              <a:spcAft>
                <a:spcPts val="0"/>
              </a:spcAft>
              <a:buNone/>
            </a:pPr>
            <a:r>
              <a:t/>
            </a:r>
            <a:endParaRPr b="0" i="0" sz="4000">
              <a:latin typeface="Arial"/>
              <a:ea typeface="Arial"/>
              <a:cs typeface="Arial"/>
              <a:sym typeface="Arial"/>
            </a:endParaRPr>
          </a:p>
        </p:txBody>
      </p:sp>
      <p:sp>
        <p:nvSpPr>
          <p:cNvPr id="646" name="Google Shape;646;p12: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3: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13: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a:t>This application demonstrates how retail facilities can function as Virtual Power Plants, participating in demand response to support grid resilience.</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Our achieved capabilities</a:t>
            </a:r>
            <a:r>
              <a:rPr lang="en-US"/>
              <a:t> include DR event prediction algorithms that forecast grid needs and load shedding strategies. We've also developed pre-cooling and intelligent defrosting scheduling technologies that prepare facilities for demand response participation by storing thermal energy in advance.</a:t>
            </a:r>
            <a:endParaRPr/>
          </a:p>
          <a:p>
            <a:pPr indent="0" lvl="0" marL="0" rtl="0" algn="l">
              <a:spcBef>
                <a:spcPts val="360"/>
              </a:spcBef>
              <a:spcAft>
                <a:spcPts val="0"/>
              </a:spcAft>
              <a:buNone/>
            </a:pPr>
            <a:r>
              <a:t/>
            </a:r>
            <a:endParaRPr b="1"/>
          </a:p>
          <a:p>
            <a:pPr indent="0" lvl="0" marL="0" rtl="0" algn="l">
              <a:spcBef>
                <a:spcPts val="360"/>
              </a:spcBef>
              <a:spcAft>
                <a:spcPts val="0"/>
              </a:spcAft>
              <a:buNone/>
            </a:pPr>
            <a:r>
              <a:rPr b="1" lang="en-US"/>
              <a:t>Our ongoing efforts</a:t>
            </a:r>
            <a:r>
              <a:rPr lang="en-US"/>
              <a:t> focus on reducing electricity consumption through ITRI's deep reinforcement learning system. This AI optimizes equipment parameters in real-time, coordinating the release of stored cooling capacity with air conditioning load curtailment through advanced control strategies.</a:t>
            </a:r>
            <a:endParaRPr/>
          </a:p>
          <a:p>
            <a:pPr indent="0" lvl="0" marL="0" rtl="0" algn="l">
              <a:spcBef>
                <a:spcPts val="360"/>
              </a:spcBef>
              <a:spcAft>
                <a:spcPts val="0"/>
              </a:spcAft>
              <a:buNone/>
            </a:pPr>
            <a:r>
              <a:t/>
            </a:r>
            <a:endParaRPr b="1"/>
          </a:p>
          <a:p>
            <a:pPr indent="0" lvl="0" marL="0" rtl="0" algn="l">
              <a:spcBef>
                <a:spcPts val="360"/>
              </a:spcBef>
              <a:spcAft>
                <a:spcPts val="0"/>
              </a:spcAft>
              <a:buNone/>
            </a:pPr>
            <a:r>
              <a:rPr b="1" lang="en-US"/>
              <a:t>Looking ahead</a:t>
            </a:r>
            <a:r>
              <a:rPr lang="en-US"/>
              <a:t>, our goal is to establish Supermarket AI Virtual Power Plants capable of precise load shedding to meet aggregator requirements—achieving contracted capacity reductions, such as 5 percent for one-hour periods, while maintaining product safety and quality.</a:t>
            </a:r>
            <a:endParaRPr/>
          </a:p>
        </p:txBody>
      </p:sp>
      <p:sp>
        <p:nvSpPr>
          <p:cNvPr id="657" name="Google Shape;657;p13: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4: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14: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a:t>ITRI has developed a comprehensive cloud-based platform for carbon management—supporting the transition to low-carbon energy systems through intelligent data collection, analysis, and optimization.</a:t>
            </a:r>
            <a:endParaRPr/>
          </a:p>
          <a:p>
            <a:pPr indent="0" lvl="0" marL="0" rtl="0" algn="l">
              <a:spcBef>
                <a:spcPts val="360"/>
              </a:spcBef>
              <a:spcAft>
                <a:spcPts val="0"/>
              </a:spcAft>
              <a:buNone/>
            </a:pPr>
            <a:r>
              <a:rPr lang="en-US"/>
              <a:t>This one-stop platform integrates several key capabilities: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Carbon footprint assessment and verification</a:t>
            </a:r>
            <a:r>
              <a:rPr lang="en-US"/>
              <a:t>, which evaluates emissions across energy systems and validates reduction efforts through standardized GHG accounting protocols.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Data-driven emissions forecasting and hotspot analysis</a:t>
            </a:r>
            <a:r>
              <a:rPr lang="en-US"/>
              <a:t>, using AI to predict future carbon emissions and identify the highest-impact areas for reduction—particularly valuable for optimizing renewable energy integration strategies.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Carbon footprint optimization</a:t>
            </a:r>
            <a:r>
              <a:rPr lang="en-US"/>
              <a:t>, which analyzes pathways to minimize emissions through renewable energy adoption, novel low-carbon materials, and agricultural carbon sinks that offset residual emissions.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And real-time carbon data collection</a:t>
            </a:r>
            <a:r>
              <a:rPr lang="en-US"/>
              <a:t> from IoT-enabled equipment and manufacturing processes, providing the granular information needed to track decarbonization progress.</a:t>
            </a:r>
            <a:endParaRPr/>
          </a:p>
          <a:p>
            <a:pPr indent="0" lvl="0" marL="0" rtl="0" algn="l">
              <a:spcBef>
                <a:spcPts val="360"/>
              </a:spcBef>
              <a:spcAft>
                <a:spcPts val="0"/>
              </a:spcAft>
              <a:buNone/>
            </a:pPr>
            <a:r>
              <a:rPr lang="en-US"/>
              <a:t>Built on a scalable cloud architecture, this platform enables enterprises to comprehensively manage their carbon transition.</a:t>
            </a:r>
            <a:endParaRPr/>
          </a:p>
          <a:p>
            <a:pPr indent="0" lvl="0" marL="0" rtl="0" algn="l">
              <a:spcBef>
                <a:spcPts val="360"/>
              </a:spcBef>
              <a:spcAft>
                <a:spcPts val="0"/>
              </a:spcAft>
              <a:buNone/>
            </a:pPr>
            <a:r>
              <a:t/>
            </a:r>
            <a:endParaRPr b="0" i="0">
              <a:latin typeface="Arial"/>
              <a:ea typeface="Arial"/>
              <a:cs typeface="Arial"/>
              <a:sym typeface="Arial"/>
            </a:endParaRPr>
          </a:p>
        </p:txBody>
      </p:sp>
      <p:sp>
        <p:nvSpPr>
          <p:cNvPr id="668" name="Google Shape;668;p14: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5: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15: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a:t>Today, we've explored how AI is fundamentally transforming renewable energy innovation. ITRI's work demonstrates practical applications across this spectrum: intelligent geothermal plant management, AI-powered energy management systems, virtual power plant capabilities, and comprehensive carbon management platforms. These solutions show that AI is not just a future possibility, but a present-day enabler of the clean energy transition.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Looking ahead, we see four critical trends shaping the future:</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Energy technology innovation</a:t>
            </a:r>
            <a:r>
              <a:rPr lang="en-US"/>
              <a:t>, where AI will accelerate R&amp;D in advanced battery materials, green hydrogen production, next-generation renewable systems, and integrated carbon management solutions.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Advanced smart grids</a:t>
            </a:r>
            <a:r>
              <a:rPr lang="en-US"/>
              <a:t>, where AI-powered real-time control and storage management will become essential as renewable energy integration surpasses 30 percent—ensuring grid stability in an increasingly variable energy landscape.</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Digital twins</a:t>
            </a:r>
            <a:r>
              <a:rPr lang="en-US"/>
              <a:t>, providing real-time system synchronization and enabling millions of "what-if" scenarios for optimal planning and operations.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And AI governance</a:t>
            </a:r>
            <a:r>
              <a:rPr lang="en-US"/>
              <a:t>, establishing robust frameworks for data sharing, model validation, cybersecurity, and AI explainability—ensuring these powerful tools serve the public interest responsibly.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convergence of AI and renewable energy represents a tremendous opportunity for the Asia-Pacific region. Through continued collaboration and innovation, we can accelerate our shared clean energy future.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Thank you.</a:t>
            </a:r>
            <a:endParaRPr/>
          </a:p>
          <a:p>
            <a:pPr indent="0" lvl="0" marL="0" rtl="0" algn="l">
              <a:spcBef>
                <a:spcPts val="360"/>
              </a:spcBef>
              <a:spcAft>
                <a:spcPts val="0"/>
              </a:spcAft>
              <a:buNone/>
            </a:pPr>
            <a:r>
              <a:t/>
            </a:r>
            <a:endParaRPr b="0" i="0">
              <a:latin typeface="Arial"/>
              <a:ea typeface="Arial"/>
              <a:cs typeface="Arial"/>
              <a:sym typeface="Arial"/>
            </a:endParaRPr>
          </a:p>
        </p:txBody>
      </p:sp>
      <p:sp>
        <p:nvSpPr>
          <p:cNvPr id="752" name="Google Shape;752;p15: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16: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16: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a:p>
        </p:txBody>
      </p:sp>
      <p:sp>
        <p:nvSpPr>
          <p:cNvPr id="781" name="Google Shape;781;p16: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4000"/>
              <a:t>So, how can AI help, or rather, why does AI need to help drive the renewable energy industry forward?</a:t>
            </a:r>
            <a:endParaRPr/>
          </a:p>
          <a:p>
            <a:pPr indent="0" lvl="0" marL="0" rtl="0" algn="l">
              <a:spcBef>
                <a:spcPts val="1200"/>
              </a:spcBef>
              <a:spcAft>
                <a:spcPts val="0"/>
              </a:spcAft>
              <a:buNone/>
            </a:pPr>
            <a:r>
              <a:rPr lang="en-US" sz="4000"/>
              <a:t>We can examine this through four key development trends currently shaping the energy sector:</a:t>
            </a:r>
            <a:endParaRPr/>
          </a:p>
          <a:p>
            <a:pPr indent="0" lvl="0" marL="0" rtl="0" algn="l">
              <a:spcBef>
                <a:spcPts val="1200"/>
              </a:spcBef>
              <a:spcAft>
                <a:spcPts val="0"/>
              </a:spcAft>
              <a:buNone/>
            </a:pPr>
            <a:r>
              <a:t/>
            </a:r>
            <a:endParaRPr sz="4000"/>
          </a:p>
          <a:p>
            <a:pPr indent="0" lvl="0" marL="0" rtl="0" algn="l">
              <a:spcBef>
                <a:spcPts val="1200"/>
              </a:spcBef>
              <a:spcAft>
                <a:spcPts val="0"/>
              </a:spcAft>
              <a:buNone/>
            </a:pPr>
            <a:r>
              <a:rPr b="1" lang="en-US" sz="4000"/>
              <a:t>First, the electrification trend.</a:t>
            </a:r>
            <a:r>
              <a:rPr lang="en-US" sz="4000"/>
              <a:t> End-use energy consumption continues to grow, with electricity demand steadily climbing year over year.</a:t>
            </a:r>
            <a:endParaRPr/>
          </a:p>
          <a:p>
            <a:pPr indent="0" lvl="0" marL="0" rtl="0" algn="l">
              <a:spcBef>
                <a:spcPts val="1200"/>
              </a:spcBef>
              <a:spcAft>
                <a:spcPts val="0"/>
              </a:spcAft>
              <a:buNone/>
            </a:pPr>
            <a:r>
              <a:rPr b="1" lang="en-US" sz="4000"/>
              <a:t>Second, the digital transformation trend.</a:t>
            </a:r>
            <a:r>
              <a:rPr lang="en-US" sz="4000"/>
              <a:t> With the advancement of </a:t>
            </a:r>
            <a:r>
              <a:rPr b="1" lang="en-US" sz="4000"/>
              <a:t>connected</a:t>
            </a:r>
            <a:r>
              <a:rPr lang="en-US" sz="4000"/>
              <a:t> technologies—smart home systems, electric vehicles, intelligent meters, and grid infrastructure—the energy industry is progressively moving toward comprehensive digitalization and system integration.</a:t>
            </a:r>
            <a:endParaRPr/>
          </a:p>
          <a:p>
            <a:pPr indent="0" lvl="0" marL="0" rtl="0" algn="l">
              <a:spcBef>
                <a:spcPts val="1200"/>
              </a:spcBef>
              <a:spcAft>
                <a:spcPts val="0"/>
              </a:spcAft>
              <a:buNone/>
            </a:pPr>
            <a:r>
              <a:rPr b="1" lang="en-US" sz="4000"/>
              <a:t>Third, increasing industry complexity.</a:t>
            </a:r>
            <a:r>
              <a:rPr lang="en-US" sz="4000"/>
              <a:t> As energy systems evolve, they must deliver increasingly diverse and sophisticated solutions to meet varied and complex demand profiles.</a:t>
            </a:r>
            <a:endParaRPr/>
          </a:p>
          <a:p>
            <a:pPr indent="0" lvl="0" marL="0" rtl="0" algn="l">
              <a:spcBef>
                <a:spcPts val="1200"/>
              </a:spcBef>
              <a:spcAft>
                <a:spcPts val="0"/>
              </a:spcAft>
              <a:buNone/>
            </a:pPr>
            <a:r>
              <a:rPr b="1" lang="en-US" sz="4000"/>
              <a:t>And fourth, mounting cost pressures.</a:t>
            </a:r>
            <a:r>
              <a:rPr lang="en-US" sz="4000"/>
              <a:t> Rising energy costs are compelling enterprises to seek more efficient, cost-effective production methods and operational approaches.</a:t>
            </a:r>
            <a:endParaRPr/>
          </a:p>
          <a:p>
            <a:pPr indent="0" lvl="0" marL="0" rtl="0" algn="l">
              <a:spcBef>
                <a:spcPts val="1200"/>
              </a:spcBef>
              <a:spcAft>
                <a:spcPts val="0"/>
              </a:spcAft>
              <a:buNone/>
            </a:pPr>
            <a:r>
              <a:t/>
            </a:r>
            <a:endParaRPr sz="4000"/>
          </a:p>
          <a:p>
            <a:pPr indent="0" lvl="0" marL="0" rtl="0" algn="l">
              <a:spcBef>
                <a:spcPts val="1200"/>
              </a:spcBef>
              <a:spcAft>
                <a:spcPts val="0"/>
              </a:spcAft>
              <a:buNone/>
            </a:pPr>
            <a:r>
              <a:rPr lang="en-US" sz="4000"/>
              <a:t>All of these issues can be optimized through AI—whether it's cost reduction, enhancing system efficiency, improving fuel supply management, enabling predictive maintenance, or cutting emissions.</a:t>
            </a:r>
            <a:endParaRPr/>
          </a:p>
          <a:p>
            <a:pPr indent="0" lvl="0" marL="0" rtl="0" algn="l">
              <a:spcBef>
                <a:spcPts val="1200"/>
              </a:spcBef>
              <a:spcAft>
                <a:spcPts val="0"/>
              </a:spcAft>
              <a:buNone/>
            </a:pPr>
            <a:r>
              <a:rPr lang="en-US" sz="4000"/>
              <a:t>This is precisely why the convergence of energy and AI represents such a compelling development opportunity.</a:t>
            </a:r>
            <a:endParaRPr/>
          </a:p>
        </p:txBody>
      </p:sp>
      <p:sp>
        <p:nvSpPr>
          <p:cNvPr id="346" name="Google Shape;346;p2: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3: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2800"/>
              <a:t>Japan recognizes artificial intelligence as a catalyst for achieving simultaneous progress across three critical objectives: energy security, economic growth, and climate action.</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lang="en-US" sz="2800"/>
              <a:t>Let me outline how AI drives value in each of these domains:</a:t>
            </a:r>
            <a:endParaRPr/>
          </a:p>
          <a:p>
            <a:pPr indent="0" lvl="0" marL="0" rtl="0" algn="l">
              <a:spcBef>
                <a:spcPts val="840"/>
              </a:spcBef>
              <a:spcAft>
                <a:spcPts val="0"/>
              </a:spcAft>
              <a:buNone/>
            </a:pPr>
            <a:r>
              <a:rPr b="1" lang="en-US" sz="2800"/>
              <a:t>In climate mitigation</a:t>
            </a:r>
            <a:r>
              <a:rPr lang="en-US" sz="2800"/>
              <a:t>, artificial intelligence accelerates decarbonization by enabling seamless integration of renewable energy sources into the grid while boosting overall system efficiency. AI-powered optimization makes it possible to manage the variability of renewables and maximize their contribution to the energy mix.</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For energy security</a:t>
            </a:r>
            <a:r>
              <a:rPr lang="en-US" sz="2800"/>
              <a:t>, AI strengthens energy reliability through advanced weather forecasting and optimized production scheduling. This means we can better anticipate supply and demand fluctuations, ensuring stable, dependable energy delivery even as we transition to more variable renewable sources.</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And in terms of economic expansion</a:t>
            </a:r>
            <a:r>
              <a:rPr lang="en-US" sz="2800"/>
              <a:t>, AI efficiency gains directly reduce energy costs while simultaneously unlocking new business opportunities and enabling market growth.</a:t>
            </a:r>
            <a:endParaRPr/>
          </a:p>
          <a:p>
            <a:pPr indent="0" lvl="0" marL="0" rtl="0" algn="l">
              <a:spcBef>
                <a:spcPts val="840"/>
              </a:spcBef>
              <a:spcAft>
                <a:spcPts val="0"/>
              </a:spcAft>
              <a:buNone/>
            </a:pPr>
            <a:r>
              <a:rPr lang="en-US" sz="2800"/>
              <a:t>Together, these three pillars demonstrate how AI serves as a fundamental enabler—allowing us to pursue climate goals, energy security, and economic prosperity as mutually reinforcing outcomes.</a:t>
            </a:r>
            <a:endParaRPr/>
          </a:p>
        </p:txBody>
      </p:sp>
      <p:sp>
        <p:nvSpPr>
          <p:cNvPr id="370" name="Google Shape;370;p3: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4: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2800"/>
              <a:t>Artificial intelligence is proving to be a critical enabler of the green energy transition, delivering measurable benefits across three key dimensions:</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First, renewable penetration.</a:t>
            </a:r>
            <a:r>
              <a:rPr lang="en-US" sz="2800"/>
              <a:t> AI enables significantly higher renewable energy integration into power grids—we're seeing potential penetration levels exceeding 90 percent. This is transformative for grid operators who previously faced technical constraints on how much variable renewable energy they could reliably accommodate.</a:t>
            </a:r>
            <a:endParaRPr/>
          </a:p>
          <a:p>
            <a:pPr indent="0" lvl="0" marL="0" rtl="0" algn="l">
              <a:spcBef>
                <a:spcPts val="840"/>
              </a:spcBef>
              <a:spcAft>
                <a:spcPts val="0"/>
              </a:spcAft>
              <a:buNone/>
            </a:pPr>
            <a:r>
              <a:t/>
            </a:r>
            <a:endParaRPr b="1" sz="2800"/>
          </a:p>
          <a:p>
            <a:pPr indent="0" lvl="0" marL="0" rtl="0" algn="l">
              <a:spcBef>
                <a:spcPts val="840"/>
              </a:spcBef>
              <a:spcAft>
                <a:spcPts val="0"/>
              </a:spcAft>
              <a:buNone/>
            </a:pPr>
            <a:r>
              <a:rPr b="1" lang="en-US" sz="2800"/>
              <a:t>Second, cost reduction.</a:t>
            </a:r>
            <a:r>
              <a:rPr lang="en-US" sz="2800"/>
              <a:t> Through predictive analytics, AI reduces grid integration costs by up to 30 percent. By anticipating supply-demand patterns and optimizing dispatch decisions, AI minimizes the expensive infrastructure investments traditionally required to integrate renewables.</a:t>
            </a:r>
            <a:endParaRPr/>
          </a:p>
          <a:p>
            <a:pPr indent="0" lvl="0" marL="0" rtl="0" algn="l">
              <a:spcBef>
                <a:spcPts val="840"/>
              </a:spcBef>
              <a:spcAft>
                <a:spcPts val="0"/>
              </a:spcAft>
              <a:buNone/>
            </a:pPr>
            <a:r>
              <a:t/>
            </a:r>
            <a:endParaRPr b="1" sz="2800"/>
          </a:p>
          <a:p>
            <a:pPr indent="0" lvl="0" marL="0" rtl="0" algn="l">
              <a:spcBef>
                <a:spcPts val="840"/>
              </a:spcBef>
              <a:spcAft>
                <a:spcPts val="0"/>
              </a:spcAft>
              <a:buNone/>
            </a:pPr>
            <a:r>
              <a:rPr b="1" lang="en-US" sz="2800"/>
              <a:t>And third, efficiency gains.</a:t>
            </a:r>
            <a:r>
              <a:rPr lang="en-US" sz="2800"/>
              <a:t> AI can boost renewable energy efficiency by 25 percent through advanced optimization algorithms. This means extracting more value from existing renewable assets—whether optimizing wind turbines, solar panels, or energy storage.</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lang="en-US" sz="2800"/>
              <a:t>Together, these improvements transform renewable energy into a reliable, cost-effective foundation for our energy systems.</a:t>
            </a:r>
            <a:endParaRPr/>
          </a:p>
        </p:txBody>
      </p:sp>
      <p:sp>
        <p:nvSpPr>
          <p:cNvPr id="398" name="Google Shape;398;p4: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5: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2800"/>
              <a:t>AI is now delivering intelligent solutions across every layer of the energy system—from generation to delivery to storage.</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In generation optimization</a:t>
            </a:r>
            <a:r>
              <a:rPr lang="en-US" sz="2800"/>
              <a:t>, machine learning models can predict solar irradiance up to 72 hours in advance, enabling better dispatch planning. Deep learning algorithms forecast wind patterns with 15-minute granularity, dramatically improving wind power predictability. And computer vision technologies detect panel soiling or turbine damage in real-time, minimizing downtime and maintenance costs.</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For grid management</a:t>
            </a:r>
            <a:r>
              <a:rPr lang="en-US" sz="2800"/>
              <a:t>, AI enables dynamic load balancing at millisecond speed—essential for maintaining grid stability with high renewable penetration. AI-powered fault detection operates 10 times faster than traditional methods, allowing rapid response to potential disruptions. Additionally, predictive modeling helps prevent outages before they occur, enhancing overall grid resilience.</a:t>
            </a:r>
            <a:endParaRPr/>
          </a:p>
          <a:p>
            <a:pPr indent="0" lvl="0" marL="0" rtl="0" algn="l">
              <a:spcBef>
                <a:spcPts val="840"/>
              </a:spcBef>
              <a:spcAft>
                <a:spcPts val="0"/>
              </a:spcAft>
              <a:buNone/>
            </a:pPr>
            <a:r>
              <a:t/>
            </a:r>
            <a:endParaRPr sz="2800"/>
          </a:p>
          <a:p>
            <a:pPr indent="0" lvl="0" marL="0" rtl="0" algn="l">
              <a:spcBef>
                <a:spcPts val="840"/>
              </a:spcBef>
              <a:spcAft>
                <a:spcPts val="0"/>
              </a:spcAft>
              <a:buNone/>
            </a:pPr>
            <a:r>
              <a:rPr b="1" lang="en-US" sz="2800"/>
              <a:t>And in storage optimization</a:t>
            </a:r>
            <a:r>
              <a:rPr lang="en-US" sz="2800"/>
              <a:t>, AI algorithms optimize battery charging and discharging cycles to maximize battery lifespan and economic value. These systems perform sophisticated energy price arbitrage, charging when prices are low and discharging during peak demand. Machine learning models also forecast battery health and degradation patterns, enabling proactive maintenance.</a:t>
            </a:r>
            <a:endParaRPr/>
          </a:p>
          <a:p>
            <a:pPr indent="0" lvl="0" marL="0" rtl="0" algn="l">
              <a:spcBef>
                <a:spcPts val="840"/>
              </a:spcBef>
              <a:spcAft>
                <a:spcPts val="0"/>
              </a:spcAft>
              <a:buNone/>
            </a:pPr>
            <a:r>
              <a:rPr lang="en-US" sz="2800"/>
              <a:t>This comprehensive AI integration creates a truly intelligent, responsive energy ecosystem.</a:t>
            </a:r>
            <a:endParaRPr/>
          </a:p>
        </p:txBody>
      </p:sp>
      <p:sp>
        <p:nvSpPr>
          <p:cNvPr id="438" name="Google Shape;438;p5: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6: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6: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4000"/>
              <a:t>Several Asia-Pacific economies are pioneering AI applications in the energy sector, each with distinct strategic approaches.</a:t>
            </a:r>
            <a:endParaRPr/>
          </a:p>
          <a:p>
            <a:pPr indent="0" lvl="0" marL="0" rtl="0" algn="l">
              <a:spcBef>
                <a:spcPts val="1200"/>
              </a:spcBef>
              <a:spcAft>
                <a:spcPts val="0"/>
              </a:spcAft>
              <a:buNone/>
            </a:pPr>
            <a:r>
              <a:t/>
            </a:r>
            <a:endParaRPr sz="4000"/>
          </a:p>
          <a:p>
            <a:pPr indent="0" lvl="0" marL="0" rtl="0" algn="l">
              <a:spcBef>
                <a:spcPts val="1200"/>
              </a:spcBef>
              <a:spcAft>
                <a:spcPts val="0"/>
              </a:spcAft>
              <a:buNone/>
            </a:pPr>
            <a:r>
              <a:rPr b="1" lang="en-US" sz="4000"/>
              <a:t>The Republic of Korea</a:t>
            </a:r>
            <a:r>
              <a:rPr lang="en-US" sz="4000"/>
              <a:t> is leveraging 5G networks for real-time AI control of grid operations. Their approach focuses on ultra-low latency—achieving sub-millisecond response times for critical grid operations—and deploying edge computing at substations for instantaneous decision-making. Korea has also developed a national-scale digital grid twin for scenario planning and optimization, resulting in a 35 percent improvement in renewable energy integration capacity.</a:t>
            </a:r>
            <a:endParaRPr/>
          </a:p>
          <a:p>
            <a:pPr indent="0" lvl="0" marL="0" rtl="0" algn="l">
              <a:spcBef>
                <a:spcPts val="1200"/>
              </a:spcBef>
              <a:spcAft>
                <a:spcPts val="0"/>
              </a:spcAft>
              <a:buNone/>
            </a:pPr>
            <a:r>
              <a:t/>
            </a:r>
            <a:endParaRPr sz="4000"/>
          </a:p>
          <a:p>
            <a:pPr indent="0" lvl="0" marL="0" rtl="0" algn="l">
              <a:spcBef>
                <a:spcPts val="1200"/>
              </a:spcBef>
              <a:spcAft>
                <a:spcPts val="0"/>
              </a:spcAft>
              <a:buNone/>
            </a:pPr>
            <a:r>
              <a:rPr b="1" lang="en-US" sz="4000"/>
              <a:t>Japan</a:t>
            </a:r>
            <a:r>
              <a:rPr lang="en-US" sz="4000"/>
              <a:t> is focusing on precision AI integration for grid stability. AI systems coordinate over 7 million rooftop solar installations, while machine learning optimizes green hydrogen production processes. Notably, Japan's AI-enabled systems achieve 50 percent faster grid restoration after disasters and maintain 99.99 percent grid reliability even with high renewable penetration—demonstrating that stability and clean energy can go hand in hand.</a:t>
            </a:r>
            <a:endParaRPr/>
          </a:p>
          <a:p>
            <a:pPr indent="0" lvl="0" marL="0" rtl="0" algn="l">
              <a:spcBef>
                <a:spcPts val="1200"/>
              </a:spcBef>
              <a:spcAft>
                <a:spcPts val="0"/>
              </a:spcAft>
              <a:buNone/>
            </a:pPr>
            <a:r>
              <a:t/>
            </a:r>
            <a:endParaRPr sz="4000"/>
          </a:p>
          <a:p>
            <a:pPr indent="0" lvl="0" marL="0" rtl="0" algn="l">
              <a:spcBef>
                <a:spcPts val="1200"/>
              </a:spcBef>
              <a:spcAft>
                <a:spcPts val="0"/>
              </a:spcAft>
              <a:buNone/>
            </a:pPr>
            <a:r>
              <a:rPr b="1" lang="en-US" sz="4000"/>
              <a:t>China</a:t>
            </a:r>
            <a:r>
              <a:rPr lang="en-US" sz="4000"/>
              <a:t> leads in massive-scale AI implementation across renewable infrastructure. Their State Grid AI Platform manages 1.1 billion customers—the world's largest grid operation. AI has reduced wind turbine downtime by 25 percent and achieved a 40 percent reduction in renewable energy curtailment, translating to $2.8 billion in annual operational savings.</a:t>
            </a:r>
            <a:endParaRPr/>
          </a:p>
        </p:txBody>
      </p:sp>
      <p:sp>
        <p:nvSpPr>
          <p:cNvPr id="460" name="Google Shape;460;p6: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7: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7: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a:t>Let me share one of ITRI's practical applications of AI in renewable energy: our intelligent geothermal power management system.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Geothermal power plants face unique operational challenges—particularly with failure-prone equipment operating in harsh subsurface conditions. By leveraging artificial intelligence and deep learning technologies, we've developed a comprehensive approach to intelligently manage these critical assets, reducing overall operations and maintenance costs while maximizing power plant revenue.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Here's how the system works: We collect real-time data from operating units, including power generation equipment parameters and environmental control monitoring data, along with geothermal well parameters. This data feeds into neural networks and advanced data analysis algorithms.</a:t>
            </a:r>
            <a:endParaRPr/>
          </a:p>
          <a:p>
            <a:pPr indent="0" lvl="0" marL="0" rtl="0" algn="l">
              <a:spcBef>
                <a:spcPts val="360"/>
              </a:spcBef>
              <a:spcAft>
                <a:spcPts val="0"/>
              </a:spcAft>
              <a:buNone/>
            </a:pPr>
            <a:r>
              <a:rPr lang="en-US"/>
              <a:t>The AI system delivers two critical diagnostic capabilities: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First</a:t>
            </a:r>
            <a:r>
              <a:rPr lang="en-US"/>
              <a:t>, predictive diagnosis of heat exchanger and condenser anomalies. The system can identify emerging equipment issues before they lead to failures, enabling proactive maintenance that minimizes costly downtime.</a:t>
            </a:r>
            <a:endParaRPr/>
          </a:p>
          <a:p>
            <a:pPr indent="0" lvl="0" marL="0" rtl="0" algn="l">
              <a:spcBef>
                <a:spcPts val="360"/>
              </a:spcBef>
              <a:spcAft>
                <a:spcPts val="0"/>
              </a:spcAft>
              <a:buNone/>
            </a:pPr>
            <a:r>
              <a:rPr b="1" lang="en-US"/>
              <a:t>Second</a:t>
            </a:r>
            <a:r>
              <a:rPr lang="en-US"/>
              <a:t>, geothermal well health diagnosis. By continuously analyzing well parameters, the AI monitors subsurface conditions and reservoir performance, providing early warning of degradation or operational issues.</a:t>
            </a:r>
            <a:endParaRPr/>
          </a:p>
          <a:p>
            <a:pPr indent="0" lvl="0" marL="0" rtl="0" algn="l">
              <a:spcBef>
                <a:spcPts val="360"/>
              </a:spcBef>
              <a:spcAft>
                <a:spcPts val="0"/>
              </a:spcAft>
              <a:buNone/>
            </a:pPr>
            <a:r>
              <a:rPr lang="en-US"/>
              <a:t>This transforms geothermal operations into predictive, intelligent asset management.</a:t>
            </a:r>
            <a:endParaRPr/>
          </a:p>
          <a:p>
            <a:pPr indent="0" lvl="0" marL="0" rtl="0" algn="l">
              <a:spcBef>
                <a:spcPts val="360"/>
              </a:spcBef>
              <a:spcAft>
                <a:spcPts val="0"/>
              </a:spcAft>
              <a:buNone/>
            </a:pPr>
            <a:r>
              <a:t/>
            </a:r>
            <a:endParaRPr>
              <a:latin typeface="Microsoft JhengHei"/>
              <a:ea typeface="Microsoft JhengHei"/>
              <a:cs typeface="Microsoft JhengHei"/>
              <a:sym typeface="Microsoft JhengHei"/>
            </a:endParaRPr>
          </a:p>
        </p:txBody>
      </p:sp>
      <p:sp>
        <p:nvSpPr>
          <p:cNvPr id="475" name="Google Shape;475;p7: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8: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8: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7200"/>
              <a:t>Our condenser predictive diagnosis system employs three complementary AI approaches, each with distinct characteristics:</a:t>
            </a:r>
            <a:endParaRPr/>
          </a:p>
          <a:p>
            <a:pPr indent="0" lvl="0" marL="0" rtl="0" algn="l">
              <a:spcBef>
                <a:spcPts val="2160"/>
              </a:spcBef>
              <a:spcAft>
                <a:spcPts val="0"/>
              </a:spcAft>
              <a:buNone/>
            </a:pPr>
            <a:r>
              <a:t/>
            </a:r>
            <a:endParaRPr sz="7200"/>
          </a:p>
          <a:p>
            <a:pPr indent="0" lvl="0" marL="0" rtl="0" algn="l">
              <a:spcBef>
                <a:spcPts val="2160"/>
              </a:spcBef>
              <a:spcAft>
                <a:spcPts val="0"/>
              </a:spcAft>
              <a:buNone/>
            </a:pPr>
            <a:r>
              <a:rPr b="1" lang="en-US" sz="7200"/>
              <a:t>WMACD—Weighted Moving Average Convergence Divergence</a:t>
            </a:r>
            <a:r>
              <a:rPr lang="en-US" sz="7200"/>
              <a:t>—while useful for trend analysis, can generate false positive detections, requiring validation from other methods.</a:t>
            </a:r>
            <a:endParaRPr/>
          </a:p>
          <a:p>
            <a:pPr indent="0" lvl="0" marL="0" rtl="0" algn="l">
              <a:spcBef>
                <a:spcPts val="2160"/>
              </a:spcBef>
              <a:spcAft>
                <a:spcPts val="0"/>
              </a:spcAft>
              <a:buNone/>
            </a:pPr>
            <a:r>
              <a:rPr b="1" lang="en-US" sz="7200"/>
              <a:t>SVM—Support Vector Machine</a:t>
            </a:r>
            <a:r>
              <a:rPr lang="en-US" sz="7200"/>
              <a:t>—delivers high predictive success rates and provides reliable anomaly identification.</a:t>
            </a:r>
            <a:endParaRPr/>
          </a:p>
          <a:p>
            <a:pPr indent="0" lvl="0" marL="0" rtl="0" algn="l">
              <a:spcBef>
                <a:spcPts val="2160"/>
              </a:spcBef>
              <a:spcAft>
                <a:spcPts val="0"/>
              </a:spcAft>
              <a:buNone/>
            </a:pPr>
            <a:r>
              <a:rPr b="1" lang="en-US" sz="7200"/>
              <a:t>And Fast Fourier Transform with XGBoost</a:t>
            </a:r>
            <a:r>
              <a:rPr lang="en-US" sz="7200"/>
              <a:t> also achieves high predictive accuracy, particularly effective for complex pattern recognition in equipment behavior.</a:t>
            </a:r>
            <a:endParaRPr/>
          </a:p>
          <a:p>
            <a:pPr indent="0" lvl="0" marL="0" rtl="0" algn="l">
              <a:spcBef>
                <a:spcPts val="2160"/>
              </a:spcBef>
              <a:spcAft>
                <a:spcPts val="0"/>
              </a:spcAft>
              <a:buNone/>
            </a:pPr>
            <a:r>
              <a:t/>
            </a:r>
            <a:endParaRPr sz="7200"/>
          </a:p>
          <a:p>
            <a:pPr indent="0" lvl="0" marL="0" rtl="0" algn="l">
              <a:spcBef>
                <a:spcPts val="2160"/>
              </a:spcBef>
              <a:spcAft>
                <a:spcPts val="0"/>
              </a:spcAft>
              <a:buNone/>
            </a:pPr>
            <a:r>
              <a:rPr lang="en-US" sz="7200"/>
              <a:t>The system is deployed on a cloud platform with fully automated diagnostics, and results are displayed in real-time on a health monitoring webpage accessible to operators.</a:t>
            </a:r>
            <a:endParaRPr/>
          </a:p>
          <a:p>
            <a:pPr indent="0" lvl="0" marL="0" rtl="0" algn="l">
              <a:spcBef>
                <a:spcPts val="2160"/>
              </a:spcBef>
              <a:spcAft>
                <a:spcPts val="0"/>
              </a:spcAft>
              <a:buNone/>
            </a:pPr>
            <a:r>
              <a:t/>
            </a:r>
            <a:endParaRPr sz="7200"/>
          </a:p>
          <a:p>
            <a:pPr indent="0" lvl="0" marL="0" rtl="0" algn="l">
              <a:spcBef>
                <a:spcPts val="2160"/>
              </a:spcBef>
              <a:spcAft>
                <a:spcPts val="0"/>
              </a:spcAft>
              <a:buNone/>
            </a:pPr>
            <a:r>
              <a:rPr lang="en-US" sz="7200"/>
              <a:t>The interface shows condenser health monitoring over a 30-day period, tracking critical parameters including inlet temperature, inlet pressure, and instantaneous electricity generation. By comparing results across all three AI methods, operators can distinguish genuine equipment issues from false alarms, enabling more informed decision-making.</a:t>
            </a:r>
            <a:endParaRPr/>
          </a:p>
          <a:p>
            <a:pPr indent="0" lvl="0" marL="0" rtl="0" algn="l">
              <a:spcBef>
                <a:spcPts val="2160"/>
              </a:spcBef>
              <a:spcAft>
                <a:spcPts val="0"/>
              </a:spcAft>
              <a:buNone/>
            </a:pPr>
            <a:r>
              <a:rPr lang="en-US" sz="7200"/>
              <a:t>This multi-model approach provides robust diagnostics while minimizing unnecessary interventions.</a:t>
            </a:r>
            <a:endParaRPr/>
          </a:p>
        </p:txBody>
      </p:sp>
      <p:sp>
        <p:nvSpPr>
          <p:cNvPr id="501" name="Google Shape;501;p8: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9:notes"/>
          <p:cNvSpPr/>
          <p:nvPr>
            <p:ph idx="2" type="sldImg"/>
          </p:nvPr>
        </p:nvSpPr>
        <p:spPr>
          <a:xfrm>
            <a:off x="2925763" y="849313"/>
            <a:ext cx="4076700"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9:notes"/>
          <p:cNvSpPr txBox="1"/>
          <p:nvPr>
            <p:ph idx="1" type="body"/>
          </p:nvPr>
        </p:nvSpPr>
        <p:spPr>
          <a:xfrm>
            <a:off x="992823" y="3271381"/>
            <a:ext cx="7942580" cy="2676585"/>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US" sz="5400"/>
              <a:t>Beyond condenser monitoring, we've developed two additional predictive models for comprehensive geothermal plant diagnostics.</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b="1" lang="en-US" sz="5400"/>
              <a:t>Our Heat Exchanger Predictive Model</a:t>
            </a:r>
            <a:r>
              <a:rPr lang="en-US" sz="5400"/>
              <a:t> uses an evaluation approach based on historical heat exchange efficiency values. By analyzing patterns in efficiency data, the system categorizes performance into low, general, and high efficiency ranges. The model continuously monitors heat exchanger health, tracking efficiency trends over time to identify degradation patterns before they impact plant output.</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b="1" lang="en-US" sz="5400"/>
              <a:t>Our Geothermal Well Predictive Model</a:t>
            </a:r>
            <a:r>
              <a:rPr lang="en-US" sz="5400"/>
              <a:t> takes a different approach, utilizing real-time wellhead pressure, temperature, and flow rate data at corresponding valve positions. This creates a comprehensive picture of subsurface reservoir conditions and well performance.</a:t>
            </a:r>
            <a:endParaRPr/>
          </a:p>
          <a:p>
            <a:pPr indent="0" lvl="0" marL="0" rtl="0" algn="l">
              <a:spcBef>
                <a:spcPts val="1620"/>
              </a:spcBef>
              <a:spcAft>
                <a:spcPts val="0"/>
              </a:spcAft>
              <a:buNone/>
            </a:pPr>
            <a:r>
              <a:rPr lang="en-US" sz="5400"/>
              <a:t>When parameters deviate beyond normal operating ranges—marked with warning indicators—the system alerts operators to potential issues such as scaling, declining reservoir pressure, or production decline. These early warnings enable timely intervention.</a:t>
            </a:r>
            <a:endParaRPr/>
          </a:p>
          <a:p>
            <a:pPr indent="0" lvl="0" marL="0" rtl="0" algn="l">
              <a:spcBef>
                <a:spcPts val="1620"/>
              </a:spcBef>
              <a:spcAft>
                <a:spcPts val="0"/>
              </a:spcAft>
              <a:buNone/>
            </a:pPr>
            <a:r>
              <a:t/>
            </a:r>
            <a:endParaRPr sz="5400"/>
          </a:p>
          <a:p>
            <a:pPr indent="0" lvl="0" marL="0" rtl="0" algn="l">
              <a:spcBef>
                <a:spcPts val="1620"/>
              </a:spcBef>
              <a:spcAft>
                <a:spcPts val="0"/>
              </a:spcAft>
              <a:buNone/>
            </a:pPr>
            <a:r>
              <a:rPr lang="en-US" sz="5400"/>
              <a:t>Together, these diagnostic models provide holistic asset health monitoring—from surface equipment to deep subsurface resources.</a:t>
            </a:r>
            <a:endParaRPr/>
          </a:p>
          <a:p>
            <a:pPr indent="0" lvl="0" marL="0" rtl="0" algn="l">
              <a:spcBef>
                <a:spcPts val="1200"/>
              </a:spcBef>
              <a:spcAft>
                <a:spcPts val="0"/>
              </a:spcAft>
              <a:buNone/>
            </a:pPr>
            <a:r>
              <a:t/>
            </a:r>
            <a:endParaRPr b="0" i="0" sz="4000">
              <a:latin typeface="Arial"/>
              <a:ea typeface="Arial"/>
              <a:cs typeface="Arial"/>
              <a:sym typeface="Arial"/>
            </a:endParaRPr>
          </a:p>
        </p:txBody>
      </p:sp>
      <p:sp>
        <p:nvSpPr>
          <p:cNvPr id="517" name="Google Shape;517;p9:notes"/>
          <p:cNvSpPr txBox="1"/>
          <p:nvPr>
            <p:ph idx="12" type="sldNum"/>
          </p:nvPr>
        </p:nvSpPr>
        <p:spPr>
          <a:xfrm>
            <a:off x="5623699" y="6456613"/>
            <a:ext cx="4302229" cy="341063"/>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19" name="Shape 19"/>
        <p:cNvGrpSpPr/>
        <p:nvPr/>
      </p:nvGrpSpPr>
      <p:grpSpPr>
        <a:xfrm>
          <a:off x="0" y="0"/>
          <a:ext cx="0" cy="0"/>
          <a:chOff x="0" y="0"/>
          <a:chExt cx="0" cy="0"/>
        </a:xfrm>
      </p:grpSpPr>
      <p:sp>
        <p:nvSpPr>
          <p:cNvPr id="20" name="Google Shape;20;p18"/>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8"/>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5" name="Shape 65"/>
        <p:cNvGrpSpPr/>
        <p:nvPr/>
      </p:nvGrpSpPr>
      <p:grpSpPr>
        <a:xfrm>
          <a:off x="0" y="0"/>
          <a:ext cx="0" cy="0"/>
          <a:chOff x="0" y="0"/>
          <a:chExt cx="0" cy="0"/>
        </a:xfrm>
      </p:grpSpPr>
      <p:sp>
        <p:nvSpPr>
          <p:cNvPr id="66" name="Google Shape;66;p29"/>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67" name="Shape 67"/>
        <p:cNvGrpSpPr/>
        <p:nvPr/>
      </p:nvGrpSpPr>
      <p:grpSpPr>
        <a:xfrm>
          <a:off x="0" y="0"/>
          <a:ext cx="0" cy="0"/>
          <a:chOff x="0" y="0"/>
          <a:chExt cx="0" cy="0"/>
        </a:xfrm>
      </p:grpSpPr>
      <p:sp>
        <p:nvSpPr>
          <p:cNvPr id="68" name="Google Shape;68;p30"/>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70" name="Google Shape;70;p30"/>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1" name="Google Shape;71;p3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72" name="Shape 72"/>
        <p:cNvGrpSpPr/>
        <p:nvPr/>
      </p:nvGrpSpPr>
      <p:grpSpPr>
        <a:xfrm>
          <a:off x="0" y="0"/>
          <a:ext cx="0" cy="0"/>
          <a:chOff x="0" y="0"/>
          <a:chExt cx="0" cy="0"/>
        </a:xfrm>
      </p:grpSpPr>
      <p:sp>
        <p:nvSpPr>
          <p:cNvPr id="73" name="Google Shape;73;p3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p:nvPr>
            <p:ph idx="2" type="pic"/>
          </p:nvPr>
        </p:nvSpPr>
        <p:spPr>
          <a:xfrm>
            <a:off x="2389717" y="612775"/>
            <a:ext cx="7315200" cy="4114800"/>
          </a:xfrm>
          <a:prstGeom prst="rect">
            <a:avLst/>
          </a:prstGeom>
          <a:noFill/>
          <a:ln>
            <a:noFill/>
          </a:ln>
        </p:spPr>
      </p:sp>
      <p:sp>
        <p:nvSpPr>
          <p:cNvPr id="75" name="Google Shape;75;p3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6" name="Google Shape;76;p31"/>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77" name="Shape 77"/>
        <p:cNvGrpSpPr/>
        <p:nvPr/>
      </p:nvGrpSpPr>
      <p:grpSpPr>
        <a:xfrm>
          <a:off x="0" y="0"/>
          <a:ext cx="0" cy="0"/>
          <a:chOff x="0" y="0"/>
          <a:chExt cx="0" cy="0"/>
        </a:xfrm>
      </p:grpSpPr>
      <p:sp>
        <p:nvSpPr>
          <p:cNvPr id="78" name="Google Shape;78;p32"/>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 type="body"/>
          </p:nvPr>
        </p:nvSpPr>
        <p:spPr>
          <a:xfrm rot="5400000">
            <a:off x="3749460" y="-1699995"/>
            <a:ext cx="4757737" cy="1103745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3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81" name="Shape 81"/>
        <p:cNvGrpSpPr/>
        <p:nvPr/>
      </p:nvGrpSpPr>
      <p:grpSpPr>
        <a:xfrm>
          <a:off x="0" y="0"/>
          <a:ext cx="0" cy="0"/>
          <a:chOff x="0" y="0"/>
          <a:chExt cx="0" cy="0"/>
        </a:xfrm>
      </p:grpSpPr>
      <p:sp>
        <p:nvSpPr>
          <p:cNvPr id="82" name="Google Shape;82;p33"/>
          <p:cNvSpPr txBox="1"/>
          <p:nvPr>
            <p:ph type="title"/>
          </p:nvPr>
        </p:nvSpPr>
        <p:spPr>
          <a:xfrm rot="5400000">
            <a:off x="7534450" y="1863404"/>
            <a:ext cx="5665973" cy="27897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 type="body"/>
          </p:nvPr>
        </p:nvSpPr>
        <p:spPr>
          <a:xfrm rot="5400000">
            <a:off x="1852258" y="-825821"/>
            <a:ext cx="5665973" cy="816821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3"/>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p:cSld name="區段標題">
    <p:spTree>
      <p:nvGrpSpPr>
        <p:cNvPr id="94" name="Shape 94"/>
        <p:cNvGrpSpPr/>
        <p:nvPr/>
      </p:nvGrpSpPr>
      <p:grpSpPr>
        <a:xfrm>
          <a:off x="0" y="0"/>
          <a:ext cx="0" cy="0"/>
          <a:chOff x="0" y="0"/>
          <a:chExt cx="0" cy="0"/>
        </a:xfrm>
      </p:grpSpPr>
      <p:sp>
        <p:nvSpPr>
          <p:cNvPr id="95" name="Google Shape;95;p2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20"/>
          <p:cNvSpPr txBox="1"/>
          <p:nvPr>
            <p:ph type="ctrTitle"/>
          </p:nvPr>
        </p:nvSpPr>
        <p:spPr>
          <a:xfrm>
            <a:off x="2174355" y="2564904"/>
            <a:ext cx="7772400" cy="1035546"/>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 type="subTitle"/>
          </p:nvPr>
        </p:nvSpPr>
        <p:spPr>
          <a:xfrm>
            <a:off x="2860155"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Font typeface="Arial"/>
              <a:buNone/>
              <a:defRPr>
                <a:solidFill>
                  <a:srgbClr val="888888"/>
                </a:solidFill>
              </a:defRPr>
            </a:lvl1pPr>
            <a:lvl2pPr lvl="1" algn="ctr">
              <a:spcBef>
                <a:spcPts val="560"/>
              </a:spcBef>
              <a:spcAft>
                <a:spcPts val="0"/>
              </a:spcAft>
              <a:buClr>
                <a:srgbClr val="888888"/>
              </a:buClr>
              <a:buSzPts val="2800"/>
              <a:buFont typeface="Arial"/>
              <a:buNone/>
              <a:defRPr>
                <a:solidFill>
                  <a:srgbClr val="888888"/>
                </a:solidFill>
              </a:defRPr>
            </a:lvl2pPr>
            <a:lvl3pPr lvl="2" algn="ctr">
              <a:spcBef>
                <a:spcPts val="480"/>
              </a:spcBef>
              <a:spcAft>
                <a:spcPts val="0"/>
              </a:spcAft>
              <a:buClr>
                <a:srgbClr val="888888"/>
              </a:buClr>
              <a:buSzPts val="2400"/>
              <a:buFont typeface="Arial"/>
              <a:buNone/>
              <a:defRPr>
                <a:solidFill>
                  <a:srgbClr val="888888"/>
                </a:solidFill>
              </a:defRPr>
            </a:lvl3pPr>
            <a:lvl4pPr lvl="3" algn="ctr">
              <a:spcBef>
                <a:spcPts val="400"/>
              </a:spcBef>
              <a:spcAft>
                <a:spcPts val="0"/>
              </a:spcAft>
              <a:buClr>
                <a:srgbClr val="888888"/>
              </a:buClr>
              <a:buSzPts val="2000"/>
              <a:buFont typeface="Arial"/>
              <a:buNone/>
              <a:defRPr>
                <a:solidFill>
                  <a:srgbClr val="888888"/>
                </a:solidFill>
              </a:defRPr>
            </a:lvl4pPr>
            <a:lvl5pPr lvl="4" algn="ctr">
              <a:spcBef>
                <a:spcPts val="400"/>
              </a:spcBef>
              <a:spcAft>
                <a:spcPts val="0"/>
              </a:spcAft>
              <a:buClr>
                <a:srgbClr val="888888"/>
              </a:buClr>
              <a:buSzPts val="2000"/>
              <a:buFont typeface="Arial"/>
              <a:buNone/>
              <a:defRPr>
                <a:solidFill>
                  <a:srgbClr val="888888"/>
                </a:solidFill>
              </a:defRPr>
            </a:lvl5pPr>
            <a:lvl6pPr lvl="5" algn="ctr">
              <a:spcBef>
                <a:spcPts val="400"/>
              </a:spcBef>
              <a:spcAft>
                <a:spcPts val="0"/>
              </a:spcAft>
              <a:buClr>
                <a:srgbClr val="888888"/>
              </a:buClr>
              <a:buSzPts val="2000"/>
              <a:buFont typeface="Arial"/>
              <a:buNone/>
              <a:defRPr>
                <a:solidFill>
                  <a:srgbClr val="888888"/>
                </a:solidFill>
              </a:defRPr>
            </a:lvl6pPr>
            <a:lvl7pPr lvl="6" algn="ctr">
              <a:spcBef>
                <a:spcPts val="400"/>
              </a:spcBef>
              <a:spcAft>
                <a:spcPts val="0"/>
              </a:spcAft>
              <a:buClr>
                <a:srgbClr val="888888"/>
              </a:buClr>
              <a:buSzPts val="2000"/>
              <a:buFont typeface="Arial"/>
              <a:buNone/>
              <a:defRPr>
                <a:solidFill>
                  <a:srgbClr val="888888"/>
                </a:solidFill>
              </a:defRPr>
            </a:lvl7pPr>
            <a:lvl8pPr lvl="7" algn="ctr">
              <a:spcBef>
                <a:spcPts val="400"/>
              </a:spcBef>
              <a:spcAft>
                <a:spcPts val="0"/>
              </a:spcAft>
              <a:buClr>
                <a:srgbClr val="888888"/>
              </a:buClr>
              <a:buSzPts val="2000"/>
              <a:buFont typeface="Arial"/>
              <a:buNone/>
              <a:defRPr>
                <a:solidFill>
                  <a:srgbClr val="888888"/>
                </a:solidFill>
              </a:defRPr>
            </a:lvl8pPr>
            <a:lvl9pPr lvl="8" algn="ctr">
              <a:spcBef>
                <a:spcPts val="400"/>
              </a:spcBef>
              <a:spcAft>
                <a:spcPts val="0"/>
              </a:spcAft>
              <a:buClr>
                <a:srgbClr val="888888"/>
              </a:buClr>
              <a:buSzPts val="2000"/>
              <a:buFont typeface="Arial"/>
              <a:buNone/>
              <a:defRPr>
                <a:solidFill>
                  <a:srgbClr val="888888"/>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p:cSld name="標題投影片">
    <p:spTree>
      <p:nvGrpSpPr>
        <p:cNvPr id="98" name="Shape 98"/>
        <p:cNvGrpSpPr/>
        <p:nvPr/>
      </p:nvGrpSpPr>
      <p:grpSpPr>
        <a:xfrm>
          <a:off x="0" y="0"/>
          <a:ext cx="0" cy="0"/>
          <a:chOff x="0" y="0"/>
          <a:chExt cx="0" cy="0"/>
        </a:xfrm>
      </p:grpSpPr>
      <p:pic>
        <p:nvPicPr>
          <p:cNvPr descr="沙崙綠能科學城-綠能科技示範場域旗艦計畫」技術研討會– 台灣綠色科技產業聯盟" id="99" name="Google Shape;99;p34"/>
          <p:cNvPicPr preferRelativeResize="0"/>
          <p:nvPr/>
        </p:nvPicPr>
        <p:blipFill rotWithShape="1">
          <a:blip r:embed="rId2">
            <a:alphaModFix/>
          </a:blip>
          <a:srcRect b="0" l="0" r="0" t="0"/>
          <a:stretch/>
        </p:blipFill>
        <p:spPr>
          <a:xfrm>
            <a:off x="4667977" y="0"/>
            <a:ext cx="7518331" cy="6613975"/>
          </a:xfrm>
          <a:prstGeom prst="rect">
            <a:avLst/>
          </a:prstGeom>
          <a:noFill/>
          <a:ln>
            <a:noFill/>
          </a:ln>
        </p:spPr>
      </p:pic>
      <p:sp>
        <p:nvSpPr>
          <p:cNvPr id="100" name="Google Shape;100;p34"/>
          <p:cNvSpPr/>
          <p:nvPr/>
        </p:nvSpPr>
        <p:spPr>
          <a:xfrm>
            <a:off x="-1" y="-6510"/>
            <a:ext cx="12186307" cy="6620485"/>
          </a:xfrm>
          <a:prstGeom prst="rect">
            <a:avLst/>
          </a:prstGeom>
          <a:gradFill>
            <a:gsLst>
              <a:gs pos="0">
                <a:schemeClr val="lt1"/>
              </a:gs>
              <a:gs pos="50000">
                <a:schemeClr val="lt1"/>
              </a:gs>
              <a:gs pos="100000">
                <a:srgbClr val="BBE0E3">
                  <a:alpha val="0"/>
                </a:srgbClr>
              </a:gs>
            </a:gsLst>
            <a:lin ang="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 name="Google Shape;101;p34"/>
          <p:cNvSpPr/>
          <p:nvPr/>
        </p:nvSpPr>
        <p:spPr>
          <a:xfrm>
            <a:off x="-1"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itri_CEL_A_W" id="102" name="Google Shape;102;p34"/>
          <p:cNvPicPr preferRelativeResize="0"/>
          <p:nvPr/>
        </p:nvPicPr>
        <p:blipFill rotWithShape="1">
          <a:blip r:embed="rId3">
            <a:alphaModFix/>
          </a:blip>
          <a:srcRect b="0" l="0" r="0" t="0"/>
          <a:stretch/>
        </p:blipFill>
        <p:spPr>
          <a:xfrm>
            <a:off x="958851" y="579438"/>
            <a:ext cx="3328988" cy="1042987"/>
          </a:xfrm>
          <a:prstGeom prst="rect">
            <a:avLst/>
          </a:prstGeom>
          <a:noFill/>
          <a:ln>
            <a:noFill/>
          </a:ln>
        </p:spPr>
      </p:pic>
      <p:sp>
        <p:nvSpPr>
          <p:cNvPr id="103" name="Google Shape;103;p34"/>
          <p:cNvSpPr txBox="1"/>
          <p:nvPr>
            <p:ph type="ctrTitle"/>
          </p:nvPr>
        </p:nvSpPr>
        <p:spPr>
          <a:xfrm>
            <a:off x="836698" y="2584703"/>
            <a:ext cx="6596065" cy="121920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400">
                <a:solidFill>
                  <a:srgbClr val="00B2B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4"/>
          <p:cNvSpPr txBox="1"/>
          <p:nvPr>
            <p:ph idx="1" type="subTitle"/>
          </p:nvPr>
        </p:nvSpPr>
        <p:spPr>
          <a:xfrm>
            <a:off x="853791" y="5059680"/>
            <a:ext cx="6770872" cy="755904"/>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105" name="Google Shape;105;p34"/>
          <p:cNvSpPr txBox="1"/>
          <p:nvPr>
            <p:ph idx="12" type="sldNum"/>
          </p:nvPr>
        </p:nvSpPr>
        <p:spPr>
          <a:xfrm>
            <a:off x="11614808" y="6619875"/>
            <a:ext cx="5715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34"/>
          <p:cNvSpPr txBox="1"/>
          <p:nvPr>
            <p:ph idx="2" type="body"/>
          </p:nvPr>
        </p:nvSpPr>
        <p:spPr>
          <a:xfrm>
            <a:off x="853790" y="5902262"/>
            <a:ext cx="2788603" cy="432303"/>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34"/>
          <p:cNvSpPr txBox="1"/>
          <p:nvPr/>
        </p:nvSpPr>
        <p:spPr>
          <a:xfrm>
            <a:off x="-1" y="6616092"/>
            <a:ext cx="439289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a:solidFill>
                  <a:schemeClr val="lt1"/>
                </a:solidFill>
                <a:latin typeface="Arial"/>
                <a:ea typeface="Arial"/>
                <a:cs typeface="Arial"/>
                <a:sym typeface="Arial"/>
              </a:rPr>
              <a:t>© Industrial Technology Research Institute. All rights reserved.</a:t>
            </a:r>
            <a:endParaRPr sz="10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108" name="Shape 108"/>
        <p:cNvGrpSpPr/>
        <p:nvPr/>
      </p:nvGrpSpPr>
      <p:grpSpPr>
        <a:xfrm>
          <a:off x="0" y="0"/>
          <a:ext cx="0" cy="0"/>
          <a:chOff x="0" y="0"/>
          <a:chExt cx="0" cy="0"/>
        </a:xfrm>
      </p:grpSpPr>
      <p:sp>
        <p:nvSpPr>
          <p:cNvPr id="109" name="Google Shape;109;p35"/>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5"/>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 name="Google Shape;111;p35"/>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標題及物件">
  <p:cSld name="1_標題及物件">
    <p:spTree>
      <p:nvGrpSpPr>
        <p:cNvPr id="112" name="Shape 112"/>
        <p:cNvGrpSpPr/>
        <p:nvPr/>
      </p:nvGrpSpPr>
      <p:grpSpPr>
        <a:xfrm>
          <a:off x="0" y="0"/>
          <a:ext cx="0" cy="0"/>
          <a:chOff x="0" y="0"/>
          <a:chExt cx="0" cy="0"/>
        </a:xfrm>
      </p:grpSpPr>
      <p:sp>
        <p:nvSpPr>
          <p:cNvPr id="113" name="Google Shape;113;p36"/>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6"/>
          <p:cNvSpPr txBox="1"/>
          <p:nvPr>
            <p:ph idx="1" type="body"/>
          </p:nvPr>
        </p:nvSpPr>
        <p:spPr>
          <a:xfrm>
            <a:off x="609601" y="1439864"/>
            <a:ext cx="7981506"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 name="Google Shape;115;p36"/>
          <p:cNvSpPr/>
          <p:nvPr>
            <p:ph idx="2" type="pic"/>
          </p:nvPr>
        </p:nvSpPr>
        <p:spPr>
          <a:xfrm>
            <a:off x="8825023" y="1439864"/>
            <a:ext cx="2822033" cy="4757737"/>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標題及物件">
  <p:cSld name="2_標題及物件">
    <p:spTree>
      <p:nvGrpSpPr>
        <p:cNvPr id="116" name="Shape 116"/>
        <p:cNvGrpSpPr/>
        <p:nvPr/>
      </p:nvGrpSpPr>
      <p:grpSpPr>
        <a:xfrm>
          <a:off x="0" y="0"/>
          <a:ext cx="0" cy="0"/>
          <a:chOff x="0" y="0"/>
          <a:chExt cx="0" cy="0"/>
        </a:xfrm>
      </p:grpSpPr>
      <p:sp>
        <p:nvSpPr>
          <p:cNvPr id="117" name="Google Shape;117;p37"/>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7"/>
          <p:cNvSpPr txBox="1"/>
          <p:nvPr>
            <p:ph idx="1" type="body"/>
          </p:nvPr>
        </p:nvSpPr>
        <p:spPr>
          <a:xfrm>
            <a:off x="609600" y="1439865"/>
            <a:ext cx="11037455" cy="28556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37"/>
          <p:cNvSpPr/>
          <p:nvPr>
            <p:ph idx="2" type="pic"/>
          </p:nvPr>
        </p:nvSpPr>
        <p:spPr>
          <a:xfrm>
            <a:off x="609601" y="4444409"/>
            <a:ext cx="11037456" cy="1753192"/>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p:cSld name="標題投影片">
    <p:spTree>
      <p:nvGrpSpPr>
        <p:cNvPr id="23" name="Shape 23"/>
        <p:cNvGrpSpPr/>
        <p:nvPr/>
      </p:nvGrpSpPr>
      <p:grpSpPr>
        <a:xfrm>
          <a:off x="0" y="0"/>
          <a:ext cx="0" cy="0"/>
          <a:chOff x="0" y="0"/>
          <a:chExt cx="0" cy="0"/>
        </a:xfrm>
      </p:grpSpPr>
      <p:pic>
        <p:nvPicPr>
          <p:cNvPr descr="沙崙綠能科學城-綠能科技示範場域旗艦計畫」技術研討會– 台灣綠色科技產業聯盟" id="24" name="Google Shape;24;p21"/>
          <p:cNvPicPr preferRelativeResize="0"/>
          <p:nvPr/>
        </p:nvPicPr>
        <p:blipFill rotWithShape="1">
          <a:blip r:embed="rId2">
            <a:alphaModFix/>
          </a:blip>
          <a:srcRect b="0" l="0" r="0" t="0"/>
          <a:stretch/>
        </p:blipFill>
        <p:spPr>
          <a:xfrm>
            <a:off x="4673669" y="0"/>
            <a:ext cx="7518331" cy="6781800"/>
          </a:xfrm>
          <a:prstGeom prst="rect">
            <a:avLst/>
          </a:prstGeom>
          <a:noFill/>
          <a:ln>
            <a:noFill/>
          </a:ln>
        </p:spPr>
      </p:pic>
      <p:sp>
        <p:nvSpPr>
          <p:cNvPr id="25" name="Google Shape;25;p21"/>
          <p:cNvSpPr/>
          <p:nvPr/>
        </p:nvSpPr>
        <p:spPr>
          <a:xfrm>
            <a:off x="0" y="4395"/>
            <a:ext cx="12186307" cy="6618289"/>
          </a:xfrm>
          <a:prstGeom prst="rect">
            <a:avLst/>
          </a:prstGeom>
          <a:gradFill>
            <a:gsLst>
              <a:gs pos="0">
                <a:schemeClr val="lt1"/>
              </a:gs>
              <a:gs pos="50000">
                <a:schemeClr val="lt1"/>
              </a:gs>
              <a:gs pos="100000">
                <a:srgbClr val="BBE0E3">
                  <a:alpha val="0"/>
                </a:srgbClr>
              </a:gs>
            </a:gsLst>
            <a:lin ang="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21"/>
          <p:cNvSpPr/>
          <p:nvPr/>
        </p:nvSpPr>
        <p:spPr>
          <a:xfrm>
            <a:off x="-1"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21"/>
          <p:cNvSpPr txBox="1"/>
          <p:nvPr>
            <p:ph type="ctrTitle"/>
          </p:nvPr>
        </p:nvSpPr>
        <p:spPr>
          <a:xfrm>
            <a:off x="836698" y="2584703"/>
            <a:ext cx="6596065" cy="121920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400">
                <a:solidFill>
                  <a:srgbClr val="00B2B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 type="subTitle"/>
          </p:nvPr>
        </p:nvSpPr>
        <p:spPr>
          <a:xfrm>
            <a:off x="853791" y="5059680"/>
            <a:ext cx="6770872" cy="755904"/>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29" name="Google Shape;29;p21"/>
          <p:cNvSpPr txBox="1"/>
          <p:nvPr>
            <p:ph idx="12" type="sldNum"/>
          </p:nvPr>
        </p:nvSpPr>
        <p:spPr>
          <a:xfrm>
            <a:off x="11614808" y="6619875"/>
            <a:ext cx="5715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21"/>
          <p:cNvSpPr txBox="1"/>
          <p:nvPr>
            <p:ph idx="2" type="body"/>
          </p:nvPr>
        </p:nvSpPr>
        <p:spPr>
          <a:xfrm>
            <a:off x="853790" y="5902262"/>
            <a:ext cx="2788603" cy="432303"/>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21"/>
          <p:cNvSpPr txBox="1"/>
          <p:nvPr/>
        </p:nvSpPr>
        <p:spPr>
          <a:xfrm>
            <a:off x="-1" y="6616092"/>
            <a:ext cx="414779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a:solidFill>
                  <a:schemeClr val="lt1"/>
                </a:solidFill>
                <a:latin typeface="Arial"/>
                <a:ea typeface="Arial"/>
                <a:cs typeface="Arial"/>
                <a:sym typeface="Arial"/>
              </a:rPr>
              <a:t>© Industrial Technology Research Institute. All rights reserved.</a:t>
            </a:r>
            <a:endParaRPr sz="1000">
              <a:solidFill>
                <a:schemeClr val="lt1"/>
              </a:solidFill>
              <a:latin typeface="Arial"/>
              <a:ea typeface="Arial"/>
              <a:cs typeface="Arial"/>
              <a:sym typeface="Arial"/>
            </a:endParaRPr>
          </a:p>
        </p:txBody>
      </p:sp>
      <p:pic>
        <p:nvPicPr>
          <p:cNvPr descr="itri_CEL_A_W" id="32" name="Google Shape;32;p21"/>
          <p:cNvPicPr preferRelativeResize="0"/>
          <p:nvPr/>
        </p:nvPicPr>
        <p:blipFill rotWithShape="1">
          <a:blip r:embed="rId3">
            <a:alphaModFix/>
          </a:blip>
          <a:srcRect b="0" l="0" r="0" t="0"/>
          <a:stretch/>
        </p:blipFill>
        <p:spPr>
          <a:xfrm>
            <a:off x="958851" y="579438"/>
            <a:ext cx="3328988" cy="104298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區段標題" type="secHead">
  <p:cSld name="SECTION_HEADER">
    <p:spTree>
      <p:nvGrpSpPr>
        <p:cNvPr id="120" name="Shape 120"/>
        <p:cNvGrpSpPr/>
        <p:nvPr/>
      </p:nvGrpSpPr>
      <p:grpSpPr>
        <a:xfrm>
          <a:off x="0" y="0"/>
          <a:ext cx="0" cy="0"/>
          <a:chOff x="0" y="0"/>
          <a:chExt cx="0" cy="0"/>
        </a:xfrm>
      </p:grpSpPr>
      <p:sp>
        <p:nvSpPr>
          <p:cNvPr id="121" name="Google Shape;121;p38"/>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23" name="Google Shape;123;p38"/>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124" name="Shape 124"/>
        <p:cNvGrpSpPr/>
        <p:nvPr/>
      </p:nvGrpSpPr>
      <p:grpSpPr>
        <a:xfrm>
          <a:off x="0" y="0"/>
          <a:ext cx="0" cy="0"/>
          <a:chOff x="0" y="0"/>
          <a:chExt cx="0" cy="0"/>
        </a:xfrm>
      </p:grpSpPr>
      <p:sp>
        <p:nvSpPr>
          <p:cNvPr id="125" name="Google Shape;125;p39"/>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9"/>
          <p:cNvSpPr txBox="1"/>
          <p:nvPr>
            <p:ph idx="1" type="body"/>
          </p:nvPr>
        </p:nvSpPr>
        <p:spPr>
          <a:xfrm>
            <a:off x="609602" y="1439864"/>
            <a:ext cx="5473700"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27" name="Google Shape;127;p39"/>
          <p:cNvSpPr txBox="1"/>
          <p:nvPr>
            <p:ph idx="2" type="body"/>
          </p:nvPr>
        </p:nvSpPr>
        <p:spPr>
          <a:xfrm>
            <a:off x="6286502" y="1439864"/>
            <a:ext cx="5475817"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28" name="Google Shape;128;p39"/>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129" name="Shape 129"/>
        <p:cNvGrpSpPr/>
        <p:nvPr/>
      </p:nvGrpSpPr>
      <p:grpSpPr>
        <a:xfrm>
          <a:off x="0" y="0"/>
          <a:ext cx="0" cy="0"/>
          <a:chOff x="0" y="0"/>
          <a:chExt cx="0" cy="0"/>
        </a:xfrm>
      </p:grpSpPr>
      <p:sp>
        <p:nvSpPr>
          <p:cNvPr id="130" name="Google Shape;130;p40"/>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32" name="Google Shape;132;p4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33" name="Google Shape;133;p40"/>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34" name="Google Shape;134;p40"/>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35" name="Google Shape;135;p4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136" name="Shape 136"/>
        <p:cNvGrpSpPr/>
        <p:nvPr/>
      </p:nvGrpSpPr>
      <p:grpSpPr>
        <a:xfrm>
          <a:off x="0" y="0"/>
          <a:ext cx="0" cy="0"/>
          <a:chOff x="0" y="0"/>
          <a:chExt cx="0" cy="0"/>
        </a:xfrm>
      </p:grpSpPr>
      <p:sp>
        <p:nvSpPr>
          <p:cNvPr id="137" name="Google Shape;137;p41"/>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1"/>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39" name="Shape 139"/>
        <p:cNvGrpSpPr/>
        <p:nvPr/>
      </p:nvGrpSpPr>
      <p:grpSpPr>
        <a:xfrm>
          <a:off x="0" y="0"/>
          <a:ext cx="0" cy="0"/>
          <a:chOff x="0" y="0"/>
          <a:chExt cx="0" cy="0"/>
        </a:xfrm>
      </p:grpSpPr>
      <p:sp>
        <p:nvSpPr>
          <p:cNvPr id="140" name="Google Shape;140;p4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141" name="Shape 141"/>
        <p:cNvGrpSpPr/>
        <p:nvPr/>
      </p:nvGrpSpPr>
      <p:grpSpPr>
        <a:xfrm>
          <a:off x="0" y="0"/>
          <a:ext cx="0" cy="0"/>
          <a:chOff x="0" y="0"/>
          <a:chExt cx="0" cy="0"/>
        </a:xfrm>
      </p:grpSpPr>
      <p:sp>
        <p:nvSpPr>
          <p:cNvPr id="142" name="Google Shape;142;p43"/>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3"/>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44" name="Google Shape;144;p43"/>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45" name="Google Shape;145;p43"/>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146" name="Shape 146"/>
        <p:cNvGrpSpPr/>
        <p:nvPr/>
      </p:nvGrpSpPr>
      <p:grpSpPr>
        <a:xfrm>
          <a:off x="0" y="0"/>
          <a:ext cx="0" cy="0"/>
          <a:chOff x="0" y="0"/>
          <a:chExt cx="0" cy="0"/>
        </a:xfrm>
      </p:grpSpPr>
      <p:sp>
        <p:nvSpPr>
          <p:cNvPr id="147" name="Google Shape;147;p4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4"/>
          <p:cNvSpPr/>
          <p:nvPr>
            <p:ph idx="2" type="pic"/>
          </p:nvPr>
        </p:nvSpPr>
        <p:spPr>
          <a:xfrm>
            <a:off x="2389717" y="612775"/>
            <a:ext cx="7315200" cy="4114800"/>
          </a:xfrm>
          <a:prstGeom prst="rect">
            <a:avLst/>
          </a:prstGeom>
          <a:noFill/>
          <a:ln>
            <a:noFill/>
          </a:ln>
        </p:spPr>
      </p:sp>
      <p:sp>
        <p:nvSpPr>
          <p:cNvPr id="149" name="Google Shape;149;p4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50" name="Google Shape;150;p44"/>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51" name="Shape 151"/>
        <p:cNvGrpSpPr/>
        <p:nvPr/>
      </p:nvGrpSpPr>
      <p:grpSpPr>
        <a:xfrm>
          <a:off x="0" y="0"/>
          <a:ext cx="0" cy="0"/>
          <a:chOff x="0" y="0"/>
          <a:chExt cx="0" cy="0"/>
        </a:xfrm>
      </p:grpSpPr>
      <p:sp>
        <p:nvSpPr>
          <p:cNvPr id="152" name="Google Shape;152;p45"/>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5"/>
          <p:cNvSpPr txBox="1"/>
          <p:nvPr>
            <p:ph idx="1" type="body"/>
          </p:nvPr>
        </p:nvSpPr>
        <p:spPr>
          <a:xfrm rot="5400000">
            <a:off x="3749460" y="-1699995"/>
            <a:ext cx="4757737" cy="1103745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45"/>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55" name="Shape 155"/>
        <p:cNvGrpSpPr/>
        <p:nvPr/>
      </p:nvGrpSpPr>
      <p:grpSpPr>
        <a:xfrm>
          <a:off x="0" y="0"/>
          <a:ext cx="0" cy="0"/>
          <a:chOff x="0" y="0"/>
          <a:chExt cx="0" cy="0"/>
        </a:xfrm>
      </p:grpSpPr>
      <p:sp>
        <p:nvSpPr>
          <p:cNvPr id="156" name="Google Shape;156;p46"/>
          <p:cNvSpPr txBox="1"/>
          <p:nvPr>
            <p:ph type="title"/>
          </p:nvPr>
        </p:nvSpPr>
        <p:spPr>
          <a:xfrm rot="5400000">
            <a:off x="7534450" y="1863404"/>
            <a:ext cx="5665973" cy="27897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6"/>
          <p:cNvSpPr txBox="1"/>
          <p:nvPr>
            <p:ph idx="1" type="body"/>
          </p:nvPr>
        </p:nvSpPr>
        <p:spPr>
          <a:xfrm rot="5400000">
            <a:off x="1852258" y="-825821"/>
            <a:ext cx="5665973" cy="816821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8" name="Google Shape;158;p46"/>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標題及物件">
  <p:cSld name="3_標題及物件">
    <p:spTree>
      <p:nvGrpSpPr>
        <p:cNvPr id="159" name="Shape 159"/>
        <p:cNvGrpSpPr/>
        <p:nvPr/>
      </p:nvGrpSpPr>
      <p:grpSpPr>
        <a:xfrm>
          <a:off x="0" y="0"/>
          <a:ext cx="0" cy="0"/>
          <a:chOff x="0" y="0"/>
          <a:chExt cx="0" cy="0"/>
        </a:xfrm>
      </p:grpSpPr>
      <p:sp>
        <p:nvSpPr>
          <p:cNvPr id="160" name="Google Shape;160;p47"/>
          <p:cNvSpPr txBox="1"/>
          <p:nvPr>
            <p:ph idx="1" type="body"/>
          </p:nvPr>
        </p:nvSpPr>
        <p:spPr>
          <a:xfrm>
            <a:off x="609600" y="1439864"/>
            <a:ext cx="11152717"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81000" lvl="2" marL="1371600" algn="l">
              <a:spcBef>
                <a:spcPts val="480"/>
              </a:spcBef>
              <a:spcAft>
                <a:spcPts val="0"/>
              </a:spcAft>
              <a:buClr>
                <a:srgbClr val="3F3F3F"/>
              </a:buClr>
              <a:buSzPts val="2400"/>
              <a:buFont typeface="Arial"/>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1" name="Google Shape;161;p47"/>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7"/>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標題及物件">
  <p:cSld name="1_標題及物件">
    <p:spTree>
      <p:nvGrpSpPr>
        <p:cNvPr id="33" name="Shape 33"/>
        <p:cNvGrpSpPr/>
        <p:nvPr/>
      </p:nvGrpSpPr>
      <p:grpSpPr>
        <a:xfrm>
          <a:off x="0" y="0"/>
          <a:ext cx="0" cy="0"/>
          <a:chOff x="0" y="0"/>
          <a:chExt cx="0" cy="0"/>
        </a:xfrm>
      </p:grpSpPr>
      <p:sp>
        <p:nvSpPr>
          <p:cNvPr id="34" name="Google Shape;34;p22"/>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 type="body"/>
          </p:nvPr>
        </p:nvSpPr>
        <p:spPr>
          <a:xfrm>
            <a:off x="609601" y="1439864"/>
            <a:ext cx="7981506"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22"/>
          <p:cNvSpPr/>
          <p:nvPr>
            <p:ph idx="2" type="pic"/>
          </p:nvPr>
        </p:nvSpPr>
        <p:spPr>
          <a:xfrm>
            <a:off x="8825023" y="1439864"/>
            <a:ext cx="2822033" cy="4757737"/>
          </a:xfrm>
          <a:prstGeom prst="rect">
            <a:avLst/>
          </a:prstGeom>
          <a:noFill/>
          <a:ln>
            <a:noFill/>
          </a:ln>
        </p:spPr>
      </p:sp>
      <p:sp>
        <p:nvSpPr>
          <p:cNvPr id="37" name="Google Shape;37;p2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63" name="Shape 163"/>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含標題的圖片">
  <p:cSld name="1_含標題的圖片">
    <p:spTree>
      <p:nvGrpSpPr>
        <p:cNvPr id="164" name="Shape 164"/>
        <p:cNvGrpSpPr/>
        <p:nvPr/>
      </p:nvGrpSpPr>
      <p:grpSpPr>
        <a:xfrm>
          <a:off x="0" y="0"/>
          <a:ext cx="0" cy="0"/>
          <a:chOff x="0" y="0"/>
          <a:chExt cx="0" cy="0"/>
        </a:xfrm>
      </p:grpSpPr>
      <p:sp>
        <p:nvSpPr>
          <p:cNvPr id="165" name="Google Shape;165;p49"/>
          <p:cNvSpPr/>
          <p:nvPr/>
        </p:nvSpPr>
        <p:spPr>
          <a:xfrm>
            <a:off x="0" y="1"/>
            <a:ext cx="12192000" cy="6619875"/>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p4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7" name="Google Shape;167;p49"/>
          <p:cNvSpPr txBox="1"/>
          <p:nvPr>
            <p:ph idx="12" type="sldNum"/>
          </p:nvPr>
        </p:nvSpPr>
        <p:spPr>
          <a:xfrm>
            <a:off x="11430000" y="6619876"/>
            <a:ext cx="762000" cy="238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FFFFFF"/>
                </a:solidFill>
                <a:latin typeface="Arial"/>
                <a:ea typeface="Arial"/>
                <a:cs typeface="Arial"/>
                <a:sym typeface="Arial"/>
              </a:defRPr>
            </a:lvl1pPr>
            <a:lvl2pPr indent="0" lvl="1" marL="0" marR="0" algn="r">
              <a:spcBef>
                <a:spcPts val="0"/>
              </a:spcBef>
              <a:spcAft>
                <a:spcPts val="0"/>
              </a:spcAft>
              <a:buNone/>
              <a:defRPr sz="1200">
                <a:solidFill>
                  <a:srgbClr val="FFFFFF"/>
                </a:solidFill>
                <a:latin typeface="Arial"/>
                <a:ea typeface="Arial"/>
                <a:cs typeface="Arial"/>
                <a:sym typeface="Arial"/>
              </a:defRPr>
            </a:lvl2pPr>
            <a:lvl3pPr indent="0" lvl="2" marL="0" marR="0" algn="r">
              <a:spcBef>
                <a:spcPts val="0"/>
              </a:spcBef>
              <a:spcAft>
                <a:spcPts val="0"/>
              </a:spcAft>
              <a:buNone/>
              <a:defRPr sz="1200">
                <a:solidFill>
                  <a:srgbClr val="FFFFFF"/>
                </a:solidFill>
                <a:latin typeface="Arial"/>
                <a:ea typeface="Arial"/>
                <a:cs typeface="Arial"/>
                <a:sym typeface="Arial"/>
              </a:defRPr>
            </a:lvl3pPr>
            <a:lvl4pPr indent="0" lvl="3" marL="0" marR="0" algn="r">
              <a:spcBef>
                <a:spcPts val="0"/>
              </a:spcBef>
              <a:spcAft>
                <a:spcPts val="0"/>
              </a:spcAft>
              <a:buNone/>
              <a:defRPr sz="1200">
                <a:solidFill>
                  <a:srgbClr val="FFFFFF"/>
                </a:solidFill>
                <a:latin typeface="Arial"/>
                <a:ea typeface="Arial"/>
                <a:cs typeface="Arial"/>
                <a:sym typeface="Arial"/>
              </a:defRPr>
            </a:lvl4pPr>
            <a:lvl5pPr indent="0" lvl="4" marL="0" marR="0" algn="r">
              <a:spcBef>
                <a:spcPts val="0"/>
              </a:spcBef>
              <a:spcAft>
                <a:spcPts val="0"/>
              </a:spcAft>
              <a:buNone/>
              <a:defRPr sz="1200">
                <a:solidFill>
                  <a:srgbClr val="FFFFFF"/>
                </a:solidFill>
                <a:latin typeface="Arial"/>
                <a:ea typeface="Arial"/>
                <a:cs typeface="Arial"/>
                <a:sym typeface="Arial"/>
              </a:defRPr>
            </a:lvl5pPr>
            <a:lvl6pPr indent="0" lvl="5" marL="0" marR="0" algn="r">
              <a:spcBef>
                <a:spcPts val="0"/>
              </a:spcBef>
              <a:spcAft>
                <a:spcPts val="0"/>
              </a:spcAft>
              <a:buNone/>
              <a:defRPr sz="1200">
                <a:solidFill>
                  <a:srgbClr val="FFFFFF"/>
                </a:solidFill>
                <a:latin typeface="Arial"/>
                <a:ea typeface="Arial"/>
                <a:cs typeface="Arial"/>
                <a:sym typeface="Arial"/>
              </a:defRPr>
            </a:lvl6pPr>
            <a:lvl7pPr indent="0" lvl="6" marL="0" marR="0" algn="r">
              <a:spcBef>
                <a:spcPts val="0"/>
              </a:spcBef>
              <a:spcAft>
                <a:spcPts val="0"/>
              </a:spcAft>
              <a:buNone/>
              <a:defRPr sz="1200">
                <a:solidFill>
                  <a:srgbClr val="FFFFFF"/>
                </a:solidFill>
                <a:latin typeface="Arial"/>
                <a:ea typeface="Arial"/>
                <a:cs typeface="Arial"/>
                <a:sym typeface="Arial"/>
              </a:defRPr>
            </a:lvl7pPr>
            <a:lvl8pPr indent="0" lvl="7" marL="0" marR="0" algn="r">
              <a:spcBef>
                <a:spcPts val="0"/>
              </a:spcBef>
              <a:spcAft>
                <a:spcPts val="0"/>
              </a:spcAft>
              <a:buNone/>
              <a:defRPr sz="1200">
                <a:solidFill>
                  <a:srgbClr val="FFFFFF"/>
                </a:solidFill>
                <a:latin typeface="Arial"/>
                <a:ea typeface="Arial"/>
                <a:cs typeface="Arial"/>
                <a:sym typeface="Arial"/>
              </a:defRPr>
            </a:lvl8pPr>
            <a:lvl9pPr indent="0" lvl="8" marL="0" marR="0" algn="r">
              <a:spcBef>
                <a:spcPts val="0"/>
              </a:spcBef>
              <a:spcAft>
                <a:spcPts val="0"/>
              </a:spcAft>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p:cSld name="標題投影片">
    <p:spTree>
      <p:nvGrpSpPr>
        <p:cNvPr id="178" name="Shape 178"/>
        <p:cNvGrpSpPr/>
        <p:nvPr/>
      </p:nvGrpSpPr>
      <p:grpSpPr>
        <a:xfrm>
          <a:off x="0" y="0"/>
          <a:ext cx="0" cy="0"/>
          <a:chOff x="0" y="0"/>
          <a:chExt cx="0" cy="0"/>
        </a:xfrm>
      </p:grpSpPr>
      <p:pic>
        <p:nvPicPr>
          <p:cNvPr descr="沙崙綠能科學城-綠能科技示範場域旗艦計畫」技術研討會– 台灣綠色科技產業聯盟" id="179" name="Google Shape;179;p51"/>
          <p:cNvPicPr preferRelativeResize="0"/>
          <p:nvPr/>
        </p:nvPicPr>
        <p:blipFill rotWithShape="1">
          <a:blip r:embed="rId2">
            <a:alphaModFix/>
          </a:blip>
          <a:srcRect b="0" l="0" r="0" t="0"/>
          <a:stretch/>
        </p:blipFill>
        <p:spPr>
          <a:xfrm>
            <a:off x="4667977" y="0"/>
            <a:ext cx="7518331" cy="6613975"/>
          </a:xfrm>
          <a:prstGeom prst="rect">
            <a:avLst/>
          </a:prstGeom>
          <a:noFill/>
          <a:ln>
            <a:noFill/>
          </a:ln>
        </p:spPr>
      </p:pic>
      <p:sp>
        <p:nvSpPr>
          <p:cNvPr id="180" name="Google Shape;180;p51"/>
          <p:cNvSpPr/>
          <p:nvPr/>
        </p:nvSpPr>
        <p:spPr>
          <a:xfrm>
            <a:off x="-1" y="-6510"/>
            <a:ext cx="12186307" cy="6620485"/>
          </a:xfrm>
          <a:prstGeom prst="rect">
            <a:avLst/>
          </a:prstGeom>
          <a:gradFill>
            <a:gsLst>
              <a:gs pos="0">
                <a:schemeClr val="lt1"/>
              </a:gs>
              <a:gs pos="50000">
                <a:schemeClr val="lt1"/>
              </a:gs>
              <a:gs pos="100000">
                <a:srgbClr val="BBE0E3">
                  <a:alpha val="0"/>
                </a:srgbClr>
              </a:gs>
            </a:gsLst>
            <a:lin ang="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51"/>
          <p:cNvSpPr/>
          <p:nvPr/>
        </p:nvSpPr>
        <p:spPr>
          <a:xfrm>
            <a:off x="-1"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itri_CEL_A_W" id="182" name="Google Shape;182;p51"/>
          <p:cNvPicPr preferRelativeResize="0"/>
          <p:nvPr/>
        </p:nvPicPr>
        <p:blipFill rotWithShape="1">
          <a:blip r:embed="rId3">
            <a:alphaModFix/>
          </a:blip>
          <a:srcRect b="0" l="0" r="0" t="0"/>
          <a:stretch/>
        </p:blipFill>
        <p:spPr>
          <a:xfrm>
            <a:off x="958851" y="579438"/>
            <a:ext cx="3328988" cy="1042987"/>
          </a:xfrm>
          <a:prstGeom prst="rect">
            <a:avLst/>
          </a:prstGeom>
          <a:noFill/>
          <a:ln>
            <a:noFill/>
          </a:ln>
        </p:spPr>
      </p:pic>
      <p:sp>
        <p:nvSpPr>
          <p:cNvPr id="183" name="Google Shape;183;p51"/>
          <p:cNvSpPr txBox="1"/>
          <p:nvPr>
            <p:ph type="ctrTitle"/>
          </p:nvPr>
        </p:nvSpPr>
        <p:spPr>
          <a:xfrm>
            <a:off x="836698" y="2584703"/>
            <a:ext cx="6596065" cy="121920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400">
                <a:solidFill>
                  <a:srgbClr val="00B2B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51"/>
          <p:cNvSpPr txBox="1"/>
          <p:nvPr>
            <p:ph idx="1" type="subTitle"/>
          </p:nvPr>
        </p:nvSpPr>
        <p:spPr>
          <a:xfrm>
            <a:off x="853791" y="5059680"/>
            <a:ext cx="6770872" cy="755904"/>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185" name="Google Shape;185;p51"/>
          <p:cNvSpPr txBox="1"/>
          <p:nvPr>
            <p:ph idx="12" type="sldNum"/>
          </p:nvPr>
        </p:nvSpPr>
        <p:spPr>
          <a:xfrm>
            <a:off x="11614808" y="6619875"/>
            <a:ext cx="5715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p51"/>
          <p:cNvSpPr txBox="1"/>
          <p:nvPr>
            <p:ph idx="2" type="body"/>
          </p:nvPr>
        </p:nvSpPr>
        <p:spPr>
          <a:xfrm>
            <a:off x="853790" y="5902262"/>
            <a:ext cx="2788603" cy="432303"/>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7" name="Google Shape;187;p51"/>
          <p:cNvSpPr txBox="1"/>
          <p:nvPr/>
        </p:nvSpPr>
        <p:spPr>
          <a:xfrm>
            <a:off x="-1" y="6616092"/>
            <a:ext cx="356716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©ITRI. 工業技術研究院著作</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188" name="Shape 188"/>
        <p:cNvGrpSpPr/>
        <p:nvPr/>
      </p:nvGrpSpPr>
      <p:grpSpPr>
        <a:xfrm>
          <a:off x="0" y="0"/>
          <a:ext cx="0" cy="0"/>
          <a:chOff x="0" y="0"/>
          <a:chExt cx="0" cy="0"/>
        </a:xfrm>
      </p:grpSpPr>
      <p:sp>
        <p:nvSpPr>
          <p:cNvPr id="189" name="Google Shape;189;p52"/>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52"/>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5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標題及物件">
  <p:cSld name="1_標題及物件">
    <p:spTree>
      <p:nvGrpSpPr>
        <p:cNvPr id="192" name="Shape 192"/>
        <p:cNvGrpSpPr/>
        <p:nvPr/>
      </p:nvGrpSpPr>
      <p:grpSpPr>
        <a:xfrm>
          <a:off x="0" y="0"/>
          <a:ext cx="0" cy="0"/>
          <a:chOff x="0" y="0"/>
          <a:chExt cx="0" cy="0"/>
        </a:xfrm>
      </p:grpSpPr>
      <p:sp>
        <p:nvSpPr>
          <p:cNvPr id="193" name="Google Shape;193;p53"/>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53"/>
          <p:cNvSpPr txBox="1"/>
          <p:nvPr>
            <p:ph idx="1" type="body"/>
          </p:nvPr>
        </p:nvSpPr>
        <p:spPr>
          <a:xfrm>
            <a:off x="609601" y="1439864"/>
            <a:ext cx="7981506"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5" name="Google Shape;195;p53"/>
          <p:cNvSpPr/>
          <p:nvPr>
            <p:ph idx="2" type="pic"/>
          </p:nvPr>
        </p:nvSpPr>
        <p:spPr>
          <a:xfrm>
            <a:off x="8825023" y="1439864"/>
            <a:ext cx="2822033" cy="4757737"/>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標題及物件">
  <p:cSld name="2_標題及物件">
    <p:spTree>
      <p:nvGrpSpPr>
        <p:cNvPr id="196" name="Shape 196"/>
        <p:cNvGrpSpPr/>
        <p:nvPr/>
      </p:nvGrpSpPr>
      <p:grpSpPr>
        <a:xfrm>
          <a:off x="0" y="0"/>
          <a:ext cx="0" cy="0"/>
          <a:chOff x="0" y="0"/>
          <a:chExt cx="0" cy="0"/>
        </a:xfrm>
      </p:grpSpPr>
      <p:sp>
        <p:nvSpPr>
          <p:cNvPr id="197" name="Google Shape;197;p54"/>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4"/>
          <p:cNvSpPr txBox="1"/>
          <p:nvPr>
            <p:ph idx="1" type="body"/>
          </p:nvPr>
        </p:nvSpPr>
        <p:spPr>
          <a:xfrm>
            <a:off x="609600" y="1439865"/>
            <a:ext cx="11037455" cy="28556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9" name="Google Shape;199;p54"/>
          <p:cNvSpPr/>
          <p:nvPr>
            <p:ph idx="2" type="pic"/>
          </p:nvPr>
        </p:nvSpPr>
        <p:spPr>
          <a:xfrm>
            <a:off x="609601" y="4444409"/>
            <a:ext cx="11037456" cy="175319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p:cSld name="區段標題">
    <p:spTree>
      <p:nvGrpSpPr>
        <p:cNvPr id="200" name="Shape 200"/>
        <p:cNvGrpSpPr/>
        <p:nvPr/>
      </p:nvGrpSpPr>
      <p:grpSpPr>
        <a:xfrm>
          <a:off x="0" y="0"/>
          <a:ext cx="0" cy="0"/>
          <a:chOff x="0" y="0"/>
          <a:chExt cx="0" cy="0"/>
        </a:xfrm>
      </p:grpSpPr>
      <p:sp>
        <p:nvSpPr>
          <p:cNvPr id="201" name="Google Shape;201;p55"/>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02" name="Google Shape;202;p55"/>
          <p:cNvSpPr txBox="1"/>
          <p:nvPr>
            <p:ph type="ctrTitle"/>
          </p:nvPr>
        </p:nvSpPr>
        <p:spPr>
          <a:xfrm>
            <a:off x="2174355" y="2564904"/>
            <a:ext cx="7772400" cy="1035546"/>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5"/>
          <p:cNvSpPr txBox="1"/>
          <p:nvPr>
            <p:ph idx="1" type="subTitle"/>
          </p:nvPr>
        </p:nvSpPr>
        <p:spPr>
          <a:xfrm>
            <a:off x="2860155"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Font typeface="Arial"/>
              <a:buNone/>
              <a:defRPr>
                <a:solidFill>
                  <a:srgbClr val="888888"/>
                </a:solidFill>
              </a:defRPr>
            </a:lvl1pPr>
            <a:lvl2pPr lvl="1" algn="ctr">
              <a:spcBef>
                <a:spcPts val="560"/>
              </a:spcBef>
              <a:spcAft>
                <a:spcPts val="0"/>
              </a:spcAft>
              <a:buClr>
                <a:srgbClr val="888888"/>
              </a:buClr>
              <a:buSzPts val="2800"/>
              <a:buFont typeface="Arial"/>
              <a:buNone/>
              <a:defRPr>
                <a:solidFill>
                  <a:srgbClr val="888888"/>
                </a:solidFill>
              </a:defRPr>
            </a:lvl2pPr>
            <a:lvl3pPr lvl="2" algn="ctr">
              <a:spcBef>
                <a:spcPts val="480"/>
              </a:spcBef>
              <a:spcAft>
                <a:spcPts val="0"/>
              </a:spcAft>
              <a:buClr>
                <a:srgbClr val="888888"/>
              </a:buClr>
              <a:buSzPts val="2400"/>
              <a:buFont typeface="Arial"/>
              <a:buNone/>
              <a:defRPr>
                <a:solidFill>
                  <a:srgbClr val="888888"/>
                </a:solidFill>
              </a:defRPr>
            </a:lvl3pPr>
            <a:lvl4pPr lvl="3" algn="ctr">
              <a:spcBef>
                <a:spcPts val="400"/>
              </a:spcBef>
              <a:spcAft>
                <a:spcPts val="0"/>
              </a:spcAft>
              <a:buClr>
                <a:srgbClr val="888888"/>
              </a:buClr>
              <a:buSzPts val="2000"/>
              <a:buFont typeface="Arial"/>
              <a:buNone/>
              <a:defRPr>
                <a:solidFill>
                  <a:srgbClr val="888888"/>
                </a:solidFill>
              </a:defRPr>
            </a:lvl4pPr>
            <a:lvl5pPr lvl="4" algn="ctr">
              <a:spcBef>
                <a:spcPts val="400"/>
              </a:spcBef>
              <a:spcAft>
                <a:spcPts val="0"/>
              </a:spcAft>
              <a:buClr>
                <a:srgbClr val="888888"/>
              </a:buClr>
              <a:buSzPts val="2000"/>
              <a:buFont typeface="Arial"/>
              <a:buNone/>
              <a:defRPr>
                <a:solidFill>
                  <a:srgbClr val="888888"/>
                </a:solidFill>
              </a:defRPr>
            </a:lvl5pPr>
            <a:lvl6pPr lvl="5" algn="ctr">
              <a:spcBef>
                <a:spcPts val="400"/>
              </a:spcBef>
              <a:spcAft>
                <a:spcPts val="0"/>
              </a:spcAft>
              <a:buClr>
                <a:srgbClr val="888888"/>
              </a:buClr>
              <a:buSzPts val="2000"/>
              <a:buFont typeface="Arial"/>
              <a:buNone/>
              <a:defRPr>
                <a:solidFill>
                  <a:srgbClr val="888888"/>
                </a:solidFill>
              </a:defRPr>
            </a:lvl6pPr>
            <a:lvl7pPr lvl="6" algn="ctr">
              <a:spcBef>
                <a:spcPts val="400"/>
              </a:spcBef>
              <a:spcAft>
                <a:spcPts val="0"/>
              </a:spcAft>
              <a:buClr>
                <a:srgbClr val="888888"/>
              </a:buClr>
              <a:buSzPts val="2000"/>
              <a:buFont typeface="Arial"/>
              <a:buNone/>
              <a:defRPr>
                <a:solidFill>
                  <a:srgbClr val="888888"/>
                </a:solidFill>
              </a:defRPr>
            </a:lvl7pPr>
            <a:lvl8pPr lvl="7" algn="ctr">
              <a:spcBef>
                <a:spcPts val="400"/>
              </a:spcBef>
              <a:spcAft>
                <a:spcPts val="0"/>
              </a:spcAft>
              <a:buClr>
                <a:srgbClr val="888888"/>
              </a:buClr>
              <a:buSzPts val="2000"/>
              <a:buFont typeface="Arial"/>
              <a:buNone/>
              <a:defRPr>
                <a:solidFill>
                  <a:srgbClr val="888888"/>
                </a:solidFill>
              </a:defRPr>
            </a:lvl8pPr>
            <a:lvl9pPr lvl="8" algn="ctr">
              <a:spcBef>
                <a:spcPts val="400"/>
              </a:spcBef>
              <a:spcAft>
                <a:spcPts val="0"/>
              </a:spcAft>
              <a:buClr>
                <a:srgbClr val="888888"/>
              </a:buClr>
              <a:buSzPts val="2000"/>
              <a:buFont typeface="Arial"/>
              <a:buNone/>
              <a:defRPr>
                <a:solidFill>
                  <a:srgbClr val="888888"/>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區段標題" type="secHead">
  <p:cSld name="SECTION_HEADER">
    <p:spTree>
      <p:nvGrpSpPr>
        <p:cNvPr id="204" name="Shape 204"/>
        <p:cNvGrpSpPr/>
        <p:nvPr/>
      </p:nvGrpSpPr>
      <p:grpSpPr>
        <a:xfrm>
          <a:off x="0" y="0"/>
          <a:ext cx="0" cy="0"/>
          <a:chOff x="0" y="0"/>
          <a:chExt cx="0" cy="0"/>
        </a:xfrm>
      </p:grpSpPr>
      <p:sp>
        <p:nvSpPr>
          <p:cNvPr id="205" name="Google Shape;205;p56"/>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07" name="Google Shape;207;p56"/>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208" name="Shape 208"/>
        <p:cNvGrpSpPr/>
        <p:nvPr/>
      </p:nvGrpSpPr>
      <p:grpSpPr>
        <a:xfrm>
          <a:off x="0" y="0"/>
          <a:ext cx="0" cy="0"/>
          <a:chOff x="0" y="0"/>
          <a:chExt cx="0" cy="0"/>
        </a:xfrm>
      </p:grpSpPr>
      <p:sp>
        <p:nvSpPr>
          <p:cNvPr id="209" name="Google Shape;209;p57"/>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57"/>
          <p:cNvSpPr txBox="1"/>
          <p:nvPr>
            <p:ph idx="1" type="body"/>
          </p:nvPr>
        </p:nvSpPr>
        <p:spPr>
          <a:xfrm>
            <a:off x="609602" y="1439864"/>
            <a:ext cx="5473700"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11" name="Google Shape;211;p57"/>
          <p:cNvSpPr txBox="1"/>
          <p:nvPr>
            <p:ph idx="2" type="body"/>
          </p:nvPr>
        </p:nvSpPr>
        <p:spPr>
          <a:xfrm>
            <a:off x="6286502" y="1439864"/>
            <a:ext cx="5475817"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12" name="Google Shape;212;p57"/>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213" name="Shape 213"/>
        <p:cNvGrpSpPr/>
        <p:nvPr/>
      </p:nvGrpSpPr>
      <p:grpSpPr>
        <a:xfrm>
          <a:off x="0" y="0"/>
          <a:ext cx="0" cy="0"/>
          <a:chOff x="0" y="0"/>
          <a:chExt cx="0" cy="0"/>
        </a:xfrm>
      </p:grpSpPr>
      <p:sp>
        <p:nvSpPr>
          <p:cNvPr id="214" name="Google Shape;214;p58"/>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8"/>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16" name="Google Shape;216;p58"/>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17" name="Google Shape;217;p58"/>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18" name="Google Shape;218;p58"/>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19" name="Google Shape;219;p58"/>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標題及物件">
  <p:cSld name="2_標題及物件">
    <p:spTree>
      <p:nvGrpSpPr>
        <p:cNvPr id="38" name="Shape 38"/>
        <p:cNvGrpSpPr/>
        <p:nvPr/>
      </p:nvGrpSpPr>
      <p:grpSpPr>
        <a:xfrm>
          <a:off x="0" y="0"/>
          <a:ext cx="0" cy="0"/>
          <a:chOff x="0" y="0"/>
          <a:chExt cx="0" cy="0"/>
        </a:xfrm>
      </p:grpSpPr>
      <p:sp>
        <p:nvSpPr>
          <p:cNvPr id="39" name="Google Shape;39;p23"/>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 type="body"/>
          </p:nvPr>
        </p:nvSpPr>
        <p:spPr>
          <a:xfrm>
            <a:off x="609600" y="1439865"/>
            <a:ext cx="11037455" cy="28556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23"/>
          <p:cNvSpPr/>
          <p:nvPr>
            <p:ph idx="2" type="pic"/>
          </p:nvPr>
        </p:nvSpPr>
        <p:spPr>
          <a:xfrm>
            <a:off x="609601" y="4444409"/>
            <a:ext cx="11037456" cy="1753192"/>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220" name="Shape 220"/>
        <p:cNvGrpSpPr/>
        <p:nvPr/>
      </p:nvGrpSpPr>
      <p:grpSpPr>
        <a:xfrm>
          <a:off x="0" y="0"/>
          <a:ext cx="0" cy="0"/>
          <a:chOff x="0" y="0"/>
          <a:chExt cx="0" cy="0"/>
        </a:xfrm>
      </p:grpSpPr>
      <p:sp>
        <p:nvSpPr>
          <p:cNvPr id="221" name="Google Shape;221;p59"/>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9"/>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23" name="Shape 223"/>
        <p:cNvGrpSpPr/>
        <p:nvPr/>
      </p:nvGrpSpPr>
      <p:grpSpPr>
        <a:xfrm>
          <a:off x="0" y="0"/>
          <a:ext cx="0" cy="0"/>
          <a:chOff x="0" y="0"/>
          <a:chExt cx="0" cy="0"/>
        </a:xfrm>
      </p:grpSpPr>
      <p:sp>
        <p:nvSpPr>
          <p:cNvPr id="224" name="Google Shape;224;p6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225" name="Shape 225"/>
        <p:cNvGrpSpPr/>
        <p:nvPr/>
      </p:nvGrpSpPr>
      <p:grpSpPr>
        <a:xfrm>
          <a:off x="0" y="0"/>
          <a:ext cx="0" cy="0"/>
          <a:chOff x="0" y="0"/>
          <a:chExt cx="0" cy="0"/>
        </a:xfrm>
      </p:grpSpPr>
      <p:sp>
        <p:nvSpPr>
          <p:cNvPr id="226" name="Google Shape;226;p61"/>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61"/>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28" name="Google Shape;228;p61"/>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29" name="Google Shape;229;p61"/>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230" name="Shape 230"/>
        <p:cNvGrpSpPr/>
        <p:nvPr/>
      </p:nvGrpSpPr>
      <p:grpSpPr>
        <a:xfrm>
          <a:off x="0" y="0"/>
          <a:ext cx="0" cy="0"/>
          <a:chOff x="0" y="0"/>
          <a:chExt cx="0" cy="0"/>
        </a:xfrm>
      </p:grpSpPr>
      <p:sp>
        <p:nvSpPr>
          <p:cNvPr id="231" name="Google Shape;231;p6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2"/>
          <p:cNvSpPr/>
          <p:nvPr>
            <p:ph idx="2" type="pic"/>
          </p:nvPr>
        </p:nvSpPr>
        <p:spPr>
          <a:xfrm>
            <a:off x="2389717" y="612775"/>
            <a:ext cx="7315200" cy="4114800"/>
          </a:xfrm>
          <a:prstGeom prst="rect">
            <a:avLst/>
          </a:prstGeom>
          <a:noFill/>
          <a:ln>
            <a:noFill/>
          </a:ln>
        </p:spPr>
      </p:sp>
      <p:sp>
        <p:nvSpPr>
          <p:cNvPr id="233" name="Google Shape;233;p6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34" name="Google Shape;234;p6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235" name="Shape 235"/>
        <p:cNvGrpSpPr/>
        <p:nvPr/>
      </p:nvGrpSpPr>
      <p:grpSpPr>
        <a:xfrm>
          <a:off x="0" y="0"/>
          <a:ext cx="0" cy="0"/>
          <a:chOff x="0" y="0"/>
          <a:chExt cx="0" cy="0"/>
        </a:xfrm>
      </p:grpSpPr>
      <p:sp>
        <p:nvSpPr>
          <p:cNvPr id="236" name="Google Shape;236;p63"/>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63"/>
          <p:cNvSpPr txBox="1"/>
          <p:nvPr>
            <p:ph idx="1" type="body"/>
          </p:nvPr>
        </p:nvSpPr>
        <p:spPr>
          <a:xfrm rot="5400000">
            <a:off x="3749460" y="-1699995"/>
            <a:ext cx="4757737" cy="1103745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63"/>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239" name="Shape 239"/>
        <p:cNvGrpSpPr/>
        <p:nvPr/>
      </p:nvGrpSpPr>
      <p:grpSpPr>
        <a:xfrm>
          <a:off x="0" y="0"/>
          <a:ext cx="0" cy="0"/>
          <a:chOff x="0" y="0"/>
          <a:chExt cx="0" cy="0"/>
        </a:xfrm>
      </p:grpSpPr>
      <p:sp>
        <p:nvSpPr>
          <p:cNvPr id="240" name="Google Shape;240;p64"/>
          <p:cNvSpPr txBox="1"/>
          <p:nvPr>
            <p:ph type="title"/>
          </p:nvPr>
        </p:nvSpPr>
        <p:spPr>
          <a:xfrm rot="5400000">
            <a:off x="7534450" y="1863404"/>
            <a:ext cx="5665973" cy="27897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64"/>
          <p:cNvSpPr txBox="1"/>
          <p:nvPr>
            <p:ph idx="1" type="body"/>
          </p:nvPr>
        </p:nvSpPr>
        <p:spPr>
          <a:xfrm rot="5400000">
            <a:off x="1852258" y="-825821"/>
            <a:ext cx="5665973" cy="816821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2" name="Google Shape;242;p64"/>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p:cSld name="標題投影片">
    <p:spTree>
      <p:nvGrpSpPr>
        <p:cNvPr id="253" name="Shape 253"/>
        <p:cNvGrpSpPr/>
        <p:nvPr/>
      </p:nvGrpSpPr>
      <p:grpSpPr>
        <a:xfrm>
          <a:off x="0" y="0"/>
          <a:ext cx="0" cy="0"/>
          <a:chOff x="0" y="0"/>
          <a:chExt cx="0" cy="0"/>
        </a:xfrm>
      </p:grpSpPr>
      <p:pic>
        <p:nvPicPr>
          <p:cNvPr descr="沙崙綠能科學城-綠能科技示範場域旗艦計畫」技術研討會– 台灣綠色科技產業聯盟" id="254" name="Google Shape;254;p66"/>
          <p:cNvPicPr preferRelativeResize="0"/>
          <p:nvPr/>
        </p:nvPicPr>
        <p:blipFill rotWithShape="1">
          <a:blip r:embed="rId2">
            <a:alphaModFix/>
          </a:blip>
          <a:srcRect b="0" l="0" r="0" t="0"/>
          <a:stretch/>
        </p:blipFill>
        <p:spPr>
          <a:xfrm>
            <a:off x="4673669" y="0"/>
            <a:ext cx="7518331" cy="6781800"/>
          </a:xfrm>
          <a:prstGeom prst="rect">
            <a:avLst/>
          </a:prstGeom>
          <a:noFill/>
          <a:ln>
            <a:noFill/>
          </a:ln>
        </p:spPr>
      </p:pic>
      <p:sp>
        <p:nvSpPr>
          <p:cNvPr id="255" name="Google Shape;255;p66"/>
          <p:cNvSpPr/>
          <p:nvPr/>
        </p:nvSpPr>
        <p:spPr>
          <a:xfrm>
            <a:off x="0" y="-4314"/>
            <a:ext cx="12186307" cy="6618289"/>
          </a:xfrm>
          <a:prstGeom prst="rect">
            <a:avLst/>
          </a:prstGeom>
          <a:gradFill>
            <a:gsLst>
              <a:gs pos="0">
                <a:schemeClr val="lt1"/>
              </a:gs>
              <a:gs pos="50000">
                <a:schemeClr val="lt1"/>
              </a:gs>
              <a:gs pos="100000">
                <a:srgbClr val="BBE0E3">
                  <a:alpha val="0"/>
                </a:srgbClr>
              </a:gs>
            </a:gsLst>
            <a:lin ang="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6" name="Google Shape;256;p66"/>
          <p:cNvSpPr/>
          <p:nvPr/>
        </p:nvSpPr>
        <p:spPr>
          <a:xfrm>
            <a:off x="-1"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66"/>
          <p:cNvSpPr txBox="1"/>
          <p:nvPr>
            <p:ph type="ctrTitle"/>
          </p:nvPr>
        </p:nvSpPr>
        <p:spPr>
          <a:xfrm>
            <a:off x="836698" y="2584703"/>
            <a:ext cx="6596065" cy="121920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400">
                <a:solidFill>
                  <a:srgbClr val="00B2B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66"/>
          <p:cNvSpPr txBox="1"/>
          <p:nvPr>
            <p:ph idx="1" type="subTitle"/>
          </p:nvPr>
        </p:nvSpPr>
        <p:spPr>
          <a:xfrm>
            <a:off x="853791" y="5059680"/>
            <a:ext cx="6770872" cy="755904"/>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259" name="Google Shape;259;p66"/>
          <p:cNvSpPr txBox="1"/>
          <p:nvPr>
            <p:ph idx="12" type="sldNum"/>
          </p:nvPr>
        </p:nvSpPr>
        <p:spPr>
          <a:xfrm>
            <a:off x="11614808" y="6619875"/>
            <a:ext cx="5715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60" name="Google Shape;260;p66"/>
          <p:cNvSpPr txBox="1"/>
          <p:nvPr>
            <p:ph idx="2" type="body"/>
          </p:nvPr>
        </p:nvSpPr>
        <p:spPr>
          <a:xfrm>
            <a:off x="853790" y="5902262"/>
            <a:ext cx="2788603" cy="432303"/>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1" name="Google Shape;261;p66"/>
          <p:cNvSpPr txBox="1"/>
          <p:nvPr/>
        </p:nvSpPr>
        <p:spPr>
          <a:xfrm>
            <a:off x="-1" y="6616092"/>
            <a:ext cx="356716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©ITRI. 工業技術研究院著作</a:t>
            </a:r>
            <a:endParaRPr/>
          </a:p>
        </p:txBody>
      </p:sp>
      <p:pic>
        <p:nvPicPr>
          <p:cNvPr descr="itri_CEL_A_W" id="262" name="Google Shape;262;p66"/>
          <p:cNvPicPr preferRelativeResize="0"/>
          <p:nvPr/>
        </p:nvPicPr>
        <p:blipFill rotWithShape="1">
          <a:blip r:embed="rId3">
            <a:alphaModFix/>
          </a:blip>
          <a:srcRect b="0" l="0" r="0" t="0"/>
          <a:stretch/>
        </p:blipFill>
        <p:spPr>
          <a:xfrm>
            <a:off x="958851" y="579438"/>
            <a:ext cx="3328988" cy="1042987"/>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63" name="Shape 263"/>
        <p:cNvGrpSpPr/>
        <p:nvPr/>
      </p:nvGrpSpPr>
      <p:grpSpPr>
        <a:xfrm>
          <a:off x="0" y="0"/>
          <a:ext cx="0" cy="0"/>
          <a:chOff x="0" y="0"/>
          <a:chExt cx="0" cy="0"/>
        </a:xfrm>
      </p:grpSpPr>
      <p:sp>
        <p:nvSpPr>
          <p:cNvPr id="264" name="Google Shape;264;p67"/>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67"/>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6" name="Google Shape;266;p67"/>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標題及物件">
  <p:cSld name="1_標題及物件">
    <p:spTree>
      <p:nvGrpSpPr>
        <p:cNvPr id="267" name="Shape 267"/>
        <p:cNvGrpSpPr/>
        <p:nvPr/>
      </p:nvGrpSpPr>
      <p:grpSpPr>
        <a:xfrm>
          <a:off x="0" y="0"/>
          <a:ext cx="0" cy="0"/>
          <a:chOff x="0" y="0"/>
          <a:chExt cx="0" cy="0"/>
        </a:xfrm>
      </p:grpSpPr>
      <p:sp>
        <p:nvSpPr>
          <p:cNvPr id="268" name="Google Shape;268;p68"/>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68"/>
          <p:cNvSpPr txBox="1"/>
          <p:nvPr>
            <p:ph idx="1" type="body"/>
          </p:nvPr>
        </p:nvSpPr>
        <p:spPr>
          <a:xfrm>
            <a:off x="609601" y="1439864"/>
            <a:ext cx="7981506"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0" name="Google Shape;270;p68"/>
          <p:cNvSpPr/>
          <p:nvPr>
            <p:ph idx="2" type="pic"/>
          </p:nvPr>
        </p:nvSpPr>
        <p:spPr>
          <a:xfrm>
            <a:off x="8825023" y="1439864"/>
            <a:ext cx="2822033" cy="4757737"/>
          </a:xfrm>
          <a:prstGeom prst="rect">
            <a:avLst/>
          </a:prstGeom>
          <a:noFill/>
          <a:ln>
            <a:noFill/>
          </a:ln>
        </p:spPr>
      </p:sp>
      <p:sp>
        <p:nvSpPr>
          <p:cNvPr id="271" name="Google Shape;271;p68"/>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標題及物件">
  <p:cSld name="2_標題及物件">
    <p:spTree>
      <p:nvGrpSpPr>
        <p:cNvPr id="272" name="Shape 272"/>
        <p:cNvGrpSpPr/>
        <p:nvPr/>
      </p:nvGrpSpPr>
      <p:grpSpPr>
        <a:xfrm>
          <a:off x="0" y="0"/>
          <a:ext cx="0" cy="0"/>
          <a:chOff x="0" y="0"/>
          <a:chExt cx="0" cy="0"/>
        </a:xfrm>
      </p:grpSpPr>
      <p:sp>
        <p:nvSpPr>
          <p:cNvPr id="273" name="Google Shape;273;p69"/>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69"/>
          <p:cNvSpPr txBox="1"/>
          <p:nvPr>
            <p:ph idx="1" type="body"/>
          </p:nvPr>
        </p:nvSpPr>
        <p:spPr>
          <a:xfrm>
            <a:off x="609600" y="1439865"/>
            <a:ext cx="11037455" cy="28556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5" name="Google Shape;275;p69"/>
          <p:cNvSpPr/>
          <p:nvPr>
            <p:ph idx="2" type="pic"/>
          </p:nvPr>
        </p:nvSpPr>
        <p:spPr>
          <a:xfrm>
            <a:off x="609601" y="4444409"/>
            <a:ext cx="11037456" cy="1753192"/>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p:cSld name="區段標題">
    <p:spTree>
      <p:nvGrpSpPr>
        <p:cNvPr id="42" name="Shape 42"/>
        <p:cNvGrpSpPr/>
        <p:nvPr/>
      </p:nvGrpSpPr>
      <p:grpSpPr>
        <a:xfrm>
          <a:off x="0" y="0"/>
          <a:ext cx="0" cy="0"/>
          <a:chOff x="0" y="0"/>
          <a:chExt cx="0" cy="0"/>
        </a:xfrm>
      </p:grpSpPr>
      <p:sp>
        <p:nvSpPr>
          <p:cNvPr id="43" name="Google Shape;43;p24"/>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24"/>
          <p:cNvSpPr txBox="1"/>
          <p:nvPr>
            <p:ph type="ctrTitle"/>
          </p:nvPr>
        </p:nvSpPr>
        <p:spPr>
          <a:xfrm>
            <a:off x="2174355" y="2564904"/>
            <a:ext cx="7772400" cy="1035546"/>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 type="subTitle"/>
          </p:nvPr>
        </p:nvSpPr>
        <p:spPr>
          <a:xfrm>
            <a:off x="2860155"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Font typeface="Arial"/>
              <a:buNone/>
              <a:defRPr>
                <a:solidFill>
                  <a:srgbClr val="888888"/>
                </a:solidFill>
              </a:defRPr>
            </a:lvl1pPr>
            <a:lvl2pPr lvl="1" algn="ctr">
              <a:spcBef>
                <a:spcPts val="560"/>
              </a:spcBef>
              <a:spcAft>
                <a:spcPts val="0"/>
              </a:spcAft>
              <a:buClr>
                <a:srgbClr val="888888"/>
              </a:buClr>
              <a:buSzPts val="2800"/>
              <a:buFont typeface="Arial"/>
              <a:buNone/>
              <a:defRPr>
                <a:solidFill>
                  <a:srgbClr val="888888"/>
                </a:solidFill>
              </a:defRPr>
            </a:lvl2pPr>
            <a:lvl3pPr lvl="2" algn="ctr">
              <a:spcBef>
                <a:spcPts val="480"/>
              </a:spcBef>
              <a:spcAft>
                <a:spcPts val="0"/>
              </a:spcAft>
              <a:buClr>
                <a:srgbClr val="888888"/>
              </a:buClr>
              <a:buSzPts val="2400"/>
              <a:buFont typeface="Arial"/>
              <a:buNone/>
              <a:defRPr>
                <a:solidFill>
                  <a:srgbClr val="888888"/>
                </a:solidFill>
              </a:defRPr>
            </a:lvl3pPr>
            <a:lvl4pPr lvl="3" algn="ctr">
              <a:spcBef>
                <a:spcPts val="400"/>
              </a:spcBef>
              <a:spcAft>
                <a:spcPts val="0"/>
              </a:spcAft>
              <a:buClr>
                <a:srgbClr val="888888"/>
              </a:buClr>
              <a:buSzPts val="2000"/>
              <a:buFont typeface="Arial"/>
              <a:buNone/>
              <a:defRPr>
                <a:solidFill>
                  <a:srgbClr val="888888"/>
                </a:solidFill>
              </a:defRPr>
            </a:lvl4pPr>
            <a:lvl5pPr lvl="4" algn="ctr">
              <a:spcBef>
                <a:spcPts val="400"/>
              </a:spcBef>
              <a:spcAft>
                <a:spcPts val="0"/>
              </a:spcAft>
              <a:buClr>
                <a:srgbClr val="888888"/>
              </a:buClr>
              <a:buSzPts val="2000"/>
              <a:buFont typeface="Arial"/>
              <a:buNone/>
              <a:defRPr>
                <a:solidFill>
                  <a:srgbClr val="888888"/>
                </a:solidFill>
              </a:defRPr>
            </a:lvl5pPr>
            <a:lvl6pPr lvl="5" algn="ctr">
              <a:spcBef>
                <a:spcPts val="400"/>
              </a:spcBef>
              <a:spcAft>
                <a:spcPts val="0"/>
              </a:spcAft>
              <a:buClr>
                <a:srgbClr val="888888"/>
              </a:buClr>
              <a:buSzPts val="2000"/>
              <a:buFont typeface="Arial"/>
              <a:buNone/>
              <a:defRPr>
                <a:solidFill>
                  <a:srgbClr val="888888"/>
                </a:solidFill>
              </a:defRPr>
            </a:lvl6pPr>
            <a:lvl7pPr lvl="6" algn="ctr">
              <a:spcBef>
                <a:spcPts val="400"/>
              </a:spcBef>
              <a:spcAft>
                <a:spcPts val="0"/>
              </a:spcAft>
              <a:buClr>
                <a:srgbClr val="888888"/>
              </a:buClr>
              <a:buSzPts val="2000"/>
              <a:buFont typeface="Arial"/>
              <a:buNone/>
              <a:defRPr>
                <a:solidFill>
                  <a:srgbClr val="888888"/>
                </a:solidFill>
              </a:defRPr>
            </a:lvl7pPr>
            <a:lvl8pPr lvl="7" algn="ctr">
              <a:spcBef>
                <a:spcPts val="400"/>
              </a:spcBef>
              <a:spcAft>
                <a:spcPts val="0"/>
              </a:spcAft>
              <a:buClr>
                <a:srgbClr val="888888"/>
              </a:buClr>
              <a:buSzPts val="2000"/>
              <a:buFont typeface="Arial"/>
              <a:buNone/>
              <a:defRPr>
                <a:solidFill>
                  <a:srgbClr val="888888"/>
                </a:solidFill>
              </a:defRPr>
            </a:lvl8pPr>
            <a:lvl9pPr lvl="8" algn="ctr">
              <a:spcBef>
                <a:spcPts val="400"/>
              </a:spcBef>
              <a:spcAft>
                <a:spcPts val="0"/>
              </a:spcAft>
              <a:buClr>
                <a:srgbClr val="888888"/>
              </a:buClr>
              <a:buSzPts val="2000"/>
              <a:buFont typeface="Arial"/>
              <a:buNone/>
              <a:defRPr>
                <a:solidFill>
                  <a:srgbClr val="888888"/>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p:cSld name="區段標題">
    <p:spTree>
      <p:nvGrpSpPr>
        <p:cNvPr id="276" name="Shape 276"/>
        <p:cNvGrpSpPr/>
        <p:nvPr/>
      </p:nvGrpSpPr>
      <p:grpSpPr>
        <a:xfrm>
          <a:off x="0" y="0"/>
          <a:ext cx="0" cy="0"/>
          <a:chOff x="0" y="0"/>
          <a:chExt cx="0" cy="0"/>
        </a:xfrm>
      </p:grpSpPr>
      <p:sp>
        <p:nvSpPr>
          <p:cNvPr id="277" name="Google Shape;277;p7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78" name="Google Shape;278;p70"/>
          <p:cNvSpPr txBox="1"/>
          <p:nvPr>
            <p:ph type="ctrTitle"/>
          </p:nvPr>
        </p:nvSpPr>
        <p:spPr>
          <a:xfrm>
            <a:off x="2174355" y="2564904"/>
            <a:ext cx="7772400" cy="1035546"/>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70"/>
          <p:cNvSpPr txBox="1"/>
          <p:nvPr>
            <p:ph idx="1" type="subTitle"/>
          </p:nvPr>
        </p:nvSpPr>
        <p:spPr>
          <a:xfrm>
            <a:off x="2860155"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Font typeface="Arial"/>
              <a:buNone/>
              <a:defRPr>
                <a:solidFill>
                  <a:srgbClr val="888888"/>
                </a:solidFill>
              </a:defRPr>
            </a:lvl1pPr>
            <a:lvl2pPr lvl="1" algn="ctr">
              <a:spcBef>
                <a:spcPts val="560"/>
              </a:spcBef>
              <a:spcAft>
                <a:spcPts val="0"/>
              </a:spcAft>
              <a:buClr>
                <a:srgbClr val="888888"/>
              </a:buClr>
              <a:buSzPts val="2800"/>
              <a:buFont typeface="Arial"/>
              <a:buNone/>
              <a:defRPr>
                <a:solidFill>
                  <a:srgbClr val="888888"/>
                </a:solidFill>
              </a:defRPr>
            </a:lvl2pPr>
            <a:lvl3pPr lvl="2" algn="ctr">
              <a:spcBef>
                <a:spcPts val="480"/>
              </a:spcBef>
              <a:spcAft>
                <a:spcPts val="0"/>
              </a:spcAft>
              <a:buClr>
                <a:srgbClr val="888888"/>
              </a:buClr>
              <a:buSzPts val="2400"/>
              <a:buFont typeface="Arial"/>
              <a:buNone/>
              <a:defRPr>
                <a:solidFill>
                  <a:srgbClr val="888888"/>
                </a:solidFill>
              </a:defRPr>
            </a:lvl3pPr>
            <a:lvl4pPr lvl="3" algn="ctr">
              <a:spcBef>
                <a:spcPts val="400"/>
              </a:spcBef>
              <a:spcAft>
                <a:spcPts val="0"/>
              </a:spcAft>
              <a:buClr>
                <a:srgbClr val="888888"/>
              </a:buClr>
              <a:buSzPts val="2000"/>
              <a:buFont typeface="Arial"/>
              <a:buNone/>
              <a:defRPr>
                <a:solidFill>
                  <a:srgbClr val="888888"/>
                </a:solidFill>
              </a:defRPr>
            </a:lvl4pPr>
            <a:lvl5pPr lvl="4" algn="ctr">
              <a:spcBef>
                <a:spcPts val="400"/>
              </a:spcBef>
              <a:spcAft>
                <a:spcPts val="0"/>
              </a:spcAft>
              <a:buClr>
                <a:srgbClr val="888888"/>
              </a:buClr>
              <a:buSzPts val="2000"/>
              <a:buFont typeface="Arial"/>
              <a:buNone/>
              <a:defRPr>
                <a:solidFill>
                  <a:srgbClr val="888888"/>
                </a:solidFill>
              </a:defRPr>
            </a:lvl5pPr>
            <a:lvl6pPr lvl="5" algn="ctr">
              <a:spcBef>
                <a:spcPts val="400"/>
              </a:spcBef>
              <a:spcAft>
                <a:spcPts val="0"/>
              </a:spcAft>
              <a:buClr>
                <a:srgbClr val="888888"/>
              </a:buClr>
              <a:buSzPts val="2000"/>
              <a:buFont typeface="Arial"/>
              <a:buNone/>
              <a:defRPr>
                <a:solidFill>
                  <a:srgbClr val="888888"/>
                </a:solidFill>
              </a:defRPr>
            </a:lvl6pPr>
            <a:lvl7pPr lvl="6" algn="ctr">
              <a:spcBef>
                <a:spcPts val="400"/>
              </a:spcBef>
              <a:spcAft>
                <a:spcPts val="0"/>
              </a:spcAft>
              <a:buClr>
                <a:srgbClr val="888888"/>
              </a:buClr>
              <a:buSzPts val="2000"/>
              <a:buFont typeface="Arial"/>
              <a:buNone/>
              <a:defRPr>
                <a:solidFill>
                  <a:srgbClr val="888888"/>
                </a:solidFill>
              </a:defRPr>
            </a:lvl7pPr>
            <a:lvl8pPr lvl="7" algn="ctr">
              <a:spcBef>
                <a:spcPts val="400"/>
              </a:spcBef>
              <a:spcAft>
                <a:spcPts val="0"/>
              </a:spcAft>
              <a:buClr>
                <a:srgbClr val="888888"/>
              </a:buClr>
              <a:buSzPts val="2000"/>
              <a:buFont typeface="Arial"/>
              <a:buNone/>
              <a:defRPr>
                <a:solidFill>
                  <a:srgbClr val="888888"/>
                </a:solidFill>
              </a:defRPr>
            </a:lvl8pPr>
            <a:lvl9pPr lvl="8" algn="ctr">
              <a:spcBef>
                <a:spcPts val="400"/>
              </a:spcBef>
              <a:spcAft>
                <a:spcPts val="0"/>
              </a:spcAft>
              <a:buClr>
                <a:srgbClr val="888888"/>
              </a:buClr>
              <a:buSzPts val="2000"/>
              <a:buFont typeface="Arial"/>
              <a:buNone/>
              <a:defRPr>
                <a:solidFill>
                  <a:srgbClr val="888888"/>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區段標題" type="secHead">
  <p:cSld name="SECTION_HEADER">
    <p:spTree>
      <p:nvGrpSpPr>
        <p:cNvPr id="280" name="Shape 280"/>
        <p:cNvGrpSpPr/>
        <p:nvPr/>
      </p:nvGrpSpPr>
      <p:grpSpPr>
        <a:xfrm>
          <a:off x="0" y="0"/>
          <a:ext cx="0" cy="0"/>
          <a:chOff x="0" y="0"/>
          <a:chExt cx="0" cy="0"/>
        </a:xfrm>
      </p:grpSpPr>
      <p:sp>
        <p:nvSpPr>
          <p:cNvPr id="281" name="Google Shape;281;p71"/>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7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83" name="Google Shape;283;p71"/>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284" name="Shape 284"/>
        <p:cNvGrpSpPr/>
        <p:nvPr/>
      </p:nvGrpSpPr>
      <p:grpSpPr>
        <a:xfrm>
          <a:off x="0" y="0"/>
          <a:ext cx="0" cy="0"/>
          <a:chOff x="0" y="0"/>
          <a:chExt cx="0" cy="0"/>
        </a:xfrm>
      </p:grpSpPr>
      <p:sp>
        <p:nvSpPr>
          <p:cNvPr id="285" name="Google Shape;285;p72"/>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72"/>
          <p:cNvSpPr txBox="1"/>
          <p:nvPr>
            <p:ph idx="1" type="body"/>
          </p:nvPr>
        </p:nvSpPr>
        <p:spPr>
          <a:xfrm>
            <a:off x="609602" y="1439864"/>
            <a:ext cx="5473700"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87" name="Google Shape;287;p72"/>
          <p:cNvSpPr txBox="1"/>
          <p:nvPr>
            <p:ph idx="2" type="body"/>
          </p:nvPr>
        </p:nvSpPr>
        <p:spPr>
          <a:xfrm>
            <a:off x="6286502" y="1439864"/>
            <a:ext cx="5475817"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88" name="Google Shape;288;p7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289" name="Shape 289"/>
        <p:cNvGrpSpPr/>
        <p:nvPr/>
      </p:nvGrpSpPr>
      <p:grpSpPr>
        <a:xfrm>
          <a:off x="0" y="0"/>
          <a:ext cx="0" cy="0"/>
          <a:chOff x="0" y="0"/>
          <a:chExt cx="0" cy="0"/>
        </a:xfrm>
      </p:grpSpPr>
      <p:sp>
        <p:nvSpPr>
          <p:cNvPr id="290" name="Google Shape;290;p73"/>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7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92" name="Google Shape;292;p7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93" name="Google Shape;293;p73"/>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94" name="Google Shape;294;p73"/>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95" name="Google Shape;295;p73"/>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296" name="Shape 296"/>
        <p:cNvGrpSpPr/>
        <p:nvPr/>
      </p:nvGrpSpPr>
      <p:grpSpPr>
        <a:xfrm>
          <a:off x="0" y="0"/>
          <a:ext cx="0" cy="0"/>
          <a:chOff x="0" y="0"/>
          <a:chExt cx="0" cy="0"/>
        </a:xfrm>
      </p:grpSpPr>
      <p:sp>
        <p:nvSpPr>
          <p:cNvPr id="297" name="Google Shape;297;p74"/>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74"/>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99" name="Shape 299"/>
        <p:cNvGrpSpPr/>
        <p:nvPr/>
      </p:nvGrpSpPr>
      <p:grpSpPr>
        <a:xfrm>
          <a:off x="0" y="0"/>
          <a:ext cx="0" cy="0"/>
          <a:chOff x="0" y="0"/>
          <a:chExt cx="0" cy="0"/>
        </a:xfrm>
      </p:grpSpPr>
      <p:sp>
        <p:nvSpPr>
          <p:cNvPr id="300" name="Google Shape;300;p75"/>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301" name="Shape 301"/>
        <p:cNvGrpSpPr/>
        <p:nvPr/>
      </p:nvGrpSpPr>
      <p:grpSpPr>
        <a:xfrm>
          <a:off x="0" y="0"/>
          <a:ext cx="0" cy="0"/>
          <a:chOff x="0" y="0"/>
          <a:chExt cx="0" cy="0"/>
        </a:xfrm>
      </p:grpSpPr>
      <p:sp>
        <p:nvSpPr>
          <p:cNvPr id="302" name="Google Shape;302;p76"/>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76"/>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04" name="Google Shape;304;p76"/>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05" name="Google Shape;305;p76"/>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306" name="Shape 306"/>
        <p:cNvGrpSpPr/>
        <p:nvPr/>
      </p:nvGrpSpPr>
      <p:grpSpPr>
        <a:xfrm>
          <a:off x="0" y="0"/>
          <a:ext cx="0" cy="0"/>
          <a:chOff x="0" y="0"/>
          <a:chExt cx="0" cy="0"/>
        </a:xfrm>
      </p:grpSpPr>
      <p:sp>
        <p:nvSpPr>
          <p:cNvPr id="307" name="Google Shape;307;p7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77"/>
          <p:cNvSpPr/>
          <p:nvPr>
            <p:ph idx="2" type="pic"/>
          </p:nvPr>
        </p:nvSpPr>
        <p:spPr>
          <a:xfrm>
            <a:off x="2389717" y="612775"/>
            <a:ext cx="7315200" cy="4114800"/>
          </a:xfrm>
          <a:prstGeom prst="rect">
            <a:avLst/>
          </a:prstGeom>
          <a:noFill/>
          <a:ln>
            <a:noFill/>
          </a:ln>
        </p:spPr>
      </p:sp>
      <p:sp>
        <p:nvSpPr>
          <p:cNvPr id="309" name="Google Shape;309;p7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10" name="Google Shape;310;p77"/>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311" name="Shape 311"/>
        <p:cNvGrpSpPr/>
        <p:nvPr/>
      </p:nvGrpSpPr>
      <p:grpSpPr>
        <a:xfrm>
          <a:off x="0" y="0"/>
          <a:ext cx="0" cy="0"/>
          <a:chOff x="0" y="0"/>
          <a:chExt cx="0" cy="0"/>
        </a:xfrm>
      </p:grpSpPr>
      <p:sp>
        <p:nvSpPr>
          <p:cNvPr id="312" name="Google Shape;312;p78"/>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78"/>
          <p:cNvSpPr txBox="1"/>
          <p:nvPr>
            <p:ph idx="1" type="body"/>
          </p:nvPr>
        </p:nvSpPr>
        <p:spPr>
          <a:xfrm rot="5400000">
            <a:off x="3749460" y="-1699995"/>
            <a:ext cx="4757737" cy="1103745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4" name="Google Shape;314;p78"/>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315" name="Shape 315"/>
        <p:cNvGrpSpPr/>
        <p:nvPr/>
      </p:nvGrpSpPr>
      <p:grpSpPr>
        <a:xfrm>
          <a:off x="0" y="0"/>
          <a:ext cx="0" cy="0"/>
          <a:chOff x="0" y="0"/>
          <a:chExt cx="0" cy="0"/>
        </a:xfrm>
      </p:grpSpPr>
      <p:sp>
        <p:nvSpPr>
          <p:cNvPr id="316" name="Google Shape;316;p79"/>
          <p:cNvSpPr txBox="1"/>
          <p:nvPr>
            <p:ph type="title"/>
          </p:nvPr>
        </p:nvSpPr>
        <p:spPr>
          <a:xfrm rot="5400000">
            <a:off x="7534450" y="1863404"/>
            <a:ext cx="5665973" cy="27897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79"/>
          <p:cNvSpPr txBox="1"/>
          <p:nvPr>
            <p:ph idx="1" type="body"/>
          </p:nvPr>
        </p:nvSpPr>
        <p:spPr>
          <a:xfrm rot="5400000">
            <a:off x="1852258" y="-825821"/>
            <a:ext cx="5665973" cy="816821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8" name="Google Shape;318;p79"/>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區段標題" type="secHead">
  <p:cSld name="SECTION_HEADER">
    <p:spTree>
      <p:nvGrpSpPr>
        <p:cNvPr id="46" name="Shape 46"/>
        <p:cNvGrpSpPr/>
        <p:nvPr/>
      </p:nvGrpSpPr>
      <p:grpSpPr>
        <a:xfrm>
          <a:off x="0" y="0"/>
          <a:ext cx="0" cy="0"/>
          <a:chOff x="0" y="0"/>
          <a:chExt cx="0" cy="0"/>
        </a:xfrm>
      </p:grpSpPr>
      <p:sp>
        <p:nvSpPr>
          <p:cNvPr id="47" name="Google Shape;47;p25"/>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49" name="Google Shape;49;p25"/>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標題及物件">
  <p:cSld name="3_標題及物件">
    <p:spTree>
      <p:nvGrpSpPr>
        <p:cNvPr id="319" name="Shape 319"/>
        <p:cNvGrpSpPr/>
        <p:nvPr/>
      </p:nvGrpSpPr>
      <p:grpSpPr>
        <a:xfrm>
          <a:off x="0" y="0"/>
          <a:ext cx="0" cy="0"/>
          <a:chOff x="0" y="0"/>
          <a:chExt cx="0" cy="0"/>
        </a:xfrm>
      </p:grpSpPr>
      <p:sp>
        <p:nvSpPr>
          <p:cNvPr id="320" name="Google Shape;320;p80"/>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8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chemeClr val="lt1"/>
                </a:solidFill>
                <a:latin typeface="Arial"/>
                <a:ea typeface="Arial"/>
                <a:cs typeface="Arial"/>
                <a:sym typeface="Arial"/>
              </a:defRPr>
            </a:lvl1pPr>
            <a:lvl2pPr indent="0" lvl="1" marL="0" marR="0" algn="r">
              <a:spcBef>
                <a:spcPts val="0"/>
              </a:spcBef>
              <a:spcAft>
                <a:spcPts val="0"/>
              </a:spcAft>
              <a:buNone/>
              <a:defRPr sz="1200">
                <a:solidFill>
                  <a:schemeClr val="lt1"/>
                </a:solidFill>
                <a:latin typeface="Arial"/>
                <a:ea typeface="Arial"/>
                <a:cs typeface="Arial"/>
                <a:sym typeface="Arial"/>
              </a:defRPr>
            </a:lvl2pPr>
            <a:lvl3pPr indent="0" lvl="2" marL="0" marR="0" algn="r">
              <a:spcBef>
                <a:spcPts val="0"/>
              </a:spcBef>
              <a:spcAft>
                <a:spcPts val="0"/>
              </a:spcAft>
              <a:buNone/>
              <a:defRPr sz="1200">
                <a:solidFill>
                  <a:schemeClr val="lt1"/>
                </a:solidFill>
                <a:latin typeface="Arial"/>
                <a:ea typeface="Arial"/>
                <a:cs typeface="Arial"/>
                <a:sym typeface="Arial"/>
              </a:defRPr>
            </a:lvl3pPr>
            <a:lvl4pPr indent="0" lvl="3" marL="0" marR="0" algn="r">
              <a:spcBef>
                <a:spcPts val="0"/>
              </a:spcBef>
              <a:spcAft>
                <a:spcPts val="0"/>
              </a:spcAft>
              <a:buNone/>
              <a:defRPr sz="1200">
                <a:solidFill>
                  <a:schemeClr val="lt1"/>
                </a:solidFill>
                <a:latin typeface="Arial"/>
                <a:ea typeface="Arial"/>
                <a:cs typeface="Arial"/>
                <a:sym typeface="Arial"/>
              </a:defRPr>
            </a:lvl4pPr>
            <a:lvl5pPr indent="0" lvl="4" marL="0" marR="0" algn="r">
              <a:spcBef>
                <a:spcPts val="0"/>
              </a:spcBef>
              <a:spcAft>
                <a:spcPts val="0"/>
              </a:spcAft>
              <a:buNone/>
              <a:defRPr sz="1200">
                <a:solidFill>
                  <a:schemeClr val="lt1"/>
                </a:solidFill>
                <a:latin typeface="Arial"/>
                <a:ea typeface="Arial"/>
                <a:cs typeface="Arial"/>
                <a:sym typeface="Arial"/>
              </a:defRPr>
            </a:lvl5pPr>
            <a:lvl6pPr indent="0" lvl="5" marL="0" marR="0" algn="r">
              <a:spcBef>
                <a:spcPts val="0"/>
              </a:spcBef>
              <a:spcAft>
                <a:spcPts val="0"/>
              </a:spcAft>
              <a:buNone/>
              <a:defRPr sz="1200">
                <a:solidFill>
                  <a:schemeClr val="lt1"/>
                </a:solidFill>
                <a:latin typeface="Arial"/>
                <a:ea typeface="Arial"/>
                <a:cs typeface="Arial"/>
                <a:sym typeface="Arial"/>
              </a:defRPr>
            </a:lvl6pPr>
            <a:lvl7pPr indent="0" lvl="6" marL="0" marR="0" algn="r">
              <a:spcBef>
                <a:spcPts val="0"/>
              </a:spcBef>
              <a:spcAft>
                <a:spcPts val="0"/>
              </a:spcAft>
              <a:buNone/>
              <a:defRPr sz="1200">
                <a:solidFill>
                  <a:schemeClr val="lt1"/>
                </a:solidFill>
                <a:latin typeface="Arial"/>
                <a:ea typeface="Arial"/>
                <a:cs typeface="Arial"/>
                <a:sym typeface="Arial"/>
              </a:defRPr>
            </a:lvl7pPr>
            <a:lvl8pPr indent="0" lvl="7" marL="0" marR="0" algn="r">
              <a:spcBef>
                <a:spcPts val="0"/>
              </a:spcBef>
              <a:spcAft>
                <a:spcPts val="0"/>
              </a:spcAft>
              <a:buNone/>
              <a:defRPr sz="1200">
                <a:solidFill>
                  <a:schemeClr val="lt1"/>
                </a:solidFill>
                <a:latin typeface="Arial"/>
                <a:ea typeface="Arial"/>
                <a:cs typeface="Arial"/>
                <a:sym typeface="Arial"/>
              </a:defRPr>
            </a:lvl8pPr>
            <a:lvl9pPr indent="0" lvl="8" marL="0" marR="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標題及物件">
  <p:cSld name="11_標題及物件">
    <p:spTree>
      <p:nvGrpSpPr>
        <p:cNvPr id="322" name="Shape 322"/>
        <p:cNvGrpSpPr/>
        <p:nvPr/>
      </p:nvGrpSpPr>
      <p:grpSpPr>
        <a:xfrm>
          <a:off x="0" y="0"/>
          <a:ext cx="0" cy="0"/>
          <a:chOff x="0" y="0"/>
          <a:chExt cx="0" cy="0"/>
        </a:xfrm>
      </p:grpSpPr>
      <p:sp>
        <p:nvSpPr>
          <p:cNvPr id="323" name="Google Shape;323;p81"/>
          <p:cNvSpPr txBox="1"/>
          <p:nvPr>
            <p:ph type="title"/>
          </p:nvPr>
        </p:nvSpPr>
        <p:spPr>
          <a:xfrm>
            <a:off x="1087966" y="444381"/>
            <a:ext cx="9941807" cy="770206"/>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B2B3"/>
              </a:buClr>
              <a:buSzPts val="4000"/>
              <a:buFont typeface="Arial"/>
              <a:buNone/>
              <a:defRPr sz="4000">
                <a:solidFill>
                  <a:srgbClr val="00B2B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81"/>
          <p:cNvSpPr txBox="1"/>
          <p:nvPr>
            <p:ph idx="1" type="body"/>
          </p:nvPr>
        </p:nvSpPr>
        <p:spPr>
          <a:xfrm>
            <a:off x="1087966" y="1760434"/>
            <a:ext cx="9941807" cy="4437166"/>
          </a:xfrm>
          <a:prstGeom prst="rect">
            <a:avLst/>
          </a:prstGeom>
          <a:noFill/>
          <a:ln>
            <a:noFill/>
          </a:ln>
        </p:spPr>
        <p:txBody>
          <a:bodyPr anchorCtr="0" anchor="t" bIns="45700" lIns="91425" spcFirstLastPara="1" rIns="91425" wrap="square" tIns="45700">
            <a:noAutofit/>
          </a:bodyPr>
          <a:lstStyle>
            <a:lvl1pPr indent="-228600" lvl="0" marL="457200" algn="l">
              <a:lnSpc>
                <a:spcPct val="80000"/>
              </a:lnSpc>
              <a:spcBef>
                <a:spcPts val="0"/>
              </a:spcBef>
              <a:spcAft>
                <a:spcPts val="0"/>
              </a:spcAft>
              <a:buClr>
                <a:schemeClr val="dk2"/>
              </a:buClr>
              <a:buSzPts val="2800"/>
              <a:buFont typeface="Arial"/>
              <a:buNone/>
              <a:defRPr sz="2800">
                <a:solidFill>
                  <a:schemeClr val="dk2"/>
                </a:solidFill>
                <a:latin typeface="Arial"/>
                <a:ea typeface="Arial"/>
                <a:cs typeface="Arial"/>
                <a:sym typeface="Arial"/>
              </a:defRPr>
            </a:lvl1pPr>
            <a:lvl2pPr indent="-381000" lvl="1" marL="914400" algn="l">
              <a:spcBef>
                <a:spcPts val="480"/>
              </a:spcBef>
              <a:spcAft>
                <a:spcPts val="0"/>
              </a:spcAft>
              <a:buClr>
                <a:schemeClr val="dk2"/>
              </a:buClr>
              <a:buSzPts val="2400"/>
              <a:buFont typeface="Arial"/>
              <a:buChar char="•"/>
              <a:defRPr sz="2400">
                <a:solidFill>
                  <a:schemeClr val="dk2"/>
                </a:solidFill>
                <a:latin typeface="Arial"/>
                <a:ea typeface="Arial"/>
                <a:cs typeface="Arial"/>
                <a:sym typeface="Arial"/>
              </a:defRPr>
            </a:lvl2pPr>
            <a:lvl3pPr indent="-381000" lvl="2" marL="1371600" algn="l">
              <a:spcBef>
                <a:spcPts val="480"/>
              </a:spcBef>
              <a:spcAft>
                <a:spcPts val="0"/>
              </a:spcAft>
              <a:buClr>
                <a:schemeClr val="dk1"/>
              </a:buClr>
              <a:buSzPts val="2400"/>
              <a:buFont typeface="Arial"/>
              <a:buChar char="–"/>
              <a:defRPr>
                <a:latin typeface="Arial"/>
                <a:ea typeface="Arial"/>
                <a:cs typeface="Arial"/>
                <a:sym typeface="Arial"/>
              </a:defRPr>
            </a:lvl3pPr>
            <a:lvl4pPr indent="-355600" lvl="3" marL="1828800" algn="l">
              <a:spcBef>
                <a:spcPts val="400"/>
              </a:spcBef>
              <a:spcAft>
                <a:spcPts val="0"/>
              </a:spcAft>
              <a:buClr>
                <a:schemeClr val="dk1"/>
              </a:buClr>
              <a:buSzPts val="2000"/>
              <a:buFont typeface="Noto Sans Symbols"/>
              <a:buChar char="⮚"/>
              <a:defRPr>
                <a:latin typeface="Arial"/>
                <a:ea typeface="Arial"/>
                <a:cs typeface="Arial"/>
                <a:sym typeface="Arial"/>
              </a:defRPr>
            </a:lvl4pPr>
            <a:lvl5pPr indent="-355600" lvl="4" marL="2286000" algn="l">
              <a:spcBef>
                <a:spcPts val="400"/>
              </a:spcBef>
              <a:spcAft>
                <a:spcPts val="0"/>
              </a:spcAft>
              <a:buClr>
                <a:schemeClr val="dk1"/>
              </a:buClr>
              <a:buSzPts val="2000"/>
              <a:buFont typeface="Arial"/>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5" name="Google Shape;325;p8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6" name="Google Shape;326;p8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7" name="Google Shape;327;p81"/>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FFFFFF"/>
                </a:solidFill>
                <a:latin typeface="Arial"/>
                <a:ea typeface="Arial"/>
                <a:cs typeface="Arial"/>
                <a:sym typeface="Arial"/>
              </a:defRPr>
            </a:lvl1pPr>
            <a:lvl2pPr indent="0" lvl="1" marL="0" marR="0" algn="r">
              <a:spcBef>
                <a:spcPts val="0"/>
              </a:spcBef>
              <a:spcAft>
                <a:spcPts val="0"/>
              </a:spcAft>
              <a:buNone/>
              <a:defRPr sz="1200">
                <a:solidFill>
                  <a:srgbClr val="FFFFFF"/>
                </a:solidFill>
                <a:latin typeface="Arial"/>
                <a:ea typeface="Arial"/>
                <a:cs typeface="Arial"/>
                <a:sym typeface="Arial"/>
              </a:defRPr>
            </a:lvl2pPr>
            <a:lvl3pPr indent="0" lvl="2" marL="0" marR="0" algn="r">
              <a:spcBef>
                <a:spcPts val="0"/>
              </a:spcBef>
              <a:spcAft>
                <a:spcPts val="0"/>
              </a:spcAft>
              <a:buNone/>
              <a:defRPr sz="1200">
                <a:solidFill>
                  <a:srgbClr val="FFFFFF"/>
                </a:solidFill>
                <a:latin typeface="Arial"/>
                <a:ea typeface="Arial"/>
                <a:cs typeface="Arial"/>
                <a:sym typeface="Arial"/>
              </a:defRPr>
            </a:lvl3pPr>
            <a:lvl4pPr indent="0" lvl="3" marL="0" marR="0" algn="r">
              <a:spcBef>
                <a:spcPts val="0"/>
              </a:spcBef>
              <a:spcAft>
                <a:spcPts val="0"/>
              </a:spcAft>
              <a:buNone/>
              <a:defRPr sz="1200">
                <a:solidFill>
                  <a:srgbClr val="FFFFFF"/>
                </a:solidFill>
                <a:latin typeface="Arial"/>
                <a:ea typeface="Arial"/>
                <a:cs typeface="Arial"/>
                <a:sym typeface="Arial"/>
              </a:defRPr>
            </a:lvl4pPr>
            <a:lvl5pPr indent="0" lvl="4" marL="0" marR="0" algn="r">
              <a:spcBef>
                <a:spcPts val="0"/>
              </a:spcBef>
              <a:spcAft>
                <a:spcPts val="0"/>
              </a:spcAft>
              <a:buNone/>
              <a:defRPr sz="1200">
                <a:solidFill>
                  <a:srgbClr val="FFFFFF"/>
                </a:solidFill>
                <a:latin typeface="Arial"/>
                <a:ea typeface="Arial"/>
                <a:cs typeface="Arial"/>
                <a:sym typeface="Arial"/>
              </a:defRPr>
            </a:lvl5pPr>
            <a:lvl6pPr indent="0" lvl="5" marL="0" marR="0" algn="r">
              <a:spcBef>
                <a:spcPts val="0"/>
              </a:spcBef>
              <a:spcAft>
                <a:spcPts val="0"/>
              </a:spcAft>
              <a:buNone/>
              <a:defRPr sz="1200">
                <a:solidFill>
                  <a:srgbClr val="FFFFFF"/>
                </a:solidFill>
                <a:latin typeface="Arial"/>
                <a:ea typeface="Arial"/>
                <a:cs typeface="Arial"/>
                <a:sym typeface="Arial"/>
              </a:defRPr>
            </a:lvl6pPr>
            <a:lvl7pPr indent="0" lvl="6" marL="0" marR="0" algn="r">
              <a:spcBef>
                <a:spcPts val="0"/>
              </a:spcBef>
              <a:spcAft>
                <a:spcPts val="0"/>
              </a:spcAft>
              <a:buNone/>
              <a:defRPr sz="1200">
                <a:solidFill>
                  <a:srgbClr val="FFFFFF"/>
                </a:solidFill>
                <a:latin typeface="Arial"/>
                <a:ea typeface="Arial"/>
                <a:cs typeface="Arial"/>
                <a:sym typeface="Arial"/>
              </a:defRPr>
            </a:lvl7pPr>
            <a:lvl8pPr indent="0" lvl="7" marL="0" marR="0" algn="r">
              <a:spcBef>
                <a:spcPts val="0"/>
              </a:spcBef>
              <a:spcAft>
                <a:spcPts val="0"/>
              </a:spcAft>
              <a:buNone/>
              <a:defRPr sz="1200">
                <a:solidFill>
                  <a:srgbClr val="FFFFFF"/>
                </a:solidFill>
                <a:latin typeface="Arial"/>
                <a:ea typeface="Arial"/>
                <a:cs typeface="Arial"/>
                <a:sym typeface="Arial"/>
              </a:defRPr>
            </a:lvl8pPr>
            <a:lvl9pPr indent="0" lvl="8" marL="0" marR="0" algn="r">
              <a:spcBef>
                <a:spcPts val="0"/>
              </a:spcBef>
              <a:spcAft>
                <a:spcPts val="0"/>
              </a:spcAft>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8" name="Google Shape;328;p81"/>
          <p:cNvSpPr txBox="1"/>
          <p:nvPr>
            <p:ph idx="2" type="body"/>
          </p:nvPr>
        </p:nvSpPr>
        <p:spPr>
          <a:xfrm>
            <a:off x="1087966" y="1214586"/>
            <a:ext cx="9941807" cy="403076"/>
          </a:xfrm>
          <a:prstGeom prst="rect">
            <a:avLst/>
          </a:prstGeom>
          <a:noFill/>
          <a:ln>
            <a:noFill/>
          </a:ln>
        </p:spPr>
        <p:txBody>
          <a:bodyPr anchorCtr="0" anchor="t" bIns="45700" lIns="91425" spcFirstLastPara="1" rIns="91425" wrap="square" tIns="45700">
            <a:noAutofit/>
          </a:bodyPr>
          <a:lstStyle>
            <a:lvl1pPr indent="-228600" lvl="0" marL="457200" algn="l">
              <a:lnSpc>
                <a:spcPct val="80000"/>
              </a:lnSpc>
              <a:spcBef>
                <a:spcPts val="0"/>
              </a:spcBef>
              <a:spcAft>
                <a:spcPts val="0"/>
              </a:spcAft>
              <a:buClr>
                <a:schemeClr val="dk2"/>
              </a:buClr>
              <a:buSzPts val="2800"/>
              <a:buFont typeface="Arial"/>
              <a:buNone/>
              <a:defRPr sz="2800">
                <a:solidFill>
                  <a:schemeClr val="dk2"/>
                </a:solidFill>
                <a:latin typeface="Arial"/>
                <a:ea typeface="Arial"/>
                <a:cs typeface="Arial"/>
                <a:sym typeface="Arial"/>
              </a:defRPr>
            </a:lvl1pPr>
            <a:lvl2pPr indent="-381000" lvl="1" marL="914400" algn="l">
              <a:spcBef>
                <a:spcPts val="480"/>
              </a:spcBef>
              <a:spcAft>
                <a:spcPts val="0"/>
              </a:spcAft>
              <a:buClr>
                <a:schemeClr val="dk2"/>
              </a:buClr>
              <a:buSzPts val="2400"/>
              <a:buFont typeface="Arial"/>
              <a:buChar char="•"/>
              <a:defRPr sz="2400">
                <a:solidFill>
                  <a:schemeClr val="dk2"/>
                </a:solidFill>
                <a:latin typeface="Arial"/>
                <a:ea typeface="Arial"/>
                <a:cs typeface="Arial"/>
                <a:sym typeface="Arial"/>
              </a:defRPr>
            </a:lvl2pPr>
            <a:lvl3pPr indent="-381000" lvl="2" marL="1371600" algn="l">
              <a:spcBef>
                <a:spcPts val="480"/>
              </a:spcBef>
              <a:spcAft>
                <a:spcPts val="0"/>
              </a:spcAft>
              <a:buClr>
                <a:schemeClr val="dk1"/>
              </a:buClr>
              <a:buSzPts val="2400"/>
              <a:buFont typeface="Arial"/>
              <a:buChar char="–"/>
              <a:defRPr/>
            </a:lvl3pPr>
            <a:lvl4pPr indent="-355600" lvl="3" marL="1828800" algn="l">
              <a:spcBef>
                <a:spcPts val="400"/>
              </a:spcBef>
              <a:spcAft>
                <a:spcPts val="0"/>
              </a:spcAft>
              <a:buClr>
                <a:schemeClr val="dk1"/>
              </a:buClr>
              <a:buSzPts val="2000"/>
              <a:buFont typeface="Noto Sans Symbols"/>
              <a:buChar char="⮚"/>
              <a:defRPr/>
            </a:lvl4pPr>
            <a:lvl5pPr indent="-355600" lvl="4" marL="2286000" algn="l">
              <a:spcBef>
                <a:spcPts val="400"/>
              </a:spcBef>
              <a:spcAft>
                <a:spcPts val="0"/>
              </a:spcAft>
              <a:buClr>
                <a:schemeClr val="dk1"/>
              </a:buClr>
              <a:buSzPts val="2000"/>
              <a:buFont typeface="Arial"/>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標題及物件">
  <p:cSld name="4_標題及物件">
    <p:spTree>
      <p:nvGrpSpPr>
        <p:cNvPr id="329" name="Shape 329"/>
        <p:cNvGrpSpPr/>
        <p:nvPr/>
      </p:nvGrpSpPr>
      <p:grpSpPr>
        <a:xfrm>
          <a:off x="0" y="0"/>
          <a:ext cx="0" cy="0"/>
          <a:chOff x="0" y="0"/>
          <a:chExt cx="0" cy="0"/>
        </a:xfrm>
      </p:grpSpPr>
      <p:sp>
        <p:nvSpPr>
          <p:cNvPr id="330" name="Google Shape;330;p82"/>
          <p:cNvSpPr txBox="1"/>
          <p:nvPr>
            <p:ph idx="1" type="body"/>
          </p:nvPr>
        </p:nvSpPr>
        <p:spPr>
          <a:xfrm>
            <a:off x="609600" y="1439864"/>
            <a:ext cx="11152717" cy="475773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81000" lvl="2" marL="1371600" algn="l">
              <a:spcBef>
                <a:spcPts val="480"/>
              </a:spcBef>
              <a:spcAft>
                <a:spcPts val="0"/>
              </a:spcAft>
              <a:buClr>
                <a:srgbClr val="3F3F3F"/>
              </a:buClr>
              <a:buSzPts val="2400"/>
              <a:buFont typeface="Arial"/>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1" name="Google Shape;331;p82"/>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8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50" name="Shape 50"/>
        <p:cNvGrpSpPr/>
        <p:nvPr/>
      </p:nvGrpSpPr>
      <p:grpSpPr>
        <a:xfrm>
          <a:off x="0" y="0"/>
          <a:ext cx="0" cy="0"/>
          <a:chOff x="0" y="0"/>
          <a:chExt cx="0" cy="0"/>
        </a:xfrm>
      </p:grpSpPr>
      <p:sp>
        <p:nvSpPr>
          <p:cNvPr id="51" name="Google Shape;51;p26"/>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 type="body"/>
          </p:nvPr>
        </p:nvSpPr>
        <p:spPr>
          <a:xfrm>
            <a:off x="609602" y="1439864"/>
            <a:ext cx="5473700"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3" name="Google Shape;53;p26"/>
          <p:cNvSpPr txBox="1"/>
          <p:nvPr>
            <p:ph idx="2" type="body"/>
          </p:nvPr>
        </p:nvSpPr>
        <p:spPr>
          <a:xfrm>
            <a:off x="6286502" y="1439864"/>
            <a:ext cx="5475817" cy="475773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4" name="Google Shape;54;p26"/>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55" name="Shape 55"/>
        <p:cNvGrpSpPr/>
        <p:nvPr/>
      </p:nvGrpSpPr>
      <p:grpSpPr>
        <a:xfrm>
          <a:off x="0" y="0"/>
          <a:ext cx="0" cy="0"/>
          <a:chOff x="0" y="0"/>
          <a:chExt cx="0" cy="0"/>
        </a:xfrm>
      </p:grpSpPr>
      <p:sp>
        <p:nvSpPr>
          <p:cNvPr id="56" name="Google Shape;56;p27"/>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8" name="Google Shape;58;p2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9" name="Google Shape;59;p27"/>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0" name="Google Shape;60;p27"/>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1" name="Google Shape;61;p27"/>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2" name="Shape 62"/>
        <p:cNvGrpSpPr/>
        <p:nvPr/>
      </p:nvGrpSpPr>
      <p:grpSpPr>
        <a:xfrm>
          <a:off x="0" y="0"/>
          <a:ext cx="0" cy="0"/>
          <a:chOff x="0" y="0"/>
          <a:chExt cx="0" cy="0"/>
        </a:xfrm>
      </p:grpSpPr>
      <p:sp>
        <p:nvSpPr>
          <p:cNvPr id="63" name="Google Shape;63;p28"/>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3.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6.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6" Type="http://schemas.openxmlformats.org/officeDocument/2006/relationships/theme" Target="../theme/theme5.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 Type="http://schemas.openxmlformats.org/officeDocument/2006/relationships/image" Target="../media/image4.jp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5" Type="http://schemas.openxmlformats.org/officeDocument/2006/relationships/slideLayout" Target="../slideLayouts/slideLayout49.xml"/><Relationship Id="rId19" Type="http://schemas.openxmlformats.org/officeDocument/2006/relationships/theme" Target="../theme/theme1.xml"/><Relationship Id="rId6" Type="http://schemas.openxmlformats.org/officeDocument/2006/relationships/slideLayout" Target="../slideLayouts/slideLayout50.xml"/><Relationship Id="rId18" Type="http://schemas.openxmlformats.org/officeDocument/2006/relationships/slideLayout" Target="../slideLayouts/slideLayout62.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0"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1" name="Google Shape;11;p17"/>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00B2B3"/>
                </a:solidFill>
                <a:latin typeface="Arial"/>
                <a:ea typeface="Arial"/>
                <a:cs typeface="Arial"/>
                <a:sym typeface="Arial"/>
              </a:defRPr>
            </a:lvl1pPr>
            <a:lvl2pPr lvl="1" marR="0" rtl="0" algn="l">
              <a:spcBef>
                <a:spcPts val="0"/>
              </a:spcBef>
              <a:spcAft>
                <a:spcPts val="0"/>
              </a:spcAft>
              <a:buSzPts val="1400"/>
              <a:buNone/>
              <a:defRPr b="0" i="0" sz="4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600" u="none" cap="none" strike="noStrike">
                <a:solidFill>
                  <a:schemeClr val="dk2"/>
                </a:solidFill>
                <a:latin typeface="Arial"/>
                <a:ea typeface="Arial"/>
                <a:cs typeface="Arial"/>
                <a:sym typeface="Arial"/>
              </a:defRPr>
            </a:lvl9pPr>
          </a:lstStyle>
          <a:p/>
        </p:txBody>
      </p:sp>
      <p:sp>
        <p:nvSpPr>
          <p:cNvPr id="12" name="Google Shape;12;p17"/>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7"/>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4" name="Google Shape;14;p17"/>
          <p:cNvCxnSpPr/>
          <p:nvPr/>
        </p:nvCxnSpPr>
        <p:spPr>
          <a:xfrm>
            <a:off x="12194119" y="6202363"/>
            <a:ext cx="1155700" cy="0"/>
          </a:xfrm>
          <a:prstGeom prst="straightConnector1">
            <a:avLst/>
          </a:prstGeom>
          <a:noFill/>
          <a:ln cap="flat" cmpd="sng" w="9525">
            <a:solidFill>
              <a:srgbClr val="FF0000"/>
            </a:solidFill>
            <a:prstDash val="solid"/>
            <a:round/>
            <a:headEnd len="med" w="med" type="none"/>
            <a:tailEnd len="med" w="med" type="none"/>
          </a:ln>
        </p:spPr>
      </p:cxnSp>
      <p:cxnSp>
        <p:nvCxnSpPr>
          <p:cNvPr id="15" name="Google Shape;15;p17"/>
          <p:cNvCxnSpPr/>
          <p:nvPr/>
        </p:nvCxnSpPr>
        <p:spPr>
          <a:xfrm rot="5400000">
            <a:off x="10084331" y="7127876"/>
            <a:ext cx="536575" cy="0"/>
          </a:xfrm>
          <a:prstGeom prst="straightConnector1">
            <a:avLst/>
          </a:prstGeom>
          <a:noFill/>
          <a:ln cap="flat" cmpd="sng" w="9525">
            <a:solidFill>
              <a:srgbClr val="FF0000"/>
            </a:solidFill>
            <a:prstDash val="solid"/>
            <a:round/>
            <a:headEnd len="med" w="med" type="none"/>
            <a:tailEnd len="med" w="med" type="none"/>
          </a:ln>
        </p:spPr>
      </p:cxnSp>
      <p:sp>
        <p:nvSpPr>
          <p:cNvPr id="16" name="Google Shape;16;p17"/>
          <p:cNvSpPr txBox="1"/>
          <p:nvPr/>
        </p:nvSpPr>
        <p:spPr>
          <a:xfrm>
            <a:off x="0" y="7200900"/>
            <a:ext cx="7213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建議字型：中文微軟正黑體，英文Arial</a:t>
            </a:r>
            <a:endParaRPr/>
          </a:p>
        </p:txBody>
      </p:sp>
      <p:pic>
        <p:nvPicPr>
          <p:cNvPr descr="itri_CEL_A" id="17" name="Google Shape;17;p17"/>
          <p:cNvPicPr preferRelativeResize="0"/>
          <p:nvPr/>
        </p:nvPicPr>
        <p:blipFill rotWithShape="1">
          <a:blip r:embed="rId1">
            <a:alphaModFix/>
          </a:blip>
          <a:srcRect b="0" l="0" r="0" t="0"/>
          <a:stretch/>
        </p:blipFill>
        <p:spPr>
          <a:xfrm>
            <a:off x="10544178" y="6159948"/>
            <a:ext cx="1476375" cy="341925"/>
          </a:xfrm>
          <a:prstGeom prst="rect">
            <a:avLst/>
          </a:prstGeom>
          <a:noFill/>
          <a:ln>
            <a:noFill/>
          </a:ln>
        </p:spPr>
      </p:pic>
      <p:sp>
        <p:nvSpPr>
          <p:cNvPr id="18" name="Google Shape;18;p17"/>
          <p:cNvSpPr txBox="1"/>
          <p:nvPr/>
        </p:nvSpPr>
        <p:spPr>
          <a:xfrm>
            <a:off x="-1" y="6616092"/>
            <a:ext cx="408561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lt1"/>
                </a:solidFill>
                <a:latin typeface="Arial"/>
                <a:ea typeface="Arial"/>
                <a:cs typeface="Arial"/>
                <a:sym typeface="Arial"/>
              </a:rPr>
              <a:t>© Industrial Technology Research Institute. All rights reserved.</a:t>
            </a:r>
            <a:endParaRPr b="0" i="0" sz="10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00B2B3"/>
                </a:solidFill>
                <a:latin typeface="Arial"/>
                <a:ea typeface="Arial"/>
                <a:cs typeface="Arial"/>
                <a:sym typeface="Arial"/>
              </a:defRPr>
            </a:lvl1pPr>
            <a:lvl2pPr lvl="1" marR="0" rtl="0" algn="l">
              <a:spcBef>
                <a:spcPts val="0"/>
              </a:spcBef>
              <a:spcAft>
                <a:spcPts val="0"/>
              </a:spcAft>
              <a:buSzPts val="1400"/>
              <a:buNone/>
              <a:defRPr b="0" i="0" sz="4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600" u="none" cap="none" strike="noStrike">
                <a:solidFill>
                  <a:schemeClr val="dk2"/>
                </a:solidFill>
                <a:latin typeface="Arial"/>
                <a:ea typeface="Arial"/>
                <a:cs typeface="Arial"/>
                <a:sym typeface="Arial"/>
              </a:defRPr>
            </a:lvl9pPr>
          </a:lstStyle>
          <a:p/>
        </p:txBody>
      </p:sp>
      <p:sp>
        <p:nvSpPr>
          <p:cNvPr id="87" name="Google Shape;87;p19"/>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19"/>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89" name="Google Shape;89;p19"/>
          <p:cNvCxnSpPr/>
          <p:nvPr/>
        </p:nvCxnSpPr>
        <p:spPr>
          <a:xfrm>
            <a:off x="12194119" y="6202363"/>
            <a:ext cx="1155700" cy="0"/>
          </a:xfrm>
          <a:prstGeom prst="straightConnector1">
            <a:avLst/>
          </a:prstGeom>
          <a:noFill/>
          <a:ln cap="flat" cmpd="sng" w="9525">
            <a:solidFill>
              <a:srgbClr val="FF0000"/>
            </a:solidFill>
            <a:prstDash val="solid"/>
            <a:round/>
            <a:headEnd len="med" w="med" type="none"/>
            <a:tailEnd len="med" w="med" type="none"/>
          </a:ln>
        </p:spPr>
      </p:cxnSp>
      <p:cxnSp>
        <p:nvCxnSpPr>
          <p:cNvPr id="90" name="Google Shape;90;p19"/>
          <p:cNvCxnSpPr/>
          <p:nvPr/>
        </p:nvCxnSpPr>
        <p:spPr>
          <a:xfrm rot="5400000">
            <a:off x="10084331" y="7127876"/>
            <a:ext cx="536575" cy="0"/>
          </a:xfrm>
          <a:prstGeom prst="straightConnector1">
            <a:avLst/>
          </a:prstGeom>
          <a:noFill/>
          <a:ln cap="flat" cmpd="sng" w="9525">
            <a:solidFill>
              <a:srgbClr val="FF0000"/>
            </a:solidFill>
            <a:prstDash val="solid"/>
            <a:round/>
            <a:headEnd len="med" w="med" type="none"/>
            <a:tailEnd len="med" w="med" type="none"/>
          </a:ln>
        </p:spPr>
      </p:cxnSp>
      <p:sp>
        <p:nvSpPr>
          <p:cNvPr id="91" name="Google Shape;91;p19"/>
          <p:cNvSpPr txBox="1"/>
          <p:nvPr/>
        </p:nvSpPr>
        <p:spPr>
          <a:xfrm>
            <a:off x="0" y="7200900"/>
            <a:ext cx="7213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建議字型：中文微軟正黑體，英文Arial</a:t>
            </a:r>
            <a:endParaRPr/>
          </a:p>
        </p:txBody>
      </p:sp>
      <p:sp>
        <p:nvSpPr>
          <p:cNvPr id="92" name="Google Shape;92;p19"/>
          <p:cNvSpPr/>
          <p:nvPr/>
        </p:nvSpPr>
        <p:spPr>
          <a:xfrm>
            <a:off x="0"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93" name="Google Shape;93;p19"/>
          <p:cNvSpPr txBox="1"/>
          <p:nvPr/>
        </p:nvSpPr>
        <p:spPr>
          <a:xfrm>
            <a:off x="-1" y="6616092"/>
            <a:ext cx="454281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a:solidFill>
                  <a:schemeClr val="lt1"/>
                </a:solidFill>
                <a:latin typeface="Arial"/>
                <a:ea typeface="Arial"/>
                <a:cs typeface="Arial"/>
                <a:sym typeface="Arial"/>
              </a:rPr>
              <a:t>© Industrial Technology Research Institute. All rights reserved.</a:t>
            </a:r>
            <a:endParaRPr sz="1000">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50"/>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00B2B3"/>
                </a:solidFill>
                <a:latin typeface="Arial"/>
                <a:ea typeface="Arial"/>
                <a:cs typeface="Arial"/>
                <a:sym typeface="Arial"/>
              </a:defRPr>
            </a:lvl1pPr>
            <a:lvl2pPr lvl="1" marR="0" rtl="0" algn="l">
              <a:spcBef>
                <a:spcPts val="0"/>
              </a:spcBef>
              <a:spcAft>
                <a:spcPts val="0"/>
              </a:spcAft>
              <a:buSzPts val="1400"/>
              <a:buNone/>
              <a:defRPr b="0" i="0" sz="4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600" u="none" cap="none" strike="noStrike">
                <a:solidFill>
                  <a:schemeClr val="dk2"/>
                </a:solidFill>
                <a:latin typeface="Arial"/>
                <a:ea typeface="Arial"/>
                <a:cs typeface="Arial"/>
                <a:sym typeface="Arial"/>
              </a:defRPr>
            </a:lvl9pPr>
          </a:lstStyle>
          <a:p/>
        </p:txBody>
      </p:sp>
      <p:sp>
        <p:nvSpPr>
          <p:cNvPr id="170" name="Google Shape;170;p50"/>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1" name="Google Shape;171;p5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72" name="Google Shape;172;p50"/>
          <p:cNvCxnSpPr/>
          <p:nvPr/>
        </p:nvCxnSpPr>
        <p:spPr>
          <a:xfrm>
            <a:off x="12194119" y="6202363"/>
            <a:ext cx="1155700" cy="0"/>
          </a:xfrm>
          <a:prstGeom prst="straightConnector1">
            <a:avLst/>
          </a:prstGeom>
          <a:noFill/>
          <a:ln cap="flat" cmpd="sng" w="9525">
            <a:solidFill>
              <a:srgbClr val="FF0000"/>
            </a:solidFill>
            <a:prstDash val="solid"/>
            <a:round/>
            <a:headEnd len="med" w="med" type="none"/>
            <a:tailEnd len="med" w="med" type="none"/>
          </a:ln>
        </p:spPr>
      </p:cxnSp>
      <p:cxnSp>
        <p:nvCxnSpPr>
          <p:cNvPr id="173" name="Google Shape;173;p50"/>
          <p:cNvCxnSpPr/>
          <p:nvPr/>
        </p:nvCxnSpPr>
        <p:spPr>
          <a:xfrm rot="5400000">
            <a:off x="10084331" y="7127876"/>
            <a:ext cx="536575" cy="0"/>
          </a:xfrm>
          <a:prstGeom prst="straightConnector1">
            <a:avLst/>
          </a:prstGeom>
          <a:noFill/>
          <a:ln cap="flat" cmpd="sng" w="9525">
            <a:solidFill>
              <a:srgbClr val="FF0000"/>
            </a:solidFill>
            <a:prstDash val="solid"/>
            <a:round/>
            <a:headEnd len="med" w="med" type="none"/>
            <a:tailEnd len="med" w="med" type="none"/>
          </a:ln>
        </p:spPr>
      </p:cxnSp>
      <p:sp>
        <p:nvSpPr>
          <p:cNvPr id="174" name="Google Shape;174;p50"/>
          <p:cNvSpPr txBox="1"/>
          <p:nvPr/>
        </p:nvSpPr>
        <p:spPr>
          <a:xfrm>
            <a:off x="0" y="7200900"/>
            <a:ext cx="7213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建議字型：中文微軟正黑體，英文Arial</a:t>
            </a:r>
            <a:endParaRPr/>
          </a:p>
        </p:txBody>
      </p:sp>
      <p:sp>
        <p:nvSpPr>
          <p:cNvPr id="175" name="Google Shape;175;p50"/>
          <p:cNvSpPr/>
          <p:nvPr/>
        </p:nvSpPr>
        <p:spPr>
          <a:xfrm>
            <a:off x="0"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50"/>
          <p:cNvSpPr txBox="1"/>
          <p:nvPr/>
        </p:nvSpPr>
        <p:spPr>
          <a:xfrm>
            <a:off x="-1" y="6616092"/>
            <a:ext cx="356716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©ITRI. 工業技術研究院著作</a:t>
            </a:r>
            <a:endParaRPr/>
          </a:p>
        </p:txBody>
      </p:sp>
      <p:pic>
        <p:nvPicPr>
          <p:cNvPr id="177" name="Google Shape;177;p50"/>
          <p:cNvPicPr preferRelativeResize="0"/>
          <p:nvPr/>
        </p:nvPicPr>
        <p:blipFill rotWithShape="1">
          <a:blip r:embed="rId1">
            <a:alphaModFix/>
          </a:blip>
          <a:srcRect b="0" l="0" r="0" t="0"/>
          <a:stretch/>
        </p:blipFill>
        <p:spPr>
          <a:xfrm>
            <a:off x="11185093" y="6223795"/>
            <a:ext cx="923925" cy="2905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65"/>
          <p:cNvSpPr/>
          <p:nvPr/>
        </p:nvSpPr>
        <p:spPr>
          <a:xfrm>
            <a:off x="0" y="6618288"/>
            <a:ext cx="12192000" cy="239712"/>
          </a:xfrm>
          <a:prstGeom prst="rect">
            <a:avLst/>
          </a:prstGeom>
          <a:solidFill>
            <a:srgbClr val="00B2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65"/>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00B2B3"/>
                </a:solidFill>
                <a:latin typeface="Arial"/>
                <a:ea typeface="Arial"/>
                <a:cs typeface="Arial"/>
                <a:sym typeface="Arial"/>
              </a:defRPr>
            </a:lvl1pPr>
            <a:lvl2pPr lvl="1" marR="0" rtl="0" algn="l">
              <a:spcBef>
                <a:spcPts val="0"/>
              </a:spcBef>
              <a:spcAft>
                <a:spcPts val="0"/>
              </a:spcAft>
              <a:buSzPts val="1400"/>
              <a:buNone/>
              <a:defRPr b="0" i="0" sz="4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600" u="none" cap="none" strike="noStrike">
                <a:solidFill>
                  <a:schemeClr val="dk2"/>
                </a:solidFill>
                <a:latin typeface="Arial"/>
                <a:ea typeface="Arial"/>
                <a:cs typeface="Arial"/>
                <a:sym typeface="Arial"/>
              </a:defRPr>
            </a:lvl9pPr>
          </a:lstStyle>
          <a:p/>
        </p:txBody>
      </p:sp>
      <p:sp>
        <p:nvSpPr>
          <p:cNvPr id="246" name="Google Shape;246;p65"/>
          <p:cNvSpPr txBox="1"/>
          <p:nvPr>
            <p:ph idx="1" type="body"/>
          </p:nvPr>
        </p:nvSpPr>
        <p:spPr>
          <a:xfrm>
            <a:off x="609601" y="1439864"/>
            <a:ext cx="11037455" cy="475773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7" name="Google Shape;247;p65"/>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48" name="Google Shape;248;p65"/>
          <p:cNvCxnSpPr/>
          <p:nvPr/>
        </p:nvCxnSpPr>
        <p:spPr>
          <a:xfrm>
            <a:off x="12194119" y="6202363"/>
            <a:ext cx="1155700" cy="0"/>
          </a:xfrm>
          <a:prstGeom prst="straightConnector1">
            <a:avLst/>
          </a:prstGeom>
          <a:noFill/>
          <a:ln cap="flat" cmpd="sng" w="9525">
            <a:solidFill>
              <a:srgbClr val="FF0000"/>
            </a:solidFill>
            <a:prstDash val="solid"/>
            <a:round/>
            <a:headEnd len="med" w="med" type="none"/>
            <a:tailEnd len="med" w="med" type="none"/>
          </a:ln>
        </p:spPr>
      </p:cxnSp>
      <p:cxnSp>
        <p:nvCxnSpPr>
          <p:cNvPr id="249" name="Google Shape;249;p65"/>
          <p:cNvCxnSpPr/>
          <p:nvPr/>
        </p:nvCxnSpPr>
        <p:spPr>
          <a:xfrm rot="5400000">
            <a:off x="10084331" y="7127876"/>
            <a:ext cx="536575" cy="0"/>
          </a:xfrm>
          <a:prstGeom prst="straightConnector1">
            <a:avLst/>
          </a:prstGeom>
          <a:noFill/>
          <a:ln cap="flat" cmpd="sng" w="9525">
            <a:solidFill>
              <a:srgbClr val="FF0000"/>
            </a:solidFill>
            <a:prstDash val="solid"/>
            <a:round/>
            <a:headEnd len="med" w="med" type="none"/>
            <a:tailEnd len="med" w="med" type="none"/>
          </a:ln>
        </p:spPr>
      </p:cxnSp>
      <p:sp>
        <p:nvSpPr>
          <p:cNvPr id="250" name="Google Shape;250;p65"/>
          <p:cNvSpPr txBox="1"/>
          <p:nvPr/>
        </p:nvSpPr>
        <p:spPr>
          <a:xfrm>
            <a:off x="0" y="7200900"/>
            <a:ext cx="7213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建議字型：中文微軟正黑體，英文Arial</a:t>
            </a:r>
            <a:endParaRPr/>
          </a:p>
        </p:txBody>
      </p:sp>
      <p:pic>
        <p:nvPicPr>
          <p:cNvPr descr="itri_CEL_A" id="251" name="Google Shape;251;p65"/>
          <p:cNvPicPr preferRelativeResize="0"/>
          <p:nvPr/>
        </p:nvPicPr>
        <p:blipFill rotWithShape="1">
          <a:blip r:embed="rId1">
            <a:alphaModFix/>
          </a:blip>
          <a:srcRect b="0" l="0" r="0" t="0"/>
          <a:stretch/>
        </p:blipFill>
        <p:spPr>
          <a:xfrm>
            <a:off x="10544178" y="6159948"/>
            <a:ext cx="1476375" cy="341925"/>
          </a:xfrm>
          <a:prstGeom prst="rect">
            <a:avLst/>
          </a:prstGeom>
          <a:noFill/>
          <a:ln>
            <a:noFill/>
          </a:ln>
        </p:spPr>
      </p:pic>
      <p:sp>
        <p:nvSpPr>
          <p:cNvPr id="252" name="Google Shape;252;p65"/>
          <p:cNvSpPr txBox="1"/>
          <p:nvPr/>
        </p:nvSpPr>
        <p:spPr>
          <a:xfrm>
            <a:off x="-1" y="6616092"/>
            <a:ext cx="356716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©ITRI. 工業技術研究院著作</a:t>
            </a:r>
            <a:endParaRPr/>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5.png"/><Relationship Id="rId13" Type="http://schemas.openxmlformats.org/officeDocument/2006/relationships/image" Target="../media/image38.jp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31.png"/><Relationship Id="rId15" Type="http://schemas.openxmlformats.org/officeDocument/2006/relationships/image" Target="../media/image39.jpg"/><Relationship Id="rId14" Type="http://schemas.openxmlformats.org/officeDocument/2006/relationships/image" Target="../media/image37.jpg"/><Relationship Id="rId16" Type="http://schemas.openxmlformats.org/officeDocument/2006/relationships/image" Target="../media/image40.png"/><Relationship Id="rId5" Type="http://schemas.openxmlformats.org/officeDocument/2006/relationships/image" Target="../media/image33.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8.jpg"/><Relationship Id="rId6"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9" name="Google Shape;339;p1"/>
          <p:cNvSpPr txBox="1"/>
          <p:nvPr/>
        </p:nvSpPr>
        <p:spPr>
          <a:xfrm>
            <a:off x="4009016" y="2209799"/>
            <a:ext cx="7939143" cy="12192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19194C"/>
                </a:solidFill>
                <a:latin typeface="Arial"/>
                <a:ea typeface="Arial"/>
                <a:cs typeface="Arial"/>
                <a:sym typeface="Arial"/>
              </a:rPr>
              <a:t>AI-Driven New and Renewable Energy and Decarbonization</a:t>
            </a:r>
            <a:endParaRPr b="1" i="0" sz="4000" u="none" cap="none" strike="noStrike">
              <a:solidFill>
                <a:srgbClr val="19194C"/>
              </a:solidFill>
              <a:latin typeface="Arial"/>
              <a:ea typeface="Arial"/>
              <a:cs typeface="Arial"/>
              <a:sym typeface="Arial"/>
            </a:endParaRPr>
          </a:p>
        </p:txBody>
      </p:sp>
      <p:sp>
        <p:nvSpPr>
          <p:cNvPr id="340" name="Google Shape;340;p1"/>
          <p:cNvSpPr txBox="1"/>
          <p:nvPr/>
        </p:nvSpPr>
        <p:spPr>
          <a:xfrm>
            <a:off x="3521335" y="4328159"/>
            <a:ext cx="8426824" cy="1219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Chi-Wen Liao, Ph.D.</a:t>
            </a:r>
            <a:endParaRPr/>
          </a:p>
          <a:p>
            <a:pPr indent="0" lvl="0" marL="0" marR="0" rtl="0" algn="ctr">
              <a:spcBef>
                <a:spcPts val="100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Green Energy and Research Laboratories</a:t>
            </a:r>
            <a:endParaRPr/>
          </a:p>
          <a:p>
            <a:pPr indent="0" lvl="0" marL="0" marR="0" rtl="0" algn="ctr">
              <a:spcBef>
                <a:spcPts val="100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Industrial Technology Research Institute</a:t>
            </a:r>
            <a:endParaRPr/>
          </a:p>
          <a:p>
            <a:pPr indent="0" lvl="0" marL="0" marR="0" rtl="0" algn="ctr">
              <a:spcBef>
                <a:spcPts val="100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2025.11.17</a:t>
            </a:r>
            <a:endParaRPr b="1" i="0" sz="1800" u="none" cap="none" strike="noStrike">
              <a:solidFill>
                <a:schemeClr val="dk1"/>
              </a:solidFill>
              <a:latin typeface="Arial"/>
              <a:ea typeface="Arial"/>
              <a:cs typeface="Arial"/>
              <a:sym typeface="Arial"/>
            </a:endParaRPr>
          </a:p>
          <a:p>
            <a:pPr indent="0" lvl="0" marL="0" marR="0" rtl="0" algn="ctr">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341" name="Google Shape;341;p1"/>
          <p:cNvPicPr preferRelativeResize="0"/>
          <p:nvPr/>
        </p:nvPicPr>
        <p:blipFill rotWithShape="1">
          <a:blip r:embed="rId3">
            <a:alphaModFix/>
          </a:blip>
          <a:srcRect b="0" l="0" r="0" t="0"/>
          <a:stretch/>
        </p:blipFill>
        <p:spPr>
          <a:xfrm>
            <a:off x="0" y="0"/>
            <a:ext cx="3309939" cy="6619878"/>
          </a:xfrm>
          <a:prstGeom prst="rect">
            <a:avLst/>
          </a:prstGeom>
          <a:noFill/>
          <a:ln>
            <a:noFill/>
          </a:ln>
        </p:spPr>
      </p:pic>
      <p:sp>
        <p:nvSpPr>
          <p:cNvPr id="342" name="Google Shape;342;p1"/>
          <p:cNvSpPr txBox="1"/>
          <p:nvPr/>
        </p:nvSpPr>
        <p:spPr>
          <a:xfrm>
            <a:off x="6096000" y="0"/>
            <a:ext cx="672667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EGNRET Forum on AI-Powered Renewable Energy Innovation </a:t>
            </a:r>
            <a:r>
              <a:rPr b="0" i="0" lang="en-US" sz="1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0"/>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ITRI </a:t>
            </a:r>
            <a:r>
              <a:rPr lang="en-US">
                <a:latin typeface="Arial"/>
                <a:ea typeface="Arial"/>
                <a:cs typeface="Arial"/>
                <a:sym typeface="Arial"/>
              </a:rPr>
              <a:t>– Optimal Valve Opening Analysis &amp; Control</a:t>
            </a:r>
            <a:endParaRPr/>
          </a:p>
        </p:txBody>
      </p:sp>
      <p:sp>
        <p:nvSpPr>
          <p:cNvPr id="536" name="Google Shape;536;p10"/>
          <p:cNvSpPr/>
          <p:nvPr/>
        </p:nvSpPr>
        <p:spPr>
          <a:xfrm>
            <a:off x="193999" y="949931"/>
            <a:ext cx="11767075" cy="2264679"/>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7" name="Google Shape;537;p10"/>
          <p:cNvSpPr txBox="1"/>
          <p:nvPr/>
        </p:nvSpPr>
        <p:spPr>
          <a:xfrm>
            <a:off x="601133" y="1076433"/>
            <a:ext cx="11376809" cy="2013436"/>
          </a:xfrm>
          <a:prstGeom prst="rect">
            <a:avLst/>
          </a:prstGeom>
          <a:noFill/>
          <a:ln>
            <a:noFill/>
          </a:ln>
        </p:spPr>
        <p:txBody>
          <a:bodyPr anchorCtr="0" anchor="t" bIns="0" lIns="0" spcFirstLastPara="1" rIns="0" wrap="square" tIns="0">
            <a:spAutoFit/>
          </a:bodyPr>
          <a:lstStyle/>
          <a:p>
            <a:pPr indent="0" lvl="0" marL="0" marR="0" rtl="0" algn="l">
              <a:lnSpc>
                <a:spcPct val="145454"/>
              </a:lnSpc>
              <a:spcBef>
                <a:spcPts val="0"/>
              </a:spcBef>
              <a:spcAft>
                <a:spcPts val="0"/>
              </a:spcAft>
              <a:buNone/>
            </a:pPr>
            <a:r>
              <a:rPr b="1" lang="en-US" sz="2200">
                <a:solidFill>
                  <a:srgbClr val="272525"/>
                </a:solidFill>
                <a:latin typeface="Arial"/>
                <a:ea typeface="Arial"/>
                <a:cs typeface="Arial"/>
                <a:sym typeface="Arial"/>
              </a:rPr>
              <a:t>Optimal valve opening determined from historical flow and generation data</a:t>
            </a:r>
            <a:endParaRPr/>
          </a:p>
          <a:p>
            <a:pPr indent="-185738" lvl="0" marL="185738" marR="0" rtl="0" algn="l">
              <a:lnSpc>
                <a:spcPct val="145454"/>
              </a:lnSpc>
              <a:spcBef>
                <a:spcPts val="0"/>
              </a:spcBef>
              <a:spcAft>
                <a:spcPts val="0"/>
              </a:spcAft>
              <a:buClr>
                <a:srgbClr val="272525"/>
              </a:buClr>
              <a:buSzPts val="2200"/>
              <a:buFont typeface="Arial"/>
              <a:buChar char="•"/>
            </a:pPr>
            <a:r>
              <a:rPr lang="en-US" sz="2200">
                <a:solidFill>
                  <a:srgbClr val="272525"/>
                </a:solidFill>
                <a:latin typeface="Arial"/>
                <a:ea typeface="Arial"/>
                <a:cs typeface="Arial"/>
                <a:sym typeface="Arial"/>
              </a:rPr>
              <a:t>Analyze historical flow rate and power generation data to determine optimal valve opening and adjustment range</a:t>
            </a:r>
            <a:endParaRPr/>
          </a:p>
          <a:p>
            <a:pPr indent="-185738" lvl="0" marL="185738" marR="0" rtl="0" algn="l">
              <a:lnSpc>
                <a:spcPct val="145454"/>
              </a:lnSpc>
              <a:spcBef>
                <a:spcPts val="0"/>
              </a:spcBef>
              <a:spcAft>
                <a:spcPts val="0"/>
              </a:spcAft>
              <a:buClr>
                <a:srgbClr val="272525"/>
              </a:buClr>
              <a:buSzPts val="2200"/>
              <a:buFont typeface="Arial"/>
              <a:buChar char="•"/>
            </a:pPr>
            <a:r>
              <a:rPr lang="en-US" sz="2200">
                <a:solidFill>
                  <a:srgbClr val="272525"/>
                </a:solidFill>
                <a:latin typeface="Arial"/>
                <a:ea typeface="Arial"/>
                <a:cs typeface="Arial"/>
                <a:sym typeface="Arial"/>
              </a:rPr>
              <a:t>Develop </a:t>
            </a:r>
            <a:r>
              <a:rPr b="1" lang="en-US" sz="2200">
                <a:solidFill>
                  <a:srgbClr val="272525"/>
                </a:solidFill>
                <a:latin typeface="Arial"/>
                <a:ea typeface="Arial"/>
                <a:cs typeface="Arial"/>
                <a:sym typeface="Arial"/>
              </a:rPr>
              <a:t>flow control module </a:t>
            </a:r>
            <a:r>
              <a:rPr lang="en-US" sz="2200">
                <a:solidFill>
                  <a:srgbClr val="272525"/>
                </a:solidFill>
                <a:latin typeface="Arial"/>
                <a:ea typeface="Arial"/>
                <a:cs typeface="Arial"/>
                <a:sym typeface="Arial"/>
              </a:rPr>
              <a:t>based on valve opening-flow rate distribution curves and support production well maintenance operations</a:t>
            </a:r>
            <a:endParaRPr/>
          </a:p>
        </p:txBody>
      </p:sp>
      <p:sp>
        <p:nvSpPr>
          <p:cNvPr id="538" name="Google Shape;538;p10"/>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39" name="Google Shape;539;p10"/>
          <p:cNvPicPr preferRelativeResize="0"/>
          <p:nvPr/>
        </p:nvPicPr>
        <p:blipFill rotWithShape="1">
          <a:blip r:embed="rId3">
            <a:alphaModFix/>
          </a:blip>
          <a:srcRect b="0" l="0" r="0" t="0"/>
          <a:stretch/>
        </p:blipFill>
        <p:spPr>
          <a:xfrm>
            <a:off x="601133" y="3489479"/>
            <a:ext cx="3890865" cy="2593910"/>
          </a:xfrm>
          <a:prstGeom prst="rect">
            <a:avLst/>
          </a:prstGeom>
          <a:noFill/>
          <a:ln>
            <a:noFill/>
          </a:ln>
        </p:spPr>
      </p:pic>
      <p:sp>
        <p:nvSpPr>
          <p:cNvPr id="540" name="Google Shape;540;p10"/>
          <p:cNvSpPr txBox="1"/>
          <p:nvPr/>
        </p:nvSpPr>
        <p:spPr>
          <a:xfrm>
            <a:off x="805859" y="6022910"/>
            <a:ext cx="36309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Microsoft JhengHei"/>
                <a:ea typeface="Microsoft JhengHei"/>
                <a:cs typeface="Microsoft JhengHei"/>
                <a:sym typeface="Microsoft JhengHei"/>
              </a:rPr>
              <a:t>Optimal Valve Opening Analysis</a:t>
            </a:r>
            <a:endParaRPr sz="1800" u="sng">
              <a:solidFill>
                <a:schemeClr val="dk1"/>
              </a:solidFill>
              <a:latin typeface="Microsoft JhengHei"/>
              <a:ea typeface="Microsoft JhengHei"/>
              <a:cs typeface="Microsoft JhengHei"/>
              <a:sym typeface="Microsoft JhengHei"/>
            </a:endParaRPr>
          </a:p>
        </p:txBody>
      </p:sp>
      <p:pic>
        <p:nvPicPr>
          <p:cNvPr id="541" name="Google Shape;541;p10"/>
          <p:cNvPicPr preferRelativeResize="0"/>
          <p:nvPr/>
        </p:nvPicPr>
        <p:blipFill rotWithShape="1">
          <a:blip r:embed="rId4">
            <a:alphaModFix/>
          </a:blip>
          <a:srcRect b="0" l="0" r="0" t="0"/>
          <a:stretch/>
        </p:blipFill>
        <p:spPr>
          <a:xfrm>
            <a:off x="5568434" y="3341112"/>
            <a:ext cx="5155316" cy="939578"/>
          </a:xfrm>
          <a:prstGeom prst="rect">
            <a:avLst/>
          </a:prstGeom>
          <a:noFill/>
          <a:ln>
            <a:noFill/>
          </a:ln>
        </p:spPr>
      </p:pic>
      <p:pic>
        <p:nvPicPr>
          <p:cNvPr id="542" name="Google Shape;542;p10"/>
          <p:cNvPicPr preferRelativeResize="0"/>
          <p:nvPr/>
        </p:nvPicPr>
        <p:blipFill rotWithShape="1">
          <a:blip r:embed="rId5">
            <a:alphaModFix/>
          </a:blip>
          <a:srcRect b="0" l="0" r="0" t="0"/>
          <a:stretch/>
        </p:blipFill>
        <p:spPr>
          <a:xfrm>
            <a:off x="5763222" y="4407192"/>
            <a:ext cx="4414447" cy="1964688"/>
          </a:xfrm>
          <a:prstGeom prst="rect">
            <a:avLst/>
          </a:prstGeom>
          <a:noFill/>
          <a:ln>
            <a:noFill/>
          </a:ln>
        </p:spPr>
      </p:pic>
      <p:sp>
        <p:nvSpPr>
          <p:cNvPr id="543" name="Google Shape;543;p10"/>
          <p:cNvSpPr txBox="1"/>
          <p:nvPr/>
        </p:nvSpPr>
        <p:spPr>
          <a:xfrm>
            <a:off x="5934813" y="6202603"/>
            <a:ext cx="226773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Microsoft JhengHei"/>
                <a:ea typeface="Microsoft JhengHei"/>
                <a:cs typeface="Microsoft JhengHei"/>
                <a:sym typeface="Microsoft JhengHei"/>
              </a:rPr>
              <a:t>Valve Control Module</a:t>
            </a:r>
            <a:endParaRPr/>
          </a:p>
        </p:txBody>
      </p:sp>
      <p:sp>
        <p:nvSpPr>
          <p:cNvPr id="544" name="Google Shape;544;p10"/>
          <p:cNvSpPr txBox="1"/>
          <p:nvPr/>
        </p:nvSpPr>
        <p:spPr>
          <a:xfrm>
            <a:off x="908205" y="3271145"/>
            <a:ext cx="3426301" cy="563296"/>
          </a:xfrm>
          <a:prstGeom prst="rect">
            <a:avLst/>
          </a:prstGeom>
          <a:noFill/>
          <a:ln>
            <a:noFill/>
          </a:ln>
        </p:spPr>
        <p:txBody>
          <a:bodyPr anchorCtr="0" anchor="t" bIns="45700" lIns="91425" spcFirstLastPara="1" rIns="91425" wrap="square" tIns="45700">
            <a:spAutoFit/>
          </a:bodyPr>
          <a:lstStyle/>
          <a:p>
            <a:pPr indent="0" lvl="0" marL="85725" marR="0" rtl="0" algn="ctr">
              <a:lnSpc>
                <a:spcPct val="114000"/>
              </a:lnSpc>
              <a:spcBef>
                <a:spcPts val="0"/>
              </a:spcBef>
              <a:spcAft>
                <a:spcPts val="0"/>
              </a:spcAft>
              <a:buNone/>
            </a:pPr>
            <a:r>
              <a:rPr lang="en-US" sz="1400">
                <a:solidFill>
                  <a:schemeClr val="dk1"/>
                </a:solidFill>
                <a:latin typeface="Microsoft JhengHei"/>
                <a:ea typeface="Microsoft JhengHei"/>
                <a:cs typeface="Microsoft JhengHei"/>
                <a:sym typeface="Microsoft JhengHei"/>
              </a:rPr>
              <a:t>Average Flow Rate and Power Generation vs. Valve Opening</a:t>
            </a:r>
            <a:endParaRPr sz="1400">
              <a:solidFill>
                <a:schemeClr val="dk1"/>
              </a:solidFill>
              <a:latin typeface="Microsoft JhengHei"/>
              <a:ea typeface="Microsoft JhengHei"/>
              <a:cs typeface="Microsoft JhengHei"/>
              <a:sym typeface="Microsoft JhengHei"/>
            </a:endParaRPr>
          </a:p>
        </p:txBody>
      </p:sp>
      <p:sp>
        <p:nvSpPr>
          <p:cNvPr id="545" name="Google Shape;545;p10"/>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1"/>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ITRI </a:t>
            </a:r>
            <a:r>
              <a:rPr lang="en-US"/>
              <a:t>– AI for Energy Management System</a:t>
            </a:r>
            <a:endParaRPr/>
          </a:p>
        </p:txBody>
      </p:sp>
      <p:sp>
        <p:nvSpPr>
          <p:cNvPr id="552" name="Google Shape;552;p11"/>
          <p:cNvSpPr/>
          <p:nvPr/>
        </p:nvSpPr>
        <p:spPr>
          <a:xfrm>
            <a:off x="210867" y="983844"/>
            <a:ext cx="11767075" cy="1132338"/>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3" name="Google Shape;553;p11"/>
          <p:cNvSpPr txBox="1"/>
          <p:nvPr/>
        </p:nvSpPr>
        <p:spPr>
          <a:xfrm>
            <a:off x="601133" y="1194964"/>
            <a:ext cx="11376809" cy="782330"/>
          </a:xfrm>
          <a:prstGeom prst="rect">
            <a:avLst/>
          </a:prstGeom>
          <a:noFill/>
          <a:ln>
            <a:noFill/>
          </a:ln>
        </p:spPr>
        <p:txBody>
          <a:bodyPr anchorCtr="0" anchor="t" bIns="0" lIns="0" spcFirstLastPara="1" rIns="0" wrap="square" tIns="0">
            <a:spAutoFit/>
          </a:bodyPr>
          <a:lstStyle/>
          <a:p>
            <a:pPr indent="0" lvl="0" marL="0" marR="0" rtl="0" algn="l">
              <a:lnSpc>
                <a:spcPct val="145454"/>
              </a:lnSpc>
              <a:spcBef>
                <a:spcPts val="0"/>
              </a:spcBef>
              <a:spcAft>
                <a:spcPts val="0"/>
              </a:spcAft>
              <a:buNone/>
            </a:pPr>
            <a:r>
              <a:rPr b="1" lang="en-US" sz="2200">
                <a:solidFill>
                  <a:srgbClr val="272525"/>
                </a:solidFill>
                <a:latin typeface="Arial"/>
                <a:ea typeface="Arial"/>
                <a:cs typeface="Arial"/>
                <a:sym typeface="Arial"/>
              </a:rPr>
              <a:t>Empowering Smart Energy — From Data to Action</a:t>
            </a:r>
            <a:endParaRPr/>
          </a:p>
          <a:p>
            <a:pPr indent="0" lvl="0" marL="0" marR="0" rtl="0" algn="l">
              <a:lnSpc>
                <a:spcPct val="145454"/>
              </a:lnSpc>
              <a:spcBef>
                <a:spcPts val="0"/>
              </a:spcBef>
              <a:spcAft>
                <a:spcPts val="0"/>
              </a:spcAft>
              <a:buNone/>
            </a:pPr>
            <a:r>
              <a:rPr lang="en-US" sz="2200">
                <a:solidFill>
                  <a:srgbClr val="272525"/>
                </a:solidFill>
                <a:latin typeface="Arial"/>
                <a:ea typeface="Arial"/>
                <a:cs typeface="Arial"/>
                <a:sym typeface="Arial"/>
              </a:rPr>
              <a:t>Visualize, Optimize, and Control with Intelligent Edge and AIoT Solutions</a:t>
            </a:r>
            <a:endParaRPr/>
          </a:p>
        </p:txBody>
      </p:sp>
      <p:sp>
        <p:nvSpPr>
          <p:cNvPr id="554" name="Google Shape;554;p11"/>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555" name="Google Shape;555;p11"/>
          <p:cNvSpPr/>
          <p:nvPr/>
        </p:nvSpPr>
        <p:spPr>
          <a:xfrm>
            <a:off x="8715981" y="2483545"/>
            <a:ext cx="1716794" cy="1585628"/>
          </a:xfrm>
          <a:prstGeom prst="ellipse">
            <a:avLst/>
          </a:prstGeom>
          <a:solidFill>
            <a:schemeClr val="lt1"/>
          </a:solidFill>
          <a:ln cap="flat" cmpd="sng" w="88900">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11"/>
          <p:cNvSpPr/>
          <p:nvPr/>
        </p:nvSpPr>
        <p:spPr>
          <a:xfrm>
            <a:off x="6530212" y="2453728"/>
            <a:ext cx="1716794" cy="1585628"/>
          </a:xfrm>
          <a:prstGeom prst="ellipse">
            <a:avLst/>
          </a:prstGeom>
          <a:solidFill>
            <a:schemeClr val="lt1"/>
          </a:solidFill>
          <a:ln cap="flat" cmpd="sng" w="88900">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11"/>
          <p:cNvSpPr/>
          <p:nvPr/>
        </p:nvSpPr>
        <p:spPr>
          <a:xfrm>
            <a:off x="4057264" y="2463667"/>
            <a:ext cx="1716794" cy="1585628"/>
          </a:xfrm>
          <a:prstGeom prst="ellipse">
            <a:avLst/>
          </a:prstGeom>
          <a:solidFill>
            <a:schemeClr val="lt1"/>
          </a:solidFill>
          <a:ln cap="flat" cmpd="sng" w="88900">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11"/>
          <p:cNvSpPr/>
          <p:nvPr/>
        </p:nvSpPr>
        <p:spPr>
          <a:xfrm>
            <a:off x="1876659" y="2483545"/>
            <a:ext cx="1716794" cy="1585628"/>
          </a:xfrm>
          <a:prstGeom prst="ellipse">
            <a:avLst/>
          </a:prstGeom>
          <a:solidFill>
            <a:schemeClr val="lt1"/>
          </a:solidFill>
          <a:ln cap="flat" cmpd="sng" w="88900">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59" name="Google Shape;559;p11"/>
          <p:cNvGrpSpPr/>
          <p:nvPr/>
        </p:nvGrpSpPr>
        <p:grpSpPr>
          <a:xfrm>
            <a:off x="2255668" y="2937759"/>
            <a:ext cx="1025271" cy="808362"/>
            <a:chOff x="823911" y="2961368"/>
            <a:chExt cx="1094129" cy="934013"/>
          </a:xfrm>
        </p:grpSpPr>
        <p:sp>
          <p:nvSpPr>
            <p:cNvPr descr="監視器" id="560" name="Google Shape;560;p11"/>
            <p:cNvSpPr/>
            <p:nvPr/>
          </p:nvSpPr>
          <p:spPr>
            <a:xfrm>
              <a:off x="823911" y="2961368"/>
              <a:ext cx="1094129" cy="934013"/>
            </a:xfrm>
            <a:custGeom>
              <a:rect b="b" l="l" r="r" t="t"/>
              <a:pathLst>
                <a:path extrusionOk="0" h="934012" w="1094129">
                  <a:moveTo>
                    <a:pt x="1001354" y="681121"/>
                  </a:moveTo>
                  <a:lnTo>
                    <a:pt x="94027" y="681121"/>
                  </a:lnTo>
                  <a:lnTo>
                    <a:pt x="94027" y="94027"/>
                  </a:lnTo>
                  <a:lnTo>
                    <a:pt x="1001354" y="94027"/>
                  </a:lnTo>
                  <a:lnTo>
                    <a:pt x="1001354" y="681121"/>
                  </a:lnTo>
                  <a:close/>
                  <a:moveTo>
                    <a:pt x="1028040" y="13968"/>
                  </a:moveTo>
                  <a:lnTo>
                    <a:pt x="67341" y="13968"/>
                  </a:lnTo>
                  <a:cubicBezTo>
                    <a:pt x="37986" y="13968"/>
                    <a:pt x="13968" y="37986"/>
                    <a:pt x="13968" y="67341"/>
                  </a:cubicBezTo>
                  <a:lnTo>
                    <a:pt x="13968" y="707807"/>
                  </a:lnTo>
                  <a:cubicBezTo>
                    <a:pt x="13968" y="737161"/>
                    <a:pt x="37986" y="761179"/>
                    <a:pt x="67341" y="761179"/>
                  </a:cubicBezTo>
                  <a:lnTo>
                    <a:pt x="440946" y="761179"/>
                  </a:lnTo>
                  <a:lnTo>
                    <a:pt x="440946" y="841237"/>
                  </a:lnTo>
                  <a:lnTo>
                    <a:pt x="307515" y="841237"/>
                  </a:lnTo>
                  <a:lnTo>
                    <a:pt x="307515" y="921295"/>
                  </a:lnTo>
                  <a:lnTo>
                    <a:pt x="787865" y="921295"/>
                  </a:lnTo>
                  <a:lnTo>
                    <a:pt x="787865" y="841237"/>
                  </a:lnTo>
                  <a:lnTo>
                    <a:pt x="654435" y="841237"/>
                  </a:lnTo>
                  <a:lnTo>
                    <a:pt x="654435" y="761179"/>
                  </a:lnTo>
                  <a:lnTo>
                    <a:pt x="1028040" y="761179"/>
                  </a:lnTo>
                  <a:cubicBezTo>
                    <a:pt x="1057394" y="761179"/>
                    <a:pt x="1081412" y="737161"/>
                    <a:pt x="1081412" y="707807"/>
                  </a:cubicBezTo>
                  <a:lnTo>
                    <a:pt x="1081412" y="67341"/>
                  </a:lnTo>
                  <a:cubicBezTo>
                    <a:pt x="1081412" y="37986"/>
                    <a:pt x="1057394" y="13968"/>
                    <a:pt x="1028040" y="139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descr="橫條圖" id="561" name="Google Shape;561;p11"/>
            <p:cNvGrpSpPr/>
            <p:nvPr/>
          </p:nvGrpSpPr>
          <p:grpSpPr>
            <a:xfrm>
              <a:off x="1075267" y="3207908"/>
              <a:ext cx="620503" cy="373492"/>
              <a:chOff x="1155359" y="3207908"/>
              <a:chExt cx="540411" cy="333929"/>
            </a:xfrm>
          </p:grpSpPr>
          <p:sp>
            <p:nvSpPr>
              <p:cNvPr id="562" name="Google Shape;562;p11"/>
              <p:cNvSpPr/>
              <p:nvPr/>
            </p:nvSpPr>
            <p:spPr>
              <a:xfrm>
                <a:off x="1155359" y="3330934"/>
                <a:ext cx="113771" cy="210903"/>
              </a:xfrm>
              <a:custGeom>
                <a:rect b="b" l="l" r="r" t="t"/>
                <a:pathLst>
                  <a:path extrusionOk="0" h="210902" w="113770">
                    <a:moveTo>
                      <a:pt x="7037" y="4348"/>
                    </a:moveTo>
                    <a:lnTo>
                      <a:pt x="111326" y="4348"/>
                    </a:lnTo>
                    <a:lnTo>
                      <a:pt x="111326" y="209392"/>
                    </a:lnTo>
                    <a:lnTo>
                      <a:pt x="7037" y="20939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3" name="Google Shape;563;p11"/>
              <p:cNvSpPr/>
              <p:nvPr/>
            </p:nvSpPr>
            <p:spPr>
              <a:xfrm>
                <a:off x="1297572" y="3207908"/>
                <a:ext cx="113771" cy="333929"/>
              </a:xfrm>
              <a:custGeom>
                <a:rect b="b" l="l" r="r" t="t"/>
                <a:pathLst>
                  <a:path extrusionOk="0" h="333929" w="113770">
                    <a:moveTo>
                      <a:pt x="7037" y="4348"/>
                    </a:moveTo>
                    <a:lnTo>
                      <a:pt x="111326" y="4348"/>
                    </a:lnTo>
                    <a:lnTo>
                      <a:pt x="111326" y="332419"/>
                    </a:lnTo>
                    <a:lnTo>
                      <a:pt x="7037" y="3324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4" name="Google Shape;564;p11"/>
              <p:cNvSpPr/>
              <p:nvPr/>
            </p:nvSpPr>
            <p:spPr>
              <a:xfrm>
                <a:off x="1439786" y="3330934"/>
                <a:ext cx="113771" cy="210903"/>
              </a:xfrm>
              <a:custGeom>
                <a:rect b="b" l="l" r="r" t="t"/>
                <a:pathLst>
                  <a:path extrusionOk="0" h="210902" w="113770">
                    <a:moveTo>
                      <a:pt x="7037" y="4348"/>
                    </a:moveTo>
                    <a:lnTo>
                      <a:pt x="111326" y="4348"/>
                    </a:lnTo>
                    <a:lnTo>
                      <a:pt x="111326" y="209392"/>
                    </a:lnTo>
                    <a:lnTo>
                      <a:pt x="7037" y="20939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5" name="Google Shape;565;p11"/>
              <p:cNvSpPr/>
              <p:nvPr/>
            </p:nvSpPr>
            <p:spPr>
              <a:xfrm>
                <a:off x="1581999" y="3430527"/>
                <a:ext cx="113771" cy="111310"/>
              </a:xfrm>
              <a:custGeom>
                <a:rect b="b" l="l" r="r" t="t"/>
                <a:pathLst>
                  <a:path extrusionOk="0" h="111309" w="113770">
                    <a:moveTo>
                      <a:pt x="7037" y="4348"/>
                    </a:moveTo>
                    <a:lnTo>
                      <a:pt x="111326" y="4348"/>
                    </a:lnTo>
                    <a:lnTo>
                      <a:pt x="111326" y="109799"/>
                    </a:lnTo>
                    <a:lnTo>
                      <a:pt x="7037" y="1097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66" name="Google Shape;566;p11"/>
            <p:cNvSpPr/>
            <p:nvPr/>
          </p:nvSpPr>
          <p:spPr>
            <a:xfrm>
              <a:off x="1035050" y="3136900"/>
              <a:ext cx="685800" cy="133350"/>
            </a:xfrm>
            <a:custGeom>
              <a:rect b="b" l="l" r="r" t="t"/>
              <a:pathLst>
                <a:path extrusionOk="0" h="133350" w="685800">
                  <a:moveTo>
                    <a:pt x="0" y="50800"/>
                  </a:moveTo>
                  <a:lnTo>
                    <a:pt x="127000" y="69850"/>
                  </a:lnTo>
                  <a:lnTo>
                    <a:pt x="317500" y="0"/>
                  </a:lnTo>
                  <a:lnTo>
                    <a:pt x="508000" y="133350"/>
                  </a:lnTo>
                  <a:lnTo>
                    <a:pt x="685800" y="95250"/>
                  </a:lnTo>
                </a:path>
              </a:pathLst>
            </a:custGeom>
            <a:noFill/>
            <a:ln cap="flat" cmpd="sng" w="2857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11"/>
            <p:cNvSpPr/>
            <p:nvPr/>
          </p:nvSpPr>
          <p:spPr>
            <a:xfrm>
              <a:off x="1003300" y="3136900"/>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11"/>
            <p:cNvSpPr/>
            <p:nvPr/>
          </p:nvSpPr>
          <p:spPr>
            <a:xfrm>
              <a:off x="1120928" y="3159125"/>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9" name="Google Shape;569;p11"/>
            <p:cNvSpPr/>
            <p:nvPr/>
          </p:nvSpPr>
          <p:spPr>
            <a:xfrm>
              <a:off x="1303261" y="3092450"/>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0" name="Google Shape;570;p11"/>
            <p:cNvSpPr/>
            <p:nvPr/>
          </p:nvSpPr>
          <p:spPr>
            <a:xfrm>
              <a:off x="1469284" y="3218980"/>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11"/>
            <p:cNvSpPr/>
            <p:nvPr/>
          </p:nvSpPr>
          <p:spPr>
            <a:xfrm>
              <a:off x="1660678" y="3184525"/>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72" name="Google Shape;572;p11"/>
          <p:cNvSpPr/>
          <p:nvPr/>
        </p:nvSpPr>
        <p:spPr>
          <a:xfrm>
            <a:off x="1704369" y="4258723"/>
            <a:ext cx="212750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7F7F7F"/>
                </a:solidFill>
                <a:latin typeface="Arial"/>
                <a:ea typeface="Arial"/>
                <a:cs typeface="Arial"/>
                <a:sym typeface="Arial"/>
              </a:rPr>
              <a:t>Data Monitoring:</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Data Visualization</a:t>
            </a:r>
            <a:endParaRPr/>
          </a:p>
          <a:p>
            <a:pPr indent="0" lvl="0" marL="0" marR="0" rtl="0" algn="l">
              <a:spcBef>
                <a:spcPts val="0"/>
              </a:spcBef>
              <a:spcAft>
                <a:spcPts val="0"/>
              </a:spcAft>
              <a:buNone/>
            </a:pPr>
            <a:r>
              <a:rPr b="1" lang="en-US" sz="1800">
                <a:solidFill>
                  <a:srgbClr val="00B050"/>
                </a:solidFill>
                <a:latin typeface="Arial"/>
                <a:ea typeface="Arial"/>
                <a:cs typeface="Arial"/>
                <a:sym typeface="Arial"/>
              </a:rPr>
              <a:t>Power Tab</a:t>
            </a:r>
            <a:endParaRPr b="1" sz="1800">
              <a:solidFill>
                <a:srgbClr val="00B050"/>
              </a:solidFill>
              <a:latin typeface="Arial"/>
              <a:ea typeface="Arial"/>
              <a:cs typeface="Arial"/>
              <a:sym typeface="Arial"/>
            </a:endParaRPr>
          </a:p>
        </p:txBody>
      </p:sp>
      <p:sp>
        <p:nvSpPr>
          <p:cNvPr id="573" name="Google Shape;573;p11"/>
          <p:cNvSpPr/>
          <p:nvPr/>
        </p:nvSpPr>
        <p:spPr>
          <a:xfrm>
            <a:off x="3789675" y="4258723"/>
            <a:ext cx="262764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F7F7F"/>
                </a:solidFill>
                <a:latin typeface="Arial"/>
                <a:ea typeface="Arial"/>
                <a:cs typeface="Arial"/>
                <a:sym typeface="Arial"/>
              </a:rPr>
              <a:t>Optimal Control:</a:t>
            </a:r>
            <a:endParaRPr/>
          </a:p>
          <a:p>
            <a:pPr indent="0" lvl="0" marL="0" marR="0" rtl="0" algn="ctr">
              <a:spcBef>
                <a:spcPts val="0"/>
              </a:spcBef>
              <a:spcAft>
                <a:spcPts val="0"/>
              </a:spcAft>
              <a:buNone/>
            </a:pPr>
            <a:r>
              <a:rPr lang="en-US" sz="1800">
                <a:solidFill>
                  <a:srgbClr val="000000"/>
                </a:solidFill>
                <a:latin typeface="Arial"/>
                <a:ea typeface="Arial"/>
                <a:cs typeface="Arial"/>
                <a:sym typeface="Arial"/>
              </a:rPr>
              <a:t>Chilled Water Plant Control Strategies</a:t>
            </a:r>
            <a:endParaRPr sz="1800">
              <a:solidFill>
                <a:srgbClr val="000000"/>
              </a:solidFill>
              <a:latin typeface="Arial"/>
              <a:ea typeface="Arial"/>
              <a:cs typeface="Arial"/>
              <a:sym typeface="Arial"/>
            </a:endParaRPr>
          </a:p>
        </p:txBody>
      </p:sp>
      <p:sp>
        <p:nvSpPr>
          <p:cNvPr id="574" name="Google Shape;574;p11"/>
          <p:cNvSpPr/>
          <p:nvPr/>
        </p:nvSpPr>
        <p:spPr>
          <a:xfrm>
            <a:off x="5976608" y="4179674"/>
            <a:ext cx="3031042"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F7F7F"/>
                </a:solidFill>
                <a:latin typeface="Arial"/>
                <a:ea typeface="Arial"/>
                <a:cs typeface="Arial"/>
                <a:sym typeface="Arial"/>
              </a:rPr>
              <a:t>Edge Computing: </a:t>
            </a:r>
            <a:br>
              <a:rPr b="1" lang="en-US" sz="1800">
                <a:solidFill>
                  <a:srgbClr val="7F7F7F"/>
                </a:solidFill>
                <a:latin typeface="Arial"/>
                <a:ea typeface="Arial"/>
                <a:cs typeface="Arial"/>
                <a:sym typeface="Arial"/>
              </a:rPr>
            </a:br>
            <a:r>
              <a:rPr b="1" lang="en-US" sz="1800">
                <a:solidFill>
                  <a:srgbClr val="7F7F7F"/>
                </a:solidFill>
                <a:latin typeface="Arial"/>
                <a:ea typeface="Arial"/>
                <a:cs typeface="Arial"/>
                <a:sym typeface="Arial"/>
              </a:rPr>
              <a:t>(Nearby Computing)</a:t>
            </a:r>
            <a:endParaRPr/>
          </a:p>
          <a:p>
            <a:pPr indent="0" lvl="0" marL="0" marR="0" rtl="0" algn="ctr">
              <a:spcBef>
                <a:spcPts val="0"/>
              </a:spcBef>
              <a:spcAft>
                <a:spcPts val="0"/>
              </a:spcAft>
              <a:buNone/>
            </a:pPr>
            <a:r>
              <a:rPr lang="en-US" sz="1800">
                <a:solidFill>
                  <a:srgbClr val="000000"/>
                </a:solidFill>
                <a:latin typeface="Arial"/>
                <a:ea typeface="Arial"/>
                <a:cs typeface="Arial"/>
                <a:sym typeface="Arial"/>
              </a:rPr>
              <a:t>μ-BEMS (Micro BEMS)</a:t>
            </a:r>
            <a:endParaRPr/>
          </a:p>
          <a:p>
            <a:pPr indent="0" lvl="0" marL="0" marR="0" rtl="0" algn="ctr">
              <a:spcBef>
                <a:spcPts val="0"/>
              </a:spcBef>
              <a:spcAft>
                <a:spcPts val="0"/>
              </a:spcAft>
              <a:buNone/>
            </a:pPr>
            <a:r>
              <a:rPr lang="en-US" sz="1800">
                <a:solidFill>
                  <a:srgbClr val="000000"/>
                </a:solidFill>
                <a:latin typeface="Arial"/>
                <a:ea typeface="Arial"/>
                <a:cs typeface="Arial"/>
                <a:sym typeface="Arial"/>
              </a:rPr>
              <a:t>Embedded Controller</a:t>
            </a:r>
            <a:endParaRPr/>
          </a:p>
          <a:p>
            <a:pPr indent="0" lvl="0" marL="0" marR="0" rtl="0" algn="ctr">
              <a:spcBef>
                <a:spcPts val="0"/>
              </a:spcBef>
              <a:spcAft>
                <a:spcPts val="0"/>
              </a:spcAft>
              <a:buNone/>
            </a:pPr>
            <a:r>
              <a:rPr lang="en-US" sz="1800">
                <a:solidFill>
                  <a:srgbClr val="000000"/>
                </a:solidFill>
                <a:latin typeface="Arial"/>
                <a:ea typeface="Arial"/>
                <a:cs typeface="Arial"/>
                <a:sym typeface="Arial"/>
              </a:rPr>
              <a:t>Tab Sensor</a:t>
            </a:r>
            <a:endParaRPr sz="1800">
              <a:solidFill>
                <a:srgbClr val="000000"/>
              </a:solidFill>
              <a:latin typeface="Arial"/>
              <a:ea typeface="Arial"/>
              <a:cs typeface="Arial"/>
              <a:sym typeface="Arial"/>
            </a:endParaRPr>
          </a:p>
        </p:txBody>
      </p:sp>
      <p:grpSp>
        <p:nvGrpSpPr>
          <p:cNvPr id="575" name="Google Shape;575;p11"/>
          <p:cNvGrpSpPr/>
          <p:nvPr/>
        </p:nvGrpSpPr>
        <p:grpSpPr>
          <a:xfrm>
            <a:off x="4173875" y="2525493"/>
            <a:ext cx="1418527" cy="1273864"/>
            <a:chOff x="2100973" y="1543819"/>
            <a:chExt cx="1668017" cy="1621821"/>
          </a:xfrm>
        </p:grpSpPr>
        <p:grpSp>
          <p:nvGrpSpPr>
            <p:cNvPr descr="流星" id="576" name="Google Shape;576;p11"/>
            <p:cNvGrpSpPr/>
            <p:nvPr/>
          </p:nvGrpSpPr>
          <p:grpSpPr>
            <a:xfrm>
              <a:off x="3064204" y="1543819"/>
              <a:ext cx="704786" cy="697949"/>
              <a:chOff x="3057325" y="1506053"/>
              <a:chExt cx="722176" cy="807027"/>
            </a:xfrm>
          </p:grpSpPr>
          <p:sp>
            <p:nvSpPr>
              <p:cNvPr id="577" name="Google Shape;577;p11"/>
              <p:cNvSpPr/>
              <p:nvPr/>
            </p:nvSpPr>
            <p:spPr>
              <a:xfrm>
                <a:off x="3057325" y="1703036"/>
                <a:ext cx="417341" cy="610044"/>
              </a:xfrm>
              <a:custGeom>
                <a:rect b="b" l="l" r="r" t="t"/>
                <a:pathLst>
                  <a:path extrusionOk="0" h="610045" w="499251">
                    <a:moveTo>
                      <a:pt x="480440" y="110490"/>
                    </a:moveTo>
                    <a:lnTo>
                      <a:pt x="498537" y="49530"/>
                    </a:lnTo>
                    <a:cubicBezTo>
                      <a:pt x="500442" y="42862"/>
                      <a:pt x="498537" y="35242"/>
                      <a:pt x="492822" y="29527"/>
                    </a:cubicBezTo>
                    <a:lnTo>
                      <a:pt x="458532" y="0"/>
                    </a:lnTo>
                    <a:cubicBezTo>
                      <a:pt x="146112" y="123825"/>
                      <a:pt x="6095" y="342900"/>
                      <a:pt x="6095" y="342900"/>
                    </a:cubicBezTo>
                    <a:cubicBezTo>
                      <a:pt x="-7240" y="361950"/>
                      <a:pt x="2285" y="386715"/>
                      <a:pt x="25145" y="381000"/>
                    </a:cubicBezTo>
                    <a:lnTo>
                      <a:pt x="34670" y="457200"/>
                    </a:lnTo>
                    <a:cubicBezTo>
                      <a:pt x="22287" y="477202"/>
                      <a:pt x="35622" y="500062"/>
                      <a:pt x="58482" y="495300"/>
                    </a:cubicBezTo>
                    <a:lnTo>
                      <a:pt x="96582" y="488632"/>
                    </a:lnTo>
                    <a:cubicBezTo>
                      <a:pt x="107060" y="485775"/>
                      <a:pt x="117537" y="488632"/>
                      <a:pt x="125157" y="496252"/>
                    </a:cubicBezTo>
                    <a:cubicBezTo>
                      <a:pt x="132777" y="502920"/>
                      <a:pt x="136587" y="513397"/>
                      <a:pt x="134682" y="523875"/>
                    </a:cubicBezTo>
                    <a:lnTo>
                      <a:pt x="119442" y="588645"/>
                    </a:lnTo>
                    <a:cubicBezTo>
                      <a:pt x="117537" y="611505"/>
                      <a:pt x="145160" y="618172"/>
                      <a:pt x="157542" y="598170"/>
                    </a:cubicBezTo>
                    <a:cubicBezTo>
                      <a:pt x="157542" y="598170"/>
                      <a:pt x="311847" y="285750"/>
                      <a:pt x="482345" y="154305"/>
                    </a:cubicBezTo>
                    <a:cubicBezTo>
                      <a:pt x="477582" y="140017"/>
                      <a:pt x="476630" y="124777"/>
                      <a:pt x="480440" y="11049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8" name="Google Shape;578;p11"/>
              <p:cNvSpPr/>
              <p:nvPr/>
            </p:nvSpPr>
            <p:spPr>
              <a:xfrm>
                <a:off x="3427076" y="1506053"/>
                <a:ext cx="352425" cy="352425"/>
              </a:xfrm>
              <a:custGeom>
                <a:rect b="b" l="l" r="r" t="t"/>
                <a:pathLst>
                  <a:path extrusionOk="0" h="352425" w="352425">
                    <a:moveTo>
                      <a:pt x="341247" y="157639"/>
                    </a:moveTo>
                    <a:cubicBezTo>
                      <a:pt x="348867" y="150971"/>
                      <a:pt x="351724" y="140494"/>
                      <a:pt x="347914" y="131921"/>
                    </a:cubicBezTo>
                    <a:cubicBezTo>
                      <a:pt x="344104" y="122396"/>
                      <a:pt x="335532" y="116681"/>
                      <a:pt x="326007" y="116681"/>
                    </a:cubicBezTo>
                    <a:lnTo>
                      <a:pt x="247901" y="116681"/>
                    </a:lnTo>
                    <a:cubicBezTo>
                      <a:pt x="237424" y="116681"/>
                      <a:pt x="228851" y="110014"/>
                      <a:pt x="225994" y="100489"/>
                    </a:cubicBezTo>
                    <a:lnTo>
                      <a:pt x="200276" y="23336"/>
                    </a:lnTo>
                    <a:cubicBezTo>
                      <a:pt x="197419" y="13811"/>
                      <a:pt x="187894" y="7144"/>
                      <a:pt x="178369" y="7144"/>
                    </a:cubicBezTo>
                    <a:cubicBezTo>
                      <a:pt x="167892" y="7144"/>
                      <a:pt x="159319" y="13811"/>
                      <a:pt x="156461" y="23336"/>
                    </a:cubicBezTo>
                    <a:lnTo>
                      <a:pt x="130744" y="100489"/>
                    </a:lnTo>
                    <a:cubicBezTo>
                      <a:pt x="127886" y="110014"/>
                      <a:pt x="118361" y="116681"/>
                      <a:pt x="108836" y="116681"/>
                    </a:cubicBezTo>
                    <a:lnTo>
                      <a:pt x="30732" y="116681"/>
                    </a:lnTo>
                    <a:cubicBezTo>
                      <a:pt x="21207" y="116681"/>
                      <a:pt x="12634" y="123349"/>
                      <a:pt x="8824" y="131921"/>
                    </a:cubicBezTo>
                    <a:cubicBezTo>
                      <a:pt x="5014" y="141446"/>
                      <a:pt x="7872" y="151924"/>
                      <a:pt x="15491" y="157639"/>
                    </a:cubicBezTo>
                    <a:lnTo>
                      <a:pt x="43114" y="182404"/>
                    </a:lnTo>
                    <a:lnTo>
                      <a:pt x="78357" y="212884"/>
                    </a:lnTo>
                    <a:cubicBezTo>
                      <a:pt x="82167" y="215741"/>
                      <a:pt x="84072" y="219551"/>
                      <a:pt x="85977" y="224314"/>
                    </a:cubicBezTo>
                    <a:cubicBezTo>
                      <a:pt x="86929" y="229076"/>
                      <a:pt x="86929" y="232886"/>
                      <a:pt x="85977" y="237649"/>
                    </a:cubicBezTo>
                    <a:lnTo>
                      <a:pt x="60259" y="318611"/>
                    </a:lnTo>
                    <a:cubicBezTo>
                      <a:pt x="57402" y="328136"/>
                      <a:pt x="60259" y="338614"/>
                      <a:pt x="68832" y="344329"/>
                    </a:cubicBezTo>
                    <a:cubicBezTo>
                      <a:pt x="76452" y="350044"/>
                      <a:pt x="87882" y="350044"/>
                      <a:pt x="96454" y="345281"/>
                    </a:cubicBezTo>
                    <a:lnTo>
                      <a:pt x="165034" y="296704"/>
                    </a:lnTo>
                    <a:cubicBezTo>
                      <a:pt x="172654" y="290989"/>
                      <a:pt x="184084" y="290989"/>
                      <a:pt x="191704" y="296704"/>
                    </a:cubicBezTo>
                    <a:lnTo>
                      <a:pt x="260284" y="345281"/>
                    </a:lnTo>
                    <a:cubicBezTo>
                      <a:pt x="268857" y="350996"/>
                      <a:pt x="279334" y="350996"/>
                      <a:pt x="287907" y="344329"/>
                    </a:cubicBezTo>
                    <a:cubicBezTo>
                      <a:pt x="295526" y="338614"/>
                      <a:pt x="299337" y="328136"/>
                      <a:pt x="296479" y="318611"/>
                    </a:cubicBezTo>
                    <a:lnTo>
                      <a:pt x="272667" y="237649"/>
                    </a:lnTo>
                    <a:cubicBezTo>
                      <a:pt x="269809" y="229076"/>
                      <a:pt x="272667" y="218599"/>
                      <a:pt x="279334" y="212884"/>
                    </a:cubicBezTo>
                    <a:lnTo>
                      <a:pt x="341247" y="15763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79" name="Google Shape;579;p11"/>
            <p:cNvGrpSpPr/>
            <p:nvPr/>
          </p:nvGrpSpPr>
          <p:grpSpPr>
            <a:xfrm>
              <a:off x="2100973" y="1887005"/>
              <a:ext cx="1604559" cy="1278635"/>
              <a:chOff x="2389669" y="2673268"/>
              <a:chExt cx="1604559" cy="1278635"/>
            </a:xfrm>
          </p:grpSpPr>
          <p:sp>
            <p:nvSpPr>
              <p:cNvPr descr="單一齒輪" id="580" name="Google Shape;580;p11"/>
              <p:cNvSpPr/>
              <p:nvPr/>
            </p:nvSpPr>
            <p:spPr>
              <a:xfrm>
                <a:off x="2669980" y="2735169"/>
                <a:ext cx="1145422" cy="1145422"/>
              </a:xfrm>
              <a:custGeom>
                <a:rect b="b" l="l" r="r" t="t"/>
                <a:pathLst>
                  <a:path extrusionOk="0" h="1640548" w="1640548">
                    <a:moveTo>
                      <a:pt x="826218" y="1111531"/>
                    </a:moveTo>
                    <a:cubicBezTo>
                      <a:pt x="669296" y="1111531"/>
                      <a:pt x="540905" y="983140"/>
                      <a:pt x="540905" y="826218"/>
                    </a:cubicBezTo>
                    <a:cubicBezTo>
                      <a:pt x="540905" y="669296"/>
                      <a:pt x="669296" y="540905"/>
                      <a:pt x="826218" y="540905"/>
                    </a:cubicBezTo>
                    <a:cubicBezTo>
                      <a:pt x="983140" y="540905"/>
                      <a:pt x="1111531" y="669296"/>
                      <a:pt x="1111531" y="826218"/>
                    </a:cubicBezTo>
                    <a:cubicBezTo>
                      <a:pt x="1111531" y="983140"/>
                      <a:pt x="983140" y="1111531"/>
                      <a:pt x="826218" y="1111531"/>
                    </a:cubicBezTo>
                    <a:close/>
                    <a:moveTo>
                      <a:pt x="1468172" y="647898"/>
                    </a:moveTo>
                    <a:cubicBezTo>
                      <a:pt x="1453906" y="595590"/>
                      <a:pt x="1432508" y="545661"/>
                      <a:pt x="1406354" y="500486"/>
                    </a:cubicBezTo>
                    <a:lnTo>
                      <a:pt x="1465794" y="322166"/>
                    </a:lnTo>
                    <a:lnTo>
                      <a:pt x="1330271" y="186642"/>
                    </a:lnTo>
                    <a:lnTo>
                      <a:pt x="1151950" y="246082"/>
                    </a:lnTo>
                    <a:cubicBezTo>
                      <a:pt x="1104398" y="219929"/>
                      <a:pt x="1054468" y="198530"/>
                      <a:pt x="1002161" y="184264"/>
                    </a:cubicBezTo>
                    <a:lnTo>
                      <a:pt x="921322" y="17832"/>
                    </a:lnTo>
                    <a:lnTo>
                      <a:pt x="731114" y="17832"/>
                    </a:lnTo>
                    <a:lnTo>
                      <a:pt x="647898" y="184264"/>
                    </a:lnTo>
                    <a:cubicBezTo>
                      <a:pt x="595590" y="198530"/>
                      <a:pt x="545661" y="219929"/>
                      <a:pt x="500486" y="246082"/>
                    </a:cubicBezTo>
                    <a:lnTo>
                      <a:pt x="322166" y="186642"/>
                    </a:lnTo>
                    <a:lnTo>
                      <a:pt x="186642" y="322166"/>
                    </a:lnTo>
                    <a:lnTo>
                      <a:pt x="246082" y="500486"/>
                    </a:lnTo>
                    <a:cubicBezTo>
                      <a:pt x="219929" y="548038"/>
                      <a:pt x="198530" y="597968"/>
                      <a:pt x="184264" y="650275"/>
                    </a:cubicBezTo>
                    <a:lnTo>
                      <a:pt x="17832" y="731114"/>
                    </a:lnTo>
                    <a:lnTo>
                      <a:pt x="17832" y="921322"/>
                    </a:lnTo>
                    <a:lnTo>
                      <a:pt x="184264" y="1004539"/>
                    </a:lnTo>
                    <a:cubicBezTo>
                      <a:pt x="198530" y="1056846"/>
                      <a:pt x="219929" y="1106776"/>
                      <a:pt x="246082" y="1151950"/>
                    </a:cubicBezTo>
                    <a:lnTo>
                      <a:pt x="186642" y="1330271"/>
                    </a:lnTo>
                    <a:lnTo>
                      <a:pt x="322166" y="1465794"/>
                    </a:lnTo>
                    <a:lnTo>
                      <a:pt x="500486" y="1406354"/>
                    </a:lnTo>
                    <a:cubicBezTo>
                      <a:pt x="548038" y="1432508"/>
                      <a:pt x="597968" y="1453906"/>
                      <a:pt x="650275" y="1468172"/>
                    </a:cubicBezTo>
                    <a:lnTo>
                      <a:pt x="733492" y="1634604"/>
                    </a:lnTo>
                    <a:lnTo>
                      <a:pt x="923700" y="1634604"/>
                    </a:lnTo>
                    <a:lnTo>
                      <a:pt x="1006916" y="1468172"/>
                    </a:lnTo>
                    <a:cubicBezTo>
                      <a:pt x="1059224" y="1453906"/>
                      <a:pt x="1109153" y="1432508"/>
                      <a:pt x="1154328" y="1406354"/>
                    </a:cubicBezTo>
                    <a:lnTo>
                      <a:pt x="1332648" y="1465794"/>
                    </a:lnTo>
                    <a:lnTo>
                      <a:pt x="1468172" y="1330271"/>
                    </a:lnTo>
                    <a:lnTo>
                      <a:pt x="1408732" y="1151950"/>
                    </a:lnTo>
                    <a:cubicBezTo>
                      <a:pt x="1434885" y="1104398"/>
                      <a:pt x="1456284" y="1054468"/>
                      <a:pt x="1470549" y="1002161"/>
                    </a:cubicBezTo>
                    <a:lnTo>
                      <a:pt x="1636982" y="918945"/>
                    </a:lnTo>
                    <a:lnTo>
                      <a:pt x="1636982" y="728736"/>
                    </a:lnTo>
                    <a:lnTo>
                      <a:pt x="1468172" y="647898"/>
                    </a:lnTo>
                    <a:close/>
                  </a:path>
                </a:pathLst>
              </a:custGeom>
              <a:solidFill>
                <a:schemeClr val="lt1"/>
              </a:solidFill>
              <a:ln cap="flat" cmpd="sng" w="698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81" name="Google Shape;581;p11"/>
              <p:cNvGrpSpPr/>
              <p:nvPr/>
            </p:nvGrpSpPr>
            <p:grpSpPr>
              <a:xfrm>
                <a:off x="2389669" y="3270250"/>
                <a:ext cx="798507" cy="681653"/>
                <a:chOff x="2775262" y="3716444"/>
                <a:chExt cx="876612" cy="748328"/>
              </a:xfrm>
            </p:grpSpPr>
            <p:sp>
              <p:nvSpPr>
                <p:cNvPr id="582" name="Google Shape;582;p11"/>
                <p:cNvSpPr/>
                <p:nvPr/>
              </p:nvSpPr>
              <p:spPr>
                <a:xfrm>
                  <a:off x="2844799" y="3763433"/>
                  <a:ext cx="757767" cy="52572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83" name="Google Shape;583;p11"/>
                <p:cNvGrpSpPr/>
                <p:nvPr/>
              </p:nvGrpSpPr>
              <p:grpSpPr>
                <a:xfrm>
                  <a:off x="2775262" y="3716444"/>
                  <a:ext cx="876612" cy="748328"/>
                  <a:chOff x="823911" y="2961368"/>
                  <a:chExt cx="1094129" cy="934013"/>
                </a:xfrm>
              </p:grpSpPr>
              <p:sp>
                <p:nvSpPr>
                  <p:cNvPr descr="監視器" id="584" name="Google Shape;584;p11"/>
                  <p:cNvSpPr/>
                  <p:nvPr/>
                </p:nvSpPr>
                <p:spPr>
                  <a:xfrm>
                    <a:off x="823911" y="2961368"/>
                    <a:ext cx="1094129" cy="934013"/>
                  </a:xfrm>
                  <a:custGeom>
                    <a:rect b="b" l="l" r="r" t="t"/>
                    <a:pathLst>
                      <a:path extrusionOk="0" h="934012" w="1094129">
                        <a:moveTo>
                          <a:pt x="1001354" y="681121"/>
                        </a:moveTo>
                        <a:lnTo>
                          <a:pt x="94027" y="681121"/>
                        </a:lnTo>
                        <a:lnTo>
                          <a:pt x="94027" y="94027"/>
                        </a:lnTo>
                        <a:lnTo>
                          <a:pt x="1001354" y="94027"/>
                        </a:lnTo>
                        <a:lnTo>
                          <a:pt x="1001354" y="681121"/>
                        </a:lnTo>
                        <a:close/>
                        <a:moveTo>
                          <a:pt x="1028040" y="13968"/>
                        </a:moveTo>
                        <a:lnTo>
                          <a:pt x="67341" y="13968"/>
                        </a:lnTo>
                        <a:cubicBezTo>
                          <a:pt x="37986" y="13968"/>
                          <a:pt x="13968" y="37986"/>
                          <a:pt x="13968" y="67341"/>
                        </a:cubicBezTo>
                        <a:lnTo>
                          <a:pt x="13968" y="707807"/>
                        </a:lnTo>
                        <a:cubicBezTo>
                          <a:pt x="13968" y="737161"/>
                          <a:pt x="37986" y="761179"/>
                          <a:pt x="67341" y="761179"/>
                        </a:cubicBezTo>
                        <a:lnTo>
                          <a:pt x="440946" y="761179"/>
                        </a:lnTo>
                        <a:lnTo>
                          <a:pt x="440946" y="841237"/>
                        </a:lnTo>
                        <a:lnTo>
                          <a:pt x="307515" y="841237"/>
                        </a:lnTo>
                        <a:lnTo>
                          <a:pt x="307515" y="921295"/>
                        </a:lnTo>
                        <a:lnTo>
                          <a:pt x="787865" y="921295"/>
                        </a:lnTo>
                        <a:lnTo>
                          <a:pt x="787865" y="841237"/>
                        </a:lnTo>
                        <a:lnTo>
                          <a:pt x="654435" y="841237"/>
                        </a:lnTo>
                        <a:lnTo>
                          <a:pt x="654435" y="761179"/>
                        </a:lnTo>
                        <a:lnTo>
                          <a:pt x="1028040" y="761179"/>
                        </a:lnTo>
                        <a:cubicBezTo>
                          <a:pt x="1057394" y="761179"/>
                          <a:pt x="1081412" y="737161"/>
                          <a:pt x="1081412" y="707807"/>
                        </a:cubicBezTo>
                        <a:lnTo>
                          <a:pt x="1081412" y="67341"/>
                        </a:lnTo>
                        <a:cubicBezTo>
                          <a:pt x="1081412" y="37986"/>
                          <a:pt x="1057394" y="13968"/>
                          <a:pt x="1028040" y="139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descr="橫條圖" id="585" name="Google Shape;585;p11"/>
                  <p:cNvGrpSpPr/>
                  <p:nvPr/>
                </p:nvGrpSpPr>
                <p:grpSpPr>
                  <a:xfrm>
                    <a:off x="1075267" y="3207908"/>
                    <a:ext cx="620503" cy="373492"/>
                    <a:chOff x="1155359" y="3207908"/>
                    <a:chExt cx="540411" cy="333929"/>
                  </a:xfrm>
                </p:grpSpPr>
                <p:sp>
                  <p:nvSpPr>
                    <p:cNvPr id="586" name="Google Shape;586;p11"/>
                    <p:cNvSpPr/>
                    <p:nvPr/>
                  </p:nvSpPr>
                  <p:spPr>
                    <a:xfrm>
                      <a:off x="1155359" y="3330934"/>
                      <a:ext cx="113771" cy="210903"/>
                    </a:xfrm>
                    <a:custGeom>
                      <a:rect b="b" l="l" r="r" t="t"/>
                      <a:pathLst>
                        <a:path extrusionOk="0" h="210902" w="113770">
                          <a:moveTo>
                            <a:pt x="7037" y="4348"/>
                          </a:moveTo>
                          <a:lnTo>
                            <a:pt x="111326" y="4348"/>
                          </a:lnTo>
                          <a:lnTo>
                            <a:pt x="111326" y="209392"/>
                          </a:lnTo>
                          <a:lnTo>
                            <a:pt x="7037" y="20939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11"/>
                    <p:cNvSpPr/>
                    <p:nvPr/>
                  </p:nvSpPr>
                  <p:spPr>
                    <a:xfrm>
                      <a:off x="1297572" y="3207908"/>
                      <a:ext cx="113771" cy="333929"/>
                    </a:xfrm>
                    <a:custGeom>
                      <a:rect b="b" l="l" r="r" t="t"/>
                      <a:pathLst>
                        <a:path extrusionOk="0" h="333929" w="113770">
                          <a:moveTo>
                            <a:pt x="7037" y="4348"/>
                          </a:moveTo>
                          <a:lnTo>
                            <a:pt x="111326" y="4348"/>
                          </a:lnTo>
                          <a:lnTo>
                            <a:pt x="111326" y="332419"/>
                          </a:lnTo>
                          <a:lnTo>
                            <a:pt x="7037" y="3324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8" name="Google Shape;588;p11"/>
                    <p:cNvSpPr/>
                    <p:nvPr/>
                  </p:nvSpPr>
                  <p:spPr>
                    <a:xfrm>
                      <a:off x="1439786" y="3330934"/>
                      <a:ext cx="113771" cy="210903"/>
                    </a:xfrm>
                    <a:custGeom>
                      <a:rect b="b" l="l" r="r" t="t"/>
                      <a:pathLst>
                        <a:path extrusionOk="0" h="210902" w="113770">
                          <a:moveTo>
                            <a:pt x="7037" y="4348"/>
                          </a:moveTo>
                          <a:lnTo>
                            <a:pt x="111326" y="4348"/>
                          </a:lnTo>
                          <a:lnTo>
                            <a:pt x="111326" y="209392"/>
                          </a:lnTo>
                          <a:lnTo>
                            <a:pt x="7037" y="20939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9" name="Google Shape;589;p11"/>
                    <p:cNvSpPr/>
                    <p:nvPr/>
                  </p:nvSpPr>
                  <p:spPr>
                    <a:xfrm>
                      <a:off x="1581999" y="3430527"/>
                      <a:ext cx="113771" cy="111310"/>
                    </a:xfrm>
                    <a:custGeom>
                      <a:rect b="b" l="l" r="r" t="t"/>
                      <a:pathLst>
                        <a:path extrusionOk="0" h="111309" w="113770">
                          <a:moveTo>
                            <a:pt x="7037" y="4348"/>
                          </a:moveTo>
                          <a:lnTo>
                            <a:pt x="111326" y="4348"/>
                          </a:lnTo>
                          <a:lnTo>
                            <a:pt x="111326" y="109799"/>
                          </a:lnTo>
                          <a:lnTo>
                            <a:pt x="7037" y="1097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90" name="Google Shape;590;p11"/>
                  <p:cNvSpPr/>
                  <p:nvPr/>
                </p:nvSpPr>
                <p:spPr>
                  <a:xfrm>
                    <a:off x="1035050" y="3136900"/>
                    <a:ext cx="685800" cy="133350"/>
                  </a:xfrm>
                  <a:custGeom>
                    <a:rect b="b" l="l" r="r" t="t"/>
                    <a:pathLst>
                      <a:path extrusionOk="0" h="133350" w="685800">
                        <a:moveTo>
                          <a:pt x="0" y="50800"/>
                        </a:moveTo>
                        <a:lnTo>
                          <a:pt x="127000" y="69850"/>
                        </a:lnTo>
                        <a:lnTo>
                          <a:pt x="317500" y="0"/>
                        </a:lnTo>
                        <a:lnTo>
                          <a:pt x="508000" y="133350"/>
                        </a:lnTo>
                        <a:lnTo>
                          <a:pt x="685800" y="95250"/>
                        </a:lnTo>
                      </a:path>
                    </a:pathLst>
                  </a:custGeom>
                  <a:noFill/>
                  <a:ln cap="flat" cmpd="sng" w="2857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11"/>
                  <p:cNvSpPr/>
                  <p:nvPr/>
                </p:nvSpPr>
                <p:spPr>
                  <a:xfrm>
                    <a:off x="1003300" y="3136900"/>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11"/>
                  <p:cNvSpPr/>
                  <p:nvPr/>
                </p:nvSpPr>
                <p:spPr>
                  <a:xfrm>
                    <a:off x="1120928" y="3159125"/>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11"/>
                  <p:cNvSpPr/>
                  <p:nvPr/>
                </p:nvSpPr>
                <p:spPr>
                  <a:xfrm>
                    <a:off x="1303261" y="3092450"/>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11"/>
                  <p:cNvSpPr/>
                  <p:nvPr/>
                </p:nvSpPr>
                <p:spPr>
                  <a:xfrm>
                    <a:off x="1469284" y="3218980"/>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11"/>
                  <p:cNvSpPr/>
                  <p:nvPr/>
                </p:nvSpPr>
                <p:spPr>
                  <a:xfrm>
                    <a:off x="1660678" y="3184525"/>
                    <a:ext cx="88900" cy="889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596" name="Google Shape;596;p11"/>
              <p:cNvSpPr/>
              <p:nvPr/>
            </p:nvSpPr>
            <p:spPr>
              <a:xfrm>
                <a:off x="3197704" y="3177121"/>
                <a:ext cx="163048" cy="244980"/>
              </a:xfrm>
              <a:prstGeom prst="rect">
                <a:avLst/>
              </a:prstGeom>
              <a:solidFill>
                <a:schemeClr val="dk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7" name="Google Shape;597;p11"/>
              <p:cNvSpPr/>
              <p:nvPr/>
            </p:nvSpPr>
            <p:spPr>
              <a:xfrm>
                <a:off x="3355535" y="3024651"/>
                <a:ext cx="163048" cy="402845"/>
              </a:xfrm>
              <a:prstGeom prst="rect">
                <a:avLst/>
              </a:prstGeom>
              <a:solidFill>
                <a:schemeClr val="dk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8" name="Google Shape;598;p11"/>
              <p:cNvSpPr/>
              <p:nvPr/>
            </p:nvSpPr>
            <p:spPr>
              <a:xfrm>
                <a:off x="3510204" y="2935909"/>
                <a:ext cx="163048" cy="488663"/>
              </a:xfrm>
              <a:prstGeom prst="rect">
                <a:avLst/>
              </a:prstGeom>
              <a:solidFill>
                <a:schemeClr val="dk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9" name="Google Shape;599;p11"/>
              <p:cNvSpPr/>
              <p:nvPr/>
            </p:nvSpPr>
            <p:spPr>
              <a:xfrm>
                <a:off x="3668132" y="2804474"/>
                <a:ext cx="163048" cy="617627"/>
              </a:xfrm>
              <a:prstGeom prst="rect">
                <a:avLst/>
              </a:prstGeom>
              <a:solidFill>
                <a:schemeClr val="dk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0" name="Google Shape;600;p11"/>
              <p:cNvSpPr/>
              <p:nvPr/>
            </p:nvSpPr>
            <p:spPr>
              <a:xfrm>
                <a:off x="3831180" y="2673268"/>
                <a:ext cx="163048" cy="748834"/>
              </a:xfrm>
              <a:prstGeom prst="rect">
                <a:avLst/>
              </a:prstGeom>
              <a:solidFill>
                <a:schemeClr val="dk2"/>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descr="頭顱中有齒輪" id="601" name="Google Shape;601;p11"/>
          <p:cNvGrpSpPr/>
          <p:nvPr/>
        </p:nvGrpSpPr>
        <p:grpSpPr>
          <a:xfrm>
            <a:off x="9227156" y="2721110"/>
            <a:ext cx="870875" cy="955881"/>
            <a:chOff x="7289933" y="1569960"/>
            <a:chExt cx="657225" cy="781050"/>
          </a:xfrm>
        </p:grpSpPr>
        <p:sp>
          <p:nvSpPr>
            <p:cNvPr id="602" name="Google Shape;602;p11"/>
            <p:cNvSpPr/>
            <p:nvPr/>
          </p:nvSpPr>
          <p:spPr>
            <a:xfrm>
              <a:off x="7565396" y="1704263"/>
              <a:ext cx="85725" cy="85725"/>
            </a:xfrm>
            <a:custGeom>
              <a:rect b="b" l="l" r="r" t="t"/>
              <a:pathLst>
                <a:path extrusionOk="0" h="85725" w="85725">
                  <a:moveTo>
                    <a:pt x="47149" y="7144"/>
                  </a:moveTo>
                  <a:cubicBezTo>
                    <a:pt x="25241" y="7144"/>
                    <a:pt x="7144" y="25241"/>
                    <a:pt x="7144" y="47149"/>
                  </a:cubicBezTo>
                  <a:cubicBezTo>
                    <a:pt x="7144" y="69056"/>
                    <a:pt x="25241" y="87154"/>
                    <a:pt x="47149" y="87154"/>
                  </a:cubicBezTo>
                  <a:cubicBezTo>
                    <a:pt x="69056" y="87154"/>
                    <a:pt x="87154" y="69056"/>
                    <a:pt x="87154" y="47149"/>
                  </a:cubicBezTo>
                  <a:cubicBezTo>
                    <a:pt x="87154" y="25241"/>
                    <a:pt x="69056" y="7144"/>
                    <a:pt x="47149" y="71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3" name="Google Shape;603;p11"/>
            <p:cNvSpPr/>
            <p:nvPr/>
          </p:nvSpPr>
          <p:spPr>
            <a:xfrm>
              <a:off x="7445381" y="1897620"/>
              <a:ext cx="85725" cy="85725"/>
            </a:xfrm>
            <a:custGeom>
              <a:rect b="b" l="l" r="r" t="t"/>
              <a:pathLst>
                <a:path extrusionOk="0" h="85725" w="85725">
                  <a:moveTo>
                    <a:pt x="87154" y="47149"/>
                  </a:moveTo>
                  <a:cubicBezTo>
                    <a:pt x="87154" y="69243"/>
                    <a:pt x="69243" y="87154"/>
                    <a:pt x="47149" y="87154"/>
                  </a:cubicBezTo>
                  <a:cubicBezTo>
                    <a:pt x="25055" y="87154"/>
                    <a:pt x="7144" y="69243"/>
                    <a:pt x="7144" y="47149"/>
                  </a:cubicBezTo>
                  <a:cubicBezTo>
                    <a:pt x="7144" y="25055"/>
                    <a:pt x="25055" y="7144"/>
                    <a:pt x="47149" y="7144"/>
                  </a:cubicBezTo>
                  <a:cubicBezTo>
                    <a:pt x="69243" y="7144"/>
                    <a:pt x="87154" y="25055"/>
                    <a:pt x="87154" y="471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4" name="Google Shape;604;p11"/>
            <p:cNvSpPr/>
            <p:nvPr/>
          </p:nvSpPr>
          <p:spPr>
            <a:xfrm>
              <a:off x="7289933" y="1569960"/>
              <a:ext cx="657225" cy="781050"/>
            </a:xfrm>
            <a:custGeom>
              <a:rect b="b" l="l" r="r" t="t"/>
              <a:pathLst>
                <a:path extrusionOk="0" h="781050" w="657225">
                  <a:moveTo>
                    <a:pt x="435960" y="194786"/>
                  </a:moveTo>
                  <a:lnTo>
                    <a:pt x="412148" y="206216"/>
                  </a:lnTo>
                  <a:cubicBezTo>
                    <a:pt x="410243" y="213836"/>
                    <a:pt x="406433" y="220504"/>
                    <a:pt x="402623" y="227171"/>
                  </a:cubicBezTo>
                  <a:lnTo>
                    <a:pt x="411195" y="251936"/>
                  </a:lnTo>
                  <a:lnTo>
                    <a:pt x="392145" y="270986"/>
                  </a:lnTo>
                  <a:lnTo>
                    <a:pt x="367380" y="262414"/>
                  </a:lnTo>
                  <a:cubicBezTo>
                    <a:pt x="360712" y="266224"/>
                    <a:pt x="354045" y="269081"/>
                    <a:pt x="346425" y="270986"/>
                  </a:cubicBezTo>
                  <a:lnTo>
                    <a:pt x="334995" y="293846"/>
                  </a:lnTo>
                  <a:lnTo>
                    <a:pt x="308325" y="293846"/>
                  </a:lnTo>
                  <a:lnTo>
                    <a:pt x="296895" y="270034"/>
                  </a:lnTo>
                  <a:cubicBezTo>
                    <a:pt x="289275" y="268129"/>
                    <a:pt x="282608" y="265271"/>
                    <a:pt x="275940" y="261461"/>
                  </a:cubicBezTo>
                  <a:lnTo>
                    <a:pt x="251175" y="270034"/>
                  </a:lnTo>
                  <a:lnTo>
                    <a:pt x="232125" y="250984"/>
                  </a:lnTo>
                  <a:lnTo>
                    <a:pt x="240698" y="226219"/>
                  </a:lnTo>
                  <a:cubicBezTo>
                    <a:pt x="236887" y="219551"/>
                    <a:pt x="234030" y="212884"/>
                    <a:pt x="232125" y="205264"/>
                  </a:cubicBezTo>
                  <a:lnTo>
                    <a:pt x="208312" y="193834"/>
                  </a:lnTo>
                  <a:lnTo>
                    <a:pt x="208312" y="167164"/>
                  </a:lnTo>
                  <a:lnTo>
                    <a:pt x="232125" y="155734"/>
                  </a:lnTo>
                  <a:cubicBezTo>
                    <a:pt x="234030" y="148114"/>
                    <a:pt x="236887" y="141446"/>
                    <a:pt x="240698" y="134779"/>
                  </a:cubicBezTo>
                  <a:lnTo>
                    <a:pt x="233078" y="110014"/>
                  </a:lnTo>
                  <a:lnTo>
                    <a:pt x="252128" y="90964"/>
                  </a:lnTo>
                  <a:lnTo>
                    <a:pt x="276893" y="99536"/>
                  </a:lnTo>
                  <a:cubicBezTo>
                    <a:pt x="283560" y="95726"/>
                    <a:pt x="290228" y="92869"/>
                    <a:pt x="297848" y="90964"/>
                  </a:cubicBezTo>
                  <a:lnTo>
                    <a:pt x="309278" y="67151"/>
                  </a:lnTo>
                  <a:lnTo>
                    <a:pt x="335948" y="67151"/>
                  </a:lnTo>
                  <a:lnTo>
                    <a:pt x="347378" y="90011"/>
                  </a:lnTo>
                  <a:cubicBezTo>
                    <a:pt x="354998" y="91916"/>
                    <a:pt x="361665" y="94774"/>
                    <a:pt x="368333" y="98584"/>
                  </a:cubicBezTo>
                  <a:lnTo>
                    <a:pt x="393098" y="90011"/>
                  </a:lnTo>
                  <a:lnTo>
                    <a:pt x="412148" y="109061"/>
                  </a:lnTo>
                  <a:lnTo>
                    <a:pt x="403575" y="133826"/>
                  </a:lnTo>
                  <a:cubicBezTo>
                    <a:pt x="407385" y="140494"/>
                    <a:pt x="410243" y="147161"/>
                    <a:pt x="412148" y="154781"/>
                  </a:cubicBezTo>
                  <a:lnTo>
                    <a:pt x="435960" y="166211"/>
                  </a:lnTo>
                  <a:lnTo>
                    <a:pt x="435960" y="194786"/>
                  </a:lnTo>
                  <a:close/>
                  <a:moveTo>
                    <a:pt x="315945" y="388144"/>
                  </a:moveTo>
                  <a:lnTo>
                    <a:pt x="292133" y="399574"/>
                  </a:lnTo>
                  <a:cubicBezTo>
                    <a:pt x="290228" y="407194"/>
                    <a:pt x="287370" y="413861"/>
                    <a:pt x="283560" y="420529"/>
                  </a:cubicBezTo>
                  <a:lnTo>
                    <a:pt x="291180" y="445294"/>
                  </a:lnTo>
                  <a:lnTo>
                    <a:pt x="272130" y="464344"/>
                  </a:lnTo>
                  <a:lnTo>
                    <a:pt x="247365" y="455771"/>
                  </a:lnTo>
                  <a:cubicBezTo>
                    <a:pt x="240698" y="459581"/>
                    <a:pt x="234030" y="462439"/>
                    <a:pt x="226410" y="464344"/>
                  </a:cubicBezTo>
                  <a:lnTo>
                    <a:pt x="215933" y="487204"/>
                  </a:lnTo>
                  <a:lnTo>
                    <a:pt x="189262" y="487204"/>
                  </a:lnTo>
                  <a:lnTo>
                    <a:pt x="177833" y="463391"/>
                  </a:lnTo>
                  <a:cubicBezTo>
                    <a:pt x="170213" y="461486"/>
                    <a:pt x="163545" y="458629"/>
                    <a:pt x="156878" y="454819"/>
                  </a:cubicBezTo>
                  <a:lnTo>
                    <a:pt x="132113" y="462439"/>
                  </a:lnTo>
                  <a:lnTo>
                    <a:pt x="113063" y="443389"/>
                  </a:lnTo>
                  <a:lnTo>
                    <a:pt x="121635" y="418624"/>
                  </a:lnTo>
                  <a:cubicBezTo>
                    <a:pt x="117825" y="411956"/>
                    <a:pt x="114967" y="405289"/>
                    <a:pt x="113063" y="397669"/>
                  </a:cubicBezTo>
                  <a:lnTo>
                    <a:pt x="89250" y="386239"/>
                  </a:lnTo>
                  <a:lnTo>
                    <a:pt x="89250" y="359569"/>
                  </a:lnTo>
                  <a:lnTo>
                    <a:pt x="113063" y="348139"/>
                  </a:lnTo>
                  <a:cubicBezTo>
                    <a:pt x="114967" y="340519"/>
                    <a:pt x="117825" y="333851"/>
                    <a:pt x="121635" y="327184"/>
                  </a:cubicBezTo>
                  <a:lnTo>
                    <a:pt x="113063" y="302419"/>
                  </a:lnTo>
                  <a:lnTo>
                    <a:pt x="132113" y="283369"/>
                  </a:lnTo>
                  <a:lnTo>
                    <a:pt x="156878" y="291941"/>
                  </a:lnTo>
                  <a:cubicBezTo>
                    <a:pt x="163545" y="288131"/>
                    <a:pt x="170213" y="285274"/>
                    <a:pt x="177833" y="283369"/>
                  </a:cubicBezTo>
                  <a:lnTo>
                    <a:pt x="189262" y="259556"/>
                  </a:lnTo>
                  <a:lnTo>
                    <a:pt x="216885" y="259556"/>
                  </a:lnTo>
                  <a:lnTo>
                    <a:pt x="228315" y="283369"/>
                  </a:lnTo>
                  <a:cubicBezTo>
                    <a:pt x="235935" y="285274"/>
                    <a:pt x="242603" y="288131"/>
                    <a:pt x="249270" y="291941"/>
                  </a:cubicBezTo>
                  <a:lnTo>
                    <a:pt x="274035" y="283369"/>
                  </a:lnTo>
                  <a:lnTo>
                    <a:pt x="293085" y="302419"/>
                  </a:lnTo>
                  <a:lnTo>
                    <a:pt x="284512" y="327184"/>
                  </a:lnTo>
                  <a:cubicBezTo>
                    <a:pt x="288323" y="333851"/>
                    <a:pt x="291180" y="340519"/>
                    <a:pt x="293085" y="348139"/>
                  </a:cubicBezTo>
                  <a:lnTo>
                    <a:pt x="316898" y="359569"/>
                  </a:lnTo>
                  <a:lnTo>
                    <a:pt x="315945" y="388144"/>
                  </a:lnTo>
                  <a:lnTo>
                    <a:pt x="315945" y="388144"/>
                  </a:lnTo>
                  <a:close/>
                  <a:moveTo>
                    <a:pt x="645510" y="423386"/>
                  </a:moveTo>
                  <a:lnTo>
                    <a:pt x="579788" y="309086"/>
                  </a:lnTo>
                  <a:lnTo>
                    <a:pt x="579788" y="304324"/>
                  </a:lnTo>
                  <a:cubicBezTo>
                    <a:pt x="583598" y="199549"/>
                    <a:pt x="530258" y="101441"/>
                    <a:pt x="439770" y="47149"/>
                  </a:cubicBezTo>
                  <a:cubicBezTo>
                    <a:pt x="349283" y="-6191"/>
                    <a:pt x="237840" y="-6191"/>
                    <a:pt x="147353" y="47149"/>
                  </a:cubicBezTo>
                  <a:cubicBezTo>
                    <a:pt x="56865" y="100489"/>
                    <a:pt x="3525" y="199549"/>
                    <a:pt x="7335" y="304324"/>
                  </a:cubicBezTo>
                  <a:cubicBezTo>
                    <a:pt x="7335" y="394811"/>
                    <a:pt x="48292" y="479584"/>
                    <a:pt x="119730" y="534829"/>
                  </a:cubicBezTo>
                  <a:lnTo>
                    <a:pt x="119730" y="775811"/>
                  </a:lnTo>
                  <a:lnTo>
                    <a:pt x="420720" y="775811"/>
                  </a:lnTo>
                  <a:lnTo>
                    <a:pt x="420720" y="661511"/>
                  </a:lnTo>
                  <a:lnTo>
                    <a:pt x="467393" y="661511"/>
                  </a:lnTo>
                  <a:cubicBezTo>
                    <a:pt x="497873" y="661511"/>
                    <a:pt x="526448" y="649129"/>
                    <a:pt x="547402" y="628174"/>
                  </a:cubicBezTo>
                  <a:cubicBezTo>
                    <a:pt x="568358" y="606266"/>
                    <a:pt x="579788" y="577691"/>
                    <a:pt x="579788" y="547211"/>
                  </a:cubicBezTo>
                  <a:lnTo>
                    <a:pt x="579788" y="490061"/>
                  </a:lnTo>
                  <a:lnTo>
                    <a:pt x="621698" y="490061"/>
                  </a:lnTo>
                  <a:cubicBezTo>
                    <a:pt x="646463" y="487204"/>
                    <a:pt x="668370" y="458629"/>
                    <a:pt x="645510" y="4233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05" name="Google Shape;605;p11"/>
          <p:cNvGrpSpPr/>
          <p:nvPr/>
        </p:nvGrpSpPr>
        <p:grpSpPr>
          <a:xfrm>
            <a:off x="6417317" y="2644289"/>
            <a:ext cx="1902116" cy="1072235"/>
            <a:chOff x="7008853" y="2282047"/>
            <a:chExt cx="2163833" cy="1320667"/>
          </a:xfrm>
        </p:grpSpPr>
        <p:sp>
          <p:nvSpPr>
            <p:cNvPr id="606" name="Google Shape;606;p11"/>
            <p:cNvSpPr/>
            <p:nvPr/>
          </p:nvSpPr>
          <p:spPr>
            <a:xfrm>
              <a:off x="8799143" y="3068053"/>
              <a:ext cx="164249" cy="11718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11"/>
            <p:cNvSpPr/>
            <p:nvPr/>
          </p:nvSpPr>
          <p:spPr>
            <a:xfrm>
              <a:off x="8857040" y="3005181"/>
              <a:ext cx="164249" cy="1829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descr="雲端運算" id="608" name="Google Shape;608;p11"/>
            <p:cNvGrpSpPr/>
            <p:nvPr/>
          </p:nvGrpSpPr>
          <p:grpSpPr>
            <a:xfrm>
              <a:off x="7008853" y="2940042"/>
              <a:ext cx="632998" cy="638346"/>
              <a:chOff x="6738894" y="2751690"/>
              <a:chExt cx="669101" cy="674754"/>
            </a:xfrm>
          </p:grpSpPr>
          <p:sp>
            <p:nvSpPr>
              <p:cNvPr id="609" name="Google Shape;609;p11"/>
              <p:cNvSpPr/>
              <p:nvPr/>
            </p:nvSpPr>
            <p:spPr>
              <a:xfrm>
                <a:off x="6980731" y="2751690"/>
                <a:ext cx="427264" cy="274093"/>
              </a:xfrm>
              <a:custGeom>
                <a:rect b="b" l="l" r="r" t="t"/>
                <a:pathLst>
                  <a:path extrusionOk="0" h="274093" w="427263">
                    <a:moveTo>
                      <a:pt x="363035" y="110708"/>
                    </a:moveTo>
                    <a:cubicBezTo>
                      <a:pt x="356586" y="72819"/>
                      <a:pt x="322727" y="43797"/>
                      <a:pt x="283226" y="43797"/>
                    </a:cubicBezTo>
                    <a:cubicBezTo>
                      <a:pt x="279195" y="43797"/>
                      <a:pt x="274358" y="44603"/>
                      <a:pt x="270327" y="44603"/>
                    </a:cubicBezTo>
                    <a:cubicBezTo>
                      <a:pt x="250979" y="20418"/>
                      <a:pt x="221152" y="5101"/>
                      <a:pt x="187293" y="5101"/>
                    </a:cubicBezTo>
                    <a:cubicBezTo>
                      <a:pt x="138117" y="5101"/>
                      <a:pt x="97003" y="38154"/>
                      <a:pt x="84105" y="83299"/>
                    </a:cubicBezTo>
                    <a:cubicBezTo>
                      <a:pt x="38960" y="92166"/>
                      <a:pt x="5101" y="131668"/>
                      <a:pt x="5101" y="179231"/>
                    </a:cubicBezTo>
                    <a:cubicBezTo>
                      <a:pt x="5101" y="233244"/>
                      <a:pt x="48634" y="276776"/>
                      <a:pt x="101840" y="276776"/>
                    </a:cubicBezTo>
                    <a:lnTo>
                      <a:pt x="101840" y="276776"/>
                    </a:lnTo>
                    <a:cubicBezTo>
                      <a:pt x="101840" y="276776"/>
                      <a:pt x="340463" y="276776"/>
                      <a:pt x="343688" y="276776"/>
                    </a:cubicBezTo>
                    <a:cubicBezTo>
                      <a:pt x="390445" y="276776"/>
                      <a:pt x="425109" y="238887"/>
                      <a:pt x="425109" y="192130"/>
                    </a:cubicBezTo>
                    <a:cubicBezTo>
                      <a:pt x="425109" y="153434"/>
                      <a:pt x="398506" y="121188"/>
                      <a:pt x="363035" y="110708"/>
                    </a:cubicBezTo>
                    <a:close/>
                    <a:moveTo>
                      <a:pt x="338851" y="228407"/>
                    </a:moveTo>
                    <a:lnTo>
                      <a:pt x="100228" y="228407"/>
                    </a:lnTo>
                    <a:cubicBezTo>
                      <a:pt x="81686" y="226795"/>
                      <a:pt x="65563" y="216315"/>
                      <a:pt x="57502" y="200192"/>
                    </a:cubicBezTo>
                    <a:cubicBezTo>
                      <a:pt x="50246" y="183262"/>
                      <a:pt x="51859" y="163914"/>
                      <a:pt x="63145" y="148597"/>
                    </a:cubicBezTo>
                    <a:cubicBezTo>
                      <a:pt x="72819" y="135699"/>
                      <a:pt x="87330" y="128444"/>
                      <a:pt x="102646" y="128444"/>
                    </a:cubicBezTo>
                    <a:cubicBezTo>
                      <a:pt x="105065" y="128444"/>
                      <a:pt x="108290" y="128444"/>
                      <a:pt x="110708" y="129250"/>
                    </a:cubicBezTo>
                    <a:lnTo>
                      <a:pt x="125219" y="131668"/>
                    </a:lnTo>
                    <a:lnTo>
                      <a:pt x="125219" y="115545"/>
                    </a:lnTo>
                    <a:cubicBezTo>
                      <a:pt x="125219" y="86523"/>
                      <a:pt x="144567" y="61532"/>
                      <a:pt x="172782" y="55083"/>
                    </a:cubicBezTo>
                    <a:cubicBezTo>
                      <a:pt x="177619" y="54277"/>
                      <a:pt x="182456" y="53471"/>
                      <a:pt x="187293" y="53471"/>
                    </a:cubicBezTo>
                    <a:cubicBezTo>
                      <a:pt x="187293" y="53471"/>
                      <a:pt x="187293" y="53471"/>
                      <a:pt x="187293" y="53471"/>
                    </a:cubicBezTo>
                    <a:lnTo>
                      <a:pt x="187293" y="53471"/>
                    </a:lnTo>
                    <a:cubicBezTo>
                      <a:pt x="187293" y="53471"/>
                      <a:pt x="187293" y="53471"/>
                      <a:pt x="187293" y="53471"/>
                    </a:cubicBezTo>
                    <a:cubicBezTo>
                      <a:pt x="210672" y="53471"/>
                      <a:pt x="231632" y="66369"/>
                      <a:pt x="242112" y="87330"/>
                    </a:cubicBezTo>
                    <a:lnTo>
                      <a:pt x="246949" y="97003"/>
                    </a:lnTo>
                    <a:lnTo>
                      <a:pt x="257429" y="92973"/>
                    </a:lnTo>
                    <a:cubicBezTo>
                      <a:pt x="262266" y="91360"/>
                      <a:pt x="267909" y="90554"/>
                      <a:pt x="273552" y="90554"/>
                    </a:cubicBezTo>
                    <a:cubicBezTo>
                      <a:pt x="284032" y="90554"/>
                      <a:pt x="293706" y="93779"/>
                      <a:pt x="302574" y="99422"/>
                    </a:cubicBezTo>
                    <a:cubicBezTo>
                      <a:pt x="315472" y="109096"/>
                      <a:pt x="323534" y="124413"/>
                      <a:pt x="323534" y="140536"/>
                    </a:cubicBezTo>
                    <a:lnTo>
                      <a:pt x="323534" y="153434"/>
                    </a:lnTo>
                    <a:lnTo>
                      <a:pt x="339657" y="153434"/>
                    </a:lnTo>
                    <a:cubicBezTo>
                      <a:pt x="360617" y="153434"/>
                      <a:pt x="377546" y="170364"/>
                      <a:pt x="377546" y="191324"/>
                    </a:cubicBezTo>
                    <a:cubicBezTo>
                      <a:pt x="376740" y="211478"/>
                      <a:pt x="359811" y="228407"/>
                      <a:pt x="338851" y="2284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0" name="Google Shape;610;p11"/>
              <p:cNvSpPr/>
              <p:nvPr/>
            </p:nvSpPr>
            <p:spPr>
              <a:xfrm>
                <a:off x="6738894" y="3055612"/>
                <a:ext cx="395018" cy="370832"/>
              </a:xfrm>
              <a:custGeom>
                <a:rect b="b" l="l" r="r" t="t"/>
                <a:pathLst>
                  <a:path extrusionOk="0" h="370832" w="395017">
                    <a:moveTo>
                      <a:pt x="366260" y="5101"/>
                    </a:moveTo>
                    <a:lnTo>
                      <a:pt x="30898" y="5101"/>
                    </a:lnTo>
                    <a:cubicBezTo>
                      <a:pt x="16388" y="5101"/>
                      <a:pt x="5101" y="16388"/>
                      <a:pt x="5101" y="30899"/>
                    </a:cubicBezTo>
                    <a:lnTo>
                      <a:pt x="5101" y="261460"/>
                    </a:lnTo>
                    <a:cubicBezTo>
                      <a:pt x="5101" y="275970"/>
                      <a:pt x="16388" y="287257"/>
                      <a:pt x="30898" y="287257"/>
                    </a:cubicBezTo>
                    <a:cubicBezTo>
                      <a:pt x="30898" y="287257"/>
                      <a:pt x="30898" y="287257"/>
                      <a:pt x="30898" y="287257"/>
                    </a:cubicBezTo>
                    <a:lnTo>
                      <a:pt x="158271" y="287257"/>
                    </a:lnTo>
                    <a:lnTo>
                      <a:pt x="158271" y="319503"/>
                    </a:lnTo>
                    <a:lnTo>
                      <a:pt x="101840" y="319503"/>
                    </a:lnTo>
                    <a:lnTo>
                      <a:pt x="101840" y="367872"/>
                    </a:lnTo>
                    <a:lnTo>
                      <a:pt x="295318" y="367872"/>
                    </a:lnTo>
                    <a:lnTo>
                      <a:pt x="295318" y="319503"/>
                    </a:lnTo>
                    <a:lnTo>
                      <a:pt x="238887" y="319503"/>
                    </a:lnTo>
                    <a:lnTo>
                      <a:pt x="238887" y="287257"/>
                    </a:lnTo>
                    <a:lnTo>
                      <a:pt x="366260" y="287257"/>
                    </a:lnTo>
                    <a:cubicBezTo>
                      <a:pt x="380771" y="287257"/>
                      <a:pt x="392057" y="275970"/>
                      <a:pt x="392057" y="261460"/>
                    </a:cubicBezTo>
                    <a:lnTo>
                      <a:pt x="392057" y="261460"/>
                    </a:lnTo>
                    <a:lnTo>
                      <a:pt x="392057" y="30899"/>
                    </a:lnTo>
                    <a:cubicBezTo>
                      <a:pt x="392057" y="16388"/>
                      <a:pt x="380771" y="5101"/>
                      <a:pt x="366260" y="5101"/>
                    </a:cubicBezTo>
                    <a:close/>
                    <a:moveTo>
                      <a:pt x="343688" y="238887"/>
                    </a:moveTo>
                    <a:lnTo>
                      <a:pt x="53471" y="238887"/>
                    </a:lnTo>
                    <a:lnTo>
                      <a:pt x="53471" y="53471"/>
                    </a:lnTo>
                    <a:lnTo>
                      <a:pt x="343688" y="53471"/>
                    </a:lnTo>
                    <a:lnTo>
                      <a:pt x="343688" y="23888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1" name="Google Shape;611;p11"/>
              <p:cNvSpPr/>
              <p:nvPr/>
            </p:nvSpPr>
            <p:spPr>
              <a:xfrm>
                <a:off x="7163733" y="3055612"/>
                <a:ext cx="145108" cy="185414"/>
              </a:xfrm>
              <a:custGeom>
                <a:rect b="b" l="l" r="r" t="t"/>
                <a:pathLst>
                  <a:path extrusionOk="0" h="185416" w="145108">
                    <a:moveTo>
                      <a:pt x="86523" y="5101"/>
                    </a:moveTo>
                    <a:cubicBezTo>
                      <a:pt x="94585" y="15582"/>
                      <a:pt x="98616" y="29286"/>
                      <a:pt x="98616" y="42185"/>
                    </a:cubicBezTo>
                    <a:cubicBezTo>
                      <a:pt x="98616" y="66369"/>
                      <a:pt x="84911" y="88136"/>
                      <a:pt x="63951" y="99422"/>
                    </a:cubicBezTo>
                    <a:lnTo>
                      <a:pt x="63951" y="66369"/>
                    </a:lnTo>
                    <a:lnTo>
                      <a:pt x="5101" y="126025"/>
                    </a:lnTo>
                    <a:lnTo>
                      <a:pt x="63951" y="184068"/>
                    </a:lnTo>
                    <a:lnTo>
                      <a:pt x="63951" y="151016"/>
                    </a:lnTo>
                    <a:cubicBezTo>
                      <a:pt x="124413" y="134893"/>
                      <a:pt x="159884" y="72819"/>
                      <a:pt x="142954" y="12357"/>
                    </a:cubicBezTo>
                    <a:cubicBezTo>
                      <a:pt x="142148" y="9938"/>
                      <a:pt x="141342" y="7520"/>
                      <a:pt x="140536" y="5101"/>
                    </a:cubicBezTo>
                    <a:lnTo>
                      <a:pt x="86523" y="51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2" name="Google Shape;612;p11"/>
              <p:cNvSpPr/>
              <p:nvPr/>
            </p:nvSpPr>
            <p:spPr>
              <a:xfrm>
                <a:off x="6806413" y="2844402"/>
                <a:ext cx="145108" cy="185414"/>
              </a:xfrm>
              <a:custGeom>
                <a:rect b="b" l="l" r="r" t="t"/>
                <a:pathLst>
                  <a:path extrusionOk="0" h="185416" w="145108">
                    <a:moveTo>
                      <a:pt x="65758" y="184068"/>
                    </a:moveTo>
                    <a:cubicBezTo>
                      <a:pt x="59309" y="176007"/>
                      <a:pt x="53666" y="159884"/>
                      <a:pt x="53666" y="146985"/>
                    </a:cubicBezTo>
                    <a:cubicBezTo>
                      <a:pt x="53666" y="122800"/>
                      <a:pt x="67370" y="101034"/>
                      <a:pt x="88331" y="89748"/>
                    </a:cubicBezTo>
                    <a:lnTo>
                      <a:pt x="88331" y="122800"/>
                    </a:lnTo>
                    <a:lnTo>
                      <a:pt x="147180" y="63145"/>
                    </a:lnTo>
                    <a:lnTo>
                      <a:pt x="88331" y="5101"/>
                    </a:lnTo>
                    <a:lnTo>
                      <a:pt x="88331" y="38154"/>
                    </a:lnTo>
                    <a:cubicBezTo>
                      <a:pt x="27869" y="54277"/>
                      <a:pt x="-7602" y="116351"/>
                      <a:pt x="9327" y="176813"/>
                    </a:cubicBezTo>
                    <a:cubicBezTo>
                      <a:pt x="10133" y="179231"/>
                      <a:pt x="10939" y="181650"/>
                      <a:pt x="11746" y="184068"/>
                    </a:cubicBezTo>
                    <a:lnTo>
                      <a:pt x="65758" y="1840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descr="雲端運算" id="613" name="Google Shape;613;p11"/>
            <p:cNvGrpSpPr/>
            <p:nvPr/>
          </p:nvGrpSpPr>
          <p:grpSpPr>
            <a:xfrm>
              <a:off x="7736805" y="2964368"/>
              <a:ext cx="633006" cy="638346"/>
              <a:chOff x="6593913" y="2773170"/>
              <a:chExt cx="669110" cy="674754"/>
            </a:xfrm>
          </p:grpSpPr>
          <p:sp>
            <p:nvSpPr>
              <p:cNvPr id="614" name="Google Shape;614;p11"/>
              <p:cNvSpPr/>
              <p:nvPr/>
            </p:nvSpPr>
            <p:spPr>
              <a:xfrm>
                <a:off x="6835760" y="2773170"/>
                <a:ext cx="427263" cy="274093"/>
              </a:xfrm>
              <a:custGeom>
                <a:rect b="b" l="l" r="r" t="t"/>
                <a:pathLst>
                  <a:path extrusionOk="0" h="274093" w="427263">
                    <a:moveTo>
                      <a:pt x="363035" y="110708"/>
                    </a:moveTo>
                    <a:cubicBezTo>
                      <a:pt x="356586" y="72819"/>
                      <a:pt x="322727" y="43797"/>
                      <a:pt x="283226" y="43797"/>
                    </a:cubicBezTo>
                    <a:cubicBezTo>
                      <a:pt x="279195" y="43797"/>
                      <a:pt x="274358" y="44603"/>
                      <a:pt x="270327" y="44603"/>
                    </a:cubicBezTo>
                    <a:cubicBezTo>
                      <a:pt x="250979" y="20418"/>
                      <a:pt x="221152" y="5101"/>
                      <a:pt x="187293" y="5101"/>
                    </a:cubicBezTo>
                    <a:cubicBezTo>
                      <a:pt x="138117" y="5101"/>
                      <a:pt x="97003" y="38154"/>
                      <a:pt x="84105" y="83299"/>
                    </a:cubicBezTo>
                    <a:cubicBezTo>
                      <a:pt x="38960" y="92166"/>
                      <a:pt x="5101" y="131668"/>
                      <a:pt x="5101" y="179231"/>
                    </a:cubicBezTo>
                    <a:cubicBezTo>
                      <a:pt x="5101" y="233244"/>
                      <a:pt x="48634" y="276776"/>
                      <a:pt x="101840" y="276776"/>
                    </a:cubicBezTo>
                    <a:lnTo>
                      <a:pt x="101840" y="276776"/>
                    </a:lnTo>
                    <a:cubicBezTo>
                      <a:pt x="101840" y="276776"/>
                      <a:pt x="340463" y="276776"/>
                      <a:pt x="343688" y="276776"/>
                    </a:cubicBezTo>
                    <a:cubicBezTo>
                      <a:pt x="390445" y="276776"/>
                      <a:pt x="425109" y="238887"/>
                      <a:pt x="425109" y="192130"/>
                    </a:cubicBezTo>
                    <a:cubicBezTo>
                      <a:pt x="425109" y="153434"/>
                      <a:pt x="398506" y="121188"/>
                      <a:pt x="363035" y="110708"/>
                    </a:cubicBezTo>
                    <a:close/>
                    <a:moveTo>
                      <a:pt x="338851" y="228407"/>
                    </a:moveTo>
                    <a:lnTo>
                      <a:pt x="100228" y="228407"/>
                    </a:lnTo>
                    <a:cubicBezTo>
                      <a:pt x="81686" y="226795"/>
                      <a:pt x="65563" y="216315"/>
                      <a:pt x="57502" y="200192"/>
                    </a:cubicBezTo>
                    <a:cubicBezTo>
                      <a:pt x="50246" y="183262"/>
                      <a:pt x="51859" y="163914"/>
                      <a:pt x="63145" y="148597"/>
                    </a:cubicBezTo>
                    <a:cubicBezTo>
                      <a:pt x="72819" y="135699"/>
                      <a:pt x="87330" y="128444"/>
                      <a:pt x="102646" y="128444"/>
                    </a:cubicBezTo>
                    <a:cubicBezTo>
                      <a:pt x="105065" y="128444"/>
                      <a:pt x="108290" y="128444"/>
                      <a:pt x="110708" y="129250"/>
                    </a:cubicBezTo>
                    <a:lnTo>
                      <a:pt x="125219" y="131668"/>
                    </a:lnTo>
                    <a:lnTo>
                      <a:pt x="125219" y="115545"/>
                    </a:lnTo>
                    <a:cubicBezTo>
                      <a:pt x="125219" y="86523"/>
                      <a:pt x="144567" y="61532"/>
                      <a:pt x="172782" y="55083"/>
                    </a:cubicBezTo>
                    <a:cubicBezTo>
                      <a:pt x="177619" y="54277"/>
                      <a:pt x="182456" y="53471"/>
                      <a:pt x="187293" y="53471"/>
                    </a:cubicBezTo>
                    <a:cubicBezTo>
                      <a:pt x="187293" y="53471"/>
                      <a:pt x="187293" y="53471"/>
                      <a:pt x="187293" y="53471"/>
                    </a:cubicBezTo>
                    <a:lnTo>
                      <a:pt x="187293" y="53471"/>
                    </a:lnTo>
                    <a:cubicBezTo>
                      <a:pt x="187293" y="53471"/>
                      <a:pt x="187293" y="53471"/>
                      <a:pt x="187293" y="53471"/>
                    </a:cubicBezTo>
                    <a:cubicBezTo>
                      <a:pt x="210672" y="53471"/>
                      <a:pt x="231632" y="66369"/>
                      <a:pt x="242112" y="87330"/>
                    </a:cubicBezTo>
                    <a:lnTo>
                      <a:pt x="246949" y="97003"/>
                    </a:lnTo>
                    <a:lnTo>
                      <a:pt x="257429" y="92973"/>
                    </a:lnTo>
                    <a:cubicBezTo>
                      <a:pt x="262266" y="91360"/>
                      <a:pt x="267909" y="90554"/>
                      <a:pt x="273552" y="90554"/>
                    </a:cubicBezTo>
                    <a:cubicBezTo>
                      <a:pt x="284032" y="90554"/>
                      <a:pt x="293706" y="93779"/>
                      <a:pt x="302574" y="99422"/>
                    </a:cubicBezTo>
                    <a:cubicBezTo>
                      <a:pt x="315472" y="109096"/>
                      <a:pt x="323534" y="124413"/>
                      <a:pt x="323534" y="140536"/>
                    </a:cubicBezTo>
                    <a:lnTo>
                      <a:pt x="323534" y="153434"/>
                    </a:lnTo>
                    <a:lnTo>
                      <a:pt x="339657" y="153434"/>
                    </a:lnTo>
                    <a:cubicBezTo>
                      <a:pt x="360617" y="153434"/>
                      <a:pt x="377546" y="170364"/>
                      <a:pt x="377546" y="191324"/>
                    </a:cubicBezTo>
                    <a:cubicBezTo>
                      <a:pt x="376740" y="211478"/>
                      <a:pt x="359811" y="228407"/>
                      <a:pt x="338851" y="2284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5" name="Google Shape;615;p11"/>
              <p:cNvSpPr/>
              <p:nvPr/>
            </p:nvSpPr>
            <p:spPr>
              <a:xfrm>
                <a:off x="6593913" y="3077092"/>
                <a:ext cx="395017" cy="370832"/>
              </a:xfrm>
              <a:custGeom>
                <a:rect b="b" l="l" r="r" t="t"/>
                <a:pathLst>
                  <a:path extrusionOk="0" h="370832" w="395017">
                    <a:moveTo>
                      <a:pt x="366260" y="5101"/>
                    </a:moveTo>
                    <a:lnTo>
                      <a:pt x="30898" y="5101"/>
                    </a:lnTo>
                    <a:cubicBezTo>
                      <a:pt x="16388" y="5101"/>
                      <a:pt x="5101" y="16388"/>
                      <a:pt x="5101" y="30899"/>
                    </a:cubicBezTo>
                    <a:lnTo>
                      <a:pt x="5101" y="261460"/>
                    </a:lnTo>
                    <a:cubicBezTo>
                      <a:pt x="5101" y="275970"/>
                      <a:pt x="16388" y="287257"/>
                      <a:pt x="30898" y="287257"/>
                    </a:cubicBezTo>
                    <a:cubicBezTo>
                      <a:pt x="30898" y="287257"/>
                      <a:pt x="30898" y="287257"/>
                      <a:pt x="30898" y="287257"/>
                    </a:cubicBezTo>
                    <a:lnTo>
                      <a:pt x="158271" y="287257"/>
                    </a:lnTo>
                    <a:lnTo>
                      <a:pt x="158271" y="319503"/>
                    </a:lnTo>
                    <a:lnTo>
                      <a:pt x="101840" y="319503"/>
                    </a:lnTo>
                    <a:lnTo>
                      <a:pt x="101840" y="367872"/>
                    </a:lnTo>
                    <a:lnTo>
                      <a:pt x="295318" y="367872"/>
                    </a:lnTo>
                    <a:lnTo>
                      <a:pt x="295318" y="319503"/>
                    </a:lnTo>
                    <a:lnTo>
                      <a:pt x="238887" y="319503"/>
                    </a:lnTo>
                    <a:lnTo>
                      <a:pt x="238887" y="287257"/>
                    </a:lnTo>
                    <a:lnTo>
                      <a:pt x="366260" y="287257"/>
                    </a:lnTo>
                    <a:cubicBezTo>
                      <a:pt x="380771" y="287257"/>
                      <a:pt x="392057" y="275970"/>
                      <a:pt x="392057" y="261460"/>
                    </a:cubicBezTo>
                    <a:lnTo>
                      <a:pt x="392057" y="261460"/>
                    </a:lnTo>
                    <a:lnTo>
                      <a:pt x="392057" y="30899"/>
                    </a:lnTo>
                    <a:cubicBezTo>
                      <a:pt x="392057" y="16388"/>
                      <a:pt x="380771" y="5101"/>
                      <a:pt x="366260" y="5101"/>
                    </a:cubicBezTo>
                    <a:close/>
                    <a:moveTo>
                      <a:pt x="343688" y="238887"/>
                    </a:moveTo>
                    <a:lnTo>
                      <a:pt x="53471" y="238887"/>
                    </a:lnTo>
                    <a:lnTo>
                      <a:pt x="53471" y="53471"/>
                    </a:lnTo>
                    <a:lnTo>
                      <a:pt x="343688" y="53471"/>
                    </a:lnTo>
                    <a:lnTo>
                      <a:pt x="343688" y="23888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6" name="Google Shape;616;p11"/>
              <p:cNvSpPr/>
              <p:nvPr/>
            </p:nvSpPr>
            <p:spPr>
              <a:xfrm>
                <a:off x="7018757" y="3077092"/>
                <a:ext cx="145108" cy="185416"/>
              </a:xfrm>
              <a:custGeom>
                <a:rect b="b" l="l" r="r" t="t"/>
                <a:pathLst>
                  <a:path extrusionOk="0" h="185416" w="145108">
                    <a:moveTo>
                      <a:pt x="86523" y="5101"/>
                    </a:moveTo>
                    <a:cubicBezTo>
                      <a:pt x="94585" y="15582"/>
                      <a:pt x="98616" y="29286"/>
                      <a:pt x="98616" y="42185"/>
                    </a:cubicBezTo>
                    <a:cubicBezTo>
                      <a:pt x="98616" y="66369"/>
                      <a:pt x="84911" y="88136"/>
                      <a:pt x="63951" y="99422"/>
                    </a:cubicBezTo>
                    <a:lnTo>
                      <a:pt x="63951" y="66369"/>
                    </a:lnTo>
                    <a:lnTo>
                      <a:pt x="5101" y="126025"/>
                    </a:lnTo>
                    <a:lnTo>
                      <a:pt x="63951" y="184068"/>
                    </a:lnTo>
                    <a:lnTo>
                      <a:pt x="63951" y="151016"/>
                    </a:lnTo>
                    <a:cubicBezTo>
                      <a:pt x="124413" y="134893"/>
                      <a:pt x="159884" y="72819"/>
                      <a:pt x="142954" y="12357"/>
                    </a:cubicBezTo>
                    <a:cubicBezTo>
                      <a:pt x="142148" y="9938"/>
                      <a:pt x="141342" y="7520"/>
                      <a:pt x="140536" y="5101"/>
                    </a:cubicBezTo>
                    <a:lnTo>
                      <a:pt x="86523" y="51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7" name="Google Shape;617;p11"/>
              <p:cNvSpPr/>
              <p:nvPr/>
            </p:nvSpPr>
            <p:spPr>
              <a:xfrm>
                <a:off x="6661435" y="2865879"/>
                <a:ext cx="145108" cy="185416"/>
              </a:xfrm>
              <a:custGeom>
                <a:rect b="b" l="l" r="r" t="t"/>
                <a:pathLst>
                  <a:path extrusionOk="0" h="185416" w="145108">
                    <a:moveTo>
                      <a:pt x="65758" y="184068"/>
                    </a:moveTo>
                    <a:cubicBezTo>
                      <a:pt x="59309" y="176007"/>
                      <a:pt x="53666" y="159884"/>
                      <a:pt x="53666" y="146985"/>
                    </a:cubicBezTo>
                    <a:cubicBezTo>
                      <a:pt x="53666" y="122800"/>
                      <a:pt x="67370" y="101034"/>
                      <a:pt x="88331" y="89748"/>
                    </a:cubicBezTo>
                    <a:lnTo>
                      <a:pt x="88331" y="122800"/>
                    </a:lnTo>
                    <a:lnTo>
                      <a:pt x="147180" y="63145"/>
                    </a:lnTo>
                    <a:lnTo>
                      <a:pt x="88331" y="5101"/>
                    </a:lnTo>
                    <a:lnTo>
                      <a:pt x="88331" y="38154"/>
                    </a:lnTo>
                    <a:cubicBezTo>
                      <a:pt x="27869" y="54277"/>
                      <a:pt x="-7602" y="116351"/>
                      <a:pt x="9327" y="176813"/>
                    </a:cubicBezTo>
                    <a:cubicBezTo>
                      <a:pt x="10133" y="179231"/>
                      <a:pt x="10939" y="181650"/>
                      <a:pt x="11746" y="184068"/>
                    </a:cubicBezTo>
                    <a:lnTo>
                      <a:pt x="65758" y="1840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descr="雲端運算" id="618" name="Google Shape;618;p11"/>
            <p:cNvGrpSpPr/>
            <p:nvPr/>
          </p:nvGrpSpPr>
          <p:grpSpPr>
            <a:xfrm>
              <a:off x="8539682" y="2958606"/>
              <a:ext cx="633004" cy="638344"/>
              <a:chOff x="6520082" y="2728430"/>
              <a:chExt cx="669108" cy="674751"/>
            </a:xfrm>
          </p:grpSpPr>
          <p:sp>
            <p:nvSpPr>
              <p:cNvPr id="619" name="Google Shape;619;p11"/>
              <p:cNvSpPr/>
              <p:nvPr/>
            </p:nvSpPr>
            <p:spPr>
              <a:xfrm>
                <a:off x="6761925" y="2728430"/>
                <a:ext cx="427265" cy="274093"/>
              </a:xfrm>
              <a:custGeom>
                <a:rect b="b" l="l" r="r" t="t"/>
                <a:pathLst>
                  <a:path extrusionOk="0" h="274093" w="427263">
                    <a:moveTo>
                      <a:pt x="363035" y="110708"/>
                    </a:moveTo>
                    <a:cubicBezTo>
                      <a:pt x="356586" y="72819"/>
                      <a:pt x="322727" y="43797"/>
                      <a:pt x="283226" y="43797"/>
                    </a:cubicBezTo>
                    <a:cubicBezTo>
                      <a:pt x="279195" y="43797"/>
                      <a:pt x="274358" y="44603"/>
                      <a:pt x="270327" y="44603"/>
                    </a:cubicBezTo>
                    <a:cubicBezTo>
                      <a:pt x="250979" y="20418"/>
                      <a:pt x="221152" y="5101"/>
                      <a:pt x="187293" y="5101"/>
                    </a:cubicBezTo>
                    <a:cubicBezTo>
                      <a:pt x="138117" y="5101"/>
                      <a:pt x="97003" y="38154"/>
                      <a:pt x="84105" y="83299"/>
                    </a:cubicBezTo>
                    <a:cubicBezTo>
                      <a:pt x="38960" y="92166"/>
                      <a:pt x="5101" y="131668"/>
                      <a:pt x="5101" y="179231"/>
                    </a:cubicBezTo>
                    <a:cubicBezTo>
                      <a:pt x="5101" y="233244"/>
                      <a:pt x="48634" y="276776"/>
                      <a:pt x="101840" y="276776"/>
                    </a:cubicBezTo>
                    <a:lnTo>
                      <a:pt x="101840" y="276776"/>
                    </a:lnTo>
                    <a:cubicBezTo>
                      <a:pt x="101840" y="276776"/>
                      <a:pt x="340463" y="276776"/>
                      <a:pt x="343688" y="276776"/>
                    </a:cubicBezTo>
                    <a:cubicBezTo>
                      <a:pt x="390445" y="276776"/>
                      <a:pt x="425109" y="238887"/>
                      <a:pt x="425109" y="192130"/>
                    </a:cubicBezTo>
                    <a:cubicBezTo>
                      <a:pt x="425109" y="153434"/>
                      <a:pt x="398506" y="121188"/>
                      <a:pt x="363035" y="110708"/>
                    </a:cubicBezTo>
                    <a:close/>
                    <a:moveTo>
                      <a:pt x="338851" y="228407"/>
                    </a:moveTo>
                    <a:lnTo>
                      <a:pt x="100228" y="228407"/>
                    </a:lnTo>
                    <a:cubicBezTo>
                      <a:pt x="81686" y="226795"/>
                      <a:pt x="65563" y="216315"/>
                      <a:pt x="57502" y="200192"/>
                    </a:cubicBezTo>
                    <a:cubicBezTo>
                      <a:pt x="50246" y="183262"/>
                      <a:pt x="51859" y="163914"/>
                      <a:pt x="63145" y="148597"/>
                    </a:cubicBezTo>
                    <a:cubicBezTo>
                      <a:pt x="72819" y="135699"/>
                      <a:pt x="87330" y="128444"/>
                      <a:pt x="102646" y="128444"/>
                    </a:cubicBezTo>
                    <a:cubicBezTo>
                      <a:pt x="105065" y="128444"/>
                      <a:pt x="108290" y="128444"/>
                      <a:pt x="110708" y="129250"/>
                    </a:cubicBezTo>
                    <a:lnTo>
                      <a:pt x="125219" y="131668"/>
                    </a:lnTo>
                    <a:lnTo>
                      <a:pt x="125219" y="115545"/>
                    </a:lnTo>
                    <a:cubicBezTo>
                      <a:pt x="125219" y="86523"/>
                      <a:pt x="144567" y="61532"/>
                      <a:pt x="172782" y="55083"/>
                    </a:cubicBezTo>
                    <a:cubicBezTo>
                      <a:pt x="177619" y="54277"/>
                      <a:pt x="182456" y="53471"/>
                      <a:pt x="187293" y="53471"/>
                    </a:cubicBezTo>
                    <a:cubicBezTo>
                      <a:pt x="187293" y="53471"/>
                      <a:pt x="187293" y="53471"/>
                      <a:pt x="187293" y="53471"/>
                    </a:cubicBezTo>
                    <a:lnTo>
                      <a:pt x="187293" y="53471"/>
                    </a:lnTo>
                    <a:cubicBezTo>
                      <a:pt x="187293" y="53471"/>
                      <a:pt x="187293" y="53471"/>
                      <a:pt x="187293" y="53471"/>
                    </a:cubicBezTo>
                    <a:cubicBezTo>
                      <a:pt x="210672" y="53471"/>
                      <a:pt x="231632" y="66369"/>
                      <a:pt x="242112" y="87330"/>
                    </a:cubicBezTo>
                    <a:lnTo>
                      <a:pt x="246949" y="97003"/>
                    </a:lnTo>
                    <a:lnTo>
                      <a:pt x="257429" y="92973"/>
                    </a:lnTo>
                    <a:cubicBezTo>
                      <a:pt x="262266" y="91360"/>
                      <a:pt x="267909" y="90554"/>
                      <a:pt x="273552" y="90554"/>
                    </a:cubicBezTo>
                    <a:cubicBezTo>
                      <a:pt x="284032" y="90554"/>
                      <a:pt x="293706" y="93779"/>
                      <a:pt x="302574" y="99422"/>
                    </a:cubicBezTo>
                    <a:cubicBezTo>
                      <a:pt x="315472" y="109096"/>
                      <a:pt x="323534" y="124413"/>
                      <a:pt x="323534" y="140536"/>
                    </a:cubicBezTo>
                    <a:lnTo>
                      <a:pt x="323534" y="153434"/>
                    </a:lnTo>
                    <a:lnTo>
                      <a:pt x="339657" y="153434"/>
                    </a:lnTo>
                    <a:cubicBezTo>
                      <a:pt x="360617" y="153434"/>
                      <a:pt x="377546" y="170364"/>
                      <a:pt x="377546" y="191324"/>
                    </a:cubicBezTo>
                    <a:cubicBezTo>
                      <a:pt x="376740" y="211478"/>
                      <a:pt x="359811" y="228407"/>
                      <a:pt x="338851" y="2284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0" name="Google Shape;620;p11"/>
              <p:cNvSpPr/>
              <p:nvPr/>
            </p:nvSpPr>
            <p:spPr>
              <a:xfrm>
                <a:off x="6520082" y="3032349"/>
                <a:ext cx="395015" cy="370832"/>
              </a:xfrm>
              <a:custGeom>
                <a:rect b="b" l="l" r="r" t="t"/>
                <a:pathLst>
                  <a:path extrusionOk="0" h="370832" w="395017">
                    <a:moveTo>
                      <a:pt x="366260" y="5101"/>
                    </a:moveTo>
                    <a:lnTo>
                      <a:pt x="30898" y="5101"/>
                    </a:lnTo>
                    <a:cubicBezTo>
                      <a:pt x="16388" y="5101"/>
                      <a:pt x="5101" y="16388"/>
                      <a:pt x="5101" y="30899"/>
                    </a:cubicBezTo>
                    <a:lnTo>
                      <a:pt x="5101" y="261460"/>
                    </a:lnTo>
                    <a:cubicBezTo>
                      <a:pt x="5101" y="275970"/>
                      <a:pt x="16388" y="287257"/>
                      <a:pt x="30898" y="287257"/>
                    </a:cubicBezTo>
                    <a:cubicBezTo>
                      <a:pt x="30898" y="287257"/>
                      <a:pt x="30898" y="287257"/>
                      <a:pt x="30898" y="287257"/>
                    </a:cubicBezTo>
                    <a:lnTo>
                      <a:pt x="158271" y="287257"/>
                    </a:lnTo>
                    <a:lnTo>
                      <a:pt x="158271" y="319503"/>
                    </a:lnTo>
                    <a:lnTo>
                      <a:pt x="101840" y="319503"/>
                    </a:lnTo>
                    <a:lnTo>
                      <a:pt x="101840" y="367872"/>
                    </a:lnTo>
                    <a:lnTo>
                      <a:pt x="295318" y="367872"/>
                    </a:lnTo>
                    <a:lnTo>
                      <a:pt x="295318" y="319503"/>
                    </a:lnTo>
                    <a:lnTo>
                      <a:pt x="238887" y="319503"/>
                    </a:lnTo>
                    <a:lnTo>
                      <a:pt x="238887" y="287257"/>
                    </a:lnTo>
                    <a:lnTo>
                      <a:pt x="366260" y="287257"/>
                    </a:lnTo>
                    <a:cubicBezTo>
                      <a:pt x="380771" y="287257"/>
                      <a:pt x="392057" y="275970"/>
                      <a:pt x="392057" y="261460"/>
                    </a:cubicBezTo>
                    <a:lnTo>
                      <a:pt x="392057" y="261460"/>
                    </a:lnTo>
                    <a:lnTo>
                      <a:pt x="392057" y="30899"/>
                    </a:lnTo>
                    <a:cubicBezTo>
                      <a:pt x="392057" y="16388"/>
                      <a:pt x="380771" y="5101"/>
                      <a:pt x="366260" y="5101"/>
                    </a:cubicBezTo>
                    <a:close/>
                    <a:moveTo>
                      <a:pt x="343688" y="238887"/>
                    </a:moveTo>
                    <a:lnTo>
                      <a:pt x="53471" y="238887"/>
                    </a:lnTo>
                    <a:lnTo>
                      <a:pt x="53471" y="53471"/>
                    </a:lnTo>
                    <a:lnTo>
                      <a:pt x="343688" y="53471"/>
                    </a:lnTo>
                    <a:lnTo>
                      <a:pt x="343688" y="23888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1" name="Google Shape;621;p11"/>
              <p:cNvSpPr/>
              <p:nvPr/>
            </p:nvSpPr>
            <p:spPr>
              <a:xfrm>
                <a:off x="6944927" y="3032344"/>
                <a:ext cx="145108" cy="185416"/>
              </a:xfrm>
              <a:custGeom>
                <a:rect b="b" l="l" r="r" t="t"/>
                <a:pathLst>
                  <a:path extrusionOk="0" h="185416" w="145108">
                    <a:moveTo>
                      <a:pt x="86523" y="5101"/>
                    </a:moveTo>
                    <a:cubicBezTo>
                      <a:pt x="94585" y="15582"/>
                      <a:pt x="98616" y="29286"/>
                      <a:pt x="98616" y="42185"/>
                    </a:cubicBezTo>
                    <a:cubicBezTo>
                      <a:pt x="98616" y="66369"/>
                      <a:pt x="84911" y="88136"/>
                      <a:pt x="63951" y="99422"/>
                    </a:cubicBezTo>
                    <a:lnTo>
                      <a:pt x="63951" y="66369"/>
                    </a:lnTo>
                    <a:lnTo>
                      <a:pt x="5101" y="126025"/>
                    </a:lnTo>
                    <a:lnTo>
                      <a:pt x="63951" y="184068"/>
                    </a:lnTo>
                    <a:lnTo>
                      <a:pt x="63951" y="151016"/>
                    </a:lnTo>
                    <a:cubicBezTo>
                      <a:pt x="124413" y="134893"/>
                      <a:pt x="159884" y="72819"/>
                      <a:pt x="142954" y="12357"/>
                    </a:cubicBezTo>
                    <a:cubicBezTo>
                      <a:pt x="142148" y="9938"/>
                      <a:pt x="141342" y="7520"/>
                      <a:pt x="140536" y="5101"/>
                    </a:cubicBezTo>
                    <a:lnTo>
                      <a:pt x="86523" y="51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2" name="Google Shape;622;p11"/>
              <p:cNvSpPr/>
              <p:nvPr/>
            </p:nvSpPr>
            <p:spPr>
              <a:xfrm>
                <a:off x="6587604" y="2821139"/>
                <a:ext cx="145108" cy="185416"/>
              </a:xfrm>
              <a:custGeom>
                <a:rect b="b" l="l" r="r" t="t"/>
                <a:pathLst>
                  <a:path extrusionOk="0" h="185416" w="145108">
                    <a:moveTo>
                      <a:pt x="65758" y="184068"/>
                    </a:moveTo>
                    <a:cubicBezTo>
                      <a:pt x="59309" y="176007"/>
                      <a:pt x="53666" y="159884"/>
                      <a:pt x="53666" y="146985"/>
                    </a:cubicBezTo>
                    <a:cubicBezTo>
                      <a:pt x="53666" y="122800"/>
                      <a:pt x="67370" y="101034"/>
                      <a:pt x="88331" y="89748"/>
                    </a:cubicBezTo>
                    <a:lnTo>
                      <a:pt x="88331" y="122800"/>
                    </a:lnTo>
                    <a:lnTo>
                      <a:pt x="147180" y="63145"/>
                    </a:lnTo>
                    <a:lnTo>
                      <a:pt x="88331" y="5101"/>
                    </a:lnTo>
                    <a:lnTo>
                      <a:pt x="88331" y="38154"/>
                    </a:lnTo>
                    <a:cubicBezTo>
                      <a:pt x="27869" y="54277"/>
                      <a:pt x="-7602" y="116351"/>
                      <a:pt x="9327" y="176813"/>
                    </a:cubicBezTo>
                    <a:cubicBezTo>
                      <a:pt x="10133" y="179231"/>
                      <a:pt x="10939" y="181650"/>
                      <a:pt x="11746" y="184068"/>
                    </a:cubicBezTo>
                    <a:lnTo>
                      <a:pt x="65758" y="1840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23" name="Google Shape;623;p11"/>
            <p:cNvGrpSpPr/>
            <p:nvPr/>
          </p:nvGrpSpPr>
          <p:grpSpPr>
            <a:xfrm>
              <a:off x="7692917" y="2282047"/>
              <a:ext cx="838028" cy="513631"/>
              <a:chOff x="7461974" y="2056166"/>
              <a:chExt cx="885825" cy="542925"/>
            </a:xfrm>
          </p:grpSpPr>
          <p:sp>
            <p:nvSpPr>
              <p:cNvPr id="624" name="Google Shape;624;p11"/>
              <p:cNvSpPr/>
              <p:nvPr/>
            </p:nvSpPr>
            <p:spPr>
              <a:xfrm>
                <a:off x="7498080" y="2087880"/>
                <a:ext cx="822960" cy="492760"/>
              </a:xfrm>
              <a:custGeom>
                <a:rect b="b" l="l" r="r" t="t"/>
                <a:pathLst>
                  <a:path extrusionOk="0" h="492760" w="822960">
                    <a:moveTo>
                      <a:pt x="172720" y="167640"/>
                    </a:moveTo>
                    <a:lnTo>
                      <a:pt x="0" y="254000"/>
                    </a:lnTo>
                    <a:lnTo>
                      <a:pt x="0" y="381000"/>
                    </a:lnTo>
                    <a:lnTo>
                      <a:pt x="106680" y="462280"/>
                    </a:lnTo>
                    <a:lnTo>
                      <a:pt x="711200" y="492760"/>
                    </a:lnTo>
                    <a:lnTo>
                      <a:pt x="822960" y="391160"/>
                    </a:lnTo>
                    <a:lnTo>
                      <a:pt x="792480" y="269240"/>
                    </a:lnTo>
                    <a:lnTo>
                      <a:pt x="685800" y="243840"/>
                    </a:lnTo>
                    <a:lnTo>
                      <a:pt x="584200" y="96520"/>
                    </a:lnTo>
                    <a:lnTo>
                      <a:pt x="482600" y="71120"/>
                    </a:lnTo>
                    <a:lnTo>
                      <a:pt x="360680" y="0"/>
                    </a:lnTo>
                    <a:lnTo>
                      <a:pt x="233680" y="30480"/>
                    </a:lnTo>
                    <a:lnTo>
                      <a:pt x="172720" y="16764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descr="同步雲端" id="625" name="Google Shape;625;p11"/>
              <p:cNvGrpSpPr/>
              <p:nvPr/>
            </p:nvGrpSpPr>
            <p:grpSpPr>
              <a:xfrm>
                <a:off x="7461974" y="2056166"/>
                <a:ext cx="885825" cy="542925"/>
                <a:chOff x="7461974" y="2056166"/>
                <a:chExt cx="885825" cy="542925"/>
              </a:xfrm>
            </p:grpSpPr>
            <p:sp>
              <p:nvSpPr>
                <p:cNvPr id="626" name="Google Shape;626;p11"/>
                <p:cNvSpPr/>
                <p:nvPr/>
              </p:nvSpPr>
              <p:spPr>
                <a:xfrm>
                  <a:off x="7790829" y="2246466"/>
                  <a:ext cx="266700" cy="161925"/>
                </a:xfrm>
                <a:custGeom>
                  <a:rect b="b" l="l" r="r" t="t"/>
                  <a:pathLst>
                    <a:path extrusionOk="0" h="161925" w="266700">
                      <a:moveTo>
                        <a:pt x="264223" y="95416"/>
                      </a:moveTo>
                      <a:lnTo>
                        <a:pt x="202501" y="157138"/>
                      </a:lnTo>
                      <a:lnTo>
                        <a:pt x="140684" y="95416"/>
                      </a:lnTo>
                      <a:lnTo>
                        <a:pt x="175165" y="95416"/>
                      </a:lnTo>
                      <a:cubicBezTo>
                        <a:pt x="163501" y="72697"/>
                        <a:pt x="140123" y="58398"/>
                        <a:pt x="114586" y="58363"/>
                      </a:cubicBezTo>
                      <a:cubicBezTo>
                        <a:pt x="98109" y="58381"/>
                        <a:pt x="82212" y="64449"/>
                        <a:pt x="69914" y="75413"/>
                      </a:cubicBezTo>
                      <a:lnTo>
                        <a:pt x="7144" y="75413"/>
                      </a:lnTo>
                      <a:cubicBezTo>
                        <a:pt x="35106" y="16014"/>
                        <a:pt x="105927" y="-9469"/>
                        <a:pt x="165324" y="18494"/>
                      </a:cubicBezTo>
                      <a:cubicBezTo>
                        <a:pt x="197024" y="33416"/>
                        <a:pt x="220526" y="61563"/>
                        <a:pt x="229552" y="9541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7" name="Google Shape;627;p11"/>
                <p:cNvSpPr/>
                <p:nvPr/>
              </p:nvSpPr>
              <p:spPr>
                <a:xfrm>
                  <a:off x="7749014" y="2334738"/>
                  <a:ext cx="266700" cy="161925"/>
                </a:xfrm>
                <a:custGeom>
                  <a:rect b="b" l="l" r="r" t="t"/>
                  <a:pathLst>
                    <a:path extrusionOk="0" h="161925" w="266700">
                      <a:moveTo>
                        <a:pt x="7144" y="68866"/>
                      </a:moveTo>
                      <a:lnTo>
                        <a:pt x="68961" y="7144"/>
                      </a:lnTo>
                      <a:lnTo>
                        <a:pt x="130683" y="68866"/>
                      </a:lnTo>
                      <a:lnTo>
                        <a:pt x="95917" y="68866"/>
                      </a:lnTo>
                      <a:cubicBezTo>
                        <a:pt x="107548" y="91570"/>
                        <a:pt x="130891" y="105869"/>
                        <a:pt x="156400" y="105918"/>
                      </a:cubicBezTo>
                      <a:cubicBezTo>
                        <a:pt x="172908" y="105914"/>
                        <a:pt x="188840" y="99847"/>
                        <a:pt x="201168" y="88868"/>
                      </a:cubicBezTo>
                      <a:lnTo>
                        <a:pt x="264223" y="88868"/>
                      </a:lnTo>
                      <a:cubicBezTo>
                        <a:pt x="236169" y="148340"/>
                        <a:pt x="165216" y="173809"/>
                        <a:pt x="105745" y="145755"/>
                      </a:cubicBezTo>
                      <a:cubicBezTo>
                        <a:pt x="74074" y="130815"/>
                        <a:pt x="50585" y="102692"/>
                        <a:pt x="41529" y="688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8" name="Google Shape;628;p11"/>
                <p:cNvSpPr/>
                <p:nvPr/>
              </p:nvSpPr>
              <p:spPr>
                <a:xfrm>
                  <a:off x="7461974" y="2056166"/>
                  <a:ext cx="885825" cy="542925"/>
                </a:xfrm>
                <a:custGeom>
                  <a:rect b="b" l="l" r="r" t="t"/>
                  <a:pathLst>
                    <a:path extrusionOk="0" h="542925" w="885825">
                      <a:moveTo>
                        <a:pt x="737858" y="540414"/>
                      </a:moveTo>
                      <a:cubicBezTo>
                        <a:pt x="820109" y="538467"/>
                        <a:pt x="885209" y="470211"/>
                        <a:pt x="883263" y="387960"/>
                      </a:cubicBezTo>
                      <a:cubicBezTo>
                        <a:pt x="881545" y="315393"/>
                        <a:pt x="827775" y="254627"/>
                        <a:pt x="755955" y="244092"/>
                      </a:cubicBezTo>
                      <a:cubicBezTo>
                        <a:pt x="748366" y="197511"/>
                        <a:pt x="722779" y="155779"/>
                        <a:pt x="684709" y="127887"/>
                      </a:cubicBezTo>
                      <a:cubicBezTo>
                        <a:pt x="645307" y="99964"/>
                        <a:pt x="596096" y="89618"/>
                        <a:pt x="548787" y="99312"/>
                      </a:cubicBezTo>
                      <a:cubicBezTo>
                        <a:pt x="502243" y="27451"/>
                        <a:pt x="415442" y="-7246"/>
                        <a:pt x="332188" y="12729"/>
                      </a:cubicBezTo>
                      <a:cubicBezTo>
                        <a:pt x="251045" y="33626"/>
                        <a:pt x="190412" y="101246"/>
                        <a:pt x="178455" y="184179"/>
                      </a:cubicBezTo>
                      <a:cubicBezTo>
                        <a:pt x="124398" y="185631"/>
                        <a:pt x="73991" y="211783"/>
                        <a:pt x="41676" y="255141"/>
                      </a:cubicBezTo>
                      <a:cubicBezTo>
                        <a:pt x="3387" y="308327"/>
                        <a:pt x="-3586" y="377912"/>
                        <a:pt x="23388" y="437640"/>
                      </a:cubicBezTo>
                      <a:cubicBezTo>
                        <a:pt x="50884" y="496512"/>
                        <a:pt x="108445" y="535569"/>
                        <a:pt x="173311" y="539367"/>
                      </a:cubicBezTo>
                      <a:close/>
                      <a:moveTo>
                        <a:pt x="175883" y="480216"/>
                      </a:moveTo>
                      <a:cubicBezTo>
                        <a:pt x="132783" y="477502"/>
                        <a:pt x="94574" y="451555"/>
                        <a:pt x="76156" y="412494"/>
                      </a:cubicBezTo>
                      <a:cubicBezTo>
                        <a:pt x="58285" y="372680"/>
                        <a:pt x="62890" y="326373"/>
                        <a:pt x="88253" y="290859"/>
                      </a:cubicBezTo>
                      <a:cubicBezTo>
                        <a:pt x="114184" y="255975"/>
                        <a:pt x="157332" y="238364"/>
                        <a:pt x="200267" y="245139"/>
                      </a:cubicBezTo>
                      <a:lnTo>
                        <a:pt x="234081" y="250759"/>
                      </a:lnTo>
                      <a:lnTo>
                        <a:pt x="234081" y="213421"/>
                      </a:lnTo>
                      <a:cubicBezTo>
                        <a:pt x="234411" y="145962"/>
                        <a:pt x="280256" y="87237"/>
                        <a:pt x="345618" y="70546"/>
                      </a:cubicBezTo>
                      <a:cubicBezTo>
                        <a:pt x="411204" y="54733"/>
                        <a:pt x="479013" y="86345"/>
                        <a:pt x="509067" y="146746"/>
                      </a:cubicBezTo>
                      <a:lnTo>
                        <a:pt x="520593" y="169701"/>
                      </a:lnTo>
                      <a:lnTo>
                        <a:pt x="544500" y="161224"/>
                      </a:lnTo>
                      <a:cubicBezTo>
                        <a:pt x="580272" y="148585"/>
                        <a:pt x="619955" y="154128"/>
                        <a:pt x="650895" y="176083"/>
                      </a:cubicBezTo>
                      <a:cubicBezTo>
                        <a:pt x="681657" y="198617"/>
                        <a:pt x="699868" y="234439"/>
                        <a:pt x="699948" y="272571"/>
                      </a:cubicBezTo>
                      <a:lnTo>
                        <a:pt x="699948" y="302289"/>
                      </a:lnTo>
                      <a:lnTo>
                        <a:pt x="738811" y="302289"/>
                      </a:lnTo>
                      <a:cubicBezTo>
                        <a:pt x="788172" y="304143"/>
                        <a:pt x="826685" y="345660"/>
                        <a:pt x="824832" y="395022"/>
                      </a:cubicBezTo>
                      <a:cubicBezTo>
                        <a:pt x="823063" y="442150"/>
                        <a:pt x="785003" y="479807"/>
                        <a:pt x="737858" y="4810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cxnSp>
          <p:nvCxnSpPr>
            <p:cNvPr id="629" name="Google Shape;629;p11"/>
            <p:cNvCxnSpPr>
              <a:endCxn id="609" idx="2"/>
            </p:cNvCxnSpPr>
            <p:nvPr/>
          </p:nvCxnSpPr>
          <p:spPr>
            <a:xfrm flipH="1">
              <a:off x="7493467" y="2743402"/>
              <a:ext cx="754200" cy="238800"/>
            </a:xfrm>
            <a:prstGeom prst="straightConnector1">
              <a:avLst/>
            </a:prstGeom>
            <a:noFill/>
            <a:ln cap="flat" cmpd="sng" w="28575">
              <a:solidFill>
                <a:srgbClr val="000000"/>
              </a:solidFill>
              <a:prstDash val="dash"/>
              <a:round/>
              <a:headEnd len="sm" w="sm" type="none"/>
              <a:tailEnd len="sm" w="sm" type="none"/>
            </a:ln>
          </p:spPr>
        </p:cxnSp>
        <p:cxnSp>
          <p:nvCxnSpPr>
            <p:cNvPr id="630" name="Google Shape;630;p11"/>
            <p:cNvCxnSpPr>
              <a:endCxn id="614" idx="3"/>
            </p:cNvCxnSpPr>
            <p:nvPr/>
          </p:nvCxnSpPr>
          <p:spPr>
            <a:xfrm>
              <a:off x="8138726" y="2780741"/>
              <a:ext cx="4200" cy="188400"/>
            </a:xfrm>
            <a:prstGeom prst="straightConnector1">
              <a:avLst/>
            </a:prstGeom>
            <a:noFill/>
            <a:ln cap="flat" cmpd="sng" w="28575">
              <a:solidFill>
                <a:srgbClr val="000000"/>
              </a:solidFill>
              <a:prstDash val="dash"/>
              <a:round/>
              <a:headEnd len="sm" w="sm" type="none"/>
              <a:tailEnd len="sm" w="sm" type="none"/>
            </a:ln>
          </p:spPr>
        </p:cxnSp>
        <p:cxnSp>
          <p:nvCxnSpPr>
            <p:cNvPr id="631" name="Google Shape;631;p11"/>
            <p:cNvCxnSpPr>
              <a:endCxn id="619" idx="3"/>
            </p:cNvCxnSpPr>
            <p:nvPr/>
          </p:nvCxnSpPr>
          <p:spPr>
            <a:xfrm>
              <a:off x="8194802" y="2795678"/>
              <a:ext cx="750900" cy="167700"/>
            </a:xfrm>
            <a:prstGeom prst="straightConnector1">
              <a:avLst/>
            </a:prstGeom>
            <a:noFill/>
            <a:ln cap="flat" cmpd="sng" w="28575">
              <a:solidFill>
                <a:srgbClr val="000000"/>
              </a:solidFill>
              <a:prstDash val="dash"/>
              <a:round/>
              <a:headEnd len="sm" w="sm" type="none"/>
              <a:tailEnd len="sm" w="sm" type="none"/>
            </a:ln>
          </p:spPr>
        </p:cxnSp>
        <p:sp>
          <p:nvSpPr>
            <p:cNvPr id="632" name="Google Shape;632;p11"/>
            <p:cNvSpPr/>
            <p:nvPr/>
          </p:nvSpPr>
          <p:spPr>
            <a:xfrm>
              <a:off x="7060220" y="3275582"/>
              <a:ext cx="276224" cy="18821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3" name="Google Shape;633;p11"/>
            <p:cNvSpPr/>
            <p:nvPr/>
          </p:nvSpPr>
          <p:spPr>
            <a:xfrm>
              <a:off x="7788750" y="3296598"/>
              <a:ext cx="276224" cy="18821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p11"/>
            <p:cNvSpPr/>
            <p:nvPr/>
          </p:nvSpPr>
          <p:spPr>
            <a:xfrm>
              <a:off x="8588413" y="3289823"/>
              <a:ext cx="276224" cy="18821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11"/>
            <p:cNvSpPr/>
            <p:nvPr/>
          </p:nvSpPr>
          <p:spPr>
            <a:xfrm>
              <a:off x="8970581" y="3106934"/>
              <a:ext cx="164249" cy="67697"/>
            </a:xfrm>
            <a:prstGeom prst="roundRect">
              <a:avLst>
                <a:gd fmla="val 50000" name="adj"/>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11"/>
            <p:cNvSpPr/>
            <p:nvPr/>
          </p:nvSpPr>
          <p:spPr>
            <a:xfrm rot="-996198">
              <a:off x="8943533" y="3049737"/>
              <a:ext cx="132241" cy="94950"/>
            </a:xfrm>
            <a:prstGeom prst="roundRect">
              <a:avLst>
                <a:gd fmla="val 45293" name="adj"/>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7" name="Google Shape;637;p11"/>
          <p:cNvSpPr/>
          <p:nvPr/>
        </p:nvSpPr>
        <p:spPr>
          <a:xfrm>
            <a:off x="8666448" y="4189149"/>
            <a:ext cx="211024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F7F7F"/>
                </a:solidFill>
                <a:latin typeface="Arial"/>
                <a:ea typeface="Arial"/>
                <a:cs typeface="Arial"/>
                <a:sym typeface="Arial"/>
              </a:rPr>
              <a:t>AIoT:</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AI for PdM</a:t>
            </a:r>
            <a:r>
              <a:rPr baseline="30000" lang="en-US" sz="1800">
                <a:solidFill>
                  <a:schemeClr val="dk1"/>
                </a:solidFill>
                <a:latin typeface="Arial"/>
                <a:ea typeface="Arial"/>
                <a:cs typeface="Arial"/>
                <a:sym typeface="Arial"/>
              </a:rPr>
              <a:t>*</a:t>
            </a:r>
            <a:endParaRPr/>
          </a:p>
          <a:p>
            <a:pPr indent="0" lvl="0" marL="0" marR="0" rtl="0" algn="ctr">
              <a:spcBef>
                <a:spcPts val="0"/>
              </a:spcBef>
              <a:spcAft>
                <a:spcPts val="0"/>
              </a:spcAft>
              <a:buNone/>
            </a:pPr>
            <a:r>
              <a:rPr b="1" lang="en-US" sz="1800">
                <a:solidFill>
                  <a:srgbClr val="00B050"/>
                </a:solidFill>
                <a:latin typeface="Arial"/>
                <a:ea typeface="Arial"/>
                <a:cs typeface="Arial"/>
                <a:sym typeface="Arial"/>
              </a:rPr>
              <a:t>AIoT-EMS</a:t>
            </a:r>
            <a:r>
              <a:rPr b="1" lang="en-US" sz="1800">
                <a:solidFill>
                  <a:srgbClr val="FF0000"/>
                </a:solidFill>
                <a:latin typeface="Arial"/>
                <a:ea typeface="Arial"/>
                <a:cs typeface="Arial"/>
                <a:sym typeface="Arial"/>
              </a:rPr>
              <a:t> </a:t>
            </a:r>
            <a:r>
              <a:rPr lang="en-US" sz="1800">
                <a:solidFill>
                  <a:srgbClr val="000000"/>
                </a:solidFill>
                <a:latin typeface="Arial"/>
                <a:ea typeface="Arial"/>
                <a:cs typeface="Arial"/>
                <a:sym typeface="Arial"/>
              </a:rPr>
              <a:t>for food Retail stores</a:t>
            </a:r>
            <a:endParaRPr/>
          </a:p>
        </p:txBody>
      </p:sp>
      <p:sp>
        <p:nvSpPr>
          <p:cNvPr id="638" name="Google Shape;638;p11"/>
          <p:cNvSpPr/>
          <p:nvPr/>
        </p:nvSpPr>
        <p:spPr>
          <a:xfrm>
            <a:off x="3478590" y="3065875"/>
            <a:ext cx="408671" cy="491381"/>
          </a:xfrm>
          <a:prstGeom prst="rightArrow">
            <a:avLst>
              <a:gd fmla="val 50000" name="adj1"/>
              <a:gd fmla="val 50000" name="adj2"/>
            </a:avLst>
          </a:prstGeom>
          <a:solidFill>
            <a:srgbClr val="7F7F7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9" name="Google Shape;639;p11"/>
          <p:cNvSpPr/>
          <p:nvPr/>
        </p:nvSpPr>
        <p:spPr>
          <a:xfrm>
            <a:off x="5864671" y="3055936"/>
            <a:ext cx="408671" cy="491381"/>
          </a:xfrm>
          <a:prstGeom prst="rightArrow">
            <a:avLst>
              <a:gd fmla="val 50000" name="adj1"/>
              <a:gd fmla="val 50000" name="adj2"/>
            </a:avLst>
          </a:prstGeom>
          <a:solidFill>
            <a:srgbClr val="7F7F7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11"/>
          <p:cNvSpPr/>
          <p:nvPr/>
        </p:nvSpPr>
        <p:spPr>
          <a:xfrm>
            <a:off x="8358105" y="3045997"/>
            <a:ext cx="408671" cy="491381"/>
          </a:xfrm>
          <a:prstGeom prst="rightArrow">
            <a:avLst>
              <a:gd fmla="val 50000" name="adj1"/>
              <a:gd fmla="val 50000" name="adj2"/>
            </a:avLst>
          </a:prstGeom>
          <a:solidFill>
            <a:srgbClr val="7F7F7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11"/>
          <p:cNvSpPr/>
          <p:nvPr/>
        </p:nvSpPr>
        <p:spPr>
          <a:xfrm>
            <a:off x="1750451" y="5616453"/>
            <a:ext cx="3598008" cy="523220"/>
          </a:xfrm>
          <a:prstGeom prst="rect">
            <a:avLst/>
          </a:prstGeom>
          <a:solidFill>
            <a:srgbClr val="D0D0E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Energy Management System (EMS)</a:t>
            </a:r>
            <a:endParaRPr b="1" sz="14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Predictive maintenance (PdM) </a:t>
            </a:r>
            <a:endParaRPr/>
          </a:p>
        </p:txBody>
      </p:sp>
      <p:sp>
        <p:nvSpPr>
          <p:cNvPr id="642" name="Google Shape;642;p11"/>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2"/>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ITRI </a:t>
            </a:r>
            <a:r>
              <a:rPr lang="en-US"/>
              <a:t>– AI &amp; IoT Empowered Energy</a:t>
            </a:r>
            <a:endParaRPr/>
          </a:p>
        </p:txBody>
      </p:sp>
      <p:sp>
        <p:nvSpPr>
          <p:cNvPr id="649" name="Google Shape;649;p12"/>
          <p:cNvSpPr/>
          <p:nvPr/>
        </p:nvSpPr>
        <p:spPr>
          <a:xfrm>
            <a:off x="210867" y="983844"/>
            <a:ext cx="11767075" cy="1088147"/>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0" name="Google Shape;650;p12"/>
          <p:cNvSpPr txBox="1"/>
          <p:nvPr/>
        </p:nvSpPr>
        <p:spPr>
          <a:xfrm>
            <a:off x="601133" y="1136752"/>
            <a:ext cx="11376809" cy="782330"/>
          </a:xfrm>
          <a:prstGeom prst="rect">
            <a:avLst/>
          </a:prstGeom>
          <a:noFill/>
          <a:ln>
            <a:noFill/>
          </a:ln>
        </p:spPr>
        <p:txBody>
          <a:bodyPr anchorCtr="0" anchor="t" bIns="0" lIns="0" spcFirstLastPara="1" rIns="0" wrap="square" tIns="0">
            <a:spAutoFit/>
          </a:bodyPr>
          <a:lstStyle/>
          <a:p>
            <a:pPr indent="0" lvl="0" marL="0" marR="0" rtl="0" algn="l">
              <a:lnSpc>
                <a:spcPct val="145454"/>
              </a:lnSpc>
              <a:spcBef>
                <a:spcPts val="0"/>
              </a:spcBef>
              <a:spcAft>
                <a:spcPts val="0"/>
              </a:spcAft>
              <a:buNone/>
            </a:pPr>
            <a:r>
              <a:rPr b="1" lang="en-US" sz="2200">
                <a:solidFill>
                  <a:srgbClr val="272525"/>
                </a:solidFill>
                <a:latin typeface="Arial"/>
                <a:ea typeface="Arial"/>
                <a:cs typeface="Arial"/>
                <a:sym typeface="Arial"/>
              </a:rPr>
              <a:t>Integrated demand response, predictive maintenance, and adaptive control for energy savings and system optimization from the cloud to every device</a:t>
            </a:r>
            <a:endParaRPr sz="2200">
              <a:solidFill>
                <a:srgbClr val="272525"/>
              </a:solidFill>
              <a:latin typeface="Arial"/>
              <a:ea typeface="Arial"/>
              <a:cs typeface="Arial"/>
              <a:sym typeface="Arial"/>
            </a:endParaRPr>
          </a:p>
        </p:txBody>
      </p:sp>
      <p:sp>
        <p:nvSpPr>
          <p:cNvPr id="651" name="Google Shape;651;p1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pic>
        <p:nvPicPr>
          <p:cNvPr id="652" name="Google Shape;652;p12"/>
          <p:cNvPicPr preferRelativeResize="0"/>
          <p:nvPr/>
        </p:nvPicPr>
        <p:blipFill rotWithShape="1">
          <a:blip r:embed="rId3">
            <a:alphaModFix/>
          </a:blip>
          <a:srcRect b="0" l="0" r="0" t="0"/>
          <a:stretch/>
        </p:blipFill>
        <p:spPr>
          <a:xfrm>
            <a:off x="2260620" y="2169778"/>
            <a:ext cx="7612954" cy="4014794"/>
          </a:xfrm>
          <a:prstGeom prst="rect">
            <a:avLst/>
          </a:prstGeom>
          <a:noFill/>
          <a:ln>
            <a:noFill/>
          </a:ln>
        </p:spPr>
      </p:pic>
      <p:sp>
        <p:nvSpPr>
          <p:cNvPr id="653" name="Google Shape;653;p12"/>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3"/>
          <p:cNvSpPr txBox="1"/>
          <p:nvPr>
            <p:ph type="title"/>
          </p:nvPr>
        </p:nvSpPr>
        <p:spPr>
          <a:xfrm>
            <a:off x="601133" y="264920"/>
            <a:ext cx="11396868"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ITRI </a:t>
            </a:r>
            <a:r>
              <a:rPr lang="en-US">
                <a:latin typeface="Arial"/>
                <a:ea typeface="Arial"/>
                <a:cs typeface="Arial"/>
                <a:sym typeface="Arial"/>
              </a:rPr>
              <a:t>– AI-driven VPP with intelligent load management</a:t>
            </a:r>
            <a:endParaRPr/>
          </a:p>
        </p:txBody>
      </p:sp>
      <p:sp>
        <p:nvSpPr>
          <p:cNvPr id="660" name="Google Shape;660;p13"/>
          <p:cNvSpPr/>
          <p:nvPr/>
        </p:nvSpPr>
        <p:spPr>
          <a:xfrm>
            <a:off x="193999" y="949932"/>
            <a:ext cx="11767075" cy="1132338"/>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1" name="Google Shape;661;p13"/>
          <p:cNvSpPr txBox="1"/>
          <p:nvPr/>
        </p:nvSpPr>
        <p:spPr>
          <a:xfrm>
            <a:off x="601133" y="1076433"/>
            <a:ext cx="11376809" cy="782330"/>
          </a:xfrm>
          <a:prstGeom prst="rect">
            <a:avLst/>
          </a:prstGeom>
          <a:noFill/>
          <a:ln>
            <a:noFill/>
          </a:ln>
        </p:spPr>
        <p:txBody>
          <a:bodyPr anchorCtr="0" anchor="t" bIns="0" lIns="0" spcFirstLastPara="1" rIns="0" wrap="square" tIns="0">
            <a:spAutoFit/>
          </a:bodyPr>
          <a:lstStyle/>
          <a:p>
            <a:pPr indent="0" lvl="0" marL="0" marR="0" rtl="0" algn="l">
              <a:lnSpc>
                <a:spcPct val="145454"/>
              </a:lnSpc>
              <a:spcBef>
                <a:spcPts val="0"/>
              </a:spcBef>
              <a:spcAft>
                <a:spcPts val="0"/>
              </a:spcAft>
              <a:buNone/>
            </a:pPr>
            <a:r>
              <a:rPr b="1" lang="en-US" sz="2200">
                <a:solidFill>
                  <a:srgbClr val="272525"/>
                </a:solidFill>
                <a:latin typeface="Arial"/>
                <a:ea typeface="Arial"/>
                <a:cs typeface="Arial"/>
                <a:sym typeface="Arial"/>
              </a:rPr>
              <a:t>Powering Smart Retail — Precision, Safety, and Efficiency to support grid resilience</a:t>
            </a:r>
            <a:endParaRPr/>
          </a:p>
          <a:p>
            <a:pPr indent="0" lvl="0" marL="0" marR="0" rtl="0" algn="l">
              <a:lnSpc>
                <a:spcPct val="145454"/>
              </a:lnSpc>
              <a:spcBef>
                <a:spcPts val="0"/>
              </a:spcBef>
              <a:spcAft>
                <a:spcPts val="0"/>
              </a:spcAft>
              <a:buNone/>
            </a:pPr>
            <a:r>
              <a:rPr lang="en-US" sz="2200">
                <a:solidFill>
                  <a:srgbClr val="272525"/>
                </a:solidFill>
                <a:latin typeface="Arial"/>
                <a:ea typeface="Arial"/>
                <a:cs typeface="Arial"/>
                <a:sym typeface="Arial"/>
              </a:rPr>
              <a:t> dynamic energy management through advanced control strategies</a:t>
            </a:r>
            <a:endParaRPr/>
          </a:p>
        </p:txBody>
      </p:sp>
      <p:sp>
        <p:nvSpPr>
          <p:cNvPr id="662" name="Google Shape;662;p13"/>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63" name="Google Shape;663;p13"/>
          <p:cNvPicPr preferRelativeResize="0"/>
          <p:nvPr/>
        </p:nvPicPr>
        <p:blipFill rotWithShape="1">
          <a:blip r:embed="rId3">
            <a:alphaModFix/>
          </a:blip>
          <a:srcRect b="0" l="0" r="0" t="0"/>
          <a:stretch/>
        </p:blipFill>
        <p:spPr>
          <a:xfrm>
            <a:off x="1362859" y="2082270"/>
            <a:ext cx="8802545" cy="4123977"/>
          </a:xfrm>
          <a:prstGeom prst="rect">
            <a:avLst/>
          </a:prstGeom>
          <a:noFill/>
          <a:ln>
            <a:noFill/>
          </a:ln>
        </p:spPr>
      </p:pic>
      <p:sp>
        <p:nvSpPr>
          <p:cNvPr id="664" name="Google Shape;664;p13"/>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4"/>
          <p:cNvSpPr txBox="1"/>
          <p:nvPr>
            <p:ph type="title"/>
          </p:nvPr>
        </p:nvSpPr>
        <p:spPr>
          <a:xfrm>
            <a:off x="601133" y="264920"/>
            <a:ext cx="11396868"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ITRI </a:t>
            </a:r>
            <a:r>
              <a:rPr lang="en-US">
                <a:latin typeface="Arial"/>
                <a:ea typeface="Arial"/>
                <a:cs typeface="Arial"/>
                <a:sym typeface="Arial"/>
              </a:rPr>
              <a:t>– AI-driven Cloud-Based Carbon Management</a:t>
            </a:r>
            <a:endParaRPr/>
          </a:p>
        </p:txBody>
      </p:sp>
      <p:sp>
        <p:nvSpPr>
          <p:cNvPr id="671" name="Google Shape;671;p14"/>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72" name="Google Shape;672;p14"/>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cxnSp>
        <p:nvCxnSpPr>
          <p:cNvPr id="673" name="Google Shape;673;p14"/>
          <p:cNvCxnSpPr/>
          <p:nvPr/>
        </p:nvCxnSpPr>
        <p:spPr>
          <a:xfrm>
            <a:off x="6894429" y="1686950"/>
            <a:ext cx="848700" cy="623100"/>
          </a:xfrm>
          <a:prstGeom prst="curvedConnector2">
            <a:avLst/>
          </a:prstGeom>
          <a:solidFill>
            <a:srgbClr val="BBE0E3"/>
          </a:solidFill>
          <a:ln cap="flat" cmpd="sng" w="15875">
            <a:solidFill>
              <a:srgbClr val="006600"/>
            </a:solidFill>
            <a:prstDash val="dot"/>
            <a:round/>
            <a:headEnd len="sm" w="sm" type="none"/>
            <a:tailEnd len="sm" w="sm" type="none"/>
          </a:ln>
        </p:spPr>
      </p:cxnSp>
      <p:sp>
        <p:nvSpPr>
          <p:cNvPr id="674" name="Google Shape;674;p14"/>
          <p:cNvSpPr/>
          <p:nvPr/>
        </p:nvSpPr>
        <p:spPr>
          <a:xfrm rot="-5400000">
            <a:off x="4133961" y="4904639"/>
            <a:ext cx="1150021" cy="120599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75" name="Google Shape;675;p14"/>
          <p:cNvCxnSpPr/>
          <p:nvPr/>
        </p:nvCxnSpPr>
        <p:spPr>
          <a:xfrm rot="10800000">
            <a:off x="6373177" y="4273581"/>
            <a:ext cx="1329314" cy="256806"/>
          </a:xfrm>
          <a:prstGeom prst="straightConnector1">
            <a:avLst/>
          </a:prstGeom>
          <a:solidFill>
            <a:srgbClr val="BBE0E3"/>
          </a:solidFill>
          <a:ln cap="flat" cmpd="sng" w="47625">
            <a:solidFill>
              <a:srgbClr val="00B050"/>
            </a:solidFill>
            <a:prstDash val="solid"/>
            <a:round/>
            <a:headEnd len="sm" w="sm" type="none"/>
            <a:tailEnd len="sm" w="sm" type="none"/>
          </a:ln>
        </p:spPr>
      </p:cxnSp>
      <p:grpSp>
        <p:nvGrpSpPr>
          <p:cNvPr id="676" name="Google Shape;676;p14"/>
          <p:cNvGrpSpPr/>
          <p:nvPr/>
        </p:nvGrpSpPr>
        <p:grpSpPr>
          <a:xfrm>
            <a:off x="4191949" y="2160953"/>
            <a:ext cx="3357192" cy="2272599"/>
            <a:chOff x="4146377" y="1599414"/>
            <a:chExt cx="3357192" cy="2272599"/>
          </a:xfrm>
        </p:grpSpPr>
        <p:sp>
          <p:nvSpPr>
            <p:cNvPr id="677" name="Google Shape;677;p14"/>
            <p:cNvSpPr/>
            <p:nvPr/>
          </p:nvSpPr>
          <p:spPr>
            <a:xfrm rot="-5400000">
              <a:off x="4981731" y="2043930"/>
              <a:ext cx="1594311" cy="1750424"/>
            </a:xfrm>
            <a:prstGeom prst="hexagon">
              <a:avLst>
                <a:gd fmla="val 22159" name="adj"/>
                <a:gd fmla="val 115470" name="vf"/>
              </a:avLst>
            </a:prstGeom>
            <a:no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8" name="Google Shape;678;p14"/>
            <p:cNvSpPr/>
            <p:nvPr/>
          </p:nvSpPr>
          <p:spPr>
            <a:xfrm rot="-5400000">
              <a:off x="5014860" y="2116818"/>
              <a:ext cx="1594311" cy="1750424"/>
            </a:xfrm>
            <a:prstGeom prst="hexagon">
              <a:avLst>
                <a:gd fmla="val 22159" name="adj"/>
                <a:gd fmla="val 115470" name="vf"/>
              </a:avLst>
            </a:prstGeom>
            <a:no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9" name="Google Shape;679;p14"/>
            <p:cNvSpPr/>
            <p:nvPr/>
          </p:nvSpPr>
          <p:spPr>
            <a:xfrm rot="-5400000">
              <a:off x="5067870" y="2199645"/>
              <a:ext cx="1594311" cy="1750424"/>
            </a:xfrm>
            <a:prstGeom prst="hexagon">
              <a:avLst>
                <a:gd fmla="val 22159" name="adj"/>
                <a:gd fmla="val 115470" name="vf"/>
              </a:avLst>
            </a:prstGeom>
            <a:solidFill>
              <a:srgbClr val="CBCB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80" name="Google Shape;680;p14"/>
            <p:cNvPicPr preferRelativeResize="0"/>
            <p:nvPr/>
          </p:nvPicPr>
          <p:blipFill rotWithShape="1">
            <a:blip r:embed="rId3">
              <a:alphaModFix/>
            </a:blip>
            <a:srcRect b="0" l="0" r="0" t="0"/>
            <a:stretch/>
          </p:blipFill>
          <p:spPr>
            <a:xfrm>
              <a:off x="5174431" y="2844485"/>
              <a:ext cx="658588" cy="658588"/>
            </a:xfrm>
            <a:prstGeom prst="rect">
              <a:avLst/>
            </a:prstGeom>
            <a:noFill/>
            <a:ln>
              <a:noFill/>
            </a:ln>
          </p:spPr>
        </p:pic>
        <p:sp>
          <p:nvSpPr>
            <p:cNvPr id="681" name="Google Shape;681;p14"/>
            <p:cNvSpPr/>
            <p:nvPr/>
          </p:nvSpPr>
          <p:spPr>
            <a:xfrm>
              <a:off x="5201464" y="3373311"/>
              <a:ext cx="86594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33"/>
                </a:buClr>
                <a:buSzPts val="1200"/>
                <a:buFont typeface="Arial"/>
                <a:buNone/>
              </a:pPr>
              <a:r>
                <a:rPr b="1" i="0" lang="en-US" sz="1200" u="none" cap="none" strike="noStrike">
                  <a:solidFill>
                    <a:srgbClr val="333333"/>
                  </a:solidFill>
                  <a:latin typeface="Arial"/>
                  <a:ea typeface="Arial"/>
                  <a:cs typeface="Arial"/>
                  <a:sym typeface="Arial"/>
                </a:rPr>
                <a:t>Database</a:t>
              </a:r>
              <a:endParaRPr b="1" i="0" sz="1200" u="none" cap="none" strike="noStrike">
                <a:solidFill>
                  <a:srgbClr val="000000"/>
                </a:solidFill>
                <a:latin typeface="Arial"/>
                <a:ea typeface="Arial"/>
                <a:cs typeface="Arial"/>
                <a:sym typeface="Arial"/>
              </a:endParaRPr>
            </a:p>
          </p:txBody>
        </p:sp>
        <p:pic>
          <p:nvPicPr>
            <p:cNvPr id="682" name="Google Shape;682;p14"/>
            <p:cNvPicPr preferRelativeResize="0"/>
            <p:nvPr/>
          </p:nvPicPr>
          <p:blipFill rotWithShape="1">
            <a:blip r:embed="rId4">
              <a:alphaModFix/>
            </a:blip>
            <a:srcRect b="0" l="0" r="0" t="0"/>
            <a:stretch/>
          </p:blipFill>
          <p:spPr>
            <a:xfrm>
              <a:off x="5846189" y="2753256"/>
              <a:ext cx="506288" cy="473909"/>
            </a:xfrm>
            <a:prstGeom prst="rect">
              <a:avLst/>
            </a:prstGeom>
            <a:noFill/>
            <a:ln>
              <a:noFill/>
            </a:ln>
          </p:spPr>
        </p:pic>
        <p:pic>
          <p:nvPicPr>
            <p:cNvPr id="683" name="Google Shape;683;p14"/>
            <p:cNvPicPr preferRelativeResize="0"/>
            <p:nvPr/>
          </p:nvPicPr>
          <p:blipFill rotWithShape="1">
            <a:blip r:embed="rId5">
              <a:alphaModFix/>
            </a:blip>
            <a:srcRect b="0" l="0" r="0" t="0"/>
            <a:stretch/>
          </p:blipFill>
          <p:spPr>
            <a:xfrm>
              <a:off x="6258705" y="2947889"/>
              <a:ext cx="386844" cy="362104"/>
            </a:xfrm>
            <a:prstGeom prst="rect">
              <a:avLst/>
            </a:prstGeom>
            <a:noFill/>
            <a:ln>
              <a:noFill/>
            </a:ln>
          </p:spPr>
        </p:pic>
        <p:pic>
          <p:nvPicPr>
            <p:cNvPr id="684" name="Google Shape;684;p14"/>
            <p:cNvPicPr preferRelativeResize="0"/>
            <p:nvPr/>
          </p:nvPicPr>
          <p:blipFill rotWithShape="1">
            <a:blip r:embed="rId6">
              <a:alphaModFix/>
            </a:blip>
            <a:srcRect b="0" l="0" r="0" t="0"/>
            <a:stretch/>
          </p:blipFill>
          <p:spPr>
            <a:xfrm>
              <a:off x="5998290" y="3173779"/>
              <a:ext cx="422720" cy="395685"/>
            </a:xfrm>
            <a:prstGeom prst="rect">
              <a:avLst/>
            </a:prstGeom>
            <a:noFill/>
            <a:ln>
              <a:noFill/>
            </a:ln>
          </p:spPr>
        </p:pic>
        <p:sp>
          <p:nvSpPr>
            <p:cNvPr id="685" name="Google Shape;685;p14"/>
            <p:cNvSpPr/>
            <p:nvPr/>
          </p:nvSpPr>
          <p:spPr>
            <a:xfrm>
              <a:off x="4340523" y="2490960"/>
              <a:ext cx="316304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33"/>
                </a:buClr>
                <a:buSzPts val="1600"/>
                <a:buFont typeface="Arial"/>
                <a:buNone/>
              </a:pPr>
              <a:r>
                <a:rPr b="1" i="0" lang="en-US" sz="1600" u="none" cap="none" strike="noStrike">
                  <a:solidFill>
                    <a:srgbClr val="333333"/>
                  </a:solidFill>
                  <a:latin typeface="Arial"/>
                  <a:ea typeface="Arial"/>
                  <a:cs typeface="Arial"/>
                  <a:sym typeface="Arial"/>
                </a:rPr>
                <a:t>Carbon Footprint Optimization</a:t>
              </a:r>
              <a:endParaRPr b="1" i="0" sz="1600" u="none" cap="none" strike="noStrike">
                <a:solidFill>
                  <a:srgbClr val="000000"/>
                </a:solidFill>
                <a:latin typeface="Arial"/>
                <a:ea typeface="Arial"/>
                <a:cs typeface="Arial"/>
                <a:sym typeface="Arial"/>
              </a:endParaRPr>
            </a:p>
          </p:txBody>
        </p:sp>
        <p:sp>
          <p:nvSpPr>
            <p:cNvPr id="686" name="Google Shape;686;p14"/>
            <p:cNvSpPr/>
            <p:nvPr/>
          </p:nvSpPr>
          <p:spPr>
            <a:xfrm>
              <a:off x="4146377" y="1599414"/>
              <a:ext cx="322443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D2D8A"/>
                </a:buClr>
                <a:buSzPts val="1400"/>
                <a:buFont typeface="Arial"/>
                <a:buNone/>
              </a:pPr>
              <a:r>
                <a:rPr b="1" i="0" lang="en-US" sz="1400" u="none" cap="none" strike="noStrike">
                  <a:solidFill>
                    <a:srgbClr val="2D2D8A"/>
                  </a:solidFill>
                  <a:latin typeface="Arial"/>
                  <a:ea typeface="Arial"/>
                  <a:cs typeface="Arial"/>
                  <a:sym typeface="Arial"/>
                </a:rPr>
                <a:t>Carbon Footprint Assessment</a:t>
              </a:r>
              <a:endParaRPr/>
            </a:p>
            <a:p>
              <a:pPr indent="0" lvl="0" marL="0" marR="0" rtl="0" algn="ctr">
                <a:lnSpc>
                  <a:spcPct val="100000"/>
                </a:lnSpc>
                <a:spcBef>
                  <a:spcPts val="0"/>
                </a:spcBef>
                <a:spcAft>
                  <a:spcPts val="0"/>
                </a:spcAft>
                <a:buClr>
                  <a:srgbClr val="2D2D8A"/>
                </a:buClr>
                <a:buSzPts val="1400"/>
                <a:buFont typeface="Arial"/>
                <a:buNone/>
              </a:pPr>
              <a:r>
                <a:rPr b="1" i="0" lang="en-US" sz="1400" u="none" cap="none" strike="noStrike">
                  <a:solidFill>
                    <a:srgbClr val="2D2D8A"/>
                  </a:solidFill>
                  <a:latin typeface="Arial"/>
                  <a:ea typeface="Arial"/>
                  <a:cs typeface="Arial"/>
                  <a:sym typeface="Arial"/>
                </a:rPr>
                <a:t>Energy Technology Implementation</a:t>
              </a:r>
              <a:endParaRPr b="1" i="0" sz="1400" u="none" cap="none" strike="noStrike">
                <a:solidFill>
                  <a:srgbClr val="2D2D8A"/>
                </a:solidFill>
                <a:latin typeface="Arial"/>
                <a:ea typeface="Arial"/>
                <a:cs typeface="Arial"/>
                <a:sym typeface="Arial"/>
              </a:endParaRPr>
            </a:p>
          </p:txBody>
        </p:sp>
      </p:grpSp>
      <p:sp>
        <p:nvSpPr>
          <p:cNvPr id="687" name="Google Shape;687;p14"/>
          <p:cNvSpPr/>
          <p:nvPr/>
        </p:nvSpPr>
        <p:spPr>
          <a:xfrm rot="-5400000">
            <a:off x="6498124" y="5045122"/>
            <a:ext cx="1248346" cy="1311430"/>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8" name="Google Shape;688;p14"/>
          <p:cNvSpPr/>
          <p:nvPr/>
        </p:nvSpPr>
        <p:spPr>
          <a:xfrm rot="-5400000">
            <a:off x="6556838" y="5123569"/>
            <a:ext cx="1248346" cy="1311430"/>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89" name="Google Shape;689;p14"/>
          <p:cNvPicPr preferRelativeResize="0"/>
          <p:nvPr/>
        </p:nvPicPr>
        <p:blipFill rotWithShape="1">
          <a:blip r:embed="rId7">
            <a:alphaModFix/>
          </a:blip>
          <a:srcRect b="0" l="0" r="0" t="0"/>
          <a:stretch/>
        </p:blipFill>
        <p:spPr>
          <a:xfrm>
            <a:off x="6466582" y="5401335"/>
            <a:ext cx="906557" cy="755897"/>
          </a:xfrm>
          <a:prstGeom prst="rect">
            <a:avLst/>
          </a:prstGeom>
          <a:noFill/>
          <a:ln>
            <a:noFill/>
          </a:ln>
        </p:spPr>
      </p:pic>
      <p:sp>
        <p:nvSpPr>
          <p:cNvPr id="690" name="Google Shape;690;p14"/>
          <p:cNvSpPr/>
          <p:nvPr/>
        </p:nvSpPr>
        <p:spPr>
          <a:xfrm>
            <a:off x="7174694" y="5366620"/>
            <a:ext cx="64141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Microsoft JhengHei"/>
              <a:buNone/>
            </a:pPr>
            <a:r>
              <a:rPr b="1" i="0" lang="en-US" sz="1200" u="none" cap="none" strike="noStrike">
                <a:solidFill>
                  <a:srgbClr val="000000"/>
                </a:solidFill>
                <a:latin typeface="Microsoft JhengHei"/>
                <a:ea typeface="Microsoft JhengHei"/>
                <a:cs typeface="Microsoft JhengHei"/>
                <a:sym typeface="Microsoft JhengHei"/>
              </a:rPr>
              <a:t>IoT at Equipment Level</a:t>
            </a:r>
            <a:endParaRPr/>
          </a:p>
        </p:txBody>
      </p:sp>
      <p:sp>
        <p:nvSpPr>
          <p:cNvPr id="691" name="Google Shape;691;p14"/>
          <p:cNvSpPr/>
          <p:nvPr/>
        </p:nvSpPr>
        <p:spPr>
          <a:xfrm rot="-5400000">
            <a:off x="4177034" y="4984945"/>
            <a:ext cx="1150021" cy="120599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2" name="Google Shape;692;p14"/>
          <p:cNvSpPr/>
          <p:nvPr/>
        </p:nvSpPr>
        <p:spPr>
          <a:xfrm>
            <a:off x="4789706" y="5393665"/>
            <a:ext cx="72779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Microsoft JhengHei"/>
              <a:buNone/>
            </a:pPr>
            <a:r>
              <a:rPr b="1" i="0" lang="en-US" sz="1200" u="none" cap="none" strike="noStrike">
                <a:solidFill>
                  <a:srgbClr val="000000"/>
                </a:solidFill>
                <a:latin typeface="Microsoft JhengHei"/>
                <a:ea typeface="Microsoft JhengHei"/>
                <a:cs typeface="Microsoft JhengHei"/>
                <a:sym typeface="Microsoft JhengHei"/>
              </a:rPr>
              <a:t>Digital V&amp;V</a:t>
            </a:r>
            <a:endParaRPr/>
          </a:p>
        </p:txBody>
      </p:sp>
      <p:pic>
        <p:nvPicPr>
          <p:cNvPr id="693" name="Google Shape;693;p14"/>
          <p:cNvPicPr preferRelativeResize="0"/>
          <p:nvPr/>
        </p:nvPicPr>
        <p:blipFill rotWithShape="1">
          <a:blip r:embed="rId8">
            <a:alphaModFix/>
          </a:blip>
          <a:srcRect b="0" l="0" r="0" t="0"/>
          <a:stretch/>
        </p:blipFill>
        <p:spPr>
          <a:xfrm>
            <a:off x="4090334" y="5219331"/>
            <a:ext cx="857602" cy="757444"/>
          </a:xfrm>
          <a:prstGeom prst="rect">
            <a:avLst/>
          </a:prstGeom>
          <a:noFill/>
          <a:ln>
            <a:noFill/>
          </a:ln>
        </p:spPr>
      </p:pic>
      <p:sp>
        <p:nvSpPr>
          <p:cNvPr id="694" name="Google Shape;694;p14"/>
          <p:cNvSpPr/>
          <p:nvPr/>
        </p:nvSpPr>
        <p:spPr>
          <a:xfrm rot="-5400000">
            <a:off x="7705039" y="2057841"/>
            <a:ext cx="1150021" cy="1205993"/>
          </a:xfrm>
          <a:prstGeom prst="hexagon">
            <a:avLst>
              <a:gd fmla="val 22159" name="adj"/>
              <a:gd fmla="val 115470" name="vf"/>
            </a:avLst>
          </a:prstGeom>
          <a:solidFill>
            <a:srgbClr val="D8D8D8"/>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5" name="Google Shape;695;p14"/>
          <p:cNvSpPr/>
          <p:nvPr/>
        </p:nvSpPr>
        <p:spPr>
          <a:xfrm rot="-5400000">
            <a:off x="7748112" y="2138147"/>
            <a:ext cx="1150021" cy="120599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14"/>
          <p:cNvSpPr/>
          <p:nvPr/>
        </p:nvSpPr>
        <p:spPr>
          <a:xfrm>
            <a:off x="8044893" y="2294087"/>
            <a:ext cx="97720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33"/>
              </a:buClr>
              <a:buSzPts val="1000"/>
              <a:buFont typeface="Microsoft JhengHei"/>
              <a:buNone/>
            </a:pPr>
            <a:r>
              <a:rPr b="1" i="0" lang="en-US" sz="1000" u="none" cap="none" strike="noStrike">
                <a:solidFill>
                  <a:srgbClr val="333333"/>
                </a:solidFill>
                <a:latin typeface="Microsoft JhengHei"/>
                <a:ea typeface="Microsoft JhengHei"/>
                <a:cs typeface="Microsoft JhengHei"/>
                <a:sym typeface="Microsoft JhengHei"/>
              </a:rPr>
              <a:t>Emissions Forecasting and Hotspot Analytics</a:t>
            </a:r>
            <a:endParaRPr b="1" i="0" sz="1000" u="none" cap="none" strike="noStrike">
              <a:solidFill>
                <a:srgbClr val="000000"/>
              </a:solidFill>
              <a:latin typeface="Microsoft JhengHei"/>
              <a:ea typeface="Microsoft JhengHei"/>
              <a:cs typeface="Microsoft JhengHei"/>
              <a:sym typeface="Microsoft JhengHei"/>
            </a:endParaRPr>
          </a:p>
        </p:txBody>
      </p:sp>
      <p:sp>
        <p:nvSpPr>
          <p:cNvPr id="697" name="Google Shape;697;p14"/>
          <p:cNvSpPr/>
          <p:nvPr/>
        </p:nvSpPr>
        <p:spPr>
          <a:xfrm rot="-5400000">
            <a:off x="7754014" y="3866453"/>
            <a:ext cx="1248346" cy="1311430"/>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8" name="Google Shape;698;p14"/>
          <p:cNvSpPr/>
          <p:nvPr/>
        </p:nvSpPr>
        <p:spPr>
          <a:xfrm rot="-5400000">
            <a:off x="7812728" y="3964778"/>
            <a:ext cx="1248346" cy="1311430"/>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99" name="Google Shape;699;p14"/>
          <p:cNvPicPr preferRelativeResize="0"/>
          <p:nvPr/>
        </p:nvPicPr>
        <p:blipFill rotWithShape="1">
          <a:blip r:embed="rId9">
            <a:alphaModFix/>
          </a:blip>
          <a:srcRect b="0" l="0" r="0" t="0"/>
          <a:stretch/>
        </p:blipFill>
        <p:spPr>
          <a:xfrm>
            <a:off x="7857266" y="4363475"/>
            <a:ext cx="545702" cy="545702"/>
          </a:xfrm>
          <a:prstGeom prst="rect">
            <a:avLst/>
          </a:prstGeom>
          <a:noFill/>
          <a:ln>
            <a:noFill/>
          </a:ln>
        </p:spPr>
      </p:pic>
      <p:sp>
        <p:nvSpPr>
          <p:cNvPr id="700" name="Google Shape;700;p14"/>
          <p:cNvSpPr/>
          <p:nvPr/>
        </p:nvSpPr>
        <p:spPr>
          <a:xfrm>
            <a:off x="8195917" y="4350725"/>
            <a:ext cx="110593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Microsoft JhengHei"/>
              <a:buNone/>
            </a:pPr>
            <a:r>
              <a:rPr b="1" i="0" lang="en-US" sz="1000" u="none" cap="none" strike="noStrike">
                <a:solidFill>
                  <a:srgbClr val="000000"/>
                </a:solidFill>
                <a:latin typeface="Microsoft JhengHei"/>
                <a:ea typeface="Microsoft JhengHei"/>
                <a:cs typeface="Microsoft JhengHei"/>
                <a:sym typeface="Microsoft JhengHei"/>
              </a:rPr>
              <a:t>Factory Operations ERP/MES</a:t>
            </a:r>
            <a:endParaRPr/>
          </a:p>
        </p:txBody>
      </p:sp>
      <p:cxnSp>
        <p:nvCxnSpPr>
          <p:cNvPr id="701" name="Google Shape;701;p14"/>
          <p:cNvCxnSpPr/>
          <p:nvPr/>
        </p:nvCxnSpPr>
        <p:spPr>
          <a:xfrm flipH="1" rot="10800000">
            <a:off x="5370314" y="4262788"/>
            <a:ext cx="134112" cy="1251692"/>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02" name="Google Shape;702;p14"/>
          <p:cNvCxnSpPr/>
          <p:nvPr/>
        </p:nvCxnSpPr>
        <p:spPr>
          <a:xfrm rot="10800000">
            <a:off x="6390501" y="4269271"/>
            <a:ext cx="485358" cy="1015884"/>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03" name="Google Shape;703;p14"/>
          <p:cNvCxnSpPr/>
          <p:nvPr/>
        </p:nvCxnSpPr>
        <p:spPr>
          <a:xfrm flipH="1">
            <a:off x="5345030" y="4554654"/>
            <a:ext cx="2365210" cy="974740"/>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04" name="Google Shape;704;p14"/>
          <p:cNvCxnSpPr/>
          <p:nvPr/>
        </p:nvCxnSpPr>
        <p:spPr>
          <a:xfrm flipH="1">
            <a:off x="5331950" y="5285155"/>
            <a:ext cx="1527036" cy="289102"/>
          </a:xfrm>
          <a:prstGeom prst="straightConnector1">
            <a:avLst/>
          </a:prstGeom>
          <a:solidFill>
            <a:srgbClr val="BBE0E3"/>
          </a:solidFill>
          <a:ln cap="flat" cmpd="sng" w="47625">
            <a:solidFill>
              <a:srgbClr val="00B050"/>
            </a:solidFill>
            <a:prstDash val="solid"/>
            <a:round/>
            <a:headEnd len="sm" w="sm" type="none"/>
            <a:tailEnd len="sm" w="sm" type="none"/>
          </a:ln>
        </p:spPr>
      </p:cxnSp>
      <p:pic>
        <p:nvPicPr>
          <p:cNvPr id="705" name="Google Shape;705;p14"/>
          <p:cNvPicPr preferRelativeResize="0"/>
          <p:nvPr/>
        </p:nvPicPr>
        <p:blipFill rotWithShape="1">
          <a:blip r:embed="rId10">
            <a:alphaModFix/>
          </a:blip>
          <a:srcRect b="0" l="0" r="0" t="0"/>
          <a:stretch/>
        </p:blipFill>
        <p:spPr>
          <a:xfrm>
            <a:off x="7794569" y="2381642"/>
            <a:ext cx="346835" cy="354646"/>
          </a:xfrm>
          <a:prstGeom prst="rect">
            <a:avLst/>
          </a:prstGeom>
          <a:noFill/>
          <a:ln>
            <a:noFill/>
          </a:ln>
        </p:spPr>
      </p:pic>
      <p:pic>
        <p:nvPicPr>
          <p:cNvPr id="706" name="Google Shape;706;p14"/>
          <p:cNvPicPr preferRelativeResize="0"/>
          <p:nvPr/>
        </p:nvPicPr>
        <p:blipFill rotWithShape="1">
          <a:blip r:embed="rId11">
            <a:alphaModFix/>
          </a:blip>
          <a:srcRect b="0" l="0" r="0" t="0"/>
          <a:stretch/>
        </p:blipFill>
        <p:spPr>
          <a:xfrm>
            <a:off x="7794569" y="2679085"/>
            <a:ext cx="578966" cy="578966"/>
          </a:xfrm>
          <a:prstGeom prst="rect">
            <a:avLst/>
          </a:prstGeom>
          <a:noFill/>
          <a:ln>
            <a:noFill/>
          </a:ln>
        </p:spPr>
      </p:pic>
      <p:cxnSp>
        <p:nvCxnSpPr>
          <p:cNvPr id="707" name="Google Shape;707;p14"/>
          <p:cNvCxnSpPr>
            <a:stCxn id="706" idx="2"/>
          </p:cNvCxnSpPr>
          <p:nvPr/>
        </p:nvCxnSpPr>
        <p:spPr>
          <a:xfrm flipH="1">
            <a:off x="6791652" y="3258051"/>
            <a:ext cx="1292400" cy="375300"/>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08" name="Google Shape;708;p14"/>
          <p:cNvCxnSpPr>
            <a:endCxn id="706" idx="2"/>
          </p:cNvCxnSpPr>
          <p:nvPr/>
        </p:nvCxnSpPr>
        <p:spPr>
          <a:xfrm flipH="1" rot="10800000">
            <a:off x="7699152" y="3258051"/>
            <a:ext cx="384900" cy="1272300"/>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09" name="Google Shape;709;p14"/>
          <p:cNvCxnSpPr>
            <a:endCxn id="706" idx="2"/>
          </p:cNvCxnSpPr>
          <p:nvPr/>
        </p:nvCxnSpPr>
        <p:spPr>
          <a:xfrm flipH="1" rot="10800000">
            <a:off x="6885552" y="3258051"/>
            <a:ext cx="1198500" cy="2016900"/>
          </a:xfrm>
          <a:prstGeom prst="straightConnector1">
            <a:avLst/>
          </a:prstGeom>
          <a:solidFill>
            <a:srgbClr val="BBE0E3"/>
          </a:solidFill>
          <a:ln cap="flat" cmpd="sng" w="47625">
            <a:solidFill>
              <a:srgbClr val="00B050"/>
            </a:solidFill>
            <a:prstDash val="solid"/>
            <a:round/>
            <a:headEnd len="sm" w="sm" type="none"/>
            <a:tailEnd len="sm" w="sm" type="none"/>
          </a:ln>
        </p:spPr>
      </p:cxnSp>
      <p:sp>
        <p:nvSpPr>
          <p:cNvPr id="710" name="Google Shape;710;p14"/>
          <p:cNvSpPr/>
          <p:nvPr/>
        </p:nvSpPr>
        <p:spPr>
          <a:xfrm rot="-5400000">
            <a:off x="2661737" y="2104202"/>
            <a:ext cx="1248346" cy="1311430"/>
          </a:xfrm>
          <a:prstGeom prst="hexagon">
            <a:avLst>
              <a:gd fmla="val 22159" name="adj"/>
              <a:gd fmla="val 115470" name="vf"/>
            </a:avLst>
          </a:prstGeom>
          <a:solidFill>
            <a:srgbClr val="D8D8D8"/>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1" name="Google Shape;711;p14"/>
          <p:cNvSpPr/>
          <p:nvPr/>
        </p:nvSpPr>
        <p:spPr>
          <a:xfrm rot="-5400000">
            <a:off x="2720451" y="2202527"/>
            <a:ext cx="1248346" cy="1311430"/>
          </a:xfrm>
          <a:prstGeom prst="hexagon">
            <a:avLst>
              <a:gd fmla="val 22159" name="adj"/>
              <a:gd fmla="val 115470" name="vf"/>
            </a:avLst>
          </a:prstGeom>
          <a:solidFill>
            <a:srgbClr val="D8D8D8"/>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712" name="Google Shape;712;p14"/>
          <p:cNvCxnSpPr/>
          <p:nvPr/>
        </p:nvCxnSpPr>
        <p:spPr>
          <a:xfrm rot="10800000">
            <a:off x="4008849" y="2858242"/>
            <a:ext cx="983463" cy="732246"/>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13" name="Google Shape;713;p14"/>
          <p:cNvCxnSpPr/>
          <p:nvPr/>
        </p:nvCxnSpPr>
        <p:spPr>
          <a:xfrm flipH="1">
            <a:off x="3764544" y="3601743"/>
            <a:ext cx="1221934" cy="1132207"/>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14" name="Google Shape;714;p14"/>
          <p:cNvCxnSpPr/>
          <p:nvPr/>
        </p:nvCxnSpPr>
        <p:spPr>
          <a:xfrm rot="10800000">
            <a:off x="3781488" y="4744989"/>
            <a:ext cx="659998" cy="401352"/>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15" name="Google Shape;715;p14"/>
          <p:cNvCxnSpPr>
            <a:stCxn id="711" idx="3"/>
          </p:cNvCxnSpPr>
          <p:nvPr/>
        </p:nvCxnSpPr>
        <p:spPr>
          <a:xfrm flipH="1">
            <a:off x="3103124" y="3482415"/>
            <a:ext cx="241500" cy="636300"/>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16" name="Google Shape;716;p14"/>
          <p:cNvCxnSpPr/>
          <p:nvPr/>
        </p:nvCxnSpPr>
        <p:spPr>
          <a:xfrm flipH="1" rot="10800000">
            <a:off x="3822201" y="1633047"/>
            <a:ext cx="949800" cy="630900"/>
          </a:xfrm>
          <a:prstGeom prst="curvedConnector2">
            <a:avLst/>
          </a:prstGeom>
          <a:solidFill>
            <a:srgbClr val="BBE0E3"/>
          </a:solidFill>
          <a:ln cap="flat" cmpd="sng" w="15875">
            <a:solidFill>
              <a:srgbClr val="006600"/>
            </a:solidFill>
            <a:prstDash val="dot"/>
            <a:round/>
            <a:headEnd len="sm" w="sm" type="none"/>
            <a:tailEnd len="sm" w="sm" type="none"/>
          </a:ln>
        </p:spPr>
      </p:cxnSp>
      <p:pic>
        <p:nvPicPr>
          <p:cNvPr descr="fd&#10;" id="717" name="Google Shape;717;p14"/>
          <p:cNvPicPr preferRelativeResize="0"/>
          <p:nvPr/>
        </p:nvPicPr>
        <p:blipFill rotWithShape="1">
          <a:blip r:embed="rId12">
            <a:alphaModFix/>
          </a:blip>
          <a:srcRect b="0" l="0" r="0" t="0"/>
          <a:stretch/>
        </p:blipFill>
        <p:spPr>
          <a:xfrm>
            <a:off x="4908274" y="1007013"/>
            <a:ext cx="1966974" cy="1054844"/>
          </a:xfrm>
          <a:prstGeom prst="rect">
            <a:avLst/>
          </a:prstGeom>
          <a:noFill/>
          <a:ln>
            <a:noFill/>
          </a:ln>
        </p:spPr>
      </p:pic>
      <p:sp>
        <p:nvSpPr>
          <p:cNvPr id="718" name="Google Shape;718;p14"/>
          <p:cNvSpPr txBox="1"/>
          <p:nvPr/>
        </p:nvSpPr>
        <p:spPr>
          <a:xfrm>
            <a:off x="5020287" y="1279246"/>
            <a:ext cx="1655736"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Microsoft JhengHei"/>
              <a:buNone/>
            </a:pPr>
            <a:r>
              <a:rPr b="1" i="0" lang="en-US" sz="1400" u="none" cap="none" strike="noStrike">
                <a:solidFill>
                  <a:srgbClr val="FFFFFF"/>
                </a:solidFill>
                <a:latin typeface="Microsoft JhengHei"/>
                <a:ea typeface="Microsoft JhengHei"/>
                <a:cs typeface="Microsoft JhengHei"/>
                <a:sym typeface="Microsoft JhengHei"/>
              </a:rPr>
              <a:t>One-Stop Cloud-Based Carbon Management</a:t>
            </a:r>
            <a:endParaRPr b="1" i="0" sz="1400" u="none" cap="none" strike="noStrike">
              <a:solidFill>
                <a:srgbClr val="FFFFFF"/>
              </a:solidFill>
              <a:latin typeface="Microsoft JhengHei"/>
              <a:ea typeface="Microsoft JhengHei"/>
              <a:cs typeface="Microsoft JhengHei"/>
              <a:sym typeface="Microsoft JhengHei"/>
            </a:endParaRPr>
          </a:p>
        </p:txBody>
      </p:sp>
      <p:sp>
        <p:nvSpPr>
          <p:cNvPr id="719" name="Google Shape;719;p14"/>
          <p:cNvSpPr/>
          <p:nvPr/>
        </p:nvSpPr>
        <p:spPr>
          <a:xfrm rot="-5400000">
            <a:off x="1383809" y="1567444"/>
            <a:ext cx="329789" cy="308161"/>
          </a:xfrm>
          <a:prstGeom prst="hexagon">
            <a:avLst>
              <a:gd fmla="val 22159" name="adj"/>
              <a:gd fmla="val 115470" name="vf"/>
            </a:avLst>
          </a:prstGeom>
          <a:solidFill>
            <a:srgbClr val="D8D8D8"/>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0" name="Google Shape;720;p14"/>
          <p:cNvSpPr/>
          <p:nvPr/>
        </p:nvSpPr>
        <p:spPr>
          <a:xfrm rot="-5400000">
            <a:off x="1399855" y="1964503"/>
            <a:ext cx="299752" cy="306110"/>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14"/>
          <p:cNvSpPr/>
          <p:nvPr/>
        </p:nvSpPr>
        <p:spPr>
          <a:xfrm rot="-5400000">
            <a:off x="1802571" y="1968087"/>
            <a:ext cx="287563" cy="290917"/>
          </a:xfrm>
          <a:prstGeom prst="hexagon">
            <a:avLst>
              <a:gd fmla="val 22159" name="adj"/>
              <a:gd fmla="val 115470" name="vf"/>
            </a:avLst>
          </a:prstGeom>
          <a:solidFill>
            <a:srgbClr val="CBCB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2" name="Google Shape;722;p14"/>
          <p:cNvSpPr txBox="1"/>
          <p:nvPr/>
        </p:nvSpPr>
        <p:spPr>
          <a:xfrm>
            <a:off x="359470" y="1558015"/>
            <a:ext cx="10463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External</a:t>
            </a:r>
            <a:endParaRPr b="0" i="0" sz="1800" u="none" cap="none" strike="noStrike">
              <a:solidFill>
                <a:srgbClr val="000000"/>
              </a:solidFill>
              <a:latin typeface="Microsoft JhengHei"/>
              <a:ea typeface="Microsoft JhengHei"/>
              <a:cs typeface="Microsoft JhengHei"/>
              <a:sym typeface="Microsoft JhengHei"/>
            </a:endParaRPr>
          </a:p>
        </p:txBody>
      </p:sp>
      <p:sp>
        <p:nvSpPr>
          <p:cNvPr id="723" name="Google Shape;723;p14"/>
          <p:cNvSpPr txBox="1"/>
          <p:nvPr/>
        </p:nvSpPr>
        <p:spPr>
          <a:xfrm>
            <a:off x="361523" y="1927018"/>
            <a:ext cx="101585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Microsoft JhengHei"/>
              <a:buNone/>
            </a:pPr>
            <a:r>
              <a:rPr b="0" i="0" lang="en-US" sz="1800" u="none" cap="none" strike="noStrike">
                <a:solidFill>
                  <a:srgbClr val="000000"/>
                </a:solidFill>
                <a:latin typeface="Microsoft JhengHei"/>
                <a:ea typeface="Microsoft JhengHei"/>
                <a:cs typeface="Microsoft JhengHei"/>
                <a:sym typeface="Microsoft JhengHei"/>
              </a:rPr>
              <a:t>Internal</a:t>
            </a:r>
            <a:endParaRPr b="0" i="0" sz="1800" u="none" cap="none" strike="noStrike">
              <a:solidFill>
                <a:srgbClr val="000000"/>
              </a:solidFill>
              <a:latin typeface="Microsoft JhengHei"/>
              <a:ea typeface="Microsoft JhengHei"/>
              <a:cs typeface="Microsoft JhengHei"/>
              <a:sym typeface="Microsoft JhengHei"/>
            </a:endParaRPr>
          </a:p>
        </p:txBody>
      </p:sp>
      <p:sp>
        <p:nvSpPr>
          <p:cNvPr id="724" name="Google Shape;724;p14"/>
          <p:cNvSpPr/>
          <p:nvPr/>
        </p:nvSpPr>
        <p:spPr>
          <a:xfrm rot="-5400000">
            <a:off x="1275844" y="977875"/>
            <a:ext cx="377687" cy="43044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5" name="Google Shape;725;p14"/>
          <p:cNvSpPr/>
          <p:nvPr/>
        </p:nvSpPr>
        <p:spPr>
          <a:xfrm>
            <a:off x="1831015" y="867216"/>
            <a:ext cx="2395891"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2D8A"/>
              </a:buClr>
              <a:buSzPts val="1400"/>
              <a:buFont typeface="Microsoft JhengHei"/>
              <a:buNone/>
            </a:pPr>
            <a:r>
              <a:rPr b="0" i="0" lang="en-US" sz="1400" u="none" cap="none" strike="noStrike">
                <a:solidFill>
                  <a:srgbClr val="2D2D8A"/>
                </a:solidFill>
                <a:latin typeface="Microsoft JhengHei"/>
                <a:ea typeface="Microsoft JhengHei"/>
                <a:cs typeface="Microsoft JhengHei"/>
                <a:sym typeface="Microsoft JhengHei"/>
              </a:rPr>
              <a:t>Containerized microservices architecture with auto-scaling nodes based on computing requirements</a:t>
            </a:r>
            <a:endParaRPr/>
          </a:p>
        </p:txBody>
      </p:sp>
      <p:sp>
        <p:nvSpPr>
          <p:cNvPr id="726" name="Google Shape;726;p14"/>
          <p:cNvSpPr/>
          <p:nvPr/>
        </p:nvSpPr>
        <p:spPr>
          <a:xfrm rot="-5400000">
            <a:off x="1325213" y="1050203"/>
            <a:ext cx="377687" cy="43044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7" name="Google Shape;727;p14"/>
          <p:cNvSpPr/>
          <p:nvPr/>
        </p:nvSpPr>
        <p:spPr>
          <a:xfrm rot="-5400000">
            <a:off x="1371609" y="1112591"/>
            <a:ext cx="377687" cy="43044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8" name="Google Shape;728;p14"/>
          <p:cNvSpPr/>
          <p:nvPr/>
        </p:nvSpPr>
        <p:spPr>
          <a:xfrm rot="-5400000">
            <a:off x="2501059" y="4129700"/>
            <a:ext cx="1150021" cy="120599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9" name="Google Shape;729;p14"/>
          <p:cNvSpPr/>
          <p:nvPr/>
        </p:nvSpPr>
        <p:spPr>
          <a:xfrm rot="-5400000">
            <a:off x="2544132" y="4210006"/>
            <a:ext cx="1150021" cy="120599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0" name="Google Shape;730;p14"/>
          <p:cNvSpPr/>
          <p:nvPr/>
        </p:nvSpPr>
        <p:spPr>
          <a:xfrm>
            <a:off x="2949910" y="4534826"/>
            <a:ext cx="95009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Novel Materials</a:t>
            </a:r>
            <a:endParaRPr b="0" i="0" sz="1000" u="none" cap="none" strike="noStrike">
              <a:solidFill>
                <a:srgbClr val="000000"/>
              </a:solidFill>
              <a:latin typeface="Arial"/>
              <a:ea typeface="Arial"/>
              <a:cs typeface="Arial"/>
              <a:sym typeface="Arial"/>
            </a:endParaRPr>
          </a:p>
        </p:txBody>
      </p:sp>
      <p:pic>
        <p:nvPicPr>
          <p:cNvPr descr="新材料:新材料（或稱先進材料）是指那些新近發展或正在發展之中的具有比傳統-百科知識中文網" id="731" name="Google Shape;731;p14"/>
          <p:cNvPicPr preferRelativeResize="0"/>
          <p:nvPr/>
        </p:nvPicPr>
        <p:blipFill rotWithShape="1">
          <a:blip r:embed="rId13">
            <a:alphaModFix/>
          </a:blip>
          <a:srcRect b="0" l="0" r="0" t="0"/>
          <a:stretch/>
        </p:blipFill>
        <p:spPr>
          <a:xfrm flipH="1">
            <a:off x="2518465" y="4530160"/>
            <a:ext cx="574592" cy="36013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玻璃燒杯" id="732" name="Google Shape;732;p14"/>
          <p:cNvPicPr preferRelativeResize="0"/>
          <p:nvPr/>
        </p:nvPicPr>
        <p:blipFill rotWithShape="1">
          <a:blip r:embed="rId14">
            <a:alphaModFix/>
          </a:blip>
          <a:srcRect b="0" l="0" r="0" t="0"/>
          <a:stretch/>
        </p:blipFill>
        <p:spPr>
          <a:xfrm>
            <a:off x="2723959" y="4889368"/>
            <a:ext cx="462212" cy="462212"/>
          </a:xfrm>
          <a:prstGeom prst="rect">
            <a:avLst/>
          </a:prstGeom>
          <a:noFill/>
          <a:ln>
            <a:noFill/>
          </a:ln>
        </p:spPr>
      </p:pic>
      <p:sp>
        <p:nvSpPr>
          <p:cNvPr id="733" name="Google Shape;733;p14"/>
          <p:cNvSpPr/>
          <p:nvPr/>
        </p:nvSpPr>
        <p:spPr>
          <a:xfrm>
            <a:off x="8840152" y="2130498"/>
            <a:ext cx="208688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D2D8A"/>
              </a:buClr>
              <a:buSzPts val="1600"/>
              <a:buFont typeface="Microsoft JhengHei"/>
              <a:buNone/>
            </a:pPr>
            <a:r>
              <a:rPr b="1" i="0" lang="en-US" sz="1600" u="sng" cap="none" strike="noStrike">
                <a:solidFill>
                  <a:srgbClr val="2D2D8A"/>
                </a:solidFill>
                <a:latin typeface="Microsoft JhengHei"/>
                <a:ea typeface="Microsoft JhengHei"/>
                <a:cs typeface="Microsoft JhengHei"/>
                <a:sym typeface="Microsoft JhengHei"/>
              </a:rPr>
              <a:t>Data-driven carbon emission forecasting and hotspot analysis</a:t>
            </a:r>
            <a:endParaRPr b="1" i="0" sz="1600" u="none" cap="none" strike="noStrike">
              <a:solidFill>
                <a:srgbClr val="2D2D8A"/>
              </a:solidFill>
              <a:latin typeface="Microsoft JhengHei"/>
              <a:ea typeface="Microsoft JhengHei"/>
              <a:cs typeface="Microsoft JhengHei"/>
              <a:sym typeface="Microsoft JhengHei"/>
            </a:endParaRPr>
          </a:p>
        </p:txBody>
      </p:sp>
      <p:sp>
        <p:nvSpPr>
          <p:cNvPr id="734" name="Google Shape;734;p14"/>
          <p:cNvSpPr/>
          <p:nvPr/>
        </p:nvSpPr>
        <p:spPr>
          <a:xfrm>
            <a:off x="8224481" y="5433789"/>
            <a:ext cx="208688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D2D8A"/>
              </a:buClr>
              <a:buSzPts val="1600"/>
              <a:buFont typeface="Microsoft JhengHei"/>
              <a:buNone/>
            </a:pPr>
            <a:r>
              <a:rPr b="1" i="0" lang="en-US" sz="1600" u="sng" cap="none" strike="noStrike">
                <a:solidFill>
                  <a:srgbClr val="2D2D8A"/>
                </a:solidFill>
                <a:latin typeface="Microsoft JhengHei"/>
                <a:ea typeface="Microsoft JhengHei"/>
                <a:cs typeface="Microsoft JhengHei"/>
                <a:sym typeface="Microsoft JhengHei"/>
              </a:rPr>
              <a:t>Manufacturing Process Carbon Data Collection and Integration</a:t>
            </a:r>
            <a:endParaRPr b="1" i="0" sz="1600" u="none" cap="none" strike="noStrike">
              <a:solidFill>
                <a:srgbClr val="2D2D8A"/>
              </a:solidFill>
              <a:latin typeface="Microsoft JhengHei"/>
              <a:ea typeface="Microsoft JhengHei"/>
              <a:cs typeface="Microsoft JhengHei"/>
              <a:sym typeface="Microsoft JhengHei"/>
            </a:endParaRPr>
          </a:p>
        </p:txBody>
      </p:sp>
      <p:cxnSp>
        <p:nvCxnSpPr>
          <p:cNvPr id="735" name="Google Shape;735;p14"/>
          <p:cNvCxnSpPr>
            <a:stCxn id="698" idx="3"/>
          </p:cNvCxnSpPr>
          <p:nvPr/>
        </p:nvCxnSpPr>
        <p:spPr>
          <a:xfrm flipH="1">
            <a:off x="8322001" y="5244666"/>
            <a:ext cx="114900" cy="730800"/>
          </a:xfrm>
          <a:prstGeom prst="straightConnector1">
            <a:avLst/>
          </a:prstGeom>
          <a:solidFill>
            <a:srgbClr val="BBE0E3"/>
          </a:solidFill>
          <a:ln cap="flat" cmpd="sng" w="9525">
            <a:solidFill>
              <a:srgbClr val="000000"/>
            </a:solidFill>
            <a:prstDash val="dot"/>
            <a:round/>
            <a:headEnd len="sm" w="sm" type="none"/>
            <a:tailEnd len="sm" w="sm" type="none"/>
          </a:ln>
        </p:spPr>
      </p:cxnSp>
      <p:cxnSp>
        <p:nvCxnSpPr>
          <p:cNvPr id="736" name="Google Shape;736;p14"/>
          <p:cNvCxnSpPr>
            <a:stCxn id="690" idx="3"/>
          </p:cNvCxnSpPr>
          <p:nvPr/>
        </p:nvCxnSpPr>
        <p:spPr>
          <a:xfrm>
            <a:off x="7816108" y="5782119"/>
            <a:ext cx="504600" cy="107400"/>
          </a:xfrm>
          <a:prstGeom prst="straightConnector1">
            <a:avLst/>
          </a:prstGeom>
          <a:solidFill>
            <a:srgbClr val="BBE0E3"/>
          </a:solidFill>
          <a:ln cap="flat" cmpd="sng" w="9525">
            <a:solidFill>
              <a:srgbClr val="000000"/>
            </a:solidFill>
            <a:prstDash val="dot"/>
            <a:round/>
            <a:headEnd len="sm" w="sm" type="none"/>
            <a:tailEnd len="sm" w="sm" type="none"/>
          </a:ln>
        </p:spPr>
      </p:cxnSp>
      <p:sp>
        <p:nvSpPr>
          <p:cNvPr id="737" name="Google Shape;737;p14"/>
          <p:cNvSpPr/>
          <p:nvPr/>
        </p:nvSpPr>
        <p:spPr>
          <a:xfrm>
            <a:off x="641340" y="5098981"/>
            <a:ext cx="207616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D2D8A"/>
              </a:buClr>
              <a:buSzPts val="1600"/>
              <a:buFont typeface="Microsoft JhengHei"/>
              <a:buNone/>
            </a:pPr>
            <a:r>
              <a:rPr b="1" i="0" lang="en-US" sz="1600" u="sng" cap="none" strike="noStrike">
                <a:solidFill>
                  <a:srgbClr val="2D2D8A"/>
                </a:solidFill>
                <a:latin typeface="Microsoft JhengHei"/>
                <a:ea typeface="Microsoft JhengHei"/>
                <a:cs typeface="Microsoft JhengHei"/>
                <a:sym typeface="Microsoft JhengHei"/>
              </a:rPr>
              <a:t>Green Materials and Carbon Reduction Analysis</a:t>
            </a:r>
            <a:endParaRPr b="1" i="0" sz="1600" u="none" cap="none" strike="noStrike">
              <a:solidFill>
                <a:srgbClr val="2D2D8A"/>
              </a:solidFill>
              <a:latin typeface="Microsoft JhengHei"/>
              <a:ea typeface="Microsoft JhengHei"/>
              <a:cs typeface="Microsoft JhengHei"/>
              <a:sym typeface="Microsoft JhengHei"/>
            </a:endParaRPr>
          </a:p>
        </p:txBody>
      </p:sp>
      <p:sp>
        <p:nvSpPr>
          <p:cNvPr id="738" name="Google Shape;738;p14"/>
          <p:cNvSpPr/>
          <p:nvPr/>
        </p:nvSpPr>
        <p:spPr>
          <a:xfrm rot="-5400000">
            <a:off x="927896" y="3175239"/>
            <a:ext cx="1150021" cy="1205993"/>
          </a:xfrm>
          <a:prstGeom prst="hexagon">
            <a:avLst>
              <a:gd fmla="val 22159" name="adj"/>
              <a:gd fmla="val 115470" name="vf"/>
            </a:avLst>
          </a:prstGeom>
          <a:solidFill>
            <a:srgbClr val="D8D8D8"/>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9" name="Google Shape;739;p14"/>
          <p:cNvSpPr/>
          <p:nvPr/>
        </p:nvSpPr>
        <p:spPr>
          <a:xfrm rot="-5400000">
            <a:off x="970969" y="3255545"/>
            <a:ext cx="1150021" cy="1205993"/>
          </a:xfrm>
          <a:prstGeom prst="hexagon">
            <a:avLst>
              <a:gd fmla="val 22159" name="adj"/>
              <a:gd fmla="val 115470" name="vf"/>
            </a:avLst>
          </a:prstGeom>
          <a:solidFill>
            <a:srgbClr val="DAEDEF"/>
          </a:solidFill>
          <a:ln cap="flat" cmpd="sng" w="31750">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0" name="Google Shape;740;p14"/>
          <p:cNvSpPr/>
          <p:nvPr/>
        </p:nvSpPr>
        <p:spPr>
          <a:xfrm>
            <a:off x="1139376" y="3661768"/>
            <a:ext cx="108009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33"/>
              </a:buClr>
              <a:buSzPts val="1200"/>
              <a:buFont typeface="Microsoft JhengHei"/>
              <a:buNone/>
            </a:pPr>
            <a:r>
              <a:rPr b="1" i="0" lang="en-US" sz="1200" u="none" cap="none" strike="noStrike">
                <a:solidFill>
                  <a:srgbClr val="333333"/>
                </a:solidFill>
                <a:latin typeface="Microsoft JhengHei"/>
                <a:ea typeface="Microsoft JhengHei"/>
                <a:cs typeface="Microsoft JhengHei"/>
                <a:sym typeface="Microsoft JhengHei"/>
              </a:rPr>
              <a:t>Agricultural Carbon Sink</a:t>
            </a:r>
            <a:endParaRPr b="1" i="0" sz="1200" u="none" cap="none" strike="noStrike">
              <a:solidFill>
                <a:srgbClr val="000000"/>
              </a:solidFill>
              <a:latin typeface="Microsoft JhengHei"/>
              <a:ea typeface="Microsoft JhengHei"/>
              <a:cs typeface="Microsoft JhengHei"/>
              <a:sym typeface="Microsoft JhengHei"/>
            </a:endParaRPr>
          </a:p>
        </p:txBody>
      </p:sp>
      <p:pic>
        <p:nvPicPr>
          <p:cNvPr descr="厦门茶园碳汇卖出1万多元，农业碳汇达成第一笔交易-碳汇门户网" id="741" name="Google Shape;741;p14"/>
          <p:cNvPicPr preferRelativeResize="0"/>
          <p:nvPr/>
        </p:nvPicPr>
        <p:blipFill rotWithShape="1">
          <a:blip r:embed="rId15">
            <a:alphaModFix/>
          </a:blip>
          <a:srcRect b="0" l="0" r="0" t="0"/>
          <a:stretch/>
        </p:blipFill>
        <p:spPr>
          <a:xfrm>
            <a:off x="865727" y="3519430"/>
            <a:ext cx="501169" cy="704204"/>
          </a:xfrm>
          <a:prstGeom prst="rect">
            <a:avLst/>
          </a:prstGeom>
          <a:noFill/>
          <a:ln>
            <a:noFill/>
          </a:ln>
        </p:spPr>
      </p:pic>
      <p:cxnSp>
        <p:nvCxnSpPr>
          <p:cNvPr id="742" name="Google Shape;742;p14"/>
          <p:cNvCxnSpPr>
            <a:endCxn id="728" idx="0"/>
          </p:cNvCxnSpPr>
          <p:nvPr/>
        </p:nvCxnSpPr>
        <p:spPr>
          <a:xfrm>
            <a:off x="2197970" y="3797686"/>
            <a:ext cx="878100" cy="360000"/>
          </a:xfrm>
          <a:prstGeom prst="straightConnector1">
            <a:avLst/>
          </a:prstGeom>
          <a:solidFill>
            <a:srgbClr val="BBE0E3"/>
          </a:solidFill>
          <a:ln cap="flat" cmpd="sng" w="47625">
            <a:solidFill>
              <a:srgbClr val="00B050"/>
            </a:solidFill>
            <a:prstDash val="solid"/>
            <a:round/>
            <a:headEnd len="sm" w="sm" type="none"/>
            <a:tailEnd len="sm" w="sm" type="none"/>
          </a:ln>
        </p:spPr>
      </p:cxnSp>
      <p:cxnSp>
        <p:nvCxnSpPr>
          <p:cNvPr id="743" name="Google Shape;743;p14"/>
          <p:cNvCxnSpPr>
            <a:endCxn id="711" idx="3"/>
          </p:cNvCxnSpPr>
          <p:nvPr/>
        </p:nvCxnSpPr>
        <p:spPr>
          <a:xfrm flipH="1" rot="10800000">
            <a:off x="2234324" y="3482415"/>
            <a:ext cx="1110300" cy="306300"/>
          </a:xfrm>
          <a:prstGeom prst="straightConnector1">
            <a:avLst/>
          </a:prstGeom>
          <a:solidFill>
            <a:srgbClr val="BBE0E3"/>
          </a:solidFill>
          <a:ln cap="flat" cmpd="sng" w="47625">
            <a:solidFill>
              <a:srgbClr val="00B050"/>
            </a:solidFill>
            <a:prstDash val="solid"/>
            <a:round/>
            <a:headEnd len="sm" w="sm" type="none"/>
            <a:tailEnd len="sm" w="sm" type="none"/>
          </a:ln>
        </p:spPr>
      </p:cxnSp>
      <p:sp>
        <p:nvSpPr>
          <p:cNvPr id="744" name="Google Shape;744;p14"/>
          <p:cNvSpPr/>
          <p:nvPr/>
        </p:nvSpPr>
        <p:spPr>
          <a:xfrm>
            <a:off x="-100804" y="4294727"/>
            <a:ext cx="207616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D2D8A"/>
              </a:buClr>
              <a:buSzPts val="1600"/>
              <a:buFont typeface="Microsoft JhengHei"/>
              <a:buNone/>
            </a:pPr>
            <a:r>
              <a:rPr b="1" i="0" lang="en-US" sz="1600" u="sng" cap="none" strike="noStrike">
                <a:solidFill>
                  <a:srgbClr val="2D2D8A"/>
                </a:solidFill>
                <a:latin typeface="Microsoft JhengHei"/>
                <a:ea typeface="Microsoft JhengHei"/>
                <a:cs typeface="Microsoft JhengHei"/>
                <a:sym typeface="Microsoft JhengHei"/>
              </a:rPr>
              <a:t>Carbon Abatement for Livestock and Agricultural</a:t>
            </a:r>
            <a:endParaRPr b="1" i="0" sz="1600" u="none" cap="none" strike="noStrike">
              <a:solidFill>
                <a:srgbClr val="2D2D8A"/>
              </a:solidFill>
              <a:latin typeface="Microsoft JhengHei"/>
              <a:ea typeface="Microsoft JhengHei"/>
              <a:cs typeface="Microsoft JhengHei"/>
              <a:sym typeface="Microsoft JhengHei"/>
            </a:endParaRPr>
          </a:p>
        </p:txBody>
      </p:sp>
      <p:sp>
        <p:nvSpPr>
          <p:cNvPr id="745" name="Google Shape;745;p14"/>
          <p:cNvSpPr/>
          <p:nvPr/>
        </p:nvSpPr>
        <p:spPr>
          <a:xfrm>
            <a:off x="9022101" y="4385565"/>
            <a:ext cx="268496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D2D8A"/>
              </a:buClr>
              <a:buSzPts val="1600"/>
              <a:buFont typeface="Microsoft JhengHei"/>
              <a:buNone/>
            </a:pPr>
            <a:r>
              <a:rPr b="1" lang="en-US" sz="1600" u="sng">
                <a:solidFill>
                  <a:srgbClr val="2D2D8A"/>
                </a:solidFill>
                <a:latin typeface="Microsoft JhengHei"/>
                <a:ea typeface="Microsoft JhengHei"/>
                <a:cs typeface="Microsoft JhengHei"/>
                <a:sym typeface="Microsoft JhengHei"/>
              </a:rPr>
              <a:t>Smart Manufacturing </a:t>
            </a:r>
            <a:r>
              <a:rPr b="1" i="0" lang="en-US" sz="1600" u="sng" cap="none" strike="noStrike">
                <a:solidFill>
                  <a:srgbClr val="2D2D8A"/>
                </a:solidFill>
                <a:latin typeface="Microsoft JhengHei"/>
                <a:ea typeface="Microsoft JhengHei"/>
                <a:cs typeface="Microsoft JhengHei"/>
                <a:sym typeface="Microsoft JhengHei"/>
              </a:rPr>
              <a:t>Energy Efficiency</a:t>
            </a:r>
            <a:r>
              <a:rPr b="1" i="0" lang="en-US" sz="1600" u="none" cap="none" strike="noStrike">
                <a:solidFill>
                  <a:srgbClr val="2D2D8A"/>
                </a:solidFill>
                <a:latin typeface="Microsoft JhengHei"/>
                <a:ea typeface="Microsoft JhengHei"/>
                <a:cs typeface="Microsoft JhengHei"/>
                <a:sym typeface="Microsoft JhengHei"/>
              </a:rPr>
              <a:t> </a:t>
            </a:r>
            <a:endParaRPr b="1" sz="1600" u="sng">
              <a:solidFill>
                <a:srgbClr val="2D2D8A"/>
              </a:solidFill>
              <a:latin typeface="Microsoft JhengHei"/>
              <a:ea typeface="Microsoft JhengHei"/>
              <a:cs typeface="Microsoft JhengHei"/>
              <a:sym typeface="Microsoft JhengHei"/>
            </a:endParaRPr>
          </a:p>
        </p:txBody>
      </p:sp>
      <p:sp>
        <p:nvSpPr>
          <p:cNvPr id="746" name="Google Shape;746;p14"/>
          <p:cNvSpPr/>
          <p:nvPr/>
        </p:nvSpPr>
        <p:spPr>
          <a:xfrm>
            <a:off x="2269244" y="5864844"/>
            <a:ext cx="231142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D2D8A"/>
              </a:buClr>
              <a:buSzPts val="1600"/>
              <a:buFont typeface="Microsoft JhengHei"/>
              <a:buNone/>
            </a:pPr>
            <a:r>
              <a:rPr b="1" i="0" lang="en-US" sz="1600" u="sng" cap="none" strike="noStrike">
                <a:solidFill>
                  <a:srgbClr val="2D2D8A"/>
                </a:solidFill>
                <a:latin typeface="Microsoft JhengHei"/>
                <a:ea typeface="Microsoft JhengHei"/>
                <a:cs typeface="Microsoft JhengHei"/>
                <a:sym typeface="Microsoft JhengHei"/>
              </a:rPr>
              <a:t>GHG and Carbon Footprint Verification</a:t>
            </a:r>
            <a:endParaRPr b="1" i="0" sz="1600" u="none" cap="none" strike="noStrike">
              <a:solidFill>
                <a:srgbClr val="2D2D8A"/>
              </a:solidFill>
              <a:latin typeface="Microsoft JhengHei"/>
              <a:ea typeface="Microsoft JhengHei"/>
              <a:cs typeface="Microsoft JhengHei"/>
              <a:sym typeface="Microsoft JhengHei"/>
            </a:endParaRPr>
          </a:p>
        </p:txBody>
      </p:sp>
      <p:sp>
        <p:nvSpPr>
          <p:cNvPr id="747" name="Google Shape;747;p14"/>
          <p:cNvSpPr/>
          <p:nvPr/>
        </p:nvSpPr>
        <p:spPr>
          <a:xfrm>
            <a:off x="3151523" y="2707346"/>
            <a:ext cx="110593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Microsoft JhengHei"/>
              <a:buNone/>
            </a:pPr>
            <a:r>
              <a:rPr b="1" i="0" lang="en-US" sz="1200" u="none" cap="none" strike="noStrike">
                <a:solidFill>
                  <a:srgbClr val="000000"/>
                </a:solidFill>
                <a:latin typeface="Microsoft JhengHei"/>
                <a:ea typeface="Microsoft JhengHei"/>
                <a:cs typeface="Microsoft JhengHei"/>
                <a:sym typeface="Microsoft JhengHei"/>
              </a:rPr>
              <a:t>Portal</a:t>
            </a:r>
            <a:endParaRPr/>
          </a:p>
        </p:txBody>
      </p:sp>
      <p:pic>
        <p:nvPicPr>
          <p:cNvPr id="748" name="Google Shape;748;p14"/>
          <p:cNvPicPr preferRelativeResize="0"/>
          <p:nvPr/>
        </p:nvPicPr>
        <p:blipFill rotWithShape="1">
          <a:blip r:embed="rId16">
            <a:alphaModFix/>
          </a:blip>
          <a:srcRect b="0" l="0" r="0" t="0"/>
          <a:stretch/>
        </p:blipFill>
        <p:spPr>
          <a:xfrm>
            <a:off x="2292622" y="2525456"/>
            <a:ext cx="1591065" cy="7781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5"/>
          <p:cNvSpPr txBox="1"/>
          <p:nvPr>
            <p:ph type="title"/>
          </p:nvPr>
        </p:nvSpPr>
        <p:spPr>
          <a:xfrm>
            <a:off x="601133" y="264920"/>
            <a:ext cx="11396868"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Future Key Trends</a:t>
            </a:r>
            <a:endParaRPr/>
          </a:p>
        </p:txBody>
      </p:sp>
      <p:sp>
        <p:nvSpPr>
          <p:cNvPr id="755" name="Google Shape;755;p15"/>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756" name="Google Shape;756;p15"/>
          <p:cNvSpPr/>
          <p:nvPr/>
        </p:nvSpPr>
        <p:spPr>
          <a:xfrm>
            <a:off x="4334934" y="2118924"/>
            <a:ext cx="1761066" cy="1761066"/>
          </a:xfrm>
          <a:custGeom>
            <a:rect b="b" l="l" r="r" t="t"/>
            <a:pathLst>
              <a:path extrusionOk="0" h="1761066" w="1761066">
                <a:moveTo>
                  <a:pt x="0" y="1761066"/>
                </a:moveTo>
                <a:lnTo>
                  <a:pt x="1761066" y="0"/>
                </a:lnTo>
                <a:lnTo>
                  <a:pt x="1761066" y="990600"/>
                </a:lnTo>
                <a:lnTo>
                  <a:pt x="990600" y="1761066"/>
                </a:lnTo>
                <a:lnTo>
                  <a:pt x="0" y="1761066"/>
                </a:lnTo>
              </a:path>
            </a:pathLst>
          </a:custGeom>
          <a:solidFill>
            <a:srgbClr val="7F64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57" name="Google Shape;757;p15"/>
          <p:cNvSpPr/>
          <p:nvPr/>
        </p:nvSpPr>
        <p:spPr>
          <a:xfrm>
            <a:off x="4334934" y="2118924"/>
            <a:ext cx="1761067" cy="1761067"/>
          </a:xfrm>
          <a:custGeom>
            <a:rect b="b" l="l" r="r" t="t"/>
            <a:pathLst>
              <a:path extrusionOk="0" h="1761067" w="1761067">
                <a:moveTo>
                  <a:pt x="0" y="1761067"/>
                </a:moveTo>
                <a:lnTo>
                  <a:pt x="1761065" y="0"/>
                </a:lnTo>
                <a:lnTo>
                  <a:pt x="1761067" y="990600"/>
                </a:lnTo>
                <a:lnTo>
                  <a:pt x="990600" y="1761066"/>
                </a:lnTo>
                <a:lnTo>
                  <a:pt x="0" y="1761067"/>
                </a:lnTo>
                <a:close/>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58" name="Google Shape;758;p15"/>
          <p:cNvSpPr/>
          <p:nvPr/>
        </p:nvSpPr>
        <p:spPr>
          <a:xfrm>
            <a:off x="4334934" y="3879991"/>
            <a:ext cx="1761066" cy="1761066"/>
          </a:xfrm>
          <a:custGeom>
            <a:rect b="b" l="l" r="r" t="t"/>
            <a:pathLst>
              <a:path extrusionOk="0" h="1761066" w="1761066">
                <a:moveTo>
                  <a:pt x="0" y="0"/>
                </a:moveTo>
                <a:lnTo>
                  <a:pt x="1761066" y="1761066"/>
                </a:lnTo>
                <a:lnTo>
                  <a:pt x="1761066" y="770466"/>
                </a:lnTo>
                <a:lnTo>
                  <a:pt x="990600" y="0"/>
                </a:lnTo>
                <a:lnTo>
                  <a:pt x="0" y="0"/>
                </a:lnTo>
              </a:path>
            </a:pathLst>
          </a:custGeom>
          <a:solidFill>
            <a:srgbClr val="4E88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59" name="Google Shape;759;p15"/>
          <p:cNvSpPr/>
          <p:nvPr/>
        </p:nvSpPr>
        <p:spPr>
          <a:xfrm>
            <a:off x="4334934" y="3879991"/>
            <a:ext cx="1761067" cy="1761066"/>
          </a:xfrm>
          <a:custGeom>
            <a:rect b="b" l="l" r="r" t="t"/>
            <a:pathLst>
              <a:path extrusionOk="0" h="1761066" w="1761067">
                <a:moveTo>
                  <a:pt x="0" y="0"/>
                </a:moveTo>
                <a:lnTo>
                  <a:pt x="1761066" y="1761066"/>
                </a:lnTo>
                <a:lnTo>
                  <a:pt x="1761067" y="770466"/>
                </a:lnTo>
                <a:lnTo>
                  <a:pt x="990600" y="0"/>
                </a:lnTo>
                <a:lnTo>
                  <a:pt x="0" y="0"/>
                </a:lnTo>
                <a:close/>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60" name="Google Shape;760;p15"/>
          <p:cNvSpPr/>
          <p:nvPr/>
        </p:nvSpPr>
        <p:spPr>
          <a:xfrm>
            <a:off x="6096000" y="3879991"/>
            <a:ext cx="1761066" cy="1761066"/>
          </a:xfrm>
          <a:custGeom>
            <a:rect b="b" l="l" r="r" t="t"/>
            <a:pathLst>
              <a:path extrusionOk="0" h="1761066" w="1761066">
                <a:moveTo>
                  <a:pt x="0" y="1761066"/>
                </a:moveTo>
                <a:lnTo>
                  <a:pt x="1761066" y="0"/>
                </a:lnTo>
                <a:lnTo>
                  <a:pt x="770466" y="0"/>
                </a:lnTo>
                <a:lnTo>
                  <a:pt x="0" y="770466"/>
                </a:lnTo>
                <a:lnTo>
                  <a:pt x="0" y="1761066"/>
                </a:lnTo>
              </a:path>
            </a:pathLst>
          </a:custGeom>
          <a:solidFill>
            <a:srgbClr val="1EAB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61" name="Google Shape;761;p15"/>
          <p:cNvSpPr/>
          <p:nvPr/>
        </p:nvSpPr>
        <p:spPr>
          <a:xfrm>
            <a:off x="6096000" y="3879991"/>
            <a:ext cx="1761066" cy="1761067"/>
          </a:xfrm>
          <a:custGeom>
            <a:rect b="b" l="l" r="r" t="t"/>
            <a:pathLst>
              <a:path extrusionOk="0" h="1761067" w="1761066">
                <a:moveTo>
                  <a:pt x="0" y="1761067"/>
                </a:moveTo>
                <a:lnTo>
                  <a:pt x="1761066" y="0"/>
                </a:lnTo>
                <a:lnTo>
                  <a:pt x="770467" y="0"/>
                </a:lnTo>
                <a:lnTo>
                  <a:pt x="1" y="770466"/>
                </a:lnTo>
                <a:lnTo>
                  <a:pt x="0" y="1761067"/>
                </a:lnTo>
                <a:close/>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62" name="Google Shape;762;p15"/>
          <p:cNvSpPr/>
          <p:nvPr/>
        </p:nvSpPr>
        <p:spPr>
          <a:xfrm>
            <a:off x="6096000" y="2118924"/>
            <a:ext cx="1761066" cy="1761066"/>
          </a:xfrm>
          <a:custGeom>
            <a:rect b="b" l="l" r="r" t="t"/>
            <a:pathLst>
              <a:path extrusionOk="0" h="1761066" w="1761066">
                <a:moveTo>
                  <a:pt x="0" y="0"/>
                </a:moveTo>
                <a:lnTo>
                  <a:pt x="1761066" y="1761066"/>
                </a:lnTo>
                <a:lnTo>
                  <a:pt x="770466" y="1761066"/>
                </a:lnTo>
                <a:lnTo>
                  <a:pt x="0" y="990600"/>
                </a:lnTo>
                <a:lnTo>
                  <a:pt x="0" y="0"/>
                </a:lnTo>
              </a:path>
            </a:pathLst>
          </a:custGeom>
          <a:solidFill>
            <a:srgbClr val="92BD3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63" name="Google Shape;763;p15"/>
          <p:cNvSpPr/>
          <p:nvPr/>
        </p:nvSpPr>
        <p:spPr>
          <a:xfrm>
            <a:off x="6096000" y="2118924"/>
            <a:ext cx="1761066" cy="1761066"/>
          </a:xfrm>
          <a:custGeom>
            <a:rect b="b" l="l" r="r" t="t"/>
            <a:pathLst>
              <a:path extrusionOk="0" h="1761066" w="1761066">
                <a:moveTo>
                  <a:pt x="0" y="0"/>
                </a:moveTo>
                <a:lnTo>
                  <a:pt x="1761066" y="1761066"/>
                </a:lnTo>
                <a:lnTo>
                  <a:pt x="770468" y="1761066"/>
                </a:lnTo>
                <a:lnTo>
                  <a:pt x="1" y="990600"/>
                </a:lnTo>
                <a:lnTo>
                  <a:pt x="0" y="0"/>
                </a:lnTo>
                <a:close/>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64" name="Google Shape;764;p15"/>
          <p:cNvSpPr txBox="1"/>
          <p:nvPr/>
        </p:nvSpPr>
        <p:spPr>
          <a:xfrm>
            <a:off x="699733" y="1056851"/>
            <a:ext cx="5724046"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000">
                <a:solidFill>
                  <a:srgbClr val="92BD39"/>
                </a:solidFill>
                <a:latin typeface="Arial"/>
                <a:ea typeface="Arial"/>
                <a:cs typeface="Arial"/>
                <a:sym typeface="Arial"/>
              </a:rPr>
              <a:t>Energy Technology Innovation</a:t>
            </a:r>
            <a:endParaRPr/>
          </a:p>
        </p:txBody>
      </p:sp>
      <p:sp>
        <p:nvSpPr>
          <p:cNvPr id="765" name="Google Shape;765;p15"/>
          <p:cNvSpPr txBox="1"/>
          <p:nvPr/>
        </p:nvSpPr>
        <p:spPr>
          <a:xfrm>
            <a:off x="8013853" y="3804777"/>
            <a:ext cx="2347117" cy="461665"/>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3000">
                <a:solidFill>
                  <a:srgbClr val="7F64EA"/>
                </a:solidFill>
                <a:latin typeface="Arial"/>
                <a:ea typeface="Arial"/>
                <a:cs typeface="Arial"/>
                <a:sym typeface="Arial"/>
              </a:rPr>
              <a:t>Digital Twins</a:t>
            </a:r>
            <a:endParaRPr/>
          </a:p>
        </p:txBody>
      </p:sp>
      <p:sp>
        <p:nvSpPr>
          <p:cNvPr id="766" name="Google Shape;766;p15"/>
          <p:cNvSpPr txBox="1"/>
          <p:nvPr/>
        </p:nvSpPr>
        <p:spPr>
          <a:xfrm>
            <a:off x="626601" y="3929096"/>
            <a:ext cx="2713884" cy="461665"/>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3000">
                <a:solidFill>
                  <a:srgbClr val="4E88E7"/>
                </a:solidFill>
                <a:latin typeface="Arial"/>
                <a:ea typeface="Arial"/>
                <a:cs typeface="Arial"/>
                <a:sym typeface="Arial"/>
              </a:rPr>
              <a:t>AI Governance</a:t>
            </a:r>
            <a:endParaRPr/>
          </a:p>
        </p:txBody>
      </p:sp>
      <p:sp>
        <p:nvSpPr>
          <p:cNvPr id="767" name="Google Shape;767;p15"/>
          <p:cNvSpPr txBox="1"/>
          <p:nvPr/>
        </p:nvSpPr>
        <p:spPr>
          <a:xfrm>
            <a:off x="7115731" y="1029028"/>
            <a:ext cx="4143362"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000">
                <a:solidFill>
                  <a:srgbClr val="484848"/>
                </a:solidFill>
                <a:latin typeface="Arial"/>
                <a:ea typeface="Arial"/>
                <a:cs typeface="Arial"/>
                <a:sym typeface="Arial"/>
              </a:rPr>
              <a:t>Advanced Smart Grid</a:t>
            </a:r>
            <a:endParaRPr/>
          </a:p>
        </p:txBody>
      </p:sp>
      <p:sp>
        <p:nvSpPr>
          <p:cNvPr id="768" name="Google Shape;768;p15"/>
          <p:cNvSpPr/>
          <p:nvPr/>
        </p:nvSpPr>
        <p:spPr>
          <a:xfrm>
            <a:off x="5270500" y="2999458"/>
            <a:ext cx="421775" cy="421958"/>
          </a:xfrm>
          <a:custGeom>
            <a:rect b="b" l="l" r="r" t="t"/>
            <a:pathLst>
              <a:path extrusionOk="0" h="421958" w="421775">
                <a:moveTo>
                  <a:pt x="18491" y="353130"/>
                </a:moveTo>
                <a:cubicBezTo>
                  <a:pt x="75340" y="311048"/>
                  <a:pt x="146425" y="287787"/>
                  <a:pt x="220133" y="287787"/>
                </a:cubicBezTo>
                <a:cubicBezTo>
                  <a:pt x="293841" y="287787"/>
                  <a:pt x="364926" y="311048"/>
                  <a:pt x="421775" y="353130"/>
                </a:cubicBezTo>
                <a:moveTo>
                  <a:pt x="252713" y="31625"/>
                </a:moveTo>
                <a:cubicBezTo>
                  <a:pt x="240008" y="26103"/>
                  <a:pt x="225495" y="26581"/>
                  <a:pt x="213181" y="32928"/>
                </a:cubicBezTo>
                <a:cubicBezTo>
                  <a:pt x="200868" y="39274"/>
                  <a:pt x="192058" y="50818"/>
                  <a:pt x="189186" y="64370"/>
                </a:cubicBezTo>
                <a:lnTo>
                  <a:pt x="188324" y="64003"/>
                </a:lnTo>
                <a:cubicBezTo>
                  <a:pt x="178491" y="59724"/>
                  <a:pt x="167071" y="61505"/>
                  <a:pt x="159008" y="68575"/>
                </a:cubicBezTo>
                <a:cubicBezTo>
                  <a:pt x="150945" y="75645"/>
                  <a:pt x="147687" y="86734"/>
                  <a:pt x="150644" y="97042"/>
                </a:cubicBezTo>
                <a:moveTo>
                  <a:pt x="395286" y="31625"/>
                </a:moveTo>
                <a:cubicBezTo>
                  <a:pt x="382581" y="26103"/>
                  <a:pt x="368068" y="26581"/>
                  <a:pt x="355754" y="32928"/>
                </a:cubicBezTo>
                <a:cubicBezTo>
                  <a:pt x="343441" y="39274"/>
                  <a:pt x="334631" y="50818"/>
                  <a:pt x="331759" y="64370"/>
                </a:cubicBezTo>
                <a:lnTo>
                  <a:pt x="330897" y="64003"/>
                </a:lnTo>
                <a:cubicBezTo>
                  <a:pt x="321061" y="59713"/>
                  <a:pt x="309633" y="61494"/>
                  <a:pt x="301569" y="68572"/>
                </a:cubicBezTo>
                <a:cubicBezTo>
                  <a:pt x="293504" y="75650"/>
                  <a:pt x="290257" y="86751"/>
                  <a:pt x="293235" y="97060"/>
                </a:cubicBezTo>
                <a:moveTo>
                  <a:pt x="95941" y="310699"/>
                </a:moveTo>
                <a:lnTo>
                  <a:pt x="121990" y="143306"/>
                </a:lnTo>
                <a:lnTo>
                  <a:pt x="183334" y="143306"/>
                </a:lnTo>
                <a:lnTo>
                  <a:pt x="205861" y="288099"/>
                </a:lnTo>
                <a:moveTo>
                  <a:pt x="194120" y="212868"/>
                </a:moveTo>
                <a:lnTo>
                  <a:pt x="111222" y="212868"/>
                </a:lnTo>
                <a:moveTo>
                  <a:pt x="343719" y="310699"/>
                </a:moveTo>
                <a:lnTo>
                  <a:pt x="317670" y="143306"/>
                </a:lnTo>
                <a:lnTo>
                  <a:pt x="256326" y="143306"/>
                </a:lnTo>
                <a:lnTo>
                  <a:pt x="233799" y="288099"/>
                </a:lnTo>
                <a:moveTo>
                  <a:pt x="245522" y="212868"/>
                </a:moveTo>
                <a:lnTo>
                  <a:pt x="328438" y="212868"/>
                </a:lnTo>
                <a:moveTo>
                  <a:pt x="226517" y="330236"/>
                </a:moveTo>
                <a:lnTo>
                  <a:pt x="201018" y="376097"/>
                </a:lnTo>
                <a:lnTo>
                  <a:pt x="239229" y="376097"/>
                </a:lnTo>
                <a:lnTo>
                  <a:pt x="213767" y="421958"/>
                </a:lnTo>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69" name="Google Shape;769;p15"/>
          <p:cNvSpPr/>
          <p:nvPr/>
        </p:nvSpPr>
        <p:spPr>
          <a:xfrm>
            <a:off x="6494434" y="3010021"/>
            <a:ext cx="412335" cy="420402"/>
          </a:xfrm>
          <a:custGeom>
            <a:rect b="b" l="l" r="r" t="t"/>
            <a:pathLst>
              <a:path extrusionOk="0" h="420402" w="412335">
                <a:moveTo>
                  <a:pt x="197650" y="299126"/>
                </a:moveTo>
                <a:cubicBezTo>
                  <a:pt x="239750" y="321601"/>
                  <a:pt x="292087" y="306694"/>
                  <a:pt x="316027" y="265409"/>
                </a:cubicBezTo>
                <a:lnTo>
                  <a:pt x="316027" y="265409"/>
                </a:lnTo>
                <a:cubicBezTo>
                  <a:pt x="374966" y="294584"/>
                  <a:pt x="412282" y="354637"/>
                  <a:pt x="412335" y="420402"/>
                </a:cubicBezTo>
                <a:moveTo>
                  <a:pt x="316027" y="265409"/>
                </a:moveTo>
                <a:lnTo>
                  <a:pt x="255545" y="420402"/>
                </a:lnTo>
                <a:moveTo>
                  <a:pt x="359778" y="296356"/>
                </a:moveTo>
                <a:lnTo>
                  <a:pt x="345103" y="389455"/>
                </a:lnTo>
                <a:lnTo>
                  <a:pt x="308781" y="389455"/>
                </a:lnTo>
                <a:lnTo>
                  <a:pt x="308634" y="420181"/>
                </a:lnTo>
                <a:moveTo>
                  <a:pt x="44969" y="229656"/>
                </a:moveTo>
                <a:lnTo>
                  <a:pt x="165474" y="229656"/>
                </a:lnTo>
                <a:moveTo>
                  <a:pt x="204016" y="382630"/>
                </a:moveTo>
                <a:lnTo>
                  <a:pt x="140122" y="315453"/>
                </a:lnTo>
                <a:lnTo>
                  <a:pt x="140122" y="229748"/>
                </a:lnTo>
                <a:lnTo>
                  <a:pt x="70303" y="229748"/>
                </a:lnTo>
                <a:lnTo>
                  <a:pt x="70303" y="315545"/>
                </a:lnTo>
                <a:lnTo>
                  <a:pt x="6446" y="382630"/>
                </a:lnTo>
                <a:cubicBezTo>
                  <a:pt x="988" y="389641"/>
                  <a:pt x="0" y="399148"/>
                  <a:pt x="3899" y="407131"/>
                </a:cubicBezTo>
                <a:cubicBezTo>
                  <a:pt x="7799" y="415114"/>
                  <a:pt x="15906" y="420178"/>
                  <a:pt x="24790" y="420181"/>
                </a:cubicBezTo>
                <a:lnTo>
                  <a:pt x="185616" y="420181"/>
                </a:lnTo>
                <a:cubicBezTo>
                  <a:pt x="194501" y="420178"/>
                  <a:pt x="202608" y="415114"/>
                  <a:pt x="206507" y="407131"/>
                </a:cubicBezTo>
                <a:cubicBezTo>
                  <a:pt x="210407" y="399148"/>
                  <a:pt x="209419" y="389641"/>
                  <a:pt x="203961" y="382630"/>
                </a:cubicBezTo>
                <a:close/>
                <a:moveTo>
                  <a:pt x="163915" y="340475"/>
                </a:moveTo>
                <a:lnTo>
                  <a:pt x="46529" y="340475"/>
                </a:lnTo>
                <a:moveTo>
                  <a:pt x="261801" y="155379"/>
                </a:moveTo>
                <a:cubicBezTo>
                  <a:pt x="248533" y="165310"/>
                  <a:pt x="230308" y="165310"/>
                  <a:pt x="217040" y="155379"/>
                </a:cubicBezTo>
                <a:moveTo>
                  <a:pt x="269304" y="114343"/>
                </a:moveTo>
                <a:cubicBezTo>
                  <a:pt x="271330" y="114343"/>
                  <a:pt x="272972" y="115986"/>
                  <a:pt x="272972" y="118012"/>
                </a:cubicBezTo>
                <a:cubicBezTo>
                  <a:pt x="272972" y="120038"/>
                  <a:pt x="271330" y="121681"/>
                  <a:pt x="269304" y="121681"/>
                </a:cubicBezTo>
                <a:cubicBezTo>
                  <a:pt x="267277" y="121681"/>
                  <a:pt x="265635" y="120038"/>
                  <a:pt x="265635" y="118012"/>
                </a:cubicBezTo>
                <a:cubicBezTo>
                  <a:pt x="265635" y="115986"/>
                  <a:pt x="267277" y="114343"/>
                  <a:pt x="269304" y="114343"/>
                </a:cubicBezTo>
                <a:moveTo>
                  <a:pt x="209592" y="114343"/>
                </a:moveTo>
                <a:cubicBezTo>
                  <a:pt x="211619" y="114343"/>
                  <a:pt x="213261" y="115986"/>
                  <a:pt x="213261" y="118012"/>
                </a:cubicBezTo>
                <a:cubicBezTo>
                  <a:pt x="213261" y="120038"/>
                  <a:pt x="211619" y="121681"/>
                  <a:pt x="209592" y="121681"/>
                </a:cubicBezTo>
                <a:cubicBezTo>
                  <a:pt x="207566" y="121681"/>
                  <a:pt x="205924" y="120038"/>
                  <a:pt x="205924" y="118012"/>
                </a:cubicBezTo>
                <a:cubicBezTo>
                  <a:pt x="205924" y="115986"/>
                  <a:pt x="207566" y="114343"/>
                  <a:pt x="209592" y="114343"/>
                </a:cubicBezTo>
                <a:moveTo>
                  <a:pt x="328941" y="88239"/>
                </a:moveTo>
                <a:cubicBezTo>
                  <a:pt x="328241" y="39303"/>
                  <a:pt x="288371" y="0"/>
                  <a:pt x="239430" y="0"/>
                </a:cubicBezTo>
                <a:cubicBezTo>
                  <a:pt x="190488" y="0"/>
                  <a:pt x="150619" y="39303"/>
                  <a:pt x="149918" y="88239"/>
                </a:cubicBezTo>
                <a:lnTo>
                  <a:pt x="149918" y="118085"/>
                </a:lnTo>
                <a:cubicBezTo>
                  <a:pt x="150619" y="167021"/>
                  <a:pt x="190488" y="206324"/>
                  <a:pt x="239430" y="206324"/>
                </a:cubicBezTo>
                <a:cubicBezTo>
                  <a:pt x="288371" y="206324"/>
                  <a:pt x="328241" y="167021"/>
                  <a:pt x="328941" y="118085"/>
                </a:cubicBezTo>
                <a:close/>
                <a:moveTo>
                  <a:pt x="328941" y="88239"/>
                </a:moveTo>
                <a:lnTo>
                  <a:pt x="299095" y="88239"/>
                </a:lnTo>
                <a:cubicBezTo>
                  <a:pt x="279301" y="88239"/>
                  <a:pt x="238558" y="93265"/>
                  <a:pt x="209592" y="58411"/>
                </a:cubicBezTo>
                <a:cubicBezTo>
                  <a:pt x="194679" y="76155"/>
                  <a:pt x="173034" y="86867"/>
                  <a:pt x="149881" y="87964"/>
                </a:cubicBezTo>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70" name="Google Shape;770;p15"/>
          <p:cNvSpPr/>
          <p:nvPr/>
        </p:nvSpPr>
        <p:spPr>
          <a:xfrm>
            <a:off x="5777175" y="3563538"/>
            <a:ext cx="635223" cy="635303"/>
          </a:xfrm>
          <a:custGeom>
            <a:rect b="b" l="l" r="r" t="t"/>
            <a:pathLst>
              <a:path extrusionOk="0" h="635303" w="635223">
                <a:moveTo>
                  <a:pt x="277715" y="550179"/>
                </a:moveTo>
                <a:cubicBezTo>
                  <a:pt x="173741" y="550314"/>
                  <a:pt x="88426" y="467907"/>
                  <a:pt x="84955" y="363991"/>
                </a:cubicBezTo>
                <a:cubicBezTo>
                  <a:pt x="81485" y="260075"/>
                  <a:pt x="161113" y="172160"/>
                  <a:pt x="264865" y="165359"/>
                </a:cubicBezTo>
                <a:cubicBezTo>
                  <a:pt x="272106" y="164880"/>
                  <a:pt x="277731" y="158858"/>
                  <a:pt x="277715" y="151600"/>
                </a:cubicBezTo>
                <a:lnTo>
                  <a:pt x="277715" y="96567"/>
                </a:lnTo>
                <a:cubicBezTo>
                  <a:pt x="277720" y="92791"/>
                  <a:pt x="276173" y="89178"/>
                  <a:pt x="273436" y="86576"/>
                </a:cubicBezTo>
                <a:cubicBezTo>
                  <a:pt x="270699" y="83975"/>
                  <a:pt x="267012" y="82612"/>
                  <a:pt x="263241" y="82809"/>
                </a:cubicBezTo>
                <a:cubicBezTo>
                  <a:pt x="115232" y="90616"/>
                  <a:pt x="0" y="214253"/>
                  <a:pt x="2613" y="362445"/>
                </a:cubicBezTo>
                <a:cubicBezTo>
                  <a:pt x="5226" y="510637"/>
                  <a:pt x="124745" y="630133"/>
                  <a:pt x="272938" y="632718"/>
                </a:cubicBezTo>
                <a:cubicBezTo>
                  <a:pt x="421130" y="635303"/>
                  <a:pt x="544744" y="520047"/>
                  <a:pt x="552524" y="372036"/>
                </a:cubicBezTo>
                <a:cubicBezTo>
                  <a:pt x="552720" y="368265"/>
                  <a:pt x="551358" y="364579"/>
                  <a:pt x="548756" y="361842"/>
                </a:cubicBezTo>
                <a:cubicBezTo>
                  <a:pt x="546154" y="359105"/>
                  <a:pt x="542542" y="357558"/>
                  <a:pt x="538766" y="357563"/>
                </a:cubicBezTo>
                <a:lnTo>
                  <a:pt x="483732" y="357563"/>
                </a:lnTo>
                <a:cubicBezTo>
                  <a:pt x="476475" y="357547"/>
                  <a:pt x="470453" y="363171"/>
                  <a:pt x="469974" y="370413"/>
                </a:cubicBezTo>
                <a:cubicBezTo>
                  <a:pt x="463208" y="471606"/>
                  <a:pt x="379134" y="550217"/>
                  <a:pt x="277715" y="550179"/>
                </a:cubicBezTo>
                <a:close/>
                <a:moveTo>
                  <a:pt x="374766" y="204"/>
                </a:moveTo>
                <a:cubicBezTo>
                  <a:pt x="370990" y="0"/>
                  <a:pt x="367297" y="1358"/>
                  <a:pt x="364554" y="3961"/>
                </a:cubicBezTo>
                <a:cubicBezTo>
                  <a:pt x="361810" y="6564"/>
                  <a:pt x="360259" y="10181"/>
                  <a:pt x="360265" y="13962"/>
                </a:cubicBezTo>
                <a:lnTo>
                  <a:pt x="360265" y="68995"/>
                </a:lnTo>
                <a:cubicBezTo>
                  <a:pt x="360250" y="76263"/>
                  <a:pt x="365890" y="82289"/>
                  <a:pt x="373143" y="82754"/>
                </a:cubicBezTo>
                <a:cubicBezTo>
                  <a:pt x="469398" y="89196"/>
                  <a:pt x="546041" y="165851"/>
                  <a:pt x="552469" y="262107"/>
                </a:cubicBezTo>
                <a:cubicBezTo>
                  <a:pt x="552948" y="269349"/>
                  <a:pt x="558969" y="274973"/>
                  <a:pt x="566227" y="274958"/>
                </a:cubicBezTo>
                <a:lnTo>
                  <a:pt x="621260" y="274958"/>
                </a:lnTo>
                <a:cubicBezTo>
                  <a:pt x="625042" y="274963"/>
                  <a:pt x="628659" y="273412"/>
                  <a:pt x="631261" y="270669"/>
                </a:cubicBezTo>
                <a:cubicBezTo>
                  <a:pt x="633864" y="267926"/>
                  <a:pt x="635223" y="264232"/>
                  <a:pt x="635019" y="260456"/>
                </a:cubicBezTo>
                <a:cubicBezTo>
                  <a:pt x="627587" y="119916"/>
                  <a:pt x="515306" y="7635"/>
                  <a:pt x="374766" y="204"/>
                </a:cubicBezTo>
                <a:close/>
                <a:moveTo>
                  <a:pt x="305232" y="548116"/>
                </a:moveTo>
                <a:lnTo>
                  <a:pt x="305232" y="343804"/>
                </a:lnTo>
                <a:lnTo>
                  <a:pt x="167648" y="275013"/>
                </a:lnTo>
                <a:lnTo>
                  <a:pt x="167648" y="515866"/>
                </a:lnTo>
                <a:moveTo>
                  <a:pt x="415298" y="492394"/>
                </a:moveTo>
                <a:lnTo>
                  <a:pt x="415298" y="398838"/>
                </a:lnTo>
                <a:cubicBezTo>
                  <a:pt x="415298" y="391239"/>
                  <a:pt x="409138" y="385079"/>
                  <a:pt x="401540" y="385079"/>
                </a:cubicBezTo>
                <a:lnTo>
                  <a:pt x="305232" y="385079"/>
                </a:lnTo>
                <a:moveTo>
                  <a:pt x="236440" y="385079"/>
                </a:moveTo>
                <a:lnTo>
                  <a:pt x="167648" y="385079"/>
                </a:lnTo>
                <a:moveTo>
                  <a:pt x="236440" y="440113"/>
                </a:moveTo>
                <a:lnTo>
                  <a:pt x="167648" y="440113"/>
                </a:lnTo>
                <a:moveTo>
                  <a:pt x="305232" y="275013"/>
                </a:moveTo>
                <a:lnTo>
                  <a:pt x="305232" y="343804"/>
                </a:lnTo>
                <a:moveTo>
                  <a:pt x="387782" y="316288"/>
                </a:moveTo>
                <a:lnTo>
                  <a:pt x="387782" y="385079"/>
                </a:lnTo>
              </a:path>
            </a:pathLst>
          </a:custGeom>
          <a:noFill/>
          <a:ln cap="flat" cmpd="sng" w="13750">
            <a:solidFill>
              <a:srgbClr val="484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71" name="Google Shape;771;p15"/>
          <p:cNvSpPr/>
          <p:nvPr/>
        </p:nvSpPr>
        <p:spPr>
          <a:xfrm>
            <a:off x="5284857" y="4332921"/>
            <a:ext cx="412067" cy="414413"/>
          </a:xfrm>
          <a:custGeom>
            <a:rect b="b" l="l" r="r" t="t"/>
            <a:pathLst>
              <a:path extrusionOk="0" h="414413" w="412067">
                <a:moveTo>
                  <a:pt x="301168" y="136164"/>
                </a:moveTo>
                <a:lnTo>
                  <a:pt x="301168" y="49432"/>
                </a:lnTo>
                <a:cubicBezTo>
                  <a:pt x="301235" y="40398"/>
                  <a:pt x="295991" y="32167"/>
                  <a:pt x="287776" y="28409"/>
                </a:cubicBezTo>
                <a:cubicBezTo>
                  <a:pt x="244524" y="9527"/>
                  <a:pt x="197770" y="0"/>
                  <a:pt x="150578" y="452"/>
                </a:cubicBezTo>
                <a:cubicBezTo>
                  <a:pt x="103411" y="10"/>
                  <a:pt x="56683" y="9537"/>
                  <a:pt x="13453" y="28409"/>
                </a:cubicBezTo>
                <a:cubicBezTo>
                  <a:pt x="5241" y="32171"/>
                  <a:pt x="0" y="40400"/>
                  <a:pt x="62" y="49432"/>
                </a:cubicBezTo>
                <a:lnTo>
                  <a:pt x="62" y="166983"/>
                </a:lnTo>
                <a:cubicBezTo>
                  <a:pt x="58" y="243040"/>
                  <a:pt x="46899" y="311242"/>
                  <a:pt x="117888" y="338540"/>
                </a:cubicBezTo>
                <a:lnTo>
                  <a:pt x="133958" y="344722"/>
                </a:lnTo>
                <a:cubicBezTo>
                  <a:pt x="144657" y="348831"/>
                  <a:pt x="156499" y="348831"/>
                  <a:pt x="167198" y="344722"/>
                </a:cubicBezTo>
                <a:lnTo>
                  <a:pt x="183286" y="338540"/>
                </a:lnTo>
                <a:moveTo>
                  <a:pt x="139315" y="290771"/>
                </a:moveTo>
                <a:cubicBezTo>
                  <a:pt x="86106" y="272208"/>
                  <a:pt x="50299" y="222216"/>
                  <a:pt x="49849" y="165864"/>
                </a:cubicBezTo>
                <a:lnTo>
                  <a:pt x="49849" y="61558"/>
                </a:lnTo>
                <a:cubicBezTo>
                  <a:pt x="81266" y="51452"/>
                  <a:pt x="114072" y="46333"/>
                  <a:pt x="147074" y="46387"/>
                </a:cubicBezTo>
                <a:lnTo>
                  <a:pt x="154265" y="46387"/>
                </a:lnTo>
                <a:cubicBezTo>
                  <a:pt x="187273" y="46339"/>
                  <a:pt x="220082" y="51483"/>
                  <a:pt x="251491" y="61631"/>
                </a:cubicBezTo>
                <a:lnTo>
                  <a:pt x="251491" y="165864"/>
                </a:lnTo>
                <a:cubicBezTo>
                  <a:pt x="251013" y="222296"/>
                  <a:pt x="215077" y="272322"/>
                  <a:pt x="161750" y="290790"/>
                </a:cubicBezTo>
                <a:lnTo>
                  <a:pt x="150560" y="295082"/>
                </a:lnTo>
                <a:close/>
                <a:moveTo>
                  <a:pt x="356201" y="156930"/>
                </a:moveTo>
                <a:lnTo>
                  <a:pt x="247418" y="292679"/>
                </a:lnTo>
                <a:cubicBezTo>
                  <a:pt x="245670" y="294729"/>
                  <a:pt x="245275" y="297608"/>
                  <a:pt x="246407" y="300053"/>
                </a:cubicBezTo>
                <a:cubicBezTo>
                  <a:pt x="247538" y="302497"/>
                  <a:pt x="249990" y="304059"/>
                  <a:pt x="252683" y="304053"/>
                </a:cubicBezTo>
                <a:lnTo>
                  <a:pt x="301168" y="304053"/>
                </a:lnTo>
                <a:lnTo>
                  <a:pt x="301168" y="414413"/>
                </a:lnTo>
                <a:lnTo>
                  <a:pt x="409950" y="278664"/>
                </a:lnTo>
                <a:cubicBezTo>
                  <a:pt x="411682" y="276610"/>
                  <a:pt x="412067" y="273739"/>
                  <a:pt x="410939" y="271301"/>
                </a:cubicBezTo>
                <a:cubicBezTo>
                  <a:pt x="409810" y="268863"/>
                  <a:pt x="407372" y="267299"/>
                  <a:pt x="404685" y="267291"/>
                </a:cubicBezTo>
                <a:lnTo>
                  <a:pt x="356201" y="267290"/>
                </a:lnTo>
                <a:close/>
                <a:moveTo>
                  <a:pt x="50711" y="181237"/>
                </a:moveTo>
                <a:lnTo>
                  <a:pt x="209886" y="52917"/>
                </a:lnTo>
                <a:moveTo>
                  <a:pt x="81951" y="251386"/>
                </a:moveTo>
                <a:lnTo>
                  <a:pt x="251326" y="114867"/>
                </a:lnTo>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72" name="Google Shape;772;p15"/>
          <p:cNvSpPr/>
          <p:nvPr/>
        </p:nvSpPr>
        <p:spPr>
          <a:xfrm>
            <a:off x="6498220" y="4346490"/>
            <a:ext cx="406292" cy="387801"/>
          </a:xfrm>
          <a:custGeom>
            <a:rect b="b" l="l" r="r" t="t"/>
            <a:pathLst>
              <a:path extrusionOk="0" h="387801" w="406292">
                <a:moveTo>
                  <a:pt x="37404" y="234533"/>
                </a:moveTo>
                <a:cubicBezTo>
                  <a:pt x="37402" y="262750"/>
                  <a:pt x="60276" y="285625"/>
                  <a:pt x="88493" y="285625"/>
                </a:cubicBezTo>
                <a:cubicBezTo>
                  <a:pt x="116710" y="285625"/>
                  <a:pt x="139584" y="262750"/>
                  <a:pt x="139582" y="234533"/>
                </a:cubicBezTo>
                <a:cubicBezTo>
                  <a:pt x="139584" y="206316"/>
                  <a:pt x="116710" y="183441"/>
                  <a:pt x="88493" y="183441"/>
                </a:cubicBezTo>
                <a:cubicBezTo>
                  <a:pt x="60276" y="183441"/>
                  <a:pt x="37402" y="206316"/>
                  <a:pt x="37404" y="234533"/>
                </a:cubicBezTo>
                <a:moveTo>
                  <a:pt x="176987" y="387801"/>
                </a:moveTo>
                <a:cubicBezTo>
                  <a:pt x="170637" y="343811"/>
                  <a:pt x="132939" y="311164"/>
                  <a:pt x="88493" y="311164"/>
                </a:cubicBezTo>
                <a:cubicBezTo>
                  <a:pt x="44047" y="311164"/>
                  <a:pt x="6349" y="343811"/>
                  <a:pt x="0" y="387801"/>
                </a:cubicBezTo>
                <a:close/>
                <a:moveTo>
                  <a:pt x="266709" y="234533"/>
                </a:moveTo>
                <a:cubicBezTo>
                  <a:pt x="266708" y="262750"/>
                  <a:pt x="289582" y="285625"/>
                  <a:pt x="317799" y="285625"/>
                </a:cubicBezTo>
                <a:cubicBezTo>
                  <a:pt x="346016" y="285625"/>
                  <a:pt x="368889" y="262750"/>
                  <a:pt x="368888" y="234533"/>
                </a:cubicBezTo>
                <a:cubicBezTo>
                  <a:pt x="368889" y="206316"/>
                  <a:pt x="346016" y="183441"/>
                  <a:pt x="317799" y="183441"/>
                </a:cubicBezTo>
                <a:cubicBezTo>
                  <a:pt x="289582" y="183441"/>
                  <a:pt x="266708" y="206316"/>
                  <a:pt x="266709" y="234533"/>
                </a:cubicBezTo>
                <a:moveTo>
                  <a:pt x="406292" y="387801"/>
                </a:moveTo>
                <a:cubicBezTo>
                  <a:pt x="399942" y="343811"/>
                  <a:pt x="362244" y="311164"/>
                  <a:pt x="317799" y="311164"/>
                </a:cubicBezTo>
                <a:cubicBezTo>
                  <a:pt x="273353" y="311164"/>
                  <a:pt x="235655" y="343811"/>
                  <a:pt x="229305" y="387801"/>
                </a:cubicBezTo>
                <a:close/>
                <a:moveTo>
                  <a:pt x="91722" y="0"/>
                </a:moveTo>
                <a:lnTo>
                  <a:pt x="119238" y="0"/>
                </a:lnTo>
                <a:cubicBezTo>
                  <a:pt x="129370" y="0"/>
                  <a:pt x="137583" y="8213"/>
                  <a:pt x="137583" y="18344"/>
                </a:cubicBezTo>
                <a:lnTo>
                  <a:pt x="137583" y="82550"/>
                </a:lnTo>
                <a:cubicBezTo>
                  <a:pt x="137583" y="92681"/>
                  <a:pt x="129370" y="100894"/>
                  <a:pt x="119238" y="100894"/>
                </a:cubicBezTo>
                <a:lnTo>
                  <a:pt x="91722" y="100894"/>
                </a:lnTo>
                <a:cubicBezTo>
                  <a:pt x="71459" y="100894"/>
                  <a:pt x="55033" y="84468"/>
                  <a:pt x="55033" y="64205"/>
                </a:cubicBezTo>
                <a:lnTo>
                  <a:pt x="55033" y="36688"/>
                </a:lnTo>
                <a:cubicBezTo>
                  <a:pt x="55033" y="16426"/>
                  <a:pt x="71459" y="0"/>
                  <a:pt x="91722" y="0"/>
                </a:cubicBezTo>
                <a:close/>
                <a:moveTo>
                  <a:pt x="137583" y="27516"/>
                </a:moveTo>
                <a:lnTo>
                  <a:pt x="174272" y="27516"/>
                </a:lnTo>
                <a:moveTo>
                  <a:pt x="137583" y="73377"/>
                </a:moveTo>
                <a:lnTo>
                  <a:pt x="174272" y="73377"/>
                </a:lnTo>
                <a:moveTo>
                  <a:pt x="55033" y="45861"/>
                </a:moveTo>
                <a:lnTo>
                  <a:pt x="18344" y="45861"/>
                </a:lnTo>
                <a:cubicBezTo>
                  <a:pt x="8213" y="45861"/>
                  <a:pt x="0" y="54074"/>
                  <a:pt x="0" y="64205"/>
                </a:cubicBezTo>
                <a:lnTo>
                  <a:pt x="0" y="210961"/>
                </a:lnTo>
                <a:cubicBezTo>
                  <a:pt x="0" y="221092"/>
                  <a:pt x="8213" y="229305"/>
                  <a:pt x="18344" y="229305"/>
                </a:cubicBezTo>
                <a:lnTo>
                  <a:pt x="36688" y="229305"/>
                </a:lnTo>
                <a:moveTo>
                  <a:pt x="311855" y="100894"/>
                </a:moveTo>
                <a:lnTo>
                  <a:pt x="265994" y="100894"/>
                </a:lnTo>
                <a:cubicBezTo>
                  <a:pt x="255863" y="100894"/>
                  <a:pt x="247650" y="92681"/>
                  <a:pt x="247650" y="82549"/>
                </a:cubicBezTo>
                <a:lnTo>
                  <a:pt x="247650" y="18344"/>
                </a:lnTo>
                <a:cubicBezTo>
                  <a:pt x="247650" y="8213"/>
                  <a:pt x="255863" y="0"/>
                  <a:pt x="265994" y="0"/>
                </a:cubicBezTo>
                <a:lnTo>
                  <a:pt x="311855" y="0"/>
                </a:lnTo>
                <a:cubicBezTo>
                  <a:pt x="332118" y="0"/>
                  <a:pt x="348544" y="16426"/>
                  <a:pt x="348544" y="36688"/>
                </a:cubicBezTo>
                <a:lnTo>
                  <a:pt x="348544" y="64205"/>
                </a:lnTo>
                <a:cubicBezTo>
                  <a:pt x="348544" y="84468"/>
                  <a:pt x="332118" y="100894"/>
                  <a:pt x="311855" y="100894"/>
                </a:cubicBezTo>
                <a:close/>
                <a:moveTo>
                  <a:pt x="348544" y="45861"/>
                </a:moveTo>
                <a:lnTo>
                  <a:pt x="385233" y="45861"/>
                </a:lnTo>
                <a:cubicBezTo>
                  <a:pt x="395364" y="45861"/>
                  <a:pt x="403577" y="54074"/>
                  <a:pt x="403577" y="64205"/>
                </a:cubicBezTo>
                <a:lnTo>
                  <a:pt x="403577" y="210961"/>
                </a:lnTo>
                <a:cubicBezTo>
                  <a:pt x="403577" y="221092"/>
                  <a:pt x="395364" y="229305"/>
                  <a:pt x="385233" y="229305"/>
                </a:cubicBezTo>
                <a:lnTo>
                  <a:pt x="376061" y="229305"/>
                </a:lnTo>
                <a:moveTo>
                  <a:pt x="368888" y="234533"/>
                </a:moveTo>
                <a:cubicBezTo>
                  <a:pt x="335926" y="237369"/>
                  <a:pt x="303883" y="222756"/>
                  <a:pt x="284412" y="196010"/>
                </a:cubicBezTo>
                <a:moveTo>
                  <a:pt x="121898" y="196010"/>
                </a:moveTo>
                <a:cubicBezTo>
                  <a:pt x="102421" y="222759"/>
                  <a:pt x="70371" y="237372"/>
                  <a:pt x="37404" y="234533"/>
                </a:cubicBezTo>
                <a:moveTo>
                  <a:pt x="278578" y="34102"/>
                </a:moveTo>
                <a:lnTo>
                  <a:pt x="298097" y="34102"/>
                </a:lnTo>
                <a:moveTo>
                  <a:pt x="278578" y="66792"/>
                </a:moveTo>
                <a:lnTo>
                  <a:pt x="298097" y="66792"/>
                </a:lnTo>
              </a:path>
            </a:pathLst>
          </a:custGeom>
          <a:noFill/>
          <a:ln cap="flat" cmpd="sng" w="137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73" name="Google Shape;773;p15"/>
          <p:cNvSpPr txBox="1"/>
          <p:nvPr/>
        </p:nvSpPr>
        <p:spPr>
          <a:xfrm>
            <a:off x="7115731" y="1671015"/>
            <a:ext cx="4544660" cy="1549207"/>
          </a:xfrm>
          <a:prstGeom prst="rect">
            <a:avLst/>
          </a:prstGeom>
          <a:noFill/>
          <a:ln>
            <a:noFill/>
          </a:ln>
        </p:spPr>
        <p:txBody>
          <a:bodyPr anchorCtr="0" anchor="t" bIns="0" lIns="0" spcFirstLastPara="1" rIns="0" wrap="square" tIns="0">
            <a:spAutoFit/>
          </a:bodyPr>
          <a:lstStyle/>
          <a:p>
            <a:pPr indent="-174625" lvl="0" marL="174625" marR="0" rtl="0" algn="l">
              <a:lnSpc>
                <a:spcPct val="156200"/>
              </a:lnSpc>
              <a:spcBef>
                <a:spcPts val="0"/>
              </a:spcBef>
              <a:spcAft>
                <a:spcPts val="0"/>
              </a:spcAft>
              <a:buClr>
                <a:srgbClr val="272525"/>
              </a:buClr>
              <a:buSzPts val="2000"/>
              <a:buFont typeface="Arial"/>
              <a:buChar char="•"/>
            </a:pPr>
            <a:r>
              <a:rPr lang="en-US" sz="2000">
                <a:solidFill>
                  <a:srgbClr val="272525"/>
                </a:solidFill>
                <a:latin typeface="Arial"/>
                <a:ea typeface="Arial"/>
                <a:cs typeface="Arial"/>
                <a:sym typeface="Arial"/>
              </a:rPr>
              <a:t>AI-powered real-time grid control and storage management</a:t>
            </a:r>
            <a:endParaRPr/>
          </a:p>
          <a:p>
            <a:pPr indent="-174625" lvl="0" marL="174625" marR="0" rtl="0" algn="l">
              <a:lnSpc>
                <a:spcPct val="156200"/>
              </a:lnSpc>
              <a:spcBef>
                <a:spcPts val="0"/>
              </a:spcBef>
              <a:spcAft>
                <a:spcPts val="0"/>
              </a:spcAft>
              <a:buClr>
                <a:srgbClr val="272525"/>
              </a:buClr>
              <a:buSzPts val="2000"/>
              <a:buFont typeface="Arial"/>
              <a:buChar char="•"/>
            </a:pPr>
            <a:r>
              <a:rPr lang="en-US" sz="2000">
                <a:solidFill>
                  <a:srgbClr val="272525"/>
                </a:solidFill>
                <a:latin typeface="Arial"/>
                <a:ea typeface="Arial"/>
                <a:cs typeface="Arial"/>
                <a:sym typeface="Arial"/>
              </a:rPr>
              <a:t>Critical for grid stability as renewable energy integration surpasses 30%</a:t>
            </a:r>
            <a:endParaRPr/>
          </a:p>
        </p:txBody>
      </p:sp>
      <p:sp>
        <p:nvSpPr>
          <p:cNvPr id="774" name="Google Shape;774;p15"/>
          <p:cNvSpPr txBox="1"/>
          <p:nvPr/>
        </p:nvSpPr>
        <p:spPr>
          <a:xfrm>
            <a:off x="643201" y="1616787"/>
            <a:ext cx="3635200" cy="1946751"/>
          </a:xfrm>
          <a:prstGeom prst="rect">
            <a:avLst/>
          </a:prstGeom>
          <a:noFill/>
          <a:ln>
            <a:noFill/>
          </a:ln>
        </p:spPr>
        <p:txBody>
          <a:bodyPr anchorCtr="0" anchor="t" bIns="0" lIns="0" spcFirstLastPara="1" rIns="0" wrap="square" tIns="0">
            <a:spAutoFit/>
          </a:bodyPr>
          <a:lstStyle/>
          <a:p>
            <a:pPr indent="-174625" lvl="0" marL="174625" marR="0" rtl="0" algn="l">
              <a:lnSpc>
                <a:spcPct val="156200"/>
              </a:lnSpc>
              <a:spcBef>
                <a:spcPts val="0"/>
              </a:spcBef>
              <a:spcAft>
                <a:spcPts val="0"/>
              </a:spcAft>
              <a:buClr>
                <a:srgbClr val="272525"/>
              </a:buClr>
              <a:buSzPts val="2000"/>
              <a:buFont typeface="Arial"/>
              <a:buChar char="•"/>
            </a:pPr>
            <a:r>
              <a:rPr lang="en-US" sz="2000">
                <a:solidFill>
                  <a:srgbClr val="272525"/>
                </a:solidFill>
                <a:latin typeface="Arial"/>
                <a:ea typeface="Arial"/>
                <a:cs typeface="Arial"/>
                <a:sym typeface="Arial"/>
              </a:rPr>
              <a:t>AI accelerates R&amp;D in new battery materials, green hydrogen, renewable energy systems, and carbon management</a:t>
            </a:r>
            <a:endParaRPr b="1" sz="2000">
              <a:solidFill>
                <a:srgbClr val="272525"/>
              </a:solidFill>
              <a:latin typeface="Arial"/>
              <a:ea typeface="Arial"/>
              <a:cs typeface="Arial"/>
              <a:sym typeface="Arial"/>
            </a:endParaRPr>
          </a:p>
        </p:txBody>
      </p:sp>
      <p:sp>
        <p:nvSpPr>
          <p:cNvPr id="775" name="Google Shape;775;p15"/>
          <p:cNvSpPr txBox="1"/>
          <p:nvPr/>
        </p:nvSpPr>
        <p:spPr>
          <a:xfrm>
            <a:off x="601133" y="4501215"/>
            <a:ext cx="4112222" cy="1946751"/>
          </a:xfrm>
          <a:prstGeom prst="rect">
            <a:avLst/>
          </a:prstGeom>
          <a:noFill/>
          <a:ln>
            <a:noFill/>
          </a:ln>
        </p:spPr>
        <p:txBody>
          <a:bodyPr anchorCtr="0" anchor="t" bIns="0" lIns="0" spcFirstLastPara="1" rIns="0" wrap="square" tIns="0">
            <a:spAutoFit/>
          </a:bodyPr>
          <a:lstStyle/>
          <a:p>
            <a:pPr indent="-174625" lvl="0" marL="174625" marR="0" rtl="0" algn="l">
              <a:lnSpc>
                <a:spcPct val="156200"/>
              </a:lnSpc>
              <a:spcBef>
                <a:spcPts val="0"/>
              </a:spcBef>
              <a:spcAft>
                <a:spcPts val="0"/>
              </a:spcAft>
              <a:buClr>
                <a:srgbClr val="272525"/>
              </a:buClr>
              <a:buSzPts val="2000"/>
              <a:buFont typeface="Arial"/>
              <a:buChar char="•"/>
            </a:pPr>
            <a:r>
              <a:rPr lang="en-US" sz="2000">
                <a:solidFill>
                  <a:srgbClr val="272525"/>
                </a:solidFill>
                <a:latin typeface="Arial"/>
                <a:ea typeface="Arial"/>
                <a:cs typeface="Arial"/>
                <a:sym typeface="Arial"/>
              </a:rPr>
              <a:t>Enhanced data sharing protocols</a:t>
            </a:r>
            <a:endParaRPr/>
          </a:p>
          <a:p>
            <a:pPr indent="-174625" lvl="0" marL="174625" marR="0" rtl="0" algn="l">
              <a:lnSpc>
                <a:spcPct val="156200"/>
              </a:lnSpc>
              <a:spcBef>
                <a:spcPts val="0"/>
              </a:spcBef>
              <a:spcAft>
                <a:spcPts val="0"/>
              </a:spcAft>
              <a:buClr>
                <a:srgbClr val="272525"/>
              </a:buClr>
              <a:buSzPts val="2000"/>
              <a:buFont typeface="Arial"/>
              <a:buChar char="•"/>
            </a:pPr>
            <a:r>
              <a:rPr lang="en-US" sz="2000">
                <a:solidFill>
                  <a:srgbClr val="272525"/>
                </a:solidFill>
                <a:latin typeface="Arial"/>
                <a:ea typeface="Arial"/>
                <a:cs typeface="Arial"/>
                <a:sym typeface="Arial"/>
              </a:rPr>
              <a:t>Robust model validation and cybersecurity</a:t>
            </a:r>
            <a:endParaRPr/>
          </a:p>
          <a:p>
            <a:pPr indent="-174625" lvl="0" marL="174625" marR="0" rtl="0" algn="l">
              <a:lnSpc>
                <a:spcPct val="156200"/>
              </a:lnSpc>
              <a:spcBef>
                <a:spcPts val="0"/>
              </a:spcBef>
              <a:spcAft>
                <a:spcPts val="0"/>
              </a:spcAft>
              <a:buClr>
                <a:srgbClr val="272525"/>
              </a:buClr>
              <a:buSzPts val="2000"/>
              <a:buFont typeface="Arial"/>
              <a:buChar char="•"/>
            </a:pPr>
            <a:r>
              <a:rPr lang="en-US" sz="2000">
                <a:solidFill>
                  <a:srgbClr val="272525"/>
                </a:solidFill>
                <a:latin typeface="Arial"/>
                <a:ea typeface="Arial"/>
                <a:cs typeface="Arial"/>
                <a:sym typeface="Arial"/>
              </a:rPr>
              <a:t>Improved AI explainability and transparency</a:t>
            </a:r>
            <a:endParaRPr b="1" sz="2000">
              <a:solidFill>
                <a:srgbClr val="272525"/>
              </a:solidFill>
              <a:latin typeface="Arial"/>
              <a:ea typeface="Arial"/>
              <a:cs typeface="Arial"/>
              <a:sym typeface="Arial"/>
            </a:endParaRPr>
          </a:p>
        </p:txBody>
      </p:sp>
      <p:sp>
        <p:nvSpPr>
          <p:cNvPr id="776" name="Google Shape;776;p15"/>
          <p:cNvSpPr txBox="1"/>
          <p:nvPr/>
        </p:nvSpPr>
        <p:spPr>
          <a:xfrm>
            <a:off x="7453341" y="4695379"/>
            <a:ext cx="4424131" cy="1549207"/>
          </a:xfrm>
          <a:prstGeom prst="rect">
            <a:avLst/>
          </a:prstGeom>
          <a:noFill/>
          <a:ln>
            <a:noFill/>
          </a:ln>
        </p:spPr>
        <p:txBody>
          <a:bodyPr anchorCtr="0" anchor="t" bIns="0" lIns="0" spcFirstLastPara="1" rIns="0" wrap="square" tIns="0">
            <a:spAutoFit/>
          </a:bodyPr>
          <a:lstStyle/>
          <a:p>
            <a:pPr indent="-174625" lvl="0" marL="174625" marR="0" rtl="0" algn="l">
              <a:lnSpc>
                <a:spcPct val="156200"/>
              </a:lnSpc>
              <a:spcBef>
                <a:spcPts val="0"/>
              </a:spcBef>
              <a:spcAft>
                <a:spcPts val="0"/>
              </a:spcAft>
              <a:buClr>
                <a:srgbClr val="272525"/>
              </a:buClr>
              <a:buSzPts val="2000"/>
              <a:buFont typeface="Arial"/>
              <a:buChar char="•"/>
            </a:pPr>
            <a:r>
              <a:rPr lang="en-US" sz="2000">
                <a:solidFill>
                  <a:srgbClr val="272525"/>
                </a:solidFill>
                <a:latin typeface="Arial"/>
                <a:ea typeface="Arial"/>
                <a:cs typeface="Arial"/>
                <a:sym typeface="Arial"/>
              </a:rPr>
              <a:t>Real-time synchronization with microsecond precision AI runs millions of "what-if" scenarios for planning</a:t>
            </a:r>
            <a:endParaRPr/>
          </a:p>
        </p:txBody>
      </p:sp>
      <p:sp>
        <p:nvSpPr>
          <p:cNvPr id="777" name="Google Shape;777;p15"/>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6"/>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4" name="Google Shape;784;p16"/>
          <p:cNvSpPr txBox="1"/>
          <p:nvPr>
            <p:ph type="ctrTitle"/>
          </p:nvPr>
        </p:nvSpPr>
        <p:spPr>
          <a:xfrm>
            <a:off x="2174355" y="2564904"/>
            <a:ext cx="7772400" cy="103554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a:t>THANK YOU FOR YOUR ATTENTION</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in the Energy Sector: Key Trends</a:t>
            </a:r>
            <a:endParaRPr b="1" sz="3600">
              <a:latin typeface="Arial"/>
              <a:ea typeface="Arial"/>
              <a:cs typeface="Arial"/>
              <a:sym typeface="Arial"/>
            </a:endParaRPr>
          </a:p>
        </p:txBody>
      </p:sp>
      <p:sp>
        <p:nvSpPr>
          <p:cNvPr id="349" name="Google Shape;349;p2"/>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350" name="Google Shape;350;p2"/>
          <p:cNvGrpSpPr/>
          <p:nvPr/>
        </p:nvGrpSpPr>
        <p:grpSpPr>
          <a:xfrm>
            <a:off x="601134" y="1381327"/>
            <a:ext cx="10575946" cy="4258454"/>
            <a:chOff x="930035" y="1600185"/>
            <a:chExt cx="10575946" cy="4258454"/>
          </a:xfrm>
        </p:grpSpPr>
        <p:pic>
          <p:nvPicPr>
            <p:cNvPr descr="天然氣發電廠" id="351" name="Google Shape;351;p2"/>
            <p:cNvPicPr preferRelativeResize="0"/>
            <p:nvPr/>
          </p:nvPicPr>
          <p:blipFill rotWithShape="1">
            <a:blip r:embed="rId3">
              <a:alphaModFix amt="35000"/>
            </a:blip>
            <a:srcRect b="0" l="0" r="0" t="0"/>
            <a:stretch/>
          </p:blipFill>
          <p:spPr>
            <a:xfrm>
              <a:off x="5301659" y="2734120"/>
              <a:ext cx="1932153" cy="1676742"/>
            </a:xfrm>
            <a:prstGeom prst="ellipse">
              <a:avLst/>
            </a:prstGeom>
            <a:noFill/>
            <a:ln>
              <a:noFill/>
            </a:ln>
          </p:spPr>
        </p:pic>
        <p:grpSp>
          <p:nvGrpSpPr>
            <p:cNvPr id="352" name="Google Shape;352;p2"/>
            <p:cNvGrpSpPr/>
            <p:nvPr/>
          </p:nvGrpSpPr>
          <p:grpSpPr>
            <a:xfrm>
              <a:off x="930035" y="1600185"/>
              <a:ext cx="10575946" cy="4258454"/>
              <a:chOff x="898138" y="1600185"/>
              <a:chExt cx="10575946" cy="4258454"/>
            </a:xfrm>
          </p:grpSpPr>
          <p:sp>
            <p:nvSpPr>
              <p:cNvPr id="353" name="Google Shape;353;p2"/>
              <p:cNvSpPr/>
              <p:nvPr/>
            </p:nvSpPr>
            <p:spPr>
              <a:xfrm>
                <a:off x="4066693" y="1622422"/>
                <a:ext cx="3505200" cy="3505200"/>
              </a:xfrm>
              <a:prstGeom prst="pie">
                <a:avLst>
                  <a:gd fmla="val 10756758" name="adj1"/>
                  <a:gd fmla="val 16200000" name="adj2"/>
                </a:avLst>
              </a:prstGeom>
              <a:solidFill>
                <a:srgbClr val="F7D88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2"/>
              <p:cNvSpPr/>
              <p:nvPr/>
            </p:nvSpPr>
            <p:spPr>
              <a:xfrm rot="-5400000">
                <a:off x="4066693" y="2171699"/>
                <a:ext cx="3505200" cy="3505200"/>
              </a:xfrm>
              <a:prstGeom prst="pie">
                <a:avLst>
                  <a:gd fmla="val 10756758" name="adj1"/>
                  <a:gd fmla="val 16200000" name="adj2"/>
                </a:avLst>
              </a:prstGeom>
              <a:solidFill>
                <a:srgbClr val="F7D88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5" name="Google Shape;355;p2"/>
              <p:cNvSpPr/>
              <p:nvPr/>
            </p:nvSpPr>
            <p:spPr>
              <a:xfrm rot="10800000">
                <a:off x="4838218" y="2171698"/>
                <a:ext cx="3505200" cy="3505200"/>
              </a:xfrm>
              <a:prstGeom prst="pie">
                <a:avLst>
                  <a:gd fmla="val 10756758" name="adj1"/>
                  <a:gd fmla="val 16200000" name="adj2"/>
                </a:avLst>
              </a:prstGeom>
              <a:solidFill>
                <a:srgbClr val="F7D88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6" name="Google Shape;356;p2"/>
              <p:cNvSpPr/>
              <p:nvPr/>
            </p:nvSpPr>
            <p:spPr>
              <a:xfrm rot="5400000">
                <a:off x="4838218" y="1622422"/>
                <a:ext cx="3505200" cy="3505200"/>
              </a:xfrm>
              <a:prstGeom prst="pie">
                <a:avLst>
                  <a:gd fmla="val 10756758" name="adj1"/>
                  <a:gd fmla="val 16200000" name="adj2"/>
                </a:avLst>
              </a:prstGeom>
              <a:solidFill>
                <a:srgbClr val="F7D88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7" name="Google Shape;357;p2"/>
              <p:cNvSpPr/>
              <p:nvPr/>
            </p:nvSpPr>
            <p:spPr>
              <a:xfrm>
                <a:off x="4796146" y="2351876"/>
                <a:ext cx="2046292" cy="2046292"/>
              </a:xfrm>
              <a:prstGeom prst="pie">
                <a:avLst>
                  <a:gd fmla="val 10756758" name="adj1"/>
                  <a:gd fmla="val 16200000" name="adj2"/>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8" name="Google Shape;358;p2"/>
              <p:cNvSpPr/>
              <p:nvPr/>
            </p:nvSpPr>
            <p:spPr>
              <a:xfrm rot="5400000">
                <a:off x="5561716" y="2364570"/>
                <a:ext cx="2046292" cy="2046292"/>
              </a:xfrm>
              <a:prstGeom prst="pie">
                <a:avLst>
                  <a:gd fmla="val 10756758" name="adj1"/>
                  <a:gd fmla="val 16200000" name="adj2"/>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9" name="Google Shape;359;p2"/>
              <p:cNvSpPr/>
              <p:nvPr/>
            </p:nvSpPr>
            <p:spPr>
              <a:xfrm rot="10800000">
                <a:off x="5561715" y="2882098"/>
                <a:ext cx="2046292" cy="2046292"/>
              </a:xfrm>
              <a:prstGeom prst="pie">
                <a:avLst>
                  <a:gd fmla="val 10756758" name="adj1"/>
                  <a:gd fmla="val 16200000" name="adj2"/>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0" name="Google Shape;360;p2"/>
              <p:cNvSpPr/>
              <p:nvPr/>
            </p:nvSpPr>
            <p:spPr>
              <a:xfrm rot="-5400000">
                <a:off x="4804396" y="2901152"/>
                <a:ext cx="2046292" cy="2046292"/>
              </a:xfrm>
              <a:prstGeom prst="pie">
                <a:avLst>
                  <a:gd fmla="val 10756758" name="adj1"/>
                  <a:gd fmla="val 16200000" name="adj2"/>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2"/>
              <p:cNvSpPr txBox="1"/>
              <p:nvPr/>
            </p:nvSpPr>
            <p:spPr>
              <a:xfrm>
                <a:off x="6770374" y="1600185"/>
                <a:ext cx="4703710" cy="1938992"/>
              </a:xfrm>
              <a:prstGeom prst="rect">
                <a:avLst/>
              </a:prstGeom>
              <a:solidFill>
                <a:srgbClr val="FEFF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Digital Transformation </a:t>
                </a:r>
                <a:r>
                  <a:rPr lang="en-US" sz="24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The energy sector is moving toward digital integration (smart homes, electric vehicles, smart meters, etc.)</a:t>
                </a:r>
                <a:endParaRPr sz="1600">
                  <a:solidFill>
                    <a:schemeClr val="dk1"/>
                  </a:solidFill>
                  <a:latin typeface="Microsoft JhengHei"/>
                  <a:ea typeface="Microsoft JhengHei"/>
                  <a:cs typeface="Microsoft JhengHei"/>
                  <a:sym typeface="Microsoft JhengHei"/>
                </a:endParaRPr>
              </a:p>
            </p:txBody>
          </p:sp>
          <p:sp>
            <p:nvSpPr>
              <p:cNvPr id="362" name="Google Shape;362;p2"/>
              <p:cNvSpPr txBox="1"/>
              <p:nvPr/>
            </p:nvSpPr>
            <p:spPr>
              <a:xfrm>
                <a:off x="898138" y="4237286"/>
                <a:ext cx="4566178" cy="1569660"/>
              </a:xfrm>
              <a:prstGeom prst="rect">
                <a:avLst/>
              </a:prstGeom>
              <a:solidFill>
                <a:srgbClr val="FEFF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Growing Market Complexity </a:t>
                </a:r>
                <a:r>
                  <a:rPr lang="en-US" sz="24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Supply and demand dynamics are becoming increasingly diverse and complex</a:t>
                </a:r>
                <a:endParaRPr b="1" sz="1600">
                  <a:solidFill>
                    <a:schemeClr val="dk1"/>
                  </a:solidFill>
                  <a:latin typeface="Arial"/>
                  <a:ea typeface="Arial"/>
                  <a:cs typeface="Arial"/>
                  <a:sym typeface="Arial"/>
                </a:endParaRPr>
              </a:p>
            </p:txBody>
          </p:sp>
          <p:sp>
            <p:nvSpPr>
              <p:cNvPr id="363" name="Google Shape;363;p2"/>
              <p:cNvSpPr txBox="1"/>
              <p:nvPr/>
            </p:nvSpPr>
            <p:spPr>
              <a:xfrm>
                <a:off x="6726973" y="4288979"/>
                <a:ext cx="4703710" cy="1569660"/>
              </a:xfrm>
              <a:prstGeom prst="rect">
                <a:avLst/>
              </a:prstGeom>
              <a:solidFill>
                <a:srgbClr val="FEFF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Cost Optimization Imperative </a:t>
                </a:r>
                <a:r>
                  <a:rPr lang="en-US" sz="2400">
                    <a:solidFill>
                      <a:schemeClr val="dk1"/>
                    </a:solidFill>
                    <a:latin typeface="Arial"/>
                    <a:ea typeface="Arial"/>
                    <a:cs typeface="Arial"/>
                    <a:sym typeface="Arial"/>
                  </a:rPr>
                  <a:t>- Driving demand for more efficient and cost-effective production methods</a:t>
                </a:r>
                <a:endParaRPr b="1" sz="1600">
                  <a:solidFill>
                    <a:schemeClr val="dk1"/>
                  </a:solidFill>
                  <a:latin typeface="Microsoft JhengHei"/>
                  <a:ea typeface="Microsoft JhengHei"/>
                  <a:cs typeface="Microsoft JhengHei"/>
                  <a:sym typeface="Microsoft JhengHei"/>
                </a:endParaRPr>
              </a:p>
            </p:txBody>
          </p:sp>
          <p:sp>
            <p:nvSpPr>
              <p:cNvPr id="364" name="Google Shape;364;p2"/>
              <p:cNvSpPr txBox="1"/>
              <p:nvPr/>
            </p:nvSpPr>
            <p:spPr>
              <a:xfrm>
                <a:off x="1094672" y="1602209"/>
                <a:ext cx="4484685" cy="1200329"/>
              </a:xfrm>
              <a:prstGeom prst="rect">
                <a:avLst/>
              </a:prstGeom>
              <a:solidFill>
                <a:srgbClr val="FEFF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Accelerating Electrification </a:t>
                </a:r>
                <a:r>
                  <a:rPr lang="en-US" sz="24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Electricity's share of end-use energy continues to grow</a:t>
                </a:r>
                <a:endParaRPr sz="1600">
                  <a:solidFill>
                    <a:schemeClr val="dk1"/>
                  </a:solidFill>
                  <a:latin typeface="Microsoft JhengHei"/>
                  <a:ea typeface="Microsoft JhengHei"/>
                  <a:cs typeface="Microsoft JhengHei"/>
                  <a:sym typeface="Microsoft JhengHei"/>
                </a:endParaRPr>
              </a:p>
            </p:txBody>
          </p:sp>
          <p:sp>
            <p:nvSpPr>
              <p:cNvPr id="365" name="Google Shape;365;p2"/>
              <p:cNvSpPr txBox="1"/>
              <p:nvPr/>
            </p:nvSpPr>
            <p:spPr>
              <a:xfrm>
                <a:off x="5153966" y="3129805"/>
                <a:ext cx="232365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Trends in Energy Industry</a:t>
                </a:r>
                <a:endParaRPr b="1" sz="2400">
                  <a:solidFill>
                    <a:schemeClr val="dk2"/>
                  </a:solidFill>
                  <a:latin typeface="Microsoft JhengHei"/>
                  <a:ea typeface="Microsoft JhengHei"/>
                  <a:cs typeface="Microsoft JhengHei"/>
                  <a:sym typeface="Microsoft JhengHei"/>
                </a:endParaRPr>
              </a:p>
            </p:txBody>
          </p:sp>
        </p:grpSp>
      </p:grpSp>
      <p:sp>
        <p:nvSpPr>
          <p:cNvPr id="366" name="Google Shape;366;p2"/>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
          <p:cNvSpPr/>
          <p:nvPr/>
        </p:nvSpPr>
        <p:spPr>
          <a:xfrm>
            <a:off x="193999" y="949933"/>
            <a:ext cx="11767075" cy="1032848"/>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3" name="Google Shape;373;p3"/>
          <p:cNvSpPr txBox="1"/>
          <p:nvPr>
            <p:ph type="title"/>
          </p:nvPr>
        </p:nvSpPr>
        <p:spPr>
          <a:xfrm>
            <a:off x="196068" y="228277"/>
            <a:ext cx="12186938"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AI in Energy: Advancing Climate, Security, and Prosperity</a:t>
            </a:r>
            <a:endParaRPr b="1" sz="3600">
              <a:latin typeface="Arial"/>
              <a:ea typeface="Arial"/>
              <a:cs typeface="Arial"/>
              <a:sym typeface="Arial"/>
            </a:endParaRPr>
          </a:p>
        </p:txBody>
      </p:sp>
      <p:sp>
        <p:nvSpPr>
          <p:cNvPr id="374" name="Google Shape;374;p3"/>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5" name="Google Shape;375;p3"/>
          <p:cNvSpPr txBox="1"/>
          <p:nvPr/>
        </p:nvSpPr>
        <p:spPr>
          <a:xfrm>
            <a:off x="601133" y="1072471"/>
            <a:ext cx="11376809" cy="759888"/>
          </a:xfrm>
          <a:prstGeom prst="rect">
            <a:avLst/>
          </a:prstGeom>
          <a:noFill/>
          <a:ln>
            <a:noFill/>
          </a:ln>
        </p:spPr>
        <p:txBody>
          <a:bodyPr anchorCtr="0" anchor="t" bIns="0" lIns="0" spcFirstLastPara="1" rIns="0" wrap="square" tIns="0">
            <a:spAutoFit/>
          </a:bodyPr>
          <a:lstStyle/>
          <a:p>
            <a:pPr indent="0" lvl="0" marL="0" marR="0" rtl="0" algn="l">
              <a:lnSpc>
                <a:spcPct val="142000"/>
              </a:lnSpc>
              <a:spcBef>
                <a:spcPts val="0"/>
              </a:spcBef>
              <a:spcAft>
                <a:spcPts val="0"/>
              </a:spcAft>
              <a:buNone/>
            </a:pPr>
            <a:r>
              <a:rPr lang="en-US" sz="2200">
                <a:solidFill>
                  <a:srgbClr val="272525"/>
                </a:solidFill>
                <a:latin typeface="Arial"/>
                <a:ea typeface="Arial"/>
                <a:cs typeface="Arial"/>
                <a:sym typeface="Arial"/>
              </a:rPr>
              <a:t>Japan recognizes AI as a catalyst for simultaneous progress across three critical goals: </a:t>
            </a:r>
            <a:r>
              <a:rPr b="1" lang="en-US" sz="2200">
                <a:solidFill>
                  <a:srgbClr val="272525"/>
                </a:solidFill>
                <a:latin typeface="Arial"/>
                <a:ea typeface="Arial"/>
                <a:cs typeface="Arial"/>
                <a:sym typeface="Arial"/>
              </a:rPr>
              <a:t>energy security, economic growth, and climate action</a:t>
            </a:r>
            <a:r>
              <a:rPr lang="en-US" sz="2200">
                <a:solidFill>
                  <a:srgbClr val="272525"/>
                </a:solidFill>
                <a:latin typeface="Arial"/>
                <a:ea typeface="Arial"/>
                <a:cs typeface="Arial"/>
                <a:sym typeface="Arial"/>
              </a:rPr>
              <a:t>.</a:t>
            </a:r>
            <a:endParaRPr b="1" sz="2200">
              <a:solidFill>
                <a:srgbClr val="272525"/>
              </a:solidFill>
              <a:latin typeface="Arial"/>
              <a:ea typeface="Arial"/>
              <a:cs typeface="Arial"/>
              <a:sym typeface="Arial"/>
            </a:endParaRPr>
          </a:p>
        </p:txBody>
      </p:sp>
      <p:sp>
        <p:nvSpPr>
          <p:cNvPr id="376" name="Google Shape;376;p3"/>
          <p:cNvSpPr txBox="1"/>
          <p:nvPr/>
        </p:nvSpPr>
        <p:spPr>
          <a:xfrm>
            <a:off x="7726446" y="2741105"/>
            <a:ext cx="4730741" cy="1549207"/>
          </a:xfrm>
          <a:prstGeom prst="rect">
            <a:avLst/>
          </a:prstGeom>
          <a:noFill/>
          <a:ln>
            <a:noFill/>
          </a:ln>
        </p:spPr>
        <p:txBody>
          <a:bodyPr anchorCtr="0" anchor="t" bIns="0" lIns="0" spcFirstLastPara="1" rIns="0" wrap="square" tIns="0">
            <a:spAutoFit/>
          </a:bodyPr>
          <a:lstStyle/>
          <a:p>
            <a:pPr indent="0" lvl="0" marL="0" marR="0" rtl="0" algn="l">
              <a:lnSpc>
                <a:spcPct val="156200"/>
              </a:lnSpc>
              <a:spcBef>
                <a:spcPts val="0"/>
              </a:spcBef>
              <a:spcAft>
                <a:spcPts val="0"/>
              </a:spcAft>
              <a:buNone/>
            </a:pPr>
            <a:r>
              <a:rPr lang="en-US" sz="2000">
                <a:solidFill>
                  <a:srgbClr val="272525"/>
                </a:solidFill>
                <a:latin typeface="Arial"/>
                <a:ea typeface="Arial"/>
                <a:cs typeface="Arial"/>
                <a:sym typeface="Arial"/>
              </a:rPr>
              <a:t>Artificial intelligence can </a:t>
            </a:r>
            <a:r>
              <a:rPr lang="en-US" sz="2000">
                <a:solidFill>
                  <a:schemeClr val="dk1"/>
                </a:solidFill>
                <a:latin typeface="Arial"/>
                <a:ea typeface="Arial"/>
                <a:cs typeface="Arial"/>
                <a:sym typeface="Arial"/>
              </a:rPr>
              <a:t>strengthen </a:t>
            </a:r>
            <a:r>
              <a:rPr b="1" lang="en-US" sz="2000">
                <a:solidFill>
                  <a:schemeClr val="dk1"/>
                </a:solidFill>
                <a:latin typeface="Arial"/>
                <a:ea typeface="Arial"/>
                <a:cs typeface="Arial"/>
                <a:sym typeface="Arial"/>
              </a:rPr>
              <a:t>energy reliability </a:t>
            </a:r>
            <a:r>
              <a:rPr lang="en-US" sz="2000">
                <a:solidFill>
                  <a:schemeClr val="dk1"/>
                </a:solidFill>
                <a:latin typeface="Arial"/>
                <a:ea typeface="Arial"/>
                <a:cs typeface="Arial"/>
                <a:sym typeface="Arial"/>
              </a:rPr>
              <a:t>through advanced </a:t>
            </a:r>
            <a:r>
              <a:rPr b="1" lang="en-US" sz="2000">
                <a:solidFill>
                  <a:schemeClr val="dk1"/>
                </a:solidFill>
                <a:latin typeface="Arial"/>
                <a:ea typeface="Arial"/>
                <a:cs typeface="Arial"/>
                <a:sym typeface="Arial"/>
              </a:rPr>
              <a:t>weather forecasting </a:t>
            </a:r>
            <a:r>
              <a:rPr lang="en-US" sz="2000">
                <a:solidFill>
                  <a:schemeClr val="dk1"/>
                </a:solidFill>
                <a:latin typeface="Arial"/>
                <a:ea typeface="Arial"/>
                <a:cs typeface="Arial"/>
                <a:sym typeface="Arial"/>
              </a:rPr>
              <a:t>and optimized </a:t>
            </a:r>
            <a:r>
              <a:rPr b="1" lang="en-US" sz="2000">
                <a:solidFill>
                  <a:schemeClr val="dk1"/>
                </a:solidFill>
                <a:latin typeface="Arial"/>
                <a:ea typeface="Arial"/>
                <a:cs typeface="Arial"/>
                <a:sym typeface="Arial"/>
              </a:rPr>
              <a:t>production scheduling</a:t>
            </a:r>
            <a:r>
              <a:rPr lang="en-US" sz="2000">
                <a:solidFill>
                  <a:srgbClr val="272525"/>
                </a:solidFill>
                <a:latin typeface="Arial"/>
                <a:ea typeface="Arial"/>
                <a:cs typeface="Arial"/>
                <a:sym typeface="Arial"/>
              </a:rPr>
              <a:t>.</a:t>
            </a:r>
            <a:endParaRPr/>
          </a:p>
        </p:txBody>
      </p:sp>
      <p:sp>
        <p:nvSpPr>
          <p:cNvPr id="377" name="Google Shape;377;p3"/>
          <p:cNvSpPr txBox="1"/>
          <p:nvPr/>
        </p:nvSpPr>
        <p:spPr>
          <a:xfrm>
            <a:off x="4457309" y="5088705"/>
            <a:ext cx="6797593" cy="754117"/>
          </a:xfrm>
          <a:prstGeom prst="rect">
            <a:avLst/>
          </a:prstGeom>
          <a:noFill/>
          <a:ln>
            <a:noFill/>
          </a:ln>
        </p:spPr>
        <p:txBody>
          <a:bodyPr anchorCtr="0" anchor="t" bIns="0" lIns="0" spcFirstLastPara="1" rIns="0" wrap="square" tIns="0">
            <a:spAutoFit/>
          </a:bodyPr>
          <a:lstStyle/>
          <a:p>
            <a:pPr indent="0" lvl="0" marL="0" marR="0" rtl="0" algn="l">
              <a:lnSpc>
                <a:spcPct val="156200"/>
              </a:lnSpc>
              <a:spcBef>
                <a:spcPts val="0"/>
              </a:spcBef>
              <a:spcAft>
                <a:spcPts val="0"/>
              </a:spcAft>
              <a:buNone/>
            </a:pPr>
            <a:r>
              <a:rPr lang="en-US" sz="2000">
                <a:solidFill>
                  <a:srgbClr val="272525"/>
                </a:solidFill>
                <a:latin typeface="Arial"/>
                <a:ea typeface="Arial"/>
                <a:cs typeface="Arial"/>
                <a:sym typeface="Arial"/>
              </a:rPr>
              <a:t>AI efficiency gains </a:t>
            </a:r>
            <a:r>
              <a:rPr b="1" lang="en-US" sz="2000">
                <a:solidFill>
                  <a:srgbClr val="272525"/>
                </a:solidFill>
                <a:latin typeface="Arial"/>
                <a:ea typeface="Arial"/>
                <a:cs typeface="Arial"/>
                <a:sym typeface="Arial"/>
              </a:rPr>
              <a:t>reduce energy costs </a:t>
            </a:r>
            <a:r>
              <a:rPr lang="en-US" sz="2000">
                <a:solidFill>
                  <a:srgbClr val="272525"/>
                </a:solidFill>
                <a:latin typeface="Arial"/>
                <a:ea typeface="Arial"/>
                <a:cs typeface="Arial"/>
                <a:sym typeface="Arial"/>
              </a:rPr>
              <a:t>while unlocking </a:t>
            </a:r>
            <a:r>
              <a:rPr b="1" lang="en-US" sz="2000">
                <a:solidFill>
                  <a:srgbClr val="272525"/>
                </a:solidFill>
                <a:latin typeface="Arial"/>
                <a:ea typeface="Arial"/>
                <a:cs typeface="Arial"/>
                <a:sym typeface="Arial"/>
              </a:rPr>
              <a:t>new business opportunities and market growth</a:t>
            </a:r>
            <a:r>
              <a:rPr lang="en-US" sz="2000">
                <a:solidFill>
                  <a:srgbClr val="272525"/>
                </a:solidFill>
                <a:latin typeface="Arial"/>
                <a:ea typeface="Arial"/>
                <a:cs typeface="Arial"/>
                <a:sym typeface="Arial"/>
              </a:rPr>
              <a:t>.</a:t>
            </a:r>
            <a:endParaRPr/>
          </a:p>
        </p:txBody>
      </p:sp>
      <p:sp>
        <p:nvSpPr>
          <p:cNvPr id="378" name="Google Shape;378;p3"/>
          <p:cNvSpPr txBox="1"/>
          <p:nvPr/>
        </p:nvSpPr>
        <p:spPr>
          <a:xfrm>
            <a:off x="222824" y="2692438"/>
            <a:ext cx="4599842" cy="1946751"/>
          </a:xfrm>
          <a:prstGeom prst="rect">
            <a:avLst/>
          </a:prstGeom>
          <a:noFill/>
          <a:ln>
            <a:noFill/>
          </a:ln>
        </p:spPr>
        <p:txBody>
          <a:bodyPr anchorCtr="0" anchor="t" bIns="0" lIns="0" spcFirstLastPara="1" rIns="0" wrap="square" tIns="0">
            <a:spAutoFit/>
          </a:bodyPr>
          <a:lstStyle/>
          <a:p>
            <a:pPr indent="0" lvl="0" marL="0" marR="0" rtl="0" algn="l">
              <a:lnSpc>
                <a:spcPct val="156200"/>
              </a:lnSpc>
              <a:spcBef>
                <a:spcPts val="0"/>
              </a:spcBef>
              <a:spcAft>
                <a:spcPts val="0"/>
              </a:spcAft>
              <a:buNone/>
            </a:pPr>
            <a:r>
              <a:rPr lang="en-US" sz="2000">
                <a:solidFill>
                  <a:srgbClr val="272525"/>
                </a:solidFill>
                <a:latin typeface="Arial"/>
                <a:ea typeface="Arial"/>
                <a:cs typeface="Arial"/>
                <a:sym typeface="Arial"/>
              </a:rPr>
              <a:t>Artificial intelligence can </a:t>
            </a:r>
            <a:r>
              <a:rPr lang="en-US" sz="2000">
                <a:solidFill>
                  <a:schemeClr val="dk1"/>
                </a:solidFill>
                <a:latin typeface="Arial"/>
                <a:ea typeface="Arial"/>
                <a:cs typeface="Arial"/>
                <a:sym typeface="Arial"/>
              </a:rPr>
              <a:t>accelerate </a:t>
            </a:r>
            <a:r>
              <a:rPr b="1" lang="en-US" sz="2000">
                <a:solidFill>
                  <a:schemeClr val="dk1"/>
                </a:solidFill>
                <a:latin typeface="Arial"/>
                <a:ea typeface="Arial"/>
                <a:cs typeface="Arial"/>
                <a:sym typeface="Arial"/>
              </a:rPr>
              <a:t>decarbonization</a:t>
            </a:r>
            <a:r>
              <a:rPr lang="en-US" sz="2000">
                <a:solidFill>
                  <a:schemeClr val="dk1"/>
                </a:solidFill>
                <a:latin typeface="Arial"/>
                <a:ea typeface="Arial"/>
                <a:cs typeface="Arial"/>
                <a:sym typeface="Arial"/>
              </a:rPr>
              <a:t> by enabling seamless integration of </a:t>
            </a:r>
            <a:r>
              <a:rPr b="1" lang="en-US" sz="2000">
                <a:solidFill>
                  <a:schemeClr val="dk1"/>
                </a:solidFill>
                <a:latin typeface="Arial"/>
                <a:ea typeface="Arial"/>
                <a:cs typeface="Arial"/>
                <a:sym typeface="Arial"/>
              </a:rPr>
              <a:t>renewable energy sources </a:t>
            </a:r>
            <a:r>
              <a:rPr lang="en-US" sz="2000">
                <a:solidFill>
                  <a:schemeClr val="dk1"/>
                </a:solidFill>
                <a:latin typeface="Arial"/>
                <a:ea typeface="Arial"/>
                <a:cs typeface="Arial"/>
                <a:sym typeface="Arial"/>
              </a:rPr>
              <a:t>and </a:t>
            </a:r>
            <a:r>
              <a:rPr b="1" lang="en-US" sz="2000">
                <a:solidFill>
                  <a:schemeClr val="dk1"/>
                </a:solidFill>
                <a:latin typeface="Arial"/>
                <a:ea typeface="Arial"/>
                <a:cs typeface="Arial"/>
                <a:sym typeface="Arial"/>
              </a:rPr>
              <a:t>boosting system efficienc</a:t>
            </a:r>
            <a:r>
              <a:rPr lang="en-US" sz="2000">
                <a:solidFill>
                  <a:schemeClr val="dk1"/>
                </a:solidFill>
                <a:latin typeface="Arial"/>
                <a:ea typeface="Arial"/>
                <a:cs typeface="Arial"/>
                <a:sym typeface="Arial"/>
              </a:rPr>
              <a:t>y</a:t>
            </a:r>
            <a:r>
              <a:rPr b="1" lang="en-US" sz="2000">
                <a:solidFill>
                  <a:srgbClr val="272525"/>
                </a:solidFill>
                <a:latin typeface="Arial"/>
                <a:ea typeface="Arial"/>
                <a:cs typeface="Arial"/>
                <a:sym typeface="Arial"/>
              </a:rPr>
              <a:t>.</a:t>
            </a:r>
            <a:endParaRPr/>
          </a:p>
        </p:txBody>
      </p:sp>
      <p:sp>
        <p:nvSpPr>
          <p:cNvPr id="379" name="Google Shape;379;p3"/>
          <p:cNvSpPr/>
          <p:nvPr/>
        </p:nvSpPr>
        <p:spPr>
          <a:xfrm>
            <a:off x="5648768" y="3021586"/>
            <a:ext cx="1143000" cy="1143000"/>
          </a:xfrm>
          <a:custGeom>
            <a:rect b="b" l="l" r="r" t="t"/>
            <a:pathLst>
              <a:path extrusionOk="0" h="1143000" w="1143000">
                <a:moveTo>
                  <a:pt x="0" y="571500"/>
                </a:moveTo>
                <a:cubicBezTo>
                  <a:pt x="0" y="887129"/>
                  <a:pt x="255870" y="1143000"/>
                  <a:pt x="571500" y="1143000"/>
                </a:cubicBezTo>
                <a:cubicBezTo>
                  <a:pt x="887129" y="1143000"/>
                  <a:pt x="1143000" y="887129"/>
                  <a:pt x="1143000" y="571500"/>
                </a:cubicBezTo>
                <a:cubicBezTo>
                  <a:pt x="1143000" y="255870"/>
                  <a:pt x="887129" y="0"/>
                  <a:pt x="571500" y="0"/>
                </a:cubicBezTo>
                <a:cubicBezTo>
                  <a:pt x="255870" y="0"/>
                  <a:pt x="0" y="255870"/>
                  <a:pt x="0" y="571500"/>
                </a:cubicBezTo>
              </a:path>
            </a:pathLst>
          </a:cu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3"/>
          <p:cNvSpPr/>
          <p:nvPr/>
        </p:nvSpPr>
        <p:spPr>
          <a:xfrm>
            <a:off x="5648768" y="3021586"/>
            <a:ext cx="1143000" cy="1143000"/>
          </a:xfrm>
          <a:custGeom>
            <a:rect b="b" l="l" r="r" t="t"/>
            <a:pathLst>
              <a:path extrusionOk="0" h="1143000" w="1143000">
                <a:moveTo>
                  <a:pt x="0" y="571499"/>
                </a:moveTo>
                <a:cubicBezTo>
                  <a:pt x="0" y="887130"/>
                  <a:pt x="255869" y="1143000"/>
                  <a:pt x="571500" y="1143000"/>
                </a:cubicBezTo>
                <a:cubicBezTo>
                  <a:pt x="887130" y="1143000"/>
                  <a:pt x="1143000" y="887130"/>
                  <a:pt x="1143000" y="571500"/>
                </a:cubicBezTo>
                <a:cubicBezTo>
                  <a:pt x="1143000" y="255869"/>
                  <a:pt x="887130" y="0"/>
                  <a:pt x="571500" y="0"/>
                </a:cubicBezTo>
                <a:cubicBezTo>
                  <a:pt x="255869" y="0"/>
                  <a:pt x="0" y="255869"/>
                  <a:pt x="0" y="571500"/>
                </a:cubicBezTo>
                <a:close/>
              </a:path>
            </a:pathLst>
          </a:custGeom>
          <a:noFill/>
          <a:ln cap="flat" cmpd="sng" w="142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1" name="Google Shape;381;p3"/>
          <p:cNvSpPr/>
          <p:nvPr/>
        </p:nvSpPr>
        <p:spPr>
          <a:xfrm>
            <a:off x="4656535" y="2221246"/>
            <a:ext cx="1563728" cy="2070658"/>
          </a:xfrm>
          <a:custGeom>
            <a:rect b="b" l="l" r="r" t="t"/>
            <a:pathLst>
              <a:path extrusionOk="0" h="2070658" w="1563728">
                <a:moveTo>
                  <a:pt x="1563728" y="785745"/>
                </a:moveTo>
                <a:cubicBezTo>
                  <a:pt x="1563728" y="793642"/>
                  <a:pt x="1557318" y="800014"/>
                  <a:pt x="1549431" y="800214"/>
                </a:cubicBezTo>
                <a:cubicBezTo>
                  <a:pt x="1456972" y="802443"/>
                  <a:pt x="1363741" y="827208"/>
                  <a:pt x="1278007" y="876700"/>
                </a:cubicBezTo>
                <a:cubicBezTo>
                  <a:pt x="1004668" y="1034519"/>
                  <a:pt x="911009" y="1384049"/>
                  <a:pt x="1068828" y="1657388"/>
                </a:cubicBezTo>
                <a:cubicBezTo>
                  <a:pt x="1068876" y="1657473"/>
                  <a:pt x="1068847" y="1657569"/>
                  <a:pt x="1068762" y="1657616"/>
                </a:cubicBezTo>
                <a:lnTo>
                  <a:pt x="818045" y="1802368"/>
                </a:lnTo>
                <a:cubicBezTo>
                  <a:pt x="805795" y="1809445"/>
                  <a:pt x="809777" y="1832028"/>
                  <a:pt x="822359" y="1838496"/>
                </a:cubicBezTo>
                <a:cubicBezTo>
                  <a:pt x="841209" y="1848192"/>
                  <a:pt x="857573" y="1863242"/>
                  <a:pt x="868965" y="1882959"/>
                </a:cubicBezTo>
                <a:cubicBezTo>
                  <a:pt x="900522" y="1937623"/>
                  <a:pt x="881795" y="2007527"/>
                  <a:pt x="827122" y="2039092"/>
                </a:cubicBezTo>
                <a:cubicBezTo>
                  <a:pt x="772458" y="2070658"/>
                  <a:pt x="702554" y="2051923"/>
                  <a:pt x="670988" y="1997259"/>
                </a:cubicBezTo>
                <a:cubicBezTo>
                  <a:pt x="659606" y="1977542"/>
                  <a:pt x="654767" y="1955834"/>
                  <a:pt x="655786" y="1934670"/>
                </a:cubicBezTo>
                <a:cubicBezTo>
                  <a:pt x="656472" y="1920544"/>
                  <a:pt x="638908" y="1905800"/>
                  <a:pt x="626659" y="1912867"/>
                </a:cubicBezTo>
                <a:lnTo>
                  <a:pt x="388267" y="2050503"/>
                </a:lnTo>
                <a:cubicBezTo>
                  <a:pt x="381438" y="2054447"/>
                  <a:pt x="372656" y="2052046"/>
                  <a:pt x="368788" y="2045179"/>
                </a:cubicBezTo>
                <a:cubicBezTo>
                  <a:pt x="0" y="1391031"/>
                  <a:pt x="226066" y="560365"/>
                  <a:pt x="877938" y="184003"/>
                </a:cubicBezTo>
                <a:cubicBezTo>
                  <a:pt x="1089917" y="61617"/>
                  <a:pt x="1320974" y="2247"/>
                  <a:pt x="1549441" y="76"/>
                </a:cubicBezTo>
                <a:cubicBezTo>
                  <a:pt x="1557327" y="0"/>
                  <a:pt x="1563709" y="6400"/>
                  <a:pt x="1563709" y="14287"/>
                </a:cubicBezTo>
                <a:lnTo>
                  <a:pt x="1563709" y="289788"/>
                </a:lnTo>
                <a:cubicBezTo>
                  <a:pt x="1563719" y="303933"/>
                  <a:pt x="1542173" y="311772"/>
                  <a:pt x="1530276" y="304114"/>
                </a:cubicBezTo>
                <a:cubicBezTo>
                  <a:pt x="1512455" y="292646"/>
                  <a:pt x="1491253" y="285988"/>
                  <a:pt x="1468478" y="285988"/>
                </a:cubicBezTo>
                <a:cubicBezTo>
                  <a:pt x="1405356" y="285988"/>
                  <a:pt x="1354178" y="337165"/>
                  <a:pt x="1354178" y="400288"/>
                </a:cubicBezTo>
                <a:cubicBezTo>
                  <a:pt x="1354178" y="463419"/>
                  <a:pt x="1405356" y="514588"/>
                  <a:pt x="1468478" y="514588"/>
                </a:cubicBezTo>
                <a:cubicBezTo>
                  <a:pt x="1491253" y="514588"/>
                  <a:pt x="1512465" y="507930"/>
                  <a:pt x="1530276" y="496462"/>
                </a:cubicBezTo>
                <a:cubicBezTo>
                  <a:pt x="1542173" y="488803"/>
                  <a:pt x="1563719" y="496643"/>
                  <a:pt x="1563719" y="510787"/>
                </a:cubicBezTo>
                <a:lnTo>
                  <a:pt x="1563719" y="785745"/>
                </a:lnTo>
              </a:path>
            </a:pathLst>
          </a:custGeom>
          <a:solidFill>
            <a:srgbClr val="92BD3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2" name="Google Shape;382;p3"/>
          <p:cNvSpPr/>
          <p:nvPr/>
        </p:nvSpPr>
        <p:spPr>
          <a:xfrm>
            <a:off x="4656536" y="2221247"/>
            <a:ext cx="1563724" cy="2070654"/>
          </a:xfrm>
          <a:custGeom>
            <a:rect b="b" l="l" r="r" t="t"/>
            <a:pathLst>
              <a:path extrusionOk="0" h="2070654" w="1563724">
                <a:moveTo>
                  <a:pt x="1563724" y="785742"/>
                </a:moveTo>
                <a:cubicBezTo>
                  <a:pt x="1563724" y="793638"/>
                  <a:pt x="1557320" y="800018"/>
                  <a:pt x="1549426" y="800209"/>
                </a:cubicBezTo>
                <a:cubicBezTo>
                  <a:pt x="1456970" y="802446"/>
                  <a:pt x="1363742" y="827206"/>
                  <a:pt x="1278009" y="876703"/>
                </a:cubicBezTo>
                <a:cubicBezTo>
                  <a:pt x="1004664" y="1034519"/>
                  <a:pt x="911010" y="1384043"/>
                  <a:pt x="1068825" y="1657388"/>
                </a:cubicBezTo>
                <a:cubicBezTo>
                  <a:pt x="1068871" y="1657467"/>
                  <a:pt x="1068844" y="1657569"/>
                  <a:pt x="1068765" y="1657614"/>
                </a:cubicBezTo>
                <a:lnTo>
                  <a:pt x="818044" y="1802368"/>
                </a:lnTo>
                <a:cubicBezTo>
                  <a:pt x="805794" y="1809440"/>
                  <a:pt x="809779" y="1832028"/>
                  <a:pt x="822358" y="1838499"/>
                </a:cubicBezTo>
                <a:cubicBezTo>
                  <a:pt x="841204" y="1848192"/>
                  <a:pt x="857576" y="1863236"/>
                  <a:pt x="868960" y="1882954"/>
                </a:cubicBezTo>
                <a:cubicBezTo>
                  <a:pt x="900523" y="1937623"/>
                  <a:pt x="881793" y="2007528"/>
                  <a:pt x="827124" y="2039091"/>
                </a:cubicBezTo>
                <a:cubicBezTo>
                  <a:pt x="772455" y="2070654"/>
                  <a:pt x="702550" y="2051923"/>
                  <a:pt x="670987" y="1997254"/>
                </a:cubicBezTo>
                <a:cubicBezTo>
                  <a:pt x="659603" y="1977536"/>
                  <a:pt x="654761" y="1955835"/>
                  <a:pt x="655789" y="1934667"/>
                </a:cubicBezTo>
                <a:cubicBezTo>
                  <a:pt x="656475" y="1920539"/>
                  <a:pt x="638906" y="1905793"/>
                  <a:pt x="626656" y="1912865"/>
                </a:cubicBezTo>
                <a:lnTo>
                  <a:pt x="388270" y="2050498"/>
                </a:lnTo>
                <a:cubicBezTo>
                  <a:pt x="381437" y="2054443"/>
                  <a:pt x="372658" y="2052047"/>
                  <a:pt x="368784" y="2045174"/>
                </a:cubicBezTo>
                <a:cubicBezTo>
                  <a:pt x="0" y="1391024"/>
                  <a:pt x="226060" y="560363"/>
                  <a:pt x="877938" y="184001"/>
                </a:cubicBezTo>
                <a:cubicBezTo>
                  <a:pt x="1089912" y="61618"/>
                  <a:pt x="1320975" y="2245"/>
                  <a:pt x="1549438" y="75"/>
                </a:cubicBezTo>
                <a:cubicBezTo>
                  <a:pt x="1557323" y="0"/>
                  <a:pt x="1563709" y="6402"/>
                  <a:pt x="1563709" y="14287"/>
                </a:cubicBezTo>
                <a:lnTo>
                  <a:pt x="1563715" y="289787"/>
                </a:lnTo>
                <a:cubicBezTo>
                  <a:pt x="1563715" y="303930"/>
                  <a:pt x="1542167" y="311773"/>
                  <a:pt x="1530276" y="304116"/>
                </a:cubicBezTo>
                <a:cubicBezTo>
                  <a:pt x="1512459" y="292644"/>
                  <a:pt x="1491248" y="285989"/>
                  <a:pt x="1468482" y="285989"/>
                </a:cubicBezTo>
                <a:cubicBezTo>
                  <a:pt x="1405355" y="285989"/>
                  <a:pt x="1354182" y="337162"/>
                  <a:pt x="1354182" y="400289"/>
                </a:cubicBezTo>
                <a:cubicBezTo>
                  <a:pt x="1354182" y="463415"/>
                  <a:pt x="1405355" y="514589"/>
                  <a:pt x="1468482" y="514589"/>
                </a:cubicBezTo>
                <a:cubicBezTo>
                  <a:pt x="1491249" y="514589"/>
                  <a:pt x="1512462" y="507932"/>
                  <a:pt x="1530279" y="496459"/>
                </a:cubicBezTo>
                <a:cubicBezTo>
                  <a:pt x="1542171" y="488802"/>
                  <a:pt x="1563719" y="496643"/>
                  <a:pt x="1563719" y="510786"/>
                </a:cubicBezTo>
                <a:lnTo>
                  <a:pt x="1563724" y="785742"/>
                </a:lnTo>
                <a:close/>
              </a:path>
            </a:pathLst>
          </a:custGeom>
          <a:noFill/>
          <a:ln cap="flat" cmpd="sng" w="142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3" name="Google Shape;383;p3"/>
          <p:cNvSpPr/>
          <p:nvPr/>
        </p:nvSpPr>
        <p:spPr>
          <a:xfrm>
            <a:off x="5035434" y="3865279"/>
            <a:ext cx="2369458" cy="1292009"/>
          </a:xfrm>
          <a:custGeom>
            <a:rect b="b" l="l" r="r" t="t"/>
            <a:pathLst>
              <a:path extrusionOk="0" h="1292009" w="2369458">
                <a:moveTo>
                  <a:pt x="677265" y="20869"/>
                </a:moveTo>
                <a:cubicBezTo>
                  <a:pt x="684104" y="16916"/>
                  <a:pt x="692838" y="19269"/>
                  <a:pt x="696944" y="26012"/>
                </a:cubicBezTo>
                <a:cubicBezTo>
                  <a:pt x="745112" y="104965"/>
                  <a:pt x="813168" y="173326"/>
                  <a:pt x="898902" y="222818"/>
                </a:cubicBezTo>
                <a:cubicBezTo>
                  <a:pt x="1172251" y="380638"/>
                  <a:pt x="1521771" y="286978"/>
                  <a:pt x="1679590" y="13639"/>
                </a:cubicBezTo>
                <a:cubicBezTo>
                  <a:pt x="1679628" y="13554"/>
                  <a:pt x="1679733" y="13535"/>
                  <a:pt x="1679809" y="13573"/>
                </a:cubicBezTo>
                <a:lnTo>
                  <a:pt x="1930241" y="158162"/>
                </a:lnTo>
                <a:cubicBezTo>
                  <a:pt x="1942528" y="165258"/>
                  <a:pt x="1960245" y="150333"/>
                  <a:pt x="1959530" y="136159"/>
                </a:cubicBezTo>
                <a:cubicBezTo>
                  <a:pt x="1958463" y="114938"/>
                  <a:pt x="1963302" y="93173"/>
                  <a:pt x="1974723" y="73399"/>
                </a:cubicBezTo>
                <a:cubicBezTo>
                  <a:pt x="2006288" y="18726"/>
                  <a:pt x="2076192" y="0"/>
                  <a:pt x="2130856" y="31556"/>
                </a:cubicBezTo>
                <a:cubicBezTo>
                  <a:pt x="2185530" y="63122"/>
                  <a:pt x="2204256" y="133026"/>
                  <a:pt x="2172690" y="187699"/>
                </a:cubicBezTo>
                <a:cubicBezTo>
                  <a:pt x="2161279" y="207473"/>
                  <a:pt x="2144849" y="222542"/>
                  <a:pt x="2125932" y="232229"/>
                </a:cubicBezTo>
                <a:cubicBezTo>
                  <a:pt x="2113302" y="238706"/>
                  <a:pt x="2109235" y="261499"/>
                  <a:pt x="2121522" y="268595"/>
                </a:cubicBezTo>
                <a:lnTo>
                  <a:pt x="2360304" y="406460"/>
                </a:lnTo>
                <a:cubicBezTo>
                  <a:pt x="2367143" y="410403"/>
                  <a:pt x="2369458" y="419204"/>
                  <a:pt x="2365438" y="425996"/>
                </a:cubicBezTo>
                <a:cubicBezTo>
                  <a:pt x="1983324" y="1072448"/>
                  <a:pt x="1150915" y="1292009"/>
                  <a:pt x="499043" y="915647"/>
                </a:cubicBezTo>
                <a:cubicBezTo>
                  <a:pt x="287064" y="793261"/>
                  <a:pt x="120119" y="622839"/>
                  <a:pt x="4010" y="426072"/>
                </a:cubicBezTo>
                <a:cubicBezTo>
                  <a:pt x="0" y="419280"/>
                  <a:pt x="2352" y="410546"/>
                  <a:pt x="9182" y="406603"/>
                </a:cubicBezTo>
                <a:lnTo>
                  <a:pt x="247764" y="268852"/>
                </a:lnTo>
                <a:cubicBezTo>
                  <a:pt x="260013" y="261775"/>
                  <a:pt x="277577" y="276520"/>
                  <a:pt x="276891" y="290645"/>
                </a:cubicBezTo>
                <a:cubicBezTo>
                  <a:pt x="275872" y="311810"/>
                  <a:pt x="280711" y="333508"/>
                  <a:pt x="292093" y="353225"/>
                </a:cubicBezTo>
                <a:cubicBezTo>
                  <a:pt x="323659" y="407889"/>
                  <a:pt x="393563" y="426624"/>
                  <a:pt x="448227" y="395058"/>
                </a:cubicBezTo>
                <a:cubicBezTo>
                  <a:pt x="502900" y="363493"/>
                  <a:pt x="521627" y="293589"/>
                  <a:pt x="490070" y="238925"/>
                </a:cubicBezTo>
                <a:cubicBezTo>
                  <a:pt x="478678" y="219208"/>
                  <a:pt x="462314" y="204158"/>
                  <a:pt x="443464" y="194471"/>
                </a:cubicBezTo>
                <a:cubicBezTo>
                  <a:pt x="430891" y="187994"/>
                  <a:pt x="426910" y="165420"/>
                  <a:pt x="439159" y="158343"/>
                </a:cubicBezTo>
                <a:lnTo>
                  <a:pt x="677265" y="20869"/>
                </a:lnTo>
              </a:path>
            </a:pathLst>
          </a:custGeom>
          <a:solidFill>
            <a:srgbClr val="3CC5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4" name="Google Shape;384;p3"/>
          <p:cNvSpPr/>
          <p:nvPr/>
        </p:nvSpPr>
        <p:spPr>
          <a:xfrm>
            <a:off x="5035432" y="3865274"/>
            <a:ext cx="2369458" cy="1292010"/>
          </a:xfrm>
          <a:custGeom>
            <a:rect b="b" l="l" r="r" t="t"/>
            <a:pathLst>
              <a:path extrusionOk="0" h="1292010" w="2369458">
                <a:moveTo>
                  <a:pt x="677271" y="20869"/>
                </a:moveTo>
                <a:cubicBezTo>
                  <a:pt x="684109" y="16921"/>
                  <a:pt x="692837" y="19277"/>
                  <a:pt x="696949" y="26017"/>
                </a:cubicBezTo>
                <a:cubicBezTo>
                  <a:pt x="745114" y="104969"/>
                  <a:pt x="813171" y="173327"/>
                  <a:pt x="898904" y="222824"/>
                </a:cubicBezTo>
                <a:cubicBezTo>
                  <a:pt x="1172249" y="380640"/>
                  <a:pt x="1521773" y="286986"/>
                  <a:pt x="1679588" y="13641"/>
                </a:cubicBezTo>
                <a:cubicBezTo>
                  <a:pt x="1679634" y="13562"/>
                  <a:pt x="1679735" y="13535"/>
                  <a:pt x="1679815" y="13580"/>
                </a:cubicBezTo>
                <a:lnTo>
                  <a:pt x="1930242" y="158164"/>
                </a:lnTo>
                <a:cubicBezTo>
                  <a:pt x="1942532" y="165260"/>
                  <a:pt x="1960244" y="150339"/>
                  <a:pt x="1959533" y="136165"/>
                </a:cubicBezTo>
                <a:cubicBezTo>
                  <a:pt x="1958469" y="114941"/>
                  <a:pt x="1963306" y="93173"/>
                  <a:pt x="1974723" y="73399"/>
                </a:cubicBezTo>
                <a:cubicBezTo>
                  <a:pt x="2006285" y="18730"/>
                  <a:pt x="2076190" y="0"/>
                  <a:pt x="2130859" y="31562"/>
                </a:cubicBezTo>
                <a:cubicBezTo>
                  <a:pt x="2185528" y="63125"/>
                  <a:pt x="2204259" y="133030"/>
                  <a:pt x="2172696" y="187699"/>
                </a:cubicBezTo>
                <a:cubicBezTo>
                  <a:pt x="2161279" y="207473"/>
                  <a:pt x="2144847" y="222545"/>
                  <a:pt x="2125934" y="232236"/>
                </a:cubicBezTo>
                <a:cubicBezTo>
                  <a:pt x="2113303" y="238708"/>
                  <a:pt x="2109237" y="261507"/>
                  <a:pt x="2121528" y="268604"/>
                </a:cubicBezTo>
                <a:lnTo>
                  <a:pt x="2360309" y="406464"/>
                </a:lnTo>
                <a:cubicBezTo>
                  <a:pt x="2367143" y="410410"/>
                  <a:pt x="2369458" y="419209"/>
                  <a:pt x="2365442" y="426001"/>
                </a:cubicBezTo>
                <a:cubicBezTo>
                  <a:pt x="1983324" y="1072453"/>
                  <a:pt x="1150920" y="1292010"/>
                  <a:pt x="499042" y="915648"/>
                </a:cubicBezTo>
                <a:cubicBezTo>
                  <a:pt x="287068" y="793264"/>
                  <a:pt x="120118" y="622844"/>
                  <a:pt x="4007" y="426076"/>
                </a:cubicBezTo>
                <a:cubicBezTo>
                  <a:pt x="0" y="419284"/>
                  <a:pt x="2350" y="410552"/>
                  <a:pt x="9180" y="406608"/>
                </a:cubicBezTo>
                <a:lnTo>
                  <a:pt x="247767" y="268854"/>
                </a:lnTo>
                <a:cubicBezTo>
                  <a:pt x="260016" y="261782"/>
                  <a:pt x="277581" y="276522"/>
                  <a:pt x="276896" y="290648"/>
                </a:cubicBezTo>
                <a:cubicBezTo>
                  <a:pt x="275869" y="311814"/>
                  <a:pt x="280711" y="333511"/>
                  <a:pt x="292094" y="353227"/>
                </a:cubicBezTo>
                <a:cubicBezTo>
                  <a:pt x="323657" y="407895"/>
                  <a:pt x="393562" y="426626"/>
                  <a:pt x="448231" y="395063"/>
                </a:cubicBezTo>
                <a:cubicBezTo>
                  <a:pt x="502899" y="363500"/>
                  <a:pt x="521630" y="293595"/>
                  <a:pt x="490067" y="238927"/>
                </a:cubicBezTo>
                <a:cubicBezTo>
                  <a:pt x="478684" y="219210"/>
                  <a:pt x="462313" y="204167"/>
                  <a:pt x="443467" y="194473"/>
                </a:cubicBezTo>
                <a:cubicBezTo>
                  <a:pt x="430890" y="188003"/>
                  <a:pt x="426908" y="165422"/>
                  <a:pt x="439156" y="158351"/>
                </a:cubicBezTo>
                <a:lnTo>
                  <a:pt x="677271" y="20869"/>
                </a:lnTo>
                <a:close/>
              </a:path>
            </a:pathLst>
          </a:custGeom>
          <a:noFill/>
          <a:ln cap="flat" cmpd="sng" w="142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3"/>
          <p:cNvSpPr/>
          <p:nvPr/>
        </p:nvSpPr>
        <p:spPr>
          <a:xfrm>
            <a:off x="6010318" y="2221483"/>
            <a:ext cx="1581550" cy="2054294"/>
          </a:xfrm>
          <a:custGeom>
            <a:rect b="b" l="l" r="r" t="t"/>
            <a:pathLst>
              <a:path extrusionOk="0" h="2054294" w="1581550">
                <a:moveTo>
                  <a:pt x="717527" y="1664646"/>
                </a:moveTo>
                <a:cubicBezTo>
                  <a:pt x="710698" y="1660693"/>
                  <a:pt x="708374" y="1651958"/>
                  <a:pt x="712155" y="1645024"/>
                </a:cubicBezTo>
                <a:cubicBezTo>
                  <a:pt x="756446" y="1563843"/>
                  <a:pt x="781611" y="1470717"/>
                  <a:pt x="781611" y="1371723"/>
                </a:cubicBezTo>
                <a:cubicBezTo>
                  <a:pt x="781611" y="1056093"/>
                  <a:pt x="525741" y="800223"/>
                  <a:pt x="210111" y="800223"/>
                </a:cubicBezTo>
                <a:cubicBezTo>
                  <a:pt x="210026" y="800223"/>
                  <a:pt x="209950" y="800147"/>
                  <a:pt x="209950" y="800061"/>
                </a:cubicBezTo>
                <a:lnTo>
                  <a:pt x="209950" y="510892"/>
                </a:lnTo>
                <a:cubicBezTo>
                  <a:pt x="209950" y="496700"/>
                  <a:pt x="188175" y="488823"/>
                  <a:pt x="176250" y="496519"/>
                </a:cubicBezTo>
                <a:cubicBezTo>
                  <a:pt x="158400" y="508053"/>
                  <a:pt x="137131" y="514750"/>
                  <a:pt x="114300" y="514750"/>
                </a:cubicBezTo>
                <a:cubicBezTo>
                  <a:pt x="51177" y="514750"/>
                  <a:pt x="0" y="463572"/>
                  <a:pt x="0" y="400450"/>
                </a:cubicBezTo>
                <a:cubicBezTo>
                  <a:pt x="0" y="337327"/>
                  <a:pt x="51177" y="286150"/>
                  <a:pt x="114300" y="286150"/>
                </a:cubicBezTo>
                <a:cubicBezTo>
                  <a:pt x="137131" y="286150"/>
                  <a:pt x="158400" y="292846"/>
                  <a:pt x="176250" y="304380"/>
                </a:cubicBezTo>
                <a:cubicBezTo>
                  <a:pt x="188175" y="312086"/>
                  <a:pt x="209950" y="304199"/>
                  <a:pt x="209950" y="290007"/>
                </a:cubicBezTo>
                <a:lnTo>
                  <a:pt x="209950" y="14287"/>
                </a:lnTo>
                <a:cubicBezTo>
                  <a:pt x="209950" y="6400"/>
                  <a:pt x="216417" y="0"/>
                  <a:pt x="224304" y="76"/>
                </a:cubicBezTo>
                <a:cubicBezTo>
                  <a:pt x="975207" y="7772"/>
                  <a:pt x="1581550" y="618877"/>
                  <a:pt x="1581550" y="1371599"/>
                </a:cubicBezTo>
                <a:cubicBezTo>
                  <a:pt x="1581550" y="1616373"/>
                  <a:pt x="1517437" y="1846164"/>
                  <a:pt x="1405080" y="2045103"/>
                </a:cubicBezTo>
                <a:cubicBezTo>
                  <a:pt x="1401203" y="2051970"/>
                  <a:pt x="1392469" y="2054294"/>
                  <a:pt x="1385639" y="2050361"/>
                </a:cubicBezTo>
                <a:lnTo>
                  <a:pt x="1147048" y="1912610"/>
                </a:lnTo>
                <a:cubicBezTo>
                  <a:pt x="1134798" y="1905542"/>
                  <a:pt x="1138780" y="1882959"/>
                  <a:pt x="1151362" y="1876491"/>
                </a:cubicBezTo>
                <a:cubicBezTo>
                  <a:pt x="1170203" y="1866795"/>
                  <a:pt x="1186576" y="1851755"/>
                  <a:pt x="1197959" y="1832038"/>
                </a:cubicBezTo>
                <a:cubicBezTo>
                  <a:pt x="1229515" y="1777364"/>
                  <a:pt x="1210789" y="1707461"/>
                  <a:pt x="1156115" y="1675895"/>
                </a:cubicBezTo>
                <a:cubicBezTo>
                  <a:pt x="1101451" y="1644338"/>
                  <a:pt x="1031547" y="1663064"/>
                  <a:pt x="999982" y="1717738"/>
                </a:cubicBezTo>
                <a:cubicBezTo>
                  <a:pt x="988599" y="1737455"/>
                  <a:pt x="983761" y="1759153"/>
                  <a:pt x="984780" y="1780317"/>
                </a:cubicBezTo>
                <a:cubicBezTo>
                  <a:pt x="985466" y="1794443"/>
                  <a:pt x="967901" y="1809188"/>
                  <a:pt x="955652" y="1802120"/>
                </a:cubicBezTo>
                <a:lnTo>
                  <a:pt x="717527" y="1664646"/>
                </a:lnTo>
              </a:path>
            </a:pathLst>
          </a:custGeom>
          <a:solidFill>
            <a:srgbClr val="1EAB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3"/>
          <p:cNvSpPr/>
          <p:nvPr/>
        </p:nvSpPr>
        <p:spPr>
          <a:xfrm>
            <a:off x="6010318" y="2221480"/>
            <a:ext cx="1581549" cy="2054302"/>
          </a:xfrm>
          <a:custGeom>
            <a:rect b="b" l="l" r="r" t="t"/>
            <a:pathLst>
              <a:path extrusionOk="0" h="2054302" w="1581549">
                <a:moveTo>
                  <a:pt x="717532" y="1664646"/>
                </a:moveTo>
                <a:cubicBezTo>
                  <a:pt x="710694" y="1660698"/>
                  <a:pt x="708371" y="1651961"/>
                  <a:pt x="712152" y="1645030"/>
                </a:cubicBezTo>
                <a:cubicBezTo>
                  <a:pt x="756444" y="1563842"/>
                  <a:pt x="781614" y="1470724"/>
                  <a:pt x="781614" y="1371727"/>
                </a:cubicBezTo>
                <a:cubicBezTo>
                  <a:pt x="781614" y="1056096"/>
                  <a:pt x="525745" y="800227"/>
                  <a:pt x="210114" y="800227"/>
                </a:cubicBezTo>
                <a:cubicBezTo>
                  <a:pt x="210023" y="800227"/>
                  <a:pt x="209949" y="800153"/>
                  <a:pt x="209949" y="800061"/>
                </a:cubicBezTo>
                <a:lnTo>
                  <a:pt x="209949" y="510894"/>
                </a:lnTo>
                <a:cubicBezTo>
                  <a:pt x="209949" y="496702"/>
                  <a:pt x="188171" y="488822"/>
                  <a:pt x="176251" y="496525"/>
                </a:cubicBezTo>
                <a:cubicBezTo>
                  <a:pt x="158401" y="508059"/>
                  <a:pt x="137132" y="514754"/>
                  <a:pt x="114300" y="514754"/>
                </a:cubicBezTo>
                <a:cubicBezTo>
                  <a:pt x="51174" y="514754"/>
                  <a:pt x="0" y="463580"/>
                  <a:pt x="0" y="400454"/>
                </a:cubicBezTo>
                <a:cubicBezTo>
                  <a:pt x="0" y="337328"/>
                  <a:pt x="51174" y="286154"/>
                  <a:pt x="114300" y="286154"/>
                </a:cubicBezTo>
                <a:cubicBezTo>
                  <a:pt x="137132" y="286154"/>
                  <a:pt x="158401" y="292849"/>
                  <a:pt x="176251" y="304383"/>
                </a:cubicBezTo>
                <a:cubicBezTo>
                  <a:pt x="188171" y="312085"/>
                  <a:pt x="209949" y="304207"/>
                  <a:pt x="209949" y="290015"/>
                </a:cubicBezTo>
                <a:lnTo>
                  <a:pt x="209949" y="14295"/>
                </a:lnTo>
                <a:cubicBezTo>
                  <a:pt x="209949" y="6403"/>
                  <a:pt x="216412" y="0"/>
                  <a:pt x="224302" y="80"/>
                </a:cubicBezTo>
                <a:cubicBezTo>
                  <a:pt x="975204" y="7779"/>
                  <a:pt x="1581549" y="618884"/>
                  <a:pt x="1581549" y="1371607"/>
                </a:cubicBezTo>
                <a:cubicBezTo>
                  <a:pt x="1581549" y="1616374"/>
                  <a:pt x="1517434" y="1846166"/>
                  <a:pt x="1405084" y="2045107"/>
                </a:cubicBezTo>
                <a:cubicBezTo>
                  <a:pt x="1401206" y="2051972"/>
                  <a:pt x="1392468" y="2054302"/>
                  <a:pt x="1385639" y="2050360"/>
                </a:cubicBezTo>
                <a:lnTo>
                  <a:pt x="1147048" y="1912616"/>
                </a:lnTo>
                <a:cubicBezTo>
                  <a:pt x="1134799" y="1905544"/>
                  <a:pt x="1138782" y="1882962"/>
                  <a:pt x="1151359" y="1876491"/>
                </a:cubicBezTo>
                <a:cubicBezTo>
                  <a:pt x="1170202" y="1866797"/>
                  <a:pt x="1186572" y="1851756"/>
                  <a:pt x="1197955" y="1832039"/>
                </a:cubicBezTo>
                <a:cubicBezTo>
                  <a:pt x="1229518" y="1777370"/>
                  <a:pt x="1210787" y="1707465"/>
                  <a:pt x="1156118" y="1675902"/>
                </a:cubicBezTo>
                <a:cubicBezTo>
                  <a:pt x="1101449" y="1644339"/>
                  <a:pt x="1031545" y="1663070"/>
                  <a:pt x="999982" y="1717739"/>
                </a:cubicBezTo>
                <a:cubicBezTo>
                  <a:pt x="988597" y="1737457"/>
                  <a:pt x="983756" y="1759156"/>
                  <a:pt x="984784" y="1780323"/>
                </a:cubicBezTo>
                <a:cubicBezTo>
                  <a:pt x="985468" y="1794450"/>
                  <a:pt x="967903" y="1809191"/>
                  <a:pt x="955655" y="1802120"/>
                </a:cubicBezTo>
                <a:lnTo>
                  <a:pt x="717532" y="1664646"/>
                </a:lnTo>
                <a:close/>
              </a:path>
            </a:pathLst>
          </a:custGeom>
          <a:noFill/>
          <a:ln cap="flat" cmpd="sng" w="142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3"/>
          <p:cNvSpPr/>
          <p:nvPr/>
        </p:nvSpPr>
        <p:spPr>
          <a:xfrm>
            <a:off x="5875739" y="3255007"/>
            <a:ext cx="690791" cy="680942"/>
          </a:xfrm>
          <a:custGeom>
            <a:rect b="b" l="l" r="r" t="t"/>
            <a:pathLst>
              <a:path extrusionOk="0" h="680942" w="690791">
                <a:moveTo>
                  <a:pt x="638279" y="296608"/>
                </a:moveTo>
                <a:cubicBezTo>
                  <a:pt x="619325" y="296856"/>
                  <a:pt x="602208" y="307971"/>
                  <a:pt x="594274" y="325183"/>
                </a:cubicBezTo>
                <a:lnTo>
                  <a:pt x="494833" y="325183"/>
                </a:lnTo>
                <a:cubicBezTo>
                  <a:pt x="491851" y="325259"/>
                  <a:pt x="488975" y="324116"/>
                  <a:pt x="486860" y="322011"/>
                </a:cubicBezTo>
                <a:cubicBezTo>
                  <a:pt x="484755" y="319897"/>
                  <a:pt x="483612" y="317020"/>
                  <a:pt x="483689" y="314039"/>
                </a:cubicBezTo>
                <a:lnTo>
                  <a:pt x="483689" y="283178"/>
                </a:lnTo>
                <a:cubicBezTo>
                  <a:pt x="483974" y="279473"/>
                  <a:pt x="483974" y="275739"/>
                  <a:pt x="483689" y="272034"/>
                </a:cubicBezTo>
                <a:lnTo>
                  <a:pt x="515978" y="272034"/>
                </a:lnTo>
                <a:cubicBezTo>
                  <a:pt x="523798" y="289340"/>
                  <a:pt x="540991" y="300504"/>
                  <a:pt x="559984" y="300609"/>
                </a:cubicBezTo>
                <a:cubicBezTo>
                  <a:pt x="584139" y="300513"/>
                  <a:pt x="604637" y="282873"/>
                  <a:pt x="608352" y="259003"/>
                </a:cubicBezTo>
                <a:cubicBezTo>
                  <a:pt x="612057" y="235143"/>
                  <a:pt x="597874" y="212112"/>
                  <a:pt x="574890" y="204692"/>
                </a:cubicBezTo>
                <a:cubicBezTo>
                  <a:pt x="551907" y="197262"/>
                  <a:pt x="526932" y="207645"/>
                  <a:pt x="515978" y="229171"/>
                </a:cubicBezTo>
                <a:lnTo>
                  <a:pt x="482546" y="229171"/>
                </a:lnTo>
                <a:cubicBezTo>
                  <a:pt x="482860" y="225466"/>
                  <a:pt x="482860" y="221732"/>
                  <a:pt x="482546" y="218027"/>
                </a:cubicBezTo>
                <a:lnTo>
                  <a:pt x="482546" y="189452"/>
                </a:lnTo>
                <a:cubicBezTo>
                  <a:pt x="482469" y="186470"/>
                  <a:pt x="483612" y="183594"/>
                  <a:pt x="485717" y="181479"/>
                </a:cubicBezTo>
                <a:cubicBezTo>
                  <a:pt x="487832" y="179374"/>
                  <a:pt x="490708" y="178231"/>
                  <a:pt x="493690" y="178308"/>
                </a:cubicBezTo>
                <a:lnTo>
                  <a:pt x="593131" y="178308"/>
                </a:lnTo>
                <a:cubicBezTo>
                  <a:pt x="603122" y="198920"/>
                  <a:pt x="626030" y="209902"/>
                  <a:pt x="648357" y="204777"/>
                </a:cubicBezTo>
                <a:cubicBezTo>
                  <a:pt x="670683" y="199653"/>
                  <a:pt x="686514" y="179784"/>
                  <a:pt x="686514" y="156876"/>
                </a:cubicBezTo>
                <a:cubicBezTo>
                  <a:pt x="686514" y="133969"/>
                  <a:pt x="670683" y="114099"/>
                  <a:pt x="648357" y="108975"/>
                </a:cubicBezTo>
                <a:cubicBezTo>
                  <a:pt x="626030" y="103851"/>
                  <a:pt x="603122" y="114833"/>
                  <a:pt x="593131" y="135445"/>
                </a:cubicBezTo>
                <a:lnTo>
                  <a:pt x="494833" y="135445"/>
                </a:lnTo>
                <a:cubicBezTo>
                  <a:pt x="480488" y="135369"/>
                  <a:pt x="466705" y="141036"/>
                  <a:pt x="456561" y="151180"/>
                </a:cubicBezTo>
                <a:cubicBezTo>
                  <a:pt x="446417" y="161324"/>
                  <a:pt x="440750" y="175107"/>
                  <a:pt x="440826" y="189452"/>
                </a:cubicBezTo>
                <a:lnTo>
                  <a:pt x="440826" y="218027"/>
                </a:lnTo>
                <a:cubicBezTo>
                  <a:pt x="440826" y="224180"/>
                  <a:pt x="435835" y="229171"/>
                  <a:pt x="429682" y="229171"/>
                </a:cubicBezTo>
                <a:lnTo>
                  <a:pt x="401678" y="229171"/>
                </a:lnTo>
                <a:lnTo>
                  <a:pt x="431682" y="97155"/>
                </a:lnTo>
                <a:cubicBezTo>
                  <a:pt x="435273" y="81591"/>
                  <a:pt x="449141" y="70570"/>
                  <a:pt x="465115" y="70580"/>
                </a:cubicBezTo>
                <a:lnTo>
                  <a:pt x="520265" y="70580"/>
                </a:lnTo>
                <a:cubicBezTo>
                  <a:pt x="530847" y="92411"/>
                  <a:pt x="555764" y="103260"/>
                  <a:pt x="578948" y="96126"/>
                </a:cubicBezTo>
                <a:cubicBezTo>
                  <a:pt x="602132" y="88992"/>
                  <a:pt x="616648" y="66008"/>
                  <a:pt x="613124" y="42014"/>
                </a:cubicBezTo>
                <a:cubicBezTo>
                  <a:pt x="609600" y="18011"/>
                  <a:pt x="589102" y="171"/>
                  <a:pt x="564842" y="0"/>
                </a:cubicBezTo>
                <a:cubicBezTo>
                  <a:pt x="545792" y="133"/>
                  <a:pt x="528523" y="11268"/>
                  <a:pt x="520550" y="28575"/>
                </a:cubicBezTo>
                <a:lnTo>
                  <a:pt x="465401" y="28575"/>
                </a:lnTo>
                <a:cubicBezTo>
                  <a:pt x="429386" y="28498"/>
                  <a:pt x="398145" y="53444"/>
                  <a:pt x="390248" y="88582"/>
                </a:cubicBezTo>
                <a:lnTo>
                  <a:pt x="357959" y="229171"/>
                </a:lnTo>
                <a:lnTo>
                  <a:pt x="261661" y="229171"/>
                </a:lnTo>
                <a:cubicBezTo>
                  <a:pt x="249821" y="229171"/>
                  <a:pt x="240230" y="238763"/>
                  <a:pt x="240230" y="250602"/>
                </a:cubicBezTo>
                <a:cubicBezTo>
                  <a:pt x="240230" y="262442"/>
                  <a:pt x="249821" y="272034"/>
                  <a:pt x="261661" y="272034"/>
                </a:cubicBezTo>
                <a:lnTo>
                  <a:pt x="430253" y="272034"/>
                </a:lnTo>
                <a:cubicBezTo>
                  <a:pt x="435778" y="272872"/>
                  <a:pt x="439893" y="277587"/>
                  <a:pt x="439969" y="283178"/>
                </a:cubicBezTo>
                <a:lnTo>
                  <a:pt x="439969" y="313181"/>
                </a:lnTo>
                <a:cubicBezTo>
                  <a:pt x="440045" y="327583"/>
                  <a:pt x="445893" y="341347"/>
                  <a:pt x="456209" y="351396"/>
                </a:cubicBezTo>
                <a:cubicBezTo>
                  <a:pt x="466524" y="361435"/>
                  <a:pt x="480441" y="366922"/>
                  <a:pt x="494833" y="366617"/>
                </a:cubicBezTo>
                <a:lnTo>
                  <a:pt x="594274" y="366617"/>
                </a:lnTo>
                <a:cubicBezTo>
                  <a:pt x="604885" y="388515"/>
                  <a:pt x="629916" y="399345"/>
                  <a:pt x="653138" y="392106"/>
                </a:cubicBezTo>
                <a:cubicBezTo>
                  <a:pt x="676360" y="384857"/>
                  <a:pt x="690791" y="361711"/>
                  <a:pt x="687076" y="337670"/>
                </a:cubicBezTo>
                <a:cubicBezTo>
                  <a:pt x="683361" y="313629"/>
                  <a:pt x="662606" y="295922"/>
                  <a:pt x="638279" y="296037"/>
                </a:cubicBezTo>
                <a:lnTo>
                  <a:pt x="638279" y="296608"/>
                </a:lnTo>
                <a:moveTo>
                  <a:pt x="561984" y="439483"/>
                </a:moveTo>
                <a:cubicBezTo>
                  <a:pt x="557431" y="436025"/>
                  <a:pt x="551668" y="434559"/>
                  <a:pt x="546011" y="435425"/>
                </a:cubicBezTo>
                <a:cubicBezTo>
                  <a:pt x="540362" y="436283"/>
                  <a:pt x="535295" y="439397"/>
                  <a:pt x="531980" y="444055"/>
                </a:cubicBezTo>
                <a:cubicBezTo>
                  <a:pt x="517207" y="463791"/>
                  <a:pt x="499586" y="481222"/>
                  <a:pt x="479688" y="495776"/>
                </a:cubicBezTo>
                <a:cubicBezTo>
                  <a:pt x="474211" y="499910"/>
                  <a:pt x="470944" y="506339"/>
                  <a:pt x="470830" y="513206"/>
                </a:cubicBezTo>
                <a:lnTo>
                  <a:pt x="470830" y="659511"/>
                </a:lnTo>
                <a:cubicBezTo>
                  <a:pt x="470830" y="671350"/>
                  <a:pt x="480421" y="680942"/>
                  <a:pt x="492261" y="680942"/>
                </a:cubicBezTo>
                <a:cubicBezTo>
                  <a:pt x="504101" y="680942"/>
                  <a:pt x="513692" y="671350"/>
                  <a:pt x="513692" y="659511"/>
                </a:cubicBezTo>
                <a:lnTo>
                  <a:pt x="513692" y="523779"/>
                </a:lnTo>
                <a:cubicBezTo>
                  <a:pt x="533542" y="508092"/>
                  <a:pt x="551221" y="489832"/>
                  <a:pt x="566270" y="469487"/>
                </a:cubicBezTo>
                <a:cubicBezTo>
                  <a:pt x="573376" y="460019"/>
                  <a:pt x="571452" y="446589"/>
                  <a:pt x="561984" y="439483"/>
                </a:cubicBezTo>
                <a:moveTo>
                  <a:pt x="221656" y="556641"/>
                </a:moveTo>
                <a:lnTo>
                  <a:pt x="193081" y="556641"/>
                </a:lnTo>
                <a:cubicBezTo>
                  <a:pt x="159896" y="556641"/>
                  <a:pt x="132949" y="529818"/>
                  <a:pt x="132788" y="496633"/>
                </a:cubicBezTo>
                <a:lnTo>
                  <a:pt x="132788" y="415194"/>
                </a:lnTo>
                <a:cubicBezTo>
                  <a:pt x="132216" y="404393"/>
                  <a:pt x="123586" y="395763"/>
                  <a:pt x="112785" y="395192"/>
                </a:cubicBezTo>
                <a:lnTo>
                  <a:pt x="47348" y="395192"/>
                </a:lnTo>
                <a:cubicBezTo>
                  <a:pt x="51063" y="384047"/>
                  <a:pt x="54492" y="372903"/>
                  <a:pt x="57921" y="361473"/>
                </a:cubicBezTo>
                <a:cubicBezTo>
                  <a:pt x="106784" y="204025"/>
                  <a:pt x="152790" y="56578"/>
                  <a:pt x="336813" y="56578"/>
                </a:cubicBezTo>
                <a:cubicBezTo>
                  <a:pt x="348653" y="56578"/>
                  <a:pt x="358244" y="46986"/>
                  <a:pt x="358244" y="35147"/>
                </a:cubicBezTo>
                <a:cubicBezTo>
                  <a:pt x="358244" y="23307"/>
                  <a:pt x="348653" y="13715"/>
                  <a:pt x="336813" y="13715"/>
                </a:cubicBezTo>
                <a:cubicBezTo>
                  <a:pt x="121358" y="13715"/>
                  <a:pt x="68494" y="183165"/>
                  <a:pt x="17059" y="347472"/>
                </a:cubicBezTo>
                <a:lnTo>
                  <a:pt x="3343" y="390906"/>
                </a:lnTo>
                <a:cubicBezTo>
                  <a:pt x="0" y="401478"/>
                  <a:pt x="1800" y="413004"/>
                  <a:pt x="8201" y="422052"/>
                </a:cubicBezTo>
                <a:cubicBezTo>
                  <a:pt x="14792" y="431263"/>
                  <a:pt x="25450" y="436702"/>
                  <a:pt x="36776" y="436626"/>
                </a:cubicBezTo>
                <a:lnTo>
                  <a:pt x="91354" y="436626"/>
                </a:lnTo>
                <a:lnTo>
                  <a:pt x="91354" y="496633"/>
                </a:lnTo>
                <a:cubicBezTo>
                  <a:pt x="91516" y="553497"/>
                  <a:pt x="137645" y="599503"/>
                  <a:pt x="194510" y="599503"/>
                </a:cubicBezTo>
                <a:lnTo>
                  <a:pt x="201653" y="599503"/>
                </a:lnTo>
                <a:lnTo>
                  <a:pt x="201653" y="659511"/>
                </a:lnTo>
                <a:cubicBezTo>
                  <a:pt x="201653" y="671350"/>
                  <a:pt x="211245" y="680942"/>
                  <a:pt x="223085" y="680942"/>
                </a:cubicBezTo>
                <a:cubicBezTo>
                  <a:pt x="234924" y="680942"/>
                  <a:pt x="244516" y="671350"/>
                  <a:pt x="244516" y="659511"/>
                </a:cubicBezTo>
                <a:lnTo>
                  <a:pt x="244516" y="578072"/>
                </a:lnTo>
                <a:cubicBezTo>
                  <a:pt x="244449" y="572157"/>
                  <a:pt x="241973" y="566527"/>
                  <a:pt x="237658" y="562479"/>
                </a:cubicBezTo>
                <a:cubicBezTo>
                  <a:pt x="233343" y="558441"/>
                  <a:pt x="227561" y="556326"/>
                  <a:pt x="221656" y="556641"/>
                </a:cubicBezTo>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8" name="Google Shape;388;p3"/>
          <p:cNvSpPr/>
          <p:nvPr/>
        </p:nvSpPr>
        <p:spPr>
          <a:xfrm>
            <a:off x="5150005" y="2878271"/>
            <a:ext cx="464629" cy="459914"/>
          </a:xfrm>
          <a:custGeom>
            <a:rect b="b" l="l" r="r" t="t"/>
            <a:pathLst>
              <a:path extrusionOk="0" h="459914" w="464629">
                <a:moveTo>
                  <a:pt x="208216" y="361950"/>
                </a:moveTo>
                <a:cubicBezTo>
                  <a:pt x="218741" y="362635"/>
                  <a:pt x="227818" y="354663"/>
                  <a:pt x="228504" y="344138"/>
                </a:cubicBezTo>
                <a:cubicBezTo>
                  <a:pt x="229190" y="333613"/>
                  <a:pt x="221218" y="324535"/>
                  <a:pt x="210693" y="323850"/>
                </a:cubicBezTo>
                <a:cubicBezTo>
                  <a:pt x="158905" y="316753"/>
                  <a:pt x="121319" y="270976"/>
                  <a:pt x="124434" y="218789"/>
                </a:cubicBezTo>
                <a:cubicBezTo>
                  <a:pt x="127558" y="166611"/>
                  <a:pt x="170335" y="125644"/>
                  <a:pt x="222599" y="124767"/>
                </a:cubicBezTo>
                <a:cubicBezTo>
                  <a:pt x="274862" y="123891"/>
                  <a:pt x="318982" y="163410"/>
                  <a:pt x="323850" y="215455"/>
                </a:cubicBezTo>
                <a:cubicBezTo>
                  <a:pt x="324745" y="225980"/>
                  <a:pt x="333994" y="233781"/>
                  <a:pt x="344519" y="232886"/>
                </a:cubicBezTo>
                <a:cubicBezTo>
                  <a:pt x="355044" y="231990"/>
                  <a:pt x="362845" y="222742"/>
                  <a:pt x="361950" y="212217"/>
                </a:cubicBezTo>
                <a:cubicBezTo>
                  <a:pt x="355834" y="140046"/>
                  <a:pt x="294998" y="84848"/>
                  <a:pt x="222570" y="85772"/>
                </a:cubicBezTo>
                <a:cubicBezTo>
                  <a:pt x="150142" y="86696"/>
                  <a:pt x="90735" y="143417"/>
                  <a:pt x="86458" y="215722"/>
                </a:cubicBezTo>
                <a:cubicBezTo>
                  <a:pt x="82181" y="288026"/>
                  <a:pt x="134493" y="351358"/>
                  <a:pt x="206311" y="360806"/>
                </a:cubicBezTo>
                <a:lnTo>
                  <a:pt x="208216" y="361950"/>
                </a:lnTo>
                <a:moveTo>
                  <a:pt x="223837" y="66675"/>
                </a:moveTo>
                <a:cubicBezTo>
                  <a:pt x="234362" y="66675"/>
                  <a:pt x="242887" y="58150"/>
                  <a:pt x="242887" y="47625"/>
                </a:cubicBezTo>
                <a:lnTo>
                  <a:pt x="242887" y="19050"/>
                </a:lnTo>
                <a:cubicBezTo>
                  <a:pt x="242887" y="8524"/>
                  <a:pt x="234362" y="0"/>
                  <a:pt x="223837" y="0"/>
                </a:cubicBezTo>
                <a:cubicBezTo>
                  <a:pt x="213312" y="0"/>
                  <a:pt x="204787" y="8524"/>
                  <a:pt x="204787" y="19050"/>
                </a:cubicBezTo>
                <a:lnTo>
                  <a:pt x="204787" y="47625"/>
                </a:lnTo>
                <a:cubicBezTo>
                  <a:pt x="204787" y="58150"/>
                  <a:pt x="213312" y="66675"/>
                  <a:pt x="223837" y="66675"/>
                </a:cubicBezTo>
                <a:moveTo>
                  <a:pt x="85725" y="112776"/>
                </a:moveTo>
                <a:cubicBezTo>
                  <a:pt x="93192" y="120243"/>
                  <a:pt x="105308" y="120243"/>
                  <a:pt x="112776" y="112776"/>
                </a:cubicBezTo>
                <a:cubicBezTo>
                  <a:pt x="120243" y="105308"/>
                  <a:pt x="120243" y="93192"/>
                  <a:pt x="112776" y="85725"/>
                </a:cubicBezTo>
                <a:lnTo>
                  <a:pt x="92582" y="65531"/>
                </a:lnTo>
                <a:cubicBezTo>
                  <a:pt x="85115" y="58064"/>
                  <a:pt x="72999" y="58064"/>
                  <a:pt x="65531" y="65531"/>
                </a:cubicBezTo>
                <a:cubicBezTo>
                  <a:pt x="58064" y="72999"/>
                  <a:pt x="58064" y="85115"/>
                  <a:pt x="65531" y="92582"/>
                </a:cubicBezTo>
                <a:lnTo>
                  <a:pt x="85725" y="112776"/>
                </a:lnTo>
                <a:moveTo>
                  <a:pt x="361950" y="112776"/>
                </a:moveTo>
                <a:lnTo>
                  <a:pt x="382143" y="92582"/>
                </a:lnTo>
                <a:cubicBezTo>
                  <a:pt x="389610" y="85115"/>
                  <a:pt x="389610" y="72999"/>
                  <a:pt x="382143" y="65531"/>
                </a:cubicBezTo>
                <a:cubicBezTo>
                  <a:pt x="374675" y="58064"/>
                  <a:pt x="362559" y="58064"/>
                  <a:pt x="355091" y="65531"/>
                </a:cubicBezTo>
                <a:lnTo>
                  <a:pt x="334898" y="85725"/>
                </a:lnTo>
                <a:cubicBezTo>
                  <a:pt x="327431" y="93192"/>
                  <a:pt x="327431" y="105308"/>
                  <a:pt x="334898" y="112776"/>
                </a:cubicBezTo>
                <a:cubicBezTo>
                  <a:pt x="342366" y="120243"/>
                  <a:pt x="354482" y="120243"/>
                  <a:pt x="361950" y="112776"/>
                </a:cubicBezTo>
                <a:moveTo>
                  <a:pt x="66675" y="223837"/>
                </a:moveTo>
                <a:cubicBezTo>
                  <a:pt x="66675" y="213312"/>
                  <a:pt x="58150" y="204787"/>
                  <a:pt x="47625" y="204787"/>
                </a:cubicBezTo>
                <a:lnTo>
                  <a:pt x="19050" y="204787"/>
                </a:lnTo>
                <a:cubicBezTo>
                  <a:pt x="8524" y="204787"/>
                  <a:pt x="0" y="213312"/>
                  <a:pt x="0" y="223837"/>
                </a:cubicBezTo>
                <a:cubicBezTo>
                  <a:pt x="0" y="234362"/>
                  <a:pt x="8524" y="242887"/>
                  <a:pt x="19050" y="242887"/>
                </a:cubicBezTo>
                <a:lnTo>
                  <a:pt x="47625" y="242887"/>
                </a:lnTo>
                <a:cubicBezTo>
                  <a:pt x="58150" y="242887"/>
                  <a:pt x="66675" y="234362"/>
                  <a:pt x="66675" y="223837"/>
                </a:cubicBezTo>
                <a:moveTo>
                  <a:pt x="85725" y="334898"/>
                </a:moveTo>
                <a:lnTo>
                  <a:pt x="65531" y="355092"/>
                </a:lnTo>
                <a:cubicBezTo>
                  <a:pt x="58064" y="362559"/>
                  <a:pt x="58064" y="374675"/>
                  <a:pt x="65531" y="382143"/>
                </a:cubicBezTo>
                <a:cubicBezTo>
                  <a:pt x="72999" y="389610"/>
                  <a:pt x="85115" y="389610"/>
                  <a:pt x="92582" y="382143"/>
                </a:cubicBezTo>
                <a:lnTo>
                  <a:pt x="112776" y="361950"/>
                </a:lnTo>
                <a:cubicBezTo>
                  <a:pt x="120243" y="354482"/>
                  <a:pt x="120243" y="342366"/>
                  <a:pt x="112776" y="334898"/>
                </a:cubicBezTo>
                <a:cubicBezTo>
                  <a:pt x="105308" y="327431"/>
                  <a:pt x="93192" y="327431"/>
                  <a:pt x="85725" y="334898"/>
                </a:cubicBezTo>
                <a:moveTo>
                  <a:pt x="456056" y="261937"/>
                </a:moveTo>
                <a:cubicBezTo>
                  <a:pt x="455676" y="259118"/>
                  <a:pt x="453980" y="256641"/>
                  <a:pt x="451484" y="255270"/>
                </a:cubicBezTo>
                <a:cubicBezTo>
                  <a:pt x="448894" y="254031"/>
                  <a:pt x="445884" y="254031"/>
                  <a:pt x="443293" y="255270"/>
                </a:cubicBezTo>
                <a:cubicBezTo>
                  <a:pt x="420423" y="262832"/>
                  <a:pt x="396182" y="265366"/>
                  <a:pt x="372236" y="262699"/>
                </a:cubicBezTo>
                <a:cubicBezTo>
                  <a:pt x="346862" y="258937"/>
                  <a:pt x="320954" y="262994"/>
                  <a:pt x="297942" y="274320"/>
                </a:cubicBezTo>
                <a:cubicBezTo>
                  <a:pt x="276739" y="283930"/>
                  <a:pt x="261432" y="303133"/>
                  <a:pt x="256794" y="325945"/>
                </a:cubicBezTo>
                <a:cubicBezTo>
                  <a:pt x="255831" y="336899"/>
                  <a:pt x="258298" y="347881"/>
                  <a:pt x="263842" y="357378"/>
                </a:cubicBezTo>
                <a:cubicBezTo>
                  <a:pt x="266023" y="361311"/>
                  <a:pt x="265147" y="366245"/>
                  <a:pt x="261746" y="369188"/>
                </a:cubicBezTo>
                <a:cubicBezTo>
                  <a:pt x="238420" y="388734"/>
                  <a:pt x="217503" y="410984"/>
                  <a:pt x="199453" y="435483"/>
                </a:cubicBezTo>
                <a:cubicBezTo>
                  <a:pt x="194929" y="441950"/>
                  <a:pt x="196510" y="450865"/>
                  <a:pt x="202977" y="455390"/>
                </a:cubicBezTo>
                <a:cubicBezTo>
                  <a:pt x="209445" y="459914"/>
                  <a:pt x="218360" y="458333"/>
                  <a:pt x="222885" y="451866"/>
                </a:cubicBezTo>
                <a:cubicBezTo>
                  <a:pt x="258965" y="405755"/>
                  <a:pt x="303514" y="366960"/>
                  <a:pt x="354139" y="337566"/>
                </a:cubicBezTo>
                <a:cubicBezTo>
                  <a:pt x="358511" y="334041"/>
                  <a:pt x="364540" y="333403"/>
                  <a:pt x="369550" y="335937"/>
                </a:cubicBezTo>
                <a:cubicBezTo>
                  <a:pt x="374551" y="338470"/>
                  <a:pt x="377618" y="343700"/>
                  <a:pt x="377380" y="349300"/>
                </a:cubicBezTo>
                <a:cubicBezTo>
                  <a:pt x="377132" y="354911"/>
                  <a:pt x="373637" y="359854"/>
                  <a:pt x="368427" y="361950"/>
                </a:cubicBezTo>
                <a:cubicBezTo>
                  <a:pt x="344462" y="376132"/>
                  <a:pt x="321821" y="392449"/>
                  <a:pt x="300799" y="410718"/>
                </a:cubicBezTo>
                <a:cubicBezTo>
                  <a:pt x="298913" y="412451"/>
                  <a:pt x="297751" y="414832"/>
                  <a:pt x="297561" y="417385"/>
                </a:cubicBezTo>
                <a:cubicBezTo>
                  <a:pt x="297370" y="420014"/>
                  <a:pt x="298342" y="422595"/>
                  <a:pt x="300228" y="424434"/>
                </a:cubicBezTo>
                <a:cubicBezTo>
                  <a:pt x="303485" y="427967"/>
                  <a:pt x="307352" y="430872"/>
                  <a:pt x="311658" y="433006"/>
                </a:cubicBezTo>
                <a:cubicBezTo>
                  <a:pt x="318382" y="436425"/>
                  <a:pt x="325831" y="438188"/>
                  <a:pt x="333375" y="438150"/>
                </a:cubicBezTo>
                <a:cubicBezTo>
                  <a:pt x="351682" y="437435"/>
                  <a:pt x="369465" y="431777"/>
                  <a:pt x="384809" y="421767"/>
                </a:cubicBezTo>
                <a:cubicBezTo>
                  <a:pt x="423100" y="398906"/>
                  <a:pt x="464629" y="317563"/>
                  <a:pt x="456056" y="261937"/>
                </a:cubicBezTo>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3"/>
          <p:cNvSpPr/>
          <p:nvPr/>
        </p:nvSpPr>
        <p:spPr>
          <a:xfrm>
            <a:off x="6833333" y="2873132"/>
            <a:ext cx="457400" cy="457409"/>
          </a:xfrm>
          <a:custGeom>
            <a:rect b="b" l="l" r="r" t="t"/>
            <a:pathLst>
              <a:path extrusionOk="0" h="457409" w="457400">
                <a:moveTo>
                  <a:pt x="266700" y="312600"/>
                </a:moveTo>
                <a:lnTo>
                  <a:pt x="339470" y="221732"/>
                </a:lnTo>
                <a:cubicBezTo>
                  <a:pt x="340842" y="211883"/>
                  <a:pt x="341547" y="201958"/>
                  <a:pt x="341566" y="192014"/>
                </a:cubicBezTo>
                <a:lnTo>
                  <a:pt x="341566" y="69903"/>
                </a:lnTo>
                <a:cubicBezTo>
                  <a:pt x="341852" y="56854"/>
                  <a:pt x="334365" y="44881"/>
                  <a:pt x="322516" y="39423"/>
                </a:cubicBezTo>
                <a:cubicBezTo>
                  <a:pt x="225923" y="0"/>
                  <a:pt x="117738" y="0"/>
                  <a:pt x="21145" y="39423"/>
                </a:cubicBezTo>
                <a:cubicBezTo>
                  <a:pt x="8572" y="44357"/>
                  <a:pt x="219" y="56397"/>
                  <a:pt x="0" y="69903"/>
                </a:cubicBezTo>
                <a:lnTo>
                  <a:pt x="0" y="192014"/>
                </a:lnTo>
                <a:cubicBezTo>
                  <a:pt x="428" y="275129"/>
                  <a:pt x="51892" y="349443"/>
                  <a:pt x="129540" y="379085"/>
                </a:cubicBezTo>
                <a:lnTo>
                  <a:pt x="165354" y="391086"/>
                </a:lnTo>
                <a:cubicBezTo>
                  <a:pt x="167297" y="391848"/>
                  <a:pt x="169364" y="392239"/>
                  <a:pt x="171450" y="392229"/>
                </a:cubicBezTo>
                <a:cubicBezTo>
                  <a:pt x="173593" y="392201"/>
                  <a:pt x="175717" y="391820"/>
                  <a:pt x="177736" y="391086"/>
                </a:cubicBezTo>
                <a:lnTo>
                  <a:pt x="212788" y="378894"/>
                </a:lnTo>
                <a:cubicBezTo>
                  <a:pt x="229161" y="372722"/>
                  <a:pt x="244611" y="364331"/>
                  <a:pt x="258698" y="353939"/>
                </a:cubicBezTo>
                <a:cubicBezTo>
                  <a:pt x="254060" y="339699"/>
                  <a:pt x="257089" y="324078"/>
                  <a:pt x="266700" y="312600"/>
                </a:cubicBezTo>
                <a:moveTo>
                  <a:pt x="72009" y="185918"/>
                </a:moveTo>
                <a:lnTo>
                  <a:pt x="72009" y="103431"/>
                </a:lnTo>
                <a:cubicBezTo>
                  <a:pt x="71685" y="94630"/>
                  <a:pt x="77438" y="86753"/>
                  <a:pt x="85915" y="84381"/>
                </a:cubicBezTo>
                <a:cubicBezTo>
                  <a:pt x="112375" y="77266"/>
                  <a:pt x="139665" y="73675"/>
                  <a:pt x="167068" y="73713"/>
                </a:cubicBezTo>
                <a:lnTo>
                  <a:pt x="174116" y="73713"/>
                </a:lnTo>
                <a:cubicBezTo>
                  <a:pt x="195529" y="74037"/>
                  <a:pt x="216855" y="76590"/>
                  <a:pt x="237743" y="81333"/>
                </a:cubicBezTo>
                <a:lnTo>
                  <a:pt x="82486" y="238115"/>
                </a:lnTo>
                <a:cubicBezTo>
                  <a:pt x="75618" y="221570"/>
                  <a:pt x="72056" y="203834"/>
                  <a:pt x="72009" y="185918"/>
                </a:cubicBezTo>
                <a:moveTo>
                  <a:pt x="181546" y="313172"/>
                </a:moveTo>
                <a:lnTo>
                  <a:pt x="177355" y="314696"/>
                </a:lnTo>
                <a:cubicBezTo>
                  <a:pt x="172945" y="316401"/>
                  <a:pt x="168049" y="316401"/>
                  <a:pt x="163639" y="314696"/>
                </a:cubicBezTo>
                <a:lnTo>
                  <a:pt x="159638" y="312981"/>
                </a:lnTo>
                <a:cubicBezTo>
                  <a:pt x="143398" y="306838"/>
                  <a:pt x="128520" y="297589"/>
                  <a:pt x="115824" y="285740"/>
                </a:cubicBezTo>
                <a:lnTo>
                  <a:pt x="268223" y="130482"/>
                </a:lnTo>
                <a:lnTo>
                  <a:pt x="268223" y="185918"/>
                </a:lnTo>
                <a:cubicBezTo>
                  <a:pt x="268319" y="242144"/>
                  <a:pt x="233905" y="292674"/>
                  <a:pt x="181546" y="313172"/>
                </a:cubicBezTo>
                <a:moveTo>
                  <a:pt x="457200" y="318696"/>
                </a:moveTo>
                <a:lnTo>
                  <a:pt x="457200" y="317363"/>
                </a:lnTo>
                <a:cubicBezTo>
                  <a:pt x="457400" y="316296"/>
                  <a:pt x="457400" y="315191"/>
                  <a:pt x="457200" y="314124"/>
                </a:cubicBezTo>
                <a:cubicBezTo>
                  <a:pt x="457276" y="313553"/>
                  <a:pt x="457276" y="312981"/>
                  <a:pt x="457200" y="312410"/>
                </a:cubicBezTo>
                <a:cubicBezTo>
                  <a:pt x="456809" y="311457"/>
                  <a:pt x="456295" y="310562"/>
                  <a:pt x="455676" y="309743"/>
                </a:cubicBezTo>
                <a:cubicBezTo>
                  <a:pt x="454809" y="308590"/>
                  <a:pt x="453780" y="307562"/>
                  <a:pt x="452627" y="306695"/>
                </a:cubicBezTo>
                <a:lnTo>
                  <a:pt x="450913" y="305552"/>
                </a:lnTo>
                <a:cubicBezTo>
                  <a:pt x="449980" y="304971"/>
                  <a:pt x="448941" y="304590"/>
                  <a:pt x="447865" y="304409"/>
                </a:cubicBezTo>
                <a:cubicBezTo>
                  <a:pt x="446474" y="304209"/>
                  <a:pt x="445065" y="304209"/>
                  <a:pt x="443674" y="304409"/>
                </a:cubicBezTo>
                <a:lnTo>
                  <a:pt x="405002" y="304409"/>
                </a:lnTo>
                <a:lnTo>
                  <a:pt x="405002" y="209349"/>
                </a:lnTo>
                <a:cubicBezTo>
                  <a:pt x="405022" y="207578"/>
                  <a:pt x="404488" y="205854"/>
                  <a:pt x="403479" y="204396"/>
                </a:cubicBezTo>
                <a:cubicBezTo>
                  <a:pt x="402631" y="203092"/>
                  <a:pt x="401450" y="202034"/>
                  <a:pt x="400050" y="201348"/>
                </a:cubicBezTo>
                <a:lnTo>
                  <a:pt x="393572" y="201348"/>
                </a:lnTo>
                <a:lnTo>
                  <a:pt x="336232" y="271833"/>
                </a:lnTo>
                <a:lnTo>
                  <a:pt x="288607" y="331460"/>
                </a:lnTo>
                <a:cubicBezTo>
                  <a:pt x="287864" y="332222"/>
                  <a:pt x="287283" y="333136"/>
                  <a:pt x="286893" y="334127"/>
                </a:cubicBezTo>
                <a:cubicBezTo>
                  <a:pt x="286369" y="335041"/>
                  <a:pt x="285921" y="335994"/>
                  <a:pt x="285559" y="336984"/>
                </a:cubicBezTo>
                <a:cubicBezTo>
                  <a:pt x="285368" y="338375"/>
                  <a:pt x="285368" y="339785"/>
                  <a:pt x="285559" y="341175"/>
                </a:cubicBezTo>
                <a:lnTo>
                  <a:pt x="285559" y="342318"/>
                </a:lnTo>
                <a:cubicBezTo>
                  <a:pt x="285645" y="344109"/>
                  <a:pt x="286102" y="345862"/>
                  <a:pt x="286893" y="347462"/>
                </a:cubicBezTo>
                <a:lnTo>
                  <a:pt x="287845" y="349367"/>
                </a:lnTo>
                <a:cubicBezTo>
                  <a:pt x="288902" y="350777"/>
                  <a:pt x="290112" y="352053"/>
                  <a:pt x="291465" y="353177"/>
                </a:cubicBezTo>
                <a:cubicBezTo>
                  <a:pt x="294065" y="355072"/>
                  <a:pt x="297199" y="356073"/>
                  <a:pt x="300418" y="356034"/>
                </a:cubicBezTo>
                <a:lnTo>
                  <a:pt x="336994" y="356034"/>
                </a:lnTo>
                <a:lnTo>
                  <a:pt x="336994" y="451284"/>
                </a:lnTo>
                <a:cubicBezTo>
                  <a:pt x="336899" y="451789"/>
                  <a:pt x="336899" y="452304"/>
                  <a:pt x="336994" y="452808"/>
                </a:cubicBezTo>
                <a:cubicBezTo>
                  <a:pt x="337280" y="453656"/>
                  <a:pt x="337737" y="454428"/>
                  <a:pt x="338327" y="455094"/>
                </a:cubicBezTo>
                <a:cubicBezTo>
                  <a:pt x="339118" y="456114"/>
                  <a:pt x="340175" y="456904"/>
                  <a:pt x="341376" y="457380"/>
                </a:cubicBezTo>
                <a:lnTo>
                  <a:pt x="344043" y="457380"/>
                </a:lnTo>
                <a:cubicBezTo>
                  <a:pt x="345643" y="457409"/>
                  <a:pt x="347214" y="457009"/>
                  <a:pt x="348615" y="456237"/>
                </a:cubicBezTo>
                <a:cubicBezTo>
                  <a:pt x="349453" y="455695"/>
                  <a:pt x="350167" y="454980"/>
                  <a:pt x="350710" y="454142"/>
                </a:cubicBezTo>
                <a:lnTo>
                  <a:pt x="453009" y="328983"/>
                </a:lnTo>
                <a:cubicBezTo>
                  <a:pt x="455599" y="326174"/>
                  <a:pt x="457095" y="322516"/>
                  <a:pt x="457200" y="318696"/>
                </a:cubicBezTo>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3"/>
          <p:cNvSpPr/>
          <p:nvPr/>
        </p:nvSpPr>
        <p:spPr>
          <a:xfrm>
            <a:off x="5991670" y="4336071"/>
            <a:ext cx="457419" cy="457228"/>
          </a:xfrm>
          <a:custGeom>
            <a:rect b="b" l="l" r="r" t="t"/>
            <a:pathLst>
              <a:path extrusionOk="0" h="457228" w="457419">
                <a:moveTo>
                  <a:pt x="266700" y="133350"/>
                </a:moveTo>
                <a:cubicBezTo>
                  <a:pt x="266700" y="59702"/>
                  <a:pt x="206997" y="0"/>
                  <a:pt x="133350" y="0"/>
                </a:cubicBezTo>
                <a:cubicBezTo>
                  <a:pt x="59702" y="0"/>
                  <a:pt x="0" y="59702"/>
                  <a:pt x="0" y="133350"/>
                </a:cubicBezTo>
                <a:cubicBezTo>
                  <a:pt x="0" y="206997"/>
                  <a:pt x="59702" y="266700"/>
                  <a:pt x="133350" y="266700"/>
                </a:cubicBezTo>
                <a:cubicBezTo>
                  <a:pt x="206997" y="266700"/>
                  <a:pt x="266700" y="206997"/>
                  <a:pt x="266700" y="133350"/>
                </a:cubicBezTo>
                <a:moveTo>
                  <a:pt x="119062" y="214312"/>
                </a:moveTo>
                <a:cubicBezTo>
                  <a:pt x="119062" y="211683"/>
                  <a:pt x="116928" y="209550"/>
                  <a:pt x="114300" y="209550"/>
                </a:cubicBezTo>
                <a:lnTo>
                  <a:pt x="102488" y="209550"/>
                </a:lnTo>
                <a:cubicBezTo>
                  <a:pt x="94602" y="209550"/>
                  <a:pt x="88201" y="203149"/>
                  <a:pt x="88201" y="195262"/>
                </a:cubicBezTo>
                <a:cubicBezTo>
                  <a:pt x="88201" y="187375"/>
                  <a:pt x="94602" y="180975"/>
                  <a:pt x="102488" y="180975"/>
                </a:cubicBezTo>
                <a:lnTo>
                  <a:pt x="144399" y="180975"/>
                </a:lnTo>
                <a:cubicBezTo>
                  <a:pt x="150704" y="180755"/>
                  <a:pt x="156029" y="176202"/>
                  <a:pt x="157210" y="169992"/>
                </a:cubicBezTo>
                <a:cubicBezTo>
                  <a:pt x="158400" y="163791"/>
                  <a:pt x="155133" y="157600"/>
                  <a:pt x="149352" y="155066"/>
                </a:cubicBezTo>
                <a:lnTo>
                  <a:pt x="106679" y="138112"/>
                </a:lnTo>
                <a:cubicBezTo>
                  <a:pt x="88534" y="131721"/>
                  <a:pt x="77076" y="113804"/>
                  <a:pt x="78876" y="94659"/>
                </a:cubicBezTo>
                <a:cubicBezTo>
                  <a:pt x="80676" y="75504"/>
                  <a:pt x="95288" y="60045"/>
                  <a:pt x="114300" y="57150"/>
                </a:cubicBezTo>
                <a:cubicBezTo>
                  <a:pt x="116557" y="56788"/>
                  <a:pt x="118233" y="54863"/>
                  <a:pt x="118300" y="52577"/>
                </a:cubicBezTo>
                <a:lnTo>
                  <a:pt x="118300" y="45720"/>
                </a:lnTo>
                <a:cubicBezTo>
                  <a:pt x="118300" y="37833"/>
                  <a:pt x="124701" y="31432"/>
                  <a:pt x="132588" y="31432"/>
                </a:cubicBezTo>
                <a:cubicBezTo>
                  <a:pt x="140474" y="31432"/>
                  <a:pt x="146875" y="37833"/>
                  <a:pt x="146875" y="45720"/>
                </a:cubicBezTo>
                <a:lnTo>
                  <a:pt x="146875" y="52387"/>
                </a:lnTo>
                <a:cubicBezTo>
                  <a:pt x="146856" y="53797"/>
                  <a:pt x="147466" y="55140"/>
                  <a:pt x="148523" y="56054"/>
                </a:cubicBezTo>
                <a:cubicBezTo>
                  <a:pt x="149590" y="56978"/>
                  <a:pt x="151009" y="57378"/>
                  <a:pt x="152400" y="57150"/>
                </a:cubicBezTo>
                <a:lnTo>
                  <a:pt x="164211" y="57150"/>
                </a:lnTo>
                <a:cubicBezTo>
                  <a:pt x="172097" y="57150"/>
                  <a:pt x="178498" y="63550"/>
                  <a:pt x="178498" y="71437"/>
                </a:cubicBezTo>
                <a:cubicBezTo>
                  <a:pt x="178498" y="79324"/>
                  <a:pt x="172097" y="85725"/>
                  <a:pt x="164211" y="85725"/>
                </a:cubicBezTo>
                <a:lnTo>
                  <a:pt x="122300" y="85725"/>
                </a:lnTo>
                <a:cubicBezTo>
                  <a:pt x="115995" y="85944"/>
                  <a:pt x="110670" y="90497"/>
                  <a:pt x="109489" y="96707"/>
                </a:cubicBezTo>
                <a:cubicBezTo>
                  <a:pt x="108299" y="102908"/>
                  <a:pt x="111566" y="109099"/>
                  <a:pt x="117347" y="111633"/>
                </a:cubicBezTo>
                <a:lnTo>
                  <a:pt x="160020" y="128587"/>
                </a:lnTo>
                <a:cubicBezTo>
                  <a:pt x="178165" y="134978"/>
                  <a:pt x="189623" y="152895"/>
                  <a:pt x="187823" y="172040"/>
                </a:cubicBezTo>
                <a:cubicBezTo>
                  <a:pt x="186023" y="191195"/>
                  <a:pt x="171411" y="206654"/>
                  <a:pt x="152400" y="209550"/>
                </a:cubicBezTo>
                <a:cubicBezTo>
                  <a:pt x="150142" y="209911"/>
                  <a:pt x="148466" y="211836"/>
                  <a:pt x="148399" y="214122"/>
                </a:cubicBezTo>
                <a:lnTo>
                  <a:pt x="148399" y="221741"/>
                </a:lnTo>
                <a:cubicBezTo>
                  <a:pt x="148399" y="229628"/>
                  <a:pt x="141998" y="236029"/>
                  <a:pt x="134111" y="236029"/>
                </a:cubicBezTo>
                <a:cubicBezTo>
                  <a:pt x="126225" y="236029"/>
                  <a:pt x="119824" y="229628"/>
                  <a:pt x="119824" y="221741"/>
                </a:cubicBezTo>
                <a:lnTo>
                  <a:pt x="119062" y="214312"/>
                </a:lnTo>
                <a:moveTo>
                  <a:pt x="457200" y="209550"/>
                </a:moveTo>
                <a:cubicBezTo>
                  <a:pt x="457200" y="204292"/>
                  <a:pt x="452932" y="200025"/>
                  <a:pt x="447675" y="200025"/>
                </a:cubicBezTo>
                <a:lnTo>
                  <a:pt x="352425" y="200025"/>
                </a:lnTo>
                <a:cubicBezTo>
                  <a:pt x="348576" y="200044"/>
                  <a:pt x="345119" y="202377"/>
                  <a:pt x="343661" y="205930"/>
                </a:cubicBezTo>
                <a:cubicBezTo>
                  <a:pt x="342061" y="209454"/>
                  <a:pt x="342909" y="213598"/>
                  <a:pt x="345757" y="216217"/>
                </a:cubicBezTo>
                <a:lnTo>
                  <a:pt x="372618" y="243268"/>
                </a:lnTo>
                <a:cubicBezTo>
                  <a:pt x="373589" y="244125"/>
                  <a:pt x="374094" y="245402"/>
                  <a:pt x="373951" y="246697"/>
                </a:cubicBezTo>
                <a:cubicBezTo>
                  <a:pt x="373932" y="248002"/>
                  <a:pt x="373379" y="249240"/>
                  <a:pt x="372427" y="250126"/>
                </a:cubicBezTo>
                <a:lnTo>
                  <a:pt x="285750" y="330517"/>
                </a:lnTo>
                <a:cubicBezTo>
                  <a:pt x="284016" y="332070"/>
                  <a:pt x="281387" y="332070"/>
                  <a:pt x="279654" y="330517"/>
                </a:cubicBezTo>
                <a:lnTo>
                  <a:pt x="224409" y="286321"/>
                </a:lnTo>
                <a:cubicBezTo>
                  <a:pt x="218884" y="281930"/>
                  <a:pt x="212321" y="279044"/>
                  <a:pt x="205359" y="277939"/>
                </a:cubicBezTo>
                <a:cubicBezTo>
                  <a:pt x="193100" y="275882"/>
                  <a:pt x="180584" y="279606"/>
                  <a:pt x="171450" y="288036"/>
                </a:cubicBezTo>
                <a:lnTo>
                  <a:pt x="167259" y="291655"/>
                </a:lnTo>
                <a:lnTo>
                  <a:pt x="27622" y="415670"/>
                </a:lnTo>
                <a:cubicBezTo>
                  <a:pt x="20297" y="422252"/>
                  <a:pt x="17773" y="432663"/>
                  <a:pt x="21278" y="441864"/>
                </a:cubicBezTo>
                <a:cubicBezTo>
                  <a:pt x="24784" y="451065"/>
                  <a:pt x="33585" y="457161"/>
                  <a:pt x="43434" y="457200"/>
                </a:cubicBezTo>
                <a:cubicBezTo>
                  <a:pt x="49282" y="457228"/>
                  <a:pt x="54930" y="455056"/>
                  <a:pt x="59245" y="451104"/>
                </a:cubicBezTo>
                <a:lnTo>
                  <a:pt x="195452" y="329945"/>
                </a:lnTo>
                <a:cubicBezTo>
                  <a:pt x="197186" y="328393"/>
                  <a:pt x="199815" y="328393"/>
                  <a:pt x="201549" y="329945"/>
                </a:cubicBezTo>
                <a:lnTo>
                  <a:pt x="256984" y="374141"/>
                </a:lnTo>
                <a:cubicBezTo>
                  <a:pt x="272843" y="386610"/>
                  <a:pt x="295389" y="385800"/>
                  <a:pt x="310324" y="372236"/>
                </a:cubicBezTo>
                <a:lnTo>
                  <a:pt x="406527" y="283463"/>
                </a:lnTo>
                <a:cubicBezTo>
                  <a:pt x="408355" y="281768"/>
                  <a:pt x="411175" y="281768"/>
                  <a:pt x="413004" y="283463"/>
                </a:cubicBezTo>
                <a:lnTo>
                  <a:pt x="441007" y="311277"/>
                </a:lnTo>
                <a:cubicBezTo>
                  <a:pt x="442731" y="313124"/>
                  <a:pt x="445150" y="314163"/>
                  <a:pt x="447675" y="314134"/>
                </a:cubicBezTo>
                <a:cubicBezTo>
                  <a:pt x="448865" y="314401"/>
                  <a:pt x="450103" y="314401"/>
                  <a:pt x="451294" y="314134"/>
                </a:cubicBezTo>
                <a:cubicBezTo>
                  <a:pt x="455047" y="312600"/>
                  <a:pt x="457419" y="308848"/>
                  <a:pt x="457200" y="304800"/>
                </a:cubicBezTo>
                <a:lnTo>
                  <a:pt x="457200" y="209550"/>
                </a:lnTo>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91" name="Google Shape;391;p3"/>
          <p:cNvSpPr txBox="1"/>
          <p:nvPr/>
        </p:nvSpPr>
        <p:spPr>
          <a:xfrm>
            <a:off x="193999" y="2223031"/>
            <a:ext cx="2922275" cy="43088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lang="en-US" sz="2800">
                <a:solidFill>
                  <a:srgbClr val="484848"/>
                </a:solidFill>
                <a:latin typeface="Roboto"/>
                <a:ea typeface="Roboto"/>
                <a:cs typeface="Roboto"/>
                <a:sym typeface="Roboto"/>
              </a:rPr>
              <a:t>Climate Mitigation</a:t>
            </a:r>
            <a:endParaRPr/>
          </a:p>
        </p:txBody>
      </p:sp>
      <p:sp>
        <p:nvSpPr>
          <p:cNvPr id="392" name="Google Shape;392;p3"/>
          <p:cNvSpPr txBox="1"/>
          <p:nvPr/>
        </p:nvSpPr>
        <p:spPr>
          <a:xfrm>
            <a:off x="7726446" y="2211869"/>
            <a:ext cx="2459006"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lang="en-US" sz="2800">
                <a:solidFill>
                  <a:srgbClr val="484848"/>
                </a:solidFill>
                <a:latin typeface="Roboto"/>
                <a:ea typeface="Roboto"/>
                <a:cs typeface="Roboto"/>
                <a:sym typeface="Roboto"/>
              </a:rPr>
              <a:t>Energy Security</a:t>
            </a:r>
            <a:endParaRPr/>
          </a:p>
        </p:txBody>
      </p:sp>
      <p:sp>
        <p:nvSpPr>
          <p:cNvPr id="393" name="Google Shape;393;p3"/>
          <p:cNvSpPr txBox="1"/>
          <p:nvPr/>
        </p:nvSpPr>
        <p:spPr>
          <a:xfrm>
            <a:off x="2338030" y="5088705"/>
            <a:ext cx="1888337" cy="86177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lang="en-US" sz="2800">
                <a:solidFill>
                  <a:srgbClr val="484848"/>
                </a:solidFill>
                <a:latin typeface="Roboto"/>
                <a:ea typeface="Roboto"/>
                <a:cs typeface="Roboto"/>
                <a:sym typeface="Roboto"/>
              </a:rPr>
              <a:t>Economic</a:t>
            </a:r>
            <a:br>
              <a:rPr b="0" lang="en-US" sz="2800">
                <a:solidFill>
                  <a:srgbClr val="484848"/>
                </a:solidFill>
                <a:latin typeface="Roboto"/>
                <a:ea typeface="Roboto"/>
                <a:cs typeface="Roboto"/>
                <a:sym typeface="Roboto"/>
              </a:rPr>
            </a:br>
            <a:r>
              <a:rPr b="0" lang="en-US" sz="2800">
                <a:solidFill>
                  <a:srgbClr val="484848"/>
                </a:solidFill>
                <a:latin typeface="Roboto"/>
                <a:ea typeface="Roboto"/>
                <a:cs typeface="Roboto"/>
                <a:sym typeface="Roboto"/>
              </a:rPr>
              <a:t>Expansion</a:t>
            </a:r>
            <a:endParaRPr/>
          </a:p>
        </p:txBody>
      </p:sp>
      <p:sp>
        <p:nvSpPr>
          <p:cNvPr id="394" name="Google Shape;394;p3"/>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
          <p:cNvSpPr/>
          <p:nvPr/>
        </p:nvSpPr>
        <p:spPr>
          <a:xfrm>
            <a:off x="612643" y="964425"/>
            <a:ext cx="11285114" cy="1590803"/>
          </a:xfrm>
          <a:custGeom>
            <a:rect b="b" l="l" r="r" t="t"/>
            <a:pathLst>
              <a:path extrusionOk="0" h="3549056" w="1368310">
                <a:moveTo>
                  <a:pt x="1368310" y="3463536"/>
                </a:moveTo>
                <a:cubicBezTo>
                  <a:pt x="1368310" y="3510764"/>
                  <a:pt x="1330019" y="3549056"/>
                  <a:pt x="1282791" y="3549056"/>
                </a:cubicBezTo>
                <a:lnTo>
                  <a:pt x="85519" y="3549056"/>
                </a:lnTo>
                <a:cubicBezTo>
                  <a:pt x="38291" y="3549056"/>
                  <a:pt x="0" y="3510764"/>
                  <a:pt x="0" y="3463536"/>
                </a:cubicBezTo>
                <a:lnTo>
                  <a:pt x="0" y="85519"/>
                </a:lnTo>
                <a:cubicBezTo>
                  <a:pt x="0" y="38291"/>
                  <a:pt x="38291" y="0"/>
                  <a:pt x="85519" y="0"/>
                </a:cubicBezTo>
                <a:lnTo>
                  <a:pt x="1282791" y="0"/>
                </a:lnTo>
                <a:cubicBezTo>
                  <a:pt x="1330019" y="0"/>
                  <a:pt x="1368310" y="38291"/>
                  <a:pt x="1368310" y="85519"/>
                </a:cubicBezTo>
                <a:lnTo>
                  <a:pt x="1368310" y="3463536"/>
                </a:lnTo>
              </a:path>
            </a:pathLst>
          </a:custGeom>
          <a:solidFill>
            <a:srgbClr val="3CC5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1" name="Google Shape;401;p4"/>
          <p:cNvSpPr/>
          <p:nvPr/>
        </p:nvSpPr>
        <p:spPr>
          <a:xfrm>
            <a:off x="995198" y="1049944"/>
            <a:ext cx="301602" cy="167183"/>
          </a:xfrm>
          <a:custGeom>
            <a:rect b="b" l="l" r="r" t="t"/>
            <a:pathLst>
              <a:path extrusionOk="0" h="167183" w="301602">
                <a:moveTo>
                  <a:pt x="0" y="97996"/>
                </a:moveTo>
                <a:cubicBezTo>
                  <a:pt x="87664" y="34304"/>
                  <a:pt x="193242" y="0"/>
                  <a:pt x="301602" y="0"/>
                </a:cubicBezTo>
                <a:moveTo>
                  <a:pt x="301602" y="85519"/>
                </a:moveTo>
                <a:cubicBezTo>
                  <a:pt x="211302" y="85519"/>
                  <a:pt x="123320" y="114106"/>
                  <a:pt x="50266" y="167183"/>
                </a:cubicBezTo>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2" name="Google Shape;402;p4"/>
          <p:cNvSpPr/>
          <p:nvPr/>
        </p:nvSpPr>
        <p:spPr>
          <a:xfrm>
            <a:off x="725022" y="1049944"/>
            <a:ext cx="1118059" cy="1079112"/>
          </a:xfrm>
          <a:custGeom>
            <a:rect b="b" l="l" r="r" t="t"/>
            <a:pathLst>
              <a:path extrusionOk="0" h="1079112" w="1118059">
                <a:moveTo>
                  <a:pt x="571775" y="0"/>
                </a:moveTo>
                <a:cubicBezTo>
                  <a:pt x="824179" y="0"/>
                  <a:pt x="1039096" y="183553"/>
                  <a:pt x="1078578" y="432849"/>
                </a:cubicBezTo>
                <a:cubicBezTo>
                  <a:pt x="1118059" y="682138"/>
                  <a:pt x="970381" y="923125"/>
                  <a:pt x="730343" y="1001118"/>
                </a:cubicBezTo>
                <a:cubicBezTo>
                  <a:pt x="490297" y="1079112"/>
                  <a:pt x="229177" y="970951"/>
                  <a:pt x="114588" y="746064"/>
                </a:cubicBezTo>
                <a:cubicBezTo>
                  <a:pt x="0" y="521176"/>
                  <a:pt x="65978" y="246352"/>
                  <a:pt x="270177" y="97998"/>
                </a:cubicBezTo>
                <a:lnTo>
                  <a:pt x="320441" y="167183"/>
                </a:lnTo>
                <a:cubicBezTo>
                  <a:pt x="150279" y="290815"/>
                  <a:pt x="95297" y="519836"/>
                  <a:pt x="190786" y="707238"/>
                </a:cubicBezTo>
                <a:cubicBezTo>
                  <a:pt x="286276" y="894647"/>
                  <a:pt x="503873" y="984784"/>
                  <a:pt x="703910" y="919782"/>
                </a:cubicBezTo>
                <a:cubicBezTo>
                  <a:pt x="903947" y="854788"/>
                  <a:pt x="1027017" y="653967"/>
                  <a:pt x="994113" y="446226"/>
                </a:cubicBezTo>
                <a:cubicBezTo>
                  <a:pt x="961209" y="238485"/>
                  <a:pt x="782110" y="85519"/>
                  <a:pt x="571775" y="85519"/>
                </a:cubicBezTo>
                <a:lnTo>
                  <a:pt x="571775" y="0"/>
                </a:lnTo>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4"/>
          <p:cNvSpPr/>
          <p:nvPr/>
        </p:nvSpPr>
        <p:spPr>
          <a:xfrm>
            <a:off x="725024" y="1049944"/>
            <a:ext cx="1118059" cy="1079115"/>
          </a:xfrm>
          <a:custGeom>
            <a:rect b="b" l="l" r="r" t="t"/>
            <a:pathLst>
              <a:path extrusionOk="0" h="1079115" w="1118059">
                <a:moveTo>
                  <a:pt x="571776" y="0"/>
                </a:moveTo>
                <a:cubicBezTo>
                  <a:pt x="824174" y="0"/>
                  <a:pt x="1039091" y="183556"/>
                  <a:pt x="1078575" y="432847"/>
                </a:cubicBezTo>
                <a:cubicBezTo>
                  <a:pt x="1118059" y="682138"/>
                  <a:pt x="970383" y="923123"/>
                  <a:pt x="730338" y="1001119"/>
                </a:cubicBezTo>
                <a:cubicBezTo>
                  <a:pt x="490293" y="1079115"/>
                  <a:pt x="229173" y="970955"/>
                  <a:pt x="114586" y="746067"/>
                </a:cubicBezTo>
                <a:cubicBezTo>
                  <a:pt x="0" y="521178"/>
                  <a:pt x="65979" y="246353"/>
                  <a:pt x="270174" y="97996"/>
                </a:cubicBezTo>
                <a:lnTo>
                  <a:pt x="320440" y="167183"/>
                </a:lnTo>
                <a:cubicBezTo>
                  <a:pt x="150278" y="290813"/>
                  <a:pt x="95295" y="519835"/>
                  <a:pt x="190784" y="707242"/>
                </a:cubicBezTo>
                <a:cubicBezTo>
                  <a:pt x="286273" y="894649"/>
                  <a:pt x="503873" y="984781"/>
                  <a:pt x="703911" y="919785"/>
                </a:cubicBezTo>
                <a:cubicBezTo>
                  <a:pt x="903948" y="854789"/>
                  <a:pt x="1027012" y="653967"/>
                  <a:pt x="994109" y="446225"/>
                </a:cubicBezTo>
                <a:cubicBezTo>
                  <a:pt x="961205" y="238483"/>
                  <a:pt x="782108" y="85519"/>
                  <a:pt x="571776" y="85519"/>
                </a:cubicBezTo>
                <a:close/>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4" name="Google Shape;404;p4"/>
          <p:cNvSpPr/>
          <p:nvPr/>
        </p:nvSpPr>
        <p:spPr>
          <a:xfrm>
            <a:off x="612643" y="2679507"/>
            <a:ext cx="11294132" cy="1661760"/>
          </a:xfrm>
          <a:custGeom>
            <a:rect b="b" l="l" r="r" t="t"/>
            <a:pathLst>
              <a:path extrusionOk="0" h="3549056" w="1368310">
                <a:moveTo>
                  <a:pt x="1368310" y="3463536"/>
                </a:moveTo>
                <a:cubicBezTo>
                  <a:pt x="1368310" y="3510764"/>
                  <a:pt x="1330019" y="3549056"/>
                  <a:pt x="1282791" y="3549056"/>
                </a:cubicBezTo>
                <a:lnTo>
                  <a:pt x="85519" y="3549056"/>
                </a:lnTo>
                <a:cubicBezTo>
                  <a:pt x="38291" y="3549056"/>
                  <a:pt x="0" y="3510764"/>
                  <a:pt x="0" y="3463536"/>
                </a:cubicBezTo>
                <a:lnTo>
                  <a:pt x="0" y="85519"/>
                </a:lnTo>
                <a:cubicBezTo>
                  <a:pt x="0" y="38291"/>
                  <a:pt x="38291" y="0"/>
                  <a:pt x="85519" y="0"/>
                </a:cubicBezTo>
                <a:lnTo>
                  <a:pt x="1282791" y="0"/>
                </a:lnTo>
                <a:cubicBezTo>
                  <a:pt x="1330019" y="0"/>
                  <a:pt x="1368310" y="38291"/>
                  <a:pt x="1368310" y="85519"/>
                </a:cubicBezTo>
                <a:lnTo>
                  <a:pt x="1368310" y="3463536"/>
                </a:lnTo>
              </a:path>
            </a:pathLst>
          </a:custGeom>
          <a:solidFill>
            <a:srgbClr val="92BD3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5" name="Google Shape;405;p4"/>
          <p:cNvSpPr/>
          <p:nvPr/>
        </p:nvSpPr>
        <p:spPr>
          <a:xfrm>
            <a:off x="772689" y="2828877"/>
            <a:ext cx="1025759" cy="1069622"/>
          </a:xfrm>
          <a:custGeom>
            <a:rect b="b" l="l" r="r" t="t"/>
            <a:pathLst>
              <a:path extrusionOk="0" h="1069622" w="1025759">
                <a:moveTo>
                  <a:pt x="1025759" y="671678"/>
                </a:moveTo>
                <a:cubicBezTo>
                  <a:pt x="944605" y="921447"/>
                  <a:pt x="687958" y="1069622"/>
                  <a:pt x="431074" y="1015020"/>
                </a:cubicBezTo>
                <a:cubicBezTo>
                  <a:pt x="174190" y="960418"/>
                  <a:pt x="0" y="720665"/>
                  <a:pt x="27451" y="459481"/>
                </a:cubicBezTo>
                <a:cubicBezTo>
                  <a:pt x="54902" y="198297"/>
                  <a:pt x="275134" y="0"/>
                  <a:pt x="537756" y="0"/>
                </a:cubicBezTo>
                <a:moveTo>
                  <a:pt x="537756" y="85519"/>
                </a:moveTo>
                <a:cubicBezTo>
                  <a:pt x="318904" y="85519"/>
                  <a:pt x="135378" y="250767"/>
                  <a:pt x="112502" y="468420"/>
                </a:cubicBezTo>
                <a:cubicBezTo>
                  <a:pt x="89626" y="686073"/>
                  <a:pt x="234784" y="885867"/>
                  <a:pt x="448854" y="931369"/>
                </a:cubicBezTo>
                <a:cubicBezTo>
                  <a:pt x="662924" y="976871"/>
                  <a:pt x="876797" y="853392"/>
                  <a:pt x="944426" y="645251"/>
                </a:cubicBezTo>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4"/>
          <p:cNvSpPr/>
          <p:nvPr/>
        </p:nvSpPr>
        <p:spPr>
          <a:xfrm>
            <a:off x="1310446" y="2828877"/>
            <a:ext cx="538758" cy="671676"/>
          </a:xfrm>
          <a:custGeom>
            <a:rect b="b" l="l" r="r" t="t"/>
            <a:pathLst>
              <a:path extrusionOk="0" h="671676" w="538758">
                <a:moveTo>
                  <a:pt x="0" y="0"/>
                </a:moveTo>
                <a:cubicBezTo>
                  <a:pt x="164254" y="0"/>
                  <a:pt x="318574" y="78635"/>
                  <a:pt x="415118" y="211510"/>
                </a:cubicBezTo>
                <a:cubicBezTo>
                  <a:pt x="511662" y="344393"/>
                  <a:pt x="538758" y="515468"/>
                  <a:pt x="488002" y="671676"/>
                </a:cubicBezTo>
                <a:lnTo>
                  <a:pt x="406666" y="645251"/>
                </a:lnTo>
                <a:cubicBezTo>
                  <a:pt x="448962" y="515076"/>
                  <a:pt x="426385" y="372515"/>
                  <a:pt x="345933" y="261782"/>
                </a:cubicBezTo>
                <a:cubicBezTo>
                  <a:pt x="265480" y="151048"/>
                  <a:pt x="136873" y="85519"/>
                  <a:pt x="0" y="85519"/>
                </a:cubicBezTo>
                <a:lnTo>
                  <a:pt x="0" y="0"/>
                </a:lnTo>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7" name="Google Shape;407;p4"/>
          <p:cNvSpPr/>
          <p:nvPr/>
        </p:nvSpPr>
        <p:spPr>
          <a:xfrm>
            <a:off x="1310446" y="2828877"/>
            <a:ext cx="538759" cy="671678"/>
          </a:xfrm>
          <a:custGeom>
            <a:rect b="b" l="l" r="r" t="t"/>
            <a:pathLst>
              <a:path extrusionOk="0" h="671678" w="538759">
                <a:moveTo>
                  <a:pt x="0" y="0"/>
                </a:moveTo>
                <a:cubicBezTo>
                  <a:pt x="164251" y="0"/>
                  <a:pt x="318575" y="78632"/>
                  <a:pt x="415120" y="211514"/>
                </a:cubicBezTo>
                <a:cubicBezTo>
                  <a:pt x="511664" y="344396"/>
                  <a:pt x="538759" y="515466"/>
                  <a:pt x="488003" y="671678"/>
                </a:cubicBezTo>
                <a:lnTo>
                  <a:pt x="406669" y="645251"/>
                </a:lnTo>
                <a:cubicBezTo>
                  <a:pt x="448966" y="515074"/>
                  <a:pt x="426387" y="372516"/>
                  <a:pt x="345933" y="261781"/>
                </a:cubicBezTo>
                <a:cubicBezTo>
                  <a:pt x="265479" y="151046"/>
                  <a:pt x="136875" y="85519"/>
                  <a:pt x="0" y="85519"/>
                </a:cubicBezTo>
                <a:close/>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4"/>
          <p:cNvSpPr/>
          <p:nvPr/>
        </p:nvSpPr>
        <p:spPr>
          <a:xfrm>
            <a:off x="601133" y="4454881"/>
            <a:ext cx="11294132" cy="1608237"/>
          </a:xfrm>
          <a:custGeom>
            <a:rect b="b" l="l" r="r" t="t"/>
            <a:pathLst>
              <a:path extrusionOk="0" h="3549056" w="1368310">
                <a:moveTo>
                  <a:pt x="1368310" y="3463536"/>
                </a:moveTo>
                <a:cubicBezTo>
                  <a:pt x="1368310" y="3510764"/>
                  <a:pt x="1330019" y="3549056"/>
                  <a:pt x="1282791" y="3549056"/>
                </a:cubicBezTo>
                <a:lnTo>
                  <a:pt x="85519" y="3549056"/>
                </a:lnTo>
                <a:cubicBezTo>
                  <a:pt x="38291" y="3549056"/>
                  <a:pt x="0" y="3510764"/>
                  <a:pt x="0" y="3463536"/>
                </a:cubicBezTo>
                <a:lnTo>
                  <a:pt x="0" y="85519"/>
                </a:lnTo>
                <a:cubicBezTo>
                  <a:pt x="0" y="38291"/>
                  <a:pt x="38291" y="0"/>
                  <a:pt x="85519" y="0"/>
                </a:cubicBezTo>
                <a:lnTo>
                  <a:pt x="1282791" y="0"/>
                </a:lnTo>
                <a:cubicBezTo>
                  <a:pt x="1330019" y="0"/>
                  <a:pt x="1368310" y="38291"/>
                  <a:pt x="1368310" y="85519"/>
                </a:cubicBezTo>
                <a:lnTo>
                  <a:pt x="1368310" y="3463536"/>
                </a:lnTo>
              </a:path>
            </a:pathLst>
          </a:custGeom>
          <a:solidFill>
            <a:srgbClr val="1EAB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9" name="Google Shape;409;p4"/>
          <p:cNvSpPr txBox="1"/>
          <p:nvPr/>
        </p:nvSpPr>
        <p:spPr>
          <a:xfrm>
            <a:off x="891240" y="2155283"/>
            <a:ext cx="811119" cy="4001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600">
                <a:solidFill>
                  <a:srgbClr val="FFFFFF"/>
                </a:solidFill>
                <a:latin typeface="Roboto"/>
                <a:ea typeface="Roboto"/>
                <a:cs typeface="Roboto"/>
                <a:sym typeface="Roboto"/>
              </a:rPr>
              <a:t>90%+</a:t>
            </a:r>
            <a:endParaRPr/>
          </a:p>
        </p:txBody>
      </p:sp>
      <p:sp>
        <p:nvSpPr>
          <p:cNvPr id="410" name="Google Shape;410;p4"/>
          <p:cNvSpPr txBox="1"/>
          <p:nvPr/>
        </p:nvSpPr>
        <p:spPr>
          <a:xfrm>
            <a:off x="955422" y="3907990"/>
            <a:ext cx="700752" cy="4001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600">
                <a:solidFill>
                  <a:srgbClr val="FFFFFF"/>
                </a:solidFill>
                <a:latin typeface="Roboto"/>
                <a:ea typeface="Roboto"/>
                <a:cs typeface="Roboto"/>
                <a:sym typeface="Roboto"/>
              </a:rPr>
              <a:t>30%</a:t>
            </a:r>
            <a:endParaRPr/>
          </a:p>
        </p:txBody>
      </p:sp>
      <p:sp>
        <p:nvSpPr>
          <p:cNvPr id="411" name="Google Shape;411;p4"/>
          <p:cNvSpPr txBox="1"/>
          <p:nvPr/>
        </p:nvSpPr>
        <p:spPr>
          <a:xfrm>
            <a:off x="996257" y="5645439"/>
            <a:ext cx="628377" cy="4001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600">
                <a:solidFill>
                  <a:srgbClr val="FFFFFF"/>
                </a:solidFill>
                <a:latin typeface="Roboto"/>
                <a:ea typeface="Roboto"/>
                <a:cs typeface="Roboto"/>
                <a:sym typeface="Roboto"/>
              </a:rPr>
              <a:t>25%</a:t>
            </a:r>
            <a:endParaRPr/>
          </a:p>
        </p:txBody>
      </p:sp>
      <p:sp>
        <p:nvSpPr>
          <p:cNvPr id="412" name="Google Shape;412;p4"/>
          <p:cNvSpPr/>
          <p:nvPr/>
        </p:nvSpPr>
        <p:spPr>
          <a:xfrm>
            <a:off x="1050931" y="1317193"/>
            <a:ext cx="491736" cy="491736"/>
          </a:xfrm>
          <a:custGeom>
            <a:rect b="b" l="l" r="r" t="t"/>
            <a:pathLst>
              <a:path extrusionOk="0" h="491736" w="491736">
                <a:moveTo>
                  <a:pt x="0" y="491736"/>
                </a:moveTo>
                <a:lnTo>
                  <a:pt x="491736" y="491736"/>
                </a:lnTo>
                <a:moveTo>
                  <a:pt x="206294" y="206978"/>
                </a:moveTo>
                <a:cubicBezTo>
                  <a:pt x="206294" y="233876"/>
                  <a:pt x="228099" y="255681"/>
                  <a:pt x="254997" y="255681"/>
                </a:cubicBezTo>
                <a:cubicBezTo>
                  <a:pt x="281895" y="255681"/>
                  <a:pt x="303700" y="233876"/>
                  <a:pt x="303700" y="206978"/>
                </a:cubicBezTo>
                <a:cubicBezTo>
                  <a:pt x="303700" y="180080"/>
                  <a:pt x="281895" y="158275"/>
                  <a:pt x="254997" y="158275"/>
                </a:cubicBezTo>
                <a:cubicBezTo>
                  <a:pt x="228099" y="158275"/>
                  <a:pt x="206294" y="180080"/>
                  <a:pt x="206294" y="206978"/>
                </a:cubicBezTo>
                <a:close/>
                <a:moveTo>
                  <a:pt x="224488" y="0"/>
                </a:moveTo>
                <a:lnTo>
                  <a:pt x="224488" y="127851"/>
                </a:lnTo>
                <a:cubicBezTo>
                  <a:pt x="224925" y="144345"/>
                  <a:pt x="238422" y="157489"/>
                  <a:pt x="254922" y="157489"/>
                </a:cubicBezTo>
                <a:cubicBezTo>
                  <a:pt x="271422" y="157489"/>
                  <a:pt x="284919" y="144345"/>
                  <a:pt x="285356" y="127851"/>
                </a:cubicBezTo>
                <a:cubicBezTo>
                  <a:pt x="285442" y="84065"/>
                  <a:pt x="267718" y="0"/>
                  <a:pt x="224488" y="0"/>
                </a:cubicBezTo>
                <a:close/>
                <a:moveTo>
                  <a:pt x="90971" y="336839"/>
                </a:moveTo>
                <a:lnTo>
                  <a:pt x="201676" y="272913"/>
                </a:lnTo>
                <a:cubicBezTo>
                  <a:pt x="215582" y="264222"/>
                  <a:pt x="220106" y="246077"/>
                  <a:pt x="211907" y="231875"/>
                </a:cubicBezTo>
                <a:cubicBezTo>
                  <a:pt x="203708" y="217672"/>
                  <a:pt x="185733" y="212516"/>
                  <a:pt x="171252" y="220212"/>
                </a:cubicBezTo>
                <a:cubicBezTo>
                  <a:pt x="133324" y="242084"/>
                  <a:pt x="69399" y="299467"/>
                  <a:pt x="90971" y="336839"/>
                </a:cubicBezTo>
                <a:close/>
                <a:moveTo>
                  <a:pt x="449468" y="284116"/>
                </a:moveTo>
                <a:lnTo>
                  <a:pt x="338763" y="220212"/>
                </a:lnTo>
                <a:cubicBezTo>
                  <a:pt x="329332" y="214558"/>
                  <a:pt x="317586" y="214429"/>
                  <a:pt x="308033" y="219874"/>
                </a:cubicBezTo>
                <a:cubicBezTo>
                  <a:pt x="298480" y="225319"/>
                  <a:pt x="292606" y="235492"/>
                  <a:pt x="292665" y="246488"/>
                </a:cubicBezTo>
                <a:cubicBezTo>
                  <a:pt x="292724" y="257484"/>
                  <a:pt x="298708" y="267593"/>
                  <a:pt x="308318" y="272935"/>
                </a:cubicBezTo>
                <a:cubicBezTo>
                  <a:pt x="346225" y="294806"/>
                  <a:pt x="427896" y="321488"/>
                  <a:pt x="449468" y="284116"/>
                </a:cubicBezTo>
                <a:close/>
                <a:moveTo>
                  <a:pt x="231971" y="299339"/>
                </a:moveTo>
                <a:lnTo>
                  <a:pt x="203108" y="491736"/>
                </a:lnTo>
                <a:moveTo>
                  <a:pt x="281123" y="299146"/>
                </a:moveTo>
                <a:lnTo>
                  <a:pt x="310007" y="491736"/>
                </a:lnTo>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4"/>
          <p:cNvSpPr/>
          <p:nvPr/>
        </p:nvSpPr>
        <p:spPr>
          <a:xfrm>
            <a:off x="1064664" y="3106816"/>
            <a:ext cx="491736" cy="470356"/>
          </a:xfrm>
          <a:custGeom>
            <a:rect b="b" l="l" r="r" t="t"/>
            <a:pathLst>
              <a:path extrusionOk="0" h="470356" w="491736">
                <a:moveTo>
                  <a:pt x="491736" y="470356"/>
                </a:moveTo>
                <a:lnTo>
                  <a:pt x="0" y="470356"/>
                </a:lnTo>
                <a:moveTo>
                  <a:pt x="406131" y="470356"/>
                </a:moveTo>
                <a:lnTo>
                  <a:pt x="406131" y="374147"/>
                </a:lnTo>
                <a:cubicBezTo>
                  <a:pt x="406131" y="368243"/>
                  <a:pt x="410917" y="363457"/>
                  <a:pt x="416821" y="363457"/>
                </a:cubicBezTo>
                <a:lnTo>
                  <a:pt x="459581" y="363457"/>
                </a:lnTo>
                <a:cubicBezTo>
                  <a:pt x="465485" y="363457"/>
                  <a:pt x="470271" y="368243"/>
                  <a:pt x="470271" y="374147"/>
                </a:cubicBezTo>
                <a:lnTo>
                  <a:pt x="470271" y="470356"/>
                </a:lnTo>
                <a:moveTo>
                  <a:pt x="277852" y="470356"/>
                </a:moveTo>
                <a:lnTo>
                  <a:pt x="277852" y="267248"/>
                </a:lnTo>
                <a:cubicBezTo>
                  <a:pt x="277852" y="261344"/>
                  <a:pt x="282638" y="256558"/>
                  <a:pt x="288542" y="256558"/>
                </a:cubicBezTo>
                <a:lnTo>
                  <a:pt x="331302" y="256558"/>
                </a:lnTo>
                <a:cubicBezTo>
                  <a:pt x="337206" y="256558"/>
                  <a:pt x="341992" y="261344"/>
                  <a:pt x="341992" y="267248"/>
                </a:cubicBezTo>
                <a:lnTo>
                  <a:pt x="341992" y="470356"/>
                </a:lnTo>
                <a:moveTo>
                  <a:pt x="149573" y="470356"/>
                </a:moveTo>
                <a:lnTo>
                  <a:pt x="149573" y="310007"/>
                </a:lnTo>
                <a:cubicBezTo>
                  <a:pt x="149573" y="304104"/>
                  <a:pt x="154359" y="299317"/>
                  <a:pt x="160263" y="299317"/>
                </a:cubicBezTo>
                <a:lnTo>
                  <a:pt x="203023" y="299317"/>
                </a:lnTo>
                <a:cubicBezTo>
                  <a:pt x="208926" y="299317"/>
                  <a:pt x="213713" y="304104"/>
                  <a:pt x="213713" y="310007"/>
                </a:cubicBezTo>
                <a:lnTo>
                  <a:pt x="213713" y="470356"/>
                </a:lnTo>
                <a:moveTo>
                  <a:pt x="21294" y="470356"/>
                </a:moveTo>
                <a:lnTo>
                  <a:pt x="21294" y="160348"/>
                </a:lnTo>
                <a:cubicBezTo>
                  <a:pt x="21294" y="154445"/>
                  <a:pt x="26080" y="149658"/>
                  <a:pt x="31984" y="149658"/>
                </a:cubicBezTo>
                <a:lnTo>
                  <a:pt x="74743" y="149658"/>
                </a:lnTo>
                <a:cubicBezTo>
                  <a:pt x="80647" y="149658"/>
                  <a:pt x="85433" y="154445"/>
                  <a:pt x="85433" y="160348"/>
                </a:cubicBezTo>
                <a:lnTo>
                  <a:pt x="85433" y="470356"/>
                </a:lnTo>
                <a:moveTo>
                  <a:pt x="480961" y="213798"/>
                </a:moveTo>
                <a:lnTo>
                  <a:pt x="360806" y="84322"/>
                </a:lnTo>
                <a:cubicBezTo>
                  <a:pt x="349391" y="72013"/>
                  <a:pt x="331830" y="67523"/>
                  <a:pt x="315908" y="72841"/>
                </a:cubicBezTo>
                <a:lnTo>
                  <a:pt x="236397" y="99373"/>
                </a:lnTo>
                <a:cubicBezTo>
                  <a:pt x="222347" y="104057"/>
                  <a:pt x="206874" y="101137"/>
                  <a:pt x="195497" y="91655"/>
                </a:cubicBezTo>
                <a:lnTo>
                  <a:pt x="85433" y="0"/>
                </a:lnTo>
                <a:moveTo>
                  <a:pt x="395527" y="213798"/>
                </a:moveTo>
                <a:lnTo>
                  <a:pt x="481046" y="213798"/>
                </a:lnTo>
                <a:lnTo>
                  <a:pt x="481046" y="128279"/>
                </a:lnTo>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4"/>
          <p:cNvSpPr/>
          <p:nvPr/>
        </p:nvSpPr>
        <p:spPr>
          <a:xfrm>
            <a:off x="790538" y="4619206"/>
            <a:ext cx="1026233" cy="1026233"/>
          </a:xfrm>
          <a:custGeom>
            <a:rect b="b" l="l" r="r" t="t"/>
            <a:pathLst>
              <a:path extrusionOk="0" h="1026233" w="1026233">
                <a:moveTo>
                  <a:pt x="1026233" y="513116"/>
                </a:moveTo>
                <a:cubicBezTo>
                  <a:pt x="1026233" y="796502"/>
                  <a:pt x="796502" y="1026233"/>
                  <a:pt x="513116" y="1026233"/>
                </a:cubicBezTo>
                <a:cubicBezTo>
                  <a:pt x="229730" y="1026233"/>
                  <a:pt x="0" y="796502"/>
                  <a:pt x="0" y="513116"/>
                </a:cubicBezTo>
                <a:cubicBezTo>
                  <a:pt x="0" y="229730"/>
                  <a:pt x="229730" y="0"/>
                  <a:pt x="513116" y="0"/>
                </a:cubicBezTo>
                <a:moveTo>
                  <a:pt x="513116" y="85519"/>
                </a:moveTo>
                <a:cubicBezTo>
                  <a:pt x="276961" y="85519"/>
                  <a:pt x="85519" y="276961"/>
                  <a:pt x="85519" y="513116"/>
                </a:cubicBezTo>
                <a:cubicBezTo>
                  <a:pt x="85519" y="749271"/>
                  <a:pt x="276961" y="940713"/>
                  <a:pt x="513116" y="940713"/>
                </a:cubicBezTo>
                <a:cubicBezTo>
                  <a:pt x="749271" y="940713"/>
                  <a:pt x="940713" y="749271"/>
                  <a:pt x="940713" y="513116"/>
                </a:cubicBezTo>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5" name="Google Shape;415;p4"/>
          <p:cNvSpPr/>
          <p:nvPr/>
        </p:nvSpPr>
        <p:spPr>
          <a:xfrm>
            <a:off x="1303655" y="4619206"/>
            <a:ext cx="513116" cy="513116"/>
          </a:xfrm>
          <a:custGeom>
            <a:rect b="b" l="l" r="r" t="t"/>
            <a:pathLst>
              <a:path extrusionOk="0" h="513116" w="513116">
                <a:moveTo>
                  <a:pt x="0" y="0"/>
                </a:moveTo>
                <a:cubicBezTo>
                  <a:pt x="283389" y="0"/>
                  <a:pt x="513116" y="229726"/>
                  <a:pt x="513116" y="513116"/>
                </a:cubicBezTo>
                <a:lnTo>
                  <a:pt x="427597" y="513116"/>
                </a:lnTo>
                <a:cubicBezTo>
                  <a:pt x="427597" y="276961"/>
                  <a:pt x="236154" y="85519"/>
                  <a:pt x="0" y="85519"/>
                </a:cubicBezTo>
                <a:lnTo>
                  <a:pt x="0" y="0"/>
                </a:lnTo>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6" name="Google Shape;416;p4"/>
          <p:cNvSpPr/>
          <p:nvPr/>
        </p:nvSpPr>
        <p:spPr>
          <a:xfrm>
            <a:off x="1047097" y="4875765"/>
            <a:ext cx="502426" cy="501934"/>
          </a:xfrm>
          <a:custGeom>
            <a:rect b="b" l="l" r="r" t="t"/>
            <a:pathLst>
              <a:path extrusionOk="0" h="501934" w="502426">
                <a:moveTo>
                  <a:pt x="502426" y="75321"/>
                </a:moveTo>
                <a:lnTo>
                  <a:pt x="438287" y="11181"/>
                </a:lnTo>
                <a:lnTo>
                  <a:pt x="374147" y="75321"/>
                </a:lnTo>
                <a:moveTo>
                  <a:pt x="438287" y="11181"/>
                </a:moveTo>
                <a:cubicBezTo>
                  <a:pt x="438671" y="18899"/>
                  <a:pt x="438287" y="37350"/>
                  <a:pt x="438287" y="45154"/>
                </a:cubicBezTo>
                <a:cubicBezTo>
                  <a:pt x="438282" y="286260"/>
                  <a:pt x="251270" y="486035"/>
                  <a:pt x="10689" y="501934"/>
                </a:cubicBezTo>
              </a:path>
            </a:pathLst>
          </a:custGeom>
          <a:noFill/>
          <a:ln cap="flat" cmpd="sng" w="106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7" name="Google Shape;417;p4"/>
          <p:cNvSpPr/>
          <p:nvPr/>
        </p:nvSpPr>
        <p:spPr>
          <a:xfrm>
            <a:off x="-136887" y="-2416981"/>
            <a:ext cx="11767075" cy="1892805"/>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8" name="Google Shape;418;p4"/>
          <p:cNvSpPr/>
          <p:nvPr/>
        </p:nvSpPr>
        <p:spPr>
          <a:xfrm>
            <a:off x="8629981" y="-6233525"/>
            <a:ext cx="3758766" cy="3308592"/>
          </a:xfrm>
          <a:prstGeom prst="roundRect">
            <a:avLst>
              <a:gd fmla="val 16667" name="adj"/>
            </a:avLst>
          </a:prstGeom>
          <a:solidFill>
            <a:srgbClr val="F6EEE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9" name="Google Shape;419;p4"/>
          <p:cNvSpPr/>
          <p:nvPr/>
        </p:nvSpPr>
        <p:spPr>
          <a:xfrm>
            <a:off x="4671600" y="-6233525"/>
            <a:ext cx="3758766" cy="3308592"/>
          </a:xfrm>
          <a:prstGeom prst="roundRect">
            <a:avLst>
              <a:gd fmla="val 16667" name="adj"/>
            </a:avLst>
          </a:prstGeom>
          <a:solidFill>
            <a:srgbClr val="F6EEE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0" name="Google Shape;420;p4"/>
          <p:cNvSpPr/>
          <p:nvPr/>
        </p:nvSpPr>
        <p:spPr>
          <a:xfrm>
            <a:off x="612643" y="-6233525"/>
            <a:ext cx="3758766" cy="3308592"/>
          </a:xfrm>
          <a:prstGeom prst="roundRect">
            <a:avLst>
              <a:gd fmla="val 16667" name="adj"/>
            </a:avLst>
          </a:prstGeom>
          <a:solidFill>
            <a:srgbClr val="F6EEE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4"/>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and the Energy – Enable green energy transition</a:t>
            </a:r>
            <a:endParaRPr b="1" sz="3600">
              <a:latin typeface="Arial"/>
              <a:ea typeface="Arial"/>
              <a:cs typeface="Arial"/>
              <a:sym typeface="Arial"/>
            </a:endParaRPr>
          </a:p>
        </p:txBody>
      </p:sp>
      <p:sp>
        <p:nvSpPr>
          <p:cNvPr id="422" name="Google Shape;422;p4"/>
          <p:cNvSpPr txBox="1"/>
          <p:nvPr>
            <p:ph idx="12" type="sldNum"/>
          </p:nvPr>
        </p:nvSpPr>
        <p:spPr>
          <a:xfrm>
            <a:off x="11918871" y="-2622093"/>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3" name="Google Shape;423;p4"/>
          <p:cNvSpPr txBox="1"/>
          <p:nvPr/>
        </p:nvSpPr>
        <p:spPr>
          <a:xfrm>
            <a:off x="270247" y="-2294442"/>
            <a:ext cx="11376809" cy="1554977"/>
          </a:xfrm>
          <a:prstGeom prst="rect">
            <a:avLst/>
          </a:prstGeom>
          <a:noFill/>
          <a:ln>
            <a:noFill/>
          </a:ln>
        </p:spPr>
        <p:txBody>
          <a:bodyPr anchorCtr="0" anchor="t" bIns="0" lIns="0" spcFirstLastPara="1" rIns="0" wrap="square" tIns="0">
            <a:spAutoFit/>
          </a:bodyPr>
          <a:lstStyle/>
          <a:p>
            <a:pPr indent="0" lvl="0" marL="0" marR="0" rtl="0" algn="l">
              <a:lnSpc>
                <a:spcPct val="142000"/>
              </a:lnSpc>
              <a:spcBef>
                <a:spcPts val="0"/>
              </a:spcBef>
              <a:spcAft>
                <a:spcPts val="0"/>
              </a:spcAft>
              <a:buNone/>
            </a:pPr>
            <a:r>
              <a:rPr b="1" lang="en-US" sz="2200">
                <a:solidFill>
                  <a:srgbClr val="272525"/>
                </a:solidFill>
                <a:latin typeface="Arial"/>
                <a:ea typeface="Arial"/>
                <a:cs typeface="Arial"/>
                <a:sym typeface="Arial"/>
              </a:rPr>
              <a:t>Artificial Intelligence</a:t>
            </a:r>
            <a:r>
              <a:rPr lang="en-US" sz="2200">
                <a:solidFill>
                  <a:srgbClr val="272525"/>
                </a:solidFill>
                <a:latin typeface="Arial"/>
                <a:ea typeface="Arial"/>
                <a:cs typeface="Arial"/>
                <a:sym typeface="Arial"/>
              </a:rPr>
              <a:t> is emerging as the solving complex challenges that were previously insurmountable. </a:t>
            </a:r>
            <a:endParaRPr/>
          </a:p>
          <a:p>
            <a:pPr indent="0" lvl="0" marL="0" marR="0" rtl="0" algn="l">
              <a:lnSpc>
                <a:spcPct val="142000"/>
              </a:lnSpc>
              <a:spcBef>
                <a:spcPts val="0"/>
              </a:spcBef>
              <a:spcAft>
                <a:spcPts val="0"/>
              </a:spcAft>
              <a:buNone/>
            </a:pPr>
            <a:r>
              <a:rPr lang="en-US" sz="2200">
                <a:solidFill>
                  <a:srgbClr val="272525"/>
                </a:solidFill>
                <a:latin typeface="Arial"/>
                <a:ea typeface="Arial"/>
                <a:cs typeface="Arial"/>
                <a:sym typeface="Arial"/>
              </a:rPr>
              <a:t>From </a:t>
            </a:r>
            <a:r>
              <a:rPr b="1" lang="en-US" sz="2200">
                <a:solidFill>
                  <a:srgbClr val="272525"/>
                </a:solidFill>
                <a:latin typeface="Arial"/>
                <a:ea typeface="Arial"/>
                <a:cs typeface="Arial"/>
                <a:sym typeface="Arial"/>
              </a:rPr>
              <a:t>predicting wind patterns</a:t>
            </a:r>
            <a:r>
              <a:rPr lang="en-US" sz="2200">
                <a:solidFill>
                  <a:srgbClr val="272525"/>
                </a:solidFill>
                <a:latin typeface="Arial"/>
                <a:ea typeface="Arial"/>
                <a:cs typeface="Arial"/>
                <a:sym typeface="Arial"/>
              </a:rPr>
              <a:t> to</a:t>
            </a:r>
            <a:r>
              <a:rPr b="1" lang="en-US" sz="2200">
                <a:solidFill>
                  <a:srgbClr val="272525"/>
                </a:solidFill>
                <a:latin typeface="Arial"/>
                <a:ea typeface="Arial"/>
                <a:cs typeface="Arial"/>
                <a:sym typeface="Arial"/>
              </a:rPr>
              <a:t> optimizing energy storage</a:t>
            </a:r>
            <a:r>
              <a:rPr lang="en-US" sz="2200">
                <a:solidFill>
                  <a:srgbClr val="272525"/>
                </a:solidFill>
                <a:latin typeface="Arial"/>
                <a:ea typeface="Arial"/>
                <a:cs typeface="Arial"/>
                <a:sym typeface="Arial"/>
              </a:rPr>
              <a:t>, AI is transforming renewable energy from an intermittent resource into a</a:t>
            </a:r>
            <a:r>
              <a:rPr b="1" lang="en-US" sz="2200">
                <a:solidFill>
                  <a:srgbClr val="272525"/>
                </a:solidFill>
                <a:latin typeface="Arial"/>
                <a:ea typeface="Arial"/>
                <a:cs typeface="Arial"/>
                <a:sym typeface="Arial"/>
              </a:rPr>
              <a:t> reliable, intelligent power system.</a:t>
            </a:r>
            <a:endParaRPr/>
          </a:p>
        </p:txBody>
      </p:sp>
      <p:sp>
        <p:nvSpPr>
          <p:cNvPr id="424" name="Google Shape;424;p4"/>
          <p:cNvSpPr txBox="1"/>
          <p:nvPr/>
        </p:nvSpPr>
        <p:spPr>
          <a:xfrm>
            <a:off x="4869550" y="-5953009"/>
            <a:ext cx="3843338" cy="820738"/>
          </a:xfrm>
          <a:prstGeom prst="rect">
            <a:avLst/>
          </a:prstGeom>
          <a:noFill/>
          <a:ln>
            <a:noFill/>
          </a:ln>
        </p:spPr>
        <p:txBody>
          <a:bodyPr anchorCtr="0" anchor="t" bIns="0" lIns="0" spcFirstLastPara="1" rIns="0" wrap="square" tIns="0">
            <a:spAutoFit/>
          </a:bodyPr>
          <a:lstStyle/>
          <a:p>
            <a:pPr indent="0" lvl="0" marL="0" marR="0" rtl="0" algn="ctr">
              <a:lnSpc>
                <a:spcPct val="107283"/>
              </a:lnSpc>
              <a:spcBef>
                <a:spcPts val="0"/>
              </a:spcBef>
              <a:spcAft>
                <a:spcPts val="0"/>
              </a:spcAft>
              <a:buNone/>
            </a:pPr>
            <a:r>
              <a:rPr b="1" lang="en-US" sz="6000">
                <a:solidFill>
                  <a:srgbClr val="272525"/>
                </a:solidFill>
                <a:latin typeface="Arial"/>
                <a:ea typeface="Arial"/>
                <a:cs typeface="Arial"/>
                <a:sym typeface="Arial"/>
              </a:rPr>
              <a:t>30%</a:t>
            </a:r>
            <a:endParaRPr/>
          </a:p>
        </p:txBody>
      </p:sp>
      <p:sp>
        <p:nvSpPr>
          <p:cNvPr id="425" name="Google Shape;425;p4"/>
          <p:cNvSpPr txBox="1"/>
          <p:nvPr/>
        </p:nvSpPr>
        <p:spPr>
          <a:xfrm>
            <a:off x="1270278" y="3154141"/>
            <a:ext cx="3101131" cy="769441"/>
          </a:xfrm>
          <a:prstGeom prst="rect">
            <a:avLst/>
          </a:prstGeom>
          <a:noFill/>
          <a:ln>
            <a:noFill/>
          </a:ln>
        </p:spPr>
        <p:txBody>
          <a:bodyPr anchorCtr="0" anchor="t" bIns="0" lIns="0" spcFirstLastPara="1" rIns="0" wrap="square" tIns="0">
            <a:spAutoFit/>
          </a:bodyPr>
          <a:lstStyle/>
          <a:p>
            <a:pPr indent="0" lvl="1" marL="457200" marR="0" rtl="0" algn="ctr">
              <a:lnSpc>
                <a:spcPct val="115384"/>
              </a:lnSpc>
              <a:spcBef>
                <a:spcPts val="0"/>
              </a:spcBef>
              <a:spcAft>
                <a:spcPts val="0"/>
              </a:spcAft>
              <a:buNone/>
            </a:pPr>
            <a:r>
              <a:rPr b="1" i="0" lang="en-US" sz="2600" u="none" cap="none" strike="noStrike">
                <a:solidFill>
                  <a:schemeClr val="lt1"/>
                </a:solidFill>
                <a:latin typeface="Arial"/>
                <a:ea typeface="Arial"/>
                <a:cs typeface="Arial"/>
                <a:sym typeface="Arial"/>
              </a:rPr>
              <a:t>Cost</a:t>
            </a:r>
            <a:endParaRPr/>
          </a:p>
          <a:p>
            <a:pPr indent="0" lvl="1" marL="457200" marR="0" rtl="0" algn="ctr">
              <a:lnSpc>
                <a:spcPct val="115384"/>
              </a:lnSpc>
              <a:spcBef>
                <a:spcPts val="0"/>
              </a:spcBef>
              <a:spcAft>
                <a:spcPts val="0"/>
              </a:spcAft>
              <a:buNone/>
            </a:pPr>
            <a:r>
              <a:rPr b="1" i="0" lang="en-US" sz="2600" u="none" cap="none" strike="noStrike">
                <a:solidFill>
                  <a:schemeClr val="lt1"/>
                </a:solidFill>
                <a:latin typeface="Arial"/>
                <a:ea typeface="Arial"/>
                <a:cs typeface="Arial"/>
                <a:sym typeface="Arial"/>
              </a:rPr>
              <a:t>Reduction</a:t>
            </a:r>
            <a:endParaRPr/>
          </a:p>
        </p:txBody>
      </p:sp>
      <p:sp>
        <p:nvSpPr>
          <p:cNvPr id="426" name="Google Shape;426;p4"/>
          <p:cNvSpPr txBox="1"/>
          <p:nvPr/>
        </p:nvSpPr>
        <p:spPr>
          <a:xfrm>
            <a:off x="5090263" y="3115879"/>
            <a:ext cx="5460660" cy="795089"/>
          </a:xfrm>
          <a:prstGeom prst="rect">
            <a:avLst/>
          </a:prstGeom>
          <a:noFill/>
          <a:ln>
            <a:noFill/>
          </a:ln>
        </p:spPr>
        <p:txBody>
          <a:bodyPr anchorCtr="0" anchor="t" bIns="0" lIns="0" spcFirstLastPara="1" rIns="0" wrap="square" tIns="0">
            <a:spAutoFit/>
          </a:bodyPr>
          <a:lstStyle/>
          <a:p>
            <a:pPr indent="0" lvl="0" marL="0" marR="0" rtl="0" algn="ctr">
              <a:lnSpc>
                <a:spcPct val="111571"/>
              </a:lnSpc>
              <a:spcBef>
                <a:spcPts val="0"/>
              </a:spcBef>
              <a:spcAft>
                <a:spcPts val="0"/>
              </a:spcAft>
              <a:buNone/>
            </a:pPr>
            <a:r>
              <a:rPr lang="en-US" sz="2800">
                <a:solidFill>
                  <a:schemeClr val="lt1"/>
                </a:solidFill>
                <a:latin typeface="Arial"/>
                <a:ea typeface="Arial"/>
                <a:cs typeface="Arial"/>
                <a:sym typeface="Arial"/>
              </a:rPr>
              <a:t>Reduced </a:t>
            </a:r>
            <a:r>
              <a:rPr b="1" lang="en-US" sz="2800">
                <a:solidFill>
                  <a:schemeClr val="lt1"/>
                </a:solidFill>
                <a:latin typeface="Arial"/>
                <a:ea typeface="Arial"/>
                <a:cs typeface="Arial"/>
                <a:sym typeface="Arial"/>
              </a:rPr>
              <a:t>grid integration</a:t>
            </a:r>
            <a:r>
              <a:rPr lang="en-US" sz="2800">
                <a:solidFill>
                  <a:schemeClr val="lt1"/>
                </a:solidFill>
                <a:latin typeface="Arial"/>
                <a:ea typeface="Arial"/>
                <a:cs typeface="Arial"/>
                <a:sym typeface="Arial"/>
              </a:rPr>
              <a:t> costs through </a:t>
            </a:r>
            <a:r>
              <a:rPr b="1" lang="en-US" sz="2800">
                <a:solidFill>
                  <a:schemeClr val="lt1"/>
                </a:solidFill>
                <a:latin typeface="Arial"/>
                <a:ea typeface="Arial"/>
                <a:cs typeface="Arial"/>
                <a:sym typeface="Arial"/>
              </a:rPr>
              <a:t>predictive analytics</a:t>
            </a:r>
            <a:endParaRPr/>
          </a:p>
        </p:txBody>
      </p:sp>
      <p:sp>
        <p:nvSpPr>
          <p:cNvPr id="427" name="Google Shape;427;p4"/>
          <p:cNvSpPr txBox="1"/>
          <p:nvPr/>
        </p:nvSpPr>
        <p:spPr>
          <a:xfrm>
            <a:off x="748587" y="-5953009"/>
            <a:ext cx="3843337" cy="820738"/>
          </a:xfrm>
          <a:prstGeom prst="rect">
            <a:avLst/>
          </a:prstGeom>
          <a:noFill/>
          <a:ln>
            <a:noFill/>
          </a:ln>
        </p:spPr>
        <p:txBody>
          <a:bodyPr anchorCtr="0" anchor="t" bIns="0" lIns="0" spcFirstLastPara="1" rIns="0" wrap="square" tIns="0">
            <a:spAutoFit/>
          </a:bodyPr>
          <a:lstStyle/>
          <a:p>
            <a:pPr indent="0" lvl="0" marL="0" marR="0" rtl="0" algn="ctr">
              <a:lnSpc>
                <a:spcPct val="107283"/>
              </a:lnSpc>
              <a:spcBef>
                <a:spcPts val="0"/>
              </a:spcBef>
              <a:spcAft>
                <a:spcPts val="0"/>
              </a:spcAft>
              <a:buNone/>
            </a:pPr>
            <a:r>
              <a:rPr b="1" lang="en-US" sz="6000">
                <a:solidFill>
                  <a:srgbClr val="272525"/>
                </a:solidFill>
                <a:latin typeface="Arial"/>
                <a:ea typeface="Arial"/>
                <a:cs typeface="Arial"/>
                <a:sym typeface="Arial"/>
              </a:rPr>
              <a:t>90%+</a:t>
            </a:r>
            <a:endParaRPr/>
          </a:p>
        </p:txBody>
      </p:sp>
      <p:sp>
        <p:nvSpPr>
          <p:cNvPr id="428" name="Google Shape;428;p4"/>
          <p:cNvSpPr txBox="1"/>
          <p:nvPr/>
        </p:nvSpPr>
        <p:spPr>
          <a:xfrm>
            <a:off x="1284051" y="1456518"/>
            <a:ext cx="3495080" cy="775405"/>
          </a:xfrm>
          <a:prstGeom prst="rect">
            <a:avLst/>
          </a:prstGeom>
          <a:noFill/>
          <a:ln>
            <a:noFill/>
          </a:ln>
        </p:spPr>
        <p:txBody>
          <a:bodyPr anchorCtr="0" anchor="t" bIns="0" lIns="0" spcFirstLastPara="1" rIns="0" wrap="square" tIns="0">
            <a:spAutoFit/>
          </a:bodyPr>
          <a:lstStyle/>
          <a:p>
            <a:pPr indent="0" lvl="0" marL="0" marR="0" rtl="0" algn="ctr">
              <a:lnSpc>
                <a:spcPct val="115384"/>
              </a:lnSpc>
              <a:spcBef>
                <a:spcPts val="0"/>
              </a:spcBef>
              <a:spcAft>
                <a:spcPts val="0"/>
              </a:spcAft>
              <a:buNone/>
            </a:pPr>
            <a:r>
              <a:rPr b="1" lang="en-US" sz="2600">
                <a:solidFill>
                  <a:schemeClr val="lt1"/>
                </a:solidFill>
                <a:latin typeface="Arial"/>
                <a:ea typeface="Arial"/>
                <a:cs typeface="Arial"/>
                <a:sym typeface="Arial"/>
              </a:rPr>
              <a:t>Renewable Penetration</a:t>
            </a:r>
            <a:endParaRPr/>
          </a:p>
        </p:txBody>
      </p:sp>
      <p:sp>
        <p:nvSpPr>
          <p:cNvPr id="429" name="Google Shape;429;p4"/>
          <p:cNvSpPr txBox="1"/>
          <p:nvPr/>
        </p:nvSpPr>
        <p:spPr>
          <a:xfrm>
            <a:off x="4174331" y="1489330"/>
            <a:ext cx="6966738" cy="795089"/>
          </a:xfrm>
          <a:prstGeom prst="rect">
            <a:avLst/>
          </a:prstGeom>
          <a:noFill/>
          <a:ln>
            <a:noFill/>
          </a:ln>
        </p:spPr>
        <p:txBody>
          <a:bodyPr anchorCtr="0" anchor="t" bIns="0" lIns="0" spcFirstLastPara="1" rIns="0" wrap="square" tIns="0">
            <a:spAutoFit/>
          </a:bodyPr>
          <a:lstStyle/>
          <a:p>
            <a:pPr indent="0" lvl="0" marL="0" marR="0" rtl="0" algn="ctr">
              <a:lnSpc>
                <a:spcPct val="111571"/>
              </a:lnSpc>
              <a:spcBef>
                <a:spcPts val="0"/>
              </a:spcBef>
              <a:spcAft>
                <a:spcPts val="0"/>
              </a:spcAft>
              <a:buNone/>
            </a:pPr>
            <a:r>
              <a:rPr lang="en-US" sz="2800">
                <a:solidFill>
                  <a:schemeClr val="lt1"/>
                </a:solidFill>
                <a:latin typeface="Arial"/>
                <a:ea typeface="Arial"/>
                <a:cs typeface="Arial"/>
                <a:sym typeface="Arial"/>
              </a:rPr>
              <a:t>AI enables higher renewable </a:t>
            </a:r>
            <a:r>
              <a:rPr b="1" lang="en-US" sz="2800">
                <a:solidFill>
                  <a:schemeClr val="lt1"/>
                </a:solidFill>
                <a:latin typeface="Arial"/>
                <a:ea typeface="Arial"/>
                <a:cs typeface="Arial"/>
                <a:sym typeface="Arial"/>
              </a:rPr>
              <a:t>energy integration</a:t>
            </a:r>
            <a:r>
              <a:rPr lang="en-US" sz="2800">
                <a:solidFill>
                  <a:schemeClr val="lt1"/>
                </a:solidFill>
                <a:latin typeface="Arial"/>
                <a:ea typeface="Arial"/>
                <a:cs typeface="Arial"/>
                <a:sym typeface="Arial"/>
              </a:rPr>
              <a:t> into power grids</a:t>
            </a:r>
            <a:endParaRPr/>
          </a:p>
        </p:txBody>
      </p:sp>
      <p:sp>
        <p:nvSpPr>
          <p:cNvPr id="430" name="Google Shape;430;p4"/>
          <p:cNvSpPr txBox="1"/>
          <p:nvPr/>
        </p:nvSpPr>
        <p:spPr>
          <a:xfrm>
            <a:off x="8599628" y="-5953009"/>
            <a:ext cx="3843338" cy="820738"/>
          </a:xfrm>
          <a:prstGeom prst="rect">
            <a:avLst/>
          </a:prstGeom>
          <a:noFill/>
          <a:ln>
            <a:noFill/>
          </a:ln>
        </p:spPr>
        <p:txBody>
          <a:bodyPr anchorCtr="0" anchor="t" bIns="0" lIns="0" spcFirstLastPara="1" rIns="0" wrap="square" tIns="0">
            <a:spAutoFit/>
          </a:bodyPr>
          <a:lstStyle/>
          <a:p>
            <a:pPr indent="0" lvl="0" marL="0" marR="0" rtl="0" algn="ctr">
              <a:lnSpc>
                <a:spcPct val="107283"/>
              </a:lnSpc>
              <a:spcBef>
                <a:spcPts val="0"/>
              </a:spcBef>
              <a:spcAft>
                <a:spcPts val="0"/>
              </a:spcAft>
              <a:buNone/>
            </a:pPr>
            <a:r>
              <a:rPr b="1" lang="en-US" sz="6000">
                <a:solidFill>
                  <a:srgbClr val="272525"/>
                </a:solidFill>
                <a:latin typeface="Arial"/>
                <a:ea typeface="Arial"/>
                <a:cs typeface="Arial"/>
                <a:sym typeface="Arial"/>
              </a:rPr>
              <a:t>25%</a:t>
            </a:r>
            <a:endParaRPr/>
          </a:p>
        </p:txBody>
      </p:sp>
      <p:sp>
        <p:nvSpPr>
          <p:cNvPr id="431" name="Google Shape;431;p4"/>
          <p:cNvSpPr txBox="1"/>
          <p:nvPr/>
        </p:nvSpPr>
        <p:spPr>
          <a:xfrm>
            <a:off x="1594198" y="4912154"/>
            <a:ext cx="3101131" cy="769441"/>
          </a:xfrm>
          <a:prstGeom prst="rect">
            <a:avLst/>
          </a:prstGeom>
          <a:noFill/>
          <a:ln>
            <a:noFill/>
          </a:ln>
        </p:spPr>
        <p:txBody>
          <a:bodyPr anchorCtr="0" anchor="t" bIns="0" lIns="0" spcFirstLastPara="1" rIns="0" wrap="square" tIns="0">
            <a:spAutoFit/>
          </a:bodyPr>
          <a:lstStyle/>
          <a:p>
            <a:pPr indent="0" lvl="0" marL="0" marR="0" rtl="0" algn="ctr">
              <a:lnSpc>
                <a:spcPct val="115384"/>
              </a:lnSpc>
              <a:spcBef>
                <a:spcPts val="0"/>
              </a:spcBef>
              <a:spcAft>
                <a:spcPts val="0"/>
              </a:spcAft>
              <a:buNone/>
            </a:pPr>
            <a:r>
              <a:rPr b="1" lang="en-US" sz="2600">
                <a:solidFill>
                  <a:schemeClr val="lt1"/>
                </a:solidFill>
                <a:latin typeface="Arial"/>
                <a:ea typeface="Arial"/>
                <a:cs typeface="Arial"/>
                <a:sym typeface="Arial"/>
              </a:rPr>
              <a:t>Efficiency</a:t>
            </a:r>
            <a:endParaRPr/>
          </a:p>
          <a:p>
            <a:pPr indent="0" lvl="0" marL="0" marR="0" rtl="0" algn="ctr">
              <a:lnSpc>
                <a:spcPct val="115384"/>
              </a:lnSpc>
              <a:spcBef>
                <a:spcPts val="0"/>
              </a:spcBef>
              <a:spcAft>
                <a:spcPts val="0"/>
              </a:spcAft>
              <a:buNone/>
            </a:pPr>
            <a:r>
              <a:rPr b="1" lang="en-US" sz="2600">
                <a:solidFill>
                  <a:schemeClr val="lt1"/>
                </a:solidFill>
                <a:latin typeface="Arial"/>
                <a:ea typeface="Arial"/>
                <a:cs typeface="Arial"/>
                <a:sym typeface="Arial"/>
              </a:rPr>
              <a:t>Increase</a:t>
            </a:r>
            <a:endParaRPr/>
          </a:p>
        </p:txBody>
      </p:sp>
      <p:sp>
        <p:nvSpPr>
          <p:cNvPr id="432" name="Google Shape;432;p4"/>
          <p:cNvSpPr txBox="1"/>
          <p:nvPr/>
        </p:nvSpPr>
        <p:spPr>
          <a:xfrm>
            <a:off x="4497176" y="4875764"/>
            <a:ext cx="7133012" cy="795089"/>
          </a:xfrm>
          <a:prstGeom prst="rect">
            <a:avLst/>
          </a:prstGeom>
          <a:noFill/>
          <a:ln>
            <a:noFill/>
          </a:ln>
        </p:spPr>
        <p:txBody>
          <a:bodyPr anchorCtr="0" anchor="t" bIns="0" lIns="0" spcFirstLastPara="1" rIns="0" wrap="square" tIns="0">
            <a:spAutoFit/>
          </a:bodyPr>
          <a:lstStyle/>
          <a:p>
            <a:pPr indent="0" lvl="0" marL="0" marR="0" rtl="0" algn="ctr">
              <a:lnSpc>
                <a:spcPct val="111571"/>
              </a:lnSpc>
              <a:spcBef>
                <a:spcPts val="0"/>
              </a:spcBef>
              <a:spcAft>
                <a:spcPts val="0"/>
              </a:spcAft>
              <a:buNone/>
            </a:pPr>
            <a:r>
              <a:rPr lang="en-US" sz="2800">
                <a:solidFill>
                  <a:schemeClr val="lt1"/>
                </a:solidFill>
                <a:latin typeface="Arial"/>
                <a:ea typeface="Arial"/>
                <a:cs typeface="Arial"/>
                <a:sym typeface="Arial"/>
              </a:rPr>
              <a:t>AI can boost </a:t>
            </a:r>
            <a:r>
              <a:rPr b="1" lang="en-US" sz="2800">
                <a:solidFill>
                  <a:schemeClr val="lt1"/>
                </a:solidFill>
                <a:latin typeface="Arial"/>
                <a:ea typeface="Arial"/>
                <a:cs typeface="Arial"/>
                <a:sym typeface="Arial"/>
              </a:rPr>
              <a:t>renewable energy efficiency</a:t>
            </a:r>
            <a:r>
              <a:rPr lang="en-US" sz="2800">
                <a:solidFill>
                  <a:schemeClr val="lt1"/>
                </a:solidFill>
                <a:latin typeface="Arial"/>
                <a:ea typeface="Arial"/>
                <a:cs typeface="Arial"/>
                <a:sym typeface="Arial"/>
              </a:rPr>
              <a:t> through </a:t>
            </a:r>
            <a:r>
              <a:rPr b="1" lang="en-US" sz="2800">
                <a:solidFill>
                  <a:schemeClr val="lt1"/>
                </a:solidFill>
                <a:latin typeface="Arial"/>
                <a:ea typeface="Arial"/>
                <a:cs typeface="Arial"/>
                <a:sym typeface="Arial"/>
              </a:rPr>
              <a:t>advanced optimization</a:t>
            </a:r>
            <a:endParaRPr/>
          </a:p>
        </p:txBody>
      </p:sp>
      <p:sp>
        <p:nvSpPr>
          <p:cNvPr id="433" name="Google Shape;433;p4"/>
          <p:cNvSpPr txBox="1"/>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34" name="Google Shape;434;p4"/>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AI-Driven Energy Solutions</a:t>
            </a:r>
            <a:endParaRPr b="1" sz="3600">
              <a:latin typeface="Arial"/>
              <a:ea typeface="Arial"/>
              <a:cs typeface="Arial"/>
              <a:sym typeface="Arial"/>
            </a:endParaRPr>
          </a:p>
        </p:txBody>
      </p:sp>
      <p:sp>
        <p:nvSpPr>
          <p:cNvPr id="441" name="Google Shape;441;p5"/>
          <p:cNvSpPr/>
          <p:nvPr/>
        </p:nvSpPr>
        <p:spPr>
          <a:xfrm>
            <a:off x="4133824" y="1392378"/>
            <a:ext cx="1776248" cy="3074275"/>
          </a:xfrm>
          <a:custGeom>
            <a:rect b="b" l="l" r="r" t="t"/>
            <a:pathLst>
              <a:path extrusionOk="0" h="3074275" w="1776248">
                <a:moveTo>
                  <a:pt x="1776248" y="0"/>
                </a:moveTo>
                <a:lnTo>
                  <a:pt x="0" y="3074275"/>
                </a:lnTo>
                <a:lnTo>
                  <a:pt x="1024758" y="2459420"/>
                </a:lnTo>
                <a:lnTo>
                  <a:pt x="1776248" y="1152853"/>
                </a:lnTo>
                <a:lnTo>
                  <a:pt x="1776248" y="0"/>
                </a:lnTo>
              </a:path>
            </a:pathLst>
          </a:custGeom>
          <a:solidFill>
            <a:srgbClr val="E557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42" name="Google Shape;442;p5"/>
          <p:cNvSpPr/>
          <p:nvPr/>
        </p:nvSpPr>
        <p:spPr>
          <a:xfrm>
            <a:off x="4133824" y="1392378"/>
            <a:ext cx="1776248" cy="3074275"/>
          </a:xfrm>
          <a:custGeom>
            <a:rect b="b" l="l" r="r" t="t"/>
            <a:pathLst>
              <a:path extrusionOk="0" h="3074275" w="1776248">
                <a:moveTo>
                  <a:pt x="1776248" y="0"/>
                </a:moveTo>
                <a:lnTo>
                  <a:pt x="0" y="3074275"/>
                </a:lnTo>
                <a:lnTo>
                  <a:pt x="1024758" y="2459420"/>
                </a:lnTo>
                <a:lnTo>
                  <a:pt x="1776248" y="1152853"/>
                </a:lnTo>
                <a:lnTo>
                  <a:pt x="1776248" y="0"/>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43" name="Google Shape;443;p5"/>
          <p:cNvSpPr/>
          <p:nvPr/>
        </p:nvSpPr>
        <p:spPr>
          <a:xfrm>
            <a:off x="4133824" y="3851798"/>
            <a:ext cx="3552496" cy="614855"/>
          </a:xfrm>
          <a:custGeom>
            <a:rect b="b" l="l" r="r" t="t"/>
            <a:pathLst>
              <a:path extrusionOk="0" h="614855" w="3552496">
                <a:moveTo>
                  <a:pt x="3552496" y="614855"/>
                </a:moveTo>
                <a:lnTo>
                  <a:pt x="0" y="614855"/>
                </a:lnTo>
                <a:lnTo>
                  <a:pt x="1024758" y="0"/>
                </a:lnTo>
                <a:lnTo>
                  <a:pt x="2527737" y="0"/>
                </a:lnTo>
                <a:lnTo>
                  <a:pt x="3552496" y="614855"/>
                </a:lnTo>
              </a:path>
            </a:pathLst>
          </a:custGeom>
          <a:solidFill>
            <a:srgbClr val="DE84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44" name="Google Shape;444;p5"/>
          <p:cNvSpPr/>
          <p:nvPr/>
        </p:nvSpPr>
        <p:spPr>
          <a:xfrm>
            <a:off x="4133824" y="3851798"/>
            <a:ext cx="3552496" cy="614855"/>
          </a:xfrm>
          <a:custGeom>
            <a:rect b="b" l="l" r="r" t="t"/>
            <a:pathLst>
              <a:path extrusionOk="0" h="614855" w="3552496">
                <a:moveTo>
                  <a:pt x="3552496" y="614855"/>
                </a:moveTo>
                <a:lnTo>
                  <a:pt x="0" y="614855"/>
                </a:lnTo>
                <a:lnTo>
                  <a:pt x="1024758" y="0"/>
                </a:lnTo>
                <a:lnTo>
                  <a:pt x="2527737" y="0"/>
                </a:lnTo>
                <a:lnTo>
                  <a:pt x="3552496" y="614855"/>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45" name="Google Shape;445;p5"/>
          <p:cNvSpPr/>
          <p:nvPr/>
        </p:nvSpPr>
        <p:spPr>
          <a:xfrm>
            <a:off x="5910073" y="1392378"/>
            <a:ext cx="1776248" cy="3074275"/>
          </a:xfrm>
          <a:custGeom>
            <a:rect b="b" l="l" r="r" t="t"/>
            <a:pathLst>
              <a:path extrusionOk="0" h="3074275" w="1776248">
                <a:moveTo>
                  <a:pt x="0" y="0"/>
                </a:moveTo>
                <a:lnTo>
                  <a:pt x="1776248" y="3074275"/>
                </a:lnTo>
                <a:lnTo>
                  <a:pt x="751489" y="2459420"/>
                </a:lnTo>
                <a:lnTo>
                  <a:pt x="0" y="1152853"/>
                </a:lnTo>
                <a:lnTo>
                  <a:pt x="0" y="0"/>
                </a:lnTo>
              </a:path>
            </a:pathLst>
          </a:custGeom>
          <a:solidFill>
            <a:srgbClr val="E0CB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46" name="Google Shape;446;p5"/>
          <p:cNvSpPr/>
          <p:nvPr/>
        </p:nvSpPr>
        <p:spPr>
          <a:xfrm>
            <a:off x="5910073" y="1392378"/>
            <a:ext cx="1776248" cy="3074275"/>
          </a:xfrm>
          <a:custGeom>
            <a:rect b="b" l="l" r="r" t="t"/>
            <a:pathLst>
              <a:path extrusionOk="0" h="3074275" w="1776248">
                <a:moveTo>
                  <a:pt x="0" y="0"/>
                </a:moveTo>
                <a:lnTo>
                  <a:pt x="1776248" y="3074275"/>
                </a:lnTo>
                <a:lnTo>
                  <a:pt x="751489" y="2459420"/>
                </a:lnTo>
                <a:lnTo>
                  <a:pt x="0" y="1152853"/>
                </a:lnTo>
                <a:lnTo>
                  <a:pt x="0" y="0"/>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47" name="Google Shape;447;p5"/>
          <p:cNvSpPr txBox="1"/>
          <p:nvPr/>
        </p:nvSpPr>
        <p:spPr>
          <a:xfrm>
            <a:off x="803379" y="1544263"/>
            <a:ext cx="3300584" cy="984885"/>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3200">
                <a:solidFill>
                  <a:srgbClr val="E0CB15"/>
                </a:solidFill>
                <a:latin typeface="Roboto"/>
                <a:ea typeface="Roboto"/>
                <a:cs typeface="Roboto"/>
                <a:sym typeface="Roboto"/>
              </a:rPr>
              <a:t>Power Generation</a:t>
            </a:r>
            <a:br>
              <a:rPr b="1" lang="en-US" sz="3200">
                <a:solidFill>
                  <a:srgbClr val="E0CB15"/>
                </a:solidFill>
                <a:latin typeface="Roboto"/>
                <a:ea typeface="Roboto"/>
                <a:cs typeface="Roboto"/>
                <a:sym typeface="Roboto"/>
              </a:rPr>
            </a:br>
            <a:r>
              <a:rPr b="1" lang="en-US" sz="3200">
                <a:solidFill>
                  <a:srgbClr val="E0CB15"/>
                </a:solidFill>
                <a:latin typeface="Roboto"/>
                <a:ea typeface="Roboto"/>
                <a:cs typeface="Roboto"/>
                <a:sym typeface="Roboto"/>
              </a:rPr>
              <a:t>Optimization</a:t>
            </a:r>
            <a:endParaRPr/>
          </a:p>
        </p:txBody>
      </p:sp>
      <p:sp>
        <p:nvSpPr>
          <p:cNvPr id="448" name="Google Shape;448;p5"/>
          <p:cNvSpPr txBox="1"/>
          <p:nvPr/>
        </p:nvSpPr>
        <p:spPr>
          <a:xfrm>
            <a:off x="70311" y="2714239"/>
            <a:ext cx="4033652" cy="1107996"/>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lang="en-US" sz="2400">
                <a:solidFill>
                  <a:srgbClr val="484848"/>
                </a:solidFill>
                <a:latin typeface="Roboto"/>
                <a:ea typeface="Roboto"/>
                <a:cs typeface="Roboto"/>
                <a:sym typeface="Roboto"/>
              </a:rPr>
              <a:t>Utilize ML to predict solar irradiance and wind, while detecting panel soiling.</a:t>
            </a:r>
            <a:endParaRPr/>
          </a:p>
        </p:txBody>
      </p:sp>
      <p:sp>
        <p:nvSpPr>
          <p:cNvPr id="449" name="Google Shape;449;p5"/>
          <p:cNvSpPr txBox="1"/>
          <p:nvPr/>
        </p:nvSpPr>
        <p:spPr>
          <a:xfrm>
            <a:off x="4260577" y="4739923"/>
            <a:ext cx="3298981" cy="49244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3200">
                <a:solidFill>
                  <a:srgbClr val="DE8431"/>
                </a:solidFill>
                <a:latin typeface="Roboto"/>
                <a:ea typeface="Roboto"/>
                <a:cs typeface="Roboto"/>
                <a:sym typeface="Roboto"/>
              </a:rPr>
              <a:t>Grid Management</a:t>
            </a:r>
            <a:endParaRPr/>
          </a:p>
        </p:txBody>
      </p:sp>
      <p:sp>
        <p:nvSpPr>
          <p:cNvPr id="450" name="Google Shape;450;p5"/>
          <p:cNvSpPr txBox="1"/>
          <p:nvPr/>
        </p:nvSpPr>
        <p:spPr>
          <a:xfrm>
            <a:off x="3265228" y="5398395"/>
            <a:ext cx="5661544"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lang="en-US" sz="2400">
                <a:solidFill>
                  <a:srgbClr val="484848"/>
                </a:solidFill>
                <a:latin typeface="Roboto"/>
                <a:ea typeface="Roboto"/>
                <a:cs typeface="Roboto"/>
                <a:sym typeface="Roboto"/>
              </a:rPr>
              <a:t>Real-time dynamic load balancing and rapid fault detection to prevent outages.</a:t>
            </a:r>
            <a:endParaRPr/>
          </a:p>
        </p:txBody>
      </p:sp>
      <p:sp>
        <p:nvSpPr>
          <p:cNvPr id="451" name="Google Shape;451;p5"/>
          <p:cNvSpPr/>
          <p:nvPr/>
        </p:nvSpPr>
        <p:spPr>
          <a:xfrm>
            <a:off x="5098805" y="2836314"/>
            <a:ext cx="393271" cy="391355"/>
          </a:xfrm>
          <a:custGeom>
            <a:rect b="b" l="l" r="r" t="t"/>
            <a:pathLst>
              <a:path extrusionOk="0" h="391355" w="393271">
                <a:moveTo>
                  <a:pt x="190519" y="297145"/>
                </a:moveTo>
                <a:lnTo>
                  <a:pt x="36020" y="297145"/>
                </a:lnTo>
                <a:cubicBezTo>
                  <a:pt x="16126" y="297145"/>
                  <a:pt x="0" y="281019"/>
                  <a:pt x="0" y="261125"/>
                </a:cubicBezTo>
                <a:lnTo>
                  <a:pt x="0" y="36020"/>
                </a:lnTo>
                <a:cubicBezTo>
                  <a:pt x="0" y="16126"/>
                  <a:pt x="16126" y="0"/>
                  <a:pt x="36020" y="0"/>
                </a:cubicBezTo>
                <a:lnTo>
                  <a:pt x="306146" y="0"/>
                </a:lnTo>
                <a:cubicBezTo>
                  <a:pt x="326033" y="9"/>
                  <a:pt x="342149" y="16133"/>
                  <a:pt x="342149" y="36020"/>
                </a:cubicBezTo>
                <a:lnTo>
                  <a:pt x="342149" y="118257"/>
                </a:lnTo>
                <a:moveTo>
                  <a:pt x="0" y="70332"/>
                </a:moveTo>
                <a:lnTo>
                  <a:pt x="342149" y="70332"/>
                </a:lnTo>
                <a:moveTo>
                  <a:pt x="0" y="219793"/>
                </a:moveTo>
                <a:lnTo>
                  <a:pt x="239947" y="219793"/>
                </a:lnTo>
                <a:moveTo>
                  <a:pt x="0" y="145191"/>
                </a:moveTo>
                <a:lnTo>
                  <a:pt x="298870" y="145191"/>
                </a:lnTo>
                <a:moveTo>
                  <a:pt x="139742" y="70332"/>
                </a:moveTo>
                <a:lnTo>
                  <a:pt x="139742" y="297145"/>
                </a:lnTo>
                <a:moveTo>
                  <a:pt x="239947" y="70332"/>
                </a:moveTo>
                <a:lnTo>
                  <a:pt x="239947" y="219793"/>
                </a:lnTo>
                <a:moveTo>
                  <a:pt x="343704" y="161074"/>
                </a:moveTo>
                <a:lnTo>
                  <a:pt x="246915" y="278461"/>
                </a:lnTo>
                <a:cubicBezTo>
                  <a:pt x="245352" y="280386"/>
                  <a:pt x="245003" y="283026"/>
                  <a:pt x="246010" y="285292"/>
                </a:cubicBezTo>
                <a:cubicBezTo>
                  <a:pt x="246972" y="287526"/>
                  <a:pt x="249163" y="288980"/>
                  <a:pt x="251595" y="288999"/>
                </a:cubicBezTo>
                <a:lnTo>
                  <a:pt x="294583" y="288999"/>
                </a:lnTo>
                <a:lnTo>
                  <a:pt x="294583" y="391355"/>
                </a:lnTo>
                <a:lnTo>
                  <a:pt x="391355" y="273935"/>
                </a:lnTo>
                <a:cubicBezTo>
                  <a:pt x="392921" y="272010"/>
                  <a:pt x="393271" y="269368"/>
                  <a:pt x="392260" y="267103"/>
                </a:cubicBezTo>
                <a:cubicBezTo>
                  <a:pt x="391301" y="264875"/>
                  <a:pt x="389118" y="263422"/>
                  <a:pt x="386692" y="263397"/>
                </a:cubicBezTo>
                <a:lnTo>
                  <a:pt x="343704" y="263397"/>
                </a:lnTo>
                <a:close/>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52" name="Google Shape;452;p5"/>
          <p:cNvSpPr/>
          <p:nvPr/>
        </p:nvSpPr>
        <p:spPr>
          <a:xfrm>
            <a:off x="6331505" y="2835580"/>
            <a:ext cx="387241" cy="392824"/>
          </a:xfrm>
          <a:custGeom>
            <a:rect b="b" l="l" r="r" t="t"/>
            <a:pathLst>
              <a:path extrusionOk="0" h="392824" w="387241">
                <a:moveTo>
                  <a:pt x="153713" y="0"/>
                </a:moveTo>
                <a:lnTo>
                  <a:pt x="153713" y="17079"/>
                </a:lnTo>
                <a:moveTo>
                  <a:pt x="34141" y="34192"/>
                </a:moveTo>
                <a:lnTo>
                  <a:pt x="51220" y="51272"/>
                </a:lnTo>
                <a:moveTo>
                  <a:pt x="273268" y="34158"/>
                </a:moveTo>
                <a:lnTo>
                  <a:pt x="256189" y="51237"/>
                </a:lnTo>
                <a:moveTo>
                  <a:pt x="0" y="153713"/>
                </a:moveTo>
                <a:lnTo>
                  <a:pt x="17079" y="153713"/>
                </a:lnTo>
                <a:moveTo>
                  <a:pt x="230331" y="85789"/>
                </a:moveTo>
                <a:cubicBezTo>
                  <a:pt x="202088" y="53991"/>
                  <a:pt x="157139" y="42942"/>
                  <a:pt x="117373" y="58024"/>
                </a:cubicBezTo>
                <a:cubicBezTo>
                  <a:pt x="77607" y="73106"/>
                  <a:pt x="51290" y="111183"/>
                  <a:pt x="51237" y="153713"/>
                </a:cubicBezTo>
                <a:cubicBezTo>
                  <a:pt x="51226" y="165109"/>
                  <a:pt x="53155" y="176423"/>
                  <a:pt x="56942" y="187172"/>
                </a:cubicBezTo>
                <a:moveTo>
                  <a:pt x="117112" y="158103"/>
                </a:moveTo>
                <a:cubicBezTo>
                  <a:pt x="118619" y="155393"/>
                  <a:pt x="121476" y="153713"/>
                  <a:pt x="124576" y="153713"/>
                </a:cubicBezTo>
                <a:lnTo>
                  <a:pt x="302406" y="153713"/>
                </a:lnTo>
                <a:cubicBezTo>
                  <a:pt x="305506" y="153713"/>
                  <a:pt x="308363" y="155393"/>
                  <a:pt x="309869" y="158103"/>
                </a:cubicBezTo>
                <a:lnTo>
                  <a:pt x="385770" y="294737"/>
                </a:lnTo>
                <a:cubicBezTo>
                  <a:pt x="387241" y="297382"/>
                  <a:pt x="387202" y="300608"/>
                  <a:pt x="385667" y="303217"/>
                </a:cubicBezTo>
                <a:cubicBezTo>
                  <a:pt x="384133" y="305825"/>
                  <a:pt x="381333" y="307427"/>
                  <a:pt x="378306" y="307427"/>
                </a:cubicBezTo>
                <a:lnTo>
                  <a:pt x="48676" y="307427"/>
                </a:lnTo>
                <a:cubicBezTo>
                  <a:pt x="45649" y="307427"/>
                  <a:pt x="42849" y="305825"/>
                  <a:pt x="41314" y="303217"/>
                </a:cubicBezTo>
                <a:cubicBezTo>
                  <a:pt x="39780" y="300608"/>
                  <a:pt x="39741" y="297382"/>
                  <a:pt x="41212" y="294737"/>
                </a:cubicBezTo>
                <a:close/>
                <a:moveTo>
                  <a:pt x="187872" y="307427"/>
                </a:moveTo>
                <a:lnTo>
                  <a:pt x="187872" y="392824"/>
                </a:lnTo>
                <a:moveTo>
                  <a:pt x="239110" y="392824"/>
                </a:moveTo>
                <a:lnTo>
                  <a:pt x="239110" y="307427"/>
                </a:lnTo>
                <a:moveTo>
                  <a:pt x="145174" y="307427"/>
                </a:moveTo>
                <a:lnTo>
                  <a:pt x="179332" y="153713"/>
                </a:lnTo>
                <a:moveTo>
                  <a:pt x="247649" y="153713"/>
                </a:moveTo>
                <a:lnTo>
                  <a:pt x="281808" y="307427"/>
                </a:lnTo>
                <a:moveTo>
                  <a:pt x="91083" y="204951"/>
                </a:moveTo>
                <a:lnTo>
                  <a:pt x="335881" y="204951"/>
                </a:lnTo>
                <a:moveTo>
                  <a:pt x="62612" y="256189"/>
                </a:moveTo>
                <a:lnTo>
                  <a:pt x="364352" y="256189"/>
                </a:lnTo>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sp>
        <p:nvSpPr>
          <p:cNvPr id="453" name="Google Shape;453;p5"/>
          <p:cNvSpPr/>
          <p:nvPr/>
        </p:nvSpPr>
        <p:spPr>
          <a:xfrm>
            <a:off x="5705121" y="3954274"/>
            <a:ext cx="392824" cy="392824"/>
          </a:xfrm>
          <a:custGeom>
            <a:rect b="b" l="l" r="r" t="t"/>
            <a:pathLst>
              <a:path extrusionOk="0" h="392824" w="392824">
                <a:moveTo>
                  <a:pt x="72501" y="85208"/>
                </a:moveTo>
                <a:lnTo>
                  <a:pt x="90093" y="218461"/>
                </a:lnTo>
                <a:lnTo>
                  <a:pt x="242492" y="198324"/>
                </a:lnTo>
                <a:lnTo>
                  <a:pt x="224900" y="65072"/>
                </a:lnTo>
                <a:moveTo>
                  <a:pt x="32057" y="124696"/>
                </a:moveTo>
                <a:lnTo>
                  <a:pt x="141143" y="17899"/>
                </a:lnTo>
                <a:lnTo>
                  <a:pt x="274191" y="92706"/>
                </a:lnTo>
                <a:moveTo>
                  <a:pt x="392824" y="392824"/>
                </a:moveTo>
                <a:lnTo>
                  <a:pt x="392824" y="204951"/>
                </a:lnTo>
                <a:lnTo>
                  <a:pt x="315967" y="204951"/>
                </a:lnTo>
                <a:lnTo>
                  <a:pt x="280203" y="265805"/>
                </a:lnTo>
                <a:lnTo>
                  <a:pt x="349596" y="265805"/>
                </a:lnTo>
                <a:lnTo>
                  <a:pt x="262064" y="354925"/>
                </a:lnTo>
                <a:lnTo>
                  <a:pt x="262064" y="301022"/>
                </a:lnTo>
                <a:lnTo>
                  <a:pt x="200152" y="301022"/>
                </a:lnTo>
                <a:lnTo>
                  <a:pt x="242850" y="198273"/>
                </a:lnTo>
                <a:lnTo>
                  <a:pt x="17079" y="228179"/>
                </a:lnTo>
                <a:lnTo>
                  <a:pt x="17079" y="392824"/>
                </a:lnTo>
              </a:path>
            </a:pathLst>
          </a:custGeom>
          <a:noFill/>
          <a:ln cap="flat" cmpd="sng" w="12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pic>
        <p:nvPicPr>
          <p:cNvPr id="454" name="Google Shape;454;p5"/>
          <p:cNvPicPr preferRelativeResize="0"/>
          <p:nvPr/>
        </p:nvPicPr>
        <p:blipFill rotWithShape="1">
          <a:blip r:embed="rId3">
            <a:alphaModFix/>
          </a:blip>
          <a:srcRect b="0" l="0" r="0" t="0"/>
          <a:stretch/>
        </p:blipFill>
        <p:spPr>
          <a:xfrm>
            <a:off x="5498058" y="2937630"/>
            <a:ext cx="863662" cy="863662"/>
          </a:xfrm>
          <a:prstGeom prst="rect">
            <a:avLst/>
          </a:prstGeom>
          <a:noFill/>
          <a:ln>
            <a:noFill/>
          </a:ln>
        </p:spPr>
      </p:pic>
      <p:sp>
        <p:nvSpPr>
          <p:cNvPr id="455" name="Google Shape;455;p5"/>
          <p:cNvSpPr txBox="1"/>
          <p:nvPr/>
        </p:nvSpPr>
        <p:spPr>
          <a:xfrm>
            <a:off x="7823066" y="1392378"/>
            <a:ext cx="2366032"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200">
                <a:solidFill>
                  <a:srgbClr val="E55753"/>
                </a:solidFill>
                <a:latin typeface="Roboto"/>
                <a:ea typeface="Roboto"/>
                <a:cs typeface="Roboto"/>
                <a:sym typeface="Roboto"/>
              </a:rPr>
              <a:t>Storage</a:t>
            </a:r>
            <a:br>
              <a:rPr b="1" lang="en-US" sz="3200">
                <a:solidFill>
                  <a:srgbClr val="E55753"/>
                </a:solidFill>
                <a:latin typeface="Roboto"/>
                <a:ea typeface="Roboto"/>
                <a:cs typeface="Roboto"/>
                <a:sym typeface="Roboto"/>
              </a:rPr>
            </a:br>
            <a:r>
              <a:rPr b="1" lang="en-US" sz="3200">
                <a:solidFill>
                  <a:srgbClr val="E55753"/>
                </a:solidFill>
                <a:latin typeface="Roboto"/>
                <a:ea typeface="Roboto"/>
                <a:cs typeface="Roboto"/>
                <a:sym typeface="Roboto"/>
              </a:rPr>
              <a:t>Optimization</a:t>
            </a:r>
            <a:endParaRPr/>
          </a:p>
        </p:txBody>
      </p:sp>
      <p:sp>
        <p:nvSpPr>
          <p:cNvPr id="456" name="Google Shape;456;p5"/>
          <p:cNvSpPr txBox="1"/>
          <p:nvPr/>
        </p:nvSpPr>
        <p:spPr>
          <a:xfrm>
            <a:off x="7823066" y="2507574"/>
            <a:ext cx="4025515" cy="110799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lang="en-US" sz="2400">
                <a:solidFill>
                  <a:srgbClr val="484848"/>
                </a:solidFill>
                <a:latin typeface="Roboto"/>
                <a:ea typeface="Roboto"/>
                <a:cs typeface="Roboto"/>
                <a:sym typeface="Roboto"/>
              </a:rPr>
              <a:t>Use AI algorithms to optimize battery charging cycles and energy price arbitrage.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6"/>
          <p:cNvPicPr preferRelativeResize="0"/>
          <p:nvPr/>
        </p:nvPicPr>
        <p:blipFill rotWithShape="1">
          <a:blip r:embed="rId3">
            <a:alphaModFix/>
          </a:blip>
          <a:srcRect b="0" l="0" r="0" t="0"/>
          <a:stretch/>
        </p:blipFill>
        <p:spPr>
          <a:xfrm>
            <a:off x="2035034" y="869469"/>
            <a:ext cx="5922192" cy="5529126"/>
          </a:xfrm>
          <a:prstGeom prst="rect">
            <a:avLst/>
          </a:prstGeom>
          <a:noFill/>
          <a:ln>
            <a:noFill/>
          </a:ln>
        </p:spPr>
      </p:pic>
      <p:pic>
        <p:nvPicPr>
          <p:cNvPr id="463" name="Google Shape;463;p6"/>
          <p:cNvPicPr preferRelativeResize="0"/>
          <p:nvPr/>
        </p:nvPicPr>
        <p:blipFill rotWithShape="1">
          <a:blip r:embed="rId4">
            <a:alphaModFix amt="20000"/>
          </a:blip>
          <a:srcRect b="0" l="0" r="0" t="0"/>
          <a:stretch/>
        </p:blipFill>
        <p:spPr>
          <a:xfrm>
            <a:off x="5841143" y="4723137"/>
            <a:ext cx="5219206" cy="1675458"/>
          </a:xfrm>
          <a:prstGeom prst="rect">
            <a:avLst/>
          </a:prstGeom>
          <a:noFill/>
          <a:ln>
            <a:noFill/>
          </a:ln>
        </p:spPr>
      </p:pic>
      <p:pic>
        <p:nvPicPr>
          <p:cNvPr id="464" name="Google Shape;464;p6"/>
          <p:cNvPicPr preferRelativeResize="0"/>
          <p:nvPr/>
        </p:nvPicPr>
        <p:blipFill rotWithShape="1">
          <a:blip r:embed="rId5">
            <a:alphaModFix amt="20000"/>
          </a:blip>
          <a:srcRect b="0" l="0" r="0" t="0"/>
          <a:stretch/>
        </p:blipFill>
        <p:spPr>
          <a:xfrm>
            <a:off x="571347" y="2810668"/>
            <a:ext cx="4974062" cy="1646725"/>
          </a:xfrm>
          <a:prstGeom prst="rect">
            <a:avLst/>
          </a:prstGeom>
          <a:noFill/>
          <a:ln>
            <a:noFill/>
          </a:ln>
        </p:spPr>
      </p:pic>
      <p:pic>
        <p:nvPicPr>
          <p:cNvPr id="465" name="Google Shape;465;p6"/>
          <p:cNvPicPr preferRelativeResize="0"/>
          <p:nvPr/>
        </p:nvPicPr>
        <p:blipFill rotWithShape="1">
          <a:blip r:embed="rId6">
            <a:alphaModFix amt="20000"/>
          </a:blip>
          <a:srcRect b="0" l="0" r="0" t="0"/>
          <a:stretch/>
        </p:blipFill>
        <p:spPr>
          <a:xfrm>
            <a:off x="5841143" y="869469"/>
            <a:ext cx="4907921" cy="1559016"/>
          </a:xfrm>
          <a:prstGeom prst="rect">
            <a:avLst/>
          </a:prstGeom>
          <a:noFill/>
          <a:ln>
            <a:noFill/>
          </a:ln>
        </p:spPr>
      </p:pic>
      <p:sp>
        <p:nvSpPr>
          <p:cNvPr id="466" name="Google Shape;466;p6"/>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Leading Economies in AI Applications for Energy</a:t>
            </a:r>
            <a:endParaRPr/>
          </a:p>
        </p:txBody>
      </p:sp>
      <p:sp>
        <p:nvSpPr>
          <p:cNvPr id="467" name="Google Shape;467;p6"/>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8" name="Google Shape;468;p6"/>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
        <p:nvSpPr>
          <p:cNvPr id="469" name="Google Shape;469;p6"/>
          <p:cNvSpPr txBox="1"/>
          <p:nvPr/>
        </p:nvSpPr>
        <p:spPr>
          <a:xfrm>
            <a:off x="5921830" y="953605"/>
            <a:ext cx="4710501" cy="1384995"/>
          </a:xfrm>
          <a:prstGeom prst="rect">
            <a:avLst/>
          </a:prstGeom>
          <a:noFill/>
          <a:ln>
            <a:noFill/>
          </a:ln>
        </p:spPr>
        <p:txBody>
          <a:bodyPr anchorCtr="0" anchor="t" bIns="0" lIns="0" spcFirstLastPara="1" rIns="0" wrap="square" tIns="0">
            <a:spAutoFit/>
          </a:bodyPr>
          <a:lstStyle/>
          <a:p>
            <a:pPr indent="-174625" lvl="0" marL="174625" marR="0" rtl="0" algn="l">
              <a:spcBef>
                <a:spcPts val="0"/>
              </a:spcBef>
              <a:spcAft>
                <a:spcPts val="0"/>
              </a:spcAft>
              <a:buClr>
                <a:srgbClr val="484848"/>
              </a:buClr>
              <a:buSzPts val="1800"/>
              <a:buFont typeface="Arial"/>
              <a:buChar char="•"/>
            </a:pPr>
            <a:r>
              <a:rPr lang="en-US" sz="1800">
                <a:solidFill>
                  <a:srgbClr val="484848"/>
                </a:solidFill>
                <a:latin typeface="Roboto"/>
                <a:ea typeface="Roboto"/>
                <a:cs typeface="Roboto"/>
                <a:sym typeface="Roboto"/>
              </a:rPr>
              <a:t>Leveraging </a:t>
            </a:r>
            <a:r>
              <a:rPr b="1" lang="en-US" sz="1800">
                <a:solidFill>
                  <a:srgbClr val="484848"/>
                </a:solidFill>
                <a:latin typeface="Roboto"/>
                <a:ea typeface="Roboto"/>
                <a:cs typeface="Roboto"/>
                <a:sym typeface="Roboto"/>
              </a:rPr>
              <a:t>5G networks </a:t>
            </a:r>
            <a:r>
              <a:rPr lang="en-US" sz="1800">
                <a:solidFill>
                  <a:srgbClr val="484848"/>
                </a:solidFill>
                <a:latin typeface="Roboto"/>
                <a:ea typeface="Roboto"/>
                <a:cs typeface="Roboto"/>
                <a:sym typeface="Roboto"/>
              </a:rPr>
              <a:t>for real-time AI control. </a:t>
            </a:r>
            <a:endParaRPr sz="1800">
              <a:solidFill>
                <a:srgbClr val="484848"/>
              </a:solidFill>
              <a:latin typeface="Roboto"/>
              <a:ea typeface="Roboto"/>
              <a:cs typeface="Roboto"/>
              <a:sym typeface="Roboto"/>
            </a:endParaRPr>
          </a:p>
          <a:p>
            <a:pPr indent="-174625" lvl="0" marL="174625" marR="0" rtl="0" algn="l">
              <a:spcBef>
                <a:spcPts val="0"/>
              </a:spcBef>
              <a:spcAft>
                <a:spcPts val="0"/>
              </a:spcAft>
              <a:buClr>
                <a:srgbClr val="484848"/>
              </a:buClr>
              <a:buSzPts val="1800"/>
              <a:buFont typeface="Arial"/>
              <a:buChar char="•"/>
            </a:pPr>
            <a:r>
              <a:rPr lang="en-US" sz="1800">
                <a:solidFill>
                  <a:srgbClr val="484848"/>
                </a:solidFill>
                <a:latin typeface="Roboto"/>
                <a:ea typeface="Roboto"/>
                <a:cs typeface="Roboto"/>
                <a:sym typeface="Roboto"/>
              </a:rPr>
              <a:t>Sub-millisecond latency, edge computing, digital grid twin.</a:t>
            </a:r>
            <a:endParaRPr/>
          </a:p>
          <a:p>
            <a:pPr indent="-174625" lvl="0" marL="174625" marR="0" rtl="0" algn="l">
              <a:spcBef>
                <a:spcPts val="0"/>
              </a:spcBef>
              <a:spcAft>
                <a:spcPts val="0"/>
              </a:spcAft>
              <a:buClr>
                <a:srgbClr val="484848"/>
              </a:buClr>
              <a:buSzPts val="1800"/>
              <a:buFont typeface="Arial"/>
              <a:buChar char="•"/>
            </a:pPr>
            <a:r>
              <a:rPr lang="en-US" sz="1800">
                <a:solidFill>
                  <a:srgbClr val="484848"/>
                </a:solidFill>
                <a:latin typeface="Roboto"/>
                <a:ea typeface="Roboto"/>
                <a:cs typeface="Roboto"/>
                <a:sym typeface="Roboto"/>
              </a:rPr>
              <a:t>Improved </a:t>
            </a:r>
            <a:r>
              <a:rPr b="1" lang="en-US" sz="1800">
                <a:solidFill>
                  <a:srgbClr val="484848"/>
                </a:solidFill>
                <a:latin typeface="Roboto"/>
                <a:ea typeface="Roboto"/>
                <a:cs typeface="Roboto"/>
                <a:sym typeface="Roboto"/>
              </a:rPr>
              <a:t>renewable energy integration</a:t>
            </a:r>
            <a:r>
              <a:rPr lang="en-US" sz="1800">
                <a:solidFill>
                  <a:srgbClr val="484848"/>
                </a:solidFill>
                <a:latin typeface="Roboto"/>
                <a:ea typeface="Roboto"/>
                <a:cs typeface="Roboto"/>
                <a:sym typeface="Roboto"/>
              </a:rPr>
              <a:t>.</a:t>
            </a:r>
            <a:endParaRPr/>
          </a:p>
        </p:txBody>
      </p:sp>
      <p:sp>
        <p:nvSpPr>
          <p:cNvPr id="470" name="Google Shape;470;p6"/>
          <p:cNvSpPr txBox="1"/>
          <p:nvPr/>
        </p:nvSpPr>
        <p:spPr>
          <a:xfrm>
            <a:off x="834907" y="2941534"/>
            <a:ext cx="4710501" cy="1384995"/>
          </a:xfrm>
          <a:prstGeom prst="rect">
            <a:avLst/>
          </a:prstGeom>
          <a:noFill/>
          <a:ln>
            <a:noFill/>
          </a:ln>
        </p:spPr>
        <p:txBody>
          <a:bodyPr anchorCtr="0" anchor="t" bIns="0" lIns="0" spcFirstLastPara="1" rIns="0" wrap="square" tIns="0">
            <a:spAutoFit/>
          </a:bodyPr>
          <a:lstStyle/>
          <a:p>
            <a:pPr indent="-174625" lvl="0" marL="174625" marR="0" rtl="0" algn="l">
              <a:spcBef>
                <a:spcPts val="0"/>
              </a:spcBef>
              <a:spcAft>
                <a:spcPts val="0"/>
              </a:spcAft>
              <a:buClr>
                <a:srgbClr val="484848"/>
              </a:buClr>
              <a:buSzPts val="1800"/>
              <a:buFont typeface="Arial"/>
              <a:buChar char="•"/>
            </a:pPr>
            <a:r>
              <a:rPr lang="en-US" sz="1800">
                <a:solidFill>
                  <a:srgbClr val="484848"/>
                </a:solidFill>
                <a:latin typeface="Roboto"/>
                <a:ea typeface="Roboto"/>
                <a:cs typeface="Roboto"/>
                <a:sym typeface="Roboto"/>
              </a:rPr>
              <a:t>Focusing on precision AI integration </a:t>
            </a:r>
            <a:r>
              <a:rPr b="1" lang="en-US" sz="1800">
                <a:solidFill>
                  <a:srgbClr val="484848"/>
                </a:solidFill>
                <a:latin typeface="Roboto"/>
                <a:ea typeface="Roboto"/>
                <a:cs typeface="Roboto"/>
                <a:sym typeface="Roboto"/>
              </a:rPr>
              <a:t>for grid stability</a:t>
            </a:r>
            <a:r>
              <a:rPr lang="en-US" sz="1800">
                <a:solidFill>
                  <a:srgbClr val="484848"/>
                </a:solidFill>
                <a:latin typeface="Roboto"/>
                <a:ea typeface="Roboto"/>
                <a:cs typeface="Roboto"/>
                <a:sym typeface="Roboto"/>
              </a:rPr>
              <a:t>. </a:t>
            </a:r>
            <a:endParaRPr/>
          </a:p>
          <a:p>
            <a:pPr indent="-174625" lvl="0" marL="174625" marR="0" rtl="0" algn="l">
              <a:spcBef>
                <a:spcPts val="0"/>
              </a:spcBef>
              <a:spcAft>
                <a:spcPts val="0"/>
              </a:spcAft>
              <a:buClr>
                <a:srgbClr val="484848"/>
              </a:buClr>
              <a:buSzPts val="1800"/>
              <a:buFont typeface="Arial"/>
              <a:buChar char="•"/>
            </a:pPr>
            <a:r>
              <a:rPr lang="en-US" sz="1800">
                <a:solidFill>
                  <a:srgbClr val="484848"/>
                </a:solidFill>
                <a:latin typeface="Roboto"/>
                <a:ea typeface="Roboto"/>
                <a:cs typeface="Roboto"/>
                <a:sym typeface="Roboto"/>
              </a:rPr>
              <a:t>AI coordinates </a:t>
            </a:r>
            <a:r>
              <a:rPr b="1" lang="en-US" sz="1800">
                <a:solidFill>
                  <a:srgbClr val="484848"/>
                </a:solidFill>
                <a:latin typeface="Roboto"/>
                <a:ea typeface="Roboto"/>
                <a:cs typeface="Roboto"/>
                <a:sym typeface="Roboto"/>
              </a:rPr>
              <a:t>rooftop solar systems</a:t>
            </a:r>
            <a:r>
              <a:rPr lang="en-US" sz="1800">
                <a:solidFill>
                  <a:srgbClr val="484848"/>
                </a:solidFill>
                <a:latin typeface="Roboto"/>
                <a:ea typeface="Roboto"/>
                <a:cs typeface="Roboto"/>
                <a:sym typeface="Roboto"/>
              </a:rPr>
              <a:t>, optimizes </a:t>
            </a:r>
            <a:r>
              <a:rPr b="1" lang="en-US" sz="1800">
                <a:solidFill>
                  <a:srgbClr val="484848"/>
                </a:solidFill>
                <a:latin typeface="Roboto"/>
                <a:ea typeface="Roboto"/>
                <a:cs typeface="Roboto"/>
                <a:sym typeface="Roboto"/>
              </a:rPr>
              <a:t>green hydrogen production</a:t>
            </a:r>
            <a:r>
              <a:rPr lang="en-US" sz="1800">
                <a:solidFill>
                  <a:srgbClr val="484848"/>
                </a:solidFill>
                <a:latin typeface="Roboto"/>
                <a:ea typeface="Roboto"/>
                <a:cs typeface="Roboto"/>
                <a:sym typeface="Roboto"/>
              </a:rPr>
              <a:t>, faster </a:t>
            </a:r>
            <a:r>
              <a:rPr b="1" lang="en-US" sz="1800">
                <a:solidFill>
                  <a:srgbClr val="484848"/>
                </a:solidFill>
                <a:latin typeface="Roboto"/>
                <a:ea typeface="Roboto"/>
                <a:cs typeface="Roboto"/>
                <a:sym typeface="Roboto"/>
              </a:rPr>
              <a:t>grid restoration</a:t>
            </a:r>
            <a:r>
              <a:rPr lang="en-US" sz="1800">
                <a:solidFill>
                  <a:srgbClr val="484848"/>
                </a:solidFill>
                <a:latin typeface="Roboto"/>
                <a:ea typeface="Roboto"/>
                <a:cs typeface="Roboto"/>
                <a:sym typeface="Roboto"/>
              </a:rPr>
              <a:t>, and high </a:t>
            </a:r>
            <a:r>
              <a:rPr b="1" lang="en-US" sz="1800">
                <a:solidFill>
                  <a:srgbClr val="484848"/>
                </a:solidFill>
                <a:latin typeface="Roboto"/>
                <a:ea typeface="Roboto"/>
                <a:cs typeface="Roboto"/>
                <a:sym typeface="Roboto"/>
              </a:rPr>
              <a:t>grid reliability</a:t>
            </a:r>
            <a:r>
              <a:rPr lang="en-US" sz="1800">
                <a:solidFill>
                  <a:srgbClr val="484848"/>
                </a:solidFill>
                <a:latin typeface="Roboto"/>
                <a:ea typeface="Roboto"/>
                <a:cs typeface="Roboto"/>
                <a:sym typeface="Roboto"/>
              </a:rPr>
              <a:t>.</a:t>
            </a:r>
            <a:endParaRPr/>
          </a:p>
        </p:txBody>
      </p:sp>
      <p:sp>
        <p:nvSpPr>
          <p:cNvPr id="471" name="Google Shape;471;p6"/>
          <p:cNvSpPr txBox="1"/>
          <p:nvPr/>
        </p:nvSpPr>
        <p:spPr>
          <a:xfrm>
            <a:off x="5939852" y="4868368"/>
            <a:ext cx="4710501" cy="1384995"/>
          </a:xfrm>
          <a:prstGeom prst="rect">
            <a:avLst/>
          </a:prstGeom>
          <a:noFill/>
          <a:ln>
            <a:noFill/>
          </a:ln>
        </p:spPr>
        <p:txBody>
          <a:bodyPr anchorCtr="0" anchor="t" bIns="0" lIns="0" spcFirstLastPara="1" rIns="0" wrap="square" tIns="0">
            <a:spAutoFit/>
          </a:bodyPr>
          <a:lstStyle/>
          <a:p>
            <a:pPr indent="-174625" lvl="0" marL="174625" marR="0" rtl="0" algn="l">
              <a:spcBef>
                <a:spcPts val="0"/>
              </a:spcBef>
              <a:spcAft>
                <a:spcPts val="0"/>
              </a:spcAft>
              <a:buClr>
                <a:srgbClr val="484848"/>
              </a:buClr>
              <a:buSzPts val="1800"/>
              <a:buFont typeface="Arial"/>
              <a:buChar char="•"/>
            </a:pPr>
            <a:r>
              <a:rPr lang="en-US" sz="1800">
                <a:solidFill>
                  <a:srgbClr val="484848"/>
                </a:solidFill>
                <a:latin typeface="Roboto"/>
                <a:ea typeface="Roboto"/>
                <a:cs typeface="Roboto"/>
                <a:sym typeface="Roboto"/>
              </a:rPr>
              <a:t>Leading in massive AI implementation across renewable infrastructure. </a:t>
            </a:r>
            <a:endParaRPr/>
          </a:p>
          <a:p>
            <a:pPr indent="-174625" lvl="0" marL="174625" marR="0" rtl="0" algn="l">
              <a:spcBef>
                <a:spcPts val="0"/>
              </a:spcBef>
              <a:spcAft>
                <a:spcPts val="0"/>
              </a:spcAft>
              <a:buClr>
                <a:srgbClr val="484848"/>
              </a:buClr>
              <a:buSzPts val="1800"/>
              <a:buFont typeface="Arial"/>
              <a:buChar char="•"/>
            </a:pPr>
            <a:r>
              <a:rPr b="1" lang="en-US" sz="1800">
                <a:solidFill>
                  <a:srgbClr val="484848"/>
                </a:solidFill>
                <a:latin typeface="Roboto"/>
                <a:ea typeface="Roboto"/>
                <a:cs typeface="Roboto"/>
                <a:sym typeface="Roboto"/>
              </a:rPr>
              <a:t>State Grid AI Platform</a:t>
            </a:r>
            <a:r>
              <a:rPr lang="en-US" sz="1800">
                <a:solidFill>
                  <a:srgbClr val="484848"/>
                </a:solidFill>
                <a:latin typeface="Roboto"/>
                <a:ea typeface="Roboto"/>
                <a:cs typeface="Roboto"/>
                <a:sym typeface="Roboto"/>
              </a:rPr>
              <a:t>, reduced </a:t>
            </a:r>
            <a:r>
              <a:rPr b="1" lang="en-US" sz="1800">
                <a:solidFill>
                  <a:srgbClr val="484848"/>
                </a:solidFill>
                <a:latin typeface="Roboto"/>
                <a:ea typeface="Roboto"/>
                <a:cs typeface="Roboto"/>
                <a:sym typeface="Roboto"/>
              </a:rPr>
              <a:t>wind turbine downtime</a:t>
            </a:r>
            <a:r>
              <a:rPr lang="en-US" sz="1800">
                <a:solidFill>
                  <a:srgbClr val="484848"/>
                </a:solidFill>
                <a:latin typeface="Roboto"/>
                <a:ea typeface="Roboto"/>
                <a:cs typeface="Roboto"/>
                <a:sym typeface="Roboto"/>
              </a:rPr>
              <a:t>, reduction in </a:t>
            </a:r>
            <a:r>
              <a:rPr b="1" lang="en-US" sz="1800">
                <a:solidFill>
                  <a:srgbClr val="484848"/>
                </a:solidFill>
                <a:latin typeface="Roboto"/>
                <a:ea typeface="Roboto"/>
                <a:cs typeface="Roboto"/>
                <a:sym typeface="Roboto"/>
              </a:rPr>
              <a:t>renewable energy curtailment</a:t>
            </a:r>
            <a:r>
              <a:rPr lang="en-US" sz="1800">
                <a:solidFill>
                  <a:srgbClr val="484848"/>
                </a:solidFill>
                <a:latin typeface="Roboto"/>
                <a:ea typeface="Roboto"/>
                <a:cs typeface="Roboto"/>
                <a:sym typeface="Roboto"/>
              </a:rPr>
              <a:t>, and annual </a:t>
            </a:r>
            <a:r>
              <a:rPr b="1" lang="en-US" sz="1800">
                <a:solidFill>
                  <a:srgbClr val="484848"/>
                </a:solidFill>
                <a:latin typeface="Roboto"/>
                <a:ea typeface="Roboto"/>
                <a:cs typeface="Roboto"/>
                <a:sym typeface="Roboto"/>
              </a:rPr>
              <a:t>operational savings</a:t>
            </a:r>
            <a:r>
              <a:rPr lang="en-US" sz="1800">
                <a:solidFill>
                  <a:srgbClr val="484848"/>
                </a:solidFill>
                <a:latin typeface="Roboto"/>
                <a:ea typeface="Roboto"/>
                <a:cs typeface="Roboto"/>
                <a:sym typeface="Roboto"/>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ITRI </a:t>
            </a:r>
            <a:r>
              <a:rPr lang="en-US">
                <a:latin typeface="Arial"/>
                <a:ea typeface="Arial"/>
                <a:cs typeface="Arial"/>
                <a:sym typeface="Arial"/>
              </a:rPr>
              <a:t>- Intelligently manage geothermal power</a:t>
            </a:r>
            <a:endParaRPr/>
          </a:p>
        </p:txBody>
      </p:sp>
      <p:sp>
        <p:nvSpPr>
          <p:cNvPr id="478" name="Google Shape;478;p7"/>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9" name="Google Shape;479;p7"/>
          <p:cNvSpPr/>
          <p:nvPr/>
        </p:nvSpPr>
        <p:spPr>
          <a:xfrm>
            <a:off x="193999" y="949932"/>
            <a:ext cx="11767075" cy="1395399"/>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7"/>
          <p:cNvSpPr txBox="1"/>
          <p:nvPr/>
        </p:nvSpPr>
        <p:spPr>
          <a:xfrm>
            <a:off x="601133" y="1072471"/>
            <a:ext cx="11376809" cy="1157433"/>
          </a:xfrm>
          <a:prstGeom prst="rect">
            <a:avLst/>
          </a:prstGeom>
          <a:noFill/>
          <a:ln>
            <a:noFill/>
          </a:ln>
        </p:spPr>
        <p:txBody>
          <a:bodyPr anchorCtr="0" anchor="t" bIns="0" lIns="0" spcFirstLastPara="1" rIns="0" wrap="square" tIns="0">
            <a:spAutoFit/>
          </a:bodyPr>
          <a:lstStyle/>
          <a:p>
            <a:pPr indent="0" lvl="0" marL="0" marR="0" rtl="0" algn="l">
              <a:lnSpc>
                <a:spcPct val="142000"/>
              </a:lnSpc>
              <a:spcBef>
                <a:spcPts val="0"/>
              </a:spcBef>
              <a:spcAft>
                <a:spcPts val="0"/>
              </a:spcAft>
              <a:buNone/>
            </a:pPr>
            <a:r>
              <a:rPr lang="en-US" sz="2200">
                <a:solidFill>
                  <a:srgbClr val="272525"/>
                </a:solidFill>
                <a:latin typeface="Arial"/>
                <a:ea typeface="Arial"/>
                <a:cs typeface="Arial"/>
                <a:sym typeface="Arial"/>
              </a:rPr>
              <a:t>By leveraging </a:t>
            </a:r>
            <a:r>
              <a:rPr b="1" lang="en-US" sz="2200">
                <a:solidFill>
                  <a:srgbClr val="272525"/>
                </a:solidFill>
                <a:latin typeface="Arial"/>
                <a:ea typeface="Arial"/>
                <a:cs typeface="Arial"/>
                <a:sym typeface="Arial"/>
              </a:rPr>
              <a:t>artificial intelligence </a:t>
            </a:r>
            <a:r>
              <a:rPr lang="en-US" sz="2200">
                <a:solidFill>
                  <a:srgbClr val="272525"/>
                </a:solidFill>
                <a:latin typeface="Arial"/>
                <a:ea typeface="Arial"/>
                <a:cs typeface="Arial"/>
                <a:sym typeface="Arial"/>
              </a:rPr>
              <a:t>and </a:t>
            </a:r>
            <a:r>
              <a:rPr b="1" lang="en-US" sz="2200">
                <a:solidFill>
                  <a:srgbClr val="272525"/>
                </a:solidFill>
                <a:latin typeface="Arial"/>
                <a:ea typeface="Arial"/>
                <a:cs typeface="Arial"/>
                <a:sym typeface="Arial"/>
              </a:rPr>
              <a:t>deep learning</a:t>
            </a:r>
            <a:r>
              <a:rPr lang="en-US" sz="2200">
                <a:solidFill>
                  <a:srgbClr val="272525"/>
                </a:solidFill>
                <a:latin typeface="Arial"/>
                <a:ea typeface="Arial"/>
                <a:cs typeface="Arial"/>
                <a:sym typeface="Arial"/>
              </a:rPr>
              <a:t> technology to intelligently manage failure-prone equipment, overall </a:t>
            </a:r>
            <a:r>
              <a:rPr b="1" lang="en-US" sz="2200">
                <a:solidFill>
                  <a:srgbClr val="272525"/>
                </a:solidFill>
                <a:latin typeface="Arial"/>
                <a:ea typeface="Arial"/>
                <a:cs typeface="Arial"/>
                <a:sym typeface="Arial"/>
              </a:rPr>
              <a:t>operations and maintenance costs </a:t>
            </a:r>
            <a:r>
              <a:rPr lang="en-US" sz="2200">
                <a:solidFill>
                  <a:srgbClr val="272525"/>
                </a:solidFill>
                <a:latin typeface="Arial"/>
                <a:ea typeface="Arial"/>
                <a:cs typeface="Arial"/>
                <a:sym typeface="Arial"/>
              </a:rPr>
              <a:t>are reduced while </a:t>
            </a:r>
            <a:r>
              <a:rPr b="1" lang="en-US" sz="2200">
                <a:solidFill>
                  <a:srgbClr val="272525"/>
                </a:solidFill>
                <a:latin typeface="Arial"/>
                <a:ea typeface="Arial"/>
                <a:cs typeface="Arial"/>
                <a:sym typeface="Arial"/>
              </a:rPr>
              <a:t>maximizing power plant revenue </a:t>
            </a:r>
            <a:r>
              <a:rPr lang="en-US" sz="2200">
                <a:solidFill>
                  <a:srgbClr val="272525"/>
                </a:solidFill>
                <a:latin typeface="Arial"/>
                <a:ea typeface="Arial"/>
                <a:cs typeface="Arial"/>
                <a:sym typeface="Arial"/>
              </a:rPr>
              <a:t>from electricity sales.</a:t>
            </a:r>
            <a:endParaRPr/>
          </a:p>
        </p:txBody>
      </p:sp>
      <p:sp>
        <p:nvSpPr>
          <p:cNvPr id="481" name="Google Shape;481;p7"/>
          <p:cNvSpPr/>
          <p:nvPr/>
        </p:nvSpPr>
        <p:spPr>
          <a:xfrm>
            <a:off x="8588559" y="4454039"/>
            <a:ext cx="437380" cy="476820"/>
          </a:xfrm>
          <a:prstGeom prst="downArrow">
            <a:avLst>
              <a:gd fmla="val 50000" name="adj1"/>
              <a:gd fmla="val 50000" name="adj2"/>
            </a:avLst>
          </a:prstGeom>
          <a:gradFill>
            <a:gsLst>
              <a:gs pos="0">
                <a:srgbClr val="9DAFB1"/>
              </a:gs>
              <a:gs pos="80000">
                <a:srgbClr val="CEE7EA"/>
              </a:gs>
              <a:gs pos="100000">
                <a:srgbClr val="CFE8EB"/>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Microsoft JhengHei"/>
              <a:ea typeface="Microsoft JhengHei"/>
              <a:cs typeface="Microsoft JhengHei"/>
              <a:sym typeface="Microsoft JhengHei"/>
            </a:endParaRPr>
          </a:p>
        </p:txBody>
      </p:sp>
      <p:sp>
        <p:nvSpPr>
          <p:cNvPr id="482" name="Google Shape;482;p7"/>
          <p:cNvSpPr/>
          <p:nvPr/>
        </p:nvSpPr>
        <p:spPr>
          <a:xfrm>
            <a:off x="8558366" y="2411897"/>
            <a:ext cx="248184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Microsoft JhengHei"/>
                <a:ea typeface="Microsoft JhengHei"/>
                <a:cs typeface="Microsoft JhengHei"/>
                <a:sym typeface="Microsoft JhengHei"/>
              </a:rPr>
              <a:t>Neural networks and data analysis</a:t>
            </a:r>
            <a:endParaRPr/>
          </a:p>
        </p:txBody>
      </p:sp>
      <p:sp>
        <p:nvSpPr>
          <p:cNvPr id="483" name="Google Shape;483;p7"/>
          <p:cNvSpPr/>
          <p:nvPr/>
        </p:nvSpPr>
        <p:spPr>
          <a:xfrm>
            <a:off x="8558366" y="3000731"/>
            <a:ext cx="2370243" cy="1260000"/>
          </a:xfrm>
          <a:prstGeom prst="rect">
            <a:avLst/>
          </a:prstGeom>
          <a:solidFill>
            <a:srgbClr val="000000"/>
          </a:solidFill>
          <a:ln cap="flat" cmpd="sng" w="2857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Microsoft JhengHei"/>
              <a:ea typeface="Microsoft JhengHei"/>
              <a:cs typeface="Microsoft JhengHei"/>
              <a:sym typeface="Microsoft JhengHei"/>
            </a:endParaRPr>
          </a:p>
        </p:txBody>
      </p:sp>
      <p:pic>
        <p:nvPicPr>
          <p:cNvPr id="484" name="Google Shape;484;p7"/>
          <p:cNvPicPr preferRelativeResize="0"/>
          <p:nvPr/>
        </p:nvPicPr>
        <p:blipFill rotWithShape="1">
          <a:blip r:embed="rId3">
            <a:alphaModFix/>
          </a:blip>
          <a:srcRect b="0" l="0" r="0" t="0"/>
          <a:stretch/>
        </p:blipFill>
        <p:spPr>
          <a:xfrm>
            <a:off x="9868020" y="3406886"/>
            <a:ext cx="819228" cy="447403"/>
          </a:xfrm>
          <a:prstGeom prst="rect">
            <a:avLst/>
          </a:prstGeom>
          <a:noFill/>
          <a:ln>
            <a:noFill/>
          </a:ln>
        </p:spPr>
      </p:pic>
      <p:sp>
        <p:nvSpPr>
          <p:cNvPr id="485" name="Google Shape;485;p7"/>
          <p:cNvSpPr txBox="1"/>
          <p:nvPr/>
        </p:nvSpPr>
        <p:spPr>
          <a:xfrm>
            <a:off x="2841171" y="2344957"/>
            <a:ext cx="4385628" cy="430061"/>
          </a:xfrm>
          <a:prstGeom prst="rect">
            <a:avLst/>
          </a:prstGeom>
          <a:noFill/>
          <a:ln>
            <a:noFill/>
          </a:ln>
        </p:spPr>
        <p:txBody>
          <a:bodyPr anchorCtr="0" anchor="t" bIns="45700" lIns="91425" spcFirstLastPara="1" rIns="91425" wrap="square" tIns="45700">
            <a:noAutofit/>
          </a:bodyPr>
          <a:lstStyle/>
          <a:p>
            <a:pPr indent="0" lvl="1" marL="0" marR="0" rtl="0" algn="ctr">
              <a:lnSpc>
                <a:spcPct val="133333"/>
              </a:lnSpc>
              <a:spcBef>
                <a:spcPts val="0"/>
              </a:spcBef>
              <a:spcAft>
                <a:spcPts val="0"/>
              </a:spcAft>
              <a:buClr>
                <a:srgbClr val="000000"/>
              </a:buClr>
              <a:buSzPts val="1800"/>
              <a:buFont typeface="Arial"/>
              <a:buNone/>
            </a:pPr>
            <a:r>
              <a:rPr b="0" i="0" lang="en-US" sz="1800" u="none" cap="none" strike="noStrike">
                <a:solidFill>
                  <a:srgbClr val="000000"/>
                </a:solidFill>
                <a:latin typeface="Microsoft JhengHei"/>
                <a:ea typeface="Microsoft JhengHei"/>
                <a:cs typeface="Microsoft JhengHei"/>
                <a:sym typeface="Microsoft JhengHei"/>
              </a:rPr>
              <a:t>Power generation units and environmental control monitoring data</a:t>
            </a:r>
            <a:endParaRPr b="0" i="0" sz="1800" u="none" cap="none" strike="noStrike">
              <a:solidFill>
                <a:srgbClr val="000000"/>
              </a:solidFill>
              <a:latin typeface="Microsoft JhengHei"/>
              <a:ea typeface="Microsoft JhengHei"/>
              <a:cs typeface="Microsoft JhengHei"/>
              <a:sym typeface="Microsoft JhengHei"/>
            </a:endParaRPr>
          </a:p>
        </p:txBody>
      </p:sp>
      <p:pic>
        <p:nvPicPr>
          <p:cNvPr id="486" name="Google Shape;486;p7"/>
          <p:cNvPicPr preferRelativeResize="0"/>
          <p:nvPr/>
        </p:nvPicPr>
        <p:blipFill rotWithShape="1">
          <a:blip r:embed="rId4">
            <a:alphaModFix/>
          </a:blip>
          <a:srcRect b="0" l="0" r="0" t="0"/>
          <a:stretch/>
        </p:blipFill>
        <p:spPr>
          <a:xfrm>
            <a:off x="3594652" y="2985218"/>
            <a:ext cx="2878666" cy="1260000"/>
          </a:xfrm>
          <a:prstGeom prst="rect">
            <a:avLst/>
          </a:prstGeom>
          <a:noFill/>
          <a:ln>
            <a:noFill/>
          </a:ln>
        </p:spPr>
      </p:pic>
      <p:sp>
        <p:nvSpPr>
          <p:cNvPr id="487" name="Google Shape;487;p7"/>
          <p:cNvSpPr/>
          <p:nvPr/>
        </p:nvSpPr>
        <p:spPr>
          <a:xfrm>
            <a:off x="2884401" y="4881877"/>
            <a:ext cx="3707434" cy="1384087"/>
          </a:xfrm>
          <a:prstGeom prst="flowChartMultidocument">
            <a:avLst/>
          </a:prstGeom>
          <a:solidFill>
            <a:srgbClr val="333399"/>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Microsoft JhengHei"/>
              <a:buNone/>
            </a:pPr>
            <a:r>
              <a:rPr b="0" i="0" lang="en-US" sz="1800" u="none" cap="none" strike="noStrike">
                <a:solidFill>
                  <a:srgbClr val="FFFFFF"/>
                </a:solidFill>
                <a:latin typeface="Microsoft JhengHei"/>
                <a:ea typeface="Microsoft JhengHei"/>
                <a:cs typeface="Microsoft JhengHei"/>
                <a:sym typeface="Microsoft JhengHei"/>
              </a:rPr>
              <a:t>Predictive Diagnosis of Heat Exchanger and Condenser Anomalies</a:t>
            </a:r>
            <a:endParaRPr b="0" i="0" sz="1800" u="none" cap="none" strike="noStrike">
              <a:solidFill>
                <a:srgbClr val="FFFFFF"/>
              </a:solidFill>
              <a:latin typeface="Microsoft JhengHei"/>
              <a:ea typeface="Microsoft JhengHei"/>
              <a:cs typeface="Microsoft JhengHei"/>
              <a:sym typeface="Microsoft JhengHei"/>
            </a:endParaRPr>
          </a:p>
        </p:txBody>
      </p:sp>
      <p:sp>
        <p:nvSpPr>
          <p:cNvPr id="488" name="Google Shape;488;p7"/>
          <p:cNvSpPr/>
          <p:nvPr/>
        </p:nvSpPr>
        <p:spPr>
          <a:xfrm rot="-5400000">
            <a:off x="6640449" y="3392997"/>
            <a:ext cx="334773" cy="432000"/>
          </a:xfrm>
          <a:prstGeom prst="downArrow">
            <a:avLst>
              <a:gd fmla="val 50000" name="adj1"/>
              <a:gd fmla="val 50000" name="adj2"/>
            </a:avLst>
          </a:prstGeom>
          <a:gradFill>
            <a:gsLst>
              <a:gs pos="0">
                <a:srgbClr val="BABABA"/>
              </a:gs>
              <a:gs pos="35000">
                <a:srgbClr val="CFCFCF"/>
              </a:gs>
              <a:gs pos="100000">
                <a:srgbClr val="EDEDED"/>
              </a:gs>
            </a:gsLst>
            <a:lin ang="16200000" scaled="0"/>
          </a:gradFill>
          <a:ln cap="flat" cmpd="sng" w="9525">
            <a:solidFill>
              <a:srgbClr val="0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Microsoft JhengHei"/>
              <a:ea typeface="Microsoft JhengHei"/>
              <a:cs typeface="Microsoft JhengHei"/>
              <a:sym typeface="Microsoft JhengHei"/>
            </a:endParaRPr>
          </a:p>
        </p:txBody>
      </p:sp>
      <p:sp>
        <p:nvSpPr>
          <p:cNvPr id="489" name="Google Shape;489;p7"/>
          <p:cNvSpPr/>
          <p:nvPr/>
        </p:nvSpPr>
        <p:spPr>
          <a:xfrm>
            <a:off x="7566326" y="5005964"/>
            <a:ext cx="2520000" cy="1260000"/>
          </a:xfrm>
          <a:prstGeom prst="flowChartMultidocument">
            <a:avLst/>
          </a:prstGeom>
          <a:solidFill>
            <a:srgbClr val="333399"/>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Microsoft JhengHei"/>
              <a:buNone/>
            </a:pPr>
            <a:r>
              <a:rPr b="0" i="0" lang="en-US" sz="1800" u="none" cap="none" strike="noStrike">
                <a:solidFill>
                  <a:srgbClr val="FFFFFF"/>
                </a:solidFill>
                <a:latin typeface="Microsoft JhengHei"/>
                <a:ea typeface="Microsoft JhengHei"/>
                <a:cs typeface="Microsoft JhengHei"/>
                <a:sym typeface="Microsoft JhengHei"/>
              </a:rPr>
              <a:t>Geothermal well health diagnosis</a:t>
            </a:r>
            <a:endParaRPr b="0" i="0" sz="1800" u="none" cap="none" strike="noStrike">
              <a:solidFill>
                <a:srgbClr val="FFFFFF"/>
              </a:solidFill>
              <a:latin typeface="Microsoft JhengHei"/>
              <a:ea typeface="Microsoft JhengHei"/>
              <a:cs typeface="Microsoft JhengHei"/>
              <a:sym typeface="Microsoft JhengHei"/>
            </a:endParaRPr>
          </a:p>
        </p:txBody>
      </p:sp>
      <p:pic>
        <p:nvPicPr>
          <p:cNvPr descr="ãautoencoder ç¶²è·¯ãçåçæå°çµæ" id="490" name="Google Shape;490;p7"/>
          <p:cNvPicPr preferRelativeResize="0"/>
          <p:nvPr/>
        </p:nvPicPr>
        <p:blipFill rotWithShape="1">
          <a:blip r:embed="rId5">
            <a:alphaModFix/>
          </a:blip>
          <a:srcRect b="0" l="0" r="0" t="0"/>
          <a:stretch/>
        </p:blipFill>
        <p:spPr>
          <a:xfrm>
            <a:off x="8607514" y="3141505"/>
            <a:ext cx="1130262" cy="978451"/>
          </a:xfrm>
          <a:prstGeom prst="rect">
            <a:avLst/>
          </a:prstGeom>
          <a:noFill/>
          <a:ln>
            <a:noFill/>
          </a:ln>
        </p:spPr>
      </p:pic>
      <p:sp>
        <p:nvSpPr>
          <p:cNvPr id="491" name="Google Shape;491;p7"/>
          <p:cNvSpPr/>
          <p:nvPr/>
        </p:nvSpPr>
        <p:spPr>
          <a:xfrm>
            <a:off x="1057270" y="4170986"/>
            <a:ext cx="193962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Microsoft JhengHei"/>
                <a:ea typeface="Microsoft JhengHei"/>
                <a:cs typeface="Microsoft JhengHei"/>
                <a:sym typeface="Microsoft JhengHei"/>
              </a:rPr>
              <a:t>Operating Units</a:t>
            </a:r>
            <a:endParaRPr/>
          </a:p>
        </p:txBody>
      </p:sp>
      <p:pic>
        <p:nvPicPr>
          <p:cNvPr id="492" name="Google Shape;492;p7"/>
          <p:cNvPicPr preferRelativeResize="0"/>
          <p:nvPr/>
        </p:nvPicPr>
        <p:blipFill rotWithShape="1">
          <a:blip r:embed="rId6">
            <a:alphaModFix/>
          </a:blip>
          <a:srcRect b="0" l="0" r="0" t="0"/>
          <a:stretch/>
        </p:blipFill>
        <p:spPr>
          <a:xfrm>
            <a:off x="1185171" y="3042272"/>
            <a:ext cx="1696713" cy="1133450"/>
          </a:xfrm>
          <a:prstGeom prst="rect">
            <a:avLst/>
          </a:prstGeom>
          <a:noFill/>
          <a:ln>
            <a:noFill/>
          </a:ln>
        </p:spPr>
      </p:pic>
      <p:sp>
        <p:nvSpPr>
          <p:cNvPr id="493" name="Google Shape;493;p7"/>
          <p:cNvSpPr/>
          <p:nvPr/>
        </p:nvSpPr>
        <p:spPr>
          <a:xfrm rot="-5400000">
            <a:off x="3068088" y="3392997"/>
            <a:ext cx="326183" cy="432000"/>
          </a:xfrm>
          <a:prstGeom prst="downArrow">
            <a:avLst>
              <a:gd fmla="val 50000" name="adj1"/>
              <a:gd fmla="val 50000" name="adj2"/>
            </a:avLst>
          </a:prstGeom>
          <a:gradFill>
            <a:gsLst>
              <a:gs pos="0">
                <a:srgbClr val="BABABA"/>
              </a:gs>
              <a:gs pos="35000">
                <a:srgbClr val="CFCFCF"/>
              </a:gs>
              <a:gs pos="100000">
                <a:srgbClr val="EDEDED"/>
              </a:gs>
            </a:gsLst>
            <a:lin ang="16200000" scaled="0"/>
          </a:gradFill>
          <a:ln cap="flat" cmpd="sng" w="9525">
            <a:solidFill>
              <a:srgbClr val="0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Microsoft JhengHei"/>
              <a:ea typeface="Microsoft JhengHei"/>
              <a:cs typeface="Microsoft JhengHei"/>
              <a:sym typeface="Microsoft JhengHei"/>
            </a:endParaRPr>
          </a:p>
        </p:txBody>
      </p:sp>
      <p:sp>
        <p:nvSpPr>
          <p:cNvPr id="494" name="Google Shape;494;p7"/>
          <p:cNvSpPr txBox="1"/>
          <p:nvPr/>
        </p:nvSpPr>
        <p:spPr>
          <a:xfrm>
            <a:off x="7124310" y="3089901"/>
            <a:ext cx="1386675" cy="919091"/>
          </a:xfrm>
          <a:prstGeom prst="rect">
            <a:avLst/>
          </a:prstGeom>
          <a:noFill/>
          <a:ln>
            <a:noFill/>
          </a:ln>
        </p:spPr>
        <p:txBody>
          <a:bodyPr anchorCtr="0" anchor="t" bIns="45700" lIns="91425" spcFirstLastPara="1" rIns="91425" wrap="square" tIns="45700">
            <a:noAutofit/>
          </a:bodyPr>
          <a:lstStyle/>
          <a:p>
            <a:pPr indent="0" lvl="1"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Microsoft JhengHei"/>
                <a:ea typeface="Microsoft JhengHei"/>
                <a:cs typeface="Microsoft JhengHei"/>
                <a:sym typeface="Microsoft JhengHei"/>
              </a:rPr>
              <a:t>Geothermal Well Parameters</a:t>
            </a:r>
            <a:endParaRPr b="0" i="0" sz="1800" u="none" cap="none" strike="noStrike">
              <a:solidFill>
                <a:srgbClr val="000000"/>
              </a:solidFill>
              <a:latin typeface="Microsoft JhengHei"/>
              <a:ea typeface="Microsoft JhengHei"/>
              <a:cs typeface="Microsoft JhengHei"/>
              <a:sym typeface="Microsoft JhengHei"/>
            </a:endParaRPr>
          </a:p>
        </p:txBody>
      </p:sp>
      <p:sp>
        <p:nvSpPr>
          <p:cNvPr id="495" name="Google Shape;495;p7"/>
          <p:cNvSpPr/>
          <p:nvPr/>
        </p:nvSpPr>
        <p:spPr>
          <a:xfrm>
            <a:off x="4714991" y="4405399"/>
            <a:ext cx="437380" cy="476820"/>
          </a:xfrm>
          <a:prstGeom prst="downArrow">
            <a:avLst>
              <a:gd fmla="val 50000" name="adj1"/>
              <a:gd fmla="val 50000" name="adj2"/>
            </a:avLst>
          </a:prstGeom>
          <a:gradFill>
            <a:gsLst>
              <a:gs pos="0">
                <a:srgbClr val="9DAFB1"/>
              </a:gs>
              <a:gs pos="80000">
                <a:srgbClr val="CEE7EA"/>
              </a:gs>
              <a:gs pos="100000">
                <a:srgbClr val="CFE8EB"/>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Microsoft JhengHei"/>
              <a:ea typeface="Microsoft JhengHei"/>
              <a:cs typeface="Microsoft JhengHei"/>
              <a:sym typeface="Microsoft JhengHei"/>
            </a:endParaRPr>
          </a:p>
        </p:txBody>
      </p:sp>
      <p:sp>
        <p:nvSpPr>
          <p:cNvPr id="496" name="Google Shape;496;p7"/>
          <p:cNvSpPr/>
          <p:nvPr/>
        </p:nvSpPr>
        <p:spPr>
          <a:xfrm>
            <a:off x="5096157" y="4254903"/>
            <a:ext cx="26642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Microsoft JhengHei"/>
                <a:ea typeface="Microsoft JhengHei"/>
                <a:cs typeface="Microsoft JhengHei"/>
                <a:sym typeface="Microsoft JhengHei"/>
              </a:rPr>
              <a:t>Power generation equipment parameters</a:t>
            </a:r>
            <a:endParaRPr/>
          </a:p>
        </p:txBody>
      </p:sp>
      <p:sp>
        <p:nvSpPr>
          <p:cNvPr id="497" name="Google Shape;497;p7"/>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ITRI </a:t>
            </a:r>
            <a:r>
              <a:rPr lang="en-US">
                <a:latin typeface="Arial"/>
                <a:ea typeface="Arial"/>
                <a:cs typeface="Arial"/>
                <a:sym typeface="Arial"/>
              </a:rPr>
              <a:t>- Condenser Predictive Diagnosis Model</a:t>
            </a:r>
            <a:endParaRPr/>
          </a:p>
        </p:txBody>
      </p:sp>
      <p:sp>
        <p:nvSpPr>
          <p:cNvPr id="504" name="Google Shape;504;p8"/>
          <p:cNvSpPr/>
          <p:nvPr/>
        </p:nvSpPr>
        <p:spPr>
          <a:xfrm>
            <a:off x="193999" y="949932"/>
            <a:ext cx="11767075" cy="1395399"/>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8"/>
          <p:cNvSpPr txBox="1"/>
          <p:nvPr/>
        </p:nvSpPr>
        <p:spPr>
          <a:xfrm>
            <a:off x="601133" y="1072471"/>
            <a:ext cx="11376809" cy="1157433"/>
          </a:xfrm>
          <a:prstGeom prst="rect">
            <a:avLst/>
          </a:prstGeom>
          <a:noFill/>
          <a:ln>
            <a:noFill/>
          </a:ln>
        </p:spPr>
        <p:txBody>
          <a:bodyPr anchorCtr="0" anchor="t" bIns="0" lIns="0" spcFirstLastPara="1" rIns="0" wrap="square" tIns="0">
            <a:spAutoFit/>
          </a:bodyPr>
          <a:lstStyle/>
          <a:p>
            <a:pPr indent="0" lvl="0" marL="0" marR="0" rtl="0" algn="l">
              <a:lnSpc>
                <a:spcPct val="142000"/>
              </a:lnSpc>
              <a:spcBef>
                <a:spcPts val="0"/>
              </a:spcBef>
              <a:spcAft>
                <a:spcPts val="0"/>
              </a:spcAft>
              <a:buNone/>
            </a:pPr>
            <a:r>
              <a:rPr b="1" lang="en-US" sz="2200">
                <a:solidFill>
                  <a:srgbClr val="272525"/>
                </a:solidFill>
                <a:latin typeface="Arial"/>
                <a:ea typeface="Arial"/>
                <a:cs typeface="Arial"/>
                <a:sym typeface="Arial"/>
              </a:rPr>
              <a:t>WMACD</a:t>
            </a:r>
            <a:r>
              <a:rPr lang="en-US" sz="2200">
                <a:solidFill>
                  <a:srgbClr val="272525"/>
                </a:solidFill>
                <a:latin typeface="Arial"/>
                <a:ea typeface="Arial"/>
                <a:cs typeface="Arial"/>
                <a:sym typeface="Arial"/>
              </a:rPr>
              <a:t> (Weighted Moving Average Convergence Divergence): False positive detections</a:t>
            </a:r>
            <a:endParaRPr/>
          </a:p>
          <a:p>
            <a:pPr indent="0" lvl="0" marL="0" marR="0" rtl="0" algn="l">
              <a:lnSpc>
                <a:spcPct val="142000"/>
              </a:lnSpc>
              <a:spcBef>
                <a:spcPts val="0"/>
              </a:spcBef>
              <a:spcAft>
                <a:spcPts val="0"/>
              </a:spcAft>
              <a:buNone/>
            </a:pPr>
            <a:r>
              <a:rPr b="1" lang="en-US" sz="2200">
                <a:solidFill>
                  <a:srgbClr val="272525"/>
                </a:solidFill>
                <a:latin typeface="Arial"/>
                <a:ea typeface="Arial"/>
                <a:cs typeface="Arial"/>
                <a:sym typeface="Arial"/>
              </a:rPr>
              <a:t>SVM</a:t>
            </a:r>
            <a:r>
              <a:rPr lang="en-US" sz="2200">
                <a:solidFill>
                  <a:srgbClr val="272525"/>
                </a:solidFill>
                <a:latin typeface="Arial"/>
                <a:ea typeface="Arial"/>
                <a:cs typeface="Arial"/>
                <a:sym typeface="Arial"/>
              </a:rPr>
              <a:t> (Support Vector Machine): High predictive success rate</a:t>
            </a:r>
            <a:endParaRPr/>
          </a:p>
          <a:p>
            <a:pPr indent="0" lvl="0" marL="0" marR="0" rtl="0" algn="l">
              <a:lnSpc>
                <a:spcPct val="142000"/>
              </a:lnSpc>
              <a:spcBef>
                <a:spcPts val="0"/>
              </a:spcBef>
              <a:spcAft>
                <a:spcPts val="0"/>
              </a:spcAft>
              <a:buNone/>
            </a:pPr>
            <a:r>
              <a:rPr b="1" lang="en-US" sz="2200">
                <a:solidFill>
                  <a:srgbClr val="272525"/>
                </a:solidFill>
                <a:latin typeface="Arial"/>
                <a:ea typeface="Arial"/>
                <a:cs typeface="Arial"/>
                <a:sym typeface="Arial"/>
              </a:rPr>
              <a:t>Fast Fourier Transform </a:t>
            </a:r>
            <a:r>
              <a:rPr lang="en-US" sz="2200">
                <a:solidFill>
                  <a:srgbClr val="272525"/>
                </a:solidFill>
                <a:latin typeface="Arial"/>
                <a:ea typeface="Arial"/>
                <a:cs typeface="Arial"/>
                <a:sym typeface="Arial"/>
              </a:rPr>
              <a:t>(FFT) with XGBoost: High predictive success rate</a:t>
            </a:r>
            <a:endParaRPr/>
          </a:p>
        </p:txBody>
      </p:sp>
      <p:pic>
        <p:nvPicPr>
          <p:cNvPr id="506" name="Google Shape;506;p8"/>
          <p:cNvPicPr preferRelativeResize="0"/>
          <p:nvPr/>
        </p:nvPicPr>
        <p:blipFill rotWithShape="1">
          <a:blip r:embed="rId3">
            <a:alphaModFix/>
          </a:blip>
          <a:srcRect b="0" l="0" r="0" t="0"/>
          <a:stretch/>
        </p:blipFill>
        <p:spPr>
          <a:xfrm>
            <a:off x="7008792" y="2940307"/>
            <a:ext cx="3226254" cy="3112131"/>
          </a:xfrm>
          <a:prstGeom prst="rect">
            <a:avLst/>
          </a:prstGeom>
          <a:noFill/>
          <a:ln>
            <a:noFill/>
          </a:ln>
        </p:spPr>
      </p:pic>
      <p:pic>
        <p:nvPicPr>
          <p:cNvPr id="507" name="Google Shape;507;p8"/>
          <p:cNvPicPr preferRelativeResize="0"/>
          <p:nvPr/>
        </p:nvPicPr>
        <p:blipFill rotWithShape="1">
          <a:blip r:embed="rId4">
            <a:alphaModFix/>
          </a:blip>
          <a:srcRect b="0" l="0" r="0" t="0"/>
          <a:stretch/>
        </p:blipFill>
        <p:spPr>
          <a:xfrm>
            <a:off x="413390" y="2935424"/>
            <a:ext cx="6112929" cy="2897273"/>
          </a:xfrm>
          <a:prstGeom prst="rect">
            <a:avLst/>
          </a:prstGeom>
          <a:noFill/>
          <a:ln>
            <a:noFill/>
          </a:ln>
        </p:spPr>
      </p:pic>
      <p:sp>
        <p:nvSpPr>
          <p:cNvPr id="508" name="Google Shape;508;p8"/>
          <p:cNvSpPr txBox="1"/>
          <p:nvPr/>
        </p:nvSpPr>
        <p:spPr>
          <a:xfrm>
            <a:off x="1563727" y="5888972"/>
            <a:ext cx="34692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Microsoft JhengHei"/>
                <a:ea typeface="Microsoft JhengHei"/>
                <a:cs typeface="Microsoft JhengHei"/>
                <a:sym typeface="Microsoft JhengHei"/>
              </a:rPr>
              <a:t>Condenser Scheduled Diagnostics</a:t>
            </a:r>
            <a:endParaRPr sz="1600" u="sng">
              <a:solidFill>
                <a:schemeClr val="dk1"/>
              </a:solidFill>
              <a:latin typeface="Microsoft JhengHei"/>
              <a:ea typeface="Microsoft JhengHei"/>
              <a:cs typeface="Microsoft JhengHei"/>
              <a:sym typeface="Microsoft JhengHei"/>
            </a:endParaRPr>
          </a:p>
        </p:txBody>
      </p:sp>
      <p:sp>
        <p:nvSpPr>
          <p:cNvPr id="509" name="Google Shape;509;p8"/>
          <p:cNvSpPr txBox="1"/>
          <p:nvPr/>
        </p:nvSpPr>
        <p:spPr>
          <a:xfrm>
            <a:off x="6933670" y="6008305"/>
            <a:ext cx="42781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Microsoft JhengHei"/>
                <a:ea typeface="Microsoft JhengHei"/>
                <a:cs typeface="Microsoft JhengHei"/>
                <a:sym typeface="Microsoft JhengHei"/>
              </a:rPr>
              <a:t>Examples of Anomaly Detection by Predictive Diagnosis Model</a:t>
            </a:r>
            <a:endParaRPr sz="1600" u="sng">
              <a:solidFill>
                <a:schemeClr val="dk1"/>
              </a:solidFill>
              <a:latin typeface="Microsoft JhengHei"/>
              <a:ea typeface="Microsoft JhengHei"/>
              <a:cs typeface="Microsoft JhengHei"/>
              <a:sym typeface="Microsoft JhengHei"/>
            </a:endParaRPr>
          </a:p>
        </p:txBody>
      </p:sp>
      <p:sp>
        <p:nvSpPr>
          <p:cNvPr id="510" name="Google Shape;510;p8"/>
          <p:cNvSpPr txBox="1"/>
          <p:nvPr/>
        </p:nvSpPr>
        <p:spPr>
          <a:xfrm>
            <a:off x="413390" y="2397998"/>
            <a:ext cx="115645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Model deployed on cloud platform with automated diagnostics; results displayed on health monitoring webpage</a:t>
            </a:r>
            <a:endParaRPr sz="1800">
              <a:solidFill>
                <a:schemeClr val="dk1"/>
              </a:solidFill>
              <a:latin typeface="Arial"/>
              <a:ea typeface="Arial"/>
              <a:cs typeface="Arial"/>
              <a:sym typeface="Arial"/>
            </a:endParaRPr>
          </a:p>
        </p:txBody>
      </p:sp>
      <p:sp>
        <p:nvSpPr>
          <p:cNvPr id="511" name="Google Shape;511;p8"/>
          <p:cNvSpPr txBox="1"/>
          <p:nvPr/>
        </p:nvSpPr>
        <p:spPr>
          <a:xfrm>
            <a:off x="4921488" y="4882887"/>
            <a:ext cx="1770945" cy="1169551"/>
          </a:xfrm>
          <a:prstGeom prst="rect">
            <a:avLst/>
          </a:prstGeom>
          <a:noFill/>
          <a:ln>
            <a:noFill/>
          </a:ln>
        </p:spPr>
        <p:txBody>
          <a:bodyPr anchorCtr="0" anchor="t" bIns="45700" lIns="91425" spcFirstLastPara="1" rIns="91425" wrap="square" tIns="45700">
            <a:spAutoFit/>
          </a:bodyPr>
          <a:lstStyle/>
          <a:p>
            <a:pPr indent="-88900" lvl="0" marL="873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Inlet temperature</a:t>
            </a:r>
            <a:endParaRPr/>
          </a:p>
          <a:p>
            <a:pPr indent="-88900" lvl="0" marL="873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Inlet pressure</a:t>
            </a:r>
            <a:endParaRPr/>
          </a:p>
          <a:p>
            <a:pPr indent="-88900" lvl="0" marL="873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Instantaneous electricity generation </a:t>
            </a:r>
            <a:endParaRPr/>
          </a:p>
        </p:txBody>
      </p:sp>
      <p:sp>
        <p:nvSpPr>
          <p:cNvPr id="512" name="Google Shape;512;p8"/>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3" name="Google Shape;513;p8"/>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9"/>
          <p:cNvSpPr txBox="1"/>
          <p:nvPr>
            <p:ph type="title"/>
          </p:nvPr>
        </p:nvSpPr>
        <p:spPr>
          <a:xfrm>
            <a:off x="601133" y="264920"/>
            <a:ext cx="11045923" cy="9415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ITRI </a:t>
            </a:r>
            <a:r>
              <a:rPr lang="en-US">
                <a:latin typeface="Arial"/>
                <a:ea typeface="Arial"/>
                <a:cs typeface="Arial"/>
                <a:sym typeface="Arial"/>
              </a:rPr>
              <a:t>– Heat Exchanger and Well Diagnosis Model</a:t>
            </a:r>
            <a:endParaRPr/>
          </a:p>
        </p:txBody>
      </p:sp>
      <p:sp>
        <p:nvSpPr>
          <p:cNvPr id="520" name="Google Shape;520;p9"/>
          <p:cNvSpPr/>
          <p:nvPr/>
        </p:nvSpPr>
        <p:spPr>
          <a:xfrm>
            <a:off x="193999" y="949932"/>
            <a:ext cx="11767075" cy="2098068"/>
          </a:xfrm>
          <a:prstGeom prst="roundRect">
            <a:avLst>
              <a:gd fmla="val 16667" name="adj"/>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1" name="Google Shape;521;p9"/>
          <p:cNvSpPr txBox="1"/>
          <p:nvPr/>
        </p:nvSpPr>
        <p:spPr>
          <a:xfrm>
            <a:off x="601133" y="979707"/>
            <a:ext cx="11376809" cy="1891608"/>
          </a:xfrm>
          <a:prstGeom prst="rect">
            <a:avLst/>
          </a:prstGeom>
          <a:noFill/>
          <a:ln>
            <a:noFill/>
          </a:ln>
        </p:spPr>
        <p:txBody>
          <a:bodyPr anchorCtr="0" anchor="t" bIns="0" lIns="0" spcFirstLastPara="1" rIns="0" wrap="square" tIns="0">
            <a:spAutoFit/>
          </a:bodyPr>
          <a:lstStyle/>
          <a:p>
            <a:pPr indent="0" lvl="0" marL="0" marR="0" rtl="0" algn="l">
              <a:lnSpc>
                <a:spcPct val="136363"/>
              </a:lnSpc>
              <a:spcBef>
                <a:spcPts val="0"/>
              </a:spcBef>
              <a:spcAft>
                <a:spcPts val="0"/>
              </a:spcAft>
              <a:buNone/>
            </a:pPr>
            <a:r>
              <a:rPr b="1" lang="en-US" sz="2200">
                <a:solidFill>
                  <a:srgbClr val="272525"/>
                </a:solidFill>
                <a:latin typeface="Arial"/>
                <a:ea typeface="Arial"/>
                <a:cs typeface="Arial"/>
                <a:sym typeface="Arial"/>
              </a:rPr>
              <a:t>Heat Exchanger Predictive Model: </a:t>
            </a:r>
            <a:endParaRPr b="1" sz="2200">
              <a:solidFill>
                <a:srgbClr val="272525"/>
              </a:solidFill>
              <a:latin typeface="Arial"/>
              <a:ea typeface="Arial"/>
              <a:cs typeface="Arial"/>
              <a:sym typeface="Arial"/>
            </a:endParaRPr>
          </a:p>
          <a:p>
            <a:pPr indent="-185738" lvl="0" marL="185738" marR="0" rtl="0" algn="l">
              <a:lnSpc>
                <a:spcPct val="136363"/>
              </a:lnSpc>
              <a:spcBef>
                <a:spcPts val="0"/>
              </a:spcBef>
              <a:spcAft>
                <a:spcPts val="0"/>
              </a:spcAft>
              <a:buClr>
                <a:srgbClr val="272525"/>
              </a:buClr>
              <a:buSzPts val="2200"/>
              <a:buFont typeface="Arial"/>
              <a:buChar char="•"/>
            </a:pPr>
            <a:r>
              <a:rPr lang="en-US" sz="2200">
                <a:solidFill>
                  <a:srgbClr val="272525"/>
                </a:solidFill>
                <a:latin typeface="Arial"/>
                <a:ea typeface="Arial"/>
                <a:cs typeface="Arial"/>
                <a:sym typeface="Arial"/>
              </a:rPr>
              <a:t>Evaluation model based on </a:t>
            </a:r>
            <a:r>
              <a:rPr b="1" lang="en-US" sz="2200">
                <a:solidFill>
                  <a:srgbClr val="272525"/>
                </a:solidFill>
                <a:latin typeface="Arial"/>
                <a:ea typeface="Arial"/>
                <a:cs typeface="Arial"/>
                <a:sym typeface="Arial"/>
              </a:rPr>
              <a:t>historical heat exchange efficiency </a:t>
            </a:r>
            <a:r>
              <a:rPr lang="en-US" sz="2200">
                <a:solidFill>
                  <a:srgbClr val="272525"/>
                </a:solidFill>
                <a:latin typeface="Arial"/>
                <a:ea typeface="Arial"/>
                <a:cs typeface="Arial"/>
                <a:sym typeface="Arial"/>
              </a:rPr>
              <a:t>values</a:t>
            </a:r>
            <a:endParaRPr/>
          </a:p>
          <a:p>
            <a:pPr indent="0" lvl="0" marL="0" marR="0" rtl="0" algn="l">
              <a:lnSpc>
                <a:spcPct val="136363"/>
              </a:lnSpc>
              <a:spcBef>
                <a:spcPts val="0"/>
              </a:spcBef>
              <a:spcAft>
                <a:spcPts val="0"/>
              </a:spcAft>
              <a:buNone/>
            </a:pPr>
            <a:r>
              <a:rPr b="1" lang="en-US" sz="2200">
                <a:solidFill>
                  <a:srgbClr val="272525"/>
                </a:solidFill>
                <a:latin typeface="Arial"/>
                <a:ea typeface="Arial"/>
                <a:cs typeface="Arial"/>
                <a:sym typeface="Arial"/>
              </a:rPr>
              <a:t>Geothermal Well Predictive Model:</a:t>
            </a:r>
            <a:endParaRPr/>
          </a:p>
          <a:p>
            <a:pPr indent="-185738" lvl="0" marL="185738" marR="0" rtl="0" algn="l">
              <a:lnSpc>
                <a:spcPct val="136363"/>
              </a:lnSpc>
              <a:spcBef>
                <a:spcPts val="0"/>
              </a:spcBef>
              <a:spcAft>
                <a:spcPts val="0"/>
              </a:spcAft>
              <a:buClr>
                <a:srgbClr val="272525"/>
              </a:buClr>
              <a:buSzPts val="2200"/>
              <a:buFont typeface="Arial"/>
              <a:buChar char="•"/>
            </a:pPr>
            <a:r>
              <a:rPr lang="en-US" sz="2200">
                <a:solidFill>
                  <a:srgbClr val="272525"/>
                </a:solidFill>
                <a:latin typeface="Arial"/>
                <a:ea typeface="Arial"/>
                <a:cs typeface="Arial"/>
                <a:sym typeface="Arial"/>
              </a:rPr>
              <a:t>Evaluation model utilizing </a:t>
            </a:r>
            <a:r>
              <a:rPr b="1" lang="en-US" sz="2200">
                <a:solidFill>
                  <a:srgbClr val="272525"/>
                </a:solidFill>
                <a:latin typeface="Arial"/>
                <a:ea typeface="Arial"/>
                <a:cs typeface="Arial"/>
                <a:sym typeface="Arial"/>
              </a:rPr>
              <a:t>wellhead pressure, temperature, and flow rate data </a:t>
            </a:r>
            <a:r>
              <a:rPr lang="en-US" sz="2200">
                <a:solidFill>
                  <a:srgbClr val="272525"/>
                </a:solidFill>
                <a:latin typeface="Arial"/>
                <a:ea typeface="Arial"/>
                <a:cs typeface="Arial"/>
                <a:sym typeface="Arial"/>
              </a:rPr>
              <a:t>at corresponding valve positions</a:t>
            </a:r>
            <a:endParaRPr/>
          </a:p>
        </p:txBody>
      </p:sp>
      <p:sp>
        <p:nvSpPr>
          <p:cNvPr id="522" name="Google Shape;522;p9"/>
          <p:cNvSpPr txBox="1"/>
          <p:nvPr/>
        </p:nvSpPr>
        <p:spPr>
          <a:xfrm>
            <a:off x="7430952" y="5791831"/>
            <a:ext cx="41152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Microsoft JhengHei"/>
                <a:ea typeface="Microsoft JhengHei"/>
                <a:cs typeface="Microsoft JhengHei"/>
                <a:sym typeface="Microsoft JhengHei"/>
              </a:rPr>
              <a:t>Geothermal Well Health Assessment</a:t>
            </a:r>
            <a:endParaRPr sz="1800" u="sng">
              <a:solidFill>
                <a:schemeClr val="dk1"/>
              </a:solidFill>
              <a:latin typeface="Microsoft JhengHei"/>
              <a:ea typeface="Microsoft JhengHei"/>
              <a:cs typeface="Microsoft JhengHei"/>
              <a:sym typeface="Microsoft JhengHei"/>
            </a:endParaRPr>
          </a:p>
        </p:txBody>
      </p:sp>
      <p:pic>
        <p:nvPicPr>
          <p:cNvPr id="523" name="Google Shape;523;p9"/>
          <p:cNvPicPr preferRelativeResize="0"/>
          <p:nvPr/>
        </p:nvPicPr>
        <p:blipFill rotWithShape="1">
          <a:blip r:embed="rId3">
            <a:alphaModFix/>
          </a:blip>
          <a:srcRect b="0" l="0" r="0" t="0"/>
          <a:stretch/>
        </p:blipFill>
        <p:spPr>
          <a:xfrm>
            <a:off x="7034035" y="3084544"/>
            <a:ext cx="4512146" cy="2707287"/>
          </a:xfrm>
          <a:prstGeom prst="rect">
            <a:avLst/>
          </a:prstGeom>
          <a:noFill/>
          <a:ln>
            <a:noFill/>
          </a:ln>
        </p:spPr>
      </p:pic>
      <p:pic>
        <p:nvPicPr>
          <p:cNvPr id="524" name="Google Shape;524;p9"/>
          <p:cNvPicPr preferRelativeResize="0"/>
          <p:nvPr/>
        </p:nvPicPr>
        <p:blipFill rotWithShape="1">
          <a:blip r:embed="rId4">
            <a:alphaModFix/>
          </a:blip>
          <a:srcRect b="0" l="0" r="0" t="0"/>
          <a:stretch/>
        </p:blipFill>
        <p:spPr>
          <a:xfrm>
            <a:off x="1017728" y="4954466"/>
            <a:ext cx="5700951" cy="1405083"/>
          </a:xfrm>
          <a:prstGeom prst="rect">
            <a:avLst/>
          </a:prstGeom>
          <a:noFill/>
          <a:ln>
            <a:noFill/>
          </a:ln>
        </p:spPr>
      </p:pic>
      <p:sp>
        <p:nvSpPr>
          <p:cNvPr id="525" name="Google Shape;525;p9"/>
          <p:cNvSpPr txBox="1"/>
          <p:nvPr/>
        </p:nvSpPr>
        <p:spPr>
          <a:xfrm>
            <a:off x="1983051" y="6166589"/>
            <a:ext cx="39930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Microsoft JhengHei"/>
                <a:ea typeface="Microsoft JhengHei"/>
                <a:cs typeface="Microsoft JhengHei"/>
                <a:sym typeface="Microsoft JhengHei"/>
              </a:rPr>
              <a:t>Heat Exchanger Health Assessment</a:t>
            </a:r>
            <a:endParaRPr sz="1800" u="sng">
              <a:solidFill>
                <a:schemeClr val="dk1"/>
              </a:solidFill>
              <a:latin typeface="Microsoft JhengHei"/>
              <a:ea typeface="Microsoft JhengHei"/>
              <a:cs typeface="Microsoft JhengHei"/>
              <a:sym typeface="Microsoft JhengHei"/>
            </a:endParaRPr>
          </a:p>
        </p:txBody>
      </p:sp>
      <p:pic>
        <p:nvPicPr>
          <p:cNvPr id="526" name="Google Shape;526;p9"/>
          <p:cNvPicPr preferRelativeResize="0"/>
          <p:nvPr/>
        </p:nvPicPr>
        <p:blipFill rotWithShape="1">
          <a:blip r:embed="rId5">
            <a:alphaModFix/>
          </a:blip>
          <a:srcRect b="0" l="0" r="0" t="0"/>
          <a:stretch/>
        </p:blipFill>
        <p:spPr>
          <a:xfrm>
            <a:off x="879710" y="3084544"/>
            <a:ext cx="5955963" cy="1628412"/>
          </a:xfrm>
          <a:prstGeom prst="rect">
            <a:avLst/>
          </a:prstGeom>
          <a:noFill/>
          <a:ln>
            <a:noFill/>
          </a:ln>
        </p:spPr>
      </p:pic>
      <p:sp>
        <p:nvSpPr>
          <p:cNvPr id="527" name="Google Shape;527;p9"/>
          <p:cNvSpPr txBox="1"/>
          <p:nvPr/>
        </p:nvSpPr>
        <p:spPr>
          <a:xfrm>
            <a:off x="1762110" y="4659358"/>
            <a:ext cx="3821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Microsoft JhengHei"/>
                <a:ea typeface="Microsoft JhengHei"/>
                <a:cs typeface="Microsoft JhengHei"/>
                <a:sym typeface="Microsoft JhengHei"/>
              </a:rPr>
              <a:t>Heat Exchanger Evaluation Model</a:t>
            </a:r>
            <a:endParaRPr sz="1800" u="sng">
              <a:solidFill>
                <a:schemeClr val="dk1"/>
              </a:solidFill>
              <a:latin typeface="Microsoft JhengHei"/>
              <a:ea typeface="Microsoft JhengHei"/>
              <a:cs typeface="Microsoft JhengHei"/>
              <a:sym typeface="Microsoft JhengHei"/>
            </a:endParaRPr>
          </a:p>
        </p:txBody>
      </p:sp>
      <p:sp>
        <p:nvSpPr>
          <p:cNvPr id="528" name="Google Shape;528;p9"/>
          <p:cNvSpPr txBox="1"/>
          <p:nvPr>
            <p:ph idx="12" type="sldNum"/>
          </p:nvPr>
        </p:nvSpPr>
        <p:spPr>
          <a:xfrm>
            <a:off x="11430000" y="6619878"/>
            <a:ext cx="762000" cy="238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9" name="Google Shape;529;p9"/>
          <p:cNvSpPr txBox="1"/>
          <p:nvPr/>
        </p:nvSpPr>
        <p:spPr>
          <a:xfrm>
            <a:off x="-1305" y="6337481"/>
            <a:ext cx="4974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BFBFBF"/>
                </a:solidFill>
                <a:latin typeface="Calibri"/>
                <a:ea typeface="Calibri"/>
                <a:cs typeface="Calibri"/>
                <a:sym typeface="Calibri"/>
              </a:rPr>
              <a:t> </a:t>
            </a:r>
            <a:r>
              <a:rPr b="1" i="0" lang="en-US" sz="1400" u="none" strike="noStrike">
                <a:solidFill>
                  <a:srgbClr val="BFBFBF"/>
                </a:solidFill>
                <a:latin typeface="Calibri"/>
                <a:ea typeface="Calibri"/>
                <a:cs typeface="Calibri"/>
                <a:sym typeface="Calibri"/>
              </a:rPr>
              <a:t>EGNRET Forum on AI-Powered Renewable Energy Innovation </a:t>
            </a:r>
            <a:r>
              <a:rPr b="0" i="0" lang="en-US" sz="1400" u="none" strike="noStrike">
                <a:solidFill>
                  <a:srgbClr val="BFBFBF"/>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3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2008-05-08T04:38:45Z</dcterms:created>
  <dc:creator>ITRI</dc:creator>
</cp:coreProperties>
</file>