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3" r:id="rId5"/>
    <p:sldMasterId id="214748365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j+Pq7u50wCSn5FaNRMjIYpnOiq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587AD7-B90B-46FE-BE44-BEF4DECA1B57}">
  <a:tblStyle styleId="{72587AD7-B90B-46FE-BE44-BEF4DECA1B5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10" Type="http://schemas.openxmlformats.org/officeDocument/2006/relationships/slide" Target="slides/slide3.xml"/><Relationship Id="rId21" Type="http://customschemas.google.com/relationships/presentationmetadata" Target="metadata"/><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thanks Chair, I’d like to start by thanking Hong Kong economy for hosting this meeting. Our Hongkong colleagues have worked really hard to make this event a success, and we’re truly grateful for their efforts. A special thanks for them in bringing together the four working groups for this joint meeting—it's been a great way to foster collaboration and meaningful discussions for APEC region  energy. its the first 4 working group joint meeting, but not the last. its a good started, so we looking forward next 4 group joint meeting. We really appreciate Hong Kong’s support and contributions."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I will give the EGEEC outcomes presentation.</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page shows the project update from Viet Nam.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solidFill>
                  <a:srgbClr val="2E75B5"/>
                </a:solidFill>
                <a:latin typeface="Microsoft Yahei"/>
                <a:ea typeface="Microsoft Yahei"/>
                <a:cs typeface="Microsoft Yahei"/>
                <a:sym typeface="Microsoft Yahei"/>
              </a:rPr>
              <a:t>Viet Nam shared the workshop of Promoting Energy Efficiency in the Manufacturing Sector On 19 and 20 June 2025</a:t>
            </a:r>
            <a:endParaRPr>
              <a:solidFill>
                <a:srgbClr val="2E75B5"/>
              </a:solidFill>
              <a:latin typeface="Microsoft Yahei"/>
              <a:ea typeface="Microsoft Yahei"/>
              <a:cs typeface="Microsoft Yahei"/>
              <a:sym typeface="Microsoft Yahei"/>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workshop brought together representatives from global organizations, research institutes, as well as government agencies, corporations, and business associations from APEC member economies. Key topics of discussion included an overview of energy demand in manufacturing, opportunities for promoting energy efficiency, innovation and financing, and case studies from multiple member economies.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report concludes with several recommendations, emphasizing the need for awareness-raising and education, promoting R&amp;D and collaboration, strengthening capacity building, facilitating financial access, and the proactive role that APEC should play.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China report the concept note,</a:t>
            </a:r>
            <a:r>
              <a:rPr b="1" lang="en-US">
                <a:solidFill>
                  <a:srgbClr val="2E75B5"/>
                </a:solidFill>
                <a:latin typeface="Microsoft Yahei"/>
                <a:ea typeface="Microsoft Yahei"/>
                <a:cs typeface="Microsoft Yahei"/>
                <a:sym typeface="Microsoft Yahei"/>
              </a:rPr>
              <a:t>Promoting the Deployment of High-Efficiency Low-Carbon Room Air Conditioners (RACs) in APEC Region</a:t>
            </a:r>
            <a:endParaRPr b="1">
              <a:solidFill>
                <a:srgbClr val="2E75B5"/>
              </a:solidFill>
              <a:latin typeface="Microsoft Yahei"/>
              <a:ea typeface="Microsoft Yahei"/>
              <a:cs typeface="Microsoft Yahei"/>
              <a:sym typeface="Microsoft Yahei"/>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proposal project aim to </a:t>
            </a:r>
            <a:r>
              <a:rPr b="1" lang="en-US">
                <a:solidFill>
                  <a:srgbClr val="2E75B5"/>
                </a:solidFill>
                <a:latin typeface="Microsoft Yahei"/>
                <a:ea typeface="Microsoft Yahei"/>
                <a:cs typeface="Microsoft Yahei"/>
                <a:sym typeface="Microsoft Yahei"/>
              </a:rPr>
              <a:t>Accelerate the deployment of high-efficiency, low-carbon RACs in the APEC region</a:t>
            </a:r>
            <a:r>
              <a:rPr lang="en-US">
                <a:solidFill>
                  <a:srgbClr val="2E75B5"/>
                </a:solidFill>
                <a:latin typeface="Microsoft Yahei"/>
                <a:ea typeface="Microsoft Yahei"/>
                <a:cs typeface="Microsoft Yahei"/>
                <a:sym typeface="Microsoft Yahei"/>
              </a:rPr>
              <a:t>. China will submit CN to EWG to endose for session 1, 2026, they are seeking economies to support. </a:t>
            </a:r>
            <a:endParaRPr>
              <a:solidFill>
                <a:srgbClr val="2E75B5"/>
              </a:solidFill>
              <a:latin typeface="Microsoft Yahei"/>
              <a:ea typeface="Microsoft Yahei"/>
              <a:cs typeface="Microsoft Yahei"/>
              <a:sym typeface="Microsoft Yahei"/>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In 2026, Korea will host the joint meetings of EGEEC and EGNRET, along with related workshops, in the second half of the year.</a:t>
            </a:r>
            <a:endParaRPr/>
          </a:p>
          <a:p>
            <a:pPr indent="0" lvl="0" marL="0" rtl="0" algn="l">
              <a:spcBef>
                <a:spcPts val="0"/>
              </a:spcBef>
              <a:spcAft>
                <a:spcPts val="0"/>
              </a:spcAft>
              <a:buNone/>
            </a:pPr>
            <a:r>
              <a:rPr lang="en-US"/>
              <a:t>In 2026, Thailand will hold the EGEEC and EGNERTjoint meeting in the first half of the year，along with related workshops.</a:t>
            </a:r>
            <a:endParaRPr/>
          </a:p>
          <a:p>
            <a:pPr indent="0" lvl="0" marL="0" rtl="0" algn="l">
              <a:spcBef>
                <a:spcPts val="0"/>
              </a:spcBef>
              <a:spcAft>
                <a:spcPts val="0"/>
              </a:spcAft>
              <a:buNone/>
            </a:pPr>
            <a:r>
              <a:rPr lang="en-US"/>
              <a:t>In 2026 secnond half, China will hold the EGEEC meetnig.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Chair also encourage all members to actively participate in these upcoming meetings in 2027</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last. I would like to sincerely thank everyone for being here today.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Thanks our Korea colleagues again, I would like to extend my heartfelt thanks to our gracious hosts in Seoul for their hard work and warm hospitality,  grateful for your dedication and the wonderful reception you have provided us..</a:t>
            </a:r>
            <a:endParaRPr/>
          </a:p>
          <a:p>
            <a:pPr indent="0" lvl="0" marL="0" rtl="0" algn="l">
              <a:spcBef>
                <a:spcPts val="0"/>
              </a:spcBef>
              <a:spcAft>
                <a:spcPts val="0"/>
              </a:spcAft>
              <a:buNone/>
            </a:pPr>
            <a:r>
              <a:rPr lang="en-US"/>
              <a:t> looking forward to our next meeting.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time, EGEEC have 9 ecnomies to paticipate meeting htis morning,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solidFill>
                  <a:srgbClr val="0C0C0C"/>
                </a:solidFill>
                <a:latin typeface="Microsoft Yahei"/>
                <a:ea typeface="Microsoft Yahei"/>
                <a:cs typeface="Microsoft Yahei"/>
                <a:sym typeface="Microsoft Yahei"/>
              </a:rPr>
              <a:t>China, Hong Kong China, Japan, Korea, Malaysia, Philippines, Thailand, Chinese Taipei.</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besides, </a:t>
            </a:r>
            <a:r>
              <a:rPr lang="en-US">
                <a:solidFill>
                  <a:srgbClr val="2E75B5"/>
                </a:solidFill>
                <a:latin typeface="Microsoft Yahei"/>
                <a:ea typeface="Microsoft Yahei"/>
                <a:cs typeface="Microsoft Yahei"/>
                <a:sym typeface="Microsoft Yahei"/>
              </a:rPr>
              <a:t>APERC; EGEDA, EWG Secretariat, 3 AEPC fora join, </a:t>
            </a:r>
            <a:endParaRPr>
              <a:solidFill>
                <a:srgbClr val="2E75B5"/>
              </a:solidFill>
              <a:latin typeface="Microsoft Yahei"/>
              <a:ea typeface="Microsoft Yahei"/>
              <a:cs typeface="Microsoft Yahei"/>
              <a:sym typeface="Microsoft Yahei"/>
            </a:endParaRPr>
          </a:p>
          <a:p>
            <a:pPr indent="0" lvl="0" marL="0" rtl="0" algn="l">
              <a:spcBef>
                <a:spcPts val="0"/>
              </a:spcBef>
              <a:spcAft>
                <a:spcPts val="0"/>
              </a:spcAft>
              <a:buNone/>
            </a:pPr>
            <a:r>
              <a:rPr lang="en-US">
                <a:solidFill>
                  <a:srgbClr val="2E75B5"/>
                </a:solidFill>
                <a:latin typeface="Microsoft Yahei"/>
                <a:ea typeface="Microsoft Yahei"/>
                <a:cs typeface="Microsoft Yahei"/>
                <a:sym typeface="Microsoft Yahei"/>
              </a:rPr>
              <a:t>and we invite non-APEC organisation to join, that is CLASP, EE hub, and IEA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EGEEC 65 meeting, we had a variety of informative presentations: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that is 4 Invited Presentations from CLASP, IEA and energy efficiency Hub, APERC to share the best practises or exprertises in energy promotion.</a:t>
            </a:r>
            <a:endParaRPr/>
          </a:p>
          <a:p>
            <a:pPr indent="0" lvl="0" marL="0" rtl="0" algn="l">
              <a:spcBef>
                <a:spcPts val="0"/>
              </a:spcBef>
              <a:spcAft>
                <a:spcPts val="0"/>
              </a:spcAft>
              <a:buNone/>
            </a:pPr>
            <a:r>
              <a:rPr lang="en-US"/>
              <a:t>and Chinese Taipei and APERC give the presentation about the project update</a:t>
            </a:r>
            <a:endParaRPr/>
          </a:p>
          <a:p>
            <a:pPr indent="0" lvl="0" marL="0" rtl="0" algn="l">
              <a:spcBef>
                <a:spcPts val="0"/>
              </a:spcBef>
              <a:spcAft>
                <a:spcPts val="0"/>
              </a:spcAft>
              <a:buNone/>
            </a:pPr>
            <a:r>
              <a:rPr lang="en-US"/>
              <a:t>China propose new concept note fot session 1, 2026</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Chair encourage members to propose new concept note in session 1, 2026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2E75B5"/>
                </a:solidFill>
                <a:latin typeface="Microsoft Yahei"/>
                <a:ea typeface="Microsoft Yahei"/>
                <a:cs typeface="Microsoft Yahei"/>
                <a:sym typeface="Microsoft Yahei"/>
              </a:rPr>
              <a:t>CLASP shared its report on  doubling energy efficiency with appliances during the EGEEC 65 meeting.</a:t>
            </a:r>
            <a:endParaRPr>
              <a:solidFill>
                <a:srgbClr val="2E75B5"/>
              </a:solidFill>
              <a:latin typeface="Microsoft Yahei"/>
              <a:ea typeface="Microsoft Yahei"/>
              <a:cs typeface="Microsoft Yahei"/>
              <a:sym typeface="Microsoft Yahei"/>
            </a:endParaRPr>
          </a:p>
          <a:p>
            <a:pPr indent="0" lvl="0" marL="0" rtl="0" algn="l">
              <a:spcBef>
                <a:spcPts val="0"/>
              </a:spcBef>
              <a:spcAft>
                <a:spcPts val="0"/>
              </a:spcAft>
              <a:buNone/>
            </a:pPr>
            <a:r>
              <a:rPr lang="en-US"/>
              <a:t>the report highlights the critical role of improving the energy efficiency of household appliances in combating climate change.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provided case studies from major economies such as Brazil, China, India, and Indonesia, outlining their progress in energy efficiency, the challenges faced</a:t>
            </a:r>
            <a:endParaRPr/>
          </a:p>
          <a:p>
            <a:pPr indent="0" lvl="0" marL="0" rtl="0" algn="l">
              <a:spcBef>
                <a:spcPts val="0"/>
              </a:spcBef>
              <a:spcAft>
                <a:spcPts val="0"/>
              </a:spcAft>
              <a:buNone/>
            </a:pPr>
            <a:r>
              <a:rPr lang="en-US"/>
              <a:t>CLASP called for strengthening MEPS, setting measurable energy efficiency targets, and enhancing international cooperation to accelerate global progress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Chair encourage members to explore collaboration opportunities with CLASP to reduce emissions through knowledge sharing and APEC projects.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page shows the report from APERC. </a:t>
            </a:r>
            <a:endParaRPr/>
          </a:p>
          <a:p>
            <a:pPr indent="0" lvl="0" marL="0" rtl="0" algn="l">
              <a:spcBef>
                <a:spcPts val="0"/>
              </a:spcBef>
              <a:spcAft>
                <a:spcPts val="0"/>
              </a:spcAft>
              <a:buNone/>
            </a:pPr>
            <a:r>
              <a:rPr lang="en-US"/>
              <a:t>APERC give the presentation about the  previes of </a:t>
            </a:r>
            <a:r>
              <a:rPr b="1" lang="en-US">
                <a:solidFill>
                  <a:srgbClr val="2E75B5"/>
                </a:solidFill>
                <a:latin typeface="Microsoft Yahei"/>
                <a:ea typeface="Microsoft Yahei"/>
                <a:cs typeface="Microsoft Yahei"/>
                <a:sym typeface="Microsoft Yahei"/>
              </a:rPr>
              <a:t>9th APEC Energy Outlook on Data Centre Electricity Demand</a:t>
            </a:r>
            <a:endParaRPr/>
          </a:p>
          <a:p>
            <a:pPr indent="0" lvl="0" marL="0" rtl="0" algn="l">
              <a:spcBef>
                <a:spcPts val="0"/>
              </a:spcBef>
              <a:spcAft>
                <a:spcPts val="0"/>
              </a:spcAft>
              <a:buNone/>
            </a:pPr>
            <a:r>
              <a:t/>
            </a:r>
            <a:endParaRPr>
              <a:solidFill>
                <a:srgbClr val="2E75B5"/>
              </a:solidFill>
              <a:latin typeface="Microsoft Yahei"/>
              <a:ea typeface="Microsoft Yahei"/>
              <a:cs typeface="Microsoft Yahei"/>
              <a:sym typeface="Microsoft Yahei"/>
            </a:endParaRPr>
          </a:p>
          <a:p>
            <a:pPr indent="0" lvl="0" marL="0" rtl="0" algn="l">
              <a:spcBef>
                <a:spcPts val="0"/>
              </a:spcBef>
              <a:spcAft>
                <a:spcPts val="0"/>
              </a:spcAft>
              <a:buNone/>
            </a:pPr>
            <a:r>
              <a:rPr lang="en-US">
                <a:solidFill>
                  <a:srgbClr val="2E75B5"/>
                </a:solidFill>
                <a:latin typeface="Microsoft Yahei"/>
                <a:ea typeface="Microsoft Yahei"/>
                <a:cs typeface="Microsoft Yahei"/>
                <a:sym typeface="Microsoft Yahei"/>
              </a:rPr>
              <a:t>Due to the rapid deployment of Artificial Intelligence (AI), electricity demand in the APEC region is projected to increase sharply, particularly in the data center sector. </a:t>
            </a:r>
            <a:endParaRPr>
              <a:solidFill>
                <a:srgbClr val="2E75B5"/>
              </a:solidFill>
              <a:latin typeface="Microsoft Yahei"/>
              <a:ea typeface="Microsoft Yahei"/>
              <a:cs typeface="Microsoft Yahei"/>
              <a:sym typeface="Microsoft Yahei"/>
            </a:endParaRPr>
          </a:p>
          <a:p>
            <a:pPr indent="0" lvl="0" marL="0" rtl="0" algn="l">
              <a:spcBef>
                <a:spcPts val="0"/>
              </a:spcBef>
              <a:spcAft>
                <a:spcPts val="0"/>
              </a:spcAft>
              <a:buNone/>
            </a:pPr>
            <a:r>
              <a:rPr lang="en-US">
                <a:solidFill>
                  <a:srgbClr val="2E75B5"/>
                </a:solidFill>
                <a:latin typeface="Microsoft Yahei"/>
                <a:ea typeface="Microsoft Yahei"/>
                <a:cs typeface="Microsoft Yahei"/>
                <a:sym typeface="Microsoft Yahei"/>
              </a:rPr>
              <a:t>The report points out that data center electricity demand grows significantly, projected to quadruple from current levels by 2035. This growth presents both challenges and opportunities, including increased pressure on the power grid, a conflict between the low-carbon transition and the demand for uninterrupted power, as well as a stimulus for economic development and investment in energy infrastructure."</a:t>
            </a:r>
            <a:endParaRPr>
              <a:solidFill>
                <a:srgbClr val="2E75B5"/>
              </a:solidFill>
              <a:latin typeface="Microsoft Yahei"/>
              <a:ea typeface="Microsoft Yahei"/>
              <a:cs typeface="Microsoft Yahei"/>
              <a:sym typeface="Microsoft Yahei"/>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EA通过视频方式做了关于2025年全球能源效率发展最新情况的报告，报告分析了造成进展缓慢的四大趋势，包括工业能耗增长、政策滞后于技术进步以及空调需求上升等，同时强调了亚太地区政策制定正在加速，并提出了通过提高现有政策雄心和填补政策空白来加速能效进展的建议。</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IEA (International Energy Agency) delivered a video presentation reporting on the latest developments in global energy efficiency in 2025.</a:t>
            </a:r>
            <a:endParaRPr/>
          </a:p>
          <a:p>
            <a:pPr indent="0" lvl="0" marL="0" rtl="0" algn="l">
              <a:spcBef>
                <a:spcPts val="0"/>
              </a:spcBef>
              <a:spcAft>
                <a:spcPts val="0"/>
              </a:spcAft>
              <a:buNone/>
            </a:pPr>
            <a:r>
              <a:rPr lang="en-US"/>
              <a:t>The report analyzed four major trends contributing to the slow progress, including increased energy consumption in the industrial sector, policy implementation lagging behind technological advancements, and rising demand for air conditioning.</a:t>
            </a:r>
            <a:endParaRPr/>
          </a:p>
          <a:p>
            <a:pPr indent="0" lvl="0" marL="0" rtl="0" algn="l">
              <a:spcBef>
                <a:spcPts val="0"/>
              </a:spcBef>
              <a:spcAft>
                <a:spcPts val="0"/>
              </a:spcAft>
              <a:buNone/>
            </a:pPr>
            <a:r>
              <a:rPr lang="en-US"/>
              <a:t>Simultaneously, it highlighted the accelerating pace of policy development in the Asia-Pacific region and put forward recommendations for accelerating energy efficiency progress by increasing the ambition of existing policies and filling policy gaps.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Energy Efficiency Hub (EE Hub) give the update presenttation this time, EE hub is an an intergovernmental organization comprising 17 member countries collectively committed to formulating and implementing energy efficiency policies.</a:t>
            </a:r>
            <a:endParaRPr/>
          </a:p>
          <a:p>
            <a:pPr indent="0" lvl="0" marL="0" rtl="0" algn="l">
              <a:spcBef>
                <a:spcPts val="0"/>
              </a:spcBef>
              <a:spcAft>
                <a:spcPts val="0"/>
              </a:spcAft>
              <a:buNone/>
            </a:pPr>
            <a:r>
              <a:rPr lang="en-US"/>
              <a:t>the head of EE hub introduced its mission and four task groups.  and outlined the recent activities of each working group, including the Digitalization Working Group's focus on data centers, as well as the Building Working Group's work on financing for building energy retrofits and life-cycle analysis.</a:t>
            </a:r>
            <a:endParaRPr/>
          </a:p>
          <a:p>
            <a:pPr indent="0" lvl="0" marL="0" rtl="0" algn="l">
              <a:spcBef>
                <a:spcPts val="0"/>
              </a:spcBef>
              <a:spcAft>
                <a:spcPts val="0"/>
              </a:spcAft>
              <a:buNone/>
            </a:pPr>
            <a:r>
              <a:rPr lang="en-US"/>
              <a:t>and he mentioned a series of workshops and conferences recently organized by the Hub, aimed at enhancing the visibility of energy efficiency and promoting the sharing of best practices.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According to the APEC rules for Guest Members, The Chair proposed, and all members agreed and reached consensus duiring this meeting, that the EGEEC Secretariat should invite the EE Hub to join EGEEC as a Guest Member.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page shows the project update from Chineses Taipei.</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项目旨在通过研讨和分享最佳实践来推动电风扇区域能效标准的协调一致，报告引用了全球行业分析师（GIA）的数据，展示了全球电风扇市场的增长趋势；</a:t>
            </a:r>
            <a:endParaRPr/>
          </a:p>
          <a:p>
            <a:pPr indent="0" lvl="0" marL="0" rtl="0" algn="l">
              <a:spcBef>
                <a:spcPts val="0"/>
              </a:spcBef>
              <a:spcAft>
                <a:spcPts val="0"/>
              </a:spcAft>
              <a:buNone/>
            </a:pPr>
            <a:r>
              <a:rPr lang="en-US"/>
              <a:t>报告还介绍了11月17日“APEC电风扇能效政策、标准与最佳实践研讨会”的参会情况及会议成果。</a:t>
            </a:r>
            <a:endParaRPr/>
          </a:p>
          <a:p>
            <a:pPr indent="0" lvl="0" marL="0" rtl="0" algn="l">
              <a:spcBef>
                <a:spcPts val="0"/>
              </a:spcBef>
              <a:spcAft>
                <a:spcPts val="0"/>
              </a:spcAft>
              <a:buNone/>
            </a:pPr>
            <a:r>
              <a:rPr lang="en-US"/>
              <a:t>The project aims to promote the harmonization of regional energy efficiency standards for electric fans through workshops and the sharing of best practices. The report cites data from Global Industry Analysts (GIA), demonstrating the growth trend of the global electric fan market and also provided forecasts for future trends of electric fans.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report also presented the workshop which was held on 11 17th, and attendances and outcomes of the workshop.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page shows the project update from APERC.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(APERC) provided an update on its project, which is designed to support APEC members in implementing energy efficiency and conservation policies to advance the energy transition through Capacity Building Workshops.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first phase of the workshop focused on Minimum Energy Performance Standards (MEPS), aiming to share implementation experiences, challenges, and best practices, and was attended by 48 participants.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second phase is planned as a one-day workshop focusing on policies and practices for energy efficiency in the building sector, with the goal of promoting sustainable building standards."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bg>
      <p:bgPr>
        <a:noFill/>
      </p:bgPr>
    </p:bg>
    <p:spTree>
      <p:nvGrpSpPr>
        <p:cNvPr id="20" name="Shape 20"/>
        <p:cNvGrpSpPr/>
        <p:nvPr/>
      </p:nvGrpSpPr>
      <p:grpSpPr>
        <a:xfrm>
          <a:off x="0" y="0"/>
          <a:ext cx="0" cy="0"/>
          <a:chOff x="0" y="0"/>
          <a:chExt cx="0" cy="0"/>
        </a:xfrm>
      </p:grpSpPr>
      <p:sp>
        <p:nvSpPr>
          <p:cNvPr id="21" name="Google Shape;21;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2" type="sldNum"/>
          </p:nvPr>
        </p:nvSpPr>
        <p:spPr>
          <a:xfrm>
            <a:off x="8815699" y="5798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bg>
      <p:bgPr>
        <a:noFill/>
      </p:bgPr>
    </p:bg>
    <p:spTree>
      <p:nvGrpSpPr>
        <p:cNvPr id="71" name="Shape 71"/>
        <p:cNvGrpSpPr/>
        <p:nvPr/>
      </p:nvGrpSpPr>
      <p:grpSpPr>
        <a:xfrm>
          <a:off x="0" y="0"/>
          <a:ext cx="0" cy="0"/>
          <a:chOff x="0" y="0"/>
          <a:chExt cx="0" cy="0"/>
        </a:xfrm>
      </p:grpSpPr>
      <p:sp>
        <p:nvSpPr>
          <p:cNvPr id="72" name="Google Shape;72;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
          <p:cNvSpPr txBox="1"/>
          <p:nvPr>
            <p:ph idx="12" type="sldNum"/>
          </p:nvPr>
        </p:nvSpPr>
        <p:spPr>
          <a:xfrm>
            <a:off x="8815699" y="5798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77" name="Shape 77"/>
        <p:cNvGrpSpPr/>
        <p:nvPr/>
      </p:nvGrpSpPr>
      <p:grpSpPr>
        <a:xfrm>
          <a:off x="0" y="0"/>
          <a:ext cx="0" cy="0"/>
          <a:chOff x="0" y="0"/>
          <a:chExt cx="0" cy="0"/>
        </a:xfrm>
      </p:grpSpPr>
      <p:sp>
        <p:nvSpPr>
          <p:cNvPr id="78" name="Google Shape;7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p2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26" name="Shape 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27" name="Shape 27"/>
        <p:cNvGrpSpPr/>
        <p:nvPr/>
      </p:nvGrpSpPr>
      <p:grpSpPr>
        <a:xfrm>
          <a:off x="0" y="0"/>
          <a:ext cx="0" cy="0"/>
          <a:chOff x="0" y="0"/>
          <a:chExt cx="0" cy="0"/>
        </a:xfrm>
      </p:grpSpPr>
      <p:sp>
        <p:nvSpPr>
          <p:cNvPr id="28" name="Google Shape;2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45" name="Shape 4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bg>
      <p:bgPr>
        <a:noFill/>
      </p:bgPr>
    </p:bg>
    <p:spTree>
      <p:nvGrpSpPr>
        <p:cNvPr id="46" name="Shape 46"/>
        <p:cNvGrpSpPr/>
        <p:nvPr/>
      </p:nvGrpSpPr>
      <p:grpSpPr>
        <a:xfrm>
          <a:off x="0" y="0"/>
          <a:ext cx="0" cy="0"/>
          <a:chOff x="0" y="0"/>
          <a:chExt cx="0" cy="0"/>
        </a:xfrm>
      </p:grpSpPr>
      <p:sp>
        <p:nvSpPr>
          <p:cNvPr id="47" name="Google Shape;47;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9" name="Google Shape;4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3"/>
          <p:cNvSpPr txBox="1"/>
          <p:nvPr>
            <p:ph idx="12" type="sldNum"/>
          </p:nvPr>
        </p:nvSpPr>
        <p:spPr>
          <a:xfrm>
            <a:off x="8815699" y="579811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52" name="Shape 52"/>
        <p:cNvGrpSpPr/>
        <p:nvPr/>
      </p:nvGrpSpPr>
      <p:grpSpPr>
        <a:xfrm>
          <a:off x="0" y="0"/>
          <a:ext cx="0" cy="0"/>
          <a:chOff x="0" y="0"/>
          <a:chExt cx="0" cy="0"/>
        </a:xfrm>
      </p:grpSpPr>
      <p:sp>
        <p:nvSpPr>
          <p:cNvPr id="53" name="Google Shape;5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70" name="Shape 7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3.jpg"/><Relationship Id="rId3" Type="http://schemas.openxmlformats.org/officeDocument/2006/relationships/image" Target="../media/image7.jp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3.jpg"/><Relationship Id="rId3" Type="http://schemas.openxmlformats.org/officeDocument/2006/relationships/image" Target="../media/image7.jpg"/><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3.jpg"/><Relationship Id="rId3" Type="http://schemas.openxmlformats.org/officeDocument/2006/relationships/image" Target="../media/image7.jpg"/><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 name="Shape 9"/>
        <p:cNvGrpSpPr/>
        <p:nvPr/>
      </p:nvGrpSpPr>
      <p:grpSpPr>
        <a:xfrm>
          <a:off x="0" y="0"/>
          <a:ext cx="0" cy="0"/>
          <a:chOff x="0" y="0"/>
          <a:chExt cx="0" cy="0"/>
        </a:xfrm>
      </p:grpSpPr>
      <p:pic>
        <p:nvPicPr>
          <p:cNvPr descr="Gemini_Generated_Image_gznk62gznk62gznk" id="10" name="Google Shape;10;p14"/>
          <p:cNvPicPr preferRelativeResize="0"/>
          <p:nvPr/>
        </p:nvPicPr>
        <p:blipFill rotWithShape="1">
          <a:blip r:embed="rId1">
            <a:alphaModFix amt="40000"/>
          </a:blip>
          <a:srcRect b="32163" l="0" r="0" t="11278"/>
          <a:stretch/>
        </p:blipFill>
        <p:spPr>
          <a:xfrm>
            <a:off x="12700" y="1905"/>
            <a:ext cx="12179300" cy="6856095"/>
          </a:xfrm>
          <a:prstGeom prst="rect">
            <a:avLst/>
          </a:prstGeom>
          <a:noFill/>
          <a:ln>
            <a:noFill/>
          </a:ln>
        </p:spPr>
      </p:pic>
      <p:sp>
        <p:nvSpPr>
          <p:cNvPr id="11" name="Google Shape;1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4"/>
          <p:cNvSpPr txBox="1"/>
          <p:nvPr>
            <p:ph idx="12" type="sldNum"/>
          </p:nvPr>
        </p:nvSpPr>
        <p:spPr>
          <a:xfrm>
            <a:off x="8815699" y="635056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14"/>
          <p:cNvSpPr txBox="1"/>
          <p:nvPr/>
        </p:nvSpPr>
        <p:spPr>
          <a:xfrm>
            <a:off x="6366617" y="6255109"/>
            <a:ext cx="5623133" cy="33718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1600" u="none" cap="none" strike="noStrike">
                <a:solidFill>
                  <a:srgbClr val="2E75B5"/>
                </a:solidFill>
                <a:latin typeface="Calibri"/>
                <a:ea typeface="Calibri"/>
                <a:cs typeface="Calibri"/>
                <a:sym typeface="Calibri"/>
              </a:rPr>
              <a:t> EGEEC65</a:t>
            </a:r>
            <a:endParaRPr b="1" i="0" sz="1600" u="none" cap="none" strike="noStrike">
              <a:solidFill>
                <a:srgbClr val="2E75B5"/>
              </a:solidFill>
              <a:latin typeface="Arial"/>
              <a:ea typeface="Arial"/>
              <a:cs typeface="Arial"/>
              <a:sym typeface="Arial"/>
            </a:endParaRPr>
          </a:p>
        </p:txBody>
      </p:sp>
      <p:sp>
        <p:nvSpPr>
          <p:cNvPr id="17" name="Google Shape;17;p14"/>
          <p:cNvSpPr txBox="1"/>
          <p:nvPr/>
        </p:nvSpPr>
        <p:spPr>
          <a:xfrm>
            <a:off x="5848708" y="6367816"/>
            <a:ext cx="458088"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rgbClr val="7F7F7F"/>
                </a:solidFill>
                <a:latin typeface="Calibri"/>
                <a:ea typeface="Calibri"/>
                <a:cs typeface="Calibri"/>
                <a:sym typeface="Calibri"/>
              </a:rPr>
              <a:t>‹#›</a:t>
            </a:fld>
            <a:endParaRPr b="0" i="0" sz="1800" u="none" cap="none" strike="noStrike">
              <a:solidFill>
                <a:srgbClr val="7F7F7F"/>
              </a:solidFill>
              <a:latin typeface="Calibri"/>
              <a:ea typeface="Calibri"/>
              <a:cs typeface="Calibri"/>
              <a:sym typeface="Calibri"/>
            </a:endParaRPr>
          </a:p>
        </p:txBody>
      </p:sp>
      <p:pic>
        <p:nvPicPr>
          <p:cNvPr id="18" name="Google Shape;18;p14"/>
          <p:cNvPicPr preferRelativeResize="0"/>
          <p:nvPr/>
        </p:nvPicPr>
        <p:blipFill rotWithShape="1">
          <a:blip r:embed="rId2">
            <a:alphaModFix/>
          </a:blip>
          <a:srcRect b="0" l="0" r="0" t="0"/>
          <a:stretch/>
        </p:blipFill>
        <p:spPr>
          <a:xfrm>
            <a:off x="10360514" y="414226"/>
            <a:ext cx="1334383" cy="675118"/>
          </a:xfrm>
          <a:prstGeom prst="rect">
            <a:avLst/>
          </a:prstGeom>
          <a:noFill/>
          <a:ln>
            <a:noFill/>
          </a:ln>
        </p:spPr>
      </p:pic>
      <p:pic>
        <p:nvPicPr>
          <p:cNvPr id="19" name="Google Shape;19;p14"/>
          <p:cNvPicPr preferRelativeResize="0"/>
          <p:nvPr/>
        </p:nvPicPr>
        <p:blipFill rotWithShape="1">
          <a:blip r:embed="rId3">
            <a:alphaModFix/>
          </a:blip>
          <a:srcRect b="0" l="0" r="0" t="0"/>
          <a:stretch/>
        </p:blipFill>
        <p:spPr>
          <a:xfrm>
            <a:off x="-63500" y="1850"/>
            <a:ext cx="2665730" cy="149987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4" name="Shape 34"/>
        <p:cNvGrpSpPr/>
        <p:nvPr/>
      </p:nvGrpSpPr>
      <p:grpSpPr>
        <a:xfrm>
          <a:off x="0" y="0"/>
          <a:ext cx="0" cy="0"/>
          <a:chOff x="0" y="0"/>
          <a:chExt cx="0" cy="0"/>
        </a:xfrm>
      </p:grpSpPr>
      <p:pic>
        <p:nvPicPr>
          <p:cNvPr descr="Gemini_Generated_Image_gznk62gznk62gznk" id="35" name="Google Shape;35;p17"/>
          <p:cNvPicPr preferRelativeResize="0"/>
          <p:nvPr/>
        </p:nvPicPr>
        <p:blipFill rotWithShape="1">
          <a:blip r:embed="rId1">
            <a:alphaModFix amt="30000"/>
          </a:blip>
          <a:srcRect b="32163" l="0" r="0" t="11278"/>
          <a:stretch/>
        </p:blipFill>
        <p:spPr>
          <a:xfrm>
            <a:off x="12700" y="1905"/>
            <a:ext cx="12179300" cy="6856095"/>
          </a:xfrm>
          <a:prstGeom prst="rect">
            <a:avLst/>
          </a:prstGeom>
          <a:noFill/>
          <a:ln>
            <a:noFill/>
          </a:ln>
        </p:spPr>
      </p:pic>
      <p:sp>
        <p:nvSpPr>
          <p:cNvPr id="36" name="Google Shape;3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17"/>
          <p:cNvSpPr txBox="1"/>
          <p:nvPr>
            <p:ph idx="12" type="sldNum"/>
          </p:nvPr>
        </p:nvSpPr>
        <p:spPr>
          <a:xfrm>
            <a:off x="8815699" y="635056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17"/>
          <p:cNvSpPr txBox="1"/>
          <p:nvPr/>
        </p:nvSpPr>
        <p:spPr>
          <a:xfrm>
            <a:off x="6366617" y="6255109"/>
            <a:ext cx="5623133" cy="33718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1600" u="none" cap="none" strike="noStrike">
                <a:solidFill>
                  <a:srgbClr val="2E75B5"/>
                </a:solidFill>
                <a:latin typeface="Calibri"/>
                <a:ea typeface="Calibri"/>
                <a:cs typeface="Calibri"/>
                <a:sym typeface="Calibri"/>
              </a:rPr>
              <a:t> EGEEC65</a:t>
            </a:r>
            <a:endParaRPr b="1" i="0" sz="1600" u="none" cap="none" strike="noStrike">
              <a:solidFill>
                <a:srgbClr val="2E75B5"/>
              </a:solidFill>
              <a:latin typeface="Arial"/>
              <a:ea typeface="Arial"/>
              <a:cs typeface="Arial"/>
              <a:sym typeface="Arial"/>
            </a:endParaRPr>
          </a:p>
        </p:txBody>
      </p:sp>
      <p:sp>
        <p:nvSpPr>
          <p:cNvPr id="42" name="Google Shape;42;p17"/>
          <p:cNvSpPr txBox="1"/>
          <p:nvPr/>
        </p:nvSpPr>
        <p:spPr>
          <a:xfrm>
            <a:off x="5848708" y="6367816"/>
            <a:ext cx="458088"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rgbClr val="7F7F7F"/>
                </a:solidFill>
                <a:latin typeface="Calibri"/>
                <a:ea typeface="Calibri"/>
                <a:cs typeface="Calibri"/>
                <a:sym typeface="Calibri"/>
              </a:rPr>
              <a:t>‹#›</a:t>
            </a:fld>
            <a:endParaRPr b="0" i="0" sz="1800" u="none" cap="none" strike="noStrike">
              <a:solidFill>
                <a:srgbClr val="7F7F7F"/>
              </a:solidFill>
              <a:latin typeface="Calibri"/>
              <a:ea typeface="Calibri"/>
              <a:cs typeface="Calibri"/>
              <a:sym typeface="Calibri"/>
            </a:endParaRPr>
          </a:p>
        </p:txBody>
      </p:sp>
      <p:pic>
        <p:nvPicPr>
          <p:cNvPr id="43" name="Google Shape;43;p17"/>
          <p:cNvPicPr preferRelativeResize="0"/>
          <p:nvPr/>
        </p:nvPicPr>
        <p:blipFill rotWithShape="1">
          <a:blip r:embed="rId2">
            <a:alphaModFix/>
          </a:blip>
          <a:srcRect b="0" l="0" r="0" t="0"/>
          <a:stretch/>
        </p:blipFill>
        <p:spPr>
          <a:xfrm>
            <a:off x="10360514" y="414226"/>
            <a:ext cx="1334383" cy="675118"/>
          </a:xfrm>
          <a:prstGeom prst="rect">
            <a:avLst/>
          </a:prstGeom>
          <a:noFill/>
          <a:ln>
            <a:noFill/>
          </a:ln>
        </p:spPr>
      </p:pic>
      <p:pic>
        <p:nvPicPr>
          <p:cNvPr id="44" name="Google Shape;44;p17"/>
          <p:cNvPicPr preferRelativeResize="0"/>
          <p:nvPr/>
        </p:nvPicPr>
        <p:blipFill rotWithShape="1">
          <a:blip r:embed="rId3">
            <a:alphaModFix/>
          </a:blip>
          <a:srcRect b="0" l="0" r="0" t="0"/>
          <a:stretch/>
        </p:blipFill>
        <p:spPr>
          <a:xfrm>
            <a:off x="-63500" y="1850"/>
            <a:ext cx="2665730" cy="149987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4"/>
    <p:sldLayoutId id="2147483655" r:id="rId5"/>
    <p:sldLayoutId id="2147483656" r:id="rId6"/>
    <p:sldLayoutId id="2147483657"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9" name="Shape 59"/>
        <p:cNvGrpSpPr/>
        <p:nvPr/>
      </p:nvGrpSpPr>
      <p:grpSpPr>
        <a:xfrm>
          <a:off x="0" y="0"/>
          <a:ext cx="0" cy="0"/>
          <a:chOff x="0" y="0"/>
          <a:chExt cx="0" cy="0"/>
        </a:xfrm>
      </p:grpSpPr>
      <p:pic>
        <p:nvPicPr>
          <p:cNvPr descr="Gemini_Generated_Image_gznk62gznk62gznk" id="60" name="Google Shape;60;p19"/>
          <p:cNvPicPr preferRelativeResize="0"/>
          <p:nvPr/>
        </p:nvPicPr>
        <p:blipFill rotWithShape="1">
          <a:blip r:embed="rId1">
            <a:alphaModFix amt="40000"/>
          </a:blip>
          <a:srcRect b="32163" l="0" r="0" t="11278"/>
          <a:stretch/>
        </p:blipFill>
        <p:spPr>
          <a:xfrm>
            <a:off x="12700" y="1905"/>
            <a:ext cx="12179300" cy="6856095"/>
          </a:xfrm>
          <a:prstGeom prst="rect">
            <a:avLst/>
          </a:prstGeom>
          <a:noFill/>
          <a:ln>
            <a:noFill/>
          </a:ln>
        </p:spPr>
      </p:pic>
      <p:sp>
        <p:nvSpPr>
          <p:cNvPr id="61" name="Google Shape;6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9"/>
          <p:cNvSpPr txBox="1"/>
          <p:nvPr>
            <p:ph idx="12" type="sldNum"/>
          </p:nvPr>
        </p:nvSpPr>
        <p:spPr>
          <a:xfrm>
            <a:off x="8815699" y="635056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19"/>
          <p:cNvSpPr txBox="1"/>
          <p:nvPr/>
        </p:nvSpPr>
        <p:spPr>
          <a:xfrm>
            <a:off x="6366617" y="6255109"/>
            <a:ext cx="5623133" cy="33718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1600" u="none" cap="none" strike="noStrike">
                <a:solidFill>
                  <a:srgbClr val="2E75B5"/>
                </a:solidFill>
                <a:latin typeface="Calibri"/>
                <a:ea typeface="Calibri"/>
                <a:cs typeface="Calibri"/>
                <a:sym typeface="Calibri"/>
              </a:rPr>
              <a:t> EGEEC65</a:t>
            </a:r>
            <a:endParaRPr b="1" i="0" sz="1600" u="none" cap="none" strike="noStrike">
              <a:solidFill>
                <a:srgbClr val="2E75B5"/>
              </a:solidFill>
              <a:latin typeface="Arial"/>
              <a:ea typeface="Arial"/>
              <a:cs typeface="Arial"/>
              <a:sym typeface="Arial"/>
            </a:endParaRPr>
          </a:p>
        </p:txBody>
      </p:sp>
      <p:sp>
        <p:nvSpPr>
          <p:cNvPr id="67" name="Google Shape;67;p19"/>
          <p:cNvSpPr txBox="1"/>
          <p:nvPr/>
        </p:nvSpPr>
        <p:spPr>
          <a:xfrm>
            <a:off x="5848708" y="6367816"/>
            <a:ext cx="458088"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rgbClr val="7F7F7F"/>
                </a:solidFill>
                <a:latin typeface="Calibri"/>
                <a:ea typeface="Calibri"/>
                <a:cs typeface="Calibri"/>
                <a:sym typeface="Calibri"/>
              </a:rPr>
              <a:t>‹#›</a:t>
            </a:fld>
            <a:endParaRPr b="0" i="0" sz="1800" u="none" cap="none" strike="noStrike">
              <a:solidFill>
                <a:srgbClr val="7F7F7F"/>
              </a:solidFill>
              <a:latin typeface="Calibri"/>
              <a:ea typeface="Calibri"/>
              <a:cs typeface="Calibri"/>
              <a:sym typeface="Calibri"/>
            </a:endParaRPr>
          </a:p>
        </p:txBody>
      </p:sp>
      <p:pic>
        <p:nvPicPr>
          <p:cNvPr id="68" name="Google Shape;68;p19"/>
          <p:cNvPicPr preferRelativeResize="0"/>
          <p:nvPr/>
        </p:nvPicPr>
        <p:blipFill rotWithShape="1">
          <a:blip r:embed="rId2">
            <a:alphaModFix/>
          </a:blip>
          <a:srcRect b="0" l="0" r="0" t="0"/>
          <a:stretch/>
        </p:blipFill>
        <p:spPr>
          <a:xfrm>
            <a:off x="10360514" y="414226"/>
            <a:ext cx="1334383" cy="675118"/>
          </a:xfrm>
          <a:prstGeom prst="rect">
            <a:avLst/>
          </a:prstGeom>
          <a:noFill/>
          <a:ln>
            <a:noFill/>
          </a:ln>
        </p:spPr>
      </p:pic>
      <p:pic>
        <p:nvPicPr>
          <p:cNvPr id="69" name="Google Shape;69;p19"/>
          <p:cNvPicPr preferRelativeResize="0"/>
          <p:nvPr/>
        </p:nvPicPr>
        <p:blipFill rotWithShape="1">
          <a:blip r:embed="rId3">
            <a:alphaModFix/>
          </a:blip>
          <a:srcRect b="0" l="0" r="0" t="0"/>
          <a:stretch/>
        </p:blipFill>
        <p:spPr>
          <a:xfrm>
            <a:off x="-63500" y="1850"/>
            <a:ext cx="2665730" cy="149987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8" name="Shape 88"/>
        <p:cNvGrpSpPr/>
        <p:nvPr/>
      </p:nvGrpSpPr>
      <p:grpSpPr>
        <a:xfrm>
          <a:off x="0" y="0"/>
          <a:ext cx="0" cy="0"/>
          <a:chOff x="0" y="0"/>
          <a:chExt cx="0" cy="0"/>
        </a:xfrm>
      </p:grpSpPr>
      <p:sp>
        <p:nvSpPr>
          <p:cNvPr id="89" name="Google Shape;89;p1"/>
          <p:cNvSpPr txBox="1"/>
          <p:nvPr>
            <p:ph type="ctrTitle"/>
          </p:nvPr>
        </p:nvSpPr>
        <p:spPr>
          <a:xfrm>
            <a:off x="626852" y="868723"/>
            <a:ext cx="9144000" cy="200488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C0C0C"/>
              </a:buClr>
              <a:buSzPts val="4800"/>
              <a:buFont typeface="Arial"/>
              <a:buNone/>
            </a:pPr>
            <a:r>
              <a:rPr b="1" lang="en-US" sz="4800">
                <a:solidFill>
                  <a:srgbClr val="0C0C0C"/>
                </a:solidFill>
                <a:latin typeface="Arial"/>
                <a:ea typeface="Arial"/>
                <a:cs typeface="Arial"/>
                <a:sym typeface="Arial"/>
              </a:rPr>
              <a:t>EGEEC 65 Outcome</a:t>
            </a:r>
            <a:br>
              <a:rPr b="1" lang="en-US" sz="4400">
                <a:solidFill>
                  <a:srgbClr val="0C0C0C"/>
                </a:solidFill>
                <a:latin typeface="Arial"/>
                <a:ea typeface="Arial"/>
                <a:cs typeface="Arial"/>
                <a:sym typeface="Arial"/>
              </a:rPr>
            </a:br>
            <a:endParaRPr b="1" sz="4400">
              <a:solidFill>
                <a:srgbClr val="0C0C0C"/>
              </a:solidFill>
              <a:latin typeface="Arial"/>
              <a:ea typeface="Arial"/>
              <a:cs typeface="Arial"/>
              <a:sym typeface="Arial"/>
            </a:endParaRPr>
          </a:p>
        </p:txBody>
      </p:sp>
      <p:sp>
        <p:nvSpPr>
          <p:cNvPr id="90" name="Google Shape;90;p1"/>
          <p:cNvSpPr txBox="1"/>
          <p:nvPr>
            <p:ph idx="1" type="subTitle"/>
          </p:nvPr>
        </p:nvSpPr>
        <p:spPr>
          <a:xfrm>
            <a:off x="2041632" y="2471463"/>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0C0C"/>
              </a:buClr>
              <a:buSzPts val="2800"/>
              <a:buNone/>
            </a:pPr>
            <a:r>
              <a:rPr b="1" lang="en-US" sz="2800">
                <a:solidFill>
                  <a:srgbClr val="0C0C0C"/>
                </a:solidFill>
                <a:latin typeface="Arial"/>
                <a:ea typeface="Arial"/>
                <a:cs typeface="Arial"/>
                <a:sym typeface="Arial"/>
              </a:rPr>
              <a:t>The 65th Meeting of APEC Expert Group on Energy Efficiency &amp; Conservation (EGEEC 65)</a:t>
            </a:r>
            <a:endParaRPr b="1" sz="2800">
              <a:solidFill>
                <a:srgbClr val="0C0C0C"/>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0"/>
          <p:cNvSpPr/>
          <p:nvPr/>
        </p:nvSpPr>
        <p:spPr>
          <a:xfrm>
            <a:off x="537210" y="1316355"/>
            <a:ext cx="10836275" cy="4826635"/>
          </a:xfrm>
          <a:prstGeom prst="rect">
            <a:avLst/>
          </a:prstGeom>
          <a:noFill/>
          <a:ln>
            <a:noFill/>
          </a:ln>
        </p:spPr>
        <p:txBody>
          <a:bodyPr anchorCtr="0" anchor="t" bIns="0" lIns="0" spcFirstLastPara="1" rIns="0" wrap="square" tIns="0">
            <a:noAutofit/>
          </a:bodyPr>
          <a:lstStyle/>
          <a:p>
            <a:pPr indent="0" lvl="0" marL="0" marR="0" rtl="0" algn="l">
              <a:lnSpc>
                <a:spcPct val="75000"/>
              </a:lnSpc>
              <a:spcBef>
                <a:spcPts val="0"/>
              </a:spcBef>
              <a:spcAft>
                <a:spcPts val="0"/>
              </a:spcAft>
              <a:buNone/>
            </a:pPr>
            <a:r>
              <a:t/>
            </a:r>
            <a:endParaRPr b="0" i="0" sz="100" u="none" cap="none" strike="noStrike">
              <a:solidFill>
                <a:schemeClr val="dk1"/>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rPr b="1" i="0" lang="en-US" sz="3200" u="none" cap="none" strike="noStrike">
                <a:solidFill>
                  <a:schemeClr val="dk1"/>
                </a:solidFill>
                <a:latin typeface="Microsoft Yahei"/>
                <a:ea typeface="Microsoft Yahei"/>
                <a:cs typeface="Microsoft Yahei"/>
                <a:sym typeface="Microsoft Yahei"/>
              </a:rPr>
              <a:t>Project update</a:t>
            </a:r>
            <a:endParaRPr b="1" i="0" sz="3200" u="none" cap="none" strike="noStrike">
              <a:solidFill>
                <a:schemeClr val="dk1"/>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t/>
            </a:r>
            <a:endParaRPr b="0" i="0" sz="2000" u="none" cap="none" strike="noStrike">
              <a:solidFill>
                <a:schemeClr val="dk1"/>
              </a:solidFill>
              <a:latin typeface="Microsoft Yahei"/>
              <a:ea typeface="Microsoft Yahei"/>
              <a:cs typeface="Microsoft Yahei"/>
              <a:sym typeface="Microsoft Yahei"/>
            </a:endParaRPr>
          </a:p>
          <a:p>
            <a:pPr indent="-342900" lvl="0" marL="342900" marR="0" rtl="0" algn="just">
              <a:spcBef>
                <a:spcPts val="0"/>
              </a:spcBef>
              <a:spcAft>
                <a:spcPts val="0"/>
              </a:spcAft>
              <a:buClr>
                <a:schemeClr val="dk1"/>
              </a:buClr>
              <a:buSzPts val="2000"/>
              <a:buFont typeface="Arial"/>
              <a:buChar char="•"/>
            </a:pPr>
            <a:r>
              <a:rPr b="1" i="0" lang="en-US" sz="2000" u="none" cap="none" strike="noStrike">
                <a:solidFill>
                  <a:schemeClr val="dk1"/>
                </a:solidFill>
                <a:latin typeface="Microsoft Yahei"/>
                <a:ea typeface="Microsoft Yahei"/>
                <a:cs typeface="Microsoft Yahei"/>
                <a:sym typeface="Microsoft Yahei"/>
              </a:rPr>
              <a:t>EWG 102 2024A – APEC Workshop on Promoting Energy Efficiency in the Manufacturing Sector</a:t>
            </a:r>
            <a:endParaRPr b="1" i="0" sz="2000" u="none" cap="none" strike="noStrike">
              <a:solidFill>
                <a:schemeClr val="dk1"/>
              </a:solidFill>
              <a:latin typeface="Microsoft Yahei"/>
              <a:ea typeface="Microsoft Yahei"/>
              <a:cs typeface="Microsoft Yahei"/>
              <a:sym typeface="Microsoft Yahei"/>
            </a:endParaRPr>
          </a:p>
          <a:p>
            <a:pPr indent="-215900" lvl="0" marL="342900" marR="0" rtl="0" algn="just">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342900" lvl="1" marL="800100" marR="0" rtl="0" algn="just">
              <a:spcBef>
                <a:spcPts val="0"/>
              </a:spcBef>
              <a:spcAft>
                <a:spcPts val="0"/>
              </a:spcAft>
              <a:buClr>
                <a:schemeClr val="dk1"/>
              </a:buClr>
              <a:buSzPts val="1600"/>
              <a:buFont typeface="Arial"/>
              <a:buChar char="•"/>
            </a:pPr>
            <a:r>
              <a:rPr b="0" i="0" lang="en-US" sz="1600" u="none" cap="none" strike="noStrike">
                <a:solidFill>
                  <a:schemeClr val="dk1"/>
                </a:solidFill>
                <a:latin typeface="Microsoft Yahei"/>
                <a:ea typeface="Microsoft Yahei"/>
                <a:cs typeface="Microsoft Yahei"/>
                <a:sym typeface="Microsoft Yahei"/>
              </a:rPr>
              <a:t>main objective of the project is to help economies and stakeholders to share information, experiences on promoting energy efficiency in manufacturing industry as well as to provide recommendations on enhancing energy efficiency in this industry</a:t>
            </a:r>
            <a:endParaRPr b="0" i="0" sz="1600" u="none" cap="none" strike="noStrike">
              <a:solidFill>
                <a:schemeClr val="dk1"/>
              </a:solidFill>
              <a:latin typeface="Microsoft Yahei"/>
              <a:ea typeface="Microsoft Yahei"/>
              <a:cs typeface="Microsoft Yahei"/>
              <a:sym typeface="Microsoft Yahei"/>
            </a:endParaRPr>
          </a:p>
          <a:p>
            <a:pPr indent="-215900" lvl="0" marL="342900" marR="0" rtl="0" algn="just">
              <a:spcBef>
                <a:spcPts val="0"/>
              </a:spcBef>
              <a:spcAft>
                <a:spcPts val="0"/>
              </a:spcAft>
              <a:buClr>
                <a:schemeClr val="dk1"/>
              </a:buClr>
              <a:buSzPts val="2000"/>
              <a:buFont typeface="Arial"/>
              <a:buNone/>
            </a:pPr>
            <a:r>
              <a:t/>
            </a:r>
            <a:endParaRPr b="0" i="0" sz="2000" u="none" cap="none" strike="noStrike">
              <a:solidFill>
                <a:schemeClr val="dk1"/>
              </a:solidFill>
              <a:latin typeface="Microsoft Yahei"/>
              <a:ea typeface="Microsoft Yahei"/>
              <a:cs typeface="Microsoft Yahei"/>
              <a:sym typeface="Microsoft Yahei"/>
            </a:endParaRPr>
          </a:p>
          <a:p>
            <a:pPr indent="-342900" lvl="0" marL="342900" marR="0" rtl="0" algn="just">
              <a:spcBef>
                <a:spcPts val="0"/>
              </a:spcBef>
              <a:spcAft>
                <a:spcPts val="0"/>
              </a:spcAft>
              <a:buClr>
                <a:schemeClr val="dk1"/>
              </a:buClr>
              <a:buSzPts val="2000"/>
              <a:buFont typeface="Arial"/>
              <a:buChar char="•"/>
            </a:pPr>
            <a:r>
              <a:rPr b="0" i="0" lang="en-US" sz="2000" u="none" cap="none" strike="noStrike">
                <a:solidFill>
                  <a:schemeClr val="dk1"/>
                </a:solidFill>
                <a:latin typeface="Microsoft Yahei"/>
                <a:ea typeface="Microsoft Yahei"/>
                <a:cs typeface="Microsoft Yahei"/>
                <a:sym typeface="Microsoft Yahei"/>
              </a:rPr>
              <a:t>Viet Nam shared the workshop of Promoting Energy Efficiency in the Manufacturing Sector On 19 and 20 June 2025. </a:t>
            </a:r>
            <a:endParaRPr b="0" i="0" sz="2000" u="none" cap="none" strike="noStrike">
              <a:solidFill>
                <a:schemeClr val="dk1"/>
              </a:solidFill>
              <a:latin typeface="Microsoft Yahei"/>
              <a:ea typeface="Microsoft Yahei"/>
              <a:cs typeface="Microsoft Yahei"/>
              <a:sym typeface="Microsoft Yahei"/>
            </a:endParaRPr>
          </a:p>
          <a:p>
            <a:pPr indent="-215900" lvl="0" marL="342900" marR="0" rtl="0" algn="just">
              <a:spcBef>
                <a:spcPts val="0"/>
              </a:spcBef>
              <a:spcAft>
                <a:spcPts val="0"/>
              </a:spcAft>
              <a:buClr>
                <a:schemeClr val="dk1"/>
              </a:buClr>
              <a:buSzPts val="2000"/>
              <a:buFont typeface="Arial"/>
              <a:buNone/>
            </a:pPr>
            <a:r>
              <a:t/>
            </a:r>
            <a:endParaRPr b="1" i="0" sz="2000" u="none" cap="none" strike="noStrike">
              <a:solidFill>
                <a:schemeClr val="dk1"/>
              </a:solidFill>
              <a:latin typeface="Microsoft Yahei"/>
              <a:ea typeface="Microsoft Yahei"/>
              <a:cs typeface="Microsoft Yahei"/>
              <a:sym typeface="Microsoft Yahei"/>
            </a:endParaRPr>
          </a:p>
          <a:p>
            <a:pPr indent="-215900" lvl="0" marL="342900" marR="0" rtl="0" algn="just">
              <a:spcBef>
                <a:spcPts val="0"/>
              </a:spcBef>
              <a:spcAft>
                <a:spcPts val="0"/>
              </a:spcAft>
              <a:buClr>
                <a:schemeClr val="dk1"/>
              </a:buClr>
              <a:buSzPts val="2000"/>
              <a:buFont typeface="Arial"/>
              <a:buNone/>
            </a:pPr>
            <a:r>
              <a:t/>
            </a:r>
            <a:endParaRPr b="1" i="0" sz="2000" u="none" cap="none" strike="noStrike">
              <a:solidFill>
                <a:schemeClr val="dk1"/>
              </a:solidFill>
              <a:latin typeface="Microsoft Yahei"/>
              <a:ea typeface="Microsoft Yahei"/>
              <a:cs typeface="Microsoft Yahei"/>
              <a:sym typeface="Microsoft Yahei"/>
            </a:endParaRPr>
          </a:p>
          <a:p>
            <a:pPr indent="0" lvl="0" marL="0" marR="0" rtl="0" algn="just">
              <a:spcBef>
                <a:spcPts val="0"/>
              </a:spcBef>
              <a:spcAft>
                <a:spcPts val="0"/>
              </a:spcAft>
              <a:buNone/>
            </a:pPr>
            <a:r>
              <a:t/>
            </a:r>
            <a:endParaRPr b="1" i="0" sz="2000" u="none" cap="none" strike="noStrike">
              <a:solidFill>
                <a:schemeClr val="dk1"/>
              </a:solidFill>
              <a:latin typeface="Microsoft Yahei"/>
              <a:ea typeface="Microsoft Yahei"/>
              <a:cs typeface="Microsoft Yahei"/>
              <a:sym typeface="Microsoft Yahei"/>
            </a:endParaRPr>
          </a:p>
        </p:txBody>
      </p:sp>
      <p:pic>
        <p:nvPicPr>
          <p:cNvPr descr="微信截图_20250410101707" id="150" name="Google Shape;150;p10"/>
          <p:cNvPicPr preferRelativeResize="0"/>
          <p:nvPr/>
        </p:nvPicPr>
        <p:blipFill rotWithShape="1">
          <a:blip r:embed="rId3">
            <a:alphaModFix/>
          </a:blip>
          <a:srcRect b="0" l="0" r="0" t="0"/>
          <a:stretch/>
        </p:blipFill>
        <p:spPr>
          <a:xfrm>
            <a:off x="7915910" y="4437380"/>
            <a:ext cx="4276090" cy="2420620"/>
          </a:xfrm>
          <a:prstGeom prst="rect">
            <a:avLst/>
          </a:prstGeom>
          <a:noFill/>
          <a:ln>
            <a:noFill/>
          </a:ln>
        </p:spPr>
      </p:pic>
      <p:pic>
        <p:nvPicPr>
          <p:cNvPr descr="ScreenShot_2025-11-19_112417_856" id="151" name="Google Shape;151;p10"/>
          <p:cNvPicPr preferRelativeResize="0"/>
          <p:nvPr/>
        </p:nvPicPr>
        <p:blipFill rotWithShape="1">
          <a:blip r:embed="rId4">
            <a:alphaModFix/>
          </a:blip>
          <a:srcRect b="0" l="0" r="0" t="0"/>
          <a:stretch/>
        </p:blipFill>
        <p:spPr>
          <a:xfrm>
            <a:off x="7915275" y="4453890"/>
            <a:ext cx="4276725" cy="24041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1"/>
          <p:cNvSpPr/>
          <p:nvPr/>
        </p:nvSpPr>
        <p:spPr>
          <a:xfrm>
            <a:off x="537210" y="1316355"/>
            <a:ext cx="10836275" cy="4826635"/>
          </a:xfrm>
          <a:prstGeom prst="rect">
            <a:avLst/>
          </a:prstGeom>
          <a:noFill/>
          <a:ln>
            <a:noFill/>
          </a:ln>
        </p:spPr>
        <p:txBody>
          <a:bodyPr anchorCtr="0" anchor="t" bIns="0" lIns="0" spcFirstLastPara="1" rIns="0" wrap="square" tIns="0">
            <a:noAutofit/>
          </a:bodyPr>
          <a:lstStyle/>
          <a:p>
            <a:pPr indent="0" lvl="0" marL="0" marR="0" rtl="0" algn="l">
              <a:lnSpc>
                <a:spcPct val="75000"/>
              </a:lnSpc>
              <a:spcBef>
                <a:spcPts val="0"/>
              </a:spcBef>
              <a:spcAft>
                <a:spcPts val="0"/>
              </a:spcAft>
              <a:buNone/>
            </a:pPr>
            <a:r>
              <a:t/>
            </a:r>
            <a:endParaRPr b="0" i="0" sz="1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rPr b="1" i="0" lang="en-US" sz="3200" u="none" cap="none" strike="noStrike">
                <a:solidFill>
                  <a:srgbClr val="0C0C0C"/>
                </a:solidFill>
                <a:latin typeface="Microsoft Yahei"/>
                <a:ea typeface="Microsoft Yahei"/>
                <a:cs typeface="Microsoft Yahei"/>
                <a:sym typeface="Microsoft Yahei"/>
              </a:rPr>
              <a:t>Concept Note</a:t>
            </a:r>
            <a:endParaRPr b="1" i="0" sz="32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t/>
            </a:r>
            <a:endParaRPr b="0" i="0" sz="2000" u="none" cap="none" strike="noStrike">
              <a:solidFill>
                <a:srgbClr val="0C0C0C"/>
              </a:solidFill>
              <a:latin typeface="Microsoft Yahei"/>
              <a:ea typeface="Microsoft Yahei"/>
              <a:cs typeface="Microsoft Yahei"/>
              <a:sym typeface="Microsoft Yahei"/>
            </a:endParaRPr>
          </a:p>
          <a:p>
            <a:pPr indent="-342900" lvl="0" marL="342900" marR="0" rtl="0" algn="just">
              <a:spcBef>
                <a:spcPts val="0"/>
              </a:spcBef>
              <a:spcAft>
                <a:spcPts val="0"/>
              </a:spcAft>
              <a:buClr>
                <a:srgbClr val="0C0C0C"/>
              </a:buClr>
              <a:buSzPts val="2800"/>
              <a:buFont typeface="Arial"/>
              <a:buChar char="•"/>
            </a:pPr>
            <a:r>
              <a:rPr b="1" i="0" lang="en-US" sz="2800" u="none" cap="none" strike="noStrike">
                <a:solidFill>
                  <a:srgbClr val="0C0C0C"/>
                </a:solidFill>
                <a:latin typeface="Microsoft Yahei"/>
                <a:ea typeface="Microsoft Yahei"/>
                <a:cs typeface="Microsoft Yahei"/>
                <a:sym typeface="Microsoft Yahei"/>
              </a:rPr>
              <a:t>Promoting the Deployment of High-Efficiency Low-Carbon Room Air Conditioners (RACs) in APEC Region</a:t>
            </a:r>
            <a:endParaRPr b="1" i="0" sz="2800" u="none" cap="none" strike="noStrike">
              <a:solidFill>
                <a:srgbClr val="0C0C0C"/>
              </a:solidFill>
              <a:latin typeface="Microsoft Yahei"/>
              <a:ea typeface="Microsoft Yahei"/>
              <a:cs typeface="Microsoft Yahei"/>
              <a:sym typeface="Microsoft Yahei"/>
            </a:endParaRPr>
          </a:p>
          <a:p>
            <a:pPr indent="-215900" lvl="0" marL="342900" marR="0" rtl="0" algn="just">
              <a:spcBef>
                <a:spcPts val="0"/>
              </a:spcBef>
              <a:spcAft>
                <a:spcPts val="0"/>
              </a:spcAft>
              <a:buClr>
                <a:schemeClr val="dk1"/>
              </a:buClr>
              <a:buSzPts val="2000"/>
              <a:buFont typeface="Arial"/>
              <a:buNone/>
            </a:pPr>
            <a:r>
              <a:t/>
            </a:r>
            <a:endParaRPr b="0" i="0" sz="2000" u="none" cap="none" strike="noStrike">
              <a:solidFill>
                <a:srgbClr val="0C0C0C"/>
              </a:solidFill>
              <a:latin typeface="Microsoft Yahei"/>
              <a:ea typeface="Microsoft Yahei"/>
              <a:cs typeface="Microsoft Yahei"/>
              <a:sym typeface="Microsoft Yahei"/>
            </a:endParaRPr>
          </a:p>
          <a:p>
            <a:pPr indent="-342900" lvl="1" marL="800100" marR="0" rtl="0" algn="just">
              <a:spcBef>
                <a:spcPts val="0"/>
              </a:spcBef>
              <a:spcAft>
                <a:spcPts val="0"/>
              </a:spcAft>
              <a:buClr>
                <a:srgbClr val="0C0C0C"/>
              </a:buClr>
              <a:buSzPts val="2000"/>
              <a:buFont typeface="Arial"/>
              <a:buChar char="•"/>
            </a:pPr>
            <a:r>
              <a:rPr b="0" i="0" lang="en-US" sz="2000" u="none" cap="none" strike="noStrike">
                <a:solidFill>
                  <a:srgbClr val="0C0C0C"/>
                </a:solidFill>
                <a:latin typeface="Microsoft Yahei"/>
                <a:ea typeface="Microsoft Yahei"/>
                <a:cs typeface="Microsoft Yahei"/>
                <a:sym typeface="Microsoft Yahei"/>
              </a:rPr>
              <a:t>objective: Accelerate the deployment of high-efficiency, low-carbon RACs in the APEC region</a:t>
            </a:r>
            <a:endParaRPr b="0" i="0" sz="2000" u="none" cap="none" strike="noStrike">
              <a:solidFill>
                <a:srgbClr val="0C0C0C"/>
              </a:solidFill>
              <a:latin typeface="Microsoft Yahei"/>
              <a:ea typeface="Microsoft Yahei"/>
              <a:cs typeface="Microsoft Yahei"/>
              <a:sym typeface="Microsoft Yahei"/>
            </a:endParaRPr>
          </a:p>
          <a:p>
            <a:pPr indent="-342900" lvl="1" marL="800100" marR="0" rtl="0" algn="just">
              <a:spcBef>
                <a:spcPts val="0"/>
              </a:spcBef>
              <a:spcAft>
                <a:spcPts val="0"/>
              </a:spcAft>
              <a:buClr>
                <a:srgbClr val="0C0C0C"/>
              </a:buClr>
              <a:buSzPts val="2000"/>
              <a:buFont typeface="Arial"/>
              <a:buChar char="•"/>
            </a:pPr>
            <a:r>
              <a:rPr b="0" i="0" lang="en-US" sz="2000" u="none" cap="none" strike="noStrike">
                <a:solidFill>
                  <a:srgbClr val="0C0C0C"/>
                </a:solidFill>
                <a:latin typeface="Microsoft Yahei"/>
                <a:ea typeface="Microsoft Yahei"/>
                <a:cs typeface="Microsoft Yahei"/>
                <a:sym typeface="Microsoft Yahei"/>
              </a:rPr>
              <a:t>output: 1*Research Report, 2*workshops, 1*Guidebook</a:t>
            </a:r>
            <a:endParaRPr b="0" i="0" sz="2000" u="none" cap="none" strike="noStrike">
              <a:solidFill>
                <a:srgbClr val="0C0C0C"/>
              </a:solidFill>
              <a:latin typeface="Microsoft Yahei"/>
              <a:ea typeface="Microsoft Yahei"/>
              <a:cs typeface="Microsoft Yahei"/>
              <a:sym typeface="Microsoft Yahei"/>
            </a:endParaRPr>
          </a:p>
          <a:p>
            <a:pPr indent="-215900" lvl="1" marL="800100" marR="0" rtl="0" algn="just">
              <a:spcBef>
                <a:spcPts val="0"/>
              </a:spcBef>
              <a:spcAft>
                <a:spcPts val="0"/>
              </a:spcAft>
              <a:buClr>
                <a:schemeClr val="dk1"/>
              </a:buClr>
              <a:buSzPts val="2000"/>
              <a:buFont typeface="Arial"/>
              <a:buNone/>
            </a:pPr>
            <a:r>
              <a:t/>
            </a:r>
            <a:endParaRPr b="0" i="0" sz="2000" u="none" cap="none" strike="noStrike">
              <a:solidFill>
                <a:srgbClr val="0C0C0C"/>
              </a:solidFill>
              <a:latin typeface="Microsoft Yahei"/>
              <a:ea typeface="Microsoft Yahei"/>
              <a:cs typeface="Microsoft Yahei"/>
              <a:sym typeface="Microsoft Yahei"/>
            </a:endParaRPr>
          </a:p>
          <a:p>
            <a:pPr indent="-215900" lvl="1" marL="800100" marR="0" rtl="0" algn="just">
              <a:spcBef>
                <a:spcPts val="0"/>
              </a:spcBef>
              <a:spcAft>
                <a:spcPts val="0"/>
              </a:spcAft>
              <a:buClr>
                <a:schemeClr val="dk1"/>
              </a:buClr>
              <a:buSzPts val="2000"/>
              <a:buFont typeface="Arial"/>
              <a:buNone/>
            </a:pPr>
            <a:r>
              <a:t/>
            </a:r>
            <a:endParaRPr b="0" i="0" sz="2000" u="none" cap="none" strike="noStrike">
              <a:solidFill>
                <a:srgbClr val="0C0C0C"/>
              </a:solidFill>
              <a:latin typeface="Microsoft Yahei"/>
              <a:ea typeface="Microsoft Yahei"/>
              <a:cs typeface="Microsoft Yahei"/>
              <a:sym typeface="Microsoft Yahei"/>
            </a:endParaRPr>
          </a:p>
          <a:p>
            <a:pPr indent="-342900" lvl="1" marL="800100" marR="0" rtl="0" algn="just">
              <a:spcBef>
                <a:spcPts val="0"/>
              </a:spcBef>
              <a:spcAft>
                <a:spcPts val="0"/>
              </a:spcAft>
              <a:buClr>
                <a:srgbClr val="0C0C0C"/>
              </a:buClr>
              <a:buSzPts val="2000"/>
              <a:buFont typeface="Arial"/>
              <a:buChar char="•"/>
            </a:pPr>
            <a:r>
              <a:rPr b="0" i="0" lang="en-US" sz="2000" u="none" cap="none" strike="noStrike">
                <a:solidFill>
                  <a:srgbClr val="0C0C0C"/>
                </a:solidFill>
                <a:latin typeface="Microsoft Yahei"/>
                <a:ea typeface="Microsoft Yahei"/>
                <a:cs typeface="Microsoft Yahei"/>
                <a:sym typeface="Microsoft Yahei"/>
              </a:rPr>
              <a:t>China propose session 1, 2026</a:t>
            </a:r>
            <a:endParaRPr b="0" i="0" sz="2000" u="none" cap="none" strike="noStrike">
              <a:solidFill>
                <a:srgbClr val="0C0C0C"/>
              </a:solidFill>
              <a:latin typeface="Microsoft Yahei"/>
              <a:ea typeface="Microsoft Yahei"/>
              <a:cs typeface="Microsoft Yahei"/>
              <a:sym typeface="Microsoft Yahei"/>
            </a:endParaRPr>
          </a:p>
          <a:p>
            <a:pPr indent="-342900" lvl="1" marL="800100" marR="0" rtl="0" algn="just">
              <a:spcBef>
                <a:spcPts val="0"/>
              </a:spcBef>
              <a:spcAft>
                <a:spcPts val="0"/>
              </a:spcAft>
              <a:buClr>
                <a:srgbClr val="0C0C0C"/>
              </a:buClr>
              <a:buSzPts val="2000"/>
              <a:buFont typeface="Arial"/>
              <a:buChar char="•"/>
            </a:pPr>
            <a:r>
              <a:rPr b="0" i="0" lang="en-US" sz="2000" u="none" cap="none" strike="noStrike">
                <a:solidFill>
                  <a:srgbClr val="0C0C0C"/>
                </a:solidFill>
                <a:latin typeface="Microsoft Yahei"/>
                <a:ea typeface="Microsoft Yahei"/>
                <a:cs typeface="Microsoft Yahei"/>
                <a:sym typeface="Microsoft Yahei"/>
              </a:rPr>
              <a:t>seeking support</a:t>
            </a:r>
            <a:endParaRPr b="0" i="0" sz="2000" u="none" cap="none" strike="noStrike">
              <a:solidFill>
                <a:srgbClr val="0C0C0C"/>
              </a:solidFill>
              <a:latin typeface="Microsoft Yahei"/>
              <a:ea typeface="Microsoft Yahei"/>
              <a:cs typeface="Microsoft Yahei"/>
              <a:sym typeface="Microsoft Yahei"/>
            </a:endParaRPr>
          </a:p>
        </p:txBody>
      </p:sp>
      <p:pic>
        <p:nvPicPr>
          <p:cNvPr descr="ScreenShot_2025-11-19_172751_522" id="157" name="Google Shape;157;p11"/>
          <p:cNvPicPr preferRelativeResize="0"/>
          <p:nvPr/>
        </p:nvPicPr>
        <p:blipFill rotWithShape="1">
          <a:blip r:embed="rId3">
            <a:alphaModFix/>
          </a:blip>
          <a:srcRect b="0" l="0" r="0" t="0"/>
          <a:stretch/>
        </p:blipFill>
        <p:spPr>
          <a:xfrm>
            <a:off x="7915910" y="4430395"/>
            <a:ext cx="4276090" cy="24276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2"/>
          <p:cNvSpPr/>
          <p:nvPr/>
        </p:nvSpPr>
        <p:spPr>
          <a:xfrm>
            <a:off x="537210" y="1316355"/>
            <a:ext cx="10836275" cy="4826635"/>
          </a:xfrm>
          <a:prstGeom prst="rect">
            <a:avLst/>
          </a:prstGeom>
          <a:noFill/>
          <a:ln>
            <a:noFill/>
          </a:ln>
        </p:spPr>
        <p:txBody>
          <a:bodyPr anchorCtr="0" anchor="t" bIns="0" lIns="0" spcFirstLastPara="1" rIns="0" wrap="square" tIns="0">
            <a:noAutofit/>
          </a:bodyPr>
          <a:lstStyle/>
          <a:p>
            <a:pPr indent="0" lvl="0" marL="0" marR="0" rtl="0" algn="l">
              <a:lnSpc>
                <a:spcPct val="75000"/>
              </a:lnSpc>
              <a:spcBef>
                <a:spcPts val="0"/>
              </a:spcBef>
              <a:spcAft>
                <a:spcPts val="0"/>
              </a:spcAft>
              <a:buNone/>
            </a:pPr>
            <a:r>
              <a:t/>
            </a:r>
            <a:endParaRPr b="0" i="0" sz="1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rPr b="1" i="0" lang="en-US" sz="3200" u="none" cap="none" strike="noStrike">
                <a:solidFill>
                  <a:srgbClr val="0C0C0C"/>
                </a:solidFill>
                <a:latin typeface="Microsoft Yahei"/>
                <a:ea typeface="Microsoft Yahei"/>
                <a:cs typeface="Microsoft Yahei"/>
                <a:sym typeface="Microsoft Yahei"/>
              </a:rPr>
              <a:t>EGEEC upcoming meeting</a:t>
            </a:r>
            <a:endParaRPr b="1" i="0" sz="32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t/>
            </a:r>
            <a:endParaRPr b="0" i="0" sz="2000" u="none" cap="none" strike="noStrike">
              <a:solidFill>
                <a:srgbClr val="0C0C0C"/>
              </a:solidFill>
              <a:latin typeface="Microsoft Yahei"/>
              <a:ea typeface="Microsoft Yahei"/>
              <a:cs typeface="Microsoft Yahei"/>
              <a:sym typeface="Microsoft Yahei"/>
            </a:endParaRPr>
          </a:p>
          <a:p>
            <a:pPr indent="-342900" lvl="0" marL="342900" marR="0" rtl="0" algn="just">
              <a:spcBef>
                <a:spcPts val="0"/>
              </a:spcBef>
              <a:spcAft>
                <a:spcPts val="0"/>
              </a:spcAft>
              <a:buClr>
                <a:srgbClr val="0C0C0C"/>
              </a:buClr>
              <a:buSzPts val="2000"/>
              <a:buFont typeface="Arial"/>
              <a:buChar char="•"/>
            </a:pPr>
            <a:r>
              <a:rPr b="1" i="0" lang="en-US" sz="2000" u="none" cap="none" strike="noStrike">
                <a:solidFill>
                  <a:srgbClr val="0C0C0C"/>
                </a:solidFill>
                <a:latin typeface="Microsoft Yahei"/>
                <a:ea typeface="Microsoft Yahei"/>
                <a:cs typeface="Microsoft Yahei"/>
                <a:sym typeface="Microsoft Yahei"/>
              </a:rPr>
              <a:t>2026: EGEEC 66 </a:t>
            </a:r>
            <a:endParaRPr b="1" i="0" sz="2000" u="none" cap="none" strike="noStrike">
              <a:solidFill>
                <a:srgbClr val="0C0C0C"/>
              </a:solidFill>
              <a:latin typeface="Microsoft Yahei"/>
              <a:ea typeface="Microsoft Yahei"/>
              <a:cs typeface="Microsoft Yahei"/>
              <a:sym typeface="Microsoft Yahei"/>
            </a:endParaRPr>
          </a:p>
          <a:p>
            <a:pPr indent="-342900" lvl="1" marL="800100" marR="0" rtl="0" algn="just">
              <a:spcBef>
                <a:spcPts val="0"/>
              </a:spcBef>
              <a:spcAft>
                <a:spcPts val="0"/>
              </a:spcAft>
              <a:buClr>
                <a:srgbClr val="0C0C0C"/>
              </a:buClr>
              <a:buSzPts val="2000"/>
              <a:buFont typeface="Arial"/>
              <a:buChar char="•"/>
            </a:pPr>
            <a:r>
              <a:rPr b="0" i="0" lang="en-US" sz="2000" u="none" cap="none" strike="noStrike">
                <a:solidFill>
                  <a:srgbClr val="0C0C0C"/>
                </a:solidFill>
                <a:latin typeface="Microsoft Yahei"/>
                <a:ea typeface="Microsoft Yahei"/>
                <a:cs typeface="Microsoft Yahei"/>
                <a:sym typeface="Microsoft Yahei"/>
              </a:rPr>
              <a:t>Thailand will organise the EGEEC and EGNRET joint meetings and related workshops in the first half of 2026.</a:t>
            </a:r>
            <a:endParaRPr b="0" i="0" sz="2000" u="none" cap="none" strike="noStrike">
              <a:solidFill>
                <a:srgbClr val="0C0C0C"/>
              </a:solidFill>
              <a:latin typeface="Microsoft Yahei"/>
              <a:ea typeface="Microsoft Yahei"/>
              <a:cs typeface="Microsoft Yahei"/>
              <a:sym typeface="Microsoft Yahei"/>
            </a:endParaRPr>
          </a:p>
          <a:p>
            <a:pPr indent="-215900" lvl="1" marL="800100" marR="0" rtl="0" algn="just">
              <a:spcBef>
                <a:spcPts val="0"/>
              </a:spcBef>
              <a:spcAft>
                <a:spcPts val="0"/>
              </a:spcAft>
              <a:buClr>
                <a:schemeClr val="dk1"/>
              </a:buClr>
              <a:buSzPts val="2000"/>
              <a:buFont typeface="Arial"/>
              <a:buNone/>
            </a:pPr>
            <a:r>
              <a:t/>
            </a:r>
            <a:endParaRPr b="0" i="0" sz="2000" u="none" cap="none" strike="noStrike">
              <a:solidFill>
                <a:srgbClr val="0C0C0C"/>
              </a:solidFill>
              <a:latin typeface="Microsoft Yahei"/>
              <a:ea typeface="Microsoft Yahei"/>
              <a:cs typeface="Microsoft Yahei"/>
              <a:sym typeface="Microsoft Yahei"/>
            </a:endParaRPr>
          </a:p>
          <a:p>
            <a:pPr indent="-342900" lvl="0" marL="342900" marR="0" rtl="0" algn="just">
              <a:spcBef>
                <a:spcPts val="0"/>
              </a:spcBef>
              <a:spcAft>
                <a:spcPts val="0"/>
              </a:spcAft>
              <a:buClr>
                <a:srgbClr val="0C0C0C"/>
              </a:buClr>
              <a:buSzPts val="2000"/>
              <a:buFont typeface="Arial"/>
              <a:buChar char="•"/>
            </a:pPr>
            <a:r>
              <a:rPr b="1" i="0" lang="en-US" sz="2000" u="none" cap="none" strike="noStrike">
                <a:solidFill>
                  <a:srgbClr val="0C0C0C"/>
                </a:solidFill>
                <a:latin typeface="Microsoft Yahei"/>
                <a:ea typeface="Microsoft Yahei"/>
                <a:cs typeface="Microsoft Yahei"/>
                <a:sym typeface="Microsoft Yahei"/>
              </a:rPr>
              <a:t>2026: EGEEC67</a:t>
            </a:r>
            <a:endParaRPr b="1" i="0" sz="2000" u="none" cap="none" strike="noStrike">
              <a:solidFill>
                <a:srgbClr val="0C0C0C"/>
              </a:solidFill>
              <a:latin typeface="Microsoft Yahei"/>
              <a:ea typeface="Microsoft Yahei"/>
              <a:cs typeface="Microsoft Yahei"/>
              <a:sym typeface="Microsoft Yahei"/>
            </a:endParaRPr>
          </a:p>
          <a:p>
            <a:pPr indent="-342900" lvl="1" marL="800100" marR="0" rtl="0" algn="just">
              <a:spcBef>
                <a:spcPts val="0"/>
              </a:spcBef>
              <a:spcAft>
                <a:spcPts val="0"/>
              </a:spcAft>
              <a:buClr>
                <a:srgbClr val="0C0C0C"/>
              </a:buClr>
              <a:buSzPts val="2000"/>
              <a:buFont typeface="Arial"/>
              <a:buChar char="•"/>
            </a:pPr>
            <a:r>
              <a:rPr b="0" i="0" lang="en-US" sz="2000" u="none" cap="none" strike="noStrike">
                <a:solidFill>
                  <a:srgbClr val="0C0C0C"/>
                </a:solidFill>
                <a:latin typeface="Arial"/>
                <a:ea typeface="Arial"/>
                <a:cs typeface="Arial"/>
                <a:sym typeface="Arial"/>
              </a:rPr>
              <a:t>China, will hold the 66th EGEEC meeting in the second half of 2026.</a:t>
            </a:r>
            <a:endParaRPr b="0" i="0" sz="2000" u="none" cap="none" strike="noStrike">
              <a:solidFill>
                <a:srgbClr val="0C0C0C"/>
              </a:solidFill>
              <a:latin typeface="Arial"/>
              <a:ea typeface="Arial"/>
              <a:cs typeface="Arial"/>
              <a:sym typeface="Arial"/>
            </a:endParaRPr>
          </a:p>
          <a:p>
            <a:pPr indent="-342900" lvl="1" marL="800100" marR="0" rtl="0" algn="just">
              <a:spcBef>
                <a:spcPts val="0"/>
              </a:spcBef>
              <a:spcAft>
                <a:spcPts val="0"/>
              </a:spcAft>
              <a:buClr>
                <a:srgbClr val="0C0C0C"/>
              </a:buClr>
              <a:buSzPts val="2000"/>
              <a:buFont typeface="Arial"/>
              <a:buChar char="•"/>
            </a:pPr>
            <a:r>
              <a:rPr b="0" i="0" lang="en-US" sz="2000" u="none" cap="none" strike="noStrike">
                <a:solidFill>
                  <a:srgbClr val="0C0C0C"/>
                </a:solidFill>
                <a:latin typeface="Arial"/>
                <a:ea typeface="Arial"/>
                <a:cs typeface="Arial"/>
                <a:sym typeface="Arial"/>
              </a:rPr>
              <a:t>China wil be the Chair of APEC, welcome to China</a:t>
            </a:r>
            <a:endParaRPr b="0" i="0" sz="2000" u="none" cap="none" strike="noStrike">
              <a:solidFill>
                <a:srgbClr val="0C0C0C"/>
              </a:solidFill>
              <a:latin typeface="Arial"/>
              <a:ea typeface="Arial"/>
              <a:cs typeface="Arial"/>
              <a:sym typeface="Arial"/>
            </a:endParaRPr>
          </a:p>
        </p:txBody>
      </p:sp>
      <p:pic>
        <p:nvPicPr>
          <p:cNvPr id="163" name="Google Shape;163;p12"/>
          <p:cNvPicPr preferRelativeResize="0"/>
          <p:nvPr/>
        </p:nvPicPr>
        <p:blipFill rotWithShape="1">
          <a:blip r:embed="rId3">
            <a:alphaModFix/>
          </a:blip>
          <a:srcRect b="0" l="0" r="0" t="0"/>
          <a:stretch/>
        </p:blipFill>
        <p:spPr>
          <a:xfrm>
            <a:off x="7858760" y="4208780"/>
            <a:ext cx="3823335" cy="19342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3"/>
          <p:cNvSpPr txBox="1"/>
          <p:nvPr>
            <p:ph type="title"/>
          </p:nvPr>
        </p:nvSpPr>
        <p:spPr>
          <a:xfrm>
            <a:off x="4744887" y="2397697"/>
            <a:ext cx="2657399"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C0C0C"/>
              </a:buClr>
              <a:buSzPts val="3200"/>
              <a:buFont typeface="Arial"/>
              <a:buNone/>
            </a:pPr>
            <a:r>
              <a:rPr b="1" lang="en-US" sz="3200">
                <a:solidFill>
                  <a:srgbClr val="0C0C0C"/>
                </a:solidFill>
                <a:latin typeface="Arial"/>
                <a:ea typeface="Arial"/>
                <a:cs typeface="Arial"/>
                <a:sym typeface="Arial"/>
              </a:rPr>
              <a:t>THANK YOU</a:t>
            </a:r>
            <a:endParaRPr b="1" sz="3200">
              <a:solidFill>
                <a:srgbClr val="0C0C0C"/>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p:nvPr/>
        </p:nvSpPr>
        <p:spPr>
          <a:xfrm>
            <a:off x="827405" y="1419860"/>
            <a:ext cx="10836275" cy="4826635"/>
          </a:xfrm>
          <a:prstGeom prst="rect">
            <a:avLst/>
          </a:prstGeom>
          <a:noFill/>
          <a:ln>
            <a:noFill/>
          </a:ln>
        </p:spPr>
        <p:txBody>
          <a:bodyPr anchorCtr="0" anchor="t" bIns="0" lIns="0" spcFirstLastPara="1" rIns="0" wrap="square" tIns="0">
            <a:noAutofit/>
          </a:bodyPr>
          <a:lstStyle/>
          <a:p>
            <a:pPr indent="0" lvl="0" marL="0" marR="0" rtl="0" algn="l">
              <a:lnSpc>
                <a:spcPct val="75000"/>
              </a:lnSpc>
              <a:spcBef>
                <a:spcPts val="0"/>
              </a:spcBef>
              <a:spcAft>
                <a:spcPts val="0"/>
              </a:spcAft>
              <a:buNone/>
            </a:pPr>
            <a:r>
              <a:t/>
            </a:r>
            <a:endParaRPr b="0" i="0" sz="1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rPr b="1" i="0" lang="en-US" sz="3200" u="none" cap="none" strike="noStrike">
                <a:solidFill>
                  <a:srgbClr val="0C0C0C"/>
                </a:solidFill>
                <a:latin typeface="Microsoft Yahei"/>
                <a:ea typeface="Microsoft Yahei"/>
                <a:cs typeface="Microsoft Yahei"/>
                <a:sym typeface="Microsoft Yahei"/>
              </a:rPr>
              <a:t>Participating Economies and Organisations</a:t>
            </a:r>
            <a:endParaRPr b="1" i="0" sz="32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t/>
            </a:r>
            <a:endParaRPr b="1" i="0" sz="2000" u="none" cap="none" strike="noStrike">
              <a:solidFill>
                <a:srgbClr val="0C0C0C"/>
              </a:solidFill>
              <a:latin typeface="Microsoft Yahei"/>
              <a:ea typeface="Microsoft Yahei"/>
              <a:cs typeface="Microsoft Yahei"/>
              <a:sym typeface="Microsoft Yahei"/>
            </a:endParaRPr>
          </a:p>
          <a:p>
            <a:pPr indent="0" lvl="1" marL="457200" marR="0" rtl="0" algn="just">
              <a:spcBef>
                <a:spcPts val="0"/>
              </a:spcBef>
              <a:spcAft>
                <a:spcPts val="0"/>
              </a:spcAft>
              <a:buClr>
                <a:srgbClr val="0C0C0C"/>
              </a:buClr>
              <a:buSzPts val="2000"/>
              <a:buFont typeface="Microsoft Yahei"/>
              <a:buNone/>
            </a:pPr>
            <a:r>
              <a:rPr b="1" i="0" lang="en-US" sz="2000" u="none" cap="none" strike="noStrike">
                <a:solidFill>
                  <a:srgbClr val="0C0C0C"/>
                </a:solidFill>
                <a:latin typeface="Microsoft Yahei"/>
                <a:ea typeface="Microsoft Yahei"/>
                <a:cs typeface="Microsoft Yahei"/>
                <a:sym typeface="Microsoft Yahei"/>
              </a:rPr>
              <a:t>Economies (9): </a:t>
            </a:r>
            <a:endParaRPr b="1" i="0" sz="2000" u="none" cap="none" strike="noStrike">
              <a:solidFill>
                <a:srgbClr val="0C0C0C"/>
              </a:solidFill>
              <a:latin typeface="Microsoft Yahei"/>
              <a:ea typeface="Microsoft Yahei"/>
              <a:cs typeface="Microsoft Yahei"/>
              <a:sym typeface="Microsoft Yahei"/>
            </a:endParaRPr>
          </a:p>
          <a:p>
            <a:pPr indent="0" lvl="1" marL="457200" marR="0" rtl="0" algn="just">
              <a:spcBef>
                <a:spcPts val="0"/>
              </a:spcBef>
              <a:spcAft>
                <a:spcPts val="0"/>
              </a:spcAft>
              <a:buClr>
                <a:srgbClr val="0C0C0C"/>
              </a:buClr>
              <a:buSzPts val="2000"/>
              <a:buFont typeface="Microsoft Yahei"/>
              <a:buNone/>
            </a:pPr>
            <a:r>
              <a:rPr b="1" i="0" lang="en-US" sz="2000" u="none" cap="none" strike="noStrike">
                <a:solidFill>
                  <a:srgbClr val="0C0C0C"/>
                </a:solidFill>
                <a:latin typeface="Microsoft Yahei"/>
                <a:ea typeface="Microsoft Yahei"/>
                <a:cs typeface="Microsoft Yahei"/>
                <a:sym typeface="Microsoft Yahei"/>
              </a:rPr>
              <a:t>   </a:t>
            </a:r>
            <a:r>
              <a:rPr b="0" i="0" lang="en-US" sz="2000" u="none" cap="none" strike="noStrike">
                <a:solidFill>
                  <a:srgbClr val="0C0C0C"/>
                </a:solidFill>
                <a:latin typeface="Microsoft Yahei"/>
                <a:ea typeface="Microsoft Yahei"/>
                <a:cs typeface="Microsoft Yahei"/>
                <a:sym typeface="Microsoft Yahei"/>
              </a:rPr>
              <a:t> China, Hong Kong China, Japan, Korea, Malaysia, Philippines, Thailand, Chinese Taipei.</a:t>
            </a:r>
            <a:endParaRPr b="0" i="0" sz="2000" u="none" cap="none" strike="noStrike">
              <a:solidFill>
                <a:srgbClr val="0C0C0C"/>
              </a:solidFill>
              <a:latin typeface="Microsoft Yahei"/>
              <a:ea typeface="Microsoft Yahei"/>
              <a:cs typeface="Microsoft Yahei"/>
              <a:sym typeface="Microsoft Yahei"/>
            </a:endParaRPr>
          </a:p>
          <a:p>
            <a:pPr indent="0" lvl="1" marL="457200" marR="0" rtl="0" algn="just">
              <a:spcBef>
                <a:spcPts val="0"/>
              </a:spcBef>
              <a:spcAft>
                <a:spcPts val="0"/>
              </a:spcAft>
              <a:buClr>
                <a:schemeClr val="dk1"/>
              </a:buClr>
              <a:buSzPts val="2000"/>
              <a:buFont typeface="Calibri"/>
              <a:buNone/>
            </a:pPr>
            <a:r>
              <a:t/>
            </a:r>
            <a:endParaRPr b="0" i="0" sz="2000" u="none" cap="none" strike="noStrike">
              <a:solidFill>
                <a:srgbClr val="0C0C0C"/>
              </a:solidFill>
              <a:latin typeface="Microsoft Yahei"/>
              <a:ea typeface="Microsoft Yahei"/>
              <a:cs typeface="Microsoft Yahei"/>
              <a:sym typeface="Microsoft Yahei"/>
            </a:endParaRPr>
          </a:p>
          <a:p>
            <a:pPr indent="0" lvl="1" marL="457200" marR="0" rtl="0" algn="just">
              <a:spcBef>
                <a:spcPts val="0"/>
              </a:spcBef>
              <a:spcAft>
                <a:spcPts val="0"/>
              </a:spcAft>
              <a:buClr>
                <a:srgbClr val="0C0C0C"/>
              </a:buClr>
              <a:buSzPts val="2000"/>
              <a:buFont typeface="Microsoft Yahei"/>
              <a:buNone/>
            </a:pPr>
            <a:r>
              <a:rPr b="1" i="0" lang="en-US" sz="2000" u="none" cap="none" strike="noStrike">
                <a:solidFill>
                  <a:srgbClr val="0C0C0C"/>
                </a:solidFill>
                <a:latin typeface="Microsoft Yahei"/>
                <a:ea typeface="Microsoft Yahei"/>
                <a:cs typeface="Microsoft Yahei"/>
                <a:sym typeface="Microsoft Yahei"/>
              </a:rPr>
              <a:t>Cross-fora(3):</a:t>
            </a:r>
            <a:endParaRPr b="0" i="0" sz="2000" u="none" cap="none" strike="noStrike">
              <a:solidFill>
                <a:srgbClr val="0C0C0C"/>
              </a:solidFill>
              <a:latin typeface="Microsoft Yahei"/>
              <a:ea typeface="Microsoft Yahei"/>
              <a:cs typeface="Microsoft Yahei"/>
              <a:sym typeface="Microsoft Yahei"/>
            </a:endParaRPr>
          </a:p>
          <a:p>
            <a:pPr indent="0" lvl="1" marL="457200" marR="0" rtl="0" algn="just">
              <a:spcBef>
                <a:spcPts val="0"/>
              </a:spcBef>
              <a:spcAft>
                <a:spcPts val="0"/>
              </a:spcAft>
              <a:buClr>
                <a:srgbClr val="0C0C0C"/>
              </a:buClr>
              <a:buSzPts val="2000"/>
              <a:buFont typeface="Microsoft Yahei"/>
              <a:buNone/>
            </a:pPr>
            <a:r>
              <a:rPr b="0" i="0" lang="en-US" sz="2000" u="none" cap="none" strike="noStrike">
                <a:solidFill>
                  <a:srgbClr val="0C0C0C"/>
                </a:solidFill>
                <a:latin typeface="Microsoft Yahei"/>
                <a:ea typeface="Microsoft Yahei"/>
                <a:cs typeface="Microsoft Yahei"/>
                <a:sym typeface="Microsoft Yahei"/>
              </a:rPr>
              <a:t>    EWG, EGEDA, APERC</a:t>
            </a:r>
            <a:endParaRPr b="0" i="0" sz="2000" u="none" cap="none" strike="noStrike">
              <a:solidFill>
                <a:srgbClr val="0C0C0C"/>
              </a:solidFill>
              <a:latin typeface="Microsoft Yahei"/>
              <a:ea typeface="Microsoft Yahei"/>
              <a:cs typeface="Microsoft Yahei"/>
              <a:sym typeface="Microsoft Yahei"/>
            </a:endParaRPr>
          </a:p>
          <a:p>
            <a:pPr indent="0" lvl="1" marL="457200" marR="0" rtl="0" algn="just">
              <a:spcBef>
                <a:spcPts val="0"/>
              </a:spcBef>
              <a:spcAft>
                <a:spcPts val="0"/>
              </a:spcAft>
              <a:buClr>
                <a:schemeClr val="dk1"/>
              </a:buClr>
              <a:buSzPts val="2000"/>
              <a:buFont typeface="Calibri"/>
              <a:buNone/>
            </a:pPr>
            <a:r>
              <a:t/>
            </a:r>
            <a:endParaRPr b="0" i="0" sz="2000" u="none" cap="none" strike="noStrike">
              <a:solidFill>
                <a:srgbClr val="0C0C0C"/>
              </a:solidFill>
              <a:latin typeface="Microsoft Yahei"/>
              <a:ea typeface="Microsoft Yahei"/>
              <a:cs typeface="Microsoft Yahei"/>
              <a:sym typeface="Microsoft Yahei"/>
            </a:endParaRPr>
          </a:p>
          <a:p>
            <a:pPr indent="0" lvl="1" marL="457200" marR="0" rtl="0" algn="just">
              <a:spcBef>
                <a:spcPts val="0"/>
              </a:spcBef>
              <a:spcAft>
                <a:spcPts val="0"/>
              </a:spcAft>
              <a:buClr>
                <a:srgbClr val="0C0C0C"/>
              </a:buClr>
              <a:buSzPts val="2000"/>
              <a:buFont typeface="Microsoft Yahei"/>
              <a:buNone/>
            </a:pPr>
            <a:r>
              <a:rPr b="1" i="0" lang="en-US" sz="2000" u="none" cap="none" strike="noStrike">
                <a:solidFill>
                  <a:srgbClr val="0C0C0C"/>
                </a:solidFill>
                <a:latin typeface="Microsoft Yahei"/>
                <a:ea typeface="Microsoft Yahei"/>
                <a:cs typeface="Microsoft Yahei"/>
                <a:sym typeface="Microsoft Yahei"/>
              </a:rPr>
              <a:t>Non-APEC Organisation (3): </a:t>
            </a:r>
            <a:endParaRPr b="1" i="0" sz="2000" u="none" cap="none" strike="noStrike">
              <a:solidFill>
                <a:srgbClr val="0C0C0C"/>
              </a:solidFill>
              <a:latin typeface="Microsoft Yahei"/>
              <a:ea typeface="Microsoft Yahei"/>
              <a:cs typeface="Microsoft Yahei"/>
              <a:sym typeface="Microsoft Yahei"/>
            </a:endParaRPr>
          </a:p>
          <a:p>
            <a:pPr indent="0" lvl="1" marL="457200" marR="0" rtl="0" algn="just">
              <a:spcBef>
                <a:spcPts val="0"/>
              </a:spcBef>
              <a:spcAft>
                <a:spcPts val="0"/>
              </a:spcAft>
              <a:buClr>
                <a:srgbClr val="0C0C0C"/>
              </a:buClr>
              <a:buSzPts val="2000"/>
              <a:buFont typeface="Microsoft Yahei"/>
              <a:buNone/>
            </a:pPr>
            <a:r>
              <a:rPr b="1" i="0" lang="en-US" sz="2000" u="none" cap="none" strike="noStrike">
                <a:solidFill>
                  <a:srgbClr val="0C0C0C"/>
                </a:solidFill>
                <a:latin typeface="Microsoft Yahei"/>
                <a:ea typeface="Microsoft Yahei"/>
                <a:cs typeface="Microsoft Yahei"/>
                <a:sym typeface="Microsoft Yahei"/>
              </a:rPr>
              <a:t>    </a:t>
            </a:r>
            <a:r>
              <a:rPr b="0" i="0" lang="en-US" sz="2000" u="none" cap="none" strike="noStrike">
                <a:solidFill>
                  <a:srgbClr val="0C0C0C"/>
                </a:solidFill>
                <a:latin typeface="Microsoft Yahei"/>
                <a:ea typeface="Microsoft Yahei"/>
                <a:cs typeface="Microsoft Yahei"/>
                <a:sym typeface="Microsoft Yahei"/>
              </a:rPr>
              <a:t>Collaborative Labeling and Appliance Standards Program (CLASP)</a:t>
            </a:r>
            <a:endParaRPr b="0" i="0" sz="2000" u="none" cap="none" strike="noStrike">
              <a:solidFill>
                <a:srgbClr val="0C0C0C"/>
              </a:solidFill>
              <a:latin typeface="Microsoft Yahei"/>
              <a:ea typeface="Microsoft Yahei"/>
              <a:cs typeface="Microsoft Yahei"/>
              <a:sym typeface="Microsoft Yahei"/>
            </a:endParaRPr>
          </a:p>
          <a:p>
            <a:pPr indent="0" lvl="1" marL="457200" marR="0" rtl="0" algn="just">
              <a:spcBef>
                <a:spcPts val="0"/>
              </a:spcBef>
              <a:spcAft>
                <a:spcPts val="0"/>
              </a:spcAft>
              <a:buClr>
                <a:srgbClr val="0C0C0C"/>
              </a:buClr>
              <a:buSzPts val="2000"/>
              <a:buFont typeface="Microsoft Yahei"/>
              <a:buNone/>
            </a:pPr>
            <a:r>
              <a:rPr b="0" i="0" lang="en-US" sz="2000" u="none" cap="none" strike="noStrike">
                <a:solidFill>
                  <a:srgbClr val="0C0C0C"/>
                </a:solidFill>
                <a:latin typeface="Microsoft Yahei"/>
                <a:ea typeface="Microsoft Yahei"/>
                <a:cs typeface="Microsoft Yahei"/>
                <a:sym typeface="Microsoft Yahei"/>
              </a:rPr>
              <a:t>     Video (2): IEA, Energy Efficiency Hub (EE Hub)</a:t>
            </a:r>
            <a:endParaRPr b="0" i="0" sz="2000" u="none" cap="none" strike="noStrike">
              <a:solidFill>
                <a:srgbClr val="0C0C0C"/>
              </a:solidFill>
              <a:latin typeface="Microsoft Yahei"/>
              <a:ea typeface="Microsoft Yahei"/>
              <a:cs typeface="Microsoft Yahei"/>
              <a:sym typeface="Microsoft Yahei"/>
            </a:endParaRPr>
          </a:p>
          <a:p>
            <a:pPr indent="0" lvl="1" marL="457200" marR="0" rtl="0" algn="just">
              <a:spcBef>
                <a:spcPts val="0"/>
              </a:spcBef>
              <a:spcAft>
                <a:spcPts val="0"/>
              </a:spcAft>
              <a:buClr>
                <a:schemeClr val="dk1"/>
              </a:buClr>
              <a:buSzPts val="2000"/>
              <a:buFont typeface="Calibri"/>
              <a:buNone/>
            </a:pPr>
            <a:r>
              <a:t/>
            </a:r>
            <a:endParaRPr b="0" i="0" sz="2000" u="none" cap="none" strike="noStrike">
              <a:solidFill>
                <a:srgbClr val="0C0C0C"/>
              </a:solidFill>
              <a:latin typeface="Microsoft Yahei"/>
              <a:ea typeface="Microsoft Yahei"/>
              <a:cs typeface="Microsoft Yahei"/>
              <a:sym typeface="Microsoft Yahe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p:nvPr/>
        </p:nvSpPr>
        <p:spPr>
          <a:xfrm>
            <a:off x="827405" y="1419860"/>
            <a:ext cx="10836275" cy="4826635"/>
          </a:xfrm>
          <a:prstGeom prst="rect">
            <a:avLst/>
          </a:prstGeom>
          <a:noFill/>
          <a:ln>
            <a:noFill/>
          </a:ln>
        </p:spPr>
        <p:txBody>
          <a:bodyPr anchorCtr="0" anchor="t" bIns="0" lIns="0" spcFirstLastPara="1" rIns="0" wrap="square" tIns="0">
            <a:noAutofit/>
          </a:bodyPr>
          <a:lstStyle/>
          <a:p>
            <a:pPr indent="0" lvl="0" marL="0" marR="0" rtl="0" algn="l">
              <a:lnSpc>
                <a:spcPct val="75000"/>
              </a:lnSpc>
              <a:spcBef>
                <a:spcPts val="0"/>
              </a:spcBef>
              <a:spcAft>
                <a:spcPts val="0"/>
              </a:spcAft>
              <a:buNone/>
            </a:pPr>
            <a:r>
              <a:t/>
            </a:r>
            <a:endParaRPr b="0" i="0" sz="1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rPr b="1" i="0" lang="en-US" sz="3200" u="none" cap="none" strike="noStrike">
                <a:solidFill>
                  <a:srgbClr val="0C0C0C"/>
                </a:solidFill>
                <a:latin typeface="Microsoft Yahei"/>
                <a:ea typeface="Microsoft Yahei"/>
                <a:cs typeface="Microsoft Yahei"/>
                <a:sym typeface="Microsoft Yahei"/>
              </a:rPr>
              <a:t>Presentations</a:t>
            </a:r>
            <a:endParaRPr b="1" i="0" sz="32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t/>
            </a:r>
            <a:endParaRPr b="0" i="0" sz="2000" u="none" cap="none" strike="noStrike">
              <a:solidFill>
                <a:srgbClr val="0C0C0C"/>
              </a:solidFill>
              <a:latin typeface="Microsoft Yahei"/>
              <a:ea typeface="Microsoft Yahei"/>
              <a:cs typeface="Microsoft Yahei"/>
              <a:sym typeface="Microsoft Yahei"/>
            </a:endParaRPr>
          </a:p>
          <a:p>
            <a:pPr indent="0" lvl="1" marL="457200" marR="0" rtl="0" algn="just">
              <a:spcBef>
                <a:spcPts val="0"/>
              </a:spcBef>
              <a:spcAft>
                <a:spcPts val="0"/>
              </a:spcAft>
              <a:buClr>
                <a:srgbClr val="0C0C0C"/>
              </a:buClr>
              <a:buSzPts val="2000"/>
              <a:buFont typeface="Microsoft Yahei"/>
              <a:buNone/>
            </a:pPr>
            <a:r>
              <a:rPr b="1" i="0" lang="en-US" sz="2000" u="none" cap="none" strike="noStrike">
                <a:solidFill>
                  <a:srgbClr val="0C0C0C"/>
                </a:solidFill>
                <a:latin typeface="Microsoft Yahei"/>
                <a:ea typeface="Microsoft Yahei"/>
                <a:cs typeface="Microsoft Yahei"/>
                <a:sym typeface="Microsoft Yahei"/>
              </a:rPr>
              <a:t>Invited presentations (4): </a:t>
            </a:r>
            <a:endParaRPr b="1" i="0" sz="2000" u="none" cap="none" strike="noStrike">
              <a:solidFill>
                <a:srgbClr val="0C0C0C"/>
              </a:solidFill>
              <a:latin typeface="Microsoft Yahei"/>
              <a:ea typeface="Microsoft Yahei"/>
              <a:cs typeface="Microsoft Yahei"/>
              <a:sym typeface="Microsoft Yahei"/>
            </a:endParaRPr>
          </a:p>
          <a:p>
            <a:pPr indent="-342900" lvl="1" marL="800100" marR="0" rtl="0" algn="just">
              <a:spcBef>
                <a:spcPts val="0"/>
              </a:spcBef>
              <a:spcAft>
                <a:spcPts val="0"/>
              </a:spcAft>
              <a:buClr>
                <a:srgbClr val="0C0C0C"/>
              </a:buClr>
              <a:buSzPts val="2000"/>
              <a:buFont typeface="Arial"/>
              <a:buChar char="•"/>
            </a:pPr>
            <a:r>
              <a:rPr b="0" i="0" lang="en-US" sz="2000" u="none" cap="none" strike="noStrike">
                <a:solidFill>
                  <a:srgbClr val="0C0C0C"/>
                </a:solidFill>
                <a:latin typeface="Microsoft Yahei"/>
                <a:ea typeface="Microsoft Yahei"/>
                <a:cs typeface="Microsoft Yahei"/>
                <a:sym typeface="Microsoft Yahei"/>
              </a:rPr>
              <a:t>Collaborative Labeling and Appliance Standards Program (CLASP) </a:t>
            </a:r>
            <a:endParaRPr b="0" i="0" sz="2000" u="none" cap="none" strike="noStrike">
              <a:solidFill>
                <a:srgbClr val="0C0C0C"/>
              </a:solidFill>
              <a:latin typeface="Microsoft Yahei"/>
              <a:ea typeface="Microsoft Yahei"/>
              <a:cs typeface="Microsoft Yahei"/>
              <a:sym typeface="Microsoft Yahei"/>
            </a:endParaRPr>
          </a:p>
          <a:p>
            <a:pPr indent="-342900" lvl="1" marL="800100" marR="0" rtl="0" algn="just">
              <a:spcBef>
                <a:spcPts val="0"/>
              </a:spcBef>
              <a:spcAft>
                <a:spcPts val="0"/>
              </a:spcAft>
              <a:buClr>
                <a:srgbClr val="0C0C0C"/>
              </a:buClr>
              <a:buSzPts val="2000"/>
              <a:buFont typeface="Arial"/>
              <a:buChar char="•"/>
            </a:pPr>
            <a:r>
              <a:rPr b="0" i="0" lang="en-US" sz="2000" u="none" cap="none" strike="noStrike">
                <a:solidFill>
                  <a:srgbClr val="0C0C0C"/>
                </a:solidFill>
                <a:latin typeface="Microsoft Yahei"/>
                <a:ea typeface="Microsoft Yahei"/>
                <a:cs typeface="Microsoft Yahei"/>
                <a:sym typeface="Microsoft Yahei"/>
              </a:rPr>
              <a:t>Energy efficiecny Hub (EE Hub), IEA</a:t>
            </a:r>
            <a:endParaRPr b="0" i="0" sz="2000" u="none" cap="none" strike="noStrike">
              <a:solidFill>
                <a:srgbClr val="0C0C0C"/>
              </a:solidFill>
              <a:latin typeface="Microsoft Yahei"/>
              <a:ea typeface="Microsoft Yahei"/>
              <a:cs typeface="Microsoft Yahei"/>
              <a:sym typeface="Microsoft Yahei"/>
            </a:endParaRPr>
          </a:p>
          <a:p>
            <a:pPr indent="-342900" lvl="1" marL="800100" marR="0" rtl="0" algn="just">
              <a:spcBef>
                <a:spcPts val="0"/>
              </a:spcBef>
              <a:spcAft>
                <a:spcPts val="0"/>
              </a:spcAft>
              <a:buClr>
                <a:srgbClr val="0C0C0C"/>
              </a:buClr>
              <a:buSzPts val="2000"/>
              <a:buFont typeface="Arial"/>
              <a:buChar char="•"/>
            </a:pPr>
            <a:r>
              <a:rPr b="0" i="0" lang="en-US" sz="2000" u="none" cap="none" strike="noStrike">
                <a:solidFill>
                  <a:srgbClr val="0C0C0C"/>
                </a:solidFill>
                <a:latin typeface="Microsoft Yahei"/>
                <a:ea typeface="Microsoft Yahei"/>
                <a:cs typeface="Microsoft Yahei"/>
                <a:sym typeface="Microsoft Yahei"/>
              </a:rPr>
              <a:t>APERC</a:t>
            </a:r>
            <a:endParaRPr b="0" i="0" sz="2000" u="none" cap="none" strike="noStrike">
              <a:solidFill>
                <a:srgbClr val="0C0C0C"/>
              </a:solidFill>
              <a:latin typeface="Microsoft Yahei"/>
              <a:ea typeface="Microsoft Yahei"/>
              <a:cs typeface="Microsoft Yahei"/>
              <a:sym typeface="Microsoft Yahei"/>
            </a:endParaRPr>
          </a:p>
          <a:p>
            <a:pPr indent="-215900" lvl="1" marL="800100" marR="0" rtl="0" algn="just">
              <a:spcBef>
                <a:spcPts val="0"/>
              </a:spcBef>
              <a:spcAft>
                <a:spcPts val="0"/>
              </a:spcAft>
              <a:buClr>
                <a:schemeClr val="dk1"/>
              </a:buClr>
              <a:buSzPts val="2000"/>
              <a:buFont typeface="Arial"/>
              <a:buNone/>
            </a:pPr>
            <a:r>
              <a:t/>
            </a:r>
            <a:endParaRPr b="0" i="0" sz="2000" u="none" cap="none" strike="noStrike">
              <a:solidFill>
                <a:srgbClr val="0C0C0C"/>
              </a:solidFill>
              <a:latin typeface="Microsoft Yahei"/>
              <a:ea typeface="Microsoft Yahei"/>
              <a:cs typeface="Microsoft Yahei"/>
              <a:sym typeface="Microsoft Yahei"/>
            </a:endParaRPr>
          </a:p>
          <a:p>
            <a:pPr indent="-381000" lvl="1" marL="838200" marR="0" rtl="0" algn="just">
              <a:spcBef>
                <a:spcPts val="0"/>
              </a:spcBef>
              <a:spcAft>
                <a:spcPts val="0"/>
              </a:spcAft>
              <a:buNone/>
            </a:pPr>
            <a:r>
              <a:rPr b="1" i="0" lang="en-US" sz="2000" u="none" cap="none" strike="noStrike">
                <a:solidFill>
                  <a:srgbClr val="0C0C0C"/>
                </a:solidFill>
                <a:latin typeface="Microsoft Yahei"/>
                <a:ea typeface="Microsoft Yahei"/>
                <a:cs typeface="Microsoft Yahei"/>
                <a:sym typeface="Microsoft Yahei"/>
              </a:rPr>
              <a:t>Projects updates and Concept Note Presentations (2): </a:t>
            </a:r>
            <a:endParaRPr b="1" i="0" sz="2000" u="none" cap="none" strike="noStrike">
              <a:solidFill>
                <a:srgbClr val="0C0C0C"/>
              </a:solidFill>
              <a:latin typeface="Microsoft Yahei"/>
              <a:ea typeface="Microsoft Yahei"/>
              <a:cs typeface="Microsoft Yahei"/>
              <a:sym typeface="Microsoft Yahei"/>
            </a:endParaRPr>
          </a:p>
          <a:p>
            <a:pPr indent="-254000" lvl="1" marL="838200" marR="0" rtl="0" algn="just">
              <a:spcBef>
                <a:spcPts val="0"/>
              </a:spcBef>
              <a:spcAft>
                <a:spcPts val="0"/>
              </a:spcAft>
              <a:buClr>
                <a:schemeClr val="dk1"/>
              </a:buClr>
              <a:buSzPts val="2000"/>
              <a:buFont typeface="Arial"/>
              <a:buNone/>
            </a:pPr>
            <a:r>
              <a:t/>
            </a:r>
            <a:endParaRPr b="0" i="0" sz="2000" u="none" cap="none" strike="noStrike">
              <a:solidFill>
                <a:srgbClr val="0C0C0C"/>
              </a:solidFill>
              <a:latin typeface="Microsoft Yahei"/>
              <a:ea typeface="Microsoft Yahei"/>
              <a:cs typeface="Microsoft Yahei"/>
              <a:sym typeface="Microsoft Yahei"/>
            </a:endParaRPr>
          </a:p>
          <a:p>
            <a:pPr indent="-381000" lvl="1" marL="838200" marR="0" rtl="0" algn="just">
              <a:spcBef>
                <a:spcPts val="0"/>
              </a:spcBef>
              <a:spcAft>
                <a:spcPts val="0"/>
              </a:spcAft>
              <a:buClr>
                <a:srgbClr val="0C0C0C"/>
              </a:buClr>
              <a:buSzPts val="2000"/>
              <a:buFont typeface="Arial"/>
              <a:buChar char="•"/>
            </a:pPr>
            <a:r>
              <a:rPr b="0" i="0" lang="en-US" sz="2000" u="none" cap="none" strike="noStrike">
                <a:solidFill>
                  <a:srgbClr val="0C0C0C"/>
                </a:solidFill>
                <a:latin typeface="Microsoft Yahei"/>
                <a:ea typeface="Microsoft Yahei"/>
                <a:cs typeface="Microsoft Yahei"/>
                <a:sym typeface="Microsoft Yahei"/>
              </a:rPr>
              <a:t>Projects updates (3): Chinese Taipei, APERC， Viet Nam</a:t>
            </a:r>
            <a:endParaRPr b="0" i="0" sz="2000" u="none" cap="none" strike="noStrike">
              <a:solidFill>
                <a:srgbClr val="0C0C0C"/>
              </a:solidFill>
              <a:latin typeface="Microsoft Yahei"/>
              <a:ea typeface="Microsoft Yahei"/>
              <a:cs typeface="Microsoft Yahei"/>
              <a:sym typeface="Microsoft Yahei"/>
            </a:endParaRPr>
          </a:p>
          <a:p>
            <a:pPr indent="-381000" lvl="1" marL="838200" marR="0" rtl="0" algn="just">
              <a:spcBef>
                <a:spcPts val="0"/>
              </a:spcBef>
              <a:spcAft>
                <a:spcPts val="0"/>
              </a:spcAft>
              <a:buClr>
                <a:srgbClr val="0C0C0C"/>
              </a:buClr>
              <a:buSzPts val="2000"/>
              <a:buFont typeface="Arial"/>
              <a:buChar char="•"/>
            </a:pPr>
            <a:r>
              <a:rPr b="0" i="0" lang="en-US" sz="2000" u="none" cap="none" strike="noStrike">
                <a:solidFill>
                  <a:srgbClr val="0C0C0C"/>
                </a:solidFill>
                <a:latin typeface="Microsoft Yahei"/>
                <a:ea typeface="Microsoft Yahei"/>
                <a:cs typeface="Microsoft Yahei"/>
                <a:sym typeface="Microsoft Yahei"/>
              </a:rPr>
              <a:t>New concept note(1): China</a:t>
            </a:r>
            <a:endParaRPr b="0" i="0" sz="2000" u="none" cap="none" strike="noStrike">
              <a:solidFill>
                <a:srgbClr val="0C0C0C"/>
              </a:solidFill>
              <a:latin typeface="Microsoft Yahei"/>
              <a:ea typeface="Microsoft Yahei"/>
              <a:cs typeface="Microsoft Yahei"/>
              <a:sym typeface="Microsoft Yahei"/>
            </a:endParaRPr>
          </a:p>
          <a:p>
            <a:pPr indent="-254000" lvl="1" marL="838200" marR="0" rtl="0" algn="just">
              <a:spcBef>
                <a:spcPts val="0"/>
              </a:spcBef>
              <a:spcAft>
                <a:spcPts val="0"/>
              </a:spcAft>
              <a:buClr>
                <a:schemeClr val="dk1"/>
              </a:buClr>
              <a:buSzPts val="2000"/>
              <a:buFont typeface="Arial"/>
              <a:buNone/>
            </a:pPr>
            <a:r>
              <a:t/>
            </a:r>
            <a:endParaRPr b="1" i="0" sz="2000" u="none" cap="none" strike="noStrike">
              <a:solidFill>
                <a:srgbClr val="0C0C0C"/>
              </a:solidFill>
              <a:latin typeface="Microsoft Yahei"/>
              <a:ea typeface="Microsoft Yahei"/>
              <a:cs typeface="Microsoft Yahei"/>
              <a:sym typeface="Microsoft Yahei"/>
            </a:endParaRPr>
          </a:p>
          <a:p>
            <a:pPr indent="-381000" lvl="1" marL="838200" marR="0" rtl="0" algn="just">
              <a:spcBef>
                <a:spcPts val="0"/>
              </a:spcBef>
              <a:spcAft>
                <a:spcPts val="0"/>
              </a:spcAft>
              <a:buClr>
                <a:srgbClr val="0C0C0C"/>
              </a:buClr>
              <a:buSzPts val="2000"/>
              <a:buFont typeface="Arial"/>
              <a:buChar char="•"/>
            </a:pPr>
            <a:r>
              <a:rPr b="1" i="0" lang="en-US" sz="2000" u="none" cap="none" strike="noStrike">
                <a:solidFill>
                  <a:srgbClr val="0C0C0C"/>
                </a:solidFill>
                <a:latin typeface="Microsoft Yahei"/>
                <a:ea typeface="Microsoft Yahei"/>
                <a:cs typeface="Microsoft Yahei"/>
                <a:sym typeface="Microsoft Yahei"/>
              </a:rPr>
              <a:t>Members are encouraged to propose new concept note in session 1, 2026</a:t>
            </a:r>
            <a:r>
              <a:rPr b="1" i="0" lang="en-US" sz="1600" u="none" cap="none" strike="noStrike">
                <a:solidFill>
                  <a:srgbClr val="0C0C0C"/>
                </a:solidFill>
                <a:latin typeface="Microsoft Yahei"/>
                <a:ea typeface="Microsoft Yahei"/>
                <a:cs typeface="Microsoft Yahei"/>
                <a:sym typeface="Microsoft Yahei"/>
              </a:rPr>
              <a:t>.</a:t>
            </a:r>
            <a:endParaRPr b="1" i="0" sz="1600" u="none" cap="none" strike="noStrike">
              <a:solidFill>
                <a:srgbClr val="0C0C0C"/>
              </a:solidFill>
              <a:latin typeface="Microsoft Yahei"/>
              <a:ea typeface="Microsoft Yahei"/>
              <a:cs typeface="Microsoft Yahei"/>
              <a:sym typeface="Microsoft Yahe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p:nvPr/>
        </p:nvSpPr>
        <p:spPr>
          <a:xfrm>
            <a:off x="789305" y="1295400"/>
            <a:ext cx="10836275" cy="4826635"/>
          </a:xfrm>
          <a:prstGeom prst="rect">
            <a:avLst/>
          </a:prstGeom>
          <a:noFill/>
          <a:ln>
            <a:noFill/>
          </a:ln>
        </p:spPr>
        <p:txBody>
          <a:bodyPr anchorCtr="0" anchor="t" bIns="0" lIns="0" spcFirstLastPara="1" rIns="0" wrap="square" tIns="0">
            <a:noAutofit/>
          </a:bodyPr>
          <a:lstStyle/>
          <a:p>
            <a:pPr indent="0" lvl="0" marL="0" marR="0" rtl="0" algn="l">
              <a:lnSpc>
                <a:spcPct val="75000"/>
              </a:lnSpc>
              <a:spcBef>
                <a:spcPts val="0"/>
              </a:spcBef>
              <a:spcAft>
                <a:spcPts val="0"/>
              </a:spcAft>
              <a:buNone/>
            </a:pPr>
            <a:r>
              <a:t/>
            </a:r>
            <a:endParaRPr b="0" i="0" sz="1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rPr b="1" i="0" lang="en-US" sz="3200" u="none" cap="none" strike="noStrike">
                <a:solidFill>
                  <a:srgbClr val="0C0C0C"/>
                </a:solidFill>
                <a:latin typeface="Microsoft Yahei"/>
                <a:ea typeface="Microsoft Yahei"/>
                <a:cs typeface="Microsoft Yahei"/>
                <a:sym typeface="Microsoft Yahei"/>
              </a:rPr>
              <a:t>Presentation: CLASP</a:t>
            </a:r>
            <a:endParaRPr b="1" i="0" sz="32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t/>
            </a:r>
            <a:endParaRPr b="0" i="0" sz="2000" u="none" cap="none" strike="noStrike">
              <a:solidFill>
                <a:srgbClr val="0C0C0C"/>
              </a:solidFill>
              <a:latin typeface="Microsoft Yahei"/>
              <a:ea typeface="Microsoft Yahei"/>
              <a:cs typeface="Microsoft Yahei"/>
              <a:sym typeface="Microsoft Yahei"/>
            </a:endParaRPr>
          </a:p>
          <a:p>
            <a:pPr indent="-342900" lvl="0" marL="342900" marR="0" rtl="0" algn="just">
              <a:spcBef>
                <a:spcPts val="0"/>
              </a:spcBef>
              <a:spcAft>
                <a:spcPts val="0"/>
              </a:spcAft>
              <a:buClr>
                <a:srgbClr val="0C0C0C"/>
              </a:buClr>
              <a:buSzPts val="2000"/>
              <a:buFont typeface="Arial"/>
              <a:buChar char="•"/>
            </a:pPr>
            <a:r>
              <a:rPr b="0" i="0" lang="en-US" sz="2000" u="none" cap="none" strike="noStrike">
                <a:solidFill>
                  <a:srgbClr val="0C0C0C"/>
                </a:solidFill>
                <a:latin typeface="Microsoft Yahei"/>
                <a:ea typeface="Microsoft Yahei"/>
                <a:cs typeface="Microsoft Yahei"/>
                <a:sym typeface="Microsoft Yahei"/>
              </a:rPr>
              <a:t>CLASP emphasizes that appliances and equipment account for 36% of global final energy consumption and are responsible for a significant portion of energy-related CO2 emissions. To achieve the doubling the global average annual rate of energy efficiency improvements by 2030. the report indicates that appliance energy efficiency can bridge 20% of the energy gap required to reach Net Zero emissions.</a:t>
            </a:r>
            <a:endParaRPr b="0" i="0" sz="2000" u="none" cap="none" strike="noStrike">
              <a:solidFill>
                <a:srgbClr val="0C0C0C"/>
              </a:solidFill>
              <a:latin typeface="Microsoft Yahei"/>
              <a:ea typeface="Microsoft Yahei"/>
              <a:cs typeface="Microsoft Yahei"/>
              <a:sym typeface="Microsoft Yahei"/>
            </a:endParaRPr>
          </a:p>
          <a:p>
            <a:pPr indent="-215900" lvl="0" marL="342900" marR="0" rtl="0" algn="just">
              <a:spcBef>
                <a:spcPts val="0"/>
              </a:spcBef>
              <a:spcAft>
                <a:spcPts val="0"/>
              </a:spcAft>
              <a:buClr>
                <a:schemeClr val="dk1"/>
              </a:buClr>
              <a:buSzPts val="2000"/>
              <a:buFont typeface="Arial"/>
              <a:buNone/>
            </a:pPr>
            <a:r>
              <a:t/>
            </a:r>
            <a:endParaRPr b="0" i="0" sz="2000" u="none" cap="none" strike="noStrike">
              <a:solidFill>
                <a:srgbClr val="0C0C0C"/>
              </a:solidFill>
              <a:latin typeface="Microsoft Yahei"/>
              <a:ea typeface="Microsoft Yahei"/>
              <a:cs typeface="Microsoft Yahei"/>
              <a:sym typeface="Microsoft Yahei"/>
            </a:endParaRPr>
          </a:p>
          <a:p>
            <a:pPr indent="0" lvl="0" marL="0" marR="0" rtl="0" algn="just">
              <a:spcBef>
                <a:spcPts val="600"/>
              </a:spcBef>
              <a:spcAft>
                <a:spcPts val="0"/>
              </a:spcAft>
              <a:buClr>
                <a:srgbClr val="0C0C0C"/>
              </a:buClr>
              <a:buSzPts val="2000"/>
              <a:buFont typeface="Microsoft Yahei"/>
              <a:buNone/>
            </a:pPr>
            <a:r>
              <a:rPr b="0" i="0" lang="en-US" sz="2000" u="none" cap="none" strike="noStrike">
                <a:solidFill>
                  <a:srgbClr val="0C0C0C"/>
                </a:solidFill>
                <a:latin typeface="Microsoft Yahei"/>
                <a:ea typeface="Microsoft Yahei"/>
                <a:cs typeface="Microsoft Yahei"/>
                <a:sym typeface="Microsoft Yahei"/>
              </a:rPr>
              <a:t>EGEEC Members are encouraged to explore cooperation opportunities with CLASP on improving energy efficiency of appliances and equipment  and reduce emissions through knowledge sharing and APEC Project collaboration.</a:t>
            </a:r>
            <a:endParaRPr b="0" i="0" sz="2000" u="none" cap="none" strike="noStrike">
              <a:solidFill>
                <a:srgbClr val="0C0C0C"/>
              </a:solidFill>
              <a:latin typeface="Microsoft Yahei"/>
              <a:ea typeface="Microsoft Yahei"/>
              <a:cs typeface="Microsoft Yahei"/>
              <a:sym typeface="Microsoft Yahei"/>
            </a:endParaRPr>
          </a:p>
        </p:txBody>
      </p:sp>
      <p:pic>
        <p:nvPicPr>
          <p:cNvPr descr="微信截图_20250409174127" id="106" name="Google Shape;106;p4"/>
          <p:cNvPicPr preferRelativeResize="0"/>
          <p:nvPr/>
        </p:nvPicPr>
        <p:blipFill rotWithShape="1">
          <a:blip r:embed="rId3">
            <a:alphaModFix/>
          </a:blip>
          <a:srcRect b="0" l="0" r="0" t="0"/>
          <a:stretch/>
        </p:blipFill>
        <p:spPr>
          <a:xfrm>
            <a:off x="7493000" y="4862195"/>
            <a:ext cx="3531870" cy="1995805"/>
          </a:xfrm>
          <a:prstGeom prst="rect">
            <a:avLst/>
          </a:prstGeom>
          <a:noFill/>
          <a:ln>
            <a:noFill/>
          </a:ln>
        </p:spPr>
      </p:pic>
      <p:pic>
        <p:nvPicPr>
          <p:cNvPr descr="ScreenShot_2025-11-18_192622_358" id="107" name="Google Shape;107;p4"/>
          <p:cNvPicPr preferRelativeResize="0"/>
          <p:nvPr/>
        </p:nvPicPr>
        <p:blipFill rotWithShape="1">
          <a:blip r:embed="rId4">
            <a:alphaModFix/>
          </a:blip>
          <a:srcRect b="0" l="0" r="0" t="0"/>
          <a:stretch/>
        </p:blipFill>
        <p:spPr>
          <a:xfrm>
            <a:off x="7492365" y="4881880"/>
            <a:ext cx="3532505" cy="19691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5"/>
          <p:cNvPicPr preferRelativeResize="0"/>
          <p:nvPr/>
        </p:nvPicPr>
        <p:blipFill rotWithShape="1">
          <a:blip r:embed="rId3">
            <a:alphaModFix/>
          </a:blip>
          <a:srcRect b="0" l="0" r="0" t="0"/>
          <a:stretch/>
        </p:blipFill>
        <p:spPr>
          <a:xfrm>
            <a:off x="7809230" y="4437380"/>
            <a:ext cx="4382770" cy="2462530"/>
          </a:xfrm>
          <a:prstGeom prst="rect">
            <a:avLst/>
          </a:prstGeom>
          <a:noFill/>
          <a:ln>
            <a:noFill/>
          </a:ln>
        </p:spPr>
      </p:pic>
      <p:sp>
        <p:nvSpPr>
          <p:cNvPr id="113" name="Google Shape;113;p5"/>
          <p:cNvSpPr/>
          <p:nvPr/>
        </p:nvSpPr>
        <p:spPr>
          <a:xfrm>
            <a:off x="537210" y="1316355"/>
            <a:ext cx="10836275" cy="4826635"/>
          </a:xfrm>
          <a:prstGeom prst="rect">
            <a:avLst/>
          </a:prstGeom>
          <a:noFill/>
          <a:ln>
            <a:noFill/>
          </a:ln>
        </p:spPr>
        <p:txBody>
          <a:bodyPr anchorCtr="0" anchor="t" bIns="0" lIns="0" spcFirstLastPara="1" rIns="0" wrap="square" tIns="0">
            <a:noAutofit/>
          </a:bodyPr>
          <a:lstStyle/>
          <a:p>
            <a:pPr indent="0" lvl="0" marL="0" marR="0" rtl="0" algn="l">
              <a:lnSpc>
                <a:spcPct val="75000"/>
              </a:lnSpc>
              <a:spcBef>
                <a:spcPts val="0"/>
              </a:spcBef>
              <a:spcAft>
                <a:spcPts val="0"/>
              </a:spcAft>
              <a:buNone/>
            </a:pPr>
            <a:r>
              <a:t/>
            </a:r>
            <a:endParaRPr b="0" i="0" sz="1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rPr b="1" i="0" lang="en-US" sz="3200" u="none" cap="none" strike="noStrike">
                <a:solidFill>
                  <a:srgbClr val="0C0C0C"/>
                </a:solidFill>
                <a:latin typeface="Microsoft Yahei"/>
                <a:ea typeface="Microsoft Yahei"/>
                <a:cs typeface="Microsoft Yahei"/>
                <a:sym typeface="Microsoft Yahei"/>
              </a:rPr>
              <a:t>Presentation： APERC</a:t>
            </a:r>
            <a:endParaRPr b="1" i="0" sz="32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t/>
            </a:r>
            <a:endParaRPr b="0" i="0" sz="2000" u="none" cap="none" strike="noStrike">
              <a:solidFill>
                <a:srgbClr val="0C0C0C"/>
              </a:solidFill>
              <a:latin typeface="Microsoft Yahei"/>
              <a:ea typeface="Microsoft Yahei"/>
              <a:cs typeface="Microsoft Yahei"/>
              <a:sym typeface="Microsoft Yahei"/>
            </a:endParaRPr>
          </a:p>
          <a:p>
            <a:pPr indent="-342900" lvl="0" marL="342900" marR="0" rtl="0" algn="just">
              <a:spcBef>
                <a:spcPts val="0"/>
              </a:spcBef>
              <a:spcAft>
                <a:spcPts val="0"/>
              </a:spcAft>
              <a:buClr>
                <a:srgbClr val="0C0C0C"/>
              </a:buClr>
              <a:buSzPts val="2000"/>
              <a:buFont typeface="Arial"/>
              <a:buChar char="•"/>
            </a:pPr>
            <a:r>
              <a:rPr b="1" i="0" lang="en-US" sz="2000" u="none" cap="none" strike="noStrike">
                <a:solidFill>
                  <a:srgbClr val="0C0C0C"/>
                </a:solidFill>
                <a:latin typeface="Microsoft Yahei"/>
                <a:ea typeface="Microsoft Yahei"/>
                <a:cs typeface="Microsoft Yahei"/>
                <a:sym typeface="Microsoft Yahei"/>
              </a:rPr>
              <a:t>Preview of the 9th APEC Energy Outlook on Data Centre Electricity Demand</a:t>
            </a:r>
            <a:endParaRPr b="1" i="0" sz="2000" u="none" cap="none" strike="noStrike">
              <a:solidFill>
                <a:srgbClr val="0C0C0C"/>
              </a:solidFill>
              <a:latin typeface="Microsoft Yahei"/>
              <a:ea typeface="Microsoft Yahei"/>
              <a:cs typeface="Microsoft Yahei"/>
              <a:sym typeface="Microsoft Yahei"/>
            </a:endParaRPr>
          </a:p>
          <a:p>
            <a:pPr indent="-215900" lvl="0" marL="342900" marR="0" rtl="0" algn="just">
              <a:spcBef>
                <a:spcPts val="0"/>
              </a:spcBef>
              <a:spcAft>
                <a:spcPts val="0"/>
              </a:spcAft>
              <a:buClr>
                <a:schemeClr val="dk1"/>
              </a:buClr>
              <a:buSzPts val="2000"/>
              <a:buFont typeface="Arial"/>
              <a:buNone/>
            </a:pPr>
            <a:r>
              <a:t/>
            </a:r>
            <a:endParaRPr b="0" i="0" sz="2000" u="none" cap="none" strike="noStrike">
              <a:solidFill>
                <a:srgbClr val="0C0C0C"/>
              </a:solidFill>
              <a:latin typeface="Calibri"/>
              <a:ea typeface="Calibri"/>
              <a:cs typeface="Calibri"/>
              <a:sym typeface="Calibri"/>
            </a:endParaRPr>
          </a:p>
          <a:p>
            <a:pPr indent="-342900" lvl="1" marL="800100" marR="0" rtl="0" algn="just">
              <a:spcBef>
                <a:spcPts val="0"/>
              </a:spcBef>
              <a:spcAft>
                <a:spcPts val="0"/>
              </a:spcAft>
              <a:buClr>
                <a:srgbClr val="0C0C0C"/>
              </a:buClr>
              <a:buSzPts val="1600"/>
              <a:buFont typeface="Arial"/>
              <a:buChar char="•"/>
            </a:pPr>
            <a:r>
              <a:rPr b="0" i="0" lang="en-US" sz="1600" u="none" cap="none" strike="noStrike">
                <a:solidFill>
                  <a:srgbClr val="0C0C0C"/>
                </a:solidFill>
                <a:latin typeface="Microsoft Yahei"/>
                <a:ea typeface="Microsoft Yahei"/>
                <a:cs typeface="Microsoft Yahei"/>
                <a:sym typeface="Microsoft Yahei"/>
              </a:rPr>
              <a:t>Data centres are essential to powering the digital economy</a:t>
            </a:r>
            <a:endParaRPr b="0" i="0" sz="1600" u="none" cap="none" strike="noStrike">
              <a:solidFill>
                <a:srgbClr val="0C0C0C"/>
              </a:solidFill>
              <a:latin typeface="Microsoft Yahei"/>
              <a:ea typeface="Microsoft Yahei"/>
              <a:cs typeface="Microsoft Yahei"/>
              <a:sym typeface="Microsoft Yahei"/>
            </a:endParaRPr>
          </a:p>
          <a:p>
            <a:pPr indent="-342900" lvl="1" marL="800100" marR="0" rtl="0" algn="just">
              <a:spcBef>
                <a:spcPts val="0"/>
              </a:spcBef>
              <a:spcAft>
                <a:spcPts val="0"/>
              </a:spcAft>
              <a:buClr>
                <a:srgbClr val="0C0C0C"/>
              </a:buClr>
              <a:buSzPts val="1600"/>
              <a:buFont typeface="Arial"/>
              <a:buChar char="•"/>
            </a:pPr>
            <a:r>
              <a:rPr b="0" i="0" lang="en-US" sz="1600" u="none" cap="none" strike="noStrike">
                <a:solidFill>
                  <a:srgbClr val="0C0C0C"/>
                </a:solidFill>
                <a:latin typeface="Microsoft Yahei"/>
                <a:ea typeface="Microsoft Yahei"/>
                <a:cs typeface="Microsoft Yahei"/>
                <a:sym typeface="Microsoft Yahei"/>
              </a:rPr>
              <a:t>Strong growth in electricity consumption in APEC economy</a:t>
            </a:r>
            <a:endParaRPr b="0" i="0" sz="1600" u="none" cap="none" strike="noStrike">
              <a:solidFill>
                <a:srgbClr val="0C0C0C"/>
              </a:solidFill>
              <a:latin typeface="Microsoft Yahei"/>
              <a:ea typeface="Microsoft Yahei"/>
              <a:cs typeface="Microsoft Yahei"/>
              <a:sym typeface="Microsoft Yahei"/>
            </a:endParaRPr>
          </a:p>
          <a:p>
            <a:pPr indent="-342900" lvl="1" marL="800100" marR="0" rtl="0" algn="just">
              <a:spcBef>
                <a:spcPts val="0"/>
              </a:spcBef>
              <a:spcAft>
                <a:spcPts val="0"/>
              </a:spcAft>
              <a:buClr>
                <a:srgbClr val="0C0C0C"/>
              </a:buClr>
              <a:buSzPts val="1600"/>
              <a:buFont typeface="Arial"/>
              <a:buChar char="•"/>
            </a:pPr>
            <a:r>
              <a:rPr b="0" i="0" lang="en-US" sz="1600" u="none" cap="none" strike="noStrike">
                <a:solidFill>
                  <a:srgbClr val="0C0C0C"/>
                </a:solidFill>
                <a:latin typeface="Microsoft Yahei"/>
                <a:ea typeface="Microsoft Yahei"/>
                <a:cs typeface="Microsoft Yahei"/>
                <a:sym typeface="Microsoft Yahei"/>
              </a:rPr>
              <a:t>Data centres drive significant electricity demand growth in most APEC subregions</a:t>
            </a:r>
            <a:endParaRPr b="0" i="0" sz="1600" u="none" cap="none" strike="noStrike">
              <a:solidFill>
                <a:srgbClr val="0C0C0C"/>
              </a:solidFill>
              <a:latin typeface="Microsoft Yahei"/>
              <a:ea typeface="Microsoft Yahei"/>
              <a:cs typeface="Microsoft Yahei"/>
              <a:sym typeface="Microsoft Yahei"/>
            </a:endParaRPr>
          </a:p>
          <a:p>
            <a:pPr indent="-342900" lvl="1" marL="800100" marR="0" rtl="0" algn="just">
              <a:spcBef>
                <a:spcPts val="0"/>
              </a:spcBef>
              <a:spcAft>
                <a:spcPts val="0"/>
              </a:spcAft>
              <a:buClr>
                <a:srgbClr val="0C0C0C"/>
              </a:buClr>
              <a:buSzPts val="1600"/>
              <a:buFont typeface="Arial"/>
              <a:buChar char="•"/>
            </a:pPr>
            <a:r>
              <a:rPr b="0" i="0" lang="en-US" sz="1600" u="none" cap="none" strike="noStrike">
                <a:solidFill>
                  <a:srgbClr val="0C0C0C"/>
                </a:solidFill>
                <a:latin typeface="Microsoft Yahei"/>
                <a:ea typeface="Microsoft Yahei"/>
                <a:cs typeface="Microsoft Yahei"/>
                <a:sym typeface="Microsoft Yahei"/>
              </a:rPr>
              <a:t>Data centre energy demand varies across economies </a:t>
            </a:r>
            <a:endParaRPr b="0" i="0" sz="1600" u="none" cap="none" strike="noStrike">
              <a:solidFill>
                <a:srgbClr val="0C0C0C"/>
              </a:solidFill>
              <a:latin typeface="Microsoft Yahei"/>
              <a:ea typeface="Microsoft Yahei"/>
              <a:cs typeface="Microsoft Yahei"/>
              <a:sym typeface="Microsoft Yahei"/>
            </a:endParaRPr>
          </a:p>
          <a:p>
            <a:pPr indent="-215900" lvl="0" marL="342900" marR="0" rtl="0" algn="just">
              <a:spcBef>
                <a:spcPts val="0"/>
              </a:spcBef>
              <a:spcAft>
                <a:spcPts val="0"/>
              </a:spcAft>
              <a:buClr>
                <a:schemeClr val="dk1"/>
              </a:buClr>
              <a:buSzPts val="2000"/>
              <a:buFont typeface="Arial"/>
              <a:buNone/>
            </a:pPr>
            <a:r>
              <a:t/>
            </a:r>
            <a:endParaRPr b="0" i="0" sz="2000" u="none" cap="none" strike="noStrike">
              <a:solidFill>
                <a:srgbClr val="0C0C0C"/>
              </a:solidFill>
              <a:latin typeface="Microsoft Yahei"/>
              <a:ea typeface="Microsoft Yahei"/>
              <a:cs typeface="Microsoft Yahei"/>
              <a:sym typeface="Microsoft Yahei"/>
            </a:endParaRPr>
          </a:p>
          <a:p>
            <a:pPr indent="-342900" lvl="0" marL="342900" marR="0" rtl="0" algn="just">
              <a:spcBef>
                <a:spcPts val="0"/>
              </a:spcBef>
              <a:spcAft>
                <a:spcPts val="0"/>
              </a:spcAft>
              <a:buClr>
                <a:srgbClr val="0C0C0C"/>
              </a:buClr>
              <a:buSzPts val="1800"/>
              <a:buFont typeface="Arial"/>
              <a:buChar char="•"/>
            </a:pPr>
            <a:r>
              <a:rPr b="0" i="0" lang="en-US" sz="1800" u="none" cap="none" strike="noStrike">
                <a:solidFill>
                  <a:srgbClr val="0C0C0C"/>
                </a:solidFill>
                <a:latin typeface="Microsoft Yahei"/>
                <a:ea typeface="Microsoft Yahei"/>
                <a:cs typeface="Microsoft Yahei"/>
                <a:sym typeface="Microsoft Yahei"/>
              </a:rPr>
              <a:t>Opportunities: Data centres and AI expansion driving economic and energy innovation.</a:t>
            </a:r>
            <a:endParaRPr b="0" i="0" sz="1800" u="none" cap="none" strike="noStrike">
              <a:solidFill>
                <a:srgbClr val="0C0C0C"/>
              </a:solidFill>
              <a:latin typeface="Microsoft Yahei"/>
              <a:ea typeface="Microsoft Yahei"/>
              <a:cs typeface="Microsoft Yahei"/>
              <a:sym typeface="Microsoft Yahei"/>
            </a:endParaRPr>
          </a:p>
          <a:p>
            <a:pPr indent="-342900" lvl="0" marL="342900" marR="0" rtl="0" algn="just">
              <a:spcBef>
                <a:spcPts val="0"/>
              </a:spcBef>
              <a:spcAft>
                <a:spcPts val="0"/>
              </a:spcAft>
              <a:buClr>
                <a:srgbClr val="0C0C0C"/>
              </a:buClr>
              <a:buSzPts val="1800"/>
              <a:buFont typeface="Arial"/>
              <a:buChar char="•"/>
            </a:pPr>
            <a:r>
              <a:rPr b="0" i="0" lang="en-US" sz="1800" u="none" cap="none" strike="noStrike">
                <a:solidFill>
                  <a:srgbClr val="0C0C0C"/>
                </a:solidFill>
                <a:latin typeface="Microsoft Yahei"/>
                <a:ea typeface="Microsoft Yahei"/>
                <a:cs typeface="Microsoft Yahei"/>
                <a:sym typeface="Microsoft Yahei"/>
              </a:rPr>
              <a:t>Challenges: Uncertainties remain in long-term energy Planning</a:t>
            </a:r>
            <a:endParaRPr b="0" i="0" sz="1800" u="none" cap="none" strike="noStrike">
              <a:solidFill>
                <a:srgbClr val="0C0C0C"/>
              </a:solidFill>
              <a:latin typeface="Microsoft Yahei"/>
              <a:ea typeface="Microsoft Yahei"/>
              <a:cs typeface="Microsoft Yahei"/>
              <a:sym typeface="Microsoft Yahei"/>
            </a:endParaRPr>
          </a:p>
          <a:p>
            <a:pPr indent="-228600" lvl="0" marL="342900" marR="0" rtl="0" algn="just">
              <a:spcBef>
                <a:spcPts val="0"/>
              </a:spcBef>
              <a:spcAft>
                <a:spcPts val="0"/>
              </a:spcAft>
              <a:buClr>
                <a:schemeClr val="dk1"/>
              </a:buClr>
              <a:buSzPts val="1800"/>
              <a:buFont typeface="Arial"/>
              <a:buNone/>
            </a:pPr>
            <a:r>
              <a:t/>
            </a:r>
            <a:endParaRPr b="1" i="0" sz="1800" u="none" cap="none" strike="noStrike">
              <a:solidFill>
                <a:srgbClr val="0C0C0C"/>
              </a:solidFill>
              <a:latin typeface="Microsoft Yahei"/>
              <a:ea typeface="Microsoft Yahei"/>
              <a:cs typeface="Microsoft Yahei"/>
              <a:sym typeface="Microsoft Yahei"/>
            </a:endParaRPr>
          </a:p>
          <a:p>
            <a:pPr indent="-228600" lvl="0" marL="342900" marR="0" rtl="0" algn="just">
              <a:spcBef>
                <a:spcPts val="0"/>
              </a:spcBef>
              <a:spcAft>
                <a:spcPts val="0"/>
              </a:spcAft>
              <a:buClr>
                <a:schemeClr val="dk1"/>
              </a:buClr>
              <a:buSzPts val="1800"/>
              <a:buFont typeface="Arial"/>
              <a:buNone/>
            </a:pPr>
            <a:r>
              <a:t/>
            </a:r>
            <a:endParaRPr b="1" i="0" sz="1800" u="none" cap="none" strike="noStrike">
              <a:solidFill>
                <a:srgbClr val="0C0C0C"/>
              </a:solidFill>
              <a:latin typeface="Microsoft Yahei"/>
              <a:ea typeface="Microsoft Yahei"/>
              <a:cs typeface="Microsoft Yahei"/>
              <a:sym typeface="Microsoft Yahei"/>
            </a:endParaRPr>
          </a:p>
          <a:p>
            <a:pPr indent="-342900" lvl="0" marL="342900" marR="0" rtl="0" algn="just">
              <a:spcBef>
                <a:spcPts val="0"/>
              </a:spcBef>
              <a:spcAft>
                <a:spcPts val="0"/>
              </a:spcAft>
              <a:buClr>
                <a:srgbClr val="0C0C0C"/>
              </a:buClr>
              <a:buSzPts val="1800"/>
              <a:buFont typeface="Arial"/>
              <a:buChar char="•"/>
            </a:pPr>
            <a:r>
              <a:rPr b="1" i="0" lang="en-US" sz="1800" u="none" cap="none" strike="noStrike">
                <a:solidFill>
                  <a:srgbClr val="0C0C0C"/>
                </a:solidFill>
                <a:latin typeface="Microsoft Yahei"/>
                <a:ea typeface="Microsoft Yahei"/>
                <a:cs typeface="Microsoft Yahei"/>
                <a:sym typeface="Microsoft Yahei"/>
              </a:rPr>
              <a:t>Economies may prioritize fast and reliable power to secure competitiveness, even as they face sustainability and system-reliability challenges.</a:t>
            </a:r>
            <a:endParaRPr b="1" i="0" sz="1800" u="none" cap="none" strike="noStrike">
              <a:solidFill>
                <a:srgbClr val="0C0C0C"/>
              </a:solidFill>
              <a:latin typeface="Microsoft Yahei"/>
              <a:ea typeface="Microsoft Yahei"/>
              <a:cs typeface="Microsoft Yahei"/>
              <a:sym typeface="Microsoft Yahei"/>
            </a:endParaRPr>
          </a:p>
          <a:p>
            <a:pPr indent="-342900" lvl="0" marL="342900" marR="0" rtl="0" algn="just">
              <a:spcBef>
                <a:spcPts val="0"/>
              </a:spcBef>
              <a:spcAft>
                <a:spcPts val="0"/>
              </a:spcAft>
              <a:buClr>
                <a:srgbClr val="0C0C0C"/>
              </a:buClr>
              <a:buSzPts val="1800"/>
              <a:buFont typeface="Arial"/>
              <a:buChar char="•"/>
            </a:pPr>
            <a:r>
              <a:rPr b="1" i="0" lang="en-US" sz="1800" u="none" cap="none" strike="noStrike">
                <a:solidFill>
                  <a:srgbClr val="0C0C0C"/>
                </a:solidFill>
                <a:latin typeface="Microsoft Yahei"/>
                <a:ea typeface="Microsoft Yahei"/>
                <a:cs typeface="Microsoft Yahei"/>
                <a:sym typeface="Microsoft Yahei"/>
              </a:rPr>
              <a:t>Collaboration among governments and industry is essential to manage grid bottlenecks, scale clean energy, and secure sustainable data centre growth</a:t>
            </a:r>
            <a:endParaRPr b="1" i="0" sz="1800" u="none" cap="none" strike="noStrike">
              <a:solidFill>
                <a:srgbClr val="0C0C0C"/>
              </a:solidFill>
              <a:latin typeface="Microsoft Yahei"/>
              <a:ea typeface="Microsoft Yahei"/>
              <a:cs typeface="Microsoft Yahei"/>
              <a:sym typeface="Microsoft Yahei"/>
            </a:endParaRPr>
          </a:p>
          <a:p>
            <a:pPr indent="-215900" lvl="0" marL="342900" marR="0" rtl="0" algn="just">
              <a:spcBef>
                <a:spcPts val="0"/>
              </a:spcBef>
              <a:spcAft>
                <a:spcPts val="0"/>
              </a:spcAft>
              <a:buClr>
                <a:schemeClr val="dk1"/>
              </a:buClr>
              <a:buSzPts val="2000"/>
              <a:buFont typeface="Arial"/>
              <a:buNone/>
            </a:pPr>
            <a:r>
              <a:t/>
            </a:r>
            <a:endParaRPr b="1" i="0" sz="2000" u="none" cap="none" strike="noStrike">
              <a:solidFill>
                <a:srgbClr val="0C0C0C"/>
              </a:solidFill>
              <a:latin typeface="Microsoft Yahei"/>
              <a:ea typeface="Microsoft Yahei"/>
              <a:cs typeface="Microsoft Yahei"/>
              <a:sym typeface="Microsoft Yahei"/>
            </a:endParaRPr>
          </a:p>
          <a:p>
            <a:pPr indent="0" lvl="0" marL="0" marR="0" rtl="0" algn="just">
              <a:spcBef>
                <a:spcPts val="0"/>
              </a:spcBef>
              <a:spcAft>
                <a:spcPts val="0"/>
              </a:spcAft>
              <a:buNone/>
            </a:pPr>
            <a:r>
              <a:t/>
            </a:r>
            <a:endParaRPr b="1" i="0" sz="2000" u="none" cap="none" strike="noStrike">
              <a:solidFill>
                <a:srgbClr val="0C0C0C"/>
              </a:solidFill>
              <a:latin typeface="Microsoft Yahei"/>
              <a:ea typeface="Microsoft Yahei"/>
              <a:cs typeface="Microsoft Yahei"/>
              <a:sym typeface="Microsoft Yahe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p:nvPr/>
        </p:nvSpPr>
        <p:spPr>
          <a:xfrm>
            <a:off x="537210" y="1433195"/>
            <a:ext cx="9125585" cy="891540"/>
          </a:xfrm>
          <a:prstGeom prst="rect">
            <a:avLst/>
          </a:prstGeom>
          <a:noFill/>
          <a:ln>
            <a:noFill/>
          </a:ln>
        </p:spPr>
        <p:txBody>
          <a:bodyPr anchorCtr="0" anchor="t" bIns="0" lIns="0" spcFirstLastPara="1" rIns="0" wrap="square" tIns="0">
            <a:noAutofit/>
          </a:bodyPr>
          <a:lstStyle/>
          <a:p>
            <a:pPr indent="0" lvl="0" marL="0" marR="0" rtl="0" algn="l">
              <a:lnSpc>
                <a:spcPct val="75000"/>
              </a:lnSpc>
              <a:spcBef>
                <a:spcPts val="0"/>
              </a:spcBef>
              <a:spcAft>
                <a:spcPts val="0"/>
              </a:spcAft>
              <a:buNone/>
            </a:pPr>
            <a:r>
              <a:t/>
            </a:r>
            <a:endParaRPr b="0" i="0" sz="1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rPr b="1" i="0" lang="en-US" sz="3200" u="none" cap="none" strike="noStrike">
                <a:solidFill>
                  <a:srgbClr val="0C0C0C"/>
                </a:solidFill>
                <a:latin typeface="Microsoft Yahei"/>
                <a:ea typeface="Microsoft Yahei"/>
                <a:cs typeface="Microsoft Yahei"/>
                <a:sym typeface="Microsoft Yahei"/>
              </a:rPr>
              <a:t>Presentation IEA </a:t>
            </a:r>
            <a:endParaRPr b="1" i="0" sz="3200" u="none" cap="none" strike="noStrike">
              <a:solidFill>
                <a:srgbClr val="0C0C0C"/>
              </a:solidFill>
              <a:latin typeface="Microsoft Yahei"/>
              <a:ea typeface="Microsoft Yahei"/>
              <a:cs typeface="Microsoft Yahei"/>
              <a:sym typeface="Microsoft Yahei"/>
            </a:endParaRPr>
          </a:p>
        </p:txBody>
      </p:sp>
      <p:pic>
        <p:nvPicPr>
          <p:cNvPr descr="ScreenShot_2025-11-19_141859_663" id="119" name="Google Shape;119;p6"/>
          <p:cNvPicPr preferRelativeResize="0"/>
          <p:nvPr/>
        </p:nvPicPr>
        <p:blipFill rotWithShape="1">
          <a:blip r:embed="rId3">
            <a:alphaModFix/>
          </a:blip>
          <a:srcRect b="0" l="0" r="0" t="0"/>
          <a:stretch/>
        </p:blipFill>
        <p:spPr>
          <a:xfrm>
            <a:off x="8081645" y="1297940"/>
            <a:ext cx="4067175" cy="2410460"/>
          </a:xfrm>
          <a:prstGeom prst="rect">
            <a:avLst/>
          </a:prstGeom>
          <a:noFill/>
          <a:ln>
            <a:noFill/>
          </a:ln>
        </p:spPr>
      </p:pic>
      <p:pic>
        <p:nvPicPr>
          <p:cNvPr descr="ScreenShot_2025-11-19_141922_573" id="120" name="Google Shape;120;p6"/>
          <p:cNvPicPr preferRelativeResize="0"/>
          <p:nvPr/>
        </p:nvPicPr>
        <p:blipFill rotWithShape="1">
          <a:blip r:embed="rId4">
            <a:alphaModFix/>
          </a:blip>
          <a:srcRect b="0" l="0" r="0" t="0"/>
          <a:stretch/>
        </p:blipFill>
        <p:spPr>
          <a:xfrm>
            <a:off x="8081645" y="3708400"/>
            <a:ext cx="4067175" cy="2410460"/>
          </a:xfrm>
          <a:prstGeom prst="rect">
            <a:avLst/>
          </a:prstGeom>
          <a:noFill/>
          <a:ln>
            <a:noFill/>
          </a:ln>
        </p:spPr>
      </p:pic>
      <p:graphicFrame>
        <p:nvGraphicFramePr>
          <p:cNvPr id="121" name="Google Shape;121;p6"/>
          <p:cNvGraphicFramePr/>
          <p:nvPr/>
        </p:nvGraphicFramePr>
        <p:xfrm>
          <a:off x="259080" y="2200275"/>
          <a:ext cx="3000000" cy="3000000"/>
        </p:xfrm>
        <a:graphic>
          <a:graphicData uri="http://schemas.openxmlformats.org/drawingml/2006/table">
            <a:tbl>
              <a:tblPr>
                <a:noFill/>
                <a:tableStyleId>{72587AD7-B90B-46FE-BE44-BEF4DECA1B57}</a:tableStyleId>
              </a:tblPr>
              <a:tblGrid>
                <a:gridCol w="1223650"/>
                <a:gridCol w="1989450"/>
                <a:gridCol w="3933825"/>
              </a:tblGrid>
              <a:tr h="177175">
                <a:tc>
                  <a:txBody>
                    <a:bodyPr/>
                    <a:lstStyle/>
                    <a:p>
                      <a:pPr indent="0" lvl="0" marL="0" marR="0" rtl="0" algn="l">
                        <a:lnSpc>
                          <a:spcPct val="120000"/>
                        </a:lnSpc>
                        <a:spcBef>
                          <a:spcPts val="0"/>
                        </a:spcBef>
                        <a:spcAft>
                          <a:spcPts val="0"/>
                        </a:spcAft>
                        <a:buNone/>
                      </a:pPr>
                      <a:r>
                        <a:rPr b="1" lang="en-US" sz="900" u="none" cap="none" strike="noStrike">
                          <a:solidFill>
                            <a:srgbClr val="1B1C1D"/>
                          </a:solidFill>
                          <a:latin typeface="Calibri"/>
                          <a:ea typeface="Calibri"/>
                          <a:cs typeface="Calibri"/>
                          <a:sym typeface="Calibri"/>
                        </a:rPr>
                        <a:t>Category</a:t>
                      </a:r>
                      <a:endParaRPr b="1" sz="900" u="none" cap="none" strike="noStrike">
                        <a:solidFill>
                          <a:srgbClr val="1B1C1D"/>
                        </a:solidFill>
                        <a:latin typeface="Calibri"/>
                        <a:ea typeface="Calibri"/>
                        <a:cs typeface="Calibri"/>
                        <a:sym typeface="Calibri"/>
                      </a:endParaRPr>
                    </a:p>
                  </a:txBody>
                  <a:tcPr marT="6350" marB="635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lang="en-US" sz="900" u="none" cap="none" strike="noStrike">
                          <a:solidFill>
                            <a:srgbClr val="1B1C1D"/>
                          </a:solidFill>
                          <a:latin typeface="Calibri"/>
                          <a:ea typeface="Calibri"/>
                          <a:cs typeface="Calibri"/>
                          <a:sym typeface="Calibri"/>
                        </a:rPr>
                        <a:t>Key Insights</a:t>
                      </a:r>
                      <a:endParaRPr b="1" sz="900" u="none" cap="none" strike="noStrike">
                        <a:solidFill>
                          <a:srgbClr val="1B1C1D"/>
                        </a:solidFill>
                        <a:latin typeface="Calibri"/>
                        <a:ea typeface="Calibri"/>
                        <a:cs typeface="Calibri"/>
                        <a:sym typeface="Calibri"/>
                      </a:endParaRPr>
                    </a:p>
                  </a:txBody>
                  <a:tcPr marT="6350" marB="635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lang="en-US" sz="900" u="none" cap="none" strike="noStrike">
                          <a:solidFill>
                            <a:srgbClr val="1B1C1D"/>
                          </a:solidFill>
                          <a:latin typeface="Calibri"/>
                          <a:ea typeface="Calibri"/>
                          <a:cs typeface="Calibri"/>
                          <a:sym typeface="Calibri"/>
                        </a:rPr>
                        <a:t>2025 Progress &amp; Policy Action</a:t>
                      </a:r>
                      <a:endParaRPr b="1" sz="900" u="none" cap="none" strike="noStrike">
                        <a:solidFill>
                          <a:srgbClr val="1B1C1D"/>
                        </a:solidFill>
                        <a:latin typeface="Calibri"/>
                        <a:ea typeface="Calibri"/>
                        <a:cs typeface="Calibri"/>
                        <a:sym typeface="Calibri"/>
                      </a:endParaRPr>
                    </a:p>
                  </a:txBody>
                  <a:tcPr marT="6350" marB="635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12450">
                <a:tc>
                  <a:txBody>
                    <a:bodyPr/>
                    <a:lstStyle/>
                    <a:p>
                      <a:pPr indent="0" lvl="0" marL="0" marR="0" rtl="0" algn="l">
                        <a:lnSpc>
                          <a:spcPct val="120000"/>
                        </a:lnSpc>
                        <a:spcBef>
                          <a:spcPts val="0"/>
                        </a:spcBef>
                        <a:spcAft>
                          <a:spcPts val="0"/>
                        </a:spcAft>
                        <a:buNone/>
                      </a:pPr>
                      <a:r>
                        <a:rPr b="1" lang="en-US" sz="900" u="none" cap="none" strike="noStrike">
                          <a:solidFill>
                            <a:srgbClr val="1B1C1D"/>
                          </a:solidFill>
                          <a:latin typeface="Calibri"/>
                          <a:ea typeface="Calibri"/>
                          <a:cs typeface="Calibri"/>
                          <a:sym typeface="Calibri"/>
                        </a:rPr>
                        <a:t>COP28 Target</a:t>
                      </a:r>
                      <a:endParaRPr b="1" sz="900" u="none" cap="none" strike="noStrike">
                        <a:solidFill>
                          <a:srgbClr val="1B1C1D"/>
                        </a:solidFill>
                        <a:latin typeface="Calibri"/>
                        <a:ea typeface="Calibri"/>
                        <a:cs typeface="Calibri"/>
                        <a:sym typeface="Calibri"/>
                      </a:endParaRPr>
                    </a:p>
                  </a:txBody>
                  <a:tcPr marT="6350" marB="635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lang="en-US" sz="900" u="none" cap="none" strike="noStrike">
                          <a:solidFill>
                            <a:srgbClr val="1B1C1D"/>
                          </a:solidFill>
                          <a:latin typeface="Calibri"/>
                          <a:ea typeface="Calibri"/>
                          <a:cs typeface="Calibri"/>
                          <a:sym typeface="Calibri"/>
                        </a:rPr>
                        <a:t>Goal:</a:t>
                      </a:r>
                      <a:r>
                        <a:rPr lang="en-US" sz="900" u="none" cap="none" strike="noStrike">
                          <a:solidFill>
                            <a:srgbClr val="1B1C1D"/>
                          </a:solidFill>
                          <a:latin typeface="Calibri"/>
                          <a:ea typeface="Calibri"/>
                          <a:cs typeface="Calibri"/>
                          <a:sym typeface="Calibri"/>
                        </a:rPr>
                        <a:t> Double the average annual energy efficiency improvement rate to </a:t>
                      </a:r>
                      <a:r>
                        <a:rPr b="1" lang="en-US" sz="900" u="none" cap="none" strike="noStrike">
                          <a:solidFill>
                            <a:srgbClr val="1B1C1D"/>
                          </a:solidFill>
                          <a:latin typeface="Calibri"/>
                          <a:ea typeface="Calibri"/>
                          <a:cs typeface="Calibri"/>
                          <a:sym typeface="Calibri"/>
                        </a:rPr>
                        <a:t>4%</a:t>
                      </a:r>
                      <a:r>
                        <a:rPr lang="en-US" sz="900" u="none" cap="none" strike="noStrike">
                          <a:solidFill>
                            <a:srgbClr val="1B1C1D"/>
                          </a:solidFill>
                          <a:latin typeface="Calibri"/>
                          <a:ea typeface="Calibri"/>
                          <a:cs typeface="Calibri"/>
                          <a:sym typeface="Calibri"/>
                        </a:rPr>
                        <a:t> by 2030.</a:t>
                      </a:r>
                      <a:endParaRPr b="1" sz="900" u="none" cap="none" strike="noStrike">
                        <a:solidFill>
                          <a:srgbClr val="1B1C1D"/>
                        </a:solidFill>
                        <a:latin typeface="Calibri"/>
                        <a:ea typeface="Calibri"/>
                        <a:cs typeface="Calibri"/>
                        <a:sym typeface="Calibri"/>
                      </a:endParaRPr>
                    </a:p>
                  </a:txBody>
                  <a:tcPr marT="6350" marB="635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lang="en-US" sz="900" u="none" cap="none" strike="noStrike">
                          <a:solidFill>
                            <a:srgbClr val="1B1C1D"/>
                          </a:solidFill>
                          <a:latin typeface="Calibri"/>
                          <a:ea typeface="Calibri"/>
                          <a:cs typeface="Calibri"/>
                          <a:sym typeface="Calibri"/>
                        </a:rPr>
                        <a:t>Urgent Need:</a:t>
                      </a:r>
                      <a:r>
                        <a:rPr lang="en-US" sz="900" u="none" cap="none" strike="noStrike">
                          <a:solidFill>
                            <a:srgbClr val="1B1C1D"/>
                          </a:solidFill>
                          <a:latin typeface="Calibri"/>
                          <a:ea typeface="Calibri"/>
                          <a:cs typeface="Calibri"/>
                          <a:sym typeface="Calibri"/>
                        </a:rPr>
                        <a:t> Global efforts must accelerate, or the target will be missed.</a:t>
                      </a:r>
                      <a:endParaRPr b="1" sz="900" u="none" cap="none" strike="noStrike">
                        <a:solidFill>
                          <a:srgbClr val="1B1C1D"/>
                        </a:solidFill>
                        <a:latin typeface="Calibri"/>
                        <a:ea typeface="Calibri"/>
                        <a:cs typeface="Calibri"/>
                        <a:sym typeface="Calibri"/>
                      </a:endParaRPr>
                    </a:p>
                  </a:txBody>
                  <a:tcPr marT="6350" marB="635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92875">
                <a:tc>
                  <a:txBody>
                    <a:bodyPr/>
                    <a:lstStyle/>
                    <a:p>
                      <a:pPr indent="0" lvl="0" marL="0" marR="0" rtl="0" algn="l">
                        <a:lnSpc>
                          <a:spcPct val="120000"/>
                        </a:lnSpc>
                        <a:spcBef>
                          <a:spcPts val="0"/>
                        </a:spcBef>
                        <a:spcAft>
                          <a:spcPts val="0"/>
                        </a:spcAft>
                        <a:buNone/>
                      </a:pPr>
                      <a:r>
                        <a:rPr b="1" lang="en-US" sz="900" u="none" cap="none" strike="noStrike">
                          <a:solidFill>
                            <a:srgbClr val="1B1C1D"/>
                          </a:solidFill>
                          <a:latin typeface="Calibri"/>
                          <a:ea typeface="Calibri"/>
                          <a:cs typeface="Calibri"/>
                          <a:sym typeface="Calibri"/>
                        </a:rPr>
                        <a:t>Global Status (2019-2025)</a:t>
                      </a:r>
                      <a:endParaRPr b="1" sz="900" u="none" cap="none" strike="noStrike">
                        <a:solidFill>
                          <a:srgbClr val="1B1C1D"/>
                        </a:solidFill>
                        <a:latin typeface="Calibri"/>
                        <a:ea typeface="Calibri"/>
                        <a:cs typeface="Calibri"/>
                        <a:sym typeface="Calibri"/>
                      </a:endParaRPr>
                    </a:p>
                  </a:txBody>
                  <a:tcPr marT="6350" marB="635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lang="en-US" sz="900" u="none" cap="none" strike="noStrike">
                          <a:solidFill>
                            <a:srgbClr val="1B1C1D"/>
                          </a:solidFill>
                          <a:latin typeface="Calibri"/>
                          <a:ea typeface="Calibri"/>
                          <a:cs typeface="Calibri"/>
                          <a:sym typeface="Calibri"/>
                        </a:rPr>
                        <a:t>Progress Stalled:</a:t>
                      </a:r>
                      <a:r>
                        <a:rPr lang="en-US" sz="900" u="none" cap="none" strike="noStrike">
                          <a:solidFill>
                            <a:srgbClr val="1B1C1D"/>
                          </a:solidFill>
                          <a:latin typeface="Calibri"/>
                          <a:ea typeface="Calibri"/>
                          <a:cs typeface="Calibri"/>
                          <a:sym typeface="Calibri"/>
                        </a:rPr>
                        <a:t> The average annual rate of primary energy intensity improvement is only </a:t>
                      </a:r>
                      <a:r>
                        <a:rPr b="1" lang="en-US" sz="900" u="none" cap="none" strike="noStrike">
                          <a:solidFill>
                            <a:srgbClr val="1B1C1D"/>
                          </a:solidFill>
                          <a:latin typeface="Calibri"/>
                          <a:ea typeface="Calibri"/>
                          <a:cs typeface="Calibri"/>
                          <a:sym typeface="Calibri"/>
                        </a:rPr>
                        <a:t>1.3%</a:t>
                      </a:r>
                      <a:r>
                        <a:rPr lang="en-US" sz="900" u="none" cap="none" strike="noStrike">
                          <a:solidFill>
                            <a:srgbClr val="1B1C1D"/>
                          </a:solidFill>
                          <a:latin typeface="Calibri"/>
                          <a:ea typeface="Calibri"/>
                          <a:cs typeface="Calibri"/>
                          <a:sym typeface="Calibri"/>
                        </a:rPr>
                        <a:t>, </a:t>
                      </a:r>
                      <a:r>
                        <a:rPr b="1" lang="en-US" sz="900" u="none" cap="none" strike="noStrike">
                          <a:solidFill>
                            <a:srgbClr val="1B1C1D"/>
                          </a:solidFill>
                          <a:latin typeface="Calibri"/>
                          <a:ea typeface="Calibri"/>
                          <a:cs typeface="Calibri"/>
                          <a:sym typeface="Calibri"/>
                        </a:rPr>
                        <a:t>far below</a:t>
                      </a:r>
                      <a:r>
                        <a:rPr lang="en-US" sz="900" u="none" cap="none" strike="noStrike">
                          <a:solidFill>
                            <a:srgbClr val="1B1C1D"/>
                          </a:solidFill>
                          <a:latin typeface="Calibri"/>
                          <a:ea typeface="Calibri"/>
                          <a:cs typeface="Calibri"/>
                          <a:sym typeface="Calibri"/>
                        </a:rPr>
                        <a:t> the 4% target.</a:t>
                      </a:r>
                      <a:endParaRPr b="1" sz="900" u="none" cap="none" strike="noStrike">
                        <a:solidFill>
                          <a:srgbClr val="1B1C1D"/>
                        </a:solidFill>
                        <a:latin typeface="Calibri"/>
                        <a:ea typeface="Calibri"/>
                        <a:cs typeface="Calibri"/>
                        <a:sym typeface="Calibri"/>
                      </a:endParaRPr>
                    </a:p>
                  </a:txBody>
                  <a:tcPr marT="6350" marB="635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lang="en-US" sz="900" u="none" cap="none" strike="noStrike">
                          <a:solidFill>
                            <a:srgbClr val="1B1C1D"/>
                          </a:solidFill>
                          <a:latin typeface="Calibri"/>
                          <a:ea typeface="Calibri"/>
                          <a:cs typeface="Calibri"/>
                          <a:sym typeface="Calibri"/>
                        </a:rPr>
                        <a:t>Impediments:</a:t>
                      </a:r>
                      <a:br>
                        <a:rPr lang="en-US" sz="900" u="none" cap="none" strike="noStrike">
                          <a:solidFill>
                            <a:srgbClr val="1B1C1D"/>
                          </a:solidFill>
                          <a:latin typeface="Calibri"/>
                          <a:ea typeface="Calibri"/>
                          <a:cs typeface="Calibri"/>
                          <a:sym typeface="Calibri"/>
                        </a:rPr>
                      </a:br>
                      <a:endParaRPr sz="900" u="none" cap="none" strike="noStrike">
                        <a:solidFill>
                          <a:srgbClr val="1B1C1D"/>
                        </a:solidFill>
                        <a:latin typeface="Calibri"/>
                        <a:ea typeface="Calibri"/>
                        <a:cs typeface="Calibri"/>
                        <a:sym typeface="Calibri"/>
                      </a:endParaRPr>
                    </a:p>
                    <a:p>
                      <a:pPr indent="0" lvl="0" marL="0" marR="0" rtl="0" algn="l">
                        <a:lnSpc>
                          <a:spcPct val="120000"/>
                        </a:lnSpc>
                        <a:spcBef>
                          <a:spcPts val="0"/>
                        </a:spcBef>
                        <a:spcAft>
                          <a:spcPts val="0"/>
                        </a:spcAft>
                        <a:buNone/>
                      </a:pPr>
                      <a:r>
                        <a:rPr lang="en-US" sz="900" u="none" cap="none" strike="noStrike">
                          <a:solidFill>
                            <a:srgbClr val="1B1C1D"/>
                          </a:solidFill>
                          <a:latin typeface="Calibri"/>
                          <a:ea typeface="Calibri"/>
                          <a:cs typeface="Calibri"/>
                          <a:sym typeface="Calibri"/>
                        </a:rPr>
                        <a:t>1. Soaring industrial demand. </a:t>
                      </a:r>
                      <a:br>
                        <a:rPr lang="en-US" sz="900" u="none" cap="none" strike="noStrike">
                          <a:solidFill>
                            <a:srgbClr val="1B1C1D"/>
                          </a:solidFill>
                          <a:latin typeface="Calibri"/>
                          <a:ea typeface="Calibri"/>
                          <a:cs typeface="Calibri"/>
                          <a:sym typeface="Calibri"/>
                        </a:rPr>
                      </a:br>
                      <a:endParaRPr sz="900" u="none" cap="none" strike="noStrike">
                        <a:solidFill>
                          <a:srgbClr val="1B1C1D"/>
                        </a:solidFill>
                        <a:latin typeface="Calibri"/>
                        <a:ea typeface="Calibri"/>
                        <a:cs typeface="Calibri"/>
                        <a:sym typeface="Calibri"/>
                      </a:endParaRPr>
                    </a:p>
                    <a:p>
                      <a:pPr indent="0" lvl="0" marL="0" marR="0" rtl="0" algn="l">
                        <a:lnSpc>
                          <a:spcPct val="120000"/>
                        </a:lnSpc>
                        <a:spcBef>
                          <a:spcPts val="0"/>
                        </a:spcBef>
                        <a:spcAft>
                          <a:spcPts val="0"/>
                        </a:spcAft>
                        <a:buNone/>
                      </a:pPr>
                      <a:r>
                        <a:rPr lang="en-US" sz="900" u="none" cap="none" strike="noStrike">
                          <a:solidFill>
                            <a:srgbClr val="1B1C1D"/>
                          </a:solidFill>
                          <a:latin typeface="Calibri"/>
                          <a:ea typeface="Calibri"/>
                          <a:cs typeface="Calibri"/>
                          <a:sym typeface="Calibri"/>
                        </a:rPr>
                        <a:t>2. Energy efficiency standards lagging behind technology. </a:t>
                      </a:r>
                      <a:br>
                        <a:rPr lang="en-US" sz="900" u="none" cap="none" strike="noStrike">
                          <a:solidFill>
                            <a:srgbClr val="1B1C1D"/>
                          </a:solidFill>
                          <a:latin typeface="Calibri"/>
                          <a:ea typeface="Calibri"/>
                          <a:cs typeface="Calibri"/>
                          <a:sym typeface="Calibri"/>
                        </a:rPr>
                      </a:br>
                      <a:endParaRPr sz="900" u="none" cap="none" strike="noStrike">
                        <a:solidFill>
                          <a:srgbClr val="1B1C1D"/>
                        </a:solidFill>
                        <a:latin typeface="Calibri"/>
                        <a:ea typeface="Calibri"/>
                        <a:cs typeface="Calibri"/>
                        <a:sym typeface="Calibri"/>
                      </a:endParaRPr>
                    </a:p>
                    <a:p>
                      <a:pPr indent="0" lvl="0" marL="0" marR="0" rtl="0" algn="l">
                        <a:lnSpc>
                          <a:spcPct val="120000"/>
                        </a:lnSpc>
                        <a:spcBef>
                          <a:spcPts val="0"/>
                        </a:spcBef>
                        <a:spcAft>
                          <a:spcPts val="0"/>
                        </a:spcAft>
                        <a:buNone/>
                      </a:pPr>
                      <a:r>
                        <a:rPr lang="en-US" sz="900" u="none" cap="none" strike="noStrike">
                          <a:solidFill>
                            <a:srgbClr val="1B1C1D"/>
                          </a:solidFill>
                          <a:latin typeface="Calibri"/>
                          <a:ea typeface="Calibri"/>
                          <a:cs typeface="Calibri"/>
                          <a:sym typeface="Calibri"/>
                        </a:rPr>
                        <a:t>3. Electricity demand outpacing renewables supply. </a:t>
                      </a:r>
                      <a:br>
                        <a:rPr lang="en-US" sz="900" u="none" cap="none" strike="noStrike">
                          <a:solidFill>
                            <a:srgbClr val="1B1C1D"/>
                          </a:solidFill>
                          <a:latin typeface="Calibri"/>
                          <a:ea typeface="Calibri"/>
                          <a:cs typeface="Calibri"/>
                          <a:sym typeface="Calibri"/>
                        </a:rPr>
                      </a:br>
                      <a:endParaRPr sz="900" u="none" cap="none" strike="noStrike">
                        <a:solidFill>
                          <a:srgbClr val="1B1C1D"/>
                        </a:solidFill>
                        <a:latin typeface="Calibri"/>
                        <a:ea typeface="Calibri"/>
                        <a:cs typeface="Calibri"/>
                        <a:sym typeface="Calibri"/>
                      </a:endParaRPr>
                    </a:p>
                    <a:p>
                      <a:pPr indent="0" lvl="0" marL="0" marR="0" rtl="0" algn="l">
                        <a:lnSpc>
                          <a:spcPct val="120000"/>
                        </a:lnSpc>
                        <a:spcBef>
                          <a:spcPts val="0"/>
                        </a:spcBef>
                        <a:spcAft>
                          <a:spcPts val="0"/>
                        </a:spcAft>
                        <a:buNone/>
                      </a:pPr>
                      <a:r>
                        <a:rPr lang="en-US" sz="900" u="none" cap="none" strike="noStrike">
                          <a:solidFill>
                            <a:srgbClr val="1B1C1D"/>
                          </a:solidFill>
                          <a:latin typeface="Calibri"/>
                          <a:ea typeface="Calibri"/>
                          <a:cs typeface="Calibri"/>
                          <a:sym typeface="Calibri"/>
                        </a:rPr>
                        <a:t>4. Surge in cooling demand (ACs).</a:t>
                      </a:r>
                      <a:endParaRPr b="1" sz="900" u="none" cap="none" strike="noStrike">
                        <a:solidFill>
                          <a:srgbClr val="1B1C1D"/>
                        </a:solidFill>
                        <a:latin typeface="Calibri"/>
                        <a:ea typeface="Calibri"/>
                        <a:cs typeface="Calibri"/>
                        <a:sym typeface="Calibri"/>
                      </a:endParaRPr>
                    </a:p>
                  </a:txBody>
                  <a:tcPr marT="6350" marB="635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11800">
                <a:tc>
                  <a:txBody>
                    <a:bodyPr/>
                    <a:lstStyle/>
                    <a:p>
                      <a:pPr indent="0" lvl="0" marL="0" marR="0" rtl="0" algn="l">
                        <a:lnSpc>
                          <a:spcPct val="120000"/>
                        </a:lnSpc>
                        <a:spcBef>
                          <a:spcPts val="0"/>
                        </a:spcBef>
                        <a:spcAft>
                          <a:spcPts val="0"/>
                        </a:spcAft>
                        <a:buNone/>
                      </a:pPr>
                      <a:r>
                        <a:rPr b="1" lang="en-US" sz="900" u="none" cap="none" strike="noStrike">
                          <a:solidFill>
                            <a:srgbClr val="1B1C1D"/>
                          </a:solidFill>
                          <a:latin typeface="Calibri"/>
                          <a:ea typeface="Calibri"/>
                          <a:cs typeface="Calibri"/>
                          <a:sym typeface="Calibri"/>
                        </a:rPr>
                        <a:t>2025 Highlights</a:t>
                      </a:r>
                      <a:endParaRPr b="1" sz="900" u="none" cap="none" strike="noStrike">
                        <a:solidFill>
                          <a:srgbClr val="1B1C1D"/>
                        </a:solidFill>
                        <a:latin typeface="Calibri"/>
                        <a:ea typeface="Calibri"/>
                        <a:cs typeface="Calibri"/>
                        <a:sym typeface="Calibri"/>
                      </a:endParaRPr>
                    </a:p>
                  </a:txBody>
                  <a:tcPr marT="6350" marB="635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lang="en-US" sz="900" u="none" cap="none" strike="noStrike">
                          <a:solidFill>
                            <a:srgbClr val="1B1C1D"/>
                          </a:solidFill>
                          <a:latin typeface="Calibri"/>
                          <a:ea typeface="Calibri"/>
                          <a:cs typeface="Calibri"/>
                          <a:sym typeface="Calibri"/>
                        </a:rPr>
                        <a:t>Uptick Expected:</a:t>
                      </a:r>
                      <a:r>
                        <a:rPr lang="en-US" sz="900" u="none" cap="none" strike="noStrike">
                          <a:solidFill>
                            <a:srgbClr val="1B1C1D"/>
                          </a:solidFill>
                          <a:latin typeface="Calibri"/>
                          <a:ea typeface="Calibri"/>
                          <a:cs typeface="Calibri"/>
                          <a:sym typeface="Calibri"/>
                        </a:rPr>
                        <a:t> The estimated improvement rate for 2025 is </a:t>
                      </a:r>
                      <a:r>
                        <a:rPr b="1" lang="en-US" sz="900" u="none" cap="none" strike="noStrike">
                          <a:solidFill>
                            <a:srgbClr val="1B1C1D"/>
                          </a:solidFill>
                          <a:latin typeface="Calibri"/>
                          <a:ea typeface="Calibri"/>
                          <a:cs typeface="Calibri"/>
                          <a:sym typeface="Calibri"/>
                        </a:rPr>
                        <a:t>1.8%</a:t>
                      </a:r>
                      <a:r>
                        <a:rPr lang="en-US" sz="900" u="none" cap="none" strike="noStrike">
                          <a:solidFill>
                            <a:srgbClr val="1B1C1D"/>
                          </a:solidFill>
                          <a:latin typeface="Calibri"/>
                          <a:ea typeface="Calibri"/>
                          <a:cs typeface="Calibri"/>
                          <a:sym typeface="Calibri"/>
                        </a:rPr>
                        <a:t> (up from 1% in 2024).</a:t>
                      </a:r>
                      <a:endParaRPr b="1" sz="900" u="none" cap="none" strike="noStrike">
                        <a:solidFill>
                          <a:srgbClr val="1B1C1D"/>
                        </a:solidFill>
                        <a:latin typeface="Calibri"/>
                        <a:ea typeface="Calibri"/>
                        <a:cs typeface="Calibri"/>
                        <a:sym typeface="Calibri"/>
                      </a:endParaRPr>
                    </a:p>
                  </a:txBody>
                  <a:tcPr marT="6350" marB="635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lang="en-US" sz="900" u="none" cap="none" strike="noStrike">
                          <a:solidFill>
                            <a:srgbClr val="1B1C1D"/>
                          </a:solidFill>
                          <a:latin typeface="Calibri"/>
                          <a:ea typeface="Calibri"/>
                          <a:cs typeface="Calibri"/>
                          <a:sym typeface="Calibri"/>
                        </a:rPr>
                        <a:t>Policy Acceleration:</a:t>
                      </a:r>
                      <a:r>
                        <a:rPr lang="en-US" sz="900" u="none" cap="none" strike="noStrike">
                          <a:solidFill>
                            <a:srgbClr val="1B1C1D"/>
                          </a:solidFill>
                          <a:latin typeface="Calibri"/>
                          <a:ea typeface="Calibri"/>
                          <a:cs typeface="Calibri"/>
                          <a:sym typeface="Calibri"/>
                        </a:rPr>
                        <a:t> Economies covering over 85% of global energy demand implemented new efficiency policies.</a:t>
                      </a:r>
                      <a:endParaRPr b="1" sz="900" u="none" cap="none" strike="noStrike">
                        <a:solidFill>
                          <a:srgbClr val="1B1C1D"/>
                        </a:solidFill>
                        <a:latin typeface="Calibri"/>
                        <a:ea typeface="Calibri"/>
                        <a:cs typeface="Calibri"/>
                        <a:sym typeface="Calibri"/>
                      </a:endParaRPr>
                    </a:p>
                  </a:txBody>
                  <a:tcPr marT="6350" marB="635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22" name="Google Shape;122;p6"/>
          <p:cNvSpPr/>
          <p:nvPr/>
        </p:nvSpPr>
        <p:spPr>
          <a:xfrm>
            <a:off x="794385" y="1918335"/>
            <a:ext cx="7629525" cy="305435"/>
          </a:xfrm>
          <a:prstGeom prst="rect">
            <a:avLst/>
          </a:prstGeom>
          <a:noFill/>
          <a:ln>
            <a:noFill/>
          </a:ln>
        </p:spPr>
        <p:txBody>
          <a:bodyPr anchorCtr="0" anchor="t" bIns="0" lIns="0" spcFirstLastPara="1" rIns="0" wrap="square" tIns="0">
            <a:noAutofit/>
          </a:bodyPr>
          <a:lstStyle/>
          <a:p>
            <a:pPr indent="0" lvl="0" marL="0" marR="0" rtl="0" algn="l">
              <a:lnSpc>
                <a:spcPct val="75000"/>
              </a:lnSpc>
              <a:spcBef>
                <a:spcPts val="0"/>
              </a:spcBef>
              <a:spcAft>
                <a:spcPts val="0"/>
              </a:spcAft>
              <a:buNone/>
            </a:pPr>
            <a:r>
              <a:rPr b="1" i="0" lang="en-US" sz="1800" u="none" cap="none" strike="noStrike">
                <a:solidFill>
                  <a:srgbClr val="0C0C0C"/>
                </a:solidFill>
                <a:latin typeface="Microsoft Yahei"/>
                <a:ea typeface="Microsoft Yahei"/>
                <a:cs typeface="Microsoft Yahei"/>
                <a:sym typeface="Microsoft Yahei"/>
              </a:rPr>
              <a:t>IEA Energy Efficiency 2025 Progress Report</a:t>
            </a:r>
            <a:endParaRPr b="1" i="0" sz="1600" u="none" cap="none" strike="noStrike">
              <a:solidFill>
                <a:srgbClr val="0C0C0C"/>
              </a:solidFill>
              <a:latin typeface="Microsoft Yahei"/>
              <a:ea typeface="Microsoft Yahei"/>
              <a:cs typeface="Microsoft Yahei"/>
              <a:sym typeface="Microsoft Yahei"/>
            </a:endParaRPr>
          </a:p>
        </p:txBody>
      </p:sp>
      <p:sp>
        <p:nvSpPr>
          <p:cNvPr id="123" name="Google Shape;123;p6"/>
          <p:cNvSpPr/>
          <p:nvPr/>
        </p:nvSpPr>
        <p:spPr>
          <a:xfrm>
            <a:off x="259080" y="5093335"/>
            <a:ext cx="7822565" cy="76708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None/>
            </a:pPr>
            <a:r>
              <a:rPr b="1" i="0" lang="en-US" sz="1600" u="none" cap="none" strike="noStrike">
                <a:solidFill>
                  <a:srgbClr val="0C0C0C"/>
                </a:solidFill>
                <a:latin typeface="Microsoft Yahei"/>
                <a:ea typeface="Microsoft Yahei"/>
                <a:cs typeface="Microsoft Yahei"/>
                <a:sym typeface="Microsoft Yahei"/>
              </a:rPr>
              <a:t>While energy efficiency shows signs of an uptick, progress remains in "low gear" (1.3%); policymakers must act immediately to raise standards and fill policy gaps to meet the 4% doubling target by 2030.</a:t>
            </a:r>
            <a:endParaRPr b="1" i="0" sz="1600" u="none" cap="none" strike="noStrike">
              <a:solidFill>
                <a:srgbClr val="0C0C0C"/>
              </a:solidFill>
              <a:latin typeface="Microsoft Yahei"/>
              <a:ea typeface="Microsoft Yahei"/>
              <a:cs typeface="Microsoft Yahei"/>
              <a:sym typeface="Microsoft Yahe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4e4288cb61c59ee3e900ec93ddaafbd1" id="128" name="Google Shape;128;p7"/>
          <p:cNvPicPr preferRelativeResize="0"/>
          <p:nvPr/>
        </p:nvPicPr>
        <p:blipFill rotWithShape="1">
          <a:blip r:embed="rId3">
            <a:alphaModFix/>
          </a:blip>
          <a:srcRect b="0" l="0" r="0" t="0"/>
          <a:stretch/>
        </p:blipFill>
        <p:spPr>
          <a:xfrm>
            <a:off x="8355330" y="1650365"/>
            <a:ext cx="3836400" cy="2160000"/>
          </a:xfrm>
          <a:prstGeom prst="rect">
            <a:avLst/>
          </a:prstGeom>
          <a:noFill/>
          <a:ln>
            <a:noFill/>
          </a:ln>
        </p:spPr>
      </p:pic>
      <p:pic>
        <p:nvPicPr>
          <p:cNvPr descr="eb12d97d186073f18629879900d00d8e" id="129" name="Google Shape;129;p7"/>
          <p:cNvPicPr preferRelativeResize="0"/>
          <p:nvPr/>
        </p:nvPicPr>
        <p:blipFill rotWithShape="1">
          <a:blip r:embed="rId4">
            <a:alphaModFix/>
          </a:blip>
          <a:srcRect b="0" l="0" r="0" t="0"/>
          <a:stretch/>
        </p:blipFill>
        <p:spPr>
          <a:xfrm>
            <a:off x="8366760" y="3810635"/>
            <a:ext cx="3825354" cy="2160000"/>
          </a:xfrm>
          <a:prstGeom prst="rect">
            <a:avLst/>
          </a:prstGeom>
          <a:noFill/>
          <a:ln>
            <a:noFill/>
          </a:ln>
        </p:spPr>
      </p:pic>
      <p:sp>
        <p:nvSpPr>
          <p:cNvPr id="130" name="Google Shape;130;p7"/>
          <p:cNvSpPr/>
          <p:nvPr/>
        </p:nvSpPr>
        <p:spPr>
          <a:xfrm>
            <a:off x="537210" y="1433195"/>
            <a:ext cx="9125585" cy="891540"/>
          </a:xfrm>
          <a:prstGeom prst="rect">
            <a:avLst/>
          </a:prstGeom>
          <a:noFill/>
          <a:ln>
            <a:noFill/>
          </a:ln>
        </p:spPr>
        <p:txBody>
          <a:bodyPr anchorCtr="0" anchor="t" bIns="0" lIns="0" spcFirstLastPara="1" rIns="0" wrap="square" tIns="0">
            <a:noAutofit/>
          </a:bodyPr>
          <a:lstStyle/>
          <a:p>
            <a:pPr indent="0" lvl="0" marL="0" marR="0" rtl="0" algn="l">
              <a:lnSpc>
                <a:spcPct val="75000"/>
              </a:lnSpc>
              <a:spcBef>
                <a:spcPts val="0"/>
              </a:spcBef>
              <a:spcAft>
                <a:spcPts val="0"/>
              </a:spcAft>
              <a:buNone/>
            </a:pPr>
            <a:r>
              <a:t/>
            </a:r>
            <a:endParaRPr b="0" i="0" sz="1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rPr b="1" i="0" lang="en-US" sz="3200" u="none" cap="none" strike="noStrike">
                <a:solidFill>
                  <a:srgbClr val="0C0C0C"/>
                </a:solidFill>
                <a:latin typeface="Microsoft Yahei"/>
                <a:ea typeface="Microsoft Yahei"/>
                <a:cs typeface="Microsoft Yahei"/>
                <a:sym typeface="Microsoft Yahei"/>
              </a:rPr>
              <a:t>Presentation EE Hub: Energy Efficiency Hub </a:t>
            </a:r>
            <a:endParaRPr b="1" i="0" sz="3200" u="none" cap="none" strike="noStrike">
              <a:solidFill>
                <a:srgbClr val="0C0C0C"/>
              </a:solidFill>
              <a:latin typeface="Microsoft Yahei"/>
              <a:ea typeface="Microsoft Yahei"/>
              <a:cs typeface="Microsoft Yahei"/>
              <a:sym typeface="Microsoft Yahei"/>
            </a:endParaRPr>
          </a:p>
        </p:txBody>
      </p:sp>
      <p:sp>
        <p:nvSpPr>
          <p:cNvPr id="131" name="Google Shape;131;p7"/>
          <p:cNvSpPr/>
          <p:nvPr/>
        </p:nvSpPr>
        <p:spPr>
          <a:xfrm>
            <a:off x="664845" y="2146935"/>
            <a:ext cx="7629600" cy="3900300"/>
          </a:xfrm>
          <a:prstGeom prst="rect">
            <a:avLst/>
          </a:prstGeom>
          <a:noFill/>
          <a:ln>
            <a:noFill/>
          </a:ln>
        </p:spPr>
        <p:txBody>
          <a:bodyPr anchorCtr="0" anchor="t" bIns="0" lIns="0" spcFirstLastPara="1" rIns="0" wrap="square" tIns="0">
            <a:noAutofit/>
          </a:bodyPr>
          <a:lstStyle/>
          <a:p>
            <a:pPr indent="0" lvl="0" marL="0" marR="0" rtl="0" algn="l">
              <a:lnSpc>
                <a:spcPct val="75000"/>
              </a:lnSpc>
              <a:spcBef>
                <a:spcPts val="0"/>
              </a:spcBef>
              <a:spcAft>
                <a:spcPts val="0"/>
              </a:spcAft>
              <a:buNone/>
            </a:pPr>
            <a:r>
              <a:rPr b="1" i="0" lang="en-US" sz="1800" u="none" cap="none" strike="noStrike">
                <a:solidFill>
                  <a:srgbClr val="0C0C0C"/>
                </a:solidFill>
                <a:latin typeface="Microsoft Yahei"/>
                <a:ea typeface="Microsoft Yahei"/>
                <a:cs typeface="Microsoft Yahei"/>
                <a:sym typeface="Microsoft Yahei"/>
              </a:rPr>
              <a:t>Introduce the Energy Efficiency Hub mission, member and </a:t>
            </a:r>
            <a:endParaRPr b="1" i="0" sz="1800" u="none" cap="none" strike="noStrike">
              <a:solidFill>
                <a:srgbClr val="0C0C0C"/>
              </a:solidFill>
              <a:latin typeface="Microsoft Yahei"/>
              <a:ea typeface="Microsoft Yahei"/>
              <a:cs typeface="Microsoft Yahei"/>
              <a:sym typeface="Microsoft Yahei"/>
            </a:endParaRPr>
          </a:p>
          <a:p>
            <a:pPr indent="-381000" lvl="1" marL="838200" marR="0" rtl="0" algn="just">
              <a:spcBef>
                <a:spcPts val="600"/>
              </a:spcBef>
              <a:spcAft>
                <a:spcPts val="0"/>
              </a:spcAft>
              <a:buNone/>
            </a:pPr>
            <a:r>
              <a:rPr b="1" i="0" lang="en-US" sz="1800" u="none" cap="none" strike="noStrike">
                <a:solidFill>
                  <a:srgbClr val="0C0C0C"/>
                </a:solidFill>
                <a:latin typeface="Microsoft Yahei"/>
                <a:ea typeface="Microsoft Yahei"/>
                <a:cs typeface="Microsoft Yahei"/>
                <a:sym typeface="Microsoft Yahei"/>
              </a:rPr>
              <a:t>   the four task groups(DWG, SEAD, TOP -TENs,EEB).</a:t>
            </a:r>
            <a:endParaRPr b="1" i="0" sz="1800" u="none" cap="none" strike="noStrike">
              <a:solidFill>
                <a:srgbClr val="0C0C0C"/>
              </a:solidFill>
              <a:latin typeface="Microsoft Yahei"/>
              <a:ea typeface="Microsoft Yahei"/>
              <a:cs typeface="Microsoft Yahei"/>
              <a:sym typeface="Microsoft Yahei"/>
            </a:endParaRPr>
          </a:p>
          <a:p>
            <a:pPr indent="-381000" lvl="1" marL="838200" marR="0" rtl="0" algn="just">
              <a:spcBef>
                <a:spcPts val="1200"/>
              </a:spcBef>
              <a:spcAft>
                <a:spcPts val="0"/>
              </a:spcAft>
              <a:buNone/>
            </a:pPr>
            <a:r>
              <a:rPr b="1" i="0" lang="en-US" sz="1800" u="none" cap="none" strike="noStrike">
                <a:solidFill>
                  <a:srgbClr val="0C0C0C"/>
                </a:solidFill>
                <a:latin typeface="Microsoft Yahei"/>
                <a:ea typeface="Microsoft Yahei"/>
                <a:cs typeface="Microsoft Yahei"/>
                <a:sym typeface="Microsoft Yahei"/>
              </a:rPr>
              <a:t>Introduce the latest work and of TGs:</a:t>
            </a:r>
            <a:endParaRPr b="1" i="0" sz="1800" u="none" cap="none" strike="noStrike">
              <a:solidFill>
                <a:srgbClr val="0C0C0C"/>
              </a:solidFill>
              <a:latin typeface="Microsoft Yahei"/>
              <a:ea typeface="Microsoft Yahei"/>
              <a:cs typeface="Microsoft Yahei"/>
              <a:sym typeface="Microsoft Yahei"/>
            </a:endParaRPr>
          </a:p>
          <a:p>
            <a:pPr indent="-457200" lvl="2" marL="1371600" marR="0" rtl="0" algn="just">
              <a:spcBef>
                <a:spcPts val="1200"/>
              </a:spcBef>
              <a:spcAft>
                <a:spcPts val="0"/>
              </a:spcAft>
              <a:buClr>
                <a:srgbClr val="0C0C0C"/>
              </a:buClr>
              <a:buSzPts val="1800"/>
              <a:buFont typeface="Calibri"/>
              <a:buAutoNum type="arabicPeriod"/>
            </a:pPr>
            <a:r>
              <a:rPr b="0" i="0" lang="en-US" sz="1800" u="none" cap="none" strike="noStrike">
                <a:solidFill>
                  <a:srgbClr val="0C0C0C"/>
                </a:solidFill>
                <a:latin typeface="Microsoft Yahei"/>
                <a:ea typeface="Microsoft Yahei"/>
                <a:cs typeface="Microsoft Yahei"/>
                <a:sym typeface="Microsoft Yahei"/>
              </a:rPr>
              <a:t>Digitalisation Working Group (DWG) - lead by China</a:t>
            </a:r>
            <a:endParaRPr b="0" i="0" sz="1800" u="none" cap="none" strike="noStrike">
              <a:solidFill>
                <a:srgbClr val="0C0C0C"/>
              </a:solidFill>
              <a:latin typeface="Microsoft Yahei"/>
              <a:ea typeface="Microsoft Yahei"/>
              <a:cs typeface="Microsoft Yahei"/>
              <a:sym typeface="Microsoft Yahei"/>
            </a:endParaRPr>
          </a:p>
          <a:p>
            <a:pPr indent="-457200" lvl="2" marL="1371600" marR="0" rtl="0" algn="just">
              <a:spcBef>
                <a:spcPts val="1200"/>
              </a:spcBef>
              <a:spcAft>
                <a:spcPts val="0"/>
              </a:spcAft>
              <a:buClr>
                <a:srgbClr val="0C0C0C"/>
              </a:buClr>
              <a:buSzPts val="1800"/>
              <a:buFont typeface="Calibri"/>
              <a:buAutoNum type="arabicPeriod"/>
            </a:pPr>
            <a:r>
              <a:rPr b="0" i="0" lang="en-US" sz="1800" u="none" cap="none" strike="noStrike">
                <a:solidFill>
                  <a:srgbClr val="0C0C0C"/>
                </a:solidFill>
                <a:latin typeface="Microsoft Yahei"/>
                <a:ea typeface="Microsoft Yahei"/>
                <a:cs typeface="Microsoft Yahei"/>
                <a:sym typeface="Microsoft Yahei"/>
              </a:rPr>
              <a:t>Super-Efficiency Equipment &amp; Appliance Deployment Initiative (SEAD) - lead by UK</a:t>
            </a:r>
            <a:endParaRPr b="0" i="0" sz="1800" u="none" cap="none" strike="noStrike">
              <a:solidFill>
                <a:srgbClr val="0C0C0C"/>
              </a:solidFill>
              <a:latin typeface="Microsoft Yahei"/>
              <a:ea typeface="Microsoft Yahei"/>
              <a:cs typeface="Microsoft Yahei"/>
              <a:sym typeface="Microsoft Yahei"/>
            </a:endParaRPr>
          </a:p>
          <a:p>
            <a:pPr indent="-457200" lvl="2" marL="1371600" marR="0" rtl="0" algn="just">
              <a:spcBef>
                <a:spcPts val="1200"/>
              </a:spcBef>
              <a:spcAft>
                <a:spcPts val="0"/>
              </a:spcAft>
              <a:buClr>
                <a:srgbClr val="0C0C0C"/>
              </a:buClr>
              <a:buSzPts val="1800"/>
              <a:buFont typeface="Calibri"/>
              <a:buAutoNum type="arabicPeriod"/>
            </a:pPr>
            <a:r>
              <a:rPr b="0" i="0" lang="en-US" sz="1800" u="none" cap="none" strike="noStrike">
                <a:solidFill>
                  <a:srgbClr val="0C0C0C"/>
                </a:solidFill>
                <a:latin typeface="Microsoft Yahei"/>
                <a:ea typeface="Microsoft Yahei"/>
                <a:cs typeface="Microsoft Yahei"/>
                <a:sym typeface="Microsoft Yahei"/>
              </a:rPr>
              <a:t>Top Ten Energy Efficiency Best Available Technologies and Practices (TOP-TENs) - lead by China</a:t>
            </a:r>
            <a:endParaRPr b="0" i="0" sz="1800" u="none" cap="none" strike="noStrike">
              <a:solidFill>
                <a:srgbClr val="0C0C0C"/>
              </a:solidFill>
              <a:latin typeface="Microsoft Yahei"/>
              <a:ea typeface="Microsoft Yahei"/>
              <a:cs typeface="Microsoft Yahei"/>
              <a:sym typeface="Microsoft Yahei"/>
            </a:endParaRPr>
          </a:p>
          <a:p>
            <a:pPr indent="-457200" lvl="2" marL="1371600" marR="0" rtl="0" algn="just">
              <a:spcBef>
                <a:spcPts val="1200"/>
              </a:spcBef>
              <a:spcAft>
                <a:spcPts val="0"/>
              </a:spcAft>
              <a:buClr>
                <a:srgbClr val="0C0C0C"/>
              </a:buClr>
              <a:buSzPts val="1800"/>
              <a:buFont typeface="Calibri"/>
              <a:buAutoNum type="arabicPeriod"/>
            </a:pPr>
            <a:r>
              <a:rPr b="0" i="0" lang="en-US" sz="1800" u="none" cap="none" strike="noStrike">
                <a:solidFill>
                  <a:srgbClr val="0C0C0C"/>
                </a:solidFill>
                <a:latin typeface="Microsoft Yahei"/>
                <a:ea typeface="Microsoft Yahei"/>
                <a:cs typeface="Microsoft Yahei"/>
                <a:sym typeface="Microsoft Yahei"/>
              </a:rPr>
              <a:t>Energy Efficiency in Buildings (EEB) - lead by EU and German</a:t>
            </a:r>
            <a:endParaRPr b="1" i="0" sz="1600" u="none" cap="none" strike="noStrike">
              <a:solidFill>
                <a:srgbClr val="0C0C0C"/>
              </a:solidFill>
              <a:latin typeface="Microsoft Yahei"/>
              <a:ea typeface="Microsoft Yahei"/>
              <a:cs typeface="Microsoft Yahei"/>
              <a:sym typeface="Microsoft Yahei"/>
            </a:endParaRPr>
          </a:p>
        </p:txBody>
      </p:sp>
      <p:sp>
        <p:nvSpPr>
          <p:cNvPr id="132" name="Google Shape;132;p7"/>
          <p:cNvSpPr/>
          <p:nvPr/>
        </p:nvSpPr>
        <p:spPr>
          <a:xfrm>
            <a:off x="243840" y="5899150"/>
            <a:ext cx="9125585" cy="891540"/>
          </a:xfrm>
          <a:prstGeom prst="rect">
            <a:avLst/>
          </a:prstGeom>
          <a:noFill/>
          <a:ln>
            <a:noFill/>
          </a:ln>
        </p:spPr>
        <p:txBody>
          <a:bodyPr anchorCtr="0" anchor="t" bIns="0" lIns="0" spcFirstLastPara="1" rIns="0" wrap="square" tIns="0">
            <a:noAutofit/>
          </a:bodyPr>
          <a:lstStyle/>
          <a:p>
            <a:pPr indent="0" lvl="0" marL="0" marR="0" rtl="0" algn="l">
              <a:lnSpc>
                <a:spcPct val="75000"/>
              </a:lnSpc>
              <a:spcBef>
                <a:spcPts val="0"/>
              </a:spcBef>
              <a:spcAft>
                <a:spcPts val="0"/>
              </a:spcAft>
              <a:buNone/>
            </a:pPr>
            <a:r>
              <a:t/>
            </a:r>
            <a:endParaRPr b="0" i="0" sz="1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rPr b="1" i="0" lang="en-US" sz="2400" u="none" cap="none" strike="noStrike">
                <a:solidFill>
                  <a:srgbClr val="0C0C0C"/>
                </a:solidFill>
                <a:latin typeface="Microsoft Yahei"/>
                <a:ea typeface="Microsoft Yahei"/>
                <a:cs typeface="Microsoft Yahei"/>
                <a:sym typeface="Microsoft Yahei"/>
              </a:rPr>
              <a:t>EE Hub will be invited to be guest member of EGEEC</a:t>
            </a:r>
            <a:endParaRPr b="1" i="0" sz="2400" u="none" cap="none" strike="noStrike">
              <a:solidFill>
                <a:srgbClr val="0C0C0C"/>
              </a:solidFill>
              <a:latin typeface="Microsoft Yahei"/>
              <a:ea typeface="Microsoft Yahei"/>
              <a:cs typeface="Microsoft Yahei"/>
              <a:sym typeface="Microsoft Yahe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p:nvPr/>
        </p:nvSpPr>
        <p:spPr>
          <a:xfrm>
            <a:off x="537210" y="1316355"/>
            <a:ext cx="10836275" cy="4826635"/>
          </a:xfrm>
          <a:prstGeom prst="rect">
            <a:avLst/>
          </a:prstGeom>
          <a:noFill/>
          <a:ln>
            <a:noFill/>
          </a:ln>
        </p:spPr>
        <p:txBody>
          <a:bodyPr anchorCtr="0" anchor="t" bIns="0" lIns="0" spcFirstLastPara="1" rIns="0" wrap="square" tIns="0">
            <a:noAutofit/>
          </a:bodyPr>
          <a:lstStyle/>
          <a:p>
            <a:pPr indent="0" lvl="0" marL="0" marR="0" rtl="0" algn="l">
              <a:lnSpc>
                <a:spcPct val="75000"/>
              </a:lnSpc>
              <a:spcBef>
                <a:spcPts val="0"/>
              </a:spcBef>
              <a:spcAft>
                <a:spcPts val="0"/>
              </a:spcAft>
              <a:buNone/>
            </a:pPr>
            <a:r>
              <a:t/>
            </a:r>
            <a:endParaRPr b="0" i="0" sz="1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rPr b="1" i="0" lang="en-US" sz="3200" u="none" cap="none" strike="noStrike">
                <a:solidFill>
                  <a:srgbClr val="0C0C0C"/>
                </a:solidFill>
                <a:latin typeface="Microsoft Yahei"/>
                <a:ea typeface="Microsoft Yahei"/>
                <a:cs typeface="Microsoft Yahei"/>
                <a:sym typeface="Microsoft Yahei"/>
              </a:rPr>
              <a:t>Project update</a:t>
            </a:r>
            <a:endParaRPr b="1" i="0" sz="3200" u="none" cap="none" strike="noStrike">
              <a:solidFill>
                <a:srgbClr val="0C0C0C"/>
              </a:solidFill>
              <a:latin typeface="Microsoft Yahei"/>
              <a:ea typeface="Microsoft Yahei"/>
              <a:cs typeface="Microsoft Yahei"/>
              <a:sym typeface="Microsoft Yahei"/>
            </a:endParaRPr>
          </a:p>
          <a:p>
            <a:pPr indent="0" lvl="0" marL="12700" marR="0" rtl="0" algn="l">
              <a:lnSpc>
                <a:spcPct val="81000"/>
              </a:lnSpc>
              <a:spcBef>
                <a:spcPts val="0"/>
              </a:spcBef>
              <a:spcAft>
                <a:spcPts val="0"/>
              </a:spcAft>
              <a:buNone/>
            </a:pPr>
            <a:r>
              <a:t/>
            </a:r>
            <a:endParaRPr b="0" i="0" sz="2000" u="none" cap="none" strike="noStrike">
              <a:solidFill>
                <a:srgbClr val="0C0C0C"/>
              </a:solidFill>
              <a:latin typeface="Microsoft Yahei"/>
              <a:ea typeface="Microsoft Yahei"/>
              <a:cs typeface="Microsoft Yahei"/>
              <a:sym typeface="Microsoft Yahei"/>
            </a:endParaRPr>
          </a:p>
          <a:p>
            <a:pPr indent="-342900" lvl="0" marL="342900" marR="0" rtl="0" algn="just">
              <a:spcBef>
                <a:spcPts val="0"/>
              </a:spcBef>
              <a:spcAft>
                <a:spcPts val="0"/>
              </a:spcAft>
              <a:buClr>
                <a:srgbClr val="0C0C0C"/>
              </a:buClr>
              <a:buSzPts val="2400"/>
              <a:buFont typeface="Arial"/>
              <a:buChar char="•"/>
            </a:pPr>
            <a:r>
              <a:rPr b="1" i="0" lang="en-US" sz="2400" u="none" cap="none" strike="noStrike">
                <a:solidFill>
                  <a:srgbClr val="0C0C0C"/>
                </a:solidFill>
                <a:latin typeface="Microsoft Yahei"/>
                <a:ea typeface="Microsoft Yahei"/>
                <a:cs typeface="Microsoft Yahei"/>
                <a:sym typeface="Microsoft Yahei"/>
              </a:rPr>
              <a:t>EWG 206 2024A-</a:t>
            </a:r>
            <a:r>
              <a:rPr b="1" i="0" lang="en-US" sz="2400" u="none" cap="none" strike="noStrike">
                <a:solidFill>
                  <a:srgbClr val="000000"/>
                </a:solidFill>
                <a:latin typeface="Calibri"/>
                <a:ea typeface="Calibri"/>
                <a:cs typeface="Calibri"/>
                <a:sym typeface="Calibri"/>
              </a:rPr>
              <a:t>Electric Fans Energy Efficiency Improvement in APEC Region: Review of Experience and Best Practices</a:t>
            </a:r>
            <a:endParaRPr b="1" i="0" sz="2000" u="none" cap="none" strike="noStrike">
              <a:solidFill>
                <a:srgbClr val="000000"/>
              </a:solidFill>
              <a:latin typeface="Calibri"/>
              <a:ea typeface="Calibri"/>
              <a:cs typeface="Calibri"/>
              <a:sym typeface="Calibri"/>
            </a:endParaRPr>
          </a:p>
          <a:p>
            <a:pPr indent="-215900" lvl="0" marL="342900" marR="0" rtl="0" algn="just">
              <a:spcBef>
                <a:spcPts val="0"/>
              </a:spcBef>
              <a:spcAft>
                <a:spcPts val="0"/>
              </a:spcAft>
              <a:buClr>
                <a:schemeClr val="dk1"/>
              </a:buClr>
              <a:buSzPts val="2000"/>
              <a:buFont typeface="Arial"/>
              <a:buNone/>
            </a:pPr>
            <a:r>
              <a:t/>
            </a:r>
            <a:endParaRPr b="0" i="0" sz="2000" u="none" cap="none" strike="noStrike">
              <a:solidFill>
                <a:srgbClr val="0C0C0C"/>
              </a:solidFill>
              <a:latin typeface="Calibri"/>
              <a:ea typeface="Calibri"/>
              <a:cs typeface="Calibri"/>
              <a:sym typeface="Calibri"/>
            </a:endParaRPr>
          </a:p>
          <a:p>
            <a:pPr indent="-342900" lvl="1" marL="800100" marR="0" rtl="0" algn="just">
              <a:lnSpc>
                <a:spcPct val="120000"/>
              </a:lnSpc>
              <a:spcBef>
                <a:spcPts val="0"/>
              </a:spcBef>
              <a:spcAft>
                <a:spcPts val="0"/>
              </a:spcAft>
              <a:buClr>
                <a:srgbClr val="0C0C0C"/>
              </a:buClr>
              <a:buSzPts val="1600"/>
              <a:buFont typeface="Arial"/>
              <a:buChar char="•"/>
            </a:pPr>
            <a:r>
              <a:rPr b="0" i="0" lang="en-US" sz="1600" u="none" cap="none" strike="noStrike">
                <a:solidFill>
                  <a:srgbClr val="0C0C0C"/>
                </a:solidFill>
                <a:latin typeface="Microsoft Yahei"/>
                <a:ea typeface="Microsoft Yahei"/>
                <a:cs typeface="Microsoft Yahei"/>
                <a:sym typeface="Microsoft Yahei"/>
              </a:rPr>
              <a:t>main objective of the project is to investigate strategies for increasing the market share of high-efficiency electric fans by examine current energy-saving technologies and share best practices to APEC members. </a:t>
            </a:r>
            <a:endParaRPr b="0" i="0" sz="1600" u="none" cap="none" strike="noStrike">
              <a:solidFill>
                <a:srgbClr val="0C0C0C"/>
              </a:solidFill>
              <a:latin typeface="Microsoft Yahei"/>
              <a:ea typeface="Microsoft Yahei"/>
              <a:cs typeface="Microsoft Yahei"/>
              <a:sym typeface="Microsoft Yahei"/>
            </a:endParaRPr>
          </a:p>
          <a:p>
            <a:pPr indent="-215900" lvl="0" marL="342900" marR="0" rtl="0" algn="just">
              <a:spcBef>
                <a:spcPts val="0"/>
              </a:spcBef>
              <a:spcAft>
                <a:spcPts val="0"/>
              </a:spcAft>
              <a:buClr>
                <a:schemeClr val="dk1"/>
              </a:buClr>
              <a:buSzPts val="2000"/>
              <a:buFont typeface="Arial"/>
              <a:buNone/>
            </a:pPr>
            <a:r>
              <a:t/>
            </a:r>
            <a:endParaRPr b="0" i="0" sz="2000" u="none" cap="none" strike="noStrike">
              <a:solidFill>
                <a:srgbClr val="0C0C0C"/>
              </a:solidFill>
              <a:latin typeface="Microsoft Yahei"/>
              <a:ea typeface="Microsoft Yahei"/>
              <a:cs typeface="Microsoft Yahei"/>
              <a:sym typeface="Microsoft Yahei"/>
            </a:endParaRPr>
          </a:p>
          <a:p>
            <a:pPr indent="-342900" lvl="0" marL="342900" marR="0" rtl="0" algn="just">
              <a:lnSpc>
                <a:spcPct val="120000"/>
              </a:lnSpc>
              <a:spcBef>
                <a:spcPts val="0"/>
              </a:spcBef>
              <a:spcAft>
                <a:spcPts val="0"/>
              </a:spcAft>
              <a:buClr>
                <a:srgbClr val="0C0C0C"/>
              </a:buClr>
              <a:buSzPts val="2000"/>
              <a:buFont typeface="Arial"/>
              <a:buChar char="•"/>
            </a:pPr>
            <a:r>
              <a:rPr b="0" i="0" lang="en-US" sz="2000" u="none" cap="none" strike="noStrike">
                <a:solidFill>
                  <a:srgbClr val="0C0C0C"/>
                </a:solidFill>
                <a:latin typeface="Microsoft Yahei"/>
                <a:ea typeface="Microsoft Yahei"/>
                <a:cs typeface="Microsoft Yahei"/>
                <a:sym typeface="Microsoft Yahei"/>
              </a:rPr>
              <a:t>One day workshop in 17 Nov. </a:t>
            </a:r>
            <a:endParaRPr b="0" i="0" sz="2000" u="none" cap="none" strike="noStrike">
              <a:solidFill>
                <a:srgbClr val="0C0C0C"/>
              </a:solidFill>
              <a:latin typeface="Microsoft Yahei"/>
              <a:ea typeface="Microsoft Yahei"/>
              <a:cs typeface="Microsoft Yahei"/>
              <a:sym typeface="Microsoft Yahei"/>
            </a:endParaRPr>
          </a:p>
          <a:p>
            <a:pPr indent="-342900" lvl="1" marL="800100" marR="0" rtl="0" algn="just">
              <a:lnSpc>
                <a:spcPct val="120000"/>
              </a:lnSpc>
              <a:spcBef>
                <a:spcPts val="0"/>
              </a:spcBef>
              <a:spcAft>
                <a:spcPts val="0"/>
              </a:spcAft>
              <a:buClr>
                <a:srgbClr val="3333FF"/>
              </a:buClr>
              <a:buSzPts val="2000"/>
              <a:buFont typeface="Arial"/>
              <a:buChar char="•"/>
            </a:pPr>
            <a:r>
              <a:rPr b="1" i="0" lang="en-US" sz="2000" u="none" cap="none" strike="noStrike">
                <a:solidFill>
                  <a:srgbClr val="3333FF"/>
                </a:solidFill>
                <a:latin typeface="Calibri"/>
                <a:ea typeface="Calibri"/>
                <a:cs typeface="Calibri"/>
                <a:sym typeface="Calibri"/>
              </a:rPr>
              <a:t>38</a:t>
            </a:r>
            <a:r>
              <a:rPr b="0" i="0" lang="en-US" sz="2000" u="none" cap="none" strike="noStrike">
                <a:solidFill>
                  <a:schemeClr val="dk1"/>
                </a:solidFill>
                <a:latin typeface="Calibri"/>
                <a:ea typeface="Calibri"/>
                <a:cs typeface="Calibri"/>
                <a:sym typeface="Calibri"/>
              </a:rPr>
              <a:t> attendees from </a:t>
            </a:r>
            <a:r>
              <a:rPr b="1" i="0" lang="en-US" sz="2000" u="none" cap="none" strike="noStrike">
                <a:solidFill>
                  <a:srgbClr val="3333FF"/>
                </a:solidFill>
                <a:latin typeface="Calibri"/>
                <a:ea typeface="Calibri"/>
                <a:cs typeface="Calibri"/>
                <a:sym typeface="Calibri"/>
              </a:rPr>
              <a:t>11+1</a:t>
            </a:r>
            <a:r>
              <a:rPr b="0" i="0" lang="en-US" sz="2000" u="none" cap="none" strike="noStrike">
                <a:solidFill>
                  <a:schemeClr val="dk1"/>
                </a:solidFill>
                <a:latin typeface="Calibri"/>
                <a:ea typeface="Calibri"/>
                <a:cs typeface="Calibri"/>
                <a:sym typeface="Calibri"/>
              </a:rPr>
              <a:t> economies and </a:t>
            </a:r>
            <a:r>
              <a:rPr b="1" i="0" lang="en-US" sz="2000" u="none" cap="none" strike="noStrike">
                <a:solidFill>
                  <a:srgbClr val="3333FF"/>
                </a:solidFill>
                <a:latin typeface="Calibri"/>
                <a:ea typeface="Calibri"/>
                <a:cs typeface="Calibri"/>
                <a:sym typeface="Calibri"/>
              </a:rPr>
              <a:t>5</a:t>
            </a:r>
            <a:r>
              <a:rPr b="0" i="0" lang="en-US" sz="2000" u="none" cap="none" strike="noStrike">
                <a:solidFill>
                  <a:schemeClr val="dk1"/>
                </a:solidFill>
                <a:latin typeface="Calibri"/>
                <a:ea typeface="Calibri"/>
                <a:cs typeface="Calibri"/>
                <a:sym typeface="Calibri"/>
              </a:rPr>
              <a:t> APEC fora</a:t>
            </a:r>
            <a:endParaRPr b="0" i="0" sz="2000" u="none" cap="none" strike="noStrike">
              <a:solidFill>
                <a:schemeClr val="dk1"/>
              </a:solidFill>
              <a:latin typeface="Calibri"/>
              <a:ea typeface="Calibri"/>
              <a:cs typeface="Calibri"/>
              <a:sym typeface="Calibri"/>
            </a:endParaRPr>
          </a:p>
          <a:p>
            <a:pPr indent="-342900" lvl="1" marL="800100" marR="0" rtl="0" algn="just">
              <a:lnSpc>
                <a:spcPct val="120000"/>
              </a:lnSpc>
              <a:spcBef>
                <a:spcPts val="0"/>
              </a:spcBef>
              <a:spcAft>
                <a:spcPts val="0"/>
              </a:spcAft>
              <a:buClr>
                <a:srgbClr val="3333FF"/>
              </a:buClr>
              <a:buSzPts val="2000"/>
              <a:buFont typeface="Arial"/>
              <a:buChar char="•"/>
            </a:pPr>
            <a:r>
              <a:rPr b="1" i="0" lang="en-US" sz="2000" u="none" cap="none" strike="noStrike">
                <a:solidFill>
                  <a:srgbClr val="3333FF"/>
                </a:solidFill>
                <a:latin typeface="Calibri"/>
                <a:ea typeface="Calibri"/>
                <a:cs typeface="Calibri"/>
                <a:sym typeface="Calibri"/>
              </a:rPr>
              <a:t>8</a:t>
            </a:r>
            <a:r>
              <a:rPr b="0" i="0" lang="en-US" sz="2000" u="none" cap="none" strike="noStrike">
                <a:solidFill>
                  <a:schemeClr val="dk1"/>
                </a:solidFill>
                <a:latin typeface="Calibri"/>
                <a:ea typeface="Calibri"/>
                <a:cs typeface="Calibri"/>
                <a:sym typeface="Calibri"/>
              </a:rPr>
              <a:t> experts from </a:t>
            </a:r>
            <a:r>
              <a:rPr b="1" i="0" lang="en-US" sz="2000" u="none" cap="none" strike="noStrike">
                <a:solidFill>
                  <a:srgbClr val="3333FF"/>
                </a:solidFill>
                <a:latin typeface="Calibri"/>
                <a:ea typeface="Calibri"/>
                <a:cs typeface="Calibri"/>
                <a:sym typeface="Calibri"/>
              </a:rPr>
              <a:t>4+1</a:t>
            </a:r>
            <a:r>
              <a:rPr b="0" i="0" lang="en-US" sz="2000" u="none" cap="none" strike="noStrike">
                <a:solidFill>
                  <a:schemeClr val="dk1"/>
                </a:solidFill>
                <a:latin typeface="Calibri"/>
                <a:ea typeface="Calibri"/>
                <a:cs typeface="Calibri"/>
                <a:sym typeface="Calibri"/>
              </a:rPr>
              <a:t> economies and </a:t>
            </a:r>
            <a:r>
              <a:rPr b="1" i="0" lang="en-US" sz="2000" u="none" cap="none" strike="noStrike">
                <a:solidFill>
                  <a:srgbClr val="3333FF"/>
                </a:solidFill>
                <a:latin typeface="Calibri"/>
                <a:ea typeface="Calibri"/>
                <a:cs typeface="Calibri"/>
                <a:sym typeface="Calibri"/>
              </a:rPr>
              <a:t>2</a:t>
            </a:r>
            <a:r>
              <a:rPr b="0" i="0" lang="en-US" sz="2000" u="none" cap="none" strike="noStrike">
                <a:solidFill>
                  <a:schemeClr val="dk1"/>
                </a:solidFill>
                <a:latin typeface="Calibri"/>
                <a:ea typeface="Calibri"/>
                <a:cs typeface="Calibri"/>
                <a:sym typeface="Calibri"/>
              </a:rPr>
              <a:t> international Org</a:t>
            </a:r>
            <a:endParaRPr b="1" i="0" sz="2000" u="none" cap="none" strike="noStrike">
              <a:solidFill>
                <a:srgbClr val="0C0C0C"/>
              </a:solidFill>
              <a:latin typeface="Microsoft Yahei"/>
              <a:ea typeface="Microsoft Yahei"/>
              <a:cs typeface="Microsoft Yahei"/>
              <a:sym typeface="Microsoft Yahei"/>
            </a:endParaRPr>
          </a:p>
        </p:txBody>
      </p:sp>
      <p:pic>
        <p:nvPicPr>
          <p:cNvPr descr="ScreenShot_2025-11-19_170307_393" id="138" name="Google Shape;138;p8"/>
          <p:cNvPicPr preferRelativeResize="0"/>
          <p:nvPr/>
        </p:nvPicPr>
        <p:blipFill rotWithShape="1">
          <a:blip r:embed="rId3">
            <a:alphaModFix/>
          </a:blip>
          <a:srcRect b="0" l="0" r="0" t="0"/>
          <a:stretch/>
        </p:blipFill>
        <p:spPr>
          <a:xfrm>
            <a:off x="7916545" y="4458970"/>
            <a:ext cx="4275455" cy="23990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p:nvPr/>
        </p:nvSpPr>
        <p:spPr>
          <a:xfrm>
            <a:off x="537210" y="1316355"/>
            <a:ext cx="10836275" cy="4826635"/>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None/>
            </a:pPr>
            <a:r>
              <a:t/>
            </a:r>
            <a:endParaRPr b="0" i="0" sz="100" u="none" cap="none" strike="noStrike">
              <a:solidFill>
                <a:srgbClr val="0C0C0C"/>
              </a:solidFill>
              <a:latin typeface="Microsoft Yahei"/>
              <a:ea typeface="Microsoft Yahei"/>
              <a:cs typeface="Microsoft Yahei"/>
              <a:sym typeface="Microsoft Yahei"/>
            </a:endParaRPr>
          </a:p>
          <a:p>
            <a:pPr indent="0" lvl="0" marL="12700" marR="0" rtl="0" algn="l">
              <a:lnSpc>
                <a:spcPct val="95000"/>
              </a:lnSpc>
              <a:spcBef>
                <a:spcPts val="0"/>
              </a:spcBef>
              <a:spcAft>
                <a:spcPts val="0"/>
              </a:spcAft>
              <a:buNone/>
            </a:pPr>
            <a:r>
              <a:rPr b="1" i="0" lang="en-US" sz="3200" u="none" cap="none" strike="noStrike">
                <a:solidFill>
                  <a:srgbClr val="0C0C0C"/>
                </a:solidFill>
                <a:latin typeface="Microsoft Yahei"/>
                <a:ea typeface="Microsoft Yahei"/>
                <a:cs typeface="Microsoft Yahei"/>
                <a:sym typeface="Microsoft Yahei"/>
              </a:rPr>
              <a:t>Project update</a:t>
            </a:r>
            <a:endParaRPr b="1" i="0" sz="3200" u="none" cap="none" strike="noStrike">
              <a:solidFill>
                <a:srgbClr val="0C0C0C"/>
              </a:solidFill>
              <a:latin typeface="Microsoft Yahei"/>
              <a:ea typeface="Microsoft Yahei"/>
              <a:cs typeface="Microsoft Yahei"/>
              <a:sym typeface="Microsoft Yahei"/>
            </a:endParaRPr>
          </a:p>
          <a:p>
            <a:pPr indent="0" lvl="0" marL="12700" marR="0" rtl="0" algn="l">
              <a:lnSpc>
                <a:spcPct val="95000"/>
              </a:lnSpc>
              <a:spcBef>
                <a:spcPts val="0"/>
              </a:spcBef>
              <a:spcAft>
                <a:spcPts val="0"/>
              </a:spcAft>
              <a:buNone/>
            </a:pPr>
            <a:r>
              <a:t/>
            </a:r>
            <a:endParaRPr b="0" i="0" sz="2000" u="none" cap="none" strike="noStrike">
              <a:solidFill>
                <a:srgbClr val="0C0C0C"/>
              </a:solidFill>
              <a:latin typeface="Microsoft Yahei"/>
              <a:ea typeface="Microsoft Yahei"/>
              <a:cs typeface="Microsoft Yahei"/>
              <a:sym typeface="Microsoft Yahei"/>
            </a:endParaRPr>
          </a:p>
          <a:p>
            <a:pPr indent="-342900" lvl="0" marL="342900" marR="0" rtl="0" algn="just">
              <a:lnSpc>
                <a:spcPct val="95000"/>
              </a:lnSpc>
              <a:spcBef>
                <a:spcPts val="0"/>
              </a:spcBef>
              <a:spcAft>
                <a:spcPts val="0"/>
              </a:spcAft>
              <a:buClr>
                <a:srgbClr val="0C0C0C"/>
              </a:buClr>
              <a:buSzPts val="2000"/>
              <a:buFont typeface="Arial"/>
              <a:buChar char="•"/>
            </a:pPr>
            <a:r>
              <a:rPr b="1" i="0" lang="en-US" sz="2000" u="none" cap="none" strike="noStrike">
                <a:solidFill>
                  <a:srgbClr val="0C0C0C"/>
                </a:solidFill>
                <a:latin typeface="Microsoft Yahei"/>
                <a:ea typeface="Microsoft Yahei"/>
                <a:cs typeface="Microsoft Yahei"/>
                <a:sym typeface="Microsoft Yahei"/>
              </a:rPr>
              <a:t>EWG 205 2024A-Capacity Building Workshop for Energy Efficiency and Conservation Policy</a:t>
            </a:r>
            <a:endParaRPr b="1" i="0" sz="2000" u="none" cap="none" strike="noStrike">
              <a:solidFill>
                <a:srgbClr val="0C0C0C"/>
              </a:solidFill>
              <a:latin typeface="Microsoft Yahei"/>
              <a:ea typeface="Microsoft Yahei"/>
              <a:cs typeface="Microsoft Yahei"/>
              <a:sym typeface="Microsoft Yahei"/>
            </a:endParaRPr>
          </a:p>
          <a:p>
            <a:pPr indent="-215900" lvl="0" marL="342900" marR="0" rtl="0" algn="just">
              <a:lnSpc>
                <a:spcPct val="95000"/>
              </a:lnSpc>
              <a:spcBef>
                <a:spcPts val="0"/>
              </a:spcBef>
              <a:spcAft>
                <a:spcPts val="0"/>
              </a:spcAft>
              <a:buClr>
                <a:schemeClr val="dk1"/>
              </a:buClr>
              <a:buSzPts val="2000"/>
              <a:buFont typeface="Arial"/>
              <a:buNone/>
            </a:pPr>
            <a:r>
              <a:t/>
            </a:r>
            <a:endParaRPr b="1" i="0" sz="2000" u="none" cap="none" strike="noStrike">
              <a:solidFill>
                <a:srgbClr val="0C0C0C"/>
              </a:solidFill>
              <a:latin typeface="Microsoft Yahei"/>
              <a:ea typeface="Microsoft Yahei"/>
              <a:cs typeface="Microsoft Yahei"/>
              <a:sym typeface="Microsoft Yahei"/>
            </a:endParaRPr>
          </a:p>
          <a:p>
            <a:pPr indent="-215900" lvl="0" marL="342900" marR="0" rtl="0" algn="just">
              <a:lnSpc>
                <a:spcPct val="95000"/>
              </a:lnSpc>
              <a:spcBef>
                <a:spcPts val="0"/>
              </a:spcBef>
              <a:spcAft>
                <a:spcPts val="0"/>
              </a:spcAft>
              <a:buClr>
                <a:schemeClr val="dk1"/>
              </a:buClr>
              <a:buSzPts val="2000"/>
              <a:buFont typeface="Arial"/>
              <a:buNone/>
            </a:pPr>
            <a:r>
              <a:t/>
            </a:r>
            <a:endParaRPr b="0" i="0" sz="2000" u="none" cap="none" strike="noStrike">
              <a:solidFill>
                <a:srgbClr val="0C0C0C"/>
              </a:solidFill>
              <a:latin typeface="Calibri"/>
              <a:ea typeface="Calibri"/>
              <a:cs typeface="Calibri"/>
              <a:sym typeface="Calibri"/>
            </a:endParaRPr>
          </a:p>
          <a:p>
            <a:pPr indent="-342900" lvl="1" marL="800100" marR="0" rtl="0" algn="just">
              <a:lnSpc>
                <a:spcPct val="95000"/>
              </a:lnSpc>
              <a:spcBef>
                <a:spcPts val="0"/>
              </a:spcBef>
              <a:spcAft>
                <a:spcPts val="0"/>
              </a:spcAft>
              <a:buClr>
                <a:srgbClr val="0C0C0C"/>
              </a:buClr>
              <a:buSzPts val="1600"/>
              <a:buFont typeface="Arial"/>
              <a:buChar char="•"/>
            </a:pPr>
            <a:r>
              <a:rPr b="0" i="0" lang="en-US" sz="1600" u="none" cap="none" strike="noStrike">
                <a:solidFill>
                  <a:srgbClr val="0C0C0C"/>
                </a:solidFill>
                <a:latin typeface="Microsoft Yahei"/>
                <a:ea typeface="Microsoft Yahei"/>
                <a:cs typeface="Microsoft Yahei"/>
                <a:sym typeface="Microsoft Yahei"/>
              </a:rPr>
              <a:t>main objective of the project is to support APEC members in capacity building for energy efficiency and conversation policies as they work towards the energy transition.</a:t>
            </a:r>
            <a:endParaRPr b="0" i="0" sz="1600" u="none" cap="none" strike="noStrike">
              <a:solidFill>
                <a:srgbClr val="0C0C0C"/>
              </a:solidFill>
              <a:latin typeface="Microsoft Yahei"/>
              <a:ea typeface="Microsoft Yahei"/>
              <a:cs typeface="Microsoft Yahei"/>
              <a:sym typeface="Microsoft Yahei"/>
            </a:endParaRPr>
          </a:p>
          <a:p>
            <a:pPr indent="-215900" lvl="0" marL="342900" marR="0" rtl="0" algn="just">
              <a:lnSpc>
                <a:spcPct val="95000"/>
              </a:lnSpc>
              <a:spcBef>
                <a:spcPts val="0"/>
              </a:spcBef>
              <a:spcAft>
                <a:spcPts val="0"/>
              </a:spcAft>
              <a:buClr>
                <a:schemeClr val="dk1"/>
              </a:buClr>
              <a:buSzPts val="2000"/>
              <a:buFont typeface="Arial"/>
              <a:buNone/>
            </a:pPr>
            <a:r>
              <a:t/>
            </a:r>
            <a:endParaRPr b="0" i="0" sz="2000" u="none" cap="none" strike="noStrike">
              <a:solidFill>
                <a:srgbClr val="0C0C0C"/>
              </a:solidFill>
              <a:latin typeface="Microsoft Yahei"/>
              <a:ea typeface="Microsoft Yahei"/>
              <a:cs typeface="Microsoft Yahei"/>
              <a:sym typeface="Microsoft Yahei"/>
            </a:endParaRPr>
          </a:p>
          <a:p>
            <a:pPr indent="-342900" lvl="0" marL="342900" marR="0" rtl="0" algn="just">
              <a:lnSpc>
                <a:spcPct val="95000"/>
              </a:lnSpc>
              <a:spcBef>
                <a:spcPts val="0"/>
              </a:spcBef>
              <a:spcAft>
                <a:spcPts val="0"/>
              </a:spcAft>
              <a:buClr>
                <a:srgbClr val="0C0C0C"/>
              </a:buClr>
              <a:buSzPts val="2000"/>
              <a:buFont typeface="Arial"/>
              <a:buChar char="•"/>
            </a:pPr>
            <a:r>
              <a:rPr b="0" i="0" lang="en-US" sz="2000" u="none" cap="none" strike="noStrike">
                <a:solidFill>
                  <a:srgbClr val="0C0C0C"/>
                </a:solidFill>
                <a:latin typeface="Microsoft Yahei"/>
                <a:ea typeface="Microsoft Yahei"/>
                <a:cs typeface="Microsoft Yahei"/>
                <a:sym typeface="Microsoft Yahei"/>
              </a:rPr>
              <a:t>APERC share the workshop On 18 November. introduced the Workshop Highlights – MEPS Implementation, Challeges and Solutions. </a:t>
            </a:r>
            <a:endParaRPr b="0" i="0" sz="2000" u="none" cap="none" strike="noStrike">
              <a:solidFill>
                <a:srgbClr val="0C0C0C"/>
              </a:solidFill>
              <a:latin typeface="Microsoft Yahei"/>
              <a:ea typeface="Microsoft Yahei"/>
              <a:cs typeface="Microsoft Yahei"/>
              <a:sym typeface="Microsoft Yahei"/>
            </a:endParaRPr>
          </a:p>
          <a:p>
            <a:pPr indent="-215900" lvl="0" marL="342900" marR="0" rtl="0" algn="just">
              <a:lnSpc>
                <a:spcPct val="95000"/>
              </a:lnSpc>
              <a:spcBef>
                <a:spcPts val="0"/>
              </a:spcBef>
              <a:spcAft>
                <a:spcPts val="0"/>
              </a:spcAft>
              <a:buClr>
                <a:schemeClr val="dk1"/>
              </a:buClr>
              <a:buSzPts val="2000"/>
              <a:buFont typeface="Arial"/>
              <a:buNone/>
            </a:pPr>
            <a:r>
              <a:t/>
            </a:r>
            <a:endParaRPr b="1" i="0" sz="2000" u="none" cap="none" strike="noStrike">
              <a:solidFill>
                <a:srgbClr val="0C0C0C"/>
              </a:solidFill>
              <a:latin typeface="Microsoft Yahei"/>
              <a:ea typeface="Microsoft Yahei"/>
              <a:cs typeface="Microsoft Yahei"/>
              <a:sym typeface="Microsoft Yahei"/>
            </a:endParaRPr>
          </a:p>
          <a:p>
            <a:pPr indent="-215900" lvl="0" marL="342900" marR="0" rtl="0" algn="just">
              <a:lnSpc>
                <a:spcPct val="95000"/>
              </a:lnSpc>
              <a:spcBef>
                <a:spcPts val="0"/>
              </a:spcBef>
              <a:spcAft>
                <a:spcPts val="0"/>
              </a:spcAft>
              <a:buClr>
                <a:schemeClr val="dk1"/>
              </a:buClr>
              <a:buSzPts val="2000"/>
              <a:buFont typeface="Arial"/>
              <a:buNone/>
            </a:pPr>
            <a:r>
              <a:t/>
            </a:r>
            <a:endParaRPr b="1" i="0" sz="2000" u="none" cap="none" strike="noStrike">
              <a:solidFill>
                <a:srgbClr val="0C0C0C"/>
              </a:solidFill>
              <a:latin typeface="Microsoft Yahei"/>
              <a:ea typeface="Microsoft Yahei"/>
              <a:cs typeface="Microsoft Yahei"/>
              <a:sym typeface="Microsoft Yahei"/>
            </a:endParaRPr>
          </a:p>
          <a:p>
            <a:pPr indent="0" lvl="0" marL="0" marR="0" rtl="0" algn="just">
              <a:spcBef>
                <a:spcPts val="0"/>
              </a:spcBef>
              <a:spcAft>
                <a:spcPts val="0"/>
              </a:spcAft>
              <a:buNone/>
            </a:pPr>
            <a:r>
              <a:t/>
            </a:r>
            <a:endParaRPr b="1" i="0" sz="2000" u="none" cap="none" strike="noStrike">
              <a:solidFill>
                <a:srgbClr val="0C0C0C"/>
              </a:solidFill>
              <a:latin typeface="Microsoft Yahei"/>
              <a:ea typeface="Microsoft Yahei"/>
              <a:cs typeface="Microsoft Yahei"/>
              <a:sym typeface="Microsoft Yahei"/>
            </a:endParaRPr>
          </a:p>
        </p:txBody>
      </p:sp>
      <p:pic>
        <p:nvPicPr>
          <p:cNvPr descr="微信截图_20250410101707" id="144" name="Google Shape;144;p9"/>
          <p:cNvPicPr preferRelativeResize="0"/>
          <p:nvPr/>
        </p:nvPicPr>
        <p:blipFill rotWithShape="1">
          <a:blip r:embed="rId3">
            <a:alphaModFix/>
          </a:blip>
          <a:srcRect b="0" l="0" r="0" t="0"/>
          <a:stretch/>
        </p:blipFill>
        <p:spPr>
          <a:xfrm>
            <a:off x="7915910" y="4437380"/>
            <a:ext cx="4276090" cy="24206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2025-11-15T00:21:00Z</dcterms:created>
  <dc:creator>Ricky Lau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656222D1D0D84D6CA29A78E7425DD560_12</vt:lpwstr>
  </property>
  <property fmtid="{D5CDD505-2E9C-101B-9397-08002B2CF9AE}" pid="3" name="KSOProductBuildVer">
    <vt:lpwstr>2052-12.1.0.23542</vt:lpwstr>
  </property>
</Properties>
</file>