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797675" cy="9926625"/>
  <p:embeddedFontLst>
    <p:embeddedFont>
      <p:font typeface="Arial Black"/>
      <p:regular r:id="rId21"/>
    </p:embeddedFont>
    <p:embeddedFont>
      <p:font typeface="Inter Medium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jWDMK0dUxoGX7pmbNc2Q+sWUwi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31AE4EA-9B4A-4A6B-AFB6-9F0D28EE2E25}">
  <a:tblStyle styleId="{331AE4EA-9B4A-4A6B-AFB6-9F0D28EE2E2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InterMedium-regular.fntdata"/><Relationship Id="rId21" Type="http://schemas.openxmlformats.org/officeDocument/2006/relationships/font" Target="fonts/ArialBlack-regular.fntdata"/><Relationship Id="rId24" Type="http://schemas.openxmlformats.org/officeDocument/2006/relationships/font" Target="fonts/InterMedium-italic.fntdata"/><Relationship Id="rId23" Type="http://schemas.openxmlformats.org/officeDocument/2006/relationships/font" Target="fonts/Inter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Inter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490" lvl="0" marL="17769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6" name="Google Shape;136;p1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1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0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1:notes"/>
          <p:cNvSpPr/>
          <p:nvPr>
            <p:ph idx="2" type="sldImg"/>
          </p:nvPr>
        </p:nvSpPr>
        <p:spPr>
          <a:xfrm>
            <a:off x="139700" y="768350"/>
            <a:ext cx="6819900" cy="3836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305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1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3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1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4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5:notes"/>
          <p:cNvSpPr/>
          <p:nvPr>
            <p:ph idx="2" type="sldImg"/>
          </p:nvPr>
        </p:nvSpPr>
        <p:spPr>
          <a:xfrm>
            <a:off x="-209550" y="820738"/>
            <a:ext cx="7305675" cy="41100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490" lvl="0" marL="17769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6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8" name="Google Shape;308;p8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9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17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subTitle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17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17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showMasterSp="0" type="picTx">
  <p:cSld name="PICTURE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6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6"/>
          <p:cNvSpPr txBox="1"/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" name="Google Shape;106;p26"/>
          <p:cNvPicPr preferRelativeResize="0"/>
          <p:nvPr>
            <p:ph idx="2" type="pic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08" name="Google Shape;108;p2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27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7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showMasterSp="0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8"/>
          <p:cNvSpPr txBox="1"/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8"/>
          <p:cNvSpPr txBox="1"/>
          <p:nvPr>
            <p:ph idx="1" type="body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8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空白">
  <p:cSld name="1_空白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idx="12" type="sldNum"/>
          </p:nvPr>
        </p:nvSpPr>
        <p:spPr>
          <a:xfrm>
            <a:off x="5841356" y="6375406"/>
            <a:ext cx="5092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rgbClr val="4A52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29"/>
          <p:cNvSpPr txBox="1"/>
          <p:nvPr>
            <p:ph type="title"/>
          </p:nvPr>
        </p:nvSpPr>
        <p:spPr>
          <a:xfrm>
            <a:off x="200269" y="0"/>
            <a:ext cx="10567207" cy="9378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39B4E"/>
              </a:buClr>
              <a:buSzPts val="3600"/>
              <a:buFont typeface="Calibri"/>
              <a:buNone/>
              <a:defRPr b="1" sz="3600">
                <a:solidFill>
                  <a:srgbClr val="A39B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9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9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標題及物件">
  <p:cSld name="1_標題及物件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8"/>
          <p:cNvSpPr/>
          <p:nvPr/>
        </p:nvSpPr>
        <p:spPr>
          <a:xfrm>
            <a:off x="0" y="1268760"/>
            <a:ext cx="708224" cy="216024"/>
          </a:xfrm>
          <a:prstGeom prst="rect">
            <a:avLst/>
          </a:prstGeom>
          <a:solidFill>
            <a:srgbClr val="E9D4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8"/>
          <p:cNvSpPr/>
          <p:nvPr/>
        </p:nvSpPr>
        <p:spPr>
          <a:xfrm>
            <a:off x="815413" y="1268760"/>
            <a:ext cx="11376587" cy="216024"/>
          </a:xfrm>
          <a:prstGeom prst="rect">
            <a:avLst/>
          </a:prstGeom>
          <a:solidFill>
            <a:srgbClr val="75B1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8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8"/>
          <p:cNvSpPr txBox="1"/>
          <p:nvPr/>
        </p:nvSpPr>
        <p:spPr>
          <a:xfrm>
            <a:off x="9867206" y="6504057"/>
            <a:ext cx="2324794" cy="353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lgun Gothic"/>
              <a:buNone/>
            </a:pPr>
            <a:r>
              <a:rPr b="1" lang="en-US" sz="20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Hong Kong, China</a:t>
            </a:r>
            <a:endParaRPr b="1" sz="32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5" name="Google Shape;35;p18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19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9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showMasterSp="0" type="secHead">
  <p:cSld name="SECTION_HEADER">
    <p:bg>
      <p:bgPr>
        <a:solidFill>
          <a:schemeClr val="lt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0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" type="body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" name="Google Shape;50;p2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2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20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1"/>
          <p:cNvSpPr txBox="1"/>
          <p:nvPr>
            <p:ph idx="1" type="body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21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1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9" name="Google Shape;69;p22"/>
          <p:cNvSpPr txBox="1"/>
          <p:nvPr>
            <p:ph idx="2" type="body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22"/>
          <p:cNvSpPr txBox="1"/>
          <p:nvPr>
            <p:ph idx="4" type="body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22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2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3"/>
          <p:cNvSpPr/>
          <p:nvPr/>
        </p:nvSpPr>
        <p:spPr>
          <a:xfrm>
            <a:off x="1138335" y="1567543"/>
            <a:ext cx="10338318" cy="326571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showMasterSp="0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4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4"/>
          <p:cNvSpPr/>
          <p:nvPr/>
        </p:nvSpPr>
        <p:spPr>
          <a:xfrm>
            <a:off x="125524" y="648866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showMasterSp="0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5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5"/>
          <p:cNvSpPr txBox="1"/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2" type="body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9" name="Google Shape;99;p25"/>
          <p:cNvSpPr txBox="1"/>
          <p:nvPr>
            <p:ph idx="10" type="dt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1" type="ftr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6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6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6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" name="Google Shape;18;p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632677" y="121611"/>
            <a:ext cx="1487553" cy="53649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Relationship Id="rId4" Type="http://schemas.openxmlformats.org/officeDocument/2006/relationships/image" Target="../media/image62.jpg"/><Relationship Id="rId5" Type="http://schemas.openxmlformats.org/officeDocument/2006/relationships/image" Target="../media/image61.jpg"/><Relationship Id="rId6" Type="http://schemas.openxmlformats.org/officeDocument/2006/relationships/image" Target="../media/image63.png"/><Relationship Id="rId7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79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jpg"/><Relationship Id="rId4" Type="http://schemas.openxmlformats.org/officeDocument/2006/relationships/image" Target="../media/image78.png"/><Relationship Id="rId9" Type="http://schemas.openxmlformats.org/officeDocument/2006/relationships/image" Target="../media/image73.png"/><Relationship Id="rId5" Type="http://schemas.openxmlformats.org/officeDocument/2006/relationships/image" Target="../media/image82.png"/><Relationship Id="rId6" Type="http://schemas.openxmlformats.org/officeDocument/2006/relationships/image" Target="../media/image72.png"/><Relationship Id="rId7" Type="http://schemas.openxmlformats.org/officeDocument/2006/relationships/image" Target="../media/image77.jpg"/><Relationship Id="rId8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png"/><Relationship Id="rId4" Type="http://schemas.openxmlformats.org/officeDocument/2006/relationships/image" Target="../media/image74.png"/><Relationship Id="rId5" Type="http://schemas.openxmlformats.org/officeDocument/2006/relationships/image" Target="../media/image84.jpg"/><Relationship Id="rId6" Type="http://schemas.openxmlformats.org/officeDocument/2006/relationships/image" Target="../media/image8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Relationship Id="rId4" Type="http://schemas.openxmlformats.org/officeDocument/2006/relationships/image" Target="../media/image8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0.png"/><Relationship Id="rId1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3.jp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42.png"/><Relationship Id="rId13" Type="http://schemas.openxmlformats.org/officeDocument/2006/relationships/image" Target="../media/image34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Relationship Id="rId15" Type="http://schemas.openxmlformats.org/officeDocument/2006/relationships/image" Target="../media/image33.png"/><Relationship Id="rId14" Type="http://schemas.openxmlformats.org/officeDocument/2006/relationships/image" Target="../media/image31.jpg"/><Relationship Id="rId17" Type="http://schemas.openxmlformats.org/officeDocument/2006/relationships/image" Target="../media/image35.png"/><Relationship Id="rId16" Type="http://schemas.openxmlformats.org/officeDocument/2006/relationships/image" Target="../media/image43.gif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18" Type="http://schemas.openxmlformats.org/officeDocument/2006/relationships/image" Target="../media/image39.png"/><Relationship Id="rId7" Type="http://schemas.openxmlformats.org/officeDocument/2006/relationships/image" Target="../media/image44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49.png"/><Relationship Id="rId5" Type="http://schemas.openxmlformats.org/officeDocument/2006/relationships/image" Target="../media/image57.png"/><Relationship Id="rId6" Type="http://schemas.openxmlformats.org/officeDocument/2006/relationships/image" Target="../media/image37.png"/><Relationship Id="rId7" Type="http://schemas.openxmlformats.org/officeDocument/2006/relationships/image" Target="../media/image56.jpg"/><Relationship Id="rId8" Type="http://schemas.openxmlformats.org/officeDocument/2006/relationships/image" Target="../media/image55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jpg"/><Relationship Id="rId10" Type="http://schemas.openxmlformats.org/officeDocument/2006/relationships/image" Target="../media/image50.jpg"/><Relationship Id="rId13" Type="http://schemas.openxmlformats.org/officeDocument/2006/relationships/image" Target="../media/image71.png"/><Relationship Id="rId1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38.jpg"/><Relationship Id="rId5" Type="http://schemas.openxmlformats.org/officeDocument/2006/relationships/image" Target="../media/image51.jpg"/><Relationship Id="rId6" Type="http://schemas.openxmlformats.org/officeDocument/2006/relationships/image" Target="../media/image47.jpg"/><Relationship Id="rId7" Type="http://schemas.openxmlformats.org/officeDocument/2006/relationships/image" Target="../media/image41.pn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Relationship Id="rId4" Type="http://schemas.openxmlformats.org/officeDocument/2006/relationships/image" Target="../media/image64.jpg"/><Relationship Id="rId5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/>
          <p:nvPr>
            <p:ph type="ctrTitle"/>
          </p:nvPr>
        </p:nvSpPr>
        <p:spPr>
          <a:xfrm>
            <a:off x="1097280" y="1825966"/>
            <a:ext cx="10058400" cy="24991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4800"/>
              <a:buFont typeface="Malgun Gothic"/>
              <a:buNone/>
            </a:pPr>
            <a:r>
              <a:rPr b="1" lang="en-US" sz="48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ECONOMY UPDATES</a:t>
            </a:r>
            <a:br>
              <a:rPr b="1" lang="en-US" sz="48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b="1" lang="en-US" sz="48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Hong Kong, China</a:t>
            </a:r>
            <a:br>
              <a:rPr b="1" lang="en-US" sz="48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br>
              <a:rPr b="1" lang="en-US" sz="48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b="1" lang="en-US" sz="40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November 2025</a:t>
            </a:r>
            <a:endParaRPr b="1" sz="40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39" name="Google Shape;139;p1"/>
          <p:cNvSpPr txBox="1"/>
          <p:nvPr>
            <p:ph idx="1" type="subTitle"/>
          </p:nvPr>
        </p:nvSpPr>
        <p:spPr>
          <a:xfrm>
            <a:off x="1100050" y="4455620"/>
            <a:ext cx="104375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 sz="3100" cap="none">
                <a:latin typeface="Arial"/>
                <a:ea typeface="Arial"/>
                <a:cs typeface="Arial"/>
                <a:sym typeface="Arial"/>
              </a:rPr>
              <a:t>The 65th meeting of the APEC Expert Group on Energy Efficiency &amp; Conservation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b="1" lang="en-US" sz="3100" cap="none">
                <a:latin typeface="Arial"/>
                <a:ea typeface="Arial"/>
                <a:cs typeface="Arial"/>
                <a:sym typeface="Arial"/>
              </a:rPr>
              <a:t>and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b="1" lang="en-US" sz="3100" cap="none">
                <a:latin typeface="Arial"/>
                <a:ea typeface="Arial"/>
                <a:cs typeface="Arial"/>
                <a:sym typeface="Arial"/>
              </a:rPr>
              <a:t>The 63rd meeting of the APEC Expert Group on New and Renewable Energy Technologies</a:t>
            </a:r>
            <a:endParaRPr b="1" sz="3100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"/>
          <p:cNvSpPr txBox="1"/>
          <p:nvPr/>
        </p:nvSpPr>
        <p:spPr>
          <a:xfrm>
            <a:off x="9867206" y="6504057"/>
            <a:ext cx="2324794" cy="353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algun Gothic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Malgun Gothic"/>
                <a:ea typeface="Malgun Gothic"/>
                <a:cs typeface="Malgun Gothic"/>
                <a:sym typeface="Malgun Gothic"/>
              </a:rPr>
              <a:t>Hong Kong, China</a:t>
            </a:r>
            <a:endParaRPr b="1" i="0" sz="3200" u="none" cap="none" strike="noStrike">
              <a:solidFill>
                <a:srgbClr val="FFFFF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0"/>
          <p:cNvSpPr txBox="1"/>
          <p:nvPr>
            <p:ph idx="4294967295" type="title"/>
          </p:nvPr>
        </p:nvSpPr>
        <p:spPr>
          <a:xfrm>
            <a:off x="0" y="0"/>
            <a:ext cx="9860974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Development of DCS(2)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55" name="Google Shape;355;p10"/>
          <p:cNvSpPr/>
          <p:nvPr/>
        </p:nvSpPr>
        <p:spPr>
          <a:xfrm>
            <a:off x="276638" y="1841973"/>
            <a:ext cx="5670260" cy="3657411"/>
          </a:xfrm>
          <a:prstGeom prst="rect">
            <a:avLst/>
          </a:prstGeom>
          <a:gradFill>
            <a:gsLst>
              <a:gs pos="0">
                <a:srgbClr val="B9C1B3"/>
              </a:gs>
              <a:gs pos="45000">
                <a:srgbClr val="C6CCC0"/>
              </a:gs>
              <a:gs pos="100000">
                <a:srgbClr val="CDD2C6"/>
              </a:gs>
            </a:gsLst>
            <a:path path="circle">
              <a:fillToRect b="50%" l="50%" r="50%" t="50%"/>
            </a:path>
            <a:tileRect/>
          </a:gradFill>
          <a:ln cap="flat" cmpd="sng" w="127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Encouraging Private Participation: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HK Government is exploring ways to incentivize non-government organizations and private developers to participate in constructing DCS.</a:t>
            </a:r>
            <a:endParaRPr/>
          </a:p>
          <a:p>
            <a:pPr indent="-457200" lvl="0" marL="4572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Floor Area Exemption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The floor area occupied by these DCS system and related facilities will receive exemption.</a:t>
            </a:r>
            <a:endParaRPr/>
          </a:p>
          <a:p>
            <a:pPr indent="-457200" lvl="0" marL="4572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 Incentives: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HK Government is exploring improvements to existing tax incentive arrangements.</a:t>
            </a:r>
            <a:endParaRPr/>
          </a:p>
          <a:p>
            <a:pPr indent="-457200" lvl="0" marL="4572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Support: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EMSD will provide technical support.</a:t>
            </a:r>
            <a:endParaRPr/>
          </a:p>
        </p:txBody>
      </p:sp>
      <p:sp>
        <p:nvSpPr>
          <p:cNvPr id="356" name="Google Shape;356;p10"/>
          <p:cNvSpPr txBox="1"/>
          <p:nvPr/>
        </p:nvSpPr>
        <p:spPr>
          <a:xfrm>
            <a:off x="298206" y="1496291"/>
            <a:ext cx="5946898" cy="459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Implementation mode for future DCS Projects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5104" y="1841973"/>
            <a:ext cx="5497271" cy="3913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"/>
          <p:cNvSpPr txBox="1"/>
          <p:nvPr/>
        </p:nvSpPr>
        <p:spPr>
          <a:xfrm>
            <a:off x="0" y="0"/>
            <a:ext cx="10567988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Development of DCS with AI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63" name="Google Shape;36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1" y="958687"/>
            <a:ext cx="10463389" cy="53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55770" y="954804"/>
            <a:ext cx="3522120" cy="2686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功能表, 室內, 食物 的圖片&#10;&#10;AI 產生的內容可能不正確。" id="365" name="Google Shape;36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10" y="935329"/>
            <a:ext cx="3991806" cy="540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55769" y="3641097"/>
            <a:ext cx="3522120" cy="27098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1"/>
          <p:cNvSpPr txBox="1"/>
          <p:nvPr/>
        </p:nvSpPr>
        <p:spPr>
          <a:xfrm>
            <a:off x="4130320" y="1198712"/>
            <a:ext cx="428049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AI Optimisation Control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1"/>
          <p:cNvSpPr txBox="1"/>
          <p:nvPr/>
        </p:nvSpPr>
        <p:spPr>
          <a:xfrm>
            <a:off x="3063368" y="3986573"/>
            <a:ext cx="665187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Pipe Health Monitoring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38683" y="3429000"/>
            <a:ext cx="425617" cy="4721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1"/>
          <p:cNvSpPr txBox="1"/>
          <p:nvPr/>
        </p:nvSpPr>
        <p:spPr>
          <a:xfrm>
            <a:off x="4193708" y="1464664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Enhance plant efficiency without scarify of plant reliability </a:t>
            </a:r>
            <a:endParaRPr b="1" sz="14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1"/>
          <p:cNvSpPr txBox="1"/>
          <p:nvPr/>
        </p:nvSpPr>
        <p:spPr>
          <a:xfrm>
            <a:off x="4116209" y="4277107"/>
            <a:ext cx="45692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Optic fiber to real-time monitor for underground pipe work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1"/>
          <p:cNvSpPr txBox="1"/>
          <p:nvPr/>
        </p:nvSpPr>
        <p:spPr>
          <a:xfrm>
            <a:off x="4381500" y="1911339"/>
            <a:ext cx="427426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Weather Data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Cooling / Heating Load Forecase</a:t>
            </a:r>
            <a:endParaRPr b="1"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Data Training Models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Data Analysis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Generate Equipment Combinations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Event Schedules</a:t>
            </a:r>
            <a:endParaRPr b="1"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1"/>
          <p:cNvSpPr txBox="1"/>
          <p:nvPr/>
        </p:nvSpPr>
        <p:spPr>
          <a:xfrm>
            <a:off x="4381500" y="4735827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Pipe Pressure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Water Temperature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Real-time Monitoring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Noto Sans Symbols"/>
              <a:buChar char="✔"/>
            </a:pPr>
            <a:r>
              <a:rPr b="1" lang="en-US" sz="16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Leakage Detection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"/>
          <p:cNvSpPr/>
          <p:nvPr/>
        </p:nvSpPr>
        <p:spPr>
          <a:xfrm>
            <a:off x="0" y="4536831"/>
            <a:ext cx="12192000" cy="2321169"/>
          </a:xfrm>
          <a:prstGeom prst="rect">
            <a:avLst/>
          </a:prstGeom>
          <a:solidFill>
            <a:srgbClr val="C3D33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Google Shape;380;p12"/>
          <p:cNvGrpSpPr/>
          <p:nvPr/>
        </p:nvGrpSpPr>
        <p:grpSpPr>
          <a:xfrm>
            <a:off x="0" y="0"/>
            <a:ext cx="12192000" cy="4730848"/>
            <a:chOff x="0" y="2127152"/>
            <a:chExt cx="12192000" cy="4730848"/>
          </a:xfrm>
        </p:grpSpPr>
        <p:pic>
          <p:nvPicPr>
            <p:cNvPr id="381" name="Google Shape;381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2127152"/>
              <a:ext cx="12192000" cy="4730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464800" y="2127152"/>
              <a:ext cx="1727200" cy="1149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303657" y="2127152"/>
              <a:ext cx="1161143" cy="11494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4" name="Google Shape;384;p12"/>
          <p:cNvSpPr txBox="1"/>
          <p:nvPr>
            <p:ph type="title"/>
          </p:nvPr>
        </p:nvSpPr>
        <p:spPr>
          <a:xfrm>
            <a:off x="398585" y="-160824"/>
            <a:ext cx="4138246" cy="987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</a:rPr>
              <a:t>Project Update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385" name="Google Shape;385;p12"/>
          <p:cNvSpPr txBox="1"/>
          <p:nvPr>
            <p:ph idx="1" type="body"/>
          </p:nvPr>
        </p:nvSpPr>
        <p:spPr>
          <a:xfrm>
            <a:off x="398585" y="2321170"/>
            <a:ext cx="9044353" cy="4249066"/>
          </a:xfrm>
          <a:prstGeom prst="rect">
            <a:avLst/>
          </a:prstGeom>
          <a:solidFill>
            <a:schemeClr val="lt1">
              <a:alpha val="64705"/>
            </a:schemeClr>
          </a:solidFill>
          <a:ln cap="flat" cmpd="sng" w="38100">
            <a:solidFill>
              <a:srgbClr val="00B05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0" spcFirstLastPara="1" rIns="0" wrap="square" tIns="45700">
            <a:normAutofit fontScale="85000" lnSpcReduction="10000"/>
          </a:bodyPr>
          <a:lstStyle/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No.: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EWG_101_2025A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Title: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APEC Practical Training on District Cooling and Heating Systems (DCHS)</a:t>
            </a:r>
            <a:endParaRPr/>
          </a:p>
          <a:p>
            <a:pPr indent="-457200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Duration: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2-day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 (included 0.5 days site visit)</a:t>
            </a:r>
            <a:endParaRPr/>
          </a:p>
          <a:p>
            <a:pPr indent="-457200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Tentative date: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Q1 in 2026</a:t>
            </a:r>
            <a:endParaRPr/>
          </a:p>
          <a:p>
            <a:pPr indent="-457200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Location: Hong Kong, China</a:t>
            </a:r>
            <a:endParaRPr/>
          </a:p>
          <a:p>
            <a:pPr indent="-360045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Char char="●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Content cover: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ct val="1000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effective long-term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land use and infrastructure planning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effective system design and operation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policies development, incentives and innovation technologies </a:t>
            </a:r>
            <a:r>
              <a:rPr b="0" lang="en-US" sz="1800">
                <a:latin typeface="Arial"/>
                <a:ea typeface="Arial"/>
                <a:cs typeface="Arial"/>
                <a:sym typeface="Arial"/>
              </a:rPr>
              <a:t>adoption. </a:t>
            </a:r>
            <a:endParaRPr/>
          </a:p>
          <a:p>
            <a:pPr indent="-360044" lvl="1" marL="9144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60045" lvl="0" marL="4572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F4B469"/>
              </a:buClr>
              <a:buSzPct val="1000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"/>
          <p:cNvSpPr txBox="1"/>
          <p:nvPr>
            <p:ph idx="4294967295" type="title"/>
          </p:nvPr>
        </p:nvSpPr>
        <p:spPr>
          <a:xfrm>
            <a:off x="0" y="0"/>
            <a:ext cx="9860974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Artificial Intelligence</a:t>
            </a:r>
            <a:endParaRPr/>
          </a:p>
        </p:txBody>
      </p:sp>
      <p:pic>
        <p:nvPicPr>
          <p:cNvPr id="392" name="Google Shape;3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019949"/>
            <a:ext cx="12192000" cy="53970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13"/>
          <p:cNvGrpSpPr/>
          <p:nvPr/>
        </p:nvGrpSpPr>
        <p:grpSpPr>
          <a:xfrm>
            <a:off x="1" y="957400"/>
            <a:ext cx="12192000" cy="5459609"/>
            <a:chOff x="-2" y="978988"/>
            <a:chExt cx="10575986" cy="4706540"/>
          </a:xfrm>
        </p:grpSpPr>
        <p:sp>
          <p:nvSpPr>
            <p:cNvPr id="394" name="Google Shape;394;p13"/>
            <p:cNvSpPr txBox="1"/>
            <p:nvPr/>
          </p:nvSpPr>
          <p:spPr>
            <a:xfrm>
              <a:off x="6417124" y="1316012"/>
              <a:ext cx="690245" cy="36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202</a:t>
              </a:r>
              <a:endParaRPr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95" name="Google Shape;395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" y="1032909"/>
              <a:ext cx="10575986" cy="4652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342601" y="1129491"/>
              <a:ext cx="1553600" cy="1553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448" y="1152983"/>
              <a:ext cx="1487822" cy="1506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98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10265" y="978988"/>
              <a:ext cx="1807311" cy="1722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一張含有 文字, 便利貼, 室內, 筆跡 的圖片&#10;&#10;AI 產生的內容可能不正確。" id="399" name="Google Shape;399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31817" y="1061114"/>
              <a:ext cx="2682936" cy="23536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0" name="Google Shape;400;p13"/>
          <p:cNvSpPr txBox="1"/>
          <p:nvPr/>
        </p:nvSpPr>
        <p:spPr>
          <a:xfrm>
            <a:off x="6497696" y="6049384"/>
            <a:ext cx="55169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IEA </a:t>
            </a: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in Buildings and Communities Programme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60954" y="1067051"/>
            <a:ext cx="1936627" cy="273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95287" y="1615640"/>
            <a:ext cx="1985991" cy="2819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3"/>
          <p:cNvPicPr preferRelativeResize="0"/>
          <p:nvPr/>
        </p:nvPicPr>
        <p:blipFill rotWithShape="1">
          <a:blip r:embed="rId10">
            <a:alphaModFix/>
          </a:blip>
          <a:srcRect b="0" l="7956" r="13201" t="31891"/>
          <a:stretch/>
        </p:blipFill>
        <p:spPr>
          <a:xfrm>
            <a:off x="6513292" y="3880103"/>
            <a:ext cx="3462582" cy="221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"/>
          <p:cNvSpPr txBox="1"/>
          <p:nvPr>
            <p:ph idx="4294967295" type="title"/>
          </p:nvPr>
        </p:nvSpPr>
        <p:spPr>
          <a:xfrm>
            <a:off x="0" y="0"/>
            <a:ext cx="9860974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Artificial Intelligence</a:t>
            </a:r>
            <a:endParaRPr/>
          </a:p>
        </p:txBody>
      </p:sp>
      <p:sp>
        <p:nvSpPr>
          <p:cNvPr id="410" name="Google Shape;410;p14"/>
          <p:cNvSpPr txBox="1"/>
          <p:nvPr/>
        </p:nvSpPr>
        <p:spPr>
          <a:xfrm>
            <a:off x="6497696" y="6049384"/>
            <a:ext cx="551691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IEA </a:t>
            </a:r>
            <a:r>
              <a:rPr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in Buildings and Communities Programme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4"/>
          <p:cNvSpPr/>
          <p:nvPr/>
        </p:nvSpPr>
        <p:spPr>
          <a:xfrm>
            <a:off x="4805522" y="885219"/>
            <a:ext cx="7386477" cy="5465704"/>
          </a:xfrm>
          <a:prstGeom prst="rect">
            <a:avLst/>
          </a:prstGeom>
          <a:solidFill>
            <a:srgbClr val="090F2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4"/>
          <p:cNvSpPr/>
          <p:nvPr/>
        </p:nvSpPr>
        <p:spPr>
          <a:xfrm>
            <a:off x="5943600" y="3314308"/>
            <a:ext cx="267091" cy="267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4804878" y="866814"/>
            <a:ext cx="79737" cy="5438143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2400" y="4042299"/>
            <a:ext cx="5035748" cy="227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2400" y="3457055"/>
            <a:ext cx="7229600" cy="2847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人員, 文字, 室內, 觀眾 的圖片&#10;&#10;AI 產生的內容可能不正確。" id="416" name="Google Shape;41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2400" y="957256"/>
            <a:ext cx="7229599" cy="249059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4"/>
          <p:cNvSpPr/>
          <p:nvPr/>
        </p:nvSpPr>
        <p:spPr>
          <a:xfrm>
            <a:off x="10751291" y="3454025"/>
            <a:ext cx="1436751" cy="2798359"/>
          </a:xfrm>
          <a:prstGeom prst="rect">
            <a:avLst/>
          </a:prstGeom>
          <a:solidFill>
            <a:srgbClr val="102260">
              <a:alpha val="56862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4"/>
          <p:cNvSpPr txBox="1"/>
          <p:nvPr/>
        </p:nvSpPr>
        <p:spPr>
          <a:xfrm>
            <a:off x="9169400" y="4416532"/>
            <a:ext cx="3018642" cy="1938992"/>
          </a:xfrm>
          <a:prstGeom prst="rect">
            <a:avLst/>
          </a:prstGeom>
          <a:solidFill>
            <a:srgbClr val="102260">
              <a:alpha val="3882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The Global AI Challenge for Building E&amp;M Facilities is the world’s first and largest AI event related to building electrical and mechanical services!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8" y="886452"/>
            <a:ext cx="4800600" cy="54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"/>
          <p:cNvSpPr txBox="1"/>
          <p:nvPr>
            <p:ph type="ctrTitle"/>
          </p:nvPr>
        </p:nvSpPr>
        <p:spPr>
          <a:xfrm>
            <a:off x="6289111" y="2830082"/>
            <a:ext cx="4904915" cy="14689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02627"/>
              </a:buClr>
              <a:buSzPts val="6400"/>
              <a:buFont typeface="Malgun Gothic"/>
              <a:buNone/>
            </a:pPr>
            <a:r>
              <a:rPr lang="en-US" sz="6400">
                <a:solidFill>
                  <a:srgbClr val="702627"/>
                </a:solidFill>
                <a:latin typeface="Malgun Gothic"/>
                <a:ea typeface="Malgun Gothic"/>
                <a:cs typeface="Malgun Gothic"/>
                <a:sym typeface="Malgun Gothic"/>
              </a:rPr>
              <a:t>Thank You</a:t>
            </a:r>
            <a:endParaRPr sz="6400">
              <a:solidFill>
                <a:srgbClr val="702627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425" name="Google Shape;425;p15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6" name="Google Shape;426;p15"/>
          <p:cNvSpPr txBox="1"/>
          <p:nvPr/>
        </p:nvSpPr>
        <p:spPr>
          <a:xfrm>
            <a:off x="9867206" y="6504057"/>
            <a:ext cx="2324794" cy="3539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algun Gothic"/>
              <a:buNone/>
            </a:pPr>
            <a:r>
              <a:rPr b="1" lang="en-US" sz="20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Hong Kong, China</a:t>
            </a:r>
            <a:endParaRPr b="1" sz="32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427" name="Google Shape;42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183" y="1336431"/>
            <a:ext cx="6129308" cy="4456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climateready.gov.hk/files/indexbanner/3/image/1607669317-0.jpg" id="428" name="Google Shape;42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8228" y="4538158"/>
            <a:ext cx="5921375" cy="1638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p14:dur="100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/>
          <p:nvPr>
            <p:ph idx="4294967295" type="title"/>
          </p:nvPr>
        </p:nvSpPr>
        <p:spPr>
          <a:xfrm>
            <a:off x="-1" y="0"/>
            <a:ext cx="10704443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24108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Utilisation of Clean Energy and Energy Efficiency Enhancement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47" name="Google Shape;14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74" y="1619217"/>
            <a:ext cx="3148533" cy="44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546" y="1619217"/>
            <a:ext cx="3173291" cy="44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7046600" y="1660175"/>
            <a:ext cx="25457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Renewable Energy (RE)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8834" y="2177703"/>
            <a:ext cx="2623477" cy="11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73837" y="4227725"/>
            <a:ext cx="5081294" cy="18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 txBox="1"/>
          <p:nvPr/>
        </p:nvSpPr>
        <p:spPr>
          <a:xfrm>
            <a:off x="6968834" y="3656614"/>
            <a:ext cx="31356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Electricity Saving in Buildings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34456" y="5804216"/>
            <a:ext cx="870460" cy="56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47128" y="1596642"/>
            <a:ext cx="1958540" cy="265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62556" y="5798618"/>
            <a:ext cx="870460" cy="56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2428" y="5801310"/>
            <a:ext cx="870460" cy="56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40528" y="5795712"/>
            <a:ext cx="870460" cy="56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73778" y="5788169"/>
            <a:ext cx="870460" cy="56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1878" y="5782571"/>
            <a:ext cx="870460" cy="569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/>
          <p:nvPr/>
        </p:nvSpPr>
        <p:spPr>
          <a:xfrm>
            <a:off x="-1" y="0"/>
            <a:ext cx="10704443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24108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724108"/>
                </a:solidFill>
                <a:latin typeface="Arial"/>
                <a:ea typeface="Arial"/>
                <a:cs typeface="Arial"/>
                <a:sym typeface="Arial"/>
              </a:rPr>
              <a:t>Annual Publication of Hong Kong Energy End-use Data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A screen shot of a cell phone&#10;&#10;AI-generated content may be incorrect." id="165" name="Google Shape;16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1660" y="1618511"/>
            <a:ext cx="3230293" cy="456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6026" y="1618510"/>
            <a:ext cx="4673778" cy="456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/>
          <p:nvPr/>
        </p:nvSpPr>
        <p:spPr>
          <a:xfrm>
            <a:off x="-1" y="0"/>
            <a:ext cx="10704443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Current RE Initiatives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26852" y="1318718"/>
            <a:ext cx="11938296" cy="490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347289" y="3144401"/>
            <a:ext cx="4717859" cy="307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9230" y="4625850"/>
            <a:ext cx="1589005" cy="157083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76" name="Google Shape;176;p4"/>
          <p:cNvSpPr/>
          <p:nvPr/>
        </p:nvSpPr>
        <p:spPr>
          <a:xfrm>
            <a:off x="1789033" y="4625850"/>
            <a:ext cx="1703716" cy="1599358"/>
          </a:xfrm>
          <a:prstGeom prst="rect">
            <a:avLst/>
          </a:prstGeom>
          <a:noFill/>
          <a:ln cap="flat" cmpd="sng" w="38100">
            <a:solidFill>
              <a:srgbClr val="374F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4"/>
          <p:cNvSpPr/>
          <p:nvPr/>
        </p:nvSpPr>
        <p:spPr>
          <a:xfrm>
            <a:off x="8765327" y="5515428"/>
            <a:ext cx="2835363" cy="65329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374F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12036" y="5779398"/>
            <a:ext cx="869871" cy="50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07790" y="5632450"/>
            <a:ext cx="1571625" cy="69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25167" y="5931458"/>
            <a:ext cx="468305" cy="35428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/>
          <p:nvPr/>
        </p:nvSpPr>
        <p:spPr>
          <a:xfrm>
            <a:off x="465889" y="5211921"/>
            <a:ext cx="1717371" cy="429383"/>
          </a:xfrm>
          <a:prstGeom prst="parallelogram">
            <a:avLst>
              <a:gd fmla="val 25000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 Net</a:t>
            </a:r>
            <a:endParaRPr i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8785372" y="4445771"/>
            <a:ext cx="2616200" cy="613346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6C803E"/>
              </a:gs>
              <a:gs pos="50000">
                <a:srgbClr val="9DBA5A"/>
              </a:gs>
              <a:gs pos="100000">
                <a:srgbClr val="BDDF6C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carpark</a:t>
            </a:r>
            <a:endParaRPr i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4"/>
          <p:cNvGrpSpPr/>
          <p:nvPr/>
        </p:nvGrpSpPr>
        <p:grpSpPr>
          <a:xfrm>
            <a:off x="4844712" y="953954"/>
            <a:ext cx="3872647" cy="2430082"/>
            <a:chOff x="1584872" y="2467808"/>
            <a:chExt cx="3872647" cy="2430082"/>
          </a:xfrm>
        </p:grpSpPr>
        <p:pic>
          <p:nvPicPr>
            <p:cNvPr id="184" name="Google Shape;184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11293" y="3963851"/>
              <a:ext cx="2215567" cy="457543"/>
            </a:xfrm>
            <a:prstGeom prst="ellipse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185" name="Google Shape;185;p4"/>
            <p:cNvSpPr txBox="1"/>
            <p:nvPr/>
          </p:nvSpPr>
          <p:spPr>
            <a:xfrm>
              <a:off x="1584872" y="4535478"/>
              <a:ext cx="3872647" cy="3624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b="1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 at Non-Building Facilities</a:t>
              </a:r>
              <a:endParaRPr/>
            </a:p>
          </p:txBody>
        </p:sp>
        <p:pic>
          <p:nvPicPr>
            <p:cNvPr id="186" name="Google Shape;186;p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flipH="1">
              <a:off x="1650660" y="2467808"/>
              <a:ext cx="1991882" cy="1269825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https://cdn.shopify.com/s/files/1/1541/1303/products/248.jpg?v=1535720351" id="187" name="Google Shape;187;p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637824" y="2544855"/>
              <a:ext cx="2699489" cy="1976980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</p:grpSp>
      <p:pic>
        <p:nvPicPr>
          <p:cNvPr descr="https://hkgbc.org.hk/tch/engagement/public-initiatives/hkgbw/hkgbw-2019/HKGBW%202019%20-%20Bus%20Tour/images/DJI_0046.jpg" id="188" name="Google Shape;188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10748" y="2190683"/>
            <a:ext cx="2696629" cy="170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"/>
          <p:cNvSpPr/>
          <p:nvPr/>
        </p:nvSpPr>
        <p:spPr>
          <a:xfrm>
            <a:off x="465889" y="1630828"/>
            <a:ext cx="2467555" cy="869585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00B050"/>
              </a:gs>
              <a:gs pos="48000">
                <a:srgbClr val="00B050"/>
              </a:gs>
              <a:gs pos="69000">
                <a:srgbClr val="0070C0"/>
              </a:gs>
              <a:gs pos="100000">
                <a:srgbClr val="0070C0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BIPV Pilot</a:t>
            </a:r>
            <a:endParaRPr i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Scheme </a:t>
            </a:r>
            <a:endParaRPr i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4787900" y="3817616"/>
            <a:ext cx="2616200" cy="613346"/>
          </a:xfrm>
          <a:prstGeom prst="parallelogram">
            <a:avLst>
              <a:gd fmla="val 25000" name="adj"/>
            </a:avLst>
          </a:prstGeom>
          <a:gradFill>
            <a:gsLst>
              <a:gs pos="0">
                <a:srgbClr val="B375D9"/>
              </a:gs>
              <a:gs pos="47000">
                <a:srgbClr val="B375D9"/>
              </a:gs>
              <a:gs pos="93000">
                <a:srgbClr val="3F739B"/>
              </a:gs>
              <a:gs pos="100000">
                <a:srgbClr val="3F739B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Feed-in-Tariff</a:t>
            </a:r>
            <a:endParaRPr i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/>
          <p:nvPr/>
        </p:nvSpPr>
        <p:spPr>
          <a:xfrm>
            <a:off x="16765" y="107200"/>
            <a:ext cx="10704443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Green Energy Target for Government Premises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196" name="Google Shape;196;p5"/>
          <p:cNvGrpSpPr/>
          <p:nvPr/>
        </p:nvGrpSpPr>
        <p:grpSpPr>
          <a:xfrm>
            <a:off x="276280" y="1608148"/>
            <a:ext cx="11915720" cy="4726128"/>
            <a:chOff x="377879" y="1482969"/>
            <a:chExt cx="11915720" cy="4726128"/>
          </a:xfrm>
        </p:grpSpPr>
        <p:pic>
          <p:nvPicPr>
            <p:cNvPr id="197" name="Google Shape;19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7879" y="4029153"/>
              <a:ext cx="1137405" cy="877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8268" y="5388345"/>
              <a:ext cx="936625" cy="820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5"/>
            <p:cNvSpPr/>
            <p:nvPr/>
          </p:nvSpPr>
          <p:spPr>
            <a:xfrm>
              <a:off x="1376614" y="3860073"/>
              <a:ext cx="2661714" cy="11811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2003/04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2006/07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782524" y="3868774"/>
              <a:ext cx="2661714" cy="11811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2009/10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2013/14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160761" y="3860073"/>
              <a:ext cx="2661714" cy="11811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2015/16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2019/20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8546813" y="3860073"/>
              <a:ext cx="2661714" cy="11811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381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2020/21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2024/25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 txBox="1"/>
            <p:nvPr/>
          </p:nvSpPr>
          <p:spPr>
            <a:xfrm>
              <a:off x="1528289" y="5499863"/>
              <a:ext cx="1976471" cy="54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4120"/>
                </a:buClr>
                <a:buSzPct val="100000"/>
                <a:buFont typeface="Arial"/>
                <a:buNone/>
              </a:pPr>
              <a:r>
                <a:rPr lang="en-US" sz="3800">
                  <a:solidFill>
                    <a:srgbClr val="8D4120"/>
                  </a:solidFill>
                  <a:latin typeface="Ultra"/>
                  <a:ea typeface="Ultra"/>
                  <a:cs typeface="Ultra"/>
                  <a:sym typeface="Ultra"/>
                </a:rPr>
                <a:t>2002/03</a:t>
              </a:r>
              <a:endParaRPr sz="3800">
                <a:solidFill>
                  <a:srgbClr val="8D4120"/>
                </a:solidFill>
                <a:latin typeface="Ultra"/>
                <a:ea typeface="Ultra"/>
                <a:cs typeface="Ultra"/>
                <a:sym typeface="Ultra"/>
              </a:endParaRPr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3928203" y="5508719"/>
              <a:ext cx="2070633" cy="54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4120"/>
                </a:buClr>
                <a:buSzPct val="100000"/>
                <a:buFont typeface="Arial"/>
                <a:buNone/>
              </a:pPr>
              <a:r>
                <a:rPr lang="en-US" sz="3800">
                  <a:solidFill>
                    <a:srgbClr val="8D4120"/>
                  </a:solidFill>
                  <a:latin typeface="Ultra"/>
                  <a:ea typeface="Ultra"/>
                  <a:cs typeface="Ultra"/>
                  <a:sym typeface="Ultra"/>
                </a:rPr>
                <a:t>2007/08</a:t>
              </a:r>
              <a:endParaRPr sz="3800">
                <a:solidFill>
                  <a:srgbClr val="8D4120"/>
                </a:solidFill>
                <a:latin typeface="Ultra"/>
                <a:ea typeface="Ultra"/>
                <a:cs typeface="Ultra"/>
                <a:sym typeface="Ultra"/>
              </a:endParaRPr>
            </a:p>
          </p:txBody>
        </p:sp>
        <p:sp>
          <p:nvSpPr>
            <p:cNvPr id="205" name="Google Shape;205;p5"/>
            <p:cNvSpPr txBox="1"/>
            <p:nvPr/>
          </p:nvSpPr>
          <p:spPr>
            <a:xfrm>
              <a:off x="6290123" y="5499863"/>
              <a:ext cx="1976471" cy="54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4120"/>
                </a:buClr>
                <a:buSzPct val="100000"/>
                <a:buFont typeface="Arial"/>
                <a:buNone/>
              </a:pPr>
              <a:r>
                <a:rPr lang="en-US" sz="3800">
                  <a:solidFill>
                    <a:srgbClr val="8D4120"/>
                  </a:solidFill>
                  <a:latin typeface="Ultra"/>
                  <a:ea typeface="Ultra"/>
                  <a:cs typeface="Ultra"/>
                  <a:sym typeface="Ultra"/>
                </a:rPr>
                <a:t>2013/14</a:t>
              </a:r>
              <a:endParaRPr sz="3800">
                <a:solidFill>
                  <a:srgbClr val="8D4120"/>
                </a:solidFill>
                <a:latin typeface="Ultra"/>
                <a:ea typeface="Ultra"/>
                <a:cs typeface="Ultra"/>
                <a:sym typeface="Ultra"/>
              </a:endParaRPr>
            </a:p>
          </p:txBody>
        </p:sp>
        <p:sp>
          <p:nvSpPr>
            <p:cNvPr id="206" name="Google Shape;206;p5"/>
            <p:cNvSpPr txBox="1"/>
            <p:nvPr/>
          </p:nvSpPr>
          <p:spPr>
            <a:xfrm>
              <a:off x="8727027" y="5499863"/>
              <a:ext cx="1976471" cy="54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4120"/>
                </a:buClr>
                <a:buSzPct val="100000"/>
                <a:buFont typeface="Arial"/>
                <a:buNone/>
              </a:pPr>
              <a:r>
                <a:rPr lang="en-US" sz="3800">
                  <a:solidFill>
                    <a:srgbClr val="8D4120"/>
                  </a:solidFill>
                  <a:latin typeface="Ultra"/>
                  <a:ea typeface="Ultra"/>
                  <a:cs typeface="Ultra"/>
                  <a:sym typeface="Ultra"/>
                </a:rPr>
                <a:t>2018/19</a:t>
              </a:r>
              <a:endParaRPr sz="3800">
                <a:solidFill>
                  <a:srgbClr val="8D4120"/>
                </a:solidFill>
                <a:latin typeface="Ultra"/>
                <a:ea typeface="Ultra"/>
                <a:cs typeface="Ultra"/>
                <a:sym typeface="Ultra"/>
              </a:endParaRPr>
            </a:p>
          </p:txBody>
        </p:sp>
        <p:pic>
          <p:nvPicPr>
            <p:cNvPr id="207" name="Google Shape;207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17348" y="2454102"/>
              <a:ext cx="980573" cy="390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5"/>
            <p:cNvSpPr/>
            <p:nvPr/>
          </p:nvSpPr>
          <p:spPr>
            <a:xfrm>
              <a:off x="1871427" y="1549135"/>
              <a:ext cx="1402080" cy="1982470"/>
            </a:xfrm>
            <a:custGeom>
              <a:rect b="b" l="l" r="r" t="t"/>
              <a:pathLst>
                <a:path extrusionOk="0" h="1982470" w="1402079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949738" y="1615301"/>
              <a:ext cx="1242060" cy="1287780"/>
            </a:xfrm>
            <a:custGeom>
              <a:rect b="b" l="l" r="r" t="t"/>
              <a:pathLst>
                <a:path extrusionOk="0" h="1287780" w="124206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2047658" y="1728592"/>
              <a:ext cx="106108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217804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6.9%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Actual result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 txBox="1"/>
            <p:nvPr/>
          </p:nvSpPr>
          <p:spPr>
            <a:xfrm>
              <a:off x="2336330" y="2301615"/>
              <a:ext cx="53530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64135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6 %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975138" y="2301615"/>
              <a:ext cx="1179195" cy="0"/>
            </a:xfrm>
            <a:custGeom>
              <a:rect b="b" l="l" r="r" t="t"/>
              <a:pathLst>
                <a:path extrusionOk="0" h="120000"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noFill/>
            <a:ln cap="flat" cmpd="sng" w="762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384157" y="1521291"/>
              <a:ext cx="1402080" cy="1982470"/>
            </a:xfrm>
            <a:custGeom>
              <a:rect b="b" l="l" r="r" t="t"/>
              <a:pathLst>
                <a:path extrusionOk="0" h="1982470" w="1402079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62468" y="1587457"/>
              <a:ext cx="1242060" cy="1287780"/>
            </a:xfrm>
            <a:custGeom>
              <a:rect b="b" l="l" r="r" t="t"/>
              <a:pathLst>
                <a:path extrusionOk="0" h="1287780" w="124206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 txBox="1"/>
            <p:nvPr/>
          </p:nvSpPr>
          <p:spPr>
            <a:xfrm>
              <a:off x="4560388" y="1700748"/>
              <a:ext cx="106108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217804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9.2 %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Actual result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 txBox="1"/>
            <p:nvPr/>
          </p:nvSpPr>
          <p:spPr>
            <a:xfrm>
              <a:off x="4849060" y="2273771"/>
              <a:ext cx="53530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64135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5 %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4487868" y="2273771"/>
              <a:ext cx="1179195" cy="0"/>
            </a:xfrm>
            <a:custGeom>
              <a:rect b="b" l="l" r="r" t="t"/>
              <a:pathLst>
                <a:path extrusionOk="0" h="120000"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noFill/>
            <a:ln cap="flat" cmpd="sng" w="762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6732373" y="1482969"/>
              <a:ext cx="1402080" cy="1982470"/>
            </a:xfrm>
            <a:custGeom>
              <a:rect b="b" l="l" r="r" t="t"/>
              <a:pathLst>
                <a:path extrusionOk="0" h="1982470" w="1402079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6810684" y="1549135"/>
              <a:ext cx="1242060" cy="1287780"/>
            </a:xfrm>
            <a:custGeom>
              <a:rect b="b" l="l" r="r" t="t"/>
              <a:pathLst>
                <a:path extrusionOk="0" h="1287780" w="124206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 txBox="1"/>
            <p:nvPr/>
          </p:nvSpPr>
          <p:spPr>
            <a:xfrm>
              <a:off x="6908604" y="1662426"/>
              <a:ext cx="106108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217804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7.8 %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Actual result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 txBox="1"/>
            <p:nvPr/>
          </p:nvSpPr>
          <p:spPr>
            <a:xfrm>
              <a:off x="7197276" y="2235449"/>
              <a:ext cx="53530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64135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5 %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6836084" y="2235449"/>
              <a:ext cx="1179195" cy="0"/>
            </a:xfrm>
            <a:custGeom>
              <a:rect b="b" l="l" r="r" t="t"/>
              <a:pathLst>
                <a:path extrusionOk="0" h="120000"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noFill/>
            <a:ln cap="flat" cmpd="sng" w="762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9083837" y="1482969"/>
              <a:ext cx="1402080" cy="1982470"/>
            </a:xfrm>
            <a:custGeom>
              <a:rect b="b" l="l" r="r" t="t"/>
              <a:pathLst>
                <a:path extrusionOk="0" h="1982470" w="1402079">
                  <a:moveTo>
                    <a:pt x="697357" y="0"/>
                  </a:moveTo>
                  <a:lnTo>
                    <a:pt x="652538" y="1196"/>
                  </a:lnTo>
                  <a:lnTo>
                    <a:pt x="607882" y="5245"/>
                  </a:lnTo>
                  <a:lnTo>
                    <a:pt x="563537" y="12147"/>
                  </a:lnTo>
                  <a:lnTo>
                    <a:pt x="519650" y="21905"/>
                  </a:lnTo>
                  <a:lnTo>
                    <a:pt x="476369" y="34517"/>
                  </a:lnTo>
                  <a:lnTo>
                    <a:pt x="433841" y="49986"/>
                  </a:lnTo>
                  <a:lnTo>
                    <a:pt x="392215" y="68311"/>
                  </a:lnTo>
                  <a:lnTo>
                    <a:pt x="351638" y="89495"/>
                  </a:lnTo>
                  <a:lnTo>
                    <a:pt x="312257" y="113536"/>
                  </a:lnTo>
                  <a:lnTo>
                    <a:pt x="274221" y="140437"/>
                  </a:lnTo>
                  <a:lnTo>
                    <a:pt x="237676" y="170197"/>
                  </a:lnTo>
                  <a:lnTo>
                    <a:pt x="202771" y="202818"/>
                  </a:lnTo>
                  <a:lnTo>
                    <a:pt x="170150" y="237724"/>
                  </a:lnTo>
                  <a:lnTo>
                    <a:pt x="140391" y="274268"/>
                  </a:lnTo>
                  <a:lnTo>
                    <a:pt x="113494" y="312305"/>
                  </a:lnTo>
                  <a:lnTo>
                    <a:pt x="89456" y="351685"/>
                  </a:lnTo>
                  <a:lnTo>
                    <a:pt x="68277" y="392263"/>
                  </a:lnTo>
                  <a:lnTo>
                    <a:pt x="49956" y="433889"/>
                  </a:lnTo>
                  <a:lnTo>
                    <a:pt x="34493" y="476417"/>
                  </a:lnTo>
                  <a:lnTo>
                    <a:pt x="21885" y="519698"/>
                  </a:lnTo>
                  <a:lnTo>
                    <a:pt x="12133" y="563585"/>
                  </a:lnTo>
                  <a:lnTo>
                    <a:pt x="5236" y="607930"/>
                  </a:lnTo>
                  <a:lnTo>
                    <a:pt x="1191" y="652585"/>
                  </a:lnTo>
                  <a:lnTo>
                    <a:pt x="0" y="697404"/>
                  </a:lnTo>
                  <a:lnTo>
                    <a:pt x="1659" y="742238"/>
                  </a:lnTo>
                  <a:lnTo>
                    <a:pt x="6170" y="786939"/>
                  </a:lnTo>
                  <a:lnTo>
                    <a:pt x="13530" y="831361"/>
                  </a:lnTo>
                  <a:lnTo>
                    <a:pt x="23739" y="875354"/>
                  </a:lnTo>
                  <a:lnTo>
                    <a:pt x="36795" y="918772"/>
                  </a:lnTo>
                  <a:lnTo>
                    <a:pt x="52699" y="961467"/>
                  </a:lnTo>
                  <a:lnTo>
                    <a:pt x="71448" y="1003291"/>
                  </a:lnTo>
                  <a:lnTo>
                    <a:pt x="93042" y="1044096"/>
                  </a:lnTo>
                  <a:lnTo>
                    <a:pt x="117481" y="1083736"/>
                  </a:lnTo>
                  <a:lnTo>
                    <a:pt x="144762" y="1122061"/>
                  </a:lnTo>
                  <a:lnTo>
                    <a:pt x="174886" y="1158926"/>
                  </a:lnTo>
                  <a:lnTo>
                    <a:pt x="207851" y="1194180"/>
                  </a:lnTo>
                  <a:lnTo>
                    <a:pt x="241359" y="1228469"/>
                  </a:lnTo>
                  <a:lnTo>
                    <a:pt x="274065" y="1263558"/>
                  </a:lnTo>
                  <a:lnTo>
                    <a:pt x="305970" y="1299447"/>
                  </a:lnTo>
                  <a:lnTo>
                    <a:pt x="337074" y="1336135"/>
                  </a:lnTo>
                  <a:lnTo>
                    <a:pt x="367377" y="1373623"/>
                  </a:lnTo>
                  <a:lnTo>
                    <a:pt x="396879" y="1411910"/>
                  </a:lnTo>
                  <a:lnTo>
                    <a:pt x="425581" y="1450997"/>
                  </a:lnTo>
                  <a:lnTo>
                    <a:pt x="453484" y="1490882"/>
                  </a:lnTo>
                  <a:lnTo>
                    <a:pt x="480587" y="1531567"/>
                  </a:lnTo>
                  <a:lnTo>
                    <a:pt x="506891" y="1573051"/>
                  </a:lnTo>
                  <a:lnTo>
                    <a:pt x="532396" y="1615334"/>
                  </a:lnTo>
                  <a:lnTo>
                    <a:pt x="557103" y="1658415"/>
                  </a:lnTo>
                  <a:lnTo>
                    <a:pt x="581012" y="1702296"/>
                  </a:lnTo>
                  <a:lnTo>
                    <a:pt x="604123" y="1746974"/>
                  </a:lnTo>
                  <a:lnTo>
                    <a:pt x="626437" y="1792452"/>
                  </a:lnTo>
                  <a:lnTo>
                    <a:pt x="647953" y="1838727"/>
                  </a:lnTo>
                  <a:lnTo>
                    <a:pt x="668673" y="1885801"/>
                  </a:lnTo>
                  <a:lnTo>
                    <a:pt x="688596" y="1933673"/>
                  </a:lnTo>
                  <a:lnTo>
                    <a:pt x="707723" y="1982342"/>
                  </a:lnTo>
                  <a:lnTo>
                    <a:pt x="727373" y="1931207"/>
                  </a:lnTo>
                  <a:lnTo>
                    <a:pt x="747925" y="1880969"/>
                  </a:lnTo>
                  <a:lnTo>
                    <a:pt x="769380" y="1831626"/>
                  </a:lnTo>
                  <a:lnTo>
                    <a:pt x="791738" y="1783181"/>
                  </a:lnTo>
                  <a:lnTo>
                    <a:pt x="814997" y="1735633"/>
                  </a:lnTo>
                  <a:lnTo>
                    <a:pt x="839158" y="1688982"/>
                  </a:lnTo>
                  <a:lnTo>
                    <a:pt x="864221" y="1643229"/>
                  </a:lnTo>
                  <a:lnTo>
                    <a:pt x="890185" y="1598373"/>
                  </a:lnTo>
                  <a:lnTo>
                    <a:pt x="917051" y="1554416"/>
                  </a:lnTo>
                  <a:lnTo>
                    <a:pt x="944817" y="1511357"/>
                  </a:lnTo>
                  <a:lnTo>
                    <a:pt x="973483" y="1469197"/>
                  </a:lnTo>
                  <a:lnTo>
                    <a:pt x="1003050" y="1427936"/>
                  </a:lnTo>
                  <a:lnTo>
                    <a:pt x="1033516" y="1387574"/>
                  </a:lnTo>
                  <a:lnTo>
                    <a:pt x="1064883" y="1348111"/>
                  </a:lnTo>
                  <a:lnTo>
                    <a:pt x="1097148" y="1309548"/>
                  </a:lnTo>
                  <a:lnTo>
                    <a:pt x="1130313" y="1271885"/>
                  </a:lnTo>
                  <a:lnTo>
                    <a:pt x="1164377" y="1235123"/>
                  </a:lnTo>
                  <a:lnTo>
                    <a:pt x="1199340" y="1199261"/>
                  </a:lnTo>
                  <a:lnTo>
                    <a:pt x="1231946" y="1164355"/>
                  </a:lnTo>
                  <a:lnTo>
                    <a:pt x="1261693" y="1127811"/>
                  </a:lnTo>
                  <a:lnTo>
                    <a:pt x="1288580" y="1089774"/>
                  </a:lnTo>
                  <a:lnTo>
                    <a:pt x="1312610" y="1050394"/>
                  </a:lnTo>
                  <a:lnTo>
                    <a:pt x="1333783" y="1009816"/>
                  </a:lnTo>
                  <a:lnTo>
                    <a:pt x="1352099" y="968190"/>
                  </a:lnTo>
                  <a:lnTo>
                    <a:pt x="1367559" y="925662"/>
                  </a:lnTo>
                  <a:lnTo>
                    <a:pt x="1380164" y="882381"/>
                  </a:lnTo>
                  <a:lnTo>
                    <a:pt x="1389915" y="838494"/>
                  </a:lnTo>
                  <a:lnTo>
                    <a:pt x="1396812" y="794149"/>
                  </a:lnTo>
                  <a:lnTo>
                    <a:pt x="1400856" y="749494"/>
                  </a:lnTo>
                  <a:lnTo>
                    <a:pt x="1402048" y="704675"/>
                  </a:lnTo>
                  <a:lnTo>
                    <a:pt x="1400388" y="659841"/>
                  </a:lnTo>
                  <a:lnTo>
                    <a:pt x="1395877" y="615140"/>
                  </a:lnTo>
                  <a:lnTo>
                    <a:pt x="1388517" y="570718"/>
                  </a:lnTo>
                  <a:lnTo>
                    <a:pt x="1378306" y="526725"/>
                  </a:lnTo>
                  <a:lnTo>
                    <a:pt x="1365248" y="483307"/>
                  </a:lnTo>
                  <a:lnTo>
                    <a:pt x="1349341" y="440612"/>
                  </a:lnTo>
                  <a:lnTo>
                    <a:pt x="1330587" y="398788"/>
                  </a:lnTo>
                  <a:lnTo>
                    <a:pt x="1308986" y="357983"/>
                  </a:lnTo>
                  <a:lnTo>
                    <a:pt x="1284540" y="318343"/>
                  </a:lnTo>
                  <a:lnTo>
                    <a:pt x="1257248" y="280018"/>
                  </a:lnTo>
                  <a:lnTo>
                    <a:pt x="1227112" y="243153"/>
                  </a:lnTo>
                  <a:lnTo>
                    <a:pt x="1194133" y="207899"/>
                  </a:lnTo>
                  <a:lnTo>
                    <a:pt x="1158878" y="174919"/>
                  </a:lnTo>
                  <a:lnTo>
                    <a:pt x="1122014" y="144783"/>
                  </a:lnTo>
                  <a:lnTo>
                    <a:pt x="1083688" y="117492"/>
                  </a:lnTo>
                  <a:lnTo>
                    <a:pt x="1044049" y="93046"/>
                  </a:lnTo>
                  <a:lnTo>
                    <a:pt x="1003243" y="71446"/>
                  </a:lnTo>
                  <a:lnTo>
                    <a:pt x="961419" y="52693"/>
                  </a:lnTo>
                  <a:lnTo>
                    <a:pt x="918724" y="36787"/>
                  </a:lnTo>
                  <a:lnTo>
                    <a:pt x="875306" y="23730"/>
                  </a:lnTo>
                  <a:lnTo>
                    <a:pt x="831313" y="13522"/>
                  </a:lnTo>
                  <a:lnTo>
                    <a:pt x="786892" y="6163"/>
                  </a:lnTo>
                  <a:lnTo>
                    <a:pt x="742190" y="1656"/>
                  </a:lnTo>
                  <a:lnTo>
                    <a:pt x="69735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9162148" y="1549135"/>
              <a:ext cx="1242060" cy="1287780"/>
            </a:xfrm>
            <a:custGeom>
              <a:rect b="b" l="l" r="r" t="t"/>
              <a:pathLst>
                <a:path extrusionOk="0" h="1287780" w="1242060">
                  <a:moveTo>
                    <a:pt x="621030" y="0"/>
                  </a:moveTo>
                  <a:lnTo>
                    <a:pt x="574676" y="1766"/>
                  </a:lnTo>
                  <a:lnTo>
                    <a:pt x="529249" y="6981"/>
                  </a:lnTo>
                  <a:lnTo>
                    <a:pt x="484868" y="15521"/>
                  </a:lnTo>
                  <a:lnTo>
                    <a:pt x="441653" y="27262"/>
                  </a:lnTo>
                  <a:lnTo>
                    <a:pt x="399724" y="42078"/>
                  </a:lnTo>
                  <a:lnTo>
                    <a:pt x="359201" y="59846"/>
                  </a:lnTo>
                  <a:lnTo>
                    <a:pt x="320204" y="80440"/>
                  </a:lnTo>
                  <a:lnTo>
                    <a:pt x="282854" y="103737"/>
                  </a:lnTo>
                  <a:lnTo>
                    <a:pt x="247269" y="129611"/>
                  </a:lnTo>
                  <a:lnTo>
                    <a:pt x="213571" y="157938"/>
                  </a:lnTo>
                  <a:lnTo>
                    <a:pt x="181879" y="188595"/>
                  </a:lnTo>
                  <a:lnTo>
                    <a:pt x="152314" y="221455"/>
                  </a:lnTo>
                  <a:lnTo>
                    <a:pt x="124994" y="256394"/>
                  </a:lnTo>
                  <a:lnTo>
                    <a:pt x="100041" y="293289"/>
                  </a:lnTo>
                  <a:lnTo>
                    <a:pt x="77574" y="332015"/>
                  </a:lnTo>
                  <a:lnTo>
                    <a:pt x="57713" y="372446"/>
                  </a:lnTo>
                  <a:lnTo>
                    <a:pt x="40578" y="414459"/>
                  </a:lnTo>
                  <a:lnTo>
                    <a:pt x="26290" y="457929"/>
                  </a:lnTo>
                  <a:lnTo>
                    <a:pt x="14968" y="502732"/>
                  </a:lnTo>
                  <a:lnTo>
                    <a:pt x="6732" y="548743"/>
                  </a:lnTo>
                  <a:lnTo>
                    <a:pt x="1703" y="595837"/>
                  </a:lnTo>
                  <a:lnTo>
                    <a:pt x="0" y="643889"/>
                  </a:lnTo>
                  <a:lnTo>
                    <a:pt x="1703" y="691942"/>
                  </a:lnTo>
                  <a:lnTo>
                    <a:pt x="6732" y="739036"/>
                  </a:lnTo>
                  <a:lnTo>
                    <a:pt x="14968" y="785047"/>
                  </a:lnTo>
                  <a:lnTo>
                    <a:pt x="26290" y="829850"/>
                  </a:lnTo>
                  <a:lnTo>
                    <a:pt x="40578" y="873320"/>
                  </a:lnTo>
                  <a:lnTo>
                    <a:pt x="57713" y="915333"/>
                  </a:lnTo>
                  <a:lnTo>
                    <a:pt x="77574" y="955764"/>
                  </a:lnTo>
                  <a:lnTo>
                    <a:pt x="100041" y="994490"/>
                  </a:lnTo>
                  <a:lnTo>
                    <a:pt x="124994" y="1031385"/>
                  </a:lnTo>
                  <a:lnTo>
                    <a:pt x="152314" y="1066324"/>
                  </a:lnTo>
                  <a:lnTo>
                    <a:pt x="181879" y="1099185"/>
                  </a:lnTo>
                  <a:lnTo>
                    <a:pt x="213571" y="1129841"/>
                  </a:lnTo>
                  <a:lnTo>
                    <a:pt x="247269" y="1158168"/>
                  </a:lnTo>
                  <a:lnTo>
                    <a:pt x="282854" y="1184042"/>
                  </a:lnTo>
                  <a:lnTo>
                    <a:pt x="320204" y="1207339"/>
                  </a:lnTo>
                  <a:lnTo>
                    <a:pt x="359201" y="1227933"/>
                  </a:lnTo>
                  <a:lnTo>
                    <a:pt x="399724" y="1245701"/>
                  </a:lnTo>
                  <a:lnTo>
                    <a:pt x="441653" y="1260517"/>
                  </a:lnTo>
                  <a:lnTo>
                    <a:pt x="484868" y="1272258"/>
                  </a:lnTo>
                  <a:lnTo>
                    <a:pt x="529249" y="1280798"/>
                  </a:lnTo>
                  <a:lnTo>
                    <a:pt x="574676" y="1286013"/>
                  </a:lnTo>
                  <a:lnTo>
                    <a:pt x="621030" y="1287780"/>
                  </a:lnTo>
                  <a:lnTo>
                    <a:pt x="667383" y="1286013"/>
                  </a:lnTo>
                  <a:lnTo>
                    <a:pt x="712810" y="1280798"/>
                  </a:lnTo>
                  <a:lnTo>
                    <a:pt x="757191" y="1272258"/>
                  </a:lnTo>
                  <a:lnTo>
                    <a:pt x="800406" y="1260517"/>
                  </a:lnTo>
                  <a:lnTo>
                    <a:pt x="842335" y="1245701"/>
                  </a:lnTo>
                  <a:lnTo>
                    <a:pt x="882858" y="1227933"/>
                  </a:lnTo>
                  <a:lnTo>
                    <a:pt x="921855" y="1207339"/>
                  </a:lnTo>
                  <a:lnTo>
                    <a:pt x="959205" y="1184042"/>
                  </a:lnTo>
                  <a:lnTo>
                    <a:pt x="994790" y="1158168"/>
                  </a:lnTo>
                  <a:lnTo>
                    <a:pt x="1028488" y="1129841"/>
                  </a:lnTo>
                  <a:lnTo>
                    <a:pt x="1060180" y="1099185"/>
                  </a:lnTo>
                  <a:lnTo>
                    <a:pt x="1089745" y="1066324"/>
                  </a:lnTo>
                  <a:lnTo>
                    <a:pt x="1117065" y="1031385"/>
                  </a:lnTo>
                  <a:lnTo>
                    <a:pt x="1142018" y="994490"/>
                  </a:lnTo>
                  <a:lnTo>
                    <a:pt x="1164485" y="955764"/>
                  </a:lnTo>
                  <a:lnTo>
                    <a:pt x="1184346" y="915333"/>
                  </a:lnTo>
                  <a:lnTo>
                    <a:pt x="1201481" y="873320"/>
                  </a:lnTo>
                  <a:lnTo>
                    <a:pt x="1215769" y="829850"/>
                  </a:lnTo>
                  <a:lnTo>
                    <a:pt x="1227091" y="785047"/>
                  </a:lnTo>
                  <a:lnTo>
                    <a:pt x="1235327" y="739036"/>
                  </a:lnTo>
                  <a:lnTo>
                    <a:pt x="1240356" y="691942"/>
                  </a:lnTo>
                  <a:lnTo>
                    <a:pt x="1242060" y="643889"/>
                  </a:lnTo>
                  <a:lnTo>
                    <a:pt x="1240356" y="595837"/>
                  </a:lnTo>
                  <a:lnTo>
                    <a:pt x="1235327" y="548743"/>
                  </a:lnTo>
                  <a:lnTo>
                    <a:pt x="1227091" y="502732"/>
                  </a:lnTo>
                  <a:lnTo>
                    <a:pt x="1215769" y="457929"/>
                  </a:lnTo>
                  <a:lnTo>
                    <a:pt x="1201481" y="414459"/>
                  </a:lnTo>
                  <a:lnTo>
                    <a:pt x="1184346" y="372446"/>
                  </a:lnTo>
                  <a:lnTo>
                    <a:pt x="1164485" y="332015"/>
                  </a:lnTo>
                  <a:lnTo>
                    <a:pt x="1142018" y="293289"/>
                  </a:lnTo>
                  <a:lnTo>
                    <a:pt x="1117065" y="256394"/>
                  </a:lnTo>
                  <a:lnTo>
                    <a:pt x="1089745" y="221455"/>
                  </a:lnTo>
                  <a:lnTo>
                    <a:pt x="1060180" y="188595"/>
                  </a:lnTo>
                  <a:lnTo>
                    <a:pt x="1028488" y="157938"/>
                  </a:lnTo>
                  <a:lnTo>
                    <a:pt x="994790" y="129611"/>
                  </a:lnTo>
                  <a:lnTo>
                    <a:pt x="959205" y="103737"/>
                  </a:lnTo>
                  <a:lnTo>
                    <a:pt x="921855" y="80440"/>
                  </a:lnTo>
                  <a:lnTo>
                    <a:pt x="882858" y="59846"/>
                  </a:lnTo>
                  <a:lnTo>
                    <a:pt x="842335" y="42078"/>
                  </a:lnTo>
                  <a:lnTo>
                    <a:pt x="800406" y="27262"/>
                  </a:lnTo>
                  <a:lnTo>
                    <a:pt x="757191" y="15521"/>
                  </a:lnTo>
                  <a:lnTo>
                    <a:pt x="712810" y="6981"/>
                  </a:lnTo>
                  <a:lnTo>
                    <a:pt x="667383" y="1766"/>
                  </a:lnTo>
                  <a:lnTo>
                    <a:pt x="6210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 txBox="1"/>
            <p:nvPr/>
          </p:nvSpPr>
          <p:spPr>
            <a:xfrm>
              <a:off x="9260068" y="1662426"/>
              <a:ext cx="1061085" cy="5279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217804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6.4 %</a:t>
              </a:r>
              <a:r>
                <a:rPr b="1" lang="en-US" sz="16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**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Actual result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 txBox="1"/>
            <p:nvPr/>
          </p:nvSpPr>
          <p:spPr>
            <a:xfrm>
              <a:off x="9548740" y="2235449"/>
              <a:ext cx="535305" cy="530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64135" marR="0" rtl="0" algn="l">
                <a:lnSpc>
                  <a:spcPct val="1068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6 %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12700" marR="0" rtl="0" algn="l">
                <a:lnSpc>
                  <a:spcPct val="10187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9187548" y="2235449"/>
              <a:ext cx="1179195" cy="0"/>
            </a:xfrm>
            <a:custGeom>
              <a:rect b="b" l="l" r="r" t="t"/>
              <a:pathLst>
                <a:path extrusionOk="0" h="120000" w="1179195">
                  <a:moveTo>
                    <a:pt x="0" y="0"/>
                  </a:moveTo>
                  <a:lnTo>
                    <a:pt x="1178686" y="0"/>
                  </a:lnTo>
                </a:path>
              </a:pathLst>
            </a:custGeom>
            <a:noFill/>
            <a:ln cap="flat" cmpd="sng" w="762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 txBox="1"/>
            <p:nvPr/>
          </p:nvSpPr>
          <p:spPr>
            <a:xfrm>
              <a:off x="9994320" y="3401383"/>
              <a:ext cx="2299279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**Energy performance up to 2023/24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2652729" y="4327020"/>
              <a:ext cx="45719" cy="23555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57150">
              <a:solidFill>
                <a:srgbClr val="A4C297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0" name="Google Shape;230;p5"/>
            <p:cNvSpPr/>
            <p:nvPr/>
          </p:nvSpPr>
          <p:spPr>
            <a:xfrm>
              <a:off x="5076685" y="4353284"/>
              <a:ext cx="45719" cy="23555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57150">
              <a:solidFill>
                <a:srgbClr val="A4C297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1" name="Google Shape;231;p5"/>
            <p:cNvSpPr/>
            <p:nvPr/>
          </p:nvSpPr>
          <p:spPr>
            <a:xfrm>
              <a:off x="7505454" y="4327020"/>
              <a:ext cx="45719" cy="23555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57150">
              <a:solidFill>
                <a:srgbClr val="A4C297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2" name="Google Shape;232;p5"/>
            <p:cNvSpPr/>
            <p:nvPr/>
          </p:nvSpPr>
          <p:spPr>
            <a:xfrm>
              <a:off x="9854810" y="4341083"/>
              <a:ext cx="45719" cy="23555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57150">
              <a:solidFill>
                <a:srgbClr val="A4C297"/>
              </a:solidFill>
              <a:prstDash val="solid"/>
              <a:round/>
              <a:headEnd len="sm" w="sm" type="none"/>
              <a:tailEnd len="sm" w="sm" type="none"/>
            </a:ln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"/>
          <p:cNvSpPr txBox="1"/>
          <p:nvPr/>
        </p:nvSpPr>
        <p:spPr>
          <a:xfrm>
            <a:off x="0" y="0"/>
            <a:ext cx="10567988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Development of the</a:t>
            </a:r>
            <a:b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Mandatory Energy Efficiency Labelling Scheme (MEELS)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pSp>
        <p:nvGrpSpPr>
          <p:cNvPr id="239" name="Google Shape;239;p6"/>
          <p:cNvGrpSpPr/>
          <p:nvPr/>
        </p:nvGrpSpPr>
        <p:grpSpPr>
          <a:xfrm>
            <a:off x="235074" y="2377973"/>
            <a:ext cx="7937808" cy="3741482"/>
            <a:chOff x="151256" y="0"/>
            <a:chExt cx="7937808" cy="3741482"/>
          </a:xfrm>
        </p:grpSpPr>
        <p:sp>
          <p:nvSpPr>
            <p:cNvPr id="240" name="Google Shape;240;p6"/>
            <p:cNvSpPr/>
            <p:nvPr/>
          </p:nvSpPr>
          <p:spPr>
            <a:xfrm>
              <a:off x="151256" y="0"/>
              <a:ext cx="7937808" cy="374148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quadBezTo>
                    <a:pt x="20000" y="40000"/>
                    <a:pt x="105860" y="15000"/>
                  </a:quadBezTo>
                  <a:lnTo>
                    <a:pt x="105063" y="0"/>
                  </a:lnTo>
                  <a:lnTo>
                    <a:pt x="120000" y="24000"/>
                  </a:lnTo>
                  <a:lnTo>
                    <a:pt x="108249" y="60000"/>
                  </a:lnTo>
                  <a:lnTo>
                    <a:pt x="10745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C5E0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56457" y="3236216"/>
              <a:ext cx="137686" cy="137686"/>
            </a:xfrm>
            <a:prstGeom prst="ellipse">
              <a:avLst/>
            </a:prstGeom>
            <a:solidFill>
              <a:schemeClr val="accent2"/>
            </a:solidFill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56467" y="3226432"/>
              <a:ext cx="1574593" cy="267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6"/>
            <p:cNvSpPr txBox="1"/>
            <p:nvPr/>
          </p:nvSpPr>
          <p:spPr>
            <a:xfrm>
              <a:off x="456467" y="3226432"/>
              <a:ext cx="1574593" cy="2673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7295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4120"/>
                </a:buClr>
                <a:buSzPts val="1600"/>
                <a:buFont typeface="Calibri"/>
                <a:buNone/>
              </a:pPr>
              <a:r>
                <a:rPr b="1" lang="en-US" sz="1600">
                  <a:solidFill>
                    <a:srgbClr val="8D4120"/>
                  </a:solidFill>
                  <a:latin typeface="Calibri"/>
                  <a:ea typeface="Calibri"/>
                  <a:cs typeface="Calibri"/>
                  <a:sym typeface="Calibri"/>
                </a:rPr>
                <a:t>2009 - Phase I</a:t>
              </a:r>
              <a:endParaRPr b="1" sz="1600">
                <a:solidFill>
                  <a:srgbClr val="8D412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1" sz="1200">
                <a:solidFill>
                  <a:srgbClr val="8D41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950206" y="2683331"/>
              <a:ext cx="215509" cy="215509"/>
            </a:xfrm>
            <a:prstGeom prst="ellipse">
              <a:avLst/>
            </a:prstGeom>
            <a:solidFill>
              <a:srgbClr val="00B050"/>
            </a:solidFill>
            <a:ln cap="flat" cmpd="sng" w="254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062333" y="2788520"/>
              <a:ext cx="1344507" cy="364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6"/>
            <p:cNvSpPr txBox="1"/>
            <p:nvPr/>
          </p:nvSpPr>
          <p:spPr>
            <a:xfrm>
              <a:off x="1062333" y="2788520"/>
              <a:ext cx="1344507" cy="364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14175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alibri"/>
                <a:buNone/>
              </a:pPr>
              <a:r>
                <a:rPr b="1" lang="en-US" sz="16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2011 Phase II</a:t>
              </a: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24472" y="2229316"/>
              <a:ext cx="287345" cy="287345"/>
            </a:xfrm>
            <a:prstGeom prst="ellipse">
              <a:avLst/>
            </a:prstGeom>
            <a:solidFill>
              <a:srgbClr val="00B0F0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206089" y="1594128"/>
              <a:ext cx="1345485" cy="30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6"/>
            <p:cNvSpPr txBox="1"/>
            <p:nvPr/>
          </p:nvSpPr>
          <p:spPr>
            <a:xfrm>
              <a:off x="206089" y="1594128"/>
              <a:ext cx="1345485" cy="3053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5225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600"/>
                <a:buFont typeface="Calibri"/>
                <a:buNone/>
              </a:pPr>
              <a:r>
                <a:rPr b="1" lang="en-US" sz="160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2015 1</a:t>
              </a:r>
              <a:r>
                <a:rPr b="1" baseline="30000" lang="en-US" sz="160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st</a:t>
              </a:r>
              <a:r>
                <a:rPr b="1" lang="en-US" sz="160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 Upgrading of Standards</a:t>
              </a:r>
              <a:endParaRPr b="1" sz="16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2410152" y="1752739"/>
              <a:ext cx="371155" cy="371155"/>
            </a:xfrm>
            <a:prstGeom prst="ellipse">
              <a:avLst/>
            </a:prstGeom>
            <a:solidFill>
              <a:srgbClr val="FF0066"/>
            </a:solidFill>
            <a:ln cap="flat" cmpd="sng" w="25400">
              <a:solidFill>
                <a:srgbClr val="FF00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383107" y="2136094"/>
              <a:ext cx="1581599" cy="395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6"/>
            <p:cNvSpPr txBox="1"/>
            <p:nvPr/>
          </p:nvSpPr>
          <p:spPr>
            <a:xfrm>
              <a:off x="2383107" y="2136094"/>
              <a:ext cx="1581599" cy="395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9665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66"/>
                </a:buClr>
                <a:buSzPts val="1600"/>
                <a:buFont typeface="Calibri"/>
                <a:buNone/>
              </a:pPr>
              <a:r>
                <a:rPr b="1" lang="en-US" sz="1600">
                  <a:solidFill>
                    <a:srgbClr val="FF0066"/>
                  </a:solidFill>
                  <a:latin typeface="Calibri"/>
                  <a:ea typeface="Calibri"/>
                  <a:cs typeface="Calibri"/>
                  <a:sym typeface="Calibri"/>
                </a:rPr>
                <a:t>2019 Phase III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t/>
              </a:r>
              <a:endParaRPr b="1" sz="2000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888108" y="1204104"/>
              <a:ext cx="472923" cy="472923"/>
            </a:xfrm>
            <a:prstGeom prst="ellipse">
              <a:avLst/>
            </a:prstGeom>
            <a:solidFill>
              <a:srgbClr val="7030A0"/>
            </a:solidFill>
            <a:ln cap="flat" cmpd="sng" w="25400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4373114" y="81553"/>
              <a:ext cx="2230557" cy="731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6"/>
            <p:cNvSpPr txBox="1"/>
            <p:nvPr/>
          </p:nvSpPr>
          <p:spPr>
            <a:xfrm>
              <a:off x="4373114" y="81553"/>
              <a:ext cx="2230557" cy="731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50575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t/>
              </a:r>
              <a:endParaRPr b="1" sz="1600">
                <a:solidFill>
                  <a:srgbClr val="7030A0"/>
                </a:solidFill>
                <a:latin typeface="PMingLiu"/>
                <a:ea typeface="PMingLiu"/>
                <a:cs typeface="PMingLiu"/>
                <a:sym typeface="PMingLiu"/>
              </a:endParaRPr>
            </a:p>
          </p:txBody>
        </p:sp>
      </p:grpSp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498157">
            <a:off x="2006480" y="2349080"/>
            <a:ext cx="622257" cy="62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6"/>
          <p:cNvPicPr preferRelativeResize="0"/>
          <p:nvPr/>
        </p:nvPicPr>
        <p:blipFill rotWithShape="1">
          <a:blip r:embed="rId4">
            <a:alphaModFix/>
          </a:blip>
          <a:srcRect b="11733" l="0" r="0" t="0"/>
          <a:stretch/>
        </p:blipFill>
        <p:spPr>
          <a:xfrm rot="851837">
            <a:off x="2258876" y="2714787"/>
            <a:ext cx="662077" cy="100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51837">
            <a:off x="951716" y="2960613"/>
            <a:ext cx="700088" cy="6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"/>
          <p:cNvSpPr/>
          <p:nvPr/>
        </p:nvSpPr>
        <p:spPr>
          <a:xfrm>
            <a:off x="5646127" y="3105585"/>
            <a:ext cx="647700" cy="649288"/>
          </a:xfrm>
          <a:prstGeom prst="ellipse">
            <a:avLst/>
          </a:prstGeom>
          <a:solidFill>
            <a:srgbClr val="0000FF"/>
          </a:solidFill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6"/>
          <p:cNvSpPr txBox="1"/>
          <p:nvPr/>
        </p:nvSpPr>
        <p:spPr>
          <a:xfrm>
            <a:off x="2636047" y="2814786"/>
            <a:ext cx="17851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2021 2</a:t>
            </a:r>
            <a:r>
              <a:rPr b="1" baseline="30000" lang="en-US" sz="1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1" lang="en-US" sz="1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Upgrading of</a:t>
            </a:r>
            <a:br>
              <a:rPr b="1" lang="en-US" sz="1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Standards</a:t>
            </a:r>
            <a:endParaRPr b="1" sz="16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98157">
            <a:off x="2298838" y="1800535"/>
            <a:ext cx="618217" cy="59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498157">
            <a:off x="1650625" y="1796590"/>
            <a:ext cx="619414" cy="59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498157">
            <a:off x="1015113" y="1795435"/>
            <a:ext cx="603217" cy="59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98157">
            <a:off x="1275565" y="2339565"/>
            <a:ext cx="648756" cy="63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851837">
            <a:off x="1552669" y="3003418"/>
            <a:ext cx="785966" cy="57282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6"/>
          <p:cNvSpPr txBox="1"/>
          <p:nvPr/>
        </p:nvSpPr>
        <p:spPr>
          <a:xfrm>
            <a:off x="5575436" y="3916009"/>
            <a:ext cx="13756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2024 Phase IV</a:t>
            </a:r>
            <a:endParaRPr b="1"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08517" y="5727975"/>
            <a:ext cx="705208" cy="70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92348" y="5395794"/>
            <a:ext cx="481750" cy="442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6"/>
          <p:cNvGrpSpPr/>
          <p:nvPr/>
        </p:nvGrpSpPr>
        <p:grpSpPr>
          <a:xfrm>
            <a:off x="8431566" y="1580481"/>
            <a:ext cx="3565442" cy="2160907"/>
            <a:chOff x="7745787" y="1654623"/>
            <a:chExt cx="4367035" cy="1728195"/>
          </a:xfrm>
        </p:grpSpPr>
        <p:sp>
          <p:nvSpPr>
            <p:cNvPr id="270" name="Google Shape;270;p6"/>
            <p:cNvSpPr/>
            <p:nvPr/>
          </p:nvSpPr>
          <p:spPr>
            <a:xfrm>
              <a:off x="7753407" y="1654623"/>
              <a:ext cx="4359415" cy="1728195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 txBox="1"/>
            <p:nvPr/>
          </p:nvSpPr>
          <p:spPr>
            <a:xfrm>
              <a:off x="7745787" y="1654623"/>
              <a:ext cx="4367035" cy="5169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 u="sng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MEELS Energy Coverage in</a:t>
              </a:r>
              <a:br>
                <a:rPr b="1" lang="en-US" sz="1800" u="sng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1800" u="sng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Residential Sector</a:t>
              </a:r>
              <a:endParaRPr b="1" sz="1800" u="sng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 txBox="1"/>
            <p:nvPr/>
          </p:nvSpPr>
          <p:spPr>
            <a:xfrm>
              <a:off x="8175873" y="2168942"/>
              <a:ext cx="3651032" cy="118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lang="en-US" sz="1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80%  </a:t>
              </a:r>
              <a:r>
                <a:rPr lang="en-US" sz="18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(11 products) (Phase IV)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49%  </a:t>
              </a:r>
              <a:r>
                <a:rPr lang="en-US" sz="1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(8 products)</a:t>
              </a:r>
              <a:br>
                <a:rPr lang="en-US" sz="1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          (in first 3 Phases)</a:t>
              </a:r>
              <a:endPara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3" name="Google Shape;273;p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 rot="-5400000">
              <a:off x="9341654" y="2500659"/>
              <a:ext cx="463628" cy="2822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4" name="Google Shape;274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978500" y="2411538"/>
            <a:ext cx="422752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820150" y="2521614"/>
            <a:ext cx="941838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6"/>
          <p:cNvPicPr preferRelativeResize="0"/>
          <p:nvPr/>
        </p:nvPicPr>
        <p:blipFill rotWithShape="1">
          <a:blip r:embed="rId16">
            <a:alphaModFix/>
          </a:blip>
          <a:srcRect b="17732" l="29354" r="28140" t="14761"/>
          <a:stretch/>
        </p:blipFill>
        <p:spPr>
          <a:xfrm>
            <a:off x="5340093" y="1526652"/>
            <a:ext cx="612068" cy="97210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"/>
          <p:cNvSpPr/>
          <p:nvPr/>
        </p:nvSpPr>
        <p:spPr>
          <a:xfrm>
            <a:off x="4110335" y="5001683"/>
            <a:ext cx="5749063" cy="1281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MEELS: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Energy Saving (electricity as unit): </a:t>
            </a:r>
            <a:r>
              <a:rPr b="1" i="1" lang="en-US" sz="20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1,353 GWh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baseline="-25000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Emission: </a:t>
            </a:r>
            <a:r>
              <a:rPr b="1" i="1" lang="en-US" sz="20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911,850 tonnes</a:t>
            </a:r>
            <a:endParaRPr b="1" i="1" sz="2000" u="sng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"/>
          <p:cNvSpPr/>
          <p:nvPr/>
        </p:nvSpPr>
        <p:spPr>
          <a:xfrm>
            <a:off x="7172450" y="2853545"/>
            <a:ext cx="736082" cy="733778"/>
          </a:xfrm>
          <a:prstGeom prst="ellipse">
            <a:avLst/>
          </a:prstGeom>
          <a:solidFill>
            <a:srgbClr val="E905FB"/>
          </a:solidFill>
          <a:ln cap="flat" cmpd="sng" w="25400">
            <a:solidFill>
              <a:srgbClr val="E905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 txBox="1"/>
          <p:nvPr/>
        </p:nvSpPr>
        <p:spPr>
          <a:xfrm>
            <a:off x="6207644" y="1715886"/>
            <a:ext cx="17851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05FB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  <a:t>2025 3</a:t>
            </a:r>
            <a:r>
              <a:rPr b="1" baseline="30000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b="1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  <a:t>Upgrading of</a:t>
            </a:r>
            <a:br>
              <a:rPr b="1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600">
                <a:solidFill>
                  <a:srgbClr val="E905FB"/>
                </a:solidFill>
                <a:latin typeface="Calibri"/>
                <a:ea typeface="Calibri"/>
                <a:cs typeface="Calibri"/>
                <a:sym typeface="Calibri"/>
              </a:rPr>
              <a:t>Standards</a:t>
            </a:r>
            <a:endParaRPr/>
          </a:p>
        </p:txBody>
      </p:sp>
      <p:pic>
        <p:nvPicPr>
          <p:cNvPr id="280" name="Google Shape;280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 rot="851837">
            <a:off x="7610376" y="1415983"/>
            <a:ext cx="525506" cy="79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498157">
            <a:off x="7320264" y="1144630"/>
            <a:ext cx="491643" cy="47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98157">
            <a:off x="6916939" y="1289601"/>
            <a:ext cx="514933" cy="50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"/>
          <p:cNvSpPr txBox="1"/>
          <p:nvPr/>
        </p:nvSpPr>
        <p:spPr>
          <a:xfrm>
            <a:off x="0" y="140165"/>
            <a:ext cx="107287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rPr>
              <a:t>Governing Energy Efficiency of Buildings</a:t>
            </a:r>
            <a:endParaRPr sz="3600">
              <a:solidFill>
                <a:schemeClr val="accent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621" y="996380"/>
            <a:ext cx="5560034" cy="357256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7"/>
          <p:cNvSpPr/>
          <p:nvPr/>
        </p:nvSpPr>
        <p:spPr>
          <a:xfrm>
            <a:off x="6335079" y="1044402"/>
            <a:ext cx="5697000" cy="492870"/>
          </a:xfrm>
          <a:prstGeom prst="roundRect">
            <a:avLst>
              <a:gd fmla="val 34265" name="adj"/>
            </a:avLst>
          </a:prstGeom>
          <a:solidFill>
            <a:srgbClr val="E9EB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7"/>
          <p:cNvSpPr txBox="1"/>
          <p:nvPr/>
        </p:nvSpPr>
        <p:spPr>
          <a:xfrm>
            <a:off x="6405417" y="1092550"/>
            <a:ext cx="552506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F7B62"/>
                </a:solidFill>
                <a:latin typeface="Arial Black"/>
                <a:ea typeface="Arial Black"/>
                <a:cs typeface="Arial Black"/>
                <a:sym typeface="Arial Black"/>
              </a:rPr>
              <a:t>Buildings Energy Efficiency Ordinance</a:t>
            </a:r>
            <a:endParaRPr sz="2000">
              <a:solidFill>
                <a:srgbClr val="6F7B6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1" name="Google Shape;291;p7"/>
          <p:cNvSpPr txBox="1"/>
          <p:nvPr/>
        </p:nvSpPr>
        <p:spPr>
          <a:xfrm>
            <a:off x="6330461" y="1647930"/>
            <a:ext cx="43375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🞐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Achievement by 2024</a:t>
            </a:r>
            <a:endParaRPr b="1" i="1" sz="1600">
              <a:solidFill>
                <a:srgbClr val="A39B4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uilding - Free real estate icons" id="292" name="Google Shape;29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9450" y="1697771"/>
            <a:ext cx="877493" cy="871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7"/>
          <p:cNvGrpSpPr/>
          <p:nvPr/>
        </p:nvGrpSpPr>
        <p:grpSpPr>
          <a:xfrm>
            <a:off x="10905548" y="3130408"/>
            <a:ext cx="1024930" cy="1082265"/>
            <a:chOff x="997882" y="3599264"/>
            <a:chExt cx="1053385" cy="1075722"/>
          </a:xfrm>
        </p:grpSpPr>
        <p:pic>
          <p:nvPicPr>
            <p:cNvPr descr="Building - Free buildings icons" id="294" name="Google Shape;294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97882" y="3883216"/>
              <a:ext cx="791770" cy="791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nergy Audit Icon - Free PNG &amp; SVG 2065 - Noun Project" id="295" name="Google Shape;295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28037" y="3599264"/>
              <a:ext cx="523230" cy="5232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p7"/>
          <p:cNvSpPr txBox="1"/>
          <p:nvPr/>
        </p:nvSpPr>
        <p:spPr>
          <a:xfrm>
            <a:off x="6380700" y="4402575"/>
            <a:ext cx="50208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🞐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Enhancement in 2025</a:t>
            </a:r>
            <a:endParaRPr/>
          </a:p>
        </p:txBody>
      </p:sp>
      <p:sp>
        <p:nvSpPr>
          <p:cNvPr id="297" name="Google Shape;297;p7"/>
          <p:cNvSpPr txBox="1"/>
          <p:nvPr/>
        </p:nvSpPr>
        <p:spPr>
          <a:xfrm>
            <a:off x="6655093" y="5130475"/>
            <a:ext cx="502083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Extending the coverage of more building types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Shorten interval of energy audit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⮚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 data transparency</a:t>
            </a:r>
            <a:endParaRPr/>
          </a:p>
        </p:txBody>
      </p:sp>
      <p:sp>
        <p:nvSpPr>
          <p:cNvPr id="298" name="Google Shape;298;p7"/>
          <p:cNvSpPr txBox="1"/>
          <p:nvPr/>
        </p:nvSpPr>
        <p:spPr>
          <a:xfrm>
            <a:off x="2079017" y="4777233"/>
            <a:ext cx="366576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Estimated electricity saving of about </a:t>
            </a: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5.4 billion kWh/year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2035</a:t>
            </a:r>
            <a:endParaRPr/>
          </a:p>
        </p:txBody>
      </p:sp>
      <p:grpSp>
        <p:nvGrpSpPr>
          <p:cNvPr id="299" name="Google Shape;299;p7"/>
          <p:cNvGrpSpPr/>
          <p:nvPr/>
        </p:nvGrpSpPr>
        <p:grpSpPr>
          <a:xfrm>
            <a:off x="137621" y="4540610"/>
            <a:ext cx="1879519" cy="1637392"/>
            <a:chOff x="-4692520" y="4115538"/>
            <a:chExt cx="3206620" cy="2793731"/>
          </a:xfrm>
        </p:grpSpPr>
        <p:pic>
          <p:nvPicPr>
            <p:cNvPr descr="Energy Reduction Icon Stock Illustration - Download Image Now - Reduction,  Icon, Consumerism - iStock" id="300" name="Google Shape;300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3726947" y="5570260"/>
              <a:ext cx="1351018" cy="1339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Vector Illustration with Green Building Icon | Freestock icons" id="301" name="Google Shape;301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4692520" y="4115538"/>
              <a:ext cx="3206620" cy="23929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7"/>
          <p:cNvSpPr txBox="1"/>
          <p:nvPr/>
        </p:nvSpPr>
        <p:spPr>
          <a:xfrm>
            <a:off x="258653" y="3730196"/>
            <a:ext cx="5481692" cy="632560"/>
          </a:xfrm>
          <a:prstGeom prst="rect">
            <a:avLst/>
          </a:prstGeom>
          <a:solidFill>
            <a:srgbClr val="E9EB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5241"/>
              </a:buClr>
              <a:buSzPts val="2000"/>
              <a:buFont typeface="Arial"/>
              <a:buNone/>
            </a:pPr>
            <a:r>
              <a:rPr b="1" lang="en-US" sz="2000">
                <a:solidFill>
                  <a:srgbClr val="4A5241"/>
                </a:solidFill>
                <a:latin typeface="Arial"/>
                <a:ea typeface="Arial"/>
                <a:cs typeface="Arial"/>
                <a:sym typeface="Arial"/>
              </a:rPr>
              <a:t>20% uplifts compare to standard in 2015</a:t>
            </a:r>
            <a:endParaRPr/>
          </a:p>
        </p:txBody>
      </p:sp>
      <p:pic>
        <p:nvPicPr>
          <p:cNvPr id="303" name="Google Shape;30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65392" y="2135927"/>
            <a:ext cx="4002608" cy="210323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7"/>
          <p:cNvSpPr txBox="1"/>
          <p:nvPr/>
        </p:nvSpPr>
        <p:spPr>
          <a:xfrm>
            <a:off x="6665392" y="4757642"/>
            <a:ext cx="52650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Amended the Ordinance for: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/>
          <p:nvPr/>
        </p:nvSpPr>
        <p:spPr>
          <a:xfrm>
            <a:off x="147145" y="0"/>
            <a:ext cx="10557298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Retro-commissioning (RCx)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11" name="Google Shape;31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9871" y="23285"/>
            <a:ext cx="1707507" cy="169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357" y="2864337"/>
            <a:ext cx="2326889" cy="328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9871" y="1697146"/>
            <a:ext cx="4544610" cy="236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8956" y="4610223"/>
            <a:ext cx="1084908" cy="1523233"/>
          </a:xfrm>
          <a:prstGeom prst="rect">
            <a:avLst/>
          </a:prstGeom>
          <a:noFill/>
          <a:ln cap="flat" cmpd="sng" w="9525">
            <a:solidFill>
              <a:srgbClr val="3F739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5" name="Google Shape;31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18049" y="4610224"/>
            <a:ext cx="1077951" cy="152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7357" y="1067751"/>
            <a:ext cx="4616605" cy="166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75990" y="4817328"/>
            <a:ext cx="2224071" cy="131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"/>
          <p:cNvPicPr preferRelativeResize="0"/>
          <p:nvPr/>
        </p:nvPicPr>
        <p:blipFill rotWithShape="1">
          <a:blip r:embed="rId10">
            <a:alphaModFix/>
          </a:blip>
          <a:srcRect b="0" l="0" r="0" t="-727"/>
          <a:stretch/>
        </p:blipFill>
        <p:spPr>
          <a:xfrm>
            <a:off x="2675990" y="2864337"/>
            <a:ext cx="2224071" cy="18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18049" y="1067751"/>
            <a:ext cx="2378866" cy="1645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粵港澳大灣區建築物重新校驗合作備忘錄簽署儀式今日舉行（附圖）" id="320" name="Google Shape;320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18049" y="2864337"/>
            <a:ext cx="2378866" cy="1671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549871" y="4207488"/>
            <a:ext cx="4544610" cy="19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57371"/>
            <a:ext cx="6220238" cy="434187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9"/>
          <p:cNvSpPr/>
          <p:nvPr/>
        </p:nvSpPr>
        <p:spPr>
          <a:xfrm rot="8172694">
            <a:off x="3921737" y="4015397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9"/>
          <p:cNvSpPr txBox="1"/>
          <p:nvPr>
            <p:ph idx="4294967295" type="title"/>
          </p:nvPr>
        </p:nvSpPr>
        <p:spPr>
          <a:xfrm>
            <a:off x="0" y="0"/>
            <a:ext cx="9860974" cy="938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644030"/>
              </a:buClr>
              <a:buSzPts val="3200"/>
              <a:buFont typeface="Malgun Gothic"/>
              <a:buNone/>
            </a:pPr>
            <a:r>
              <a:rPr b="1" lang="en-US" sz="3200">
                <a:solidFill>
                  <a:srgbClr val="644030"/>
                </a:solidFill>
                <a:latin typeface="Malgun Gothic"/>
                <a:ea typeface="Malgun Gothic"/>
                <a:cs typeface="Malgun Gothic"/>
                <a:sym typeface="Malgun Gothic"/>
              </a:rPr>
              <a:t>Development of DCS(1)</a:t>
            </a:r>
            <a:endParaRPr b="1" sz="3200">
              <a:solidFill>
                <a:srgbClr val="64403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30" name="Google Shape;330;p9"/>
          <p:cNvSpPr/>
          <p:nvPr/>
        </p:nvSpPr>
        <p:spPr>
          <a:xfrm rot="8172694">
            <a:off x="3797920" y="4032001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 txBox="1"/>
          <p:nvPr/>
        </p:nvSpPr>
        <p:spPr>
          <a:xfrm>
            <a:off x="2701018" y="4235862"/>
            <a:ext cx="3035448" cy="60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Kai Tak, 3 Plants (462MWr)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Operated since: Q4 2013</a:t>
            </a:r>
            <a:endParaRPr sz="16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9"/>
          <p:cNvSpPr txBox="1"/>
          <p:nvPr/>
        </p:nvSpPr>
        <p:spPr>
          <a:xfrm>
            <a:off x="-183512" y="4480306"/>
            <a:ext cx="3455581" cy="580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Tung Chung East (123MWr)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Scheduled Operation: Q4 2027</a:t>
            </a:r>
            <a:endParaRPr sz="16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9"/>
          <p:cNvSpPr txBox="1"/>
          <p:nvPr/>
        </p:nvSpPr>
        <p:spPr>
          <a:xfrm>
            <a:off x="0" y="3232295"/>
            <a:ext cx="3699164" cy="434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Hung Shui Kiu Town Centre (106MW)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Scheduled Operation: end 2030</a:t>
            </a:r>
            <a:endParaRPr sz="16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9"/>
          <p:cNvSpPr txBox="1"/>
          <p:nvPr/>
        </p:nvSpPr>
        <p:spPr>
          <a:xfrm>
            <a:off x="842048" y="2320304"/>
            <a:ext cx="4335538" cy="434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Kwu Tung North, 2 Plants(190MWr)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Scheduled Operation: Q2 2026</a:t>
            </a:r>
            <a:endParaRPr sz="16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9"/>
          <p:cNvSpPr txBox="1"/>
          <p:nvPr/>
        </p:nvSpPr>
        <p:spPr>
          <a:xfrm>
            <a:off x="498741" y="5999245"/>
            <a:ext cx="21948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DCS in operation</a:t>
            </a:r>
            <a:endParaRPr/>
          </a:p>
        </p:txBody>
      </p:sp>
      <p:sp>
        <p:nvSpPr>
          <p:cNvPr id="336" name="Google Shape;336;p9"/>
          <p:cNvSpPr txBox="1"/>
          <p:nvPr/>
        </p:nvSpPr>
        <p:spPr>
          <a:xfrm>
            <a:off x="2896633" y="6019323"/>
            <a:ext cx="26442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DCS in construction</a:t>
            </a:r>
            <a:endParaRPr/>
          </a:p>
        </p:txBody>
      </p:sp>
      <p:sp>
        <p:nvSpPr>
          <p:cNvPr id="337" name="Google Shape;337;p9"/>
          <p:cNvSpPr txBox="1"/>
          <p:nvPr/>
        </p:nvSpPr>
        <p:spPr>
          <a:xfrm>
            <a:off x="1118698" y="1445558"/>
            <a:ext cx="38035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Government-led DCS in HK</a:t>
            </a:r>
            <a:endParaRPr/>
          </a:p>
        </p:txBody>
      </p:sp>
      <p:pic>
        <p:nvPicPr>
          <p:cNvPr id="338" name="Google Shape;33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8801" y="1555646"/>
            <a:ext cx="2809108" cy="169853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graphicFrame>
        <p:nvGraphicFramePr>
          <p:cNvPr id="339" name="Google Shape;339;p9"/>
          <p:cNvGraphicFramePr/>
          <p:nvPr/>
        </p:nvGraphicFramePr>
        <p:xfrm>
          <a:off x="6403751" y="334065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{331AE4EA-9B4A-4A6B-AFB6-9F0D28EE2E25}</a:tableStyleId>
              </a:tblPr>
              <a:tblGrid>
                <a:gridCol w="1192000"/>
                <a:gridCol w="4520050"/>
              </a:tblGrid>
              <a:tr h="586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Nos. of Plant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nos. (total 462 MWr)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</a:tr>
              <a:tr h="586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A/C floor area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2.54 million m</a:t>
                      </a:r>
                      <a:r>
                        <a:rPr b="0" baseline="3000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0" baseline="3000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</a:tr>
              <a:tr h="5860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System Efficiency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DCS consumes </a:t>
                      </a:r>
                      <a:r>
                        <a:rPr b="1" i="0" lang="en-US" sz="16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35% less </a:t>
                      </a:r>
                      <a:r>
                        <a:rPr b="0" i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electricity as compared to traditional air-cooled A/C systems.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</a:tr>
              <a:tr h="1172050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 Saving</a:t>
                      </a:r>
                      <a:endParaRPr b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 to end 2024, saved ≈ 78 million KWhr electricity, i.e. the annual consumption of 23,800 three=person households. </a:t>
                      </a:r>
                      <a:r>
                        <a:rPr b="1" lang="en-US" sz="1600" u="none" cap="none" strike="noStrik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Reduced carbon emission ≈ 50,000 tons</a:t>
                      </a:r>
                      <a:endParaRPr/>
                    </a:p>
                  </a:txBody>
                  <a:tcPr marT="0" marB="0" marR="68575" marL="68575"/>
                </a:tc>
              </a:tr>
            </a:tbl>
          </a:graphicData>
        </a:graphic>
      </p:graphicFrame>
      <p:sp>
        <p:nvSpPr>
          <p:cNvPr id="340" name="Google Shape;340;p9"/>
          <p:cNvSpPr txBox="1"/>
          <p:nvPr/>
        </p:nvSpPr>
        <p:spPr>
          <a:xfrm>
            <a:off x="6354750" y="1555646"/>
            <a:ext cx="1652678" cy="609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Kai Tak DCS</a:t>
            </a:r>
            <a:endParaRPr b="1" sz="16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9"/>
          <p:cNvSpPr/>
          <p:nvPr/>
        </p:nvSpPr>
        <p:spPr>
          <a:xfrm rot="8172694">
            <a:off x="3707733" y="3982490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/>
          <p:nvPr/>
        </p:nvSpPr>
        <p:spPr>
          <a:xfrm rot="8172694">
            <a:off x="2956326" y="2145895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/>
          <p:nvPr/>
        </p:nvSpPr>
        <p:spPr>
          <a:xfrm rot="8172694">
            <a:off x="2827776" y="2141939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 rot="8172694">
            <a:off x="1703471" y="3021867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9"/>
          <p:cNvSpPr/>
          <p:nvPr/>
        </p:nvSpPr>
        <p:spPr>
          <a:xfrm rot="8172694">
            <a:off x="1401626" y="4289983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 rot="8172694">
            <a:off x="2720361" y="6046382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 rot="8172694">
            <a:off x="309494" y="6052339"/>
            <a:ext cx="176883" cy="173327"/>
          </a:xfrm>
          <a:prstGeom prst="teardrop">
            <a:avLst>
              <a:gd fmla="val 100000" name="adj"/>
            </a:avLst>
          </a:prstGeom>
          <a:solidFill>
            <a:schemeClr val="lt1"/>
          </a:solidFill>
          <a:ln cap="flat" cmpd="sng" w="635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6554" y="1521990"/>
            <a:ext cx="2573381" cy="175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回顧">
  <a:themeElements>
    <a:clrScheme name="回顧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2023-09-19T01:21:38Z</dcterms:created>
  <dc:creator>E/EEA4/3</dc:creator>
</cp:coreProperties>
</file>