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6858000"/>
  <p:notesSz cx="6858000" cy="9144000"/>
  <p:embeddedFontLst>
    <p:embeddedFont>
      <p:font typeface="Arim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341">
          <p15:clr>
            <a:srgbClr val="A4A3A4"/>
          </p15:clr>
        </p15:guide>
      </p15:sldGuideLst>
    </p:ext>
    <p:ext uri="GoogleSlidesCustomDataVersion2">
      <go:slidesCustomData xmlns:go="http://customooxmlschemas.google.com/" r:id="rId30" roundtripDataSignature="AMtx7mi7hp5Ji4Cov3eLQ9cSbR6ebUIV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3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regular.fntdata"/><Relationship Id="rId25" Type="http://schemas.openxmlformats.org/officeDocument/2006/relationships/slide" Target="slides/slide20.xml"/><Relationship Id="rId28" Type="http://schemas.openxmlformats.org/officeDocument/2006/relationships/font" Target="fonts/Arimo-italic.fntdata"/><Relationship Id="rId27"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D:\&#32463;&#30740;&#38498;\APEC\1117&#38889;&#22269;&#20250;&#35758;\&#21457;&#35328;\&#26032;&#24314;%20Microsoft%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altLang="zh-CN" b="0" i="0">
                <a:effectLst/>
              </a:rPr>
              <a:t>Scale of China's Wind Power Installation and Wind Power Construction Cost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zh-CN"/>
        </a:p>
      </c:txPr>
    </c:title>
    <c:autoTitleDeleted val="0"/>
    <c:plotArea>
      <c:layout/>
      <c:barChart>
        <c:barDir val="col"/>
        <c:grouping val="clustered"/>
        <c:varyColors val="0"/>
        <c:ser>
          <c:idx val="0"/>
          <c:order val="0"/>
          <c:tx>
            <c:strRef>
              <c:f>Sheet1!$B$14</c:f>
              <c:strCache>
                <c:ptCount val="1"/>
                <c:pt idx="0">
                  <c:v>Onshore Wind Power Cost (USD/kW)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Sheet1!$A$15:$A$24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Sheet1!$B$15:$B$24</c:f>
              <c:numCache>
                <c:formatCode>0</c:formatCode>
                <c:ptCount val="10"/>
                <c:pt idx="0">
                  <c:v>1052.8</c:v>
                </c:pt>
                <c:pt idx="1">
                  <c:v>1089.2</c:v>
                </c:pt>
                <c:pt idx="2">
                  <c:v>1022</c:v>
                </c:pt>
                <c:pt idx="3">
                  <c:v>994</c:v>
                </c:pt>
                <c:pt idx="4">
                  <c:v>985.6</c:v>
                </c:pt>
                <c:pt idx="5">
                  <c:v>1005.2</c:v>
                </c:pt>
                <c:pt idx="6">
                  <c:v>870.8</c:v>
                </c:pt>
                <c:pt idx="7">
                  <c:v>812</c:v>
                </c:pt>
                <c:pt idx="8">
                  <c:v>630</c:v>
                </c:pt>
                <c:pt idx="9">
                  <c:v>588</c:v>
                </c:pt>
              </c:numCache>
            </c:numRef>
          </c:val>
          <c:extLst>
            <c:ext xmlns:c16="http://schemas.microsoft.com/office/drawing/2014/chart" uri="{C3380CC4-5D6E-409C-BE32-E72D297353CC}">
              <c16:uniqueId val="{00000000-18FB-4452-8043-107E77EAA42F}"/>
            </c:ext>
          </c:extLst>
        </c:ser>
        <c:ser>
          <c:idx val="1"/>
          <c:order val="1"/>
          <c:tx>
            <c:strRef>
              <c:f>Sheet1!$C$14</c:f>
              <c:strCache>
                <c:ptCount val="1"/>
                <c:pt idx="0">
                  <c:v>Offshore Wind Power Cost (USD/kW)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Sheet1!$A$15:$A$24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Sheet1!$C$15:$C$24</c:f>
              <c:numCache>
                <c:formatCode>0</c:formatCode>
                <c:ptCount val="10"/>
                <c:pt idx="0">
                  <c:v>2670</c:v>
                </c:pt>
                <c:pt idx="1">
                  <c:v>2170</c:v>
                </c:pt>
                <c:pt idx="2">
                  <c:v>2100</c:v>
                </c:pt>
                <c:pt idx="3">
                  <c:v>2086</c:v>
                </c:pt>
                <c:pt idx="4">
                  <c:v>2352</c:v>
                </c:pt>
                <c:pt idx="5">
                  <c:v>2492</c:v>
                </c:pt>
                <c:pt idx="6">
                  <c:v>3010</c:v>
                </c:pt>
                <c:pt idx="7">
                  <c:v>1610</c:v>
                </c:pt>
                <c:pt idx="8">
                  <c:v>1475.6</c:v>
                </c:pt>
                <c:pt idx="9">
                  <c:v>1400</c:v>
                </c:pt>
              </c:numCache>
            </c:numRef>
          </c:val>
          <c:extLst>
            <c:ext xmlns:c16="http://schemas.microsoft.com/office/drawing/2014/chart" uri="{C3380CC4-5D6E-409C-BE32-E72D297353CC}">
              <c16:uniqueId val="{00000001-18FB-4452-8043-107E77EAA42F}"/>
            </c:ext>
          </c:extLst>
        </c:ser>
        <c:dLbls>
          <c:dLblPos val="outEnd"/>
          <c:showLegendKey val="0"/>
          <c:showVal val="1"/>
          <c:showCatName val="0"/>
          <c:showSerName val="0"/>
          <c:showPercent val="0"/>
          <c:showBubbleSize val="0"/>
        </c:dLbls>
        <c:gapWidth val="219"/>
        <c:overlap val="-27"/>
        <c:axId val="931664239"/>
        <c:axId val="931665199"/>
      </c:barChart>
      <c:lineChart>
        <c:grouping val="standard"/>
        <c:varyColors val="0"/>
        <c:ser>
          <c:idx val="2"/>
          <c:order val="2"/>
          <c:tx>
            <c:strRef>
              <c:f>Sheet1!$D$14</c:f>
              <c:strCache>
                <c:ptCount val="1"/>
                <c:pt idx="0">
                  <c:v>Wind Power Installed Capacity (GW)</c:v>
                </c:pt>
              </c:strCache>
            </c:strRef>
          </c:tx>
          <c:spPr>
            <a:ln w="28575" cap="rnd">
              <a:solidFill>
                <a:schemeClr val="accent6">
                  <a:lumMod val="75000"/>
                </a:schemeClr>
              </a:solidFill>
              <a:round/>
            </a:ln>
            <a:effectLst/>
          </c:spPr>
          <c:marker>
            <c:symbol val="none"/>
          </c:marker>
          <c:dLbls>
            <c:dLbl>
              <c:idx val="0"/>
              <c:layout>
                <c:manualLayout>
                  <c:x val="9.0971422939181753E-3"/>
                  <c:y val="1.741992606361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FB-4452-8043-107E77EAA42F}"/>
                </c:ext>
              </c:extLst>
            </c:dLbl>
            <c:dLbl>
              <c:idx val="1"/>
              <c:layout>
                <c:manualLayout>
                  <c:x val="-3.3355803081949869E-17"/>
                  <c:y val="2.9033210106026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FB-4452-8043-107E77EAA42F}"/>
                </c:ext>
              </c:extLst>
            </c:dLbl>
            <c:dLbl>
              <c:idx val="2"/>
              <c:layout>
                <c:manualLayout>
                  <c:x val="1.0916570752701851E-2"/>
                  <c:y val="2.032324707421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FB-4452-8043-107E77EAA42F}"/>
                </c:ext>
              </c:extLst>
            </c:dLbl>
            <c:dLbl>
              <c:idx val="3"/>
              <c:layout>
                <c:manualLayout>
                  <c:x val="1.2735999211485494E-2"/>
                  <c:y val="1.4516605053013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FB-4452-8043-107E77EAA4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Sheet1!$D$15:$D$24</c:f>
              <c:numCache>
                <c:formatCode>0</c:formatCode>
                <c:ptCount val="10"/>
                <c:pt idx="0">
                  <c:v>145.36000000000001</c:v>
                </c:pt>
                <c:pt idx="1">
                  <c:v>168.73</c:v>
                </c:pt>
                <c:pt idx="2">
                  <c:v>188.39</c:v>
                </c:pt>
                <c:pt idx="3">
                  <c:v>209.53</c:v>
                </c:pt>
                <c:pt idx="4">
                  <c:v>236.32</c:v>
                </c:pt>
                <c:pt idx="5">
                  <c:v>290.75</c:v>
                </c:pt>
                <c:pt idx="6">
                  <c:v>346.67</c:v>
                </c:pt>
                <c:pt idx="7">
                  <c:v>395.56</c:v>
                </c:pt>
                <c:pt idx="8">
                  <c:v>474.6</c:v>
                </c:pt>
                <c:pt idx="9">
                  <c:v>561.26</c:v>
                </c:pt>
              </c:numCache>
            </c:numRef>
          </c:val>
          <c:smooth val="0"/>
          <c:extLst>
            <c:ext xmlns:c16="http://schemas.microsoft.com/office/drawing/2014/chart" uri="{C3380CC4-5D6E-409C-BE32-E72D297353CC}">
              <c16:uniqueId val="{00000002-18FB-4452-8043-107E77EAA42F}"/>
            </c:ext>
          </c:extLst>
        </c:ser>
        <c:dLbls>
          <c:showLegendKey val="0"/>
          <c:showVal val="1"/>
          <c:showCatName val="0"/>
          <c:showSerName val="0"/>
          <c:showPercent val="0"/>
          <c:showBubbleSize val="0"/>
        </c:dLbls>
        <c:marker val="1"/>
        <c:smooth val="0"/>
        <c:axId val="933126255"/>
        <c:axId val="933125775"/>
      </c:lineChart>
      <c:catAx>
        <c:axId val="93166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31665199"/>
        <c:crosses val="autoZero"/>
        <c:auto val="1"/>
        <c:lblAlgn val="ctr"/>
        <c:lblOffset val="100"/>
        <c:noMultiLvlLbl val="0"/>
      </c:catAx>
      <c:valAx>
        <c:axId val="931665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ltLang="zh-CN"/>
                  <a:t>Offshore Wind Power Cost (USD/kW)</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lt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31664239"/>
        <c:crosses val="autoZero"/>
        <c:crossBetween val="between"/>
      </c:valAx>
      <c:valAx>
        <c:axId val="933125775"/>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ltLang="zh-CN"/>
                  <a:t>Wind Power Installed Capacity (GW)</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lt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33126255"/>
        <c:crosses val="max"/>
        <c:crossBetween val="between"/>
      </c:valAx>
      <c:catAx>
        <c:axId val="933126255"/>
        <c:scaling>
          <c:orientation val="minMax"/>
        </c:scaling>
        <c:delete val="1"/>
        <c:axPos val="b"/>
        <c:majorTickMark val="out"/>
        <c:minorTickMark val="none"/>
        <c:tickLblPos val="nextTo"/>
        <c:crossAx val="9331257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8" name="Google Shape;6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0" name="Google Shape;14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 name="Google Shape;15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1" name="Google Shape;20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1" name="Google Shape;21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1" name="Google Shape;2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 name="Google Shape;7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0" name="Google Shape;23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 name="Google Shape;7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4" name="Google Shape;9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 name="Google Shape;11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 name="Google Shape;12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12" name="Shape 12"/>
        <p:cNvGrpSpPr/>
        <p:nvPr/>
      </p:nvGrpSpPr>
      <p:grpSpPr>
        <a:xfrm>
          <a:off x="0" y="0"/>
          <a:ext cx="0" cy="0"/>
          <a:chOff x="0" y="0"/>
          <a:chExt cx="0" cy="0"/>
        </a:xfrm>
      </p:grpSpPr>
      <p:sp>
        <p:nvSpPr>
          <p:cNvPr id="13" name="Google Shape;13;p22"/>
          <p:cNvSpPr/>
          <p:nvPr/>
        </p:nvSpPr>
        <p:spPr>
          <a:xfrm>
            <a:off x="-8976" y="0"/>
            <a:ext cx="6866975"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 name="Google Shape;14;p22"/>
          <p:cNvGrpSpPr/>
          <p:nvPr/>
        </p:nvGrpSpPr>
        <p:grpSpPr>
          <a:xfrm>
            <a:off x="0" y="321212"/>
            <a:ext cx="6858000" cy="4572617"/>
            <a:chOff x="24275" y="-176874"/>
            <a:chExt cx="9119726" cy="6080636"/>
          </a:xfrm>
        </p:grpSpPr>
        <p:pic>
          <p:nvPicPr>
            <p:cNvPr id="15" name="Google Shape;15;p22"/>
            <p:cNvPicPr preferRelativeResize="0"/>
            <p:nvPr/>
          </p:nvPicPr>
          <p:blipFill rotWithShape="1">
            <a:blip r:embed="rId2">
              <a:alphaModFix/>
            </a:blip>
            <a:srcRect b="79400" l="82287" r="0" t="0"/>
            <a:stretch/>
          </p:blipFill>
          <p:spPr>
            <a:xfrm>
              <a:off x="7336781" y="-176874"/>
              <a:ext cx="1619672" cy="1059582"/>
            </a:xfrm>
            <a:prstGeom prst="rect">
              <a:avLst/>
            </a:prstGeom>
            <a:noFill/>
            <a:ln>
              <a:noFill/>
            </a:ln>
          </p:spPr>
        </p:pic>
        <p:pic>
          <p:nvPicPr>
            <p:cNvPr id="16" name="Google Shape;16;p22"/>
            <p:cNvPicPr preferRelativeResize="0"/>
            <p:nvPr/>
          </p:nvPicPr>
          <p:blipFill rotWithShape="1">
            <a:blip r:embed="rId3">
              <a:alphaModFix/>
            </a:blip>
            <a:srcRect b="14006" l="455" r="0" t="45137"/>
            <a:stretch/>
          </p:blipFill>
          <p:spPr>
            <a:xfrm>
              <a:off x="24275" y="773916"/>
              <a:ext cx="9119726" cy="5129846"/>
            </a:xfrm>
            <a:prstGeom prst="rect">
              <a:avLst/>
            </a:prstGeom>
            <a:noFill/>
            <a:ln>
              <a:noFill/>
            </a:ln>
          </p:spPr>
        </p:pic>
      </p:grpSp>
      <p:sp>
        <p:nvSpPr>
          <p:cNvPr id="17" name="Google Shape;17;p22"/>
          <p:cNvSpPr txBox="1"/>
          <p:nvPr/>
        </p:nvSpPr>
        <p:spPr>
          <a:xfrm>
            <a:off x="44624" y="4881984"/>
            <a:ext cx="2449513"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600"/>
              <a:buFont typeface="Arial"/>
              <a:buNone/>
            </a:pPr>
            <a:r>
              <a:rPr b="0" i="0" lang="en-US" sz="600" u="none" cap="none" strike="noStrike">
                <a:solidFill>
                  <a:srgbClr val="808080"/>
                </a:solidFill>
                <a:latin typeface="Arial"/>
                <a:ea typeface="Arial"/>
                <a:cs typeface="Arial"/>
                <a:sym typeface="Arial"/>
              </a:rPr>
              <a:t>©SPIC 2022. All Rights Reserved.</a:t>
            </a:r>
            <a:endParaRPr/>
          </a:p>
        </p:txBody>
      </p:sp>
      <p:sp>
        <p:nvSpPr>
          <p:cNvPr id="18" name="Google Shape;18;p22"/>
          <p:cNvSpPr txBox="1"/>
          <p:nvPr/>
        </p:nvSpPr>
        <p:spPr>
          <a:xfrm>
            <a:off x="5085184" y="4874290"/>
            <a:ext cx="146065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rgbClr val="A5A5A5"/>
                </a:solidFill>
                <a:latin typeface="Microsoft Yahei"/>
                <a:ea typeface="Microsoft Yahei"/>
                <a:cs typeface="Microsoft Yahei"/>
                <a:sym typeface="Microsoft Yahei"/>
              </a:rPr>
              <a:t>绿色 创新 融合，真信 真干 真成</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幻灯片">
  <p:cSld name="2_标题幻灯片">
    <p:spTree>
      <p:nvGrpSpPr>
        <p:cNvPr id="20" name="Shape 20"/>
        <p:cNvGrpSpPr/>
        <p:nvPr/>
      </p:nvGrpSpPr>
      <p:grpSpPr>
        <a:xfrm>
          <a:off x="0" y="0"/>
          <a:ext cx="0" cy="0"/>
          <a:chOff x="0" y="0"/>
          <a:chExt cx="0" cy="0"/>
        </a:xfrm>
      </p:grpSpPr>
      <p:sp>
        <p:nvSpPr>
          <p:cNvPr id="21" name="Google Shape;21;p24"/>
          <p:cNvSpPr/>
          <p:nvPr/>
        </p:nvSpPr>
        <p:spPr>
          <a:xfrm>
            <a:off x="-8976" y="0"/>
            <a:ext cx="6866975"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 name="Google Shape;22;p24"/>
          <p:cNvGrpSpPr/>
          <p:nvPr/>
        </p:nvGrpSpPr>
        <p:grpSpPr>
          <a:xfrm>
            <a:off x="0" y="46961"/>
            <a:ext cx="6858000" cy="633744"/>
            <a:chOff x="0" y="31182"/>
            <a:chExt cx="9144000" cy="844991"/>
          </a:xfrm>
        </p:grpSpPr>
        <p:pic>
          <p:nvPicPr>
            <p:cNvPr id="23" name="Google Shape;23;p24"/>
            <p:cNvPicPr preferRelativeResize="0"/>
            <p:nvPr/>
          </p:nvPicPr>
          <p:blipFill rotWithShape="1">
            <a:blip r:embed="rId2">
              <a:alphaModFix/>
            </a:blip>
            <a:srcRect b="0" l="0" r="0" t="0"/>
            <a:stretch/>
          </p:blipFill>
          <p:spPr>
            <a:xfrm>
              <a:off x="7602967" y="31182"/>
              <a:ext cx="1307261" cy="717730"/>
            </a:xfrm>
            <a:prstGeom prst="rect">
              <a:avLst/>
            </a:prstGeom>
            <a:noFill/>
            <a:ln>
              <a:noFill/>
            </a:ln>
          </p:spPr>
        </p:pic>
        <p:pic>
          <p:nvPicPr>
            <p:cNvPr id="24" name="Google Shape;24;p24"/>
            <p:cNvPicPr preferRelativeResize="0"/>
            <p:nvPr/>
          </p:nvPicPr>
          <p:blipFill rotWithShape="1">
            <a:blip r:embed="rId3">
              <a:alphaModFix/>
            </a:blip>
            <a:srcRect b="0" l="0" r="0" t="0"/>
            <a:stretch/>
          </p:blipFill>
          <p:spPr>
            <a:xfrm>
              <a:off x="0" y="805278"/>
              <a:ext cx="9144000" cy="70895"/>
            </a:xfrm>
            <a:prstGeom prst="rect">
              <a:avLst/>
            </a:prstGeom>
            <a:noFill/>
            <a:ln>
              <a:noFill/>
            </a:ln>
          </p:spPr>
        </p:pic>
      </p:grpSp>
      <p:sp>
        <p:nvSpPr>
          <p:cNvPr id="25" name="Google Shape;25;p24"/>
          <p:cNvSpPr txBox="1"/>
          <p:nvPr/>
        </p:nvSpPr>
        <p:spPr>
          <a:xfrm>
            <a:off x="6434825" y="4867031"/>
            <a:ext cx="45005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en-US" sz="1050">
                <a:solidFill>
                  <a:srgbClr val="7F7F7F"/>
                </a:solidFill>
                <a:latin typeface="Arial"/>
                <a:ea typeface="Arial"/>
                <a:cs typeface="Arial"/>
                <a:sym typeface="Arial"/>
              </a:rPr>
              <a:t>‹#›</a:t>
            </a:fld>
            <a:endParaRPr sz="1050">
              <a:solidFill>
                <a:srgbClr val="7F7F7F"/>
              </a:solidFill>
              <a:latin typeface="Arial"/>
              <a:ea typeface="Arial"/>
              <a:cs typeface="Arial"/>
              <a:sym typeface="Arial"/>
            </a:endParaRPr>
          </a:p>
        </p:txBody>
      </p:sp>
      <p:sp>
        <p:nvSpPr>
          <p:cNvPr id="26" name="Google Shape;26;p24"/>
          <p:cNvSpPr txBox="1"/>
          <p:nvPr/>
        </p:nvSpPr>
        <p:spPr>
          <a:xfrm>
            <a:off x="44624" y="4881984"/>
            <a:ext cx="2449513"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600"/>
              <a:buFont typeface="Arial"/>
              <a:buNone/>
            </a:pPr>
            <a:r>
              <a:rPr b="0" i="0" lang="en-US" sz="600" u="none" cap="none" strike="noStrike">
                <a:solidFill>
                  <a:srgbClr val="808080"/>
                </a:solidFill>
                <a:latin typeface="Arial"/>
                <a:ea typeface="Arial"/>
                <a:cs typeface="Arial"/>
                <a:sym typeface="Arial"/>
              </a:rPr>
              <a:t>©SPIC 2022. All Rights Reserved.</a:t>
            </a:r>
            <a:endParaRPr/>
          </a:p>
        </p:txBody>
      </p:sp>
      <p:sp>
        <p:nvSpPr>
          <p:cNvPr id="27" name="Google Shape;27;p24"/>
          <p:cNvSpPr txBox="1"/>
          <p:nvPr/>
        </p:nvSpPr>
        <p:spPr>
          <a:xfrm>
            <a:off x="5085184" y="4874290"/>
            <a:ext cx="146065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rgbClr val="A5A5A5"/>
                </a:solidFill>
                <a:latin typeface="Microsoft Yahei"/>
                <a:ea typeface="Microsoft Yahei"/>
                <a:cs typeface="Microsoft Yahei"/>
                <a:sym typeface="Microsoft Yahei"/>
              </a:rPr>
              <a:t>绿色 创新 融合，真信 真干 真成</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bg>
      <p:bgPr>
        <a:solidFill>
          <a:schemeClr val="lt1"/>
        </a:solidFill>
      </p:bgPr>
    </p:bg>
    <p:spTree>
      <p:nvGrpSpPr>
        <p:cNvPr id="28" name="Shape 28"/>
        <p:cNvGrpSpPr/>
        <p:nvPr/>
      </p:nvGrpSpPr>
      <p:grpSpPr>
        <a:xfrm>
          <a:off x="0" y="0"/>
          <a:ext cx="0" cy="0"/>
          <a:chOff x="0" y="0"/>
          <a:chExt cx="0" cy="0"/>
        </a:xfrm>
      </p:grpSpPr>
      <p:sp>
        <p:nvSpPr>
          <p:cNvPr id="29" name="Google Shape;29;p25"/>
          <p:cNvSpPr/>
          <p:nvPr/>
        </p:nvSpPr>
        <p:spPr>
          <a:xfrm>
            <a:off x="-8976" y="0"/>
            <a:ext cx="6866975"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25"/>
          <p:cNvSpPr txBox="1"/>
          <p:nvPr/>
        </p:nvSpPr>
        <p:spPr>
          <a:xfrm>
            <a:off x="6434825" y="4867031"/>
            <a:ext cx="45005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en-US" sz="1050">
                <a:solidFill>
                  <a:srgbClr val="7F7F7F"/>
                </a:solidFill>
                <a:latin typeface="Arial"/>
                <a:ea typeface="Arial"/>
                <a:cs typeface="Arial"/>
                <a:sym typeface="Arial"/>
              </a:rPr>
              <a:t>‹#›</a:t>
            </a:fld>
            <a:endParaRPr sz="1050">
              <a:solidFill>
                <a:srgbClr val="7F7F7F"/>
              </a:solidFill>
              <a:latin typeface="Arial"/>
              <a:ea typeface="Arial"/>
              <a:cs typeface="Arial"/>
              <a:sym typeface="Arial"/>
            </a:endParaRPr>
          </a:p>
        </p:txBody>
      </p:sp>
      <p:grpSp>
        <p:nvGrpSpPr>
          <p:cNvPr id="31" name="Google Shape;31;p25"/>
          <p:cNvGrpSpPr/>
          <p:nvPr/>
        </p:nvGrpSpPr>
        <p:grpSpPr>
          <a:xfrm>
            <a:off x="0" y="46961"/>
            <a:ext cx="6858000" cy="633744"/>
            <a:chOff x="0" y="31182"/>
            <a:chExt cx="9144000" cy="844991"/>
          </a:xfrm>
        </p:grpSpPr>
        <p:pic>
          <p:nvPicPr>
            <p:cNvPr id="32" name="Google Shape;32;p25"/>
            <p:cNvPicPr preferRelativeResize="0"/>
            <p:nvPr/>
          </p:nvPicPr>
          <p:blipFill rotWithShape="1">
            <a:blip r:embed="rId2">
              <a:alphaModFix/>
            </a:blip>
            <a:srcRect b="0" l="0" r="0" t="0"/>
            <a:stretch/>
          </p:blipFill>
          <p:spPr>
            <a:xfrm>
              <a:off x="7602967" y="31182"/>
              <a:ext cx="1307261" cy="717730"/>
            </a:xfrm>
            <a:prstGeom prst="rect">
              <a:avLst/>
            </a:prstGeom>
            <a:noFill/>
            <a:ln>
              <a:noFill/>
            </a:ln>
          </p:spPr>
        </p:pic>
        <p:pic>
          <p:nvPicPr>
            <p:cNvPr id="33" name="Google Shape;33;p25"/>
            <p:cNvPicPr preferRelativeResize="0"/>
            <p:nvPr/>
          </p:nvPicPr>
          <p:blipFill rotWithShape="1">
            <a:blip r:embed="rId3">
              <a:alphaModFix/>
            </a:blip>
            <a:srcRect b="0" l="0" r="0" t="0"/>
            <a:stretch/>
          </p:blipFill>
          <p:spPr>
            <a:xfrm>
              <a:off x="0" y="805278"/>
              <a:ext cx="9144000" cy="70895"/>
            </a:xfrm>
            <a:prstGeom prst="rect">
              <a:avLst/>
            </a:prstGeom>
            <a:noFill/>
            <a:ln>
              <a:noFill/>
            </a:ln>
          </p:spPr>
        </p:pic>
      </p:grpSp>
      <p:sp>
        <p:nvSpPr>
          <p:cNvPr id="34" name="Google Shape;34;p25"/>
          <p:cNvSpPr txBox="1"/>
          <p:nvPr/>
        </p:nvSpPr>
        <p:spPr>
          <a:xfrm>
            <a:off x="44624" y="4881984"/>
            <a:ext cx="2449513"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600"/>
              <a:buFont typeface="Arial"/>
              <a:buNone/>
            </a:pPr>
            <a:r>
              <a:rPr b="0" i="0" lang="en-US" sz="600" u="none" cap="none" strike="noStrike">
                <a:solidFill>
                  <a:srgbClr val="808080"/>
                </a:solidFill>
                <a:latin typeface="Arial"/>
                <a:ea typeface="Arial"/>
                <a:cs typeface="Arial"/>
                <a:sym typeface="Arial"/>
              </a:rPr>
              <a:t>©SPIC 2022. All Rights Reserved.</a:t>
            </a:r>
            <a:endParaRPr/>
          </a:p>
        </p:txBody>
      </p:sp>
      <p:sp>
        <p:nvSpPr>
          <p:cNvPr id="35" name="Google Shape;35;p25"/>
          <p:cNvSpPr txBox="1"/>
          <p:nvPr/>
        </p:nvSpPr>
        <p:spPr>
          <a:xfrm>
            <a:off x="5085184" y="4874290"/>
            <a:ext cx="146065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rgbClr val="A5A5A5"/>
                </a:solidFill>
                <a:latin typeface="Microsoft Yahei"/>
                <a:ea typeface="Microsoft Yahei"/>
                <a:cs typeface="Microsoft Yahei"/>
                <a:sym typeface="Microsoft Yahei"/>
              </a:rPr>
              <a:t>绿色 创新 融合，真信 真干 真成</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36" name="Shape 36"/>
        <p:cNvGrpSpPr/>
        <p:nvPr/>
      </p:nvGrpSpPr>
      <p:grpSpPr>
        <a:xfrm>
          <a:off x="0" y="0"/>
          <a:ext cx="0" cy="0"/>
          <a:chOff x="0" y="0"/>
          <a:chExt cx="0" cy="0"/>
        </a:xfrm>
      </p:grpSpPr>
      <p:sp>
        <p:nvSpPr>
          <p:cNvPr id="37" name="Google Shape;37;p26"/>
          <p:cNvSpPr txBox="1"/>
          <p:nvPr>
            <p:ph type="ctrTitle"/>
          </p:nvPr>
        </p:nvSpPr>
        <p:spPr>
          <a:xfrm>
            <a:off x="857250" y="841772"/>
            <a:ext cx="5143500" cy="1790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3375"/>
              <a:buFont typeface="Calibri"/>
              <a:buNone/>
              <a:defRPr b="0" i="0" sz="337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26"/>
          <p:cNvSpPr txBox="1"/>
          <p:nvPr>
            <p:ph idx="1" type="subTitle"/>
          </p:nvPr>
        </p:nvSpPr>
        <p:spPr>
          <a:xfrm>
            <a:off x="857250" y="2701528"/>
            <a:ext cx="5143500" cy="124182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125"/>
              <a:buFont typeface="Arial"/>
              <a:buNone/>
              <a:defRPr b="0" i="0" sz="1125"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013"/>
              <a:buFont typeface="Arial"/>
              <a:buNone/>
              <a:defRPr b="0" i="0" sz="1013"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9" name="Google Shape;39;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2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自定义版式">
  <p:cSld name="3_自定义版式">
    <p:spTree>
      <p:nvGrpSpPr>
        <p:cNvPr id="42" name="Shape 42"/>
        <p:cNvGrpSpPr/>
        <p:nvPr/>
      </p:nvGrpSpPr>
      <p:grpSpPr>
        <a:xfrm>
          <a:off x="0" y="0"/>
          <a:ext cx="0" cy="0"/>
          <a:chOff x="0" y="0"/>
          <a:chExt cx="0" cy="0"/>
        </a:xfrm>
      </p:grpSpPr>
      <p:sp>
        <p:nvSpPr>
          <p:cNvPr id="43" name="Google Shape;43;p27"/>
          <p:cNvSpPr/>
          <p:nvPr/>
        </p:nvSpPr>
        <p:spPr>
          <a:xfrm>
            <a:off x="-8976" y="0"/>
            <a:ext cx="6866975"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 name="Google Shape;44;p27"/>
          <p:cNvPicPr preferRelativeResize="0"/>
          <p:nvPr/>
        </p:nvPicPr>
        <p:blipFill rotWithShape="1">
          <a:blip r:embed="rId2">
            <a:alphaModFix/>
          </a:blip>
          <a:srcRect b="1992" l="5308" r="3088" t="1549"/>
          <a:stretch/>
        </p:blipFill>
        <p:spPr>
          <a:xfrm>
            <a:off x="0" y="662981"/>
            <a:ext cx="6858000" cy="4480519"/>
          </a:xfrm>
          <a:custGeom>
            <a:rect b="b" l="l" r="r" t="t"/>
            <a:pathLst>
              <a:path extrusionOk="0" h="4104456" w="8784976">
                <a:moveTo>
                  <a:pt x="0" y="0"/>
                </a:moveTo>
                <a:lnTo>
                  <a:pt x="8784976" y="0"/>
                </a:lnTo>
                <a:lnTo>
                  <a:pt x="8784976" y="4104456"/>
                </a:lnTo>
                <a:lnTo>
                  <a:pt x="0" y="4104456"/>
                </a:lnTo>
                <a:close/>
              </a:path>
            </a:pathLst>
          </a:custGeom>
          <a:noFill/>
          <a:ln>
            <a:noFill/>
          </a:ln>
        </p:spPr>
      </p:pic>
      <p:sp>
        <p:nvSpPr>
          <p:cNvPr id="45" name="Google Shape;45;p27"/>
          <p:cNvSpPr txBox="1"/>
          <p:nvPr/>
        </p:nvSpPr>
        <p:spPr>
          <a:xfrm>
            <a:off x="6507342" y="4866501"/>
            <a:ext cx="35065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en-US" sz="900">
                <a:solidFill>
                  <a:srgbClr val="7F7F7F"/>
                </a:solidFill>
                <a:latin typeface="Arial"/>
                <a:ea typeface="Arial"/>
                <a:cs typeface="Arial"/>
                <a:sym typeface="Arial"/>
              </a:rPr>
              <a:t>‹#›</a:t>
            </a:fld>
            <a:endParaRPr sz="900">
              <a:solidFill>
                <a:srgbClr val="7F7F7F"/>
              </a:solidFill>
              <a:latin typeface="Arial"/>
              <a:ea typeface="Arial"/>
              <a:cs typeface="Arial"/>
              <a:sym typeface="Arial"/>
            </a:endParaRPr>
          </a:p>
        </p:txBody>
      </p:sp>
      <p:grpSp>
        <p:nvGrpSpPr>
          <p:cNvPr id="46" name="Google Shape;46;p27"/>
          <p:cNvGrpSpPr/>
          <p:nvPr/>
        </p:nvGrpSpPr>
        <p:grpSpPr>
          <a:xfrm>
            <a:off x="0" y="46961"/>
            <a:ext cx="6858000" cy="633744"/>
            <a:chOff x="0" y="31182"/>
            <a:chExt cx="9144000" cy="844991"/>
          </a:xfrm>
        </p:grpSpPr>
        <p:pic>
          <p:nvPicPr>
            <p:cNvPr id="47" name="Google Shape;47;p27"/>
            <p:cNvPicPr preferRelativeResize="0"/>
            <p:nvPr/>
          </p:nvPicPr>
          <p:blipFill rotWithShape="1">
            <a:blip r:embed="rId3">
              <a:alphaModFix/>
            </a:blip>
            <a:srcRect b="0" l="0" r="0" t="0"/>
            <a:stretch/>
          </p:blipFill>
          <p:spPr>
            <a:xfrm>
              <a:off x="7602967" y="31182"/>
              <a:ext cx="1307261" cy="717730"/>
            </a:xfrm>
            <a:prstGeom prst="rect">
              <a:avLst/>
            </a:prstGeom>
            <a:noFill/>
            <a:ln>
              <a:noFill/>
            </a:ln>
          </p:spPr>
        </p:pic>
        <p:pic>
          <p:nvPicPr>
            <p:cNvPr id="48" name="Google Shape;48;p27"/>
            <p:cNvPicPr preferRelativeResize="0"/>
            <p:nvPr/>
          </p:nvPicPr>
          <p:blipFill rotWithShape="1">
            <a:blip r:embed="rId4">
              <a:alphaModFix/>
            </a:blip>
            <a:srcRect b="0" l="0" r="0" t="0"/>
            <a:stretch/>
          </p:blipFill>
          <p:spPr>
            <a:xfrm>
              <a:off x="0" y="805278"/>
              <a:ext cx="9144000" cy="70895"/>
            </a:xfrm>
            <a:prstGeom prst="rect">
              <a:avLst/>
            </a:prstGeom>
            <a:noFill/>
            <a:ln>
              <a:noFill/>
            </a:ln>
          </p:spPr>
        </p:pic>
      </p:grpSp>
      <p:pic>
        <p:nvPicPr>
          <p:cNvPr id="49" name="Google Shape;49;p27"/>
          <p:cNvPicPr preferRelativeResize="0"/>
          <p:nvPr/>
        </p:nvPicPr>
        <p:blipFill rotWithShape="1">
          <a:blip r:embed="rId5">
            <a:alphaModFix/>
          </a:blip>
          <a:srcRect b="0" l="0" r="0" t="87193"/>
          <a:stretch/>
        </p:blipFill>
        <p:spPr>
          <a:xfrm>
            <a:off x="0" y="4608916"/>
            <a:ext cx="6804248" cy="4797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自定义版式">
  <p:cSld name="2_自定义版式">
    <p:spTree>
      <p:nvGrpSpPr>
        <p:cNvPr id="50" name="Shape 50"/>
        <p:cNvGrpSpPr/>
        <p:nvPr/>
      </p:nvGrpSpPr>
      <p:grpSpPr>
        <a:xfrm>
          <a:off x="0" y="0"/>
          <a:ext cx="0" cy="0"/>
          <a:chOff x="0" y="0"/>
          <a:chExt cx="0" cy="0"/>
        </a:xfrm>
      </p:grpSpPr>
      <p:sp>
        <p:nvSpPr>
          <p:cNvPr id="51" name="Google Shape;51;p28"/>
          <p:cNvSpPr/>
          <p:nvPr/>
        </p:nvSpPr>
        <p:spPr>
          <a:xfrm>
            <a:off x="-8976" y="0"/>
            <a:ext cx="6866975"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 name="Google Shape;52;p28"/>
          <p:cNvPicPr preferRelativeResize="0"/>
          <p:nvPr/>
        </p:nvPicPr>
        <p:blipFill rotWithShape="1">
          <a:blip r:embed="rId2">
            <a:alphaModFix/>
          </a:blip>
          <a:srcRect b="59898" l="7375" r="5940" t="4109"/>
          <a:stretch/>
        </p:blipFill>
        <p:spPr>
          <a:xfrm>
            <a:off x="2" y="654119"/>
            <a:ext cx="6857999" cy="1862702"/>
          </a:xfrm>
          <a:custGeom>
            <a:rect b="b" l="l" r="r" t="t"/>
            <a:pathLst>
              <a:path extrusionOk="0" h="2363364" w="9143999">
                <a:moveTo>
                  <a:pt x="0" y="0"/>
                </a:moveTo>
                <a:lnTo>
                  <a:pt x="17859" y="0"/>
                </a:lnTo>
                <a:lnTo>
                  <a:pt x="60275" y="0"/>
                </a:lnTo>
                <a:lnTo>
                  <a:pt x="142874" y="0"/>
                </a:lnTo>
                <a:lnTo>
                  <a:pt x="279052" y="0"/>
                </a:lnTo>
                <a:lnTo>
                  <a:pt x="482202" y="0"/>
                </a:lnTo>
                <a:lnTo>
                  <a:pt x="765720" y="0"/>
                </a:lnTo>
                <a:lnTo>
                  <a:pt x="1142999" y="0"/>
                </a:lnTo>
                <a:lnTo>
                  <a:pt x="1370985" y="0"/>
                </a:lnTo>
                <a:lnTo>
                  <a:pt x="1627435" y="0"/>
                </a:lnTo>
                <a:lnTo>
                  <a:pt x="1914022" y="0"/>
                </a:lnTo>
                <a:lnTo>
                  <a:pt x="2232421" y="0"/>
                </a:lnTo>
                <a:lnTo>
                  <a:pt x="2584307" y="0"/>
                </a:lnTo>
                <a:lnTo>
                  <a:pt x="2971353" y="0"/>
                </a:lnTo>
                <a:lnTo>
                  <a:pt x="3395234" y="0"/>
                </a:lnTo>
                <a:lnTo>
                  <a:pt x="3857624" y="0"/>
                </a:lnTo>
                <a:lnTo>
                  <a:pt x="4360198" y="0"/>
                </a:lnTo>
                <a:lnTo>
                  <a:pt x="4904630" y="0"/>
                </a:lnTo>
                <a:lnTo>
                  <a:pt x="5492594" y="0"/>
                </a:lnTo>
                <a:lnTo>
                  <a:pt x="6125765" y="0"/>
                </a:lnTo>
                <a:lnTo>
                  <a:pt x="6805816" y="0"/>
                </a:lnTo>
                <a:lnTo>
                  <a:pt x="7534423" y="0"/>
                </a:lnTo>
                <a:lnTo>
                  <a:pt x="8313259" y="0"/>
                </a:lnTo>
                <a:lnTo>
                  <a:pt x="9143999" y="0"/>
                </a:lnTo>
                <a:cubicBezTo>
                  <a:pt x="9143999" y="0"/>
                  <a:pt x="9143999" y="0"/>
                  <a:pt x="9143999" y="2259986"/>
                </a:cubicBezTo>
                <a:cubicBezTo>
                  <a:pt x="7905749" y="2056269"/>
                  <a:pt x="5375274" y="2135846"/>
                  <a:pt x="3479799" y="2317282"/>
                </a:cubicBezTo>
                <a:cubicBezTo>
                  <a:pt x="1702791" y="2490361"/>
                  <a:pt x="199255" y="2123499"/>
                  <a:pt x="18255" y="2076965"/>
                </a:cubicBezTo>
                <a:lnTo>
                  <a:pt x="0" y="2072185"/>
                </a:lnTo>
                <a:close/>
              </a:path>
            </a:pathLst>
          </a:custGeom>
          <a:noFill/>
          <a:ln>
            <a:noFill/>
          </a:ln>
        </p:spPr>
      </p:pic>
      <p:sp>
        <p:nvSpPr>
          <p:cNvPr id="53" name="Google Shape;53;p28"/>
          <p:cNvSpPr txBox="1"/>
          <p:nvPr/>
        </p:nvSpPr>
        <p:spPr>
          <a:xfrm>
            <a:off x="189564" y="4844768"/>
            <a:ext cx="188687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825"/>
              <a:buFont typeface="Arial"/>
              <a:buNone/>
            </a:pPr>
            <a:r>
              <a:rPr b="0" i="0" lang="en-US" sz="825" u="none" cap="none" strike="noStrike">
                <a:solidFill>
                  <a:schemeClr val="lt1"/>
                </a:solidFill>
                <a:latin typeface="Arial"/>
                <a:ea typeface="Arial"/>
                <a:cs typeface="Arial"/>
                <a:sym typeface="Arial"/>
              </a:rPr>
              <a:t>©SPIC 2020. All Rights </a:t>
            </a:r>
            <a:r>
              <a:rPr b="0" i="0" lang="en-US" sz="900" u="none" cap="none" strike="noStrike">
                <a:solidFill>
                  <a:schemeClr val="lt1"/>
                </a:solidFill>
                <a:latin typeface="Arial"/>
                <a:ea typeface="Arial"/>
                <a:cs typeface="Arial"/>
                <a:sym typeface="Arial"/>
              </a:rPr>
              <a:t>Reserved</a:t>
            </a:r>
            <a:r>
              <a:rPr b="0" i="0" lang="en-US" sz="825" u="none" cap="none" strike="noStrike">
                <a:solidFill>
                  <a:srgbClr val="808080"/>
                </a:solidFill>
                <a:latin typeface="Arial"/>
                <a:ea typeface="Arial"/>
                <a:cs typeface="Arial"/>
                <a:sym typeface="Arial"/>
              </a:rPr>
              <a:t>.</a:t>
            </a:r>
            <a:endParaRPr/>
          </a:p>
        </p:txBody>
      </p:sp>
      <p:grpSp>
        <p:nvGrpSpPr>
          <p:cNvPr id="54" name="Google Shape;54;p28"/>
          <p:cNvGrpSpPr/>
          <p:nvPr/>
        </p:nvGrpSpPr>
        <p:grpSpPr>
          <a:xfrm>
            <a:off x="0" y="46961"/>
            <a:ext cx="6858000" cy="633744"/>
            <a:chOff x="0" y="31182"/>
            <a:chExt cx="9144000" cy="844991"/>
          </a:xfrm>
        </p:grpSpPr>
        <p:pic>
          <p:nvPicPr>
            <p:cNvPr id="55" name="Google Shape;55;p28"/>
            <p:cNvPicPr preferRelativeResize="0"/>
            <p:nvPr/>
          </p:nvPicPr>
          <p:blipFill rotWithShape="1">
            <a:blip r:embed="rId3">
              <a:alphaModFix/>
            </a:blip>
            <a:srcRect b="0" l="0" r="0" t="0"/>
            <a:stretch/>
          </p:blipFill>
          <p:spPr>
            <a:xfrm>
              <a:off x="7602967" y="31182"/>
              <a:ext cx="1307261" cy="717730"/>
            </a:xfrm>
            <a:prstGeom prst="rect">
              <a:avLst/>
            </a:prstGeom>
            <a:noFill/>
            <a:ln>
              <a:noFill/>
            </a:ln>
          </p:spPr>
        </p:pic>
        <p:pic>
          <p:nvPicPr>
            <p:cNvPr id="56" name="Google Shape;56;p28"/>
            <p:cNvPicPr preferRelativeResize="0"/>
            <p:nvPr/>
          </p:nvPicPr>
          <p:blipFill rotWithShape="1">
            <a:blip r:embed="rId4">
              <a:alphaModFix/>
            </a:blip>
            <a:srcRect b="0" l="0" r="0" t="0"/>
            <a:stretch/>
          </p:blipFill>
          <p:spPr>
            <a:xfrm>
              <a:off x="0" y="805278"/>
              <a:ext cx="9144000" cy="70895"/>
            </a:xfrm>
            <a:prstGeom prst="rect">
              <a:avLst/>
            </a:prstGeom>
            <a:noFill/>
            <a:ln>
              <a:noFill/>
            </a:ln>
          </p:spPr>
        </p:pic>
      </p:grpSp>
      <p:sp>
        <p:nvSpPr>
          <p:cNvPr id="57" name="Google Shape;57;p28"/>
          <p:cNvSpPr txBox="1"/>
          <p:nvPr/>
        </p:nvSpPr>
        <p:spPr>
          <a:xfrm>
            <a:off x="6434825" y="4867031"/>
            <a:ext cx="45005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en-US" sz="1050">
                <a:solidFill>
                  <a:srgbClr val="7F7F7F"/>
                </a:solidFill>
                <a:latin typeface="Arial"/>
                <a:ea typeface="Arial"/>
                <a:cs typeface="Arial"/>
                <a:sym typeface="Arial"/>
              </a:rPr>
              <a:t>‹#›</a:t>
            </a:fld>
            <a:endParaRPr sz="1050">
              <a:solidFill>
                <a:srgbClr val="7F7F7F"/>
              </a:solidFill>
              <a:latin typeface="Arial"/>
              <a:ea typeface="Arial"/>
              <a:cs typeface="Arial"/>
              <a:sym typeface="Arial"/>
            </a:endParaRPr>
          </a:p>
        </p:txBody>
      </p:sp>
      <p:sp>
        <p:nvSpPr>
          <p:cNvPr id="58" name="Google Shape;58;p28"/>
          <p:cNvSpPr txBox="1"/>
          <p:nvPr/>
        </p:nvSpPr>
        <p:spPr>
          <a:xfrm>
            <a:off x="44624" y="4881984"/>
            <a:ext cx="2449513"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600"/>
              <a:buFont typeface="Arial"/>
              <a:buNone/>
            </a:pPr>
            <a:r>
              <a:rPr b="0" i="0" lang="en-US" sz="600" u="none" cap="none" strike="noStrike">
                <a:solidFill>
                  <a:srgbClr val="808080"/>
                </a:solidFill>
                <a:latin typeface="Arial"/>
                <a:ea typeface="Arial"/>
                <a:cs typeface="Arial"/>
                <a:sym typeface="Arial"/>
              </a:rPr>
              <a:t>©SPIC 2022. All Rights Reserved.</a:t>
            </a:r>
            <a:endParaRPr/>
          </a:p>
        </p:txBody>
      </p:sp>
      <p:sp>
        <p:nvSpPr>
          <p:cNvPr id="59" name="Google Shape;59;p28"/>
          <p:cNvSpPr txBox="1"/>
          <p:nvPr/>
        </p:nvSpPr>
        <p:spPr>
          <a:xfrm>
            <a:off x="5085184" y="4874290"/>
            <a:ext cx="146065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rgbClr val="A5A5A5"/>
                </a:solidFill>
                <a:latin typeface="Microsoft Yahei"/>
                <a:ea typeface="Microsoft Yahei"/>
                <a:cs typeface="Microsoft Yahei"/>
                <a:sym typeface="Microsoft Yahei"/>
              </a:rPr>
              <a:t>绿色 创新 融合，真信 真干 真成</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60" name="Shape 60"/>
        <p:cNvGrpSpPr/>
        <p:nvPr/>
      </p:nvGrpSpPr>
      <p:grpSpPr>
        <a:xfrm>
          <a:off x="0" y="0"/>
          <a:ext cx="0" cy="0"/>
          <a:chOff x="0" y="0"/>
          <a:chExt cx="0" cy="0"/>
        </a:xfrm>
      </p:grpSpPr>
      <p:sp>
        <p:nvSpPr>
          <p:cNvPr id="61" name="Google Shape;61;p29"/>
          <p:cNvSpPr/>
          <p:nvPr/>
        </p:nvSpPr>
        <p:spPr>
          <a:xfrm>
            <a:off x="-8976" y="0"/>
            <a:ext cx="6866975"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29"/>
          <p:cNvSpPr/>
          <p:nvPr/>
        </p:nvSpPr>
        <p:spPr>
          <a:xfrm>
            <a:off x="0" y="-14234"/>
            <a:ext cx="6858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29"/>
          <p:cNvSpPr txBox="1"/>
          <p:nvPr/>
        </p:nvSpPr>
        <p:spPr>
          <a:xfrm>
            <a:off x="44624" y="4881984"/>
            <a:ext cx="2449513"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600"/>
              <a:buFont typeface="Arial"/>
              <a:buNone/>
            </a:pPr>
            <a:r>
              <a:rPr b="0" i="0" lang="en-US" sz="600" u="none" cap="none" strike="noStrike">
                <a:solidFill>
                  <a:srgbClr val="808080"/>
                </a:solidFill>
                <a:latin typeface="Arial"/>
                <a:ea typeface="Arial"/>
                <a:cs typeface="Arial"/>
                <a:sym typeface="Arial"/>
              </a:rPr>
              <a:t>©SPIC 2022. All Rights Reserved.</a:t>
            </a:r>
            <a:endParaRPr/>
          </a:p>
        </p:txBody>
      </p:sp>
      <p:sp>
        <p:nvSpPr>
          <p:cNvPr id="64" name="Google Shape;64;p29"/>
          <p:cNvSpPr txBox="1"/>
          <p:nvPr/>
        </p:nvSpPr>
        <p:spPr>
          <a:xfrm>
            <a:off x="5085184" y="4874290"/>
            <a:ext cx="146065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rgbClr val="A5A5A5"/>
                </a:solidFill>
                <a:latin typeface="Microsoft Yahei"/>
                <a:ea typeface="Microsoft Yahei"/>
                <a:cs typeface="Microsoft Yahei"/>
                <a:sym typeface="Microsoft Yahei"/>
              </a:rPr>
              <a:t>绿色 创新 融合，真信 真干 真成</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p:cSld name="Custom">
    <p:spTree>
      <p:nvGrpSpPr>
        <p:cNvPr id="65" name="Shape 6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nvSpPr>
        <p:spPr>
          <a:xfrm>
            <a:off x="44624" y="4881984"/>
            <a:ext cx="2449513"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08080"/>
              </a:buClr>
              <a:buSzPts val="600"/>
              <a:buFont typeface="Arial"/>
              <a:buNone/>
            </a:pPr>
            <a:r>
              <a:rPr b="0" i="0" lang="en-US" sz="600" u="none" cap="none" strike="noStrike">
                <a:solidFill>
                  <a:srgbClr val="808080"/>
                </a:solidFill>
                <a:latin typeface="Arial"/>
                <a:ea typeface="Arial"/>
                <a:cs typeface="Arial"/>
                <a:sym typeface="Arial"/>
              </a:rPr>
              <a:t>©SPIC 2022. All Rights Reserved.</a:t>
            </a:r>
            <a:endParaRPr/>
          </a:p>
        </p:txBody>
      </p:sp>
      <p:sp>
        <p:nvSpPr>
          <p:cNvPr id="11" name="Google Shape;11;p21"/>
          <p:cNvSpPr txBox="1"/>
          <p:nvPr/>
        </p:nvSpPr>
        <p:spPr>
          <a:xfrm>
            <a:off x="5085184" y="4874290"/>
            <a:ext cx="146065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A5A5A5"/>
                </a:solidFill>
                <a:latin typeface="Microsoft Yahei"/>
                <a:ea typeface="Microsoft Yahei"/>
                <a:cs typeface="Microsoft Yahei"/>
                <a:sym typeface="Microsoft Yahei"/>
              </a:rPr>
              <a:t>绿色 创新 融合，真信 真干 真成</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
          <p:cNvSpPr txBox="1"/>
          <p:nvPr/>
        </p:nvSpPr>
        <p:spPr>
          <a:xfrm>
            <a:off x="0" y="1113413"/>
            <a:ext cx="6858000" cy="21784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3F3F3F"/>
                </a:solidFill>
                <a:latin typeface="Arial"/>
                <a:ea typeface="Arial"/>
                <a:cs typeface="Arial"/>
                <a:sym typeface="Arial"/>
              </a:rPr>
              <a:t>AI Empowers the Development of China’s Offshore Wind Power</a:t>
            </a:r>
            <a:endParaRPr sz="1400">
              <a:solidFill>
                <a:srgbClr val="3F3F3F"/>
              </a:solidFill>
              <a:latin typeface="Arial"/>
              <a:ea typeface="Arial"/>
              <a:cs typeface="Arial"/>
              <a:sym typeface="Arial"/>
            </a:endParaRPr>
          </a:p>
          <a:p>
            <a:pPr indent="0" lvl="0" marL="0" marR="0" rtl="0" algn="ctr">
              <a:lnSpc>
                <a:spcPct val="150000"/>
              </a:lnSpc>
              <a:spcBef>
                <a:spcPts val="0"/>
              </a:spcBef>
              <a:spcAft>
                <a:spcPts val="0"/>
              </a:spcAft>
              <a:buNone/>
            </a:pPr>
            <a:r>
              <a:rPr lang="en-US" sz="1400">
                <a:solidFill>
                  <a:srgbClr val="3F3F3F"/>
                </a:solidFill>
                <a:latin typeface="Arial"/>
                <a:ea typeface="Arial"/>
                <a:cs typeface="Arial"/>
                <a:sym typeface="Arial"/>
              </a:rPr>
              <a:t>——Developments, Challenges, and Future of China’s Offshore Wind Industry</a:t>
            </a:r>
            <a:endParaRPr/>
          </a:p>
          <a:p>
            <a:pPr indent="0" lvl="0" marL="0" marR="0" rtl="0" algn="ctr">
              <a:spcBef>
                <a:spcPts val="0"/>
              </a:spcBef>
              <a:spcAft>
                <a:spcPts val="0"/>
              </a:spcAft>
              <a:buNone/>
            </a:pPr>
            <a:r>
              <a:t/>
            </a:r>
            <a:endParaRPr sz="1100">
              <a:solidFill>
                <a:srgbClr val="3F3F3F"/>
              </a:solidFill>
              <a:latin typeface="Arial"/>
              <a:ea typeface="Arial"/>
              <a:cs typeface="Arial"/>
              <a:sym typeface="Arial"/>
            </a:endParaRPr>
          </a:p>
          <a:p>
            <a:pPr indent="0" lvl="0" marL="0" marR="0" rtl="0" algn="ctr">
              <a:lnSpc>
                <a:spcPct val="150000"/>
              </a:lnSpc>
              <a:spcBef>
                <a:spcPts val="0"/>
              </a:spcBef>
              <a:spcAft>
                <a:spcPts val="0"/>
              </a:spcAft>
              <a:buNone/>
            </a:pPr>
            <a:r>
              <a:rPr lang="en-US" sz="1100">
                <a:solidFill>
                  <a:srgbClr val="3F3F3F"/>
                </a:solidFill>
                <a:latin typeface="Microsoft Yahei"/>
                <a:ea typeface="Microsoft Yahei"/>
                <a:cs typeface="Microsoft Yahei"/>
                <a:sym typeface="Microsoft Yahei"/>
              </a:rPr>
              <a:t>Dr. LIU Wei</a:t>
            </a:r>
            <a:endParaRPr/>
          </a:p>
          <a:p>
            <a:pPr indent="0" lvl="0" marL="0" marR="0" rtl="0" algn="ctr">
              <a:lnSpc>
                <a:spcPct val="150000"/>
              </a:lnSpc>
              <a:spcBef>
                <a:spcPts val="0"/>
              </a:spcBef>
              <a:spcAft>
                <a:spcPts val="0"/>
              </a:spcAft>
              <a:buNone/>
            </a:pPr>
            <a:r>
              <a:rPr lang="en-US" sz="1100">
                <a:solidFill>
                  <a:srgbClr val="3F3F3F"/>
                </a:solidFill>
                <a:latin typeface="Microsoft Yahei"/>
                <a:ea typeface="Microsoft Yahei"/>
                <a:cs typeface="Microsoft Yahei"/>
                <a:sym typeface="Microsoft Yahei"/>
              </a:rPr>
              <a:t>SPIC Economic and Technological Research Consulting Co., Ltd</a:t>
            </a:r>
            <a:endParaRPr/>
          </a:p>
          <a:p>
            <a:pPr indent="0" lvl="0" marL="0" marR="0" rtl="0" algn="ctr">
              <a:lnSpc>
                <a:spcPct val="150000"/>
              </a:lnSpc>
              <a:spcBef>
                <a:spcPts val="0"/>
              </a:spcBef>
              <a:spcAft>
                <a:spcPts val="0"/>
              </a:spcAft>
              <a:buNone/>
            </a:pPr>
            <a:r>
              <a:rPr lang="en-US" sz="1100">
                <a:solidFill>
                  <a:srgbClr val="3F3F3F"/>
                </a:solidFill>
                <a:latin typeface="Microsoft Yahei"/>
                <a:ea typeface="Microsoft Yahei"/>
                <a:cs typeface="Microsoft Yahei"/>
                <a:sym typeface="Microsoft Yahei"/>
              </a:rPr>
              <a:t>Deputy Director</a:t>
            </a:r>
            <a:endParaRPr sz="1100">
              <a:solidFill>
                <a:srgbClr val="3F3F3F"/>
              </a:solidFill>
              <a:latin typeface="Microsoft Yahei"/>
              <a:ea typeface="Microsoft Yahei"/>
              <a:cs typeface="Microsoft Yahei"/>
              <a:sym typeface="Microsoft Yahe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0"/>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43" name="Google Shape;143;p10"/>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1. Current Status of China's Offshore Wind Development</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44" name="Google Shape;144;p10"/>
          <p:cNvSpPr/>
          <p:nvPr/>
        </p:nvSpPr>
        <p:spPr>
          <a:xfrm>
            <a:off x="3501008" y="915566"/>
            <a:ext cx="3024336" cy="41193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1.5 Cost Optimization</a:t>
            </a:r>
            <a:endParaRPr b="1" sz="2000">
              <a:solidFill>
                <a:schemeClr val="dk1"/>
              </a:solidFill>
              <a:latin typeface="Arial"/>
              <a:ea typeface="Arial"/>
              <a:cs typeface="Arial"/>
              <a:sym typeface="Arial"/>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Average unit investment (2015): approximately 2,670 USD/ kW;</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Average unit investment (2024): 1,260 to 1,750 USD/ kW, representing a roughly 50% decrease compared to 2015</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LCOE for nearshore projects: fallen to 0.04 USD/ kWh, lower than the cost of coal-fired power</a:t>
            </a:r>
            <a:endParaRPr/>
          </a:p>
        </p:txBody>
      </p:sp>
      <p:pic>
        <p:nvPicPr>
          <p:cNvPr descr="海上有艘帆船&#10;&#10;AI 生成的内容可能不正确。" id="145" name="Google Shape;145;p10"/>
          <p:cNvPicPr preferRelativeResize="0"/>
          <p:nvPr/>
        </p:nvPicPr>
        <p:blipFill rotWithShape="1">
          <a:blip r:embed="rId4">
            <a:alphaModFix/>
          </a:blip>
          <a:srcRect b="6600" l="10188" r="0" t="0"/>
          <a:stretch/>
        </p:blipFill>
        <p:spPr>
          <a:xfrm>
            <a:off x="0" y="644636"/>
            <a:ext cx="3051720" cy="44984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p:nvPr/>
        </p:nvSpPr>
        <p:spPr>
          <a:xfrm>
            <a:off x="0" y="3208539"/>
            <a:ext cx="6858000" cy="1934961"/>
          </a:xfrm>
          <a:prstGeom prst="rect">
            <a:avLst/>
          </a:prstGeom>
          <a:solidFill>
            <a:srgbClr val="F18C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1"/>
          <p:cNvSpPr txBox="1"/>
          <p:nvPr/>
        </p:nvSpPr>
        <p:spPr>
          <a:xfrm>
            <a:off x="859336" y="3874613"/>
            <a:ext cx="21376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FFC000"/>
                </a:solidFill>
                <a:latin typeface="Microsoft Yahei"/>
                <a:ea typeface="Microsoft Yahei"/>
                <a:cs typeface="Microsoft Yahei"/>
                <a:sym typeface="Microsoft Yahei"/>
              </a:rPr>
              <a:t>PART 02</a:t>
            </a:r>
            <a:endParaRPr b="1" i="1" sz="3600">
              <a:solidFill>
                <a:srgbClr val="FFC000"/>
              </a:solidFill>
              <a:latin typeface="Microsoft Yahei"/>
              <a:ea typeface="Microsoft Yahei"/>
              <a:cs typeface="Microsoft Yahei"/>
              <a:sym typeface="Microsoft Yahei"/>
            </a:endParaRPr>
          </a:p>
        </p:txBody>
      </p:sp>
      <p:sp>
        <p:nvSpPr>
          <p:cNvPr id="152" name="Google Shape;152;p11"/>
          <p:cNvSpPr/>
          <p:nvPr/>
        </p:nvSpPr>
        <p:spPr>
          <a:xfrm>
            <a:off x="782706" y="3763331"/>
            <a:ext cx="1031290" cy="824643"/>
          </a:xfrm>
          <a:custGeom>
            <a:rect b="b" l="l" r="r" t="t"/>
            <a:pathLst>
              <a:path extrusionOk="0" h="964" w="945">
                <a:moveTo>
                  <a:pt x="945" y="133"/>
                </a:moveTo>
                <a:lnTo>
                  <a:pt x="945" y="0"/>
                </a:lnTo>
                <a:lnTo>
                  <a:pt x="0" y="0"/>
                </a:lnTo>
                <a:lnTo>
                  <a:pt x="0" y="964"/>
                </a:lnTo>
                <a:lnTo>
                  <a:pt x="945" y="964"/>
                </a:lnTo>
                <a:lnTo>
                  <a:pt x="945" y="811"/>
                </a:lnTo>
              </a:path>
            </a:pathLst>
          </a:custGeom>
          <a:noFill/>
          <a:ln cap="flat" cmpd="sng" w="76200">
            <a:solidFill>
              <a:srgbClr val="FFC000"/>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3" name="Google Shape;153;p11"/>
          <p:cNvPicPr preferRelativeResize="0"/>
          <p:nvPr/>
        </p:nvPicPr>
        <p:blipFill rotWithShape="1">
          <a:blip r:embed="rId3">
            <a:alphaModFix/>
          </a:blip>
          <a:srcRect b="0" l="0" r="0" t="0"/>
          <a:stretch/>
        </p:blipFill>
        <p:spPr>
          <a:xfrm>
            <a:off x="0" y="3131435"/>
            <a:ext cx="6858000" cy="112133"/>
          </a:xfrm>
          <a:prstGeom prst="rect">
            <a:avLst/>
          </a:prstGeom>
          <a:noFill/>
          <a:ln>
            <a:noFill/>
          </a:ln>
        </p:spPr>
      </p:pic>
      <p:cxnSp>
        <p:nvCxnSpPr>
          <p:cNvPr id="154" name="Google Shape;154;p11"/>
          <p:cNvCxnSpPr/>
          <p:nvPr/>
        </p:nvCxnSpPr>
        <p:spPr>
          <a:xfrm>
            <a:off x="548680" y="1916172"/>
            <a:ext cx="5714491" cy="0"/>
          </a:xfrm>
          <a:prstGeom prst="straightConnector1">
            <a:avLst/>
          </a:prstGeom>
          <a:noFill/>
          <a:ln cap="flat" cmpd="sng" w="9525">
            <a:solidFill>
              <a:srgbClr val="F18C00"/>
            </a:solidFill>
            <a:prstDash val="solid"/>
            <a:miter lim="800000"/>
            <a:headEnd len="sm" w="sm" type="none"/>
            <a:tailEnd len="sm" w="sm" type="none"/>
          </a:ln>
        </p:spPr>
      </p:cxnSp>
      <p:sp>
        <p:nvSpPr>
          <p:cNvPr id="155" name="Google Shape;155;p11"/>
          <p:cNvSpPr txBox="1"/>
          <p:nvPr/>
        </p:nvSpPr>
        <p:spPr>
          <a:xfrm>
            <a:off x="404664" y="1012748"/>
            <a:ext cx="532859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18C00"/>
                </a:solidFill>
                <a:latin typeface="Arial"/>
                <a:ea typeface="Arial"/>
                <a:cs typeface="Arial"/>
                <a:sym typeface="Arial"/>
              </a:rPr>
              <a:t>Challenges Confronting China's Offshore Wind Industry</a:t>
            </a:r>
            <a:endParaRPr/>
          </a:p>
          <a:p>
            <a:pPr indent="0" lvl="0" marL="0" marR="0" rtl="0" algn="l">
              <a:spcBef>
                <a:spcPts val="0"/>
              </a:spcBef>
              <a:spcAft>
                <a:spcPts val="0"/>
              </a:spcAft>
              <a:buNone/>
            </a:pPr>
            <a:r>
              <a:t/>
            </a:r>
            <a:endParaRPr b="1" sz="2400">
              <a:solidFill>
                <a:srgbClr val="C00000"/>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400">
              <a:solidFill>
                <a:srgbClr val="C00000"/>
              </a:solidFill>
              <a:latin typeface="Microsoft Yahei"/>
              <a:ea typeface="Microsoft Yahei"/>
              <a:cs typeface="Microsoft Yahei"/>
              <a:sym typeface="Microsoft Yahe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2"/>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61" name="Google Shape;161;p12"/>
          <p:cNvSpPr txBox="1"/>
          <p:nvPr/>
        </p:nvSpPr>
        <p:spPr>
          <a:xfrm>
            <a:off x="80628" y="178245"/>
            <a:ext cx="6858000"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2. Challenges Confronting China's Offshore Wind Industry</a:t>
            </a:r>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62" name="Google Shape;162;p12"/>
          <p:cNvSpPr/>
          <p:nvPr/>
        </p:nvSpPr>
        <p:spPr>
          <a:xfrm>
            <a:off x="476672" y="915566"/>
            <a:ext cx="6048672" cy="19033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2.1 Technological Bottlenecks</a:t>
            </a:r>
            <a:endParaRPr b="1" sz="2000">
              <a:solidFill>
                <a:schemeClr val="dk1"/>
              </a:solidFill>
              <a:latin typeface="Arial"/>
              <a:ea typeface="Arial"/>
              <a:cs typeface="Arial"/>
              <a:sym typeface="Arial"/>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Traditional fixed foundations: struggle to adapt to deep-sea environments</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Floating foundations: large-scale application needs to overcome challenges related to cost and stability</a:t>
            </a:r>
            <a:endParaRPr/>
          </a:p>
        </p:txBody>
      </p:sp>
      <p:sp>
        <p:nvSpPr>
          <p:cNvPr id="163" name="Google Shape;163;p12"/>
          <p:cNvSpPr/>
          <p:nvPr/>
        </p:nvSpPr>
        <p:spPr>
          <a:xfrm>
            <a:off x="476672" y="2775224"/>
            <a:ext cx="6048672" cy="11646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2.2 O&amp;M Efficiency Challenge</a:t>
            </a:r>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O&amp;M cost ratio: over 30% of the total lifecycle cost of offshore wind projects</a:t>
            </a:r>
            <a:endParaRPr/>
          </a:p>
        </p:txBody>
      </p:sp>
      <p:sp>
        <p:nvSpPr>
          <p:cNvPr id="164" name="Google Shape;164;p12"/>
          <p:cNvSpPr txBox="1"/>
          <p:nvPr/>
        </p:nvSpPr>
        <p:spPr>
          <a:xfrm>
            <a:off x="476672" y="3867894"/>
            <a:ext cx="6434699" cy="8361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2.3 System Integration Compatibility Challenge</a:t>
            </a:r>
            <a:endParaRPr/>
          </a:p>
          <a:p>
            <a:pPr indent="0" lvl="0" marL="0" marR="0" rtl="0" algn="just">
              <a:spcBef>
                <a:spcPts val="900"/>
              </a:spcBef>
              <a:spcAft>
                <a:spcPts val="0"/>
              </a:spcAft>
              <a:buNone/>
            </a:pPr>
            <a:r>
              <a:t/>
            </a:r>
            <a:endParaRPr b="1" sz="2000">
              <a:solidFill>
                <a:schemeClr val="dk1"/>
              </a:solidFill>
              <a:latin typeface="Arial"/>
              <a:ea typeface="Arial"/>
              <a:cs typeface="Arial"/>
              <a:sym typeface="Arial"/>
            </a:endParaRPr>
          </a:p>
        </p:txBody>
      </p:sp>
      <p:pic>
        <p:nvPicPr>
          <p:cNvPr descr="海上的风车&#10;&#10;AI 生成的内容可能不正确。" id="165" name="Google Shape;165;p12"/>
          <p:cNvPicPr preferRelativeResize="0"/>
          <p:nvPr/>
        </p:nvPicPr>
        <p:blipFill rotWithShape="1">
          <a:blip r:embed="rId4">
            <a:alphaModFix amt="35000"/>
          </a:blip>
          <a:srcRect b="4237" l="398" r="-1" t="0"/>
          <a:stretch/>
        </p:blipFill>
        <p:spPr>
          <a:xfrm>
            <a:off x="-27384" y="652124"/>
            <a:ext cx="6898447" cy="45119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p:nvPr/>
        </p:nvSpPr>
        <p:spPr>
          <a:xfrm>
            <a:off x="0" y="3208539"/>
            <a:ext cx="6858000" cy="1934961"/>
          </a:xfrm>
          <a:prstGeom prst="rect">
            <a:avLst/>
          </a:prstGeom>
          <a:solidFill>
            <a:srgbClr val="0083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txBox="1"/>
          <p:nvPr/>
        </p:nvSpPr>
        <p:spPr>
          <a:xfrm>
            <a:off x="859336" y="3874613"/>
            <a:ext cx="21376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00B050"/>
                </a:solidFill>
                <a:latin typeface="Microsoft Yahei"/>
                <a:ea typeface="Microsoft Yahei"/>
                <a:cs typeface="Microsoft Yahei"/>
                <a:sym typeface="Microsoft Yahei"/>
              </a:rPr>
              <a:t>PART 03</a:t>
            </a:r>
            <a:endParaRPr b="1" i="1" sz="3600">
              <a:solidFill>
                <a:srgbClr val="00B050"/>
              </a:solidFill>
              <a:latin typeface="Microsoft Yahei"/>
              <a:ea typeface="Microsoft Yahei"/>
              <a:cs typeface="Microsoft Yahei"/>
              <a:sym typeface="Microsoft Yahei"/>
            </a:endParaRPr>
          </a:p>
        </p:txBody>
      </p:sp>
      <p:sp>
        <p:nvSpPr>
          <p:cNvPr id="172" name="Google Shape;172;p13"/>
          <p:cNvSpPr/>
          <p:nvPr/>
        </p:nvSpPr>
        <p:spPr>
          <a:xfrm>
            <a:off x="782706" y="3763331"/>
            <a:ext cx="1031290" cy="824643"/>
          </a:xfrm>
          <a:custGeom>
            <a:rect b="b" l="l" r="r" t="t"/>
            <a:pathLst>
              <a:path extrusionOk="0" h="964" w="945">
                <a:moveTo>
                  <a:pt x="945" y="133"/>
                </a:moveTo>
                <a:lnTo>
                  <a:pt x="945" y="0"/>
                </a:lnTo>
                <a:lnTo>
                  <a:pt x="0" y="0"/>
                </a:lnTo>
                <a:lnTo>
                  <a:pt x="0" y="964"/>
                </a:lnTo>
                <a:lnTo>
                  <a:pt x="945" y="964"/>
                </a:lnTo>
                <a:lnTo>
                  <a:pt x="945" y="811"/>
                </a:lnTo>
              </a:path>
            </a:pathLst>
          </a:custGeom>
          <a:noFill/>
          <a:ln cap="flat" cmpd="sng" w="76200">
            <a:solidFill>
              <a:srgbClr val="00B050"/>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3" name="Google Shape;173;p13"/>
          <p:cNvPicPr preferRelativeResize="0"/>
          <p:nvPr/>
        </p:nvPicPr>
        <p:blipFill rotWithShape="1">
          <a:blip r:embed="rId3">
            <a:alphaModFix/>
          </a:blip>
          <a:srcRect b="0" l="0" r="0" t="0"/>
          <a:stretch/>
        </p:blipFill>
        <p:spPr>
          <a:xfrm>
            <a:off x="0" y="3131435"/>
            <a:ext cx="6858000" cy="112133"/>
          </a:xfrm>
          <a:prstGeom prst="rect">
            <a:avLst/>
          </a:prstGeom>
          <a:noFill/>
          <a:ln>
            <a:noFill/>
          </a:ln>
        </p:spPr>
      </p:pic>
      <p:cxnSp>
        <p:nvCxnSpPr>
          <p:cNvPr id="174" name="Google Shape;174;p13"/>
          <p:cNvCxnSpPr/>
          <p:nvPr/>
        </p:nvCxnSpPr>
        <p:spPr>
          <a:xfrm>
            <a:off x="3963536" y="1916172"/>
            <a:ext cx="2299635" cy="0"/>
          </a:xfrm>
          <a:prstGeom prst="straightConnector1">
            <a:avLst/>
          </a:prstGeom>
          <a:noFill/>
          <a:ln cap="flat" cmpd="sng" w="9525">
            <a:solidFill>
              <a:srgbClr val="00833E"/>
            </a:solidFill>
            <a:prstDash val="solid"/>
            <a:miter lim="800000"/>
            <a:headEnd len="sm" w="sm" type="none"/>
            <a:tailEnd len="sm" w="sm" type="none"/>
          </a:ln>
        </p:spPr>
      </p:cxnSp>
      <p:cxnSp>
        <p:nvCxnSpPr>
          <p:cNvPr id="175" name="Google Shape;175;p13"/>
          <p:cNvCxnSpPr/>
          <p:nvPr/>
        </p:nvCxnSpPr>
        <p:spPr>
          <a:xfrm>
            <a:off x="548680" y="1916172"/>
            <a:ext cx="5714491" cy="0"/>
          </a:xfrm>
          <a:prstGeom prst="straightConnector1">
            <a:avLst/>
          </a:prstGeom>
          <a:noFill/>
          <a:ln cap="flat" cmpd="sng" w="9525">
            <a:solidFill>
              <a:schemeClr val="accent6"/>
            </a:solidFill>
            <a:prstDash val="solid"/>
            <a:miter lim="800000"/>
            <a:headEnd len="sm" w="sm" type="none"/>
            <a:tailEnd len="sm" w="sm" type="none"/>
          </a:ln>
        </p:spPr>
      </p:cxnSp>
      <p:sp>
        <p:nvSpPr>
          <p:cNvPr id="176" name="Google Shape;176;p13"/>
          <p:cNvSpPr txBox="1"/>
          <p:nvPr/>
        </p:nvSpPr>
        <p:spPr>
          <a:xfrm>
            <a:off x="404664" y="1012748"/>
            <a:ext cx="532859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833E"/>
                </a:solidFill>
                <a:latin typeface="Arial"/>
                <a:ea typeface="Arial"/>
                <a:cs typeface="Arial"/>
                <a:sym typeface="Arial"/>
              </a:rPr>
              <a:t>The Full-Lifecycle Enabling Role of Artificial Intelligence</a:t>
            </a:r>
            <a:endParaRPr/>
          </a:p>
          <a:p>
            <a:pPr indent="0" lvl="0" marL="0" marR="0" rtl="0" algn="l">
              <a:spcBef>
                <a:spcPts val="0"/>
              </a:spcBef>
              <a:spcAft>
                <a:spcPts val="0"/>
              </a:spcAft>
              <a:buNone/>
            </a:pPr>
            <a:r>
              <a:t/>
            </a:r>
            <a:endParaRPr b="1" sz="2400">
              <a:solidFill>
                <a:srgbClr val="C00000"/>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400">
              <a:solidFill>
                <a:srgbClr val="C00000"/>
              </a:solidFill>
              <a:latin typeface="Microsoft Yahei"/>
              <a:ea typeface="Microsoft Yahei"/>
              <a:cs typeface="Microsoft Yahei"/>
              <a:sym typeface="Microsoft Yahe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4"/>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82" name="Google Shape;182;p14"/>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3. The Full-Lifecycle Enabling Role of AI</a:t>
            </a:r>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83" name="Google Shape;183;p14"/>
          <p:cNvSpPr/>
          <p:nvPr/>
        </p:nvSpPr>
        <p:spPr>
          <a:xfrm>
            <a:off x="476672" y="915566"/>
            <a:ext cx="6048672" cy="30113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3.1 Planning and Design</a:t>
            </a:r>
            <a:endParaRPr b="1" sz="2000">
              <a:solidFill>
                <a:schemeClr val="dk1"/>
              </a:solidFill>
              <a:latin typeface="Arial"/>
              <a:ea typeface="Arial"/>
              <a:cs typeface="Arial"/>
              <a:sym typeface="Arial"/>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Accurate prediction of wind resource distribution</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Forecasting the probability of extreme weather events</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Simulating the mutual influence of air currents</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CRRC: AI-based intelligent planning system has shortened the design cycle by 30% and increased the accuracy of annual energy production forecasts to over 95%</a:t>
            </a:r>
            <a:endParaRPr/>
          </a:p>
          <a:p>
            <a:pPr indent="-69850" lvl="0" marL="171450" marR="0" rtl="0" algn="l">
              <a:lnSpc>
                <a:spcPct val="15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5"/>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89" name="Google Shape;189;p15"/>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3. The Full-Lifecycle Enabling Role of AI</a:t>
            </a:r>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90" name="Google Shape;190;p15"/>
          <p:cNvSpPr/>
          <p:nvPr/>
        </p:nvSpPr>
        <p:spPr>
          <a:xfrm>
            <a:off x="476672" y="915566"/>
            <a:ext cx="6048672" cy="15340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3.2 Equipment Manufacturing</a:t>
            </a:r>
            <a:endParaRPr b="1" sz="2000">
              <a:solidFill>
                <a:schemeClr val="dk1"/>
              </a:solidFill>
              <a:latin typeface="Arial"/>
              <a:ea typeface="Arial"/>
              <a:cs typeface="Arial"/>
              <a:sym typeface="Arial"/>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Digital twin technology &amp; Anti-corrosion optimization</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Example: high weather-resistant insulation system has extended equipment service life by over 15%</a:t>
            </a:r>
            <a:endParaRPr/>
          </a:p>
        </p:txBody>
      </p:sp>
      <p:sp>
        <p:nvSpPr>
          <p:cNvPr id="191" name="Google Shape;191;p15"/>
          <p:cNvSpPr/>
          <p:nvPr/>
        </p:nvSpPr>
        <p:spPr>
          <a:xfrm>
            <a:off x="476672" y="2651342"/>
            <a:ext cx="6048672" cy="12313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3.3 Construction: Mitigating Risks </a:t>
            </a:r>
            <a:endParaRPr/>
          </a:p>
          <a:p>
            <a:pPr indent="0" lvl="0" marL="0" marR="0" rtl="0" algn="just">
              <a:spcBef>
                <a:spcPts val="900"/>
              </a:spcBef>
              <a:spcAft>
                <a:spcPts val="0"/>
              </a:spcAft>
              <a:buNone/>
            </a:pPr>
            <a:r>
              <a:rPr b="1" lang="en-US" sz="2000">
                <a:solidFill>
                  <a:schemeClr val="dk1"/>
                </a:solidFill>
                <a:latin typeface="Arial"/>
                <a:ea typeface="Arial"/>
                <a:cs typeface="Arial"/>
                <a:sym typeface="Arial"/>
              </a:rPr>
              <a:t>      and Reducing Costs</a:t>
            </a:r>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Real-time monitoring &amp; Intelligent scheduling &amp; Precision control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6"/>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97" name="Google Shape;197;p16"/>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3. The Full-Lifecycle Enabling Role of AI</a:t>
            </a:r>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98" name="Google Shape;198;p16"/>
          <p:cNvSpPr/>
          <p:nvPr/>
        </p:nvSpPr>
        <p:spPr>
          <a:xfrm>
            <a:off x="476672" y="915566"/>
            <a:ext cx="6048672" cy="33806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3.4 Operation and Maintenance</a:t>
            </a:r>
            <a:endParaRPr b="1" sz="2000">
              <a:solidFill>
                <a:schemeClr val="dk1"/>
              </a:solidFill>
              <a:latin typeface="Arial"/>
              <a:ea typeface="Arial"/>
              <a:cs typeface="Arial"/>
              <a:sym typeface="Arial"/>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Application effect without sufficient historical failure data: over 90% accuracy in fault prediction, 40% increase in detection efficiency, 60% reduction in reliance on manual work</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Blade monitoring: vision large models automatically identify defects like cracks and corrosion, cutting inspection costs by 40% and improving efficiency by 50%</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Overall transformation: from scheduled inspections to condition-based maintenance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海上的船上&#10;&#10;AI 生成的内容可能不正确。" id="203" name="Google Shape;203;p17"/>
          <p:cNvPicPr preferRelativeResize="0"/>
          <p:nvPr/>
        </p:nvPicPr>
        <p:blipFill rotWithShape="1">
          <a:blip r:embed="rId3">
            <a:alphaModFix/>
          </a:blip>
          <a:srcRect b="0" l="0" r="0" t="0"/>
          <a:stretch/>
        </p:blipFill>
        <p:spPr>
          <a:xfrm>
            <a:off x="-19270" y="2200231"/>
            <a:ext cx="4336604" cy="2943270"/>
          </a:xfrm>
          <a:prstGeom prst="rect">
            <a:avLst/>
          </a:prstGeom>
          <a:noFill/>
          <a:ln>
            <a:noFill/>
          </a:ln>
        </p:spPr>
      </p:pic>
      <p:pic>
        <p:nvPicPr>
          <p:cNvPr id="204" name="Google Shape;204;p17"/>
          <p:cNvPicPr preferRelativeResize="0"/>
          <p:nvPr/>
        </p:nvPicPr>
        <p:blipFill rotWithShape="1">
          <a:blip r:embed="rId4">
            <a:alphaModFix/>
          </a:blip>
          <a:srcRect b="0" l="0" r="0" t="0"/>
          <a:stretch/>
        </p:blipFill>
        <p:spPr>
          <a:xfrm>
            <a:off x="0" y="625539"/>
            <a:ext cx="6858000" cy="53171"/>
          </a:xfrm>
          <a:prstGeom prst="rect">
            <a:avLst/>
          </a:prstGeom>
          <a:noFill/>
          <a:ln>
            <a:noFill/>
          </a:ln>
        </p:spPr>
      </p:pic>
      <p:sp>
        <p:nvSpPr>
          <p:cNvPr id="205" name="Google Shape;205;p17"/>
          <p:cNvSpPr/>
          <p:nvPr/>
        </p:nvSpPr>
        <p:spPr>
          <a:xfrm>
            <a:off x="260648" y="990476"/>
            <a:ext cx="3936908"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chemeClr val="dk1"/>
                </a:solidFill>
                <a:latin typeface="Arial"/>
                <a:ea typeface="Arial"/>
                <a:cs typeface="Arial"/>
                <a:sym typeface="Arial"/>
              </a:rPr>
              <a:t>O&amp;M through the integration of AI and UAVs: </a:t>
            </a:r>
            <a:r>
              <a:rPr lang="en-US" sz="1600">
                <a:solidFill>
                  <a:schemeClr val="dk1"/>
                </a:solidFill>
                <a:latin typeface="Arial"/>
                <a:ea typeface="Arial"/>
                <a:cs typeface="Arial"/>
                <a:sym typeface="Arial"/>
              </a:rPr>
              <a:t>AI algorithms analyze videos and photos captured by UAVs in real time, automatically identifying defects.</a:t>
            </a:r>
            <a:endParaRPr sz="1800">
              <a:solidFill>
                <a:schemeClr val="dk1"/>
              </a:solidFill>
              <a:latin typeface="Arial"/>
              <a:ea typeface="Arial"/>
              <a:cs typeface="Arial"/>
              <a:sym typeface="Arial"/>
            </a:endParaRPr>
          </a:p>
        </p:txBody>
      </p:sp>
      <p:sp>
        <p:nvSpPr>
          <p:cNvPr id="206" name="Google Shape;206;p17"/>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3. The Full-Lifecycle Enabling Role of AI</a:t>
            </a:r>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pic>
        <p:nvPicPr>
          <p:cNvPr descr="绿色的船&#10;&#10;AI 生成的内容可能不正确。" id="207" name="Google Shape;207;p17"/>
          <p:cNvPicPr preferRelativeResize="0"/>
          <p:nvPr/>
        </p:nvPicPr>
        <p:blipFill rotWithShape="1">
          <a:blip r:embed="rId5">
            <a:alphaModFix/>
          </a:blip>
          <a:srcRect b="0" l="21148" r="33636" t="0"/>
          <a:stretch/>
        </p:blipFill>
        <p:spPr>
          <a:xfrm>
            <a:off x="4293096" y="678710"/>
            <a:ext cx="2568050" cy="4485328"/>
          </a:xfrm>
          <a:prstGeom prst="rect">
            <a:avLst/>
          </a:prstGeom>
          <a:noFill/>
          <a:ln>
            <a:noFill/>
          </a:ln>
        </p:spPr>
      </p:pic>
      <p:sp>
        <p:nvSpPr>
          <p:cNvPr id="208" name="Google Shape;208;p17"/>
          <p:cNvSpPr txBox="1"/>
          <p:nvPr/>
        </p:nvSpPr>
        <p:spPr>
          <a:xfrm>
            <a:off x="4365104" y="4895022"/>
            <a:ext cx="3456384" cy="244426"/>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900">
                <a:solidFill>
                  <a:schemeClr val="lt1"/>
                </a:solidFill>
                <a:latin typeface="Microsoft Yahei"/>
                <a:ea typeface="Microsoft Yahei"/>
                <a:cs typeface="Microsoft Yahei"/>
                <a:sym typeface="Microsoft Yahei"/>
              </a:rPr>
              <a:t>Image Source: China Water Transport News</a:t>
            </a:r>
            <a:endParaRPr sz="900">
              <a:solidFill>
                <a:schemeClr val="lt1"/>
              </a:solidFill>
              <a:latin typeface="Microsoft Yahei"/>
              <a:ea typeface="Microsoft Yahei"/>
              <a:cs typeface="Microsoft Yahei"/>
              <a:sym typeface="Microsoft Yahe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8"/>
          <p:cNvSpPr/>
          <p:nvPr/>
        </p:nvSpPr>
        <p:spPr>
          <a:xfrm>
            <a:off x="0" y="3208539"/>
            <a:ext cx="6858000" cy="1934961"/>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txBox="1"/>
          <p:nvPr/>
        </p:nvSpPr>
        <p:spPr>
          <a:xfrm>
            <a:off x="446120" y="1291533"/>
            <a:ext cx="532859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Future Development Trends</a:t>
            </a:r>
            <a:endParaRPr b="1" sz="2400">
              <a:solidFill>
                <a:srgbClr val="C00000"/>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400">
              <a:solidFill>
                <a:srgbClr val="C00000"/>
              </a:solidFill>
              <a:latin typeface="Microsoft Yahei"/>
              <a:ea typeface="Microsoft Yahei"/>
              <a:cs typeface="Microsoft Yahei"/>
              <a:sym typeface="Microsoft Yahei"/>
            </a:endParaRPr>
          </a:p>
        </p:txBody>
      </p:sp>
      <p:sp>
        <p:nvSpPr>
          <p:cNvPr id="215" name="Google Shape;215;p18"/>
          <p:cNvSpPr txBox="1"/>
          <p:nvPr/>
        </p:nvSpPr>
        <p:spPr>
          <a:xfrm>
            <a:off x="859336" y="3874613"/>
            <a:ext cx="21376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FF0000"/>
                </a:solidFill>
                <a:latin typeface="Microsoft Yahei"/>
                <a:ea typeface="Microsoft Yahei"/>
                <a:cs typeface="Microsoft Yahei"/>
                <a:sym typeface="Microsoft Yahei"/>
              </a:rPr>
              <a:t>PART 04</a:t>
            </a:r>
            <a:endParaRPr b="1" i="1" sz="3600">
              <a:solidFill>
                <a:srgbClr val="FF0000"/>
              </a:solidFill>
              <a:latin typeface="Microsoft Yahei"/>
              <a:ea typeface="Microsoft Yahei"/>
              <a:cs typeface="Microsoft Yahei"/>
              <a:sym typeface="Microsoft Yahei"/>
            </a:endParaRPr>
          </a:p>
        </p:txBody>
      </p:sp>
      <p:sp>
        <p:nvSpPr>
          <p:cNvPr id="216" name="Google Shape;216;p18"/>
          <p:cNvSpPr/>
          <p:nvPr/>
        </p:nvSpPr>
        <p:spPr>
          <a:xfrm>
            <a:off x="782706" y="3763331"/>
            <a:ext cx="1031290" cy="824643"/>
          </a:xfrm>
          <a:custGeom>
            <a:rect b="b" l="l" r="r" t="t"/>
            <a:pathLst>
              <a:path extrusionOk="0" h="964" w="945">
                <a:moveTo>
                  <a:pt x="945" y="133"/>
                </a:moveTo>
                <a:lnTo>
                  <a:pt x="945" y="0"/>
                </a:lnTo>
                <a:lnTo>
                  <a:pt x="0" y="0"/>
                </a:lnTo>
                <a:lnTo>
                  <a:pt x="0" y="964"/>
                </a:lnTo>
                <a:lnTo>
                  <a:pt x="945" y="964"/>
                </a:lnTo>
                <a:lnTo>
                  <a:pt x="945" y="811"/>
                </a:lnTo>
              </a:path>
            </a:pathLst>
          </a:custGeom>
          <a:noFill/>
          <a:ln cap="flat" cmpd="sng" w="76200">
            <a:solidFill>
              <a:srgbClr val="FF0000"/>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7" name="Google Shape;217;p18"/>
          <p:cNvPicPr preferRelativeResize="0"/>
          <p:nvPr/>
        </p:nvPicPr>
        <p:blipFill rotWithShape="1">
          <a:blip r:embed="rId3">
            <a:alphaModFix/>
          </a:blip>
          <a:srcRect b="0" l="0" r="0" t="0"/>
          <a:stretch/>
        </p:blipFill>
        <p:spPr>
          <a:xfrm>
            <a:off x="0" y="3131435"/>
            <a:ext cx="6858000" cy="112133"/>
          </a:xfrm>
          <a:prstGeom prst="rect">
            <a:avLst/>
          </a:prstGeom>
          <a:noFill/>
          <a:ln>
            <a:noFill/>
          </a:ln>
        </p:spPr>
      </p:pic>
      <p:cxnSp>
        <p:nvCxnSpPr>
          <p:cNvPr id="218" name="Google Shape;218;p18"/>
          <p:cNvCxnSpPr/>
          <p:nvPr/>
        </p:nvCxnSpPr>
        <p:spPr>
          <a:xfrm>
            <a:off x="476672" y="1923678"/>
            <a:ext cx="5040560" cy="0"/>
          </a:xfrm>
          <a:prstGeom prst="straightConnector1">
            <a:avLst/>
          </a:prstGeom>
          <a:noFill/>
          <a:ln cap="flat" cmpd="sng" w="9525">
            <a:solidFill>
              <a:srgbClr val="C00000"/>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19"/>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224" name="Google Shape;224;p19"/>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4. Future Development Trends</a:t>
            </a:r>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225" name="Google Shape;225;p19"/>
          <p:cNvSpPr/>
          <p:nvPr/>
        </p:nvSpPr>
        <p:spPr>
          <a:xfrm>
            <a:off x="476672" y="915566"/>
            <a:ext cx="6048672" cy="11646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4.1 Intelligent Deep-Sea Development</a:t>
            </a:r>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Key integration: deep integration of AI and floating technology to overcome key O&amp;M challenges in deep waters</a:t>
            </a:r>
            <a:endParaRPr/>
          </a:p>
        </p:txBody>
      </p:sp>
      <p:sp>
        <p:nvSpPr>
          <p:cNvPr id="226" name="Google Shape;226;p19"/>
          <p:cNvSpPr/>
          <p:nvPr/>
        </p:nvSpPr>
        <p:spPr>
          <a:xfrm>
            <a:off x="476672" y="2139702"/>
            <a:ext cx="6048672" cy="1469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4.2 A Collaborative Ecosystem</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Optimizing wind turbine operation</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Coordinating the charging and discharging of wind power and energy storage equipment to stabilize power fluctuations</a:t>
            </a:r>
            <a:endParaRPr sz="1600">
              <a:solidFill>
                <a:srgbClr val="000000"/>
              </a:solidFill>
              <a:latin typeface="Calibri"/>
              <a:ea typeface="Calibri"/>
              <a:cs typeface="Calibri"/>
              <a:sym typeface="Calibri"/>
            </a:endParaRPr>
          </a:p>
        </p:txBody>
      </p:sp>
      <p:sp>
        <p:nvSpPr>
          <p:cNvPr id="227" name="Google Shape;227;p19"/>
          <p:cNvSpPr/>
          <p:nvPr/>
        </p:nvSpPr>
        <p:spPr>
          <a:xfrm>
            <a:off x="476672" y="3609592"/>
            <a:ext cx="6048672"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4.3 Global Standards &amp; Industrial Collaboration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39200">
                <a:alpha val="2745"/>
              </a:srgbClr>
            </a:gs>
            <a:gs pos="100000">
              <a:srgbClr val="239200">
                <a:alpha val="8627"/>
              </a:srgbClr>
            </a:gs>
          </a:gsLst>
          <a:lin ang="0" scaled="0"/>
        </a:gradFill>
      </p:bgPr>
    </p:bg>
    <p:spTree>
      <p:nvGrpSpPr>
        <p:cNvPr id="74" name="Shape 74"/>
        <p:cNvGrpSpPr/>
        <p:nvPr/>
      </p:nvGrpSpPr>
      <p:grpSpPr>
        <a:xfrm>
          <a:off x="0" y="0"/>
          <a:ext cx="0" cy="0"/>
          <a:chOff x="0" y="0"/>
          <a:chExt cx="0" cy="0"/>
        </a:xfrm>
      </p:grpSpPr>
      <p:sp>
        <p:nvSpPr>
          <p:cNvPr id="75" name="Google Shape;75;p2"/>
          <p:cNvSpPr txBox="1"/>
          <p:nvPr/>
        </p:nvSpPr>
        <p:spPr>
          <a:xfrm>
            <a:off x="533995" y="1419622"/>
            <a:ext cx="5832872" cy="244233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rgbClr val="595959"/>
                </a:solidFill>
                <a:latin typeface="Microsoft Yahei"/>
                <a:ea typeface="Microsoft Yahei"/>
                <a:cs typeface="Microsoft Yahei"/>
                <a:sym typeface="Microsoft Yahei"/>
              </a:rPr>
              <a:t>知识产权声明</a:t>
            </a:r>
            <a:endParaRPr b="1" sz="1800">
              <a:solidFill>
                <a:srgbClr val="595959"/>
              </a:solidFill>
              <a:latin typeface="Microsoft Yahei"/>
              <a:ea typeface="Microsoft Yahei"/>
              <a:cs typeface="Microsoft Yahei"/>
              <a:sym typeface="Microsoft Yahei"/>
            </a:endParaRPr>
          </a:p>
          <a:p>
            <a:pPr indent="0" lvl="0" marL="0" marR="0" rtl="0" algn="just">
              <a:lnSpc>
                <a:spcPct val="150000"/>
              </a:lnSpc>
              <a:spcBef>
                <a:spcPts val="450"/>
              </a:spcBef>
              <a:spcAft>
                <a:spcPts val="0"/>
              </a:spcAft>
              <a:buNone/>
            </a:pPr>
            <a:r>
              <a:rPr lang="en-US" sz="1000">
                <a:solidFill>
                  <a:srgbClr val="595959"/>
                </a:solidFill>
                <a:latin typeface="Microsoft Yahei"/>
                <a:ea typeface="Microsoft Yahei"/>
                <a:cs typeface="Microsoft Yahei"/>
                <a:sym typeface="Microsoft Yahei"/>
              </a:rPr>
              <a:t>本文件的知识产权属国家电力投资集团公司及其相关产权人所有，并含有其保密信息。对本文件的使用及处置应严格遵循获取本文件的合同及约定的条件和要求。未经国家电力投资集团公司事先书面同意，不得对外披露、复制。</a:t>
            </a:r>
            <a:endParaRPr/>
          </a:p>
          <a:p>
            <a:pPr indent="0" lvl="0" marL="0" marR="0" rtl="0" algn="ctr">
              <a:lnSpc>
                <a:spcPct val="50000"/>
              </a:lnSpc>
              <a:spcBef>
                <a:spcPts val="0"/>
              </a:spcBef>
              <a:spcAft>
                <a:spcPts val="0"/>
              </a:spcAft>
              <a:buNone/>
            </a:pPr>
            <a:r>
              <a:t/>
            </a:r>
            <a:endParaRPr sz="825">
              <a:solidFill>
                <a:srgbClr val="595959"/>
              </a:solidFill>
              <a:latin typeface="Arial"/>
              <a:ea typeface="Arial"/>
              <a:cs typeface="Arial"/>
              <a:sym typeface="Arial"/>
            </a:endParaRPr>
          </a:p>
          <a:p>
            <a:pPr indent="0" lvl="0" marL="0" marR="0" rtl="0" algn="ctr">
              <a:spcBef>
                <a:spcPts val="0"/>
              </a:spcBef>
              <a:spcAft>
                <a:spcPts val="0"/>
              </a:spcAft>
              <a:buNone/>
            </a:pPr>
            <a:r>
              <a:t/>
            </a:r>
            <a:endParaRPr sz="825">
              <a:solidFill>
                <a:srgbClr val="595959"/>
              </a:solidFill>
              <a:latin typeface="Arial"/>
              <a:ea typeface="Arial"/>
              <a:cs typeface="Arial"/>
              <a:sym typeface="Arial"/>
            </a:endParaRPr>
          </a:p>
          <a:p>
            <a:pPr indent="0" lvl="0" marL="0" marR="0" rtl="0" algn="ctr">
              <a:lnSpc>
                <a:spcPct val="228571"/>
              </a:lnSpc>
              <a:spcBef>
                <a:spcPts val="0"/>
              </a:spcBef>
              <a:spcAft>
                <a:spcPts val="0"/>
              </a:spcAft>
              <a:buNone/>
            </a:pPr>
            <a:r>
              <a:rPr b="1" lang="en-US" sz="1050">
                <a:solidFill>
                  <a:srgbClr val="595959"/>
                </a:solidFill>
                <a:latin typeface="Arimo"/>
                <a:ea typeface="Arimo"/>
                <a:cs typeface="Arimo"/>
                <a:sym typeface="Arimo"/>
              </a:rPr>
              <a:t>Intellectual Property Rights Statement </a:t>
            </a:r>
            <a:endParaRPr/>
          </a:p>
          <a:p>
            <a:pPr indent="0" lvl="0" marL="0" marR="0" rtl="0" algn="just">
              <a:spcBef>
                <a:spcPts val="450"/>
              </a:spcBef>
              <a:spcAft>
                <a:spcPts val="0"/>
              </a:spcAft>
              <a:buNone/>
            </a:pPr>
            <a:r>
              <a:rPr lang="en-US" sz="1000">
                <a:solidFill>
                  <a:srgbClr val="595959"/>
                </a:solidFill>
                <a:latin typeface="Arimo"/>
                <a:ea typeface="Arimo"/>
                <a:cs typeface="Arimo"/>
                <a:sym typeface="Arimo"/>
              </a:rPr>
              <a:t>This document is the property of and contains proprietary information owned by SPIC and/or its related proprietor. You agree to treat this document in strict accordance with the terms and conditions of the agreement under which it was provided to you. No disclosure or copy of this document is permitted without the prior written permission of SPIC.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0"/>
          <p:cNvSpPr txBox="1"/>
          <p:nvPr/>
        </p:nvSpPr>
        <p:spPr>
          <a:xfrm>
            <a:off x="152636" y="660633"/>
            <a:ext cx="655272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Thank you for listening！</a:t>
            </a:r>
            <a:endParaRPr b="1" sz="2400">
              <a:solidFill>
                <a:schemeClr val="accent1"/>
              </a:solidFill>
              <a:latin typeface="Arial"/>
              <a:ea typeface="Arial"/>
              <a:cs typeface="Arial"/>
              <a:sym typeface="Arial"/>
            </a:endParaRPr>
          </a:p>
          <a:p>
            <a:pPr indent="0" lvl="0" marL="0" marR="0" rtl="0" algn="l">
              <a:spcBef>
                <a:spcPts val="0"/>
              </a:spcBef>
              <a:spcAft>
                <a:spcPts val="0"/>
              </a:spcAft>
              <a:buNone/>
            </a:pPr>
            <a:r>
              <a:t/>
            </a:r>
            <a:endParaRPr b="1" sz="2400">
              <a:solidFill>
                <a:srgbClr val="2F5496"/>
              </a:solidFill>
              <a:latin typeface="Arial"/>
              <a:ea typeface="Arial"/>
              <a:cs typeface="Arial"/>
              <a:sym typeface="Arial"/>
            </a:endParaRPr>
          </a:p>
        </p:txBody>
      </p:sp>
      <p:sp>
        <p:nvSpPr>
          <p:cNvPr id="233" name="Google Shape;233;p20"/>
          <p:cNvSpPr txBox="1"/>
          <p:nvPr/>
        </p:nvSpPr>
        <p:spPr>
          <a:xfrm>
            <a:off x="4077072" y="3795886"/>
            <a:ext cx="273630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Email: liuwei@spic.com.cn</a:t>
            </a:r>
            <a:endParaRPr/>
          </a:p>
          <a:p>
            <a:pPr indent="0" lvl="0" marL="0" marR="0" rtl="0" algn="l">
              <a:spcBef>
                <a:spcPts val="0"/>
              </a:spcBef>
              <a:spcAft>
                <a:spcPts val="0"/>
              </a:spcAft>
              <a:buNone/>
            </a:pPr>
            <a:r>
              <a:rPr b="1" lang="en-US" sz="1400">
                <a:solidFill>
                  <a:schemeClr val="lt1"/>
                </a:solidFill>
                <a:latin typeface="Calibri"/>
                <a:ea typeface="Calibri"/>
                <a:cs typeface="Calibri"/>
                <a:sym typeface="Calibri"/>
              </a:rPr>
              <a:t>            wangxiaoru@spic.com.cn</a:t>
            </a:r>
            <a:endParaRPr/>
          </a:p>
          <a:p>
            <a:pPr indent="0" lvl="0" marL="0" marR="0" rtl="0" algn="l">
              <a:spcBef>
                <a:spcPts val="0"/>
              </a:spcBef>
              <a:spcAft>
                <a:spcPts val="0"/>
              </a:spcAft>
              <a:buNone/>
            </a:pPr>
            <a:r>
              <a:rPr b="1" lang="en-US" sz="1400">
                <a:solidFill>
                  <a:schemeClr val="lt1"/>
                </a:solidFill>
                <a:latin typeface="Calibri"/>
                <a:ea typeface="Calibri"/>
                <a:cs typeface="Calibri"/>
                <a:sym typeface="Calibri"/>
              </a:rPr>
              <a:t>            wangzixin@spic.com.cn</a:t>
            </a:r>
            <a:endParaRPr/>
          </a:p>
        </p:txBody>
      </p:sp>
      <p:sp>
        <p:nvSpPr>
          <p:cNvPr id="234" name="Google Shape;234;p20"/>
          <p:cNvSpPr txBox="1"/>
          <p:nvPr/>
        </p:nvSpPr>
        <p:spPr>
          <a:xfrm>
            <a:off x="514868" y="1203598"/>
            <a:ext cx="5838353" cy="7848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500">
                <a:solidFill>
                  <a:schemeClr val="dk1"/>
                </a:solidFill>
                <a:latin typeface="Arial"/>
                <a:ea typeface="Arial"/>
                <a:cs typeface="Arial"/>
                <a:sym typeface="Arial"/>
              </a:rPr>
              <a:t>As the host of the 2026 APEC Meeting, the People's Republic of China will hold diverse high-value events, showcase practical insights and </a:t>
            </a:r>
            <a:r>
              <a:rPr lang="en-US" sz="1500">
                <a:solidFill>
                  <a:schemeClr val="accent1"/>
                </a:solidFill>
                <a:latin typeface="Arial"/>
                <a:ea typeface="Arial"/>
                <a:cs typeface="Arial"/>
                <a:sym typeface="Arial"/>
              </a:rPr>
              <a:t>warmly welcome all distinguished guests!</a:t>
            </a:r>
            <a:endParaRPr/>
          </a:p>
        </p:txBody>
      </p:sp>
      <p:sp>
        <p:nvSpPr>
          <p:cNvPr id="235" name="Google Shape;235;p20"/>
          <p:cNvSpPr txBox="1"/>
          <p:nvPr/>
        </p:nvSpPr>
        <p:spPr>
          <a:xfrm>
            <a:off x="509823" y="2067694"/>
            <a:ext cx="5838353" cy="12464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500">
                <a:solidFill>
                  <a:schemeClr val="dk1"/>
                </a:solidFill>
                <a:latin typeface="Arial"/>
                <a:ea typeface="Arial"/>
                <a:cs typeface="Arial"/>
                <a:sym typeface="Arial"/>
              </a:rPr>
              <a:t>On behalf of SPIC, we have applied APEC Fund Project "APEC Study on How Zero-carbon Industrial Parks (ZIPs) Help With Energy Transition and Carbon Reduction in APEC Economies". A workshop will be hosted, and we sincerely welcome all participants to share insights and practices related to ZIPs!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海上有艘船&#10;&#10;AI 生成的内容可能不正确。" id="80" name="Google Shape;80;p3"/>
          <p:cNvPicPr preferRelativeResize="0"/>
          <p:nvPr/>
        </p:nvPicPr>
        <p:blipFill rotWithShape="1">
          <a:blip r:embed="rId3">
            <a:alphaModFix amt="50000"/>
          </a:blip>
          <a:srcRect b="0" l="0" r="0" t="0"/>
          <a:stretch/>
        </p:blipFill>
        <p:spPr>
          <a:xfrm>
            <a:off x="-28512" y="1273025"/>
            <a:ext cx="6886512" cy="3870475"/>
          </a:xfrm>
          <a:prstGeom prst="rect">
            <a:avLst/>
          </a:prstGeom>
          <a:noFill/>
          <a:ln>
            <a:noFill/>
          </a:ln>
        </p:spPr>
      </p:pic>
      <p:sp>
        <p:nvSpPr>
          <p:cNvPr id="81" name="Google Shape;81;p3"/>
          <p:cNvSpPr/>
          <p:nvPr/>
        </p:nvSpPr>
        <p:spPr>
          <a:xfrm rot="-5400000">
            <a:off x="2468569" y="-2509429"/>
            <a:ext cx="1900545" cy="6878322"/>
          </a:xfrm>
          <a:prstGeom prst="rect">
            <a:avLst/>
          </a:prstGeom>
          <a:solidFill>
            <a:srgbClr val="0083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82" name="Google Shape;82;p3"/>
          <p:cNvPicPr preferRelativeResize="0"/>
          <p:nvPr/>
        </p:nvPicPr>
        <p:blipFill rotWithShape="1">
          <a:blip r:embed="rId4">
            <a:alphaModFix/>
          </a:blip>
          <a:srcRect b="0" l="0" r="0" t="0"/>
          <a:stretch/>
        </p:blipFill>
        <p:spPr>
          <a:xfrm>
            <a:off x="-20320" y="1817388"/>
            <a:ext cx="6878320" cy="112465"/>
          </a:xfrm>
          <a:prstGeom prst="rect">
            <a:avLst/>
          </a:prstGeom>
          <a:noFill/>
          <a:ln>
            <a:noFill/>
          </a:ln>
        </p:spPr>
      </p:pic>
      <p:sp>
        <p:nvSpPr>
          <p:cNvPr id="83" name="Google Shape;83;p3"/>
          <p:cNvSpPr txBox="1"/>
          <p:nvPr/>
        </p:nvSpPr>
        <p:spPr>
          <a:xfrm>
            <a:off x="476672" y="2122828"/>
            <a:ext cx="58326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Current Status of China's Offshore Wind Development</a:t>
            </a:r>
            <a:endParaRPr b="1" sz="2000">
              <a:solidFill>
                <a:srgbClr val="595959"/>
              </a:solidFill>
              <a:latin typeface="Microsoft Yahei"/>
              <a:ea typeface="Microsoft Yahei"/>
              <a:cs typeface="Microsoft Yahei"/>
              <a:sym typeface="Microsoft Yahei"/>
            </a:endParaRPr>
          </a:p>
        </p:txBody>
      </p:sp>
      <p:sp>
        <p:nvSpPr>
          <p:cNvPr id="84" name="Google Shape;84;p3"/>
          <p:cNvSpPr txBox="1"/>
          <p:nvPr/>
        </p:nvSpPr>
        <p:spPr>
          <a:xfrm>
            <a:off x="476672" y="2641502"/>
            <a:ext cx="63367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Challenges Confronting China's Offshore Wind Industry</a:t>
            </a:r>
            <a:endParaRPr b="1" sz="2000">
              <a:solidFill>
                <a:srgbClr val="595959"/>
              </a:solidFill>
              <a:latin typeface="Microsoft Yahei"/>
              <a:ea typeface="Microsoft Yahei"/>
              <a:cs typeface="Microsoft Yahei"/>
              <a:sym typeface="Microsoft Yahei"/>
            </a:endParaRPr>
          </a:p>
        </p:txBody>
      </p:sp>
      <p:sp>
        <p:nvSpPr>
          <p:cNvPr id="85" name="Google Shape;85;p3"/>
          <p:cNvSpPr txBox="1"/>
          <p:nvPr/>
        </p:nvSpPr>
        <p:spPr>
          <a:xfrm>
            <a:off x="476672" y="3159431"/>
            <a:ext cx="59492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Full-Lifecycle Enabling Role of Artificial Intelligence</a:t>
            </a:r>
            <a:endParaRPr/>
          </a:p>
        </p:txBody>
      </p:sp>
      <p:sp>
        <p:nvSpPr>
          <p:cNvPr id="86" name="Google Shape;86;p3"/>
          <p:cNvSpPr txBox="1"/>
          <p:nvPr/>
        </p:nvSpPr>
        <p:spPr>
          <a:xfrm>
            <a:off x="260648" y="1024249"/>
            <a:ext cx="311028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rgbClr val="00B050"/>
                </a:solidFill>
                <a:latin typeface="Microsoft Yahei"/>
                <a:ea typeface="Microsoft Yahei"/>
                <a:cs typeface="Microsoft Yahei"/>
                <a:sym typeface="Microsoft Yahei"/>
              </a:rPr>
              <a:t>CONTENT</a:t>
            </a:r>
            <a:endParaRPr/>
          </a:p>
        </p:txBody>
      </p:sp>
      <p:sp>
        <p:nvSpPr>
          <p:cNvPr id="87" name="Google Shape;87;p3"/>
          <p:cNvSpPr/>
          <p:nvPr/>
        </p:nvSpPr>
        <p:spPr>
          <a:xfrm>
            <a:off x="343950" y="3296582"/>
            <a:ext cx="132723" cy="132723"/>
          </a:xfrm>
          <a:prstGeom prst="ellipse">
            <a:avLst/>
          </a:prstGeom>
          <a:solidFill>
            <a:srgbClr val="0083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88" name="Google Shape;88;p3"/>
          <p:cNvSpPr/>
          <p:nvPr/>
        </p:nvSpPr>
        <p:spPr>
          <a:xfrm>
            <a:off x="343950" y="2778653"/>
            <a:ext cx="132723" cy="132723"/>
          </a:xfrm>
          <a:prstGeom prst="ellipse">
            <a:avLst/>
          </a:prstGeom>
          <a:solidFill>
            <a:srgbClr val="F18C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89" name="Google Shape;89;p3"/>
          <p:cNvSpPr/>
          <p:nvPr/>
        </p:nvSpPr>
        <p:spPr>
          <a:xfrm>
            <a:off x="343950" y="2259979"/>
            <a:ext cx="132723" cy="132723"/>
          </a:xfrm>
          <a:prstGeom prst="ellipse">
            <a:avLst/>
          </a:prstGeom>
          <a:solidFill>
            <a:srgbClr val="C700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90" name="Google Shape;90;p3"/>
          <p:cNvSpPr txBox="1"/>
          <p:nvPr/>
        </p:nvSpPr>
        <p:spPr>
          <a:xfrm>
            <a:off x="476672" y="3665914"/>
            <a:ext cx="58326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Future Development Trends</a:t>
            </a:r>
            <a:endParaRPr/>
          </a:p>
        </p:txBody>
      </p:sp>
      <p:sp>
        <p:nvSpPr>
          <p:cNvPr id="91" name="Google Shape;91;p3"/>
          <p:cNvSpPr/>
          <p:nvPr/>
        </p:nvSpPr>
        <p:spPr>
          <a:xfrm>
            <a:off x="343950" y="3803065"/>
            <a:ext cx="132723" cy="132723"/>
          </a:xfrm>
          <a:prstGeom prst="ellipse">
            <a:avLst/>
          </a:prstGeom>
          <a:solidFill>
            <a:srgbClr val="C700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p:nvPr/>
        </p:nvSpPr>
        <p:spPr>
          <a:xfrm>
            <a:off x="0" y="3208539"/>
            <a:ext cx="6858000" cy="1934961"/>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4"/>
          <p:cNvSpPr txBox="1"/>
          <p:nvPr/>
        </p:nvSpPr>
        <p:spPr>
          <a:xfrm>
            <a:off x="404664" y="1012748"/>
            <a:ext cx="532859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Current Status of China's Offshore Wind Development</a:t>
            </a:r>
            <a:endParaRPr b="1" sz="2400">
              <a:solidFill>
                <a:srgbClr val="C00000"/>
              </a:solidFill>
              <a:latin typeface="Arial"/>
              <a:ea typeface="Arial"/>
              <a:cs typeface="Arial"/>
              <a:sym typeface="Arial"/>
            </a:endParaRPr>
          </a:p>
          <a:p>
            <a:pPr indent="0" lvl="0" marL="0" marR="0" rtl="0" algn="l">
              <a:spcBef>
                <a:spcPts val="0"/>
              </a:spcBef>
              <a:spcAft>
                <a:spcPts val="0"/>
              </a:spcAft>
              <a:buNone/>
            </a:pPr>
            <a:r>
              <a:t/>
            </a:r>
            <a:endParaRPr b="1" sz="2400">
              <a:solidFill>
                <a:srgbClr val="C00000"/>
              </a:solidFill>
              <a:latin typeface="Microsoft Yahei"/>
              <a:ea typeface="Microsoft Yahei"/>
              <a:cs typeface="Microsoft Yahei"/>
              <a:sym typeface="Microsoft Yahei"/>
            </a:endParaRPr>
          </a:p>
          <a:p>
            <a:pPr indent="0" lvl="0" marL="0" marR="0" rtl="0" algn="l">
              <a:spcBef>
                <a:spcPts val="0"/>
              </a:spcBef>
              <a:spcAft>
                <a:spcPts val="0"/>
              </a:spcAft>
              <a:buNone/>
            </a:pPr>
            <a:r>
              <a:t/>
            </a:r>
            <a:endParaRPr b="1" sz="2400">
              <a:solidFill>
                <a:srgbClr val="C00000"/>
              </a:solidFill>
              <a:latin typeface="Microsoft Yahei"/>
              <a:ea typeface="Microsoft Yahei"/>
              <a:cs typeface="Microsoft Yahei"/>
              <a:sym typeface="Microsoft Yahei"/>
            </a:endParaRPr>
          </a:p>
        </p:txBody>
      </p:sp>
      <p:sp>
        <p:nvSpPr>
          <p:cNvPr id="98" name="Google Shape;98;p4"/>
          <p:cNvSpPr txBox="1"/>
          <p:nvPr/>
        </p:nvSpPr>
        <p:spPr>
          <a:xfrm>
            <a:off x="859336" y="3874613"/>
            <a:ext cx="21376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FF0000"/>
                </a:solidFill>
                <a:latin typeface="Microsoft Yahei"/>
                <a:ea typeface="Microsoft Yahei"/>
                <a:cs typeface="Microsoft Yahei"/>
                <a:sym typeface="Microsoft Yahei"/>
              </a:rPr>
              <a:t>PART 01</a:t>
            </a:r>
            <a:endParaRPr b="1" i="1" sz="3600">
              <a:solidFill>
                <a:srgbClr val="FF0000"/>
              </a:solidFill>
              <a:latin typeface="Microsoft Yahei"/>
              <a:ea typeface="Microsoft Yahei"/>
              <a:cs typeface="Microsoft Yahei"/>
              <a:sym typeface="Microsoft Yahei"/>
            </a:endParaRPr>
          </a:p>
        </p:txBody>
      </p:sp>
      <p:sp>
        <p:nvSpPr>
          <p:cNvPr id="99" name="Google Shape;99;p4"/>
          <p:cNvSpPr/>
          <p:nvPr/>
        </p:nvSpPr>
        <p:spPr>
          <a:xfrm>
            <a:off x="782706" y="3763331"/>
            <a:ext cx="1031290" cy="824643"/>
          </a:xfrm>
          <a:custGeom>
            <a:rect b="b" l="l" r="r" t="t"/>
            <a:pathLst>
              <a:path extrusionOk="0" h="964" w="945">
                <a:moveTo>
                  <a:pt x="945" y="133"/>
                </a:moveTo>
                <a:lnTo>
                  <a:pt x="945" y="0"/>
                </a:lnTo>
                <a:lnTo>
                  <a:pt x="0" y="0"/>
                </a:lnTo>
                <a:lnTo>
                  <a:pt x="0" y="964"/>
                </a:lnTo>
                <a:lnTo>
                  <a:pt x="945" y="964"/>
                </a:lnTo>
                <a:lnTo>
                  <a:pt x="945" y="811"/>
                </a:lnTo>
              </a:path>
            </a:pathLst>
          </a:custGeom>
          <a:noFill/>
          <a:ln cap="flat" cmpd="sng" w="76200">
            <a:solidFill>
              <a:srgbClr val="FF0000"/>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0" name="Google Shape;100;p4"/>
          <p:cNvPicPr preferRelativeResize="0"/>
          <p:nvPr/>
        </p:nvPicPr>
        <p:blipFill rotWithShape="1">
          <a:blip r:embed="rId3">
            <a:alphaModFix/>
          </a:blip>
          <a:srcRect b="0" l="0" r="0" t="0"/>
          <a:stretch/>
        </p:blipFill>
        <p:spPr>
          <a:xfrm>
            <a:off x="0" y="3131435"/>
            <a:ext cx="6858000" cy="112133"/>
          </a:xfrm>
          <a:prstGeom prst="rect">
            <a:avLst/>
          </a:prstGeom>
          <a:noFill/>
          <a:ln>
            <a:noFill/>
          </a:ln>
        </p:spPr>
      </p:pic>
      <p:cxnSp>
        <p:nvCxnSpPr>
          <p:cNvPr id="101" name="Google Shape;101;p4"/>
          <p:cNvCxnSpPr/>
          <p:nvPr/>
        </p:nvCxnSpPr>
        <p:spPr>
          <a:xfrm>
            <a:off x="476672" y="1923678"/>
            <a:ext cx="5040560" cy="0"/>
          </a:xfrm>
          <a:prstGeom prst="straightConnector1">
            <a:avLst/>
          </a:prstGeom>
          <a:noFill/>
          <a:ln cap="flat" cmpd="sng" w="9525">
            <a:solidFill>
              <a:srgbClr val="C00000"/>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105" name="Shape 105"/>
        <p:cNvGrpSpPr/>
        <p:nvPr/>
      </p:nvGrpSpPr>
      <p:grpSpPr>
        <a:xfrm>
          <a:off x="0" y="0"/>
          <a:ext cx="0" cy="0"/>
          <a:chOff x="0" y="0"/>
          <a:chExt cx="0" cy="0"/>
        </a:xfrm>
      </p:grpSpPr>
      <p:pic>
        <p:nvPicPr>
          <p:cNvPr id="106" name="Google Shape;106;p5"/>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07" name="Google Shape;107;p5"/>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1. Current Status of China's Offshore Wind Development</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08" name="Google Shape;108;p5"/>
          <p:cNvSpPr/>
          <p:nvPr/>
        </p:nvSpPr>
        <p:spPr>
          <a:xfrm>
            <a:off x="476672" y="915566"/>
            <a:ext cx="6048672" cy="329115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1.1 Policy Framework</a:t>
            </a:r>
            <a:endParaRPr b="1" sz="2000">
              <a:solidFill>
                <a:srgbClr val="3F3F3F"/>
              </a:solidFill>
              <a:latin typeface="Arial"/>
              <a:ea typeface="Arial"/>
              <a:cs typeface="Arial"/>
              <a:sym typeface="Arial"/>
            </a:endParaRPr>
          </a:p>
          <a:p>
            <a:pPr indent="-171450" lvl="0" marL="171450" marR="0" rtl="0" algn="l">
              <a:lnSpc>
                <a:spcPct val="150000"/>
              </a:lnSpc>
              <a:spcBef>
                <a:spcPts val="45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Industry Positioning: focusing on sustainable development and energy structure optimization;</a:t>
            </a:r>
            <a:endParaRPr/>
          </a:p>
          <a:p>
            <a:pPr indent="-171450" lvl="0" marL="171450" marR="0" rtl="0" algn="l">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Policy Orientation: guided by central planning and adapted through local implementation;</a:t>
            </a:r>
            <a:endParaRPr/>
          </a:p>
          <a:p>
            <a:pPr indent="-171450" lvl="0" marL="171450" marR="0" rtl="0" algn="l">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Policy evolution: from early benchmark feed-in tariff mechanism to current market-oriented transaction system, promoting industrial upgrading and sustainable development;</a:t>
            </a:r>
            <a:endParaRPr/>
          </a:p>
          <a:p>
            <a:pPr indent="0" lvl="0" marL="0" marR="0" rtl="0" algn="just">
              <a:lnSpc>
                <a:spcPct val="120000"/>
              </a:lnSpc>
              <a:spcBef>
                <a:spcPts val="450"/>
              </a:spcBef>
              <a:spcAft>
                <a:spcPts val="0"/>
              </a:spcAft>
              <a:buNone/>
            </a:pPr>
            <a:r>
              <a:t/>
            </a:r>
            <a:endParaRPr sz="1050">
              <a:solidFill>
                <a:schemeClr val="lt1"/>
              </a:solidFill>
              <a:latin typeface="Microsoft Yahei"/>
              <a:ea typeface="Microsoft Yahei"/>
              <a:cs typeface="Microsoft Yahei"/>
              <a:sym typeface="Microsoft Yahe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6"/>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14" name="Google Shape;114;p6"/>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1. Current Status of China's Offshore Wind Development</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15" name="Google Shape;115;p6"/>
          <p:cNvSpPr/>
          <p:nvPr/>
        </p:nvSpPr>
        <p:spPr>
          <a:xfrm>
            <a:off x="476672" y="915566"/>
            <a:ext cx="6048672" cy="301018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1.2 Spatial Layout</a:t>
            </a:r>
            <a:endParaRPr b="1" sz="2000">
              <a:solidFill>
                <a:srgbClr val="3F3F3F"/>
              </a:solidFill>
              <a:latin typeface="Arial"/>
              <a:ea typeface="Arial"/>
              <a:cs typeface="Arial"/>
              <a:sym typeface="Arial"/>
            </a:endParaRPr>
          </a:p>
          <a:p>
            <a:pPr indent="-171450" lvl="0" marL="171450" marR="0" rtl="0" algn="l">
              <a:lnSpc>
                <a:spcPct val="150000"/>
              </a:lnSpc>
              <a:spcBef>
                <a:spcPts val="45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Core Pattern: large-scale nearshore development combined with deep-distant sea demonstration exploration;</a:t>
            </a:r>
            <a:endParaRPr/>
          </a:p>
          <a:p>
            <a:pPr indent="-171450" lvl="0" marL="171450" marR="0" rtl="0" algn="l">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Nearshore Development: large-scale wind power base clusters in Jiangsu, Guangdong, and Fujian;</a:t>
            </a:r>
            <a:endParaRPr/>
          </a:p>
          <a:p>
            <a:pPr indent="-171450" lvl="0" marL="171450" marR="0" rtl="0" algn="l">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Deep-Distant Sea Exploration: floating offshore wind demonstration projects to explore pathways for integrated marine energy development;</a:t>
            </a:r>
            <a:endParaRPr sz="1050">
              <a:solidFill>
                <a:schemeClr val="lt1"/>
              </a:solidFill>
              <a:latin typeface="Microsoft Yahei"/>
              <a:ea typeface="Microsoft Yahei"/>
              <a:cs typeface="Microsoft Yahei"/>
              <a:sym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7"/>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21" name="Google Shape;121;p7"/>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1. Current Status of China's Offshore Wind Development</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22" name="Google Shape;122;p7"/>
          <p:cNvSpPr/>
          <p:nvPr/>
        </p:nvSpPr>
        <p:spPr>
          <a:xfrm>
            <a:off x="476672" y="915566"/>
            <a:ext cx="3600400" cy="46137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1.3 Installation &amp; Scale Data</a:t>
            </a:r>
            <a:endParaRPr b="1" sz="2000">
              <a:solidFill>
                <a:srgbClr val="3F3F3F"/>
              </a:solidFill>
              <a:latin typeface="Arial"/>
              <a:ea typeface="Arial"/>
              <a:cs typeface="Arial"/>
              <a:sym typeface="Arial"/>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Cumulative installed capacity (2024): 43 GW, accounting for over 50% of the global total</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New installations (2024): exceeding 4 GW</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Development model evolution: leap from fragmented development to GW-scale cluster-based deployment</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Cumulative grid-connected installed capacity (Jun. 2025): 44.2 GW</a:t>
            </a:r>
            <a:endParaRPr/>
          </a:p>
          <a:p>
            <a:pPr indent="-104775" lvl="0" marL="171450" marR="0" rtl="0" algn="l">
              <a:lnSpc>
                <a:spcPct val="150000"/>
              </a:lnSpc>
              <a:spcBef>
                <a:spcPts val="0"/>
              </a:spcBef>
              <a:spcAft>
                <a:spcPts val="0"/>
              </a:spcAft>
              <a:buClr>
                <a:schemeClr val="dk1"/>
              </a:buClr>
              <a:buSzPts val="1050"/>
              <a:buFont typeface="Arial"/>
              <a:buNone/>
            </a:pPr>
            <a:r>
              <a:t/>
            </a:r>
            <a:endParaRPr b="0" i="0" sz="1050" u="none" cap="none" strike="noStrike">
              <a:solidFill>
                <a:srgbClr val="FFFFFF"/>
              </a:solidFill>
              <a:latin typeface="Microsoft Yahei"/>
              <a:ea typeface="Microsoft Yahei"/>
              <a:cs typeface="Microsoft Yahei"/>
              <a:sym typeface="Microsoft Yahei"/>
            </a:endParaRPr>
          </a:p>
          <a:p>
            <a:pPr indent="-104775" lvl="0" marL="171450" marR="0" rtl="0" algn="l">
              <a:lnSpc>
                <a:spcPct val="150000"/>
              </a:lnSpc>
              <a:spcBef>
                <a:spcPts val="0"/>
              </a:spcBef>
              <a:spcAft>
                <a:spcPts val="0"/>
              </a:spcAft>
              <a:buClr>
                <a:schemeClr val="dk1"/>
              </a:buClr>
              <a:buSzPts val="1050"/>
              <a:buFont typeface="Arial"/>
              <a:buNone/>
            </a:pPr>
            <a:r>
              <a:t/>
            </a:r>
            <a:endParaRPr sz="1050">
              <a:solidFill>
                <a:schemeClr val="lt1"/>
              </a:solidFill>
              <a:latin typeface="Microsoft Yahei"/>
              <a:ea typeface="Microsoft Yahei"/>
              <a:cs typeface="Microsoft Yahei"/>
              <a:sym typeface="Microsoft Yahei"/>
            </a:endParaRPr>
          </a:p>
        </p:txBody>
      </p:sp>
      <p:pic>
        <p:nvPicPr>
          <p:cNvPr id="123" name="Google Shape;123;p7"/>
          <p:cNvPicPr preferRelativeResize="0"/>
          <p:nvPr/>
        </p:nvPicPr>
        <p:blipFill rotWithShape="1">
          <a:blip r:embed="rId4">
            <a:alphaModFix/>
          </a:blip>
          <a:srcRect b="0" l="27479" r="25968" t="0"/>
          <a:stretch/>
        </p:blipFill>
        <p:spPr>
          <a:xfrm>
            <a:off x="4080414" y="668460"/>
            <a:ext cx="2777586" cy="44750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8"/>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29" name="Google Shape;129;p8"/>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1. Current Status of China's Offshore Wind Development</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sp>
        <p:nvSpPr>
          <p:cNvPr id="130" name="Google Shape;130;p8"/>
          <p:cNvSpPr/>
          <p:nvPr/>
        </p:nvSpPr>
        <p:spPr>
          <a:xfrm>
            <a:off x="476672" y="915566"/>
            <a:ext cx="6048672" cy="48631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1.4 Technological Innovation</a:t>
            </a:r>
            <a:endParaRPr b="1" sz="2000">
              <a:solidFill>
                <a:srgbClr val="3F3F3F"/>
              </a:solidFill>
              <a:latin typeface="Arial"/>
              <a:ea typeface="Arial"/>
              <a:cs typeface="Arial"/>
              <a:sym typeface="Arial"/>
            </a:endParaRPr>
          </a:p>
          <a:p>
            <a:pPr indent="-171450" lvl="0" marL="171450" marR="0" rtl="0" algn="l">
              <a:lnSpc>
                <a:spcPct val="150000"/>
              </a:lnSpc>
              <a:spcBef>
                <a:spcPts val="45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Single-turbine capacity: leaped from the early 1.5 MW level to the 25 MW class;</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Example: single-turbine capacity offshore fixed wind turbines</a:t>
            </a:r>
            <a:endParaRPr/>
          </a:p>
          <a:p>
            <a:pPr indent="-342900" lvl="1" marL="800100" marR="0" rtl="0" algn="l">
              <a:lnSpc>
                <a:spcPct val="15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Impeller diameter: exceeding 310 meters</a:t>
            </a:r>
            <a:endParaRPr/>
          </a:p>
          <a:p>
            <a:pPr indent="-342900" lvl="1" marL="800100" marR="0" rtl="0" algn="l">
              <a:lnSpc>
                <a:spcPct val="15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Swept area: 77,000 square meters</a:t>
            </a:r>
            <a:endParaRPr/>
          </a:p>
          <a:p>
            <a:pPr indent="-342900" lvl="1" marL="800100" marR="0" rtl="0" algn="l">
              <a:lnSpc>
                <a:spcPct val="15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Annual generation: 100 million kWh of clean electricity</a:t>
            </a:r>
            <a:endParaRPr/>
          </a:p>
          <a:p>
            <a:pPr indent="-171450" lvl="0" marL="171450" marR="0" rtl="0" algn="l">
              <a:lnSpc>
                <a:spcPct val="150000"/>
              </a:lnSpc>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Complete industrial chain coverage: equipment manufacturing, foundation construction, grid connection, operation and maintenance;</a:t>
            </a:r>
            <a:endParaRPr/>
          </a:p>
          <a:p>
            <a:pPr indent="-69850" lvl="0" marL="171450" marR="0" rtl="0" algn="l">
              <a:lnSpc>
                <a:spcPct val="15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just">
              <a:spcBef>
                <a:spcPts val="450"/>
              </a:spcBef>
              <a:spcAft>
                <a:spcPts val="0"/>
              </a:spcAft>
              <a:buNone/>
            </a:pPr>
            <a:r>
              <a:t/>
            </a:r>
            <a:endParaRPr sz="1600">
              <a:solidFill>
                <a:srgbClr val="000000"/>
              </a:solidFill>
              <a:latin typeface="Calibri"/>
              <a:ea typeface="Calibri"/>
              <a:cs typeface="Calibri"/>
              <a:sym typeface="Calibri"/>
            </a:endParaRPr>
          </a:p>
          <a:p>
            <a:pPr indent="-69850" lvl="0" marL="171450" marR="0" rtl="0" algn="l">
              <a:lnSpc>
                <a:spcPct val="150000"/>
              </a:lnSpc>
              <a:spcBef>
                <a:spcPts val="45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9"/>
          <p:cNvPicPr preferRelativeResize="0"/>
          <p:nvPr/>
        </p:nvPicPr>
        <p:blipFill rotWithShape="1">
          <a:blip r:embed="rId3">
            <a:alphaModFix/>
          </a:blip>
          <a:srcRect b="0" l="0" r="0" t="0"/>
          <a:stretch/>
        </p:blipFill>
        <p:spPr>
          <a:xfrm>
            <a:off x="0" y="625539"/>
            <a:ext cx="6858000" cy="53171"/>
          </a:xfrm>
          <a:prstGeom prst="rect">
            <a:avLst/>
          </a:prstGeom>
          <a:noFill/>
          <a:ln>
            <a:noFill/>
          </a:ln>
        </p:spPr>
      </p:pic>
      <p:sp>
        <p:nvSpPr>
          <p:cNvPr id="136" name="Google Shape;136;p9"/>
          <p:cNvSpPr txBox="1"/>
          <p:nvPr/>
        </p:nvSpPr>
        <p:spPr>
          <a:xfrm>
            <a:off x="80628" y="178245"/>
            <a:ext cx="6079444"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595959"/>
                </a:solidFill>
                <a:latin typeface="Arial"/>
                <a:ea typeface="Arial"/>
                <a:cs typeface="Arial"/>
                <a:sym typeface="Arial"/>
              </a:rPr>
              <a:t>1. Current Status of China's Offshore Wind Development</a:t>
            </a:r>
            <a:endParaRPr b="1" sz="1600">
              <a:solidFill>
                <a:srgbClr val="595959"/>
              </a:solidFill>
              <a:latin typeface="Arial"/>
              <a:ea typeface="Arial"/>
              <a:cs typeface="Arial"/>
              <a:sym typeface="Arial"/>
            </a:endParaRPr>
          </a:p>
          <a:p>
            <a:pPr indent="0" lvl="0" marL="0" marR="0" rtl="0" algn="l">
              <a:spcBef>
                <a:spcPts val="0"/>
              </a:spcBef>
              <a:spcAft>
                <a:spcPts val="0"/>
              </a:spcAft>
              <a:buNone/>
            </a:pPr>
            <a:r>
              <a:t/>
            </a:r>
            <a:endParaRPr b="1" sz="1600">
              <a:solidFill>
                <a:srgbClr val="595959"/>
              </a:solidFill>
              <a:latin typeface="Arial"/>
              <a:ea typeface="Arial"/>
              <a:cs typeface="Arial"/>
              <a:sym typeface="Arial"/>
            </a:endParaRPr>
          </a:p>
        </p:txBody>
      </p:sp>
      <p:graphicFrame>
        <p:nvGraphicFramePr>
          <p:cNvPr id="137" name="Google Shape;137;p9"/>
          <p:cNvGraphicFramePr/>
          <p:nvPr/>
        </p:nvGraphicFramePr>
        <p:xfrm>
          <a:off x="-127944" y="645721"/>
          <a:ext cx="7085336" cy="4374301"/>
        </p:xfrm>
        <a:graphic>
          <a:graphicData uri="http://schemas.openxmlformats.org/drawingml/2006/chart">
            <c:chart r:id="rId4"/>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2015-09-01T09:21:00Z</dcterms:created>
  <dc:creator>Administrator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