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48" r:id="rId4"/>
    <p:sldMasterId id="2147483655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</p:sldIdLst>
  <p:sldSz cy="6858000" cx="12192000"/>
  <p:notesSz cx="6858000" cy="9144000"/>
  <p:embeddedFontLst>
    <p:embeddedFont>
      <p:font typeface="Corbel"/>
      <p:regular r:id="rId17"/>
      <p:bold r:id="rId18"/>
      <p:italic r:id="rId19"/>
      <p:boldItalic r:id="rId2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1" roundtripDataSignature="AMtx7mj9XxIAnvwS19i7t19SvUyRygkpC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70FBF419-8F99-466A-9FC3-D8BD3CFD1582}">
  <a:tblStyle styleId="{70FBF419-8F99-466A-9FC3-D8BD3CFD1582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Corbel-boldItalic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21" Type="http://customschemas.google.com/relationships/presentationmetadata" Target="meta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font" Target="fonts/Corbel-regular.fntdata"/><Relationship Id="rId16" Type="http://schemas.openxmlformats.org/officeDocument/2006/relationships/slide" Target="slides/slide10.xml"/><Relationship Id="rId5" Type="http://schemas.openxmlformats.org/officeDocument/2006/relationships/slideMaster" Target="slideMasters/slideMaster2.xml"/><Relationship Id="rId19" Type="http://schemas.openxmlformats.org/officeDocument/2006/relationships/font" Target="fonts/Corbel-italic.fntdata"/><Relationship Id="rId6" Type="http://schemas.openxmlformats.org/officeDocument/2006/relationships/notesMaster" Target="notesMasters/notesMaster1.xml"/><Relationship Id="rId18" Type="http://schemas.openxmlformats.org/officeDocument/2006/relationships/font" Target="fonts/Corbel-bold.fntdata"/><Relationship Id="rId7" Type="http://schemas.openxmlformats.org/officeDocument/2006/relationships/slide" Target="slides/slid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4" name="Google Shape;124;p1:notes"/>
          <p:cNvSpPr/>
          <p:nvPr>
            <p:ph idx="2" type="sldImg"/>
          </p:nvPr>
        </p:nvSpPr>
        <p:spPr>
          <a:xfrm>
            <a:off x="90488" y="744538"/>
            <a:ext cx="6626225" cy="3727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5" name="Google Shape;125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303" lvl="0" marL="228303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" name="Google Shape;415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:notes"/>
          <p:cNvSpPr/>
          <p:nvPr>
            <p:ph idx="2" type="sldImg"/>
          </p:nvPr>
        </p:nvSpPr>
        <p:spPr>
          <a:xfrm>
            <a:off x="90488" y="744538"/>
            <a:ext cx="6626225" cy="3727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7" name="Google Shape;137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latin typeface="Times New Roman"/>
                <a:ea typeface="Times New Roman"/>
                <a:cs typeface="Times New Roman"/>
                <a:sym typeface="Times New Roman"/>
              </a:rPr>
              <a:t>來源</a:t>
            </a:r>
            <a:r>
              <a:rPr b="0" lang="en-US" sz="1600">
                <a:latin typeface="Times New Roman"/>
                <a:ea typeface="Times New Roman"/>
                <a:cs typeface="Times New Roman"/>
                <a:sym typeface="Times New Roman"/>
              </a:rPr>
              <a:t>：</a:t>
            </a:r>
            <a:endParaRPr b="0"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AutoNum type="arabicPeriod"/>
            </a:pPr>
            <a:r>
              <a:rPr b="0" lang="en-US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圖表：</a:t>
            </a:r>
            <a:r>
              <a:rPr b="0"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臺灣2050淨零轉型節能關鍵戰略行動計畫（草案）</a:t>
            </a:r>
            <a:endParaRPr b="0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b="0"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能源密集度目標：能源轉型白皮書(2019.11)  p.21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8" name="Google Shape;138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" name="Google Shape;310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9" name="Google Shape;379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6" name="Google Shape;386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4.jp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Relationship Id="rId3" Type="http://schemas.openxmlformats.org/officeDocument/2006/relationships/image" Target="../media/image2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投影片" showMasterSp="0" type="title">
  <p:cSld name="TITLE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氣球版草地.jpg" id="19" name="Google Shape;19;p12"/>
          <p:cNvPicPr preferRelativeResize="0"/>
          <p:nvPr/>
        </p:nvPicPr>
        <p:blipFill rotWithShape="1">
          <a:blip r:embed="rId2">
            <a:alphaModFix/>
          </a:blip>
          <a:srcRect b="53528" l="76094" r="11867" t="0"/>
          <a:stretch/>
        </p:blipFill>
        <p:spPr>
          <a:xfrm>
            <a:off x="9734553" y="0"/>
            <a:ext cx="245744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12"/>
          <p:cNvSpPr txBox="1"/>
          <p:nvPr>
            <p:ph type="ctrTitle"/>
          </p:nvPr>
        </p:nvSpPr>
        <p:spPr>
          <a:xfrm>
            <a:off x="958851" y="2338391"/>
            <a:ext cx="10363200" cy="765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31"/>
              <a:buFont typeface="Calibri"/>
              <a:buNone/>
              <a:defRPr sz="443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12"/>
          <p:cNvSpPr txBox="1"/>
          <p:nvPr>
            <p:ph idx="1" type="subTitle"/>
          </p:nvPr>
        </p:nvSpPr>
        <p:spPr>
          <a:xfrm>
            <a:off x="958853" y="3598863"/>
            <a:ext cx="9351433" cy="9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369"/>
              </a:spcBef>
              <a:spcAft>
                <a:spcPts val="0"/>
              </a:spcAft>
              <a:buClr>
                <a:schemeClr val="lt1"/>
              </a:buClr>
              <a:buSzPts val="1846"/>
              <a:buFont typeface="Calibri"/>
              <a:buNone/>
              <a:defRPr sz="1845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lvl="2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lvl="4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lvl="5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" name="Google Shape;22;p12"/>
          <p:cNvSpPr txBox="1"/>
          <p:nvPr>
            <p:ph idx="10" type="dt"/>
          </p:nvPr>
        </p:nvSpPr>
        <p:spPr>
          <a:xfrm>
            <a:off x="958851" y="5037138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92"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2"/>
          <p:cNvSpPr txBox="1"/>
          <p:nvPr>
            <p:ph idx="11" type="ftr"/>
          </p:nvPr>
        </p:nvSpPr>
        <p:spPr>
          <a:xfrm>
            <a:off x="4191000" y="6381750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108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章節標題" type="secHead">
  <p:cSld name="SECTION_HEADER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2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22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65" name="Google Shape;65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2"/>
          <p:cNvSpPr txBox="1"/>
          <p:nvPr>
            <p:ph idx="12" type="sldNum"/>
          </p:nvPr>
        </p:nvSpPr>
        <p:spPr>
          <a:xfrm>
            <a:off x="9448800" y="650035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兩個內容" type="twoObj">
  <p:cSld name="TWO_OBJECTS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3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23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2" name="Google Shape;72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23"/>
          <p:cNvSpPr txBox="1"/>
          <p:nvPr>
            <p:ph idx="12" type="sldNum"/>
          </p:nvPr>
        </p:nvSpPr>
        <p:spPr>
          <a:xfrm>
            <a:off x="9448800" y="650035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比較" type="twoTxTwoObj">
  <p:cSld name="TWO_OBJECTS_WITH_TEXT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4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24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78" name="Google Shape;78;p24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9" name="Google Shape;79;p24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80" name="Google Shape;80;p24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24"/>
          <p:cNvSpPr txBox="1"/>
          <p:nvPr>
            <p:ph idx="12" type="sldNum"/>
          </p:nvPr>
        </p:nvSpPr>
        <p:spPr>
          <a:xfrm>
            <a:off x="9448800" y="650035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空白" type="blank">
  <p:cSld name="BLANK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25"/>
          <p:cNvSpPr txBox="1"/>
          <p:nvPr>
            <p:ph idx="12" type="sldNum"/>
          </p:nvPr>
        </p:nvSpPr>
        <p:spPr>
          <a:xfrm>
            <a:off x="9448800" y="650035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含輔助字幕的內容" type="objTx">
  <p:cSld name="OBJECT_WITH_CAPTION_TEXT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6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26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91" name="Google Shape;91;p26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92" name="Google Shape;92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26"/>
          <p:cNvSpPr txBox="1"/>
          <p:nvPr>
            <p:ph idx="12" type="sldNum"/>
          </p:nvPr>
        </p:nvSpPr>
        <p:spPr>
          <a:xfrm>
            <a:off x="9448800" y="650035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含輔助字幕的圖片" type="picTx">
  <p:cSld name="PICTURE_WITH_CAPTION_TEXT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7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27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7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99" name="Google Shape;99;p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27"/>
          <p:cNvSpPr txBox="1"/>
          <p:nvPr>
            <p:ph idx="12" type="sldNum"/>
          </p:nvPr>
        </p:nvSpPr>
        <p:spPr>
          <a:xfrm>
            <a:off x="9448800" y="650035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及直排文字" type="vertTx">
  <p:cSld name="VERTICAL_TEXT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28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5" name="Google Shape;105;p2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28"/>
          <p:cNvSpPr txBox="1"/>
          <p:nvPr>
            <p:ph idx="12" type="sldNum"/>
          </p:nvPr>
        </p:nvSpPr>
        <p:spPr>
          <a:xfrm>
            <a:off x="9448800" y="650035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直排標題及文字" type="vertTitleAndTx">
  <p:cSld name="VERTICAL_TITLE_AND_VERTICAL_TEXT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9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29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1" name="Google Shape;111;p2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29"/>
          <p:cNvSpPr txBox="1"/>
          <p:nvPr>
            <p:ph idx="12" type="sldNum"/>
          </p:nvPr>
        </p:nvSpPr>
        <p:spPr>
          <a:xfrm>
            <a:off x="9448800" y="650035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只有標題">
  <p:cSld name="1_只有標題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6" name="Google Shape;116;p30"/>
          <p:cNvSpPr txBox="1"/>
          <p:nvPr>
            <p:ph idx="12" type="sldNum"/>
          </p:nvPr>
        </p:nvSpPr>
        <p:spPr>
          <a:xfrm>
            <a:off x="9448800" y="650035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7" name="Google Shape;117;p30"/>
          <p:cNvSpPr txBox="1"/>
          <p:nvPr>
            <p:ph type="title"/>
          </p:nvPr>
        </p:nvSpPr>
        <p:spPr>
          <a:xfrm>
            <a:off x="2063552" y="15652"/>
            <a:ext cx="10128448" cy="10370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400"/>
              <a:buFont typeface="Microsoft JhengHei"/>
              <a:buNone/>
              <a:defRPr b="1">
                <a:solidFill>
                  <a:srgbClr val="0C0C0C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只有標題">
  <p:cSld name="2_只有標題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" name="Google Shape;120;p31"/>
          <p:cNvSpPr txBox="1"/>
          <p:nvPr>
            <p:ph idx="12" type="sldNum"/>
          </p:nvPr>
        </p:nvSpPr>
        <p:spPr>
          <a:xfrm>
            <a:off x="9448800" y="650035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1" name="Google Shape;121;p31"/>
          <p:cNvSpPr txBox="1"/>
          <p:nvPr>
            <p:ph type="title"/>
          </p:nvPr>
        </p:nvSpPr>
        <p:spPr>
          <a:xfrm>
            <a:off x="2063552" y="15652"/>
            <a:ext cx="10128448" cy="10370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400"/>
              <a:buFont typeface="Microsoft JhengHei"/>
              <a:buNone/>
              <a:defRPr b="1">
                <a:solidFill>
                  <a:srgbClr val="0C0C0C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只有標題" type="titleOnly">
  <p:cSld name="TITLE_ONLY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13"/>
          <p:cNvSpPr txBox="1"/>
          <p:nvPr>
            <p:ph type="title"/>
          </p:nvPr>
        </p:nvSpPr>
        <p:spPr>
          <a:xfrm>
            <a:off x="609600" y="-27384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3323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插頁">
  <p:cSld name="插頁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空白">
  <p:cSld name="空白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Google Shape;28;p17"/>
          <p:cNvCxnSpPr/>
          <p:nvPr/>
        </p:nvCxnSpPr>
        <p:spPr>
          <a:xfrm flipH="1" rot="10800000">
            <a:off x="836165" y="1155032"/>
            <a:ext cx="10519672" cy="19250"/>
          </a:xfrm>
          <a:prstGeom prst="straightConnector1">
            <a:avLst/>
          </a:prstGeom>
          <a:solidFill>
            <a:schemeClr val="accent1"/>
          </a:solidFill>
          <a:ln cap="flat" cmpd="sng" w="889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9" name="Google Shape;29;p17"/>
          <p:cNvSpPr txBox="1"/>
          <p:nvPr>
            <p:ph type="title"/>
          </p:nvPr>
        </p:nvSpPr>
        <p:spPr>
          <a:xfrm>
            <a:off x="609600" y="-27384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空白">
  <p:cSld name="4_空白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Google Shape;31;p18"/>
          <p:cNvCxnSpPr/>
          <p:nvPr/>
        </p:nvCxnSpPr>
        <p:spPr>
          <a:xfrm flipH="1" rot="10800000">
            <a:off x="836165" y="1155032"/>
            <a:ext cx="10519672" cy="19250"/>
          </a:xfrm>
          <a:prstGeom prst="straightConnector1">
            <a:avLst/>
          </a:prstGeom>
          <a:solidFill>
            <a:schemeClr val="accent1"/>
          </a:solidFill>
          <a:ln cap="flat" cmpd="sng" w="889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標題及直排文字">
  <p:cSld name="2_標題及直排文字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Google Shape;33;p19"/>
          <p:cNvCxnSpPr/>
          <p:nvPr/>
        </p:nvCxnSpPr>
        <p:spPr>
          <a:xfrm flipH="1" rot="10800000">
            <a:off x="836165" y="1155032"/>
            <a:ext cx="10519672" cy="19250"/>
          </a:xfrm>
          <a:prstGeom prst="straightConnector1">
            <a:avLst/>
          </a:prstGeom>
          <a:solidFill>
            <a:schemeClr val="accent1"/>
          </a:solidFill>
          <a:ln cap="flat" cmpd="sng" w="889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4" name="Google Shape;34;p19"/>
          <p:cNvSpPr txBox="1"/>
          <p:nvPr>
            <p:ph type="title"/>
          </p:nvPr>
        </p:nvSpPr>
        <p:spPr>
          <a:xfrm>
            <a:off x="609600" y="-27384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只有標題" type="titleOnly">
  <p:cSld name="TITLE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5"/>
          <p:cNvSpPr txBox="1"/>
          <p:nvPr>
            <p:ph idx="12" type="sldNum"/>
          </p:nvPr>
        </p:nvSpPr>
        <p:spPr>
          <a:xfrm>
            <a:off x="9448800" y="650035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投影片" type="title">
  <p:cSld name="TITLE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0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20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51" name="Google Shape;51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0"/>
          <p:cNvSpPr txBox="1"/>
          <p:nvPr>
            <p:ph idx="12" type="sldNum"/>
          </p:nvPr>
        </p:nvSpPr>
        <p:spPr>
          <a:xfrm>
            <a:off x="9448800" y="650035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4" name="Google Shape;54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321553"/>
            <a:ext cx="12192000" cy="5364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及內容" type="obj">
  <p:cSld name="OBJECT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2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9" name="Google Shape;59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21"/>
          <p:cNvSpPr txBox="1"/>
          <p:nvPr>
            <p:ph idx="12" type="sldNum"/>
          </p:nvPr>
        </p:nvSpPr>
        <p:spPr>
          <a:xfrm>
            <a:off x="9448800" y="650035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2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16.xml"/><Relationship Id="rId1" Type="http://schemas.openxmlformats.org/officeDocument/2006/relationships/image" Target="../media/image8.pn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8.xml"/><Relationship Id="rId16" Type="http://schemas.openxmlformats.org/officeDocument/2006/relationships/theme" Target="../theme/theme3.xml"/><Relationship Id="rId5" Type="http://schemas.openxmlformats.org/officeDocument/2006/relationships/slideLayout" Target="../slideLayouts/slideLayout9.xml"/><Relationship Id="rId6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1.xml"/><Relationship Id="rId8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1"/>
          <p:cNvSpPr txBox="1"/>
          <p:nvPr>
            <p:ph type="title"/>
          </p:nvPr>
        </p:nvSpPr>
        <p:spPr>
          <a:xfrm>
            <a:off x="609600" y="-27384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3323"/>
              <a:buFont typeface="Calibri"/>
              <a:buNone/>
              <a:defRPr b="1" i="0" sz="3323" u="none" cap="none" strike="noStrik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1"/>
          <p:cNvSpPr txBox="1"/>
          <p:nvPr>
            <p:ph idx="1" type="body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92747" lvl="0" marL="457200" marR="0" rtl="0" algn="l">
              <a:spcBef>
                <a:spcPts val="517"/>
              </a:spcBef>
              <a:spcAft>
                <a:spcPts val="0"/>
              </a:spcAft>
              <a:buClr>
                <a:schemeClr val="dk1"/>
              </a:buClr>
              <a:buSzPts val="2585"/>
              <a:buFont typeface="Arial"/>
              <a:buChar char="•"/>
              <a:defRPr b="0" i="0" sz="258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69252" lvl="1" marL="914400" marR="0" rtl="0" algn="l">
              <a:spcBef>
                <a:spcPts val="443"/>
              </a:spcBef>
              <a:spcAft>
                <a:spcPts val="0"/>
              </a:spcAft>
              <a:buClr>
                <a:schemeClr val="dk1"/>
              </a:buClr>
              <a:buSzPts val="2215"/>
              <a:buFont typeface="Arial"/>
              <a:buChar char="–"/>
              <a:defRPr b="0" i="0" sz="221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5820" lvl="2" marL="1371600" marR="0" rtl="0" algn="l">
              <a:spcBef>
                <a:spcPts val="369"/>
              </a:spcBef>
              <a:spcAft>
                <a:spcPts val="0"/>
              </a:spcAft>
              <a:buClr>
                <a:schemeClr val="dk1"/>
              </a:buClr>
              <a:buSzPts val="1846"/>
              <a:buFont typeface="Arial"/>
              <a:buChar char="•"/>
              <a:defRPr b="0" i="0" sz="184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22389" lvl="3" marL="1828800" marR="0" rtl="0" algn="l">
              <a:spcBef>
                <a:spcPts val="295"/>
              </a:spcBef>
              <a:spcAft>
                <a:spcPts val="0"/>
              </a:spcAft>
              <a:buClr>
                <a:schemeClr val="dk1"/>
              </a:buClr>
              <a:buSzPts val="1477"/>
              <a:buFont typeface="Arial"/>
              <a:buChar char="–"/>
              <a:defRPr b="0" i="0" sz="147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0642" lvl="4" marL="2286000" marR="0" rtl="0" algn="l">
              <a:spcBef>
                <a:spcPts val="258"/>
              </a:spcBef>
              <a:spcAft>
                <a:spcPts val="0"/>
              </a:spcAft>
              <a:buClr>
                <a:schemeClr val="dk1"/>
              </a:buClr>
              <a:buSzPts val="1292"/>
              <a:buFont typeface="Arial"/>
              <a:buChar char="»"/>
              <a:defRPr b="0" i="0" sz="129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5820" lvl="5" marL="2743200" marR="0" rtl="0" algn="l">
              <a:spcBef>
                <a:spcPts val="369"/>
              </a:spcBef>
              <a:spcAft>
                <a:spcPts val="0"/>
              </a:spcAft>
              <a:buClr>
                <a:schemeClr val="dk1"/>
              </a:buClr>
              <a:buSzPts val="1846"/>
              <a:buFont typeface="Arial"/>
              <a:buChar char="•"/>
              <a:defRPr b="0" i="0" sz="184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5820" lvl="6" marL="3200400" marR="0" rtl="0" algn="l">
              <a:spcBef>
                <a:spcPts val="369"/>
              </a:spcBef>
              <a:spcAft>
                <a:spcPts val="0"/>
              </a:spcAft>
              <a:buClr>
                <a:schemeClr val="dk1"/>
              </a:buClr>
              <a:buSzPts val="1846"/>
              <a:buFont typeface="Arial"/>
              <a:buChar char="•"/>
              <a:defRPr b="0" i="0" sz="184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5821" lvl="7" marL="3657600" marR="0" rtl="0" algn="l">
              <a:spcBef>
                <a:spcPts val="369"/>
              </a:spcBef>
              <a:spcAft>
                <a:spcPts val="0"/>
              </a:spcAft>
              <a:buClr>
                <a:schemeClr val="dk1"/>
              </a:buClr>
              <a:buSzPts val="1846"/>
              <a:buFont typeface="Arial"/>
              <a:buChar char="•"/>
              <a:defRPr b="0" i="0" sz="184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5821" lvl="8" marL="4114800" marR="0" rtl="0" algn="l">
              <a:spcBef>
                <a:spcPts val="369"/>
              </a:spcBef>
              <a:spcAft>
                <a:spcPts val="0"/>
              </a:spcAft>
              <a:buClr>
                <a:schemeClr val="dk1"/>
              </a:buClr>
              <a:buSzPts val="1846"/>
              <a:buFont typeface="Arial"/>
              <a:buChar char="•"/>
              <a:defRPr b="0" i="0" sz="184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1"/>
          <p:cNvSpPr txBox="1"/>
          <p:nvPr>
            <p:ph idx="10" type="dt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8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1"/>
          <p:cNvSpPr txBox="1"/>
          <p:nvPr>
            <p:ph idx="11" type="ftr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8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1"/>
          <p:cNvSpPr txBox="1"/>
          <p:nvPr>
            <p:ph idx="12" type="sldNum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108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108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108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108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108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108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108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108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108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" name="Google Shape;15;p11"/>
          <p:cNvSpPr/>
          <p:nvPr/>
        </p:nvSpPr>
        <p:spPr>
          <a:xfrm>
            <a:off x="5314178" y="-6675"/>
            <a:ext cx="6863863" cy="57528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569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Strategy and Roadmap for PV Systems </a:t>
            </a:r>
            <a:endParaRPr/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569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 Chinese Taipei</a:t>
            </a:r>
            <a:endParaRPr/>
          </a:p>
        </p:txBody>
      </p:sp>
      <p:sp>
        <p:nvSpPr>
          <p:cNvPr id="16" name="Google Shape;16;p11"/>
          <p:cNvSpPr/>
          <p:nvPr/>
        </p:nvSpPr>
        <p:spPr>
          <a:xfrm>
            <a:off x="0" y="6618288"/>
            <a:ext cx="12192000" cy="239712"/>
          </a:xfrm>
          <a:prstGeom prst="rect">
            <a:avLst/>
          </a:prstGeom>
          <a:solidFill>
            <a:srgbClr val="00B2B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62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11"/>
          <p:cNvSpPr txBox="1"/>
          <p:nvPr/>
        </p:nvSpPr>
        <p:spPr>
          <a:xfrm>
            <a:off x="11419132" y="6619877"/>
            <a:ext cx="703384" cy="238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2200" lIns="84400" spcFirstLastPara="1" rIns="84400" wrap="square" tIns="422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108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108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7" name="Google Shape;37;p1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" name="Google Shape;38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" name="Google Shape;39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" name="Google Shape;40;p14"/>
          <p:cNvSpPr txBox="1"/>
          <p:nvPr>
            <p:ph idx="12" type="sldNum"/>
          </p:nvPr>
        </p:nvSpPr>
        <p:spPr>
          <a:xfrm>
            <a:off x="9448800" y="650035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1" name="Google Shape;41;p14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0"/>
            <a:ext cx="12192000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329035"/>
            <a:ext cx="12192000" cy="536447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65" r:id="rId12"/>
    <p:sldLayoutId id="2147483666" r:id="rId13"/>
    <p:sldLayoutId id="2147483667" r:id="rId14"/>
    <p:sldLayoutId id="2147483668" r:id="rId15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png"/><Relationship Id="rId4" Type="http://schemas.openxmlformats.org/officeDocument/2006/relationships/image" Target="../media/image10.png"/><Relationship Id="rId5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0.png"/><Relationship Id="rId4" Type="http://schemas.openxmlformats.org/officeDocument/2006/relationships/image" Target="../media/image48.png"/><Relationship Id="rId5" Type="http://schemas.openxmlformats.org/officeDocument/2006/relationships/image" Target="../media/image4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png"/><Relationship Id="rId4" Type="http://schemas.openxmlformats.org/officeDocument/2006/relationships/image" Target="../media/image18.png"/><Relationship Id="rId5" Type="http://schemas.openxmlformats.org/officeDocument/2006/relationships/image" Target="../media/image7.png"/><Relationship Id="rId6" Type="http://schemas.openxmlformats.org/officeDocument/2006/relationships/image" Target="../media/image1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png"/><Relationship Id="rId4" Type="http://schemas.openxmlformats.org/officeDocument/2006/relationships/image" Target="../media/image1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Relationship Id="rId4" Type="http://schemas.openxmlformats.org/officeDocument/2006/relationships/image" Target="../media/image28.png"/><Relationship Id="rId5" Type="http://schemas.openxmlformats.org/officeDocument/2006/relationships/image" Target="../media/image3.png"/><Relationship Id="rId6" Type="http://schemas.openxmlformats.org/officeDocument/2006/relationships/image" Target="../media/image11.png"/><Relationship Id="rId7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0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0.png"/><Relationship Id="rId4" Type="http://schemas.openxmlformats.org/officeDocument/2006/relationships/image" Target="../media/image23.png"/><Relationship Id="rId9" Type="http://schemas.openxmlformats.org/officeDocument/2006/relationships/image" Target="../media/image19.png"/><Relationship Id="rId5" Type="http://schemas.openxmlformats.org/officeDocument/2006/relationships/image" Target="../media/image30.png"/><Relationship Id="rId6" Type="http://schemas.openxmlformats.org/officeDocument/2006/relationships/image" Target="../media/image24.png"/><Relationship Id="rId7" Type="http://schemas.openxmlformats.org/officeDocument/2006/relationships/image" Target="../media/image42.png"/><Relationship Id="rId8" Type="http://schemas.openxmlformats.org/officeDocument/2006/relationships/image" Target="../media/image35.png"/></Relationships>
</file>

<file path=ppt/slides/_rels/slide7.xml.rels><?xml version="1.0" encoding="UTF-8" standalone="yes"?><Relationships xmlns="http://schemas.openxmlformats.org/package/2006/relationships"><Relationship Id="rId11" Type="http://schemas.openxmlformats.org/officeDocument/2006/relationships/image" Target="../media/image29.png"/><Relationship Id="rId10" Type="http://schemas.openxmlformats.org/officeDocument/2006/relationships/image" Target="../media/image27.png"/><Relationship Id="rId13" Type="http://schemas.openxmlformats.org/officeDocument/2006/relationships/image" Target="../media/image38.png"/><Relationship Id="rId1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3.jpg"/><Relationship Id="rId4" Type="http://schemas.openxmlformats.org/officeDocument/2006/relationships/image" Target="../media/image22.png"/><Relationship Id="rId9" Type="http://schemas.openxmlformats.org/officeDocument/2006/relationships/image" Target="../media/image25.jpg"/><Relationship Id="rId15" Type="http://schemas.openxmlformats.org/officeDocument/2006/relationships/image" Target="../media/image43.jpg"/><Relationship Id="rId14" Type="http://schemas.openxmlformats.org/officeDocument/2006/relationships/image" Target="../media/image39.png"/><Relationship Id="rId17" Type="http://schemas.openxmlformats.org/officeDocument/2006/relationships/image" Target="../media/image40.png"/><Relationship Id="rId16" Type="http://schemas.openxmlformats.org/officeDocument/2006/relationships/image" Target="../media/image36.jpg"/><Relationship Id="rId5" Type="http://schemas.openxmlformats.org/officeDocument/2006/relationships/image" Target="../media/image21.jpg"/><Relationship Id="rId6" Type="http://schemas.openxmlformats.org/officeDocument/2006/relationships/image" Target="../media/image41.jpg"/><Relationship Id="rId18" Type="http://schemas.openxmlformats.org/officeDocument/2006/relationships/image" Target="../media/image37.png"/><Relationship Id="rId7" Type="http://schemas.openxmlformats.org/officeDocument/2006/relationships/image" Target="../media/image32.jpg"/><Relationship Id="rId8" Type="http://schemas.openxmlformats.org/officeDocument/2006/relationships/image" Target="../media/image3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4.png"/><Relationship Id="rId4" Type="http://schemas.openxmlformats.org/officeDocument/2006/relationships/image" Target="../media/image51.png"/><Relationship Id="rId5" Type="http://schemas.openxmlformats.org/officeDocument/2006/relationships/image" Target="../media/image49.png"/><Relationship Id="rId6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"/>
          <p:cNvSpPr/>
          <p:nvPr/>
        </p:nvSpPr>
        <p:spPr>
          <a:xfrm>
            <a:off x="1670786" y="2459504"/>
            <a:ext cx="7510672" cy="19389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000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rgbClr val="006000"/>
                </a:solidFill>
                <a:latin typeface="Arial"/>
                <a:ea typeface="Arial"/>
                <a:cs typeface="Arial"/>
                <a:sym typeface="Arial"/>
              </a:rPr>
              <a:t>Economy Update in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000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rgbClr val="006000"/>
                </a:solidFill>
                <a:latin typeface="Arial"/>
                <a:ea typeface="Arial"/>
                <a:cs typeface="Arial"/>
                <a:sym typeface="Arial"/>
              </a:rPr>
              <a:t>Chinese Taipei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000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rgbClr val="006000"/>
                </a:solidFill>
                <a:latin typeface="Arial"/>
                <a:ea typeface="Arial"/>
                <a:cs typeface="Arial"/>
                <a:sym typeface="Arial"/>
              </a:rPr>
              <a:t>(AI-Driven Energy Innovation)</a:t>
            </a:r>
            <a:endParaRPr/>
          </a:p>
        </p:txBody>
      </p:sp>
      <p:sp>
        <p:nvSpPr>
          <p:cNvPr id="128" name="Google Shape;128;p1"/>
          <p:cNvSpPr/>
          <p:nvPr/>
        </p:nvSpPr>
        <p:spPr>
          <a:xfrm>
            <a:off x="2408614" y="432497"/>
            <a:ext cx="606365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E9812"/>
              </a:buClr>
              <a:buSzPts val="2000"/>
              <a:buFont typeface="Calibri"/>
              <a:buNone/>
            </a:pPr>
            <a:r>
              <a:rPr b="1" i="0" lang="en-US" sz="2000" u="none" cap="none" strike="noStrike">
                <a:solidFill>
                  <a:srgbClr val="6E9812"/>
                </a:solidFill>
                <a:latin typeface="Calibri"/>
                <a:ea typeface="Calibri"/>
                <a:cs typeface="Calibri"/>
                <a:sym typeface="Calibri"/>
              </a:rPr>
              <a:t>The 65</a:t>
            </a:r>
            <a:r>
              <a:rPr b="1" baseline="30000" i="0" lang="en-US" sz="2000" u="none" cap="none" strike="noStrike">
                <a:solidFill>
                  <a:srgbClr val="6E9812"/>
                </a:solidFill>
                <a:latin typeface="Calibri"/>
                <a:ea typeface="Calibri"/>
                <a:cs typeface="Calibri"/>
                <a:sym typeface="Calibri"/>
              </a:rPr>
              <a:t>th </a:t>
            </a:r>
            <a:r>
              <a:rPr b="1" i="0" lang="en-US" sz="2000" u="none" cap="none" strike="noStrike">
                <a:solidFill>
                  <a:srgbClr val="6E9812"/>
                </a:solidFill>
                <a:latin typeface="Calibri"/>
                <a:ea typeface="Calibri"/>
                <a:cs typeface="Calibri"/>
                <a:sym typeface="Calibri"/>
              </a:rPr>
              <a:t>Meeting of the APEC Expert Group on Energy Efficiency and Conservation (EGEEC 65) </a:t>
            </a:r>
            <a:endParaRPr/>
          </a:p>
        </p:txBody>
      </p:sp>
      <p:pic>
        <p:nvPicPr>
          <p:cNvPr id="129" name="Google Shape;129;p1"/>
          <p:cNvPicPr preferRelativeResize="0"/>
          <p:nvPr/>
        </p:nvPicPr>
        <p:blipFill rotWithShape="1">
          <a:blip r:embed="rId3">
            <a:alphaModFix/>
          </a:blip>
          <a:srcRect b="37263" l="12046" r="14285" t="0"/>
          <a:stretch/>
        </p:blipFill>
        <p:spPr>
          <a:xfrm>
            <a:off x="932958" y="418984"/>
            <a:ext cx="1475656" cy="780616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1"/>
          <p:cNvSpPr/>
          <p:nvPr/>
        </p:nvSpPr>
        <p:spPr>
          <a:xfrm>
            <a:off x="3195249" y="5259988"/>
            <a:ext cx="3583620" cy="4616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6C3B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236C3B"/>
                </a:solidFill>
                <a:latin typeface="Arial"/>
                <a:ea typeface="Arial"/>
                <a:cs typeface="Arial"/>
                <a:sym typeface="Arial"/>
              </a:rPr>
              <a:t>17 - 20 November 2025</a:t>
            </a:r>
            <a:endParaRPr/>
          </a:p>
        </p:txBody>
      </p:sp>
      <p:sp>
        <p:nvSpPr>
          <p:cNvPr id="131" name="Google Shape;131;p1"/>
          <p:cNvSpPr/>
          <p:nvPr/>
        </p:nvSpPr>
        <p:spPr>
          <a:xfrm>
            <a:off x="1993813" y="5859996"/>
            <a:ext cx="1809122" cy="3032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871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Directed:</a:t>
            </a:r>
            <a:endParaRPr/>
          </a:p>
        </p:txBody>
      </p:sp>
      <p:sp>
        <p:nvSpPr>
          <p:cNvPr id="132" name="Google Shape;132;p1"/>
          <p:cNvSpPr/>
          <p:nvPr/>
        </p:nvSpPr>
        <p:spPr>
          <a:xfrm>
            <a:off x="4563486" y="5881290"/>
            <a:ext cx="1717137" cy="3018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871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Administrated: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top_logo.png (210×110)" id="133" name="Google Shape;133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44718" y="5689850"/>
            <a:ext cx="1348256" cy="70622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316c1dl5ugwiom3zbgd.png (400×400)" id="134" name="Google Shape;134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96000" y="5490821"/>
            <a:ext cx="1041574" cy="1041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0"/>
          <p:cNvSpPr txBox="1"/>
          <p:nvPr>
            <p:ph idx="12" type="sldNum"/>
          </p:nvPr>
        </p:nvSpPr>
        <p:spPr>
          <a:xfrm>
            <a:off x="9448800" y="650035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18" name="Google Shape;418;p10"/>
          <p:cNvSpPr/>
          <p:nvPr/>
        </p:nvSpPr>
        <p:spPr>
          <a:xfrm>
            <a:off x="195347" y="1656272"/>
            <a:ext cx="3600000" cy="3554083"/>
          </a:xfrm>
          <a:prstGeom prst="ellipse">
            <a:avLst/>
          </a:prstGeom>
          <a:solidFill>
            <a:srgbClr val="B2D888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9" name="Google Shape;419;p10"/>
          <p:cNvSpPr txBox="1"/>
          <p:nvPr/>
        </p:nvSpPr>
        <p:spPr>
          <a:xfrm>
            <a:off x="363275" y="2740815"/>
            <a:ext cx="3264144" cy="13849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385623"/>
                </a:solidFill>
                <a:latin typeface="Calibri"/>
                <a:ea typeface="Calibri"/>
                <a:cs typeface="Calibri"/>
                <a:sym typeface="Calibri"/>
              </a:rPr>
              <a:t>Applications in the ESCO Industry and Government Sector</a:t>
            </a:r>
            <a:endParaRPr b="1" sz="2800">
              <a:solidFill>
                <a:srgbClr val="38562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20" name="Google Shape;420;p10"/>
          <p:cNvGrpSpPr/>
          <p:nvPr/>
        </p:nvGrpSpPr>
        <p:grpSpPr>
          <a:xfrm>
            <a:off x="3921562" y="131212"/>
            <a:ext cx="1318092" cy="6858000"/>
            <a:chOff x="4199469" y="131212"/>
            <a:chExt cx="1318092" cy="6858000"/>
          </a:xfrm>
        </p:grpSpPr>
        <p:pic>
          <p:nvPicPr>
            <p:cNvPr id="421" name="Google Shape;421;p10"/>
            <p:cNvPicPr preferRelativeResize="0"/>
            <p:nvPr/>
          </p:nvPicPr>
          <p:blipFill rotWithShape="1">
            <a:blip r:embed="rId3">
              <a:alphaModFix/>
            </a:blip>
            <a:srcRect b="0" l="82548" r="0" t="0"/>
            <a:stretch/>
          </p:blipFill>
          <p:spPr>
            <a:xfrm>
              <a:off x="4320686" y="131212"/>
              <a:ext cx="1196875" cy="685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22" name="Google Shape;422;p10"/>
            <p:cNvSpPr/>
            <p:nvPr/>
          </p:nvSpPr>
          <p:spPr>
            <a:xfrm>
              <a:off x="4199469" y="896095"/>
              <a:ext cx="180000" cy="180000"/>
            </a:xfrm>
            <a:prstGeom prst="ellipse">
              <a:avLst/>
            </a:prstGeom>
            <a:solidFill>
              <a:srgbClr val="757F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3" name="Google Shape;423;p10"/>
            <p:cNvSpPr/>
            <p:nvPr/>
          </p:nvSpPr>
          <p:spPr>
            <a:xfrm>
              <a:off x="4199469" y="6017412"/>
              <a:ext cx="180000" cy="180000"/>
            </a:xfrm>
            <a:prstGeom prst="ellipse">
              <a:avLst/>
            </a:prstGeom>
            <a:solidFill>
              <a:srgbClr val="757F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24" name="Google Shape;424;p10"/>
          <p:cNvSpPr txBox="1"/>
          <p:nvPr/>
        </p:nvSpPr>
        <p:spPr>
          <a:xfrm>
            <a:off x="1822181" y="64925"/>
            <a:ext cx="8547638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Applications of Generative AI</a:t>
            </a:r>
            <a:endParaRPr b="1" i="0" sz="3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5" name="Google Shape;425;p10"/>
          <p:cNvSpPr/>
          <p:nvPr/>
        </p:nvSpPr>
        <p:spPr>
          <a:xfrm>
            <a:off x="3724664" y="1045549"/>
            <a:ext cx="2855171" cy="1525980"/>
          </a:xfrm>
          <a:prstGeom prst="ellipse">
            <a:avLst/>
          </a:prstGeom>
          <a:solidFill>
            <a:srgbClr val="CBD0F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6" name="Google Shape;426;p10"/>
          <p:cNvSpPr txBox="1"/>
          <p:nvPr/>
        </p:nvSpPr>
        <p:spPr>
          <a:xfrm>
            <a:off x="3929793" y="1260934"/>
            <a:ext cx="2457236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Employee Training and Workforce Burden Reduction</a:t>
            </a:r>
            <a:endParaRPr b="1" sz="2000">
              <a:solidFill>
                <a:srgbClr val="1E4E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7" name="Google Shape;427;p10"/>
          <p:cNvSpPr/>
          <p:nvPr/>
        </p:nvSpPr>
        <p:spPr>
          <a:xfrm>
            <a:off x="4042779" y="2849476"/>
            <a:ext cx="2855171" cy="1525980"/>
          </a:xfrm>
          <a:prstGeom prst="ellipse">
            <a:avLst/>
          </a:prstGeom>
          <a:solidFill>
            <a:srgbClr val="CBD0F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8" name="Google Shape;428;p10"/>
          <p:cNvSpPr txBox="1"/>
          <p:nvPr/>
        </p:nvSpPr>
        <p:spPr>
          <a:xfrm>
            <a:off x="3955550" y="3306467"/>
            <a:ext cx="3009041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Energy-Saving Promotion and Expert Models</a:t>
            </a:r>
            <a:endParaRPr b="1" sz="2000">
              <a:solidFill>
                <a:srgbClr val="1E4E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9" name="Google Shape;429;p10"/>
          <p:cNvSpPr/>
          <p:nvPr/>
        </p:nvSpPr>
        <p:spPr>
          <a:xfrm>
            <a:off x="3921562" y="4682039"/>
            <a:ext cx="2855171" cy="1525980"/>
          </a:xfrm>
          <a:prstGeom prst="ellipse">
            <a:avLst/>
          </a:prstGeom>
          <a:solidFill>
            <a:srgbClr val="CBD0F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0" name="Google Shape;430;p10"/>
          <p:cNvSpPr txBox="1"/>
          <p:nvPr/>
        </p:nvSpPr>
        <p:spPr>
          <a:xfrm>
            <a:off x="3967718" y="5046698"/>
            <a:ext cx="2762857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Scientific and Technological Research</a:t>
            </a:r>
            <a:endParaRPr b="1" sz="2000">
              <a:solidFill>
                <a:srgbClr val="1E4E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31" name="Google Shape;431;p10"/>
          <p:cNvCxnSpPr/>
          <p:nvPr/>
        </p:nvCxnSpPr>
        <p:spPr>
          <a:xfrm>
            <a:off x="6895904" y="2544638"/>
            <a:ext cx="4991296" cy="0"/>
          </a:xfrm>
          <a:prstGeom prst="straightConnector1">
            <a:avLst/>
          </a:prstGeom>
          <a:noFill/>
          <a:ln cap="flat" cmpd="sng" w="28575">
            <a:solidFill>
              <a:srgbClr val="B2D888"/>
            </a:solidFill>
            <a:prstDash val="lgDash"/>
            <a:miter lim="800000"/>
            <a:headEnd len="sm" w="sm" type="none"/>
            <a:tailEnd len="sm" w="sm" type="none"/>
          </a:ln>
        </p:spPr>
      </p:cxnSp>
      <p:cxnSp>
        <p:nvCxnSpPr>
          <p:cNvPr id="432" name="Google Shape;432;p10"/>
          <p:cNvCxnSpPr/>
          <p:nvPr/>
        </p:nvCxnSpPr>
        <p:spPr>
          <a:xfrm>
            <a:off x="6895904" y="4534802"/>
            <a:ext cx="4991296" cy="0"/>
          </a:xfrm>
          <a:prstGeom prst="straightConnector1">
            <a:avLst/>
          </a:prstGeom>
          <a:noFill/>
          <a:ln cap="flat" cmpd="sng" w="28575">
            <a:solidFill>
              <a:srgbClr val="B2D888"/>
            </a:solidFill>
            <a:prstDash val="lgDash"/>
            <a:miter lim="800000"/>
            <a:headEnd len="sm" w="sm" type="none"/>
            <a:tailEnd len="sm" w="sm" type="none"/>
          </a:ln>
        </p:spPr>
      </p:cxnSp>
      <p:sp>
        <p:nvSpPr>
          <p:cNvPr id="433" name="Google Shape;433;p10"/>
          <p:cNvSpPr txBox="1"/>
          <p:nvPr/>
        </p:nvSpPr>
        <p:spPr>
          <a:xfrm>
            <a:off x="7019167" y="1082993"/>
            <a:ext cx="5108904" cy="12772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training new employees in equipment maintenance and operations.</a:t>
            </a:r>
            <a:endParaRPr/>
          </a:p>
          <a:p>
            <a:pPr indent="-342900" lvl="0" marL="3429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Model deployed at the client side to provide real-time responses to equipment issues.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4" name="Google Shape;434;p10"/>
          <p:cNvSpPr txBox="1"/>
          <p:nvPr/>
        </p:nvSpPr>
        <p:spPr>
          <a:xfrm>
            <a:off x="7031233" y="2652495"/>
            <a:ext cx="5108904" cy="18312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Generate various promotional materials and videos.</a:t>
            </a:r>
            <a:endParaRPr/>
          </a:p>
          <a:p>
            <a:pPr indent="-342900" lvl="0" marL="3429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Become an energy-saving expert model, capable of quickly answering questions and generating documents, press releases, and briefing materials.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5" name="Google Shape;435;p10"/>
          <p:cNvSpPr txBox="1"/>
          <p:nvPr/>
        </p:nvSpPr>
        <p:spPr>
          <a:xfrm>
            <a:off x="7019167" y="4851347"/>
            <a:ext cx="5108904" cy="12772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Propose innovative R&amp;D ideas for generating new material structures. </a:t>
            </a:r>
            <a:endParaRPr/>
          </a:p>
          <a:p>
            <a:pPr indent="-342900" lvl="0" marL="3429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Applicable to energy-efficient material research, promoting technological innovation.</a:t>
            </a:r>
            <a:endParaRPr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6" name="Google Shape;436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76139" y="4178194"/>
            <a:ext cx="1266835" cy="1266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510206">
            <a:off x="432835" y="1572160"/>
            <a:ext cx="1016393" cy="10163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"/>
          <p:cNvSpPr/>
          <p:nvPr/>
        </p:nvSpPr>
        <p:spPr>
          <a:xfrm>
            <a:off x="8789269" y="5338043"/>
            <a:ext cx="2270613" cy="751290"/>
          </a:xfrm>
          <a:prstGeom prst="roundRect">
            <a:avLst>
              <a:gd fmla="val 16667" name="adj"/>
            </a:avLst>
          </a:prstGeom>
          <a:solidFill>
            <a:srgbClr val="FFD85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2"/>
          <p:cNvSpPr/>
          <p:nvPr/>
        </p:nvSpPr>
        <p:spPr>
          <a:xfrm>
            <a:off x="8805204" y="4204058"/>
            <a:ext cx="2270613" cy="751290"/>
          </a:xfrm>
          <a:prstGeom prst="roundRect">
            <a:avLst>
              <a:gd fmla="val 16667" name="adj"/>
            </a:avLst>
          </a:prstGeom>
          <a:solidFill>
            <a:srgbClr val="FFD85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2"/>
          <p:cNvSpPr/>
          <p:nvPr/>
        </p:nvSpPr>
        <p:spPr>
          <a:xfrm>
            <a:off x="8789270" y="3031653"/>
            <a:ext cx="2270613" cy="751290"/>
          </a:xfrm>
          <a:prstGeom prst="roundRect">
            <a:avLst>
              <a:gd fmla="val 16667" name="adj"/>
            </a:avLst>
          </a:prstGeom>
          <a:solidFill>
            <a:srgbClr val="C0C7E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2"/>
          <p:cNvSpPr/>
          <p:nvPr/>
        </p:nvSpPr>
        <p:spPr>
          <a:xfrm>
            <a:off x="8789270" y="2019709"/>
            <a:ext cx="2270613" cy="751290"/>
          </a:xfrm>
          <a:prstGeom prst="roundRect">
            <a:avLst>
              <a:gd fmla="val 16667" name="adj"/>
            </a:avLst>
          </a:prstGeom>
          <a:solidFill>
            <a:srgbClr val="C0C7E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2"/>
          <p:cNvSpPr/>
          <p:nvPr/>
        </p:nvSpPr>
        <p:spPr>
          <a:xfrm>
            <a:off x="8793479" y="1031087"/>
            <a:ext cx="2270613" cy="751290"/>
          </a:xfrm>
          <a:prstGeom prst="roundRect">
            <a:avLst>
              <a:gd fmla="val 16667" name="adj"/>
            </a:avLst>
          </a:prstGeom>
          <a:solidFill>
            <a:srgbClr val="C0C7E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2"/>
          <p:cNvSpPr/>
          <p:nvPr/>
        </p:nvSpPr>
        <p:spPr>
          <a:xfrm>
            <a:off x="0" y="0"/>
            <a:ext cx="12192000" cy="825516"/>
          </a:xfrm>
          <a:prstGeom prst="rect">
            <a:avLst/>
          </a:prstGeom>
          <a:solidFill>
            <a:srgbClr val="6F6F6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2"/>
          <p:cNvSpPr txBox="1"/>
          <p:nvPr/>
        </p:nvSpPr>
        <p:spPr>
          <a:xfrm>
            <a:off x="3359695" y="71662"/>
            <a:ext cx="5472608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AI Classification</a:t>
            </a:r>
            <a:endParaRPr/>
          </a:p>
        </p:txBody>
      </p:sp>
      <p:sp>
        <p:nvSpPr>
          <p:cNvPr id="147" name="Google Shape;147;p2"/>
          <p:cNvSpPr txBox="1"/>
          <p:nvPr>
            <p:ph idx="4294967295" type="sldNum"/>
          </p:nvPr>
        </p:nvSpPr>
        <p:spPr>
          <a:xfrm>
            <a:off x="9448800" y="650035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2"/>
          <p:cNvSpPr/>
          <p:nvPr/>
        </p:nvSpPr>
        <p:spPr>
          <a:xfrm>
            <a:off x="646981" y="2951374"/>
            <a:ext cx="1901686" cy="1252684"/>
          </a:xfrm>
          <a:prstGeom prst="roundRect">
            <a:avLst>
              <a:gd fmla="val 16667" name="adj"/>
            </a:avLst>
          </a:prstGeom>
          <a:solidFill>
            <a:srgbClr val="649C4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2"/>
          <p:cNvSpPr txBox="1"/>
          <p:nvPr/>
        </p:nvSpPr>
        <p:spPr>
          <a:xfrm>
            <a:off x="1228883" y="3216322"/>
            <a:ext cx="703385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AI</a:t>
            </a:r>
            <a:endParaRPr b="1" i="0" sz="4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2"/>
          <p:cNvSpPr/>
          <p:nvPr/>
        </p:nvSpPr>
        <p:spPr>
          <a:xfrm>
            <a:off x="3858170" y="1545909"/>
            <a:ext cx="3262857" cy="1218228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57150">
            <a:solidFill>
              <a:srgbClr val="A2AAE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2"/>
          <p:cNvSpPr txBox="1"/>
          <p:nvPr/>
        </p:nvSpPr>
        <p:spPr>
          <a:xfrm>
            <a:off x="9064805" y="1051169"/>
            <a:ext cx="1687669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2F5597"/>
                </a:solidFill>
                <a:latin typeface="Calibri"/>
                <a:ea typeface="Calibri"/>
                <a:cs typeface="Calibri"/>
                <a:sym typeface="Calibri"/>
              </a:rPr>
              <a:t>Industrial Applications</a:t>
            </a:r>
            <a:endParaRPr/>
          </a:p>
        </p:txBody>
      </p:sp>
      <p:sp>
        <p:nvSpPr>
          <p:cNvPr id="152" name="Google Shape;152;p2"/>
          <p:cNvSpPr txBox="1"/>
          <p:nvPr/>
        </p:nvSpPr>
        <p:spPr>
          <a:xfrm>
            <a:off x="9136476" y="2016582"/>
            <a:ext cx="1576197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2F5597"/>
                </a:solidFill>
                <a:latin typeface="Calibri"/>
                <a:ea typeface="Calibri"/>
                <a:cs typeface="Calibri"/>
                <a:sym typeface="Calibri"/>
              </a:rPr>
              <a:t>Commercial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2F5597"/>
                </a:solidFill>
                <a:latin typeface="Calibri"/>
                <a:ea typeface="Calibri"/>
                <a:cs typeface="Calibri"/>
                <a:sym typeface="Calibri"/>
              </a:rPr>
              <a:t>Applications</a:t>
            </a:r>
            <a:endParaRPr b="1" i="0" sz="2000" u="none" cap="none" strike="noStrike">
              <a:solidFill>
                <a:srgbClr val="2F559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2"/>
          <p:cNvSpPr txBox="1"/>
          <p:nvPr/>
        </p:nvSpPr>
        <p:spPr>
          <a:xfrm>
            <a:off x="8945797" y="3060319"/>
            <a:ext cx="1996415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2F5597"/>
                </a:solidFill>
                <a:latin typeface="Calibri"/>
                <a:ea typeface="Calibri"/>
                <a:cs typeface="Calibri"/>
                <a:sym typeface="Calibri"/>
              </a:rPr>
              <a:t>Residential and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2F5597"/>
                </a:solidFill>
                <a:latin typeface="Calibri"/>
                <a:ea typeface="Calibri"/>
                <a:cs typeface="Calibri"/>
                <a:sym typeface="Calibri"/>
              </a:rPr>
              <a:t>Grid Applications</a:t>
            </a:r>
            <a:endParaRPr b="1" i="0" sz="2000" u="none" cap="none" strike="noStrike">
              <a:solidFill>
                <a:srgbClr val="2F559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2"/>
          <p:cNvSpPr txBox="1"/>
          <p:nvPr/>
        </p:nvSpPr>
        <p:spPr>
          <a:xfrm>
            <a:off x="8875069" y="5359745"/>
            <a:ext cx="2067143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156E65"/>
                </a:solidFill>
                <a:latin typeface="Calibri"/>
                <a:ea typeface="Calibri"/>
                <a:cs typeface="Calibri"/>
                <a:sym typeface="Calibri"/>
              </a:rPr>
              <a:t>ESCO Industry </a:t>
            </a:r>
            <a:endParaRPr b="1" i="0" sz="2000" u="none" cap="none" strike="noStrike">
              <a:solidFill>
                <a:srgbClr val="156E6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156E65"/>
                </a:solidFill>
                <a:latin typeface="Calibri"/>
                <a:ea typeface="Calibri"/>
                <a:cs typeface="Calibri"/>
                <a:sym typeface="Calibri"/>
              </a:rPr>
              <a:t>Applications</a:t>
            </a:r>
            <a:endParaRPr/>
          </a:p>
        </p:txBody>
      </p:sp>
      <p:sp>
        <p:nvSpPr>
          <p:cNvPr id="155" name="Google Shape;155;p2"/>
          <p:cNvSpPr txBox="1"/>
          <p:nvPr/>
        </p:nvSpPr>
        <p:spPr>
          <a:xfrm>
            <a:off x="8994769" y="4231674"/>
            <a:ext cx="1891482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156E65"/>
                </a:solidFill>
                <a:latin typeface="Calibri"/>
                <a:ea typeface="Calibri"/>
                <a:cs typeface="Calibri"/>
                <a:sym typeface="Calibri"/>
              </a:rPr>
              <a:t>Government </a:t>
            </a:r>
            <a:endParaRPr b="1" i="0" sz="2000" u="none" cap="none" strike="noStrike">
              <a:solidFill>
                <a:srgbClr val="156E6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156E65"/>
                </a:solidFill>
                <a:latin typeface="Calibri"/>
                <a:ea typeface="Calibri"/>
                <a:cs typeface="Calibri"/>
                <a:sym typeface="Calibri"/>
              </a:rPr>
              <a:t>Applications</a:t>
            </a:r>
            <a:endParaRPr/>
          </a:p>
        </p:txBody>
      </p:sp>
      <p:sp>
        <p:nvSpPr>
          <p:cNvPr id="156" name="Google Shape;156;p2"/>
          <p:cNvSpPr txBox="1"/>
          <p:nvPr/>
        </p:nvSpPr>
        <p:spPr>
          <a:xfrm>
            <a:off x="3800833" y="1801080"/>
            <a:ext cx="3377532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2F5597"/>
                </a:solidFill>
                <a:latin typeface="Calibri"/>
                <a:ea typeface="Calibri"/>
                <a:cs typeface="Calibri"/>
                <a:sym typeface="Calibri"/>
              </a:rPr>
              <a:t>Conventional AI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2F5597"/>
                </a:solidFill>
                <a:latin typeface="Calibri"/>
                <a:ea typeface="Calibri"/>
                <a:cs typeface="Calibri"/>
                <a:sym typeface="Calibri"/>
              </a:rPr>
              <a:t>(Analysis and Prediction)</a:t>
            </a:r>
            <a:endParaRPr b="1" i="0" sz="2000" u="none" cap="none" strike="noStrike">
              <a:solidFill>
                <a:srgbClr val="2F559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2"/>
          <p:cNvSpPr/>
          <p:nvPr/>
        </p:nvSpPr>
        <p:spPr>
          <a:xfrm>
            <a:off x="3846953" y="4436458"/>
            <a:ext cx="3262857" cy="1218228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57150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2"/>
          <p:cNvSpPr txBox="1"/>
          <p:nvPr/>
        </p:nvSpPr>
        <p:spPr>
          <a:xfrm>
            <a:off x="3858677" y="4691629"/>
            <a:ext cx="3262857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156E65"/>
                </a:solidFill>
                <a:latin typeface="Calibri"/>
                <a:ea typeface="Calibri"/>
                <a:cs typeface="Calibri"/>
                <a:sym typeface="Calibri"/>
              </a:rPr>
              <a:t>Generative AI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156E65"/>
                </a:solidFill>
                <a:latin typeface="Calibri"/>
                <a:ea typeface="Calibri"/>
                <a:cs typeface="Calibri"/>
                <a:sym typeface="Calibri"/>
              </a:rPr>
              <a:t>(Creative and Generative)</a:t>
            </a:r>
            <a:endParaRPr b="1" i="0" sz="2000" u="none" cap="none" strike="noStrike">
              <a:solidFill>
                <a:srgbClr val="156E6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59" name="Google Shape;159;p2"/>
          <p:cNvGrpSpPr/>
          <p:nvPr/>
        </p:nvGrpSpPr>
        <p:grpSpPr>
          <a:xfrm>
            <a:off x="2730426" y="2041411"/>
            <a:ext cx="899258" cy="3163536"/>
            <a:chOff x="2702338" y="2122745"/>
            <a:chExt cx="899258" cy="3059446"/>
          </a:xfrm>
        </p:grpSpPr>
        <p:grpSp>
          <p:nvGrpSpPr>
            <p:cNvPr id="160" name="Google Shape;160;p2"/>
            <p:cNvGrpSpPr/>
            <p:nvPr/>
          </p:nvGrpSpPr>
          <p:grpSpPr>
            <a:xfrm>
              <a:off x="2969680" y="2122745"/>
              <a:ext cx="631916" cy="3059446"/>
              <a:chOff x="2969680" y="2122745"/>
              <a:chExt cx="631916" cy="3059446"/>
            </a:xfrm>
          </p:grpSpPr>
          <p:sp>
            <p:nvSpPr>
              <p:cNvPr id="161" name="Google Shape;161;p2"/>
              <p:cNvSpPr/>
              <p:nvPr/>
            </p:nvSpPr>
            <p:spPr>
              <a:xfrm>
                <a:off x="2969680" y="2122745"/>
                <a:ext cx="627183" cy="1402970"/>
              </a:xfrm>
              <a:prstGeom prst="bentArrow">
                <a:avLst>
                  <a:gd fmla="val 25000" name="adj1"/>
                  <a:gd fmla="val 25000" name="adj2"/>
                  <a:gd fmla="val 25000" name="adj3"/>
                  <a:gd fmla="val 43750" name="adj4"/>
                </a:avLst>
              </a:prstGeom>
              <a:solidFill>
                <a:srgbClr val="44546A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" name="Google Shape;162;p2"/>
              <p:cNvSpPr/>
              <p:nvPr/>
            </p:nvSpPr>
            <p:spPr>
              <a:xfrm flipH="1" rot="10800000">
                <a:off x="2969681" y="3525715"/>
                <a:ext cx="631915" cy="1656476"/>
              </a:xfrm>
              <a:prstGeom prst="bentArrow">
                <a:avLst>
                  <a:gd fmla="val 25000" name="adj1"/>
                  <a:gd fmla="val 25000" name="adj2"/>
                  <a:gd fmla="val 25000" name="adj3"/>
                  <a:gd fmla="val 45293" name="adj4"/>
                </a:avLst>
              </a:prstGeom>
              <a:solidFill>
                <a:srgbClr val="44546A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63" name="Google Shape;163;p2"/>
            <p:cNvSpPr/>
            <p:nvPr/>
          </p:nvSpPr>
          <p:spPr>
            <a:xfrm>
              <a:off x="2702338" y="3510334"/>
              <a:ext cx="307731" cy="175846"/>
            </a:xfrm>
            <a:prstGeom prst="rect">
              <a:avLst/>
            </a:prstGeom>
            <a:solidFill>
              <a:srgbClr val="44546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4" name="Google Shape;164;p2"/>
          <p:cNvGrpSpPr/>
          <p:nvPr/>
        </p:nvGrpSpPr>
        <p:grpSpPr>
          <a:xfrm>
            <a:off x="7343248" y="1208392"/>
            <a:ext cx="1223802" cy="2353247"/>
            <a:chOff x="7343248" y="1208392"/>
            <a:chExt cx="1223802" cy="2353247"/>
          </a:xfrm>
        </p:grpSpPr>
        <p:grpSp>
          <p:nvGrpSpPr>
            <p:cNvPr id="165" name="Google Shape;165;p2"/>
            <p:cNvGrpSpPr/>
            <p:nvPr/>
          </p:nvGrpSpPr>
          <p:grpSpPr>
            <a:xfrm>
              <a:off x="7343248" y="1208392"/>
              <a:ext cx="1223802" cy="2353247"/>
              <a:chOff x="2377794" y="2122745"/>
              <a:chExt cx="1223802" cy="3032798"/>
            </a:xfrm>
          </p:grpSpPr>
          <p:grpSp>
            <p:nvGrpSpPr>
              <p:cNvPr id="166" name="Google Shape;166;p2"/>
              <p:cNvGrpSpPr/>
              <p:nvPr/>
            </p:nvGrpSpPr>
            <p:grpSpPr>
              <a:xfrm>
                <a:off x="2969680" y="2122745"/>
                <a:ext cx="631916" cy="3032798"/>
                <a:chOff x="2969680" y="2122745"/>
                <a:chExt cx="631916" cy="3032798"/>
              </a:xfrm>
            </p:grpSpPr>
            <p:sp>
              <p:nvSpPr>
                <p:cNvPr id="167" name="Google Shape;167;p2"/>
                <p:cNvSpPr/>
                <p:nvPr/>
              </p:nvSpPr>
              <p:spPr>
                <a:xfrm>
                  <a:off x="2969680" y="2122745"/>
                  <a:ext cx="627183" cy="1402970"/>
                </a:xfrm>
                <a:prstGeom prst="bentArrow">
                  <a:avLst>
                    <a:gd fmla="val 25000" name="adj1"/>
                    <a:gd fmla="val 25000" name="adj2"/>
                    <a:gd fmla="val 25000" name="adj3"/>
                    <a:gd fmla="val 43750" name="adj4"/>
                  </a:avLst>
                </a:prstGeom>
                <a:solidFill>
                  <a:srgbClr val="44546A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8" name="Google Shape;168;p2"/>
                <p:cNvSpPr/>
                <p:nvPr/>
              </p:nvSpPr>
              <p:spPr>
                <a:xfrm flipH="1" rot="10800000">
                  <a:off x="2969681" y="3525715"/>
                  <a:ext cx="631915" cy="1629828"/>
                </a:xfrm>
                <a:prstGeom prst="bentArrow">
                  <a:avLst>
                    <a:gd fmla="val 25000" name="adj1"/>
                    <a:gd fmla="val 25000" name="adj2"/>
                    <a:gd fmla="val 25000" name="adj3"/>
                    <a:gd fmla="val 45293" name="adj4"/>
                  </a:avLst>
                </a:prstGeom>
                <a:solidFill>
                  <a:srgbClr val="44546A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69" name="Google Shape;169;p2"/>
              <p:cNvSpPr/>
              <p:nvPr/>
            </p:nvSpPr>
            <p:spPr>
              <a:xfrm>
                <a:off x="2377794" y="3488668"/>
                <a:ext cx="632276" cy="197515"/>
              </a:xfrm>
              <a:prstGeom prst="rect">
                <a:avLst/>
              </a:prstGeom>
              <a:solidFill>
                <a:srgbClr val="44546A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70" name="Google Shape;170;p2"/>
            <p:cNvSpPr/>
            <p:nvPr/>
          </p:nvSpPr>
          <p:spPr>
            <a:xfrm>
              <a:off x="8010309" y="2192826"/>
              <a:ext cx="552008" cy="310506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44546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1" name="Google Shape;171;p2"/>
          <p:cNvGrpSpPr/>
          <p:nvPr/>
        </p:nvGrpSpPr>
        <p:grpSpPr>
          <a:xfrm>
            <a:off x="7343248" y="4436458"/>
            <a:ext cx="1228534" cy="1439248"/>
            <a:chOff x="2373062" y="2355766"/>
            <a:chExt cx="1228534" cy="2447605"/>
          </a:xfrm>
        </p:grpSpPr>
        <p:grpSp>
          <p:nvGrpSpPr>
            <p:cNvPr id="172" name="Google Shape;172;p2"/>
            <p:cNvGrpSpPr/>
            <p:nvPr/>
          </p:nvGrpSpPr>
          <p:grpSpPr>
            <a:xfrm>
              <a:off x="2969680" y="2355766"/>
              <a:ext cx="631916" cy="2447605"/>
              <a:chOff x="2969680" y="2355766"/>
              <a:chExt cx="631916" cy="2447605"/>
            </a:xfrm>
          </p:grpSpPr>
          <p:sp>
            <p:nvSpPr>
              <p:cNvPr id="173" name="Google Shape;173;p2"/>
              <p:cNvSpPr/>
              <p:nvPr/>
            </p:nvSpPr>
            <p:spPr>
              <a:xfrm>
                <a:off x="2969680" y="2355766"/>
                <a:ext cx="631916" cy="1169949"/>
              </a:xfrm>
              <a:prstGeom prst="bentArrow">
                <a:avLst>
                  <a:gd fmla="val 25000" name="adj1"/>
                  <a:gd fmla="val 25000" name="adj2"/>
                  <a:gd fmla="val 25000" name="adj3"/>
                  <a:gd fmla="val 43750" name="adj4"/>
                </a:avLst>
              </a:prstGeom>
              <a:solidFill>
                <a:srgbClr val="44546A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4" name="Google Shape;174;p2"/>
              <p:cNvSpPr/>
              <p:nvPr/>
            </p:nvSpPr>
            <p:spPr>
              <a:xfrm flipH="1" rot="10800000">
                <a:off x="2969681" y="3525715"/>
                <a:ext cx="631915" cy="1277656"/>
              </a:xfrm>
              <a:prstGeom prst="bentArrow">
                <a:avLst>
                  <a:gd fmla="val 25000" name="adj1"/>
                  <a:gd fmla="val 25000" name="adj2"/>
                  <a:gd fmla="val 25000" name="adj3"/>
                  <a:gd fmla="val 45293" name="adj4"/>
                </a:avLst>
              </a:prstGeom>
              <a:solidFill>
                <a:srgbClr val="44546A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75" name="Google Shape;175;p2"/>
            <p:cNvSpPr/>
            <p:nvPr/>
          </p:nvSpPr>
          <p:spPr>
            <a:xfrm>
              <a:off x="2373062" y="3402035"/>
              <a:ext cx="632276" cy="260633"/>
            </a:xfrm>
            <a:prstGeom prst="rect">
              <a:avLst/>
            </a:prstGeom>
            <a:solidFill>
              <a:srgbClr val="44546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76" name="Google Shape;176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415" y="3658038"/>
            <a:ext cx="718083" cy="7180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"/>
          <p:cNvSpPr txBox="1"/>
          <p:nvPr>
            <p:ph idx="12" type="sldNum"/>
          </p:nvPr>
        </p:nvSpPr>
        <p:spPr>
          <a:xfrm>
            <a:off x="9448800" y="650035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182" name="Google Shape;182;p3"/>
          <p:cNvGrpSpPr/>
          <p:nvPr/>
        </p:nvGrpSpPr>
        <p:grpSpPr>
          <a:xfrm>
            <a:off x="4488064" y="913245"/>
            <a:ext cx="7022617" cy="1425558"/>
            <a:chOff x="4936301" y="904280"/>
            <a:chExt cx="5855918" cy="1717967"/>
          </a:xfrm>
        </p:grpSpPr>
        <p:sp>
          <p:nvSpPr>
            <p:cNvPr id="183" name="Google Shape;183;p3"/>
            <p:cNvSpPr/>
            <p:nvPr/>
          </p:nvSpPr>
          <p:spPr>
            <a:xfrm>
              <a:off x="4936301" y="904280"/>
              <a:ext cx="5855918" cy="1702090"/>
            </a:xfrm>
            <a:prstGeom prst="roundRect">
              <a:avLst>
                <a:gd fmla="val 16667" name="adj"/>
              </a:avLst>
            </a:prstGeom>
            <a:solidFill>
              <a:schemeClr val="lt1"/>
            </a:solidFill>
            <a:ln cap="flat" cmpd="sng" w="38100">
              <a:solidFill>
                <a:srgbClr val="B3BAEB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4936301" y="910544"/>
              <a:ext cx="908205" cy="1711703"/>
            </a:xfrm>
            <a:prstGeom prst="roundRect">
              <a:avLst>
                <a:gd fmla="val 22392" name="adj"/>
              </a:avLst>
            </a:prstGeom>
            <a:solidFill>
              <a:srgbClr val="808FC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5" name="Google Shape;185;p3"/>
          <p:cNvGrpSpPr/>
          <p:nvPr/>
        </p:nvGrpSpPr>
        <p:grpSpPr>
          <a:xfrm>
            <a:off x="4488064" y="2449574"/>
            <a:ext cx="7022617" cy="2102609"/>
            <a:chOff x="4936301" y="2703214"/>
            <a:chExt cx="5855918" cy="1717979"/>
          </a:xfrm>
        </p:grpSpPr>
        <p:sp>
          <p:nvSpPr>
            <p:cNvPr id="186" name="Google Shape;186;p3"/>
            <p:cNvSpPr/>
            <p:nvPr/>
          </p:nvSpPr>
          <p:spPr>
            <a:xfrm>
              <a:off x="4936301" y="2703215"/>
              <a:ext cx="5855918" cy="1702090"/>
            </a:xfrm>
            <a:prstGeom prst="roundRect">
              <a:avLst>
                <a:gd fmla="val 16667" name="adj"/>
              </a:avLst>
            </a:prstGeom>
            <a:solidFill>
              <a:schemeClr val="lt1"/>
            </a:solidFill>
            <a:ln cap="flat" cmpd="sng" w="38100">
              <a:solidFill>
                <a:srgbClr val="B3BAEB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187;p3"/>
            <p:cNvSpPr/>
            <p:nvPr/>
          </p:nvSpPr>
          <p:spPr>
            <a:xfrm>
              <a:off x="4936302" y="2703214"/>
              <a:ext cx="908205" cy="1717979"/>
            </a:xfrm>
            <a:prstGeom prst="roundRect">
              <a:avLst>
                <a:gd fmla="val 27237" name="adj"/>
              </a:avLst>
            </a:prstGeom>
            <a:solidFill>
              <a:srgbClr val="808FC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8" name="Google Shape;188;p3"/>
          <p:cNvGrpSpPr/>
          <p:nvPr/>
        </p:nvGrpSpPr>
        <p:grpSpPr>
          <a:xfrm>
            <a:off x="4488064" y="4624066"/>
            <a:ext cx="7022617" cy="1620913"/>
            <a:chOff x="4936301" y="4497179"/>
            <a:chExt cx="5855918" cy="1738837"/>
          </a:xfrm>
        </p:grpSpPr>
        <p:sp>
          <p:nvSpPr>
            <p:cNvPr id="189" name="Google Shape;189;p3"/>
            <p:cNvSpPr/>
            <p:nvPr/>
          </p:nvSpPr>
          <p:spPr>
            <a:xfrm>
              <a:off x="4936301" y="4518039"/>
              <a:ext cx="5855918" cy="1702090"/>
            </a:xfrm>
            <a:prstGeom prst="roundRect">
              <a:avLst>
                <a:gd fmla="val 16667" name="adj"/>
              </a:avLst>
            </a:prstGeom>
            <a:solidFill>
              <a:schemeClr val="lt1"/>
            </a:solidFill>
            <a:ln cap="flat" cmpd="sng" w="38100">
              <a:solidFill>
                <a:srgbClr val="B3BAEB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4936302" y="4497179"/>
              <a:ext cx="908205" cy="1738837"/>
            </a:xfrm>
            <a:prstGeom prst="roundRect">
              <a:avLst>
                <a:gd fmla="val 27237" name="adj"/>
              </a:avLst>
            </a:prstGeom>
            <a:solidFill>
              <a:srgbClr val="808FC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1" name="Google Shape;191;p3"/>
          <p:cNvSpPr txBox="1"/>
          <p:nvPr/>
        </p:nvSpPr>
        <p:spPr>
          <a:xfrm>
            <a:off x="7003485" y="912180"/>
            <a:ext cx="3166251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Data Collection</a:t>
            </a:r>
            <a:endParaRPr b="1" sz="32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3"/>
          <p:cNvSpPr txBox="1"/>
          <p:nvPr/>
        </p:nvSpPr>
        <p:spPr>
          <a:xfrm>
            <a:off x="5669246" y="1489432"/>
            <a:ext cx="5760754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Collect extensive data on equipment operation and building energy consumption</a:t>
            </a:r>
            <a:endParaRPr b="1"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3" name="Google Shape;193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75476" y="1266743"/>
            <a:ext cx="714325" cy="714325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3"/>
          <p:cNvSpPr txBox="1"/>
          <p:nvPr/>
        </p:nvSpPr>
        <p:spPr>
          <a:xfrm>
            <a:off x="5991189" y="2473390"/>
            <a:ext cx="5190845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 u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Machine Learning Models</a:t>
            </a:r>
            <a:endParaRPr b="1" sz="3200" u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3"/>
          <p:cNvSpPr txBox="1"/>
          <p:nvPr/>
        </p:nvSpPr>
        <p:spPr>
          <a:xfrm>
            <a:off x="5707380" y="2943510"/>
            <a:ext cx="5722620" cy="14276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Equipment Power Prediction</a:t>
            </a:r>
            <a:endParaRPr/>
          </a:p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Building Thermal Load Prediction</a:t>
            </a:r>
            <a:endParaRPr/>
          </a:p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Equipment Fault Prediction</a:t>
            </a:r>
            <a:endParaRPr b="1"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3"/>
          <p:cNvSpPr txBox="1"/>
          <p:nvPr/>
        </p:nvSpPr>
        <p:spPr>
          <a:xfrm>
            <a:off x="6228432" y="4652306"/>
            <a:ext cx="4716356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 u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Algorithm Optimization</a:t>
            </a:r>
            <a:endParaRPr b="1" sz="3200" u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7" name="Google Shape;197;p3"/>
          <p:cNvPicPr preferRelativeResize="0"/>
          <p:nvPr/>
        </p:nvPicPr>
        <p:blipFill rotWithShape="1">
          <a:blip r:embed="rId4">
            <a:alphaModFix/>
          </a:blip>
          <a:srcRect b="0" l="13437" r="13616" t="0"/>
          <a:stretch/>
        </p:blipFill>
        <p:spPr>
          <a:xfrm>
            <a:off x="-2624" y="821366"/>
            <a:ext cx="4003490" cy="5503984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198" name="Google Shape;198;p3"/>
          <p:cNvSpPr txBox="1"/>
          <p:nvPr/>
        </p:nvSpPr>
        <p:spPr>
          <a:xfrm>
            <a:off x="5725302" y="5102953"/>
            <a:ext cx="5722620" cy="9679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Equipment Operation Optimization </a:t>
            </a:r>
            <a:endParaRPr/>
          </a:p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Fault Early Diagnosis</a:t>
            </a:r>
            <a:endParaRPr/>
          </a:p>
        </p:txBody>
      </p:sp>
      <p:pic>
        <p:nvPicPr>
          <p:cNvPr id="199" name="Google Shape;199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35066" y="3085764"/>
            <a:ext cx="828715" cy="828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623442" y="5028697"/>
            <a:ext cx="816287" cy="816287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3"/>
          <p:cNvSpPr txBox="1"/>
          <p:nvPr/>
        </p:nvSpPr>
        <p:spPr>
          <a:xfrm>
            <a:off x="3189947" y="46725"/>
            <a:ext cx="612737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Conventional AI Overview</a:t>
            </a:r>
            <a:endParaRPr b="1" i="0" sz="3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3"/>
          <p:cNvSpPr txBox="1"/>
          <p:nvPr/>
        </p:nvSpPr>
        <p:spPr>
          <a:xfrm>
            <a:off x="-22390" y="6680816"/>
            <a:ext cx="7251289" cy="1846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https://www.fsp-group.com/imgs/forum/240705-668769EDDE187.jpg</a:t>
            </a:r>
            <a:endParaRPr sz="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4"/>
          <p:cNvSpPr txBox="1"/>
          <p:nvPr>
            <p:ph idx="12" type="sldNum"/>
          </p:nvPr>
        </p:nvSpPr>
        <p:spPr>
          <a:xfrm>
            <a:off x="9448800" y="650035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8" name="Google Shape;208;p4"/>
          <p:cNvSpPr/>
          <p:nvPr/>
        </p:nvSpPr>
        <p:spPr>
          <a:xfrm>
            <a:off x="200345" y="1751484"/>
            <a:ext cx="3600000" cy="3600000"/>
          </a:xfrm>
          <a:prstGeom prst="ellipse">
            <a:avLst/>
          </a:prstGeom>
          <a:solidFill>
            <a:srgbClr val="D8E2F3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p4"/>
          <p:cNvSpPr txBox="1"/>
          <p:nvPr/>
        </p:nvSpPr>
        <p:spPr>
          <a:xfrm>
            <a:off x="402777" y="2691286"/>
            <a:ext cx="3264144" cy="18158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2F5496"/>
                </a:solidFill>
                <a:latin typeface="Arial"/>
                <a:ea typeface="Arial"/>
                <a:cs typeface="Arial"/>
                <a:sym typeface="Arial"/>
              </a:rPr>
              <a:t>Applications in Industrial, Commercial, and Residential Grids</a:t>
            </a:r>
            <a:endParaRPr b="1" sz="2800">
              <a:solidFill>
                <a:srgbClr val="2F549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0" name="Google Shape;210;p4"/>
          <p:cNvGrpSpPr/>
          <p:nvPr/>
        </p:nvGrpSpPr>
        <p:grpSpPr>
          <a:xfrm>
            <a:off x="3921562" y="122484"/>
            <a:ext cx="1333239" cy="6858000"/>
            <a:chOff x="4199469" y="122484"/>
            <a:chExt cx="1333239" cy="6858000"/>
          </a:xfrm>
        </p:grpSpPr>
        <p:pic>
          <p:nvPicPr>
            <p:cNvPr id="211" name="Google Shape;211;p4"/>
            <p:cNvPicPr preferRelativeResize="0"/>
            <p:nvPr/>
          </p:nvPicPr>
          <p:blipFill rotWithShape="1">
            <a:blip r:embed="rId3">
              <a:alphaModFix/>
            </a:blip>
            <a:srcRect b="0" l="82548" r="0" t="0"/>
            <a:stretch/>
          </p:blipFill>
          <p:spPr>
            <a:xfrm>
              <a:off x="4335833" y="122484"/>
              <a:ext cx="1196875" cy="685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2" name="Google Shape;212;p4"/>
            <p:cNvSpPr/>
            <p:nvPr/>
          </p:nvSpPr>
          <p:spPr>
            <a:xfrm>
              <a:off x="4199469" y="896095"/>
              <a:ext cx="180000" cy="180000"/>
            </a:xfrm>
            <a:prstGeom prst="ellipse">
              <a:avLst/>
            </a:prstGeom>
            <a:solidFill>
              <a:srgbClr val="E3BC5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13;p4"/>
            <p:cNvSpPr/>
            <p:nvPr/>
          </p:nvSpPr>
          <p:spPr>
            <a:xfrm>
              <a:off x="4199469" y="6017412"/>
              <a:ext cx="180000" cy="180000"/>
            </a:xfrm>
            <a:prstGeom prst="ellipse">
              <a:avLst/>
            </a:prstGeom>
            <a:solidFill>
              <a:srgbClr val="E3BC5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4" name="Google Shape;214;p4"/>
          <p:cNvSpPr txBox="1"/>
          <p:nvPr/>
        </p:nvSpPr>
        <p:spPr>
          <a:xfrm>
            <a:off x="1822181" y="64925"/>
            <a:ext cx="8547638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Applications of Conventional AI</a:t>
            </a:r>
            <a:endParaRPr b="1" i="0" sz="3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4"/>
          <p:cNvSpPr/>
          <p:nvPr/>
        </p:nvSpPr>
        <p:spPr>
          <a:xfrm>
            <a:off x="3718156" y="1018658"/>
            <a:ext cx="2855171" cy="1525980"/>
          </a:xfrm>
          <a:prstGeom prst="ellipse">
            <a:avLst/>
          </a:prstGeom>
          <a:solidFill>
            <a:srgbClr val="FFD85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4"/>
          <p:cNvSpPr txBox="1"/>
          <p:nvPr/>
        </p:nvSpPr>
        <p:spPr>
          <a:xfrm>
            <a:off x="3128682" y="1423913"/>
            <a:ext cx="403411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7F6000"/>
                </a:solidFill>
                <a:latin typeface="Arial"/>
                <a:ea typeface="Arial"/>
                <a:cs typeface="Arial"/>
                <a:sym typeface="Arial"/>
              </a:rPr>
              <a:t>Process and Equipment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7F6000"/>
                </a:solidFill>
                <a:latin typeface="Arial"/>
                <a:ea typeface="Arial"/>
                <a:cs typeface="Arial"/>
                <a:sym typeface="Arial"/>
              </a:rPr>
              <a:t>Control Optimization</a:t>
            </a:r>
            <a:endParaRPr b="1" sz="1800">
              <a:solidFill>
                <a:srgbClr val="7F6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4"/>
          <p:cNvSpPr/>
          <p:nvPr/>
        </p:nvSpPr>
        <p:spPr>
          <a:xfrm>
            <a:off x="4042779" y="2849476"/>
            <a:ext cx="2855171" cy="1525980"/>
          </a:xfrm>
          <a:prstGeom prst="ellipse">
            <a:avLst/>
          </a:prstGeom>
          <a:solidFill>
            <a:srgbClr val="FFD85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4"/>
          <p:cNvSpPr txBox="1"/>
          <p:nvPr/>
        </p:nvSpPr>
        <p:spPr>
          <a:xfrm>
            <a:off x="3453305" y="3124902"/>
            <a:ext cx="4034117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7F6000"/>
                </a:solidFill>
                <a:latin typeface="Arial"/>
                <a:ea typeface="Arial"/>
                <a:cs typeface="Arial"/>
                <a:sym typeface="Arial"/>
              </a:rPr>
              <a:t>Refrigeration System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7F6000"/>
                </a:solidFill>
                <a:latin typeface="Arial"/>
                <a:ea typeface="Arial"/>
                <a:cs typeface="Arial"/>
                <a:sym typeface="Arial"/>
              </a:rPr>
              <a:t>Optimization and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7F6000"/>
                </a:solidFill>
                <a:latin typeface="Arial"/>
                <a:ea typeface="Arial"/>
                <a:cs typeface="Arial"/>
                <a:sym typeface="Arial"/>
              </a:rPr>
              <a:t>Fault Prediction</a:t>
            </a:r>
            <a:endParaRPr b="1" sz="1800">
              <a:solidFill>
                <a:srgbClr val="7F6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4"/>
          <p:cNvSpPr/>
          <p:nvPr/>
        </p:nvSpPr>
        <p:spPr>
          <a:xfrm>
            <a:off x="3921562" y="4682039"/>
            <a:ext cx="2855171" cy="1525980"/>
          </a:xfrm>
          <a:prstGeom prst="ellipse">
            <a:avLst/>
          </a:prstGeom>
          <a:solidFill>
            <a:srgbClr val="FFD85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p4"/>
          <p:cNvSpPr txBox="1"/>
          <p:nvPr/>
        </p:nvSpPr>
        <p:spPr>
          <a:xfrm>
            <a:off x="3332088" y="4937197"/>
            <a:ext cx="4034117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7F6000"/>
                </a:solidFill>
                <a:latin typeface="Arial"/>
                <a:ea typeface="Arial"/>
                <a:cs typeface="Arial"/>
                <a:sym typeface="Arial"/>
              </a:rPr>
              <a:t>Power Consumption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7F6000"/>
                </a:solidFill>
                <a:latin typeface="Arial"/>
                <a:ea typeface="Arial"/>
                <a:cs typeface="Arial"/>
                <a:sym typeface="Arial"/>
              </a:rPr>
              <a:t>Analysis and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7F6000"/>
                </a:solidFill>
                <a:latin typeface="Arial"/>
                <a:ea typeface="Arial"/>
                <a:cs typeface="Arial"/>
                <a:sym typeface="Arial"/>
              </a:rPr>
              <a:t>Grid Applications</a:t>
            </a:r>
            <a:endParaRPr b="1" sz="1800">
              <a:solidFill>
                <a:srgbClr val="7F6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21" name="Google Shape;221;p4"/>
          <p:cNvCxnSpPr/>
          <p:nvPr/>
        </p:nvCxnSpPr>
        <p:spPr>
          <a:xfrm>
            <a:off x="6895904" y="2544638"/>
            <a:ext cx="4991296" cy="0"/>
          </a:xfrm>
          <a:prstGeom prst="straightConnector1">
            <a:avLst/>
          </a:prstGeom>
          <a:noFill/>
          <a:ln cap="flat" cmpd="sng" w="28575">
            <a:solidFill>
              <a:srgbClr val="8DA9DB"/>
            </a:solidFill>
            <a:prstDash val="lgDash"/>
            <a:miter lim="800000"/>
            <a:headEnd len="sm" w="sm" type="none"/>
            <a:tailEnd len="sm" w="sm" type="none"/>
          </a:ln>
        </p:spPr>
      </p:cxnSp>
      <p:cxnSp>
        <p:nvCxnSpPr>
          <p:cNvPr id="222" name="Google Shape;222;p4"/>
          <p:cNvCxnSpPr/>
          <p:nvPr/>
        </p:nvCxnSpPr>
        <p:spPr>
          <a:xfrm>
            <a:off x="6895904" y="4534802"/>
            <a:ext cx="4991296" cy="0"/>
          </a:xfrm>
          <a:prstGeom prst="straightConnector1">
            <a:avLst/>
          </a:prstGeom>
          <a:noFill/>
          <a:ln cap="flat" cmpd="sng" w="28575">
            <a:solidFill>
              <a:srgbClr val="8DA9DB"/>
            </a:solidFill>
            <a:prstDash val="lgDash"/>
            <a:miter lim="800000"/>
            <a:headEnd len="sm" w="sm" type="none"/>
            <a:tailEnd len="sm" w="sm" type="none"/>
          </a:ln>
        </p:spPr>
      </p:cxnSp>
      <p:sp>
        <p:nvSpPr>
          <p:cNvPr id="223" name="Google Shape;223;p4"/>
          <p:cNvSpPr txBox="1"/>
          <p:nvPr/>
        </p:nvSpPr>
        <p:spPr>
          <a:xfrm>
            <a:off x="6796230" y="926878"/>
            <a:ext cx="5305140" cy="15542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Algorithmic optimization to maximize efficiency and yield, reducing energy per unit.</a:t>
            </a:r>
            <a:endParaRPr/>
          </a:p>
          <a:p>
            <a:pPr indent="-342900" lvl="0" marL="342900" marR="0" rtl="0" algn="just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Use machine learning models to establish system relationships and optimize overall operation.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4"/>
          <p:cNvSpPr txBox="1"/>
          <p:nvPr/>
        </p:nvSpPr>
        <p:spPr>
          <a:xfrm>
            <a:off x="6895904" y="2967720"/>
            <a:ext cx="5191696" cy="12772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Build models to detect equipment anomalies early and reduce maintenance costs. </a:t>
            </a:r>
            <a:endParaRPr/>
          </a:p>
          <a:p>
            <a:pPr indent="-342900" lvl="0" marL="342900" marR="0" rtl="0" algn="just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Already implemented in multiple convenience stores and supermarkets.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4"/>
          <p:cNvSpPr txBox="1"/>
          <p:nvPr/>
        </p:nvSpPr>
        <p:spPr>
          <a:xfrm>
            <a:off x="6913097" y="4777875"/>
            <a:ext cx="5095751" cy="15542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Analyze household electricity usage with load monitoring models to improve energy efficiency. </a:t>
            </a:r>
            <a:endParaRPr/>
          </a:p>
          <a:p>
            <a:pPr indent="-342900" lvl="0" marL="342900" marR="0" rtl="0" algn="just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Predict system power flow and load distribution.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6" name="Google Shape;226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1230778">
            <a:off x="232884" y="1427519"/>
            <a:ext cx="1324781" cy="1324781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4"/>
          <p:cNvSpPr/>
          <p:nvPr/>
        </p:nvSpPr>
        <p:spPr>
          <a:xfrm>
            <a:off x="3082061" y="4577988"/>
            <a:ext cx="450508" cy="461384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50800" rotWithShape="0" algn="t" dir="54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4"/>
          <p:cNvSpPr/>
          <p:nvPr/>
        </p:nvSpPr>
        <p:spPr>
          <a:xfrm>
            <a:off x="2845904" y="4937197"/>
            <a:ext cx="255794" cy="261969"/>
          </a:xfrm>
          <a:prstGeom prst="ellipse">
            <a:avLst/>
          </a:prstGeom>
          <a:solidFill>
            <a:srgbClr val="FEE599"/>
          </a:solidFill>
          <a:ln>
            <a:noFill/>
          </a:ln>
          <a:effectLst>
            <a:outerShdw blurRad="50800" rotWithShape="0" algn="t" dir="54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22773" y="4821101"/>
            <a:ext cx="8279086" cy="1426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307256">
            <a:off x="10686912" y="3375501"/>
            <a:ext cx="1457560" cy="1130137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5"/>
          <p:cNvSpPr txBox="1"/>
          <p:nvPr>
            <p:ph idx="12" type="sldNum"/>
          </p:nvPr>
        </p:nvSpPr>
        <p:spPr>
          <a:xfrm>
            <a:off x="9448800" y="650035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36" name="Google Shape;236;p5"/>
          <p:cNvSpPr txBox="1"/>
          <p:nvPr/>
        </p:nvSpPr>
        <p:spPr>
          <a:xfrm>
            <a:off x="600807" y="65914"/>
            <a:ext cx="1099038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Background of Dyeing and Finishing Processes</a:t>
            </a:r>
            <a:endParaRPr/>
          </a:p>
        </p:txBody>
      </p:sp>
      <p:sp>
        <p:nvSpPr>
          <p:cNvPr id="237" name="Google Shape;237;p5"/>
          <p:cNvSpPr txBox="1"/>
          <p:nvPr/>
        </p:nvSpPr>
        <p:spPr>
          <a:xfrm>
            <a:off x="202322" y="891207"/>
            <a:ext cx="11719988" cy="14311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⮚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Experienced operators adjust fabric speed, airflow, and temperature based on fabric condition and experience.</a:t>
            </a:r>
            <a:endParaRPr/>
          </a:p>
          <a:p>
            <a:pPr indent="-285750" lvl="1" marL="74295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Many parameters and site conditions can lead to incorrect settings by new employees, affecting production.</a:t>
            </a:r>
            <a:endParaRPr/>
          </a:p>
          <a:p>
            <a:pPr indent="-285750" lvl="1" marL="74295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Operators’ intuitive know-how is hard to quantify and transfer to trainees.</a:t>
            </a:r>
            <a:endParaRPr/>
          </a:p>
          <a:p>
            <a:pPr indent="-285750" lvl="1" marL="74295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 unified platform for data management and tracking.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&lt;strong&gt;Thinking&lt;/strong&gt; brain machine vector clipart image - Free stock photo - Public Domain photo - CC0 Images" id="238" name="Google Shape;238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356347" y="3187572"/>
            <a:ext cx="1116961" cy="1116961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5"/>
          <p:cNvSpPr/>
          <p:nvPr/>
        </p:nvSpPr>
        <p:spPr>
          <a:xfrm rot="-983956">
            <a:off x="1922107" y="4266222"/>
            <a:ext cx="3037396" cy="24713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2A75E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40" name="Google Shape;240;p5"/>
          <p:cNvSpPr/>
          <p:nvPr/>
        </p:nvSpPr>
        <p:spPr>
          <a:xfrm flipH="1" rot="1153780">
            <a:off x="6732892" y="4359967"/>
            <a:ext cx="3635750" cy="227543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2A75E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41" name="Google Shape;241;p5"/>
          <p:cNvSpPr/>
          <p:nvPr/>
        </p:nvSpPr>
        <p:spPr>
          <a:xfrm rot="2486848">
            <a:off x="5644263" y="4450084"/>
            <a:ext cx="213559" cy="698667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2A75E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42" name="Google Shape;242;p5"/>
          <p:cNvSpPr txBox="1"/>
          <p:nvPr/>
        </p:nvSpPr>
        <p:spPr>
          <a:xfrm>
            <a:off x="6548498" y="3259747"/>
            <a:ext cx="2636448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F44336"/>
                </a:solidFill>
                <a:latin typeface="Arial"/>
                <a:ea typeface="Arial"/>
                <a:cs typeface="Arial"/>
                <a:sym typeface="Arial"/>
              </a:rPr>
              <a:t>Experienced operators’ know-how</a:t>
            </a:r>
            <a:endParaRPr sz="1600">
              <a:solidFill>
                <a:srgbClr val="F4433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5"/>
          <p:cNvSpPr txBox="1"/>
          <p:nvPr/>
        </p:nvSpPr>
        <p:spPr>
          <a:xfrm>
            <a:off x="5846346" y="4654607"/>
            <a:ext cx="1111617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Control</a:t>
            </a:r>
            <a:endParaRPr b="1" sz="200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5"/>
          <p:cNvSpPr txBox="1"/>
          <p:nvPr/>
        </p:nvSpPr>
        <p:spPr>
          <a:xfrm rot="1026587">
            <a:off x="8215222" y="4135442"/>
            <a:ext cx="1458370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Observe</a:t>
            </a:r>
            <a:endParaRPr b="1" sz="200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5" name="Google Shape;245;p5"/>
          <p:cNvCxnSpPr/>
          <p:nvPr/>
        </p:nvCxnSpPr>
        <p:spPr>
          <a:xfrm rot="10800000">
            <a:off x="11263936" y="4284463"/>
            <a:ext cx="780" cy="453376"/>
          </a:xfrm>
          <a:prstGeom prst="straightConnector1">
            <a:avLst/>
          </a:prstGeom>
          <a:noFill/>
          <a:ln cap="flat" cmpd="sng" w="28575">
            <a:solidFill>
              <a:srgbClr val="0D47A1"/>
            </a:solidFill>
            <a:prstDash val="solid"/>
            <a:miter lim="800000"/>
            <a:headEnd len="med" w="med" type="triangle"/>
            <a:tailEnd len="med" w="med" type="triangle"/>
          </a:ln>
        </p:spPr>
      </p:cxnSp>
      <p:pic>
        <p:nvPicPr>
          <p:cNvPr id="246" name="Google Shape;246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50460" y="2368598"/>
            <a:ext cx="1249864" cy="1257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729732" y="2217931"/>
            <a:ext cx="1976191" cy="1122989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5"/>
          <p:cNvSpPr txBox="1"/>
          <p:nvPr/>
        </p:nvSpPr>
        <p:spPr>
          <a:xfrm>
            <a:off x="10596965" y="2699121"/>
            <a:ext cx="1324565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Database</a:t>
            </a:r>
            <a:endParaRPr b="1" sz="200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5"/>
          <p:cNvSpPr/>
          <p:nvPr/>
        </p:nvSpPr>
        <p:spPr>
          <a:xfrm>
            <a:off x="1709923" y="2484724"/>
            <a:ext cx="6838003" cy="576683"/>
          </a:xfrm>
          <a:custGeom>
            <a:rect b="b" l="l" r="r" t="t"/>
            <a:pathLst>
              <a:path extrusionOk="0" h="1758847" w="6631709">
                <a:moveTo>
                  <a:pt x="0" y="1717964"/>
                </a:moveTo>
                <a:cubicBezTo>
                  <a:pt x="554181" y="1753370"/>
                  <a:pt x="1108363" y="1788776"/>
                  <a:pt x="1644072" y="1717964"/>
                </a:cubicBezTo>
                <a:cubicBezTo>
                  <a:pt x="2179781" y="1647152"/>
                  <a:pt x="2560012" y="1383915"/>
                  <a:pt x="3214254" y="1293091"/>
                </a:cubicBezTo>
                <a:cubicBezTo>
                  <a:pt x="3868496" y="1202267"/>
                  <a:pt x="5086157" y="1346970"/>
                  <a:pt x="5569527" y="1173019"/>
                </a:cubicBezTo>
                <a:cubicBezTo>
                  <a:pt x="6052897" y="999067"/>
                  <a:pt x="5937442" y="444885"/>
                  <a:pt x="6114472" y="249382"/>
                </a:cubicBezTo>
                <a:cubicBezTo>
                  <a:pt x="6291502" y="53879"/>
                  <a:pt x="6554739" y="30788"/>
                  <a:pt x="6631709" y="0"/>
                </a:cubicBezTo>
              </a:path>
            </a:pathLst>
          </a:custGeom>
          <a:noFill/>
          <a:ln cap="flat" cmpd="sng" w="28575">
            <a:solidFill>
              <a:srgbClr val="FFC000"/>
            </a:solidFill>
            <a:prstDash val="dash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50" name="Google Shape;250;p5"/>
          <p:cNvSpPr/>
          <p:nvPr/>
        </p:nvSpPr>
        <p:spPr>
          <a:xfrm>
            <a:off x="9699591" y="3491055"/>
            <a:ext cx="938255" cy="378815"/>
          </a:xfrm>
          <a:custGeom>
            <a:rect b="b" l="l" r="r" t="t"/>
            <a:pathLst>
              <a:path extrusionOk="0" h="831272" w="494719">
                <a:moveTo>
                  <a:pt x="494719" y="831272"/>
                </a:moveTo>
                <a:cubicBezTo>
                  <a:pt x="323077" y="706581"/>
                  <a:pt x="151435" y="581890"/>
                  <a:pt x="69847" y="443345"/>
                </a:cubicBezTo>
                <a:cubicBezTo>
                  <a:pt x="-11741" y="304800"/>
                  <a:pt x="-3275" y="152400"/>
                  <a:pt x="5192" y="0"/>
                </a:cubicBezTo>
              </a:path>
            </a:pathLst>
          </a:custGeom>
          <a:noFill/>
          <a:ln cap="flat" cmpd="sng" w="28575">
            <a:solidFill>
              <a:srgbClr val="FFC000"/>
            </a:solidFill>
            <a:prstDash val="dash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51" name="Google Shape;251;p5"/>
          <p:cNvSpPr/>
          <p:nvPr/>
        </p:nvSpPr>
        <p:spPr>
          <a:xfrm>
            <a:off x="6581955" y="2871934"/>
            <a:ext cx="2049912" cy="390751"/>
          </a:xfrm>
          <a:custGeom>
            <a:rect b="b" l="l" r="r" t="t"/>
            <a:pathLst>
              <a:path extrusionOk="0" h="1099127" w="2392218">
                <a:moveTo>
                  <a:pt x="0" y="1099127"/>
                </a:moveTo>
                <a:cubicBezTo>
                  <a:pt x="75430" y="1042169"/>
                  <a:pt x="150861" y="985212"/>
                  <a:pt x="314037" y="951345"/>
                </a:cubicBezTo>
                <a:cubicBezTo>
                  <a:pt x="477213" y="917478"/>
                  <a:pt x="745067" y="906703"/>
                  <a:pt x="979055" y="895927"/>
                </a:cubicBezTo>
                <a:cubicBezTo>
                  <a:pt x="1213043" y="885151"/>
                  <a:pt x="1548631" y="920558"/>
                  <a:pt x="1717964" y="886691"/>
                </a:cubicBezTo>
                <a:cubicBezTo>
                  <a:pt x="1887297" y="852824"/>
                  <a:pt x="1882679" y="840509"/>
                  <a:pt x="1995055" y="692727"/>
                </a:cubicBezTo>
                <a:cubicBezTo>
                  <a:pt x="2107431" y="544945"/>
                  <a:pt x="2392218" y="0"/>
                  <a:pt x="2392218" y="0"/>
                </a:cubicBezTo>
              </a:path>
            </a:pathLst>
          </a:custGeom>
          <a:noFill/>
          <a:ln cap="flat" cmpd="sng" w="28575">
            <a:solidFill>
              <a:srgbClr val="FFC000"/>
            </a:solidFill>
            <a:prstDash val="dash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52" name="Google Shape;252;p5"/>
          <p:cNvSpPr/>
          <p:nvPr/>
        </p:nvSpPr>
        <p:spPr>
          <a:xfrm>
            <a:off x="7956234" y="2356110"/>
            <a:ext cx="412048" cy="407109"/>
          </a:xfrm>
          <a:prstGeom prst="mathMultiply">
            <a:avLst>
              <a:gd fmla="val 23520" name="adj1"/>
            </a:avLst>
          </a:prstGeom>
          <a:solidFill>
            <a:srgbClr val="FF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53" name="Google Shape;253;p5"/>
          <p:cNvSpPr/>
          <p:nvPr/>
        </p:nvSpPr>
        <p:spPr>
          <a:xfrm>
            <a:off x="8135878" y="2852638"/>
            <a:ext cx="412048" cy="407109"/>
          </a:xfrm>
          <a:prstGeom prst="mathMultiply">
            <a:avLst>
              <a:gd fmla="val 23520" name="adj1"/>
            </a:avLst>
          </a:prstGeom>
          <a:solidFill>
            <a:srgbClr val="FF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54" name="Google Shape;254;p5"/>
          <p:cNvSpPr/>
          <p:nvPr/>
        </p:nvSpPr>
        <p:spPr>
          <a:xfrm>
            <a:off x="9725552" y="3500739"/>
            <a:ext cx="412048" cy="407109"/>
          </a:xfrm>
          <a:prstGeom prst="mathMultiply">
            <a:avLst>
              <a:gd fmla="val 23520" name="adj1"/>
            </a:avLst>
          </a:prstGeom>
          <a:solidFill>
            <a:srgbClr val="FF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graphicFrame>
        <p:nvGraphicFramePr>
          <p:cNvPr id="255" name="Google Shape;255;p5"/>
          <p:cNvGraphicFramePr/>
          <p:nvPr/>
        </p:nvGraphicFramePr>
        <p:xfrm>
          <a:off x="69476" y="428912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{70FBF419-8F99-466A-9FC3-D8BD3CFD1582}</a:tableStyleId>
              </a:tblPr>
              <a:tblGrid>
                <a:gridCol w="1785150"/>
              </a:tblGrid>
              <a:tr h="3960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Fabric In</a:t>
                      </a:r>
                      <a:endParaRPr sz="16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19050">
                      <a:solidFill>
                        <a:srgbClr val="2F559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F559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F559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D47A1"/>
                    </a:solidFill>
                  </a:tcPr>
                </a:tc>
              </a:tr>
              <a:tr h="2618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Work Order Number</a:t>
                      </a:r>
                      <a:endParaRPr sz="14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lnL cap="flat" cmpd="sng" w="19050">
                      <a:solidFill>
                        <a:srgbClr val="2F559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F559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ACEDF"/>
                    </a:solidFill>
                  </a:tcPr>
                </a:tc>
              </a:tr>
              <a:tr h="2618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Fabric</a:t>
                      </a:r>
                      <a:endParaRPr sz="14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lnL cap="flat" cmpd="sng" w="19050">
                      <a:solidFill>
                        <a:srgbClr val="2F559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F559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6E8F0"/>
                    </a:solidFill>
                  </a:tcPr>
                </a:tc>
              </a:tr>
              <a:tr h="2618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Weight</a:t>
                      </a:r>
                      <a:endParaRPr sz="14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lnL cap="flat" cmpd="sng" w="19050">
                      <a:solidFill>
                        <a:srgbClr val="2F559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F559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ACEDF"/>
                    </a:solidFill>
                  </a:tcPr>
                </a:tc>
              </a:tr>
              <a:tr h="2618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Auxiliary Agent</a:t>
                      </a:r>
                      <a:endParaRPr sz="14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lnL cap="flat" cmpd="sng" w="19050">
                      <a:solidFill>
                        <a:srgbClr val="2F559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F559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6E8F0"/>
                    </a:solidFill>
                  </a:tcPr>
                </a:tc>
              </a:tr>
              <a:tr h="2618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…</a:t>
                      </a:r>
                      <a:endParaRPr sz="14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lnL cap="flat" cmpd="sng" w="19050">
                      <a:solidFill>
                        <a:srgbClr val="2F559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F559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F559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ACEDF"/>
                    </a:solidFill>
                  </a:tcPr>
                </a:tc>
              </a:tr>
            </a:tbl>
          </a:graphicData>
        </a:graphic>
      </p:graphicFrame>
      <p:cxnSp>
        <p:nvCxnSpPr>
          <p:cNvPr id="256" name="Google Shape;256;p5"/>
          <p:cNvCxnSpPr/>
          <p:nvPr/>
        </p:nvCxnSpPr>
        <p:spPr>
          <a:xfrm rot="10800000">
            <a:off x="941445" y="3569332"/>
            <a:ext cx="0" cy="598222"/>
          </a:xfrm>
          <a:prstGeom prst="straightConnector1">
            <a:avLst/>
          </a:prstGeom>
          <a:noFill/>
          <a:ln cap="flat" cmpd="sng" w="28575">
            <a:solidFill>
              <a:srgbClr val="0D47A1"/>
            </a:solidFill>
            <a:prstDash val="solid"/>
            <a:miter lim="800000"/>
            <a:headEnd len="med" w="med" type="triangle"/>
            <a:tailEnd len="med" w="med" type="triangle"/>
          </a:ln>
        </p:spPr>
      </p:cxnSp>
      <p:graphicFrame>
        <p:nvGraphicFramePr>
          <p:cNvPr id="257" name="Google Shape;257;p5"/>
          <p:cNvGraphicFramePr/>
          <p:nvPr/>
        </p:nvGraphicFramePr>
        <p:xfrm>
          <a:off x="10493461" y="477549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{70FBF419-8F99-466A-9FC3-D8BD3CFD1582}</a:tableStyleId>
              </a:tblPr>
              <a:tblGrid>
                <a:gridCol w="1540950"/>
              </a:tblGrid>
              <a:tr h="3960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Arial"/>
                          <a:ea typeface="Arial"/>
                          <a:cs typeface="Arial"/>
                          <a:sym typeface="Arial"/>
                        </a:rPr>
                        <a:t>Fabric Out</a:t>
                      </a:r>
                      <a:endParaRPr sz="16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19050">
                      <a:solidFill>
                        <a:srgbClr val="2F559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F559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F559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D47A1"/>
                    </a:solidFill>
                  </a:tcPr>
                </a:tc>
              </a:tr>
              <a:tr h="3458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Moisture Content</a:t>
                      </a:r>
                      <a:endParaRPr sz="14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lnL cap="flat" cmpd="sng" w="19050">
                      <a:solidFill>
                        <a:srgbClr val="2F559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F559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ACEDF"/>
                    </a:solidFill>
                  </a:tcPr>
                </a:tc>
              </a:tr>
              <a:tr h="3458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Shrinkage</a:t>
                      </a:r>
                      <a:endParaRPr sz="14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lnL cap="flat" cmpd="sng" w="19050">
                      <a:solidFill>
                        <a:srgbClr val="2F559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F559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6E8F0"/>
                    </a:solidFill>
                  </a:tcPr>
                </a:tc>
              </a:tr>
              <a:tr h="3458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…</a:t>
                      </a:r>
                      <a:endParaRPr sz="14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lnL cap="flat" cmpd="sng" w="19050">
                      <a:solidFill>
                        <a:srgbClr val="2F559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F559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F559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ACEDF"/>
                    </a:solidFill>
                  </a:tcPr>
                </a:tc>
              </a:tr>
            </a:tbl>
          </a:graphicData>
        </a:graphic>
      </p:graphicFrame>
      <p:sp>
        <p:nvSpPr>
          <p:cNvPr id="258" name="Google Shape;258;p5"/>
          <p:cNvSpPr txBox="1"/>
          <p:nvPr/>
        </p:nvSpPr>
        <p:spPr>
          <a:xfrm rot="-956270">
            <a:off x="2683950" y="3900935"/>
            <a:ext cx="1458370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Observe</a:t>
            </a:r>
            <a:endParaRPr b="1" sz="200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6"/>
          <p:cNvSpPr txBox="1"/>
          <p:nvPr>
            <p:ph idx="12" type="sldNum"/>
          </p:nvPr>
        </p:nvSpPr>
        <p:spPr>
          <a:xfrm>
            <a:off x="9448800" y="650035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fld id="{00000000-1234-1234-1234-123412341234}" type="slidenum">
              <a:rPr b="0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264;p6"/>
          <p:cNvSpPr txBox="1"/>
          <p:nvPr/>
        </p:nvSpPr>
        <p:spPr>
          <a:xfrm>
            <a:off x="1944060" y="92528"/>
            <a:ext cx="828572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Process Energy-Saving Improvement</a:t>
            </a:r>
            <a:endParaRPr b="1" i="0" sz="3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6"/>
          <p:cNvSpPr txBox="1"/>
          <p:nvPr/>
        </p:nvSpPr>
        <p:spPr>
          <a:xfrm>
            <a:off x="680879" y="855862"/>
            <a:ext cx="10669990" cy="20928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⮚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AIoT enhanced quality and energy management using key sensors and optimized control, reducing over-drying and rework, </a:t>
            </a:r>
            <a:r>
              <a:rPr b="1" lang="en-US" sz="2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validated on four dyeing and finishing lines.</a:t>
            </a:r>
            <a:endParaRPr/>
          </a:p>
          <a:p>
            <a:pPr indent="-285750" lvl="0" marL="285750" marR="0" rtl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⮚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Smart control saved </a:t>
            </a:r>
            <a:r>
              <a:rPr b="1" lang="en-US" sz="2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&gt;10% energy</a:t>
            </a: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cut rework by 50%, reduced modeling time by 58%, and delivered ~NT$100 million in technical value.</a:t>
            </a:r>
            <a:endParaRPr/>
          </a:p>
          <a:p>
            <a:pPr indent="-285750" lvl="0" marL="285750" marR="0" rtl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⮚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Factory (4 lines) can save </a:t>
            </a:r>
            <a:r>
              <a:rPr b="1" lang="en-US" sz="2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~640,000 kWh/year</a:t>
            </a: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</a:t>
            </a:r>
            <a:r>
              <a:rPr b="1" lang="en-US" sz="2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Payback Period &lt;2 years, and reduce CO₂ emissions by </a:t>
            </a:r>
            <a:r>
              <a:rPr b="1" lang="en-US" sz="2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354 tons/year</a:t>
            </a: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b="1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6"/>
          <p:cNvSpPr/>
          <p:nvPr/>
        </p:nvSpPr>
        <p:spPr>
          <a:xfrm>
            <a:off x="560981" y="3082358"/>
            <a:ext cx="2510735" cy="4081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Sensing</a:t>
            </a:r>
            <a:endParaRPr b="1" i="0" sz="2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6"/>
          <p:cNvSpPr/>
          <p:nvPr/>
        </p:nvSpPr>
        <p:spPr>
          <a:xfrm>
            <a:off x="3422419" y="4373808"/>
            <a:ext cx="483854" cy="612892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ED7D31"/>
          </a:solidFill>
          <a:ln cap="flat" cmpd="sng" w="12700">
            <a:solidFill>
              <a:srgbClr val="AC5B2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6"/>
          <p:cNvSpPr/>
          <p:nvPr/>
        </p:nvSpPr>
        <p:spPr>
          <a:xfrm>
            <a:off x="8938129" y="3082359"/>
            <a:ext cx="2727751" cy="408186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Energy saving</a:t>
            </a:r>
            <a:endParaRPr b="1" i="0" sz="2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6"/>
          <p:cNvSpPr/>
          <p:nvPr/>
        </p:nvSpPr>
        <p:spPr>
          <a:xfrm>
            <a:off x="8058217" y="4373808"/>
            <a:ext cx="483854" cy="612892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ED7D31"/>
          </a:solidFill>
          <a:ln cap="flat" cmpd="sng" w="12700">
            <a:solidFill>
              <a:srgbClr val="AC5B2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0" name="Google Shape;270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0981" y="3495462"/>
            <a:ext cx="2510735" cy="1344213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6"/>
          <p:cNvSpPr/>
          <p:nvPr/>
        </p:nvSpPr>
        <p:spPr>
          <a:xfrm>
            <a:off x="1497085" y="3586750"/>
            <a:ext cx="274889" cy="242742"/>
          </a:xfrm>
          <a:prstGeom prst="rect">
            <a:avLst/>
          </a:pr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72" name="Google Shape;272;p6"/>
          <p:cNvGrpSpPr/>
          <p:nvPr/>
        </p:nvGrpSpPr>
        <p:grpSpPr>
          <a:xfrm>
            <a:off x="606941" y="4874518"/>
            <a:ext cx="2465871" cy="1114087"/>
            <a:chOff x="1008946" y="5291274"/>
            <a:chExt cx="2465871" cy="1114087"/>
          </a:xfrm>
        </p:grpSpPr>
        <p:pic>
          <p:nvPicPr>
            <p:cNvPr id="273" name="Google Shape;273;p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008946" y="5494544"/>
              <a:ext cx="2465871" cy="91081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4" name="Google Shape;274;p6"/>
            <p:cNvSpPr txBox="1"/>
            <p:nvPr/>
          </p:nvSpPr>
          <p:spPr>
            <a:xfrm>
              <a:off x="1341354" y="5291274"/>
              <a:ext cx="598241" cy="2769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en-US" sz="1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Object</a:t>
              </a:r>
              <a:endPara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6"/>
            <p:cNvSpPr txBox="1"/>
            <p:nvPr/>
          </p:nvSpPr>
          <p:spPr>
            <a:xfrm>
              <a:off x="2189649" y="5291274"/>
              <a:ext cx="1045992" cy="2769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en-US" sz="1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HiRes Sensing</a:t>
              </a:r>
              <a:endPara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6" name="Google Shape;276;p6"/>
          <p:cNvSpPr/>
          <p:nvPr/>
        </p:nvSpPr>
        <p:spPr>
          <a:xfrm>
            <a:off x="560981" y="4839675"/>
            <a:ext cx="2510735" cy="1148930"/>
          </a:xfrm>
          <a:prstGeom prst="rect">
            <a:avLst/>
          </a:prstGeom>
          <a:noFill/>
          <a:ln cap="flat" cmpd="sng" w="254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6"/>
          <p:cNvSpPr/>
          <p:nvPr/>
        </p:nvSpPr>
        <p:spPr>
          <a:xfrm>
            <a:off x="1673190" y="5425548"/>
            <a:ext cx="197116" cy="202592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BBE0E3"/>
          </a:solidFill>
          <a:ln cap="flat" cmpd="sng" w="25400">
            <a:solidFill>
              <a:srgbClr val="88A3A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6"/>
          <p:cNvSpPr/>
          <p:nvPr/>
        </p:nvSpPr>
        <p:spPr>
          <a:xfrm>
            <a:off x="4558751" y="3082358"/>
            <a:ext cx="2891037" cy="4081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Intelligent control</a:t>
            </a:r>
            <a:endParaRPr b="1" i="0" sz="2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9" name="Google Shape;279;p6"/>
          <p:cNvPicPr preferRelativeResize="0"/>
          <p:nvPr/>
        </p:nvPicPr>
        <p:blipFill rotWithShape="1">
          <a:blip r:embed="rId5">
            <a:alphaModFix/>
          </a:blip>
          <a:srcRect b="16761" l="0" r="44241" t="49871"/>
          <a:stretch/>
        </p:blipFill>
        <p:spPr>
          <a:xfrm>
            <a:off x="6184959" y="3745664"/>
            <a:ext cx="1264829" cy="1004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6"/>
          <p:cNvPicPr preferRelativeResize="0"/>
          <p:nvPr/>
        </p:nvPicPr>
        <p:blipFill rotWithShape="1">
          <a:blip r:embed="rId6">
            <a:alphaModFix/>
          </a:blip>
          <a:srcRect b="64846" l="0" r="53338" t="0"/>
          <a:stretch/>
        </p:blipFill>
        <p:spPr>
          <a:xfrm>
            <a:off x="4558751" y="5109556"/>
            <a:ext cx="1369676" cy="977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6"/>
          <p:cNvPicPr preferRelativeResize="0"/>
          <p:nvPr/>
        </p:nvPicPr>
        <p:blipFill rotWithShape="1">
          <a:blip r:embed="rId7">
            <a:alphaModFix/>
          </a:blip>
          <a:srcRect b="10354" l="0" r="0" t="0"/>
          <a:stretch/>
        </p:blipFill>
        <p:spPr>
          <a:xfrm>
            <a:off x="6205256" y="4999378"/>
            <a:ext cx="1521049" cy="108741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2" name="Google Shape;282;p6"/>
          <p:cNvGrpSpPr/>
          <p:nvPr/>
        </p:nvGrpSpPr>
        <p:grpSpPr>
          <a:xfrm>
            <a:off x="9372506" y="4925156"/>
            <a:ext cx="2083670" cy="1379122"/>
            <a:chOff x="9164108" y="5026239"/>
            <a:chExt cx="2083670" cy="1379122"/>
          </a:xfrm>
        </p:grpSpPr>
        <p:pic>
          <p:nvPicPr>
            <p:cNvPr id="283" name="Google Shape;283;p6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9164108" y="5175518"/>
              <a:ext cx="2083670" cy="122984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4" name="Google Shape;284;p6"/>
            <p:cNvSpPr txBox="1"/>
            <p:nvPr/>
          </p:nvSpPr>
          <p:spPr>
            <a:xfrm>
              <a:off x="9922794" y="5028433"/>
              <a:ext cx="677850" cy="2769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en-US" sz="1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3.2%</a:t>
              </a:r>
              <a:endPara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6"/>
            <p:cNvSpPr txBox="1"/>
            <p:nvPr/>
          </p:nvSpPr>
          <p:spPr>
            <a:xfrm>
              <a:off x="10344899" y="5026239"/>
              <a:ext cx="797572" cy="2769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en-US" sz="1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10.1%</a:t>
              </a:r>
              <a:endPara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6"/>
            <p:cNvSpPr txBox="1"/>
            <p:nvPr/>
          </p:nvSpPr>
          <p:spPr>
            <a:xfrm>
              <a:off x="9473423" y="5162827"/>
              <a:ext cx="677850" cy="2769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en-US" sz="1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4.9%</a:t>
              </a:r>
              <a:endPara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87" name="Google Shape;287;p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9108623" y="3415325"/>
            <a:ext cx="2557257" cy="1634684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6"/>
          <p:cNvSpPr txBox="1"/>
          <p:nvPr/>
        </p:nvSpPr>
        <p:spPr>
          <a:xfrm>
            <a:off x="9907014" y="4494722"/>
            <a:ext cx="596445" cy="2769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Before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6"/>
          <p:cNvSpPr txBox="1"/>
          <p:nvPr/>
        </p:nvSpPr>
        <p:spPr>
          <a:xfrm>
            <a:off x="10553297" y="4494722"/>
            <a:ext cx="500393" cy="2769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After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0" name="Google Shape;290;p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658827" y="3869154"/>
            <a:ext cx="1169523" cy="81883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1" name="Google Shape;291;p6"/>
          <p:cNvGrpSpPr/>
          <p:nvPr/>
        </p:nvGrpSpPr>
        <p:grpSpPr>
          <a:xfrm>
            <a:off x="4999274" y="3832426"/>
            <a:ext cx="2074973" cy="2074973"/>
            <a:chOff x="832965" y="-434"/>
            <a:chExt cx="2074973" cy="2074973"/>
          </a:xfrm>
        </p:grpSpPr>
        <p:sp>
          <p:nvSpPr>
            <p:cNvPr id="292" name="Google Shape;292;p6"/>
            <p:cNvSpPr/>
            <p:nvPr/>
          </p:nvSpPr>
          <p:spPr>
            <a:xfrm>
              <a:off x="879375" y="45975"/>
              <a:ext cx="734298" cy="7342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" name="Google Shape;293;p6"/>
            <p:cNvSpPr txBox="1"/>
            <p:nvPr/>
          </p:nvSpPr>
          <p:spPr>
            <a:xfrm>
              <a:off x="879375" y="45975"/>
              <a:ext cx="734298" cy="7342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8400" lIns="58400" spcFirstLastPara="1" rIns="58400" wrap="square" tIns="584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600"/>
                <a:buFont typeface="Arial"/>
                <a:buNone/>
              </a:pPr>
              <a:r>
                <a:rPr lang="en-US" sz="4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sz="4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6"/>
            <p:cNvSpPr/>
            <p:nvPr/>
          </p:nvSpPr>
          <p:spPr>
            <a:xfrm>
              <a:off x="832965" y="-434"/>
              <a:ext cx="2074973" cy="2074973"/>
            </a:xfrm>
            <a:custGeom>
              <a:rect b="b" l="l" r="r" t="t"/>
              <a:pathLst>
                <a:path extrusionOk="0" h="120000" w="120000">
                  <a:moveTo>
                    <a:pt x="7878" y="44146"/>
                  </a:moveTo>
                  <a:lnTo>
                    <a:pt x="15801" y="46556"/>
                  </a:lnTo>
                  <a:lnTo>
                    <a:pt x="15801" y="46556"/>
                  </a:lnTo>
                  <a:cubicBezTo>
                    <a:pt x="13808" y="53110"/>
                    <a:pt x="13297" y="60025"/>
                    <a:pt x="14305" y="66800"/>
                  </a:cubicBezTo>
                  <a:lnTo>
                    <a:pt x="19547" y="65206"/>
                  </a:lnTo>
                  <a:lnTo>
                    <a:pt x="11840" y="74649"/>
                  </a:lnTo>
                  <a:lnTo>
                    <a:pt x="1061" y="70829"/>
                  </a:lnTo>
                  <a:lnTo>
                    <a:pt x="6309" y="69233"/>
                  </a:lnTo>
                  <a:cubicBezTo>
                    <a:pt x="4869" y="60862"/>
                    <a:pt x="5407" y="52271"/>
                    <a:pt x="7878" y="44146"/>
                  </a:cubicBezTo>
                  <a:close/>
                </a:path>
              </a:pathLst>
            </a:custGeom>
            <a:solidFill>
              <a:srgbClr val="BBE0E3"/>
            </a:solidFill>
            <a:ln cap="flat" cmpd="sng" w="25400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" name="Google Shape;295;p6"/>
            <p:cNvSpPr/>
            <p:nvPr/>
          </p:nvSpPr>
          <p:spPr>
            <a:xfrm>
              <a:off x="879375" y="1293830"/>
              <a:ext cx="734298" cy="7342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" name="Google Shape;296;p6"/>
            <p:cNvSpPr txBox="1"/>
            <p:nvPr/>
          </p:nvSpPr>
          <p:spPr>
            <a:xfrm>
              <a:off x="879375" y="1293830"/>
              <a:ext cx="734298" cy="7342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8400" lIns="58400" spcFirstLastPara="1" rIns="58400" wrap="square" tIns="584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600"/>
                <a:buFont typeface="Arial"/>
                <a:buNone/>
              </a:pPr>
              <a:r>
                <a:rPr lang="en-US" sz="4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sz="4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6"/>
            <p:cNvSpPr/>
            <p:nvPr/>
          </p:nvSpPr>
          <p:spPr>
            <a:xfrm>
              <a:off x="832965" y="-434"/>
              <a:ext cx="2074973" cy="2074973"/>
            </a:xfrm>
            <a:custGeom>
              <a:rect b="b" l="l" r="r" t="t"/>
              <a:pathLst>
                <a:path extrusionOk="0" h="120000" w="120000">
                  <a:moveTo>
                    <a:pt x="44146" y="112122"/>
                  </a:moveTo>
                  <a:lnTo>
                    <a:pt x="46556" y="104199"/>
                  </a:lnTo>
                  <a:lnTo>
                    <a:pt x="46556" y="104199"/>
                  </a:lnTo>
                  <a:cubicBezTo>
                    <a:pt x="53110" y="106192"/>
                    <a:pt x="60025" y="106703"/>
                    <a:pt x="66800" y="105695"/>
                  </a:cubicBezTo>
                  <a:lnTo>
                    <a:pt x="65206" y="100453"/>
                  </a:lnTo>
                  <a:lnTo>
                    <a:pt x="74649" y="108160"/>
                  </a:lnTo>
                  <a:lnTo>
                    <a:pt x="70829" y="118939"/>
                  </a:lnTo>
                  <a:lnTo>
                    <a:pt x="69233" y="113691"/>
                  </a:lnTo>
                  <a:cubicBezTo>
                    <a:pt x="60862" y="115131"/>
                    <a:pt x="52271" y="114593"/>
                    <a:pt x="44146" y="112122"/>
                  </a:cubicBezTo>
                  <a:close/>
                </a:path>
              </a:pathLst>
            </a:custGeom>
            <a:solidFill>
              <a:srgbClr val="BBE0E3"/>
            </a:solidFill>
            <a:ln cap="flat" cmpd="sng" w="25400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" name="Google Shape;298;p6"/>
            <p:cNvSpPr/>
            <p:nvPr/>
          </p:nvSpPr>
          <p:spPr>
            <a:xfrm>
              <a:off x="2127230" y="1293830"/>
              <a:ext cx="734298" cy="7342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" name="Google Shape;299;p6"/>
            <p:cNvSpPr txBox="1"/>
            <p:nvPr/>
          </p:nvSpPr>
          <p:spPr>
            <a:xfrm>
              <a:off x="2127230" y="1293830"/>
              <a:ext cx="734298" cy="7342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8400" lIns="58400" spcFirstLastPara="1" rIns="58400" wrap="square" tIns="584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600"/>
                <a:buFont typeface="Arial"/>
                <a:buNone/>
              </a:pPr>
              <a:r>
                <a:rPr lang="en-US" sz="4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sz="4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6"/>
            <p:cNvSpPr/>
            <p:nvPr/>
          </p:nvSpPr>
          <p:spPr>
            <a:xfrm>
              <a:off x="832965" y="-434"/>
              <a:ext cx="2074973" cy="2074973"/>
            </a:xfrm>
            <a:custGeom>
              <a:rect b="b" l="l" r="r" t="t"/>
              <a:pathLst>
                <a:path extrusionOk="0" h="120000" w="120000">
                  <a:moveTo>
                    <a:pt x="112122" y="75854"/>
                  </a:moveTo>
                  <a:lnTo>
                    <a:pt x="104199" y="73444"/>
                  </a:lnTo>
                  <a:cubicBezTo>
                    <a:pt x="106192" y="66890"/>
                    <a:pt x="106703" y="59975"/>
                    <a:pt x="105695" y="53200"/>
                  </a:cubicBezTo>
                  <a:lnTo>
                    <a:pt x="100453" y="54794"/>
                  </a:lnTo>
                  <a:lnTo>
                    <a:pt x="108160" y="45351"/>
                  </a:lnTo>
                  <a:lnTo>
                    <a:pt x="118939" y="49171"/>
                  </a:lnTo>
                  <a:lnTo>
                    <a:pt x="113691" y="50767"/>
                  </a:lnTo>
                  <a:lnTo>
                    <a:pt x="113691" y="50767"/>
                  </a:lnTo>
                  <a:cubicBezTo>
                    <a:pt x="115131" y="59138"/>
                    <a:pt x="114593" y="67729"/>
                    <a:pt x="112122" y="75854"/>
                  </a:cubicBezTo>
                  <a:close/>
                </a:path>
              </a:pathLst>
            </a:custGeom>
            <a:solidFill>
              <a:srgbClr val="BBE0E3"/>
            </a:solidFill>
            <a:ln cap="flat" cmpd="sng" w="25400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" name="Google Shape;301;p6"/>
            <p:cNvSpPr/>
            <p:nvPr/>
          </p:nvSpPr>
          <p:spPr>
            <a:xfrm>
              <a:off x="2127230" y="45975"/>
              <a:ext cx="734298" cy="7342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" name="Google Shape;302;p6"/>
            <p:cNvSpPr txBox="1"/>
            <p:nvPr/>
          </p:nvSpPr>
          <p:spPr>
            <a:xfrm>
              <a:off x="2127230" y="45975"/>
              <a:ext cx="734298" cy="7342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8400" lIns="58400" spcFirstLastPara="1" rIns="58400" wrap="square" tIns="584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600"/>
                <a:buFont typeface="Arial"/>
                <a:buNone/>
              </a:pPr>
              <a:r>
                <a:rPr lang="en-US" sz="4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sz="4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6"/>
            <p:cNvSpPr/>
            <p:nvPr/>
          </p:nvSpPr>
          <p:spPr>
            <a:xfrm>
              <a:off x="832965" y="-434"/>
              <a:ext cx="2074973" cy="2074973"/>
            </a:xfrm>
            <a:custGeom>
              <a:rect b="b" l="l" r="r" t="t"/>
              <a:pathLst>
                <a:path extrusionOk="0" h="120000" w="120000">
                  <a:moveTo>
                    <a:pt x="75854" y="7878"/>
                  </a:moveTo>
                  <a:lnTo>
                    <a:pt x="73444" y="15801"/>
                  </a:lnTo>
                  <a:lnTo>
                    <a:pt x="73444" y="15801"/>
                  </a:lnTo>
                  <a:cubicBezTo>
                    <a:pt x="66890" y="13808"/>
                    <a:pt x="59975" y="13297"/>
                    <a:pt x="53200" y="14305"/>
                  </a:cubicBezTo>
                  <a:lnTo>
                    <a:pt x="54794" y="19547"/>
                  </a:lnTo>
                  <a:lnTo>
                    <a:pt x="45351" y="11840"/>
                  </a:lnTo>
                  <a:lnTo>
                    <a:pt x="49171" y="1061"/>
                  </a:lnTo>
                  <a:lnTo>
                    <a:pt x="50767" y="6309"/>
                  </a:lnTo>
                  <a:lnTo>
                    <a:pt x="50767" y="6309"/>
                  </a:lnTo>
                  <a:cubicBezTo>
                    <a:pt x="59138" y="4869"/>
                    <a:pt x="67729" y="5407"/>
                    <a:pt x="75854" y="7878"/>
                  </a:cubicBezTo>
                  <a:close/>
                </a:path>
              </a:pathLst>
            </a:custGeom>
            <a:solidFill>
              <a:srgbClr val="BBE0E3"/>
            </a:solidFill>
            <a:ln cap="flat" cmpd="sng" w="25400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04" name="Google Shape;304;p6"/>
          <p:cNvSpPr txBox="1"/>
          <p:nvPr/>
        </p:nvSpPr>
        <p:spPr>
          <a:xfrm>
            <a:off x="4050854" y="4696625"/>
            <a:ext cx="1047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recipe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6"/>
          <p:cNvSpPr txBox="1"/>
          <p:nvPr/>
        </p:nvSpPr>
        <p:spPr>
          <a:xfrm>
            <a:off x="5605590" y="3491174"/>
            <a:ext cx="1169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AIOT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6"/>
          <p:cNvSpPr txBox="1"/>
          <p:nvPr/>
        </p:nvSpPr>
        <p:spPr>
          <a:xfrm>
            <a:off x="5473920" y="6015475"/>
            <a:ext cx="1794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monitoring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6"/>
          <p:cNvSpPr txBox="1"/>
          <p:nvPr/>
        </p:nvSpPr>
        <p:spPr>
          <a:xfrm>
            <a:off x="7005549" y="4685251"/>
            <a:ext cx="1521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modify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7"/>
          <p:cNvSpPr txBox="1"/>
          <p:nvPr>
            <p:ph idx="12" type="sldNum"/>
          </p:nvPr>
        </p:nvSpPr>
        <p:spPr>
          <a:xfrm>
            <a:off x="9448800" y="650035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fld id="{00000000-1234-1234-1234-123412341234}" type="slidenum">
              <a:rPr b="0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Google Shape;313;p7"/>
          <p:cNvSpPr txBox="1"/>
          <p:nvPr/>
        </p:nvSpPr>
        <p:spPr>
          <a:xfrm>
            <a:off x="-184094" y="81385"/>
            <a:ext cx="1259937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Energy-Saving Control System for Convenience Stores</a:t>
            </a:r>
            <a:endParaRPr b="1" i="0" sz="3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p7"/>
          <p:cNvSpPr/>
          <p:nvPr/>
        </p:nvSpPr>
        <p:spPr>
          <a:xfrm>
            <a:off x="6115595" y="5021538"/>
            <a:ext cx="5303291" cy="1091967"/>
          </a:xfrm>
          <a:prstGeom prst="roundRect">
            <a:avLst>
              <a:gd fmla="val 8895" name="adj"/>
            </a:avLst>
          </a:prstGeom>
          <a:noFill/>
          <a:ln cap="flat" cmpd="sng" w="254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Calibri"/>
              <a:buNone/>
            </a:pPr>
            <a:r>
              <a:t/>
            </a:r>
            <a:endParaRPr b="0" i="0" sz="1350" u="none" cap="none" strike="noStrike">
              <a:solidFill>
                <a:srgbClr val="0070C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15" name="Google Shape;315;p7"/>
          <p:cNvSpPr/>
          <p:nvPr/>
        </p:nvSpPr>
        <p:spPr>
          <a:xfrm>
            <a:off x="5962293" y="4412708"/>
            <a:ext cx="5462017" cy="489020"/>
          </a:xfrm>
          <a:prstGeom prst="roundRect">
            <a:avLst>
              <a:gd fmla="val 8895" name="adj"/>
            </a:avLst>
          </a:prstGeom>
          <a:noFill/>
          <a:ln cap="flat" cmpd="sng" w="28575">
            <a:solidFill>
              <a:srgbClr val="FF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Calibri"/>
              <a:buNone/>
            </a:pPr>
            <a:r>
              <a:t/>
            </a:r>
            <a:endParaRPr b="0" i="0" sz="1350" u="none" cap="none" strike="noStrike">
              <a:solidFill>
                <a:srgbClr val="0070C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16" name="Google Shape;316;p7"/>
          <p:cNvSpPr/>
          <p:nvPr/>
        </p:nvSpPr>
        <p:spPr>
          <a:xfrm>
            <a:off x="9438719" y="2341901"/>
            <a:ext cx="1980167" cy="910878"/>
          </a:xfrm>
          <a:prstGeom prst="roundRect">
            <a:avLst>
              <a:gd fmla="val 8895" name="adj"/>
            </a:avLst>
          </a:prstGeom>
          <a:solidFill>
            <a:srgbClr val="F6FBFB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Calibri"/>
              <a:buNone/>
            </a:pPr>
            <a:r>
              <a:t/>
            </a:r>
            <a:endParaRPr b="0" i="0" sz="1350" u="none" cap="none" strike="noStrik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17" name="Google Shape;317;p7"/>
          <p:cNvSpPr/>
          <p:nvPr/>
        </p:nvSpPr>
        <p:spPr>
          <a:xfrm>
            <a:off x="9422828" y="942908"/>
            <a:ext cx="1980167" cy="1234421"/>
          </a:xfrm>
          <a:prstGeom prst="roundRect">
            <a:avLst>
              <a:gd fmla="val 8895" name="adj"/>
            </a:avLst>
          </a:prstGeom>
          <a:solidFill>
            <a:srgbClr val="F6FBFB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Calibri"/>
              <a:buNone/>
            </a:pPr>
            <a:r>
              <a:t/>
            </a:r>
            <a:endParaRPr b="0" i="0" sz="1350" u="none" cap="none" strike="noStrik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18" name="Google Shape;318;p7"/>
          <p:cNvSpPr/>
          <p:nvPr/>
        </p:nvSpPr>
        <p:spPr>
          <a:xfrm>
            <a:off x="6013604" y="2341901"/>
            <a:ext cx="2083366" cy="928317"/>
          </a:xfrm>
          <a:prstGeom prst="roundRect">
            <a:avLst>
              <a:gd fmla="val 8895" name="adj"/>
            </a:avLst>
          </a:prstGeom>
          <a:solidFill>
            <a:srgbClr val="F6FBFB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Calibri"/>
              <a:buNone/>
            </a:pPr>
            <a:r>
              <a:t/>
            </a:r>
            <a:endParaRPr b="0" i="0" sz="1350" u="none" cap="none" strike="noStrik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19" name="Google Shape;319;p7"/>
          <p:cNvSpPr/>
          <p:nvPr/>
        </p:nvSpPr>
        <p:spPr>
          <a:xfrm>
            <a:off x="6013603" y="939485"/>
            <a:ext cx="2095845" cy="1237844"/>
          </a:xfrm>
          <a:prstGeom prst="roundRect">
            <a:avLst>
              <a:gd fmla="val 8895" name="adj"/>
            </a:avLst>
          </a:prstGeom>
          <a:solidFill>
            <a:srgbClr val="F6FBFB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Calibri"/>
              <a:buNone/>
            </a:pPr>
            <a:r>
              <a:t/>
            </a:r>
            <a:endParaRPr b="0" i="0" sz="1350" u="none" cap="none" strike="noStrik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descr="http://img-asia.electrocomponents.com/largeimages/R509156-01.jpg" id="320" name="Google Shape;320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75872" y="5082273"/>
            <a:ext cx="534591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856242" y="5116353"/>
            <a:ext cx="551260" cy="456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415264" y="5057822"/>
            <a:ext cx="438150" cy="597694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7"/>
          <p:cNvSpPr txBox="1"/>
          <p:nvPr/>
        </p:nvSpPr>
        <p:spPr>
          <a:xfrm>
            <a:off x="8171285" y="5632048"/>
            <a:ext cx="987770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b="1" lang="en-US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Open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b="1" lang="en-US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Refrigerators</a:t>
            </a:r>
            <a:endParaRPr b="1" i="0" sz="1000" u="none" cap="none" strike="noStrik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24" name="Google Shape;324;p7"/>
          <p:cNvSpPr txBox="1"/>
          <p:nvPr/>
        </p:nvSpPr>
        <p:spPr>
          <a:xfrm>
            <a:off x="9119052" y="5708992"/>
            <a:ext cx="708848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b="1" lang="en-US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Freezers</a:t>
            </a:r>
            <a:endParaRPr b="1" i="0" sz="1000" u="none" cap="none" strike="noStrik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25" name="Google Shape;325;p7"/>
          <p:cNvSpPr txBox="1"/>
          <p:nvPr/>
        </p:nvSpPr>
        <p:spPr>
          <a:xfrm>
            <a:off x="7551895" y="5643598"/>
            <a:ext cx="582211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b="1" lang="en-US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Smart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b="1" lang="en-US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Meter</a:t>
            </a:r>
            <a:endParaRPr b="1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6" name="Google Shape;326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183861" y="5051472"/>
            <a:ext cx="426244" cy="648891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7"/>
          <p:cNvSpPr txBox="1"/>
          <p:nvPr/>
        </p:nvSpPr>
        <p:spPr>
          <a:xfrm>
            <a:off x="9906622" y="5707008"/>
            <a:ext cx="691215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b="1" lang="en-US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Lighting</a:t>
            </a:r>
            <a:endParaRPr b="1"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7"/>
          <p:cNvSpPr txBox="1"/>
          <p:nvPr/>
        </p:nvSpPr>
        <p:spPr>
          <a:xfrm>
            <a:off x="10792979" y="5707007"/>
            <a:ext cx="548548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b="1" lang="en-US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HVAC</a:t>
            </a:r>
            <a:endParaRPr b="1"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:\Documents and Settings\StarOS\桌面\computer-servers.jpg" id="329" name="Google Shape;329;p7"/>
          <p:cNvPicPr preferRelativeResize="0"/>
          <p:nvPr/>
        </p:nvPicPr>
        <p:blipFill rotWithShape="1">
          <a:blip r:embed="rId7">
            <a:alphaModFix/>
          </a:blip>
          <a:srcRect b="1260" l="7559" r="1260" t="1259"/>
          <a:stretch/>
        </p:blipFill>
        <p:spPr>
          <a:xfrm>
            <a:off x="8481696" y="2059217"/>
            <a:ext cx="615844" cy="65773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www.singfaihong.com/images/aircond.gif" id="330" name="Google Shape;330;p7"/>
          <p:cNvPicPr preferRelativeResize="0"/>
          <p:nvPr/>
        </p:nvPicPr>
        <p:blipFill rotWithShape="1">
          <a:blip r:embed="rId8">
            <a:alphaModFix/>
          </a:blip>
          <a:srcRect b="0" l="0" r="2350" t="0"/>
          <a:stretch/>
        </p:blipFill>
        <p:spPr>
          <a:xfrm>
            <a:off x="10653638" y="5091798"/>
            <a:ext cx="656034" cy="4857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1" name="Google Shape;331;p7"/>
          <p:cNvCxnSpPr>
            <a:stCxn id="320" idx="0"/>
          </p:cNvCxnSpPr>
          <p:nvPr/>
        </p:nvCxnSpPr>
        <p:spPr>
          <a:xfrm rot="10800000">
            <a:off x="7843168" y="4889373"/>
            <a:ext cx="0" cy="19290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32" name="Google Shape;332;p7"/>
          <p:cNvCxnSpPr>
            <a:stCxn id="322" idx="0"/>
          </p:cNvCxnSpPr>
          <p:nvPr/>
        </p:nvCxnSpPr>
        <p:spPr>
          <a:xfrm rot="10800000">
            <a:off x="8634339" y="4875722"/>
            <a:ext cx="0" cy="18210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33" name="Google Shape;333;p7"/>
          <p:cNvCxnSpPr>
            <a:stCxn id="326" idx="0"/>
          </p:cNvCxnSpPr>
          <p:nvPr/>
        </p:nvCxnSpPr>
        <p:spPr>
          <a:xfrm flipH="1" rot="10800000">
            <a:off x="9396983" y="4884672"/>
            <a:ext cx="1200" cy="16680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34" name="Google Shape;334;p7"/>
          <p:cNvCxnSpPr/>
          <p:nvPr/>
        </p:nvCxnSpPr>
        <p:spPr>
          <a:xfrm rot="10800000">
            <a:off x="10194339" y="4880536"/>
            <a:ext cx="3572" cy="24765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35" name="Google Shape;335;p7"/>
          <p:cNvCxnSpPr/>
          <p:nvPr/>
        </p:nvCxnSpPr>
        <p:spPr>
          <a:xfrm rot="10800000">
            <a:off x="10977488" y="4878676"/>
            <a:ext cx="4763" cy="203597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36" name="Google Shape;336;p7"/>
          <p:cNvSpPr txBox="1"/>
          <p:nvPr/>
        </p:nvSpPr>
        <p:spPr>
          <a:xfrm>
            <a:off x="5962293" y="1606737"/>
            <a:ext cx="2269054" cy="6001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Energy Consumption Comparison and Efficiency Analysis</a:t>
            </a:r>
            <a:endParaRPr b="1" sz="110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p7"/>
          <p:cNvSpPr txBox="1"/>
          <p:nvPr/>
        </p:nvSpPr>
        <p:spPr>
          <a:xfrm>
            <a:off x="6199624" y="2992686"/>
            <a:ext cx="1856881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Remote Monitoring</a:t>
            </a:r>
            <a:endParaRPr b="1" sz="110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p7"/>
          <p:cNvSpPr txBox="1"/>
          <p:nvPr/>
        </p:nvSpPr>
        <p:spPr>
          <a:xfrm>
            <a:off x="9489058" y="1691121"/>
            <a:ext cx="1870472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Predictive Maintenance for Equipment</a:t>
            </a:r>
            <a:endParaRPr b="1" sz="110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p7"/>
          <p:cNvSpPr txBox="1"/>
          <p:nvPr/>
        </p:nvSpPr>
        <p:spPr>
          <a:xfrm>
            <a:off x="9536509" y="2799214"/>
            <a:ext cx="1859214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Demand Response in Smart Grid Interaction</a:t>
            </a:r>
            <a:endParaRPr b="1" sz="110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LoadForecast" id="340" name="Google Shape;340;p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044597" y="999390"/>
            <a:ext cx="871788" cy="62799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hartImg_thumb_623E77EC" id="341" name="Google Shape;341;p7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6086699" y="1008379"/>
            <a:ext cx="871860" cy="627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7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9643685" y="2415905"/>
            <a:ext cx="1613297" cy="35361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3" name="Google Shape;343;p7"/>
          <p:cNvCxnSpPr>
            <a:stCxn id="329" idx="1"/>
            <a:endCxn id="319" idx="3"/>
          </p:cNvCxnSpPr>
          <p:nvPr/>
        </p:nvCxnSpPr>
        <p:spPr>
          <a:xfrm rot="10800000">
            <a:off x="8109396" y="1558287"/>
            <a:ext cx="372300" cy="829800"/>
          </a:xfrm>
          <a:prstGeom prst="straightConnector1">
            <a:avLst/>
          </a:prstGeom>
          <a:noFill/>
          <a:ln cap="flat" cmpd="sng" w="28575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44" name="Google Shape;344;p7"/>
          <p:cNvCxnSpPr>
            <a:stCxn id="329" idx="1"/>
            <a:endCxn id="318" idx="3"/>
          </p:cNvCxnSpPr>
          <p:nvPr/>
        </p:nvCxnSpPr>
        <p:spPr>
          <a:xfrm flipH="1">
            <a:off x="8097096" y="2388087"/>
            <a:ext cx="384600" cy="417900"/>
          </a:xfrm>
          <a:prstGeom prst="straightConnector1">
            <a:avLst/>
          </a:prstGeom>
          <a:noFill/>
          <a:ln cap="flat" cmpd="sng" w="28575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45" name="Google Shape;345;p7"/>
          <p:cNvCxnSpPr>
            <a:stCxn id="329" idx="3"/>
            <a:endCxn id="317" idx="1"/>
          </p:cNvCxnSpPr>
          <p:nvPr/>
        </p:nvCxnSpPr>
        <p:spPr>
          <a:xfrm flipH="1" rot="10800000">
            <a:off x="9097540" y="1560087"/>
            <a:ext cx="325200" cy="828000"/>
          </a:xfrm>
          <a:prstGeom prst="straightConnector1">
            <a:avLst/>
          </a:prstGeom>
          <a:noFill/>
          <a:ln cap="flat" cmpd="sng" w="28575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46" name="Google Shape;346;p7"/>
          <p:cNvCxnSpPr>
            <a:stCxn id="329" idx="3"/>
            <a:endCxn id="316" idx="1"/>
          </p:cNvCxnSpPr>
          <p:nvPr/>
        </p:nvCxnSpPr>
        <p:spPr>
          <a:xfrm>
            <a:off x="9097540" y="2388087"/>
            <a:ext cx="341100" cy="409200"/>
          </a:xfrm>
          <a:prstGeom prst="straightConnector1">
            <a:avLst/>
          </a:prstGeom>
          <a:noFill/>
          <a:ln cap="flat" cmpd="sng" w="28575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47" name="Google Shape;347;p7"/>
          <p:cNvSpPr txBox="1"/>
          <p:nvPr/>
        </p:nvSpPr>
        <p:spPr>
          <a:xfrm>
            <a:off x="5935599" y="4459476"/>
            <a:ext cx="1782860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5994"/>
              </a:buClr>
              <a:buSzPts val="1100"/>
              <a:buFont typeface="Arial"/>
              <a:buNone/>
            </a:pPr>
            <a:r>
              <a:rPr b="1" i="0" lang="en-US" sz="1100" u="none" cap="none" strike="noStrike">
                <a:solidFill>
                  <a:srgbClr val="285994"/>
                </a:solidFill>
                <a:latin typeface="Arial"/>
                <a:ea typeface="Arial"/>
                <a:cs typeface="Arial"/>
                <a:sym typeface="Arial"/>
              </a:rPr>
              <a:t>WiFi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5994"/>
              </a:buClr>
              <a:buSzPts val="1100"/>
              <a:buFont typeface="Arial"/>
              <a:buNone/>
            </a:pPr>
            <a:r>
              <a:rPr b="1" i="0" lang="en-US" sz="1100" u="none" cap="none" strike="noStrike">
                <a:solidFill>
                  <a:srgbClr val="285994"/>
                </a:solidFill>
                <a:latin typeface="Arial"/>
                <a:ea typeface="Arial"/>
                <a:cs typeface="Arial"/>
                <a:sym typeface="Arial"/>
              </a:rPr>
              <a:t>Communication Module</a:t>
            </a:r>
            <a:endParaRPr b="1" i="0" sz="1100" u="none" cap="none" strike="noStrike">
              <a:solidFill>
                <a:srgbClr val="28599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Google Shape;348;p7"/>
          <p:cNvSpPr txBox="1"/>
          <p:nvPr/>
        </p:nvSpPr>
        <p:spPr>
          <a:xfrm>
            <a:off x="8290327" y="1793628"/>
            <a:ext cx="1008609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Cloud Server</a:t>
            </a:r>
            <a:endParaRPr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49" name="Google Shape;349;p7"/>
          <p:cNvCxnSpPr>
            <a:stCxn id="350" idx="0"/>
            <a:endCxn id="329" idx="2"/>
          </p:cNvCxnSpPr>
          <p:nvPr/>
        </p:nvCxnSpPr>
        <p:spPr>
          <a:xfrm flipH="1" rot="10800000">
            <a:off x="8787979" y="2717075"/>
            <a:ext cx="1500" cy="73830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descr="http://www.windowsfordevices.com/files/misc/advantech_tpc68t.jpg" id="350" name="Google Shape;350;p7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8421266" y="3455375"/>
            <a:ext cx="733425" cy="5905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3333.png" id="351" name="Google Shape;351;p7"/>
          <p:cNvPicPr preferRelativeResize="0"/>
          <p:nvPr/>
        </p:nvPicPr>
        <p:blipFill rotWithShape="1">
          <a:blip r:embed="rId13">
            <a:alphaModFix/>
          </a:blip>
          <a:srcRect b="35698" l="18752" r="23164" t="7350"/>
          <a:stretch/>
        </p:blipFill>
        <p:spPr>
          <a:xfrm>
            <a:off x="10428802" y="991948"/>
            <a:ext cx="527837" cy="5439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3333.png" id="352" name="Google Shape;352;p7"/>
          <p:cNvPicPr preferRelativeResize="0"/>
          <p:nvPr/>
        </p:nvPicPr>
        <p:blipFill rotWithShape="1">
          <a:blip r:embed="rId14">
            <a:alphaModFix/>
          </a:blip>
          <a:srcRect b="25388" l="21735" r="25515" t="0"/>
          <a:stretch/>
        </p:blipFill>
        <p:spPr>
          <a:xfrm>
            <a:off x="9828129" y="1010019"/>
            <a:ext cx="430084" cy="543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7"/>
          <p:cNvPicPr preferRelativeResize="0"/>
          <p:nvPr/>
        </p:nvPicPr>
        <p:blipFill rotWithShape="1">
          <a:blip r:embed="rId15">
            <a:alphaModFix/>
          </a:blip>
          <a:srcRect b="5071" l="8788" r="4395" t="2536"/>
          <a:stretch/>
        </p:blipFill>
        <p:spPr>
          <a:xfrm>
            <a:off x="6550702" y="2497093"/>
            <a:ext cx="227234" cy="419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7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6958558" y="2474148"/>
            <a:ext cx="607961" cy="476765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7"/>
          <p:cNvSpPr/>
          <p:nvPr/>
        </p:nvSpPr>
        <p:spPr>
          <a:xfrm>
            <a:off x="9571364" y="3331470"/>
            <a:ext cx="1864866" cy="704626"/>
          </a:xfrm>
          <a:prstGeom prst="roundRect">
            <a:avLst>
              <a:gd fmla="val 8895" name="adj"/>
            </a:avLst>
          </a:prstGeom>
          <a:solidFill>
            <a:srgbClr val="F6FBFB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Calibri"/>
              <a:buNone/>
            </a:pPr>
            <a:r>
              <a:t/>
            </a:r>
            <a:endParaRPr b="0" i="0" sz="1350" u="none" cap="none" strike="noStrike">
              <a:solidFill>
                <a:srgbClr val="0070C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356" name="Google Shape;356;p7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9313598" y="4469859"/>
            <a:ext cx="166767" cy="124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7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7673628" y="4577281"/>
            <a:ext cx="380498" cy="307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7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8453426" y="4577281"/>
            <a:ext cx="380498" cy="307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7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9233225" y="4577281"/>
            <a:ext cx="380498" cy="307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7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10013023" y="4577281"/>
            <a:ext cx="380498" cy="307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7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10792821" y="4577281"/>
            <a:ext cx="380498" cy="30701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2" name="Google Shape;362;p7"/>
          <p:cNvCxnSpPr>
            <a:endCxn id="363" idx="1"/>
          </p:cNvCxnSpPr>
          <p:nvPr/>
        </p:nvCxnSpPr>
        <p:spPr>
          <a:xfrm>
            <a:off x="9127951" y="3794396"/>
            <a:ext cx="463500" cy="600"/>
          </a:xfrm>
          <a:prstGeom prst="straightConnector1">
            <a:avLst/>
          </a:prstGeom>
          <a:noFill/>
          <a:ln cap="flat" cmpd="sng" w="28575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364" name="Google Shape;364;p7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8535570" y="4469859"/>
            <a:ext cx="166767" cy="124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7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7763704" y="4469859"/>
            <a:ext cx="166767" cy="124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7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10085463" y="4469859"/>
            <a:ext cx="166767" cy="124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7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10869654" y="4469859"/>
            <a:ext cx="166767" cy="124877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7"/>
          <p:cNvSpPr txBox="1"/>
          <p:nvPr/>
        </p:nvSpPr>
        <p:spPr>
          <a:xfrm>
            <a:off x="6424016" y="5462047"/>
            <a:ext cx="930063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5994"/>
              </a:buClr>
              <a:buSzPts val="1100"/>
              <a:buFont typeface="Arial"/>
              <a:buNone/>
            </a:pPr>
            <a:r>
              <a:rPr b="1" i="0" lang="en-US" sz="1100" u="none" cap="none" strike="noStrike">
                <a:solidFill>
                  <a:srgbClr val="285994"/>
                </a:solidFill>
                <a:latin typeface="Arial"/>
                <a:ea typeface="Arial"/>
                <a:cs typeface="Arial"/>
                <a:sym typeface="Arial"/>
              </a:rPr>
              <a:t>Equipment</a:t>
            </a:r>
            <a:endParaRPr b="1" i="0" sz="1100" u="none" cap="none" strike="noStrike">
              <a:solidFill>
                <a:srgbClr val="28599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" name="Google Shape;369;p7"/>
          <p:cNvSpPr/>
          <p:nvPr/>
        </p:nvSpPr>
        <p:spPr>
          <a:xfrm>
            <a:off x="9463707" y="3331817"/>
            <a:ext cx="1980167" cy="970065"/>
          </a:xfrm>
          <a:prstGeom prst="roundRect">
            <a:avLst>
              <a:gd fmla="val 8895" name="adj"/>
            </a:avLst>
          </a:prstGeom>
          <a:solidFill>
            <a:srgbClr val="F6FBFB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Calibri"/>
              <a:buNone/>
            </a:pPr>
            <a:r>
              <a:t/>
            </a:r>
            <a:endParaRPr b="0" i="0" sz="1350" u="none" cap="none" strike="noStrike">
              <a:solidFill>
                <a:srgbClr val="0070C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63" name="Google Shape;363;p7"/>
          <p:cNvSpPr txBox="1"/>
          <p:nvPr/>
        </p:nvSpPr>
        <p:spPr>
          <a:xfrm>
            <a:off x="9591451" y="3329484"/>
            <a:ext cx="1864867" cy="9310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Intelligent Energy-Saving Equipment Control : 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100"/>
              <a:buFont typeface="Calibri"/>
              <a:buAutoNum type="arabicPeriod"/>
            </a:pPr>
            <a:r>
              <a:rPr b="1" lang="en-US" sz="11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Refrigeration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100"/>
              <a:buFont typeface="Calibri"/>
              <a:buAutoNum type="arabicPeriod"/>
            </a:pPr>
            <a:r>
              <a:rPr b="1" lang="en-US" sz="11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HVAC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100"/>
              <a:buFont typeface="Calibri"/>
              <a:buAutoNum type="arabicPeriod"/>
            </a:pPr>
            <a:r>
              <a:rPr b="1" lang="en-US" sz="11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Lighting</a:t>
            </a:r>
            <a:endParaRPr/>
          </a:p>
        </p:txBody>
      </p:sp>
      <p:sp>
        <p:nvSpPr>
          <p:cNvPr id="370" name="Google Shape;370;p7"/>
          <p:cNvSpPr/>
          <p:nvPr/>
        </p:nvSpPr>
        <p:spPr>
          <a:xfrm>
            <a:off x="11503078" y="983346"/>
            <a:ext cx="233816" cy="2269433"/>
          </a:xfrm>
          <a:prstGeom prst="upDownArrow">
            <a:avLst>
              <a:gd fmla="val 50000" name="adj1"/>
              <a:gd fmla="val 50000" name="adj2"/>
            </a:avLst>
          </a:prstGeom>
          <a:solidFill>
            <a:srgbClr val="D7E0F3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Calibri"/>
              <a:buNone/>
            </a:pPr>
            <a:r>
              <a:t/>
            </a:r>
            <a:endParaRPr b="0" i="0" sz="1350" u="none" cap="none" strike="noStrik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71" name="Google Shape;371;p7"/>
          <p:cNvSpPr/>
          <p:nvPr/>
        </p:nvSpPr>
        <p:spPr>
          <a:xfrm>
            <a:off x="11509377" y="3352608"/>
            <a:ext cx="233816" cy="2760897"/>
          </a:xfrm>
          <a:prstGeom prst="upDownArrow">
            <a:avLst>
              <a:gd fmla="val 50000" name="adj1"/>
              <a:gd fmla="val 50000" name="adj2"/>
            </a:avLst>
          </a:prstGeom>
          <a:solidFill>
            <a:srgbClr val="B9DDB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Calibri"/>
              <a:buNone/>
            </a:pPr>
            <a:r>
              <a:t/>
            </a:r>
            <a:endParaRPr b="0" i="0" sz="1350" u="none" cap="none" strike="noStrik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11746236" y="1933396"/>
            <a:ext cx="41549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AI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Google Shape;373;p7"/>
          <p:cNvSpPr txBox="1"/>
          <p:nvPr/>
        </p:nvSpPr>
        <p:spPr>
          <a:xfrm>
            <a:off x="11688528" y="4594736"/>
            <a:ext cx="53091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IoT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" name="Google Shape;374;p7"/>
          <p:cNvSpPr txBox="1"/>
          <p:nvPr/>
        </p:nvSpPr>
        <p:spPr>
          <a:xfrm>
            <a:off x="7073093" y="3667710"/>
            <a:ext cx="1303563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EMCS Controller</a:t>
            </a:r>
            <a:endParaRPr b="1" sz="110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" name="Google Shape;375;p7"/>
          <p:cNvSpPr/>
          <p:nvPr/>
        </p:nvSpPr>
        <p:spPr>
          <a:xfrm>
            <a:off x="6896352" y="3376058"/>
            <a:ext cx="2357705" cy="865358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Calibri"/>
              <a:buNone/>
            </a:pPr>
            <a:r>
              <a:t/>
            </a:r>
            <a:endParaRPr b="0" i="0" sz="13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6" name="Google Shape;376;p7"/>
          <p:cNvSpPr txBox="1"/>
          <p:nvPr/>
        </p:nvSpPr>
        <p:spPr>
          <a:xfrm>
            <a:off x="235346" y="1322376"/>
            <a:ext cx="5575448" cy="45550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⮚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Combines power data collection, energy-efficient equipment control, and value-added big data services.</a:t>
            </a:r>
            <a:endParaRPr/>
          </a:p>
          <a:p>
            <a:pPr indent="-285750" lvl="0" marL="285750" marR="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⮚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Optimal HVAC and refrigeration settings are determined based on environmental changes and past experience to minimize total energy use.</a:t>
            </a:r>
            <a:endParaRPr/>
          </a:p>
          <a:p>
            <a:pPr indent="-285750" lvl="0" marL="285750" marR="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⮚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Tests show HVAC and refrigeration daily energy dropped from 794 kWh to 742 kWh, achieving a </a:t>
            </a:r>
            <a:r>
              <a:rPr b="1" lang="en-US" sz="2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6.5% </a:t>
            </a: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energy reduction.</a:t>
            </a:r>
            <a:endParaRPr/>
          </a:p>
          <a:p>
            <a:pPr indent="-285750" lvl="0" marL="285750" marR="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⮚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Over </a:t>
            </a:r>
            <a:r>
              <a:rPr b="1" lang="en-US" sz="2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3,000</a:t>
            </a: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FamilyMart stores in Chinese Taipei have been equipped, achieving </a:t>
            </a:r>
            <a:r>
              <a:rPr b="1" lang="en-US" sz="2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5~10%</a:t>
            </a: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energy savings per store.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8"/>
          <p:cNvSpPr txBox="1"/>
          <p:nvPr>
            <p:ph idx="12" type="sldNum"/>
          </p:nvPr>
        </p:nvSpPr>
        <p:spPr>
          <a:xfrm>
            <a:off x="9448800" y="650035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82" name="Google Shape;382;p8"/>
          <p:cNvSpPr txBox="1"/>
          <p:nvPr/>
        </p:nvSpPr>
        <p:spPr>
          <a:xfrm>
            <a:off x="5435806" y="2644170"/>
            <a:ext cx="5712846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Thank You!</a:t>
            </a:r>
            <a:endParaRPr sz="9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3" name="Google Shape;383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817687"/>
            <a:ext cx="4119266" cy="55215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9"/>
          <p:cNvSpPr txBox="1"/>
          <p:nvPr>
            <p:ph idx="12" type="sldNum"/>
          </p:nvPr>
        </p:nvSpPr>
        <p:spPr>
          <a:xfrm>
            <a:off x="9448800" y="650035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389" name="Google Shape;389;p9"/>
          <p:cNvGrpSpPr/>
          <p:nvPr/>
        </p:nvGrpSpPr>
        <p:grpSpPr>
          <a:xfrm>
            <a:off x="4487719" y="908739"/>
            <a:ext cx="7022962" cy="1644006"/>
            <a:chOff x="4936013" y="899706"/>
            <a:chExt cx="5856206" cy="1668969"/>
          </a:xfrm>
        </p:grpSpPr>
        <p:sp>
          <p:nvSpPr>
            <p:cNvPr id="390" name="Google Shape;390;p9"/>
            <p:cNvSpPr/>
            <p:nvPr/>
          </p:nvSpPr>
          <p:spPr>
            <a:xfrm>
              <a:off x="4936301" y="904280"/>
              <a:ext cx="5855918" cy="1645989"/>
            </a:xfrm>
            <a:prstGeom prst="roundRect">
              <a:avLst>
                <a:gd fmla="val 16667" name="adj"/>
              </a:avLst>
            </a:prstGeom>
            <a:solidFill>
              <a:schemeClr val="lt1"/>
            </a:solidFill>
            <a:ln cap="flat" cmpd="sng" w="38100">
              <a:solidFill>
                <a:srgbClr val="C4E0B2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" name="Google Shape;391;p9"/>
            <p:cNvSpPr/>
            <p:nvPr/>
          </p:nvSpPr>
          <p:spPr>
            <a:xfrm>
              <a:off x="4936013" y="899706"/>
              <a:ext cx="908204" cy="1668969"/>
            </a:xfrm>
            <a:prstGeom prst="roundRect">
              <a:avLst>
                <a:gd fmla="val 24768" name="adj"/>
              </a:avLst>
            </a:prstGeom>
            <a:solidFill>
              <a:srgbClr val="89C06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2" name="Google Shape;392;p9"/>
          <p:cNvGrpSpPr/>
          <p:nvPr/>
        </p:nvGrpSpPr>
        <p:grpSpPr>
          <a:xfrm>
            <a:off x="4488064" y="2669419"/>
            <a:ext cx="7022617" cy="1812934"/>
            <a:chOff x="4936301" y="2698932"/>
            <a:chExt cx="5855918" cy="1722262"/>
          </a:xfrm>
        </p:grpSpPr>
        <p:sp>
          <p:nvSpPr>
            <p:cNvPr id="393" name="Google Shape;393;p9"/>
            <p:cNvSpPr/>
            <p:nvPr/>
          </p:nvSpPr>
          <p:spPr>
            <a:xfrm>
              <a:off x="4936301" y="2703215"/>
              <a:ext cx="5855918" cy="1702090"/>
            </a:xfrm>
            <a:prstGeom prst="roundRect">
              <a:avLst>
                <a:gd fmla="val 16667" name="adj"/>
              </a:avLst>
            </a:prstGeom>
            <a:solidFill>
              <a:schemeClr val="lt1"/>
            </a:solidFill>
            <a:ln cap="flat" cmpd="sng" w="38100">
              <a:solidFill>
                <a:srgbClr val="C4E0B2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4" name="Google Shape;394;p9"/>
            <p:cNvSpPr/>
            <p:nvPr/>
          </p:nvSpPr>
          <p:spPr>
            <a:xfrm>
              <a:off x="4936302" y="2698932"/>
              <a:ext cx="908205" cy="1722262"/>
            </a:xfrm>
            <a:prstGeom prst="roundRect">
              <a:avLst>
                <a:gd fmla="val 27237" name="adj"/>
              </a:avLst>
            </a:prstGeom>
            <a:solidFill>
              <a:srgbClr val="89C064"/>
            </a:solidFill>
            <a:ln cap="flat" cmpd="sng" w="12700">
              <a:solidFill>
                <a:srgbClr val="C4E0B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5" name="Google Shape;395;p9"/>
          <p:cNvGrpSpPr/>
          <p:nvPr/>
        </p:nvGrpSpPr>
        <p:grpSpPr>
          <a:xfrm>
            <a:off x="4488064" y="4586810"/>
            <a:ext cx="7022617" cy="1642991"/>
            <a:chOff x="4936301" y="4500532"/>
            <a:chExt cx="5855918" cy="1719597"/>
          </a:xfrm>
        </p:grpSpPr>
        <p:sp>
          <p:nvSpPr>
            <p:cNvPr id="396" name="Google Shape;396;p9"/>
            <p:cNvSpPr/>
            <p:nvPr/>
          </p:nvSpPr>
          <p:spPr>
            <a:xfrm>
              <a:off x="4936301" y="4518039"/>
              <a:ext cx="5855918" cy="1702090"/>
            </a:xfrm>
            <a:prstGeom prst="roundRect">
              <a:avLst>
                <a:gd fmla="val 16667" name="adj"/>
              </a:avLst>
            </a:prstGeom>
            <a:solidFill>
              <a:schemeClr val="lt1"/>
            </a:solidFill>
            <a:ln cap="flat" cmpd="sng" w="38100">
              <a:solidFill>
                <a:srgbClr val="C4E0B2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397;p9"/>
            <p:cNvSpPr/>
            <p:nvPr/>
          </p:nvSpPr>
          <p:spPr>
            <a:xfrm>
              <a:off x="4936302" y="4500532"/>
              <a:ext cx="908205" cy="1719597"/>
            </a:xfrm>
            <a:prstGeom prst="roundRect">
              <a:avLst>
                <a:gd fmla="val 26445" name="adj"/>
              </a:avLst>
            </a:prstGeom>
            <a:solidFill>
              <a:srgbClr val="89C064"/>
            </a:solidFill>
            <a:ln cap="flat" cmpd="sng" w="12700">
              <a:solidFill>
                <a:srgbClr val="C4E0B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8" name="Google Shape;398;p9"/>
          <p:cNvSpPr txBox="1"/>
          <p:nvPr/>
        </p:nvSpPr>
        <p:spPr>
          <a:xfrm>
            <a:off x="7038876" y="934825"/>
            <a:ext cx="2741841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649C4E"/>
                </a:solidFill>
                <a:latin typeface="Calibri"/>
                <a:ea typeface="Calibri"/>
                <a:cs typeface="Calibri"/>
                <a:sym typeface="Calibri"/>
              </a:rPr>
              <a:t>Model Training</a:t>
            </a:r>
            <a:endParaRPr b="1" sz="3200">
              <a:solidFill>
                <a:srgbClr val="649C4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9" name="Google Shape;399;p9"/>
          <p:cNvSpPr txBox="1"/>
          <p:nvPr/>
        </p:nvSpPr>
        <p:spPr>
          <a:xfrm>
            <a:off x="5669244" y="1522683"/>
            <a:ext cx="5834736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Generates text, code, images, and videos based on user input</a:t>
            </a:r>
            <a:endParaRPr b="1" sz="20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00" name="Google Shape;400;p9"/>
          <p:cNvSpPr txBox="1"/>
          <p:nvPr/>
        </p:nvSpPr>
        <p:spPr>
          <a:xfrm>
            <a:off x="7370795" y="2708052"/>
            <a:ext cx="2078005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649C4E"/>
                </a:solidFill>
                <a:latin typeface="Calibri"/>
                <a:ea typeface="Calibri"/>
                <a:cs typeface="Calibri"/>
                <a:sym typeface="Calibri"/>
              </a:rPr>
              <a:t>Limitations</a:t>
            </a:r>
            <a:endParaRPr b="1" sz="3200">
              <a:solidFill>
                <a:srgbClr val="649C4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1" name="Google Shape;401;p9"/>
          <p:cNvSpPr txBox="1"/>
          <p:nvPr/>
        </p:nvSpPr>
        <p:spPr>
          <a:xfrm>
            <a:off x="5725301" y="3292827"/>
            <a:ext cx="6018463" cy="9679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Generated outputs are not 100% accurate</a:t>
            </a:r>
            <a:endParaRPr/>
          </a:p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Requires human verification</a:t>
            </a:r>
            <a:endParaRPr/>
          </a:p>
        </p:txBody>
      </p:sp>
      <p:sp>
        <p:nvSpPr>
          <p:cNvPr id="402" name="Google Shape;402;p9"/>
          <p:cNvSpPr txBox="1"/>
          <p:nvPr/>
        </p:nvSpPr>
        <p:spPr>
          <a:xfrm>
            <a:off x="6954080" y="4676604"/>
            <a:ext cx="3193695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649C4E"/>
                </a:solidFill>
                <a:latin typeface="Calibri"/>
                <a:ea typeface="Calibri"/>
                <a:cs typeface="Calibri"/>
                <a:sym typeface="Calibri"/>
              </a:rPr>
              <a:t>Application Types</a:t>
            </a:r>
            <a:endParaRPr b="1" sz="3200">
              <a:solidFill>
                <a:srgbClr val="649C4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3" name="Google Shape;403;p9"/>
          <p:cNvSpPr txBox="1"/>
          <p:nvPr/>
        </p:nvSpPr>
        <p:spPr>
          <a:xfrm>
            <a:off x="5725302" y="5167605"/>
            <a:ext cx="6018462" cy="9679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Large General-Purpose Model (e.g., ChatGPT)</a:t>
            </a:r>
            <a:endParaRPr/>
          </a:p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Small, specialized models, typically running locally</a:t>
            </a:r>
            <a:endParaRPr/>
          </a:p>
        </p:txBody>
      </p:sp>
      <p:sp>
        <p:nvSpPr>
          <p:cNvPr id="404" name="Google Shape;404;p9"/>
          <p:cNvSpPr txBox="1"/>
          <p:nvPr/>
        </p:nvSpPr>
        <p:spPr>
          <a:xfrm>
            <a:off x="3189947" y="46725"/>
            <a:ext cx="612737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Generative AI Overview</a:t>
            </a:r>
            <a:endParaRPr b="1" i="0" sz="3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05" name="Google Shape;405;p9"/>
          <p:cNvGrpSpPr/>
          <p:nvPr/>
        </p:nvGrpSpPr>
        <p:grpSpPr>
          <a:xfrm>
            <a:off x="0" y="824753"/>
            <a:ext cx="3978000" cy="5495365"/>
            <a:chOff x="0" y="824753"/>
            <a:chExt cx="3978000" cy="5495365"/>
          </a:xfrm>
        </p:grpSpPr>
        <p:sp>
          <p:nvSpPr>
            <p:cNvPr id="406" name="Google Shape;406;p9"/>
            <p:cNvSpPr/>
            <p:nvPr/>
          </p:nvSpPr>
          <p:spPr>
            <a:xfrm>
              <a:off x="0" y="824753"/>
              <a:ext cx="3978000" cy="5495365"/>
            </a:xfrm>
            <a:prstGeom prst="rect">
              <a:avLst/>
            </a:prstGeom>
            <a:solidFill>
              <a:srgbClr val="0A0830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07" name="Google Shape;407;p9"/>
            <p:cNvPicPr preferRelativeResize="0"/>
            <p:nvPr/>
          </p:nvPicPr>
          <p:blipFill rotWithShape="1">
            <a:blip r:embed="rId3">
              <a:alphaModFix/>
            </a:blip>
            <a:srcRect b="0" l="13359" r="17055" t="0"/>
            <a:stretch/>
          </p:blipFill>
          <p:spPr>
            <a:xfrm>
              <a:off x="0" y="2226359"/>
              <a:ext cx="3977656" cy="285809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08" name="Google Shape;408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50730" y="1263233"/>
            <a:ext cx="963126" cy="963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572205" y="3089798"/>
            <a:ext cx="920013" cy="920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598910" y="4980232"/>
            <a:ext cx="914946" cy="914946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p9"/>
          <p:cNvSpPr txBox="1"/>
          <p:nvPr/>
        </p:nvSpPr>
        <p:spPr>
          <a:xfrm>
            <a:off x="-35168" y="6688040"/>
            <a:ext cx="9403373" cy="1846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https://www.nss.com.tw/wp-content/uploads/2024/09/shutterstock-2510802885-scaled-1024x512.jpg</a:t>
            </a:r>
            <a:endParaRPr sz="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生成式AI" id="412" name="Google Shape;412;p9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佈景主題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佈景主題1">
  <a:themeElements>
    <a:clrScheme name="Greener">
      <a:dk1>
        <a:srgbClr val="000000"/>
      </a:dk1>
      <a:lt1>
        <a:srgbClr val="FFFFFF"/>
      </a:lt1>
      <a:dk2>
        <a:srgbClr val="003300"/>
      </a:dk2>
      <a:lt2>
        <a:srgbClr val="EEECE1"/>
      </a:lt2>
      <a:accent1>
        <a:srgbClr val="59A80F"/>
      </a:accent1>
      <a:accent2>
        <a:srgbClr val="9ED54C"/>
      </a:accent2>
      <a:accent3>
        <a:srgbClr val="C4ED68"/>
      </a:accent3>
      <a:accent4>
        <a:srgbClr val="31D7C7"/>
      </a:accent4>
      <a:accent5>
        <a:srgbClr val="3BF3E1"/>
      </a:accent5>
      <a:accent6>
        <a:srgbClr val="F0F2DD"/>
      </a:accent6>
      <a:hlink>
        <a:srgbClr val="0000FF"/>
      </a:hlink>
      <a:folHlink>
        <a:srgbClr val="6565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佈景主題">
  <a:themeElements>
    <a:clrScheme name="Office 佈景主題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2025-10-15T07:42:12Z</dcterms:created>
  <dc:creator>邱宇顥</dc:creator>
</cp:coreProperties>
</file>