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notesSlides/notesSlide24.xml" ContentType="application/vnd.openxmlformats-officedocument.presentationml.notesSlide+xml"/>
  <Override PartName="/ppt/charts/chart7.xml" ContentType="application/vnd.openxmlformats-officedocument.drawingml.chart+xml"/>
  <Override PartName="/ppt/theme/themeOverride5.xml" ContentType="application/vnd.openxmlformats-officedocument.themeOverride+xml"/>
  <Override PartName="/ppt/notesSlides/notesSlide25.xml" ContentType="application/vnd.openxmlformats-officedocument.presentationml.notesSlide+xml"/>
  <Override PartName="/ppt/charts/chart8.xml" ContentType="application/vnd.openxmlformats-officedocument.drawingml.chart+xml"/>
  <Override PartName="/ppt/notesSlides/notesSlide26.xml" ContentType="application/vnd.openxmlformats-officedocument.presentationml.notesSlide+xml"/>
  <Override PartName="/ppt/charts/chart9.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0.xml" ContentType="application/vnd.openxmlformats-officedocument.drawingml.chart+xml"/>
  <Override PartName="/ppt/theme/themeOverride6.xml" ContentType="application/vnd.openxmlformats-officedocument.themeOverride+xml"/>
  <Override PartName="/ppt/drawings/drawing1.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1.xml" ContentType="application/vnd.openxmlformats-officedocument.drawingml.chart+xml"/>
  <Override PartName="/ppt/theme/themeOverride7.xml" ContentType="application/vnd.openxmlformats-officedocument.themeOverride+xml"/>
  <Override PartName="/ppt/drawings/drawing2.xml" ContentType="application/vnd.openxmlformats-officedocument.drawingml.chartshapes+xml"/>
  <Override PartName="/ppt/charts/chart12.xml" ContentType="application/vnd.openxmlformats-officedocument.drawingml.chart+xml"/>
  <Override PartName="/ppt/theme/themeOverride8.xml" ContentType="application/vnd.openxmlformats-officedocument.themeOverride+xml"/>
  <Override PartName="/ppt/drawings/drawing3.xml" ContentType="application/vnd.openxmlformats-officedocument.drawingml.chartshapes+xml"/>
  <Override PartName="/ppt/charts/chart13.xml" ContentType="application/vnd.openxmlformats-officedocument.drawingml.chart+xml"/>
  <Override PartName="/ppt/theme/themeOverride9.xml" ContentType="application/vnd.openxmlformats-officedocument.themeOverride+xml"/>
  <Override PartName="/ppt/drawings/drawing4.xml" ContentType="application/vnd.openxmlformats-officedocument.drawingml.chartshapes+xml"/>
  <Override PartName="/ppt/charts/chart14.xml" ContentType="application/vnd.openxmlformats-officedocument.drawingml.chart+xml"/>
  <Override PartName="/ppt/theme/themeOverride10.xml" ContentType="application/vnd.openxmlformats-officedocument.themeOverride+xml"/>
  <Override PartName="/ppt/drawings/drawing5.xml" ContentType="application/vnd.openxmlformats-officedocument.drawingml.chartshapes+xml"/>
  <Override PartName="/ppt/notesSlides/notesSlide43.xml" ContentType="application/vnd.openxmlformats-officedocument.presentationml.notesSlide+xml"/>
  <Override PartName="/ppt/charts/chart15.xml" ContentType="application/vnd.openxmlformats-officedocument.drawingml.chart+xml"/>
  <Override PartName="/ppt/theme/themeOverride11.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charts/chart16.xml" ContentType="application/vnd.openxmlformats-officedocument.drawingml.chart+xml"/>
  <Override PartName="/ppt/theme/themeOverride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8" r:id="rId3"/>
  </p:sldMasterIdLst>
  <p:notesMasterIdLst>
    <p:notesMasterId r:id="rId52"/>
  </p:notesMasterIdLst>
  <p:sldIdLst>
    <p:sldId id="355" r:id="rId4"/>
    <p:sldId id="356" r:id="rId5"/>
    <p:sldId id="358" r:id="rId6"/>
    <p:sldId id="308" r:id="rId7"/>
    <p:sldId id="306" r:id="rId8"/>
    <p:sldId id="359" r:id="rId9"/>
    <p:sldId id="260" r:id="rId10"/>
    <p:sldId id="261" r:id="rId11"/>
    <p:sldId id="312" r:id="rId12"/>
    <p:sldId id="310" r:id="rId13"/>
    <p:sldId id="311" r:id="rId14"/>
    <p:sldId id="313" r:id="rId15"/>
    <p:sldId id="314" r:id="rId16"/>
    <p:sldId id="315" r:id="rId17"/>
    <p:sldId id="317" r:id="rId18"/>
    <p:sldId id="318" r:id="rId19"/>
    <p:sldId id="320" r:id="rId20"/>
    <p:sldId id="319" r:id="rId21"/>
    <p:sldId id="321" r:id="rId22"/>
    <p:sldId id="322" r:id="rId23"/>
    <p:sldId id="324" r:id="rId24"/>
    <p:sldId id="326" r:id="rId25"/>
    <p:sldId id="325" r:id="rId26"/>
    <p:sldId id="327" r:id="rId27"/>
    <p:sldId id="328" r:id="rId28"/>
    <p:sldId id="329" r:id="rId29"/>
    <p:sldId id="330" r:id="rId30"/>
    <p:sldId id="331" r:id="rId31"/>
    <p:sldId id="332" r:id="rId32"/>
    <p:sldId id="333" r:id="rId33"/>
    <p:sldId id="334" r:id="rId34"/>
    <p:sldId id="335" r:id="rId35"/>
    <p:sldId id="337" r:id="rId36"/>
    <p:sldId id="338" r:id="rId37"/>
    <p:sldId id="360" r:id="rId38"/>
    <p:sldId id="339" r:id="rId39"/>
    <p:sldId id="340" r:id="rId40"/>
    <p:sldId id="341" r:id="rId41"/>
    <p:sldId id="352" r:id="rId42"/>
    <p:sldId id="342" r:id="rId43"/>
    <p:sldId id="343" r:id="rId44"/>
    <p:sldId id="345" r:id="rId45"/>
    <p:sldId id="346" r:id="rId46"/>
    <p:sldId id="347" r:id="rId47"/>
    <p:sldId id="348" r:id="rId48"/>
    <p:sldId id="350" r:id="rId49"/>
    <p:sldId id="351" r:id="rId50"/>
    <p:sldId id="344" r:id="rId5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5038825-4268-476C-879E-FD75A5D1C613}">
          <p14:sldIdLst>
            <p14:sldId id="355"/>
            <p14:sldId id="356"/>
            <p14:sldId id="358"/>
            <p14:sldId id="308"/>
            <p14:sldId id="306"/>
            <p14:sldId id="359"/>
            <p14:sldId id="260"/>
          </p14:sldIdLst>
        </p14:section>
        <p14:section name="无标题节" id="{2BA89185-D724-4D86-BF13-3E1CA7E6F478}">
          <p14:sldIdLst>
            <p14:sldId id="261"/>
            <p14:sldId id="312"/>
            <p14:sldId id="310"/>
            <p14:sldId id="311"/>
            <p14:sldId id="313"/>
            <p14:sldId id="314"/>
            <p14:sldId id="315"/>
            <p14:sldId id="317"/>
            <p14:sldId id="318"/>
            <p14:sldId id="320"/>
            <p14:sldId id="319"/>
            <p14:sldId id="321"/>
            <p14:sldId id="322"/>
            <p14:sldId id="324"/>
            <p14:sldId id="326"/>
            <p14:sldId id="325"/>
            <p14:sldId id="327"/>
            <p14:sldId id="328"/>
            <p14:sldId id="329"/>
            <p14:sldId id="330"/>
            <p14:sldId id="331"/>
            <p14:sldId id="332"/>
            <p14:sldId id="333"/>
            <p14:sldId id="334"/>
            <p14:sldId id="335"/>
            <p14:sldId id="337"/>
            <p14:sldId id="338"/>
            <p14:sldId id="360"/>
            <p14:sldId id="339"/>
            <p14:sldId id="340"/>
            <p14:sldId id="341"/>
            <p14:sldId id="352"/>
            <p14:sldId id="342"/>
            <p14:sldId id="343"/>
            <p14:sldId id="345"/>
            <p14:sldId id="346"/>
            <p14:sldId id="347"/>
            <p14:sldId id="348"/>
            <p14:sldId id="350"/>
            <p14:sldId id="351"/>
            <p14:sldId id="34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C"/>
    <a:srgbClr val="E2E2E2"/>
    <a:srgbClr val="CBCBCB"/>
    <a:srgbClr val="BABABA"/>
    <a:srgbClr val="ADADAD"/>
    <a:srgbClr val="9F9F9F"/>
    <a:srgbClr val="8E8E8E"/>
    <a:srgbClr val="6B6B6B"/>
    <a:srgbClr val="C40000"/>
    <a:srgbClr val="E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59" autoAdjust="0"/>
  </p:normalViewPr>
  <p:slideViewPr>
    <p:cSldViewPr>
      <p:cViewPr>
        <p:scale>
          <a:sx n="98" d="100"/>
          <a:sy n="98" d="100"/>
        </p:scale>
        <p:origin x="-576" y="124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288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_rels/chart12.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10.xlsx"/><Relationship Id="rId1" Type="http://schemas.openxmlformats.org/officeDocument/2006/relationships/themeOverride" Target="../theme/themeOverride8.xml"/></Relationships>
</file>

<file path=ppt/charts/_rels/chart13.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11.xlsx"/><Relationship Id="rId1" Type="http://schemas.openxmlformats.org/officeDocument/2006/relationships/themeOverride" Target="../theme/themeOverride9.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12.xlsx"/><Relationship Id="rId1" Type="http://schemas.openxmlformats.org/officeDocument/2006/relationships/themeOverride" Target="../theme/themeOverride10.xml"/></Relationships>
</file>

<file path=ppt/charts/_rels/chart15.xml.rels><?xml version="1.0" encoding="UTF-8" standalone="yes"?>
<Relationships xmlns="http://schemas.openxmlformats.org/package/2006/relationships"><Relationship Id="rId2" Type="http://schemas.openxmlformats.org/officeDocument/2006/relationships/oleObject" Target="file:///E:\documents\documents%20to%20be%20written\&#22269;&#38469;&#33021;&#28304;&#21464;&#38761;&#35770;&#22363;\data.xlsx" TargetMode="External"/><Relationship Id="rId1" Type="http://schemas.openxmlformats.org/officeDocument/2006/relationships/themeOverride" Target="../theme/themeOverride11.xml"/></Relationships>
</file>

<file path=ppt/charts/_rels/chart16.xml.rels><?xml version="1.0" encoding="UTF-8" standalone="yes"?>
<Relationships xmlns="http://schemas.openxmlformats.org/package/2006/relationships"><Relationship Id="rId2" Type="http://schemas.openxmlformats.org/officeDocument/2006/relationships/oleObject" Target="file:///E:\documents\documents%20to%20be%20written\&#22269;&#38469;&#33021;&#28304;&#21464;&#38761;&#35770;&#22363;\data.xlsx" TargetMode="External"/><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1" Type="http://schemas.openxmlformats.org/officeDocument/2006/relationships/oleObject" Target="file:///E:\documents\documents%20to%20be%20written\&#22269;&#38469;&#33021;&#28304;&#21464;&#38761;&#35770;&#22363;\dat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bin.liu\Documents\&#25105;&#25509;&#25910;&#21040;&#30340;&#25991;&#20214;\Dual%20Glass%20Value%20Proposition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765998222419732"/>
          <c:y val="5.1400554097404488E-2"/>
          <c:w val="0.84520238492019406"/>
          <c:h val="0.8228290827159821"/>
        </c:manualLayout>
      </c:layout>
      <c:barChart>
        <c:barDir val="col"/>
        <c:grouping val="clustered"/>
        <c:varyColors val="0"/>
        <c:ser>
          <c:idx val="0"/>
          <c:order val="0"/>
          <c:spPr>
            <a:solidFill>
              <a:sysClr val="window" lastClr="FFFFFF">
                <a:lumMod val="65000"/>
              </a:sysClr>
            </a:solidFill>
          </c:spPr>
          <c:invertIfNegative val="0"/>
          <c:dPt>
            <c:idx val="0"/>
            <c:invertIfNegative val="0"/>
            <c:bubble3D val="0"/>
            <c:spPr>
              <a:solidFill>
                <a:sysClr val="window" lastClr="FFFFFF">
                  <a:lumMod val="85000"/>
                </a:sysClr>
              </a:solidFill>
            </c:spPr>
          </c:dPt>
          <c:dPt>
            <c:idx val="1"/>
            <c:invertIfNegative val="0"/>
            <c:bubble3D val="0"/>
            <c:spPr>
              <a:solidFill>
                <a:sysClr val="window" lastClr="FFFFFF">
                  <a:lumMod val="75000"/>
                </a:sysClr>
              </a:solidFill>
            </c:spPr>
          </c:dPt>
          <c:dLbls>
            <c:dLbl>
              <c:idx val="0"/>
              <c:layout/>
              <c:tx>
                <c:rich>
                  <a:bodyPr/>
                  <a:lstStyle/>
                  <a:p>
                    <a:r>
                      <a:rPr lang="en-US" b="1">
                        <a:latin typeface="+mn-lt"/>
                      </a:rPr>
                      <a:t>22 g/kWh</a:t>
                    </a:r>
                    <a:endParaRPr lang="en-US"/>
                  </a:p>
                </c:rich>
              </c:tx>
              <c:showLegendKey val="0"/>
              <c:showVal val="1"/>
              <c:showCatName val="0"/>
              <c:showSerName val="0"/>
              <c:showPercent val="0"/>
              <c:showBubbleSize val="0"/>
            </c:dLbl>
            <c:dLbl>
              <c:idx val="1"/>
              <c:layout>
                <c:manualLayout>
                  <c:x val="-1.9596588033428384E-3"/>
                  <c:y val="-2.4044678420412292E-2"/>
                </c:manualLayout>
              </c:layout>
              <c:tx>
                <c:rich>
                  <a:bodyPr/>
                  <a:lstStyle/>
                  <a:p>
                    <a:r>
                      <a:rPr lang="en-US" b="1">
                        <a:latin typeface="+mn-lt"/>
                      </a:rPr>
                      <a:t>955 g/kWh</a:t>
                    </a:r>
                    <a:endParaRPr lang="en-US"/>
                  </a:p>
                </c:rich>
              </c:tx>
              <c:showLegendKey val="0"/>
              <c:showVal val="1"/>
              <c:showCatName val="0"/>
              <c:showSerName val="0"/>
              <c:showPercent val="0"/>
              <c:showBubbleSize val="0"/>
            </c:dLbl>
            <c:txPr>
              <a:bodyPr/>
              <a:lstStyle/>
              <a:p>
                <a:pPr>
                  <a:defRPr b="1">
                    <a:latin typeface="+mn-lt"/>
                  </a:defRPr>
                </a:pPr>
                <a:endParaRPr lang="zh-CN"/>
              </a:p>
            </c:txPr>
            <c:showLegendKey val="0"/>
            <c:showVal val="1"/>
            <c:showCatName val="0"/>
            <c:showSerName val="0"/>
            <c:showPercent val="0"/>
            <c:showBubbleSize val="0"/>
            <c:showLeaderLines val="0"/>
          </c:dLbls>
          <c:cat>
            <c:strRef>
              <c:f>graphs!$M$528:$N$528</c:f>
              <c:strCache>
                <c:ptCount val="2"/>
                <c:pt idx="0">
                  <c:v>Si PV module</c:v>
                </c:pt>
                <c:pt idx="1">
                  <c:v>Coal</c:v>
                </c:pt>
              </c:strCache>
            </c:strRef>
          </c:cat>
          <c:val>
            <c:numRef>
              <c:f>graphs!$M$529:$N$529</c:f>
              <c:numCache>
                <c:formatCode>General</c:formatCode>
                <c:ptCount val="2"/>
                <c:pt idx="0">
                  <c:v>22</c:v>
                </c:pt>
                <c:pt idx="1">
                  <c:v>955</c:v>
                </c:pt>
              </c:numCache>
            </c:numRef>
          </c:val>
        </c:ser>
        <c:dLbls>
          <c:showLegendKey val="0"/>
          <c:showVal val="0"/>
          <c:showCatName val="0"/>
          <c:showSerName val="0"/>
          <c:showPercent val="0"/>
          <c:showBubbleSize val="0"/>
        </c:dLbls>
        <c:gapWidth val="262"/>
        <c:axId val="245126272"/>
        <c:axId val="245127808"/>
      </c:barChart>
      <c:catAx>
        <c:axId val="245126272"/>
        <c:scaling>
          <c:orientation val="minMax"/>
        </c:scaling>
        <c:delete val="0"/>
        <c:axPos val="b"/>
        <c:majorTickMark val="out"/>
        <c:minorTickMark val="none"/>
        <c:tickLblPos val="nextTo"/>
        <c:txPr>
          <a:bodyPr/>
          <a:lstStyle/>
          <a:p>
            <a:pPr>
              <a:defRPr>
                <a:latin typeface="+mn-lt"/>
              </a:defRPr>
            </a:pPr>
            <a:endParaRPr lang="zh-CN"/>
          </a:p>
        </c:txPr>
        <c:crossAx val="245127808"/>
        <c:crosses val="autoZero"/>
        <c:auto val="1"/>
        <c:lblAlgn val="ctr"/>
        <c:lblOffset val="100"/>
        <c:noMultiLvlLbl val="0"/>
      </c:catAx>
      <c:valAx>
        <c:axId val="245127808"/>
        <c:scaling>
          <c:orientation val="minMax"/>
        </c:scaling>
        <c:delete val="0"/>
        <c:axPos val="l"/>
        <c:majorGridlines>
          <c:spPr>
            <a:ln>
              <a:noFill/>
            </a:ln>
          </c:spPr>
        </c:majorGridlines>
        <c:numFmt formatCode="General" sourceLinked="1"/>
        <c:majorTickMark val="none"/>
        <c:minorTickMark val="none"/>
        <c:tickLblPos val="none"/>
        <c:spPr>
          <a:ln>
            <a:noFill/>
          </a:ln>
        </c:spPr>
        <c:crossAx val="245126272"/>
        <c:crosses val="autoZero"/>
        <c:crossBetween val="between"/>
      </c:valAx>
      <c:spPr>
        <a:noFill/>
      </c:spPr>
    </c:plotArea>
    <c:plotVisOnly val="1"/>
    <c:dispBlanksAs val="gap"/>
    <c:showDLblsOverMax val="0"/>
  </c:chart>
  <c:spPr>
    <a:noFill/>
    <a:ln>
      <a:noFill/>
    </a:ln>
  </c:spPr>
  <c:txPr>
    <a:bodyPr/>
    <a:lstStyle/>
    <a:p>
      <a:pPr>
        <a:defRPr>
          <a:latin typeface="+mn-lt"/>
        </a:defRPr>
      </a:pPr>
      <a:endParaRPr lang="zh-CN"/>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281640316800958"/>
          <c:y val="7.8577839613155745E-2"/>
          <c:w val="0.73754869986197391"/>
          <c:h val="0.88131765326744671"/>
        </c:manualLayout>
      </c:layout>
      <c:barChart>
        <c:barDir val="bar"/>
        <c:grouping val="stacked"/>
        <c:varyColors val="0"/>
        <c:ser>
          <c:idx val="0"/>
          <c:order val="0"/>
          <c:tx>
            <c:strRef>
              <c:f>'graphs (2)'!$N$370</c:f>
              <c:strCache>
                <c:ptCount val="1"/>
                <c:pt idx="0">
                  <c:v>min</c:v>
                </c:pt>
              </c:strCache>
            </c:strRef>
          </c:tx>
          <c:spPr>
            <a:noFill/>
          </c:spPr>
          <c:invertIfNegative val="0"/>
          <c:dLbls>
            <c:dLbl>
              <c:idx val="0"/>
              <c:layout>
                <c:manualLayout>
                  <c:x val="2.7645699678762566E-2"/>
                  <c:y val="0"/>
                </c:manualLayout>
              </c:layout>
              <c:tx>
                <c:rich>
                  <a:bodyPr/>
                  <a:lstStyle/>
                  <a:p>
                    <a:r>
                      <a:rPr lang="en-US" altLang="en-US" sz="1100">
                        <a:latin typeface="+mn-lt"/>
                        <a:ea typeface="微软雅黑" panose="020B0503020204020204" pitchFamily="34" charset="-122"/>
                      </a:rPr>
                      <a:t>$0.075</a:t>
                    </a:r>
                    <a:endParaRPr lang="en-US" altLang="en-US"/>
                  </a:p>
                </c:rich>
              </c:tx>
              <c:showLegendKey val="0"/>
              <c:showVal val="1"/>
              <c:showCatName val="0"/>
              <c:showSerName val="0"/>
              <c:showPercent val="0"/>
              <c:showBubbleSize val="0"/>
            </c:dLbl>
            <c:dLbl>
              <c:idx val="1"/>
              <c:layout>
                <c:manualLayout>
                  <c:x val="1.7772235507775937E-2"/>
                  <c:y val="3.3333333333333028E-3"/>
                </c:manualLayout>
              </c:layout>
              <c:tx>
                <c:rich>
                  <a:bodyPr/>
                  <a:lstStyle/>
                  <a:p>
                    <a:r>
                      <a:rPr lang="en-US" altLang="en-US" sz="1100">
                        <a:latin typeface="+mn-lt"/>
                        <a:ea typeface="微软雅黑" panose="020B0503020204020204" pitchFamily="34" charset="-122"/>
                      </a:rPr>
                      <a:t>$0.068</a:t>
                    </a:r>
                    <a:endParaRPr lang="en-US" altLang="en-US"/>
                  </a:p>
                </c:rich>
              </c:tx>
              <c:showLegendKey val="0"/>
              <c:showVal val="1"/>
              <c:showCatName val="0"/>
              <c:showSerName val="0"/>
              <c:showPercent val="0"/>
              <c:showBubbleSize val="0"/>
            </c:dLbl>
            <c:dLbl>
              <c:idx val="2"/>
              <c:layout>
                <c:manualLayout>
                  <c:x val="1.1848157005183957E-2"/>
                  <c:y val="0"/>
                </c:manualLayout>
              </c:layout>
              <c:tx>
                <c:rich>
                  <a:bodyPr/>
                  <a:lstStyle/>
                  <a:p>
                    <a:r>
                      <a:rPr lang="en-US" altLang="en-US" sz="1100">
                        <a:latin typeface="+mn-lt"/>
                        <a:ea typeface="微软雅黑" panose="020B0503020204020204" pitchFamily="34" charset="-122"/>
                      </a:rPr>
                      <a:t>$0.064</a:t>
                    </a:r>
                    <a:endParaRPr lang="en-US" altLang="en-US"/>
                  </a:p>
                </c:rich>
              </c:tx>
              <c:showLegendKey val="0"/>
              <c:showVal val="1"/>
              <c:showCatName val="0"/>
              <c:showSerName val="0"/>
              <c:showPercent val="0"/>
              <c:showBubbleSize val="0"/>
            </c:dLbl>
            <c:dLbl>
              <c:idx val="3"/>
              <c:layout>
                <c:manualLayout>
                  <c:x val="5.9240785025919422E-3"/>
                  <c:y val="0"/>
                </c:manualLayout>
              </c:layout>
              <c:tx>
                <c:rich>
                  <a:bodyPr/>
                  <a:lstStyle/>
                  <a:p>
                    <a:r>
                      <a:rPr lang="en-US" altLang="en-US" sz="1100">
                        <a:latin typeface="+mn-lt"/>
                        <a:ea typeface="微软雅黑" panose="020B0503020204020204" pitchFamily="34" charset="-122"/>
                      </a:rPr>
                      <a:t>$0.061</a:t>
                    </a:r>
                    <a:endParaRPr lang="en-US" altLang="en-US"/>
                  </a:p>
                </c:rich>
              </c:tx>
              <c:showLegendKey val="0"/>
              <c:showVal val="1"/>
              <c:showCatName val="0"/>
              <c:showSerName val="0"/>
              <c:showPercent val="0"/>
              <c:showBubbleSize val="0"/>
            </c:dLbl>
            <c:dLbl>
              <c:idx val="4"/>
              <c:layout/>
              <c:tx>
                <c:rich>
                  <a:bodyPr/>
                  <a:lstStyle/>
                  <a:p>
                    <a:r>
                      <a:rPr lang="en-US" altLang="en-US" sz="1100">
                        <a:latin typeface="+mn-lt"/>
                        <a:ea typeface="微软雅黑" panose="020B0503020204020204" pitchFamily="34" charset="-122"/>
                      </a:rPr>
                      <a:t>$0.059</a:t>
                    </a:r>
                    <a:endParaRPr lang="en-US" altLang="en-US"/>
                  </a:p>
                </c:rich>
              </c:tx>
              <c:showLegendKey val="0"/>
              <c:showVal val="1"/>
              <c:showCatName val="0"/>
              <c:showSerName val="0"/>
              <c:showPercent val="0"/>
              <c:showBubbleSize val="0"/>
            </c:dLbl>
            <c:dLbl>
              <c:idx val="5"/>
              <c:layout/>
              <c:tx>
                <c:rich>
                  <a:bodyPr/>
                  <a:lstStyle/>
                  <a:p>
                    <a:r>
                      <a:rPr lang="en-US" altLang="en-US" sz="1100">
                        <a:latin typeface="+mn-lt"/>
                        <a:ea typeface="微软雅黑" panose="020B0503020204020204" pitchFamily="34" charset="-122"/>
                      </a:rPr>
                      <a:t>$0.056</a:t>
                    </a:r>
                    <a:endParaRPr lang="en-US" altLang="en-US"/>
                  </a:p>
                </c:rich>
              </c:tx>
              <c:showLegendKey val="0"/>
              <c:showVal val="1"/>
              <c:showCatName val="0"/>
              <c:showSerName val="0"/>
              <c:showPercent val="0"/>
              <c:showBubbleSize val="0"/>
            </c:dLbl>
            <c:dLbl>
              <c:idx val="6"/>
              <c:layout/>
              <c:tx>
                <c:rich>
                  <a:bodyPr/>
                  <a:lstStyle/>
                  <a:p>
                    <a:r>
                      <a:rPr lang="en-US" altLang="en-US" sz="1100">
                        <a:latin typeface="+mn-lt"/>
                        <a:ea typeface="微软雅黑" panose="020B0503020204020204" pitchFamily="34" charset="-122"/>
                      </a:rPr>
                      <a:t>$0.054</a:t>
                    </a:r>
                    <a:endParaRPr lang="en-US" altLang="en-US"/>
                  </a:p>
                </c:rich>
              </c:tx>
              <c:showLegendKey val="0"/>
              <c:showVal val="1"/>
              <c:showCatName val="0"/>
              <c:showSerName val="0"/>
              <c:showPercent val="0"/>
              <c:showBubbleSize val="0"/>
            </c:dLbl>
            <c:txPr>
              <a:bodyPr/>
              <a:lstStyle/>
              <a:p>
                <a:pPr>
                  <a:defRPr sz="1100">
                    <a:latin typeface="+mn-lt"/>
                  </a:defRPr>
                </a:pPr>
                <a:endParaRPr lang="zh-CN"/>
              </a:p>
            </c:txPr>
            <c:showLegendKey val="0"/>
            <c:showVal val="1"/>
            <c:showCatName val="0"/>
            <c:showSerName val="0"/>
            <c:showPercent val="0"/>
            <c:showBubbleSize val="0"/>
            <c:showLeaderLines val="0"/>
          </c:dLbls>
          <c:cat>
            <c:strRef>
              <c:f>'graphs (2)'!$M$370:$M$376</c:f>
              <c:strCache>
                <c:ptCount val="7"/>
                <c:pt idx="0">
                  <c:v>260W one-sided module</c:v>
                </c:pt>
                <c:pt idx="1">
                  <c:v>320W one-sided module</c:v>
                </c:pt>
                <c:pt idx="2">
                  <c:v>335W bi-facial module
5% from the back</c:v>
                </c:pt>
                <c:pt idx="3">
                  <c:v>352W bi-facial module
10% from the back</c:v>
                </c:pt>
                <c:pt idx="4">
                  <c:v>368W bi-facial module
15% from the back</c:v>
                </c:pt>
                <c:pt idx="5">
                  <c:v>384W bi-facial module
20% from the back</c:v>
                </c:pt>
                <c:pt idx="6">
                  <c:v>400W bi-facial module
25% from the back</c:v>
                </c:pt>
              </c:strCache>
            </c:strRef>
          </c:cat>
          <c:val>
            <c:numRef>
              <c:f>'graphs (2)'!$N$371:$N$377</c:f>
              <c:numCache>
                <c:formatCode>General</c:formatCode>
                <c:ptCount val="7"/>
                <c:pt idx="0">
                  <c:v>7.4999999999999997E-2</c:v>
                </c:pt>
                <c:pt idx="1">
                  <c:v>6.8000000000000005E-2</c:v>
                </c:pt>
                <c:pt idx="2">
                  <c:v>6.4000000000000001E-2</c:v>
                </c:pt>
                <c:pt idx="3">
                  <c:v>6.0999999999999999E-2</c:v>
                </c:pt>
                <c:pt idx="4">
                  <c:v>5.8999999999999997E-2</c:v>
                </c:pt>
                <c:pt idx="5">
                  <c:v>5.6000000000000001E-2</c:v>
                </c:pt>
                <c:pt idx="6">
                  <c:v>5.3999999999999999E-2</c:v>
                </c:pt>
              </c:numCache>
            </c:numRef>
          </c:val>
        </c:ser>
        <c:ser>
          <c:idx val="1"/>
          <c:order val="1"/>
          <c:tx>
            <c:strRef>
              <c:f>'graphs (2)'!$O$369</c:f>
              <c:strCache>
                <c:ptCount val="1"/>
                <c:pt idx="0">
                  <c:v>length</c:v>
                </c:pt>
              </c:strCache>
            </c:strRef>
          </c:tx>
          <c:spPr>
            <a:solidFill>
              <a:schemeClr val="tx1">
                <a:lumMod val="50000"/>
                <a:lumOff val="50000"/>
              </a:schemeClr>
            </a:solidFill>
            <a:effectLst/>
          </c:spPr>
          <c:invertIfNegative val="0"/>
          <c:dLbls>
            <c:dLbl>
              <c:idx val="0"/>
              <c:layout>
                <c:manualLayout>
                  <c:x val="0.30564628307970587"/>
                  <c:y val="6.6657534584428605E-7"/>
                </c:manualLayout>
              </c:layout>
              <c:tx>
                <c:rich>
                  <a:bodyPr/>
                  <a:lstStyle/>
                  <a:p>
                    <a:r>
                      <a:rPr lang="en-US" altLang="en-US" sz="1100">
                        <a:latin typeface="+mn-lt"/>
                        <a:ea typeface="微软雅黑" panose="020B0503020204020204" pitchFamily="34" charset="-122"/>
                      </a:rPr>
                      <a:t>$0.107</a:t>
                    </a:r>
                    <a:endParaRPr lang="en-US" altLang="en-US"/>
                  </a:p>
                </c:rich>
              </c:tx>
              <c:showLegendKey val="0"/>
              <c:showVal val="1"/>
              <c:showCatName val="0"/>
              <c:showSerName val="0"/>
              <c:showPercent val="0"/>
              <c:showBubbleSize val="0"/>
            </c:dLbl>
            <c:dLbl>
              <c:idx val="1"/>
              <c:layout>
                <c:manualLayout>
                  <c:x val="0.27997525780543431"/>
                  <c:y val="3.3328767292214303E-7"/>
                </c:manualLayout>
              </c:layout>
              <c:tx>
                <c:rich>
                  <a:bodyPr/>
                  <a:lstStyle/>
                  <a:p>
                    <a:r>
                      <a:rPr lang="en-US" altLang="en-US" sz="1100">
                        <a:latin typeface="+mn-lt"/>
                        <a:ea typeface="微软雅黑" panose="020B0503020204020204" pitchFamily="34" charset="-122"/>
                      </a:rPr>
                      <a:t>$0.094</a:t>
                    </a:r>
                    <a:endParaRPr lang="en-US" altLang="en-US"/>
                  </a:p>
                </c:rich>
              </c:tx>
              <c:showLegendKey val="0"/>
              <c:showVal val="1"/>
              <c:showCatName val="0"/>
              <c:showSerName val="0"/>
              <c:showPercent val="0"/>
              <c:showBubbleSize val="0"/>
            </c:dLbl>
            <c:dLbl>
              <c:idx val="2"/>
              <c:layout>
                <c:manualLayout>
                  <c:x val="0.26030023642404937"/>
                  <c:y val="9.9986301876642892E-7"/>
                </c:manualLayout>
              </c:layout>
              <c:tx>
                <c:rich>
                  <a:bodyPr/>
                  <a:lstStyle/>
                  <a:p>
                    <a:r>
                      <a:rPr lang="en-US" altLang="en-US" sz="1100">
                        <a:latin typeface="+mn-lt"/>
                        <a:ea typeface="微软雅黑" panose="020B0503020204020204" pitchFamily="34" charset="-122"/>
                      </a:rPr>
                      <a:t>$0.089</a:t>
                    </a:r>
                    <a:endParaRPr lang="en-US" altLang="en-US"/>
                  </a:p>
                </c:rich>
              </c:tx>
              <c:showLegendKey val="0"/>
              <c:showVal val="1"/>
              <c:showCatName val="0"/>
              <c:showSerName val="0"/>
              <c:showPercent val="0"/>
              <c:showBubbleSize val="0"/>
            </c:dLbl>
            <c:dLbl>
              <c:idx val="3"/>
              <c:layout>
                <c:manualLayout>
                  <c:x val="0.25822968276906139"/>
                  <c:y val="-3.33287672922143E-3"/>
                </c:manualLayout>
              </c:layout>
              <c:tx>
                <c:rich>
                  <a:bodyPr/>
                  <a:lstStyle/>
                  <a:p>
                    <a:r>
                      <a:rPr lang="en-US" altLang="en-US" sz="1100">
                        <a:latin typeface="+mn-lt"/>
                        <a:ea typeface="微软雅黑" panose="020B0503020204020204" pitchFamily="34" charset="-122"/>
                      </a:rPr>
                      <a:t>$0.085</a:t>
                    </a:r>
                    <a:endParaRPr lang="en-US" altLang="en-US"/>
                  </a:p>
                </c:rich>
              </c:tx>
              <c:showLegendKey val="0"/>
              <c:showVal val="1"/>
              <c:showCatName val="0"/>
              <c:showSerName val="0"/>
              <c:showPercent val="0"/>
              <c:showBubbleSize val="0"/>
            </c:dLbl>
            <c:dLbl>
              <c:idx val="4"/>
              <c:layout>
                <c:manualLayout>
                  <c:x val="0.24057729124886948"/>
                  <c:y val="3.3328767292214303E-7"/>
                </c:manualLayout>
              </c:layout>
              <c:tx>
                <c:rich>
                  <a:bodyPr/>
                  <a:lstStyle/>
                  <a:p>
                    <a:r>
                      <a:rPr lang="en-US" altLang="en-US" sz="1100">
                        <a:latin typeface="+mn-lt"/>
                        <a:ea typeface="微软雅黑" panose="020B0503020204020204" pitchFamily="34" charset="-122"/>
                      </a:rPr>
                      <a:t>$0.081</a:t>
                    </a:r>
                    <a:endParaRPr lang="en-US" altLang="en-US"/>
                  </a:p>
                </c:rich>
              </c:tx>
              <c:showLegendKey val="0"/>
              <c:showVal val="1"/>
              <c:showCatName val="0"/>
              <c:showSerName val="0"/>
              <c:showPercent val="0"/>
              <c:showBubbleSize val="0"/>
            </c:dLbl>
            <c:dLbl>
              <c:idx val="5"/>
              <c:layout>
                <c:manualLayout>
                  <c:x val="0.24048144366127955"/>
                  <c:y val="-4.2320868707653716E-3"/>
                </c:manualLayout>
              </c:layout>
              <c:tx>
                <c:rich>
                  <a:bodyPr/>
                  <a:lstStyle/>
                  <a:p>
                    <a:r>
                      <a:rPr lang="en-US" altLang="en-US" sz="1100">
                        <a:latin typeface="+mn-lt"/>
                        <a:ea typeface="微软雅黑" panose="020B0503020204020204" pitchFamily="34" charset="-122"/>
                      </a:rPr>
                      <a:t>$0.078</a:t>
                    </a:r>
                    <a:endParaRPr lang="en-US" altLang="en-US"/>
                  </a:p>
                </c:rich>
              </c:tx>
              <c:showLegendKey val="0"/>
              <c:showVal val="1"/>
              <c:showCatName val="0"/>
              <c:showSerName val="0"/>
              <c:showPercent val="0"/>
              <c:showBubbleSize val="0"/>
            </c:dLbl>
            <c:dLbl>
              <c:idx val="6"/>
              <c:layout>
                <c:manualLayout>
                  <c:x val="0.22290078422987691"/>
                  <c:y val="3.3328767292214303E-7"/>
                </c:manualLayout>
              </c:layout>
              <c:tx>
                <c:rich>
                  <a:bodyPr/>
                  <a:lstStyle/>
                  <a:p>
                    <a:r>
                      <a:rPr lang="en-US" altLang="en-US" sz="1100">
                        <a:latin typeface="+mn-lt"/>
                        <a:ea typeface="微软雅黑" panose="020B0503020204020204" pitchFamily="34" charset="-122"/>
                      </a:rPr>
                      <a:t>$0.075</a:t>
                    </a:r>
                    <a:endParaRPr lang="en-US" altLang="en-US"/>
                  </a:p>
                </c:rich>
              </c:tx>
              <c:showLegendKey val="0"/>
              <c:showVal val="1"/>
              <c:showCatName val="0"/>
              <c:showSerName val="0"/>
              <c:showPercent val="0"/>
              <c:showBubbleSize val="0"/>
            </c:dLbl>
            <c:txPr>
              <a:bodyPr/>
              <a:lstStyle/>
              <a:p>
                <a:pPr>
                  <a:defRPr sz="1100">
                    <a:latin typeface="+mn-lt"/>
                  </a:defRPr>
                </a:pPr>
                <a:endParaRPr lang="zh-CN"/>
              </a:p>
            </c:txPr>
            <c:showLegendKey val="0"/>
            <c:showVal val="1"/>
            <c:showCatName val="0"/>
            <c:showSerName val="0"/>
            <c:showPercent val="0"/>
            <c:showBubbleSize val="0"/>
            <c:showLeaderLines val="0"/>
          </c:dLbls>
          <c:cat>
            <c:strRef>
              <c:f>'graphs (2)'!$M$370:$M$376</c:f>
              <c:strCache>
                <c:ptCount val="7"/>
                <c:pt idx="0">
                  <c:v>260W one-sided module</c:v>
                </c:pt>
                <c:pt idx="1">
                  <c:v>320W one-sided module</c:v>
                </c:pt>
                <c:pt idx="2">
                  <c:v>335W bi-facial module
5% from the back</c:v>
                </c:pt>
                <c:pt idx="3">
                  <c:v>352W bi-facial module
10% from the back</c:v>
                </c:pt>
                <c:pt idx="4">
                  <c:v>368W bi-facial module
15% from the back</c:v>
                </c:pt>
                <c:pt idx="5">
                  <c:v>384W bi-facial module
20% from the back</c:v>
                </c:pt>
                <c:pt idx="6">
                  <c:v>400W bi-facial module
25% from the back</c:v>
                </c:pt>
              </c:strCache>
            </c:strRef>
          </c:cat>
          <c:val>
            <c:numRef>
              <c:f>'graphs (2)'!$O$370:$O$376</c:f>
              <c:numCache>
                <c:formatCode>General</c:formatCode>
                <c:ptCount val="7"/>
                <c:pt idx="0">
                  <c:v>0.107</c:v>
                </c:pt>
                <c:pt idx="1">
                  <c:v>9.4E-2</c:v>
                </c:pt>
                <c:pt idx="2">
                  <c:v>8.8999999999999996E-2</c:v>
                </c:pt>
                <c:pt idx="3">
                  <c:v>8.5000000000000006E-2</c:v>
                </c:pt>
                <c:pt idx="4">
                  <c:v>8.1000000000000003E-2</c:v>
                </c:pt>
                <c:pt idx="5">
                  <c:v>7.8E-2</c:v>
                </c:pt>
                <c:pt idx="6">
                  <c:v>7.4999999999999997E-2</c:v>
                </c:pt>
              </c:numCache>
            </c:numRef>
          </c:val>
        </c:ser>
        <c:dLbls>
          <c:showLegendKey val="0"/>
          <c:showVal val="0"/>
          <c:showCatName val="0"/>
          <c:showSerName val="0"/>
          <c:showPercent val="0"/>
          <c:showBubbleSize val="0"/>
        </c:dLbls>
        <c:gapWidth val="92"/>
        <c:overlap val="100"/>
        <c:axId val="232079360"/>
        <c:axId val="232080896"/>
      </c:barChart>
      <c:catAx>
        <c:axId val="232079360"/>
        <c:scaling>
          <c:orientation val="maxMin"/>
        </c:scaling>
        <c:delete val="0"/>
        <c:axPos val="l"/>
        <c:majorTickMark val="out"/>
        <c:minorTickMark val="none"/>
        <c:tickLblPos val="low"/>
        <c:spPr>
          <a:ln>
            <a:solidFill>
              <a:sysClr val="window" lastClr="FFFFFF">
                <a:lumMod val="85000"/>
              </a:sysClr>
            </a:solidFill>
          </a:ln>
        </c:spPr>
        <c:txPr>
          <a:bodyPr rot="0" vert="horz"/>
          <a:lstStyle/>
          <a:p>
            <a:pPr>
              <a:defRPr>
                <a:latin typeface="+mn-lt"/>
              </a:defRPr>
            </a:pPr>
            <a:endParaRPr lang="zh-CN"/>
          </a:p>
        </c:txPr>
        <c:crossAx val="232080896"/>
        <c:crosses val="autoZero"/>
        <c:auto val="1"/>
        <c:lblAlgn val="ctr"/>
        <c:lblOffset val="100"/>
        <c:noMultiLvlLbl val="0"/>
      </c:catAx>
      <c:valAx>
        <c:axId val="232080896"/>
        <c:scaling>
          <c:orientation val="minMax"/>
          <c:min val="4.0000000000000008E-2"/>
        </c:scaling>
        <c:delete val="0"/>
        <c:axPos val="t"/>
        <c:majorGridlines>
          <c:spPr>
            <a:ln>
              <a:noFill/>
            </a:ln>
          </c:spPr>
        </c:majorGridlines>
        <c:numFmt formatCode="General" sourceLinked="1"/>
        <c:majorTickMark val="none"/>
        <c:minorTickMark val="none"/>
        <c:tickLblPos val="none"/>
        <c:spPr>
          <a:ln>
            <a:noFill/>
          </a:ln>
        </c:spPr>
        <c:crossAx val="232079360"/>
        <c:crosses val="autoZero"/>
        <c:crossBetween val="between"/>
      </c:valAx>
      <c:spPr>
        <a:noFill/>
      </c:spPr>
    </c:plotArea>
    <c:plotVisOnly val="1"/>
    <c:dispBlanksAs val="gap"/>
    <c:showDLblsOverMax val="0"/>
  </c:chart>
  <c:spPr>
    <a:noFill/>
    <a:ln>
      <a:noFill/>
    </a:ln>
  </c:spPr>
  <c:txPr>
    <a:bodyPr/>
    <a:lstStyle/>
    <a:p>
      <a:pPr>
        <a:defRPr sz="1100">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501353384977426"/>
          <c:y val="0.14981194949731877"/>
          <c:w val="0.6187595317691974"/>
          <c:h val="0.79282415458155731"/>
        </c:manualLayout>
      </c:layout>
      <c:doughnutChart>
        <c:varyColors val="1"/>
        <c:ser>
          <c:idx val="0"/>
          <c:order val="0"/>
          <c:tx>
            <c:strRef>
              <c:f>'graphs for English Version'!$M$1:$M$2</c:f>
              <c:strCache>
                <c:ptCount val="1"/>
                <c:pt idx="0">
                  <c:v>多晶硅产量 百分比</c:v>
                </c:pt>
              </c:strCache>
            </c:strRef>
          </c:tx>
          <c:dPt>
            <c:idx val="0"/>
            <c:bubble3D val="0"/>
            <c:spPr>
              <a:solidFill>
                <a:schemeClr val="tx1">
                  <a:lumMod val="50000"/>
                  <a:lumOff val="50000"/>
                </a:schemeClr>
              </a:solidFill>
            </c:spPr>
          </c:dPt>
          <c:dPt>
            <c:idx val="1"/>
            <c:bubble3D val="0"/>
            <c:spPr>
              <a:solidFill>
                <a:schemeClr val="bg1">
                  <a:lumMod val="65000"/>
                </a:schemeClr>
              </a:solidFill>
            </c:spPr>
          </c:dPt>
          <c:dPt>
            <c:idx val="2"/>
            <c:bubble3D val="0"/>
            <c:spPr>
              <a:solidFill>
                <a:schemeClr val="bg1">
                  <a:lumMod val="75000"/>
                </a:schemeClr>
              </a:solidFill>
            </c:spPr>
          </c:dPt>
          <c:dPt>
            <c:idx val="3"/>
            <c:bubble3D val="0"/>
            <c:spPr>
              <a:solidFill>
                <a:schemeClr val="bg1">
                  <a:lumMod val="85000"/>
                </a:schemeClr>
              </a:solidFill>
            </c:spPr>
          </c:dPt>
          <c:dPt>
            <c:idx val="4"/>
            <c:bubble3D val="0"/>
            <c:spPr>
              <a:noFill/>
            </c:spPr>
          </c:dPt>
          <c:dPt>
            <c:idx val="5"/>
            <c:bubble3D val="0"/>
            <c:spPr>
              <a:noFill/>
            </c:spPr>
          </c:dPt>
          <c:dLbls>
            <c:dLbl>
              <c:idx val="0"/>
              <c:spPr/>
              <c:txPr>
                <a:bodyPr/>
                <a:lstStyle/>
                <a:p>
                  <a:pPr>
                    <a:defRPr sz="1050" b="1">
                      <a:solidFill>
                        <a:schemeClr val="bg1"/>
                      </a:solidFill>
                      <a:latin typeface="+mn-lt"/>
                    </a:defRPr>
                  </a:pPr>
                  <a:endParaRPr lang="zh-CN"/>
                </a:p>
              </c:txPr>
              <c:showLegendKey val="0"/>
              <c:showVal val="0"/>
              <c:showCatName val="1"/>
              <c:showSerName val="0"/>
              <c:showPercent val="1"/>
              <c:showBubbleSize val="0"/>
            </c:dLbl>
            <c:dLbl>
              <c:idx val="3"/>
              <c:layout/>
              <c:tx>
                <c:rich>
                  <a:bodyPr/>
                  <a:lstStyle/>
                  <a:p>
                    <a:r>
                      <a:rPr lang="en-US" altLang="en-US">
                        <a:latin typeface="+mn-lt"/>
                      </a:rPr>
                      <a:t>Others</a:t>
                    </a:r>
                  </a:p>
                  <a:p>
                    <a:r>
                      <a:rPr lang="en-US" altLang="en-US">
                        <a:latin typeface="+mn-lt"/>
                      </a:rPr>
                      <a:t>21%</a:t>
                    </a:r>
                    <a:endParaRPr lang="en-US" altLang="en-US"/>
                  </a:p>
                </c:rich>
              </c:tx>
              <c:showLegendKey val="0"/>
              <c:showVal val="1"/>
              <c:showCatName val="0"/>
              <c:showSerName val="0"/>
              <c:showPercent val="0"/>
              <c:showBubbleSize val="0"/>
            </c:dLbl>
            <c:dLbl>
              <c:idx val="4"/>
              <c:delete val="1"/>
            </c:dLbl>
            <c:dLbl>
              <c:idx val="5"/>
              <c:delete val="1"/>
            </c:dLbl>
            <c:txPr>
              <a:bodyPr/>
              <a:lstStyle/>
              <a:p>
                <a:pPr>
                  <a:defRPr>
                    <a:latin typeface="+mn-lt"/>
                  </a:defRPr>
                </a:pPr>
                <a:endParaRPr lang="zh-CN"/>
              </a:p>
            </c:txPr>
            <c:showLegendKey val="0"/>
            <c:showVal val="0"/>
            <c:showCatName val="1"/>
            <c:showSerName val="0"/>
            <c:showPercent val="1"/>
            <c:showBubbleSize val="0"/>
            <c:showLeaderLines val="1"/>
          </c:dLbls>
          <c:cat>
            <c:strRef>
              <c:f>'graphs for English Version'!$L$3:$L$6</c:f>
              <c:strCache>
                <c:ptCount val="4"/>
                <c:pt idx="0">
                  <c:v>China</c:v>
                </c:pt>
                <c:pt idx="1">
                  <c:v>USA</c:v>
                </c:pt>
                <c:pt idx="2">
                  <c:v>Germany</c:v>
                </c:pt>
                <c:pt idx="3">
                  <c:v>Others</c:v>
                </c:pt>
              </c:strCache>
            </c:strRef>
          </c:cat>
          <c:val>
            <c:numRef>
              <c:f>'graphs for English Version'!$M$3:$M$6</c:f>
              <c:numCache>
                <c:formatCode>0%</c:formatCode>
                <c:ptCount val="4"/>
                <c:pt idx="0">
                  <c:v>0.43</c:v>
                </c:pt>
                <c:pt idx="1">
                  <c:v>0.19</c:v>
                </c:pt>
                <c:pt idx="2">
                  <c:v>0.17</c:v>
                </c:pt>
                <c:pt idx="3">
                  <c:v>0.21</c:v>
                </c:pt>
              </c:numCache>
            </c:numRef>
          </c:val>
        </c:ser>
        <c:dLbls>
          <c:showLegendKey val="0"/>
          <c:showVal val="0"/>
          <c:showCatName val="1"/>
          <c:showSerName val="0"/>
          <c:showPercent val="1"/>
          <c:showBubbleSize val="0"/>
          <c:showLeaderLines val="1"/>
        </c:dLbls>
        <c:firstSliceAng val="0"/>
        <c:holeSize val="50"/>
      </c:doughnutChart>
    </c:plotArea>
    <c:plotVisOnly val="1"/>
    <c:dispBlanksAs val="gap"/>
    <c:showDLblsOverMax val="0"/>
  </c:chart>
  <c:spPr>
    <a:noFill/>
    <a:ln>
      <a:noFill/>
    </a:ln>
  </c:spPr>
  <c:txPr>
    <a:bodyPr/>
    <a:lstStyle/>
    <a:p>
      <a:pPr>
        <a:defRPr>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106905205728306"/>
          <c:y val="0.1794696422619709"/>
          <c:w val="0.57330457968255344"/>
          <c:h val="0.75089226197089221"/>
        </c:manualLayout>
      </c:layout>
      <c:doughnutChart>
        <c:varyColors val="1"/>
        <c:ser>
          <c:idx val="0"/>
          <c:order val="0"/>
          <c:tx>
            <c:strRef>
              <c:f>'graphs for English Version'!$M$19</c:f>
              <c:strCache>
                <c:ptCount val="1"/>
                <c:pt idx="0">
                  <c:v>百分比</c:v>
                </c:pt>
              </c:strCache>
            </c:strRef>
          </c:tx>
          <c:dPt>
            <c:idx val="0"/>
            <c:bubble3D val="0"/>
            <c:spPr>
              <a:solidFill>
                <a:schemeClr val="tx1">
                  <a:lumMod val="50000"/>
                  <a:lumOff val="50000"/>
                </a:schemeClr>
              </a:solidFill>
            </c:spPr>
          </c:dPt>
          <c:dPt>
            <c:idx val="1"/>
            <c:bubble3D val="0"/>
            <c:spPr>
              <a:solidFill>
                <a:schemeClr val="bg1">
                  <a:lumMod val="65000"/>
                </a:schemeClr>
              </a:solidFill>
            </c:spPr>
          </c:dPt>
          <c:dPt>
            <c:idx val="2"/>
            <c:bubble3D val="0"/>
            <c:spPr>
              <a:solidFill>
                <a:schemeClr val="bg1">
                  <a:lumMod val="75000"/>
                </a:schemeClr>
              </a:solidFill>
            </c:spPr>
          </c:dPt>
          <c:dPt>
            <c:idx val="3"/>
            <c:bubble3D val="0"/>
            <c:spPr>
              <a:solidFill>
                <a:schemeClr val="bg1">
                  <a:lumMod val="85000"/>
                </a:schemeClr>
              </a:solidFill>
            </c:spPr>
          </c:dPt>
          <c:dPt>
            <c:idx val="4"/>
            <c:bubble3D val="0"/>
            <c:spPr>
              <a:noFill/>
            </c:spPr>
          </c:dPt>
          <c:dPt>
            <c:idx val="5"/>
            <c:bubble3D val="0"/>
            <c:spPr>
              <a:noFill/>
            </c:spPr>
          </c:dPt>
          <c:dLbls>
            <c:dLbl>
              <c:idx val="0"/>
              <c:spPr/>
              <c:txPr>
                <a:bodyPr/>
                <a:lstStyle/>
                <a:p>
                  <a:pPr>
                    <a:defRPr sz="1050" b="1">
                      <a:solidFill>
                        <a:schemeClr val="bg1"/>
                      </a:solidFill>
                      <a:latin typeface="+mn-lt"/>
                    </a:defRPr>
                  </a:pPr>
                  <a:endParaRPr lang="zh-CN"/>
                </a:p>
              </c:txPr>
              <c:showLegendKey val="0"/>
              <c:showVal val="0"/>
              <c:showCatName val="1"/>
              <c:showSerName val="0"/>
              <c:showPercent val="1"/>
              <c:showBubbleSize val="0"/>
            </c:dLbl>
            <c:dLbl>
              <c:idx val="1"/>
              <c:layout>
                <c:manualLayout>
                  <c:x val="-4.5516894517854692E-2"/>
                  <c:y val="3.1477752032549669E-2"/>
                </c:manualLayout>
              </c:layout>
              <c:showLegendKey val="0"/>
              <c:showVal val="0"/>
              <c:showCatName val="1"/>
              <c:showSerName val="0"/>
              <c:showPercent val="1"/>
              <c:showBubbleSize val="0"/>
            </c:dLbl>
            <c:dLbl>
              <c:idx val="2"/>
              <c:layout>
                <c:manualLayout>
                  <c:x val="-7.4496596794529314E-3"/>
                  <c:y val="-5.8342215838047273E-2"/>
                </c:manualLayout>
              </c:layout>
              <c:showLegendKey val="0"/>
              <c:showVal val="0"/>
              <c:showCatName val="1"/>
              <c:showSerName val="0"/>
              <c:showPercent val="1"/>
              <c:showBubbleSize val="0"/>
            </c:dLbl>
            <c:dLbl>
              <c:idx val="3"/>
              <c:layout>
                <c:manualLayout>
                  <c:x val="3.5795195113564403E-2"/>
                  <c:y val="3.0557420280021463E-2"/>
                </c:manualLayout>
              </c:layout>
              <c:tx>
                <c:rich>
                  <a:bodyPr/>
                  <a:lstStyle/>
                  <a:p>
                    <a:r>
                      <a:rPr lang="en-US" altLang="en-US">
                        <a:latin typeface="+mn-lt"/>
                      </a:rPr>
                      <a:t>Others</a:t>
                    </a:r>
                  </a:p>
                  <a:p>
                    <a:r>
                      <a:rPr lang="en-US" altLang="en-US">
                        <a:latin typeface="+mn-lt"/>
                      </a:rPr>
                      <a:t>7%</a:t>
                    </a:r>
                    <a:endParaRPr lang="en-US" altLang="en-US"/>
                  </a:p>
                </c:rich>
              </c:tx>
              <c:showLegendKey val="0"/>
              <c:showVal val="1"/>
              <c:showCatName val="0"/>
              <c:showSerName val="0"/>
              <c:showPercent val="0"/>
              <c:showBubbleSize val="0"/>
            </c:dLbl>
            <c:dLbl>
              <c:idx val="4"/>
              <c:delete val="1"/>
            </c:dLbl>
            <c:dLbl>
              <c:idx val="5"/>
              <c:delete val="1"/>
            </c:dLbl>
            <c:dLbl>
              <c:idx val="6"/>
              <c:layout>
                <c:manualLayout>
                  <c:x val="3.888888888888889E-2"/>
                  <c:y val="0"/>
                </c:manualLayout>
              </c:layout>
              <c:showLegendKey val="0"/>
              <c:showVal val="0"/>
              <c:showCatName val="1"/>
              <c:showSerName val="0"/>
              <c:showPercent val="1"/>
              <c:showBubbleSize val="0"/>
            </c:dLbl>
            <c:txPr>
              <a:bodyPr/>
              <a:lstStyle/>
              <a:p>
                <a:pPr>
                  <a:defRPr>
                    <a:latin typeface="+mn-lt"/>
                  </a:defRPr>
                </a:pPr>
                <a:endParaRPr lang="zh-CN"/>
              </a:p>
            </c:txPr>
            <c:showLegendKey val="0"/>
            <c:showVal val="0"/>
            <c:showCatName val="1"/>
            <c:showSerName val="0"/>
            <c:showPercent val="1"/>
            <c:showBubbleSize val="0"/>
            <c:showLeaderLines val="0"/>
          </c:dLbls>
          <c:cat>
            <c:strRef>
              <c:f>'graphs for English Version'!$L$20:$L$23</c:f>
              <c:strCache>
                <c:ptCount val="4"/>
                <c:pt idx="0">
                  <c:v>China</c:v>
                </c:pt>
                <c:pt idx="1">
                  <c:v>Korea</c:v>
                </c:pt>
                <c:pt idx="2">
                  <c:v>Japan</c:v>
                </c:pt>
                <c:pt idx="3">
                  <c:v>Others</c:v>
                </c:pt>
              </c:strCache>
            </c:strRef>
          </c:cat>
          <c:val>
            <c:numRef>
              <c:f>'graphs for English Version'!$M$20:$M$23</c:f>
              <c:numCache>
                <c:formatCode>0%</c:formatCode>
                <c:ptCount val="4"/>
                <c:pt idx="0">
                  <c:v>0.85</c:v>
                </c:pt>
                <c:pt idx="1">
                  <c:v>0.05</c:v>
                </c:pt>
                <c:pt idx="2">
                  <c:v>0.03</c:v>
                </c:pt>
                <c:pt idx="3">
                  <c:v>7.0000000000000007E-2</c:v>
                </c:pt>
              </c:numCache>
            </c:numRef>
          </c:val>
        </c:ser>
        <c:dLbls>
          <c:showLegendKey val="0"/>
          <c:showVal val="0"/>
          <c:showCatName val="1"/>
          <c:showSerName val="0"/>
          <c:showPercent val="1"/>
          <c:showBubbleSize val="0"/>
          <c:showLeaderLines val="0"/>
        </c:dLbls>
        <c:firstSliceAng val="0"/>
        <c:holeSize val="50"/>
      </c:doughnutChart>
    </c:plotArea>
    <c:plotVisOnly val="1"/>
    <c:dispBlanksAs val="gap"/>
    <c:showDLblsOverMax val="0"/>
  </c:chart>
  <c:spPr>
    <a:noFill/>
    <a:ln>
      <a:noFill/>
    </a:ln>
  </c:spPr>
  <c:txPr>
    <a:bodyPr/>
    <a:lstStyle/>
    <a:p>
      <a:pPr>
        <a:defRPr>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externalData r:id="rId2">
    <c:autoUpdate val="0"/>
  </c:externalData>
  <c:userShapes r:id="rId3"/>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541225316959424"/>
          <c:y val="0.11956242037017278"/>
          <c:w val="0.62634625590417781"/>
          <c:h val="0.86930711178974229"/>
        </c:manualLayout>
      </c:layout>
      <c:doughnutChart>
        <c:varyColors val="1"/>
        <c:ser>
          <c:idx val="0"/>
          <c:order val="0"/>
          <c:tx>
            <c:strRef>
              <c:f>'graphs for English Version'!$M$30</c:f>
              <c:strCache>
                <c:ptCount val="1"/>
                <c:pt idx="0">
                  <c:v>百分比</c:v>
                </c:pt>
              </c:strCache>
            </c:strRef>
          </c:tx>
          <c:dPt>
            <c:idx val="0"/>
            <c:bubble3D val="0"/>
            <c:spPr>
              <a:solidFill>
                <a:schemeClr val="tx1">
                  <a:lumMod val="50000"/>
                  <a:lumOff val="50000"/>
                </a:schemeClr>
              </a:solidFill>
            </c:spPr>
          </c:dPt>
          <c:dPt>
            <c:idx val="1"/>
            <c:bubble3D val="0"/>
            <c:spPr>
              <a:solidFill>
                <a:schemeClr val="bg1">
                  <a:lumMod val="65000"/>
                </a:schemeClr>
              </a:solidFill>
            </c:spPr>
          </c:dPt>
          <c:dPt>
            <c:idx val="2"/>
            <c:bubble3D val="0"/>
            <c:spPr>
              <a:solidFill>
                <a:schemeClr val="bg1">
                  <a:lumMod val="75000"/>
                </a:schemeClr>
              </a:solidFill>
            </c:spPr>
          </c:dPt>
          <c:dPt>
            <c:idx val="3"/>
            <c:bubble3D val="0"/>
            <c:spPr>
              <a:solidFill>
                <a:schemeClr val="bg1">
                  <a:lumMod val="85000"/>
                </a:schemeClr>
              </a:solidFill>
            </c:spPr>
          </c:dPt>
          <c:dPt>
            <c:idx val="4"/>
            <c:bubble3D val="0"/>
            <c:spPr>
              <a:noFill/>
            </c:spPr>
          </c:dPt>
          <c:dLbls>
            <c:dLbl>
              <c:idx val="0"/>
              <c:spPr/>
              <c:txPr>
                <a:bodyPr/>
                <a:lstStyle/>
                <a:p>
                  <a:pPr>
                    <a:defRPr sz="1050" b="1">
                      <a:solidFill>
                        <a:schemeClr val="bg1"/>
                      </a:solidFill>
                      <a:latin typeface="+mn-lt"/>
                    </a:defRPr>
                  </a:pPr>
                  <a:endParaRPr lang="zh-CN"/>
                </a:p>
              </c:txPr>
              <c:showLegendKey val="0"/>
              <c:showVal val="0"/>
              <c:showCatName val="1"/>
              <c:showSerName val="0"/>
              <c:showPercent val="1"/>
              <c:showBubbleSize val="0"/>
            </c:dLbl>
            <c:dLbl>
              <c:idx val="1"/>
              <c:layout>
                <c:manualLayout>
                  <c:x val="-8.205128205128201E-2"/>
                  <c:y val="-4.2091430375347037E-2"/>
                </c:manualLayout>
              </c:layout>
              <c:showLegendKey val="0"/>
              <c:showVal val="0"/>
              <c:showCatName val="1"/>
              <c:showSerName val="0"/>
              <c:showPercent val="1"/>
              <c:showBubbleSize val="0"/>
            </c:dLbl>
            <c:dLbl>
              <c:idx val="2"/>
              <c:layout>
                <c:manualLayout>
                  <c:x val="-1.8932550355947479E-2"/>
                  <c:y val="-1.8443187004232878E-2"/>
                </c:manualLayout>
              </c:layout>
              <c:showLegendKey val="0"/>
              <c:showVal val="0"/>
              <c:showCatName val="1"/>
              <c:showSerName val="0"/>
              <c:showPercent val="1"/>
              <c:showBubbleSize val="0"/>
            </c:dLbl>
            <c:dLbl>
              <c:idx val="3"/>
              <c:layout>
                <c:manualLayout>
                  <c:x val="2.7218465692945702E-2"/>
                  <c:y val="4.5547588712446775E-2"/>
                </c:manualLayout>
              </c:layout>
              <c:tx>
                <c:rich>
                  <a:bodyPr/>
                  <a:lstStyle/>
                  <a:p>
                    <a:r>
                      <a:rPr lang="en-US" altLang="en-US">
                        <a:latin typeface="+mn-lt"/>
                      </a:rPr>
                      <a:t>Others</a:t>
                    </a:r>
                  </a:p>
                  <a:p>
                    <a:r>
                      <a:rPr lang="en-US" altLang="en-US">
                        <a:latin typeface="+mn-lt"/>
                      </a:rPr>
                      <a:t>5%</a:t>
                    </a:r>
                    <a:endParaRPr lang="en-US" altLang="en-US"/>
                  </a:p>
                </c:rich>
              </c:tx>
              <c:showLegendKey val="0"/>
              <c:showVal val="1"/>
              <c:showCatName val="0"/>
              <c:showSerName val="0"/>
              <c:showPercent val="0"/>
              <c:showBubbleSize val="0"/>
            </c:dLbl>
            <c:dLbl>
              <c:idx val="4"/>
              <c:delete val="1"/>
            </c:dLbl>
            <c:dLbl>
              <c:idx val="5"/>
              <c:layout>
                <c:manualLayout>
                  <c:x val="1.2168744531933508E-2"/>
                  <c:y val="1.5046296296296295E-2"/>
                </c:manualLayout>
              </c:layout>
              <c:showLegendKey val="0"/>
              <c:showVal val="0"/>
              <c:showCatName val="1"/>
              <c:showSerName val="0"/>
              <c:showPercent val="1"/>
              <c:showBubbleSize val="0"/>
            </c:dLbl>
            <c:txPr>
              <a:bodyPr/>
              <a:lstStyle/>
              <a:p>
                <a:pPr>
                  <a:defRPr>
                    <a:latin typeface="+mn-lt"/>
                  </a:defRPr>
                </a:pPr>
                <a:endParaRPr lang="zh-CN"/>
              </a:p>
            </c:txPr>
            <c:showLegendKey val="0"/>
            <c:showVal val="0"/>
            <c:showCatName val="1"/>
            <c:showSerName val="0"/>
            <c:showPercent val="1"/>
            <c:showBubbleSize val="0"/>
            <c:showLeaderLines val="0"/>
          </c:dLbls>
          <c:cat>
            <c:strRef>
              <c:f>'graphs for English Version'!$L$31:$L$35</c:f>
              <c:strCache>
                <c:ptCount val="4"/>
                <c:pt idx="0">
                  <c:v>China</c:v>
                </c:pt>
                <c:pt idx="1">
                  <c:v>SEA</c:v>
                </c:pt>
                <c:pt idx="2">
                  <c:v>Japan</c:v>
                </c:pt>
                <c:pt idx="3">
                  <c:v>Others</c:v>
                </c:pt>
              </c:strCache>
            </c:strRef>
          </c:cat>
          <c:val>
            <c:numRef>
              <c:f>'graphs for English Version'!$M$31:$M$35</c:f>
              <c:numCache>
                <c:formatCode>0%</c:formatCode>
                <c:ptCount val="5"/>
                <c:pt idx="0">
                  <c:v>0.86</c:v>
                </c:pt>
                <c:pt idx="1">
                  <c:v>0.05</c:v>
                </c:pt>
                <c:pt idx="2">
                  <c:v>0.04</c:v>
                </c:pt>
                <c:pt idx="3">
                  <c:v>0.05</c:v>
                </c:pt>
              </c:numCache>
            </c:numRef>
          </c:val>
        </c:ser>
        <c:dLbls>
          <c:showLegendKey val="0"/>
          <c:showVal val="0"/>
          <c:showCatName val="1"/>
          <c:showSerName val="0"/>
          <c:showPercent val="1"/>
          <c:showBubbleSize val="0"/>
          <c:showLeaderLines val="0"/>
        </c:dLbls>
        <c:firstSliceAng val="0"/>
        <c:holeSize val="50"/>
      </c:doughnutChart>
    </c:plotArea>
    <c:plotVisOnly val="1"/>
    <c:dispBlanksAs val="gap"/>
    <c:showDLblsOverMax val="0"/>
  </c:chart>
  <c:spPr>
    <a:noFill/>
    <a:ln>
      <a:noFill/>
    </a:ln>
  </c:spPr>
  <c:txPr>
    <a:bodyPr/>
    <a:lstStyle/>
    <a:p>
      <a:pPr>
        <a:defRPr>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192975806040107"/>
          <c:y val="0.16465460726193201"/>
          <c:w val="0.56703993935108576"/>
          <c:h val="0.80384797577427014"/>
        </c:manualLayout>
      </c:layout>
      <c:doughnutChart>
        <c:varyColors val="1"/>
        <c:ser>
          <c:idx val="0"/>
          <c:order val="0"/>
          <c:dPt>
            <c:idx val="0"/>
            <c:bubble3D val="0"/>
            <c:spPr>
              <a:solidFill>
                <a:schemeClr val="tx1">
                  <a:lumMod val="50000"/>
                  <a:lumOff val="50000"/>
                </a:schemeClr>
              </a:solidFill>
            </c:spPr>
          </c:dPt>
          <c:dPt>
            <c:idx val="1"/>
            <c:bubble3D val="0"/>
            <c:spPr>
              <a:solidFill>
                <a:schemeClr val="bg1">
                  <a:lumMod val="65000"/>
                </a:schemeClr>
              </a:solidFill>
            </c:spPr>
          </c:dPt>
          <c:dPt>
            <c:idx val="2"/>
            <c:bubble3D val="0"/>
            <c:spPr>
              <a:solidFill>
                <a:schemeClr val="bg1">
                  <a:lumMod val="75000"/>
                </a:schemeClr>
              </a:solidFill>
            </c:spPr>
          </c:dPt>
          <c:dPt>
            <c:idx val="3"/>
            <c:bubble3D val="0"/>
            <c:spPr>
              <a:solidFill>
                <a:schemeClr val="bg1">
                  <a:lumMod val="85000"/>
                </a:schemeClr>
              </a:solidFill>
            </c:spPr>
          </c:dPt>
          <c:dPt>
            <c:idx val="4"/>
            <c:bubble3D val="0"/>
            <c:spPr>
              <a:solidFill>
                <a:schemeClr val="bg1">
                  <a:lumMod val="95000"/>
                </a:schemeClr>
              </a:solidFill>
            </c:spPr>
          </c:dPt>
          <c:dPt>
            <c:idx val="5"/>
            <c:bubble3D val="0"/>
            <c:spPr>
              <a:noFill/>
            </c:spPr>
          </c:dPt>
          <c:dPt>
            <c:idx val="6"/>
            <c:bubble3D val="0"/>
            <c:spPr>
              <a:noFill/>
            </c:spPr>
          </c:dPt>
          <c:dPt>
            <c:idx val="7"/>
            <c:bubble3D val="0"/>
            <c:spPr>
              <a:noFill/>
            </c:spPr>
          </c:dPt>
          <c:dLbls>
            <c:dLbl>
              <c:idx val="0"/>
              <c:spPr/>
              <c:txPr>
                <a:bodyPr/>
                <a:lstStyle/>
                <a:p>
                  <a:pPr>
                    <a:defRPr sz="1050" b="1">
                      <a:solidFill>
                        <a:schemeClr val="bg1"/>
                      </a:solidFill>
                      <a:latin typeface="+mn-lt"/>
                    </a:defRPr>
                  </a:pPr>
                  <a:endParaRPr lang="zh-CN"/>
                </a:p>
              </c:txPr>
              <c:showLegendKey val="0"/>
              <c:showVal val="0"/>
              <c:showCatName val="1"/>
              <c:showSerName val="0"/>
              <c:showPercent val="1"/>
              <c:showBubbleSize val="0"/>
            </c:dLbl>
            <c:dLbl>
              <c:idx val="1"/>
              <c:layout>
                <c:manualLayout>
                  <c:x val="-0.10328532134340626"/>
                  <c:y val="1.8171490219588866E-2"/>
                </c:manualLayout>
              </c:layout>
              <c:showLegendKey val="0"/>
              <c:showVal val="0"/>
              <c:showCatName val="1"/>
              <c:showSerName val="0"/>
              <c:showPercent val="1"/>
              <c:showBubbleSize val="0"/>
            </c:dLbl>
            <c:dLbl>
              <c:idx val="2"/>
              <c:layout>
                <c:manualLayout>
                  <c:x val="-5.1642660671703131E-2"/>
                  <c:y val="-9.6914614504473931E-2"/>
                </c:manualLayout>
              </c:layout>
              <c:showLegendKey val="0"/>
              <c:showVal val="0"/>
              <c:showCatName val="1"/>
              <c:showSerName val="0"/>
              <c:showPercent val="1"/>
              <c:showBubbleSize val="0"/>
            </c:dLbl>
            <c:dLbl>
              <c:idx val="3"/>
              <c:layout>
                <c:manualLayout>
                  <c:x val="3.952014453792705E-2"/>
                  <c:y val="0.11253976552738615"/>
                </c:manualLayout>
              </c:layout>
              <c:tx>
                <c:rich>
                  <a:bodyPr/>
                  <a:lstStyle/>
                  <a:p>
                    <a:r>
                      <a:rPr lang="en-US" altLang="en-US">
                        <a:latin typeface="+mn-lt"/>
                      </a:rPr>
                      <a:t>E</a:t>
                    </a:r>
                    <a:r>
                      <a:rPr lang="en-US" altLang="zh-CN">
                        <a:latin typeface="+mn-lt"/>
                      </a:rPr>
                      <a:t>urope</a:t>
                    </a:r>
                  </a:p>
                  <a:p>
                    <a:r>
                      <a:rPr lang="en-US" altLang="en-US">
                        <a:latin typeface="+mn-lt"/>
                      </a:rPr>
                      <a:t>6%</a:t>
                    </a:r>
                    <a:endParaRPr lang="en-US" altLang="en-US"/>
                  </a:p>
                </c:rich>
              </c:tx>
              <c:showLegendKey val="0"/>
              <c:showVal val="1"/>
              <c:showCatName val="0"/>
              <c:showSerName val="0"/>
              <c:showPercent val="0"/>
              <c:showBubbleSize val="0"/>
            </c:dLbl>
            <c:dLbl>
              <c:idx val="4"/>
              <c:layout>
                <c:manualLayout>
                  <c:x val="-1.9760072268963525E-2"/>
                  <c:y val="-5.0642894487323765E-2"/>
                </c:manualLayout>
              </c:layout>
              <c:tx>
                <c:rich>
                  <a:bodyPr/>
                  <a:lstStyle/>
                  <a:p>
                    <a:r>
                      <a:rPr lang="en-US" altLang="en-US">
                        <a:latin typeface="+mn-lt"/>
                      </a:rPr>
                      <a:t>Others</a:t>
                    </a:r>
                  </a:p>
                  <a:p>
                    <a:r>
                      <a:rPr lang="en-US" altLang="en-US">
                        <a:latin typeface="+mn-lt"/>
                      </a:rPr>
                      <a:t>8%</a:t>
                    </a:r>
                    <a:endParaRPr lang="en-US" altLang="en-US"/>
                  </a:p>
                </c:rich>
              </c:tx>
              <c:showLegendKey val="0"/>
              <c:showVal val="1"/>
              <c:showCatName val="0"/>
              <c:showSerName val="0"/>
              <c:showPercent val="0"/>
              <c:showBubbleSize val="0"/>
            </c:dLbl>
            <c:dLbl>
              <c:idx val="5"/>
              <c:delete val="1"/>
            </c:dLbl>
            <c:dLbl>
              <c:idx val="6"/>
              <c:delete val="1"/>
            </c:dLbl>
            <c:dLbl>
              <c:idx val="7"/>
              <c:delete val="1"/>
            </c:dLbl>
            <c:txPr>
              <a:bodyPr/>
              <a:lstStyle/>
              <a:p>
                <a:pPr>
                  <a:defRPr>
                    <a:latin typeface="+mn-lt"/>
                  </a:defRPr>
                </a:pPr>
                <a:endParaRPr lang="zh-CN"/>
              </a:p>
            </c:txPr>
            <c:showLegendKey val="0"/>
            <c:showVal val="0"/>
            <c:showCatName val="1"/>
            <c:showSerName val="0"/>
            <c:showPercent val="1"/>
            <c:showBubbleSize val="0"/>
            <c:showLeaderLines val="0"/>
          </c:dLbls>
          <c:cat>
            <c:strRef>
              <c:f>'graphs for English Version'!$L$45:$L$49</c:f>
              <c:strCache>
                <c:ptCount val="5"/>
                <c:pt idx="0">
                  <c:v>China</c:v>
                </c:pt>
                <c:pt idx="1">
                  <c:v>Japan</c:v>
                </c:pt>
                <c:pt idx="2">
                  <c:v>SEA</c:v>
                </c:pt>
                <c:pt idx="3">
                  <c:v>Europe</c:v>
                </c:pt>
                <c:pt idx="4">
                  <c:v>Others</c:v>
                </c:pt>
              </c:strCache>
            </c:strRef>
          </c:cat>
          <c:val>
            <c:numRef>
              <c:f>'graphs for English Version'!$M$45:$M$49</c:f>
              <c:numCache>
                <c:formatCode>0%</c:formatCode>
                <c:ptCount val="5"/>
                <c:pt idx="0">
                  <c:v>0.74</c:v>
                </c:pt>
                <c:pt idx="1">
                  <c:v>0.06</c:v>
                </c:pt>
                <c:pt idx="2">
                  <c:v>0.06</c:v>
                </c:pt>
                <c:pt idx="3">
                  <c:v>0.06</c:v>
                </c:pt>
                <c:pt idx="4">
                  <c:v>0.08</c:v>
                </c:pt>
              </c:numCache>
            </c:numRef>
          </c:val>
        </c:ser>
        <c:dLbls>
          <c:showLegendKey val="0"/>
          <c:showVal val="0"/>
          <c:showCatName val="1"/>
          <c:showSerName val="0"/>
          <c:showPercent val="1"/>
          <c:showBubbleSize val="0"/>
          <c:showLeaderLines val="0"/>
        </c:dLbls>
        <c:firstSliceAng val="0"/>
        <c:holeSize val="50"/>
      </c:doughnutChart>
    </c:plotArea>
    <c:plotVisOnly val="1"/>
    <c:dispBlanksAs val="gap"/>
    <c:showDLblsOverMax val="0"/>
  </c:chart>
  <c:spPr>
    <a:noFill/>
    <a:ln>
      <a:noFill/>
    </a:ln>
  </c:spPr>
  <c:txPr>
    <a:bodyPr/>
    <a:lstStyle/>
    <a:p>
      <a:pPr>
        <a:defRPr>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824385128379131"/>
          <c:y val="2.4361805604365953E-2"/>
          <c:w val="0.63649722102949524"/>
          <c:h val="0.96124070114658466"/>
        </c:manualLayout>
      </c:layout>
      <c:pieChart>
        <c:varyColors val="1"/>
        <c:ser>
          <c:idx val="0"/>
          <c:order val="0"/>
          <c:tx>
            <c:strRef>
              <c:f>'graphs for English Version'!$M$58</c:f>
              <c:strCache>
                <c:ptCount val="1"/>
                <c:pt idx="0">
                  <c:v>百分比</c:v>
                </c:pt>
              </c:strCache>
            </c:strRef>
          </c:tx>
          <c:dPt>
            <c:idx val="0"/>
            <c:bubble3D val="0"/>
            <c:spPr>
              <a:solidFill>
                <a:schemeClr val="tx1">
                  <a:lumMod val="65000"/>
                  <a:lumOff val="35000"/>
                </a:schemeClr>
              </a:solidFill>
            </c:spPr>
          </c:dPt>
          <c:dPt>
            <c:idx val="1"/>
            <c:bubble3D val="0"/>
            <c:spPr>
              <a:solidFill>
                <a:schemeClr val="bg1">
                  <a:lumMod val="50000"/>
                </a:schemeClr>
              </a:solidFill>
            </c:spPr>
          </c:dPt>
          <c:dPt>
            <c:idx val="2"/>
            <c:bubble3D val="0"/>
            <c:spPr>
              <a:solidFill>
                <a:schemeClr val="bg1">
                  <a:lumMod val="65000"/>
                </a:schemeClr>
              </a:solidFill>
            </c:spPr>
          </c:dPt>
          <c:dPt>
            <c:idx val="3"/>
            <c:bubble3D val="0"/>
            <c:spPr>
              <a:solidFill>
                <a:schemeClr val="bg1">
                  <a:lumMod val="75000"/>
                </a:schemeClr>
              </a:solidFill>
            </c:spPr>
          </c:dPt>
          <c:dPt>
            <c:idx val="4"/>
            <c:bubble3D val="0"/>
            <c:spPr>
              <a:solidFill>
                <a:schemeClr val="bg1">
                  <a:lumMod val="85000"/>
                </a:schemeClr>
              </a:solidFill>
            </c:spPr>
          </c:dPt>
          <c:dPt>
            <c:idx val="5"/>
            <c:bubble3D val="0"/>
            <c:spPr>
              <a:solidFill>
                <a:schemeClr val="bg1">
                  <a:lumMod val="95000"/>
                </a:schemeClr>
              </a:solidFill>
            </c:spPr>
          </c:dPt>
          <c:dLbls>
            <c:dLbl>
              <c:idx val="0"/>
              <c:spPr/>
              <c:txPr>
                <a:bodyPr/>
                <a:lstStyle/>
                <a:p>
                  <a:pPr>
                    <a:defRPr sz="1800" b="1">
                      <a:solidFill>
                        <a:schemeClr val="bg1"/>
                      </a:solidFill>
                      <a:latin typeface="+mn-lt"/>
                    </a:defRPr>
                  </a:pPr>
                  <a:endParaRPr lang="zh-CN"/>
                </a:p>
              </c:txPr>
              <c:showLegendKey val="0"/>
              <c:showVal val="0"/>
              <c:showCatName val="1"/>
              <c:showSerName val="0"/>
              <c:showPercent val="1"/>
              <c:showBubbleSize val="0"/>
            </c:dLbl>
            <c:dLbl>
              <c:idx val="4"/>
              <c:layout>
                <c:manualLayout>
                  <c:x val="0.13952353642388082"/>
                  <c:y val="4.7133935231686276E-2"/>
                </c:manualLayout>
              </c:layout>
              <c:showLegendKey val="0"/>
              <c:showVal val="0"/>
              <c:showCatName val="1"/>
              <c:showSerName val="0"/>
              <c:showPercent val="1"/>
              <c:showBubbleSize val="0"/>
            </c:dLbl>
            <c:txPr>
              <a:bodyPr/>
              <a:lstStyle/>
              <a:p>
                <a:pPr>
                  <a:defRPr sz="1200">
                    <a:latin typeface="+mn-lt"/>
                  </a:defRPr>
                </a:pPr>
                <a:endParaRPr lang="zh-CN"/>
              </a:p>
            </c:txPr>
            <c:showLegendKey val="0"/>
            <c:showVal val="0"/>
            <c:showCatName val="1"/>
            <c:showSerName val="0"/>
            <c:showPercent val="1"/>
            <c:showBubbleSize val="0"/>
            <c:showLeaderLines val="1"/>
          </c:dLbls>
          <c:cat>
            <c:strRef>
              <c:f>'graphs for English Version'!$L$59:$L$64</c:f>
              <c:strCache>
                <c:ptCount val="6"/>
                <c:pt idx="0">
                  <c:v>China</c:v>
                </c:pt>
                <c:pt idx="1">
                  <c:v>Japan</c:v>
                </c:pt>
                <c:pt idx="2">
                  <c:v>Europe</c:v>
                </c:pt>
                <c:pt idx="3">
                  <c:v>USA</c:v>
                </c:pt>
                <c:pt idx="4">
                  <c:v>Australia</c:v>
                </c:pt>
                <c:pt idx="5">
                  <c:v>Others</c:v>
                </c:pt>
              </c:strCache>
            </c:strRef>
          </c:cat>
          <c:val>
            <c:numRef>
              <c:f>'graphs for English Version'!$M$59:$M$64</c:f>
              <c:numCache>
                <c:formatCode>0%</c:formatCode>
                <c:ptCount val="6"/>
                <c:pt idx="0">
                  <c:v>0.25</c:v>
                </c:pt>
                <c:pt idx="1">
                  <c:v>0.21</c:v>
                </c:pt>
                <c:pt idx="2">
                  <c:v>0.16</c:v>
                </c:pt>
                <c:pt idx="3">
                  <c:v>0.15</c:v>
                </c:pt>
                <c:pt idx="4">
                  <c:v>0.02</c:v>
                </c:pt>
                <c:pt idx="5">
                  <c:v>0.21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spPr>
    <a:noFill/>
    <a:ln>
      <a:noFill/>
    </a:ln>
  </c:spPr>
  <c:txPr>
    <a:bodyPr/>
    <a:lstStyle/>
    <a:p>
      <a:pPr>
        <a:defRPr>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709581709018491"/>
          <c:y val="5.1400554097404488E-2"/>
          <c:w val="0.86234890913096562"/>
          <c:h val="0.60464094386681022"/>
        </c:manualLayout>
      </c:layout>
      <c:barChart>
        <c:barDir val="col"/>
        <c:grouping val="stacked"/>
        <c:varyColors val="0"/>
        <c:ser>
          <c:idx val="0"/>
          <c:order val="0"/>
          <c:spPr>
            <a:noFill/>
          </c:spPr>
          <c:invertIfNegative val="0"/>
          <c:cat>
            <c:strRef>
              <c:f>'graphs for English Version'!$L$184:$L$188</c:f>
              <c:strCache>
                <c:ptCount val="5"/>
                <c:pt idx="0">
                  <c:v>PV plant costs
2015</c:v>
                </c:pt>
                <c:pt idx="1">
                  <c:v>Module cost reduction with efficiency increase</c:v>
                </c:pt>
                <c:pt idx="2">
                  <c:v>Material and production cost reduction</c:v>
                </c:pt>
                <c:pt idx="3">
                  <c:v>Optimization of system and operation costs</c:v>
                </c:pt>
                <c:pt idx="4">
                  <c:v>PV plant costs
2025</c:v>
                </c:pt>
              </c:strCache>
            </c:strRef>
          </c:cat>
          <c:val>
            <c:numRef>
              <c:f>'graphs for English Version'!$M$184:$M$188</c:f>
              <c:numCache>
                <c:formatCode>General</c:formatCode>
                <c:ptCount val="5"/>
                <c:pt idx="0">
                  <c:v>0</c:v>
                </c:pt>
                <c:pt idx="1">
                  <c:v>6.4</c:v>
                </c:pt>
                <c:pt idx="2">
                  <c:v>4.5</c:v>
                </c:pt>
                <c:pt idx="3">
                  <c:v>4</c:v>
                </c:pt>
                <c:pt idx="4">
                  <c:v>0</c:v>
                </c:pt>
              </c:numCache>
            </c:numRef>
          </c:val>
        </c:ser>
        <c:ser>
          <c:idx val="1"/>
          <c:order val="1"/>
          <c:invertIfNegative val="0"/>
          <c:dPt>
            <c:idx val="0"/>
            <c:invertIfNegative val="0"/>
            <c:bubble3D val="0"/>
            <c:spPr>
              <a:solidFill>
                <a:schemeClr val="tx1">
                  <a:lumMod val="50000"/>
                  <a:lumOff val="50000"/>
                </a:schemeClr>
              </a:solidFill>
            </c:spPr>
          </c:dPt>
          <c:dPt>
            <c:idx val="1"/>
            <c:invertIfNegative val="0"/>
            <c:bubble3D val="0"/>
            <c:spPr>
              <a:solidFill>
                <a:schemeClr val="bg1">
                  <a:lumMod val="75000"/>
                </a:schemeClr>
              </a:solidFill>
            </c:spPr>
          </c:dPt>
          <c:dPt>
            <c:idx val="2"/>
            <c:invertIfNegative val="0"/>
            <c:bubble3D val="0"/>
            <c:spPr>
              <a:solidFill>
                <a:schemeClr val="bg1">
                  <a:lumMod val="75000"/>
                </a:schemeClr>
              </a:solidFill>
            </c:spPr>
          </c:dPt>
          <c:dPt>
            <c:idx val="3"/>
            <c:invertIfNegative val="0"/>
            <c:bubble3D val="0"/>
            <c:spPr>
              <a:solidFill>
                <a:schemeClr val="bg1">
                  <a:lumMod val="75000"/>
                </a:schemeClr>
              </a:solidFill>
            </c:spPr>
          </c:dPt>
          <c:dPt>
            <c:idx val="4"/>
            <c:invertIfNegative val="0"/>
            <c:bubble3D val="0"/>
            <c:spPr>
              <a:solidFill>
                <a:schemeClr val="bg1">
                  <a:lumMod val="85000"/>
                </a:schemeClr>
              </a:solidFill>
            </c:spPr>
          </c:dPt>
          <c:dLbls>
            <c:dLbl>
              <c:idx val="0"/>
              <c:layout>
                <c:manualLayout>
                  <c:x val="-2.3257649734824784E-3"/>
                  <c:y val="-0.2170672275730047"/>
                </c:manualLayout>
              </c:layout>
              <c:showLegendKey val="0"/>
              <c:showVal val="1"/>
              <c:showCatName val="0"/>
              <c:showSerName val="0"/>
              <c:showPercent val="0"/>
              <c:showBubbleSize val="0"/>
            </c:dLbl>
            <c:dLbl>
              <c:idx val="1"/>
              <c:layout/>
              <c:tx>
                <c:rich>
                  <a:bodyPr/>
                  <a:lstStyle/>
                  <a:p>
                    <a:r>
                      <a:rPr lang="en-US" altLang="en-US" sz="1050">
                        <a:latin typeface="+mn-lt"/>
                        <a:ea typeface="微软雅黑" panose="020B0503020204020204" pitchFamily="34" charset="-122"/>
                      </a:rPr>
                      <a:t>-1.6</a:t>
                    </a:r>
                    <a:endParaRPr lang="en-US" altLang="en-US"/>
                  </a:p>
                </c:rich>
              </c:tx>
              <c:showLegendKey val="0"/>
              <c:showVal val="1"/>
              <c:showCatName val="0"/>
              <c:showSerName val="0"/>
              <c:showPercent val="0"/>
              <c:showBubbleSize val="0"/>
            </c:dLbl>
            <c:dLbl>
              <c:idx val="2"/>
              <c:layout/>
              <c:tx>
                <c:rich>
                  <a:bodyPr/>
                  <a:lstStyle/>
                  <a:p>
                    <a:r>
                      <a:rPr lang="en-US" altLang="en-US" sz="1050">
                        <a:latin typeface="+mn-lt"/>
                        <a:ea typeface="微软雅黑" panose="020B0503020204020204" pitchFamily="34" charset="-122"/>
                      </a:rPr>
                      <a:t>-1.9</a:t>
                    </a:r>
                    <a:endParaRPr lang="en-US" altLang="en-US"/>
                  </a:p>
                </c:rich>
              </c:tx>
              <c:showLegendKey val="0"/>
              <c:showVal val="1"/>
              <c:showCatName val="0"/>
              <c:showSerName val="0"/>
              <c:showPercent val="0"/>
              <c:showBubbleSize val="0"/>
            </c:dLbl>
            <c:dLbl>
              <c:idx val="3"/>
              <c:layout/>
              <c:tx>
                <c:rich>
                  <a:bodyPr/>
                  <a:lstStyle/>
                  <a:p>
                    <a:r>
                      <a:rPr lang="en-US" altLang="en-US" sz="1050">
                        <a:latin typeface="+mn-lt"/>
                        <a:ea typeface="微软雅黑" panose="020B0503020204020204" pitchFamily="34" charset="-122"/>
                      </a:rPr>
                      <a:t>-0.5</a:t>
                    </a:r>
                    <a:endParaRPr lang="en-US" altLang="en-US"/>
                  </a:p>
                </c:rich>
              </c:tx>
              <c:showLegendKey val="0"/>
              <c:showVal val="1"/>
              <c:showCatName val="0"/>
              <c:showSerName val="0"/>
              <c:showPercent val="0"/>
              <c:showBubbleSize val="0"/>
            </c:dLbl>
            <c:dLbl>
              <c:idx val="4"/>
              <c:layout>
                <c:manualLayout>
                  <c:x val="0"/>
                  <c:y val="-8.2140178869014549E-2"/>
                </c:manualLayout>
              </c:layout>
              <c:numFmt formatCode="#,##0.0_);[Red]\(#,##0.0\)" sourceLinked="0"/>
              <c:spPr/>
              <c:txPr>
                <a:bodyPr/>
                <a:lstStyle/>
                <a:p>
                  <a:pPr>
                    <a:defRPr sz="1100" b="1">
                      <a:solidFill>
                        <a:srgbClr val="C00000"/>
                      </a:solidFill>
                      <a:latin typeface="+mn-lt"/>
                    </a:defRPr>
                  </a:pPr>
                  <a:endParaRPr lang="zh-CN"/>
                </a:p>
              </c:txPr>
              <c:showLegendKey val="0"/>
              <c:showVal val="1"/>
              <c:showCatName val="0"/>
              <c:showSerName val="0"/>
              <c:showPercent val="0"/>
              <c:showBubbleSize val="0"/>
            </c:dLbl>
            <c:numFmt formatCode="#,##0.0_);[Red]\(#,##0.0\)" sourceLinked="0"/>
            <c:txPr>
              <a:bodyPr/>
              <a:lstStyle/>
              <a:p>
                <a:pPr>
                  <a:defRPr sz="1050">
                    <a:latin typeface="+mn-lt"/>
                  </a:defRPr>
                </a:pPr>
                <a:endParaRPr lang="zh-CN"/>
              </a:p>
            </c:txPr>
            <c:showLegendKey val="0"/>
            <c:showVal val="0"/>
            <c:showCatName val="0"/>
            <c:showSerName val="0"/>
            <c:showPercent val="0"/>
            <c:showBubbleSize val="0"/>
          </c:dLbls>
          <c:cat>
            <c:strRef>
              <c:f>'graphs for English Version'!$L$184:$L$188</c:f>
              <c:strCache>
                <c:ptCount val="5"/>
                <c:pt idx="0">
                  <c:v>PV plant costs
2015</c:v>
                </c:pt>
                <c:pt idx="1">
                  <c:v>Module cost reduction with efficiency increase</c:v>
                </c:pt>
                <c:pt idx="2">
                  <c:v>Material and production cost reduction</c:v>
                </c:pt>
                <c:pt idx="3">
                  <c:v>Optimization of system and operation costs</c:v>
                </c:pt>
                <c:pt idx="4">
                  <c:v>PV plant costs
2025</c:v>
                </c:pt>
              </c:strCache>
            </c:strRef>
          </c:cat>
          <c:val>
            <c:numRef>
              <c:f>'graphs for English Version'!$N$184:$N$188</c:f>
              <c:numCache>
                <c:formatCode>General</c:formatCode>
                <c:ptCount val="5"/>
                <c:pt idx="0">
                  <c:v>8</c:v>
                </c:pt>
                <c:pt idx="1">
                  <c:v>1.6</c:v>
                </c:pt>
                <c:pt idx="2">
                  <c:v>1.9</c:v>
                </c:pt>
                <c:pt idx="3">
                  <c:v>0.5</c:v>
                </c:pt>
                <c:pt idx="4">
                  <c:v>4</c:v>
                </c:pt>
              </c:numCache>
            </c:numRef>
          </c:val>
        </c:ser>
        <c:dLbls>
          <c:showLegendKey val="0"/>
          <c:showVal val="0"/>
          <c:showCatName val="0"/>
          <c:showSerName val="0"/>
          <c:showPercent val="0"/>
          <c:showBubbleSize val="0"/>
        </c:dLbls>
        <c:gapWidth val="150"/>
        <c:overlap val="100"/>
        <c:axId val="127708544"/>
        <c:axId val="127714432"/>
      </c:barChart>
      <c:catAx>
        <c:axId val="127708544"/>
        <c:scaling>
          <c:orientation val="minMax"/>
        </c:scaling>
        <c:delete val="0"/>
        <c:axPos val="b"/>
        <c:majorTickMark val="out"/>
        <c:minorTickMark val="none"/>
        <c:tickLblPos val="low"/>
        <c:txPr>
          <a:bodyPr rot="0" vert="horz"/>
          <a:lstStyle/>
          <a:p>
            <a:pPr>
              <a:defRPr sz="1050">
                <a:latin typeface="+mn-lt"/>
              </a:defRPr>
            </a:pPr>
            <a:endParaRPr lang="zh-CN"/>
          </a:p>
        </c:txPr>
        <c:crossAx val="127714432"/>
        <c:crosses val="autoZero"/>
        <c:auto val="1"/>
        <c:lblAlgn val="ctr"/>
        <c:lblOffset val="100"/>
        <c:noMultiLvlLbl val="0"/>
      </c:catAx>
      <c:valAx>
        <c:axId val="127714432"/>
        <c:scaling>
          <c:orientation val="minMax"/>
          <c:max val="9"/>
        </c:scaling>
        <c:delete val="0"/>
        <c:axPos val="l"/>
        <c:title>
          <c:tx>
            <c:rich>
              <a:bodyPr rot="-5400000" vert="horz"/>
              <a:lstStyle/>
              <a:p>
                <a:pPr>
                  <a:defRPr b="0">
                    <a:latin typeface="+mn-lt"/>
                  </a:defRPr>
                </a:pPr>
                <a:r>
                  <a:rPr lang="en-US" b="0">
                    <a:latin typeface="+mn-lt"/>
                  </a:rPr>
                  <a:t>RMB / W</a:t>
                </a:r>
                <a:endParaRPr lang="zh-CN" b="0">
                  <a:latin typeface="+mn-lt"/>
                </a:endParaRPr>
              </a:p>
            </c:rich>
          </c:tx>
          <c:layout>
            <c:manualLayout>
              <c:xMode val="edge"/>
              <c:yMode val="edge"/>
              <c:x val="9.354434017916911E-3"/>
              <c:y val="0.27553890821230792"/>
            </c:manualLayout>
          </c:layout>
          <c:overlay val="0"/>
        </c:title>
        <c:numFmt formatCode="#,##0.0_);[Red]\(#,##0.0\)" sourceLinked="0"/>
        <c:majorTickMark val="out"/>
        <c:minorTickMark val="none"/>
        <c:tickLblPos val="nextTo"/>
        <c:txPr>
          <a:bodyPr/>
          <a:lstStyle/>
          <a:p>
            <a:pPr>
              <a:defRPr sz="900">
                <a:latin typeface="+mn-lt"/>
              </a:defRPr>
            </a:pPr>
            <a:endParaRPr lang="zh-CN"/>
          </a:p>
        </c:txPr>
        <c:crossAx val="127708544"/>
        <c:crosses val="autoZero"/>
        <c:crossBetween val="between"/>
      </c:valAx>
      <c:spPr>
        <a:noFill/>
        <a:ln>
          <a:noFill/>
        </a:ln>
      </c:spPr>
    </c:plotArea>
    <c:plotVisOnly val="1"/>
    <c:dispBlanksAs val="gap"/>
    <c:showDLblsOverMax val="0"/>
  </c:chart>
  <c:spPr>
    <a:noFill/>
    <a:ln>
      <a:noFill/>
    </a:ln>
  </c:spPr>
  <c:txPr>
    <a:bodyPr/>
    <a:lstStyle/>
    <a:p>
      <a:pPr>
        <a:defRPr>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0"/>
          <c:tx>
            <c:strRef>
              <c:f>graphs!$M$244</c:f>
              <c:strCache>
                <c:ptCount val="1"/>
                <c:pt idx="0">
                  <c:v>Cumulative Installed PV Capacity in GW</c:v>
                </c:pt>
              </c:strCache>
            </c:strRef>
          </c:tx>
          <c:spPr>
            <a:solidFill>
              <a:sysClr val="window" lastClr="FFFFFF">
                <a:lumMod val="65000"/>
              </a:sysClr>
            </a:solidFill>
            <a:effectLst/>
          </c:spPr>
          <c:invertIfNegative val="0"/>
          <c:dLbls>
            <c:txPr>
              <a:bodyPr/>
              <a:lstStyle/>
              <a:p>
                <a:pPr>
                  <a:defRPr sz="1050" b="1">
                    <a:latin typeface="+mn-lt"/>
                    <a:ea typeface="Arial Unicode MS" panose="020B0604020202020204" pitchFamily="34" charset="-122"/>
                    <a:cs typeface="Arial Unicode MS" panose="020B0604020202020204" pitchFamily="34" charset="-122"/>
                  </a:defRPr>
                </a:pPr>
                <a:endParaRPr lang="zh-CN"/>
              </a:p>
            </c:txPr>
            <c:showLegendKey val="0"/>
            <c:showVal val="1"/>
            <c:showCatName val="0"/>
            <c:showSerName val="0"/>
            <c:showPercent val="0"/>
            <c:showBubbleSize val="0"/>
            <c:showLeaderLines val="0"/>
          </c:dLbls>
          <c:cat>
            <c:numRef>
              <c:f>graphs!$L$245:$L$259</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graphs!$M$245:$M$259</c:f>
              <c:numCache>
                <c:formatCode>General</c:formatCode>
                <c:ptCount val="15"/>
                <c:pt idx="0">
                  <c:v>1.3</c:v>
                </c:pt>
                <c:pt idx="1">
                  <c:v>1.6</c:v>
                </c:pt>
                <c:pt idx="2">
                  <c:v>2.1</c:v>
                </c:pt>
                <c:pt idx="3">
                  <c:v>2.6</c:v>
                </c:pt>
                <c:pt idx="4">
                  <c:v>3.7</c:v>
                </c:pt>
                <c:pt idx="5">
                  <c:v>5.0999999999999996</c:v>
                </c:pt>
                <c:pt idx="6">
                  <c:v>6.7</c:v>
                </c:pt>
                <c:pt idx="7">
                  <c:v>9.1999999999999993</c:v>
                </c:pt>
                <c:pt idx="8">
                  <c:v>15.8</c:v>
                </c:pt>
                <c:pt idx="9">
                  <c:v>23.2</c:v>
                </c:pt>
                <c:pt idx="10">
                  <c:v>40.299999999999997</c:v>
                </c:pt>
                <c:pt idx="11">
                  <c:v>70.5</c:v>
                </c:pt>
                <c:pt idx="12">
                  <c:v>100.5</c:v>
                </c:pt>
                <c:pt idx="13">
                  <c:v>138.9</c:v>
                </c:pt>
                <c:pt idx="14">
                  <c:v>178.9</c:v>
                </c:pt>
              </c:numCache>
            </c:numRef>
          </c:val>
        </c:ser>
        <c:dLbls>
          <c:showLegendKey val="0"/>
          <c:showVal val="0"/>
          <c:showCatName val="0"/>
          <c:showSerName val="0"/>
          <c:showPercent val="0"/>
          <c:showBubbleSize val="0"/>
        </c:dLbls>
        <c:gapWidth val="36"/>
        <c:axId val="248289152"/>
        <c:axId val="248290688"/>
      </c:barChart>
      <c:catAx>
        <c:axId val="248289152"/>
        <c:scaling>
          <c:orientation val="minMax"/>
        </c:scaling>
        <c:delete val="0"/>
        <c:axPos val="b"/>
        <c:numFmt formatCode="General" sourceLinked="1"/>
        <c:majorTickMark val="out"/>
        <c:minorTickMark val="none"/>
        <c:tickLblPos val="nextTo"/>
        <c:txPr>
          <a:bodyPr/>
          <a:lstStyle/>
          <a:p>
            <a:pPr>
              <a:defRPr sz="900">
                <a:solidFill>
                  <a:schemeClr val="tx1"/>
                </a:solidFill>
                <a:latin typeface="+mn-lt"/>
                <a:ea typeface="Arial Unicode MS" panose="020B0604020202020204" pitchFamily="34" charset="-122"/>
                <a:cs typeface="Arial Unicode MS" panose="020B0604020202020204" pitchFamily="34" charset="-122"/>
              </a:defRPr>
            </a:pPr>
            <a:endParaRPr lang="zh-CN"/>
          </a:p>
        </c:txPr>
        <c:crossAx val="248290688"/>
        <c:crosses val="autoZero"/>
        <c:auto val="1"/>
        <c:lblAlgn val="ctr"/>
        <c:lblOffset val="100"/>
        <c:noMultiLvlLbl val="0"/>
      </c:catAx>
      <c:valAx>
        <c:axId val="248290688"/>
        <c:scaling>
          <c:orientation val="minMax"/>
        </c:scaling>
        <c:delete val="0"/>
        <c:axPos val="l"/>
        <c:majorGridlines>
          <c:spPr>
            <a:ln>
              <a:noFill/>
            </a:ln>
          </c:spPr>
        </c:majorGridlines>
        <c:title>
          <c:tx>
            <c:rich>
              <a:bodyPr rot="-5400000" vert="horz"/>
              <a:lstStyle/>
              <a:p>
                <a:pPr>
                  <a:defRPr sz="1200" b="0">
                    <a:solidFill>
                      <a:schemeClr val="tx1">
                        <a:lumMod val="50000"/>
                        <a:lumOff val="50000"/>
                      </a:schemeClr>
                    </a:solidFill>
                    <a:latin typeface="+mn-lt"/>
                    <a:ea typeface="Arial Unicode MS" panose="020B0604020202020204" pitchFamily="34" charset="-122"/>
                    <a:cs typeface="Arial Unicode MS" panose="020B0604020202020204" pitchFamily="34" charset="-122"/>
                  </a:defRPr>
                </a:pPr>
                <a:r>
                  <a:rPr lang="en-US" altLang="zh-CN" sz="1200" b="0">
                    <a:solidFill>
                      <a:schemeClr val="tx1">
                        <a:lumMod val="50000"/>
                        <a:lumOff val="50000"/>
                      </a:schemeClr>
                    </a:solidFill>
                    <a:latin typeface="+mn-lt"/>
                    <a:ea typeface="Arial Unicode MS" panose="020B0604020202020204" pitchFamily="34" charset="-122"/>
                    <a:cs typeface="Arial Unicode MS" panose="020B0604020202020204" pitchFamily="34" charset="-122"/>
                  </a:rPr>
                  <a:t>Cumulative</a:t>
                </a:r>
                <a:r>
                  <a:rPr lang="en-US" altLang="zh-CN" sz="1200" b="0" baseline="0">
                    <a:solidFill>
                      <a:schemeClr val="tx1">
                        <a:lumMod val="50000"/>
                        <a:lumOff val="50000"/>
                      </a:schemeClr>
                    </a:solidFill>
                    <a:latin typeface="+mn-lt"/>
                    <a:ea typeface="Arial Unicode MS" panose="020B0604020202020204" pitchFamily="34" charset="-122"/>
                    <a:cs typeface="Arial Unicode MS" panose="020B0604020202020204" pitchFamily="34" charset="-122"/>
                  </a:rPr>
                  <a:t> Installed PV Capacity in GW</a:t>
                </a:r>
                <a:endParaRPr lang="zh-CN" altLang="en-US" sz="1200" b="0">
                  <a:solidFill>
                    <a:schemeClr val="tx1">
                      <a:lumMod val="50000"/>
                      <a:lumOff val="50000"/>
                    </a:schemeClr>
                  </a:solidFill>
                  <a:latin typeface="+mn-lt"/>
                  <a:ea typeface="Arial Unicode MS" panose="020B0604020202020204" pitchFamily="34" charset="-122"/>
                  <a:cs typeface="Arial Unicode MS" panose="020B0604020202020204" pitchFamily="34" charset="-122"/>
                </a:endParaRPr>
              </a:p>
            </c:rich>
          </c:tx>
          <c:layout>
            <c:manualLayout>
              <c:xMode val="edge"/>
              <c:yMode val="edge"/>
              <c:x val="1.3589396907456818E-2"/>
              <c:y val="8.4434756499623217E-2"/>
            </c:manualLayout>
          </c:layout>
          <c:overlay val="0"/>
        </c:title>
        <c:numFmt formatCode="General" sourceLinked="1"/>
        <c:majorTickMark val="out"/>
        <c:minorTickMark val="none"/>
        <c:tickLblPos val="nextTo"/>
        <c:txPr>
          <a:bodyPr/>
          <a:lstStyle/>
          <a:p>
            <a:pPr>
              <a:defRPr sz="900">
                <a:solidFill>
                  <a:schemeClr val="tx1">
                    <a:lumMod val="50000"/>
                    <a:lumOff val="50000"/>
                  </a:schemeClr>
                </a:solidFill>
                <a:latin typeface="+mn-lt"/>
                <a:ea typeface="Arial Unicode MS" panose="020B0604020202020204" pitchFamily="34" charset="-122"/>
                <a:cs typeface="Arial Unicode MS" panose="020B0604020202020204" pitchFamily="34" charset="-122"/>
              </a:defRPr>
            </a:pPr>
            <a:endParaRPr lang="zh-CN"/>
          </a:p>
        </c:txPr>
        <c:crossAx val="248289152"/>
        <c:crosses val="autoZero"/>
        <c:crossBetween val="between"/>
      </c:valAx>
      <c:spPr>
        <a:noFill/>
      </c:spPr>
    </c:plotArea>
    <c:plotVisOnly val="1"/>
    <c:dispBlanksAs val="gap"/>
    <c:showDLblsOverMax val="0"/>
  </c:chart>
  <c:spPr>
    <a:no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98735920269818E-2"/>
          <c:y val="0"/>
          <c:w val="0.96440252815946037"/>
          <c:h val="0.87973093633493094"/>
        </c:manualLayout>
      </c:layout>
      <c:barChart>
        <c:barDir val="col"/>
        <c:grouping val="clustered"/>
        <c:varyColors val="0"/>
        <c:ser>
          <c:idx val="0"/>
          <c:order val="0"/>
          <c:tx>
            <c:strRef>
              <c:f>graphs!$R$303</c:f>
              <c:strCache>
                <c:ptCount val="1"/>
                <c:pt idx="0">
                  <c:v>Feed-in Tariff (ct/kWh)</c:v>
                </c:pt>
              </c:strCache>
            </c:strRef>
          </c:tx>
          <c:spPr>
            <a:solidFill>
              <a:schemeClr val="bg1">
                <a:lumMod val="65000"/>
              </a:schemeClr>
            </a:solidFill>
            <a:effectLst/>
          </c:spPr>
          <c:invertIfNegative val="0"/>
          <c:dPt>
            <c:idx val="11"/>
            <c:invertIfNegative val="0"/>
            <c:bubble3D val="0"/>
            <c:spPr>
              <a:noFill/>
              <a:effectLst/>
            </c:spPr>
          </c:dPt>
          <c:dPt>
            <c:idx val="12"/>
            <c:invertIfNegative val="0"/>
            <c:bubble3D val="0"/>
            <c:spPr>
              <a:noFill/>
              <a:effectLst/>
            </c:spPr>
          </c:dPt>
          <c:dLbls>
            <c:dLbl>
              <c:idx val="0"/>
              <c:layout>
                <c:manualLayout>
                  <c:x val="2.8344810377682324E-3"/>
                  <c:y val="9.7773893380630458E-2"/>
                </c:manualLayout>
              </c:layout>
              <c:spPr/>
              <c:txPr>
                <a:bodyPr/>
                <a:lstStyle/>
                <a:p>
                  <a:pPr>
                    <a:defRPr sz="1200" b="1">
                      <a:solidFill>
                        <a:schemeClr val="bg1"/>
                      </a:solidFill>
                      <a:latin typeface="+mn-lt"/>
                      <a:ea typeface="Arial Unicode MS" panose="020B0604020202020204" pitchFamily="34" charset="-122"/>
                      <a:cs typeface="Arial Unicode MS" panose="020B0604020202020204" pitchFamily="34" charset="-122"/>
                    </a:defRPr>
                  </a:pPr>
                  <a:endParaRPr lang="zh-CN"/>
                </a:p>
              </c:txPr>
              <c:showLegendKey val="0"/>
              <c:showVal val="1"/>
              <c:showCatName val="0"/>
              <c:showSerName val="0"/>
              <c:showPercent val="0"/>
              <c:showBubbleSize val="0"/>
            </c:dLbl>
            <c:dLbl>
              <c:idx val="10"/>
              <c:layout>
                <c:manualLayout>
                  <c:x val="0"/>
                  <c:y val="8.8462094011046488E-2"/>
                </c:manualLayout>
              </c:layout>
              <c:spPr/>
              <c:txPr>
                <a:bodyPr/>
                <a:lstStyle/>
                <a:p>
                  <a:pPr>
                    <a:defRPr sz="1200" b="1">
                      <a:solidFill>
                        <a:schemeClr val="bg1"/>
                      </a:solidFill>
                      <a:latin typeface="+mn-lt"/>
                      <a:ea typeface="Arial Unicode MS" panose="020B0604020202020204" pitchFamily="34" charset="-122"/>
                      <a:cs typeface="Arial Unicode MS" panose="020B0604020202020204" pitchFamily="34" charset="-122"/>
                    </a:defRPr>
                  </a:pPr>
                  <a:endParaRPr lang="zh-CN"/>
                </a:p>
              </c:txPr>
              <c:showLegendKey val="0"/>
              <c:showVal val="1"/>
              <c:showCatName val="0"/>
              <c:showSerName val="0"/>
              <c:showPercent val="0"/>
              <c:showBubbleSize val="0"/>
            </c:dLbl>
            <c:dLbl>
              <c:idx val="11"/>
              <c:layout/>
              <c:spPr/>
              <c:txPr>
                <a:bodyPr/>
                <a:lstStyle/>
                <a:p>
                  <a:pPr>
                    <a:defRPr sz="1200" b="1">
                      <a:latin typeface="+mn-lt"/>
                      <a:ea typeface="Arial Unicode MS" panose="020B0604020202020204" pitchFamily="34" charset="-122"/>
                      <a:cs typeface="Arial Unicode MS" panose="020B0604020202020204" pitchFamily="34" charset="-122"/>
                    </a:defRPr>
                  </a:pPr>
                  <a:endParaRPr lang="zh-CN"/>
                </a:p>
              </c:txPr>
              <c:showLegendKey val="0"/>
              <c:showVal val="1"/>
              <c:showCatName val="0"/>
              <c:showSerName val="0"/>
              <c:showPercent val="0"/>
              <c:showBubbleSize val="0"/>
            </c:dLbl>
            <c:dLbl>
              <c:idx val="12"/>
              <c:layout/>
              <c:spPr/>
              <c:txPr>
                <a:bodyPr/>
                <a:lstStyle/>
                <a:p>
                  <a:pPr>
                    <a:defRPr sz="1100" b="1">
                      <a:latin typeface="+mn-lt"/>
                      <a:ea typeface="Arial Unicode MS" panose="020B0604020202020204" pitchFamily="34" charset="-122"/>
                      <a:cs typeface="Arial Unicode MS" panose="020B0604020202020204" pitchFamily="34" charset="-122"/>
                    </a:defRPr>
                  </a:pPr>
                  <a:endParaRPr lang="zh-CN"/>
                </a:p>
              </c:txPr>
              <c:showLegendKey val="0"/>
              <c:showVal val="1"/>
              <c:showCatName val="0"/>
              <c:showSerName val="0"/>
              <c:showPercent val="0"/>
              <c:showBubbleSize val="0"/>
            </c:dLbl>
            <c:txPr>
              <a:bodyPr/>
              <a:lstStyle/>
              <a:p>
                <a:pPr>
                  <a:defRPr b="1">
                    <a:latin typeface="+mn-lt"/>
                    <a:ea typeface="Arial Unicode MS" panose="020B0604020202020204" pitchFamily="34" charset="-122"/>
                    <a:cs typeface="Arial Unicode MS" panose="020B0604020202020204" pitchFamily="34" charset="-122"/>
                  </a:defRPr>
                </a:pPr>
                <a:endParaRPr lang="zh-CN"/>
              </a:p>
            </c:txPr>
            <c:showLegendKey val="0"/>
            <c:showVal val="0"/>
            <c:showCatName val="0"/>
            <c:showSerName val="0"/>
            <c:showPercent val="0"/>
            <c:showBubbleSize val="0"/>
          </c:dLbls>
          <c:cat>
            <c:strRef>
              <c:f>graphs!$Q$304:$Q$316</c:f>
              <c:strCache>
                <c:ptCount val="13"/>
                <c:pt idx="0">
                  <c:v>2005</c:v>
                </c:pt>
                <c:pt idx="1">
                  <c:v>2006</c:v>
                </c:pt>
                <c:pt idx="2">
                  <c:v>2007</c:v>
                </c:pt>
                <c:pt idx="3">
                  <c:v>2008</c:v>
                </c:pt>
                <c:pt idx="4">
                  <c:v>2009</c:v>
                </c:pt>
                <c:pt idx="5">
                  <c:v>2010</c:v>
                </c:pt>
                <c:pt idx="6">
                  <c:v>2011</c:v>
                </c:pt>
                <c:pt idx="7">
                  <c:v>2012</c:v>
                </c:pt>
                <c:pt idx="8">
                  <c:v>2013</c:v>
                </c:pt>
                <c:pt idx="9">
                  <c:v>2014</c:v>
                </c:pt>
                <c:pt idx="10">
                  <c:v>2015</c:v>
                </c:pt>
                <c:pt idx="11">
                  <c:v>Wind onshore</c:v>
                </c:pt>
                <c:pt idx="12">
                  <c:v>New fossil</c:v>
                </c:pt>
              </c:strCache>
            </c:strRef>
          </c:cat>
          <c:val>
            <c:numRef>
              <c:f>graphs!$R$304:$R$316</c:f>
              <c:numCache>
                <c:formatCode>General</c:formatCode>
                <c:ptCount val="13"/>
                <c:pt idx="0">
                  <c:v>43</c:v>
                </c:pt>
                <c:pt idx="1">
                  <c:v>40.5</c:v>
                </c:pt>
                <c:pt idx="2">
                  <c:v>38</c:v>
                </c:pt>
                <c:pt idx="3">
                  <c:v>36</c:v>
                </c:pt>
                <c:pt idx="4">
                  <c:v>32</c:v>
                </c:pt>
                <c:pt idx="5">
                  <c:v>29</c:v>
                </c:pt>
                <c:pt idx="6">
                  <c:v>22</c:v>
                </c:pt>
                <c:pt idx="7">
                  <c:v>19</c:v>
                </c:pt>
                <c:pt idx="8">
                  <c:v>11.5</c:v>
                </c:pt>
                <c:pt idx="9">
                  <c:v>9.5</c:v>
                </c:pt>
                <c:pt idx="10">
                  <c:v>8.6999999999999993</c:v>
                </c:pt>
                <c:pt idx="11">
                  <c:v>9.1</c:v>
                </c:pt>
                <c:pt idx="12">
                  <c:v>10.5</c:v>
                </c:pt>
              </c:numCache>
            </c:numRef>
          </c:val>
        </c:ser>
        <c:dLbls>
          <c:showLegendKey val="0"/>
          <c:showVal val="0"/>
          <c:showCatName val="0"/>
          <c:showSerName val="0"/>
          <c:showPercent val="0"/>
          <c:showBubbleSize val="0"/>
        </c:dLbls>
        <c:gapWidth val="87"/>
        <c:axId val="244768128"/>
        <c:axId val="244782208"/>
      </c:barChart>
      <c:catAx>
        <c:axId val="244768128"/>
        <c:scaling>
          <c:orientation val="minMax"/>
        </c:scaling>
        <c:delete val="0"/>
        <c:axPos val="b"/>
        <c:numFmt formatCode="General" sourceLinked="1"/>
        <c:majorTickMark val="out"/>
        <c:minorTickMark val="none"/>
        <c:tickLblPos val="nextTo"/>
        <c:txPr>
          <a:bodyPr/>
          <a:lstStyle/>
          <a:p>
            <a:pPr>
              <a:defRPr sz="900">
                <a:solidFill>
                  <a:schemeClr val="tx1"/>
                </a:solidFill>
                <a:latin typeface="+mn-lt"/>
                <a:ea typeface="Arial Unicode MS" panose="020B0604020202020204" pitchFamily="34" charset="-122"/>
                <a:cs typeface="Arial Unicode MS" panose="020B0604020202020204" pitchFamily="34" charset="-122"/>
              </a:defRPr>
            </a:pPr>
            <a:endParaRPr lang="zh-CN"/>
          </a:p>
        </c:txPr>
        <c:crossAx val="244782208"/>
        <c:crosses val="autoZero"/>
        <c:auto val="1"/>
        <c:lblAlgn val="ctr"/>
        <c:lblOffset val="100"/>
        <c:noMultiLvlLbl val="0"/>
      </c:catAx>
      <c:valAx>
        <c:axId val="244782208"/>
        <c:scaling>
          <c:orientation val="minMax"/>
        </c:scaling>
        <c:delete val="0"/>
        <c:axPos val="l"/>
        <c:majorGridlines>
          <c:spPr>
            <a:ln>
              <a:noFill/>
            </a:ln>
          </c:spPr>
        </c:majorGridlines>
        <c:numFmt formatCode="General" sourceLinked="1"/>
        <c:majorTickMark val="none"/>
        <c:minorTickMark val="none"/>
        <c:tickLblPos val="none"/>
        <c:spPr>
          <a:ln>
            <a:noFill/>
          </a:ln>
        </c:spPr>
        <c:txPr>
          <a:bodyPr/>
          <a:lstStyle/>
          <a:p>
            <a:pPr>
              <a:defRPr>
                <a:solidFill>
                  <a:schemeClr val="tx1">
                    <a:lumMod val="50000"/>
                    <a:lumOff val="50000"/>
                  </a:schemeClr>
                </a:solidFill>
              </a:defRPr>
            </a:pPr>
            <a:endParaRPr lang="zh-CN"/>
          </a:p>
        </c:txPr>
        <c:crossAx val="244768128"/>
        <c:crosses val="autoZero"/>
        <c:crossBetween val="between"/>
        <c:majorUnit val="10"/>
      </c:valAx>
      <c:spPr>
        <a:noFill/>
        <a:ln w="25400">
          <a:noFill/>
        </a:ln>
      </c:spPr>
    </c:plotArea>
    <c:plotVisOnly val="1"/>
    <c:dispBlanksAs val="gap"/>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0.96523599327641652"/>
          <c:h val="1"/>
        </c:manualLayout>
      </c:layout>
      <c:barChart>
        <c:barDir val="col"/>
        <c:grouping val="stacked"/>
        <c:varyColors val="0"/>
        <c:ser>
          <c:idx val="0"/>
          <c:order val="0"/>
          <c:tx>
            <c:strRef>
              <c:f>graphs!$B$323</c:f>
              <c:strCache>
                <c:ptCount val="1"/>
                <c:pt idx="0">
                  <c:v>min</c:v>
                </c:pt>
              </c:strCache>
            </c:strRef>
          </c:tx>
          <c:spPr>
            <a:solidFill>
              <a:schemeClr val="accent1">
                <a:lumMod val="75000"/>
              </a:schemeClr>
            </a:solidFill>
            <a:effectLst/>
          </c:spPr>
          <c:invertIfNegative val="0"/>
          <c:dPt>
            <c:idx val="0"/>
            <c:invertIfNegative val="0"/>
            <c:bubble3D val="0"/>
            <c:spPr>
              <a:solidFill>
                <a:schemeClr val="accent5">
                  <a:lumMod val="90000"/>
                </a:schemeClr>
              </a:solidFill>
              <a:effectLst/>
            </c:spPr>
          </c:dPt>
          <c:dPt>
            <c:idx val="1"/>
            <c:invertIfNegative val="0"/>
            <c:bubble3D val="0"/>
            <c:spPr>
              <a:solidFill>
                <a:schemeClr val="accent6">
                  <a:lumMod val="20000"/>
                  <a:lumOff val="80000"/>
                </a:schemeClr>
              </a:solidFill>
              <a:effectLst/>
            </c:spPr>
          </c:dPt>
          <c:cat>
            <c:strRef>
              <c:f>graphs!$A$324:$A$325</c:f>
              <c:strCache>
                <c:ptCount val="2"/>
                <c:pt idx="0">
                  <c:v>Wind Onshore</c:v>
                </c:pt>
                <c:pt idx="1">
                  <c:v>New Fossil</c:v>
                </c:pt>
              </c:strCache>
            </c:strRef>
          </c:cat>
          <c:val>
            <c:numRef>
              <c:f>graphs!$B$324:$B$325</c:f>
              <c:numCache>
                <c:formatCode>General</c:formatCode>
                <c:ptCount val="2"/>
                <c:pt idx="0">
                  <c:v>5</c:v>
                </c:pt>
                <c:pt idx="1">
                  <c:v>5</c:v>
                </c:pt>
              </c:numCache>
            </c:numRef>
          </c:val>
        </c:ser>
        <c:ser>
          <c:idx val="1"/>
          <c:order val="1"/>
          <c:tx>
            <c:strRef>
              <c:f>graphs!$C$323</c:f>
              <c:strCache>
                <c:ptCount val="1"/>
                <c:pt idx="0">
                  <c:v>length</c:v>
                </c:pt>
              </c:strCache>
            </c:strRef>
          </c:tx>
          <c:spPr>
            <a:solidFill>
              <a:schemeClr val="accent5">
                <a:lumMod val="50000"/>
              </a:schemeClr>
            </a:solidFill>
            <a:effectLst/>
          </c:spPr>
          <c:invertIfNegative val="0"/>
          <c:dPt>
            <c:idx val="1"/>
            <c:invertIfNegative val="0"/>
            <c:bubble3D val="0"/>
            <c:spPr>
              <a:solidFill>
                <a:schemeClr val="accent6">
                  <a:lumMod val="60000"/>
                  <a:lumOff val="40000"/>
                </a:schemeClr>
              </a:solidFill>
              <a:effectLst/>
            </c:spPr>
          </c:dPt>
          <c:val>
            <c:numRef>
              <c:f>graphs!$C$324:$C$325</c:f>
              <c:numCache>
                <c:formatCode>General</c:formatCode>
                <c:ptCount val="2"/>
                <c:pt idx="0">
                  <c:v>4.0999999999999996</c:v>
                </c:pt>
                <c:pt idx="1">
                  <c:v>6</c:v>
                </c:pt>
              </c:numCache>
            </c:numRef>
          </c:val>
        </c:ser>
        <c:dLbls>
          <c:showLegendKey val="0"/>
          <c:showVal val="0"/>
          <c:showCatName val="0"/>
          <c:showSerName val="0"/>
          <c:showPercent val="0"/>
          <c:showBubbleSize val="0"/>
        </c:dLbls>
        <c:gapWidth val="61"/>
        <c:overlap val="100"/>
        <c:axId val="244934912"/>
        <c:axId val="244969472"/>
      </c:barChart>
      <c:catAx>
        <c:axId val="244934912"/>
        <c:scaling>
          <c:orientation val="minMax"/>
        </c:scaling>
        <c:delete val="1"/>
        <c:axPos val="b"/>
        <c:majorTickMark val="out"/>
        <c:minorTickMark val="none"/>
        <c:tickLblPos val="nextTo"/>
        <c:crossAx val="244969472"/>
        <c:crosses val="autoZero"/>
        <c:auto val="1"/>
        <c:lblAlgn val="ctr"/>
        <c:lblOffset val="100"/>
        <c:noMultiLvlLbl val="0"/>
      </c:catAx>
      <c:valAx>
        <c:axId val="244969472"/>
        <c:scaling>
          <c:orientation val="minMax"/>
          <c:max val="12"/>
          <c:min val="0"/>
        </c:scaling>
        <c:delete val="0"/>
        <c:axPos val="l"/>
        <c:numFmt formatCode="General" sourceLinked="1"/>
        <c:majorTickMark val="out"/>
        <c:minorTickMark val="none"/>
        <c:tickLblPos val="none"/>
        <c:spPr>
          <a:ln>
            <a:noFill/>
          </a:ln>
        </c:spPr>
        <c:crossAx val="244934912"/>
        <c:crosses val="autoZero"/>
        <c:crossBetween val="between"/>
        <c:majorUnit val="10"/>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6582037651384943E-2"/>
          <c:y val="2.0779212279696379E-2"/>
          <c:w val="0.91108293696790443"/>
          <c:h val="0.88528115951276842"/>
        </c:manualLayout>
      </c:layout>
      <c:lineChart>
        <c:grouping val="standard"/>
        <c:varyColors val="0"/>
        <c:ser>
          <c:idx val="0"/>
          <c:order val="0"/>
          <c:tx>
            <c:strRef>
              <c:f>'graphs (2)'!$M$163</c:f>
              <c:strCache>
                <c:ptCount val="1"/>
                <c:pt idx="0">
                  <c:v>Mono</c:v>
                </c:pt>
              </c:strCache>
            </c:strRef>
          </c:tx>
          <c:spPr>
            <a:ln w="25400">
              <a:solidFill>
                <a:sysClr val="windowText" lastClr="000000">
                  <a:lumMod val="85000"/>
                  <a:lumOff val="15000"/>
                </a:sysClr>
              </a:solidFill>
            </a:ln>
          </c:spPr>
          <c:marker>
            <c:symbol val="none"/>
          </c:marker>
          <c:dPt>
            <c:idx val="7"/>
            <c:bubble3D val="0"/>
            <c:spPr>
              <a:ln w="25400">
                <a:solidFill>
                  <a:sysClr val="windowText" lastClr="000000">
                    <a:lumMod val="85000"/>
                    <a:lumOff val="15000"/>
                  </a:sysClr>
                </a:solidFill>
                <a:prstDash val="dash"/>
              </a:ln>
            </c:spPr>
          </c:dPt>
          <c:dPt>
            <c:idx val="8"/>
            <c:bubble3D val="0"/>
            <c:spPr>
              <a:ln w="25400">
                <a:solidFill>
                  <a:sysClr val="windowText" lastClr="000000">
                    <a:lumMod val="85000"/>
                    <a:lumOff val="15000"/>
                  </a:sysClr>
                </a:solidFill>
                <a:prstDash val="dash"/>
              </a:ln>
            </c:spPr>
          </c:dPt>
          <c:dPt>
            <c:idx val="9"/>
            <c:bubble3D val="0"/>
            <c:spPr>
              <a:ln w="25400">
                <a:solidFill>
                  <a:sysClr val="windowText" lastClr="000000">
                    <a:lumMod val="85000"/>
                    <a:lumOff val="15000"/>
                  </a:sysClr>
                </a:solidFill>
                <a:prstDash val="dash"/>
              </a:ln>
            </c:spPr>
          </c:dPt>
          <c:dPt>
            <c:idx val="10"/>
            <c:bubble3D val="0"/>
            <c:spPr>
              <a:ln w="25400">
                <a:solidFill>
                  <a:sysClr val="windowText" lastClr="000000">
                    <a:lumMod val="85000"/>
                    <a:lumOff val="15000"/>
                  </a:sysClr>
                </a:solidFill>
                <a:prstDash val="dash"/>
              </a:ln>
            </c:spPr>
          </c:dPt>
          <c:dPt>
            <c:idx val="11"/>
            <c:bubble3D val="0"/>
            <c:spPr>
              <a:ln w="25400">
                <a:solidFill>
                  <a:sysClr val="windowText" lastClr="000000">
                    <a:lumMod val="85000"/>
                    <a:lumOff val="15000"/>
                  </a:sysClr>
                </a:solidFill>
                <a:prstDash val="dash"/>
              </a:ln>
            </c:spPr>
          </c:dPt>
          <c:dPt>
            <c:idx val="12"/>
            <c:bubble3D val="0"/>
            <c:spPr>
              <a:ln w="25400">
                <a:solidFill>
                  <a:sysClr val="windowText" lastClr="000000">
                    <a:lumMod val="85000"/>
                    <a:lumOff val="15000"/>
                  </a:sysClr>
                </a:solidFill>
                <a:prstDash val="dash"/>
              </a:ln>
            </c:spPr>
          </c:dPt>
          <c:dPt>
            <c:idx val="13"/>
            <c:bubble3D val="0"/>
            <c:spPr>
              <a:ln w="25400">
                <a:solidFill>
                  <a:sysClr val="windowText" lastClr="000000">
                    <a:lumMod val="85000"/>
                    <a:lumOff val="15000"/>
                  </a:sysClr>
                </a:solidFill>
                <a:prstDash val="dash"/>
              </a:ln>
            </c:spPr>
          </c:dPt>
          <c:dPt>
            <c:idx val="14"/>
            <c:bubble3D val="0"/>
            <c:spPr>
              <a:ln w="25400">
                <a:solidFill>
                  <a:sysClr val="windowText" lastClr="000000">
                    <a:lumMod val="85000"/>
                    <a:lumOff val="15000"/>
                  </a:sysClr>
                </a:solidFill>
                <a:prstDash val="dash"/>
              </a:ln>
            </c:spPr>
          </c:dPt>
          <c:dPt>
            <c:idx val="15"/>
            <c:bubble3D val="0"/>
            <c:spPr>
              <a:ln w="25400">
                <a:solidFill>
                  <a:sysClr val="windowText" lastClr="000000">
                    <a:lumMod val="85000"/>
                    <a:lumOff val="15000"/>
                  </a:sysClr>
                </a:solidFill>
                <a:prstDash val="dash"/>
              </a:ln>
            </c:spPr>
          </c:dPt>
          <c:dPt>
            <c:idx val="16"/>
            <c:bubble3D val="0"/>
            <c:spPr>
              <a:ln w="25400">
                <a:solidFill>
                  <a:sysClr val="windowText" lastClr="000000">
                    <a:lumMod val="85000"/>
                    <a:lumOff val="15000"/>
                  </a:sysClr>
                </a:solidFill>
                <a:prstDash val="dash"/>
              </a:ln>
            </c:spPr>
          </c:dPt>
          <c:dLbls>
            <c:dLbl>
              <c:idx val="0"/>
              <c:layout>
                <c:manualLayout>
                  <c:x val="-2.0925869202113083E-2"/>
                  <c:y val="-9.7222222222222224E-2"/>
                </c:manualLayout>
              </c:layout>
              <c:showLegendKey val="0"/>
              <c:showVal val="1"/>
              <c:showCatName val="0"/>
              <c:showSerName val="0"/>
              <c:showPercent val="0"/>
              <c:showBubbleSize val="0"/>
            </c:dLbl>
            <c:dLbl>
              <c:idx val="1"/>
              <c:delete val="1"/>
            </c:dLbl>
            <c:dLbl>
              <c:idx val="2"/>
              <c:layout>
                <c:manualLayout>
                  <c:x val="-2.51110430425357E-2"/>
                  <c:y val="-8.7962962962962965E-2"/>
                </c:manualLayout>
              </c:layout>
              <c:showLegendKey val="0"/>
              <c:showVal val="1"/>
              <c:showCatName val="0"/>
              <c:showSerName val="0"/>
              <c:showPercent val="0"/>
              <c:showBubbleSize val="0"/>
            </c:dLbl>
            <c:dLbl>
              <c:idx val="3"/>
              <c:delete val="1"/>
            </c:dLbl>
            <c:dLbl>
              <c:idx val="4"/>
              <c:layout>
                <c:manualLayout>
                  <c:x val="-2.3018456122324393E-2"/>
                  <c:y val="-7.407407407407407E-2"/>
                </c:manualLayout>
              </c:layout>
              <c:showLegendKey val="0"/>
              <c:showVal val="1"/>
              <c:showCatName val="0"/>
              <c:showSerName val="0"/>
              <c:showPercent val="0"/>
              <c:showBubbleSize val="0"/>
            </c:dLbl>
            <c:dLbl>
              <c:idx val="5"/>
              <c:delete val="1"/>
            </c:dLbl>
            <c:dLbl>
              <c:idx val="6"/>
              <c:layout>
                <c:manualLayout>
                  <c:x val="-3.5573977643592242E-2"/>
                  <c:y val="-6.9444444444444448E-2"/>
                </c:manualLayout>
              </c:layout>
              <c:showLegendKey val="0"/>
              <c:showVal val="1"/>
              <c:showCatName val="0"/>
              <c:showSerName val="0"/>
              <c:showPercent val="0"/>
              <c:showBubbleSize val="0"/>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layout>
                <c:manualLayout>
                  <c:x val="-3.7293736760062354E-2"/>
                  <c:y val="-4.6861623126445186E-2"/>
                </c:manualLayout>
              </c:layout>
              <c:showLegendKey val="0"/>
              <c:showVal val="1"/>
              <c:showCatName val="0"/>
              <c:showSerName val="0"/>
              <c:showPercent val="0"/>
              <c:showBubbleSize val="0"/>
            </c:dLbl>
            <c:txPr>
              <a:bodyPr/>
              <a:lstStyle/>
              <a:p>
                <a:pPr>
                  <a:defRPr sz="900" b="0">
                    <a:solidFill>
                      <a:sysClr val="windowText" lastClr="000000"/>
                    </a:solidFill>
                    <a:latin typeface="+mn-lt"/>
                    <a:ea typeface="Arial Unicode MS" panose="020B0604020202020204" pitchFamily="34" charset="-122"/>
                    <a:cs typeface="Arial Unicode MS" panose="020B0604020202020204" pitchFamily="34" charset="-122"/>
                  </a:defRPr>
                </a:pPr>
                <a:endParaRPr lang="zh-CN"/>
              </a:p>
            </c:txPr>
            <c:showLegendKey val="0"/>
            <c:showVal val="1"/>
            <c:showCatName val="0"/>
            <c:showSerName val="0"/>
            <c:showPercent val="0"/>
            <c:showBubbleSize val="0"/>
            <c:showLeaderLines val="0"/>
          </c:dLbls>
          <c:cat>
            <c:numRef>
              <c:f>'graphs (2)'!$L$164:$L$180</c:f>
              <c:numCache>
                <c:formatCode>General</c:formatCode>
                <c:ptCount val="17"/>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numCache>
            </c:numRef>
          </c:cat>
          <c:val>
            <c:numRef>
              <c:f>'graphs (2)'!$M$164:$M$180</c:f>
              <c:numCache>
                <c:formatCode>0.0%</c:formatCode>
                <c:ptCount val="17"/>
                <c:pt idx="0">
                  <c:v>0.17150000000000001</c:v>
                </c:pt>
                <c:pt idx="1">
                  <c:v>0.17810000000000001</c:v>
                </c:pt>
                <c:pt idx="2">
                  <c:v>0.18229999999999999</c:v>
                </c:pt>
                <c:pt idx="3">
                  <c:v>0.18809999999999999</c:v>
                </c:pt>
                <c:pt idx="4">
                  <c:v>0.19020000000000001</c:v>
                </c:pt>
                <c:pt idx="5">
                  <c:v>0.19320000000000001</c:v>
                </c:pt>
                <c:pt idx="6">
                  <c:v>0.19800000000000001</c:v>
                </c:pt>
                <c:pt idx="7">
                  <c:v>0.20200000000000001</c:v>
                </c:pt>
                <c:pt idx="8">
                  <c:v>0.20600000000000002</c:v>
                </c:pt>
                <c:pt idx="9">
                  <c:v>0.21000000000000002</c:v>
                </c:pt>
                <c:pt idx="10">
                  <c:v>0.21400000000000002</c:v>
                </c:pt>
                <c:pt idx="11">
                  <c:v>0.21800000000000003</c:v>
                </c:pt>
                <c:pt idx="12">
                  <c:v>0.22200000000000003</c:v>
                </c:pt>
                <c:pt idx="13">
                  <c:v>0.22600000000000003</c:v>
                </c:pt>
                <c:pt idx="14">
                  <c:v>0.23000000000000004</c:v>
                </c:pt>
                <c:pt idx="15">
                  <c:v>0.23400000000000004</c:v>
                </c:pt>
                <c:pt idx="16">
                  <c:v>0.23800000000000004</c:v>
                </c:pt>
              </c:numCache>
            </c:numRef>
          </c:val>
          <c:smooth val="0"/>
        </c:ser>
        <c:ser>
          <c:idx val="1"/>
          <c:order val="1"/>
          <c:tx>
            <c:strRef>
              <c:f>'graphs (2)'!$O$166</c:f>
              <c:strCache>
                <c:ptCount val="1"/>
                <c:pt idx="0">
                  <c:v>Poly</c:v>
                </c:pt>
              </c:strCache>
            </c:strRef>
          </c:tx>
          <c:spPr>
            <a:ln w="25400">
              <a:solidFill>
                <a:sysClr val="windowText" lastClr="000000">
                  <a:lumMod val="50000"/>
                  <a:lumOff val="50000"/>
                </a:sysClr>
              </a:solidFill>
            </a:ln>
          </c:spPr>
          <c:marker>
            <c:symbol val="none"/>
          </c:marker>
          <c:dPt>
            <c:idx val="7"/>
            <c:bubble3D val="0"/>
            <c:spPr>
              <a:ln w="25400">
                <a:solidFill>
                  <a:sysClr val="windowText" lastClr="000000">
                    <a:lumMod val="50000"/>
                    <a:lumOff val="50000"/>
                  </a:sysClr>
                </a:solidFill>
                <a:prstDash val="dash"/>
              </a:ln>
            </c:spPr>
          </c:dPt>
          <c:dPt>
            <c:idx val="8"/>
            <c:bubble3D val="0"/>
            <c:spPr>
              <a:ln w="25400">
                <a:solidFill>
                  <a:sysClr val="windowText" lastClr="000000">
                    <a:lumMod val="50000"/>
                    <a:lumOff val="50000"/>
                  </a:sysClr>
                </a:solidFill>
                <a:prstDash val="dash"/>
              </a:ln>
            </c:spPr>
          </c:dPt>
          <c:dPt>
            <c:idx val="9"/>
            <c:bubble3D val="0"/>
            <c:spPr>
              <a:ln w="25400">
                <a:solidFill>
                  <a:sysClr val="windowText" lastClr="000000">
                    <a:lumMod val="50000"/>
                    <a:lumOff val="50000"/>
                  </a:sysClr>
                </a:solidFill>
                <a:prstDash val="dash"/>
              </a:ln>
            </c:spPr>
          </c:dPt>
          <c:dPt>
            <c:idx val="10"/>
            <c:bubble3D val="0"/>
            <c:spPr>
              <a:ln w="25400">
                <a:solidFill>
                  <a:sysClr val="windowText" lastClr="000000">
                    <a:lumMod val="50000"/>
                    <a:lumOff val="50000"/>
                  </a:sysClr>
                </a:solidFill>
                <a:prstDash val="dash"/>
              </a:ln>
            </c:spPr>
          </c:dPt>
          <c:dPt>
            <c:idx val="11"/>
            <c:bubble3D val="0"/>
            <c:spPr>
              <a:ln w="25400">
                <a:solidFill>
                  <a:sysClr val="windowText" lastClr="000000">
                    <a:lumMod val="50000"/>
                    <a:lumOff val="50000"/>
                  </a:sysClr>
                </a:solidFill>
                <a:prstDash val="dash"/>
              </a:ln>
            </c:spPr>
          </c:dPt>
          <c:dPt>
            <c:idx val="12"/>
            <c:bubble3D val="0"/>
            <c:spPr>
              <a:ln w="25400">
                <a:solidFill>
                  <a:sysClr val="windowText" lastClr="000000">
                    <a:lumMod val="50000"/>
                    <a:lumOff val="50000"/>
                  </a:sysClr>
                </a:solidFill>
                <a:prstDash val="dash"/>
              </a:ln>
            </c:spPr>
          </c:dPt>
          <c:dPt>
            <c:idx val="13"/>
            <c:bubble3D val="0"/>
            <c:spPr>
              <a:ln w="25400">
                <a:solidFill>
                  <a:sysClr val="windowText" lastClr="000000">
                    <a:lumMod val="50000"/>
                    <a:lumOff val="50000"/>
                  </a:sysClr>
                </a:solidFill>
                <a:prstDash val="dash"/>
              </a:ln>
            </c:spPr>
          </c:dPt>
          <c:dPt>
            <c:idx val="14"/>
            <c:bubble3D val="0"/>
            <c:spPr>
              <a:ln w="25400">
                <a:solidFill>
                  <a:sysClr val="windowText" lastClr="000000">
                    <a:lumMod val="50000"/>
                    <a:lumOff val="50000"/>
                  </a:sysClr>
                </a:solidFill>
                <a:prstDash val="dash"/>
              </a:ln>
            </c:spPr>
          </c:dPt>
          <c:dPt>
            <c:idx val="15"/>
            <c:bubble3D val="0"/>
            <c:spPr>
              <a:ln w="25400">
                <a:solidFill>
                  <a:sysClr val="windowText" lastClr="000000">
                    <a:lumMod val="50000"/>
                    <a:lumOff val="50000"/>
                  </a:sysClr>
                </a:solidFill>
                <a:prstDash val="dash"/>
              </a:ln>
            </c:spPr>
          </c:dPt>
          <c:dPt>
            <c:idx val="16"/>
            <c:bubble3D val="0"/>
            <c:spPr>
              <a:ln w="25400">
                <a:solidFill>
                  <a:sysClr val="windowText" lastClr="000000">
                    <a:lumMod val="50000"/>
                    <a:lumOff val="50000"/>
                  </a:sysClr>
                </a:solidFill>
                <a:prstDash val="dash"/>
              </a:ln>
            </c:spPr>
          </c:dPt>
          <c:dLbls>
            <c:dLbl>
              <c:idx val="0"/>
              <c:layout>
                <c:manualLayout>
                  <c:x val="2.0925869202113086E-3"/>
                  <c:y val="5.5555555555555552E-2"/>
                </c:manualLayout>
              </c:layout>
              <c:showLegendKey val="0"/>
              <c:showVal val="1"/>
              <c:showCatName val="0"/>
              <c:showSerName val="0"/>
              <c:showPercent val="0"/>
              <c:showBubbleSize val="0"/>
            </c:dLbl>
            <c:dLbl>
              <c:idx val="1"/>
              <c:delete val="1"/>
            </c:dLbl>
            <c:dLbl>
              <c:idx val="2"/>
              <c:layout>
                <c:manualLayout>
                  <c:x val="4.1851738404226173E-3"/>
                  <c:y val="1.8518518518518517E-2"/>
                </c:manualLayout>
              </c:layout>
              <c:showLegendKey val="0"/>
              <c:showVal val="1"/>
              <c:showCatName val="0"/>
              <c:showSerName val="0"/>
              <c:showPercent val="0"/>
              <c:showBubbleSize val="0"/>
            </c:dLbl>
            <c:dLbl>
              <c:idx val="3"/>
              <c:delete val="1"/>
            </c:dLbl>
            <c:dLbl>
              <c:idx val="4"/>
              <c:layout>
                <c:manualLayout>
                  <c:x val="6.2777607606339251E-3"/>
                  <c:y val="3.2407407407407406E-2"/>
                </c:manualLayout>
              </c:layout>
              <c:showLegendKey val="0"/>
              <c:showVal val="1"/>
              <c:showCatName val="0"/>
              <c:showSerName val="0"/>
              <c:showPercent val="0"/>
              <c:showBubbleSize val="0"/>
            </c:dLbl>
            <c:dLbl>
              <c:idx val="5"/>
              <c:delete val="1"/>
            </c:dLbl>
            <c:dLbl>
              <c:idx val="6"/>
              <c:layout>
                <c:manualLayout>
                  <c:x val="0"/>
                  <c:y val="5.5555555555555552E-2"/>
                </c:manualLayout>
              </c:layout>
              <c:showLegendKey val="0"/>
              <c:showVal val="1"/>
              <c:showCatName val="0"/>
              <c:showSerName val="0"/>
              <c:showPercent val="0"/>
              <c:showBubbleSize val="0"/>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layout>
                <c:manualLayout>
                  <c:x val="-2.7537631400135897E-2"/>
                  <c:y val="6.6724177636086457E-2"/>
                </c:manualLayout>
              </c:layout>
              <c:spPr/>
              <c:txPr>
                <a:bodyPr/>
                <a:lstStyle/>
                <a:p>
                  <a:pPr>
                    <a:defRPr sz="900" b="0">
                      <a:solidFill>
                        <a:sysClr val="windowText" lastClr="000000"/>
                      </a:solidFill>
                      <a:latin typeface="+mn-lt"/>
                      <a:ea typeface="Arial Unicode MS" panose="020B0604020202020204" pitchFamily="34" charset="-122"/>
                      <a:cs typeface="Arial Unicode MS" panose="020B0604020202020204" pitchFamily="34" charset="-122"/>
                    </a:defRPr>
                  </a:pPr>
                  <a:endParaRPr lang="zh-CN"/>
                </a:p>
              </c:txPr>
              <c:showLegendKey val="0"/>
              <c:showVal val="1"/>
              <c:showCatName val="0"/>
              <c:showSerName val="0"/>
              <c:showPercent val="0"/>
              <c:showBubbleSize val="0"/>
            </c:dLbl>
            <c:txPr>
              <a:bodyPr/>
              <a:lstStyle/>
              <a:p>
                <a:pPr>
                  <a:defRPr sz="900">
                    <a:latin typeface="+mn-lt"/>
                    <a:ea typeface="Arial Unicode MS" panose="020B0604020202020204" pitchFamily="34" charset="-122"/>
                    <a:cs typeface="Arial Unicode MS" panose="020B0604020202020204" pitchFamily="34" charset="-122"/>
                  </a:defRPr>
                </a:pPr>
                <a:endParaRPr lang="zh-CN"/>
              </a:p>
            </c:txPr>
            <c:showLegendKey val="0"/>
            <c:showVal val="1"/>
            <c:showCatName val="0"/>
            <c:showSerName val="0"/>
            <c:showPercent val="0"/>
            <c:showBubbleSize val="0"/>
            <c:showLeaderLines val="0"/>
          </c:dLbls>
          <c:val>
            <c:numRef>
              <c:f>'graphs (2)'!$O$167:$O$183</c:f>
              <c:numCache>
                <c:formatCode>0.0%</c:formatCode>
                <c:ptCount val="17"/>
                <c:pt idx="0">
                  <c:v>0.16020000000000001</c:v>
                </c:pt>
                <c:pt idx="1">
                  <c:v>0.16220000000000001</c:v>
                </c:pt>
                <c:pt idx="2">
                  <c:v>0.1651</c:v>
                </c:pt>
                <c:pt idx="3">
                  <c:v>0.17030000000000001</c:v>
                </c:pt>
                <c:pt idx="4">
                  <c:v>0.1731</c:v>
                </c:pt>
                <c:pt idx="5">
                  <c:v>0.17899999999999999</c:v>
                </c:pt>
                <c:pt idx="6">
                  <c:v>0.183</c:v>
                </c:pt>
                <c:pt idx="7">
                  <c:v>0.187</c:v>
                </c:pt>
                <c:pt idx="8">
                  <c:v>0.191</c:v>
                </c:pt>
                <c:pt idx="9">
                  <c:v>0.19500000000000001</c:v>
                </c:pt>
                <c:pt idx="10">
                  <c:v>0.19900000000000001</c:v>
                </c:pt>
                <c:pt idx="11">
                  <c:v>0.20300000000000001</c:v>
                </c:pt>
                <c:pt idx="12">
                  <c:v>0.20700000000000002</c:v>
                </c:pt>
                <c:pt idx="13">
                  <c:v>0.21100000000000002</c:v>
                </c:pt>
                <c:pt idx="14">
                  <c:v>0.21500000000000002</c:v>
                </c:pt>
                <c:pt idx="15">
                  <c:v>0.21900000000000003</c:v>
                </c:pt>
                <c:pt idx="16">
                  <c:v>0.22300000000000003</c:v>
                </c:pt>
              </c:numCache>
            </c:numRef>
          </c:val>
          <c:smooth val="0"/>
        </c:ser>
        <c:dLbls>
          <c:showLegendKey val="0"/>
          <c:showVal val="0"/>
          <c:showCatName val="0"/>
          <c:showSerName val="0"/>
          <c:showPercent val="0"/>
          <c:showBubbleSize val="0"/>
        </c:dLbls>
        <c:marker val="1"/>
        <c:smooth val="0"/>
        <c:axId val="241598464"/>
        <c:axId val="241600000"/>
      </c:lineChart>
      <c:catAx>
        <c:axId val="241598464"/>
        <c:scaling>
          <c:orientation val="minMax"/>
        </c:scaling>
        <c:delete val="0"/>
        <c:axPos val="b"/>
        <c:numFmt formatCode="General" sourceLinked="1"/>
        <c:majorTickMark val="out"/>
        <c:minorTickMark val="none"/>
        <c:tickLblPos val="nextTo"/>
        <c:txPr>
          <a:bodyPr/>
          <a:lstStyle/>
          <a:p>
            <a:pPr>
              <a:defRPr sz="900">
                <a:solidFill>
                  <a:schemeClr val="tx1"/>
                </a:solidFill>
                <a:latin typeface="+mn-lt"/>
                <a:ea typeface="Arial Unicode MS" panose="020B0604020202020204" pitchFamily="34" charset="-122"/>
                <a:cs typeface="Arial Unicode MS" panose="020B0604020202020204" pitchFamily="34" charset="-122"/>
              </a:defRPr>
            </a:pPr>
            <a:endParaRPr lang="zh-CN"/>
          </a:p>
        </c:txPr>
        <c:crossAx val="241600000"/>
        <c:crosses val="autoZero"/>
        <c:auto val="1"/>
        <c:lblAlgn val="ctr"/>
        <c:lblOffset val="100"/>
        <c:tickLblSkip val="2"/>
        <c:noMultiLvlLbl val="0"/>
      </c:catAx>
      <c:valAx>
        <c:axId val="241600000"/>
        <c:scaling>
          <c:orientation val="minMax"/>
          <c:max val="0.25"/>
          <c:min val="0.15000000000000002"/>
        </c:scaling>
        <c:delete val="0"/>
        <c:axPos val="l"/>
        <c:numFmt formatCode="0.0%" sourceLinked="1"/>
        <c:majorTickMark val="out"/>
        <c:minorTickMark val="none"/>
        <c:tickLblPos val="nextTo"/>
        <c:spPr>
          <a:ln w="6350">
            <a:solidFill>
              <a:schemeClr val="bg1">
                <a:lumMod val="85000"/>
              </a:schemeClr>
            </a:solidFill>
            <a:prstDash val="sysDot"/>
          </a:ln>
        </c:spPr>
        <c:txPr>
          <a:bodyPr/>
          <a:lstStyle/>
          <a:p>
            <a:pPr>
              <a:defRPr sz="800">
                <a:solidFill>
                  <a:schemeClr val="bg1">
                    <a:lumMod val="75000"/>
                  </a:schemeClr>
                </a:solidFill>
                <a:latin typeface="+mn-lt"/>
                <a:ea typeface="Arial Unicode MS" panose="020B0604020202020204" pitchFamily="34" charset="-122"/>
                <a:cs typeface="Arial Unicode MS" panose="020B0604020202020204" pitchFamily="34" charset="-122"/>
              </a:defRPr>
            </a:pPr>
            <a:endParaRPr lang="zh-CN"/>
          </a:p>
        </c:txPr>
        <c:crossAx val="241598464"/>
        <c:crosses val="autoZero"/>
        <c:crossBetween val="between"/>
      </c:valAx>
      <c:spPr>
        <a:noFill/>
      </c:spPr>
    </c:plotArea>
    <c:legend>
      <c:legendPos val="r"/>
      <c:layout>
        <c:manualLayout>
          <c:xMode val="edge"/>
          <c:yMode val="edge"/>
          <c:x val="0.72922882609216999"/>
          <c:y val="0.71720882822013365"/>
          <c:w val="0.24274008274451178"/>
          <c:h val="0.16743438320209975"/>
        </c:manualLayout>
      </c:layout>
      <c:overlay val="1"/>
      <c:txPr>
        <a:bodyPr/>
        <a:lstStyle/>
        <a:p>
          <a:pPr>
            <a:defRPr sz="900">
              <a:latin typeface="+mn-lt"/>
              <a:ea typeface="Arial Unicode MS" panose="020B0604020202020204" pitchFamily="34" charset="-122"/>
              <a:cs typeface="Arial Unicode MS" panose="020B0604020202020204" pitchFamily="34" charset="-122"/>
            </a:defRPr>
          </a:pPr>
          <a:endParaRPr lang="zh-CN"/>
        </a:p>
      </c:txPr>
    </c:legend>
    <c:plotVisOnly val="1"/>
    <c:dispBlanksAs val="gap"/>
    <c:showDLblsOverMax val="0"/>
  </c:chart>
  <c:spPr>
    <a:noFill/>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8877085298421389E-2"/>
          <c:y val="9.0170253191822231E-2"/>
          <c:w val="0.83572451701478112"/>
          <c:h val="0.73000993315950302"/>
        </c:manualLayout>
      </c:layout>
      <c:barChart>
        <c:barDir val="bar"/>
        <c:grouping val="percentStacked"/>
        <c:varyColors val="0"/>
        <c:ser>
          <c:idx val="0"/>
          <c:order val="0"/>
          <c:tx>
            <c:strRef>
              <c:f>graphs!$A$410</c:f>
              <c:strCache>
                <c:ptCount val="1"/>
                <c:pt idx="0">
                  <c:v>BSF</c:v>
                </c:pt>
              </c:strCache>
            </c:strRef>
          </c:tx>
          <c:spPr>
            <a:solidFill>
              <a:sysClr val="windowText" lastClr="000000">
                <a:lumMod val="50000"/>
                <a:lumOff val="50000"/>
              </a:sysClr>
            </a:solidFill>
          </c:spPr>
          <c:invertIfNegative val="0"/>
          <c:cat>
            <c:numRef>
              <c:f>graphs!$B$409:$G$409</c:f>
              <c:numCache>
                <c:formatCode>General</c:formatCode>
                <c:ptCount val="6"/>
                <c:pt idx="0">
                  <c:v>2014</c:v>
                </c:pt>
                <c:pt idx="1">
                  <c:v>2015</c:v>
                </c:pt>
                <c:pt idx="2">
                  <c:v>2017</c:v>
                </c:pt>
                <c:pt idx="3">
                  <c:v>2019</c:v>
                </c:pt>
                <c:pt idx="4">
                  <c:v>2022</c:v>
                </c:pt>
                <c:pt idx="5">
                  <c:v>2025</c:v>
                </c:pt>
              </c:numCache>
            </c:numRef>
          </c:cat>
          <c:val>
            <c:numRef>
              <c:f>graphs!$B$410:$G$410</c:f>
              <c:numCache>
                <c:formatCode>0%</c:formatCode>
                <c:ptCount val="6"/>
                <c:pt idx="0">
                  <c:v>0.89</c:v>
                </c:pt>
                <c:pt idx="1">
                  <c:v>0.81</c:v>
                </c:pt>
                <c:pt idx="2">
                  <c:v>0.66</c:v>
                </c:pt>
                <c:pt idx="3">
                  <c:v>0.43</c:v>
                </c:pt>
                <c:pt idx="4" formatCode="0.0%">
                  <c:v>0.30499999999999999</c:v>
                </c:pt>
                <c:pt idx="5">
                  <c:v>0.21</c:v>
                </c:pt>
              </c:numCache>
            </c:numRef>
          </c:val>
        </c:ser>
        <c:ser>
          <c:idx val="1"/>
          <c:order val="1"/>
          <c:tx>
            <c:strRef>
              <c:f>graphs!$A$411</c:f>
              <c:strCache>
                <c:ptCount val="1"/>
                <c:pt idx="0">
                  <c:v>PERC</c:v>
                </c:pt>
              </c:strCache>
            </c:strRef>
          </c:tx>
          <c:spPr>
            <a:solidFill>
              <a:srgbClr val="F79646">
                <a:lumMod val="40000"/>
                <a:lumOff val="60000"/>
              </a:srgbClr>
            </a:solidFill>
          </c:spPr>
          <c:invertIfNegative val="0"/>
          <c:val>
            <c:numRef>
              <c:f>graphs!$B$411:$G$411</c:f>
              <c:numCache>
                <c:formatCode>0%</c:formatCode>
                <c:ptCount val="6"/>
                <c:pt idx="0">
                  <c:v>0.04</c:v>
                </c:pt>
                <c:pt idx="1">
                  <c:v>0.1</c:v>
                </c:pt>
                <c:pt idx="2">
                  <c:v>0.21</c:v>
                </c:pt>
                <c:pt idx="3">
                  <c:v>0.35</c:v>
                </c:pt>
                <c:pt idx="4" formatCode="0.0%">
                  <c:v>0.34499999999999997</c:v>
                </c:pt>
                <c:pt idx="5">
                  <c:v>0.35</c:v>
                </c:pt>
              </c:numCache>
            </c:numRef>
          </c:val>
        </c:ser>
        <c:ser>
          <c:idx val="2"/>
          <c:order val="2"/>
          <c:tx>
            <c:strRef>
              <c:f>graphs!$A$412</c:f>
              <c:strCache>
                <c:ptCount val="1"/>
                <c:pt idx="0">
                  <c:v>IBC</c:v>
                </c:pt>
              </c:strCache>
            </c:strRef>
          </c:tx>
          <c:spPr>
            <a:solidFill>
              <a:srgbClr val="C0504D">
                <a:lumMod val="20000"/>
                <a:lumOff val="80000"/>
              </a:srgbClr>
            </a:solidFill>
          </c:spPr>
          <c:invertIfNegative val="0"/>
          <c:val>
            <c:numRef>
              <c:f>graphs!$B$412:$G$412</c:f>
              <c:numCache>
                <c:formatCode>0.0%</c:formatCode>
                <c:ptCount val="6"/>
                <c:pt idx="0" formatCode="0%">
                  <c:v>0.03</c:v>
                </c:pt>
                <c:pt idx="1">
                  <c:v>4.4999999999999998E-2</c:v>
                </c:pt>
                <c:pt idx="2" formatCode="0%">
                  <c:v>0.03</c:v>
                </c:pt>
                <c:pt idx="3" formatCode="0%">
                  <c:v>0.1</c:v>
                </c:pt>
                <c:pt idx="4" formatCode="0%">
                  <c:v>0.13</c:v>
                </c:pt>
                <c:pt idx="5" formatCode="0%">
                  <c:v>0.2</c:v>
                </c:pt>
              </c:numCache>
            </c:numRef>
          </c:val>
        </c:ser>
        <c:ser>
          <c:idx val="3"/>
          <c:order val="3"/>
          <c:tx>
            <c:strRef>
              <c:f>graphs!$A$413</c:f>
              <c:strCache>
                <c:ptCount val="1"/>
                <c:pt idx="0">
                  <c:v>Si-HJT</c:v>
                </c:pt>
              </c:strCache>
            </c:strRef>
          </c:tx>
          <c:spPr>
            <a:solidFill>
              <a:sysClr val="window" lastClr="FFFFFF">
                <a:lumMod val="85000"/>
              </a:sysClr>
            </a:solidFill>
          </c:spPr>
          <c:invertIfNegative val="0"/>
          <c:val>
            <c:numRef>
              <c:f>graphs!$B$413:$G$413</c:f>
              <c:numCache>
                <c:formatCode>0.0%</c:formatCode>
                <c:ptCount val="6"/>
                <c:pt idx="0" formatCode="0%">
                  <c:v>0.03</c:v>
                </c:pt>
                <c:pt idx="1">
                  <c:v>2.5000000000000001E-2</c:v>
                </c:pt>
                <c:pt idx="2" formatCode="0%">
                  <c:v>0.05</c:v>
                </c:pt>
                <c:pt idx="3" formatCode="0%">
                  <c:v>0.06</c:v>
                </c:pt>
                <c:pt idx="4" formatCode="0%">
                  <c:v>0.09</c:v>
                </c:pt>
                <c:pt idx="5" formatCode="0%">
                  <c:v>0.1</c:v>
                </c:pt>
              </c:numCache>
            </c:numRef>
          </c:val>
        </c:ser>
        <c:ser>
          <c:idx val="4"/>
          <c:order val="4"/>
          <c:tx>
            <c:strRef>
              <c:f>graphs!$A$414</c:f>
              <c:strCache>
                <c:ptCount val="1"/>
                <c:pt idx="0">
                  <c:v>PERT</c:v>
                </c:pt>
              </c:strCache>
            </c:strRef>
          </c:tx>
          <c:spPr>
            <a:solidFill>
              <a:srgbClr val="E2E2E2"/>
            </a:solidFill>
          </c:spPr>
          <c:invertIfNegative val="0"/>
          <c:val>
            <c:numRef>
              <c:f>graphs!$B$414:$G$414</c:f>
              <c:numCache>
                <c:formatCode>0.0%</c:formatCode>
                <c:ptCount val="6"/>
                <c:pt idx="0" formatCode="0%">
                  <c:v>0.01</c:v>
                </c:pt>
                <c:pt idx="1">
                  <c:v>0.02</c:v>
                </c:pt>
                <c:pt idx="2" formatCode="0%">
                  <c:v>0.05</c:v>
                </c:pt>
                <c:pt idx="3" formatCode="0%">
                  <c:v>0.05</c:v>
                </c:pt>
                <c:pt idx="4" formatCode="0%">
                  <c:v>0.09</c:v>
                </c:pt>
                <c:pt idx="5">
                  <c:v>9.5000000000000001E-2</c:v>
                </c:pt>
              </c:numCache>
            </c:numRef>
          </c:val>
        </c:ser>
        <c:ser>
          <c:idx val="5"/>
          <c:order val="5"/>
          <c:tx>
            <c:strRef>
              <c:f>graphs!$A$415</c:f>
              <c:strCache>
                <c:ptCount val="1"/>
                <c:pt idx="0">
                  <c:v>Si-based tandem</c:v>
                </c:pt>
              </c:strCache>
            </c:strRef>
          </c:tx>
          <c:spPr>
            <a:solidFill>
              <a:srgbClr val="ECECEC"/>
            </a:solidFill>
          </c:spPr>
          <c:invertIfNegative val="0"/>
          <c:val>
            <c:numRef>
              <c:f>graphs!$B$415:$G$415</c:f>
              <c:numCache>
                <c:formatCode>0%</c:formatCode>
                <c:ptCount val="6"/>
                <c:pt idx="0">
                  <c:v>0</c:v>
                </c:pt>
                <c:pt idx="1">
                  <c:v>0</c:v>
                </c:pt>
                <c:pt idx="2">
                  <c:v>0</c:v>
                </c:pt>
                <c:pt idx="3">
                  <c:v>0.01</c:v>
                </c:pt>
                <c:pt idx="4">
                  <c:v>0.04</c:v>
                </c:pt>
                <c:pt idx="5" formatCode="0.0%">
                  <c:v>4.4999999999999998E-2</c:v>
                </c:pt>
              </c:numCache>
            </c:numRef>
          </c:val>
        </c:ser>
        <c:dLbls>
          <c:showLegendKey val="0"/>
          <c:showVal val="0"/>
          <c:showCatName val="0"/>
          <c:showSerName val="0"/>
          <c:showPercent val="0"/>
          <c:showBubbleSize val="0"/>
        </c:dLbls>
        <c:gapWidth val="124"/>
        <c:overlap val="100"/>
        <c:axId val="235211776"/>
        <c:axId val="235225856"/>
      </c:barChart>
      <c:catAx>
        <c:axId val="235211776"/>
        <c:scaling>
          <c:orientation val="maxMin"/>
        </c:scaling>
        <c:delete val="0"/>
        <c:axPos val="l"/>
        <c:numFmt formatCode="General" sourceLinked="1"/>
        <c:majorTickMark val="out"/>
        <c:minorTickMark val="none"/>
        <c:tickLblPos val="nextTo"/>
        <c:txPr>
          <a:bodyPr/>
          <a:lstStyle/>
          <a:p>
            <a:pPr>
              <a:defRPr>
                <a:latin typeface="+mn-lt"/>
                <a:ea typeface="Arial Unicode MS" panose="020B0604020202020204" pitchFamily="34" charset="-122"/>
                <a:cs typeface="Arial Unicode MS" panose="020B0604020202020204" pitchFamily="34" charset="-122"/>
              </a:defRPr>
            </a:pPr>
            <a:endParaRPr lang="zh-CN"/>
          </a:p>
        </c:txPr>
        <c:crossAx val="235225856"/>
        <c:crosses val="autoZero"/>
        <c:auto val="1"/>
        <c:lblAlgn val="ctr"/>
        <c:lblOffset val="100"/>
        <c:noMultiLvlLbl val="0"/>
      </c:catAx>
      <c:valAx>
        <c:axId val="235225856"/>
        <c:scaling>
          <c:orientation val="minMax"/>
        </c:scaling>
        <c:delete val="0"/>
        <c:axPos val="t"/>
        <c:numFmt formatCode="0%" sourceLinked="1"/>
        <c:majorTickMark val="out"/>
        <c:minorTickMark val="none"/>
        <c:tickLblPos val="nextTo"/>
        <c:spPr>
          <a:noFill/>
          <a:ln>
            <a:solidFill>
              <a:srgbClr val="FFFFFF">
                <a:lumMod val="85000"/>
              </a:srgbClr>
            </a:solidFill>
            <a:prstDash val="sysDot"/>
          </a:ln>
        </c:spPr>
        <c:txPr>
          <a:bodyPr/>
          <a:lstStyle/>
          <a:p>
            <a:pPr>
              <a:defRPr sz="1050">
                <a:solidFill>
                  <a:schemeClr val="tx1">
                    <a:lumMod val="50000"/>
                    <a:lumOff val="50000"/>
                  </a:schemeClr>
                </a:solidFill>
                <a:latin typeface="+mn-lt"/>
                <a:ea typeface="Arial Unicode MS" panose="020B0604020202020204" pitchFamily="34" charset="-122"/>
                <a:cs typeface="Arial Unicode MS" panose="020B0604020202020204" pitchFamily="34" charset="-122"/>
              </a:defRPr>
            </a:pPr>
            <a:endParaRPr lang="zh-CN"/>
          </a:p>
        </c:txPr>
        <c:crossAx val="235211776"/>
        <c:crosses val="autoZero"/>
        <c:crossBetween val="between"/>
      </c:valAx>
    </c:plotArea>
    <c:legend>
      <c:legendPos val="r"/>
      <c:layout>
        <c:manualLayout>
          <c:xMode val="edge"/>
          <c:yMode val="edge"/>
          <c:x val="0.21232608864501784"/>
          <c:y val="0.84292047472308129"/>
          <c:w val="0.50058848912505294"/>
          <c:h val="0.1075960337360763"/>
        </c:manualLayout>
      </c:layout>
      <c:overlay val="0"/>
      <c:txPr>
        <a:bodyPr/>
        <a:lstStyle/>
        <a:p>
          <a:pPr>
            <a:defRPr sz="1100">
              <a:latin typeface="+mn-lt"/>
            </a:defRPr>
          </a:pPr>
          <a:endParaRPr lang="zh-CN"/>
        </a:p>
      </c:txPr>
    </c:legend>
    <c:plotVisOnly val="1"/>
    <c:dispBlanksAs val="gap"/>
    <c:showDLblsOverMax val="0"/>
  </c:chart>
  <c:txPr>
    <a:bodyPr/>
    <a:lstStyle/>
    <a:p>
      <a:pPr>
        <a:defRPr sz="1100">
          <a:latin typeface="微软雅黑" panose="020B0503020204020204" pitchFamily="34" charset="-122"/>
          <a:ea typeface="微软雅黑" panose="020B0503020204020204" pitchFamily="34" charset="-122"/>
        </a:defRPr>
      </a:pPr>
      <a:endParaRPr lang="zh-CN"/>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728254573655787"/>
          <c:y val="6.1291266782323321E-2"/>
          <c:w val="0.85162678796207114"/>
          <c:h val="0.84091261939556572"/>
        </c:manualLayout>
      </c:layout>
      <c:lineChart>
        <c:grouping val="standard"/>
        <c:varyColors val="0"/>
        <c:ser>
          <c:idx val="0"/>
          <c:order val="0"/>
          <c:tx>
            <c:strRef>
              <c:f>'graphs (2)'!$M$188</c:f>
              <c:strCache>
                <c:ptCount val="1"/>
                <c:pt idx="0">
                  <c:v>Mono</c:v>
                </c:pt>
              </c:strCache>
            </c:strRef>
          </c:tx>
          <c:spPr>
            <a:ln w="25400">
              <a:solidFill>
                <a:sysClr val="windowText" lastClr="000000">
                  <a:lumMod val="75000"/>
                  <a:lumOff val="25000"/>
                </a:sysClr>
              </a:solidFill>
            </a:ln>
          </c:spPr>
          <c:marker>
            <c:symbol val="none"/>
          </c:marker>
          <c:dPt>
            <c:idx val="7"/>
            <c:bubble3D val="0"/>
            <c:spPr>
              <a:ln w="25400">
                <a:solidFill>
                  <a:sysClr val="windowText" lastClr="000000">
                    <a:lumMod val="75000"/>
                    <a:lumOff val="25000"/>
                  </a:sysClr>
                </a:solidFill>
                <a:prstDash val="dash"/>
              </a:ln>
            </c:spPr>
          </c:dPt>
          <c:dPt>
            <c:idx val="8"/>
            <c:bubble3D val="0"/>
            <c:spPr>
              <a:ln w="25400">
                <a:solidFill>
                  <a:sysClr val="windowText" lastClr="000000">
                    <a:lumMod val="75000"/>
                    <a:lumOff val="25000"/>
                  </a:sysClr>
                </a:solidFill>
                <a:prstDash val="dash"/>
              </a:ln>
            </c:spPr>
          </c:dPt>
          <c:dPt>
            <c:idx val="9"/>
            <c:bubble3D val="0"/>
            <c:spPr>
              <a:ln w="25400">
                <a:solidFill>
                  <a:sysClr val="windowText" lastClr="000000">
                    <a:lumMod val="75000"/>
                    <a:lumOff val="25000"/>
                  </a:sysClr>
                </a:solidFill>
                <a:prstDash val="dash"/>
              </a:ln>
            </c:spPr>
          </c:dPt>
          <c:dPt>
            <c:idx val="10"/>
            <c:bubble3D val="0"/>
            <c:spPr>
              <a:ln w="25400">
                <a:solidFill>
                  <a:sysClr val="windowText" lastClr="000000">
                    <a:lumMod val="75000"/>
                    <a:lumOff val="25000"/>
                  </a:sysClr>
                </a:solidFill>
                <a:prstDash val="dash"/>
              </a:ln>
            </c:spPr>
          </c:dPt>
          <c:dPt>
            <c:idx val="11"/>
            <c:bubble3D val="0"/>
            <c:spPr>
              <a:ln w="25400">
                <a:solidFill>
                  <a:sysClr val="windowText" lastClr="000000">
                    <a:lumMod val="75000"/>
                    <a:lumOff val="25000"/>
                  </a:sysClr>
                </a:solidFill>
                <a:prstDash val="dash"/>
              </a:ln>
            </c:spPr>
          </c:dPt>
          <c:dPt>
            <c:idx val="12"/>
            <c:bubble3D val="0"/>
            <c:spPr>
              <a:ln w="25400">
                <a:solidFill>
                  <a:sysClr val="windowText" lastClr="000000">
                    <a:lumMod val="75000"/>
                    <a:lumOff val="25000"/>
                  </a:sysClr>
                </a:solidFill>
                <a:prstDash val="dash"/>
              </a:ln>
            </c:spPr>
          </c:dPt>
          <c:dPt>
            <c:idx val="13"/>
            <c:bubble3D val="0"/>
            <c:spPr>
              <a:ln w="25400">
                <a:solidFill>
                  <a:sysClr val="windowText" lastClr="000000">
                    <a:lumMod val="75000"/>
                    <a:lumOff val="25000"/>
                  </a:sysClr>
                </a:solidFill>
                <a:prstDash val="dash"/>
              </a:ln>
            </c:spPr>
          </c:dPt>
          <c:dPt>
            <c:idx val="14"/>
            <c:bubble3D val="0"/>
            <c:spPr>
              <a:ln w="25400">
                <a:solidFill>
                  <a:sysClr val="windowText" lastClr="000000">
                    <a:lumMod val="75000"/>
                    <a:lumOff val="25000"/>
                  </a:sysClr>
                </a:solidFill>
                <a:prstDash val="dash"/>
              </a:ln>
            </c:spPr>
          </c:dPt>
          <c:dPt>
            <c:idx val="15"/>
            <c:bubble3D val="0"/>
            <c:spPr>
              <a:ln w="25400">
                <a:solidFill>
                  <a:sysClr val="windowText" lastClr="000000">
                    <a:lumMod val="75000"/>
                    <a:lumOff val="25000"/>
                  </a:sysClr>
                </a:solidFill>
                <a:prstDash val="dash"/>
              </a:ln>
            </c:spPr>
          </c:dPt>
          <c:dPt>
            <c:idx val="16"/>
            <c:bubble3D val="0"/>
            <c:spPr>
              <a:ln w="25400">
                <a:solidFill>
                  <a:sysClr val="windowText" lastClr="000000">
                    <a:lumMod val="75000"/>
                    <a:lumOff val="25000"/>
                  </a:sysClr>
                </a:solidFill>
                <a:prstDash val="dash"/>
              </a:ln>
            </c:spPr>
          </c:dPt>
          <c:dLbls>
            <c:dLbl>
              <c:idx val="0"/>
              <c:layout>
                <c:manualLayout>
                  <c:x val="-2.0925869202113083E-2"/>
                  <c:y val="-9.7222222222222224E-2"/>
                </c:manualLayout>
              </c:layout>
              <c:showLegendKey val="0"/>
              <c:showVal val="1"/>
              <c:showCatName val="0"/>
              <c:showSerName val="0"/>
              <c:showPercent val="0"/>
              <c:showBubbleSize val="0"/>
            </c:dLbl>
            <c:dLbl>
              <c:idx val="1"/>
              <c:delete val="1"/>
            </c:dLbl>
            <c:dLbl>
              <c:idx val="2"/>
              <c:layout>
                <c:manualLayout>
                  <c:x val="-2.51110430425357E-2"/>
                  <c:y val="-8.7962962962962965E-2"/>
                </c:manualLayout>
              </c:layout>
              <c:showLegendKey val="0"/>
              <c:showVal val="1"/>
              <c:showCatName val="0"/>
              <c:showSerName val="0"/>
              <c:showPercent val="0"/>
              <c:showBubbleSize val="0"/>
            </c:dLbl>
            <c:dLbl>
              <c:idx val="3"/>
              <c:delete val="1"/>
            </c:dLbl>
            <c:dLbl>
              <c:idx val="4"/>
              <c:layout>
                <c:manualLayout>
                  <c:x val="-2.3018456122324393E-2"/>
                  <c:y val="-7.407407407407407E-2"/>
                </c:manualLayout>
              </c:layout>
              <c:showLegendKey val="0"/>
              <c:showVal val="1"/>
              <c:showCatName val="0"/>
              <c:showSerName val="0"/>
              <c:showPercent val="0"/>
              <c:showBubbleSize val="0"/>
            </c:dLbl>
            <c:dLbl>
              <c:idx val="5"/>
              <c:delete val="1"/>
            </c:dLbl>
            <c:dLbl>
              <c:idx val="6"/>
              <c:layout>
                <c:manualLayout>
                  <c:x val="-3.5573977643592242E-2"/>
                  <c:y val="-6.9444444444444448E-2"/>
                </c:manualLayout>
              </c:layout>
              <c:showLegendKey val="0"/>
              <c:showVal val="1"/>
              <c:showCatName val="0"/>
              <c:showSerName val="0"/>
              <c:showPercent val="0"/>
              <c:showBubbleSize val="0"/>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layout>
                <c:manualLayout>
                  <c:x val="-4.3773423748023801E-2"/>
                  <c:y val="-3.2113741366585749E-2"/>
                </c:manualLayout>
              </c:layout>
              <c:showLegendKey val="0"/>
              <c:showVal val="1"/>
              <c:showCatName val="0"/>
              <c:showSerName val="0"/>
              <c:showPercent val="0"/>
              <c:showBubbleSize val="0"/>
            </c:dLbl>
            <c:txPr>
              <a:bodyPr/>
              <a:lstStyle/>
              <a:p>
                <a:pPr>
                  <a:defRPr>
                    <a:latin typeface="+mn-lt"/>
                  </a:defRPr>
                </a:pPr>
                <a:endParaRPr lang="zh-CN"/>
              </a:p>
            </c:txPr>
            <c:showLegendKey val="0"/>
            <c:showVal val="1"/>
            <c:showCatName val="0"/>
            <c:showSerName val="0"/>
            <c:showPercent val="0"/>
            <c:showBubbleSize val="0"/>
            <c:showLeaderLines val="0"/>
          </c:dLbls>
          <c:cat>
            <c:numRef>
              <c:f>'graphs (2)'!$L$189:$L$205</c:f>
              <c:numCache>
                <c:formatCode>General</c:formatCode>
                <c:ptCount val="17"/>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numCache>
            </c:numRef>
          </c:cat>
          <c:val>
            <c:numRef>
              <c:f>'graphs (2)'!$M$189:$M$205</c:f>
              <c:numCache>
                <c:formatCode>0_ </c:formatCode>
                <c:ptCount val="17"/>
                <c:pt idx="0">
                  <c:v>230</c:v>
                </c:pt>
                <c:pt idx="1">
                  <c:v>235</c:v>
                </c:pt>
                <c:pt idx="2">
                  <c:v>240</c:v>
                </c:pt>
                <c:pt idx="3">
                  <c:v>250</c:v>
                </c:pt>
                <c:pt idx="4">
                  <c:v>260</c:v>
                </c:pt>
                <c:pt idx="5">
                  <c:v>270</c:v>
                </c:pt>
                <c:pt idx="6" formatCode="General">
                  <c:v>277</c:v>
                </c:pt>
                <c:pt idx="7" formatCode="General">
                  <c:v>284.3</c:v>
                </c:pt>
                <c:pt idx="8" formatCode="General">
                  <c:v>291.60000000000002</c:v>
                </c:pt>
                <c:pt idx="9" formatCode="General">
                  <c:v>298.90000000000003</c:v>
                </c:pt>
                <c:pt idx="10" formatCode="General">
                  <c:v>306.20000000000005</c:v>
                </c:pt>
                <c:pt idx="11" formatCode="General">
                  <c:v>313.50000000000006</c:v>
                </c:pt>
                <c:pt idx="12" formatCode="General">
                  <c:v>320.80000000000007</c:v>
                </c:pt>
                <c:pt idx="13" formatCode="General">
                  <c:v>328.10000000000008</c:v>
                </c:pt>
                <c:pt idx="14" formatCode="General">
                  <c:v>335.40000000000009</c:v>
                </c:pt>
                <c:pt idx="15" formatCode="General">
                  <c:v>342.7000000000001</c:v>
                </c:pt>
                <c:pt idx="16" formatCode="General">
                  <c:v>350.00000000000011</c:v>
                </c:pt>
              </c:numCache>
            </c:numRef>
          </c:val>
          <c:smooth val="0"/>
        </c:ser>
        <c:ser>
          <c:idx val="1"/>
          <c:order val="1"/>
          <c:tx>
            <c:strRef>
              <c:f>'graphs (2)'!$O$188</c:f>
              <c:strCache>
                <c:ptCount val="1"/>
                <c:pt idx="0">
                  <c:v>Poly</c:v>
                </c:pt>
              </c:strCache>
            </c:strRef>
          </c:tx>
          <c:spPr>
            <a:ln w="25400">
              <a:solidFill>
                <a:sysClr val="window" lastClr="FFFFFF">
                  <a:lumMod val="65000"/>
                </a:sysClr>
              </a:solidFill>
            </a:ln>
          </c:spPr>
          <c:marker>
            <c:symbol val="none"/>
          </c:marker>
          <c:dPt>
            <c:idx val="7"/>
            <c:bubble3D val="0"/>
            <c:spPr>
              <a:ln w="25400">
                <a:solidFill>
                  <a:sysClr val="window" lastClr="FFFFFF">
                    <a:lumMod val="65000"/>
                  </a:sysClr>
                </a:solidFill>
                <a:prstDash val="dash"/>
              </a:ln>
            </c:spPr>
          </c:dPt>
          <c:dPt>
            <c:idx val="8"/>
            <c:bubble3D val="0"/>
            <c:spPr>
              <a:ln w="25400">
                <a:solidFill>
                  <a:sysClr val="window" lastClr="FFFFFF">
                    <a:lumMod val="65000"/>
                  </a:sysClr>
                </a:solidFill>
                <a:prstDash val="dash"/>
              </a:ln>
            </c:spPr>
          </c:dPt>
          <c:dPt>
            <c:idx val="9"/>
            <c:bubble3D val="0"/>
            <c:spPr>
              <a:ln w="25400">
                <a:solidFill>
                  <a:sysClr val="window" lastClr="FFFFFF">
                    <a:lumMod val="65000"/>
                  </a:sysClr>
                </a:solidFill>
                <a:prstDash val="dash"/>
              </a:ln>
            </c:spPr>
          </c:dPt>
          <c:dPt>
            <c:idx val="10"/>
            <c:bubble3D val="0"/>
            <c:spPr>
              <a:ln w="25400">
                <a:solidFill>
                  <a:sysClr val="window" lastClr="FFFFFF">
                    <a:lumMod val="65000"/>
                  </a:sysClr>
                </a:solidFill>
                <a:prstDash val="dash"/>
              </a:ln>
            </c:spPr>
          </c:dPt>
          <c:dPt>
            <c:idx val="11"/>
            <c:bubble3D val="0"/>
            <c:spPr>
              <a:ln w="25400">
                <a:solidFill>
                  <a:sysClr val="window" lastClr="FFFFFF">
                    <a:lumMod val="65000"/>
                  </a:sysClr>
                </a:solidFill>
                <a:prstDash val="dash"/>
              </a:ln>
            </c:spPr>
          </c:dPt>
          <c:dPt>
            <c:idx val="12"/>
            <c:bubble3D val="0"/>
            <c:spPr>
              <a:ln w="25400">
                <a:solidFill>
                  <a:sysClr val="window" lastClr="FFFFFF">
                    <a:lumMod val="65000"/>
                  </a:sysClr>
                </a:solidFill>
                <a:prstDash val="dash"/>
              </a:ln>
            </c:spPr>
          </c:dPt>
          <c:dPt>
            <c:idx val="13"/>
            <c:bubble3D val="0"/>
            <c:spPr>
              <a:ln w="25400">
                <a:solidFill>
                  <a:sysClr val="window" lastClr="FFFFFF">
                    <a:lumMod val="65000"/>
                  </a:sysClr>
                </a:solidFill>
                <a:prstDash val="dash"/>
              </a:ln>
            </c:spPr>
          </c:dPt>
          <c:dPt>
            <c:idx val="14"/>
            <c:bubble3D val="0"/>
            <c:spPr>
              <a:ln w="25400">
                <a:solidFill>
                  <a:sysClr val="window" lastClr="FFFFFF">
                    <a:lumMod val="65000"/>
                  </a:sysClr>
                </a:solidFill>
                <a:prstDash val="dash"/>
              </a:ln>
            </c:spPr>
          </c:dPt>
          <c:dPt>
            <c:idx val="15"/>
            <c:bubble3D val="0"/>
            <c:spPr>
              <a:ln w="25400">
                <a:solidFill>
                  <a:sysClr val="window" lastClr="FFFFFF">
                    <a:lumMod val="65000"/>
                  </a:sysClr>
                </a:solidFill>
                <a:prstDash val="dash"/>
              </a:ln>
            </c:spPr>
          </c:dPt>
          <c:dPt>
            <c:idx val="16"/>
            <c:bubble3D val="0"/>
            <c:spPr>
              <a:ln w="25400">
                <a:solidFill>
                  <a:sysClr val="window" lastClr="FFFFFF">
                    <a:lumMod val="65000"/>
                  </a:sysClr>
                </a:solidFill>
                <a:prstDash val="dash"/>
              </a:ln>
            </c:spPr>
          </c:dPt>
          <c:dLbls>
            <c:dLbl>
              <c:idx val="0"/>
              <c:layout>
                <c:manualLayout>
                  <c:x val="2.7203629962747011E-2"/>
                  <c:y val="0"/>
                </c:manualLayout>
              </c:layout>
              <c:showLegendKey val="0"/>
              <c:showVal val="1"/>
              <c:showCatName val="0"/>
              <c:showSerName val="0"/>
              <c:showPercent val="0"/>
              <c:showBubbleSize val="0"/>
            </c:dLbl>
            <c:dLbl>
              <c:idx val="1"/>
              <c:delete val="1"/>
            </c:dLbl>
            <c:dLbl>
              <c:idx val="2"/>
              <c:layout>
                <c:manualLayout>
                  <c:x val="4.1851738404226173E-3"/>
                  <c:y val="1.8518518518518517E-2"/>
                </c:manualLayout>
              </c:layout>
              <c:showLegendKey val="0"/>
              <c:showVal val="1"/>
              <c:showCatName val="0"/>
              <c:showSerName val="0"/>
              <c:showPercent val="0"/>
              <c:showBubbleSize val="0"/>
            </c:dLbl>
            <c:dLbl>
              <c:idx val="3"/>
              <c:delete val="1"/>
            </c:dLbl>
            <c:dLbl>
              <c:idx val="4"/>
              <c:layout>
                <c:manualLayout>
                  <c:x val="6.2777607606339251E-3"/>
                  <c:y val="9.2592592592592587E-3"/>
                </c:manualLayout>
              </c:layout>
              <c:showLegendKey val="0"/>
              <c:showVal val="1"/>
              <c:showCatName val="0"/>
              <c:showSerName val="0"/>
              <c:showPercent val="0"/>
              <c:showBubbleSize val="0"/>
            </c:dLbl>
            <c:dLbl>
              <c:idx val="5"/>
              <c:delete val="1"/>
            </c:dLbl>
            <c:dLbl>
              <c:idx val="6"/>
              <c:layout>
                <c:manualLayout>
                  <c:x val="0"/>
                  <c:y val="3.703667249927084E-2"/>
                </c:manualLayout>
              </c:layout>
              <c:showLegendKey val="0"/>
              <c:showVal val="1"/>
              <c:showCatName val="0"/>
              <c:showSerName val="0"/>
              <c:showPercent val="0"/>
              <c:showBubbleSize val="0"/>
            </c:dLbl>
            <c:dLbl>
              <c:idx val="7"/>
              <c:delete val="1"/>
            </c:dLbl>
            <c:dLbl>
              <c:idx val="8"/>
              <c:delete val="1"/>
            </c:dLbl>
            <c:dLbl>
              <c:idx val="9"/>
              <c:delete val="1"/>
            </c:dLbl>
            <c:dLbl>
              <c:idx val="10"/>
              <c:delete val="1"/>
            </c:dLbl>
            <c:dLbl>
              <c:idx val="11"/>
              <c:delete val="1"/>
            </c:dLbl>
            <c:dLbl>
              <c:idx val="12"/>
              <c:delete val="1"/>
            </c:dLbl>
            <c:dLbl>
              <c:idx val="13"/>
              <c:delete val="1"/>
            </c:dLbl>
            <c:dLbl>
              <c:idx val="14"/>
              <c:delete val="1"/>
            </c:dLbl>
            <c:dLbl>
              <c:idx val="15"/>
              <c:delete val="1"/>
            </c:dLbl>
            <c:dLbl>
              <c:idx val="16"/>
              <c:layout>
                <c:manualLayout>
                  <c:x val="-1.5763284201857169E-2"/>
                  <c:y val="2.9606638396989876E-2"/>
                </c:manualLayout>
              </c:layout>
              <c:showLegendKey val="0"/>
              <c:showVal val="1"/>
              <c:showCatName val="0"/>
              <c:showSerName val="0"/>
              <c:showPercent val="0"/>
              <c:showBubbleSize val="0"/>
            </c:dLbl>
            <c:txPr>
              <a:bodyPr/>
              <a:lstStyle/>
              <a:p>
                <a:pPr>
                  <a:defRPr>
                    <a:latin typeface="+mn-lt"/>
                  </a:defRPr>
                </a:pPr>
                <a:endParaRPr lang="zh-CN"/>
              </a:p>
            </c:txPr>
            <c:showLegendKey val="0"/>
            <c:showVal val="1"/>
            <c:showCatName val="0"/>
            <c:showSerName val="0"/>
            <c:showPercent val="0"/>
            <c:showBubbleSize val="0"/>
            <c:showLeaderLines val="0"/>
          </c:dLbls>
          <c:cat>
            <c:numRef>
              <c:f>'graphs (2)'!$L$189:$L$205</c:f>
              <c:numCache>
                <c:formatCode>General</c:formatCode>
                <c:ptCount val="17"/>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numCache>
            </c:numRef>
          </c:cat>
          <c:val>
            <c:numRef>
              <c:f>'graphs (2)'!$O$189:$O$205</c:f>
              <c:numCache>
                <c:formatCode>0_ </c:formatCode>
                <c:ptCount val="17"/>
                <c:pt idx="0">
                  <c:v>220</c:v>
                </c:pt>
                <c:pt idx="1">
                  <c:v>230</c:v>
                </c:pt>
                <c:pt idx="2">
                  <c:v>235</c:v>
                </c:pt>
                <c:pt idx="3">
                  <c:v>240</c:v>
                </c:pt>
                <c:pt idx="4">
                  <c:v>250</c:v>
                </c:pt>
                <c:pt idx="5">
                  <c:v>260</c:v>
                </c:pt>
                <c:pt idx="6" formatCode="General">
                  <c:v>265</c:v>
                </c:pt>
                <c:pt idx="7" formatCode="General">
                  <c:v>272</c:v>
                </c:pt>
                <c:pt idx="8" formatCode="General">
                  <c:v>279</c:v>
                </c:pt>
                <c:pt idx="9" formatCode="General">
                  <c:v>286</c:v>
                </c:pt>
                <c:pt idx="10" formatCode="General">
                  <c:v>293</c:v>
                </c:pt>
                <c:pt idx="11" formatCode="General">
                  <c:v>300</c:v>
                </c:pt>
                <c:pt idx="12" formatCode="General">
                  <c:v>307</c:v>
                </c:pt>
                <c:pt idx="13" formatCode="General">
                  <c:v>314</c:v>
                </c:pt>
                <c:pt idx="14" formatCode="General">
                  <c:v>321</c:v>
                </c:pt>
                <c:pt idx="15" formatCode="General">
                  <c:v>328</c:v>
                </c:pt>
                <c:pt idx="16" formatCode="General">
                  <c:v>335</c:v>
                </c:pt>
              </c:numCache>
            </c:numRef>
          </c:val>
          <c:smooth val="0"/>
        </c:ser>
        <c:dLbls>
          <c:showLegendKey val="0"/>
          <c:showVal val="0"/>
          <c:showCatName val="0"/>
          <c:showSerName val="0"/>
          <c:showPercent val="0"/>
          <c:showBubbleSize val="0"/>
        </c:dLbls>
        <c:marker val="1"/>
        <c:smooth val="0"/>
        <c:axId val="231970688"/>
        <c:axId val="231972224"/>
      </c:lineChart>
      <c:catAx>
        <c:axId val="231970688"/>
        <c:scaling>
          <c:orientation val="minMax"/>
        </c:scaling>
        <c:delete val="0"/>
        <c:axPos val="b"/>
        <c:numFmt formatCode="General" sourceLinked="1"/>
        <c:majorTickMark val="out"/>
        <c:minorTickMark val="none"/>
        <c:tickLblPos val="nextTo"/>
        <c:txPr>
          <a:bodyPr/>
          <a:lstStyle/>
          <a:p>
            <a:pPr>
              <a:defRPr sz="900">
                <a:latin typeface="+mn-lt"/>
              </a:defRPr>
            </a:pPr>
            <a:endParaRPr lang="zh-CN"/>
          </a:p>
        </c:txPr>
        <c:crossAx val="231972224"/>
        <c:crosses val="autoZero"/>
        <c:auto val="1"/>
        <c:lblAlgn val="ctr"/>
        <c:lblOffset val="100"/>
        <c:tickLblSkip val="2"/>
        <c:noMultiLvlLbl val="0"/>
      </c:catAx>
      <c:valAx>
        <c:axId val="231972224"/>
        <c:scaling>
          <c:orientation val="minMax"/>
          <c:max val="355"/>
          <c:min val="215"/>
        </c:scaling>
        <c:delete val="0"/>
        <c:axPos val="l"/>
        <c:title>
          <c:tx>
            <c:rich>
              <a:bodyPr rot="-5400000" vert="horz"/>
              <a:lstStyle/>
              <a:p>
                <a:pPr>
                  <a:defRPr sz="1050" b="0">
                    <a:latin typeface="+mn-lt"/>
                  </a:defRPr>
                </a:pPr>
                <a:r>
                  <a:rPr lang="en-US" sz="1050" b="0">
                    <a:latin typeface="+mn-lt"/>
                  </a:rPr>
                  <a:t>Power output / W</a:t>
                </a:r>
                <a:endParaRPr lang="zh-CN" sz="1050" b="0">
                  <a:latin typeface="+mn-lt"/>
                </a:endParaRPr>
              </a:p>
            </c:rich>
          </c:tx>
          <c:layout>
            <c:manualLayout>
              <c:xMode val="edge"/>
              <c:yMode val="edge"/>
              <c:x val="1.833008306520419E-2"/>
              <c:y val="0.26343013169476898"/>
            </c:manualLayout>
          </c:layout>
          <c:overlay val="0"/>
        </c:title>
        <c:numFmt formatCode="0_ " sourceLinked="1"/>
        <c:majorTickMark val="out"/>
        <c:minorTickMark val="none"/>
        <c:tickLblPos val="nextTo"/>
        <c:spPr>
          <a:ln w="6350">
            <a:solidFill>
              <a:schemeClr val="bg1">
                <a:lumMod val="85000"/>
              </a:schemeClr>
            </a:solidFill>
            <a:prstDash val="sysDot"/>
          </a:ln>
        </c:spPr>
        <c:txPr>
          <a:bodyPr/>
          <a:lstStyle/>
          <a:p>
            <a:pPr>
              <a:defRPr sz="800">
                <a:solidFill>
                  <a:schemeClr val="tx1">
                    <a:lumMod val="50000"/>
                    <a:lumOff val="50000"/>
                  </a:schemeClr>
                </a:solidFill>
                <a:latin typeface="+mn-lt"/>
              </a:defRPr>
            </a:pPr>
            <a:endParaRPr lang="zh-CN"/>
          </a:p>
        </c:txPr>
        <c:crossAx val="231970688"/>
        <c:crosses val="autoZero"/>
        <c:crossBetween val="between"/>
      </c:valAx>
      <c:spPr>
        <a:noFill/>
      </c:spPr>
    </c:plotArea>
    <c:legend>
      <c:legendPos val="r"/>
      <c:layout>
        <c:manualLayout>
          <c:xMode val="edge"/>
          <c:yMode val="edge"/>
          <c:x val="0.76261157262650581"/>
          <c:y val="0.74131506755659626"/>
          <c:w val="0.22516470019452234"/>
          <c:h val="0.15421612698304177"/>
        </c:manualLayout>
      </c:layout>
      <c:overlay val="1"/>
      <c:txPr>
        <a:bodyPr/>
        <a:lstStyle/>
        <a:p>
          <a:pPr>
            <a:defRPr>
              <a:latin typeface="+mn-lt"/>
            </a:defRPr>
          </a:pPr>
          <a:endParaRPr lang="zh-CN"/>
        </a:p>
      </c:txPr>
    </c:legend>
    <c:plotVisOnly val="1"/>
    <c:dispBlanksAs val="gap"/>
    <c:showDLblsOverMax val="0"/>
  </c:chart>
  <c:spPr>
    <a:noFill/>
    <a:ln>
      <a:noFill/>
    </a:ln>
  </c:spPr>
  <c:txPr>
    <a:bodyPr/>
    <a:lstStyle/>
    <a:p>
      <a:pPr>
        <a:defRPr>
          <a:latin typeface="Arial Unicode MS" panose="020B0604020202020204" pitchFamily="34" charset="-122"/>
          <a:ea typeface="Arial Unicode MS" panose="020B0604020202020204" pitchFamily="34" charset="-122"/>
          <a:cs typeface="Arial Unicode MS" panose="020B0604020202020204" pitchFamily="34" charset="-122"/>
        </a:defRPr>
      </a:pPr>
      <a:endParaRPr lang="zh-CN"/>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70402201687734"/>
          <c:y val="4.8581408537665217E-2"/>
          <c:w val="0.83820834520802034"/>
          <c:h val="0.78839410057793824"/>
        </c:manualLayout>
      </c:layout>
      <c:barChart>
        <c:barDir val="col"/>
        <c:grouping val="clustered"/>
        <c:varyColors val="0"/>
        <c:ser>
          <c:idx val="0"/>
          <c:order val="0"/>
          <c:tx>
            <c:strRef>
              <c:f>'graphs for English Version'!$M$471</c:f>
              <c:strCache>
                <c:ptCount val="1"/>
                <c:pt idx="0">
                  <c:v>150MW组件生产线所需人员数量</c:v>
                </c:pt>
              </c:strCache>
            </c:strRef>
          </c:tx>
          <c:invertIfNegative val="0"/>
          <c:dPt>
            <c:idx val="0"/>
            <c:invertIfNegative val="0"/>
            <c:bubble3D val="0"/>
            <c:spPr>
              <a:solidFill>
                <a:schemeClr val="tx1">
                  <a:lumMod val="50000"/>
                  <a:lumOff val="50000"/>
                </a:schemeClr>
              </a:solidFill>
            </c:spPr>
          </c:dPt>
          <c:dPt>
            <c:idx val="1"/>
            <c:invertIfNegative val="0"/>
            <c:bubble3D val="0"/>
            <c:spPr>
              <a:solidFill>
                <a:schemeClr val="bg1">
                  <a:lumMod val="65000"/>
                </a:schemeClr>
              </a:solidFill>
            </c:spPr>
          </c:dPt>
          <c:dPt>
            <c:idx val="2"/>
            <c:invertIfNegative val="0"/>
            <c:bubble3D val="0"/>
            <c:spPr>
              <a:solidFill>
                <a:schemeClr val="bg1">
                  <a:lumMod val="85000"/>
                </a:schemeClr>
              </a:solidFill>
              <a:ln>
                <a:noFill/>
              </a:ln>
            </c:spPr>
          </c:dPt>
          <c:dLbls>
            <c:txPr>
              <a:bodyPr/>
              <a:lstStyle/>
              <a:p>
                <a:pPr>
                  <a:defRPr sz="1100" b="1">
                    <a:latin typeface="微软雅黑" panose="020B0503020204020204" pitchFamily="34" charset="-122"/>
                    <a:ea typeface="微软雅黑" panose="020B0503020204020204" pitchFamily="34" charset="-122"/>
                  </a:defRPr>
                </a:pPr>
                <a:endParaRPr lang="zh-CN"/>
              </a:p>
            </c:txPr>
            <c:showLegendKey val="0"/>
            <c:showVal val="1"/>
            <c:showCatName val="0"/>
            <c:showSerName val="0"/>
            <c:showPercent val="0"/>
            <c:showBubbleSize val="0"/>
            <c:showLeaderLines val="0"/>
          </c:dLbls>
          <c:cat>
            <c:strRef>
              <c:f>'graphs for English Version'!$L$472:$L$474</c:f>
              <c:strCache>
                <c:ptCount val="3"/>
                <c:pt idx="0">
                  <c:v>Before 2009
Manual production</c:v>
                </c:pt>
                <c:pt idx="1">
                  <c:v>2009~2012
Foreign automation equipment</c:v>
                </c:pt>
                <c:pt idx="2">
                  <c:v>2013~2014
Domestic automation equipment </c:v>
                </c:pt>
              </c:strCache>
            </c:strRef>
          </c:cat>
          <c:val>
            <c:numRef>
              <c:f>'graphs for English Version'!$M$472:$M$474</c:f>
              <c:numCache>
                <c:formatCode>General</c:formatCode>
                <c:ptCount val="3"/>
                <c:pt idx="0">
                  <c:v>306</c:v>
                </c:pt>
                <c:pt idx="1">
                  <c:v>92</c:v>
                </c:pt>
                <c:pt idx="2">
                  <c:v>76</c:v>
                </c:pt>
              </c:numCache>
            </c:numRef>
          </c:val>
        </c:ser>
        <c:dLbls>
          <c:showLegendKey val="0"/>
          <c:showVal val="0"/>
          <c:showCatName val="0"/>
          <c:showSerName val="0"/>
          <c:showPercent val="0"/>
          <c:showBubbleSize val="0"/>
        </c:dLbls>
        <c:gapWidth val="172"/>
        <c:axId val="125987456"/>
        <c:axId val="126001536"/>
      </c:barChart>
      <c:catAx>
        <c:axId val="125987456"/>
        <c:scaling>
          <c:orientation val="minMax"/>
        </c:scaling>
        <c:delete val="0"/>
        <c:axPos val="b"/>
        <c:majorTickMark val="out"/>
        <c:minorTickMark val="none"/>
        <c:tickLblPos val="nextTo"/>
        <c:txPr>
          <a:bodyPr/>
          <a:lstStyle/>
          <a:p>
            <a:pPr>
              <a:defRPr>
                <a:latin typeface="+mn-lt"/>
                <a:ea typeface="微软雅黑" panose="020B0503020204020204" pitchFamily="34" charset="-122"/>
              </a:defRPr>
            </a:pPr>
            <a:endParaRPr lang="zh-CN"/>
          </a:p>
        </c:txPr>
        <c:crossAx val="126001536"/>
        <c:crosses val="autoZero"/>
        <c:auto val="1"/>
        <c:lblAlgn val="ctr"/>
        <c:lblOffset val="100"/>
        <c:noMultiLvlLbl val="0"/>
      </c:catAx>
      <c:valAx>
        <c:axId val="126001536"/>
        <c:scaling>
          <c:orientation val="minMax"/>
        </c:scaling>
        <c:delete val="0"/>
        <c:axPos val="l"/>
        <c:title>
          <c:tx>
            <c:rich>
              <a:bodyPr rot="-5400000" vert="horz"/>
              <a:lstStyle/>
              <a:p>
                <a:pPr>
                  <a:defRPr b="0">
                    <a:latin typeface="+mn-lt"/>
                    <a:ea typeface="微软雅黑" panose="020B0503020204020204" pitchFamily="34" charset="-122"/>
                  </a:defRPr>
                </a:pPr>
                <a:r>
                  <a:rPr lang="en-US" altLang="zh-CN" b="0">
                    <a:latin typeface="+mn-lt"/>
                    <a:ea typeface="微软雅黑" panose="020B0503020204020204" pitchFamily="34" charset="-122"/>
                  </a:rPr>
                  <a:t>Number</a:t>
                </a:r>
                <a:r>
                  <a:rPr lang="en-US" altLang="zh-CN" b="0" baseline="0">
                    <a:latin typeface="+mn-lt"/>
                    <a:ea typeface="微软雅黑" panose="020B0503020204020204" pitchFamily="34" charset="-122"/>
                  </a:rPr>
                  <a:t> of worjers required for 150MW module production lines</a:t>
                </a:r>
                <a:endParaRPr lang="zh-CN" altLang="en-US" b="0">
                  <a:latin typeface="+mn-lt"/>
                  <a:ea typeface="微软雅黑" panose="020B0503020204020204" pitchFamily="34" charset="-122"/>
                </a:endParaRPr>
              </a:p>
            </c:rich>
          </c:tx>
          <c:layout>
            <c:manualLayout>
              <c:xMode val="edge"/>
              <c:yMode val="edge"/>
              <c:x val="1.7253517725083687E-2"/>
              <c:y val="7.268089082568617E-2"/>
            </c:manualLayout>
          </c:layout>
          <c:overlay val="0"/>
        </c:title>
        <c:numFmt formatCode="General" sourceLinked="1"/>
        <c:majorTickMark val="out"/>
        <c:minorTickMark val="none"/>
        <c:tickLblPos val="nextTo"/>
        <c:txPr>
          <a:bodyPr/>
          <a:lstStyle/>
          <a:p>
            <a:pPr>
              <a:defRPr>
                <a:solidFill>
                  <a:schemeClr val="tx1">
                    <a:lumMod val="50000"/>
                    <a:lumOff val="50000"/>
                  </a:schemeClr>
                </a:solidFill>
                <a:latin typeface="+mn-lt"/>
                <a:ea typeface="微软雅黑" panose="020B0503020204020204" pitchFamily="34" charset="-122"/>
              </a:defRPr>
            </a:pPr>
            <a:endParaRPr lang="zh-CN"/>
          </a:p>
        </c:txPr>
        <c:crossAx val="125987456"/>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Sheet1!$B$3</c:f>
              <c:strCache>
                <c:ptCount val="1"/>
                <c:pt idx="0">
                  <c:v>Regular</c:v>
                </c:pt>
              </c:strCache>
            </c:strRef>
          </c:tx>
          <c:spPr>
            <a:solidFill>
              <a:srgbClr val="77777A"/>
            </a:solidFill>
          </c:spPr>
          <c:cat>
            <c:strRef>
              <c:f>Sheet1!$D$4:$D$34</c:f>
              <c:strCache>
                <c:ptCount val="31"/>
                <c:pt idx="0">
                  <c:v>Year 0</c:v>
                </c:pt>
                <c:pt idx="1">
                  <c:v>Year 1</c:v>
                </c:pt>
                <c:pt idx="2">
                  <c:v>Year 2</c:v>
                </c:pt>
                <c:pt idx="3">
                  <c:v>Year 3</c:v>
                </c:pt>
                <c:pt idx="4">
                  <c:v>Year 4</c:v>
                </c:pt>
                <c:pt idx="5">
                  <c:v>Year 5</c:v>
                </c:pt>
                <c:pt idx="6">
                  <c:v>Year 6</c:v>
                </c:pt>
                <c:pt idx="7">
                  <c:v>Year 7</c:v>
                </c:pt>
                <c:pt idx="8">
                  <c:v>Year 8</c:v>
                </c:pt>
                <c:pt idx="9">
                  <c:v>Year 9</c:v>
                </c:pt>
                <c:pt idx="10">
                  <c:v>Year 10</c:v>
                </c:pt>
                <c:pt idx="11">
                  <c:v>Year 11</c:v>
                </c:pt>
                <c:pt idx="12">
                  <c:v>Year 12</c:v>
                </c:pt>
                <c:pt idx="13">
                  <c:v>Year 13</c:v>
                </c:pt>
                <c:pt idx="14">
                  <c:v>Year 14</c:v>
                </c:pt>
                <c:pt idx="15">
                  <c:v>Year 15</c:v>
                </c:pt>
                <c:pt idx="16">
                  <c:v>Year 16</c:v>
                </c:pt>
                <c:pt idx="17">
                  <c:v>Year 17</c:v>
                </c:pt>
                <c:pt idx="18">
                  <c:v>Year 18</c:v>
                </c:pt>
                <c:pt idx="19">
                  <c:v>Year 19</c:v>
                </c:pt>
                <c:pt idx="20">
                  <c:v>Year 20</c:v>
                </c:pt>
                <c:pt idx="21">
                  <c:v>Year 21</c:v>
                </c:pt>
                <c:pt idx="22">
                  <c:v>Year 22</c:v>
                </c:pt>
                <c:pt idx="23">
                  <c:v>Year 23</c:v>
                </c:pt>
                <c:pt idx="24">
                  <c:v>Year 24</c:v>
                </c:pt>
                <c:pt idx="25">
                  <c:v>Year 25</c:v>
                </c:pt>
                <c:pt idx="26">
                  <c:v>Year 26</c:v>
                </c:pt>
                <c:pt idx="27">
                  <c:v>Year 27</c:v>
                </c:pt>
                <c:pt idx="28">
                  <c:v>Year 28</c:v>
                </c:pt>
                <c:pt idx="29">
                  <c:v>Year 29</c:v>
                </c:pt>
                <c:pt idx="30">
                  <c:v>Year 30</c:v>
                </c:pt>
              </c:strCache>
            </c:strRef>
          </c:cat>
          <c:val>
            <c:numRef>
              <c:f>Sheet1!$B$4:$B$34</c:f>
              <c:numCache>
                <c:formatCode>0.0%</c:formatCode>
                <c:ptCount val="31"/>
                <c:pt idx="0">
                  <c:v>0.97</c:v>
                </c:pt>
                <c:pt idx="1">
                  <c:v>0.97</c:v>
                </c:pt>
                <c:pt idx="2">
                  <c:v>0.96299999999999997</c:v>
                </c:pt>
                <c:pt idx="3">
                  <c:v>0.95599999999999996</c:v>
                </c:pt>
                <c:pt idx="4">
                  <c:v>0.94899999999999995</c:v>
                </c:pt>
                <c:pt idx="5">
                  <c:v>0.94199999999999995</c:v>
                </c:pt>
                <c:pt idx="6">
                  <c:v>0.93499999999999994</c:v>
                </c:pt>
                <c:pt idx="7">
                  <c:v>0.92799999999999994</c:v>
                </c:pt>
                <c:pt idx="8">
                  <c:v>0.92099999999999993</c:v>
                </c:pt>
                <c:pt idx="9">
                  <c:v>0.91399999999999992</c:v>
                </c:pt>
                <c:pt idx="10">
                  <c:v>0.90699999999999992</c:v>
                </c:pt>
                <c:pt idx="11">
                  <c:v>0.89999999999999991</c:v>
                </c:pt>
                <c:pt idx="12">
                  <c:v>0.8929999999999999</c:v>
                </c:pt>
                <c:pt idx="13">
                  <c:v>0.8859999999999999</c:v>
                </c:pt>
                <c:pt idx="14">
                  <c:v>0.87899999999999989</c:v>
                </c:pt>
                <c:pt idx="15">
                  <c:v>0.87199999999999989</c:v>
                </c:pt>
                <c:pt idx="16">
                  <c:v>0.86499999999999988</c:v>
                </c:pt>
                <c:pt idx="17">
                  <c:v>0.85799999999999987</c:v>
                </c:pt>
                <c:pt idx="18">
                  <c:v>0.85099999999999987</c:v>
                </c:pt>
                <c:pt idx="19">
                  <c:v>0.84399999999999986</c:v>
                </c:pt>
                <c:pt idx="20">
                  <c:v>0.83699999999999986</c:v>
                </c:pt>
                <c:pt idx="21">
                  <c:v>0.82999999999999985</c:v>
                </c:pt>
                <c:pt idx="22">
                  <c:v>0.82299999999999984</c:v>
                </c:pt>
                <c:pt idx="23">
                  <c:v>0.81599999999999984</c:v>
                </c:pt>
                <c:pt idx="24">
                  <c:v>0.80899999999999983</c:v>
                </c:pt>
                <c:pt idx="25">
                  <c:v>0.80199999999999982</c:v>
                </c:pt>
              </c:numCache>
            </c:numRef>
          </c:val>
        </c:ser>
        <c:ser>
          <c:idx val="1"/>
          <c:order val="1"/>
          <c:tx>
            <c:strRef>
              <c:f>Sheet1!$F$3</c:f>
              <c:strCache>
                <c:ptCount val="1"/>
                <c:pt idx="0">
                  <c:v>Double Glass module </c:v>
                </c:pt>
              </c:strCache>
            </c:strRef>
          </c:tx>
          <c:spPr>
            <a:solidFill>
              <a:srgbClr val="CA0B0F"/>
            </a:solidFill>
          </c:spPr>
          <c:cat>
            <c:strRef>
              <c:f>Sheet1!$D$4:$D$34</c:f>
              <c:strCache>
                <c:ptCount val="31"/>
                <c:pt idx="0">
                  <c:v>Year 0</c:v>
                </c:pt>
                <c:pt idx="1">
                  <c:v>Year 1</c:v>
                </c:pt>
                <c:pt idx="2">
                  <c:v>Year 2</c:v>
                </c:pt>
                <c:pt idx="3">
                  <c:v>Year 3</c:v>
                </c:pt>
                <c:pt idx="4">
                  <c:v>Year 4</c:v>
                </c:pt>
                <c:pt idx="5">
                  <c:v>Year 5</c:v>
                </c:pt>
                <c:pt idx="6">
                  <c:v>Year 6</c:v>
                </c:pt>
                <c:pt idx="7">
                  <c:v>Year 7</c:v>
                </c:pt>
                <c:pt idx="8">
                  <c:v>Year 8</c:v>
                </c:pt>
                <c:pt idx="9">
                  <c:v>Year 9</c:v>
                </c:pt>
                <c:pt idx="10">
                  <c:v>Year 10</c:v>
                </c:pt>
                <c:pt idx="11">
                  <c:v>Year 11</c:v>
                </c:pt>
                <c:pt idx="12">
                  <c:v>Year 12</c:v>
                </c:pt>
                <c:pt idx="13">
                  <c:v>Year 13</c:v>
                </c:pt>
                <c:pt idx="14">
                  <c:v>Year 14</c:v>
                </c:pt>
                <c:pt idx="15">
                  <c:v>Year 15</c:v>
                </c:pt>
                <c:pt idx="16">
                  <c:v>Year 16</c:v>
                </c:pt>
                <c:pt idx="17">
                  <c:v>Year 17</c:v>
                </c:pt>
                <c:pt idx="18">
                  <c:v>Year 18</c:v>
                </c:pt>
                <c:pt idx="19">
                  <c:v>Year 19</c:v>
                </c:pt>
                <c:pt idx="20">
                  <c:v>Year 20</c:v>
                </c:pt>
                <c:pt idx="21">
                  <c:v>Year 21</c:v>
                </c:pt>
                <c:pt idx="22">
                  <c:v>Year 22</c:v>
                </c:pt>
                <c:pt idx="23">
                  <c:v>Year 23</c:v>
                </c:pt>
                <c:pt idx="24">
                  <c:v>Year 24</c:v>
                </c:pt>
                <c:pt idx="25">
                  <c:v>Year 25</c:v>
                </c:pt>
                <c:pt idx="26">
                  <c:v>Year 26</c:v>
                </c:pt>
                <c:pt idx="27">
                  <c:v>Year 27</c:v>
                </c:pt>
                <c:pt idx="28">
                  <c:v>Year 28</c:v>
                </c:pt>
                <c:pt idx="29">
                  <c:v>Year 29</c:v>
                </c:pt>
                <c:pt idx="30">
                  <c:v>Year 30</c:v>
                </c:pt>
              </c:strCache>
            </c:strRef>
          </c:cat>
          <c:val>
            <c:numRef>
              <c:f>Sheet1!$F$4:$F$34</c:f>
              <c:numCache>
                <c:formatCode>0.0%</c:formatCode>
                <c:ptCount val="31"/>
                <c:pt idx="0">
                  <c:v>0.97499999999999998</c:v>
                </c:pt>
                <c:pt idx="1">
                  <c:v>0.97499999999999998</c:v>
                </c:pt>
                <c:pt idx="2">
                  <c:v>0.97</c:v>
                </c:pt>
                <c:pt idx="3">
                  <c:v>0.96499999999999997</c:v>
                </c:pt>
                <c:pt idx="4">
                  <c:v>0.96</c:v>
                </c:pt>
                <c:pt idx="5">
                  <c:v>0.95499999999999996</c:v>
                </c:pt>
                <c:pt idx="6">
                  <c:v>0.95</c:v>
                </c:pt>
                <c:pt idx="7">
                  <c:v>0.94499999999999995</c:v>
                </c:pt>
                <c:pt idx="8">
                  <c:v>0.94</c:v>
                </c:pt>
                <c:pt idx="9">
                  <c:v>0.93499999999999994</c:v>
                </c:pt>
                <c:pt idx="10">
                  <c:v>0.92999999999999994</c:v>
                </c:pt>
                <c:pt idx="11">
                  <c:v>0.92499999999999993</c:v>
                </c:pt>
                <c:pt idx="12">
                  <c:v>0.91999999999999993</c:v>
                </c:pt>
                <c:pt idx="13">
                  <c:v>0.91499999999999992</c:v>
                </c:pt>
                <c:pt idx="14">
                  <c:v>0.90999999999999992</c:v>
                </c:pt>
                <c:pt idx="15">
                  <c:v>0.90499999999999992</c:v>
                </c:pt>
                <c:pt idx="16">
                  <c:v>0.89999999999999991</c:v>
                </c:pt>
                <c:pt idx="17">
                  <c:v>0.89499999999999991</c:v>
                </c:pt>
                <c:pt idx="18">
                  <c:v>0.8899999999999999</c:v>
                </c:pt>
                <c:pt idx="19">
                  <c:v>0.8849999999999999</c:v>
                </c:pt>
                <c:pt idx="20">
                  <c:v>0.87999999999999989</c:v>
                </c:pt>
                <c:pt idx="21">
                  <c:v>0.87499999999999989</c:v>
                </c:pt>
                <c:pt idx="22">
                  <c:v>0.86999999999999988</c:v>
                </c:pt>
                <c:pt idx="23">
                  <c:v>0.86499999999999988</c:v>
                </c:pt>
                <c:pt idx="24">
                  <c:v>0.85999999999999988</c:v>
                </c:pt>
                <c:pt idx="25">
                  <c:v>0.85499999999999987</c:v>
                </c:pt>
                <c:pt idx="26">
                  <c:v>0.84999999999999987</c:v>
                </c:pt>
                <c:pt idx="27">
                  <c:v>0.84499999999999986</c:v>
                </c:pt>
                <c:pt idx="28">
                  <c:v>0.83999999999999986</c:v>
                </c:pt>
                <c:pt idx="29">
                  <c:v>0.83499999999999985</c:v>
                </c:pt>
                <c:pt idx="30">
                  <c:v>0.82999999999999985</c:v>
                </c:pt>
              </c:numCache>
            </c:numRef>
          </c:val>
        </c:ser>
        <c:dLbls>
          <c:showLegendKey val="0"/>
          <c:showVal val="0"/>
          <c:showCatName val="0"/>
          <c:showSerName val="0"/>
          <c:showPercent val="0"/>
          <c:showBubbleSize val="0"/>
        </c:dLbls>
        <c:axId val="126072320"/>
        <c:axId val="126073856"/>
      </c:areaChart>
      <c:catAx>
        <c:axId val="126072320"/>
        <c:scaling>
          <c:orientation val="minMax"/>
        </c:scaling>
        <c:delete val="0"/>
        <c:axPos val="b"/>
        <c:majorTickMark val="none"/>
        <c:minorTickMark val="none"/>
        <c:tickLblPos val="nextTo"/>
        <c:crossAx val="126073856"/>
        <c:crosses val="autoZero"/>
        <c:auto val="1"/>
        <c:lblAlgn val="ctr"/>
        <c:lblOffset val="100"/>
        <c:noMultiLvlLbl val="0"/>
      </c:catAx>
      <c:valAx>
        <c:axId val="126073856"/>
        <c:scaling>
          <c:orientation val="minMax"/>
          <c:min val="0.5"/>
        </c:scaling>
        <c:delete val="0"/>
        <c:axPos val="l"/>
        <c:majorGridlines>
          <c:spPr>
            <a:ln>
              <a:noFill/>
            </a:ln>
          </c:spPr>
        </c:majorGridlines>
        <c:numFmt formatCode="0.0%" sourceLinked="1"/>
        <c:majorTickMark val="out"/>
        <c:minorTickMark val="out"/>
        <c:tickLblPos val="nextTo"/>
        <c:spPr>
          <a:ln>
            <a:noFill/>
          </a:ln>
        </c:spPr>
        <c:crossAx val="126072320"/>
        <c:crosses val="autoZero"/>
        <c:crossBetween val="midCat"/>
      </c:valAx>
    </c:plotArea>
    <c:legend>
      <c:legendPos val="t"/>
      <c:layout/>
      <c:overlay val="0"/>
      <c:txPr>
        <a:bodyPr/>
        <a:lstStyle/>
        <a:p>
          <a:pPr>
            <a:defRPr>
              <a:latin typeface="+mn-lt"/>
              <a:ea typeface="Noto Sans" pitchFamily="34" charset="0"/>
            </a:defRPr>
          </a:pPr>
          <a:endParaRPr lang="zh-CN"/>
        </a:p>
      </c:txPr>
    </c:legend>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CC2C87-D692-421D-9F52-F20C4A54402F}"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zh-CN" altLang="en-US"/>
        </a:p>
      </dgm:t>
    </dgm:pt>
    <dgm:pt modelId="{5EFE3936-6824-421A-B14D-4A1F8CA1F514}">
      <dgm:prSet phldrT="[Text]" custT="1"/>
      <dgm:spPr>
        <a:xfrm>
          <a:off x="1434544" y="969261"/>
          <a:ext cx="969486" cy="1013592"/>
        </a:xfrm>
        <a:prstGeom prst="ellipse">
          <a:avLst/>
        </a:prstGeom>
        <a:solidFill>
          <a:schemeClr val="bg1">
            <a:lumMod val="95000"/>
          </a:schemeClr>
        </a:solidFill>
        <a:ln w="25400" cap="flat" cmpd="sng" algn="ctr">
          <a:solidFill>
            <a:schemeClr val="bg1">
              <a:lumMod val="95000"/>
            </a:schemeClr>
          </a:solidFill>
          <a:prstDash val="solid"/>
        </a:ln>
        <a:effectLst/>
      </dgm:spPr>
      <dgm:t>
        <a:bodyPr/>
        <a:lstStyle/>
        <a:p>
          <a:r>
            <a:rPr lang="en-US" altLang="zh-CN" sz="1800">
              <a:solidFill>
                <a:sysClr val="windowText" lastClr="000000"/>
              </a:solidFill>
              <a:latin typeface="+mn-lt"/>
              <a:ea typeface="Arial Unicode MS" panose="020B0604020202020204" pitchFamily="34" charset="-122"/>
              <a:cs typeface="Arial Unicode MS" panose="020B0604020202020204" pitchFamily="34" charset="-122"/>
            </a:rPr>
            <a:t>PV </a:t>
          </a:r>
          <a:r>
            <a:rPr lang="en-US" altLang="zh-CN" sz="1800" smtClean="0">
              <a:solidFill>
                <a:sysClr val="windowText" lastClr="000000"/>
              </a:solidFill>
              <a:latin typeface="+mn-lt"/>
              <a:ea typeface="Arial Unicode MS" panose="020B0604020202020204" pitchFamily="34" charset="-122"/>
              <a:cs typeface="Arial Unicode MS" panose="020B0604020202020204" pitchFamily="34" charset="-122"/>
            </a:rPr>
            <a:t>Industry</a:t>
          </a:r>
          <a:endParaRPr lang="zh-CN" altLang="en-US" sz="1800" dirty="0">
            <a:solidFill>
              <a:sysClr val="windowText" lastClr="000000"/>
            </a:solidFill>
            <a:latin typeface="+mn-lt"/>
            <a:ea typeface="Arial Unicode MS" panose="020B0604020202020204" pitchFamily="34" charset="-122"/>
            <a:cs typeface="Arial Unicode MS" panose="020B0604020202020204" pitchFamily="34" charset="-122"/>
          </a:endParaRPr>
        </a:p>
      </dgm:t>
    </dgm:pt>
    <dgm:pt modelId="{2DA21192-4CC1-4A8F-ABA3-23F4556779BF}" type="parTrans" cxnId="{0FC1661F-EFC9-49D8-BD2E-57D03C5A0033}">
      <dgm:prSet/>
      <dgm:spPr/>
      <dgm:t>
        <a:bodyPr/>
        <a:lstStyle/>
        <a:p>
          <a:endParaRPr lang="zh-CN" altLang="en-US" sz="1800">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4D3D14CD-4F11-4749-BCE8-FC1D8446A4E6}" type="sibTrans" cxnId="{0FC1661F-EFC9-49D8-BD2E-57D03C5A0033}">
      <dgm:prSet/>
      <dgm:spPr/>
      <dgm:t>
        <a:bodyPr/>
        <a:lstStyle/>
        <a:p>
          <a:endParaRPr lang="zh-CN" altLang="en-US" sz="1800">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105BA7C0-5777-405E-A379-94B02846E711}">
      <dgm:prSet phldrT="[Text]" custT="1"/>
      <dgm:spPr>
        <a:xfrm>
          <a:off x="1531306" y="1348"/>
          <a:ext cx="775961" cy="775961"/>
        </a:xfrm>
        <a:prstGeom prst="ellipse">
          <a:avLst/>
        </a:prstGeom>
        <a:solidFill>
          <a:sysClr val="window" lastClr="FFFFFF">
            <a:lumMod val="50000"/>
          </a:sysClr>
        </a:solidFill>
        <a:ln w="25400" cap="flat" cmpd="sng" algn="ctr">
          <a:solidFill>
            <a:sysClr val="window" lastClr="FFFFFF">
              <a:lumMod val="50000"/>
            </a:sysClr>
          </a:solidFill>
          <a:prstDash val="solid"/>
        </a:ln>
        <a:effectLst/>
      </dgm:spPr>
      <dgm:t>
        <a:bodyPr/>
        <a:lstStyle/>
        <a:p>
          <a:r>
            <a:rPr lang="en-US" altLang="zh-CN" sz="1400" dirty="0" smtClean="0">
              <a:solidFill>
                <a:schemeClr val="bg1"/>
              </a:solidFill>
              <a:latin typeface="+mn-lt"/>
              <a:ea typeface="Arial Unicode MS" panose="020B0604020202020204" pitchFamily="34" charset="-122"/>
              <a:cs typeface="Arial Unicode MS" panose="020B0604020202020204" pitchFamily="34" charset="-122"/>
            </a:rPr>
            <a:t>Raw material suppliers</a:t>
          </a:r>
        </a:p>
      </dgm:t>
    </dgm:pt>
    <dgm:pt modelId="{ED17925C-7699-4687-B689-41F70A65CC1C}" type="parTrans" cxnId="{A4EE4C58-4075-41B9-8C7F-F9F4C385EA35}">
      <dgm:prSet custT="1"/>
      <dgm:spPr>
        <a:xfrm rot="16200000">
          <a:off x="1868420" y="744251"/>
          <a:ext cx="101733" cy="263827"/>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noFill/>
        </a:ln>
        <a:effectLst/>
      </dgm:spPr>
      <dgm:t>
        <a:bodyPr/>
        <a:lstStyle/>
        <a:p>
          <a:endParaRPr lang="zh-CN" altLang="en-US" sz="900">
            <a:solidFill>
              <a:sysClr val="window" lastClr="FFFFFF"/>
            </a:solidFill>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BAE0BC56-C5F7-4272-856D-D821A7356261}" type="sibTrans" cxnId="{A4EE4C58-4075-41B9-8C7F-F9F4C385EA35}">
      <dgm:prSet/>
      <dgm:spPr/>
      <dgm:t>
        <a:bodyPr/>
        <a:lstStyle/>
        <a:p>
          <a:endParaRPr lang="zh-CN" altLang="en-US" sz="1800">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A3D448A9-8F8C-4BA7-8F1A-7C8307FD7120}">
      <dgm:prSet phldrT="[Text]" custT="1"/>
      <dgm:spPr>
        <a:xfrm>
          <a:off x="2472440" y="544712"/>
          <a:ext cx="775961" cy="775961"/>
        </a:xfrm>
        <a:prstGeom prst="ellipse">
          <a:avLst/>
        </a:prstGeom>
        <a:solidFill>
          <a:sysClr val="window" lastClr="FFFFFF">
            <a:lumMod val="65000"/>
          </a:sysClr>
        </a:solidFill>
        <a:ln w="25400" cap="flat" cmpd="sng" algn="ctr">
          <a:solidFill>
            <a:sysClr val="window" lastClr="FFFFFF">
              <a:lumMod val="65000"/>
            </a:sysClr>
          </a:solidFill>
          <a:prstDash val="solid"/>
        </a:ln>
        <a:effectLst/>
      </dgm:spPr>
      <dgm:t>
        <a:bodyPr/>
        <a:lstStyle/>
        <a:p>
          <a:r>
            <a:rPr lang="en-US" altLang="zh-CN" sz="1400" dirty="0" smtClean="0">
              <a:solidFill>
                <a:schemeClr val="bg1"/>
              </a:solidFill>
              <a:latin typeface="+mn-lt"/>
              <a:ea typeface="Arial Unicode MS" panose="020B0604020202020204" pitchFamily="34" charset="-122"/>
              <a:cs typeface="Arial Unicode MS" panose="020B0604020202020204" pitchFamily="34" charset="-122"/>
            </a:rPr>
            <a:t>Equipment manufactures</a:t>
          </a:r>
        </a:p>
      </dgm:t>
    </dgm:pt>
    <dgm:pt modelId="{E596A1EF-7B24-4D1B-881B-2633E6701224}" type="parTrans" cxnId="{47003D48-B532-4313-86F8-D01763B8DD30}">
      <dgm:prSet custT="1"/>
      <dgm:spPr>
        <a:xfrm rot="19800000">
          <a:off x="2375990" y="1048526"/>
          <a:ext cx="110643" cy="263827"/>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noFill/>
        </a:ln>
        <a:effectLst/>
      </dgm:spPr>
      <dgm:t>
        <a:bodyPr/>
        <a:lstStyle/>
        <a:p>
          <a:endParaRPr lang="zh-CN" altLang="en-US" sz="900">
            <a:solidFill>
              <a:sysClr val="window" lastClr="FFFFFF"/>
            </a:solidFill>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C74456E8-CCFD-47FC-8B38-64C9F861A90D}" type="sibTrans" cxnId="{47003D48-B532-4313-86F8-D01763B8DD30}">
      <dgm:prSet/>
      <dgm:spPr/>
      <dgm:t>
        <a:bodyPr/>
        <a:lstStyle/>
        <a:p>
          <a:endParaRPr lang="zh-CN" altLang="en-US" sz="1800">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11F78044-86F6-4202-BD8E-80FA7D1B63F1}">
      <dgm:prSet phldrT="[Text]" custT="1"/>
      <dgm:spPr>
        <a:xfrm>
          <a:off x="2472440" y="1631440"/>
          <a:ext cx="775961" cy="775961"/>
        </a:xfrm>
        <a:prstGeom prst="ellipse">
          <a:avLst/>
        </a:prstGeom>
        <a:solidFill>
          <a:sysClr val="window" lastClr="FFFFFF">
            <a:lumMod val="85000"/>
          </a:sysClr>
        </a:solidFill>
        <a:ln w="25400" cap="flat" cmpd="sng" algn="ctr">
          <a:solidFill>
            <a:sysClr val="window" lastClr="FFFFFF">
              <a:lumMod val="85000"/>
            </a:sysClr>
          </a:solidFill>
          <a:prstDash val="solid"/>
        </a:ln>
        <a:effectLst/>
      </dgm:spPr>
      <dgm:t>
        <a:bodyPr/>
        <a:lstStyle/>
        <a:p>
          <a:r>
            <a:rPr lang="en-US" altLang="zh-CN" sz="1400" dirty="0" smtClean="0">
              <a:solidFill>
                <a:sysClr val="windowText" lastClr="000000">
                  <a:lumMod val="95000"/>
                  <a:lumOff val="5000"/>
                </a:sysClr>
              </a:solidFill>
              <a:latin typeface="+mn-lt"/>
              <a:ea typeface="Arial Unicode MS" panose="020B0604020202020204" pitchFamily="34" charset="-122"/>
              <a:cs typeface="Arial Unicode MS" panose="020B0604020202020204" pitchFamily="34" charset="-122"/>
            </a:rPr>
            <a:t>Technology research institutes</a:t>
          </a:r>
        </a:p>
      </dgm:t>
    </dgm:pt>
    <dgm:pt modelId="{11A01827-FCEB-4AA7-A976-C96BCA17DBDA}" type="parTrans" cxnId="{F4BF3F02-4C36-4022-BC16-C1AD773A9272}">
      <dgm:prSet custT="1"/>
      <dgm:spPr>
        <a:xfrm rot="1800000">
          <a:off x="2375990" y="1639761"/>
          <a:ext cx="110643" cy="263827"/>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noFill/>
        </a:ln>
        <a:effectLst/>
      </dgm:spPr>
      <dgm:t>
        <a:bodyPr/>
        <a:lstStyle/>
        <a:p>
          <a:endParaRPr lang="zh-CN" altLang="en-US" sz="900">
            <a:solidFill>
              <a:sysClr val="window" lastClr="FFFFFF"/>
            </a:solidFill>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CC243AF7-B7D2-47A9-80FF-60982E6EA73E}" type="sibTrans" cxnId="{F4BF3F02-4C36-4022-BC16-C1AD773A9272}">
      <dgm:prSet/>
      <dgm:spPr/>
      <dgm:t>
        <a:bodyPr/>
        <a:lstStyle/>
        <a:p>
          <a:endParaRPr lang="zh-CN" altLang="en-US" sz="1800">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FAE1FA0C-C2F9-49B1-892B-0D3B466CC758}">
      <dgm:prSet phldrT="[Text]" custT="1"/>
      <dgm:spPr>
        <a:xfrm>
          <a:off x="1531306" y="2174804"/>
          <a:ext cx="775961" cy="775961"/>
        </a:xfrm>
        <a:prstGeom prst="ellipse">
          <a:avLst/>
        </a:prstGeom>
        <a:solidFill>
          <a:sysClr val="window" lastClr="FFFFFF">
            <a:lumMod val="50000"/>
          </a:sysClr>
        </a:solidFill>
        <a:ln w="25400" cap="flat" cmpd="sng" algn="ctr">
          <a:solidFill>
            <a:sysClr val="window" lastClr="FFFFFF">
              <a:lumMod val="50000"/>
            </a:sysClr>
          </a:solidFill>
          <a:prstDash val="solid"/>
        </a:ln>
        <a:effectLst/>
      </dgm:spPr>
      <dgm:t>
        <a:bodyPr/>
        <a:lstStyle/>
        <a:p>
          <a:r>
            <a:rPr lang="en-US" altLang="zh-CN" sz="1400" smtClean="0">
              <a:solidFill>
                <a:schemeClr val="bg1"/>
              </a:solidFill>
              <a:latin typeface="+mn-lt"/>
              <a:ea typeface="Arial Unicode MS" panose="020B0604020202020204" pitchFamily="34" charset="-122"/>
              <a:cs typeface="Arial Unicode MS" panose="020B0604020202020204" pitchFamily="34" charset="-122"/>
            </a:rPr>
            <a:t>Organizations for standardization</a:t>
          </a:r>
          <a:endParaRPr lang="zh-CN" altLang="en-US" sz="1400" dirty="0">
            <a:solidFill>
              <a:schemeClr val="bg1"/>
            </a:solidFill>
            <a:latin typeface="+mn-lt"/>
            <a:ea typeface="Arial Unicode MS" panose="020B0604020202020204" pitchFamily="34" charset="-122"/>
            <a:cs typeface="Arial Unicode MS" panose="020B0604020202020204" pitchFamily="34" charset="-122"/>
          </a:endParaRPr>
        </a:p>
      </dgm:t>
    </dgm:pt>
    <dgm:pt modelId="{2A1BBD56-7B84-4EDE-9E10-19E7663DCECB}" type="parTrans" cxnId="{7BBC0694-6C1F-42AF-BB53-A289AAF33917}">
      <dgm:prSet custT="1"/>
      <dgm:spPr>
        <a:xfrm rot="5400000">
          <a:off x="1868420" y="1944036"/>
          <a:ext cx="101733" cy="263827"/>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noFill/>
        </a:ln>
        <a:effectLst/>
      </dgm:spPr>
      <dgm:t>
        <a:bodyPr/>
        <a:lstStyle/>
        <a:p>
          <a:endParaRPr lang="zh-CN" altLang="en-US" sz="900">
            <a:solidFill>
              <a:sysClr val="window" lastClr="FFFFFF"/>
            </a:solidFill>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649E2A09-5003-47AF-9CA3-E7DA6C59C73A}" type="sibTrans" cxnId="{7BBC0694-6C1F-42AF-BB53-A289AAF33917}">
      <dgm:prSet/>
      <dgm:spPr/>
      <dgm:t>
        <a:bodyPr/>
        <a:lstStyle/>
        <a:p>
          <a:endParaRPr lang="zh-CN" altLang="en-US" sz="1800">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747A5C9E-9471-4846-80FD-B2641FB6DF1A}">
      <dgm:prSet phldrT="[Text]" custT="1"/>
      <dgm:spPr>
        <a:xfrm>
          <a:off x="590172" y="1631440"/>
          <a:ext cx="775961" cy="775961"/>
        </a:xfrm>
        <a:prstGeom prst="ellipse">
          <a:avLst/>
        </a:prstGeom>
        <a:solidFill>
          <a:sysClr val="window" lastClr="FFFFFF">
            <a:lumMod val="65000"/>
          </a:sysClr>
        </a:solidFill>
        <a:ln w="25400" cap="flat" cmpd="sng" algn="ctr">
          <a:solidFill>
            <a:sysClr val="window" lastClr="FFFFFF">
              <a:lumMod val="65000"/>
            </a:sysClr>
          </a:solidFill>
          <a:prstDash val="solid"/>
        </a:ln>
        <a:effectLst/>
      </dgm:spPr>
      <dgm:t>
        <a:bodyPr/>
        <a:lstStyle/>
        <a:p>
          <a:r>
            <a:rPr lang="en-US" altLang="zh-CN" sz="1400" dirty="0" smtClean="0">
              <a:solidFill>
                <a:schemeClr val="bg1"/>
              </a:solidFill>
              <a:latin typeface="+mn-lt"/>
              <a:ea typeface="Arial Unicode MS" panose="020B0604020202020204" pitchFamily="34" charset="-122"/>
              <a:cs typeface="Arial Unicode MS" panose="020B0604020202020204" pitchFamily="34" charset="-122"/>
            </a:rPr>
            <a:t>Government &amp;associations</a:t>
          </a:r>
        </a:p>
      </dgm:t>
    </dgm:pt>
    <dgm:pt modelId="{00F7CB88-DBDB-42A0-86B5-D60A9BACD7C9}" type="parTrans" cxnId="{6C979F93-13D3-491F-9219-D241AE21B9B7}">
      <dgm:prSet custT="1"/>
      <dgm:spPr>
        <a:xfrm rot="9000000">
          <a:off x="1351941" y="1639761"/>
          <a:ext cx="110643" cy="263827"/>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noFill/>
        </a:ln>
        <a:effectLst/>
      </dgm:spPr>
      <dgm:t>
        <a:bodyPr/>
        <a:lstStyle/>
        <a:p>
          <a:endParaRPr lang="zh-CN" altLang="en-US" sz="900">
            <a:solidFill>
              <a:sysClr val="window" lastClr="FFFFFF"/>
            </a:solidFill>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B23040AC-3BAD-4324-8497-CEBBB13AC940}" type="sibTrans" cxnId="{6C979F93-13D3-491F-9219-D241AE21B9B7}">
      <dgm:prSet/>
      <dgm:spPr/>
      <dgm:t>
        <a:bodyPr/>
        <a:lstStyle/>
        <a:p>
          <a:endParaRPr lang="zh-CN" altLang="en-US" sz="1800">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EFA6616F-A836-4212-9D71-D9021CC44EBB}">
      <dgm:prSet phldrT="[Text]" custT="1"/>
      <dgm:spPr>
        <a:xfrm>
          <a:off x="590172" y="544712"/>
          <a:ext cx="775961" cy="775961"/>
        </a:xfrm>
        <a:prstGeom prst="ellipse">
          <a:avLst/>
        </a:prstGeom>
        <a:solidFill>
          <a:sysClr val="window" lastClr="FFFFFF">
            <a:lumMod val="85000"/>
          </a:sysClr>
        </a:solidFill>
        <a:ln w="25400" cap="flat" cmpd="sng" algn="ctr">
          <a:solidFill>
            <a:sysClr val="window" lastClr="FFFFFF">
              <a:lumMod val="85000"/>
            </a:sysClr>
          </a:solidFill>
          <a:prstDash val="solid"/>
        </a:ln>
        <a:effectLst/>
      </dgm:spPr>
      <dgm:t>
        <a:bodyPr/>
        <a:lstStyle/>
        <a:p>
          <a:r>
            <a:rPr lang="en-US" altLang="zh-CN" sz="1400" dirty="0">
              <a:solidFill>
                <a:sysClr val="windowText" lastClr="000000">
                  <a:lumMod val="95000"/>
                  <a:lumOff val="5000"/>
                </a:sysClr>
              </a:solidFill>
              <a:latin typeface="+mn-lt"/>
              <a:ea typeface="Arial Unicode MS" panose="020B0604020202020204" pitchFamily="34" charset="-122"/>
              <a:cs typeface="Arial Unicode MS" panose="020B0604020202020204" pitchFamily="34" charset="-122"/>
            </a:rPr>
            <a:t>Market research instittutes</a:t>
          </a:r>
          <a:endParaRPr lang="zh-CN" altLang="en-US" sz="1400" dirty="0">
            <a:solidFill>
              <a:sysClr val="windowText" lastClr="000000">
                <a:lumMod val="95000"/>
                <a:lumOff val="5000"/>
              </a:sysClr>
            </a:solidFill>
            <a:latin typeface="+mn-lt"/>
            <a:ea typeface="Arial Unicode MS" panose="020B0604020202020204" pitchFamily="34" charset="-122"/>
            <a:cs typeface="Arial Unicode MS" panose="020B0604020202020204" pitchFamily="34" charset="-122"/>
          </a:endParaRPr>
        </a:p>
      </dgm:t>
    </dgm:pt>
    <dgm:pt modelId="{CF6F7B6A-21E8-4560-B65F-E0D6313F23C2}" type="parTrans" cxnId="{316FD826-849D-4963-9665-4776062F4D29}">
      <dgm:prSet custT="1"/>
      <dgm:spPr>
        <a:xfrm rot="12600000">
          <a:off x="1351941" y="1048526"/>
          <a:ext cx="110643" cy="263827"/>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noFill/>
        </a:ln>
        <a:effectLst/>
      </dgm:spPr>
      <dgm:t>
        <a:bodyPr/>
        <a:lstStyle/>
        <a:p>
          <a:endParaRPr lang="zh-CN" altLang="en-US" sz="900">
            <a:solidFill>
              <a:sysClr val="window" lastClr="FFFFFF"/>
            </a:solidFill>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940AB606-65C6-4406-84CB-02766BD6EE19}" type="sibTrans" cxnId="{316FD826-849D-4963-9665-4776062F4D29}">
      <dgm:prSet/>
      <dgm:spPr/>
      <dgm:t>
        <a:bodyPr/>
        <a:lstStyle/>
        <a:p>
          <a:endParaRPr lang="zh-CN" altLang="en-US" sz="1800">
            <a:latin typeface="Arial Unicode MS" panose="020B0604020202020204" pitchFamily="34" charset="-122"/>
            <a:ea typeface="Arial Unicode MS" panose="020B0604020202020204" pitchFamily="34" charset="-122"/>
            <a:cs typeface="Arial Unicode MS" panose="020B0604020202020204" pitchFamily="34" charset="-122"/>
          </a:endParaRPr>
        </a:p>
      </dgm:t>
    </dgm:pt>
    <dgm:pt modelId="{879BC57E-5204-40F8-BED1-37028C8787F7}" type="pres">
      <dgm:prSet presAssocID="{F2CC2C87-D692-421D-9F52-F20C4A54402F}" presName="Name0" presStyleCnt="0">
        <dgm:presLayoutVars>
          <dgm:chMax val="1"/>
          <dgm:dir/>
          <dgm:animLvl val="ctr"/>
          <dgm:resizeHandles val="exact"/>
        </dgm:presLayoutVars>
      </dgm:prSet>
      <dgm:spPr/>
      <dgm:t>
        <a:bodyPr/>
        <a:lstStyle/>
        <a:p>
          <a:endParaRPr lang="zh-CN" altLang="en-US"/>
        </a:p>
      </dgm:t>
    </dgm:pt>
    <dgm:pt modelId="{94DFFBBA-D472-4DC6-98F0-B921568EE06D}" type="pres">
      <dgm:prSet presAssocID="{5EFE3936-6824-421A-B14D-4A1F8CA1F514}" presName="centerShape" presStyleLbl="node0" presStyleIdx="0" presStyleCnt="1" custScaleX="124940" custScaleY="130624"/>
      <dgm:spPr>
        <a:prstGeom prst="ellipse">
          <a:avLst/>
        </a:prstGeom>
      </dgm:spPr>
      <dgm:t>
        <a:bodyPr/>
        <a:lstStyle/>
        <a:p>
          <a:endParaRPr lang="zh-CN" altLang="en-US"/>
        </a:p>
      </dgm:t>
    </dgm:pt>
    <dgm:pt modelId="{307C31A1-B764-45B5-AD34-8CECD8A65BA8}" type="pres">
      <dgm:prSet presAssocID="{ED17925C-7699-4687-B689-41F70A65CC1C}" presName="parTrans" presStyleLbl="sibTrans2D1" presStyleIdx="0" presStyleCnt="6"/>
      <dgm:spPr>
        <a:prstGeom prst="rightArrow">
          <a:avLst>
            <a:gd name="adj1" fmla="val 60000"/>
            <a:gd name="adj2" fmla="val 50000"/>
          </a:avLst>
        </a:prstGeom>
      </dgm:spPr>
      <dgm:t>
        <a:bodyPr/>
        <a:lstStyle/>
        <a:p>
          <a:endParaRPr lang="zh-CN" altLang="en-US"/>
        </a:p>
      </dgm:t>
    </dgm:pt>
    <dgm:pt modelId="{079F837B-C8B2-4C13-80F9-792072340823}" type="pres">
      <dgm:prSet presAssocID="{ED17925C-7699-4687-B689-41F70A65CC1C}" presName="connectorText" presStyleLbl="sibTrans2D1" presStyleIdx="0" presStyleCnt="6"/>
      <dgm:spPr/>
      <dgm:t>
        <a:bodyPr/>
        <a:lstStyle/>
        <a:p>
          <a:endParaRPr lang="zh-CN" altLang="en-US"/>
        </a:p>
      </dgm:t>
    </dgm:pt>
    <dgm:pt modelId="{943BED1B-F420-4AC2-9166-36897EFE02BE}" type="pres">
      <dgm:prSet presAssocID="{105BA7C0-5777-405E-A379-94B02846E711}" presName="node" presStyleLbl="node1" presStyleIdx="0" presStyleCnt="6">
        <dgm:presLayoutVars>
          <dgm:bulletEnabled val="1"/>
        </dgm:presLayoutVars>
      </dgm:prSet>
      <dgm:spPr>
        <a:prstGeom prst="ellipse">
          <a:avLst/>
        </a:prstGeom>
      </dgm:spPr>
      <dgm:t>
        <a:bodyPr/>
        <a:lstStyle/>
        <a:p>
          <a:endParaRPr lang="zh-CN" altLang="en-US"/>
        </a:p>
      </dgm:t>
    </dgm:pt>
    <dgm:pt modelId="{1B796CDD-E6AD-4065-8616-C1A9D93AA00E}" type="pres">
      <dgm:prSet presAssocID="{E596A1EF-7B24-4D1B-881B-2633E6701224}" presName="parTrans" presStyleLbl="sibTrans2D1" presStyleIdx="1" presStyleCnt="6"/>
      <dgm:spPr>
        <a:prstGeom prst="rightArrow">
          <a:avLst>
            <a:gd name="adj1" fmla="val 60000"/>
            <a:gd name="adj2" fmla="val 50000"/>
          </a:avLst>
        </a:prstGeom>
      </dgm:spPr>
      <dgm:t>
        <a:bodyPr/>
        <a:lstStyle/>
        <a:p>
          <a:endParaRPr lang="zh-CN" altLang="en-US"/>
        </a:p>
      </dgm:t>
    </dgm:pt>
    <dgm:pt modelId="{0DD78F3C-823C-496F-8660-52A4E8FA5FC9}" type="pres">
      <dgm:prSet presAssocID="{E596A1EF-7B24-4D1B-881B-2633E6701224}" presName="connectorText" presStyleLbl="sibTrans2D1" presStyleIdx="1" presStyleCnt="6"/>
      <dgm:spPr/>
      <dgm:t>
        <a:bodyPr/>
        <a:lstStyle/>
        <a:p>
          <a:endParaRPr lang="zh-CN" altLang="en-US"/>
        </a:p>
      </dgm:t>
    </dgm:pt>
    <dgm:pt modelId="{F2E6AF89-DEFB-438C-93A7-4239A9CD4031}" type="pres">
      <dgm:prSet presAssocID="{A3D448A9-8F8C-4BA7-8F1A-7C8307FD7120}" presName="node" presStyleLbl="node1" presStyleIdx="1" presStyleCnt="6">
        <dgm:presLayoutVars>
          <dgm:bulletEnabled val="1"/>
        </dgm:presLayoutVars>
      </dgm:prSet>
      <dgm:spPr>
        <a:prstGeom prst="ellipse">
          <a:avLst/>
        </a:prstGeom>
      </dgm:spPr>
      <dgm:t>
        <a:bodyPr/>
        <a:lstStyle/>
        <a:p>
          <a:endParaRPr lang="zh-CN" altLang="en-US"/>
        </a:p>
      </dgm:t>
    </dgm:pt>
    <dgm:pt modelId="{A7E7D4D2-FE07-41AD-838A-44FB1220AA23}" type="pres">
      <dgm:prSet presAssocID="{11A01827-FCEB-4AA7-A976-C96BCA17DBDA}" presName="parTrans" presStyleLbl="sibTrans2D1" presStyleIdx="2" presStyleCnt="6"/>
      <dgm:spPr>
        <a:prstGeom prst="rightArrow">
          <a:avLst>
            <a:gd name="adj1" fmla="val 60000"/>
            <a:gd name="adj2" fmla="val 50000"/>
          </a:avLst>
        </a:prstGeom>
      </dgm:spPr>
      <dgm:t>
        <a:bodyPr/>
        <a:lstStyle/>
        <a:p>
          <a:endParaRPr lang="zh-CN" altLang="en-US"/>
        </a:p>
      </dgm:t>
    </dgm:pt>
    <dgm:pt modelId="{71327D07-1142-4705-890D-8F1A220900CD}" type="pres">
      <dgm:prSet presAssocID="{11A01827-FCEB-4AA7-A976-C96BCA17DBDA}" presName="connectorText" presStyleLbl="sibTrans2D1" presStyleIdx="2" presStyleCnt="6"/>
      <dgm:spPr/>
      <dgm:t>
        <a:bodyPr/>
        <a:lstStyle/>
        <a:p>
          <a:endParaRPr lang="zh-CN" altLang="en-US"/>
        </a:p>
      </dgm:t>
    </dgm:pt>
    <dgm:pt modelId="{9113DFB0-C9F5-4543-9F51-EC1FC15F7FC8}" type="pres">
      <dgm:prSet presAssocID="{11F78044-86F6-4202-BD8E-80FA7D1B63F1}" presName="node" presStyleLbl="node1" presStyleIdx="2" presStyleCnt="6">
        <dgm:presLayoutVars>
          <dgm:bulletEnabled val="1"/>
        </dgm:presLayoutVars>
      </dgm:prSet>
      <dgm:spPr>
        <a:prstGeom prst="ellipse">
          <a:avLst/>
        </a:prstGeom>
      </dgm:spPr>
      <dgm:t>
        <a:bodyPr/>
        <a:lstStyle/>
        <a:p>
          <a:endParaRPr lang="zh-CN" altLang="en-US"/>
        </a:p>
      </dgm:t>
    </dgm:pt>
    <dgm:pt modelId="{ADEA2469-BF60-411A-A00D-2FCA73E2F41A}" type="pres">
      <dgm:prSet presAssocID="{2A1BBD56-7B84-4EDE-9E10-19E7663DCECB}" presName="parTrans" presStyleLbl="sibTrans2D1" presStyleIdx="3" presStyleCnt="6"/>
      <dgm:spPr>
        <a:prstGeom prst="rightArrow">
          <a:avLst>
            <a:gd name="adj1" fmla="val 60000"/>
            <a:gd name="adj2" fmla="val 50000"/>
          </a:avLst>
        </a:prstGeom>
      </dgm:spPr>
      <dgm:t>
        <a:bodyPr/>
        <a:lstStyle/>
        <a:p>
          <a:endParaRPr lang="zh-CN" altLang="en-US"/>
        </a:p>
      </dgm:t>
    </dgm:pt>
    <dgm:pt modelId="{089704F8-A27A-47CB-9699-2ED3A52BEE7F}" type="pres">
      <dgm:prSet presAssocID="{2A1BBD56-7B84-4EDE-9E10-19E7663DCECB}" presName="connectorText" presStyleLbl="sibTrans2D1" presStyleIdx="3" presStyleCnt="6"/>
      <dgm:spPr/>
      <dgm:t>
        <a:bodyPr/>
        <a:lstStyle/>
        <a:p>
          <a:endParaRPr lang="zh-CN" altLang="en-US"/>
        </a:p>
      </dgm:t>
    </dgm:pt>
    <dgm:pt modelId="{02ED70E9-4F63-4056-B484-BC19E896CFE2}" type="pres">
      <dgm:prSet presAssocID="{FAE1FA0C-C2F9-49B1-892B-0D3B466CC758}" presName="node" presStyleLbl="node1" presStyleIdx="3" presStyleCnt="6">
        <dgm:presLayoutVars>
          <dgm:bulletEnabled val="1"/>
        </dgm:presLayoutVars>
      </dgm:prSet>
      <dgm:spPr>
        <a:prstGeom prst="ellipse">
          <a:avLst/>
        </a:prstGeom>
      </dgm:spPr>
      <dgm:t>
        <a:bodyPr/>
        <a:lstStyle/>
        <a:p>
          <a:endParaRPr lang="zh-CN" altLang="en-US"/>
        </a:p>
      </dgm:t>
    </dgm:pt>
    <dgm:pt modelId="{0D462674-3CCE-474D-AC19-CC1567B77710}" type="pres">
      <dgm:prSet presAssocID="{00F7CB88-DBDB-42A0-86B5-D60A9BACD7C9}" presName="parTrans" presStyleLbl="sibTrans2D1" presStyleIdx="4" presStyleCnt="6"/>
      <dgm:spPr>
        <a:prstGeom prst="rightArrow">
          <a:avLst>
            <a:gd name="adj1" fmla="val 60000"/>
            <a:gd name="adj2" fmla="val 50000"/>
          </a:avLst>
        </a:prstGeom>
      </dgm:spPr>
      <dgm:t>
        <a:bodyPr/>
        <a:lstStyle/>
        <a:p>
          <a:endParaRPr lang="zh-CN" altLang="en-US"/>
        </a:p>
      </dgm:t>
    </dgm:pt>
    <dgm:pt modelId="{CC67979D-7C4D-4101-8C87-FD6E3D360AE0}" type="pres">
      <dgm:prSet presAssocID="{00F7CB88-DBDB-42A0-86B5-D60A9BACD7C9}" presName="connectorText" presStyleLbl="sibTrans2D1" presStyleIdx="4" presStyleCnt="6"/>
      <dgm:spPr/>
      <dgm:t>
        <a:bodyPr/>
        <a:lstStyle/>
        <a:p>
          <a:endParaRPr lang="zh-CN" altLang="en-US"/>
        </a:p>
      </dgm:t>
    </dgm:pt>
    <dgm:pt modelId="{AC86BA63-18CD-44FA-99F1-D0E34A1E665A}" type="pres">
      <dgm:prSet presAssocID="{747A5C9E-9471-4846-80FD-B2641FB6DF1A}" presName="node" presStyleLbl="node1" presStyleIdx="4" presStyleCnt="6">
        <dgm:presLayoutVars>
          <dgm:bulletEnabled val="1"/>
        </dgm:presLayoutVars>
      </dgm:prSet>
      <dgm:spPr>
        <a:prstGeom prst="ellipse">
          <a:avLst/>
        </a:prstGeom>
      </dgm:spPr>
      <dgm:t>
        <a:bodyPr/>
        <a:lstStyle/>
        <a:p>
          <a:endParaRPr lang="zh-CN" altLang="en-US"/>
        </a:p>
      </dgm:t>
    </dgm:pt>
    <dgm:pt modelId="{403DFBA9-2B64-4735-84AB-AD310A598BC8}" type="pres">
      <dgm:prSet presAssocID="{CF6F7B6A-21E8-4560-B65F-E0D6313F23C2}" presName="parTrans" presStyleLbl="sibTrans2D1" presStyleIdx="5" presStyleCnt="6"/>
      <dgm:spPr>
        <a:prstGeom prst="rightArrow">
          <a:avLst>
            <a:gd name="adj1" fmla="val 60000"/>
            <a:gd name="adj2" fmla="val 50000"/>
          </a:avLst>
        </a:prstGeom>
      </dgm:spPr>
      <dgm:t>
        <a:bodyPr/>
        <a:lstStyle/>
        <a:p>
          <a:endParaRPr lang="zh-CN" altLang="en-US"/>
        </a:p>
      </dgm:t>
    </dgm:pt>
    <dgm:pt modelId="{190E120A-E65B-4103-B158-23147C4D7FAE}" type="pres">
      <dgm:prSet presAssocID="{CF6F7B6A-21E8-4560-B65F-E0D6313F23C2}" presName="connectorText" presStyleLbl="sibTrans2D1" presStyleIdx="5" presStyleCnt="6"/>
      <dgm:spPr/>
      <dgm:t>
        <a:bodyPr/>
        <a:lstStyle/>
        <a:p>
          <a:endParaRPr lang="zh-CN" altLang="en-US"/>
        </a:p>
      </dgm:t>
    </dgm:pt>
    <dgm:pt modelId="{052B924D-F25D-46EB-A1CD-5816D90604E1}" type="pres">
      <dgm:prSet presAssocID="{EFA6616F-A836-4212-9D71-D9021CC44EBB}" presName="node" presStyleLbl="node1" presStyleIdx="5" presStyleCnt="6">
        <dgm:presLayoutVars>
          <dgm:bulletEnabled val="1"/>
        </dgm:presLayoutVars>
      </dgm:prSet>
      <dgm:spPr>
        <a:prstGeom prst="ellipse">
          <a:avLst/>
        </a:prstGeom>
      </dgm:spPr>
      <dgm:t>
        <a:bodyPr/>
        <a:lstStyle/>
        <a:p>
          <a:endParaRPr lang="zh-CN" altLang="en-US"/>
        </a:p>
      </dgm:t>
    </dgm:pt>
  </dgm:ptLst>
  <dgm:cxnLst>
    <dgm:cxn modelId="{316FD826-849D-4963-9665-4776062F4D29}" srcId="{5EFE3936-6824-421A-B14D-4A1F8CA1F514}" destId="{EFA6616F-A836-4212-9D71-D9021CC44EBB}" srcOrd="5" destOrd="0" parTransId="{CF6F7B6A-21E8-4560-B65F-E0D6313F23C2}" sibTransId="{940AB606-65C6-4406-84CB-02766BD6EE19}"/>
    <dgm:cxn modelId="{F6D66734-770F-4FDB-AA1E-11375555CB0C}" type="presOf" srcId="{105BA7C0-5777-405E-A379-94B02846E711}" destId="{943BED1B-F420-4AC2-9166-36897EFE02BE}" srcOrd="0" destOrd="0" presId="urn:microsoft.com/office/officeart/2005/8/layout/radial5"/>
    <dgm:cxn modelId="{7BBC0694-6C1F-42AF-BB53-A289AAF33917}" srcId="{5EFE3936-6824-421A-B14D-4A1F8CA1F514}" destId="{FAE1FA0C-C2F9-49B1-892B-0D3B466CC758}" srcOrd="3" destOrd="0" parTransId="{2A1BBD56-7B84-4EDE-9E10-19E7663DCECB}" sibTransId="{649E2A09-5003-47AF-9CA3-E7DA6C59C73A}"/>
    <dgm:cxn modelId="{D6AF2D31-6769-48FB-AA12-99E9DBC8A439}" type="presOf" srcId="{F2CC2C87-D692-421D-9F52-F20C4A54402F}" destId="{879BC57E-5204-40F8-BED1-37028C8787F7}" srcOrd="0" destOrd="0" presId="urn:microsoft.com/office/officeart/2005/8/layout/radial5"/>
    <dgm:cxn modelId="{A7E1B71D-7792-4BF9-9C43-5FD1180C24A1}" type="presOf" srcId="{ED17925C-7699-4687-B689-41F70A65CC1C}" destId="{079F837B-C8B2-4C13-80F9-792072340823}" srcOrd="1" destOrd="0" presId="urn:microsoft.com/office/officeart/2005/8/layout/radial5"/>
    <dgm:cxn modelId="{A612D277-E533-481A-94B3-F8CEF7E27E79}" type="presOf" srcId="{11A01827-FCEB-4AA7-A976-C96BCA17DBDA}" destId="{71327D07-1142-4705-890D-8F1A220900CD}" srcOrd="1" destOrd="0" presId="urn:microsoft.com/office/officeart/2005/8/layout/radial5"/>
    <dgm:cxn modelId="{45570CD0-06BA-45BD-B5CA-3D4EE023D55D}" type="presOf" srcId="{ED17925C-7699-4687-B689-41F70A65CC1C}" destId="{307C31A1-B764-45B5-AD34-8CECD8A65BA8}" srcOrd="0" destOrd="0" presId="urn:microsoft.com/office/officeart/2005/8/layout/radial5"/>
    <dgm:cxn modelId="{A4EE4C58-4075-41B9-8C7F-F9F4C385EA35}" srcId="{5EFE3936-6824-421A-B14D-4A1F8CA1F514}" destId="{105BA7C0-5777-405E-A379-94B02846E711}" srcOrd="0" destOrd="0" parTransId="{ED17925C-7699-4687-B689-41F70A65CC1C}" sibTransId="{BAE0BC56-C5F7-4272-856D-D821A7356261}"/>
    <dgm:cxn modelId="{F6948CA4-28C9-414A-88D2-D89AEC8BFBCB}" type="presOf" srcId="{CF6F7B6A-21E8-4560-B65F-E0D6313F23C2}" destId="{190E120A-E65B-4103-B158-23147C4D7FAE}" srcOrd="1" destOrd="0" presId="urn:microsoft.com/office/officeart/2005/8/layout/radial5"/>
    <dgm:cxn modelId="{66142AC3-0867-4CE4-A47C-467ED284B3AA}" type="presOf" srcId="{A3D448A9-8F8C-4BA7-8F1A-7C8307FD7120}" destId="{F2E6AF89-DEFB-438C-93A7-4239A9CD4031}" srcOrd="0" destOrd="0" presId="urn:microsoft.com/office/officeart/2005/8/layout/radial5"/>
    <dgm:cxn modelId="{060E4EBD-5042-4D4F-8314-265C996160AC}" type="presOf" srcId="{00F7CB88-DBDB-42A0-86B5-D60A9BACD7C9}" destId="{0D462674-3CCE-474D-AC19-CC1567B77710}" srcOrd="0" destOrd="0" presId="urn:microsoft.com/office/officeart/2005/8/layout/radial5"/>
    <dgm:cxn modelId="{D19514A1-70C6-43C6-9CF0-169EC3353CF6}" type="presOf" srcId="{5EFE3936-6824-421A-B14D-4A1F8CA1F514}" destId="{94DFFBBA-D472-4DC6-98F0-B921568EE06D}" srcOrd="0" destOrd="0" presId="urn:microsoft.com/office/officeart/2005/8/layout/radial5"/>
    <dgm:cxn modelId="{FA9CB6AB-3A42-47B2-A0EE-DACDB1EC6F02}" type="presOf" srcId="{E596A1EF-7B24-4D1B-881B-2633E6701224}" destId="{0DD78F3C-823C-496F-8660-52A4E8FA5FC9}" srcOrd="1" destOrd="0" presId="urn:microsoft.com/office/officeart/2005/8/layout/radial5"/>
    <dgm:cxn modelId="{2A16B52A-84EF-4225-B881-6BEA26C96A0B}" type="presOf" srcId="{2A1BBD56-7B84-4EDE-9E10-19E7663DCECB}" destId="{ADEA2469-BF60-411A-A00D-2FCA73E2F41A}" srcOrd="0" destOrd="0" presId="urn:microsoft.com/office/officeart/2005/8/layout/radial5"/>
    <dgm:cxn modelId="{1E3993BB-97A5-49DB-8F44-1F280FBA0C78}" type="presOf" srcId="{EFA6616F-A836-4212-9D71-D9021CC44EBB}" destId="{052B924D-F25D-46EB-A1CD-5816D90604E1}" srcOrd="0" destOrd="0" presId="urn:microsoft.com/office/officeart/2005/8/layout/radial5"/>
    <dgm:cxn modelId="{F4BF3F02-4C36-4022-BC16-C1AD773A9272}" srcId="{5EFE3936-6824-421A-B14D-4A1F8CA1F514}" destId="{11F78044-86F6-4202-BD8E-80FA7D1B63F1}" srcOrd="2" destOrd="0" parTransId="{11A01827-FCEB-4AA7-A976-C96BCA17DBDA}" sibTransId="{CC243AF7-B7D2-47A9-80FF-60982E6EA73E}"/>
    <dgm:cxn modelId="{0FC1661F-EFC9-49D8-BD2E-57D03C5A0033}" srcId="{F2CC2C87-D692-421D-9F52-F20C4A54402F}" destId="{5EFE3936-6824-421A-B14D-4A1F8CA1F514}" srcOrd="0" destOrd="0" parTransId="{2DA21192-4CC1-4A8F-ABA3-23F4556779BF}" sibTransId="{4D3D14CD-4F11-4749-BCE8-FC1D8446A4E6}"/>
    <dgm:cxn modelId="{AB0CDF65-8C88-45D4-AFAC-3A136382C652}" type="presOf" srcId="{747A5C9E-9471-4846-80FD-B2641FB6DF1A}" destId="{AC86BA63-18CD-44FA-99F1-D0E34A1E665A}" srcOrd="0" destOrd="0" presId="urn:microsoft.com/office/officeart/2005/8/layout/radial5"/>
    <dgm:cxn modelId="{394A540C-21B8-4664-8340-528310BDC8E1}" type="presOf" srcId="{2A1BBD56-7B84-4EDE-9E10-19E7663DCECB}" destId="{089704F8-A27A-47CB-9699-2ED3A52BEE7F}" srcOrd="1" destOrd="0" presId="urn:microsoft.com/office/officeart/2005/8/layout/radial5"/>
    <dgm:cxn modelId="{4B758168-09B6-4430-B142-33A67BB5B484}" type="presOf" srcId="{11F78044-86F6-4202-BD8E-80FA7D1B63F1}" destId="{9113DFB0-C9F5-4543-9F51-EC1FC15F7FC8}" srcOrd="0" destOrd="0" presId="urn:microsoft.com/office/officeart/2005/8/layout/radial5"/>
    <dgm:cxn modelId="{136920F7-8BAB-4336-819A-D6A248C93A7B}" type="presOf" srcId="{11A01827-FCEB-4AA7-A976-C96BCA17DBDA}" destId="{A7E7D4D2-FE07-41AD-838A-44FB1220AA23}" srcOrd="0" destOrd="0" presId="urn:microsoft.com/office/officeart/2005/8/layout/radial5"/>
    <dgm:cxn modelId="{A9BA74C1-8EE7-4864-9995-8687F0361EC1}" type="presOf" srcId="{FAE1FA0C-C2F9-49B1-892B-0D3B466CC758}" destId="{02ED70E9-4F63-4056-B484-BC19E896CFE2}" srcOrd="0" destOrd="0" presId="urn:microsoft.com/office/officeart/2005/8/layout/radial5"/>
    <dgm:cxn modelId="{9E41C9EE-1C53-4F79-BA70-F621DC6FC285}" type="presOf" srcId="{00F7CB88-DBDB-42A0-86B5-D60A9BACD7C9}" destId="{CC67979D-7C4D-4101-8C87-FD6E3D360AE0}" srcOrd="1" destOrd="0" presId="urn:microsoft.com/office/officeart/2005/8/layout/radial5"/>
    <dgm:cxn modelId="{47003D48-B532-4313-86F8-D01763B8DD30}" srcId="{5EFE3936-6824-421A-B14D-4A1F8CA1F514}" destId="{A3D448A9-8F8C-4BA7-8F1A-7C8307FD7120}" srcOrd="1" destOrd="0" parTransId="{E596A1EF-7B24-4D1B-881B-2633E6701224}" sibTransId="{C74456E8-CCFD-47FC-8B38-64C9F861A90D}"/>
    <dgm:cxn modelId="{0FE1C894-4B81-4A1B-8871-D57C77020754}" type="presOf" srcId="{E596A1EF-7B24-4D1B-881B-2633E6701224}" destId="{1B796CDD-E6AD-4065-8616-C1A9D93AA00E}" srcOrd="0" destOrd="0" presId="urn:microsoft.com/office/officeart/2005/8/layout/radial5"/>
    <dgm:cxn modelId="{6C979F93-13D3-491F-9219-D241AE21B9B7}" srcId="{5EFE3936-6824-421A-B14D-4A1F8CA1F514}" destId="{747A5C9E-9471-4846-80FD-B2641FB6DF1A}" srcOrd="4" destOrd="0" parTransId="{00F7CB88-DBDB-42A0-86B5-D60A9BACD7C9}" sibTransId="{B23040AC-3BAD-4324-8497-CEBBB13AC940}"/>
    <dgm:cxn modelId="{CE5BF1CE-EC19-4066-90AA-ED972585934F}" type="presOf" srcId="{CF6F7B6A-21E8-4560-B65F-E0D6313F23C2}" destId="{403DFBA9-2B64-4735-84AB-AD310A598BC8}" srcOrd="0" destOrd="0" presId="urn:microsoft.com/office/officeart/2005/8/layout/radial5"/>
    <dgm:cxn modelId="{BEBAE6A7-D5AE-4A2B-B493-B004891D93C4}" type="presParOf" srcId="{879BC57E-5204-40F8-BED1-37028C8787F7}" destId="{94DFFBBA-D472-4DC6-98F0-B921568EE06D}" srcOrd="0" destOrd="0" presId="urn:microsoft.com/office/officeart/2005/8/layout/radial5"/>
    <dgm:cxn modelId="{F98E2958-2B98-4DAF-95B4-F4C7D9363BC9}" type="presParOf" srcId="{879BC57E-5204-40F8-BED1-37028C8787F7}" destId="{307C31A1-B764-45B5-AD34-8CECD8A65BA8}" srcOrd="1" destOrd="0" presId="urn:microsoft.com/office/officeart/2005/8/layout/radial5"/>
    <dgm:cxn modelId="{F8D65EB6-C815-4E54-9BA9-545E17B9067D}" type="presParOf" srcId="{307C31A1-B764-45B5-AD34-8CECD8A65BA8}" destId="{079F837B-C8B2-4C13-80F9-792072340823}" srcOrd="0" destOrd="0" presId="urn:microsoft.com/office/officeart/2005/8/layout/radial5"/>
    <dgm:cxn modelId="{92ADA093-FF61-4213-AFA2-416D86D738DC}" type="presParOf" srcId="{879BC57E-5204-40F8-BED1-37028C8787F7}" destId="{943BED1B-F420-4AC2-9166-36897EFE02BE}" srcOrd="2" destOrd="0" presId="urn:microsoft.com/office/officeart/2005/8/layout/radial5"/>
    <dgm:cxn modelId="{DE5E0AFE-0335-435A-84B6-459E9705B344}" type="presParOf" srcId="{879BC57E-5204-40F8-BED1-37028C8787F7}" destId="{1B796CDD-E6AD-4065-8616-C1A9D93AA00E}" srcOrd="3" destOrd="0" presId="urn:microsoft.com/office/officeart/2005/8/layout/radial5"/>
    <dgm:cxn modelId="{96BD450B-C773-4639-8292-332D33F325F1}" type="presParOf" srcId="{1B796CDD-E6AD-4065-8616-C1A9D93AA00E}" destId="{0DD78F3C-823C-496F-8660-52A4E8FA5FC9}" srcOrd="0" destOrd="0" presId="urn:microsoft.com/office/officeart/2005/8/layout/radial5"/>
    <dgm:cxn modelId="{229E013A-40B0-4AFF-99E6-E4FF30215541}" type="presParOf" srcId="{879BC57E-5204-40F8-BED1-37028C8787F7}" destId="{F2E6AF89-DEFB-438C-93A7-4239A9CD4031}" srcOrd="4" destOrd="0" presId="urn:microsoft.com/office/officeart/2005/8/layout/radial5"/>
    <dgm:cxn modelId="{A1AA9A11-C734-4686-A078-550FD211723E}" type="presParOf" srcId="{879BC57E-5204-40F8-BED1-37028C8787F7}" destId="{A7E7D4D2-FE07-41AD-838A-44FB1220AA23}" srcOrd="5" destOrd="0" presId="urn:microsoft.com/office/officeart/2005/8/layout/radial5"/>
    <dgm:cxn modelId="{848397CB-71FD-445F-9037-E6D985C8F62C}" type="presParOf" srcId="{A7E7D4D2-FE07-41AD-838A-44FB1220AA23}" destId="{71327D07-1142-4705-890D-8F1A220900CD}" srcOrd="0" destOrd="0" presId="urn:microsoft.com/office/officeart/2005/8/layout/radial5"/>
    <dgm:cxn modelId="{9223B5FE-BFF2-4144-9498-3B62BB5AB281}" type="presParOf" srcId="{879BC57E-5204-40F8-BED1-37028C8787F7}" destId="{9113DFB0-C9F5-4543-9F51-EC1FC15F7FC8}" srcOrd="6" destOrd="0" presId="urn:microsoft.com/office/officeart/2005/8/layout/radial5"/>
    <dgm:cxn modelId="{D3CE113A-25CF-486E-A302-7B98BC0BC031}" type="presParOf" srcId="{879BC57E-5204-40F8-BED1-37028C8787F7}" destId="{ADEA2469-BF60-411A-A00D-2FCA73E2F41A}" srcOrd="7" destOrd="0" presId="urn:microsoft.com/office/officeart/2005/8/layout/radial5"/>
    <dgm:cxn modelId="{87987793-2792-441B-94EE-48D367F80BC5}" type="presParOf" srcId="{ADEA2469-BF60-411A-A00D-2FCA73E2F41A}" destId="{089704F8-A27A-47CB-9699-2ED3A52BEE7F}" srcOrd="0" destOrd="0" presId="urn:microsoft.com/office/officeart/2005/8/layout/radial5"/>
    <dgm:cxn modelId="{B52B9B4E-4421-4E3B-98A8-AF716DB2726D}" type="presParOf" srcId="{879BC57E-5204-40F8-BED1-37028C8787F7}" destId="{02ED70E9-4F63-4056-B484-BC19E896CFE2}" srcOrd="8" destOrd="0" presId="urn:microsoft.com/office/officeart/2005/8/layout/radial5"/>
    <dgm:cxn modelId="{C18DC4EF-FC37-485D-959B-7A227C293143}" type="presParOf" srcId="{879BC57E-5204-40F8-BED1-37028C8787F7}" destId="{0D462674-3CCE-474D-AC19-CC1567B77710}" srcOrd="9" destOrd="0" presId="urn:microsoft.com/office/officeart/2005/8/layout/radial5"/>
    <dgm:cxn modelId="{6C430331-8F56-49F0-B871-3E82C4BDD886}" type="presParOf" srcId="{0D462674-3CCE-474D-AC19-CC1567B77710}" destId="{CC67979D-7C4D-4101-8C87-FD6E3D360AE0}" srcOrd="0" destOrd="0" presId="urn:microsoft.com/office/officeart/2005/8/layout/radial5"/>
    <dgm:cxn modelId="{72E2E0DE-01B3-4C30-ABDD-1A975D54EE55}" type="presParOf" srcId="{879BC57E-5204-40F8-BED1-37028C8787F7}" destId="{AC86BA63-18CD-44FA-99F1-D0E34A1E665A}" srcOrd="10" destOrd="0" presId="urn:microsoft.com/office/officeart/2005/8/layout/radial5"/>
    <dgm:cxn modelId="{5A139763-49EA-4046-874E-5C77CBE1AF18}" type="presParOf" srcId="{879BC57E-5204-40F8-BED1-37028C8787F7}" destId="{403DFBA9-2B64-4735-84AB-AD310A598BC8}" srcOrd="11" destOrd="0" presId="urn:microsoft.com/office/officeart/2005/8/layout/radial5"/>
    <dgm:cxn modelId="{75A165F3-232E-405A-A155-E4FD6C4635D8}" type="presParOf" srcId="{403DFBA9-2B64-4735-84AB-AD310A598BC8}" destId="{190E120A-E65B-4103-B158-23147C4D7FAE}" srcOrd="0" destOrd="0" presId="urn:microsoft.com/office/officeart/2005/8/layout/radial5"/>
    <dgm:cxn modelId="{C00E78D5-5026-4C1B-A807-11D8DD593425}" type="presParOf" srcId="{879BC57E-5204-40F8-BED1-37028C8787F7}" destId="{052B924D-F25D-46EB-A1CD-5816D90604E1}"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DFFBBA-D472-4DC6-98F0-B921568EE06D}">
      <dsp:nvSpPr>
        <dsp:cNvPr id="0" name=""/>
        <dsp:cNvSpPr/>
      </dsp:nvSpPr>
      <dsp:spPr>
        <a:xfrm>
          <a:off x="2787087" y="1267701"/>
          <a:ext cx="1266585" cy="1324207"/>
        </a:xfrm>
        <a:prstGeom prst="ellipse">
          <a:avLst/>
        </a:prstGeom>
        <a:solidFill>
          <a:schemeClr val="bg1">
            <a:lumMod val="95000"/>
          </a:schemeClr>
        </a:solidFill>
        <a:ln w="25400" cap="flat" cmpd="sng" algn="ctr">
          <a:solidFill>
            <a:schemeClr val="bg1">
              <a:lumMod val="9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CN" sz="1800" kern="1200">
              <a:solidFill>
                <a:sysClr val="windowText" lastClr="000000"/>
              </a:solidFill>
              <a:latin typeface="+mn-lt"/>
              <a:ea typeface="Arial Unicode MS" panose="020B0604020202020204" pitchFamily="34" charset="-122"/>
              <a:cs typeface="Arial Unicode MS" panose="020B0604020202020204" pitchFamily="34" charset="-122"/>
            </a:rPr>
            <a:t>PV </a:t>
          </a:r>
          <a:r>
            <a:rPr lang="en-US" altLang="zh-CN" sz="1800" kern="1200" smtClean="0">
              <a:solidFill>
                <a:sysClr val="windowText" lastClr="000000"/>
              </a:solidFill>
              <a:latin typeface="+mn-lt"/>
              <a:ea typeface="Arial Unicode MS" panose="020B0604020202020204" pitchFamily="34" charset="-122"/>
              <a:cs typeface="Arial Unicode MS" panose="020B0604020202020204" pitchFamily="34" charset="-122"/>
            </a:rPr>
            <a:t>Industry</a:t>
          </a:r>
          <a:endParaRPr lang="zh-CN" altLang="en-US" sz="1800" kern="1200" dirty="0">
            <a:solidFill>
              <a:sysClr val="windowText" lastClr="000000"/>
            </a:solidFill>
            <a:latin typeface="+mn-lt"/>
            <a:ea typeface="Arial Unicode MS" panose="020B0604020202020204" pitchFamily="34" charset="-122"/>
            <a:cs typeface="Arial Unicode MS" panose="020B0604020202020204" pitchFamily="34" charset="-122"/>
          </a:endParaRPr>
        </a:p>
      </dsp:txBody>
      <dsp:txXfrm>
        <a:off x="2972574" y="1461627"/>
        <a:ext cx="895611" cy="936355"/>
      </dsp:txXfrm>
    </dsp:sp>
    <dsp:sp modelId="{307C31A1-B764-45B5-AD34-8CECD8A65BA8}">
      <dsp:nvSpPr>
        <dsp:cNvPr id="0" name=""/>
        <dsp:cNvSpPr/>
      </dsp:nvSpPr>
      <dsp:spPr>
        <a:xfrm rot="16200000">
          <a:off x="3353951" y="973786"/>
          <a:ext cx="132856" cy="344676"/>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solidFill>
              <a:sysClr val="window" lastClr="FFFFFF"/>
            </a:solidFill>
            <a:latin typeface="Arial Unicode MS" panose="020B0604020202020204" pitchFamily="34" charset="-122"/>
            <a:ea typeface="Arial Unicode MS" panose="020B0604020202020204" pitchFamily="34" charset="-122"/>
            <a:cs typeface="Arial Unicode MS" panose="020B0604020202020204" pitchFamily="34" charset="-122"/>
          </a:endParaRPr>
        </a:p>
      </dsp:txBody>
      <dsp:txXfrm>
        <a:off x="3373880" y="1062650"/>
        <a:ext cx="92999" cy="206806"/>
      </dsp:txXfrm>
    </dsp:sp>
    <dsp:sp modelId="{943BED1B-F420-4AC2-9166-36897EFE02BE}">
      <dsp:nvSpPr>
        <dsp:cNvPr id="0" name=""/>
        <dsp:cNvSpPr/>
      </dsp:nvSpPr>
      <dsp:spPr>
        <a:xfrm>
          <a:off x="2913502" y="3273"/>
          <a:ext cx="1013755" cy="1013755"/>
        </a:xfrm>
        <a:prstGeom prst="ellipse">
          <a:avLst/>
        </a:prstGeom>
        <a:solidFill>
          <a:sysClr val="window" lastClr="FFFFFF">
            <a:lumMod val="50000"/>
          </a:sysClr>
        </a:solidFill>
        <a:ln w="25400" cap="flat" cmpd="sng" algn="ctr">
          <a:solidFill>
            <a:sysClr val="window" lastClr="FFFFFF">
              <a:lumMod val="5000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bg1"/>
              </a:solidFill>
              <a:latin typeface="+mn-lt"/>
              <a:ea typeface="Arial Unicode MS" panose="020B0604020202020204" pitchFamily="34" charset="-122"/>
              <a:cs typeface="Arial Unicode MS" panose="020B0604020202020204" pitchFamily="34" charset="-122"/>
            </a:rPr>
            <a:t>Raw material suppliers</a:t>
          </a:r>
        </a:p>
      </dsp:txBody>
      <dsp:txXfrm>
        <a:off x="3061963" y="151734"/>
        <a:ext cx="716833" cy="716833"/>
      </dsp:txXfrm>
    </dsp:sp>
    <dsp:sp modelId="{1B796CDD-E6AD-4065-8616-C1A9D93AA00E}">
      <dsp:nvSpPr>
        <dsp:cNvPr id="0" name=""/>
        <dsp:cNvSpPr/>
      </dsp:nvSpPr>
      <dsp:spPr>
        <a:xfrm rot="19800000">
          <a:off x="4017023" y="1371281"/>
          <a:ext cx="144496" cy="344676"/>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solidFill>
              <a:sysClr val="window" lastClr="FFFFFF"/>
            </a:solidFill>
            <a:latin typeface="Arial Unicode MS" panose="020B0604020202020204" pitchFamily="34" charset="-122"/>
            <a:ea typeface="Arial Unicode MS" panose="020B0604020202020204" pitchFamily="34" charset="-122"/>
            <a:cs typeface="Arial Unicode MS" panose="020B0604020202020204" pitchFamily="34" charset="-122"/>
          </a:endParaRPr>
        </a:p>
      </dsp:txBody>
      <dsp:txXfrm>
        <a:off x="4019927" y="1451053"/>
        <a:ext cx="101147" cy="206806"/>
      </dsp:txXfrm>
    </dsp:sp>
    <dsp:sp modelId="{F2E6AF89-DEFB-438C-93A7-4239A9CD4031}">
      <dsp:nvSpPr>
        <dsp:cNvPr id="0" name=""/>
        <dsp:cNvSpPr/>
      </dsp:nvSpPr>
      <dsp:spPr>
        <a:xfrm>
          <a:off x="4142958" y="713100"/>
          <a:ext cx="1013755" cy="1013755"/>
        </a:xfrm>
        <a:prstGeom prst="ellipse">
          <a:avLst/>
        </a:prstGeom>
        <a:solidFill>
          <a:sysClr val="window" lastClr="FFFFFF">
            <a:lumMod val="65000"/>
          </a:sysClr>
        </a:solidFill>
        <a:ln w="25400" cap="flat" cmpd="sng" algn="ctr">
          <a:solidFill>
            <a:sysClr val="window" lastClr="FFFFFF">
              <a:lumMod val="6500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bg1"/>
              </a:solidFill>
              <a:latin typeface="+mn-lt"/>
              <a:ea typeface="Arial Unicode MS" panose="020B0604020202020204" pitchFamily="34" charset="-122"/>
              <a:cs typeface="Arial Unicode MS" panose="020B0604020202020204" pitchFamily="34" charset="-122"/>
            </a:rPr>
            <a:t>Equipment manufactures</a:t>
          </a:r>
        </a:p>
      </dsp:txBody>
      <dsp:txXfrm>
        <a:off x="4291419" y="861561"/>
        <a:ext cx="716833" cy="716833"/>
      </dsp:txXfrm>
    </dsp:sp>
    <dsp:sp modelId="{A7E7D4D2-FE07-41AD-838A-44FB1220AA23}">
      <dsp:nvSpPr>
        <dsp:cNvPr id="0" name=""/>
        <dsp:cNvSpPr/>
      </dsp:nvSpPr>
      <dsp:spPr>
        <a:xfrm rot="1800000">
          <a:off x="4017023" y="2143651"/>
          <a:ext cx="144496" cy="344676"/>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solidFill>
              <a:sysClr val="window" lastClr="FFFFFF"/>
            </a:solidFill>
            <a:latin typeface="Arial Unicode MS" panose="020B0604020202020204" pitchFamily="34" charset="-122"/>
            <a:ea typeface="Arial Unicode MS" panose="020B0604020202020204" pitchFamily="34" charset="-122"/>
            <a:cs typeface="Arial Unicode MS" panose="020B0604020202020204" pitchFamily="34" charset="-122"/>
          </a:endParaRPr>
        </a:p>
      </dsp:txBody>
      <dsp:txXfrm>
        <a:off x="4019927" y="2201749"/>
        <a:ext cx="101147" cy="206806"/>
      </dsp:txXfrm>
    </dsp:sp>
    <dsp:sp modelId="{9113DFB0-C9F5-4543-9F51-EC1FC15F7FC8}">
      <dsp:nvSpPr>
        <dsp:cNvPr id="0" name=""/>
        <dsp:cNvSpPr/>
      </dsp:nvSpPr>
      <dsp:spPr>
        <a:xfrm>
          <a:off x="4142958" y="2132754"/>
          <a:ext cx="1013755" cy="1013755"/>
        </a:xfrm>
        <a:prstGeom prst="ellipse">
          <a:avLst/>
        </a:prstGeom>
        <a:solidFill>
          <a:sysClr val="window" lastClr="FFFFFF">
            <a:lumMod val="85000"/>
          </a:sysClr>
        </a:solidFill>
        <a:ln w="25400" cap="flat" cmpd="sng" algn="ctr">
          <a:solidFill>
            <a:sysClr val="window" lastClr="FFFFFF">
              <a:lumMod val="8500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ysClr val="windowText" lastClr="000000">
                  <a:lumMod val="95000"/>
                  <a:lumOff val="5000"/>
                </a:sysClr>
              </a:solidFill>
              <a:latin typeface="+mn-lt"/>
              <a:ea typeface="Arial Unicode MS" panose="020B0604020202020204" pitchFamily="34" charset="-122"/>
              <a:cs typeface="Arial Unicode MS" panose="020B0604020202020204" pitchFamily="34" charset="-122"/>
            </a:rPr>
            <a:t>Technology research institutes</a:t>
          </a:r>
        </a:p>
      </dsp:txBody>
      <dsp:txXfrm>
        <a:off x="4291419" y="2281215"/>
        <a:ext cx="716833" cy="716833"/>
      </dsp:txXfrm>
    </dsp:sp>
    <dsp:sp modelId="{ADEA2469-BF60-411A-A00D-2FCA73E2F41A}">
      <dsp:nvSpPr>
        <dsp:cNvPr id="0" name=""/>
        <dsp:cNvSpPr/>
      </dsp:nvSpPr>
      <dsp:spPr>
        <a:xfrm rot="5400000">
          <a:off x="3353951" y="2541146"/>
          <a:ext cx="132856" cy="344676"/>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solidFill>
              <a:sysClr val="window" lastClr="FFFFFF"/>
            </a:solidFill>
            <a:latin typeface="Arial Unicode MS" panose="020B0604020202020204" pitchFamily="34" charset="-122"/>
            <a:ea typeface="Arial Unicode MS" panose="020B0604020202020204" pitchFamily="34" charset="-122"/>
            <a:cs typeface="Arial Unicode MS" panose="020B0604020202020204" pitchFamily="34" charset="-122"/>
          </a:endParaRPr>
        </a:p>
      </dsp:txBody>
      <dsp:txXfrm>
        <a:off x="3373880" y="2590153"/>
        <a:ext cx="92999" cy="206806"/>
      </dsp:txXfrm>
    </dsp:sp>
    <dsp:sp modelId="{02ED70E9-4F63-4056-B484-BC19E896CFE2}">
      <dsp:nvSpPr>
        <dsp:cNvPr id="0" name=""/>
        <dsp:cNvSpPr/>
      </dsp:nvSpPr>
      <dsp:spPr>
        <a:xfrm>
          <a:off x="2913502" y="2842581"/>
          <a:ext cx="1013755" cy="1013755"/>
        </a:xfrm>
        <a:prstGeom prst="ellipse">
          <a:avLst/>
        </a:prstGeom>
        <a:solidFill>
          <a:sysClr val="window" lastClr="FFFFFF">
            <a:lumMod val="50000"/>
          </a:sysClr>
        </a:solidFill>
        <a:ln w="25400" cap="flat" cmpd="sng" algn="ctr">
          <a:solidFill>
            <a:sysClr val="window" lastClr="FFFFFF">
              <a:lumMod val="5000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kern="1200" smtClean="0">
              <a:solidFill>
                <a:schemeClr val="bg1"/>
              </a:solidFill>
              <a:latin typeface="+mn-lt"/>
              <a:ea typeface="Arial Unicode MS" panose="020B0604020202020204" pitchFamily="34" charset="-122"/>
              <a:cs typeface="Arial Unicode MS" panose="020B0604020202020204" pitchFamily="34" charset="-122"/>
            </a:rPr>
            <a:t>Organizations for standardization</a:t>
          </a:r>
          <a:endParaRPr lang="zh-CN" altLang="en-US" sz="1400" kern="1200" dirty="0">
            <a:solidFill>
              <a:schemeClr val="bg1"/>
            </a:solidFill>
            <a:latin typeface="+mn-lt"/>
            <a:ea typeface="Arial Unicode MS" panose="020B0604020202020204" pitchFamily="34" charset="-122"/>
            <a:cs typeface="Arial Unicode MS" panose="020B0604020202020204" pitchFamily="34" charset="-122"/>
          </a:endParaRPr>
        </a:p>
      </dsp:txBody>
      <dsp:txXfrm>
        <a:off x="3061963" y="2991042"/>
        <a:ext cx="716833" cy="716833"/>
      </dsp:txXfrm>
    </dsp:sp>
    <dsp:sp modelId="{0D462674-3CCE-474D-AC19-CC1567B77710}">
      <dsp:nvSpPr>
        <dsp:cNvPr id="0" name=""/>
        <dsp:cNvSpPr/>
      </dsp:nvSpPr>
      <dsp:spPr>
        <a:xfrm rot="9000000">
          <a:off x="2679240" y="2143651"/>
          <a:ext cx="144496" cy="344676"/>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solidFill>
              <a:sysClr val="window" lastClr="FFFFFF"/>
            </a:solidFill>
            <a:latin typeface="Arial Unicode MS" panose="020B0604020202020204" pitchFamily="34" charset="-122"/>
            <a:ea typeface="Arial Unicode MS" panose="020B0604020202020204" pitchFamily="34" charset="-122"/>
            <a:cs typeface="Arial Unicode MS" panose="020B0604020202020204" pitchFamily="34" charset="-122"/>
          </a:endParaRPr>
        </a:p>
      </dsp:txBody>
      <dsp:txXfrm rot="10800000">
        <a:off x="2719685" y="2201749"/>
        <a:ext cx="101147" cy="206806"/>
      </dsp:txXfrm>
    </dsp:sp>
    <dsp:sp modelId="{AC86BA63-18CD-44FA-99F1-D0E34A1E665A}">
      <dsp:nvSpPr>
        <dsp:cNvPr id="0" name=""/>
        <dsp:cNvSpPr/>
      </dsp:nvSpPr>
      <dsp:spPr>
        <a:xfrm>
          <a:off x="1684045" y="2132754"/>
          <a:ext cx="1013755" cy="1013755"/>
        </a:xfrm>
        <a:prstGeom prst="ellipse">
          <a:avLst/>
        </a:prstGeom>
        <a:solidFill>
          <a:sysClr val="window" lastClr="FFFFFF">
            <a:lumMod val="65000"/>
          </a:sysClr>
        </a:solidFill>
        <a:ln w="25400" cap="flat" cmpd="sng" algn="ctr">
          <a:solidFill>
            <a:sysClr val="window" lastClr="FFFFFF">
              <a:lumMod val="6500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bg1"/>
              </a:solidFill>
              <a:latin typeface="+mn-lt"/>
              <a:ea typeface="Arial Unicode MS" panose="020B0604020202020204" pitchFamily="34" charset="-122"/>
              <a:cs typeface="Arial Unicode MS" panose="020B0604020202020204" pitchFamily="34" charset="-122"/>
            </a:rPr>
            <a:t>Government &amp;associations</a:t>
          </a:r>
        </a:p>
      </dsp:txBody>
      <dsp:txXfrm>
        <a:off x="1832506" y="2281215"/>
        <a:ext cx="716833" cy="716833"/>
      </dsp:txXfrm>
    </dsp:sp>
    <dsp:sp modelId="{403DFBA9-2B64-4735-84AB-AD310A598BC8}">
      <dsp:nvSpPr>
        <dsp:cNvPr id="0" name=""/>
        <dsp:cNvSpPr/>
      </dsp:nvSpPr>
      <dsp:spPr>
        <a:xfrm rot="12600000">
          <a:off x="2679240" y="1371281"/>
          <a:ext cx="144496" cy="344676"/>
        </a:xfrm>
        <a:prstGeom prst="rightArrow">
          <a:avLst>
            <a:gd name="adj1" fmla="val 60000"/>
            <a:gd name="adj2" fmla="val 50000"/>
          </a:avLst>
        </a:prstGeom>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zh-CN" altLang="en-US" sz="900" kern="1200">
            <a:solidFill>
              <a:sysClr val="window" lastClr="FFFFFF"/>
            </a:solidFill>
            <a:latin typeface="Arial Unicode MS" panose="020B0604020202020204" pitchFamily="34" charset="-122"/>
            <a:ea typeface="Arial Unicode MS" panose="020B0604020202020204" pitchFamily="34" charset="-122"/>
            <a:cs typeface="Arial Unicode MS" panose="020B0604020202020204" pitchFamily="34" charset="-122"/>
          </a:endParaRPr>
        </a:p>
      </dsp:txBody>
      <dsp:txXfrm rot="10800000">
        <a:off x="2719685" y="1451053"/>
        <a:ext cx="101147" cy="206806"/>
      </dsp:txXfrm>
    </dsp:sp>
    <dsp:sp modelId="{052B924D-F25D-46EB-A1CD-5816D90604E1}">
      <dsp:nvSpPr>
        <dsp:cNvPr id="0" name=""/>
        <dsp:cNvSpPr/>
      </dsp:nvSpPr>
      <dsp:spPr>
        <a:xfrm>
          <a:off x="1684045" y="713100"/>
          <a:ext cx="1013755" cy="1013755"/>
        </a:xfrm>
        <a:prstGeom prst="ellipse">
          <a:avLst/>
        </a:prstGeom>
        <a:solidFill>
          <a:sysClr val="window" lastClr="FFFFFF">
            <a:lumMod val="85000"/>
          </a:sysClr>
        </a:solidFill>
        <a:ln w="25400" cap="flat" cmpd="sng" algn="ctr">
          <a:solidFill>
            <a:sysClr val="window" lastClr="FFFFFF">
              <a:lumMod val="8500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kern="1200" dirty="0">
              <a:solidFill>
                <a:sysClr val="windowText" lastClr="000000">
                  <a:lumMod val="95000"/>
                  <a:lumOff val="5000"/>
                </a:sysClr>
              </a:solidFill>
              <a:latin typeface="+mn-lt"/>
              <a:ea typeface="Arial Unicode MS" panose="020B0604020202020204" pitchFamily="34" charset="-122"/>
              <a:cs typeface="Arial Unicode MS" panose="020B0604020202020204" pitchFamily="34" charset="-122"/>
            </a:rPr>
            <a:t>Market research instittutes</a:t>
          </a:r>
          <a:endParaRPr lang="zh-CN" altLang="en-US" sz="1400" kern="1200" dirty="0">
            <a:solidFill>
              <a:sysClr val="windowText" lastClr="000000">
                <a:lumMod val="95000"/>
                <a:lumOff val="5000"/>
              </a:sysClr>
            </a:solidFill>
            <a:latin typeface="+mn-lt"/>
            <a:ea typeface="Arial Unicode MS" panose="020B0604020202020204" pitchFamily="34" charset="-122"/>
            <a:cs typeface="Arial Unicode MS" panose="020B0604020202020204" pitchFamily="34" charset="-122"/>
          </a:endParaRPr>
        </a:p>
      </dsp:txBody>
      <dsp:txXfrm>
        <a:off x="1832506" y="861561"/>
        <a:ext cx="716833" cy="71683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0.90672</cdr:x>
      <cdr:y>0</cdr:y>
    </cdr:from>
    <cdr:to>
      <cdr:x>1</cdr:x>
      <cdr:y>0.12359</cdr:y>
    </cdr:to>
    <cdr:sp macro="" textlink="">
      <cdr:nvSpPr>
        <cdr:cNvPr id="7" name="矩形 6"/>
        <cdr:cNvSpPr/>
      </cdr:nvSpPr>
      <cdr:spPr>
        <a:xfrm xmlns:a="http://schemas.openxmlformats.org/drawingml/2006/main">
          <a:off x="4922928" y="0"/>
          <a:ext cx="506322" cy="309131"/>
        </a:xfrm>
        <a:prstGeom xmlns:a="http://schemas.openxmlformats.org/drawingml/2006/main" prst="rect">
          <a:avLst/>
        </a:prstGeom>
      </cdr:spPr>
      <cdr:txBody>
        <a:bodyPr xmlns:a="http://schemas.openxmlformats.org/drawingml/2006/main" wrap="square">
          <a:noAutofit/>
        </a:bodyPr>
        <a:lstStyle xmlns:a="http://schemas.openxmlformats.org/drawingml/2006/main"/>
        <a:p xmlns:a="http://schemas.openxmlformats.org/drawingml/2006/main">
          <a:pPr>
            <a:spcAft>
              <a:spcPts val="0"/>
            </a:spcAft>
          </a:pPr>
          <a:r>
            <a:rPr lang="en-US" sz="1050" b="0" kern="1200" dirty="0">
              <a:solidFill>
                <a:srgbClr val="000000"/>
              </a:solidFill>
              <a:effectLst/>
              <a:latin typeface="+mn-lt"/>
              <a:ea typeface="宋体"/>
              <a:cs typeface="Times New Roman"/>
            </a:rPr>
            <a:t> </a:t>
          </a:r>
          <a:r>
            <a:rPr lang="en-US" sz="1050" b="0" kern="1200" dirty="0">
              <a:solidFill>
                <a:srgbClr val="000000"/>
              </a:solidFill>
              <a:effectLst/>
              <a:latin typeface="+mn-lt"/>
              <a:ea typeface="Arial Unicode MS" panose="020B0604020202020204" pitchFamily="34" charset="-122"/>
              <a:cs typeface="Arial Unicode MS" panose="020B0604020202020204" pitchFamily="34" charset="-122"/>
            </a:rPr>
            <a:t>$/</a:t>
          </a:r>
          <a:r>
            <a:rPr lang="en-US" sz="1050" b="0" kern="1200" dirty="0">
              <a:solidFill>
                <a:srgbClr val="000000"/>
              </a:solidFill>
              <a:effectLst/>
              <a:latin typeface="+mn-lt"/>
              <a:ea typeface="宋体"/>
              <a:cs typeface="Times New Roman"/>
            </a:rPr>
            <a:t>kWh</a:t>
          </a:r>
          <a:endParaRPr lang="zh-CN" sz="1050" b="0" dirty="0">
            <a:effectLst/>
            <a:latin typeface="+mn-lt"/>
            <a:cs typeface="宋体"/>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0.05721</cdr:x>
      <cdr:y>0</cdr:y>
    </cdr:from>
    <cdr:to>
      <cdr:x>0.92199</cdr:x>
      <cdr:y>0.20929</cdr:y>
    </cdr:to>
    <cdr:sp macro="" textlink="">
      <cdr:nvSpPr>
        <cdr:cNvPr id="2" name="TextBox 1"/>
        <cdr:cNvSpPr txBox="1"/>
      </cdr:nvSpPr>
      <cdr:spPr>
        <a:xfrm xmlns:a="http://schemas.openxmlformats.org/drawingml/2006/main" rot="16200000">
          <a:off x="1292466" y="-2573935"/>
          <a:ext cx="517511" cy="2739947"/>
        </a:xfrm>
        <a:prstGeom xmlns:a="http://schemas.openxmlformats.org/drawingml/2006/main" prst="rect">
          <a:avLst/>
        </a:prstGeom>
        <a:noFill xmlns:a="http://schemas.openxmlformats.org/drawingml/2006/main"/>
      </cdr:spPr>
      <cdr:txBody>
        <a:bodyPr xmlns:a="http://schemas.openxmlformats.org/drawingml/2006/main" vert="eaVert" wrap="square" rtlCol="0">
          <a:noAutofit/>
        </a:bodyPr>
        <a:lstStyle xmlns:a="http://schemas.openxmlformats.org/drawingml/2006/main"/>
        <a:p xmlns:a="http://schemas.openxmlformats.org/drawingml/2006/main">
          <a:pPr algn="r">
            <a:spcAft>
              <a:spcPts val="0"/>
            </a:spcAft>
          </a:pPr>
          <a:r>
            <a:rPr lang="en-US" altLang="zh-CN" sz="1200" b="0">
              <a:solidFill>
                <a:srgbClr val="C00000"/>
              </a:solidFill>
              <a:effectLst/>
              <a:latin typeface="+mn-lt"/>
              <a:ea typeface="Arial Unicode MS" panose="020B0604020202020204" pitchFamily="34" charset="-122"/>
              <a:cs typeface="Arial Unicode MS" panose="020B0604020202020204" pitchFamily="34" charset="-122"/>
            </a:rPr>
            <a:t>The</a:t>
          </a:r>
          <a:r>
            <a:rPr lang="en-US" altLang="zh-CN" sz="1200" b="0" baseline="0">
              <a:solidFill>
                <a:srgbClr val="C00000"/>
              </a:solidFill>
              <a:effectLst/>
              <a:latin typeface="+mn-lt"/>
              <a:ea typeface="Arial Unicode MS" panose="020B0604020202020204" pitchFamily="34" charset="-122"/>
              <a:cs typeface="Arial Unicode MS" panose="020B0604020202020204" pitchFamily="34" charset="-122"/>
            </a:rPr>
            <a:t> production volume of </a:t>
          </a:r>
          <a:r>
            <a:rPr lang="en-US" altLang="zh-CN" sz="1200" b="0" baseline="0" smtClean="0">
              <a:solidFill>
                <a:srgbClr val="C00000"/>
              </a:solidFill>
              <a:effectLst/>
              <a:latin typeface="+mn-lt"/>
              <a:ea typeface="Arial Unicode MS" panose="020B0604020202020204" pitchFamily="34" charset="-122"/>
              <a:cs typeface="Arial Unicode MS" panose="020B0604020202020204" pitchFamily="34" charset="-122"/>
            </a:rPr>
            <a:t>Poly-Silicon</a:t>
          </a:r>
          <a:endParaRPr lang="zh-CN" sz="1200" b="0">
            <a:solidFill>
              <a:srgbClr val="C00000"/>
            </a:solidFill>
            <a:effectLst/>
            <a:latin typeface="+mn-lt"/>
            <a:ea typeface="Arial Unicode MS" panose="020B0604020202020204" pitchFamily="34" charset="-122"/>
            <a:cs typeface="Arial Unicode MS" panose="020B0604020202020204" pitchFamily="34" charset="-122"/>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5.89053E-7</cdr:x>
      <cdr:y>0.04797</cdr:y>
    </cdr:from>
    <cdr:to>
      <cdr:x>0.83033</cdr:x>
      <cdr:y>0.18451</cdr:y>
    </cdr:to>
    <cdr:sp macro="" textlink="">
      <cdr:nvSpPr>
        <cdr:cNvPr id="2" name="TextBox 1"/>
        <cdr:cNvSpPr txBox="1"/>
      </cdr:nvSpPr>
      <cdr:spPr>
        <a:xfrm xmlns:a="http://schemas.openxmlformats.org/drawingml/2006/main" rot="16200000">
          <a:off x="1232638" y="-1108278"/>
          <a:ext cx="353943" cy="2819215"/>
        </a:xfrm>
        <a:prstGeom xmlns:a="http://schemas.openxmlformats.org/drawingml/2006/main" prst="rect">
          <a:avLst/>
        </a:prstGeom>
        <a:noFill xmlns:a="http://schemas.openxmlformats.org/drawingml/2006/main"/>
      </cdr:spPr>
      <cdr:txBody>
        <a:bodyPr xmlns:a="http://schemas.openxmlformats.org/drawingml/2006/main" vert="eaVert" wrap="square" rtlCol="0">
          <a:spAutoFit/>
        </a:bodyPr>
        <a:lstStyle xmlns:a="http://schemas.openxmlformats.org/drawingml/2006/main"/>
        <a:p xmlns:a="http://schemas.openxmlformats.org/drawingml/2006/main">
          <a:pPr algn="ctr">
            <a:spcAft>
              <a:spcPts val="0"/>
            </a:spcAft>
          </a:pPr>
          <a:r>
            <a:rPr lang="en-US" altLang="zh-CN" sz="1100" b="0">
              <a:solidFill>
                <a:srgbClr val="C00000"/>
              </a:solidFill>
              <a:effectLst/>
              <a:latin typeface="+mn-lt"/>
              <a:ea typeface="Arial Unicode MS" panose="020B0604020202020204" pitchFamily="34" charset="-122"/>
              <a:cs typeface="Arial Unicode MS" panose="020B0604020202020204" pitchFamily="34" charset="-122"/>
            </a:rPr>
            <a:t>The</a:t>
          </a:r>
          <a:r>
            <a:rPr lang="en-US" altLang="zh-CN" sz="1100" b="0" baseline="0">
              <a:solidFill>
                <a:srgbClr val="C00000"/>
              </a:solidFill>
              <a:effectLst/>
              <a:latin typeface="+mn-lt"/>
              <a:ea typeface="Arial Unicode MS" panose="020B0604020202020204" pitchFamily="34" charset="-122"/>
              <a:cs typeface="Arial Unicode MS" panose="020B0604020202020204" pitchFamily="34" charset="-122"/>
            </a:rPr>
            <a:t> </a:t>
          </a:r>
          <a:r>
            <a:rPr lang="en-US" altLang="zh-CN" sz="1100" b="0" baseline="0" smtClean="0">
              <a:solidFill>
                <a:srgbClr val="C00000"/>
              </a:solidFill>
              <a:effectLst/>
              <a:latin typeface="+mn-lt"/>
              <a:ea typeface="Arial Unicode MS" panose="020B0604020202020204" pitchFamily="34" charset="-122"/>
              <a:cs typeface="Arial Unicode MS" panose="020B0604020202020204" pitchFamily="34" charset="-122"/>
            </a:rPr>
            <a:t>production volume </a:t>
          </a:r>
          <a:r>
            <a:rPr lang="en-US" altLang="zh-CN" sz="1100" b="0" baseline="0">
              <a:solidFill>
                <a:srgbClr val="C00000"/>
              </a:solidFill>
              <a:effectLst/>
              <a:latin typeface="+mn-lt"/>
              <a:ea typeface="Arial Unicode MS" panose="020B0604020202020204" pitchFamily="34" charset="-122"/>
              <a:cs typeface="Arial Unicode MS" panose="020B0604020202020204" pitchFamily="34" charset="-122"/>
            </a:rPr>
            <a:t>of </a:t>
          </a:r>
          <a:r>
            <a:rPr lang="en-US" altLang="zh-CN" sz="1100" smtClean="0">
              <a:solidFill>
                <a:srgbClr val="C00000"/>
              </a:solidFill>
              <a:latin typeface="+mn-lt"/>
              <a:ea typeface="Arial Unicode MS" panose="020B0604020202020204" pitchFamily="34" charset="-122"/>
              <a:cs typeface="Arial Unicode MS" panose="020B0604020202020204" pitchFamily="34" charset="-122"/>
            </a:rPr>
            <a:t>W</a:t>
          </a:r>
          <a:r>
            <a:rPr lang="en-US" altLang="zh-CN" sz="1100" b="0" baseline="0" smtClean="0">
              <a:solidFill>
                <a:srgbClr val="C00000"/>
              </a:solidFill>
              <a:effectLst/>
              <a:latin typeface="+mn-lt"/>
              <a:ea typeface="Arial Unicode MS" panose="020B0604020202020204" pitchFamily="34" charset="-122"/>
              <a:cs typeface="Arial Unicode MS" panose="020B0604020202020204" pitchFamily="34" charset="-122"/>
            </a:rPr>
            <a:t>afers </a:t>
          </a:r>
          <a:endParaRPr lang="zh-CN" sz="1100" b="0">
            <a:solidFill>
              <a:srgbClr val="C00000"/>
            </a:solidFill>
            <a:effectLst/>
            <a:latin typeface="+mn-lt"/>
            <a:ea typeface="Arial Unicode MS" panose="020B0604020202020204" pitchFamily="34" charset="-122"/>
            <a:cs typeface="Arial Unicode MS" panose="020B0604020202020204" pitchFamily="34" charset="-122"/>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0.15076</cdr:x>
      <cdr:y>0</cdr:y>
    </cdr:from>
    <cdr:to>
      <cdr:x>0.85222</cdr:x>
      <cdr:y>0.15867</cdr:y>
    </cdr:to>
    <cdr:sp macro="" textlink="">
      <cdr:nvSpPr>
        <cdr:cNvPr id="2" name="TextBox 1"/>
        <cdr:cNvSpPr txBox="1"/>
      </cdr:nvSpPr>
      <cdr:spPr>
        <a:xfrm xmlns:a="http://schemas.openxmlformats.org/drawingml/2006/main" rot="16200000">
          <a:off x="1362524" y="-4756847"/>
          <a:ext cx="380078" cy="2171678"/>
        </a:xfrm>
        <a:prstGeom xmlns:a="http://schemas.openxmlformats.org/drawingml/2006/main" prst="rect">
          <a:avLst/>
        </a:prstGeom>
        <a:noFill xmlns:a="http://schemas.openxmlformats.org/drawingml/2006/main"/>
      </cdr:spPr>
      <cdr:txBody>
        <a:bodyPr xmlns:a="http://schemas.openxmlformats.org/drawingml/2006/main" vert="eaVert" wrap="square" rtlCol="0">
          <a:spAutoFit/>
        </a:bodyPr>
        <a:lstStyle xmlns:a="http://schemas.openxmlformats.org/drawingml/2006/main"/>
        <a:p xmlns:a="http://schemas.openxmlformats.org/drawingml/2006/main">
          <a:pPr algn="ctr">
            <a:spcAft>
              <a:spcPts val="0"/>
            </a:spcAft>
          </a:pPr>
          <a:r>
            <a:rPr lang="en-US" altLang="zh-CN" sz="1100" b="0">
              <a:solidFill>
                <a:srgbClr val="C00000"/>
              </a:solidFill>
              <a:effectLst/>
              <a:latin typeface="+mn-lt"/>
              <a:ea typeface="Arial Unicode MS" panose="020B0604020202020204" pitchFamily="34" charset="-122"/>
              <a:cs typeface="Arial Unicode MS" panose="020B0604020202020204" pitchFamily="34" charset="-122"/>
            </a:rPr>
            <a:t>The production volume of </a:t>
          </a:r>
          <a:r>
            <a:rPr lang="en-US" altLang="zh-CN" sz="1100" smtClean="0">
              <a:solidFill>
                <a:srgbClr val="C00000"/>
              </a:solidFill>
              <a:latin typeface="+mn-lt"/>
              <a:ea typeface="Arial Unicode MS" panose="020B0604020202020204" pitchFamily="34" charset="-122"/>
              <a:cs typeface="Arial Unicode MS" panose="020B0604020202020204" pitchFamily="34" charset="-122"/>
            </a:rPr>
            <a:t>C</a:t>
          </a:r>
          <a:r>
            <a:rPr lang="en-US" altLang="zh-CN" sz="1100" b="0" smtClean="0">
              <a:solidFill>
                <a:srgbClr val="C00000"/>
              </a:solidFill>
              <a:effectLst/>
              <a:latin typeface="+mn-lt"/>
              <a:ea typeface="Arial Unicode MS" panose="020B0604020202020204" pitchFamily="34" charset="-122"/>
              <a:cs typeface="Arial Unicode MS" panose="020B0604020202020204" pitchFamily="34" charset="-122"/>
            </a:rPr>
            <a:t>ells</a:t>
          </a:r>
          <a:endParaRPr lang="zh-CN" sz="1100" b="0">
            <a:solidFill>
              <a:srgbClr val="C00000"/>
            </a:solidFill>
            <a:effectLst/>
            <a:latin typeface="+mn-lt"/>
            <a:ea typeface="Arial Unicode MS" panose="020B0604020202020204" pitchFamily="34" charset="-122"/>
            <a:cs typeface="Arial Unicode MS" panose="020B0604020202020204" pitchFamily="34" charset="-122"/>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0.14933</cdr:x>
      <cdr:y>0.00988</cdr:y>
    </cdr:from>
    <cdr:to>
      <cdr:x>0.80743</cdr:x>
      <cdr:y>0.1667</cdr:y>
    </cdr:to>
    <cdr:sp macro="" textlink="">
      <cdr:nvSpPr>
        <cdr:cNvPr id="2" name="TextBox 1"/>
        <cdr:cNvSpPr txBox="1"/>
      </cdr:nvSpPr>
      <cdr:spPr>
        <a:xfrm xmlns:a="http://schemas.openxmlformats.org/drawingml/2006/main" rot="16200000">
          <a:off x="1450946" y="-914892"/>
          <a:ext cx="379390" cy="2256980"/>
        </a:xfrm>
        <a:prstGeom xmlns:a="http://schemas.openxmlformats.org/drawingml/2006/main" prst="rect">
          <a:avLst/>
        </a:prstGeom>
        <a:noFill xmlns:a="http://schemas.openxmlformats.org/drawingml/2006/main"/>
      </cdr:spPr>
      <cdr:txBody>
        <a:bodyPr xmlns:a="http://schemas.openxmlformats.org/drawingml/2006/main" vert="eaVert" wrap="square" rtlCol="0">
          <a:spAutoFit/>
        </a:bodyPr>
        <a:lstStyle xmlns:a="http://schemas.openxmlformats.org/drawingml/2006/main"/>
        <a:p xmlns:a="http://schemas.openxmlformats.org/drawingml/2006/main">
          <a:pPr algn="ctr">
            <a:spcAft>
              <a:spcPts val="0"/>
            </a:spcAft>
          </a:pPr>
          <a:r>
            <a:rPr lang="en-US" altLang="zh-CN" sz="1100" b="0">
              <a:solidFill>
                <a:srgbClr val="C00000"/>
              </a:solidFill>
              <a:effectLst/>
              <a:latin typeface="+mn-lt"/>
              <a:ea typeface="Arial Unicode MS" panose="020B0604020202020204" pitchFamily="34" charset="-122"/>
              <a:cs typeface="Arial Unicode MS" panose="020B0604020202020204" pitchFamily="34" charset="-122"/>
            </a:rPr>
            <a:t>The production volume of </a:t>
          </a:r>
          <a:r>
            <a:rPr lang="en-US" altLang="zh-CN" sz="1100" smtClean="0">
              <a:solidFill>
                <a:srgbClr val="C00000"/>
              </a:solidFill>
              <a:latin typeface="+mn-lt"/>
              <a:ea typeface="Arial Unicode MS" panose="020B0604020202020204" pitchFamily="34" charset="-122"/>
              <a:cs typeface="Arial Unicode MS" panose="020B0604020202020204" pitchFamily="34" charset="-122"/>
            </a:rPr>
            <a:t>M</a:t>
          </a:r>
          <a:r>
            <a:rPr lang="en-US" altLang="zh-CN" sz="1100" b="0" smtClean="0">
              <a:solidFill>
                <a:srgbClr val="C00000"/>
              </a:solidFill>
              <a:effectLst/>
              <a:latin typeface="+mn-lt"/>
              <a:ea typeface="Arial Unicode MS" panose="020B0604020202020204" pitchFamily="34" charset="-122"/>
              <a:cs typeface="Arial Unicode MS" panose="020B0604020202020204" pitchFamily="34" charset="-122"/>
            </a:rPr>
            <a:t>odules</a:t>
          </a:r>
          <a:endParaRPr lang="zh-CN" sz="1100" b="0">
            <a:solidFill>
              <a:srgbClr val="C00000"/>
            </a:solidFill>
            <a:effectLst/>
            <a:latin typeface="+mn-lt"/>
            <a:ea typeface="Arial Unicode MS" panose="020B0604020202020204" pitchFamily="34" charset="-122"/>
            <a:cs typeface="Arial Unicode MS" panose="020B0604020202020204" pitchFamily="34" charset="-122"/>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2A9281-8269-4885-981D-00476A9CC2FF}" type="datetimeFigureOut">
              <a:rPr lang="zh-CN" altLang="en-US" smtClean="0"/>
              <a:t>2015/11/18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73C42D-ACF6-45CA-9C72-EF98AEC1F46A}" type="slidenum">
              <a:rPr lang="zh-CN" altLang="en-US" smtClean="0"/>
              <a:t>‹#›</a:t>
            </a:fld>
            <a:endParaRPr lang="zh-CN" altLang="en-US"/>
          </a:p>
        </p:txBody>
      </p:sp>
    </p:spTree>
    <p:extLst>
      <p:ext uri="{BB962C8B-B14F-4D97-AF65-F5344CB8AC3E}">
        <p14:creationId xmlns:p14="http://schemas.microsoft.com/office/powerpoint/2010/main" val="830178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zh-CN" altLang="en-US" smtClean="0">
              <a:ea typeface="宋体" pitchFamily="2" charset="-122"/>
            </a:endParaRPr>
          </a:p>
        </p:txBody>
      </p:sp>
      <p:sp>
        <p:nvSpPr>
          <p:cNvPr id="51204" name="Slide Number Placeholder 3"/>
          <p:cNvSpPr>
            <a:spLocks noGrp="1"/>
          </p:cNvSpPr>
          <p:nvPr>
            <p:ph type="sldNum" sz="quarter" idx="5"/>
          </p:nvPr>
        </p:nvSpPr>
        <p:spPr>
          <a:noFill/>
          <a:ln>
            <a:miter lim="800000"/>
            <a:headEnd/>
            <a:tailEnd/>
          </a:ln>
        </p:spPr>
        <p:txBody>
          <a:bodyPr/>
          <a:lstStyle/>
          <a:p>
            <a:fld id="{B4C36B2B-1504-4634-89D7-3B3F4582BFC3}" type="slidenum">
              <a:rPr lang="en-US" altLang="zh-CN" smtClean="0">
                <a:ea typeface="宋体" pitchFamily="2" charset="-122"/>
              </a:rPr>
              <a:pPr/>
              <a:t>2</a:t>
            </a:fld>
            <a:endParaRPr lang="en-US" altLang="zh-CN" smtClean="0">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11</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12</a:t>
            </a:fld>
            <a:endParaRPr lang="zh-CN" altLang="en-US"/>
          </a:p>
        </p:txBody>
      </p:sp>
    </p:spTree>
    <p:extLst>
      <p:ext uri="{BB962C8B-B14F-4D97-AF65-F5344CB8AC3E}">
        <p14:creationId xmlns:p14="http://schemas.microsoft.com/office/powerpoint/2010/main" val="401701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13</a:t>
            </a:fld>
            <a:endParaRPr lang="zh-CN" altLang="en-US"/>
          </a:p>
        </p:txBody>
      </p:sp>
    </p:spTree>
    <p:extLst>
      <p:ext uri="{BB962C8B-B14F-4D97-AF65-F5344CB8AC3E}">
        <p14:creationId xmlns:p14="http://schemas.microsoft.com/office/powerpoint/2010/main" val="4017018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14</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15</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16</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17</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18</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19</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20</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endParaRPr lang="zh-CN" altLang="en-US" dirty="0" smtClean="0">
              <a:ea typeface="宋体" pitchFamily="2" charset="-122"/>
            </a:endParaRPr>
          </a:p>
        </p:txBody>
      </p:sp>
      <p:sp>
        <p:nvSpPr>
          <p:cNvPr id="54276" name="Slide Number Placeholder 3"/>
          <p:cNvSpPr>
            <a:spLocks noGrp="1"/>
          </p:cNvSpPr>
          <p:nvPr>
            <p:ph type="sldNum" sz="quarter" idx="5"/>
          </p:nvPr>
        </p:nvSpPr>
        <p:spPr>
          <a:noFill/>
          <a:ln>
            <a:miter lim="800000"/>
            <a:headEnd/>
            <a:tailEnd/>
          </a:ln>
        </p:spPr>
        <p:txBody>
          <a:bodyPr/>
          <a:lstStyle/>
          <a:p>
            <a:fld id="{71CBD435-4BF3-4E31-B4BA-443031C02940}" type="slidenum">
              <a:rPr lang="en-US" altLang="zh-CN" smtClean="0">
                <a:ea typeface="宋体" pitchFamily="2" charset="-122"/>
              </a:rPr>
              <a:pPr/>
              <a:t>3</a:t>
            </a:fld>
            <a:endParaRPr lang="en-US" altLang="zh-CN" smtClean="0">
              <a:ea typeface="宋体"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21</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22</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23</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24</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25</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26</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27</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28</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29</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30</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4</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31</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32</a:t>
            </a:fld>
            <a:endParaRPr lang="zh-CN" altLang="en-US"/>
          </a:p>
        </p:txBody>
      </p:sp>
    </p:spTree>
    <p:extLst>
      <p:ext uri="{BB962C8B-B14F-4D97-AF65-F5344CB8AC3E}">
        <p14:creationId xmlns:p14="http://schemas.microsoft.com/office/powerpoint/2010/main" val="4017018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33</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34</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35</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36</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37</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38</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39</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40</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5</a:t>
            </a:fld>
            <a:endParaRPr lang="zh-CN" altLang="en-US"/>
          </a:p>
        </p:txBody>
      </p:sp>
    </p:spTree>
    <p:extLst>
      <p:ext uri="{BB962C8B-B14F-4D97-AF65-F5344CB8AC3E}">
        <p14:creationId xmlns:p14="http://schemas.microsoft.com/office/powerpoint/2010/main" val="40170184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41</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42</a:t>
            </a:fld>
            <a:endParaRPr lang="zh-CN" altLang="en-US"/>
          </a:p>
        </p:txBody>
      </p:sp>
    </p:spTree>
    <p:extLst>
      <p:ext uri="{BB962C8B-B14F-4D97-AF65-F5344CB8AC3E}">
        <p14:creationId xmlns:p14="http://schemas.microsoft.com/office/powerpoint/2010/main" val="4017018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43</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44</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45</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46</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47</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6</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一类地区：</a:t>
            </a:r>
            <a:r>
              <a:rPr lang="en-US" altLang="zh-CN" dirty="0" smtClean="0"/>
              <a:t>3200-3300 </a:t>
            </a:r>
            <a:r>
              <a:rPr lang="zh-CN" altLang="en-US" dirty="0" smtClean="0"/>
              <a:t>小时；二类地区：</a:t>
            </a:r>
            <a:r>
              <a:rPr lang="en-US" altLang="zh-CN" dirty="0" smtClean="0"/>
              <a:t>3000-3200</a:t>
            </a:r>
            <a:r>
              <a:rPr lang="zh-CN" altLang="en-US" dirty="0" smtClean="0"/>
              <a:t>；三类地区：</a:t>
            </a:r>
            <a:r>
              <a:rPr lang="en-US" altLang="zh-CN" dirty="0" smtClean="0"/>
              <a:t>2200-3000</a:t>
            </a:r>
            <a:r>
              <a:rPr lang="zh-CN" altLang="en-US" smtClean="0"/>
              <a:t>小时</a:t>
            </a:r>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7</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8</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9</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73C42D-ACF6-45CA-9C72-EF98AEC1F46A}" type="slidenum">
              <a:rPr lang="zh-CN" altLang="en-US" smtClean="0"/>
              <a:t>10</a:t>
            </a:fld>
            <a:endParaRPr lang="zh-CN" altLang="en-US"/>
          </a:p>
        </p:txBody>
      </p:sp>
    </p:spTree>
    <p:extLst>
      <p:ext uri="{BB962C8B-B14F-4D97-AF65-F5344CB8AC3E}">
        <p14:creationId xmlns:p14="http://schemas.microsoft.com/office/powerpoint/2010/main" val="4192472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EEFEEFA-2FA9-4D84-87D4-C76418956A96}" type="datetime1">
              <a:rPr lang="zh-CN" altLang="en-US" smtClean="0"/>
              <a:t>2015/11/18</a:t>
            </a:fld>
            <a:endParaRPr lang="zh-CN" altLang="en-US"/>
          </a:p>
        </p:txBody>
      </p:sp>
      <p:sp>
        <p:nvSpPr>
          <p:cNvPr id="5" name="页脚占位符 4"/>
          <p:cNvSpPr>
            <a:spLocks noGrp="1"/>
          </p:cNvSpPr>
          <p:nvPr>
            <p:ph type="ftr" sz="quarter" idx="11"/>
          </p:nvPr>
        </p:nvSpPr>
        <p:spPr/>
        <p:txBody>
          <a:bodyPr/>
          <a:lstStyle/>
          <a:p>
            <a:r>
              <a:rPr lang="en-US" altLang="zh-CN" smtClean="0"/>
              <a:t>45th APEC EGNRET Meeting, Xiamen China, Nov. 18th, 2015</a:t>
            </a:r>
            <a:endParaRPr lang="zh-CN" altLang="en-US"/>
          </a:p>
        </p:txBody>
      </p:sp>
      <p:sp>
        <p:nvSpPr>
          <p:cNvPr id="6" name="灯片编号占位符 5"/>
          <p:cNvSpPr>
            <a:spLocks noGrp="1"/>
          </p:cNvSpPr>
          <p:nvPr>
            <p:ph type="sldNum" sz="quarter" idx="12"/>
          </p:nvPr>
        </p:nvSpPr>
        <p:spPr/>
        <p:txBody>
          <a:bodyPr/>
          <a:lstStyle/>
          <a:p>
            <a:fld id="{0F229BE6-1092-49F4-971F-1BAB4AE0662B}" type="slidenum">
              <a:rPr lang="zh-CN" altLang="en-US" smtClean="0"/>
              <a:t>‹#›</a:t>
            </a:fld>
            <a:endParaRPr lang="zh-CN" altLang="en-US"/>
          </a:p>
        </p:txBody>
      </p:sp>
    </p:spTree>
    <p:extLst>
      <p:ext uri="{BB962C8B-B14F-4D97-AF65-F5344CB8AC3E}">
        <p14:creationId xmlns:p14="http://schemas.microsoft.com/office/powerpoint/2010/main" val="104536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32795BF-4C97-4CAF-8636-D0A4BA75A365}" type="datetime1">
              <a:rPr lang="zh-CN" altLang="en-US" smtClean="0"/>
              <a:t>2015/11/18</a:t>
            </a:fld>
            <a:endParaRPr lang="zh-CN" altLang="en-US"/>
          </a:p>
        </p:txBody>
      </p:sp>
      <p:sp>
        <p:nvSpPr>
          <p:cNvPr id="5" name="页脚占位符 4"/>
          <p:cNvSpPr>
            <a:spLocks noGrp="1"/>
          </p:cNvSpPr>
          <p:nvPr>
            <p:ph type="ftr" sz="quarter" idx="11"/>
          </p:nvPr>
        </p:nvSpPr>
        <p:spPr/>
        <p:txBody>
          <a:bodyPr/>
          <a:lstStyle/>
          <a:p>
            <a:r>
              <a:rPr lang="en-US" altLang="zh-CN" smtClean="0"/>
              <a:t>45th APEC EGNRET Meeting, Xiamen China, Nov. 18th, 2015</a:t>
            </a:r>
            <a:endParaRPr lang="zh-CN" altLang="en-US"/>
          </a:p>
        </p:txBody>
      </p:sp>
      <p:sp>
        <p:nvSpPr>
          <p:cNvPr id="6" name="灯片编号占位符 5"/>
          <p:cNvSpPr>
            <a:spLocks noGrp="1"/>
          </p:cNvSpPr>
          <p:nvPr>
            <p:ph type="sldNum" sz="quarter" idx="12"/>
          </p:nvPr>
        </p:nvSpPr>
        <p:spPr/>
        <p:txBody>
          <a:bodyPr/>
          <a:lstStyle/>
          <a:p>
            <a:fld id="{0F229BE6-1092-49F4-971F-1BAB4AE0662B}" type="slidenum">
              <a:rPr lang="zh-CN" altLang="en-US" smtClean="0"/>
              <a:t>‹#›</a:t>
            </a:fld>
            <a:endParaRPr lang="zh-CN" altLang="en-US"/>
          </a:p>
        </p:txBody>
      </p:sp>
    </p:spTree>
    <p:extLst>
      <p:ext uri="{BB962C8B-B14F-4D97-AF65-F5344CB8AC3E}">
        <p14:creationId xmlns:p14="http://schemas.microsoft.com/office/powerpoint/2010/main" val="1759933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9AF4CD6-2FBF-4DB9-A610-8738D5454BBC}" type="datetime1">
              <a:rPr lang="zh-CN" altLang="en-US" smtClean="0"/>
              <a:t>2015/11/18</a:t>
            </a:fld>
            <a:endParaRPr lang="zh-CN" altLang="en-US"/>
          </a:p>
        </p:txBody>
      </p:sp>
      <p:sp>
        <p:nvSpPr>
          <p:cNvPr id="5" name="页脚占位符 4"/>
          <p:cNvSpPr>
            <a:spLocks noGrp="1"/>
          </p:cNvSpPr>
          <p:nvPr>
            <p:ph type="ftr" sz="quarter" idx="11"/>
          </p:nvPr>
        </p:nvSpPr>
        <p:spPr/>
        <p:txBody>
          <a:bodyPr/>
          <a:lstStyle/>
          <a:p>
            <a:r>
              <a:rPr lang="en-US" altLang="zh-CN" smtClean="0"/>
              <a:t>45th APEC EGNRET Meeting, Xiamen China, Nov. 18th, 2015</a:t>
            </a:r>
            <a:endParaRPr lang="zh-CN" altLang="en-US"/>
          </a:p>
        </p:txBody>
      </p:sp>
      <p:sp>
        <p:nvSpPr>
          <p:cNvPr id="6" name="灯片编号占位符 5"/>
          <p:cNvSpPr>
            <a:spLocks noGrp="1"/>
          </p:cNvSpPr>
          <p:nvPr>
            <p:ph type="sldNum" sz="quarter" idx="12"/>
          </p:nvPr>
        </p:nvSpPr>
        <p:spPr/>
        <p:txBody>
          <a:bodyPr/>
          <a:lstStyle/>
          <a:p>
            <a:fld id="{0F229BE6-1092-49F4-971F-1BAB4AE0662B}" type="slidenum">
              <a:rPr lang="zh-CN" altLang="en-US" smtClean="0"/>
              <a:t>‹#›</a:t>
            </a:fld>
            <a:endParaRPr lang="zh-CN" altLang="en-US"/>
          </a:p>
        </p:txBody>
      </p:sp>
    </p:spTree>
    <p:extLst>
      <p:ext uri="{BB962C8B-B14F-4D97-AF65-F5344CB8AC3E}">
        <p14:creationId xmlns:p14="http://schemas.microsoft.com/office/powerpoint/2010/main" val="315289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ront cover_chinese">
    <p:spTree>
      <p:nvGrpSpPr>
        <p:cNvPr id="1" name=""/>
        <p:cNvGrpSpPr/>
        <p:nvPr/>
      </p:nvGrpSpPr>
      <p:grpSpPr>
        <a:xfrm>
          <a:off x="0" y="0"/>
          <a:ext cx="0" cy="0"/>
          <a:chOff x="0" y="0"/>
          <a:chExt cx="0" cy="0"/>
        </a:xfrm>
      </p:grpSpPr>
      <p:sp>
        <p:nvSpPr>
          <p:cNvPr id="4" name="标题 1"/>
          <p:cNvSpPr>
            <a:spLocks noGrp="1"/>
          </p:cNvSpPr>
          <p:nvPr>
            <p:ph type="title"/>
          </p:nvPr>
        </p:nvSpPr>
        <p:spPr>
          <a:xfrm>
            <a:off x="3708000" y="4654800"/>
            <a:ext cx="5436000" cy="792000"/>
          </a:xfrm>
          <a:prstGeom prst="rect">
            <a:avLst/>
          </a:prstGeom>
          <a:solidFill>
            <a:schemeClr val="bg1">
              <a:alpha val="45000"/>
            </a:schemeClr>
          </a:solidFill>
        </p:spPr>
        <p:txBody>
          <a:bodyPr lIns="360000" tIns="115200"/>
          <a:lstStyle>
            <a:lvl1pPr>
              <a:defRPr sz="4000">
                <a:solidFill>
                  <a:srgbClr val="C00000"/>
                </a:solidFill>
                <a:latin typeface="+mn-lt"/>
              </a:defRPr>
            </a:lvl1pPr>
          </a:lstStyle>
          <a:p>
            <a:r>
              <a:rPr lang="zh-CN" altLang="en-US" sz="4000" b="1" smtClean="0">
                <a:solidFill>
                  <a:srgbClr val="CA0B0F"/>
                </a:solidFill>
                <a:ea typeface="Microsoft YaHei" pitchFamily="34" charset="-122"/>
              </a:rPr>
              <a:t>单击此处编辑母版标题样式</a:t>
            </a:r>
            <a:endParaRPr lang="en-US" altLang="zh-CN" sz="4000" b="1" dirty="0">
              <a:solidFill>
                <a:srgbClr val="CA0B0F"/>
              </a:solidFill>
              <a:ea typeface="Microsoft YaHei" pitchFamily="34" charset="-122"/>
            </a:endParaRPr>
          </a:p>
        </p:txBody>
      </p:sp>
    </p:spTree>
    <p:extLst>
      <p:ext uri="{BB962C8B-B14F-4D97-AF65-F5344CB8AC3E}">
        <p14:creationId xmlns:p14="http://schemas.microsoft.com/office/powerpoint/2010/main" val="33749375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ck cover">
    <p:spTree>
      <p:nvGrpSpPr>
        <p:cNvPr id="1" name=""/>
        <p:cNvGrpSpPr/>
        <p:nvPr/>
      </p:nvGrpSpPr>
      <p:grpSpPr>
        <a:xfrm>
          <a:off x="0" y="0"/>
          <a:ext cx="0" cy="0"/>
          <a:chOff x="0" y="0"/>
          <a:chExt cx="0" cy="0"/>
        </a:xfrm>
      </p:grpSpPr>
      <p:sp>
        <p:nvSpPr>
          <p:cNvPr id="4" name="标题 1"/>
          <p:cNvSpPr>
            <a:spLocks noGrp="1"/>
          </p:cNvSpPr>
          <p:nvPr>
            <p:ph type="title" hasCustomPrompt="1"/>
          </p:nvPr>
        </p:nvSpPr>
        <p:spPr>
          <a:xfrm>
            <a:off x="5364000" y="4582800"/>
            <a:ext cx="3751200" cy="792000"/>
          </a:xfrm>
          <a:prstGeom prst="rect">
            <a:avLst/>
          </a:prstGeom>
          <a:solidFill>
            <a:schemeClr val="bg1">
              <a:alpha val="50000"/>
            </a:schemeClr>
          </a:solidFill>
        </p:spPr>
        <p:txBody>
          <a:bodyPr lIns="360000" tIns="115200"/>
          <a:lstStyle>
            <a:lvl1pPr>
              <a:defRPr lang="en-US" altLang="zh-CN" sz="4000" b="1" dirty="0">
                <a:solidFill>
                  <a:srgbClr val="C00000"/>
                </a:solidFill>
                <a:ea typeface="Microsoft YaHei" pitchFamily="34" charset="-122"/>
              </a:defRPr>
            </a:lvl1pPr>
          </a:lstStyle>
          <a:p>
            <a:r>
              <a:rPr lang="en-US" altLang="zh-CN" sz="4000" b="1" dirty="0" smtClean="0">
                <a:solidFill>
                  <a:srgbClr val="C00000"/>
                </a:solidFill>
                <a:latin typeface="+mj-lt"/>
                <a:ea typeface="Microsoft YaHei" pitchFamily="34" charset="-122"/>
              </a:rPr>
              <a:t>Thank You!</a:t>
            </a:r>
            <a:endParaRPr lang="en-US" altLang="zh-CN" sz="4000" b="1" dirty="0">
              <a:solidFill>
                <a:srgbClr val="C00000"/>
              </a:solidFill>
              <a:latin typeface="+mj-lt"/>
              <a:ea typeface="Microsoft YaHei" pitchFamily="34" charset="-122"/>
            </a:endParaRPr>
          </a:p>
        </p:txBody>
      </p:sp>
      <p:sp>
        <p:nvSpPr>
          <p:cNvPr id="3" name="文本占位符 2"/>
          <p:cNvSpPr>
            <a:spLocks noGrp="1"/>
          </p:cNvSpPr>
          <p:nvPr>
            <p:ph type="body" sz="quarter" idx="10" hasCustomPrompt="1"/>
          </p:nvPr>
        </p:nvSpPr>
        <p:spPr>
          <a:xfrm>
            <a:off x="0" y="6381304"/>
            <a:ext cx="3132138" cy="432072"/>
          </a:xfrm>
          <a:prstGeom prst="rect">
            <a:avLst/>
          </a:prstGeom>
        </p:spPr>
        <p:txBody>
          <a:bodyPr anchor="t" anchorCtr="1"/>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800">
                <a:solidFill>
                  <a:srgbClr val="FCFBF9"/>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altLang="zh-CN" sz="2000" dirty="0" smtClean="0">
                <a:solidFill>
                  <a:schemeClr val="bg1"/>
                </a:solidFill>
                <a:latin typeface="Microsoft YaHei" pitchFamily="34" charset="-122"/>
                <a:ea typeface="Microsoft YaHei" pitchFamily="34" charset="-122"/>
              </a:rPr>
              <a:t>By Marketing Dec 2013</a:t>
            </a:r>
          </a:p>
        </p:txBody>
      </p:sp>
    </p:spTree>
    <p:extLst>
      <p:ext uri="{BB962C8B-B14F-4D97-AF65-F5344CB8AC3E}">
        <p14:creationId xmlns:p14="http://schemas.microsoft.com/office/powerpoint/2010/main" val="21819077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ack cover_chinese">
    <p:spTree>
      <p:nvGrpSpPr>
        <p:cNvPr id="1" name=""/>
        <p:cNvGrpSpPr/>
        <p:nvPr/>
      </p:nvGrpSpPr>
      <p:grpSpPr>
        <a:xfrm>
          <a:off x="0" y="0"/>
          <a:ext cx="0" cy="0"/>
          <a:chOff x="0" y="0"/>
          <a:chExt cx="0" cy="0"/>
        </a:xfrm>
      </p:grpSpPr>
      <p:sp>
        <p:nvSpPr>
          <p:cNvPr id="4" name="标题 1"/>
          <p:cNvSpPr>
            <a:spLocks noGrp="1"/>
          </p:cNvSpPr>
          <p:nvPr>
            <p:ph type="title" hasCustomPrompt="1"/>
          </p:nvPr>
        </p:nvSpPr>
        <p:spPr>
          <a:xfrm>
            <a:off x="5364000" y="4582800"/>
            <a:ext cx="3751200" cy="792000"/>
          </a:xfrm>
          <a:prstGeom prst="rect">
            <a:avLst/>
          </a:prstGeom>
          <a:solidFill>
            <a:schemeClr val="bg1">
              <a:alpha val="50000"/>
            </a:schemeClr>
          </a:solidFill>
        </p:spPr>
        <p:txBody>
          <a:bodyPr lIns="360000" tIns="115200"/>
          <a:lstStyle>
            <a:lvl1pPr>
              <a:defRPr lang="en-US" altLang="zh-CN" sz="4000" b="1" dirty="0">
                <a:solidFill>
                  <a:srgbClr val="C00000"/>
                </a:solidFill>
                <a:ea typeface="Microsoft YaHei" pitchFamily="34" charset="-122"/>
              </a:defRPr>
            </a:lvl1pPr>
          </a:lstStyle>
          <a:p>
            <a:r>
              <a:rPr lang="zh-CN" altLang="en-US" sz="4000" b="1" dirty="0" smtClean="0">
                <a:solidFill>
                  <a:srgbClr val="C00000"/>
                </a:solidFill>
                <a:latin typeface="+mj-lt"/>
                <a:ea typeface="Microsoft YaHei" pitchFamily="34" charset="-122"/>
              </a:rPr>
              <a:t>谢谢</a:t>
            </a:r>
            <a:r>
              <a:rPr lang="en-US" altLang="zh-CN" sz="4000" b="1" dirty="0" smtClean="0">
                <a:solidFill>
                  <a:srgbClr val="C00000"/>
                </a:solidFill>
                <a:latin typeface="+mj-lt"/>
                <a:ea typeface="Microsoft YaHei" pitchFamily="34" charset="-122"/>
              </a:rPr>
              <a:t>!</a:t>
            </a:r>
            <a:endParaRPr lang="en-US" altLang="zh-CN" sz="4000" b="1" dirty="0">
              <a:solidFill>
                <a:srgbClr val="C00000"/>
              </a:solidFill>
              <a:latin typeface="+mj-lt"/>
              <a:ea typeface="Microsoft YaHei" pitchFamily="34" charset="-122"/>
            </a:endParaRPr>
          </a:p>
        </p:txBody>
      </p:sp>
      <p:sp>
        <p:nvSpPr>
          <p:cNvPr id="3" name="文本占位符 2"/>
          <p:cNvSpPr>
            <a:spLocks noGrp="1"/>
          </p:cNvSpPr>
          <p:nvPr>
            <p:ph type="body" sz="quarter" idx="10"/>
          </p:nvPr>
        </p:nvSpPr>
        <p:spPr>
          <a:xfrm>
            <a:off x="0" y="6381304"/>
            <a:ext cx="3132138" cy="432072"/>
          </a:xfrm>
          <a:prstGeom prst="rect">
            <a:avLst/>
          </a:prstGeom>
        </p:spPr>
        <p:txBody>
          <a:bodyPr anchor="t" anchorCtr="1"/>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800">
                <a:solidFill>
                  <a:srgbClr val="FCFBF9"/>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zh-CN" altLang="en-US" sz="2000" smtClean="0">
                <a:solidFill>
                  <a:schemeClr val="bg1"/>
                </a:solidFill>
                <a:latin typeface="Microsoft YaHei" pitchFamily="34" charset="-122"/>
                <a:ea typeface="Microsoft YaHei" pitchFamily="34" charset="-122"/>
              </a:rPr>
              <a:t>单击此处编辑母版文本样式</a:t>
            </a:r>
          </a:p>
        </p:txBody>
      </p:sp>
    </p:spTree>
    <p:extLst>
      <p:ext uri="{BB962C8B-B14F-4D97-AF65-F5344CB8AC3E}">
        <p14:creationId xmlns:p14="http://schemas.microsoft.com/office/powerpoint/2010/main" val="34976353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section">
    <p:spTree>
      <p:nvGrpSpPr>
        <p:cNvPr id="1" name=""/>
        <p:cNvGrpSpPr/>
        <p:nvPr/>
      </p:nvGrpSpPr>
      <p:grpSpPr>
        <a:xfrm>
          <a:off x="0" y="0"/>
          <a:ext cx="0" cy="0"/>
          <a:chOff x="0" y="0"/>
          <a:chExt cx="0" cy="0"/>
        </a:xfrm>
      </p:grpSpPr>
      <p:sp>
        <p:nvSpPr>
          <p:cNvPr id="2" name="标题 1"/>
          <p:cNvSpPr>
            <a:spLocks noGrp="1"/>
          </p:cNvSpPr>
          <p:nvPr>
            <p:ph type="title"/>
          </p:nvPr>
        </p:nvSpPr>
        <p:spPr>
          <a:xfrm>
            <a:off x="323528" y="116632"/>
            <a:ext cx="8568952" cy="504056"/>
          </a:xfrm>
          <a:prstGeom prst="rect">
            <a:avLst/>
          </a:prstGeom>
        </p:spPr>
        <p:txBody>
          <a:bodyPr/>
          <a:lstStyle>
            <a:lvl1pPr>
              <a:defRPr b="0"/>
            </a:lvl1pPr>
          </a:lstStyle>
          <a:p>
            <a:r>
              <a:rPr lang="zh-CN" altLang="en-US" smtClean="0"/>
              <a:t>单击此处编辑母版标题样式</a:t>
            </a:r>
            <a:endParaRPr lang="zh-CN" altLang="en-US" dirty="0"/>
          </a:p>
        </p:txBody>
      </p:sp>
      <p:sp>
        <p:nvSpPr>
          <p:cNvPr id="3" name="内容占位符 2"/>
          <p:cNvSpPr>
            <a:spLocks noGrp="1"/>
          </p:cNvSpPr>
          <p:nvPr>
            <p:ph idx="1"/>
          </p:nvPr>
        </p:nvSpPr>
        <p:spPr>
          <a:xfrm>
            <a:off x="323528" y="1484784"/>
            <a:ext cx="8568952" cy="4824536"/>
          </a:xfrm>
          <a:prstGeom prst="rect">
            <a:avLst/>
          </a:prstGeom>
        </p:spPr>
        <p:txBody>
          <a:bodyPr>
            <a:normAutofit/>
          </a:bodyPr>
          <a:lstStyle>
            <a:lvl1pPr>
              <a:defRPr sz="1800" baseline="0">
                <a:solidFill>
                  <a:schemeClr val="tx1"/>
                </a:solidFill>
              </a:defRPr>
            </a:lvl1pPr>
          </a:lstStyle>
          <a:p>
            <a:pPr lvl="0"/>
            <a:r>
              <a:rPr lang="zh-CN" altLang="en-US" smtClean="0"/>
              <a:t>单击此处编辑母版文本样式</a:t>
            </a:r>
          </a:p>
        </p:txBody>
      </p:sp>
      <p:sp>
        <p:nvSpPr>
          <p:cNvPr id="6" name="灯片编号占位符 5"/>
          <p:cNvSpPr>
            <a:spLocks noGrp="1"/>
          </p:cNvSpPr>
          <p:nvPr>
            <p:ph type="sldNum" sz="quarter" idx="12"/>
          </p:nvPr>
        </p:nvSpPr>
        <p:spPr/>
        <p:txBody>
          <a:bodyPr/>
          <a:lstStyle/>
          <a:p>
            <a:fld id="{D806AE7E-0C16-48DC-A4A7-04CC8F1CFA83}" type="slidenum">
              <a:rPr lang="zh-CN" altLang="en-US" smtClean="0">
                <a:solidFill>
                  <a:prstClr val="black">
                    <a:tint val="75000"/>
                  </a:prstClr>
                </a:solidFill>
              </a:rPr>
              <a:pPr/>
              <a:t>‹#›</a:t>
            </a:fld>
            <a:endParaRPr lang="zh-CN" altLang="en-US">
              <a:solidFill>
                <a:prstClr val="black">
                  <a:tint val="75000"/>
                </a:prstClr>
              </a:solidFill>
            </a:endParaRPr>
          </a:p>
        </p:txBody>
      </p:sp>
      <p:sp>
        <p:nvSpPr>
          <p:cNvPr id="9" name="文本占位符 8"/>
          <p:cNvSpPr>
            <a:spLocks noGrp="1"/>
          </p:cNvSpPr>
          <p:nvPr>
            <p:ph type="body" sz="quarter" idx="13"/>
          </p:nvPr>
        </p:nvSpPr>
        <p:spPr>
          <a:xfrm>
            <a:off x="323850" y="981199"/>
            <a:ext cx="8569325" cy="359569"/>
          </a:xfrm>
          <a:prstGeom prst="rect">
            <a:avLst/>
          </a:prstGeom>
        </p:spPr>
        <p:txBody>
          <a:bodyPr>
            <a:noAutofit/>
          </a:bodyPr>
          <a:lstStyle>
            <a:lvl1pPr marL="0" indent="0">
              <a:buNone/>
              <a:defRPr sz="2000">
                <a:solidFill>
                  <a:srgbClr val="D10412"/>
                </a:solidFill>
              </a:defRPr>
            </a:lvl1pPr>
          </a:lstStyle>
          <a:p>
            <a:pPr lvl="0"/>
            <a:r>
              <a:rPr lang="zh-CN" altLang="en-US" smtClean="0"/>
              <a:t>单击此处编辑母版文本样式</a:t>
            </a:r>
          </a:p>
        </p:txBody>
      </p:sp>
    </p:spTree>
    <p:extLst>
      <p:ext uri="{BB962C8B-B14F-4D97-AF65-F5344CB8AC3E}">
        <p14:creationId xmlns:p14="http://schemas.microsoft.com/office/powerpoint/2010/main" val="91468951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12" y="0"/>
            <a:ext cx="9180512" cy="6867072"/>
          </a:xfrm>
          <a:prstGeom prst="rect">
            <a:avLst/>
          </a:prstGeom>
        </p:spPr>
      </p:pic>
    </p:spTree>
    <p:extLst>
      <p:ext uri="{BB962C8B-B14F-4D97-AF65-F5344CB8AC3E}">
        <p14:creationId xmlns:p14="http://schemas.microsoft.com/office/powerpoint/2010/main" val="78640494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8452" y="75156"/>
            <a:ext cx="6346825" cy="648072"/>
          </a:xfrm>
          <a:prstGeom prst="rect">
            <a:avLst/>
          </a:prstGeom>
        </p:spPr>
        <p:txBody>
          <a:bodyPr/>
          <a:lstStyle>
            <a:lvl1pPr>
              <a:defRPr sz="2400">
                <a:solidFill>
                  <a:schemeClr val="tx1"/>
                </a:solidFill>
              </a:defRPr>
            </a:lvl1pPr>
          </a:lstStyle>
          <a:p>
            <a:r>
              <a:rPr lang="en-US" altLang="zh-CN" dirty="0" smtClean="0"/>
              <a:t>Click to edit Master title style</a:t>
            </a:r>
            <a:endParaRPr lang="zh-CN" altLang="en-US" dirty="0"/>
          </a:p>
        </p:txBody>
      </p:sp>
      <p:sp>
        <p:nvSpPr>
          <p:cNvPr id="3" name="Content Placeholder 2"/>
          <p:cNvSpPr>
            <a:spLocks noGrp="1"/>
          </p:cNvSpPr>
          <p:nvPr>
            <p:ph idx="1"/>
          </p:nvPr>
        </p:nvSpPr>
        <p:spPr>
          <a:xfrm>
            <a:off x="457200" y="1196752"/>
            <a:ext cx="8229600" cy="4352925"/>
          </a:xfrm>
          <a:prstGeom prst="rect">
            <a:avLst/>
          </a:prstGeom>
        </p:spPr>
        <p:txBody>
          <a:bodyPr/>
          <a:lstStyle>
            <a:lvl1pPr>
              <a:lnSpc>
                <a:spcPts val="2300"/>
              </a:lnSpc>
              <a:spcBef>
                <a:spcPts val="1600"/>
              </a:spcBef>
              <a:buClr>
                <a:srgbClr val="C00000"/>
              </a:buClr>
              <a:buSzPct val="80000"/>
              <a:buFont typeface="Wingdings" pitchFamily="2" charset="2"/>
              <a:buChar char="u"/>
              <a:defRPr sz="1800" b="1"/>
            </a:lvl1pPr>
            <a:lvl2pPr>
              <a:lnSpc>
                <a:spcPts val="2300"/>
              </a:lnSpc>
              <a:spcBef>
                <a:spcPts val="1600"/>
              </a:spcBef>
              <a:buClr>
                <a:srgbClr val="C00000"/>
              </a:buClr>
              <a:buSzPct val="80000"/>
              <a:defRPr sz="1800"/>
            </a:lvl2pPr>
            <a:lvl3pPr>
              <a:lnSpc>
                <a:spcPts val="2300"/>
              </a:lnSpc>
              <a:spcBef>
                <a:spcPts val="1600"/>
              </a:spcBef>
              <a:buClr>
                <a:srgbClr val="C00000"/>
              </a:buClr>
              <a:buSzPct val="80000"/>
              <a:defRPr sz="1800"/>
            </a:lvl3pPr>
            <a:lvl4pPr>
              <a:lnSpc>
                <a:spcPts val="2300"/>
              </a:lnSpc>
              <a:spcBef>
                <a:spcPts val="1600"/>
              </a:spcBef>
              <a:buClr>
                <a:srgbClr val="C00000"/>
              </a:buClr>
              <a:buSzPct val="80000"/>
              <a:defRPr sz="1800"/>
            </a:lvl4pPr>
            <a:lvl5pPr>
              <a:lnSpc>
                <a:spcPts val="2300"/>
              </a:lnSpc>
              <a:spcBef>
                <a:spcPts val="1600"/>
              </a:spcBef>
              <a:buClr>
                <a:srgbClr val="C00000"/>
              </a:buClr>
              <a:buSzPct val="80000"/>
              <a:defRPr sz="18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zh-CN" altLang="en-US" dirty="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77210D78-7106-44BB-B3CD-7E414B517C37}" type="datetime1">
              <a:rPr lang="zh-CN" altLang="en-US" smtClean="0">
                <a:solidFill>
                  <a:srgbClr val="000000"/>
                </a:solidFill>
              </a:rPr>
              <a:t>2015/11/18</a:t>
            </a:fld>
            <a:endParaRPr lang="en-US" altLang="zh-CN"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ltLang="zh-CN" smtClean="0">
                <a:solidFill>
                  <a:srgbClr val="000000"/>
                </a:solidFill>
              </a:rPr>
              <a:t>45th APEC EGNRET Meeting, Xiamen China, Nov. 18th, 2015</a:t>
            </a:r>
            <a:endParaRPr lang="en-US" altLang="zh-CN">
              <a:solidFill>
                <a:srgbClr val="000000"/>
              </a:solidFill>
            </a:endParaRPr>
          </a:p>
        </p:txBody>
      </p:sp>
    </p:spTree>
    <p:extLst>
      <p:ext uri="{BB962C8B-B14F-4D97-AF65-F5344CB8AC3E}">
        <p14:creationId xmlns:p14="http://schemas.microsoft.com/office/powerpoint/2010/main" val="295331980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239"/>
            <a:ext cx="9144000" cy="6839761"/>
          </a:xfrm>
          <a:prstGeom prst="rect">
            <a:avLst/>
          </a:prstGeom>
        </p:spPr>
      </p:pic>
    </p:spTree>
    <p:extLst>
      <p:ext uri="{BB962C8B-B14F-4D97-AF65-F5344CB8AC3E}">
        <p14:creationId xmlns:p14="http://schemas.microsoft.com/office/powerpoint/2010/main" val="154404710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119"/>
            <a:ext cx="9144000" cy="6839761"/>
          </a:xfrm>
          <a:prstGeom prst="rect">
            <a:avLst/>
          </a:prstGeom>
        </p:spPr>
      </p:pic>
    </p:spTree>
    <p:extLst>
      <p:ext uri="{BB962C8B-B14F-4D97-AF65-F5344CB8AC3E}">
        <p14:creationId xmlns:p14="http://schemas.microsoft.com/office/powerpoint/2010/main" val="28453942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29D236C-79A2-4FBA-BCDD-08FBEAD81F38}" type="datetime1">
              <a:rPr lang="zh-CN" altLang="en-US" smtClean="0"/>
              <a:t>2015/11/18</a:t>
            </a:fld>
            <a:endParaRPr lang="zh-CN" altLang="en-US"/>
          </a:p>
        </p:txBody>
      </p:sp>
      <p:sp>
        <p:nvSpPr>
          <p:cNvPr id="5" name="页脚占位符 4"/>
          <p:cNvSpPr>
            <a:spLocks noGrp="1"/>
          </p:cNvSpPr>
          <p:nvPr>
            <p:ph type="ftr" sz="quarter" idx="11"/>
          </p:nvPr>
        </p:nvSpPr>
        <p:spPr/>
        <p:txBody>
          <a:bodyPr/>
          <a:lstStyle/>
          <a:p>
            <a:r>
              <a:rPr lang="en-US" altLang="zh-CN" smtClean="0"/>
              <a:t>45th APEC EGNRET Meeting, Xiamen China, Nov. 18th, 2015</a:t>
            </a:r>
            <a:endParaRPr lang="zh-CN" altLang="en-US"/>
          </a:p>
        </p:txBody>
      </p:sp>
      <p:sp>
        <p:nvSpPr>
          <p:cNvPr id="6" name="灯片编号占位符 5"/>
          <p:cNvSpPr>
            <a:spLocks noGrp="1"/>
          </p:cNvSpPr>
          <p:nvPr>
            <p:ph type="sldNum" sz="quarter" idx="12"/>
          </p:nvPr>
        </p:nvSpPr>
        <p:spPr/>
        <p:txBody>
          <a:bodyPr/>
          <a:lstStyle/>
          <a:p>
            <a:fld id="{0F229BE6-1092-49F4-971F-1BAB4AE0662B}" type="slidenum">
              <a:rPr lang="zh-CN" altLang="en-US" smtClean="0"/>
              <a:t>‹#›</a:t>
            </a:fld>
            <a:endParaRPr lang="zh-CN" altLang="en-US"/>
          </a:p>
        </p:txBody>
      </p:sp>
    </p:spTree>
    <p:extLst>
      <p:ext uri="{BB962C8B-B14F-4D97-AF65-F5344CB8AC3E}">
        <p14:creationId xmlns:p14="http://schemas.microsoft.com/office/powerpoint/2010/main" val="97492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8452" y="75156"/>
            <a:ext cx="6346825" cy="648072"/>
          </a:xfrm>
          <a:prstGeom prst="rect">
            <a:avLst/>
          </a:prstGeom>
        </p:spPr>
        <p:txBody>
          <a:bodyPr/>
          <a:lstStyle>
            <a:lvl1pPr>
              <a:defRPr sz="2400">
                <a:solidFill>
                  <a:schemeClr val="tx1"/>
                </a:solidFill>
              </a:defRPr>
            </a:lvl1pPr>
          </a:lstStyle>
          <a:p>
            <a:r>
              <a:rPr lang="en-US" altLang="zh-CN" dirty="0" smtClean="0"/>
              <a:t>Click to edit Master title style</a:t>
            </a:r>
            <a:endParaRPr lang="zh-CN" altLang="en-US" dirty="0"/>
          </a:p>
        </p:txBody>
      </p:sp>
      <p:sp>
        <p:nvSpPr>
          <p:cNvPr id="3" name="Content Placeholder 2"/>
          <p:cNvSpPr>
            <a:spLocks noGrp="1"/>
          </p:cNvSpPr>
          <p:nvPr>
            <p:ph idx="1"/>
          </p:nvPr>
        </p:nvSpPr>
        <p:spPr>
          <a:xfrm>
            <a:off x="457200" y="1196752"/>
            <a:ext cx="8229600" cy="4352925"/>
          </a:xfrm>
          <a:prstGeom prst="rect">
            <a:avLst/>
          </a:prstGeom>
        </p:spPr>
        <p:txBody>
          <a:bodyPr/>
          <a:lstStyle>
            <a:lvl1pPr>
              <a:lnSpc>
                <a:spcPts val="2300"/>
              </a:lnSpc>
              <a:spcBef>
                <a:spcPts val="1600"/>
              </a:spcBef>
              <a:buClr>
                <a:srgbClr val="C00000"/>
              </a:buClr>
              <a:buSzPct val="80000"/>
              <a:buFont typeface="Wingdings" pitchFamily="2" charset="2"/>
              <a:buChar char="u"/>
              <a:defRPr sz="1800" b="1"/>
            </a:lvl1pPr>
            <a:lvl2pPr>
              <a:lnSpc>
                <a:spcPts val="2300"/>
              </a:lnSpc>
              <a:spcBef>
                <a:spcPts val="1600"/>
              </a:spcBef>
              <a:buClr>
                <a:srgbClr val="C00000"/>
              </a:buClr>
              <a:buSzPct val="80000"/>
              <a:defRPr sz="1800"/>
            </a:lvl2pPr>
            <a:lvl3pPr>
              <a:lnSpc>
                <a:spcPts val="2300"/>
              </a:lnSpc>
              <a:spcBef>
                <a:spcPts val="1600"/>
              </a:spcBef>
              <a:buClr>
                <a:srgbClr val="C00000"/>
              </a:buClr>
              <a:buSzPct val="80000"/>
              <a:defRPr sz="1800"/>
            </a:lvl3pPr>
            <a:lvl4pPr>
              <a:lnSpc>
                <a:spcPts val="2300"/>
              </a:lnSpc>
              <a:spcBef>
                <a:spcPts val="1600"/>
              </a:spcBef>
              <a:buClr>
                <a:srgbClr val="C00000"/>
              </a:buClr>
              <a:buSzPct val="80000"/>
              <a:defRPr sz="1800"/>
            </a:lvl4pPr>
            <a:lvl5pPr>
              <a:lnSpc>
                <a:spcPts val="2300"/>
              </a:lnSpc>
              <a:spcBef>
                <a:spcPts val="1600"/>
              </a:spcBef>
              <a:buClr>
                <a:srgbClr val="C00000"/>
              </a:buClr>
              <a:buSzPct val="80000"/>
              <a:defRPr sz="1800"/>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zh-CN" altLang="en-US" dirty="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99676CDB-31B4-40C3-ACD7-03A552FF4C85}" type="datetime1">
              <a:rPr lang="zh-CN" altLang="en-US" smtClean="0">
                <a:solidFill>
                  <a:srgbClr val="000000"/>
                </a:solidFill>
              </a:rPr>
              <a:t>2015/11/18</a:t>
            </a:fld>
            <a:endParaRPr lang="en-US" altLang="zh-CN"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en-US" altLang="zh-CN" smtClean="0">
                <a:solidFill>
                  <a:srgbClr val="000000"/>
                </a:solidFill>
              </a:rPr>
              <a:t>45th APEC EGNRET Meeting, Xiamen China, Nov. 18th, 2015</a:t>
            </a:r>
            <a:endParaRPr lang="en-US" altLang="zh-CN">
              <a:solidFill>
                <a:srgbClr val="000000"/>
              </a:solidFill>
            </a:endParaRPr>
          </a:p>
        </p:txBody>
      </p:sp>
    </p:spTree>
    <p:extLst>
      <p:ext uri="{BB962C8B-B14F-4D97-AF65-F5344CB8AC3E}">
        <p14:creationId xmlns:p14="http://schemas.microsoft.com/office/powerpoint/2010/main" val="339945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5B98B7B-1E05-4133-AB80-3AC7752DBED1}" type="datetime1">
              <a:rPr lang="zh-CN" altLang="en-US" smtClean="0"/>
              <a:t>2015/11/18</a:t>
            </a:fld>
            <a:endParaRPr lang="zh-CN" altLang="en-US"/>
          </a:p>
        </p:txBody>
      </p:sp>
      <p:sp>
        <p:nvSpPr>
          <p:cNvPr id="5" name="页脚占位符 4"/>
          <p:cNvSpPr>
            <a:spLocks noGrp="1"/>
          </p:cNvSpPr>
          <p:nvPr>
            <p:ph type="ftr" sz="quarter" idx="11"/>
          </p:nvPr>
        </p:nvSpPr>
        <p:spPr/>
        <p:txBody>
          <a:bodyPr/>
          <a:lstStyle/>
          <a:p>
            <a:r>
              <a:rPr lang="en-US" altLang="zh-CN" smtClean="0"/>
              <a:t>45th APEC EGNRET Meeting, Xiamen China, Nov. 18th, 2015</a:t>
            </a:r>
            <a:endParaRPr lang="zh-CN" altLang="en-US"/>
          </a:p>
        </p:txBody>
      </p:sp>
      <p:sp>
        <p:nvSpPr>
          <p:cNvPr id="6" name="灯片编号占位符 5"/>
          <p:cNvSpPr>
            <a:spLocks noGrp="1"/>
          </p:cNvSpPr>
          <p:nvPr>
            <p:ph type="sldNum" sz="quarter" idx="12"/>
          </p:nvPr>
        </p:nvSpPr>
        <p:spPr/>
        <p:txBody>
          <a:bodyPr/>
          <a:lstStyle/>
          <a:p>
            <a:fld id="{0F229BE6-1092-49F4-971F-1BAB4AE0662B}" type="slidenum">
              <a:rPr lang="zh-CN" altLang="en-US" smtClean="0"/>
              <a:t>‹#›</a:t>
            </a:fld>
            <a:endParaRPr lang="zh-CN" altLang="en-US"/>
          </a:p>
        </p:txBody>
      </p:sp>
    </p:spTree>
    <p:extLst>
      <p:ext uri="{BB962C8B-B14F-4D97-AF65-F5344CB8AC3E}">
        <p14:creationId xmlns:p14="http://schemas.microsoft.com/office/powerpoint/2010/main" val="210929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5E4A637-ED96-46EB-BF98-1238BDBE8925}" type="datetime1">
              <a:rPr lang="zh-CN" altLang="en-US" smtClean="0"/>
              <a:t>2015/11/18</a:t>
            </a:fld>
            <a:endParaRPr lang="zh-CN" altLang="en-US"/>
          </a:p>
        </p:txBody>
      </p:sp>
      <p:sp>
        <p:nvSpPr>
          <p:cNvPr id="6" name="页脚占位符 5"/>
          <p:cNvSpPr>
            <a:spLocks noGrp="1"/>
          </p:cNvSpPr>
          <p:nvPr>
            <p:ph type="ftr" sz="quarter" idx="11"/>
          </p:nvPr>
        </p:nvSpPr>
        <p:spPr/>
        <p:txBody>
          <a:bodyPr/>
          <a:lstStyle/>
          <a:p>
            <a:r>
              <a:rPr lang="en-US" altLang="zh-CN" smtClean="0"/>
              <a:t>45th APEC EGNRET Meeting, Xiamen China, Nov. 18th, 2015</a:t>
            </a:r>
            <a:endParaRPr lang="zh-CN" altLang="en-US"/>
          </a:p>
        </p:txBody>
      </p:sp>
      <p:sp>
        <p:nvSpPr>
          <p:cNvPr id="7" name="灯片编号占位符 6"/>
          <p:cNvSpPr>
            <a:spLocks noGrp="1"/>
          </p:cNvSpPr>
          <p:nvPr>
            <p:ph type="sldNum" sz="quarter" idx="12"/>
          </p:nvPr>
        </p:nvSpPr>
        <p:spPr/>
        <p:txBody>
          <a:bodyPr/>
          <a:lstStyle/>
          <a:p>
            <a:fld id="{0F229BE6-1092-49F4-971F-1BAB4AE0662B}" type="slidenum">
              <a:rPr lang="zh-CN" altLang="en-US" smtClean="0"/>
              <a:t>‹#›</a:t>
            </a:fld>
            <a:endParaRPr lang="zh-CN" altLang="en-US"/>
          </a:p>
        </p:txBody>
      </p:sp>
    </p:spTree>
    <p:extLst>
      <p:ext uri="{BB962C8B-B14F-4D97-AF65-F5344CB8AC3E}">
        <p14:creationId xmlns:p14="http://schemas.microsoft.com/office/powerpoint/2010/main" val="2219184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7071FEE-1924-46A7-AC1D-67CB0D9437A6}" type="datetime1">
              <a:rPr lang="zh-CN" altLang="en-US" smtClean="0"/>
              <a:t>2015/11/18</a:t>
            </a:fld>
            <a:endParaRPr lang="zh-CN" altLang="en-US"/>
          </a:p>
        </p:txBody>
      </p:sp>
      <p:sp>
        <p:nvSpPr>
          <p:cNvPr id="8" name="页脚占位符 7"/>
          <p:cNvSpPr>
            <a:spLocks noGrp="1"/>
          </p:cNvSpPr>
          <p:nvPr>
            <p:ph type="ftr" sz="quarter" idx="11"/>
          </p:nvPr>
        </p:nvSpPr>
        <p:spPr/>
        <p:txBody>
          <a:bodyPr/>
          <a:lstStyle/>
          <a:p>
            <a:r>
              <a:rPr lang="en-US" altLang="zh-CN" smtClean="0"/>
              <a:t>45th APEC EGNRET Meeting, Xiamen China, Nov. 18th, 2015</a:t>
            </a:r>
            <a:endParaRPr lang="zh-CN" altLang="en-US"/>
          </a:p>
        </p:txBody>
      </p:sp>
      <p:sp>
        <p:nvSpPr>
          <p:cNvPr id="9" name="灯片编号占位符 8"/>
          <p:cNvSpPr>
            <a:spLocks noGrp="1"/>
          </p:cNvSpPr>
          <p:nvPr>
            <p:ph type="sldNum" sz="quarter" idx="12"/>
          </p:nvPr>
        </p:nvSpPr>
        <p:spPr/>
        <p:txBody>
          <a:bodyPr/>
          <a:lstStyle/>
          <a:p>
            <a:fld id="{0F229BE6-1092-49F4-971F-1BAB4AE0662B}" type="slidenum">
              <a:rPr lang="zh-CN" altLang="en-US" smtClean="0"/>
              <a:t>‹#›</a:t>
            </a:fld>
            <a:endParaRPr lang="zh-CN" altLang="en-US"/>
          </a:p>
        </p:txBody>
      </p:sp>
    </p:spTree>
    <p:extLst>
      <p:ext uri="{BB962C8B-B14F-4D97-AF65-F5344CB8AC3E}">
        <p14:creationId xmlns:p14="http://schemas.microsoft.com/office/powerpoint/2010/main" val="1688795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B4FB399-9735-4B05-B979-A94AA6AA9017}" type="datetime1">
              <a:rPr lang="zh-CN" altLang="en-US" smtClean="0"/>
              <a:t>2015/11/18</a:t>
            </a:fld>
            <a:endParaRPr lang="zh-CN" altLang="en-US"/>
          </a:p>
        </p:txBody>
      </p:sp>
      <p:sp>
        <p:nvSpPr>
          <p:cNvPr id="4" name="页脚占位符 3"/>
          <p:cNvSpPr>
            <a:spLocks noGrp="1"/>
          </p:cNvSpPr>
          <p:nvPr>
            <p:ph type="ftr" sz="quarter" idx="11"/>
          </p:nvPr>
        </p:nvSpPr>
        <p:spPr/>
        <p:txBody>
          <a:bodyPr/>
          <a:lstStyle/>
          <a:p>
            <a:r>
              <a:rPr lang="en-US" altLang="zh-CN" smtClean="0"/>
              <a:t>45th APEC EGNRET Meeting, Xiamen China, Nov. 18th, 2015</a:t>
            </a:r>
            <a:endParaRPr lang="zh-CN" altLang="en-US"/>
          </a:p>
        </p:txBody>
      </p:sp>
      <p:sp>
        <p:nvSpPr>
          <p:cNvPr id="5" name="灯片编号占位符 4"/>
          <p:cNvSpPr>
            <a:spLocks noGrp="1"/>
          </p:cNvSpPr>
          <p:nvPr>
            <p:ph type="sldNum" sz="quarter" idx="12"/>
          </p:nvPr>
        </p:nvSpPr>
        <p:spPr/>
        <p:txBody>
          <a:bodyPr/>
          <a:lstStyle/>
          <a:p>
            <a:fld id="{0F229BE6-1092-49F4-971F-1BAB4AE0662B}" type="slidenum">
              <a:rPr lang="zh-CN" altLang="en-US" smtClean="0"/>
              <a:t>‹#›</a:t>
            </a:fld>
            <a:endParaRPr lang="zh-CN" altLang="en-US"/>
          </a:p>
        </p:txBody>
      </p:sp>
    </p:spTree>
    <p:extLst>
      <p:ext uri="{BB962C8B-B14F-4D97-AF65-F5344CB8AC3E}">
        <p14:creationId xmlns:p14="http://schemas.microsoft.com/office/powerpoint/2010/main" val="4127396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D3D34DE-DE76-4530-83C2-EEC8D22259AC}" type="datetime1">
              <a:rPr lang="zh-CN" altLang="en-US" smtClean="0"/>
              <a:t>2015/11/18</a:t>
            </a:fld>
            <a:endParaRPr lang="zh-CN" altLang="en-US"/>
          </a:p>
        </p:txBody>
      </p:sp>
      <p:sp>
        <p:nvSpPr>
          <p:cNvPr id="3" name="页脚占位符 2"/>
          <p:cNvSpPr>
            <a:spLocks noGrp="1"/>
          </p:cNvSpPr>
          <p:nvPr>
            <p:ph type="ftr" sz="quarter" idx="11"/>
          </p:nvPr>
        </p:nvSpPr>
        <p:spPr/>
        <p:txBody>
          <a:bodyPr/>
          <a:lstStyle/>
          <a:p>
            <a:r>
              <a:rPr lang="en-US" altLang="zh-CN" smtClean="0"/>
              <a:t>45th APEC EGNRET Meeting, Xiamen China, Nov. 18th, 2015</a:t>
            </a:r>
            <a:endParaRPr lang="zh-CN" altLang="en-US"/>
          </a:p>
        </p:txBody>
      </p:sp>
      <p:sp>
        <p:nvSpPr>
          <p:cNvPr id="4" name="灯片编号占位符 3"/>
          <p:cNvSpPr>
            <a:spLocks noGrp="1"/>
          </p:cNvSpPr>
          <p:nvPr>
            <p:ph type="sldNum" sz="quarter" idx="12"/>
          </p:nvPr>
        </p:nvSpPr>
        <p:spPr/>
        <p:txBody>
          <a:bodyPr/>
          <a:lstStyle/>
          <a:p>
            <a:fld id="{0F229BE6-1092-49F4-971F-1BAB4AE0662B}" type="slidenum">
              <a:rPr lang="zh-CN" altLang="en-US" smtClean="0"/>
              <a:t>‹#›</a:t>
            </a:fld>
            <a:endParaRPr lang="zh-CN" altLang="en-US"/>
          </a:p>
        </p:txBody>
      </p:sp>
    </p:spTree>
    <p:extLst>
      <p:ext uri="{BB962C8B-B14F-4D97-AF65-F5344CB8AC3E}">
        <p14:creationId xmlns:p14="http://schemas.microsoft.com/office/powerpoint/2010/main" val="506441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F79C0B2F-DF48-4BBC-8E4A-AA775463DD6B}" type="datetime1">
              <a:rPr lang="zh-CN" altLang="en-US" smtClean="0"/>
              <a:t>2015/11/18</a:t>
            </a:fld>
            <a:endParaRPr lang="zh-CN" altLang="en-US"/>
          </a:p>
        </p:txBody>
      </p:sp>
      <p:sp>
        <p:nvSpPr>
          <p:cNvPr id="6" name="页脚占位符 5"/>
          <p:cNvSpPr>
            <a:spLocks noGrp="1"/>
          </p:cNvSpPr>
          <p:nvPr>
            <p:ph type="ftr" sz="quarter" idx="11"/>
          </p:nvPr>
        </p:nvSpPr>
        <p:spPr/>
        <p:txBody>
          <a:bodyPr/>
          <a:lstStyle/>
          <a:p>
            <a:r>
              <a:rPr lang="en-US" altLang="zh-CN" smtClean="0"/>
              <a:t>45th APEC EGNRET Meeting, Xiamen China, Nov. 18th, 2015</a:t>
            </a:r>
            <a:endParaRPr lang="zh-CN" altLang="en-US"/>
          </a:p>
        </p:txBody>
      </p:sp>
      <p:sp>
        <p:nvSpPr>
          <p:cNvPr id="7" name="灯片编号占位符 6"/>
          <p:cNvSpPr>
            <a:spLocks noGrp="1"/>
          </p:cNvSpPr>
          <p:nvPr>
            <p:ph type="sldNum" sz="quarter" idx="12"/>
          </p:nvPr>
        </p:nvSpPr>
        <p:spPr/>
        <p:txBody>
          <a:bodyPr/>
          <a:lstStyle/>
          <a:p>
            <a:fld id="{0F229BE6-1092-49F4-971F-1BAB4AE0662B}" type="slidenum">
              <a:rPr lang="zh-CN" altLang="en-US" smtClean="0"/>
              <a:t>‹#›</a:t>
            </a:fld>
            <a:endParaRPr lang="zh-CN" altLang="en-US"/>
          </a:p>
        </p:txBody>
      </p:sp>
    </p:spTree>
    <p:extLst>
      <p:ext uri="{BB962C8B-B14F-4D97-AF65-F5344CB8AC3E}">
        <p14:creationId xmlns:p14="http://schemas.microsoft.com/office/powerpoint/2010/main" val="2237845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2BD4957-1628-43FA-8D97-A3F74D8F4D50}" type="datetime1">
              <a:rPr lang="zh-CN" altLang="en-US" smtClean="0"/>
              <a:t>2015/11/18</a:t>
            </a:fld>
            <a:endParaRPr lang="zh-CN" altLang="en-US"/>
          </a:p>
        </p:txBody>
      </p:sp>
      <p:sp>
        <p:nvSpPr>
          <p:cNvPr id="6" name="页脚占位符 5"/>
          <p:cNvSpPr>
            <a:spLocks noGrp="1"/>
          </p:cNvSpPr>
          <p:nvPr>
            <p:ph type="ftr" sz="quarter" idx="11"/>
          </p:nvPr>
        </p:nvSpPr>
        <p:spPr/>
        <p:txBody>
          <a:bodyPr/>
          <a:lstStyle/>
          <a:p>
            <a:r>
              <a:rPr lang="en-US" altLang="zh-CN" smtClean="0"/>
              <a:t>45th APEC EGNRET Meeting, Xiamen China, Nov. 18th, 2015</a:t>
            </a:r>
            <a:endParaRPr lang="zh-CN" altLang="en-US"/>
          </a:p>
        </p:txBody>
      </p:sp>
      <p:sp>
        <p:nvSpPr>
          <p:cNvPr id="7" name="灯片编号占位符 6"/>
          <p:cNvSpPr>
            <a:spLocks noGrp="1"/>
          </p:cNvSpPr>
          <p:nvPr>
            <p:ph type="sldNum" sz="quarter" idx="12"/>
          </p:nvPr>
        </p:nvSpPr>
        <p:spPr/>
        <p:txBody>
          <a:bodyPr/>
          <a:lstStyle/>
          <a:p>
            <a:fld id="{0F229BE6-1092-49F4-971F-1BAB4AE0662B}" type="slidenum">
              <a:rPr lang="zh-CN" altLang="en-US" smtClean="0"/>
              <a:t>‹#›</a:t>
            </a:fld>
            <a:endParaRPr lang="zh-CN" altLang="en-US"/>
          </a:p>
        </p:txBody>
      </p:sp>
    </p:spTree>
    <p:extLst>
      <p:ext uri="{BB962C8B-B14F-4D97-AF65-F5344CB8AC3E}">
        <p14:creationId xmlns:p14="http://schemas.microsoft.com/office/powerpoint/2010/main" val="2743224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9CA4DD-3ED0-43A8-8021-CB91D723B1AF}" type="datetime1">
              <a:rPr lang="zh-CN" altLang="en-US" smtClean="0"/>
              <a:t>2015/11/18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t>45th APEC EGNRET Meeting, Xiamen China, Nov. 18th, 2015</a:t>
            </a: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29BE6-1092-49F4-971F-1BAB4AE0662B}" type="slidenum">
              <a:rPr lang="zh-CN" altLang="en-US" smtClean="0"/>
              <a:t>‹#›</a:t>
            </a:fld>
            <a:endParaRPr lang="zh-CN" altLang="en-US"/>
          </a:p>
        </p:txBody>
      </p:sp>
    </p:spTree>
    <p:extLst>
      <p:ext uri="{BB962C8B-B14F-4D97-AF65-F5344CB8AC3E}">
        <p14:creationId xmlns:p14="http://schemas.microsoft.com/office/powerpoint/2010/main" val="1012826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6" name="灯片编号占位符 5"/>
          <p:cNvSpPr>
            <a:spLocks noGrp="1"/>
          </p:cNvSpPr>
          <p:nvPr>
            <p:ph type="sldNum" sz="quarter" idx="4"/>
          </p:nvPr>
        </p:nvSpPr>
        <p:spPr>
          <a:xfrm>
            <a:off x="7884368" y="6453336"/>
            <a:ext cx="1008112" cy="360040"/>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56263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tx1"/>
          </a:solidFill>
          <a:latin typeface="微软雅黑" pitchFamily="34" charset="-122"/>
          <a:ea typeface="微软雅黑" pitchFamily="34" charset="-122"/>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tx1"/>
          </a:solidFill>
          <a:latin typeface="微软雅黑" pitchFamily="34" charset="-122"/>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微软雅黑" pitchFamily="34" charset="-122"/>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软雅黑" pitchFamily="34" charset="-122"/>
          <a:ea typeface="微软雅黑" pitchFamily="34" charset="-122"/>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微软雅黑" pitchFamily="34" charset="-122"/>
          <a:ea typeface="微软雅黑" pitchFamily="34" charset="-122"/>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微软雅黑" pitchFamily="34" charset="-122"/>
          <a:ea typeface="微软雅黑"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8204C-636E-4835-B134-531ABB6F6F15}" type="datetime1">
              <a:rPr lang="zh-CN" altLang="en-US" smtClean="0">
                <a:solidFill>
                  <a:prstClr val="black">
                    <a:tint val="75000"/>
                  </a:prstClr>
                </a:solidFill>
              </a:rPr>
              <a:t>2015/11/18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45th APEC EGNRET Meeting, Xiamen China, Nov. 18th, 2015</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00222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chart" Target="../charts/chart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chart" Target="../charts/chart8.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chart" Target="../charts/chart9.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jpe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jpeg"/><Relationship Id="rId10" Type="http://schemas.openxmlformats.org/officeDocument/2006/relationships/image" Target="../media/image15.png"/><Relationship Id="rId19" Type="http://schemas.openxmlformats.org/officeDocument/2006/relationships/image" Target="../media/image24.jpe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chart" Target="../charts/char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chart" Target="../charts/chart14.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chart" Target="../charts/chart15.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chart" Target="../charts/chart16.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txBox="1">
            <a:spLocks/>
          </p:cNvSpPr>
          <p:nvPr/>
        </p:nvSpPr>
        <p:spPr bwMode="gray">
          <a:xfrm>
            <a:off x="3147606" y="3501008"/>
            <a:ext cx="5976664" cy="2376264"/>
          </a:xfrm>
          <a:custGeom>
            <a:avLst/>
            <a:gdLst>
              <a:gd name="connsiteX0" fmla="*/ 0 w 4356286"/>
              <a:gd name="connsiteY0" fmla="*/ 104939 h 3060340"/>
              <a:gd name="connsiteX1" fmla="*/ 104939 w 4356286"/>
              <a:gd name="connsiteY1" fmla="*/ 0 h 3060340"/>
              <a:gd name="connsiteX2" fmla="*/ 4251347 w 4356286"/>
              <a:gd name="connsiteY2" fmla="*/ 0 h 3060340"/>
              <a:gd name="connsiteX3" fmla="*/ 4356286 w 4356286"/>
              <a:gd name="connsiteY3" fmla="*/ 104939 h 3060340"/>
              <a:gd name="connsiteX4" fmla="*/ 4356286 w 4356286"/>
              <a:gd name="connsiteY4" fmla="*/ 2955401 h 3060340"/>
              <a:gd name="connsiteX5" fmla="*/ 4251347 w 4356286"/>
              <a:gd name="connsiteY5" fmla="*/ 3060340 h 3060340"/>
              <a:gd name="connsiteX6" fmla="*/ 104939 w 4356286"/>
              <a:gd name="connsiteY6" fmla="*/ 3060340 h 3060340"/>
              <a:gd name="connsiteX7" fmla="*/ 0 w 4356286"/>
              <a:gd name="connsiteY7" fmla="*/ 2955401 h 3060340"/>
              <a:gd name="connsiteX8" fmla="*/ 0 w 4356286"/>
              <a:gd name="connsiteY8" fmla="*/ 104939 h 3060340"/>
              <a:gd name="connsiteX0" fmla="*/ 3175 w 4359461"/>
              <a:gd name="connsiteY0" fmla="*/ 104939 h 3060340"/>
              <a:gd name="connsiteX1" fmla="*/ 108114 w 4359461"/>
              <a:gd name="connsiteY1" fmla="*/ 0 h 3060340"/>
              <a:gd name="connsiteX2" fmla="*/ 4254522 w 4359461"/>
              <a:gd name="connsiteY2" fmla="*/ 0 h 3060340"/>
              <a:gd name="connsiteX3" fmla="*/ 4359461 w 4359461"/>
              <a:gd name="connsiteY3" fmla="*/ 104939 h 3060340"/>
              <a:gd name="connsiteX4" fmla="*/ 4359461 w 4359461"/>
              <a:gd name="connsiteY4" fmla="*/ 2955401 h 3060340"/>
              <a:gd name="connsiteX5" fmla="*/ 4254522 w 4359461"/>
              <a:gd name="connsiteY5" fmla="*/ 3060340 h 3060340"/>
              <a:gd name="connsiteX6" fmla="*/ 108114 w 4359461"/>
              <a:gd name="connsiteY6" fmla="*/ 3060340 h 3060340"/>
              <a:gd name="connsiteX7" fmla="*/ 3175 w 4359461"/>
              <a:gd name="connsiteY7" fmla="*/ 2955401 h 3060340"/>
              <a:gd name="connsiteX8" fmla="*/ 0 w 4359461"/>
              <a:gd name="connsiteY8" fmla="*/ 1516360 h 3060340"/>
              <a:gd name="connsiteX9" fmla="*/ 3175 w 4359461"/>
              <a:gd name="connsiteY9"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5608 w 4365069"/>
              <a:gd name="connsiteY8" fmla="*/ 1516360 h 3060340"/>
              <a:gd name="connsiteX9" fmla="*/ 5609 w 4365069"/>
              <a:gd name="connsiteY9" fmla="*/ 1252835 h 3060340"/>
              <a:gd name="connsiteX10" fmla="*/ 8783 w 4365069"/>
              <a:gd name="connsiteY10"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5608 w 4365069"/>
              <a:gd name="connsiteY9" fmla="*/ 151636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54834 w 4365069"/>
              <a:gd name="connsiteY9" fmla="*/ 1560810 h 3060340"/>
              <a:gd name="connsiteX10" fmla="*/ 5608 w 4365069"/>
              <a:gd name="connsiteY10" fmla="*/ 1516360 h 3060340"/>
              <a:gd name="connsiteX11" fmla="*/ 5609 w 4365069"/>
              <a:gd name="connsiteY11" fmla="*/ 1252835 h 3060340"/>
              <a:gd name="connsiteX12" fmla="*/ 8783 w 4365069"/>
              <a:gd name="connsiteY12"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54834 w 4365069"/>
              <a:gd name="connsiteY9" fmla="*/ 15608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319934 w 4365069"/>
              <a:gd name="connsiteY9" fmla="*/ 154176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9665 w 4365951"/>
              <a:gd name="connsiteY0" fmla="*/ 104939 h 3060340"/>
              <a:gd name="connsiteX1" fmla="*/ 114604 w 4365951"/>
              <a:gd name="connsiteY1" fmla="*/ 0 h 3060340"/>
              <a:gd name="connsiteX2" fmla="*/ 4261012 w 4365951"/>
              <a:gd name="connsiteY2" fmla="*/ 0 h 3060340"/>
              <a:gd name="connsiteX3" fmla="*/ 4365951 w 4365951"/>
              <a:gd name="connsiteY3" fmla="*/ 104939 h 3060340"/>
              <a:gd name="connsiteX4" fmla="*/ 4365951 w 4365951"/>
              <a:gd name="connsiteY4" fmla="*/ 2955401 h 3060340"/>
              <a:gd name="connsiteX5" fmla="*/ 4261012 w 4365951"/>
              <a:gd name="connsiteY5" fmla="*/ 3060340 h 3060340"/>
              <a:gd name="connsiteX6" fmla="*/ 114604 w 4365951"/>
              <a:gd name="connsiteY6" fmla="*/ 3060340 h 3060340"/>
              <a:gd name="connsiteX7" fmla="*/ 9665 w 4365951"/>
              <a:gd name="connsiteY7" fmla="*/ 2955401 h 3060340"/>
              <a:gd name="connsiteX8" fmla="*/ 9666 w 4365951"/>
              <a:gd name="connsiteY8" fmla="*/ 1843385 h 3060340"/>
              <a:gd name="connsiteX9" fmla="*/ 165241 w 4365951"/>
              <a:gd name="connsiteY9" fmla="*/ 1535410 h 3060340"/>
              <a:gd name="connsiteX10" fmla="*/ 6491 w 4365951"/>
              <a:gd name="connsiteY10" fmla="*/ 1252835 h 3060340"/>
              <a:gd name="connsiteX11" fmla="*/ 9665 w 4365951"/>
              <a:gd name="connsiteY11" fmla="*/ 104939 h 3060340"/>
              <a:gd name="connsiteX0" fmla="*/ 9665 w 4365951"/>
              <a:gd name="connsiteY0" fmla="*/ 104939 h 3060340"/>
              <a:gd name="connsiteX1" fmla="*/ 114604 w 4365951"/>
              <a:gd name="connsiteY1" fmla="*/ 0 h 3060340"/>
              <a:gd name="connsiteX2" fmla="*/ 4261012 w 4365951"/>
              <a:gd name="connsiteY2" fmla="*/ 0 h 3060340"/>
              <a:gd name="connsiteX3" fmla="*/ 4365951 w 4365951"/>
              <a:gd name="connsiteY3" fmla="*/ 104939 h 3060340"/>
              <a:gd name="connsiteX4" fmla="*/ 4365951 w 4365951"/>
              <a:gd name="connsiteY4" fmla="*/ 2955401 h 3060340"/>
              <a:gd name="connsiteX5" fmla="*/ 4261012 w 4365951"/>
              <a:gd name="connsiteY5" fmla="*/ 3060340 h 3060340"/>
              <a:gd name="connsiteX6" fmla="*/ 114604 w 4365951"/>
              <a:gd name="connsiteY6" fmla="*/ 3060340 h 3060340"/>
              <a:gd name="connsiteX7" fmla="*/ 9665 w 4365951"/>
              <a:gd name="connsiteY7" fmla="*/ 2955401 h 3060340"/>
              <a:gd name="connsiteX8" fmla="*/ 9666 w 4365951"/>
              <a:gd name="connsiteY8" fmla="*/ 1843385 h 3060340"/>
              <a:gd name="connsiteX9" fmla="*/ 165241 w 4365951"/>
              <a:gd name="connsiteY9" fmla="*/ 1535410 h 3060340"/>
              <a:gd name="connsiteX10" fmla="*/ 6491 w 4365951"/>
              <a:gd name="connsiteY10" fmla="*/ 1252835 h 3060340"/>
              <a:gd name="connsiteX11" fmla="*/ 9665 w 4365951"/>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24626 w 4380912"/>
              <a:gd name="connsiteY0" fmla="*/ 104939 h 3060340"/>
              <a:gd name="connsiteX1" fmla="*/ 129565 w 4380912"/>
              <a:gd name="connsiteY1" fmla="*/ 0 h 3060340"/>
              <a:gd name="connsiteX2" fmla="*/ 4275973 w 4380912"/>
              <a:gd name="connsiteY2" fmla="*/ 0 h 3060340"/>
              <a:gd name="connsiteX3" fmla="*/ 4380912 w 4380912"/>
              <a:gd name="connsiteY3" fmla="*/ 104939 h 3060340"/>
              <a:gd name="connsiteX4" fmla="*/ 4380912 w 4380912"/>
              <a:gd name="connsiteY4" fmla="*/ 2955401 h 3060340"/>
              <a:gd name="connsiteX5" fmla="*/ 4275973 w 4380912"/>
              <a:gd name="connsiteY5" fmla="*/ 3060340 h 3060340"/>
              <a:gd name="connsiteX6" fmla="*/ 129565 w 4380912"/>
              <a:gd name="connsiteY6" fmla="*/ 3060340 h 3060340"/>
              <a:gd name="connsiteX7" fmla="*/ 24626 w 4380912"/>
              <a:gd name="connsiteY7" fmla="*/ 2955401 h 3060340"/>
              <a:gd name="connsiteX8" fmla="*/ 24627 w 4380912"/>
              <a:gd name="connsiteY8" fmla="*/ 1843385 h 3060340"/>
              <a:gd name="connsiteX9" fmla="*/ 265927 w 4380912"/>
              <a:gd name="connsiteY9" fmla="*/ 1551285 h 3060340"/>
              <a:gd name="connsiteX10" fmla="*/ 21452 w 4380912"/>
              <a:gd name="connsiteY10" fmla="*/ 1252835 h 3060340"/>
              <a:gd name="connsiteX11" fmla="*/ 24626 w 4380912"/>
              <a:gd name="connsiteY11" fmla="*/ 104939 h 3060340"/>
              <a:gd name="connsiteX0" fmla="*/ 17818 w 4374104"/>
              <a:gd name="connsiteY0" fmla="*/ 104939 h 3060340"/>
              <a:gd name="connsiteX1" fmla="*/ 122757 w 4374104"/>
              <a:gd name="connsiteY1" fmla="*/ 0 h 3060340"/>
              <a:gd name="connsiteX2" fmla="*/ 4269165 w 4374104"/>
              <a:gd name="connsiteY2" fmla="*/ 0 h 3060340"/>
              <a:gd name="connsiteX3" fmla="*/ 4374104 w 4374104"/>
              <a:gd name="connsiteY3" fmla="*/ 104939 h 3060340"/>
              <a:gd name="connsiteX4" fmla="*/ 4374104 w 4374104"/>
              <a:gd name="connsiteY4" fmla="*/ 2955401 h 3060340"/>
              <a:gd name="connsiteX5" fmla="*/ 4269165 w 4374104"/>
              <a:gd name="connsiteY5" fmla="*/ 3060340 h 3060340"/>
              <a:gd name="connsiteX6" fmla="*/ 122757 w 4374104"/>
              <a:gd name="connsiteY6" fmla="*/ 3060340 h 3060340"/>
              <a:gd name="connsiteX7" fmla="*/ 17818 w 4374104"/>
              <a:gd name="connsiteY7" fmla="*/ 2955401 h 3060340"/>
              <a:gd name="connsiteX8" fmla="*/ 17819 w 4374104"/>
              <a:gd name="connsiteY8" fmla="*/ 1843385 h 3060340"/>
              <a:gd name="connsiteX9" fmla="*/ 163869 w 4374104"/>
              <a:gd name="connsiteY9" fmla="*/ 1541760 h 3060340"/>
              <a:gd name="connsiteX10" fmla="*/ 14644 w 4374104"/>
              <a:gd name="connsiteY10" fmla="*/ 1252835 h 3060340"/>
              <a:gd name="connsiteX11" fmla="*/ 17818 w 4374104"/>
              <a:gd name="connsiteY11" fmla="*/ 104939 h 3060340"/>
              <a:gd name="connsiteX0" fmla="*/ 15791 w 4372077"/>
              <a:gd name="connsiteY0" fmla="*/ 104939 h 3060340"/>
              <a:gd name="connsiteX1" fmla="*/ 120730 w 4372077"/>
              <a:gd name="connsiteY1" fmla="*/ 0 h 3060340"/>
              <a:gd name="connsiteX2" fmla="*/ 4267138 w 4372077"/>
              <a:gd name="connsiteY2" fmla="*/ 0 h 3060340"/>
              <a:gd name="connsiteX3" fmla="*/ 4372077 w 4372077"/>
              <a:gd name="connsiteY3" fmla="*/ 104939 h 3060340"/>
              <a:gd name="connsiteX4" fmla="*/ 4372077 w 4372077"/>
              <a:gd name="connsiteY4" fmla="*/ 2955401 h 3060340"/>
              <a:gd name="connsiteX5" fmla="*/ 4267138 w 4372077"/>
              <a:gd name="connsiteY5" fmla="*/ 3060340 h 3060340"/>
              <a:gd name="connsiteX6" fmla="*/ 120730 w 4372077"/>
              <a:gd name="connsiteY6" fmla="*/ 3060340 h 3060340"/>
              <a:gd name="connsiteX7" fmla="*/ 15791 w 4372077"/>
              <a:gd name="connsiteY7" fmla="*/ 2955401 h 3060340"/>
              <a:gd name="connsiteX8" fmla="*/ 15792 w 4372077"/>
              <a:gd name="connsiteY8" fmla="*/ 1843385 h 3060340"/>
              <a:gd name="connsiteX9" fmla="*/ 161842 w 4372077"/>
              <a:gd name="connsiteY9" fmla="*/ 1541760 h 3060340"/>
              <a:gd name="connsiteX10" fmla="*/ 12617 w 4372077"/>
              <a:gd name="connsiteY10" fmla="*/ 1252835 h 3060340"/>
              <a:gd name="connsiteX11" fmla="*/ 15791 w 4372077"/>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758 w 4360044"/>
              <a:gd name="connsiteY0" fmla="*/ 104939 h 3060340"/>
              <a:gd name="connsiteX1" fmla="*/ 108697 w 4360044"/>
              <a:gd name="connsiteY1" fmla="*/ 0 h 3060340"/>
              <a:gd name="connsiteX2" fmla="*/ 4255105 w 4360044"/>
              <a:gd name="connsiteY2" fmla="*/ 0 h 3060340"/>
              <a:gd name="connsiteX3" fmla="*/ 4360044 w 4360044"/>
              <a:gd name="connsiteY3" fmla="*/ 104939 h 3060340"/>
              <a:gd name="connsiteX4" fmla="*/ 4360044 w 4360044"/>
              <a:gd name="connsiteY4" fmla="*/ 2955401 h 3060340"/>
              <a:gd name="connsiteX5" fmla="*/ 4255105 w 4360044"/>
              <a:gd name="connsiteY5" fmla="*/ 3060340 h 3060340"/>
              <a:gd name="connsiteX6" fmla="*/ 108697 w 4360044"/>
              <a:gd name="connsiteY6" fmla="*/ 3060340 h 3060340"/>
              <a:gd name="connsiteX7" fmla="*/ 3758 w 4360044"/>
              <a:gd name="connsiteY7" fmla="*/ 2955401 h 3060340"/>
              <a:gd name="connsiteX8" fmla="*/ 3759 w 4360044"/>
              <a:gd name="connsiteY8" fmla="*/ 1843385 h 3060340"/>
              <a:gd name="connsiteX9" fmla="*/ 149809 w 4360044"/>
              <a:gd name="connsiteY9" fmla="*/ 1541760 h 3060340"/>
              <a:gd name="connsiteX10" fmla="*/ 584 w 4360044"/>
              <a:gd name="connsiteY10" fmla="*/ 1252835 h 3060340"/>
              <a:gd name="connsiteX11" fmla="*/ 3758 w 4360044"/>
              <a:gd name="connsiteY11" fmla="*/ 104939 h 3060340"/>
              <a:gd name="connsiteX0" fmla="*/ 13437 w 4369723"/>
              <a:gd name="connsiteY0" fmla="*/ 104939 h 3060340"/>
              <a:gd name="connsiteX1" fmla="*/ 118376 w 4369723"/>
              <a:gd name="connsiteY1" fmla="*/ 0 h 3060340"/>
              <a:gd name="connsiteX2" fmla="*/ 4264784 w 4369723"/>
              <a:gd name="connsiteY2" fmla="*/ 0 h 3060340"/>
              <a:gd name="connsiteX3" fmla="*/ 4369723 w 4369723"/>
              <a:gd name="connsiteY3" fmla="*/ 104939 h 3060340"/>
              <a:gd name="connsiteX4" fmla="*/ 4369723 w 4369723"/>
              <a:gd name="connsiteY4" fmla="*/ 2955401 h 3060340"/>
              <a:gd name="connsiteX5" fmla="*/ 4264784 w 4369723"/>
              <a:gd name="connsiteY5" fmla="*/ 3060340 h 3060340"/>
              <a:gd name="connsiteX6" fmla="*/ 118376 w 4369723"/>
              <a:gd name="connsiteY6" fmla="*/ 3060340 h 3060340"/>
              <a:gd name="connsiteX7" fmla="*/ 13437 w 4369723"/>
              <a:gd name="connsiteY7" fmla="*/ 2955401 h 3060340"/>
              <a:gd name="connsiteX8" fmla="*/ 13438 w 4369723"/>
              <a:gd name="connsiteY8" fmla="*/ 1843385 h 3060340"/>
              <a:gd name="connsiteX9" fmla="*/ 159488 w 4369723"/>
              <a:gd name="connsiteY9" fmla="*/ 1538585 h 3060340"/>
              <a:gd name="connsiteX10" fmla="*/ 10263 w 4369723"/>
              <a:gd name="connsiteY10" fmla="*/ 1252835 h 3060340"/>
              <a:gd name="connsiteX11" fmla="*/ 13437 w 4369723"/>
              <a:gd name="connsiteY11" fmla="*/ 104939 h 3060340"/>
              <a:gd name="connsiteX0" fmla="*/ 13437 w 4369723"/>
              <a:gd name="connsiteY0" fmla="*/ 104939 h 3060340"/>
              <a:gd name="connsiteX1" fmla="*/ 118376 w 4369723"/>
              <a:gd name="connsiteY1" fmla="*/ 0 h 3060340"/>
              <a:gd name="connsiteX2" fmla="*/ 4264784 w 4369723"/>
              <a:gd name="connsiteY2" fmla="*/ 0 h 3060340"/>
              <a:gd name="connsiteX3" fmla="*/ 4369723 w 4369723"/>
              <a:gd name="connsiteY3" fmla="*/ 104939 h 3060340"/>
              <a:gd name="connsiteX4" fmla="*/ 4369723 w 4369723"/>
              <a:gd name="connsiteY4" fmla="*/ 2955401 h 3060340"/>
              <a:gd name="connsiteX5" fmla="*/ 4264784 w 4369723"/>
              <a:gd name="connsiteY5" fmla="*/ 3060340 h 3060340"/>
              <a:gd name="connsiteX6" fmla="*/ 118376 w 4369723"/>
              <a:gd name="connsiteY6" fmla="*/ 3060340 h 3060340"/>
              <a:gd name="connsiteX7" fmla="*/ 13437 w 4369723"/>
              <a:gd name="connsiteY7" fmla="*/ 2955401 h 3060340"/>
              <a:gd name="connsiteX8" fmla="*/ 13438 w 4369723"/>
              <a:gd name="connsiteY8" fmla="*/ 1843385 h 3060340"/>
              <a:gd name="connsiteX9" fmla="*/ 159488 w 4369723"/>
              <a:gd name="connsiteY9" fmla="*/ 1538585 h 3060340"/>
              <a:gd name="connsiteX10" fmla="*/ 10263 w 4369723"/>
              <a:gd name="connsiteY10" fmla="*/ 1252835 h 3060340"/>
              <a:gd name="connsiteX11" fmla="*/ 13437 w 4369723"/>
              <a:gd name="connsiteY11" fmla="*/ 104939 h 3060340"/>
              <a:gd name="connsiteX0" fmla="*/ 10818 w 4367104"/>
              <a:gd name="connsiteY0" fmla="*/ 104939 h 3060340"/>
              <a:gd name="connsiteX1" fmla="*/ 115757 w 4367104"/>
              <a:gd name="connsiteY1" fmla="*/ 0 h 3060340"/>
              <a:gd name="connsiteX2" fmla="*/ 4262165 w 4367104"/>
              <a:gd name="connsiteY2" fmla="*/ 0 h 3060340"/>
              <a:gd name="connsiteX3" fmla="*/ 4367104 w 4367104"/>
              <a:gd name="connsiteY3" fmla="*/ 104939 h 3060340"/>
              <a:gd name="connsiteX4" fmla="*/ 4367104 w 4367104"/>
              <a:gd name="connsiteY4" fmla="*/ 2955401 h 3060340"/>
              <a:gd name="connsiteX5" fmla="*/ 4262165 w 4367104"/>
              <a:gd name="connsiteY5" fmla="*/ 3060340 h 3060340"/>
              <a:gd name="connsiteX6" fmla="*/ 115757 w 4367104"/>
              <a:gd name="connsiteY6" fmla="*/ 3060340 h 3060340"/>
              <a:gd name="connsiteX7" fmla="*/ 10818 w 4367104"/>
              <a:gd name="connsiteY7" fmla="*/ 2955401 h 3060340"/>
              <a:gd name="connsiteX8" fmla="*/ 10819 w 4367104"/>
              <a:gd name="connsiteY8" fmla="*/ 1843385 h 3060340"/>
              <a:gd name="connsiteX9" fmla="*/ 156869 w 4367104"/>
              <a:gd name="connsiteY9" fmla="*/ 1538585 h 3060340"/>
              <a:gd name="connsiteX10" fmla="*/ 7644 w 4367104"/>
              <a:gd name="connsiteY10" fmla="*/ 1252835 h 3060340"/>
              <a:gd name="connsiteX11" fmla="*/ 10818 w 4367104"/>
              <a:gd name="connsiteY11" fmla="*/ 104939 h 3060340"/>
              <a:gd name="connsiteX0" fmla="*/ 10818 w 4367104"/>
              <a:gd name="connsiteY0" fmla="*/ 104939 h 3060340"/>
              <a:gd name="connsiteX1" fmla="*/ 115757 w 4367104"/>
              <a:gd name="connsiteY1" fmla="*/ 0 h 3060340"/>
              <a:gd name="connsiteX2" fmla="*/ 4262165 w 4367104"/>
              <a:gd name="connsiteY2" fmla="*/ 0 h 3060340"/>
              <a:gd name="connsiteX3" fmla="*/ 4367104 w 4367104"/>
              <a:gd name="connsiteY3" fmla="*/ 104939 h 3060340"/>
              <a:gd name="connsiteX4" fmla="*/ 4367104 w 4367104"/>
              <a:gd name="connsiteY4" fmla="*/ 2955401 h 3060340"/>
              <a:gd name="connsiteX5" fmla="*/ 4262165 w 4367104"/>
              <a:gd name="connsiteY5" fmla="*/ 3060340 h 3060340"/>
              <a:gd name="connsiteX6" fmla="*/ 115757 w 4367104"/>
              <a:gd name="connsiteY6" fmla="*/ 3060340 h 3060340"/>
              <a:gd name="connsiteX7" fmla="*/ 10818 w 4367104"/>
              <a:gd name="connsiteY7" fmla="*/ 2955401 h 3060340"/>
              <a:gd name="connsiteX8" fmla="*/ 10819 w 4367104"/>
              <a:gd name="connsiteY8" fmla="*/ 1843385 h 3060340"/>
              <a:gd name="connsiteX9" fmla="*/ 156869 w 4367104"/>
              <a:gd name="connsiteY9" fmla="*/ 1538585 h 3060340"/>
              <a:gd name="connsiteX10" fmla="*/ 7644 w 4367104"/>
              <a:gd name="connsiteY10" fmla="*/ 1252835 h 3060340"/>
              <a:gd name="connsiteX11" fmla="*/ 10818 w 4367104"/>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9460" h="3060340">
                <a:moveTo>
                  <a:pt x="3174" y="104939"/>
                </a:moveTo>
                <a:cubicBezTo>
                  <a:pt x="3174" y="46983"/>
                  <a:pt x="50157" y="0"/>
                  <a:pt x="108113" y="0"/>
                </a:cubicBezTo>
                <a:lnTo>
                  <a:pt x="4254521" y="0"/>
                </a:lnTo>
                <a:cubicBezTo>
                  <a:pt x="4312477" y="0"/>
                  <a:pt x="4359460" y="46983"/>
                  <a:pt x="4359460" y="104939"/>
                </a:cubicBezTo>
                <a:lnTo>
                  <a:pt x="4359460" y="2955401"/>
                </a:lnTo>
                <a:cubicBezTo>
                  <a:pt x="4359460" y="3013357"/>
                  <a:pt x="4312477" y="3060340"/>
                  <a:pt x="4254521" y="3060340"/>
                </a:cubicBezTo>
                <a:lnTo>
                  <a:pt x="108113" y="3060340"/>
                </a:lnTo>
                <a:cubicBezTo>
                  <a:pt x="50157" y="3060340"/>
                  <a:pt x="3174" y="3013357"/>
                  <a:pt x="3174" y="2955401"/>
                </a:cubicBezTo>
                <a:cubicBezTo>
                  <a:pt x="3174" y="2584729"/>
                  <a:pt x="3175" y="2214057"/>
                  <a:pt x="3175" y="1843385"/>
                </a:cubicBezTo>
                <a:cubicBezTo>
                  <a:pt x="2117" y="1680274"/>
                  <a:pt x="149754" y="1630660"/>
                  <a:pt x="149225" y="1538585"/>
                </a:cubicBezTo>
                <a:cubicBezTo>
                  <a:pt x="148696" y="1446510"/>
                  <a:pt x="8467" y="1425101"/>
                  <a:pt x="0" y="1252835"/>
                </a:cubicBezTo>
                <a:lnTo>
                  <a:pt x="3174" y="104939"/>
                </a:lnTo>
                <a:close/>
              </a:path>
            </a:pathLst>
          </a:custGeom>
          <a:solidFill>
            <a:sysClr val="window" lastClr="FFFFFF">
              <a:alpha val="80000"/>
            </a:sysClr>
          </a:solidFill>
        </p:spPr>
        <p:txBody>
          <a:bodyPr vert="horz" lIns="0" tIns="0" rIns="0" bIns="0" rtlCol="0" anchor="ctr" anchorCtr="0">
            <a:noAutofit/>
          </a:bodyPr>
          <a:lstStyle>
            <a:lvl1pPr algn="l" defTabSz="914400" rtl="0" eaLnBrk="1" latinLnBrk="0" hangingPunct="1">
              <a:spcBef>
                <a:spcPct val="0"/>
              </a:spcBef>
              <a:buNone/>
              <a:defRPr sz="4000" b="1" kern="1200" cap="all" baseline="0">
                <a:solidFill>
                  <a:schemeClr val="bg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all" spc="0" normalizeH="0" baseline="0" noProof="0" smtClean="0">
                <a:ln>
                  <a:noFill/>
                </a:ln>
                <a:solidFill>
                  <a:srgbClr val="CA0B0F"/>
                </a:solidFill>
                <a:effectLst/>
                <a:uLnTx/>
                <a:uFillTx/>
                <a:ea typeface="微软雅黑" pitchFamily="34" charset="-122"/>
              </a:rPr>
              <a:t>SOLAR PV INDUSTRY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all" spc="0" normalizeH="0" baseline="0" noProof="0" smtClean="0">
                <a:ln>
                  <a:noFill/>
                </a:ln>
                <a:solidFill>
                  <a:srgbClr val="CA0B0F"/>
                </a:solidFill>
                <a:effectLst/>
                <a:uLnTx/>
                <a:uFillTx/>
                <a:ea typeface="微软雅黑" pitchFamily="34" charset="-122"/>
              </a:rPr>
              <a:t>IN 2025</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sz="4400" b="1" i="0" u="none" strike="noStrike" kern="1200" cap="all" spc="0" normalizeH="0" baseline="0" noProof="0" dirty="0">
              <a:ln>
                <a:noFill/>
              </a:ln>
              <a:solidFill>
                <a:srgbClr val="CA0B0F"/>
              </a:solidFill>
              <a:effectLst/>
              <a:uLnTx/>
              <a:uFillTx/>
              <a:ea typeface="微软雅黑" pitchFamily="34" charset="-122"/>
            </a:endParaRPr>
          </a:p>
        </p:txBody>
      </p:sp>
      <p:sp>
        <p:nvSpPr>
          <p:cNvPr id="9" name="TextBox 8"/>
          <p:cNvSpPr txBox="1"/>
          <p:nvPr/>
        </p:nvSpPr>
        <p:spPr>
          <a:xfrm>
            <a:off x="395536" y="6381328"/>
            <a:ext cx="1944216" cy="369332"/>
          </a:xfrm>
          <a:prstGeom prst="rect">
            <a:avLst/>
          </a:prstGeom>
          <a:noFill/>
        </p:spPr>
        <p:txBody>
          <a:bodyPr wrap="square" rtlCol="0">
            <a:spAutoFit/>
          </a:bodyPr>
          <a:lstStyle/>
          <a:p>
            <a:r>
              <a:rPr lang="en-US" altLang="zh-CN" dirty="0" smtClean="0">
                <a:solidFill>
                  <a:schemeClr val="bg1"/>
                </a:solidFill>
              </a:rPr>
              <a:t>Alan Xu,   2015.11</a:t>
            </a:r>
            <a:endParaRPr lang="zh-CN" altLang="en-US" dirty="0">
              <a:solidFill>
                <a:schemeClr val="bg1"/>
              </a:solidFill>
            </a:endParaRPr>
          </a:p>
        </p:txBody>
      </p:sp>
      <p:sp>
        <p:nvSpPr>
          <p:cNvPr id="12" name="页脚占位符 2"/>
          <p:cNvSpPr txBox="1">
            <a:spLocks/>
          </p:cNvSpPr>
          <p:nvPr/>
        </p:nvSpPr>
        <p:spPr>
          <a:xfrm>
            <a:off x="5724128" y="5157192"/>
            <a:ext cx="3533966" cy="720080"/>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a:solidFill>
                  <a:schemeClr val="accent6">
                    <a:lumMod val="75000"/>
                  </a:schemeClr>
                </a:solidFill>
                <a:latin typeface="Calibri"/>
                <a:ea typeface="宋体"/>
              </a:rPr>
              <a:t> </a:t>
            </a:r>
            <a:r>
              <a:rPr lang="en-US" altLang="zh-CN" sz="1800" smtClean="0">
                <a:solidFill>
                  <a:schemeClr val="accent6">
                    <a:lumMod val="75000"/>
                  </a:schemeClr>
                </a:solidFill>
                <a:latin typeface="Calibri"/>
                <a:ea typeface="宋体"/>
              </a:rPr>
              <a:t>        </a:t>
            </a:r>
            <a:r>
              <a:rPr kumimoji="0" lang="en-US" altLang="zh-CN" sz="1800" b="0" i="0" u="none" strike="noStrike" kern="1200" cap="none" spc="0" normalizeH="0" baseline="0" noProof="0" smtClean="0">
                <a:ln>
                  <a:noFill/>
                </a:ln>
                <a:solidFill>
                  <a:schemeClr val="accent6">
                    <a:lumMod val="75000"/>
                  </a:schemeClr>
                </a:solidFill>
                <a:effectLst/>
                <a:uLnTx/>
                <a:uFillTx/>
                <a:latin typeface="Calibri"/>
                <a:ea typeface="宋体"/>
              </a:rPr>
              <a:t>45th APEC EGNRET Meeting,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a:solidFill>
                  <a:schemeClr val="accent6">
                    <a:lumMod val="75000"/>
                  </a:schemeClr>
                </a:solidFill>
                <a:latin typeface="Calibri"/>
                <a:ea typeface="宋体"/>
              </a:rPr>
              <a:t> </a:t>
            </a:r>
            <a:r>
              <a:rPr lang="en-US" altLang="zh-CN" sz="1800" smtClean="0">
                <a:solidFill>
                  <a:schemeClr val="accent6">
                    <a:lumMod val="75000"/>
                  </a:schemeClr>
                </a:solidFill>
                <a:latin typeface="Calibri"/>
                <a:ea typeface="宋体"/>
              </a:rPr>
              <a:t>      </a:t>
            </a:r>
            <a:r>
              <a:rPr kumimoji="0" lang="en-US" altLang="zh-CN" sz="1800" b="0" i="0" u="none" strike="noStrike" kern="1200" cap="none" spc="0" normalizeH="0" baseline="0" noProof="0" smtClean="0">
                <a:ln>
                  <a:noFill/>
                </a:ln>
                <a:solidFill>
                  <a:schemeClr val="accent6">
                    <a:lumMod val="75000"/>
                  </a:schemeClr>
                </a:solidFill>
                <a:effectLst/>
                <a:uLnTx/>
                <a:uFillTx/>
                <a:latin typeface="Calibri"/>
                <a:ea typeface="宋体"/>
              </a:rPr>
              <a:t>Xiamen China, Nov. 18th, 2015</a:t>
            </a:r>
            <a:endParaRPr kumimoji="0" lang="zh-CN" altLang="en-US" sz="1800" b="0" i="0" u="none" strike="noStrike" kern="1200" cap="none" spc="0" normalizeH="0" baseline="0" noProof="0">
              <a:ln>
                <a:noFill/>
              </a:ln>
              <a:solidFill>
                <a:schemeClr val="accent6">
                  <a:lumMod val="75000"/>
                </a:schemeClr>
              </a:solidFill>
              <a:effectLst/>
              <a:uLnTx/>
              <a:uFillTx/>
              <a:latin typeface="Calibri"/>
              <a:ea typeface="宋体"/>
            </a:endParaRPr>
          </a:p>
        </p:txBody>
      </p:sp>
    </p:spTree>
    <p:extLst>
      <p:ext uri="{BB962C8B-B14F-4D97-AF65-F5344CB8AC3E}">
        <p14:creationId xmlns:p14="http://schemas.microsoft.com/office/powerpoint/2010/main" val="2738095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flipH="1">
            <a:off x="252028" y="116632"/>
            <a:ext cx="8891972" cy="648072"/>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ea typeface="Arial Unicode MS" panose="020B0604020202020204" pitchFamily="34" charset="-122"/>
                <a:cs typeface="Arial Unicode MS" panose="020B0604020202020204" pitchFamily="34" charset="-122"/>
              </a:rPr>
              <a:t>Feed-in-Tariff Dropped Dramatically</a:t>
            </a:r>
            <a:endParaRPr lang="zh-CN" altLang="en-US" sz="2800" b="1" dirty="0">
              <a:ea typeface="Arial Unicode MS" panose="020B0604020202020204" pitchFamily="34" charset="-122"/>
              <a:cs typeface="Arial Unicode MS" panose="020B0604020202020204" pitchFamily="34" charset="-122"/>
            </a:endParaRPr>
          </a:p>
        </p:txBody>
      </p:sp>
      <p:sp>
        <p:nvSpPr>
          <p:cNvPr id="12" name="矩形 11"/>
          <p:cNvSpPr/>
          <p:nvPr/>
        </p:nvSpPr>
        <p:spPr>
          <a:xfrm>
            <a:off x="799265" y="1181785"/>
            <a:ext cx="8237231"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en-US" altLang="zh-CN" sz="2000" smtClean="0">
                <a:solidFill>
                  <a:prstClr val="black"/>
                </a:solidFill>
                <a:ea typeface="Arial Unicode MS" panose="020B0604020202020204" pitchFamily="34" charset="-122"/>
                <a:cs typeface="Arial Unicode MS" panose="020B0604020202020204" pitchFamily="34" charset="-122"/>
              </a:rPr>
              <a:t>2005~2015</a:t>
            </a:r>
            <a:r>
              <a:rPr lang="en-US" altLang="zh-CN" sz="2000" dirty="0" smtClean="0">
                <a:solidFill>
                  <a:prstClr val="black"/>
                </a:solidFill>
                <a:ea typeface="Arial Unicode MS" panose="020B0604020202020204" pitchFamily="34" charset="-122"/>
                <a:cs typeface="Arial Unicode MS" panose="020B0604020202020204" pitchFamily="34" charset="-122"/>
              </a:rPr>
              <a:t>, Feed-in </a:t>
            </a:r>
            <a:r>
              <a:rPr lang="en-US" altLang="zh-CN" sz="2000" dirty="0">
                <a:solidFill>
                  <a:prstClr val="black"/>
                </a:solidFill>
                <a:ea typeface="Arial Unicode MS" panose="020B0604020202020204" pitchFamily="34" charset="-122"/>
                <a:cs typeface="Arial Unicode MS" panose="020B0604020202020204" pitchFamily="34" charset="-122"/>
              </a:rPr>
              <a:t>Tariff in </a:t>
            </a:r>
            <a:r>
              <a:rPr lang="en-US" altLang="zh-CN" sz="2000" dirty="0" smtClean="0">
                <a:solidFill>
                  <a:prstClr val="black"/>
                </a:solidFill>
                <a:ea typeface="Arial Unicode MS" panose="020B0604020202020204" pitchFamily="34" charset="-122"/>
                <a:cs typeface="Arial Unicode MS" panose="020B0604020202020204" pitchFamily="34" charset="-122"/>
              </a:rPr>
              <a:t>Germany decreased </a:t>
            </a:r>
            <a:r>
              <a:rPr lang="en-US" altLang="zh-CN" sz="2000" b="1" dirty="0" smtClean="0">
                <a:solidFill>
                  <a:srgbClr val="C00000"/>
                </a:solidFill>
                <a:ea typeface="Arial Unicode MS" panose="020B0604020202020204" pitchFamily="34" charset="-122"/>
                <a:cs typeface="Arial Unicode MS" panose="020B0604020202020204" pitchFamily="34" charset="-122"/>
              </a:rPr>
              <a:t>80</a:t>
            </a:r>
            <a:r>
              <a:rPr lang="en-US" altLang="zh-CN" sz="2000" b="1" smtClean="0">
                <a:solidFill>
                  <a:srgbClr val="C00000"/>
                </a:solidFill>
                <a:ea typeface="Arial Unicode MS" panose="020B0604020202020204" pitchFamily="34" charset="-122"/>
                <a:cs typeface="Arial Unicode MS" panose="020B0604020202020204" pitchFamily="34" charset="-122"/>
              </a:rPr>
              <a:t>%</a:t>
            </a:r>
            <a:r>
              <a:rPr lang="en-US" altLang="zh-CN" sz="2000" smtClean="0">
                <a:solidFill>
                  <a:prstClr val="black"/>
                </a:solidFill>
                <a:ea typeface="Arial Unicode MS" panose="020B0604020202020204" pitchFamily="34" charset="-122"/>
                <a:cs typeface="Arial Unicode MS" panose="020B0604020202020204" pitchFamily="34" charset="-122"/>
              </a:rPr>
              <a:t>, </a:t>
            </a:r>
            <a:r>
              <a:rPr lang="en-US" altLang="zh-CN" sz="2000" b="1" smtClean="0">
                <a:solidFill>
                  <a:srgbClr val="C00000"/>
                </a:solidFill>
                <a:ea typeface="Arial Unicode MS" panose="020B0604020202020204" pitchFamily="34" charset="-122"/>
                <a:cs typeface="Arial Unicode MS" panose="020B0604020202020204" pitchFamily="34" charset="-122"/>
              </a:rPr>
              <a:t>43  </a:t>
            </a:r>
            <a:r>
              <a:rPr lang="en-US" altLang="zh-CN" sz="2000" smtClean="0">
                <a:solidFill>
                  <a:prstClr val="black"/>
                </a:solidFill>
                <a:ea typeface="Arial Unicode MS" panose="020B0604020202020204" pitchFamily="34" charset="-122"/>
                <a:cs typeface="Arial Unicode MS" panose="020B0604020202020204" pitchFamily="34" charset="-122"/>
              </a:rPr>
              <a:t>    </a:t>
            </a:r>
            <a:r>
              <a:rPr lang="en-US" altLang="zh-CN" sz="2000" b="1" smtClean="0">
                <a:solidFill>
                  <a:srgbClr val="C00000"/>
                </a:solidFill>
                <a:ea typeface="Arial Unicode MS" panose="020B0604020202020204" pitchFamily="34" charset="-122"/>
                <a:cs typeface="Arial Unicode MS" panose="020B0604020202020204" pitchFamily="34" charset="-122"/>
              </a:rPr>
              <a:t>8.7 </a:t>
            </a:r>
            <a:r>
              <a:rPr lang="en-US" altLang="zh-CN" sz="2000" b="1" dirty="0" err="1">
                <a:solidFill>
                  <a:srgbClr val="C00000"/>
                </a:solidFill>
                <a:ea typeface="Arial Unicode MS" panose="020B0604020202020204" pitchFamily="34" charset="-122"/>
                <a:cs typeface="Arial Unicode MS" panose="020B0604020202020204" pitchFamily="34" charset="-122"/>
              </a:rPr>
              <a:t>ct</a:t>
            </a:r>
            <a:r>
              <a:rPr lang="en-US" altLang="zh-CN" sz="2000" b="1" dirty="0">
                <a:solidFill>
                  <a:srgbClr val="C00000"/>
                </a:solidFill>
                <a:ea typeface="Arial Unicode MS" panose="020B0604020202020204" pitchFamily="34" charset="-122"/>
                <a:cs typeface="Arial Unicode MS" panose="020B0604020202020204" pitchFamily="34" charset="-122"/>
              </a:rPr>
              <a:t>/kWh </a:t>
            </a:r>
            <a:endParaRPr lang="zh-CN" altLang="en-US" dirty="0">
              <a:ea typeface="Arial Unicode MS" panose="020B0604020202020204" pitchFamily="34" charset="-122"/>
              <a:cs typeface="Arial Unicode MS" panose="020B0604020202020204" pitchFamily="34" charset="-122"/>
            </a:endParaRPr>
          </a:p>
        </p:txBody>
      </p:sp>
      <p:sp>
        <p:nvSpPr>
          <p:cNvPr id="18" name="矩形 17"/>
          <p:cNvSpPr/>
          <p:nvPr/>
        </p:nvSpPr>
        <p:spPr>
          <a:xfrm>
            <a:off x="5165050" y="5805264"/>
            <a:ext cx="3799438" cy="430887"/>
          </a:xfrm>
          <a:prstGeom prst="rect">
            <a:avLst/>
          </a:prstGeom>
          <a:noFill/>
        </p:spPr>
        <p:txBody>
          <a:bodyPr wrap="none">
            <a:spAutoFit/>
          </a:bodyPr>
          <a:lstStyle/>
          <a:p>
            <a:r>
              <a:rPr lang="en-US" altLang="zh-CN" sz="1100" dirty="0">
                <a:solidFill>
                  <a:schemeClr val="tx1">
                    <a:lumMod val="50000"/>
                    <a:lumOff val="50000"/>
                  </a:schemeClr>
                </a:solidFill>
                <a:ea typeface="Arial Unicode MS" panose="020B0604020202020204" pitchFamily="34" charset="-122"/>
                <a:cs typeface="Arial Unicode MS" panose="020B0604020202020204" pitchFamily="34" charset="-122"/>
              </a:rPr>
              <a:t>Source</a:t>
            </a:r>
            <a:r>
              <a:rPr lang="en-US" altLang="zh-CN" sz="1100">
                <a:solidFill>
                  <a:schemeClr val="tx1">
                    <a:lumMod val="50000"/>
                    <a:lumOff val="50000"/>
                  </a:schemeClr>
                </a:solidFill>
                <a:ea typeface="Arial Unicode MS" panose="020B0604020202020204" pitchFamily="34" charset="-122"/>
                <a:cs typeface="Arial Unicode MS" panose="020B0604020202020204" pitchFamily="34" charset="-122"/>
              </a:rPr>
              <a:t>:  Current and Future Cost of </a:t>
            </a:r>
            <a:r>
              <a:rPr lang="en-US" altLang="zh-CN" sz="1100" smtClean="0">
                <a:solidFill>
                  <a:schemeClr val="tx1">
                    <a:lumMod val="50000"/>
                    <a:lumOff val="50000"/>
                  </a:schemeClr>
                </a:solidFill>
                <a:ea typeface="Arial Unicode MS" panose="020B0604020202020204" pitchFamily="34" charset="-122"/>
                <a:cs typeface="Arial Unicode MS" panose="020B0604020202020204" pitchFamily="34" charset="-122"/>
              </a:rPr>
              <a:t>PV_2015_Fraunhofer </a:t>
            </a:r>
            <a:r>
              <a:rPr lang="en-US" altLang="zh-CN" sz="1100">
                <a:solidFill>
                  <a:schemeClr val="tx1">
                    <a:lumMod val="50000"/>
                    <a:lumOff val="50000"/>
                  </a:schemeClr>
                </a:solidFill>
                <a:ea typeface="Arial Unicode MS" panose="020B0604020202020204" pitchFamily="34" charset="-122"/>
                <a:cs typeface="Arial Unicode MS" panose="020B0604020202020204" pitchFamily="34" charset="-122"/>
              </a:rPr>
              <a:t>ISE</a:t>
            </a:r>
            <a:endParaRPr lang="zh-CN" altLang="zh-CN" sz="1100">
              <a:solidFill>
                <a:schemeClr val="tx1">
                  <a:lumMod val="50000"/>
                  <a:lumOff val="50000"/>
                </a:schemeClr>
              </a:solidFill>
              <a:ea typeface="Arial Unicode MS" panose="020B0604020202020204" pitchFamily="34" charset="-122"/>
              <a:cs typeface="Arial Unicode MS" panose="020B0604020202020204" pitchFamily="34" charset="-122"/>
            </a:endParaRPr>
          </a:p>
          <a:p>
            <a:endParaRPr lang="zh-CN" altLang="zh-CN" sz="1100" dirty="0">
              <a:solidFill>
                <a:schemeClr val="tx1">
                  <a:lumMod val="50000"/>
                  <a:lumOff val="50000"/>
                </a:schemeClr>
              </a:solidFill>
              <a:ea typeface="Arial Unicode MS" panose="020B0604020202020204" pitchFamily="34" charset="-122"/>
              <a:cs typeface="Arial Unicode MS" panose="020B0604020202020204" pitchFamily="34" charset="-122"/>
            </a:endParaRPr>
          </a:p>
        </p:txBody>
      </p:sp>
      <p:graphicFrame>
        <p:nvGraphicFramePr>
          <p:cNvPr id="10" name="图表 9"/>
          <p:cNvGraphicFramePr>
            <a:graphicFrameLocks/>
          </p:cNvGraphicFramePr>
          <p:nvPr>
            <p:extLst>
              <p:ext uri="{D42A27DB-BD31-4B8C-83A1-F6EECF244321}">
                <p14:modId xmlns:p14="http://schemas.microsoft.com/office/powerpoint/2010/main" val="4043673536"/>
              </p:ext>
            </p:extLst>
          </p:nvPr>
        </p:nvGraphicFramePr>
        <p:xfrm>
          <a:off x="953344" y="1628801"/>
          <a:ext cx="7848872" cy="4248472"/>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直接连接符 5"/>
          <p:cNvCxnSpPr/>
          <p:nvPr/>
        </p:nvCxnSpPr>
        <p:spPr>
          <a:xfrm>
            <a:off x="7192607" y="4704867"/>
            <a:ext cx="1512168" cy="0"/>
          </a:xfrm>
          <a:prstGeom prst="line">
            <a:avLst/>
          </a:prstGeom>
          <a:ln w="3175">
            <a:solidFill>
              <a:srgbClr val="C00000"/>
            </a:solidFill>
            <a:prstDash val="dashDot"/>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331640" y="2132856"/>
            <a:ext cx="604867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a:off x="7192607" y="2132856"/>
            <a:ext cx="0" cy="2520280"/>
          </a:xfrm>
          <a:prstGeom prst="straightConnector1">
            <a:avLst/>
          </a:prstGeom>
          <a:ln>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a:off x="6804248" y="3140968"/>
            <a:ext cx="792088" cy="36004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smtClean="0">
                <a:solidFill>
                  <a:schemeClr val="tx1">
                    <a:lumMod val="65000"/>
                    <a:lumOff val="35000"/>
                  </a:schemeClr>
                </a:solidFill>
                <a:ea typeface="Arial Unicode MS" panose="020B0604020202020204" pitchFamily="34" charset="-122"/>
                <a:cs typeface="Arial Unicode MS" panose="020B0604020202020204" pitchFamily="34" charset="-122"/>
              </a:rPr>
              <a:t>80%</a:t>
            </a:r>
            <a:endParaRPr lang="zh-CN" altLang="en-US" sz="1100" b="1" dirty="0">
              <a:solidFill>
                <a:schemeClr val="tx1">
                  <a:lumMod val="65000"/>
                  <a:lumOff val="35000"/>
                </a:schemeClr>
              </a:solidFill>
              <a:ea typeface="Arial Unicode MS" panose="020B0604020202020204" pitchFamily="34" charset="-122"/>
              <a:cs typeface="Arial Unicode MS" panose="020B0604020202020204" pitchFamily="34" charset="-122"/>
            </a:endParaRPr>
          </a:p>
        </p:txBody>
      </p:sp>
      <p:cxnSp>
        <p:nvCxnSpPr>
          <p:cNvPr id="3" name="直接箭头连接符 2"/>
          <p:cNvCxnSpPr/>
          <p:nvPr/>
        </p:nvCxnSpPr>
        <p:spPr>
          <a:xfrm>
            <a:off x="7164288" y="1484784"/>
            <a:ext cx="216024"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3" name="图表 12"/>
          <p:cNvGraphicFramePr>
            <a:graphicFrameLocks/>
          </p:cNvGraphicFramePr>
          <p:nvPr>
            <p:extLst>
              <p:ext uri="{D42A27DB-BD31-4B8C-83A1-F6EECF244321}">
                <p14:modId xmlns:p14="http://schemas.microsoft.com/office/powerpoint/2010/main" val="1201239821"/>
              </p:ext>
            </p:extLst>
          </p:nvPr>
        </p:nvGraphicFramePr>
        <p:xfrm>
          <a:off x="7596336" y="4437112"/>
          <a:ext cx="1084896" cy="936104"/>
        </p:xfrm>
        <a:graphic>
          <a:graphicData uri="http://schemas.openxmlformats.org/drawingml/2006/chart">
            <c:chart xmlns:c="http://schemas.openxmlformats.org/drawingml/2006/chart" xmlns:r="http://schemas.openxmlformats.org/officeDocument/2006/relationships" r:id="rId5"/>
          </a:graphicData>
        </a:graphic>
      </p:graphicFrame>
      <p:sp>
        <p:nvSpPr>
          <p:cNvPr id="4" name="页脚占位符 3"/>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10</a:t>
            </a:fld>
            <a:endParaRPr lang="zh-CN" altLang="en-US" sz="1100"/>
          </a:p>
        </p:txBody>
      </p:sp>
      <p:sp>
        <p:nvSpPr>
          <p:cNvPr id="21" name="矩形 4"/>
          <p:cNvSpPr/>
          <p:nvPr/>
        </p:nvSpPr>
        <p:spPr>
          <a:xfrm rot="10800000">
            <a:off x="36512" y="836712"/>
            <a:ext cx="431032" cy="50405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2200" b="1" dirty="0" smtClean="0">
                <a:ea typeface="Arial Unicode MS" panose="020B0604020202020204" pitchFamily="34" charset="-122"/>
                <a:cs typeface="Arial Unicode MS" panose="020B0604020202020204" pitchFamily="34" charset="-122"/>
              </a:rPr>
              <a:t>      1.2      </a:t>
            </a:r>
            <a:r>
              <a:rPr lang="en-US" altLang="zh-CN" sz="2200" dirty="0" smtClean="0">
                <a:ea typeface="Arial Unicode MS" panose="020B0604020202020204" pitchFamily="34" charset="-122"/>
                <a:cs typeface="Arial Unicode MS" panose="020B0604020202020204" pitchFamily="34" charset="-122"/>
              </a:rPr>
              <a:t>Fast Growing</a:t>
            </a:r>
            <a:endParaRPr lang="zh-CN" altLang="en-US" sz="2200" b="1" dirty="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14347178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flipH="1">
            <a:off x="252028" y="116632"/>
            <a:ext cx="8891972" cy="648072"/>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ea typeface="Arial Unicode MS" panose="020B0604020202020204" pitchFamily="34" charset="-122"/>
                <a:cs typeface="Arial Unicode MS" panose="020B0604020202020204" pitchFamily="34" charset="-122"/>
              </a:rPr>
              <a:t>Development Potential is Unlimited</a:t>
            </a:r>
            <a:endParaRPr lang="zh-CN" altLang="en-US" sz="2800" b="1" dirty="0">
              <a:ea typeface="Arial Unicode MS" panose="020B0604020202020204" pitchFamily="34" charset="-122"/>
              <a:cs typeface="Arial Unicode MS" panose="020B0604020202020204" pitchFamily="34" charset="-122"/>
            </a:endParaRPr>
          </a:p>
        </p:txBody>
      </p:sp>
      <p:sp>
        <p:nvSpPr>
          <p:cNvPr id="7" name="矩形 6"/>
          <p:cNvSpPr/>
          <p:nvPr/>
        </p:nvSpPr>
        <p:spPr>
          <a:xfrm>
            <a:off x="1224136" y="1804223"/>
            <a:ext cx="899592" cy="369332"/>
          </a:xfrm>
          <a:prstGeom prst="rect">
            <a:avLst/>
          </a:prstGeom>
        </p:spPr>
        <p:txBody>
          <a:bodyPr wrap="square">
            <a:spAutoFit/>
          </a:bodyPr>
          <a:lstStyle/>
          <a:p>
            <a:r>
              <a:rPr lang="en-US" altLang="zh-CN" dirty="0" smtClean="0">
                <a:ea typeface="Arial Unicode MS" panose="020B0604020202020204" pitchFamily="34" charset="-122"/>
                <a:cs typeface="Arial Unicode MS" panose="020B0604020202020204" pitchFamily="34" charset="-122"/>
              </a:rPr>
              <a:t>2013, </a:t>
            </a:r>
            <a:endParaRPr lang="zh-CN" altLang="en-US" sz="1600" dirty="0">
              <a:ea typeface="Arial Unicode MS" panose="020B0604020202020204" pitchFamily="34" charset="-122"/>
              <a:cs typeface="Arial Unicode MS" panose="020B0604020202020204" pitchFamily="34" charset="-122"/>
            </a:endParaRPr>
          </a:p>
        </p:txBody>
      </p:sp>
      <p:sp>
        <p:nvSpPr>
          <p:cNvPr id="12" name="矩形 11"/>
          <p:cNvSpPr/>
          <p:nvPr/>
        </p:nvSpPr>
        <p:spPr>
          <a:xfrm>
            <a:off x="827584" y="1181785"/>
            <a:ext cx="3744416"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en-US" altLang="zh-CN" sz="2000" dirty="0" smtClean="0">
                <a:solidFill>
                  <a:prstClr val="black"/>
                </a:solidFill>
                <a:ea typeface="Arial Unicode MS" panose="020B0604020202020204" pitchFamily="34" charset="-122"/>
                <a:cs typeface="Arial Unicode MS" panose="020B0604020202020204" pitchFamily="34" charset="-122"/>
              </a:rPr>
              <a:t>Germany</a:t>
            </a:r>
            <a:r>
              <a:rPr lang="zh-CN" altLang="en-US" sz="2000" dirty="0" smtClean="0">
                <a:solidFill>
                  <a:prstClr val="black"/>
                </a:solidFill>
                <a:ea typeface="Arial Unicode MS" panose="020B0604020202020204" pitchFamily="34" charset="-122"/>
                <a:cs typeface="Arial Unicode MS" panose="020B0604020202020204" pitchFamily="34" charset="-122"/>
              </a:rPr>
              <a:t> </a:t>
            </a:r>
            <a:endParaRPr lang="zh-CN" altLang="en-US" sz="2000" dirty="0">
              <a:solidFill>
                <a:prstClr val="black"/>
              </a:solidFill>
              <a:ea typeface="Arial Unicode MS" panose="020B0604020202020204" pitchFamily="34" charset="-122"/>
              <a:cs typeface="Arial Unicode MS" panose="020B0604020202020204" pitchFamily="34" charset="-122"/>
            </a:endParaRPr>
          </a:p>
        </p:txBody>
      </p:sp>
      <p:sp>
        <p:nvSpPr>
          <p:cNvPr id="14" name="矩形 13"/>
          <p:cNvSpPr/>
          <p:nvPr/>
        </p:nvSpPr>
        <p:spPr>
          <a:xfrm>
            <a:off x="4860032" y="1201184"/>
            <a:ext cx="2016224"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zh-CN" altLang="en-US" sz="2000" dirty="0" smtClean="0">
                <a:solidFill>
                  <a:prstClr val="black"/>
                </a:solidFill>
                <a:ea typeface="Arial Unicode MS" panose="020B0604020202020204" pitchFamily="34" charset="-122"/>
                <a:cs typeface="Arial Unicode MS" panose="020B0604020202020204" pitchFamily="34" charset="-122"/>
              </a:rPr>
              <a:t> </a:t>
            </a:r>
            <a:r>
              <a:rPr lang="en-US" altLang="zh-CN" sz="2000" dirty="0" smtClean="0">
                <a:solidFill>
                  <a:prstClr val="black"/>
                </a:solidFill>
                <a:ea typeface="Arial Unicode MS" panose="020B0604020202020204" pitchFamily="34" charset="-122"/>
                <a:cs typeface="Arial Unicode MS" panose="020B0604020202020204" pitchFamily="34" charset="-122"/>
              </a:rPr>
              <a:t>China</a:t>
            </a:r>
            <a:r>
              <a:rPr lang="zh-CN" altLang="en-US" sz="2000" dirty="0" smtClean="0">
                <a:solidFill>
                  <a:prstClr val="black"/>
                </a:solidFill>
                <a:ea typeface="Arial Unicode MS" panose="020B0604020202020204" pitchFamily="34" charset="-122"/>
                <a:cs typeface="Arial Unicode MS" panose="020B0604020202020204" pitchFamily="34" charset="-122"/>
              </a:rPr>
              <a:t> </a:t>
            </a:r>
            <a:endParaRPr lang="zh-CN" altLang="en-US" sz="2000" dirty="0">
              <a:solidFill>
                <a:prstClr val="black"/>
              </a:solidFill>
              <a:ea typeface="Arial Unicode MS" panose="020B0604020202020204" pitchFamily="34" charset="-122"/>
              <a:cs typeface="Arial Unicode MS" panose="020B0604020202020204" pitchFamily="34" charset="-122"/>
            </a:endParaRPr>
          </a:p>
        </p:txBody>
      </p:sp>
      <p:sp>
        <p:nvSpPr>
          <p:cNvPr id="17" name="矩形 16"/>
          <p:cNvSpPr/>
          <p:nvPr/>
        </p:nvSpPr>
        <p:spPr>
          <a:xfrm>
            <a:off x="3549351" y="5877272"/>
            <a:ext cx="5343129" cy="261610"/>
          </a:xfrm>
          <a:prstGeom prst="rect">
            <a:avLst/>
          </a:prstGeom>
        </p:spPr>
        <p:txBody>
          <a:bodyPr wrap="none">
            <a:spAutoFit/>
          </a:bodyPr>
          <a:lstStyle/>
          <a:p>
            <a:r>
              <a:rPr lang="en-US" altLang="zh-CN" sz="1100" dirty="0" smtClean="0">
                <a:solidFill>
                  <a:schemeClr val="tx1">
                    <a:lumMod val="50000"/>
                    <a:lumOff val="50000"/>
                  </a:schemeClr>
                </a:solidFill>
                <a:ea typeface="Arial Unicode MS" panose="020B0604020202020204" pitchFamily="34" charset="-122"/>
                <a:cs typeface="Arial Unicode MS" panose="020B0604020202020204" pitchFamily="34" charset="-122"/>
              </a:rPr>
              <a:t>Source: </a:t>
            </a:r>
            <a:r>
              <a:rPr lang="en-US" altLang="zh-CN" sz="1100" dirty="0" err="1" smtClean="0">
                <a:solidFill>
                  <a:schemeClr val="tx1">
                    <a:lumMod val="50000"/>
                    <a:lumOff val="50000"/>
                  </a:schemeClr>
                </a:solidFill>
                <a:ea typeface="Arial Unicode MS" panose="020B0604020202020204" pitchFamily="34" charset="-122"/>
                <a:cs typeface="Arial Unicode MS" panose="020B0604020202020204" pitchFamily="34" charset="-122"/>
              </a:rPr>
              <a:t>Levelized</a:t>
            </a:r>
            <a:r>
              <a:rPr lang="en-US" altLang="zh-CN" sz="1100" dirty="0" smtClean="0">
                <a:solidFill>
                  <a:schemeClr val="tx1">
                    <a:lumMod val="50000"/>
                    <a:lumOff val="50000"/>
                  </a:schemeClr>
                </a:solidFill>
                <a:ea typeface="Arial Unicode MS" panose="020B0604020202020204" pitchFamily="34" charset="-122"/>
                <a:cs typeface="Arial Unicode MS" panose="020B0604020202020204" pitchFamily="34" charset="-122"/>
              </a:rPr>
              <a:t> Cost of Electricity Renewable Energy Technologies_2013_Fraunhofer ISE</a:t>
            </a:r>
            <a:endParaRPr lang="zh-CN" altLang="zh-CN" sz="1100" dirty="0">
              <a:solidFill>
                <a:schemeClr val="tx1">
                  <a:lumMod val="50000"/>
                  <a:lumOff val="50000"/>
                </a:schemeClr>
              </a:solidFill>
              <a:ea typeface="Arial Unicode MS" panose="020B0604020202020204" pitchFamily="34" charset="-122"/>
              <a:cs typeface="Arial Unicode MS" panose="020B0604020202020204" pitchFamily="34" charset="-122"/>
            </a:endParaRPr>
          </a:p>
        </p:txBody>
      </p:sp>
      <p:cxnSp>
        <p:nvCxnSpPr>
          <p:cNvPr id="3" name="直接箭头连接符 2"/>
          <p:cNvCxnSpPr/>
          <p:nvPr/>
        </p:nvCxnSpPr>
        <p:spPr>
          <a:xfrm>
            <a:off x="1115616" y="1804223"/>
            <a:ext cx="0" cy="392903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2208306" y="1916832"/>
            <a:ext cx="2291686" cy="1292662"/>
          </a:xfrm>
          <a:prstGeom prst="rect">
            <a:avLst/>
          </a:prstGeom>
        </p:spPr>
        <p:txBody>
          <a:bodyPr wrap="square">
            <a:spAutoFit/>
          </a:bodyPr>
          <a:lstStyle/>
          <a:p>
            <a:pPr>
              <a:lnSpc>
                <a:spcPct val="150000"/>
              </a:lnSpc>
            </a:pPr>
            <a:r>
              <a:rPr lang="en-US" altLang="zh-CN" sz="2400" b="1" smtClean="0">
                <a:solidFill>
                  <a:srgbClr val="C00000"/>
                </a:solidFill>
                <a:ea typeface="Arial Unicode MS" panose="020B0604020202020204" pitchFamily="34" charset="-122"/>
                <a:cs typeface="Arial Unicode MS" panose="020B0604020202020204" pitchFamily="34" charset="-122"/>
              </a:rPr>
              <a:t>&lt; 0.12  </a:t>
            </a:r>
            <a:r>
              <a:rPr lang="zh-CN" altLang="en-US" sz="2400" b="1" smtClean="0">
                <a:solidFill>
                  <a:srgbClr val="C00000"/>
                </a:solidFill>
                <a:ea typeface="Arial Unicode MS" panose="020B0604020202020204" pitchFamily="34" charset="-122"/>
                <a:cs typeface="Arial Unicode MS" panose="020B0604020202020204" pitchFamily="34" charset="-122"/>
              </a:rPr>
              <a:t>€ </a:t>
            </a:r>
            <a:r>
              <a:rPr lang="en-US" altLang="zh-CN" sz="2400" b="1" dirty="0" smtClean="0">
                <a:solidFill>
                  <a:srgbClr val="C00000"/>
                </a:solidFill>
                <a:ea typeface="Arial Unicode MS" panose="020B0604020202020204" pitchFamily="34" charset="-122"/>
                <a:cs typeface="Arial Unicode MS" panose="020B0604020202020204" pitchFamily="34" charset="-122"/>
              </a:rPr>
              <a:t>/ kWh</a:t>
            </a:r>
            <a:r>
              <a:rPr lang="zh-CN" altLang="en-US" sz="2400" b="1" dirty="0" smtClean="0">
                <a:solidFill>
                  <a:srgbClr val="C00000"/>
                </a:solidFill>
                <a:ea typeface="Arial Unicode MS" panose="020B0604020202020204" pitchFamily="34" charset="-122"/>
                <a:cs typeface="Arial Unicode MS" panose="020B0604020202020204" pitchFamily="34" charset="-122"/>
              </a:rPr>
              <a:t> </a:t>
            </a:r>
            <a:endParaRPr lang="en-US" altLang="zh-CN" sz="2400" b="1" dirty="0" smtClean="0">
              <a:solidFill>
                <a:srgbClr val="C00000"/>
              </a:solidFill>
              <a:ea typeface="Arial Unicode MS" panose="020B0604020202020204" pitchFamily="34" charset="-122"/>
              <a:cs typeface="Arial Unicode MS" panose="020B0604020202020204" pitchFamily="34" charset="-122"/>
            </a:endParaRPr>
          </a:p>
          <a:p>
            <a:pPr>
              <a:lnSpc>
                <a:spcPct val="150000"/>
              </a:lnSpc>
            </a:pPr>
            <a:r>
              <a:rPr lang="en-US" altLang="zh-CN" sz="1400" smtClean="0">
                <a:ea typeface="Arial Unicode MS" panose="020B0604020202020204" pitchFamily="34" charset="-122"/>
                <a:cs typeface="Arial Unicode MS" panose="020B0604020202020204" pitchFamily="34" charset="-122"/>
              </a:rPr>
              <a:t>(  1450-2000 kWh/m</a:t>
            </a:r>
            <a:r>
              <a:rPr lang="en-US" altLang="zh-CN" sz="1400" baseline="30000" smtClean="0">
                <a:ea typeface="Arial Unicode MS" panose="020B0604020202020204" pitchFamily="34" charset="-122"/>
                <a:cs typeface="Arial Unicode MS" panose="020B0604020202020204" pitchFamily="34" charset="-122"/>
              </a:rPr>
              <a:t>2</a:t>
            </a:r>
            <a:r>
              <a:rPr lang="en-US" altLang="zh-CN" sz="1400" smtClean="0">
                <a:ea typeface="Arial Unicode MS" panose="020B0604020202020204" pitchFamily="34" charset="-122"/>
                <a:cs typeface="Arial Unicode MS" panose="020B0604020202020204" pitchFamily="34" charset="-122"/>
              </a:rPr>
              <a:t>a,</a:t>
            </a:r>
          </a:p>
          <a:p>
            <a:pPr>
              <a:lnSpc>
                <a:spcPct val="150000"/>
              </a:lnSpc>
            </a:pPr>
            <a:r>
              <a:rPr lang="en-US" altLang="zh-CN" sz="1400">
                <a:ea typeface="Arial Unicode MS" panose="020B0604020202020204" pitchFamily="34" charset="-122"/>
                <a:cs typeface="Arial Unicode MS" panose="020B0604020202020204" pitchFamily="34" charset="-122"/>
              </a:rPr>
              <a:t>A</a:t>
            </a:r>
            <a:r>
              <a:rPr lang="en-US" altLang="zh-CN" sz="1400" smtClean="0">
                <a:ea typeface="Arial Unicode MS" panose="020B0604020202020204" pitchFamily="34" charset="-122"/>
                <a:cs typeface="Arial Unicode MS" panose="020B0604020202020204" pitchFamily="34" charset="-122"/>
              </a:rPr>
              <a:t>ll PV power plant types  )</a:t>
            </a:r>
            <a:endParaRPr lang="zh-CN" altLang="en-US" sz="1200" dirty="0">
              <a:ea typeface="Arial Unicode MS" panose="020B0604020202020204" pitchFamily="34" charset="-122"/>
              <a:cs typeface="Arial Unicode MS" panose="020B0604020202020204" pitchFamily="34" charset="-122"/>
            </a:endParaRPr>
          </a:p>
        </p:txBody>
      </p:sp>
      <p:sp>
        <p:nvSpPr>
          <p:cNvPr id="15" name="矩形 14"/>
          <p:cNvSpPr/>
          <p:nvPr/>
        </p:nvSpPr>
        <p:spPr>
          <a:xfrm>
            <a:off x="2195736" y="3284984"/>
            <a:ext cx="2154116" cy="1077218"/>
          </a:xfrm>
          <a:prstGeom prst="rect">
            <a:avLst/>
          </a:prstGeom>
        </p:spPr>
        <p:txBody>
          <a:bodyPr wrap="none">
            <a:spAutoFit/>
          </a:bodyPr>
          <a:lstStyle/>
          <a:p>
            <a:pPr algn="ctr">
              <a:lnSpc>
                <a:spcPct val="150000"/>
              </a:lnSpc>
            </a:pPr>
            <a:r>
              <a:rPr lang="en-US" altLang="zh-CN" sz="2400" b="1" dirty="0" smtClean="0">
                <a:solidFill>
                  <a:srgbClr val="C00000"/>
                </a:solidFill>
                <a:ea typeface="Arial Unicode MS" panose="020B0604020202020204" pitchFamily="34" charset="-122"/>
                <a:cs typeface="Arial Unicode MS" panose="020B0604020202020204" pitchFamily="34" charset="-122"/>
              </a:rPr>
              <a:t>0.059  </a:t>
            </a:r>
            <a:r>
              <a:rPr lang="zh-CN" altLang="en-US" sz="2400" b="1" dirty="0" smtClean="0">
                <a:solidFill>
                  <a:srgbClr val="C00000"/>
                </a:solidFill>
                <a:ea typeface="Arial Unicode MS" panose="020B0604020202020204" pitchFamily="34" charset="-122"/>
                <a:cs typeface="Arial Unicode MS" panose="020B0604020202020204" pitchFamily="34" charset="-122"/>
              </a:rPr>
              <a:t>€ </a:t>
            </a:r>
            <a:r>
              <a:rPr lang="en-US" altLang="zh-CN" sz="2400" b="1" dirty="0">
                <a:solidFill>
                  <a:srgbClr val="C00000"/>
                </a:solidFill>
                <a:ea typeface="Arial Unicode MS" panose="020B0604020202020204" pitchFamily="34" charset="-122"/>
                <a:cs typeface="Arial Unicode MS" panose="020B0604020202020204" pitchFamily="34" charset="-122"/>
              </a:rPr>
              <a:t>/ kWh</a:t>
            </a:r>
            <a:r>
              <a:rPr lang="zh-CN" altLang="en-US" sz="2400" b="1" dirty="0">
                <a:solidFill>
                  <a:srgbClr val="C00000"/>
                </a:solidFill>
                <a:ea typeface="Arial Unicode MS" panose="020B0604020202020204" pitchFamily="34" charset="-122"/>
                <a:cs typeface="Arial Unicode MS" panose="020B0604020202020204" pitchFamily="34" charset="-122"/>
              </a:rPr>
              <a:t> </a:t>
            </a:r>
            <a:endParaRPr lang="zh-CN" altLang="en-US" sz="2000" b="1" dirty="0" smtClean="0">
              <a:solidFill>
                <a:srgbClr val="C00000"/>
              </a:solidFill>
              <a:ea typeface="Arial Unicode MS" panose="020B0604020202020204" pitchFamily="34" charset="-122"/>
              <a:cs typeface="Arial Unicode MS" panose="020B0604020202020204" pitchFamily="34" charset="-122"/>
            </a:endParaRPr>
          </a:p>
          <a:p>
            <a:pPr algn="ctr"/>
            <a:r>
              <a:rPr lang="en-US" altLang="zh-CN" sz="1400" smtClean="0">
                <a:ea typeface="Arial Unicode MS" panose="020B0604020202020204" pitchFamily="34" charset="-122"/>
                <a:cs typeface="Arial Unicode MS" panose="020B0604020202020204" pitchFamily="34" charset="-122"/>
              </a:rPr>
              <a:t>(  2000 kWh/m</a:t>
            </a:r>
            <a:r>
              <a:rPr lang="en-US" altLang="zh-CN" sz="1400" baseline="30000" smtClean="0">
                <a:ea typeface="Arial Unicode MS" panose="020B0604020202020204" pitchFamily="34" charset="-122"/>
                <a:cs typeface="Arial Unicode MS" panose="020B0604020202020204" pitchFamily="34" charset="-122"/>
              </a:rPr>
              <a:t>2</a:t>
            </a:r>
            <a:r>
              <a:rPr lang="en-US" altLang="zh-CN" sz="1400" smtClean="0">
                <a:ea typeface="Arial Unicode MS" panose="020B0604020202020204" pitchFamily="34" charset="-122"/>
                <a:cs typeface="Arial Unicode MS" panose="020B0604020202020204" pitchFamily="34" charset="-122"/>
              </a:rPr>
              <a:t>a,</a:t>
            </a:r>
          </a:p>
          <a:p>
            <a:pPr algn="ctr"/>
            <a:r>
              <a:rPr lang="en-US" altLang="zh-CN" sz="1400">
                <a:ea typeface="Arial Unicode MS" panose="020B0604020202020204" pitchFamily="34" charset="-122"/>
                <a:cs typeface="Arial Unicode MS" panose="020B0604020202020204" pitchFamily="34" charset="-122"/>
              </a:rPr>
              <a:t>U</a:t>
            </a:r>
            <a:r>
              <a:rPr lang="en-US" altLang="zh-CN" sz="1400" smtClean="0">
                <a:ea typeface="Arial Unicode MS" panose="020B0604020202020204" pitchFamily="34" charset="-122"/>
                <a:cs typeface="Arial Unicode MS" panose="020B0604020202020204" pitchFamily="34" charset="-122"/>
              </a:rPr>
              <a:t>tility-scale power plants  )</a:t>
            </a:r>
            <a:endParaRPr lang="zh-CN" altLang="en-US" sz="1200" dirty="0">
              <a:ea typeface="Arial Unicode MS" panose="020B0604020202020204" pitchFamily="34" charset="-122"/>
              <a:cs typeface="Arial Unicode MS" panose="020B0604020202020204" pitchFamily="34" charset="-122"/>
            </a:endParaRPr>
          </a:p>
        </p:txBody>
      </p:sp>
      <p:sp>
        <p:nvSpPr>
          <p:cNvPr id="18" name="矩形 17"/>
          <p:cNvSpPr/>
          <p:nvPr/>
        </p:nvSpPr>
        <p:spPr>
          <a:xfrm>
            <a:off x="1224136" y="4499828"/>
            <a:ext cx="899592" cy="369332"/>
          </a:xfrm>
          <a:prstGeom prst="rect">
            <a:avLst/>
          </a:prstGeom>
        </p:spPr>
        <p:txBody>
          <a:bodyPr wrap="square">
            <a:spAutoFit/>
          </a:bodyPr>
          <a:lstStyle/>
          <a:p>
            <a:r>
              <a:rPr lang="en-US" altLang="zh-CN" dirty="0" smtClean="0">
                <a:ea typeface="Arial Unicode MS" panose="020B0604020202020204" pitchFamily="34" charset="-122"/>
                <a:cs typeface="Arial Unicode MS" panose="020B0604020202020204" pitchFamily="34" charset="-122"/>
              </a:rPr>
              <a:t>2030, </a:t>
            </a:r>
            <a:endParaRPr lang="zh-CN" altLang="en-US" sz="1600" dirty="0">
              <a:ea typeface="Arial Unicode MS" panose="020B0604020202020204" pitchFamily="34" charset="-122"/>
              <a:cs typeface="Arial Unicode MS" panose="020B0604020202020204" pitchFamily="34" charset="-122"/>
            </a:endParaRPr>
          </a:p>
        </p:txBody>
      </p:sp>
      <p:sp>
        <p:nvSpPr>
          <p:cNvPr id="19" name="矩形 18"/>
          <p:cNvSpPr/>
          <p:nvPr/>
        </p:nvSpPr>
        <p:spPr>
          <a:xfrm>
            <a:off x="1952119" y="4797152"/>
            <a:ext cx="2763897" cy="892552"/>
          </a:xfrm>
          <a:prstGeom prst="rect">
            <a:avLst/>
          </a:prstGeom>
        </p:spPr>
        <p:txBody>
          <a:bodyPr wrap="none">
            <a:spAutoFit/>
          </a:bodyPr>
          <a:lstStyle/>
          <a:p>
            <a:pPr algn="ctr">
              <a:lnSpc>
                <a:spcPct val="150000"/>
              </a:lnSpc>
            </a:pPr>
            <a:r>
              <a:rPr lang="en-US" altLang="zh-CN" sz="2400" b="1" dirty="0" smtClean="0">
                <a:solidFill>
                  <a:srgbClr val="C00000"/>
                </a:solidFill>
                <a:ea typeface="Arial Unicode MS" panose="020B0604020202020204" pitchFamily="34" charset="-122"/>
                <a:cs typeface="Arial Unicode MS" panose="020B0604020202020204" pitchFamily="34" charset="-122"/>
              </a:rPr>
              <a:t>0.043~0.064 </a:t>
            </a:r>
            <a:r>
              <a:rPr lang="zh-CN" altLang="en-US" sz="2400" b="1" dirty="0" smtClean="0">
                <a:solidFill>
                  <a:srgbClr val="C00000"/>
                </a:solidFill>
                <a:ea typeface="Arial Unicode MS" panose="020B0604020202020204" pitchFamily="34" charset="-122"/>
                <a:cs typeface="Arial Unicode MS" panose="020B0604020202020204" pitchFamily="34" charset="-122"/>
              </a:rPr>
              <a:t>€</a:t>
            </a:r>
            <a:r>
              <a:rPr lang="en-US" altLang="zh-CN" sz="2400" b="1" dirty="0" smtClean="0">
                <a:solidFill>
                  <a:srgbClr val="C00000"/>
                </a:solidFill>
                <a:ea typeface="Arial Unicode MS" panose="020B0604020202020204" pitchFamily="34" charset="-122"/>
                <a:cs typeface="Arial Unicode MS" panose="020B0604020202020204" pitchFamily="34" charset="-122"/>
              </a:rPr>
              <a:t>/kWh</a:t>
            </a:r>
            <a:r>
              <a:rPr lang="zh-CN" altLang="en-US" sz="2400" b="1" dirty="0" smtClean="0">
                <a:solidFill>
                  <a:srgbClr val="C00000"/>
                </a:solidFill>
                <a:ea typeface="Arial Unicode MS" panose="020B0604020202020204" pitchFamily="34" charset="-122"/>
                <a:cs typeface="Arial Unicode MS" panose="020B0604020202020204" pitchFamily="34" charset="-122"/>
              </a:rPr>
              <a:t> </a:t>
            </a:r>
            <a:endParaRPr lang="zh-CN" altLang="en-US" sz="2000" b="1" dirty="0" smtClean="0">
              <a:solidFill>
                <a:srgbClr val="C00000"/>
              </a:solidFill>
              <a:ea typeface="Arial Unicode MS" panose="020B0604020202020204" pitchFamily="34" charset="-122"/>
              <a:cs typeface="Arial Unicode MS" panose="020B0604020202020204" pitchFamily="34" charset="-122"/>
            </a:endParaRPr>
          </a:p>
          <a:p>
            <a:pPr algn="ctr"/>
            <a:r>
              <a:rPr lang="en-US" altLang="zh-CN" sz="1400" smtClean="0">
                <a:ea typeface="Arial Unicode MS" panose="020B0604020202020204" pitchFamily="34" charset="-122"/>
                <a:cs typeface="Arial Unicode MS" panose="020B0604020202020204" pitchFamily="34" charset="-122"/>
              </a:rPr>
              <a:t>(High </a:t>
            </a:r>
            <a:r>
              <a:rPr lang="en-US" altLang="zh-CN" sz="1400" dirty="0" smtClean="0">
                <a:ea typeface="Arial Unicode MS" panose="020B0604020202020204" pitchFamily="34" charset="-122"/>
                <a:cs typeface="Arial Unicode MS" panose="020B0604020202020204" pitchFamily="34" charset="-122"/>
              </a:rPr>
              <a:t>solar irradiation)</a:t>
            </a:r>
            <a:endParaRPr lang="zh-CN" altLang="en-US" sz="1200" dirty="0">
              <a:ea typeface="Arial Unicode MS" panose="020B0604020202020204" pitchFamily="34" charset="-122"/>
              <a:cs typeface="Arial Unicode MS" panose="020B0604020202020204" pitchFamily="34" charset="-122"/>
            </a:endParaRPr>
          </a:p>
        </p:txBody>
      </p:sp>
      <p:sp>
        <p:nvSpPr>
          <p:cNvPr id="21" name="矩形 20"/>
          <p:cNvSpPr/>
          <p:nvPr/>
        </p:nvSpPr>
        <p:spPr>
          <a:xfrm>
            <a:off x="5256584" y="2987660"/>
            <a:ext cx="899592" cy="369332"/>
          </a:xfrm>
          <a:prstGeom prst="rect">
            <a:avLst/>
          </a:prstGeom>
        </p:spPr>
        <p:txBody>
          <a:bodyPr wrap="square">
            <a:spAutoFit/>
          </a:bodyPr>
          <a:lstStyle/>
          <a:p>
            <a:r>
              <a:rPr lang="en-US" altLang="zh-CN" dirty="0" smtClean="0">
                <a:ea typeface="Arial Unicode MS" panose="020B0604020202020204" pitchFamily="34" charset="-122"/>
                <a:cs typeface="Arial Unicode MS" panose="020B0604020202020204" pitchFamily="34" charset="-122"/>
              </a:rPr>
              <a:t>2025, </a:t>
            </a:r>
            <a:endParaRPr lang="zh-CN" altLang="en-US" sz="1600" dirty="0">
              <a:ea typeface="Arial Unicode MS" panose="020B0604020202020204" pitchFamily="34" charset="-122"/>
              <a:cs typeface="Arial Unicode MS" panose="020B0604020202020204" pitchFamily="34" charset="-122"/>
            </a:endParaRPr>
          </a:p>
        </p:txBody>
      </p:sp>
      <p:sp>
        <p:nvSpPr>
          <p:cNvPr id="9" name="矩形 8"/>
          <p:cNvSpPr/>
          <p:nvPr/>
        </p:nvSpPr>
        <p:spPr>
          <a:xfrm>
            <a:off x="5940152" y="3284984"/>
            <a:ext cx="3007555" cy="461665"/>
          </a:xfrm>
          <a:prstGeom prst="rect">
            <a:avLst/>
          </a:prstGeom>
        </p:spPr>
        <p:txBody>
          <a:bodyPr wrap="none">
            <a:spAutoFit/>
          </a:bodyPr>
          <a:lstStyle/>
          <a:p>
            <a:r>
              <a:rPr lang="en-US" altLang="zh-CN" sz="2400" b="1" dirty="0" smtClean="0">
                <a:solidFill>
                  <a:srgbClr val="C00000"/>
                </a:solidFill>
                <a:ea typeface="Arial Unicode MS" panose="020B0604020202020204" pitchFamily="34" charset="-122"/>
                <a:cs typeface="Arial Unicode MS" panose="020B0604020202020204" pitchFamily="34" charset="-122"/>
              </a:rPr>
              <a:t>whole </a:t>
            </a:r>
            <a:r>
              <a:rPr lang="en-US" altLang="zh-CN" sz="2400" b="1" dirty="0">
                <a:solidFill>
                  <a:srgbClr val="C00000"/>
                </a:solidFill>
                <a:ea typeface="Arial Unicode MS" panose="020B0604020202020204" pitchFamily="34" charset="-122"/>
                <a:cs typeface="Arial Unicode MS" panose="020B0604020202020204" pitchFamily="34" charset="-122"/>
              </a:rPr>
              <a:t>sale grid parity </a:t>
            </a:r>
            <a:endParaRPr lang="zh-CN" altLang="en-US" sz="2400" b="1" dirty="0">
              <a:solidFill>
                <a:srgbClr val="C00000"/>
              </a:solidFill>
              <a:ea typeface="Arial Unicode MS" panose="020B0604020202020204" pitchFamily="34" charset="-122"/>
              <a:cs typeface="Arial Unicode MS" panose="020B0604020202020204" pitchFamily="34" charset="-122"/>
            </a:endParaRPr>
          </a:p>
        </p:txBody>
      </p:sp>
      <p:sp>
        <p:nvSpPr>
          <p:cNvPr id="23" name="矩形 4"/>
          <p:cNvSpPr/>
          <p:nvPr/>
        </p:nvSpPr>
        <p:spPr>
          <a:xfrm rot="10800000">
            <a:off x="36512" y="836712"/>
            <a:ext cx="431032" cy="50405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2200" b="1" dirty="0" smtClean="0">
                <a:ea typeface="Arial Unicode MS" panose="020B0604020202020204" pitchFamily="34" charset="-122"/>
                <a:cs typeface="Arial Unicode MS" panose="020B0604020202020204" pitchFamily="34" charset="-122"/>
              </a:rPr>
              <a:t>      1.2      </a:t>
            </a:r>
            <a:r>
              <a:rPr lang="en-US" altLang="zh-CN" sz="2200" dirty="0" smtClean="0">
                <a:ea typeface="Arial Unicode MS" panose="020B0604020202020204" pitchFamily="34" charset="-122"/>
                <a:cs typeface="Arial Unicode MS" panose="020B0604020202020204" pitchFamily="34" charset="-122"/>
              </a:rPr>
              <a:t>Fast Growing</a:t>
            </a:r>
            <a:endParaRPr lang="zh-CN" altLang="en-US" sz="2200" b="1" dirty="0">
              <a:ea typeface="Arial Unicode MS" panose="020B0604020202020204" pitchFamily="34" charset="-122"/>
              <a:cs typeface="Arial Unicode MS" panose="020B0604020202020204" pitchFamily="34" charset="-122"/>
            </a:endParaRPr>
          </a:p>
        </p:txBody>
      </p:sp>
      <p:cxnSp>
        <p:nvCxnSpPr>
          <p:cNvPr id="22" name="直接箭头连接符 21"/>
          <p:cNvCxnSpPr/>
          <p:nvPr/>
        </p:nvCxnSpPr>
        <p:spPr>
          <a:xfrm>
            <a:off x="5148064" y="1804223"/>
            <a:ext cx="0" cy="392903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 name="页脚占位符 3"/>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11</a:t>
            </a:fld>
            <a:endParaRPr lang="zh-CN" altLang="en-US" sz="1100"/>
          </a:p>
        </p:txBody>
      </p:sp>
    </p:spTree>
    <p:extLst>
      <p:ext uri="{BB962C8B-B14F-4D97-AF65-F5344CB8AC3E}">
        <p14:creationId xmlns:p14="http://schemas.microsoft.com/office/powerpoint/2010/main" val="2886910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setSubTitle - Slide Master"/>
          <p:cNvSpPr>
            <a:spLocks noChangeArrowheads="1"/>
          </p:cNvSpPr>
          <p:nvPr/>
        </p:nvSpPr>
        <p:spPr bwMode="blackWhite">
          <a:xfrm>
            <a:off x="971600" y="1628800"/>
            <a:ext cx="7632848" cy="648072"/>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p>
            <a:pPr algn="ctr">
              <a:spcAft>
                <a:spcPts val="500"/>
              </a:spcAft>
              <a:buClr>
                <a:srgbClr val="0F6FC6">
                  <a:lumMod val="50000"/>
                </a:srgbClr>
              </a:buClr>
              <a:buSzPct val="80000"/>
            </a:pPr>
            <a:r>
              <a:rPr lang="en-US" altLang="zh-CN" sz="2400" b="1" kern="0" dirty="0">
                <a:solidFill>
                  <a:sysClr val="windowText" lastClr="000000"/>
                </a:solidFill>
                <a:ea typeface="Arial Unicode MS" panose="020B0604020202020204" pitchFamily="34" charset="-122"/>
                <a:cs typeface="Arial Unicode MS" panose="020B0604020202020204" pitchFamily="34" charset="-122"/>
              </a:rPr>
              <a:t>Benefits of PV Energy</a:t>
            </a:r>
            <a:endParaRPr lang="zh-CN" altLang="en-US" sz="2400" b="1" kern="0" dirty="0">
              <a:solidFill>
                <a:sysClr val="windowText" lastClr="000000"/>
              </a:solidFill>
              <a:ea typeface="Arial Unicode MS" panose="020B0604020202020204" pitchFamily="34" charset="-122"/>
              <a:cs typeface="Arial Unicode MS" panose="020B0604020202020204" pitchFamily="34" charset="-122"/>
            </a:endParaRPr>
          </a:p>
        </p:txBody>
      </p:sp>
      <p:sp>
        <p:nvSpPr>
          <p:cNvPr id="8" name="Title 1"/>
          <p:cNvSpPr>
            <a:spLocks noGrp="1"/>
          </p:cNvSpPr>
          <p:nvPr>
            <p:ph type="title"/>
          </p:nvPr>
        </p:nvSpPr>
        <p:spPr>
          <a:xfrm>
            <a:off x="35496" y="332656"/>
            <a:ext cx="6346825" cy="561975"/>
          </a:xfrm>
        </p:spPr>
        <p:txBody>
          <a:bodyPr>
            <a:noAutofit/>
          </a:bodyPr>
          <a:lstStyle/>
          <a:p>
            <a:pPr algn="l">
              <a:defRPr/>
            </a:pPr>
            <a:r>
              <a:rPr lang="en-US" altLang="zh-CN" sz="2800" b="1" dirty="0">
                <a:latin typeface="+mn-lt"/>
                <a:ea typeface="Arial Unicode MS" panose="020B0604020202020204" pitchFamily="34" charset="-122"/>
                <a:cs typeface="Arial Unicode MS" panose="020B0604020202020204" pitchFamily="34" charset="-122"/>
              </a:rPr>
              <a:t>Table of Contents</a:t>
            </a:r>
          </a:p>
        </p:txBody>
      </p:sp>
      <p:sp>
        <p:nvSpPr>
          <p:cNvPr id="9" name="ResetSubTitle - Slide Master"/>
          <p:cNvSpPr>
            <a:spLocks noChangeArrowheads="1"/>
          </p:cNvSpPr>
          <p:nvPr/>
        </p:nvSpPr>
        <p:spPr bwMode="blackWhite">
          <a:xfrm>
            <a:off x="971600" y="2779436"/>
            <a:ext cx="7632848" cy="649564"/>
          </a:xfrm>
          <a:prstGeom prst="round2DiagRect">
            <a:avLst>
              <a:gd name="adj1" fmla="val 9628"/>
              <a:gd name="adj2" fmla="val 0"/>
            </a:avLst>
          </a:prstGeom>
          <a:solidFill>
            <a:srgbClr val="C00000"/>
          </a:solidFill>
          <a:ln w="19050">
            <a:noFill/>
            <a:miter lim="800000"/>
            <a:headEnd/>
            <a:tailEnd/>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prst="cross"/>
          </a:sp3d>
        </p:spPr>
        <p:txBody>
          <a:bodyPr lIns="45720" tIns="46800" rIns="45720" bIns="46800" anchor="ctr"/>
          <a:lstStyle/>
          <a:p>
            <a:pPr algn="ctr">
              <a:spcAft>
                <a:spcPts val="500"/>
              </a:spcAft>
              <a:buClr>
                <a:srgbClr val="0F6FC6">
                  <a:lumMod val="50000"/>
                </a:srgbClr>
              </a:buClr>
              <a:buSzPct val="80000"/>
            </a:pPr>
            <a:r>
              <a:rPr lang="en-US" altLang="zh-CN" sz="2400" b="1" kern="0" dirty="0">
                <a:solidFill>
                  <a:sysClr val="window" lastClr="FFFFFF"/>
                </a:solidFill>
                <a:ea typeface="Arial Unicode MS" panose="020B0604020202020204" pitchFamily="34" charset="-122"/>
                <a:cs typeface="Arial Unicode MS" panose="020B0604020202020204" pitchFamily="34" charset="-122"/>
              </a:rPr>
              <a:t>Developments in PV Technologies</a:t>
            </a:r>
          </a:p>
        </p:txBody>
      </p:sp>
      <p:sp>
        <p:nvSpPr>
          <p:cNvPr id="10" name="ResetSubTitle - Slide Master"/>
          <p:cNvSpPr>
            <a:spLocks noChangeArrowheads="1"/>
          </p:cNvSpPr>
          <p:nvPr/>
        </p:nvSpPr>
        <p:spPr bwMode="blackWhite">
          <a:xfrm>
            <a:off x="971600" y="3931564"/>
            <a:ext cx="7632848" cy="577556"/>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500"/>
              </a:spcAft>
              <a:buClr>
                <a:srgbClr val="0F6FC6">
                  <a:lumMod val="50000"/>
                </a:srgbClr>
              </a:buClr>
              <a:buSzPct val="80000"/>
              <a:defRPr/>
            </a:pPr>
            <a:r>
              <a:rPr lang="en-US" altLang="zh-CN" sz="2400" b="1" kern="0" dirty="0" smtClean="0">
                <a:solidFill>
                  <a:sysClr val="windowText" lastClr="000000"/>
                </a:solidFill>
                <a:ea typeface="Arial Unicode MS" panose="020B0604020202020204" pitchFamily="34" charset="-122"/>
                <a:cs typeface="Arial Unicode MS" panose="020B0604020202020204" pitchFamily="34" charset="-122"/>
              </a:rPr>
              <a:t>Outlook and Development</a:t>
            </a:r>
            <a:endParaRPr lang="en-US" altLang="zh-CN" sz="2400" b="1" kern="0" dirty="0">
              <a:solidFill>
                <a:sysClr val="windowText" lastClr="000000"/>
              </a:solidFill>
              <a:ea typeface="Arial Unicode MS" panose="020B0604020202020204" pitchFamily="34" charset="-122"/>
              <a:cs typeface="Arial Unicode MS" panose="020B0604020202020204" pitchFamily="34" charset="-122"/>
            </a:endParaRPr>
          </a:p>
        </p:txBody>
      </p:sp>
      <p:sp>
        <p:nvSpPr>
          <p:cNvPr id="11" name="ResetSubTitle - Slide Master"/>
          <p:cNvSpPr>
            <a:spLocks noChangeArrowheads="1"/>
          </p:cNvSpPr>
          <p:nvPr/>
        </p:nvSpPr>
        <p:spPr bwMode="blackWhite">
          <a:xfrm>
            <a:off x="971600" y="5011684"/>
            <a:ext cx="7632848" cy="577556"/>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500"/>
              </a:spcAft>
              <a:buClr>
                <a:srgbClr val="0F6FC6">
                  <a:lumMod val="50000"/>
                </a:srgbClr>
              </a:buClr>
              <a:buSzPct val="80000"/>
              <a:defRPr/>
            </a:pPr>
            <a:r>
              <a:rPr lang="en-US" altLang="zh-CN" sz="2400" b="1" kern="0" dirty="0" smtClean="0">
                <a:solidFill>
                  <a:sysClr val="windowText" lastClr="000000"/>
                </a:solidFill>
                <a:ea typeface="Arial Unicode MS" panose="020B0604020202020204" pitchFamily="34" charset="-122"/>
                <a:cs typeface="Arial Unicode MS" panose="020B0604020202020204" pitchFamily="34" charset="-122"/>
              </a:rPr>
              <a:t>Developments within the Chinese PV </a:t>
            </a:r>
            <a:r>
              <a:rPr lang="en-US" altLang="zh-CN" sz="2400" b="1" kern="0" dirty="0">
                <a:solidFill>
                  <a:sysClr val="windowText" lastClr="000000"/>
                </a:solidFill>
                <a:ea typeface="Arial Unicode MS" panose="020B0604020202020204" pitchFamily="34" charset="-122"/>
                <a:cs typeface="Arial Unicode MS" panose="020B0604020202020204" pitchFamily="34" charset="-122"/>
              </a:rPr>
              <a:t>I</a:t>
            </a:r>
            <a:r>
              <a:rPr lang="en-US" altLang="zh-CN" sz="2400" b="1" kern="0" dirty="0" smtClean="0">
                <a:solidFill>
                  <a:sysClr val="windowText" lastClr="000000"/>
                </a:solidFill>
                <a:ea typeface="Arial Unicode MS" panose="020B0604020202020204" pitchFamily="34" charset="-122"/>
                <a:cs typeface="Arial Unicode MS" panose="020B0604020202020204" pitchFamily="34" charset="-122"/>
              </a:rPr>
              <a:t>ndustry</a:t>
            </a:r>
            <a:endParaRPr lang="en-US" altLang="zh-CN" sz="2400" b="1" kern="0" dirty="0">
              <a:solidFill>
                <a:sysClr val="windowText" lastClr="000000"/>
              </a:solidFill>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1886023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setSubTitle - Slide Master"/>
          <p:cNvSpPr>
            <a:spLocks noChangeArrowheads="1"/>
          </p:cNvSpPr>
          <p:nvPr/>
        </p:nvSpPr>
        <p:spPr bwMode="blackWhite">
          <a:xfrm>
            <a:off x="971600" y="1484784"/>
            <a:ext cx="7632848" cy="648072"/>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p>
            <a:pPr algn="ctr">
              <a:spcAft>
                <a:spcPts val="500"/>
              </a:spcAft>
              <a:buClr>
                <a:srgbClr val="0F6FC6">
                  <a:lumMod val="50000"/>
                </a:srgbClr>
              </a:buClr>
              <a:buSzPct val="80000"/>
            </a:pPr>
            <a:r>
              <a:rPr lang="en-US" altLang="zh-CN" sz="2400" b="1" kern="0" dirty="0">
                <a:solidFill>
                  <a:sysClr val="windowText" lastClr="000000"/>
                </a:solidFill>
                <a:ea typeface="Arial Unicode MS" panose="020B0604020202020204" pitchFamily="34" charset="-122"/>
                <a:cs typeface="Arial Unicode MS" panose="020B0604020202020204" pitchFamily="34" charset="-122"/>
              </a:rPr>
              <a:t>Benefits of PV Energy</a:t>
            </a:r>
            <a:endParaRPr lang="zh-CN" altLang="en-US" sz="2400" b="1" kern="0" dirty="0">
              <a:solidFill>
                <a:sysClr val="windowText" lastClr="000000"/>
              </a:solidFill>
              <a:ea typeface="Arial Unicode MS" panose="020B0604020202020204" pitchFamily="34" charset="-122"/>
              <a:cs typeface="Arial Unicode MS" panose="020B0604020202020204" pitchFamily="34" charset="-122"/>
            </a:endParaRPr>
          </a:p>
        </p:txBody>
      </p:sp>
      <p:sp>
        <p:nvSpPr>
          <p:cNvPr id="8" name="Title 1"/>
          <p:cNvSpPr>
            <a:spLocks noGrp="1"/>
          </p:cNvSpPr>
          <p:nvPr>
            <p:ph type="title"/>
          </p:nvPr>
        </p:nvSpPr>
        <p:spPr>
          <a:xfrm>
            <a:off x="35496" y="332656"/>
            <a:ext cx="6346825" cy="561975"/>
          </a:xfrm>
        </p:spPr>
        <p:txBody>
          <a:bodyPr>
            <a:noAutofit/>
          </a:bodyPr>
          <a:lstStyle/>
          <a:p>
            <a:pPr algn="l">
              <a:defRPr/>
            </a:pPr>
            <a:r>
              <a:rPr lang="en-US" altLang="zh-CN" sz="2800" b="1" dirty="0">
                <a:latin typeface="+mn-lt"/>
                <a:ea typeface="Arial Unicode MS" panose="020B0604020202020204" pitchFamily="34" charset="-122"/>
                <a:cs typeface="Arial Unicode MS" panose="020B0604020202020204" pitchFamily="34" charset="-122"/>
              </a:rPr>
              <a:t>Table of Contents</a:t>
            </a:r>
          </a:p>
        </p:txBody>
      </p:sp>
      <p:sp>
        <p:nvSpPr>
          <p:cNvPr id="9" name="ResetSubTitle - Slide Master"/>
          <p:cNvSpPr>
            <a:spLocks noChangeArrowheads="1"/>
          </p:cNvSpPr>
          <p:nvPr/>
        </p:nvSpPr>
        <p:spPr bwMode="blackWhite">
          <a:xfrm>
            <a:off x="971600" y="2492896"/>
            <a:ext cx="7632848" cy="649564"/>
          </a:xfrm>
          <a:prstGeom prst="round2DiagRect">
            <a:avLst>
              <a:gd name="adj1" fmla="val 9628"/>
              <a:gd name="adj2" fmla="val 0"/>
            </a:avLst>
          </a:prstGeom>
          <a:solidFill>
            <a:srgbClr val="C00000"/>
          </a:solidFill>
          <a:ln w="19050">
            <a:noFill/>
            <a:miter lim="800000"/>
            <a:headEnd/>
            <a:tailEnd/>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prst="cross"/>
          </a:sp3d>
        </p:spPr>
        <p:txBody>
          <a:bodyPr lIns="45720" tIns="46800" rIns="45720" bIns="46800" anchor="ctr"/>
          <a:lstStyle/>
          <a:p>
            <a:pPr algn="ctr">
              <a:spcAft>
                <a:spcPts val="500"/>
              </a:spcAft>
              <a:buClr>
                <a:srgbClr val="0F6FC6">
                  <a:lumMod val="50000"/>
                </a:srgbClr>
              </a:buClr>
              <a:buSzPct val="80000"/>
            </a:pPr>
            <a:r>
              <a:rPr lang="en-US" altLang="zh-CN" sz="2400" b="1" kern="0" dirty="0">
                <a:solidFill>
                  <a:sysClr val="window" lastClr="FFFFFF"/>
                </a:solidFill>
                <a:ea typeface="Arial Unicode MS" panose="020B0604020202020204" pitchFamily="34" charset="-122"/>
                <a:cs typeface="Arial Unicode MS" panose="020B0604020202020204" pitchFamily="34" charset="-122"/>
              </a:rPr>
              <a:t>Developments in PV Technologies</a:t>
            </a:r>
          </a:p>
        </p:txBody>
      </p:sp>
      <p:sp>
        <p:nvSpPr>
          <p:cNvPr id="7" name="ResetSubTitle - Slide Master"/>
          <p:cNvSpPr>
            <a:spLocks noChangeArrowheads="1"/>
          </p:cNvSpPr>
          <p:nvPr/>
        </p:nvSpPr>
        <p:spPr bwMode="blackWhite">
          <a:xfrm>
            <a:off x="3563888" y="3427508"/>
            <a:ext cx="4104456" cy="505548"/>
          </a:xfrm>
          <a:prstGeom prst="round2DiagRect">
            <a:avLst>
              <a:gd name="adj1" fmla="val 9628"/>
              <a:gd name="adj2" fmla="val 0"/>
            </a:avLst>
          </a:prstGeom>
          <a:solidFill>
            <a:schemeClr val="tx1">
              <a:lumMod val="65000"/>
              <a:lumOff val="35000"/>
            </a:schemeClr>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500"/>
              </a:spcAft>
              <a:buClr>
                <a:srgbClr val="0F6FC6">
                  <a:lumMod val="50000"/>
                </a:srgbClr>
              </a:buClr>
              <a:buSzPct val="80000"/>
              <a:defRPr/>
            </a:pPr>
            <a:r>
              <a:rPr lang="en-US" altLang="zh-CN" sz="2000" b="1" kern="0" dirty="0" smtClean="0">
                <a:solidFill>
                  <a:schemeClr val="tx1">
                    <a:lumMod val="75000"/>
                    <a:lumOff val="25000"/>
                  </a:schemeClr>
                </a:solidFill>
                <a:ea typeface="Arial Unicode MS" panose="020B0604020202020204" pitchFamily="34" charset="-122"/>
                <a:cs typeface="Arial Unicode MS" panose="020B0604020202020204" pitchFamily="34" charset="-122"/>
              </a:rPr>
              <a:t> 1. Crystalline </a:t>
            </a:r>
            <a:r>
              <a:rPr lang="en-US" altLang="zh-CN" sz="2000" b="1" kern="0" dirty="0">
                <a:solidFill>
                  <a:schemeClr val="tx1">
                    <a:lumMod val="75000"/>
                    <a:lumOff val="25000"/>
                  </a:schemeClr>
                </a:solidFill>
                <a:ea typeface="Arial Unicode MS" panose="020B0604020202020204" pitchFamily="34" charset="-122"/>
                <a:cs typeface="Arial Unicode MS" panose="020B0604020202020204" pitchFamily="34" charset="-122"/>
              </a:rPr>
              <a:t>S</a:t>
            </a:r>
            <a:r>
              <a:rPr lang="en-US" altLang="zh-CN" sz="2000" b="1" kern="0" dirty="0" smtClean="0">
                <a:solidFill>
                  <a:schemeClr val="tx1">
                    <a:lumMod val="75000"/>
                    <a:lumOff val="25000"/>
                  </a:schemeClr>
                </a:solidFill>
                <a:ea typeface="Arial Unicode MS" panose="020B0604020202020204" pitchFamily="34" charset="-122"/>
                <a:cs typeface="Arial Unicode MS" panose="020B0604020202020204" pitchFamily="34" charset="-122"/>
              </a:rPr>
              <a:t>ilicon Technologies</a:t>
            </a:r>
            <a:endParaRPr lang="en-US" altLang="zh-CN" sz="2000" b="1" kern="0" dirty="0">
              <a:solidFill>
                <a:schemeClr val="tx1">
                  <a:lumMod val="75000"/>
                  <a:lumOff val="25000"/>
                </a:schemeClr>
              </a:solidFill>
              <a:ea typeface="Arial Unicode MS" panose="020B0604020202020204" pitchFamily="34" charset="-122"/>
              <a:cs typeface="Arial Unicode MS" panose="020B0604020202020204" pitchFamily="34" charset="-122"/>
            </a:endParaRPr>
          </a:p>
        </p:txBody>
      </p:sp>
      <p:sp>
        <p:nvSpPr>
          <p:cNvPr id="12" name="ResetSubTitle - Slide Master"/>
          <p:cNvSpPr>
            <a:spLocks noChangeArrowheads="1"/>
          </p:cNvSpPr>
          <p:nvPr/>
        </p:nvSpPr>
        <p:spPr bwMode="blackWhite">
          <a:xfrm>
            <a:off x="3563888" y="4147588"/>
            <a:ext cx="4104456" cy="505548"/>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500"/>
              </a:spcAft>
              <a:buClr>
                <a:srgbClr val="0F6FC6">
                  <a:lumMod val="50000"/>
                </a:srgbClr>
              </a:buClr>
              <a:buSzPct val="80000"/>
              <a:defRPr/>
            </a:pPr>
            <a:r>
              <a:rPr lang="en-US" altLang="zh-CN" sz="2000" b="1" kern="0" dirty="0" smtClean="0">
                <a:solidFill>
                  <a:schemeClr val="tx1">
                    <a:lumMod val="75000"/>
                    <a:lumOff val="25000"/>
                  </a:schemeClr>
                </a:solidFill>
                <a:ea typeface="Arial Unicode MS" panose="020B0604020202020204" pitchFamily="34" charset="-122"/>
                <a:cs typeface="Arial Unicode MS" panose="020B0604020202020204" pitchFamily="34" charset="-122"/>
              </a:rPr>
              <a:t>2. Thin Film Technologies</a:t>
            </a:r>
            <a:endParaRPr lang="en-US" altLang="zh-CN" sz="2000" b="1" kern="0" dirty="0">
              <a:solidFill>
                <a:schemeClr val="tx1">
                  <a:lumMod val="75000"/>
                  <a:lumOff val="25000"/>
                </a:schemeClr>
              </a:solidFill>
              <a:ea typeface="Arial Unicode MS" panose="020B0604020202020204" pitchFamily="34" charset="-122"/>
              <a:cs typeface="Arial Unicode MS" panose="020B0604020202020204" pitchFamily="34" charset="-122"/>
            </a:endParaRPr>
          </a:p>
        </p:txBody>
      </p:sp>
      <p:sp>
        <p:nvSpPr>
          <p:cNvPr id="13" name="ResetSubTitle - Slide Master"/>
          <p:cNvSpPr>
            <a:spLocks noChangeArrowheads="1"/>
          </p:cNvSpPr>
          <p:nvPr/>
        </p:nvSpPr>
        <p:spPr bwMode="blackWhite">
          <a:xfrm>
            <a:off x="3563889" y="4867668"/>
            <a:ext cx="4114598" cy="505548"/>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500"/>
              </a:spcAft>
              <a:buClr>
                <a:srgbClr val="0F6FC6">
                  <a:lumMod val="50000"/>
                </a:srgbClr>
              </a:buClr>
              <a:buSzPct val="80000"/>
              <a:defRPr/>
            </a:pPr>
            <a:r>
              <a:rPr lang="en-US" altLang="zh-CN" sz="2000" b="1" kern="0" dirty="0" smtClean="0">
                <a:solidFill>
                  <a:schemeClr val="tx1">
                    <a:lumMod val="75000"/>
                    <a:lumOff val="25000"/>
                  </a:schemeClr>
                </a:solidFill>
                <a:ea typeface="Arial Unicode MS" panose="020B0604020202020204" pitchFamily="34" charset="-122"/>
                <a:cs typeface="Arial Unicode MS" panose="020B0604020202020204" pitchFamily="34" charset="-122"/>
              </a:rPr>
              <a:t>3. Concentrator PV Technologies</a:t>
            </a:r>
            <a:endParaRPr lang="en-US" altLang="zh-CN" sz="2000" b="1" kern="0" dirty="0">
              <a:solidFill>
                <a:schemeClr val="tx1">
                  <a:lumMod val="75000"/>
                  <a:lumOff val="25000"/>
                </a:schemeClr>
              </a:solidFill>
              <a:ea typeface="Arial Unicode MS" panose="020B0604020202020204" pitchFamily="34" charset="-122"/>
              <a:cs typeface="Arial Unicode MS" panose="020B0604020202020204" pitchFamily="34" charset="-122"/>
            </a:endParaRPr>
          </a:p>
        </p:txBody>
      </p:sp>
      <p:sp>
        <p:nvSpPr>
          <p:cNvPr id="14" name="ResetSubTitle - Slide Master"/>
          <p:cNvSpPr>
            <a:spLocks noChangeArrowheads="1"/>
          </p:cNvSpPr>
          <p:nvPr/>
        </p:nvSpPr>
        <p:spPr bwMode="blackWhite">
          <a:xfrm>
            <a:off x="3563888" y="5587748"/>
            <a:ext cx="4104456" cy="505548"/>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500"/>
              </a:spcAft>
              <a:buClr>
                <a:srgbClr val="0F6FC6">
                  <a:lumMod val="50000"/>
                </a:srgbClr>
              </a:buClr>
              <a:buSzPct val="80000"/>
              <a:defRPr/>
            </a:pPr>
            <a:r>
              <a:rPr lang="en-US" altLang="zh-CN" sz="2000" b="1" kern="0" dirty="0" smtClean="0">
                <a:solidFill>
                  <a:schemeClr val="tx1">
                    <a:lumMod val="75000"/>
                    <a:lumOff val="25000"/>
                  </a:schemeClr>
                </a:solidFill>
                <a:ea typeface="Arial Unicode MS" panose="020B0604020202020204" pitchFamily="34" charset="-122"/>
                <a:cs typeface="Arial Unicode MS" panose="020B0604020202020204" pitchFamily="34" charset="-122"/>
              </a:rPr>
              <a:t>4. Other Technologies</a:t>
            </a:r>
            <a:endParaRPr lang="en-US" altLang="zh-CN" sz="2000" b="1" kern="0" dirty="0">
              <a:solidFill>
                <a:schemeClr val="tx1">
                  <a:lumMod val="75000"/>
                  <a:lumOff val="25000"/>
                </a:schemeClr>
              </a:solidFill>
              <a:ea typeface="Arial Unicode MS" panose="020B0604020202020204" pitchFamily="34" charset="-122"/>
              <a:cs typeface="Arial Unicode MS" panose="020B0604020202020204" pitchFamily="34" charset="-122"/>
            </a:endParaRPr>
          </a:p>
        </p:txBody>
      </p:sp>
      <p:sp>
        <p:nvSpPr>
          <p:cNvPr id="15" name="左大括号 14"/>
          <p:cNvSpPr/>
          <p:nvPr/>
        </p:nvSpPr>
        <p:spPr>
          <a:xfrm>
            <a:off x="2987824" y="3427508"/>
            <a:ext cx="333751" cy="2665788"/>
          </a:xfrm>
          <a:prstGeom prst="leftBrac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zh-CN" altLang="en-US"/>
          </a:p>
        </p:txBody>
      </p:sp>
      <p:sp>
        <p:nvSpPr>
          <p:cNvPr id="2" name="TextBox 1"/>
          <p:cNvSpPr txBox="1"/>
          <p:nvPr/>
        </p:nvSpPr>
        <p:spPr>
          <a:xfrm>
            <a:off x="7812360" y="3464428"/>
            <a:ext cx="936104" cy="461665"/>
          </a:xfrm>
          <a:prstGeom prst="rect">
            <a:avLst/>
          </a:prstGeom>
          <a:noFill/>
        </p:spPr>
        <p:txBody>
          <a:bodyPr wrap="square" rtlCol="0">
            <a:spAutoFit/>
          </a:bodyPr>
          <a:lstStyle/>
          <a:p>
            <a:r>
              <a:rPr lang="en-US" altLang="zh-CN" sz="2400" b="1" dirty="0" smtClean="0">
                <a:solidFill>
                  <a:srgbClr val="C00000"/>
                </a:solidFill>
                <a:ea typeface="Arial Unicode MS" panose="020B0604020202020204" pitchFamily="34" charset="-122"/>
                <a:cs typeface="Arial Unicode MS" panose="020B0604020202020204" pitchFamily="34" charset="-122"/>
              </a:rPr>
              <a:t>90%</a:t>
            </a:r>
            <a:endParaRPr lang="zh-CN" altLang="en-US" sz="2400" b="1" dirty="0">
              <a:solidFill>
                <a:srgbClr val="C00000"/>
              </a:solidFill>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3770991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a:off x="0" y="116632"/>
            <a:ext cx="8964488" cy="936104"/>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zh-CN" sz="2800" b="1" dirty="0" smtClean="0">
                <a:ea typeface="Arial Unicode MS" panose="020B0604020202020204" pitchFamily="34" charset="-122"/>
                <a:cs typeface="Arial Unicode MS" panose="020B0604020202020204" pitchFamily="34" charset="-122"/>
              </a:rPr>
              <a:t> Modified </a:t>
            </a:r>
            <a:r>
              <a:rPr lang="en-US" altLang="zh-CN" sz="2800" b="1" dirty="0">
                <a:ea typeface="Arial Unicode MS" panose="020B0604020202020204" pitchFamily="34" charset="-122"/>
                <a:cs typeface="Arial Unicode MS" panose="020B0604020202020204" pitchFamily="34" charset="-122"/>
              </a:rPr>
              <a:t>Siemens </a:t>
            </a:r>
            <a:r>
              <a:rPr lang="en-US" altLang="zh-CN" sz="2800" b="1" dirty="0" smtClean="0">
                <a:ea typeface="Arial Unicode MS" panose="020B0604020202020204" pitchFamily="34" charset="-122"/>
                <a:cs typeface="Arial Unicode MS" panose="020B0604020202020204" pitchFamily="34" charset="-122"/>
              </a:rPr>
              <a:t>Process Technology </a:t>
            </a:r>
          </a:p>
          <a:p>
            <a:r>
              <a:rPr lang="en-US" altLang="zh-CN" sz="2800" b="1" dirty="0" smtClean="0">
                <a:ea typeface="Arial Unicode MS" panose="020B0604020202020204" pitchFamily="34" charset="-122"/>
                <a:cs typeface="Arial Unicode MS" panose="020B0604020202020204" pitchFamily="34" charset="-122"/>
              </a:rPr>
              <a:t> </a:t>
            </a:r>
            <a:r>
              <a:rPr lang="en-US" altLang="zh-CN" sz="2800" b="1" dirty="0">
                <a:ea typeface="Arial Unicode MS" panose="020B0604020202020204" pitchFamily="34" charset="-122"/>
                <a:cs typeface="Arial Unicode MS" panose="020B0604020202020204" pitchFamily="34" charset="-122"/>
              </a:rPr>
              <a:t>Significantly </a:t>
            </a:r>
            <a:r>
              <a:rPr lang="en-US" altLang="zh-CN" sz="2800" b="1" dirty="0" smtClean="0">
                <a:ea typeface="Arial Unicode MS" panose="020B0604020202020204" pitchFamily="34" charset="-122"/>
                <a:cs typeface="Arial Unicode MS" panose="020B0604020202020204" pitchFamily="34" charset="-122"/>
              </a:rPr>
              <a:t>Cut </a:t>
            </a:r>
            <a:r>
              <a:rPr lang="en-US" altLang="zh-CN" sz="2800" b="1" smtClean="0">
                <a:ea typeface="Arial Unicode MS" panose="020B0604020202020204" pitchFamily="34" charset="-122"/>
                <a:cs typeface="Arial Unicode MS" panose="020B0604020202020204" pitchFamily="34" charset="-122"/>
              </a:rPr>
              <a:t>the Costs                                  </a:t>
            </a:r>
            <a:r>
              <a:rPr lang="en-US" altLang="zh-CN" sz="2000" dirty="0" smtClean="0">
                <a:ea typeface="Arial Unicode MS" panose="020B0604020202020204" pitchFamily="34" charset="-122"/>
                <a:cs typeface="Arial Unicode MS" panose="020B0604020202020204" pitchFamily="34" charset="-122"/>
              </a:rPr>
              <a:t>— </a:t>
            </a:r>
            <a:r>
              <a:rPr lang="en-US" altLang="zh-CN" sz="2000" dirty="0">
                <a:ea typeface="Arial Unicode MS" panose="020B0604020202020204" pitchFamily="34" charset="-122"/>
                <a:cs typeface="Arial Unicode MS" panose="020B0604020202020204" pitchFamily="34" charset="-122"/>
              </a:rPr>
              <a:t>silicon material </a:t>
            </a:r>
            <a:endParaRPr lang="zh-CN" altLang="en-US" sz="2400" dirty="0">
              <a:ea typeface="Arial Unicode MS" panose="020B0604020202020204" pitchFamily="34" charset="-122"/>
              <a:cs typeface="Arial Unicode MS" panose="020B0604020202020204" pitchFamily="34" charset="-122"/>
            </a:endParaRPr>
          </a:p>
        </p:txBody>
      </p:sp>
      <p:sp>
        <p:nvSpPr>
          <p:cNvPr id="9" name="矩形 8"/>
          <p:cNvSpPr/>
          <p:nvPr/>
        </p:nvSpPr>
        <p:spPr>
          <a:xfrm>
            <a:off x="827584" y="2014969"/>
            <a:ext cx="7227356" cy="2062103"/>
          </a:xfrm>
          <a:prstGeom prst="rect">
            <a:avLst/>
          </a:prstGeom>
        </p:spPr>
        <p:txBody>
          <a:bodyPr wrap="square">
            <a:spAutoFit/>
          </a:bodyPr>
          <a:lstStyle/>
          <a:p>
            <a:pPr marL="285750" indent="-285750">
              <a:lnSpc>
                <a:spcPct val="20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Expanded </a:t>
            </a:r>
            <a:r>
              <a:rPr lang="en-US" altLang="zh-CN" sz="1600" dirty="0">
                <a:ea typeface="Arial Unicode MS" panose="020B0604020202020204" pitchFamily="34" charset="-122"/>
                <a:cs typeface="Arial Unicode MS" panose="020B0604020202020204" pitchFamily="34" charset="-122"/>
              </a:rPr>
              <a:t>reactor </a:t>
            </a:r>
            <a:r>
              <a:rPr lang="en-US" altLang="zh-CN" sz="1600" dirty="0" smtClean="0">
                <a:ea typeface="Arial Unicode MS" panose="020B0604020202020204" pitchFamily="34" charset="-122"/>
                <a:cs typeface="Arial Unicode MS" panose="020B0604020202020204" pitchFamily="34" charset="-122"/>
              </a:rPr>
              <a:t>accommodates more pairs </a:t>
            </a:r>
            <a:r>
              <a:rPr lang="en-US" altLang="zh-CN" sz="1600" dirty="0">
                <a:ea typeface="Arial Unicode MS" panose="020B0604020202020204" pitchFamily="34" charset="-122"/>
                <a:cs typeface="Arial Unicode MS" panose="020B0604020202020204" pitchFamily="34" charset="-122"/>
              </a:rPr>
              <a:t>of </a:t>
            </a:r>
            <a:r>
              <a:rPr lang="en-US" altLang="zh-CN" sz="1600" dirty="0" smtClean="0">
                <a:ea typeface="Arial Unicode MS" panose="020B0604020202020204" pitchFamily="34" charset="-122"/>
                <a:cs typeface="Arial Unicode MS" panose="020B0604020202020204" pitchFamily="34" charset="-122"/>
              </a:rPr>
              <a:t>rods</a:t>
            </a:r>
          </a:p>
          <a:p>
            <a:pPr marL="285750" indent="-285750">
              <a:lnSpc>
                <a:spcPct val="20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Low-temperature </a:t>
            </a:r>
            <a:r>
              <a:rPr lang="en-US" altLang="zh-CN" sz="1600" dirty="0">
                <a:ea typeface="Arial Unicode MS" panose="020B0604020202020204" pitchFamily="34" charset="-122"/>
                <a:cs typeface="Arial Unicode MS" panose="020B0604020202020204" pitchFamily="34" charset="-122"/>
              </a:rPr>
              <a:t>hydrogenation replaces </a:t>
            </a:r>
            <a:r>
              <a:rPr lang="en-US" altLang="zh-CN" sz="1600" dirty="0" smtClean="0">
                <a:ea typeface="Arial Unicode MS" panose="020B0604020202020204" pitchFamily="34" charset="-122"/>
                <a:cs typeface="Arial Unicode MS" panose="020B0604020202020204" pitchFamily="34" charset="-122"/>
              </a:rPr>
              <a:t>high-temperature hydrogenation</a:t>
            </a:r>
          </a:p>
          <a:p>
            <a:pPr marL="285750" indent="-285750">
              <a:lnSpc>
                <a:spcPct val="200000"/>
              </a:lnSpc>
              <a:buFont typeface="Arial" panose="020B0604020202020204" pitchFamily="34" charset="0"/>
              <a:buChar char="•"/>
            </a:pPr>
            <a:r>
              <a:rPr lang="en-US" altLang="zh-CN" sz="1600" dirty="0">
                <a:solidFill>
                  <a:prstClr val="black"/>
                </a:solidFill>
                <a:ea typeface="Arial Unicode MS" panose="020B0604020202020204" pitchFamily="34" charset="-122"/>
                <a:cs typeface="Arial Unicode MS" panose="020B0604020202020204" pitchFamily="34" charset="-122"/>
              </a:rPr>
              <a:t>Power consumption </a:t>
            </a:r>
            <a:r>
              <a:rPr lang="zh-CN" altLang="en-US" sz="1600" dirty="0">
                <a:solidFill>
                  <a:prstClr val="black"/>
                </a:solidFill>
                <a:ea typeface="Arial Unicode MS" panose="020B0604020202020204" pitchFamily="34" charset="-122"/>
                <a:cs typeface="Arial Unicode MS" panose="020B0604020202020204" pitchFamily="34" charset="-122"/>
              </a:rPr>
              <a:t>    </a:t>
            </a:r>
            <a:r>
              <a:rPr lang="en-US" altLang="zh-CN" sz="1600" b="1" dirty="0">
                <a:solidFill>
                  <a:srgbClr val="C00000"/>
                </a:solidFill>
                <a:ea typeface="Arial Unicode MS" panose="020B0604020202020204" pitchFamily="34" charset="-122"/>
                <a:cs typeface="Arial Unicode MS" panose="020B0604020202020204" pitchFamily="34" charset="-122"/>
              </a:rPr>
              <a:t>75%</a:t>
            </a:r>
            <a:r>
              <a:rPr lang="zh-CN" altLang="en-US" sz="1600" dirty="0">
                <a:ea typeface="Arial Unicode MS" panose="020B0604020202020204" pitchFamily="34" charset="-122"/>
                <a:cs typeface="Arial Unicode MS" panose="020B0604020202020204" pitchFamily="34" charset="-122"/>
              </a:rPr>
              <a:t>，</a:t>
            </a:r>
            <a:r>
              <a:rPr lang="en-US" altLang="zh-CN" sz="1600" dirty="0">
                <a:ea typeface="Arial Unicode MS" panose="020B0604020202020204" pitchFamily="34" charset="-122"/>
                <a:cs typeface="Arial Unicode MS" panose="020B0604020202020204" pitchFamily="34" charset="-122"/>
              </a:rPr>
              <a:t> One-time conversion rate     5%</a:t>
            </a:r>
            <a:endParaRPr lang="zh-CN" altLang="en-US" sz="1600" dirty="0">
              <a:ea typeface="Arial Unicode MS" panose="020B0604020202020204" pitchFamily="34" charset="-122"/>
              <a:cs typeface="Arial Unicode MS" panose="020B0604020202020204" pitchFamily="34" charset="-122"/>
            </a:endParaRPr>
          </a:p>
          <a:p>
            <a:pPr marL="285750" indent="-285750">
              <a:lnSpc>
                <a:spcPct val="200000"/>
              </a:lnSpc>
              <a:buFont typeface="Arial" panose="020B0604020202020204" pitchFamily="34" charset="0"/>
              <a:buChar char="•"/>
            </a:pPr>
            <a:endParaRPr lang="zh-CN" altLang="en-US" sz="1600" dirty="0">
              <a:ea typeface="Arial Unicode MS" panose="020B0604020202020204" pitchFamily="34" charset="-122"/>
              <a:cs typeface="Arial Unicode MS" panose="020B0604020202020204" pitchFamily="34" charset="-122"/>
            </a:endParaRPr>
          </a:p>
        </p:txBody>
      </p:sp>
      <p:sp>
        <p:nvSpPr>
          <p:cNvPr id="11" name="矩形 10"/>
          <p:cNvSpPr/>
          <p:nvPr/>
        </p:nvSpPr>
        <p:spPr>
          <a:xfrm>
            <a:off x="6228184" y="6021288"/>
            <a:ext cx="1622560" cy="261610"/>
          </a:xfrm>
          <a:prstGeom prst="rect">
            <a:avLst/>
          </a:prstGeom>
        </p:spPr>
        <p:txBody>
          <a:bodyPr wrap="none">
            <a:spAutoFit/>
          </a:bodyPr>
          <a:lstStyle/>
          <a:p>
            <a:r>
              <a:rPr lang="en-US" altLang="zh-CN" sz="1100" dirty="0">
                <a:solidFill>
                  <a:schemeClr val="tx1">
                    <a:lumMod val="50000"/>
                    <a:lumOff val="50000"/>
                  </a:schemeClr>
                </a:solidFill>
                <a:ea typeface="Arial Unicode MS" panose="020B0604020202020204" pitchFamily="34" charset="-122"/>
                <a:cs typeface="Arial Unicode MS" panose="020B0604020202020204" pitchFamily="34" charset="-122"/>
              </a:rPr>
              <a:t>Source:  GCL New Energy</a:t>
            </a:r>
            <a:endParaRPr lang="zh-CN" altLang="zh-CN" sz="1100" dirty="0">
              <a:solidFill>
                <a:schemeClr val="tx1">
                  <a:lumMod val="50000"/>
                  <a:lumOff val="50000"/>
                </a:schemeClr>
              </a:solidFill>
              <a:ea typeface="Arial Unicode MS" panose="020B0604020202020204" pitchFamily="34" charset="-122"/>
              <a:cs typeface="Arial Unicode MS" panose="020B0604020202020204" pitchFamily="34" charset="-122"/>
            </a:endParaRPr>
          </a:p>
        </p:txBody>
      </p:sp>
      <p:sp>
        <p:nvSpPr>
          <p:cNvPr id="13" name="矩形 12"/>
          <p:cNvSpPr/>
          <p:nvPr/>
        </p:nvSpPr>
        <p:spPr>
          <a:xfrm>
            <a:off x="396044" y="1434842"/>
            <a:ext cx="8001260"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zh-CN" altLang="en-US" sz="2000" dirty="0" smtClean="0">
                <a:solidFill>
                  <a:prstClr val="black"/>
                </a:solidFill>
                <a:ea typeface="Arial Unicode MS" panose="020B0604020202020204" pitchFamily="34" charset="-122"/>
                <a:cs typeface="Arial Unicode MS" panose="020B0604020202020204" pitchFamily="34" charset="-122"/>
              </a:rPr>
              <a:t> </a:t>
            </a:r>
            <a:r>
              <a:rPr lang="en-US" altLang="zh-CN" sz="2000" b="1" dirty="0" smtClean="0">
                <a:solidFill>
                  <a:srgbClr val="C00000"/>
                </a:solidFill>
                <a:ea typeface="Arial Unicode MS" panose="020B0604020202020204" pitchFamily="34" charset="-122"/>
                <a:cs typeface="Arial Unicode MS" panose="020B0604020202020204" pitchFamily="34" charset="-122"/>
              </a:rPr>
              <a:t>Key</a:t>
            </a:r>
            <a:r>
              <a:rPr lang="en-US" altLang="zh-CN" sz="2000" dirty="0" smtClean="0">
                <a:ea typeface="Arial Unicode MS" panose="020B0604020202020204" pitchFamily="34" charset="-122"/>
                <a:cs typeface="Arial Unicode MS" panose="020B0604020202020204" pitchFamily="34" charset="-122"/>
              </a:rPr>
              <a:t> technology</a:t>
            </a:r>
            <a:r>
              <a:rPr lang="en-US" altLang="zh-CN" sz="2000" smtClean="0">
                <a:ea typeface="Arial Unicode MS" panose="020B0604020202020204" pitchFamily="34" charset="-122"/>
                <a:cs typeface="Arial Unicode MS" panose="020B0604020202020204" pitchFamily="34" charset="-122"/>
              </a:rPr>
              <a:t>, improved, based on the </a:t>
            </a:r>
            <a:r>
              <a:rPr lang="en-US" altLang="zh-CN" sz="2000" dirty="0" smtClean="0">
                <a:ea typeface="Arial Unicode MS" panose="020B0604020202020204" pitchFamily="34" charset="-122"/>
                <a:cs typeface="Arial Unicode MS" panose="020B0604020202020204" pitchFamily="34" charset="-122"/>
              </a:rPr>
              <a:t>traditional Siemens method</a:t>
            </a:r>
            <a:endParaRPr lang="zh-CN" altLang="en-US" sz="2000" dirty="0">
              <a:ea typeface="Arial Unicode MS" panose="020B0604020202020204" pitchFamily="34" charset="-122"/>
              <a:cs typeface="Arial Unicode MS" panose="020B0604020202020204" pitchFamily="34" charset="-122"/>
            </a:endParaRPr>
          </a:p>
        </p:txBody>
      </p:sp>
      <p:graphicFrame>
        <p:nvGraphicFramePr>
          <p:cNvPr id="16" name="表格 15"/>
          <p:cNvGraphicFramePr>
            <a:graphicFrameLocks noGrp="1"/>
          </p:cNvGraphicFramePr>
          <p:nvPr>
            <p:extLst>
              <p:ext uri="{D42A27DB-BD31-4B8C-83A1-F6EECF244321}">
                <p14:modId xmlns:p14="http://schemas.microsoft.com/office/powerpoint/2010/main" val="1840638360"/>
              </p:ext>
            </p:extLst>
          </p:nvPr>
        </p:nvGraphicFramePr>
        <p:xfrm>
          <a:off x="827584" y="3933058"/>
          <a:ext cx="6912768" cy="2016222"/>
        </p:xfrm>
        <a:graphic>
          <a:graphicData uri="http://schemas.openxmlformats.org/drawingml/2006/table">
            <a:tbl>
              <a:tblPr>
                <a:tableStyleId>{9D7B26C5-4107-4FEC-AEDC-1716B250A1EF}</a:tableStyleId>
              </a:tblPr>
              <a:tblGrid>
                <a:gridCol w="1615982"/>
                <a:gridCol w="2692212"/>
                <a:gridCol w="2604574"/>
              </a:tblGrid>
              <a:tr h="323253">
                <a:tc>
                  <a:txBody>
                    <a:bodyPr/>
                    <a:lstStyle/>
                    <a:p>
                      <a:endParaRPr lang="zh-CN" sz="14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ts val="1500"/>
                        </a:lnSpc>
                        <a:spcAft>
                          <a:spcPts val="0"/>
                        </a:spcAft>
                      </a:pPr>
                      <a:r>
                        <a:rPr lang="en-US" sz="1200" kern="1200" dirty="0">
                          <a:effectLst/>
                        </a:rPr>
                        <a:t>Low-temperature hydrogenation</a:t>
                      </a:r>
                      <a:endParaRPr lang="zh-CN" sz="1600" b="1"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ts val="1500"/>
                        </a:lnSpc>
                        <a:spcAft>
                          <a:spcPts val="0"/>
                        </a:spcAft>
                      </a:pPr>
                      <a:r>
                        <a:rPr lang="en-US" sz="1200" kern="1200" dirty="0">
                          <a:effectLst/>
                        </a:rPr>
                        <a:t>High-temperature hydrogenation</a:t>
                      </a:r>
                      <a:endParaRPr lang="zh-CN" sz="1600" b="1"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r>
              <a:tr h="323253">
                <a:tc>
                  <a:txBody>
                    <a:bodyPr/>
                    <a:lstStyle/>
                    <a:p>
                      <a:pPr algn="ctr" fontAlgn="ctr">
                        <a:lnSpc>
                          <a:spcPts val="1500"/>
                        </a:lnSpc>
                        <a:spcAft>
                          <a:spcPts val="0"/>
                        </a:spcAft>
                      </a:pPr>
                      <a:r>
                        <a:rPr lang="en-US" sz="1200" kern="1200" dirty="0">
                          <a:effectLst/>
                        </a:rPr>
                        <a:t>Operating pressure</a:t>
                      </a:r>
                      <a:endParaRPr lang="zh-CN" sz="16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ts val="1500"/>
                        </a:lnSpc>
                        <a:spcAft>
                          <a:spcPts val="0"/>
                        </a:spcAft>
                      </a:pPr>
                      <a:r>
                        <a:rPr lang="en-US" sz="1200" kern="1200" dirty="0">
                          <a:effectLst/>
                        </a:rPr>
                        <a:t>2.5~3.0 </a:t>
                      </a:r>
                      <a:r>
                        <a:rPr lang="en-US" sz="1200" kern="1200" dirty="0" err="1">
                          <a:effectLst/>
                        </a:rPr>
                        <a:t>MpaG</a:t>
                      </a:r>
                      <a:endParaRPr lang="zh-CN" sz="16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ts val="1500"/>
                        </a:lnSpc>
                        <a:spcAft>
                          <a:spcPts val="0"/>
                        </a:spcAft>
                      </a:pPr>
                      <a:r>
                        <a:rPr lang="en-US" sz="1200" kern="1200">
                          <a:effectLst/>
                        </a:rPr>
                        <a:t>0.6 MpaG</a:t>
                      </a:r>
                      <a:endParaRPr lang="zh-CN" sz="16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r>
              <a:tr h="323253">
                <a:tc>
                  <a:txBody>
                    <a:bodyPr/>
                    <a:lstStyle/>
                    <a:p>
                      <a:pPr algn="ctr" fontAlgn="ctr">
                        <a:lnSpc>
                          <a:spcPts val="1500"/>
                        </a:lnSpc>
                        <a:spcAft>
                          <a:spcPts val="0"/>
                        </a:spcAft>
                      </a:pPr>
                      <a:r>
                        <a:rPr lang="en-US" sz="1200" kern="1200">
                          <a:effectLst/>
                        </a:rPr>
                        <a:t>Operating temperature</a:t>
                      </a:r>
                      <a:endParaRPr lang="zh-CN" sz="16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ts val="1500"/>
                        </a:lnSpc>
                        <a:spcAft>
                          <a:spcPts val="0"/>
                        </a:spcAft>
                      </a:pPr>
                      <a:r>
                        <a:rPr lang="en-US" sz="1200" kern="1200" dirty="0">
                          <a:effectLst/>
                        </a:rPr>
                        <a:t>500~55</a:t>
                      </a:r>
                      <a:r>
                        <a:rPr lang="en-US" sz="1200" kern="1200" dirty="0">
                          <a:effectLst/>
                          <a:latin typeface="+mn-lt"/>
                        </a:rPr>
                        <a:t>0</a:t>
                      </a:r>
                      <a:r>
                        <a:rPr lang="zh-CN" sz="1200" kern="1200" dirty="0">
                          <a:effectLst/>
                          <a:latin typeface="+mn-lt"/>
                        </a:rPr>
                        <a:t>℃</a:t>
                      </a:r>
                      <a:endParaRPr lang="zh-CN" sz="1600" kern="100" dirty="0">
                        <a:effectLst/>
                        <a:latin typeface="+mn-lt"/>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ts val="1500"/>
                        </a:lnSpc>
                        <a:spcAft>
                          <a:spcPts val="0"/>
                        </a:spcAft>
                      </a:pPr>
                      <a:r>
                        <a:rPr lang="en-US" sz="1200" kern="1200" dirty="0">
                          <a:effectLst/>
                        </a:rPr>
                        <a:t>125</a:t>
                      </a:r>
                      <a:r>
                        <a:rPr lang="en-US" sz="1200" kern="1200" dirty="0">
                          <a:effectLst/>
                          <a:latin typeface="+mn-lt"/>
                        </a:rPr>
                        <a:t>0</a:t>
                      </a:r>
                      <a:r>
                        <a:rPr lang="zh-CN" sz="1200" kern="1200" dirty="0">
                          <a:effectLst/>
                          <a:latin typeface="+mn-lt"/>
                        </a:rPr>
                        <a:t>℃</a:t>
                      </a:r>
                      <a:endParaRPr lang="zh-CN" sz="1600" kern="100" dirty="0">
                        <a:effectLst/>
                        <a:latin typeface="+mn-lt"/>
                        <a:ea typeface="Arial Unicode MS" panose="020B0604020202020204" pitchFamily="34" charset="-122"/>
                        <a:cs typeface="Arial Unicode MS" panose="020B0604020202020204" pitchFamily="34" charset="-122"/>
                      </a:endParaRPr>
                    </a:p>
                  </a:txBody>
                  <a:tcPr marL="9525" marR="9525" marT="9525" marB="0" anchor="ctr"/>
                </a:tc>
              </a:tr>
              <a:tr h="399957">
                <a:tc>
                  <a:txBody>
                    <a:bodyPr/>
                    <a:lstStyle/>
                    <a:p>
                      <a:pPr algn="ctr" fontAlgn="ctr">
                        <a:lnSpc>
                          <a:spcPts val="1500"/>
                        </a:lnSpc>
                        <a:spcAft>
                          <a:spcPts val="0"/>
                        </a:spcAft>
                      </a:pPr>
                      <a:r>
                        <a:rPr lang="en-US" sz="1200" kern="1200">
                          <a:effectLst/>
                        </a:rPr>
                        <a:t>Reaction principle</a:t>
                      </a:r>
                      <a:endParaRPr lang="zh-CN" sz="16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ct val="115000"/>
                        </a:lnSpc>
                        <a:spcAft>
                          <a:spcPts val="0"/>
                        </a:spcAft>
                      </a:pPr>
                      <a:r>
                        <a:rPr lang="en-US" sz="1200" kern="1200" dirty="0">
                          <a:effectLst/>
                        </a:rPr>
                        <a:t>Si + 3SiCl</a:t>
                      </a:r>
                      <a:r>
                        <a:rPr lang="en-US" sz="1200" kern="1200" baseline="-25000" dirty="0">
                          <a:effectLst/>
                        </a:rPr>
                        <a:t>4 </a:t>
                      </a:r>
                      <a:r>
                        <a:rPr lang="en-US" sz="1200" kern="1200" dirty="0">
                          <a:effectLst/>
                        </a:rPr>
                        <a:t>+ 2H</a:t>
                      </a:r>
                      <a:r>
                        <a:rPr lang="en-US" sz="1200" kern="1200" baseline="-25000" dirty="0">
                          <a:effectLst/>
                        </a:rPr>
                        <a:t>2 </a:t>
                      </a:r>
                      <a:r>
                        <a:rPr lang="en-US" sz="1200" kern="1200" dirty="0">
                          <a:effectLst/>
                        </a:rPr>
                        <a:t>= 4SiHCl</a:t>
                      </a:r>
                      <a:r>
                        <a:rPr lang="en-US" sz="1200" kern="1200" baseline="-25000" dirty="0">
                          <a:effectLst/>
                        </a:rPr>
                        <a:t>3</a:t>
                      </a:r>
                      <a:endParaRPr lang="zh-CN" sz="16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ct val="115000"/>
                        </a:lnSpc>
                        <a:spcAft>
                          <a:spcPts val="0"/>
                        </a:spcAft>
                      </a:pPr>
                      <a:r>
                        <a:rPr lang="en-US" sz="1200" kern="1200" dirty="0">
                          <a:effectLst/>
                        </a:rPr>
                        <a:t>SiCl</a:t>
                      </a:r>
                      <a:r>
                        <a:rPr lang="en-US" sz="1200" kern="1200" baseline="-25000" dirty="0">
                          <a:effectLst/>
                        </a:rPr>
                        <a:t>4 </a:t>
                      </a:r>
                      <a:r>
                        <a:rPr lang="en-US" sz="1200" kern="1200" dirty="0">
                          <a:effectLst/>
                        </a:rPr>
                        <a:t>+ H</a:t>
                      </a:r>
                      <a:r>
                        <a:rPr lang="en-US" sz="1200" kern="1200" baseline="-25000" dirty="0">
                          <a:effectLst/>
                        </a:rPr>
                        <a:t>2</a:t>
                      </a:r>
                      <a:r>
                        <a:rPr lang="en-US" sz="1200" kern="1200" dirty="0">
                          <a:effectLst/>
                        </a:rPr>
                        <a:t>= </a:t>
                      </a:r>
                      <a:r>
                        <a:rPr lang="en-US" sz="1200" kern="1200" dirty="0" err="1">
                          <a:effectLst/>
                        </a:rPr>
                        <a:t>HCl</a:t>
                      </a:r>
                      <a:r>
                        <a:rPr lang="en-US" sz="1200" kern="1200" dirty="0">
                          <a:effectLst/>
                        </a:rPr>
                        <a:t> + SiHCl</a:t>
                      </a:r>
                      <a:r>
                        <a:rPr lang="en-US" sz="1200" kern="1200" baseline="-25000" dirty="0">
                          <a:effectLst/>
                        </a:rPr>
                        <a:t>3  </a:t>
                      </a:r>
                      <a:endParaRPr lang="zh-CN" sz="16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r>
              <a:tr h="323253">
                <a:tc>
                  <a:txBody>
                    <a:bodyPr/>
                    <a:lstStyle/>
                    <a:p>
                      <a:pPr algn="ctr" fontAlgn="ctr">
                        <a:lnSpc>
                          <a:spcPts val="1500"/>
                        </a:lnSpc>
                        <a:spcAft>
                          <a:spcPts val="0"/>
                        </a:spcAft>
                      </a:pPr>
                      <a:r>
                        <a:rPr lang="en-US" sz="1200" kern="1200">
                          <a:effectLst/>
                        </a:rPr>
                        <a:t>Power consumption</a:t>
                      </a:r>
                      <a:endParaRPr lang="zh-CN" sz="16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ts val="1500"/>
                        </a:lnSpc>
                        <a:spcAft>
                          <a:spcPts val="0"/>
                        </a:spcAft>
                      </a:pPr>
                      <a:r>
                        <a:rPr lang="en-US" sz="1200" kern="1200">
                          <a:effectLst/>
                        </a:rPr>
                        <a:t>0.8~1.2 kWh/ kg·Tcs</a:t>
                      </a:r>
                      <a:endParaRPr lang="zh-CN" sz="16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ts val="1500"/>
                        </a:lnSpc>
                        <a:spcAft>
                          <a:spcPts val="0"/>
                        </a:spcAft>
                      </a:pPr>
                      <a:r>
                        <a:rPr lang="en-US" sz="1200" kern="1200" dirty="0">
                          <a:effectLst/>
                        </a:rPr>
                        <a:t>3.5~4.5 kWh/</a:t>
                      </a:r>
                      <a:r>
                        <a:rPr lang="en-US" sz="1200" kern="1200" dirty="0" err="1">
                          <a:effectLst/>
                        </a:rPr>
                        <a:t>kg·Tcs</a:t>
                      </a:r>
                      <a:endParaRPr lang="zh-CN" sz="16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r>
              <a:tr h="323253">
                <a:tc>
                  <a:txBody>
                    <a:bodyPr/>
                    <a:lstStyle/>
                    <a:p>
                      <a:pPr algn="ctr" fontAlgn="ctr">
                        <a:lnSpc>
                          <a:spcPts val="1500"/>
                        </a:lnSpc>
                        <a:spcAft>
                          <a:spcPts val="0"/>
                        </a:spcAft>
                      </a:pPr>
                      <a:r>
                        <a:rPr lang="en-US" sz="1200" kern="1200">
                          <a:effectLst/>
                        </a:rPr>
                        <a:t>One conversion rate</a:t>
                      </a:r>
                      <a:endParaRPr lang="zh-CN" sz="1600" kern="10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ts val="1500"/>
                        </a:lnSpc>
                        <a:spcAft>
                          <a:spcPts val="0"/>
                        </a:spcAft>
                      </a:pPr>
                      <a:r>
                        <a:rPr lang="en-US" sz="1200" kern="1200" dirty="0">
                          <a:effectLst/>
                        </a:rPr>
                        <a:t>25% </a:t>
                      </a:r>
                      <a:r>
                        <a:rPr lang="en-US" sz="1200" kern="1200" dirty="0" err="1">
                          <a:effectLst/>
                        </a:rPr>
                        <a:t>mol</a:t>
                      </a:r>
                      <a:endParaRPr lang="zh-CN" sz="16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ts val="1500"/>
                        </a:lnSpc>
                        <a:spcAft>
                          <a:spcPts val="0"/>
                        </a:spcAft>
                      </a:pPr>
                      <a:r>
                        <a:rPr lang="en-US" sz="1200" kern="1200" dirty="0">
                          <a:effectLst/>
                        </a:rPr>
                        <a:t>15~20% </a:t>
                      </a:r>
                      <a:r>
                        <a:rPr lang="en-US" sz="1200" kern="1200" dirty="0" err="1">
                          <a:effectLst/>
                        </a:rPr>
                        <a:t>mol</a:t>
                      </a:r>
                      <a:endParaRPr lang="zh-CN" sz="16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r>
            </a:tbl>
          </a:graphicData>
        </a:graphic>
      </p:graphicFrame>
      <p:cxnSp>
        <p:nvCxnSpPr>
          <p:cNvPr id="30" name="直接箭头连接符 29"/>
          <p:cNvCxnSpPr/>
          <p:nvPr/>
        </p:nvCxnSpPr>
        <p:spPr>
          <a:xfrm>
            <a:off x="2987824" y="3212976"/>
            <a:ext cx="0" cy="21602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flipV="1">
            <a:off x="5940152" y="3212976"/>
            <a:ext cx="0"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sp>
        <p:nvSpPr>
          <p:cNvPr id="15" name="矩形 4"/>
          <p:cNvSpPr/>
          <p:nvPr/>
        </p:nvSpPr>
        <p:spPr>
          <a:xfrm>
            <a:off x="8676456" y="1196752"/>
            <a:ext cx="431032" cy="53120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14</a:t>
            </a:fld>
            <a:endParaRPr lang="zh-CN" altLang="en-US" sz="1100"/>
          </a:p>
        </p:txBody>
      </p:sp>
    </p:spTree>
    <p:extLst>
      <p:ext uri="{BB962C8B-B14F-4D97-AF65-F5344CB8AC3E}">
        <p14:creationId xmlns:p14="http://schemas.microsoft.com/office/powerpoint/2010/main" val="26698426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a:off x="0" y="116632"/>
            <a:ext cx="8964488" cy="936104"/>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zh-CN" sz="2800" b="1" dirty="0">
                <a:ea typeface="Arial Unicode MS" panose="020B0604020202020204" pitchFamily="34" charset="-122"/>
                <a:cs typeface="Arial Unicode MS" panose="020B0604020202020204" pitchFamily="34" charset="-122"/>
              </a:rPr>
              <a:t> Fluidized </a:t>
            </a:r>
            <a:r>
              <a:rPr lang="en-US" altLang="zh-CN" sz="2800" b="1" dirty="0" smtClean="0">
                <a:ea typeface="Arial Unicode MS" panose="020B0604020202020204" pitchFamily="34" charset="-122"/>
                <a:cs typeface="Arial Unicode MS" panose="020B0604020202020204" pitchFamily="34" charset="-122"/>
              </a:rPr>
              <a:t>Bed Rector Manufacturing Technology </a:t>
            </a:r>
            <a:endParaRPr lang="en-US" altLang="zh-CN" sz="2800" b="1" dirty="0">
              <a:ea typeface="Arial Unicode MS" panose="020B0604020202020204" pitchFamily="34" charset="-122"/>
              <a:cs typeface="Arial Unicode MS" panose="020B0604020202020204" pitchFamily="34" charset="-122"/>
            </a:endParaRPr>
          </a:p>
          <a:p>
            <a:r>
              <a:rPr lang="en-US" altLang="zh-CN" sz="2800" b="1" dirty="0" smtClean="0">
                <a:ea typeface="Arial Unicode MS" panose="020B0604020202020204" pitchFamily="34" charset="-122"/>
                <a:cs typeface="Arial Unicode MS" panose="020B0604020202020204" pitchFamily="34" charset="-122"/>
              </a:rPr>
              <a:t> will </a:t>
            </a:r>
            <a:r>
              <a:rPr lang="en-US" altLang="zh-CN" sz="2800" b="1" dirty="0">
                <a:ea typeface="Arial Unicode MS" panose="020B0604020202020204" pitchFamily="34" charset="-122"/>
                <a:cs typeface="Arial Unicode MS" panose="020B0604020202020204" pitchFamily="34" charset="-122"/>
              </a:rPr>
              <a:t>C</a:t>
            </a:r>
            <a:r>
              <a:rPr lang="en-US" altLang="zh-CN" sz="2800" b="1" dirty="0" smtClean="0">
                <a:ea typeface="Arial Unicode MS" panose="020B0604020202020204" pitchFamily="34" charset="-122"/>
                <a:cs typeface="Arial Unicode MS" panose="020B0604020202020204" pitchFamily="34" charset="-122"/>
              </a:rPr>
              <a:t>ontinue to Reduce </a:t>
            </a:r>
            <a:r>
              <a:rPr lang="en-US" altLang="zh-CN" sz="2800" b="1" smtClean="0">
                <a:ea typeface="Arial Unicode MS" panose="020B0604020202020204" pitchFamily="34" charset="-122"/>
                <a:cs typeface="Arial Unicode MS" panose="020B0604020202020204" pitchFamily="34" charset="-122"/>
              </a:rPr>
              <a:t>the Costs                    </a:t>
            </a:r>
            <a:r>
              <a:rPr lang="en-US" altLang="zh-CN" sz="2000" dirty="0" smtClean="0">
                <a:ea typeface="Arial Unicode MS" panose="020B0604020202020204" pitchFamily="34" charset="-122"/>
                <a:cs typeface="Arial Unicode MS" panose="020B0604020202020204" pitchFamily="34" charset="-122"/>
              </a:rPr>
              <a:t>—</a:t>
            </a:r>
            <a:r>
              <a:rPr lang="en-US" altLang="zh-CN" sz="2800" dirty="0" smtClean="0">
                <a:ea typeface="Arial Unicode MS" panose="020B0604020202020204" pitchFamily="34" charset="-122"/>
                <a:cs typeface="Arial Unicode MS" panose="020B0604020202020204" pitchFamily="34" charset="-122"/>
              </a:rPr>
              <a:t> </a:t>
            </a:r>
            <a:r>
              <a:rPr lang="en-US" altLang="zh-CN" sz="2000" dirty="0">
                <a:ea typeface="Arial Unicode MS" panose="020B0604020202020204" pitchFamily="34" charset="-122"/>
                <a:cs typeface="Arial Unicode MS" panose="020B0604020202020204" pitchFamily="34" charset="-122"/>
              </a:rPr>
              <a:t>silicon material </a:t>
            </a:r>
            <a:endParaRPr lang="zh-CN" altLang="en-US" sz="2800" dirty="0">
              <a:ea typeface="Arial Unicode MS" panose="020B0604020202020204" pitchFamily="34" charset="-122"/>
              <a:cs typeface="Arial Unicode MS" panose="020B0604020202020204" pitchFamily="34" charset="-122"/>
            </a:endParaRPr>
          </a:p>
        </p:txBody>
      </p:sp>
      <p:sp>
        <p:nvSpPr>
          <p:cNvPr id="9" name="矩形 8"/>
          <p:cNvSpPr/>
          <p:nvPr/>
        </p:nvSpPr>
        <p:spPr>
          <a:xfrm>
            <a:off x="863588" y="1988840"/>
            <a:ext cx="7414464" cy="2062103"/>
          </a:xfrm>
          <a:prstGeom prst="rect">
            <a:avLst/>
          </a:prstGeom>
        </p:spPr>
        <p:txBody>
          <a:bodyPr wrap="square">
            <a:spAutoFit/>
          </a:bodyPr>
          <a:lstStyle/>
          <a:p>
            <a:pPr marL="285750" indent="-285750">
              <a:lnSpc>
                <a:spcPct val="20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Simple </a:t>
            </a:r>
            <a:r>
              <a:rPr lang="en-US" altLang="zh-CN" sz="1600" dirty="0">
                <a:ea typeface="Arial Unicode MS" panose="020B0604020202020204" pitchFamily="34" charset="-122"/>
                <a:cs typeface="Arial Unicode MS" panose="020B0604020202020204" pitchFamily="34" charset="-122"/>
              </a:rPr>
              <a:t>process, </a:t>
            </a:r>
            <a:r>
              <a:rPr lang="en-US" altLang="zh-CN" sz="1600" dirty="0" smtClean="0">
                <a:ea typeface="Arial Unicode MS" panose="020B0604020202020204" pitchFamily="34" charset="-122"/>
                <a:cs typeface="Arial Unicode MS" panose="020B0604020202020204" pitchFamily="34" charset="-122"/>
              </a:rPr>
              <a:t>low investment, low power consumption and </a:t>
            </a:r>
            <a:r>
              <a:rPr lang="en-US" altLang="zh-CN" sz="1600" b="1" dirty="0" smtClean="0">
                <a:solidFill>
                  <a:srgbClr val="C00000"/>
                </a:solidFill>
                <a:ea typeface="Arial Unicode MS" panose="020B0604020202020204" pitchFamily="34" charset="-122"/>
                <a:cs typeface="Arial Unicode MS" panose="020B0604020202020204" pitchFamily="34" charset="-122"/>
              </a:rPr>
              <a:t>low </a:t>
            </a:r>
            <a:r>
              <a:rPr lang="en-US" altLang="zh-CN" sz="1600" b="1" dirty="0">
                <a:solidFill>
                  <a:srgbClr val="C00000"/>
                </a:solidFill>
                <a:ea typeface="Arial Unicode MS" panose="020B0604020202020204" pitchFamily="34" charset="-122"/>
                <a:cs typeface="Arial Unicode MS" panose="020B0604020202020204" pitchFamily="34" charset="-122"/>
              </a:rPr>
              <a:t>operation costs </a:t>
            </a:r>
          </a:p>
          <a:p>
            <a:pPr marL="285750" indent="-285750">
              <a:lnSpc>
                <a:spcPct val="200000"/>
              </a:lnSpc>
              <a:buFont typeface="Arial" panose="020B0604020202020204" pitchFamily="34" charset="0"/>
              <a:buChar char="•"/>
            </a:pPr>
            <a:r>
              <a:rPr lang="en-US" altLang="zh-CN" sz="1600" dirty="0">
                <a:ea typeface="Arial Unicode MS" panose="020B0604020202020204" pitchFamily="34" charset="-122"/>
                <a:cs typeface="Arial Unicode MS" panose="020B0604020202020204" pitchFamily="34" charset="-122"/>
              </a:rPr>
              <a:t>Over </a:t>
            </a:r>
            <a:r>
              <a:rPr lang="en-US" altLang="zh-CN" sz="1600" b="1" dirty="0">
                <a:solidFill>
                  <a:srgbClr val="C00000"/>
                </a:solidFill>
                <a:ea typeface="Arial Unicode MS" panose="020B0604020202020204" pitchFamily="34" charset="-122"/>
                <a:cs typeface="Arial Unicode MS" panose="020B0604020202020204" pitchFamily="34" charset="-122"/>
              </a:rPr>
              <a:t>95% </a:t>
            </a:r>
            <a:r>
              <a:rPr lang="en-US" altLang="zh-CN" sz="1600" dirty="0">
                <a:ea typeface="Arial Unicode MS" panose="020B0604020202020204" pitchFamily="34" charset="-122"/>
                <a:cs typeface="Arial Unicode MS" panose="020B0604020202020204" pitchFamily="34" charset="-122"/>
              </a:rPr>
              <a:t>one-time conversion rate for </a:t>
            </a:r>
            <a:r>
              <a:rPr lang="en-US" altLang="zh-CN" sz="1600" dirty="0" err="1">
                <a:ea typeface="Arial Unicode MS" panose="020B0604020202020204" pitchFamily="34" charset="-122"/>
                <a:cs typeface="Arial Unicode MS" panose="020B0604020202020204" pitchFamily="34" charset="-122"/>
              </a:rPr>
              <a:t>silane</a:t>
            </a:r>
            <a:r>
              <a:rPr lang="en-US" altLang="zh-CN" sz="1600" dirty="0">
                <a:ea typeface="Arial Unicode MS" panose="020B0604020202020204" pitchFamily="34" charset="-122"/>
                <a:cs typeface="Arial Unicode MS" panose="020B0604020202020204" pitchFamily="34" charset="-122"/>
              </a:rPr>
              <a:t> </a:t>
            </a:r>
            <a:r>
              <a:rPr lang="en-US" altLang="zh-CN" sz="1600" dirty="0" smtClean="0">
                <a:ea typeface="Arial Unicode MS" panose="020B0604020202020204" pitchFamily="34" charset="-122"/>
                <a:cs typeface="Arial Unicode MS" panose="020B0604020202020204" pitchFamily="34" charset="-122"/>
              </a:rPr>
              <a:t>gas</a:t>
            </a:r>
          </a:p>
          <a:p>
            <a:pPr marL="285750" indent="-285750">
              <a:lnSpc>
                <a:spcPct val="20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High </a:t>
            </a:r>
            <a:r>
              <a:rPr lang="en-US" altLang="zh-CN" sz="1600" dirty="0">
                <a:ea typeface="Arial Unicode MS" panose="020B0604020202020204" pitchFamily="34" charset="-122"/>
                <a:cs typeface="Arial Unicode MS" panose="020B0604020202020204" pitchFamily="34" charset="-122"/>
              </a:rPr>
              <a:t>recycling rate of main reacting materials </a:t>
            </a:r>
          </a:p>
          <a:p>
            <a:pPr marL="285750" indent="-285750">
              <a:lnSpc>
                <a:spcPct val="20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Continuous </a:t>
            </a:r>
            <a:r>
              <a:rPr lang="en-US" altLang="zh-CN" sz="1600" dirty="0">
                <a:ea typeface="Arial Unicode MS" panose="020B0604020202020204" pitchFamily="34" charset="-122"/>
                <a:cs typeface="Arial Unicode MS" panose="020B0604020202020204" pitchFamily="34" charset="-122"/>
              </a:rPr>
              <a:t>operation of FBR </a:t>
            </a:r>
            <a:r>
              <a:rPr lang="en-US" altLang="zh-CN" sz="1600" dirty="0" smtClean="0">
                <a:ea typeface="Arial Unicode MS" panose="020B0604020202020204" pitchFamily="34" charset="-122"/>
                <a:cs typeface="Arial Unicode MS" panose="020B0604020202020204" pitchFamily="34" charset="-122"/>
              </a:rPr>
              <a:t>and thus higher </a:t>
            </a:r>
            <a:r>
              <a:rPr lang="en-US" altLang="zh-CN" sz="1600" dirty="0">
                <a:ea typeface="Arial Unicode MS" panose="020B0604020202020204" pitchFamily="34" charset="-122"/>
                <a:cs typeface="Arial Unicode MS" panose="020B0604020202020204" pitchFamily="34" charset="-122"/>
              </a:rPr>
              <a:t>production </a:t>
            </a:r>
            <a:r>
              <a:rPr lang="en-US" altLang="zh-CN" sz="1600" dirty="0" smtClean="0">
                <a:ea typeface="Arial Unicode MS" panose="020B0604020202020204" pitchFamily="34" charset="-122"/>
                <a:cs typeface="Arial Unicode MS" panose="020B0604020202020204" pitchFamily="34" charset="-122"/>
              </a:rPr>
              <a:t>efficiency</a:t>
            </a:r>
            <a:endParaRPr lang="en-US" altLang="zh-CN" sz="1600" dirty="0">
              <a:ea typeface="Arial Unicode MS" panose="020B0604020202020204" pitchFamily="34" charset="-122"/>
              <a:cs typeface="Arial Unicode MS" panose="020B0604020202020204" pitchFamily="34" charset="-122"/>
            </a:endParaRPr>
          </a:p>
        </p:txBody>
      </p:sp>
      <p:sp>
        <p:nvSpPr>
          <p:cNvPr id="11" name="矩形 10"/>
          <p:cNvSpPr/>
          <p:nvPr/>
        </p:nvSpPr>
        <p:spPr>
          <a:xfrm>
            <a:off x="5868144" y="5877272"/>
            <a:ext cx="1622560" cy="261610"/>
          </a:xfrm>
          <a:prstGeom prst="rect">
            <a:avLst/>
          </a:prstGeom>
        </p:spPr>
        <p:txBody>
          <a:bodyPr wrap="none">
            <a:spAutoFit/>
          </a:bodyPr>
          <a:lstStyle/>
          <a:p>
            <a:r>
              <a:rPr lang="en-US" altLang="zh-CN" sz="1100" dirty="0">
                <a:solidFill>
                  <a:schemeClr val="tx1">
                    <a:lumMod val="50000"/>
                    <a:lumOff val="50000"/>
                  </a:schemeClr>
                </a:solidFill>
                <a:ea typeface="Arial Unicode MS" panose="020B0604020202020204" pitchFamily="34" charset="-122"/>
                <a:cs typeface="Arial Unicode MS" panose="020B0604020202020204" pitchFamily="34" charset="-122"/>
              </a:rPr>
              <a:t>Source:  GCL New Energy</a:t>
            </a:r>
            <a:endParaRPr lang="zh-CN" altLang="zh-CN" sz="1100" dirty="0">
              <a:solidFill>
                <a:schemeClr val="tx1">
                  <a:lumMod val="50000"/>
                  <a:lumOff val="50000"/>
                </a:schemeClr>
              </a:solidFill>
              <a:ea typeface="Arial Unicode MS" panose="020B0604020202020204" pitchFamily="34" charset="-122"/>
              <a:cs typeface="Arial Unicode MS" panose="020B0604020202020204" pitchFamily="34" charset="-122"/>
            </a:endParaRPr>
          </a:p>
        </p:txBody>
      </p:sp>
      <p:sp>
        <p:nvSpPr>
          <p:cNvPr id="13" name="矩形 12"/>
          <p:cNvSpPr/>
          <p:nvPr/>
        </p:nvSpPr>
        <p:spPr>
          <a:xfrm>
            <a:off x="468052" y="1434842"/>
            <a:ext cx="8208404"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zh-CN" altLang="en-US" sz="2000" dirty="0" smtClean="0">
                <a:solidFill>
                  <a:prstClr val="black"/>
                </a:solidFill>
                <a:ea typeface="Arial Unicode MS" panose="020B0604020202020204" pitchFamily="34" charset="-122"/>
                <a:cs typeface="Arial Unicode MS" panose="020B0604020202020204" pitchFamily="34" charset="-122"/>
              </a:rPr>
              <a:t> </a:t>
            </a:r>
            <a:r>
              <a:rPr lang="en-US" altLang="zh-CN" sz="2000" dirty="0" smtClean="0">
                <a:ea typeface="Arial Unicode MS" panose="020B0604020202020204" pitchFamily="34" charset="-122"/>
                <a:cs typeface="Arial Unicode MS" panose="020B0604020202020204" pitchFamily="34" charset="-122"/>
              </a:rPr>
              <a:t>A </a:t>
            </a:r>
            <a:r>
              <a:rPr lang="en-US" altLang="zh-CN" sz="2000" b="1" dirty="0">
                <a:solidFill>
                  <a:srgbClr val="C00000"/>
                </a:solidFill>
                <a:ea typeface="Arial Unicode MS" panose="020B0604020202020204" pitchFamily="34" charset="-122"/>
                <a:cs typeface="Arial Unicode MS" panose="020B0604020202020204" pitchFamily="34" charset="-122"/>
              </a:rPr>
              <a:t>more recent </a:t>
            </a:r>
            <a:r>
              <a:rPr lang="en-US" altLang="zh-CN" sz="2000" dirty="0" smtClean="0">
                <a:ea typeface="Arial Unicode MS" panose="020B0604020202020204" pitchFamily="34" charset="-122"/>
                <a:cs typeface="Arial Unicode MS" panose="020B0604020202020204" pitchFamily="34" charset="-122"/>
              </a:rPr>
              <a:t>alternative technology, producing granular </a:t>
            </a:r>
            <a:r>
              <a:rPr lang="en-US" altLang="zh-CN" sz="2000" dirty="0" err="1" smtClean="0">
                <a:ea typeface="Arial Unicode MS" panose="020B0604020202020204" pitchFamily="34" charset="-122"/>
                <a:cs typeface="Arial Unicode MS" panose="020B0604020202020204" pitchFamily="34" charset="-122"/>
              </a:rPr>
              <a:t>polysilicon</a:t>
            </a:r>
            <a:endParaRPr lang="zh-CN" altLang="en-US" sz="2000" dirty="0">
              <a:ea typeface="Arial Unicode MS" panose="020B0604020202020204" pitchFamily="34" charset="-122"/>
              <a:cs typeface="Arial Unicode MS" panose="020B0604020202020204" pitchFamily="34" charset="-122"/>
            </a:endParaRPr>
          </a:p>
        </p:txBody>
      </p:sp>
      <p:grpSp>
        <p:nvGrpSpPr>
          <p:cNvPr id="15" name="组合 14"/>
          <p:cNvGrpSpPr/>
          <p:nvPr/>
        </p:nvGrpSpPr>
        <p:grpSpPr>
          <a:xfrm>
            <a:off x="3059832" y="4298456"/>
            <a:ext cx="2883258" cy="1938856"/>
            <a:chOff x="6444208" y="4725144"/>
            <a:chExt cx="1515107" cy="1938856"/>
          </a:xfrm>
        </p:grpSpPr>
        <p:pic>
          <p:nvPicPr>
            <p:cNvPr id="17" name="Picture 2"/>
            <p:cNvPicPr>
              <a:picLocks noChangeAspect="1" noChangeArrowheads="1"/>
            </p:cNvPicPr>
            <p:nvPr/>
          </p:nvPicPr>
          <p:blipFill>
            <a:blip r:embed="rId4" cstate="print"/>
            <a:srcRect/>
            <a:stretch>
              <a:fillRect/>
            </a:stretch>
          </p:blipFill>
          <p:spPr bwMode="auto">
            <a:xfrm>
              <a:off x="6444208" y="4725144"/>
              <a:ext cx="1515107" cy="1618176"/>
            </a:xfrm>
            <a:prstGeom prst="rect">
              <a:avLst/>
            </a:prstGeom>
            <a:noFill/>
            <a:ln w="9525">
              <a:noFill/>
              <a:miter lim="800000"/>
              <a:headEnd/>
              <a:tailEnd/>
            </a:ln>
          </p:spPr>
        </p:pic>
        <p:sp>
          <p:nvSpPr>
            <p:cNvPr id="18" name="矩形 17"/>
            <p:cNvSpPr/>
            <p:nvPr/>
          </p:nvSpPr>
          <p:spPr>
            <a:xfrm>
              <a:off x="6979523" y="6402390"/>
              <a:ext cx="562018" cy="261610"/>
            </a:xfrm>
            <a:prstGeom prst="rect">
              <a:avLst/>
            </a:prstGeom>
          </p:spPr>
          <p:txBody>
            <a:bodyPr wrap="none">
              <a:spAutoFit/>
            </a:bodyPr>
            <a:lstStyle/>
            <a:p>
              <a:r>
                <a:rPr lang="en-US" altLang="zh-CN" sz="1100" dirty="0" smtClean="0">
                  <a:solidFill>
                    <a:srgbClr val="C00000"/>
                  </a:solidFill>
                  <a:ea typeface="Arial Unicode MS" panose="020B0604020202020204" pitchFamily="34" charset="-122"/>
                  <a:cs typeface="Arial Unicode MS" panose="020B0604020202020204" pitchFamily="34" charset="-122"/>
                </a:rPr>
                <a:t>Silicon particles</a:t>
              </a:r>
            </a:p>
          </p:txBody>
        </p:sp>
      </p:gr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sp>
        <p:nvSpPr>
          <p:cNvPr id="14" name="矩形 4"/>
          <p:cNvSpPr/>
          <p:nvPr/>
        </p:nvSpPr>
        <p:spPr>
          <a:xfrm>
            <a:off x="8676456" y="1196752"/>
            <a:ext cx="431032" cy="53120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15</a:t>
            </a:fld>
            <a:endParaRPr lang="zh-CN" altLang="en-US" sz="1100"/>
          </a:p>
        </p:txBody>
      </p:sp>
    </p:spTree>
    <p:extLst>
      <p:ext uri="{BB962C8B-B14F-4D97-AF65-F5344CB8AC3E}">
        <p14:creationId xmlns:p14="http://schemas.microsoft.com/office/powerpoint/2010/main" val="1753746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a:off x="0" y="116632"/>
            <a:ext cx="8964488" cy="936104"/>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zh-CN" sz="2800" b="1" dirty="0">
                <a:ea typeface="Arial Unicode MS" panose="020B0604020202020204" pitchFamily="34" charset="-122"/>
                <a:cs typeface="Arial Unicode MS" panose="020B0604020202020204" pitchFamily="34" charset="-122"/>
              </a:rPr>
              <a:t> Modified </a:t>
            </a:r>
            <a:r>
              <a:rPr lang="en-US" altLang="zh-CN" sz="2800" b="1" dirty="0" smtClean="0">
                <a:ea typeface="Arial Unicode MS" panose="020B0604020202020204" pitchFamily="34" charset="-122"/>
                <a:cs typeface="Arial Unicode MS" panose="020B0604020202020204" pitchFamily="34" charset="-122"/>
              </a:rPr>
              <a:t>High-Efficiency </a:t>
            </a:r>
            <a:r>
              <a:rPr lang="en-US" altLang="zh-CN" sz="2800" b="1" smtClean="0">
                <a:ea typeface="Arial Unicode MS" panose="020B0604020202020204" pitchFamily="34" charset="-122"/>
                <a:cs typeface="Arial Unicode MS" panose="020B0604020202020204" pitchFamily="34" charset="-122"/>
              </a:rPr>
              <a:t>Ingot Casting Technology   </a:t>
            </a:r>
            <a:endParaRPr lang="en-US" altLang="zh-CN" sz="2800" b="1" dirty="0" smtClean="0">
              <a:ea typeface="Arial Unicode MS" panose="020B0604020202020204" pitchFamily="34" charset="-122"/>
              <a:cs typeface="Arial Unicode MS" panose="020B0604020202020204" pitchFamily="34" charset="-122"/>
            </a:endParaRPr>
          </a:p>
          <a:p>
            <a:r>
              <a:rPr lang="en-US" altLang="zh-CN" sz="2800" b="1" dirty="0" smtClean="0">
                <a:ea typeface="Arial Unicode MS" panose="020B0604020202020204" pitchFamily="34" charset="-122"/>
                <a:cs typeface="Arial Unicode MS" panose="020B0604020202020204" pitchFamily="34" charset="-122"/>
              </a:rPr>
              <a:t> </a:t>
            </a:r>
            <a:r>
              <a:rPr lang="en-US" altLang="zh-CN" sz="2800" b="1" dirty="0">
                <a:ea typeface="Arial Unicode MS" panose="020B0604020202020204" pitchFamily="34" charset="-122"/>
                <a:cs typeface="Arial Unicode MS" panose="020B0604020202020204" pitchFamily="34" charset="-122"/>
              </a:rPr>
              <a:t>Greatly </a:t>
            </a:r>
            <a:r>
              <a:rPr lang="en-US" altLang="zh-CN" sz="2800" b="1" dirty="0" smtClean="0">
                <a:ea typeface="Arial Unicode MS" panose="020B0604020202020204" pitchFamily="34" charset="-122"/>
                <a:cs typeface="Arial Unicode MS" panose="020B0604020202020204" pitchFamily="34" charset="-122"/>
              </a:rPr>
              <a:t>Increased </a:t>
            </a:r>
            <a:r>
              <a:rPr lang="en-US" altLang="zh-CN" sz="2800" b="1" dirty="0">
                <a:ea typeface="Arial Unicode MS" panose="020B0604020202020204" pitchFamily="34" charset="-122"/>
                <a:cs typeface="Arial Unicode MS" panose="020B0604020202020204" pitchFamily="34" charset="-122"/>
              </a:rPr>
              <a:t>the </a:t>
            </a:r>
            <a:r>
              <a:rPr lang="en-US" altLang="zh-CN" sz="2800" b="1" smtClean="0">
                <a:ea typeface="Arial Unicode MS" panose="020B0604020202020204" pitchFamily="34" charset="-122"/>
                <a:cs typeface="Arial Unicode MS" panose="020B0604020202020204" pitchFamily="34" charset="-122"/>
              </a:rPr>
              <a:t>Quality                               </a:t>
            </a:r>
            <a:r>
              <a:rPr lang="en-US" altLang="zh-CN" sz="2000" dirty="0" smtClean="0">
                <a:ea typeface="Arial Unicode MS" panose="020B0604020202020204" pitchFamily="34" charset="-122"/>
                <a:cs typeface="Arial Unicode MS" panose="020B0604020202020204" pitchFamily="34" charset="-122"/>
              </a:rPr>
              <a:t>—</a:t>
            </a:r>
            <a:r>
              <a:rPr lang="en-US" altLang="zh-CN" sz="2800" dirty="0" smtClean="0">
                <a:ea typeface="Arial Unicode MS" panose="020B0604020202020204" pitchFamily="34" charset="-122"/>
                <a:cs typeface="Arial Unicode MS" panose="020B0604020202020204" pitchFamily="34" charset="-122"/>
              </a:rPr>
              <a:t> </a:t>
            </a:r>
            <a:r>
              <a:rPr lang="en-US" altLang="zh-CN" sz="2000" dirty="0">
                <a:ea typeface="Arial Unicode MS" panose="020B0604020202020204" pitchFamily="34" charset="-122"/>
                <a:cs typeface="Arial Unicode MS" panose="020B0604020202020204" pitchFamily="34" charset="-122"/>
              </a:rPr>
              <a:t>silicon </a:t>
            </a:r>
            <a:r>
              <a:rPr lang="en-US" altLang="zh-CN" sz="2000" dirty="0" smtClean="0">
                <a:ea typeface="Arial Unicode MS" panose="020B0604020202020204" pitchFamily="34" charset="-122"/>
                <a:cs typeface="Arial Unicode MS" panose="020B0604020202020204" pitchFamily="34" charset="-122"/>
              </a:rPr>
              <a:t>wafer </a:t>
            </a:r>
            <a:endParaRPr lang="zh-CN" altLang="en-US" sz="2800" dirty="0">
              <a:ea typeface="Arial Unicode MS" panose="020B0604020202020204" pitchFamily="34" charset="-122"/>
              <a:cs typeface="Arial Unicode MS" panose="020B0604020202020204" pitchFamily="34" charset="-122"/>
            </a:endParaRPr>
          </a:p>
        </p:txBody>
      </p:sp>
      <p:sp>
        <p:nvSpPr>
          <p:cNvPr id="9" name="矩形 8"/>
          <p:cNvSpPr/>
          <p:nvPr/>
        </p:nvSpPr>
        <p:spPr>
          <a:xfrm>
            <a:off x="611560" y="2708920"/>
            <a:ext cx="8064896" cy="1077218"/>
          </a:xfrm>
          <a:prstGeom prst="rect">
            <a:avLst/>
          </a:prstGeom>
        </p:spPr>
        <p:txBody>
          <a:bodyPr wrap="square">
            <a:spAutoFit/>
          </a:bodyPr>
          <a:lstStyle/>
          <a:p>
            <a:pPr marL="285750" indent="-285750">
              <a:lnSpc>
                <a:spcPct val="20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Similar </a:t>
            </a:r>
            <a:r>
              <a:rPr lang="en-US" altLang="zh-CN" sz="1600" dirty="0">
                <a:ea typeface="Arial Unicode MS" panose="020B0604020202020204" pitchFamily="34" charset="-122"/>
                <a:cs typeface="Arial Unicode MS" panose="020B0604020202020204" pitchFamily="34" charset="-122"/>
              </a:rPr>
              <a:t>energy </a:t>
            </a:r>
            <a:r>
              <a:rPr lang="en-US" altLang="zh-CN" sz="1600" dirty="0" smtClean="0">
                <a:ea typeface="Arial Unicode MS" panose="020B0604020202020204" pitchFamily="34" charset="-122"/>
                <a:cs typeface="Arial Unicode MS" panose="020B0604020202020204" pitchFamily="34" charset="-122"/>
              </a:rPr>
              <a:t>consumption, but much</a:t>
            </a:r>
            <a:r>
              <a:rPr lang="en-US" altLang="zh-CN" sz="1600" b="1" dirty="0" smtClean="0">
                <a:solidFill>
                  <a:srgbClr val="C00000"/>
                </a:solidFill>
                <a:ea typeface="Arial Unicode MS" panose="020B0604020202020204" pitchFamily="34" charset="-122"/>
                <a:cs typeface="Arial Unicode MS" panose="020B0604020202020204" pitchFamily="34" charset="-122"/>
              </a:rPr>
              <a:t> better quality</a:t>
            </a:r>
          </a:p>
          <a:p>
            <a:pPr marL="285750" indent="-285750">
              <a:lnSpc>
                <a:spcPct val="20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Lower </a:t>
            </a:r>
            <a:r>
              <a:rPr lang="en-US" altLang="zh-CN" sz="1600" dirty="0">
                <a:ea typeface="Arial Unicode MS" panose="020B0604020202020204" pitchFamily="34" charset="-122"/>
                <a:cs typeface="Arial Unicode MS" panose="020B0604020202020204" pitchFamily="34" charset="-122"/>
              </a:rPr>
              <a:t>density of </a:t>
            </a:r>
            <a:r>
              <a:rPr lang="en-US" altLang="zh-CN" sz="1600" dirty="0" smtClean="0">
                <a:ea typeface="Arial Unicode MS" panose="020B0604020202020204" pitchFamily="34" charset="-122"/>
                <a:cs typeface="Arial Unicode MS" panose="020B0604020202020204" pitchFamily="34" charset="-122"/>
              </a:rPr>
              <a:t>defects, thus higher conversion efficiency of solar cells</a:t>
            </a:r>
            <a:endParaRPr lang="en-US" altLang="zh-CN" sz="1600" dirty="0">
              <a:ea typeface="Arial Unicode MS" panose="020B0604020202020204" pitchFamily="34" charset="-122"/>
              <a:cs typeface="Arial Unicode MS" panose="020B0604020202020204" pitchFamily="34" charset="-122"/>
            </a:endParaRPr>
          </a:p>
        </p:txBody>
      </p:sp>
      <p:sp>
        <p:nvSpPr>
          <p:cNvPr id="11" name="矩形 10"/>
          <p:cNvSpPr/>
          <p:nvPr/>
        </p:nvSpPr>
        <p:spPr>
          <a:xfrm>
            <a:off x="6516216" y="5914727"/>
            <a:ext cx="1622560" cy="261610"/>
          </a:xfrm>
          <a:prstGeom prst="rect">
            <a:avLst/>
          </a:prstGeom>
        </p:spPr>
        <p:txBody>
          <a:bodyPr wrap="none">
            <a:spAutoFit/>
          </a:bodyPr>
          <a:lstStyle/>
          <a:p>
            <a:r>
              <a:rPr lang="en-US" altLang="zh-CN" sz="1100" dirty="0">
                <a:solidFill>
                  <a:schemeClr val="tx1">
                    <a:lumMod val="50000"/>
                    <a:lumOff val="50000"/>
                  </a:schemeClr>
                </a:solidFill>
                <a:ea typeface="Arial Unicode MS" panose="020B0604020202020204" pitchFamily="34" charset="-122"/>
                <a:cs typeface="Arial Unicode MS" panose="020B0604020202020204" pitchFamily="34" charset="-122"/>
              </a:rPr>
              <a:t>Source:  GCL New Energy</a:t>
            </a:r>
            <a:endParaRPr lang="zh-CN" altLang="zh-CN" sz="1100" dirty="0">
              <a:solidFill>
                <a:schemeClr val="tx1">
                  <a:lumMod val="50000"/>
                  <a:lumOff val="50000"/>
                </a:schemeClr>
              </a:solidFill>
              <a:ea typeface="Arial Unicode MS" panose="020B0604020202020204" pitchFamily="34" charset="-122"/>
              <a:cs typeface="Arial Unicode MS" panose="020B0604020202020204" pitchFamily="34" charset="-122"/>
            </a:endParaRPr>
          </a:p>
        </p:txBody>
      </p:sp>
      <p:sp>
        <p:nvSpPr>
          <p:cNvPr id="13" name="矩形 12"/>
          <p:cNvSpPr/>
          <p:nvPr/>
        </p:nvSpPr>
        <p:spPr>
          <a:xfrm>
            <a:off x="273795" y="1340768"/>
            <a:ext cx="8402661" cy="147732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en-US" altLang="zh-CN" sz="2000" dirty="0" smtClean="0">
                <a:solidFill>
                  <a:prstClr val="black"/>
                </a:solidFill>
                <a:ea typeface="Arial Unicode MS" panose="020B0604020202020204" pitchFamily="34" charset="-122"/>
                <a:cs typeface="Arial Unicode MS" panose="020B0604020202020204" pitchFamily="34" charset="-122"/>
              </a:rPr>
              <a:t>Improved technology based on p</a:t>
            </a:r>
            <a:r>
              <a:rPr lang="en-US" altLang="zh-CN" sz="2000" dirty="0" smtClean="0">
                <a:ea typeface="Arial Unicode MS" panose="020B0604020202020204" pitchFamily="34" charset="-122"/>
                <a:cs typeface="Arial Unicode MS" panose="020B0604020202020204" pitchFamily="34" charset="-122"/>
              </a:rPr>
              <a:t>olycrystalline </a:t>
            </a:r>
            <a:r>
              <a:rPr lang="en-US" altLang="zh-CN" sz="2000" dirty="0">
                <a:ea typeface="Arial Unicode MS" panose="020B0604020202020204" pitchFamily="34" charset="-122"/>
                <a:cs typeface="Arial Unicode MS" panose="020B0604020202020204" pitchFamily="34" charset="-122"/>
              </a:rPr>
              <a:t>ingot casting process</a:t>
            </a:r>
            <a:r>
              <a:rPr lang="en-US" altLang="zh-CN" sz="2000" dirty="0" smtClean="0">
                <a:ea typeface="Arial Unicode MS" panose="020B0604020202020204" pitchFamily="34" charset="-122"/>
                <a:cs typeface="Arial Unicode MS" panose="020B0604020202020204" pitchFamily="34" charset="-122"/>
              </a:rPr>
              <a:t>, with homogeneous or heterogeneous seeds to </a:t>
            </a:r>
            <a:r>
              <a:rPr lang="en-US" altLang="zh-CN" sz="2000" dirty="0">
                <a:ea typeface="Arial Unicode MS" panose="020B0604020202020204" pitchFamily="34" charset="-122"/>
                <a:cs typeface="Arial Unicode MS" panose="020B0604020202020204" pitchFamily="34" charset="-122"/>
              </a:rPr>
              <a:t>optimize the wafers’ </a:t>
            </a:r>
            <a:r>
              <a:rPr lang="en-US" altLang="zh-CN" sz="2000">
                <a:ea typeface="Arial Unicode MS" panose="020B0604020202020204" pitchFamily="34" charset="-122"/>
                <a:cs typeface="Arial Unicode MS" panose="020B0604020202020204" pitchFamily="34" charset="-122"/>
              </a:rPr>
              <a:t>grain </a:t>
            </a:r>
            <a:r>
              <a:rPr lang="en-US" altLang="zh-CN" sz="2000" smtClean="0">
                <a:ea typeface="Arial Unicode MS" panose="020B0604020202020204" pitchFamily="34" charset="-122"/>
                <a:cs typeface="Arial Unicode MS" panose="020B0604020202020204" pitchFamily="34" charset="-122"/>
              </a:rPr>
              <a:t>structures</a:t>
            </a:r>
            <a:endParaRPr lang="zh-CN" altLang="en-US" sz="2000" dirty="0">
              <a:ea typeface="Arial Unicode MS" panose="020B0604020202020204" pitchFamily="34" charset="-122"/>
              <a:cs typeface="Arial Unicode MS" panose="020B0604020202020204" pitchFamily="34" charset="-122"/>
            </a:endParaRPr>
          </a:p>
        </p:txBody>
      </p:sp>
      <p:pic>
        <p:nvPicPr>
          <p:cNvPr id="12"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2411760" y="4005064"/>
            <a:ext cx="1944216" cy="1944216"/>
          </a:xfrm>
          <a:prstGeom prst="rect">
            <a:avLst/>
          </a:prstGeom>
          <a:noFill/>
          <a:ln>
            <a:noFill/>
          </a:ln>
        </p:spPr>
      </p:pic>
      <p:pic>
        <p:nvPicPr>
          <p:cNvPr id="14"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4644008" y="4005064"/>
            <a:ext cx="1939256" cy="1944217"/>
          </a:xfrm>
          <a:prstGeom prst="rect">
            <a:avLst/>
          </a:prstGeom>
          <a:noFill/>
          <a:ln>
            <a:noFill/>
          </a:ln>
        </p:spPr>
      </p:pic>
      <p:sp>
        <p:nvSpPr>
          <p:cNvPr id="16" name="文本框 26"/>
          <p:cNvSpPr txBox="1">
            <a:spLocks/>
          </p:cNvSpPr>
          <p:nvPr/>
        </p:nvSpPr>
        <p:spPr>
          <a:xfrm rot="16200000">
            <a:off x="3238611" y="5122429"/>
            <a:ext cx="290514" cy="1944216"/>
          </a:xfrm>
          <a:prstGeom prst="rect">
            <a:avLst/>
          </a:prstGeom>
          <a:noFill/>
          <a:ln w="6350">
            <a:noFill/>
          </a:ln>
          <a:effectLst/>
        </p:spPr>
        <p:txBody>
          <a:bodyPr rot="0" spcFirstLastPara="0" vert="eaVert" wrap="square" lIns="91440" tIns="45720" rIns="91440" bIns="45720" numCol="1" spcCol="0" rtlCol="0" fromWordArt="0" anchor="t" anchorCtr="0" forceAA="0" compatLnSpc="1">
            <a:prstTxWarp prst="textNoShape">
              <a:avLst/>
            </a:prstTxWarp>
            <a:noAutofit/>
          </a:bodyPr>
          <a:lstStyle/>
          <a:p>
            <a:pPr algn="ctr">
              <a:spcAft>
                <a:spcPts val="0"/>
              </a:spcAft>
            </a:pPr>
            <a:r>
              <a:rPr lang="en-US" altLang="zh-CN" sz="1100" kern="100" dirty="0">
                <a:solidFill>
                  <a:srgbClr val="C00000"/>
                </a:solidFill>
                <a:ea typeface="Arial Unicode MS" panose="020B0604020202020204" pitchFamily="34" charset="-122"/>
                <a:cs typeface="Arial Unicode MS" panose="020B0604020202020204" pitchFamily="34" charset="-122"/>
              </a:rPr>
              <a:t>Traditional poly wafer </a:t>
            </a:r>
            <a:endParaRPr lang="zh-CN" sz="1100" kern="100" dirty="0">
              <a:solidFill>
                <a:srgbClr val="C00000"/>
              </a:solidFill>
              <a:effectLst/>
              <a:ea typeface="Arial Unicode MS" panose="020B0604020202020204" pitchFamily="34" charset="-122"/>
              <a:cs typeface="Arial Unicode MS" panose="020B0604020202020204" pitchFamily="34" charset="-122"/>
            </a:endParaRPr>
          </a:p>
        </p:txBody>
      </p:sp>
      <p:sp>
        <p:nvSpPr>
          <p:cNvPr id="19" name="文本框 29"/>
          <p:cNvSpPr txBox="1">
            <a:spLocks/>
          </p:cNvSpPr>
          <p:nvPr/>
        </p:nvSpPr>
        <p:spPr>
          <a:xfrm rot="16200000">
            <a:off x="5470860" y="5119948"/>
            <a:ext cx="290512" cy="1944216"/>
          </a:xfrm>
          <a:prstGeom prst="rect">
            <a:avLst/>
          </a:prstGeom>
          <a:noFill/>
          <a:ln w="6350">
            <a:noFill/>
          </a:ln>
          <a:effectLst/>
        </p:spPr>
        <p:txBody>
          <a:bodyPr rot="0" spcFirstLastPara="0" vert="eaVert" wrap="square" lIns="91440" tIns="45720" rIns="91440" bIns="45720" numCol="1" spcCol="0" rtlCol="0" fromWordArt="0" anchor="t" anchorCtr="0" forceAA="0" compatLnSpc="1">
            <a:prstTxWarp prst="textNoShape">
              <a:avLst/>
            </a:prstTxWarp>
            <a:noAutofit/>
          </a:bodyPr>
          <a:lstStyle/>
          <a:p>
            <a:pPr algn="ctr">
              <a:spcAft>
                <a:spcPts val="0"/>
              </a:spcAft>
            </a:pPr>
            <a:r>
              <a:rPr lang="en-US" altLang="zh-CN" sz="1100" kern="100" dirty="0">
                <a:solidFill>
                  <a:srgbClr val="C00000"/>
                </a:solidFill>
                <a:ea typeface="Arial Unicode MS" panose="020B0604020202020204" pitchFamily="34" charset="-122"/>
                <a:cs typeface="Arial Unicode MS" panose="020B0604020202020204" pitchFamily="34" charset="-122"/>
              </a:rPr>
              <a:t>High Efficient poly wafer</a:t>
            </a:r>
            <a:endParaRPr lang="zh-CN" sz="1100" kern="100" dirty="0">
              <a:solidFill>
                <a:srgbClr val="C00000"/>
              </a:solidFill>
              <a:effectLst/>
              <a:ea typeface="Arial Unicode MS" panose="020B0604020202020204" pitchFamily="34" charset="-122"/>
              <a:cs typeface="Arial Unicode MS" panose="020B0604020202020204" pitchFamily="34" charset="-122"/>
            </a:endParaRPr>
          </a:p>
        </p:txBody>
      </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sp>
        <p:nvSpPr>
          <p:cNvPr id="17" name="矩形 4"/>
          <p:cNvSpPr/>
          <p:nvPr/>
        </p:nvSpPr>
        <p:spPr>
          <a:xfrm>
            <a:off x="8676456" y="1196752"/>
            <a:ext cx="431032" cy="53120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16</a:t>
            </a:fld>
            <a:endParaRPr lang="zh-CN" altLang="en-US" sz="1100"/>
          </a:p>
        </p:txBody>
      </p:sp>
    </p:spTree>
    <p:extLst>
      <p:ext uri="{BB962C8B-B14F-4D97-AF65-F5344CB8AC3E}">
        <p14:creationId xmlns:p14="http://schemas.microsoft.com/office/powerpoint/2010/main" val="3608508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a:off x="0" y="116632"/>
            <a:ext cx="8964488" cy="936104"/>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zh-CN" sz="2800" b="1" dirty="0">
                <a:ea typeface="Arial Unicode MS" panose="020B0604020202020204" pitchFamily="34" charset="-122"/>
                <a:cs typeface="Arial Unicode MS" panose="020B0604020202020204" pitchFamily="34" charset="-122"/>
              </a:rPr>
              <a:t> </a:t>
            </a:r>
            <a:r>
              <a:rPr lang="en-US" altLang="zh-CN" sz="2800" b="1" dirty="0" smtClean="0">
                <a:ea typeface="Arial Unicode MS" panose="020B0604020202020204" pitchFamily="34" charset="-122"/>
                <a:cs typeface="Arial Unicode MS" panose="020B0604020202020204" pitchFamily="34" charset="-122"/>
              </a:rPr>
              <a:t>Diamond Wire </a:t>
            </a:r>
            <a:r>
              <a:rPr lang="en-US" altLang="zh-CN" sz="2800" b="1" smtClean="0">
                <a:ea typeface="Arial Unicode MS" panose="020B0604020202020204" pitchFamily="34" charset="-122"/>
                <a:cs typeface="Arial Unicode MS" panose="020B0604020202020204" pitchFamily="34" charset="-122"/>
              </a:rPr>
              <a:t>Saw Slicing Technology </a:t>
            </a:r>
            <a:endParaRPr lang="en-US" altLang="zh-CN" sz="2800" b="1" dirty="0" smtClean="0">
              <a:ea typeface="Arial Unicode MS" panose="020B0604020202020204" pitchFamily="34" charset="-122"/>
              <a:cs typeface="Arial Unicode MS" panose="020B0604020202020204" pitchFamily="34" charset="-122"/>
            </a:endParaRPr>
          </a:p>
          <a:p>
            <a:r>
              <a:rPr lang="en-US" altLang="zh-CN" sz="2800" b="1" dirty="0" smtClean="0">
                <a:ea typeface="Arial Unicode MS" panose="020B0604020202020204" pitchFamily="34" charset="-122"/>
                <a:cs typeface="Arial Unicode MS" panose="020B0604020202020204" pitchFamily="34" charset="-122"/>
              </a:rPr>
              <a:t> will Bring a Substantial Decline to </a:t>
            </a:r>
            <a:r>
              <a:rPr lang="en-US" altLang="zh-CN" sz="2800" b="1" smtClean="0">
                <a:ea typeface="Arial Unicode MS" panose="020B0604020202020204" pitchFamily="34" charset="-122"/>
                <a:cs typeface="Arial Unicode MS" panose="020B0604020202020204" pitchFamily="34" charset="-122"/>
              </a:rPr>
              <a:t>Costs             </a:t>
            </a:r>
            <a:r>
              <a:rPr lang="en-US" altLang="zh-CN" sz="2000" dirty="0" smtClean="0">
                <a:ea typeface="Arial Unicode MS" panose="020B0604020202020204" pitchFamily="34" charset="-122"/>
                <a:cs typeface="Arial Unicode MS" panose="020B0604020202020204" pitchFamily="34" charset="-122"/>
              </a:rPr>
              <a:t>—</a:t>
            </a:r>
            <a:r>
              <a:rPr lang="en-US" altLang="zh-CN" sz="2800" dirty="0" smtClean="0">
                <a:ea typeface="Arial Unicode MS" panose="020B0604020202020204" pitchFamily="34" charset="-122"/>
                <a:cs typeface="Arial Unicode MS" panose="020B0604020202020204" pitchFamily="34" charset="-122"/>
              </a:rPr>
              <a:t> </a:t>
            </a:r>
            <a:r>
              <a:rPr lang="en-US" altLang="zh-CN" sz="2000" dirty="0">
                <a:ea typeface="Arial Unicode MS" panose="020B0604020202020204" pitchFamily="34" charset="-122"/>
                <a:cs typeface="Arial Unicode MS" panose="020B0604020202020204" pitchFamily="34" charset="-122"/>
              </a:rPr>
              <a:t>silicon </a:t>
            </a:r>
            <a:r>
              <a:rPr lang="en-US" altLang="zh-CN" sz="2000" dirty="0" smtClean="0">
                <a:ea typeface="Arial Unicode MS" panose="020B0604020202020204" pitchFamily="34" charset="-122"/>
                <a:cs typeface="Arial Unicode MS" panose="020B0604020202020204" pitchFamily="34" charset="-122"/>
              </a:rPr>
              <a:t>wafer </a:t>
            </a:r>
            <a:endParaRPr lang="zh-CN" altLang="en-US" sz="2800" dirty="0">
              <a:ea typeface="Arial Unicode MS" panose="020B0604020202020204" pitchFamily="34" charset="-122"/>
              <a:cs typeface="Arial Unicode MS" panose="020B0604020202020204" pitchFamily="34" charset="-122"/>
            </a:endParaRPr>
          </a:p>
        </p:txBody>
      </p:sp>
      <p:sp>
        <p:nvSpPr>
          <p:cNvPr id="9" name="矩形 8"/>
          <p:cNvSpPr/>
          <p:nvPr/>
        </p:nvSpPr>
        <p:spPr>
          <a:xfrm>
            <a:off x="755576" y="2276872"/>
            <a:ext cx="8064896" cy="1887696"/>
          </a:xfrm>
          <a:prstGeom prst="rect">
            <a:avLst/>
          </a:prstGeom>
        </p:spPr>
        <p:txBody>
          <a:bodyPr wrap="square">
            <a:spAutoFit/>
          </a:bodyPr>
          <a:lstStyle/>
          <a:p>
            <a:pPr>
              <a:lnSpc>
                <a:spcPts val="3500"/>
              </a:lnSpc>
            </a:pPr>
            <a:r>
              <a:rPr lang="en-US" altLang="zh-CN" sz="1600" dirty="0" smtClean="0">
                <a:ea typeface="Arial Unicode MS" panose="020B0604020202020204" pitchFamily="34" charset="-122"/>
                <a:cs typeface="Arial Unicode MS" panose="020B0604020202020204" pitchFamily="34" charset="-122"/>
              </a:rPr>
              <a:t>Advantages (</a:t>
            </a:r>
            <a:r>
              <a:rPr lang="en-US" altLang="zh-CN" sz="1600" dirty="0" smtClean="0">
                <a:ea typeface="Arial Unicode MS" panose="020B0604020202020204" pitchFamily="34" charset="-122"/>
                <a:cs typeface="Arial Unicode MS" panose="020B0604020202020204" pitchFamily="34" charset="-122"/>
              </a:rPr>
              <a:t>vs. </a:t>
            </a:r>
            <a:r>
              <a:rPr lang="en-US" altLang="zh-CN" sz="1600" dirty="0" smtClean="0">
                <a:ea typeface="Arial Unicode MS" panose="020B0604020202020204" pitchFamily="34" charset="-122"/>
                <a:cs typeface="Arial Unicode MS" panose="020B0604020202020204" pitchFamily="34" charset="-122"/>
              </a:rPr>
              <a:t>traditional slurry-based cutting technology):</a:t>
            </a:r>
            <a:endParaRPr lang="en-US" altLang="zh-CN" sz="1200" dirty="0" smtClean="0">
              <a:ea typeface="Arial Unicode MS" panose="020B0604020202020204" pitchFamily="34" charset="-122"/>
              <a:cs typeface="Arial Unicode MS" panose="020B0604020202020204" pitchFamily="34" charset="-122"/>
            </a:endParaRPr>
          </a:p>
          <a:p>
            <a:pPr marL="285750" indent="-285750">
              <a:lnSpc>
                <a:spcPts val="35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Faster cutting speed, </a:t>
            </a:r>
            <a:r>
              <a:rPr lang="en-US" altLang="zh-CN" sz="1600" b="1" dirty="0" smtClean="0">
                <a:solidFill>
                  <a:srgbClr val="C00000"/>
                </a:solidFill>
                <a:ea typeface="Arial Unicode MS" panose="020B0604020202020204" pitchFamily="34" charset="-122"/>
                <a:cs typeface="Arial Unicode MS" panose="020B0604020202020204" pitchFamily="34" charset="-122"/>
              </a:rPr>
              <a:t>2-3 times</a:t>
            </a:r>
          </a:p>
          <a:p>
            <a:pPr marL="285750" indent="-285750">
              <a:lnSpc>
                <a:spcPts val="35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More stable production, </a:t>
            </a:r>
            <a:r>
              <a:rPr lang="en-US" altLang="zh-CN" sz="1600" b="1" dirty="0" smtClean="0">
                <a:solidFill>
                  <a:srgbClr val="C00000"/>
                </a:solidFill>
                <a:ea typeface="Arial Unicode MS" panose="020B0604020202020204" pitchFamily="34" charset="-122"/>
                <a:cs typeface="Arial Unicode MS" panose="020B0604020202020204" pitchFamily="34" charset="-122"/>
              </a:rPr>
              <a:t>less cutting waste</a:t>
            </a:r>
          </a:p>
          <a:p>
            <a:pPr marL="285750" indent="-285750">
              <a:lnSpc>
                <a:spcPts val="35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More uniform thickness, less surface damage</a:t>
            </a:r>
          </a:p>
        </p:txBody>
      </p:sp>
      <p:sp>
        <p:nvSpPr>
          <p:cNvPr id="13" name="矩形 12"/>
          <p:cNvSpPr/>
          <p:nvPr/>
        </p:nvSpPr>
        <p:spPr>
          <a:xfrm>
            <a:off x="396044" y="1340768"/>
            <a:ext cx="8136396" cy="1015663"/>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en-US" altLang="zh-CN" sz="2000" dirty="0" smtClean="0">
                <a:ea typeface="Arial Unicode MS" panose="020B0604020202020204" pitchFamily="34" charset="-122"/>
                <a:cs typeface="Arial Unicode MS" panose="020B0604020202020204" pitchFamily="34" charset="-122"/>
              </a:rPr>
              <a:t>Mainstream for mono wafer, but poly wafers cut </a:t>
            </a:r>
            <a:r>
              <a:rPr lang="en-US" altLang="zh-CN" sz="2000" smtClean="0">
                <a:ea typeface="Arial Unicode MS" panose="020B0604020202020204" pitchFamily="34" charset="-122"/>
                <a:cs typeface="Arial Unicode MS" panose="020B0604020202020204" pitchFamily="34" charset="-122"/>
              </a:rPr>
              <a:t>by this technology are </a:t>
            </a:r>
            <a:r>
              <a:rPr lang="en-US" altLang="zh-CN" sz="2000" dirty="0" smtClean="0">
                <a:ea typeface="Arial Unicode MS" panose="020B0604020202020204" pitchFamily="34" charset="-122"/>
                <a:cs typeface="Arial Unicode MS" panose="020B0604020202020204" pitchFamily="34" charset="-122"/>
              </a:rPr>
              <a:t>incompatible </a:t>
            </a:r>
            <a:r>
              <a:rPr lang="en-US" altLang="zh-CN" sz="2000" smtClean="0">
                <a:ea typeface="Arial Unicode MS" panose="020B0604020202020204" pitchFamily="34" charset="-122"/>
                <a:cs typeface="Arial Unicode MS" panose="020B0604020202020204" pitchFamily="34" charset="-122"/>
              </a:rPr>
              <a:t>with current mainstream </a:t>
            </a:r>
            <a:r>
              <a:rPr lang="en-US" altLang="zh-CN" sz="2000" dirty="0" smtClean="0">
                <a:ea typeface="Arial Unicode MS" panose="020B0604020202020204" pitchFamily="34" charset="-122"/>
                <a:cs typeface="Arial Unicode MS" panose="020B0604020202020204" pitchFamily="34" charset="-122"/>
              </a:rPr>
              <a:t>cell processes</a:t>
            </a:r>
            <a:endParaRPr lang="zh-CN" altLang="en-US" sz="2000" dirty="0">
              <a:ea typeface="Arial Unicode MS" panose="020B0604020202020204" pitchFamily="34" charset="-122"/>
              <a:cs typeface="Arial Unicode MS" panose="020B0604020202020204" pitchFamily="34" charset="-122"/>
            </a:endParaRPr>
          </a:p>
        </p:txBody>
      </p:sp>
      <p:sp>
        <p:nvSpPr>
          <p:cNvPr id="15" name="文本框 26"/>
          <p:cNvSpPr txBox="1">
            <a:spLocks/>
          </p:cNvSpPr>
          <p:nvPr/>
        </p:nvSpPr>
        <p:spPr>
          <a:xfrm rot="16200000">
            <a:off x="3202607" y="5230442"/>
            <a:ext cx="290513" cy="1872207"/>
          </a:xfrm>
          <a:prstGeom prst="rect">
            <a:avLst/>
          </a:prstGeom>
          <a:noFill/>
          <a:ln w="6350">
            <a:noFill/>
          </a:ln>
          <a:effectLst/>
        </p:spPr>
        <p:txBody>
          <a:bodyPr rot="0" spcFirstLastPara="0" vert="eaVert" wrap="square" lIns="91440" tIns="45720" rIns="91440" bIns="45720" numCol="1" spcCol="0" rtlCol="0" fromWordArt="0" anchor="t" anchorCtr="0" forceAA="0" compatLnSpc="1">
            <a:prstTxWarp prst="textNoShape">
              <a:avLst/>
            </a:prstTxWarp>
            <a:noAutofit/>
          </a:bodyPr>
          <a:lstStyle/>
          <a:p>
            <a:pPr algn="ctr">
              <a:spcAft>
                <a:spcPts val="0"/>
              </a:spcAft>
            </a:pPr>
            <a:r>
              <a:rPr lang="en-US" altLang="zh-CN" sz="1100" kern="100" dirty="0">
                <a:solidFill>
                  <a:srgbClr val="C00000"/>
                </a:solidFill>
                <a:ea typeface="Arial Unicode MS" panose="020B0604020202020204" pitchFamily="34" charset="-122"/>
                <a:cs typeface="Arial Unicode MS" panose="020B0604020202020204" pitchFamily="34" charset="-122"/>
              </a:rPr>
              <a:t>A wafer cut by diamond wire</a:t>
            </a:r>
            <a:endParaRPr lang="zh-CN" sz="1100" kern="100" dirty="0">
              <a:solidFill>
                <a:srgbClr val="C00000"/>
              </a:solidFill>
              <a:effectLst/>
              <a:ea typeface="Arial Unicode MS" panose="020B0604020202020204" pitchFamily="34" charset="-122"/>
              <a:cs typeface="Arial Unicode MS" panose="020B0604020202020204" pitchFamily="34" charset="-122"/>
            </a:endParaRPr>
          </a:p>
        </p:txBody>
      </p:sp>
      <p:sp>
        <p:nvSpPr>
          <p:cNvPr id="17" name="文本框 29"/>
          <p:cNvSpPr txBox="1">
            <a:spLocks/>
          </p:cNvSpPr>
          <p:nvPr/>
        </p:nvSpPr>
        <p:spPr>
          <a:xfrm rot="16200000">
            <a:off x="5362847" y="5227960"/>
            <a:ext cx="290513" cy="1872207"/>
          </a:xfrm>
          <a:prstGeom prst="rect">
            <a:avLst/>
          </a:prstGeom>
          <a:noFill/>
          <a:ln w="6350">
            <a:noFill/>
          </a:ln>
          <a:effectLst/>
        </p:spPr>
        <p:txBody>
          <a:bodyPr rot="0" spcFirstLastPara="0" vert="eaVert" wrap="square" lIns="91440" tIns="45720" rIns="91440" bIns="45720" numCol="1" spcCol="0" rtlCol="0" fromWordArt="0" anchor="t" anchorCtr="0" forceAA="0" compatLnSpc="1">
            <a:prstTxWarp prst="textNoShape">
              <a:avLst/>
            </a:prstTxWarp>
            <a:noAutofit/>
          </a:bodyPr>
          <a:lstStyle/>
          <a:p>
            <a:pPr algn="ctr">
              <a:spcAft>
                <a:spcPts val="0"/>
              </a:spcAft>
            </a:pPr>
            <a:r>
              <a:rPr lang="en-US" altLang="zh-CN" sz="1100" kern="100" dirty="0">
                <a:solidFill>
                  <a:srgbClr val="C00000"/>
                </a:solidFill>
                <a:ea typeface="Arial Unicode MS" panose="020B0604020202020204" pitchFamily="34" charset="-122"/>
                <a:cs typeface="Arial Unicode MS" panose="020B0604020202020204" pitchFamily="34" charset="-122"/>
              </a:rPr>
              <a:t>A wafer cut by slurry</a:t>
            </a:r>
            <a:endParaRPr lang="zh-CN" sz="1100" kern="100" dirty="0">
              <a:solidFill>
                <a:srgbClr val="C00000"/>
              </a:solidFill>
              <a:effectLst/>
              <a:ea typeface="Arial Unicode MS" panose="020B0604020202020204" pitchFamily="34" charset="-122"/>
              <a:cs typeface="Arial Unicode MS" panose="020B0604020202020204" pitchFamily="34" charset="-122"/>
            </a:endParaRPr>
          </a:p>
        </p:txBody>
      </p:sp>
      <p:pic>
        <p:nvPicPr>
          <p:cNvPr id="18" name="Picture 2"/>
          <p:cNvPicPr/>
          <p:nvPr/>
        </p:nvPicPr>
        <p:blipFill>
          <a:blip r:embed="rId4">
            <a:extLst>
              <a:ext uri="{28A0092B-C50C-407E-A947-70E740481C1C}">
                <a14:useLocalDpi xmlns:a14="http://schemas.microsoft.com/office/drawing/2010/main" val="0"/>
              </a:ext>
            </a:extLst>
          </a:blip>
          <a:srcRect/>
          <a:stretch>
            <a:fillRect/>
          </a:stretch>
        </p:blipFill>
        <p:spPr bwMode="auto">
          <a:xfrm>
            <a:off x="2483767" y="4293096"/>
            <a:ext cx="1795239" cy="1728192"/>
          </a:xfrm>
          <a:prstGeom prst="rect">
            <a:avLst/>
          </a:prstGeom>
          <a:noFill/>
          <a:ln>
            <a:noFill/>
          </a:ln>
        </p:spPr>
      </p:pic>
      <p:pic>
        <p:nvPicPr>
          <p:cNvPr id="20" name="Picture 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4293096"/>
            <a:ext cx="1790276" cy="1728192"/>
          </a:xfrm>
          <a:prstGeom prst="rect">
            <a:avLst/>
          </a:prstGeom>
          <a:noFill/>
          <a:ln>
            <a:noFill/>
          </a:ln>
        </p:spPr>
      </p:pic>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sp>
        <p:nvSpPr>
          <p:cNvPr id="12" name="矩形 4"/>
          <p:cNvSpPr/>
          <p:nvPr/>
        </p:nvSpPr>
        <p:spPr>
          <a:xfrm>
            <a:off x="8676456" y="1196752"/>
            <a:ext cx="431032" cy="53120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17</a:t>
            </a:fld>
            <a:endParaRPr lang="zh-CN" altLang="en-US" sz="1100"/>
          </a:p>
        </p:txBody>
      </p:sp>
    </p:spTree>
    <p:extLst>
      <p:ext uri="{BB962C8B-B14F-4D97-AF65-F5344CB8AC3E}">
        <p14:creationId xmlns:p14="http://schemas.microsoft.com/office/powerpoint/2010/main" val="29197077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468052" y="1268760"/>
            <a:ext cx="7848364" cy="147732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en-US" altLang="zh-CN" sz="2000" smtClean="0">
                <a:ea typeface="Arial Unicode MS" panose="020B0604020202020204" pitchFamily="34" charset="-122"/>
                <a:cs typeface="Arial Unicode MS" panose="020B0604020202020204" pitchFamily="34" charset="-122"/>
              </a:rPr>
              <a:t>2009~2015</a:t>
            </a:r>
            <a:r>
              <a:rPr lang="en-US" altLang="zh-CN" sz="2000" dirty="0" smtClean="0">
                <a:ea typeface="Arial Unicode MS" panose="020B0604020202020204" pitchFamily="34" charset="-122"/>
                <a:cs typeface="Arial Unicode MS" panose="020B0604020202020204" pitchFamily="34" charset="-122"/>
              </a:rPr>
              <a:t>, the average annual efficiency increase rate, </a:t>
            </a:r>
            <a:r>
              <a:rPr lang="en-US" altLang="zh-CN" sz="2000" b="1" dirty="0" smtClean="0">
                <a:solidFill>
                  <a:srgbClr val="C00000"/>
                </a:solidFill>
                <a:ea typeface="Arial Unicode MS" panose="020B0604020202020204" pitchFamily="34" charset="-122"/>
                <a:cs typeface="Arial Unicode MS" panose="020B0604020202020204" pitchFamily="34" charset="-122"/>
              </a:rPr>
              <a:t>0.4%/year ; </a:t>
            </a:r>
            <a:r>
              <a:rPr lang="en-US" altLang="zh-CN" sz="2000" dirty="0" smtClean="0">
                <a:ea typeface="Arial Unicode MS" panose="020B0604020202020204" pitchFamily="34" charset="-122"/>
                <a:cs typeface="Arial Unicode MS" panose="020B0604020202020204" pitchFamily="34" charset="-122"/>
              </a:rPr>
              <a:t>This  rate will continue, tracking </a:t>
            </a:r>
            <a:r>
              <a:rPr lang="en-US" altLang="zh-CN" sz="2000" dirty="0">
                <a:ea typeface="Arial Unicode MS" panose="020B0604020202020204" pitchFamily="34" charset="-122"/>
                <a:cs typeface="Arial Unicode MS" panose="020B0604020202020204" pitchFamily="34" charset="-122"/>
              </a:rPr>
              <a:t>the development of technology and the implementation of intelligent </a:t>
            </a:r>
            <a:r>
              <a:rPr lang="en-US" altLang="zh-CN" sz="2000" dirty="0" smtClean="0">
                <a:ea typeface="Arial Unicode MS" panose="020B0604020202020204" pitchFamily="34" charset="-122"/>
                <a:cs typeface="Arial Unicode MS" panose="020B0604020202020204" pitchFamily="34" charset="-122"/>
              </a:rPr>
              <a:t>manufacturing</a:t>
            </a:r>
            <a:endParaRPr lang="zh-CN" altLang="en-US" sz="2000" dirty="0">
              <a:ea typeface="Arial Unicode MS" panose="020B0604020202020204" pitchFamily="34" charset="-122"/>
              <a:cs typeface="Arial Unicode MS" panose="020B0604020202020204" pitchFamily="34" charset="-122"/>
            </a:endParaRPr>
          </a:p>
        </p:txBody>
      </p:sp>
      <p:sp>
        <p:nvSpPr>
          <p:cNvPr id="10" name="矩形 4"/>
          <p:cNvSpPr/>
          <p:nvPr/>
        </p:nvSpPr>
        <p:spPr>
          <a:xfrm>
            <a:off x="8676456" y="980728"/>
            <a:ext cx="431032" cy="5528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sp>
        <p:nvSpPr>
          <p:cNvPr id="24" name="矩形 23"/>
          <p:cNvSpPr>
            <a:spLocks/>
          </p:cNvSpPr>
          <p:nvPr/>
        </p:nvSpPr>
        <p:spPr>
          <a:xfrm>
            <a:off x="1331640" y="3538176"/>
            <a:ext cx="2862572" cy="727076"/>
          </a:xfrm>
          <a:prstGeom prst="rect">
            <a:avLst/>
          </a:prstGeom>
          <a:noFill/>
          <a:ln w="3175" cap="flat" cmpd="sng" algn="ctr">
            <a:solidFill>
              <a:schemeClr val="bg1">
                <a:lumMod val="85000"/>
              </a:schemeClr>
            </a:solidFill>
            <a:prstDash val="solid"/>
          </a:ln>
          <a:effectLst/>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200"/>
              </a:lnSpc>
              <a:spcAft>
                <a:spcPts val="0"/>
              </a:spcAft>
            </a:pPr>
            <a:r>
              <a:rPr lang="en-US" altLang="zh-CN" sz="800" kern="1200" dirty="0">
                <a:solidFill>
                  <a:srgbClr val="000000"/>
                </a:solidFill>
                <a:effectLst/>
                <a:ea typeface="Arial Unicode MS" panose="020B0604020202020204" pitchFamily="34" charset="-122"/>
                <a:cs typeface="Arial Unicode MS" panose="020B0604020202020204" pitchFamily="34" charset="-122"/>
              </a:rPr>
              <a:t>sheet</a:t>
            </a:r>
            <a:r>
              <a:rPr lang="en-US" altLang="zh-CN" sz="800" kern="1200" baseline="0" dirty="0">
                <a:solidFill>
                  <a:srgbClr val="000000"/>
                </a:solidFill>
                <a:effectLst/>
                <a:ea typeface="Arial Unicode MS" panose="020B0604020202020204" pitchFamily="34" charset="-122"/>
                <a:cs typeface="Arial Unicode MS" panose="020B0604020202020204" pitchFamily="34" charset="-122"/>
              </a:rPr>
              <a:t> resistance rose from 6</a:t>
            </a:r>
            <a:r>
              <a:rPr lang="en-US" sz="800" kern="1200" dirty="0">
                <a:solidFill>
                  <a:srgbClr val="000000"/>
                </a:solidFill>
                <a:effectLst/>
                <a:ea typeface="Arial Unicode MS" panose="020B0604020202020204" pitchFamily="34" charset="-122"/>
                <a:cs typeface="Arial Unicode MS" panose="020B0604020202020204" pitchFamily="34" charset="-122"/>
              </a:rPr>
              <a:t>0ohm/</a:t>
            </a:r>
            <a:r>
              <a:rPr lang="en-US" sz="800" kern="1200" dirty="0" err="1">
                <a:solidFill>
                  <a:srgbClr val="000000"/>
                </a:solidFill>
                <a:effectLst/>
                <a:ea typeface="Arial Unicode MS" panose="020B0604020202020204" pitchFamily="34" charset="-122"/>
                <a:cs typeface="Arial Unicode MS" panose="020B0604020202020204" pitchFamily="34" charset="-122"/>
              </a:rPr>
              <a:t>sqr</a:t>
            </a:r>
            <a:r>
              <a:rPr lang="en-US" sz="800" kern="1200" baseline="0" dirty="0">
                <a:solidFill>
                  <a:srgbClr val="000000"/>
                </a:solidFill>
                <a:effectLst/>
                <a:ea typeface="Arial Unicode MS" panose="020B0604020202020204" pitchFamily="34" charset="-122"/>
                <a:cs typeface="Arial Unicode MS" panose="020B0604020202020204" pitchFamily="34" charset="-122"/>
              </a:rPr>
              <a:t> to </a:t>
            </a:r>
            <a:r>
              <a:rPr lang="en-US" sz="800" kern="1200" dirty="0">
                <a:solidFill>
                  <a:srgbClr val="000000"/>
                </a:solidFill>
                <a:effectLst/>
                <a:ea typeface="Arial Unicode MS" panose="020B0604020202020204" pitchFamily="34" charset="-122"/>
                <a:cs typeface="Arial Unicode MS" panose="020B0604020202020204" pitchFamily="34" charset="-122"/>
              </a:rPr>
              <a:t>90</a:t>
            </a:r>
            <a:r>
              <a:rPr lang="en-US" sz="800" dirty="0">
                <a:effectLst/>
                <a:ea typeface="Arial Unicode MS" panose="020B0604020202020204" pitchFamily="34" charset="-122"/>
                <a:cs typeface="Arial Unicode MS" panose="020B0604020202020204" pitchFamily="34" charset="-122"/>
              </a:rPr>
              <a:t>ohm/</a:t>
            </a:r>
            <a:r>
              <a:rPr lang="en-US" sz="800" dirty="0" err="1">
                <a:effectLst/>
                <a:ea typeface="Arial Unicode MS" panose="020B0604020202020204" pitchFamily="34" charset="-122"/>
                <a:cs typeface="Arial Unicode MS" panose="020B0604020202020204" pitchFamily="34" charset="-122"/>
              </a:rPr>
              <a:t>sqr</a:t>
            </a:r>
            <a:endParaRPr lang="zh-CN" sz="1200" dirty="0">
              <a:effectLst/>
              <a:ea typeface="Arial Unicode MS" panose="020B0604020202020204" pitchFamily="34" charset="-122"/>
              <a:cs typeface="Arial Unicode MS" panose="020B0604020202020204" pitchFamily="34" charset="-122"/>
            </a:endParaRPr>
          </a:p>
          <a:p>
            <a:pPr algn="ctr">
              <a:lnSpc>
                <a:spcPts val="1200"/>
              </a:lnSpc>
              <a:spcAft>
                <a:spcPts val="0"/>
              </a:spcAft>
            </a:pPr>
            <a:r>
              <a:rPr lang="en-US" altLang="zh-CN" sz="800" kern="1200" dirty="0">
                <a:solidFill>
                  <a:srgbClr val="000000"/>
                </a:solidFill>
                <a:effectLst/>
                <a:ea typeface="Arial Unicode MS" panose="020B0604020202020204" pitchFamily="34" charset="-122"/>
                <a:cs typeface="Arial Unicode MS" panose="020B0604020202020204" pitchFamily="34" charset="-122"/>
              </a:rPr>
              <a:t>the</a:t>
            </a:r>
            <a:r>
              <a:rPr lang="en-US" altLang="zh-CN" sz="800" kern="1200" baseline="0" dirty="0">
                <a:solidFill>
                  <a:srgbClr val="000000"/>
                </a:solidFill>
                <a:effectLst/>
                <a:ea typeface="Arial Unicode MS" panose="020B0604020202020204" pitchFamily="34" charset="-122"/>
                <a:cs typeface="Arial Unicode MS" panose="020B0604020202020204" pitchFamily="34" charset="-122"/>
              </a:rPr>
              <a:t> width of fine grid lines decreased from 8</a:t>
            </a:r>
            <a:r>
              <a:rPr lang="en-US" sz="800" kern="1200" dirty="0">
                <a:solidFill>
                  <a:srgbClr val="000000"/>
                </a:solidFill>
                <a:effectLst/>
                <a:ea typeface="Arial Unicode MS" panose="020B0604020202020204" pitchFamily="34" charset="-122"/>
                <a:cs typeface="Arial Unicode MS" panose="020B0604020202020204" pitchFamily="34" charset="-122"/>
              </a:rPr>
              <a:t>0um</a:t>
            </a:r>
            <a:r>
              <a:rPr lang="en-US" sz="800" kern="0" baseline="0" dirty="0">
                <a:solidFill>
                  <a:sysClr val="windowText" lastClr="000000"/>
                </a:solidFill>
                <a:effectLst/>
                <a:ea typeface="Arial Unicode MS" panose="020B0604020202020204" pitchFamily="34" charset="-122"/>
                <a:cs typeface="Arial Unicode MS" panose="020B0604020202020204" pitchFamily="34" charset="-122"/>
              </a:rPr>
              <a:t> to </a:t>
            </a:r>
            <a:r>
              <a:rPr lang="en-US" sz="800" dirty="0">
                <a:effectLst/>
                <a:ea typeface="Arial Unicode MS" panose="020B0604020202020204" pitchFamily="34" charset="-122"/>
                <a:cs typeface="Arial Unicode MS" panose="020B0604020202020204" pitchFamily="34" charset="-122"/>
              </a:rPr>
              <a:t>40um</a:t>
            </a:r>
            <a:endParaRPr lang="zh-CN" sz="1200" dirty="0">
              <a:effectLst/>
              <a:ea typeface="Arial Unicode MS" panose="020B0604020202020204" pitchFamily="34" charset="-122"/>
              <a:cs typeface="Arial Unicode MS" panose="020B0604020202020204" pitchFamily="34" charset="-122"/>
            </a:endParaRPr>
          </a:p>
          <a:p>
            <a:pPr algn="ctr">
              <a:lnSpc>
                <a:spcPts val="1200"/>
              </a:lnSpc>
              <a:spcAft>
                <a:spcPts val="0"/>
              </a:spcAft>
            </a:pPr>
            <a:r>
              <a:rPr lang="en-US" altLang="zh-CN" sz="800" dirty="0">
                <a:effectLst/>
                <a:ea typeface="Arial Unicode MS" panose="020B0604020202020204" pitchFamily="34" charset="-122"/>
                <a:cs typeface="Arial Unicode MS" panose="020B0604020202020204" pitchFamily="34" charset="-122"/>
              </a:rPr>
              <a:t>the</a:t>
            </a:r>
            <a:r>
              <a:rPr lang="en-US" altLang="zh-CN" sz="800" baseline="0" dirty="0">
                <a:effectLst/>
                <a:ea typeface="Arial Unicode MS" panose="020B0604020202020204" pitchFamily="34" charset="-122"/>
                <a:cs typeface="Arial Unicode MS" panose="020B0604020202020204" pitchFamily="34" charset="-122"/>
              </a:rPr>
              <a:t> number of main grid lines increased from 3 to 4</a:t>
            </a:r>
          </a:p>
          <a:p>
            <a:pPr algn="ctr">
              <a:lnSpc>
                <a:spcPts val="1200"/>
              </a:lnSpc>
              <a:spcAft>
                <a:spcPts val="0"/>
              </a:spcAft>
            </a:pPr>
            <a:r>
              <a:rPr lang="en-US" altLang="zh-CN" sz="800" baseline="0" dirty="0">
                <a:effectLst/>
                <a:ea typeface="Arial Unicode MS" panose="020B0604020202020204" pitchFamily="34" charset="-122"/>
                <a:cs typeface="Arial Unicode MS" panose="020B0604020202020204" pitchFamily="34" charset="-122"/>
              </a:rPr>
              <a:t>the quality of silicon improved much</a:t>
            </a:r>
            <a:endParaRPr lang="zh-CN" sz="1200" dirty="0">
              <a:effectLst/>
              <a:ea typeface="Arial Unicode MS" panose="020B0604020202020204" pitchFamily="34" charset="-122"/>
              <a:cs typeface="Arial Unicode MS" panose="020B0604020202020204" pitchFamily="34" charset="-122"/>
            </a:endParaRPr>
          </a:p>
        </p:txBody>
      </p:sp>
      <p:sp>
        <p:nvSpPr>
          <p:cNvPr id="25" name="矩形 24"/>
          <p:cNvSpPr>
            <a:spLocks/>
          </p:cNvSpPr>
          <p:nvPr/>
        </p:nvSpPr>
        <p:spPr>
          <a:xfrm>
            <a:off x="5433751" y="4762312"/>
            <a:ext cx="1514513" cy="390833"/>
          </a:xfrm>
          <a:prstGeom prst="rect">
            <a:avLst/>
          </a:prstGeom>
          <a:noFill/>
          <a:ln w="3175" cap="flat" cmpd="sng" algn="ctr">
            <a:solidFill>
              <a:schemeClr val="bg1">
                <a:lumMod val="85000"/>
              </a:schemeClr>
            </a:solidFill>
            <a:prstDash val="solid"/>
          </a:ln>
          <a:effectLst/>
        </p:spPr>
        <p:txBody>
          <a:bodyPr wrap="square"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200"/>
              </a:lnSpc>
              <a:spcAft>
                <a:spcPts val="0"/>
              </a:spcAft>
            </a:pPr>
            <a:r>
              <a:rPr lang="en-US" altLang="zh-CN" sz="800">
                <a:effectLst/>
                <a:ea typeface="Arial Unicode MS" panose="020B0604020202020204" pitchFamily="34" charset="-122"/>
                <a:cs typeface="Arial Unicode MS" panose="020B0604020202020204" pitchFamily="34" charset="-122"/>
              </a:rPr>
              <a:t>MCCE,</a:t>
            </a:r>
            <a:r>
              <a:rPr lang="en-US" altLang="zh-CN" sz="800" baseline="0">
                <a:effectLst/>
                <a:ea typeface="Arial Unicode MS" panose="020B0604020202020204" pitchFamily="34" charset="-122"/>
                <a:cs typeface="Arial Unicode MS" panose="020B0604020202020204" pitchFamily="34" charset="-122"/>
              </a:rPr>
              <a:t> PERC</a:t>
            </a:r>
            <a:r>
              <a:rPr lang="en-US" sz="800">
                <a:effectLst/>
                <a:ea typeface="Arial Unicode MS" panose="020B0604020202020204" pitchFamily="34" charset="-122"/>
                <a:cs typeface="Arial Unicode MS" panose="020B0604020202020204" pitchFamily="34" charset="-122"/>
              </a:rPr>
              <a:t>........</a:t>
            </a:r>
            <a:endParaRPr lang="zh-CN" sz="1200">
              <a:effectLst/>
              <a:ea typeface="Arial Unicode MS" panose="020B0604020202020204" pitchFamily="34" charset="-122"/>
              <a:cs typeface="Arial Unicode MS" panose="020B0604020202020204" pitchFamily="34" charset="-122"/>
            </a:endParaRPr>
          </a:p>
        </p:txBody>
      </p:sp>
      <p:graphicFrame>
        <p:nvGraphicFramePr>
          <p:cNvPr id="27" name="图表 26"/>
          <p:cNvGraphicFramePr>
            <a:graphicFrameLocks/>
          </p:cNvGraphicFramePr>
          <p:nvPr>
            <p:extLst>
              <p:ext uri="{D42A27DB-BD31-4B8C-83A1-F6EECF244321}">
                <p14:modId xmlns:p14="http://schemas.microsoft.com/office/powerpoint/2010/main" val="3323301536"/>
              </p:ext>
            </p:extLst>
          </p:nvPr>
        </p:nvGraphicFramePr>
        <p:xfrm>
          <a:off x="791834" y="3140968"/>
          <a:ext cx="7200800" cy="2962575"/>
        </p:xfrm>
        <a:graphic>
          <a:graphicData uri="http://schemas.openxmlformats.org/drawingml/2006/chart">
            <c:chart xmlns:c="http://schemas.openxmlformats.org/drawingml/2006/chart" xmlns:r="http://schemas.openxmlformats.org/officeDocument/2006/relationships" r:id="rId4"/>
          </a:graphicData>
        </a:graphic>
      </p:graphicFrame>
      <p:sp>
        <p:nvSpPr>
          <p:cNvPr id="28" name="剪去单角的矩形 27"/>
          <p:cNvSpPr/>
          <p:nvPr/>
        </p:nvSpPr>
        <p:spPr>
          <a:xfrm>
            <a:off x="0" y="116632"/>
            <a:ext cx="8964488" cy="720080"/>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zh-CN" sz="2800" b="1" smtClean="0">
                <a:ea typeface="Arial Unicode MS" panose="020B0604020202020204" pitchFamily="34" charset="-122"/>
                <a:cs typeface="Arial Unicode MS" panose="020B0604020202020204" pitchFamily="34" charset="-122"/>
              </a:rPr>
              <a:t>                        Efficiency </a:t>
            </a:r>
            <a:r>
              <a:rPr lang="en-US" altLang="zh-CN" sz="2800" b="1" dirty="0" smtClean="0">
                <a:ea typeface="Arial Unicode MS" panose="020B0604020202020204" pitchFamily="34" charset="-122"/>
                <a:cs typeface="Arial Unicode MS" panose="020B0604020202020204" pitchFamily="34" charset="-122"/>
              </a:rPr>
              <a:t>has </a:t>
            </a:r>
            <a:r>
              <a:rPr lang="en-US" altLang="zh-CN" sz="2800" b="1" smtClean="0">
                <a:ea typeface="Arial Unicode MS" panose="020B0604020202020204" pitchFamily="34" charset="-122"/>
                <a:cs typeface="Arial Unicode MS" panose="020B0604020202020204" pitchFamily="34" charset="-122"/>
              </a:rPr>
              <a:t>Made a Big Rise</a:t>
            </a:r>
            <a:r>
              <a:rPr lang="en-US" altLang="zh-CN" sz="2800" b="1">
                <a:ea typeface="Arial Unicode MS" panose="020B0604020202020204" pitchFamily="34" charset="-122"/>
                <a:cs typeface="Arial Unicode MS" panose="020B0604020202020204" pitchFamily="34" charset="-122"/>
              </a:rPr>
              <a:t> </a:t>
            </a:r>
            <a:r>
              <a:rPr lang="en-US" altLang="zh-CN" sz="2800" b="1" smtClean="0">
                <a:ea typeface="Arial Unicode MS" panose="020B0604020202020204" pitchFamily="34" charset="-122"/>
                <a:cs typeface="Arial Unicode MS" panose="020B0604020202020204" pitchFamily="34" charset="-122"/>
              </a:rPr>
              <a:t>                  </a:t>
            </a:r>
            <a:r>
              <a:rPr lang="en-US" altLang="zh-CN" sz="2000" smtClean="0">
                <a:ea typeface="Arial Unicode MS" panose="020B0604020202020204" pitchFamily="34" charset="-122"/>
                <a:cs typeface="Arial Unicode MS" panose="020B0604020202020204" pitchFamily="34" charset="-122"/>
              </a:rPr>
              <a:t>—</a:t>
            </a:r>
            <a:r>
              <a:rPr lang="en-US" altLang="zh-CN" sz="2800" smtClean="0">
                <a:ea typeface="Arial Unicode MS" panose="020B0604020202020204" pitchFamily="34" charset="-122"/>
                <a:cs typeface="Arial Unicode MS" panose="020B0604020202020204" pitchFamily="34" charset="-122"/>
              </a:rPr>
              <a:t> </a:t>
            </a:r>
            <a:r>
              <a:rPr lang="en-US" altLang="zh-CN" sz="2000" dirty="0" smtClean="0">
                <a:ea typeface="Arial Unicode MS" panose="020B0604020202020204" pitchFamily="34" charset="-122"/>
                <a:cs typeface="Arial Unicode MS" panose="020B0604020202020204" pitchFamily="34" charset="-122"/>
              </a:rPr>
              <a:t>cell </a:t>
            </a:r>
            <a:endParaRPr lang="zh-CN" altLang="en-US" sz="2800" dirty="0">
              <a:ea typeface="Arial Unicode MS" panose="020B0604020202020204" pitchFamily="34" charset="-122"/>
              <a:cs typeface="Arial Unicode MS" panose="020B0604020202020204" pitchFamily="34" charset="-122"/>
            </a:endParaRPr>
          </a:p>
        </p:txBody>
      </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18</a:t>
            </a:fld>
            <a:endParaRPr lang="zh-CN" altLang="en-US" sz="1100"/>
          </a:p>
        </p:txBody>
      </p:sp>
    </p:spTree>
    <p:extLst>
      <p:ext uri="{BB962C8B-B14F-4D97-AF65-F5344CB8AC3E}">
        <p14:creationId xmlns:p14="http://schemas.microsoft.com/office/powerpoint/2010/main" val="4062454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a:endCxn id="23" idx="2"/>
          </p:cNvCxnSpPr>
          <p:nvPr/>
        </p:nvCxnSpPr>
        <p:spPr>
          <a:xfrm>
            <a:off x="720770" y="3980675"/>
            <a:ext cx="4179143" cy="87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07424" y="3872081"/>
            <a:ext cx="216023" cy="21602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rot="10800000">
            <a:off x="366499" y="836712"/>
            <a:ext cx="677108" cy="2959297"/>
          </a:xfrm>
          <a:prstGeom prst="rect">
            <a:avLst/>
          </a:prstGeom>
          <a:noFill/>
          <a:ln>
            <a:noFill/>
          </a:ln>
          <a:effectLst>
            <a:outerShdw blurRad="50800" dist="38100" dir="2700000" algn="tl" rotWithShape="0">
              <a:prstClr val="black">
                <a:alpha val="40000"/>
              </a:prstClr>
            </a:outerShdw>
          </a:effectLst>
        </p:spPr>
        <p:txBody>
          <a:bodyPr vert="eaVert" wrap="square" rtlCol="0">
            <a:spAutoFit/>
          </a:bodyPr>
          <a:lstStyle/>
          <a:p>
            <a:r>
              <a:rPr lang="en-US" altLang="zh-CN" sz="1600" smtClean="0">
                <a:ea typeface="微软雅黑" panose="020B0503020204020204" pitchFamily="34" charset="-122"/>
              </a:rPr>
              <a:t>Traditional Poly</a:t>
            </a:r>
            <a:endParaRPr lang="en-US" altLang="zh-CN" sz="1600" dirty="0" smtClean="0">
              <a:ea typeface="微软雅黑" panose="020B0503020204020204" pitchFamily="34" charset="-122"/>
            </a:endParaRPr>
          </a:p>
          <a:p>
            <a:r>
              <a:rPr lang="zh-CN" altLang="en-US" sz="1600" dirty="0" smtClean="0">
                <a:ea typeface="微软雅黑" panose="020B0503020204020204" pitchFamily="34" charset="-122"/>
              </a:rPr>
              <a:t> </a:t>
            </a:r>
            <a:r>
              <a:rPr lang="en-US" altLang="zh-CN" sz="1600" dirty="0" smtClean="0">
                <a:ea typeface="微软雅黑" panose="020B0503020204020204" pitchFamily="34" charset="-122"/>
              </a:rPr>
              <a:t>P</a:t>
            </a:r>
            <a:endParaRPr lang="zh-CN" altLang="en-US" sz="1600" dirty="0">
              <a:ea typeface="微软雅黑" panose="020B0503020204020204" pitchFamily="34" charset="-122"/>
            </a:endParaRPr>
          </a:p>
        </p:txBody>
      </p:sp>
      <p:sp>
        <p:nvSpPr>
          <p:cNvPr id="12" name="TextBox 11"/>
          <p:cNvSpPr txBox="1"/>
          <p:nvPr/>
        </p:nvSpPr>
        <p:spPr>
          <a:xfrm rot="10800000">
            <a:off x="3390836" y="4232121"/>
            <a:ext cx="677108" cy="1044116"/>
          </a:xfrm>
          <a:prstGeom prst="rect">
            <a:avLst/>
          </a:prstGeom>
          <a:noFill/>
          <a:ln>
            <a:noFill/>
          </a:ln>
          <a:effectLst>
            <a:outerShdw blurRad="50800" dist="38100" dir="2700000" algn="tl" rotWithShape="0">
              <a:prstClr val="black">
                <a:alpha val="40000"/>
              </a:prstClr>
            </a:outerShdw>
          </a:effectLst>
        </p:spPr>
        <p:txBody>
          <a:bodyPr vert="eaVert" wrap="square" rtlCol="0">
            <a:spAutoFit/>
          </a:bodyPr>
          <a:lstStyle/>
          <a:p>
            <a:pPr algn="r"/>
            <a:r>
              <a:rPr lang="en-US" altLang="zh-CN" sz="1600" dirty="0" smtClean="0">
                <a:ea typeface="微软雅黑" panose="020B0503020204020204" pitchFamily="34" charset="-122"/>
              </a:rPr>
              <a:t>Mono</a:t>
            </a:r>
          </a:p>
          <a:p>
            <a:pPr algn="r"/>
            <a:r>
              <a:rPr lang="en-US" altLang="zh-CN" sz="1600" dirty="0" smtClean="0">
                <a:ea typeface="微软雅黑" panose="020B0503020204020204" pitchFamily="34" charset="-122"/>
              </a:rPr>
              <a:t>P</a:t>
            </a:r>
            <a:endParaRPr lang="zh-CN" altLang="en-US" sz="1600" dirty="0">
              <a:ea typeface="微软雅黑" panose="020B0503020204020204" pitchFamily="34" charset="-122"/>
            </a:endParaRPr>
          </a:p>
        </p:txBody>
      </p:sp>
      <p:sp>
        <p:nvSpPr>
          <p:cNvPr id="14" name="TextBox 13"/>
          <p:cNvSpPr txBox="1"/>
          <p:nvPr/>
        </p:nvSpPr>
        <p:spPr>
          <a:xfrm rot="10800000">
            <a:off x="2670756" y="858778"/>
            <a:ext cx="677108" cy="2941296"/>
          </a:xfrm>
          <a:prstGeom prst="rect">
            <a:avLst/>
          </a:prstGeom>
          <a:noFill/>
          <a:ln>
            <a:noFill/>
          </a:ln>
          <a:effectLst>
            <a:outerShdw blurRad="50800" dist="38100" dir="2700000" algn="tl" rotWithShape="0">
              <a:prstClr val="black">
                <a:alpha val="40000"/>
              </a:prstClr>
            </a:outerShdw>
          </a:effectLst>
        </p:spPr>
        <p:txBody>
          <a:bodyPr vert="eaVert" wrap="square" rtlCol="0">
            <a:spAutoFit/>
          </a:bodyPr>
          <a:lstStyle/>
          <a:p>
            <a:r>
              <a:rPr lang="en-US" altLang="zh-CN" sz="1600" dirty="0">
                <a:ea typeface="微软雅黑" panose="020B0503020204020204" pitchFamily="34" charset="-122"/>
              </a:rPr>
              <a:t>Nano texture black </a:t>
            </a:r>
            <a:r>
              <a:rPr lang="en-US" altLang="zh-CN" sz="1600">
                <a:ea typeface="微软雅黑" panose="020B0503020204020204" pitchFamily="34" charset="-122"/>
              </a:rPr>
              <a:t>silicon </a:t>
            </a:r>
            <a:r>
              <a:rPr lang="en-US" altLang="zh-CN" sz="1600" smtClean="0">
                <a:ea typeface="微软雅黑" panose="020B0503020204020204" pitchFamily="34" charset="-122"/>
              </a:rPr>
              <a:t>+</a:t>
            </a:r>
            <a:r>
              <a:rPr lang="en-US" altLang="zh-CN" sz="1600" dirty="0" smtClean="0">
                <a:ea typeface="Arial Unicode MS" panose="020B0604020202020204" pitchFamily="34" charset="-122"/>
                <a:cs typeface="Arial Unicode MS" panose="020B0604020202020204" pitchFamily="34" charset="-122"/>
              </a:rPr>
              <a:t>PERC</a:t>
            </a:r>
            <a:r>
              <a:rPr lang="en-US" altLang="zh-CN" sz="1600" dirty="0" smtClean="0">
                <a:ea typeface="微软雅黑" panose="020B0503020204020204" pitchFamily="34" charset="-122"/>
              </a:rPr>
              <a:t>          P</a:t>
            </a:r>
            <a:endParaRPr lang="zh-CN" altLang="en-US" sz="1600" dirty="0">
              <a:ea typeface="Arial Unicode MS" panose="020B0604020202020204" pitchFamily="34" charset="-122"/>
              <a:cs typeface="Arial Unicode MS" panose="020B0604020202020204" pitchFamily="34" charset="-122"/>
            </a:endParaRPr>
          </a:p>
        </p:txBody>
      </p:sp>
      <p:sp>
        <p:nvSpPr>
          <p:cNvPr id="15" name="椭圆 14"/>
          <p:cNvSpPr/>
          <p:nvPr/>
        </p:nvSpPr>
        <p:spPr>
          <a:xfrm>
            <a:off x="2811681" y="3874495"/>
            <a:ext cx="216023" cy="21602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rot="10800000">
            <a:off x="1302604" y="764704"/>
            <a:ext cx="677108" cy="3035370"/>
          </a:xfrm>
          <a:prstGeom prst="rect">
            <a:avLst/>
          </a:prstGeom>
          <a:noFill/>
          <a:ln>
            <a:noFill/>
          </a:ln>
          <a:effectLst>
            <a:outerShdw blurRad="50800" dist="38100" dir="2700000" algn="tl" rotWithShape="0">
              <a:prstClr val="black">
                <a:alpha val="40000"/>
              </a:prstClr>
            </a:outerShdw>
          </a:effectLst>
        </p:spPr>
        <p:txBody>
          <a:bodyPr vert="eaVert" wrap="square" rtlCol="0">
            <a:spAutoFit/>
          </a:bodyPr>
          <a:lstStyle/>
          <a:p>
            <a:r>
              <a:rPr lang="en-US" altLang="zh-CN" sz="1600" dirty="0" smtClean="0">
                <a:ea typeface="微软雅黑" panose="020B0503020204020204" pitchFamily="34" charset="-122"/>
              </a:rPr>
              <a:t>Nano texture black silicon</a:t>
            </a:r>
          </a:p>
          <a:p>
            <a:r>
              <a:rPr lang="en-US" altLang="zh-CN" sz="1600" dirty="0" smtClean="0">
                <a:ea typeface="微软雅黑" panose="020B0503020204020204" pitchFamily="34" charset="-122"/>
              </a:rPr>
              <a:t>P </a:t>
            </a:r>
            <a:endParaRPr lang="zh-CN" altLang="en-US" sz="1600" dirty="0">
              <a:ea typeface="微软雅黑" panose="020B0503020204020204" pitchFamily="34" charset="-122"/>
            </a:endParaRPr>
          </a:p>
        </p:txBody>
      </p:sp>
      <p:sp>
        <p:nvSpPr>
          <p:cNvPr id="17" name="矩形 16"/>
          <p:cNvSpPr/>
          <p:nvPr/>
        </p:nvSpPr>
        <p:spPr>
          <a:xfrm>
            <a:off x="344367" y="4208021"/>
            <a:ext cx="542136" cy="600164"/>
          </a:xfrm>
          <a:prstGeom prst="rect">
            <a:avLst/>
          </a:prstGeom>
          <a:noFill/>
          <a:ln>
            <a:noFill/>
          </a:ln>
          <a:effectLst/>
        </p:spPr>
        <p:txBody>
          <a:bodyPr wrap="none">
            <a:spAutoFit/>
          </a:bodyPr>
          <a:lstStyle/>
          <a:p>
            <a:pPr algn="ctr"/>
            <a:r>
              <a:rPr lang="en-US" altLang="zh-CN" sz="1100" b="1" dirty="0" smtClean="0">
                <a:solidFill>
                  <a:srgbClr val="C00000"/>
                </a:solidFill>
              </a:rPr>
              <a:t>18.0%</a:t>
            </a:r>
          </a:p>
          <a:p>
            <a:pPr algn="ctr"/>
            <a:r>
              <a:rPr lang="en-US" altLang="zh-CN" sz="1100" b="1" dirty="0" smtClean="0">
                <a:solidFill>
                  <a:srgbClr val="C00000"/>
                </a:solidFill>
              </a:rPr>
              <a:t>~</a:t>
            </a:r>
          </a:p>
          <a:p>
            <a:pPr algn="ctr"/>
            <a:r>
              <a:rPr lang="en-US" altLang="zh-CN" sz="1100" b="1" dirty="0" smtClean="0">
                <a:solidFill>
                  <a:srgbClr val="C00000"/>
                </a:solidFill>
              </a:rPr>
              <a:t>18.3%</a:t>
            </a:r>
            <a:endParaRPr lang="zh-CN" altLang="en-US" sz="1100" b="1" dirty="0">
              <a:solidFill>
                <a:srgbClr val="C00000"/>
              </a:solidFill>
            </a:endParaRPr>
          </a:p>
        </p:txBody>
      </p:sp>
      <p:sp>
        <p:nvSpPr>
          <p:cNvPr id="18" name="矩形 17"/>
          <p:cNvSpPr/>
          <p:nvPr/>
        </p:nvSpPr>
        <p:spPr>
          <a:xfrm>
            <a:off x="1280472" y="4208021"/>
            <a:ext cx="542136" cy="600164"/>
          </a:xfrm>
          <a:prstGeom prst="rect">
            <a:avLst/>
          </a:prstGeom>
          <a:noFill/>
          <a:ln>
            <a:noFill/>
          </a:ln>
          <a:effectLst/>
        </p:spPr>
        <p:txBody>
          <a:bodyPr wrap="none">
            <a:spAutoFit/>
          </a:bodyPr>
          <a:lstStyle/>
          <a:p>
            <a:pPr algn="ctr"/>
            <a:r>
              <a:rPr lang="en-US" altLang="zh-CN" sz="1100" b="1" dirty="0" smtClean="0">
                <a:solidFill>
                  <a:srgbClr val="C00000"/>
                </a:solidFill>
              </a:rPr>
              <a:t>18.5%</a:t>
            </a:r>
          </a:p>
          <a:p>
            <a:pPr algn="ctr"/>
            <a:r>
              <a:rPr lang="en-US" altLang="zh-CN" sz="1100" b="1" dirty="0" smtClean="0">
                <a:solidFill>
                  <a:srgbClr val="C00000"/>
                </a:solidFill>
              </a:rPr>
              <a:t>~</a:t>
            </a:r>
          </a:p>
          <a:p>
            <a:pPr algn="ctr"/>
            <a:r>
              <a:rPr lang="en-US" altLang="zh-CN" sz="1100" b="1" dirty="0" smtClean="0">
                <a:solidFill>
                  <a:srgbClr val="C00000"/>
                </a:solidFill>
              </a:rPr>
              <a:t>18.7%</a:t>
            </a:r>
            <a:endParaRPr lang="zh-CN" altLang="en-US" sz="1100" b="1" dirty="0">
              <a:solidFill>
                <a:srgbClr val="C00000"/>
              </a:solidFill>
            </a:endParaRPr>
          </a:p>
        </p:txBody>
      </p:sp>
      <p:sp>
        <p:nvSpPr>
          <p:cNvPr id="19" name="矩形 18"/>
          <p:cNvSpPr/>
          <p:nvPr/>
        </p:nvSpPr>
        <p:spPr>
          <a:xfrm>
            <a:off x="2648623" y="4208021"/>
            <a:ext cx="542136" cy="600164"/>
          </a:xfrm>
          <a:prstGeom prst="rect">
            <a:avLst/>
          </a:prstGeom>
          <a:noFill/>
          <a:ln>
            <a:noFill/>
          </a:ln>
          <a:effectLst/>
        </p:spPr>
        <p:txBody>
          <a:bodyPr wrap="none">
            <a:spAutoFit/>
          </a:bodyPr>
          <a:lstStyle/>
          <a:p>
            <a:pPr algn="ctr"/>
            <a:r>
              <a:rPr lang="en-US" altLang="zh-CN" sz="1100" b="1" dirty="0" smtClean="0">
                <a:solidFill>
                  <a:srgbClr val="C00000"/>
                </a:solidFill>
              </a:rPr>
              <a:t>19.3%</a:t>
            </a:r>
          </a:p>
          <a:p>
            <a:pPr algn="ctr"/>
            <a:r>
              <a:rPr lang="en-US" altLang="zh-CN" sz="1100" b="1" dirty="0" smtClean="0">
                <a:solidFill>
                  <a:srgbClr val="C00000"/>
                </a:solidFill>
              </a:rPr>
              <a:t>~</a:t>
            </a:r>
          </a:p>
          <a:p>
            <a:pPr algn="ctr"/>
            <a:r>
              <a:rPr lang="en-US" altLang="zh-CN" sz="1100" b="1" dirty="0" smtClean="0">
                <a:solidFill>
                  <a:srgbClr val="C00000"/>
                </a:solidFill>
              </a:rPr>
              <a:t>19.5%</a:t>
            </a:r>
            <a:endParaRPr lang="zh-CN" altLang="en-US" sz="1100" b="1" dirty="0">
              <a:solidFill>
                <a:srgbClr val="C00000"/>
              </a:solidFill>
            </a:endParaRPr>
          </a:p>
        </p:txBody>
      </p:sp>
      <p:sp>
        <p:nvSpPr>
          <p:cNvPr id="20" name="矩形 19"/>
          <p:cNvSpPr/>
          <p:nvPr/>
        </p:nvSpPr>
        <p:spPr>
          <a:xfrm>
            <a:off x="3389898" y="3152001"/>
            <a:ext cx="542136" cy="600164"/>
          </a:xfrm>
          <a:prstGeom prst="rect">
            <a:avLst/>
          </a:prstGeom>
          <a:noFill/>
          <a:effectLst/>
        </p:spPr>
        <p:txBody>
          <a:bodyPr wrap="none">
            <a:spAutoFit/>
          </a:bodyPr>
          <a:lstStyle/>
          <a:p>
            <a:pPr algn="ctr"/>
            <a:r>
              <a:rPr lang="en-US" altLang="zh-CN" sz="1100" b="1" dirty="0" smtClean="0">
                <a:solidFill>
                  <a:srgbClr val="C00000"/>
                </a:solidFill>
              </a:rPr>
              <a:t>19.5%</a:t>
            </a:r>
          </a:p>
          <a:p>
            <a:pPr algn="ctr"/>
            <a:r>
              <a:rPr lang="en-US" altLang="zh-CN" sz="1100" b="1" dirty="0" smtClean="0">
                <a:solidFill>
                  <a:srgbClr val="C00000"/>
                </a:solidFill>
              </a:rPr>
              <a:t>~</a:t>
            </a:r>
          </a:p>
          <a:p>
            <a:pPr algn="ctr"/>
            <a:r>
              <a:rPr lang="en-US" altLang="zh-CN" sz="1100" b="1" dirty="0" smtClean="0">
                <a:solidFill>
                  <a:srgbClr val="C00000"/>
                </a:solidFill>
              </a:rPr>
              <a:t>19.8%</a:t>
            </a:r>
            <a:endParaRPr lang="zh-CN" altLang="en-US" sz="1100" b="1" dirty="0">
              <a:solidFill>
                <a:srgbClr val="C00000"/>
              </a:solidFill>
            </a:endParaRPr>
          </a:p>
        </p:txBody>
      </p:sp>
      <p:sp>
        <p:nvSpPr>
          <p:cNvPr id="21" name="椭圆 20"/>
          <p:cNvSpPr/>
          <p:nvPr/>
        </p:nvSpPr>
        <p:spPr>
          <a:xfrm>
            <a:off x="3531761" y="3872081"/>
            <a:ext cx="216023" cy="21602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a:xfrm rot="10800000">
            <a:off x="4758988" y="4232121"/>
            <a:ext cx="677108" cy="1800200"/>
          </a:xfrm>
          <a:prstGeom prst="rect">
            <a:avLst/>
          </a:prstGeom>
          <a:noFill/>
          <a:ln>
            <a:noFill/>
          </a:ln>
          <a:effectLst>
            <a:outerShdw blurRad="50800" dist="38100" dir="2700000" algn="tl" rotWithShape="0">
              <a:prstClr val="black">
                <a:alpha val="40000"/>
              </a:prstClr>
            </a:outerShdw>
          </a:effectLst>
        </p:spPr>
        <p:txBody>
          <a:bodyPr vert="eaVert" wrap="square" rtlCol="0">
            <a:spAutoFit/>
          </a:bodyPr>
          <a:lstStyle/>
          <a:p>
            <a:pPr algn="r"/>
            <a:r>
              <a:rPr lang="en-US" altLang="zh-CN" sz="1600" dirty="0" smtClean="0">
                <a:ea typeface="微软雅黑" panose="020B0503020204020204" pitchFamily="34" charset="-122"/>
              </a:rPr>
              <a:t>Mono + </a:t>
            </a:r>
            <a:r>
              <a:rPr lang="en-US" altLang="zh-CN" sz="1600" dirty="0" smtClean="0">
                <a:ea typeface="Arial Unicode MS" panose="020B0604020202020204" pitchFamily="34" charset="-122"/>
                <a:cs typeface="Arial Unicode MS" panose="020B0604020202020204" pitchFamily="34" charset="-122"/>
              </a:rPr>
              <a:t>PERC</a:t>
            </a:r>
          </a:p>
          <a:p>
            <a:pPr algn="r"/>
            <a:r>
              <a:rPr lang="en-US" altLang="zh-CN" sz="1600" dirty="0" smtClean="0">
                <a:ea typeface="微软雅黑" panose="020B0503020204020204" pitchFamily="34" charset="-122"/>
              </a:rPr>
              <a:t>P</a:t>
            </a:r>
            <a:endParaRPr lang="zh-CN" altLang="en-US" sz="1600" dirty="0">
              <a:ea typeface="Arial Unicode MS" panose="020B0604020202020204" pitchFamily="34" charset="-122"/>
              <a:cs typeface="Arial Unicode MS" panose="020B0604020202020204" pitchFamily="34" charset="-122"/>
            </a:endParaRPr>
          </a:p>
        </p:txBody>
      </p:sp>
      <p:sp>
        <p:nvSpPr>
          <p:cNvPr id="23" name="椭圆 22"/>
          <p:cNvSpPr/>
          <p:nvPr/>
        </p:nvSpPr>
        <p:spPr>
          <a:xfrm>
            <a:off x="4899913" y="3881373"/>
            <a:ext cx="216023" cy="21602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6772120" y="3872081"/>
            <a:ext cx="216023" cy="21602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p:cNvSpPr txBox="1"/>
          <p:nvPr/>
        </p:nvSpPr>
        <p:spPr>
          <a:xfrm rot="10800000">
            <a:off x="6631196" y="4243153"/>
            <a:ext cx="677108" cy="1615534"/>
          </a:xfrm>
          <a:prstGeom prst="rect">
            <a:avLst/>
          </a:prstGeom>
          <a:noFill/>
          <a:ln>
            <a:noFill/>
          </a:ln>
          <a:effectLst>
            <a:outerShdw blurRad="50800" dist="38100" dir="2700000" algn="tl" rotWithShape="0">
              <a:prstClr val="black">
                <a:alpha val="40000"/>
              </a:prstClr>
            </a:outerShdw>
          </a:effectLst>
        </p:spPr>
        <p:txBody>
          <a:bodyPr vert="eaVert" wrap="square" rtlCol="0">
            <a:spAutoFit/>
          </a:bodyPr>
          <a:lstStyle/>
          <a:p>
            <a:pPr algn="r"/>
            <a:r>
              <a:rPr lang="en-US" altLang="zh-CN" sz="1600" dirty="0" smtClean="0">
                <a:ea typeface="微软雅黑" panose="020B0503020204020204" pitchFamily="34" charset="-122"/>
              </a:rPr>
              <a:t>Mono + </a:t>
            </a:r>
            <a:r>
              <a:rPr lang="en-US" altLang="zh-CN" sz="1600" dirty="0" smtClean="0">
                <a:ea typeface="Arial Unicode MS" panose="020B0604020202020204" pitchFamily="34" charset="-122"/>
                <a:cs typeface="Arial Unicode MS" panose="020B0604020202020204" pitchFamily="34" charset="-122"/>
              </a:rPr>
              <a:t>IBC </a:t>
            </a:r>
          </a:p>
          <a:p>
            <a:pPr algn="r"/>
            <a:r>
              <a:rPr lang="en-US" altLang="zh-CN" sz="1600" dirty="0" smtClean="0">
                <a:ea typeface="微软雅黑" panose="020B0503020204020204" pitchFamily="34" charset="-122"/>
              </a:rPr>
              <a:t>N</a:t>
            </a:r>
            <a:endParaRPr lang="zh-CN" altLang="en-US" sz="1600" dirty="0">
              <a:ea typeface="Arial Unicode MS" panose="020B0604020202020204" pitchFamily="34" charset="-122"/>
              <a:cs typeface="Arial Unicode MS" panose="020B0604020202020204" pitchFamily="34" charset="-122"/>
            </a:endParaRPr>
          </a:p>
        </p:txBody>
      </p:sp>
      <p:sp>
        <p:nvSpPr>
          <p:cNvPr id="29" name="椭圆 28"/>
          <p:cNvSpPr/>
          <p:nvPr/>
        </p:nvSpPr>
        <p:spPr>
          <a:xfrm>
            <a:off x="7708225" y="3885239"/>
            <a:ext cx="216023" cy="21602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rot="10800000">
            <a:off x="7567300" y="4243153"/>
            <a:ext cx="677108" cy="1671234"/>
          </a:xfrm>
          <a:prstGeom prst="rect">
            <a:avLst/>
          </a:prstGeom>
          <a:noFill/>
          <a:ln>
            <a:noFill/>
          </a:ln>
          <a:effectLst>
            <a:outerShdw blurRad="50800" dist="38100" dir="2700000" algn="tl" rotWithShape="0">
              <a:prstClr val="black">
                <a:alpha val="40000"/>
              </a:prstClr>
            </a:outerShdw>
          </a:effectLst>
        </p:spPr>
        <p:txBody>
          <a:bodyPr vert="eaVert" wrap="square" rtlCol="0">
            <a:spAutoFit/>
          </a:bodyPr>
          <a:lstStyle/>
          <a:p>
            <a:pPr algn="r"/>
            <a:r>
              <a:rPr lang="en-US" altLang="zh-CN" sz="1600" dirty="0" smtClean="0">
                <a:ea typeface="微软雅黑" panose="020B0503020204020204" pitchFamily="34" charset="-122"/>
              </a:rPr>
              <a:t>Mono + </a:t>
            </a:r>
            <a:r>
              <a:rPr lang="en-US" altLang="zh-CN" sz="1600" dirty="0" smtClean="0">
                <a:ea typeface="Arial Unicode MS" panose="020B0604020202020204" pitchFamily="34" charset="-122"/>
                <a:cs typeface="Arial Unicode MS" panose="020B0604020202020204" pitchFamily="34" charset="-122"/>
              </a:rPr>
              <a:t>HJT </a:t>
            </a:r>
          </a:p>
          <a:p>
            <a:pPr algn="r"/>
            <a:r>
              <a:rPr lang="en-US" altLang="zh-CN" sz="1600" dirty="0" smtClean="0">
                <a:ea typeface="Arial Unicode MS" panose="020B0604020202020204" pitchFamily="34" charset="-122"/>
                <a:cs typeface="Arial Unicode MS" panose="020B0604020202020204" pitchFamily="34" charset="-122"/>
              </a:rPr>
              <a:t>N</a:t>
            </a:r>
            <a:endParaRPr lang="zh-CN" altLang="en-US" sz="1600" dirty="0">
              <a:ea typeface="Arial Unicode MS" panose="020B0604020202020204" pitchFamily="34" charset="-122"/>
              <a:cs typeface="Arial Unicode MS" panose="020B0604020202020204" pitchFamily="34" charset="-122"/>
            </a:endParaRPr>
          </a:p>
        </p:txBody>
      </p:sp>
      <p:sp>
        <p:nvSpPr>
          <p:cNvPr id="31" name="矩形 30"/>
          <p:cNvSpPr/>
          <p:nvPr/>
        </p:nvSpPr>
        <p:spPr>
          <a:xfrm>
            <a:off x="4697501" y="3152001"/>
            <a:ext cx="542136" cy="600164"/>
          </a:xfrm>
          <a:prstGeom prst="rect">
            <a:avLst/>
          </a:prstGeom>
          <a:noFill/>
          <a:effectLst/>
        </p:spPr>
        <p:txBody>
          <a:bodyPr wrap="none">
            <a:spAutoFit/>
          </a:bodyPr>
          <a:lstStyle/>
          <a:p>
            <a:pPr algn="ctr"/>
            <a:r>
              <a:rPr lang="en-US" altLang="zh-CN" sz="1100" b="1" dirty="0" smtClean="0">
                <a:solidFill>
                  <a:srgbClr val="C00000"/>
                </a:solidFill>
              </a:rPr>
              <a:t>20.5%</a:t>
            </a:r>
          </a:p>
          <a:p>
            <a:pPr algn="ctr"/>
            <a:r>
              <a:rPr lang="en-US" altLang="zh-CN" sz="1100" b="1" dirty="0" smtClean="0">
                <a:solidFill>
                  <a:srgbClr val="C00000"/>
                </a:solidFill>
              </a:rPr>
              <a:t>~</a:t>
            </a:r>
          </a:p>
          <a:p>
            <a:pPr algn="ctr"/>
            <a:r>
              <a:rPr lang="en-US" altLang="zh-CN" sz="1100" b="1" dirty="0" smtClean="0">
                <a:solidFill>
                  <a:srgbClr val="C00000"/>
                </a:solidFill>
              </a:rPr>
              <a:t>20.7%</a:t>
            </a:r>
            <a:endParaRPr lang="zh-CN" altLang="en-US" sz="1100" b="1" dirty="0">
              <a:solidFill>
                <a:srgbClr val="C00000"/>
              </a:solidFill>
            </a:endParaRPr>
          </a:p>
        </p:txBody>
      </p:sp>
      <p:sp>
        <p:nvSpPr>
          <p:cNvPr id="32" name="矩形 31"/>
          <p:cNvSpPr/>
          <p:nvPr/>
        </p:nvSpPr>
        <p:spPr>
          <a:xfrm>
            <a:off x="6618879" y="3143932"/>
            <a:ext cx="559769" cy="600164"/>
          </a:xfrm>
          <a:prstGeom prst="rect">
            <a:avLst/>
          </a:prstGeom>
          <a:noFill/>
          <a:effectLst/>
        </p:spPr>
        <p:txBody>
          <a:bodyPr wrap="none">
            <a:spAutoFit/>
          </a:bodyPr>
          <a:lstStyle/>
          <a:p>
            <a:pPr algn="ctr"/>
            <a:r>
              <a:rPr lang="en-US" altLang="zh-CN" sz="1100" b="1" dirty="0" smtClean="0">
                <a:solidFill>
                  <a:srgbClr val="C00000"/>
                </a:solidFill>
              </a:rPr>
              <a:t>  22%  </a:t>
            </a:r>
          </a:p>
          <a:p>
            <a:pPr algn="ctr"/>
            <a:r>
              <a:rPr lang="en-US" altLang="zh-CN" sz="1100" b="1" dirty="0" smtClean="0">
                <a:solidFill>
                  <a:srgbClr val="C00000"/>
                </a:solidFill>
              </a:rPr>
              <a:t>~</a:t>
            </a:r>
          </a:p>
          <a:p>
            <a:pPr algn="ctr"/>
            <a:r>
              <a:rPr lang="en-US" altLang="zh-CN" sz="1100" b="1" dirty="0" smtClean="0">
                <a:solidFill>
                  <a:srgbClr val="C00000"/>
                </a:solidFill>
              </a:rPr>
              <a:t>23%</a:t>
            </a:r>
            <a:endParaRPr lang="zh-CN" altLang="en-US" sz="1100" b="1" dirty="0">
              <a:solidFill>
                <a:srgbClr val="C00000"/>
              </a:solidFill>
            </a:endParaRPr>
          </a:p>
        </p:txBody>
      </p:sp>
      <p:sp>
        <p:nvSpPr>
          <p:cNvPr id="33" name="Line 7"/>
          <p:cNvSpPr>
            <a:spLocks noChangeShapeType="1"/>
          </p:cNvSpPr>
          <p:nvPr/>
        </p:nvSpPr>
        <p:spPr bwMode="gray">
          <a:xfrm flipV="1">
            <a:off x="6988143" y="3987207"/>
            <a:ext cx="720082" cy="2178"/>
          </a:xfrm>
          <a:prstGeom prst="line">
            <a:avLst/>
          </a:prstGeom>
          <a:solidFill>
            <a:srgbClr val="C00000"/>
          </a:solidFill>
          <a:ln w="12700">
            <a:solidFill>
              <a:srgbClr val="D10412"/>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endParaRPr lang="en-GB">
              <a:cs typeface="Calibri" pitchFamily="34" charset="0"/>
            </a:endParaRPr>
          </a:p>
        </p:txBody>
      </p:sp>
      <p:sp>
        <p:nvSpPr>
          <p:cNvPr id="35" name="椭圆 34"/>
          <p:cNvSpPr/>
          <p:nvPr/>
        </p:nvSpPr>
        <p:spPr>
          <a:xfrm>
            <a:off x="1443529" y="3872081"/>
            <a:ext cx="216023" cy="21602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1259632" y="5517232"/>
            <a:ext cx="3816423" cy="415498"/>
            <a:chOff x="941983" y="5435932"/>
            <a:chExt cx="4278089" cy="369332"/>
          </a:xfrm>
        </p:grpSpPr>
        <p:cxnSp>
          <p:nvCxnSpPr>
            <p:cNvPr id="38" name="直接箭头连接符 37"/>
            <p:cNvCxnSpPr/>
            <p:nvPr/>
          </p:nvCxnSpPr>
          <p:spPr>
            <a:xfrm>
              <a:off x="941983" y="5805264"/>
              <a:ext cx="4278089"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440477" y="5435932"/>
              <a:ext cx="1371563" cy="24622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1200" dirty="0" smtClean="0">
                  <a:ea typeface="微软雅黑" panose="020B0503020204020204" pitchFamily="34" charset="-122"/>
                </a:rPr>
                <a:t>Short term</a:t>
              </a:r>
              <a:endParaRPr lang="zh-CN" altLang="en-US" sz="1200" dirty="0">
                <a:ea typeface="微软雅黑" panose="020B0503020204020204" pitchFamily="34" charset="-122"/>
              </a:endParaRPr>
            </a:p>
          </p:txBody>
        </p:sp>
      </p:grpSp>
      <p:grpSp>
        <p:nvGrpSpPr>
          <p:cNvPr id="40" name="组合 39"/>
          <p:cNvGrpSpPr/>
          <p:nvPr/>
        </p:nvGrpSpPr>
        <p:grpSpPr>
          <a:xfrm>
            <a:off x="6136125" y="1329492"/>
            <a:ext cx="2324306" cy="382349"/>
            <a:chOff x="7032297" y="4918859"/>
            <a:chExt cx="1759600" cy="382349"/>
          </a:xfrm>
        </p:grpSpPr>
        <p:cxnSp>
          <p:nvCxnSpPr>
            <p:cNvPr id="41" name="直接箭头连接符 40"/>
            <p:cNvCxnSpPr/>
            <p:nvPr/>
          </p:nvCxnSpPr>
          <p:spPr>
            <a:xfrm>
              <a:off x="7156502" y="5301208"/>
              <a:ext cx="1580882" cy="0"/>
            </a:xfrm>
            <a:prstGeom prst="straightConnector1">
              <a:avLst/>
            </a:prstGeom>
            <a:ln>
              <a:solidFill>
                <a:srgbClr val="FF0000"/>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032297" y="4918859"/>
              <a:ext cx="1759600" cy="27699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1200" dirty="0" smtClean="0">
                  <a:ea typeface="微软雅黑" panose="020B0503020204020204" pitchFamily="34" charset="-122"/>
                </a:rPr>
                <a:t>Medium and long term</a:t>
              </a:r>
              <a:endParaRPr lang="zh-CN" altLang="en-US" sz="1200" dirty="0">
                <a:ea typeface="微软雅黑" panose="020B0503020204020204" pitchFamily="34" charset="-122"/>
              </a:endParaRPr>
            </a:p>
          </p:txBody>
        </p:sp>
      </p:grpSp>
      <p:grpSp>
        <p:nvGrpSpPr>
          <p:cNvPr id="43" name="组合 42"/>
          <p:cNvGrpSpPr/>
          <p:nvPr/>
        </p:nvGrpSpPr>
        <p:grpSpPr>
          <a:xfrm>
            <a:off x="5580112" y="1329493"/>
            <a:ext cx="398662" cy="4747254"/>
            <a:chOff x="5796136" y="1491363"/>
            <a:chExt cx="152400" cy="4261374"/>
          </a:xfrm>
          <a:effectLst>
            <a:outerShdw blurRad="50800" dist="38100" dir="5400000" algn="t" rotWithShape="0">
              <a:prstClr val="black">
                <a:alpha val="40000"/>
              </a:prstClr>
            </a:outerShdw>
            <a:reflection endPos="0" dist="50800" dir="5400000" sy="-100000" algn="bl" rotWithShape="0"/>
          </a:effectLst>
        </p:grpSpPr>
        <p:grpSp>
          <p:nvGrpSpPr>
            <p:cNvPr id="44" name="组合 43"/>
            <p:cNvGrpSpPr/>
            <p:nvPr/>
          </p:nvGrpSpPr>
          <p:grpSpPr>
            <a:xfrm>
              <a:off x="5796136" y="1491363"/>
              <a:ext cx="152400" cy="4254795"/>
              <a:chOff x="5796136" y="1491363"/>
              <a:chExt cx="152400" cy="4254795"/>
            </a:xfrm>
          </p:grpSpPr>
          <p:cxnSp>
            <p:nvCxnSpPr>
              <p:cNvPr id="46" name="直接连接符 45"/>
              <p:cNvCxnSpPr/>
              <p:nvPr/>
            </p:nvCxnSpPr>
            <p:spPr>
              <a:xfrm>
                <a:off x="5796136" y="1726868"/>
                <a:ext cx="0" cy="40192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5948536" y="1491363"/>
                <a:ext cx="0" cy="4019290"/>
              </a:xfrm>
              <a:prstGeom prst="line">
                <a:avLst/>
              </a:prstGeom>
              <a:ln>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V="1">
                <a:off x="5796136" y="1491363"/>
                <a:ext cx="152400" cy="2355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45" name="直接连接符 44"/>
            <p:cNvCxnSpPr/>
            <p:nvPr/>
          </p:nvCxnSpPr>
          <p:spPr>
            <a:xfrm flipV="1">
              <a:off x="5796136" y="5517232"/>
              <a:ext cx="152400" cy="2355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9" name="矩形 48"/>
          <p:cNvSpPr/>
          <p:nvPr/>
        </p:nvSpPr>
        <p:spPr>
          <a:xfrm>
            <a:off x="7562870" y="3143932"/>
            <a:ext cx="559769" cy="600164"/>
          </a:xfrm>
          <a:prstGeom prst="rect">
            <a:avLst/>
          </a:prstGeom>
          <a:noFill/>
          <a:effectLst/>
        </p:spPr>
        <p:txBody>
          <a:bodyPr wrap="none">
            <a:spAutoFit/>
          </a:bodyPr>
          <a:lstStyle/>
          <a:p>
            <a:pPr algn="ctr"/>
            <a:r>
              <a:rPr lang="en-US" altLang="zh-CN" sz="1100" b="1" dirty="0" smtClean="0">
                <a:solidFill>
                  <a:srgbClr val="C00000"/>
                </a:solidFill>
              </a:rPr>
              <a:t>  22%  </a:t>
            </a:r>
          </a:p>
          <a:p>
            <a:pPr algn="ctr"/>
            <a:r>
              <a:rPr lang="en-US" altLang="zh-CN" sz="1100" b="1" dirty="0" smtClean="0">
                <a:solidFill>
                  <a:srgbClr val="C00000"/>
                </a:solidFill>
              </a:rPr>
              <a:t>~</a:t>
            </a:r>
          </a:p>
          <a:p>
            <a:pPr algn="ctr"/>
            <a:r>
              <a:rPr lang="en-US" altLang="zh-CN" sz="1100" b="1" dirty="0" smtClean="0">
                <a:solidFill>
                  <a:srgbClr val="C00000"/>
                </a:solidFill>
              </a:rPr>
              <a:t>23%</a:t>
            </a:r>
            <a:endParaRPr lang="zh-CN" altLang="en-US" sz="1100" b="1" dirty="0">
              <a:solidFill>
                <a:srgbClr val="C00000"/>
              </a:solidFill>
            </a:endParaRPr>
          </a:p>
        </p:txBody>
      </p:sp>
      <p:sp>
        <p:nvSpPr>
          <p:cNvPr id="50" name="剪去单角的矩形 49"/>
          <p:cNvSpPr/>
          <p:nvPr/>
        </p:nvSpPr>
        <p:spPr>
          <a:xfrm>
            <a:off x="0" y="116632"/>
            <a:ext cx="8964488" cy="720080"/>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2000"/>
              </a:lnSpc>
            </a:pPr>
            <a:r>
              <a:rPr lang="en-US" altLang="zh-CN" sz="2800" b="1" dirty="0">
                <a:ea typeface="Arial Unicode MS" panose="020B0604020202020204" pitchFamily="34" charset="-122"/>
                <a:cs typeface="Arial Unicode MS" panose="020B0604020202020204" pitchFamily="34" charset="-122"/>
              </a:rPr>
              <a:t> </a:t>
            </a:r>
            <a:r>
              <a:rPr lang="en-US" altLang="zh-CN" sz="2800" b="1" dirty="0" smtClean="0">
                <a:ea typeface="Arial Unicode MS" panose="020B0604020202020204" pitchFamily="34" charset="-122"/>
                <a:cs typeface="Arial Unicode MS" panose="020B0604020202020204" pitchFamily="34" charset="-122"/>
              </a:rPr>
              <a:t>Future Developments of Cell </a:t>
            </a:r>
            <a:r>
              <a:rPr lang="en-US" altLang="zh-CN" sz="2800" b="1" smtClean="0">
                <a:ea typeface="Arial Unicode MS" panose="020B0604020202020204" pitchFamily="34" charset="-122"/>
                <a:cs typeface="Arial Unicode MS" panose="020B0604020202020204" pitchFamily="34" charset="-122"/>
              </a:rPr>
              <a:t>Technologies        </a:t>
            </a:r>
            <a:r>
              <a:rPr lang="en-US" altLang="zh-CN" sz="2000" smtClean="0">
                <a:ea typeface="Arial Unicode MS" panose="020B0604020202020204" pitchFamily="34" charset="-122"/>
                <a:cs typeface="Arial Unicode MS" panose="020B0604020202020204" pitchFamily="34" charset="-122"/>
              </a:rPr>
              <a:t>— cell </a:t>
            </a:r>
            <a:endParaRPr lang="zh-CN" altLang="en-US" sz="2800" dirty="0">
              <a:ea typeface="Arial Unicode MS" panose="020B0604020202020204" pitchFamily="34" charset="-122"/>
              <a:cs typeface="Arial Unicode MS" panose="020B0604020202020204" pitchFamily="34" charset="-122"/>
            </a:endParaRPr>
          </a:p>
        </p:txBody>
      </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sp>
        <p:nvSpPr>
          <p:cNvPr id="52" name="矩形 4"/>
          <p:cNvSpPr/>
          <p:nvPr/>
        </p:nvSpPr>
        <p:spPr>
          <a:xfrm>
            <a:off x="8676456" y="980728"/>
            <a:ext cx="431032" cy="5528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pic>
        <p:nvPicPr>
          <p:cNvPr id="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19</a:t>
            </a:fld>
            <a:endParaRPr lang="zh-CN" altLang="en-US" sz="1100"/>
          </a:p>
        </p:txBody>
      </p:sp>
      <p:sp>
        <p:nvSpPr>
          <p:cNvPr id="55" name="Line 7"/>
          <p:cNvSpPr>
            <a:spLocks noChangeShapeType="1"/>
          </p:cNvSpPr>
          <p:nvPr/>
        </p:nvSpPr>
        <p:spPr bwMode="gray">
          <a:xfrm flipV="1">
            <a:off x="7926544" y="3993251"/>
            <a:ext cx="248152" cy="2178"/>
          </a:xfrm>
          <a:prstGeom prst="line">
            <a:avLst/>
          </a:prstGeom>
          <a:solidFill>
            <a:srgbClr val="C00000"/>
          </a:solidFill>
          <a:ln w="12700">
            <a:solidFill>
              <a:srgbClr val="D10412"/>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endParaRPr lang="en-GB">
              <a:cs typeface="Calibri" pitchFamily="34" charset="0"/>
            </a:endParaRPr>
          </a:p>
        </p:txBody>
      </p:sp>
      <p:sp>
        <p:nvSpPr>
          <p:cNvPr id="56" name="Line 7"/>
          <p:cNvSpPr>
            <a:spLocks noChangeShapeType="1"/>
          </p:cNvSpPr>
          <p:nvPr/>
        </p:nvSpPr>
        <p:spPr bwMode="gray">
          <a:xfrm>
            <a:off x="5115936" y="3987207"/>
            <a:ext cx="1656184" cy="8222"/>
          </a:xfrm>
          <a:prstGeom prst="line">
            <a:avLst/>
          </a:prstGeom>
          <a:solidFill>
            <a:srgbClr val="C00000"/>
          </a:solidFill>
          <a:ln w="12700">
            <a:solidFill>
              <a:srgbClr val="D10412"/>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p>
            <a:endParaRPr lang="en-GB">
              <a:cs typeface="Calibri" pitchFamily="34" charset="0"/>
            </a:endParaRPr>
          </a:p>
        </p:txBody>
      </p:sp>
    </p:spTree>
    <p:extLst>
      <p:ext uri="{BB962C8B-B14F-4D97-AF65-F5344CB8AC3E}">
        <p14:creationId xmlns:p14="http://schemas.microsoft.com/office/powerpoint/2010/main" val="1767601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setSubTitle - Slide Master"/>
          <p:cNvSpPr>
            <a:spLocks noChangeArrowheads="1"/>
          </p:cNvSpPr>
          <p:nvPr/>
        </p:nvSpPr>
        <p:spPr bwMode="blackWhite">
          <a:xfrm>
            <a:off x="714348" y="3287264"/>
            <a:ext cx="4641853" cy="720000"/>
          </a:xfrm>
          <a:prstGeom prst="round2DiagRect">
            <a:avLst>
              <a:gd name="adj1" fmla="val 9628"/>
              <a:gd name="adj2" fmla="val 0"/>
            </a:avLst>
          </a:prstGeom>
          <a:solidFill>
            <a:sysClr val="window" lastClr="FFFFFF">
              <a:lumMod val="95000"/>
            </a:sysClr>
          </a:solidFill>
          <a:ln w="19050">
            <a:solidFill>
              <a:srgbClr val="FFFFFF">
                <a:lumMod val="75000"/>
              </a:srgbClr>
            </a:solid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p>
            <a:pPr marL="85725" indent="6350" fontAlgn="auto">
              <a:spcBef>
                <a:spcPts val="0"/>
              </a:spcBef>
              <a:spcAft>
                <a:spcPts val="500"/>
              </a:spcAft>
              <a:buClr>
                <a:srgbClr val="0F6FC6">
                  <a:lumMod val="50000"/>
                </a:srgbClr>
              </a:buClr>
              <a:buSzPct val="80000"/>
              <a:defRPr/>
            </a:pPr>
            <a:r>
              <a:rPr lang="en-US" altLang="zh-CN" b="1" kern="0" dirty="0">
                <a:solidFill>
                  <a:sysClr val="windowText" lastClr="000000"/>
                </a:solidFill>
                <a:latin typeface="Calibri" pitchFamily="34" charset="0"/>
                <a:cs typeface="Arial" pitchFamily="34" charset="0"/>
              </a:rPr>
              <a:t>A</a:t>
            </a:r>
            <a:r>
              <a:rPr lang="en-US" altLang="zh-CN" b="1" kern="0" dirty="0" smtClean="0">
                <a:solidFill>
                  <a:sysClr val="windowText" lastClr="000000"/>
                </a:solidFill>
                <a:latin typeface="Calibri" pitchFamily="34" charset="0"/>
                <a:cs typeface="Arial" pitchFamily="34" charset="0"/>
              </a:rPr>
              <a:t> leading solar company with the most prudent operation</a:t>
            </a:r>
            <a:endParaRPr lang="en-US" altLang="zh-CN" b="1" kern="0" dirty="0">
              <a:solidFill>
                <a:sysClr val="windowText" lastClr="000000"/>
              </a:solidFill>
              <a:latin typeface="Calibri" pitchFamily="34" charset="0"/>
              <a:cs typeface="Arial" pitchFamily="34" charset="0"/>
            </a:endParaRPr>
          </a:p>
        </p:txBody>
      </p:sp>
      <p:sp>
        <p:nvSpPr>
          <p:cNvPr id="14" name="ResetSubTitle - Slide Master"/>
          <p:cNvSpPr>
            <a:spLocks noChangeArrowheads="1"/>
          </p:cNvSpPr>
          <p:nvPr/>
        </p:nvSpPr>
        <p:spPr bwMode="blackWhite">
          <a:xfrm>
            <a:off x="714348" y="4149160"/>
            <a:ext cx="4641853" cy="720000"/>
          </a:xfrm>
          <a:prstGeom prst="round2DiagRect">
            <a:avLst>
              <a:gd name="adj1" fmla="val 9628"/>
              <a:gd name="adj2" fmla="val 0"/>
            </a:avLst>
          </a:prstGeom>
          <a:solidFill>
            <a:sysClr val="window" lastClr="FFFFFF">
              <a:lumMod val="95000"/>
            </a:sysClr>
          </a:solidFill>
          <a:ln w="19050">
            <a:solidFill>
              <a:srgbClr val="FFFFFF">
                <a:lumMod val="75000"/>
              </a:srgbClr>
            </a:solid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p>
            <a:pPr marL="92075" lvl="2">
              <a:lnSpc>
                <a:spcPts val="2500"/>
              </a:lnSpc>
              <a:spcAft>
                <a:spcPts val="500"/>
              </a:spcAft>
              <a:buClr>
                <a:srgbClr val="0F6FC6">
                  <a:lumMod val="50000"/>
                </a:srgbClr>
              </a:buClr>
              <a:buSzPct val="80000"/>
              <a:defRPr/>
            </a:pPr>
            <a:r>
              <a:rPr lang="en-GB" altLang="zh-CN" b="1" kern="0" dirty="0">
                <a:solidFill>
                  <a:sysClr val="windowText" lastClr="000000"/>
                </a:solidFill>
                <a:latin typeface="Calibri" pitchFamily="34" charset="0"/>
                <a:cs typeface="Arial" pitchFamily="34" charset="0"/>
              </a:rPr>
              <a:t>Proven project development track </a:t>
            </a:r>
            <a:r>
              <a:rPr lang="en-GB" altLang="zh-CN" b="1" kern="0" dirty="0" smtClean="0">
                <a:solidFill>
                  <a:sysClr val="windowText" lastClr="000000"/>
                </a:solidFill>
                <a:latin typeface="Calibri" pitchFamily="34" charset="0"/>
                <a:cs typeface="Arial" pitchFamily="34" charset="0"/>
              </a:rPr>
              <a:t>record and 9.2 </a:t>
            </a:r>
            <a:r>
              <a:rPr lang="en-US" altLang="zh-CN" b="1" kern="0" dirty="0" smtClean="0">
                <a:solidFill>
                  <a:sysClr val="windowText" lastClr="000000"/>
                </a:solidFill>
                <a:latin typeface="Calibri" pitchFamily="34" charset="0"/>
                <a:cs typeface="Arial" pitchFamily="34" charset="0"/>
              </a:rPr>
              <a:t>GW </a:t>
            </a:r>
            <a:r>
              <a:rPr lang="en-GB" altLang="zh-CN" b="1" kern="0" dirty="0" smtClean="0">
                <a:solidFill>
                  <a:sysClr val="windowText" lastClr="000000"/>
                </a:solidFill>
                <a:latin typeface="Calibri" pitchFamily="34" charset="0"/>
                <a:cs typeface="Arial" pitchFamily="34" charset="0"/>
              </a:rPr>
              <a:t>project pipeline</a:t>
            </a:r>
            <a:endParaRPr lang="en-GB" altLang="zh-CN" b="1" kern="0" dirty="0">
              <a:solidFill>
                <a:sysClr val="windowText" lastClr="000000"/>
              </a:solidFill>
              <a:latin typeface="Calibri" pitchFamily="34" charset="0"/>
              <a:cs typeface="Arial" pitchFamily="34" charset="0"/>
            </a:endParaRPr>
          </a:p>
        </p:txBody>
      </p:sp>
      <p:sp>
        <p:nvSpPr>
          <p:cNvPr id="15" name="ResetSubTitle - Slide Master"/>
          <p:cNvSpPr>
            <a:spLocks noChangeArrowheads="1"/>
          </p:cNvSpPr>
          <p:nvPr/>
        </p:nvSpPr>
        <p:spPr bwMode="blackWhite">
          <a:xfrm>
            <a:off x="714348" y="5013256"/>
            <a:ext cx="4641853" cy="720000"/>
          </a:xfrm>
          <a:prstGeom prst="round2DiagRect">
            <a:avLst>
              <a:gd name="adj1" fmla="val 9628"/>
              <a:gd name="adj2" fmla="val 0"/>
            </a:avLst>
          </a:prstGeom>
          <a:solidFill>
            <a:sysClr val="window" lastClr="FFFFFF">
              <a:lumMod val="95000"/>
            </a:sysClr>
          </a:solidFill>
          <a:ln w="19050">
            <a:solidFill>
              <a:srgbClr val="FFFFFF">
                <a:lumMod val="75000"/>
              </a:srgbClr>
            </a:solid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p>
            <a:pPr marL="92075" fontAlgn="auto">
              <a:lnSpc>
                <a:spcPts val="2500"/>
              </a:lnSpc>
              <a:spcBef>
                <a:spcPts val="0"/>
              </a:spcBef>
              <a:spcAft>
                <a:spcPts val="500"/>
              </a:spcAft>
              <a:buClr>
                <a:srgbClr val="0F6FC6">
                  <a:lumMod val="50000"/>
                </a:srgbClr>
              </a:buClr>
              <a:buSzPct val="80000"/>
              <a:defRPr/>
            </a:pPr>
            <a:endParaRPr lang="en-US" altLang="zh-CN" sz="2000" b="1" kern="0" dirty="0">
              <a:solidFill>
                <a:sysClr val="windowText" lastClr="000000"/>
              </a:solidFill>
              <a:latin typeface="Arial" pitchFamily="34" charset="0"/>
              <a:cs typeface="Arial" pitchFamily="34" charset="0"/>
            </a:endParaRPr>
          </a:p>
          <a:p>
            <a:pPr marL="92075" lvl="2">
              <a:lnSpc>
                <a:spcPts val="2500"/>
              </a:lnSpc>
              <a:spcAft>
                <a:spcPts val="500"/>
              </a:spcAft>
              <a:buClr>
                <a:srgbClr val="0F6FC6">
                  <a:lumMod val="50000"/>
                </a:srgbClr>
              </a:buClr>
              <a:buSzPct val="80000"/>
              <a:defRPr/>
            </a:pPr>
            <a:r>
              <a:rPr lang="en-GB" altLang="zh-CN" b="1" kern="0" dirty="0">
                <a:solidFill>
                  <a:sysClr val="windowText" lastClr="000000"/>
                </a:solidFill>
                <a:latin typeface="Calibri" pitchFamily="34" charset="0"/>
                <a:cs typeface="Arial" pitchFamily="34" charset="0"/>
              </a:rPr>
              <a:t>Strong bankable </a:t>
            </a:r>
            <a:r>
              <a:rPr lang="en-GB" altLang="zh-CN" b="1" kern="0" dirty="0" smtClean="0">
                <a:solidFill>
                  <a:sysClr val="windowText" lastClr="000000"/>
                </a:solidFill>
                <a:latin typeface="Calibri" pitchFamily="34" charset="0"/>
                <a:cs typeface="Arial" pitchFamily="34" charset="0"/>
              </a:rPr>
              <a:t>brand with global reach</a:t>
            </a:r>
          </a:p>
          <a:p>
            <a:pPr marL="92075" fontAlgn="auto">
              <a:lnSpc>
                <a:spcPts val="2500"/>
              </a:lnSpc>
              <a:spcBef>
                <a:spcPts val="0"/>
              </a:spcBef>
              <a:spcAft>
                <a:spcPts val="500"/>
              </a:spcAft>
              <a:buClr>
                <a:srgbClr val="0F6FC6">
                  <a:lumMod val="50000"/>
                </a:srgbClr>
              </a:buClr>
              <a:buSzPct val="80000"/>
              <a:defRPr/>
            </a:pPr>
            <a:endParaRPr lang="en-US" altLang="zh-CN" sz="2000" b="1" kern="0" dirty="0">
              <a:solidFill>
                <a:sysClr val="windowText" lastClr="000000"/>
              </a:solidFill>
              <a:latin typeface="Arial" pitchFamily="34" charset="0"/>
              <a:cs typeface="Arial" pitchFamily="34" charset="0"/>
            </a:endParaRPr>
          </a:p>
        </p:txBody>
      </p:sp>
      <p:sp>
        <p:nvSpPr>
          <p:cNvPr id="16" name="ResetSubTitle - Slide Master"/>
          <p:cNvSpPr>
            <a:spLocks noChangeArrowheads="1"/>
          </p:cNvSpPr>
          <p:nvPr/>
        </p:nvSpPr>
        <p:spPr bwMode="blackWhite">
          <a:xfrm>
            <a:off x="715965" y="5877352"/>
            <a:ext cx="4641853" cy="720000"/>
          </a:xfrm>
          <a:prstGeom prst="round2DiagRect">
            <a:avLst>
              <a:gd name="adj1" fmla="val 9628"/>
              <a:gd name="adj2" fmla="val 0"/>
            </a:avLst>
          </a:prstGeom>
          <a:solidFill>
            <a:sysClr val="window" lastClr="FFFFFF">
              <a:lumMod val="95000"/>
            </a:sysClr>
          </a:solidFill>
          <a:ln w="19050">
            <a:solidFill>
              <a:srgbClr val="FFFFFF">
                <a:lumMod val="75000"/>
              </a:srgbClr>
            </a:solid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p>
            <a:pPr marL="92075" fontAlgn="auto">
              <a:lnSpc>
                <a:spcPts val="2500"/>
              </a:lnSpc>
              <a:spcBef>
                <a:spcPts val="0"/>
              </a:spcBef>
              <a:spcAft>
                <a:spcPts val="500"/>
              </a:spcAft>
              <a:buClr>
                <a:srgbClr val="0F6FC6">
                  <a:lumMod val="50000"/>
                </a:srgbClr>
              </a:buClr>
              <a:buSzPct val="80000"/>
              <a:defRPr/>
            </a:pPr>
            <a:r>
              <a:rPr lang="en-US" altLang="zh-CN" b="1" kern="0" dirty="0">
                <a:solidFill>
                  <a:sysClr val="windowText" lastClr="000000"/>
                </a:solidFill>
                <a:latin typeface="Calibri" pitchFamily="34" charset="0"/>
                <a:cs typeface="Arial" pitchFamily="34" charset="0"/>
              </a:rPr>
              <a:t>Best product warranty backed by investment grade insurance policy</a:t>
            </a:r>
          </a:p>
        </p:txBody>
      </p:sp>
      <p:sp>
        <p:nvSpPr>
          <p:cNvPr id="37" name="Rectangle 7"/>
          <p:cNvSpPr>
            <a:spLocks noChangeArrowheads="1"/>
          </p:cNvSpPr>
          <p:nvPr/>
        </p:nvSpPr>
        <p:spPr bwMode="auto">
          <a:xfrm>
            <a:off x="856431" y="1340768"/>
            <a:ext cx="4707925" cy="1585049"/>
          </a:xfrm>
          <a:prstGeom prst="rect">
            <a:avLst/>
          </a:prstGeom>
          <a:noFill/>
          <a:ln w="9525">
            <a:noFill/>
            <a:miter lim="800000"/>
            <a:headEnd/>
            <a:tailEnd/>
          </a:ln>
        </p:spPr>
        <p:txBody>
          <a:bodyPr wrap="square" anchor="ctr">
            <a:spAutoFit/>
          </a:bodyPr>
          <a:lstStyle/>
          <a:p>
            <a:pPr marL="342900" indent="-342900" eaLnBrk="0" hangingPunct="0">
              <a:spcAft>
                <a:spcPts val="1000"/>
              </a:spcAft>
              <a:buSzPct val="120000"/>
              <a:buBlip>
                <a:blip r:embed="rId3"/>
              </a:buBlip>
              <a:tabLst>
                <a:tab pos="457200" algn="l"/>
              </a:tabLst>
              <a:defRPr/>
            </a:pPr>
            <a:r>
              <a:rPr lang="en-US" altLang="zh-CN" dirty="0" smtClean="0">
                <a:cs typeface="Times New Roman" pitchFamily="18" charset="0"/>
              </a:rPr>
              <a:t> </a:t>
            </a:r>
            <a:r>
              <a:rPr lang="en-US" altLang="zh-CN" dirty="0" smtClean="0">
                <a:latin typeface="Calibri" pitchFamily="34" charset="0"/>
              </a:rPr>
              <a:t>Founded in Ontario, 2001</a:t>
            </a:r>
          </a:p>
          <a:p>
            <a:pPr marL="342900" indent="-342900" eaLnBrk="0" hangingPunct="0">
              <a:spcAft>
                <a:spcPts val="1000"/>
              </a:spcAft>
              <a:buSzPct val="120000"/>
              <a:buBlip>
                <a:blip r:embed="rId3"/>
              </a:buBlip>
              <a:tabLst>
                <a:tab pos="457200" algn="l"/>
              </a:tabLst>
              <a:defRPr/>
            </a:pPr>
            <a:r>
              <a:rPr lang="en-US" altLang="zh-CN" dirty="0" smtClean="0">
                <a:latin typeface="Calibri" pitchFamily="34" charset="0"/>
                <a:cs typeface="Times New Roman" pitchFamily="18" charset="0"/>
              </a:rPr>
              <a:t> </a:t>
            </a:r>
            <a:r>
              <a:rPr lang="en-US" altLang="zh-CN" dirty="0" smtClean="0">
                <a:latin typeface="Calibri" pitchFamily="34" charset="0"/>
              </a:rPr>
              <a:t>Listed on NASDAQ (CSIQ) in 2006</a:t>
            </a:r>
          </a:p>
          <a:p>
            <a:pPr marL="342900" lvl="1" indent="-342900" eaLnBrk="0" hangingPunct="0">
              <a:spcAft>
                <a:spcPts val="1000"/>
              </a:spcAft>
              <a:buSzPct val="120000"/>
              <a:buBlip>
                <a:blip r:embed="rId3"/>
              </a:buBlip>
              <a:tabLst>
                <a:tab pos="457200" algn="l"/>
              </a:tabLst>
              <a:defRPr/>
            </a:pPr>
            <a:r>
              <a:rPr lang="en-US" altLang="zh-CN" dirty="0" smtClean="0">
                <a:latin typeface="Calibri" pitchFamily="34" charset="0"/>
                <a:cs typeface="Times New Roman" pitchFamily="18" charset="0"/>
              </a:rPr>
              <a:t> </a:t>
            </a:r>
            <a:r>
              <a:rPr lang="en-US" altLang="zh-CN" dirty="0" smtClean="0">
                <a:latin typeface="Calibri" pitchFamily="34" charset="0"/>
              </a:rPr>
              <a:t>Over 8,600 employees globally</a:t>
            </a:r>
          </a:p>
          <a:p>
            <a:pPr marL="342900" indent="-342900" eaLnBrk="0" hangingPunct="0">
              <a:spcAft>
                <a:spcPts val="1000"/>
              </a:spcAft>
              <a:buSzPct val="120000"/>
              <a:buBlip>
                <a:blip r:embed="rId3"/>
              </a:buBlip>
              <a:tabLst>
                <a:tab pos="457200" algn="l"/>
              </a:tabLst>
              <a:defRPr/>
            </a:pPr>
            <a:r>
              <a:rPr lang="en-US" altLang="zh-CN" dirty="0" smtClean="0">
                <a:latin typeface="Calibri" pitchFamily="34" charset="0"/>
                <a:cs typeface="Times New Roman" pitchFamily="18" charset="0"/>
              </a:rPr>
              <a:t> Global footprint in 90 countries</a:t>
            </a:r>
            <a:endParaRPr lang="en-US" altLang="zh-CN" dirty="0">
              <a:latin typeface="Calibri" pitchFamily="34" charset="0"/>
              <a:cs typeface="Times New Roman" pitchFamily="18" charset="0"/>
            </a:endParaRPr>
          </a:p>
        </p:txBody>
      </p:sp>
      <p:sp>
        <p:nvSpPr>
          <p:cNvPr id="41" name="AutoShape 25"/>
          <p:cNvSpPr>
            <a:spLocks noChangeArrowheads="1"/>
          </p:cNvSpPr>
          <p:nvPr/>
        </p:nvSpPr>
        <p:spPr bwMode="auto">
          <a:xfrm>
            <a:off x="642909" y="1124174"/>
            <a:ext cx="8072495" cy="2000264"/>
          </a:xfrm>
          <a:prstGeom prst="roundRect">
            <a:avLst>
              <a:gd name="adj" fmla="val 5023"/>
            </a:avLst>
          </a:prstGeom>
          <a:noFill/>
          <a:ln w="3175">
            <a:solidFill>
              <a:srgbClr val="4B4B4B"/>
            </a:solidFill>
            <a:prstDash val="sysDash"/>
            <a:round/>
            <a:headEnd/>
            <a:tailEnd/>
          </a:ln>
        </p:spPr>
        <p:txBody>
          <a:bodyPr lIns="0" tIns="0" rIns="0" bIns="0" anchor="ctr" anchorCtr="1"/>
          <a:lstStyle/>
          <a:p>
            <a:pPr marL="265113" indent="-265113" defTabSz="738188">
              <a:lnSpc>
                <a:spcPct val="150000"/>
              </a:lnSpc>
              <a:buFontTx/>
              <a:buBlip>
                <a:blip r:embed="rId4"/>
              </a:buBlip>
            </a:pPr>
            <a:endParaRPr lang="en-US" altLang="zh-CN" sz="1700" dirty="0">
              <a:solidFill>
                <a:srgbClr val="000000"/>
              </a:solidFill>
            </a:endParaRPr>
          </a:p>
        </p:txBody>
      </p:sp>
      <p:pic>
        <p:nvPicPr>
          <p:cNvPr id="40" name="图片 39" descr="CanadianSolar_555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64356" y="1124175"/>
            <a:ext cx="3043890" cy="2000263"/>
          </a:xfrm>
          <a:prstGeom prst="rect">
            <a:avLst/>
          </a:prstGeom>
        </p:spPr>
      </p:pic>
      <p:sp>
        <p:nvSpPr>
          <p:cNvPr id="20" name="ResetSubTitle - Slide Master"/>
          <p:cNvSpPr>
            <a:spLocks noChangeArrowheads="1"/>
          </p:cNvSpPr>
          <p:nvPr/>
        </p:nvSpPr>
        <p:spPr bwMode="blackWhite">
          <a:xfrm>
            <a:off x="5796136" y="4094310"/>
            <a:ext cx="2722419" cy="781828"/>
          </a:xfrm>
          <a:prstGeom prst="round2DiagRect">
            <a:avLst>
              <a:gd name="adj1" fmla="val 9628"/>
              <a:gd name="adj2" fmla="val 0"/>
            </a:avLst>
          </a:prstGeom>
          <a:solidFill>
            <a:srgbClr val="CC0000"/>
          </a:solidFill>
          <a:ln w="19050">
            <a:noFill/>
            <a:miter lim="800000"/>
            <a:headEnd/>
            <a:tailEnd/>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prst="cross"/>
          </a:sp3d>
        </p:spPr>
        <p:txBody>
          <a:bodyPr lIns="45720" tIns="46800" rIns="45720" bIns="46800" anchor="ctr"/>
          <a:lstStyle/>
          <a:p>
            <a:pPr algn="ctr" fontAlgn="auto">
              <a:spcBef>
                <a:spcPts val="0"/>
              </a:spcBef>
              <a:spcAft>
                <a:spcPts val="500"/>
              </a:spcAft>
              <a:buClr>
                <a:srgbClr val="0F6FC6">
                  <a:lumMod val="50000"/>
                </a:srgbClr>
              </a:buClr>
              <a:buSzPct val="80000"/>
              <a:defRPr/>
            </a:pPr>
            <a:r>
              <a:rPr lang="en-US" altLang="zh-CN" sz="1600" b="1" kern="0" dirty="0" smtClean="0">
                <a:solidFill>
                  <a:sysClr val="window" lastClr="FFFFFF"/>
                </a:solidFill>
                <a:latin typeface="Calibri" pitchFamily="34" charset="0"/>
                <a:cs typeface="Arial" pitchFamily="34" charset="0"/>
              </a:rPr>
              <a:t>2014 Shipment </a:t>
            </a:r>
          </a:p>
          <a:p>
            <a:pPr algn="ctr" fontAlgn="auto">
              <a:spcBef>
                <a:spcPts val="0"/>
              </a:spcBef>
              <a:spcAft>
                <a:spcPts val="500"/>
              </a:spcAft>
              <a:buClr>
                <a:srgbClr val="0F6FC6">
                  <a:lumMod val="50000"/>
                </a:srgbClr>
              </a:buClr>
              <a:buSzPct val="80000"/>
              <a:defRPr/>
            </a:pPr>
            <a:r>
              <a:rPr lang="en-US" sz="1600" b="1" kern="0" dirty="0" smtClean="0">
                <a:solidFill>
                  <a:sysClr val="window" lastClr="FFFFFF"/>
                </a:solidFill>
                <a:latin typeface="Calibri" pitchFamily="34" charset="0"/>
                <a:cs typeface="Arial" charset="0"/>
              </a:rPr>
              <a:t>3.1 GW</a:t>
            </a:r>
            <a:endParaRPr lang="en-US" sz="1600" b="1" kern="0" dirty="0">
              <a:solidFill>
                <a:sysClr val="window" lastClr="FFFFFF"/>
              </a:solidFill>
              <a:latin typeface="Calibri" pitchFamily="34" charset="0"/>
              <a:cs typeface="Arial" charset="0"/>
            </a:endParaRPr>
          </a:p>
        </p:txBody>
      </p:sp>
      <p:sp>
        <p:nvSpPr>
          <p:cNvPr id="21" name="ResetSubTitle - Slide Master"/>
          <p:cNvSpPr>
            <a:spLocks noChangeArrowheads="1"/>
          </p:cNvSpPr>
          <p:nvPr/>
        </p:nvSpPr>
        <p:spPr bwMode="blackWhite">
          <a:xfrm>
            <a:off x="5815719" y="3212976"/>
            <a:ext cx="2716721" cy="788098"/>
          </a:xfrm>
          <a:prstGeom prst="round2DiagRect">
            <a:avLst>
              <a:gd name="adj1" fmla="val 9628"/>
              <a:gd name="adj2" fmla="val 0"/>
            </a:avLst>
          </a:prstGeom>
          <a:solidFill>
            <a:srgbClr val="CC0000"/>
          </a:solidFill>
          <a:ln w="19050">
            <a:noFill/>
            <a:miter lim="800000"/>
            <a:headEnd/>
            <a:tailEnd/>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prst="cross"/>
          </a:sp3d>
        </p:spPr>
        <p:txBody>
          <a:bodyPr lIns="45720" tIns="46800" rIns="45720" bIns="46800" anchor="ctr"/>
          <a:lstStyle/>
          <a:p>
            <a:pPr algn="ctr" fontAlgn="auto">
              <a:spcBef>
                <a:spcPts val="0"/>
              </a:spcBef>
              <a:spcAft>
                <a:spcPts val="500"/>
              </a:spcAft>
              <a:buClr>
                <a:srgbClr val="0F6FC6">
                  <a:lumMod val="50000"/>
                </a:srgbClr>
              </a:buClr>
              <a:buSzPct val="80000"/>
              <a:defRPr/>
            </a:pPr>
            <a:r>
              <a:rPr lang="en-US" altLang="zh-CN" sz="1600" b="1" kern="0" dirty="0" smtClean="0">
                <a:solidFill>
                  <a:sysClr val="window" lastClr="FFFFFF"/>
                </a:solidFill>
                <a:latin typeface="Calibri" pitchFamily="34" charset="0"/>
                <a:cs typeface="Arial" pitchFamily="34" charset="0"/>
              </a:rPr>
              <a:t>2014 Revenue </a:t>
            </a:r>
          </a:p>
          <a:p>
            <a:pPr algn="ctr" fontAlgn="auto">
              <a:spcBef>
                <a:spcPts val="0"/>
              </a:spcBef>
              <a:spcAft>
                <a:spcPts val="500"/>
              </a:spcAft>
              <a:buClr>
                <a:srgbClr val="0F6FC6">
                  <a:lumMod val="50000"/>
                </a:srgbClr>
              </a:buClr>
              <a:buSzPct val="80000"/>
              <a:defRPr/>
            </a:pPr>
            <a:r>
              <a:rPr lang="en-US" altLang="zh-CN" sz="1600" b="1" kern="0" dirty="0" smtClean="0">
                <a:solidFill>
                  <a:sysClr val="window" lastClr="FFFFFF"/>
                </a:solidFill>
                <a:latin typeface="Calibri" pitchFamily="34" charset="0"/>
                <a:cs typeface="Arial" pitchFamily="34" charset="0"/>
              </a:rPr>
              <a:t>2.96 </a:t>
            </a:r>
            <a:r>
              <a:rPr lang="en-US" altLang="zh-CN" sz="1600" b="1" kern="0" dirty="0" smtClean="0">
                <a:solidFill>
                  <a:sysClr val="window" lastClr="FFFFFF"/>
                </a:solidFill>
                <a:latin typeface="Calibri" pitchFamily="34" charset="0"/>
                <a:cs typeface="Arial" charset="0"/>
              </a:rPr>
              <a:t>Billion</a:t>
            </a:r>
            <a:endParaRPr lang="en-US" sz="1600" b="1" kern="0" dirty="0">
              <a:solidFill>
                <a:sysClr val="window" lastClr="FFFFFF"/>
              </a:solidFill>
              <a:latin typeface="Calibri" pitchFamily="34" charset="0"/>
              <a:cs typeface="Arial" charset="0"/>
            </a:endParaRPr>
          </a:p>
        </p:txBody>
      </p:sp>
      <p:sp>
        <p:nvSpPr>
          <p:cNvPr id="18" name="ResetSubTitle - Slide Master"/>
          <p:cNvSpPr>
            <a:spLocks noChangeArrowheads="1"/>
          </p:cNvSpPr>
          <p:nvPr/>
        </p:nvSpPr>
        <p:spPr bwMode="blackWhite">
          <a:xfrm>
            <a:off x="5796136" y="4957698"/>
            <a:ext cx="2722419" cy="775558"/>
          </a:xfrm>
          <a:prstGeom prst="round2DiagRect">
            <a:avLst>
              <a:gd name="adj1" fmla="val 9628"/>
              <a:gd name="adj2" fmla="val 0"/>
            </a:avLst>
          </a:prstGeom>
          <a:solidFill>
            <a:srgbClr val="CC0000"/>
          </a:solidFill>
          <a:ln w="19050">
            <a:noFill/>
            <a:miter lim="800000"/>
            <a:headEnd/>
            <a:tailEnd/>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prst="cross"/>
          </a:sp3d>
        </p:spPr>
        <p:txBody>
          <a:bodyPr lIns="45720" tIns="46800" rIns="45720" bIns="46800" anchor="ctr"/>
          <a:lstStyle/>
          <a:p>
            <a:pPr algn="ctr">
              <a:spcAft>
                <a:spcPts val="500"/>
              </a:spcAft>
              <a:buClr>
                <a:srgbClr val="0F6FC6">
                  <a:lumMod val="50000"/>
                </a:srgbClr>
              </a:buClr>
              <a:buSzPct val="80000"/>
              <a:defRPr/>
            </a:pPr>
            <a:r>
              <a:rPr lang="en-US" altLang="zh-CN" sz="1400" b="1" kern="0" dirty="0" smtClean="0">
                <a:solidFill>
                  <a:sysClr val="window" lastClr="FFFFFF"/>
                </a:solidFill>
                <a:latin typeface="Microsoft YaHei" pitchFamily="34" charset="-122"/>
                <a:ea typeface="Microsoft YaHei" pitchFamily="34" charset="-122"/>
                <a:cs typeface="Arial" pitchFamily="34" charset="0"/>
              </a:rPr>
              <a:t>2015</a:t>
            </a:r>
            <a:r>
              <a:rPr lang="zh-CN" altLang="en-US" sz="1400" b="1" kern="0" dirty="0">
                <a:solidFill>
                  <a:sysClr val="window" lastClr="FFFFFF"/>
                </a:solidFill>
                <a:latin typeface="Microsoft YaHei" pitchFamily="34" charset="-122"/>
                <a:ea typeface="Microsoft YaHei" pitchFamily="34" charset="-122"/>
                <a:cs typeface="Arial" pitchFamily="34" charset="0"/>
              </a:rPr>
              <a:t> </a:t>
            </a:r>
            <a:r>
              <a:rPr lang="en-US" altLang="zh-CN" sz="1400" b="1" kern="0" dirty="0" smtClean="0">
                <a:solidFill>
                  <a:sysClr val="window" lastClr="FFFFFF"/>
                </a:solidFill>
                <a:latin typeface="Microsoft YaHei" pitchFamily="34" charset="-122"/>
                <a:ea typeface="Microsoft YaHei" pitchFamily="34" charset="-122"/>
                <a:cs typeface="Arial" pitchFamily="34" charset="0"/>
              </a:rPr>
              <a:t>Shipment Guidance</a:t>
            </a:r>
          </a:p>
          <a:p>
            <a:pPr algn="ctr">
              <a:spcAft>
                <a:spcPts val="500"/>
              </a:spcAft>
              <a:buClr>
                <a:srgbClr val="0F6FC6">
                  <a:lumMod val="50000"/>
                </a:srgbClr>
              </a:buClr>
              <a:buSzPct val="80000"/>
              <a:defRPr/>
            </a:pPr>
            <a:r>
              <a:rPr lang="en-US" altLang="zh-CN" sz="1400" b="1" kern="0" dirty="0" smtClean="0">
                <a:solidFill>
                  <a:sysClr val="window" lastClr="FFFFFF"/>
                </a:solidFill>
                <a:latin typeface="Microsoft YaHei" pitchFamily="34" charset="-122"/>
                <a:ea typeface="Microsoft YaHei" pitchFamily="34" charset="-122"/>
                <a:cs typeface="Arial" charset="0"/>
              </a:rPr>
              <a:t>4.0~4.3 GW</a:t>
            </a:r>
          </a:p>
        </p:txBody>
      </p:sp>
      <p:sp>
        <p:nvSpPr>
          <p:cNvPr id="19" name="ResetSubTitle - Slide Master"/>
          <p:cNvSpPr>
            <a:spLocks noChangeArrowheads="1"/>
          </p:cNvSpPr>
          <p:nvPr/>
        </p:nvSpPr>
        <p:spPr bwMode="blackWhite">
          <a:xfrm>
            <a:off x="5796136" y="5805264"/>
            <a:ext cx="2722419" cy="792008"/>
          </a:xfrm>
          <a:prstGeom prst="round2DiagRect">
            <a:avLst>
              <a:gd name="adj1" fmla="val 9628"/>
              <a:gd name="adj2" fmla="val 0"/>
            </a:avLst>
          </a:prstGeom>
          <a:solidFill>
            <a:srgbClr val="CC0000"/>
          </a:solidFill>
          <a:ln w="19050">
            <a:noFill/>
            <a:miter lim="800000"/>
            <a:headEnd/>
            <a:tailEnd/>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prst="cross"/>
          </a:sp3d>
        </p:spPr>
        <p:txBody>
          <a:bodyPr lIns="45720" tIns="46800" rIns="45720" bIns="46800" anchor="ctr"/>
          <a:lstStyle/>
          <a:p>
            <a:pPr algn="ctr">
              <a:spcAft>
                <a:spcPts val="500"/>
              </a:spcAft>
              <a:buClr>
                <a:srgbClr val="0F6FC6">
                  <a:lumMod val="50000"/>
                </a:srgbClr>
              </a:buClr>
              <a:buSzPct val="80000"/>
              <a:defRPr/>
            </a:pPr>
            <a:r>
              <a:rPr lang="en-US" altLang="zh-CN" sz="1400" b="1" kern="0" dirty="0" smtClean="0">
                <a:solidFill>
                  <a:sysClr val="window" lastClr="FFFFFF"/>
                </a:solidFill>
                <a:latin typeface="Microsoft YaHei" pitchFamily="34" charset="-122"/>
                <a:ea typeface="Microsoft YaHei" pitchFamily="34" charset="-122"/>
                <a:cs typeface="Arial" charset="0"/>
              </a:rPr>
              <a:t>Accumulated  modules, projects and systems sales above</a:t>
            </a:r>
            <a:r>
              <a:rPr lang="zh-CN" altLang="en-US" sz="1400" b="1" kern="0" dirty="0" smtClean="0">
                <a:solidFill>
                  <a:sysClr val="window" lastClr="FFFFFF"/>
                </a:solidFill>
                <a:latin typeface="Microsoft YaHei" pitchFamily="34" charset="-122"/>
                <a:ea typeface="Microsoft YaHei" pitchFamily="34" charset="-122"/>
                <a:cs typeface="Arial" charset="0"/>
              </a:rPr>
              <a:t> </a:t>
            </a:r>
            <a:r>
              <a:rPr lang="en-US" altLang="zh-CN" sz="1400" b="1" kern="0" dirty="0" smtClean="0">
                <a:solidFill>
                  <a:sysClr val="window" lastClr="FFFFFF"/>
                </a:solidFill>
                <a:latin typeface="Microsoft YaHei" pitchFamily="34" charset="-122"/>
                <a:ea typeface="Microsoft YaHei" pitchFamily="34" charset="-122"/>
                <a:cs typeface="Arial" charset="0"/>
              </a:rPr>
              <a:t>12 GW</a:t>
            </a:r>
          </a:p>
        </p:txBody>
      </p:sp>
      <p:sp>
        <p:nvSpPr>
          <p:cNvPr id="17" name="剪去单角的矩形 16"/>
          <p:cNvSpPr/>
          <p:nvPr/>
        </p:nvSpPr>
        <p:spPr>
          <a:xfrm>
            <a:off x="-36512" y="116631"/>
            <a:ext cx="8891972" cy="720081"/>
          </a:xfrm>
          <a:prstGeom prst="snip1Rect">
            <a:avLst>
              <a:gd name="adj" fmla="val 50000"/>
            </a:avLst>
          </a:prstGeom>
          <a:gradFill flip="none" rotWithShape="1">
            <a:gsLst>
              <a:gs pos="99167">
                <a:srgbClr val="C00000"/>
              </a:gs>
              <a:gs pos="0">
                <a:srgbClr val="C00000">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latin typeface="Calibri" pitchFamily="34" charset="0"/>
              </a:rPr>
              <a:t>Top Solar Company in The World</a:t>
            </a:r>
            <a:endParaRPr lang="zh-CN" altLang="en-US" sz="2800" b="1" dirty="0">
              <a:ea typeface="Arial Unicode MS" panose="020B0604020202020204" pitchFamily="34" charset="-122"/>
              <a:cs typeface="Arial Unicode MS" panose="020B0604020202020204" pitchFamily="34" charset="-122"/>
            </a:endParaRPr>
          </a:p>
        </p:txBody>
      </p:sp>
      <p:sp>
        <p:nvSpPr>
          <p:cNvPr id="22" name="灯片编号占位符 1"/>
          <p:cNvSpPr txBox="1">
            <a:spLocks/>
          </p:cNvSpPr>
          <p:nvPr/>
        </p:nvSpPr>
        <p:spPr>
          <a:xfrm>
            <a:off x="6758880" y="6592267"/>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229BE6-1092-49F4-971F-1BAB4AE0662B}" type="slidenum">
              <a:rPr lang="zh-CN" altLang="en-US" sz="1100" smtClean="0">
                <a:solidFill>
                  <a:schemeClr val="tx1">
                    <a:lumMod val="50000"/>
                    <a:lumOff val="50000"/>
                  </a:schemeClr>
                </a:solidFill>
              </a:rPr>
              <a:pPr algn="r"/>
              <a:t>2</a:t>
            </a:fld>
            <a:endParaRPr lang="zh-CN" altLang="en-US" sz="1100">
              <a:solidFill>
                <a:schemeClr val="tx1">
                  <a:lumMod val="50000"/>
                  <a:lumOff val="50000"/>
                </a:schemeClr>
              </a:solidFill>
            </a:endParaRPr>
          </a:p>
        </p:txBody>
      </p:sp>
    </p:spTree>
    <p:extLst>
      <p:ext uri="{BB962C8B-B14F-4D97-AF65-F5344CB8AC3E}">
        <p14:creationId xmlns:p14="http://schemas.microsoft.com/office/powerpoint/2010/main" val="1821644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a:off x="0" y="116632"/>
            <a:ext cx="8964488" cy="720080"/>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zh-CN" sz="2800" b="1">
                <a:ea typeface="Arial Unicode MS" panose="020B0604020202020204" pitchFamily="34" charset="-122"/>
                <a:cs typeface="Arial Unicode MS" panose="020B0604020202020204" pitchFamily="34" charset="-122"/>
              </a:rPr>
              <a:t> </a:t>
            </a:r>
            <a:r>
              <a:rPr lang="en-US" altLang="zh-CN" sz="2800" b="1" smtClean="0">
                <a:ea typeface="Arial Unicode MS" panose="020B0604020202020204" pitchFamily="34" charset="-122"/>
                <a:cs typeface="Arial Unicode MS" panose="020B0604020202020204" pitchFamily="34" charset="-122"/>
              </a:rPr>
              <a:t>                Nano </a:t>
            </a:r>
            <a:r>
              <a:rPr lang="en-US" altLang="zh-CN" sz="2800" b="1" dirty="0">
                <a:ea typeface="Arial Unicode MS" panose="020B0604020202020204" pitchFamily="34" charset="-122"/>
                <a:cs typeface="Arial Unicode MS" panose="020B0604020202020204" pitchFamily="34" charset="-122"/>
              </a:rPr>
              <a:t>T</a:t>
            </a:r>
            <a:r>
              <a:rPr lang="en-US" altLang="zh-CN" sz="2800" b="1" dirty="0" smtClean="0">
                <a:ea typeface="Arial Unicode MS" panose="020B0604020202020204" pitchFamily="34" charset="-122"/>
                <a:cs typeface="Arial Unicode MS" panose="020B0604020202020204" pitchFamily="34" charset="-122"/>
              </a:rPr>
              <a:t>exture Black </a:t>
            </a:r>
            <a:r>
              <a:rPr lang="en-US" altLang="zh-CN" sz="2800" b="1" dirty="0">
                <a:ea typeface="Arial Unicode MS" panose="020B0604020202020204" pitchFamily="34" charset="-122"/>
                <a:cs typeface="Arial Unicode MS" panose="020B0604020202020204" pitchFamily="34" charset="-122"/>
              </a:rPr>
              <a:t>S</a:t>
            </a:r>
            <a:r>
              <a:rPr lang="en-US" altLang="zh-CN" sz="2800" b="1" dirty="0" smtClean="0">
                <a:ea typeface="Arial Unicode MS" panose="020B0604020202020204" pitchFamily="34" charset="-122"/>
                <a:cs typeface="Arial Unicode MS" panose="020B0604020202020204" pitchFamily="34" charset="-122"/>
              </a:rPr>
              <a:t>ilicon </a:t>
            </a:r>
            <a:r>
              <a:rPr lang="en-US" altLang="zh-CN" sz="2800" b="1" smtClean="0">
                <a:ea typeface="Arial Unicode MS" panose="020B0604020202020204" pitchFamily="34" charset="-122"/>
                <a:cs typeface="Arial Unicode MS" panose="020B0604020202020204" pitchFamily="34" charset="-122"/>
              </a:rPr>
              <a:t>Technology           </a:t>
            </a:r>
            <a:r>
              <a:rPr lang="en-US" altLang="zh-CN" sz="2000" smtClean="0">
                <a:ea typeface="Arial Unicode MS" panose="020B0604020202020204" pitchFamily="34" charset="-122"/>
                <a:cs typeface="Arial Unicode MS" panose="020B0604020202020204" pitchFamily="34" charset="-122"/>
              </a:rPr>
              <a:t>—</a:t>
            </a:r>
            <a:r>
              <a:rPr lang="en-US" altLang="zh-CN" sz="2800" smtClean="0">
                <a:ea typeface="Arial Unicode MS" panose="020B0604020202020204" pitchFamily="34" charset="-122"/>
                <a:cs typeface="Arial Unicode MS" panose="020B0604020202020204" pitchFamily="34" charset="-122"/>
              </a:rPr>
              <a:t> </a:t>
            </a:r>
            <a:r>
              <a:rPr lang="en-US" altLang="zh-CN" sz="2000" dirty="0" smtClean="0">
                <a:ea typeface="Arial Unicode MS" panose="020B0604020202020204" pitchFamily="34" charset="-122"/>
                <a:cs typeface="Arial Unicode MS" panose="020B0604020202020204" pitchFamily="34" charset="-122"/>
              </a:rPr>
              <a:t>cell </a:t>
            </a:r>
            <a:endParaRPr lang="zh-CN" altLang="en-US" sz="2800" dirty="0">
              <a:ea typeface="Arial Unicode MS" panose="020B0604020202020204" pitchFamily="34" charset="-122"/>
              <a:cs typeface="Arial Unicode MS" panose="020B0604020202020204" pitchFamily="34" charset="-122"/>
            </a:endParaRPr>
          </a:p>
        </p:txBody>
      </p:sp>
      <p:sp>
        <p:nvSpPr>
          <p:cNvPr id="10" name="矩形 4"/>
          <p:cNvSpPr/>
          <p:nvPr/>
        </p:nvSpPr>
        <p:spPr>
          <a:xfrm>
            <a:off x="8676456" y="980728"/>
            <a:ext cx="431032" cy="5528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sp>
        <p:nvSpPr>
          <p:cNvPr id="50" name="矩形 49"/>
          <p:cNvSpPr/>
          <p:nvPr/>
        </p:nvSpPr>
        <p:spPr>
          <a:xfrm>
            <a:off x="1259632" y="1183684"/>
            <a:ext cx="6860047" cy="1015663"/>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en-US" altLang="zh-CN" sz="2000" dirty="0" smtClean="0">
                <a:ea typeface="Arial Unicode MS" panose="020B0604020202020204" pitchFamily="34" charset="-122"/>
                <a:cs typeface="Arial Unicode MS" panose="020B0604020202020204" pitchFamily="34" charset="-122"/>
              </a:rPr>
              <a:t>At the end of 2014, Canadian Solar was the </a:t>
            </a:r>
            <a:r>
              <a:rPr lang="en-US" altLang="zh-CN" sz="2000" b="1" dirty="0" smtClean="0">
                <a:solidFill>
                  <a:srgbClr val="C00000"/>
                </a:solidFill>
                <a:ea typeface="Arial Unicode MS" panose="020B0604020202020204" pitchFamily="34" charset="-122"/>
                <a:cs typeface="Arial Unicode MS" panose="020B0604020202020204" pitchFamily="34" charset="-122"/>
              </a:rPr>
              <a:t>first</a:t>
            </a:r>
            <a:r>
              <a:rPr lang="en-US" altLang="zh-CN" sz="2000" dirty="0" smtClean="0">
                <a:ea typeface="Arial Unicode MS" panose="020B0604020202020204" pitchFamily="34" charset="-122"/>
                <a:cs typeface="Arial Unicode MS" panose="020B0604020202020204" pitchFamily="34" charset="-122"/>
              </a:rPr>
              <a:t> to realize its industrialization production</a:t>
            </a:r>
            <a:endParaRPr lang="zh-CN" altLang="en-US" sz="2000" dirty="0">
              <a:ea typeface="Arial Unicode MS" panose="020B0604020202020204" pitchFamily="34" charset="-122"/>
              <a:cs typeface="Arial Unicode MS" panose="020B0604020202020204" pitchFamily="34" charset="-122"/>
            </a:endParaRPr>
          </a:p>
        </p:txBody>
      </p:sp>
      <p:sp>
        <p:nvSpPr>
          <p:cNvPr id="51" name="矩形 50"/>
          <p:cNvSpPr/>
          <p:nvPr/>
        </p:nvSpPr>
        <p:spPr>
          <a:xfrm>
            <a:off x="1619672" y="2158985"/>
            <a:ext cx="6984776" cy="1829603"/>
          </a:xfrm>
          <a:prstGeom prst="rect">
            <a:avLst/>
          </a:prstGeom>
        </p:spPr>
        <p:txBody>
          <a:bodyPr wrap="square">
            <a:spAutoFit/>
          </a:bodyPr>
          <a:lstStyle/>
          <a:p>
            <a:pPr>
              <a:lnSpc>
                <a:spcPts val="3500"/>
              </a:lnSpc>
            </a:pPr>
            <a:r>
              <a:rPr lang="en-US" altLang="zh-CN" sz="1600" dirty="0" smtClean="0">
                <a:ea typeface="Arial Unicode MS" panose="020B0604020202020204" pitchFamily="34" charset="-122"/>
                <a:cs typeface="Arial Unicode MS" panose="020B0604020202020204" pitchFamily="34" charset="-122"/>
              </a:rPr>
              <a:t>Advantages (</a:t>
            </a:r>
            <a:r>
              <a:rPr lang="en-US" altLang="zh-CN" sz="1600" dirty="0" err="1" smtClean="0">
                <a:ea typeface="Arial Unicode MS" panose="020B0604020202020204" pitchFamily="34" charset="-122"/>
                <a:cs typeface="Arial Unicode MS" panose="020B0604020202020204" pitchFamily="34" charset="-122"/>
              </a:rPr>
              <a:t>vs</a:t>
            </a:r>
            <a:r>
              <a:rPr lang="en-US" altLang="zh-CN" sz="1600" dirty="0">
                <a:ea typeface="Arial Unicode MS" panose="020B0604020202020204" pitchFamily="34" charset="-122"/>
                <a:cs typeface="Arial Unicode MS" panose="020B0604020202020204" pitchFamily="34" charset="-122"/>
              </a:rPr>
              <a:t> conventional texturing technology):</a:t>
            </a:r>
            <a:endParaRPr lang="en-US" altLang="zh-CN" sz="1200" dirty="0" smtClean="0">
              <a:ea typeface="Arial Unicode MS" panose="020B0604020202020204" pitchFamily="34" charset="-122"/>
              <a:cs typeface="Arial Unicode MS" panose="020B0604020202020204" pitchFamily="34" charset="-122"/>
            </a:endParaRPr>
          </a:p>
          <a:p>
            <a:pPr marL="285750" indent="-285750">
              <a:lnSpc>
                <a:spcPts val="35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Lower </a:t>
            </a:r>
            <a:r>
              <a:rPr lang="en-US" altLang="zh-CN" sz="1600" dirty="0">
                <a:ea typeface="Arial Unicode MS" panose="020B0604020202020204" pitchFamily="34" charset="-122"/>
                <a:cs typeface="Arial Unicode MS" panose="020B0604020202020204" pitchFamily="34" charset="-122"/>
              </a:rPr>
              <a:t>reflectivity, higher </a:t>
            </a:r>
            <a:r>
              <a:rPr lang="en-US" altLang="zh-CN" sz="1600" dirty="0" smtClean="0">
                <a:ea typeface="Arial Unicode MS" panose="020B0604020202020204" pitchFamily="34" charset="-122"/>
                <a:cs typeface="Arial Unicode MS" panose="020B0604020202020204" pitchFamily="34" charset="-122"/>
              </a:rPr>
              <a:t>current </a:t>
            </a:r>
            <a:r>
              <a:rPr lang="en-US" altLang="zh-CN" sz="1600" dirty="0">
                <a:ea typeface="Arial Unicode MS" panose="020B0604020202020204" pitchFamily="34" charset="-122"/>
                <a:cs typeface="Arial Unicode MS" panose="020B0604020202020204" pitchFamily="34" charset="-122"/>
              </a:rPr>
              <a:t>and increase in efficiency by </a:t>
            </a:r>
            <a:r>
              <a:rPr lang="en-US" altLang="zh-CN" sz="1600" b="1" dirty="0">
                <a:solidFill>
                  <a:srgbClr val="C00000"/>
                </a:solidFill>
                <a:ea typeface="Arial Unicode MS" panose="020B0604020202020204" pitchFamily="34" charset="-122"/>
                <a:cs typeface="Arial Unicode MS" panose="020B0604020202020204" pitchFamily="34" charset="-122"/>
              </a:rPr>
              <a:t>0.5</a:t>
            </a:r>
            <a:r>
              <a:rPr lang="en-US" altLang="zh-CN" sz="1600" b="1" dirty="0" smtClean="0">
                <a:solidFill>
                  <a:srgbClr val="C00000"/>
                </a:solidFill>
                <a:ea typeface="Arial Unicode MS" panose="020B0604020202020204" pitchFamily="34" charset="-122"/>
                <a:cs typeface="Arial Unicode MS" panose="020B0604020202020204" pitchFamily="34" charset="-122"/>
              </a:rPr>
              <a:t>%</a:t>
            </a:r>
            <a:endParaRPr lang="en-US" altLang="zh-CN" sz="1600" dirty="0" smtClean="0">
              <a:ea typeface="Arial Unicode MS" panose="020B0604020202020204" pitchFamily="34" charset="-122"/>
              <a:cs typeface="Arial Unicode MS" panose="020B0604020202020204" pitchFamily="34" charset="-122"/>
            </a:endParaRPr>
          </a:p>
          <a:p>
            <a:pPr marL="285750" indent="-285750">
              <a:lnSpc>
                <a:spcPts val="3500"/>
              </a:lnSpc>
              <a:buFont typeface="Arial" panose="020B0604020202020204" pitchFamily="34" charset="0"/>
              <a:buChar char="•"/>
            </a:pPr>
            <a:r>
              <a:rPr lang="en-US" altLang="zh-CN" sz="1600" smtClean="0">
                <a:ea typeface="Arial Unicode MS" panose="020B0604020202020204" pitchFamily="34" charset="-122"/>
                <a:cs typeface="Arial Unicode MS" panose="020B0604020202020204" pitchFamily="34" charset="-122"/>
              </a:rPr>
              <a:t>No longer a problem for </a:t>
            </a:r>
            <a:r>
              <a:rPr lang="en-US" altLang="zh-CN" sz="1600" dirty="0" smtClean="0">
                <a:ea typeface="Arial Unicode MS" panose="020B0604020202020204" pitchFamily="34" charset="-122"/>
                <a:cs typeface="Arial Unicode MS" panose="020B0604020202020204" pitchFamily="34" charset="-122"/>
              </a:rPr>
              <a:t>diamond wire sawn wafers</a:t>
            </a:r>
          </a:p>
          <a:p>
            <a:pPr marL="285750" indent="-285750">
              <a:lnSpc>
                <a:spcPts val="3500"/>
              </a:lnSpc>
              <a:buFont typeface="Arial" panose="020B0604020202020204" pitchFamily="34" charset="0"/>
              <a:buChar char="•"/>
            </a:pPr>
            <a:r>
              <a:rPr lang="en-US" altLang="zh-CN" sz="1600" smtClean="0">
                <a:ea typeface="Arial Unicode MS" panose="020B0604020202020204" pitchFamily="34" charset="-122"/>
                <a:cs typeface="Arial Unicode MS" panose="020B0604020202020204" pitchFamily="34" charset="-122"/>
              </a:rPr>
              <a:t>Better </a:t>
            </a:r>
            <a:r>
              <a:rPr lang="en-US" altLang="zh-CN" sz="1600" dirty="0">
                <a:ea typeface="Arial Unicode MS" panose="020B0604020202020204" pitchFamily="34" charset="-122"/>
                <a:cs typeface="Arial Unicode MS" panose="020B0604020202020204" pitchFamily="34" charset="-122"/>
              </a:rPr>
              <a:t>low-light performance </a:t>
            </a:r>
            <a:endParaRPr lang="en-US" altLang="zh-CN" sz="1600" dirty="0" smtClean="0">
              <a:ea typeface="Arial Unicode MS" panose="020B0604020202020204" pitchFamily="34" charset="-122"/>
              <a:cs typeface="Arial Unicode MS" panose="020B0604020202020204" pitchFamily="34" charset="-122"/>
            </a:endParaRPr>
          </a:p>
        </p:txBody>
      </p:sp>
      <p:sp>
        <p:nvSpPr>
          <p:cNvPr id="52" name="文本框 26"/>
          <p:cNvSpPr txBox="1">
            <a:spLocks/>
          </p:cNvSpPr>
          <p:nvPr/>
        </p:nvSpPr>
        <p:spPr>
          <a:xfrm rot="16200000">
            <a:off x="3294172" y="5252478"/>
            <a:ext cx="581025" cy="1830614"/>
          </a:xfrm>
          <a:prstGeom prst="rect">
            <a:avLst/>
          </a:prstGeom>
          <a:noFill/>
          <a:ln w="6350">
            <a:noFill/>
          </a:ln>
          <a:effectLst/>
        </p:spPr>
        <p:txBody>
          <a:bodyPr rot="0" spcFirstLastPara="0" vert="eaVert" wrap="square" lIns="91440" tIns="45720" rIns="91440" bIns="45720" numCol="1" spcCol="0" rtlCol="0" fromWordArt="0" anchor="t" anchorCtr="0" forceAA="0" compatLnSpc="1">
            <a:prstTxWarp prst="textNoShape">
              <a:avLst/>
            </a:prstTxWarp>
            <a:noAutofit/>
          </a:bodyPr>
          <a:lstStyle/>
          <a:p>
            <a:pPr algn="ctr">
              <a:lnSpc>
                <a:spcPts val="1200"/>
              </a:lnSpc>
              <a:spcAft>
                <a:spcPts val="0"/>
              </a:spcAft>
            </a:pPr>
            <a:r>
              <a:rPr lang="en-US" altLang="zh-CN" sz="1100" kern="100" dirty="0">
                <a:solidFill>
                  <a:srgbClr val="C00000"/>
                </a:solidFill>
                <a:ea typeface="Arial Unicode MS" panose="020B0604020202020204" pitchFamily="34" charset="-122"/>
                <a:cs typeface="Arial Unicode MS" panose="020B0604020202020204" pitchFamily="34" charset="-122"/>
              </a:rPr>
              <a:t>A wafer textured by </a:t>
            </a:r>
            <a:r>
              <a:rPr lang="en-US" altLang="zh-CN" sz="1100" kern="100" dirty="0" smtClean="0">
                <a:solidFill>
                  <a:srgbClr val="C00000"/>
                </a:solidFill>
                <a:ea typeface="Arial Unicode MS" panose="020B0604020202020204" pitchFamily="34" charset="-122"/>
                <a:cs typeface="Arial Unicode MS" panose="020B0604020202020204" pitchFamily="34" charset="-122"/>
              </a:rPr>
              <a:t>conventional </a:t>
            </a:r>
            <a:r>
              <a:rPr lang="en-US" altLang="zh-CN" sz="1100" kern="100" dirty="0">
                <a:solidFill>
                  <a:srgbClr val="C00000"/>
                </a:solidFill>
                <a:ea typeface="Arial Unicode MS" panose="020B0604020202020204" pitchFamily="34" charset="-122"/>
                <a:cs typeface="Arial Unicode MS" panose="020B0604020202020204" pitchFamily="34" charset="-122"/>
              </a:rPr>
              <a:t>tech</a:t>
            </a:r>
            <a:endParaRPr lang="en-US" altLang="zh-CN" sz="1100" kern="100" dirty="0" smtClean="0">
              <a:solidFill>
                <a:srgbClr val="C00000"/>
              </a:solidFill>
              <a:ea typeface="Arial Unicode MS" panose="020B0604020202020204" pitchFamily="34" charset="-122"/>
              <a:cs typeface="Arial Unicode MS" panose="020B0604020202020204" pitchFamily="34" charset="-122"/>
            </a:endParaRPr>
          </a:p>
        </p:txBody>
      </p:sp>
      <p:sp>
        <p:nvSpPr>
          <p:cNvPr id="53" name="文本框 29"/>
          <p:cNvSpPr txBox="1">
            <a:spLocks/>
          </p:cNvSpPr>
          <p:nvPr/>
        </p:nvSpPr>
        <p:spPr>
          <a:xfrm rot="16200000">
            <a:off x="5268803" y="5252478"/>
            <a:ext cx="581025" cy="1830614"/>
          </a:xfrm>
          <a:prstGeom prst="rect">
            <a:avLst/>
          </a:prstGeom>
          <a:noFill/>
          <a:ln w="6350">
            <a:noFill/>
          </a:ln>
          <a:effectLst/>
        </p:spPr>
        <p:txBody>
          <a:bodyPr rot="0" spcFirstLastPara="0" vert="eaVert" wrap="square" lIns="91440" tIns="45720" rIns="91440" bIns="45720" numCol="1" spcCol="0" rtlCol="0" fromWordArt="0" anchor="t" anchorCtr="0" forceAA="0" compatLnSpc="1">
            <a:prstTxWarp prst="textNoShape">
              <a:avLst/>
            </a:prstTxWarp>
            <a:noAutofit/>
          </a:bodyPr>
          <a:lstStyle/>
          <a:p>
            <a:pPr algn="ctr">
              <a:lnSpc>
                <a:spcPts val="1200"/>
              </a:lnSpc>
              <a:spcAft>
                <a:spcPts val="0"/>
              </a:spcAft>
            </a:pPr>
            <a:r>
              <a:rPr lang="en-US" altLang="zh-CN" sz="1100" kern="100" dirty="0">
                <a:solidFill>
                  <a:srgbClr val="C00000"/>
                </a:solidFill>
                <a:ea typeface="Arial Unicode MS" panose="020B0604020202020204" pitchFamily="34" charset="-122"/>
                <a:cs typeface="Arial Unicode MS" panose="020B0604020202020204" pitchFamily="34" charset="-122"/>
              </a:rPr>
              <a:t> A wafer textured </a:t>
            </a:r>
            <a:r>
              <a:rPr lang="en-US" altLang="zh-CN" sz="1100" kern="100" dirty="0" smtClean="0">
                <a:solidFill>
                  <a:srgbClr val="C00000"/>
                </a:solidFill>
                <a:ea typeface="Arial Unicode MS" panose="020B0604020202020204" pitchFamily="34" charset="-122"/>
                <a:cs typeface="Arial Unicode MS" panose="020B0604020202020204" pitchFamily="34" charset="-122"/>
              </a:rPr>
              <a:t>by </a:t>
            </a:r>
            <a:r>
              <a:rPr lang="en-US" altLang="zh-CN" sz="1100" kern="100" dirty="0" err="1">
                <a:solidFill>
                  <a:srgbClr val="C00000"/>
                </a:solidFill>
                <a:ea typeface="Arial Unicode MS" panose="020B0604020202020204" pitchFamily="34" charset="-122"/>
                <a:cs typeface="Arial Unicode MS" panose="020B0604020202020204" pitchFamily="34" charset="-122"/>
              </a:rPr>
              <a:t>nano</a:t>
            </a:r>
            <a:r>
              <a:rPr lang="en-US" altLang="zh-CN" sz="1100" kern="100" dirty="0">
                <a:solidFill>
                  <a:srgbClr val="C00000"/>
                </a:solidFill>
                <a:ea typeface="Arial Unicode MS" panose="020B0604020202020204" pitchFamily="34" charset="-122"/>
                <a:cs typeface="Arial Unicode MS" panose="020B0604020202020204" pitchFamily="34" charset="-122"/>
              </a:rPr>
              <a:t> </a:t>
            </a:r>
            <a:endParaRPr lang="en-US" altLang="zh-CN" sz="1100" kern="100" dirty="0" smtClean="0">
              <a:solidFill>
                <a:srgbClr val="C00000"/>
              </a:solidFill>
              <a:ea typeface="Arial Unicode MS" panose="020B0604020202020204" pitchFamily="34" charset="-122"/>
              <a:cs typeface="Arial Unicode MS" panose="020B0604020202020204" pitchFamily="34" charset="-122"/>
            </a:endParaRPr>
          </a:p>
          <a:p>
            <a:pPr algn="ctr">
              <a:lnSpc>
                <a:spcPts val="1200"/>
              </a:lnSpc>
              <a:spcAft>
                <a:spcPts val="0"/>
              </a:spcAft>
            </a:pPr>
            <a:r>
              <a:rPr lang="en-US" altLang="zh-CN" sz="1100" kern="100" dirty="0">
                <a:solidFill>
                  <a:srgbClr val="C00000"/>
                </a:solidFill>
                <a:ea typeface="Arial Unicode MS" panose="020B0604020202020204" pitchFamily="34" charset="-122"/>
                <a:cs typeface="Arial Unicode MS" panose="020B0604020202020204" pitchFamily="34" charset="-122"/>
              </a:rPr>
              <a:t> </a:t>
            </a:r>
            <a:r>
              <a:rPr lang="en-US" altLang="zh-CN" sz="1100" kern="100" dirty="0" smtClean="0">
                <a:solidFill>
                  <a:srgbClr val="C00000"/>
                </a:solidFill>
                <a:ea typeface="Arial Unicode MS" panose="020B0604020202020204" pitchFamily="34" charset="-122"/>
                <a:cs typeface="Arial Unicode MS" panose="020B0604020202020204" pitchFamily="34" charset="-122"/>
              </a:rPr>
              <a:t> texture </a:t>
            </a:r>
            <a:r>
              <a:rPr lang="en-US" altLang="zh-CN" sz="1100" kern="100" dirty="0">
                <a:solidFill>
                  <a:srgbClr val="C00000"/>
                </a:solidFill>
                <a:ea typeface="Arial Unicode MS" panose="020B0604020202020204" pitchFamily="34" charset="-122"/>
                <a:cs typeface="Arial Unicode MS" panose="020B0604020202020204" pitchFamily="34" charset="-122"/>
              </a:rPr>
              <a:t>black silicon tech</a:t>
            </a:r>
            <a:endParaRPr lang="en-US" altLang="zh-CN" sz="1100" kern="100" dirty="0" smtClean="0">
              <a:solidFill>
                <a:srgbClr val="C00000"/>
              </a:solidFill>
              <a:ea typeface="Arial Unicode MS" panose="020B0604020202020204" pitchFamily="34" charset="-122"/>
              <a:cs typeface="Arial Unicode MS" panose="020B0604020202020204" pitchFamily="34" charset="-122"/>
            </a:endParaRPr>
          </a:p>
        </p:txBody>
      </p:sp>
      <p:pic>
        <p:nvPicPr>
          <p:cNvPr id="54" name="Picture 6" descr="C:\Documents and Settings\fang.cao\桌面\新建文件夹\2015-4-16\2_q534.bmp"/>
          <p:cNvPicPr/>
          <p:nvPr/>
        </p:nvPicPr>
        <p:blipFill>
          <a:blip r:embed="rId4">
            <a:extLst>
              <a:ext uri="{28A0092B-C50C-407E-A947-70E740481C1C}">
                <a14:useLocalDpi xmlns:a14="http://schemas.microsoft.com/office/drawing/2010/main" val="0"/>
              </a:ext>
            </a:extLst>
          </a:blip>
          <a:srcRect/>
          <a:stretch>
            <a:fillRect/>
          </a:stretch>
        </p:blipFill>
        <p:spPr bwMode="auto">
          <a:xfrm>
            <a:off x="2757171" y="4123628"/>
            <a:ext cx="1742821" cy="1753644"/>
          </a:xfrm>
          <a:prstGeom prst="rect">
            <a:avLst/>
          </a:prstGeom>
          <a:noFill/>
          <a:ln>
            <a:noFill/>
          </a:ln>
        </p:spPr>
      </p:pic>
      <p:pic>
        <p:nvPicPr>
          <p:cNvPr id="55" name="Picture 88" descr="F:\2014-2-10\2_q370.bmp"/>
          <p:cNvPicPr/>
          <p:nvPr/>
        </p:nvPicPr>
        <p:blipFill>
          <a:blip r:embed="rId5">
            <a:extLst>
              <a:ext uri="{28A0092B-C50C-407E-A947-70E740481C1C}">
                <a14:useLocalDpi xmlns:a14="http://schemas.microsoft.com/office/drawing/2010/main" val="0"/>
              </a:ext>
            </a:extLst>
          </a:blip>
          <a:srcRect/>
          <a:stretch>
            <a:fillRect/>
          </a:stretch>
        </p:blipFill>
        <p:spPr bwMode="auto">
          <a:xfrm>
            <a:off x="4716016" y="4123628"/>
            <a:ext cx="1737859" cy="1753644"/>
          </a:xfrm>
          <a:prstGeom prst="rect">
            <a:avLst/>
          </a:prstGeom>
          <a:noFill/>
          <a:ln>
            <a:noFill/>
          </a:ln>
        </p:spPr>
      </p:pic>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20</a:t>
            </a:fld>
            <a:endParaRPr lang="zh-CN" altLang="en-US" sz="1100"/>
          </a:p>
        </p:txBody>
      </p:sp>
    </p:spTree>
    <p:extLst>
      <p:ext uri="{BB962C8B-B14F-4D97-AF65-F5344CB8AC3E}">
        <p14:creationId xmlns:p14="http://schemas.microsoft.com/office/powerpoint/2010/main" val="2571327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a:off x="0" y="116632"/>
            <a:ext cx="8964488" cy="720080"/>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2000"/>
              </a:lnSpc>
            </a:pPr>
            <a:r>
              <a:rPr lang="en-US" altLang="zh-CN" sz="2800" b="1" dirty="0">
                <a:ea typeface="Arial Unicode MS" panose="020B0604020202020204" pitchFamily="34" charset="-122"/>
                <a:cs typeface="Arial Unicode MS" panose="020B0604020202020204" pitchFamily="34" charset="-122"/>
              </a:rPr>
              <a:t> </a:t>
            </a:r>
            <a:r>
              <a:rPr lang="en-US" altLang="zh-CN" sz="2800" b="1" dirty="0" err="1" smtClean="0">
                <a:ea typeface="Arial Unicode MS" panose="020B0604020202020204" pitchFamily="34" charset="-122"/>
                <a:cs typeface="Arial Unicode MS" panose="020B0604020202020204" pitchFamily="34" charset="-122"/>
              </a:rPr>
              <a:t>Passivated</a:t>
            </a:r>
            <a:r>
              <a:rPr lang="en-US" altLang="zh-CN" sz="2800" b="1" dirty="0" smtClean="0">
                <a:ea typeface="Arial Unicode MS" panose="020B0604020202020204" pitchFamily="34" charset="-122"/>
                <a:cs typeface="Arial Unicode MS" panose="020B0604020202020204" pitchFamily="34" charset="-122"/>
              </a:rPr>
              <a:t> Emitter Rear Contact </a:t>
            </a:r>
            <a:r>
              <a:rPr lang="en-US" altLang="zh-CN" sz="2800" b="1" smtClean="0">
                <a:ea typeface="Arial Unicode MS" panose="020B0604020202020204" pitchFamily="34" charset="-122"/>
                <a:cs typeface="Arial Unicode MS" panose="020B0604020202020204" pitchFamily="34" charset="-122"/>
              </a:rPr>
              <a:t>Technology     </a:t>
            </a:r>
            <a:r>
              <a:rPr lang="en-US" altLang="zh-CN" sz="2000" smtClean="0">
                <a:ea typeface="Arial Unicode MS" panose="020B0604020202020204" pitchFamily="34" charset="-122"/>
                <a:cs typeface="Arial Unicode MS" panose="020B0604020202020204" pitchFamily="34" charset="-122"/>
              </a:rPr>
              <a:t>—</a:t>
            </a:r>
            <a:r>
              <a:rPr lang="en-US" altLang="zh-CN" sz="2800" smtClean="0">
                <a:ea typeface="Arial Unicode MS" panose="020B0604020202020204" pitchFamily="34" charset="-122"/>
                <a:cs typeface="Arial Unicode MS" panose="020B0604020202020204" pitchFamily="34" charset="-122"/>
              </a:rPr>
              <a:t> </a:t>
            </a:r>
            <a:r>
              <a:rPr lang="en-US" altLang="zh-CN" sz="2000" dirty="0" smtClean="0">
                <a:ea typeface="Arial Unicode MS" panose="020B0604020202020204" pitchFamily="34" charset="-122"/>
                <a:cs typeface="Arial Unicode MS" panose="020B0604020202020204" pitchFamily="34" charset="-122"/>
              </a:rPr>
              <a:t>cell </a:t>
            </a:r>
            <a:endParaRPr lang="zh-CN" altLang="en-US" sz="2800" dirty="0">
              <a:ea typeface="Arial Unicode MS" panose="020B0604020202020204" pitchFamily="34" charset="-122"/>
              <a:cs typeface="Arial Unicode MS" panose="020B0604020202020204" pitchFamily="34" charset="-122"/>
            </a:endParaRPr>
          </a:p>
        </p:txBody>
      </p:sp>
      <p:sp>
        <p:nvSpPr>
          <p:cNvPr id="10" name="矩形 4"/>
          <p:cNvSpPr/>
          <p:nvPr/>
        </p:nvSpPr>
        <p:spPr>
          <a:xfrm>
            <a:off x="8676456" y="980728"/>
            <a:ext cx="431032" cy="5528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sp>
        <p:nvSpPr>
          <p:cNvPr id="50" name="矩形 49"/>
          <p:cNvSpPr/>
          <p:nvPr/>
        </p:nvSpPr>
        <p:spPr>
          <a:xfrm>
            <a:off x="180020" y="1191235"/>
            <a:ext cx="8496436" cy="1015663"/>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en-US" altLang="zh-CN" sz="2000" dirty="0" smtClean="0">
                <a:ea typeface="Arial Unicode MS" panose="020B0604020202020204" pitchFamily="34" charset="-122"/>
                <a:cs typeface="Arial Unicode MS" panose="020B0604020202020204" pitchFamily="34" charset="-122"/>
              </a:rPr>
              <a:t>Two-sided passivation, reducing the surface recombination velocity on the back side</a:t>
            </a:r>
            <a:endParaRPr lang="zh-CN" altLang="en-US" sz="2000" dirty="0">
              <a:ea typeface="Arial Unicode MS" panose="020B0604020202020204" pitchFamily="34" charset="-122"/>
              <a:cs typeface="Arial Unicode MS" panose="020B0604020202020204" pitchFamily="34" charset="-122"/>
            </a:endParaRPr>
          </a:p>
        </p:txBody>
      </p:sp>
      <p:sp>
        <p:nvSpPr>
          <p:cNvPr id="51" name="矩形 50"/>
          <p:cNvSpPr/>
          <p:nvPr/>
        </p:nvSpPr>
        <p:spPr>
          <a:xfrm>
            <a:off x="539552" y="2026583"/>
            <a:ext cx="8064896" cy="2554545"/>
          </a:xfrm>
          <a:prstGeom prst="rect">
            <a:avLst/>
          </a:prstGeom>
        </p:spPr>
        <p:txBody>
          <a:bodyPr wrap="square">
            <a:spAutoFit/>
          </a:bodyPr>
          <a:lstStyle/>
          <a:p>
            <a:pPr>
              <a:lnSpc>
                <a:spcPct val="250000"/>
              </a:lnSpc>
            </a:pPr>
            <a:r>
              <a:rPr lang="en-US" altLang="zh-CN" sz="1600" dirty="0" smtClean="0">
                <a:ea typeface="Arial Unicode MS" panose="020B0604020202020204" pitchFamily="34" charset="-122"/>
                <a:cs typeface="Arial Unicode MS" panose="020B0604020202020204" pitchFamily="34" charset="-122"/>
              </a:rPr>
              <a:t>Advantages (</a:t>
            </a:r>
            <a:r>
              <a:rPr lang="en-US" altLang="zh-CN" sz="1600" dirty="0" err="1" smtClean="0">
                <a:ea typeface="Arial Unicode MS" panose="020B0604020202020204" pitchFamily="34" charset="-122"/>
                <a:cs typeface="Arial Unicode MS" panose="020B0604020202020204" pitchFamily="34" charset="-122"/>
              </a:rPr>
              <a:t>vs</a:t>
            </a:r>
            <a:r>
              <a:rPr lang="en-US" altLang="zh-CN" sz="1600" dirty="0">
                <a:ea typeface="Arial Unicode MS" panose="020B0604020202020204" pitchFamily="34" charset="-122"/>
                <a:cs typeface="Arial Unicode MS" panose="020B0604020202020204" pitchFamily="34" charset="-122"/>
              </a:rPr>
              <a:t> </a:t>
            </a:r>
            <a:r>
              <a:rPr lang="en-US" altLang="zh-CN" sz="1600" dirty="0" smtClean="0">
                <a:ea typeface="Arial Unicode MS" panose="020B0604020202020204" pitchFamily="34" charset="-122"/>
                <a:cs typeface="Arial Unicode MS" panose="020B0604020202020204" pitchFamily="34" charset="-122"/>
              </a:rPr>
              <a:t>passivation only on the front surface):</a:t>
            </a:r>
            <a:endParaRPr lang="en-US" altLang="zh-CN" sz="1200" dirty="0" smtClean="0">
              <a:ea typeface="Arial Unicode MS" panose="020B0604020202020204" pitchFamily="34" charset="-122"/>
              <a:cs typeface="Arial Unicode MS" panose="020B0604020202020204" pitchFamily="34" charset="-122"/>
            </a:endParaRPr>
          </a:p>
          <a:p>
            <a:pPr marL="285750" indent="-285750">
              <a:lnSpc>
                <a:spcPct val="150000"/>
              </a:lnSpc>
              <a:buFont typeface="Arial" panose="020B0604020202020204" pitchFamily="34" charset="0"/>
              <a:buChar char="•"/>
            </a:pPr>
            <a:r>
              <a:rPr lang="en-US" altLang="zh-CN" sz="1600" smtClean="0">
                <a:ea typeface="Arial Unicode MS" panose="020B0604020202020204" pitchFamily="34" charset="-122"/>
                <a:cs typeface="Arial Unicode MS" panose="020B0604020202020204" pitchFamily="34" charset="-122"/>
              </a:rPr>
              <a:t>Lower minority </a:t>
            </a:r>
            <a:r>
              <a:rPr lang="en-US" altLang="zh-CN" sz="1600" dirty="0">
                <a:ea typeface="Arial Unicode MS" panose="020B0604020202020204" pitchFamily="34" charset="-122"/>
                <a:cs typeface="Arial Unicode MS" panose="020B0604020202020204" pitchFamily="34" charset="-122"/>
              </a:rPr>
              <a:t>carrier recombination rate</a:t>
            </a:r>
            <a:r>
              <a:rPr lang="en-US" altLang="zh-CN" sz="1600">
                <a:ea typeface="Arial Unicode MS" panose="020B0604020202020204" pitchFamily="34" charset="-122"/>
                <a:cs typeface="Arial Unicode MS" panose="020B0604020202020204" pitchFamily="34" charset="-122"/>
              </a:rPr>
              <a:t>, </a:t>
            </a:r>
            <a:r>
              <a:rPr lang="en-US" altLang="zh-CN" sz="1600" smtClean="0">
                <a:ea typeface="Arial Unicode MS" panose="020B0604020202020204" pitchFamily="34" charset="-122"/>
                <a:cs typeface="Arial Unicode MS" panose="020B0604020202020204" pitchFamily="34" charset="-122"/>
              </a:rPr>
              <a:t> larger output </a:t>
            </a:r>
            <a:r>
              <a:rPr lang="en-US" altLang="zh-CN" sz="1600" dirty="0" smtClean="0">
                <a:ea typeface="Arial Unicode MS" panose="020B0604020202020204" pitchFamily="34" charset="-122"/>
                <a:cs typeface="Arial Unicode MS" panose="020B0604020202020204" pitchFamily="34" charset="-122"/>
              </a:rPr>
              <a:t>voltage</a:t>
            </a:r>
            <a:endParaRPr lang="en-US" altLang="zh-CN" sz="1600" dirty="0">
              <a:ea typeface="Arial Unicode MS" panose="020B0604020202020204" pitchFamily="34" charset="-122"/>
              <a:cs typeface="Arial Unicode MS" panose="020B0604020202020204" pitchFamily="34" charset="-122"/>
            </a:endParaRPr>
          </a:p>
          <a:p>
            <a:pPr marL="285750" indent="-285750">
              <a:lnSpc>
                <a:spcPct val="150000"/>
              </a:lnSpc>
              <a:buFont typeface="Arial" panose="020B0604020202020204" pitchFamily="34" charset="0"/>
              <a:buChar char="•"/>
            </a:pPr>
            <a:r>
              <a:rPr lang="en-US" altLang="zh-CN" sz="1600" smtClean="0">
                <a:ea typeface="Arial Unicode MS" panose="020B0604020202020204" pitchFamily="34" charset="-122"/>
                <a:cs typeface="Arial Unicode MS" panose="020B0604020202020204" pitchFamily="34" charset="-122"/>
              </a:rPr>
              <a:t>Higher back </a:t>
            </a:r>
            <a:r>
              <a:rPr lang="en-US" altLang="zh-CN" sz="1600" dirty="0">
                <a:ea typeface="Arial Unicode MS" panose="020B0604020202020204" pitchFamily="34" charset="-122"/>
                <a:cs typeface="Arial Unicode MS" panose="020B0604020202020204" pitchFamily="34" charset="-122"/>
              </a:rPr>
              <a:t>surface reflection</a:t>
            </a:r>
            <a:r>
              <a:rPr lang="en-US" altLang="zh-CN" sz="1600">
                <a:ea typeface="Arial Unicode MS" panose="020B0604020202020204" pitchFamily="34" charset="-122"/>
                <a:cs typeface="Arial Unicode MS" panose="020B0604020202020204" pitchFamily="34" charset="-122"/>
              </a:rPr>
              <a:t>, </a:t>
            </a:r>
            <a:r>
              <a:rPr lang="en-US" altLang="zh-CN" sz="1600" smtClean="0">
                <a:ea typeface="Arial Unicode MS" panose="020B0604020202020204" pitchFamily="34" charset="-122"/>
                <a:cs typeface="Arial Unicode MS" panose="020B0604020202020204" pitchFamily="34" charset="-122"/>
              </a:rPr>
              <a:t>larger output </a:t>
            </a:r>
            <a:r>
              <a:rPr lang="en-US" altLang="zh-CN" sz="1600" dirty="0" smtClean="0">
                <a:ea typeface="Arial Unicode MS" panose="020B0604020202020204" pitchFamily="34" charset="-122"/>
                <a:cs typeface="Arial Unicode MS" panose="020B0604020202020204" pitchFamily="34" charset="-122"/>
              </a:rPr>
              <a:t>current</a:t>
            </a:r>
            <a:endParaRPr lang="en-US" altLang="zh-CN" sz="1600" dirty="0">
              <a:ea typeface="Arial Unicode MS" panose="020B0604020202020204" pitchFamily="34" charset="-122"/>
              <a:cs typeface="Arial Unicode MS" panose="020B0604020202020204" pitchFamily="34" charset="-122"/>
            </a:endParaRPr>
          </a:p>
          <a:p>
            <a:pPr marL="285750" indent="-285750">
              <a:lnSpc>
                <a:spcPct val="15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Poly </a:t>
            </a:r>
            <a:r>
              <a:rPr lang="en-US" altLang="zh-CN" sz="1600" dirty="0">
                <a:ea typeface="Arial Unicode MS" panose="020B0604020202020204" pitchFamily="34" charset="-122"/>
                <a:cs typeface="Arial Unicode MS" panose="020B0604020202020204" pitchFamily="34" charset="-122"/>
              </a:rPr>
              <a:t>cells (</a:t>
            </a:r>
            <a:r>
              <a:rPr lang="en-US" altLang="zh-CN" sz="1600" dirty="0" err="1">
                <a:ea typeface="Arial Unicode MS" panose="020B0604020202020204" pitchFamily="34" charset="-122"/>
                <a:cs typeface="Arial Unicode MS" panose="020B0604020202020204" pitchFamily="34" charset="-122"/>
              </a:rPr>
              <a:t>nano</a:t>
            </a:r>
            <a:r>
              <a:rPr lang="en-US" altLang="zh-CN" sz="1600" dirty="0">
                <a:ea typeface="Arial Unicode MS" panose="020B0604020202020204" pitchFamily="34" charset="-122"/>
                <a:cs typeface="Arial Unicode MS" panose="020B0604020202020204" pitchFamily="34" charset="-122"/>
              </a:rPr>
              <a:t> texture black silicon + PERC) reach efficiency of </a:t>
            </a:r>
            <a:r>
              <a:rPr lang="en-US" altLang="zh-CN" sz="1600" b="1" dirty="0">
                <a:solidFill>
                  <a:srgbClr val="C00000"/>
                </a:solidFill>
                <a:ea typeface="Arial Unicode MS" panose="020B0604020202020204" pitchFamily="34" charset="-122"/>
                <a:cs typeface="Arial Unicode MS" panose="020B0604020202020204" pitchFamily="34" charset="-122"/>
              </a:rPr>
              <a:t>19.3% - 19.6</a:t>
            </a:r>
            <a:r>
              <a:rPr lang="en-US" altLang="zh-CN" sz="1600" b="1">
                <a:solidFill>
                  <a:srgbClr val="C00000"/>
                </a:solidFill>
                <a:ea typeface="Arial Unicode MS" panose="020B0604020202020204" pitchFamily="34" charset="-122"/>
                <a:cs typeface="Arial Unicode MS" panose="020B0604020202020204" pitchFamily="34" charset="-122"/>
              </a:rPr>
              <a:t>% </a:t>
            </a:r>
            <a:r>
              <a:rPr lang="en-US" altLang="zh-CN" sz="1600" b="1" smtClean="0">
                <a:solidFill>
                  <a:srgbClr val="C00000"/>
                </a:solidFill>
                <a:ea typeface="Arial Unicode MS" panose="020B0604020202020204" pitchFamily="34" charset="-122"/>
                <a:cs typeface="Arial Unicode MS" panose="020B0604020202020204" pitchFamily="34" charset="-122"/>
              </a:rPr>
              <a:t> </a:t>
            </a:r>
            <a:r>
              <a:rPr lang="en-US" altLang="zh-CN" sz="1600" smtClean="0">
                <a:ea typeface="Arial Unicode MS" panose="020B0604020202020204" pitchFamily="34" charset="-122"/>
                <a:cs typeface="Arial Unicode MS" panose="020B0604020202020204" pitchFamily="34" charset="-122"/>
              </a:rPr>
              <a:t>in </a:t>
            </a:r>
            <a:r>
              <a:rPr lang="en-US" altLang="zh-CN" sz="1600" dirty="0">
                <a:ea typeface="Arial Unicode MS" panose="020B0604020202020204" pitchFamily="34" charset="-122"/>
                <a:cs typeface="Arial Unicode MS" panose="020B0604020202020204" pitchFamily="34" charset="-122"/>
              </a:rPr>
              <a:t>mass production, mono PERC cells reach efficiency of </a:t>
            </a:r>
            <a:r>
              <a:rPr lang="en-US" altLang="zh-CN" sz="1600" b="1" dirty="0">
                <a:solidFill>
                  <a:srgbClr val="C00000"/>
                </a:solidFill>
                <a:ea typeface="Arial Unicode MS" panose="020B0604020202020204" pitchFamily="34" charset="-122"/>
                <a:cs typeface="Arial Unicode MS" panose="020B0604020202020204" pitchFamily="34" charset="-122"/>
              </a:rPr>
              <a:t>20.5% - 20.8%</a:t>
            </a:r>
          </a:p>
          <a:p>
            <a:pPr marL="285750" indent="-285750">
              <a:lnSpc>
                <a:spcPct val="150000"/>
              </a:lnSpc>
              <a:buFont typeface="Arial" panose="020B0604020202020204" pitchFamily="34" charset="0"/>
              <a:buChar char="•"/>
            </a:pPr>
            <a:endParaRPr lang="en-US" altLang="zh-CN" sz="1600" dirty="0" smtClean="0">
              <a:ea typeface="Arial Unicode MS" panose="020B0604020202020204" pitchFamily="34" charset="-122"/>
              <a:cs typeface="Arial Unicode MS" panose="020B0604020202020204" pitchFamily="34" charset="-122"/>
            </a:endParaRPr>
          </a:p>
        </p:txBody>
      </p:sp>
      <p:pic>
        <p:nvPicPr>
          <p:cNvPr id="11" name="图片 10"/>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4903" y="4747736"/>
            <a:ext cx="4919345" cy="985520"/>
          </a:xfrm>
          <a:prstGeom prst="rect">
            <a:avLst/>
          </a:prstGeom>
          <a:noFill/>
          <a:ln>
            <a:noFill/>
          </a:ln>
        </p:spPr>
      </p:pic>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21</a:t>
            </a:fld>
            <a:endParaRPr lang="zh-CN" altLang="en-US" sz="1100"/>
          </a:p>
        </p:txBody>
      </p:sp>
    </p:spTree>
    <p:extLst>
      <p:ext uri="{BB962C8B-B14F-4D97-AF65-F5344CB8AC3E}">
        <p14:creationId xmlns:p14="http://schemas.microsoft.com/office/powerpoint/2010/main" val="91554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p:cNvSpPr/>
          <p:nvPr/>
        </p:nvSpPr>
        <p:spPr>
          <a:xfrm>
            <a:off x="8676456" y="980728"/>
            <a:ext cx="431032" cy="5528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sp>
        <p:nvSpPr>
          <p:cNvPr id="50" name="矩形 49"/>
          <p:cNvSpPr/>
          <p:nvPr/>
        </p:nvSpPr>
        <p:spPr>
          <a:xfrm>
            <a:off x="35496" y="1196752"/>
            <a:ext cx="8496436" cy="1015663"/>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en-US" altLang="zh-CN" sz="2000" dirty="0" smtClean="0">
                <a:ea typeface="Arial Unicode MS" panose="020B0604020202020204" pitchFamily="34" charset="-122"/>
                <a:cs typeface="Arial Unicode MS" panose="020B0604020202020204" pitchFamily="34" charset="-122"/>
              </a:rPr>
              <a:t>With electric contacts on the back side, increasing sunlight absorption on the front surface</a:t>
            </a:r>
            <a:endParaRPr lang="zh-CN" altLang="en-US" sz="2000" dirty="0">
              <a:ea typeface="Arial Unicode MS" panose="020B0604020202020204" pitchFamily="34" charset="-122"/>
              <a:cs typeface="Arial Unicode MS" panose="020B0604020202020204" pitchFamily="34" charset="-122"/>
            </a:endParaRPr>
          </a:p>
        </p:txBody>
      </p:sp>
      <p:sp>
        <p:nvSpPr>
          <p:cNvPr id="51" name="矩形 50"/>
          <p:cNvSpPr/>
          <p:nvPr/>
        </p:nvSpPr>
        <p:spPr>
          <a:xfrm>
            <a:off x="395028" y="2060848"/>
            <a:ext cx="8064896" cy="2185214"/>
          </a:xfrm>
          <a:prstGeom prst="rect">
            <a:avLst/>
          </a:prstGeom>
        </p:spPr>
        <p:txBody>
          <a:bodyPr wrap="square">
            <a:spAutoFit/>
          </a:bodyPr>
          <a:lstStyle/>
          <a:p>
            <a:pPr>
              <a:lnSpc>
                <a:spcPct val="250000"/>
              </a:lnSpc>
            </a:pPr>
            <a:r>
              <a:rPr lang="en-US" altLang="zh-CN" sz="1600" dirty="0" smtClean="0">
                <a:ea typeface="Arial Unicode MS" panose="020B0604020202020204" pitchFamily="34" charset="-122"/>
                <a:cs typeface="Arial Unicode MS" panose="020B0604020202020204" pitchFamily="34" charset="-122"/>
              </a:rPr>
              <a:t>Advantages (</a:t>
            </a:r>
            <a:r>
              <a:rPr lang="en-US" altLang="zh-CN" sz="1600" dirty="0" err="1" smtClean="0">
                <a:ea typeface="Arial Unicode MS" panose="020B0604020202020204" pitchFamily="34" charset="-122"/>
                <a:cs typeface="Arial Unicode MS" panose="020B0604020202020204" pitchFamily="34" charset="-122"/>
              </a:rPr>
              <a:t>vs</a:t>
            </a:r>
            <a:r>
              <a:rPr lang="en-US" altLang="zh-CN" sz="1600" dirty="0">
                <a:ea typeface="Arial Unicode MS" panose="020B0604020202020204" pitchFamily="34" charset="-122"/>
                <a:cs typeface="Arial Unicode MS" panose="020B0604020202020204" pitchFamily="34" charset="-122"/>
              </a:rPr>
              <a:t> </a:t>
            </a:r>
            <a:r>
              <a:rPr lang="en-US" altLang="zh-CN" sz="1600" smtClean="0">
                <a:ea typeface="Arial Unicode MS" panose="020B0604020202020204" pitchFamily="34" charset="-122"/>
                <a:cs typeface="Arial Unicode MS" panose="020B0604020202020204" pitchFamily="34" charset="-122"/>
              </a:rPr>
              <a:t>conventional cells </a:t>
            </a:r>
            <a:r>
              <a:rPr lang="en-US" altLang="zh-CN" sz="1600" dirty="0" smtClean="0">
                <a:ea typeface="Arial Unicode MS" panose="020B0604020202020204" pitchFamily="34" charset="-122"/>
                <a:cs typeface="Arial Unicode MS" panose="020B0604020202020204" pitchFamily="34" charset="-122"/>
              </a:rPr>
              <a:t>with electric contacts on both surfaces):</a:t>
            </a:r>
            <a:endParaRPr lang="en-US" altLang="zh-CN" sz="1200" dirty="0" smtClean="0">
              <a:ea typeface="Arial Unicode MS" panose="020B0604020202020204" pitchFamily="34" charset="-122"/>
              <a:cs typeface="Arial Unicode MS" panose="020B0604020202020204" pitchFamily="34" charset="-122"/>
            </a:endParaRPr>
          </a:p>
          <a:p>
            <a:pPr marL="285750" indent="-285750">
              <a:lnSpc>
                <a:spcPct val="15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No </a:t>
            </a:r>
            <a:r>
              <a:rPr lang="en-US" altLang="zh-CN" sz="1600" dirty="0">
                <a:ea typeface="Arial Unicode MS" panose="020B0604020202020204" pitchFamily="34" charset="-122"/>
                <a:cs typeface="Arial Unicode MS" panose="020B0604020202020204" pitchFamily="34" charset="-122"/>
              </a:rPr>
              <a:t>shadowing on the front surface of cells</a:t>
            </a:r>
            <a:r>
              <a:rPr lang="en-US" altLang="zh-CN" sz="1600">
                <a:ea typeface="Arial Unicode MS" panose="020B0604020202020204" pitchFamily="34" charset="-122"/>
                <a:cs typeface="Arial Unicode MS" panose="020B0604020202020204" pitchFamily="34" charset="-122"/>
              </a:rPr>
              <a:t>, </a:t>
            </a:r>
            <a:r>
              <a:rPr lang="en-US" altLang="zh-CN" sz="1600" smtClean="0">
                <a:ea typeface="Arial Unicode MS" panose="020B0604020202020204" pitchFamily="34" charset="-122"/>
                <a:cs typeface="Arial Unicode MS" panose="020B0604020202020204" pitchFamily="34" charset="-122"/>
              </a:rPr>
              <a:t>larger output </a:t>
            </a:r>
            <a:r>
              <a:rPr lang="en-US" altLang="zh-CN" sz="1600" dirty="0">
                <a:ea typeface="Arial Unicode MS" panose="020B0604020202020204" pitchFamily="34" charset="-122"/>
                <a:cs typeface="Arial Unicode MS" panose="020B0604020202020204" pitchFamily="34" charset="-122"/>
              </a:rPr>
              <a:t>current</a:t>
            </a:r>
          </a:p>
          <a:p>
            <a:pPr marL="285750" indent="-285750">
              <a:lnSpc>
                <a:spcPct val="150000"/>
              </a:lnSpc>
              <a:buFont typeface="Arial" panose="020B0604020202020204" pitchFamily="34" charset="0"/>
              <a:buChar char="•"/>
            </a:pPr>
            <a:r>
              <a:rPr lang="en-US" altLang="zh-CN" sz="1600" smtClean="0">
                <a:ea typeface="Arial Unicode MS" panose="020B0604020202020204" pitchFamily="34" charset="-122"/>
                <a:cs typeface="Arial Unicode MS" panose="020B0604020202020204" pitchFamily="34" charset="-122"/>
              </a:rPr>
              <a:t>Bigger </a:t>
            </a:r>
            <a:r>
              <a:rPr lang="en-US" altLang="zh-CN" sz="1600" dirty="0">
                <a:ea typeface="Arial Unicode MS" panose="020B0604020202020204" pitchFamily="34" charset="-122"/>
                <a:cs typeface="Arial Unicode MS" panose="020B0604020202020204" pitchFamily="34" charset="-122"/>
              </a:rPr>
              <a:t>percent of back electrode </a:t>
            </a:r>
            <a:r>
              <a:rPr lang="en-US" altLang="zh-CN" sz="1600">
                <a:ea typeface="Arial Unicode MS" panose="020B0604020202020204" pitchFamily="34" charset="-122"/>
                <a:cs typeface="Arial Unicode MS" panose="020B0604020202020204" pitchFamily="34" charset="-122"/>
              </a:rPr>
              <a:t>contact </a:t>
            </a:r>
            <a:r>
              <a:rPr lang="en-US" altLang="zh-CN" sz="1600" smtClean="0">
                <a:ea typeface="Arial Unicode MS" panose="020B0604020202020204" pitchFamily="34" charset="-122"/>
                <a:cs typeface="Arial Unicode MS" panose="020B0604020202020204" pitchFamily="34" charset="-122"/>
              </a:rPr>
              <a:t>area, smaller </a:t>
            </a:r>
            <a:r>
              <a:rPr lang="en-US" altLang="zh-CN" sz="1600" dirty="0">
                <a:ea typeface="Arial Unicode MS" panose="020B0604020202020204" pitchFamily="34" charset="-122"/>
                <a:cs typeface="Arial Unicode MS" panose="020B0604020202020204" pitchFamily="34" charset="-122"/>
              </a:rPr>
              <a:t>series resistance </a:t>
            </a:r>
          </a:p>
          <a:p>
            <a:pPr marL="285750" indent="-285750">
              <a:lnSpc>
                <a:spcPct val="15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Mass </a:t>
            </a:r>
            <a:r>
              <a:rPr lang="en-US" altLang="zh-CN" sz="1600" dirty="0">
                <a:ea typeface="Arial Unicode MS" panose="020B0604020202020204" pitchFamily="34" charset="-122"/>
                <a:cs typeface="Arial Unicode MS" panose="020B0604020202020204" pitchFamily="34" charset="-122"/>
              </a:rPr>
              <a:t>production efficiency is expected to reach </a:t>
            </a:r>
            <a:r>
              <a:rPr lang="en-US" altLang="zh-CN" sz="1600" b="1" dirty="0">
                <a:solidFill>
                  <a:srgbClr val="C00000"/>
                </a:solidFill>
                <a:ea typeface="Arial Unicode MS" panose="020B0604020202020204" pitchFamily="34" charset="-122"/>
                <a:cs typeface="Arial Unicode MS" panose="020B0604020202020204" pitchFamily="34" charset="-122"/>
              </a:rPr>
              <a:t>22.0% - 23.0%, </a:t>
            </a:r>
            <a:r>
              <a:rPr lang="en-US" altLang="zh-CN" sz="1600" dirty="0">
                <a:ea typeface="Arial Unicode MS" panose="020B0604020202020204" pitchFamily="34" charset="-122"/>
                <a:cs typeface="Arial Unicode MS" panose="020B0604020202020204" pitchFamily="34" charset="-122"/>
              </a:rPr>
              <a:t>and laboratory efficiency </a:t>
            </a:r>
            <a:r>
              <a:rPr lang="en-US" altLang="zh-CN" sz="1600" b="1" dirty="0">
                <a:solidFill>
                  <a:srgbClr val="C00000"/>
                </a:solidFill>
                <a:ea typeface="Arial Unicode MS" panose="020B0604020202020204" pitchFamily="34" charset="-122"/>
                <a:cs typeface="Arial Unicode MS" panose="020B0604020202020204" pitchFamily="34" charset="-122"/>
              </a:rPr>
              <a:t>above 25.0</a:t>
            </a:r>
            <a:r>
              <a:rPr lang="en-US" altLang="zh-CN" sz="1600" b="1" dirty="0" smtClean="0">
                <a:solidFill>
                  <a:srgbClr val="C00000"/>
                </a:solidFill>
                <a:ea typeface="Arial Unicode MS" panose="020B0604020202020204" pitchFamily="34" charset="-122"/>
                <a:cs typeface="Arial Unicode MS" panose="020B0604020202020204" pitchFamily="34" charset="-122"/>
              </a:rPr>
              <a:t>%</a:t>
            </a:r>
            <a:endParaRPr lang="en-US" altLang="zh-CN" sz="1600" b="1" dirty="0">
              <a:solidFill>
                <a:srgbClr val="C00000"/>
              </a:solidFill>
              <a:ea typeface="Arial Unicode MS" panose="020B0604020202020204" pitchFamily="34" charset="-122"/>
              <a:cs typeface="Arial Unicode MS" panose="020B0604020202020204" pitchFamily="34" charset="-122"/>
            </a:endParaRPr>
          </a:p>
        </p:txBody>
      </p:sp>
      <p:pic>
        <p:nvPicPr>
          <p:cNvPr id="11"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1907704" y="4365104"/>
            <a:ext cx="5181600" cy="2000250"/>
          </a:xfrm>
          <a:prstGeom prst="rect">
            <a:avLst/>
          </a:prstGeom>
          <a:noFill/>
          <a:ln>
            <a:noFill/>
          </a:ln>
        </p:spPr>
      </p:pic>
      <p:sp>
        <p:nvSpPr>
          <p:cNvPr id="13" name="剪去单角的矩形 12"/>
          <p:cNvSpPr/>
          <p:nvPr/>
        </p:nvSpPr>
        <p:spPr>
          <a:xfrm>
            <a:off x="0" y="116632"/>
            <a:ext cx="8964488" cy="720080"/>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2000"/>
              </a:lnSpc>
            </a:pPr>
            <a:r>
              <a:rPr lang="en-US" altLang="zh-CN" sz="2800" b="1" dirty="0" err="1" smtClean="0">
                <a:ea typeface="Arial Unicode MS" panose="020B0604020202020204" pitchFamily="34" charset="-122"/>
                <a:cs typeface="Arial Unicode MS" panose="020B0604020202020204" pitchFamily="34" charset="-122"/>
              </a:rPr>
              <a:t>Interdigitated</a:t>
            </a:r>
            <a:r>
              <a:rPr lang="en-US" altLang="zh-CN" sz="2800" b="1" dirty="0" smtClean="0">
                <a:ea typeface="Arial Unicode MS" panose="020B0604020202020204" pitchFamily="34" charset="-122"/>
                <a:cs typeface="Arial Unicode MS" panose="020B0604020202020204" pitchFamily="34" charset="-122"/>
              </a:rPr>
              <a:t> Back Contact </a:t>
            </a:r>
            <a:r>
              <a:rPr lang="en-US" altLang="zh-CN" sz="2800" b="1" smtClean="0">
                <a:ea typeface="Arial Unicode MS" panose="020B0604020202020204" pitchFamily="34" charset="-122"/>
                <a:cs typeface="Arial Unicode MS" panose="020B0604020202020204" pitchFamily="34" charset="-122"/>
              </a:rPr>
              <a:t>Technology            </a:t>
            </a:r>
            <a:r>
              <a:rPr lang="en-US" altLang="zh-CN" sz="2000" smtClean="0">
                <a:ea typeface="Arial Unicode MS" panose="020B0604020202020204" pitchFamily="34" charset="-122"/>
                <a:cs typeface="Arial Unicode MS" panose="020B0604020202020204" pitchFamily="34" charset="-122"/>
              </a:rPr>
              <a:t>—</a:t>
            </a:r>
            <a:r>
              <a:rPr lang="en-US" altLang="zh-CN" sz="2800" smtClean="0">
                <a:ea typeface="Arial Unicode MS" panose="020B0604020202020204" pitchFamily="34" charset="-122"/>
                <a:cs typeface="Arial Unicode MS" panose="020B0604020202020204" pitchFamily="34" charset="-122"/>
              </a:rPr>
              <a:t> </a:t>
            </a:r>
            <a:r>
              <a:rPr lang="en-US" altLang="zh-CN" sz="2000" dirty="0" smtClean="0">
                <a:ea typeface="Arial Unicode MS" panose="020B0604020202020204" pitchFamily="34" charset="-122"/>
                <a:cs typeface="Arial Unicode MS" panose="020B0604020202020204" pitchFamily="34" charset="-122"/>
              </a:rPr>
              <a:t>cell </a:t>
            </a:r>
            <a:endParaRPr lang="zh-CN" altLang="en-US" sz="2800" dirty="0">
              <a:ea typeface="Arial Unicode MS" panose="020B0604020202020204" pitchFamily="34" charset="-122"/>
              <a:cs typeface="Arial Unicode MS" panose="020B0604020202020204" pitchFamily="34" charset="-122"/>
            </a:endParaRPr>
          </a:p>
        </p:txBody>
      </p:sp>
      <p:sp>
        <p:nvSpPr>
          <p:cNvPr id="15" name="页脚占位符 3"/>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22</a:t>
            </a:fld>
            <a:endParaRPr lang="zh-CN" altLang="en-US" sz="1100"/>
          </a:p>
        </p:txBody>
      </p:sp>
    </p:spTree>
    <p:extLst>
      <p:ext uri="{BB962C8B-B14F-4D97-AF65-F5344CB8AC3E}">
        <p14:creationId xmlns:p14="http://schemas.microsoft.com/office/powerpoint/2010/main" val="16458406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p:cNvSpPr/>
          <p:nvPr/>
        </p:nvSpPr>
        <p:spPr>
          <a:xfrm>
            <a:off x="8676456" y="980728"/>
            <a:ext cx="431032" cy="5528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sp>
        <p:nvSpPr>
          <p:cNvPr id="50" name="矩形 49"/>
          <p:cNvSpPr/>
          <p:nvPr/>
        </p:nvSpPr>
        <p:spPr>
          <a:xfrm>
            <a:off x="324544" y="1191235"/>
            <a:ext cx="8711952"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en-US" altLang="zh-CN" sz="2000" dirty="0" smtClean="0">
                <a:ea typeface="Arial Unicode MS" panose="020B0604020202020204" pitchFamily="34" charset="-122"/>
                <a:cs typeface="Arial Unicode MS" panose="020B0604020202020204" pitchFamily="34" charset="-122"/>
              </a:rPr>
              <a:t>A material with different </a:t>
            </a:r>
            <a:r>
              <a:rPr lang="en-US" altLang="zh-CN" sz="2000" dirty="0" err="1" smtClean="0">
                <a:ea typeface="Arial Unicode MS" panose="020B0604020202020204" pitchFamily="34" charset="-122"/>
                <a:cs typeface="Arial Unicode MS" panose="020B0604020202020204" pitchFamily="34" charset="-122"/>
              </a:rPr>
              <a:t>bandgap</a:t>
            </a:r>
            <a:r>
              <a:rPr lang="en-US" altLang="zh-CN" sz="2000" dirty="0" smtClean="0">
                <a:ea typeface="Arial Unicode MS" panose="020B0604020202020204" pitchFamily="34" charset="-122"/>
                <a:cs typeface="Arial Unicode MS" panose="020B0604020202020204" pitchFamily="34" charset="-122"/>
              </a:rPr>
              <a:t> to silicon</a:t>
            </a:r>
            <a:r>
              <a:rPr lang="en-US" altLang="zh-CN" sz="2000" smtClean="0">
                <a:ea typeface="Arial Unicode MS" panose="020B0604020202020204" pitchFamily="34" charset="-122"/>
                <a:cs typeface="Arial Unicode MS" panose="020B0604020202020204" pitchFamily="34" charset="-122"/>
              </a:rPr>
              <a:t>,  to increase </a:t>
            </a:r>
            <a:r>
              <a:rPr lang="en-US" altLang="zh-CN" sz="2000" dirty="0" smtClean="0">
                <a:ea typeface="Arial Unicode MS" panose="020B0604020202020204" pitchFamily="34" charset="-122"/>
                <a:cs typeface="Arial Unicode MS" panose="020B0604020202020204" pitchFamily="34" charset="-122"/>
              </a:rPr>
              <a:t>light absorption</a:t>
            </a:r>
            <a:endParaRPr lang="zh-CN" altLang="en-US" sz="2000" dirty="0">
              <a:ea typeface="Arial Unicode MS" panose="020B0604020202020204" pitchFamily="34" charset="-122"/>
              <a:cs typeface="Arial Unicode MS" panose="020B0604020202020204" pitchFamily="34" charset="-122"/>
            </a:endParaRPr>
          </a:p>
        </p:txBody>
      </p:sp>
      <p:sp>
        <p:nvSpPr>
          <p:cNvPr id="51" name="矩形 50"/>
          <p:cNvSpPr/>
          <p:nvPr/>
        </p:nvSpPr>
        <p:spPr>
          <a:xfrm>
            <a:off x="684076" y="1570878"/>
            <a:ext cx="8352420" cy="2185214"/>
          </a:xfrm>
          <a:prstGeom prst="rect">
            <a:avLst/>
          </a:prstGeom>
        </p:spPr>
        <p:txBody>
          <a:bodyPr wrap="square">
            <a:spAutoFit/>
          </a:bodyPr>
          <a:lstStyle/>
          <a:p>
            <a:pPr>
              <a:lnSpc>
                <a:spcPct val="250000"/>
              </a:lnSpc>
            </a:pPr>
            <a:r>
              <a:rPr lang="en-US" altLang="zh-CN" sz="1600" dirty="0" smtClean="0">
                <a:ea typeface="Arial Unicode MS" panose="020B0604020202020204" pitchFamily="34" charset="-122"/>
                <a:cs typeface="Arial Unicode MS" panose="020B0604020202020204" pitchFamily="34" charset="-122"/>
              </a:rPr>
              <a:t>Advantages (</a:t>
            </a:r>
            <a:r>
              <a:rPr lang="en-US" altLang="zh-CN" sz="1600" dirty="0" err="1" smtClean="0">
                <a:ea typeface="Arial Unicode MS" panose="020B0604020202020204" pitchFamily="34" charset="-122"/>
                <a:cs typeface="Arial Unicode MS" panose="020B0604020202020204" pitchFamily="34" charset="-122"/>
              </a:rPr>
              <a:t>vs</a:t>
            </a:r>
            <a:r>
              <a:rPr lang="en-US" altLang="zh-CN" sz="1600" dirty="0">
                <a:ea typeface="Arial Unicode MS" panose="020B0604020202020204" pitchFamily="34" charset="-122"/>
                <a:cs typeface="Arial Unicode MS" panose="020B0604020202020204" pitchFamily="34" charset="-122"/>
              </a:rPr>
              <a:t>  silicon </a:t>
            </a:r>
            <a:r>
              <a:rPr lang="en-US" altLang="zh-CN" sz="1600" dirty="0" err="1">
                <a:ea typeface="Arial Unicode MS" panose="020B0604020202020204" pitchFamily="34" charset="-122"/>
                <a:cs typeface="Arial Unicode MS" panose="020B0604020202020204" pitchFamily="34" charset="-122"/>
              </a:rPr>
              <a:t>homojunction</a:t>
            </a:r>
            <a:r>
              <a:rPr lang="en-US" altLang="zh-CN" sz="1600" dirty="0">
                <a:ea typeface="Arial Unicode MS" panose="020B0604020202020204" pitchFamily="34" charset="-122"/>
                <a:cs typeface="Arial Unicode MS" panose="020B0604020202020204" pitchFamily="34" charset="-122"/>
              </a:rPr>
              <a:t> cells):</a:t>
            </a:r>
            <a:endParaRPr lang="en-US" altLang="zh-CN" sz="1200" dirty="0" smtClean="0">
              <a:ea typeface="Arial Unicode MS" panose="020B0604020202020204" pitchFamily="34" charset="-122"/>
              <a:cs typeface="Arial Unicode MS" panose="020B0604020202020204" pitchFamily="34" charset="-122"/>
            </a:endParaRPr>
          </a:p>
          <a:p>
            <a:pPr marL="285750" indent="-285750">
              <a:lnSpc>
                <a:spcPct val="150000"/>
              </a:lnSpc>
              <a:buFont typeface="Arial" panose="020B0604020202020204" pitchFamily="34" charset="0"/>
              <a:buChar char="•"/>
            </a:pPr>
            <a:r>
              <a:rPr lang="en-US" altLang="zh-CN" sz="1600" smtClean="0">
                <a:ea typeface="Arial Unicode MS" panose="020B0604020202020204" pitchFamily="34" charset="-122"/>
                <a:cs typeface="Arial Unicode MS" panose="020B0604020202020204" pitchFamily="34" charset="-122"/>
              </a:rPr>
              <a:t>Wider absorption </a:t>
            </a:r>
            <a:r>
              <a:rPr lang="en-US" altLang="zh-CN" sz="1600">
                <a:ea typeface="Arial Unicode MS" panose="020B0604020202020204" pitchFamily="34" charset="-122"/>
                <a:cs typeface="Arial Unicode MS" panose="020B0604020202020204" pitchFamily="34" charset="-122"/>
              </a:rPr>
              <a:t>band </a:t>
            </a:r>
            <a:endParaRPr lang="en-US" altLang="zh-CN" sz="1600" dirty="0">
              <a:ea typeface="Arial Unicode MS" panose="020B0604020202020204" pitchFamily="34" charset="-122"/>
              <a:cs typeface="Arial Unicode MS" panose="020B0604020202020204" pitchFamily="34" charset="-122"/>
            </a:endParaRPr>
          </a:p>
          <a:p>
            <a:pPr marL="285750" indent="-285750">
              <a:lnSpc>
                <a:spcPct val="150000"/>
              </a:lnSpc>
              <a:buFont typeface="Arial" panose="020B0604020202020204" pitchFamily="34" charset="0"/>
              <a:buChar char="•"/>
            </a:pPr>
            <a:r>
              <a:rPr lang="en-US" altLang="zh-CN" sz="1600" smtClean="0">
                <a:ea typeface="Arial Unicode MS" panose="020B0604020202020204" pitchFamily="34" charset="-122"/>
                <a:cs typeface="Arial Unicode MS" panose="020B0604020202020204" pitchFamily="34" charset="-122"/>
              </a:rPr>
              <a:t>Larger output current </a:t>
            </a:r>
            <a:r>
              <a:rPr lang="en-US" altLang="zh-CN" sz="1600" dirty="0">
                <a:ea typeface="Arial Unicode MS" panose="020B0604020202020204" pitchFamily="34" charset="-122"/>
                <a:cs typeface="Arial Unicode MS" panose="020B0604020202020204" pitchFamily="34" charset="-122"/>
              </a:rPr>
              <a:t>and </a:t>
            </a:r>
            <a:r>
              <a:rPr lang="en-US" altLang="zh-CN" sz="1600">
                <a:ea typeface="Arial Unicode MS" panose="020B0604020202020204" pitchFamily="34" charset="-122"/>
                <a:cs typeface="Arial Unicode MS" panose="020B0604020202020204" pitchFamily="34" charset="-122"/>
              </a:rPr>
              <a:t>voltage </a:t>
            </a:r>
            <a:endParaRPr lang="en-US" altLang="zh-CN" sz="1600" smtClean="0">
              <a:ea typeface="Arial Unicode MS" panose="020B0604020202020204" pitchFamily="34" charset="-122"/>
              <a:cs typeface="Arial Unicode MS" panose="020B0604020202020204" pitchFamily="34" charset="-122"/>
            </a:endParaRPr>
          </a:p>
          <a:p>
            <a:pPr marL="285750" indent="-285750">
              <a:lnSpc>
                <a:spcPct val="150000"/>
              </a:lnSpc>
              <a:buFont typeface="Arial" panose="020B0604020202020204" pitchFamily="34" charset="0"/>
              <a:buChar char="•"/>
            </a:pPr>
            <a:r>
              <a:rPr lang="en-US" altLang="zh-CN" sz="1600" b="1">
                <a:solidFill>
                  <a:srgbClr val="C00000"/>
                </a:solidFill>
                <a:ea typeface="Arial Unicode MS" panose="020B0604020202020204" pitchFamily="34" charset="-122"/>
                <a:cs typeface="Arial Unicode MS" panose="020B0604020202020204" pitchFamily="34" charset="-122"/>
              </a:rPr>
              <a:t>30% </a:t>
            </a:r>
            <a:r>
              <a:rPr lang="en-US" altLang="zh-CN" sz="1600">
                <a:ea typeface="Arial Unicode MS" panose="020B0604020202020204" pitchFamily="34" charset="-122"/>
                <a:cs typeface="Arial Unicode MS" panose="020B0604020202020204" pitchFamily="34" charset="-122"/>
              </a:rPr>
              <a:t>higher power output in desert areas per </a:t>
            </a:r>
            <a:r>
              <a:rPr lang="en-US" altLang="zh-CN" sz="1600" smtClean="0">
                <a:ea typeface="Arial Unicode MS" panose="020B0604020202020204" pitchFamily="34" charset="-122"/>
                <a:cs typeface="Arial Unicode MS" panose="020B0604020202020204" pitchFamily="34" charset="-122"/>
              </a:rPr>
              <a:t>year</a:t>
            </a:r>
          </a:p>
          <a:p>
            <a:pPr marL="285750" indent="-285750">
              <a:lnSpc>
                <a:spcPct val="150000"/>
              </a:lnSpc>
              <a:buFont typeface="Arial" panose="020B0604020202020204" pitchFamily="34" charset="0"/>
              <a:buChar char="•"/>
            </a:pPr>
            <a:r>
              <a:rPr lang="en-US" altLang="zh-CN" sz="1600" smtClean="0">
                <a:ea typeface="Arial Unicode MS" panose="020B0604020202020204" pitchFamily="34" charset="-122"/>
                <a:cs typeface="Arial Unicode MS" panose="020B0604020202020204" pitchFamily="34" charset="-122"/>
              </a:rPr>
              <a:t>Mass </a:t>
            </a:r>
            <a:r>
              <a:rPr lang="en-US" altLang="zh-CN" sz="1600" dirty="0">
                <a:ea typeface="Arial Unicode MS" panose="020B0604020202020204" pitchFamily="34" charset="-122"/>
                <a:cs typeface="Arial Unicode MS" panose="020B0604020202020204" pitchFamily="34" charset="-122"/>
              </a:rPr>
              <a:t>production efficiency reaches </a:t>
            </a:r>
            <a:r>
              <a:rPr lang="en-US" altLang="zh-CN" sz="1600" b="1" dirty="0">
                <a:solidFill>
                  <a:srgbClr val="C00000"/>
                </a:solidFill>
                <a:ea typeface="Arial Unicode MS" panose="020B0604020202020204" pitchFamily="34" charset="-122"/>
                <a:cs typeface="Arial Unicode MS" panose="020B0604020202020204" pitchFamily="34" charset="-122"/>
              </a:rPr>
              <a:t>22.0-23.0</a:t>
            </a:r>
            <a:r>
              <a:rPr lang="en-US" altLang="zh-CN" sz="1600" b="1" dirty="0" smtClean="0">
                <a:solidFill>
                  <a:srgbClr val="C00000"/>
                </a:solidFill>
                <a:ea typeface="Arial Unicode MS" panose="020B0604020202020204" pitchFamily="34" charset="-122"/>
                <a:cs typeface="Arial Unicode MS" panose="020B0604020202020204" pitchFamily="34" charset="-122"/>
              </a:rPr>
              <a:t>%</a:t>
            </a:r>
            <a:r>
              <a:rPr lang="en-US" altLang="zh-CN" sz="1600" dirty="0" smtClean="0">
                <a:ea typeface="Arial Unicode MS" panose="020B0604020202020204" pitchFamily="34" charset="-122"/>
                <a:cs typeface="Arial Unicode MS" panose="020B0604020202020204" pitchFamily="34" charset="-122"/>
              </a:rPr>
              <a:t>, </a:t>
            </a:r>
            <a:r>
              <a:rPr lang="en-US" altLang="zh-CN" sz="1600" dirty="0">
                <a:ea typeface="Arial Unicode MS" panose="020B0604020202020204" pitchFamily="34" charset="-122"/>
                <a:cs typeface="Arial Unicode MS" panose="020B0604020202020204" pitchFamily="34" charset="-122"/>
              </a:rPr>
              <a:t>laboratory efficiency reaches </a:t>
            </a:r>
            <a:r>
              <a:rPr lang="en-US" altLang="zh-CN" sz="1600" b="1">
                <a:solidFill>
                  <a:srgbClr val="C00000"/>
                </a:solidFill>
                <a:ea typeface="Arial Unicode MS" panose="020B0604020202020204" pitchFamily="34" charset="-122"/>
                <a:cs typeface="Arial Unicode MS" panose="020B0604020202020204" pitchFamily="34" charset="-122"/>
              </a:rPr>
              <a:t>25.6</a:t>
            </a:r>
            <a:r>
              <a:rPr lang="en-US" altLang="zh-CN" sz="1600" b="1" smtClean="0">
                <a:solidFill>
                  <a:srgbClr val="C00000"/>
                </a:solidFill>
                <a:ea typeface="Arial Unicode MS" panose="020B0604020202020204" pitchFamily="34" charset="-122"/>
                <a:cs typeface="Arial Unicode MS" panose="020B0604020202020204" pitchFamily="34" charset="-122"/>
              </a:rPr>
              <a:t>%</a:t>
            </a:r>
            <a:endParaRPr lang="en-US" altLang="zh-CN" sz="1600" b="1" dirty="0">
              <a:solidFill>
                <a:srgbClr val="C00000"/>
              </a:solidFill>
              <a:ea typeface="Arial Unicode MS" panose="020B0604020202020204" pitchFamily="34" charset="-122"/>
              <a:cs typeface="Arial Unicode MS" panose="020B0604020202020204" pitchFamily="34" charset="-122"/>
            </a:endParaRPr>
          </a:p>
        </p:txBody>
      </p:sp>
      <p:pic>
        <p:nvPicPr>
          <p:cNvPr id="13" name="图片 12" descr="wavelength.gif"/>
          <p:cNvPicPr/>
          <p:nvPr/>
        </p:nvPicPr>
        <p:blipFill>
          <a:blip r:embed="rId4">
            <a:extLst>
              <a:ext uri="{28A0092B-C50C-407E-A947-70E740481C1C}">
                <a14:useLocalDpi xmlns:a14="http://schemas.microsoft.com/office/drawing/2010/main" val="0"/>
              </a:ext>
            </a:extLst>
          </a:blip>
          <a:srcRect/>
          <a:stretch>
            <a:fillRect/>
          </a:stretch>
        </p:blipFill>
        <p:spPr bwMode="auto">
          <a:xfrm>
            <a:off x="2195735" y="3897996"/>
            <a:ext cx="4608513" cy="2411324"/>
          </a:xfrm>
          <a:prstGeom prst="rect">
            <a:avLst/>
          </a:prstGeom>
          <a:noFill/>
          <a:ln>
            <a:noFill/>
          </a:ln>
        </p:spPr>
      </p:pic>
      <p:sp>
        <p:nvSpPr>
          <p:cNvPr id="14" name="剪去单角的矩形 13"/>
          <p:cNvSpPr/>
          <p:nvPr/>
        </p:nvSpPr>
        <p:spPr>
          <a:xfrm>
            <a:off x="0" y="116632"/>
            <a:ext cx="8964488" cy="720080"/>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zh-CN" sz="2800" b="1" smtClean="0">
                <a:ea typeface="Arial Unicode MS" panose="020B0604020202020204" pitchFamily="34" charset="-122"/>
                <a:cs typeface="Arial Unicode MS" panose="020B0604020202020204" pitchFamily="34" charset="-122"/>
              </a:rPr>
              <a:t>                      Si-Based </a:t>
            </a:r>
            <a:r>
              <a:rPr lang="en-US" altLang="zh-CN" sz="2800" b="1" dirty="0" err="1" smtClean="0">
                <a:ea typeface="Arial Unicode MS" panose="020B0604020202020204" pitchFamily="34" charset="-122"/>
                <a:cs typeface="Arial Unicode MS" panose="020B0604020202020204" pitchFamily="34" charset="-122"/>
              </a:rPr>
              <a:t>Heterojuction</a:t>
            </a:r>
            <a:r>
              <a:rPr lang="en-US" altLang="zh-CN" sz="2800" b="1" dirty="0" smtClean="0">
                <a:ea typeface="Arial Unicode MS" panose="020B0604020202020204" pitchFamily="34" charset="-122"/>
                <a:cs typeface="Arial Unicode MS" panose="020B0604020202020204" pitchFamily="34" charset="-122"/>
              </a:rPr>
              <a:t> </a:t>
            </a:r>
            <a:r>
              <a:rPr lang="en-US" altLang="zh-CN" sz="2800" b="1" smtClean="0">
                <a:ea typeface="Arial Unicode MS" panose="020B0604020202020204" pitchFamily="34" charset="-122"/>
                <a:cs typeface="Arial Unicode MS" panose="020B0604020202020204" pitchFamily="34" charset="-122"/>
              </a:rPr>
              <a:t>Technology             </a:t>
            </a:r>
            <a:r>
              <a:rPr lang="en-US" altLang="zh-CN" sz="2000" smtClean="0">
                <a:ea typeface="Arial Unicode MS" panose="020B0604020202020204" pitchFamily="34" charset="-122"/>
                <a:cs typeface="Arial Unicode MS" panose="020B0604020202020204" pitchFamily="34" charset="-122"/>
              </a:rPr>
              <a:t>— </a:t>
            </a:r>
            <a:r>
              <a:rPr lang="en-US" altLang="zh-CN" sz="2000" dirty="0" smtClean="0">
                <a:ea typeface="Arial Unicode MS" panose="020B0604020202020204" pitchFamily="34" charset="-122"/>
                <a:cs typeface="Arial Unicode MS" panose="020B0604020202020204" pitchFamily="34" charset="-122"/>
              </a:rPr>
              <a:t>cell </a:t>
            </a:r>
            <a:endParaRPr lang="zh-CN" altLang="en-US" sz="2800" dirty="0">
              <a:ea typeface="Arial Unicode MS" panose="020B0604020202020204" pitchFamily="34" charset="-122"/>
              <a:cs typeface="Arial Unicode MS" panose="020B0604020202020204" pitchFamily="34" charset="-122"/>
            </a:endParaRPr>
          </a:p>
        </p:txBody>
      </p:sp>
      <p:sp>
        <p:nvSpPr>
          <p:cNvPr id="11" name="页脚占位符 3"/>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23</a:t>
            </a:fld>
            <a:endParaRPr lang="zh-CN" altLang="en-US" sz="1100"/>
          </a:p>
        </p:txBody>
      </p:sp>
    </p:spTree>
    <p:extLst>
      <p:ext uri="{BB962C8B-B14F-4D97-AF65-F5344CB8AC3E}">
        <p14:creationId xmlns:p14="http://schemas.microsoft.com/office/powerpoint/2010/main" val="713101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p:cNvSpPr/>
          <p:nvPr/>
        </p:nvSpPr>
        <p:spPr>
          <a:xfrm>
            <a:off x="8676456" y="980728"/>
            <a:ext cx="431032" cy="5528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sp>
        <p:nvSpPr>
          <p:cNvPr id="50" name="矩形 49"/>
          <p:cNvSpPr/>
          <p:nvPr/>
        </p:nvSpPr>
        <p:spPr>
          <a:xfrm>
            <a:off x="612068" y="1338532"/>
            <a:ext cx="8496436" cy="506292"/>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en-US" altLang="zh-CN" sz="2000" dirty="0" smtClean="0">
                <a:ea typeface="Arial Unicode MS" panose="020B0604020202020204" pitchFamily="34" charset="-122"/>
                <a:cs typeface="Arial Unicode MS" panose="020B0604020202020204" pitchFamily="34" charset="-122"/>
              </a:rPr>
              <a:t>PERC technology will be the winner, followed by </a:t>
            </a:r>
            <a:r>
              <a:rPr lang="en-US" altLang="zh-CN" sz="2000" b="1" dirty="0" smtClean="0">
                <a:solidFill>
                  <a:srgbClr val="C00000"/>
                </a:solidFill>
                <a:ea typeface="Arial Unicode MS" panose="020B0604020202020204" pitchFamily="34" charset="-122"/>
                <a:cs typeface="Arial Unicode MS" panose="020B0604020202020204" pitchFamily="34" charset="-122"/>
              </a:rPr>
              <a:t>IBC</a:t>
            </a:r>
            <a:r>
              <a:rPr lang="en-US" altLang="zh-CN" sz="2000" dirty="0" smtClean="0">
                <a:ea typeface="Arial Unicode MS" panose="020B0604020202020204" pitchFamily="34" charset="-122"/>
                <a:cs typeface="Arial Unicode MS" panose="020B0604020202020204" pitchFamily="34" charset="-122"/>
              </a:rPr>
              <a:t> and </a:t>
            </a:r>
            <a:r>
              <a:rPr lang="en-US" altLang="zh-CN" sz="2000" b="1" dirty="0" smtClean="0">
                <a:solidFill>
                  <a:srgbClr val="C00000"/>
                </a:solidFill>
                <a:ea typeface="Arial Unicode MS" panose="020B0604020202020204" pitchFamily="34" charset="-122"/>
                <a:cs typeface="Arial Unicode MS" panose="020B0604020202020204" pitchFamily="34" charset="-122"/>
              </a:rPr>
              <a:t>Si-HJT</a:t>
            </a:r>
            <a:endParaRPr lang="zh-CN" altLang="en-US" sz="2000" b="1" dirty="0">
              <a:solidFill>
                <a:srgbClr val="C00000"/>
              </a:solidFill>
              <a:ea typeface="Arial Unicode MS" panose="020B0604020202020204" pitchFamily="34" charset="-122"/>
              <a:cs typeface="Arial Unicode MS" panose="020B0604020202020204" pitchFamily="34" charset="-122"/>
            </a:endParaRPr>
          </a:p>
        </p:txBody>
      </p:sp>
      <p:graphicFrame>
        <p:nvGraphicFramePr>
          <p:cNvPr id="6" name="图表 5"/>
          <p:cNvGraphicFramePr>
            <a:graphicFrameLocks/>
          </p:cNvGraphicFramePr>
          <p:nvPr>
            <p:extLst>
              <p:ext uri="{D42A27DB-BD31-4B8C-83A1-F6EECF244321}">
                <p14:modId xmlns:p14="http://schemas.microsoft.com/office/powerpoint/2010/main" val="4140006649"/>
              </p:ext>
            </p:extLst>
          </p:nvPr>
        </p:nvGraphicFramePr>
        <p:xfrm>
          <a:off x="612068" y="2132856"/>
          <a:ext cx="7560332" cy="3816424"/>
        </p:xfrm>
        <a:graphic>
          <a:graphicData uri="http://schemas.openxmlformats.org/drawingml/2006/chart">
            <c:chart xmlns:c="http://schemas.openxmlformats.org/drawingml/2006/chart" xmlns:r="http://schemas.openxmlformats.org/officeDocument/2006/relationships" r:id="rId4"/>
          </a:graphicData>
        </a:graphic>
      </p:graphicFrame>
      <p:sp>
        <p:nvSpPr>
          <p:cNvPr id="7" name="剪去单角的矩形 6"/>
          <p:cNvSpPr/>
          <p:nvPr/>
        </p:nvSpPr>
        <p:spPr>
          <a:xfrm>
            <a:off x="0" y="116632"/>
            <a:ext cx="8964488" cy="720080"/>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zh-CN" sz="2800" b="1" smtClean="0">
                <a:ea typeface="Arial Unicode MS" panose="020B0604020202020204" pitchFamily="34" charset="-122"/>
                <a:cs typeface="Arial Unicode MS" panose="020B0604020202020204" pitchFamily="34" charset="-122"/>
              </a:rPr>
              <a:t>                    Si-Based </a:t>
            </a:r>
            <a:r>
              <a:rPr lang="en-US" altLang="zh-CN" sz="2800" b="1" dirty="0" err="1" smtClean="0">
                <a:ea typeface="Arial Unicode MS" panose="020B0604020202020204" pitchFamily="34" charset="-122"/>
                <a:cs typeface="Arial Unicode MS" panose="020B0604020202020204" pitchFamily="34" charset="-122"/>
              </a:rPr>
              <a:t>Heterojuction</a:t>
            </a:r>
            <a:r>
              <a:rPr lang="en-US" altLang="zh-CN" sz="2800" b="1" dirty="0" smtClean="0">
                <a:ea typeface="Arial Unicode MS" panose="020B0604020202020204" pitchFamily="34" charset="-122"/>
                <a:cs typeface="Arial Unicode MS" panose="020B0604020202020204" pitchFamily="34" charset="-122"/>
              </a:rPr>
              <a:t> </a:t>
            </a:r>
            <a:r>
              <a:rPr lang="en-US" altLang="zh-CN" sz="2800" b="1" smtClean="0">
                <a:ea typeface="Arial Unicode MS" panose="020B0604020202020204" pitchFamily="34" charset="-122"/>
                <a:cs typeface="Arial Unicode MS" panose="020B0604020202020204" pitchFamily="34" charset="-122"/>
              </a:rPr>
              <a:t>Technology               </a:t>
            </a:r>
            <a:r>
              <a:rPr lang="en-US" altLang="zh-CN" sz="2000" smtClean="0">
                <a:ea typeface="Arial Unicode MS" panose="020B0604020202020204" pitchFamily="34" charset="-122"/>
                <a:cs typeface="Arial Unicode MS" panose="020B0604020202020204" pitchFamily="34" charset="-122"/>
              </a:rPr>
              <a:t>— </a:t>
            </a:r>
            <a:r>
              <a:rPr lang="en-US" altLang="zh-CN" sz="2000" dirty="0" smtClean="0">
                <a:ea typeface="Arial Unicode MS" panose="020B0604020202020204" pitchFamily="34" charset="-122"/>
                <a:cs typeface="Arial Unicode MS" panose="020B0604020202020204" pitchFamily="34" charset="-122"/>
              </a:rPr>
              <a:t>cell </a:t>
            </a:r>
            <a:endParaRPr lang="zh-CN" altLang="en-US" sz="2800" dirty="0">
              <a:ea typeface="Arial Unicode MS" panose="020B0604020202020204" pitchFamily="34" charset="-122"/>
              <a:cs typeface="Arial Unicode MS" panose="020B0604020202020204" pitchFamily="34" charset="-122"/>
            </a:endParaRPr>
          </a:p>
        </p:txBody>
      </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24</a:t>
            </a:fld>
            <a:endParaRPr lang="zh-CN" altLang="en-US" sz="1100"/>
          </a:p>
        </p:txBody>
      </p:sp>
    </p:spTree>
    <p:extLst>
      <p:ext uri="{BB962C8B-B14F-4D97-AF65-F5344CB8AC3E}">
        <p14:creationId xmlns:p14="http://schemas.microsoft.com/office/powerpoint/2010/main" val="3126903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60040" y="1263243"/>
            <a:ext cx="8388424" cy="1887696"/>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en-US" altLang="zh-CN" sz="2000" smtClean="0">
                <a:ea typeface="Arial Unicode MS" panose="020B0604020202020204" pitchFamily="34" charset="-122"/>
                <a:cs typeface="Arial Unicode MS" panose="020B0604020202020204" pitchFamily="34" charset="-122"/>
              </a:rPr>
              <a:t>2009~2015</a:t>
            </a:r>
            <a:r>
              <a:rPr lang="en-US" altLang="zh-CN" sz="2000" dirty="0" smtClean="0">
                <a:ea typeface="Arial Unicode MS" panose="020B0604020202020204" pitchFamily="34" charset="-122"/>
                <a:cs typeface="Arial Unicode MS" panose="020B0604020202020204" pitchFamily="34" charset="-122"/>
              </a:rPr>
              <a:t>, the average annual power increase rate of 60-cell crystalline silicon PV modules, </a:t>
            </a:r>
            <a:r>
              <a:rPr lang="en-US" altLang="zh-CN" sz="2000" b="1" dirty="0" smtClean="0">
                <a:solidFill>
                  <a:srgbClr val="C00000"/>
                </a:solidFill>
                <a:ea typeface="Arial Unicode MS" panose="020B0604020202020204" pitchFamily="34" charset="-122"/>
                <a:cs typeface="Arial Unicode MS" panose="020B0604020202020204" pitchFamily="34" charset="-122"/>
              </a:rPr>
              <a:t>7.5 W/year </a:t>
            </a:r>
          </a:p>
          <a:p>
            <a:pPr eaLnBrk="0" fontAlgn="base" hangingPunct="0">
              <a:spcBef>
                <a:spcPct val="0"/>
              </a:spcBef>
              <a:spcAft>
                <a:spcPts val="1000"/>
              </a:spcAft>
              <a:buClr>
                <a:srgbClr val="C00000"/>
              </a:buClr>
              <a:buSzPct val="120000"/>
              <a:tabLst>
                <a:tab pos="457200" algn="l"/>
              </a:tabLst>
            </a:pPr>
            <a:r>
              <a:rPr lang="en-US" altLang="zh-CN" sz="2000" smtClean="0">
                <a:ea typeface="Arial Unicode MS" panose="020B0604020202020204" pitchFamily="34" charset="-122"/>
                <a:cs typeface="Arial Unicode MS" panose="020B0604020202020204" pitchFamily="34" charset="-122"/>
              </a:rPr>
              <a:t>     This rate </a:t>
            </a:r>
            <a:r>
              <a:rPr lang="en-US" altLang="zh-CN" sz="2000" dirty="0" smtClean="0">
                <a:ea typeface="Arial Unicode MS" panose="020B0604020202020204" pitchFamily="34" charset="-122"/>
                <a:cs typeface="Arial Unicode MS" panose="020B0604020202020204" pitchFamily="34" charset="-122"/>
              </a:rPr>
              <a:t>will continue, tracking </a:t>
            </a:r>
            <a:r>
              <a:rPr lang="en-US" altLang="zh-CN" sz="2000" dirty="0">
                <a:ea typeface="Arial Unicode MS" panose="020B0604020202020204" pitchFamily="34" charset="-122"/>
                <a:cs typeface="Arial Unicode MS" panose="020B0604020202020204" pitchFamily="34" charset="-122"/>
              </a:rPr>
              <a:t>the </a:t>
            </a:r>
            <a:r>
              <a:rPr lang="en-US" altLang="zh-CN" sz="2000" smtClean="0">
                <a:ea typeface="Arial Unicode MS" panose="020B0604020202020204" pitchFamily="34" charset="-122"/>
                <a:cs typeface="Arial Unicode MS" panose="020B0604020202020204" pitchFamily="34" charset="-122"/>
              </a:rPr>
              <a:t>improvements in </a:t>
            </a:r>
            <a:r>
              <a:rPr lang="en-US" altLang="zh-CN" sz="2000" dirty="0">
                <a:ea typeface="Arial Unicode MS" panose="020B0604020202020204" pitchFamily="34" charset="-122"/>
                <a:cs typeface="Arial Unicode MS" panose="020B0604020202020204" pitchFamily="34" charset="-122"/>
              </a:rPr>
              <a:t>cell </a:t>
            </a:r>
            <a:r>
              <a:rPr lang="en-US" altLang="zh-CN" sz="2000" smtClean="0">
                <a:ea typeface="Arial Unicode MS" panose="020B0604020202020204" pitchFamily="34" charset="-122"/>
                <a:cs typeface="Arial Unicode MS" panose="020B0604020202020204" pitchFamily="34" charset="-122"/>
              </a:rPr>
              <a:t>efficiency </a:t>
            </a:r>
          </a:p>
          <a:p>
            <a:pPr eaLnBrk="0" fontAlgn="base" hangingPunct="0">
              <a:spcBef>
                <a:spcPct val="0"/>
              </a:spcBef>
              <a:spcAft>
                <a:spcPts val="1000"/>
              </a:spcAft>
              <a:buClr>
                <a:srgbClr val="C00000"/>
              </a:buClr>
              <a:buSzPct val="120000"/>
              <a:tabLst>
                <a:tab pos="457200" algn="l"/>
              </a:tabLst>
            </a:pPr>
            <a:r>
              <a:rPr lang="en-US" altLang="zh-CN" sz="2000">
                <a:ea typeface="Arial Unicode MS" panose="020B0604020202020204" pitchFamily="34" charset="-122"/>
                <a:cs typeface="Arial Unicode MS" panose="020B0604020202020204" pitchFamily="34" charset="-122"/>
              </a:rPr>
              <a:t> </a:t>
            </a:r>
            <a:r>
              <a:rPr lang="en-US" altLang="zh-CN" sz="2000" smtClean="0">
                <a:ea typeface="Arial Unicode MS" panose="020B0604020202020204" pitchFamily="34" charset="-122"/>
                <a:cs typeface="Arial Unicode MS" panose="020B0604020202020204" pitchFamily="34" charset="-122"/>
              </a:rPr>
              <a:t>    and </a:t>
            </a:r>
            <a:r>
              <a:rPr lang="en-US" altLang="zh-CN" sz="2000" dirty="0">
                <a:ea typeface="Arial Unicode MS" panose="020B0604020202020204" pitchFamily="34" charset="-122"/>
                <a:cs typeface="Arial Unicode MS" panose="020B0604020202020204" pitchFamily="34" charset="-122"/>
              </a:rPr>
              <a:t>module component </a:t>
            </a:r>
            <a:r>
              <a:rPr lang="en-US" altLang="zh-CN" sz="2000" dirty="0" smtClean="0">
                <a:ea typeface="Arial Unicode MS" panose="020B0604020202020204" pitchFamily="34" charset="-122"/>
                <a:cs typeface="Arial Unicode MS" panose="020B0604020202020204" pitchFamily="34" charset="-122"/>
              </a:rPr>
              <a:t>materials</a:t>
            </a:r>
            <a:endParaRPr lang="zh-CN" altLang="en-US" sz="2000" dirty="0">
              <a:ea typeface="Arial Unicode MS" panose="020B0604020202020204" pitchFamily="34" charset="-122"/>
              <a:cs typeface="Arial Unicode MS" panose="020B0604020202020204" pitchFamily="34" charset="-122"/>
            </a:endParaRPr>
          </a:p>
        </p:txBody>
      </p:sp>
      <p:graphicFrame>
        <p:nvGraphicFramePr>
          <p:cNvPr id="7" name="图表 6"/>
          <p:cNvGraphicFramePr>
            <a:graphicFrameLocks/>
          </p:cNvGraphicFramePr>
          <p:nvPr>
            <p:extLst>
              <p:ext uri="{D42A27DB-BD31-4B8C-83A1-F6EECF244321}">
                <p14:modId xmlns:p14="http://schemas.microsoft.com/office/powerpoint/2010/main" val="3341865577"/>
              </p:ext>
            </p:extLst>
          </p:nvPr>
        </p:nvGraphicFramePr>
        <p:xfrm>
          <a:off x="539552" y="3423483"/>
          <a:ext cx="7416824" cy="2808312"/>
        </p:xfrm>
        <a:graphic>
          <a:graphicData uri="http://schemas.openxmlformats.org/drawingml/2006/chart">
            <c:chart xmlns:c="http://schemas.openxmlformats.org/drawingml/2006/chart" xmlns:r="http://schemas.openxmlformats.org/officeDocument/2006/relationships" r:id="rId4"/>
          </a:graphicData>
        </a:graphic>
      </p:graphicFrame>
      <p:sp>
        <p:nvSpPr>
          <p:cNvPr id="9" name="剪去单角的矩形 8"/>
          <p:cNvSpPr/>
          <p:nvPr/>
        </p:nvSpPr>
        <p:spPr>
          <a:xfrm>
            <a:off x="0" y="116632"/>
            <a:ext cx="8964488" cy="720080"/>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2000"/>
              </a:lnSpc>
            </a:pPr>
            <a:r>
              <a:rPr lang="en-US" altLang="zh-CN" sz="2800" b="1" smtClean="0">
                <a:ea typeface="Arial Unicode MS" panose="020B0604020202020204" pitchFamily="34" charset="-122"/>
                <a:cs typeface="Arial Unicode MS" panose="020B0604020202020204" pitchFamily="34" charset="-122"/>
              </a:rPr>
              <a:t>         Power </a:t>
            </a:r>
            <a:r>
              <a:rPr lang="en-US" altLang="zh-CN" sz="2800" b="1" dirty="0" smtClean="0">
                <a:ea typeface="Arial Unicode MS" panose="020B0604020202020204" pitchFamily="34" charset="-122"/>
                <a:cs typeface="Arial Unicode MS" panose="020B0604020202020204" pitchFamily="34" charset="-122"/>
              </a:rPr>
              <a:t>has Increased at </a:t>
            </a:r>
            <a:r>
              <a:rPr lang="en-US" altLang="zh-CN" sz="2800" b="1" smtClean="0">
                <a:ea typeface="Arial Unicode MS" panose="020B0604020202020204" pitchFamily="34" charset="-122"/>
                <a:cs typeface="Arial Unicode MS" panose="020B0604020202020204" pitchFamily="34" charset="-122"/>
              </a:rPr>
              <a:t>a Rate of 7.5W/year    </a:t>
            </a:r>
            <a:r>
              <a:rPr lang="en-US" altLang="zh-CN" sz="2000" smtClean="0">
                <a:ea typeface="Arial Unicode MS" panose="020B0604020202020204" pitchFamily="34" charset="-122"/>
                <a:cs typeface="Arial Unicode MS" panose="020B0604020202020204" pitchFamily="34" charset="-122"/>
              </a:rPr>
              <a:t>—module </a:t>
            </a:r>
            <a:endParaRPr lang="zh-CN" altLang="en-US" sz="2800" dirty="0">
              <a:ea typeface="Arial Unicode MS" panose="020B0604020202020204" pitchFamily="34" charset="-122"/>
              <a:cs typeface="Arial Unicode MS" panose="020B0604020202020204" pitchFamily="34" charset="-122"/>
            </a:endParaRPr>
          </a:p>
        </p:txBody>
      </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sp>
        <p:nvSpPr>
          <p:cNvPr id="12" name="矩形 4"/>
          <p:cNvSpPr/>
          <p:nvPr/>
        </p:nvSpPr>
        <p:spPr>
          <a:xfrm>
            <a:off x="8676456" y="980728"/>
            <a:ext cx="431032" cy="5528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25</a:t>
            </a:fld>
            <a:endParaRPr lang="zh-CN" altLang="en-US" sz="1100"/>
          </a:p>
        </p:txBody>
      </p:sp>
    </p:spTree>
    <p:extLst>
      <p:ext uri="{BB962C8B-B14F-4D97-AF65-F5344CB8AC3E}">
        <p14:creationId xmlns:p14="http://schemas.microsoft.com/office/powerpoint/2010/main" val="34590557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a:off x="0" y="116632"/>
            <a:ext cx="8964488" cy="936104"/>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zh-CN" sz="2800" b="1" dirty="0">
                <a:ea typeface="Arial Unicode MS" panose="020B0604020202020204" pitchFamily="34" charset="-122"/>
                <a:cs typeface="Arial Unicode MS" panose="020B0604020202020204" pitchFamily="34" charset="-122"/>
              </a:rPr>
              <a:t> </a:t>
            </a:r>
            <a:r>
              <a:rPr lang="en-US" altLang="zh-CN" sz="2800" b="1" dirty="0" smtClean="0">
                <a:ea typeface="Arial Unicode MS" panose="020B0604020202020204" pitchFamily="34" charset="-122"/>
                <a:cs typeface="Arial Unicode MS" panose="020B0604020202020204" pitchFamily="34" charset="-122"/>
              </a:rPr>
              <a:t>Increasing the Automation Level of Production </a:t>
            </a:r>
          </a:p>
          <a:p>
            <a:r>
              <a:rPr lang="en-US" altLang="zh-CN" sz="2800" b="1" dirty="0" smtClean="0">
                <a:ea typeface="Arial Unicode MS" panose="020B0604020202020204" pitchFamily="34" charset="-122"/>
                <a:cs typeface="Arial Unicode MS" panose="020B0604020202020204" pitchFamily="34" charset="-122"/>
              </a:rPr>
              <a:t> Helped Improve Quality and Reduce </a:t>
            </a:r>
            <a:r>
              <a:rPr lang="en-US" altLang="zh-CN" sz="2800" b="1" smtClean="0">
                <a:ea typeface="Arial Unicode MS" panose="020B0604020202020204" pitchFamily="34" charset="-122"/>
                <a:cs typeface="Arial Unicode MS" panose="020B0604020202020204" pitchFamily="34" charset="-122"/>
              </a:rPr>
              <a:t>Costs              </a:t>
            </a:r>
            <a:r>
              <a:rPr lang="en-US" altLang="zh-CN" sz="2000" dirty="0" smtClean="0">
                <a:ea typeface="Arial Unicode MS" panose="020B0604020202020204" pitchFamily="34" charset="-122"/>
                <a:cs typeface="Arial Unicode MS" panose="020B0604020202020204" pitchFamily="34" charset="-122"/>
              </a:rPr>
              <a:t>—</a:t>
            </a:r>
            <a:r>
              <a:rPr lang="en-US" altLang="zh-CN" sz="2800" dirty="0" smtClean="0">
                <a:ea typeface="Arial Unicode MS" panose="020B0604020202020204" pitchFamily="34" charset="-122"/>
                <a:cs typeface="Arial Unicode MS" panose="020B0604020202020204" pitchFamily="34" charset="-122"/>
              </a:rPr>
              <a:t> </a:t>
            </a:r>
            <a:r>
              <a:rPr lang="en-US" altLang="zh-CN" sz="2000" dirty="0" smtClean="0">
                <a:ea typeface="Arial Unicode MS" panose="020B0604020202020204" pitchFamily="34" charset="-122"/>
                <a:cs typeface="Arial Unicode MS" panose="020B0604020202020204" pitchFamily="34" charset="-122"/>
              </a:rPr>
              <a:t>module </a:t>
            </a:r>
            <a:endParaRPr lang="zh-CN" altLang="en-US" sz="2800" dirty="0">
              <a:ea typeface="Arial Unicode MS" panose="020B0604020202020204" pitchFamily="34" charset="-122"/>
              <a:cs typeface="Arial Unicode MS" panose="020B0604020202020204" pitchFamily="34" charset="-122"/>
            </a:endParaRPr>
          </a:p>
        </p:txBody>
      </p:sp>
      <p:sp>
        <p:nvSpPr>
          <p:cNvPr id="13" name="矩形 12"/>
          <p:cNvSpPr/>
          <p:nvPr/>
        </p:nvSpPr>
        <p:spPr>
          <a:xfrm>
            <a:off x="468052" y="1412776"/>
            <a:ext cx="8928484"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en-US" altLang="zh-CN" sz="2000" smtClean="0">
                <a:ea typeface="Arial Unicode MS" panose="020B0604020202020204" pitchFamily="34" charset="-122"/>
                <a:cs typeface="Arial Unicode MS" panose="020B0604020202020204" pitchFamily="34" charset="-122"/>
              </a:rPr>
              <a:t>By 2014, </a:t>
            </a:r>
            <a:r>
              <a:rPr lang="en-US" altLang="zh-CN" sz="2000" dirty="0" smtClean="0">
                <a:ea typeface="Arial Unicode MS" panose="020B0604020202020204" pitchFamily="34" charset="-122"/>
                <a:cs typeface="Arial Unicode MS" panose="020B0604020202020204" pitchFamily="34" charset="-122"/>
              </a:rPr>
              <a:t>module production in </a:t>
            </a:r>
            <a:r>
              <a:rPr lang="en-US" altLang="zh-CN" sz="2000" smtClean="0">
                <a:ea typeface="Arial Unicode MS" panose="020B0604020202020204" pitchFamily="34" charset="-122"/>
                <a:cs typeface="Arial Unicode MS" panose="020B0604020202020204" pitchFamily="34" charset="-122"/>
              </a:rPr>
              <a:t>China had been experienced </a:t>
            </a:r>
            <a:r>
              <a:rPr lang="en-US" altLang="zh-CN" sz="2000" dirty="0" smtClean="0">
                <a:ea typeface="Arial Unicode MS" panose="020B0604020202020204" pitchFamily="34" charset="-122"/>
                <a:cs typeface="Arial Unicode MS" panose="020B0604020202020204" pitchFamily="34" charset="-122"/>
              </a:rPr>
              <a:t>3 stages</a:t>
            </a:r>
            <a:endParaRPr lang="zh-CN" altLang="en-US" sz="2000" dirty="0">
              <a:ea typeface="Arial Unicode MS" panose="020B0604020202020204" pitchFamily="34" charset="-122"/>
              <a:cs typeface="Arial Unicode MS" panose="020B0604020202020204" pitchFamily="34" charset="-122"/>
            </a:endParaRPr>
          </a:p>
        </p:txBody>
      </p:sp>
      <p:sp>
        <p:nvSpPr>
          <p:cNvPr id="7" name="矩形 6"/>
          <p:cNvSpPr/>
          <p:nvPr/>
        </p:nvSpPr>
        <p:spPr>
          <a:xfrm>
            <a:off x="467544" y="4970492"/>
            <a:ext cx="8136904" cy="133882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en-US" altLang="zh-CN" b="1" dirty="0">
                <a:solidFill>
                  <a:srgbClr val="C00000"/>
                </a:solidFill>
                <a:ea typeface="Arial Unicode MS" panose="020B0604020202020204" pitchFamily="34" charset="-122"/>
                <a:cs typeface="Arial Unicode MS" panose="020B0604020202020204" pitchFamily="34" charset="-122"/>
              </a:rPr>
              <a:t>“Intelligent PV Manufacturing </a:t>
            </a:r>
            <a:r>
              <a:rPr lang="en-US" altLang="zh-CN" b="1" dirty="0" smtClean="0">
                <a:solidFill>
                  <a:srgbClr val="C00000"/>
                </a:solidFill>
                <a:ea typeface="Arial Unicode MS" panose="020B0604020202020204" pitchFamily="34" charset="-122"/>
                <a:cs typeface="Arial Unicode MS" panose="020B0604020202020204" pitchFamily="34" charset="-122"/>
              </a:rPr>
              <a:t>2025” </a:t>
            </a:r>
            <a:r>
              <a:rPr lang="en-US" altLang="zh-CN" smtClean="0">
                <a:ea typeface="Arial Unicode MS" panose="020B0604020202020204" pitchFamily="34" charset="-122"/>
                <a:cs typeface="Arial Unicode MS" panose="020B0604020202020204" pitchFamily="34" charset="-122"/>
              </a:rPr>
              <a:t>will direct </a:t>
            </a:r>
            <a:r>
              <a:rPr lang="en-US" altLang="zh-CN" dirty="0" smtClean="0">
                <a:ea typeface="Arial Unicode MS" panose="020B0604020202020204" pitchFamily="34" charset="-122"/>
                <a:cs typeface="Arial Unicode MS" panose="020B0604020202020204" pitchFamily="34" charset="-122"/>
              </a:rPr>
              <a:t>the Chinese </a:t>
            </a:r>
            <a:r>
              <a:rPr lang="en-US" altLang="zh-CN" dirty="0">
                <a:ea typeface="Arial Unicode MS" panose="020B0604020202020204" pitchFamily="34" charset="-122"/>
                <a:cs typeface="Arial Unicode MS" panose="020B0604020202020204" pitchFamily="34" charset="-122"/>
              </a:rPr>
              <a:t>solar manufacturing </a:t>
            </a:r>
            <a:r>
              <a:rPr lang="en-US" altLang="zh-CN" dirty="0" smtClean="0">
                <a:ea typeface="Arial Unicode MS" panose="020B0604020202020204" pitchFamily="34" charset="-122"/>
                <a:cs typeface="Arial Unicode MS" panose="020B0604020202020204" pitchFamily="34" charset="-122"/>
              </a:rPr>
              <a:t>processes </a:t>
            </a:r>
            <a:r>
              <a:rPr lang="en-US" altLang="zh-CN" smtClean="0">
                <a:ea typeface="Arial Unicode MS" panose="020B0604020202020204" pitchFamily="34" charset="-122"/>
                <a:cs typeface="Arial Unicode MS" panose="020B0604020202020204" pitchFamily="34" charset="-122"/>
              </a:rPr>
              <a:t>to the application of </a:t>
            </a:r>
            <a:r>
              <a:rPr lang="en-US" altLang="zh-CN" dirty="0" smtClean="0">
                <a:ea typeface="Arial Unicode MS" panose="020B0604020202020204" pitchFamily="34" charset="-122"/>
                <a:cs typeface="Arial Unicode MS" panose="020B0604020202020204" pitchFamily="34" charset="-122"/>
              </a:rPr>
              <a:t>information technology and artificial intelligence, thus quality will be further improved and costs be further reduced</a:t>
            </a:r>
            <a:endParaRPr lang="zh-CN" altLang="en-US" dirty="0">
              <a:ea typeface="Arial Unicode MS" panose="020B0604020202020204" pitchFamily="34" charset="-122"/>
              <a:cs typeface="Arial Unicode MS" panose="020B0604020202020204" pitchFamily="34" charset="-122"/>
            </a:endParaRPr>
          </a:p>
        </p:txBody>
      </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sp>
        <p:nvSpPr>
          <p:cNvPr id="9" name="矩形 4"/>
          <p:cNvSpPr/>
          <p:nvPr/>
        </p:nvSpPr>
        <p:spPr>
          <a:xfrm>
            <a:off x="8676456" y="1130261"/>
            <a:ext cx="431032" cy="54040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26</a:t>
            </a:fld>
            <a:endParaRPr lang="zh-CN" altLang="en-US" sz="1100"/>
          </a:p>
        </p:txBody>
      </p:sp>
      <p:graphicFrame>
        <p:nvGraphicFramePr>
          <p:cNvPr id="14" name="图表 13"/>
          <p:cNvGraphicFramePr>
            <a:graphicFrameLocks/>
          </p:cNvGraphicFramePr>
          <p:nvPr>
            <p:extLst>
              <p:ext uri="{D42A27DB-BD31-4B8C-83A1-F6EECF244321}">
                <p14:modId xmlns:p14="http://schemas.microsoft.com/office/powerpoint/2010/main" val="795112754"/>
              </p:ext>
            </p:extLst>
          </p:nvPr>
        </p:nvGraphicFramePr>
        <p:xfrm>
          <a:off x="1115616" y="1966774"/>
          <a:ext cx="6624736" cy="290238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25629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a:off x="0" y="116632"/>
            <a:ext cx="8964488" cy="936104"/>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zh-CN" sz="2800" b="1" dirty="0">
                <a:ea typeface="Arial Unicode MS" panose="020B0604020202020204" pitchFamily="34" charset="-122"/>
                <a:cs typeface="Arial Unicode MS" panose="020B0604020202020204" pitchFamily="34" charset="-122"/>
              </a:rPr>
              <a:t> </a:t>
            </a:r>
            <a:r>
              <a:rPr lang="en-US" altLang="zh-CN" sz="2800" b="1" dirty="0" smtClean="0">
                <a:ea typeface="Arial Unicode MS" panose="020B0604020202020204" pitchFamily="34" charset="-122"/>
                <a:cs typeface="Arial Unicode MS" panose="020B0604020202020204" pitchFamily="34" charset="-122"/>
              </a:rPr>
              <a:t>Next Generation Modules with Double-Glass</a:t>
            </a:r>
          </a:p>
          <a:p>
            <a:r>
              <a:rPr lang="en-US" altLang="zh-CN" sz="2800" b="1" dirty="0" smtClean="0">
                <a:ea typeface="Arial Unicode MS" panose="020B0604020202020204" pitchFamily="34" charset="-122"/>
                <a:cs typeface="Arial Unicode MS" panose="020B0604020202020204" pitchFamily="34" charset="-122"/>
              </a:rPr>
              <a:t> Extend </a:t>
            </a:r>
            <a:r>
              <a:rPr lang="en-US" altLang="zh-CN" sz="2800" b="1" smtClean="0">
                <a:ea typeface="Arial Unicode MS" panose="020B0604020202020204" pitchFamily="34" charset="-122"/>
                <a:cs typeface="Arial Unicode MS" panose="020B0604020202020204" pitchFamily="34" charset="-122"/>
              </a:rPr>
              <a:t>the Lifespan </a:t>
            </a:r>
            <a:r>
              <a:rPr lang="en-US" altLang="zh-CN" sz="2800" b="1" dirty="0" smtClean="0">
                <a:ea typeface="Arial Unicode MS" panose="020B0604020202020204" pitchFamily="34" charset="-122"/>
                <a:cs typeface="Arial Unicode MS" panose="020B0604020202020204" pitchFamily="34" charset="-122"/>
              </a:rPr>
              <a:t>to </a:t>
            </a:r>
            <a:r>
              <a:rPr lang="en-US" altLang="zh-CN" sz="2800" b="1" smtClean="0">
                <a:ea typeface="Arial Unicode MS" panose="020B0604020202020204" pitchFamily="34" charset="-122"/>
                <a:cs typeface="Arial Unicode MS" panose="020B0604020202020204" pitchFamily="34" charset="-122"/>
              </a:rPr>
              <a:t>30 </a:t>
            </a:r>
            <a:r>
              <a:rPr lang="en-US" altLang="zh-CN" sz="2800" b="1">
                <a:ea typeface="Arial Unicode MS" panose="020B0604020202020204" pitchFamily="34" charset="-122"/>
                <a:cs typeface="Arial Unicode MS" panose="020B0604020202020204" pitchFamily="34" charset="-122"/>
              </a:rPr>
              <a:t>Y</a:t>
            </a:r>
            <a:r>
              <a:rPr lang="en-US" altLang="zh-CN" sz="2800" b="1" smtClean="0">
                <a:ea typeface="Arial Unicode MS" panose="020B0604020202020204" pitchFamily="34" charset="-122"/>
                <a:cs typeface="Arial Unicode MS" panose="020B0604020202020204" pitchFamily="34" charset="-122"/>
              </a:rPr>
              <a:t>ears                                  </a:t>
            </a:r>
            <a:r>
              <a:rPr lang="en-US" altLang="zh-CN" sz="2000" dirty="0" smtClean="0">
                <a:ea typeface="Arial Unicode MS" panose="020B0604020202020204" pitchFamily="34" charset="-122"/>
                <a:cs typeface="Arial Unicode MS" panose="020B0604020202020204" pitchFamily="34" charset="-122"/>
              </a:rPr>
              <a:t>—</a:t>
            </a:r>
            <a:r>
              <a:rPr lang="en-US" altLang="zh-CN" sz="2800" dirty="0" smtClean="0">
                <a:ea typeface="Arial Unicode MS" panose="020B0604020202020204" pitchFamily="34" charset="-122"/>
                <a:cs typeface="Arial Unicode MS" panose="020B0604020202020204" pitchFamily="34" charset="-122"/>
              </a:rPr>
              <a:t> </a:t>
            </a:r>
            <a:r>
              <a:rPr lang="en-US" altLang="zh-CN" sz="2000" dirty="0" smtClean="0">
                <a:ea typeface="Arial Unicode MS" panose="020B0604020202020204" pitchFamily="34" charset="-122"/>
                <a:cs typeface="Arial Unicode MS" panose="020B0604020202020204" pitchFamily="34" charset="-122"/>
              </a:rPr>
              <a:t>module </a:t>
            </a:r>
            <a:endParaRPr lang="zh-CN" altLang="en-US" sz="2800" dirty="0">
              <a:ea typeface="Arial Unicode MS" panose="020B0604020202020204" pitchFamily="34" charset="-122"/>
              <a:cs typeface="Arial Unicode MS" panose="020B0604020202020204" pitchFamily="34" charset="-122"/>
            </a:endParaRPr>
          </a:p>
        </p:txBody>
      </p:sp>
      <p:sp>
        <p:nvSpPr>
          <p:cNvPr id="13" name="矩形 12"/>
          <p:cNvSpPr/>
          <p:nvPr/>
        </p:nvSpPr>
        <p:spPr>
          <a:xfrm>
            <a:off x="756084" y="1268760"/>
            <a:ext cx="8928484"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en-US" altLang="zh-CN" sz="2000" dirty="0" smtClean="0">
                <a:ea typeface="Arial Unicode MS" panose="020B0604020202020204" pitchFamily="34" charset="-122"/>
                <a:cs typeface="Arial Unicode MS" panose="020B0604020202020204" pitchFamily="34" charset="-122"/>
              </a:rPr>
              <a:t>Glass sheets in both sides,  to meet harsher weather conditions</a:t>
            </a:r>
            <a:endParaRPr lang="zh-CN" altLang="en-US" sz="2000" dirty="0">
              <a:ea typeface="Arial Unicode MS" panose="020B0604020202020204" pitchFamily="34" charset="-122"/>
              <a:cs typeface="Arial Unicode MS" panose="020B0604020202020204" pitchFamily="34" charset="-122"/>
            </a:endParaRPr>
          </a:p>
        </p:txBody>
      </p:sp>
      <p:sp>
        <p:nvSpPr>
          <p:cNvPr id="10" name="矩形 4"/>
          <p:cNvSpPr/>
          <p:nvPr/>
        </p:nvSpPr>
        <p:spPr>
          <a:xfrm>
            <a:off x="8676456" y="1130261"/>
            <a:ext cx="431032" cy="54040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sp>
        <p:nvSpPr>
          <p:cNvPr id="9" name="矩形 8"/>
          <p:cNvSpPr/>
          <p:nvPr/>
        </p:nvSpPr>
        <p:spPr>
          <a:xfrm>
            <a:off x="1116124" y="1556792"/>
            <a:ext cx="8352420" cy="2554545"/>
          </a:xfrm>
          <a:prstGeom prst="rect">
            <a:avLst/>
          </a:prstGeom>
        </p:spPr>
        <p:txBody>
          <a:bodyPr wrap="square">
            <a:spAutoFit/>
          </a:bodyPr>
          <a:lstStyle/>
          <a:p>
            <a:pPr>
              <a:lnSpc>
                <a:spcPct val="250000"/>
              </a:lnSpc>
            </a:pPr>
            <a:r>
              <a:rPr lang="en-US" altLang="zh-CN" sz="1600" dirty="0" smtClean="0">
                <a:ea typeface="Arial Unicode MS" panose="020B0604020202020204" pitchFamily="34" charset="-122"/>
                <a:cs typeface="Arial Unicode MS" panose="020B0604020202020204" pitchFamily="34" charset="-122"/>
              </a:rPr>
              <a:t>Advantages (</a:t>
            </a:r>
            <a:r>
              <a:rPr lang="en-US" altLang="zh-CN" sz="1600" dirty="0" err="1" smtClean="0">
                <a:ea typeface="Arial Unicode MS" panose="020B0604020202020204" pitchFamily="34" charset="-122"/>
                <a:cs typeface="Arial Unicode MS" panose="020B0604020202020204" pitchFamily="34" charset="-122"/>
              </a:rPr>
              <a:t>vs</a:t>
            </a:r>
            <a:r>
              <a:rPr lang="en-US" altLang="zh-CN" sz="1600" dirty="0">
                <a:ea typeface="Arial Unicode MS" panose="020B0604020202020204" pitchFamily="34" charset="-122"/>
                <a:cs typeface="Arial Unicode MS" panose="020B0604020202020204" pitchFamily="34" charset="-122"/>
              </a:rPr>
              <a:t>  </a:t>
            </a:r>
            <a:r>
              <a:rPr lang="en-US" altLang="zh-CN" sz="1600" dirty="0" smtClean="0">
                <a:ea typeface="Arial Unicode MS" panose="020B0604020202020204" pitchFamily="34" charset="-122"/>
                <a:cs typeface="Arial Unicode MS" panose="020B0604020202020204" pitchFamily="34" charset="-122"/>
              </a:rPr>
              <a:t>modules with polymer </a:t>
            </a:r>
            <a:r>
              <a:rPr lang="en-US" altLang="zh-CN" sz="1600" dirty="0" err="1" smtClean="0">
                <a:ea typeface="Arial Unicode MS" panose="020B0604020202020204" pitchFamily="34" charset="-122"/>
                <a:cs typeface="Arial Unicode MS" panose="020B0604020202020204" pitchFamily="34" charset="-122"/>
              </a:rPr>
              <a:t>backsheet</a:t>
            </a:r>
            <a:r>
              <a:rPr lang="en-US" altLang="zh-CN" sz="1600" dirty="0" smtClean="0">
                <a:ea typeface="Arial Unicode MS" panose="020B0604020202020204" pitchFamily="34" charset="-122"/>
                <a:cs typeface="Arial Unicode MS" panose="020B0604020202020204" pitchFamily="34" charset="-122"/>
              </a:rPr>
              <a:t>):</a:t>
            </a:r>
            <a:endParaRPr lang="en-US" altLang="zh-CN" sz="1200" dirty="0" smtClean="0">
              <a:ea typeface="Arial Unicode MS" panose="020B0604020202020204" pitchFamily="34" charset="-122"/>
              <a:cs typeface="Arial Unicode MS" panose="020B0604020202020204" pitchFamily="34" charset="-122"/>
            </a:endParaRPr>
          </a:p>
          <a:p>
            <a:pPr marL="285750" indent="-285750">
              <a:lnSpc>
                <a:spcPct val="150000"/>
              </a:lnSpc>
              <a:buFont typeface="Arial" panose="020B0604020202020204" pitchFamily="34" charset="0"/>
              <a:buChar char="•"/>
            </a:pPr>
            <a:r>
              <a:rPr lang="en-US" altLang="zh-CN" sz="1600" dirty="0">
                <a:ea typeface="Arial Unicode MS" panose="020B0604020202020204" pitchFamily="34" charset="-122"/>
                <a:cs typeface="Arial Unicode MS" panose="020B0604020202020204" pitchFamily="34" charset="-122"/>
              </a:rPr>
              <a:t>Better mechanical </a:t>
            </a:r>
            <a:r>
              <a:rPr lang="en-US" altLang="zh-CN" sz="1600" dirty="0" smtClean="0">
                <a:ea typeface="Arial Unicode MS" panose="020B0604020202020204" pitchFamily="34" charset="-122"/>
                <a:cs typeface="Arial Unicode MS" panose="020B0604020202020204" pitchFamily="34" charset="-122"/>
              </a:rPr>
              <a:t>performance, more </a:t>
            </a:r>
            <a:r>
              <a:rPr lang="en-US" altLang="zh-CN" sz="1600" dirty="0">
                <a:ea typeface="Arial Unicode MS" panose="020B0604020202020204" pitchFamily="34" charset="-122"/>
                <a:cs typeface="Arial Unicode MS" panose="020B0604020202020204" pitchFamily="34" charset="-122"/>
              </a:rPr>
              <a:t>efficient </a:t>
            </a:r>
            <a:r>
              <a:rPr lang="en-US" altLang="zh-CN" sz="1600" dirty="0" smtClean="0">
                <a:ea typeface="Arial Unicode MS" panose="020B0604020202020204" pitchFamily="34" charset="-122"/>
                <a:cs typeface="Arial Unicode MS" panose="020B0604020202020204" pitchFamily="34" charset="-122"/>
              </a:rPr>
              <a:t>self-cleaning</a:t>
            </a:r>
          </a:p>
          <a:p>
            <a:pPr marL="285750" indent="-285750">
              <a:lnSpc>
                <a:spcPct val="150000"/>
              </a:lnSpc>
              <a:buFont typeface="Arial" panose="020B0604020202020204" pitchFamily="34" charset="0"/>
              <a:buChar char="•"/>
            </a:pPr>
            <a:r>
              <a:rPr lang="en-US" altLang="zh-CN" sz="1600" dirty="0">
                <a:ea typeface="Arial Unicode MS" panose="020B0604020202020204" pitchFamily="34" charset="-122"/>
                <a:cs typeface="Arial Unicode MS" panose="020B0604020202020204" pitchFamily="34" charset="-122"/>
              </a:rPr>
              <a:t>Stronger resistance to sand and moisture </a:t>
            </a:r>
            <a:r>
              <a:rPr lang="en-US" altLang="zh-CN" sz="1600" dirty="0" smtClean="0">
                <a:ea typeface="Arial Unicode MS" panose="020B0604020202020204" pitchFamily="34" charset="-122"/>
                <a:cs typeface="Arial Unicode MS" panose="020B0604020202020204" pitchFamily="34" charset="-122"/>
              </a:rPr>
              <a:t>corrosion</a:t>
            </a:r>
          </a:p>
          <a:p>
            <a:pPr marL="285750" indent="-285750">
              <a:lnSpc>
                <a:spcPct val="15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Ideal </a:t>
            </a:r>
            <a:r>
              <a:rPr lang="en-US" altLang="zh-CN" sz="1600" dirty="0">
                <a:ea typeface="Arial Unicode MS" panose="020B0604020202020204" pitchFamily="34" charset="-122"/>
                <a:cs typeface="Arial Unicode MS" panose="020B0604020202020204" pitchFamily="34" charset="-122"/>
              </a:rPr>
              <a:t>for building integrated PV systems (BIPV)</a:t>
            </a:r>
          </a:p>
          <a:p>
            <a:pPr marL="285750" indent="-285750">
              <a:lnSpc>
                <a:spcPct val="15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Superior </a:t>
            </a:r>
            <a:r>
              <a:rPr lang="en-US" altLang="zh-CN" sz="1600" dirty="0">
                <a:ea typeface="Arial Unicode MS" panose="020B0604020202020204" pitchFamily="34" charset="-122"/>
                <a:cs typeface="Arial Unicode MS" panose="020B0604020202020204" pitchFamily="34" charset="-122"/>
              </a:rPr>
              <a:t>UV resistance, </a:t>
            </a:r>
            <a:r>
              <a:rPr lang="en-US" altLang="zh-CN" sz="1600" dirty="0" smtClean="0">
                <a:ea typeface="Arial Unicode MS" panose="020B0604020202020204" pitchFamily="34" charset="-122"/>
                <a:cs typeface="Arial Unicode MS" panose="020B0604020202020204" pitchFamily="34" charset="-122"/>
              </a:rPr>
              <a:t>Lower </a:t>
            </a:r>
            <a:r>
              <a:rPr lang="en-US" altLang="zh-CN" sz="1600" dirty="0">
                <a:ea typeface="Arial Unicode MS" panose="020B0604020202020204" pitchFamily="34" charset="-122"/>
                <a:cs typeface="Arial Unicode MS" panose="020B0604020202020204" pitchFamily="34" charset="-122"/>
              </a:rPr>
              <a:t>potential induced degradation (PID</a:t>
            </a:r>
            <a:r>
              <a:rPr lang="en-US" altLang="zh-CN" sz="1600" dirty="0" smtClean="0">
                <a:ea typeface="Arial Unicode MS" panose="020B0604020202020204" pitchFamily="34" charset="-122"/>
                <a:cs typeface="Arial Unicode MS" panose="020B0604020202020204" pitchFamily="34" charset="-122"/>
              </a:rPr>
              <a:t>)</a:t>
            </a:r>
          </a:p>
          <a:p>
            <a:pPr marL="285750" indent="-285750">
              <a:lnSpc>
                <a:spcPct val="15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A </a:t>
            </a:r>
            <a:r>
              <a:rPr lang="en-US" altLang="zh-CN" sz="1600" dirty="0">
                <a:ea typeface="Arial Unicode MS" panose="020B0604020202020204" pitchFamily="34" charset="-122"/>
                <a:cs typeface="Arial Unicode MS" panose="020B0604020202020204" pitchFamily="34" charset="-122"/>
              </a:rPr>
              <a:t>longer lifespan of up to </a:t>
            </a:r>
            <a:r>
              <a:rPr lang="en-US" altLang="zh-CN" sz="1600" b="1" dirty="0">
                <a:solidFill>
                  <a:srgbClr val="C00000"/>
                </a:solidFill>
                <a:ea typeface="Arial Unicode MS" panose="020B0604020202020204" pitchFamily="34" charset="-122"/>
                <a:cs typeface="Arial Unicode MS" panose="020B0604020202020204" pitchFamily="34" charset="-122"/>
              </a:rPr>
              <a:t>30 </a:t>
            </a:r>
            <a:r>
              <a:rPr lang="en-US" altLang="zh-CN" sz="1600" b="1" dirty="0" smtClean="0">
                <a:solidFill>
                  <a:srgbClr val="C00000"/>
                </a:solidFill>
                <a:ea typeface="Arial Unicode MS" panose="020B0604020202020204" pitchFamily="34" charset="-122"/>
                <a:cs typeface="Arial Unicode MS" panose="020B0604020202020204" pitchFamily="34" charset="-122"/>
              </a:rPr>
              <a:t>years</a:t>
            </a:r>
            <a:r>
              <a:rPr lang="en-US" altLang="zh-CN" sz="1600" smtClean="0">
                <a:ea typeface="Arial Unicode MS" panose="020B0604020202020204" pitchFamily="34" charset="-122"/>
                <a:cs typeface="Arial Unicode MS" panose="020B0604020202020204" pitchFamily="34" charset="-122"/>
              </a:rPr>
              <a:t>,  </a:t>
            </a:r>
            <a:r>
              <a:rPr lang="en-US" altLang="zh-CN" sz="1600" b="1" smtClean="0">
                <a:solidFill>
                  <a:srgbClr val="C00000"/>
                </a:solidFill>
                <a:ea typeface="Arial Unicode MS" panose="020B0604020202020204" pitchFamily="34" charset="-122"/>
                <a:cs typeface="Arial Unicode MS" panose="020B0604020202020204" pitchFamily="34" charset="-122"/>
              </a:rPr>
              <a:t>21.5</a:t>
            </a:r>
            <a:r>
              <a:rPr lang="en-US" altLang="zh-CN" sz="1600" b="1" dirty="0">
                <a:solidFill>
                  <a:srgbClr val="C00000"/>
                </a:solidFill>
                <a:ea typeface="Arial Unicode MS" panose="020B0604020202020204" pitchFamily="34" charset="-122"/>
                <a:cs typeface="Arial Unicode MS" panose="020B0604020202020204" pitchFamily="34" charset="-122"/>
              </a:rPr>
              <a:t>%</a:t>
            </a:r>
            <a:r>
              <a:rPr lang="en-US" altLang="zh-CN" sz="1600" dirty="0">
                <a:ea typeface="Arial Unicode MS" panose="020B0604020202020204" pitchFamily="34" charset="-122"/>
                <a:cs typeface="Arial Unicode MS" panose="020B0604020202020204" pitchFamily="34" charset="-122"/>
              </a:rPr>
              <a:t> more power </a:t>
            </a:r>
            <a:r>
              <a:rPr lang="en-US" altLang="zh-CN" sz="1600" dirty="0" smtClean="0">
                <a:ea typeface="Arial Unicode MS" panose="020B0604020202020204" pitchFamily="34" charset="-122"/>
                <a:cs typeface="Arial Unicode MS" panose="020B0604020202020204" pitchFamily="34" charset="-122"/>
              </a:rPr>
              <a:t>output</a:t>
            </a:r>
            <a:endParaRPr lang="en-US" altLang="zh-CN" sz="1600" dirty="0">
              <a:ea typeface="Arial Unicode MS" panose="020B0604020202020204" pitchFamily="34" charset="-122"/>
              <a:cs typeface="Arial Unicode MS" panose="020B0604020202020204" pitchFamily="34" charset="-122"/>
            </a:endParaRPr>
          </a:p>
        </p:txBody>
      </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27</a:t>
            </a:fld>
            <a:endParaRPr lang="zh-CN" altLang="en-US" sz="1100"/>
          </a:p>
        </p:txBody>
      </p:sp>
      <p:graphicFrame>
        <p:nvGraphicFramePr>
          <p:cNvPr id="12" name="Chart 2"/>
          <p:cNvGraphicFramePr>
            <a:graphicFrameLocks/>
          </p:cNvGraphicFramePr>
          <p:nvPr>
            <p:extLst>
              <p:ext uri="{D42A27DB-BD31-4B8C-83A1-F6EECF244321}">
                <p14:modId xmlns:p14="http://schemas.microsoft.com/office/powerpoint/2010/main" val="3410161890"/>
              </p:ext>
            </p:extLst>
          </p:nvPr>
        </p:nvGraphicFramePr>
        <p:xfrm>
          <a:off x="1113862" y="4179254"/>
          <a:ext cx="6614827" cy="2202074"/>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5"/>
          <p:cNvSpPr/>
          <p:nvPr/>
        </p:nvSpPr>
        <p:spPr>
          <a:xfrm>
            <a:off x="1697396" y="5157192"/>
            <a:ext cx="4912379" cy="666154"/>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6" name="Right Triangle 7"/>
          <p:cNvSpPr/>
          <p:nvPr/>
        </p:nvSpPr>
        <p:spPr>
          <a:xfrm>
            <a:off x="1849796" y="4688531"/>
            <a:ext cx="4773544" cy="396653"/>
          </a:xfrm>
          <a:prstGeom prst="rtTriangle">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9" name="Rectangle 9"/>
          <p:cNvSpPr/>
          <p:nvPr/>
        </p:nvSpPr>
        <p:spPr>
          <a:xfrm>
            <a:off x="1697397" y="4725143"/>
            <a:ext cx="152399" cy="432049"/>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0" name="Rectangle 5"/>
          <p:cNvSpPr/>
          <p:nvPr/>
        </p:nvSpPr>
        <p:spPr>
          <a:xfrm>
            <a:off x="1697793" y="5085184"/>
            <a:ext cx="4912379" cy="180677"/>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1" name="Rectangle 9"/>
          <p:cNvSpPr/>
          <p:nvPr/>
        </p:nvSpPr>
        <p:spPr>
          <a:xfrm>
            <a:off x="1697396" y="4688531"/>
            <a:ext cx="152399" cy="357195"/>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22" name="TextBox 10"/>
          <p:cNvSpPr txBox="1"/>
          <p:nvPr/>
        </p:nvSpPr>
        <p:spPr>
          <a:xfrm>
            <a:off x="4881980" y="4512784"/>
            <a:ext cx="2930380" cy="2925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a:latin typeface="+mn-lt"/>
                <a:ea typeface="Noto Sans" pitchFamily="34" charset="0"/>
              </a:rPr>
              <a:t>21.5% more energy</a:t>
            </a:r>
            <a:r>
              <a:rPr lang="en-US" sz="1100" baseline="0">
                <a:latin typeface="+mn-lt"/>
                <a:ea typeface="Noto Sans" pitchFamily="34" charset="0"/>
              </a:rPr>
              <a:t> output during the life cycle</a:t>
            </a:r>
            <a:endParaRPr lang="en-US" sz="1100">
              <a:latin typeface="+mn-lt"/>
              <a:ea typeface="Noto Sans" pitchFamily="34" charset="0"/>
            </a:endParaRPr>
          </a:p>
        </p:txBody>
      </p:sp>
      <p:cxnSp>
        <p:nvCxnSpPr>
          <p:cNvPr id="23" name="Straight Arrow Connector 12"/>
          <p:cNvCxnSpPr/>
          <p:nvPr/>
        </p:nvCxnSpPr>
        <p:spPr>
          <a:xfrm>
            <a:off x="6250132" y="4725144"/>
            <a:ext cx="504056" cy="450378"/>
          </a:xfrm>
          <a:prstGeom prst="straightConnector1">
            <a:avLst/>
          </a:prstGeom>
          <a:ln>
            <a:solidFill>
              <a:schemeClr val="bg1">
                <a:lumMod val="50000"/>
                <a:alpha val="70000"/>
              </a:schemeClr>
            </a:solidFill>
            <a:tailEnd type="arrow"/>
          </a:ln>
        </p:spPr>
        <p:style>
          <a:lnRef idx="2">
            <a:schemeClr val="accent6"/>
          </a:lnRef>
          <a:fillRef idx="0">
            <a:schemeClr val="accent6"/>
          </a:fillRef>
          <a:effectRef idx="1">
            <a:schemeClr val="accent6"/>
          </a:effectRef>
          <a:fontRef idx="minor">
            <a:schemeClr val="tx1"/>
          </a:fontRef>
        </p:style>
      </p:cxnSp>
      <p:sp>
        <p:nvSpPr>
          <p:cNvPr id="24" name="Rectangle 5"/>
          <p:cNvSpPr/>
          <p:nvPr/>
        </p:nvSpPr>
        <p:spPr>
          <a:xfrm>
            <a:off x="1697793" y="5661248"/>
            <a:ext cx="4912379" cy="180677"/>
          </a:xfrm>
          <a:prstGeom prst="rect">
            <a:avLst/>
          </a:prstGeom>
          <a:solidFill>
            <a:srgbClr val="777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Tree>
    <p:extLst>
      <p:ext uri="{BB962C8B-B14F-4D97-AF65-F5344CB8AC3E}">
        <p14:creationId xmlns:p14="http://schemas.microsoft.com/office/powerpoint/2010/main" val="32429802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a:off x="0" y="116632"/>
            <a:ext cx="8964488" cy="720080"/>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r>
              <a:rPr lang="en-US" altLang="zh-CN" sz="2800" b="1">
                <a:ea typeface="Arial Unicode MS" panose="020B0604020202020204" pitchFamily="34" charset="-122"/>
                <a:cs typeface="Arial Unicode MS" panose="020B0604020202020204" pitchFamily="34" charset="-122"/>
              </a:rPr>
              <a:t> </a:t>
            </a:r>
            <a:r>
              <a:rPr lang="en-US" altLang="zh-CN" sz="2800" b="1" smtClean="0">
                <a:ea typeface="Arial Unicode MS" panose="020B0604020202020204" pitchFamily="34" charset="-122"/>
                <a:cs typeface="Arial Unicode MS" panose="020B0604020202020204" pitchFamily="34" charset="-122"/>
              </a:rPr>
              <a:t>                    Projects </a:t>
            </a:r>
            <a:r>
              <a:rPr lang="en-US" altLang="zh-CN" sz="2800" b="1" dirty="0" smtClean="0">
                <a:ea typeface="Arial Unicode MS" panose="020B0604020202020204" pitchFamily="34" charset="-122"/>
                <a:cs typeface="Arial Unicode MS" panose="020B0604020202020204" pitchFamily="34" charset="-122"/>
              </a:rPr>
              <a:t>of Double-Glass </a:t>
            </a:r>
            <a:r>
              <a:rPr lang="en-US" altLang="zh-CN" sz="2800" b="1" smtClean="0">
                <a:ea typeface="Arial Unicode MS" panose="020B0604020202020204" pitchFamily="34" charset="-122"/>
                <a:cs typeface="Arial Unicode MS" panose="020B0604020202020204" pitchFamily="34" charset="-122"/>
              </a:rPr>
              <a:t>Modules          </a:t>
            </a:r>
            <a:r>
              <a:rPr lang="en-US" altLang="zh-CN" sz="2000" smtClean="0">
                <a:ea typeface="Arial Unicode MS" panose="020B0604020202020204" pitchFamily="34" charset="-122"/>
                <a:cs typeface="Arial Unicode MS" panose="020B0604020202020204" pitchFamily="34" charset="-122"/>
              </a:rPr>
              <a:t>— </a:t>
            </a:r>
            <a:r>
              <a:rPr lang="en-US" altLang="zh-CN" sz="2000" dirty="0" smtClean="0">
                <a:ea typeface="Arial Unicode MS" panose="020B0604020202020204" pitchFamily="34" charset="-122"/>
                <a:cs typeface="Arial Unicode MS" panose="020B0604020202020204" pitchFamily="34" charset="-122"/>
              </a:rPr>
              <a:t>module </a:t>
            </a:r>
            <a:endParaRPr lang="zh-CN" altLang="en-US" sz="2000" dirty="0">
              <a:ea typeface="Arial Unicode MS" panose="020B0604020202020204" pitchFamily="34" charset="-122"/>
              <a:cs typeface="Arial Unicode MS" panose="020B0604020202020204" pitchFamily="34" charset="-122"/>
            </a:endParaRPr>
          </a:p>
        </p:txBody>
      </p:sp>
      <p:sp>
        <p:nvSpPr>
          <p:cNvPr id="50" name="矩形 49"/>
          <p:cNvSpPr/>
          <p:nvPr/>
        </p:nvSpPr>
        <p:spPr>
          <a:xfrm>
            <a:off x="683568" y="1412776"/>
            <a:ext cx="7848364"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Blip>
                <a:blip r:embed="rId3"/>
              </a:buBlip>
              <a:tabLst>
                <a:tab pos="457200" algn="l"/>
              </a:tabLst>
            </a:pPr>
            <a:r>
              <a:rPr lang="en-US" altLang="zh-CN" sz="2000" dirty="0">
                <a:ea typeface="Arial Unicode MS" panose="020B0604020202020204" pitchFamily="34" charset="-122"/>
                <a:cs typeface="Arial Unicode MS" panose="020B0604020202020204" pitchFamily="34" charset="-122"/>
              </a:rPr>
              <a:t>Double-glass modules are the next generation of solar </a:t>
            </a:r>
            <a:r>
              <a:rPr lang="en-US" altLang="zh-CN" sz="2000" dirty="0" smtClean="0">
                <a:ea typeface="Arial Unicode MS" panose="020B0604020202020204" pitchFamily="34" charset="-122"/>
                <a:cs typeface="Arial Unicode MS" panose="020B0604020202020204" pitchFamily="34" charset="-122"/>
              </a:rPr>
              <a:t>modules</a:t>
            </a:r>
            <a:endParaRPr lang="zh-CN" altLang="en-US" sz="2000" dirty="0">
              <a:ea typeface="Arial Unicode MS" panose="020B0604020202020204" pitchFamily="34" charset="-122"/>
              <a:cs typeface="Arial Unicode MS" panose="020B0604020202020204" pitchFamily="34" charset="-122"/>
            </a:endParaRPr>
          </a:p>
        </p:txBody>
      </p:sp>
      <p:pic>
        <p:nvPicPr>
          <p:cNvPr id="8" name="图片 7" descr="C:\Users\bin.liu\Documents\我接收到的文件\canadian_solar_-_projects_-_china_-_luoyang_1.jpg"/>
          <p:cNvPicPr/>
          <p:nvPr/>
        </p:nvPicPr>
        <p:blipFill>
          <a:blip r:embed="rId4">
            <a:extLst>
              <a:ext uri="{28A0092B-C50C-407E-A947-70E740481C1C}">
                <a14:useLocalDpi xmlns:a14="http://schemas.microsoft.com/office/drawing/2010/main" val="0"/>
              </a:ext>
            </a:extLst>
          </a:blip>
          <a:srcRect/>
          <a:stretch>
            <a:fillRect/>
          </a:stretch>
        </p:blipFill>
        <p:spPr bwMode="auto">
          <a:xfrm>
            <a:off x="1403140" y="2292696"/>
            <a:ext cx="2808820" cy="2088232"/>
          </a:xfrm>
          <a:prstGeom prst="rect">
            <a:avLst/>
          </a:prstGeom>
          <a:noFill/>
          <a:ln>
            <a:noFill/>
          </a:ln>
        </p:spPr>
      </p:pic>
      <p:pic>
        <p:nvPicPr>
          <p:cNvPr id="9" name="图片 8"/>
          <p:cNvPicPr/>
          <p:nvPr/>
        </p:nvPicPr>
        <p:blipFill>
          <a:blip r:embed="rId5">
            <a:extLst>
              <a:ext uri="{28A0092B-C50C-407E-A947-70E740481C1C}">
                <a14:useLocalDpi xmlns:a14="http://schemas.microsoft.com/office/drawing/2010/main" val="0"/>
              </a:ext>
            </a:extLst>
          </a:blip>
          <a:srcRect/>
          <a:stretch>
            <a:fillRect/>
          </a:stretch>
        </p:blipFill>
        <p:spPr bwMode="auto">
          <a:xfrm>
            <a:off x="4683596" y="2292696"/>
            <a:ext cx="2768724" cy="2088232"/>
          </a:xfrm>
          <a:prstGeom prst="rect">
            <a:avLst/>
          </a:prstGeom>
          <a:noFill/>
          <a:ln>
            <a:noFill/>
          </a:ln>
        </p:spPr>
      </p:pic>
      <p:sp>
        <p:nvSpPr>
          <p:cNvPr id="2" name="矩形 1"/>
          <p:cNvSpPr/>
          <p:nvPr/>
        </p:nvSpPr>
        <p:spPr>
          <a:xfrm>
            <a:off x="1403140" y="4570095"/>
            <a:ext cx="2664296" cy="923330"/>
          </a:xfrm>
          <a:prstGeom prst="rect">
            <a:avLst/>
          </a:prstGeom>
        </p:spPr>
        <p:txBody>
          <a:bodyPr wrap="square">
            <a:spAutoFit/>
          </a:bodyPr>
          <a:lstStyle/>
          <a:p>
            <a:pPr algn="ctr">
              <a:lnSpc>
                <a:spcPct val="150000"/>
              </a:lnSpc>
            </a:pPr>
            <a:r>
              <a:rPr lang="en-US" altLang="zh-CN" sz="1200" dirty="0">
                <a:solidFill>
                  <a:srgbClr val="C00000"/>
                </a:solidFill>
                <a:ea typeface="Arial Unicode MS" panose="020B0604020202020204" pitchFamily="34" charset="-122"/>
                <a:cs typeface="Arial Unicode MS" panose="020B0604020202020204" pitchFamily="34" charset="-122"/>
              </a:rPr>
              <a:t>Location: Luoyang, </a:t>
            </a:r>
            <a:r>
              <a:rPr lang="en-US" altLang="zh-CN" sz="1200" dirty="0" smtClean="0">
                <a:solidFill>
                  <a:srgbClr val="C00000"/>
                </a:solidFill>
                <a:ea typeface="Arial Unicode MS" panose="020B0604020202020204" pitchFamily="34" charset="-122"/>
                <a:cs typeface="Arial Unicode MS" panose="020B0604020202020204" pitchFamily="34" charset="-122"/>
              </a:rPr>
              <a:t>Henan</a:t>
            </a:r>
            <a:endParaRPr lang="zh-CN" altLang="zh-CN" sz="1200" dirty="0">
              <a:solidFill>
                <a:srgbClr val="C00000"/>
              </a:solidFill>
              <a:ea typeface="Arial Unicode MS" panose="020B0604020202020204" pitchFamily="34" charset="-122"/>
              <a:cs typeface="Arial Unicode MS" panose="020B0604020202020204" pitchFamily="34" charset="-122"/>
            </a:endParaRPr>
          </a:p>
          <a:p>
            <a:pPr algn="ctr">
              <a:lnSpc>
                <a:spcPct val="150000"/>
              </a:lnSpc>
            </a:pPr>
            <a:r>
              <a:rPr lang="en-US" altLang="zh-CN" sz="1200" dirty="0">
                <a:solidFill>
                  <a:srgbClr val="C00000"/>
                </a:solidFill>
                <a:ea typeface="Arial Unicode MS" panose="020B0604020202020204" pitchFamily="34" charset="-122"/>
                <a:cs typeface="Arial Unicode MS" panose="020B0604020202020204" pitchFamily="34" charset="-122"/>
              </a:rPr>
              <a:t>Completion: August 2008                          </a:t>
            </a:r>
            <a:r>
              <a:rPr lang="en-US" altLang="zh-CN" sz="1200" dirty="0" smtClean="0">
                <a:solidFill>
                  <a:srgbClr val="C00000"/>
                </a:solidFill>
                <a:ea typeface="Arial Unicode MS" panose="020B0604020202020204" pitchFamily="34" charset="-122"/>
                <a:cs typeface="Arial Unicode MS" panose="020B0604020202020204" pitchFamily="34" charset="-122"/>
              </a:rPr>
              <a:t>Canadian </a:t>
            </a:r>
            <a:r>
              <a:rPr lang="en-US" altLang="zh-CN" sz="1200" dirty="0" err="1">
                <a:solidFill>
                  <a:srgbClr val="C00000"/>
                </a:solidFill>
                <a:ea typeface="Arial Unicode MS" panose="020B0604020202020204" pitchFamily="34" charset="-122"/>
                <a:cs typeface="Arial Unicode MS" panose="020B0604020202020204" pitchFamily="34" charset="-122"/>
              </a:rPr>
              <a:t>Solar’s</a:t>
            </a:r>
            <a:r>
              <a:rPr lang="en-US" altLang="zh-CN" sz="1200" dirty="0">
                <a:solidFill>
                  <a:srgbClr val="C00000"/>
                </a:solidFill>
                <a:ea typeface="Arial Unicode MS" panose="020B0604020202020204" pitchFamily="34" charset="-122"/>
                <a:cs typeface="Arial Unicode MS" panose="020B0604020202020204" pitchFamily="34" charset="-122"/>
              </a:rPr>
              <a:t> BIPV power </a:t>
            </a:r>
            <a:r>
              <a:rPr lang="en-US" altLang="zh-CN" sz="1200" dirty="0" smtClean="0">
                <a:solidFill>
                  <a:srgbClr val="C00000"/>
                </a:solidFill>
                <a:ea typeface="Arial Unicode MS" panose="020B0604020202020204" pitchFamily="34" charset="-122"/>
                <a:cs typeface="Arial Unicode MS" panose="020B0604020202020204" pitchFamily="34" charset="-122"/>
              </a:rPr>
              <a:t>plant</a:t>
            </a:r>
            <a:endParaRPr lang="zh-CN" altLang="zh-CN" sz="1200" dirty="0">
              <a:solidFill>
                <a:srgbClr val="C00000"/>
              </a:solidFill>
              <a:ea typeface="Arial Unicode MS" panose="020B0604020202020204" pitchFamily="34" charset="-122"/>
              <a:cs typeface="Arial Unicode MS" panose="020B0604020202020204" pitchFamily="34" charset="-122"/>
            </a:endParaRPr>
          </a:p>
        </p:txBody>
      </p:sp>
      <p:sp>
        <p:nvSpPr>
          <p:cNvPr id="13" name="矩形 12"/>
          <p:cNvSpPr/>
          <p:nvPr/>
        </p:nvSpPr>
        <p:spPr>
          <a:xfrm>
            <a:off x="3816424" y="4570095"/>
            <a:ext cx="4572000" cy="923330"/>
          </a:xfrm>
          <a:prstGeom prst="rect">
            <a:avLst/>
          </a:prstGeom>
        </p:spPr>
        <p:txBody>
          <a:bodyPr>
            <a:spAutoFit/>
          </a:bodyPr>
          <a:lstStyle/>
          <a:p>
            <a:pPr algn="ctr">
              <a:lnSpc>
                <a:spcPct val="150000"/>
              </a:lnSpc>
            </a:pPr>
            <a:r>
              <a:rPr lang="en-US" altLang="zh-CN" sz="1200" dirty="0" smtClean="0">
                <a:solidFill>
                  <a:srgbClr val="C00000"/>
                </a:solidFill>
                <a:ea typeface="Arial Unicode MS" panose="020B0604020202020204" pitchFamily="34" charset="-122"/>
                <a:cs typeface="Arial Unicode MS" panose="020B0604020202020204" pitchFamily="34" charset="-122"/>
              </a:rPr>
              <a:t>Location</a:t>
            </a:r>
            <a:r>
              <a:rPr lang="en-US" altLang="zh-CN" sz="1200" dirty="0">
                <a:solidFill>
                  <a:srgbClr val="C00000"/>
                </a:solidFill>
                <a:ea typeface="Arial Unicode MS" panose="020B0604020202020204" pitchFamily="34" charset="-122"/>
                <a:cs typeface="Arial Unicode MS" panose="020B0604020202020204" pitchFamily="34" charset="-122"/>
              </a:rPr>
              <a:t>: </a:t>
            </a:r>
            <a:r>
              <a:rPr lang="en-US" altLang="zh-CN" sz="1200" dirty="0" err="1">
                <a:solidFill>
                  <a:srgbClr val="C00000"/>
                </a:solidFill>
                <a:ea typeface="Arial Unicode MS" panose="020B0604020202020204" pitchFamily="34" charset="-122"/>
                <a:cs typeface="Arial Unicode MS" panose="020B0604020202020204" pitchFamily="34" charset="-122"/>
              </a:rPr>
              <a:t>Nanping</a:t>
            </a:r>
            <a:r>
              <a:rPr lang="en-US" altLang="zh-CN" sz="1200" dirty="0">
                <a:solidFill>
                  <a:srgbClr val="C00000"/>
                </a:solidFill>
                <a:ea typeface="Arial Unicode MS" panose="020B0604020202020204" pitchFamily="34" charset="-122"/>
                <a:cs typeface="Arial Unicode MS" panose="020B0604020202020204" pitchFamily="34" charset="-122"/>
              </a:rPr>
              <a:t>, Fujian </a:t>
            </a:r>
            <a:endParaRPr lang="zh-CN" altLang="zh-CN" sz="1200" dirty="0">
              <a:solidFill>
                <a:srgbClr val="C00000"/>
              </a:solidFill>
              <a:ea typeface="Arial Unicode MS" panose="020B0604020202020204" pitchFamily="34" charset="-122"/>
              <a:cs typeface="Arial Unicode MS" panose="020B0604020202020204" pitchFamily="34" charset="-122"/>
            </a:endParaRPr>
          </a:p>
          <a:p>
            <a:pPr algn="ctr">
              <a:lnSpc>
                <a:spcPct val="150000"/>
              </a:lnSpc>
            </a:pPr>
            <a:r>
              <a:rPr lang="en-US" altLang="zh-CN" sz="1200" dirty="0" smtClean="0">
                <a:solidFill>
                  <a:srgbClr val="C00000"/>
                </a:solidFill>
                <a:ea typeface="Arial Unicode MS" panose="020B0604020202020204" pitchFamily="34" charset="-122"/>
                <a:cs typeface="Arial Unicode MS" panose="020B0604020202020204" pitchFamily="34" charset="-122"/>
              </a:rPr>
              <a:t>Completion: December 2014</a:t>
            </a:r>
            <a:endParaRPr lang="zh-CN" altLang="zh-CN" sz="1200" dirty="0" smtClean="0">
              <a:solidFill>
                <a:srgbClr val="C00000"/>
              </a:solidFill>
              <a:ea typeface="Arial Unicode MS" panose="020B0604020202020204" pitchFamily="34" charset="-122"/>
              <a:cs typeface="Arial Unicode MS" panose="020B0604020202020204" pitchFamily="34" charset="-122"/>
            </a:endParaRPr>
          </a:p>
          <a:p>
            <a:pPr algn="ctr">
              <a:lnSpc>
                <a:spcPct val="150000"/>
              </a:lnSpc>
            </a:pPr>
            <a:r>
              <a:rPr lang="en-US" altLang="zh-CN" sz="1200" dirty="0" smtClean="0">
                <a:solidFill>
                  <a:srgbClr val="C00000"/>
                </a:solidFill>
                <a:ea typeface="Arial Unicode MS" panose="020B0604020202020204" pitchFamily="34" charset="-122"/>
                <a:cs typeface="Arial Unicode MS" panose="020B0604020202020204" pitchFamily="34" charset="-122"/>
              </a:rPr>
              <a:t>Canadian </a:t>
            </a:r>
            <a:r>
              <a:rPr lang="en-US" altLang="zh-CN" sz="1200" dirty="0" err="1" smtClean="0">
                <a:solidFill>
                  <a:srgbClr val="C00000"/>
                </a:solidFill>
                <a:ea typeface="Arial Unicode MS" panose="020B0604020202020204" pitchFamily="34" charset="-122"/>
                <a:cs typeface="Arial Unicode MS" panose="020B0604020202020204" pitchFamily="34" charset="-122"/>
              </a:rPr>
              <a:t>Solar’s</a:t>
            </a:r>
            <a:r>
              <a:rPr lang="en-US" altLang="zh-CN" sz="1200" dirty="0" smtClean="0">
                <a:solidFill>
                  <a:srgbClr val="C00000"/>
                </a:solidFill>
                <a:ea typeface="Arial Unicode MS" panose="020B0604020202020204" pitchFamily="34" charset="-122"/>
                <a:cs typeface="Arial Unicode MS" panose="020B0604020202020204" pitchFamily="34" charset="-122"/>
              </a:rPr>
              <a:t> power plant with double-glass modules</a:t>
            </a:r>
            <a:endParaRPr lang="zh-CN" altLang="zh-CN" sz="1200" dirty="0">
              <a:solidFill>
                <a:srgbClr val="C00000"/>
              </a:solidFill>
              <a:ea typeface="Arial Unicode MS" panose="020B0604020202020204" pitchFamily="34" charset="-122"/>
              <a:cs typeface="Arial Unicode MS" panose="020B0604020202020204" pitchFamily="34" charset="-122"/>
            </a:endParaRPr>
          </a:p>
        </p:txBody>
      </p:sp>
      <p:sp>
        <p:nvSpPr>
          <p:cNvPr id="4" name="页脚占位符 3"/>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sp>
        <p:nvSpPr>
          <p:cNvPr id="14" name="矩形 4"/>
          <p:cNvSpPr/>
          <p:nvPr/>
        </p:nvSpPr>
        <p:spPr>
          <a:xfrm>
            <a:off x="8676456" y="980728"/>
            <a:ext cx="431032" cy="5528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2.1     </a:t>
            </a:r>
            <a:r>
              <a:rPr lang="en-US" altLang="zh-CN" sz="2200" dirty="0" smtClean="0">
                <a:ea typeface="Arial Unicode MS" panose="020B0604020202020204" pitchFamily="34" charset="-122"/>
                <a:cs typeface="Arial Unicode MS" panose="020B0604020202020204" pitchFamily="34" charset="-122"/>
              </a:rPr>
              <a:t>Crystalline </a:t>
            </a:r>
            <a:r>
              <a:rPr lang="en-US" altLang="zh-CN" sz="2200" dirty="0">
                <a:ea typeface="Arial Unicode MS" panose="020B0604020202020204" pitchFamily="34" charset="-122"/>
                <a:cs typeface="Arial Unicode MS" panose="020B0604020202020204" pitchFamily="34" charset="-122"/>
              </a:rPr>
              <a:t>Silicon Technologies</a:t>
            </a:r>
            <a:endParaRPr lang="zh-CN" altLang="en-US" sz="2200" b="1" dirty="0">
              <a:ea typeface="Arial Unicode MS" panose="020B0604020202020204" pitchFamily="34" charset="-122"/>
              <a:cs typeface="Arial Unicode MS" panose="020B0604020202020204" pitchFamily="34" charset="-122"/>
            </a:endParaRPr>
          </a:p>
        </p:txBody>
      </p:sp>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28</a:t>
            </a:fld>
            <a:endParaRPr lang="zh-CN" altLang="en-US" sz="1100"/>
          </a:p>
        </p:txBody>
      </p:sp>
    </p:spTree>
    <p:extLst>
      <p:ext uri="{BB962C8B-B14F-4D97-AF65-F5344CB8AC3E}">
        <p14:creationId xmlns:p14="http://schemas.microsoft.com/office/powerpoint/2010/main" val="22123238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剪去单角的矩形 10"/>
          <p:cNvSpPr/>
          <p:nvPr/>
        </p:nvSpPr>
        <p:spPr>
          <a:xfrm>
            <a:off x="508" y="116632"/>
            <a:ext cx="8891972" cy="648072"/>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ea typeface="Arial Unicode MS" panose="020B0604020202020204" pitchFamily="34" charset="-122"/>
                <a:cs typeface="Arial Unicode MS" panose="020B0604020202020204" pitchFamily="34" charset="-122"/>
              </a:rPr>
              <a:t>CIGS Thin Film Technology</a:t>
            </a:r>
            <a:endParaRPr lang="zh-CN" altLang="en-US" sz="2800" b="1" dirty="0">
              <a:ea typeface="Arial Unicode MS" panose="020B0604020202020204" pitchFamily="34" charset="-122"/>
              <a:cs typeface="Arial Unicode MS" panose="020B0604020202020204" pitchFamily="34" charset="-122"/>
            </a:endParaRPr>
          </a:p>
        </p:txBody>
      </p:sp>
      <p:sp>
        <p:nvSpPr>
          <p:cNvPr id="12" name="矩形 11"/>
          <p:cNvSpPr/>
          <p:nvPr/>
        </p:nvSpPr>
        <p:spPr>
          <a:xfrm>
            <a:off x="651132" y="1181785"/>
            <a:ext cx="7705451"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zh-CN" altLang="en-US" sz="2000" dirty="0">
                <a:solidFill>
                  <a:prstClr val="black"/>
                </a:solidFill>
                <a:ea typeface="Arial Unicode MS" panose="020B0604020202020204" pitchFamily="34" charset="-122"/>
                <a:cs typeface="Arial Unicode MS" panose="020B0604020202020204" pitchFamily="34" charset="-122"/>
              </a:rPr>
              <a:t> </a:t>
            </a:r>
            <a:r>
              <a:rPr lang="en-US" altLang="zh-CN" sz="2000" dirty="0" smtClean="0">
                <a:solidFill>
                  <a:prstClr val="black"/>
                </a:solidFill>
                <a:ea typeface="Arial Unicode MS" panose="020B0604020202020204" pitchFamily="34" charset="-122"/>
                <a:cs typeface="Arial Unicode MS" panose="020B0604020202020204" pitchFamily="34" charset="-122"/>
              </a:rPr>
              <a:t>The </a:t>
            </a:r>
            <a:r>
              <a:rPr lang="en-US" altLang="zh-CN" sz="2000" b="1" dirty="0" smtClean="0">
                <a:solidFill>
                  <a:srgbClr val="C00000"/>
                </a:solidFill>
                <a:ea typeface="Arial Unicode MS" panose="020B0604020202020204" pitchFamily="34" charset="-122"/>
                <a:cs typeface="Arial Unicode MS" panose="020B0604020202020204" pitchFamily="34" charset="-122"/>
              </a:rPr>
              <a:t>highest</a:t>
            </a:r>
            <a:r>
              <a:rPr lang="en-US" altLang="zh-CN" sz="2000" dirty="0" smtClean="0">
                <a:solidFill>
                  <a:prstClr val="black"/>
                </a:solidFill>
                <a:ea typeface="Arial Unicode MS" panose="020B0604020202020204" pitchFamily="34" charset="-122"/>
                <a:cs typeface="Arial Unicode MS" panose="020B0604020202020204" pitchFamily="34" charset="-122"/>
              </a:rPr>
              <a:t> efficiency among all thin film technologies, </a:t>
            </a:r>
            <a:r>
              <a:rPr lang="en-US" altLang="zh-CN" sz="2000" b="1" dirty="0" smtClean="0">
                <a:solidFill>
                  <a:srgbClr val="C00000"/>
                </a:solidFill>
                <a:ea typeface="Arial Unicode MS" panose="020B0604020202020204" pitchFamily="34" charset="-122"/>
                <a:cs typeface="Arial Unicode MS" panose="020B0604020202020204" pitchFamily="34" charset="-122"/>
              </a:rPr>
              <a:t>23.3% </a:t>
            </a:r>
            <a:r>
              <a:rPr lang="en-US" altLang="zh-CN" sz="2000" dirty="0" smtClean="0">
                <a:solidFill>
                  <a:prstClr val="black"/>
                </a:solidFill>
                <a:ea typeface="Arial Unicode MS" panose="020B0604020202020204" pitchFamily="34" charset="-122"/>
                <a:cs typeface="Arial Unicode MS" panose="020B0604020202020204" pitchFamily="34" charset="-122"/>
              </a:rPr>
              <a:t>in lab</a:t>
            </a:r>
            <a:endParaRPr lang="zh-CN" altLang="en-US" sz="2000" dirty="0">
              <a:solidFill>
                <a:prstClr val="black"/>
              </a:solidFill>
              <a:ea typeface="Arial Unicode MS" panose="020B0604020202020204" pitchFamily="34" charset="-122"/>
              <a:cs typeface="Arial Unicode MS" panose="020B0604020202020204" pitchFamily="34" charset="-122"/>
            </a:endParaRPr>
          </a:p>
        </p:txBody>
      </p:sp>
      <p:sp>
        <p:nvSpPr>
          <p:cNvPr id="14" name="矩形 13"/>
          <p:cNvSpPr/>
          <p:nvPr/>
        </p:nvSpPr>
        <p:spPr>
          <a:xfrm>
            <a:off x="1083180" y="1628800"/>
            <a:ext cx="7809300" cy="1692771"/>
          </a:xfrm>
          <a:prstGeom prst="rect">
            <a:avLst/>
          </a:prstGeom>
        </p:spPr>
        <p:txBody>
          <a:bodyPr wrap="square">
            <a:spAutoFit/>
          </a:bodyPr>
          <a:lstStyle/>
          <a:p>
            <a:pPr>
              <a:lnSpc>
                <a:spcPct val="250000"/>
              </a:lnSpc>
            </a:pPr>
            <a:r>
              <a:rPr lang="en-US" altLang="zh-CN" sz="1600" dirty="0" smtClean="0">
                <a:ea typeface="Arial Unicode MS" panose="020B0604020202020204" pitchFamily="34" charset="-122"/>
                <a:cs typeface="Arial Unicode MS" panose="020B0604020202020204" pitchFamily="34" charset="-122"/>
              </a:rPr>
              <a:t>Advantages (</a:t>
            </a:r>
            <a:r>
              <a:rPr lang="en-US" altLang="zh-CN" sz="1600" dirty="0" err="1" smtClean="0">
                <a:ea typeface="Arial Unicode MS" panose="020B0604020202020204" pitchFamily="34" charset="-122"/>
                <a:cs typeface="Arial Unicode MS" panose="020B0604020202020204" pitchFamily="34" charset="-122"/>
              </a:rPr>
              <a:t>vs</a:t>
            </a:r>
            <a:r>
              <a:rPr lang="en-US" altLang="zh-CN" sz="1600" dirty="0">
                <a:ea typeface="Arial Unicode MS" panose="020B0604020202020204" pitchFamily="34" charset="-122"/>
                <a:cs typeface="Arial Unicode MS" panose="020B0604020202020204" pitchFamily="34" charset="-122"/>
              </a:rPr>
              <a:t>  </a:t>
            </a:r>
            <a:r>
              <a:rPr lang="en-US" altLang="zh-CN" sz="1600" dirty="0" smtClean="0">
                <a:ea typeface="Arial Unicode MS" panose="020B0604020202020204" pitchFamily="34" charset="-122"/>
                <a:cs typeface="Arial Unicode MS" panose="020B0604020202020204" pitchFamily="34" charset="-122"/>
              </a:rPr>
              <a:t>other thin film technologies):</a:t>
            </a:r>
            <a:endParaRPr lang="en-US" altLang="zh-CN" sz="1200" dirty="0" smtClean="0">
              <a:ea typeface="Arial Unicode MS" panose="020B0604020202020204" pitchFamily="34" charset="-122"/>
              <a:cs typeface="Arial Unicode MS" panose="020B0604020202020204" pitchFamily="34" charset="-122"/>
            </a:endParaRPr>
          </a:p>
          <a:p>
            <a:pPr marL="285750" indent="-285750">
              <a:lnSpc>
                <a:spcPct val="20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Less </a:t>
            </a:r>
            <a:r>
              <a:rPr lang="en-US" altLang="zh-CN" sz="1600" dirty="0">
                <a:ea typeface="Arial Unicode MS" panose="020B0604020202020204" pitchFamily="34" charset="-122"/>
                <a:cs typeface="Arial Unicode MS" panose="020B0604020202020204" pitchFamily="34" charset="-122"/>
              </a:rPr>
              <a:t>defects in </a:t>
            </a:r>
            <a:r>
              <a:rPr lang="en-US" altLang="zh-CN" sz="1600">
                <a:ea typeface="Arial Unicode MS" panose="020B0604020202020204" pitchFamily="34" charset="-122"/>
                <a:cs typeface="Arial Unicode MS" panose="020B0604020202020204" pitchFamily="34" charset="-122"/>
              </a:rPr>
              <a:t>CIGS </a:t>
            </a:r>
            <a:r>
              <a:rPr lang="en-US" altLang="zh-CN" sz="1600" smtClean="0">
                <a:ea typeface="Arial Unicode MS" panose="020B0604020202020204" pitchFamily="34" charset="-122"/>
                <a:cs typeface="Arial Unicode MS" panose="020B0604020202020204" pitchFamily="34" charset="-122"/>
              </a:rPr>
              <a:t>crystal, more </a:t>
            </a:r>
            <a:r>
              <a:rPr lang="en-US" altLang="zh-CN" sz="1600">
                <a:ea typeface="Arial Unicode MS" panose="020B0604020202020204" pitchFamily="34" charset="-122"/>
                <a:cs typeface="Arial Unicode MS" panose="020B0604020202020204" pitchFamily="34" charset="-122"/>
              </a:rPr>
              <a:t>stable </a:t>
            </a:r>
            <a:r>
              <a:rPr lang="en-US" altLang="zh-CN" sz="1600" smtClean="0">
                <a:ea typeface="Arial Unicode MS" panose="020B0604020202020204" pitchFamily="34" charset="-122"/>
                <a:cs typeface="Arial Unicode MS" panose="020B0604020202020204" pitchFamily="34" charset="-122"/>
              </a:rPr>
              <a:t>performance</a:t>
            </a:r>
            <a:endParaRPr lang="en-US" altLang="zh-CN" sz="1600" dirty="0">
              <a:ea typeface="Arial Unicode MS" panose="020B0604020202020204" pitchFamily="34" charset="-122"/>
              <a:cs typeface="Arial Unicode MS" panose="020B0604020202020204" pitchFamily="34" charset="-122"/>
            </a:endParaRPr>
          </a:p>
          <a:p>
            <a:pPr marL="285750" indent="-285750">
              <a:lnSpc>
                <a:spcPct val="20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A </a:t>
            </a:r>
            <a:r>
              <a:rPr lang="en-US" altLang="zh-CN" sz="1600" dirty="0">
                <a:ea typeface="Arial Unicode MS" panose="020B0604020202020204" pitchFamily="34" charset="-122"/>
                <a:cs typeface="Arial Unicode MS" panose="020B0604020202020204" pitchFamily="34" charset="-122"/>
              </a:rPr>
              <a:t>lower degradation rate and a stronger low-light </a:t>
            </a:r>
            <a:r>
              <a:rPr lang="en-US" altLang="zh-CN" sz="1600" dirty="0" smtClean="0">
                <a:ea typeface="Arial Unicode MS" panose="020B0604020202020204" pitchFamily="34" charset="-122"/>
                <a:cs typeface="Arial Unicode MS" panose="020B0604020202020204" pitchFamily="34" charset="-122"/>
              </a:rPr>
              <a:t>performance</a:t>
            </a:r>
          </a:p>
        </p:txBody>
      </p:sp>
      <p:sp>
        <p:nvSpPr>
          <p:cNvPr id="3"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18"/>
          <p:cNvSpPr>
            <a:spLocks noChangeArrowheads="1"/>
          </p:cNvSpPr>
          <p:nvPr/>
        </p:nvSpPr>
        <p:spPr bwMode="auto">
          <a:xfrm>
            <a:off x="0"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ea typeface="宋体" pitchFamily="2" charset="-122"/>
              <a:cs typeface="宋体" pitchFamily="2" charset="-122"/>
            </a:endParaRPr>
          </a:p>
        </p:txBody>
      </p:sp>
      <p:sp>
        <p:nvSpPr>
          <p:cNvPr id="27" name="Rectangle 12"/>
          <p:cNvSpPr>
            <a:spLocks noChangeArrowheads="1"/>
          </p:cNvSpPr>
          <p:nvPr/>
        </p:nvSpPr>
        <p:spPr bwMode="auto">
          <a:xfrm>
            <a:off x="3091871" y="3550538"/>
            <a:ext cx="2879090" cy="386080"/>
          </a:xfrm>
          <a:prstGeom prst="rect">
            <a:avLst/>
          </a:prstGeom>
          <a:solidFill>
            <a:sysClr val="window" lastClr="FFFFFF">
              <a:lumMod val="95000"/>
            </a:sysClr>
          </a:solidFill>
          <a:ln w="9525">
            <a:noFill/>
            <a:miter lim="800000"/>
            <a:headEnd/>
            <a:tailEnd/>
          </a:ln>
        </p:spPr>
        <p:txBody>
          <a:bodyPr wrap="square" anchor="ctr">
            <a:noAutofit/>
          </a:bodyPr>
          <a:lstStyle/>
          <a:p>
            <a:pPr algn="ctr">
              <a:lnSpc>
                <a:spcPts val="1200"/>
              </a:lnSpc>
              <a:spcAft>
                <a:spcPts val="0"/>
              </a:spcAft>
            </a:pPr>
            <a:r>
              <a:rPr lang="en-US" sz="900" kern="1200" dirty="0">
                <a:solidFill>
                  <a:srgbClr val="000000"/>
                </a:solidFill>
                <a:effectLst/>
                <a:ea typeface="Arial Unicode MS" panose="020B0604020202020204" pitchFamily="34" charset="-122"/>
                <a:cs typeface="Arial Unicode MS" panose="020B0604020202020204" pitchFamily="34" charset="-122"/>
              </a:rPr>
              <a:t>AR coating</a:t>
            </a:r>
            <a:endParaRPr lang="zh-CN" sz="900" dirty="0">
              <a:effectLst/>
              <a:ea typeface="Arial Unicode MS" panose="020B0604020202020204" pitchFamily="34" charset="-122"/>
              <a:cs typeface="Arial Unicode MS" panose="020B0604020202020204" pitchFamily="34" charset="-122"/>
            </a:endParaRPr>
          </a:p>
        </p:txBody>
      </p:sp>
      <p:sp>
        <p:nvSpPr>
          <p:cNvPr id="28" name="Rectangle 9"/>
          <p:cNvSpPr>
            <a:spLocks noChangeArrowheads="1"/>
          </p:cNvSpPr>
          <p:nvPr/>
        </p:nvSpPr>
        <p:spPr bwMode="auto">
          <a:xfrm>
            <a:off x="3092506" y="3919081"/>
            <a:ext cx="2879090" cy="423545"/>
          </a:xfrm>
          <a:prstGeom prst="rect">
            <a:avLst/>
          </a:prstGeom>
          <a:solidFill>
            <a:sysClr val="window" lastClr="FFFFFF">
              <a:lumMod val="85000"/>
            </a:sysClr>
          </a:solidFill>
          <a:ln w="9525">
            <a:noFill/>
            <a:miter lim="800000"/>
            <a:headEnd/>
            <a:tailEnd/>
          </a:ln>
        </p:spPr>
        <p:txBody>
          <a:bodyPr wrap="square" anchor="ctr">
            <a:noAutofit/>
          </a:bodyPr>
          <a:lstStyle/>
          <a:p>
            <a:pPr algn="ctr">
              <a:lnSpc>
                <a:spcPts val="1200"/>
              </a:lnSpc>
              <a:spcAft>
                <a:spcPts val="0"/>
              </a:spcAft>
            </a:pPr>
            <a:r>
              <a:rPr lang="en-US" sz="900" kern="1200">
                <a:solidFill>
                  <a:srgbClr val="000000"/>
                </a:solidFill>
                <a:effectLst/>
                <a:ea typeface="Arial Unicode MS" panose="020B0604020202020204" pitchFamily="34" charset="-122"/>
                <a:cs typeface="Arial Unicode MS" panose="020B0604020202020204" pitchFamily="34" charset="-122"/>
              </a:rPr>
              <a:t>ZnO</a:t>
            </a:r>
            <a:endParaRPr lang="zh-CN" sz="900">
              <a:effectLst/>
              <a:ea typeface="Arial Unicode MS" panose="020B0604020202020204" pitchFamily="34" charset="-122"/>
              <a:cs typeface="Arial Unicode MS" panose="020B0604020202020204" pitchFamily="34" charset="-122"/>
            </a:endParaRPr>
          </a:p>
        </p:txBody>
      </p:sp>
      <p:sp>
        <p:nvSpPr>
          <p:cNvPr id="29" name="Rectangle 7"/>
          <p:cNvSpPr>
            <a:spLocks noChangeArrowheads="1"/>
          </p:cNvSpPr>
          <p:nvPr/>
        </p:nvSpPr>
        <p:spPr bwMode="auto">
          <a:xfrm>
            <a:off x="3092506" y="4322445"/>
            <a:ext cx="2879090" cy="476250"/>
          </a:xfrm>
          <a:prstGeom prst="rect">
            <a:avLst/>
          </a:prstGeom>
          <a:solidFill>
            <a:sysClr val="window" lastClr="FFFFFF">
              <a:lumMod val="75000"/>
            </a:sysClr>
          </a:solidFill>
          <a:ln w="9525">
            <a:noFill/>
            <a:miter lim="800000"/>
            <a:headEnd/>
            <a:tailEnd/>
          </a:ln>
        </p:spPr>
        <p:txBody>
          <a:bodyPr wrap="square" anchor="ctr">
            <a:noAutofit/>
          </a:bodyPr>
          <a:lstStyle/>
          <a:p>
            <a:pPr algn="ctr">
              <a:lnSpc>
                <a:spcPts val="1200"/>
              </a:lnSpc>
              <a:spcAft>
                <a:spcPts val="0"/>
              </a:spcAft>
            </a:pPr>
            <a:r>
              <a:rPr lang="en-US" sz="900" kern="1200">
                <a:solidFill>
                  <a:srgbClr val="000000"/>
                </a:solidFill>
                <a:effectLst/>
                <a:ea typeface="Arial Unicode MS" panose="020B0604020202020204" pitchFamily="34" charset="-122"/>
                <a:cs typeface="Arial Unicode MS" panose="020B0604020202020204" pitchFamily="34" charset="-122"/>
              </a:rPr>
              <a:t>N-CdS</a:t>
            </a:r>
            <a:endParaRPr lang="zh-CN" sz="900">
              <a:effectLst/>
              <a:ea typeface="Arial Unicode MS" panose="020B0604020202020204" pitchFamily="34" charset="-122"/>
              <a:cs typeface="Arial Unicode MS" panose="020B0604020202020204" pitchFamily="34" charset="-122"/>
            </a:endParaRPr>
          </a:p>
        </p:txBody>
      </p:sp>
      <p:sp>
        <p:nvSpPr>
          <p:cNvPr id="30" name="Rectangle 6"/>
          <p:cNvSpPr>
            <a:spLocks noChangeArrowheads="1"/>
          </p:cNvSpPr>
          <p:nvPr/>
        </p:nvSpPr>
        <p:spPr bwMode="auto">
          <a:xfrm>
            <a:off x="3091871" y="4798695"/>
            <a:ext cx="2879090" cy="450850"/>
          </a:xfrm>
          <a:prstGeom prst="rect">
            <a:avLst/>
          </a:prstGeom>
          <a:solidFill>
            <a:srgbClr val="9D9D9D">
              <a:alpha val="72549"/>
            </a:srgbClr>
          </a:solidFill>
          <a:ln w="9525">
            <a:noFill/>
            <a:miter lim="800000"/>
            <a:headEnd/>
            <a:tailEnd/>
          </a:ln>
        </p:spPr>
        <p:txBody>
          <a:bodyPr wrap="square" anchor="ctr">
            <a:noAutofit/>
          </a:bodyPr>
          <a:lstStyle/>
          <a:p>
            <a:pPr algn="ctr">
              <a:lnSpc>
                <a:spcPts val="1200"/>
              </a:lnSpc>
              <a:spcAft>
                <a:spcPts val="0"/>
              </a:spcAft>
            </a:pPr>
            <a:r>
              <a:rPr lang="en-US" sz="900" kern="1200" dirty="0">
                <a:solidFill>
                  <a:srgbClr val="000000"/>
                </a:solidFill>
                <a:effectLst/>
                <a:ea typeface="Arial Unicode MS" panose="020B0604020202020204" pitchFamily="34" charset="-122"/>
                <a:cs typeface="Arial Unicode MS" panose="020B0604020202020204" pitchFamily="34" charset="-122"/>
              </a:rPr>
              <a:t>p- CIGS absorber </a:t>
            </a:r>
            <a:endParaRPr lang="zh-CN" sz="900" dirty="0">
              <a:effectLst/>
              <a:ea typeface="Arial Unicode MS" panose="020B0604020202020204" pitchFamily="34" charset="-122"/>
              <a:cs typeface="Arial Unicode MS" panose="020B0604020202020204" pitchFamily="34" charset="-122"/>
            </a:endParaRPr>
          </a:p>
        </p:txBody>
      </p:sp>
      <p:sp>
        <p:nvSpPr>
          <p:cNvPr id="31" name="Rectangle 8"/>
          <p:cNvSpPr>
            <a:spLocks noChangeArrowheads="1"/>
          </p:cNvSpPr>
          <p:nvPr/>
        </p:nvSpPr>
        <p:spPr bwMode="auto">
          <a:xfrm>
            <a:off x="3091871" y="5220970"/>
            <a:ext cx="2879090" cy="447675"/>
          </a:xfrm>
          <a:prstGeom prst="rect">
            <a:avLst/>
          </a:prstGeom>
          <a:solidFill>
            <a:sysClr val="window" lastClr="FFFFFF">
              <a:lumMod val="50000"/>
            </a:sysClr>
          </a:solidFill>
          <a:ln w="9525">
            <a:noFill/>
            <a:miter lim="800000"/>
            <a:headEnd/>
            <a:tailEnd/>
          </a:ln>
        </p:spPr>
        <p:txBody>
          <a:bodyPr wrap="square" anchor="ctr">
            <a:noAutofit/>
          </a:bodyPr>
          <a:lstStyle/>
          <a:p>
            <a:pPr algn="ctr">
              <a:lnSpc>
                <a:spcPts val="1200"/>
              </a:lnSpc>
              <a:spcAft>
                <a:spcPts val="0"/>
              </a:spcAft>
            </a:pPr>
            <a:r>
              <a:rPr lang="en-US" sz="900" kern="1200">
                <a:solidFill>
                  <a:srgbClr val="000000"/>
                </a:solidFill>
                <a:effectLst/>
                <a:ea typeface="Arial Unicode MS" panose="020B0604020202020204" pitchFamily="34" charset="-122"/>
                <a:cs typeface="Arial Unicode MS" panose="020B0604020202020204" pitchFamily="34" charset="-122"/>
              </a:rPr>
              <a:t>Sputtered Mo</a:t>
            </a:r>
            <a:endParaRPr lang="zh-CN" sz="900">
              <a:effectLst/>
              <a:ea typeface="Arial Unicode MS" panose="020B0604020202020204" pitchFamily="34" charset="-122"/>
              <a:cs typeface="Arial Unicode MS" panose="020B0604020202020204" pitchFamily="34" charset="-122"/>
            </a:endParaRPr>
          </a:p>
        </p:txBody>
      </p:sp>
      <p:sp>
        <p:nvSpPr>
          <p:cNvPr id="32" name="Rectangle 10"/>
          <p:cNvSpPr>
            <a:spLocks noChangeArrowheads="1"/>
          </p:cNvSpPr>
          <p:nvPr/>
        </p:nvSpPr>
        <p:spPr bwMode="auto">
          <a:xfrm>
            <a:off x="3091871" y="5657850"/>
            <a:ext cx="2879090" cy="459740"/>
          </a:xfrm>
          <a:prstGeom prst="rect">
            <a:avLst/>
          </a:prstGeom>
          <a:solidFill>
            <a:srgbClr val="717171"/>
          </a:solidFill>
          <a:ln w="9525">
            <a:noFill/>
            <a:miter lim="800000"/>
            <a:headEnd/>
            <a:tailEnd/>
          </a:ln>
        </p:spPr>
        <p:txBody>
          <a:bodyPr wrap="square" anchor="ctr">
            <a:noAutofit/>
          </a:bodyPr>
          <a:lstStyle/>
          <a:p>
            <a:pPr algn="ctr">
              <a:lnSpc>
                <a:spcPts val="1200"/>
              </a:lnSpc>
              <a:spcAft>
                <a:spcPts val="0"/>
              </a:spcAft>
            </a:pPr>
            <a:r>
              <a:rPr lang="en-US" sz="900" kern="1200">
                <a:solidFill>
                  <a:srgbClr val="000000"/>
                </a:solidFill>
                <a:effectLst/>
                <a:ea typeface="Arial Unicode MS" panose="020B0604020202020204" pitchFamily="34" charset="-122"/>
                <a:cs typeface="Arial Unicode MS" panose="020B0604020202020204" pitchFamily="34" charset="-122"/>
              </a:rPr>
              <a:t>Substrate</a:t>
            </a:r>
            <a:endParaRPr lang="zh-CN" sz="900">
              <a:effectLst/>
              <a:ea typeface="Arial Unicode MS" panose="020B0604020202020204" pitchFamily="34" charset="-122"/>
              <a:cs typeface="Arial Unicode MS" panose="020B0604020202020204" pitchFamily="34" charset="-122"/>
            </a:endParaRPr>
          </a:p>
        </p:txBody>
      </p:sp>
      <p:sp>
        <p:nvSpPr>
          <p:cNvPr id="33" name="Rectangle 13"/>
          <p:cNvSpPr>
            <a:spLocks noChangeArrowheads="1"/>
          </p:cNvSpPr>
          <p:nvPr/>
        </p:nvSpPr>
        <p:spPr bwMode="auto">
          <a:xfrm>
            <a:off x="3751001" y="3501008"/>
            <a:ext cx="176530" cy="43815"/>
          </a:xfrm>
          <a:prstGeom prst="rect">
            <a:avLst/>
          </a:prstGeom>
          <a:solidFill>
            <a:sysClr val="windowText" lastClr="000000">
              <a:lumMod val="50000"/>
              <a:lumOff val="50000"/>
            </a:sysClr>
          </a:solidFill>
          <a:ln w="9525">
            <a:solidFill>
              <a:sysClr val="windowText" lastClr="000000"/>
            </a:solidFill>
            <a:miter lim="800000"/>
            <a:headEnd/>
            <a:tailEnd/>
          </a:ln>
        </p:spPr>
        <p:txBody>
          <a:bodyPr wrap="none" anchor="ctr"/>
          <a:lstStyle/>
          <a:p>
            <a:endParaRPr lang="zh-CN" altLang="en-US" sz="900">
              <a:ea typeface="Arial Unicode MS" panose="020B0604020202020204" pitchFamily="34" charset="-122"/>
              <a:cs typeface="Arial Unicode MS" panose="020B0604020202020204" pitchFamily="34" charset="-122"/>
            </a:endParaRPr>
          </a:p>
        </p:txBody>
      </p:sp>
      <p:sp>
        <p:nvSpPr>
          <p:cNvPr id="34" name="Rectangle 13"/>
          <p:cNvSpPr>
            <a:spLocks noChangeArrowheads="1"/>
          </p:cNvSpPr>
          <p:nvPr/>
        </p:nvSpPr>
        <p:spPr bwMode="auto">
          <a:xfrm>
            <a:off x="5212136" y="3506723"/>
            <a:ext cx="176530" cy="43815"/>
          </a:xfrm>
          <a:prstGeom prst="rect">
            <a:avLst/>
          </a:prstGeom>
          <a:solidFill>
            <a:sysClr val="windowText" lastClr="000000">
              <a:lumMod val="50000"/>
              <a:lumOff val="50000"/>
            </a:sysClr>
          </a:solidFill>
          <a:ln w="9525">
            <a:solidFill>
              <a:sysClr val="windowText" lastClr="000000"/>
            </a:solidFill>
            <a:miter lim="800000"/>
            <a:headEnd/>
            <a:tailEnd/>
          </a:ln>
        </p:spPr>
        <p:txBody>
          <a:bodyPr wrap="none" anchor="ctr"/>
          <a:lstStyle/>
          <a:p>
            <a:endParaRPr lang="zh-CN" altLang="en-US" sz="900">
              <a:ea typeface="Arial Unicode MS" panose="020B0604020202020204" pitchFamily="34" charset="-122"/>
              <a:cs typeface="Arial Unicode MS" panose="020B0604020202020204" pitchFamily="34" charset="-122"/>
            </a:endParaRPr>
          </a:p>
        </p:txBody>
      </p:sp>
      <p:sp>
        <p:nvSpPr>
          <p:cNvPr id="7" name="Rectangle 27"/>
          <p:cNvSpPr>
            <a:spLocks noChangeArrowheads="1"/>
          </p:cNvSpPr>
          <p:nvPr/>
        </p:nvSpPr>
        <p:spPr bwMode="auto">
          <a:xfrm>
            <a:off x="152400" y="196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ea typeface="宋体" pitchFamily="2" charset="-122"/>
              <a:cs typeface="宋体" pitchFamily="2" charset="-122"/>
            </a:endParaRPr>
          </a:p>
        </p:txBody>
      </p:sp>
      <p:sp>
        <p:nvSpPr>
          <p:cNvPr id="35" name="Rectangle 34"/>
          <p:cNvSpPr>
            <a:spLocks noChangeArrowheads="1"/>
          </p:cNvSpPr>
          <p:nvPr/>
        </p:nvSpPr>
        <p:spPr bwMode="auto">
          <a:xfrm>
            <a:off x="152400" y="653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ea typeface="宋体" pitchFamily="2" charset="-122"/>
              <a:cs typeface="宋体" pitchFamily="2" charset="-122"/>
            </a:endParaRPr>
          </a:p>
        </p:txBody>
      </p:sp>
      <p:sp>
        <p:nvSpPr>
          <p:cNvPr id="37" name="Rectangle 13"/>
          <p:cNvSpPr>
            <a:spLocks noChangeArrowheads="1"/>
          </p:cNvSpPr>
          <p:nvPr/>
        </p:nvSpPr>
        <p:spPr bwMode="auto">
          <a:xfrm>
            <a:off x="3765487" y="6117590"/>
            <a:ext cx="176530" cy="43815"/>
          </a:xfrm>
          <a:prstGeom prst="rect">
            <a:avLst/>
          </a:prstGeom>
          <a:solidFill>
            <a:sysClr val="windowText" lastClr="000000">
              <a:lumMod val="50000"/>
              <a:lumOff val="50000"/>
            </a:sysClr>
          </a:solidFill>
          <a:ln w="9525">
            <a:solidFill>
              <a:sysClr val="windowText" lastClr="000000"/>
            </a:solidFill>
            <a:miter lim="800000"/>
            <a:headEnd/>
            <a:tailEnd/>
          </a:ln>
        </p:spPr>
        <p:txBody>
          <a:bodyPr wrap="none" anchor="ctr"/>
          <a:lstStyle/>
          <a:p>
            <a:endParaRPr lang="zh-CN" altLang="en-US" sz="900">
              <a:ea typeface="Arial Unicode MS" panose="020B0604020202020204" pitchFamily="34" charset="-122"/>
              <a:cs typeface="Arial Unicode MS" panose="020B0604020202020204" pitchFamily="34" charset="-122"/>
            </a:endParaRPr>
          </a:p>
        </p:txBody>
      </p:sp>
      <p:sp>
        <p:nvSpPr>
          <p:cNvPr id="38" name="Rectangle 13"/>
          <p:cNvSpPr>
            <a:spLocks noChangeArrowheads="1"/>
          </p:cNvSpPr>
          <p:nvPr/>
        </p:nvSpPr>
        <p:spPr bwMode="auto">
          <a:xfrm>
            <a:off x="5226622" y="6117590"/>
            <a:ext cx="176530" cy="43815"/>
          </a:xfrm>
          <a:prstGeom prst="rect">
            <a:avLst/>
          </a:prstGeom>
          <a:solidFill>
            <a:sysClr val="windowText" lastClr="000000">
              <a:lumMod val="50000"/>
              <a:lumOff val="50000"/>
            </a:sysClr>
          </a:solidFill>
          <a:ln w="9525">
            <a:solidFill>
              <a:sysClr val="windowText" lastClr="000000"/>
            </a:solidFill>
            <a:miter lim="800000"/>
            <a:headEnd/>
            <a:tailEnd/>
          </a:ln>
        </p:spPr>
        <p:txBody>
          <a:bodyPr wrap="none" anchor="ctr"/>
          <a:lstStyle/>
          <a:p>
            <a:endParaRPr lang="zh-CN" altLang="en-US" sz="900">
              <a:ea typeface="Arial Unicode MS" panose="020B0604020202020204" pitchFamily="34" charset="-122"/>
              <a:cs typeface="Arial Unicode MS" panose="020B0604020202020204" pitchFamily="34" charset="-122"/>
            </a:endParaRPr>
          </a:p>
        </p:txBody>
      </p:sp>
      <p:sp>
        <p:nvSpPr>
          <p:cNvPr id="24" name="矩形 4"/>
          <p:cNvSpPr/>
          <p:nvPr/>
        </p:nvSpPr>
        <p:spPr>
          <a:xfrm>
            <a:off x="8676456" y="836712"/>
            <a:ext cx="431032" cy="5528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2.2     </a:t>
            </a:r>
            <a:r>
              <a:rPr lang="en-US" altLang="zh-CN" sz="2200" dirty="0" smtClean="0">
                <a:ea typeface="Arial Unicode MS" panose="020B0604020202020204" pitchFamily="34" charset="-122"/>
                <a:cs typeface="Arial Unicode MS" panose="020B0604020202020204" pitchFamily="34" charset="-122"/>
              </a:rPr>
              <a:t>Thin Film </a:t>
            </a:r>
            <a:r>
              <a:rPr lang="en-US" altLang="zh-CN" sz="2200" dirty="0">
                <a:ea typeface="Arial Unicode MS" panose="020B0604020202020204" pitchFamily="34" charset="-122"/>
                <a:cs typeface="Arial Unicode MS" panose="020B0604020202020204" pitchFamily="34" charset="-122"/>
              </a:rPr>
              <a:t>Technologies</a:t>
            </a:r>
            <a:endParaRPr lang="zh-CN" altLang="en-US" sz="2200" b="1" dirty="0">
              <a:ea typeface="Arial Unicode MS" panose="020B0604020202020204" pitchFamily="34" charset="-122"/>
              <a:cs typeface="Arial Unicode MS" panose="020B0604020202020204" pitchFamily="34" charset="-122"/>
            </a:endParaRPr>
          </a:p>
        </p:txBody>
      </p:sp>
      <p:sp>
        <p:nvSpPr>
          <p:cNvPr id="26" name="页脚占位符 3"/>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29</a:t>
            </a:fld>
            <a:endParaRPr lang="zh-CN" altLang="en-US" sz="1100"/>
          </a:p>
        </p:txBody>
      </p:sp>
    </p:spTree>
    <p:extLst>
      <p:ext uri="{BB962C8B-B14F-4D97-AF65-F5344CB8AC3E}">
        <p14:creationId xmlns:p14="http://schemas.microsoft.com/office/powerpoint/2010/main" val="2729703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Rounded Rectangle 230"/>
          <p:cNvSpPr/>
          <p:nvPr/>
        </p:nvSpPr>
        <p:spPr bwMode="auto">
          <a:xfrm>
            <a:off x="1403648" y="5845221"/>
            <a:ext cx="1202794" cy="447026"/>
          </a:xfrm>
          <a:prstGeom prst="roundRect">
            <a:avLst/>
          </a:prstGeom>
          <a:solidFill>
            <a:srgbClr val="FFFFFF">
              <a:alpha val="56078"/>
            </a:srgbClr>
          </a:solidFill>
          <a:ln w="9525" cap="flat" cmpd="sng" algn="ctr">
            <a:solidFill>
              <a:schemeClr val="accent3"/>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pic>
        <p:nvPicPr>
          <p:cNvPr id="43010" name="Picture 2" descr="Flag of Chile.svg"/>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7664" y="5914537"/>
            <a:ext cx="252000" cy="144000"/>
          </a:xfrm>
          <a:prstGeom prst="rect">
            <a:avLst/>
          </a:prstGeom>
          <a:noFill/>
        </p:spPr>
      </p:pic>
      <p:grpSp>
        <p:nvGrpSpPr>
          <p:cNvPr id="2" name="Gruppieren 254"/>
          <p:cNvGrpSpPr/>
          <p:nvPr/>
        </p:nvGrpSpPr>
        <p:grpSpPr>
          <a:xfrm>
            <a:off x="272348" y="1271067"/>
            <a:ext cx="8692140" cy="5398293"/>
            <a:chOff x="457961" y="1705747"/>
            <a:chExt cx="8210374" cy="4250349"/>
          </a:xfrm>
          <a:solidFill>
            <a:schemeClr val="bg1">
              <a:lumMod val="65000"/>
            </a:schemeClr>
          </a:solidFill>
        </p:grpSpPr>
        <p:sp>
          <p:nvSpPr>
            <p:cNvPr id="83" name="Freeform 3"/>
            <p:cNvSpPr>
              <a:spLocks/>
            </p:cNvSpPr>
            <p:nvPr/>
          </p:nvSpPr>
          <p:spPr bwMode="gray">
            <a:xfrm>
              <a:off x="4128256" y="3625738"/>
              <a:ext cx="477903" cy="456294"/>
            </a:xfrm>
            <a:custGeom>
              <a:avLst/>
              <a:gdLst/>
              <a:ahLst/>
              <a:cxnLst>
                <a:cxn ang="0">
                  <a:pos x="0" y="170"/>
                </a:cxn>
                <a:cxn ang="0">
                  <a:pos x="0" y="179"/>
                </a:cxn>
                <a:cxn ang="0">
                  <a:pos x="54" y="214"/>
                </a:cxn>
                <a:cxn ang="0">
                  <a:pos x="139" y="272"/>
                </a:cxn>
                <a:cxn ang="0">
                  <a:pos x="139" y="281"/>
                </a:cxn>
                <a:cxn ang="0">
                  <a:pos x="152" y="281"/>
                </a:cxn>
                <a:cxn ang="0">
                  <a:pos x="157" y="290"/>
                </a:cxn>
                <a:cxn ang="0">
                  <a:pos x="161" y="286"/>
                </a:cxn>
                <a:cxn ang="0">
                  <a:pos x="175" y="290"/>
                </a:cxn>
                <a:cxn ang="0">
                  <a:pos x="170" y="304"/>
                </a:cxn>
                <a:cxn ang="0">
                  <a:pos x="175" y="308"/>
                </a:cxn>
                <a:cxn ang="0">
                  <a:pos x="188" y="299"/>
                </a:cxn>
                <a:cxn ang="0">
                  <a:pos x="224" y="290"/>
                </a:cxn>
                <a:cxn ang="0">
                  <a:pos x="300" y="237"/>
                </a:cxn>
                <a:cxn ang="0">
                  <a:pos x="300" y="232"/>
                </a:cxn>
                <a:cxn ang="0">
                  <a:pos x="282" y="219"/>
                </a:cxn>
                <a:cxn ang="0">
                  <a:pos x="273" y="219"/>
                </a:cxn>
                <a:cxn ang="0">
                  <a:pos x="264" y="214"/>
                </a:cxn>
                <a:cxn ang="0">
                  <a:pos x="268" y="210"/>
                </a:cxn>
                <a:cxn ang="0">
                  <a:pos x="255" y="192"/>
                </a:cxn>
                <a:cxn ang="0">
                  <a:pos x="260" y="183"/>
                </a:cxn>
                <a:cxn ang="0">
                  <a:pos x="264" y="170"/>
                </a:cxn>
                <a:cxn ang="0">
                  <a:pos x="260" y="156"/>
                </a:cxn>
                <a:cxn ang="0">
                  <a:pos x="260" y="138"/>
                </a:cxn>
                <a:cxn ang="0">
                  <a:pos x="255" y="129"/>
                </a:cxn>
                <a:cxn ang="0">
                  <a:pos x="255" y="94"/>
                </a:cxn>
                <a:cxn ang="0">
                  <a:pos x="246" y="89"/>
                </a:cxn>
                <a:cxn ang="0">
                  <a:pos x="237" y="76"/>
                </a:cxn>
                <a:cxn ang="0">
                  <a:pos x="233" y="58"/>
                </a:cxn>
                <a:cxn ang="0">
                  <a:pos x="246" y="40"/>
                </a:cxn>
                <a:cxn ang="0">
                  <a:pos x="242" y="13"/>
                </a:cxn>
                <a:cxn ang="0">
                  <a:pos x="251" y="4"/>
                </a:cxn>
                <a:cxn ang="0">
                  <a:pos x="228" y="0"/>
                </a:cxn>
                <a:cxn ang="0">
                  <a:pos x="228" y="4"/>
                </a:cxn>
                <a:cxn ang="0">
                  <a:pos x="219" y="4"/>
                </a:cxn>
                <a:cxn ang="0">
                  <a:pos x="201" y="9"/>
                </a:cxn>
                <a:cxn ang="0">
                  <a:pos x="184" y="4"/>
                </a:cxn>
                <a:cxn ang="0">
                  <a:pos x="170" y="9"/>
                </a:cxn>
                <a:cxn ang="0">
                  <a:pos x="170" y="13"/>
                </a:cxn>
                <a:cxn ang="0">
                  <a:pos x="166" y="9"/>
                </a:cxn>
                <a:cxn ang="0">
                  <a:pos x="139" y="13"/>
                </a:cxn>
                <a:cxn ang="0">
                  <a:pos x="126" y="27"/>
                </a:cxn>
                <a:cxn ang="0">
                  <a:pos x="121" y="27"/>
                </a:cxn>
                <a:cxn ang="0">
                  <a:pos x="99" y="36"/>
                </a:cxn>
                <a:cxn ang="0">
                  <a:pos x="94" y="40"/>
                </a:cxn>
                <a:cxn ang="0">
                  <a:pos x="99" y="53"/>
                </a:cxn>
                <a:cxn ang="0">
                  <a:pos x="99" y="67"/>
                </a:cxn>
                <a:cxn ang="0">
                  <a:pos x="103" y="85"/>
                </a:cxn>
                <a:cxn ang="0">
                  <a:pos x="112" y="89"/>
                </a:cxn>
                <a:cxn ang="0">
                  <a:pos x="108" y="98"/>
                </a:cxn>
                <a:cxn ang="0">
                  <a:pos x="90" y="94"/>
                </a:cxn>
                <a:cxn ang="0">
                  <a:pos x="81" y="107"/>
                </a:cxn>
                <a:cxn ang="0">
                  <a:pos x="41" y="138"/>
                </a:cxn>
                <a:cxn ang="0">
                  <a:pos x="32" y="138"/>
                </a:cxn>
                <a:cxn ang="0">
                  <a:pos x="14" y="143"/>
                </a:cxn>
                <a:cxn ang="0">
                  <a:pos x="5" y="156"/>
                </a:cxn>
                <a:cxn ang="0">
                  <a:pos x="0" y="170"/>
                </a:cxn>
              </a:cxnLst>
              <a:rect l="0" t="0" r="r" b="b"/>
              <a:pathLst>
                <a:path w="300" h="308">
                  <a:moveTo>
                    <a:pt x="0" y="170"/>
                  </a:moveTo>
                  <a:lnTo>
                    <a:pt x="0" y="179"/>
                  </a:lnTo>
                  <a:lnTo>
                    <a:pt x="54" y="214"/>
                  </a:lnTo>
                  <a:lnTo>
                    <a:pt x="139" y="272"/>
                  </a:lnTo>
                  <a:lnTo>
                    <a:pt x="139" y="281"/>
                  </a:lnTo>
                  <a:lnTo>
                    <a:pt x="152" y="281"/>
                  </a:lnTo>
                  <a:lnTo>
                    <a:pt x="157" y="290"/>
                  </a:lnTo>
                  <a:lnTo>
                    <a:pt x="161" y="286"/>
                  </a:lnTo>
                  <a:lnTo>
                    <a:pt x="175" y="290"/>
                  </a:lnTo>
                  <a:lnTo>
                    <a:pt x="170" y="304"/>
                  </a:lnTo>
                  <a:lnTo>
                    <a:pt x="175" y="308"/>
                  </a:lnTo>
                  <a:lnTo>
                    <a:pt x="188" y="299"/>
                  </a:lnTo>
                  <a:lnTo>
                    <a:pt x="224" y="290"/>
                  </a:lnTo>
                  <a:lnTo>
                    <a:pt x="300" y="237"/>
                  </a:lnTo>
                  <a:lnTo>
                    <a:pt x="300" y="232"/>
                  </a:lnTo>
                  <a:lnTo>
                    <a:pt x="282" y="219"/>
                  </a:lnTo>
                  <a:lnTo>
                    <a:pt x="273" y="219"/>
                  </a:lnTo>
                  <a:lnTo>
                    <a:pt x="264" y="214"/>
                  </a:lnTo>
                  <a:lnTo>
                    <a:pt x="268" y="210"/>
                  </a:lnTo>
                  <a:lnTo>
                    <a:pt x="255" y="192"/>
                  </a:lnTo>
                  <a:lnTo>
                    <a:pt x="260" y="183"/>
                  </a:lnTo>
                  <a:lnTo>
                    <a:pt x="264" y="170"/>
                  </a:lnTo>
                  <a:lnTo>
                    <a:pt x="260" y="156"/>
                  </a:lnTo>
                  <a:lnTo>
                    <a:pt x="260" y="138"/>
                  </a:lnTo>
                  <a:lnTo>
                    <a:pt x="255" y="129"/>
                  </a:lnTo>
                  <a:lnTo>
                    <a:pt x="255" y="94"/>
                  </a:lnTo>
                  <a:lnTo>
                    <a:pt x="246" y="89"/>
                  </a:lnTo>
                  <a:lnTo>
                    <a:pt x="237" y="76"/>
                  </a:lnTo>
                  <a:lnTo>
                    <a:pt x="233" y="58"/>
                  </a:lnTo>
                  <a:lnTo>
                    <a:pt x="246" y="40"/>
                  </a:lnTo>
                  <a:lnTo>
                    <a:pt x="242" y="13"/>
                  </a:lnTo>
                  <a:lnTo>
                    <a:pt x="251" y="4"/>
                  </a:lnTo>
                  <a:lnTo>
                    <a:pt x="228" y="0"/>
                  </a:lnTo>
                  <a:lnTo>
                    <a:pt x="228" y="4"/>
                  </a:lnTo>
                  <a:lnTo>
                    <a:pt x="219" y="4"/>
                  </a:lnTo>
                  <a:lnTo>
                    <a:pt x="201" y="9"/>
                  </a:lnTo>
                  <a:lnTo>
                    <a:pt x="184" y="4"/>
                  </a:lnTo>
                  <a:lnTo>
                    <a:pt x="170" y="9"/>
                  </a:lnTo>
                  <a:lnTo>
                    <a:pt x="170" y="13"/>
                  </a:lnTo>
                  <a:lnTo>
                    <a:pt x="166" y="9"/>
                  </a:lnTo>
                  <a:lnTo>
                    <a:pt x="139" y="13"/>
                  </a:lnTo>
                  <a:lnTo>
                    <a:pt x="126" y="27"/>
                  </a:lnTo>
                  <a:lnTo>
                    <a:pt x="121" y="27"/>
                  </a:lnTo>
                  <a:lnTo>
                    <a:pt x="99" y="36"/>
                  </a:lnTo>
                  <a:lnTo>
                    <a:pt x="94" y="40"/>
                  </a:lnTo>
                  <a:lnTo>
                    <a:pt x="99" y="53"/>
                  </a:lnTo>
                  <a:lnTo>
                    <a:pt x="99" y="67"/>
                  </a:lnTo>
                  <a:lnTo>
                    <a:pt x="103" y="85"/>
                  </a:lnTo>
                  <a:lnTo>
                    <a:pt x="112" y="89"/>
                  </a:lnTo>
                  <a:lnTo>
                    <a:pt x="108" y="98"/>
                  </a:lnTo>
                  <a:lnTo>
                    <a:pt x="90" y="94"/>
                  </a:lnTo>
                  <a:lnTo>
                    <a:pt x="81" y="107"/>
                  </a:lnTo>
                  <a:lnTo>
                    <a:pt x="41" y="138"/>
                  </a:lnTo>
                  <a:lnTo>
                    <a:pt x="32" y="138"/>
                  </a:lnTo>
                  <a:lnTo>
                    <a:pt x="14" y="143"/>
                  </a:lnTo>
                  <a:lnTo>
                    <a:pt x="5" y="156"/>
                  </a:lnTo>
                  <a:lnTo>
                    <a:pt x="0" y="17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84" name="Freeform 4"/>
            <p:cNvSpPr>
              <a:spLocks/>
            </p:cNvSpPr>
            <p:nvPr/>
          </p:nvSpPr>
          <p:spPr bwMode="gray">
            <a:xfrm>
              <a:off x="4591822" y="4591659"/>
              <a:ext cx="283556" cy="297776"/>
            </a:xfrm>
            <a:custGeom>
              <a:avLst/>
              <a:gdLst/>
              <a:ahLst/>
              <a:cxnLst>
                <a:cxn ang="0">
                  <a:pos x="4" y="188"/>
                </a:cxn>
                <a:cxn ang="0">
                  <a:pos x="9" y="184"/>
                </a:cxn>
                <a:cxn ang="0">
                  <a:pos x="27" y="184"/>
                </a:cxn>
                <a:cxn ang="0">
                  <a:pos x="40" y="192"/>
                </a:cxn>
                <a:cxn ang="0">
                  <a:pos x="49" y="188"/>
                </a:cxn>
                <a:cxn ang="0">
                  <a:pos x="103" y="188"/>
                </a:cxn>
                <a:cxn ang="0">
                  <a:pos x="116" y="201"/>
                </a:cxn>
                <a:cxn ang="0">
                  <a:pos x="134" y="201"/>
                </a:cxn>
                <a:cxn ang="0">
                  <a:pos x="170" y="192"/>
                </a:cxn>
                <a:cxn ang="0">
                  <a:pos x="147" y="170"/>
                </a:cxn>
                <a:cxn ang="0">
                  <a:pos x="152" y="125"/>
                </a:cxn>
                <a:cxn ang="0">
                  <a:pos x="174" y="121"/>
                </a:cxn>
                <a:cxn ang="0">
                  <a:pos x="178" y="112"/>
                </a:cxn>
                <a:cxn ang="0">
                  <a:pos x="178" y="90"/>
                </a:cxn>
                <a:cxn ang="0">
                  <a:pos x="152" y="94"/>
                </a:cxn>
                <a:cxn ang="0">
                  <a:pos x="143" y="41"/>
                </a:cxn>
                <a:cxn ang="0">
                  <a:pos x="134" y="41"/>
                </a:cxn>
                <a:cxn ang="0">
                  <a:pos x="129" y="36"/>
                </a:cxn>
                <a:cxn ang="0">
                  <a:pos x="116" y="36"/>
                </a:cxn>
                <a:cxn ang="0">
                  <a:pos x="111" y="54"/>
                </a:cxn>
                <a:cxn ang="0">
                  <a:pos x="89" y="54"/>
                </a:cxn>
                <a:cxn ang="0">
                  <a:pos x="80" y="41"/>
                </a:cxn>
                <a:cxn ang="0">
                  <a:pos x="80" y="36"/>
                </a:cxn>
                <a:cxn ang="0">
                  <a:pos x="76" y="23"/>
                </a:cxn>
                <a:cxn ang="0">
                  <a:pos x="22" y="23"/>
                </a:cxn>
                <a:cxn ang="0">
                  <a:pos x="9" y="18"/>
                </a:cxn>
                <a:cxn ang="0">
                  <a:pos x="9" y="18"/>
                </a:cxn>
                <a:cxn ang="0">
                  <a:pos x="18" y="0"/>
                </a:cxn>
                <a:cxn ang="0">
                  <a:pos x="13" y="0"/>
                </a:cxn>
                <a:cxn ang="0">
                  <a:pos x="4" y="9"/>
                </a:cxn>
                <a:cxn ang="0">
                  <a:pos x="4" y="14"/>
                </a:cxn>
                <a:cxn ang="0">
                  <a:pos x="27" y="54"/>
                </a:cxn>
                <a:cxn ang="0">
                  <a:pos x="27" y="63"/>
                </a:cxn>
                <a:cxn ang="0">
                  <a:pos x="22" y="63"/>
                </a:cxn>
                <a:cxn ang="0">
                  <a:pos x="18" y="67"/>
                </a:cxn>
                <a:cxn ang="0">
                  <a:pos x="31" y="90"/>
                </a:cxn>
                <a:cxn ang="0">
                  <a:pos x="36" y="103"/>
                </a:cxn>
                <a:cxn ang="0">
                  <a:pos x="27" y="112"/>
                </a:cxn>
                <a:cxn ang="0">
                  <a:pos x="22" y="116"/>
                </a:cxn>
                <a:cxn ang="0">
                  <a:pos x="13" y="130"/>
                </a:cxn>
                <a:cxn ang="0">
                  <a:pos x="4" y="148"/>
                </a:cxn>
                <a:cxn ang="0">
                  <a:pos x="0" y="161"/>
                </a:cxn>
                <a:cxn ang="0">
                  <a:pos x="4" y="179"/>
                </a:cxn>
                <a:cxn ang="0">
                  <a:pos x="0" y="179"/>
                </a:cxn>
                <a:cxn ang="0">
                  <a:pos x="4" y="188"/>
                </a:cxn>
              </a:cxnLst>
              <a:rect l="0" t="0" r="r" b="b"/>
              <a:pathLst>
                <a:path w="178" h="201">
                  <a:moveTo>
                    <a:pt x="4" y="188"/>
                  </a:moveTo>
                  <a:lnTo>
                    <a:pt x="9" y="184"/>
                  </a:lnTo>
                  <a:lnTo>
                    <a:pt x="27" y="184"/>
                  </a:lnTo>
                  <a:lnTo>
                    <a:pt x="40" y="192"/>
                  </a:lnTo>
                  <a:lnTo>
                    <a:pt x="49" y="188"/>
                  </a:lnTo>
                  <a:lnTo>
                    <a:pt x="103" y="188"/>
                  </a:lnTo>
                  <a:lnTo>
                    <a:pt x="116" y="201"/>
                  </a:lnTo>
                  <a:lnTo>
                    <a:pt x="134" y="201"/>
                  </a:lnTo>
                  <a:lnTo>
                    <a:pt x="170" y="192"/>
                  </a:lnTo>
                  <a:lnTo>
                    <a:pt x="147" y="170"/>
                  </a:lnTo>
                  <a:lnTo>
                    <a:pt x="152" y="125"/>
                  </a:lnTo>
                  <a:lnTo>
                    <a:pt x="174" y="121"/>
                  </a:lnTo>
                  <a:lnTo>
                    <a:pt x="178" y="112"/>
                  </a:lnTo>
                  <a:lnTo>
                    <a:pt x="178" y="90"/>
                  </a:lnTo>
                  <a:lnTo>
                    <a:pt x="152" y="94"/>
                  </a:lnTo>
                  <a:lnTo>
                    <a:pt x="143" y="41"/>
                  </a:lnTo>
                  <a:lnTo>
                    <a:pt x="134" y="41"/>
                  </a:lnTo>
                  <a:lnTo>
                    <a:pt x="129" y="36"/>
                  </a:lnTo>
                  <a:lnTo>
                    <a:pt x="116" y="36"/>
                  </a:lnTo>
                  <a:lnTo>
                    <a:pt x="111" y="54"/>
                  </a:lnTo>
                  <a:lnTo>
                    <a:pt x="89" y="54"/>
                  </a:lnTo>
                  <a:lnTo>
                    <a:pt x="80" y="41"/>
                  </a:lnTo>
                  <a:lnTo>
                    <a:pt x="80" y="36"/>
                  </a:lnTo>
                  <a:lnTo>
                    <a:pt x="76" y="23"/>
                  </a:lnTo>
                  <a:lnTo>
                    <a:pt x="22" y="23"/>
                  </a:lnTo>
                  <a:lnTo>
                    <a:pt x="9" y="18"/>
                  </a:lnTo>
                  <a:lnTo>
                    <a:pt x="9" y="18"/>
                  </a:lnTo>
                  <a:lnTo>
                    <a:pt x="18" y="0"/>
                  </a:lnTo>
                  <a:lnTo>
                    <a:pt x="13" y="0"/>
                  </a:lnTo>
                  <a:lnTo>
                    <a:pt x="4" y="9"/>
                  </a:lnTo>
                  <a:lnTo>
                    <a:pt x="4" y="14"/>
                  </a:lnTo>
                  <a:lnTo>
                    <a:pt x="27" y="54"/>
                  </a:lnTo>
                  <a:lnTo>
                    <a:pt x="27" y="63"/>
                  </a:lnTo>
                  <a:lnTo>
                    <a:pt x="22" y="63"/>
                  </a:lnTo>
                  <a:lnTo>
                    <a:pt x="18" y="67"/>
                  </a:lnTo>
                  <a:lnTo>
                    <a:pt x="31" y="90"/>
                  </a:lnTo>
                  <a:lnTo>
                    <a:pt x="36" y="103"/>
                  </a:lnTo>
                  <a:lnTo>
                    <a:pt x="27" y="112"/>
                  </a:lnTo>
                  <a:lnTo>
                    <a:pt x="22" y="116"/>
                  </a:lnTo>
                  <a:lnTo>
                    <a:pt x="13" y="130"/>
                  </a:lnTo>
                  <a:lnTo>
                    <a:pt x="4" y="148"/>
                  </a:lnTo>
                  <a:lnTo>
                    <a:pt x="0" y="161"/>
                  </a:lnTo>
                  <a:lnTo>
                    <a:pt x="4" y="179"/>
                  </a:lnTo>
                  <a:lnTo>
                    <a:pt x="0" y="179"/>
                  </a:lnTo>
                  <a:lnTo>
                    <a:pt x="4" y="188"/>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85" name="Freeform 5"/>
            <p:cNvSpPr>
              <a:spLocks/>
            </p:cNvSpPr>
            <p:nvPr/>
          </p:nvSpPr>
          <p:spPr bwMode="gray">
            <a:xfrm>
              <a:off x="4782983" y="4883509"/>
              <a:ext cx="221428" cy="217777"/>
            </a:xfrm>
            <a:custGeom>
              <a:avLst/>
              <a:gdLst/>
              <a:ahLst/>
              <a:cxnLst>
                <a:cxn ang="0">
                  <a:pos x="0" y="112"/>
                </a:cxn>
                <a:cxn ang="0">
                  <a:pos x="9" y="130"/>
                </a:cxn>
                <a:cxn ang="0">
                  <a:pos x="9" y="138"/>
                </a:cxn>
                <a:cxn ang="0">
                  <a:pos x="9" y="147"/>
                </a:cxn>
                <a:cxn ang="0">
                  <a:pos x="32" y="143"/>
                </a:cxn>
                <a:cxn ang="0">
                  <a:pos x="45" y="121"/>
                </a:cxn>
                <a:cxn ang="0">
                  <a:pos x="50" y="121"/>
                </a:cxn>
                <a:cxn ang="0">
                  <a:pos x="54" y="125"/>
                </a:cxn>
                <a:cxn ang="0">
                  <a:pos x="58" y="130"/>
                </a:cxn>
                <a:cxn ang="0">
                  <a:pos x="81" y="125"/>
                </a:cxn>
                <a:cxn ang="0">
                  <a:pos x="85" y="112"/>
                </a:cxn>
                <a:cxn ang="0">
                  <a:pos x="99" y="103"/>
                </a:cxn>
                <a:cxn ang="0">
                  <a:pos x="99" y="98"/>
                </a:cxn>
                <a:cxn ang="0">
                  <a:pos x="121" y="76"/>
                </a:cxn>
                <a:cxn ang="0">
                  <a:pos x="134" y="71"/>
                </a:cxn>
                <a:cxn ang="0">
                  <a:pos x="139" y="67"/>
                </a:cxn>
                <a:cxn ang="0">
                  <a:pos x="139" y="62"/>
                </a:cxn>
                <a:cxn ang="0">
                  <a:pos x="125" y="62"/>
                </a:cxn>
                <a:cxn ang="0">
                  <a:pos x="112" y="45"/>
                </a:cxn>
                <a:cxn ang="0">
                  <a:pos x="85" y="22"/>
                </a:cxn>
                <a:cxn ang="0">
                  <a:pos x="72" y="0"/>
                </a:cxn>
                <a:cxn ang="0">
                  <a:pos x="58" y="4"/>
                </a:cxn>
                <a:cxn ang="0">
                  <a:pos x="54" y="13"/>
                </a:cxn>
                <a:cxn ang="0">
                  <a:pos x="45" y="4"/>
                </a:cxn>
                <a:cxn ang="0">
                  <a:pos x="27" y="9"/>
                </a:cxn>
                <a:cxn ang="0">
                  <a:pos x="18" y="9"/>
                </a:cxn>
                <a:cxn ang="0">
                  <a:pos x="18" y="67"/>
                </a:cxn>
                <a:cxn ang="0">
                  <a:pos x="5" y="67"/>
                </a:cxn>
                <a:cxn ang="0">
                  <a:pos x="0" y="112"/>
                </a:cxn>
              </a:cxnLst>
              <a:rect l="0" t="0" r="r" b="b"/>
              <a:pathLst>
                <a:path w="139" h="147">
                  <a:moveTo>
                    <a:pt x="0" y="112"/>
                  </a:moveTo>
                  <a:lnTo>
                    <a:pt x="9" y="130"/>
                  </a:lnTo>
                  <a:lnTo>
                    <a:pt x="9" y="138"/>
                  </a:lnTo>
                  <a:lnTo>
                    <a:pt x="9" y="147"/>
                  </a:lnTo>
                  <a:lnTo>
                    <a:pt x="32" y="143"/>
                  </a:lnTo>
                  <a:lnTo>
                    <a:pt x="45" y="121"/>
                  </a:lnTo>
                  <a:lnTo>
                    <a:pt x="50" y="121"/>
                  </a:lnTo>
                  <a:lnTo>
                    <a:pt x="54" y="125"/>
                  </a:lnTo>
                  <a:lnTo>
                    <a:pt x="58" y="130"/>
                  </a:lnTo>
                  <a:lnTo>
                    <a:pt x="81" y="125"/>
                  </a:lnTo>
                  <a:lnTo>
                    <a:pt x="85" y="112"/>
                  </a:lnTo>
                  <a:lnTo>
                    <a:pt x="99" y="103"/>
                  </a:lnTo>
                  <a:lnTo>
                    <a:pt x="99" y="98"/>
                  </a:lnTo>
                  <a:lnTo>
                    <a:pt x="121" y="76"/>
                  </a:lnTo>
                  <a:lnTo>
                    <a:pt x="134" y="71"/>
                  </a:lnTo>
                  <a:lnTo>
                    <a:pt x="139" y="67"/>
                  </a:lnTo>
                  <a:lnTo>
                    <a:pt x="139" y="62"/>
                  </a:lnTo>
                  <a:lnTo>
                    <a:pt x="125" y="62"/>
                  </a:lnTo>
                  <a:lnTo>
                    <a:pt x="112" y="45"/>
                  </a:lnTo>
                  <a:lnTo>
                    <a:pt x="85" y="22"/>
                  </a:lnTo>
                  <a:lnTo>
                    <a:pt x="72" y="0"/>
                  </a:lnTo>
                  <a:lnTo>
                    <a:pt x="58" y="4"/>
                  </a:lnTo>
                  <a:lnTo>
                    <a:pt x="54" y="13"/>
                  </a:lnTo>
                  <a:lnTo>
                    <a:pt x="45" y="4"/>
                  </a:lnTo>
                  <a:lnTo>
                    <a:pt x="27" y="9"/>
                  </a:lnTo>
                  <a:lnTo>
                    <a:pt x="18" y="9"/>
                  </a:lnTo>
                  <a:lnTo>
                    <a:pt x="18" y="67"/>
                  </a:lnTo>
                  <a:lnTo>
                    <a:pt x="5" y="67"/>
                  </a:lnTo>
                  <a:lnTo>
                    <a:pt x="0" y="11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86" name="Freeform 6"/>
            <p:cNvSpPr>
              <a:spLocks/>
            </p:cNvSpPr>
            <p:nvPr/>
          </p:nvSpPr>
          <p:spPr bwMode="gray">
            <a:xfrm>
              <a:off x="4996447" y="4545733"/>
              <a:ext cx="43011" cy="45926"/>
            </a:xfrm>
            <a:custGeom>
              <a:avLst/>
              <a:gdLst/>
              <a:ahLst/>
              <a:cxnLst>
                <a:cxn ang="0">
                  <a:pos x="0" y="4"/>
                </a:cxn>
                <a:cxn ang="0">
                  <a:pos x="5" y="18"/>
                </a:cxn>
                <a:cxn ang="0">
                  <a:pos x="5" y="31"/>
                </a:cxn>
                <a:cxn ang="0">
                  <a:pos x="9" y="31"/>
                </a:cxn>
                <a:cxn ang="0">
                  <a:pos x="27" y="18"/>
                </a:cxn>
                <a:cxn ang="0">
                  <a:pos x="27" y="9"/>
                </a:cxn>
                <a:cxn ang="0">
                  <a:pos x="23" y="9"/>
                </a:cxn>
                <a:cxn ang="0">
                  <a:pos x="23" y="0"/>
                </a:cxn>
                <a:cxn ang="0">
                  <a:pos x="14" y="0"/>
                </a:cxn>
                <a:cxn ang="0">
                  <a:pos x="9" y="4"/>
                </a:cxn>
                <a:cxn ang="0">
                  <a:pos x="0" y="4"/>
                </a:cxn>
              </a:cxnLst>
              <a:rect l="0" t="0" r="r" b="b"/>
              <a:pathLst>
                <a:path w="27" h="31">
                  <a:moveTo>
                    <a:pt x="0" y="4"/>
                  </a:moveTo>
                  <a:lnTo>
                    <a:pt x="5" y="18"/>
                  </a:lnTo>
                  <a:lnTo>
                    <a:pt x="5" y="31"/>
                  </a:lnTo>
                  <a:lnTo>
                    <a:pt x="9" y="31"/>
                  </a:lnTo>
                  <a:lnTo>
                    <a:pt x="27" y="18"/>
                  </a:lnTo>
                  <a:lnTo>
                    <a:pt x="27" y="9"/>
                  </a:lnTo>
                  <a:lnTo>
                    <a:pt x="23" y="9"/>
                  </a:lnTo>
                  <a:lnTo>
                    <a:pt x="23" y="0"/>
                  </a:lnTo>
                  <a:lnTo>
                    <a:pt x="14" y="0"/>
                  </a:lnTo>
                  <a:lnTo>
                    <a:pt x="9" y="4"/>
                  </a:lnTo>
                  <a:lnTo>
                    <a:pt x="0" y="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87" name="Freeform 7"/>
            <p:cNvSpPr>
              <a:spLocks/>
            </p:cNvSpPr>
            <p:nvPr/>
          </p:nvSpPr>
          <p:spPr bwMode="gray">
            <a:xfrm>
              <a:off x="4534474" y="4215364"/>
              <a:ext cx="164080" cy="237036"/>
            </a:xfrm>
            <a:custGeom>
              <a:avLst/>
              <a:gdLst/>
              <a:ahLst/>
              <a:cxnLst>
                <a:cxn ang="0">
                  <a:pos x="0" y="116"/>
                </a:cxn>
                <a:cxn ang="0">
                  <a:pos x="0" y="125"/>
                </a:cxn>
                <a:cxn ang="0">
                  <a:pos x="5" y="129"/>
                </a:cxn>
                <a:cxn ang="0">
                  <a:pos x="13" y="129"/>
                </a:cxn>
                <a:cxn ang="0">
                  <a:pos x="9" y="138"/>
                </a:cxn>
                <a:cxn ang="0">
                  <a:pos x="9" y="143"/>
                </a:cxn>
                <a:cxn ang="0">
                  <a:pos x="9" y="156"/>
                </a:cxn>
                <a:cxn ang="0">
                  <a:pos x="31" y="160"/>
                </a:cxn>
                <a:cxn ang="0">
                  <a:pos x="49" y="156"/>
                </a:cxn>
                <a:cxn ang="0">
                  <a:pos x="63" y="156"/>
                </a:cxn>
                <a:cxn ang="0">
                  <a:pos x="85" y="156"/>
                </a:cxn>
                <a:cxn ang="0">
                  <a:pos x="98" y="160"/>
                </a:cxn>
                <a:cxn ang="0">
                  <a:pos x="103" y="143"/>
                </a:cxn>
                <a:cxn ang="0">
                  <a:pos x="94" y="138"/>
                </a:cxn>
                <a:cxn ang="0">
                  <a:pos x="80" y="125"/>
                </a:cxn>
                <a:cxn ang="0">
                  <a:pos x="76" y="98"/>
                </a:cxn>
                <a:cxn ang="0">
                  <a:pos x="94" y="80"/>
                </a:cxn>
                <a:cxn ang="0">
                  <a:pos x="89" y="71"/>
                </a:cxn>
                <a:cxn ang="0">
                  <a:pos x="72" y="49"/>
                </a:cxn>
                <a:cxn ang="0">
                  <a:pos x="72" y="40"/>
                </a:cxn>
                <a:cxn ang="0">
                  <a:pos x="89" y="44"/>
                </a:cxn>
                <a:cxn ang="0">
                  <a:pos x="85" y="31"/>
                </a:cxn>
                <a:cxn ang="0">
                  <a:pos x="85" y="17"/>
                </a:cxn>
                <a:cxn ang="0">
                  <a:pos x="80" y="0"/>
                </a:cxn>
                <a:cxn ang="0">
                  <a:pos x="76" y="4"/>
                </a:cxn>
                <a:cxn ang="0">
                  <a:pos x="76" y="17"/>
                </a:cxn>
                <a:cxn ang="0">
                  <a:pos x="67" y="22"/>
                </a:cxn>
                <a:cxn ang="0">
                  <a:pos x="63" y="49"/>
                </a:cxn>
                <a:cxn ang="0">
                  <a:pos x="58" y="49"/>
                </a:cxn>
                <a:cxn ang="0">
                  <a:pos x="54" y="62"/>
                </a:cxn>
                <a:cxn ang="0">
                  <a:pos x="45" y="67"/>
                </a:cxn>
                <a:cxn ang="0">
                  <a:pos x="31" y="89"/>
                </a:cxn>
                <a:cxn ang="0">
                  <a:pos x="22" y="84"/>
                </a:cxn>
                <a:cxn ang="0">
                  <a:pos x="13" y="84"/>
                </a:cxn>
                <a:cxn ang="0">
                  <a:pos x="5" y="111"/>
                </a:cxn>
                <a:cxn ang="0">
                  <a:pos x="0" y="116"/>
                </a:cxn>
              </a:cxnLst>
              <a:rect l="0" t="0" r="r" b="b"/>
              <a:pathLst>
                <a:path w="103" h="160">
                  <a:moveTo>
                    <a:pt x="0" y="116"/>
                  </a:moveTo>
                  <a:lnTo>
                    <a:pt x="0" y="125"/>
                  </a:lnTo>
                  <a:lnTo>
                    <a:pt x="5" y="129"/>
                  </a:lnTo>
                  <a:lnTo>
                    <a:pt x="13" y="129"/>
                  </a:lnTo>
                  <a:lnTo>
                    <a:pt x="9" y="138"/>
                  </a:lnTo>
                  <a:lnTo>
                    <a:pt x="9" y="143"/>
                  </a:lnTo>
                  <a:lnTo>
                    <a:pt x="9" y="156"/>
                  </a:lnTo>
                  <a:lnTo>
                    <a:pt x="31" y="160"/>
                  </a:lnTo>
                  <a:lnTo>
                    <a:pt x="49" y="156"/>
                  </a:lnTo>
                  <a:lnTo>
                    <a:pt x="63" y="156"/>
                  </a:lnTo>
                  <a:lnTo>
                    <a:pt x="85" y="156"/>
                  </a:lnTo>
                  <a:lnTo>
                    <a:pt x="98" y="160"/>
                  </a:lnTo>
                  <a:lnTo>
                    <a:pt x="103" y="143"/>
                  </a:lnTo>
                  <a:lnTo>
                    <a:pt x="94" y="138"/>
                  </a:lnTo>
                  <a:lnTo>
                    <a:pt x="80" y="125"/>
                  </a:lnTo>
                  <a:lnTo>
                    <a:pt x="76" y="98"/>
                  </a:lnTo>
                  <a:lnTo>
                    <a:pt x="94" y="80"/>
                  </a:lnTo>
                  <a:lnTo>
                    <a:pt x="89" y="71"/>
                  </a:lnTo>
                  <a:lnTo>
                    <a:pt x="72" y="49"/>
                  </a:lnTo>
                  <a:lnTo>
                    <a:pt x="72" y="40"/>
                  </a:lnTo>
                  <a:lnTo>
                    <a:pt x="89" y="44"/>
                  </a:lnTo>
                  <a:lnTo>
                    <a:pt x="85" y="31"/>
                  </a:lnTo>
                  <a:lnTo>
                    <a:pt x="85" y="17"/>
                  </a:lnTo>
                  <a:lnTo>
                    <a:pt x="80" y="0"/>
                  </a:lnTo>
                  <a:lnTo>
                    <a:pt x="76" y="4"/>
                  </a:lnTo>
                  <a:lnTo>
                    <a:pt x="76" y="17"/>
                  </a:lnTo>
                  <a:lnTo>
                    <a:pt x="67" y="22"/>
                  </a:lnTo>
                  <a:lnTo>
                    <a:pt x="63" y="49"/>
                  </a:lnTo>
                  <a:lnTo>
                    <a:pt x="58" y="49"/>
                  </a:lnTo>
                  <a:lnTo>
                    <a:pt x="54" y="62"/>
                  </a:lnTo>
                  <a:lnTo>
                    <a:pt x="45" y="67"/>
                  </a:lnTo>
                  <a:lnTo>
                    <a:pt x="31" y="89"/>
                  </a:lnTo>
                  <a:lnTo>
                    <a:pt x="22" y="84"/>
                  </a:lnTo>
                  <a:lnTo>
                    <a:pt x="13" y="84"/>
                  </a:lnTo>
                  <a:lnTo>
                    <a:pt x="5" y="111"/>
                  </a:lnTo>
                  <a:lnTo>
                    <a:pt x="0" y="116"/>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88" name="Freeform 8"/>
            <p:cNvSpPr>
              <a:spLocks noEditPoints="1"/>
            </p:cNvSpPr>
            <p:nvPr/>
          </p:nvSpPr>
          <p:spPr bwMode="gray">
            <a:xfrm>
              <a:off x="3773015" y="4122032"/>
              <a:ext cx="43011" cy="53333"/>
            </a:xfrm>
            <a:custGeom>
              <a:avLst/>
              <a:gdLst/>
              <a:ahLst/>
              <a:cxnLst>
                <a:cxn ang="0">
                  <a:pos x="0" y="0"/>
                </a:cxn>
                <a:cxn ang="0">
                  <a:pos x="5" y="4"/>
                </a:cxn>
                <a:cxn ang="0">
                  <a:pos x="5" y="0"/>
                </a:cxn>
                <a:cxn ang="0">
                  <a:pos x="0" y="0"/>
                </a:cxn>
                <a:cxn ang="0">
                  <a:pos x="9" y="22"/>
                </a:cxn>
                <a:cxn ang="0">
                  <a:pos x="5" y="31"/>
                </a:cxn>
                <a:cxn ang="0">
                  <a:pos x="9" y="36"/>
                </a:cxn>
                <a:cxn ang="0">
                  <a:pos x="14" y="31"/>
                </a:cxn>
                <a:cxn ang="0">
                  <a:pos x="9" y="22"/>
                </a:cxn>
                <a:cxn ang="0">
                  <a:pos x="22" y="9"/>
                </a:cxn>
                <a:cxn ang="0">
                  <a:pos x="22" y="13"/>
                </a:cxn>
                <a:cxn ang="0">
                  <a:pos x="22" y="18"/>
                </a:cxn>
                <a:cxn ang="0">
                  <a:pos x="27" y="13"/>
                </a:cxn>
                <a:cxn ang="0">
                  <a:pos x="22" y="9"/>
                </a:cxn>
              </a:cxnLst>
              <a:rect l="0" t="0" r="r" b="b"/>
              <a:pathLst>
                <a:path w="27" h="36">
                  <a:moveTo>
                    <a:pt x="0" y="0"/>
                  </a:moveTo>
                  <a:lnTo>
                    <a:pt x="5" y="4"/>
                  </a:lnTo>
                  <a:lnTo>
                    <a:pt x="5" y="0"/>
                  </a:lnTo>
                  <a:lnTo>
                    <a:pt x="0" y="0"/>
                  </a:lnTo>
                  <a:close/>
                  <a:moveTo>
                    <a:pt x="9" y="22"/>
                  </a:moveTo>
                  <a:lnTo>
                    <a:pt x="5" y="31"/>
                  </a:lnTo>
                  <a:lnTo>
                    <a:pt x="9" y="36"/>
                  </a:lnTo>
                  <a:lnTo>
                    <a:pt x="14" y="31"/>
                  </a:lnTo>
                  <a:lnTo>
                    <a:pt x="9" y="22"/>
                  </a:lnTo>
                  <a:close/>
                  <a:moveTo>
                    <a:pt x="22" y="9"/>
                  </a:moveTo>
                  <a:lnTo>
                    <a:pt x="22" y="13"/>
                  </a:lnTo>
                  <a:lnTo>
                    <a:pt x="22" y="18"/>
                  </a:lnTo>
                  <a:lnTo>
                    <a:pt x="27" y="13"/>
                  </a:lnTo>
                  <a:lnTo>
                    <a:pt x="22" y="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89" name="Freeform 9"/>
            <p:cNvSpPr>
              <a:spLocks/>
            </p:cNvSpPr>
            <p:nvPr/>
          </p:nvSpPr>
          <p:spPr bwMode="gray">
            <a:xfrm>
              <a:off x="4655543" y="4253883"/>
              <a:ext cx="299486" cy="173332"/>
            </a:xfrm>
            <a:custGeom>
              <a:avLst/>
              <a:gdLst/>
              <a:ahLst/>
              <a:cxnLst>
                <a:cxn ang="0">
                  <a:pos x="27" y="117"/>
                </a:cxn>
                <a:cxn ang="0">
                  <a:pos x="45" y="103"/>
                </a:cxn>
                <a:cxn ang="0">
                  <a:pos x="63" y="103"/>
                </a:cxn>
                <a:cxn ang="0">
                  <a:pos x="63" y="99"/>
                </a:cxn>
                <a:cxn ang="0">
                  <a:pos x="76" y="85"/>
                </a:cxn>
                <a:cxn ang="0">
                  <a:pos x="85" y="94"/>
                </a:cxn>
                <a:cxn ang="0">
                  <a:pos x="116" y="99"/>
                </a:cxn>
                <a:cxn ang="0">
                  <a:pos x="121" y="90"/>
                </a:cxn>
                <a:cxn ang="0">
                  <a:pos x="130" y="94"/>
                </a:cxn>
                <a:cxn ang="0">
                  <a:pos x="147" y="85"/>
                </a:cxn>
                <a:cxn ang="0">
                  <a:pos x="152" y="90"/>
                </a:cxn>
                <a:cxn ang="0">
                  <a:pos x="161" y="85"/>
                </a:cxn>
                <a:cxn ang="0">
                  <a:pos x="188" y="90"/>
                </a:cxn>
                <a:cxn ang="0">
                  <a:pos x="188" y="76"/>
                </a:cxn>
                <a:cxn ang="0">
                  <a:pos x="174" y="72"/>
                </a:cxn>
                <a:cxn ang="0">
                  <a:pos x="161" y="45"/>
                </a:cxn>
                <a:cxn ang="0">
                  <a:pos x="147" y="41"/>
                </a:cxn>
                <a:cxn ang="0">
                  <a:pos x="143" y="36"/>
                </a:cxn>
                <a:cxn ang="0">
                  <a:pos x="130" y="32"/>
                </a:cxn>
                <a:cxn ang="0">
                  <a:pos x="125" y="18"/>
                </a:cxn>
                <a:cxn ang="0">
                  <a:pos x="121" y="0"/>
                </a:cxn>
                <a:cxn ang="0">
                  <a:pos x="112" y="0"/>
                </a:cxn>
                <a:cxn ang="0">
                  <a:pos x="103" y="5"/>
                </a:cxn>
                <a:cxn ang="0">
                  <a:pos x="89" y="27"/>
                </a:cxn>
                <a:cxn ang="0">
                  <a:pos x="71" y="32"/>
                </a:cxn>
                <a:cxn ang="0">
                  <a:pos x="67" y="41"/>
                </a:cxn>
                <a:cxn ang="0">
                  <a:pos x="49" y="45"/>
                </a:cxn>
                <a:cxn ang="0">
                  <a:pos x="36" y="54"/>
                </a:cxn>
                <a:cxn ang="0">
                  <a:pos x="27" y="50"/>
                </a:cxn>
                <a:cxn ang="0">
                  <a:pos x="18" y="54"/>
                </a:cxn>
                <a:cxn ang="0">
                  <a:pos x="0" y="72"/>
                </a:cxn>
                <a:cxn ang="0">
                  <a:pos x="4" y="99"/>
                </a:cxn>
                <a:cxn ang="0">
                  <a:pos x="18" y="112"/>
                </a:cxn>
                <a:cxn ang="0">
                  <a:pos x="27" y="117"/>
                </a:cxn>
              </a:cxnLst>
              <a:rect l="0" t="0" r="r" b="b"/>
              <a:pathLst>
                <a:path w="188" h="117">
                  <a:moveTo>
                    <a:pt x="27" y="117"/>
                  </a:moveTo>
                  <a:lnTo>
                    <a:pt x="45" y="103"/>
                  </a:lnTo>
                  <a:lnTo>
                    <a:pt x="63" y="103"/>
                  </a:lnTo>
                  <a:lnTo>
                    <a:pt x="63" y="99"/>
                  </a:lnTo>
                  <a:lnTo>
                    <a:pt x="76" y="85"/>
                  </a:lnTo>
                  <a:lnTo>
                    <a:pt x="85" y="94"/>
                  </a:lnTo>
                  <a:lnTo>
                    <a:pt x="116" y="99"/>
                  </a:lnTo>
                  <a:lnTo>
                    <a:pt x="121" y="90"/>
                  </a:lnTo>
                  <a:lnTo>
                    <a:pt x="130" y="94"/>
                  </a:lnTo>
                  <a:lnTo>
                    <a:pt x="147" y="85"/>
                  </a:lnTo>
                  <a:lnTo>
                    <a:pt x="152" y="90"/>
                  </a:lnTo>
                  <a:lnTo>
                    <a:pt x="161" y="85"/>
                  </a:lnTo>
                  <a:lnTo>
                    <a:pt x="188" y="90"/>
                  </a:lnTo>
                  <a:lnTo>
                    <a:pt x="188" y="76"/>
                  </a:lnTo>
                  <a:lnTo>
                    <a:pt x="174" y="72"/>
                  </a:lnTo>
                  <a:lnTo>
                    <a:pt x="161" y="45"/>
                  </a:lnTo>
                  <a:lnTo>
                    <a:pt x="147" y="41"/>
                  </a:lnTo>
                  <a:lnTo>
                    <a:pt x="143" y="36"/>
                  </a:lnTo>
                  <a:lnTo>
                    <a:pt x="130" y="32"/>
                  </a:lnTo>
                  <a:lnTo>
                    <a:pt x="125" y="18"/>
                  </a:lnTo>
                  <a:lnTo>
                    <a:pt x="121" y="0"/>
                  </a:lnTo>
                  <a:lnTo>
                    <a:pt x="112" y="0"/>
                  </a:lnTo>
                  <a:lnTo>
                    <a:pt x="103" y="5"/>
                  </a:lnTo>
                  <a:lnTo>
                    <a:pt x="89" y="27"/>
                  </a:lnTo>
                  <a:lnTo>
                    <a:pt x="71" y="32"/>
                  </a:lnTo>
                  <a:lnTo>
                    <a:pt x="67" y="41"/>
                  </a:lnTo>
                  <a:lnTo>
                    <a:pt x="49" y="45"/>
                  </a:lnTo>
                  <a:lnTo>
                    <a:pt x="36" y="54"/>
                  </a:lnTo>
                  <a:lnTo>
                    <a:pt x="27" y="50"/>
                  </a:lnTo>
                  <a:lnTo>
                    <a:pt x="18" y="54"/>
                  </a:lnTo>
                  <a:lnTo>
                    <a:pt x="0" y="72"/>
                  </a:lnTo>
                  <a:lnTo>
                    <a:pt x="4" y="99"/>
                  </a:lnTo>
                  <a:lnTo>
                    <a:pt x="18" y="112"/>
                  </a:lnTo>
                  <a:lnTo>
                    <a:pt x="27" y="117"/>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90" name="Freeform 10"/>
            <p:cNvSpPr>
              <a:spLocks/>
            </p:cNvSpPr>
            <p:nvPr/>
          </p:nvSpPr>
          <p:spPr bwMode="gray">
            <a:xfrm>
              <a:off x="4634833" y="3969440"/>
              <a:ext cx="234172" cy="364443"/>
            </a:xfrm>
            <a:custGeom>
              <a:avLst/>
              <a:gdLst/>
              <a:ahLst/>
              <a:cxnLst>
                <a:cxn ang="0">
                  <a:pos x="0" y="152"/>
                </a:cxn>
                <a:cxn ang="0">
                  <a:pos x="4" y="157"/>
                </a:cxn>
                <a:cxn ang="0">
                  <a:pos x="13" y="170"/>
                </a:cxn>
                <a:cxn ang="0">
                  <a:pos x="17" y="166"/>
                </a:cxn>
                <a:cxn ang="0">
                  <a:pos x="22" y="183"/>
                </a:cxn>
                <a:cxn ang="0">
                  <a:pos x="22" y="197"/>
                </a:cxn>
                <a:cxn ang="0">
                  <a:pos x="26" y="210"/>
                </a:cxn>
                <a:cxn ang="0">
                  <a:pos x="9" y="206"/>
                </a:cxn>
                <a:cxn ang="0">
                  <a:pos x="9" y="215"/>
                </a:cxn>
                <a:cxn ang="0">
                  <a:pos x="26" y="237"/>
                </a:cxn>
                <a:cxn ang="0">
                  <a:pos x="31" y="246"/>
                </a:cxn>
                <a:cxn ang="0">
                  <a:pos x="40" y="242"/>
                </a:cxn>
                <a:cxn ang="0">
                  <a:pos x="49" y="246"/>
                </a:cxn>
                <a:cxn ang="0">
                  <a:pos x="62" y="237"/>
                </a:cxn>
                <a:cxn ang="0">
                  <a:pos x="80" y="233"/>
                </a:cxn>
                <a:cxn ang="0">
                  <a:pos x="84" y="224"/>
                </a:cxn>
                <a:cxn ang="0">
                  <a:pos x="102" y="219"/>
                </a:cxn>
                <a:cxn ang="0">
                  <a:pos x="116" y="197"/>
                </a:cxn>
                <a:cxn ang="0">
                  <a:pos x="125" y="192"/>
                </a:cxn>
                <a:cxn ang="0">
                  <a:pos x="134" y="192"/>
                </a:cxn>
                <a:cxn ang="0">
                  <a:pos x="129" y="183"/>
                </a:cxn>
                <a:cxn ang="0">
                  <a:pos x="129" y="179"/>
                </a:cxn>
                <a:cxn ang="0">
                  <a:pos x="120" y="166"/>
                </a:cxn>
                <a:cxn ang="0">
                  <a:pos x="125" y="152"/>
                </a:cxn>
                <a:cxn ang="0">
                  <a:pos x="134" y="148"/>
                </a:cxn>
                <a:cxn ang="0">
                  <a:pos x="129" y="143"/>
                </a:cxn>
                <a:cxn ang="0">
                  <a:pos x="134" y="139"/>
                </a:cxn>
                <a:cxn ang="0">
                  <a:pos x="134" y="130"/>
                </a:cxn>
                <a:cxn ang="0">
                  <a:pos x="147" y="125"/>
                </a:cxn>
                <a:cxn ang="0">
                  <a:pos x="147" y="67"/>
                </a:cxn>
                <a:cxn ang="0">
                  <a:pos x="35" y="0"/>
                </a:cxn>
                <a:cxn ang="0">
                  <a:pos x="22" y="9"/>
                </a:cxn>
                <a:cxn ang="0">
                  <a:pos x="31" y="27"/>
                </a:cxn>
                <a:cxn ang="0">
                  <a:pos x="31" y="40"/>
                </a:cxn>
                <a:cxn ang="0">
                  <a:pos x="40" y="49"/>
                </a:cxn>
                <a:cxn ang="0">
                  <a:pos x="31" y="67"/>
                </a:cxn>
                <a:cxn ang="0">
                  <a:pos x="26" y="112"/>
                </a:cxn>
                <a:cxn ang="0">
                  <a:pos x="4" y="130"/>
                </a:cxn>
                <a:cxn ang="0">
                  <a:pos x="0" y="139"/>
                </a:cxn>
                <a:cxn ang="0">
                  <a:pos x="0" y="152"/>
                </a:cxn>
              </a:cxnLst>
              <a:rect l="0" t="0" r="r" b="b"/>
              <a:pathLst>
                <a:path w="147" h="246">
                  <a:moveTo>
                    <a:pt x="0" y="152"/>
                  </a:moveTo>
                  <a:lnTo>
                    <a:pt x="4" y="157"/>
                  </a:lnTo>
                  <a:lnTo>
                    <a:pt x="13" y="170"/>
                  </a:lnTo>
                  <a:lnTo>
                    <a:pt x="17" y="166"/>
                  </a:lnTo>
                  <a:lnTo>
                    <a:pt x="22" y="183"/>
                  </a:lnTo>
                  <a:lnTo>
                    <a:pt x="22" y="197"/>
                  </a:lnTo>
                  <a:lnTo>
                    <a:pt x="26" y="210"/>
                  </a:lnTo>
                  <a:lnTo>
                    <a:pt x="9" y="206"/>
                  </a:lnTo>
                  <a:lnTo>
                    <a:pt x="9" y="215"/>
                  </a:lnTo>
                  <a:lnTo>
                    <a:pt x="26" y="237"/>
                  </a:lnTo>
                  <a:lnTo>
                    <a:pt x="31" y="246"/>
                  </a:lnTo>
                  <a:lnTo>
                    <a:pt x="40" y="242"/>
                  </a:lnTo>
                  <a:lnTo>
                    <a:pt x="49" y="246"/>
                  </a:lnTo>
                  <a:lnTo>
                    <a:pt x="62" y="237"/>
                  </a:lnTo>
                  <a:lnTo>
                    <a:pt x="80" y="233"/>
                  </a:lnTo>
                  <a:lnTo>
                    <a:pt x="84" y="224"/>
                  </a:lnTo>
                  <a:lnTo>
                    <a:pt x="102" y="219"/>
                  </a:lnTo>
                  <a:lnTo>
                    <a:pt x="116" y="197"/>
                  </a:lnTo>
                  <a:lnTo>
                    <a:pt x="125" y="192"/>
                  </a:lnTo>
                  <a:lnTo>
                    <a:pt x="134" y="192"/>
                  </a:lnTo>
                  <a:lnTo>
                    <a:pt x="129" y="183"/>
                  </a:lnTo>
                  <a:lnTo>
                    <a:pt x="129" y="179"/>
                  </a:lnTo>
                  <a:lnTo>
                    <a:pt x="120" y="166"/>
                  </a:lnTo>
                  <a:lnTo>
                    <a:pt x="125" y="152"/>
                  </a:lnTo>
                  <a:lnTo>
                    <a:pt x="134" y="148"/>
                  </a:lnTo>
                  <a:lnTo>
                    <a:pt x="129" y="143"/>
                  </a:lnTo>
                  <a:lnTo>
                    <a:pt x="134" y="139"/>
                  </a:lnTo>
                  <a:lnTo>
                    <a:pt x="134" y="130"/>
                  </a:lnTo>
                  <a:lnTo>
                    <a:pt x="147" y="125"/>
                  </a:lnTo>
                  <a:lnTo>
                    <a:pt x="147" y="67"/>
                  </a:lnTo>
                  <a:lnTo>
                    <a:pt x="35" y="0"/>
                  </a:lnTo>
                  <a:lnTo>
                    <a:pt x="22" y="9"/>
                  </a:lnTo>
                  <a:lnTo>
                    <a:pt x="31" y="27"/>
                  </a:lnTo>
                  <a:lnTo>
                    <a:pt x="31" y="40"/>
                  </a:lnTo>
                  <a:lnTo>
                    <a:pt x="40" y="49"/>
                  </a:lnTo>
                  <a:lnTo>
                    <a:pt x="31" y="67"/>
                  </a:lnTo>
                  <a:lnTo>
                    <a:pt x="26" y="112"/>
                  </a:lnTo>
                  <a:lnTo>
                    <a:pt x="4" y="130"/>
                  </a:lnTo>
                  <a:lnTo>
                    <a:pt x="0" y="139"/>
                  </a:lnTo>
                  <a:lnTo>
                    <a:pt x="0" y="15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91" name="Freeform 11"/>
            <p:cNvSpPr>
              <a:spLocks noEditPoints="1"/>
            </p:cNvSpPr>
            <p:nvPr/>
          </p:nvSpPr>
          <p:spPr bwMode="gray">
            <a:xfrm>
              <a:off x="5316642" y="4738325"/>
              <a:ext cx="28674" cy="25185"/>
            </a:xfrm>
            <a:custGeom>
              <a:avLst/>
              <a:gdLst/>
              <a:ahLst/>
              <a:cxnLst>
                <a:cxn ang="0">
                  <a:pos x="5" y="9"/>
                </a:cxn>
                <a:cxn ang="0">
                  <a:pos x="5" y="4"/>
                </a:cxn>
                <a:cxn ang="0">
                  <a:pos x="5" y="0"/>
                </a:cxn>
                <a:cxn ang="0">
                  <a:pos x="0" y="4"/>
                </a:cxn>
                <a:cxn ang="0">
                  <a:pos x="0" y="9"/>
                </a:cxn>
                <a:cxn ang="0">
                  <a:pos x="5" y="9"/>
                </a:cxn>
                <a:cxn ang="0">
                  <a:pos x="18" y="13"/>
                </a:cxn>
                <a:cxn ang="0">
                  <a:pos x="18" y="17"/>
                </a:cxn>
                <a:cxn ang="0">
                  <a:pos x="18" y="13"/>
                </a:cxn>
                <a:cxn ang="0">
                  <a:pos x="18" y="13"/>
                </a:cxn>
              </a:cxnLst>
              <a:rect l="0" t="0" r="r" b="b"/>
              <a:pathLst>
                <a:path w="18" h="17">
                  <a:moveTo>
                    <a:pt x="5" y="9"/>
                  </a:moveTo>
                  <a:lnTo>
                    <a:pt x="5" y="4"/>
                  </a:lnTo>
                  <a:lnTo>
                    <a:pt x="5" y="0"/>
                  </a:lnTo>
                  <a:lnTo>
                    <a:pt x="0" y="4"/>
                  </a:lnTo>
                  <a:lnTo>
                    <a:pt x="0" y="9"/>
                  </a:lnTo>
                  <a:lnTo>
                    <a:pt x="5" y="9"/>
                  </a:lnTo>
                  <a:close/>
                  <a:moveTo>
                    <a:pt x="18" y="13"/>
                  </a:moveTo>
                  <a:lnTo>
                    <a:pt x="18" y="17"/>
                  </a:lnTo>
                  <a:lnTo>
                    <a:pt x="18" y="13"/>
                  </a:lnTo>
                  <a:lnTo>
                    <a:pt x="18" y="1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92" name="Freeform 12"/>
            <p:cNvSpPr>
              <a:spLocks/>
            </p:cNvSpPr>
            <p:nvPr/>
          </p:nvSpPr>
          <p:spPr bwMode="gray">
            <a:xfrm>
              <a:off x="5353281" y="4763510"/>
              <a:ext cx="14337" cy="13333"/>
            </a:xfrm>
            <a:custGeom>
              <a:avLst/>
              <a:gdLst/>
              <a:ahLst/>
              <a:cxnLst>
                <a:cxn ang="0">
                  <a:pos x="9" y="9"/>
                </a:cxn>
                <a:cxn ang="0">
                  <a:pos x="9" y="9"/>
                </a:cxn>
                <a:cxn ang="0">
                  <a:pos x="9" y="5"/>
                </a:cxn>
                <a:cxn ang="0">
                  <a:pos x="4" y="5"/>
                </a:cxn>
                <a:cxn ang="0">
                  <a:pos x="0" y="0"/>
                </a:cxn>
                <a:cxn ang="0">
                  <a:pos x="4" y="9"/>
                </a:cxn>
                <a:cxn ang="0">
                  <a:pos x="9" y="9"/>
                </a:cxn>
              </a:cxnLst>
              <a:rect l="0" t="0" r="r" b="b"/>
              <a:pathLst>
                <a:path w="9" h="9">
                  <a:moveTo>
                    <a:pt x="9" y="9"/>
                  </a:moveTo>
                  <a:lnTo>
                    <a:pt x="9" y="9"/>
                  </a:lnTo>
                  <a:lnTo>
                    <a:pt x="9" y="5"/>
                  </a:lnTo>
                  <a:lnTo>
                    <a:pt x="4" y="5"/>
                  </a:lnTo>
                  <a:lnTo>
                    <a:pt x="0" y="0"/>
                  </a:lnTo>
                  <a:lnTo>
                    <a:pt x="4" y="9"/>
                  </a:lnTo>
                  <a:lnTo>
                    <a:pt x="9" y="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93" name="Freeform 13"/>
            <p:cNvSpPr>
              <a:spLocks/>
            </p:cNvSpPr>
            <p:nvPr/>
          </p:nvSpPr>
          <p:spPr bwMode="gray">
            <a:xfrm>
              <a:off x="4577485" y="4406475"/>
              <a:ext cx="178417" cy="198517"/>
            </a:xfrm>
            <a:custGeom>
              <a:avLst/>
              <a:gdLst/>
              <a:ahLst/>
              <a:cxnLst>
                <a:cxn ang="0">
                  <a:pos x="0" y="112"/>
                </a:cxn>
                <a:cxn ang="0">
                  <a:pos x="9" y="125"/>
                </a:cxn>
                <a:cxn ang="0">
                  <a:pos x="13" y="134"/>
                </a:cxn>
                <a:cxn ang="0">
                  <a:pos x="22" y="125"/>
                </a:cxn>
                <a:cxn ang="0">
                  <a:pos x="27" y="125"/>
                </a:cxn>
                <a:cxn ang="0">
                  <a:pos x="36" y="130"/>
                </a:cxn>
                <a:cxn ang="0">
                  <a:pos x="40" y="125"/>
                </a:cxn>
                <a:cxn ang="0">
                  <a:pos x="49" y="125"/>
                </a:cxn>
                <a:cxn ang="0">
                  <a:pos x="58" y="130"/>
                </a:cxn>
                <a:cxn ang="0">
                  <a:pos x="71" y="121"/>
                </a:cxn>
                <a:cxn ang="0">
                  <a:pos x="76" y="107"/>
                </a:cxn>
                <a:cxn ang="0">
                  <a:pos x="76" y="90"/>
                </a:cxn>
                <a:cxn ang="0">
                  <a:pos x="98" y="72"/>
                </a:cxn>
                <a:cxn ang="0">
                  <a:pos x="103" y="40"/>
                </a:cxn>
                <a:cxn ang="0">
                  <a:pos x="112" y="9"/>
                </a:cxn>
                <a:cxn ang="0">
                  <a:pos x="112" y="0"/>
                </a:cxn>
                <a:cxn ang="0">
                  <a:pos x="94" y="0"/>
                </a:cxn>
                <a:cxn ang="0">
                  <a:pos x="76" y="14"/>
                </a:cxn>
                <a:cxn ang="0">
                  <a:pos x="71" y="31"/>
                </a:cxn>
                <a:cxn ang="0">
                  <a:pos x="58" y="27"/>
                </a:cxn>
                <a:cxn ang="0">
                  <a:pos x="36" y="27"/>
                </a:cxn>
                <a:cxn ang="0">
                  <a:pos x="31" y="40"/>
                </a:cxn>
                <a:cxn ang="0">
                  <a:pos x="49" y="40"/>
                </a:cxn>
                <a:cxn ang="0">
                  <a:pos x="49" y="49"/>
                </a:cxn>
                <a:cxn ang="0">
                  <a:pos x="45" y="54"/>
                </a:cxn>
                <a:cxn ang="0">
                  <a:pos x="49" y="76"/>
                </a:cxn>
                <a:cxn ang="0">
                  <a:pos x="49" y="90"/>
                </a:cxn>
                <a:cxn ang="0">
                  <a:pos x="31" y="94"/>
                </a:cxn>
                <a:cxn ang="0">
                  <a:pos x="22" y="85"/>
                </a:cxn>
                <a:cxn ang="0">
                  <a:pos x="13" y="94"/>
                </a:cxn>
                <a:cxn ang="0">
                  <a:pos x="4" y="94"/>
                </a:cxn>
                <a:cxn ang="0">
                  <a:pos x="9" y="98"/>
                </a:cxn>
                <a:cxn ang="0">
                  <a:pos x="9" y="107"/>
                </a:cxn>
                <a:cxn ang="0">
                  <a:pos x="4" y="107"/>
                </a:cxn>
                <a:cxn ang="0">
                  <a:pos x="0" y="112"/>
                </a:cxn>
              </a:cxnLst>
              <a:rect l="0" t="0" r="r" b="b"/>
              <a:pathLst>
                <a:path w="112" h="134">
                  <a:moveTo>
                    <a:pt x="0" y="112"/>
                  </a:moveTo>
                  <a:lnTo>
                    <a:pt x="9" y="125"/>
                  </a:lnTo>
                  <a:lnTo>
                    <a:pt x="13" y="134"/>
                  </a:lnTo>
                  <a:lnTo>
                    <a:pt x="22" y="125"/>
                  </a:lnTo>
                  <a:lnTo>
                    <a:pt x="27" y="125"/>
                  </a:lnTo>
                  <a:lnTo>
                    <a:pt x="36" y="130"/>
                  </a:lnTo>
                  <a:lnTo>
                    <a:pt x="40" y="125"/>
                  </a:lnTo>
                  <a:lnTo>
                    <a:pt x="49" y="125"/>
                  </a:lnTo>
                  <a:lnTo>
                    <a:pt x="58" y="130"/>
                  </a:lnTo>
                  <a:lnTo>
                    <a:pt x="71" y="121"/>
                  </a:lnTo>
                  <a:lnTo>
                    <a:pt x="76" y="107"/>
                  </a:lnTo>
                  <a:lnTo>
                    <a:pt x="76" y="90"/>
                  </a:lnTo>
                  <a:lnTo>
                    <a:pt x="98" y="72"/>
                  </a:lnTo>
                  <a:lnTo>
                    <a:pt x="103" y="40"/>
                  </a:lnTo>
                  <a:lnTo>
                    <a:pt x="112" y="9"/>
                  </a:lnTo>
                  <a:lnTo>
                    <a:pt x="112" y="0"/>
                  </a:lnTo>
                  <a:lnTo>
                    <a:pt x="94" y="0"/>
                  </a:lnTo>
                  <a:lnTo>
                    <a:pt x="76" y="14"/>
                  </a:lnTo>
                  <a:lnTo>
                    <a:pt x="71" y="31"/>
                  </a:lnTo>
                  <a:lnTo>
                    <a:pt x="58" y="27"/>
                  </a:lnTo>
                  <a:lnTo>
                    <a:pt x="36" y="27"/>
                  </a:lnTo>
                  <a:lnTo>
                    <a:pt x="31" y="40"/>
                  </a:lnTo>
                  <a:lnTo>
                    <a:pt x="49" y="40"/>
                  </a:lnTo>
                  <a:lnTo>
                    <a:pt x="49" y="49"/>
                  </a:lnTo>
                  <a:lnTo>
                    <a:pt x="45" y="54"/>
                  </a:lnTo>
                  <a:lnTo>
                    <a:pt x="49" y="76"/>
                  </a:lnTo>
                  <a:lnTo>
                    <a:pt x="49" y="90"/>
                  </a:lnTo>
                  <a:lnTo>
                    <a:pt x="31" y="94"/>
                  </a:lnTo>
                  <a:lnTo>
                    <a:pt x="22" y="85"/>
                  </a:lnTo>
                  <a:lnTo>
                    <a:pt x="13" y="94"/>
                  </a:lnTo>
                  <a:lnTo>
                    <a:pt x="4" y="94"/>
                  </a:lnTo>
                  <a:lnTo>
                    <a:pt x="9" y="98"/>
                  </a:lnTo>
                  <a:lnTo>
                    <a:pt x="9" y="107"/>
                  </a:lnTo>
                  <a:lnTo>
                    <a:pt x="4" y="107"/>
                  </a:lnTo>
                  <a:lnTo>
                    <a:pt x="0" y="11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94" name="Freeform 14"/>
            <p:cNvSpPr>
              <a:spLocks/>
            </p:cNvSpPr>
            <p:nvPr/>
          </p:nvSpPr>
          <p:spPr bwMode="gray">
            <a:xfrm>
              <a:off x="4606159" y="4379808"/>
              <a:ext cx="433299" cy="397035"/>
            </a:xfrm>
            <a:custGeom>
              <a:avLst/>
              <a:gdLst/>
              <a:ahLst/>
              <a:cxnLst>
                <a:cxn ang="0">
                  <a:pos x="18" y="148"/>
                </a:cxn>
                <a:cxn ang="0">
                  <a:pos x="31" y="143"/>
                </a:cxn>
                <a:cxn ang="0">
                  <a:pos x="53" y="139"/>
                </a:cxn>
                <a:cxn ang="0">
                  <a:pos x="58" y="108"/>
                </a:cxn>
                <a:cxn ang="0">
                  <a:pos x="85" y="58"/>
                </a:cxn>
                <a:cxn ang="0">
                  <a:pos x="94" y="18"/>
                </a:cxn>
                <a:cxn ang="0">
                  <a:pos x="107" y="0"/>
                </a:cxn>
                <a:cxn ang="0">
                  <a:pos x="147" y="14"/>
                </a:cxn>
                <a:cxn ang="0">
                  <a:pos x="161" y="9"/>
                </a:cxn>
                <a:cxn ang="0">
                  <a:pos x="183" y="5"/>
                </a:cxn>
                <a:cxn ang="0">
                  <a:pos x="219" y="5"/>
                </a:cxn>
                <a:cxn ang="0">
                  <a:pos x="254" y="9"/>
                </a:cxn>
                <a:cxn ang="0">
                  <a:pos x="268" y="41"/>
                </a:cxn>
                <a:cxn ang="0">
                  <a:pos x="254" y="67"/>
                </a:cxn>
                <a:cxn ang="0">
                  <a:pos x="245" y="103"/>
                </a:cxn>
                <a:cxn ang="0">
                  <a:pos x="245" y="116"/>
                </a:cxn>
                <a:cxn ang="0">
                  <a:pos x="245" y="130"/>
                </a:cxn>
                <a:cxn ang="0">
                  <a:pos x="245" y="139"/>
                </a:cxn>
                <a:cxn ang="0">
                  <a:pos x="245" y="166"/>
                </a:cxn>
                <a:cxn ang="0">
                  <a:pos x="263" y="201"/>
                </a:cxn>
                <a:cxn ang="0">
                  <a:pos x="236" y="219"/>
                </a:cxn>
                <a:cxn ang="0">
                  <a:pos x="245" y="259"/>
                </a:cxn>
                <a:cxn ang="0">
                  <a:pos x="259" y="268"/>
                </a:cxn>
                <a:cxn ang="0">
                  <a:pos x="232" y="259"/>
                </a:cxn>
                <a:cxn ang="0">
                  <a:pos x="219" y="246"/>
                </a:cxn>
                <a:cxn ang="0">
                  <a:pos x="187" y="237"/>
                </a:cxn>
                <a:cxn ang="0">
                  <a:pos x="169" y="233"/>
                </a:cxn>
                <a:cxn ang="0">
                  <a:pos x="134" y="184"/>
                </a:cxn>
                <a:cxn ang="0">
                  <a:pos x="120" y="179"/>
                </a:cxn>
                <a:cxn ang="0">
                  <a:pos x="102" y="197"/>
                </a:cxn>
                <a:cxn ang="0">
                  <a:pos x="71" y="184"/>
                </a:cxn>
                <a:cxn ang="0">
                  <a:pos x="67" y="166"/>
                </a:cxn>
                <a:cxn ang="0">
                  <a:pos x="0" y="161"/>
                </a:cxn>
                <a:cxn ang="0">
                  <a:pos x="9" y="143"/>
                </a:cxn>
              </a:cxnLst>
              <a:rect l="0" t="0" r="r" b="b"/>
              <a:pathLst>
                <a:path w="272" h="268">
                  <a:moveTo>
                    <a:pt x="9" y="143"/>
                  </a:moveTo>
                  <a:lnTo>
                    <a:pt x="18" y="148"/>
                  </a:lnTo>
                  <a:lnTo>
                    <a:pt x="22" y="143"/>
                  </a:lnTo>
                  <a:lnTo>
                    <a:pt x="31" y="143"/>
                  </a:lnTo>
                  <a:lnTo>
                    <a:pt x="40" y="148"/>
                  </a:lnTo>
                  <a:lnTo>
                    <a:pt x="53" y="139"/>
                  </a:lnTo>
                  <a:lnTo>
                    <a:pt x="58" y="125"/>
                  </a:lnTo>
                  <a:lnTo>
                    <a:pt x="58" y="108"/>
                  </a:lnTo>
                  <a:lnTo>
                    <a:pt x="80" y="90"/>
                  </a:lnTo>
                  <a:lnTo>
                    <a:pt x="85" y="58"/>
                  </a:lnTo>
                  <a:lnTo>
                    <a:pt x="94" y="27"/>
                  </a:lnTo>
                  <a:lnTo>
                    <a:pt x="94" y="18"/>
                  </a:lnTo>
                  <a:lnTo>
                    <a:pt x="94" y="14"/>
                  </a:lnTo>
                  <a:lnTo>
                    <a:pt x="107" y="0"/>
                  </a:lnTo>
                  <a:lnTo>
                    <a:pt x="116" y="9"/>
                  </a:lnTo>
                  <a:lnTo>
                    <a:pt x="147" y="14"/>
                  </a:lnTo>
                  <a:lnTo>
                    <a:pt x="152" y="5"/>
                  </a:lnTo>
                  <a:lnTo>
                    <a:pt x="161" y="9"/>
                  </a:lnTo>
                  <a:lnTo>
                    <a:pt x="178" y="0"/>
                  </a:lnTo>
                  <a:lnTo>
                    <a:pt x="183" y="5"/>
                  </a:lnTo>
                  <a:lnTo>
                    <a:pt x="192" y="0"/>
                  </a:lnTo>
                  <a:lnTo>
                    <a:pt x="219" y="5"/>
                  </a:lnTo>
                  <a:lnTo>
                    <a:pt x="232" y="14"/>
                  </a:lnTo>
                  <a:lnTo>
                    <a:pt x="254" y="9"/>
                  </a:lnTo>
                  <a:lnTo>
                    <a:pt x="268" y="23"/>
                  </a:lnTo>
                  <a:lnTo>
                    <a:pt x="268" y="41"/>
                  </a:lnTo>
                  <a:lnTo>
                    <a:pt x="272" y="45"/>
                  </a:lnTo>
                  <a:lnTo>
                    <a:pt x="254" y="67"/>
                  </a:lnTo>
                  <a:lnTo>
                    <a:pt x="254" y="99"/>
                  </a:lnTo>
                  <a:lnTo>
                    <a:pt x="245" y="103"/>
                  </a:lnTo>
                  <a:lnTo>
                    <a:pt x="245" y="108"/>
                  </a:lnTo>
                  <a:lnTo>
                    <a:pt x="245" y="116"/>
                  </a:lnTo>
                  <a:lnTo>
                    <a:pt x="250" y="130"/>
                  </a:lnTo>
                  <a:lnTo>
                    <a:pt x="245" y="130"/>
                  </a:lnTo>
                  <a:lnTo>
                    <a:pt x="241" y="143"/>
                  </a:lnTo>
                  <a:lnTo>
                    <a:pt x="245" y="139"/>
                  </a:lnTo>
                  <a:lnTo>
                    <a:pt x="241" y="148"/>
                  </a:lnTo>
                  <a:lnTo>
                    <a:pt x="245" y="166"/>
                  </a:lnTo>
                  <a:lnTo>
                    <a:pt x="259" y="184"/>
                  </a:lnTo>
                  <a:lnTo>
                    <a:pt x="263" y="201"/>
                  </a:lnTo>
                  <a:lnTo>
                    <a:pt x="241" y="206"/>
                  </a:lnTo>
                  <a:lnTo>
                    <a:pt x="236" y="219"/>
                  </a:lnTo>
                  <a:lnTo>
                    <a:pt x="232" y="246"/>
                  </a:lnTo>
                  <a:lnTo>
                    <a:pt x="245" y="259"/>
                  </a:lnTo>
                  <a:lnTo>
                    <a:pt x="259" y="251"/>
                  </a:lnTo>
                  <a:lnTo>
                    <a:pt x="259" y="268"/>
                  </a:lnTo>
                  <a:lnTo>
                    <a:pt x="241" y="268"/>
                  </a:lnTo>
                  <a:lnTo>
                    <a:pt x="232" y="259"/>
                  </a:lnTo>
                  <a:lnTo>
                    <a:pt x="223" y="255"/>
                  </a:lnTo>
                  <a:lnTo>
                    <a:pt x="219" y="246"/>
                  </a:lnTo>
                  <a:lnTo>
                    <a:pt x="196" y="251"/>
                  </a:lnTo>
                  <a:lnTo>
                    <a:pt x="187" y="237"/>
                  </a:lnTo>
                  <a:lnTo>
                    <a:pt x="178" y="242"/>
                  </a:lnTo>
                  <a:lnTo>
                    <a:pt x="169" y="233"/>
                  </a:lnTo>
                  <a:lnTo>
                    <a:pt x="143" y="237"/>
                  </a:lnTo>
                  <a:lnTo>
                    <a:pt x="134" y="184"/>
                  </a:lnTo>
                  <a:lnTo>
                    <a:pt x="125" y="184"/>
                  </a:lnTo>
                  <a:lnTo>
                    <a:pt x="120" y="179"/>
                  </a:lnTo>
                  <a:lnTo>
                    <a:pt x="107" y="179"/>
                  </a:lnTo>
                  <a:lnTo>
                    <a:pt x="102" y="197"/>
                  </a:lnTo>
                  <a:lnTo>
                    <a:pt x="80" y="197"/>
                  </a:lnTo>
                  <a:lnTo>
                    <a:pt x="71" y="184"/>
                  </a:lnTo>
                  <a:lnTo>
                    <a:pt x="71" y="179"/>
                  </a:lnTo>
                  <a:lnTo>
                    <a:pt x="67" y="166"/>
                  </a:lnTo>
                  <a:lnTo>
                    <a:pt x="13" y="166"/>
                  </a:lnTo>
                  <a:lnTo>
                    <a:pt x="0" y="161"/>
                  </a:lnTo>
                  <a:lnTo>
                    <a:pt x="0" y="161"/>
                  </a:lnTo>
                  <a:lnTo>
                    <a:pt x="9" y="14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95" name="Freeform 15"/>
            <p:cNvSpPr>
              <a:spLocks/>
            </p:cNvSpPr>
            <p:nvPr/>
          </p:nvSpPr>
          <p:spPr bwMode="gray">
            <a:xfrm>
              <a:off x="4349685" y="4221290"/>
              <a:ext cx="71685" cy="139259"/>
            </a:xfrm>
            <a:custGeom>
              <a:avLst/>
              <a:gdLst/>
              <a:ahLst/>
              <a:cxnLst>
                <a:cxn ang="0">
                  <a:pos x="0" y="18"/>
                </a:cxn>
                <a:cxn ang="0">
                  <a:pos x="0" y="31"/>
                </a:cxn>
                <a:cxn ang="0">
                  <a:pos x="9" y="40"/>
                </a:cxn>
                <a:cxn ang="0">
                  <a:pos x="9" y="54"/>
                </a:cxn>
                <a:cxn ang="0">
                  <a:pos x="13" y="54"/>
                </a:cxn>
                <a:cxn ang="0">
                  <a:pos x="13" y="80"/>
                </a:cxn>
                <a:cxn ang="0">
                  <a:pos x="18" y="94"/>
                </a:cxn>
                <a:cxn ang="0">
                  <a:pos x="36" y="89"/>
                </a:cxn>
                <a:cxn ang="0">
                  <a:pos x="31" y="76"/>
                </a:cxn>
                <a:cxn ang="0">
                  <a:pos x="31" y="58"/>
                </a:cxn>
                <a:cxn ang="0">
                  <a:pos x="40" y="54"/>
                </a:cxn>
                <a:cxn ang="0">
                  <a:pos x="45" y="45"/>
                </a:cxn>
                <a:cxn ang="0">
                  <a:pos x="45" y="27"/>
                </a:cxn>
                <a:cxn ang="0">
                  <a:pos x="40" y="18"/>
                </a:cxn>
                <a:cxn ang="0">
                  <a:pos x="45" y="9"/>
                </a:cxn>
                <a:cxn ang="0">
                  <a:pos x="31" y="0"/>
                </a:cxn>
                <a:cxn ang="0">
                  <a:pos x="22" y="9"/>
                </a:cxn>
                <a:cxn ang="0">
                  <a:pos x="18" y="9"/>
                </a:cxn>
                <a:cxn ang="0">
                  <a:pos x="9" y="18"/>
                </a:cxn>
                <a:cxn ang="0">
                  <a:pos x="0" y="18"/>
                </a:cxn>
              </a:cxnLst>
              <a:rect l="0" t="0" r="r" b="b"/>
              <a:pathLst>
                <a:path w="45" h="94">
                  <a:moveTo>
                    <a:pt x="0" y="18"/>
                  </a:moveTo>
                  <a:lnTo>
                    <a:pt x="0" y="31"/>
                  </a:lnTo>
                  <a:lnTo>
                    <a:pt x="9" y="40"/>
                  </a:lnTo>
                  <a:lnTo>
                    <a:pt x="9" y="54"/>
                  </a:lnTo>
                  <a:lnTo>
                    <a:pt x="13" y="54"/>
                  </a:lnTo>
                  <a:lnTo>
                    <a:pt x="13" y="80"/>
                  </a:lnTo>
                  <a:lnTo>
                    <a:pt x="18" y="94"/>
                  </a:lnTo>
                  <a:lnTo>
                    <a:pt x="36" y="89"/>
                  </a:lnTo>
                  <a:lnTo>
                    <a:pt x="31" y="76"/>
                  </a:lnTo>
                  <a:lnTo>
                    <a:pt x="31" y="58"/>
                  </a:lnTo>
                  <a:lnTo>
                    <a:pt x="40" y="54"/>
                  </a:lnTo>
                  <a:lnTo>
                    <a:pt x="45" y="45"/>
                  </a:lnTo>
                  <a:lnTo>
                    <a:pt x="45" y="27"/>
                  </a:lnTo>
                  <a:lnTo>
                    <a:pt x="40" y="18"/>
                  </a:lnTo>
                  <a:lnTo>
                    <a:pt x="45" y="9"/>
                  </a:lnTo>
                  <a:lnTo>
                    <a:pt x="31" y="0"/>
                  </a:lnTo>
                  <a:lnTo>
                    <a:pt x="22" y="9"/>
                  </a:lnTo>
                  <a:lnTo>
                    <a:pt x="18" y="9"/>
                  </a:lnTo>
                  <a:lnTo>
                    <a:pt x="9" y="18"/>
                  </a:lnTo>
                  <a:lnTo>
                    <a:pt x="0" y="18"/>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96" name="Freeform 16"/>
            <p:cNvSpPr>
              <a:spLocks noEditPoints="1"/>
            </p:cNvSpPr>
            <p:nvPr/>
          </p:nvSpPr>
          <p:spPr bwMode="gray">
            <a:xfrm>
              <a:off x="4520137" y="4406475"/>
              <a:ext cx="63720" cy="66666"/>
            </a:xfrm>
            <a:custGeom>
              <a:avLst/>
              <a:gdLst/>
              <a:ahLst/>
              <a:cxnLst>
                <a:cxn ang="0">
                  <a:pos x="5" y="0"/>
                </a:cxn>
                <a:cxn ang="0">
                  <a:pos x="0" y="5"/>
                </a:cxn>
                <a:cxn ang="0">
                  <a:pos x="0" y="9"/>
                </a:cxn>
                <a:cxn ang="0">
                  <a:pos x="5" y="9"/>
                </a:cxn>
                <a:cxn ang="0">
                  <a:pos x="9" y="5"/>
                </a:cxn>
                <a:cxn ang="0">
                  <a:pos x="5" y="0"/>
                </a:cxn>
                <a:cxn ang="0">
                  <a:pos x="18" y="27"/>
                </a:cxn>
                <a:cxn ang="0">
                  <a:pos x="40" y="31"/>
                </a:cxn>
                <a:cxn ang="0">
                  <a:pos x="40" y="45"/>
                </a:cxn>
                <a:cxn ang="0">
                  <a:pos x="18" y="45"/>
                </a:cxn>
                <a:cxn ang="0">
                  <a:pos x="14" y="40"/>
                </a:cxn>
                <a:cxn ang="0">
                  <a:pos x="18" y="27"/>
                </a:cxn>
              </a:cxnLst>
              <a:rect l="0" t="0" r="r" b="b"/>
              <a:pathLst>
                <a:path w="40" h="45">
                  <a:moveTo>
                    <a:pt x="5" y="0"/>
                  </a:moveTo>
                  <a:lnTo>
                    <a:pt x="0" y="5"/>
                  </a:lnTo>
                  <a:lnTo>
                    <a:pt x="0" y="9"/>
                  </a:lnTo>
                  <a:lnTo>
                    <a:pt x="5" y="9"/>
                  </a:lnTo>
                  <a:lnTo>
                    <a:pt x="9" y="5"/>
                  </a:lnTo>
                  <a:lnTo>
                    <a:pt x="5" y="0"/>
                  </a:lnTo>
                  <a:close/>
                  <a:moveTo>
                    <a:pt x="18" y="27"/>
                  </a:moveTo>
                  <a:lnTo>
                    <a:pt x="40" y="31"/>
                  </a:lnTo>
                  <a:lnTo>
                    <a:pt x="40" y="45"/>
                  </a:lnTo>
                  <a:lnTo>
                    <a:pt x="18" y="45"/>
                  </a:lnTo>
                  <a:lnTo>
                    <a:pt x="14" y="40"/>
                  </a:lnTo>
                  <a:lnTo>
                    <a:pt x="18" y="27"/>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97" name="Freeform 17"/>
            <p:cNvSpPr>
              <a:spLocks/>
            </p:cNvSpPr>
            <p:nvPr/>
          </p:nvSpPr>
          <p:spPr bwMode="gray">
            <a:xfrm>
              <a:off x="5088841" y="4181291"/>
              <a:ext cx="342497" cy="238517"/>
            </a:xfrm>
            <a:custGeom>
              <a:avLst/>
              <a:gdLst/>
              <a:ahLst/>
              <a:cxnLst>
                <a:cxn ang="0">
                  <a:pos x="36" y="143"/>
                </a:cxn>
                <a:cxn ang="0">
                  <a:pos x="41" y="148"/>
                </a:cxn>
                <a:cxn ang="0">
                  <a:pos x="54" y="143"/>
                </a:cxn>
                <a:cxn ang="0">
                  <a:pos x="72" y="157"/>
                </a:cxn>
                <a:cxn ang="0">
                  <a:pos x="94" y="161"/>
                </a:cxn>
                <a:cxn ang="0">
                  <a:pos x="99" y="152"/>
                </a:cxn>
                <a:cxn ang="0">
                  <a:pos x="108" y="148"/>
                </a:cxn>
                <a:cxn ang="0">
                  <a:pos x="117" y="152"/>
                </a:cxn>
                <a:cxn ang="0">
                  <a:pos x="130" y="152"/>
                </a:cxn>
                <a:cxn ang="0">
                  <a:pos x="139" y="143"/>
                </a:cxn>
                <a:cxn ang="0">
                  <a:pos x="166" y="139"/>
                </a:cxn>
                <a:cxn ang="0">
                  <a:pos x="215" y="99"/>
                </a:cxn>
                <a:cxn ang="0">
                  <a:pos x="193" y="99"/>
                </a:cxn>
                <a:cxn ang="0">
                  <a:pos x="157" y="81"/>
                </a:cxn>
                <a:cxn ang="0">
                  <a:pos x="148" y="72"/>
                </a:cxn>
                <a:cxn ang="0">
                  <a:pos x="139" y="58"/>
                </a:cxn>
                <a:cxn ang="0">
                  <a:pos x="143" y="49"/>
                </a:cxn>
                <a:cxn ang="0">
                  <a:pos x="139" y="49"/>
                </a:cxn>
                <a:cxn ang="0">
                  <a:pos x="126" y="49"/>
                </a:cxn>
                <a:cxn ang="0">
                  <a:pos x="126" y="36"/>
                </a:cxn>
                <a:cxn ang="0">
                  <a:pos x="108" y="14"/>
                </a:cxn>
                <a:cxn ang="0">
                  <a:pos x="94" y="9"/>
                </a:cxn>
                <a:cxn ang="0">
                  <a:pos x="76" y="9"/>
                </a:cxn>
                <a:cxn ang="0">
                  <a:pos x="72" y="0"/>
                </a:cxn>
                <a:cxn ang="0">
                  <a:pos x="63" y="9"/>
                </a:cxn>
                <a:cxn ang="0">
                  <a:pos x="50" y="5"/>
                </a:cxn>
                <a:cxn ang="0">
                  <a:pos x="45" y="23"/>
                </a:cxn>
                <a:cxn ang="0">
                  <a:pos x="32" y="23"/>
                </a:cxn>
                <a:cxn ang="0">
                  <a:pos x="23" y="45"/>
                </a:cxn>
                <a:cxn ang="0">
                  <a:pos x="23" y="54"/>
                </a:cxn>
                <a:cxn ang="0">
                  <a:pos x="14" y="54"/>
                </a:cxn>
                <a:cxn ang="0">
                  <a:pos x="14" y="90"/>
                </a:cxn>
                <a:cxn ang="0">
                  <a:pos x="0" y="90"/>
                </a:cxn>
                <a:cxn ang="0">
                  <a:pos x="0" y="103"/>
                </a:cxn>
                <a:cxn ang="0">
                  <a:pos x="14" y="107"/>
                </a:cxn>
                <a:cxn ang="0">
                  <a:pos x="27" y="121"/>
                </a:cxn>
                <a:cxn ang="0">
                  <a:pos x="23" y="130"/>
                </a:cxn>
                <a:cxn ang="0">
                  <a:pos x="36" y="134"/>
                </a:cxn>
                <a:cxn ang="0">
                  <a:pos x="36" y="143"/>
                </a:cxn>
              </a:cxnLst>
              <a:rect l="0" t="0" r="r" b="b"/>
              <a:pathLst>
                <a:path w="215" h="161">
                  <a:moveTo>
                    <a:pt x="36" y="143"/>
                  </a:moveTo>
                  <a:lnTo>
                    <a:pt x="41" y="148"/>
                  </a:lnTo>
                  <a:lnTo>
                    <a:pt x="54" y="143"/>
                  </a:lnTo>
                  <a:lnTo>
                    <a:pt x="72" y="157"/>
                  </a:lnTo>
                  <a:lnTo>
                    <a:pt x="94" y="161"/>
                  </a:lnTo>
                  <a:lnTo>
                    <a:pt x="99" y="152"/>
                  </a:lnTo>
                  <a:lnTo>
                    <a:pt x="108" y="148"/>
                  </a:lnTo>
                  <a:lnTo>
                    <a:pt x="117" y="152"/>
                  </a:lnTo>
                  <a:lnTo>
                    <a:pt x="130" y="152"/>
                  </a:lnTo>
                  <a:lnTo>
                    <a:pt x="139" y="143"/>
                  </a:lnTo>
                  <a:lnTo>
                    <a:pt x="166" y="139"/>
                  </a:lnTo>
                  <a:lnTo>
                    <a:pt x="215" y="99"/>
                  </a:lnTo>
                  <a:lnTo>
                    <a:pt x="193" y="99"/>
                  </a:lnTo>
                  <a:lnTo>
                    <a:pt x="157" y="81"/>
                  </a:lnTo>
                  <a:lnTo>
                    <a:pt x="148" y="72"/>
                  </a:lnTo>
                  <a:lnTo>
                    <a:pt x="139" y="58"/>
                  </a:lnTo>
                  <a:lnTo>
                    <a:pt x="143" y="49"/>
                  </a:lnTo>
                  <a:lnTo>
                    <a:pt x="139" y="49"/>
                  </a:lnTo>
                  <a:lnTo>
                    <a:pt x="126" y="49"/>
                  </a:lnTo>
                  <a:lnTo>
                    <a:pt x="126" y="36"/>
                  </a:lnTo>
                  <a:lnTo>
                    <a:pt x="108" y="14"/>
                  </a:lnTo>
                  <a:lnTo>
                    <a:pt x="94" y="9"/>
                  </a:lnTo>
                  <a:lnTo>
                    <a:pt x="76" y="9"/>
                  </a:lnTo>
                  <a:lnTo>
                    <a:pt x="72" y="0"/>
                  </a:lnTo>
                  <a:lnTo>
                    <a:pt x="63" y="9"/>
                  </a:lnTo>
                  <a:lnTo>
                    <a:pt x="50" y="5"/>
                  </a:lnTo>
                  <a:lnTo>
                    <a:pt x="45" y="23"/>
                  </a:lnTo>
                  <a:lnTo>
                    <a:pt x="32" y="23"/>
                  </a:lnTo>
                  <a:lnTo>
                    <a:pt x="23" y="45"/>
                  </a:lnTo>
                  <a:lnTo>
                    <a:pt x="23" y="54"/>
                  </a:lnTo>
                  <a:lnTo>
                    <a:pt x="14" y="54"/>
                  </a:lnTo>
                  <a:lnTo>
                    <a:pt x="14" y="90"/>
                  </a:lnTo>
                  <a:lnTo>
                    <a:pt x="0" y="90"/>
                  </a:lnTo>
                  <a:lnTo>
                    <a:pt x="0" y="103"/>
                  </a:lnTo>
                  <a:lnTo>
                    <a:pt x="14" y="107"/>
                  </a:lnTo>
                  <a:lnTo>
                    <a:pt x="27" y="121"/>
                  </a:lnTo>
                  <a:lnTo>
                    <a:pt x="23" y="130"/>
                  </a:lnTo>
                  <a:lnTo>
                    <a:pt x="36" y="134"/>
                  </a:lnTo>
                  <a:lnTo>
                    <a:pt x="36" y="14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98" name="Freeform 18"/>
            <p:cNvSpPr>
              <a:spLocks/>
            </p:cNvSpPr>
            <p:nvPr/>
          </p:nvSpPr>
          <p:spPr bwMode="gray">
            <a:xfrm>
              <a:off x="5160527" y="4102772"/>
              <a:ext cx="156115" cy="131851"/>
            </a:xfrm>
            <a:custGeom>
              <a:avLst/>
              <a:gdLst/>
              <a:ahLst/>
              <a:cxnLst>
                <a:cxn ang="0">
                  <a:pos x="31" y="0"/>
                </a:cxn>
                <a:cxn ang="0">
                  <a:pos x="18" y="4"/>
                </a:cxn>
                <a:cxn ang="0">
                  <a:pos x="9" y="13"/>
                </a:cxn>
                <a:cxn ang="0">
                  <a:pos x="9" y="31"/>
                </a:cxn>
                <a:cxn ang="0">
                  <a:pos x="0" y="40"/>
                </a:cxn>
                <a:cxn ang="0">
                  <a:pos x="5" y="58"/>
                </a:cxn>
                <a:cxn ang="0">
                  <a:pos x="18" y="62"/>
                </a:cxn>
                <a:cxn ang="0">
                  <a:pos x="27" y="53"/>
                </a:cxn>
                <a:cxn ang="0">
                  <a:pos x="31" y="62"/>
                </a:cxn>
                <a:cxn ang="0">
                  <a:pos x="49" y="62"/>
                </a:cxn>
                <a:cxn ang="0">
                  <a:pos x="63" y="67"/>
                </a:cxn>
                <a:cxn ang="0">
                  <a:pos x="81" y="89"/>
                </a:cxn>
                <a:cxn ang="0">
                  <a:pos x="98" y="80"/>
                </a:cxn>
                <a:cxn ang="0">
                  <a:pos x="76" y="58"/>
                </a:cxn>
                <a:cxn ang="0">
                  <a:pos x="58" y="44"/>
                </a:cxn>
                <a:cxn ang="0">
                  <a:pos x="54" y="49"/>
                </a:cxn>
                <a:cxn ang="0">
                  <a:pos x="54" y="35"/>
                </a:cxn>
                <a:cxn ang="0">
                  <a:pos x="58" y="35"/>
                </a:cxn>
                <a:cxn ang="0">
                  <a:pos x="54" y="31"/>
                </a:cxn>
                <a:cxn ang="0">
                  <a:pos x="54" y="22"/>
                </a:cxn>
                <a:cxn ang="0">
                  <a:pos x="49" y="31"/>
                </a:cxn>
                <a:cxn ang="0">
                  <a:pos x="45" y="40"/>
                </a:cxn>
                <a:cxn ang="0">
                  <a:pos x="36" y="13"/>
                </a:cxn>
                <a:cxn ang="0">
                  <a:pos x="31" y="0"/>
                </a:cxn>
              </a:cxnLst>
              <a:rect l="0" t="0" r="r" b="b"/>
              <a:pathLst>
                <a:path w="98" h="89">
                  <a:moveTo>
                    <a:pt x="31" y="0"/>
                  </a:moveTo>
                  <a:lnTo>
                    <a:pt x="18" y="4"/>
                  </a:lnTo>
                  <a:lnTo>
                    <a:pt x="9" y="13"/>
                  </a:lnTo>
                  <a:lnTo>
                    <a:pt x="9" y="31"/>
                  </a:lnTo>
                  <a:lnTo>
                    <a:pt x="0" y="40"/>
                  </a:lnTo>
                  <a:lnTo>
                    <a:pt x="5" y="58"/>
                  </a:lnTo>
                  <a:lnTo>
                    <a:pt x="18" y="62"/>
                  </a:lnTo>
                  <a:lnTo>
                    <a:pt x="27" y="53"/>
                  </a:lnTo>
                  <a:lnTo>
                    <a:pt x="31" y="62"/>
                  </a:lnTo>
                  <a:lnTo>
                    <a:pt x="49" y="62"/>
                  </a:lnTo>
                  <a:lnTo>
                    <a:pt x="63" y="67"/>
                  </a:lnTo>
                  <a:lnTo>
                    <a:pt x="81" y="89"/>
                  </a:lnTo>
                  <a:lnTo>
                    <a:pt x="98" y="80"/>
                  </a:lnTo>
                  <a:lnTo>
                    <a:pt x="76" y="58"/>
                  </a:lnTo>
                  <a:lnTo>
                    <a:pt x="58" y="44"/>
                  </a:lnTo>
                  <a:lnTo>
                    <a:pt x="54" y="49"/>
                  </a:lnTo>
                  <a:lnTo>
                    <a:pt x="54" y="35"/>
                  </a:lnTo>
                  <a:lnTo>
                    <a:pt x="58" y="35"/>
                  </a:lnTo>
                  <a:lnTo>
                    <a:pt x="54" y="31"/>
                  </a:lnTo>
                  <a:lnTo>
                    <a:pt x="54" y="22"/>
                  </a:lnTo>
                  <a:lnTo>
                    <a:pt x="49" y="31"/>
                  </a:lnTo>
                  <a:lnTo>
                    <a:pt x="45" y="40"/>
                  </a:lnTo>
                  <a:lnTo>
                    <a:pt x="36" y="13"/>
                  </a:lnTo>
                  <a:lnTo>
                    <a:pt x="31"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99" name="Freeform 19"/>
            <p:cNvSpPr>
              <a:spLocks/>
            </p:cNvSpPr>
            <p:nvPr/>
          </p:nvSpPr>
          <p:spPr bwMode="gray">
            <a:xfrm>
              <a:off x="5289561" y="4221290"/>
              <a:ext cx="35046" cy="32592"/>
            </a:xfrm>
            <a:custGeom>
              <a:avLst/>
              <a:gdLst/>
              <a:ahLst/>
              <a:cxnLst>
                <a:cxn ang="0">
                  <a:pos x="0" y="9"/>
                </a:cxn>
                <a:cxn ang="0">
                  <a:pos x="17" y="0"/>
                </a:cxn>
                <a:cxn ang="0">
                  <a:pos x="22" y="5"/>
                </a:cxn>
                <a:cxn ang="0">
                  <a:pos x="8" y="13"/>
                </a:cxn>
                <a:cxn ang="0">
                  <a:pos x="17" y="13"/>
                </a:cxn>
                <a:cxn ang="0">
                  <a:pos x="22" y="18"/>
                </a:cxn>
                <a:cxn ang="0">
                  <a:pos x="17" y="22"/>
                </a:cxn>
                <a:cxn ang="0">
                  <a:pos x="13" y="22"/>
                </a:cxn>
                <a:cxn ang="0">
                  <a:pos x="0" y="22"/>
                </a:cxn>
                <a:cxn ang="0">
                  <a:pos x="0" y="9"/>
                </a:cxn>
              </a:cxnLst>
              <a:rect l="0" t="0" r="r" b="b"/>
              <a:pathLst>
                <a:path w="22" h="22">
                  <a:moveTo>
                    <a:pt x="0" y="9"/>
                  </a:moveTo>
                  <a:lnTo>
                    <a:pt x="17" y="0"/>
                  </a:lnTo>
                  <a:lnTo>
                    <a:pt x="22" y="5"/>
                  </a:lnTo>
                  <a:lnTo>
                    <a:pt x="8" y="13"/>
                  </a:lnTo>
                  <a:lnTo>
                    <a:pt x="17" y="13"/>
                  </a:lnTo>
                  <a:lnTo>
                    <a:pt x="22" y="18"/>
                  </a:lnTo>
                  <a:lnTo>
                    <a:pt x="17" y="22"/>
                  </a:lnTo>
                  <a:lnTo>
                    <a:pt x="13" y="22"/>
                  </a:lnTo>
                  <a:lnTo>
                    <a:pt x="0" y="22"/>
                  </a:lnTo>
                  <a:lnTo>
                    <a:pt x="0" y="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00" name="Freeform 20"/>
            <p:cNvSpPr>
              <a:spLocks/>
            </p:cNvSpPr>
            <p:nvPr/>
          </p:nvSpPr>
          <p:spPr bwMode="gray">
            <a:xfrm>
              <a:off x="4528102" y="4446474"/>
              <a:ext cx="127441" cy="125925"/>
            </a:xfrm>
            <a:custGeom>
              <a:avLst/>
              <a:gdLst/>
              <a:ahLst/>
              <a:cxnLst>
                <a:cxn ang="0">
                  <a:pos x="13" y="18"/>
                </a:cxn>
                <a:cxn ang="0">
                  <a:pos x="9" y="22"/>
                </a:cxn>
                <a:cxn ang="0">
                  <a:pos x="4" y="36"/>
                </a:cxn>
                <a:cxn ang="0">
                  <a:pos x="0" y="40"/>
                </a:cxn>
                <a:cxn ang="0">
                  <a:pos x="0" y="45"/>
                </a:cxn>
                <a:cxn ang="0">
                  <a:pos x="13" y="49"/>
                </a:cxn>
                <a:cxn ang="0">
                  <a:pos x="9" y="54"/>
                </a:cxn>
                <a:cxn ang="0">
                  <a:pos x="17" y="71"/>
                </a:cxn>
                <a:cxn ang="0">
                  <a:pos x="31" y="85"/>
                </a:cxn>
                <a:cxn ang="0">
                  <a:pos x="35" y="80"/>
                </a:cxn>
                <a:cxn ang="0">
                  <a:pos x="40" y="80"/>
                </a:cxn>
                <a:cxn ang="0">
                  <a:pos x="40" y="71"/>
                </a:cxn>
                <a:cxn ang="0">
                  <a:pos x="35" y="67"/>
                </a:cxn>
                <a:cxn ang="0">
                  <a:pos x="44" y="67"/>
                </a:cxn>
                <a:cxn ang="0">
                  <a:pos x="53" y="58"/>
                </a:cxn>
                <a:cxn ang="0">
                  <a:pos x="62" y="67"/>
                </a:cxn>
                <a:cxn ang="0">
                  <a:pos x="80" y="63"/>
                </a:cxn>
                <a:cxn ang="0">
                  <a:pos x="80" y="49"/>
                </a:cxn>
                <a:cxn ang="0">
                  <a:pos x="76" y="27"/>
                </a:cxn>
                <a:cxn ang="0">
                  <a:pos x="80" y="22"/>
                </a:cxn>
                <a:cxn ang="0">
                  <a:pos x="80" y="13"/>
                </a:cxn>
                <a:cxn ang="0">
                  <a:pos x="62" y="13"/>
                </a:cxn>
                <a:cxn ang="0">
                  <a:pos x="67" y="0"/>
                </a:cxn>
                <a:cxn ang="0">
                  <a:pos x="53" y="0"/>
                </a:cxn>
                <a:cxn ang="0">
                  <a:pos x="35" y="4"/>
                </a:cxn>
                <a:cxn ang="0">
                  <a:pos x="35" y="18"/>
                </a:cxn>
                <a:cxn ang="0">
                  <a:pos x="13" y="18"/>
                </a:cxn>
              </a:cxnLst>
              <a:rect l="0" t="0" r="r" b="b"/>
              <a:pathLst>
                <a:path w="80" h="85">
                  <a:moveTo>
                    <a:pt x="13" y="18"/>
                  </a:moveTo>
                  <a:lnTo>
                    <a:pt x="9" y="22"/>
                  </a:lnTo>
                  <a:lnTo>
                    <a:pt x="4" y="36"/>
                  </a:lnTo>
                  <a:lnTo>
                    <a:pt x="0" y="40"/>
                  </a:lnTo>
                  <a:lnTo>
                    <a:pt x="0" y="45"/>
                  </a:lnTo>
                  <a:lnTo>
                    <a:pt x="13" y="49"/>
                  </a:lnTo>
                  <a:lnTo>
                    <a:pt x="9" y="54"/>
                  </a:lnTo>
                  <a:lnTo>
                    <a:pt x="17" y="71"/>
                  </a:lnTo>
                  <a:lnTo>
                    <a:pt x="31" y="85"/>
                  </a:lnTo>
                  <a:lnTo>
                    <a:pt x="35" y="80"/>
                  </a:lnTo>
                  <a:lnTo>
                    <a:pt x="40" y="80"/>
                  </a:lnTo>
                  <a:lnTo>
                    <a:pt x="40" y="71"/>
                  </a:lnTo>
                  <a:lnTo>
                    <a:pt x="35" y="67"/>
                  </a:lnTo>
                  <a:lnTo>
                    <a:pt x="44" y="67"/>
                  </a:lnTo>
                  <a:lnTo>
                    <a:pt x="53" y="58"/>
                  </a:lnTo>
                  <a:lnTo>
                    <a:pt x="62" y="67"/>
                  </a:lnTo>
                  <a:lnTo>
                    <a:pt x="80" y="63"/>
                  </a:lnTo>
                  <a:lnTo>
                    <a:pt x="80" y="49"/>
                  </a:lnTo>
                  <a:lnTo>
                    <a:pt x="76" y="27"/>
                  </a:lnTo>
                  <a:lnTo>
                    <a:pt x="80" y="22"/>
                  </a:lnTo>
                  <a:lnTo>
                    <a:pt x="80" y="13"/>
                  </a:lnTo>
                  <a:lnTo>
                    <a:pt x="62" y="13"/>
                  </a:lnTo>
                  <a:lnTo>
                    <a:pt x="67" y="0"/>
                  </a:lnTo>
                  <a:lnTo>
                    <a:pt x="53" y="0"/>
                  </a:lnTo>
                  <a:lnTo>
                    <a:pt x="35" y="4"/>
                  </a:lnTo>
                  <a:lnTo>
                    <a:pt x="35" y="18"/>
                  </a:lnTo>
                  <a:lnTo>
                    <a:pt x="13" y="18"/>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01" name="Freeform 21"/>
            <p:cNvSpPr>
              <a:spLocks/>
            </p:cNvSpPr>
            <p:nvPr/>
          </p:nvSpPr>
          <p:spPr bwMode="gray">
            <a:xfrm>
              <a:off x="3951432" y="4194624"/>
              <a:ext cx="63720" cy="20741"/>
            </a:xfrm>
            <a:custGeom>
              <a:avLst/>
              <a:gdLst/>
              <a:ahLst/>
              <a:cxnLst>
                <a:cxn ang="0">
                  <a:pos x="0" y="9"/>
                </a:cxn>
                <a:cxn ang="0">
                  <a:pos x="18" y="14"/>
                </a:cxn>
                <a:cxn ang="0">
                  <a:pos x="27" y="5"/>
                </a:cxn>
                <a:cxn ang="0">
                  <a:pos x="36" y="9"/>
                </a:cxn>
                <a:cxn ang="0">
                  <a:pos x="40" y="5"/>
                </a:cxn>
                <a:cxn ang="0">
                  <a:pos x="36" y="0"/>
                </a:cxn>
                <a:cxn ang="0">
                  <a:pos x="27" y="0"/>
                </a:cxn>
                <a:cxn ang="0">
                  <a:pos x="4" y="0"/>
                </a:cxn>
                <a:cxn ang="0">
                  <a:pos x="4" y="5"/>
                </a:cxn>
                <a:cxn ang="0">
                  <a:pos x="0" y="5"/>
                </a:cxn>
                <a:cxn ang="0">
                  <a:pos x="0" y="9"/>
                </a:cxn>
              </a:cxnLst>
              <a:rect l="0" t="0" r="r" b="b"/>
              <a:pathLst>
                <a:path w="40" h="14">
                  <a:moveTo>
                    <a:pt x="0" y="9"/>
                  </a:moveTo>
                  <a:lnTo>
                    <a:pt x="18" y="14"/>
                  </a:lnTo>
                  <a:lnTo>
                    <a:pt x="27" y="5"/>
                  </a:lnTo>
                  <a:lnTo>
                    <a:pt x="36" y="9"/>
                  </a:lnTo>
                  <a:lnTo>
                    <a:pt x="40" y="5"/>
                  </a:lnTo>
                  <a:lnTo>
                    <a:pt x="36" y="0"/>
                  </a:lnTo>
                  <a:lnTo>
                    <a:pt x="27" y="0"/>
                  </a:lnTo>
                  <a:lnTo>
                    <a:pt x="4" y="0"/>
                  </a:lnTo>
                  <a:lnTo>
                    <a:pt x="4" y="5"/>
                  </a:lnTo>
                  <a:lnTo>
                    <a:pt x="0" y="5"/>
                  </a:lnTo>
                  <a:lnTo>
                    <a:pt x="0" y="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02" name="Freeform 22"/>
            <p:cNvSpPr>
              <a:spLocks/>
            </p:cNvSpPr>
            <p:nvPr/>
          </p:nvSpPr>
          <p:spPr bwMode="gray">
            <a:xfrm>
              <a:off x="4257290" y="4247957"/>
              <a:ext cx="98767" cy="145184"/>
            </a:xfrm>
            <a:custGeom>
              <a:avLst/>
              <a:gdLst/>
              <a:ahLst/>
              <a:cxnLst>
                <a:cxn ang="0">
                  <a:pos x="4" y="89"/>
                </a:cxn>
                <a:cxn ang="0">
                  <a:pos x="13" y="98"/>
                </a:cxn>
                <a:cxn ang="0">
                  <a:pos x="18" y="89"/>
                </a:cxn>
                <a:cxn ang="0">
                  <a:pos x="31" y="89"/>
                </a:cxn>
                <a:cxn ang="0">
                  <a:pos x="45" y="80"/>
                </a:cxn>
                <a:cxn ang="0">
                  <a:pos x="58" y="80"/>
                </a:cxn>
                <a:cxn ang="0">
                  <a:pos x="62" y="76"/>
                </a:cxn>
                <a:cxn ang="0">
                  <a:pos x="58" y="71"/>
                </a:cxn>
                <a:cxn ang="0">
                  <a:pos x="53" y="62"/>
                </a:cxn>
                <a:cxn ang="0">
                  <a:pos x="53" y="54"/>
                </a:cxn>
                <a:cxn ang="0">
                  <a:pos x="49" y="40"/>
                </a:cxn>
                <a:cxn ang="0">
                  <a:pos x="53" y="36"/>
                </a:cxn>
                <a:cxn ang="0">
                  <a:pos x="53" y="13"/>
                </a:cxn>
                <a:cxn ang="0">
                  <a:pos x="45" y="9"/>
                </a:cxn>
                <a:cxn ang="0">
                  <a:pos x="49" y="0"/>
                </a:cxn>
                <a:cxn ang="0">
                  <a:pos x="45" y="0"/>
                </a:cxn>
                <a:cxn ang="0">
                  <a:pos x="36" y="4"/>
                </a:cxn>
                <a:cxn ang="0">
                  <a:pos x="4" y="4"/>
                </a:cxn>
                <a:cxn ang="0">
                  <a:pos x="4" y="18"/>
                </a:cxn>
                <a:cxn ang="0">
                  <a:pos x="4" y="31"/>
                </a:cxn>
                <a:cxn ang="0">
                  <a:pos x="9" y="45"/>
                </a:cxn>
                <a:cxn ang="0">
                  <a:pos x="4" y="54"/>
                </a:cxn>
                <a:cxn ang="0">
                  <a:pos x="0" y="67"/>
                </a:cxn>
                <a:cxn ang="0">
                  <a:pos x="4" y="85"/>
                </a:cxn>
                <a:cxn ang="0">
                  <a:pos x="4" y="89"/>
                </a:cxn>
              </a:cxnLst>
              <a:rect l="0" t="0" r="r" b="b"/>
              <a:pathLst>
                <a:path w="62" h="98">
                  <a:moveTo>
                    <a:pt x="4" y="89"/>
                  </a:moveTo>
                  <a:lnTo>
                    <a:pt x="13" y="98"/>
                  </a:lnTo>
                  <a:lnTo>
                    <a:pt x="18" y="89"/>
                  </a:lnTo>
                  <a:lnTo>
                    <a:pt x="31" y="89"/>
                  </a:lnTo>
                  <a:lnTo>
                    <a:pt x="45" y="80"/>
                  </a:lnTo>
                  <a:lnTo>
                    <a:pt x="58" y="80"/>
                  </a:lnTo>
                  <a:lnTo>
                    <a:pt x="62" y="76"/>
                  </a:lnTo>
                  <a:lnTo>
                    <a:pt x="58" y="71"/>
                  </a:lnTo>
                  <a:lnTo>
                    <a:pt x="53" y="62"/>
                  </a:lnTo>
                  <a:lnTo>
                    <a:pt x="53" y="54"/>
                  </a:lnTo>
                  <a:lnTo>
                    <a:pt x="49" y="40"/>
                  </a:lnTo>
                  <a:lnTo>
                    <a:pt x="53" y="36"/>
                  </a:lnTo>
                  <a:lnTo>
                    <a:pt x="53" y="13"/>
                  </a:lnTo>
                  <a:lnTo>
                    <a:pt x="45" y="9"/>
                  </a:lnTo>
                  <a:lnTo>
                    <a:pt x="49" y="0"/>
                  </a:lnTo>
                  <a:lnTo>
                    <a:pt x="45" y="0"/>
                  </a:lnTo>
                  <a:lnTo>
                    <a:pt x="36" y="4"/>
                  </a:lnTo>
                  <a:lnTo>
                    <a:pt x="4" y="4"/>
                  </a:lnTo>
                  <a:lnTo>
                    <a:pt x="4" y="18"/>
                  </a:lnTo>
                  <a:lnTo>
                    <a:pt x="4" y="31"/>
                  </a:lnTo>
                  <a:lnTo>
                    <a:pt x="9" y="45"/>
                  </a:lnTo>
                  <a:lnTo>
                    <a:pt x="4" y="54"/>
                  </a:lnTo>
                  <a:lnTo>
                    <a:pt x="0" y="67"/>
                  </a:lnTo>
                  <a:lnTo>
                    <a:pt x="4" y="85"/>
                  </a:lnTo>
                  <a:lnTo>
                    <a:pt x="4" y="8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03" name="Freeform 23"/>
            <p:cNvSpPr>
              <a:spLocks/>
            </p:cNvSpPr>
            <p:nvPr/>
          </p:nvSpPr>
          <p:spPr bwMode="gray">
            <a:xfrm>
              <a:off x="3994443" y="4221290"/>
              <a:ext cx="156115" cy="112592"/>
            </a:xfrm>
            <a:custGeom>
              <a:avLst/>
              <a:gdLst/>
              <a:ahLst/>
              <a:cxnLst>
                <a:cxn ang="0">
                  <a:pos x="0" y="31"/>
                </a:cxn>
                <a:cxn ang="0">
                  <a:pos x="4" y="40"/>
                </a:cxn>
                <a:cxn ang="0">
                  <a:pos x="17" y="45"/>
                </a:cxn>
                <a:cxn ang="0">
                  <a:pos x="17" y="54"/>
                </a:cxn>
                <a:cxn ang="0">
                  <a:pos x="26" y="49"/>
                </a:cxn>
                <a:cxn ang="0">
                  <a:pos x="31" y="45"/>
                </a:cxn>
                <a:cxn ang="0">
                  <a:pos x="49" y="40"/>
                </a:cxn>
                <a:cxn ang="0">
                  <a:pos x="53" y="45"/>
                </a:cxn>
                <a:cxn ang="0">
                  <a:pos x="58" y="54"/>
                </a:cxn>
                <a:cxn ang="0">
                  <a:pos x="58" y="63"/>
                </a:cxn>
                <a:cxn ang="0">
                  <a:pos x="62" y="63"/>
                </a:cxn>
                <a:cxn ang="0">
                  <a:pos x="76" y="63"/>
                </a:cxn>
                <a:cxn ang="0">
                  <a:pos x="76" y="76"/>
                </a:cxn>
                <a:cxn ang="0">
                  <a:pos x="84" y="76"/>
                </a:cxn>
                <a:cxn ang="0">
                  <a:pos x="89" y="72"/>
                </a:cxn>
                <a:cxn ang="0">
                  <a:pos x="89" y="58"/>
                </a:cxn>
                <a:cxn ang="0">
                  <a:pos x="98" y="58"/>
                </a:cxn>
                <a:cxn ang="0">
                  <a:pos x="93" y="45"/>
                </a:cxn>
                <a:cxn ang="0">
                  <a:pos x="98" y="31"/>
                </a:cxn>
                <a:cxn ang="0">
                  <a:pos x="89" y="27"/>
                </a:cxn>
                <a:cxn ang="0">
                  <a:pos x="89" y="18"/>
                </a:cxn>
                <a:cxn ang="0">
                  <a:pos x="84" y="13"/>
                </a:cxn>
                <a:cxn ang="0">
                  <a:pos x="80" y="0"/>
                </a:cxn>
                <a:cxn ang="0">
                  <a:pos x="62" y="9"/>
                </a:cxn>
                <a:cxn ang="0">
                  <a:pos x="53" y="9"/>
                </a:cxn>
                <a:cxn ang="0">
                  <a:pos x="49" y="13"/>
                </a:cxn>
                <a:cxn ang="0">
                  <a:pos x="44" y="5"/>
                </a:cxn>
                <a:cxn ang="0">
                  <a:pos x="17" y="5"/>
                </a:cxn>
                <a:cxn ang="0">
                  <a:pos x="17" y="13"/>
                </a:cxn>
                <a:cxn ang="0">
                  <a:pos x="4" y="22"/>
                </a:cxn>
                <a:cxn ang="0">
                  <a:pos x="0" y="31"/>
                </a:cxn>
              </a:cxnLst>
              <a:rect l="0" t="0" r="r" b="b"/>
              <a:pathLst>
                <a:path w="98" h="76">
                  <a:moveTo>
                    <a:pt x="0" y="31"/>
                  </a:moveTo>
                  <a:lnTo>
                    <a:pt x="4" y="40"/>
                  </a:lnTo>
                  <a:lnTo>
                    <a:pt x="17" y="45"/>
                  </a:lnTo>
                  <a:lnTo>
                    <a:pt x="17" y="54"/>
                  </a:lnTo>
                  <a:lnTo>
                    <a:pt x="26" y="49"/>
                  </a:lnTo>
                  <a:lnTo>
                    <a:pt x="31" y="45"/>
                  </a:lnTo>
                  <a:lnTo>
                    <a:pt x="49" y="40"/>
                  </a:lnTo>
                  <a:lnTo>
                    <a:pt x="53" y="45"/>
                  </a:lnTo>
                  <a:lnTo>
                    <a:pt x="58" y="54"/>
                  </a:lnTo>
                  <a:lnTo>
                    <a:pt x="58" y="63"/>
                  </a:lnTo>
                  <a:lnTo>
                    <a:pt x="62" y="63"/>
                  </a:lnTo>
                  <a:lnTo>
                    <a:pt x="76" y="63"/>
                  </a:lnTo>
                  <a:lnTo>
                    <a:pt x="76" y="76"/>
                  </a:lnTo>
                  <a:lnTo>
                    <a:pt x="84" y="76"/>
                  </a:lnTo>
                  <a:lnTo>
                    <a:pt x="89" y="72"/>
                  </a:lnTo>
                  <a:lnTo>
                    <a:pt x="89" y="58"/>
                  </a:lnTo>
                  <a:lnTo>
                    <a:pt x="98" y="58"/>
                  </a:lnTo>
                  <a:lnTo>
                    <a:pt x="93" y="45"/>
                  </a:lnTo>
                  <a:lnTo>
                    <a:pt x="98" y="31"/>
                  </a:lnTo>
                  <a:lnTo>
                    <a:pt x="89" y="27"/>
                  </a:lnTo>
                  <a:lnTo>
                    <a:pt x="89" y="18"/>
                  </a:lnTo>
                  <a:lnTo>
                    <a:pt x="84" y="13"/>
                  </a:lnTo>
                  <a:lnTo>
                    <a:pt x="80" y="0"/>
                  </a:lnTo>
                  <a:lnTo>
                    <a:pt x="62" y="9"/>
                  </a:lnTo>
                  <a:lnTo>
                    <a:pt x="53" y="9"/>
                  </a:lnTo>
                  <a:lnTo>
                    <a:pt x="49" y="13"/>
                  </a:lnTo>
                  <a:lnTo>
                    <a:pt x="44" y="5"/>
                  </a:lnTo>
                  <a:lnTo>
                    <a:pt x="17" y="5"/>
                  </a:lnTo>
                  <a:lnTo>
                    <a:pt x="17" y="13"/>
                  </a:lnTo>
                  <a:lnTo>
                    <a:pt x="4" y="22"/>
                  </a:lnTo>
                  <a:lnTo>
                    <a:pt x="0" y="3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04" name="Freeform 24"/>
            <p:cNvSpPr>
              <a:spLocks/>
            </p:cNvSpPr>
            <p:nvPr/>
          </p:nvSpPr>
          <p:spPr bwMode="gray">
            <a:xfrm>
              <a:off x="4136221" y="4267216"/>
              <a:ext cx="135406" cy="133333"/>
            </a:xfrm>
            <a:custGeom>
              <a:avLst/>
              <a:gdLst/>
              <a:ahLst/>
              <a:cxnLst>
                <a:cxn ang="0">
                  <a:pos x="0" y="41"/>
                </a:cxn>
                <a:cxn ang="0">
                  <a:pos x="0" y="54"/>
                </a:cxn>
                <a:cxn ang="0">
                  <a:pos x="18" y="67"/>
                </a:cxn>
                <a:cxn ang="0">
                  <a:pos x="13" y="90"/>
                </a:cxn>
                <a:cxn ang="0">
                  <a:pos x="18" y="90"/>
                </a:cxn>
                <a:cxn ang="0">
                  <a:pos x="36" y="76"/>
                </a:cxn>
                <a:cxn ang="0">
                  <a:pos x="58" y="72"/>
                </a:cxn>
                <a:cxn ang="0">
                  <a:pos x="80" y="76"/>
                </a:cxn>
                <a:cxn ang="0">
                  <a:pos x="80" y="72"/>
                </a:cxn>
                <a:cxn ang="0">
                  <a:pos x="76" y="54"/>
                </a:cxn>
                <a:cxn ang="0">
                  <a:pos x="80" y="41"/>
                </a:cxn>
                <a:cxn ang="0">
                  <a:pos x="85" y="32"/>
                </a:cxn>
                <a:cxn ang="0">
                  <a:pos x="80" y="18"/>
                </a:cxn>
                <a:cxn ang="0">
                  <a:pos x="76" y="14"/>
                </a:cxn>
                <a:cxn ang="0">
                  <a:pos x="71" y="9"/>
                </a:cxn>
                <a:cxn ang="0">
                  <a:pos x="58" y="14"/>
                </a:cxn>
                <a:cxn ang="0">
                  <a:pos x="40" y="0"/>
                </a:cxn>
                <a:cxn ang="0">
                  <a:pos x="36" y="5"/>
                </a:cxn>
                <a:cxn ang="0">
                  <a:pos x="31" y="0"/>
                </a:cxn>
                <a:cxn ang="0">
                  <a:pos x="13" y="5"/>
                </a:cxn>
                <a:cxn ang="0">
                  <a:pos x="9" y="0"/>
                </a:cxn>
                <a:cxn ang="0">
                  <a:pos x="4" y="14"/>
                </a:cxn>
                <a:cxn ang="0">
                  <a:pos x="9" y="27"/>
                </a:cxn>
                <a:cxn ang="0">
                  <a:pos x="0" y="27"/>
                </a:cxn>
                <a:cxn ang="0">
                  <a:pos x="0" y="41"/>
                </a:cxn>
              </a:cxnLst>
              <a:rect l="0" t="0" r="r" b="b"/>
              <a:pathLst>
                <a:path w="85" h="90">
                  <a:moveTo>
                    <a:pt x="0" y="41"/>
                  </a:moveTo>
                  <a:lnTo>
                    <a:pt x="0" y="54"/>
                  </a:lnTo>
                  <a:lnTo>
                    <a:pt x="18" y="67"/>
                  </a:lnTo>
                  <a:lnTo>
                    <a:pt x="13" y="90"/>
                  </a:lnTo>
                  <a:lnTo>
                    <a:pt x="18" y="90"/>
                  </a:lnTo>
                  <a:lnTo>
                    <a:pt x="36" y="76"/>
                  </a:lnTo>
                  <a:lnTo>
                    <a:pt x="58" y="72"/>
                  </a:lnTo>
                  <a:lnTo>
                    <a:pt x="80" y="76"/>
                  </a:lnTo>
                  <a:lnTo>
                    <a:pt x="80" y="72"/>
                  </a:lnTo>
                  <a:lnTo>
                    <a:pt x="76" y="54"/>
                  </a:lnTo>
                  <a:lnTo>
                    <a:pt x="80" y="41"/>
                  </a:lnTo>
                  <a:lnTo>
                    <a:pt x="85" y="32"/>
                  </a:lnTo>
                  <a:lnTo>
                    <a:pt x="80" y="18"/>
                  </a:lnTo>
                  <a:lnTo>
                    <a:pt x="76" y="14"/>
                  </a:lnTo>
                  <a:lnTo>
                    <a:pt x="71" y="9"/>
                  </a:lnTo>
                  <a:lnTo>
                    <a:pt x="58" y="14"/>
                  </a:lnTo>
                  <a:lnTo>
                    <a:pt x="40" y="0"/>
                  </a:lnTo>
                  <a:lnTo>
                    <a:pt x="36" y="5"/>
                  </a:lnTo>
                  <a:lnTo>
                    <a:pt x="31" y="0"/>
                  </a:lnTo>
                  <a:lnTo>
                    <a:pt x="13" y="5"/>
                  </a:lnTo>
                  <a:lnTo>
                    <a:pt x="9" y="0"/>
                  </a:lnTo>
                  <a:lnTo>
                    <a:pt x="4" y="14"/>
                  </a:lnTo>
                  <a:lnTo>
                    <a:pt x="9" y="27"/>
                  </a:lnTo>
                  <a:lnTo>
                    <a:pt x="0" y="27"/>
                  </a:lnTo>
                  <a:lnTo>
                    <a:pt x="0" y="4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05" name="Freeform 25"/>
            <p:cNvSpPr>
              <a:spLocks/>
            </p:cNvSpPr>
            <p:nvPr/>
          </p:nvSpPr>
          <p:spPr bwMode="gray">
            <a:xfrm>
              <a:off x="5103178" y="4393141"/>
              <a:ext cx="192754" cy="198517"/>
            </a:xfrm>
            <a:custGeom>
              <a:avLst/>
              <a:gdLst/>
              <a:ahLst/>
              <a:cxnLst>
                <a:cxn ang="0">
                  <a:pos x="0" y="5"/>
                </a:cxn>
                <a:cxn ang="0">
                  <a:pos x="9" y="14"/>
                </a:cxn>
                <a:cxn ang="0">
                  <a:pos x="14" y="27"/>
                </a:cxn>
                <a:cxn ang="0">
                  <a:pos x="9" y="49"/>
                </a:cxn>
                <a:cxn ang="0">
                  <a:pos x="5" y="63"/>
                </a:cxn>
                <a:cxn ang="0">
                  <a:pos x="5" y="72"/>
                </a:cxn>
                <a:cxn ang="0">
                  <a:pos x="9" y="72"/>
                </a:cxn>
                <a:cxn ang="0">
                  <a:pos x="5" y="76"/>
                </a:cxn>
                <a:cxn ang="0">
                  <a:pos x="0" y="81"/>
                </a:cxn>
                <a:cxn ang="0">
                  <a:pos x="41" y="107"/>
                </a:cxn>
                <a:cxn ang="0">
                  <a:pos x="76" y="134"/>
                </a:cxn>
                <a:cxn ang="0">
                  <a:pos x="85" y="134"/>
                </a:cxn>
                <a:cxn ang="0">
                  <a:pos x="90" y="121"/>
                </a:cxn>
                <a:cxn ang="0">
                  <a:pos x="94" y="121"/>
                </a:cxn>
                <a:cxn ang="0">
                  <a:pos x="94" y="107"/>
                </a:cxn>
                <a:cxn ang="0">
                  <a:pos x="103" y="103"/>
                </a:cxn>
                <a:cxn ang="0">
                  <a:pos x="103" y="99"/>
                </a:cxn>
                <a:cxn ang="0">
                  <a:pos x="112" y="94"/>
                </a:cxn>
                <a:cxn ang="0">
                  <a:pos x="108" y="76"/>
                </a:cxn>
                <a:cxn ang="0">
                  <a:pos x="103" y="23"/>
                </a:cxn>
                <a:cxn ang="0">
                  <a:pos x="121" y="9"/>
                </a:cxn>
                <a:cxn ang="0">
                  <a:pos x="108" y="9"/>
                </a:cxn>
                <a:cxn ang="0">
                  <a:pos x="99" y="5"/>
                </a:cxn>
                <a:cxn ang="0">
                  <a:pos x="90" y="9"/>
                </a:cxn>
                <a:cxn ang="0">
                  <a:pos x="85" y="18"/>
                </a:cxn>
                <a:cxn ang="0">
                  <a:pos x="63" y="14"/>
                </a:cxn>
                <a:cxn ang="0">
                  <a:pos x="45" y="0"/>
                </a:cxn>
                <a:cxn ang="0">
                  <a:pos x="32" y="5"/>
                </a:cxn>
                <a:cxn ang="0">
                  <a:pos x="27" y="0"/>
                </a:cxn>
                <a:cxn ang="0">
                  <a:pos x="5" y="0"/>
                </a:cxn>
                <a:cxn ang="0">
                  <a:pos x="0" y="5"/>
                </a:cxn>
              </a:cxnLst>
              <a:rect l="0" t="0" r="r" b="b"/>
              <a:pathLst>
                <a:path w="121" h="134">
                  <a:moveTo>
                    <a:pt x="0" y="5"/>
                  </a:moveTo>
                  <a:lnTo>
                    <a:pt x="9" y="14"/>
                  </a:lnTo>
                  <a:lnTo>
                    <a:pt x="14" y="27"/>
                  </a:lnTo>
                  <a:lnTo>
                    <a:pt x="9" y="49"/>
                  </a:lnTo>
                  <a:lnTo>
                    <a:pt x="5" y="63"/>
                  </a:lnTo>
                  <a:lnTo>
                    <a:pt x="5" y="72"/>
                  </a:lnTo>
                  <a:lnTo>
                    <a:pt x="9" y="72"/>
                  </a:lnTo>
                  <a:lnTo>
                    <a:pt x="5" y="76"/>
                  </a:lnTo>
                  <a:lnTo>
                    <a:pt x="0" y="81"/>
                  </a:lnTo>
                  <a:lnTo>
                    <a:pt x="41" y="107"/>
                  </a:lnTo>
                  <a:lnTo>
                    <a:pt x="76" y="134"/>
                  </a:lnTo>
                  <a:lnTo>
                    <a:pt x="85" y="134"/>
                  </a:lnTo>
                  <a:lnTo>
                    <a:pt x="90" y="121"/>
                  </a:lnTo>
                  <a:lnTo>
                    <a:pt x="94" y="121"/>
                  </a:lnTo>
                  <a:lnTo>
                    <a:pt x="94" y="107"/>
                  </a:lnTo>
                  <a:lnTo>
                    <a:pt x="103" y="103"/>
                  </a:lnTo>
                  <a:lnTo>
                    <a:pt x="103" y="99"/>
                  </a:lnTo>
                  <a:lnTo>
                    <a:pt x="112" y="94"/>
                  </a:lnTo>
                  <a:lnTo>
                    <a:pt x="108" y="76"/>
                  </a:lnTo>
                  <a:lnTo>
                    <a:pt x="103" y="23"/>
                  </a:lnTo>
                  <a:lnTo>
                    <a:pt x="121" y="9"/>
                  </a:lnTo>
                  <a:lnTo>
                    <a:pt x="108" y="9"/>
                  </a:lnTo>
                  <a:lnTo>
                    <a:pt x="99" y="5"/>
                  </a:lnTo>
                  <a:lnTo>
                    <a:pt x="90" y="9"/>
                  </a:lnTo>
                  <a:lnTo>
                    <a:pt x="85" y="18"/>
                  </a:lnTo>
                  <a:lnTo>
                    <a:pt x="63" y="14"/>
                  </a:lnTo>
                  <a:lnTo>
                    <a:pt x="45" y="0"/>
                  </a:lnTo>
                  <a:lnTo>
                    <a:pt x="32" y="5"/>
                  </a:lnTo>
                  <a:lnTo>
                    <a:pt x="27" y="0"/>
                  </a:lnTo>
                  <a:lnTo>
                    <a:pt x="5" y="0"/>
                  </a:lnTo>
                  <a:lnTo>
                    <a:pt x="0" y="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06" name="Freeform 26"/>
            <p:cNvSpPr>
              <a:spLocks/>
            </p:cNvSpPr>
            <p:nvPr/>
          </p:nvSpPr>
          <p:spPr bwMode="gray">
            <a:xfrm>
              <a:off x="4947063" y="5141285"/>
              <a:ext cx="63720" cy="45926"/>
            </a:xfrm>
            <a:custGeom>
              <a:avLst/>
              <a:gdLst/>
              <a:ahLst/>
              <a:cxnLst>
                <a:cxn ang="0">
                  <a:pos x="9" y="27"/>
                </a:cxn>
                <a:cxn ang="0">
                  <a:pos x="14" y="31"/>
                </a:cxn>
                <a:cxn ang="0">
                  <a:pos x="18" y="27"/>
                </a:cxn>
                <a:cxn ang="0">
                  <a:pos x="31" y="23"/>
                </a:cxn>
                <a:cxn ang="0">
                  <a:pos x="40" y="14"/>
                </a:cxn>
                <a:cxn ang="0">
                  <a:pos x="27" y="0"/>
                </a:cxn>
                <a:cxn ang="0">
                  <a:pos x="9" y="5"/>
                </a:cxn>
                <a:cxn ang="0">
                  <a:pos x="0" y="14"/>
                </a:cxn>
                <a:cxn ang="0">
                  <a:pos x="9" y="27"/>
                </a:cxn>
              </a:cxnLst>
              <a:rect l="0" t="0" r="r" b="b"/>
              <a:pathLst>
                <a:path w="40" h="31">
                  <a:moveTo>
                    <a:pt x="9" y="27"/>
                  </a:moveTo>
                  <a:lnTo>
                    <a:pt x="14" y="31"/>
                  </a:lnTo>
                  <a:lnTo>
                    <a:pt x="18" y="27"/>
                  </a:lnTo>
                  <a:lnTo>
                    <a:pt x="31" y="23"/>
                  </a:lnTo>
                  <a:lnTo>
                    <a:pt x="40" y="14"/>
                  </a:lnTo>
                  <a:lnTo>
                    <a:pt x="27" y="0"/>
                  </a:lnTo>
                  <a:lnTo>
                    <a:pt x="9" y="5"/>
                  </a:lnTo>
                  <a:lnTo>
                    <a:pt x="0" y="14"/>
                  </a:lnTo>
                  <a:lnTo>
                    <a:pt x="9" y="27"/>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07" name="Freeform 27"/>
            <p:cNvSpPr>
              <a:spLocks/>
            </p:cNvSpPr>
            <p:nvPr/>
          </p:nvSpPr>
          <p:spPr bwMode="gray">
            <a:xfrm>
              <a:off x="4064536" y="4314623"/>
              <a:ext cx="100360" cy="85925"/>
            </a:xfrm>
            <a:custGeom>
              <a:avLst/>
              <a:gdLst/>
              <a:ahLst/>
              <a:cxnLst>
                <a:cxn ang="0">
                  <a:pos x="0" y="22"/>
                </a:cxn>
                <a:cxn ang="0">
                  <a:pos x="9" y="26"/>
                </a:cxn>
                <a:cxn ang="0">
                  <a:pos x="49" y="58"/>
                </a:cxn>
                <a:cxn ang="0">
                  <a:pos x="58" y="58"/>
                </a:cxn>
                <a:cxn ang="0">
                  <a:pos x="63" y="35"/>
                </a:cxn>
                <a:cxn ang="0">
                  <a:pos x="45" y="22"/>
                </a:cxn>
                <a:cxn ang="0">
                  <a:pos x="45" y="9"/>
                </a:cxn>
                <a:cxn ang="0">
                  <a:pos x="40" y="13"/>
                </a:cxn>
                <a:cxn ang="0">
                  <a:pos x="32" y="13"/>
                </a:cxn>
                <a:cxn ang="0">
                  <a:pos x="32" y="0"/>
                </a:cxn>
                <a:cxn ang="0">
                  <a:pos x="18" y="0"/>
                </a:cxn>
                <a:cxn ang="0">
                  <a:pos x="18" y="9"/>
                </a:cxn>
                <a:cxn ang="0">
                  <a:pos x="14" y="9"/>
                </a:cxn>
                <a:cxn ang="0">
                  <a:pos x="14" y="13"/>
                </a:cxn>
                <a:cxn ang="0">
                  <a:pos x="5" y="17"/>
                </a:cxn>
                <a:cxn ang="0">
                  <a:pos x="0" y="22"/>
                </a:cxn>
              </a:cxnLst>
              <a:rect l="0" t="0" r="r" b="b"/>
              <a:pathLst>
                <a:path w="63" h="58">
                  <a:moveTo>
                    <a:pt x="0" y="22"/>
                  </a:moveTo>
                  <a:lnTo>
                    <a:pt x="9" y="26"/>
                  </a:lnTo>
                  <a:lnTo>
                    <a:pt x="49" y="58"/>
                  </a:lnTo>
                  <a:lnTo>
                    <a:pt x="58" y="58"/>
                  </a:lnTo>
                  <a:lnTo>
                    <a:pt x="63" y="35"/>
                  </a:lnTo>
                  <a:lnTo>
                    <a:pt x="45" y="22"/>
                  </a:lnTo>
                  <a:lnTo>
                    <a:pt x="45" y="9"/>
                  </a:lnTo>
                  <a:lnTo>
                    <a:pt x="40" y="13"/>
                  </a:lnTo>
                  <a:lnTo>
                    <a:pt x="32" y="13"/>
                  </a:lnTo>
                  <a:lnTo>
                    <a:pt x="32" y="0"/>
                  </a:lnTo>
                  <a:lnTo>
                    <a:pt x="18" y="0"/>
                  </a:lnTo>
                  <a:lnTo>
                    <a:pt x="18" y="9"/>
                  </a:lnTo>
                  <a:lnTo>
                    <a:pt x="14" y="9"/>
                  </a:lnTo>
                  <a:lnTo>
                    <a:pt x="14" y="13"/>
                  </a:lnTo>
                  <a:lnTo>
                    <a:pt x="5" y="17"/>
                  </a:lnTo>
                  <a:lnTo>
                    <a:pt x="0" y="2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08" name="Freeform 28"/>
            <p:cNvSpPr>
              <a:spLocks/>
            </p:cNvSpPr>
            <p:nvPr/>
          </p:nvSpPr>
          <p:spPr bwMode="gray">
            <a:xfrm>
              <a:off x="4534474" y="3730923"/>
              <a:ext cx="369578" cy="337776"/>
            </a:xfrm>
            <a:custGeom>
              <a:avLst/>
              <a:gdLst/>
              <a:ahLst/>
              <a:cxnLst>
                <a:cxn ang="0">
                  <a:pos x="40" y="0"/>
                </a:cxn>
                <a:cxn ang="0">
                  <a:pos x="36" y="5"/>
                </a:cxn>
                <a:cxn ang="0">
                  <a:pos x="36" y="14"/>
                </a:cxn>
                <a:cxn ang="0">
                  <a:pos x="27" y="23"/>
                </a:cxn>
                <a:cxn ang="0">
                  <a:pos x="18" y="27"/>
                </a:cxn>
                <a:cxn ang="0">
                  <a:pos x="18" y="50"/>
                </a:cxn>
                <a:cxn ang="0">
                  <a:pos x="5" y="54"/>
                </a:cxn>
                <a:cxn ang="0">
                  <a:pos x="0" y="58"/>
                </a:cxn>
                <a:cxn ang="0">
                  <a:pos x="5" y="67"/>
                </a:cxn>
                <a:cxn ang="0">
                  <a:pos x="5" y="85"/>
                </a:cxn>
                <a:cxn ang="0">
                  <a:pos x="9" y="99"/>
                </a:cxn>
                <a:cxn ang="0">
                  <a:pos x="5" y="112"/>
                </a:cxn>
                <a:cxn ang="0">
                  <a:pos x="0" y="121"/>
                </a:cxn>
                <a:cxn ang="0">
                  <a:pos x="13" y="139"/>
                </a:cxn>
                <a:cxn ang="0">
                  <a:pos x="9" y="143"/>
                </a:cxn>
                <a:cxn ang="0">
                  <a:pos x="18" y="148"/>
                </a:cxn>
                <a:cxn ang="0">
                  <a:pos x="27" y="148"/>
                </a:cxn>
                <a:cxn ang="0">
                  <a:pos x="45" y="161"/>
                </a:cxn>
                <a:cxn ang="0">
                  <a:pos x="45" y="166"/>
                </a:cxn>
                <a:cxn ang="0">
                  <a:pos x="67" y="166"/>
                </a:cxn>
                <a:cxn ang="0">
                  <a:pos x="72" y="179"/>
                </a:cxn>
                <a:cxn ang="0">
                  <a:pos x="85" y="170"/>
                </a:cxn>
                <a:cxn ang="0">
                  <a:pos x="98" y="161"/>
                </a:cxn>
                <a:cxn ang="0">
                  <a:pos x="210" y="228"/>
                </a:cxn>
                <a:cxn ang="0">
                  <a:pos x="210" y="219"/>
                </a:cxn>
                <a:cxn ang="0">
                  <a:pos x="232" y="219"/>
                </a:cxn>
                <a:cxn ang="0">
                  <a:pos x="228" y="193"/>
                </a:cxn>
                <a:cxn ang="0">
                  <a:pos x="228" y="67"/>
                </a:cxn>
                <a:cxn ang="0">
                  <a:pos x="223" y="58"/>
                </a:cxn>
                <a:cxn ang="0">
                  <a:pos x="228" y="50"/>
                </a:cxn>
                <a:cxn ang="0">
                  <a:pos x="223" y="41"/>
                </a:cxn>
                <a:cxn ang="0">
                  <a:pos x="232" y="27"/>
                </a:cxn>
                <a:cxn ang="0">
                  <a:pos x="228" y="23"/>
                </a:cxn>
                <a:cxn ang="0">
                  <a:pos x="197" y="18"/>
                </a:cxn>
                <a:cxn ang="0">
                  <a:pos x="197" y="9"/>
                </a:cxn>
                <a:cxn ang="0">
                  <a:pos x="183" y="5"/>
                </a:cxn>
                <a:cxn ang="0">
                  <a:pos x="174" y="5"/>
                </a:cxn>
                <a:cxn ang="0">
                  <a:pos x="152" y="18"/>
                </a:cxn>
                <a:cxn ang="0">
                  <a:pos x="156" y="41"/>
                </a:cxn>
                <a:cxn ang="0">
                  <a:pos x="147" y="50"/>
                </a:cxn>
                <a:cxn ang="0">
                  <a:pos x="125" y="41"/>
                </a:cxn>
                <a:cxn ang="0">
                  <a:pos x="98" y="36"/>
                </a:cxn>
                <a:cxn ang="0">
                  <a:pos x="94" y="32"/>
                </a:cxn>
                <a:cxn ang="0">
                  <a:pos x="85" y="14"/>
                </a:cxn>
                <a:cxn ang="0">
                  <a:pos x="72" y="5"/>
                </a:cxn>
                <a:cxn ang="0">
                  <a:pos x="49" y="5"/>
                </a:cxn>
                <a:cxn ang="0">
                  <a:pos x="40" y="0"/>
                </a:cxn>
              </a:cxnLst>
              <a:rect l="0" t="0" r="r" b="b"/>
              <a:pathLst>
                <a:path w="232" h="228">
                  <a:moveTo>
                    <a:pt x="40" y="0"/>
                  </a:moveTo>
                  <a:lnTo>
                    <a:pt x="36" y="5"/>
                  </a:lnTo>
                  <a:lnTo>
                    <a:pt x="36" y="14"/>
                  </a:lnTo>
                  <a:lnTo>
                    <a:pt x="27" y="23"/>
                  </a:lnTo>
                  <a:lnTo>
                    <a:pt x="18" y="27"/>
                  </a:lnTo>
                  <a:lnTo>
                    <a:pt x="18" y="50"/>
                  </a:lnTo>
                  <a:lnTo>
                    <a:pt x="5" y="54"/>
                  </a:lnTo>
                  <a:lnTo>
                    <a:pt x="0" y="58"/>
                  </a:lnTo>
                  <a:lnTo>
                    <a:pt x="5" y="67"/>
                  </a:lnTo>
                  <a:lnTo>
                    <a:pt x="5" y="85"/>
                  </a:lnTo>
                  <a:lnTo>
                    <a:pt x="9" y="99"/>
                  </a:lnTo>
                  <a:lnTo>
                    <a:pt x="5" y="112"/>
                  </a:lnTo>
                  <a:lnTo>
                    <a:pt x="0" y="121"/>
                  </a:lnTo>
                  <a:lnTo>
                    <a:pt x="13" y="139"/>
                  </a:lnTo>
                  <a:lnTo>
                    <a:pt x="9" y="143"/>
                  </a:lnTo>
                  <a:lnTo>
                    <a:pt x="18" y="148"/>
                  </a:lnTo>
                  <a:lnTo>
                    <a:pt x="27" y="148"/>
                  </a:lnTo>
                  <a:lnTo>
                    <a:pt x="45" y="161"/>
                  </a:lnTo>
                  <a:lnTo>
                    <a:pt x="45" y="166"/>
                  </a:lnTo>
                  <a:lnTo>
                    <a:pt x="67" y="166"/>
                  </a:lnTo>
                  <a:lnTo>
                    <a:pt x="72" y="179"/>
                  </a:lnTo>
                  <a:lnTo>
                    <a:pt x="85" y="170"/>
                  </a:lnTo>
                  <a:lnTo>
                    <a:pt x="98" y="161"/>
                  </a:lnTo>
                  <a:lnTo>
                    <a:pt x="210" y="228"/>
                  </a:lnTo>
                  <a:lnTo>
                    <a:pt x="210" y="219"/>
                  </a:lnTo>
                  <a:lnTo>
                    <a:pt x="232" y="219"/>
                  </a:lnTo>
                  <a:lnTo>
                    <a:pt x="228" y="193"/>
                  </a:lnTo>
                  <a:lnTo>
                    <a:pt x="228" y="67"/>
                  </a:lnTo>
                  <a:lnTo>
                    <a:pt x="223" y="58"/>
                  </a:lnTo>
                  <a:lnTo>
                    <a:pt x="228" y="50"/>
                  </a:lnTo>
                  <a:lnTo>
                    <a:pt x="223" y="41"/>
                  </a:lnTo>
                  <a:lnTo>
                    <a:pt x="232" y="27"/>
                  </a:lnTo>
                  <a:lnTo>
                    <a:pt x="228" y="23"/>
                  </a:lnTo>
                  <a:lnTo>
                    <a:pt x="197" y="18"/>
                  </a:lnTo>
                  <a:lnTo>
                    <a:pt x="197" y="9"/>
                  </a:lnTo>
                  <a:lnTo>
                    <a:pt x="183" y="5"/>
                  </a:lnTo>
                  <a:lnTo>
                    <a:pt x="174" y="5"/>
                  </a:lnTo>
                  <a:lnTo>
                    <a:pt x="152" y="18"/>
                  </a:lnTo>
                  <a:lnTo>
                    <a:pt x="156" y="41"/>
                  </a:lnTo>
                  <a:lnTo>
                    <a:pt x="147" y="50"/>
                  </a:lnTo>
                  <a:lnTo>
                    <a:pt x="125" y="41"/>
                  </a:lnTo>
                  <a:lnTo>
                    <a:pt x="98" y="36"/>
                  </a:lnTo>
                  <a:lnTo>
                    <a:pt x="94" y="32"/>
                  </a:lnTo>
                  <a:lnTo>
                    <a:pt x="85" y="14"/>
                  </a:lnTo>
                  <a:lnTo>
                    <a:pt x="72" y="5"/>
                  </a:lnTo>
                  <a:lnTo>
                    <a:pt x="49" y="5"/>
                  </a:lnTo>
                  <a:lnTo>
                    <a:pt x="40"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09" name="Freeform 29"/>
            <p:cNvSpPr>
              <a:spLocks/>
            </p:cNvSpPr>
            <p:nvPr/>
          </p:nvSpPr>
          <p:spPr bwMode="gray">
            <a:xfrm>
              <a:off x="5316642" y="4751658"/>
              <a:ext cx="172045" cy="324443"/>
            </a:xfrm>
            <a:custGeom>
              <a:avLst/>
              <a:gdLst/>
              <a:ahLst/>
              <a:cxnLst>
                <a:cxn ang="0">
                  <a:pos x="27" y="219"/>
                </a:cxn>
                <a:cxn ang="0">
                  <a:pos x="41" y="210"/>
                </a:cxn>
                <a:cxn ang="0">
                  <a:pos x="58" y="205"/>
                </a:cxn>
                <a:cxn ang="0">
                  <a:pos x="72" y="174"/>
                </a:cxn>
                <a:cxn ang="0">
                  <a:pos x="76" y="151"/>
                </a:cxn>
                <a:cxn ang="0">
                  <a:pos x="94" y="93"/>
                </a:cxn>
                <a:cxn ang="0">
                  <a:pos x="94" y="80"/>
                </a:cxn>
                <a:cxn ang="0">
                  <a:pos x="99" y="71"/>
                </a:cxn>
                <a:cxn ang="0">
                  <a:pos x="94" y="58"/>
                </a:cxn>
                <a:cxn ang="0">
                  <a:pos x="103" y="67"/>
                </a:cxn>
                <a:cxn ang="0">
                  <a:pos x="108" y="53"/>
                </a:cxn>
                <a:cxn ang="0">
                  <a:pos x="103" y="35"/>
                </a:cxn>
                <a:cxn ang="0">
                  <a:pos x="103" y="26"/>
                </a:cxn>
                <a:cxn ang="0">
                  <a:pos x="90" y="0"/>
                </a:cxn>
                <a:cxn ang="0">
                  <a:pos x="81" y="8"/>
                </a:cxn>
                <a:cxn ang="0">
                  <a:pos x="85" y="17"/>
                </a:cxn>
                <a:cxn ang="0">
                  <a:pos x="76" y="22"/>
                </a:cxn>
                <a:cxn ang="0">
                  <a:pos x="67" y="22"/>
                </a:cxn>
                <a:cxn ang="0">
                  <a:pos x="72" y="35"/>
                </a:cxn>
                <a:cxn ang="0">
                  <a:pos x="54" y="53"/>
                </a:cxn>
                <a:cxn ang="0">
                  <a:pos x="27" y="67"/>
                </a:cxn>
                <a:cxn ang="0">
                  <a:pos x="18" y="67"/>
                </a:cxn>
                <a:cxn ang="0">
                  <a:pos x="18" y="76"/>
                </a:cxn>
                <a:cxn ang="0">
                  <a:pos x="9" y="84"/>
                </a:cxn>
                <a:cxn ang="0">
                  <a:pos x="18" y="120"/>
                </a:cxn>
                <a:cxn ang="0">
                  <a:pos x="9" y="143"/>
                </a:cxn>
                <a:cxn ang="0">
                  <a:pos x="5" y="147"/>
                </a:cxn>
                <a:cxn ang="0">
                  <a:pos x="5" y="156"/>
                </a:cxn>
                <a:cxn ang="0">
                  <a:pos x="0" y="165"/>
                </a:cxn>
                <a:cxn ang="0">
                  <a:pos x="9" y="183"/>
                </a:cxn>
                <a:cxn ang="0">
                  <a:pos x="5" y="187"/>
                </a:cxn>
                <a:cxn ang="0">
                  <a:pos x="9" y="201"/>
                </a:cxn>
                <a:cxn ang="0">
                  <a:pos x="27" y="219"/>
                </a:cxn>
              </a:cxnLst>
              <a:rect l="0" t="0" r="r" b="b"/>
              <a:pathLst>
                <a:path w="108" h="219">
                  <a:moveTo>
                    <a:pt x="27" y="219"/>
                  </a:moveTo>
                  <a:lnTo>
                    <a:pt x="41" y="210"/>
                  </a:lnTo>
                  <a:lnTo>
                    <a:pt x="58" y="205"/>
                  </a:lnTo>
                  <a:lnTo>
                    <a:pt x="72" y="174"/>
                  </a:lnTo>
                  <a:lnTo>
                    <a:pt x="76" y="151"/>
                  </a:lnTo>
                  <a:lnTo>
                    <a:pt x="94" y="93"/>
                  </a:lnTo>
                  <a:lnTo>
                    <a:pt x="94" y="80"/>
                  </a:lnTo>
                  <a:lnTo>
                    <a:pt x="99" y="71"/>
                  </a:lnTo>
                  <a:lnTo>
                    <a:pt x="94" y="58"/>
                  </a:lnTo>
                  <a:lnTo>
                    <a:pt x="103" y="67"/>
                  </a:lnTo>
                  <a:lnTo>
                    <a:pt x="108" y="53"/>
                  </a:lnTo>
                  <a:lnTo>
                    <a:pt x="103" y="35"/>
                  </a:lnTo>
                  <a:lnTo>
                    <a:pt x="103" y="26"/>
                  </a:lnTo>
                  <a:lnTo>
                    <a:pt x="90" y="0"/>
                  </a:lnTo>
                  <a:lnTo>
                    <a:pt x="81" y="8"/>
                  </a:lnTo>
                  <a:lnTo>
                    <a:pt x="85" y="17"/>
                  </a:lnTo>
                  <a:lnTo>
                    <a:pt x="76" y="22"/>
                  </a:lnTo>
                  <a:lnTo>
                    <a:pt x="67" y="22"/>
                  </a:lnTo>
                  <a:lnTo>
                    <a:pt x="72" y="35"/>
                  </a:lnTo>
                  <a:lnTo>
                    <a:pt x="54" y="53"/>
                  </a:lnTo>
                  <a:lnTo>
                    <a:pt x="27" y="67"/>
                  </a:lnTo>
                  <a:lnTo>
                    <a:pt x="18" y="67"/>
                  </a:lnTo>
                  <a:lnTo>
                    <a:pt x="18" y="76"/>
                  </a:lnTo>
                  <a:lnTo>
                    <a:pt x="9" y="84"/>
                  </a:lnTo>
                  <a:lnTo>
                    <a:pt x="18" y="120"/>
                  </a:lnTo>
                  <a:lnTo>
                    <a:pt x="9" y="143"/>
                  </a:lnTo>
                  <a:lnTo>
                    <a:pt x="5" y="147"/>
                  </a:lnTo>
                  <a:lnTo>
                    <a:pt x="5" y="156"/>
                  </a:lnTo>
                  <a:lnTo>
                    <a:pt x="0" y="165"/>
                  </a:lnTo>
                  <a:lnTo>
                    <a:pt x="9" y="183"/>
                  </a:lnTo>
                  <a:lnTo>
                    <a:pt x="5" y="187"/>
                  </a:lnTo>
                  <a:lnTo>
                    <a:pt x="9" y="201"/>
                  </a:lnTo>
                  <a:lnTo>
                    <a:pt x="27" y="21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10" name="Freeform 30"/>
            <p:cNvSpPr>
              <a:spLocks/>
            </p:cNvSpPr>
            <p:nvPr/>
          </p:nvSpPr>
          <p:spPr bwMode="gray">
            <a:xfrm>
              <a:off x="5076097" y="4690917"/>
              <a:ext cx="70092" cy="179258"/>
            </a:xfrm>
            <a:custGeom>
              <a:avLst/>
              <a:gdLst/>
              <a:ahLst/>
              <a:cxnLst>
                <a:cxn ang="0">
                  <a:pos x="4" y="5"/>
                </a:cxn>
                <a:cxn ang="0">
                  <a:pos x="13" y="18"/>
                </a:cxn>
                <a:cxn ang="0">
                  <a:pos x="13" y="27"/>
                </a:cxn>
                <a:cxn ang="0">
                  <a:pos x="8" y="27"/>
                </a:cxn>
                <a:cxn ang="0">
                  <a:pos x="8" y="49"/>
                </a:cxn>
                <a:cxn ang="0">
                  <a:pos x="4" y="54"/>
                </a:cxn>
                <a:cxn ang="0">
                  <a:pos x="0" y="67"/>
                </a:cxn>
                <a:cxn ang="0">
                  <a:pos x="4" y="72"/>
                </a:cxn>
                <a:cxn ang="0">
                  <a:pos x="13" y="81"/>
                </a:cxn>
                <a:cxn ang="0">
                  <a:pos x="22" y="81"/>
                </a:cxn>
                <a:cxn ang="0">
                  <a:pos x="26" y="90"/>
                </a:cxn>
                <a:cxn ang="0">
                  <a:pos x="22" y="103"/>
                </a:cxn>
                <a:cxn ang="0">
                  <a:pos x="31" y="121"/>
                </a:cxn>
                <a:cxn ang="0">
                  <a:pos x="40" y="117"/>
                </a:cxn>
                <a:cxn ang="0">
                  <a:pos x="35" y="108"/>
                </a:cxn>
                <a:cxn ang="0">
                  <a:pos x="44" y="103"/>
                </a:cxn>
                <a:cxn ang="0">
                  <a:pos x="44" y="76"/>
                </a:cxn>
                <a:cxn ang="0">
                  <a:pos x="35" y="63"/>
                </a:cxn>
                <a:cxn ang="0">
                  <a:pos x="26" y="58"/>
                </a:cxn>
                <a:cxn ang="0">
                  <a:pos x="31" y="67"/>
                </a:cxn>
                <a:cxn ang="0">
                  <a:pos x="31" y="67"/>
                </a:cxn>
                <a:cxn ang="0">
                  <a:pos x="35" y="81"/>
                </a:cxn>
                <a:cxn ang="0">
                  <a:pos x="31" y="85"/>
                </a:cxn>
                <a:cxn ang="0">
                  <a:pos x="31" y="76"/>
                </a:cxn>
                <a:cxn ang="0">
                  <a:pos x="22" y="72"/>
                </a:cxn>
                <a:cxn ang="0">
                  <a:pos x="22" y="54"/>
                </a:cxn>
                <a:cxn ang="0">
                  <a:pos x="13" y="45"/>
                </a:cxn>
                <a:cxn ang="0">
                  <a:pos x="17" y="41"/>
                </a:cxn>
                <a:cxn ang="0">
                  <a:pos x="17" y="18"/>
                </a:cxn>
                <a:cxn ang="0">
                  <a:pos x="17" y="18"/>
                </a:cxn>
                <a:cxn ang="0">
                  <a:pos x="17" y="9"/>
                </a:cxn>
                <a:cxn ang="0">
                  <a:pos x="8" y="0"/>
                </a:cxn>
                <a:cxn ang="0">
                  <a:pos x="4" y="5"/>
                </a:cxn>
              </a:cxnLst>
              <a:rect l="0" t="0" r="r" b="b"/>
              <a:pathLst>
                <a:path w="44" h="121">
                  <a:moveTo>
                    <a:pt x="4" y="5"/>
                  </a:moveTo>
                  <a:lnTo>
                    <a:pt x="13" y="18"/>
                  </a:lnTo>
                  <a:lnTo>
                    <a:pt x="13" y="27"/>
                  </a:lnTo>
                  <a:lnTo>
                    <a:pt x="8" y="27"/>
                  </a:lnTo>
                  <a:lnTo>
                    <a:pt x="8" y="49"/>
                  </a:lnTo>
                  <a:lnTo>
                    <a:pt x="4" y="54"/>
                  </a:lnTo>
                  <a:lnTo>
                    <a:pt x="0" y="67"/>
                  </a:lnTo>
                  <a:lnTo>
                    <a:pt x="4" y="72"/>
                  </a:lnTo>
                  <a:lnTo>
                    <a:pt x="13" y="81"/>
                  </a:lnTo>
                  <a:lnTo>
                    <a:pt x="22" y="81"/>
                  </a:lnTo>
                  <a:lnTo>
                    <a:pt x="26" y="90"/>
                  </a:lnTo>
                  <a:lnTo>
                    <a:pt x="22" y="103"/>
                  </a:lnTo>
                  <a:lnTo>
                    <a:pt x="31" y="121"/>
                  </a:lnTo>
                  <a:lnTo>
                    <a:pt x="40" y="117"/>
                  </a:lnTo>
                  <a:lnTo>
                    <a:pt x="35" y="108"/>
                  </a:lnTo>
                  <a:lnTo>
                    <a:pt x="44" y="103"/>
                  </a:lnTo>
                  <a:lnTo>
                    <a:pt x="44" y="76"/>
                  </a:lnTo>
                  <a:lnTo>
                    <a:pt x="35" y="63"/>
                  </a:lnTo>
                  <a:lnTo>
                    <a:pt x="26" y="58"/>
                  </a:lnTo>
                  <a:lnTo>
                    <a:pt x="31" y="67"/>
                  </a:lnTo>
                  <a:lnTo>
                    <a:pt x="31" y="67"/>
                  </a:lnTo>
                  <a:lnTo>
                    <a:pt x="35" y="81"/>
                  </a:lnTo>
                  <a:lnTo>
                    <a:pt x="31" y="85"/>
                  </a:lnTo>
                  <a:lnTo>
                    <a:pt x="31" y="76"/>
                  </a:lnTo>
                  <a:lnTo>
                    <a:pt x="22" y="72"/>
                  </a:lnTo>
                  <a:lnTo>
                    <a:pt x="22" y="54"/>
                  </a:lnTo>
                  <a:lnTo>
                    <a:pt x="13" y="45"/>
                  </a:lnTo>
                  <a:lnTo>
                    <a:pt x="17" y="41"/>
                  </a:lnTo>
                  <a:lnTo>
                    <a:pt x="17" y="18"/>
                  </a:lnTo>
                  <a:lnTo>
                    <a:pt x="17" y="18"/>
                  </a:lnTo>
                  <a:lnTo>
                    <a:pt x="17" y="9"/>
                  </a:lnTo>
                  <a:lnTo>
                    <a:pt x="8" y="0"/>
                  </a:lnTo>
                  <a:lnTo>
                    <a:pt x="4" y="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11" name="Freeform 31"/>
            <p:cNvSpPr>
              <a:spLocks/>
            </p:cNvSpPr>
            <p:nvPr/>
          </p:nvSpPr>
          <p:spPr bwMode="gray">
            <a:xfrm>
              <a:off x="4050199" y="3942773"/>
              <a:ext cx="377543" cy="331850"/>
            </a:xfrm>
            <a:custGeom>
              <a:avLst/>
              <a:gdLst/>
              <a:ahLst/>
              <a:cxnLst>
                <a:cxn ang="0">
                  <a:pos x="5" y="152"/>
                </a:cxn>
                <a:cxn ang="0">
                  <a:pos x="0" y="161"/>
                </a:cxn>
                <a:cxn ang="0">
                  <a:pos x="5" y="175"/>
                </a:cxn>
                <a:cxn ang="0">
                  <a:pos x="14" y="184"/>
                </a:cxn>
                <a:cxn ang="0">
                  <a:pos x="18" y="197"/>
                </a:cxn>
                <a:cxn ang="0">
                  <a:pos x="27" y="197"/>
                </a:cxn>
                <a:cxn ang="0">
                  <a:pos x="45" y="188"/>
                </a:cxn>
                <a:cxn ang="0">
                  <a:pos x="49" y="201"/>
                </a:cxn>
                <a:cxn ang="0">
                  <a:pos x="54" y="206"/>
                </a:cxn>
                <a:cxn ang="0">
                  <a:pos x="54" y="215"/>
                </a:cxn>
                <a:cxn ang="0">
                  <a:pos x="63" y="219"/>
                </a:cxn>
                <a:cxn ang="0">
                  <a:pos x="67" y="224"/>
                </a:cxn>
                <a:cxn ang="0">
                  <a:pos x="85" y="219"/>
                </a:cxn>
                <a:cxn ang="0">
                  <a:pos x="90" y="224"/>
                </a:cxn>
                <a:cxn ang="0">
                  <a:pos x="94" y="219"/>
                </a:cxn>
                <a:cxn ang="0">
                  <a:pos x="103" y="193"/>
                </a:cxn>
                <a:cxn ang="0">
                  <a:pos x="112" y="188"/>
                </a:cxn>
                <a:cxn ang="0">
                  <a:pos x="116" y="170"/>
                </a:cxn>
                <a:cxn ang="0">
                  <a:pos x="125" y="175"/>
                </a:cxn>
                <a:cxn ang="0">
                  <a:pos x="161" y="148"/>
                </a:cxn>
                <a:cxn ang="0">
                  <a:pos x="179" y="152"/>
                </a:cxn>
                <a:cxn ang="0">
                  <a:pos x="188" y="152"/>
                </a:cxn>
                <a:cxn ang="0">
                  <a:pos x="192" y="143"/>
                </a:cxn>
                <a:cxn ang="0">
                  <a:pos x="201" y="143"/>
                </a:cxn>
                <a:cxn ang="0">
                  <a:pos x="228" y="143"/>
                </a:cxn>
                <a:cxn ang="0">
                  <a:pos x="237" y="134"/>
                </a:cxn>
                <a:cxn ang="0">
                  <a:pos x="237" y="121"/>
                </a:cxn>
                <a:cxn ang="0">
                  <a:pos x="237" y="85"/>
                </a:cxn>
                <a:cxn ang="0">
                  <a:pos x="224" y="94"/>
                </a:cxn>
                <a:cxn ang="0">
                  <a:pos x="219" y="90"/>
                </a:cxn>
                <a:cxn ang="0">
                  <a:pos x="224" y="76"/>
                </a:cxn>
                <a:cxn ang="0">
                  <a:pos x="210" y="72"/>
                </a:cxn>
                <a:cxn ang="0">
                  <a:pos x="206" y="76"/>
                </a:cxn>
                <a:cxn ang="0">
                  <a:pos x="201" y="67"/>
                </a:cxn>
                <a:cxn ang="0">
                  <a:pos x="188" y="67"/>
                </a:cxn>
                <a:cxn ang="0">
                  <a:pos x="188" y="58"/>
                </a:cxn>
                <a:cxn ang="0">
                  <a:pos x="103" y="0"/>
                </a:cxn>
                <a:cxn ang="0">
                  <a:pos x="85" y="0"/>
                </a:cxn>
                <a:cxn ang="0">
                  <a:pos x="94" y="130"/>
                </a:cxn>
                <a:cxn ang="0">
                  <a:pos x="99" y="134"/>
                </a:cxn>
                <a:cxn ang="0">
                  <a:pos x="99" y="139"/>
                </a:cxn>
                <a:cxn ang="0">
                  <a:pos x="45" y="143"/>
                </a:cxn>
                <a:cxn ang="0">
                  <a:pos x="41" y="134"/>
                </a:cxn>
                <a:cxn ang="0">
                  <a:pos x="32" y="143"/>
                </a:cxn>
                <a:cxn ang="0">
                  <a:pos x="23" y="139"/>
                </a:cxn>
                <a:cxn ang="0">
                  <a:pos x="18" y="148"/>
                </a:cxn>
                <a:cxn ang="0">
                  <a:pos x="14" y="134"/>
                </a:cxn>
                <a:cxn ang="0">
                  <a:pos x="9" y="139"/>
                </a:cxn>
                <a:cxn ang="0">
                  <a:pos x="14" y="152"/>
                </a:cxn>
                <a:cxn ang="0">
                  <a:pos x="5" y="152"/>
                </a:cxn>
              </a:cxnLst>
              <a:rect l="0" t="0" r="r" b="b"/>
              <a:pathLst>
                <a:path w="237" h="224">
                  <a:moveTo>
                    <a:pt x="5" y="152"/>
                  </a:moveTo>
                  <a:lnTo>
                    <a:pt x="0" y="161"/>
                  </a:lnTo>
                  <a:lnTo>
                    <a:pt x="5" y="175"/>
                  </a:lnTo>
                  <a:lnTo>
                    <a:pt x="14" y="184"/>
                  </a:lnTo>
                  <a:lnTo>
                    <a:pt x="18" y="197"/>
                  </a:lnTo>
                  <a:lnTo>
                    <a:pt x="27" y="197"/>
                  </a:lnTo>
                  <a:lnTo>
                    <a:pt x="45" y="188"/>
                  </a:lnTo>
                  <a:lnTo>
                    <a:pt x="49" y="201"/>
                  </a:lnTo>
                  <a:lnTo>
                    <a:pt x="54" y="206"/>
                  </a:lnTo>
                  <a:lnTo>
                    <a:pt x="54" y="215"/>
                  </a:lnTo>
                  <a:lnTo>
                    <a:pt x="63" y="219"/>
                  </a:lnTo>
                  <a:lnTo>
                    <a:pt x="67" y="224"/>
                  </a:lnTo>
                  <a:lnTo>
                    <a:pt x="85" y="219"/>
                  </a:lnTo>
                  <a:lnTo>
                    <a:pt x="90" y="224"/>
                  </a:lnTo>
                  <a:lnTo>
                    <a:pt x="94" y="219"/>
                  </a:lnTo>
                  <a:lnTo>
                    <a:pt x="103" y="193"/>
                  </a:lnTo>
                  <a:lnTo>
                    <a:pt x="112" y="188"/>
                  </a:lnTo>
                  <a:lnTo>
                    <a:pt x="116" y="170"/>
                  </a:lnTo>
                  <a:lnTo>
                    <a:pt x="125" y="175"/>
                  </a:lnTo>
                  <a:lnTo>
                    <a:pt x="161" y="148"/>
                  </a:lnTo>
                  <a:lnTo>
                    <a:pt x="179" y="152"/>
                  </a:lnTo>
                  <a:lnTo>
                    <a:pt x="188" y="152"/>
                  </a:lnTo>
                  <a:lnTo>
                    <a:pt x="192" y="143"/>
                  </a:lnTo>
                  <a:lnTo>
                    <a:pt x="201" y="143"/>
                  </a:lnTo>
                  <a:lnTo>
                    <a:pt x="228" y="143"/>
                  </a:lnTo>
                  <a:lnTo>
                    <a:pt x="237" y="134"/>
                  </a:lnTo>
                  <a:lnTo>
                    <a:pt x="237" y="121"/>
                  </a:lnTo>
                  <a:lnTo>
                    <a:pt x="237" y="85"/>
                  </a:lnTo>
                  <a:lnTo>
                    <a:pt x="224" y="94"/>
                  </a:lnTo>
                  <a:lnTo>
                    <a:pt x="219" y="90"/>
                  </a:lnTo>
                  <a:lnTo>
                    <a:pt x="224" y="76"/>
                  </a:lnTo>
                  <a:lnTo>
                    <a:pt x="210" y="72"/>
                  </a:lnTo>
                  <a:lnTo>
                    <a:pt x="206" y="76"/>
                  </a:lnTo>
                  <a:lnTo>
                    <a:pt x="201" y="67"/>
                  </a:lnTo>
                  <a:lnTo>
                    <a:pt x="188" y="67"/>
                  </a:lnTo>
                  <a:lnTo>
                    <a:pt x="188" y="58"/>
                  </a:lnTo>
                  <a:lnTo>
                    <a:pt x="103" y="0"/>
                  </a:lnTo>
                  <a:lnTo>
                    <a:pt x="85" y="0"/>
                  </a:lnTo>
                  <a:lnTo>
                    <a:pt x="94" y="130"/>
                  </a:lnTo>
                  <a:lnTo>
                    <a:pt x="99" y="134"/>
                  </a:lnTo>
                  <a:lnTo>
                    <a:pt x="99" y="139"/>
                  </a:lnTo>
                  <a:lnTo>
                    <a:pt x="45" y="143"/>
                  </a:lnTo>
                  <a:lnTo>
                    <a:pt x="41" y="134"/>
                  </a:lnTo>
                  <a:lnTo>
                    <a:pt x="32" y="143"/>
                  </a:lnTo>
                  <a:lnTo>
                    <a:pt x="23" y="139"/>
                  </a:lnTo>
                  <a:lnTo>
                    <a:pt x="18" y="148"/>
                  </a:lnTo>
                  <a:lnTo>
                    <a:pt x="14" y="134"/>
                  </a:lnTo>
                  <a:lnTo>
                    <a:pt x="9" y="139"/>
                  </a:lnTo>
                  <a:lnTo>
                    <a:pt x="14" y="152"/>
                  </a:lnTo>
                  <a:lnTo>
                    <a:pt x="5" y="15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12" name="Freeform 32"/>
            <p:cNvSpPr>
              <a:spLocks noEditPoints="1"/>
            </p:cNvSpPr>
            <p:nvPr/>
          </p:nvSpPr>
          <p:spPr bwMode="gray">
            <a:xfrm>
              <a:off x="4641205" y="3658330"/>
              <a:ext cx="14337" cy="13333"/>
            </a:xfrm>
            <a:custGeom>
              <a:avLst/>
              <a:gdLst/>
              <a:ahLst/>
              <a:cxnLst>
                <a:cxn ang="0">
                  <a:pos x="0" y="0"/>
                </a:cxn>
                <a:cxn ang="0">
                  <a:pos x="0" y="0"/>
                </a:cxn>
                <a:cxn ang="0">
                  <a:pos x="0" y="0"/>
                </a:cxn>
                <a:cxn ang="0">
                  <a:pos x="0" y="0"/>
                </a:cxn>
                <a:cxn ang="0">
                  <a:pos x="5" y="5"/>
                </a:cxn>
                <a:cxn ang="0">
                  <a:pos x="0" y="5"/>
                </a:cxn>
                <a:cxn ang="0">
                  <a:pos x="5" y="9"/>
                </a:cxn>
                <a:cxn ang="0">
                  <a:pos x="9" y="9"/>
                </a:cxn>
                <a:cxn ang="0">
                  <a:pos x="5" y="5"/>
                </a:cxn>
              </a:cxnLst>
              <a:rect l="0" t="0" r="r" b="b"/>
              <a:pathLst>
                <a:path w="9" h="9">
                  <a:moveTo>
                    <a:pt x="0" y="0"/>
                  </a:moveTo>
                  <a:lnTo>
                    <a:pt x="0" y="0"/>
                  </a:lnTo>
                  <a:lnTo>
                    <a:pt x="0" y="0"/>
                  </a:lnTo>
                  <a:lnTo>
                    <a:pt x="0" y="0"/>
                  </a:lnTo>
                  <a:close/>
                  <a:moveTo>
                    <a:pt x="5" y="5"/>
                  </a:moveTo>
                  <a:lnTo>
                    <a:pt x="0" y="5"/>
                  </a:lnTo>
                  <a:lnTo>
                    <a:pt x="5" y="9"/>
                  </a:lnTo>
                  <a:lnTo>
                    <a:pt x="9" y="9"/>
                  </a:lnTo>
                  <a:lnTo>
                    <a:pt x="5" y="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13" name="Freeform 33"/>
            <p:cNvSpPr>
              <a:spLocks/>
            </p:cNvSpPr>
            <p:nvPr/>
          </p:nvSpPr>
          <p:spPr bwMode="gray">
            <a:xfrm>
              <a:off x="3943467" y="3890922"/>
              <a:ext cx="270812" cy="277036"/>
            </a:xfrm>
            <a:custGeom>
              <a:avLst/>
              <a:gdLst/>
              <a:ahLst/>
              <a:cxnLst>
                <a:cxn ang="0">
                  <a:pos x="0" y="89"/>
                </a:cxn>
                <a:cxn ang="0">
                  <a:pos x="5" y="98"/>
                </a:cxn>
                <a:cxn ang="0">
                  <a:pos x="9" y="98"/>
                </a:cxn>
                <a:cxn ang="0">
                  <a:pos x="9" y="107"/>
                </a:cxn>
                <a:cxn ang="0">
                  <a:pos x="5" y="120"/>
                </a:cxn>
                <a:cxn ang="0">
                  <a:pos x="14" y="125"/>
                </a:cxn>
                <a:cxn ang="0">
                  <a:pos x="9" y="147"/>
                </a:cxn>
                <a:cxn ang="0">
                  <a:pos x="14" y="152"/>
                </a:cxn>
                <a:cxn ang="0">
                  <a:pos x="9" y="160"/>
                </a:cxn>
                <a:cxn ang="0">
                  <a:pos x="9" y="169"/>
                </a:cxn>
                <a:cxn ang="0">
                  <a:pos x="14" y="165"/>
                </a:cxn>
                <a:cxn ang="0">
                  <a:pos x="41" y="160"/>
                </a:cxn>
                <a:cxn ang="0">
                  <a:pos x="45" y="169"/>
                </a:cxn>
                <a:cxn ang="0">
                  <a:pos x="54" y="169"/>
                </a:cxn>
                <a:cxn ang="0">
                  <a:pos x="72" y="187"/>
                </a:cxn>
                <a:cxn ang="0">
                  <a:pos x="81" y="187"/>
                </a:cxn>
                <a:cxn ang="0">
                  <a:pos x="76" y="174"/>
                </a:cxn>
                <a:cxn ang="0">
                  <a:pos x="81" y="169"/>
                </a:cxn>
                <a:cxn ang="0">
                  <a:pos x="85" y="183"/>
                </a:cxn>
                <a:cxn ang="0">
                  <a:pos x="90" y="174"/>
                </a:cxn>
                <a:cxn ang="0">
                  <a:pos x="99" y="178"/>
                </a:cxn>
                <a:cxn ang="0">
                  <a:pos x="108" y="169"/>
                </a:cxn>
                <a:cxn ang="0">
                  <a:pos x="112" y="178"/>
                </a:cxn>
                <a:cxn ang="0">
                  <a:pos x="166" y="174"/>
                </a:cxn>
                <a:cxn ang="0">
                  <a:pos x="166" y="169"/>
                </a:cxn>
                <a:cxn ang="0">
                  <a:pos x="161" y="165"/>
                </a:cxn>
                <a:cxn ang="0">
                  <a:pos x="152" y="35"/>
                </a:cxn>
                <a:cxn ang="0">
                  <a:pos x="170" y="35"/>
                </a:cxn>
                <a:cxn ang="0">
                  <a:pos x="116" y="0"/>
                </a:cxn>
                <a:cxn ang="0">
                  <a:pos x="116" y="17"/>
                </a:cxn>
                <a:cxn ang="0">
                  <a:pos x="72" y="17"/>
                </a:cxn>
                <a:cxn ang="0">
                  <a:pos x="67" y="58"/>
                </a:cxn>
                <a:cxn ang="0">
                  <a:pos x="58" y="58"/>
                </a:cxn>
                <a:cxn ang="0">
                  <a:pos x="54" y="62"/>
                </a:cxn>
                <a:cxn ang="0">
                  <a:pos x="54" y="89"/>
                </a:cxn>
                <a:cxn ang="0">
                  <a:pos x="5" y="93"/>
                </a:cxn>
                <a:cxn ang="0">
                  <a:pos x="0" y="89"/>
                </a:cxn>
              </a:cxnLst>
              <a:rect l="0" t="0" r="r" b="b"/>
              <a:pathLst>
                <a:path w="170" h="187">
                  <a:moveTo>
                    <a:pt x="0" y="89"/>
                  </a:moveTo>
                  <a:lnTo>
                    <a:pt x="5" y="98"/>
                  </a:lnTo>
                  <a:lnTo>
                    <a:pt x="9" y="98"/>
                  </a:lnTo>
                  <a:lnTo>
                    <a:pt x="9" y="107"/>
                  </a:lnTo>
                  <a:lnTo>
                    <a:pt x="5" y="120"/>
                  </a:lnTo>
                  <a:lnTo>
                    <a:pt x="14" y="125"/>
                  </a:lnTo>
                  <a:lnTo>
                    <a:pt x="9" y="147"/>
                  </a:lnTo>
                  <a:lnTo>
                    <a:pt x="14" y="152"/>
                  </a:lnTo>
                  <a:lnTo>
                    <a:pt x="9" y="160"/>
                  </a:lnTo>
                  <a:lnTo>
                    <a:pt x="9" y="169"/>
                  </a:lnTo>
                  <a:lnTo>
                    <a:pt x="14" y="165"/>
                  </a:lnTo>
                  <a:lnTo>
                    <a:pt x="41" y="160"/>
                  </a:lnTo>
                  <a:lnTo>
                    <a:pt x="45" y="169"/>
                  </a:lnTo>
                  <a:lnTo>
                    <a:pt x="54" y="169"/>
                  </a:lnTo>
                  <a:lnTo>
                    <a:pt x="72" y="187"/>
                  </a:lnTo>
                  <a:lnTo>
                    <a:pt x="81" y="187"/>
                  </a:lnTo>
                  <a:lnTo>
                    <a:pt x="76" y="174"/>
                  </a:lnTo>
                  <a:lnTo>
                    <a:pt x="81" y="169"/>
                  </a:lnTo>
                  <a:lnTo>
                    <a:pt x="85" y="183"/>
                  </a:lnTo>
                  <a:lnTo>
                    <a:pt x="90" y="174"/>
                  </a:lnTo>
                  <a:lnTo>
                    <a:pt x="99" y="178"/>
                  </a:lnTo>
                  <a:lnTo>
                    <a:pt x="108" y="169"/>
                  </a:lnTo>
                  <a:lnTo>
                    <a:pt x="112" y="178"/>
                  </a:lnTo>
                  <a:lnTo>
                    <a:pt x="166" y="174"/>
                  </a:lnTo>
                  <a:lnTo>
                    <a:pt x="166" y="169"/>
                  </a:lnTo>
                  <a:lnTo>
                    <a:pt x="161" y="165"/>
                  </a:lnTo>
                  <a:lnTo>
                    <a:pt x="152" y="35"/>
                  </a:lnTo>
                  <a:lnTo>
                    <a:pt x="170" y="35"/>
                  </a:lnTo>
                  <a:lnTo>
                    <a:pt x="116" y="0"/>
                  </a:lnTo>
                  <a:lnTo>
                    <a:pt x="116" y="17"/>
                  </a:lnTo>
                  <a:lnTo>
                    <a:pt x="72" y="17"/>
                  </a:lnTo>
                  <a:lnTo>
                    <a:pt x="67" y="58"/>
                  </a:lnTo>
                  <a:lnTo>
                    <a:pt x="58" y="58"/>
                  </a:lnTo>
                  <a:lnTo>
                    <a:pt x="54" y="62"/>
                  </a:lnTo>
                  <a:lnTo>
                    <a:pt x="54" y="89"/>
                  </a:lnTo>
                  <a:lnTo>
                    <a:pt x="5" y="93"/>
                  </a:lnTo>
                  <a:lnTo>
                    <a:pt x="0" y="8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14" name="Freeform 34"/>
            <p:cNvSpPr>
              <a:spLocks/>
            </p:cNvSpPr>
            <p:nvPr/>
          </p:nvSpPr>
          <p:spPr bwMode="gray">
            <a:xfrm>
              <a:off x="5644802" y="4936842"/>
              <a:ext cx="14337" cy="19259"/>
            </a:xfrm>
            <a:custGeom>
              <a:avLst/>
              <a:gdLst/>
              <a:ahLst/>
              <a:cxnLst>
                <a:cxn ang="0">
                  <a:pos x="0" y="13"/>
                </a:cxn>
                <a:cxn ang="0">
                  <a:pos x="9" y="4"/>
                </a:cxn>
                <a:cxn ang="0">
                  <a:pos x="4" y="0"/>
                </a:cxn>
                <a:cxn ang="0">
                  <a:pos x="0" y="0"/>
                </a:cxn>
                <a:cxn ang="0">
                  <a:pos x="0" y="4"/>
                </a:cxn>
                <a:cxn ang="0">
                  <a:pos x="0" y="13"/>
                </a:cxn>
                <a:cxn ang="0">
                  <a:pos x="0" y="13"/>
                </a:cxn>
              </a:cxnLst>
              <a:rect l="0" t="0" r="r" b="b"/>
              <a:pathLst>
                <a:path w="9" h="13">
                  <a:moveTo>
                    <a:pt x="0" y="13"/>
                  </a:moveTo>
                  <a:lnTo>
                    <a:pt x="9" y="4"/>
                  </a:lnTo>
                  <a:lnTo>
                    <a:pt x="4" y="0"/>
                  </a:lnTo>
                  <a:lnTo>
                    <a:pt x="0" y="0"/>
                  </a:lnTo>
                  <a:lnTo>
                    <a:pt x="0" y="4"/>
                  </a:lnTo>
                  <a:lnTo>
                    <a:pt x="0" y="13"/>
                  </a:lnTo>
                  <a:lnTo>
                    <a:pt x="0" y="1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15" name="Freeform 35"/>
            <p:cNvSpPr>
              <a:spLocks/>
            </p:cNvSpPr>
            <p:nvPr/>
          </p:nvSpPr>
          <p:spPr bwMode="gray">
            <a:xfrm>
              <a:off x="4029490" y="3665738"/>
              <a:ext cx="277184" cy="211851"/>
            </a:xfrm>
            <a:custGeom>
              <a:avLst/>
              <a:gdLst/>
              <a:ahLst/>
              <a:cxnLst>
                <a:cxn ang="0">
                  <a:pos x="0" y="138"/>
                </a:cxn>
                <a:cxn ang="0">
                  <a:pos x="62" y="143"/>
                </a:cxn>
                <a:cxn ang="0">
                  <a:pos x="67" y="129"/>
                </a:cxn>
                <a:cxn ang="0">
                  <a:pos x="76" y="116"/>
                </a:cxn>
                <a:cxn ang="0">
                  <a:pos x="94" y="111"/>
                </a:cxn>
                <a:cxn ang="0">
                  <a:pos x="103" y="111"/>
                </a:cxn>
                <a:cxn ang="0">
                  <a:pos x="143" y="80"/>
                </a:cxn>
                <a:cxn ang="0">
                  <a:pos x="152" y="67"/>
                </a:cxn>
                <a:cxn ang="0">
                  <a:pos x="170" y="71"/>
                </a:cxn>
                <a:cxn ang="0">
                  <a:pos x="174" y="62"/>
                </a:cxn>
                <a:cxn ang="0">
                  <a:pos x="165" y="58"/>
                </a:cxn>
                <a:cxn ang="0">
                  <a:pos x="161" y="40"/>
                </a:cxn>
                <a:cxn ang="0">
                  <a:pos x="161" y="26"/>
                </a:cxn>
                <a:cxn ang="0">
                  <a:pos x="156" y="13"/>
                </a:cxn>
                <a:cxn ang="0">
                  <a:pos x="147" y="9"/>
                </a:cxn>
                <a:cxn ang="0">
                  <a:pos x="147" y="4"/>
                </a:cxn>
                <a:cxn ang="0">
                  <a:pos x="138" y="9"/>
                </a:cxn>
                <a:cxn ang="0">
                  <a:pos x="129" y="9"/>
                </a:cxn>
                <a:cxn ang="0">
                  <a:pos x="116" y="4"/>
                </a:cxn>
                <a:cxn ang="0">
                  <a:pos x="107" y="0"/>
                </a:cxn>
                <a:cxn ang="0">
                  <a:pos x="103" y="4"/>
                </a:cxn>
                <a:cxn ang="0">
                  <a:pos x="94" y="22"/>
                </a:cxn>
                <a:cxn ang="0">
                  <a:pos x="67" y="40"/>
                </a:cxn>
                <a:cxn ang="0">
                  <a:pos x="58" y="53"/>
                </a:cxn>
                <a:cxn ang="0">
                  <a:pos x="58" y="62"/>
                </a:cxn>
                <a:cxn ang="0">
                  <a:pos x="49" y="71"/>
                </a:cxn>
                <a:cxn ang="0">
                  <a:pos x="49" y="89"/>
                </a:cxn>
                <a:cxn ang="0">
                  <a:pos x="54" y="94"/>
                </a:cxn>
                <a:cxn ang="0">
                  <a:pos x="54" y="98"/>
                </a:cxn>
                <a:cxn ang="0">
                  <a:pos x="4" y="134"/>
                </a:cxn>
                <a:cxn ang="0">
                  <a:pos x="0" y="138"/>
                </a:cxn>
              </a:cxnLst>
              <a:rect l="0" t="0" r="r" b="b"/>
              <a:pathLst>
                <a:path w="174" h="143">
                  <a:moveTo>
                    <a:pt x="0" y="138"/>
                  </a:moveTo>
                  <a:lnTo>
                    <a:pt x="62" y="143"/>
                  </a:lnTo>
                  <a:lnTo>
                    <a:pt x="67" y="129"/>
                  </a:lnTo>
                  <a:lnTo>
                    <a:pt x="76" y="116"/>
                  </a:lnTo>
                  <a:lnTo>
                    <a:pt x="94" y="111"/>
                  </a:lnTo>
                  <a:lnTo>
                    <a:pt x="103" y="111"/>
                  </a:lnTo>
                  <a:lnTo>
                    <a:pt x="143" y="80"/>
                  </a:lnTo>
                  <a:lnTo>
                    <a:pt x="152" y="67"/>
                  </a:lnTo>
                  <a:lnTo>
                    <a:pt x="170" y="71"/>
                  </a:lnTo>
                  <a:lnTo>
                    <a:pt x="174" y="62"/>
                  </a:lnTo>
                  <a:lnTo>
                    <a:pt x="165" y="58"/>
                  </a:lnTo>
                  <a:lnTo>
                    <a:pt x="161" y="40"/>
                  </a:lnTo>
                  <a:lnTo>
                    <a:pt x="161" y="26"/>
                  </a:lnTo>
                  <a:lnTo>
                    <a:pt x="156" y="13"/>
                  </a:lnTo>
                  <a:lnTo>
                    <a:pt x="147" y="9"/>
                  </a:lnTo>
                  <a:lnTo>
                    <a:pt x="147" y="4"/>
                  </a:lnTo>
                  <a:lnTo>
                    <a:pt x="138" y="9"/>
                  </a:lnTo>
                  <a:lnTo>
                    <a:pt x="129" y="9"/>
                  </a:lnTo>
                  <a:lnTo>
                    <a:pt x="116" y="4"/>
                  </a:lnTo>
                  <a:lnTo>
                    <a:pt x="107" y="0"/>
                  </a:lnTo>
                  <a:lnTo>
                    <a:pt x="103" y="4"/>
                  </a:lnTo>
                  <a:lnTo>
                    <a:pt x="94" y="22"/>
                  </a:lnTo>
                  <a:lnTo>
                    <a:pt x="67" y="40"/>
                  </a:lnTo>
                  <a:lnTo>
                    <a:pt x="58" y="53"/>
                  </a:lnTo>
                  <a:lnTo>
                    <a:pt x="58" y="62"/>
                  </a:lnTo>
                  <a:lnTo>
                    <a:pt x="49" y="71"/>
                  </a:lnTo>
                  <a:lnTo>
                    <a:pt x="49" y="89"/>
                  </a:lnTo>
                  <a:lnTo>
                    <a:pt x="54" y="94"/>
                  </a:lnTo>
                  <a:lnTo>
                    <a:pt x="54" y="98"/>
                  </a:lnTo>
                  <a:lnTo>
                    <a:pt x="4" y="134"/>
                  </a:lnTo>
                  <a:lnTo>
                    <a:pt x="0" y="138"/>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16" name="Freeform 36"/>
            <p:cNvSpPr>
              <a:spLocks/>
            </p:cNvSpPr>
            <p:nvPr/>
          </p:nvSpPr>
          <p:spPr bwMode="gray">
            <a:xfrm>
              <a:off x="5025121" y="4717584"/>
              <a:ext cx="235765" cy="383702"/>
            </a:xfrm>
            <a:custGeom>
              <a:avLst/>
              <a:gdLst/>
              <a:ahLst/>
              <a:cxnLst>
                <a:cxn ang="0">
                  <a:pos x="0" y="81"/>
                </a:cxn>
                <a:cxn ang="0">
                  <a:pos x="5" y="85"/>
                </a:cxn>
                <a:cxn ang="0">
                  <a:pos x="18" y="85"/>
                </a:cxn>
                <a:cxn ang="0">
                  <a:pos x="36" y="94"/>
                </a:cxn>
                <a:cxn ang="0">
                  <a:pos x="40" y="130"/>
                </a:cxn>
                <a:cxn ang="0">
                  <a:pos x="36" y="139"/>
                </a:cxn>
                <a:cxn ang="0">
                  <a:pos x="40" y="148"/>
                </a:cxn>
                <a:cxn ang="0">
                  <a:pos x="32" y="170"/>
                </a:cxn>
                <a:cxn ang="0">
                  <a:pos x="18" y="188"/>
                </a:cxn>
                <a:cxn ang="0">
                  <a:pos x="18" y="192"/>
                </a:cxn>
                <a:cxn ang="0">
                  <a:pos x="23" y="228"/>
                </a:cxn>
                <a:cxn ang="0">
                  <a:pos x="23" y="237"/>
                </a:cxn>
                <a:cxn ang="0">
                  <a:pos x="23" y="242"/>
                </a:cxn>
                <a:cxn ang="0">
                  <a:pos x="23" y="246"/>
                </a:cxn>
                <a:cxn ang="0">
                  <a:pos x="23" y="259"/>
                </a:cxn>
                <a:cxn ang="0">
                  <a:pos x="36" y="255"/>
                </a:cxn>
                <a:cxn ang="0">
                  <a:pos x="36" y="242"/>
                </a:cxn>
                <a:cxn ang="0">
                  <a:pos x="27" y="242"/>
                </a:cxn>
                <a:cxn ang="0">
                  <a:pos x="36" y="233"/>
                </a:cxn>
                <a:cxn ang="0">
                  <a:pos x="67" y="219"/>
                </a:cxn>
                <a:cxn ang="0">
                  <a:pos x="72" y="210"/>
                </a:cxn>
                <a:cxn ang="0">
                  <a:pos x="67" y="210"/>
                </a:cxn>
                <a:cxn ang="0">
                  <a:pos x="72" y="201"/>
                </a:cxn>
                <a:cxn ang="0">
                  <a:pos x="72" y="183"/>
                </a:cxn>
                <a:cxn ang="0">
                  <a:pos x="67" y="179"/>
                </a:cxn>
                <a:cxn ang="0">
                  <a:pos x="67" y="183"/>
                </a:cxn>
                <a:cxn ang="0">
                  <a:pos x="63" y="157"/>
                </a:cxn>
                <a:cxn ang="0">
                  <a:pos x="58" y="152"/>
                </a:cxn>
                <a:cxn ang="0">
                  <a:pos x="72" y="134"/>
                </a:cxn>
                <a:cxn ang="0">
                  <a:pos x="85" y="130"/>
                </a:cxn>
                <a:cxn ang="0">
                  <a:pos x="99" y="112"/>
                </a:cxn>
                <a:cxn ang="0">
                  <a:pos x="134" y="94"/>
                </a:cxn>
                <a:cxn ang="0">
                  <a:pos x="148" y="76"/>
                </a:cxn>
                <a:cxn ang="0">
                  <a:pos x="148" y="54"/>
                </a:cxn>
                <a:cxn ang="0">
                  <a:pos x="143" y="54"/>
                </a:cxn>
                <a:cxn ang="0">
                  <a:pos x="148" y="5"/>
                </a:cxn>
                <a:cxn ang="0">
                  <a:pos x="143" y="0"/>
                </a:cxn>
                <a:cxn ang="0">
                  <a:pos x="130" y="9"/>
                </a:cxn>
                <a:cxn ang="0">
                  <a:pos x="107" y="9"/>
                </a:cxn>
                <a:cxn ang="0">
                  <a:pos x="103" y="18"/>
                </a:cxn>
                <a:cxn ang="0">
                  <a:pos x="94" y="14"/>
                </a:cxn>
                <a:cxn ang="0">
                  <a:pos x="85" y="23"/>
                </a:cxn>
                <a:cxn ang="0">
                  <a:pos x="76" y="14"/>
                </a:cxn>
                <a:cxn ang="0">
                  <a:pos x="63" y="18"/>
                </a:cxn>
                <a:cxn ang="0">
                  <a:pos x="63" y="23"/>
                </a:cxn>
                <a:cxn ang="0">
                  <a:pos x="58" y="31"/>
                </a:cxn>
                <a:cxn ang="0">
                  <a:pos x="58" y="40"/>
                </a:cxn>
                <a:cxn ang="0">
                  <a:pos x="67" y="45"/>
                </a:cxn>
                <a:cxn ang="0">
                  <a:pos x="76" y="58"/>
                </a:cxn>
                <a:cxn ang="0">
                  <a:pos x="76" y="85"/>
                </a:cxn>
                <a:cxn ang="0">
                  <a:pos x="67" y="90"/>
                </a:cxn>
                <a:cxn ang="0">
                  <a:pos x="72" y="99"/>
                </a:cxn>
                <a:cxn ang="0">
                  <a:pos x="63" y="103"/>
                </a:cxn>
                <a:cxn ang="0">
                  <a:pos x="54" y="85"/>
                </a:cxn>
                <a:cxn ang="0">
                  <a:pos x="58" y="72"/>
                </a:cxn>
                <a:cxn ang="0">
                  <a:pos x="54" y="63"/>
                </a:cxn>
                <a:cxn ang="0">
                  <a:pos x="45" y="63"/>
                </a:cxn>
                <a:cxn ang="0">
                  <a:pos x="36" y="54"/>
                </a:cxn>
                <a:cxn ang="0">
                  <a:pos x="0" y="72"/>
                </a:cxn>
                <a:cxn ang="0">
                  <a:pos x="0" y="81"/>
                </a:cxn>
              </a:cxnLst>
              <a:rect l="0" t="0" r="r" b="b"/>
              <a:pathLst>
                <a:path w="148" h="259">
                  <a:moveTo>
                    <a:pt x="0" y="81"/>
                  </a:moveTo>
                  <a:lnTo>
                    <a:pt x="5" y="85"/>
                  </a:lnTo>
                  <a:lnTo>
                    <a:pt x="18" y="85"/>
                  </a:lnTo>
                  <a:lnTo>
                    <a:pt x="36" y="94"/>
                  </a:lnTo>
                  <a:lnTo>
                    <a:pt x="40" y="130"/>
                  </a:lnTo>
                  <a:lnTo>
                    <a:pt x="36" y="139"/>
                  </a:lnTo>
                  <a:lnTo>
                    <a:pt x="40" y="148"/>
                  </a:lnTo>
                  <a:lnTo>
                    <a:pt x="32" y="170"/>
                  </a:lnTo>
                  <a:lnTo>
                    <a:pt x="18" y="188"/>
                  </a:lnTo>
                  <a:lnTo>
                    <a:pt x="18" y="192"/>
                  </a:lnTo>
                  <a:lnTo>
                    <a:pt x="23" y="228"/>
                  </a:lnTo>
                  <a:lnTo>
                    <a:pt x="23" y="237"/>
                  </a:lnTo>
                  <a:lnTo>
                    <a:pt x="23" y="242"/>
                  </a:lnTo>
                  <a:lnTo>
                    <a:pt x="23" y="246"/>
                  </a:lnTo>
                  <a:lnTo>
                    <a:pt x="23" y="259"/>
                  </a:lnTo>
                  <a:lnTo>
                    <a:pt x="36" y="255"/>
                  </a:lnTo>
                  <a:lnTo>
                    <a:pt x="36" y="242"/>
                  </a:lnTo>
                  <a:lnTo>
                    <a:pt x="27" y="242"/>
                  </a:lnTo>
                  <a:lnTo>
                    <a:pt x="36" y="233"/>
                  </a:lnTo>
                  <a:lnTo>
                    <a:pt x="67" y="219"/>
                  </a:lnTo>
                  <a:lnTo>
                    <a:pt x="72" y="210"/>
                  </a:lnTo>
                  <a:lnTo>
                    <a:pt x="67" y="210"/>
                  </a:lnTo>
                  <a:lnTo>
                    <a:pt x="72" y="201"/>
                  </a:lnTo>
                  <a:lnTo>
                    <a:pt x="72" y="183"/>
                  </a:lnTo>
                  <a:lnTo>
                    <a:pt x="67" y="179"/>
                  </a:lnTo>
                  <a:lnTo>
                    <a:pt x="67" y="183"/>
                  </a:lnTo>
                  <a:lnTo>
                    <a:pt x="63" y="157"/>
                  </a:lnTo>
                  <a:lnTo>
                    <a:pt x="58" y="152"/>
                  </a:lnTo>
                  <a:lnTo>
                    <a:pt x="72" y="134"/>
                  </a:lnTo>
                  <a:lnTo>
                    <a:pt x="85" y="130"/>
                  </a:lnTo>
                  <a:lnTo>
                    <a:pt x="99" y="112"/>
                  </a:lnTo>
                  <a:lnTo>
                    <a:pt x="134" y="94"/>
                  </a:lnTo>
                  <a:lnTo>
                    <a:pt x="148" y="76"/>
                  </a:lnTo>
                  <a:lnTo>
                    <a:pt x="148" y="54"/>
                  </a:lnTo>
                  <a:lnTo>
                    <a:pt x="143" y="54"/>
                  </a:lnTo>
                  <a:lnTo>
                    <a:pt x="148" y="5"/>
                  </a:lnTo>
                  <a:lnTo>
                    <a:pt x="143" y="0"/>
                  </a:lnTo>
                  <a:lnTo>
                    <a:pt x="130" y="9"/>
                  </a:lnTo>
                  <a:lnTo>
                    <a:pt x="107" y="9"/>
                  </a:lnTo>
                  <a:lnTo>
                    <a:pt x="103" y="18"/>
                  </a:lnTo>
                  <a:lnTo>
                    <a:pt x="94" y="14"/>
                  </a:lnTo>
                  <a:lnTo>
                    <a:pt x="85" y="23"/>
                  </a:lnTo>
                  <a:lnTo>
                    <a:pt x="76" y="14"/>
                  </a:lnTo>
                  <a:lnTo>
                    <a:pt x="63" y="18"/>
                  </a:lnTo>
                  <a:lnTo>
                    <a:pt x="63" y="23"/>
                  </a:lnTo>
                  <a:lnTo>
                    <a:pt x="58" y="31"/>
                  </a:lnTo>
                  <a:lnTo>
                    <a:pt x="58" y="40"/>
                  </a:lnTo>
                  <a:lnTo>
                    <a:pt x="67" y="45"/>
                  </a:lnTo>
                  <a:lnTo>
                    <a:pt x="76" y="58"/>
                  </a:lnTo>
                  <a:lnTo>
                    <a:pt x="76" y="85"/>
                  </a:lnTo>
                  <a:lnTo>
                    <a:pt x="67" y="90"/>
                  </a:lnTo>
                  <a:lnTo>
                    <a:pt x="72" y="99"/>
                  </a:lnTo>
                  <a:lnTo>
                    <a:pt x="63" y="103"/>
                  </a:lnTo>
                  <a:lnTo>
                    <a:pt x="54" y="85"/>
                  </a:lnTo>
                  <a:lnTo>
                    <a:pt x="58" y="72"/>
                  </a:lnTo>
                  <a:lnTo>
                    <a:pt x="54" y="63"/>
                  </a:lnTo>
                  <a:lnTo>
                    <a:pt x="45" y="63"/>
                  </a:lnTo>
                  <a:lnTo>
                    <a:pt x="36" y="54"/>
                  </a:lnTo>
                  <a:lnTo>
                    <a:pt x="0" y="72"/>
                  </a:lnTo>
                  <a:lnTo>
                    <a:pt x="0" y="8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17" name="Freeform 37"/>
            <p:cNvSpPr>
              <a:spLocks/>
            </p:cNvSpPr>
            <p:nvPr/>
          </p:nvSpPr>
          <p:spPr bwMode="gray">
            <a:xfrm>
              <a:off x="4591822" y="4864250"/>
              <a:ext cx="305858" cy="290369"/>
            </a:xfrm>
            <a:custGeom>
              <a:avLst/>
              <a:gdLst/>
              <a:ahLst/>
              <a:cxnLst>
                <a:cxn ang="0">
                  <a:pos x="4" y="4"/>
                </a:cxn>
                <a:cxn ang="0">
                  <a:pos x="9" y="0"/>
                </a:cxn>
                <a:cxn ang="0">
                  <a:pos x="27" y="0"/>
                </a:cxn>
                <a:cxn ang="0">
                  <a:pos x="40" y="8"/>
                </a:cxn>
                <a:cxn ang="0">
                  <a:pos x="49" y="4"/>
                </a:cxn>
                <a:cxn ang="0">
                  <a:pos x="103" y="4"/>
                </a:cxn>
                <a:cxn ang="0">
                  <a:pos x="116" y="17"/>
                </a:cxn>
                <a:cxn ang="0">
                  <a:pos x="134" y="17"/>
                </a:cxn>
                <a:cxn ang="0">
                  <a:pos x="170" y="8"/>
                </a:cxn>
                <a:cxn ang="0">
                  <a:pos x="178" y="4"/>
                </a:cxn>
                <a:cxn ang="0">
                  <a:pos x="192" y="13"/>
                </a:cxn>
                <a:cxn ang="0">
                  <a:pos x="178" y="17"/>
                </a:cxn>
                <a:cxn ang="0">
                  <a:pos x="174" y="26"/>
                </a:cxn>
                <a:cxn ang="0">
                  <a:pos x="165" y="17"/>
                </a:cxn>
                <a:cxn ang="0">
                  <a:pos x="147" y="22"/>
                </a:cxn>
                <a:cxn ang="0">
                  <a:pos x="138" y="22"/>
                </a:cxn>
                <a:cxn ang="0">
                  <a:pos x="138" y="80"/>
                </a:cxn>
                <a:cxn ang="0">
                  <a:pos x="125" y="80"/>
                </a:cxn>
                <a:cxn ang="0">
                  <a:pos x="120" y="125"/>
                </a:cxn>
                <a:cxn ang="0">
                  <a:pos x="120" y="187"/>
                </a:cxn>
                <a:cxn ang="0">
                  <a:pos x="111" y="187"/>
                </a:cxn>
                <a:cxn ang="0">
                  <a:pos x="111" y="196"/>
                </a:cxn>
                <a:cxn ang="0">
                  <a:pos x="94" y="192"/>
                </a:cxn>
                <a:cxn ang="0">
                  <a:pos x="80" y="192"/>
                </a:cxn>
                <a:cxn ang="0">
                  <a:pos x="80" y="183"/>
                </a:cxn>
                <a:cxn ang="0">
                  <a:pos x="76" y="183"/>
                </a:cxn>
                <a:cxn ang="0">
                  <a:pos x="67" y="187"/>
                </a:cxn>
                <a:cxn ang="0">
                  <a:pos x="53" y="169"/>
                </a:cxn>
                <a:cxn ang="0">
                  <a:pos x="49" y="160"/>
                </a:cxn>
                <a:cxn ang="0">
                  <a:pos x="40" y="111"/>
                </a:cxn>
                <a:cxn ang="0">
                  <a:pos x="40" y="93"/>
                </a:cxn>
                <a:cxn ang="0">
                  <a:pos x="22" y="44"/>
                </a:cxn>
                <a:cxn ang="0">
                  <a:pos x="0" y="22"/>
                </a:cxn>
                <a:cxn ang="0">
                  <a:pos x="4" y="4"/>
                </a:cxn>
              </a:cxnLst>
              <a:rect l="0" t="0" r="r" b="b"/>
              <a:pathLst>
                <a:path w="192" h="196">
                  <a:moveTo>
                    <a:pt x="4" y="4"/>
                  </a:moveTo>
                  <a:lnTo>
                    <a:pt x="9" y="0"/>
                  </a:lnTo>
                  <a:lnTo>
                    <a:pt x="27" y="0"/>
                  </a:lnTo>
                  <a:lnTo>
                    <a:pt x="40" y="8"/>
                  </a:lnTo>
                  <a:lnTo>
                    <a:pt x="49" y="4"/>
                  </a:lnTo>
                  <a:lnTo>
                    <a:pt x="103" y="4"/>
                  </a:lnTo>
                  <a:lnTo>
                    <a:pt x="116" y="17"/>
                  </a:lnTo>
                  <a:lnTo>
                    <a:pt x="134" y="17"/>
                  </a:lnTo>
                  <a:lnTo>
                    <a:pt x="170" y="8"/>
                  </a:lnTo>
                  <a:lnTo>
                    <a:pt x="178" y="4"/>
                  </a:lnTo>
                  <a:lnTo>
                    <a:pt x="192" y="13"/>
                  </a:lnTo>
                  <a:lnTo>
                    <a:pt x="178" y="17"/>
                  </a:lnTo>
                  <a:lnTo>
                    <a:pt x="174" y="26"/>
                  </a:lnTo>
                  <a:lnTo>
                    <a:pt x="165" y="17"/>
                  </a:lnTo>
                  <a:lnTo>
                    <a:pt x="147" y="22"/>
                  </a:lnTo>
                  <a:lnTo>
                    <a:pt x="138" y="22"/>
                  </a:lnTo>
                  <a:lnTo>
                    <a:pt x="138" y="80"/>
                  </a:lnTo>
                  <a:lnTo>
                    <a:pt x="125" y="80"/>
                  </a:lnTo>
                  <a:lnTo>
                    <a:pt x="120" y="125"/>
                  </a:lnTo>
                  <a:lnTo>
                    <a:pt x="120" y="187"/>
                  </a:lnTo>
                  <a:lnTo>
                    <a:pt x="111" y="187"/>
                  </a:lnTo>
                  <a:lnTo>
                    <a:pt x="111" y="196"/>
                  </a:lnTo>
                  <a:lnTo>
                    <a:pt x="94" y="192"/>
                  </a:lnTo>
                  <a:lnTo>
                    <a:pt x="80" y="192"/>
                  </a:lnTo>
                  <a:lnTo>
                    <a:pt x="80" y="183"/>
                  </a:lnTo>
                  <a:lnTo>
                    <a:pt x="76" y="183"/>
                  </a:lnTo>
                  <a:lnTo>
                    <a:pt x="67" y="187"/>
                  </a:lnTo>
                  <a:lnTo>
                    <a:pt x="53" y="169"/>
                  </a:lnTo>
                  <a:lnTo>
                    <a:pt x="49" y="160"/>
                  </a:lnTo>
                  <a:lnTo>
                    <a:pt x="40" y="111"/>
                  </a:lnTo>
                  <a:lnTo>
                    <a:pt x="40" y="93"/>
                  </a:lnTo>
                  <a:lnTo>
                    <a:pt x="22" y="44"/>
                  </a:lnTo>
                  <a:lnTo>
                    <a:pt x="0" y="22"/>
                  </a:lnTo>
                  <a:lnTo>
                    <a:pt x="4" y="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18" name="Freeform 38"/>
            <p:cNvSpPr>
              <a:spLocks/>
            </p:cNvSpPr>
            <p:nvPr/>
          </p:nvSpPr>
          <p:spPr bwMode="gray">
            <a:xfrm>
              <a:off x="4335348" y="3976847"/>
              <a:ext cx="363206" cy="257776"/>
            </a:xfrm>
            <a:custGeom>
              <a:avLst/>
              <a:gdLst/>
              <a:ahLst/>
              <a:cxnLst>
                <a:cxn ang="0">
                  <a:pos x="0" y="129"/>
                </a:cxn>
                <a:cxn ang="0">
                  <a:pos x="0" y="138"/>
                </a:cxn>
                <a:cxn ang="0">
                  <a:pos x="9" y="152"/>
                </a:cxn>
                <a:cxn ang="0">
                  <a:pos x="9" y="161"/>
                </a:cxn>
                <a:cxn ang="0">
                  <a:pos x="18" y="165"/>
                </a:cxn>
                <a:cxn ang="0">
                  <a:pos x="27" y="161"/>
                </a:cxn>
                <a:cxn ang="0">
                  <a:pos x="27" y="174"/>
                </a:cxn>
                <a:cxn ang="0">
                  <a:pos x="31" y="174"/>
                </a:cxn>
                <a:cxn ang="0">
                  <a:pos x="40" y="165"/>
                </a:cxn>
                <a:cxn ang="0">
                  <a:pos x="54" y="174"/>
                </a:cxn>
                <a:cxn ang="0">
                  <a:pos x="54" y="165"/>
                </a:cxn>
                <a:cxn ang="0">
                  <a:pos x="58" y="156"/>
                </a:cxn>
                <a:cxn ang="0">
                  <a:pos x="58" y="147"/>
                </a:cxn>
                <a:cxn ang="0">
                  <a:pos x="71" y="143"/>
                </a:cxn>
                <a:cxn ang="0">
                  <a:pos x="94" y="147"/>
                </a:cxn>
                <a:cxn ang="0">
                  <a:pos x="107" y="161"/>
                </a:cxn>
                <a:cxn ang="0">
                  <a:pos x="121" y="156"/>
                </a:cxn>
                <a:cxn ang="0">
                  <a:pos x="138" y="156"/>
                </a:cxn>
                <a:cxn ang="0">
                  <a:pos x="156" y="152"/>
                </a:cxn>
                <a:cxn ang="0">
                  <a:pos x="170" y="156"/>
                </a:cxn>
                <a:cxn ang="0">
                  <a:pos x="188" y="147"/>
                </a:cxn>
                <a:cxn ang="0">
                  <a:pos x="188" y="134"/>
                </a:cxn>
                <a:cxn ang="0">
                  <a:pos x="192" y="125"/>
                </a:cxn>
                <a:cxn ang="0">
                  <a:pos x="214" y="107"/>
                </a:cxn>
                <a:cxn ang="0">
                  <a:pos x="219" y="62"/>
                </a:cxn>
                <a:cxn ang="0">
                  <a:pos x="228" y="44"/>
                </a:cxn>
                <a:cxn ang="0">
                  <a:pos x="219" y="35"/>
                </a:cxn>
                <a:cxn ang="0">
                  <a:pos x="219" y="22"/>
                </a:cxn>
                <a:cxn ang="0">
                  <a:pos x="210" y="4"/>
                </a:cxn>
                <a:cxn ang="0">
                  <a:pos x="197" y="13"/>
                </a:cxn>
                <a:cxn ang="0">
                  <a:pos x="192" y="0"/>
                </a:cxn>
                <a:cxn ang="0">
                  <a:pos x="170" y="0"/>
                </a:cxn>
                <a:cxn ang="0">
                  <a:pos x="94" y="53"/>
                </a:cxn>
                <a:cxn ang="0">
                  <a:pos x="58" y="62"/>
                </a:cxn>
                <a:cxn ang="0">
                  <a:pos x="58" y="98"/>
                </a:cxn>
                <a:cxn ang="0">
                  <a:pos x="58" y="111"/>
                </a:cxn>
                <a:cxn ang="0">
                  <a:pos x="49" y="120"/>
                </a:cxn>
                <a:cxn ang="0">
                  <a:pos x="22" y="120"/>
                </a:cxn>
                <a:cxn ang="0">
                  <a:pos x="13" y="120"/>
                </a:cxn>
                <a:cxn ang="0">
                  <a:pos x="9" y="129"/>
                </a:cxn>
                <a:cxn ang="0">
                  <a:pos x="0" y="129"/>
                </a:cxn>
              </a:cxnLst>
              <a:rect l="0" t="0" r="r" b="b"/>
              <a:pathLst>
                <a:path w="228" h="174">
                  <a:moveTo>
                    <a:pt x="0" y="129"/>
                  </a:moveTo>
                  <a:lnTo>
                    <a:pt x="0" y="138"/>
                  </a:lnTo>
                  <a:lnTo>
                    <a:pt x="9" y="152"/>
                  </a:lnTo>
                  <a:lnTo>
                    <a:pt x="9" y="161"/>
                  </a:lnTo>
                  <a:lnTo>
                    <a:pt x="18" y="165"/>
                  </a:lnTo>
                  <a:lnTo>
                    <a:pt x="27" y="161"/>
                  </a:lnTo>
                  <a:lnTo>
                    <a:pt x="27" y="174"/>
                  </a:lnTo>
                  <a:lnTo>
                    <a:pt x="31" y="174"/>
                  </a:lnTo>
                  <a:lnTo>
                    <a:pt x="40" y="165"/>
                  </a:lnTo>
                  <a:lnTo>
                    <a:pt x="54" y="174"/>
                  </a:lnTo>
                  <a:lnTo>
                    <a:pt x="54" y="165"/>
                  </a:lnTo>
                  <a:lnTo>
                    <a:pt x="58" y="156"/>
                  </a:lnTo>
                  <a:lnTo>
                    <a:pt x="58" y="147"/>
                  </a:lnTo>
                  <a:lnTo>
                    <a:pt x="71" y="143"/>
                  </a:lnTo>
                  <a:lnTo>
                    <a:pt x="94" y="147"/>
                  </a:lnTo>
                  <a:lnTo>
                    <a:pt x="107" y="161"/>
                  </a:lnTo>
                  <a:lnTo>
                    <a:pt x="121" y="156"/>
                  </a:lnTo>
                  <a:lnTo>
                    <a:pt x="138" y="156"/>
                  </a:lnTo>
                  <a:lnTo>
                    <a:pt x="156" y="152"/>
                  </a:lnTo>
                  <a:lnTo>
                    <a:pt x="170" y="156"/>
                  </a:lnTo>
                  <a:lnTo>
                    <a:pt x="188" y="147"/>
                  </a:lnTo>
                  <a:lnTo>
                    <a:pt x="188" y="134"/>
                  </a:lnTo>
                  <a:lnTo>
                    <a:pt x="192" y="125"/>
                  </a:lnTo>
                  <a:lnTo>
                    <a:pt x="214" y="107"/>
                  </a:lnTo>
                  <a:lnTo>
                    <a:pt x="219" y="62"/>
                  </a:lnTo>
                  <a:lnTo>
                    <a:pt x="228" y="44"/>
                  </a:lnTo>
                  <a:lnTo>
                    <a:pt x="219" y="35"/>
                  </a:lnTo>
                  <a:lnTo>
                    <a:pt x="219" y="22"/>
                  </a:lnTo>
                  <a:lnTo>
                    <a:pt x="210" y="4"/>
                  </a:lnTo>
                  <a:lnTo>
                    <a:pt x="197" y="13"/>
                  </a:lnTo>
                  <a:lnTo>
                    <a:pt x="192" y="0"/>
                  </a:lnTo>
                  <a:lnTo>
                    <a:pt x="170" y="0"/>
                  </a:lnTo>
                  <a:lnTo>
                    <a:pt x="94" y="53"/>
                  </a:lnTo>
                  <a:lnTo>
                    <a:pt x="58" y="62"/>
                  </a:lnTo>
                  <a:lnTo>
                    <a:pt x="58" y="98"/>
                  </a:lnTo>
                  <a:lnTo>
                    <a:pt x="58" y="111"/>
                  </a:lnTo>
                  <a:lnTo>
                    <a:pt x="49" y="120"/>
                  </a:lnTo>
                  <a:lnTo>
                    <a:pt x="22" y="120"/>
                  </a:lnTo>
                  <a:lnTo>
                    <a:pt x="13" y="120"/>
                  </a:lnTo>
                  <a:lnTo>
                    <a:pt x="9" y="129"/>
                  </a:lnTo>
                  <a:lnTo>
                    <a:pt x="0" y="12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19" name="Freeform 39"/>
            <p:cNvSpPr>
              <a:spLocks/>
            </p:cNvSpPr>
            <p:nvPr/>
          </p:nvSpPr>
          <p:spPr bwMode="gray">
            <a:xfrm>
              <a:off x="4399068" y="4188698"/>
              <a:ext cx="256475" cy="217777"/>
            </a:xfrm>
            <a:custGeom>
              <a:avLst/>
              <a:gdLst/>
              <a:ahLst/>
              <a:cxnLst>
                <a:cxn ang="0">
                  <a:pos x="5" y="111"/>
                </a:cxn>
                <a:cxn ang="0">
                  <a:pos x="0" y="98"/>
                </a:cxn>
                <a:cxn ang="0">
                  <a:pos x="0" y="80"/>
                </a:cxn>
                <a:cxn ang="0">
                  <a:pos x="9" y="76"/>
                </a:cxn>
                <a:cxn ang="0">
                  <a:pos x="14" y="67"/>
                </a:cxn>
                <a:cxn ang="0">
                  <a:pos x="14" y="49"/>
                </a:cxn>
                <a:cxn ang="0">
                  <a:pos x="9" y="40"/>
                </a:cxn>
                <a:cxn ang="0">
                  <a:pos x="14" y="31"/>
                </a:cxn>
                <a:cxn ang="0">
                  <a:pos x="14" y="22"/>
                </a:cxn>
                <a:cxn ang="0">
                  <a:pos x="18" y="13"/>
                </a:cxn>
                <a:cxn ang="0">
                  <a:pos x="18" y="4"/>
                </a:cxn>
                <a:cxn ang="0">
                  <a:pos x="31" y="0"/>
                </a:cxn>
                <a:cxn ang="0">
                  <a:pos x="54" y="4"/>
                </a:cxn>
                <a:cxn ang="0">
                  <a:pos x="67" y="18"/>
                </a:cxn>
                <a:cxn ang="0">
                  <a:pos x="81" y="13"/>
                </a:cxn>
                <a:cxn ang="0">
                  <a:pos x="98" y="13"/>
                </a:cxn>
                <a:cxn ang="0">
                  <a:pos x="116" y="9"/>
                </a:cxn>
                <a:cxn ang="0">
                  <a:pos x="130" y="13"/>
                </a:cxn>
                <a:cxn ang="0">
                  <a:pos x="148" y="4"/>
                </a:cxn>
                <a:cxn ang="0">
                  <a:pos x="152" y="9"/>
                </a:cxn>
                <a:cxn ang="0">
                  <a:pos x="161" y="22"/>
                </a:cxn>
                <a:cxn ang="0">
                  <a:pos x="161" y="35"/>
                </a:cxn>
                <a:cxn ang="0">
                  <a:pos x="152" y="40"/>
                </a:cxn>
                <a:cxn ang="0">
                  <a:pos x="148" y="67"/>
                </a:cxn>
                <a:cxn ang="0">
                  <a:pos x="143" y="67"/>
                </a:cxn>
                <a:cxn ang="0">
                  <a:pos x="139" y="80"/>
                </a:cxn>
                <a:cxn ang="0">
                  <a:pos x="130" y="85"/>
                </a:cxn>
                <a:cxn ang="0">
                  <a:pos x="116" y="107"/>
                </a:cxn>
                <a:cxn ang="0">
                  <a:pos x="107" y="102"/>
                </a:cxn>
                <a:cxn ang="0">
                  <a:pos x="98" y="102"/>
                </a:cxn>
                <a:cxn ang="0">
                  <a:pos x="90" y="129"/>
                </a:cxn>
                <a:cxn ang="0">
                  <a:pos x="85" y="134"/>
                </a:cxn>
                <a:cxn ang="0">
                  <a:pos x="81" y="134"/>
                </a:cxn>
                <a:cxn ang="0">
                  <a:pos x="81" y="138"/>
                </a:cxn>
                <a:cxn ang="0">
                  <a:pos x="67" y="138"/>
                </a:cxn>
                <a:cxn ang="0">
                  <a:pos x="63" y="134"/>
                </a:cxn>
                <a:cxn ang="0">
                  <a:pos x="58" y="143"/>
                </a:cxn>
                <a:cxn ang="0">
                  <a:pos x="49" y="147"/>
                </a:cxn>
                <a:cxn ang="0">
                  <a:pos x="40" y="138"/>
                </a:cxn>
                <a:cxn ang="0">
                  <a:pos x="36" y="129"/>
                </a:cxn>
                <a:cxn ang="0">
                  <a:pos x="23" y="116"/>
                </a:cxn>
                <a:cxn ang="0">
                  <a:pos x="5" y="111"/>
                </a:cxn>
              </a:cxnLst>
              <a:rect l="0" t="0" r="r" b="b"/>
              <a:pathLst>
                <a:path w="161" h="147">
                  <a:moveTo>
                    <a:pt x="5" y="111"/>
                  </a:moveTo>
                  <a:lnTo>
                    <a:pt x="0" y="98"/>
                  </a:lnTo>
                  <a:lnTo>
                    <a:pt x="0" y="80"/>
                  </a:lnTo>
                  <a:lnTo>
                    <a:pt x="9" y="76"/>
                  </a:lnTo>
                  <a:lnTo>
                    <a:pt x="14" y="67"/>
                  </a:lnTo>
                  <a:lnTo>
                    <a:pt x="14" y="49"/>
                  </a:lnTo>
                  <a:lnTo>
                    <a:pt x="9" y="40"/>
                  </a:lnTo>
                  <a:lnTo>
                    <a:pt x="14" y="31"/>
                  </a:lnTo>
                  <a:lnTo>
                    <a:pt x="14" y="22"/>
                  </a:lnTo>
                  <a:lnTo>
                    <a:pt x="18" y="13"/>
                  </a:lnTo>
                  <a:lnTo>
                    <a:pt x="18" y="4"/>
                  </a:lnTo>
                  <a:lnTo>
                    <a:pt x="31" y="0"/>
                  </a:lnTo>
                  <a:lnTo>
                    <a:pt x="54" y="4"/>
                  </a:lnTo>
                  <a:lnTo>
                    <a:pt x="67" y="18"/>
                  </a:lnTo>
                  <a:lnTo>
                    <a:pt x="81" y="13"/>
                  </a:lnTo>
                  <a:lnTo>
                    <a:pt x="98" y="13"/>
                  </a:lnTo>
                  <a:lnTo>
                    <a:pt x="116" y="9"/>
                  </a:lnTo>
                  <a:lnTo>
                    <a:pt x="130" y="13"/>
                  </a:lnTo>
                  <a:lnTo>
                    <a:pt x="148" y="4"/>
                  </a:lnTo>
                  <a:lnTo>
                    <a:pt x="152" y="9"/>
                  </a:lnTo>
                  <a:lnTo>
                    <a:pt x="161" y="22"/>
                  </a:lnTo>
                  <a:lnTo>
                    <a:pt x="161" y="35"/>
                  </a:lnTo>
                  <a:lnTo>
                    <a:pt x="152" y="40"/>
                  </a:lnTo>
                  <a:lnTo>
                    <a:pt x="148" y="67"/>
                  </a:lnTo>
                  <a:lnTo>
                    <a:pt x="143" y="67"/>
                  </a:lnTo>
                  <a:lnTo>
                    <a:pt x="139" y="80"/>
                  </a:lnTo>
                  <a:lnTo>
                    <a:pt x="130" y="85"/>
                  </a:lnTo>
                  <a:lnTo>
                    <a:pt x="116" y="107"/>
                  </a:lnTo>
                  <a:lnTo>
                    <a:pt x="107" y="102"/>
                  </a:lnTo>
                  <a:lnTo>
                    <a:pt x="98" y="102"/>
                  </a:lnTo>
                  <a:lnTo>
                    <a:pt x="90" y="129"/>
                  </a:lnTo>
                  <a:lnTo>
                    <a:pt x="85" y="134"/>
                  </a:lnTo>
                  <a:lnTo>
                    <a:pt x="81" y="134"/>
                  </a:lnTo>
                  <a:lnTo>
                    <a:pt x="81" y="138"/>
                  </a:lnTo>
                  <a:lnTo>
                    <a:pt x="67" y="138"/>
                  </a:lnTo>
                  <a:lnTo>
                    <a:pt x="63" y="134"/>
                  </a:lnTo>
                  <a:lnTo>
                    <a:pt x="58" y="143"/>
                  </a:lnTo>
                  <a:lnTo>
                    <a:pt x="49" y="147"/>
                  </a:lnTo>
                  <a:lnTo>
                    <a:pt x="40" y="138"/>
                  </a:lnTo>
                  <a:lnTo>
                    <a:pt x="36" y="129"/>
                  </a:lnTo>
                  <a:lnTo>
                    <a:pt x="23" y="116"/>
                  </a:lnTo>
                  <a:lnTo>
                    <a:pt x="5" y="11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20" name="Freeform 40"/>
            <p:cNvSpPr>
              <a:spLocks noEditPoints="1"/>
            </p:cNvSpPr>
            <p:nvPr/>
          </p:nvSpPr>
          <p:spPr bwMode="gray">
            <a:xfrm>
              <a:off x="3957804" y="4221290"/>
              <a:ext cx="63720" cy="45926"/>
            </a:xfrm>
            <a:custGeom>
              <a:avLst/>
              <a:gdLst/>
              <a:ahLst/>
              <a:cxnLst>
                <a:cxn ang="0">
                  <a:pos x="0" y="9"/>
                </a:cxn>
                <a:cxn ang="0">
                  <a:pos x="5" y="13"/>
                </a:cxn>
                <a:cxn ang="0">
                  <a:pos x="14" y="13"/>
                </a:cxn>
                <a:cxn ang="0">
                  <a:pos x="14" y="18"/>
                </a:cxn>
                <a:cxn ang="0">
                  <a:pos x="23" y="13"/>
                </a:cxn>
                <a:cxn ang="0">
                  <a:pos x="14" y="22"/>
                </a:cxn>
                <a:cxn ang="0">
                  <a:pos x="14" y="27"/>
                </a:cxn>
                <a:cxn ang="0">
                  <a:pos x="23" y="31"/>
                </a:cxn>
                <a:cxn ang="0">
                  <a:pos x="27" y="22"/>
                </a:cxn>
                <a:cxn ang="0">
                  <a:pos x="40" y="13"/>
                </a:cxn>
                <a:cxn ang="0">
                  <a:pos x="40" y="5"/>
                </a:cxn>
                <a:cxn ang="0">
                  <a:pos x="27" y="0"/>
                </a:cxn>
                <a:cxn ang="0">
                  <a:pos x="0" y="9"/>
                </a:cxn>
                <a:cxn ang="0">
                  <a:pos x="14" y="22"/>
                </a:cxn>
                <a:cxn ang="0">
                  <a:pos x="9" y="22"/>
                </a:cxn>
                <a:cxn ang="0">
                  <a:pos x="9" y="18"/>
                </a:cxn>
                <a:cxn ang="0">
                  <a:pos x="5" y="18"/>
                </a:cxn>
                <a:cxn ang="0">
                  <a:pos x="5" y="22"/>
                </a:cxn>
                <a:cxn ang="0">
                  <a:pos x="5" y="31"/>
                </a:cxn>
                <a:cxn ang="0">
                  <a:pos x="14" y="22"/>
                </a:cxn>
              </a:cxnLst>
              <a:rect l="0" t="0" r="r" b="b"/>
              <a:pathLst>
                <a:path w="40" h="31">
                  <a:moveTo>
                    <a:pt x="0" y="9"/>
                  </a:moveTo>
                  <a:lnTo>
                    <a:pt x="5" y="13"/>
                  </a:lnTo>
                  <a:lnTo>
                    <a:pt x="14" y="13"/>
                  </a:lnTo>
                  <a:lnTo>
                    <a:pt x="14" y="18"/>
                  </a:lnTo>
                  <a:lnTo>
                    <a:pt x="23" y="13"/>
                  </a:lnTo>
                  <a:lnTo>
                    <a:pt x="14" y="22"/>
                  </a:lnTo>
                  <a:lnTo>
                    <a:pt x="14" y="27"/>
                  </a:lnTo>
                  <a:lnTo>
                    <a:pt x="23" y="31"/>
                  </a:lnTo>
                  <a:lnTo>
                    <a:pt x="27" y="22"/>
                  </a:lnTo>
                  <a:lnTo>
                    <a:pt x="40" y="13"/>
                  </a:lnTo>
                  <a:lnTo>
                    <a:pt x="40" y="5"/>
                  </a:lnTo>
                  <a:lnTo>
                    <a:pt x="27" y="0"/>
                  </a:lnTo>
                  <a:lnTo>
                    <a:pt x="0" y="9"/>
                  </a:lnTo>
                  <a:close/>
                  <a:moveTo>
                    <a:pt x="14" y="22"/>
                  </a:moveTo>
                  <a:lnTo>
                    <a:pt x="9" y="22"/>
                  </a:lnTo>
                  <a:lnTo>
                    <a:pt x="9" y="18"/>
                  </a:lnTo>
                  <a:lnTo>
                    <a:pt x="5" y="18"/>
                  </a:lnTo>
                  <a:lnTo>
                    <a:pt x="5" y="22"/>
                  </a:lnTo>
                  <a:lnTo>
                    <a:pt x="5" y="31"/>
                  </a:lnTo>
                  <a:lnTo>
                    <a:pt x="14" y="2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21" name="Freeform 41"/>
            <p:cNvSpPr>
              <a:spLocks/>
            </p:cNvSpPr>
            <p:nvPr/>
          </p:nvSpPr>
          <p:spPr bwMode="gray">
            <a:xfrm>
              <a:off x="5587453" y="4956101"/>
              <a:ext cx="22302" cy="13333"/>
            </a:xfrm>
            <a:custGeom>
              <a:avLst/>
              <a:gdLst/>
              <a:ahLst/>
              <a:cxnLst>
                <a:cxn ang="0">
                  <a:pos x="9" y="0"/>
                </a:cxn>
                <a:cxn ang="0">
                  <a:pos x="0" y="0"/>
                </a:cxn>
                <a:cxn ang="0">
                  <a:pos x="0" y="5"/>
                </a:cxn>
                <a:cxn ang="0">
                  <a:pos x="5" y="9"/>
                </a:cxn>
                <a:cxn ang="0">
                  <a:pos x="9" y="9"/>
                </a:cxn>
                <a:cxn ang="0">
                  <a:pos x="14" y="5"/>
                </a:cxn>
                <a:cxn ang="0">
                  <a:pos x="9" y="5"/>
                </a:cxn>
                <a:cxn ang="0">
                  <a:pos x="9" y="0"/>
                </a:cxn>
              </a:cxnLst>
              <a:rect l="0" t="0" r="r" b="b"/>
              <a:pathLst>
                <a:path w="14" h="9">
                  <a:moveTo>
                    <a:pt x="9" y="0"/>
                  </a:moveTo>
                  <a:lnTo>
                    <a:pt x="0" y="0"/>
                  </a:lnTo>
                  <a:lnTo>
                    <a:pt x="0" y="5"/>
                  </a:lnTo>
                  <a:lnTo>
                    <a:pt x="5" y="9"/>
                  </a:lnTo>
                  <a:lnTo>
                    <a:pt x="9" y="9"/>
                  </a:lnTo>
                  <a:lnTo>
                    <a:pt x="14" y="5"/>
                  </a:lnTo>
                  <a:lnTo>
                    <a:pt x="9" y="5"/>
                  </a:lnTo>
                  <a:lnTo>
                    <a:pt x="9"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22" name="Freeform 42"/>
            <p:cNvSpPr>
              <a:spLocks/>
            </p:cNvSpPr>
            <p:nvPr/>
          </p:nvSpPr>
          <p:spPr bwMode="gray">
            <a:xfrm>
              <a:off x="4996447" y="4519067"/>
              <a:ext cx="36639" cy="32592"/>
            </a:xfrm>
            <a:custGeom>
              <a:avLst/>
              <a:gdLst/>
              <a:ahLst/>
              <a:cxnLst>
                <a:cxn ang="0">
                  <a:pos x="0" y="22"/>
                </a:cxn>
                <a:cxn ang="0">
                  <a:pos x="0" y="14"/>
                </a:cxn>
                <a:cxn ang="0">
                  <a:pos x="0" y="9"/>
                </a:cxn>
                <a:cxn ang="0">
                  <a:pos x="9" y="5"/>
                </a:cxn>
                <a:cxn ang="0">
                  <a:pos x="18" y="0"/>
                </a:cxn>
                <a:cxn ang="0">
                  <a:pos x="23" y="5"/>
                </a:cxn>
                <a:cxn ang="0">
                  <a:pos x="23" y="18"/>
                </a:cxn>
                <a:cxn ang="0">
                  <a:pos x="14" y="18"/>
                </a:cxn>
                <a:cxn ang="0">
                  <a:pos x="9" y="22"/>
                </a:cxn>
                <a:cxn ang="0">
                  <a:pos x="0" y="22"/>
                </a:cxn>
              </a:cxnLst>
              <a:rect l="0" t="0" r="r" b="b"/>
              <a:pathLst>
                <a:path w="23" h="22">
                  <a:moveTo>
                    <a:pt x="0" y="22"/>
                  </a:moveTo>
                  <a:lnTo>
                    <a:pt x="0" y="14"/>
                  </a:lnTo>
                  <a:lnTo>
                    <a:pt x="0" y="9"/>
                  </a:lnTo>
                  <a:lnTo>
                    <a:pt x="9" y="5"/>
                  </a:lnTo>
                  <a:lnTo>
                    <a:pt x="18" y="0"/>
                  </a:lnTo>
                  <a:lnTo>
                    <a:pt x="23" y="5"/>
                  </a:lnTo>
                  <a:lnTo>
                    <a:pt x="23" y="18"/>
                  </a:lnTo>
                  <a:lnTo>
                    <a:pt x="14" y="18"/>
                  </a:lnTo>
                  <a:lnTo>
                    <a:pt x="9" y="22"/>
                  </a:lnTo>
                  <a:lnTo>
                    <a:pt x="0" y="2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23" name="Freeform 43"/>
            <p:cNvSpPr>
              <a:spLocks noEditPoints="1"/>
            </p:cNvSpPr>
            <p:nvPr/>
          </p:nvSpPr>
          <p:spPr bwMode="gray">
            <a:xfrm>
              <a:off x="4485091" y="4459808"/>
              <a:ext cx="20709" cy="40000"/>
            </a:xfrm>
            <a:custGeom>
              <a:avLst/>
              <a:gdLst/>
              <a:ahLst/>
              <a:cxnLst>
                <a:cxn ang="0">
                  <a:pos x="4" y="27"/>
                </a:cxn>
                <a:cxn ang="0">
                  <a:pos x="4" y="22"/>
                </a:cxn>
                <a:cxn ang="0">
                  <a:pos x="9" y="18"/>
                </a:cxn>
                <a:cxn ang="0">
                  <a:pos x="4" y="18"/>
                </a:cxn>
                <a:cxn ang="0">
                  <a:pos x="0" y="22"/>
                </a:cxn>
                <a:cxn ang="0">
                  <a:pos x="0" y="22"/>
                </a:cxn>
                <a:cxn ang="0">
                  <a:pos x="4" y="27"/>
                </a:cxn>
                <a:cxn ang="0">
                  <a:pos x="13" y="0"/>
                </a:cxn>
                <a:cxn ang="0">
                  <a:pos x="9" y="0"/>
                </a:cxn>
                <a:cxn ang="0">
                  <a:pos x="13" y="4"/>
                </a:cxn>
                <a:cxn ang="0">
                  <a:pos x="13" y="0"/>
                </a:cxn>
                <a:cxn ang="0">
                  <a:pos x="13" y="0"/>
                </a:cxn>
              </a:cxnLst>
              <a:rect l="0" t="0" r="r" b="b"/>
              <a:pathLst>
                <a:path w="13" h="27">
                  <a:moveTo>
                    <a:pt x="4" y="27"/>
                  </a:moveTo>
                  <a:lnTo>
                    <a:pt x="4" y="22"/>
                  </a:lnTo>
                  <a:lnTo>
                    <a:pt x="9" y="18"/>
                  </a:lnTo>
                  <a:lnTo>
                    <a:pt x="4" y="18"/>
                  </a:lnTo>
                  <a:lnTo>
                    <a:pt x="0" y="22"/>
                  </a:lnTo>
                  <a:lnTo>
                    <a:pt x="0" y="22"/>
                  </a:lnTo>
                  <a:lnTo>
                    <a:pt x="4" y="27"/>
                  </a:lnTo>
                  <a:close/>
                  <a:moveTo>
                    <a:pt x="13" y="0"/>
                  </a:moveTo>
                  <a:lnTo>
                    <a:pt x="9" y="0"/>
                  </a:lnTo>
                  <a:lnTo>
                    <a:pt x="13" y="4"/>
                  </a:lnTo>
                  <a:lnTo>
                    <a:pt x="13" y="0"/>
                  </a:lnTo>
                  <a:lnTo>
                    <a:pt x="13"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24" name="Freeform 44"/>
            <p:cNvSpPr>
              <a:spLocks/>
            </p:cNvSpPr>
            <p:nvPr/>
          </p:nvSpPr>
          <p:spPr bwMode="gray">
            <a:xfrm>
              <a:off x="3937095" y="4127957"/>
              <a:ext cx="141778" cy="112592"/>
            </a:xfrm>
            <a:custGeom>
              <a:avLst/>
              <a:gdLst/>
              <a:ahLst/>
              <a:cxnLst>
                <a:cxn ang="0">
                  <a:pos x="9" y="54"/>
                </a:cxn>
                <a:cxn ang="0">
                  <a:pos x="4" y="63"/>
                </a:cxn>
                <a:cxn ang="0">
                  <a:pos x="9" y="72"/>
                </a:cxn>
                <a:cxn ang="0">
                  <a:pos x="13" y="72"/>
                </a:cxn>
                <a:cxn ang="0">
                  <a:pos x="40" y="63"/>
                </a:cxn>
                <a:cxn ang="0">
                  <a:pos x="53" y="68"/>
                </a:cxn>
                <a:cxn ang="0">
                  <a:pos x="80" y="68"/>
                </a:cxn>
                <a:cxn ang="0">
                  <a:pos x="85" y="76"/>
                </a:cxn>
                <a:cxn ang="0">
                  <a:pos x="89" y="72"/>
                </a:cxn>
                <a:cxn ang="0">
                  <a:pos x="85" y="59"/>
                </a:cxn>
                <a:cxn ang="0">
                  <a:pos x="76" y="50"/>
                </a:cxn>
                <a:cxn ang="0">
                  <a:pos x="71" y="36"/>
                </a:cxn>
                <a:cxn ang="0">
                  <a:pos x="76" y="27"/>
                </a:cxn>
                <a:cxn ang="0">
                  <a:pos x="58" y="9"/>
                </a:cxn>
                <a:cxn ang="0">
                  <a:pos x="49" y="9"/>
                </a:cxn>
                <a:cxn ang="0">
                  <a:pos x="45" y="0"/>
                </a:cxn>
                <a:cxn ang="0">
                  <a:pos x="18" y="5"/>
                </a:cxn>
                <a:cxn ang="0">
                  <a:pos x="13" y="9"/>
                </a:cxn>
                <a:cxn ang="0">
                  <a:pos x="9" y="14"/>
                </a:cxn>
                <a:cxn ang="0">
                  <a:pos x="0" y="27"/>
                </a:cxn>
                <a:cxn ang="0">
                  <a:pos x="9" y="41"/>
                </a:cxn>
                <a:cxn ang="0">
                  <a:pos x="13" y="45"/>
                </a:cxn>
                <a:cxn ang="0">
                  <a:pos x="36" y="45"/>
                </a:cxn>
                <a:cxn ang="0">
                  <a:pos x="45" y="45"/>
                </a:cxn>
                <a:cxn ang="0">
                  <a:pos x="49" y="50"/>
                </a:cxn>
                <a:cxn ang="0">
                  <a:pos x="45" y="54"/>
                </a:cxn>
                <a:cxn ang="0">
                  <a:pos x="36" y="50"/>
                </a:cxn>
                <a:cxn ang="0">
                  <a:pos x="27" y="59"/>
                </a:cxn>
                <a:cxn ang="0">
                  <a:pos x="9" y="54"/>
                </a:cxn>
              </a:cxnLst>
              <a:rect l="0" t="0" r="r" b="b"/>
              <a:pathLst>
                <a:path w="89" h="76">
                  <a:moveTo>
                    <a:pt x="9" y="54"/>
                  </a:moveTo>
                  <a:lnTo>
                    <a:pt x="4" y="63"/>
                  </a:lnTo>
                  <a:lnTo>
                    <a:pt x="9" y="72"/>
                  </a:lnTo>
                  <a:lnTo>
                    <a:pt x="13" y="72"/>
                  </a:lnTo>
                  <a:lnTo>
                    <a:pt x="40" y="63"/>
                  </a:lnTo>
                  <a:lnTo>
                    <a:pt x="53" y="68"/>
                  </a:lnTo>
                  <a:lnTo>
                    <a:pt x="80" y="68"/>
                  </a:lnTo>
                  <a:lnTo>
                    <a:pt x="85" y="76"/>
                  </a:lnTo>
                  <a:lnTo>
                    <a:pt x="89" y="72"/>
                  </a:lnTo>
                  <a:lnTo>
                    <a:pt x="85" y="59"/>
                  </a:lnTo>
                  <a:lnTo>
                    <a:pt x="76" y="50"/>
                  </a:lnTo>
                  <a:lnTo>
                    <a:pt x="71" y="36"/>
                  </a:lnTo>
                  <a:lnTo>
                    <a:pt x="76" y="27"/>
                  </a:lnTo>
                  <a:lnTo>
                    <a:pt x="58" y="9"/>
                  </a:lnTo>
                  <a:lnTo>
                    <a:pt x="49" y="9"/>
                  </a:lnTo>
                  <a:lnTo>
                    <a:pt x="45" y="0"/>
                  </a:lnTo>
                  <a:lnTo>
                    <a:pt x="18" y="5"/>
                  </a:lnTo>
                  <a:lnTo>
                    <a:pt x="13" y="9"/>
                  </a:lnTo>
                  <a:lnTo>
                    <a:pt x="9" y="14"/>
                  </a:lnTo>
                  <a:lnTo>
                    <a:pt x="0" y="27"/>
                  </a:lnTo>
                  <a:lnTo>
                    <a:pt x="9" y="41"/>
                  </a:lnTo>
                  <a:lnTo>
                    <a:pt x="13" y="45"/>
                  </a:lnTo>
                  <a:lnTo>
                    <a:pt x="36" y="45"/>
                  </a:lnTo>
                  <a:lnTo>
                    <a:pt x="45" y="45"/>
                  </a:lnTo>
                  <a:lnTo>
                    <a:pt x="49" y="50"/>
                  </a:lnTo>
                  <a:lnTo>
                    <a:pt x="45" y="54"/>
                  </a:lnTo>
                  <a:lnTo>
                    <a:pt x="36" y="50"/>
                  </a:lnTo>
                  <a:lnTo>
                    <a:pt x="27" y="59"/>
                  </a:lnTo>
                  <a:lnTo>
                    <a:pt x="9" y="5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25" name="Freeform 45"/>
            <p:cNvSpPr>
              <a:spLocks/>
            </p:cNvSpPr>
            <p:nvPr/>
          </p:nvSpPr>
          <p:spPr bwMode="gray">
            <a:xfrm>
              <a:off x="4021525" y="4280549"/>
              <a:ext cx="71685" cy="66666"/>
            </a:xfrm>
            <a:custGeom>
              <a:avLst/>
              <a:gdLst/>
              <a:ahLst/>
              <a:cxnLst>
                <a:cxn ang="0">
                  <a:pos x="0" y="14"/>
                </a:cxn>
                <a:cxn ang="0">
                  <a:pos x="5" y="27"/>
                </a:cxn>
                <a:cxn ang="0">
                  <a:pos x="9" y="27"/>
                </a:cxn>
                <a:cxn ang="0">
                  <a:pos x="9" y="36"/>
                </a:cxn>
                <a:cxn ang="0">
                  <a:pos x="27" y="45"/>
                </a:cxn>
                <a:cxn ang="0">
                  <a:pos x="32" y="40"/>
                </a:cxn>
                <a:cxn ang="0">
                  <a:pos x="41" y="36"/>
                </a:cxn>
                <a:cxn ang="0">
                  <a:pos x="41" y="32"/>
                </a:cxn>
                <a:cxn ang="0">
                  <a:pos x="45" y="32"/>
                </a:cxn>
                <a:cxn ang="0">
                  <a:pos x="45" y="23"/>
                </a:cxn>
                <a:cxn ang="0">
                  <a:pos x="41" y="23"/>
                </a:cxn>
                <a:cxn ang="0">
                  <a:pos x="41" y="14"/>
                </a:cxn>
                <a:cxn ang="0">
                  <a:pos x="36" y="5"/>
                </a:cxn>
                <a:cxn ang="0">
                  <a:pos x="32" y="0"/>
                </a:cxn>
                <a:cxn ang="0">
                  <a:pos x="14" y="5"/>
                </a:cxn>
                <a:cxn ang="0">
                  <a:pos x="9" y="9"/>
                </a:cxn>
                <a:cxn ang="0">
                  <a:pos x="0" y="14"/>
                </a:cxn>
              </a:cxnLst>
              <a:rect l="0" t="0" r="r" b="b"/>
              <a:pathLst>
                <a:path w="45" h="45">
                  <a:moveTo>
                    <a:pt x="0" y="14"/>
                  </a:moveTo>
                  <a:lnTo>
                    <a:pt x="5" y="27"/>
                  </a:lnTo>
                  <a:lnTo>
                    <a:pt x="9" y="27"/>
                  </a:lnTo>
                  <a:lnTo>
                    <a:pt x="9" y="36"/>
                  </a:lnTo>
                  <a:lnTo>
                    <a:pt x="27" y="45"/>
                  </a:lnTo>
                  <a:lnTo>
                    <a:pt x="32" y="40"/>
                  </a:lnTo>
                  <a:lnTo>
                    <a:pt x="41" y="36"/>
                  </a:lnTo>
                  <a:lnTo>
                    <a:pt x="41" y="32"/>
                  </a:lnTo>
                  <a:lnTo>
                    <a:pt x="45" y="32"/>
                  </a:lnTo>
                  <a:lnTo>
                    <a:pt x="45" y="23"/>
                  </a:lnTo>
                  <a:lnTo>
                    <a:pt x="41" y="23"/>
                  </a:lnTo>
                  <a:lnTo>
                    <a:pt x="41" y="14"/>
                  </a:lnTo>
                  <a:lnTo>
                    <a:pt x="36" y="5"/>
                  </a:lnTo>
                  <a:lnTo>
                    <a:pt x="32" y="0"/>
                  </a:lnTo>
                  <a:lnTo>
                    <a:pt x="14" y="5"/>
                  </a:lnTo>
                  <a:lnTo>
                    <a:pt x="9" y="9"/>
                  </a:lnTo>
                  <a:lnTo>
                    <a:pt x="0" y="1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26" name="Freeform 46"/>
            <p:cNvSpPr>
              <a:spLocks/>
            </p:cNvSpPr>
            <p:nvPr/>
          </p:nvSpPr>
          <p:spPr bwMode="gray">
            <a:xfrm>
              <a:off x="5267258" y="4234624"/>
              <a:ext cx="242138" cy="297776"/>
            </a:xfrm>
            <a:custGeom>
              <a:avLst/>
              <a:gdLst/>
              <a:ahLst/>
              <a:cxnLst>
                <a:cxn ang="0">
                  <a:pos x="9" y="201"/>
                </a:cxn>
                <a:cxn ang="0">
                  <a:pos x="31" y="179"/>
                </a:cxn>
                <a:cxn ang="0">
                  <a:pos x="58" y="147"/>
                </a:cxn>
                <a:cxn ang="0">
                  <a:pos x="63" y="147"/>
                </a:cxn>
                <a:cxn ang="0">
                  <a:pos x="72" y="139"/>
                </a:cxn>
                <a:cxn ang="0">
                  <a:pos x="85" y="134"/>
                </a:cxn>
                <a:cxn ang="0">
                  <a:pos x="116" y="94"/>
                </a:cxn>
                <a:cxn ang="0">
                  <a:pos x="130" y="63"/>
                </a:cxn>
                <a:cxn ang="0">
                  <a:pos x="143" y="45"/>
                </a:cxn>
                <a:cxn ang="0">
                  <a:pos x="139" y="40"/>
                </a:cxn>
                <a:cxn ang="0">
                  <a:pos x="148" y="27"/>
                </a:cxn>
                <a:cxn ang="0">
                  <a:pos x="152" y="22"/>
                </a:cxn>
                <a:cxn ang="0">
                  <a:pos x="148" y="22"/>
                </a:cxn>
                <a:cxn ang="0">
                  <a:pos x="148" y="0"/>
                </a:cxn>
                <a:cxn ang="0">
                  <a:pos x="139" y="0"/>
                </a:cxn>
                <a:cxn ang="0">
                  <a:pos x="134" y="4"/>
                </a:cxn>
                <a:cxn ang="0">
                  <a:pos x="130" y="4"/>
                </a:cxn>
                <a:cxn ang="0">
                  <a:pos x="103" y="13"/>
                </a:cxn>
                <a:cxn ang="0">
                  <a:pos x="89" y="13"/>
                </a:cxn>
                <a:cxn ang="0">
                  <a:pos x="81" y="22"/>
                </a:cxn>
                <a:cxn ang="0">
                  <a:pos x="67" y="18"/>
                </a:cxn>
                <a:cxn ang="0">
                  <a:pos x="54" y="22"/>
                </a:cxn>
                <a:cxn ang="0">
                  <a:pos x="36" y="9"/>
                </a:cxn>
                <a:cxn ang="0">
                  <a:pos x="31" y="13"/>
                </a:cxn>
                <a:cxn ang="0">
                  <a:pos x="27" y="22"/>
                </a:cxn>
                <a:cxn ang="0">
                  <a:pos x="36" y="36"/>
                </a:cxn>
                <a:cxn ang="0">
                  <a:pos x="45" y="45"/>
                </a:cxn>
                <a:cxn ang="0">
                  <a:pos x="81" y="63"/>
                </a:cxn>
                <a:cxn ang="0">
                  <a:pos x="103" y="63"/>
                </a:cxn>
                <a:cxn ang="0">
                  <a:pos x="54" y="103"/>
                </a:cxn>
                <a:cxn ang="0">
                  <a:pos x="27" y="107"/>
                </a:cxn>
                <a:cxn ang="0">
                  <a:pos x="18" y="116"/>
                </a:cxn>
                <a:cxn ang="0">
                  <a:pos x="0" y="130"/>
                </a:cxn>
                <a:cxn ang="0">
                  <a:pos x="5" y="183"/>
                </a:cxn>
                <a:cxn ang="0">
                  <a:pos x="9" y="201"/>
                </a:cxn>
              </a:cxnLst>
              <a:rect l="0" t="0" r="r" b="b"/>
              <a:pathLst>
                <a:path w="152" h="201">
                  <a:moveTo>
                    <a:pt x="9" y="201"/>
                  </a:moveTo>
                  <a:lnTo>
                    <a:pt x="31" y="179"/>
                  </a:lnTo>
                  <a:lnTo>
                    <a:pt x="58" y="147"/>
                  </a:lnTo>
                  <a:lnTo>
                    <a:pt x="63" y="147"/>
                  </a:lnTo>
                  <a:lnTo>
                    <a:pt x="72" y="139"/>
                  </a:lnTo>
                  <a:lnTo>
                    <a:pt x="85" y="134"/>
                  </a:lnTo>
                  <a:lnTo>
                    <a:pt x="116" y="94"/>
                  </a:lnTo>
                  <a:lnTo>
                    <a:pt x="130" y="63"/>
                  </a:lnTo>
                  <a:lnTo>
                    <a:pt x="143" y="45"/>
                  </a:lnTo>
                  <a:lnTo>
                    <a:pt x="139" y="40"/>
                  </a:lnTo>
                  <a:lnTo>
                    <a:pt x="148" y="27"/>
                  </a:lnTo>
                  <a:lnTo>
                    <a:pt x="152" y="22"/>
                  </a:lnTo>
                  <a:lnTo>
                    <a:pt x="148" y="22"/>
                  </a:lnTo>
                  <a:lnTo>
                    <a:pt x="148" y="0"/>
                  </a:lnTo>
                  <a:lnTo>
                    <a:pt x="139" y="0"/>
                  </a:lnTo>
                  <a:lnTo>
                    <a:pt x="134" y="4"/>
                  </a:lnTo>
                  <a:lnTo>
                    <a:pt x="130" y="4"/>
                  </a:lnTo>
                  <a:lnTo>
                    <a:pt x="103" y="13"/>
                  </a:lnTo>
                  <a:lnTo>
                    <a:pt x="89" y="13"/>
                  </a:lnTo>
                  <a:lnTo>
                    <a:pt x="81" y="22"/>
                  </a:lnTo>
                  <a:lnTo>
                    <a:pt x="67" y="18"/>
                  </a:lnTo>
                  <a:lnTo>
                    <a:pt x="54" y="22"/>
                  </a:lnTo>
                  <a:lnTo>
                    <a:pt x="36" y="9"/>
                  </a:lnTo>
                  <a:lnTo>
                    <a:pt x="31" y="13"/>
                  </a:lnTo>
                  <a:lnTo>
                    <a:pt x="27" y="22"/>
                  </a:lnTo>
                  <a:lnTo>
                    <a:pt x="36" y="36"/>
                  </a:lnTo>
                  <a:lnTo>
                    <a:pt x="45" y="45"/>
                  </a:lnTo>
                  <a:lnTo>
                    <a:pt x="81" y="63"/>
                  </a:lnTo>
                  <a:lnTo>
                    <a:pt x="103" y="63"/>
                  </a:lnTo>
                  <a:lnTo>
                    <a:pt x="54" y="103"/>
                  </a:lnTo>
                  <a:lnTo>
                    <a:pt x="27" y="107"/>
                  </a:lnTo>
                  <a:lnTo>
                    <a:pt x="18" y="116"/>
                  </a:lnTo>
                  <a:lnTo>
                    <a:pt x="0" y="130"/>
                  </a:lnTo>
                  <a:lnTo>
                    <a:pt x="5" y="183"/>
                  </a:lnTo>
                  <a:lnTo>
                    <a:pt x="9" y="20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27" name="Freeform 47"/>
            <p:cNvSpPr>
              <a:spLocks noEditPoints="1"/>
            </p:cNvSpPr>
            <p:nvPr/>
          </p:nvSpPr>
          <p:spPr bwMode="gray">
            <a:xfrm>
              <a:off x="4698554" y="4982768"/>
              <a:ext cx="383915" cy="317035"/>
            </a:xfrm>
            <a:custGeom>
              <a:avLst/>
              <a:gdLst/>
              <a:ahLst/>
              <a:cxnLst>
                <a:cxn ang="0">
                  <a:pos x="9" y="112"/>
                </a:cxn>
                <a:cxn ang="0">
                  <a:pos x="27" y="174"/>
                </a:cxn>
                <a:cxn ang="0">
                  <a:pos x="31" y="192"/>
                </a:cxn>
                <a:cxn ang="0">
                  <a:pos x="31" y="210"/>
                </a:cxn>
                <a:cxn ang="0">
                  <a:pos x="53" y="214"/>
                </a:cxn>
                <a:cxn ang="0">
                  <a:pos x="80" y="206"/>
                </a:cxn>
                <a:cxn ang="0">
                  <a:pos x="98" y="201"/>
                </a:cxn>
                <a:cxn ang="0">
                  <a:pos x="125" y="201"/>
                </a:cxn>
                <a:cxn ang="0">
                  <a:pos x="134" y="192"/>
                </a:cxn>
                <a:cxn ang="0">
                  <a:pos x="156" y="192"/>
                </a:cxn>
                <a:cxn ang="0">
                  <a:pos x="174" y="174"/>
                </a:cxn>
                <a:cxn ang="0">
                  <a:pos x="205" y="147"/>
                </a:cxn>
                <a:cxn ang="0">
                  <a:pos x="232" y="112"/>
                </a:cxn>
                <a:cxn ang="0">
                  <a:pos x="237" y="94"/>
                </a:cxn>
                <a:cxn ang="0">
                  <a:pos x="241" y="89"/>
                </a:cxn>
                <a:cxn ang="0">
                  <a:pos x="228" y="80"/>
                </a:cxn>
                <a:cxn ang="0">
                  <a:pos x="210" y="85"/>
                </a:cxn>
                <a:cxn ang="0">
                  <a:pos x="210" y="63"/>
                </a:cxn>
                <a:cxn ang="0">
                  <a:pos x="223" y="63"/>
                </a:cxn>
                <a:cxn ang="0">
                  <a:pos x="228" y="58"/>
                </a:cxn>
                <a:cxn ang="0">
                  <a:pos x="223" y="13"/>
                </a:cxn>
                <a:cxn ang="0">
                  <a:pos x="201" y="0"/>
                </a:cxn>
                <a:cxn ang="0">
                  <a:pos x="187" y="4"/>
                </a:cxn>
                <a:cxn ang="0">
                  <a:pos x="152" y="31"/>
                </a:cxn>
                <a:cxn ang="0">
                  <a:pos x="138" y="45"/>
                </a:cxn>
                <a:cxn ang="0">
                  <a:pos x="111" y="63"/>
                </a:cxn>
                <a:cxn ang="0">
                  <a:pos x="103" y="54"/>
                </a:cxn>
                <a:cxn ang="0">
                  <a:pos x="85" y="76"/>
                </a:cxn>
                <a:cxn ang="0">
                  <a:pos x="62" y="71"/>
                </a:cxn>
                <a:cxn ang="0">
                  <a:pos x="53" y="45"/>
                </a:cxn>
                <a:cxn ang="0">
                  <a:pos x="44" y="107"/>
                </a:cxn>
                <a:cxn ang="0">
                  <a:pos x="27" y="112"/>
                </a:cxn>
                <a:cxn ang="0">
                  <a:pos x="13" y="103"/>
                </a:cxn>
                <a:cxn ang="0">
                  <a:pos x="0" y="107"/>
                </a:cxn>
                <a:cxn ang="0">
                  <a:pos x="170" y="138"/>
                </a:cxn>
                <a:cxn ang="0">
                  <a:pos x="187" y="130"/>
                </a:cxn>
                <a:cxn ang="0">
                  <a:pos x="183" y="107"/>
                </a:cxn>
                <a:cxn ang="0">
                  <a:pos x="156" y="121"/>
                </a:cxn>
              </a:cxnLst>
              <a:rect l="0" t="0" r="r" b="b"/>
              <a:pathLst>
                <a:path w="241" h="214">
                  <a:moveTo>
                    <a:pt x="0" y="107"/>
                  </a:moveTo>
                  <a:lnTo>
                    <a:pt x="9" y="112"/>
                  </a:lnTo>
                  <a:lnTo>
                    <a:pt x="27" y="156"/>
                  </a:lnTo>
                  <a:lnTo>
                    <a:pt x="27" y="174"/>
                  </a:lnTo>
                  <a:lnTo>
                    <a:pt x="22" y="174"/>
                  </a:lnTo>
                  <a:lnTo>
                    <a:pt x="31" y="192"/>
                  </a:lnTo>
                  <a:lnTo>
                    <a:pt x="27" y="197"/>
                  </a:lnTo>
                  <a:lnTo>
                    <a:pt x="31" y="210"/>
                  </a:lnTo>
                  <a:lnTo>
                    <a:pt x="36" y="206"/>
                  </a:lnTo>
                  <a:lnTo>
                    <a:pt x="53" y="214"/>
                  </a:lnTo>
                  <a:lnTo>
                    <a:pt x="58" y="206"/>
                  </a:lnTo>
                  <a:lnTo>
                    <a:pt x="80" y="206"/>
                  </a:lnTo>
                  <a:lnTo>
                    <a:pt x="80" y="201"/>
                  </a:lnTo>
                  <a:lnTo>
                    <a:pt x="98" y="201"/>
                  </a:lnTo>
                  <a:lnTo>
                    <a:pt x="120" y="206"/>
                  </a:lnTo>
                  <a:lnTo>
                    <a:pt x="125" y="201"/>
                  </a:lnTo>
                  <a:lnTo>
                    <a:pt x="138" y="201"/>
                  </a:lnTo>
                  <a:lnTo>
                    <a:pt x="134" y="192"/>
                  </a:lnTo>
                  <a:lnTo>
                    <a:pt x="152" y="197"/>
                  </a:lnTo>
                  <a:lnTo>
                    <a:pt x="156" y="192"/>
                  </a:lnTo>
                  <a:lnTo>
                    <a:pt x="161" y="183"/>
                  </a:lnTo>
                  <a:lnTo>
                    <a:pt x="174" y="174"/>
                  </a:lnTo>
                  <a:lnTo>
                    <a:pt x="192" y="156"/>
                  </a:lnTo>
                  <a:lnTo>
                    <a:pt x="205" y="147"/>
                  </a:lnTo>
                  <a:lnTo>
                    <a:pt x="223" y="116"/>
                  </a:lnTo>
                  <a:lnTo>
                    <a:pt x="232" y="112"/>
                  </a:lnTo>
                  <a:lnTo>
                    <a:pt x="237" y="103"/>
                  </a:lnTo>
                  <a:lnTo>
                    <a:pt x="237" y="94"/>
                  </a:lnTo>
                  <a:lnTo>
                    <a:pt x="237" y="85"/>
                  </a:lnTo>
                  <a:lnTo>
                    <a:pt x="241" y="89"/>
                  </a:lnTo>
                  <a:lnTo>
                    <a:pt x="241" y="76"/>
                  </a:lnTo>
                  <a:lnTo>
                    <a:pt x="228" y="80"/>
                  </a:lnTo>
                  <a:lnTo>
                    <a:pt x="223" y="85"/>
                  </a:lnTo>
                  <a:lnTo>
                    <a:pt x="210" y="85"/>
                  </a:lnTo>
                  <a:lnTo>
                    <a:pt x="205" y="80"/>
                  </a:lnTo>
                  <a:lnTo>
                    <a:pt x="210" y="63"/>
                  </a:lnTo>
                  <a:lnTo>
                    <a:pt x="219" y="58"/>
                  </a:lnTo>
                  <a:lnTo>
                    <a:pt x="223" y="63"/>
                  </a:lnTo>
                  <a:lnTo>
                    <a:pt x="228" y="63"/>
                  </a:lnTo>
                  <a:lnTo>
                    <a:pt x="228" y="58"/>
                  </a:lnTo>
                  <a:lnTo>
                    <a:pt x="228" y="49"/>
                  </a:lnTo>
                  <a:lnTo>
                    <a:pt x="223" y="13"/>
                  </a:lnTo>
                  <a:lnTo>
                    <a:pt x="223" y="9"/>
                  </a:lnTo>
                  <a:lnTo>
                    <a:pt x="201" y="0"/>
                  </a:lnTo>
                  <a:lnTo>
                    <a:pt x="192" y="0"/>
                  </a:lnTo>
                  <a:lnTo>
                    <a:pt x="187" y="4"/>
                  </a:lnTo>
                  <a:lnTo>
                    <a:pt x="174" y="9"/>
                  </a:lnTo>
                  <a:lnTo>
                    <a:pt x="152" y="31"/>
                  </a:lnTo>
                  <a:lnTo>
                    <a:pt x="152" y="36"/>
                  </a:lnTo>
                  <a:lnTo>
                    <a:pt x="138" y="45"/>
                  </a:lnTo>
                  <a:lnTo>
                    <a:pt x="134" y="58"/>
                  </a:lnTo>
                  <a:lnTo>
                    <a:pt x="111" y="63"/>
                  </a:lnTo>
                  <a:lnTo>
                    <a:pt x="107" y="58"/>
                  </a:lnTo>
                  <a:lnTo>
                    <a:pt x="103" y="54"/>
                  </a:lnTo>
                  <a:lnTo>
                    <a:pt x="98" y="54"/>
                  </a:lnTo>
                  <a:lnTo>
                    <a:pt x="85" y="76"/>
                  </a:lnTo>
                  <a:lnTo>
                    <a:pt x="62" y="80"/>
                  </a:lnTo>
                  <a:lnTo>
                    <a:pt x="62" y="71"/>
                  </a:lnTo>
                  <a:lnTo>
                    <a:pt x="62" y="63"/>
                  </a:lnTo>
                  <a:lnTo>
                    <a:pt x="53" y="45"/>
                  </a:lnTo>
                  <a:lnTo>
                    <a:pt x="53" y="107"/>
                  </a:lnTo>
                  <a:lnTo>
                    <a:pt x="44" y="107"/>
                  </a:lnTo>
                  <a:lnTo>
                    <a:pt x="44" y="116"/>
                  </a:lnTo>
                  <a:lnTo>
                    <a:pt x="27" y="112"/>
                  </a:lnTo>
                  <a:lnTo>
                    <a:pt x="13" y="112"/>
                  </a:lnTo>
                  <a:lnTo>
                    <a:pt x="13" y="103"/>
                  </a:lnTo>
                  <a:lnTo>
                    <a:pt x="9" y="103"/>
                  </a:lnTo>
                  <a:lnTo>
                    <a:pt x="0" y="107"/>
                  </a:lnTo>
                  <a:close/>
                  <a:moveTo>
                    <a:pt x="165" y="134"/>
                  </a:moveTo>
                  <a:lnTo>
                    <a:pt x="170" y="138"/>
                  </a:lnTo>
                  <a:lnTo>
                    <a:pt x="174" y="134"/>
                  </a:lnTo>
                  <a:lnTo>
                    <a:pt x="187" y="130"/>
                  </a:lnTo>
                  <a:lnTo>
                    <a:pt x="196" y="121"/>
                  </a:lnTo>
                  <a:lnTo>
                    <a:pt x="183" y="107"/>
                  </a:lnTo>
                  <a:lnTo>
                    <a:pt x="165" y="112"/>
                  </a:lnTo>
                  <a:lnTo>
                    <a:pt x="156" y="121"/>
                  </a:lnTo>
                  <a:lnTo>
                    <a:pt x="165" y="13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28" name="Freeform 48"/>
            <p:cNvSpPr>
              <a:spLocks/>
            </p:cNvSpPr>
            <p:nvPr/>
          </p:nvSpPr>
          <p:spPr bwMode="gray">
            <a:xfrm>
              <a:off x="4897680" y="4837583"/>
              <a:ext cx="191161" cy="158518"/>
            </a:xfrm>
            <a:custGeom>
              <a:avLst/>
              <a:gdLst/>
              <a:ahLst/>
              <a:cxnLst>
                <a:cxn ang="0">
                  <a:pos x="67" y="98"/>
                </a:cxn>
                <a:cxn ang="0">
                  <a:pos x="67" y="93"/>
                </a:cxn>
                <a:cxn ang="0">
                  <a:pos x="53" y="93"/>
                </a:cxn>
                <a:cxn ang="0">
                  <a:pos x="40" y="76"/>
                </a:cxn>
                <a:cxn ang="0">
                  <a:pos x="13" y="53"/>
                </a:cxn>
                <a:cxn ang="0">
                  <a:pos x="0" y="31"/>
                </a:cxn>
                <a:cxn ang="0">
                  <a:pos x="27" y="35"/>
                </a:cxn>
                <a:cxn ang="0">
                  <a:pos x="45" y="18"/>
                </a:cxn>
                <a:cxn ang="0">
                  <a:pos x="58" y="9"/>
                </a:cxn>
                <a:cxn ang="0">
                  <a:pos x="62" y="4"/>
                </a:cxn>
                <a:cxn ang="0">
                  <a:pos x="80" y="0"/>
                </a:cxn>
                <a:cxn ang="0">
                  <a:pos x="85" y="4"/>
                </a:cxn>
                <a:cxn ang="0">
                  <a:pos x="98" y="4"/>
                </a:cxn>
                <a:cxn ang="0">
                  <a:pos x="116" y="13"/>
                </a:cxn>
                <a:cxn ang="0">
                  <a:pos x="120" y="49"/>
                </a:cxn>
                <a:cxn ang="0">
                  <a:pos x="116" y="58"/>
                </a:cxn>
                <a:cxn ang="0">
                  <a:pos x="120" y="67"/>
                </a:cxn>
                <a:cxn ang="0">
                  <a:pos x="112" y="89"/>
                </a:cxn>
                <a:cxn ang="0">
                  <a:pos x="98" y="107"/>
                </a:cxn>
                <a:cxn ang="0">
                  <a:pos x="76" y="98"/>
                </a:cxn>
                <a:cxn ang="0">
                  <a:pos x="67" y="98"/>
                </a:cxn>
              </a:cxnLst>
              <a:rect l="0" t="0" r="r" b="b"/>
              <a:pathLst>
                <a:path w="120" h="107">
                  <a:moveTo>
                    <a:pt x="67" y="98"/>
                  </a:moveTo>
                  <a:lnTo>
                    <a:pt x="67" y="93"/>
                  </a:lnTo>
                  <a:lnTo>
                    <a:pt x="53" y="93"/>
                  </a:lnTo>
                  <a:lnTo>
                    <a:pt x="40" y="76"/>
                  </a:lnTo>
                  <a:lnTo>
                    <a:pt x="13" y="53"/>
                  </a:lnTo>
                  <a:lnTo>
                    <a:pt x="0" y="31"/>
                  </a:lnTo>
                  <a:lnTo>
                    <a:pt x="27" y="35"/>
                  </a:lnTo>
                  <a:lnTo>
                    <a:pt x="45" y="18"/>
                  </a:lnTo>
                  <a:lnTo>
                    <a:pt x="58" y="9"/>
                  </a:lnTo>
                  <a:lnTo>
                    <a:pt x="62" y="4"/>
                  </a:lnTo>
                  <a:lnTo>
                    <a:pt x="80" y="0"/>
                  </a:lnTo>
                  <a:lnTo>
                    <a:pt x="85" y="4"/>
                  </a:lnTo>
                  <a:lnTo>
                    <a:pt x="98" y="4"/>
                  </a:lnTo>
                  <a:lnTo>
                    <a:pt x="116" y="13"/>
                  </a:lnTo>
                  <a:lnTo>
                    <a:pt x="120" y="49"/>
                  </a:lnTo>
                  <a:lnTo>
                    <a:pt x="116" y="58"/>
                  </a:lnTo>
                  <a:lnTo>
                    <a:pt x="120" y="67"/>
                  </a:lnTo>
                  <a:lnTo>
                    <a:pt x="112" y="89"/>
                  </a:lnTo>
                  <a:lnTo>
                    <a:pt x="98" y="107"/>
                  </a:lnTo>
                  <a:lnTo>
                    <a:pt x="76" y="98"/>
                  </a:lnTo>
                  <a:lnTo>
                    <a:pt x="67" y="98"/>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29" name="Freeform 49"/>
            <p:cNvSpPr>
              <a:spLocks/>
            </p:cNvSpPr>
            <p:nvPr/>
          </p:nvSpPr>
          <p:spPr bwMode="gray">
            <a:xfrm>
              <a:off x="3943467" y="3870181"/>
              <a:ext cx="184789" cy="158518"/>
            </a:xfrm>
            <a:custGeom>
              <a:avLst/>
              <a:gdLst/>
              <a:ahLst/>
              <a:cxnLst>
                <a:cxn ang="0">
                  <a:pos x="54" y="0"/>
                </a:cxn>
                <a:cxn ang="0">
                  <a:pos x="45" y="23"/>
                </a:cxn>
                <a:cxn ang="0">
                  <a:pos x="36" y="27"/>
                </a:cxn>
                <a:cxn ang="0">
                  <a:pos x="36" y="36"/>
                </a:cxn>
                <a:cxn ang="0">
                  <a:pos x="27" y="49"/>
                </a:cxn>
                <a:cxn ang="0">
                  <a:pos x="14" y="58"/>
                </a:cxn>
                <a:cxn ang="0">
                  <a:pos x="9" y="72"/>
                </a:cxn>
                <a:cxn ang="0">
                  <a:pos x="9" y="76"/>
                </a:cxn>
                <a:cxn ang="0">
                  <a:pos x="0" y="90"/>
                </a:cxn>
                <a:cxn ang="0">
                  <a:pos x="0" y="94"/>
                </a:cxn>
                <a:cxn ang="0">
                  <a:pos x="0" y="103"/>
                </a:cxn>
                <a:cxn ang="0">
                  <a:pos x="5" y="107"/>
                </a:cxn>
                <a:cxn ang="0">
                  <a:pos x="54" y="103"/>
                </a:cxn>
                <a:cxn ang="0">
                  <a:pos x="54" y="76"/>
                </a:cxn>
                <a:cxn ang="0">
                  <a:pos x="58" y="72"/>
                </a:cxn>
                <a:cxn ang="0">
                  <a:pos x="67" y="72"/>
                </a:cxn>
                <a:cxn ang="0">
                  <a:pos x="72" y="31"/>
                </a:cxn>
                <a:cxn ang="0">
                  <a:pos x="116" y="31"/>
                </a:cxn>
                <a:cxn ang="0">
                  <a:pos x="116" y="14"/>
                </a:cxn>
                <a:cxn ang="0">
                  <a:pos x="116" y="5"/>
                </a:cxn>
                <a:cxn ang="0">
                  <a:pos x="54" y="0"/>
                </a:cxn>
              </a:cxnLst>
              <a:rect l="0" t="0" r="r" b="b"/>
              <a:pathLst>
                <a:path w="116" h="107">
                  <a:moveTo>
                    <a:pt x="54" y="0"/>
                  </a:moveTo>
                  <a:lnTo>
                    <a:pt x="45" y="23"/>
                  </a:lnTo>
                  <a:lnTo>
                    <a:pt x="36" y="27"/>
                  </a:lnTo>
                  <a:lnTo>
                    <a:pt x="36" y="36"/>
                  </a:lnTo>
                  <a:lnTo>
                    <a:pt x="27" y="49"/>
                  </a:lnTo>
                  <a:lnTo>
                    <a:pt x="14" y="58"/>
                  </a:lnTo>
                  <a:lnTo>
                    <a:pt x="9" y="72"/>
                  </a:lnTo>
                  <a:lnTo>
                    <a:pt x="9" y="76"/>
                  </a:lnTo>
                  <a:lnTo>
                    <a:pt x="0" y="90"/>
                  </a:lnTo>
                  <a:lnTo>
                    <a:pt x="0" y="94"/>
                  </a:lnTo>
                  <a:lnTo>
                    <a:pt x="0" y="103"/>
                  </a:lnTo>
                  <a:lnTo>
                    <a:pt x="5" y="107"/>
                  </a:lnTo>
                  <a:lnTo>
                    <a:pt x="54" y="103"/>
                  </a:lnTo>
                  <a:lnTo>
                    <a:pt x="54" y="76"/>
                  </a:lnTo>
                  <a:lnTo>
                    <a:pt x="58" y="72"/>
                  </a:lnTo>
                  <a:lnTo>
                    <a:pt x="67" y="72"/>
                  </a:lnTo>
                  <a:lnTo>
                    <a:pt x="72" y="31"/>
                  </a:lnTo>
                  <a:lnTo>
                    <a:pt x="116" y="31"/>
                  </a:lnTo>
                  <a:lnTo>
                    <a:pt x="116" y="14"/>
                  </a:lnTo>
                  <a:lnTo>
                    <a:pt x="116" y="5"/>
                  </a:lnTo>
                  <a:lnTo>
                    <a:pt x="54"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30" name="Freeform 50"/>
            <p:cNvSpPr>
              <a:spLocks/>
            </p:cNvSpPr>
            <p:nvPr/>
          </p:nvSpPr>
          <p:spPr bwMode="gray">
            <a:xfrm>
              <a:off x="4825995" y="3982773"/>
              <a:ext cx="383915" cy="431109"/>
            </a:xfrm>
            <a:custGeom>
              <a:avLst/>
              <a:gdLst/>
              <a:ahLst/>
              <a:cxnLst>
                <a:cxn ang="0">
                  <a:pos x="9" y="174"/>
                </a:cxn>
                <a:cxn ang="0">
                  <a:pos x="0" y="157"/>
                </a:cxn>
                <a:cxn ang="0">
                  <a:pos x="14" y="139"/>
                </a:cxn>
                <a:cxn ang="0">
                  <a:pos x="14" y="130"/>
                </a:cxn>
                <a:cxn ang="0">
                  <a:pos x="27" y="116"/>
                </a:cxn>
                <a:cxn ang="0">
                  <a:pos x="27" y="49"/>
                </a:cxn>
                <a:cxn ang="0">
                  <a:pos x="45" y="23"/>
                </a:cxn>
                <a:cxn ang="0">
                  <a:pos x="170" y="27"/>
                </a:cxn>
                <a:cxn ang="0">
                  <a:pos x="188" y="14"/>
                </a:cxn>
                <a:cxn ang="0">
                  <a:pos x="192" y="0"/>
                </a:cxn>
                <a:cxn ang="0">
                  <a:pos x="215" y="27"/>
                </a:cxn>
                <a:cxn ang="0">
                  <a:pos x="219" y="36"/>
                </a:cxn>
                <a:cxn ang="0">
                  <a:pos x="237" y="72"/>
                </a:cxn>
                <a:cxn ang="0">
                  <a:pos x="228" y="85"/>
                </a:cxn>
                <a:cxn ang="0">
                  <a:pos x="219" y="112"/>
                </a:cxn>
                <a:cxn ang="0">
                  <a:pos x="215" y="139"/>
                </a:cxn>
                <a:cxn ang="0">
                  <a:pos x="197" y="157"/>
                </a:cxn>
                <a:cxn ang="0">
                  <a:pos x="188" y="188"/>
                </a:cxn>
                <a:cxn ang="0">
                  <a:pos x="179" y="224"/>
                </a:cxn>
                <a:cxn ang="0">
                  <a:pos x="165" y="237"/>
                </a:cxn>
                <a:cxn ang="0">
                  <a:pos x="192" y="255"/>
                </a:cxn>
                <a:cxn ang="0">
                  <a:pos x="201" y="268"/>
                </a:cxn>
                <a:cxn ang="0">
                  <a:pos x="179" y="277"/>
                </a:cxn>
                <a:cxn ang="0">
                  <a:pos x="170" y="286"/>
                </a:cxn>
                <a:cxn ang="0">
                  <a:pos x="152" y="291"/>
                </a:cxn>
                <a:cxn ang="0">
                  <a:pos x="134" y="286"/>
                </a:cxn>
                <a:cxn ang="0">
                  <a:pos x="116" y="277"/>
                </a:cxn>
                <a:cxn ang="0">
                  <a:pos x="81" y="273"/>
                </a:cxn>
                <a:cxn ang="0">
                  <a:pos x="67" y="255"/>
                </a:cxn>
                <a:cxn ang="0">
                  <a:pos x="40" y="224"/>
                </a:cxn>
                <a:cxn ang="0">
                  <a:pos x="23" y="215"/>
                </a:cxn>
                <a:cxn ang="0">
                  <a:pos x="14" y="183"/>
                </a:cxn>
              </a:cxnLst>
              <a:rect l="0" t="0" r="r" b="b"/>
              <a:pathLst>
                <a:path w="241" h="291">
                  <a:moveTo>
                    <a:pt x="14" y="183"/>
                  </a:moveTo>
                  <a:lnTo>
                    <a:pt x="9" y="174"/>
                  </a:lnTo>
                  <a:lnTo>
                    <a:pt x="9" y="170"/>
                  </a:lnTo>
                  <a:lnTo>
                    <a:pt x="0" y="157"/>
                  </a:lnTo>
                  <a:lnTo>
                    <a:pt x="5" y="143"/>
                  </a:lnTo>
                  <a:lnTo>
                    <a:pt x="14" y="139"/>
                  </a:lnTo>
                  <a:lnTo>
                    <a:pt x="9" y="134"/>
                  </a:lnTo>
                  <a:lnTo>
                    <a:pt x="14" y="130"/>
                  </a:lnTo>
                  <a:lnTo>
                    <a:pt x="14" y="121"/>
                  </a:lnTo>
                  <a:lnTo>
                    <a:pt x="27" y="116"/>
                  </a:lnTo>
                  <a:lnTo>
                    <a:pt x="27" y="58"/>
                  </a:lnTo>
                  <a:lnTo>
                    <a:pt x="27" y="49"/>
                  </a:lnTo>
                  <a:lnTo>
                    <a:pt x="49" y="49"/>
                  </a:lnTo>
                  <a:lnTo>
                    <a:pt x="45" y="23"/>
                  </a:lnTo>
                  <a:lnTo>
                    <a:pt x="165" y="18"/>
                  </a:lnTo>
                  <a:lnTo>
                    <a:pt x="170" y="27"/>
                  </a:lnTo>
                  <a:lnTo>
                    <a:pt x="183" y="14"/>
                  </a:lnTo>
                  <a:lnTo>
                    <a:pt x="188" y="14"/>
                  </a:lnTo>
                  <a:lnTo>
                    <a:pt x="192" y="0"/>
                  </a:lnTo>
                  <a:lnTo>
                    <a:pt x="192" y="0"/>
                  </a:lnTo>
                  <a:lnTo>
                    <a:pt x="215" y="14"/>
                  </a:lnTo>
                  <a:lnTo>
                    <a:pt x="215" y="27"/>
                  </a:lnTo>
                  <a:lnTo>
                    <a:pt x="224" y="31"/>
                  </a:lnTo>
                  <a:lnTo>
                    <a:pt x="219" y="36"/>
                  </a:lnTo>
                  <a:lnTo>
                    <a:pt x="224" y="67"/>
                  </a:lnTo>
                  <a:lnTo>
                    <a:pt x="237" y="72"/>
                  </a:lnTo>
                  <a:lnTo>
                    <a:pt x="241" y="81"/>
                  </a:lnTo>
                  <a:lnTo>
                    <a:pt x="228" y="85"/>
                  </a:lnTo>
                  <a:lnTo>
                    <a:pt x="219" y="94"/>
                  </a:lnTo>
                  <a:lnTo>
                    <a:pt x="219" y="112"/>
                  </a:lnTo>
                  <a:lnTo>
                    <a:pt x="210" y="121"/>
                  </a:lnTo>
                  <a:lnTo>
                    <a:pt x="215" y="139"/>
                  </a:lnTo>
                  <a:lnTo>
                    <a:pt x="210" y="157"/>
                  </a:lnTo>
                  <a:lnTo>
                    <a:pt x="197" y="157"/>
                  </a:lnTo>
                  <a:lnTo>
                    <a:pt x="188" y="179"/>
                  </a:lnTo>
                  <a:lnTo>
                    <a:pt x="188" y="188"/>
                  </a:lnTo>
                  <a:lnTo>
                    <a:pt x="179" y="188"/>
                  </a:lnTo>
                  <a:lnTo>
                    <a:pt x="179" y="224"/>
                  </a:lnTo>
                  <a:lnTo>
                    <a:pt x="165" y="224"/>
                  </a:lnTo>
                  <a:lnTo>
                    <a:pt x="165" y="237"/>
                  </a:lnTo>
                  <a:lnTo>
                    <a:pt x="179" y="241"/>
                  </a:lnTo>
                  <a:lnTo>
                    <a:pt x="192" y="255"/>
                  </a:lnTo>
                  <a:lnTo>
                    <a:pt x="188" y="264"/>
                  </a:lnTo>
                  <a:lnTo>
                    <a:pt x="201" y="268"/>
                  </a:lnTo>
                  <a:lnTo>
                    <a:pt x="201" y="277"/>
                  </a:lnTo>
                  <a:lnTo>
                    <a:pt x="179" y="277"/>
                  </a:lnTo>
                  <a:lnTo>
                    <a:pt x="174" y="282"/>
                  </a:lnTo>
                  <a:lnTo>
                    <a:pt x="170" y="286"/>
                  </a:lnTo>
                  <a:lnTo>
                    <a:pt x="161" y="286"/>
                  </a:lnTo>
                  <a:lnTo>
                    <a:pt x="152" y="291"/>
                  </a:lnTo>
                  <a:lnTo>
                    <a:pt x="143" y="286"/>
                  </a:lnTo>
                  <a:lnTo>
                    <a:pt x="134" y="286"/>
                  </a:lnTo>
                  <a:lnTo>
                    <a:pt x="130" y="291"/>
                  </a:lnTo>
                  <a:lnTo>
                    <a:pt x="116" y="277"/>
                  </a:lnTo>
                  <a:lnTo>
                    <a:pt x="94" y="282"/>
                  </a:lnTo>
                  <a:lnTo>
                    <a:pt x="81" y="273"/>
                  </a:lnTo>
                  <a:lnTo>
                    <a:pt x="81" y="259"/>
                  </a:lnTo>
                  <a:lnTo>
                    <a:pt x="67" y="255"/>
                  </a:lnTo>
                  <a:lnTo>
                    <a:pt x="54" y="228"/>
                  </a:lnTo>
                  <a:lnTo>
                    <a:pt x="40" y="224"/>
                  </a:lnTo>
                  <a:lnTo>
                    <a:pt x="36" y="219"/>
                  </a:lnTo>
                  <a:lnTo>
                    <a:pt x="23" y="215"/>
                  </a:lnTo>
                  <a:lnTo>
                    <a:pt x="18" y="201"/>
                  </a:lnTo>
                  <a:lnTo>
                    <a:pt x="14" y="18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31" name="Freeform 51"/>
            <p:cNvSpPr>
              <a:spLocks/>
            </p:cNvSpPr>
            <p:nvPr/>
          </p:nvSpPr>
          <p:spPr bwMode="gray">
            <a:xfrm>
              <a:off x="5025121" y="5068693"/>
              <a:ext cx="36639" cy="40000"/>
            </a:xfrm>
            <a:custGeom>
              <a:avLst/>
              <a:gdLst/>
              <a:ahLst/>
              <a:cxnLst>
                <a:cxn ang="0">
                  <a:pos x="23" y="22"/>
                </a:cxn>
                <a:cxn ang="0">
                  <a:pos x="18" y="27"/>
                </a:cxn>
                <a:cxn ang="0">
                  <a:pos x="5" y="27"/>
                </a:cxn>
                <a:cxn ang="0">
                  <a:pos x="0" y="22"/>
                </a:cxn>
                <a:cxn ang="0">
                  <a:pos x="5" y="5"/>
                </a:cxn>
                <a:cxn ang="0">
                  <a:pos x="14" y="0"/>
                </a:cxn>
                <a:cxn ang="0">
                  <a:pos x="18" y="5"/>
                </a:cxn>
                <a:cxn ang="0">
                  <a:pos x="23" y="5"/>
                </a:cxn>
                <a:cxn ang="0">
                  <a:pos x="23" y="9"/>
                </a:cxn>
                <a:cxn ang="0">
                  <a:pos x="23" y="22"/>
                </a:cxn>
              </a:cxnLst>
              <a:rect l="0" t="0" r="r" b="b"/>
              <a:pathLst>
                <a:path w="23" h="27">
                  <a:moveTo>
                    <a:pt x="23" y="22"/>
                  </a:moveTo>
                  <a:lnTo>
                    <a:pt x="18" y="27"/>
                  </a:lnTo>
                  <a:lnTo>
                    <a:pt x="5" y="27"/>
                  </a:lnTo>
                  <a:lnTo>
                    <a:pt x="0" y="22"/>
                  </a:lnTo>
                  <a:lnTo>
                    <a:pt x="5" y="5"/>
                  </a:lnTo>
                  <a:lnTo>
                    <a:pt x="14" y="0"/>
                  </a:lnTo>
                  <a:lnTo>
                    <a:pt x="18" y="5"/>
                  </a:lnTo>
                  <a:lnTo>
                    <a:pt x="23" y="5"/>
                  </a:lnTo>
                  <a:lnTo>
                    <a:pt x="23" y="9"/>
                  </a:lnTo>
                  <a:lnTo>
                    <a:pt x="23" y="2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32" name="Freeform 52"/>
            <p:cNvSpPr>
              <a:spLocks/>
            </p:cNvSpPr>
            <p:nvPr/>
          </p:nvSpPr>
          <p:spPr bwMode="gray">
            <a:xfrm>
              <a:off x="4328976" y="4247957"/>
              <a:ext cx="49383" cy="112592"/>
            </a:xfrm>
            <a:custGeom>
              <a:avLst/>
              <a:gdLst/>
              <a:ahLst/>
              <a:cxnLst>
                <a:cxn ang="0">
                  <a:pos x="13" y="0"/>
                </a:cxn>
                <a:cxn ang="0">
                  <a:pos x="4" y="0"/>
                </a:cxn>
                <a:cxn ang="0">
                  <a:pos x="0" y="9"/>
                </a:cxn>
                <a:cxn ang="0">
                  <a:pos x="8" y="13"/>
                </a:cxn>
                <a:cxn ang="0">
                  <a:pos x="8" y="36"/>
                </a:cxn>
                <a:cxn ang="0">
                  <a:pos x="4" y="40"/>
                </a:cxn>
                <a:cxn ang="0">
                  <a:pos x="8" y="54"/>
                </a:cxn>
                <a:cxn ang="0">
                  <a:pos x="8" y="62"/>
                </a:cxn>
                <a:cxn ang="0">
                  <a:pos x="13" y="71"/>
                </a:cxn>
                <a:cxn ang="0">
                  <a:pos x="17" y="76"/>
                </a:cxn>
                <a:cxn ang="0">
                  <a:pos x="31" y="76"/>
                </a:cxn>
                <a:cxn ang="0">
                  <a:pos x="26" y="62"/>
                </a:cxn>
                <a:cxn ang="0">
                  <a:pos x="26" y="36"/>
                </a:cxn>
                <a:cxn ang="0">
                  <a:pos x="22" y="36"/>
                </a:cxn>
                <a:cxn ang="0">
                  <a:pos x="22" y="22"/>
                </a:cxn>
                <a:cxn ang="0">
                  <a:pos x="13" y="13"/>
                </a:cxn>
                <a:cxn ang="0">
                  <a:pos x="13" y="0"/>
                </a:cxn>
              </a:cxnLst>
              <a:rect l="0" t="0" r="r" b="b"/>
              <a:pathLst>
                <a:path w="31" h="76">
                  <a:moveTo>
                    <a:pt x="13" y="0"/>
                  </a:moveTo>
                  <a:lnTo>
                    <a:pt x="4" y="0"/>
                  </a:lnTo>
                  <a:lnTo>
                    <a:pt x="0" y="9"/>
                  </a:lnTo>
                  <a:lnTo>
                    <a:pt x="8" y="13"/>
                  </a:lnTo>
                  <a:lnTo>
                    <a:pt x="8" y="36"/>
                  </a:lnTo>
                  <a:lnTo>
                    <a:pt x="4" y="40"/>
                  </a:lnTo>
                  <a:lnTo>
                    <a:pt x="8" y="54"/>
                  </a:lnTo>
                  <a:lnTo>
                    <a:pt x="8" y="62"/>
                  </a:lnTo>
                  <a:lnTo>
                    <a:pt x="13" y="71"/>
                  </a:lnTo>
                  <a:lnTo>
                    <a:pt x="17" y="76"/>
                  </a:lnTo>
                  <a:lnTo>
                    <a:pt x="31" y="76"/>
                  </a:lnTo>
                  <a:lnTo>
                    <a:pt x="26" y="62"/>
                  </a:lnTo>
                  <a:lnTo>
                    <a:pt x="26" y="36"/>
                  </a:lnTo>
                  <a:lnTo>
                    <a:pt x="22" y="36"/>
                  </a:lnTo>
                  <a:lnTo>
                    <a:pt x="22" y="22"/>
                  </a:lnTo>
                  <a:lnTo>
                    <a:pt x="13" y="13"/>
                  </a:lnTo>
                  <a:lnTo>
                    <a:pt x="13"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33" name="Freeform 53"/>
            <p:cNvSpPr>
              <a:spLocks/>
            </p:cNvSpPr>
            <p:nvPr/>
          </p:nvSpPr>
          <p:spPr bwMode="gray">
            <a:xfrm>
              <a:off x="4499428" y="3618331"/>
              <a:ext cx="98767" cy="198517"/>
            </a:xfrm>
            <a:custGeom>
              <a:avLst/>
              <a:gdLst/>
              <a:ahLst/>
              <a:cxnLst>
                <a:cxn ang="0">
                  <a:pos x="22" y="134"/>
                </a:cxn>
                <a:cxn ang="0">
                  <a:pos x="22" y="99"/>
                </a:cxn>
                <a:cxn ang="0">
                  <a:pos x="13" y="94"/>
                </a:cxn>
                <a:cxn ang="0">
                  <a:pos x="4" y="81"/>
                </a:cxn>
                <a:cxn ang="0">
                  <a:pos x="0" y="63"/>
                </a:cxn>
                <a:cxn ang="0">
                  <a:pos x="13" y="45"/>
                </a:cxn>
                <a:cxn ang="0">
                  <a:pos x="9" y="18"/>
                </a:cxn>
                <a:cxn ang="0">
                  <a:pos x="18" y="9"/>
                </a:cxn>
                <a:cxn ang="0">
                  <a:pos x="22" y="5"/>
                </a:cxn>
                <a:cxn ang="0">
                  <a:pos x="35" y="0"/>
                </a:cxn>
                <a:cxn ang="0">
                  <a:pos x="35" y="9"/>
                </a:cxn>
                <a:cxn ang="0">
                  <a:pos x="35" y="9"/>
                </a:cxn>
                <a:cxn ang="0">
                  <a:pos x="44" y="5"/>
                </a:cxn>
                <a:cxn ang="0">
                  <a:pos x="44" y="9"/>
                </a:cxn>
                <a:cxn ang="0">
                  <a:pos x="40" y="18"/>
                </a:cxn>
                <a:cxn ang="0">
                  <a:pos x="40" y="27"/>
                </a:cxn>
                <a:cxn ang="0">
                  <a:pos x="49" y="36"/>
                </a:cxn>
                <a:cxn ang="0">
                  <a:pos x="49" y="45"/>
                </a:cxn>
                <a:cxn ang="0">
                  <a:pos x="35" y="54"/>
                </a:cxn>
                <a:cxn ang="0">
                  <a:pos x="40" y="63"/>
                </a:cxn>
                <a:cxn ang="0">
                  <a:pos x="44" y="67"/>
                </a:cxn>
                <a:cxn ang="0">
                  <a:pos x="44" y="58"/>
                </a:cxn>
                <a:cxn ang="0">
                  <a:pos x="49" y="63"/>
                </a:cxn>
                <a:cxn ang="0">
                  <a:pos x="49" y="72"/>
                </a:cxn>
                <a:cxn ang="0">
                  <a:pos x="53" y="72"/>
                </a:cxn>
                <a:cxn ang="0">
                  <a:pos x="62" y="76"/>
                </a:cxn>
                <a:cxn ang="0">
                  <a:pos x="58" y="81"/>
                </a:cxn>
                <a:cxn ang="0">
                  <a:pos x="58" y="90"/>
                </a:cxn>
                <a:cxn ang="0">
                  <a:pos x="49" y="99"/>
                </a:cxn>
                <a:cxn ang="0">
                  <a:pos x="40" y="103"/>
                </a:cxn>
                <a:cxn ang="0">
                  <a:pos x="40" y="126"/>
                </a:cxn>
                <a:cxn ang="0">
                  <a:pos x="27" y="130"/>
                </a:cxn>
                <a:cxn ang="0">
                  <a:pos x="22" y="134"/>
                </a:cxn>
              </a:cxnLst>
              <a:rect l="0" t="0" r="r" b="b"/>
              <a:pathLst>
                <a:path w="62" h="134">
                  <a:moveTo>
                    <a:pt x="22" y="134"/>
                  </a:moveTo>
                  <a:lnTo>
                    <a:pt x="22" y="99"/>
                  </a:lnTo>
                  <a:lnTo>
                    <a:pt x="13" y="94"/>
                  </a:lnTo>
                  <a:lnTo>
                    <a:pt x="4" y="81"/>
                  </a:lnTo>
                  <a:lnTo>
                    <a:pt x="0" y="63"/>
                  </a:lnTo>
                  <a:lnTo>
                    <a:pt x="13" y="45"/>
                  </a:lnTo>
                  <a:lnTo>
                    <a:pt x="9" y="18"/>
                  </a:lnTo>
                  <a:lnTo>
                    <a:pt x="18" y="9"/>
                  </a:lnTo>
                  <a:lnTo>
                    <a:pt x="22" y="5"/>
                  </a:lnTo>
                  <a:lnTo>
                    <a:pt x="35" y="0"/>
                  </a:lnTo>
                  <a:lnTo>
                    <a:pt x="35" y="9"/>
                  </a:lnTo>
                  <a:lnTo>
                    <a:pt x="35" y="9"/>
                  </a:lnTo>
                  <a:lnTo>
                    <a:pt x="44" y="5"/>
                  </a:lnTo>
                  <a:lnTo>
                    <a:pt x="44" y="9"/>
                  </a:lnTo>
                  <a:lnTo>
                    <a:pt x="40" y="18"/>
                  </a:lnTo>
                  <a:lnTo>
                    <a:pt x="40" y="27"/>
                  </a:lnTo>
                  <a:lnTo>
                    <a:pt x="49" y="36"/>
                  </a:lnTo>
                  <a:lnTo>
                    <a:pt x="49" y="45"/>
                  </a:lnTo>
                  <a:lnTo>
                    <a:pt x="35" y="54"/>
                  </a:lnTo>
                  <a:lnTo>
                    <a:pt x="40" y="63"/>
                  </a:lnTo>
                  <a:lnTo>
                    <a:pt x="44" y="67"/>
                  </a:lnTo>
                  <a:lnTo>
                    <a:pt x="44" y="58"/>
                  </a:lnTo>
                  <a:lnTo>
                    <a:pt x="49" y="63"/>
                  </a:lnTo>
                  <a:lnTo>
                    <a:pt x="49" y="72"/>
                  </a:lnTo>
                  <a:lnTo>
                    <a:pt x="53" y="72"/>
                  </a:lnTo>
                  <a:lnTo>
                    <a:pt x="62" y="76"/>
                  </a:lnTo>
                  <a:lnTo>
                    <a:pt x="58" y="81"/>
                  </a:lnTo>
                  <a:lnTo>
                    <a:pt x="58" y="90"/>
                  </a:lnTo>
                  <a:lnTo>
                    <a:pt x="49" y="99"/>
                  </a:lnTo>
                  <a:lnTo>
                    <a:pt x="40" y="103"/>
                  </a:lnTo>
                  <a:lnTo>
                    <a:pt x="40" y="126"/>
                  </a:lnTo>
                  <a:lnTo>
                    <a:pt x="27" y="130"/>
                  </a:lnTo>
                  <a:lnTo>
                    <a:pt x="22" y="13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34" name="Freeform 54"/>
            <p:cNvSpPr>
              <a:spLocks/>
            </p:cNvSpPr>
            <p:nvPr/>
          </p:nvSpPr>
          <p:spPr bwMode="gray">
            <a:xfrm>
              <a:off x="5010784" y="4400549"/>
              <a:ext cx="114697" cy="125925"/>
            </a:xfrm>
            <a:custGeom>
              <a:avLst/>
              <a:gdLst/>
              <a:ahLst/>
              <a:cxnLst>
                <a:cxn ang="0">
                  <a:pos x="0" y="85"/>
                </a:cxn>
                <a:cxn ang="0">
                  <a:pos x="0" y="53"/>
                </a:cxn>
                <a:cxn ang="0">
                  <a:pos x="18" y="31"/>
                </a:cxn>
                <a:cxn ang="0">
                  <a:pos x="14" y="27"/>
                </a:cxn>
                <a:cxn ang="0">
                  <a:pos x="14" y="9"/>
                </a:cxn>
                <a:cxn ang="0">
                  <a:pos x="18" y="4"/>
                </a:cxn>
                <a:cxn ang="0">
                  <a:pos x="27" y="4"/>
                </a:cxn>
                <a:cxn ang="0">
                  <a:pos x="36" y="9"/>
                </a:cxn>
                <a:cxn ang="0">
                  <a:pos x="45" y="4"/>
                </a:cxn>
                <a:cxn ang="0">
                  <a:pos x="54" y="4"/>
                </a:cxn>
                <a:cxn ang="0">
                  <a:pos x="58" y="0"/>
                </a:cxn>
                <a:cxn ang="0">
                  <a:pos x="67" y="9"/>
                </a:cxn>
                <a:cxn ang="0">
                  <a:pos x="72" y="22"/>
                </a:cxn>
                <a:cxn ang="0">
                  <a:pos x="67" y="44"/>
                </a:cxn>
                <a:cxn ang="0">
                  <a:pos x="63" y="58"/>
                </a:cxn>
                <a:cxn ang="0">
                  <a:pos x="49" y="58"/>
                </a:cxn>
                <a:cxn ang="0">
                  <a:pos x="32" y="62"/>
                </a:cxn>
                <a:cxn ang="0">
                  <a:pos x="32" y="76"/>
                </a:cxn>
                <a:cxn ang="0">
                  <a:pos x="9" y="80"/>
                </a:cxn>
                <a:cxn ang="0">
                  <a:pos x="0" y="85"/>
                </a:cxn>
              </a:cxnLst>
              <a:rect l="0" t="0" r="r" b="b"/>
              <a:pathLst>
                <a:path w="72" h="85">
                  <a:moveTo>
                    <a:pt x="0" y="85"/>
                  </a:moveTo>
                  <a:lnTo>
                    <a:pt x="0" y="53"/>
                  </a:lnTo>
                  <a:lnTo>
                    <a:pt x="18" y="31"/>
                  </a:lnTo>
                  <a:lnTo>
                    <a:pt x="14" y="27"/>
                  </a:lnTo>
                  <a:lnTo>
                    <a:pt x="14" y="9"/>
                  </a:lnTo>
                  <a:lnTo>
                    <a:pt x="18" y="4"/>
                  </a:lnTo>
                  <a:lnTo>
                    <a:pt x="27" y="4"/>
                  </a:lnTo>
                  <a:lnTo>
                    <a:pt x="36" y="9"/>
                  </a:lnTo>
                  <a:lnTo>
                    <a:pt x="45" y="4"/>
                  </a:lnTo>
                  <a:lnTo>
                    <a:pt x="54" y="4"/>
                  </a:lnTo>
                  <a:lnTo>
                    <a:pt x="58" y="0"/>
                  </a:lnTo>
                  <a:lnTo>
                    <a:pt x="67" y="9"/>
                  </a:lnTo>
                  <a:lnTo>
                    <a:pt x="72" y="22"/>
                  </a:lnTo>
                  <a:lnTo>
                    <a:pt x="67" y="44"/>
                  </a:lnTo>
                  <a:lnTo>
                    <a:pt x="63" y="58"/>
                  </a:lnTo>
                  <a:lnTo>
                    <a:pt x="49" y="58"/>
                  </a:lnTo>
                  <a:lnTo>
                    <a:pt x="32" y="62"/>
                  </a:lnTo>
                  <a:lnTo>
                    <a:pt x="32" y="76"/>
                  </a:lnTo>
                  <a:lnTo>
                    <a:pt x="9" y="80"/>
                  </a:lnTo>
                  <a:lnTo>
                    <a:pt x="0" y="8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35" name="Freeform 55"/>
            <p:cNvSpPr>
              <a:spLocks/>
            </p:cNvSpPr>
            <p:nvPr/>
          </p:nvSpPr>
          <p:spPr bwMode="gray">
            <a:xfrm>
              <a:off x="4889715" y="3770922"/>
              <a:ext cx="250103" cy="251851"/>
            </a:xfrm>
            <a:custGeom>
              <a:avLst/>
              <a:gdLst/>
              <a:ahLst/>
              <a:cxnLst>
                <a:cxn ang="0">
                  <a:pos x="5" y="166"/>
                </a:cxn>
                <a:cxn ang="0">
                  <a:pos x="5" y="40"/>
                </a:cxn>
                <a:cxn ang="0">
                  <a:pos x="0" y="31"/>
                </a:cxn>
                <a:cxn ang="0">
                  <a:pos x="5" y="23"/>
                </a:cxn>
                <a:cxn ang="0">
                  <a:pos x="0" y="14"/>
                </a:cxn>
                <a:cxn ang="0">
                  <a:pos x="9" y="0"/>
                </a:cxn>
                <a:cxn ang="0">
                  <a:pos x="18" y="0"/>
                </a:cxn>
                <a:cxn ang="0">
                  <a:pos x="36" y="5"/>
                </a:cxn>
                <a:cxn ang="0">
                  <a:pos x="45" y="5"/>
                </a:cxn>
                <a:cxn ang="0">
                  <a:pos x="63" y="14"/>
                </a:cxn>
                <a:cxn ang="0">
                  <a:pos x="72" y="9"/>
                </a:cxn>
                <a:cxn ang="0">
                  <a:pos x="81" y="9"/>
                </a:cxn>
                <a:cxn ang="0">
                  <a:pos x="81" y="5"/>
                </a:cxn>
                <a:cxn ang="0">
                  <a:pos x="94" y="0"/>
                </a:cxn>
                <a:cxn ang="0">
                  <a:pos x="103" y="5"/>
                </a:cxn>
                <a:cxn ang="0">
                  <a:pos x="108" y="14"/>
                </a:cxn>
                <a:cxn ang="0">
                  <a:pos x="125" y="14"/>
                </a:cxn>
                <a:cxn ang="0">
                  <a:pos x="139" y="5"/>
                </a:cxn>
                <a:cxn ang="0">
                  <a:pos x="143" y="9"/>
                </a:cxn>
                <a:cxn ang="0">
                  <a:pos x="139" y="18"/>
                </a:cxn>
                <a:cxn ang="0">
                  <a:pos x="148" y="40"/>
                </a:cxn>
                <a:cxn ang="0">
                  <a:pos x="143" y="40"/>
                </a:cxn>
                <a:cxn ang="0">
                  <a:pos x="134" y="58"/>
                </a:cxn>
                <a:cxn ang="0">
                  <a:pos x="134" y="67"/>
                </a:cxn>
                <a:cxn ang="0">
                  <a:pos x="130" y="63"/>
                </a:cxn>
                <a:cxn ang="0">
                  <a:pos x="117" y="40"/>
                </a:cxn>
                <a:cxn ang="0">
                  <a:pos x="112" y="36"/>
                </a:cxn>
                <a:cxn ang="0">
                  <a:pos x="108" y="36"/>
                </a:cxn>
                <a:cxn ang="0">
                  <a:pos x="112" y="45"/>
                </a:cxn>
                <a:cxn ang="0">
                  <a:pos x="125" y="63"/>
                </a:cxn>
                <a:cxn ang="0">
                  <a:pos x="130" y="76"/>
                </a:cxn>
                <a:cxn ang="0">
                  <a:pos x="130" y="81"/>
                </a:cxn>
                <a:cxn ang="0">
                  <a:pos x="148" y="121"/>
                </a:cxn>
                <a:cxn ang="0">
                  <a:pos x="157" y="130"/>
                </a:cxn>
                <a:cxn ang="0">
                  <a:pos x="152" y="130"/>
                </a:cxn>
                <a:cxn ang="0">
                  <a:pos x="152" y="143"/>
                </a:cxn>
                <a:cxn ang="0">
                  <a:pos x="152" y="143"/>
                </a:cxn>
                <a:cxn ang="0">
                  <a:pos x="148" y="157"/>
                </a:cxn>
                <a:cxn ang="0">
                  <a:pos x="143" y="157"/>
                </a:cxn>
                <a:cxn ang="0">
                  <a:pos x="130" y="170"/>
                </a:cxn>
                <a:cxn ang="0">
                  <a:pos x="125" y="161"/>
                </a:cxn>
                <a:cxn ang="0">
                  <a:pos x="5" y="166"/>
                </a:cxn>
              </a:cxnLst>
              <a:rect l="0" t="0" r="r" b="b"/>
              <a:pathLst>
                <a:path w="157" h="170">
                  <a:moveTo>
                    <a:pt x="5" y="166"/>
                  </a:moveTo>
                  <a:lnTo>
                    <a:pt x="5" y="40"/>
                  </a:lnTo>
                  <a:lnTo>
                    <a:pt x="0" y="31"/>
                  </a:lnTo>
                  <a:lnTo>
                    <a:pt x="5" y="23"/>
                  </a:lnTo>
                  <a:lnTo>
                    <a:pt x="0" y="14"/>
                  </a:lnTo>
                  <a:lnTo>
                    <a:pt x="9" y="0"/>
                  </a:lnTo>
                  <a:lnTo>
                    <a:pt x="18" y="0"/>
                  </a:lnTo>
                  <a:lnTo>
                    <a:pt x="36" y="5"/>
                  </a:lnTo>
                  <a:lnTo>
                    <a:pt x="45" y="5"/>
                  </a:lnTo>
                  <a:lnTo>
                    <a:pt x="63" y="14"/>
                  </a:lnTo>
                  <a:lnTo>
                    <a:pt x="72" y="9"/>
                  </a:lnTo>
                  <a:lnTo>
                    <a:pt x="81" y="9"/>
                  </a:lnTo>
                  <a:lnTo>
                    <a:pt x="81" y="5"/>
                  </a:lnTo>
                  <a:lnTo>
                    <a:pt x="94" y="0"/>
                  </a:lnTo>
                  <a:lnTo>
                    <a:pt x="103" y="5"/>
                  </a:lnTo>
                  <a:lnTo>
                    <a:pt x="108" y="14"/>
                  </a:lnTo>
                  <a:lnTo>
                    <a:pt x="125" y="14"/>
                  </a:lnTo>
                  <a:lnTo>
                    <a:pt x="139" y="5"/>
                  </a:lnTo>
                  <a:lnTo>
                    <a:pt x="143" y="9"/>
                  </a:lnTo>
                  <a:lnTo>
                    <a:pt x="139" y="18"/>
                  </a:lnTo>
                  <a:lnTo>
                    <a:pt x="148" y="40"/>
                  </a:lnTo>
                  <a:lnTo>
                    <a:pt x="143" y="40"/>
                  </a:lnTo>
                  <a:lnTo>
                    <a:pt x="134" y="58"/>
                  </a:lnTo>
                  <a:lnTo>
                    <a:pt x="134" y="67"/>
                  </a:lnTo>
                  <a:lnTo>
                    <a:pt x="130" y="63"/>
                  </a:lnTo>
                  <a:lnTo>
                    <a:pt x="117" y="40"/>
                  </a:lnTo>
                  <a:lnTo>
                    <a:pt x="112" y="36"/>
                  </a:lnTo>
                  <a:lnTo>
                    <a:pt x="108" y="36"/>
                  </a:lnTo>
                  <a:lnTo>
                    <a:pt x="112" y="45"/>
                  </a:lnTo>
                  <a:lnTo>
                    <a:pt x="125" y="63"/>
                  </a:lnTo>
                  <a:lnTo>
                    <a:pt x="130" y="76"/>
                  </a:lnTo>
                  <a:lnTo>
                    <a:pt x="130" y="81"/>
                  </a:lnTo>
                  <a:lnTo>
                    <a:pt x="148" y="121"/>
                  </a:lnTo>
                  <a:lnTo>
                    <a:pt x="157" y="130"/>
                  </a:lnTo>
                  <a:lnTo>
                    <a:pt x="152" y="130"/>
                  </a:lnTo>
                  <a:lnTo>
                    <a:pt x="152" y="143"/>
                  </a:lnTo>
                  <a:lnTo>
                    <a:pt x="152" y="143"/>
                  </a:lnTo>
                  <a:lnTo>
                    <a:pt x="148" y="157"/>
                  </a:lnTo>
                  <a:lnTo>
                    <a:pt x="143" y="157"/>
                  </a:lnTo>
                  <a:lnTo>
                    <a:pt x="130" y="170"/>
                  </a:lnTo>
                  <a:lnTo>
                    <a:pt x="125" y="161"/>
                  </a:lnTo>
                  <a:lnTo>
                    <a:pt x="5" y="166"/>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36" name="Freeform 56"/>
            <p:cNvSpPr>
              <a:spLocks noEditPoints="1"/>
            </p:cNvSpPr>
            <p:nvPr/>
          </p:nvSpPr>
          <p:spPr bwMode="gray">
            <a:xfrm>
              <a:off x="5004412" y="4513141"/>
              <a:ext cx="256475" cy="238517"/>
            </a:xfrm>
            <a:custGeom>
              <a:avLst/>
              <a:gdLst/>
              <a:ahLst/>
              <a:cxnLst>
                <a:cxn ang="0">
                  <a:pos x="0" y="53"/>
                </a:cxn>
                <a:cxn ang="0">
                  <a:pos x="4" y="53"/>
                </a:cxn>
                <a:cxn ang="0">
                  <a:pos x="22" y="40"/>
                </a:cxn>
                <a:cxn ang="0">
                  <a:pos x="22" y="31"/>
                </a:cxn>
                <a:cxn ang="0">
                  <a:pos x="18" y="31"/>
                </a:cxn>
                <a:cxn ang="0">
                  <a:pos x="18" y="22"/>
                </a:cxn>
                <a:cxn ang="0">
                  <a:pos x="18" y="9"/>
                </a:cxn>
                <a:cxn ang="0">
                  <a:pos x="13" y="4"/>
                </a:cxn>
                <a:cxn ang="0">
                  <a:pos x="36" y="0"/>
                </a:cxn>
                <a:cxn ang="0">
                  <a:pos x="36" y="4"/>
                </a:cxn>
                <a:cxn ang="0">
                  <a:pos x="31" y="18"/>
                </a:cxn>
                <a:cxn ang="0">
                  <a:pos x="36" y="26"/>
                </a:cxn>
                <a:cxn ang="0">
                  <a:pos x="40" y="22"/>
                </a:cxn>
                <a:cxn ang="0">
                  <a:pos x="58" y="22"/>
                </a:cxn>
                <a:cxn ang="0">
                  <a:pos x="62" y="18"/>
                </a:cxn>
                <a:cxn ang="0">
                  <a:pos x="53" y="18"/>
                </a:cxn>
                <a:cxn ang="0">
                  <a:pos x="53" y="9"/>
                </a:cxn>
                <a:cxn ang="0">
                  <a:pos x="58" y="13"/>
                </a:cxn>
                <a:cxn ang="0">
                  <a:pos x="62" y="0"/>
                </a:cxn>
                <a:cxn ang="0">
                  <a:pos x="103" y="26"/>
                </a:cxn>
                <a:cxn ang="0">
                  <a:pos x="138" y="53"/>
                </a:cxn>
                <a:cxn ang="0">
                  <a:pos x="134" y="80"/>
                </a:cxn>
                <a:cxn ang="0">
                  <a:pos x="147" y="89"/>
                </a:cxn>
                <a:cxn ang="0">
                  <a:pos x="143" y="102"/>
                </a:cxn>
                <a:cxn ang="0">
                  <a:pos x="147" y="102"/>
                </a:cxn>
                <a:cxn ang="0">
                  <a:pos x="143" y="111"/>
                </a:cxn>
                <a:cxn ang="0">
                  <a:pos x="147" y="134"/>
                </a:cxn>
                <a:cxn ang="0">
                  <a:pos x="161" y="138"/>
                </a:cxn>
                <a:cxn ang="0">
                  <a:pos x="156" y="138"/>
                </a:cxn>
                <a:cxn ang="0">
                  <a:pos x="143" y="147"/>
                </a:cxn>
                <a:cxn ang="0">
                  <a:pos x="120" y="147"/>
                </a:cxn>
                <a:cxn ang="0">
                  <a:pos x="116" y="156"/>
                </a:cxn>
                <a:cxn ang="0">
                  <a:pos x="107" y="152"/>
                </a:cxn>
                <a:cxn ang="0">
                  <a:pos x="98" y="161"/>
                </a:cxn>
                <a:cxn ang="0">
                  <a:pos x="89" y="152"/>
                </a:cxn>
                <a:cxn ang="0">
                  <a:pos x="76" y="156"/>
                </a:cxn>
                <a:cxn ang="0">
                  <a:pos x="71" y="152"/>
                </a:cxn>
                <a:cxn ang="0">
                  <a:pos x="71" y="134"/>
                </a:cxn>
                <a:cxn ang="0">
                  <a:pos x="62" y="125"/>
                </a:cxn>
                <a:cxn ang="0">
                  <a:pos x="62" y="129"/>
                </a:cxn>
                <a:cxn ang="0">
                  <a:pos x="53" y="120"/>
                </a:cxn>
                <a:cxn ang="0">
                  <a:pos x="49" y="125"/>
                </a:cxn>
                <a:cxn ang="0">
                  <a:pos x="36" y="120"/>
                </a:cxn>
                <a:cxn ang="0">
                  <a:pos x="27" y="111"/>
                </a:cxn>
                <a:cxn ang="0">
                  <a:pos x="18" y="107"/>
                </a:cxn>
                <a:cxn ang="0">
                  <a:pos x="9" y="80"/>
                </a:cxn>
                <a:cxn ang="0">
                  <a:pos x="4" y="80"/>
                </a:cxn>
                <a:cxn ang="0">
                  <a:pos x="4" y="76"/>
                </a:cxn>
                <a:cxn ang="0">
                  <a:pos x="0" y="53"/>
                </a:cxn>
                <a:cxn ang="0">
                  <a:pos x="143" y="71"/>
                </a:cxn>
                <a:cxn ang="0">
                  <a:pos x="138" y="76"/>
                </a:cxn>
                <a:cxn ang="0">
                  <a:pos x="143" y="80"/>
                </a:cxn>
                <a:cxn ang="0">
                  <a:pos x="147" y="85"/>
                </a:cxn>
                <a:cxn ang="0">
                  <a:pos x="147" y="76"/>
                </a:cxn>
                <a:cxn ang="0">
                  <a:pos x="143" y="71"/>
                </a:cxn>
              </a:cxnLst>
              <a:rect l="0" t="0" r="r" b="b"/>
              <a:pathLst>
                <a:path w="161" h="161">
                  <a:moveTo>
                    <a:pt x="0" y="53"/>
                  </a:moveTo>
                  <a:lnTo>
                    <a:pt x="4" y="53"/>
                  </a:lnTo>
                  <a:lnTo>
                    <a:pt x="22" y="40"/>
                  </a:lnTo>
                  <a:lnTo>
                    <a:pt x="22" y="31"/>
                  </a:lnTo>
                  <a:lnTo>
                    <a:pt x="18" y="31"/>
                  </a:lnTo>
                  <a:lnTo>
                    <a:pt x="18" y="22"/>
                  </a:lnTo>
                  <a:lnTo>
                    <a:pt x="18" y="9"/>
                  </a:lnTo>
                  <a:lnTo>
                    <a:pt x="13" y="4"/>
                  </a:lnTo>
                  <a:lnTo>
                    <a:pt x="36" y="0"/>
                  </a:lnTo>
                  <a:lnTo>
                    <a:pt x="36" y="4"/>
                  </a:lnTo>
                  <a:lnTo>
                    <a:pt x="31" y="18"/>
                  </a:lnTo>
                  <a:lnTo>
                    <a:pt x="36" y="26"/>
                  </a:lnTo>
                  <a:lnTo>
                    <a:pt x="40" y="22"/>
                  </a:lnTo>
                  <a:lnTo>
                    <a:pt x="58" y="22"/>
                  </a:lnTo>
                  <a:lnTo>
                    <a:pt x="62" y="18"/>
                  </a:lnTo>
                  <a:lnTo>
                    <a:pt x="53" y="18"/>
                  </a:lnTo>
                  <a:lnTo>
                    <a:pt x="53" y="9"/>
                  </a:lnTo>
                  <a:lnTo>
                    <a:pt x="58" y="13"/>
                  </a:lnTo>
                  <a:lnTo>
                    <a:pt x="62" y="0"/>
                  </a:lnTo>
                  <a:lnTo>
                    <a:pt x="103" y="26"/>
                  </a:lnTo>
                  <a:lnTo>
                    <a:pt x="138" y="53"/>
                  </a:lnTo>
                  <a:lnTo>
                    <a:pt x="134" y="80"/>
                  </a:lnTo>
                  <a:lnTo>
                    <a:pt x="147" y="89"/>
                  </a:lnTo>
                  <a:lnTo>
                    <a:pt x="143" y="102"/>
                  </a:lnTo>
                  <a:lnTo>
                    <a:pt x="147" y="102"/>
                  </a:lnTo>
                  <a:lnTo>
                    <a:pt x="143" y="111"/>
                  </a:lnTo>
                  <a:lnTo>
                    <a:pt x="147" y="134"/>
                  </a:lnTo>
                  <a:lnTo>
                    <a:pt x="161" y="138"/>
                  </a:lnTo>
                  <a:lnTo>
                    <a:pt x="156" y="138"/>
                  </a:lnTo>
                  <a:lnTo>
                    <a:pt x="143" y="147"/>
                  </a:lnTo>
                  <a:lnTo>
                    <a:pt x="120" y="147"/>
                  </a:lnTo>
                  <a:lnTo>
                    <a:pt x="116" y="156"/>
                  </a:lnTo>
                  <a:lnTo>
                    <a:pt x="107" y="152"/>
                  </a:lnTo>
                  <a:lnTo>
                    <a:pt x="98" y="161"/>
                  </a:lnTo>
                  <a:lnTo>
                    <a:pt x="89" y="152"/>
                  </a:lnTo>
                  <a:lnTo>
                    <a:pt x="76" y="156"/>
                  </a:lnTo>
                  <a:lnTo>
                    <a:pt x="71" y="152"/>
                  </a:lnTo>
                  <a:lnTo>
                    <a:pt x="71" y="134"/>
                  </a:lnTo>
                  <a:lnTo>
                    <a:pt x="62" y="125"/>
                  </a:lnTo>
                  <a:lnTo>
                    <a:pt x="62" y="129"/>
                  </a:lnTo>
                  <a:lnTo>
                    <a:pt x="53" y="120"/>
                  </a:lnTo>
                  <a:lnTo>
                    <a:pt x="49" y="125"/>
                  </a:lnTo>
                  <a:lnTo>
                    <a:pt x="36" y="120"/>
                  </a:lnTo>
                  <a:lnTo>
                    <a:pt x="27" y="111"/>
                  </a:lnTo>
                  <a:lnTo>
                    <a:pt x="18" y="107"/>
                  </a:lnTo>
                  <a:lnTo>
                    <a:pt x="9" y="80"/>
                  </a:lnTo>
                  <a:lnTo>
                    <a:pt x="4" y="80"/>
                  </a:lnTo>
                  <a:lnTo>
                    <a:pt x="4" y="76"/>
                  </a:lnTo>
                  <a:lnTo>
                    <a:pt x="0" y="53"/>
                  </a:lnTo>
                  <a:close/>
                  <a:moveTo>
                    <a:pt x="143" y="71"/>
                  </a:moveTo>
                  <a:lnTo>
                    <a:pt x="138" y="76"/>
                  </a:lnTo>
                  <a:lnTo>
                    <a:pt x="143" y="80"/>
                  </a:lnTo>
                  <a:lnTo>
                    <a:pt x="147" y="85"/>
                  </a:lnTo>
                  <a:lnTo>
                    <a:pt x="147" y="76"/>
                  </a:lnTo>
                  <a:lnTo>
                    <a:pt x="143" y="7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37" name="Freeform 57"/>
            <p:cNvSpPr>
              <a:spLocks/>
            </p:cNvSpPr>
            <p:nvPr/>
          </p:nvSpPr>
          <p:spPr bwMode="gray">
            <a:xfrm>
              <a:off x="4199942" y="4162031"/>
              <a:ext cx="178417" cy="131851"/>
            </a:xfrm>
            <a:custGeom>
              <a:avLst/>
              <a:gdLst/>
              <a:ahLst/>
              <a:cxnLst>
                <a:cxn ang="0">
                  <a:pos x="0" y="71"/>
                </a:cxn>
                <a:cxn ang="0">
                  <a:pos x="9" y="45"/>
                </a:cxn>
                <a:cxn ang="0">
                  <a:pos x="18" y="40"/>
                </a:cxn>
                <a:cxn ang="0">
                  <a:pos x="22" y="22"/>
                </a:cxn>
                <a:cxn ang="0">
                  <a:pos x="31" y="27"/>
                </a:cxn>
                <a:cxn ang="0">
                  <a:pos x="67" y="0"/>
                </a:cxn>
                <a:cxn ang="0">
                  <a:pos x="85" y="4"/>
                </a:cxn>
                <a:cxn ang="0">
                  <a:pos x="85" y="13"/>
                </a:cxn>
                <a:cxn ang="0">
                  <a:pos x="94" y="27"/>
                </a:cxn>
                <a:cxn ang="0">
                  <a:pos x="94" y="36"/>
                </a:cxn>
                <a:cxn ang="0">
                  <a:pos x="103" y="40"/>
                </a:cxn>
                <a:cxn ang="0">
                  <a:pos x="112" y="36"/>
                </a:cxn>
                <a:cxn ang="0">
                  <a:pos x="112" y="49"/>
                </a:cxn>
                <a:cxn ang="0">
                  <a:pos x="103" y="58"/>
                </a:cxn>
                <a:cxn ang="0">
                  <a:pos x="94" y="58"/>
                </a:cxn>
                <a:cxn ang="0">
                  <a:pos x="85" y="58"/>
                </a:cxn>
                <a:cxn ang="0">
                  <a:pos x="81" y="58"/>
                </a:cxn>
                <a:cxn ang="0">
                  <a:pos x="72" y="62"/>
                </a:cxn>
                <a:cxn ang="0">
                  <a:pos x="40" y="62"/>
                </a:cxn>
                <a:cxn ang="0">
                  <a:pos x="40" y="76"/>
                </a:cxn>
                <a:cxn ang="0">
                  <a:pos x="40" y="89"/>
                </a:cxn>
                <a:cxn ang="0">
                  <a:pos x="36" y="85"/>
                </a:cxn>
                <a:cxn ang="0">
                  <a:pos x="31" y="80"/>
                </a:cxn>
                <a:cxn ang="0">
                  <a:pos x="18" y="85"/>
                </a:cxn>
                <a:cxn ang="0">
                  <a:pos x="0" y="71"/>
                </a:cxn>
              </a:cxnLst>
              <a:rect l="0" t="0" r="r" b="b"/>
              <a:pathLst>
                <a:path w="112" h="89">
                  <a:moveTo>
                    <a:pt x="0" y="71"/>
                  </a:moveTo>
                  <a:lnTo>
                    <a:pt x="9" y="45"/>
                  </a:lnTo>
                  <a:lnTo>
                    <a:pt x="18" y="40"/>
                  </a:lnTo>
                  <a:lnTo>
                    <a:pt x="22" y="22"/>
                  </a:lnTo>
                  <a:lnTo>
                    <a:pt x="31" y="27"/>
                  </a:lnTo>
                  <a:lnTo>
                    <a:pt x="67" y="0"/>
                  </a:lnTo>
                  <a:lnTo>
                    <a:pt x="85" y="4"/>
                  </a:lnTo>
                  <a:lnTo>
                    <a:pt x="85" y="13"/>
                  </a:lnTo>
                  <a:lnTo>
                    <a:pt x="94" y="27"/>
                  </a:lnTo>
                  <a:lnTo>
                    <a:pt x="94" y="36"/>
                  </a:lnTo>
                  <a:lnTo>
                    <a:pt x="103" y="40"/>
                  </a:lnTo>
                  <a:lnTo>
                    <a:pt x="112" y="36"/>
                  </a:lnTo>
                  <a:lnTo>
                    <a:pt x="112" y="49"/>
                  </a:lnTo>
                  <a:lnTo>
                    <a:pt x="103" y="58"/>
                  </a:lnTo>
                  <a:lnTo>
                    <a:pt x="94" y="58"/>
                  </a:lnTo>
                  <a:lnTo>
                    <a:pt x="85" y="58"/>
                  </a:lnTo>
                  <a:lnTo>
                    <a:pt x="81" y="58"/>
                  </a:lnTo>
                  <a:lnTo>
                    <a:pt x="72" y="62"/>
                  </a:lnTo>
                  <a:lnTo>
                    <a:pt x="40" y="62"/>
                  </a:lnTo>
                  <a:lnTo>
                    <a:pt x="40" y="76"/>
                  </a:lnTo>
                  <a:lnTo>
                    <a:pt x="40" y="89"/>
                  </a:lnTo>
                  <a:lnTo>
                    <a:pt x="36" y="85"/>
                  </a:lnTo>
                  <a:lnTo>
                    <a:pt x="31" y="80"/>
                  </a:lnTo>
                  <a:lnTo>
                    <a:pt x="18" y="85"/>
                  </a:lnTo>
                  <a:lnTo>
                    <a:pt x="0" y="7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38" name="Freeform 58"/>
            <p:cNvSpPr>
              <a:spLocks/>
            </p:cNvSpPr>
            <p:nvPr/>
          </p:nvSpPr>
          <p:spPr bwMode="gray">
            <a:xfrm>
              <a:off x="4825995" y="4677584"/>
              <a:ext cx="270812" cy="211851"/>
            </a:xfrm>
            <a:custGeom>
              <a:avLst/>
              <a:gdLst/>
              <a:ahLst/>
              <a:cxnLst>
                <a:cxn ang="0">
                  <a:pos x="23" y="134"/>
                </a:cxn>
                <a:cxn ang="0">
                  <a:pos x="0" y="112"/>
                </a:cxn>
                <a:cxn ang="0">
                  <a:pos x="5" y="67"/>
                </a:cxn>
                <a:cxn ang="0">
                  <a:pos x="27" y="63"/>
                </a:cxn>
                <a:cxn ang="0">
                  <a:pos x="31" y="54"/>
                </a:cxn>
                <a:cxn ang="0">
                  <a:pos x="31" y="32"/>
                </a:cxn>
                <a:cxn ang="0">
                  <a:pos x="40" y="41"/>
                </a:cxn>
                <a:cxn ang="0">
                  <a:pos x="49" y="36"/>
                </a:cxn>
                <a:cxn ang="0">
                  <a:pos x="58" y="50"/>
                </a:cxn>
                <a:cxn ang="0">
                  <a:pos x="81" y="45"/>
                </a:cxn>
                <a:cxn ang="0">
                  <a:pos x="85" y="54"/>
                </a:cxn>
                <a:cxn ang="0">
                  <a:pos x="94" y="58"/>
                </a:cxn>
                <a:cxn ang="0">
                  <a:pos x="103" y="67"/>
                </a:cxn>
                <a:cxn ang="0">
                  <a:pos x="121" y="67"/>
                </a:cxn>
                <a:cxn ang="0">
                  <a:pos x="121" y="50"/>
                </a:cxn>
                <a:cxn ang="0">
                  <a:pos x="107" y="58"/>
                </a:cxn>
                <a:cxn ang="0">
                  <a:pos x="94" y="45"/>
                </a:cxn>
                <a:cxn ang="0">
                  <a:pos x="98" y="18"/>
                </a:cxn>
                <a:cxn ang="0">
                  <a:pos x="103" y="5"/>
                </a:cxn>
                <a:cxn ang="0">
                  <a:pos x="125" y="0"/>
                </a:cxn>
                <a:cxn ang="0">
                  <a:pos x="125" y="5"/>
                </a:cxn>
                <a:cxn ang="0">
                  <a:pos x="134" y="5"/>
                </a:cxn>
                <a:cxn ang="0">
                  <a:pos x="139" y="0"/>
                </a:cxn>
                <a:cxn ang="0">
                  <a:pos x="148" y="9"/>
                </a:cxn>
                <a:cxn ang="0">
                  <a:pos x="161" y="14"/>
                </a:cxn>
                <a:cxn ang="0">
                  <a:pos x="170" y="27"/>
                </a:cxn>
                <a:cxn ang="0">
                  <a:pos x="170" y="36"/>
                </a:cxn>
                <a:cxn ang="0">
                  <a:pos x="165" y="36"/>
                </a:cxn>
                <a:cxn ang="0">
                  <a:pos x="165" y="58"/>
                </a:cxn>
                <a:cxn ang="0">
                  <a:pos x="161" y="63"/>
                </a:cxn>
                <a:cxn ang="0">
                  <a:pos x="157" y="76"/>
                </a:cxn>
                <a:cxn ang="0">
                  <a:pos x="161" y="81"/>
                </a:cxn>
                <a:cxn ang="0">
                  <a:pos x="125" y="99"/>
                </a:cxn>
                <a:cxn ang="0">
                  <a:pos x="125" y="108"/>
                </a:cxn>
                <a:cxn ang="0">
                  <a:pos x="107" y="112"/>
                </a:cxn>
                <a:cxn ang="0">
                  <a:pos x="103" y="117"/>
                </a:cxn>
                <a:cxn ang="0">
                  <a:pos x="90" y="126"/>
                </a:cxn>
                <a:cxn ang="0">
                  <a:pos x="72" y="143"/>
                </a:cxn>
                <a:cxn ang="0">
                  <a:pos x="45" y="139"/>
                </a:cxn>
                <a:cxn ang="0">
                  <a:pos x="31" y="130"/>
                </a:cxn>
                <a:cxn ang="0">
                  <a:pos x="23" y="134"/>
                </a:cxn>
              </a:cxnLst>
              <a:rect l="0" t="0" r="r" b="b"/>
              <a:pathLst>
                <a:path w="170" h="143">
                  <a:moveTo>
                    <a:pt x="23" y="134"/>
                  </a:moveTo>
                  <a:lnTo>
                    <a:pt x="0" y="112"/>
                  </a:lnTo>
                  <a:lnTo>
                    <a:pt x="5" y="67"/>
                  </a:lnTo>
                  <a:lnTo>
                    <a:pt x="27" y="63"/>
                  </a:lnTo>
                  <a:lnTo>
                    <a:pt x="31" y="54"/>
                  </a:lnTo>
                  <a:lnTo>
                    <a:pt x="31" y="32"/>
                  </a:lnTo>
                  <a:lnTo>
                    <a:pt x="40" y="41"/>
                  </a:lnTo>
                  <a:lnTo>
                    <a:pt x="49" y="36"/>
                  </a:lnTo>
                  <a:lnTo>
                    <a:pt x="58" y="50"/>
                  </a:lnTo>
                  <a:lnTo>
                    <a:pt x="81" y="45"/>
                  </a:lnTo>
                  <a:lnTo>
                    <a:pt x="85" y="54"/>
                  </a:lnTo>
                  <a:lnTo>
                    <a:pt x="94" y="58"/>
                  </a:lnTo>
                  <a:lnTo>
                    <a:pt x="103" y="67"/>
                  </a:lnTo>
                  <a:lnTo>
                    <a:pt x="121" y="67"/>
                  </a:lnTo>
                  <a:lnTo>
                    <a:pt x="121" y="50"/>
                  </a:lnTo>
                  <a:lnTo>
                    <a:pt x="107" y="58"/>
                  </a:lnTo>
                  <a:lnTo>
                    <a:pt x="94" y="45"/>
                  </a:lnTo>
                  <a:lnTo>
                    <a:pt x="98" y="18"/>
                  </a:lnTo>
                  <a:lnTo>
                    <a:pt x="103" y="5"/>
                  </a:lnTo>
                  <a:lnTo>
                    <a:pt x="125" y="0"/>
                  </a:lnTo>
                  <a:lnTo>
                    <a:pt x="125" y="5"/>
                  </a:lnTo>
                  <a:lnTo>
                    <a:pt x="134" y="5"/>
                  </a:lnTo>
                  <a:lnTo>
                    <a:pt x="139" y="0"/>
                  </a:lnTo>
                  <a:lnTo>
                    <a:pt x="148" y="9"/>
                  </a:lnTo>
                  <a:lnTo>
                    <a:pt x="161" y="14"/>
                  </a:lnTo>
                  <a:lnTo>
                    <a:pt x="170" y="27"/>
                  </a:lnTo>
                  <a:lnTo>
                    <a:pt x="170" y="36"/>
                  </a:lnTo>
                  <a:lnTo>
                    <a:pt x="165" y="36"/>
                  </a:lnTo>
                  <a:lnTo>
                    <a:pt x="165" y="58"/>
                  </a:lnTo>
                  <a:lnTo>
                    <a:pt x="161" y="63"/>
                  </a:lnTo>
                  <a:lnTo>
                    <a:pt x="157" y="76"/>
                  </a:lnTo>
                  <a:lnTo>
                    <a:pt x="161" y="81"/>
                  </a:lnTo>
                  <a:lnTo>
                    <a:pt x="125" y="99"/>
                  </a:lnTo>
                  <a:lnTo>
                    <a:pt x="125" y="108"/>
                  </a:lnTo>
                  <a:lnTo>
                    <a:pt x="107" y="112"/>
                  </a:lnTo>
                  <a:lnTo>
                    <a:pt x="103" y="117"/>
                  </a:lnTo>
                  <a:lnTo>
                    <a:pt x="90" y="126"/>
                  </a:lnTo>
                  <a:lnTo>
                    <a:pt x="72" y="143"/>
                  </a:lnTo>
                  <a:lnTo>
                    <a:pt x="45" y="139"/>
                  </a:lnTo>
                  <a:lnTo>
                    <a:pt x="31" y="130"/>
                  </a:lnTo>
                  <a:lnTo>
                    <a:pt x="23" y="13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39" name="Freeform 59"/>
            <p:cNvSpPr>
              <a:spLocks/>
            </p:cNvSpPr>
            <p:nvPr/>
          </p:nvSpPr>
          <p:spPr bwMode="gray">
            <a:xfrm>
              <a:off x="5552407" y="4215364"/>
              <a:ext cx="28674" cy="13333"/>
            </a:xfrm>
            <a:custGeom>
              <a:avLst/>
              <a:gdLst/>
              <a:ahLst/>
              <a:cxnLst>
                <a:cxn ang="0">
                  <a:pos x="0" y="4"/>
                </a:cxn>
                <a:cxn ang="0">
                  <a:pos x="9" y="9"/>
                </a:cxn>
                <a:cxn ang="0">
                  <a:pos x="18" y="4"/>
                </a:cxn>
                <a:cxn ang="0">
                  <a:pos x="4" y="0"/>
                </a:cxn>
                <a:cxn ang="0">
                  <a:pos x="0" y="4"/>
                </a:cxn>
              </a:cxnLst>
              <a:rect l="0" t="0" r="r" b="b"/>
              <a:pathLst>
                <a:path w="18" h="9">
                  <a:moveTo>
                    <a:pt x="0" y="4"/>
                  </a:moveTo>
                  <a:lnTo>
                    <a:pt x="9" y="9"/>
                  </a:lnTo>
                  <a:lnTo>
                    <a:pt x="18" y="4"/>
                  </a:lnTo>
                  <a:lnTo>
                    <a:pt x="4" y="0"/>
                  </a:lnTo>
                  <a:lnTo>
                    <a:pt x="0" y="4"/>
                  </a:lnTo>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40" name="Freeform 60"/>
            <p:cNvSpPr>
              <a:spLocks/>
            </p:cNvSpPr>
            <p:nvPr/>
          </p:nvSpPr>
          <p:spPr bwMode="gray">
            <a:xfrm>
              <a:off x="5025121" y="4677584"/>
              <a:ext cx="22302" cy="7407"/>
            </a:xfrm>
            <a:custGeom>
              <a:avLst/>
              <a:gdLst/>
              <a:ahLst/>
              <a:cxnLst>
                <a:cxn ang="0">
                  <a:pos x="14" y="0"/>
                </a:cxn>
                <a:cxn ang="0">
                  <a:pos x="9" y="5"/>
                </a:cxn>
                <a:cxn ang="0">
                  <a:pos x="0" y="5"/>
                </a:cxn>
                <a:cxn ang="0">
                  <a:pos x="0" y="0"/>
                </a:cxn>
              </a:cxnLst>
              <a:rect l="0" t="0" r="r" b="b"/>
              <a:pathLst>
                <a:path w="14" h="5">
                  <a:moveTo>
                    <a:pt x="14" y="0"/>
                  </a:moveTo>
                  <a:lnTo>
                    <a:pt x="9" y="5"/>
                  </a:lnTo>
                  <a:lnTo>
                    <a:pt x="0" y="5"/>
                  </a:lnTo>
                  <a:lnTo>
                    <a:pt x="0" y="0"/>
                  </a:lnTo>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41" name="Freeform 61"/>
            <p:cNvSpPr>
              <a:spLocks noEditPoints="1"/>
            </p:cNvSpPr>
            <p:nvPr/>
          </p:nvSpPr>
          <p:spPr bwMode="gray">
            <a:xfrm>
              <a:off x="2656315" y="4982768"/>
              <a:ext cx="455601" cy="946662"/>
            </a:xfrm>
            <a:custGeom>
              <a:avLst/>
              <a:gdLst/>
              <a:ahLst/>
              <a:cxnLst>
                <a:cxn ang="0">
                  <a:pos x="76" y="576"/>
                </a:cxn>
                <a:cxn ang="0">
                  <a:pos x="67" y="532"/>
                </a:cxn>
                <a:cxn ang="0">
                  <a:pos x="80" y="523"/>
                </a:cxn>
                <a:cxn ang="0">
                  <a:pos x="85" y="500"/>
                </a:cxn>
                <a:cxn ang="0">
                  <a:pos x="116" y="456"/>
                </a:cxn>
                <a:cxn ang="0">
                  <a:pos x="89" y="438"/>
                </a:cxn>
                <a:cxn ang="0">
                  <a:pos x="103" y="411"/>
                </a:cxn>
                <a:cxn ang="0">
                  <a:pos x="125" y="375"/>
                </a:cxn>
                <a:cxn ang="0">
                  <a:pos x="129" y="362"/>
                </a:cxn>
                <a:cxn ang="0">
                  <a:pos x="143" y="362"/>
                </a:cxn>
                <a:cxn ang="0">
                  <a:pos x="134" y="353"/>
                </a:cxn>
                <a:cxn ang="0">
                  <a:pos x="125" y="326"/>
                </a:cxn>
                <a:cxn ang="0">
                  <a:pos x="165" y="331"/>
                </a:cxn>
                <a:cxn ang="0">
                  <a:pos x="170" y="290"/>
                </a:cxn>
                <a:cxn ang="0">
                  <a:pos x="228" y="277"/>
                </a:cxn>
                <a:cxn ang="0">
                  <a:pos x="241" y="241"/>
                </a:cxn>
                <a:cxn ang="0">
                  <a:pos x="232" y="237"/>
                </a:cxn>
                <a:cxn ang="0">
                  <a:pos x="219" y="214"/>
                </a:cxn>
                <a:cxn ang="0">
                  <a:pos x="219" y="188"/>
                </a:cxn>
                <a:cxn ang="0">
                  <a:pos x="219" y="165"/>
                </a:cxn>
                <a:cxn ang="0">
                  <a:pos x="232" y="134"/>
                </a:cxn>
                <a:cxn ang="0">
                  <a:pos x="268" y="94"/>
                </a:cxn>
                <a:cxn ang="0">
                  <a:pos x="286" y="58"/>
                </a:cxn>
                <a:cxn ang="0">
                  <a:pos x="272" y="76"/>
                </a:cxn>
                <a:cxn ang="0">
                  <a:pos x="241" y="89"/>
                </a:cxn>
                <a:cxn ang="0">
                  <a:pos x="214" y="85"/>
                </a:cxn>
                <a:cxn ang="0">
                  <a:pos x="228" y="49"/>
                </a:cxn>
                <a:cxn ang="0">
                  <a:pos x="183" y="31"/>
                </a:cxn>
                <a:cxn ang="0">
                  <a:pos x="152" y="0"/>
                </a:cxn>
                <a:cxn ang="0">
                  <a:pos x="134" y="13"/>
                </a:cxn>
                <a:cxn ang="0">
                  <a:pos x="103" y="0"/>
                </a:cxn>
                <a:cxn ang="0">
                  <a:pos x="89" y="31"/>
                </a:cxn>
                <a:cxn ang="0">
                  <a:pos x="62" y="71"/>
                </a:cxn>
                <a:cxn ang="0">
                  <a:pos x="58" y="94"/>
                </a:cxn>
                <a:cxn ang="0">
                  <a:pos x="53" y="138"/>
                </a:cxn>
                <a:cxn ang="0">
                  <a:pos x="40" y="156"/>
                </a:cxn>
                <a:cxn ang="0">
                  <a:pos x="53" y="183"/>
                </a:cxn>
                <a:cxn ang="0">
                  <a:pos x="44" y="214"/>
                </a:cxn>
                <a:cxn ang="0">
                  <a:pos x="31" y="250"/>
                </a:cxn>
                <a:cxn ang="0">
                  <a:pos x="27" y="290"/>
                </a:cxn>
                <a:cxn ang="0">
                  <a:pos x="22" y="308"/>
                </a:cxn>
                <a:cxn ang="0">
                  <a:pos x="27" y="349"/>
                </a:cxn>
                <a:cxn ang="0">
                  <a:pos x="27" y="375"/>
                </a:cxn>
                <a:cxn ang="0">
                  <a:pos x="31" y="398"/>
                </a:cxn>
                <a:cxn ang="0">
                  <a:pos x="22" y="407"/>
                </a:cxn>
                <a:cxn ang="0">
                  <a:pos x="22" y="424"/>
                </a:cxn>
                <a:cxn ang="0">
                  <a:pos x="13" y="487"/>
                </a:cxn>
                <a:cxn ang="0">
                  <a:pos x="0" y="509"/>
                </a:cxn>
                <a:cxn ang="0">
                  <a:pos x="13" y="536"/>
                </a:cxn>
                <a:cxn ang="0">
                  <a:pos x="22" y="563"/>
                </a:cxn>
                <a:cxn ang="0">
                  <a:pos x="71" y="635"/>
                </a:cxn>
                <a:cxn ang="0">
                  <a:pos x="94" y="635"/>
                </a:cxn>
                <a:cxn ang="0">
                  <a:pos x="107" y="635"/>
                </a:cxn>
                <a:cxn ang="0">
                  <a:pos x="125" y="626"/>
                </a:cxn>
                <a:cxn ang="0">
                  <a:pos x="89" y="617"/>
                </a:cxn>
                <a:cxn ang="0">
                  <a:pos x="71" y="594"/>
                </a:cxn>
                <a:cxn ang="0">
                  <a:pos x="71" y="576"/>
                </a:cxn>
              </a:cxnLst>
              <a:rect l="0" t="0" r="r" b="b"/>
              <a:pathLst>
                <a:path w="286" h="639">
                  <a:moveTo>
                    <a:pt x="62" y="567"/>
                  </a:moveTo>
                  <a:lnTo>
                    <a:pt x="76" y="576"/>
                  </a:lnTo>
                  <a:lnTo>
                    <a:pt x="67" y="541"/>
                  </a:lnTo>
                  <a:lnTo>
                    <a:pt x="67" y="532"/>
                  </a:lnTo>
                  <a:lnTo>
                    <a:pt x="76" y="523"/>
                  </a:lnTo>
                  <a:lnTo>
                    <a:pt x="80" y="523"/>
                  </a:lnTo>
                  <a:lnTo>
                    <a:pt x="89" y="505"/>
                  </a:lnTo>
                  <a:lnTo>
                    <a:pt x="85" y="500"/>
                  </a:lnTo>
                  <a:lnTo>
                    <a:pt x="111" y="478"/>
                  </a:lnTo>
                  <a:lnTo>
                    <a:pt x="116" y="456"/>
                  </a:lnTo>
                  <a:lnTo>
                    <a:pt x="103" y="451"/>
                  </a:lnTo>
                  <a:lnTo>
                    <a:pt x="89" y="438"/>
                  </a:lnTo>
                  <a:lnTo>
                    <a:pt x="94" y="424"/>
                  </a:lnTo>
                  <a:lnTo>
                    <a:pt x="103" y="411"/>
                  </a:lnTo>
                  <a:lnTo>
                    <a:pt x="120" y="411"/>
                  </a:lnTo>
                  <a:lnTo>
                    <a:pt x="125" y="375"/>
                  </a:lnTo>
                  <a:lnTo>
                    <a:pt x="134" y="366"/>
                  </a:lnTo>
                  <a:lnTo>
                    <a:pt x="129" y="362"/>
                  </a:lnTo>
                  <a:lnTo>
                    <a:pt x="138" y="366"/>
                  </a:lnTo>
                  <a:lnTo>
                    <a:pt x="143" y="362"/>
                  </a:lnTo>
                  <a:lnTo>
                    <a:pt x="143" y="353"/>
                  </a:lnTo>
                  <a:lnTo>
                    <a:pt x="134" y="353"/>
                  </a:lnTo>
                  <a:lnTo>
                    <a:pt x="125" y="349"/>
                  </a:lnTo>
                  <a:lnTo>
                    <a:pt x="125" y="326"/>
                  </a:lnTo>
                  <a:lnTo>
                    <a:pt x="147" y="335"/>
                  </a:lnTo>
                  <a:lnTo>
                    <a:pt x="165" y="331"/>
                  </a:lnTo>
                  <a:lnTo>
                    <a:pt x="161" y="313"/>
                  </a:lnTo>
                  <a:lnTo>
                    <a:pt x="170" y="290"/>
                  </a:lnTo>
                  <a:lnTo>
                    <a:pt x="210" y="286"/>
                  </a:lnTo>
                  <a:lnTo>
                    <a:pt x="228" y="277"/>
                  </a:lnTo>
                  <a:lnTo>
                    <a:pt x="241" y="255"/>
                  </a:lnTo>
                  <a:lnTo>
                    <a:pt x="241" y="241"/>
                  </a:lnTo>
                  <a:lnTo>
                    <a:pt x="237" y="246"/>
                  </a:lnTo>
                  <a:lnTo>
                    <a:pt x="232" y="237"/>
                  </a:lnTo>
                  <a:lnTo>
                    <a:pt x="237" y="228"/>
                  </a:lnTo>
                  <a:lnTo>
                    <a:pt x="219" y="214"/>
                  </a:lnTo>
                  <a:lnTo>
                    <a:pt x="214" y="206"/>
                  </a:lnTo>
                  <a:lnTo>
                    <a:pt x="219" y="188"/>
                  </a:lnTo>
                  <a:lnTo>
                    <a:pt x="223" y="183"/>
                  </a:lnTo>
                  <a:lnTo>
                    <a:pt x="219" y="165"/>
                  </a:lnTo>
                  <a:lnTo>
                    <a:pt x="228" y="138"/>
                  </a:lnTo>
                  <a:lnTo>
                    <a:pt x="232" y="134"/>
                  </a:lnTo>
                  <a:lnTo>
                    <a:pt x="232" y="130"/>
                  </a:lnTo>
                  <a:lnTo>
                    <a:pt x="268" y="94"/>
                  </a:lnTo>
                  <a:lnTo>
                    <a:pt x="286" y="80"/>
                  </a:lnTo>
                  <a:lnTo>
                    <a:pt x="286" y="58"/>
                  </a:lnTo>
                  <a:lnTo>
                    <a:pt x="277" y="58"/>
                  </a:lnTo>
                  <a:lnTo>
                    <a:pt x="272" y="76"/>
                  </a:lnTo>
                  <a:lnTo>
                    <a:pt x="259" y="89"/>
                  </a:lnTo>
                  <a:lnTo>
                    <a:pt x="241" y="89"/>
                  </a:lnTo>
                  <a:lnTo>
                    <a:pt x="228" y="85"/>
                  </a:lnTo>
                  <a:lnTo>
                    <a:pt x="214" y="85"/>
                  </a:lnTo>
                  <a:lnTo>
                    <a:pt x="228" y="58"/>
                  </a:lnTo>
                  <a:lnTo>
                    <a:pt x="228" y="49"/>
                  </a:lnTo>
                  <a:lnTo>
                    <a:pt x="192" y="31"/>
                  </a:lnTo>
                  <a:lnTo>
                    <a:pt x="183" y="31"/>
                  </a:lnTo>
                  <a:lnTo>
                    <a:pt x="156" y="4"/>
                  </a:lnTo>
                  <a:lnTo>
                    <a:pt x="152" y="0"/>
                  </a:lnTo>
                  <a:lnTo>
                    <a:pt x="138" y="0"/>
                  </a:lnTo>
                  <a:lnTo>
                    <a:pt x="134" y="13"/>
                  </a:lnTo>
                  <a:lnTo>
                    <a:pt x="125" y="4"/>
                  </a:lnTo>
                  <a:lnTo>
                    <a:pt x="103" y="0"/>
                  </a:lnTo>
                  <a:lnTo>
                    <a:pt x="89" y="13"/>
                  </a:lnTo>
                  <a:lnTo>
                    <a:pt x="89" y="31"/>
                  </a:lnTo>
                  <a:lnTo>
                    <a:pt x="67" y="45"/>
                  </a:lnTo>
                  <a:lnTo>
                    <a:pt x="62" y="71"/>
                  </a:lnTo>
                  <a:lnTo>
                    <a:pt x="67" y="80"/>
                  </a:lnTo>
                  <a:lnTo>
                    <a:pt x="58" y="94"/>
                  </a:lnTo>
                  <a:lnTo>
                    <a:pt x="49" y="121"/>
                  </a:lnTo>
                  <a:lnTo>
                    <a:pt x="53" y="138"/>
                  </a:lnTo>
                  <a:lnTo>
                    <a:pt x="44" y="143"/>
                  </a:lnTo>
                  <a:lnTo>
                    <a:pt x="40" y="156"/>
                  </a:lnTo>
                  <a:lnTo>
                    <a:pt x="49" y="183"/>
                  </a:lnTo>
                  <a:lnTo>
                    <a:pt x="53" y="183"/>
                  </a:lnTo>
                  <a:lnTo>
                    <a:pt x="53" y="201"/>
                  </a:lnTo>
                  <a:lnTo>
                    <a:pt x="44" y="214"/>
                  </a:lnTo>
                  <a:lnTo>
                    <a:pt x="40" y="237"/>
                  </a:lnTo>
                  <a:lnTo>
                    <a:pt x="31" y="250"/>
                  </a:lnTo>
                  <a:lnTo>
                    <a:pt x="36" y="286"/>
                  </a:lnTo>
                  <a:lnTo>
                    <a:pt x="27" y="290"/>
                  </a:lnTo>
                  <a:lnTo>
                    <a:pt x="27" y="304"/>
                  </a:lnTo>
                  <a:lnTo>
                    <a:pt x="22" y="308"/>
                  </a:lnTo>
                  <a:lnTo>
                    <a:pt x="22" y="326"/>
                  </a:lnTo>
                  <a:lnTo>
                    <a:pt x="27" y="349"/>
                  </a:lnTo>
                  <a:lnTo>
                    <a:pt x="22" y="362"/>
                  </a:lnTo>
                  <a:lnTo>
                    <a:pt x="27" y="375"/>
                  </a:lnTo>
                  <a:lnTo>
                    <a:pt x="22" y="398"/>
                  </a:lnTo>
                  <a:lnTo>
                    <a:pt x="31" y="398"/>
                  </a:lnTo>
                  <a:lnTo>
                    <a:pt x="31" y="407"/>
                  </a:lnTo>
                  <a:lnTo>
                    <a:pt x="22" y="407"/>
                  </a:lnTo>
                  <a:lnTo>
                    <a:pt x="31" y="416"/>
                  </a:lnTo>
                  <a:lnTo>
                    <a:pt x="22" y="424"/>
                  </a:lnTo>
                  <a:lnTo>
                    <a:pt x="22" y="442"/>
                  </a:lnTo>
                  <a:lnTo>
                    <a:pt x="13" y="487"/>
                  </a:lnTo>
                  <a:lnTo>
                    <a:pt x="9" y="492"/>
                  </a:lnTo>
                  <a:lnTo>
                    <a:pt x="0" y="509"/>
                  </a:lnTo>
                  <a:lnTo>
                    <a:pt x="4" y="536"/>
                  </a:lnTo>
                  <a:lnTo>
                    <a:pt x="13" y="536"/>
                  </a:lnTo>
                  <a:lnTo>
                    <a:pt x="13" y="554"/>
                  </a:lnTo>
                  <a:lnTo>
                    <a:pt x="22" y="563"/>
                  </a:lnTo>
                  <a:lnTo>
                    <a:pt x="62" y="567"/>
                  </a:lnTo>
                  <a:close/>
                  <a:moveTo>
                    <a:pt x="71" y="635"/>
                  </a:moveTo>
                  <a:lnTo>
                    <a:pt x="80" y="635"/>
                  </a:lnTo>
                  <a:lnTo>
                    <a:pt x="94" y="635"/>
                  </a:lnTo>
                  <a:lnTo>
                    <a:pt x="103" y="639"/>
                  </a:lnTo>
                  <a:lnTo>
                    <a:pt x="107" y="635"/>
                  </a:lnTo>
                  <a:lnTo>
                    <a:pt x="120" y="635"/>
                  </a:lnTo>
                  <a:lnTo>
                    <a:pt x="125" y="626"/>
                  </a:lnTo>
                  <a:lnTo>
                    <a:pt x="107" y="626"/>
                  </a:lnTo>
                  <a:lnTo>
                    <a:pt x="89" y="617"/>
                  </a:lnTo>
                  <a:lnTo>
                    <a:pt x="80" y="594"/>
                  </a:lnTo>
                  <a:lnTo>
                    <a:pt x="71" y="594"/>
                  </a:lnTo>
                  <a:lnTo>
                    <a:pt x="76" y="585"/>
                  </a:lnTo>
                  <a:lnTo>
                    <a:pt x="71" y="576"/>
                  </a:lnTo>
                  <a:lnTo>
                    <a:pt x="71" y="63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42" name="Freeform 62"/>
            <p:cNvSpPr>
              <a:spLocks noEditPoints="1"/>
            </p:cNvSpPr>
            <p:nvPr/>
          </p:nvSpPr>
          <p:spPr bwMode="gray">
            <a:xfrm>
              <a:off x="2535246" y="3890922"/>
              <a:ext cx="135406" cy="145184"/>
            </a:xfrm>
            <a:custGeom>
              <a:avLst/>
              <a:gdLst/>
              <a:ahLst/>
              <a:cxnLst>
                <a:cxn ang="0">
                  <a:pos x="4" y="4"/>
                </a:cxn>
                <a:cxn ang="0">
                  <a:pos x="0" y="9"/>
                </a:cxn>
                <a:cxn ang="0">
                  <a:pos x="9" y="9"/>
                </a:cxn>
                <a:cxn ang="0">
                  <a:pos x="13" y="9"/>
                </a:cxn>
                <a:cxn ang="0">
                  <a:pos x="13" y="4"/>
                </a:cxn>
                <a:cxn ang="0">
                  <a:pos x="4" y="4"/>
                </a:cxn>
                <a:cxn ang="0">
                  <a:pos x="9" y="26"/>
                </a:cxn>
                <a:cxn ang="0">
                  <a:pos x="4" y="40"/>
                </a:cxn>
                <a:cxn ang="0">
                  <a:pos x="13" y="40"/>
                </a:cxn>
                <a:cxn ang="0">
                  <a:pos x="13" y="40"/>
                </a:cxn>
                <a:cxn ang="0">
                  <a:pos x="9" y="26"/>
                </a:cxn>
                <a:cxn ang="0">
                  <a:pos x="9" y="26"/>
                </a:cxn>
                <a:cxn ang="0">
                  <a:pos x="18" y="26"/>
                </a:cxn>
                <a:cxn ang="0">
                  <a:pos x="18" y="35"/>
                </a:cxn>
                <a:cxn ang="0">
                  <a:pos x="22" y="31"/>
                </a:cxn>
                <a:cxn ang="0">
                  <a:pos x="22" y="31"/>
                </a:cxn>
                <a:cxn ang="0">
                  <a:pos x="22" y="26"/>
                </a:cxn>
                <a:cxn ang="0">
                  <a:pos x="18" y="26"/>
                </a:cxn>
                <a:cxn ang="0">
                  <a:pos x="18" y="0"/>
                </a:cxn>
                <a:cxn ang="0">
                  <a:pos x="22" y="9"/>
                </a:cxn>
                <a:cxn ang="0">
                  <a:pos x="22" y="13"/>
                </a:cxn>
                <a:cxn ang="0">
                  <a:pos x="22" y="17"/>
                </a:cxn>
                <a:cxn ang="0">
                  <a:pos x="27" y="9"/>
                </a:cxn>
                <a:cxn ang="0">
                  <a:pos x="22" y="4"/>
                </a:cxn>
                <a:cxn ang="0">
                  <a:pos x="18" y="0"/>
                </a:cxn>
                <a:cxn ang="0">
                  <a:pos x="18" y="53"/>
                </a:cxn>
                <a:cxn ang="0">
                  <a:pos x="18" y="44"/>
                </a:cxn>
                <a:cxn ang="0">
                  <a:pos x="13" y="44"/>
                </a:cxn>
                <a:cxn ang="0">
                  <a:pos x="13" y="53"/>
                </a:cxn>
                <a:cxn ang="0">
                  <a:pos x="18" y="53"/>
                </a:cxn>
                <a:cxn ang="0">
                  <a:pos x="31" y="22"/>
                </a:cxn>
                <a:cxn ang="0">
                  <a:pos x="27" y="22"/>
                </a:cxn>
                <a:cxn ang="0">
                  <a:pos x="31" y="26"/>
                </a:cxn>
                <a:cxn ang="0">
                  <a:pos x="36" y="31"/>
                </a:cxn>
                <a:cxn ang="0">
                  <a:pos x="36" y="35"/>
                </a:cxn>
                <a:cxn ang="0">
                  <a:pos x="40" y="26"/>
                </a:cxn>
                <a:cxn ang="0">
                  <a:pos x="31" y="22"/>
                </a:cxn>
                <a:cxn ang="0">
                  <a:pos x="45" y="35"/>
                </a:cxn>
                <a:cxn ang="0">
                  <a:pos x="49" y="44"/>
                </a:cxn>
                <a:cxn ang="0">
                  <a:pos x="45" y="49"/>
                </a:cxn>
                <a:cxn ang="0">
                  <a:pos x="53" y="49"/>
                </a:cxn>
                <a:cxn ang="0">
                  <a:pos x="49" y="44"/>
                </a:cxn>
                <a:cxn ang="0">
                  <a:pos x="45" y="35"/>
                </a:cxn>
                <a:cxn ang="0">
                  <a:pos x="49" y="53"/>
                </a:cxn>
                <a:cxn ang="0">
                  <a:pos x="49" y="53"/>
                </a:cxn>
                <a:cxn ang="0">
                  <a:pos x="49" y="62"/>
                </a:cxn>
                <a:cxn ang="0">
                  <a:pos x="58" y="67"/>
                </a:cxn>
                <a:cxn ang="0">
                  <a:pos x="53" y="58"/>
                </a:cxn>
                <a:cxn ang="0">
                  <a:pos x="49" y="53"/>
                </a:cxn>
                <a:cxn ang="0">
                  <a:pos x="62" y="62"/>
                </a:cxn>
                <a:cxn ang="0">
                  <a:pos x="62" y="67"/>
                </a:cxn>
                <a:cxn ang="0">
                  <a:pos x="67" y="67"/>
                </a:cxn>
                <a:cxn ang="0">
                  <a:pos x="67" y="71"/>
                </a:cxn>
                <a:cxn ang="0">
                  <a:pos x="67" y="80"/>
                </a:cxn>
                <a:cxn ang="0">
                  <a:pos x="71" y="71"/>
                </a:cxn>
                <a:cxn ang="0">
                  <a:pos x="71" y="67"/>
                </a:cxn>
                <a:cxn ang="0">
                  <a:pos x="67" y="67"/>
                </a:cxn>
                <a:cxn ang="0">
                  <a:pos x="62" y="62"/>
                </a:cxn>
                <a:cxn ang="0">
                  <a:pos x="71" y="93"/>
                </a:cxn>
                <a:cxn ang="0">
                  <a:pos x="80" y="98"/>
                </a:cxn>
                <a:cxn ang="0">
                  <a:pos x="85" y="89"/>
                </a:cxn>
                <a:cxn ang="0">
                  <a:pos x="76" y="89"/>
                </a:cxn>
                <a:cxn ang="0">
                  <a:pos x="71" y="93"/>
                </a:cxn>
              </a:cxnLst>
              <a:rect l="0" t="0" r="r" b="b"/>
              <a:pathLst>
                <a:path w="85" h="98">
                  <a:moveTo>
                    <a:pt x="4" y="4"/>
                  </a:moveTo>
                  <a:lnTo>
                    <a:pt x="0" y="9"/>
                  </a:lnTo>
                  <a:lnTo>
                    <a:pt x="9" y="9"/>
                  </a:lnTo>
                  <a:lnTo>
                    <a:pt x="13" y="9"/>
                  </a:lnTo>
                  <a:lnTo>
                    <a:pt x="13" y="4"/>
                  </a:lnTo>
                  <a:lnTo>
                    <a:pt x="4" y="4"/>
                  </a:lnTo>
                  <a:close/>
                  <a:moveTo>
                    <a:pt x="9" y="26"/>
                  </a:moveTo>
                  <a:lnTo>
                    <a:pt x="4" y="40"/>
                  </a:lnTo>
                  <a:lnTo>
                    <a:pt x="13" y="40"/>
                  </a:lnTo>
                  <a:lnTo>
                    <a:pt x="13" y="40"/>
                  </a:lnTo>
                  <a:lnTo>
                    <a:pt x="9" y="26"/>
                  </a:lnTo>
                  <a:lnTo>
                    <a:pt x="9" y="26"/>
                  </a:lnTo>
                  <a:close/>
                  <a:moveTo>
                    <a:pt x="18" y="26"/>
                  </a:moveTo>
                  <a:lnTo>
                    <a:pt x="18" y="35"/>
                  </a:lnTo>
                  <a:lnTo>
                    <a:pt x="22" y="31"/>
                  </a:lnTo>
                  <a:lnTo>
                    <a:pt x="22" y="31"/>
                  </a:lnTo>
                  <a:lnTo>
                    <a:pt x="22" y="26"/>
                  </a:lnTo>
                  <a:lnTo>
                    <a:pt x="18" y="26"/>
                  </a:lnTo>
                  <a:close/>
                  <a:moveTo>
                    <a:pt x="18" y="0"/>
                  </a:moveTo>
                  <a:lnTo>
                    <a:pt x="22" y="9"/>
                  </a:lnTo>
                  <a:lnTo>
                    <a:pt x="22" y="13"/>
                  </a:lnTo>
                  <a:lnTo>
                    <a:pt x="22" y="17"/>
                  </a:lnTo>
                  <a:lnTo>
                    <a:pt x="27" y="9"/>
                  </a:lnTo>
                  <a:lnTo>
                    <a:pt x="22" y="4"/>
                  </a:lnTo>
                  <a:lnTo>
                    <a:pt x="18" y="0"/>
                  </a:lnTo>
                  <a:close/>
                  <a:moveTo>
                    <a:pt x="18" y="53"/>
                  </a:moveTo>
                  <a:lnTo>
                    <a:pt x="18" y="44"/>
                  </a:lnTo>
                  <a:lnTo>
                    <a:pt x="13" y="44"/>
                  </a:lnTo>
                  <a:lnTo>
                    <a:pt x="13" y="53"/>
                  </a:lnTo>
                  <a:lnTo>
                    <a:pt x="18" y="53"/>
                  </a:lnTo>
                  <a:close/>
                  <a:moveTo>
                    <a:pt x="31" y="22"/>
                  </a:moveTo>
                  <a:lnTo>
                    <a:pt x="27" y="22"/>
                  </a:lnTo>
                  <a:lnTo>
                    <a:pt x="31" y="26"/>
                  </a:lnTo>
                  <a:lnTo>
                    <a:pt x="36" y="31"/>
                  </a:lnTo>
                  <a:lnTo>
                    <a:pt x="36" y="35"/>
                  </a:lnTo>
                  <a:lnTo>
                    <a:pt x="40" y="26"/>
                  </a:lnTo>
                  <a:lnTo>
                    <a:pt x="31" y="22"/>
                  </a:lnTo>
                  <a:close/>
                  <a:moveTo>
                    <a:pt x="45" y="35"/>
                  </a:moveTo>
                  <a:lnTo>
                    <a:pt x="49" y="44"/>
                  </a:lnTo>
                  <a:lnTo>
                    <a:pt x="45" y="49"/>
                  </a:lnTo>
                  <a:lnTo>
                    <a:pt x="53" y="49"/>
                  </a:lnTo>
                  <a:lnTo>
                    <a:pt x="49" y="44"/>
                  </a:lnTo>
                  <a:lnTo>
                    <a:pt x="45" y="35"/>
                  </a:lnTo>
                  <a:close/>
                  <a:moveTo>
                    <a:pt x="49" y="53"/>
                  </a:moveTo>
                  <a:lnTo>
                    <a:pt x="49" y="53"/>
                  </a:lnTo>
                  <a:lnTo>
                    <a:pt x="49" y="62"/>
                  </a:lnTo>
                  <a:lnTo>
                    <a:pt x="58" y="67"/>
                  </a:lnTo>
                  <a:lnTo>
                    <a:pt x="53" y="58"/>
                  </a:lnTo>
                  <a:lnTo>
                    <a:pt x="49" y="53"/>
                  </a:lnTo>
                  <a:close/>
                  <a:moveTo>
                    <a:pt x="62" y="62"/>
                  </a:moveTo>
                  <a:lnTo>
                    <a:pt x="62" y="67"/>
                  </a:lnTo>
                  <a:lnTo>
                    <a:pt x="67" y="67"/>
                  </a:lnTo>
                  <a:lnTo>
                    <a:pt x="67" y="71"/>
                  </a:lnTo>
                  <a:lnTo>
                    <a:pt x="67" y="80"/>
                  </a:lnTo>
                  <a:lnTo>
                    <a:pt x="71" y="71"/>
                  </a:lnTo>
                  <a:lnTo>
                    <a:pt x="71" y="67"/>
                  </a:lnTo>
                  <a:lnTo>
                    <a:pt x="67" y="67"/>
                  </a:lnTo>
                  <a:lnTo>
                    <a:pt x="62" y="62"/>
                  </a:lnTo>
                  <a:close/>
                  <a:moveTo>
                    <a:pt x="71" y="93"/>
                  </a:moveTo>
                  <a:lnTo>
                    <a:pt x="80" y="98"/>
                  </a:lnTo>
                  <a:lnTo>
                    <a:pt x="85" y="89"/>
                  </a:lnTo>
                  <a:lnTo>
                    <a:pt x="76" y="89"/>
                  </a:lnTo>
                  <a:lnTo>
                    <a:pt x="71" y="9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43" name="Freeform 63"/>
            <p:cNvSpPr>
              <a:spLocks/>
            </p:cNvSpPr>
            <p:nvPr/>
          </p:nvSpPr>
          <p:spPr bwMode="gray">
            <a:xfrm>
              <a:off x="2976510" y="4202031"/>
              <a:ext cx="6372" cy="13333"/>
            </a:xfrm>
            <a:custGeom>
              <a:avLst/>
              <a:gdLst/>
              <a:ahLst/>
              <a:cxnLst>
                <a:cxn ang="0">
                  <a:pos x="0" y="0"/>
                </a:cxn>
                <a:cxn ang="0">
                  <a:pos x="0" y="4"/>
                </a:cxn>
                <a:cxn ang="0">
                  <a:pos x="0" y="9"/>
                </a:cxn>
                <a:cxn ang="0">
                  <a:pos x="4" y="4"/>
                </a:cxn>
                <a:cxn ang="0">
                  <a:pos x="0" y="0"/>
                </a:cxn>
              </a:cxnLst>
              <a:rect l="0" t="0" r="r" b="b"/>
              <a:pathLst>
                <a:path w="4" h="9">
                  <a:moveTo>
                    <a:pt x="0" y="0"/>
                  </a:moveTo>
                  <a:lnTo>
                    <a:pt x="0" y="4"/>
                  </a:lnTo>
                  <a:lnTo>
                    <a:pt x="0" y="9"/>
                  </a:lnTo>
                  <a:lnTo>
                    <a:pt x="4" y="4"/>
                  </a:lnTo>
                  <a:lnTo>
                    <a:pt x="0"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44" name="Freeform 64"/>
            <p:cNvSpPr>
              <a:spLocks/>
            </p:cNvSpPr>
            <p:nvPr/>
          </p:nvSpPr>
          <p:spPr bwMode="gray">
            <a:xfrm>
              <a:off x="2748710" y="4704251"/>
              <a:ext cx="270812" cy="297776"/>
            </a:xfrm>
            <a:custGeom>
              <a:avLst/>
              <a:gdLst/>
              <a:ahLst/>
              <a:cxnLst>
                <a:cxn ang="0">
                  <a:pos x="0" y="121"/>
                </a:cxn>
                <a:cxn ang="0">
                  <a:pos x="4" y="130"/>
                </a:cxn>
                <a:cxn ang="0">
                  <a:pos x="9" y="143"/>
                </a:cxn>
                <a:cxn ang="0">
                  <a:pos x="9" y="161"/>
                </a:cxn>
                <a:cxn ang="0">
                  <a:pos x="22" y="197"/>
                </a:cxn>
                <a:cxn ang="0">
                  <a:pos x="31" y="201"/>
                </a:cxn>
                <a:cxn ang="0">
                  <a:pos x="45" y="188"/>
                </a:cxn>
                <a:cxn ang="0">
                  <a:pos x="67" y="192"/>
                </a:cxn>
                <a:cxn ang="0">
                  <a:pos x="76" y="201"/>
                </a:cxn>
                <a:cxn ang="0">
                  <a:pos x="80" y="188"/>
                </a:cxn>
                <a:cxn ang="0">
                  <a:pos x="94" y="188"/>
                </a:cxn>
                <a:cxn ang="0">
                  <a:pos x="98" y="192"/>
                </a:cxn>
                <a:cxn ang="0">
                  <a:pos x="103" y="179"/>
                </a:cxn>
                <a:cxn ang="0">
                  <a:pos x="103" y="166"/>
                </a:cxn>
                <a:cxn ang="0">
                  <a:pos x="112" y="157"/>
                </a:cxn>
                <a:cxn ang="0">
                  <a:pos x="147" y="148"/>
                </a:cxn>
                <a:cxn ang="0">
                  <a:pos x="161" y="152"/>
                </a:cxn>
                <a:cxn ang="0">
                  <a:pos x="165" y="166"/>
                </a:cxn>
                <a:cxn ang="0">
                  <a:pos x="170" y="161"/>
                </a:cxn>
                <a:cxn ang="0">
                  <a:pos x="170" y="157"/>
                </a:cxn>
                <a:cxn ang="0">
                  <a:pos x="165" y="152"/>
                </a:cxn>
                <a:cxn ang="0">
                  <a:pos x="170" y="125"/>
                </a:cxn>
                <a:cxn ang="0">
                  <a:pos x="170" y="116"/>
                </a:cxn>
                <a:cxn ang="0">
                  <a:pos x="156" y="116"/>
                </a:cxn>
                <a:cxn ang="0">
                  <a:pos x="161" y="99"/>
                </a:cxn>
                <a:cxn ang="0">
                  <a:pos x="134" y="99"/>
                </a:cxn>
                <a:cxn ang="0">
                  <a:pos x="129" y="85"/>
                </a:cxn>
                <a:cxn ang="0">
                  <a:pos x="134" y="67"/>
                </a:cxn>
                <a:cxn ang="0">
                  <a:pos x="129" y="58"/>
                </a:cxn>
                <a:cxn ang="0">
                  <a:pos x="116" y="58"/>
                </a:cxn>
                <a:cxn ang="0">
                  <a:pos x="80" y="40"/>
                </a:cxn>
                <a:cxn ang="0">
                  <a:pos x="62" y="32"/>
                </a:cxn>
                <a:cxn ang="0">
                  <a:pos x="62" y="0"/>
                </a:cxn>
                <a:cxn ang="0">
                  <a:pos x="40" y="5"/>
                </a:cxn>
                <a:cxn ang="0">
                  <a:pos x="13" y="23"/>
                </a:cxn>
                <a:cxn ang="0">
                  <a:pos x="0" y="23"/>
                </a:cxn>
                <a:cxn ang="0">
                  <a:pos x="9" y="40"/>
                </a:cxn>
                <a:cxn ang="0">
                  <a:pos x="4" y="49"/>
                </a:cxn>
                <a:cxn ang="0">
                  <a:pos x="4" y="72"/>
                </a:cxn>
                <a:cxn ang="0">
                  <a:pos x="0" y="94"/>
                </a:cxn>
                <a:cxn ang="0">
                  <a:pos x="4" y="99"/>
                </a:cxn>
                <a:cxn ang="0">
                  <a:pos x="0" y="112"/>
                </a:cxn>
                <a:cxn ang="0">
                  <a:pos x="0" y="121"/>
                </a:cxn>
              </a:cxnLst>
              <a:rect l="0" t="0" r="r" b="b"/>
              <a:pathLst>
                <a:path w="170" h="201">
                  <a:moveTo>
                    <a:pt x="0" y="121"/>
                  </a:moveTo>
                  <a:lnTo>
                    <a:pt x="4" y="130"/>
                  </a:lnTo>
                  <a:lnTo>
                    <a:pt x="9" y="143"/>
                  </a:lnTo>
                  <a:lnTo>
                    <a:pt x="9" y="161"/>
                  </a:lnTo>
                  <a:lnTo>
                    <a:pt x="22" y="197"/>
                  </a:lnTo>
                  <a:lnTo>
                    <a:pt x="31" y="201"/>
                  </a:lnTo>
                  <a:lnTo>
                    <a:pt x="45" y="188"/>
                  </a:lnTo>
                  <a:lnTo>
                    <a:pt x="67" y="192"/>
                  </a:lnTo>
                  <a:lnTo>
                    <a:pt x="76" y="201"/>
                  </a:lnTo>
                  <a:lnTo>
                    <a:pt x="80" y="188"/>
                  </a:lnTo>
                  <a:lnTo>
                    <a:pt x="94" y="188"/>
                  </a:lnTo>
                  <a:lnTo>
                    <a:pt x="98" y="192"/>
                  </a:lnTo>
                  <a:lnTo>
                    <a:pt x="103" y="179"/>
                  </a:lnTo>
                  <a:lnTo>
                    <a:pt x="103" y="166"/>
                  </a:lnTo>
                  <a:lnTo>
                    <a:pt x="112" y="157"/>
                  </a:lnTo>
                  <a:lnTo>
                    <a:pt x="147" y="148"/>
                  </a:lnTo>
                  <a:lnTo>
                    <a:pt x="161" y="152"/>
                  </a:lnTo>
                  <a:lnTo>
                    <a:pt x="165" y="166"/>
                  </a:lnTo>
                  <a:lnTo>
                    <a:pt x="170" y="161"/>
                  </a:lnTo>
                  <a:lnTo>
                    <a:pt x="170" y="157"/>
                  </a:lnTo>
                  <a:lnTo>
                    <a:pt x="165" y="152"/>
                  </a:lnTo>
                  <a:lnTo>
                    <a:pt x="170" y="125"/>
                  </a:lnTo>
                  <a:lnTo>
                    <a:pt x="170" y="116"/>
                  </a:lnTo>
                  <a:lnTo>
                    <a:pt x="156" y="116"/>
                  </a:lnTo>
                  <a:lnTo>
                    <a:pt x="161" y="99"/>
                  </a:lnTo>
                  <a:lnTo>
                    <a:pt x="134" y="99"/>
                  </a:lnTo>
                  <a:lnTo>
                    <a:pt x="129" y="85"/>
                  </a:lnTo>
                  <a:lnTo>
                    <a:pt x="134" y="67"/>
                  </a:lnTo>
                  <a:lnTo>
                    <a:pt x="129" y="58"/>
                  </a:lnTo>
                  <a:lnTo>
                    <a:pt x="116" y="58"/>
                  </a:lnTo>
                  <a:lnTo>
                    <a:pt x="80" y="40"/>
                  </a:lnTo>
                  <a:lnTo>
                    <a:pt x="62" y="32"/>
                  </a:lnTo>
                  <a:lnTo>
                    <a:pt x="62" y="0"/>
                  </a:lnTo>
                  <a:lnTo>
                    <a:pt x="40" y="5"/>
                  </a:lnTo>
                  <a:lnTo>
                    <a:pt x="13" y="23"/>
                  </a:lnTo>
                  <a:lnTo>
                    <a:pt x="0" y="23"/>
                  </a:lnTo>
                  <a:lnTo>
                    <a:pt x="9" y="40"/>
                  </a:lnTo>
                  <a:lnTo>
                    <a:pt x="4" y="49"/>
                  </a:lnTo>
                  <a:lnTo>
                    <a:pt x="4" y="72"/>
                  </a:lnTo>
                  <a:lnTo>
                    <a:pt x="0" y="94"/>
                  </a:lnTo>
                  <a:lnTo>
                    <a:pt x="4" y="99"/>
                  </a:lnTo>
                  <a:lnTo>
                    <a:pt x="0" y="112"/>
                  </a:lnTo>
                  <a:lnTo>
                    <a:pt x="0" y="12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45" name="Freeform 65"/>
            <p:cNvSpPr>
              <a:spLocks/>
            </p:cNvSpPr>
            <p:nvPr/>
          </p:nvSpPr>
          <p:spPr bwMode="gray">
            <a:xfrm>
              <a:off x="2641978" y="4379808"/>
              <a:ext cx="903237" cy="900736"/>
            </a:xfrm>
            <a:custGeom>
              <a:avLst/>
              <a:gdLst/>
              <a:ahLst/>
              <a:cxnLst>
                <a:cxn ang="0">
                  <a:pos x="45" y="143"/>
                </a:cxn>
                <a:cxn ang="0">
                  <a:pos x="13" y="170"/>
                </a:cxn>
                <a:cxn ang="0">
                  <a:pos x="9" y="219"/>
                </a:cxn>
                <a:cxn ang="0">
                  <a:pos x="49" y="215"/>
                </a:cxn>
                <a:cxn ang="0">
                  <a:pos x="80" y="242"/>
                </a:cxn>
                <a:cxn ang="0">
                  <a:pos x="129" y="251"/>
                </a:cxn>
                <a:cxn ang="0">
                  <a:pos x="196" y="277"/>
                </a:cxn>
                <a:cxn ang="0">
                  <a:pos x="201" y="318"/>
                </a:cxn>
                <a:cxn ang="0">
                  <a:pos x="237" y="335"/>
                </a:cxn>
                <a:cxn ang="0">
                  <a:pos x="237" y="376"/>
                </a:cxn>
                <a:cxn ang="0">
                  <a:pos x="232" y="411"/>
                </a:cxn>
                <a:cxn ang="0">
                  <a:pos x="268" y="416"/>
                </a:cxn>
                <a:cxn ang="0">
                  <a:pos x="286" y="443"/>
                </a:cxn>
                <a:cxn ang="0">
                  <a:pos x="295" y="465"/>
                </a:cxn>
                <a:cxn ang="0">
                  <a:pos x="241" y="537"/>
                </a:cxn>
                <a:cxn ang="0">
                  <a:pos x="259" y="554"/>
                </a:cxn>
                <a:cxn ang="0">
                  <a:pos x="290" y="568"/>
                </a:cxn>
                <a:cxn ang="0">
                  <a:pos x="295" y="608"/>
                </a:cxn>
                <a:cxn ang="0">
                  <a:pos x="362" y="514"/>
                </a:cxn>
                <a:cxn ang="0">
                  <a:pos x="366" y="461"/>
                </a:cxn>
                <a:cxn ang="0">
                  <a:pos x="415" y="443"/>
                </a:cxn>
                <a:cxn ang="0">
                  <a:pos x="464" y="420"/>
                </a:cxn>
                <a:cxn ang="0">
                  <a:pos x="496" y="367"/>
                </a:cxn>
                <a:cxn ang="0">
                  <a:pos x="505" y="277"/>
                </a:cxn>
                <a:cxn ang="0">
                  <a:pos x="531" y="237"/>
                </a:cxn>
                <a:cxn ang="0">
                  <a:pos x="567" y="184"/>
                </a:cxn>
                <a:cxn ang="0">
                  <a:pos x="527" y="143"/>
                </a:cxn>
                <a:cxn ang="0">
                  <a:pos x="487" y="116"/>
                </a:cxn>
                <a:cxn ang="0">
                  <a:pos x="424" y="116"/>
                </a:cxn>
                <a:cxn ang="0">
                  <a:pos x="411" y="103"/>
                </a:cxn>
                <a:cxn ang="0">
                  <a:pos x="357" y="103"/>
                </a:cxn>
                <a:cxn ang="0">
                  <a:pos x="357" y="94"/>
                </a:cxn>
                <a:cxn ang="0">
                  <a:pos x="335" y="76"/>
                </a:cxn>
                <a:cxn ang="0">
                  <a:pos x="348" y="49"/>
                </a:cxn>
                <a:cxn ang="0">
                  <a:pos x="321" y="14"/>
                </a:cxn>
                <a:cxn ang="0">
                  <a:pos x="299" y="49"/>
                </a:cxn>
                <a:cxn ang="0">
                  <a:pos x="259" y="41"/>
                </a:cxn>
                <a:cxn ang="0">
                  <a:pos x="228" y="54"/>
                </a:cxn>
                <a:cxn ang="0">
                  <a:pos x="201" y="45"/>
                </a:cxn>
                <a:cxn ang="0">
                  <a:pos x="201" y="14"/>
                </a:cxn>
                <a:cxn ang="0">
                  <a:pos x="192" y="14"/>
                </a:cxn>
                <a:cxn ang="0">
                  <a:pos x="134" y="9"/>
                </a:cxn>
                <a:cxn ang="0">
                  <a:pos x="138" y="41"/>
                </a:cxn>
                <a:cxn ang="0">
                  <a:pos x="134" y="54"/>
                </a:cxn>
                <a:cxn ang="0">
                  <a:pos x="94" y="58"/>
                </a:cxn>
                <a:cxn ang="0">
                  <a:pos x="62" y="54"/>
                </a:cxn>
                <a:cxn ang="0">
                  <a:pos x="67" y="76"/>
                </a:cxn>
                <a:cxn ang="0">
                  <a:pos x="67" y="85"/>
                </a:cxn>
              </a:cxnLst>
              <a:rect l="0" t="0" r="r" b="b"/>
              <a:pathLst>
                <a:path w="567" h="608">
                  <a:moveTo>
                    <a:pt x="53" y="139"/>
                  </a:moveTo>
                  <a:lnTo>
                    <a:pt x="58" y="143"/>
                  </a:lnTo>
                  <a:lnTo>
                    <a:pt x="45" y="143"/>
                  </a:lnTo>
                  <a:lnTo>
                    <a:pt x="27" y="148"/>
                  </a:lnTo>
                  <a:lnTo>
                    <a:pt x="18" y="157"/>
                  </a:lnTo>
                  <a:lnTo>
                    <a:pt x="13" y="170"/>
                  </a:lnTo>
                  <a:lnTo>
                    <a:pt x="0" y="188"/>
                  </a:lnTo>
                  <a:lnTo>
                    <a:pt x="9" y="206"/>
                  </a:lnTo>
                  <a:lnTo>
                    <a:pt x="9" y="219"/>
                  </a:lnTo>
                  <a:lnTo>
                    <a:pt x="22" y="219"/>
                  </a:lnTo>
                  <a:lnTo>
                    <a:pt x="27" y="228"/>
                  </a:lnTo>
                  <a:lnTo>
                    <a:pt x="49" y="215"/>
                  </a:lnTo>
                  <a:lnTo>
                    <a:pt x="49" y="242"/>
                  </a:lnTo>
                  <a:lnTo>
                    <a:pt x="67" y="242"/>
                  </a:lnTo>
                  <a:lnTo>
                    <a:pt x="80" y="242"/>
                  </a:lnTo>
                  <a:lnTo>
                    <a:pt x="107" y="224"/>
                  </a:lnTo>
                  <a:lnTo>
                    <a:pt x="129" y="219"/>
                  </a:lnTo>
                  <a:lnTo>
                    <a:pt x="129" y="251"/>
                  </a:lnTo>
                  <a:lnTo>
                    <a:pt x="147" y="259"/>
                  </a:lnTo>
                  <a:lnTo>
                    <a:pt x="183" y="277"/>
                  </a:lnTo>
                  <a:lnTo>
                    <a:pt x="196" y="277"/>
                  </a:lnTo>
                  <a:lnTo>
                    <a:pt x="201" y="286"/>
                  </a:lnTo>
                  <a:lnTo>
                    <a:pt x="196" y="304"/>
                  </a:lnTo>
                  <a:lnTo>
                    <a:pt x="201" y="318"/>
                  </a:lnTo>
                  <a:lnTo>
                    <a:pt x="228" y="318"/>
                  </a:lnTo>
                  <a:lnTo>
                    <a:pt x="223" y="335"/>
                  </a:lnTo>
                  <a:lnTo>
                    <a:pt x="237" y="335"/>
                  </a:lnTo>
                  <a:lnTo>
                    <a:pt x="237" y="344"/>
                  </a:lnTo>
                  <a:lnTo>
                    <a:pt x="232" y="371"/>
                  </a:lnTo>
                  <a:lnTo>
                    <a:pt x="237" y="376"/>
                  </a:lnTo>
                  <a:lnTo>
                    <a:pt x="237" y="380"/>
                  </a:lnTo>
                  <a:lnTo>
                    <a:pt x="237" y="394"/>
                  </a:lnTo>
                  <a:lnTo>
                    <a:pt x="232" y="411"/>
                  </a:lnTo>
                  <a:lnTo>
                    <a:pt x="246" y="411"/>
                  </a:lnTo>
                  <a:lnTo>
                    <a:pt x="259" y="407"/>
                  </a:lnTo>
                  <a:lnTo>
                    <a:pt x="268" y="416"/>
                  </a:lnTo>
                  <a:lnTo>
                    <a:pt x="268" y="443"/>
                  </a:lnTo>
                  <a:lnTo>
                    <a:pt x="281" y="438"/>
                  </a:lnTo>
                  <a:lnTo>
                    <a:pt x="286" y="443"/>
                  </a:lnTo>
                  <a:lnTo>
                    <a:pt x="281" y="461"/>
                  </a:lnTo>
                  <a:lnTo>
                    <a:pt x="286" y="465"/>
                  </a:lnTo>
                  <a:lnTo>
                    <a:pt x="295" y="465"/>
                  </a:lnTo>
                  <a:lnTo>
                    <a:pt x="295" y="487"/>
                  </a:lnTo>
                  <a:lnTo>
                    <a:pt x="277" y="501"/>
                  </a:lnTo>
                  <a:lnTo>
                    <a:pt x="241" y="537"/>
                  </a:lnTo>
                  <a:lnTo>
                    <a:pt x="241" y="541"/>
                  </a:lnTo>
                  <a:lnTo>
                    <a:pt x="250" y="541"/>
                  </a:lnTo>
                  <a:lnTo>
                    <a:pt x="259" y="554"/>
                  </a:lnTo>
                  <a:lnTo>
                    <a:pt x="268" y="550"/>
                  </a:lnTo>
                  <a:lnTo>
                    <a:pt x="277" y="563"/>
                  </a:lnTo>
                  <a:lnTo>
                    <a:pt x="290" y="568"/>
                  </a:lnTo>
                  <a:lnTo>
                    <a:pt x="299" y="586"/>
                  </a:lnTo>
                  <a:lnTo>
                    <a:pt x="295" y="595"/>
                  </a:lnTo>
                  <a:lnTo>
                    <a:pt x="295" y="608"/>
                  </a:lnTo>
                  <a:lnTo>
                    <a:pt x="308" y="599"/>
                  </a:lnTo>
                  <a:lnTo>
                    <a:pt x="317" y="577"/>
                  </a:lnTo>
                  <a:lnTo>
                    <a:pt x="362" y="514"/>
                  </a:lnTo>
                  <a:lnTo>
                    <a:pt x="366" y="501"/>
                  </a:lnTo>
                  <a:lnTo>
                    <a:pt x="371" y="465"/>
                  </a:lnTo>
                  <a:lnTo>
                    <a:pt x="366" y="461"/>
                  </a:lnTo>
                  <a:lnTo>
                    <a:pt x="375" y="461"/>
                  </a:lnTo>
                  <a:lnTo>
                    <a:pt x="397" y="443"/>
                  </a:lnTo>
                  <a:lnTo>
                    <a:pt x="415" y="443"/>
                  </a:lnTo>
                  <a:lnTo>
                    <a:pt x="415" y="434"/>
                  </a:lnTo>
                  <a:lnTo>
                    <a:pt x="447" y="425"/>
                  </a:lnTo>
                  <a:lnTo>
                    <a:pt x="464" y="420"/>
                  </a:lnTo>
                  <a:lnTo>
                    <a:pt x="464" y="416"/>
                  </a:lnTo>
                  <a:lnTo>
                    <a:pt x="473" y="411"/>
                  </a:lnTo>
                  <a:lnTo>
                    <a:pt x="496" y="367"/>
                  </a:lnTo>
                  <a:lnTo>
                    <a:pt x="496" y="349"/>
                  </a:lnTo>
                  <a:lnTo>
                    <a:pt x="505" y="340"/>
                  </a:lnTo>
                  <a:lnTo>
                    <a:pt x="505" y="277"/>
                  </a:lnTo>
                  <a:lnTo>
                    <a:pt x="509" y="264"/>
                  </a:lnTo>
                  <a:lnTo>
                    <a:pt x="514" y="268"/>
                  </a:lnTo>
                  <a:lnTo>
                    <a:pt x="531" y="237"/>
                  </a:lnTo>
                  <a:lnTo>
                    <a:pt x="540" y="237"/>
                  </a:lnTo>
                  <a:lnTo>
                    <a:pt x="567" y="197"/>
                  </a:lnTo>
                  <a:lnTo>
                    <a:pt x="567" y="184"/>
                  </a:lnTo>
                  <a:lnTo>
                    <a:pt x="558" y="152"/>
                  </a:lnTo>
                  <a:lnTo>
                    <a:pt x="536" y="152"/>
                  </a:lnTo>
                  <a:lnTo>
                    <a:pt x="527" y="143"/>
                  </a:lnTo>
                  <a:lnTo>
                    <a:pt x="523" y="143"/>
                  </a:lnTo>
                  <a:lnTo>
                    <a:pt x="500" y="121"/>
                  </a:lnTo>
                  <a:lnTo>
                    <a:pt x="487" y="116"/>
                  </a:lnTo>
                  <a:lnTo>
                    <a:pt x="460" y="116"/>
                  </a:lnTo>
                  <a:lnTo>
                    <a:pt x="438" y="112"/>
                  </a:lnTo>
                  <a:lnTo>
                    <a:pt x="424" y="116"/>
                  </a:lnTo>
                  <a:lnTo>
                    <a:pt x="424" y="103"/>
                  </a:lnTo>
                  <a:lnTo>
                    <a:pt x="420" y="94"/>
                  </a:lnTo>
                  <a:lnTo>
                    <a:pt x="411" y="103"/>
                  </a:lnTo>
                  <a:lnTo>
                    <a:pt x="406" y="94"/>
                  </a:lnTo>
                  <a:lnTo>
                    <a:pt x="375" y="90"/>
                  </a:lnTo>
                  <a:lnTo>
                    <a:pt x="357" y="103"/>
                  </a:lnTo>
                  <a:lnTo>
                    <a:pt x="348" y="116"/>
                  </a:lnTo>
                  <a:lnTo>
                    <a:pt x="353" y="99"/>
                  </a:lnTo>
                  <a:lnTo>
                    <a:pt x="357" y="94"/>
                  </a:lnTo>
                  <a:lnTo>
                    <a:pt x="366" y="85"/>
                  </a:lnTo>
                  <a:lnTo>
                    <a:pt x="339" y="81"/>
                  </a:lnTo>
                  <a:lnTo>
                    <a:pt x="335" y="76"/>
                  </a:lnTo>
                  <a:lnTo>
                    <a:pt x="353" y="76"/>
                  </a:lnTo>
                  <a:lnTo>
                    <a:pt x="344" y="72"/>
                  </a:lnTo>
                  <a:lnTo>
                    <a:pt x="348" y="49"/>
                  </a:lnTo>
                  <a:lnTo>
                    <a:pt x="335" y="45"/>
                  </a:lnTo>
                  <a:lnTo>
                    <a:pt x="330" y="18"/>
                  </a:lnTo>
                  <a:lnTo>
                    <a:pt x="321" y="14"/>
                  </a:lnTo>
                  <a:lnTo>
                    <a:pt x="321" y="23"/>
                  </a:lnTo>
                  <a:lnTo>
                    <a:pt x="313" y="41"/>
                  </a:lnTo>
                  <a:lnTo>
                    <a:pt x="299" y="49"/>
                  </a:lnTo>
                  <a:lnTo>
                    <a:pt x="286" y="49"/>
                  </a:lnTo>
                  <a:lnTo>
                    <a:pt x="277" y="41"/>
                  </a:lnTo>
                  <a:lnTo>
                    <a:pt x="259" y="41"/>
                  </a:lnTo>
                  <a:lnTo>
                    <a:pt x="259" y="54"/>
                  </a:lnTo>
                  <a:lnTo>
                    <a:pt x="254" y="49"/>
                  </a:lnTo>
                  <a:lnTo>
                    <a:pt x="228" y="54"/>
                  </a:lnTo>
                  <a:lnTo>
                    <a:pt x="219" y="63"/>
                  </a:lnTo>
                  <a:lnTo>
                    <a:pt x="210" y="58"/>
                  </a:lnTo>
                  <a:lnTo>
                    <a:pt x="201" y="45"/>
                  </a:lnTo>
                  <a:lnTo>
                    <a:pt x="201" y="23"/>
                  </a:lnTo>
                  <a:lnTo>
                    <a:pt x="210" y="14"/>
                  </a:lnTo>
                  <a:lnTo>
                    <a:pt x="201" y="14"/>
                  </a:lnTo>
                  <a:lnTo>
                    <a:pt x="201" y="0"/>
                  </a:lnTo>
                  <a:lnTo>
                    <a:pt x="192" y="0"/>
                  </a:lnTo>
                  <a:lnTo>
                    <a:pt x="192" y="14"/>
                  </a:lnTo>
                  <a:lnTo>
                    <a:pt x="161" y="18"/>
                  </a:lnTo>
                  <a:lnTo>
                    <a:pt x="147" y="18"/>
                  </a:lnTo>
                  <a:lnTo>
                    <a:pt x="134" y="9"/>
                  </a:lnTo>
                  <a:lnTo>
                    <a:pt x="129" y="18"/>
                  </a:lnTo>
                  <a:lnTo>
                    <a:pt x="134" y="23"/>
                  </a:lnTo>
                  <a:lnTo>
                    <a:pt x="138" y="41"/>
                  </a:lnTo>
                  <a:lnTo>
                    <a:pt x="152" y="45"/>
                  </a:lnTo>
                  <a:lnTo>
                    <a:pt x="143" y="45"/>
                  </a:lnTo>
                  <a:lnTo>
                    <a:pt x="134" y="54"/>
                  </a:lnTo>
                  <a:lnTo>
                    <a:pt x="112" y="63"/>
                  </a:lnTo>
                  <a:lnTo>
                    <a:pt x="103" y="58"/>
                  </a:lnTo>
                  <a:lnTo>
                    <a:pt x="94" y="58"/>
                  </a:lnTo>
                  <a:lnTo>
                    <a:pt x="94" y="45"/>
                  </a:lnTo>
                  <a:lnTo>
                    <a:pt x="80" y="54"/>
                  </a:lnTo>
                  <a:lnTo>
                    <a:pt x="62" y="54"/>
                  </a:lnTo>
                  <a:lnTo>
                    <a:pt x="58" y="67"/>
                  </a:lnTo>
                  <a:lnTo>
                    <a:pt x="71" y="67"/>
                  </a:lnTo>
                  <a:lnTo>
                    <a:pt x="67" y="76"/>
                  </a:lnTo>
                  <a:lnTo>
                    <a:pt x="53" y="76"/>
                  </a:lnTo>
                  <a:lnTo>
                    <a:pt x="58" y="85"/>
                  </a:lnTo>
                  <a:lnTo>
                    <a:pt x="67" y="85"/>
                  </a:lnTo>
                  <a:lnTo>
                    <a:pt x="71" y="94"/>
                  </a:lnTo>
                  <a:lnTo>
                    <a:pt x="53" y="13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46" name="Freeform 66"/>
            <p:cNvSpPr>
              <a:spLocks/>
            </p:cNvSpPr>
            <p:nvPr/>
          </p:nvSpPr>
          <p:spPr bwMode="gray">
            <a:xfrm>
              <a:off x="2286737" y="4089439"/>
              <a:ext cx="35046" cy="59259"/>
            </a:xfrm>
            <a:custGeom>
              <a:avLst/>
              <a:gdLst/>
              <a:ahLst/>
              <a:cxnLst>
                <a:cxn ang="0">
                  <a:pos x="4" y="9"/>
                </a:cxn>
                <a:cxn ang="0">
                  <a:pos x="0" y="26"/>
                </a:cxn>
                <a:cxn ang="0">
                  <a:pos x="4" y="40"/>
                </a:cxn>
                <a:cxn ang="0">
                  <a:pos x="8" y="40"/>
                </a:cxn>
                <a:cxn ang="0">
                  <a:pos x="13" y="35"/>
                </a:cxn>
                <a:cxn ang="0">
                  <a:pos x="17" y="31"/>
                </a:cxn>
                <a:cxn ang="0">
                  <a:pos x="22" y="26"/>
                </a:cxn>
                <a:cxn ang="0">
                  <a:pos x="17" y="4"/>
                </a:cxn>
                <a:cxn ang="0">
                  <a:pos x="13" y="0"/>
                </a:cxn>
                <a:cxn ang="0">
                  <a:pos x="4" y="9"/>
                </a:cxn>
              </a:cxnLst>
              <a:rect l="0" t="0" r="r" b="b"/>
              <a:pathLst>
                <a:path w="22" h="40">
                  <a:moveTo>
                    <a:pt x="4" y="9"/>
                  </a:moveTo>
                  <a:lnTo>
                    <a:pt x="0" y="26"/>
                  </a:lnTo>
                  <a:lnTo>
                    <a:pt x="4" y="40"/>
                  </a:lnTo>
                  <a:lnTo>
                    <a:pt x="8" y="40"/>
                  </a:lnTo>
                  <a:lnTo>
                    <a:pt x="13" y="35"/>
                  </a:lnTo>
                  <a:lnTo>
                    <a:pt x="17" y="31"/>
                  </a:lnTo>
                  <a:lnTo>
                    <a:pt x="22" y="26"/>
                  </a:lnTo>
                  <a:lnTo>
                    <a:pt x="17" y="4"/>
                  </a:lnTo>
                  <a:lnTo>
                    <a:pt x="13" y="0"/>
                  </a:lnTo>
                  <a:lnTo>
                    <a:pt x="4" y="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47" name="Freeform 67"/>
            <p:cNvSpPr>
              <a:spLocks noEditPoints="1"/>
            </p:cNvSpPr>
            <p:nvPr/>
          </p:nvSpPr>
          <p:spPr bwMode="gray">
            <a:xfrm>
              <a:off x="1104723" y="1705748"/>
              <a:ext cx="2027902" cy="1780731"/>
            </a:xfrm>
            <a:custGeom>
              <a:avLst/>
              <a:gdLst/>
              <a:ahLst/>
              <a:cxnLst>
                <a:cxn ang="0">
                  <a:pos x="161" y="894"/>
                </a:cxn>
                <a:cxn ang="0">
                  <a:pos x="188" y="1001"/>
                </a:cxn>
                <a:cxn ang="0">
                  <a:pos x="733" y="1081"/>
                </a:cxn>
                <a:cxn ang="0">
                  <a:pos x="858" y="1162"/>
                </a:cxn>
                <a:cxn ang="0">
                  <a:pos x="1014" y="1099"/>
                </a:cxn>
                <a:cxn ang="0">
                  <a:pos x="1197" y="934"/>
                </a:cxn>
                <a:cxn ang="0">
                  <a:pos x="1121" y="818"/>
                </a:cxn>
                <a:cxn ang="0">
                  <a:pos x="956" y="710"/>
                </a:cxn>
                <a:cxn ang="0">
                  <a:pos x="902" y="979"/>
                </a:cxn>
                <a:cxn ang="0">
                  <a:pos x="692" y="813"/>
                </a:cxn>
                <a:cxn ang="0">
                  <a:pos x="755" y="612"/>
                </a:cxn>
                <a:cxn ang="0">
                  <a:pos x="817" y="581"/>
                </a:cxn>
                <a:cxn ang="0">
                  <a:pos x="817" y="438"/>
                </a:cxn>
                <a:cxn ang="0">
                  <a:pos x="728" y="456"/>
                </a:cxn>
                <a:cxn ang="0">
                  <a:pos x="643" y="407"/>
                </a:cxn>
                <a:cxn ang="0">
                  <a:pos x="616" y="500"/>
                </a:cxn>
                <a:cxn ang="0">
                  <a:pos x="478" y="541"/>
                </a:cxn>
                <a:cxn ang="0">
                  <a:pos x="237" y="424"/>
                </a:cxn>
                <a:cxn ang="0">
                  <a:pos x="121" y="938"/>
                </a:cxn>
                <a:cxn ang="0">
                  <a:pos x="232" y="1041"/>
                </a:cxn>
                <a:cxn ang="0">
                  <a:pos x="304" y="348"/>
                </a:cxn>
                <a:cxn ang="0">
                  <a:pos x="295" y="112"/>
                </a:cxn>
                <a:cxn ang="0">
                  <a:pos x="317" y="18"/>
                </a:cxn>
                <a:cxn ang="0">
                  <a:pos x="420" y="411"/>
                </a:cxn>
                <a:cxn ang="0">
                  <a:pos x="554" y="478"/>
                </a:cxn>
                <a:cxn ang="0">
                  <a:pos x="487" y="344"/>
                </a:cxn>
                <a:cxn ang="0">
                  <a:pos x="380" y="259"/>
                </a:cxn>
                <a:cxn ang="0">
                  <a:pos x="344" y="594"/>
                </a:cxn>
                <a:cxn ang="0">
                  <a:pos x="241" y="585"/>
                </a:cxn>
                <a:cxn ang="0">
                  <a:pos x="451" y="702"/>
                </a:cxn>
                <a:cxn ang="0">
                  <a:pos x="362" y="89"/>
                </a:cxn>
                <a:cxn ang="0">
                  <a:pos x="407" y="156"/>
                </a:cxn>
                <a:cxn ang="0">
                  <a:pos x="509" y="165"/>
                </a:cxn>
                <a:cxn ang="0">
                  <a:pos x="456" y="152"/>
                </a:cxn>
                <a:cxn ang="0">
                  <a:pos x="616" y="179"/>
                </a:cxn>
                <a:cxn ang="0">
                  <a:pos x="563" y="89"/>
                </a:cxn>
                <a:cxn ang="0">
                  <a:pos x="572" y="259"/>
                </a:cxn>
                <a:cxn ang="0">
                  <a:pos x="634" y="264"/>
                </a:cxn>
                <a:cxn ang="0">
                  <a:pos x="688" y="295"/>
                </a:cxn>
                <a:cxn ang="0">
                  <a:pos x="679" y="62"/>
                </a:cxn>
                <a:cxn ang="0">
                  <a:pos x="809" y="205"/>
                </a:cxn>
                <a:cxn ang="0">
                  <a:pos x="773" y="143"/>
                </a:cxn>
                <a:cxn ang="0">
                  <a:pos x="804" y="688"/>
                </a:cxn>
                <a:cxn ang="0">
                  <a:pos x="791" y="657"/>
                </a:cxn>
                <a:cxn ang="0">
                  <a:pos x="759" y="89"/>
                </a:cxn>
                <a:cxn ang="0">
                  <a:pos x="849" y="40"/>
                </a:cxn>
                <a:cxn ang="0">
                  <a:pos x="844" y="688"/>
                </a:cxn>
                <a:cxn ang="0">
                  <a:pos x="929" y="438"/>
                </a:cxn>
                <a:cxn ang="0">
                  <a:pos x="978" y="563"/>
                </a:cxn>
                <a:cxn ang="0">
                  <a:pos x="1005" y="693"/>
                </a:cxn>
                <a:cxn ang="0">
                  <a:pos x="1117" y="626"/>
                </a:cxn>
                <a:cxn ang="0">
                  <a:pos x="1041" y="420"/>
                </a:cxn>
                <a:cxn ang="0">
                  <a:pos x="951" y="308"/>
                </a:cxn>
                <a:cxn ang="0">
                  <a:pos x="804" y="273"/>
                </a:cxn>
                <a:cxn ang="0">
                  <a:pos x="737" y="366"/>
                </a:cxn>
                <a:cxn ang="0">
                  <a:pos x="889" y="706"/>
                </a:cxn>
                <a:cxn ang="0">
                  <a:pos x="1054" y="1135"/>
                </a:cxn>
                <a:cxn ang="0">
                  <a:pos x="1161" y="1122"/>
                </a:cxn>
                <a:cxn ang="0">
                  <a:pos x="1085" y="1050"/>
                </a:cxn>
                <a:cxn ang="0">
                  <a:pos x="1108" y="1041"/>
                </a:cxn>
                <a:cxn ang="0">
                  <a:pos x="1224" y="1086"/>
                </a:cxn>
                <a:cxn ang="0">
                  <a:pos x="1260" y="1077"/>
                </a:cxn>
              </a:cxnLst>
              <a:rect l="0" t="0" r="r" b="b"/>
              <a:pathLst>
                <a:path w="1273" h="1202">
                  <a:moveTo>
                    <a:pt x="0" y="442"/>
                  </a:moveTo>
                  <a:lnTo>
                    <a:pt x="0" y="777"/>
                  </a:lnTo>
                  <a:lnTo>
                    <a:pt x="4" y="782"/>
                  </a:lnTo>
                  <a:lnTo>
                    <a:pt x="13" y="782"/>
                  </a:lnTo>
                  <a:lnTo>
                    <a:pt x="22" y="773"/>
                  </a:lnTo>
                  <a:lnTo>
                    <a:pt x="27" y="777"/>
                  </a:lnTo>
                  <a:lnTo>
                    <a:pt x="31" y="782"/>
                  </a:lnTo>
                  <a:lnTo>
                    <a:pt x="45" y="800"/>
                  </a:lnTo>
                  <a:lnTo>
                    <a:pt x="49" y="809"/>
                  </a:lnTo>
                  <a:lnTo>
                    <a:pt x="63" y="804"/>
                  </a:lnTo>
                  <a:lnTo>
                    <a:pt x="71" y="791"/>
                  </a:lnTo>
                  <a:lnTo>
                    <a:pt x="85" y="791"/>
                  </a:lnTo>
                  <a:lnTo>
                    <a:pt x="103" y="804"/>
                  </a:lnTo>
                  <a:lnTo>
                    <a:pt x="121" y="840"/>
                  </a:lnTo>
                  <a:lnTo>
                    <a:pt x="134" y="867"/>
                  </a:lnTo>
                  <a:lnTo>
                    <a:pt x="152" y="885"/>
                  </a:lnTo>
                  <a:lnTo>
                    <a:pt x="161" y="885"/>
                  </a:lnTo>
                  <a:lnTo>
                    <a:pt x="161" y="894"/>
                  </a:lnTo>
                  <a:lnTo>
                    <a:pt x="165" y="903"/>
                  </a:lnTo>
                  <a:lnTo>
                    <a:pt x="161" y="920"/>
                  </a:lnTo>
                  <a:lnTo>
                    <a:pt x="156" y="929"/>
                  </a:lnTo>
                  <a:lnTo>
                    <a:pt x="156" y="938"/>
                  </a:lnTo>
                  <a:lnTo>
                    <a:pt x="152" y="938"/>
                  </a:lnTo>
                  <a:lnTo>
                    <a:pt x="152" y="943"/>
                  </a:lnTo>
                  <a:lnTo>
                    <a:pt x="161" y="943"/>
                  </a:lnTo>
                  <a:lnTo>
                    <a:pt x="156" y="956"/>
                  </a:lnTo>
                  <a:lnTo>
                    <a:pt x="165" y="965"/>
                  </a:lnTo>
                  <a:lnTo>
                    <a:pt x="174" y="956"/>
                  </a:lnTo>
                  <a:lnTo>
                    <a:pt x="179" y="956"/>
                  </a:lnTo>
                  <a:lnTo>
                    <a:pt x="170" y="965"/>
                  </a:lnTo>
                  <a:lnTo>
                    <a:pt x="179" y="979"/>
                  </a:lnTo>
                  <a:lnTo>
                    <a:pt x="183" y="979"/>
                  </a:lnTo>
                  <a:lnTo>
                    <a:pt x="183" y="970"/>
                  </a:lnTo>
                  <a:lnTo>
                    <a:pt x="188" y="970"/>
                  </a:lnTo>
                  <a:lnTo>
                    <a:pt x="188" y="983"/>
                  </a:lnTo>
                  <a:lnTo>
                    <a:pt x="188" y="1001"/>
                  </a:lnTo>
                  <a:lnTo>
                    <a:pt x="197" y="1001"/>
                  </a:lnTo>
                  <a:lnTo>
                    <a:pt x="197" y="1005"/>
                  </a:lnTo>
                  <a:lnTo>
                    <a:pt x="206" y="1014"/>
                  </a:lnTo>
                  <a:lnTo>
                    <a:pt x="219" y="1023"/>
                  </a:lnTo>
                  <a:lnTo>
                    <a:pt x="237" y="1028"/>
                  </a:lnTo>
                  <a:lnTo>
                    <a:pt x="237" y="1037"/>
                  </a:lnTo>
                  <a:lnTo>
                    <a:pt x="246" y="1046"/>
                  </a:lnTo>
                  <a:lnTo>
                    <a:pt x="264" y="1055"/>
                  </a:lnTo>
                  <a:lnTo>
                    <a:pt x="268" y="1059"/>
                  </a:lnTo>
                  <a:lnTo>
                    <a:pt x="268" y="1063"/>
                  </a:lnTo>
                  <a:lnTo>
                    <a:pt x="657" y="1063"/>
                  </a:lnTo>
                  <a:lnTo>
                    <a:pt x="666" y="1059"/>
                  </a:lnTo>
                  <a:lnTo>
                    <a:pt x="670" y="1068"/>
                  </a:lnTo>
                  <a:lnTo>
                    <a:pt x="692" y="1068"/>
                  </a:lnTo>
                  <a:lnTo>
                    <a:pt x="701" y="1072"/>
                  </a:lnTo>
                  <a:lnTo>
                    <a:pt x="710" y="1081"/>
                  </a:lnTo>
                  <a:lnTo>
                    <a:pt x="724" y="1077"/>
                  </a:lnTo>
                  <a:lnTo>
                    <a:pt x="733" y="1081"/>
                  </a:lnTo>
                  <a:lnTo>
                    <a:pt x="750" y="1072"/>
                  </a:lnTo>
                  <a:lnTo>
                    <a:pt x="759" y="1068"/>
                  </a:lnTo>
                  <a:lnTo>
                    <a:pt x="764" y="1059"/>
                  </a:lnTo>
                  <a:lnTo>
                    <a:pt x="786" y="1063"/>
                  </a:lnTo>
                  <a:lnTo>
                    <a:pt x="795" y="1081"/>
                  </a:lnTo>
                  <a:lnTo>
                    <a:pt x="809" y="1081"/>
                  </a:lnTo>
                  <a:lnTo>
                    <a:pt x="809" y="1099"/>
                  </a:lnTo>
                  <a:lnTo>
                    <a:pt x="817" y="1113"/>
                  </a:lnTo>
                  <a:lnTo>
                    <a:pt x="826" y="1117"/>
                  </a:lnTo>
                  <a:lnTo>
                    <a:pt x="867" y="1122"/>
                  </a:lnTo>
                  <a:lnTo>
                    <a:pt x="889" y="1148"/>
                  </a:lnTo>
                  <a:lnTo>
                    <a:pt x="876" y="1144"/>
                  </a:lnTo>
                  <a:lnTo>
                    <a:pt x="880" y="1153"/>
                  </a:lnTo>
                  <a:lnTo>
                    <a:pt x="867" y="1148"/>
                  </a:lnTo>
                  <a:lnTo>
                    <a:pt x="858" y="1135"/>
                  </a:lnTo>
                  <a:lnTo>
                    <a:pt x="853" y="1135"/>
                  </a:lnTo>
                  <a:lnTo>
                    <a:pt x="862" y="1148"/>
                  </a:lnTo>
                  <a:lnTo>
                    <a:pt x="858" y="1162"/>
                  </a:lnTo>
                  <a:lnTo>
                    <a:pt x="858" y="1171"/>
                  </a:lnTo>
                  <a:lnTo>
                    <a:pt x="844" y="1189"/>
                  </a:lnTo>
                  <a:lnTo>
                    <a:pt x="844" y="1193"/>
                  </a:lnTo>
                  <a:lnTo>
                    <a:pt x="840" y="1198"/>
                  </a:lnTo>
                  <a:lnTo>
                    <a:pt x="844" y="1202"/>
                  </a:lnTo>
                  <a:lnTo>
                    <a:pt x="862" y="1189"/>
                  </a:lnTo>
                  <a:lnTo>
                    <a:pt x="876" y="1193"/>
                  </a:lnTo>
                  <a:lnTo>
                    <a:pt x="876" y="1189"/>
                  </a:lnTo>
                  <a:lnTo>
                    <a:pt x="893" y="1184"/>
                  </a:lnTo>
                  <a:lnTo>
                    <a:pt x="893" y="1180"/>
                  </a:lnTo>
                  <a:lnTo>
                    <a:pt x="880" y="1175"/>
                  </a:lnTo>
                  <a:lnTo>
                    <a:pt x="889" y="1171"/>
                  </a:lnTo>
                  <a:lnTo>
                    <a:pt x="911" y="1162"/>
                  </a:lnTo>
                  <a:lnTo>
                    <a:pt x="925" y="1166"/>
                  </a:lnTo>
                  <a:lnTo>
                    <a:pt x="929" y="1157"/>
                  </a:lnTo>
                  <a:lnTo>
                    <a:pt x="934" y="1157"/>
                  </a:lnTo>
                  <a:lnTo>
                    <a:pt x="992" y="1108"/>
                  </a:lnTo>
                  <a:lnTo>
                    <a:pt x="1014" y="1099"/>
                  </a:lnTo>
                  <a:lnTo>
                    <a:pt x="1032" y="1072"/>
                  </a:lnTo>
                  <a:lnTo>
                    <a:pt x="1041" y="1059"/>
                  </a:lnTo>
                  <a:lnTo>
                    <a:pt x="1063" y="1050"/>
                  </a:lnTo>
                  <a:lnTo>
                    <a:pt x="1072" y="1032"/>
                  </a:lnTo>
                  <a:lnTo>
                    <a:pt x="1170" y="1032"/>
                  </a:lnTo>
                  <a:lnTo>
                    <a:pt x="1193" y="1001"/>
                  </a:lnTo>
                  <a:lnTo>
                    <a:pt x="1215" y="996"/>
                  </a:lnTo>
                  <a:lnTo>
                    <a:pt x="1228" y="983"/>
                  </a:lnTo>
                  <a:lnTo>
                    <a:pt x="1228" y="974"/>
                  </a:lnTo>
                  <a:lnTo>
                    <a:pt x="1224" y="974"/>
                  </a:lnTo>
                  <a:lnTo>
                    <a:pt x="1228" y="965"/>
                  </a:lnTo>
                  <a:lnTo>
                    <a:pt x="1228" y="956"/>
                  </a:lnTo>
                  <a:lnTo>
                    <a:pt x="1219" y="943"/>
                  </a:lnTo>
                  <a:lnTo>
                    <a:pt x="1211" y="947"/>
                  </a:lnTo>
                  <a:lnTo>
                    <a:pt x="1202" y="952"/>
                  </a:lnTo>
                  <a:lnTo>
                    <a:pt x="1206" y="938"/>
                  </a:lnTo>
                  <a:lnTo>
                    <a:pt x="1206" y="934"/>
                  </a:lnTo>
                  <a:lnTo>
                    <a:pt x="1197" y="934"/>
                  </a:lnTo>
                  <a:lnTo>
                    <a:pt x="1170" y="956"/>
                  </a:lnTo>
                  <a:lnTo>
                    <a:pt x="1170" y="943"/>
                  </a:lnTo>
                  <a:lnTo>
                    <a:pt x="1184" y="938"/>
                  </a:lnTo>
                  <a:lnTo>
                    <a:pt x="1193" y="929"/>
                  </a:lnTo>
                  <a:lnTo>
                    <a:pt x="1197" y="925"/>
                  </a:lnTo>
                  <a:lnTo>
                    <a:pt x="1197" y="916"/>
                  </a:lnTo>
                  <a:lnTo>
                    <a:pt x="1184" y="925"/>
                  </a:lnTo>
                  <a:lnTo>
                    <a:pt x="1184" y="912"/>
                  </a:lnTo>
                  <a:lnTo>
                    <a:pt x="1161" y="912"/>
                  </a:lnTo>
                  <a:lnTo>
                    <a:pt x="1161" y="894"/>
                  </a:lnTo>
                  <a:lnTo>
                    <a:pt x="1139" y="885"/>
                  </a:lnTo>
                  <a:lnTo>
                    <a:pt x="1135" y="871"/>
                  </a:lnTo>
                  <a:lnTo>
                    <a:pt x="1148" y="871"/>
                  </a:lnTo>
                  <a:lnTo>
                    <a:pt x="1135" y="840"/>
                  </a:lnTo>
                  <a:lnTo>
                    <a:pt x="1126" y="836"/>
                  </a:lnTo>
                  <a:lnTo>
                    <a:pt x="1130" y="827"/>
                  </a:lnTo>
                  <a:lnTo>
                    <a:pt x="1117" y="822"/>
                  </a:lnTo>
                  <a:lnTo>
                    <a:pt x="1121" y="818"/>
                  </a:lnTo>
                  <a:lnTo>
                    <a:pt x="1094" y="769"/>
                  </a:lnTo>
                  <a:lnTo>
                    <a:pt x="1090" y="791"/>
                  </a:lnTo>
                  <a:lnTo>
                    <a:pt x="1081" y="809"/>
                  </a:lnTo>
                  <a:lnTo>
                    <a:pt x="1077" y="809"/>
                  </a:lnTo>
                  <a:lnTo>
                    <a:pt x="1059" y="831"/>
                  </a:lnTo>
                  <a:lnTo>
                    <a:pt x="1045" y="809"/>
                  </a:lnTo>
                  <a:lnTo>
                    <a:pt x="1027" y="813"/>
                  </a:lnTo>
                  <a:lnTo>
                    <a:pt x="1032" y="804"/>
                  </a:lnTo>
                  <a:lnTo>
                    <a:pt x="1027" y="800"/>
                  </a:lnTo>
                  <a:lnTo>
                    <a:pt x="1027" y="777"/>
                  </a:lnTo>
                  <a:lnTo>
                    <a:pt x="1023" y="764"/>
                  </a:lnTo>
                  <a:lnTo>
                    <a:pt x="1032" y="760"/>
                  </a:lnTo>
                  <a:lnTo>
                    <a:pt x="1027" y="751"/>
                  </a:lnTo>
                  <a:lnTo>
                    <a:pt x="1018" y="755"/>
                  </a:lnTo>
                  <a:lnTo>
                    <a:pt x="1001" y="746"/>
                  </a:lnTo>
                  <a:lnTo>
                    <a:pt x="987" y="715"/>
                  </a:lnTo>
                  <a:lnTo>
                    <a:pt x="969" y="702"/>
                  </a:lnTo>
                  <a:lnTo>
                    <a:pt x="956" y="710"/>
                  </a:lnTo>
                  <a:lnTo>
                    <a:pt x="911" y="697"/>
                  </a:lnTo>
                  <a:lnTo>
                    <a:pt x="902" y="706"/>
                  </a:lnTo>
                  <a:lnTo>
                    <a:pt x="902" y="719"/>
                  </a:lnTo>
                  <a:lnTo>
                    <a:pt x="907" y="733"/>
                  </a:lnTo>
                  <a:lnTo>
                    <a:pt x="902" y="760"/>
                  </a:lnTo>
                  <a:lnTo>
                    <a:pt x="907" y="760"/>
                  </a:lnTo>
                  <a:lnTo>
                    <a:pt x="911" y="782"/>
                  </a:lnTo>
                  <a:lnTo>
                    <a:pt x="920" y="782"/>
                  </a:lnTo>
                  <a:lnTo>
                    <a:pt x="898" y="809"/>
                  </a:lnTo>
                  <a:lnTo>
                    <a:pt x="898" y="818"/>
                  </a:lnTo>
                  <a:lnTo>
                    <a:pt x="902" y="822"/>
                  </a:lnTo>
                  <a:lnTo>
                    <a:pt x="925" y="849"/>
                  </a:lnTo>
                  <a:lnTo>
                    <a:pt x="929" y="880"/>
                  </a:lnTo>
                  <a:lnTo>
                    <a:pt x="902" y="912"/>
                  </a:lnTo>
                  <a:lnTo>
                    <a:pt x="880" y="920"/>
                  </a:lnTo>
                  <a:lnTo>
                    <a:pt x="898" y="938"/>
                  </a:lnTo>
                  <a:lnTo>
                    <a:pt x="893" y="961"/>
                  </a:lnTo>
                  <a:lnTo>
                    <a:pt x="902" y="979"/>
                  </a:lnTo>
                  <a:lnTo>
                    <a:pt x="898" y="988"/>
                  </a:lnTo>
                  <a:lnTo>
                    <a:pt x="902" y="1001"/>
                  </a:lnTo>
                  <a:lnTo>
                    <a:pt x="898" y="1005"/>
                  </a:lnTo>
                  <a:lnTo>
                    <a:pt x="889" y="996"/>
                  </a:lnTo>
                  <a:lnTo>
                    <a:pt x="880" y="1010"/>
                  </a:lnTo>
                  <a:lnTo>
                    <a:pt x="862" y="988"/>
                  </a:lnTo>
                  <a:lnTo>
                    <a:pt x="853" y="983"/>
                  </a:lnTo>
                  <a:lnTo>
                    <a:pt x="858" y="979"/>
                  </a:lnTo>
                  <a:lnTo>
                    <a:pt x="844" y="961"/>
                  </a:lnTo>
                  <a:lnTo>
                    <a:pt x="849" y="947"/>
                  </a:lnTo>
                  <a:lnTo>
                    <a:pt x="844" y="934"/>
                  </a:lnTo>
                  <a:lnTo>
                    <a:pt x="849" y="912"/>
                  </a:lnTo>
                  <a:lnTo>
                    <a:pt x="809" y="907"/>
                  </a:lnTo>
                  <a:lnTo>
                    <a:pt x="773" y="885"/>
                  </a:lnTo>
                  <a:lnTo>
                    <a:pt x="755" y="867"/>
                  </a:lnTo>
                  <a:lnTo>
                    <a:pt x="728" y="853"/>
                  </a:lnTo>
                  <a:lnTo>
                    <a:pt x="706" y="867"/>
                  </a:lnTo>
                  <a:lnTo>
                    <a:pt x="692" y="813"/>
                  </a:lnTo>
                  <a:lnTo>
                    <a:pt x="675" y="818"/>
                  </a:lnTo>
                  <a:lnTo>
                    <a:pt x="666" y="809"/>
                  </a:lnTo>
                  <a:lnTo>
                    <a:pt x="670" y="773"/>
                  </a:lnTo>
                  <a:lnTo>
                    <a:pt x="688" y="724"/>
                  </a:lnTo>
                  <a:lnTo>
                    <a:pt x="706" y="706"/>
                  </a:lnTo>
                  <a:lnTo>
                    <a:pt x="706" y="697"/>
                  </a:lnTo>
                  <a:lnTo>
                    <a:pt x="724" y="693"/>
                  </a:lnTo>
                  <a:lnTo>
                    <a:pt x="724" y="675"/>
                  </a:lnTo>
                  <a:lnTo>
                    <a:pt x="652" y="657"/>
                  </a:lnTo>
                  <a:lnTo>
                    <a:pt x="652" y="643"/>
                  </a:lnTo>
                  <a:lnTo>
                    <a:pt x="688" y="657"/>
                  </a:lnTo>
                  <a:lnTo>
                    <a:pt x="724" y="670"/>
                  </a:lnTo>
                  <a:lnTo>
                    <a:pt x="733" y="666"/>
                  </a:lnTo>
                  <a:lnTo>
                    <a:pt x="737" y="652"/>
                  </a:lnTo>
                  <a:lnTo>
                    <a:pt x="755" y="657"/>
                  </a:lnTo>
                  <a:lnTo>
                    <a:pt x="768" y="648"/>
                  </a:lnTo>
                  <a:lnTo>
                    <a:pt x="777" y="612"/>
                  </a:lnTo>
                  <a:lnTo>
                    <a:pt x="755" y="612"/>
                  </a:lnTo>
                  <a:lnTo>
                    <a:pt x="742" y="590"/>
                  </a:lnTo>
                  <a:lnTo>
                    <a:pt x="768" y="608"/>
                  </a:lnTo>
                  <a:lnTo>
                    <a:pt x="782" y="608"/>
                  </a:lnTo>
                  <a:lnTo>
                    <a:pt x="795" y="585"/>
                  </a:lnTo>
                  <a:lnTo>
                    <a:pt x="782" y="581"/>
                  </a:lnTo>
                  <a:lnTo>
                    <a:pt x="782" y="572"/>
                  </a:lnTo>
                  <a:lnTo>
                    <a:pt x="804" y="567"/>
                  </a:lnTo>
                  <a:lnTo>
                    <a:pt x="804" y="581"/>
                  </a:lnTo>
                  <a:lnTo>
                    <a:pt x="813" y="585"/>
                  </a:lnTo>
                  <a:lnTo>
                    <a:pt x="809" y="590"/>
                  </a:lnTo>
                  <a:lnTo>
                    <a:pt x="813" y="603"/>
                  </a:lnTo>
                  <a:lnTo>
                    <a:pt x="813" y="603"/>
                  </a:lnTo>
                  <a:lnTo>
                    <a:pt x="813" y="590"/>
                  </a:lnTo>
                  <a:lnTo>
                    <a:pt x="817" y="585"/>
                  </a:lnTo>
                  <a:lnTo>
                    <a:pt x="826" y="603"/>
                  </a:lnTo>
                  <a:lnTo>
                    <a:pt x="831" y="603"/>
                  </a:lnTo>
                  <a:lnTo>
                    <a:pt x="826" y="590"/>
                  </a:lnTo>
                  <a:lnTo>
                    <a:pt x="817" y="581"/>
                  </a:lnTo>
                  <a:lnTo>
                    <a:pt x="822" y="581"/>
                  </a:lnTo>
                  <a:lnTo>
                    <a:pt x="822" y="567"/>
                  </a:lnTo>
                  <a:lnTo>
                    <a:pt x="822" y="563"/>
                  </a:lnTo>
                  <a:lnTo>
                    <a:pt x="831" y="581"/>
                  </a:lnTo>
                  <a:lnTo>
                    <a:pt x="853" y="563"/>
                  </a:lnTo>
                  <a:lnTo>
                    <a:pt x="853" y="554"/>
                  </a:lnTo>
                  <a:lnTo>
                    <a:pt x="867" y="545"/>
                  </a:lnTo>
                  <a:lnTo>
                    <a:pt x="867" y="527"/>
                  </a:lnTo>
                  <a:lnTo>
                    <a:pt x="858" y="514"/>
                  </a:lnTo>
                  <a:lnTo>
                    <a:pt x="849" y="491"/>
                  </a:lnTo>
                  <a:lnTo>
                    <a:pt x="858" y="491"/>
                  </a:lnTo>
                  <a:lnTo>
                    <a:pt x="867" y="478"/>
                  </a:lnTo>
                  <a:lnTo>
                    <a:pt x="858" y="474"/>
                  </a:lnTo>
                  <a:lnTo>
                    <a:pt x="867" y="469"/>
                  </a:lnTo>
                  <a:lnTo>
                    <a:pt x="867" y="460"/>
                  </a:lnTo>
                  <a:lnTo>
                    <a:pt x="849" y="442"/>
                  </a:lnTo>
                  <a:lnTo>
                    <a:pt x="826" y="442"/>
                  </a:lnTo>
                  <a:lnTo>
                    <a:pt x="817" y="438"/>
                  </a:lnTo>
                  <a:lnTo>
                    <a:pt x="804" y="438"/>
                  </a:lnTo>
                  <a:lnTo>
                    <a:pt x="804" y="460"/>
                  </a:lnTo>
                  <a:lnTo>
                    <a:pt x="809" y="465"/>
                  </a:lnTo>
                  <a:lnTo>
                    <a:pt x="804" y="474"/>
                  </a:lnTo>
                  <a:lnTo>
                    <a:pt x="795" y="478"/>
                  </a:lnTo>
                  <a:lnTo>
                    <a:pt x="795" y="505"/>
                  </a:lnTo>
                  <a:lnTo>
                    <a:pt x="786" y="518"/>
                  </a:lnTo>
                  <a:lnTo>
                    <a:pt x="773" y="536"/>
                  </a:lnTo>
                  <a:lnTo>
                    <a:pt x="759" y="496"/>
                  </a:lnTo>
                  <a:lnTo>
                    <a:pt x="764" y="478"/>
                  </a:lnTo>
                  <a:lnTo>
                    <a:pt x="764" y="460"/>
                  </a:lnTo>
                  <a:lnTo>
                    <a:pt x="750" y="447"/>
                  </a:lnTo>
                  <a:lnTo>
                    <a:pt x="746" y="447"/>
                  </a:lnTo>
                  <a:lnTo>
                    <a:pt x="737" y="496"/>
                  </a:lnTo>
                  <a:lnTo>
                    <a:pt x="728" y="496"/>
                  </a:lnTo>
                  <a:lnTo>
                    <a:pt x="728" y="469"/>
                  </a:lnTo>
                  <a:lnTo>
                    <a:pt x="719" y="456"/>
                  </a:lnTo>
                  <a:lnTo>
                    <a:pt x="728" y="456"/>
                  </a:lnTo>
                  <a:lnTo>
                    <a:pt x="733" y="451"/>
                  </a:lnTo>
                  <a:lnTo>
                    <a:pt x="719" y="442"/>
                  </a:lnTo>
                  <a:lnTo>
                    <a:pt x="710" y="451"/>
                  </a:lnTo>
                  <a:lnTo>
                    <a:pt x="701" y="442"/>
                  </a:lnTo>
                  <a:lnTo>
                    <a:pt x="706" y="429"/>
                  </a:lnTo>
                  <a:lnTo>
                    <a:pt x="701" y="420"/>
                  </a:lnTo>
                  <a:lnTo>
                    <a:pt x="715" y="420"/>
                  </a:lnTo>
                  <a:lnTo>
                    <a:pt x="706" y="393"/>
                  </a:lnTo>
                  <a:lnTo>
                    <a:pt x="692" y="389"/>
                  </a:lnTo>
                  <a:lnTo>
                    <a:pt x="692" y="366"/>
                  </a:lnTo>
                  <a:lnTo>
                    <a:pt x="679" y="348"/>
                  </a:lnTo>
                  <a:lnTo>
                    <a:pt x="661" y="344"/>
                  </a:lnTo>
                  <a:lnTo>
                    <a:pt x="652" y="348"/>
                  </a:lnTo>
                  <a:lnTo>
                    <a:pt x="661" y="357"/>
                  </a:lnTo>
                  <a:lnTo>
                    <a:pt x="652" y="362"/>
                  </a:lnTo>
                  <a:lnTo>
                    <a:pt x="643" y="389"/>
                  </a:lnTo>
                  <a:lnTo>
                    <a:pt x="657" y="393"/>
                  </a:lnTo>
                  <a:lnTo>
                    <a:pt x="643" y="407"/>
                  </a:lnTo>
                  <a:lnTo>
                    <a:pt x="643" y="424"/>
                  </a:lnTo>
                  <a:lnTo>
                    <a:pt x="652" y="442"/>
                  </a:lnTo>
                  <a:lnTo>
                    <a:pt x="688" y="451"/>
                  </a:lnTo>
                  <a:lnTo>
                    <a:pt x="675" y="460"/>
                  </a:lnTo>
                  <a:lnTo>
                    <a:pt x="670" y="478"/>
                  </a:lnTo>
                  <a:lnTo>
                    <a:pt x="683" y="469"/>
                  </a:lnTo>
                  <a:lnTo>
                    <a:pt x="683" y="487"/>
                  </a:lnTo>
                  <a:lnTo>
                    <a:pt x="670" y="505"/>
                  </a:lnTo>
                  <a:lnTo>
                    <a:pt x="661" y="505"/>
                  </a:lnTo>
                  <a:lnTo>
                    <a:pt x="657" y="518"/>
                  </a:lnTo>
                  <a:lnTo>
                    <a:pt x="666" y="527"/>
                  </a:lnTo>
                  <a:lnTo>
                    <a:pt x="657" y="536"/>
                  </a:lnTo>
                  <a:lnTo>
                    <a:pt x="648" y="527"/>
                  </a:lnTo>
                  <a:lnTo>
                    <a:pt x="652" y="496"/>
                  </a:lnTo>
                  <a:lnTo>
                    <a:pt x="643" y="509"/>
                  </a:lnTo>
                  <a:lnTo>
                    <a:pt x="639" y="491"/>
                  </a:lnTo>
                  <a:lnTo>
                    <a:pt x="625" y="487"/>
                  </a:lnTo>
                  <a:lnTo>
                    <a:pt x="616" y="500"/>
                  </a:lnTo>
                  <a:lnTo>
                    <a:pt x="616" y="509"/>
                  </a:lnTo>
                  <a:lnTo>
                    <a:pt x="603" y="514"/>
                  </a:lnTo>
                  <a:lnTo>
                    <a:pt x="567" y="514"/>
                  </a:lnTo>
                  <a:lnTo>
                    <a:pt x="549" y="505"/>
                  </a:lnTo>
                  <a:lnTo>
                    <a:pt x="536" y="509"/>
                  </a:lnTo>
                  <a:lnTo>
                    <a:pt x="518" y="496"/>
                  </a:lnTo>
                  <a:lnTo>
                    <a:pt x="518" y="478"/>
                  </a:lnTo>
                  <a:lnTo>
                    <a:pt x="509" y="469"/>
                  </a:lnTo>
                  <a:lnTo>
                    <a:pt x="491" y="483"/>
                  </a:lnTo>
                  <a:lnTo>
                    <a:pt x="474" y="483"/>
                  </a:lnTo>
                  <a:lnTo>
                    <a:pt x="469" y="500"/>
                  </a:lnTo>
                  <a:lnTo>
                    <a:pt x="478" y="500"/>
                  </a:lnTo>
                  <a:lnTo>
                    <a:pt x="509" y="487"/>
                  </a:lnTo>
                  <a:lnTo>
                    <a:pt x="514" y="496"/>
                  </a:lnTo>
                  <a:lnTo>
                    <a:pt x="482" y="523"/>
                  </a:lnTo>
                  <a:lnTo>
                    <a:pt x="482" y="554"/>
                  </a:lnTo>
                  <a:lnTo>
                    <a:pt x="474" y="559"/>
                  </a:lnTo>
                  <a:lnTo>
                    <a:pt x="478" y="541"/>
                  </a:lnTo>
                  <a:lnTo>
                    <a:pt x="465" y="532"/>
                  </a:lnTo>
                  <a:lnTo>
                    <a:pt x="465" y="523"/>
                  </a:lnTo>
                  <a:lnTo>
                    <a:pt x="447" y="514"/>
                  </a:lnTo>
                  <a:lnTo>
                    <a:pt x="407" y="532"/>
                  </a:lnTo>
                  <a:lnTo>
                    <a:pt x="371" y="527"/>
                  </a:lnTo>
                  <a:lnTo>
                    <a:pt x="375" y="505"/>
                  </a:lnTo>
                  <a:lnTo>
                    <a:pt x="389" y="505"/>
                  </a:lnTo>
                  <a:lnTo>
                    <a:pt x="393" y="496"/>
                  </a:lnTo>
                  <a:lnTo>
                    <a:pt x="380" y="469"/>
                  </a:lnTo>
                  <a:lnTo>
                    <a:pt x="353" y="460"/>
                  </a:lnTo>
                  <a:lnTo>
                    <a:pt x="357" y="474"/>
                  </a:lnTo>
                  <a:lnTo>
                    <a:pt x="340" y="460"/>
                  </a:lnTo>
                  <a:lnTo>
                    <a:pt x="304" y="451"/>
                  </a:lnTo>
                  <a:lnTo>
                    <a:pt x="259" y="433"/>
                  </a:lnTo>
                  <a:lnTo>
                    <a:pt x="255" y="447"/>
                  </a:lnTo>
                  <a:lnTo>
                    <a:pt x="241" y="451"/>
                  </a:lnTo>
                  <a:lnTo>
                    <a:pt x="241" y="424"/>
                  </a:lnTo>
                  <a:lnTo>
                    <a:pt x="237" y="424"/>
                  </a:lnTo>
                  <a:lnTo>
                    <a:pt x="237" y="447"/>
                  </a:lnTo>
                  <a:lnTo>
                    <a:pt x="228" y="442"/>
                  </a:lnTo>
                  <a:lnTo>
                    <a:pt x="197" y="393"/>
                  </a:lnTo>
                  <a:lnTo>
                    <a:pt x="188" y="402"/>
                  </a:lnTo>
                  <a:lnTo>
                    <a:pt x="192" y="429"/>
                  </a:lnTo>
                  <a:lnTo>
                    <a:pt x="130" y="460"/>
                  </a:lnTo>
                  <a:lnTo>
                    <a:pt x="130" y="451"/>
                  </a:lnTo>
                  <a:lnTo>
                    <a:pt x="165" y="433"/>
                  </a:lnTo>
                  <a:lnTo>
                    <a:pt x="170" y="420"/>
                  </a:lnTo>
                  <a:lnTo>
                    <a:pt x="147" y="424"/>
                  </a:lnTo>
                  <a:lnTo>
                    <a:pt x="139" y="438"/>
                  </a:lnTo>
                  <a:lnTo>
                    <a:pt x="134" y="429"/>
                  </a:lnTo>
                  <a:lnTo>
                    <a:pt x="103" y="451"/>
                  </a:lnTo>
                  <a:lnTo>
                    <a:pt x="98" y="433"/>
                  </a:lnTo>
                  <a:lnTo>
                    <a:pt x="71" y="460"/>
                  </a:lnTo>
                  <a:lnTo>
                    <a:pt x="31" y="447"/>
                  </a:lnTo>
                  <a:lnTo>
                    <a:pt x="0" y="442"/>
                  </a:lnTo>
                  <a:close/>
                  <a:moveTo>
                    <a:pt x="121" y="938"/>
                  </a:moveTo>
                  <a:lnTo>
                    <a:pt x="121" y="956"/>
                  </a:lnTo>
                  <a:lnTo>
                    <a:pt x="130" y="974"/>
                  </a:lnTo>
                  <a:lnTo>
                    <a:pt x="143" y="988"/>
                  </a:lnTo>
                  <a:lnTo>
                    <a:pt x="134" y="970"/>
                  </a:lnTo>
                  <a:lnTo>
                    <a:pt x="139" y="965"/>
                  </a:lnTo>
                  <a:lnTo>
                    <a:pt x="134" y="952"/>
                  </a:lnTo>
                  <a:lnTo>
                    <a:pt x="139" y="943"/>
                  </a:lnTo>
                  <a:lnTo>
                    <a:pt x="121" y="938"/>
                  </a:lnTo>
                  <a:close/>
                  <a:moveTo>
                    <a:pt x="183" y="1019"/>
                  </a:moveTo>
                  <a:lnTo>
                    <a:pt x="192" y="1028"/>
                  </a:lnTo>
                  <a:lnTo>
                    <a:pt x="197" y="1041"/>
                  </a:lnTo>
                  <a:lnTo>
                    <a:pt x="201" y="1037"/>
                  </a:lnTo>
                  <a:lnTo>
                    <a:pt x="210" y="1046"/>
                  </a:lnTo>
                  <a:lnTo>
                    <a:pt x="232" y="1063"/>
                  </a:lnTo>
                  <a:lnTo>
                    <a:pt x="259" y="1072"/>
                  </a:lnTo>
                  <a:lnTo>
                    <a:pt x="259" y="1068"/>
                  </a:lnTo>
                  <a:lnTo>
                    <a:pt x="246" y="1055"/>
                  </a:lnTo>
                  <a:lnTo>
                    <a:pt x="232" y="1041"/>
                  </a:lnTo>
                  <a:lnTo>
                    <a:pt x="228" y="1032"/>
                  </a:lnTo>
                  <a:lnTo>
                    <a:pt x="197" y="1019"/>
                  </a:lnTo>
                  <a:lnTo>
                    <a:pt x="183" y="1019"/>
                  </a:lnTo>
                  <a:close/>
                  <a:moveTo>
                    <a:pt x="241" y="223"/>
                  </a:moveTo>
                  <a:lnTo>
                    <a:pt x="250" y="228"/>
                  </a:lnTo>
                  <a:lnTo>
                    <a:pt x="259" y="246"/>
                  </a:lnTo>
                  <a:lnTo>
                    <a:pt x="241" y="281"/>
                  </a:lnTo>
                  <a:lnTo>
                    <a:pt x="250" y="290"/>
                  </a:lnTo>
                  <a:lnTo>
                    <a:pt x="237" y="290"/>
                  </a:lnTo>
                  <a:lnTo>
                    <a:pt x="228" y="331"/>
                  </a:lnTo>
                  <a:lnTo>
                    <a:pt x="237" y="331"/>
                  </a:lnTo>
                  <a:lnTo>
                    <a:pt x="255" y="344"/>
                  </a:lnTo>
                  <a:lnTo>
                    <a:pt x="255" y="366"/>
                  </a:lnTo>
                  <a:lnTo>
                    <a:pt x="264" y="375"/>
                  </a:lnTo>
                  <a:lnTo>
                    <a:pt x="273" y="371"/>
                  </a:lnTo>
                  <a:lnTo>
                    <a:pt x="281" y="353"/>
                  </a:lnTo>
                  <a:lnTo>
                    <a:pt x="290" y="362"/>
                  </a:lnTo>
                  <a:lnTo>
                    <a:pt x="304" y="348"/>
                  </a:lnTo>
                  <a:lnTo>
                    <a:pt x="304" y="322"/>
                  </a:lnTo>
                  <a:lnTo>
                    <a:pt x="313" y="313"/>
                  </a:lnTo>
                  <a:lnTo>
                    <a:pt x="308" y="304"/>
                  </a:lnTo>
                  <a:lnTo>
                    <a:pt x="313" y="290"/>
                  </a:lnTo>
                  <a:lnTo>
                    <a:pt x="335" y="277"/>
                  </a:lnTo>
                  <a:lnTo>
                    <a:pt x="353" y="268"/>
                  </a:lnTo>
                  <a:lnTo>
                    <a:pt x="371" y="255"/>
                  </a:lnTo>
                  <a:lnTo>
                    <a:pt x="348" y="232"/>
                  </a:lnTo>
                  <a:lnTo>
                    <a:pt x="340" y="210"/>
                  </a:lnTo>
                  <a:lnTo>
                    <a:pt x="322" y="214"/>
                  </a:lnTo>
                  <a:lnTo>
                    <a:pt x="317" y="219"/>
                  </a:lnTo>
                  <a:lnTo>
                    <a:pt x="290" y="205"/>
                  </a:lnTo>
                  <a:lnTo>
                    <a:pt x="241" y="223"/>
                  </a:lnTo>
                  <a:close/>
                  <a:moveTo>
                    <a:pt x="259" y="89"/>
                  </a:moveTo>
                  <a:lnTo>
                    <a:pt x="264" y="98"/>
                  </a:lnTo>
                  <a:lnTo>
                    <a:pt x="281" y="98"/>
                  </a:lnTo>
                  <a:lnTo>
                    <a:pt x="286" y="89"/>
                  </a:lnTo>
                  <a:lnTo>
                    <a:pt x="295" y="112"/>
                  </a:lnTo>
                  <a:lnTo>
                    <a:pt x="308" y="98"/>
                  </a:lnTo>
                  <a:lnTo>
                    <a:pt x="308" y="80"/>
                  </a:lnTo>
                  <a:lnTo>
                    <a:pt x="313" y="94"/>
                  </a:lnTo>
                  <a:lnTo>
                    <a:pt x="322" y="76"/>
                  </a:lnTo>
                  <a:lnTo>
                    <a:pt x="322" y="49"/>
                  </a:lnTo>
                  <a:lnTo>
                    <a:pt x="335" y="45"/>
                  </a:lnTo>
                  <a:lnTo>
                    <a:pt x="335" y="71"/>
                  </a:lnTo>
                  <a:lnTo>
                    <a:pt x="344" y="89"/>
                  </a:lnTo>
                  <a:lnTo>
                    <a:pt x="348" y="80"/>
                  </a:lnTo>
                  <a:lnTo>
                    <a:pt x="348" y="67"/>
                  </a:lnTo>
                  <a:lnTo>
                    <a:pt x="362" y="71"/>
                  </a:lnTo>
                  <a:lnTo>
                    <a:pt x="366" y="49"/>
                  </a:lnTo>
                  <a:lnTo>
                    <a:pt x="362" y="36"/>
                  </a:lnTo>
                  <a:lnTo>
                    <a:pt x="371" y="27"/>
                  </a:lnTo>
                  <a:lnTo>
                    <a:pt x="357" y="9"/>
                  </a:lnTo>
                  <a:lnTo>
                    <a:pt x="353" y="9"/>
                  </a:lnTo>
                  <a:lnTo>
                    <a:pt x="348" y="22"/>
                  </a:lnTo>
                  <a:lnTo>
                    <a:pt x="317" y="18"/>
                  </a:lnTo>
                  <a:lnTo>
                    <a:pt x="299" y="49"/>
                  </a:lnTo>
                  <a:lnTo>
                    <a:pt x="286" y="54"/>
                  </a:lnTo>
                  <a:lnTo>
                    <a:pt x="286" y="67"/>
                  </a:lnTo>
                  <a:lnTo>
                    <a:pt x="264" y="76"/>
                  </a:lnTo>
                  <a:lnTo>
                    <a:pt x="259" y="89"/>
                  </a:lnTo>
                  <a:close/>
                  <a:moveTo>
                    <a:pt x="322" y="362"/>
                  </a:moveTo>
                  <a:lnTo>
                    <a:pt x="335" y="353"/>
                  </a:lnTo>
                  <a:lnTo>
                    <a:pt x="362" y="348"/>
                  </a:lnTo>
                  <a:lnTo>
                    <a:pt x="375" y="353"/>
                  </a:lnTo>
                  <a:lnTo>
                    <a:pt x="348" y="362"/>
                  </a:lnTo>
                  <a:lnTo>
                    <a:pt x="326" y="375"/>
                  </a:lnTo>
                  <a:lnTo>
                    <a:pt x="326" y="384"/>
                  </a:lnTo>
                  <a:lnTo>
                    <a:pt x="340" y="393"/>
                  </a:lnTo>
                  <a:lnTo>
                    <a:pt x="375" y="398"/>
                  </a:lnTo>
                  <a:lnTo>
                    <a:pt x="398" y="389"/>
                  </a:lnTo>
                  <a:lnTo>
                    <a:pt x="433" y="398"/>
                  </a:lnTo>
                  <a:lnTo>
                    <a:pt x="438" y="402"/>
                  </a:lnTo>
                  <a:lnTo>
                    <a:pt x="420" y="411"/>
                  </a:lnTo>
                  <a:lnTo>
                    <a:pt x="398" y="407"/>
                  </a:lnTo>
                  <a:lnTo>
                    <a:pt x="353" y="416"/>
                  </a:lnTo>
                  <a:lnTo>
                    <a:pt x="344" y="429"/>
                  </a:lnTo>
                  <a:lnTo>
                    <a:pt x="357" y="451"/>
                  </a:lnTo>
                  <a:lnTo>
                    <a:pt x="402" y="451"/>
                  </a:lnTo>
                  <a:lnTo>
                    <a:pt x="402" y="460"/>
                  </a:lnTo>
                  <a:lnTo>
                    <a:pt x="393" y="469"/>
                  </a:lnTo>
                  <a:lnTo>
                    <a:pt x="393" y="483"/>
                  </a:lnTo>
                  <a:lnTo>
                    <a:pt x="407" y="496"/>
                  </a:lnTo>
                  <a:lnTo>
                    <a:pt x="451" y="491"/>
                  </a:lnTo>
                  <a:lnTo>
                    <a:pt x="474" y="474"/>
                  </a:lnTo>
                  <a:lnTo>
                    <a:pt x="482" y="474"/>
                  </a:lnTo>
                  <a:lnTo>
                    <a:pt x="491" y="465"/>
                  </a:lnTo>
                  <a:lnTo>
                    <a:pt x="496" y="447"/>
                  </a:lnTo>
                  <a:lnTo>
                    <a:pt x="500" y="465"/>
                  </a:lnTo>
                  <a:lnTo>
                    <a:pt x="527" y="460"/>
                  </a:lnTo>
                  <a:lnTo>
                    <a:pt x="518" y="474"/>
                  </a:lnTo>
                  <a:lnTo>
                    <a:pt x="554" y="478"/>
                  </a:lnTo>
                  <a:lnTo>
                    <a:pt x="572" y="465"/>
                  </a:lnTo>
                  <a:lnTo>
                    <a:pt x="563" y="447"/>
                  </a:lnTo>
                  <a:lnTo>
                    <a:pt x="554" y="451"/>
                  </a:lnTo>
                  <a:lnTo>
                    <a:pt x="549" y="442"/>
                  </a:lnTo>
                  <a:lnTo>
                    <a:pt x="567" y="438"/>
                  </a:lnTo>
                  <a:lnTo>
                    <a:pt x="581" y="442"/>
                  </a:lnTo>
                  <a:lnTo>
                    <a:pt x="581" y="420"/>
                  </a:lnTo>
                  <a:lnTo>
                    <a:pt x="558" y="411"/>
                  </a:lnTo>
                  <a:lnTo>
                    <a:pt x="554" y="398"/>
                  </a:lnTo>
                  <a:lnTo>
                    <a:pt x="545" y="407"/>
                  </a:lnTo>
                  <a:lnTo>
                    <a:pt x="527" y="380"/>
                  </a:lnTo>
                  <a:lnTo>
                    <a:pt x="527" y="348"/>
                  </a:lnTo>
                  <a:lnTo>
                    <a:pt x="509" y="281"/>
                  </a:lnTo>
                  <a:lnTo>
                    <a:pt x="491" y="264"/>
                  </a:lnTo>
                  <a:lnTo>
                    <a:pt x="491" y="273"/>
                  </a:lnTo>
                  <a:lnTo>
                    <a:pt x="478" y="268"/>
                  </a:lnTo>
                  <a:lnTo>
                    <a:pt x="478" y="281"/>
                  </a:lnTo>
                  <a:lnTo>
                    <a:pt x="487" y="344"/>
                  </a:lnTo>
                  <a:lnTo>
                    <a:pt x="478" y="353"/>
                  </a:lnTo>
                  <a:lnTo>
                    <a:pt x="474" y="344"/>
                  </a:lnTo>
                  <a:lnTo>
                    <a:pt x="469" y="304"/>
                  </a:lnTo>
                  <a:lnTo>
                    <a:pt x="456" y="286"/>
                  </a:lnTo>
                  <a:lnTo>
                    <a:pt x="442" y="286"/>
                  </a:lnTo>
                  <a:lnTo>
                    <a:pt x="447" y="299"/>
                  </a:lnTo>
                  <a:lnTo>
                    <a:pt x="451" y="299"/>
                  </a:lnTo>
                  <a:lnTo>
                    <a:pt x="451" y="322"/>
                  </a:lnTo>
                  <a:lnTo>
                    <a:pt x="433" y="322"/>
                  </a:lnTo>
                  <a:lnTo>
                    <a:pt x="424" y="326"/>
                  </a:lnTo>
                  <a:lnTo>
                    <a:pt x="438" y="299"/>
                  </a:lnTo>
                  <a:lnTo>
                    <a:pt x="424" y="286"/>
                  </a:lnTo>
                  <a:lnTo>
                    <a:pt x="402" y="277"/>
                  </a:lnTo>
                  <a:lnTo>
                    <a:pt x="398" y="304"/>
                  </a:lnTo>
                  <a:lnTo>
                    <a:pt x="384" y="313"/>
                  </a:lnTo>
                  <a:lnTo>
                    <a:pt x="389" y="295"/>
                  </a:lnTo>
                  <a:lnTo>
                    <a:pt x="389" y="259"/>
                  </a:lnTo>
                  <a:lnTo>
                    <a:pt x="380" y="259"/>
                  </a:lnTo>
                  <a:lnTo>
                    <a:pt x="322" y="295"/>
                  </a:lnTo>
                  <a:lnTo>
                    <a:pt x="322" y="304"/>
                  </a:lnTo>
                  <a:lnTo>
                    <a:pt x="322" y="313"/>
                  </a:lnTo>
                  <a:lnTo>
                    <a:pt x="335" y="308"/>
                  </a:lnTo>
                  <a:lnTo>
                    <a:pt x="331" y="317"/>
                  </a:lnTo>
                  <a:lnTo>
                    <a:pt x="317" y="322"/>
                  </a:lnTo>
                  <a:lnTo>
                    <a:pt x="308" y="340"/>
                  </a:lnTo>
                  <a:lnTo>
                    <a:pt x="308" y="348"/>
                  </a:lnTo>
                  <a:lnTo>
                    <a:pt x="317" y="340"/>
                  </a:lnTo>
                  <a:lnTo>
                    <a:pt x="326" y="344"/>
                  </a:lnTo>
                  <a:lnTo>
                    <a:pt x="322" y="353"/>
                  </a:lnTo>
                  <a:lnTo>
                    <a:pt x="322" y="362"/>
                  </a:lnTo>
                  <a:close/>
                  <a:moveTo>
                    <a:pt x="322" y="550"/>
                  </a:moveTo>
                  <a:lnTo>
                    <a:pt x="299" y="572"/>
                  </a:lnTo>
                  <a:lnTo>
                    <a:pt x="322" y="581"/>
                  </a:lnTo>
                  <a:lnTo>
                    <a:pt x="344" y="572"/>
                  </a:lnTo>
                  <a:lnTo>
                    <a:pt x="348" y="576"/>
                  </a:lnTo>
                  <a:lnTo>
                    <a:pt x="344" y="594"/>
                  </a:lnTo>
                  <a:lnTo>
                    <a:pt x="322" y="599"/>
                  </a:lnTo>
                  <a:lnTo>
                    <a:pt x="322" y="590"/>
                  </a:lnTo>
                  <a:lnTo>
                    <a:pt x="313" y="590"/>
                  </a:lnTo>
                  <a:lnTo>
                    <a:pt x="308" y="599"/>
                  </a:lnTo>
                  <a:lnTo>
                    <a:pt x="313" y="608"/>
                  </a:lnTo>
                  <a:lnTo>
                    <a:pt x="308" y="612"/>
                  </a:lnTo>
                  <a:lnTo>
                    <a:pt x="295" y="630"/>
                  </a:lnTo>
                  <a:lnTo>
                    <a:pt x="290" y="626"/>
                  </a:lnTo>
                  <a:lnTo>
                    <a:pt x="299" y="603"/>
                  </a:lnTo>
                  <a:lnTo>
                    <a:pt x="295" y="599"/>
                  </a:lnTo>
                  <a:lnTo>
                    <a:pt x="281" y="626"/>
                  </a:lnTo>
                  <a:lnTo>
                    <a:pt x="255" y="617"/>
                  </a:lnTo>
                  <a:lnTo>
                    <a:pt x="268" y="612"/>
                  </a:lnTo>
                  <a:lnTo>
                    <a:pt x="273" y="599"/>
                  </a:lnTo>
                  <a:lnTo>
                    <a:pt x="268" y="590"/>
                  </a:lnTo>
                  <a:lnTo>
                    <a:pt x="286" y="590"/>
                  </a:lnTo>
                  <a:lnTo>
                    <a:pt x="281" y="581"/>
                  </a:lnTo>
                  <a:lnTo>
                    <a:pt x="241" y="585"/>
                  </a:lnTo>
                  <a:lnTo>
                    <a:pt x="232" y="590"/>
                  </a:lnTo>
                  <a:lnTo>
                    <a:pt x="237" y="576"/>
                  </a:lnTo>
                  <a:lnTo>
                    <a:pt x="246" y="581"/>
                  </a:lnTo>
                  <a:lnTo>
                    <a:pt x="268" y="572"/>
                  </a:lnTo>
                  <a:lnTo>
                    <a:pt x="308" y="545"/>
                  </a:lnTo>
                  <a:lnTo>
                    <a:pt x="322" y="550"/>
                  </a:lnTo>
                  <a:close/>
                  <a:moveTo>
                    <a:pt x="335" y="107"/>
                  </a:moveTo>
                  <a:lnTo>
                    <a:pt x="313" y="143"/>
                  </a:lnTo>
                  <a:lnTo>
                    <a:pt x="313" y="152"/>
                  </a:lnTo>
                  <a:lnTo>
                    <a:pt x="326" y="156"/>
                  </a:lnTo>
                  <a:lnTo>
                    <a:pt x="340" y="107"/>
                  </a:lnTo>
                  <a:lnTo>
                    <a:pt x="335" y="107"/>
                  </a:lnTo>
                  <a:close/>
                  <a:moveTo>
                    <a:pt x="357" y="684"/>
                  </a:moveTo>
                  <a:lnTo>
                    <a:pt x="402" y="715"/>
                  </a:lnTo>
                  <a:lnTo>
                    <a:pt x="415" y="715"/>
                  </a:lnTo>
                  <a:lnTo>
                    <a:pt x="433" y="697"/>
                  </a:lnTo>
                  <a:lnTo>
                    <a:pt x="451" y="693"/>
                  </a:lnTo>
                  <a:lnTo>
                    <a:pt x="451" y="702"/>
                  </a:lnTo>
                  <a:lnTo>
                    <a:pt x="433" y="710"/>
                  </a:lnTo>
                  <a:lnTo>
                    <a:pt x="411" y="737"/>
                  </a:lnTo>
                  <a:lnTo>
                    <a:pt x="402" y="737"/>
                  </a:lnTo>
                  <a:lnTo>
                    <a:pt x="402" y="746"/>
                  </a:lnTo>
                  <a:lnTo>
                    <a:pt x="371" y="755"/>
                  </a:lnTo>
                  <a:lnTo>
                    <a:pt x="348" y="751"/>
                  </a:lnTo>
                  <a:lnTo>
                    <a:pt x="322" y="737"/>
                  </a:lnTo>
                  <a:lnTo>
                    <a:pt x="326" y="733"/>
                  </a:lnTo>
                  <a:lnTo>
                    <a:pt x="348" y="742"/>
                  </a:lnTo>
                  <a:lnTo>
                    <a:pt x="366" y="742"/>
                  </a:lnTo>
                  <a:lnTo>
                    <a:pt x="371" y="724"/>
                  </a:lnTo>
                  <a:lnTo>
                    <a:pt x="384" y="719"/>
                  </a:lnTo>
                  <a:lnTo>
                    <a:pt x="375" y="702"/>
                  </a:lnTo>
                  <a:lnTo>
                    <a:pt x="366" y="706"/>
                  </a:lnTo>
                  <a:lnTo>
                    <a:pt x="357" y="684"/>
                  </a:lnTo>
                  <a:close/>
                  <a:moveTo>
                    <a:pt x="384" y="71"/>
                  </a:moveTo>
                  <a:lnTo>
                    <a:pt x="375" y="76"/>
                  </a:lnTo>
                  <a:lnTo>
                    <a:pt x="362" y="89"/>
                  </a:lnTo>
                  <a:lnTo>
                    <a:pt x="375" y="98"/>
                  </a:lnTo>
                  <a:lnTo>
                    <a:pt x="357" y="98"/>
                  </a:lnTo>
                  <a:lnTo>
                    <a:pt x="353" y="107"/>
                  </a:lnTo>
                  <a:lnTo>
                    <a:pt x="348" y="121"/>
                  </a:lnTo>
                  <a:lnTo>
                    <a:pt x="371" y="121"/>
                  </a:lnTo>
                  <a:lnTo>
                    <a:pt x="348" y="134"/>
                  </a:lnTo>
                  <a:lnTo>
                    <a:pt x="344" y="152"/>
                  </a:lnTo>
                  <a:lnTo>
                    <a:pt x="375" y="147"/>
                  </a:lnTo>
                  <a:lnTo>
                    <a:pt x="357" y="161"/>
                  </a:lnTo>
                  <a:lnTo>
                    <a:pt x="344" y="161"/>
                  </a:lnTo>
                  <a:lnTo>
                    <a:pt x="340" y="174"/>
                  </a:lnTo>
                  <a:lnTo>
                    <a:pt x="357" y="174"/>
                  </a:lnTo>
                  <a:lnTo>
                    <a:pt x="366" y="174"/>
                  </a:lnTo>
                  <a:lnTo>
                    <a:pt x="371" y="183"/>
                  </a:lnTo>
                  <a:lnTo>
                    <a:pt x="380" y="183"/>
                  </a:lnTo>
                  <a:lnTo>
                    <a:pt x="389" y="179"/>
                  </a:lnTo>
                  <a:lnTo>
                    <a:pt x="398" y="156"/>
                  </a:lnTo>
                  <a:lnTo>
                    <a:pt x="407" y="156"/>
                  </a:lnTo>
                  <a:lnTo>
                    <a:pt x="398" y="174"/>
                  </a:lnTo>
                  <a:lnTo>
                    <a:pt x="398" y="179"/>
                  </a:lnTo>
                  <a:lnTo>
                    <a:pt x="411" y="170"/>
                  </a:lnTo>
                  <a:lnTo>
                    <a:pt x="433" y="170"/>
                  </a:lnTo>
                  <a:lnTo>
                    <a:pt x="429" y="179"/>
                  </a:lnTo>
                  <a:lnTo>
                    <a:pt x="407" y="183"/>
                  </a:lnTo>
                  <a:lnTo>
                    <a:pt x="384" y="188"/>
                  </a:lnTo>
                  <a:lnTo>
                    <a:pt x="384" y="197"/>
                  </a:lnTo>
                  <a:lnTo>
                    <a:pt x="389" y="210"/>
                  </a:lnTo>
                  <a:lnTo>
                    <a:pt x="402" y="214"/>
                  </a:lnTo>
                  <a:lnTo>
                    <a:pt x="420" y="210"/>
                  </a:lnTo>
                  <a:lnTo>
                    <a:pt x="433" y="201"/>
                  </a:lnTo>
                  <a:lnTo>
                    <a:pt x="438" y="192"/>
                  </a:lnTo>
                  <a:lnTo>
                    <a:pt x="456" y="192"/>
                  </a:lnTo>
                  <a:lnTo>
                    <a:pt x="460" y="183"/>
                  </a:lnTo>
                  <a:lnTo>
                    <a:pt x="496" y="188"/>
                  </a:lnTo>
                  <a:lnTo>
                    <a:pt x="509" y="174"/>
                  </a:lnTo>
                  <a:lnTo>
                    <a:pt x="509" y="165"/>
                  </a:lnTo>
                  <a:lnTo>
                    <a:pt x="523" y="134"/>
                  </a:lnTo>
                  <a:lnTo>
                    <a:pt x="514" y="116"/>
                  </a:lnTo>
                  <a:lnTo>
                    <a:pt x="505" y="107"/>
                  </a:lnTo>
                  <a:lnTo>
                    <a:pt x="496" y="116"/>
                  </a:lnTo>
                  <a:lnTo>
                    <a:pt x="482" y="121"/>
                  </a:lnTo>
                  <a:lnTo>
                    <a:pt x="482" y="112"/>
                  </a:lnTo>
                  <a:lnTo>
                    <a:pt x="469" y="107"/>
                  </a:lnTo>
                  <a:lnTo>
                    <a:pt x="469" y="89"/>
                  </a:lnTo>
                  <a:lnTo>
                    <a:pt x="465" y="71"/>
                  </a:lnTo>
                  <a:lnTo>
                    <a:pt x="456" y="67"/>
                  </a:lnTo>
                  <a:lnTo>
                    <a:pt x="460" y="58"/>
                  </a:lnTo>
                  <a:lnTo>
                    <a:pt x="456" y="54"/>
                  </a:lnTo>
                  <a:lnTo>
                    <a:pt x="451" y="58"/>
                  </a:lnTo>
                  <a:lnTo>
                    <a:pt x="438" y="76"/>
                  </a:lnTo>
                  <a:lnTo>
                    <a:pt x="456" y="107"/>
                  </a:lnTo>
                  <a:lnTo>
                    <a:pt x="442" y="121"/>
                  </a:lnTo>
                  <a:lnTo>
                    <a:pt x="460" y="143"/>
                  </a:lnTo>
                  <a:lnTo>
                    <a:pt x="456" y="152"/>
                  </a:lnTo>
                  <a:lnTo>
                    <a:pt x="433" y="152"/>
                  </a:lnTo>
                  <a:lnTo>
                    <a:pt x="424" y="134"/>
                  </a:lnTo>
                  <a:lnTo>
                    <a:pt x="407" y="130"/>
                  </a:lnTo>
                  <a:lnTo>
                    <a:pt x="420" y="125"/>
                  </a:lnTo>
                  <a:lnTo>
                    <a:pt x="407" y="89"/>
                  </a:lnTo>
                  <a:lnTo>
                    <a:pt x="393" y="94"/>
                  </a:lnTo>
                  <a:lnTo>
                    <a:pt x="389" y="71"/>
                  </a:lnTo>
                  <a:lnTo>
                    <a:pt x="384" y="71"/>
                  </a:lnTo>
                  <a:close/>
                  <a:moveTo>
                    <a:pt x="500" y="246"/>
                  </a:moveTo>
                  <a:lnTo>
                    <a:pt x="496" y="255"/>
                  </a:lnTo>
                  <a:lnTo>
                    <a:pt x="505" y="264"/>
                  </a:lnTo>
                  <a:lnTo>
                    <a:pt x="518" y="286"/>
                  </a:lnTo>
                  <a:lnTo>
                    <a:pt x="527" y="273"/>
                  </a:lnTo>
                  <a:lnTo>
                    <a:pt x="532" y="259"/>
                  </a:lnTo>
                  <a:lnTo>
                    <a:pt x="523" y="241"/>
                  </a:lnTo>
                  <a:lnTo>
                    <a:pt x="500" y="246"/>
                  </a:lnTo>
                  <a:close/>
                  <a:moveTo>
                    <a:pt x="585" y="183"/>
                  </a:moveTo>
                  <a:lnTo>
                    <a:pt x="616" y="179"/>
                  </a:lnTo>
                  <a:lnTo>
                    <a:pt x="621" y="156"/>
                  </a:lnTo>
                  <a:lnTo>
                    <a:pt x="630" y="161"/>
                  </a:lnTo>
                  <a:lnTo>
                    <a:pt x="625" y="143"/>
                  </a:lnTo>
                  <a:lnTo>
                    <a:pt x="621" y="143"/>
                  </a:lnTo>
                  <a:lnTo>
                    <a:pt x="634" y="112"/>
                  </a:lnTo>
                  <a:lnTo>
                    <a:pt x="630" y="76"/>
                  </a:lnTo>
                  <a:lnTo>
                    <a:pt x="612" y="71"/>
                  </a:lnTo>
                  <a:lnTo>
                    <a:pt x="608" y="85"/>
                  </a:lnTo>
                  <a:lnTo>
                    <a:pt x="599" y="76"/>
                  </a:lnTo>
                  <a:lnTo>
                    <a:pt x="590" y="71"/>
                  </a:lnTo>
                  <a:lnTo>
                    <a:pt x="581" y="80"/>
                  </a:lnTo>
                  <a:lnTo>
                    <a:pt x="590" y="98"/>
                  </a:lnTo>
                  <a:lnTo>
                    <a:pt x="599" y="103"/>
                  </a:lnTo>
                  <a:lnTo>
                    <a:pt x="594" y="107"/>
                  </a:lnTo>
                  <a:lnTo>
                    <a:pt x="594" y="125"/>
                  </a:lnTo>
                  <a:lnTo>
                    <a:pt x="581" y="103"/>
                  </a:lnTo>
                  <a:lnTo>
                    <a:pt x="576" y="89"/>
                  </a:lnTo>
                  <a:lnTo>
                    <a:pt x="563" y="89"/>
                  </a:lnTo>
                  <a:lnTo>
                    <a:pt x="563" y="103"/>
                  </a:lnTo>
                  <a:lnTo>
                    <a:pt x="572" y="103"/>
                  </a:lnTo>
                  <a:lnTo>
                    <a:pt x="567" y="112"/>
                  </a:lnTo>
                  <a:lnTo>
                    <a:pt x="576" y="138"/>
                  </a:lnTo>
                  <a:lnTo>
                    <a:pt x="572" y="143"/>
                  </a:lnTo>
                  <a:lnTo>
                    <a:pt x="563" y="138"/>
                  </a:lnTo>
                  <a:lnTo>
                    <a:pt x="549" y="152"/>
                  </a:lnTo>
                  <a:lnTo>
                    <a:pt x="549" y="161"/>
                  </a:lnTo>
                  <a:lnTo>
                    <a:pt x="576" y="152"/>
                  </a:lnTo>
                  <a:lnTo>
                    <a:pt x="594" y="152"/>
                  </a:lnTo>
                  <a:lnTo>
                    <a:pt x="585" y="161"/>
                  </a:lnTo>
                  <a:lnTo>
                    <a:pt x="585" y="174"/>
                  </a:lnTo>
                  <a:lnTo>
                    <a:pt x="585" y="183"/>
                  </a:lnTo>
                  <a:close/>
                  <a:moveTo>
                    <a:pt x="603" y="246"/>
                  </a:moveTo>
                  <a:lnTo>
                    <a:pt x="594" y="237"/>
                  </a:lnTo>
                  <a:lnTo>
                    <a:pt x="581" y="246"/>
                  </a:lnTo>
                  <a:lnTo>
                    <a:pt x="581" y="255"/>
                  </a:lnTo>
                  <a:lnTo>
                    <a:pt x="572" y="259"/>
                  </a:lnTo>
                  <a:lnTo>
                    <a:pt x="594" y="290"/>
                  </a:lnTo>
                  <a:lnTo>
                    <a:pt x="590" y="295"/>
                  </a:lnTo>
                  <a:lnTo>
                    <a:pt x="567" y="273"/>
                  </a:lnTo>
                  <a:lnTo>
                    <a:pt x="558" y="277"/>
                  </a:lnTo>
                  <a:lnTo>
                    <a:pt x="554" y="290"/>
                  </a:lnTo>
                  <a:lnTo>
                    <a:pt x="567" y="308"/>
                  </a:lnTo>
                  <a:lnTo>
                    <a:pt x="563" y="317"/>
                  </a:lnTo>
                  <a:lnTo>
                    <a:pt x="585" y="317"/>
                  </a:lnTo>
                  <a:lnTo>
                    <a:pt x="603" y="348"/>
                  </a:lnTo>
                  <a:lnTo>
                    <a:pt x="603" y="371"/>
                  </a:lnTo>
                  <a:lnTo>
                    <a:pt x="621" y="371"/>
                  </a:lnTo>
                  <a:lnTo>
                    <a:pt x="625" y="357"/>
                  </a:lnTo>
                  <a:lnTo>
                    <a:pt x="621" y="344"/>
                  </a:lnTo>
                  <a:lnTo>
                    <a:pt x="639" y="340"/>
                  </a:lnTo>
                  <a:lnTo>
                    <a:pt x="639" y="286"/>
                  </a:lnTo>
                  <a:lnTo>
                    <a:pt x="630" y="295"/>
                  </a:lnTo>
                  <a:lnTo>
                    <a:pt x="621" y="277"/>
                  </a:lnTo>
                  <a:lnTo>
                    <a:pt x="634" y="264"/>
                  </a:lnTo>
                  <a:lnTo>
                    <a:pt x="634" y="255"/>
                  </a:lnTo>
                  <a:lnTo>
                    <a:pt x="639" y="246"/>
                  </a:lnTo>
                  <a:lnTo>
                    <a:pt x="639" y="237"/>
                  </a:lnTo>
                  <a:lnTo>
                    <a:pt x="603" y="246"/>
                  </a:lnTo>
                  <a:close/>
                  <a:moveTo>
                    <a:pt x="657" y="241"/>
                  </a:moveTo>
                  <a:lnTo>
                    <a:pt x="666" y="250"/>
                  </a:lnTo>
                  <a:lnTo>
                    <a:pt x="652" y="246"/>
                  </a:lnTo>
                  <a:lnTo>
                    <a:pt x="652" y="273"/>
                  </a:lnTo>
                  <a:lnTo>
                    <a:pt x="652" y="308"/>
                  </a:lnTo>
                  <a:lnTo>
                    <a:pt x="661" y="313"/>
                  </a:lnTo>
                  <a:lnTo>
                    <a:pt x="661" y="340"/>
                  </a:lnTo>
                  <a:lnTo>
                    <a:pt x="675" y="344"/>
                  </a:lnTo>
                  <a:lnTo>
                    <a:pt x="675" y="335"/>
                  </a:lnTo>
                  <a:lnTo>
                    <a:pt x="688" y="322"/>
                  </a:lnTo>
                  <a:lnTo>
                    <a:pt x="683" y="304"/>
                  </a:lnTo>
                  <a:lnTo>
                    <a:pt x="666" y="304"/>
                  </a:lnTo>
                  <a:lnTo>
                    <a:pt x="666" y="295"/>
                  </a:lnTo>
                  <a:lnTo>
                    <a:pt x="688" y="295"/>
                  </a:lnTo>
                  <a:lnTo>
                    <a:pt x="715" y="304"/>
                  </a:lnTo>
                  <a:lnTo>
                    <a:pt x="733" y="250"/>
                  </a:lnTo>
                  <a:lnTo>
                    <a:pt x="719" y="241"/>
                  </a:lnTo>
                  <a:lnTo>
                    <a:pt x="679" y="228"/>
                  </a:lnTo>
                  <a:lnTo>
                    <a:pt x="657" y="241"/>
                  </a:lnTo>
                  <a:close/>
                  <a:moveTo>
                    <a:pt x="666" y="143"/>
                  </a:moveTo>
                  <a:lnTo>
                    <a:pt x="652" y="152"/>
                  </a:lnTo>
                  <a:lnTo>
                    <a:pt x="643" y="170"/>
                  </a:lnTo>
                  <a:lnTo>
                    <a:pt x="643" y="179"/>
                  </a:lnTo>
                  <a:lnTo>
                    <a:pt x="657" y="179"/>
                  </a:lnTo>
                  <a:lnTo>
                    <a:pt x="683" y="197"/>
                  </a:lnTo>
                  <a:lnTo>
                    <a:pt x="688" y="192"/>
                  </a:lnTo>
                  <a:lnTo>
                    <a:pt x="683" y="161"/>
                  </a:lnTo>
                  <a:lnTo>
                    <a:pt x="666" y="143"/>
                  </a:lnTo>
                  <a:close/>
                  <a:moveTo>
                    <a:pt x="697" y="76"/>
                  </a:moveTo>
                  <a:lnTo>
                    <a:pt x="688" y="89"/>
                  </a:lnTo>
                  <a:lnTo>
                    <a:pt x="692" y="71"/>
                  </a:lnTo>
                  <a:lnTo>
                    <a:pt x="679" y="62"/>
                  </a:lnTo>
                  <a:lnTo>
                    <a:pt x="657" y="54"/>
                  </a:lnTo>
                  <a:lnTo>
                    <a:pt x="634" y="58"/>
                  </a:lnTo>
                  <a:lnTo>
                    <a:pt x="639" y="76"/>
                  </a:lnTo>
                  <a:lnTo>
                    <a:pt x="661" y="103"/>
                  </a:lnTo>
                  <a:lnTo>
                    <a:pt x="683" y="107"/>
                  </a:lnTo>
                  <a:lnTo>
                    <a:pt x="697" y="98"/>
                  </a:lnTo>
                  <a:lnTo>
                    <a:pt x="710" y="138"/>
                  </a:lnTo>
                  <a:lnTo>
                    <a:pt x="701" y="152"/>
                  </a:lnTo>
                  <a:lnTo>
                    <a:pt x="710" y="197"/>
                  </a:lnTo>
                  <a:lnTo>
                    <a:pt x="719" y="205"/>
                  </a:lnTo>
                  <a:lnTo>
                    <a:pt x="724" y="197"/>
                  </a:lnTo>
                  <a:lnTo>
                    <a:pt x="737" y="210"/>
                  </a:lnTo>
                  <a:lnTo>
                    <a:pt x="746" y="205"/>
                  </a:lnTo>
                  <a:lnTo>
                    <a:pt x="750" y="197"/>
                  </a:lnTo>
                  <a:lnTo>
                    <a:pt x="759" y="192"/>
                  </a:lnTo>
                  <a:lnTo>
                    <a:pt x="759" y="205"/>
                  </a:lnTo>
                  <a:lnTo>
                    <a:pt x="782" y="205"/>
                  </a:lnTo>
                  <a:lnTo>
                    <a:pt x="809" y="205"/>
                  </a:lnTo>
                  <a:lnTo>
                    <a:pt x="826" y="205"/>
                  </a:lnTo>
                  <a:lnTo>
                    <a:pt x="835" y="192"/>
                  </a:lnTo>
                  <a:lnTo>
                    <a:pt x="840" y="201"/>
                  </a:lnTo>
                  <a:lnTo>
                    <a:pt x="853" y="210"/>
                  </a:lnTo>
                  <a:lnTo>
                    <a:pt x="871" y="201"/>
                  </a:lnTo>
                  <a:lnTo>
                    <a:pt x="871" y="192"/>
                  </a:lnTo>
                  <a:lnTo>
                    <a:pt x="884" y="188"/>
                  </a:lnTo>
                  <a:lnTo>
                    <a:pt x="880" y="179"/>
                  </a:lnTo>
                  <a:lnTo>
                    <a:pt x="871" y="179"/>
                  </a:lnTo>
                  <a:lnTo>
                    <a:pt x="884" y="165"/>
                  </a:lnTo>
                  <a:lnTo>
                    <a:pt x="884" y="143"/>
                  </a:lnTo>
                  <a:lnTo>
                    <a:pt x="867" y="134"/>
                  </a:lnTo>
                  <a:lnTo>
                    <a:pt x="849" y="130"/>
                  </a:lnTo>
                  <a:lnTo>
                    <a:pt x="835" y="134"/>
                  </a:lnTo>
                  <a:lnTo>
                    <a:pt x="826" y="130"/>
                  </a:lnTo>
                  <a:lnTo>
                    <a:pt x="800" y="138"/>
                  </a:lnTo>
                  <a:lnTo>
                    <a:pt x="791" y="152"/>
                  </a:lnTo>
                  <a:lnTo>
                    <a:pt x="773" y="143"/>
                  </a:lnTo>
                  <a:lnTo>
                    <a:pt x="759" y="138"/>
                  </a:lnTo>
                  <a:lnTo>
                    <a:pt x="750" y="143"/>
                  </a:lnTo>
                  <a:lnTo>
                    <a:pt x="737" y="134"/>
                  </a:lnTo>
                  <a:lnTo>
                    <a:pt x="737" y="125"/>
                  </a:lnTo>
                  <a:lnTo>
                    <a:pt x="724" y="121"/>
                  </a:lnTo>
                  <a:lnTo>
                    <a:pt x="733" y="116"/>
                  </a:lnTo>
                  <a:lnTo>
                    <a:pt x="724" y="112"/>
                  </a:lnTo>
                  <a:lnTo>
                    <a:pt x="724" y="107"/>
                  </a:lnTo>
                  <a:lnTo>
                    <a:pt x="746" y="107"/>
                  </a:lnTo>
                  <a:lnTo>
                    <a:pt x="750" y="103"/>
                  </a:lnTo>
                  <a:lnTo>
                    <a:pt x="719" y="89"/>
                  </a:lnTo>
                  <a:lnTo>
                    <a:pt x="728" y="85"/>
                  </a:lnTo>
                  <a:lnTo>
                    <a:pt x="710" y="67"/>
                  </a:lnTo>
                  <a:lnTo>
                    <a:pt x="701" y="76"/>
                  </a:lnTo>
                  <a:lnTo>
                    <a:pt x="697" y="76"/>
                  </a:lnTo>
                  <a:close/>
                  <a:moveTo>
                    <a:pt x="777" y="670"/>
                  </a:moveTo>
                  <a:lnTo>
                    <a:pt x="800" y="666"/>
                  </a:lnTo>
                  <a:lnTo>
                    <a:pt x="804" y="688"/>
                  </a:lnTo>
                  <a:lnTo>
                    <a:pt x="817" y="675"/>
                  </a:lnTo>
                  <a:lnTo>
                    <a:pt x="822" y="666"/>
                  </a:lnTo>
                  <a:lnTo>
                    <a:pt x="831" y="652"/>
                  </a:lnTo>
                  <a:lnTo>
                    <a:pt x="849" y="657"/>
                  </a:lnTo>
                  <a:lnTo>
                    <a:pt x="844" y="666"/>
                  </a:lnTo>
                  <a:lnTo>
                    <a:pt x="867" y="670"/>
                  </a:lnTo>
                  <a:lnTo>
                    <a:pt x="876" y="661"/>
                  </a:lnTo>
                  <a:lnTo>
                    <a:pt x="867" y="652"/>
                  </a:lnTo>
                  <a:lnTo>
                    <a:pt x="853" y="652"/>
                  </a:lnTo>
                  <a:lnTo>
                    <a:pt x="853" y="639"/>
                  </a:lnTo>
                  <a:lnTo>
                    <a:pt x="822" y="612"/>
                  </a:lnTo>
                  <a:lnTo>
                    <a:pt x="817" y="608"/>
                  </a:lnTo>
                  <a:lnTo>
                    <a:pt x="813" y="617"/>
                  </a:lnTo>
                  <a:lnTo>
                    <a:pt x="804" y="599"/>
                  </a:lnTo>
                  <a:lnTo>
                    <a:pt x="800" y="594"/>
                  </a:lnTo>
                  <a:lnTo>
                    <a:pt x="791" y="612"/>
                  </a:lnTo>
                  <a:lnTo>
                    <a:pt x="786" y="634"/>
                  </a:lnTo>
                  <a:lnTo>
                    <a:pt x="791" y="657"/>
                  </a:lnTo>
                  <a:lnTo>
                    <a:pt x="777" y="657"/>
                  </a:lnTo>
                  <a:lnTo>
                    <a:pt x="777" y="670"/>
                  </a:lnTo>
                  <a:close/>
                  <a:moveTo>
                    <a:pt x="791" y="0"/>
                  </a:moveTo>
                  <a:lnTo>
                    <a:pt x="800" y="13"/>
                  </a:lnTo>
                  <a:lnTo>
                    <a:pt x="809" y="18"/>
                  </a:lnTo>
                  <a:lnTo>
                    <a:pt x="826" y="18"/>
                  </a:lnTo>
                  <a:lnTo>
                    <a:pt x="831" y="31"/>
                  </a:lnTo>
                  <a:lnTo>
                    <a:pt x="791" y="22"/>
                  </a:lnTo>
                  <a:lnTo>
                    <a:pt x="782" y="4"/>
                  </a:lnTo>
                  <a:lnTo>
                    <a:pt x="768" y="0"/>
                  </a:lnTo>
                  <a:lnTo>
                    <a:pt x="755" y="9"/>
                  </a:lnTo>
                  <a:lnTo>
                    <a:pt x="768" y="31"/>
                  </a:lnTo>
                  <a:lnTo>
                    <a:pt x="777" y="31"/>
                  </a:lnTo>
                  <a:lnTo>
                    <a:pt x="777" y="40"/>
                  </a:lnTo>
                  <a:lnTo>
                    <a:pt x="759" y="45"/>
                  </a:lnTo>
                  <a:lnTo>
                    <a:pt x="746" y="62"/>
                  </a:lnTo>
                  <a:lnTo>
                    <a:pt x="742" y="80"/>
                  </a:lnTo>
                  <a:lnTo>
                    <a:pt x="759" y="89"/>
                  </a:lnTo>
                  <a:lnTo>
                    <a:pt x="782" y="98"/>
                  </a:lnTo>
                  <a:lnTo>
                    <a:pt x="809" y="98"/>
                  </a:lnTo>
                  <a:lnTo>
                    <a:pt x="809" y="89"/>
                  </a:lnTo>
                  <a:lnTo>
                    <a:pt x="817" y="85"/>
                  </a:lnTo>
                  <a:lnTo>
                    <a:pt x="822" y="76"/>
                  </a:lnTo>
                  <a:lnTo>
                    <a:pt x="831" y="94"/>
                  </a:lnTo>
                  <a:lnTo>
                    <a:pt x="858" y="85"/>
                  </a:lnTo>
                  <a:lnTo>
                    <a:pt x="867" y="94"/>
                  </a:lnTo>
                  <a:lnTo>
                    <a:pt x="862" y="107"/>
                  </a:lnTo>
                  <a:lnTo>
                    <a:pt x="867" y="112"/>
                  </a:lnTo>
                  <a:lnTo>
                    <a:pt x="893" y="89"/>
                  </a:lnTo>
                  <a:lnTo>
                    <a:pt x="907" y="71"/>
                  </a:lnTo>
                  <a:lnTo>
                    <a:pt x="907" y="58"/>
                  </a:lnTo>
                  <a:lnTo>
                    <a:pt x="889" y="58"/>
                  </a:lnTo>
                  <a:lnTo>
                    <a:pt x="889" y="40"/>
                  </a:lnTo>
                  <a:lnTo>
                    <a:pt x="867" y="36"/>
                  </a:lnTo>
                  <a:lnTo>
                    <a:pt x="853" y="45"/>
                  </a:lnTo>
                  <a:lnTo>
                    <a:pt x="849" y="40"/>
                  </a:lnTo>
                  <a:lnTo>
                    <a:pt x="858" y="36"/>
                  </a:lnTo>
                  <a:lnTo>
                    <a:pt x="849" y="22"/>
                  </a:lnTo>
                  <a:lnTo>
                    <a:pt x="858" y="18"/>
                  </a:lnTo>
                  <a:lnTo>
                    <a:pt x="871" y="31"/>
                  </a:lnTo>
                  <a:lnTo>
                    <a:pt x="902" y="31"/>
                  </a:lnTo>
                  <a:lnTo>
                    <a:pt x="911" y="18"/>
                  </a:lnTo>
                  <a:lnTo>
                    <a:pt x="907" y="18"/>
                  </a:lnTo>
                  <a:lnTo>
                    <a:pt x="911" y="4"/>
                  </a:lnTo>
                  <a:lnTo>
                    <a:pt x="925" y="0"/>
                  </a:lnTo>
                  <a:lnTo>
                    <a:pt x="925" y="0"/>
                  </a:lnTo>
                  <a:lnTo>
                    <a:pt x="791" y="0"/>
                  </a:lnTo>
                  <a:close/>
                  <a:moveTo>
                    <a:pt x="831" y="693"/>
                  </a:moveTo>
                  <a:lnTo>
                    <a:pt x="822" y="706"/>
                  </a:lnTo>
                  <a:lnTo>
                    <a:pt x="826" y="715"/>
                  </a:lnTo>
                  <a:lnTo>
                    <a:pt x="835" y="715"/>
                  </a:lnTo>
                  <a:lnTo>
                    <a:pt x="849" y="697"/>
                  </a:lnTo>
                  <a:lnTo>
                    <a:pt x="849" y="688"/>
                  </a:lnTo>
                  <a:lnTo>
                    <a:pt x="844" y="688"/>
                  </a:lnTo>
                  <a:lnTo>
                    <a:pt x="840" y="693"/>
                  </a:lnTo>
                  <a:lnTo>
                    <a:pt x="831" y="693"/>
                  </a:lnTo>
                  <a:close/>
                  <a:moveTo>
                    <a:pt x="831" y="1122"/>
                  </a:moveTo>
                  <a:lnTo>
                    <a:pt x="849" y="1131"/>
                  </a:lnTo>
                  <a:lnTo>
                    <a:pt x="853" y="1122"/>
                  </a:lnTo>
                  <a:lnTo>
                    <a:pt x="831" y="1122"/>
                  </a:lnTo>
                  <a:close/>
                  <a:moveTo>
                    <a:pt x="871" y="438"/>
                  </a:moveTo>
                  <a:lnTo>
                    <a:pt x="880" y="451"/>
                  </a:lnTo>
                  <a:lnTo>
                    <a:pt x="889" y="442"/>
                  </a:lnTo>
                  <a:lnTo>
                    <a:pt x="889" y="433"/>
                  </a:lnTo>
                  <a:lnTo>
                    <a:pt x="902" y="429"/>
                  </a:lnTo>
                  <a:lnTo>
                    <a:pt x="898" y="411"/>
                  </a:lnTo>
                  <a:lnTo>
                    <a:pt x="889" y="402"/>
                  </a:lnTo>
                  <a:lnTo>
                    <a:pt x="893" y="398"/>
                  </a:lnTo>
                  <a:lnTo>
                    <a:pt x="907" y="416"/>
                  </a:lnTo>
                  <a:lnTo>
                    <a:pt x="916" y="416"/>
                  </a:lnTo>
                  <a:lnTo>
                    <a:pt x="916" y="438"/>
                  </a:lnTo>
                  <a:lnTo>
                    <a:pt x="929" y="438"/>
                  </a:lnTo>
                  <a:lnTo>
                    <a:pt x="920" y="447"/>
                  </a:lnTo>
                  <a:lnTo>
                    <a:pt x="943" y="460"/>
                  </a:lnTo>
                  <a:lnTo>
                    <a:pt x="929" y="469"/>
                  </a:lnTo>
                  <a:lnTo>
                    <a:pt x="929" y="483"/>
                  </a:lnTo>
                  <a:lnTo>
                    <a:pt x="947" y="465"/>
                  </a:lnTo>
                  <a:lnTo>
                    <a:pt x="965" y="487"/>
                  </a:lnTo>
                  <a:lnTo>
                    <a:pt x="969" y="500"/>
                  </a:lnTo>
                  <a:lnTo>
                    <a:pt x="983" y="500"/>
                  </a:lnTo>
                  <a:lnTo>
                    <a:pt x="992" y="527"/>
                  </a:lnTo>
                  <a:lnTo>
                    <a:pt x="1005" y="527"/>
                  </a:lnTo>
                  <a:lnTo>
                    <a:pt x="992" y="532"/>
                  </a:lnTo>
                  <a:lnTo>
                    <a:pt x="983" y="559"/>
                  </a:lnTo>
                  <a:lnTo>
                    <a:pt x="1005" y="559"/>
                  </a:lnTo>
                  <a:lnTo>
                    <a:pt x="1010" y="541"/>
                  </a:lnTo>
                  <a:lnTo>
                    <a:pt x="1036" y="572"/>
                  </a:lnTo>
                  <a:lnTo>
                    <a:pt x="1010" y="585"/>
                  </a:lnTo>
                  <a:lnTo>
                    <a:pt x="1001" y="567"/>
                  </a:lnTo>
                  <a:lnTo>
                    <a:pt x="978" y="563"/>
                  </a:lnTo>
                  <a:lnTo>
                    <a:pt x="960" y="585"/>
                  </a:lnTo>
                  <a:lnTo>
                    <a:pt x="974" y="594"/>
                  </a:lnTo>
                  <a:lnTo>
                    <a:pt x="974" y="612"/>
                  </a:lnTo>
                  <a:lnTo>
                    <a:pt x="965" y="608"/>
                  </a:lnTo>
                  <a:lnTo>
                    <a:pt x="934" y="612"/>
                  </a:lnTo>
                  <a:lnTo>
                    <a:pt x="916" y="603"/>
                  </a:lnTo>
                  <a:lnTo>
                    <a:pt x="902" y="626"/>
                  </a:lnTo>
                  <a:lnTo>
                    <a:pt x="902" y="639"/>
                  </a:lnTo>
                  <a:lnTo>
                    <a:pt x="911" y="648"/>
                  </a:lnTo>
                  <a:lnTo>
                    <a:pt x="925" y="648"/>
                  </a:lnTo>
                  <a:lnTo>
                    <a:pt x="929" y="643"/>
                  </a:lnTo>
                  <a:lnTo>
                    <a:pt x="965" y="643"/>
                  </a:lnTo>
                  <a:lnTo>
                    <a:pt x="1001" y="666"/>
                  </a:lnTo>
                  <a:lnTo>
                    <a:pt x="992" y="675"/>
                  </a:lnTo>
                  <a:lnTo>
                    <a:pt x="996" y="688"/>
                  </a:lnTo>
                  <a:lnTo>
                    <a:pt x="1010" y="688"/>
                  </a:lnTo>
                  <a:lnTo>
                    <a:pt x="1014" y="697"/>
                  </a:lnTo>
                  <a:lnTo>
                    <a:pt x="1005" y="693"/>
                  </a:lnTo>
                  <a:lnTo>
                    <a:pt x="1010" y="706"/>
                  </a:lnTo>
                  <a:lnTo>
                    <a:pt x="1018" y="706"/>
                  </a:lnTo>
                  <a:lnTo>
                    <a:pt x="1023" y="697"/>
                  </a:lnTo>
                  <a:lnTo>
                    <a:pt x="1081" y="724"/>
                  </a:lnTo>
                  <a:lnTo>
                    <a:pt x="1081" y="710"/>
                  </a:lnTo>
                  <a:lnTo>
                    <a:pt x="1041" y="666"/>
                  </a:lnTo>
                  <a:lnTo>
                    <a:pt x="1041" y="657"/>
                  </a:lnTo>
                  <a:lnTo>
                    <a:pt x="1094" y="693"/>
                  </a:lnTo>
                  <a:lnTo>
                    <a:pt x="1103" y="661"/>
                  </a:lnTo>
                  <a:lnTo>
                    <a:pt x="1094" y="634"/>
                  </a:lnTo>
                  <a:lnTo>
                    <a:pt x="1072" y="626"/>
                  </a:lnTo>
                  <a:lnTo>
                    <a:pt x="1050" y="590"/>
                  </a:lnTo>
                  <a:lnTo>
                    <a:pt x="1063" y="590"/>
                  </a:lnTo>
                  <a:lnTo>
                    <a:pt x="1063" y="585"/>
                  </a:lnTo>
                  <a:lnTo>
                    <a:pt x="1063" y="581"/>
                  </a:lnTo>
                  <a:lnTo>
                    <a:pt x="1072" y="576"/>
                  </a:lnTo>
                  <a:lnTo>
                    <a:pt x="1103" y="621"/>
                  </a:lnTo>
                  <a:lnTo>
                    <a:pt x="1117" y="626"/>
                  </a:lnTo>
                  <a:lnTo>
                    <a:pt x="1117" y="599"/>
                  </a:lnTo>
                  <a:lnTo>
                    <a:pt x="1135" y="603"/>
                  </a:lnTo>
                  <a:lnTo>
                    <a:pt x="1139" y="585"/>
                  </a:lnTo>
                  <a:lnTo>
                    <a:pt x="1152" y="567"/>
                  </a:lnTo>
                  <a:lnTo>
                    <a:pt x="1139" y="545"/>
                  </a:lnTo>
                  <a:lnTo>
                    <a:pt x="1121" y="541"/>
                  </a:lnTo>
                  <a:lnTo>
                    <a:pt x="1121" y="532"/>
                  </a:lnTo>
                  <a:lnTo>
                    <a:pt x="1094" y="505"/>
                  </a:lnTo>
                  <a:lnTo>
                    <a:pt x="1068" y="500"/>
                  </a:lnTo>
                  <a:lnTo>
                    <a:pt x="1068" y="487"/>
                  </a:lnTo>
                  <a:lnTo>
                    <a:pt x="1054" y="487"/>
                  </a:lnTo>
                  <a:lnTo>
                    <a:pt x="1054" y="456"/>
                  </a:lnTo>
                  <a:lnTo>
                    <a:pt x="1068" y="460"/>
                  </a:lnTo>
                  <a:lnTo>
                    <a:pt x="1077" y="451"/>
                  </a:lnTo>
                  <a:lnTo>
                    <a:pt x="1054" y="438"/>
                  </a:lnTo>
                  <a:lnTo>
                    <a:pt x="1068" y="433"/>
                  </a:lnTo>
                  <a:lnTo>
                    <a:pt x="1054" y="411"/>
                  </a:lnTo>
                  <a:lnTo>
                    <a:pt x="1041" y="420"/>
                  </a:lnTo>
                  <a:lnTo>
                    <a:pt x="1050" y="407"/>
                  </a:lnTo>
                  <a:lnTo>
                    <a:pt x="1023" y="398"/>
                  </a:lnTo>
                  <a:lnTo>
                    <a:pt x="1005" y="407"/>
                  </a:lnTo>
                  <a:lnTo>
                    <a:pt x="1014" y="389"/>
                  </a:lnTo>
                  <a:lnTo>
                    <a:pt x="1014" y="375"/>
                  </a:lnTo>
                  <a:lnTo>
                    <a:pt x="1005" y="375"/>
                  </a:lnTo>
                  <a:lnTo>
                    <a:pt x="1010" y="362"/>
                  </a:lnTo>
                  <a:lnTo>
                    <a:pt x="1005" y="353"/>
                  </a:lnTo>
                  <a:lnTo>
                    <a:pt x="983" y="344"/>
                  </a:lnTo>
                  <a:lnTo>
                    <a:pt x="978" y="357"/>
                  </a:lnTo>
                  <a:lnTo>
                    <a:pt x="969" y="335"/>
                  </a:lnTo>
                  <a:lnTo>
                    <a:pt x="956" y="344"/>
                  </a:lnTo>
                  <a:lnTo>
                    <a:pt x="956" y="335"/>
                  </a:lnTo>
                  <a:lnTo>
                    <a:pt x="965" y="326"/>
                  </a:lnTo>
                  <a:lnTo>
                    <a:pt x="960" y="317"/>
                  </a:lnTo>
                  <a:lnTo>
                    <a:pt x="951" y="317"/>
                  </a:lnTo>
                  <a:lnTo>
                    <a:pt x="947" y="313"/>
                  </a:lnTo>
                  <a:lnTo>
                    <a:pt x="951" y="308"/>
                  </a:lnTo>
                  <a:lnTo>
                    <a:pt x="951" y="295"/>
                  </a:lnTo>
                  <a:lnTo>
                    <a:pt x="920" y="281"/>
                  </a:lnTo>
                  <a:lnTo>
                    <a:pt x="907" y="295"/>
                  </a:lnTo>
                  <a:lnTo>
                    <a:pt x="911" y="304"/>
                  </a:lnTo>
                  <a:lnTo>
                    <a:pt x="902" y="304"/>
                  </a:lnTo>
                  <a:lnTo>
                    <a:pt x="902" y="313"/>
                  </a:lnTo>
                  <a:lnTo>
                    <a:pt x="889" y="304"/>
                  </a:lnTo>
                  <a:lnTo>
                    <a:pt x="884" y="308"/>
                  </a:lnTo>
                  <a:lnTo>
                    <a:pt x="880" y="299"/>
                  </a:lnTo>
                  <a:lnTo>
                    <a:pt x="871" y="326"/>
                  </a:lnTo>
                  <a:lnTo>
                    <a:pt x="871" y="290"/>
                  </a:lnTo>
                  <a:lnTo>
                    <a:pt x="867" y="268"/>
                  </a:lnTo>
                  <a:lnTo>
                    <a:pt x="862" y="264"/>
                  </a:lnTo>
                  <a:lnTo>
                    <a:pt x="858" y="241"/>
                  </a:lnTo>
                  <a:lnTo>
                    <a:pt x="840" y="241"/>
                  </a:lnTo>
                  <a:lnTo>
                    <a:pt x="809" y="259"/>
                  </a:lnTo>
                  <a:lnTo>
                    <a:pt x="813" y="268"/>
                  </a:lnTo>
                  <a:lnTo>
                    <a:pt x="804" y="273"/>
                  </a:lnTo>
                  <a:lnTo>
                    <a:pt x="804" y="304"/>
                  </a:lnTo>
                  <a:lnTo>
                    <a:pt x="809" y="308"/>
                  </a:lnTo>
                  <a:lnTo>
                    <a:pt x="804" y="331"/>
                  </a:lnTo>
                  <a:lnTo>
                    <a:pt x="804" y="344"/>
                  </a:lnTo>
                  <a:lnTo>
                    <a:pt x="817" y="344"/>
                  </a:lnTo>
                  <a:lnTo>
                    <a:pt x="813" y="371"/>
                  </a:lnTo>
                  <a:lnTo>
                    <a:pt x="795" y="375"/>
                  </a:lnTo>
                  <a:lnTo>
                    <a:pt x="795" y="371"/>
                  </a:lnTo>
                  <a:lnTo>
                    <a:pt x="809" y="362"/>
                  </a:lnTo>
                  <a:lnTo>
                    <a:pt x="804" y="357"/>
                  </a:lnTo>
                  <a:lnTo>
                    <a:pt x="791" y="322"/>
                  </a:lnTo>
                  <a:lnTo>
                    <a:pt x="795" y="304"/>
                  </a:lnTo>
                  <a:lnTo>
                    <a:pt x="791" y="290"/>
                  </a:lnTo>
                  <a:lnTo>
                    <a:pt x="809" y="241"/>
                  </a:lnTo>
                  <a:lnTo>
                    <a:pt x="791" y="237"/>
                  </a:lnTo>
                  <a:lnTo>
                    <a:pt x="755" y="264"/>
                  </a:lnTo>
                  <a:lnTo>
                    <a:pt x="737" y="322"/>
                  </a:lnTo>
                  <a:lnTo>
                    <a:pt x="737" y="366"/>
                  </a:lnTo>
                  <a:lnTo>
                    <a:pt x="768" y="371"/>
                  </a:lnTo>
                  <a:lnTo>
                    <a:pt x="777" y="384"/>
                  </a:lnTo>
                  <a:lnTo>
                    <a:pt x="759" y="380"/>
                  </a:lnTo>
                  <a:lnTo>
                    <a:pt x="742" y="380"/>
                  </a:lnTo>
                  <a:lnTo>
                    <a:pt x="759" y="416"/>
                  </a:lnTo>
                  <a:lnTo>
                    <a:pt x="773" y="420"/>
                  </a:lnTo>
                  <a:lnTo>
                    <a:pt x="786" y="411"/>
                  </a:lnTo>
                  <a:lnTo>
                    <a:pt x="800" y="429"/>
                  </a:lnTo>
                  <a:lnTo>
                    <a:pt x="831" y="429"/>
                  </a:lnTo>
                  <a:lnTo>
                    <a:pt x="853" y="438"/>
                  </a:lnTo>
                  <a:lnTo>
                    <a:pt x="858" y="429"/>
                  </a:lnTo>
                  <a:lnTo>
                    <a:pt x="871" y="438"/>
                  </a:lnTo>
                  <a:close/>
                  <a:moveTo>
                    <a:pt x="880" y="702"/>
                  </a:moveTo>
                  <a:lnTo>
                    <a:pt x="871" y="715"/>
                  </a:lnTo>
                  <a:lnTo>
                    <a:pt x="871" y="724"/>
                  </a:lnTo>
                  <a:lnTo>
                    <a:pt x="880" y="728"/>
                  </a:lnTo>
                  <a:lnTo>
                    <a:pt x="884" y="733"/>
                  </a:lnTo>
                  <a:lnTo>
                    <a:pt x="889" y="706"/>
                  </a:lnTo>
                  <a:lnTo>
                    <a:pt x="884" y="702"/>
                  </a:lnTo>
                  <a:lnTo>
                    <a:pt x="880" y="702"/>
                  </a:lnTo>
                  <a:close/>
                  <a:moveTo>
                    <a:pt x="934" y="496"/>
                  </a:moveTo>
                  <a:lnTo>
                    <a:pt x="920" y="514"/>
                  </a:lnTo>
                  <a:lnTo>
                    <a:pt x="920" y="536"/>
                  </a:lnTo>
                  <a:lnTo>
                    <a:pt x="929" y="536"/>
                  </a:lnTo>
                  <a:lnTo>
                    <a:pt x="943" y="536"/>
                  </a:lnTo>
                  <a:lnTo>
                    <a:pt x="951" y="523"/>
                  </a:lnTo>
                  <a:lnTo>
                    <a:pt x="947" y="505"/>
                  </a:lnTo>
                  <a:lnTo>
                    <a:pt x="951" y="496"/>
                  </a:lnTo>
                  <a:lnTo>
                    <a:pt x="934" y="496"/>
                  </a:lnTo>
                  <a:close/>
                  <a:moveTo>
                    <a:pt x="956" y="1148"/>
                  </a:moveTo>
                  <a:lnTo>
                    <a:pt x="1001" y="1144"/>
                  </a:lnTo>
                  <a:lnTo>
                    <a:pt x="1014" y="1122"/>
                  </a:lnTo>
                  <a:lnTo>
                    <a:pt x="1032" y="1095"/>
                  </a:lnTo>
                  <a:lnTo>
                    <a:pt x="1036" y="1099"/>
                  </a:lnTo>
                  <a:lnTo>
                    <a:pt x="1045" y="1095"/>
                  </a:lnTo>
                  <a:lnTo>
                    <a:pt x="1054" y="1135"/>
                  </a:lnTo>
                  <a:lnTo>
                    <a:pt x="1063" y="1139"/>
                  </a:lnTo>
                  <a:lnTo>
                    <a:pt x="1077" y="1139"/>
                  </a:lnTo>
                  <a:lnTo>
                    <a:pt x="1094" y="1135"/>
                  </a:lnTo>
                  <a:lnTo>
                    <a:pt x="1108" y="1139"/>
                  </a:lnTo>
                  <a:lnTo>
                    <a:pt x="1099" y="1139"/>
                  </a:lnTo>
                  <a:lnTo>
                    <a:pt x="1081" y="1153"/>
                  </a:lnTo>
                  <a:lnTo>
                    <a:pt x="1077" y="1166"/>
                  </a:lnTo>
                  <a:lnTo>
                    <a:pt x="1090" y="1175"/>
                  </a:lnTo>
                  <a:lnTo>
                    <a:pt x="1103" y="1153"/>
                  </a:lnTo>
                  <a:lnTo>
                    <a:pt x="1117" y="1157"/>
                  </a:lnTo>
                  <a:lnTo>
                    <a:pt x="1152" y="1139"/>
                  </a:lnTo>
                  <a:lnTo>
                    <a:pt x="1152" y="1131"/>
                  </a:lnTo>
                  <a:lnTo>
                    <a:pt x="1157" y="1135"/>
                  </a:lnTo>
                  <a:lnTo>
                    <a:pt x="1166" y="1131"/>
                  </a:lnTo>
                  <a:lnTo>
                    <a:pt x="1175" y="1122"/>
                  </a:lnTo>
                  <a:lnTo>
                    <a:pt x="1170" y="1117"/>
                  </a:lnTo>
                  <a:lnTo>
                    <a:pt x="1166" y="1117"/>
                  </a:lnTo>
                  <a:lnTo>
                    <a:pt x="1161" y="1122"/>
                  </a:lnTo>
                  <a:lnTo>
                    <a:pt x="1166" y="1099"/>
                  </a:lnTo>
                  <a:lnTo>
                    <a:pt x="1157" y="1099"/>
                  </a:lnTo>
                  <a:lnTo>
                    <a:pt x="1148" y="1122"/>
                  </a:lnTo>
                  <a:lnTo>
                    <a:pt x="1152" y="1131"/>
                  </a:lnTo>
                  <a:lnTo>
                    <a:pt x="1139" y="1126"/>
                  </a:lnTo>
                  <a:lnTo>
                    <a:pt x="1126" y="1131"/>
                  </a:lnTo>
                  <a:lnTo>
                    <a:pt x="1108" y="1122"/>
                  </a:lnTo>
                  <a:lnTo>
                    <a:pt x="1094" y="1104"/>
                  </a:lnTo>
                  <a:lnTo>
                    <a:pt x="1099" y="1090"/>
                  </a:lnTo>
                  <a:lnTo>
                    <a:pt x="1094" y="1086"/>
                  </a:lnTo>
                  <a:lnTo>
                    <a:pt x="1085" y="1095"/>
                  </a:lnTo>
                  <a:lnTo>
                    <a:pt x="1077" y="1081"/>
                  </a:lnTo>
                  <a:lnTo>
                    <a:pt x="1077" y="1077"/>
                  </a:lnTo>
                  <a:lnTo>
                    <a:pt x="1090" y="1081"/>
                  </a:lnTo>
                  <a:lnTo>
                    <a:pt x="1108" y="1072"/>
                  </a:lnTo>
                  <a:lnTo>
                    <a:pt x="1103" y="1059"/>
                  </a:lnTo>
                  <a:lnTo>
                    <a:pt x="1094" y="1055"/>
                  </a:lnTo>
                  <a:lnTo>
                    <a:pt x="1085" y="1050"/>
                  </a:lnTo>
                  <a:lnTo>
                    <a:pt x="1077" y="1055"/>
                  </a:lnTo>
                  <a:lnTo>
                    <a:pt x="1045" y="1068"/>
                  </a:lnTo>
                  <a:lnTo>
                    <a:pt x="1023" y="1095"/>
                  </a:lnTo>
                  <a:lnTo>
                    <a:pt x="1014" y="1108"/>
                  </a:lnTo>
                  <a:lnTo>
                    <a:pt x="996" y="1113"/>
                  </a:lnTo>
                  <a:lnTo>
                    <a:pt x="956" y="1148"/>
                  </a:lnTo>
                  <a:close/>
                  <a:moveTo>
                    <a:pt x="1085" y="733"/>
                  </a:moveTo>
                  <a:lnTo>
                    <a:pt x="1099" y="746"/>
                  </a:lnTo>
                  <a:lnTo>
                    <a:pt x="1103" y="733"/>
                  </a:lnTo>
                  <a:lnTo>
                    <a:pt x="1099" y="728"/>
                  </a:lnTo>
                  <a:lnTo>
                    <a:pt x="1085" y="733"/>
                  </a:lnTo>
                  <a:close/>
                  <a:moveTo>
                    <a:pt x="1103" y="1041"/>
                  </a:moveTo>
                  <a:lnTo>
                    <a:pt x="1117" y="1050"/>
                  </a:lnTo>
                  <a:lnTo>
                    <a:pt x="1117" y="1055"/>
                  </a:lnTo>
                  <a:lnTo>
                    <a:pt x="1144" y="1059"/>
                  </a:lnTo>
                  <a:lnTo>
                    <a:pt x="1144" y="1050"/>
                  </a:lnTo>
                  <a:lnTo>
                    <a:pt x="1130" y="1046"/>
                  </a:lnTo>
                  <a:lnTo>
                    <a:pt x="1108" y="1041"/>
                  </a:lnTo>
                  <a:lnTo>
                    <a:pt x="1103" y="1041"/>
                  </a:lnTo>
                  <a:close/>
                  <a:moveTo>
                    <a:pt x="1112" y="1099"/>
                  </a:moveTo>
                  <a:lnTo>
                    <a:pt x="1103" y="1108"/>
                  </a:lnTo>
                  <a:lnTo>
                    <a:pt x="1117" y="1122"/>
                  </a:lnTo>
                  <a:lnTo>
                    <a:pt x="1130" y="1122"/>
                  </a:lnTo>
                  <a:lnTo>
                    <a:pt x="1139" y="1113"/>
                  </a:lnTo>
                  <a:lnTo>
                    <a:pt x="1117" y="1113"/>
                  </a:lnTo>
                  <a:lnTo>
                    <a:pt x="1112" y="1099"/>
                  </a:lnTo>
                  <a:close/>
                  <a:moveTo>
                    <a:pt x="1237" y="996"/>
                  </a:moveTo>
                  <a:lnTo>
                    <a:pt x="1228" y="996"/>
                  </a:lnTo>
                  <a:lnTo>
                    <a:pt x="1215" y="1005"/>
                  </a:lnTo>
                  <a:lnTo>
                    <a:pt x="1211" y="1010"/>
                  </a:lnTo>
                  <a:lnTo>
                    <a:pt x="1184" y="1068"/>
                  </a:lnTo>
                  <a:lnTo>
                    <a:pt x="1188" y="1072"/>
                  </a:lnTo>
                  <a:lnTo>
                    <a:pt x="1175" y="1081"/>
                  </a:lnTo>
                  <a:lnTo>
                    <a:pt x="1179" y="1090"/>
                  </a:lnTo>
                  <a:lnTo>
                    <a:pt x="1215" y="1090"/>
                  </a:lnTo>
                  <a:lnTo>
                    <a:pt x="1224" y="1086"/>
                  </a:lnTo>
                  <a:lnTo>
                    <a:pt x="1228" y="1090"/>
                  </a:lnTo>
                  <a:lnTo>
                    <a:pt x="1233" y="1086"/>
                  </a:lnTo>
                  <a:lnTo>
                    <a:pt x="1237" y="1086"/>
                  </a:lnTo>
                  <a:lnTo>
                    <a:pt x="1224" y="1104"/>
                  </a:lnTo>
                  <a:lnTo>
                    <a:pt x="1233" y="1104"/>
                  </a:lnTo>
                  <a:lnTo>
                    <a:pt x="1237" y="1095"/>
                  </a:lnTo>
                  <a:lnTo>
                    <a:pt x="1251" y="1081"/>
                  </a:lnTo>
                  <a:lnTo>
                    <a:pt x="1246" y="1099"/>
                  </a:lnTo>
                  <a:lnTo>
                    <a:pt x="1246" y="1108"/>
                  </a:lnTo>
                  <a:lnTo>
                    <a:pt x="1255" y="1095"/>
                  </a:lnTo>
                  <a:lnTo>
                    <a:pt x="1260" y="1108"/>
                  </a:lnTo>
                  <a:lnTo>
                    <a:pt x="1269" y="1104"/>
                  </a:lnTo>
                  <a:lnTo>
                    <a:pt x="1273" y="1095"/>
                  </a:lnTo>
                  <a:lnTo>
                    <a:pt x="1273" y="1086"/>
                  </a:lnTo>
                  <a:lnTo>
                    <a:pt x="1264" y="1095"/>
                  </a:lnTo>
                  <a:lnTo>
                    <a:pt x="1269" y="1077"/>
                  </a:lnTo>
                  <a:lnTo>
                    <a:pt x="1255" y="1086"/>
                  </a:lnTo>
                  <a:lnTo>
                    <a:pt x="1260" y="1077"/>
                  </a:lnTo>
                  <a:lnTo>
                    <a:pt x="1269" y="1072"/>
                  </a:lnTo>
                  <a:lnTo>
                    <a:pt x="1269" y="1063"/>
                  </a:lnTo>
                  <a:lnTo>
                    <a:pt x="1255" y="1072"/>
                  </a:lnTo>
                  <a:lnTo>
                    <a:pt x="1255" y="1063"/>
                  </a:lnTo>
                  <a:lnTo>
                    <a:pt x="1260" y="1055"/>
                  </a:lnTo>
                  <a:lnTo>
                    <a:pt x="1251" y="1046"/>
                  </a:lnTo>
                  <a:lnTo>
                    <a:pt x="1237" y="1055"/>
                  </a:lnTo>
                  <a:lnTo>
                    <a:pt x="1228" y="1055"/>
                  </a:lnTo>
                  <a:lnTo>
                    <a:pt x="1233" y="1037"/>
                  </a:lnTo>
                  <a:lnTo>
                    <a:pt x="1224" y="1032"/>
                  </a:lnTo>
                  <a:lnTo>
                    <a:pt x="1215" y="1050"/>
                  </a:lnTo>
                  <a:lnTo>
                    <a:pt x="1211" y="1046"/>
                  </a:lnTo>
                  <a:lnTo>
                    <a:pt x="1228" y="1019"/>
                  </a:lnTo>
                  <a:lnTo>
                    <a:pt x="1237" y="996"/>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48" name="Freeform 68"/>
            <p:cNvSpPr>
              <a:spLocks noEditPoints="1"/>
            </p:cNvSpPr>
            <p:nvPr/>
          </p:nvSpPr>
          <p:spPr bwMode="gray">
            <a:xfrm>
              <a:off x="2613304" y="4883509"/>
              <a:ext cx="199126" cy="1072587"/>
            </a:xfrm>
            <a:custGeom>
              <a:avLst/>
              <a:gdLst/>
              <a:ahLst/>
              <a:cxnLst>
                <a:cxn ang="0">
                  <a:pos x="71" y="80"/>
                </a:cxn>
                <a:cxn ang="0">
                  <a:pos x="67" y="125"/>
                </a:cxn>
                <a:cxn ang="0">
                  <a:pos x="58" y="197"/>
                </a:cxn>
                <a:cxn ang="0">
                  <a:pos x="49" y="250"/>
                </a:cxn>
                <a:cxn ang="0">
                  <a:pos x="31" y="375"/>
                </a:cxn>
                <a:cxn ang="0">
                  <a:pos x="27" y="407"/>
                </a:cxn>
                <a:cxn ang="0">
                  <a:pos x="27" y="438"/>
                </a:cxn>
                <a:cxn ang="0">
                  <a:pos x="27" y="465"/>
                </a:cxn>
                <a:cxn ang="0">
                  <a:pos x="9" y="500"/>
                </a:cxn>
                <a:cxn ang="0">
                  <a:pos x="4" y="518"/>
                </a:cxn>
                <a:cxn ang="0">
                  <a:pos x="18" y="527"/>
                </a:cxn>
                <a:cxn ang="0">
                  <a:pos x="13" y="599"/>
                </a:cxn>
                <a:cxn ang="0">
                  <a:pos x="18" y="626"/>
                </a:cxn>
                <a:cxn ang="0">
                  <a:pos x="27" y="652"/>
                </a:cxn>
                <a:cxn ang="0">
                  <a:pos x="49" y="666"/>
                </a:cxn>
                <a:cxn ang="0">
                  <a:pos x="85" y="643"/>
                </a:cxn>
                <a:cxn ang="0">
                  <a:pos x="40" y="621"/>
                </a:cxn>
                <a:cxn ang="0">
                  <a:pos x="27" y="576"/>
                </a:cxn>
                <a:cxn ang="0">
                  <a:pos x="49" y="509"/>
                </a:cxn>
                <a:cxn ang="0">
                  <a:pos x="49" y="474"/>
                </a:cxn>
                <a:cxn ang="0">
                  <a:pos x="49" y="465"/>
                </a:cxn>
                <a:cxn ang="0">
                  <a:pos x="54" y="416"/>
                </a:cxn>
                <a:cxn ang="0">
                  <a:pos x="54" y="371"/>
                </a:cxn>
                <a:cxn ang="0">
                  <a:pos x="58" y="317"/>
                </a:cxn>
                <a:cxn ang="0">
                  <a:pos x="80" y="268"/>
                </a:cxn>
                <a:cxn ang="0">
                  <a:pos x="67" y="223"/>
                </a:cxn>
                <a:cxn ang="0">
                  <a:pos x="76" y="188"/>
                </a:cxn>
                <a:cxn ang="0">
                  <a:pos x="89" y="138"/>
                </a:cxn>
                <a:cxn ang="0">
                  <a:pos x="116" y="80"/>
                </a:cxn>
                <a:cxn ang="0">
                  <a:pos x="94" y="22"/>
                </a:cxn>
                <a:cxn ang="0">
                  <a:pos x="71" y="9"/>
                </a:cxn>
                <a:cxn ang="0">
                  <a:pos x="67" y="675"/>
                </a:cxn>
                <a:cxn ang="0">
                  <a:pos x="71" y="675"/>
                </a:cxn>
                <a:cxn ang="0">
                  <a:pos x="98" y="643"/>
                </a:cxn>
                <a:cxn ang="0">
                  <a:pos x="76" y="666"/>
                </a:cxn>
                <a:cxn ang="0">
                  <a:pos x="80" y="679"/>
                </a:cxn>
                <a:cxn ang="0">
                  <a:pos x="13" y="648"/>
                </a:cxn>
                <a:cxn ang="0">
                  <a:pos x="27" y="670"/>
                </a:cxn>
                <a:cxn ang="0">
                  <a:pos x="49" y="679"/>
                </a:cxn>
                <a:cxn ang="0">
                  <a:pos x="54" y="697"/>
                </a:cxn>
                <a:cxn ang="0">
                  <a:pos x="71" y="702"/>
                </a:cxn>
                <a:cxn ang="0">
                  <a:pos x="76" y="702"/>
                </a:cxn>
                <a:cxn ang="0">
                  <a:pos x="89" y="724"/>
                </a:cxn>
                <a:cxn ang="0">
                  <a:pos x="94" y="724"/>
                </a:cxn>
                <a:cxn ang="0">
                  <a:pos x="107" y="715"/>
                </a:cxn>
                <a:cxn ang="0">
                  <a:pos x="107" y="710"/>
                </a:cxn>
                <a:cxn ang="0">
                  <a:pos x="121" y="706"/>
                </a:cxn>
                <a:cxn ang="0">
                  <a:pos x="98" y="702"/>
                </a:cxn>
              </a:cxnLst>
              <a:rect l="0" t="0" r="r" b="b"/>
              <a:pathLst>
                <a:path w="125" h="724">
                  <a:moveTo>
                    <a:pt x="71" y="9"/>
                  </a:moveTo>
                  <a:lnTo>
                    <a:pt x="71" y="31"/>
                  </a:lnTo>
                  <a:lnTo>
                    <a:pt x="71" y="80"/>
                  </a:lnTo>
                  <a:lnTo>
                    <a:pt x="67" y="85"/>
                  </a:lnTo>
                  <a:lnTo>
                    <a:pt x="67" y="121"/>
                  </a:lnTo>
                  <a:lnTo>
                    <a:pt x="67" y="125"/>
                  </a:lnTo>
                  <a:lnTo>
                    <a:pt x="67" y="138"/>
                  </a:lnTo>
                  <a:lnTo>
                    <a:pt x="54" y="183"/>
                  </a:lnTo>
                  <a:lnTo>
                    <a:pt x="58" y="197"/>
                  </a:lnTo>
                  <a:lnTo>
                    <a:pt x="49" y="205"/>
                  </a:lnTo>
                  <a:lnTo>
                    <a:pt x="54" y="241"/>
                  </a:lnTo>
                  <a:lnTo>
                    <a:pt x="49" y="250"/>
                  </a:lnTo>
                  <a:lnTo>
                    <a:pt x="54" y="259"/>
                  </a:lnTo>
                  <a:lnTo>
                    <a:pt x="27" y="326"/>
                  </a:lnTo>
                  <a:lnTo>
                    <a:pt x="31" y="375"/>
                  </a:lnTo>
                  <a:lnTo>
                    <a:pt x="22" y="380"/>
                  </a:lnTo>
                  <a:lnTo>
                    <a:pt x="27" y="398"/>
                  </a:lnTo>
                  <a:lnTo>
                    <a:pt x="27" y="407"/>
                  </a:lnTo>
                  <a:lnTo>
                    <a:pt x="22" y="411"/>
                  </a:lnTo>
                  <a:lnTo>
                    <a:pt x="22" y="442"/>
                  </a:lnTo>
                  <a:lnTo>
                    <a:pt x="27" y="438"/>
                  </a:lnTo>
                  <a:lnTo>
                    <a:pt x="31" y="416"/>
                  </a:lnTo>
                  <a:lnTo>
                    <a:pt x="40" y="416"/>
                  </a:lnTo>
                  <a:lnTo>
                    <a:pt x="27" y="465"/>
                  </a:lnTo>
                  <a:lnTo>
                    <a:pt x="27" y="451"/>
                  </a:lnTo>
                  <a:lnTo>
                    <a:pt x="22" y="456"/>
                  </a:lnTo>
                  <a:lnTo>
                    <a:pt x="9" y="500"/>
                  </a:lnTo>
                  <a:lnTo>
                    <a:pt x="0" y="509"/>
                  </a:lnTo>
                  <a:lnTo>
                    <a:pt x="0" y="523"/>
                  </a:lnTo>
                  <a:lnTo>
                    <a:pt x="4" y="518"/>
                  </a:lnTo>
                  <a:lnTo>
                    <a:pt x="9" y="509"/>
                  </a:lnTo>
                  <a:lnTo>
                    <a:pt x="22" y="518"/>
                  </a:lnTo>
                  <a:lnTo>
                    <a:pt x="18" y="527"/>
                  </a:lnTo>
                  <a:lnTo>
                    <a:pt x="4" y="541"/>
                  </a:lnTo>
                  <a:lnTo>
                    <a:pt x="4" y="603"/>
                  </a:lnTo>
                  <a:lnTo>
                    <a:pt x="13" y="599"/>
                  </a:lnTo>
                  <a:lnTo>
                    <a:pt x="4" y="617"/>
                  </a:lnTo>
                  <a:lnTo>
                    <a:pt x="9" y="643"/>
                  </a:lnTo>
                  <a:lnTo>
                    <a:pt x="18" y="626"/>
                  </a:lnTo>
                  <a:lnTo>
                    <a:pt x="18" y="648"/>
                  </a:lnTo>
                  <a:lnTo>
                    <a:pt x="27" y="643"/>
                  </a:lnTo>
                  <a:lnTo>
                    <a:pt x="27" y="652"/>
                  </a:lnTo>
                  <a:lnTo>
                    <a:pt x="40" y="657"/>
                  </a:lnTo>
                  <a:lnTo>
                    <a:pt x="36" y="661"/>
                  </a:lnTo>
                  <a:lnTo>
                    <a:pt x="49" y="666"/>
                  </a:lnTo>
                  <a:lnTo>
                    <a:pt x="63" y="675"/>
                  </a:lnTo>
                  <a:lnTo>
                    <a:pt x="67" y="648"/>
                  </a:lnTo>
                  <a:lnTo>
                    <a:pt x="85" y="643"/>
                  </a:lnTo>
                  <a:lnTo>
                    <a:pt x="89" y="634"/>
                  </a:lnTo>
                  <a:lnTo>
                    <a:pt x="49" y="630"/>
                  </a:lnTo>
                  <a:lnTo>
                    <a:pt x="40" y="621"/>
                  </a:lnTo>
                  <a:lnTo>
                    <a:pt x="40" y="603"/>
                  </a:lnTo>
                  <a:lnTo>
                    <a:pt x="31" y="603"/>
                  </a:lnTo>
                  <a:lnTo>
                    <a:pt x="27" y="576"/>
                  </a:lnTo>
                  <a:lnTo>
                    <a:pt x="36" y="559"/>
                  </a:lnTo>
                  <a:lnTo>
                    <a:pt x="40" y="554"/>
                  </a:lnTo>
                  <a:lnTo>
                    <a:pt x="49" y="509"/>
                  </a:lnTo>
                  <a:lnTo>
                    <a:pt x="49" y="491"/>
                  </a:lnTo>
                  <a:lnTo>
                    <a:pt x="58" y="483"/>
                  </a:lnTo>
                  <a:lnTo>
                    <a:pt x="49" y="474"/>
                  </a:lnTo>
                  <a:lnTo>
                    <a:pt x="58" y="474"/>
                  </a:lnTo>
                  <a:lnTo>
                    <a:pt x="58" y="465"/>
                  </a:lnTo>
                  <a:lnTo>
                    <a:pt x="49" y="465"/>
                  </a:lnTo>
                  <a:lnTo>
                    <a:pt x="54" y="442"/>
                  </a:lnTo>
                  <a:lnTo>
                    <a:pt x="49" y="429"/>
                  </a:lnTo>
                  <a:lnTo>
                    <a:pt x="54" y="416"/>
                  </a:lnTo>
                  <a:lnTo>
                    <a:pt x="49" y="393"/>
                  </a:lnTo>
                  <a:lnTo>
                    <a:pt x="49" y="375"/>
                  </a:lnTo>
                  <a:lnTo>
                    <a:pt x="54" y="371"/>
                  </a:lnTo>
                  <a:lnTo>
                    <a:pt x="54" y="357"/>
                  </a:lnTo>
                  <a:lnTo>
                    <a:pt x="63" y="353"/>
                  </a:lnTo>
                  <a:lnTo>
                    <a:pt x="58" y="317"/>
                  </a:lnTo>
                  <a:lnTo>
                    <a:pt x="67" y="304"/>
                  </a:lnTo>
                  <a:lnTo>
                    <a:pt x="71" y="281"/>
                  </a:lnTo>
                  <a:lnTo>
                    <a:pt x="80" y="268"/>
                  </a:lnTo>
                  <a:lnTo>
                    <a:pt x="80" y="250"/>
                  </a:lnTo>
                  <a:lnTo>
                    <a:pt x="76" y="250"/>
                  </a:lnTo>
                  <a:lnTo>
                    <a:pt x="67" y="223"/>
                  </a:lnTo>
                  <a:lnTo>
                    <a:pt x="71" y="210"/>
                  </a:lnTo>
                  <a:lnTo>
                    <a:pt x="80" y="205"/>
                  </a:lnTo>
                  <a:lnTo>
                    <a:pt x="76" y="188"/>
                  </a:lnTo>
                  <a:lnTo>
                    <a:pt x="85" y="161"/>
                  </a:lnTo>
                  <a:lnTo>
                    <a:pt x="94" y="147"/>
                  </a:lnTo>
                  <a:lnTo>
                    <a:pt x="89" y="138"/>
                  </a:lnTo>
                  <a:lnTo>
                    <a:pt x="94" y="112"/>
                  </a:lnTo>
                  <a:lnTo>
                    <a:pt x="116" y="98"/>
                  </a:lnTo>
                  <a:lnTo>
                    <a:pt x="116" y="80"/>
                  </a:lnTo>
                  <a:lnTo>
                    <a:pt x="107" y="76"/>
                  </a:lnTo>
                  <a:lnTo>
                    <a:pt x="94" y="40"/>
                  </a:lnTo>
                  <a:lnTo>
                    <a:pt x="94" y="22"/>
                  </a:lnTo>
                  <a:lnTo>
                    <a:pt x="89" y="9"/>
                  </a:lnTo>
                  <a:lnTo>
                    <a:pt x="85" y="0"/>
                  </a:lnTo>
                  <a:lnTo>
                    <a:pt x="71" y="9"/>
                  </a:lnTo>
                  <a:close/>
                  <a:moveTo>
                    <a:pt x="71" y="666"/>
                  </a:moveTo>
                  <a:lnTo>
                    <a:pt x="71" y="670"/>
                  </a:lnTo>
                  <a:lnTo>
                    <a:pt x="67" y="675"/>
                  </a:lnTo>
                  <a:lnTo>
                    <a:pt x="67" y="679"/>
                  </a:lnTo>
                  <a:lnTo>
                    <a:pt x="71" y="679"/>
                  </a:lnTo>
                  <a:lnTo>
                    <a:pt x="71" y="675"/>
                  </a:lnTo>
                  <a:lnTo>
                    <a:pt x="76" y="675"/>
                  </a:lnTo>
                  <a:lnTo>
                    <a:pt x="71" y="666"/>
                  </a:lnTo>
                  <a:close/>
                  <a:moveTo>
                    <a:pt x="98" y="643"/>
                  </a:moveTo>
                  <a:lnTo>
                    <a:pt x="89" y="643"/>
                  </a:lnTo>
                  <a:lnTo>
                    <a:pt x="76" y="648"/>
                  </a:lnTo>
                  <a:lnTo>
                    <a:pt x="76" y="666"/>
                  </a:lnTo>
                  <a:lnTo>
                    <a:pt x="89" y="661"/>
                  </a:lnTo>
                  <a:lnTo>
                    <a:pt x="80" y="670"/>
                  </a:lnTo>
                  <a:lnTo>
                    <a:pt x="80" y="679"/>
                  </a:lnTo>
                  <a:lnTo>
                    <a:pt x="94" y="693"/>
                  </a:lnTo>
                  <a:lnTo>
                    <a:pt x="67" y="684"/>
                  </a:lnTo>
                  <a:lnTo>
                    <a:pt x="13" y="648"/>
                  </a:lnTo>
                  <a:lnTo>
                    <a:pt x="13" y="657"/>
                  </a:lnTo>
                  <a:lnTo>
                    <a:pt x="31" y="666"/>
                  </a:lnTo>
                  <a:lnTo>
                    <a:pt x="27" y="670"/>
                  </a:lnTo>
                  <a:lnTo>
                    <a:pt x="31" y="679"/>
                  </a:lnTo>
                  <a:lnTo>
                    <a:pt x="40" y="684"/>
                  </a:lnTo>
                  <a:lnTo>
                    <a:pt x="49" y="679"/>
                  </a:lnTo>
                  <a:lnTo>
                    <a:pt x="63" y="688"/>
                  </a:lnTo>
                  <a:lnTo>
                    <a:pt x="49" y="688"/>
                  </a:lnTo>
                  <a:lnTo>
                    <a:pt x="54" y="697"/>
                  </a:lnTo>
                  <a:lnTo>
                    <a:pt x="63" y="693"/>
                  </a:lnTo>
                  <a:lnTo>
                    <a:pt x="71" y="697"/>
                  </a:lnTo>
                  <a:lnTo>
                    <a:pt x="71" y="702"/>
                  </a:lnTo>
                  <a:lnTo>
                    <a:pt x="63" y="702"/>
                  </a:lnTo>
                  <a:lnTo>
                    <a:pt x="76" y="706"/>
                  </a:lnTo>
                  <a:lnTo>
                    <a:pt x="76" y="702"/>
                  </a:lnTo>
                  <a:lnTo>
                    <a:pt x="80" y="706"/>
                  </a:lnTo>
                  <a:lnTo>
                    <a:pt x="76" y="715"/>
                  </a:lnTo>
                  <a:lnTo>
                    <a:pt x="89" y="724"/>
                  </a:lnTo>
                  <a:lnTo>
                    <a:pt x="89" y="715"/>
                  </a:lnTo>
                  <a:lnTo>
                    <a:pt x="94" y="715"/>
                  </a:lnTo>
                  <a:lnTo>
                    <a:pt x="94" y="724"/>
                  </a:lnTo>
                  <a:lnTo>
                    <a:pt x="103" y="719"/>
                  </a:lnTo>
                  <a:lnTo>
                    <a:pt x="107" y="724"/>
                  </a:lnTo>
                  <a:lnTo>
                    <a:pt x="107" y="715"/>
                  </a:lnTo>
                  <a:lnTo>
                    <a:pt x="103" y="715"/>
                  </a:lnTo>
                  <a:lnTo>
                    <a:pt x="103" y="706"/>
                  </a:lnTo>
                  <a:lnTo>
                    <a:pt x="107" y="710"/>
                  </a:lnTo>
                  <a:lnTo>
                    <a:pt x="121" y="715"/>
                  </a:lnTo>
                  <a:lnTo>
                    <a:pt x="125" y="710"/>
                  </a:lnTo>
                  <a:lnTo>
                    <a:pt x="121" y="706"/>
                  </a:lnTo>
                  <a:lnTo>
                    <a:pt x="103" y="702"/>
                  </a:lnTo>
                  <a:lnTo>
                    <a:pt x="94" y="702"/>
                  </a:lnTo>
                  <a:lnTo>
                    <a:pt x="98" y="702"/>
                  </a:lnTo>
                  <a:lnTo>
                    <a:pt x="98" y="64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49" name="Freeform 69"/>
            <p:cNvSpPr>
              <a:spLocks/>
            </p:cNvSpPr>
            <p:nvPr/>
          </p:nvSpPr>
          <p:spPr bwMode="gray">
            <a:xfrm>
              <a:off x="2520909" y="4221290"/>
              <a:ext cx="285149" cy="364443"/>
            </a:xfrm>
            <a:custGeom>
              <a:avLst/>
              <a:gdLst/>
              <a:ahLst/>
              <a:cxnLst>
                <a:cxn ang="0">
                  <a:pos x="22" y="174"/>
                </a:cxn>
                <a:cxn ang="0">
                  <a:pos x="36" y="174"/>
                </a:cxn>
                <a:cxn ang="0">
                  <a:pos x="71" y="192"/>
                </a:cxn>
                <a:cxn ang="0">
                  <a:pos x="107" y="210"/>
                </a:cxn>
                <a:cxn ang="0">
                  <a:pos x="121" y="241"/>
                </a:cxn>
                <a:cxn ang="0">
                  <a:pos x="147" y="201"/>
                </a:cxn>
                <a:cxn ang="0">
                  <a:pos x="134" y="192"/>
                </a:cxn>
                <a:cxn ang="0">
                  <a:pos x="143" y="183"/>
                </a:cxn>
                <a:cxn ang="0">
                  <a:pos x="134" y="174"/>
                </a:cxn>
                <a:cxn ang="0">
                  <a:pos x="156" y="161"/>
                </a:cxn>
                <a:cxn ang="0">
                  <a:pos x="170" y="165"/>
                </a:cxn>
                <a:cxn ang="0">
                  <a:pos x="174" y="143"/>
                </a:cxn>
                <a:cxn ang="0">
                  <a:pos x="170" y="134"/>
                </a:cxn>
                <a:cxn ang="0">
                  <a:pos x="165" y="112"/>
                </a:cxn>
                <a:cxn ang="0">
                  <a:pos x="143" y="94"/>
                </a:cxn>
                <a:cxn ang="0">
                  <a:pos x="107" y="85"/>
                </a:cxn>
                <a:cxn ang="0">
                  <a:pos x="98" y="63"/>
                </a:cxn>
                <a:cxn ang="0">
                  <a:pos x="85" y="54"/>
                </a:cxn>
                <a:cxn ang="0">
                  <a:pos x="89" y="31"/>
                </a:cxn>
                <a:cxn ang="0">
                  <a:pos x="107" y="9"/>
                </a:cxn>
                <a:cxn ang="0">
                  <a:pos x="116" y="0"/>
                </a:cxn>
                <a:cxn ang="0">
                  <a:pos x="85" y="18"/>
                </a:cxn>
                <a:cxn ang="0">
                  <a:pos x="71" y="22"/>
                </a:cxn>
                <a:cxn ang="0">
                  <a:pos x="49" y="31"/>
                </a:cxn>
                <a:cxn ang="0">
                  <a:pos x="49" y="40"/>
                </a:cxn>
                <a:cxn ang="0">
                  <a:pos x="31" y="58"/>
                </a:cxn>
                <a:cxn ang="0">
                  <a:pos x="27" y="58"/>
                </a:cxn>
                <a:cxn ang="0">
                  <a:pos x="18" y="76"/>
                </a:cxn>
                <a:cxn ang="0">
                  <a:pos x="27" y="89"/>
                </a:cxn>
                <a:cxn ang="0">
                  <a:pos x="27" y="121"/>
                </a:cxn>
                <a:cxn ang="0">
                  <a:pos x="22" y="143"/>
                </a:cxn>
                <a:cxn ang="0">
                  <a:pos x="9" y="152"/>
                </a:cxn>
                <a:cxn ang="0">
                  <a:pos x="0" y="161"/>
                </a:cxn>
              </a:cxnLst>
              <a:rect l="0" t="0" r="r" b="b"/>
              <a:pathLst>
                <a:path w="179" h="246">
                  <a:moveTo>
                    <a:pt x="9" y="161"/>
                  </a:moveTo>
                  <a:lnTo>
                    <a:pt x="22" y="174"/>
                  </a:lnTo>
                  <a:lnTo>
                    <a:pt x="27" y="179"/>
                  </a:lnTo>
                  <a:lnTo>
                    <a:pt x="36" y="174"/>
                  </a:lnTo>
                  <a:lnTo>
                    <a:pt x="58" y="188"/>
                  </a:lnTo>
                  <a:lnTo>
                    <a:pt x="71" y="192"/>
                  </a:lnTo>
                  <a:lnTo>
                    <a:pt x="94" y="215"/>
                  </a:lnTo>
                  <a:lnTo>
                    <a:pt x="107" y="210"/>
                  </a:lnTo>
                  <a:lnTo>
                    <a:pt x="134" y="219"/>
                  </a:lnTo>
                  <a:lnTo>
                    <a:pt x="121" y="241"/>
                  </a:lnTo>
                  <a:lnTo>
                    <a:pt x="129" y="246"/>
                  </a:lnTo>
                  <a:lnTo>
                    <a:pt x="147" y="201"/>
                  </a:lnTo>
                  <a:lnTo>
                    <a:pt x="143" y="192"/>
                  </a:lnTo>
                  <a:lnTo>
                    <a:pt x="134" y="192"/>
                  </a:lnTo>
                  <a:lnTo>
                    <a:pt x="129" y="183"/>
                  </a:lnTo>
                  <a:lnTo>
                    <a:pt x="143" y="183"/>
                  </a:lnTo>
                  <a:lnTo>
                    <a:pt x="147" y="174"/>
                  </a:lnTo>
                  <a:lnTo>
                    <a:pt x="134" y="174"/>
                  </a:lnTo>
                  <a:lnTo>
                    <a:pt x="138" y="161"/>
                  </a:lnTo>
                  <a:lnTo>
                    <a:pt x="156" y="161"/>
                  </a:lnTo>
                  <a:lnTo>
                    <a:pt x="170" y="152"/>
                  </a:lnTo>
                  <a:lnTo>
                    <a:pt x="170" y="165"/>
                  </a:lnTo>
                  <a:lnTo>
                    <a:pt x="179" y="165"/>
                  </a:lnTo>
                  <a:lnTo>
                    <a:pt x="174" y="143"/>
                  </a:lnTo>
                  <a:lnTo>
                    <a:pt x="161" y="148"/>
                  </a:lnTo>
                  <a:lnTo>
                    <a:pt x="170" y="134"/>
                  </a:lnTo>
                  <a:lnTo>
                    <a:pt x="165" y="130"/>
                  </a:lnTo>
                  <a:lnTo>
                    <a:pt x="165" y="112"/>
                  </a:lnTo>
                  <a:lnTo>
                    <a:pt x="170" y="89"/>
                  </a:lnTo>
                  <a:lnTo>
                    <a:pt x="143" y="94"/>
                  </a:lnTo>
                  <a:lnTo>
                    <a:pt x="134" y="80"/>
                  </a:lnTo>
                  <a:lnTo>
                    <a:pt x="107" y="85"/>
                  </a:lnTo>
                  <a:lnTo>
                    <a:pt x="94" y="72"/>
                  </a:lnTo>
                  <a:lnTo>
                    <a:pt x="98" y="63"/>
                  </a:lnTo>
                  <a:lnTo>
                    <a:pt x="89" y="54"/>
                  </a:lnTo>
                  <a:lnTo>
                    <a:pt x="85" y="54"/>
                  </a:lnTo>
                  <a:lnTo>
                    <a:pt x="89" y="49"/>
                  </a:lnTo>
                  <a:lnTo>
                    <a:pt x="89" y="31"/>
                  </a:lnTo>
                  <a:lnTo>
                    <a:pt x="98" y="18"/>
                  </a:lnTo>
                  <a:lnTo>
                    <a:pt x="107" y="9"/>
                  </a:lnTo>
                  <a:lnTo>
                    <a:pt x="116" y="9"/>
                  </a:lnTo>
                  <a:lnTo>
                    <a:pt x="116" y="0"/>
                  </a:lnTo>
                  <a:lnTo>
                    <a:pt x="107" y="0"/>
                  </a:lnTo>
                  <a:lnTo>
                    <a:pt x="85" y="18"/>
                  </a:lnTo>
                  <a:lnTo>
                    <a:pt x="76" y="18"/>
                  </a:lnTo>
                  <a:lnTo>
                    <a:pt x="71" y="22"/>
                  </a:lnTo>
                  <a:lnTo>
                    <a:pt x="62" y="22"/>
                  </a:lnTo>
                  <a:lnTo>
                    <a:pt x="49" y="31"/>
                  </a:lnTo>
                  <a:lnTo>
                    <a:pt x="45" y="40"/>
                  </a:lnTo>
                  <a:lnTo>
                    <a:pt x="49" y="40"/>
                  </a:lnTo>
                  <a:lnTo>
                    <a:pt x="49" y="49"/>
                  </a:lnTo>
                  <a:lnTo>
                    <a:pt x="31" y="58"/>
                  </a:lnTo>
                  <a:lnTo>
                    <a:pt x="31" y="72"/>
                  </a:lnTo>
                  <a:lnTo>
                    <a:pt x="27" y="58"/>
                  </a:lnTo>
                  <a:lnTo>
                    <a:pt x="27" y="72"/>
                  </a:lnTo>
                  <a:lnTo>
                    <a:pt x="18" y="76"/>
                  </a:lnTo>
                  <a:lnTo>
                    <a:pt x="18" y="76"/>
                  </a:lnTo>
                  <a:lnTo>
                    <a:pt x="27" y="89"/>
                  </a:lnTo>
                  <a:lnTo>
                    <a:pt x="22" y="98"/>
                  </a:lnTo>
                  <a:lnTo>
                    <a:pt x="27" y="121"/>
                  </a:lnTo>
                  <a:lnTo>
                    <a:pt x="27" y="125"/>
                  </a:lnTo>
                  <a:lnTo>
                    <a:pt x="22" y="143"/>
                  </a:lnTo>
                  <a:lnTo>
                    <a:pt x="13" y="143"/>
                  </a:lnTo>
                  <a:lnTo>
                    <a:pt x="9" y="152"/>
                  </a:lnTo>
                  <a:lnTo>
                    <a:pt x="9" y="156"/>
                  </a:lnTo>
                  <a:lnTo>
                    <a:pt x="0" y="161"/>
                  </a:lnTo>
                  <a:lnTo>
                    <a:pt x="9" y="16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50" name="Freeform 70"/>
            <p:cNvSpPr>
              <a:spLocks/>
            </p:cNvSpPr>
            <p:nvPr/>
          </p:nvSpPr>
          <p:spPr bwMode="gray">
            <a:xfrm>
              <a:off x="2371166" y="4253883"/>
              <a:ext cx="78057" cy="60740"/>
            </a:xfrm>
            <a:custGeom>
              <a:avLst/>
              <a:gdLst/>
              <a:ahLst/>
              <a:cxnLst>
                <a:cxn ang="0">
                  <a:pos x="0" y="0"/>
                </a:cxn>
                <a:cxn ang="0">
                  <a:pos x="0" y="9"/>
                </a:cxn>
                <a:cxn ang="0">
                  <a:pos x="5" y="9"/>
                </a:cxn>
                <a:cxn ang="0">
                  <a:pos x="0" y="14"/>
                </a:cxn>
                <a:cxn ang="0">
                  <a:pos x="0" y="23"/>
                </a:cxn>
                <a:cxn ang="0">
                  <a:pos x="14" y="27"/>
                </a:cxn>
                <a:cxn ang="0">
                  <a:pos x="18" y="23"/>
                </a:cxn>
                <a:cxn ang="0">
                  <a:pos x="18" y="18"/>
                </a:cxn>
                <a:cxn ang="0">
                  <a:pos x="22" y="27"/>
                </a:cxn>
                <a:cxn ang="0">
                  <a:pos x="31" y="36"/>
                </a:cxn>
                <a:cxn ang="0">
                  <a:pos x="31" y="41"/>
                </a:cxn>
                <a:cxn ang="0">
                  <a:pos x="40" y="41"/>
                </a:cxn>
                <a:cxn ang="0">
                  <a:pos x="40" y="36"/>
                </a:cxn>
                <a:cxn ang="0">
                  <a:pos x="40" y="41"/>
                </a:cxn>
                <a:cxn ang="0">
                  <a:pos x="40" y="27"/>
                </a:cxn>
                <a:cxn ang="0">
                  <a:pos x="49" y="23"/>
                </a:cxn>
                <a:cxn ang="0">
                  <a:pos x="40" y="18"/>
                </a:cxn>
                <a:cxn ang="0">
                  <a:pos x="36" y="5"/>
                </a:cxn>
                <a:cxn ang="0">
                  <a:pos x="31" y="5"/>
                </a:cxn>
                <a:cxn ang="0">
                  <a:pos x="31" y="5"/>
                </a:cxn>
                <a:cxn ang="0">
                  <a:pos x="18" y="0"/>
                </a:cxn>
                <a:cxn ang="0">
                  <a:pos x="0" y="0"/>
                </a:cxn>
              </a:cxnLst>
              <a:rect l="0" t="0" r="r" b="b"/>
              <a:pathLst>
                <a:path w="49" h="41">
                  <a:moveTo>
                    <a:pt x="0" y="0"/>
                  </a:moveTo>
                  <a:lnTo>
                    <a:pt x="0" y="9"/>
                  </a:lnTo>
                  <a:lnTo>
                    <a:pt x="5" y="9"/>
                  </a:lnTo>
                  <a:lnTo>
                    <a:pt x="0" y="14"/>
                  </a:lnTo>
                  <a:lnTo>
                    <a:pt x="0" y="23"/>
                  </a:lnTo>
                  <a:lnTo>
                    <a:pt x="14" y="27"/>
                  </a:lnTo>
                  <a:lnTo>
                    <a:pt x="18" y="23"/>
                  </a:lnTo>
                  <a:lnTo>
                    <a:pt x="18" y="18"/>
                  </a:lnTo>
                  <a:lnTo>
                    <a:pt x="22" y="27"/>
                  </a:lnTo>
                  <a:lnTo>
                    <a:pt x="31" y="36"/>
                  </a:lnTo>
                  <a:lnTo>
                    <a:pt x="31" y="41"/>
                  </a:lnTo>
                  <a:lnTo>
                    <a:pt x="40" y="41"/>
                  </a:lnTo>
                  <a:lnTo>
                    <a:pt x="40" y="36"/>
                  </a:lnTo>
                  <a:lnTo>
                    <a:pt x="40" y="41"/>
                  </a:lnTo>
                  <a:lnTo>
                    <a:pt x="40" y="27"/>
                  </a:lnTo>
                  <a:lnTo>
                    <a:pt x="49" y="23"/>
                  </a:lnTo>
                  <a:lnTo>
                    <a:pt x="40" y="18"/>
                  </a:lnTo>
                  <a:lnTo>
                    <a:pt x="36" y="5"/>
                  </a:lnTo>
                  <a:lnTo>
                    <a:pt x="31" y="5"/>
                  </a:lnTo>
                  <a:lnTo>
                    <a:pt x="31" y="5"/>
                  </a:lnTo>
                  <a:lnTo>
                    <a:pt x="18" y="0"/>
                  </a:lnTo>
                  <a:lnTo>
                    <a:pt x="0"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51" name="Freeform 71"/>
            <p:cNvSpPr>
              <a:spLocks noEditPoints="1"/>
            </p:cNvSpPr>
            <p:nvPr/>
          </p:nvSpPr>
          <p:spPr bwMode="gray">
            <a:xfrm>
              <a:off x="2393468" y="3976847"/>
              <a:ext cx="254882" cy="85925"/>
            </a:xfrm>
            <a:custGeom>
              <a:avLst/>
              <a:gdLst/>
              <a:ahLst/>
              <a:cxnLst>
                <a:cxn ang="0">
                  <a:pos x="8" y="18"/>
                </a:cxn>
                <a:cxn ang="0">
                  <a:pos x="0" y="22"/>
                </a:cxn>
                <a:cxn ang="0">
                  <a:pos x="4" y="27"/>
                </a:cxn>
                <a:cxn ang="0">
                  <a:pos x="17" y="22"/>
                </a:cxn>
                <a:cxn ang="0">
                  <a:pos x="17" y="18"/>
                </a:cxn>
                <a:cxn ang="0">
                  <a:pos x="31" y="18"/>
                </a:cxn>
                <a:cxn ang="0">
                  <a:pos x="35" y="13"/>
                </a:cxn>
                <a:cxn ang="0">
                  <a:pos x="44" y="13"/>
                </a:cxn>
                <a:cxn ang="0">
                  <a:pos x="40" y="18"/>
                </a:cxn>
                <a:cxn ang="0">
                  <a:pos x="53" y="18"/>
                </a:cxn>
                <a:cxn ang="0">
                  <a:pos x="80" y="27"/>
                </a:cxn>
                <a:cxn ang="0">
                  <a:pos x="89" y="27"/>
                </a:cxn>
                <a:cxn ang="0">
                  <a:pos x="93" y="40"/>
                </a:cxn>
                <a:cxn ang="0">
                  <a:pos x="102" y="44"/>
                </a:cxn>
                <a:cxn ang="0">
                  <a:pos x="107" y="40"/>
                </a:cxn>
                <a:cxn ang="0">
                  <a:pos x="111" y="49"/>
                </a:cxn>
                <a:cxn ang="0">
                  <a:pos x="98" y="58"/>
                </a:cxn>
                <a:cxn ang="0">
                  <a:pos x="147" y="58"/>
                </a:cxn>
                <a:cxn ang="0">
                  <a:pos x="160" y="53"/>
                </a:cxn>
                <a:cxn ang="0">
                  <a:pos x="156" y="44"/>
                </a:cxn>
                <a:cxn ang="0">
                  <a:pos x="134" y="44"/>
                </a:cxn>
                <a:cxn ang="0">
                  <a:pos x="134" y="31"/>
                </a:cxn>
                <a:cxn ang="0">
                  <a:pos x="125" y="35"/>
                </a:cxn>
                <a:cxn ang="0">
                  <a:pos x="107" y="18"/>
                </a:cxn>
                <a:cxn ang="0">
                  <a:pos x="102" y="9"/>
                </a:cxn>
                <a:cxn ang="0">
                  <a:pos x="98" y="9"/>
                </a:cxn>
                <a:cxn ang="0">
                  <a:pos x="98" y="13"/>
                </a:cxn>
                <a:cxn ang="0">
                  <a:pos x="84" y="9"/>
                </a:cxn>
                <a:cxn ang="0">
                  <a:pos x="80" y="13"/>
                </a:cxn>
                <a:cxn ang="0">
                  <a:pos x="67" y="0"/>
                </a:cxn>
                <a:cxn ang="0">
                  <a:pos x="40" y="0"/>
                </a:cxn>
                <a:cxn ang="0">
                  <a:pos x="8" y="9"/>
                </a:cxn>
                <a:cxn ang="0">
                  <a:pos x="8" y="18"/>
                </a:cxn>
                <a:cxn ang="0">
                  <a:pos x="31" y="22"/>
                </a:cxn>
                <a:cxn ang="0">
                  <a:pos x="31" y="27"/>
                </a:cxn>
                <a:cxn ang="0">
                  <a:pos x="22" y="27"/>
                </a:cxn>
                <a:cxn ang="0">
                  <a:pos x="31" y="31"/>
                </a:cxn>
                <a:cxn ang="0">
                  <a:pos x="35" y="27"/>
                </a:cxn>
                <a:cxn ang="0">
                  <a:pos x="35" y="22"/>
                </a:cxn>
                <a:cxn ang="0">
                  <a:pos x="31" y="22"/>
                </a:cxn>
              </a:cxnLst>
              <a:rect l="0" t="0" r="r" b="b"/>
              <a:pathLst>
                <a:path w="160" h="58">
                  <a:moveTo>
                    <a:pt x="8" y="18"/>
                  </a:moveTo>
                  <a:lnTo>
                    <a:pt x="0" y="22"/>
                  </a:lnTo>
                  <a:lnTo>
                    <a:pt x="4" y="27"/>
                  </a:lnTo>
                  <a:lnTo>
                    <a:pt x="17" y="22"/>
                  </a:lnTo>
                  <a:lnTo>
                    <a:pt x="17" y="18"/>
                  </a:lnTo>
                  <a:lnTo>
                    <a:pt x="31" y="18"/>
                  </a:lnTo>
                  <a:lnTo>
                    <a:pt x="35" y="13"/>
                  </a:lnTo>
                  <a:lnTo>
                    <a:pt x="44" y="13"/>
                  </a:lnTo>
                  <a:lnTo>
                    <a:pt x="40" y="18"/>
                  </a:lnTo>
                  <a:lnTo>
                    <a:pt x="53" y="18"/>
                  </a:lnTo>
                  <a:lnTo>
                    <a:pt x="80" y="27"/>
                  </a:lnTo>
                  <a:lnTo>
                    <a:pt x="89" y="27"/>
                  </a:lnTo>
                  <a:lnTo>
                    <a:pt x="93" y="40"/>
                  </a:lnTo>
                  <a:lnTo>
                    <a:pt x="102" y="44"/>
                  </a:lnTo>
                  <a:lnTo>
                    <a:pt x="107" y="40"/>
                  </a:lnTo>
                  <a:lnTo>
                    <a:pt x="111" y="49"/>
                  </a:lnTo>
                  <a:lnTo>
                    <a:pt x="98" y="58"/>
                  </a:lnTo>
                  <a:lnTo>
                    <a:pt x="147" y="58"/>
                  </a:lnTo>
                  <a:lnTo>
                    <a:pt x="160" y="53"/>
                  </a:lnTo>
                  <a:lnTo>
                    <a:pt x="156" y="44"/>
                  </a:lnTo>
                  <a:lnTo>
                    <a:pt x="134" y="44"/>
                  </a:lnTo>
                  <a:lnTo>
                    <a:pt x="134" y="31"/>
                  </a:lnTo>
                  <a:lnTo>
                    <a:pt x="125" y="35"/>
                  </a:lnTo>
                  <a:lnTo>
                    <a:pt x="107" y="18"/>
                  </a:lnTo>
                  <a:lnTo>
                    <a:pt x="102" y="9"/>
                  </a:lnTo>
                  <a:lnTo>
                    <a:pt x="98" y="9"/>
                  </a:lnTo>
                  <a:lnTo>
                    <a:pt x="98" y="13"/>
                  </a:lnTo>
                  <a:lnTo>
                    <a:pt x="84" y="9"/>
                  </a:lnTo>
                  <a:lnTo>
                    <a:pt x="80" y="13"/>
                  </a:lnTo>
                  <a:lnTo>
                    <a:pt x="67" y="0"/>
                  </a:lnTo>
                  <a:lnTo>
                    <a:pt x="40" y="0"/>
                  </a:lnTo>
                  <a:lnTo>
                    <a:pt x="8" y="9"/>
                  </a:lnTo>
                  <a:lnTo>
                    <a:pt x="8" y="18"/>
                  </a:lnTo>
                  <a:close/>
                  <a:moveTo>
                    <a:pt x="31" y="22"/>
                  </a:moveTo>
                  <a:lnTo>
                    <a:pt x="31" y="27"/>
                  </a:lnTo>
                  <a:lnTo>
                    <a:pt x="22" y="27"/>
                  </a:lnTo>
                  <a:lnTo>
                    <a:pt x="31" y="31"/>
                  </a:lnTo>
                  <a:lnTo>
                    <a:pt x="35" y="27"/>
                  </a:lnTo>
                  <a:lnTo>
                    <a:pt x="35" y="22"/>
                  </a:lnTo>
                  <a:lnTo>
                    <a:pt x="31" y="2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52" name="Freeform 72"/>
            <p:cNvSpPr>
              <a:spLocks/>
            </p:cNvSpPr>
            <p:nvPr/>
          </p:nvSpPr>
          <p:spPr bwMode="gray">
            <a:xfrm>
              <a:off x="2684989" y="4062773"/>
              <a:ext cx="84430" cy="53333"/>
            </a:xfrm>
            <a:custGeom>
              <a:avLst/>
              <a:gdLst/>
              <a:ahLst/>
              <a:cxnLst>
                <a:cxn ang="0">
                  <a:pos x="0" y="22"/>
                </a:cxn>
                <a:cxn ang="0">
                  <a:pos x="13" y="36"/>
                </a:cxn>
                <a:cxn ang="0">
                  <a:pos x="18" y="22"/>
                </a:cxn>
                <a:cxn ang="0">
                  <a:pos x="22" y="18"/>
                </a:cxn>
                <a:cxn ang="0">
                  <a:pos x="22" y="22"/>
                </a:cxn>
                <a:cxn ang="0">
                  <a:pos x="35" y="18"/>
                </a:cxn>
                <a:cxn ang="0">
                  <a:pos x="44" y="18"/>
                </a:cxn>
                <a:cxn ang="0">
                  <a:pos x="49" y="22"/>
                </a:cxn>
                <a:cxn ang="0">
                  <a:pos x="53" y="18"/>
                </a:cxn>
                <a:cxn ang="0">
                  <a:pos x="53" y="13"/>
                </a:cxn>
                <a:cxn ang="0">
                  <a:pos x="44" y="9"/>
                </a:cxn>
                <a:cxn ang="0">
                  <a:pos x="40" y="4"/>
                </a:cxn>
                <a:cxn ang="0">
                  <a:pos x="35" y="4"/>
                </a:cxn>
                <a:cxn ang="0">
                  <a:pos x="31" y="0"/>
                </a:cxn>
                <a:cxn ang="0">
                  <a:pos x="26" y="0"/>
                </a:cxn>
                <a:cxn ang="0">
                  <a:pos x="9" y="0"/>
                </a:cxn>
                <a:cxn ang="0">
                  <a:pos x="4" y="0"/>
                </a:cxn>
                <a:cxn ang="0">
                  <a:pos x="4" y="9"/>
                </a:cxn>
                <a:cxn ang="0">
                  <a:pos x="0" y="22"/>
                </a:cxn>
              </a:cxnLst>
              <a:rect l="0" t="0" r="r" b="b"/>
              <a:pathLst>
                <a:path w="53" h="36">
                  <a:moveTo>
                    <a:pt x="0" y="22"/>
                  </a:moveTo>
                  <a:lnTo>
                    <a:pt x="13" y="36"/>
                  </a:lnTo>
                  <a:lnTo>
                    <a:pt x="18" y="22"/>
                  </a:lnTo>
                  <a:lnTo>
                    <a:pt x="22" y="18"/>
                  </a:lnTo>
                  <a:lnTo>
                    <a:pt x="22" y="22"/>
                  </a:lnTo>
                  <a:lnTo>
                    <a:pt x="35" y="18"/>
                  </a:lnTo>
                  <a:lnTo>
                    <a:pt x="44" y="18"/>
                  </a:lnTo>
                  <a:lnTo>
                    <a:pt x="49" y="22"/>
                  </a:lnTo>
                  <a:lnTo>
                    <a:pt x="53" y="18"/>
                  </a:lnTo>
                  <a:lnTo>
                    <a:pt x="53" y="13"/>
                  </a:lnTo>
                  <a:lnTo>
                    <a:pt x="44" y="9"/>
                  </a:lnTo>
                  <a:lnTo>
                    <a:pt x="40" y="4"/>
                  </a:lnTo>
                  <a:lnTo>
                    <a:pt x="35" y="4"/>
                  </a:lnTo>
                  <a:lnTo>
                    <a:pt x="31" y="0"/>
                  </a:lnTo>
                  <a:lnTo>
                    <a:pt x="26" y="0"/>
                  </a:lnTo>
                  <a:lnTo>
                    <a:pt x="9" y="0"/>
                  </a:lnTo>
                  <a:lnTo>
                    <a:pt x="4" y="0"/>
                  </a:lnTo>
                  <a:lnTo>
                    <a:pt x="4" y="9"/>
                  </a:lnTo>
                  <a:lnTo>
                    <a:pt x="0" y="2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53" name="Freeform 73"/>
            <p:cNvSpPr>
              <a:spLocks noEditPoints="1"/>
            </p:cNvSpPr>
            <p:nvPr/>
          </p:nvSpPr>
          <p:spPr bwMode="gray">
            <a:xfrm>
              <a:off x="2243725" y="4459808"/>
              <a:ext cx="369578" cy="139259"/>
            </a:xfrm>
            <a:custGeom>
              <a:avLst/>
              <a:gdLst/>
              <a:ahLst/>
              <a:cxnLst>
                <a:cxn ang="0">
                  <a:pos x="4" y="22"/>
                </a:cxn>
                <a:cxn ang="0">
                  <a:pos x="0" y="27"/>
                </a:cxn>
                <a:cxn ang="0">
                  <a:pos x="4" y="36"/>
                </a:cxn>
                <a:cxn ang="0">
                  <a:pos x="0" y="40"/>
                </a:cxn>
                <a:cxn ang="0">
                  <a:pos x="4" y="45"/>
                </a:cxn>
                <a:cxn ang="0">
                  <a:pos x="9" y="40"/>
                </a:cxn>
                <a:cxn ang="0">
                  <a:pos x="4" y="22"/>
                </a:cxn>
                <a:cxn ang="0">
                  <a:pos x="13" y="31"/>
                </a:cxn>
                <a:cxn ang="0">
                  <a:pos x="13" y="31"/>
                </a:cxn>
                <a:cxn ang="0">
                  <a:pos x="18" y="40"/>
                </a:cxn>
                <a:cxn ang="0">
                  <a:pos x="18" y="36"/>
                </a:cxn>
                <a:cxn ang="0">
                  <a:pos x="13" y="31"/>
                </a:cxn>
                <a:cxn ang="0">
                  <a:pos x="161" y="76"/>
                </a:cxn>
                <a:cxn ang="0">
                  <a:pos x="161" y="80"/>
                </a:cxn>
                <a:cxn ang="0">
                  <a:pos x="156" y="85"/>
                </a:cxn>
                <a:cxn ang="0">
                  <a:pos x="161" y="94"/>
                </a:cxn>
                <a:cxn ang="0">
                  <a:pos x="183" y="94"/>
                </a:cxn>
                <a:cxn ang="0">
                  <a:pos x="187" y="71"/>
                </a:cxn>
                <a:cxn ang="0">
                  <a:pos x="210" y="62"/>
                </a:cxn>
                <a:cxn ang="0">
                  <a:pos x="232" y="36"/>
                </a:cxn>
                <a:cxn ang="0">
                  <a:pos x="232" y="27"/>
                </a:cxn>
                <a:cxn ang="0">
                  <a:pos x="210" y="13"/>
                </a:cxn>
                <a:cxn ang="0">
                  <a:pos x="201" y="18"/>
                </a:cxn>
                <a:cxn ang="0">
                  <a:pos x="196" y="13"/>
                </a:cxn>
                <a:cxn ang="0">
                  <a:pos x="183" y="0"/>
                </a:cxn>
                <a:cxn ang="0">
                  <a:pos x="161" y="9"/>
                </a:cxn>
                <a:cxn ang="0">
                  <a:pos x="165" y="18"/>
                </a:cxn>
                <a:cxn ang="0">
                  <a:pos x="156" y="36"/>
                </a:cxn>
                <a:cxn ang="0">
                  <a:pos x="152" y="36"/>
                </a:cxn>
                <a:cxn ang="0">
                  <a:pos x="152" y="45"/>
                </a:cxn>
                <a:cxn ang="0">
                  <a:pos x="147" y="58"/>
                </a:cxn>
                <a:cxn ang="0">
                  <a:pos x="156" y="62"/>
                </a:cxn>
                <a:cxn ang="0">
                  <a:pos x="169" y="58"/>
                </a:cxn>
                <a:cxn ang="0">
                  <a:pos x="169" y="62"/>
                </a:cxn>
                <a:cxn ang="0">
                  <a:pos x="161" y="76"/>
                </a:cxn>
              </a:cxnLst>
              <a:rect l="0" t="0" r="r" b="b"/>
              <a:pathLst>
                <a:path w="232" h="94">
                  <a:moveTo>
                    <a:pt x="4" y="22"/>
                  </a:moveTo>
                  <a:lnTo>
                    <a:pt x="0" y="27"/>
                  </a:lnTo>
                  <a:lnTo>
                    <a:pt x="4" y="36"/>
                  </a:lnTo>
                  <a:lnTo>
                    <a:pt x="0" y="40"/>
                  </a:lnTo>
                  <a:lnTo>
                    <a:pt x="4" y="45"/>
                  </a:lnTo>
                  <a:lnTo>
                    <a:pt x="9" y="40"/>
                  </a:lnTo>
                  <a:lnTo>
                    <a:pt x="4" y="22"/>
                  </a:lnTo>
                  <a:close/>
                  <a:moveTo>
                    <a:pt x="13" y="31"/>
                  </a:moveTo>
                  <a:lnTo>
                    <a:pt x="13" y="31"/>
                  </a:lnTo>
                  <a:lnTo>
                    <a:pt x="18" y="40"/>
                  </a:lnTo>
                  <a:lnTo>
                    <a:pt x="18" y="36"/>
                  </a:lnTo>
                  <a:lnTo>
                    <a:pt x="13" y="31"/>
                  </a:lnTo>
                  <a:close/>
                  <a:moveTo>
                    <a:pt x="161" y="76"/>
                  </a:moveTo>
                  <a:lnTo>
                    <a:pt x="161" y="80"/>
                  </a:lnTo>
                  <a:lnTo>
                    <a:pt x="156" y="85"/>
                  </a:lnTo>
                  <a:lnTo>
                    <a:pt x="161" y="94"/>
                  </a:lnTo>
                  <a:lnTo>
                    <a:pt x="183" y="94"/>
                  </a:lnTo>
                  <a:lnTo>
                    <a:pt x="187" y="71"/>
                  </a:lnTo>
                  <a:lnTo>
                    <a:pt x="210" y="62"/>
                  </a:lnTo>
                  <a:lnTo>
                    <a:pt x="232" y="36"/>
                  </a:lnTo>
                  <a:lnTo>
                    <a:pt x="232" y="27"/>
                  </a:lnTo>
                  <a:lnTo>
                    <a:pt x="210" y="13"/>
                  </a:lnTo>
                  <a:lnTo>
                    <a:pt x="201" y="18"/>
                  </a:lnTo>
                  <a:lnTo>
                    <a:pt x="196" y="13"/>
                  </a:lnTo>
                  <a:lnTo>
                    <a:pt x="183" y="0"/>
                  </a:lnTo>
                  <a:lnTo>
                    <a:pt x="161" y="9"/>
                  </a:lnTo>
                  <a:lnTo>
                    <a:pt x="165" y="18"/>
                  </a:lnTo>
                  <a:lnTo>
                    <a:pt x="156" y="36"/>
                  </a:lnTo>
                  <a:lnTo>
                    <a:pt x="152" y="36"/>
                  </a:lnTo>
                  <a:lnTo>
                    <a:pt x="152" y="45"/>
                  </a:lnTo>
                  <a:lnTo>
                    <a:pt x="147" y="58"/>
                  </a:lnTo>
                  <a:lnTo>
                    <a:pt x="156" y="62"/>
                  </a:lnTo>
                  <a:lnTo>
                    <a:pt x="169" y="58"/>
                  </a:lnTo>
                  <a:lnTo>
                    <a:pt x="169" y="62"/>
                  </a:lnTo>
                  <a:lnTo>
                    <a:pt x="161" y="76"/>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54" name="Freeform 74"/>
            <p:cNvSpPr>
              <a:spLocks/>
            </p:cNvSpPr>
            <p:nvPr/>
          </p:nvSpPr>
          <p:spPr bwMode="gray">
            <a:xfrm>
              <a:off x="2264434" y="4181291"/>
              <a:ext cx="57348" cy="34074"/>
            </a:xfrm>
            <a:custGeom>
              <a:avLst/>
              <a:gdLst/>
              <a:ahLst/>
              <a:cxnLst>
                <a:cxn ang="0">
                  <a:pos x="0" y="9"/>
                </a:cxn>
                <a:cxn ang="0">
                  <a:pos x="27" y="23"/>
                </a:cxn>
                <a:cxn ang="0">
                  <a:pos x="36" y="18"/>
                </a:cxn>
                <a:cxn ang="0">
                  <a:pos x="36" y="18"/>
                </a:cxn>
                <a:cxn ang="0">
                  <a:pos x="36" y="5"/>
                </a:cxn>
                <a:cxn ang="0">
                  <a:pos x="27" y="5"/>
                </a:cxn>
                <a:cxn ang="0">
                  <a:pos x="22" y="0"/>
                </a:cxn>
                <a:cxn ang="0">
                  <a:pos x="14" y="0"/>
                </a:cxn>
                <a:cxn ang="0">
                  <a:pos x="14" y="5"/>
                </a:cxn>
                <a:cxn ang="0">
                  <a:pos x="0" y="9"/>
                </a:cxn>
              </a:cxnLst>
              <a:rect l="0" t="0" r="r" b="b"/>
              <a:pathLst>
                <a:path w="36" h="23">
                  <a:moveTo>
                    <a:pt x="0" y="9"/>
                  </a:moveTo>
                  <a:lnTo>
                    <a:pt x="27" y="23"/>
                  </a:lnTo>
                  <a:lnTo>
                    <a:pt x="36" y="18"/>
                  </a:lnTo>
                  <a:lnTo>
                    <a:pt x="36" y="18"/>
                  </a:lnTo>
                  <a:lnTo>
                    <a:pt x="36" y="5"/>
                  </a:lnTo>
                  <a:lnTo>
                    <a:pt x="27" y="5"/>
                  </a:lnTo>
                  <a:lnTo>
                    <a:pt x="22" y="0"/>
                  </a:lnTo>
                  <a:lnTo>
                    <a:pt x="14" y="0"/>
                  </a:lnTo>
                  <a:lnTo>
                    <a:pt x="14" y="5"/>
                  </a:lnTo>
                  <a:lnTo>
                    <a:pt x="0" y="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55" name="Freeform 75"/>
            <p:cNvSpPr>
              <a:spLocks noEditPoints="1"/>
            </p:cNvSpPr>
            <p:nvPr/>
          </p:nvSpPr>
          <p:spPr bwMode="gray">
            <a:xfrm>
              <a:off x="2954208" y="5790171"/>
              <a:ext cx="71685" cy="40000"/>
            </a:xfrm>
            <a:custGeom>
              <a:avLst/>
              <a:gdLst/>
              <a:ahLst/>
              <a:cxnLst>
                <a:cxn ang="0">
                  <a:pos x="18" y="5"/>
                </a:cxn>
                <a:cxn ang="0">
                  <a:pos x="0" y="0"/>
                </a:cxn>
                <a:cxn ang="0">
                  <a:pos x="9" y="9"/>
                </a:cxn>
                <a:cxn ang="0">
                  <a:pos x="0" y="22"/>
                </a:cxn>
                <a:cxn ang="0">
                  <a:pos x="5" y="27"/>
                </a:cxn>
                <a:cxn ang="0">
                  <a:pos x="14" y="18"/>
                </a:cxn>
                <a:cxn ang="0">
                  <a:pos x="18" y="5"/>
                </a:cxn>
                <a:cxn ang="0">
                  <a:pos x="23" y="0"/>
                </a:cxn>
                <a:cxn ang="0">
                  <a:pos x="23" y="9"/>
                </a:cxn>
                <a:cxn ang="0">
                  <a:pos x="18" y="9"/>
                </a:cxn>
                <a:cxn ang="0">
                  <a:pos x="14" y="22"/>
                </a:cxn>
                <a:cxn ang="0">
                  <a:pos x="23" y="27"/>
                </a:cxn>
                <a:cxn ang="0">
                  <a:pos x="27" y="27"/>
                </a:cxn>
                <a:cxn ang="0">
                  <a:pos x="36" y="18"/>
                </a:cxn>
                <a:cxn ang="0">
                  <a:pos x="45" y="9"/>
                </a:cxn>
                <a:cxn ang="0">
                  <a:pos x="41" y="5"/>
                </a:cxn>
                <a:cxn ang="0">
                  <a:pos x="23" y="0"/>
                </a:cxn>
              </a:cxnLst>
              <a:rect l="0" t="0" r="r" b="b"/>
              <a:pathLst>
                <a:path w="45" h="27">
                  <a:moveTo>
                    <a:pt x="18" y="5"/>
                  </a:moveTo>
                  <a:lnTo>
                    <a:pt x="0" y="0"/>
                  </a:lnTo>
                  <a:lnTo>
                    <a:pt x="9" y="9"/>
                  </a:lnTo>
                  <a:lnTo>
                    <a:pt x="0" y="22"/>
                  </a:lnTo>
                  <a:lnTo>
                    <a:pt x="5" y="27"/>
                  </a:lnTo>
                  <a:lnTo>
                    <a:pt x="14" y="18"/>
                  </a:lnTo>
                  <a:lnTo>
                    <a:pt x="18" y="5"/>
                  </a:lnTo>
                  <a:close/>
                  <a:moveTo>
                    <a:pt x="23" y="0"/>
                  </a:moveTo>
                  <a:lnTo>
                    <a:pt x="23" y="9"/>
                  </a:lnTo>
                  <a:lnTo>
                    <a:pt x="18" y="9"/>
                  </a:lnTo>
                  <a:lnTo>
                    <a:pt x="14" y="22"/>
                  </a:lnTo>
                  <a:lnTo>
                    <a:pt x="23" y="27"/>
                  </a:lnTo>
                  <a:lnTo>
                    <a:pt x="27" y="27"/>
                  </a:lnTo>
                  <a:lnTo>
                    <a:pt x="36" y="18"/>
                  </a:lnTo>
                  <a:lnTo>
                    <a:pt x="45" y="9"/>
                  </a:lnTo>
                  <a:lnTo>
                    <a:pt x="41" y="5"/>
                  </a:lnTo>
                  <a:lnTo>
                    <a:pt x="23"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56" name="Freeform 76"/>
            <p:cNvSpPr>
              <a:spLocks/>
            </p:cNvSpPr>
            <p:nvPr/>
          </p:nvSpPr>
          <p:spPr bwMode="gray">
            <a:xfrm>
              <a:off x="3083242" y="4373882"/>
              <a:ext cx="70092" cy="78518"/>
            </a:xfrm>
            <a:custGeom>
              <a:avLst/>
              <a:gdLst/>
              <a:ahLst/>
              <a:cxnLst>
                <a:cxn ang="0">
                  <a:pos x="9" y="4"/>
                </a:cxn>
                <a:cxn ang="0">
                  <a:pos x="4" y="13"/>
                </a:cxn>
                <a:cxn ang="0">
                  <a:pos x="13" y="31"/>
                </a:cxn>
                <a:cxn ang="0">
                  <a:pos x="0" y="45"/>
                </a:cxn>
                <a:cxn ang="0">
                  <a:pos x="9" y="53"/>
                </a:cxn>
                <a:cxn ang="0">
                  <a:pos x="22" y="53"/>
                </a:cxn>
                <a:cxn ang="0">
                  <a:pos x="36" y="45"/>
                </a:cxn>
                <a:cxn ang="0">
                  <a:pos x="44" y="27"/>
                </a:cxn>
                <a:cxn ang="0">
                  <a:pos x="40" y="18"/>
                </a:cxn>
                <a:cxn ang="0">
                  <a:pos x="27" y="4"/>
                </a:cxn>
                <a:cxn ang="0">
                  <a:pos x="13" y="0"/>
                </a:cxn>
                <a:cxn ang="0">
                  <a:pos x="9" y="4"/>
                </a:cxn>
              </a:cxnLst>
              <a:rect l="0" t="0" r="r" b="b"/>
              <a:pathLst>
                <a:path w="44" h="53">
                  <a:moveTo>
                    <a:pt x="9" y="4"/>
                  </a:moveTo>
                  <a:lnTo>
                    <a:pt x="4" y="13"/>
                  </a:lnTo>
                  <a:lnTo>
                    <a:pt x="13" y="31"/>
                  </a:lnTo>
                  <a:lnTo>
                    <a:pt x="0" y="45"/>
                  </a:lnTo>
                  <a:lnTo>
                    <a:pt x="9" y="53"/>
                  </a:lnTo>
                  <a:lnTo>
                    <a:pt x="22" y="53"/>
                  </a:lnTo>
                  <a:lnTo>
                    <a:pt x="36" y="45"/>
                  </a:lnTo>
                  <a:lnTo>
                    <a:pt x="44" y="27"/>
                  </a:lnTo>
                  <a:lnTo>
                    <a:pt x="40" y="18"/>
                  </a:lnTo>
                  <a:lnTo>
                    <a:pt x="27" y="4"/>
                  </a:lnTo>
                  <a:lnTo>
                    <a:pt x="13" y="0"/>
                  </a:lnTo>
                  <a:lnTo>
                    <a:pt x="9" y="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57" name="Freeform 77"/>
            <p:cNvSpPr>
              <a:spLocks noEditPoints="1"/>
            </p:cNvSpPr>
            <p:nvPr/>
          </p:nvSpPr>
          <p:spPr bwMode="gray">
            <a:xfrm>
              <a:off x="870551" y="4711658"/>
              <a:ext cx="398253" cy="429627"/>
            </a:xfrm>
            <a:custGeom>
              <a:avLst/>
              <a:gdLst/>
              <a:ahLst/>
              <a:cxnLst>
                <a:cxn ang="0">
                  <a:pos x="0" y="103"/>
                </a:cxn>
                <a:cxn ang="0">
                  <a:pos x="0" y="103"/>
                </a:cxn>
                <a:cxn ang="0">
                  <a:pos x="4" y="103"/>
                </a:cxn>
                <a:cxn ang="0">
                  <a:pos x="0" y="103"/>
                </a:cxn>
                <a:cxn ang="0">
                  <a:pos x="26" y="120"/>
                </a:cxn>
                <a:cxn ang="0">
                  <a:pos x="26" y="120"/>
                </a:cxn>
                <a:cxn ang="0">
                  <a:pos x="31" y="125"/>
                </a:cxn>
                <a:cxn ang="0">
                  <a:pos x="35" y="120"/>
                </a:cxn>
                <a:cxn ang="0">
                  <a:pos x="26" y="120"/>
                </a:cxn>
                <a:cxn ang="0">
                  <a:pos x="49" y="80"/>
                </a:cxn>
                <a:cxn ang="0">
                  <a:pos x="49" y="85"/>
                </a:cxn>
                <a:cxn ang="0">
                  <a:pos x="58" y="85"/>
                </a:cxn>
                <a:cxn ang="0">
                  <a:pos x="53" y="80"/>
                </a:cxn>
                <a:cxn ang="0">
                  <a:pos x="49" y="80"/>
                </a:cxn>
                <a:cxn ang="0">
                  <a:pos x="80" y="98"/>
                </a:cxn>
                <a:cxn ang="0">
                  <a:pos x="84" y="103"/>
                </a:cxn>
                <a:cxn ang="0">
                  <a:pos x="89" y="103"/>
                </a:cxn>
                <a:cxn ang="0">
                  <a:pos x="84" y="98"/>
                </a:cxn>
                <a:cxn ang="0">
                  <a:pos x="80" y="98"/>
                </a:cxn>
                <a:cxn ang="0">
                  <a:pos x="102" y="286"/>
                </a:cxn>
                <a:cxn ang="0">
                  <a:pos x="102" y="286"/>
                </a:cxn>
                <a:cxn ang="0">
                  <a:pos x="107" y="290"/>
                </a:cxn>
                <a:cxn ang="0">
                  <a:pos x="107" y="286"/>
                </a:cxn>
                <a:cxn ang="0">
                  <a:pos x="102" y="286"/>
                </a:cxn>
                <a:cxn ang="0">
                  <a:pos x="111" y="98"/>
                </a:cxn>
                <a:cxn ang="0">
                  <a:pos x="111" y="103"/>
                </a:cxn>
                <a:cxn ang="0">
                  <a:pos x="116" y="103"/>
                </a:cxn>
                <a:cxn ang="0">
                  <a:pos x="116" y="103"/>
                </a:cxn>
                <a:cxn ang="0">
                  <a:pos x="111" y="98"/>
                </a:cxn>
                <a:cxn ang="0">
                  <a:pos x="116" y="165"/>
                </a:cxn>
                <a:cxn ang="0">
                  <a:pos x="116" y="165"/>
                </a:cxn>
                <a:cxn ang="0">
                  <a:pos x="120" y="165"/>
                </a:cxn>
                <a:cxn ang="0">
                  <a:pos x="120" y="170"/>
                </a:cxn>
                <a:cxn ang="0">
                  <a:pos x="120" y="170"/>
                </a:cxn>
                <a:cxn ang="0">
                  <a:pos x="116" y="165"/>
                </a:cxn>
                <a:cxn ang="0">
                  <a:pos x="151" y="125"/>
                </a:cxn>
                <a:cxn ang="0">
                  <a:pos x="156" y="129"/>
                </a:cxn>
                <a:cxn ang="0">
                  <a:pos x="156" y="129"/>
                </a:cxn>
                <a:cxn ang="0">
                  <a:pos x="151" y="125"/>
                </a:cxn>
                <a:cxn ang="0">
                  <a:pos x="151" y="125"/>
                </a:cxn>
                <a:cxn ang="0">
                  <a:pos x="174" y="0"/>
                </a:cxn>
                <a:cxn ang="0">
                  <a:pos x="174" y="0"/>
                </a:cxn>
                <a:cxn ang="0">
                  <a:pos x="178" y="0"/>
                </a:cxn>
                <a:cxn ang="0">
                  <a:pos x="178" y="0"/>
                </a:cxn>
                <a:cxn ang="0">
                  <a:pos x="174" y="0"/>
                </a:cxn>
                <a:cxn ang="0">
                  <a:pos x="214" y="125"/>
                </a:cxn>
                <a:cxn ang="0">
                  <a:pos x="214" y="134"/>
                </a:cxn>
                <a:cxn ang="0">
                  <a:pos x="214" y="129"/>
                </a:cxn>
                <a:cxn ang="0">
                  <a:pos x="214" y="125"/>
                </a:cxn>
                <a:cxn ang="0">
                  <a:pos x="241" y="201"/>
                </a:cxn>
                <a:cxn ang="0">
                  <a:pos x="236" y="205"/>
                </a:cxn>
                <a:cxn ang="0">
                  <a:pos x="241" y="205"/>
                </a:cxn>
                <a:cxn ang="0">
                  <a:pos x="241" y="201"/>
                </a:cxn>
                <a:cxn ang="0">
                  <a:pos x="241" y="201"/>
                </a:cxn>
                <a:cxn ang="0">
                  <a:pos x="245" y="205"/>
                </a:cxn>
                <a:cxn ang="0">
                  <a:pos x="245" y="205"/>
                </a:cxn>
                <a:cxn ang="0">
                  <a:pos x="250" y="210"/>
                </a:cxn>
                <a:cxn ang="0">
                  <a:pos x="250" y="205"/>
                </a:cxn>
                <a:cxn ang="0">
                  <a:pos x="245" y="205"/>
                </a:cxn>
              </a:cxnLst>
              <a:rect l="0" t="0" r="r" b="b"/>
              <a:pathLst>
                <a:path w="250" h="290">
                  <a:moveTo>
                    <a:pt x="0" y="103"/>
                  </a:moveTo>
                  <a:lnTo>
                    <a:pt x="0" y="103"/>
                  </a:lnTo>
                  <a:lnTo>
                    <a:pt x="4" y="103"/>
                  </a:lnTo>
                  <a:lnTo>
                    <a:pt x="0" y="103"/>
                  </a:lnTo>
                  <a:close/>
                  <a:moveTo>
                    <a:pt x="26" y="120"/>
                  </a:moveTo>
                  <a:lnTo>
                    <a:pt x="26" y="120"/>
                  </a:lnTo>
                  <a:lnTo>
                    <a:pt x="31" y="125"/>
                  </a:lnTo>
                  <a:lnTo>
                    <a:pt x="35" y="120"/>
                  </a:lnTo>
                  <a:lnTo>
                    <a:pt x="26" y="120"/>
                  </a:lnTo>
                  <a:close/>
                  <a:moveTo>
                    <a:pt x="49" y="80"/>
                  </a:moveTo>
                  <a:lnTo>
                    <a:pt x="49" y="85"/>
                  </a:lnTo>
                  <a:lnTo>
                    <a:pt x="58" y="85"/>
                  </a:lnTo>
                  <a:lnTo>
                    <a:pt x="53" y="80"/>
                  </a:lnTo>
                  <a:lnTo>
                    <a:pt x="49" y="80"/>
                  </a:lnTo>
                  <a:close/>
                  <a:moveTo>
                    <a:pt x="80" y="98"/>
                  </a:moveTo>
                  <a:lnTo>
                    <a:pt x="84" y="103"/>
                  </a:lnTo>
                  <a:lnTo>
                    <a:pt x="89" y="103"/>
                  </a:lnTo>
                  <a:lnTo>
                    <a:pt x="84" y="98"/>
                  </a:lnTo>
                  <a:lnTo>
                    <a:pt x="80" y="98"/>
                  </a:lnTo>
                  <a:close/>
                  <a:moveTo>
                    <a:pt x="102" y="286"/>
                  </a:moveTo>
                  <a:lnTo>
                    <a:pt x="102" y="286"/>
                  </a:lnTo>
                  <a:lnTo>
                    <a:pt x="107" y="290"/>
                  </a:lnTo>
                  <a:lnTo>
                    <a:pt x="107" y="286"/>
                  </a:lnTo>
                  <a:lnTo>
                    <a:pt x="102" y="286"/>
                  </a:lnTo>
                  <a:close/>
                  <a:moveTo>
                    <a:pt x="111" y="98"/>
                  </a:moveTo>
                  <a:lnTo>
                    <a:pt x="111" y="103"/>
                  </a:lnTo>
                  <a:lnTo>
                    <a:pt x="116" y="103"/>
                  </a:lnTo>
                  <a:lnTo>
                    <a:pt x="116" y="103"/>
                  </a:lnTo>
                  <a:lnTo>
                    <a:pt x="111" y="98"/>
                  </a:lnTo>
                  <a:close/>
                  <a:moveTo>
                    <a:pt x="116" y="165"/>
                  </a:moveTo>
                  <a:lnTo>
                    <a:pt x="116" y="165"/>
                  </a:lnTo>
                  <a:lnTo>
                    <a:pt x="120" y="165"/>
                  </a:lnTo>
                  <a:lnTo>
                    <a:pt x="120" y="170"/>
                  </a:lnTo>
                  <a:lnTo>
                    <a:pt x="120" y="170"/>
                  </a:lnTo>
                  <a:lnTo>
                    <a:pt x="116" y="165"/>
                  </a:lnTo>
                  <a:close/>
                  <a:moveTo>
                    <a:pt x="151" y="125"/>
                  </a:moveTo>
                  <a:lnTo>
                    <a:pt x="156" y="129"/>
                  </a:lnTo>
                  <a:lnTo>
                    <a:pt x="156" y="129"/>
                  </a:lnTo>
                  <a:lnTo>
                    <a:pt x="151" y="125"/>
                  </a:lnTo>
                  <a:lnTo>
                    <a:pt x="151" y="125"/>
                  </a:lnTo>
                  <a:close/>
                  <a:moveTo>
                    <a:pt x="174" y="0"/>
                  </a:moveTo>
                  <a:lnTo>
                    <a:pt x="174" y="0"/>
                  </a:lnTo>
                  <a:lnTo>
                    <a:pt x="178" y="0"/>
                  </a:lnTo>
                  <a:lnTo>
                    <a:pt x="178" y="0"/>
                  </a:lnTo>
                  <a:lnTo>
                    <a:pt x="174" y="0"/>
                  </a:lnTo>
                  <a:close/>
                  <a:moveTo>
                    <a:pt x="214" y="125"/>
                  </a:moveTo>
                  <a:lnTo>
                    <a:pt x="214" y="134"/>
                  </a:lnTo>
                  <a:lnTo>
                    <a:pt x="214" y="129"/>
                  </a:lnTo>
                  <a:lnTo>
                    <a:pt x="214" y="125"/>
                  </a:lnTo>
                  <a:close/>
                  <a:moveTo>
                    <a:pt x="241" y="201"/>
                  </a:moveTo>
                  <a:lnTo>
                    <a:pt x="236" y="205"/>
                  </a:lnTo>
                  <a:lnTo>
                    <a:pt x="241" y="205"/>
                  </a:lnTo>
                  <a:lnTo>
                    <a:pt x="241" y="201"/>
                  </a:lnTo>
                  <a:lnTo>
                    <a:pt x="241" y="201"/>
                  </a:lnTo>
                  <a:close/>
                  <a:moveTo>
                    <a:pt x="245" y="205"/>
                  </a:moveTo>
                  <a:lnTo>
                    <a:pt x="245" y="205"/>
                  </a:lnTo>
                  <a:lnTo>
                    <a:pt x="250" y="210"/>
                  </a:lnTo>
                  <a:lnTo>
                    <a:pt x="250" y="205"/>
                  </a:lnTo>
                  <a:lnTo>
                    <a:pt x="245" y="20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58" name="Freeform 78"/>
            <p:cNvSpPr>
              <a:spLocks/>
            </p:cNvSpPr>
            <p:nvPr/>
          </p:nvSpPr>
          <p:spPr bwMode="gray">
            <a:xfrm>
              <a:off x="2919162" y="4228698"/>
              <a:ext cx="14337" cy="5926"/>
            </a:xfrm>
            <a:custGeom>
              <a:avLst/>
              <a:gdLst/>
              <a:ahLst/>
              <a:cxnLst>
                <a:cxn ang="0">
                  <a:pos x="5" y="0"/>
                </a:cxn>
                <a:cxn ang="0">
                  <a:pos x="0" y="4"/>
                </a:cxn>
                <a:cxn ang="0">
                  <a:pos x="5" y="4"/>
                </a:cxn>
                <a:cxn ang="0">
                  <a:pos x="9" y="4"/>
                </a:cxn>
                <a:cxn ang="0">
                  <a:pos x="5" y="0"/>
                </a:cxn>
              </a:cxnLst>
              <a:rect l="0" t="0" r="r" b="b"/>
              <a:pathLst>
                <a:path w="9" h="4">
                  <a:moveTo>
                    <a:pt x="5" y="0"/>
                  </a:moveTo>
                  <a:lnTo>
                    <a:pt x="0" y="4"/>
                  </a:lnTo>
                  <a:lnTo>
                    <a:pt x="5" y="4"/>
                  </a:lnTo>
                  <a:lnTo>
                    <a:pt x="9" y="4"/>
                  </a:lnTo>
                  <a:lnTo>
                    <a:pt x="5"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59" name="Freeform 79"/>
            <p:cNvSpPr>
              <a:spLocks/>
            </p:cNvSpPr>
            <p:nvPr/>
          </p:nvSpPr>
          <p:spPr bwMode="gray">
            <a:xfrm>
              <a:off x="2927127" y="4135365"/>
              <a:ext cx="12744" cy="13333"/>
            </a:xfrm>
            <a:custGeom>
              <a:avLst/>
              <a:gdLst/>
              <a:ahLst/>
              <a:cxnLst>
                <a:cxn ang="0">
                  <a:pos x="4" y="0"/>
                </a:cxn>
                <a:cxn ang="0">
                  <a:pos x="4" y="4"/>
                </a:cxn>
                <a:cxn ang="0">
                  <a:pos x="0" y="4"/>
                </a:cxn>
                <a:cxn ang="0">
                  <a:pos x="4" y="9"/>
                </a:cxn>
                <a:cxn ang="0">
                  <a:pos x="4" y="4"/>
                </a:cxn>
                <a:cxn ang="0">
                  <a:pos x="8" y="4"/>
                </a:cxn>
                <a:cxn ang="0">
                  <a:pos x="4" y="0"/>
                </a:cxn>
              </a:cxnLst>
              <a:rect l="0" t="0" r="r" b="b"/>
              <a:pathLst>
                <a:path w="8" h="9">
                  <a:moveTo>
                    <a:pt x="4" y="0"/>
                  </a:moveTo>
                  <a:lnTo>
                    <a:pt x="4" y="4"/>
                  </a:lnTo>
                  <a:lnTo>
                    <a:pt x="0" y="4"/>
                  </a:lnTo>
                  <a:lnTo>
                    <a:pt x="4" y="9"/>
                  </a:lnTo>
                  <a:lnTo>
                    <a:pt x="4" y="4"/>
                  </a:lnTo>
                  <a:lnTo>
                    <a:pt x="8" y="4"/>
                  </a:lnTo>
                  <a:lnTo>
                    <a:pt x="4"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60" name="Freeform 80"/>
            <p:cNvSpPr>
              <a:spLocks/>
            </p:cNvSpPr>
            <p:nvPr/>
          </p:nvSpPr>
          <p:spPr bwMode="gray">
            <a:xfrm>
              <a:off x="2221423" y="4102772"/>
              <a:ext cx="92395" cy="91851"/>
            </a:xfrm>
            <a:custGeom>
              <a:avLst/>
              <a:gdLst/>
              <a:ahLst/>
              <a:cxnLst>
                <a:cxn ang="0">
                  <a:pos x="0" y="53"/>
                </a:cxn>
                <a:cxn ang="0">
                  <a:pos x="9" y="62"/>
                </a:cxn>
                <a:cxn ang="0">
                  <a:pos x="18" y="58"/>
                </a:cxn>
                <a:cxn ang="0">
                  <a:pos x="27" y="62"/>
                </a:cxn>
                <a:cxn ang="0">
                  <a:pos x="41" y="58"/>
                </a:cxn>
                <a:cxn ang="0">
                  <a:pos x="41" y="53"/>
                </a:cxn>
                <a:cxn ang="0">
                  <a:pos x="41" y="49"/>
                </a:cxn>
                <a:cxn ang="0">
                  <a:pos x="49" y="44"/>
                </a:cxn>
                <a:cxn ang="0">
                  <a:pos x="58" y="35"/>
                </a:cxn>
                <a:cxn ang="0">
                  <a:pos x="58" y="31"/>
                </a:cxn>
                <a:cxn ang="0">
                  <a:pos x="49" y="35"/>
                </a:cxn>
                <a:cxn ang="0">
                  <a:pos x="45" y="35"/>
                </a:cxn>
                <a:cxn ang="0">
                  <a:pos x="49" y="31"/>
                </a:cxn>
                <a:cxn ang="0">
                  <a:pos x="45" y="31"/>
                </a:cxn>
                <a:cxn ang="0">
                  <a:pos x="41" y="17"/>
                </a:cxn>
                <a:cxn ang="0">
                  <a:pos x="45" y="0"/>
                </a:cxn>
                <a:cxn ang="0">
                  <a:pos x="41" y="4"/>
                </a:cxn>
                <a:cxn ang="0">
                  <a:pos x="36" y="0"/>
                </a:cxn>
                <a:cxn ang="0">
                  <a:pos x="18" y="0"/>
                </a:cxn>
                <a:cxn ang="0">
                  <a:pos x="14" y="9"/>
                </a:cxn>
                <a:cxn ang="0">
                  <a:pos x="27" y="26"/>
                </a:cxn>
                <a:cxn ang="0">
                  <a:pos x="27" y="31"/>
                </a:cxn>
                <a:cxn ang="0">
                  <a:pos x="5" y="31"/>
                </a:cxn>
                <a:cxn ang="0">
                  <a:pos x="0" y="53"/>
                </a:cxn>
              </a:cxnLst>
              <a:rect l="0" t="0" r="r" b="b"/>
              <a:pathLst>
                <a:path w="58" h="62">
                  <a:moveTo>
                    <a:pt x="0" y="53"/>
                  </a:moveTo>
                  <a:lnTo>
                    <a:pt x="9" y="62"/>
                  </a:lnTo>
                  <a:lnTo>
                    <a:pt x="18" y="58"/>
                  </a:lnTo>
                  <a:lnTo>
                    <a:pt x="27" y="62"/>
                  </a:lnTo>
                  <a:lnTo>
                    <a:pt x="41" y="58"/>
                  </a:lnTo>
                  <a:lnTo>
                    <a:pt x="41" y="53"/>
                  </a:lnTo>
                  <a:lnTo>
                    <a:pt x="41" y="49"/>
                  </a:lnTo>
                  <a:lnTo>
                    <a:pt x="49" y="44"/>
                  </a:lnTo>
                  <a:lnTo>
                    <a:pt x="58" y="35"/>
                  </a:lnTo>
                  <a:lnTo>
                    <a:pt x="58" y="31"/>
                  </a:lnTo>
                  <a:lnTo>
                    <a:pt x="49" y="35"/>
                  </a:lnTo>
                  <a:lnTo>
                    <a:pt x="45" y="35"/>
                  </a:lnTo>
                  <a:lnTo>
                    <a:pt x="49" y="31"/>
                  </a:lnTo>
                  <a:lnTo>
                    <a:pt x="45" y="31"/>
                  </a:lnTo>
                  <a:lnTo>
                    <a:pt x="41" y="17"/>
                  </a:lnTo>
                  <a:lnTo>
                    <a:pt x="45" y="0"/>
                  </a:lnTo>
                  <a:lnTo>
                    <a:pt x="41" y="4"/>
                  </a:lnTo>
                  <a:lnTo>
                    <a:pt x="36" y="0"/>
                  </a:lnTo>
                  <a:lnTo>
                    <a:pt x="18" y="0"/>
                  </a:lnTo>
                  <a:lnTo>
                    <a:pt x="14" y="9"/>
                  </a:lnTo>
                  <a:lnTo>
                    <a:pt x="27" y="26"/>
                  </a:lnTo>
                  <a:lnTo>
                    <a:pt x="27" y="31"/>
                  </a:lnTo>
                  <a:lnTo>
                    <a:pt x="5" y="31"/>
                  </a:lnTo>
                  <a:lnTo>
                    <a:pt x="0" y="5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61" name="Freeform 81"/>
            <p:cNvSpPr>
              <a:spLocks/>
            </p:cNvSpPr>
            <p:nvPr/>
          </p:nvSpPr>
          <p:spPr bwMode="gray">
            <a:xfrm>
              <a:off x="2933499" y="4307216"/>
              <a:ext cx="113104" cy="165925"/>
            </a:xfrm>
            <a:custGeom>
              <a:avLst/>
              <a:gdLst/>
              <a:ahLst/>
              <a:cxnLst>
                <a:cxn ang="0">
                  <a:pos x="18" y="0"/>
                </a:cxn>
                <a:cxn ang="0">
                  <a:pos x="22" y="14"/>
                </a:cxn>
                <a:cxn ang="0">
                  <a:pos x="9" y="18"/>
                </a:cxn>
                <a:cxn ang="0">
                  <a:pos x="13" y="27"/>
                </a:cxn>
                <a:cxn ang="0">
                  <a:pos x="4" y="31"/>
                </a:cxn>
                <a:cxn ang="0">
                  <a:pos x="0" y="40"/>
                </a:cxn>
                <a:cxn ang="0">
                  <a:pos x="9" y="49"/>
                </a:cxn>
                <a:cxn ang="0">
                  <a:pos x="18" y="49"/>
                </a:cxn>
                <a:cxn ang="0">
                  <a:pos x="18" y="63"/>
                </a:cxn>
                <a:cxn ang="0">
                  <a:pos x="27" y="63"/>
                </a:cxn>
                <a:cxn ang="0">
                  <a:pos x="18" y="72"/>
                </a:cxn>
                <a:cxn ang="0">
                  <a:pos x="18" y="94"/>
                </a:cxn>
                <a:cxn ang="0">
                  <a:pos x="27" y="107"/>
                </a:cxn>
                <a:cxn ang="0">
                  <a:pos x="36" y="112"/>
                </a:cxn>
                <a:cxn ang="0">
                  <a:pos x="45" y="103"/>
                </a:cxn>
                <a:cxn ang="0">
                  <a:pos x="71" y="98"/>
                </a:cxn>
                <a:cxn ang="0">
                  <a:pos x="67" y="90"/>
                </a:cxn>
                <a:cxn ang="0">
                  <a:pos x="63" y="76"/>
                </a:cxn>
                <a:cxn ang="0">
                  <a:pos x="54" y="76"/>
                </a:cxn>
                <a:cxn ang="0">
                  <a:pos x="45" y="67"/>
                </a:cxn>
                <a:cxn ang="0">
                  <a:pos x="49" y="58"/>
                </a:cxn>
                <a:cxn ang="0">
                  <a:pos x="58" y="54"/>
                </a:cxn>
                <a:cxn ang="0">
                  <a:pos x="63" y="40"/>
                </a:cxn>
                <a:cxn ang="0">
                  <a:pos x="58" y="36"/>
                </a:cxn>
                <a:cxn ang="0">
                  <a:pos x="40" y="22"/>
                </a:cxn>
                <a:cxn ang="0">
                  <a:pos x="36" y="14"/>
                </a:cxn>
                <a:cxn ang="0">
                  <a:pos x="27" y="5"/>
                </a:cxn>
                <a:cxn ang="0">
                  <a:pos x="18" y="0"/>
                </a:cxn>
              </a:cxnLst>
              <a:rect l="0" t="0" r="r" b="b"/>
              <a:pathLst>
                <a:path w="71" h="112">
                  <a:moveTo>
                    <a:pt x="18" y="0"/>
                  </a:moveTo>
                  <a:lnTo>
                    <a:pt x="22" y="14"/>
                  </a:lnTo>
                  <a:lnTo>
                    <a:pt x="9" y="18"/>
                  </a:lnTo>
                  <a:lnTo>
                    <a:pt x="13" y="27"/>
                  </a:lnTo>
                  <a:lnTo>
                    <a:pt x="4" y="31"/>
                  </a:lnTo>
                  <a:lnTo>
                    <a:pt x="0" y="40"/>
                  </a:lnTo>
                  <a:lnTo>
                    <a:pt x="9" y="49"/>
                  </a:lnTo>
                  <a:lnTo>
                    <a:pt x="18" y="49"/>
                  </a:lnTo>
                  <a:lnTo>
                    <a:pt x="18" y="63"/>
                  </a:lnTo>
                  <a:lnTo>
                    <a:pt x="27" y="63"/>
                  </a:lnTo>
                  <a:lnTo>
                    <a:pt x="18" y="72"/>
                  </a:lnTo>
                  <a:lnTo>
                    <a:pt x="18" y="94"/>
                  </a:lnTo>
                  <a:lnTo>
                    <a:pt x="27" y="107"/>
                  </a:lnTo>
                  <a:lnTo>
                    <a:pt x="36" y="112"/>
                  </a:lnTo>
                  <a:lnTo>
                    <a:pt x="45" y="103"/>
                  </a:lnTo>
                  <a:lnTo>
                    <a:pt x="71" y="98"/>
                  </a:lnTo>
                  <a:lnTo>
                    <a:pt x="67" y="90"/>
                  </a:lnTo>
                  <a:lnTo>
                    <a:pt x="63" y="76"/>
                  </a:lnTo>
                  <a:lnTo>
                    <a:pt x="54" y="76"/>
                  </a:lnTo>
                  <a:lnTo>
                    <a:pt x="45" y="67"/>
                  </a:lnTo>
                  <a:lnTo>
                    <a:pt x="49" y="58"/>
                  </a:lnTo>
                  <a:lnTo>
                    <a:pt x="58" y="54"/>
                  </a:lnTo>
                  <a:lnTo>
                    <a:pt x="63" y="40"/>
                  </a:lnTo>
                  <a:lnTo>
                    <a:pt x="58" y="36"/>
                  </a:lnTo>
                  <a:lnTo>
                    <a:pt x="40" y="22"/>
                  </a:lnTo>
                  <a:lnTo>
                    <a:pt x="36" y="14"/>
                  </a:lnTo>
                  <a:lnTo>
                    <a:pt x="27" y="5"/>
                  </a:lnTo>
                  <a:lnTo>
                    <a:pt x="18"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62" name="Freeform 82"/>
            <p:cNvSpPr>
              <a:spLocks/>
            </p:cNvSpPr>
            <p:nvPr/>
          </p:nvSpPr>
          <p:spPr bwMode="gray">
            <a:xfrm>
              <a:off x="2634013" y="4055365"/>
              <a:ext cx="57348" cy="47407"/>
            </a:xfrm>
            <a:custGeom>
              <a:avLst/>
              <a:gdLst/>
              <a:ahLst/>
              <a:cxnLst>
                <a:cxn ang="0">
                  <a:pos x="36" y="5"/>
                </a:cxn>
                <a:cxn ang="0">
                  <a:pos x="36" y="14"/>
                </a:cxn>
                <a:cxn ang="0">
                  <a:pos x="32" y="27"/>
                </a:cxn>
                <a:cxn ang="0">
                  <a:pos x="14" y="27"/>
                </a:cxn>
                <a:cxn ang="0">
                  <a:pos x="9" y="32"/>
                </a:cxn>
                <a:cxn ang="0">
                  <a:pos x="5" y="27"/>
                </a:cxn>
                <a:cxn ang="0">
                  <a:pos x="0" y="27"/>
                </a:cxn>
                <a:cxn ang="0">
                  <a:pos x="0" y="18"/>
                </a:cxn>
                <a:cxn ang="0">
                  <a:pos x="14" y="23"/>
                </a:cxn>
                <a:cxn ang="0">
                  <a:pos x="23" y="23"/>
                </a:cxn>
                <a:cxn ang="0">
                  <a:pos x="23" y="18"/>
                </a:cxn>
                <a:cxn ang="0">
                  <a:pos x="23" y="9"/>
                </a:cxn>
                <a:cxn ang="0">
                  <a:pos x="14" y="9"/>
                </a:cxn>
                <a:cxn ang="0">
                  <a:pos x="14" y="5"/>
                </a:cxn>
                <a:cxn ang="0">
                  <a:pos x="23" y="0"/>
                </a:cxn>
                <a:cxn ang="0">
                  <a:pos x="36" y="5"/>
                </a:cxn>
              </a:cxnLst>
              <a:rect l="0" t="0" r="r" b="b"/>
              <a:pathLst>
                <a:path w="36" h="32">
                  <a:moveTo>
                    <a:pt x="36" y="5"/>
                  </a:moveTo>
                  <a:lnTo>
                    <a:pt x="36" y="14"/>
                  </a:lnTo>
                  <a:lnTo>
                    <a:pt x="32" y="27"/>
                  </a:lnTo>
                  <a:lnTo>
                    <a:pt x="14" y="27"/>
                  </a:lnTo>
                  <a:lnTo>
                    <a:pt x="9" y="32"/>
                  </a:lnTo>
                  <a:lnTo>
                    <a:pt x="5" y="27"/>
                  </a:lnTo>
                  <a:lnTo>
                    <a:pt x="0" y="27"/>
                  </a:lnTo>
                  <a:lnTo>
                    <a:pt x="0" y="18"/>
                  </a:lnTo>
                  <a:lnTo>
                    <a:pt x="14" y="23"/>
                  </a:lnTo>
                  <a:lnTo>
                    <a:pt x="23" y="23"/>
                  </a:lnTo>
                  <a:lnTo>
                    <a:pt x="23" y="18"/>
                  </a:lnTo>
                  <a:lnTo>
                    <a:pt x="23" y="9"/>
                  </a:lnTo>
                  <a:lnTo>
                    <a:pt x="14" y="9"/>
                  </a:lnTo>
                  <a:lnTo>
                    <a:pt x="14" y="5"/>
                  </a:lnTo>
                  <a:lnTo>
                    <a:pt x="23" y="0"/>
                  </a:lnTo>
                  <a:lnTo>
                    <a:pt x="36" y="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63" name="Freeform 83"/>
            <p:cNvSpPr>
              <a:spLocks/>
            </p:cNvSpPr>
            <p:nvPr/>
          </p:nvSpPr>
          <p:spPr bwMode="gray">
            <a:xfrm>
              <a:off x="2286737" y="4141291"/>
              <a:ext cx="141778" cy="74074"/>
            </a:xfrm>
            <a:custGeom>
              <a:avLst/>
              <a:gdLst/>
              <a:ahLst/>
              <a:cxnLst>
                <a:cxn ang="0">
                  <a:pos x="0" y="27"/>
                </a:cxn>
                <a:cxn ang="0">
                  <a:pos x="0" y="23"/>
                </a:cxn>
                <a:cxn ang="0">
                  <a:pos x="8" y="18"/>
                </a:cxn>
                <a:cxn ang="0">
                  <a:pos x="17" y="9"/>
                </a:cxn>
                <a:cxn ang="0">
                  <a:pos x="26" y="9"/>
                </a:cxn>
                <a:cxn ang="0">
                  <a:pos x="49" y="5"/>
                </a:cxn>
                <a:cxn ang="0">
                  <a:pos x="49" y="0"/>
                </a:cxn>
                <a:cxn ang="0">
                  <a:pos x="67" y="5"/>
                </a:cxn>
                <a:cxn ang="0">
                  <a:pos x="75" y="9"/>
                </a:cxn>
                <a:cxn ang="0">
                  <a:pos x="80" y="14"/>
                </a:cxn>
                <a:cxn ang="0">
                  <a:pos x="84" y="14"/>
                </a:cxn>
                <a:cxn ang="0">
                  <a:pos x="89" y="18"/>
                </a:cxn>
                <a:cxn ang="0">
                  <a:pos x="75" y="27"/>
                </a:cxn>
                <a:cxn ang="0">
                  <a:pos x="71" y="27"/>
                </a:cxn>
                <a:cxn ang="0">
                  <a:pos x="58" y="36"/>
                </a:cxn>
                <a:cxn ang="0">
                  <a:pos x="49" y="36"/>
                </a:cxn>
                <a:cxn ang="0">
                  <a:pos x="40" y="41"/>
                </a:cxn>
                <a:cxn ang="0">
                  <a:pos x="40" y="45"/>
                </a:cxn>
                <a:cxn ang="0">
                  <a:pos x="31" y="50"/>
                </a:cxn>
                <a:cxn ang="0">
                  <a:pos x="31" y="41"/>
                </a:cxn>
                <a:cxn ang="0">
                  <a:pos x="22" y="45"/>
                </a:cxn>
                <a:cxn ang="0">
                  <a:pos x="22" y="32"/>
                </a:cxn>
                <a:cxn ang="0">
                  <a:pos x="13" y="32"/>
                </a:cxn>
                <a:cxn ang="0">
                  <a:pos x="8" y="27"/>
                </a:cxn>
                <a:cxn ang="0">
                  <a:pos x="0" y="27"/>
                </a:cxn>
              </a:cxnLst>
              <a:rect l="0" t="0" r="r" b="b"/>
              <a:pathLst>
                <a:path w="89" h="50">
                  <a:moveTo>
                    <a:pt x="0" y="27"/>
                  </a:moveTo>
                  <a:lnTo>
                    <a:pt x="0" y="23"/>
                  </a:lnTo>
                  <a:lnTo>
                    <a:pt x="8" y="18"/>
                  </a:lnTo>
                  <a:lnTo>
                    <a:pt x="17" y="9"/>
                  </a:lnTo>
                  <a:lnTo>
                    <a:pt x="26" y="9"/>
                  </a:lnTo>
                  <a:lnTo>
                    <a:pt x="49" y="5"/>
                  </a:lnTo>
                  <a:lnTo>
                    <a:pt x="49" y="0"/>
                  </a:lnTo>
                  <a:lnTo>
                    <a:pt x="67" y="5"/>
                  </a:lnTo>
                  <a:lnTo>
                    <a:pt x="75" y="9"/>
                  </a:lnTo>
                  <a:lnTo>
                    <a:pt x="80" y="14"/>
                  </a:lnTo>
                  <a:lnTo>
                    <a:pt x="84" y="14"/>
                  </a:lnTo>
                  <a:lnTo>
                    <a:pt x="89" y="18"/>
                  </a:lnTo>
                  <a:lnTo>
                    <a:pt x="75" y="27"/>
                  </a:lnTo>
                  <a:lnTo>
                    <a:pt x="71" y="27"/>
                  </a:lnTo>
                  <a:lnTo>
                    <a:pt x="58" y="36"/>
                  </a:lnTo>
                  <a:lnTo>
                    <a:pt x="49" y="36"/>
                  </a:lnTo>
                  <a:lnTo>
                    <a:pt x="40" y="41"/>
                  </a:lnTo>
                  <a:lnTo>
                    <a:pt x="40" y="45"/>
                  </a:lnTo>
                  <a:lnTo>
                    <a:pt x="31" y="50"/>
                  </a:lnTo>
                  <a:lnTo>
                    <a:pt x="31" y="41"/>
                  </a:lnTo>
                  <a:lnTo>
                    <a:pt x="22" y="45"/>
                  </a:lnTo>
                  <a:lnTo>
                    <a:pt x="22" y="32"/>
                  </a:lnTo>
                  <a:lnTo>
                    <a:pt x="13" y="32"/>
                  </a:lnTo>
                  <a:lnTo>
                    <a:pt x="8" y="27"/>
                  </a:lnTo>
                  <a:lnTo>
                    <a:pt x="0" y="27"/>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64" name="Freeform 84"/>
            <p:cNvSpPr>
              <a:spLocks/>
            </p:cNvSpPr>
            <p:nvPr/>
          </p:nvSpPr>
          <p:spPr bwMode="gray">
            <a:xfrm>
              <a:off x="2541618" y="4082032"/>
              <a:ext cx="50976" cy="26667"/>
            </a:xfrm>
            <a:custGeom>
              <a:avLst/>
              <a:gdLst/>
              <a:ahLst/>
              <a:cxnLst>
                <a:cxn ang="0">
                  <a:pos x="0" y="5"/>
                </a:cxn>
                <a:cxn ang="0">
                  <a:pos x="9" y="14"/>
                </a:cxn>
                <a:cxn ang="0">
                  <a:pos x="9" y="14"/>
                </a:cxn>
                <a:cxn ang="0">
                  <a:pos x="18" y="18"/>
                </a:cxn>
                <a:cxn ang="0">
                  <a:pos x="32" y="14"/>
                </a:cxn>
                <a:cxn ang="0">
                  <a:pos x="32" y="9"/>
                </a:cxn>
                <a:cxn ang="0">
                  <a:pos x="23" y="0"/>
                </a:cxn>
                <a:cxn ang="0">
                  <a:pos x="5" y="0"/>
                </a:cxn>
                <a:cxn ang="0">
                  <a:pos x="0" y="5"/>
                </a:cxn>
              </a:cxnLst>
              <a:rect l="0" t="0" r="r" b="b"/>
              <a:pathLst>
                <a:path w="32" h="18">
                  <a:moveTo>
                    <a:pt x="0" y="5"/>
                  </a:moveTo>
                  <a:lnTo>
                    <a:pt x="9" y="14"/>
                  </a:lnTo>
                  <a:lnTo>
                    <a:pt x="9" y="14"/>
                  </a:lnTo>
                  <a:lnTo>
                    <a:pt x="18" y="18"/>
                  </a:lnTo>
                  <a:lnTo>
                    <a:pt x="32" y="14"/>
                  </a:lnTo>
                  <a:lnTo>
                    <a:pt x="32" y="9"/>
                  </a:lnTo>
                  <a:lnTo>
                    <a:pt x="23" y="0"/>
                  </a:lnTo>
                  <a:lnTo>
                    <a:pt x="5" y="0"/>
                  </a:lnTo>
                  <a:lnTo>
                    <a:pt x="0" y="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65" name="Freeform 85"/>
            <p:cNvSpPr>
              <a:spLocks/>
            </p:cNvSpPr>
            <p:nvPr/>
          </p:nvSpPr>
          <p:spPr bwMode="gray">
            <a:xfrm>
              <a:off x="2939871" y="4167957"/>
              <a:ext cx="7965" cy="13333"/>
            </a:xfrm>
            <a:custGeom>
              <a:avLst/>
              <a:gdLst/>
              <a:ahLst/>
              <a:cxnLst>
                <a:cxn ang="0">
                  <a:pos x="5" y="9"/>
                </a:cxn>
                <a:cxn ang="0">
                  <a:pos x="5" y="5"/>
                </a:cxn>
                <a:cxn ang="0">
                  <a:pos x="0" y="0"/>
                </a:cxn>
                <a:cxn ang="0">
                  <a:pos x="0" y="0"/>
                </a:cxn>
                <a:cxn ang="0">
                  <a:pos x="0" y="9"/>
                </a:cxn>
                <a:cxn ang="0">
                  <a:pos x="5" y="9"/>
                </a:cxn>
              </a:cxnLst>
              <a:rect l="0" t="0" r="r" b="b"/>
              <a:pathLst>
                <a:path w="5" h="9">
                  <a:moveTo>
                    <a:pt x="5" y="9"/>
                  </a:moveTo>
                  <a:lnTo>
                    <a:pt x="5" y="5"/>
                  </a:lnTo>
                  <a:lnTo>
                    <a:pt x="0" y="0"/>
                  </a:lnTo>
                  <a:lnTo>
                    <a:pt x="0" y="0"/>
                  </a:lnTo>
                  <a:lnTo>
                    <a:pt x="0" y="9"/>
                  </a:lnTo>
                  <a:lnTo>
                    <a:pt x="5" y="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66" name="Freeform 86"/>
            <p:cNvSpPr>
              <a:spLocks/>
            </p:cNvSpPr>
            <p:nvPr/>
          </p:nvSpPr>
          <p:spPr bwMode="gray">
            <a:xfrm>
              <a:off x="1652719" y="3751663"/>
              <a:ext cx="704110" cy="429627"/>
            </a:xfrm>
            <a:custGeom>
              <a:avLst/>
              <a:gdLst/>
              <a:ahLst/>
              <a:cxnLst>
                <a:cxn ang="0">
                  <a:pos x="4" y="9"/>
                </a:cxn>
                <a:cxn ang="0">
                  <a:pos x="36" y="53"/>
                </a:cxn>
                <a:cxn ang="0">
                  <a:pos x="49" y="80"/>
                </a:cxn>
                <a:cxn ang="0">
                  <a:pos x="40" y="94"/>
                </a:cxn>
                <a:cxn ang="0">
                  <a:pos x="71" y="107"/>
                </a:cxn>
                <a:cxn ang="0">
                  <a:pos x="80" y="134"/>
                </a:cxn>
                <a:cxn ang="0">
                  <a:pos x="80" y="129"/>
                </a:cxn>
                <a:cxn ang="0">
                  <a:pos x="116" y="147"/>
                </a:cxn>
                <a:cxn ang="0">
                  <a:pos x="107" y="134"/>
                </a:cxn>
                <a:cxn ang="0">
                  <a:pos x="98" y="138"/>
                </a:cxn>
                <a:cxn ang="0">
                  <a:pos x="94" y="111"/>
                </a:cxn>
                <a:cxn ang="0">
                  <a:pos x="80" y="94"/>
                </a:cxn>
                <a:cxn ang="0">
                  <a:pos x="63" y="58"/>
                </a:cxn>
                <a:cxn ang="0">
                  <a:pos x="49" y="49"/>
                </a:cxn>
                <a:cxn ang="0">
                  <a:pos x="58" y="22"/>
                </a:cxn>
                <a:cxn ang="0">
                  <a:pos x="67" y="58"/>
                </a:cxn>
                <a:cxn ang="0">
                  <a:pos x="76" y="62"/>
                </a:cxn>
                <a:cxn ang="0">
                  <a:pos x="89" y="80"/>
                </a:cxn>
                <a:cxn ang="0">
                  <a:pos x="103" y="89"/>
                </a:cxn>
                <a:cxn ang="0">
                  <a:pos x="121" y="103"/>
                </a:cxn>
                <a:cxn ang="0">
                  <a:pos x="130" y="120"/>
                </a:cxn>
                <a:cxn ang="0">
                  <a:pos x="170" y="165"/>
                </a:cxn>
                <a:cxn ang="0">
                  <a:pos x="174" y="196"/>
                </a:cxn>
                <a:cxn ang="0">
                  <a:pos x="201" y="232"/>
                </a:cxn>
                <a:cxn ang="0">
                  <a:pos x="259" y="259"/>
                </a:cxn>
                <a:cxn ang="0">
                  <a:pos x="317" y="268"/>
                </a:cxn>
                <a:cxn ang="0">
                  <a:pos x="357" y="290"/>
                </a:cxn>
                <a:cxn ang="0">
                  <a:pos x="384" y="263"/>
                </a:cxn>
                <a:cxn ang="0">
                  <a:pos x="393" y="237"/>
                </a:cxn>
                <a:cxn ang="0">
                  <a:pos x="411" y="228"/>
                </a:cxn>
                <a:cxn ang="0">
                  <a:pos x="429" y="214"/>
                </a:cxn>
                <a:cxn ang="0">
                  <a:pos x="433" y="205"/>
                </a:cxn>
                <a:cxn ang="0">
                  <a:pos x="438" y="183"/>
                </a:cxn>
                <a:cxn ang="0">
                  <a:pos x="398" y="183"/>
                </a:cxn>
                <a:cxn ang="0">
                  <a:pos x="384" y="210"/>
                </a:cxn>
                <a:cxn ang="0">
                  <a:pos x="366" y="223"/>
                </a:cxn>
                <a:cxn ang="0">
                  <a:pos x="326" y="232"/>
                </a:cxn>
                <a:cxn ang="0">
                  <a:pos x="299" y="205"/>
                </a:cxn>
                <a:cxn ang="0">
                  <a:pos x="286" y="179"/>
                </a:cxn>
                <a:cxn ang="0">
                  <a:pos x="286" y="143"/>
                </a:cxn>
                <a:cxn ang="0">
                  <a:pos x="281" y="134"/>
                </a:cxn>
                <a:cxn ang="0">
                  <a:pos x="290" y="111"/>
                </a:cxn>
                <a:cxn ang="0">
                  <a:pos x="255" y="85"/>
                </a:cxn>
                <a:cxn ang="0">
                  <a:pos x="201" y="67"/>
                </a:cxn>
                <a:cxn ang="0">
                  <a:pos x="156" y="18"/>
                </a:cxn>
                <a:cxn ang="0">
                  <a:pos x="89" y="27"/>
                </a:cxn>
              </a:cxnLst>
              <a:rect l="0" t="0" r="r" b="b"/>
              <a:pathLst>
                <a:path w="442" h="290">
                  <a:moveTo>
                    <a:pt x="0" y="4"/>
                  </a:moveTo>
                  <a:lnTo>
                    <a:pt x="0" y="9"/>
                  </a:lnTo>
                  <a:lnTo>
                    <a:pt x="4" y="9"/>
                  </a:lnTo>
                  <a:lnTo>
                    <a:pt x="18" y="36"/>
                  </a:lnTo>
                  <a:lnTo>
                    <a:pt x="22" y="49"/>
                  </a:lnTo>
                  <a:lnTo>
                    <a:pt x="36" y="53"/>
                  </a:lnTo>
                  <a:lnTo>
                    <a:pt x="45" y="67"/>
                  </a:lnTo>
                  <a:lnTo>
                    <a:pt x="45" y="76"/>
                  </a:lnTo>
                  <a:lnTo>
                    <a:pt x="49" y="80"/>
                  </a:lnTo>
                  <a:lnTo>
                    <a:pt x="40" y="76"/>
                  </a:lnTo>
                  <a:lnTo>
                    <a:pt x="31" y="80"/>
                  </a:lnTo>
                  <a:lnTo>
                    <a:pt x="40" y="94"/>
                  </a:lnTo>
                  <a:lnTo>
                    <a:pt x="54" y="98"/>
                  </a:lnTo>
                  <a:lnTo>
                    <a:pt x="58" y="94"/>
                  </a:lnTo>
                  <a:lnTo>
                    <a:pt x="71" y="107"/>
                  </a:lnTo>
                  <a:lnTo>
                    <a:pt x="71" y="134"/>
                  </a:lnTo>
                  <a:lnTo>
                    <a:pt x="80" y="138"/>
                  </a:lnTo>
                  <a:lnTo>
                    <a:pt x="80" y="134"/>
                  </a:lnTo>
                  <a:lnTo>
                    <a:pt x="76" y="134"/>
                  </a:lnTo>
                  <a:lnTo>
                    <a:pt x="76" y="129"/>
                  </a:lnTo>
                  <a:lnTo>
                    <a:pt x="80" y="129"/>
                  </a:lnTo>
                  <a:lnTo>
                    <a:pt x="85" y="138"/>
                  </a:lnTo>
                  <a:lnTo>
                    <a:pt x="107" y="161"/>
                  </a:lnTo>
                  <a:lnTo>
                    <a:pt x="116" y="147"/>
                  </a:lnTo>
                  <a:lnTo>
                    <a:pt x="112" y="138"/>
                  </a:lnTo>
                  <a:lnTo>
                    <a:pt x="112" y="134"/>
                  </a:lnTo>
                  <a:lnTo>
                    <a:pt x="107" y="134"/>
                  </a:lnTo>
                  <a:lnTo>
                    <a:pt x="107" y="138"/>
                  </a:lnTo>
                  <a:lnTo>
                    <a:pt x="103" y="134"/>
                  </a:lnTo>
                  <a:lnTo>
                    <a:pt x="98" y="138"/>
                  </a:lnTo>
                  <a:lnTo>
                    <a:pt x="94" y="120"/>
                  </a:lnTo>
                  <a:lnTo>
                    <a:pt x="89" y="111"/>
                  </a:lnTo>
                  <a:lnTo>
                    <a:pt x="94" y="111"/>
                  </a:lnTo>
                  <a:lnTo>
                    <a:pt x="94" y="107"/>
                  </a:lnTo>
                  <a:lnTo>
                    <a:pt x="89" y="107"/>
                  </a:lnTo>
                  <a:lnTo>
                    <a:pt x="80" y="94"/>
                  </a:lnTo>
                  <a:lnTo>
                    <a:pt x="80" y="98"/>
                  </a:lnTo>
                  <a:lnTo>
                    <a:pt x="58" y="62"/>
                  </a:lnTo>
                  <a:lnTo>
                    <a:pt x="63" y="58"/>
                  </a:lnTo>
                  <a:lnTo>
                    <a:pt x="54" y="53"/>
                  </a:lnTo>
                  <a:lnTo>
                    <a:pt x="54" y="58"/>
                  </a:lnTo>
                  <a:lnTo>
                    <a:pt x="49" y="49"/>
                  </a:lnTo>
                  <a:lnTo>
                    <a:pt x="40" y="44"/>
                  </a:lnTo>
                  <a:lnTo>
                    <a:pt x="36" y="18"/>
                  </a:lnTo>
                  <a:lnTo>
                    <a:pt x="58" y="22"/>
                  </a:lnTo>
                  <a:lnTo>
                    <a:pt x="58" y="31"/>
                  </a:lnTo>
                  <a:lnTo>
                    <a:pt x="71" y="58"/>
                  </a:lnTo>
                  <a:lnTo>
                    <a:pt x="67" y="58"/>
                  </a:lnTo>
                  <a:lnTo>
                    <a:pt x="67" y="67"/>
                  </a:lnTo>
                  <a:lnTo>
                    <a:pt x="71" y="67"/>
                  </a:lnTo>
                  <a:lnTo>
                    <a:pt x="76" y="62"/>
                  </a:lnTo>
                  <a:lnTo>
                    <a:pt x="71" y="58"/>
                  </a:lnTo>
                  <a:lnTo>
                    <a:pt x="80" y="67"/>
                  </a:lnTo>
                  <a:lnTo>
                    <a:pt x="89" y="80"/>
                  </a:lnTo>
                  <a:lnTo>
                    <a:pt x="94" y="80"/>
                  </a:lnTo>
                  <a:lnTo>
                    <a:pt x="98" y="89"/>
                  </a:lnTo>
                  <a:lnTo>
                    <a:pt x="103" y="89"/>
                  </a:lnTo>
                  <a:lnTo>
                    <a:pt x="112" y="98"/>
                  </a:lnTo>
                  <a:lnTo>
                    <a:pt x="116" y="98"/>
                  </a:lnTo>
                  <a:lnTo>
                    <a:pt x="121" y="103"/>
                  </a:lnTo>
                  <a:lnTo>
                    <a:pt x="116" y="116"/>
                  </a:lnTo>
                  <a:lnTo>
                    <a:pt x="121" y="120"/>
                  </a:lnTo>
                  <a:lnTo>
                    <a:pt x="130" y="120"/>
                  </a:lnTo>
                  <a:lnTo>
                    <a:pt x="152" y="147"/>
                  </a:lnTo>
                  <a:lnTo>
                    <a:pt x="152" y="152"/>
                  </a:lnTo>
                  <a:lnTo>
                    <a:pt x="170" y="165"/>
                  </a:lnTo>
                  <a:lnTo>
                    <a:pt x="174" y="187"/>
                  </a:lnTo>
                  <a:lnTo>
                    <a:pt x="174" y="192"/>
                  </a:lnTo>
                  <a:lnTo>
                    <a:pt x="174" y="196"/>
                  </a:lnTo>
                  <a:lnTo>
                    <a:pt x="170" y="201"/>
                  </a:lnTo>
                  <a:lnTo>
                    <a:pt x="174" y="210"/>
                  </a:lnTo>
                  <a:lnTo>
                    <a:pt x="201" y="232"/>
                  </a:lnTo>
                  <a:lnTo>
                    <a:pt x="228" y="237"/>
                  </a:lnTo>
                  <a:lnTo>
                    <a:pt x="237" y="254"/>
                  </a:lnTo>
                  <a:lnTo>
                    <a:pt x="259" y="259"/>
                  </a:lnTo>
                  <a:lnTo>
                    <a:pt x="295" y="277"/>
                  </a:lnTo>
                  <a:lnTo>
                    <a:pt x="308" y="272"/>
                  </a:lnTo>
                  <a:lnTo>
                    <a:pt x="317" y="268"/>
                  </a:lnTo>
                  <a:lnTo>
                    <a:pt x="331" y="268"/>
                  </a:lnTo>
                  <a:lnTo>
                    <a:pt x="339" y="272"/>
                  </a:lnTo>
                  <a:lnTo>
                    <a:pt x="357" y="290"/>
                  </a:lnTo>
                  <a:lnTo>
                    <a:pt x="362" y="268"/>
                  </a:lnTo>
                  <a:lnTo>
                    <a:pt x="384" y="268"/>
                  </a:lnTo>
                  <a:lnTo>
                    <a:pt x="384" y="263"/>
                  </a:lnTo>
                  <a:lnTo>
                    <a:pt x="371" y="246"/>
                  </a:lnTo>
                  <a:lnTo>
                    <a:pt x="375" y="237"/>
                  </a:lnTo>
                  <a:lnTo>
                    <a:pt x="393" y="237"/>
                  </a:lnTo>
                  <a:lnTo>
                    <a:pt x="398" y="241"/>
                  </a:lnTo>
                  <a:lnTo>
                    <a:pt x="402" y="237"/>
                  </a:lnTo>
                  <a:lnTo>
                    <a:pt x="411" y="228"/>
                  </a:lnTo>
                  <a:lnTo>
                    <a:pt x="415" y="223"/>
                  </a:lnTo>
                  <a:lnTo>
                    <a:pt x="420" y="232"/>
                  </a:lnTo>
                  <a:lnTo>
                    <a:pt x="429" y="214"/>
                  </a:lnTo>
                  <a:lnTo>
                    <a:pt x="424" y="210"/>
                  </a:lnTo>
                  <a:lnTo>
                    <a:pt x="433" y="201"/>
                  </a:lnTo>
                  <a:lnTo>
                    <a:pt x="433" y="205"/>
                  </a:lnTo>
                  <a:lnTo>
                    <a:pt x="442" y="196"/>
                  </a:lnTo>
                  <a:lnTo>
                    <a:pt x="438" y="196"/>
                  </a:lnTo>
                  <a:lnTo>
                    <a:pt x="438" y="183"/>
                  </a:lnTo>
                  <a:lnTo>
                    <a:pt x="433" y="179"/>
                  </a:lnTo>
                  <a:lnTo>
                    <a:pt x="415" y="179"/>
                  </a:lnTo>
                  <a:lnTo>
                    <a:pt x="398" y="183"/>
                  </a:lnTo>
                  <a:lnTo>
                    <a:pt x="384" y="192"/>
                  </a:lnTo>
                  <a:lnTo>
                    <a:pt x="389" y="192"/>
                  </a:lnTo>
                  <a:lnTo>
                    <a:pt x="384" y="210"/>
                  </a:lnTo>
                  <a:lnTo>
                    <a:pt x="375" y="219"/>
                  </a:lnTo>
                  <a:lnTo>
                    <a:pt x="380" y="223"/>
                  </a:lnTo>
                  <a:lnTo>
                    <a:pt x="366" y="223"/>
                  </a:lnTo>
                  <a:lnTo>
                    <a:pt x="366" y="219"/>
                  </a:lnTo>
                  <a:lnTo>
                    <a:pt x="339" y="228"/>
                  </a:lnTo>
                  <a:lnTo>
                    <a:pt x="326" y="232"/>
                  </a:lnTo>
                  <a:lnTo>
                    <a:pt x="322" y="228"/>
                  </a:lnTo>
                  <a:lnTo>
                    <a:pt x="308" y="219"/>
                  </a:lnTo>
                  <a:lnTo>
                    <a:pt x="299" y="205"/>
                  </a:lnTo>
                  <a:lnTo>
                    <a:pt x="290" y="196"/>
                  </a:lnTo>
                  <a:lnTo>
                    <a:pt x="286" y="187"/>
                  </a:lnTo>
                  <a:lnTo>
                    <a:pt x="286" y="179"/>
                  </a:lnTo>
                  <a:lnTo>
                    <a:pt x="281" y="174"/>
                  </a:lnTo>
                  <a:lnTo>
                    <a:pt x="281" y="156"/>
                  </a:lnTo>
                  <a:lnTo>
                    <a:pt x="286" y="143"/>
                  </a:lnTo>
                  <a:lnTo>
                    <a:pt x="281" y="138"/>
                  </a:lnTo>
                  <a:lnTo>
                    <a:pt x="281" y="138"/>
                  </a:lnTo>
                  <a:lnTo>
                    <a:pt x="281" y="134"/>
                  </a:lnTo>
                  <a:lnTo>
                    <a:pt x="281" y="134"/>
                  </a:lnTo>
                  <a:lnTo>
                    <a:pt x="286" y="125"/>
                  </a:lnTo>
                  <a:lnTo>
                    <a:pt x="290" y="111"/>
                  </a:lnTo>
                  <a:lnTo>
                    <a:pt x="286" y="111"/>
                  </a:lnTo>
                  <a:lnTo>
                    <a:pt x="264" y="103"/>
                  </a:lnTo>
                  <a:lnTo>
                    <a:pt x="255" y="85"/>
                  </a:lnTo>
                  <a:lnTo>
                    <a:pt x="228" y="53"/>
                  </a:lnTo>
                  <a:lnTo>
                    <a:pt x="214" y="49"/>
                  </a:lnTo>
                  <a:lnTo>
                    <a:pt x="201" y="67"/>
                  </a:lnTo>
                  <a:lnTo>
                    <a:pt x="183" y="53"/>
                  </a:lnTo>
                  <a:lnTo>
                    <a:pt x="179" y="31"/>
                  </a:lnTo>
                  <a:lnTo>
                    <a:pt x="156" y="18"/>
                  </a:lnTo>
                  <a:lnTo>
                    <a:pt x="130" y="18"/>
                  </a:lnTo>
                  <a:lnTo>
                    <a:pt x="134" y="27"/>
                  </a:lnTo>
                  <a:lnTo>
                    <a:pt x="89" y="27"/>
                  </a:lnTo>
                  <a:lnTo>
                    <a:pt x="36" y="0"/>
                  </a:lnTo>
                  <a:lnTo>
                    <a:pt x="0" y="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67" name="Freeform 87"/>
            <p:cNvSpPr>
              <a:spLocks noEditPoints="1"/>
            </p:cNvSpPr>
            <p:nvPr/>
          </p:nvSpPr>
          <p:spPr bwMode="gray">
            <a:xfrm>
              <a:off x="2748710" y="4221290"/>
              <a:ext cx="28674" cy="13333"/>
            </a:xfrm>
            <a:custGeom>
              <a:avLst/>
              <a:gdLst/>
              <a:ahLst/>
              <a:cxnLst>
                <a:cxn ang="0">
                  <a:pos x="9" y="9"/>
                </a:cxn>
                <a:cxn ang="0">
                  <a:pos x="9" y="9"/>
                </a:cxn>
                <a:cxn ang="0">
                  <a:pos x="13" y="5"/>
                </a:cxn>
                <a:cxn ang="0">
                  <a:pos x="4" y="0"/>
                </a:cxn>
                <a:cxn ang="0">
                  <a:pos x="0" y="5"/>
                </a:cxn>
                <a:cxn ang="0">
                  <a:pos x="9" y="9"/>
                </a:cxn>
                <a:cxn ang="0">
                  <a:pos x="18" y="9"/>
                </a:cxn>
                <a:cxn ang="0">
                  <a:pos x="18" y="5"/>
                </a:cxn>
                <a:cxn ang="0">
                  <a:pos x="13" y="5"/>
                </a:cxn>
                <a:cxn ang="0">
                  <a:pos x="13" y="5"/>
                </a:cxn>
                <a:cxn ang="0">
                  <a:pos x="18" y="5"/>
                </a:cxn>
                <a:cxn ang="0">
                  <a:pos x="18" y="9"/>
                </a:cxn>
                <a:cxn ang="0">
                  <a:pos x="18" y="9"/>
                </a:cxn>
              </a:cxnLst>
              <a:rect l="0" t="0" r="r" b="b"/>
              <a:pathLst>
                <a:path w="18" h="9">
                  <a:moveTo>
                    <a:pt x="9" y="9"/>
                  </a:moveTo>
                  <a:lnTo>
                    <a:pt x="9" y="9"/>
                  </a:lnTo>
                  <a:lnTo>
                    <a:pt x="13" y="5"/>
                  </a:lnTo>
                  <a:lnTo>
                    <a:pt x="4" y="0"/>
                  </a:lnTo>
                  <a:lnTo>
                    <a:pt x="0" y="5"/>
                  </a:lnTo>
                  <a:lnTo>
                    <a:pt x="9" y="9"/>
                  </a:lnTo>
                  <a:close/>
                  <a:moveTo>
                    <a:pt x="18" y="9"/>
                  </a:moveTo>
                  <a:lnTo>
                    <a:pt x="18" y="5"/>
                  </a:lnTo>
                  <a:lnTo>
                    <a:pt x="13" y="5"/>
                  </a:lnTo>
                  <a:lnTo>
                    <a:pt x="13" y="5"/>
                  </a:lnTo>
                  <a:lnTo>
                    <a:pt x="18" y="5"/>
                  </a:lnTo>
                  <a:lnTo>
                    <a:pt x="18" y="9"/>
                  </a:lnTo>
                  <a:lnTo>
                    <a:pt x="18" y="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68" name="Freeform 88"/>
            <p:cNvSpPr>
              <a:spLocks/>
            </p:cNvSpPr>
            <p:nvPr/>
          </p:nvSpPr>
          <p:spPr bwMode="gray">
            <a:xfrm>
              <a:off x="2328155" y="4167957"/>
              <a:ext cx="106732" cy="93333"/>
            </a:xfrm>
            <a:custGeom>
              <a:avLst/>
              <a:gdLst/>
              <a:ahLst/>
              <a:cxnLst>
                <a:cxn ang="0">
                  <a:pos x="5" y="32"/>
                </a:cxn>
                <a:cxn ang="0">
                  <a:pos x="0" y="36"/>
                </a:cxn>
                <a:cxn ang="0">
                  <a:pos x="27" y="58"/>
                </a:cxn>
                <a:cxn ang="0">
                  <a:pos x="45" y="58"/>
                </a:cxn>
                <a:cxn ang="0">
                  <a:pos x="58" y="63"/>
                </a:cxn>
                <a:cxn ang="0">
                  <a:pos x="58" y="63"/>
                </a:cxn>
                <a:cxn ang="0">
                  <a:pos x="58" y="54"/>
                </a:cxn>
                <a:cxn ang="0">
                  <a:pos x="63" y="54"/>
                </a:cxn>
                <a:cxn ang="0">
                  <a:pos x="58" y="41"/>
                </a:cxn>
                <a:cxn ang="0">
                  <a:pos x="63" y="36"/>
                </a:cxn>
                <a:cxn ang="0">
                  <a:pos x="63" y="27"/>
                </a:cxn>
                <a:cxn ang="0">
                  <a:pos x="67" y="9"/>
                </a:cxn>
                <a:cxn ang="0">
                  <a:pos x="63" y="5"/>
                </a:cxn>
                <a:cxn ang="0">
                  <a:pos x="63" y="0"/>
                </a:cxn>
                <a:cxn ang="0">
                  <a:pos x="49" y="9"/>
                </a:cxn>
                <a:cxn ang="0">
                  <a:pos x="45" y="9"/>
                </a:cxn>
                <a:cxn ang="0">
                  <a:pos x="32" y="18"/>
                </a:cxn>
                <a:cxn ang="0">
                  <a:pos x="23" y="18"/>
                </a:cxn>
                <a:cxn ang="0">
                  <a:pos x="14" y="23"/>
                </a:cxn>
                <a:cxn ang="0">
                  <a:pos x="14" y="27"/>
                </a:cxn>
                <a:cxn ang="0">
                  <a:pos x="5" y="32"/>
                </a:cxn>
              </a:cxnLst>
              <a:rect l="0" t="0" r="r" b="b"/>
              <a:pathLst>
                <a:path w="67" h="63">
                  <a:moveTo>
                    <a:pt x="5" y="32"/>
                  </a:moveTo>
                  <a:lnTo>
                    <a:pt x="0" y="36"/>
                  </a:lnTo>
                  <a:lnTo>
                    <a:pt x="27" y="58"/>
                  </a:lnTo>
                  <a:lnTo>
                    <a:pt x="45" y="58"/>
                  </a:lnTo>
                  <a:lnTo>
                    <a:pt x="58" y="63"/>
                  </a:lnTo>
                  <a:lnTo>
                    <a:pt x="58" y="63"/>
                  </a:lnTo>
                  <a:lnTo>
                    <a:pt x="58" y="54"/>
                  </a:lnTo>
                  <a:lnTo>
                    <a:pt x="63" y="54"/>
                  </a:lnTo>
                  <a:lnTo>
                    <a:pt x="58" y="41"/>
                  </a:lnTo>
                  <a:lnTo>
                    <a:pt x="63" y="36"/>
                  </a:lnTo>
                  <a:lnTo>
                    <a:pt x="63" y="27"/>
                  </a:lnTo>
                  <a:lnTo>
                    <a:pt x="67" y="9"/>
                  </a:lnTo>
                  <a:lnTo>
                    <a:pt x="63" y="5"/>
                  </a:lnTo>
                  <a:lnTo>
                    <a:pt x="63" y="0"/>
                  </a:lnTo>
                  <a:lnTo>
                    <a:pt x="49" y="9"/>
                  </a:lnTo>
                  <a:lnTo>
                    <a:pt x="45" y="9"/>
                  </a:lnTo>
                  <a:lnTo>
                    <a:pt x="32" y="18"/>
                  </a:lnTo>
                  <a:lnTo>
                    <a:pt x="23" y="18"/>
                  </a:lnTo>
                  <a:lnTo>
                    <a:pt x="14" y="23"/>
                  </a:lnTo>
                  <a:lnTo>
                    <a:pt x="14" y="27"/>
                  </a:lnTo>
                  <a:lnTo>
                    <a:pt x="5" y="3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69" name="Freeform 89"/>
            <p:cNvSpPr>
              <a:spLocks/>
            </p:cNvSpPr>
            <p:nvPr/>
          </p:nvSpPr>
          <p:spPr bwMode="gray">
            <a:xfrm>
              <a:off x="2434887" y="4287957"/>
              <a:ext cx="129034" cy="59259"/>
            </a:xfrm>
            <a:custGeom>
              <a:avLst/>
              <a:gdLst/>
              <a:ahLst/>
              <a:cxnLst>
                <a:cxn ang="0">
                  <a:pos x="0" y="18"/>
                </a:cxn>
                <a:cxn ang="0">
                  <a:pos x="0" y="4"/>
                </a:cxn>
                <a:cxn ang="0">
                  <a:pos x="9" y="0"/>
                </a:cxn>
                <a:cxn ang="0">
                  <a:pos x="14" y="9"/>
                </a:cxn>
                <a:cxn ang="0">
                  <a:pos x="18" y="4"/>
                </a:cxn>
                <a:cxn ang="0">
                  <a:pos x="27" y="13"/>
                </a:cxn>
                <a:cxn ang="0">
                  <a:pos x="49" y="0"/>
                </a:cxn>
                <a:cxn ang="0">
                  <a:pos x="58" y="0"/>
                </a:cxn>
                <a:cxn ang="0">
                  <a:pos x="72" y="4"/>
                </a:cxn>
                <a:cxn ang="0">
                  <a:pos x="81" y="13"/>
                </a:cxn>
                <a:cxn ang="0">
                  <a:pos x="81" y="27"/>
                </a:cxn>
                <a:cxn ang="0">
                  <a:pos x="72" y="31"/>
                </a:cxn>
                <a:cxn ang="0">
                  <a:pos x="72" y="31"/>
                </a:cxn>
                <a:cxn ang="0">
                  <a:pos x="67" y="27"/>
                </a:cxn>
                <a:cxn ang="0">
                  <a:pos x="72" y="18"/>
                </a:cxn>
                <a:cxn ang="0">
                  <a:pos x="58" y="13"/>
                </a:cxn>
                <a:cxn ang="0">
                  <a:pos x="49" y="9"/>
                </a:cxn>
                <a:cxn ang="0">
                  <a:pos x="45" y="18"/>
                </a:cxn>
                <a:cxn ang="0">
                  <a:pos x="41" y="22"/>
                </a:cxn>
                <a:cxn ang="0">
                  <a:pos x="45" y="31"/>
                </a:cxn>
                <a:cxn ang="0">
                  <a:pos x="32" y="40"/>
                </a:cxn>
                <a:cxn ang="0">
                  <a:pos x="27" y="31"/>
                </a:cxn>
                <a:cxn ang="0">
                  <a:pos x="18" y="27"/>
                </a:cxn>
                <a:cxn ang="0">
                  <a:pos x="9" y="18"/>
                </a:cxn>
                <a:cxn ang="0">
                  <a:pos x="5" y="27"/>
                </a:cxn>
                <a:cxn ang="0">
                  <a:pos x="0" y="18"/>
                </a:cxn>
              </a:cxnLst>
              <a:rect l="0" t="0" r="r" b="b"/>
              <a:pathLst>
                <a:path w="81" h="40">
                  <a:moveTo>
                    <a:pt x="0" y="18"/>
                  </a:moveTo>
                  <a:lnTo>
                    <a:pt x="0" y="4"/>
                  </a:lnTo>
                  <a:lnTo>
                    <a:pt x="9" y="0"/>
                  </a:lnTo>
                  <a:lnTo>
                    <a:pt x="14" y="9"/>
                  </a:lnTo>
                  <a:lnTo>
                    <a:pt x="18" y="4"/>
                  </a:lnTo>
                  <a:lnTo>
                    <a:pt x="27" y="13"/>
                  </a:lnTo>
                  <a:lnTo>
                    <a:pt x="49" y="0"/>
                  </a:lnTo>
                  <a:lnTo>
                    <a:pt x="58" y="0"/>
                  </a:lnTo>
                  <a:lnTo>
                    <a:pt x="72" y="4"/>
                  </a:lnTo>
                  <a:lnTo>
                    <a:pt x="81" y="13"/>
                  </a:lnTo>
                  <a:lnTo>
                    <a:pt x="81" y="27"/>
                  </a:lnTo>
                  <a:lnTo>
                    <a:pt x="72" y="31"/>
                  </a:lnTo>
                  <a:lnTo>
                    <a:pt x="72" y="31"/>
                  </a:lnTo>
                  <a:lnTo>
                    <a:pt x="67" y="27"/>
                  </a:lnTo>
                  <a:lnTo>
                    <a:pt x="72" y="18"/>
                  </a:lnTo>
                  <a:lnTo>
                    <a:pt x="58" y="13"/>
                  </a:lnTo>
                  <a:lnTo>
                    <a:pt x="49" y="9"/>
                  </a:lnTo>
                  <a:lnTo>
                    <a:pt x="45" y="18"/>
                  </a:lnTo>
                  <a:lnTo>
                    <a:pt x="41" y="22"/>
                  </a:lnTo>
                  <a:lnTo>
                    <a:pt x="45" y="31"/>
                  </a:lnTo>
                  <a:lnTo>
                    <a:pt x="32" y="40"/>
                  </a:lnTo>
                  <a:lnTo>
                    <a:pt x="27" y="31"/>
                  </a:lnTo>
                  <a:lnTo>
                    <a:pt x="18" y="27"/>
                  </a:lnTo>
                  <a:lnTo>
                    <a:pt x="9" y="18"/>
                  </a:lnTo>
                  <a:lnTo>
                    <a:pt x="5" y="27"/>
                  </a:lnTo>
                  <a:lnTo>
                    <a:pt x="0" y="18"/>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70" name="Freeform 90"/>
            <p:cNvSpPr>
              <a:spLocks/>
            </p:cNvSpPr>
            <p:nvPr/>
          </p:nvSpPr>
          <p:spPr bwMode="gray">
            <a:xfrm>
              <a:off x="2904824" y="4923509"/>
              <a:ext cx="192754" cy="191110"/>
            </a:xfrm>
            <a:custGeom>
              <a:avLst/>
              <a:gdLst/>
              <a:ahLst/>
              <a:cxnLst>
                <a:cxn ang="0">
                  <a:pos x="0" y="44"/>
                </a:cxn>
                <a:cxn ang="0">
                  <a:pos x="5" y="31"/>
                </a:cxn>
                <a:cxn ang="0">
                  <a:pos x="5" y="18"/>
                </a:cxn>
                <a:cxn ang="0">
                  <a:pos x="14" y="9"/>
                </a:cxn>
                <a:cxn ang="0">
                  <a:pos x="49" y="0"/>
                </a:cxn>
                <a:cxn ang="0">
                  <a:pos x="63" y="4"/>
                </a:cxn>
                <a:cxn ang="0">
                  <a:pos x="67" y="18"/>
                </a:cxn>
                <a:cxn ang="0">
                  <a:pos x="72" y="13"/>
                </a:cxn>
                <a:cxn ang="0">
                  <a:pos x="72" y="27"/>
                </a:cxn>
                <a:cxn ang="0">
                  <a:pos x="67" y="44"/>
                </a:cxn>
                <a:cxn ang="0">
                  <a:pos x="81" y="44"/>
                </a:cxn>
                <a:cxn ang="0">
                  <a:pos x="94" y="40"/>
                </a:cxn>
                <a:cxn ang="0">
                  <a:pos x="103" y="49"/>
                </a:cxn>
                <a:cxn ang="0">
                  <a:pos x="103" y="76"/>
                </a:cxn>
                <a:cxn ang="0">
                  <a:pos x="116" y="71"/>
                </a:cxn>
                <a:cxn ang="0">
                  <a:pos x="121" y="76"/>
                </a:cxn>
                <a:cxn ang="0">
                  <a:pos x="116" y="94"/>
                </a:cxn>
                <a:cxn ang="0">
                  <a:pos x="121" y="98"/>
                </a:cxn>
                <a:cxn ang="0">
                  <a:pos x="116" y="116"/>
                </a:cxn>
                <a:cxn ang="0">
                  <a:pos x="103" y="129"/>
                </a:cxn>
                <a:cxn ang="0">
                  <a:pos x="85" y="129"/>
                </a:cxn>
                <a:cxn ang="0">
                  <a:pos x="72" y="125"/>
                </a:cxn>
                <a:cxn ang="0">
                  <a:pos x="58" y="125"/>
                </a:cxn>
                <a:cxn ang="0">
                  <a:pos x="72" y="98"/>
                </a:cxn>
                <a:cxn ang="0">
                  <a:pos x="72" y="89"/>
                </a:cxn>
                <a:cxn ang="0">
                  <a:pos x="36" y="71"/>
                </a:cxn>
                <a:cxn ang="0">
                  <a:pos x="27" y="71"/>
                </a:cxn>
                <a:cxn ang="0">
                  <a:pos x="0" y="44"/>
                </a:cxn>
              </a:cxnLst>
              <a:rect l="0" t="0" r="r" b="b"/>
              <a:pathLst>
                <a:path w="121" h="129">
                  <a:moveTo>
                    <a:pt x="0" y="44"/>
                  </a:moveTo>
                  <a:lnTo>
                    <a:pt x="5" y="31"/>
                  </a:lnTo>
                  <a:lnTo>
                    <a:pt x="5" y="18"/>
                  </a:lnTo>
                  <a:lnTo>
                    <a:pt x="14" y="9"/>
                  </a:lnTo>
                  <a:lnTo>
                    <a:pt x="49" y="0"/>
                  </a:lnTo>
                  <a:lnTo>
                    <a:pt x="63" y="4"/>
                  </a:lnTo>
                  <a:lnTo>
                    <a:pt x="67" y="18"/>
                  </a:lnTo>
                  <a:lnTo>
                    <a:pt x="72" y="13"/>
                  </a:lnTo>
                  <a:lnTo>
                    <a:pt x="72" y="27"/>
                  </a:lnTo>
                  <a:lnTo>
                    <a:pt x="67" y="44"/>
                  </a:lnTo>
                  <a:lnTo>
                    <a:pt x="81" y="44"/>
                  </a:lnTo>
                  <a:lnTo>
                    <a:pt x="94" y="40"/>
                  </a:lnTo>
                  <a:lnTo>
                    <a:pt x="103" y="49"/>
                  </a:lnTo>
                  <a:lnTo>
                    <a:pt x="103" y="76"/>
                  </a:lnTo>
                  <a:lnTo>
                    <a:pt x="116" y="71"/>
                  </a:lnTo>
                  <a:lnTo>
                    <a:pt x="121" y="76"/>
                  </a:lnTo>
                  <a:lnTo>
                    <a:pt x="116" y="94"/>
                  </a:lnTo>
                  <a:lnTo>
                    <a:pt x="121" y="98"/>
                  </a:lnTo>
                  <a:lnTo>
                    <a:pt x="116" y="116"/>
                  </a:lnTo>
                  <a:lnTo>
                    <a:pt x="103" y="129"/>
                  </a:lnTo>
                  <a:lnTo>
                    <a:pt x="85" y="129"/>
                  </a:lnTo>
                  <a:lnTo>
                    <a:pt x="72" y="125"/>
                  </a:lnTo>
                  <a:lnTo>
                    <a:pt x="58" y="125"/>
                  </a:lnTo>
                  <a:lnTo>
                    <a:pt x="72" y="98"/>
                  </a:lnTo>
                  <a:lnTo>
                    <a:pt x="72" y="89"/>
                  </a:lnTo>
                  <a:lnTo>
                    <a:pt x="36" y="71"/>
                  </a:lnTo>
                  <a:lnTo>
                    <a:pt x="27" y="71"/>
                  </a:lnTo>
                  <a:lnTo>
                    <a:pt x="0" y="4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71" name="Freeform 91"/>
            <p:cNvSpPr>
              <a:spLocks/>
            </p:cNvSpPr>
            <p:nvPr/>
          </p:nvSpPr>
          <p:spPr bwMode="gray">
            <a:xfrm>
              <a:off x="2477898" y="4499807"/>
              <a:ext cx="285149" cy="397035"/>
            </a:xfrm>
            <a:custGeom>
              <a:avLst/>
              <a:gdLst/>
              <a:ahLst/>
              <a:cxnLst>
                <a:cxn ang="0">
                  <a:pos x="14" y="49"/>
                </a:cxn>
                <a:cxn ang="0">
                  <a:pos x="9" y="49"/>
                </a:cxn>
                <a:cxn ang="0">
                  <a:pos x="0" y="58"/>
                </a:cxn>
                <a:cxn ang="0">
                  <a:pos x="0" y="71"/>
                </a:cxn>
                <a:cxn ang="0">
                  <a:pos x="5" y="80"/>
                </a:cxn>
                <a:cxn ang="0">
                  <a:pos x="0" y="85"/>
                </a:cxn>
                <a:cxn ang="0">
                  <a:pos x="18" y="98"/>
                </a:cxn>
                <a:cxn ang="0">
                  <a:pos x="31" y="116"/>
                </a:cxn>
                <a:cxn ang="0">
                  <a:pos x="49" y="156"/>
                </a:cxn>
                <a:cxn ang="0">
                  <a:pos x="58" y="174"/>
                </a:cxn>
                <a:cxn ang="0">
                  <a:pos x="72" y="196"/>
                </a:cxn>
                <a:cxn ang="0">
                  <a:pos x="72" y="201"/>
                </a:cxn>
                <a:cxn ang="0">
                  <a:pos x="94" y="228"/>
                </a:cxn>
                <a:cxn ang="0">
                  <a:pos x="98" y="223"/>
                </a:cxn>
                <a:cxn ang="0">
                  <a:pos x="139" y="250"/>
                </a:cxn>
                <a:cxn ang="0">
                  <a:pos x="156" y="268"/>
                </a:cxn>
                <a:cxn ang="0">
                  <a:pos x="170" y="259"/>
                </a:cxn>
                <a:cxn ang="0">
                  <a:pos x="170" y="250"/>
                </a:cxn>
                <a:cxn ang="0">
                  <a:pos x="174" y="237"/>
                </a:cxn>
                <a:cxn ang="0">
                  <a:pos x="170" y="232"/>
                </a:cxn>
                <a:cxn ang="0">
                  <a:pos x="174" y="210"/>
                </a:cxn>
                <a:cxn ang="0">
                  <a:pos x="174" y="187"/>
                </a:cxn>
                <a:cxn ang="0">
                  <a:pos x="179" y="178"/>
                </a:cxn>
                <a:cxn ang="0">
                  <a:pos x="170" y="161"/>
                </a:cxn>
                <a:cxn ang="0">
                  <a:pos x="152" y="161"/>
                </a:cxn>
                <a:cxn ang="0">
                  <a:pos x="152" y="134"/>
                </a:cxn>
                <a:cxn ang="0">
                  <a:pos x="130" y="147"/>
                </a:cxn>
                <a:cxn ang="0">
                  <a:pos x="125" y="138"/>
                </a:cxn>
                <a:cxn ang="0">
                  <a:pos x="112" y="138"/>
                </a:cxn>
                <a:cxn ang="0">
                  <a:pos x="112" y="125"/>
                </a:cxn>
                <a:cxn ang="0">
                  <a:pos x="103" y="107"/>
                </a:cxn>
                <a:cxn ang="0">
                  <a:pos x="116" y="89"/>
                </a:cxn>
                <a:cxn ang="0">
                  <a:pos x="121" y="76"/>
                </a:cxn>
                <a:cxn ang="0">
                  <a:pos x="130" y="67"/>
                </a:cxn>
                <a:cxn ang="0">
                  <a:pos x="148" y="62"/>
                </a:cxn>
                <a:cxn ang="0">
                  <a:pos x="161" y="62"/>
                </a:cxn>
                <a:cxn ang="0">
                  <a:pos x="156" y="58"/>
                </a:cxn>
                <a:cxn ang="0">
                  <a:pos x="148" y="53"/>
                </a:cxn>
                <a:cxn ang="0">
                  <a:pos x="161" y="31"/>
                </a:cxn>
                <a:cxn ang="0">
                  <a:pos x="134" y="22"/>
                </a:cxn>
                <a:cxn ang="0">
                  <a:pos x="121" y="27"/>
                </a:cxn>
                <a:cxn ang="0">
                  <a:pos x="98" y="4"/>
                </a:cxn>
                <a:cxn ang="0">
                  <a:pos x="85" y="0"/>
                </a:cxn>
                <a:cxn ang="0">
                  <a:pos x="85" y="9"/>
                </a:cxn>
                <a:cxn ang="0">
                  <a:pos x="63" y="35"/>
                </a:cxn>
                <a:cxn ang="0">
                  <a:pos x="40" y="44"/>
                </a:cxn>
                <a:cxn ang="0">
                  <a:pos x="36" y="67"/>
                </a:cxn>
                <a:cxn ang="0">
                  <a:pos x="14" y="67"/>
                </a:cxn>
                <a:cxn ang="0">
                  <a:pos x="9" y="58"/>
                </a:cxn>
                <a:cxn ang="0">
                  <a:pos x="14" y="53"/>
                </a:cxn>
                <a:cxn ang="0">
                  <a:pos x="14" y="49"/>
                </a:cxn>
              </a:cxnLst>
              <a:rect l="0" t="0" r="r" b="b"/>
              <a:pathLst>
                <a:path w="179" h="268">
                  <a:moveTo>
                    <a:pt x="14" y="49"/>
                  </a:moveTo>
                  <a:lnTo>
                    <a:pt x="9" y="49"/>
                  </a:lnTo>
                  <a:lnTo>
                    <a:pt x="0" y="58"/>
                  </a:lnTo>
                  <a:lnTo>
                    <a:pt x="0" y="71"/>
                  </a:lnTo>
                  <a:lnTo>
                    <a:pt x="5" y="80"/>
                  </a:lnTo>
                  <a:lnTo>
                    <a:pt x="0" y="85"/>
                  </a:lnTo>
                  <a:lnTo>
                    <a:pt x="18" y="98"/>
                  </a:lnTo>
                  <a:lnTo>
                    <a:pt x="31" y="116"/>
                  </a:lnTo>
                  <a:lnTo>
                    <a:pt x="49" y="156"/>
                  </a:lnTo>
                  <a:lnTo>
                    <a:pt x="58" y="174"/>
                  </a:lnTo>
                  <a:lnTo>
                    <a:pt x="72" y="196"/>
                  </a:lnTo>
                  <a:lnTo>
                    <a:pt x="72" y="201"/>
                  </a:lnTo>
                  <a:lnTo>
                    <a:pt x="94" y="228"/>
                  </a:lnTo>
                  <a:lnTo>
                    <a:pt x="98" y="223"/>
                  </a:lnTo>
                  <a:lnTo>
                    <a:pt x="139" y="250"/>
                  </a:lnTo>
                  <a:lnTo>
                    <a:pt x="156" y="268"/>
                  </a:lnTo>
                  <a:lnTo>
                    <a:pt x="170" y="259"/>
                  </a:lnTo>
                  <a:lnTo>
                    <a:pt x="170" y="250"/>
                  </a:lnTo>
                  <a:lnTo>
                    <a:pt x="174" y="237"/>
                  </a:lnTo>
                  <a:lnTo>
                    <a:pt x="170" y="232"/>
                  </a:lnTo>
                  <a:lnTo>
                    <a:pt x="174" y="210"/>
                  </a:lnTo>
                  <a:lnTo>
                    <a:pt x="174" y="187"/>
                  </a:lnTo>
                  <a:lnTo>
                    <a:pt x="179" y="178"/>
                  </a:lnTo>
                  <a:lnTo>
                    <a:pt x="170" y="161"/>
                  </a:lnTo>
                  <a:lnTo>
                    <a:pt x="152" y="161"/>
                  </a:lnTo>
                  <a:lnTo>
                    <a:pt x="152" y="134"/>
                  </a:lnTo>
                  <a:lnTo>
                    <a:pt x="130" y="147"/>
                  </a:lnTo>
                  <a:lnTo>
                    <a:pt x="125" y="138"/>
                  </a:lnTo>
                  <a:lnTo>
                    <a:pt x="112" y="138"/>
                  </a:lnTo>
                  <a:lnTo>
                    <a:pt x="112" y="125"/>
                  </a:lnTo>
                  <a:lnTo>
                    <a:pt x="103" y="107"/>
                  </a:lnTo>
                  <a:lnTo>
                    <a:pt x="116" y="89"/>
                  </a:lnTo>
                  <a:lnTo>
                    <a:pt x="121" y="76"/>
                  </a:lnTo>
                  <a:lnTo>
                    <a:pt x="130" y="67"/>
                  </a:lnTo>
                  <a:lnTo>
                    <a:pt x="148" y="62"/>
                  </a:lnTo>
                  <a:lnTo>
                    <a:pt x="161" y="62"/>
                  </a:lnTo>
                  <a:lnTo>
                    <a:pt x="156" y="58"/>
                  </a:lnTo>
                  <a:lnTo>
                    <a:pt x="148" y="53"/>
                  </a:lnTo>
                  <a:lnTo>
                    <a:pt x="161" y="31"/>
                  </a:lnTo>
                  <a:lnTo>
                    <a:pt x="134" y="22"/>
                  </a:lnTo>
                  <a:lnTo>
                    <a:pt x="121" y="27"/>
                  </a:lnTo>
                  <a:lnTo>
                    <a:pt x="98" y="4"/>
                  </a:lnTo>
                  <a:lnTo>
                    <a:pt x="85" y="0"/>
                  </a:lnTo>
                  <a:lnTo>
                    <a:pt x="85" y="9"/>
                  </a:lnTo>
                  <a:lnTo>
                    <a:pt x="63" y="35"/>
                  </a:lnTo>
                  <a:lnTo>
                    <a:pt x="40" y="44"/>
                  </a:lnTo>
                  <a:lnTo>
                    <a:pt x="36" y="67"/>
                  </a:lnTo>
                  <a:lnTo>
                    <a:pt x="14" y="67"/>
                  </a:lnTo>
                  <a:lnTo>
                    <a:pt x="9" y="58"/>
                  </a:lnTo>
                  <a:lnTo>
                    <a:pt x="14" y="53"/>
                  </a:lnTo>
                  <a:lnTo>
                    <a:pt x="14" y="4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72" name="Freeform 92"/>
            <p:cNvSpPr>
              <a:spLocks/>
            </p:cNvSpPr>
            <p:nvPr/>
          </p:nvSpPr>
          <p:spPr bwMode="gray">
            <a:xfrm>
              <a:off x="2806058" y="4082032"/>
              <a:ext cx="35046" cy="20741"/>
            </a:xfrm>
            <a:custGeom>
              <a:avLst/>
              <a:gdLst/>
              <a:ahLst/>
              <a:cxnLst>
                <a:cxn ang="0">
                  <a:pos x="0" y="14"/>
                </a:cxn>
                <a:cxn ang="0">
                  <a:pos x="13" y="9"/>
                </a:cxn>
                <a:cxn ang="0">
                  <a:pos x="17" y="14"/>
                </a:cxn>
                <a:cxn ang="0">
                  <a:pos x="22" y="9"/>
                </a:cxn>
                <a:cxn ang="0">
                  <a:pos x="22" y="0"/>
                </a:cxn>
                <a:cxn ang="0">
                  <a:pos x="13" y="5"/>
                </a:cxn>
                <a:cxn ang="0">
                  <a:pos x="0" y="0"/>
                </a:cxn>
                <a:cxn ang="0">
                  <a:pos x="0" y="14"/>
                </a:cxn>
              </a:cxnLst>
              <a:rect l="0" t="0" r="r" b="b"/>
              <a:pathLst>
                <a:path w="22" h="14">
                  <a:moveTo>
                    <a:pt x="0" y="14"/>
                  </a:moveTo>
                  <a:lnTo>
                    <a:pt x="13" y="9"/>
                  </a:lnTo>
                  <a:lnTo>
                    <a:pt x="17" y="14"/>
                  </a:lnTo>
                  <a:lnTo>
                    <a:pt x="22" y="9"/>
                  </a:lnTo>
                  <a:lnTo>
                    <a:pt x="22" y="0"/>
                  </a:lnTo>
                  <a:lnTo>
                    <a:pt x="13" y="5"/>
                  </a:lnTo>
                  <a:lnTo>
                    <a:pt x="0" y="0"/>
                  </a:lnTo>
                  <a:lnTo>
                    <a:pt x="0" y="1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73" name="Freeform 93"/>
            <p:cNvSpPr>
              <a:spLocks/>
            </p:cNvSpPr>
            <p:nvPr/>
          </p:nvSpPr>
          <p:spPr bwMode="gray">
            <a:xfrm>
              <a:off x="2947836" y="4188698"/>
              <a:ext cx="1593" cy="13333"/>
            </a:xfrm>
            <a:custGeom>
              <a:avLst/>
              <a:gdLst/>
              <a:ahLst/>
              <a:cxnLst>
                <a:cxn ang="0">
                  <a:pos x="0" y="0"/>
                </a:cxn>
                <a:cxn ang="0">
                  <a:pos x="0" y="9"/>
                </a:cxn>
                <a:cxn ang="0">
                  <a:pos x="0" y="4"/>
                </a:cxn>
                <a:cxn ang="0">
                  <a:pos x="0" y="0"/>
                </a:cxn>
                <a:cxn ang="0">
                  <a:pos x="0" y="0"/>
                </a:cxn>
              </a:cxnLst>
              <a:rect l="0" t="0" r="r" b="b"/>
              <a:pathLst>
                <a:path h="9">
                  <a:moveTo>
                    <a:pt x="0" y="0"/>
                  </a:moveTo>
                  <a:lnTo>
                    <a:pt x="0" y="9"/>
                  </a:lnTo>
                  <a:lnTo>
                    <a:pt x="0" y="4"/>
                  </a:lnTo>
                  <a:lnTo>
                    <a:pt x="0" y="0"/>
                  </a:lnTo>
                  <a:lnTo>
                    <a:pt x="0"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74" name="Freeform 94"/>
            <p:cNvSpPr>
              <a:spLocks/>
            </p:cNvSpPr>
            <p:nvPr/>
          </p:nvSpPr>
          <p:spPr bwMode="gray">
            <a:xfrm>
              <a:off x="2939871" y="4202031"/>
              <a:ext cx="7965" cy="13333"/>
            </a:xfrm>
            <a:custGeom>
              <a:avLst/>
              <a:gdLst/>
              <a:ahLst/>
              <a:cxnLst>
                <a:cxn ang="0">
                  <a:pos x="5" y="0"/>
                </a:cxn>
                <a:cxn ang="0">
                  <a:pos x="0" y="4"/>
                </a:cxn>
                <a:cxn ang="0">
                  <a:pos x="5" y="9"/>
                </a:cxn>
                <a:cxn ang="0">
                  <a:pos x="5" y="4"/>
                </a:cxn>
                <a:cxn ang="0">
                  <a:pos x="5" y="0"/>
                </a:cxn>
              </a:cxnLst>
              <a:rect l="0" t="0" r="r" b="b"/>
              <a:pathLst>
                <a:path w="5" h="9">
                  <a:moveTo>
                    <a:pt x="5" y="0"/>
                  </a:moveTo>
                  <a:lnTo>
                    <a:pt x="0" y="4"/>
                  </a:lnTo>
                  <a:lnTo>
                    <a:pt x="5" y="9"/>
                  </a:lnTo>
                  <a:lnTo>
                    <a:pt x="5" y="4"/>
                  </a:lnTo>
                  <a:lnTo>
                    <a:pt x="5"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75" name="Freeform 95"/>
            <p:cNvSpPr>
              <a:spLocks/>
            </p:cNvSpPr>
            <p:nvPr/>
          </p:nvSpPr>
          <p:spPr bwMode="gray">
            <a:xfrm>
              <a:off x="3005184" y="4360549"/>
              <a:ext cx="98767" cy="99259"/>
            </a:xfrm>
            <a:custGeom>
              <a:avLst/>
              <a:gdLst/>
              <a:ahLst/>
              <a:cxnLst>
                <a:cxn ang="0">
                  <a:pos x="26" y="62"/>
                </a:cxn>
                <a:cxn ang="0">
                  <a:pos x="22" y="54"/>
                </a:cxn>
                <a:cxn ang="0">
                  <a:pos x="18" y="40"/>
                </a:cxn>
                <a:cxn ang="0">
                  <a:pos x="9" y="40"/>
                </a:cxn>
                <a:cxn ang="0">
                  <a:pos x="0" y="31"/>
                </a:cxn>
                <a:cxn ang="0">
                  <a:pos x="4" y="22"/>
                </a:cxn>
                <a:cxn ang="0">
                  <a:pos x="13" y="18"/>
                </a:cxn>
                <a:cxn ang="0">
                  <a:pos x="18" y="4"/>
                </a:cxn>
                <a:cxn ang="0">
                  <a:pos x="22" y="0"/>
                </a:cxn>
                <a:cxn ang="0">
                  <a:pos x="35" y="4"/>
                </a:cxn>
                <a:cxn ang="0">
                  <a:pos x="58" y="4"/>
                </a:cxn>
                <a:cxn ang="0">
                  <a:pos x="58" y="13"/>
                </a:cxn>
                <a:cxn ang="0">
                  <a:pos x="53" y="22"/>
                </a:cxn>
                <a:cxn ang="0">
                  <a:pos x="62" y="40"/>
                </a:cxn>
                <a:cxn ang="0">
                  <a:pos x="49" y="54"/>
                </a:cxn>
                <a:cxn ang="0">
                  <a:pos x="31" y="54"/>
                </a:cxn>
                <a:cxn ang="0">
                  <a:pos x="31" y="67"/>
                </a:cxn>
                <a:cxn ang="0">
                  <a:pos x="26" y="62"/>
                </a:cxn>
              </a:cxnLst>
              <a:rect l="0" t="0" r="r" b="b"/>
              <a:pathLst>
                <a:path w="62" h="67">
                  <a:moveTo>
                    <a:pt x="26" y="62"/>
                  </a:moveTo>
                  <a:lnTo>
                    <a:pt x="22" y="54"/>
                  </a:lnTo>
                  <a:lnTo>
                    <a:pt x="18" y="40"/>
                  </a:lnTo>
                  <a:lnTo>
                    <a:pt x="9" y="40"/>
                  </a:lnTo>
                  <a:lnTo>
                    <a:pt x="0" y="31"/>
                  </a:lnTo>
                  <a:lnTo>
                    <a:pt x="4" y="22"/>
                  </a:lnTo>
                  <a:lnTo>
                    <a:pt x="13" y="18"/>
                  </a:lnTo>
                  <a:lnTo>
                    <a:pt x="18" y="4"/>
                  </a:lnTo>
                  <a:lnTo>
                    <a:pt x="22" y="0"/>
                  </a:lnTo>
                  <a:lnTo>
                    <a:pt x="35" y="4"/>
                  </a:lnTo>
                  <a:lnTo>
                    <a:pt x="58" y="4"/>
                  </a:lnTo>
                  <a:lnTo>
                    <a:pt x="58" y="13"/>
                  </a:lnTo>
                  <a:lnTo>
                    <a:pt x="53" y="22"/>
                  </a:lnTo>
                  <a:lnTo>
                    <a:pt x="62" y="40"/>
                  </a:lnTo>
                  <a:lnTo>
                    <a:pt x="49" y="54"/>
                  </a:lnTo>
                  <a:lnTo>
                    <a:pt x="31" y="54"/>
                  </a:lnTo>
                  <a:lnTo>
                    <a:pt x="31" y="67"/>
                  </a:lnTo>
                  <a:lnTo>
                    <a:pt x="26" y="6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76" name="Freeform 96"/>
            <p:cNvSpPr>
              <a:spLocks noEditPoints="1"/>
            </p:cNvSpPr>
            <p:nvPr/>
          </p:nvSpPr>
          <p:spPr bwMode="gray">
            <a:xfrm>
              <a:off x="2927127" y="4247957"/>
              <a:ext cx="35046" cy="32592"/>
            </a:xfrm>
            <a:custGeom>
              <a:avLst/>
              <a:gdLst/>
              <a:ahLst/>
              <a:cxnLst>
                <a:cxn ang="0">
                  <a:pos x="13" y="0"/>
                </a:cxn>
                <a:cxn ang="0">
                  <a:pos x="13" y="4"/>
                </a:cxn>
                <a:cxn ang="0">
                  <a:pos x="22" y="0"/>
                </a:cxn>
                <a:cxn ang="0">
                  <a:pos x="17" y="0"/>
                </a:cxn>
                <a:cxn ang="0">
                  <a:pos x="13" y="0"/>
                </a:cxn>
                <a:cxn ang="0">
                  <a:pos x="13" y="9"/>
                </a:cxn>
                <a:cxn ang="0">
                  <a:pos x="4" y="9"/>
                </a:cxn>
                <a:cxn ang="0">
                  <a:pos x="0" y="18"/>
                </a:cxn>
                <a:cxn ang="0">
                  <a:pos x="0" y="22"/>
                </a:cxn>
                <a:cxn ang="0">
                  <a:pos x="4" y="22"/>
                </a:cxn>
                <a:cxn ang="0">
                  <a:pos x="13" y="22"/>
                </a:cxn>
                <a:cxn ang="0">
                  <a:pos x="13" y="9"/>
                </a:cxn>
              </a:cxnLst>
              <a:rect l="0" t="0" r="r" b="b"/>
              <a:pathLst>
                <a:path w="22" h="22">
                  <a:moveTo>
                    <a:pt x="13" y="0"/>
                  </a:moveTo>
                  <a:lnTo>
                    <a:pt x="13" y="4"/>
                  </a:lnTo>
                  <a:lnTo>
                    <a:pt x="22" y="0"/>
                  </a:lnTo>
                  <a:lnTo>
                    <a:pt x="17" y="0"/>
                  </a:lnTo>
                  <a:lnTo>
                    <a:pt x="13" y="0"/>
                  </a:lnTo>
                  <a:close/>
                  <a:moveTo>
                    <a:pt x="13" y="9"/>
                  </a:moveTo>
                  <a:lnTo>
                    <a:pt x="4" y="9"/>
                  </a:lnTo>
                  <a:lnTo>
                    <a:pt x="0" y="18"/>
                  </a:lnTo>
                  <a:lnTo>
                    <a:pt x="0" y="22"/>
                  </a:lnTo>
                  <a:lnTo>
                    <a:pt x="4" y="22"/>
                  </a:lnTo>
                  <a:lnTo>
                    <a:pt x="13" y="22"/>
                  </a:lnTo>
                  <a:lnTo>
                    <a:pt x="13" y="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77" name="Freeform 97"/>
            <p:cNvSpPr>
              <a:spLocks noEditPoints="1"/>
            </p:cNvSpPr>
            <p:nvPr/>
          </p:nvSpPr>
          <p:spPr bwMode="gray">
            <a:xfrm>
              <a:off x="457961" y="2215375"/>
              <a:ext cx="2348097" cy="1860731"/>
            </a:xfrm>
            <a:custGeom>
              <a:avLst/>
              <a:gdLst/>
              <a:ahLst/>
              <a:cxnLst>
                <a:cxn ang="0">
                  <a:pos x="26" y="425"/>
                </a:cxn>
                <a:cxn ang="0">
                  <a:pos x="35" y="594"/>
                </a:cxn>
                <a:cxn ang="0">
                  <a:pos x="58" y="590"/>
                </a:cxn>
                <a:cxn ang="0">
                  <a:pos x="107" y="232"/>
                </a:cxn>
                <a:cxn ang="0">
                  <a:pos x="44" y="232"/>
                </a:cxn>
                <a:cxn ang="0">
                  <a:pos x="120" y="282"/>
                </a:cxn>
                <a:cxn ang="0">
                  <a:pos x="67" y="353"/>
                </a:cxn>
                <a:cxn ang="0">
                  <a:pos x="75" y="442"/>
                </a:cxn>
                <a:cxn ang="0">
                  <a:pos x="134" y="465"/>
                </a:cxn>
                <a:cxn ang="0">
                  <a:pos x="174" y="509"/>
                </a:cxn>
                <a:cxn ang="0">
                  <a:pos x="98" y="554"/>
                </a:cxn>
                <a:cxn ang="0">
                  <a:pos x="138" y="550"/>
                </a:cxn>
                <a:cxn ang="0">
                  <a:pos x="227" y="447"/>
                </a:cxn>
                <a:cxn ang="0">
                  <a:pos x="250" y="438"/>
                </a:cxn>
                <a:cxn ang="0">
                  <a:pos x="321" y="429"/>
                </a:cxn>
                <a:cxn ang="0">
                  <a:pos x="352" y="429"/>
                </a:cxn>
                <a:cxn ang="0">
                  <a:pos x="455" y="469"/>
                </a:cxn>
                <a:cxn ang="0">
                  <a:pos x="495" y="460"/>
                </a:cxn>
                <a:cxn ang="0">
                  <a:pos x="518" y="496"/>
                </a:cxn>
                <a:cxn ang="0">
                  <a:pos x="567" y="572"/>
                </a:cxn>
                <a:cxn ang="0">
                  <a:pos x="477" y="447"/>
                </a:cxn>
                <a:cxn ang="0">
                  <a:pos x="406" y="433"/>
                </a:cxn>
                <a:cxn ang="0">
                  <a:pos x="268" y="67"/>
                </a:cxn>
                <a:cxn ang="0">
                  <a:pos x="209" y="9"/>
                </a:cxn>
                <a:cxn ang="0">
                  <a:pos x="116" y="58"/>
                </a:cxn>
                <a:cxn ang="0">
                  <a:pos x="40" y="152"/>
                </a:cxn>
                <a:cxn ang="0">
                  <a:pos x="134" y="228"/>
                </a:cxn>
                <a:cxn ang="0">
                  <a:pos x="160" y="1229"/>
                </a:cxn>
                <a:cxn ang="0">
                  <a:pos x="201" y="1251"/>
                </a:cxn>
                <a:cxn ang="0">
                  <a:pos x="491" y="527"/>
                </a:cxn>
                <a:cxn ang="0">
                  <a:pos x="513" y="523"/>
                </a:cxn>
                <a:cxn ang="0">
                  <a:pos x="536" y="563"/>
                </a:cxn>
                <a:cxn ang="0">
                  <a:pos x="531" y="572"/>
                </a:cxn>
                <a:cxn ang="0">
                  <a:pos x="652" y="742"/>
                </a:cxn>
                <a:cxn ang="0">
                  <a:pos x="647" y="885"/>
                </a:cxn>
                <a:cxn ang="0">
                  <a:pos x="679" y="947"/>
                </a:cxn>
                <a:cxn ang="0">
                  <a:pos x="746" y="1023"/>
                </a:cxn>
                <a:cxn ang="0">
                  <a:pos x="951" y="1104"/>
                </a:cxn>
                <a:cxn ang="0">
                  <a:pos x="1094" y="1086"/>
                </a:cxn>
                <a:cxn ang="0">
                  <a:pos x="1139" y="1081"/>
                </a:cxn>
                <a:cxn ang="0">
                  <a:pos x="1246" y="1104"/>
                </a:cxn>
                <a:cxn ang="0">
                  <a:pos x="1286" y="1135"/>
                </a:cxn>
                <a:cxn ang="0">
                  <a:pos x="1304" y="1014"/>
                </a:cxn>
                <a:cxn ang="0">
                  <a:pos x="1344" y="983"/>
                </a:cxn>
                <a:cxn ang="0">
                  <a:pos x="1335" y="912"/>
                </a:cxn>
                <a:cxn ang="0">
                  <a:pos x="1353" y="930"/>
                </a:cxn>
                <a:cxn ang="0">
                  <a:pos x="1371" y="885"/>
                </a:cxn>
                <a:cxn ang="0">
                  <a:pos x="1420" y="858"/>
                </a:cxn>
                <a:cxn ang="0">
                  <a:pos x="1469" y="800"/>
                </a:cxn>
                <a:cxn ang="0">
                  <a:pos x="1357" y="804"/>
                </a:cxn>
                <a:cxn ang="0">
                  <a:pos x="1299" y="849"/>
                </a:cxn>
                <a:cxn ang="0">
                  <a:pos x="1246" y="818"/>
                </a:cxn>
                <a:cxn ang="0">
                  <a:pos x="1206" y="800"/>
                </a:cxn>
                <a:cxn ang="0">
                  <a:pos x="1188" y="795"/>
                </a:cxn>
                <a:cxn ang="0">
                  <a:pos x="1170" y="755"/>
                </a:cxn>
                <a:cxn ang="0">
                  <a:pos x="1116" y="737"/>
                </a:cxn>
                <a:cxn ang="0">
                  <a:pos x="1389" y="885"/>
                </a:cxn>
              </a:cxnLst>
              <a:rect l="0" t="0" r="r" b="b"/>
              <a:pathLst>
                <a:path w="1474" h="1256">
                  <a:moveTo>
                    <a:pt x="13" y="603"/>
                  </a:moveTo>
                  <a:lnTo>
                    <a:pt x="8" y="608"/>
                  </a:lnTo>
                  <a:lnTo>
                    <a:pt x="8" y="612"/>
                  </a:lnTo>
                  <a:lnTo>
                    <a:pt x="4" y="617"/>
                  </a:lnTo>
                  <a:lnTo>
                    <a:pt x="0" y="626"/>
                  </a:lnTo>
                  <a:lnTo>
                    <a:pt x="8" y="621"/>
                  </a:lnTo>
                  <a:lnTo>
                    <a:pt x="22" y="608"/>
                  </a:lnTo>
                  <a:lnTo>
                    <a:pt x="13" y="603"/>
                  </a:lnTo>
                  <a:close/>
                  <a:moveTo>
                    <a:pt x="26" y="425"/>
                  </a:moveTo>
                  <a:lnTo>
                    <a:pt x="26" y="429"/>
                  </a:lnTo>
                  <a:lnTo>
                    <a:pt x="40" y="442"/>
                  </a:lnTo>
                  <a:lnTo>
                    <a:pt x="49" y="438"/>
                  </a:lnTo>
                  <a:lnTo>
                    <a:pt x="49" y="429"/>
                  </a:lnTo>
                  <a:lnTo>
                    <a:pt x="44" y="420"/>
                  </a:lnTo>
                  <a:lnTo>
                    <a:pt x="40" y="420"/>
                  </a:lnTo>
                  <a:lnTo>
                    <a:pt x="35" y="425"/>
                  </a:lnTo>
                  <a:lnTo>
                    <a:pt x="26" y="425"/>
                  </a:lnTo>
                  <a:close/>
                  <a:moveTo>
                    <a:pt x="35" y="594"/>
                  </a:moveTo>
                  <a:lnTo>
                    <a:pt x="31" y="599"/>
                  </a:lnTo>
                  <a:lnTo>
                    <a:pt x="35" y="603"/>
                  </a:lnTo>
                  <a:lnTo>
                    <a:pt x="17" y="612"/>
                  </a:lnTo>
                  <a:lnTo>
                    <a:pt x="22" y="617"/>
                  </a:lnTo>
                  <a:lnTo>
                    <a:pt x="40" y="608"/>
                  </a:lnTo>
                  <a:lnTo>
                    <a:pt x="49" y="603"/>
                  </a:lnTo>
                  <a:lnTo>
                    <a:pt x="49" y="599"/>
                  </a:lnTo>
                  <a:lnTo>
                    <a:pt x="58" y="590"/>
                  </a:lnTo>
                  <a:lnTo>
                    <a:pt x="58" y="590"/>
                  </a:lnTo>
                  <a:lnTo>
                    <a:pt x="49" y="590"/>
                  </a:lnTo>
                  <a:lnTo>
                    <a:pt x="44" y="594"/>
                  </a:lnTo>
                  <a:lnTo>
                    <a:pt x="35" y="594"/>
                  </a:lnTo>
                  <a:close/>
                  <a:moveTo>
                    <a:pt x="129" y="232"/>
                  </a:moveTo>
                  <a:lnTo>
                    <a:pt x="116" y="223"/>
                  </a:lnTo>
                  <a:lnTo>
                    <a:pt x="111" y="223"/>
                  </a:lnTo>
                  <a:lnTo>
                    <a:pt x="98" y="201"/>
                  </a:lnTo>
                  <a:lnTo>
                    <a:pt x="93" y="206"/>
                  </a:lnTo>
                  <a:lnTo>
                    <a:pt x="107" y="232"/>
                  </a:lnTo>
                  <a:lnTo>
                    <a:pt x="111" y="228"/>
                  </a:lnTo>
                  <a:lnTo>
                    <a:pt x="120" y="241"/>
                  </a:lnTo>
                  <a:lnTo>
                    <a:pt x="84" y="241"/>
                  </a:lnTo>
                  <a:lnTo>
                    <a:pt x="80" y="223"/>
                  </a:lnTo>
                  <a:lnTo>
                    <a:pt x="62" y="223"/>
                  </a:lnTo>
                  <a:lnTo>
                    <a:pt x="49" y="232"/>
                  </a:lnTo>
                  <a:lnTo>
                    <a:pt x="53" y="237"/>
                  </a:lnTo>
                  <a:lnTo>
                    <a:pt x="40" y="241"/>
                  </a:lnTo>
                  <a:lnTo>
                    <a:pt x="44" y="232"/>
                  </a:lnTo>
                  <a:lnTo>
                    <a:pt x="40" y="232"/>
                  </a:lnTo>
                  <a:lnTo>
                    <a:pt x="13" y="255"/>
                  </a:lnTo>
                  <a:lnTo>
                    <a:pt x="22" y="264"/>
                  </a:lnTo>
                  <a:lnTo>
                    <a:pt x="49" y="268"/>
                  </a:lnTo>
                  <a:lnTo>
                    <a:pt x="35" y="277"/>
                  </a:lnTo>
                  <a:lnTo>
                    <a:pt x="49" y="299"/>
                  </a:lnTo>
                  <a:lnTo>
                    <a:pt x="93" y="304"/>
                  </a:lnTo>
                  <a:lnTo>
                    <a:pt x="98" y="295"/>
                  </a:lnTo>
                  <a:lnTo>
                    <a:pt x="120" y="282"/>
                  </a:lnTo>
                  <a:lnTo>
                    <a:pt x="125" y="290"/>
                  </a:lnTo>
                  <a:lnTo>
                    <a:pt x="116" y="295"/>
                  </a:lnTo>
                  <a:lnTo>
                    <a:pt x="125" y="322"/>
                  </a:lnTo>
                  <a:lnTo>
                    <a:pt x="111" y="331"/>
                  </a:lnTo>
                  <a:lnTo>
                    <a:pt x="107" y="331"/>
                  </a:lnTo>
                  <a:lnTo>
                    <a:pt x="93" y="340"/>
                  </a:lnTo>
                  <a:lnTo>
                    <a:pt x="84" y="331"/>
                  </a:lnTo>
                  <a:lnTo>
                    <a:pt x="75" y="335"/>
                  </a:lnTo>
                  <a:lnTo>
                    <a:pt x="67" y="353"/>
                  </a:lnTo>
                  <a:lnTo>
                    <a:pt x="49" y="375"/>
                  </a:lnTo>
                  <a:lnTo>
                    <a:pt x="58" y="393"/>
                  </a:lnTo>
                  <a:lnTo>
                    <a:pt x="62" y="389"/>
                  </a:lnTo>
                  <a:lnTo>
                    <a:pt x="62" y="402"/>
                  </a:lnTo>
                  <a:lnTo>
                    <a:pt x="67" y="402"/>
                  </a:lnTo>
                  <a:lnTo>
                    <a:pt x="58" y="416"/>
                  </a:lnTo>
                  <a:lnTo>
                    <a:pt x="62" y="425"/>
                  </a:lnTo>
                  <a:lnTo>
                    <a:pt x="67" y="420"/>
                  </a:lnTo>
                  <a:lnTo>
                    <a:pt x="75" y="442"/>
                  </a:lnTo>
                  <a:lnTo>
                    <a:pt x="98" y="438"/>
                  </a:lnTo>
                  <a:lnTo>
                    <a:pt x="102" y="429"/>
                  </a:lnTo>
                  <a:lnTo>
                    <a:pt x="111" y="442"/>
                  </a:lnTo>
                  <a:lnTo>
                    <a:pt x="107" y="451"/>
                  </a:lnTo>
                  <a:lnTo>
                    <a:pt x="107" y="469"/>
                  </a:lnTo>
                  <a:lnTo>
                    <a:pt x="98" y="478"/>
                  </a:lnTo>
                  <a:lnTo>
                    <a:pt x="111" y="478"/>
                  </a:lnTo>
                  <a:lnTo>
                    <a:pt x="120" y="469"/>
                  </a:lnTo>
                  <a:lnTo>
                    <a:pt x="134" y="465"/>
                  </a:lnTo>
                  <a:lnTo>
                    <a:pt x="142" y="469"/>
                  </a:lnTo>
                  <a:lnTo>
                    <a:pt x="156" y="492"/>
                  </a:lnTo>
                  <a:lnTo>
                    <a:pt x="160" y="492"/>
                  </a:lnTo>
                  <a:lnTo>
                    <a:pt x="160" y="478"/>
                  </a:lnTo>
                  <a:lnTo>
                    <a:pt x="169" y="483"/>
                  </a:lnTo>
                  <a:lnTo>
                    <a:pt x="187" y="460"/>
                  </a:lnTo>
                  <a:lnTo>
                    <a:pt x="183" y="474"/>
                  </a:lnTo>
                  <a:lnTo>
                    <a:pt x="183" y="496"/>
                  </a:lnTo>
                  <a:lnTo>
                    <a:pt x="174" y="509"/>
                  </a:lnTo>
                  <a:lnTo>
                    <a:pt x="156" y="518"/>
                  </a:lnTo>
                  <a:lnTo>
                    <a:pt x="156" y="527"/>
                  </a:lnTo>
                  <a:lnTo>
                    <a:pt x="142" y="527"/>
                  </a:lnTo>
                  <a:lnTo>
                    <a:pt x="125" y="536"/>
                  </a:lnTo>
                  <a:lnTo>
                    <a:pt x="129" y="550"/>
                  </a:lnTo>
                  <a:lnTo>
                    <a:pt x="120" y="554"/>
                  </a:lnTo>
                  <a:lnTo>
                    <a:pt x="116" y="541"/>
                  </a:lnTo>
                  <a:lnTo>
                    <a:pt x="107" y="541"/>
                  </a:lnTo>
                  <a:lnTo>
                    <a:pt x="98" y="554"/>
                  </a:lnTo>
                  <a:lnTo>
                    <a:pt x="84" y="572"/>
                  </a:lnTo>
                  <a:lnTo>
                    <a:pt x="75" y="572"/>
                  </a:lnTo>
                  <a:lnTo>
                    <a:pt x="67" y="585"/>
                  </a:lnTo>
                  <a:lnTo>
                    <a:pt x="67" y="594"/>
                  </a:lnTo>
                  <a:lnTo>
                    <a:pt x="93" y="581"/>
                  </a:lnTo>
                  <a:lnTo>
                    <a:pt x="89" y="572"/>
                  </a:lnTo>
                  <a:lnTo>
                    <a:pt x="98" y="572"/>
                  </a:lnTo>
                  <a:lnTo>
                    <a:pt x="107" y="576"/>
                  </a:lnTo>
                  <a:lnTo>
                    <a:pt x="138" y="550"/>
                  </a:lnTo>
                  <a:lnTo>
                    <a:pt x="138" y="559"/>
                  </a:lnTo>
                  <a:lnTo>
                    <a:pt x="142" y="545"/>
                  </a:lnTo>
                  <a:lnTo>
                    <a:pt x="147" y="550"/>
                  </a:lnTo>
                  <a:lnTo>
                    <a:pt x="174" y="527"/>
                  </a:lnTo>
                  <a:lnTo>
                    <a:pt x="192" y="527"/>
                  </a:lnTo>
                  <a:lnTo>
                    <a:pt x="205" y="505"/>
                  </a:lnTo>
                  <a:lnTo>
                    <a:pt x="236" y="465"/>
                  </a:lnTo>
                  <a:lnTo>
                    <a:pt x="223" y="460"/>
                  </a:lnTo>
                  <a:lnTo>
                    <a:pt x="227" y="447"/>
                  </a:lnTo>
                  <a:lnTo>
                    <a:pt x="236" y="442"/>
                  </a:lnTo>
                  <a:lnTo>
                    <a:pt x="259" y="402"/>
                  </a:lnTo>
                  <a:lnTo>
                    <a:pt x="268" y="393"/>
                  </a:lnTo>
                  <a:lnTo>
                    <a:pt x="285" y="398"/>
                  </a:lnTo>
                  <a:lnTo>
                    <a:pt x="290" y="407"/>
                  </a:lnTo>
                  <a:lnTo>
                    <a:pt x="272" y="402"/>
                  </a:lnTo>
                  <a:lnTo>
                    <a:pt x="259" y="416"/>
                  </a:lnTo>
                  <a:lnTo>
                    <a:pt x="259" y="420"/>
                  </a:lnTo>
                  <a:lnTo>
                    <a:pt x="250" y="438"/>
                  </a:lnTo>
                  <a:lnTo>
                    <a:pt x="250" y="447"/>
                  </a:lnTo>
                  <a:lnTo>
                    <a:pt x="259" y="451"/>
                  </a:lnTo>
                  <a:lnTo>
                    <a:pt x="250" y="460"/>
                  </a:lnTo>
                  <a:lnTo>
                    <a:pt x="259" y="465"/>
                  </a:lnTo>
                  <a:lnTo>
                    <a:pt x="272" y="451"/>
                  </a:lnTo>
                  <a:lnTo>
                    <a:pt x="276" y="456"/>
                  </a:lnTo>
                  <a:lnTo>
                    <a:pt x="290" y="442"/>
                  </a:lnTo>
                  <a:lnTo>
                    <a:pt x="321" y="442"/>
                  </a:lnTo>
                  <a:lnTo>
                    <a:pt x="321" y="429"/>
                  </a:lnTo>
                  <a:lnTo>
                    <a:pt x="317" y="425"/>
                  </a:lnTo>
                  <a:lnTo>
                    <a:pt x="312" y="420"/>
                  </a:lnTo>
                  <a:lnTo>
                    <a:pt x="308" y="425"/>
                  </a:lnTo>
                  <a:lnTo>
                    <a:pt x="303" y="411"/>
                  </a:lnTo>
                  <a:lnTo>
                    <a:pt x="308" y="407"/>
                  </a:lnTo>
                  <a:lnTo>
                    <a:pt x="312" y="416"/>
                  </a:lnTo>
                  <a:lnTo>
                    <a:pt x="326" y="411"/>
                  </a:lnTo>
                  <a:lnTo>
                    <a:pt x="339" y="429"/>
                  </a:lnTo>
                  <a:lnTo>
                    <a:pt x="352" y="429"/>
                  </a:lnTo>
                  <a:lnTo>
                    <a:pt x="357" y="420"/>
                  </a:lnTo>
                  <a:lnTo>
                    <a:pt x="357" y="429"/>
                  </a:lnTo>
                  <a:lnTo>
                    <a:pt x="366" y="438"/>
                  </a:lnTo>
                  <a:lnTo>
                    <a:pt x="384" y="433"/>
                  </a:lnTo>
                  <a:lnTo>
                    <a:pt x="402" y="442"/>
                  </a:lnTo>
                  <a:lnTo>
                    <a:pt x="419" y="447"/>
                  </a:lnTo>
                  <a:lnTo>
                    <a:pt x="433" y="438"/>
                  </a:lnTo>
                  <a:lnTo>
                    <a:pt x="428" y="456"/>
                  </a:lnTo>
                  <a:lnTo>
                    <a:pt x="455" y="469"/>
                  </a:lnTo>
                  <a:lnTo>
                    <a:pt x="473" y="483"/>
                  </a:lnTo>
                  <a:lnTo>
                    <a:pt x="477" y="478"/>
                  </a:lnTo>
                  <a:lnTo>
                    <a:pt x="469" y="465"/>
                  </a:lnTo>
                  <a:lnTo>
                    <a:pt x="473" y="465"/>
                  </a:lnTo>
                  <a:lnTo>
                    <a:pt x="486" y="474"/>
                  </a:lnTo>
                  <a:lnTo>
                    <a:pt x="482" y="483"/>
                  </a:lnTo>
                  <a:lnTo>
                    <a:pt x="491" y="487"/>
                  </a:lnTo>
                  <a:lnTo>
                    <a:pt x="495" y="474"/>
                  </a:lnTo>
                  <a:lnTo>
                    <a:pt x="495" y="460"/>
                  </a:lnTo>
                  <a:lnTo>
                    <a:pt x="495" y="460"/>
                  </a:lnTo>
                  <a:lnTo>
                    <a:pt x="500" y="478"/>
                  </a:lnTo>
                  <a:lnTo>
                    <a:pt x="495" y="487"/>
                  </a:lnTo>
                  <a:lnTo>
                    <a:pt x="504" y="496"/>
                  </a:lnTo>
                  <a:lnTo>
                    <a:pt x="504" y="518"/>
                  </a:lnTo>
                  <a:lnTo>
                    <a:pt x="513" y="505"/>
                  </a:lnTo>
                  <a:lnTo>
                    <a:pt x="509" y="487"/>
                  </a:lnTo>
                  <a:lnTo>
                    <a:pt x="513" y="487"/>
                  </a:lnTo>
                  <a:lnTo>
                    <a:pt x="518" y="496"/>
                  </a:lnTo>
                  <a:lnTo>
                    <a:pt x="522" y="518"/>
                  </a:lnTo>
                  <a:lnTo>
                    <a:pt x="536" y="527"/>
                  </a:lnTo>
                  <a:lnTo>
                    <a:pt x="531" y="541"/>
                  </a:lnTo>
                  <a:lnTo>
                    <a:pt x="540" y="550"/>
                  </a:lnTo>
                  <a:lnTo>
                    <a:pt x="540" y="559"/>
                  </a:lnTo>
                  <a:lnTo>
                    <a:pt x="549" y="572"/>
                  </a:lnTo>
                  <a:lnTo>
                    <a:pt x="558" y="568"/>
                  </a:lnTo>
                  <a:lnTo>
                    <a:pt x="562" y="581"/>
                  </a:lnTo>
                  <a:lnTo>
                    <a:pt x="567" y="572"/>
                  </a:lnTo>
                  <a:lnTo>
                    <a:pt x="567" y="554"/>
                  </a:lnTo>
                  <a:lnTo>
                    <a:pt x="567" y="550"/>
                  </a:lnTo>
                  <a:lnTo>
                    <a:pt x="567" y="541"/>
                  </a:lnTo>
                  <a:lnTo>
                    <a:pt x="558" y="541"/>
                  </a:lnTo>
                  <a:lnTo>
                    <a:pt x="540" y="523"/>
                  </a:lnTo>
                  <a:lnTo>
                    <a:pt x="527" y="496"/>
                  </a:lnTo>
                  <a:lnTo>
                    <a:pt x="509" y="460"/>
                  </a:lnTo>
                  <a:lnTo>
                    <a:pt x="491" y="447"/>
                  </a:lnTo>
                  <a:lnTo>
                    <a:pt x="477" y="447"/>
                  </a:lnTo>
                  <a:lnTo>
                    <a:pt x="469" y="460"/>
                  </a:lnTo>
                  <a:lnTo>
                    <a:pt x="455" y="465"/>
                  </a:lnTo>
                  <a:lnTo>
                    <a:pt x="451" y="456"/>
                  </a:lnTo>
                  <a:lnTo>
                    <a:pt x="437" y="438"/>
                  </a:lnTo>
                  <a:lnTo>
                    <a:pt x="433" y="433"/>
                  </a:lnTo>
                  <a:lnTo>
                    <a:pt x="428" y="429"/>
                  </a:lnTo>
                  <a:lnTo>
                    <a:pt x="419" y="438"/>
                  </a:lnTo>
                  <a:lnTo>
                    <a:pt x="410" y="438"/>
                  </a:lnTo>
                  <a:lnTo>
                    <a:pt x="406" y="433"/>
                  </a:lnTo>
                  <a:lnTo>
                    <a:pt x="406" y="98"/>
                  </a:lnTo>
                  <a:lnTo>
                    <a:pt x="388" y="89"/>
                  </a:lnTo>
                  <a:lnTo>
                    <a:pt x="361" y="76"/>
                  </a:lnTo>
                  <a:lnTo>
                    <a:pt x="348" y="85"/>
                  </a:lnTo>
                  <a:lnTo>
                    <a:pt x="330" y="76"/>
                  </a:lnTo>
                  <a:lnTo>
                    <a:pt x="317" y="76"/>
                  </a:lnTo>
                  <a:lnTo>
                    <a:pt x="299" y="67"/>
                  </a:lnTo>
                  <a:lnTo>
                    <a:pt x="281" y="63"/>
                  </a:lnTo>
                  <a:lnTo>
                    <a:pt x="268" y="67"/>
                  </a:lnTo>
                  <a:lnTo>
                    <a:pt x="259" y="72"/>
                  </a:lnTo>
                  <a:lnTo>
                    <a:pt x="259" y="63"/>
                  </a:lnTo>
                  <a:lnTo>
                    <a:pt x="245" y="58"/>
                  </a:lnTo>
                  <a:lnTo>
                    <a:pt x="250" y="45"/>
                  </a:lnTo>
                  <a:lnTo>
                    <a:pt x="236" y="49"/>
                  </a:lnTo>
                  <a:lnTo>
                    <a:pt x="236" y="36"/>
                  </a:lnTo>
                  <a:lnTo>
                    <a:pt x="214" y="31"/>
                  </a:lnTo>
                  <a:lnTo>
                    <a:pt x="214" y="9"/>
                  </a:lnTo>
                  <a:lnTo>
                    <a:pt x="209" y="9"/>
                  </a:lnTo>
                  <a:lnTo>
                    <a:pt x="205" y="27"/>
                  </a:lnTo>
                  <a:lnTo>
                    <a:pt x="205" y="31"/>
                  </a:lnTo>
                  <a:lnTo>
                    <a:pt x="192" y="36"/>
                  </a:lnTo>
                  <a:lnTo>
                    <a:pt x="201" y="9"/>
                  </a:lnTo>
                  <a:lnTo>
                    <a:pt x="187" y="0"/>
                  </a:lnTo>
                  <a:lnTo>
                    <a:pt x="169" y="31"/>
                  </a:lnTo>
                  <a:lnTo>
                    <a:pt x="151" y="36"/>
                  </a:lnTo>
                  <a:lnTo>
                    <a:pt x="142" y="36"/>
                  </a:lnTo>
                  <a:lnTo>
                    <a:pt x="116" y="58"/>
                  </a:lnTo>
                  <a:lnTo>
                    <a:pt x="111" y="67"/>
                  </a:lnTo>
                  <a:lnTo>
                    <a:pt x="107" y="58"/>
                  </a:lnTo>
                  <a:lnTo>
                    <a:pt x="98" y="76"/>
                  </a:lnTo>
                  <a:lnTo>
                    <a:pt x="93" y="80"/>
                  </a:lnTo>
                  <a:lnTo>
                    <a:pt x="84" y="94"/>
                  </a:lnTo>
                  <a:lnTo>
                    <a:pt x="84" y="112"/>
                  </a:lnTo>
                  <a:lnTo>
                    <a:pt x="53" y="130"/>
                  </a:lnTo>
                  <a:lnTo>
                    <a:pt x="44" y="130"/>
                  </a:lnTo>
                  <a:lnTo>
                    <a:pt x="40" y="152"/>
                  </a:lnTo>
                  <a:lnTo>
                    <a:pt x="53" y="156"/>
                  </a:lnTo>
                  <a:lnTo>
                    <a:pt x="75" y="170"/>
                  </a:lnTo>
                  <a:lnTo>
                    <a:pt x="80" y="183"/>
                  </a:lnTo>
                  <a:lnTo>
                    <a:pt x="80" y="197"/>
                  </a:lnTo>
                  <a:lnTo>
                    <a:pt x="111" y="201"/>
                  </a:lnTo>
                  <a:lnTo>
                    <a:pt x="111" y="210"/>
                  </a:lnTo>
                  <a:lnTo>
                    <a:pt x="116" y="219"/>
                  </a:lnTo>
                  <a:lnTo>
                    <a:pt x="129" y="219"/>
                  </a:lnTo>
                  <a:lnTo>
                    <a:pt x="134" y="228"/>
                  </a:lnTo>
                  <a:lnTo>
                    <a:pt x="129" y="232"/>
                  </a:lnTo>
                  <a:close/>
                  <a:moveTo>
                    <a:pt x="138" y="1211"/>
                  </a:moveTo>
                  <a:lnTo>
                    <a:pt x="142" y="1216"/>
                  </a:lnTo>
                  <a:lnTo>
                    <a:pt x="147" y="1216"/>
                  </a:lnTo>
                  <a:lnTo>
                    <a:pt x="147" y="1207"/>
                  </a:lnTo>
                  <a:lnTo>
                    <a:pt x="138" y="1211"/>
                  </a:lnTo>
                  <a:close/>
                  <a:moveTo>
                    <a:pt x="165" y="1216"/>
                  </a:moveTo>
                  <a:lnTo>
                    <a:pt x="156" y="1220"/>
                  </a:lnTo>
                  <a:lnTo>
                    <a:pt x="160" y="1229"/>
                  </a:lnTo>
                  <a:lnTo>
                    <a:pt x="169" y="1229"/>
                  </a:lnTo>
                  <a:lnTo>
                    <a:pt x="169" y="1220"/>
                  </a:lnTo>
                  <a:lnTo>
                    <a:pt x="165" y="1216"/>
                  </a:lnTo>
                  <a:close/>
                  <a:moveTo>
                    <a:pt x="205" y="1256"/>
                  </a:moveTo>
                  <a:lnTo>
                    <a:pt x="209" y="1247"/>
                  </a:lnTo>
                  <a:lnTo>
                    <a:pt x="205" y="1242"/>
                  </a:lnTo>
                  <a:lnTo>
                    <a:pt x="196" y="1238"/>
                  </a:lnTo>
                  <a:lnTo>
                    <a:pt x="192" y="1242"/>
                  </a:lnTo>
                  <a:lnTo>
                    <a:pt x="201" y="1251"/>
                  </a:lnTo>
                  <a:lnTo>
                    <a:pt x="205" y="1256"/>
                  </a:lnTo>
                  <a:close/>
                  <a:moveTo>
                    <a:pt x="477" y="487"/>
                  </a:moveTo>
                  <a:lnTo>
                    <a:pt x="477" y="492"/>
                  </a:lnTo>
                  <a:lnTo>
                    <a:pt x="486" y="509"/>
                  </a:lnTo>
                  <a:lnTo>
                    <a:pt x="482" y="518"/>
                  </a:lnTo>
                  <a:lnTo>
                    <a:pt x="486" y="518"/>
                  </a:lnTo>
                  <a:lnTo>
                    <a:pt x="491" y="514"/>
                  </a:lnTo>
                  <a:lnTo>
                    <a:pt x="495" y="523"/>
                  </a:lnTo>
                  <a:lnTo>
                    <a:pt x="491" y="527"/>
                  </a:lnTo>
                  <a:lnTo>
                    <a:pt x="500" y="541"/>
                  </a:lnTo>
                  <a:lnTo>
                    <a:pt x="504" y="527"/>
                  </a:lnTo>
                  <a:lnTo>
                    <a:pt x="500" y="518"/>
                  </a:lnTo>
                  <a:lnTo>
                    <a:pt x="500" y="492"/>
                  </a:lnTo>
                  <a:lnTo>
                    <a:pt x="486" y="487"/>
                  </a:lnTo>
                  <a:lnTo>
                    <a:pt x="477" y="487"/>
                  </a:lnTo>
                  <a:close/>
                  <a:moveTo>
                    <a:pt x="504" y="545"/>
                  </a:moveTo>
                  <a:lnTo>
                    <a:pt x="509" y="541"/>
                  </a:lnTo>
                  <a:lnTo>
                    <a:pt x="513" y="523"/>
                  </a:lnTo>
                  <a:lnTo>
                    <a:pt x="518" y="532"/>
                  </a:lnTo>
                  <a:lnTo>
                    <a:pt x="527" y="532"/>
                  </a:lnTo>
                  <a:lnTo>
                    <a:pt x="531" y="527"/>
                  </a:lnTo>
                  <a:lnTo>
                    <a:pt x="513" y="514"/>
                  </a:lnTo>
                  <a:lnTo>
                    <a:pt x="509" y="523"/>
                  </a:lnTo>
                  <a:lnTo>
                    <a:pt x="509" y="532"/>
                  </a:lnTo>
                  <a:lnTo>
                    <a:pt x="504" y="545"/>
                  </a:lnTo>
                  <a:close/>
                  <a:moveTo>
                    <a:pt x="540" y="572"/>
                  </a:moveTo>
                  <a:lnTo>
                    <a:pt x="536" y="563"/>
                  </a:lnTo>
                  <a:lnTo>
                    <a:pt x="536" y="559"/>
                  </a:lnTo>
                  <a:lnTo>
                    <a:pt x="522" y="541"/>
                  </a:lnTo>
                  <a:lnTo>
                    <a:pt x="518" y="536"/>
                  </a:lnTo>
                  <a:lnTo>
                    <a:pt x="513" y="550"/>
                  </a:lnTo>
                  <a:lnTo>
                    <a:pt x="518" y="550"/>
                  </a:lnTo>
                  <a:lnTo>
                    <a:pt x="527" y="568"/>
                  </a:lnTo>
                  <a:lnTo>
                    <a:pt x="522" y="568"/>
                  </a:lnTo>
                  <a:lnTo>
                    <a:pt x="527" y="581"/>
                  </a:lnTo>
                  <a:lnTo>
                    <a:pt x="531" y="572"/>
                  </a:lnTo>
                  <a:lnTo>
                    <a:pt x="540" y="581"/>
                  </a:lnTo>
                  <a:lnTo>
                    <a:pt x="540" y="572"/>
                  </a:lnTo>
                  <a:close/>
                  <a:moveTo>
                    <a:pt x="674" y="719"/>
                  </a:moveTo>
                  <a:lnTo>
                    <a:pt x="670" y="724"/>
                  </a:lnTo>
                  <a:lnTo>
                    <a:pt x="674" y="733"/>
                  </a:lnTo>
                  <a:lnTo>
                    <a:pt x="656" y="728"/>
                  </a:lnTo>
                  <a:lnTo>
                    <a:pt x="647" y="728"/>
                  </a:lnTo>
                  <a:lnTo>
                    <a:pt x="647" y="737"/>
                  </a:lnTo>
                  <a:lnTo>
                    <a:pt x="652" y="742"/>
                  </a:lnTo>
                  <a:lnTo>
                    <a:pt x="652" y="773"/>
                  </a:lnTo>
                  <a:lnTo>
                    <a:pt x="665" y="778"/>
                  </a:lnTo>
                  <a:lnTo>
                    <a:pt x="656" y="782"/>
                  </a:lnTo>
                  <a:lnTo>
                    <a:pt x="656" y="791"/>
                  </a:lnTo>
                  <a:lnTo>
                    <a:pt x="656" y="818"/>
                  </a:lnTo>
                  <a:lnTo>
                    <a:pt x="652" y="831"/>
                  </a:lnTo>
                  <a:lnTo>
                    <a:pt x="647" y="836"/>
                  </a:lnTo>
                  <a:lnTo>
                    <a:pt x="652" y="885"/>
                  </a:lnTo>
                  <a:lnTo>
                    <a:pt x="647" y="885"/>
                  </a:lnTo>
                  <a:lnTo>
                    <a:pt x="652" y="894"/>
                  </a:lnTo>
                  <a:lnTo>
                    <a:pt x="656" y="903"/>
                  </a:lnTo>
                  <a:lnTo>
                    <a:pt x="656" y="921"/>
                  </a:lnTo>
                  <a:lnTo>
                    <a:pt x="670" y="934"/>
                  </a:lnTo>
                  <a:lnTo>
                    <a:pt x="670" y="938"/>
                  </a:lnTo>
                  <a:lnTo>
                    <a:pt x="674" y="943"/>
                  </a:lnTo>
                  <a:lnTo>
                    <a:pt x="683" y="934"/>
                  </a:lnTo>
                  <a:lnTo>
                    <a:pt x="683" y="938"/>
                  </a:lnTo>
                  <a:lnTo>
                    <a:pt x="679" y="947"/>
                  </a:lnTo>
                  <a:lnTo>
                    <a:pt x="679" y="965"/>
                  </a:lnTo>
                  <a:lnTo>
                    <a:pt x="687" y="974"/>
                  </a:lnTo>
                  <a:lnTo>
                    <a:pt x="701" y="988"/>
                  </a:lnTo>
                  <a:lnTo>
                    <a:pt x="701" y="992"/>
                  </a:lnTo>
                  <a:lnTo>
                    <a:pt x="705" y="992"/>
                  </a:lnTo>
                  <a:lnTo>
                    <a:pt x="705" y="1005"/>
                  </a:lnTo>
                  <a:lnTo>
                    <a:pt x="719" y="1005"/>
                  </a:lnTo>
                  <a:lnTo>
                    <a:pt x="732" y="1014"/>
                  </a:lnTo>
                  <a:lnTo>
                    <a:pt x="746" y="1023"/>
                  </a:lnTo>
                  <a:lnTo>
                    <a:pt x="750" y="1041"/>
                  </a:lnTo>
                  <a:lnTo>
                    <a:pt x="786" y="1037"/>
                  </a:lnTo>
                  <a:lnTo>
                    <a:pt x="839" y="1064"/>
                  </a:lnTo>
                  <a:lnTo>
                    <a:pt x="884" y="1064"/>
                  </a:lnTo>
                  <a:lnTo>
                    <a:pt x="880" y="1055"/>
                  </a:lnTo>
                  <a:lnTo>
                    <a:pt x="906" y="1055"/>
                  </a:lnTo>
                  <a:lnTo>
                    <a:pt x="929" y="1068"/>
                  </a:lnTo>
                  <a:lnTo>
                    <a:pt x="933" y="1090"/>
                  </a:lnTo>
                  <a:lnTo>
                    <a:pt x="951" y="1104"/>
                  </a:lnTo>
                  <a:lnTo>
                    <a:pt x="964" y="1086"/>
                  </a:lnTo>
                  <a:lnTo>
                    <a:pt x="978" y="1090"/>
                  </a:lnTo>
                  <a:lnTo>
                    <a:pt x="1005" y="1122"/>
                  </a:lnTo>
                  <a:lnTo>
                    <a:pt x="1014" y="1140"/>
                  </a:lnTo>
                  <a:lnTo>
                    <a:pt x="1036" y="1148"/>
                  </a:lnTo>
                  <a:lnTo>
                    <a:pt x="1045" y="1144"/>
                  </a:lnTo>
                  <a:lnTo>
                    <a:pt x="1040" y="1126"/>
                  </a:lnTo>
                  <a:lnTo>
                    <a:pt x="1049" y="1113"/>
                  </a:lnTo>
                  <a:lnTo>
                    <a:pt x="1094" y="1086"/>
                  </a:lnTo>
                  <a:lnTo>
                    <a:pt x="1125" y="1095"/>
                  </a:lnTo>
                  <a:lnTo>
                    <a:pt x="1139" y="1099"/>
                  </a:lnTo>
                  <a:lnTo>
                    <a:pt x="1143" y="1095"/>
                  </a:lnTo>
                  <a:lnTo>
                    <a:pt x="1152" y="1099"/>
                  </a:lnTo>
                  <a:lnTo>
                    <a:pt x="1156" y="1095"/>
                  </a:lnTo>
                  <a:lnTo>
                    <a:pt x="1148" y="1090"/>
                  </a:lnTo>
                  <a:lnTo>
                    <a:pt x="1152" y="1086"/>
                  </a:lnTo>
                  <a:lnTo>
                    <a:pt x="1148" y="1077"/>
                  </a:lnTo>
                  <a:lnTo>
                    <a:pt x="1139" y="1081"/>
                  </a:lnTo>
                  <a:lnTo>
                    <a:pt x="1139" y="1073"/>
                  </a:lnTo>
                  <a:lnTo>
                    <a:pt x="1170" y="1077"/>
                  </a:lnTo>
                  <a:lnTo>
                    <a:pt x="1179" y="1077"/>
                  </a:lnTo>
                  <a:lnTo>
                    <a:pt x="1183" y="1077"/>
                  </a:lnTo>
                  <a:lnTo>
                    <a:pt x="1192" y="1073"/>
                  </a:lnTo>
                  <a:lnTo>
                    <a:pt x="1201" y="1077"/>
                  </a:lnTo>
                  <a:lnTo>
                    <a:pt x="1210" y="1090"/>
                  </a:lnTo>
                  <a:lnTo>
                    <a:pt x="1228" y="1077"/>
                  </a:lnTo>
                  <a:lnTo>
                    <a:pt x="1246" y="1104"/>
                  </a:lnTo>
                  <a:lnTo>
                    <a:pt x="1237" y="1117"/>
                  </a:lnTo>
                  <a:lnTo>
                    <a:pt x="1246" y="1117"/>
                  </a:lnTo>
                  <a:lnTo>
                    <a:pt x="1246" y="1122"/>
                  </a:lnTo>
                  <a:lnTo>
                    <a:pt x="1259" y="1148"/>
                  </a:lnTo>
                  <a:lnTo>
                    <a:pt x="1264" y="1148"/>
                  </a:lnTo>
                  <a:lnTo>
                    <a:pt x="1268" y="1157"/>
                  </a:lnTo>
                  <a:lnTo>
                    <a:pt x="1268" y="1162"/>
                  </a:lnTo>
                  <a:lnTo>
                    <a:pt x="1282" y="1157"/>
                  </a:lnTo>
                  <a:lnTo>
                    <a:pt x="1286" y="1135"/>
                  </a:lnTo>
                  <a:lnTo>
                    <a:pt x="1277" y="1122"/>
                  </a:lnTo>
                  <a:lnTo>
                    <a:pt x="1277" y="1108"/>
                  </a:lnTo>
                  <a:lnTo>
                    <a:pt x="1268" y="1095"/>
                  </a:lnTo>
                  <a:lnTo>
                    <a:pt x="1268" y="1081"/>
                  </a:lnTo>
                  <a:lnTo>
                    <a:pt x="1264" y="1068"/>
                  </a:lnTo>
                  <a:lnTo>
                    <a:pt x="1273" y="1046"/>
                  </a:lnTo>
                  <a:lnTo>
                    <a:pt x="1277" y="1046"/>
                  </a:lnTo>
                  <a:lnTo>
                    <a:pt x="1295" y="1028"/>
                  </a:lnTo>
                  <a:lnTo>
                    <a:pt x="1304" y="1014"/>
                  </a:lnTo>
                  <a:lnTo>
                    <a:pt x="1317" y="1010"/>
                  </a:lnTo>
                  <a:lnTo>
                    <a:pt x="1322" y="1001"/>
                  </a:lnTo>
                  <a:lnTo>
                    <a:pt x="1326" y="1005"/>
                  </a:lnTo>
                  <a:lnTo>
                    <a:pt x="1331" y="997"/>
                  </a:lnTo>
                  <a:lnTo>
                    <a:pt x="1335" y="997"/>
                  </a:lnTo>
                  <a:lnTo>
                    <a:pt x="1344" y="992"/>
                  </a:lnTo>
                  <a:lnTo>
                    <a:pt x="1331" y="992"/>
                  </a:lnTo>
                  <a:lnTo>
                    <a:pt x="1335" y="983"/>
                  </a:lnTo>
                  <a:lnTo>
                    <a:pt x="1344" y="983"/>
                  </a:lnTo>
                  <a:lnTo>
                    <a:pt x="1344" y="974"/>
                  </a:lnTo>
                  <a:lnTo>
                    <a:pt x="1335" y="970"/>
                  </a:lnTo>
                  <a:lnTo>
                    <a:pt x="1335" y="970"/>
                  </a:lnTo>
                  <a:lnTo>
                    <a:pt x="1349" y="970"/>
                  </a:lnTo>
                  <a:lnTo>
                    <a:pt x="1340" y="956"/>
                  </a:lnTo>
                  <a:lnTo>
                    <a:pt x="1335" y="956"/>
                  </a:lnTo>
                  <a:lnTo>
                    <a:pt x="1335" y="947"/>
                  </a:lnTo>
                  <a:lnTo>
                    <a:pt x="1335" y="938"/>
                  </a:lnTo>
                  <a:lnTo>
                    <a:pt x="1335" y="912"/>
                  </a:lnTo>
                  <a:lnTo>
                    <a:pt x="1340" y="907"/>
                  </a:lnTo>
                  <a:lnTo>
                    <a:pt x="1340" y="934"/>
                  </a:lnTo>
                  <a:lnTo>
                    <a:pt x="1344" y="938"/>
                  </a:lnTo>
                  <a:lnTo>
                    <a:pt x="1344" y="952"/>
                  </a:lnTo>
                  <a:lnTo>
                    <a:pt x="1344" y="956"/>
                  </a:lnTo>
                  <a:lnTo>
                    <a:pt x="1349" y="943"/>
                  </a:lnTo>
                  <a:lnTo>
                    <a:pt x="1353" y="943"/>
                  </a:lnTo>
                  <a:lnTo>
                    <a:pt x="1357" y="934"/>
                  </a:lnTo>
                  <a:lnTo>
                    <a:pt x="1353" y="930"/>
                  </a:lnTo>
                  <a:lnTo>
                    <a:pt x="1353" y="921"/>
                  </a:lnTo>
                  <a:lnTo>
                    <a:pt x="1353" y="916"/>
                  </a:lnTo>
                  <a:lnTo>
                    <a:pt x="1357" y="916"/>
                  </a:lnTo>
                  <a:lnTo>
                    <a:pt x="1357" y="925"/>
                  </a:lnTo>
                  <a:lnTo>
                    <a:pt x="1366" y="912"/>
                  </a:lnTo>
                  <a:lnTo>
                    <a:pt x="1375" y="912"/>
                  </a:lnTo>
                  <a:lnTo>
                    <a:pt x="1375" y="889"/>
                  </a:lnTo>
                  <a:lnTo>
                    <a:pt x="1371" y="889"/>
                  </a:lnTo>
                  <a:lnTo>
                    <a:pt x="1371" y="885"/>
                  </a:lnTo>
                  <a:lnTo>
                    <a:pt x="1402" y="871"/>
                  </a:lnTo>
                  <a:lnTo>
                    <a:pt x="1411" y="871"/>
                  </a:lnTo>
                  <a:lnTo>
                    <a:pt x="1420" y="867"/>
                  </a:lnTo>
                  <a:lnTo>
                    <a:pt x="1429" y="867"/>
                  </a:lnTo>
                  <a:lnTo>
                    <a:pt x="1433" y="862"/>
                  </a:lnTo>
                  <a:lnTo>
                    <a:pt x="1429" y="854"/>
                  </a:lnTo>
                  <a:lnTo>
                    <a:pt x="1424" y="854"/>
                  </a:lnTo>
                  <a:lnTo>
                    <a:pt x="1424" y="858"/>
                  </a:lnTo>
                  <a:lnTo>
                    <a:pt x="1420" y="858"/>
                  </a:lnTo>
                  <a:lnTo>
                    <a:pt x="1420" y="849"/>
                  </a:lnTo>
                  <a:lnTo>
                    <a:pt x="1424" y="831"/>
                  </a:lnTo>
                  <a:lnTo>
                    <a:pt x="1429" y="822"/>
                  </a:lnTo>
                  <a:lnTo>
                    <a:pt x="1442" y="822"/>
                  </a:lnTo>
                  <a:lnTo>
                    <a:pt x="1447" y="813"/>
                  </a:lnTo>
                  <a:lnTo>
                    <a:pt x="1456" y="822"/>
                  </a:lnTo>
                  <a:lnTo>
                    <a:pt x="1474" y="809"/>
                  </a:lnTo>
                  <a:lnTo>
                    <a:pt x="1474" y="800"/>
                  </a:lnTo>
                  <a:lnTo>
                    <a:pt x="1469" y="800"/>
                  </a:lnTo>
                  <a:lnTo>
                    <a:pt x="1469" y="795"/>
                  </a:lnTo>
                  <a:lnTo>
                    <a:pt x="1460" y="791"/>
                  </a:lnTo>
                  <a:lnTo>
                    <a:pt x="1451" y="751"/>
                  </a:lnTo>
                  <a:lnTo>
                    <a:pt x="1442" y="755"/>
                  </a:lnTo>
                  <a:lnTo>
                    <a:pt x="1438" y="751"/>
                  </a:lnTo>
                  <a:lnTo>
                    <a:pt x="1420" y="778"/>
                  </a:lnTo>
                  <a:lnTo>
                    <a:pt x="1407" y="800"/>
                  </a:lnTo>
                  <a:lnTo>
                    <a:pt x="1362" y="804"/>
                  </a:lnTo>
                  <a:lnTo>
                    <a:pt x="1357" y="804"/>
                  </a:lnTo>
                  <a:lnTo>
                    <a:pt x="1340" y="818"/>
                  </a:lnTo>
                  <a:lnTo>
                    <a:pt x="1344" y="822"/>
                  </a:lnTo>
                  <a:lnTo>
                    <a:pt x="1340" y="831"/>
                  </a:lnTo>
                  <a:lnTo>
                    <a:pt x="1326" y="836"/>
                  </a:lnTo>
                  <a:lnTo>
                    <a:pt x="1304" y="831"/>
                  </a:lnTo>
                  <a:lnTo>
                    <a:pt x="1304" y="836"/>
                  </a:lnTo>
                  <a:lnTo>
                    <a:pt x="1299" y="845"/>
                  </a:lnTo>
                  <a:lnTo>
                    <a:pt x="1304" y="845"/>
                  </a:lnTo>
                  <a:lnTo>
                    <a:pt x="1299" y="849"/>
                  </a:lnTo>
                  <a:lnTo>
                    <a:pt x="1282" y="858"/>
                  </a:lnTo>
                  <a:lnTo>
                    <a:pt x="1268" y="867"/>
                  </a:lnTo>
                  <a:lnTo>
                    <a:pt x="1250" y="871"/>
                  </a:lnTo>
                  <a:lnTo>
                    <a:pt x="1237" y="862"/>
                  </a:lnTo>
                  <a:lnTo>
                    <a:pt x="1241" y="854"/>
                  </a:lnTo>
                  <a:lnTo>
                    <a:pt x="1241" y="845"/>
                  </a:lnTo>
                  <a:lnTo>
                    <a:pt x="1246" y="845"/>
                  </a:lnTo>
                  <a:lnTo>
                    <a:pt x="1246" y="831"/>
                  </a:lnTo>
                  <a:lnTo>
                    <a:pt x="1246" y="818"/>
                  </a:lnTo>
                  <a:lnTo>
                    <a:pt x="1237" y="818"/>
                  </a:lnTo>
                  <a:lnTo>
                    <a:pt x="1232" y="822"/>
                  </a:lnTo>
                  <a:lnTo>
                    <a:pt x="1232" y="818"/>
                  </a:lnTo>
                  <a:lnTo>
                    <a:pt x="1237" y="809"/>
                  </a:lnTo>
                  <a:lnTo>
                    <a:pt x="1241" y="795"/>
                  </a:lnTo>
                  <a:lnTo>
                    <a:pt x="1232" y="791"/>
                  </a:lnTo>
                  <a:lnTo>
                    <a:pt x="1219" y="787"/>
                  </a:lnTo>
                  <a:lnTo>
                    <a:pt x="1215" y="787"/>
                  </a:lnTo>
                  <a:lnTo>
                    <a:pt x="1206" y="800"/>
                  </a:lnTo>
                  <a:lnTo>
                    <a:pt x="1201" y="800"/>
                  </a:lnTo>
                  <a:lnTo>
                    <a:pt x="1197" y="804"/>
                  </a:lnTo>
                  <a:lnTo>
                    <a:pt x="1192" y="827"/>
                  </a:lnTo>
                  <a:lnTo>
                    <a:pt x="1192" y="849"/>
                  </a:lnTo>
                  <a:lnTo>
                    <a:pt x="1183" y="862"/>
                  </a:lnTo>
                  <a:lnTo>
                    <a:pt x="1174" y="854"/>
                  </a:lnTo>
                  <a:lnTo>
                    <a:pt x="1174" y="840"/>
                  </a:lnTo>
                  <a:lnTo>
                    <a:pt x="1179" y="809"/>
                  </a:lnTo>
                  <a:lnTo>
                    <a:pt x="1188" y="795"/>
                  </a:lnTo>
                  <a:lnTo>
                    <a:pt x="1170" y="804"/>
                  </a:lnTo>
                  <a:lnTo>
                    <a:pt x="1188" y="787"/>
                  </a:lnTo>
                  <a:lnTo>
                    <a:pt x="1223" y="778"/>
                  </a:lnTo>
                  <a:lnTo>
                    <a:pt x="1219" y="769"/>
                  </a:lnTo>
                  <a:lnTo>
                    <a:pt x="1215" y="764"/>
                  </a:lnTo>
                  <a:lnTo>
                    <a:pt x="1215" y="760"/>
                  </a:lnTo>
                  <a:lnTo>
                    <a:pt x="1197" y="764"/>
                  </a:lnTo>
                  <a:lnTo>
                    <a:pt x="1188" y="769"/>
                  </a:lnTo>
                  <a:lnTo>
                    <a:pt x="1170" y="755"/>
                  </a:lnTo>
                  <a:lnTo>
                    <a:pt x="1161" y="755"/>
                  </a:lnTo>
                  <a:lnTo>
                    <a:pt x="1170" y="746"/>
                  </a:lnTo>
                  <a:lnTo>
                    <a:pt x="1134" y="760"/>
                  </a:lnTo>
                  <a:lnTo>
                    <a:pt x="1125" y="760"/>
                  </a:lnTo>
                  <a:lnTo>
                    <a:pt x="1112" y="760"/>
                  </a:lnTo>
                  <a:lnTo>
                    <a:pt x="1125" y="751"/>
                  </a:lnTo>
                  <a:lnTo>
                    <a:pt x="1139" y="737"/>
                  </a:lnTo>
                  <a:lnTo>
                    <a:pt x="1130" y="733"/>
                  </a:lnTo>
                  <a:lnTo>
                    <a:pt x="1116" y="737"/>
                  </a:lnTo>
                  <a:lnTo>
                    <a:pt x="1107" y="728"/>
                  </a:lnTo>
                  <a:lnTo>
                    <a:pt x="1098" y="724"/>
                  </a:lnTo>
                  <a:lnTo>
                    <a:pt x="1076" y="724"/>
                  </a:lnTo>
                  <a:lnTo>
                    <a:pt x="1072" y="715"/>
                  </a:lnTo>
                  <a:lnTo>
                    <a:pt x="1063" y="719"/>
                  </a:lnTo>
                  <a:lnTo>
                    <a:pt x="674" y="719"/>
                  </a:lnTo>
                  <a:close/>
                  <a:moveTo>
                    <a:pt x="1375" y="885"/>
                  </a:moveTo>
                  <a:lnTo>
                    <a:pt x="1380" y="889"/>
                  </a:lnTo>
                  <a:lnTo>
                    <a:pt x="1389" y="885"/>
                  </a:lnTo>
                  <a:lnTo>
                    <a:pt x="1402" y="876"/>
                  </a:lnTo>
                  <a:lnTo>
                    <a:pt x="1402" y="876"/>
                  </a:lnTo>
                  <a:lnTo>
                    <a:pt x="1384" y="880"/>
                  </a:lnTo>
                  <a:lnTo>
                    <a:pt x="1375" y="88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78" name="Freeform 98"/>
            <p:cNvSpPr>
              <a:spLocks noEditPoints="1"/>
            </p:cNvSpPr>
            <p:nvPr/>
          </p:nvSpPr>
          <p:spPr bwMode="gray">
            <a:xfrm>
              <a:off x="2847476" y="4089439"/>
              <a:ext cx="22302" cy="19259"/>
            </a:xfrm>
            <a:custGeom>
              <a:avLst/>
              <a:gdLst/>
              <a:ahLst/>
              <a:cxnLst>
                <a:cxn ang="0">
                  <a:pos x="5" y="4"/>
                </a:cxn>
                <a:cxn ang="0">
                  <a:pos x="9" y="4"/>
                </a:cxn>
                <a:cxn ang="0">
                  <a:pos x="5" y="0"/>
                </a:cxn>
                <a:cxn ang="0">
                  <a:pos x="5" y="0"/>
                </a:cxn>
                <a:cxn ang="0">
                  <a:pos x="5" y="4"/>
                </a:cxn>
                <a:cxn ang="0">
                  <a:pos x="5" y="13"/>
                </a:cxn>
                <a:cxn ang="0">
                  <a:pos x="9" y="9"/>
                </a:cxn>
                <a:cxn ang="0">
                  <a:pos x="0" y="13"/>
                </a:cxn>
                <a:cxn ang="0">
                  <a:pos x="0" y="13"/>
                </a:cxn>
                <a:cxn ang="0">
                  <a:pos x="5" y="13"/>
                </a:cxn>
                <a:cxn ang="0">
                  <a:pos x="9" y="0"/>
                </a:cxn>
                <a:cxn ang="0">
                  <a:pos x="9" y="0"/>
                </a:cxn>
                <a:cxn ang="0">
                  <a:pos x="9" y="0"/>
                </a:cxn>
                <a:cxn ang="0">
                  <a:pos x="14" y="0"/>
                </a:cxn>
                <a:cxn ang="0">
                  <a:pos x="9" y="0"/>
                </a:cxn>
              </a:cxnLst>
              <a:rect l="0" t="0" r="r" b="b"/>
              <a:pathLst>
                <a:path w="14" h="13">
                  <a:moveTo>
                    <a:pt x="5" y="4"/>
                  </a:moveTo>
                  <a:lnTo>
                    <a:pt x="9" y="4"/>
                  </a:lnTo>
                  <a:lnTo>
                    <a:pt x="5" y="0"/>
                  </a:lnTo>
                  <a:lnTo>
                    <a:pt x="5" y="0"/>
                  </a:lnTo>
                  <a:lnTo>
                    <a:pt x="5" y="4"/>
                  </a:lnTo>
                  <a:close/>
                  <a:moveTo>
                    <a:pt x="5" y="13"/>
                  </a:moveTo>
                  <a:lnTo>
                    <a:pt x="9" y="9"/>
                  </a:lnTo>
                  <a:lnTo>
                    <a:pt x="0" y="13"/>
                  </a:lnTo>
                  <a:lnTo>
                    <a:pt x="0" y="13"/>
                  </a:lnTo>
                  <a:lnTo>
                    <a:pt x="5" y="13"/>
                  </a:lnTo>
                  <a:close/>
                  <a:moveTo>
                    <a:pt x="9" y="0"/>
                  </a:moveTo>
                  <a:lnTo>
                    <a:pt x="9" y="0"/>
                  </a:lnTo>
                  <a:lnTo>
                    <a:pt x="9" y="0"/>
                  </a:lnTo>
                  <a:lnTo>
                    <a:pt x="14" y="0"/>
                  </a:lnTo>
                  <a:lnTo>
                    <a:pt x="9"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79" name="Freeform 99"/>
            <p:cNvSpPr>
              <a:spLocks/>
            </p:cNvSpPr>
            <p:nvPr/>
          </p:nvSpPr>
          <p:spPr bwMode="gray">
            <a:xfrm>
              <a:off x="3005184" y="5181285"/>
              <a:ext cx="113104" cy="125925"/>
            </a:xfrm>
            <a:custGeom>
              <a:avLst/>
              <a:gdLst/>
              <a:ahLst/>
              <a:cxnLst>
                <a:cxn ang="0">
                  <a:pos x="0" y="54"/>
                </a:cxn>
                <a:cxn ang="0">
                  <a:pos x="4" y="49"/>
                </a:cxn>
                <a:cxn ang="0">
                  <a:pos x="0" y="31"/>
                </a:cxn>
                <a:cxn ang="0">
                  <a:pos x="9" y="4"/>
                </a:cxn>
                <a:cxn ang="0">
                  <a:pos x="13" y="0"/>
                </a:cxn>
                <a:cxn ang="0">
                  <a:pos x="22" y="0"/>
                </a:cxn>
                <a:cxn ang="0">
                  <a:pos x="31" y="13"/>
                </a:cxn>
                <a:cxn ang="0">
                  <a:pos x="40" y="9"/>
                </a:cxn>
                <a:cxn ang="0">
                  <a:pos x="49" y="22"/>
                </a:cxn>
                <a:cxn ang="0">
                  <a:pos x="62" y="27"/>
                </a:cxn>
                <a:cxn ang="0">
                  <a:pos x="71" y="45"/>
                </a:cxn>
                <a:cxn ang="0">
                  <a:pos x="67" y="54"/>
                </a:cxn>
                <a:cxn ang="0">
                  <a:pos x="67" y="67"/>
                </a:cxn>
                <a:cxn ang="0">
                  <a:pos x="49" y="85"/>
                </a:cxn>
                <a:cxn ang="0">
                  <a:pos x="31" y="85"/>
                </a:cxn>
                <a:cxn ang="0">
                  <a:pos x="13" y="80"/>
                </a:cxn>
                <a:cxn ang="0">
                  <a:pos x="4" y="80"/>
                </a:cxn>
                <a:cxn ang="0">
                  <a:pos x="0" y="67"/>
                </a:cxn>
                <a:cxn ang="0">
                  <a:pos x="0" y="54"/>
                </a:cxn>
              </a:cxnLst>
              <a:rect l="0" t="0" r="r" b="b"/>
              <a:pathLst>
                <a:path w="71" h="85">
                  <a:moveTo>
                    <a:pt x="0" y="54"/>
                  </a:moveTo>
                  <a:lnTo>
                    <a:pt x="4" y="49"/>
                  </a:lnTo>
                  <a:lnTo>
                    <a:pt x="0" y="31"/>
                  </a:lnTo>
                  <a:lnTo>
                    <a:pt x="9" y="4"/>
                  </a:lnTo>
                  <a:lnTo>
                    <a:pt x="13" y="0"/>
                  </a:lnTo>
                  <a:lnTo>
                    <a:pt x="22" y="0"/>
                  </a:lnTo>
                  <a:lnTo>
                    <a:pt x="31" y="13"/>
                  </a:lnTo>
                  <a:lnTo>
                    <a:pt x="40" y="9"/>
                  </a:lnTo>
                  <a:lnTo>
                    <a:pt x="49" y="22"/>
                  </a:lnTo>
                  <a:lnTo>
                    <a:pt x="62" y="27"/>
                  </a:lnTo>
                  <a:lnTo>
                    <a:pt x="71" y="45"/>
                  </a:lnTo>
                  <a:lnTo>
                    <a:pt x="67" y="54"/>
                  </a:lnTo>
                  <a:lnTo>
                    <a:pt x="67" y="67"/>
                  </a:lnTo>
                  <a:lnTo>
                    <a:pt x="49" y="85"/>
                  </a:lnTo>
                  <a:lnTo>
                    <a:pt x="31" y="85"/>
                  </a:lnTo>
                  <a:lnTo>
                    <a:pt x="13" y="80"/>
                  </a:lnTo>
                  <a:lnTo>
                    <a:pt x="4" y="80"/>
                  </a:lnTo>
                  <a:lnTo>
                    <a:pt x="0" y="67"/>
                  </a:lnTo>
                  <a:lnTo>
                    <a:pt x="0" y="5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80" name="Freeform 100"/>
            <p:cNvSpPr>
              <a:spLocks/>
            </p:cNvSpPr>
            <p:nvPr/>
          </p:nvSpPr>
          <p:spPr bwMode="gray">
            <a:xfrm>
              <a:off x="2656315" y="4228698"/>
              <a:ext cx="312230" cy="244443"/>
            </a:xfrm>
            <a:custGeom>
              <a:avLst/>
              <a:gdLst/>
              <a:ahLst/>
              <a:cxnLst>
                <a:cxn ang="0">
                  <a:pos x="89" y="138"/>
                </a:cxn>
                <a:cxn ang="0">
                  <a:pos x="85" y="129"/>
                </a:cxn>
                <a:cxn ang="0">
                  <a:pos x="80" y="107"/>
                </a:cxn>
                <a:cxn ang="0">
                  <a:pos x="58" y="89"/>
                </a:cxn>
                <a:cxn ang="0">
                  <a:pos x="22" y="80"/>
                </a:cxn>
                <a:cxn ang="0">
                  <a:pos x="13" y="58"/>
                </a:cxn>
                <a:cxn ang="0">
                  <a:pos x="0" y="49"/>
                </a:cxn>
                <a:cxn ang="0">
                  <a:pos x="4" y="26"/>
                </a:cxn>
                <a:cxn ang="0">
                  <a:pos x="22" y="4"/>
                </a:cxn>
                <a:cxn ang="0">
                  <a:pos x="18" y="13"/>
                </a:cxn>
                <a:cxn ang="0">
                  <a:pos x="13" y="35"/>
                </a:cxn>
                <a:cxn ang="0">
                  <a:pos x="31" y="44"/>
                </a:cxn>
                <a:cxn ang="0">
                  <a:pos x="22" y="26"/>
                </a:cxn>
                <a:cxn ang="0">
                  <a:pos x="49" y="17"/>
                </a:cxn>
                <a:cxn ang="0">
                  <a:pos x="44" y="13"/>
                </a:cxn>
                <a:cxn ang="0">
                  <a:pos x="49" y="0"/>
                </a:cxn>
                <a:cxn ang="0">
                  <a:pos x="62" y="13"/>
                </a:cxn>
                <a:cxn ang="0">
                  <a:pos x="71" y="26"/>
                </a:cxn>
                <a:cxn ang="0">
                  <a:pos x="120" y="35"/>
                </a:cxn>
                <a:cxn ang="0">
                  <a:pos x="129" y="17"/>
                </a:cxn>
                <a:cxn ang="0">
                  <a:pos x="143" y="17"/>
                </a:cxn>
                <a:cxn ang="0">
                  <a:pos x="170" y="26"/>
                </a:cxn>
                <a:cxn ang="0">
                  <a:pos x="161" y="40"/>
                </a:cxn>
                <a:cxn ang="0">
                  <a:pos x="183" y="44"/>
                </a:cxn>
                <a:cxn ang="0">
                  <a:pos x="192" y="53"/>
                </a:cxn>
                <a:cxn ang="0">
                  <a:pos x="183" y="71"/>
                </a:cxn>
                <a:cxn ang="0">
                  <a:pos x="178" y="84"/>
                </a:cxn>
                <a:cxn ang="0">
                  <a:pos x="183" y="102"/>
                </a:cxn>
                <a:cxn ang="0">
                  <a:pos x="152" y="120"/>
                </a:cxn>
                <a:cxn ang="0">
                  <a:pos x="125" y="111"/>
                </a:cxn>
                <a:cxn ang="0">
                  <a:pos x="125" y="125"/>
                </a:cxn>
                <a:cxn ang="0">
                  <a:pos x="143" y="147"/>
                </a:cxn>
                <a:cxn ang="0">
                  <a:pos x="125" y="156"/>
                </a:cxn>
                <a:cxn ang="0">
                  <a:pos x="94" y="160"/>
                </a:cxn>
              </a:cxnLst>
              <a:rect l="0" t="0" r="r" b="b"/>
              <a:pathLst>
                <a:path w="196" h="165">
                  <a:moveTo>
                    <a:pt x="94" y="160"/>
                  </a:moveTo>
                  <a:lnTo>
                    <a:pt x="89" y="138"/>
                  </a:lnTo>
                  <a:lnTo>
                    <a:pt x="76" y="143"/>
                  </a:lnTo>
                  <a:lnTo>
                    <a:pt x="85" y="129"/>
                  </a:lnTo>
                  <a:lnTo>
                    <a:pt x="80" y="125"/>
                  </a:lnTo>
                  <a:lnTo>
                    <a:pt x="80" y="107"/>
                  </a:lnTo>
                  <a:lnTo>
                    <a:pt x="85" y="84"/>
                  </a:lnTo>
                  <a:lnTo>
                    <a:pt x="58" y="89"/>
                  </a:lnTo>
                  <a:lnTo>
                    <a:pt x="49" y="75"/>
                  </a:lnTo>
                  <a:lnTo>
                    <a:pt x="22" y="80"/>
                  </a:lnTo>
                  <a:lnTo>
                    <a:pt x="9" y="67"/>
                  </a:lnTo>
                  <a:lnTo>
                    <a:pt x="13" y="58"/>
                  </a:lnTo>
                  <a:lnTo>
                    <a:pt x="4" y="49"/>
                  </a:lnTo>
                  <a:lnTo>
                    <a:pt x="0" y="49"/>
                  </a:lnTo>
                  <a:lnTo>
                    <a:pt x="4" y="44"/>
                  </a:lnTo>
                  <a:lnTo>
                    <a:pt x="4" y="26"/>
                  </a:lnTo>
                  <a:lnTo>
                    <a:pt x="13" y="13"/>
                  </a:lnTo>
                  <a:lnTo>
                    <a:pt x="22" y="4"/>
                  </a:lnTo>
                  <a:lnTo>
                    <a:pt x="31" y="4"/>
                  </a:lnTo>
                  <a:lnTo>
                    <a:pt x="18" y="13"/>
                  </a:lnTo>
                  <a:lnTo>
                    <a:pt x="22" y="22"/>
                  </a:lnTo>
                  <a:lnTo>
                    <a:pt x="13" y="35"/>
                  </a:lnTo>
                  <a:lnTo>
                    <a:pt x="22" y="49"/>
                  </a:lnTo>
                  <a:lnTo>
                    <a:pt x="31" y="44"/>
                  </a:lnTo>
                  <a:lnTo>
                    <a:pt x="31" y="35"/>
                  </a:lnTo>
                  <a:lnTo>
                    <a:pt x="22" y="26"/>
                  </a:lnTo>
                  <a:lnTo>
                    <a:pt x="27" y="22"/>
                  </a:lnTo>
                  <a:lnTo>
                    <a:pt x="49" y="17"/>
                  </a:lnTo>
                  <a:lnTo>
                    <a:pt x="49" y="8"/>
                  </a:lnTo>
                  <a:lnTo>
                    <a:pt x="44" y="13"/>
                  </a:lnTo>
                  <a:lnTo>
                    <a:pt x="44" y="4"/>
                  </a:lnTo>
                  <a:lnTo>
                    <a:pt x="49" y="0"/>
                  </a:lnTo>
                  <a:lnTo>
                    <a:pt x="53" y="13"/>
                  </a:lnTo>
                  <a:lnTo>
                    <a:pt x="62" y="13"/>
                  </a:lnTo>
                  <a:lnTo>
                    <a:pt x="71" y="17"/>
                  </a:lnTo>
                  <a:lnTo>
                    <a:pt x="71" y="26"/>
                  </a:lnTo>
                  <a:lnTo>
                    <a:pt x="103" y="26"/>
                  </a:lnTo>
                  <a:lnTo>
                    <a:pt x="120" y="35"/>
                  </a:lnTo>
                  <a:lnTo>
                    <a:pt x="134" y="26"/>
                  </a:lnTo>
                  <a:lnTo>
                    <a:pt x="129" y="17"/>
                  </a:lnTo>
                  <a:lnTo>
                    <a:pt x="143" y="13"/>
                  </a:lnTo>
                  <a:lnTo>
                    <a:pt x="143" y="17"/>
                  </a:lnTo>
                  <a:lnTo>
                    <a:pt x="138" y="22"/>
                  </a:lnTo>
                  <a:lnTo>
                    <a:pt x="170" y="26"/>
                  </a:lnTo>
                  <a:lnTo>
                    <a:pt x="152" y="31"/>
                  </a:lnTo>
                  <a:lnTo>
                    <a:pt x="161" y="40"/>
                  </a:lnTo>
                  <a:lnTo>
                    <a:pt x="178" y="40"/>
                  </a:lnTo>
                  <a:lnTo>
                    <a:pt x="183" y="44"/>
                  </a:lnTo>
                  <a:lnTo>
                    <a:pt x="183" y="53"/>
                  </a:lnTo>
                  <a:lnTo>
                    <a:pt x="192" y="53"/>
                  </a:lnTo>
                  <a:lnTo>
                    <a:pt x="196" y="67"/>
                  </a:lnTo>
                  <a:lnTo>
                    <a:pt x="183" y="71"/>
                  </a:lnTo>
                  <a:lnTo>
                    <a:pt x="187" y="80"/>
                  </a:lnTo>
                  <a:lnTo>
                    <a:pt x="178" y="84"/>
                  </a:lnTo>
                  <a:lnTo>
                    <a:pt x="174" y="93"/>
                  </a:lnTo>
                  <a:lnTo>
                    <a:pt x="183" y="102"/>
                  </a:lnTo>
                  <a:lnTo>
                    <a:pt x="183" y="116"/>
                  </a:lnTo>
                  <a:lnTo>
                    <a:pt x="152" y="120"/>
                  </a:lnTo>
                  <a:lnTo>
                    <a:pt x="138" y="120"/>
                  </a:lnTo>
                  <a:lnTo>
                    <a:pt x="125" y="111"/>
                  </a:lnTo>
                  <a:lnTo>
                    <a:pt x="120" y="120"/>
                  </a:lnTo>
                  <a:lnTo>
                    <a:pt x="125" y="125"/>
                  </a:lnTo>
                  <a:lnTo>
                    <a:pt x="129" y="143"/>
                  </a:lnTo>
                  <a:lnTo>
                    <a:pt x="143" y="147"/>
                  </a:lnTo>
                  <a:lnTo>
                    <a:pt x="134" y="147"/>
                  </a:lnTo>
                  <a:lnTo>
                    <a:pt x="125" y="156"/>
                  </a:lnTo>
                  <a:lnTo>
                    <a:pt x="103" y="165"/>
                  </a:lnTo>
                  <a:lnTo>
                    <a:pt x="94" y="16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81" name="Freeform 101"/>
            <p:cNvSpPr>
              <a:spLocks noEditPoints="1"/>
            </p:cNvSpPr>
            <p:nvPr/>
          </p:nvSpPr>
          <p:spPr bwMode="gray">
            <a:xfrm>
              <a:off x="7545263" y="4539807"/>
              <a:ext cx="340904" cy="198517"/>
            </a:xfrm>
            <a:custGeom>
              <a:avLst/>
              <a:gdLst/>
              <a:ahLst/>
              <a:cxnLst>
                <a:cxn ang="0">
                  <a:pos x="0" y="13"/>
                </a:cxn>
                <a:cxn ang="0">
                  <a:pos x="26" y="26"/>
                </a:cxn>
                <a:cxn ang="0">
                  <a:pos x="67" y="40"/>
                </a:cxn>
                <a:cxn ang="0">
                  <a:pos x="93" y="58"/>
                </a:cxn>
                <a:cxn ang="0">
                  <a:pos x="93" y="71"/>
                </a:cxn>
                <a:cxn ang="0">
                  <a:pos x="102" y="98"/>
                </a:cxn>
                <a:cxn ang="0">
                  <a:pos x="120" y="107"/>
                </a:cxn>
                <a:cxn ang="0">
                  <a:pos x="129" y="116"/>
                </a:cxn>
                <a:cxn ang="0">
                  <a:pos x="143" y="125"/>
                </a:cxn>
                <a:cxn ang="0">
                  <a:pos x="129" y="134"/>
                </a:cxn>
                <a:cxn ang="0">
                  <a:pos x="102" y="125"/>
                </a:cxn>
                <a:cxn ang="0">
                  <a:pos x="76" y="102"/>
                </a:cxn>
                <a:cxn ang="0">
                  <a:pos x="58" y="84"/>
                </a:cxn>
                <a:cxn ang="0">
                  <a:pos x="26" y="93"/>
                </a:cxn>
                <a:cxn ang="0">
                  <a:pos x="22" y="107"/>
                </a:cxn>
                <a:cxn ang="0">
                  <a:pos x="4" y="107"/>
                </a:cxn>
                <a:cxn ang="0">
                  <a:pos x="76" y="0"/>
                </a:cxn>
                <a:cxn ang="0">
                  <a:pos x="80" y="8"/>
                </a:cxn>
                <a:cxn ang="0">
                  <a:pos x="89" y="0"/>
                </a:cxn>
                <a:cxn ang="0">
                  <a:pos x="76" y="0"/>
                </a:cxn>
                <a:cxn ang="0">
                  <a:pos x="102" y="58"/>
                </a:cxn>
                <a:cxn ang="0">
                  <a:pos x="116" y="67"/>
                </a:cxn>
                <a:cxn ang="0">
                  <a:pos x="129" y="71"/>
                </a:cxn>
                <a:cxn ang="0">
                  <a:pos x="151" y="58"/>
                </a:cxn>
                <a:cxn ang="0">
                  <a:pos x="165" y="40"/>
                </a:cxn>
                <a:cxn ang="0">
                  <a:pos x="151" y="35"/>
                </a:cxn>
                <a:cxn ang="0">
                  <a:pos x="143" y="53"/>
                </a:cxn>
                <a:cxn ang="0">
                  <a:pos x="129" y="49"/>
                </a:cxn>
                <a:cxn ang="0">
                  <a:pos x="102" y="53"/>
                </a:cxn>
                <a:cxn ang="0">
                  <a:pos x="165" y="26"/>
                </a:cxn>
                <a:cxn ang="0">
                  <a:pos x="134" y="4"/>
                </a:cxn>
                <a:cxn ang="0">
                  <a:pos x="143" y="13"/>
                </a:cxn>
                <a:cxn ang="0">
                  <a:pos x="165" y="35"/>
                </a:cxn>
                <a:cxn ang="0">
                  <a:pos x="174" y="35"/>
                </a:cxn>
                <a:cxn ang="0">
                  <a:pos x="196" y="62"/>
                </a:cxn>
                <a:cxn ang="0">
                  <a:pos x="210" y="71"/>
                </a:cxn>
                <a:cxn ang="0">
                  <a:pos x="201" y="53"/>
                </a:cxn>
              </a:cxnLst>
              <a:rect l="0" t="0" r="r" b="b"/>
              <a:pathLst>
                <a:path w="214" h="134">
                  <a:moveTo>
                    <a:pt x="0" y="102"/>
                  </a:moveTo>
                  <a:lnTo>
                    <a:pt x="0" y="13"/>
                  </a:lnTo>
                  <a:lnTo>
                    <a:pt x="13" y="13"/>
                  </a:lnTo>
                  <a:lnTo>
                    <a:pt x="26" y="26"/>
                  </a:lnTo>
                  <a:lnTo>
                    <a:pt x="49" y="26"/>
                  </a:lnTo>
                  <a:lnTo>
                    <a:pt x="67" y="40"/>
                  </a:lnTo>
                  <a:lnTo>
                    <a:pt x="67" y="53"/>
                  </a:lnTo>
                  <a:lnTo>
                    <a:pt x="93" y="58"/>
                  </a:lnTo>
                  <a:lnTo>
                    <a:pt x="98" y="71"/>
                  </a:lnTo>
                  <a:lnTo>
                    <a:pt x="93" y="71"/>
                  </a:lnTo>
                  <a:lnTo>
                    <a:pt x="84" y="71"/>
                  </a:lnTo>
                  <a:lnTo>
                    <a:pt x="102" y="98"/>
                  </a:lnTo>
                  <a:lnTo>
                    <a:pt x="111" y="107"/>
                  </a:lnTo>
                  <a:lnTo>
                    <a:pt x="120" y="107"/>
                  </a:lnTo>
                  <a:lnTo>
                    <a:pt x="120" y="111"/>
                  </a:lnTo>
                  <a:lnTo>
                    <a:pt x="129" y="116"/>
                  </a:lnTo>
                  <a:lnTo>
                    <a:pt x="129" y="120"/>
                  </a:lnTo>
                  <a:lnTo>
                    <a:pt x="143" y="125"/>
                  </a:lnTo>
                  <a:lnTo>
                    <a:pt x="134" y="134"/>
                  </a:lnTo>
                  <a:lnTo>
                    <a:pt x="129" y="134"/>
                  </a:lnTo>
                  <a:lnTo>
                    <a:pt x="129" y="125"/>
                  </a:lnTo>
                  <a:lnTo>
                    <a:pt x="102" y="125"/>
                  </a:lnTo>
                  <a:lnTo>
                    <a:pt x="89" y="120"/>
                  </a:lnTo>
                  <a:lnTo>
                    <a:pt x="76" y="102"/>
                  </a:lnTo>
                  <a:lnTo>
                    <a:pt x="67" y="89"/>
                  </a:lnTo>
                  <a:lnTo>
                    <a:pt x="58" y="84"/>
                  </a:lnTo>
                  <a:lnTo>
                    <a:pt x="40" y="80"/>
                  </a:lnTo>
                  <a:lnTo>
                    <a:pt x="26" y="93"/>
                  </a:lnTo>
                  <a:lnTo>
                    <a:pt x="31" y="102"/>
                  </a:lnTo>
                  <a:lnTo>
                    <a:pt x="22" y="107"/>
                  </a:lnTo>
                  <a:lnTo>
                    <a:pt x="4" y="102"/>
                  </a:lnTo>
                  <a:lnTo>
                    <a:pt x="4" y="107"/>
                  </a:lnTo>
                  <a:lnTo>
                    <a:pt x="0" y="102"/>
                  </a:lnTo>
                  <a:close/>
                  <a:moveTo>
                    <a:pt x="76" y="0"/>
                  </a:moveTo>
                  <a:lnTo>
                    <a:pt x="76" y="8"/>
                  </a:lnTo>
                  <a:lnTo>
                    <a:pt x="80" y="8"/>
                  </a:lnTo>
                  <a:lnTo>
                    <a:pt x="89" y="4"/>
                  </a:lnTo>
                  <a:lnTo>
                    <a:pt x="89" y="0"/>
                  </a:lnTo>
                  <a:lnTo>
                    <a:pt x="80" y="0"/>
                  </a:lnTo>
                  <a:lnTo>
                    <a:pt x="76" y="0"/>
                  </a:lnTo>
                  <a:close/>
                  <a:moveTo>
                    <a:pt x="102" y="53"/>
                  </a:moveTo>
                  <a:lnTo>
                    <a:pt x="102" y="58"/>
                  </a:lnTo>
                  <a:lnTo>
                    <a:pt x="111" y="62"/>
                  </a:lnTo>
                  <a:lnTo>
                    <a:pt x="116" y="67"/>
                  </a:lnTo>
                  <a:lnTo>
                    <a:pt x="125" y="62"/>
                  </a:lnTo>
                  <a:lnTo>
                    <a:pt x="129" y="71"/>
                  </a:lnTo>
                  <a:lnTo>
                    <a:pt x="147" y="67"/>
                  </a:lnTo>
                  <a:lnTo>
                    <a:pt x="151" y="58"/>
                  </a:lnTo>
                  <a:lnTo>
                    <a:pt x="160" y="58"/>
                  </a:lnTo>
                  <a:lnTo>
                    <a:pt x="165" y="40"/>
                  </a:lnTo>
                  <a:lnTo>
                    <a:pt x="160" y="35"/>
                  </a:lnTo>
                  <a:lnTo>
                    <a:pt x="151" y="35"/>
                  </a:lnTo>
                  <a:lnTo>
                    <a:pt x="151" y="49"/>
                  </a:lnTo>
                  <a:lnTo>
                    <a:pt x="143" y="53"/>
                  </a:lnTo>
                  <a:lnTo>
                    <a:pt x="134" y="53"/>
                  </a:lnTo>
                  <a:lnTo>
                    <a:pt x="129" y="49"/>
                  </a:lnTo>
                  <a:lnTo>
                    <a:pt x="125" y="53"/>
                  </a:lnTo>
                  <a:lnTo>
                    <a:pt x="102" y="53"/>
                  </a:lnTo>
                  <a:close/>
                  <a:moveTo>
                    <a:pt x="174" y="35"/>
                  </a:moveTo>
                  <a:lnTo>
                    <a:pt x="165" y="26"/>
                  </a:lnTo>
                  <a:lnTo>
                    <a:pt x="143" y="8"/>
                  </a:lnTo>
                  <a:lnTo>
                    <a:pt x="134" y="4"/>
                  </a:lnTo>
                  <a:lnTo>
                    <a:pt x="129" y="8"/>
                  </a:lnTo>
                  <a:lnTo>
                    <a:pt x="143" y="13"/>
                  </a:lnTo>
                  <a:lnTo>
                    <a:pt x="160" y="31"/>
                  </a:lnTo>
                  <a:lnTo>
                    <a:pt x="165" y="35"/>
                  </a:lnTo>
                  <a:lnTo>
                    <a:pt x="169" y="44"/>
                  </a:lnTo>
                  <a:lnTo>
                    <a:pt x="174" y="35"/>
                  </a:lnTo>
                  <a:close/>
                  <a:moveTo>
                    <a:pt x="196" y="53"/>
                  </a:moveTo>
                  <a:lnTo>
                    <a:pt x="196" y="62"/>
                  </a:lnTo>
                  <a:lnTo>
                    <a:pt x="201" y="76"/>
                  </a:lnTo>
                  <a:lnTo>
                    <a:pt x="210" y="71"/>
                  </a:lnTo>
                  <a:lnTo>
                    <a:pt x="214" y="67"/>
                  </a:lnTo>
                  <a:lnTo>
                    <a:pt x="201" y="53"/>
                  </a:lnTo>
                  <a:lnTo>
                    <a:pt x="196" y="5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82" name="Freeform 102"/>
            <p:cNvSpPr>
              <a:spLocks/>
            </p:cNvSpPr>
            <p:nvPr/>
          </p:nvSpPr>
          <p:spPr bwMode="gray">
            <a:xfrm>
              <a:off x="5708522" y="3593145"/>
              <a:ext cx="328160" cy="244443"/>
            </a:xfrm>
            <a:custGeom>
              <a:avLst/>
              <a:gdLst/>
              <a:ahLst/>
              <a:cxnLst>
                <a:cxn ang="0">
                  <a:pos x="5" y="156"/>
                </a:cxn>
                <a:cxn ang="0">
                  <a:pos x="14" y="160"/>
                </a:cxn>
                <a:cxn ang="0">
                  <a:pos x="27" y="165"/>
                </a:cxn>
                <a:cxn ang="0">
                  <a:pos x="81" y="160"/>
                </a:cxn>
                <a:cxn ang="0">
                  <a:pos x="85" y="138"/>
                </a:cxn>
                <a:cxn ang="0">
                  <a:pos x="89" y="129"/>
                </a:cxn>
                <a:cxn ang="0">
                  <a:pos x="103" y="129"/>
                </a:cxn>
                <a:cxn ang="0">
                  <a:pos x="112" y="120"/>
                </a:cxn>
                <a:cxn ang="0">
                  <a:pos x="121" y="125"/>
                </a:cxn>
                <a:cxn ang="0">
                  <a:pos x="125" y="120"/>
                </a:cxn>
                <a:cxn ang="0">
                  <a:pos x="125" y="107"/>
                </a:cxn>
                <a:cxn ang="0">
                  <a:pos x="125" y="102"/>
                </a:cxn>
                <a:cxn ang="0">
                  <a:pos x="139" y="93"/>
                </a:cxn>
                <a:cxn ang="0">
                  <a:pos x="134" y="84"/>
                </a:cxn>
                <a:cxn ang="0">
                  <a:pos x="148" y="80"/>
                </a:cxn>
                <a:cxn ang="0">
                  <a:pos x="156" y="62"/>
                </a:cxn>
                <a:cxn ang="0">
                  <a:pos x="152" y="53"/>
                </a:cxn>
                <a:cxn ang="0">
                  <a:pos x="156" y="44"/>
                </a:cxn>
                <a:cxn ang="0">
                  <a:pos x="174" y="35"/>
                </a:cxn>
                <a:cxn ang="0">
                  <a:pos x="197" y="31"/>
                </a:cxn>
                <a:cxn ang="0">
                  <a:pos x="201" y="31"/>
                </a:cxn>
                <a:cxn ang="0">
                  <a:pos x="206" y="26"/>
                </a:cxn>
                <a:cxn ang="0">
                  <a:pos x="179" y="22"/>
                </a:cxn>
                <a:cxn ang="0">
                  <a:pos x="156" y="35"/>
                </a:cxn>
                <a:cxn ang="0">
                  <a:pos x="161" y="17"/>
                </a:cxn>
                <a:cxn ang="0">
                  <a:pos x="156" y="4"/>
                </a:cxn>
                <a:cxn ang="0">
                  <a:pos x="152" y="0"/>
                </a:cxn>
                <a:cxn ang="0">
                  <a:pos x="139" y="17"/>
                </a:cxn>
                <a:cxn ang="0">
                  <a:pos x="134" y="17"/>
                </a:cxn>
                <a:cxn ang="0">
                  <a:pos x="121" y="22"/>
                </a:cxn>
                <a:cxn ang="0">
                  <a:pos x="107" y="26"/>
                </a:cxn>
                <a:cxn ang="0">
                  <a:pos x="103" y="26"/>
                </a:cxn>
                <a:cxn ang="0">
                  <a:pos x="85" y="26"/>
                </a:cxn>
                <a:cxn ang="0">
                  <a:pos x="76" y="22"/>
                </a:cxn>
                <a:cxn ang="0">
                  <a:pos x="67" y="26"/>
                </a:cxn>
                <a:cxn ang="0">
                  <a:pos x="58" y="44"/>
                </a:cxn>
                <a:cxn ang="0">
                  <a:pos x="40" y="49"/>
                </a:cxn>
                <a:cxn ang="0">
                  <a:pos x="27" y="62"/>
                </a:cxn>
                <a:cxn ang="0">
                  <a:pos x="22" y="53"/>
                </a:cxn>
                <a:cxn ang="0">
                  <a:pos x="9" y="53"/>
                </a:cxn>
                <a:cxn ang="0">
                  <a:pos x="0" y="80"/>
                </a:cxn>
                <a:cxn ang="0">
                  <a:pos x="5" y="89"/>
                </a:cxn>
                <a:cxn ang="0">
                  <a:pos x="5" y="125"/>
                </a:cxn>
                <a:cxn ang="0">
                  <a:pos x="14" y="125"/>
                </a:cxn>
                <a:cxn ang="0">
                  <a:pos x="18" y="138"/>
                </a:cxn>
                <a:cxn ang="0">
                  <a:pos x="9" y="143"/>
                </a:cxn>
                <a:cxn ang="0">
                  <a:pos x="5" y="156"/>
                </a:cxn>
              </a:cxnLst>
              <a:rect l="0" t="0" r="r" b="b"/>
              <a:pathLst>
                <a:path w="206" h="165">
                  <a:moveTo>
                    <a:pt x="5" y="156"/>
                  </a:moveTo>
                  <a:lnTo>
                    <a:pt x="14" y="160"/>
                  </a:lnTo>
                  <a:lnTo>
                    <a:pt x="27" y="165"/>
                  </a:lnTo>
                  <a:lnTo>
                    <a:pt x="81" y="160"/>
                  </a:lnTo>
                  <a:lnTo>
                    <a:pt x="85" y="138"/>
                  </a:lnTo>
                  <a:lnTo>
                    <a:pt x="89" y="129"/>
                  </a:lnTo>
                  <a:lnTo>
                    <a:pt x="103" y="129"/>
                  </a:lnTo>
                  <a:lnTo>
                    <a:pt x="112" y="120"/>
                  </a:lnTo>
                  <a:lnTo>
                    <a:pt x="121" y="125"/>
                  </a:lnTo>
                  <a:lnTo>
                    <a:pt x="125" y="120"/>
                  </a:lnTo>
                  <a:lnTo>
                    <a:pt x="125" y="107"/>
                  </a:lnTo>
                  <a:lnTo>
                    <a:pt x="125" y="102"/>
                  </a:lnTo>
                  <a:lnTo>
                    <a:pt x="139" y="93"/>
                  </a:lnTo>
                  <a:lnTo>
                    <a:pt x="134" y="84"/>
                  </a:lnTo>
                  <a:lnTo>
                    <a:pt x="148" y="80"/>
                  </a:lnTo>
                  <a:lnTo>
                    <a:pt x="156" y="62"/>
                  </a:lnTo>
                  <a:lnTo>
                    <a:pt x="152" y="53"/>
                  </a:lnTo>
                  <a:lnTo>
                    <a:pt x="156" y="44"/>
                  </a:lnTo>
                  <a:lnTo>
                    <a:pt x="174" y="35"/>
                  </a:lnTo>
                  <a:lnTo>
                    <a:pt x="197" y="31"/>
                  </a:lnTo>
                  <a:lnTo>
                    <a:pt x="201" y="31"/>
                  </a:lnTo>
                  <a:lnTo>
                    <a:pt x="206" y="26"/>
                  </a:lnTo>
                  <a:lnTo>
                    <a:pt x="179" y="22"/>
                  </a:lnTo>
                  <a:lnTo>
                    <a:pt x="156" y="35"/>
                  </a:lnTo>
                  <a:lnTo>
                    <a:pt x="161" y="17"/>
                  </a:lnTo>
                  <a:lnTo>
                    <a:pt x="156" y="4"/>
                  </a:lnTo>
                  <a:lnTo>
                    <a:pt x="152" y="0"/>
                  </a:lnTo>
                  <a:lnTo>
                    <a:pt x="139" y="17"/>
                  </a:lnTo>
                  <a:lnTo>
                    <a:pt x="134" y="17"/>
                  </a:lnTo>
                  <a:lnTo>
                    <a:pt x="121" y="22"/>
                  </a:lnTo>
                  <a:lnTo>
                    <a:pt x="107" y="26"/>
                  </a:lnTo>
                  <a:lnTo>
                    <a:pt x="103" y="26"/>
                  </a:lnTo>
                  <a:lnTo>
                    <a:pt x="85" y="26"/>
                  </a:lnTo>
                  <a:lnTo>
                    <a:pt x="76" y="22"/>
                  </a:lnTo>
                  <a:lnTo>
                    <a:pt x="67" y="26"/>
                  </a:lnTo>
                  <a:lnTo>
                    <a:pt x="58" y="44"/>
                  </a:lnTo>
                  <a:lnTo>
                    <a:pt x="40" y="49"/>
                  </a:lnTo>
                  <a:lnTo>
                    <a:pt x="27" y="62"/>
                  </a:lnTo>
                  <a:lnTo>
                    <a:pt x="22" y="53"/>
                  </a:lnTo>
                  <a:lnTo>
                    <a:pt x="9" y="53"/>
                  </a:lnTo>
                  <a:lnTo>
                    <a:pt x="0" y="80"/>
                  </a:lnTo>
                  <a:lnTo>
                    <a:pt x="5" y="89"/>
                  </a:lnTo>
                  <a:lnTo>
                    <a:pt x="5" y="125"/>
                  </a:lnTo>
                  <a:lnTo>
                    <a:pt x="14" y="125"/>
                  </a:lnTo>
                  <a:lnTo>
                    <a:pt x="18" y="138"/>
                  </a:lnTo>
                  <a:lnTo>
                    <a:pt x="9" y="143"/>
                  </a:lnTo>
                  <a:lnTo>
                    <a:pt x="5" y="156"/>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83" name="Freeform 103"/>
            <p:cNvSpPr>
              <a:spLocks noEditPoints="1"/>
            </p:cNvSpPr>
            <p:nvPr/>
          </p:nvSpPr>
          <p:spPr bwMode="gray">
            <a:xfrm>
              <a:off x="5345316" y="3492405"/>
              <a:ext cx="135406" cy="112592"/>
            </a:xfrm>
            <a:custGeom>
              <a:avLst/>
              <a:gdLst/>
              <a:ahLst/>
              <a:cxnLst>
                <a:cxn ang="0">
                  <a:pos x="0" y="50"/>
                </a:cxn>
                <a:cxn ang="0">
                  <a:pos x="18" y="63"/>
                </a:cxn>
                <a:cxn ang="0">
                  <a:pos x="23" y="68"/>
                </a:cxn>
                <a:cxn ang="0">
                  <a:pos x="23" y="54"/>
                </a:cxn>
                <a:cxn ang="0">
                  <a:pos x="18" y="54"/>
                </a:cxn>
                <a:cxn ang="0">
                  <a:pos x="14" y="54"/>
                </a:cxn>
                <a:cxn ang="0">
                  <a:pos x="5" y="50"/>
                </a:cxn>
                <a:cxn ang="0">
                  <a:pos x="0" y="50"/>
                </a:cxn>
                <a:cxn ang="0">
                  <a:pos x="5" y="23"/>
                </a:cxn>
                <a:cxn ang="0">
                  <a:pos x="9" y="23"/>
                </a:cxn>
                <a:cxn ang="0">
                  <a:pos x="5" y="23"/>
                </a:cxn>
                <a:cxn ang="0">
                  <a:pos x="9" y="27"/>
                </a:cxn>
                <a:cxn ang="0">
                  <a:pos x="14" y="23"/>
                </a:cxn>
                <a:cxn ang="0">
                  <a:pos x="14" y="27"/>
                </a:cxn>
                <a:cxn ang="0">
                  <a:pos x="14" y="32"/>
                </a:cxn>
                <a:cxn ang="0">
                  <a:pos x="9" y="32"/>
                </a:cxn>
                <a:cxn ang="0">
                  <a:pos x="23" y="41"/>
                </a:cxn>
                <a:cxn ang="0">
                  <a:pos x="18" y="45"/>
                </a:cxn>
                <a:cxn ang="0">
                  <a:pos x="27" y="50"/>
                </a:cxn>
                <a:cxn ang="0">
                  <a:pos x="27" y="54"/>
                </a:cxn>
                <a:cxn ang="0">
                  <a:pos x="32" y="54"/>
                </a:cxn>
                <a:cxn ang="0">
                  <a:pos x="32" y="59"/>
                </a:cxn>
                <a:cxn ang="0">
                  <a:pos x="27" y="59"/>
                </a:cxn>
                <a:cxn ang="0">
                  <a:pos x="27" y="63"/>
                </a:cxn>
                <a:cxn ang="0">
                  <a:pos x="49" y="50"/>
                </a:cxn>
                <a:cxn ang="0">
                  <a:pos x="54" y="54"/>
                </a:cxn>
                <a:cxn ang="0">
                  <a:pos x="54" y="68"/>
                </a:cxn>
                <a:cxn ang="0">
                  <a:pos x="67" y="76"/>
                </a:cxn>
                <a:cxn ang="0">
                  <a:pos x="67" y="63"/>
                </a:cxn>
                <a:cxn ang="0">
                  <a:pos x="63" y="54"/>
                </a:cxn>
                <a:cxn ang="0">
                  <a:pos x="67" y="54"/>
                </a:cxn>
                <a:cxn ang="0">
                  <a:pos x="72" y="59"/>
                </a:cxn>
                <a:cxn ang="0">
                  <a:pos x="76" y="41"/>
                </a:cxn>
                <a:cxn ang="0">
                  <a:pos x="85" y="36"/>
                </a:cxn>
                <a:cxn ang="0">
                  <a:pos x="81" y="27"/>
                </a:cxn>
                <a:cxn ang="0">
                  <a:pos x="76" y="32"/>
                </a:cxn>
                <a:cxn ang="0">
                  <a:pos x="67" y="23"/>
                </a:cxn>
                <a:cxn ang="0">
                  <a:pos x="63" y="9"/>
                </a:cxn>
                <a:cxn ang="0">
                  <a:pos x="54" y="14"/>
                </a:cxn>
                <a:cxn ang="0">
                  <a:pos x="54" y="14"/>
                </a:cxn>
                <a:cxn ang="0">
                  <a:pos x="49" y="18"/>
                </a:cxn>
                <a:cxn ang="0">
                  <a:pos x="45" y="18"/>
                </a:cxn>
                <a:cxn ang="0">
                  <a:pos x="36" y="5"/>
                </a:cxn>
                <a:cxn ang="0">
                  <a:pos x="32" y="5"/>
                </a:cxn>
                <a:cxn ang="0">
                  <a:pos x="27" y="0"/>
                </a:cxn>
                <a:cxn ang="0">
                  <a:pos x="23" y="9"/>
                </a:cxn>
                <a:cxn ang="0">
                  <a:pos x="27" y="14"/>
                </a:cxn>
                <a:cxn ang="0">
                  <a:pos x="36" y="18"/>
                </a:cxn>
                <a:cxn ang="0">
                  <a:pos x="32" y="23"/>
                </a:cxn>
                <a:cxn ang="0">
                  <a:pos x="27" y="18"/>
                </a:cxn>
                <a:cxn ang="0">
                  <a:pos x="18" y="23"/>
                </a:cxn>
                <a:cxn ang="0">
                  <a:pos x="9" y="18"/>
                </a:cxn>
                <a:cxn ang="0">
                  <a:pos x="5" y="23"/>
                </a:cxn>
              </a:cxnLst>
              <a:rect l="0" t="0" r="r" b="b"/>
              <a:pathLst>
                <a:path w="85" h="76">
                  <a:moveTo>
                    <a:pt x="0" y="50"/>
                  </a:moveTo>
                  <a:lnTo>
                    <a:pt x="18" y="63"/>
                  </a:lnTo>
                  <a:lnTo>
                    <a:pt x="23" y="68"/>
                  </a:lnTo>
                  <a:lnTo>
                    <a:pt x="23" y="54"/>
                  </a:lnTo>
                  <a:lnTo>
                    <a:pt x="18" y="54"/>
                  </a:lnTo>
                  <a:lnTo>
                    <a:pt x="14" y="54"/>
                  </a:lnTo>
                  <a:lnTo>
                    <a:pt x="5" y="50"/>
                  </a:lnTo>
                  <a:lnTo>
                    <a:pt x="0" y="50"/>
                  </a:lnTo>
                  <a:close/>
                  <a:moveTo>
                    <a:pt x="5" y="23"/>
                  </a:moveTo>
                  <a:lnTo>
                    <a:pt x="9" y="23"/>
                  </a:lnTo>
                  <a:lnTo>
                    <a:pt x="5" y="23"/>
                  </a:lnTo>
                  <a:lnTo>
                    <a:pt x="9" y="27"/>
                  </a:lnTo>
                  <a:lnTo>
                    <a:pt x="14" y="23"/>
                  </a:lnTo>
                  <a:lnTo>
                    <a:pt x="14" y="27"/>
                  </a:lnTo>
                  <a:lnTo>
                    <a:pt x="14" y="32"/>
                  </a:lnTo>
                  <a:lnTo>
                    <a:pt x="9" y="32"/>
                  </a:lnTo>
                  <a:lnTo>
                    <a:pt x="23" y="41"/>
                  </a:lnTo>
                  <a:lnTo>
                    <a:pt x="18" y="45"/>
                  </a:lnTo>
                  <a:lnTo>
                    <a:pt x="27" y="50"/>
                  </a:lnTo>
                  <a:lnTo>
                    <a:pt x="27" y="54"/>
                  </a:lnTo>
                  <a:lnTo>
                    <a:pt x="32" y="54"/>
                  </a:lnTo>
                  <a:lnTo>
                    <a:pt x="32" y="59"/>
                  </a:lnTo>
                  <a:lnTo>
                    <a:pt x="27" y="59"/>
                  </a:lnTo>
                  <a:lnTo>
                    <a:pt x="27" y="63"/>
                  </a:lnTo>
                  <a:lnTo>
                    <a:pt x="49" y="50"/>
                  </a:lnTo>
                  <a:lnTo>
                    <a:pt x="54" y="54"/>
                  </a:lnTo>
                  <a:lnTo>
                    <a:pt x="54" y="68"/>
                  </a:lnTo>
                  <a:lnTo>
                    <a:pt x="67" y="76"/>
                  </a:lnTo>
                  <a:lnTo>
                    <a:pt x="67" y="63"/>
                  </a:lnTo>
                  <a:lnTo>
                    <a:pt x="63" y="54"/>
                  </a:lnTo>
                  <a:lnTo>
                    <a:pt x="67" y="54"/>
                  </a:lnTo>
                  <a:lnTo>
                    <a:pt x="72" y="59"/>
                  </a:lnTo>
                  <a:lnTo>
                    <a:pt x="76" y="41"/>
                  </a:lnTo>
                  <a:lnTo>
                    <a:pt x="85" y="36"/>
                  </a:lnTo>
                  <a:lnTo>
                    <a:pt x="81" y="27"/>
                  </a:lnTo>
                  <a:lnTo>
                    <a:pt x="76" y="32"/>
                  </a:lnTo>
                  <a:lnTo>
                    <a:pt x="67" y="23"/>
                  </a:lnTo>
                  <a:lnTo>
                    <a:pt x="63" y="9"/>
                  </a:lnTo>
                  <a:lnTo>
                    <a:pt x="54" y="14"/>
                  </a:lnTo>
                  <a:lnTo>
                    <a:pt x="54" y="14"/>
                  </a:lnTo>
                  <a:lnTo>
                    <a:pt x="49" y="18"/>
                  </a:lnTo>
                  <a:lnTo>
                    <a:pt x="45" y="18"/>
                  </a:lnTo>
                  <a:lnTo>
                    <a:pt x="36" y="5"/>
                  </a:lnTo>
                  <a:lnTo>
                    <a:pt x="32" y="5"/>
                  </a:lnTo>
                  <a:lnTo>
                    <a:pt x="27" y="0"/>
                  </a:lnTo>
                  <a:lnTo>
                    <a:pt x="23" y="9"/>
                  </a:lnTo>
                  <a:lnTo>
                    <a:pt x="27" y="14"/>
                  </a:lnTo>
                  <a:lnTo>
                    <a:pt x="36" y="18"/>
                  </a:lnTo>
                  <a:lnTo>
                    <a:pt x="32" y="23"/>
                  </a:lnTo>
                  <a:lnTo>
                    <a:pt x="27" y="18"/>
                  </a:lnTo>
                  <a:lnTo>
                    <a:pt x="18" y="23"/>
                  </a:lnTo>
                  <a:lnTo>
                    <a:pt x="9" y="18"/>
                  </a:lnTo>
                  <a:lnTo>
                    <a:pt x="5" y="2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84" name="Freeform 104"/>
            <p:cNvSpPr>
              <a:spLocks/>
            </p:cNvSpPr>
            <p:nvPr/>
          </p:nvSpPr>
          <p:spPr bwMode="gray">
            <a:xfrm>
              <a:off x="5474350" y="3904255"/>
              <a:ext cx="14337" cy="11852"/>
            </a:xfrm>
            <a:custGeom>
              <a:avLst/>
              <a:gdLst/>
              <a:ahLst/>
              <a:cxnLst>
                <a:cxn ang="0">
                  <a:pos x="4" y="0"/>
                </a:cxn>
                <a:cxn ang="0">
                  <a:pos x="0" y="8"/>
                </a:cxn>
                <a:cxn ang="0">
                  <a:pos x="4" y="8"/>
                </a:cxn>
                <a:cxn ang="0">
                  <a:pos x="9" y="0"/>
                </a:cxn>
                <a:cxn ang="0">
                  <a:pos x="4" y="0"/>
                </a:cxn>
              </a:cxnLst>
              <a:rect l="0" t="0" r="r" b="b"/>
              <a:pathLst>
                <a:path w="9" h="8">
                  <a:moveTo>
                    <a:pt x="4" y="0"/>
                  </a:moveTo>
                  <a:lnTo>
                    <a:pt x="0" y="8"/>
                  </a:lnTo>
                  <a:lnTo>
                    <a:pt x="4" y="8"/>
                  </a:lnTo>
                  <a:lnTo>
                    <a:pt x="9" y="0"/>
                  </a:lnTo>
                  <a:lnTo>
                    <a:pt x="4"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85" name="Freeform 105"/>
            <p:cNvSpPr>
              <a:spLocks/>
            </p:cNvSpPr>
            <p:nvPr/>
          </p:nvSpPr>
          <p:spPr bwMode="gray">
            <a:xfrm>
              <a:off x="6334575" y="3904255"/>
              <a:ext cx="114697" cy="137777"/>
            </a:xfrm>
            <a:custGeom>
              <a:avLst/>
              <a:gdLst/>
              <a:ahLst/>
              <a:cxnLst>
                <a:cxn ang="0">
                  <a:pos x="23" y="76"/>
                </a:cxn>
                <a:cxn ang="0">
                  <a:pos x="27" y="71"/>
                </a:cxn>
                <a:cxn ang="0">
                  <a:pos x="31" y="76"/>
                </a:cxn>
                <a:cxn ang="0">
                  <a:pos x="36" y="71"/>
                </a:cxn>
                <a:cxn ang="0">
                  <a:pos x="40" y="67"/>
                </a:cxn>
                <a:cxn ang="0">
                  <a:pos x="45" y="71"/>
                </a:cxn>
                <a:cxn ang="0">
                  <a:pos x="45" y="67"/>
                </a:cxn>
                <a:cxn ang="0">
                  <a:pos x="49" y="67"/>
                </a:cxn>
                <a:cxn ang="0">
                  <a:pos x="54" y="80"/>
                </a:cxn>
                <a:cxn ang="0">
                  <a:pos x="58" y="89"/>
                </a:cxn>
                <a:cxn ang="0">
                  <a:pos x="63" y="93"/>
                </a:cxn>
                <a:cxn ang="0">
                  <a:pos x="72" y="89"/>
                </a:cxn>
                <a:cxn ang="0">
                  <a:pos x="67" y="80"/>
                </a:cxn>
                <a:cxn ang="0">
                  <a:pos x="67" y="71"/>
                </a:cxn>
                <a:cxn ang="0">
                  <a:pos x="63" y="44"/>
                </a:cxn>
                <a:cxn ang="0">
                  <a:pos x="58" y="44"/>
                </a:cxn>
                <a:cxn ang="0">
                  <a:pos x="58" y="53"/>
                </a:cxn>
                <a:cxn ang="0">
                  <a:pos x="49" y="53"/>
                </a:cxn>
                <a:cxn ang="0">
                  <a:pos x="54" y="44"/>
                </a:cxn>
                <a:cxn ang="0">
                  <a:pos x="67" y="35"/>
                </a:cxn>
                <a:cxn ang="0">
                  <a:pos x="67" y="22"/>
                </a:cxn>
                <a:cxn ang="0">
                  <a:pos x="31" y="17"/>
                </a:cxn>
                <a:cxn ang="0">
                  <a:pos x="27" y="13"/>
                </a:cxn>
                <a:cxn ang="0">
                  <a:pos x="9" y="0"/>
                </a:cxn>
                <a:cxn ang="0">
                  <a:pos x="5" y="4"/>
                </a:cxn>
                <a:cxn ang="0">
                  <a:pos x="0" y="17"/>
                </a:cxn>
                <a:cxn ang="0">
                  <a:pos x="14" y="22"/>
                </a:cxn>
                <a:cxn ang="0">
                  <a:pos x="9" y="26"/>
                </a:cxn>
                <a:cxn ang="0">
                  <a:pos x="5" y="31"/>
                </a:cxn>
                <a:cxn ang="0">
                  <a:pos x="9" y="35"/>
                </a:cxn>
                <a:cxn ang="0">
                  <a:pos x="9" y="44"/>
                </a:cxn>
                <a:cxn ang="0">
                  <a:pos x="23" y="76"/>
                </a:cxn>
              </a:cxnLst>
              <a:rect l="0" t="0" r="r" b="b"/>
              <a:pathLst>
                <a:path w="72" h="93">
                  <a:moveTo>
                    <a:pt x="23" y="76"/>
                  </a:moveTo>
                  <a:lnTo>
                    <a:pt x="27" y="71"/>
                  </a:lnTo>
                  <a:lnTo>
                    <a:pt x="31" y="76"/>
                  </a:lnTo>
                  <a:lnTo>
                    <a:pt x="36" y="71"/>
                  </a:lnTo>
                  <a:lnTo>
                    <a:pt x="40" y="67"/>
                  </a:lnTo>
                  <a:lnTo>
                    <a:pt x="45" y="71"/>
                  </a:lnTo>
                  <a:lnTo>
                    <a:pt x="45" y="67"/>
                  </a:lnTo>
                  <a:lnTo>
                    <a:pt x="49" y="67"/>
                  </a:lnTo>
                  <a:lnTo>
                    <a:pt x="54" y="80"/>
                  </a:lnTo>
                  <a:lnTo>
                    <a:pt x="58" y="89"/>
                  </a:lnTo>
                  <a:lnTo>
                    <a:pt x="63" y="93"/>
                  </a:lnTo>
                  <a:lnTo>
                    <a:pt x="72" y="89"/>
                  </a:lnTo>
                  <a:lnTo>
                    <a:pt x="67" y="80"/>
                  </a:lnTo>
                  <a:lnTo>
                    <a:pt x="67" y="71"/>
                  </a:lnTo>
                  <a:lnTo>
                    <a:pt x="63" y="44"/>
                  </a:lnTo>
                  <a:lnTo>
                    <a:pt x="58" y="44"/>
                  </a:lnTo>
                  <a:lnTo>
                    <a:pt x="58" y="53"/>
                  </a:lnTo>
                  <a:lnTo>
                    <a:pt x="49" y="53"/>
                  </a:lnTo>
                  <a:lnTo>
                    <a:pt x="54" y="44"/>
                  </a:lnTo>
                  <a:lnTo>
                    <a:pt x="67" y="35"/>
                  </a:lnTo>
                  <a:lnTo>
                    <a:pt x="67" y="22"/>
                  </a:lnTo>
                  <a:lnTo>
                    <a:pt x="31" y="17"/>
                  </a:lnTo>
                  <a:lnTo>
                    <a:pt x="27" y="13"/>
                  </a:lnTo>
                  <a:lnTo>
                    <a:pt x="9" y="0"/>
                  </a:lnTo>
                  <a:lnTo>
                    <a:pt x="5" y="4"/>
                  </a:lnTo>
                  <a:lnTo>
                    <a:pt x="0" y="17"/>
                  </a:lnTo>
                  <a:lnTo>
                    <a:pt x="14" y="22"/>
                  </a:lnTo>
                  <a:lnTo>
                    <a:pt x="9" y="26"/>
                  </a:lnTo>
                  <a:lnTo>
                    <a:pt x="5" y="31"/>
                  </a:lnTo>
                  <a:lnTo>
                    <a:pt x="9" y="35"/>
                  </a:lnTo>
                  <a:lnTo>
                    <a:pt x="9" y="44"/>
                  </a:lnTo>
                  <a:lnTo>
                    <a:pt x="23" y="76"/>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86" name="Freeform 106"/>
            <p:cNvSpPr>
              <a:spLocks/>
            </p:cNvSpPr>
            <p:nvPr/>
          </p:nvSpPr>
          <p:spPr bwMode="gray">
            <a:xfrm>
              <a:off x="5316642" y="3519072"/>
              <a:ext cx="79651" cy="74074"/>
            </a:xfrm>
            <a:custGeom>
              <a:avLst/>
              <a:gdLst/>
              <a:ahLst/>
              <a:cxnLst>
                <a:cxn ang="0">
                  <a:pos x="0" y="0"/>
                </a:cxn>
                <a:cxn ang="0">
                  <a:pos x="5" y="18"/>
                </a:cxn>
                <a:cxn ang="0">
                  <a:pos x="14" y="23"/>
                </a:cxn>
                <a:cxn ang="0">
                  <a:pos x="18" y="32"/>
                </a:cxn>
                <a:cxn ang="0">
                  <a:pos x="23" y="32"/>
                </a:cxn>
                <a:cxn ang="0">
                  <a:pos x="32" y="36"/>
                </a:cxn>
                <a:cxn ang="0">
                  <a:pos x="36" y="36"/>
                </a:cxn>
                <a:cxn ang="0">
                  <a:pos x="41" y="36"/>
                </a:cxn>
                <a:cxn ang="0">
                  <a:pos x="41" y="50"/>
                </a:cxn>
                <a:cxn ang="0">
                  <a:pos x="45" y="50"/>
                </a:cxn>
                <a:cxn ang="0">
                  <a:pos x="45" y="45"/>
                </a:cxn>
                <a:cxn ang="0">
                  <a:pos x="45" y="41"/>
                </a:cxn>
                <a:cxn ang="0">
                  <a:pos x="50" y="41"/>
                </a:cxn>
                <a:cxn ang="0">
                  <a:pos x="50" y="36"/>
                </a:cxn>
                <a:cxn ang="0">
                  <a:pos x="45" y="36"/>
                </a:cxn>
                <a:cxn ang="0">
                  <a:pos x="45" y="32"/>
                </a:cxn>
                <a:cxn ang="0">
                  <a:pos x="36" y="27"/>
                </a:cxn>
                <a:cxn ang="0">
                  <a:pos x="41" y="23"/>
                </a:cxn>
                <a:cxn ang="0">
                  <a:pos x="27" y="14"/>
                </a:cxn>
                <a:cxn ang="0">
                  <a:pos x="32" y="14"/>
                </a:cxn>
                <a:cxn ang="0">
                  <a:pos x="32" y="9"/>
                </a:cxn>
                <a:cxn ang="0">
                  <a:pos x="32" y="5"/>
                </a:cxn>
                <a:cxn ang="0">
                  <a:pos x="27" y="9"/>
                </a:cxn>
                <a:cxn ang="0">
                  <a:pos x="23" y="5"/>
                </a:cxn>
                <a:cxn ang="0">
                  <a:pos x="27" y="5"/>
                </a:cxn>
                <a:cxn ang="0">
                  <a:pos x="23" y="5"/>
                </a:cxn>
                <a:cxn ang="0">
                  <a:pos x="14" y="0"/>
                </a:cxn>
                <a:cxn ang="0">
                  <a:pos x="9" y="5"/>
                </a:cxn>
                <a:cxn ang="0">
                  <a:pos x="0" y="0"/>
                </a:cxn>
              </a:cxnLst>
              <a:rect l="0" t="0" r="r" b="b"/>
              <a:pathLst>
                <a:path w="50" h="50">
                  <a:moveTo>
                    <a:pt x="0" y="0"/>
                  </a:moveTo>
                  <a:lnTo>
                    <a:pt x="5" y="18"/>
                  </a:lnTo>
                  <a:lnTo>
                    <a:pt x="14" y="23"/>
                  </a:lnTo>
                  <a:lnTo>
                    <a:pt x="18" y="32"/>
                  </a:lnTo>
                  <a:lnTo>
                    <a:pt x="23" y="32"/>
                  </a:lnTo>
                  <a:lnTo>
                    <a:pt x="32" y="36"/>
                  </a:lnTo>
                  <a:lnTo>
                    <a:pt x="36" y="36"/>
                  </a:lnTo>
                  <a:lnTo>
                    <a:pt x="41" y="36"/>
                  </a:lnTo>
                  <a:lnTo>
                    <a:pt x="41" y="50"/>
                  </a:lnTo>
                  <a:lnTo>
                    <a:pt x="45" y="50"/>
                  </a:lnTo>
                  <a:lnTo>
                    <a:pt x="45" y="45"/>
                  </a:lnTo>
                  <a:lnTo>
                    <a:pt x="45" y="41"/>
                  </a:lnTo>
                  <a:lnTo>
                    <a:pt x="50" y="41"/>
                  </a:lnTo>
                  <a:lnTo>
                    <a:pt x="50" y="36"/>
                  </a:lnTo>
                  <a:lnTo>
                    <a:pt x="45" y="36"/>
                  </a:lnTo>
                  <a:lnTo>
                    <a:pt x="45" y="32"/>
                  </a:lnTo>
                  <a:lnTo>
                    <a:pt x="36" y="27"/>
                  </a:lnTo>
                  <a:lnTo>
                    <a:pt x="41" y="23"/>
                  </a:lnTo>
                  <a:lnTo>
                    <a:pt x="27" y="14"/>
                  </a:lnTo>
                  <a:lnTo>
                    <a:pt x="32" y="14"/>
                  </a:lnTo>
                  <a:lnTo>
                    <a:pt x="32" y="9"/>
                  </a:lnTo>
                  <a:lnTo>
                    <a:pt x="32" y="5"/>
                  </a:lnTo>
                  <a:lnTo>
                    <a:pt x="27" y="9"/>
                  </a:lnTo>
                  <a:lnTo>
                    <a:pt x="23" y="5"/>
                  </a:lnTo>
                  <a:lnTo>
                    <a:pt x="27" y="5"/>
                  </a:lnTo>
                  <a:lnTo>
                    <a:pt x="23" y="5"/>
                  </a:lnTo>
                  <a:lnTo>
                    <a:pt x="14" y="0"/>
                  </a:lnTo>
                  <a:lnTo>
                    <a:pt x="9" y="5"/>
                  </a:lnTo>
                  <a:lnTo>
                    <a:pt x="0"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87" name="Freeform 107"/>
            <p:cNvSpPr>
              <a:spLocks/>
            </p:cNvSpPr>
            <p:nvPr/>
          </p:nvSpPr>
          <p:spPr bwMode="gray">
            <a:xfrm>
              <a:off x="6356877" y="3864255"/>
              <a:ext cx="63720" cy="40000"/>
            </a:xfrm>
            <a:custGeom>
              <a:avLst/>
              <a:gdLst/>
              <a:ahLst/>
              <a:cxnLst>
                <a:cxn ang="0">
                  <a:pos x="0" y="22"/>
                </a:cxn>
                <a:cxn ang="0">
                  <a:pos x="0" y="27"/>
                </a:cxn>
                <a:cxn ang="0">
                  <a:pos x="4" y="27"/>
                </a:cxn>
                <a:cxn ang="0">
                  <a:pos x="17" y="27"/>
                </a:cxn>
                <a:cxn ang="0">
                  <a:pos x="22" y="22"/>
                </a:cxn>
                <a:cxn ang="0">
                  <a:pos x="40" y="22"/>
                </a:cxn>
                <a:cxn ang="0">
                  <a:pos x="40" y="4"/>
                </a:cxn>
                <a:cxn ang="0">
                  <a:pos x="35" y="4"/>
                </a:cxn>
                <a:cxn ang="0">
                  <a:pos x="26" y="0"/>
                </a:cxn>
                <a:cxn ang="0">
                  <a:pos x="13" y="9"/>
                </a:cxn>
                <a:cxn ang="0">
                  <a:pos x="0" y="22"/>
                </a:cxn>
              </a:cxnLst>
              <a:rect l="0" t="0" r="r" b="b"/>
              <a:pathLst>
                <a:path w="40" h="27">
                  <a:moveTo>
                    <a:pt x="0" y="22"/>
                  </a:moveTo>
                  <a:lnTo>
                    <a:pt x="0" y="27"/>
                  </a:lnTo>
                  <a:lnTo>
                    <a:pt x="4" y="27"/>
                  </a:lnTo>
                  <a:lnTo>
                    <a:pt x="17" y="27"/>
                  </a:lnTo>
                  <a:lnTo>
                    <a:pt x="22" y="22"/>
                  </a:lnTo>
                  <a:lnTo>
                    <a:pt x="40" y="22"/>
                  </a:lnTo>
                  <a:lnTo>
                    <a:pt x="40" y="4"/>
                  </a:lnTo>
                  <a:lnTo>
                    <a:pt x="35" y="4"/>
                  </a:lnTo>
                  <a:lnTo>
                    <a:pt x="26" y="0"/>
                  </a:lnTo>
                  <a:lnTo>
                    <a:pt x="13" y="9"/>
                  </a:lnTo>
                  <a:lnTo>
                    <a:pt x="0" y="2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88" name="Freeform 108"/>
            <p:cNvSpPr>
              <a:spLocks noEditPoints="1"/>
            </p:cNvSpPr>
            <p:nvPr/>
          </p:nvSpPr>
          <p:spPr bwMode="gray">
            <a:xfrm>
              <a:off x="7914841" y="4664251"/>
              <a:ext cx="113104" cy="74074"/>
            </a:xfrm>
            <a:custGeom>
              <a:avLst/>
              <a:gdLst/>
              <a:ahLst/>
              <a:cxnLst>
                <a:cxn ang="0">
                  <a:pos x="4" y="5"/>
                </a:cxn>
                <a:cxn ang="0">
                  <a:pos x="0" y="9"/>
                </a:cxn>
                <a:cxn ang="0">
                  <a:pos x="4" y="14"/>
                </a:cxn>
                <a:cxn ang="0">
                  <a:pos x="9" y="18"/>
                </a:cxn>
                <a:cxn ang="0">
                  <a:pos x="13" y="14"/>
                </a:cxn>
                <a:cxn ang="0">
                  <a:pos x="9" y="14"/>
                </a:cxn>
                <a:cxn ang="0">
                  <a:pos x="4" y="5"/>
                </a:cxn>
                <a:cxn ang="0">
                  <a:pos x="18" y="0"/>
                </a:cxn>
                <a:cxn ang="0">
                  <a:pos x="13" y="0"/>
                </a:cxn>
                <a:cxn ang="0">
                  <a:pos x="18" y="9"/>
                </a:cxn>
                <a:cxn ang="0">
                  <a:pos x="31" y="14"/>
                </a:cxn>
                <a:cxn ang="0">
                  <a:pos x="36" y="18"/>
                </a:cxn>
                <a:cxn ang="0">
                  <a:pos x="31" y="9"/>
                </a:cxn>
                <a:cxn ang="0">
                  <a:pos x="18" y="0"/>
                </a:cxn>
                <a:cxn ang="0">
                  <a:pos x="31" y="23"/>
                </a:cxn>
                <a:cxn ang="0">
                  <a:pos x="27" y="27"/>
                </a:cxn>
                <a:cxn ang="0">
                  <a:pos x="40" y="36"/>
                </a:cxn>
                <a:cxn ang="0">
                  <a:pos x="45" y="36"/>
                </a:cxn>
                <a:cxn ang="0">
                  <a:pos x="49" y="32"/>
                </a:cxn>
                <a:cxn ang="0">
                  <a:pos x="40" y="27"/>
                </a:cxn>
                <a:cxn ang="0">
                  <a:pos x="31" y="23"/>
                </a:cxn>
                <a:cxn ang="0">
                  <a:pos x="49" y="14"/>
                </a:cxn>
                <a:cxn ang="0">
                  <a:pos x="53" y="32"/>
                </a:cxn>
                <a:cxn ang="0">
                  <a:pos x="58" y="32"/>
                </a:cxn>
                <a:cxn ang="0">
                  <a:pos x="58" y="27"/>
                </a:cxn>
                <a:cxn ang="0">
                  <a:pos x="58" y="27"/>
                </a:cxn>
                <a:cxn ang="0">
                  <a:pos x="49" y="14"/>
                </a:cxn>
                <a:cxn ang="0">
                  <a:pos x="53" y="36"/>
                </a:cxn>
                <a:cxn ang="0">
                  <a:pos x="53" y="41"/>
                </a:cxn>
                <a:cxn ang="0">
                  <a:pos x="67" y="50"/>
                </a:cxn>
                <a:cxn ang="0">
                  <a:pos x="71" y="50"/>
                </a:cxn>
                <a:cxn ang="0">
                  <a:pos x="67" y="41"/>
                </a:cxn>
                <a:cxn ang="0">
                  <a:pos x="53" y="36"/>
                </a:cxn>
              </a:cxnLst>
              <a:rect l="0" t="0" r="r" b="b"/>
              <a:pathLst>
                <a:path w="71" h="50">
                  <a:moveTo>
                    <a:pt x="4" y="5"/>
                  </a:moveTo>
                  <a:lnTo>
                    <a:pt x="0" y="9"/>
                  </a:lnTo>
                  <a:lnTo>
                    <a:pt x="4" y="14"/>
                  </a:lnTo>
                  <a:lnTo>
                    <a:pt x="9" y="18"/>
                  </a:lnTo>
                  <a:lnTo>
                    <a:pt x="13" y="14"/>
                  </a:lnTo>
                  <a:lnTo>
                    <a:pt x="9" y="14"/>
                  </a:lnTo>
                  <a:lnTo>
                    <a:pt x="4" y="5"/>
                  </a:lnTo>
                  <a:close/>
                  <a:moveTo>
                    <a:pt x="18" y="0"/>
                  </a:moveTo>
                  <a:lnTo>
                    <a:pt x="13" y="0"/>
                  </a:lnTo>
                  <a:lnTo>
                    <a:pt x="18" y="9"/>
                  </a:lnTo>
                  <a:lnTo>
                    <a:pt x="31" y="14"/>
                  </a:lnTo>
                  <a:lnTo>
                    <a:pt x="36" y="18"/>
                  </a:lnTo>
                  <a:lnTo>
                    <a:pt x="31" y="9"/>
                  </a:lnTo>
                  <a:lnTo>
                    <a:pt x="18" y="0"/>
                  </a:lnTo>
                  <a:close/>
                  <a:moveTo>
                    <a:pt x="31" y="23"/>
                  </a:moveTo>
                  <a:lnTo>
                    <a:pt x="27" y="27"/>
                  </a:lnTo>
                  <a:lnTo>
                    <a:pt x="40" y="36"/>
                  </a:lnTo>
                  <a:lnTo>
                    <a:pt x="45" y="36"/>
                  </a:lnTo>
                  <a:lnTo>
                    <a:pt x="49" y="32"/>
                  </a:lnTo>
                  <a:lnTo>
                    <a:pt x="40" y="27"/>
                  </a:lnTo>
                  <a:lnTo>
                    <a:pt x="31" y="23"/>
                  </a:lnTo>
                  <a:close/>
                  <a:moveTo>
                    <a:pt x="49" y="14"/>
                  </a:moveTo>
                  <a:lnTo>
                    <a:pt x="53" y="32"/>
                  </a:lnTo>
                  <a:lnTo>
                    <a:pt x="58" y="32"/>
                  </a:lnTo>
                  <a:lnTo>
                    <a:pt x="58" y="27"/>
                  </a:lnTo>
                  <a:lnTo>
                    <a:pt x="58" y="27"/>
                  </a:lnTo>
                  <a:lnTo>
                    <a:pt x="49" y="14"/>
                  </a:lnTo>
                  <a:close/>
                  <a:moveTo>
                    <a:pt x="53" y="36"/>
                  </a:moveTo>
                  <a:lnTo>
                    <a:pt x="53" y="41"/>
                  </a:lnTo>
                  <a:lnTo>
                    <a:pt x="67" y="50"/>
                  </a:lnTo>
                  <a:lnTo>
                    <a:pt x="71" y="50"/>
                  </a:lnTo>
                  <a:lnTo>
                    <a:pt x="67" y="41"/>
                  </a:lnTo>
                  <a:lnTo>
                    <a:pt x="53" y="36"/>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89" name="Freeform 109"/>
            <p:cNvSpPr>
              <a:spLocks/>
            </p:cNvSpPr>
            <p:nvPr/>
          </p:nvSpPr>
          <p:spPr bwMode="gray">
            <a:xfrm>
              <a:off x="6925582" y="4379808"/>
              <a:ext cx="35046" cy="26667"/>
            </a:xfrm>
            <a:custGeom>
              <a:avLst/>
              <a:gdLst/>
              <a:ahLst/>
              <a:cxnLst>
                <a:cxn ang="0">
                  <a:pos x="0" y="9"/>
                </a:cxn>
                <a:cxn ang="0">
                  <a:pos x="4" y="14"/>
                </a:cxn>
                <a:cxn ang="0">
                  <a:pos x="13" y="18"/>
                </a:cxn>
                <a:cxn ang="0">
                  <a:pos x="13" y="9"/>
                </a:cxn>
                <a:cxn ang="0">
                  <a:pos x="18" y="14"/>
                </a:cxn>
                <a:cxn ang="0">
                  <a:pos x="22" y="0"/>
                </a:cxn>
                <a:cxn ang="0">
                  <a:pos x="18" y="5"/>
                </a:cxn>
                <a:cxn ang="0">
                  <a:pos x="18" y="0"/>
                </a:cxn>
                <a:cxn ang="0">
                  <a:pos x="0" y="9"/>
                </a:cxn>
              </a:cxnLst>
              <a:rect l="0" t="0" r="r" b="b"/>
              <a:pathLst>
                <a:path w="22" h="18">
                  <a:moveTo>
                    <a:pt x="0" y="9"/>
                  </a:moveTo>
                  <a:lnTo>
                    <a:pt x="4" y="14"/>
                  </a:lnTo>
                  <a:lnTo>
                    <a:pt x="13" y="18"/>
                  </a:lnTo>
                  <a:lnTo>
                    <a:pt x="13" y="9"/>
                  </a:lnTo>
                  <a:lnTo>
                    <a:pt x="18" y="14"/>
                  </a:lnTo>
                  <a:lnTo>
                    <a:pt x="22" y="0"/>
                  </a:lnTo>
                  <a:lnTo>
                    <a:pt x="18" y="5"/>
                  </a:lnTo>
                  <a:lnTo>
                    <a:pt x="18" y="0"/>
                  </a:lnTo>
                  <a:lnTo>
                    <a:pt x="0" y="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90" name="Freeform 110"/>
            <p:cNvSpPr>
              <a:spLocks/>
            </p:cNvSpPr>
            <p:nvPr/>
          </p:nvSpPr>
          <p:spPr bwMode="gray">
            <a:xfrm>
              <a:off x="6434935" y="3856848"/>
              <a:ext cx="199126" cy="423701"/>
            </a:xfrm>
            <a:custGeom>
              <a:avLst/>
              <a:gdLst/>
              <a:ahLst/>
              <a:cxnLst>
                <a:cxn ang="0">
                  <a:pos x="0" y="125"/>
                </a:cxn>
                <a:cxn ang="0">
                  <a:pos x="9" y="121"/>
                </a:cxn>
                <a:cxn ang="0">
                  <a:pos x="4" y="112"/>
                </a:cxn>
                <a:cxn ang="0">
                  <a:pos x="9" y="108"/>
                </a:cxn>
                <a:cxn ang="0">
                  <a:pos x="9" y="94"/>
                </a:cxn>
                <a:cxn ang="0">
                  <a:pos x="13" y="94"/>
                </a:cxn>
                <a:cxn ang="0">
                  <a:pos x="13" y="72"/>
                </a:cxn>
                <a:cxn ang="0">
                  <a:pos x="22" y="67"/>
                </a:cxn>
                <a:cxn ang="0">
                  <a:pos x="31" y="54"/>
                </a:cxn>
                <a:cxn ang="0">
                  <a:pos x="31" y="45"/>
                </a:cxn>
                <a:cxn ang="0">
                  <a:pos x="44" y="23"/>
                </a:cxn>
                <a:cxn ang="0">
                  <a:pos x="58" y="18"/>
                </a:cxn>
                <a:cxn ang="0">
                  <a:pos x="62" y="18"/>
                </a:cxn>
                <a:cxn ang="0">
                  <a:pos x="62" y="9"/>
                </a:cxn>
                <a:cxn ang="0">
                  <a:pos x="76" y="0"/>
                </a:cxn>
                <a:cxn ang="0">
                  <a:pos x="85" y="9"/>
                </a:cxn>
                <a:cxn ang="0">
                  <a:pos x="85" y="40"/>
                </a:cxn>
                <a:cxn ang="0">
                  <a:pos x="71" y="54"/>
                </a:cxn>
                <a:cxn ang="0">
                  <a:pos x="76" y="76"/>
                </a:cxn>
                <a:cxn ang="0">
                  <a:pos x="89" y="67"/>
                </a:cxn>
                <a:cxn ang="0">
                  <a:pos x="89" y="81"/>
                </a:cxn>
                <a:cxn ang="0">
                  <a:pos x="102" y="90"/>
                </a:cxn>
                <a:cxn ang="0">
                  <a:pos x="89" y="103"/>
                </a:cxn>
                <a:cxn ang="0">
                  <a:pos x="111" y="112"/>
                </a:cxn>
                <a:cxn ang="0">
                  <a:pos x="120" y="108"/>
                </a:cxn>
                <a:cxn ang="0">
                  <a:pos x="125" y="108"/>
                </a:cxn>
                <a:cxn ang="0">
                  <a:pos x="125" y="112"/>
                </a:cxn>
                <a:cxn ang="0">
                  <a:pos x="120" y="116"/>
                </a:cxn>
                <a:cxn ang="0">
                  <a:pos x="111" y="130"/>
                </a:cxn>
                <a:cxn ang="0">
                  <a:pos x="102" y="130"/>
                </a:cxn>
                <a:cxn ang="0">
                  <a:pos x="89" y="139"/>
                </a:cxn>
                <a:cxn ang="0">
                  <a:pos x="80" y="143"/>
                </a:cxn>
                <a:cxn ang="0">
                  <a:pos x="71" y="161"/>
                </a:cxn>
                <a:cxn ang="0">
                  <a:pos x="76" y="166"/>
                </a:cxn>
                <a:cxn ang="0">
                  <a:pos x="76" y="179"/>
                </a:cxn>
                <a:cxn ang="0">
                  <a:pos x="85" y="188"/>
                </a:cxn>
                <a:cxn ang="0">
                  <a:pos x="89" y="201"/>
                </a:cxn>
                <a:cxn ang="0">
                  <a:pos x="80" y="210"/>
                </a:cxn>
                <a:cxn ang="0">
                  <a:pos x="85" y="215"/>
                </a:cxn>
                <a:cxn ang="0">
                  <a:pos x="102" y="233"/>
                </a:cxn>
                <a:cxn ang="0">
                  <a:pos x="98" y="251"/>
                </a:cxn>
                <a:cxn ang="0">
                  <a:pos x="102" y="264"/>
                </a:cxn>
                <a:cxn ang="0">
                  <a:pos x="98" y="273"/>
                </a:cxn>
                <a:cxn ang="0">
                  <a:pos x="94" y="277"/>
                </a:cxn>
                <a:cxn ang="0">
                  <a:pos x="89" y="286"/>
                </a:cxn>
                <a:cxn ang="0">
                  <a:pos x="85" y="282"/>
                </a:cxn>
                <a:cxn ang="0">
                  <a:pos x="94" y="264"/>
                </a:cxn>
                <a:cxn ang="0">
                  <a:pos x="89" y="255"/>
                </a:cxn>
                <a:cxn ang="0">
                  <a:pos x="89" y="242"/>
                </a:cxn>
                <a:cxn ang="0">
                  <a:pos x="80" y="228"/>
                </a:cxn>
                <a:cxn ang="0">
                  <a:pos x="76" y="215"/>
                </a:cxn>
                <a:cxn ang="0">
                  <a:pos x="76" y="197"/>
                </a:cxn>
                <a:cxn ang="0">
                  <a:pos x="62" y="183"/>
                </a:cxn>
                <a:cxn ang="0">
                  <a:pos x="53" y="188"/>
                </a:cxn>
                <a:cxn ang="0">
                  <a:pos x="44" y="201"/>
                </a:cxn>
                <a:cxn ang="0">
                  <a:pos x="22" y="197"/>
                </a:cxn>
                <a:cxn ang="0">
                  <a:pos x="27" y="183"/>
                </a:cxn>
                <a:cxn ang="0">
                  <a:pos x="31" y="175"/>
                </a:cxn>
                <a:cxn ang="0">
                  <a:pos x="22" y="139"/>
                </a:cxn>
                <a:cxn ang="0">
                  <a:pos x="13" y="134"/>
                </a:cxn>
                <a:cxn ang="0">
                  <a:pos x="9" y="139"/>
                </a:cxn>
                <a:cxn ang="0">
                  <a:pos x="0" y="125"/>
                </a:cxn>
              </a:cxnLst>
              <a:rect l="0" t="0" r="r" b="b"/>
              <a:pathLst>
                <a:path w="125" h="286">
                  <a:moveTo>
                    <a:pt x="0" y="125"/>
                  </a:moveTo>
                  <a:lnTo>
                    <a:pt x="9" y="121"/>
                  </a:lnTo>
                  <a:lnTo>
                    <a:pt x="4" y="112"/>
                  </a:lnTo>
                  <a:lnTo>
                    <a:pt x="9" y="108"/>
                  </a:lnTo>
                  <a:lnTo>
                    <a:pt x="9" y="94"/>
                  </a:lnTo>
                  <a:lnTo>
                    <a:pt x="13" y="94"/>
                  </a:lnTo>
                  <a:lnTo>
                    <a:pt x="13" y="72"/>
                  </a:lnTo>
                  <a:lnTo>
                    <a:pt x="22" y="67"/>
                  </a:lnTo>
                  <a:lnTo>
                    <a:pt x="31" y="54"/>
                  </a:lnTo>
                  <a:lnTo>
                    <a:pt x="31" y="45"/>
                  </a:lnTo>
                  <a:lnTo>
                    <a:pt x="44" y="23"/>
                  </a:lnTo>
                  <a:lnTo>
                    <a:pt x="58" y="18"/>
                  </a:lnTo>
                  <a:lnTo>
                    <a:pt x="62" y="18"/>
                  </a:lnTo>
                  <a:lnTo>
                    <a:pt x="62" y="9"/>
                  </a:lnTo>
                  <a:lnTo>
                    <a:pt x="76" y="0"/>
                  </a:lnTo>
                  <a:lnTo>
                    <a:pt x="85" y="9"/>
                  </a:lnTo>
                  <a:lnTo>
                    <a:pt x="85" y="40"/>
                  </a:lnTo>
                  <a:lnTo>
                    <a:pt x="71" y="54"/>
                  </a:lnTo>
                  <a:lnTo>
                    <a:pt x="76" y="76"/>
                  </a:lnTo>
                  <a:lnTo>
                    <a:pt x="89" y="67"/>
                  </a:lnTo>
                  <a:lnTo>
                    <a:pt x="89" y="81"/>
                  </a:lnTo>
                  <a:lnTo>
                    <a:pt x="102" y="90"/>
                  </a:lnTo>
                  <a:lnTo>
                    <a:pt x="89" y="103"/>
                  </a:lnTo>
                  <a:lnTo>
                    <a:pt x="111" y="112"/>
                  </a:lnTo>
                  <a:lnTo>
                    <a:pt x="120" y="108"/>
                  </a:lnTo>
                  <a:lnTo>
                    <a:pt x="125" y="108"/>
                  </a:lnTo>
                  <a:lnTo>
                    <a:pt x="125" y="112"/>
                  </a:lnTo>
                  <a:lnTo>
                    <a:pt x="120" y="116"/>
                  </a:lnTo>
                  <a:lnTo>
                    <a:pt x="111" y="130"/>
                  </a:lnTo>
                  <a:lnTo>
                    <a:pt x="102" y="130"/>
                  </a:lnTo>
                  <a:lnTo>
                    <a:pt x="89" y="139"/>
                  </a:lnTo>
                  <a:lnTo>
                    <a:pt x="80" y="143"/>
                  </a:lnTo>
                  <a:lnTo>
                    <a:pt x="71" y="161"/>
                  </a:lnTo>
                  <a:lnTo>
                    <a:pt x="76" y="166"/>
                  </a:lnTo>
                  <a:lnTo>
                    <a:pt x="76" y="179"/>
                  </a:lnTo>
                  <a:lnTo>
                    <a:pt x="85" y="188"/>
                  </a:lnTo>
                  <a:lnTo>
                    <a:pt x="89" y="201"/>
                  </a:lnTo>
                  <a:lnTo>
                    <a:pt x="80" y="210"/>
                  </a:lnTo>
                  <a:lnTo>
                    <a:pt x="85" y="215"/>
                  </a:lnTo>
                  <a:lnTo>
                    <a:pt x="102" y="233"/>
                  </a:lnTo>
                  <a:lnTo>
                    <a:pt x="98" y="251"/>
                  </a:lnTo>
                  <a:lnTo>
                    <a:pt x="102" y="264"/>
                  </a:lnTo>
                  <a:lnTo>
                    <a:pt x="98" y="273"/>
                  </a:lnTo>
                  <a:lnTo>
                    <a:pt x="94" y="277"/>
                  </a:lnTo>
                  <a:lnTo>
                    <a:pt x="89" y="286"/>
                  </a:lnTo>
                  <a:lnTo>
                    <a:pt x="85" y="282"/>
                  </a:lnTo>
                  <a:lnTo>
                    <a:pt x="94" y="264"/>
                  </a:lnTo>
                  <a:lnTo>
                    <a:pt x="89" y="255"/>
                  </a:lnTo>
                  <a:lnTo>
                    <a:pt x="89" y="242"/>
                  </a:lnTo>
                  <a:lnTo>
                    <a:pt x="80" y="228"/>
                  </a:lnTo>
                  <a:lnTo>
                    <a:pt x="76" y="215"/>
                  </a:lnTo>
                  <a:lnTo>
                    <a:pt x="76" y="197"/>
                  </a:lnTo>
                  <a:lnTo>
                    <a:pt x="62" y="183"/>
                  </a:lnTo>
                  <a:lnTo>
                    <a:pt x="53" y="188"/>
                  </a:lnTo>
                  <a:lnTo>
                    <a:pt x="44" y="201"/>
                  </a:lnTo>
                  <a:lnTo>
                    <a:pt x="22" y="197"/>
                  </a:lnTo>
                  <a:lnTo>
                    <a:pt x="27" y="183"/>
                  </a:lnTo>
                  <a:lnTo>
                    <a:pt x="31" y="175"/>
                  </a:lnTo>
                  <a:lnTo>
                    <a:pt x="22" y="139"/>
                  </a:lnTo>
                  <a:lnTo>
                    <a:pt x="13" y="134"/>
                  </a:lnTo>
                  <a:lnTo>
                    <a:pt x="9" y="139"/>
                  </a:lnTo>
                  <a:lnTo>
                    <a:pt x="0" y="12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91" name="Freeform 111"/>
            <p:cNvSpPr>
              <a:spLocks/>
            </p:cNvSpPr>
            <p:nvPr/>
          </p:nvSpPr>
          <p:spPr bwMode="gray">
            <a:xfrm>
              <a:off x="6662735" y="4175365"/>
              <a:ext cx="113104" cy="105185"/>
            </a:xfrm>
            <a:custGeom>
              <a:avLst/>
              <a:gdLst/>
              <a:ahLst/>
              <a:cxnLst>
                <a:cxn ang="0">
                  <a:pos x="9" y="49"/>
                </a:cxn>
                <a:cxn ang="0">
                  <a:pos x="9" y="62"/>
                </a:cxn>
                <a:cxn ang="0">
                  <a:pos x="18" y="58"/>
                </a:cxn>
                <a:cxn ang="0">
                  <a:pos x="18" y="62"/>
                </a:cxn>
                <a:cxn ang="0">
                  <a:pos x="13" y="67"/>
                </a:cxn>
                <a:cxn ang="0">
                  <a:pos x="18" y="71"/>
                </a:cxn>
                <a:cxn ang="0">
                  <a:pos x="22" y="67"/>
                </a:cxn>
                <a:cxn ang="0">
                  <a:pos x="31" y="67"/>
                </a:cxn>
                <a:cxn ang="0">
                  <a:pos x="40" y="53"/>
                </a:cxn>
                <a:cxn ang="0">
                  <a:pos x="53" y="53"/>
                </a:cxn>
                <a:cxn ang="0">
                  <a:pos x="53" y="44"/>
                </a:cxn>
                <a:cxn ang="0">
                  <a:pos x="62" y="44"/>
                </a:cxn>
                <a:cxn ang="0">
                  <a:pos x="71" y="36"/>
                </a:cxn>
                <a:cxn ang="0">
                  <a:pos x="71" y="9"/>
                </a:cxn>
                <a:cxn ang="0">
                  <a:pos x="67" y="4"/>
                </a:cxn>
                <a:cxn ang="0">
                  <a:pos x="58" y="0"/>
                </a:cxn>
                <a:cxn ang="0">
                  <a:pos x="53" y="0"/>
                </a:cxn>
                <a:cxn ang="0">
                  <a:pos x="49" y="9"/>
                </a:cxn>
                <a:cxn ang="0">
                  <a:pos x="40" y="9"/>
                </a:cxn>
                <a:cxn ang="0">
                  <a:pos x="35" y="4"/>
                </a:cxn>
                <a:cxn ang="0">
                  <a:pos x="9" y="9"/>
                </a:cxn>
                <a:cxn ang="0">
                  <a:pos x="0" y="22"/>
                </a:cxn>
                <a:cxn ang="0">
                  <a:pos x="9" y="40"/>
                </a:cxn>
                <a:cxn ang="0">
                  <a:pos x="9" y="49"/>
                </a:cxn>
              </a:cxnLst>
              <a:rect l="0" t="0" r="r" b="b"/>
              <a:pathLst>
                <a:path w="71" h="71">
                  <a:moveTo>
                    <a:pt x="9" y="49"/>
                  </a:moveTo>
                  <a:lnTo>
                    <a:pt x="9" y="62"/>
                  </a:lnTo>
                  <a:lnTo>
                    <a:pt x="18" y="58"/>
                  </a:lnTo>
                  <a:lnTo>
                    <a:pt x="18" y="62"/>
                  </a:lnTo>
                  <a:lnTo>
                    <a:pt x="13" y="67"/>
                  </a:lnTo>
                  <a:lnTo>
                    <a:pt x="18" y="71"/>
                  </a:lnTo>
                  <a:lnTo>
                    <a:pt x="22" y="67"/>
                  </a:lnTo>
                  <a:lnTo>
                    <a:pt x="31" y="67"/>
                  </a:lnTo>
                  <a:lnTo>
                    <a:pt x="40" y="53"/>
                  </a:lnTo>
                  <a:lnTo>
                    <a:pt x="53" y="53"/>
                  </a:lnTo>
                  <a:lnTo>
                    <a:pt x="53" y="44"/>
                  </a:lnTo>
                  <a:lnTo>
                    <a:pt x="62" y="44"/>
                  </a:lnTo>
                  <a:lnTo>
                    <a:pt x="71" y="36"/>
                  </a:lnTo>
                  <a:lnTo>
                    <a:pt x="71" y="9"/>
                  </a:lnTo>
                  <a:lnTo>
                    <a:pt x="67" y="4"/>
                  </a:lnTo>
                  <a:lnTo>
                    <a:pt x="58" y="0"/>
                  </a:lnTo>
                  <a:lnTo>
                    <a:pt x="53" y="0"/>
                  </a:lnTo>
                  <a:lnTo>
                    <a:pt x="49" y="9"/>
                  </a:lnTo>
                  <a:lnTo>
                    <a:pt x="40" y="9"/>
                  </a:lnTo>
                  <a:lnTo>
                    <a:pt x="35" y="4"/>
                  </a:lnTo>
                  <a:lnTo>
                    <a:pt x="9" y="9"/>
                  </a:lnTo>
                  <a:lnTo>
                    <a:pt x="0" y="22"/>
                  </a:lnTo>
                  <a:lnTo>
                    <a:pt x="9" y="40"/>
                  </a:lnTo>
                  <a:lnTo>
                    <a:pt x="9" y="4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92" name="Freeform 112"/>
            <p:cNvSpPr>
              <a:spLocks/>
            </p:cNvSpPr>
            <p:nvPr/>
          </p:nvSpPr>
          <p:spPr bwMode="gray">
            <a:xfrm>
              <a:off x="6143414" y="4287957"/>
              <a:ext cx="55755" cy="78518"/>
            </a:xfrm>
            <a:custGeom>
              <a:avLst/>
              <a:gdLst/>
              <a:ahLst/>
              <a:cxnLst>
                <a:cxn ang="0">
                  <a:pos x="0" y="40"/>
                </a:cxn>
                <a:cxn ang="0">
                  <a:pos x="9" y="53"/>
                </a:cxn>
                <a:cxn ang="0">
                  <a:pos x="22" y="53"/>
                </a:cxn>
                <a:cxn ang="0">
                  <a:pos x="35" y="44"/>
                </a:cxn>
                <a:cxn ang="0">
                  <a:pos x="35" y="31"/>
                </a:cxn>
                <a:cxn ang="0">
                  <a:pos x="22" y="4"/>
                </a:cxn>
                <a:cxn ang="0">
                  <a:pos x="9" y="0"/>
                </a:cxn>
                <a:cxn ang="0">
                  <a:pos x="4" y="4"/>
                </a:cxn>
                <a:cxn ang="0">
                  <a:pos x="9" y="9"/>
                </a:cxn>
                <a:cxn ang="0">
                  <a:pos x="4" y="13"/>
                </a:cxn>
                <a:cxn ang="0">
                  <a:pos x="4" y="22"/>
                </a:cxn>
                <a:cxn ang="0">
                  <a:pos x="0" y="22"/>
                </a:cxn>
                <a:cxn ang="0">
                  <a:pos x="4" y="35"/>
                </a:cxn>
                <a:cxn ang="0">
                  <a:pos x="0" y="40"/>
                </a:cxn>
              </a:cxnLst>
              <a:rect l="0" t="0" r="r" b="b"/>
              <a:pathLst>
                <a:path w="35" h="53">
                  <a:moveTo>
                    <a:pt x="0" y="40"/>
                  </a:moveTo>
                  <a:lnTo>
                    <a:pt x="9" y="53"/>
                  </a:lnTo>
                  <a:lnTo>
                    <a:pt x="22" y="53"/>
                  </a:lnTo>
                  <a:lnTo>
                    <a:pt x="35" y="44"/>
                  </a:lnTo>
                  <a:lnTo>
                    <a:pt x="35" y="31"/>
                  </a:lnTo>
                  <a:lnTo>
                    <a:pt x="22" y="4"/>
                  </a:lnTo>
                  <a:lnTo>
                    <a:pt x="9" y="0"/>
                  </a:lnTo>
                  <a:lnTo>
                    <a:pt x="4" y="4"/>
                  </a:lnTo>
                  <a:lnTo>
                    <a:pt x="9" y="9"/>
                  </a:lnTo>
                  <a:lnTo>
                    <a:pt x="4" y="13"/>
                  </a:lnTo>
                  <a:lnTo>
                    <a:pt x="4" y="22"/>
                  </a:lnTo>
                  <a:lnTo>
                    <a:pt x="0" y="22"/>
                  </a:lnTo>
                  <a:lnTo>
                    <a:pt x="4" y="35"/>
                  </a:lnTo>
                  <a:lnTo>
                    <a:pt x="0" y="4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93" name="Freeform 113"/>
            <p:cNvSpPr>
              <a:spLocks noEditPoints="1"/>
            </p:cNvSpPr>
            <p:nvPr/>
          </p:nvSpPr>
          <p:spPr bwMode="gray">
            <a:xfrm>
              <a:off x="6008008" y="3116111"/>
              <a:ext cx="1393884" cy="979254"/>
            </a:xfrm>
            <a:custGeom>
              <a:avLst/>
              <a:gdLst/>
              <a:ahLst/>
              <a:cxnLst>
                <a:cxn ang="0">
                  <a:pos x="18" y="339"/>
                </a:cxn>
                <a:cxn ang="0">
                  <a:pos x="13" y="353"/>
                </a:cxn>
                <a:cxn ang="0">
                  <a:pos x="71" y="366"/>
                </a:cxn>
                <a:cxn ang="0">
                  <a:pos x="71" y="433"/>
                </a:cxn>
                <a:cxn ang="0">
                  <a:pos x="120" y="473"/>
                </a:cxn>
                <a:cxn ang="0">
                  <a:pos x="210" y="514"/>
                </a:cxn>
                <a:cxn ang="0">
                  <a:pos x="219" y="527"/>
                </a:cxn>
                <a:cxn ang="0">
                  <a:pos x="259" y="509"/>
                </a:cxn>
                <a:cxn ang="0">
                  <a:pos x="303" y="500"/>
                </a:cxn>
                <a:cxn ang="0">
                  <a:pos x="344" y="500"/>
                </a:cxn>
                <a:cxn ang="0">
                  <a:pos x="344" y="576"/>
                </a:cxn>
                <a:cxn ang="0">
                  <a:pos x="357" y="603"/>
                </a:cxn>
                <a:cxn ang="0">
                  <a:pos x="393" y="612"/>
                </a:cxn>
                <a:cxn ang="0">
                  <a:pos x="406" y="599"/>
                </a:cxn>
                <a:cxn ang="0">
                  <a:pos x="455" y="585"/>
                </a:cxn>
                <a:cxn ang="0">
                  <a:pos x="487" y="608"/>
                </a:cxn>
                <a:cxn ang="0">
                  <a:pos x="513" y="621"/>
                </a:cxn>
                <a:cxn ang="0">
                  <a:pos x="522" y="612"/>
                </a:cxn>
                <a:cxn ang="0">
                  <a:pos x="567" y="594"/>
                </a:cxn>
                <a:cxn ang="0">
                  <a:pos x="589" y="585"/>
                </a:cxn>
                <a:cxn ang="0">
                  <a:pos x="612" y="585"/>
                </a:cxn>
                <a:cxn ang="0">
                  <a:pos x="638" y="567"/>
                </a:cxn>
                <a:cxn ang="0">
                  <a:pos x="665" y="532"/>
                </a:cxn>
                <a:cxn ang="0">
                  <a:pos x="683" y="482"/>
                </a:cxn>
                <a:cxn ang="0">
                  <a:pos x="688" y="451"/>
                </a:cxn>
                <a:cxn ang="0">
                  <a:pos x="674" y="424"/>
                </a:cxn>
                <a:cxn ang="0">
                  <a:pos x="656" y="375"/>
                </a:cxn>
                <a:cxn ang="0">
                  <a:pos x="701" y="344"/>
                </a:cxn>
                <a:cxn ang="0">
                  <a:pos x="643" y="339"/>
                </a:cxn>
                <a:cxn ang="0">
                  <a:pos x="656" y="299"/>
                </a:cxn>
                <a:cxn ang="0">
                  <a:pos x="692" y="286"/>
                </a:cxn>
                <a:cxn ang="0">
                  <a:pos x="674" y="317"/>
                </a:cxn>
                <a:cxn ang="0">
                  <a:pos x="719" y="295"/>
                </a:cxn>
                <a:cxn ang="0">
                  <a:pos x="764" y="259"/>
                </a:cxn>
                <a:cxn ang="0">
                  <a:pos x="804" y="232"/>
                </a:cxn>
                <a:cxn ang="0">
                  <a:pos x="822" y="223"/>
                </a:cxn>
                <a:cxn ang="0">
                  <a:pos x="875" y="143"/>
                </a:cxn>
                <a:cxn ang="0">
                  <a:pos x="817" y="134"/>
                </a:cxn>
                <a:cxn ang="0">
                  <a:pos x="781" y="98"/>
                </a:cxn>
                <a:cxn ang="0">
                  <a:pos x="714" y="4"/>
                </a:cxn>
                <a:cxn ang="0">
                  <a:pos x="661" y="27"/>
                </a:cxn>
                <a:cxn ang="0">
                  <a:pos x="652" y="85"/>
                </a:cxn>
                <a:cxn ang="0">
                  <a:pos x="607" y="111"/>
                </a:cxn>
                <a:cxn ang="0">
                  <a:pos x="621" y="138"/>
                </a:cxn>
                <a:cxn ang="0">
                  <a:pos x="656" y="156"/>
                </a:cxn>
                <a:cxn ang="0">
                  <a:pos x="585" y="179"/>
                </a:cxn>
                <a:cxn ang="0">
                  <a:pos x="545" y="187"/>
                </a:cxn>
                <a:cxn ang="0">
                  <a:pos x="522" y="241"/>
                </a:cxn>
                <a:cxn ang="0">
                  <a:pos x="415" y="250"/>
                </a:cxn>
                <a:cxn ang="0">
                  <a:pos x="286" y="192"/>
                </a:cxn>
                <a:cxn ang="0">
                  <a:pos x="210" y="120"/>
                </a:cxn>
                <a:cxn ang="0">
                  <a:pos x="183" y="120"/>
                </a:cxn>
                <a:cxn ang="0">
                  <a:pos x="134" y="152"/>
                </a:cxn>
                <a:cxn ang="0">
                  <a:pos x="89" y="201"/>
                </a:cxn>
                <a:cxn ang="0">
                  <a:pos x="94" y="259"/>
                </a:cxn>
                <a:cxn ang="0">
                  <a:pos x="35" y="290"/>
                </a:cxn>
                <a:cxn ang="0">
                  <a:pos x="0" y="295"/>
                </a:cxn>
                <a:cxn ang="0">
                  <a:pos x="504" y="648"/>
                </a:cxn>
                <a:cxn ang="0">
                  <a:pos x="531" y="652"/>
                </a:cxn>
                <a:cxn ang="0">
                  <a:pos x="527" y="634"/>
                </a:cxn>
              </a:cxnLst>
              <a:rect l="0" t="0" r="r" b="b"/>
              <a:pathLst>
                <a:path w="875" h="661">
                  <a:moveTo>
                    <a:pt x="0" y="304"/>
                  </a:moveTo>
                  <a:lnTo>
                    <a:pt x="0" y="322"/>
                  </a:lnTo>
                  <a:lnTo>
                    <a:pt x="18" y="326"/>
                  </a:lnTo>
                  <a:lnTo>
                    <a:pt x="18" y="339"/>
                  </a:lnTo>
                  <a:lnTo>
                    <a:pt x="22" y="339"/>
                  </a:lnTo>
                  <a:lnTo>
                    <a:pt x="22" y="344"/>
                  </a:lnTo>
                  <a:lnTo>
                    <a:pt x="18" y="348"/>
                  </a:lnTo>
                  <a:lnTo>
                    <a:pt x="13" y="353"/>
                  </a:lnTo>
                  <a:lnTo>
                    <a:pt x="31" y="353"/>
                  </a:lnTo>
                  <a:lnTo>
                    <a:pt x="40" y="366"/>
                  </a:lnTo>
                  <a:lnTo>
                    <a:pt x="53" y="362"/>
                  </a:lnTo>
                  <a:lnTo>
                    <a:pt x="71" y="366"/>
                  </a:lnTo>
                  <a:lnTo>
                    <a:pt x="71" y="384"/>
                  </a:lnTo>
                  <a:lnTo>
                    <a:pt x="80" y="397"/>
                  </a:lnTo>
                  <a:lnTo>
                    <a:pt x="80" y="411"/>
                  </a:lnTo>
                  <a:lnTo>
                    <a:pt x="71" y="433"/>
                  </a:lnTo>
                  <a:lnTo>
                    <a:pt x="80" y="460"/>
                  </a:lnTo>
                  <a:lnTo>
                    <a:pt x="89" y="456"/>
                  </a:lnTo>
                  <a:lnTo>
                    <a:pt x="102" y="469"/>
                  </a:lnTo>
                  <a:lnTo>
                    <a:pt x="120" y="473"/>
                  </a:lnTo>
                  <a:lnTo>
                    <a:pt x="138" y="491"/>
                  </a:lnTo>
                  <a:lnTo>
                    <a:pt x="147" y="491"/>
                  </a:lnTo>
                  <a:lnTo>
                    <a:pt x="169" y="509"/>
                  </a:lnTo>
                  <a:lnTo>
                    <a:pt x="210" y="514"/>
                  </a:lnTo>
                  <a:lnTo>
                    <a:pt x="219" y="505"/>
                  </a:lnTo>
                  <a:lnTo>
                    <a:pt x="219" y="509"/>
                  </a:lnTo>
                  <a:lnTo>
                    <a:pt x="214" y="518"/>
                  </a:lnTo>
                  <a:lnTo>
                    <a:pt x="219" y="527"/>
                  </a:lnTo>
                  <a:lnTo>
                    <a:pt x="232" y="514"/>
                  </a:lnTo>
                  <a:lnTo>
                    <a:pt x="245" y="505"/>
                  </a:lnTo>
                  <a:lnTo>
                    <a:pt x="254" y="509"/>
                  </a:lnTo>
                  <a:lnTo>
                    <a:pt x="259" y="509"/>
                  </a:lnTo>
                  <a:lnTo>
                    <a:pt x="272" y="505"/>
                  </a:lnTo>
                  <a:lnTo>
                    <a:pt x="290" y="491"/>
                  </a:lnTo>
                  <a:lnTo>
                    <a:pt x="303" y="491"/>
                  </a:lnTo>
                  <a:lnTo>
                    <a:pt x="303" y="500"/>
                  </a:lnTo>
                  <a:lnTo>
                    <a:pt x="317" y="496"/>
                  </a:lnTo>
                  <a:lnTo>
                    <a:pt x="330" y="500"/>
                  </a:lnTo>
                  <a:lnTo>
                    <a:pt x="330" y="509"/>
                  </a:lnTo>
                  <a:lnTo>
                    <a:pt x="344" y="500"/>
                  </a:lnTo>
                  <a:lnTo>
                    <a:pt x="353" y="509"/>
                  </a:lnTo>
                  <a:lnTo>
                    <a:pt x="353" y="540"/>
                  </a:lnTo>
                  <a:lnTo>
                    <a:pt x="339" y="554"/>
                  </a:lnTo>
                  <a:lnTo>
                    <a:pt x="344" y="576"/>
                  </a:lnTo>
                  <a:lnTo>
                    <a:pt x="357" y="567"/>
                  </a:lnTo>
                  <a:lnTo>
                    <a:pt x="357" y="581"/>
                  </a:lnTo>
                  <a:lnTo>
                    <a:pt x="370" y="590"/>
                  </a:lnTo>
                  <a:lnTo>
                    <a:pt x="357" y="603"/>
                  </a:lnTo>
                  <a:lnTo>
                    <a:pt x="379" y="612"/>
                  </a:lnTo>
                  <a:lnTo>
                    <a:pt x="388" y="608"/>
                  </a:lnTo>
                  <a:lnTo>
                    <a:pt x="393" y="608"/>
                  </a:lnTo>
                  <a:lnTo>
                    <a:pt x="393" y="612"/>
                  </a:lnTo>
                  <a:lnTo>
                    <a:pt x="393" y="621"/>
                  </a:lnTo>
                  <a:lnTo>
                    <a:pt x="402" y="621"/>
                  </a:lnTo>
                  <a:lnTo>
                    <a:pt x="402" y="599"/>
                  </a:lnTo>
                  <a:lnTo>
                    <a:pt x="406" y="599"/>
                  </a:lnTo>
                  <a:lnTo>
                    <a:pt x="411" y="594"/>
                  </a:lnTo>
                  <a:lnTo>
                    <a:pt x="433" y="594"/>
                  </a:lnTo>
                  <a:lnTo>
                    <a:pt x="442" y="590"/>
                  </a:lnTo>
                  <a:lnTo>
                    <a:pt x="455" y="585"/>
                  </a:lnTo>
                  <a:lnTo>
                    <a:pt x="473" y="594"/>
                  </a:lnTo>
                  <a:lnTo>
                    <a:pt x="469" y="603"/>
                  </a:lnTo>
                  <a:lnTo>
                    <a:pt x="487" y="603"/>
                  </a:lnTo>
                  <a:lnTo>
                    <a:pt x="487" y="608"/>
                  </a:lnTo>
                  <a:lnTo>
                    <a:pt x="496" y="608"/>
                  </a:lnTo>
                  <a:lnTo>
                    <a:pt x="500" y="612"/>
                  </a:lnTo>
                  <a:lnTo>
                    <a:pt x="518" y="608"/>
                  </a:lnTo>
                  <a:lnTo>
                    <a:pt x="513" y="621"/>
                  </a:lnTo>
                  <a:lnTo>
                    <a:pt x="518" y="630"/>
                  </a:lnTo>
                  <a:lnTo>
                    <a:pt x="531" y="625"/>
                  </a:lnTo>
                  <a:lnTo>
                    <a:pt x="522" y="621"/>
                  </a:lnTo>
                  <a:lnTo>
                    <a:pt x="522" y="612"/>
                  </a:lnTo>
                  <a:lnTo>
                    <a:pt x="531" y="616"/>
                  </a:lnTo>
                  <a:lnTo>
                    <a:pt x="545" y="603"/>
                  </a:lnTo>
                  <a:lnTo>
                    <a:pt x="554" y="608"/>
                  </a:lnTo>
                  <a:lnTo>
                    <a:pt x="567" y="594"/>
                  </a:lnTo>
                  <a:lnTo>
                    <a:pt x="571" y="585"/>
                  </a:lnTo>
                  <a:lnTo>
                    <a:pt x="571" y="599"/>
                  </a:lnTo>
                  <a:lnTo>
                    <a:pt x="580" y="594"/>
                  </a:lnTo>
                  <a:lnTo>
                    <a:pt x="589" y="585"/>
                  </a:lnTo>
                  <a:lnTo>
                    <a:pt x="589" y="590"/>
                  </a:lnTo>
                  <a:lnTo>
                    <a:pt x="594" y="585"/>
                  </a:lnTo>
                  <a:lnTo>
                    <a:pt x="603" y="590"/>
                  </a:lnTo>
                  <a:lnTo>
                    <a:pt x="612" y="585"/>
                  </a:lnTo>
                  <a:lnTo>
                    <a:pt x="616" y="576"/>
                  </a:lnTo>
                  <a:lnTo>
                    <a:pt x="625" y="576"/>
                  </a:lnTo>
                  <a:lnTo>
                    <a:pt x="634" y="563"/>
                  </a:lnTo>
                  <a:lnTo>
                    <a:pt x="638" y="567"/>
                  </a:lnTo>
                  <a:lnTo>
                    <a:pt x="643" y="558"/>
                  </a:lnTo>
                  <a:lnTo>
                    <a:pt x="661" y="545"/>
                  </a:lnTo>
                  <a:lnTo>
                    <a:pt x="656" y="523"/>
                  </a:lnTo>
                  <a:lnTo>
                    <a:pt x="665" y="532"/>
                  </a:lnTo>
                  <a:lnTo>
                    <a:pt x="674" y="518"/>
                  </a:lnTo>
                  <a:lnTo>
                    <a:pt x="674" y="509"/>
                  </a:lnTo>
                  <a:lnTo>
                    <a:pt x="683" y="505"/>
                  </a:lnTo>
                  <a:lnTo>
                    <a:pt x="683" y="482"/>
                  </a:lnTo>
                  <a:lnTo>
                    <a:pt x="692" y="473"/>
                  </a:lnTo>
                  <a:lnTo>
                    <a:pt x="665" y="469"/>
                  </a:lnTo>
                  <a:lnTo>
                    <a:pt x="674" y="465"/>
                  </a:lnTo>
                  <a:lnTo>
                    <a:pt x="688" y="451"/>
                  </a:lnTo>
                  <a:lnTo>
                    <a:pt x="670" y="438"/>
                  </a:lnTo>
                  <a:lnTo>
                    <a:pt x="683" y="442"/>
                  </a:lnTo>
                  <a:lnTo>
                    <a:pt x="688" y="433"/>
                  </a:lnTo>
                  <a:lnTo>
                    <a:pt x="674" y="424"/>
                  </a:lnTo>
                  <a:lnTo>
                    <a:pt x="674" y="406"/>
                  </a:lnTo>
                  <a:lnTo>
                    <a:pt x="670" y="389"/>
                  </a:lnTo>
                  <a:lnTo>
                    <a:pt x="652" y="389"/>
                  </a:lnTo>
                  <a:lnTo>
                    <a:pt x="656" y="375"/>
                  </a:lnTo>
                  <a:lnTo>
                    <a:pt x="670" y="371"/>
                  </a:lnTo>
                  <a:lnTo>
                    <a:pt x="674" y="362"/>
                  </a:lnTo>
                  <a:lnTo>
                    <a:pt x="692" y="357"/>
                  </a:lnTo>
                  <a:lnTo>
                    <a:pt x="701" y="344"/>
                  </a:lnTo>
                  <a:lnTo>
                    <a:pt x="670" y="335"/>
                  </a:lnTo>
                  <a:lnTo>
                    <a:pt x="652" y="348"/>
                  </a:lnTo>
                  <a:lnTo>
                    <a:pt x="638" y="339"/>
                  </a:lnTo>
                  <a:lnTo>
                    <a:pt x="643" y="339"/>
                  </a:lnTo>
                  <a:lnTo>
                    <a:pt x="625" y="322"/>
                  </a:lnTo>
                  <a:lnTo>
                    <a:pt x="634" y="317"/>
                  </a:lnTo>
                  <a:lnTo>
                    <a:pt x="652" y="313"/>
                  </a:lnTo>
                  <a:lnTo>
                    <a:pt x="656" y="299"/>
                  </a:lnTo>
                  <a:lnTo>
                    <a:pt x="674" y="281"/>
                  </a:lnTo>
                  <a:lnTo>
                    <a:pt x="674" y="277"/>
                  </a:lnTo>
                  <a:lnTo>
                    <a:pt x="683" y="277"/>
                  </a:lnTo>
                  <a:lnTo>
                    <a:pt x="692" y="286"/>
                  </a:lnTo>
                  <a:lnTo>
                    <a:pt x="683" y="295"/>
                  </a:lnTo>
                  <a:lnTo>
                    <a:pt x="674" y="304"/>
                  </a:lnTo>
                  <a:lnTo>
                    <a:pt x="688" y="304"/>
                  </a:lnTo>
                  <a:lnTo>
                    <a:pt x="674" y="317"/>
                  </a:lnTo>
                  <a:lnTo>
                    <a:pt x="688" y="317"/>
                  </a:lnTo>
                  <a:lnTo>
                    <a:pt x="701" y="304"/>
                  </a:lnTo>
                  <a:lnTo>
                    <a:pt x="719" y="299"/>
                  </a:lnTo>
                  <a:lnTo>
                    <a:pt x="719" y="295"/>
                  </a:lnTo>
                  <a:lnTo>
                    <a:pt x="741" y="281"/>
                  </a:lnTo>
                  <a:lnTo>
                    <a:pt x="746" y="281"/>
                  </a:lnTo>
                  <a:lnTo>
                    <a:pt x="759" y="263"/>
                  </a:lnTo>
                  <a:lnTo>
                    <a:pt x="764" y="259"/>
                  </a:lnTo>
                  <a:lnTo>
                    <a:pt x="781" y="268"/>
                  </a:lnTo>
                  <a:lnTo>
                    <a:pt x="781" y="254"/>
                  </a:lnTo>
                  <a:lnTo>
                    <a:pt x="795" y="241"/>
                  </a:lnTo>
                  <a:lnTo>
                    <a:pt x="804" y="232"/>
                  </a:lnTo>
                  <a:lnTo>
                    <a:pt x="813" y="246"/>
                  </a:lnTo>
                  <a:lnTo>
                    <a:pt x="808" y="237"/>
                  </a:lnTo>
                  <a:lnTo>
                    <a:pt x="817" y="228"/>
                  </a:lnTo>
                  <a:lnTo>
                    <a:pt x="822" y="223"/>
                  </a:lnTo>
                  <a:lnTo>
                    <a:pt x="817" y="201"/>
                  </a:lnTo>
                  <a:lnTo>
                    <a:pt x="826" y="192"/>
                  </a:lnTo>
                  <a:lnTo>
                    <a:pt x="844" y="192"/>
                  </a:lnTo>
                  <a:lnTo>
                    <a:pt x="875" y="143"/>
                  </a:lnTo>
                  <a:lnTo>
                    <a:pt x="871" y="129"/>
                  </a:lnTo>
                  <a:lnTo>
                    <a:pt x="862" y="125"/>
                  </a:lnTo>
                  <a:lnTo>
                    <a:pt x="839" y="143"/>
                  </a:lnTo>
                  <a:lnTo>
                    <a:pt x="817" y="134"/>
                  </a:lnTo>
                  <a:lnTo>
                    <a:pt x="813" y="116"/>
                  </a:lnTo>
                  <a:lnTo>
                    <a:pt x="795" y="103"/>
                  </a:lnTo>
                  <a:lnTo>
                    <a:pt x="786" y="103"/>
                  </a:lnTo>
                  <a:lnTo>
                    <a:pt x="781" y="98"/>
                  </a:lnTo>
                  <a:lnTo>
                    <a:pt x="768" y="98"/>
                  </a:lnTo>
                  <a:lnTo>
                    <a:pt x="764" y="76"/>
                  </a:lnTo>
                  <a:lnTo>
                    <a:pt x="741" y="18"/>
                  </a:lnTo>
                  <a:lnTo>
                    <a:pt x="714" y="4"/>
                  </a:lnTo>
                  <a:lnTo>
                    <a:pt x="701" y="0"/>
                  </a:lnTo>
                  <a:lnTo>
                    <a:pt x="674" y="4"/>
                  </a:lnTo>
                  <a:lnTo>
                    <a:pt x="661" y="22"/>
                  </a:lnTo>
                  <a:lnTo>
                    <a:pt x="661" y="27"/>
                  </a:lnTo>
                  <a:lnTo>
                    <a:pt x="670" y="27"/>
                  </a:lnTo>
                  <a:lnTo>
                    <a:pt x="670" y="40"/>
                  </a:lnTo>
                  <a:lnTo>
                    <a:pt x="643" y="76"/>
                  </a:lnTo>
                  <a:lnTo>
                    <a:pt x="652" y="85"/>
                  </a:lnTo>
                  <a:lnTo>
                    <a:pt x="638" y="89"/>
                  </a:lnTo>
                  <a:lnTo>
                    <a:pt x="625" y="103"/>
                  </a:lnTo>
                  <a:lnTo>
                    <a:pt x="612" y="94"/>
                  </a:lnTo>
                  <a:lnTo>
                    <a:pt x="607" y="111"/>
                  </a:lnTo>
                  <a:lnTo>
                    <a:pt x="594" y="129"/>
                  </a:lnTo>
                  <a:lnTo>
                    <a:pt x="598" y="138"/>
                  </a:lnTo>
                  <a:lnTo>
                    <a:pt x="612" y="134"/>
                  </a:lnTo>
                  <a:lnTo>
                    <a:pt x="621" y="138"/>
                  </a:lnTo>
                  <a:lnTo>
                    <a:pt x="638" y="129"/>
                  </a:lnTo>
                  <a:lnTo>
                    <a:pt x="647" y="147"/>
                  </a:lnTo>
                  <a:lnTo>
                    <a:pt x="661" y="147"/>
                  </a:lnTo>
                  <a:lnTo>
                    <a:pt x="656" y="156"/>
                  </a:lnTo>
                  <a:lnTo>
                    <a:pt x="643" y="165"/>
                  </a:lnTo>
                  <a:lnTo>
                    <a:pt x="621" y="161"/>
                  </a:lnTo>
                  <a:lnTo>
                    <a:pt x="598" y="183"/>
                  </a:lnTo>
                  <a:lnTo>
                    <a:pt x="585" y="179"/>
                  </a:lnTo>
                  <a:lnTo>
                    <a:pt x="571" y="196"/>
                  </a:lnTo>
                  <a:lnTo>
                    <a:pt x="563" y="196"/>
                  </a:lnTo>
                  <a:lnTo>
                    <a:pt x="554" y="187"/>
                  </a:lnTo>
                  <a:lnTo>
                    <a:pt x="545" y="187"/>
                  </a:lnTo>
                  <a:lnTo>
                    <a:pt x="536" y="201"/>
                  </a:lnTo>
                  <a:lnTo>
                    <a:pt x="549" y="219"/>
                  </a:lnTo>
                  <a:lnTo>
                    <a:pt x="531" y="228"/>
                  </a:lnTo>
                  <a:lnTo>
                    <a:pt x="522" y="241"/>
                  </a:lnTo>
                  <a:lnTo>
                    <a:pt x="496" y="241"/>
                  </a:lnTo>
                  <a:lnTo>
                    <a:pt x="464" y="250"/>
                  </a:lnTo>
                  <a:lnTo>
                    <a:pt x="455" y="263"/>
                  </a:lnTo>
                  <a:lnTo>
                    <a:pt x="415" y="250"/>
                  </a:lnTo>
                  <a:lnTo>
                    <a:pt x="406" y="241"/>
                  </a:lnTo>
                  <a:lnTo>
                    <a:pt x="326" y="237"/>
                  </a:lnTo>
                  <a:lnTo>
                    <a:pt x="308" y="205"/>
                  </a:lnTo>
                  <a:lnTo>
                    <a:pt x="286" y="192"/>
                  </a:lnTo>
                  <a:lnTo>
                    <a:pt x="250" y="187"/>
                  </a:lnTo>
                  <a:lnTo>
                    <a:pt x="250" y="147"/>
                  </a:lnTo>
                  <a:lnTo>
                    <a:pt x="228" y="129"/>
                  </a:lnTo>
                  <a:lnTo>
                    <a:pt x="210" y="120"/>
                  </a:lnTo>
                  <a:lnTo>
                    <a:pt x="205" y="107"/>
                  </a:lnTo>
                  <a:lnTo>
                    <a:pt x="196" y="107"/>
                  </a:lnTo>
                  <a:lnTo>
                    <a:pt x="192" y="107"/>
                  </a:lnTo>
                  <a:lnTo>
                    <a:pt x="183" y="120"/>
                  </a:lnTo>
                  <a:lnTo>
                    <a:pt x="174" y="129"/>
                  </a:lnTo>
                  <a:lnTo>
                    <a:pt x="174" y="147"/>
                  </a:lnTo>
                  <a:lnTo>
                    <a:pt x="161" y="156"/>
                  </a:lnTo>
                  <a:lnTo>
                    <a:pt x="134" y="152"/>
                  </a:lnTo>
                  <a:lnTo>
                    <a:pt x="120" y="183"/>
                  </a:lnTo>
                  <a:lnTo>
                    <a:pt x="125" y="192"/>
                  </a:lnTo>
                  <a:lnTo>
                    <a:pt x="89" y="192"/>
                  </a:lnTo>
                  <a:lnTo>
                    <a:pt x="89" y="201"/>
                  </a:lnTo>
                  <a:lnTo>
                    <a:pt x="98" y="205"/>
                  </a:lnTo>
                  <a:lnTo>
                    <a:pt x="102" y="228"/>
                  </a:lnTo>
                  <a:lnTo>
                    <a:pt x="94" y="254"/>
                  </a:lnTo>
                  <a:lnTo>
                    <a:pt x="94" y="259"/>
                  </a:lnTo>
                  <a:lnTo>
                    <a:pt x="80" y="263"/>
                  </a:lnTo>
                  <a:lnTo>
                    <a:pt x="62" y="277"/>
                  </a:lnTo>
                  <a:lnTo>
                    <a:pt x="44" y="277"/>
                  </a:lnTo>
                  <a:lnTo>
                    <a:pt x="35" y="290"/>
                  </a:lnTo>
                  <a:lnTo>
                    <a:pt x="27" y="281"/>
                  </a:lnTo>
                  <a:lnTo>
                    <a:pt x="18" y="281"/>
                  </a:lnTo>
                  <a:lnTo>
                    <a:pt x="13" y="290"/>
                  </a:lnTo>
                  <a:lnTo>
                    <a:pt x="0" y="295"/>
                  </a:lnTo>
                  <a:lnTo>
                    <a:pt x="0" y="304"/>
                  </a:lnTo>
                  <a:close/>
                  <a:moveTo>
                    <a:pt x="504" y="639"/>
                  </a:moveTo>
                  <a:lnTo>
                    <a:pt x="509" y="643"/>
                  </a:lnTo>
                  <a:lnTo>
                    <a:pt x="504" y="648"/>
                  </a:lnTo>
                  <a:lnTo>
                    <a:pt x="504" y="657"/>
                  </a:lnTo>
                  <a:lnTo>
                    <a:pt x="513" y="661"/>
                  </a:lnTo>
                  <a:lnTo>
                    <a:pt x="518" y="657"/>
                  </a:lnTo>
                  <a:lnTo>
                    <a:pt x="531" y="652"/>
                  </a:lnTo>
                  <a:lnTo>
                    <a:pt x="531" y="652"/>
                  </a:lnTo>
                  <a:lnTo>
                    <a:pt x="536" y="639"/>
                  </a:lnTo>
                  <a:lnTo>
                    <a:pt x="531" y="634"/>
                  </a:lnTo>
                  <a:lnTo>
                    <a:pt x="527" y="634"/>
                  </a:lnTo>
                  <a:lnTo>
                    <a:pt x="518" y="639"/>
                  </a:lnTo>
                  <a:lnTo>
                    <a:pt x="513" y="634"/>
                  </a:lnTo>
                  <a:lnTo>
                    <a:pt x="504" y="63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94" name="Freeform 114"/>
            <p:cNvSpPr>
              <a:spLocks/>
            </p:cNvSpPr>
            <p:nvPr/>
          </p:nvSpPr>
          <p:spPr bwMode="gray">
            <a:xfrm>
              <a:off x="7060988" y="3929440"/>
              <a:ext cx="43011" cy="87407"/>
            </a:xfrm>
            <a:custGeom>
              <a:avLst/>
              <a:gdLst/>
              <a:ahLst/>
              <a:cxnLst>
                <a:cxn ang="0">
                  <a:pos x="22" y="0"/>
                </a:cxn>
                <a:cxn ang="0">
                  <a:pos x="13" y="5"/>
                </a:cxn>
                <a:cxn ang="0">
                  <a:pos x="13" y="14"/>
                </a:cxn>
                <a:cxn ang="0">
                  <a:pos x="9" y="14"/>
                </a:cxn>
                <a:cxn ang="0">
                  <a:pos x="0" y="32"/>
                </a:cxn>
                <a:cxn ang="0">
                  <a:pos x="4" y="45"/>
                </a:cxn>
                <a:cxn ang="0">
                  <a:pos x="9" y="45"/>
                </a:cxn>
                <a:cxn ang="0">
                  <a:pos x="13" y="59"/>
                </a:cxn>
                <a:cxn ang="0">
                  <a:pos x="18" y="59"/>
                </a:cxn>
                <a:cxn ang="0">
                  <a:pos x="18" y="45"/>
                </a:cxn>
                <a:cxn ang="0">
                  <a:pos x="22" y="36"/>
                </a:cxn>
                <a:cxn ang="0">
                  <a:pos x="22" y="18"/>
                </a:cxn>
                <a:cxn ang="0">
                  <a:pos x="27" y="14"/>
                </a:cxn>
                <a:cxn ang="0">
                  <a:pos x="27" y="5"/>
                </a:cxn>
                <a:cxn ang="0">
                  <a:pos x="22" y="0"/>
                </a:cxn>
              </a:cxnLst>
              <a:rect l="0" t="0" r="r" b="b"/>
              <a:pathLst>
                <a:path w="27" h="59">
                  <a:moveTo>
                    <a:pt x="22" y="0"/>
                  </a:moveTo>
                  <a:lnTo>
                    <a:pt x="13" y="5"/>
                  </a:lnTo>
                  <a:lnTo>
                    <a:pt x="13" y="14"/>
                  </a:lnTo>
                  <a:lnTo>
                    <a:pt x="9" y="14"/>
                  </a:lnTo>
                  <a:lnTo>
                    <a:pt x="0" y="32"/>
                  </a:lnTo>
                  <a:lnTo>
                    <a:pt x="4" y="45"/>
                  </a:lnTo>
                  <a:lnTo>
                    <a:pt x="9" y="45"/>
                  </a:lnTo>
                  <a:lnTo>
                    <a:pt x="13" y="59"/>
                  </a:lnTo>
                  <a:lnTo>
                    <a:pt x="18" y="59"/>
                  </a:lnTo>
                  <a:lnTo>
                    <a:pt x="18" y="45"/>
                  </a:lnTo>
                  <a:lnTo>
                    <a:pt x="22" y="36"/>
                  </a:lnTo>
                  <a:lnTo>
                    <a:pt x="22" y="18"/>
                  </a:lnTo>
                  <a:lnTo>
                    <a:pt x="27" y="14"/>
                  </a:lnTo>
                  <a:lnTo>
                    <a:pt x="27" y="5"/>
                  </a:lnTo>
                  <a:lnTo>
                    <a:pt x="22"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95" name="Freeform 115"/>
            <p:cNvSpPr>
              <a:spLocks/>
            </p:cNvSpPr>
            <p:nvPr/>
          </p:nvSpPr>
          <p:spPr bwMode="gray">
            <a:xfrm>
              <a:off x="5238584" y="3453887"/>
              <a:ext cx="164080" cy="72592"/>
            </a:xfrm>
            <a:custGeom>
              <a:avLst/>
              <a:gdLst/>
              <a:ahLst/>
              <a:cxnLst>
                <a:cxn ang="0">
                  <a:pos x="0" y="0"/>
                </a:cxn>
                <a:cxn ang="0">
                  <a:pos x="18" y="9"/>
                </a:cxn>
                <a:cxn ang="0">
                  <a:pos x="23" y="18"/>
                </a:cxn>
                <a:cxn ang="0">
                  <a:pos x="23" y="31"/>
                </a:cxn>
                <a:cxn ang="0">
                  <a:pos x="18" y="35"/>
                </a:cxn>
                <a:cxn ang="0">
                  <a:pos x="40" y="40"/>
                </a:cxn>
                <a:cxn ang="0">
                  <a:pos x="49" y="44"/>
                </a:cxn>
                <a:cxn ang="0">
                  <a:pos x="58" y="49"/>
                </a:cxn>
                <a:cxn ang="0">
                  <a:pos x="63" y="44"/>
                </a:cxn>
                <a:cxn ang="0">
                  <a:pos x="72" y="49"/>
                </a:cxn>
                <a:cxn ang="0">
                  <a:pos x="76" y="44"/>
                </a:cxn>
                <a:cxn ang="0">
                  <a:pos x="85" y="49"/>
                </a:cxn>
                <a:cxn ang="0">
                  <a:pos x="94" y="44"/>
                </a:cxn>
                <a:cxn ang="0">
                  <a:pos x="99" y="49"/>
                </a:cxn>
                <a:cxn ang="0">
                  <a:pos x="103" y="44"/>
                </a:cxn>
                <a:cxn ang="0">
                  <a:pos x="94" y="40"/>
                </a:cxn>
                <a:cxn ang="0">
                  <a:pos x="90" y="35"/>
                </a:cxn>
                <a:cxn ang="0">
                  <a:pos x="94" y="26"/>
                </a:cxn>
                <a:cxn ang="0">
                  <a:pos x="94" y="26"/>
                </a:cxn>
                <a:cxn ang="0">
                  <a:pos x="85" y="22"/>
                </a:cxn>
                <a:cxn ang="0">
                  <a:pos x="90" y="18"/>
                </a:cxn>
                <a:cxn ang="0">
                  <a:pos x="76" y="18"/>
                </a:cxn>
                <a:cxn ang="0">
                  <a:pos x="76" y="13"/>
                </a:cxn>
                <a:cxn ang="0">
                  <a:pos x="67" y="13"/>
                </a:cxn>
                <a:cxn ang="0">
                  <a:pos x="67" y="18"/>
                </a:cxn>
                <a:cxn ang="0">
                  <a:pos x="63" y="13"/>
                </a:cxn>
                <a:cxn ang="0">
                  <a:pos x="58" y="18"/>
                </a:cxn>
                <a:cxn ang="0">
                  <a:pos x="54" y="9"/>
                </a:cxn>
                <a:cxn ang="0">
                  <a:pos x="49" y="13"/>
                </a:cxn>
                <a:cxn ang="0">
                  <a:pos x="45" y="4"/>
                </a:cxn>
                <a:cxn ang="0">
                  <a:pos x="27" y="4"/>
                </a:cxn>
                <a:cxn ang="0">
                  <a:pos x="18" y="0"/>
                </a:cxn>
                <a:cxn ang="0">
                  <a:pos x="5" y="0"/>
                </a:cxn>
                <a:cxn ang="0">
                  <a:pos x="0" y="0"/>
                </a:cxn>
              </a:cxnLst>
              <a:rect l="0" t="0" r="r" b="b"/>
              <a:pathLst>
                <a:path w="103" h="49">
                  <a:moveTo>
                    <a:pt x="0" y="0"/>
                  </a:moveTo>
                  <a:lnTo>
                    <a:pt x="18" y="9"/>
                  </a:lnTo>
                  <a:lnTo>
                    <a:pt x="23" y="18"/>
                  </a:lnTo>
                  <a:lnTo>
                    <a:pt x="23" y="31"/>
                  </a:lnTo>
                  <a:lnTo>
                    <a:pt x="18" y="35"/>
                  </a:lnTo>
                  <a:lnTo>
                    <a:pt x="40" y="40"/>
                  </a:lnTo>
                  <a:lnTo>
                    <a:pt x="49" y="44"/>
                  </a:lnTo>
                  <a:lnTo>
                    <a:pt x="58" y="49"/>
                  </a:lnTo>
                  <a:lnTo>
                    <a:pt x="63" y="44"/>
                  </a:lnTo>
                  <a:lnTo>
                    <a:pt x="72" y="49"/>
                  </a:lnTo>
                  <a:lnTo>
                    <a:pt x="76" y="44"/>
                  </a:lnTo>
                  <a:lnTo>
                    <a:pt x="85" y="49"/>
                  </a:lnTo>
                  <a:lnTo>
                    <a:pt x="94" y="44"/>
                  </a:lnTo>
                  <a:lnTo>
                    <a:pt x="99" y="49"/>
                  </a:lnTo>
                  <a:lnTo>
                    <a:pt x="103" y="44"/>
                  </a:lnTo>
                  <a:lnTo>
                    <a:pt x="94" y="40"/>
                  </a:lnTo>
                  <a:lnTo>
                    <a:pt x="90" y="35"/>
                  </a:lnTo>
                  <a:lnTo>
                    <a:pt x="94" y="26"/>
                  </a:lnTo>
                  <a:lnTo>
                    <a:pt x="94" y="26"/>
                  </a:lnTo>
                  <a:lnTo>
                    <a:pt x="85" y="22"/>
                  </a:lnTo>
                  <a:lnTo>
                    <a:pt x="90" y="18"/>
                  </a:lnTo>
                  <a:lnTo>
                    <a:pt x="76" y="18"/>
                  </a:lnTo>
                  <a:lnTo>
                    <a:pt x="76" y="13"/>
                  </a:lnTo>
                  <a:lnTo>
                    <a:pt x="67" y="13"/>
                  </a:lnTo>
                  <a:lnTo>
                    <a:pt x="67" y="18"/>
                  </a:lnTo>
                  <a:lnTo>
                    <a:pt x="63" y="13"/>
                  </a:lnTo>
                  <a:lnTo>
                    <a:pt x="58" y="18"/>
                  </a:lnTo>
                  <a:lnTo>
                    <a:pt x="54" y="9"/>
                  </a:lnTo>
                  <a:lnTo>
                    <a:pt x="49" y="13"/>
                  </a:lnTo>
                  <a:lnTo>
                    <a:pt x="45" y="4"/>
                  </a:lnTo>
                  <a:lnTo>
                    <a:pt x="27" y="4"/>
                  </a:lnTo>
                  <a:lnTo>
                    <a:pt x="18" y="0"/>
                  </a:lnTo>
                  <a:lnTo>
                    <a:pt x="5" y="0"/>
                  </a:lnTo>
                  <a:lnTo>
                    <a:pt x="0"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96" name="Freeform 116"/>
            <p:cNvSpPr>
              <a:spLocks/>
            </p:cNvSpPr>
            <p:nvPr/>
          </p:nvSpPr>
          <p:spPr bwMode="gray">
            <a:xfrm>
              <a:off x="7629692" y="4202031"/>
              <a:ext cx="1593" cy="13333"/>
            </a:xfrm>
            <a:custGeom>
              <a:avLst/>
              <a:gdLst/>
              <a:ahLst/>
              <a:cxnLst>
                <a:cxn ang="0">
                  <a:pos x="0" y="0"/>
                </a:cxn>
                <a:cxn ang="0">
                  <a:pos x="0" y="4"/>
                </a:cxn>
                <a:cxn ang="0">
                  <a:pos x="0" y="9"/>
                </a:cxn>
                <a:cxn ang="0">
                  <a:pos x="0" y="0"/>
                </a:cxn>
                <a:cxn ang="0">
                  <a:pos x="0" y="0"/>
                </a:cxn>
              </a:cxnLst>
              <a:rect l="0" t="0" r="r" b="b"/>
              <a:pathLst>
                <a:path h="9">
                  <a:moveTo>
                    <a:pt x="0" y="0"/>
                  </a:moveTo>
                  <a:lnTo>
                    <a:pt x="0" y="4"/>
                  </a:lnTo>
                  <a:lnTo>
                    <a:pt x="0" y="9"/>
                  </a:lnTo>
                  <a:lnTo>
                    <a:pt x="0" y="0"/>
                  </a:lnTo>
                  <a:lnTo>
                    <a:pt x="0"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97" name="Freeform 117"/>
            <p:cNvSpPr>
              <a:spLocks/>
            </p:cNvSpPr>
            <p:nvPr/>
          </p:nvSpPr>
          <p:spPr bwMode="gray">
            <a:xfrm>
              <a:off x="6917617" y="3996106"/>
              <a:ext cx="14337" cy="13333"/>
            </a:xfrm>
            <a:custGeom>
              <a:avLst/>
              <a:gdLst/>
              <a:ahLst/>
              <a:cxnLst>
                <a:cxn ang="0">
                  <a:pos x="0" y="5"/>
                </a:cxn>
                <a:cxn ang="0">
                  <a:pos x="9" y="0"/>
                </a:cxn>
                <a:cxn ang="0">
                  <a:pos x="5" y="9"/>
                </a:cxn>
                <a:cxn ang="0">
                  <a:pos x="0" y="5"/>
                </a:cxn>
              </a:cxnLst>
              <a:rect l="0" t="0" r="r" b="b"/>
              <a:pathLst>
                <a:path w="9" h="9">
                  <a:moveTo>
                    <a:pt x="0" y="5"/>
                  </a:moveTo>
                  <a:lnTo>
                    <a:pt x="9" y="0"/>
                  </a:lnTo>
                  <a:lnTo>
                    <a:pt x="5" y="9"/>
                  </a:lnTo>
                  <a:lnTo>
                    <a:pt x="0" y="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98" name="Freeform 118"/>
            <p:cNvSpPr>
              <a:spLocks/>
            </p:cNvSpPr>
            <p:nvPr/>
          </p:nvSpPr>
          <p:spPr bwMode="gray">
            <a:xfrm>
              <a:off x="5886939" y="3652404"/>
              <a:ext cx="646762" cy="675552"/>
            </a:xfrm>
            <a:custGeom>
              <a:avLst/>
              <a:gdLst/>
              <a:ahLst/>
              <a:cxnLst>
                <a:cxn ang="0">
                  <a:pos x="22" y="223"/>
                </a:cxn>
                <a:cxn ang="0">
                  <a:pos x="9" y="237"/>
                </a:cxn>
                <a:cxn ang="0">
                  <a:pos x="53" y="259"/>
                </a:cxn>
                <a:cxn ang="0">
                  <a:pos x="67" y="237"/>
                </a:cxn>
                <a:cxn ang="0">
                  <a:pos x="67" y="272"/>
                </a:cxn>
                <a:cxn ang="0">
                  <a:pos x="89" y="357"/>
                </a:cxn>
                <a:cxn ang="0">
                  <a:pos x="111" y="429"/>
                </a:cxn>
                <a:cxn ang="0">
                  <a:pos x="147" y="451"/>
                </a:cxn>
                <a:cxn ang="0">
                  <a:pos x="161" y="438"/>
                </a:cxn>
                <a:cxn ang="0">
                  <a:pos x="170" y="420"/>
                </a:cxn>
                <a:cxn ang="0">
                  <a:pos x="174" y="344"/>
                </a:cxn>
                <a:cxn ang="0">
                  <a:pos x="201" y="326"/>
                </a:cxn>
                <a:cxn ang="0">
                  <a:pos x="237" y="281"/>
                </a:cxn>
                <a:cxn ang="0">
                  <a:pos x="254" y="277"/>
                </a:cxn>
                <a:cxn ang="0">
                  <a:pos x="277" y="250"/>
                </a:cxn>
                <a:cxn ang="0">
                  <a:pos x="304" y="246"/>
                </a:cxn>
                <a:cxn ang="0">
                  <a:pos x="286" y="201"/>
                </a:cxn>
                <a:cxn ang="0">
                  <a:pos x="281" y="187"/>
                </a:cxn>
                <a:cxn ang="0">
                  <a:pos x="308" y="183"/>
                </a:cxn>
                <a:cxn ang="0">
                  <a:pos x="348" y="205"/>
                </a:cxn>
                <a:cxn ang="0">
                  <a:pos x="339" y="223"/>
                </a:cxn>
                <a:cxn ang="0">
                  <a:pos x="348" y="241"/>
                </a:cxn>
                <a:cxn ang="0">
                  <a:pos x="353" y="232"/>
                </a:cxn>
                <a:cxn ang="0">
                  <a:pos x="366" y="205"/>
                </a:cxn>
                <a:cxn ang="0">
                  <a:pos x="388" y="161"/>
                </a:cxn>
                <a:cxn ang="0">
                  <a:pos x="406" y="147"/>
                </a:cxn>
                <a:cxn ang="0">
                  <a:pos x="379" y="138"/>
                </a:cxn>
                <a:cxn ang="0">
                  <a:pos x="348" y="143"/>
                </a:cxn>
                <a:cxn ang="0">
                  <a:pos x="317" y="165"/>
                </a:cxn>
                <a:cxn ang="0">
                  <a:pos x="295" y="170"/>
                </a:cxn>
                <a:cxn ang="0">
                  <a:pos x="295" y="147"/>
                </a:cxn>
                <a:cxn ang="0">
                  <a:pos x="286" y="170"/>
                </a:cxn>
                <a:cxn ang="0">
                  <a:pos x="245" y="165"/>
                </a:cxn>
                <a:cxn ang="0">
                  <a:pos x="219" y="161"/>
                </a:cxn>
                <a:cxn ang="0">
                  <a:pos x="178" y="134"/>
                </a:cxn>
                <a:cxn ang="0">
                  <a:pos x="178" y="107"/>
                </a:cxn>
                <a:cxn ang="0">
                  <a:pos x="147" y="71"/>
                </a:cxn>
                <a:cxn ang="0">
                  <a:pos x="147" y="22"/>
                </a:cxn>
                <a:cxn ang="0">
                  <a:pos x="125" y="31"/>
                </a:cxn>
                <a:cxn ang="0">
                  <a:pos x="76" y="44"/>
                </a:cxn>
                <a:cxn ang="0">
                  <a:pos x="94" y="85"/>
                </a:cxn>
                <a:cxn ang="0">
                  <a:pos x="58" y="134"/>
                </a:cxn>
                <a:cxn ang="0">
                  <a:pos x="27" y="147"/>
                </a:cxn>
                <a:cxn ang="0">
                  <a:pos x="27" y="170"/>
                </a:cxn>
                <a:cxn ang="0">
                  <a:pos x="44" y="205"/>
                </a:cxn>
                <a:cxn ang="0">
                  <a:pos x="0" y="219"/>
                </a:cxn>
              </a:cxnLst>
              <a:rect l="0" t="0" r="r" b="b"/>
              <a:pathLst>
                <a:path w="406" h="456">
                  <a:moveTo>
                    <a:pt x="0" y="219"/>
                  </a:moveTo>
                  <a:lnTo>
                    <a:pt x="13" y="232"/>
                  </a:lnTo>
                  <a:lnTo>
                    <a:pt x="22" y="223"/>
                  </a:lnTo>
                  <a:lnTo>
                    <a:pt x="36" y="223"/>
                  </a:lnTo>
                  <a:lnTo>
                    <a:pt x="27" y="237"/>
                  </a:lnTo>
                  <a:lnTo>
                    <a:pt x="9" y="237"/>
                  </a:lnTo>
                  <a:lnTo>
                    <a:pt x="22" y="259"/>
                  </a:lnTo>
                  <a:lnTo>
                    <a:pt x="40" y="268"/>
                  </a:lnTo>
                  <a:lnTo>
                    <a:pt x="53" y="259"/>
                  </a:lnTo>
                  <a:lnTo>
                    <a:pt x="58" y="241"/>
                  </a:lnTo>
                  <a:lnTo>
                    <a:pt x="58" y="237"/>
                  </a:lnTo>
                  <a:lnTo>
                    <a:pt x="67" y="237"/>
                  </a:lnTo>
                  <a:lnTo>
                    <a:pt x="62" y="254"/>
                  </a:lnTo>
                  <a:lnTo>
                    <a:pt x="67" y="259"/>
                  </a:lnTo>
                  <a:lnTo>
                    <a:pt x="67" y="272"/>
                  </a:lnTo>
                  <a:lnTo>
                    <a:pt x="67" y="304"/>
                  </a:lnTo>
                  <a:lnTo>
                    <a:pt x="71" y="317"/>
                  </a:lnTo>
                  <a:lnTo>
                    <a:pt x="89" y="357"/>
                  </a:lnTo>
                  <a:lnTo>
                    <a:pt x="94" y="380"/>
                  </a:lnTo>
                  <a:lnTo>
                    <a:pt x="111" y="406"/>
                  </a:lnTo>
                  <a:lnTo>
                    <a:pt x="111" y="429"/>
                  </a:lnTo>
                  <a:lnTo>
                    <a:pt x="116" y="438"/>
                  </a:lnTo>
                  <a:lnTo>
                    <a:pt x="134" y="456"/>
                  </a:lnTo>
                  <a:lnTo>
                    <a:pt x="147" y="451"/>
                  </a:lnTo>
                  <a:lnTo>
                    <a:pt x="147" y="438"/>
                  </a:lnTo>
                  <a:lnTo>
                    <a:pt x="161" y="442"/>
                  </a:lnTo>
                  <a:lnTo>
                    <a:pt x="161" y="438"/>
                  </a:lnTo>
                  <a:lnTo>
                    <a:pt x="156" y="438"/>
                  </a:lnTo>
                  <a:lnTo>
                    <a:pt x="161" y="420"/>
                  </a:lnTo>
                  <a:lnTo>
                    <a:pt x="170" y="420"/>
                  </a:lnTo>
                  <a:lnTo>
                    <a:pt x="170" y="397"/>
                  </a:lnTo>
                  <a:lnTo>
                    <a:pt x="174" y="380"/>
                  </a:lnTo>
                  <a:lnTo>
                    <a:pt x="174" y="344"/>
                  </a:lnTo>
                  <a:lnTo>
                    <a:pt x="174" y="339"/>
                  </a:lnTo>
                  <a:lnTo>
                    <a:pt x="187" y="335"/>
                  </a:lnTo>
                  <a:lnTo>
                    <a:pt x="201" y="326"/>
                  </a:lnTo>
                  <a:lnTo>
                    <a:pt x="201" y="317"/>
                  </a:lnTo>
                  <a:lnTo>
                    <a:pt x="237" y="290"/>
                  </a:lnTo>
                  <a:lnTo>
                    <a:pt x="237" y="281"/>
                  </a:lnTo>
                  <a:lnTo>
                    <a:pt x="241" y="277"/>
                  </a:lnTo>
                  <a:lnTo>
                    <a:pt x="245" y="281"/>
                  </a:lnTo>
                  <a:lnTo>
                    <a:pt x="254" y="277"/>
                  </a:lnTo>
                  <a:lnTo>
                    <a:pt x="268" y="263"/>
                  </a:lnTo>
                  <a:lnTo>
                    <a:pt x="263" y="259"/>
                  </a:lnTo>
                  <a:lnTo>
                    <a:pt x="277" y="250"/>
                  </a:lnTo>
                  <a:lnTo>
                    <a:pt x="281" y="237"/>
                  </a:lnTo>
                  <a:lnTo>
                    <a:pt x="286" y="250"/>
                  </a:lnTo>
                  <a:lnTo>
                    <a:pt x="304" y="246"/>
                  </a:lnTo>
                  <a:lnTo>
                    <a:pt x="290" y="214"/>
                  </a:lnTo>
                  <a:lnTo>
                    <a:pt x="290" y="205"/>
                  </a:lnTo>
                  <a:lnTo>
                    <a:pt x="286" y="201"/>
                  </a:lnTo>
                  <a:lnTo>
                    <a:pt x="290" y="196"/>
                  </a:lnTo>
                  <a:lnTo>
                    <a:pt x="295" y="192"/>
                  </a:lnTo>
                  <a:lnTo>
                    <a:pt x="281" y="187"/>
                  </a:lnTo>
                  <a:lnTo>
                    <a:pt x="286" y="174"/>
                  </a:lnTo>
                  <a:lnTo>
                    <a:pt x="290" y="170"/>
                  </a:lnTo>
                  <a:lnTo>
                    <a:pt x="308" y="183"/>
                  </a:lnTo>
                  <a:lnTo>
                    <a:pt x="312" y="187"/>
                  </a:lnTo>
                  <a:lnTo>
                    <a:pt x="348" y="192"/>
                  </a:lnTo>
                  <a:lnTo>
                    <a:pt x="348" y="205"/>
                  </a:lnTo>
                  <a:lnTo>
                    <a:pt x="335" y="214"/>
                  </a:lnTo>
                  <a:lnTo>
                    <a:pt x="330" y="223"/>
                  </a:lnTo>
                  <a:lnTo>
                    <a:pt x="339" y="223"/>
                  </a:lnTo>
                  <a:lnTo>
                    <a:pt x="339" y="214"/>
                  </a:lnTo>
                  <a:lnTo>
                    <a:pt x="344" y="214"/>
                  </a:lnTo>
                  <a:lnTo>
                    <a:pt x="348" y="241"/>
                  </a:lnTo>
                  <a:lnTo>
                    <a:pt x="348" y="250"/>
                  </a:lnTo>
                  <a:lnTo>
                    <a:pt x="353" y="246"/>
                  </a:lnTo>
                  <a:lnTo>
                    <a:pt x="353" y="232"/>
                  </a:lnTo>
                  <a:lnTo>
                    <a:pt x="357" y="232"/>
                  </a:lnTo>
                  <a:lnTo>
                    <a:pt x="357" y="210"/>
                  </a:lnTo>
                  <a:lnTo>
                    <a:pt x="366" y="205"/>
                  </a:lnTo>
                  <a:lnTo>
                    <a:pt x="375" y="192"/>
                  </a:lnTo>
                  <a:lnTo>
                    <a:pt x="375" y="183"/>
                  </a:lnTo>
                  <a:lnTo>
                    <a:pt x="388" y="161"/>
                  </a:lnTo>
                  <a:lnTo>
                    <a:pt x="402" y="156"/>
                  </a:lnTo>
                  <a:lnTo>
                    <a:pt x="406" y="156"/>
                  </a:lnTo>
                  <a:lnTo>
                    <a:pt x="406" y="147"/>
                  </a:lnTo>
                  <a:lnTo>
                    <a:pt x="406" y="138"/>
                  </a:lnTo>
                  <a:lnTo>
                    <a:pt x="393" y="134"/>
                  </a:lnTo>
                  <a:lnTo>
                    <a:pt x="379" y="138"/>
                  </a:lnTo>
                  <a:lnTo>
                    <a:pt x="379" y="129"/>
                  </a:lnTo>
                  <a:lnTo>
                    <a:pt x="366" y="129"/>
                  </a:lnTo>
                  <a:lnTo>
                    <a:pt x="348" y="143"/>
                  </a:lnTo>
                  <a:lnTo>
                    <a:pt x="335" y="147"/>
                  </a:lnTo>
                  <a:lnTo>
                    <a:pt x="335" y="165"/>
                  </a:lnTo>
                  <a:lnTo>
                    <a:pt x="317" y="165"/>
                  </a:lnTo>
                  <a:lnTo>
                    <a:pt x="312" y="170"/>
                  </a:lnTo>
                  <a:lnTo>
                    <a:pt x="299" y="170"/>
                  </a:lnTo>
                  <a:lnTo>
                    <a:pt x="295" y="170"/>
                  </a:lnTo>
                  <a:lnTo>
                    <a:pt x="295" y="165"/>
                  </a:lnTo>
                  <a:lnTo>
                    <a:pt x="290" y="156"/>
                  </a:lnTo>
                  <a:lnTo>
                    <a:pt x="295" y="147"/>
                  </a:lnTo>
                  <a:lnTo>
                    <a:pt x="295" y="143"/>
                  </a:lnTo>
                  <a:lnTo>
                    <a:pt x="286" y="152"/>
                  </a:lnTo>
                  <a:lnTo>
                    <a:pt x="286" y="170"/>
                  </a:lnTo>
                  <a:lnTo>
                    <a:pt x="277" y="174"/>
                  </a:lnTo>
                  <a:lnTo>
                    <a:pt x="245" y="170"/>
                  </a:lnTo>
                  <a:lnTo>
                    <a:pt x="245" y="165"/>
                  </a:lnTo>
                  <a:lnTo>
                    <a:pt x="237" y="165"/>
                  </a:lnTo>
                  <a:lnTo>
                    <a:pt x="228" y="156"/>
                  </a:lnTo>
                  <a:lnTo>
                    <a:pt x="219" y="161"/>
                  </a:lnTo>
                  <a:lnTo>
                    <a:pt x="205" y="156"/>
                  </a:lnTo>
                  <a:lnTo>
                    <a:pt x="178" y="143"/>
                  </a:lnTo>
                  <a:lnTo>
                    <a:pt x="178" y="134"/>
                  </a:lnTo>
                  <a:lnTo>
                    <a:pt x="170" y="134"/>
                  </a:lnTo>
                  <a:lnTo>
                    <a:pt x="170" y="116"/>
                  </a:lnTo>
                  <a:lnTo>
                    <a:pt x="178" y="107"/>
                  </a:lnTo>
                  <a:lnTo>
                    <a:pt x="165" y="94"/>
                  </a:lnTo>
                  <a:lnTo>
                    <a:pt x="156" y="98"/>
                  </a:lnTo>
                  <a:lnTo>
                    <a:pt x="147" y="71"/>
                  </a:lnTo>
                  <a:lnTo>
                    <a:pt x="156" y="49"/>
                  </a:lnTo>
                  <a:lnTo>
                    <a:pt x="156" y="35"/>
                  </a:lnTo>
                  <a:lnTo>
                    <a:pt x="147" y="22"/>
                  </a:lnTo>
                  <a:lnTo>
                    <a:pt x="147" y="4"/>
                  </a:lnTo>
                  <a:lnTo>
                    <a:pt x="129" y="0"/>
                  </a:lnTo>
                  <a:lnTo>
                    <a:pt x="125" y="31"/>
                  </a:lnTo>
                  <a:lnTo>
                    <a:pt x="111" y="27"/>
                  </a:lnTo>
                  <a:lnTo>
                    <a:pt x="80" y="27"/>
                  </a:lnTo>
                  <a:lnTo>
                    <a:pt x="76" y="44"/>
                  </a:lnTo>
                  <a:lnTo>
                    <a:pt x="80" y="58"/>
                  </a:lnTo>
                  <a:lnTo>
                    <a:pt x="103" y="71"/>
                  </a:lnTo>
                  <a:lnTo>
                    <a:pt x="94" y="85"/>
                  </a:lnTo>
                  <a:lnTo>
                    <a:pt x="85" y="103"/>
                  </a:lnTo>
                  <a:lnTo>
                    <a:pt x="76" y="125"/>
                  </a:lnTo>
                  <a:lnTo>
                    <a:pt x="58" y="134"/>
                  </a:lnTo>
                  <a:lnTo>
                    <a:pt x="53" y="143"/>
                  </a:lnTo>
                  <a:lnTo>
                    <a:pt x="36" y="152"/>
                  </a:lnTo>
                  <a:lnTo>
                    <a:pt x="27" y="147"/>
                  </a:lnTo>
                  <a:lnTo>
                    <a:pt x="18" y="161"/>
                  </a:lnTo>
                  <a:lnTo>
                    <a:pt x="13" y="170"/>
                  </a:lnTo>
                  <a:lnTo>
                    <a:pt x="27" y="170"/>
                  </a:lnTo>
                  <a:lnTo>
                    <a:pt x="22" y="178"/>
                  </a:lnTo>
                  <a:lnTo>
                    <a:pt x="36" y="183"/>
                  </a:lnTo>
                  <a:lnTo>
                    <a:pt x="44" y="205"/>
                  </a:lnTo>
                  <a:lnTo>
                    <a:pt x="31" y="205"/>
                  </a:lnTo>
                  <a:lnTo>
                    <a:pt x="4" y="210"/>
                  </a:lnTo>
                  <a:lnTo>
                    <a:pt x="0" y="21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199" name="Freeform 119"/>
            <p:cNvSpPr>
              <a:spLocks noEditPoints="1"/>
            </p:cNvSpPr>
            <p:nvPr/>
          </p:nvSpPr>
          <p:spPr bwMode="gray">
            <a:xfrm>
              <a:off x="6498655" y="4373882"/>
              <a:ext cx="1046608" cy="364443"/>
            </a:xfrm>
            <a:custGeom>
              <a:avLst/>
              <a:gdLst/>
              <a:ahLst/>
              <a:cxnLst>
                <a:cxn ang="0">
                  <a:pos x="45" y="53"/>
                </a:cxn>
                <a:cxn ang="0">
                  <a:pos x="85" y="125"/>
                </a:cxn>
                <a:cxn ang="0">
                  <a:pos x="147" y="161"/>
                </a:cxn>
                <a:cxn ang="0">
                  <a:pos x="134" y="103"/>
                </a:cxn>
                <a:cxn ang="0">
                  <a:pos x="116" y="76"/>
                </a:cxn>
                <a:cxn ang="0">
                  <a:pos x="80" y="53"/>
                </a:cxn>
                <a:cxn ang="0">
                  <a:pos x="18" y="9"/>
                </a:cxn>
                <a:cxn ang="0">
                  <a:pos x="40" y="80"/>
                </a:cxn>
                <a:cxn ang="0">
                  <a:pos x="54" y="116"/>
                </a:cxn>
                <a:cxn ang="0">
                  <a:pos x="71" y="125"/>
                </a:cxn>
                <a:cxn ang="0">
                  <a:pos x="76" y="125"/>
                </a:cxn>
                <a:cxn ang="0">
                  <a:pos x="165" y="129"/>
                </a:cxn>
                <a:cxn ang="0">
                  <a:pos x="152" y="179"/>
                </a:cxn>
                <a:cxn ang="0">
                  <a:pos x="192" y="196"/>
                </a:cxn>
                <a:cxn ang="0">
                  <a:pos x="277" y="192"/>
                </a:cxn>
                <a:cxn ang="0">
                  <a:pos x="255" y="188"/>
                </a:cxn>
                <a:cxn ang="0">
                  <a:pos x="196" y="174"/>
                </a:cxn>
                <a:cxn ang="0">
                  <a:pos x="174" y="129"/>
                </a:cxn>
                <a:cxn ang="0">
                  <a:pos x="183" y="22"/>
                </a:cxn>
                <a:cxn ang="0">
                  <a:pos x="201" y="53"/>
                </a:cxn>
                <a:cxn ang="0">
                  <a:pos x="214" y="98"/>
                </a:cxn>
                <a:cxn ang="0">
                  <a:pos x="259" y="129"/>
                </a:cxn>
                <a:cxn ang="0">
                  <a:pos x="304" y="129"/>
                </a:cxn>
                <a:cxn ang="0">
                  <a:pos x="344" y="67"/>
                </a:cxn>
                <a:cxn ang="0">
                  <a:pos x="304" y="18"/>
                </a:cxn>
                <a:cxn ang="0">
                  <a:pos x="228" y="71"/>
                </a:cxn>
                <a:cxn ang="0">
                  <a:pos x="290" y="201"/>
                </a:cxn>
                <a:cxn ang="0">
                  <a:pos x="304" y="210"/>
                </a:cxn>
                <a:cxn ang="0">
                  <a:pos x="344" y="210"/>
                </a:cxn>
                <a:cxn ang="0">
                  <a:pos x="411" y="205"/>
                </a:cxn>
                <a:cxn ang="0">
                  <a:pos x="353" y="210"/>
                </a:cxn>
                <a:cxn ang="0">
                  <a:pos x="339" y="219"/>
                </a:cxn>
                <a:cxn ang="0">
                  <a:pos x="366" y="67"/>
                </a:cxn>
                <a:cxn ang="0">
                  <a:pos x="339" y="120"/>
                </a:cxn>
                <a:cxn ang="0">
                  <a:pos x="362" y="165"/>
                </a:cxn>
                <a:cxn ang="0">
                  <a:pos x="380" y="156"/>
                </a:cxn>
                <a:cxn ang="0">
                  <a:pos x="397" y="165"/>
                </a:cxn>
                <a:cxn ang="0">
                  <a:pos x="371" y="112"/>
                </a:cxn>
                <a:cxn ang="0">
                  <a:pos x="380" y="98"/>
                </a:cxn>
                <a:cxn ang="0">
                  <a:pos x="433" y="62"/>
                </a:cxn>
                <a:cxn ang="0">
                  <a:pos x="433" y="210"/>
                </a:cxn>
                <a:cxn ang="0">
                  <a:pos x="420" y="201"/>
                </a:cxn>
                <a:cxn ang="0">
                  <a:pos x="402" y="246"/>
                </a:cxn>
                <a:cxn ang="0">
                  <a:pos x="447" y="143"/>
                </a:cxn>
                <a:cxn ang="0">
                  <a:pos x="482" y="76"/>
                </a:cxn>
                <a:cxn ang="0">
                  <a:pos x="469" y="53"/>
                </a:cxn>
                <a:cxn ang="0">
                  <a:pos x="464" y="76"/>
                </a:cxn>
                <a:cxn ang="0">
                  <a:pos x="469" y="98"/>
                </a:cxn>
                <a:cxn ang="0">
                  <a:pos x="505" y="125"/>
                </a:cxn>
                <a:cxn ang="0">
                  <a:pos x="500" y="134"/>
                </a:cxn>
                <a:cxn ang="0">
                  <a:pos x="509" y="205"/>
                </a:cxn>
                <a:cxn ang="0">
                  <a:pos x="563" y="170"/>
                </a:cxn>
                <a:cxn ang="0">
                  <a:pos x="563" y="161"/>
                </a:cxn>
                <a:cxn ang="0">
                  <a:pos x="590" y="120"/>
                </a:cxn>
                <a:cxn ang="0">
                  <a:pos x="554" y="94"/>
                </a:cxn>
                <a:cxn ang="0">
                  <a:pos x="509" y="107"/>
                </a:cxn>
                <a:cxn ang="0">
                  <a:pos x="536" y="125"/>
                </a:cxn>
                <a:cxn ang="0">
                  <a:pos x="545" y="147"/>
                </a:cxn>
                <a:cxn ang="0">
                  <a:pos x="625" y="196"/>
                </a:cxn>
                <a:cxn ang="0">
                  <a:pos x="652" y="214"/>
                </a:cxn>
              </a:cxnLst>
              <a:rect l="0" t="0" r="r" b="b"/>
              <a:pathLst>
                <a:path w="657" h="246">
                  <a:moveTo>
                    <a:pt x="0" y="4"/>
                  </a:moveTo>
                  <a:lnTo>
                    <a:pt x="0" y="9"/>
                  </a:lnTo>
                  <a:lnTo>
                    <a:pt x="4" y="18"/>
                  </a:lnTo>
                  <a:lnTo>
                    <a:pt x="22" y="31"/>
                  </a:lnTo>
                  <a:lnTo>
                    <a:pt x="36" y="53"/>
                  </a:lnTo>
                  <a:lnTo>
                    <a:pt x="45" y="53"/>
                  </a:lnTo>
                  <a:lnTo>
                    <a:pt x="54" y="58"/>
                  </a:lnTo>
                  <a:lnTo>
                    <a:pt x="49" y="62"/>
                  </a:lnTo>
                  <a:lnTo>
                    <a:pt x="58" y="85"/>
                  </a:lnTo>
                  <a:lnTo>
                    <a:pt x="62" y="85"/>
                  </a:lnTo>
                  <a:lnTo>
                    <a:pt x="85" y="112"/>
                  </a:lnTo>
                  <a:lnTo>
                    <a:pt x="85" y="125"/>
                  </a:lnTo>
                  <a:lnTo>
                    <a:pt x="107" y="156"/>
                  </a:lnTo>
                  <a:lnTo>
                    <a:pt x="121" y="161"/>
                  </a:lnTo>
                  <a:lnTo>
                    <a:pt x="134" y="179"/>
                  </a:lnTo>
                  <a:lnTo>
                    <a:pt x="129" y="165"/>
                  </a:lnTo>
                  <a:lnTo>
                    <a:pt x="147" y="174"/>
                  </a:lnTo>
                  <a:lnTo>
                    <a:pt x="147" y="161"/>
                  </a:lnTo>
                  <a:lnTo>
                    <a:pt x="152" y="174"/>
                  </a:lnTo>
                  <a:lnTo>
                    <a:pt x="156" y="134"/>
                  </a:lnTo>
                  <a:lnTo>
                    <a:pt x="147" y="120"/>
                  </a:lnTo>
                  <a:lnTo>
                    <a:pt x="138" y="116"/>
                  </a:lnTo>
                  <a:lnTo>
                    <a:pt x="138" y="120"/>
                  </a:lnTo>
                  <a:lnTo>
                    <a:pt x="134" y="103"/>
                  </a:lnTo>
                  <a:lnTo>
                    <a:pt x="116" y="98"/>
                  </a:lnTo>
                  <a:lnTo>
                    <a:pt x="121" y="94"/>
                  </a:lnTo>
                  <a:lnTo>
                    <a:pt x="121" y="89"/>
                  </a:lnTo>
                  <a:lnTo>
                    <a:pt x="125" y="85"/>
                  </a:lnTo>
                  <a:lnTo>
                    <a:pt x="125" y="80"/>
                  </a:lnTo>
                  <a:lnTo>
                    <a:pt x="116" y="76"/>
                  </a:lnTo>
                  <a:lnTo>
                    <a:pt x="112" y="80"/>
                  </a:lnTo>
                  <a:lnTo>
                    <a:pt x="116" y="71"/>
                  </a:lnTo>
                  <a:lnTo>
                    <a:pt x="103" y="62"/>
                  </a:lnTo>
                  <a:lnTo>
                    <a:pt x="98" y="62"/>
                  </a:lnTo>
                  <a:lnTo>
                    <a:pt x="98" y="53"/>
                  </a:lnTo>
                  <a:lnTo>
                    <a:pt x="80" y="53"/>
                  </a:lnTo>
                  <a:lnTo>
                    <a:pt x="71" y="45"/>
                  </a:lnTo>
                  <a:lnTo>
                    <a:pt x="67" y="49"/>
                  </a:lnTo>
                  <a:lnTo>
                    <a:pt x="67" y="40"/>
                  </a:lnTo>
                  <a:lnTo>
                    <a:pt x="36" y="4"/>
                  </a:lnTo>
                  <a:lnTo>
                    <a:pt x="27" y="4"/>
                  </a:lnTo>
                  <a:lnTo>
                    <a:pt x="18" y="9"/>
                  </a:lnTo>
                  <a:lnTo>
                    <a:pt x="4" y="0"/>
                  </a:lnTo>
                  <a:lnTo>
                    <a:pt x="0" y="4"/>
                  </a:lnTo>
                  <a:close/>
                  <a:moveTo>
                    <a:pt x="31" y="62"/>
                  </a:moveTo>
                  <a:lnTo>
                    <a:pt x="22" y="67"/>
                  </a:lnTo>
                  <a:lnTo>
                    <a:pt x="36" y="80"/>
                  </a:lnTo>
                  <a:lnTo>
                    <a:pt x="40" y="80"/>
                  </a:lnTo>
                  <a:lnTo>
                    <a:pt x="40" y="71"/>
                  </a:lnTo>
                  <a:lnTo>
                    <a:pt x="31" y="62"/>
                  </a:lnTo>
                  <a:close/>
                  <a:moveTo>
                    <a:pt x="54" y="98"/>
                  </a:moveTo>
                  <a:lnTo>
                    <a:pt x="49" y="103"/>
                  </a:lnTo>
                  <a:lnTo>
                    <a:pt x="49" y="107"/>
                  </a:lnTo>
                  <a:lnTo>
                    <a:pt x="54" y="116"/>
                  </a:lnTo>
                  <a:lnTo>
                    <a:pt x="62" y="112"/>
                  </a:lnTo>
                  <a:lnTo>
                    <a:pt x="54" y="98"/>
                  </a:lnTo>
                  <a:close/>
                  <a:moveTo>
                    <a:pt x="67" y="116"/>
                  </a:moveTo>
                  <a:lnTo>
                    <a:pt x="62" y="116"/>
                  </a:lnTo>
                  <a:lnTo>
                    <a:pt x="67" y="125"/>
                  </a:lnTo>
                  <a:lnTo>
                    <a:pt x="71" y="125"/>
                  </a:lnTo>
                  <a:lnTo>
                    <a:pt x="71" y="129"/>
                  </a:lnTo>
                  <a:lnTo>
                    <a:pt x="76" y="129"/>
                  </a:lnTo>
                  <a:lnTo>
                    <a:pt x="80" y="138"/>
                  </a:lnTo>
                  <a:lnTo>
                    <a:pt x="80" y="134"/>
                  </a:lnTo>
                  <a:lnTo>
                    <a:pt x="76" y="129"/>
                  </a:lnTo>
                  <a:lnTo>
                    <a:pt x="76" y="125"/>
                  </a:lnTo>
                  <a:lnTo>
                    <a:pt x="67" y="116"/>
                  </a:lnTo>
                  <a:close/>
                  <a:moveTo>
                    <a:pt x="147" y="107"/>
                  </a:moveTo>
                  <a:lnTo>
                    <a:pt x="147" y="116"/>
                  </a:lnTo>
                  <a:lnTo>
                    <a:pt x="152" y="116"/>
                  </a:lnTo>
                  <a:lnTo>
                    <a:pt x="156" y="129"/>
                  </a:lnTo>
                  <a:lnTo>
                    <a:pt x="165" y="129"/>
                  </a:lnTo>
                  <a:lnTo>
                    <a:pt x="165" y="129"/>
                  </a:lnTo>
                  <a:lnTo>
                    <a:pt x="165" y="120"/>
                  </a:lnTo>
                  <a:lnTo>
                    <a:pt x="161" y="120"/>
                  </a:lnTo>
                  <a:lnTo>
                    <a:pt x="152" y="107"/>
                  </a:lnTo>
                  <a:lnTo>
                    <a:pt x="147" y="107"/>
                  </a:lnTo>
                  <a:close/>
                  <a:moveTo>
                    <a:pt x="152" y="179"/>
                  </a:moveTo>
                  <a:lnTo>
                    <a:pt x="143" y="179"/>
                  </a:lnTo>
                  <a:lnTo>
                    <a:pt x="143" y="188"/>
                  </a:lnTo>
                  <a:lnTo>
                    <a:pt x="165" y="188"/>
                  </a:lnTo>
                  <a:lnTo>
                    <a:pt x="161" y="192"/>
                  </a:lnTo>
                  <a:lnTo>
                    <a:pt x="188" y="201"/>
                  </a:lnTo>
                  <a:lnTo>
                    <a:pt x="192" y="196"/>
                  </a:lnTo>
                  <a:lnTo>
                    <a:pt x="250" y="210"/>
                  </a:lnTo>
                  <a:lnTo>
                    <a:pt x="259" y="205"/>
                  </a:lnTo>
                  <a:lnTo>
                    <a:pt x="272" y="210"/>
                  </a:lnTo>
                  <a:lnTo>
                    <a:pt x="281" y="210"/>
                  </a:lnTo>
                  <a:lnTo>
                    <a:pt x="277" y="205"/>
                  </a:lnTo>
                  <a:lnTo>
                    <a:pt x="277" y="192"/>
                  </a:lnTo>
                  <a:lnTo>
                    <a:pt x="259" y="192"/>
                  </a:lnTo>
                  <a:lnTo>
                    <a:pt x="255" y="188"/>
                  </a:lnTo>
                  <a:lnTo>
                    <a:pt x="263" y="192"/>
                  </a:lnTo>
                  <a:lnTo>
                    <a:pt x="277" y="188"/>
                  </a:lnTo>
                  <a:lnTo>
                    <a:pt x="277" y="183"/>
                  </a:lnTo>
                  <a:lnTo>
                    <a:pt x="255" y="188"/>
                  </a:lnTo>
                  <a:lnTo>
                    <a:pt x="237" y="174"/>
                  </a:lnTo>
                  <a:lnTo>
                    <a:pt x="228" y="174"/>
                  </a:lnTo>
                  <a:lnTo>
                    <a:pt x="219" y="188"/>
                  </a:lnTo>
                  <a:lnTo>
                    <a:pt x="205" y="183"/>
                  </a:lnTo>
                  <a:lnTo>
                    <a:pt x="196" y="183"/>
                  </a:lnTo>
                  <a:lnTo>
                    <a:pt x="196" y="174"/>
                  </a:lnTo>
                  <a:lnTo>
                    <a:pt x="179" y="170"/>
                  </a:lnTo>
                  <a:lnTo>
                    <a:pt x="156" y="170"/>
                  </a:lnTo>
                  <a:lnTo>
                    <a:pt x="156" y="179"/>
                  </a:lnTo>
                  <a:lnTo>
                    <a:pt x="152" y="179"/>
                  </a:lnTo>
                  <a:close/>
                  <a:moveTo>
                    <a:pt x="170" y="125"/>
                  </a:moveTo>
                  <a:lnTo>
                    <a:pt x="174" y="129"/>
                  </a:lnTo>
                  <a:lnTo>
                    <a:pt x="179" y="138"/>
                  </a:lnTo>
                  <a:lnTo>
                    <a:pt x="188" y="134"/>
                  </a:lnTo>
                  <a:lnTo>
                    <a:pt x="188" y="125"/>
                  </a:lnTo>
                  <a:lnTo>
                    <a:pt x="183" y="120"/>
                  </a:lnTo>
                  <a:lnTo>
                    <a:pt x="170" y="125"/>
                  </a:lnTo>
                  <a:close/>
                  <a:moveTo>
                    <a:pt x="183" y="22"/>
                  </a:moveTo>
                  <a:lnTo>
                    <a:pt x="183" y="31"/>
                  </a:lnTo>
                  <a:lnTo>
                    <a:pt x="192" y="27"/>
                  </a:lnTo>
                  <a:lnTo>
                    <a:pt x="188" y="18"/>
                  </a:lnTo>
                  <a:lnTo>
                    <a:pt x="183" y="22"/>
                  </a:lnTo>
                  <a:close/>
                  <a:moveTo>
                    <a:pt x="205" y="53"/>
                  </a:moveTo>
                  <a:lnTo>
                    <a:pt x="201" y="53"/>
                  </a:lnTo>
                  <a:lnTo>
                    <a:pt x="196" y="71"/>
                  </a:lnTo>
                  <a:lnTo>
                    <a:pt x="196" y="80"/>
                  </a:lnTo>
                  <a:lnTo>
                    <a:pt x="201" y="85"/>
                  </a:lnTo>
                  <a:lnTo>
                    <a:pt x="201" y="94"/>
                  </a:lnTo>
                  <a:lnTo>
                    <a:pt x="205" y="107"/>
                  </a:lnTo>
                  <a:lnTo>
                    <a:pt x="214" y="98"/>
                  </a:lnTo>
                  <a:lnTo>
                    <a:pt x="214" y="103"/>
                  </a:lnTo>
                  <a:lnTo>
                    <a:pt x="214" y="112"/>
                  </a:lnTo>
                  <a:lnTo>
                    <a:pt x="214" y="134"/>
                  </a:lnTo>
                  <a:lnTo>
                    <a:pt x="241" y="129"/>
                  </a:lnTo>
                  <a:lnTo>
                    <a:pt x="241" y="138"/>
                  </a:lnTo>
                  <a:lnTo>
                    <a:pt x="259" y="129"/>
                  </a:lnTo>
                  <a:lnTo>
                    <a:pt x="277" y="138"/>
                  </a:lnTo>
                  <a:lnTo>
                    <a:pt x="281" y="147"/>
                  </a:lnTo>
                  <a:lnTo>
                    <a:pt x="295" y="134"/>
                  </a:lnTo>
                  <a:lnTo>
                    <a:pt x="299" y="143"/>
                  </a:lnTo>
                  <a:lnTo>
                    <a:pt x="304" y="138"/>
                  </a:lnTo>
                  <a:lnTo>
                    <a:pt x="304" y="129"/>
                  </a:lnTo>
                  <a:lnTo>
                    <a:pt x="304" y="116"/>
                  </a:lnTo>
                  <a:lnTo>
                    <a:pt x="304" y="112"/>
                  </a:lnTo>
                  <a:lnTo>
                    <a:pt x="322" y="94"/>
                  </a:lnTo>
                  <a:lnTo>
                    <a:pt x="322" y="85"/>
                  </a:lnTo>
                  <a:lnTo>
                    <a:pt x="326" y="71"/>
                  </a:lnTo>
                  <a:lnTo>
                    <a:pt x="344" y="67"/>
                  </a:lnTo>
                  <a:lnTo>
                    <a:pt x="322" y="53"/>
                  </a:lnTo>
                  <a:lnTo>
                    <a:pt x="326" y="49"/>
                  </a:lnTo>
                  <a:lnTo>
                    <a:pt x="322" y="36"/>
                  </a:lnTo>
                  <a:lnTo>
                    <a:pt x="326" y="27"/>
                  </a:lnTo>
                  <a:lnTo>
                    <a:pt x="322" y="18"/>
                  </a:lnTo>
                  <a:lnTo>
                    <a:pt x="304" y="18"/>
                  </a:lnTo>
                  <a:lnTo>
                    <a:pt x="295" y="22"/>
                  </a:lnTo>
                  <a:lnTo>
                    <a:pt x="281" y="49"/>
                  </a:lnTo>
                  <a:lnTo>
                    <a:pt x="277" y="62"/>
                  </a:lnTo>
                  <a:lnTo>
                    <a:pt x="255" y="62"/>
                  </a:lnTo>
                  <a:lnTo>
                    <a:pt x="246" y="71"/>
                  </a:lnTo>
                  <a:lnTo>
                    <a:pt x="228" y="71"/>
                  </a:lnTo>
                  <a:lnTo>
                    <a:pt x="210" y="58"/>
                  </a:lnTo>
                  <a:lnTo>
                    <a:pt x="205" y="53"/>
                  </a:lnTo>
                  <a:close/>
                  <a:moveTo>
                    <a:pt x="281" y="205"/>
                  </a:moveTo>
                  <a:lnTo>
                    <a:pt x="290" y="214"/>
                  </a:lnTo>
                  <a:lnTo>
                    <a:pt x="295" y="210"/>
                  </a:lnTo>
                  <a:lnTo>
                    <a:pt x="290" y="201"/>
                  </a:lnTo>
                  <a:lnTo>
                    <a:pt x="281" y="205"/>
                  </a:lnTo>
                  <a:close/>
                  <a:moveTo>
                    <a:pt x="304" y="201"/>
                  </a:moveTo>
                  <a:lnTo>
                    <a:pt x="299" y="205"/>
                  </a:lnTo>
                  <a:lnTo>
                    <a:pt x="299" y="210"/>
                  </a:lnTo>
                  <a:lnTo>
                    <a:pt x="299" y="214"/>
                  </a:lnTo>
                  <a:lnTo>
                    <a:pt x="304" y="210"/>
                  </a:lnTo>
                  <a:lnTo>
                    <a:pt x="313" y="205"/>
                  </a:lnTo>
                  <a:lnTo>
                    <a:pt x="304" y="201"/>
                  </a:lnTo>
                  <a:close/>
                  <a:moveTo>
                    <a:pt x="313" y="205"/>
                  </a:moveTo>
                  <a:lnTo>
                    <a:pt x="308" y="214"/>
                  </a:lnTo>
                  <a:lnTo>
                    <a:pt x="339" y="214"/>
                  </a:lnTo>
                  <a:lnTo>
                    <a:pt x="344" y="210"/>
                  </a:lnTo>
                  <a:lnTo>
                    <a:pt x="353" y="210"/>
                  </a:lnTo>
                  <a:lnTo>
                    <a:pt x="362" y="214"/>
                  </a:lnTo>
                  <a:lnTo>
                    <a:pt x="397" y="210"/>
                  </a:lnTo>
                  <a:lnTo>
                    <a:pt x="397" y="210"/>
                  </a:lnTo>
                  <a:lnTo>
                    <a:pt x="402" y="210"/>
                  </a:lnTo>
                  <a:lnTo>
                    <a:pt x="411" y="205"/>
                  </a:lnTo>
                  <a:lnTo>
                    <a:pt x="402" y="205"/>
                  </a:lnTo>
                  <a:lnTo>
                    <a:pt x="393" y="201"/>
                  </a:lnTo>
                  <a:lnTo>
                    <a:pt x="384" y="205"/>
                  </a:lnTo>
                  <a:lnTo>
                    <a:pt x="371" y="205"/>
                  </a:lnTo>
                  <a:lnTo>
                    <a:pt x="362" y="205"/>
                  </a:lnTo>
                  <a:lnTo>
                    <a:pt x="353" y="210"/>
                  </a:lnTo>
                  <a:lnTo>
                    <a:pt x="344" y="205"/>
                  </a:lnTo>
                  <a:lnTo>
                    <a:pt x="339" y="201"/>
                  </a:lnTo>
                  <a:lnTo>
                    <a:pt x="326" y="201"/>
                  </a:lnTo>
                  <a:lnTo>
                    <a:pt x="326" y="210"/>
                  </a:lnTo>
                  <a:lnTo>
                    <a:pt x="313" y="205"/>
                  </a:lnTo>
                  <a:close/>
                  <a:moveTo>
                    <a:pt x="339" y="219"/>
                  </a:moveTo>
                  <a:lnTo>
                    <a:pt x="362" y="237"/>
                  </a:lnTo>
                  <a:lnTo>
                    <a:pt x="371" y="232"/>
                  </a:lnTo>
                  <a:lnTo>
                    <a:pt x="357" y="219"/>
                  </a:lnTo>
                  <a:lnTo>
                    <a:pt x="348" y="219"/>
                  </a:lnTo>
                  <a:lnTo>
                    <a:pt x="339" y="219"/>
                  </a:lnTo>
                  <a:close/>
                  <a:moveTo>
                    <a:pt x="366" y="67"/>
                  </a:moveTo>
                  <a:lnTo>
                    <a:pt x="366" y="71"/>
                  </a:lnTo>
                  <a:lnTo>
                    <a:pt x="357" y="76"/>
                  </a:lnTo>
                  <a:lnTo>
                    <a:pt x="353" y="85"/>
                  </a:lnTo>
                  <a:lnTo>
                    <a:pt x="344" y="89"/>
                  </a:lnTo>
                  <a:lnTo>
                    <a:pt x="348" y="94"/>
                  </a:lnTo>
                  <a:lnTo>
                    <a:pt x="339" y="120"/>
                  </a:lnTo>
                  <a:lnTo>
                    <a:pt x="339" y="138"/>
                  </a:lnTo>
                  <a:lnTo>
                    <a:pt x="348" y="134"/>
                  </a:lnTo>
                  <a:lnTo>
                    <a:pt x="353" y="143"/>
                  </a:lnTo>
                  <a:lnTo>
                    <a:pt x="348" y="165"/>
                  </a:lnTo>
                  <a:lnTo>
                    <a:pt x="353" y="170"/>
                  </a:lnTo>
                  <a:lnTo>
                    <a:pt x="362" y="165"/>
                  </a:lnTo>
                  <a:lnTo>
                    <a:pt x="362" y="125"/>
                  </a:lnTo>
                  <a:lnTo>
                    <a:pt x="371" y="125"/>
                  </a:lnTo>
                  <a:lnTo>
                    <a:pt x="366" y="138"/>
                  </a:lnTo>
                  <a:lnTo>
                    <a:pt x="375" y="143"/>
                  </a:lnTo>
                  <a:lnTo>
                    <a:pt x="375" y="152"/>
                  </a:lnTo>
                  <a:lnTo>
                    <a:pt x="380" y="156"/>
                  </a:lnTo>
                  <a:lnTo>
                    <a:pt x="384" y="152"/>
                  </a:lnTo>
                  <a:lnTo>
                    <a:pt x="393" y="152"/>
                  </a:lnTo>
                  <a:lnTo>
                    <a:pt x="384" y="156"/>
                  </a:lnTo>
                  <a:lnTo>
                    <a:pt x="389" y="165"/>
                  </a:lnTo>
                  <a:lnTo>
                    <a:pt x="393" y="170"/>
                  </a:lnTo>
                  <a:lnTo>
                    <a:pt x="397" y="165"/>
                  </a:lnTo>
                  <a:lnTo>
                    <a:pt x="397" y="156"/>
                  </a:lnTo>
                  <a:lnTo>
                    <a:pt x="397" y="147"/>
                  </a:lnTo>
                  <a:lnTo>
                    <a:pt x="389" y="138"/>
                  </a:lnTo>
                  <a:lnTo>
                    <a:pt x="389" y="129"/>
                  </a:lnTo>
                  <a:lnTo>
                    <a:pt x="380" y="120"/>
                  </a:lnTo>
                  <a:lnTo>
                    <a:pt x="371" y="112"/>
                  </a:lnTo>
                  <a:lnTo>
                    <a:pt x="380" y="112"/>
                  </a:lnTo>
                  <a:lnTo>
                    <a:pt x="397" y="98"/>
                  </a:lnTo>
                  <a:lnTo>
                    <a:pt x="402" y="103"/>
                  </a:lnTo>
                  <a:lnTo>
                    <a:pt x="406" y="94"/>
                  </a:lnTo>
                  <a:lnTo>
                    <a:pt x="393" y="94"/>
                  </a:lnTo>
                  <a:lnTo>
                    <a:pt x="380" y="98"/>
                  </a:lnTo>
                  <a:lnTo>
                    <a:pt x="366" y="103"/>
                  </a:lnTo>
                  <a:lnTo>
                    <a:pt x="357" y="94"/>
                  </a:lnTo>
                  <a:lnTo>
                    <a:pt x="362" y="80"/>
                  </a:lnTo>
                  <a:lnTo>
                    <a:pt x="402" y="85"/>
                  </a:lnTo>
                  <a:lnTo>
                    <a:pt x="420" y="76"/>
                  </a:lnTo>
                  <a:lnTo>
                    <a:pt x="433" y="62"/>
                  </a:lnTo>
                  <a:lnTo>
                    <a:pt x="429" y="53"/>
                  </a:lnTo>
                  <a:lnTo>
                    <a:pt x="411" y="71"/>
                  </a:lnTo>
                  <a:lnTo>
                    <a:pt x="366" y="67"/>
                  </a:lnTo>
                  <a:close/>
                  <a:moveTo>
                    <a:pt x="420" y="201"/>
                  </a:moveTo>
                  <a:lnTo>
                    <a:pt x="415" y="210"/>
                  </a:lnTo>
                  <a:lnTo>
                    <a:pt x="433" y="210"/>
                  </a:lnTo>
                  <a:lnTo>
                    <a:pt x="442" y="201"/>
                  </a:lnTo>
                  <a:lnTo>
                    <a:pt x="451" y="201"/>
                  </a:lnTo>
                  <a:lnTo>
                    <a:pt x="456" y="196"/>
                  </a:lnTo>
                  <a:lnTo>
                    <a:pt x="442" y="196"/>
                  </a:lnTo>
                  <a:lnTo>
                    <a:pt x="433" y="205"/>
                  </a:lnTo>
                  <a:lnTo>
                    <a:pt x="420" y="201"/>
                  </a:lnTo>
                  <a:close/>
                  <a:moveTo>
                    <a:pt x="424" y="219"/>
                  </a:moveTo>
                  <a:lnTo>
                    <a:pt x="411" y="219"/>
                  </a:lnTo>
                  <a:lnTo>
                    <a:pt x="402" y="232"/>
                  </a:lnTo>
                  <a:lnTo>
                    <a:pt x="402" y="237"/>
                  </a:lnTo>
                  <a:lnTo>
                    <a:pt x="393" y="246"/>
                  </a:lnTo>
                  <a:lnTo>
                    <a:pt x="402" y="246"/>
                  </a:lnTo>
                  <a:lnTo>
                    <a:pt x="406" y="237"/>
                  </a:lnTo>
                  <a:lnTo>
                    <a:pt x="420" y="232"/>
                  </a:lnTo>
                  <a:lnTo>
                    <a:pt x="424" y="228"/>
                  </a:lnTo>
                  <a:lnTo>
                    <a:pt x="424" y="219"/>
                  </a:lnTo>
                  <a:close/>
                  <a:moveTo>
                    <a:pt x="438" y="129"/>
                  </a:moveTo>
                  <a:lnTo>
                    <a:pt x="447" y="143"/>
                  </a:lnTo>
                  <a:lnTo>
                    <a:pt x="456" y="134"/>
                  </a:lnTo>
                  <a:lnTo>
                    <a:pt x="451" y="129"/>
                  </a:lnTo>
                  <a:lnTo>
                    <a:pt x="438" y="129"/>
                  </a:lnTo>
                  <a:close/>
                  <a:moveTo>
                    <a:pt x="469" y="80"/>
                  </a:moveTo>
                  <a:lnTo>
                    <a:pt x="487" y="80"/>
                  </a:lnTo>
                  <a:lnTo>
                    <a:pt x="482" y="76"/>
                  </a:lnTo>
                  <a:lnTo>
                    <a:pt x="469" y="71"/>
                  </a:lnTo>
                  <a:lnTo>
                    <a:pt x="482" y="62"/>
                  </a:lnTo>
                  <a:lnTo>
                    <a:pt x="478" y="58"/>
                  </a:lnTo>
                  <a:lnTo>
                    <a:pt x="464" y="71"/>
                  </a:lnTo>
                  <a:lnTo>
                    <a:pt x="469" y="62"/>
                  </a:lnTo>
                  <a:lnTo>
                    <a:pt x="469" y="53"/>
                  </a:lnTo>
                  <a:lnTo>
                    <a:pt x="478" y="49"/>
                  </a:lnTo>
                  <a:lnTo>
                    <a:pt x="478" y="45"/>
                  </a:lnTo>
                  <a:lnTo>
                    <a:pt x="464" y="49"/>
                  </a:lnTo>
                  <a:lnTo>
                    <a:pt x="460" y="67"/>
                  </a:lnTo>
                  <a:lnTo>
                    <a:pt x="460" y="76"/>
                  </a:lnTo>
                  <a:lnTo>
                    <a:pt x="464" y="76"/>
                  </a:lnTo>
                  <a:lnTo>
                    <a:pt x="464" y="89"/>
                  </a:lnTo>
                  <a:lnTo>
                    <a:pt x="469" y="98"/>
                  </a:lnTo>
                  <a:lnTo>
                    <a:pt x="460" y="94"/>
                  </a:lnTo>
                  <a:lnTo>
                    <a:pt x="456" y="98"/>
                  </a:lnTo>
                  <a:lnTo>
                    <a:pt x="460" y="103"/>
                  </a:lnTo>
                  <a:lnTo>
                    <a:pt x="469" y="98"/>
                  </a:lnTo>
                  <a:lnTo>
                    <a:pt x="473" y="107"/>
                  </a:lnTo>
                  <a:lnTo>
                    <a:pt x="478" y="107"/>
                  </a:lnTo>
                  <a:lnTo>
                    <a:pt x="473" y="98"/>
                  </a:lnTo>
                  <a:lnTo>
                    <a:pt x="469" y="89"/>
                  </a:lnTo>
                  <a:lnTo>
                    <a:pt x="469" y="80"/>
                  </a:lnTo>
                  <a:close/>
                  <a:moveTo>
                    <a:pt x="505" y="125"/>
                  </a:moveTo>
                  <a:lnTo>
                    <a:pt x="491" y="125"/>
                  </a:lnTo>
                  <a:lnTo>
                    <a:pt x="469" y="125"/>
                  </a:lnTo>
                  <a:lnTo>
                    <a:pt x="464" y="134"/>
                  </a:lnTo>
                  <a:lnTo>
                    <a:pt x="478" y="138"/>
                  </a:lnTo>
                  <a:lnTo>
                    <a:pt x="482" y="134"/>
                  </a:lnTo>
                  <a:lnTo>
                    <a:pt x="500" y="134"/>
                  </a:lnTo>
                  <a:lnTo>
                    <a:pt x="514" y="138"/>
                  </a:lnTo>
                  <a:lnTo>
                    <a:pt x="505" y="125"/>
                  </a:lnTo>
                  <a:close/>
                  <a:moveTo>
                    <a:pt x="523" y="188"/>
                  </a:moveTo>
                  <a:lnTo>
                    <a:pt x="518" y="188"/>
                  </a:lnTo>
                  <a:lnTo>
                    <a:pt x="514" y="201"/>
                  </a:lnTo>
                  <a:lnTo>
                    <a:pt x="509" y="205"/>
                  </a:lnTo>
                  <a:lnTo>
                    <a:pt x="509" y="210"/>
                  </a:lnTo>
                  <a:lnTo>
                    <a:pt x="518" y="205"/>
                  </a:lnTo>
                  <a:lnTo>
                    <a:pt x="514" y="201"/>
                  </a:lnTo>
                  <a:lnTo>
                    <a:pt x="523" y="188"/>
                  </a:lnTo>
                  <a:close/>
                  <a:moveTo>
                    <a:pt x="563" y="161"/>
                  </a:moveTo>
                  <a:lnTo>
                    <a:pt x="563" y="170"/>
                  </a:lnTo>
                  <a:lnTo>
                    <a:pt x="558" y="174"/>
                  </a:lnTo>
                  <a:lnTo>
                    <a:pt x="554" y="188"/>
                  </a:lnTo>
                  <a:lnTo>
                    <a:pt x="563" y="188"/>
                  </a:lnTo>
                  <a:lnTo>
                    <a:pt x="567" y="179"/>
                  </a:lnTo>
                  <a:lnTo>
                    <a:pt x="567" y="165"/>
                  </a:lnTo>
                  <a:lnTo>
                    <a:pt x="563" y="161"/>
                  </a:lnTo>
                  <a:close/>
                  <a:moveTo>
                    <a:pt x="657" y="125"/>
                  </a:moveTo>
                  <a:lnTo>
                    <a:pt x="630" y="116"/>
                  </a:lnTo>
                  <a:lnTo>
                    <a:pt x="612" y="107"/>
                  </a:lnTo>
                  <a:lnTo>
                    <a:pt x="603" y="112"/>
                  </a:lnTo>
                  <a:lnTo>
                    <a:pt x="603" y="116"/>
                  </a:lnTo>
                  <a:lnTo>
                    <a:pt x="590" y="120"/>
                  </a:lnTo>
                  <a:lnTo>
                    <a:pt x="581" y="134"/>
                  </a:lnTo>
                  <a:lnTo>
                    <a:pt x="572" y="134"/>
                  </a:lnTo>
                  <a:lnTo>
                    <a:pt x="563" y="116"/>
                  </a:lnTo>
                  <a:lnTo>
                    <a:pt x="558" y="120"/>
                  </a:lnTo>
                  <a:lnTo>
                    <a:pt x="558" y="103"/>
                  </a:lnTo>
                  <a:lnTo>
                    <a:pt x="554" y="94"/>
                  </a:lnTo>
                  <a:lnTo>
                    <a:pt x="531" y="89"/>
                  </a:lnTo>
                  <a:lnTo>
                    <a:pt x="527" y="89"/>
                  </a:lnTo>
                  <a:lnTo>
                    <a:pt x="509" y="103"/>
                  </a:lnTo>
                  <a:lnTo>
                    <a:pt x="509" y="98"/>
                  </a:lnTo>
                  <a:lnTo>
                    <a:pt x="500" y="98"/>
                  </a:lnTo>
                  <a:lnTo>
                    <a:pt x="509" y="107"/>
                  </a:lnTo>
                  <a:lnTo>
                    <a:pt x="518" y="107"/>
                  </a:lnTo>
                  <a:lnTo>
                    <a:pt x="523" y="116"/>
                  </a:lnTo>
                  <a:lnTo>
                    <a:pt x="549" y="112"/>
                  </a:lnTo>
                  <a:lnTo>
                    <a:pt x="554" y="120"/>
                  </a:lnTo>
                  <a:lnTo>
                    <a:pt x="540" y="120"/>
                  </a:lnTo>
                  <a:lnTo>
                    <a:pt x="536" y="125"/>
                  </a:lnTo>
                  <a:lnTo>
                    <a:pt x="527" y="120"/>
                  </a:lnTo>
                  <a:lnTo>
                    <a:pt x="523" y="129"/>
                  </a:lnTo>
                  <a:lnTo>
                    <a:pt x="536" y="129"/>
                  </a:lnTo>
                  <a:lnTo>
                    <a:pt x="536" y="138"/>
                  </a:lnTo>
                  <a:lnTo>
                    <a:pt x="540" y="147"/>
                  </a:lnTo>
                  <a:lnTo>
                    <a:pt x="545" y="147"/>
                  </a:lnTo>
                  <a:lnTo>
                    <a:pt x="549" y="129"/>
                  </a:lnTo>
                  <a:lnTo>
                    <a:pt x="554" y="138"/>
                  </a:lnTo>
                  <a:lnTo>
                    <a:pt x="612" y="165"/>
                  </a:lnTo>
                  <a:lnTo>
                    <a:pt x="621" y="188"/>
                  </a:lnTo>
                  <a:lnTo>
                    <a:pt x="625" y="192"/>
                  </a:lnTo>
                  <a:lnTo>
                    <a:pt x="625" y="196"/>
                  </a:lnTo>
                  <a:lnTo>
                    <a:pt x="621" y="192"/>
                  </a:lnTo>
                  <a:lnTo>
                    <a:pt x="607" y="210"/>
                  </a:lnTo>
                  <a:lnTo>
                    <a:pt x="625" y="210"/>
                  </a:lnTo>
                  <a:lnTo>
                    <a:pt x="630" y="201"/>
                  </a:lnTo>
                  <a:lnTo>
                    <a:pt x="643" y="201"/>
                  </a:lnTo>
                  <a:lnTo>
                    <a:pt x="652" y="214"/>
                  </a:lnTo>
                  <a:lnTo>
                    <a:pt x="657" y="214"/>
                  </a:lnTo>
                  <a:lnTo>
                    <a:pt x="657" y="12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00" name="Freeform 120"/>
            <p:cNvSpPr>
              <a:spLocks/>
            </p:cNvSpPr>
            <p:nvPr/>
          </p:nvSpPr>
          <p:spPr bwMode="gray">
            <a:xfrm>
              <a:off x="5330979" y="3566479"/>
              <a:ext cx="441264" cy="370368"/>
            </a:xfrm>
            <a:custGeom>
              <a:avLst/>
              <a:gdLst/>
              <a:ahLst/>
              <a:cxnLst>
                <a:cxn ang="0">
                  <a:pos x="0" y="9"/>
                </a:cxn>
                <a:cxn ang="0">
                  <a:pos x="14" y="40"/>
                </a:cxn>
                <a:cxn ang="0">
                  <a:pos x="23" y="71"/>
                </a:cxn>
                <a:cxn ang="0">
                  <a:pos x="32" y="80"/>
                </a:cxn>
                <a:cxn ang="0">
                  <a:pos x="32" y="120"/>
                </a:cxn>
                <a:cxn ang="0">
                  <a:pos x="54" y="152"/>
                </a:cxn>
                <a:cxn ang="0">
                  <a:pos x="63" y="165"/>
                </a:cxn>
                <a:cxn ang="0">
                  <a:pos x="72" y="165"/>
                </a:cxn>
                <a:cxn ang="0">
                  <a:pos x="90" y="165"/>
                </a:cxn>
                <a:cxn ang="0">
                  <a:pos x="99" y="187"/>
                </a:cxn>
                <a:cxn ang="0">
                  <a:pos x="108" y="201"/>
                </a:cxn>
                <a:cxn ang="0">
                  <a:pos x="121" y="214"/>
                </a:cxn>
                <a:cxn ang="0">
                  <a:pos x="157" y="228"/>
                </a:cxn>
                <a:cxn ang="0">
                  <a:pos x="161" y="228"/>
                </a:cxn>
                <a:cxn ang="0">
                  <a:pos x="170" y="219"/>
                </a:cxn>
                <a:cxn ang="0">
                  <a:pos x="188" y="219"/>
                </a:cxn>
                <a:cxn ang="0">
                  <a:pos x="192" y="241"/>
                </a:cxn>
                <a:cxn ang="0">
                  <a:pos x="224" y="250"/>
                </a:cxn>
                <a:cxn ang="0">
                  <a:pos x="255" y="245"/>
                </a:cxn>
                <a:cxn ang="0">
                  <a:pos x="264" y="228"/>
                </a:cxn>
                <a:cxn ang="0">
                  <a:pos x="277" y="214"/>
                </a:cxn>
                <a:cxn ang="0">
                  <a:pos x="268" y="201"/>
                </a:cxn>
                <a:cxn ang="0">
                  <a:pos x="242" y="178"/>
                </a:cxn>
                <a:cxn ang="0">
                  <a:pos x="246" y="161"/>
                </a:cxn>
                <a:cxn ang="0">
                  <a:pos x="251" y="143"/>
                </a:cxn>
                <a:cxn ang="0">
                  <a:pos x="242" y="107"/>
                </a:cxn>
                <a:cxn ang="0">
                  <a:pos x="246" y="71"/>
                </a:cxn>
                <a:cxn ang="0">
                  <a:pos x="233" y="53"/>
                </a:cxn>
                <a:cxn ang="0">
                  <a:pos x="197" y="31"/>
                </a:cxn>
                <a:cxn ang="0">
                  <a:pos x="179" y="31"/>
                </a:cxn>
                <a:cxn ang="0">
                  <a:pos x="157" y="40"/>
                </a:cxn>
                <a:cxn ang="0">
                  <a:pos x="148" y="53"/>
                </a:cxn>
                <a:cxn ang="0">
                  <a:pos x="139" y="49"/>
                </a:cxn>
                <a:cxn ang="0">
                  <a:pos x="94" y="53"/>
                </a:cxn>
                <a:cxn ang="0">
                  <a:pos x="76" y="40"/>
                </a:cxn>
                <a:cxn ang="0">
                  <a:pos x="63" y="18"/>
                </a:cxn>
                <a:cxn ang="0">
                  <a:pos x="58" y="0"/>
                </a:cxn>
                <a:cxn ang="0">
                  <a:pos x="36" y="18"/>
                </a:cxn>
                <a:cxn ang="0">
                  <a:pos x="27" y="13"/>
                </a:cxn>
              </a:cxnLst>
              <a:rect l="0" t="0" r="r" b="b"/>
              <a:pathLst>
                <a:path w="277" h="250">
                  <a:moveTo>
                    <a:pt x="9" y="0"/>
                  </a:moveTo>
                  <a:lnTo>
                    <a:pt x="0" y="9"/>
                  </a:lnTo>
                  <a:lnTo>
                    <a:pt x="5" y="35"/>
                  </a:lnTo>
                  <a:lnTo>
                    <a:pt x="14" y="40"/>
                  </a:lnTo>
                  <a:lnTo>
                    <a:pt x="14" y="44"/>
                  </a:lnTo>
                  <a:lnTo>
                    <a:pt x="23" y="71"/>
                  </a:lnTo>
                  <a:lnTo>
                    <a:pt x="32" y="71"/>
                  </a:lnTo>
                  <a:lnTo>
                    <a:pt x="32" y="80"/>
                  </a:lnTo>
                  <a:lnTo>
                    <a:pt x="23" y="98"/>
                  </a:lnTo>
                  <a:lnTo>
                    <a:pt x="32" y="120"/>
                  </a:lnTo>
                  <a:lnTo>
                    <a:pt x="54" y="138"/>
                  </a:lnTo>
                  <a:lnTo>
                    <a:pt x="54" y="152"/>
                  </a:lnTo>
                  <a:lnTo>
                    <a:pt x="58" y="156"/>
                  </a:lnTo>
                  <a:lnTo>
                    <a:pt x="63" y="165"/>
                  </a:lnTo>
                  <a:lnTo>
                    <a:pt x="67" y="169"/>
                  </a:lnTo>
                  <a:lnTo>
                    <a:pt x="72" y="165"/>
                  </a:lnTo>
                  <a:lnTo>
                    <a:pt x="81" y="169"/>
                  </a:lnTo>
                  <a:lnTo>
                    <a:pt x="90" y="165"/>
                  </a:lnTo>
                  <a:lnTo>
                    <a:pt x="103" y="187"/>
                  </a:lnTo>
                  <a:lnTo>
                    <a:pt x="99" y="187"/>
                  </a:lnTo>
                  <a:lnTo>
                    <a:pt x="103" y="192"/>
                  </a:lnTo>
                  <a:lnTo>
                    <a:pt x="108" y="201"/>
                  </a:lnTo>
                  <a:lnTo>
                    <a:pt x="121" y="210"/>
                  </a:lnTo>
                  <a:lnTo>
                    <a:pt x="121" y="214"/>
                  </a:lnTo>
                  <a:lnTo>
                    <a:pt x="139" y="223"/>
                  </a:lnTo>
                  <a:lnTo>
                    <a:pt x="157" y="228"/>
                  </a:lnTo>
                  <a:lnTo>
                    <a:pt x="161" y="223"/>
                  </a:lnTo>
                  <a:lnTo>
                    <a:pt x="161" y="228"/>
                  </a:lnTo>
                  <a:lnTo>
                    <a:pt x="179" y="219"/>
                  </a:lnTo>
                  <a:lnTo>
                    <a:pt x="170" y="219"/>
                  </a:lnTo>
                  <a:lnTo>
                    <a:pt x="175" y="214"/>
                  </a:lnTo>
                  <a:lnTo>
                    <a:pt x="188" y="219"/>
                  </a:lnTo>
                  <a:lnTo>
                    <a:pt x="188" y="223"/>
                  </a:lnTo>
                  <a:lnTo>
                    <a:pt x="192" y="241"/>
                  </a:lnTo>
                  <a:lnTo>
                    <a:pt x="206" y="245"/>
                  </a:lnTo>
                  <a:lnTo>
                    <a:pt x="224" y="250"/>
                  </a:lnTo>
                  <a:lnTo>
                    <a:pt x="251" y="250"/>
                  </a:lnTo>
                  <a:lnTo>
                    <a:pt x="255" y="245"/>
                  </a:lnTo>
                  <a:lnTo>
                    <a:pt x="255" y="236"/>
                  </a:lnTo>
                  <a:lnTo>
                    <a:pt x="264" y="228"/>
                  </a:lnTo>
                  <a:lnTo>
                    <a:pt x="277" y="223"/>
                  </a:lnTo>
                  <a:lnTo>
                    <a:pt x="277" y="214"/>
                  </a:lnTo>
                  <a:lnTo>
                    <a:pt x="268" y="214"/>
                  </a:lnTo>
                  <a:lnTo>
                    <a:pt x="268" y="201"/>
                  </a:lnTo>
                  <a:lnTo>
                    <a:pt x="255" y="196"/>
                  </a:lnTo>
                  <a:lnTo>
                    <a:pt x="242" y="178"/>
                  </a:lnTo>
                  <a:lnTo>
                    <a:pt x="242" y="174"/>
                  </a:lnTo>
                  <a:lnTo>
                    <a:pt x="246" y="161"/>
                  </a:lnTo>
                  <a:lnTo>
                    <a:pt x="255" y="156"/>
                  </a:lnTo>
                  <a:lnTo>
                    <a:pt x="251" y="143"/>
                  </a:lnTo>
                  <a:lnTo>
                    <a:pt x="242" y="143"/>
                  </a:lnTo>
                  <a:lnTo>
                    <a:pt x="242" y="107"/>
                  </a:lnTo>
                  <a:lnTo>
                    <a:pt x="237" y="98"/>
                  </a:lnTo>
                  <a:lnTo>
                    <a:pt x="246" y="71"/>
                  </a:lnTo>
                  <a:lnTo>
                    <a:pt x="246" y="53"/>
                  </a:lnTo>
                  <a:lnTo>
                    <a:pt x="233" y="53"/>
                  </a:lnTo>
                  <a:lnTo>
                    <a:pt x="219" y="35"/>
                  </a:lnTo>
                  <a:lnTo>
                    <a:pt x="197" y="31"/>
                  </a:lnTo>
                  <a:lnTo>
                    <a:pt x="188" y="22"/>
                  </a:lnTo>
                  <a:lnTo>
                    <a:pt x="179" y="31"/>
                  </a:lnTo>
                  <a:lnTo>
                    <a:pt x="166" y="31"/>
                  </a:lnTo>
                  <a:lnTo>
                    <a:pt x="157" y="40"/>
                  </a:lnTo>
                  <a:lnTo>
                    <a:pt x="148" y="44"/>
                  </a:lnTo>
                  <a:lnTo>
                    <a:pt x="148" y="53"/>
                  </a:lnTo>
                  <a:lnTo>
                    <a:pt x="139" y="53"/>
                  </a:lnTo>
                  <a:lnTo>
                    <a:pt x="139" y="49"/>
                  </a:lnTo>
                  <a:lnTo>
                    <a:pt x="108" y="58"/>
                  </a:lnTo>
                  <a:lnTo>
                    <a:pt x="94" y="53"/>
                  </a:lnTo>
                  <a:lnTo>
                    <a:pt x="90" y="44"/>
                  </a:lnTo>
                  <a:lnTo>
                    <a:pt x="76" y="40"/>
                  </a:lnTo>
                  <a:lnTo>
                    <a:pt x="76" y="26"/>
                  </a:lnTo>
                  <a:lnTo>
                    <a:pt x="63" y="18"/>
                  </a:lnTo>
                  <a:lnTo>
                    <a:pt x="63" y="4"/>
                  </a:lnTo>
                  <a:lnTo>
                    <a:pt x="58" y="0"/>
                  </a:lnTo>
                  <a:lnTo>
                    <a:pt x="36" y="13"/>
                  </a:lnTo>
                  <a:lnTo>
                    <a:pt x="36" y="18"/>
                  </a:lnTo>
                  <a:lnTo>
                    <a:pt x="32" y="18"/>
                  </a:lnTo>
                  <a:lnTo>
                    <a:pt x="27" y="13"/>
                  </a:lnTo>
                  <a:lnTo>
                    <a:pt x="9"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01" name="Freeform 121"/>
            <p:cNvSpPr>
              <a:spLocks/>
            </p:cNvSpPr>
            <p:nvPr/>
          </p:nvSpPr>
          <p:spPr bwMode="gray">
            <a:xfrm>
              <a:off x="5209910" y="3631664"/>
              <a:ext cx="221428" cy="211851"/>
            </a:xfrm>
            <a:custGeom>
              <a:avLst/>
              <a:gdLst/>
              <a:ahLst/>
              <a:cxnLst>
                <a:cxn ang="0">
                  <a:pos x="0" y="72"/>
                </a:cxn>
                <a:cxn ang="0">
                  <a:pos x="9" y="90"/>
                </a:cxn>
                <a:cxn ang="0">
                  <a:pos x="32" y="94"/>
                </a:cxn>
                <a:cxn ang="0">
                  <a:pos x="63" y="117"/>
                </a:cxn>
                <a:cxn ang="0">
                  <a:pos x="63" y="125"/>
                </a:cxn>
                <a:cxn ang="0">
                  <a:pos x="72" y="125"/>
                </a:cxn>
                <a:cxn ang="0">
                  <a:pos x="72" y="139"/>
                </a:cxn>
                <a:cxn ang="0">
                  <a:pos x="85" y="143"/>
                </a:cxn>
                <a:cxn ang="0">
                  <a:pos x="112" y="143"/>
                </a:cxn>
                <a:cxn ang="0">
                  <a:pos x="121" y="139"/>
                </a:cxn>
                <a:cxn ang="0">
                  <a:pos x="121" y="130"/>
                </a:cxn>
                <a:cxn ang="0">
                  <a:pos x="134" y="125"/>
                </a:cxn>
                <a:cxn ang="0">
                  <a:pos x="134" y="125"/>
                </a:cxn>
                <a:cxn ang="0">
                  <a:pos x="139" y="125"/>
                </a:cxn>
                <a:cxn ang="0">
                  <a:pos x="139" y="121"/>
                </a:cxn>
                <a:cxn ang="0">
                  <a:pos x="134" y="112"/>
                </a:cxn>
                <a:cxn ang="0">
                  <a:pos x="130" y="108"/>
                </a:cxn>
                <a:cxn ang="0">
                  <a:pos x="130" y="94"/>
                </a:cxn>
                <a:cxn ang="0">
                  <a:pos x="108" y="76"/>
                </a:cxn>
                <a:cxn ang="0">
                  <a:pos x="99" y="54"/>
                </a:cxn>
                <a:cxn ang="0">
                  <a:pos x="108" y="36"/>
                </a:cxn>
                <a:cxn ang="0">
                  <a:pos x="108" y="27"/>
                </a:cxn>
                <a:cxn ang="0">
                  <a:pos x="99" y="27"/>
                </a:cxn>
                <a:cxn ang="0">
                  <a:pos x="90" y="0"/>
                </a:cxn>
                <a:cxn ang="0">
                  <a:pos x="81" y="5"/>
                </a:cxn>
                <a:cxn ang="0">
                  <a:pos x="63" y="0"/>
                </a:cxn>
                <a:cxn ang="0">
                  <a:pos x="58" y="5"/>
                </a:cxn>
                <a:cxn ang="0">
                  <a:pos x="54" y="9"/>
                </a:cxn>
                <a:cxn ang="0">
                  <a:pos x="41" y="18"/>
                </a:cxn>
                <a:cxn ang="0">
                  <a:pos x="36" y="45"/>
                </a:cxn>
                <a:cxn ang="0">
                  <a:pos x="0" y="72"/>
                </a:cxn>
              </a:cxnLst>
              <a:rect l="0" t="0" r="r" b="b"/>
              <a:pathLst>
                <a:path w="139" h="143">
                  <a:moveTo>
                    <a:pt x="0" y="72"/>
                  </a:moveTo>
                  <a:lnTo>
                    <a:pt x="9" y="90"/>
                  </a:lnTo>
                  <a:lnTo>
                    <a:pt x="32" y="94"/>
                  </a:lnTo>
                  <a:lnTo>
                    <a:pt x="63" y="117"/>
                  </a:lnTo>
                  <a:lnTo>
                    <a:pt x="63" y="125"/>
                  </a:lnTo>
                  <a:lnTo>
                    <a:pt x="72" y="125"/>
                  </a:lnTo>
                  <a:lnTo>
                    <a:pt x="72" y="139"/>
                  </a:lnTo>
                  <a:lnTo>
                    <a:pt x="85" y="143"/>
                  </a:lnTo>
                  <a:lnTo>
                    <a:pt x="112" y="143"/>
                  </a:lnTo>
                  <a:lnTo>
                    <a:pt x="121" y="139"/>
                  </a:lnTo>
                  <a:lnTo>
                    <a:pt x="121" y="130"/>
                  </a:lnTo>
                  <a:lnTo>
                    <a:pt x="134" y="125"/>
                  </a:lnTo>
                  <a:lnTo>
                    <a:pt x="134" y="125"/>
                  </a:lnTo>
                  <a:lnTo>
                    <a:pt x="139" y="125"/>
                  </a:lnTo>
                  <a:lnTo>
                    <a:pt x="139" y="121"/>
                  </a:lnTo>
                  <a:lnTo>
                    <a:pt x="134" y="112"/>
                  </a:lnTo>
                  <a:lnTo>
                    <a:pt x="130" y="108"/>
                  </a:lnTo>
                  <a:lnTo>
                    <a:pt x="130" y="94"/>
                  </a:lnTo>
                  <a:lnTo>
                    <a:pt x="108" y="76"/>
                  </a:lnTo>
                  <a:lnTo>
                    <a:pt x="99" y="54"/>
                  </a:lnTo>
                  <a:lnTo>
                    <a:pt x="108" y="36"/>
                  </a:lnTo>
                  <a:lnTo>
                    <a:pt x="108" y="27"/>
                  </a:lnTo>
                  <a:lnTo>
                    <a:pt x="99" y="27"/>
                  </a:lnTo>
                  <a:lnTo>
                    <a:pt x="90" y="0"/>
                  </a:lnTo>
                  <a:lnTo>
                    <a:pt x="81" y="5"/>
                  </a:lnTo>
                  <a:lnTo>
                    <a:pt x="63" y="0"/>
                  </a:lnTo>
                  <a:lnTo>
                    <a:pt x="58" y="5"/>
                  </a:lnTo>
                  <a:lnTo>
                    <a:pt x="54" y="9"/>
                  </a:lnTo>
                  <a:lnTo>
                    <a:pt x="41" y="18"/>
                  </a:lnTo>
                  <a:lnTo>
                    <a:pt x="36" y="45"/>
                  </a:lnTo>
                  <a:lnTo>
                    <a:pt x="0" y="7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02" name="Freeform 122"/>
            <p:cNvSpPr>
              <a:spLocks/>
            </p:cNvSpPr>
            <p:nvPr/>
          </p:nvSpPr>
          <p:spPr bwMode="gray">
            <a:xfrm>
              <a:off x="5111143" y="3730923"/>
              <a:ext cx="35046" cy="99259"/>
            </a:xfrm>
            <a:custGeom>
              <a:avLst/>
              <a:gdLst/>
              <a:ahLst/>
              <a:cxnLst>
                <a:cxn ang="0">
                  <a:pos x="0" y="32"/>
                </a:cxn>
                <a:cxn ang="0">
                  <a:pos x="4" y="36"/>
                </a:cxn>
                <a:cxn ang="0">
                  <a:pos x="0" y="45"/>
                </a:cxn>
                <a:cxn ang="0">
                  <a:pos x="9" y="67"/>
                </a:cxn>
                <a:cxn ang="0">
                  <a:pos x="13" y="63"/>
                </a:cxn>
                <a:cxn ang="0">
                  <a:pos x="18" y="41"/>
                </a:cxn>
                <a:cxn ang="0">
                  <a:pos x="18" y="27"/>
                </a:cxn>
                <a:cxn ang="0">
                  <a:pos x="13" y="23"/>
                </a:cxn>
                <a:cxn ang="0">
                  <a:pos x="13" y="23"/>
                </a:cxn>
                <a:cxn ang="0">
                  <a:pos x="22" y="14"/>
                </a:cxn>
                <a:cxn ang="0">
                  <a:pos x="22" y="0"/>
                </a:cxn>
                <a:cxn ang="0">
                  <a:pos x="13" y="5"/>
                </a:cxn>
                <a:cxn ang="0">
                  <a:pos x="9" y="5"/>
                </a:cxn>
                <a:cxn ang="0">
                  <a:pos x="4" y="5"/>
                </a:cxn>
                <a:cxn ang="0">
                  <a:pos x="4" y="9"/>
                </a:cxn>
                <a:cxn ang="0">
                  <a:pos x="0" y="32"/>
                </a:cxn>
              </a:cxnLst>
              <a:rect l="0" t="0" r="r" b="b"/>
              <a:pathLst>
                <a:path w="22" h="67">
                  <a:moveTo>
                    <a:pt x="0" y="32"/>
                  </a:moveTo>
                  <a:lnTo>
                    <a:pt x="4" y="36"/>
                  </a:lnTo>
                  <a:lnTo>
                    <a:pt x="0" y="45"/>
                  </a:lnTo>
                  <a:lnTo>
                    <a:pt x="9" y="67"/>
                  </a:lnTo>
                  <a:lnTo>
                    <a:pt x="13" y="63"/>
                  </a:lnTo>
                  <a:lnTo>
                    <a:pt x="18" y="41"/>
                  </a:lnTo>
                  <a:lnTo>
                    <a:pt x="18" y="27"/>
                  </a:lnTo>
                  <a:lnTo>
                    <a:pt x="13" y="23"/>
                  </a:lnTo>
                  <a:lnTo>
                    <a:pt x="13" y="23"/>
                  </a:lnTo>
                  <a:lnTo>
                    <a:pt x="22" y="14"/>
                  </a:lnTo>
                  <a:lnTo>
                    <a:pt x="22" y="0"/>
                  </a:lnTo>
                  <a:lnTo>
                    <a:pt x="13" y="5"/>
                  </a:lnTo>
                  <a:lnTo>
                    <a:pt x="9" y="5"/>
                  </a:lnTo>
                  <a:lnTo>
                    <a:pt x="4" y="5"/>
                  </a:lnTo>
                  <a:lnTo>
                    <a:pt x="4" y="9"/>
                  </a:lnTo>
                  <a:lnTo>
                    <a:pt x="0" y="3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03" name="Freeform 123"/>
            <p:cNvSpPr>
              <a:spLocks noEditPoints="1"/>
            </p:cNvSpPr>
            <p:nvPr/>
          </p:nvSpPr>
          <p:spPr bwMode="gray">
            <a:xfrm>
              <a:off x="7139045" y="3393147"/>
              <a:ext cx="504984" cy="562960"/>
            </a:xfrm>
            <a:custGeom>
              <a:avLst/>
              <a:gdLst/>
              <a:ahLst/>
              <a:cxnLst>
                <a:cxn ang="0">
                  <a:pos x="0" y="380"/>
                </a:cxn>
                <a:cxn ang="0">
                  <a:pos x="13" y="380"/>
                </a:cxn>
                <a:cxn ang="0">
                  <a:pos x="9" y="380"/>
                </a:cxn>
                <a:cxn ang="0">
                  <a:pos x="27" y="376"/>
                </a:cxn>
                <a:cxn ang="0">
                  <a:pos x="27" y="367"/>
                </a:cxn>
                <a:cxn ang="0">
                  <a:pos x="58" y="349"/>
                </a:cxn>
                <a:cxn ang="0">
                  <a:pos x="71" y="340"/>
                </a:cxn>
                <a:cxn ang="0">
                  <a:pos x="80" y="331"/>
                </a:cxn>
                <a:cxn ang="0">
                  <a:pos x="76" y="322"/>
                </a:cxn>
                <a:cxn ang="0">
                  <a:pos x="116" y="228"/>
                </a:cxn>
                <a:cxn ang="0">
                  <a:pos x="107" y="219"/>
                </a:cxn>
                <a:cxn ang="0">
                  <a:pos x="85" y="233"/>
                </a:cxn>
                <a:cxn ang="0">
                  <a:pos x="98" y="251"/>
                </a:cxn>
                <a:cxn ang="0">
                  <a:pos x="116" y="264"/>
                </a:cxn>
                <a:cxn ang="0">
                  <a:pos x="174" y="193"/>
                </a:cxn>
                <a:cxn ang="0">
                  <a:pos x="161" y="188"/>
                </a:cxn>
                <a:cxn ang="0">
                  <a:pos x="116" y="202"/>
                </a:cxn>
                <a:cxn ang="0">
                  <a:pos x="112" y="219"/>
                </a:cxn>
                <a:cxn ang="0">
                  <a:pos x="129" y="215"/>
                </a:cxn>
                <a:cxn ang="0">
                  <a:pos x="125" y="233"/>
                </a:cxn>
                <a:cxn ang="0">
                  <a:pos x="143" y="224"/>
                </a:cxn>
                <a:cxn ang="0">
                  <a:pos x="152" y="215"/>
                </a:cxn>
                <a:cxn ang="0">
                  <a:pos x="134" y="219"/>
                </a:cxn>
                <a:cxn ang="0">
                  <a:pos x="161" y="210"/>
                </a:cxn>
                <a:cxn ang="0">
                  <a:pos x="170" y="215"/>
                </a:cxn>
                <a:cxn ang="0">
                  <a:pos x="183" y="215"/>
                </a:cxn>
                <a:cxn ang="0">
                  <a:pos x="214" y="197"/>
                </a:cxn>
                <a:cxn ang="0">
                  <a:pos x="223" y="210"/>
                </a:cxn>
                <a:cxn ang="0">
                  <a:pos x="232" y="197"/>
                </a:cxn>
                <a:cxn ang="0">
                  <a:pos x="246" y="188"/>
                </a:cxn>
                <a:cxn ang="0">
                  <a:pos x="250" y="170"/>
                </a:cxn>
                <a:cxn ang="0">
                  <a:pos x="255" y="139"/>
                </a:cxn>
                <a:cxn ang="0">
                  <a:pos x="259" y="135"/>
                </a:cxn>
                <a:cxn ang="0">
                  <a:pos x="255" y="94"/>
                </a:cxn>
                <a:cxn ang="0">
                  <a:pos x="250" y="85"/>
                </a:cxn>
                <a:cxn ang="0">
                  <a:pos x="241" y="85"/>
                </a:cxn>
                <a:cxn ang="0">
                  <a:pos x="228" y="112"/>
                </a:cxn>
                <a:cxn ang="0">
                  <a:pos x="232" y="130"/>
                </a:cxn>
                <a:cxn ang="0">
                  <a:pos x="192" y="161"/>
                </a:cxn>
                <a:cxn ang="0">
                  <a:pos x="188" y="161"/>
                </a:cxn>
                <a:cxn ang="0">
                  <a:pos x="179" y="184"/>
                </a:cxn>
                <a:cxn ang="0">
                  <a:pos x="255" y="41"/>
                </a:cxn>
                <a:cxn ang="0">
                  <a:pos x="241" y="45"/>
                </a:cxn>
                <a:cxn ang="0">
                  <a:pos x="232" y="63"/>
                </a:cxn>
                <a:cxn ang="0">
                  <a:pos x="241" y="81"/>
                </a:cxn>
                <a:cxn ang="0">
                  <a:pos x="255" y="72"/>
                </a:cxn>
                <a:cxn ang="0">
                  <a:pos x="250" y="59"/>
                </a:cxn>
                <a:cxn ang="0">
                  <a:pos x="255" y="59"/>
                </a:cxn>
                <a:cxn ang="0">
                  <a:pos x="286" y="72"/>
                </a:cxn>
                <a:cxn ang="0">
                  <a:pos x="308" y="50"/>
                </a:cxn>
                <a:cxn ang="0">
                  <a:pos x="308" y="32"/>
                </a:cxn>
                <a:cxn ang="0">
                  <a:pos x="299" y="32"/>
                </a:cxn>
                <a:cxn ang="0">
                  <a:pos x="255" y="5"/>
                </a:cxn>
                <a:cxn ang="0">
                  <a:pos x="259" y="32"/>
                </a:cxn>
              </a:cxnLst>
              <a:rect l="0" t="0" r="r" b="b"/>
              <a:pathLst>
                <a:path w="317" h="380">
                  <a:moveTo>
                    <a:pt x="9" y="380"/>
                  </a:moveTo>
                  <a:lnTo>
                    <a:pt x="4" y="376"/>
                  </a:lnTo>
                  <a:lnTo>
                    <a:pt x="0" y="380"/>
                  </a:lnTo>
                  <a:lnTo>
                    <a:pt x="4" y="380"/>
                  </a:lnTo>
                  <a:lnTo>
                    <a:pt x="9" y="380"/>
                  </a:lnTo>
                  <a:lnTo>
                    <a:pt x="13" y="380"/>
                  </a:lnTo>
                  <a:lnTo>
                    <a:pt x="18" y="376"/>
                  </a:lnTo>
                  <a:lnTo>
                    <a:pt x="9" y="376"/>
                  </a:lnTo>
                  <a:lnTo>
                    <a:pt x="9" y="380"/>
                  </a:lnTo>
                  <a:close/>
                  <a:moveTo>
                    <a:pt x="27" y="367"/>
                  </a:moveTo>
                  <a:lnTo>
                    <a:pt x="22" y="371"/>
                  </a:lnTo>
                  <a:lnTo>
                    <a:pt x="27" y="376"/>
                  </a:lnTo>
                  <a:lnTo>
                    <a:pt x="31" y="380"/>
                  </a:lnTo>
                  <a:lnTo>
                    <a:pt x="31" y="376"/>
                  </a:lnTo>
                  <a:lnTo>
                    <a:pt x="27" y="367"/>
                  </a:lnTo>
                  <a:close/>
                  <a:moveTo>
                    <a:pt x="67" y="336"/>
                  </a:moveTo>
                  <a:lnTo>
                    <a:pt x="67" y="340"/>
                  </a:lnTo>
                  <a:lnTo>
                    <a:pt x="58" y="349"/>
                  </a:lnTo>
                  <a:lnTo>
                    <a:pt x="62" y="353"/>
                  </a:lnTo>
                  <a:lnTo>
                    <a:pt x="71" y="349"/>
                  </a:lnTo>
                  <a:lnTo>
                    <a:pt x="71" y="340"/>
                  </a:lnTo>
                  <a:lnTo>
                    <a:pt x="67" y="336"/>
                  </a:lnTo>
                  <a:close/>
                  <a:moveTo>
                    <a:pt x="76" y="322"/>
                  </a:moveTo>
                  <a:lnTo>
                    <a:pt x="80" y="331"/>
                  </a:lnTo>
                  <a:lnTo>
                    <a:pt x="85" y="322"/>
                  </a:lnTo>
                  <a:lnTo>
                    <a:pt x="89" y="313"/>
                  </a:lnTo>
                  <a:lnTo>
                    <a:pt x="76" y="322"/>
                  </a:lnTo>
                  <a:close/>
                  <a:moveTo>
                    <a:pt x="116" y="242"/>
                  </a:moveTo>
                  <a:lnTo>
                    <a:pt x="121" y="237"/>
                  </a:lnTo>
                  <a:lnTo>
                    <a:pt x="116" y="228"/>
                  </a:lnTo>
                  <a:lnTo>
                    <a:pt x="112" y="233"/>
                  </a:lnTo>
                  <a:lnTo>
                    <a:pt x="116" y="224"/>
                  </a:lnTo>
                  <a:lnTo>
                    <a:pt x="107" y="219"/>
                  </a:lnTo>
                  <a:lnTo>
                    <a:pt x="103" y="219"/>
                  </a:lnTo>
                  <a:lnTo>
                    <a:pt x="89" y="224"/>
                  </a:lnTo>
                  <a:lnTo>
                    <a:pt x="85" y="233"/>
                  </a:lnTo>
                  <a:lnTo>
                    <a:pt x="94" y="242"/>
                  </a:lnTo>
                  <a:lnTo>
                    <a:pt x="89" y="251"/>
                  </a:lnTo>
                  <a:lnTo>
                    <a:pt x="98" y="251"/>
                  </a:lnTo>
                  <a:lnTo>
                    <a:pt x="94" y="264"/>
                  </a:lnTo>
                  <a:lnTo>
                    <a:pt x="107" y="273"/>
                  </a:lnTo>
                  <a:lnTo>
                    <a:pt x="116" y="264"/>
                  </a:lnTo>
                  <a:lnTo>
                    <a:pt x="112" y="255"/>
                  </a:lnTo>
                  <a:lnTo>
                    <a:pt x="116" y="242"/>
                  </a:lnTo>
                  <a:close/>
                  <a:moveTo>
                    <a:pt x="174" y="193"/>
                  </a:moveTo>
                  <a:lnTo>
                    <a:pt x="170" y="188"/>
                  </a:lnTo>
                  <a:lnTo>
                    <a:pt x="170" y="184"/>
                  </a:lnTo>
                  <a:lnTo>
                    <a:pt x="161" y="188"/>
                  </a:lnTo>
                  <a:lnTo>
                    <a:pt x="143" y="193"/>
                  </a:lnTo>
                  <a:lnTo>
                    <a:pt x="134" y="188"/>
                  </a:lnTo>
                  <a:lnTo>
                    <a:pt x="116" y="202"/>
                  </a:lnTo>
                  <a:lnTo>
                    <a:pt x="107" y="206"/>
                  </a:lnTo>
                  <a:lnTo>
                    <a:pt x="107" y="215"/>
                  </a:lnTo>
                  <a:lnTo>
                    <a:pt x="112" y="219"/>
                  </a:lnTo>
                  <a:lnTo>
                    <a:pt x="116" y="215"/>
                  </a:lnTo>
                  <a:lnTo>
                    <a:pt x="121" y="219"/>
                  </a:lnTo>
                  <a:lnTo>
                    <a:pt x="129" y="215"/>
                  </a:lnTo>
                  <a:lnTo>
                    <a:pt x="129" y="224"/>
                  </a:lnTo>
                  <a:lnTo>
                    <a:pt x="125" y="228"/>
                  </a:lnTo>
                  <a:lnTo>
                    <a:pt x="125" y="233"/>
                  </a:lnTo>
                  <a:lnTo>
                    <a:pt x="138" y="237"/>
                  </a:lnTo>
                  <a:lnTo>
                    <a:pt x="138" y="228"/>
                  </a:lnTo>
                  <a:lnTo>
                    <a:pt x="143" y="224"/>
                  </a:lnTo>
                  <a:lnTo>
                    <a:pt x="152" y="228"/>
                  </a:lnTo>
                  <a:lnTo>
                    <a:pt x="161" y="219"/>
                  </a:lnTo>
                  <a:lnTo>
                    <a:pt x="152" y="215"/>
                  </a:lnTo>
                  <a:lnTo>
                    <a:pt x="143" y="215"/>
                  </a:lnTo>
                  <a:lnTo>
                    <a:pt x="143" y="219"/>
                  </a:lnTo>
                  <a:lnTo>
                    <a:pt x="134" y="219"/>
                  </a:lnTo>
                  <a:lnTo>
                    <a:pt x="134" y="210"/>
                  </a:lnTo>
                  <a:lnTo>
                    <a:pt x="161" y="206"/>
                  </a:lnTo>
                  <a:lnTo>
                    <a:pt x="161" y="210"/>
                  </a:lnTo>
                  <a:lnTo>
                    <a:pt x="161" y="215"/>
                  </a:lnTo>
                  <a:lnTo>
                    <a:pt x="165" y="210"/>
                  </a:lnTo>
                  <a:lnTo>
                    <a:pt x="170" y="215"/>
                  </a:lnTo>
                  <a:lnTo>
                    <a:pt x="170" y="219"/>
                  </a:lnTo>
                  <a:lnTo>
                    <a:pt x="179" y="228"/>
                  </a:lnTo>
                  <a:lnTo>
                    <a:pt x="183" y="215"/>
                  </a:lnTo>
                  <a:lnTo>
                    <a:pt x="192" y="210"/>
                  </a:lnTo>
                  <a:lnTo>
                    <a:pt x="210" y="206"/>
                  </a:lnTo>
                  <a:lnTo>
                    <a:pt x="214" y="197"/>
                  </a:lnTo>
                  <a:lnTo>
                    <a:pt x="223" y="197"/>
                  </a:lnTo>
                  <a:lnTo>
                    <a:pt x="219" y="206"/>
                  </a:lnTo>
                  <a:lnTo>
                    <a:pt x="223" y="210"/>
                  </a:lnTo>
                  <a:lnTo>
                    <a:pt x="228" y="202"/>
                  </a:lnTo>
                  <a:lnTo>
                    <a:pt x="228" y="193"/>
                  </a:lnTo>
                  <a:lnTo>
                    <a:pt x="232" y="197"/>
                  </a:lnTo>
                  <a:lnTo>
                    <a:pt x="237" y="202"/>
                  </a:lnTo>
                  <a:lnTo>
                    <a:pt x="246" y="197"/>
                  </a:lnTo>
                  <a:lnTo>
                    <a:pt x="246" y="188"/>
                  </a:lnTo>
                  <a:lnTo>
                    <a:pt x="250" y="184"/>
                  </a:lnTo>
                  <a:lnTo>
                    <a:pt x="246" y="179"/>
                  </a:lnTo>
                  <a:lnTo>
                    <a:pt x="250" y="170"/>
                  </a:lnTo>
                  <a:lnTo>
                    <a:pt x="255" y="161"/>
                  </a:lnTo>
                  <a:lnTo>
                    <a:pt x="250" y="148"/>
                  </a:lnTo>
                  <a:lnTo>
                    <a:pt x="255" y="139"/>
                  </a:lnTo>
                  <a:lnTo>
                    <a:pt x="259" y="148"/>
                  </a:lnTo>
                  <a:lnTo>
                    <a:pt x="259" y="143"/>
                  </a:lnTo>
                  <a:lnTo>
                    <a:pt x="259" y="135"/>
                  </a:lnTo>
                  <a:lnTo>
                    <a:pt x="263" y="130"/>
                  </a:lnTo>
                  <a:lnTo>
                    <a:pt x="263" y="99"/>
                  </a:lnTo>
                  <a:lnTo>
                    <a:pt x="255" y="94"/>
                  </a:lnTo>
                  <a:lnTo>
                    <a:pt x="255" y="81"/>
                  </a:lnTo>
                  <a:lnTo>
                    <a:pt x="250" y="76"/>
                  </a:lnTo>
                  <a:lnTo>
                    <a:pt x="250" y="85"/>
                  </a:lnTo>
                  <a:lnTo>
                    <a:pt x="250" y="90"/>
                  </a:lnTo>
                  <a:lnTo>
                    <a:pt x="246" y="90"/>
                  </a:lnTo>
                  <a:lnTo>
                    <a:pt x="241" y="85"/>
                  </a:lnTo>
                  <a:lnTo>
                    <a:pt x="232" y="94"/>
                  </a:lnTo>
                  <a:lnTo>
                    <a:pt x="237" y="99"/>
                  </a:lnTo>
                  <a:lnTo>
                    <a:pt x="228" y="112"/>
                  </a:lnTo>
                  <a:lnTo>
                    <a:pt x="241" y="117"/>
                  </a:lnTo>
                  <a:lnTo>
                    <a:pt x="237" y="126"/>
                  </a:lnTo>
                  <a:lnTo>
                    <a:pt x="232" y="130"/>
                  </a:lnTo>
                  <a:lnTo>
                    <a:pt x="210" y="161"/>
                  </a:lnTo>
                  <a:lnTo>
                    <a:pt x="192" y="170"/>
                  </a:lnTo>
                  <a:lnTo>
                    <a:pt x="192" y="161"/>
                  </a:lnTo>
                  <a:lnTo>
                    <a:pt x="196" y="157"/>
                  </a:lnTo>
                  <a:lnTo>
                    <a:pt x="196" y="157"/>
                  </a:lnTo>
                  <a:lnTo>
                    <a:pt x="188" y="161"/>
                  </a:lnTo>
                  <a:lnTo>
                    <a:pt x="188" y="170"/>
                  </a:lnTo>
                  <a:lnTo>
                    <a:pt x="179" y="179"/>
                  </a:lnTo>
                  <a:lnTo>
                    <a:pt x="179" y="184"/>
                  </a:lnTo>
                  <a:lnTo>
                    <a:pt x="174" y="188"/>
                  </a:lnTo>
                  <a:lnTo>
                    <a:pt x="174" y="193"/>
                  </a:lnTo>
                  <a:close/>
                  <a:moveTo>
                    <a:pt x="255" y="41"/>
                  </a:moveTo>
                  <a:lnTo>
                    <a:pt x="250" y="41"/>
                  </a:lnTo>
                  <a:lnTo>
                    <a:pt x="241" y="41"/>
                  </a:lnTo>
                  <a:lnTo>
                    <a:pt x="241" y="45"/>
                  </a:lnTo>
                  <a:lnTo>
                    <a:pt x="241" y="50"/>
                  </a:lnTo>
                  <a:lnTo>
                    <a:pt x="232" y="54"/>
                  </a:lnTo>
                  <a:lnTo>
                    <a:pt x="232" y="63"/>
                  </a:lnTo>
                  <a:lnTo>
                    <a:pt x="237" y="67"/>
                  </a:lnTo>
                  <a:lnTo>
                    <a:pt x="232" y="76"/>
                  </a:lnTo>
                  <a:lnTo>
                    <a:pt x="241" y="81"/>
                  </a:lnTo>
                  <a:lnTo>
                    <a:pt x="246" y="72"/>
                  </a:lnTo>
                  <a:lnTo>
                    <a:pt x="250" y="76"/>
                  </a:lnTo>
                  <a:lnTo>
                    <a:pt x="255" y="72"/>
                  </a:lnTo>
                  <a:lnTo>
                    <a:pt x="250" y="67"/>
                  </a:lnTo>
                  <a:lnTo>
                    <a:pt x="241" y="63"/>
                  </a:lnTo>
                  <a:lnTo>
                    <a:pt x="250" y="59"/>
                  </a:lnTo>
                  <a:lnTo>
                    <a:pt x="250" y="63"/>
                  </a:lnTo>
                  <a:lnTo>
                    <a:pt x="259" y="63"/>
                  </a:lnTo>
                  <a:lnTo>
                    <a:pt x="255" y="59"/>
                  </a:lnTo>
                  <a:lnTo>
                    <a:pt x="259" y="54"/>
                  </a:lnTo>
                  <a:lnTo>
                    <a:pt x="277" y="67"/>
                  </a:lnTo>
                  <a:lnTo>
                    <a:pt x="286" y="72"/>
                  </a:lnTo>
                  <a:lnTo>
                    <a:pt x="286" y="59"/>
                  </a:lnTo>
                  <a:lnTo>
                    <a:pt x="295" y="45"/>
                  </a:lnTo>
                  <a:lnTo>
                    <a:pt x="308" y="50"/>
                  </a:lnTo>
                  <a:lnTo>
                    <a:pt x="317" y="45"/>
                  </a:lnTo>
                  <a:lnTo>
                    <a:pt x="317" y="41"/>
                  </a:lnTo>
                  <a:lnTo>
                    <a:pt x="308" y="32"/>
                  </a:lnTo>
                  <a:lnTo>
                    <a:pt x="317" y="23"/>
                  </a:lnTo>
                  <a:lnTo>
                    <a:pt x="313" y="18"/>
                  </a:lnTo>
                  <a:lnTo>
                    <a:pt x="299" y="32"/>
                  </a:lnTo>
                  <a:lnTo>
                    <a:pt x="286" y="23"/>
                  </a:lnTo>
                  <a:lnTo>
                    <a:pt x="263" y="0"/>
                  </a:lnTo>
                  <a:lnTo>
                    <a:pt x="255" y="5"/>
                  </a:lnTo>
                  <a:lnTo>
                    <a:pt x="259" y="9"/>
                  </a:lnTo>
                  <a:lnTo>
                    <a:pt x="259" y="14"/>
                  </a:lnTo>
                  <a:lnTo>
                    <a:pt x="259" y="32"/>
                  </a:lnTo>
                  <a:lnTo>
                    <a:pt x="255" y="32"/>
                  </a:lnTo>
                  <a:lnTo>
                    <a:pt x="255" y="4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04" name="Freeform 124"/>
            <p:cNvSpPr>
              <a:spLocks/>
            </p:cNvSpPr>
            <p:nvPr/>
          </p:nvSpPr>
          <p:spPr bwMode="gray">
            <a:xfrm>
              <a:off x="5388327" y="3049445"/>
              <a:ext cx="931911" cy="469627"/>
            </a:xfrm>
            <a:custGeom>
              <a:avLst/>
              <a:gdLst/>
              <a:ahLst/>
              <a:cxnLst>
                <a:cxn ang="0">
                  <a:pos x="9" y="179"/>
                </a:cxn>
                <a:cxn ang="0">
                  <a:pos x="31" y="197"/>
                </a:cxn>
                <a:cxn ang="0">
                  <a:pos x="36" y="206"/>
                </a:cxn>
                <a:cxn ang="0">
                  <a:pos x="81" y="192"/>
                </a:cxn>
                <a:cxn ang="0">
                  <a:pos x="76" y="232"/>
                </a:cxn>
                <a:cxn ang="0">
                  <a:pos x="72" y="250"/>
                </a:cxn>
                <a:cxn ang="0">
                  <a:pos x="67" y="277"/>
                </a:cxn>
                <a:cxn ang="0">
                  <a:pos x="85" y="295"/>
                </a:cxn>
                <a:cxn ang="0">
                  <a:pos x="112" y="291"/>
                </a:cxn>
                <a:cxn ang="0">
                  <a:pos x="134" y="313"/>
                </a:cxn>
                <a:cxn ang="0">
                  <a:pos x="183" y="224"/>
                </a:cxn>
                <a:cxn ang="0">
                  <a:pos x="210" y="206"/>
                </a:cxn>
                <a:cxn ang="0">
                  <a:pos x="223" y="241"/>
                </a:cxn>
                <a:cxn ang="0">
                  <a:pos x="223" y="268"/>
                </a:cxn>
                <a:cxn ang="0">
                  <a:pos x="273" y="282"/>
                </a:cxn>
                <a:cxn ang="0">
                  <a:pos x="273" y="304"/>
                </a:cxn>
                <a:cxn ang="0">
                  <a:pos x="322" y="313"/>
                </a:cxn>
                <a:cxn ang="0">
                  <a:pos x="371" y="286"/>
                </a:cxn>
                <a:cxn ang="0">
                  <a:pos x="393" y="282"/>
                </a:cxn>
                <a:cxn ang="0">
                  <a:pos x="460" y="291"/>
                </a:cxn>
                <a:cxn ang="0">
                  <a:pos x="474" y="291"/>
                </a:cxn>
                <a:cxn ang="0">
                  <a:pos x="483" y="299"/>
                </a:cxn>
                <a:cxn ang="0">
                  <a:pos x="478" y="237"/>
                </a:cxn>
                <a:cxn ang="0">
                  <a:pos x="550" y="201"/>
                </a:cxn>
                <a:cxn ang="0">
                  <a:pos x="581" y="152"/>
                </a:cxn>
                <a:cxn ang="0">
                  <a:pos x="554" y="143"/>
                </a:cxn>
                <a:cxn ang="0">
                  <a:pos x="523" y="112"/>
                </a:cxn>
                <a:cxn ang="0">
                  <a:pos x="500" y="116"/>
                </a:cxn>
                <a:cxn ang="0">
                  <a:pos x="483" y="116"/>
                </a:cxn>
                <a:cxn ang="0">
                  <a:pos x="433" y="27"/>
                </a:cxn>
                <a:cxn ang="0">
                  <a:pos x="402" y="49"/>
                </a:cxn>
                <a:cxn ang="0">
                  <a:pos x="389" y="40"/>
                </a:cxn>
                <a:cxn ang="0">
                  <a:pos x="357" y="36"/>
                </a:cxn>
                <a:cxn ang="0">
                  <a:pos x="340" y="9"/>
                </a:cxn>
                <a:cxn ang="0">
                  <a:pos x="308" y="18"/>
                </a:cxn>
                <a:cxn ang="0">
                  <a:pos x="268" y="22"/>
                </a:cxn>
                <a:cxn ang="0">
                  <a:pos x="237" y="36"/>
                </a:cxn>
                <a:cxn ang="0">
                  <a:pos x="219" y="49"/>
                </a:cxn>
                <a:cxn ang="0">
                  <a:pos x="210" y="63"/>
                </a:cxn>
                <a:cxn ang="0">
                  <a:pos x="201" y="94"/>
                </a:cxn>
                <a:cxn ang="0">
                  <a:pos x="215" y="116"/>
                </a:cxn>
                <a:cxn ang="0">
                  <a:pos x="183" y="116"/>
                </a:cxn>
                <a:cxn ang="0">
                  <a:pos x="156" y="112"/>
                </a:cxn>
                <a:cxn ang="0">
                  <a:pos x="134" y="121"/>
                </a:cxn>
                <a:cxn ang="0">
                  <a:pos x="116" y="121"/>
                </a:cxn>
                <a:cxn ang="0">
                  <a:pos x="89" y="103"/>
                </a:cxn>
                <a:cxn ang="0">
                  <a:pos x="72" y="98"/>
                </a:cxn>
                <a:cxn ang="0">
                  <a:pos x="36" y="121"/>
                </a:cxn>
                <a:cxn ang="0">
                  <a:pos x="18" y="125"/>
                </a:cxn>
                <a:cxn ang="0">
                  <a:pos x="5" y="152"/>
                </a:cxn>
              </a:cxnLst>
              <a:rect l="0" t="0" r="r" b="b"/>
              <a:pathLst>
                <a:path w="585" h="317">
                  <a:moveTo>
                    <a:pt x="5" y="156"/>
                  </a:moveTo>
                  <a:lnTo>
                    <a:pt x="0" y="170"/>
                  </a:lnTo>
                  <a:lnTo>
                    <a:pt x="9" y="174"/>
                  </a:lnTo>
                  <a:lnTo>
                    <a:pt x="9" y="179"/>
                  </a:lnTo>
                  <a:lnTo>
                    <a:pt x="13" y="188"/>
                  </a:lnTo>
                  <a:lnTo>
                    <a:pt x="13" y="179"/>
                  </a:lnTo>
                  <a:lnTo>
                    <a:pt x="22" y="183"/>
                  </a:lnTo>
                  <a:lnTo>
                    <a:pt x="31" y="197"/>
                  </a:lnTo>
                  <a:lnTo>
                    <a:pt x="36" y="201"/>
                  </a:lnTo>
                  <a:lnTo>
                    <a:pt x="31" y="201"/>
                  </a:lnTo>
                  <a:lnTo>
                    <a:pt x="27" y="206"/>
                  </a:lnTo>
                  <a:lnTo>
                    <a:pt x="36" y="206"/>
                  </a:lnTo>
                  <a:lnTo>
                    <a:pt x="36" y="206"/>
                  </a:lnTo>
                  <a:lnTo>
                    <a:pt x="49" y="201"/>
                  </a:lnTo>
                  <a:lnTo>
                    <a:pt x="67" y="192"/>
                  </a:lnTo>
                  <a:lnTo>
                    <a:pt x="81" y="192"/>
                  </a:lnTo>
                  <a:lnTo>
                    <a:pt x="103" y="201"/>
                  </a:lnTo>
                  <a:lnTo>
                    <a:pt x="98" y="224"/>
                  </a:lnTo>
                  <a:lnTo>
                    <a:pt x="98" y="232"/>
                  </a:lnTo>
                  <a:lnTo>
                    <a:pt x="76" y="232"/>
                  </a:lnTo>
                  <a:lnTo>
                    <a:pt x="67" y="232"/>
                  </a:lnTo>
                  <a:lnTo>
                    <a:pt x="67" y="241"/>
                  </a:lnTo>
                  <a:lnTo>
                    <a:pt x="72" y="241"/>
                  </a:lnTo>
                  <a:lnTo>
                    <a:pt x="72" y="250"/>
                  </a:lnTo>
                  <a:lnTo>
                    <a:pt x="54" y="250"/>
                  </a:lnTo>
                  <a:lnTo>
                    <a:pt x="54" y="255"/>
                  </a:lnTo>
                  <a:lnTo>
                    <a:pt x="63" y="255"/>
                  </a:lnTo>
                  <a:lnTo>
                    <a:pt x="67" y="277"/>
                  </a:lnTo>
                  <a:lnTo>
                    <a:pt x="76" y="277"/>
                  </a:lnTo>
                  <a:lnTo>
                    <a:pt x="81" y="286"/>
                  </a:lnTo>
                  <a:lnTo>
                    <a:pt x="89" y="286"/>
                  </a:lnTo>
                  <a:lnTo>
                    <a:pt x="85" y="295"/>
                  </a:lnTo>
                  <a:lnTo>
                    <a:pt x="89" y="304"/>
                  </a:lnTo>
                  <a:lnTo>
                    <a:pt x="89" y="299"/>
                  </a:lnTo>
                  <a:lnTo>
                    <a:pt x="98" y="295"/>
                  </a:lnTo>
                  <a:lnTo>
                    <a:pt x="112" y="291"/>
                  </a:lnTo>
                  <a:lnTo>
                    <a:pt x="121" y="299"/>
                  </a:lnTo>
                  <a:lnTo>
                    <a:pt x="125" y="308"/>
                  </a:lnTo>
                  <a:lnTo>
                    <a:pt x="130" y="313"/>
                  </a:lnTo>
                  <a:lnTo>
                    <a:pt x="134" y="313"/>
                  </a:lnTo>
                  <a:lnTo>
                    <a:pt x="134" y="241"/>
                  </a:lnTo>
                  <a:lnTo>
                    <a:pt x="174" y="228"/>
                  </a:lnTo>
                  <a:lnTo>
                    <a:pt x="174" y="219"/>
                  </a:lnTo>
                  <a:lnTo>
                    <a:pt x="183" y="224"/>
                  </a:lnTo>
                  <a:lnTo>
                    <a:pt x="183" y="210"/>
                  </a:lnTo>
                  <a:lnTo>
                    <a:pt x="192" y="215"/>
                  </a:lnTo>
                  <a:lnTo>
                    <a:pt x="197" y="206"/>
                  </a:lnTo>
                  <a:lnTo>
                    <a:pt x="210" y="206"/>
                  </a:lnTo>
                  <a:lnTo>
                    <a:pt x="219" y="206"/>
                  </a:lnTo>
                  <a:lnTo>
                    <a:pt x="210" y="224"/>
                  </a:lnTo>
                  <a:lnTo>
                    <a:pt x="215" y="237"/>
                  </a:lnTo>
                  <a:lnTo>
                    <a:pt x="223" y="241"/>
                  </a:lnTo>
                  <a:lnTo>
                    <a:pt x="215" y="246"/>
                  </a:lnTo>
                  <a:lnTo>
                    <a:pt x="215" y="255"/>
                  </a:lnTo>
                  <a:lnTo>
                    <a:pt x="215" y="255"/>
                  </a:lnTo>
                  <a:lnTo>
                    <a:pt x="223" y="268"/>
                  </a:lnTo>
                  <a:lnTo>
                    <a:pt x="255" y="268"/>
                  </a:lnTo>
                  <a:lnTo>
                    <a:pt x="259" y="264"/>
                  </a:lnTo>
                  <a:lnTo>
                    <a:pt x="268" y="273"/>
                  </a:lnTo>
                  <a:lnTo>
                    <a:pt x="273" y="282"/>
                  </a:lnTo>
                  <a:lnTo>
                    <a:pt x="277" y="282"/>
                  </a:lnTo>
                  <a:lnTo>
                    <a:pt x="277" y="295"/>
                  </a:lnTo>
                  <a:lnTo>
                    <a:pt x="273" y="295"/>
                  </a:lnTo>
                  <a:lnTo>
                    <a:pt x="273" y="304"/>
                  </a:lnTo>
                  <a:lnTo>
                    <a:pt x="286" y="304"/>
                  </a:lnTo>
                  <a:lnTo>
                    <a:pt x="286" y="313"/>
                  </a:lnTo>
                  <a:lnTo>
                    <a:pt x="317" y="317"/>
                  </a:lnTo>
                  <a:lnTo>
                    <a:pt x="322" y="313"/>
                  </a:lnTo>
                  <a:lnTo>
                    <a:pt x="340" y="295"/>
                  </a:lnTo>
                  <a:lnTo>
                    <a:pt x="353" y="291"/>
                  </a:lnTo>
                  <a:lnTo>
                    <a:pt x="357" y="286"/>
                  </a:lnTo>
                  <a:lnTo>
                    <a:pt x="371" y="286"/>
                  </a:lnTo>
                  <a:lnTo>
                    <a:pt x="384" y="295"/>
                  </a:lnTo>
                  <a:lnTo>
                    <a:pt x="389" y="295"/>
                  </a:lnTo>
                  <a:lnTo>
                    <a:pt x="389" y="282"/>
                  </a:lnTo>
                  <a:lnTo>
                    <a:pt x="393" y="282"/>
                  </a:lnTo>
                  <a:lnTo>
                    <a:pt x="407" y="286"/>
                  </a:lnTo>
                  <a:lnTo>
                    <a:pt x="411" y="291"/>
                  </a:lnTo>
                  <a:lnTo>
                    <a:pt x="429" y="286"/>
                  </a:lnTo>
                  <a:lnTo>
                    <a:pt x="460" y="291"/>
                  </a:lnTo>
                  <a:lnTo>
                    <a:pt x="469" y="286"/>
                  </a:lnTo>
                  <a:lnTo>
                    <a:pt x="474" y="286"/>
                  </a:lnTo>
                  <a:lnTo>
                    <a:pt x="469" y="291"/>
                  </a:lnTo>
                  <a:lnTo>
                    <a:pt x="474" y="291"/>
                  </a:lnTo>
                  <a:lnTo>
                    <a:pt x="474" y="295"/>
                  </a:lnTo>
                  <a:lnTo>
                    <a:pt x="483" y="295"/>
                  </a:lnTo>
                  <a:lnTo>
                    <a:pt x="483" y="299"/>
                  </a:lnTo>
                  <a:lnTo>
                    <a:pt x="483" y="299"/>
                  </a:lnTo>
                  <a:lnTo>
                    <a:pt x="491" y="273"/>
                  </a:lnTo>
                  <a:lnTo>
                    <a:pt x="487" y="250"/>
                  </a:lnTo>
                  <a:lnTo>
                    <a:pt x="478" y="246"/>
                  </a:lnTo>
                  <a:lnTo>
                    <a:pt x="478" y="237"/>
                  </a:lnTo>
                  <a:lnTo>
                    <a:pt x="514" y="237"/>
                  </a:lnTo>
                  <a:lnTo>
                    <a:pt x="509" y="228"/>
                  </a:lnTo>
                  <a:lnTo>
                    <a:pt x="523" y="197"/>
                  </a:lnTo>
                  <a:lnTo>
                    <a:pt x="550" y="201"/>
                  </a:lnTo>
                  <a:lnTo>
                    <a:pt x="563" y="192"/>
                  </a:lnTo>
                  <a:lnTo>
                    <a:pt x="563" y="174"/>
                  </a:lnTo>
                  <a:lnTo>
                    <a:pt x="572" y="165"/>
                  </a:lnTo>
                  <a:lnTo>
                    <a:pt x="581" y="152"/>
                  </a:lnTo>
                  <a:lnTo>
                    <a:pt x="585" y="152"/>
                  </a:lnTo>
                  <a:lnTo>
                    <a:pt x="585" y="148"/>
                  </a:lnTo>
                  <a:lnTo>
                    <a:pt x="563" y="143"/>
                  </a:lnTo>
                  <a:lnTo>
                    <a:pt x="554" y="143"/>
                  </a:lnTo>
                  <a:lnTo>
                    <a:pt x="550" y="130"/>
                  </a:lnTo>
                  <a:lnTo>
                    <a:pt x="545" y="134"/>
                  </a:lnTo>
                  <a:lnTo>
                    <a:pt x="532" y="116"/>
                  </a:lnTo>
                  <a:lnTo>
                    <a:pt x="523" y="112"/>
                  </a:lnTo>
                  <a:lnTo>
                    <a:pt x="518" y="112"/>
                  </a:lnTo>
                  <a:lnTo>
                    <a:pt x="514" y="116"/>
                  </a:lnTo>
                  <a:lnTo>
                    <a:pt x="509" y="121"/>
                  </a:lnTo>
                  <a:lnTo>
                    <a:pt x="500" y="116"/>
                  </a:lnTo>
                  <a:lnTo>
                    <a:pt x="500" y="107"/>
                  </a:lnTo>
                  <a:lnTo>
                    <a:pt x="491" y="107"/>
                  </a:lnTo>
                  <a:lnTo>
                    <a:pt x="487" y="112"/>
                  </a:lnTo>
                  <a:lnTo>
                    <a:pt x="483" y="116"/>
                  </a:lnTo>
                  <a:lnTo>
                    <a:pt x="451" y="63"/>
                  </a:lnTo>
                  <a:lnTo>
                    <a:pt x="433" y="40"/>
                  </a:lnTo>
                  <a:lnTo>
                    <a:pt x="438" y="31"/>
                  </a:lnTo>
                  <a:lnTo>
                    <a:pt x="433" y="27"/>
                  </a:lnTo>
                  <a:lnTo>
                    <a:pt x="424" y="31"/>
                  </a:lnTo>
                  <a:lnTo>
                    <a:pt x="416" y="36"/>
                  </a:lnTo>
                  <a:lnTo>
                    <a:pt x="411" y="40"/>
                  </a:lnTo>
                  <a:lnTo>
                    <a:pt x="402" y="49"/>
                  </a:lnTo>
                  <a:lnTo>
                    <a:pt x="393" y="45"/>
                  </a:lnTo>
                  <a:lnTo>
                    <a:pt x="384" y="49"/>
                  </a:lnTo>
                  <a:lnTo>
                    <a:pt x="384" y="45"/>
                  </a:lnTo>
                  <a:lnTo>
                    <a:pt x="389" y="40"/>
                  </a:lnTo>
                  <a:lnTo>
                    <a:pt x="375" y="36"/>
                  </a:lnTo>
                  <a:lnTo>
                    <a:pt x="371" y="40"/>
                  </a:lnTo>
                  <a:lnTo>
                    <a:pt x="371" y="31"/>
                  </a:lnTo>
                  <a:lnTo>
                    <a:pt x="357" y="36"/>
                  </a:lnTo>
                  <a:lnTo>
                    <a:pt x="353" y="31"/>
                  </a:lnTo>
                  <a:lnTo>
                    <a:pt x="353" y="22"/>
                  </a:lnTo>
                  <a:lnTo>
                    <a:pt x="349" y="9"/>
                  </a:lnTo>
                  <a:lnTo>
                    <a:pt x="340" y="9"/>
                  </a:lnTo>
                  <a:lnTo>
                    <a:pt x="322" y="5"/>
                  </a:lnTo>
                  <a:lnTo>
                    <a:pt x="317" y="9"/>
                  </a:lnTo>
                  <a:lnTo>
                    <a:pt x="313" y="0"/>
                  </a:lnTo>
                  <a:lnTo>
                    <a:pt x="308" y="18"/>
                  </a:lnTo>
                  <a:lnTo>
                    <a:pt x="304" y="13"/>
                  </a:lnTo>
                  <a:lnTo>
                    <a:pt x="299" y="18"/>
                  </a:lnTo>
                  <a:lnTo>
                    <a:pt x="277" y="22"/>
                  </a:lnTo>
                  <a:lnTo>
                    <a:pt x="268" y="22"/>
                  </a:lnTo>
                  <a:lnTo>
                    <a:pt x="264" y="27"/>
                  </a:lnTo>
                  <a:lnTo>
                    <a:pt x="264" y="22"/>
                  </a:lnTo>
                  <a:lnTo>
                    <a:pt x="246" y="31"/>
                  </a:lnTo>
                  <a:lnTo>
                    <a:pt x="237" y="36"/>
                  </a:lnTo>
                  <a:lnTo>
                    <a:pt x="215" y="36"/>
                  </a:lnTo>
                  <a:lnTo>
                    <a:pt x="210" y="40"/>
                  </a:lnTo>
                  <a:lnTo>
                    <a:pt x="206" y="49"/>
                  </a:lnTo>
                  <a:lnTo>
                    <a:pt x="219" y="49"/>
                  </a:lnTo>
                  <a:lnTo>
                    <a:pt x="210" y="54"/>
                  </a:lnTo>
                  <a:lnTo>
                    <a:pt x="219" y="54"/>
                  </a:lnTo>
                  <a:lnTo>
                    <a:pt x="223" y="63"/>
                  </a:lnTo>
                  <a:lnTo>
                    <a:pt x="210" y="63"/>
                  </a:lnTo>
                  <a:lnTo>
                    <a:pt x="201" y="67"/>
                  </a:lnTo>
                  <a:lnTo>
                    <a:pt x="206" y="76"/>
                  </a:lnTo>
                  <a:lnTo>
                    <a:pt x="192" y="85"/>
                  </a:lnTo>
                  <a:lnTo>
                    <a:pt x="201" y="94"/>
                  </a:lnTo>
                  <a:lnTo>
                    <a:pt x="206" y="103"/>
                  </a:lnTo>
                  <a:lnTo>
                    <a:pt x="215" y="103"/>
                  </a:lnTo>
                  <a:lnTo>
                    <a:pt x="215" y="112"/>
                  </a:lnTo>
                  <a:lnTo>
                    <a:pt x="215" y="116"/>
                  </a:lnTo>
                  <a:lnTo>
                    <a:pt x="201" y="121"/>
                  </a:lnTo>
                  <a:lnTo>
                    <a:pt x="192" y="112"/>
                  </a:lnTo>
                  <a:lnTo>
                    <a:pt x="183" y="125"/>
                  </a:lnTo>
                  <a:lnTo>
                    <a:pt x="183" y="116"/>
                  </a:lnTo>
                  <a:lnTo>
                    <a:pt x="179" y="112"/>
                  </a:lnTo>
                  <a:lnTo>
                    <a:pt x="174" y="107"/>
                  </a:lnTo>
                  <a:lnTo>
                    <a:pt x="165" y="107"/>
                  </a:lnTo>
                  <a:lnTo>
                    <a:pt x="156" y="112"/>
                  </a:lnTo>
                  <a:lnTo>
                    <a:pt x="152" y="107"/>
                  </a:lnTo>
                  <a:lnTo>
                    <a:pt x="143" y="107"/>
                  </a:lnTo>
                  <a:lnTo>
                    <a:pt x="139" y="116"/>
                  </a:lnTo>
                  <a:lnTo>
                    <a:pt x="134" y="121"/>
                  </a:lnTo>
                  <a:lnTo>
                    <a:pt x="125" y="116"/>
                  </a:lnTo>
                  <a:lnTo>
                    <a:pt x="121" y="116"/>
                  </a:lnTo>
                  <a:lnTo>
                    <a:pt x="121" y="121"/>
                  </a:lnTo>
                  <a:lnTo>
                    <a:pt x="116" y="121"/>
                  </a:lnTo>
                  <a:lnTo>
                    <a:pt x="112" y="116"/>
                  </a:lnTo>
                  <a:lnTo>
                    <a:pt x="107" y="103"/>
                  </a:lnTo>
                  <a:lnTo>
                    <a:pt x="94" y="98"/>
                  </a:lnTo>
                  <a:lnTo>
                    <a:pt x="89" y="103"/>
                  </a:lnTo>
                  <a:lnTo>
                    <a:pt x="85" y="94"/>
                  </a:lnTo>
                  <a:lnTo>
                    <a:pt x="76" y="98"/>
                  </a:lnTo>
                  <a:lnTo>
                    <a:pt x="72" y="103"/>
                  </a:lnTo>
                  <a:lnTo>
                    <a:pt x="72" y="98"/>
                  </a:lnTo>
                  <a:lnTo>
                    <a:pt x="67" y="94"/>
                  </a:lnTo>
                  <a:lnTo>
                    <a:pt x="63" y="103"/>
                  </a:lnTo>
                  <a:lnTo>
                    <a:pt x="45" y="116"/>
                  </a:lnTo>
                  <a:lnTo>
                    <a:pt x="36" y="121"/>
                  </a:lnTo>
                  <a:lnTo>
                    <a:pt x="31" y="116"/>
                  </a:lnTo>
                  <a:lnTo>
                    <a:pt x="36" y="134"/>
                  </a:lnTo>
                  <a:lnTo>
                    <a:pt x="31" y="139"/>
                  </a:lnTo>
                  <a:lnTo>
                    <a:pt x="18" y="125"/>
                  </a:lnTo>
                  <a:lnTo>
                    <a:pt x="13" y="125"/>
                  </a:lnTo>
                  <a:lnTo>
                    <a:pt x="13" y="139"/>
                  </a:lnTo>
                  <a:lnTo>
                    <a:pt x="9" y="139"/>
                  </a:lnTo>
                  <a:lnTo>
                    <a:pt x="5" y="152"/>
                  </a:lnTo>
                  <a:lnTo>
                    <a:pt x="5" y="156"/>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05" name="Freeform 125"/>
            <p:cNvSpPr>
              <a:spLocks/>
            </p:cNvSpPr>
            <p:nvPr/>
          </p:nvSpPr>
          <p:spPr bwMode="gray">
            <a:xfrm>
              <a:off x="5125481" y="3738330"/>
              <a:ext cx="98767" cy="99259"/>
            </a:xfrm>
            <a:custGeom>
              <a:avLst/>
              <a:gdLst/>
              <a:ahLst/>
              <a:cxnLst>
                <a:cxn ang="0">
                  <a:pos x="0" y="62"/>
                </a:cxn>
                <a:cxn ang="0">
                  <a:pos x="0" y="67"/>
                </a:cxn>
                <a:cxn ang="0">
                  <a:pos x="22" y="67"/>
                </a:cxn>
                <a:cxn ang="0">
                  <a:pos x="27" y="58"/>
                </a:cxn>
                <a:cxn ang="0">
                  <a:pos x="40" y="49"/>
                </a:cxn>
                <a:cxn ang="0">
                  <a:pos x="36" y="31"/>
                </a:cxn>
                <a:cxn ang="0">
                  <a:pos x="62" y="18"/>
                </a:cxn>
                <a:cxn ang="0">
                  <a:pos x="53" y="0"/>
                </a:cxn>
                <a:cxn ang="0">
                  <a:pos x="49" y="0"/>
                </a:cxn>
                <a:cxn ang="0">
                  <a:pos x="44" y="4"/>
                </a:cxn>
                <a:cxn ang="0">
                  <a:pos x="27" y="18"/>
                </a:cxn>
                <a:cxn ang="0">
                  <a:pos x="13" y="9"/>
                </a:cxn>
                <a:cxn ang="0">
                  <a:pos x="4" y="18"/>
                </a:cxn>
                <a:cxn ang="0">
                  <a:pos x="4" y="18"/>
                </a:cxn>
                <a:cxn ang="0">
                  <a:pos x="9" y="22"/>
                </a:cxn>
                <a:cxn ang="0">
                  <a:pos x="9" y="36"/>
                </a:cxn>
                <a:cxn ang="0">
                  <a:pos x="4" y="58"/>
                </a:cxn>
                <a:cxn ang="0">
                  <a:pos x="0" y="62"/>
                </a:cxn>
              </a:cxnLst>
              <a:rect l="0" t="0" r="r" b="b"/>
              <a:pathLst>
                <a:path w="62" h="67">
                  <a:moveTo>
                    <a:pt x="0" y="62"/>
                  </a:moveTo>
                  <a:lnTo>
                    <a:pt x="0" y="67"/>
                  </a:lnTo>
                  <a:lnTo>
                    <a:pt x="22" y="67"/>
                  </a:lnTo>
                  <a:lnTo>
                    <a:pt x="27" y="58"/>
                  </a:lnTo>
                  <a:lnTo>
                    <a:pt x="40" y="49"/>
                  </a:lnTo>
                  <a:lnTo>
                    <a:pt x="36" y="31"/>
                  </a:lnTo>
                  <a:lnTo>
                    <a:pt x="62" y="18"/>
                  </a:lnTo>
                  <a:lnTo>
                    <a:pt x="53" y="0"/>
                  </a:lnTo>
                  <a:lnTo>
                    <a:pt x="49" y="0"/>
                  </a:lnTo>
                  <a:lnTo>
                    <a:pt x="44" y="4"/>
                  </a:lnTo>
                  <a:lnTo>
                    <a:pt x="27" y="18"/>
                  </a:lnTo>
                  <a:lnTo>
                    <a:pt x="13" y="9"/>
                  </a:lnTo>
                  <a:lnTo>
                    <a:pt x="4" y="18"/>
                  </a:lnTo>
                  <a:lnTo>
                    <a:pt x="4" y="18"/>
                  </a:lnTo>
                  <a:lnTo>
                    <a:pt x="9" y="22"/>
                  </a:lnTo>
                  <a:lnTo>
                    <a:pt x="9" y="36"/>
                  </a:lnTo>
                  <a:lnTo>
                    <a:pt x="4" y="58"/>
                  </a:lnTo>
                  <a:lnTo>
                    <a:pt x="0" y="6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06" name="Freeform 126"/>
            <p:cNvSpPr>
              <a:spLocks/>
            </p:cNvSpPr>
            <p:nvPr/>
          </p:nvSpPr>
          <p:spPr bwMode="gray">
            <a:xfrm>
              <a:off x="7153382" y="3459813"/>
              <a:ext cx="149743" cy="158518"/>
            </a:xfrm>
            <a:custGeom>
              <a:avLst/>
              <a:gdLst/>
              <a:ahLst/>
              <a:cxnLst>
                <a:cxn ang="0">
                  <a:pos x="0" y="67"/>
                </a:cxn>
                <a:cxn ang="0">
                  <a:pos x="4" y="67"/>
                </a:cxn>
                <a:cxn ang="0">
                  <a:pos x="4" y="72"/>
                </a:cxn>
                <a:cxn ang="0">
                  <a:pos x="13" y="72"/>
                </a:cxn>
                <a:cxn ang="0">
                  <a:pos x="22" y="72"/>
                </a:cxn>
                <a:cxn ang="0">
                  <a:pos x="18" y="85"/>
                </a:cxn>
                <a:cxn ang="0">
                  <a:pos x="22" y="85"/>
                </a:cxn>
                <a:cxn ang="0">
                  <a:pos x="13" y="90"/>
                </a:cxn>
                <a:cxn ang="0">
                  <a:pos x="9" y="98"/>
                </a:cxn>
                <a:cxn ang="0">
                  <a:pos x="13" y="103"/>
                </a:cxn>
                <a:cxn ang="0">
                  <a:pos x="22" y="107"/>
                </a:cxn>
                <a:cxn ang="0">
                  <a:pos x="27" y="103"/>
                </a:cxn>
                <a:cxn ang="0">
                  <a:pos x="36" y="98"/>
                </a:cxn>
                <a:cxn ang="0">
                  <a:pos x="45" y="98"/>
                </a:cxn>
                <a:cxn ang="0">
                  <a:pos x="62" y="90"/>
                </a:cxn>
                <a:cxn ang="0">
                  <a:pos x="62" y="85"/>
                </a:cxn>
                <a:cxn ang="0">
                  <a:pos x="49" y="81"/>
                </a:cxn>
                <a:cxn ang="0">
                  <a:pos x="49" y="76"/>
                </a:cxn>
                <a:cxn ang="0">
                  <a:pos x="58" y="63"/>
                </a:cxn>
                <a:cxn ang="0">
                  <a:pos x="71" y="58"/>
                </a:cxn>
                <a:cxn ang="0">
                  <a:pos x="80" y="49"/>
                </a:cxn>
                <a:cxn ang="0">
                  <a:pos x="85" y="40"/>
                </a:cxn>
                <a:cxn ang="0">
                  <a:pos x="85" y="22"/>
                </a:cxn>
                <a:cxn ang="0">
                  <a:pos x="94" y="14"/>
                </a:cxn>
                <a:cxn ang="0">
                  <a:pos x="85" y="0"/>
                </a:cxn>
                <a:cxn ang="0">
                  <a:pos x="76" y="9"/>
                </a:cxn>
                <a:cxn ang="0">
                  <a:pos x="62" y="22"/>
                </a:cxn>
                <a:cxn ang="0">
                  <a:pos x="62" y="36"/>
                </a:cxn>
                <a:cxn ang="0">
                  <a:pos x="45" y="27"/>
                </a:cxn>
                <a:cxn ang="0">
                  <a:pos x="40" y="31"/>
                </a:cxn>
                <a:cxn ang="0">
                  <a:pos x="27" y="49"/>
                </a:cxn>
                <a:cxn ang="0">
                  <a:pos x="22" y="49"/>
                </a:cxn>
                <a:cxn ang="0">
                  <a:pos x="0" y="63"/>
                </a:cxn>
                <a:cxn ang="0">
                  <a:pos x="0" y="67"/>
                </a:cxn>
              </a:cxnLst>
              <a:rect l="0" t="0" r="r" b="b"/>
              <a:pathLst>
                <a:path w="94" h="107">
                  <a:moveTo>
                    <a:pt x="0" y="67"/>
                  </a:moveTo>
                  <a:lnTo>
                    <a:pt x="4" y="67"/>
                  </a:lnTo>
                  <a:lnTo>
                    <a:pt x="4" y="72"/>
                  </a:lnTo>
                  <a:lnTo>
                    <a:pt x="13" y="72"/>
                  </a:lnTo>
                  <a:lnTo>
                    <a:pt x="22" y="72"/>
                  </a:lnTo>
                  <a:lnTo>
                    <a:pt x="18" y="85"/>
                  </a:lnTo>
                  <a:lnTo>
                    <a:pt x="22" y="85"/>
                  </a:lnTo>
                  <a:lnTo>
                    <a:pt x="13" y="90"/>
                  </a:lnTo>
                  <a:lnTo>
                    <a:pt x="9" y="98"/>
                  </a:lnTo>
                  <a:lnTo>
                    <a:pt x="13" y="103"/>
                  </a:lnTo>
                  <a:lnTo>
                    <a:pt x="22" y="107"/>
                  </a:lnTo>
                  <a:lnTo>
                    <a:pt x="27" y="103"/>
                  </a:lnTo>
                  <a:lnTo>
                    <a:pt x="36" y="98"/>
                  </a:lnTo>
                  <a:lnTo>
                    <a:pt x="45" y="98"/>
                  </a:lnTo>
                  <a:lnTo>
                    <a:pt x="62" y="90"/>
                  </a:lnTo>
                  <a:lnTo>
                    <a:pt x="62" y="85"/>
                  </a:lnTo>
                  <a:lnTo>
                    <a:pt x="49" y="81"/>
                  </a:lnTo>
                  <a:lnTo>
                    <a:pt x="49" y="76"/>
                  </a:lnTo>
                  <a:lnTo>
                    <a:pt x="58" y="63"/>
                  </a:lnTo>
                  <a:lnTo>
                    <a:pt x="71" y="58"/>
                  </a:lnTo>
                  <a:lnTo>
                    <a:pt x="80" y="49"/>
                  </a:lnTo>
                  <a:lnTo>
                    <a:pt x="85" y="40"/>
                  </a:lnTo>
                  <a:lnTo>
                    <a:pt x="85" y="22"/>
                  </a:lnTo>
                  <a:lnTo>
                    <a:pt x="94" y="14"/>
                  </a:lnTo>
                  <a:lnTo>
                    <a:pt x="85" y="0"/>
                  </a:lnTo>
                  <a:lnTo>
                    <a:pt x="76" y="9"/>
                  </a:lnTo>
                  <a:lnTo>
                    <a:pt x="62" y="22"/>
                  </a:lnTo>
                  <a:lnTo>
                    <a:pt x="62" y="36"/>
                  </a:lnTo>
                  <a:lnTo>
                    <a:pt x="45" y="27"/>
                  </a:lnTo>
                  <a:lnTo>
                    <a:pt x="40" y="31"/>
                  </a:lnTo>
                  <a:lnTo>
                    <a:pt x="27" y="49"/>
                  </a:lnTo>
                  <a:lnTo>
                    <a:pt x="22" y="49"/>
                  </a:lnTo>
                  <a:lnTo>
                    <a:pt x="0" y="63"/>
                  </a:lnTo>
                  <a:lnTo>
                    <a:pt x="0" y="67"/>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07" name="Freeform 127"/>
            <p:cNvSpPr>
              <a:spLocks/>
            </p:cNvSpPr>
            <p:nvPr/>
          </p:nvSpPr>
          <p:spPr bwMode="gray">
            <a:xfrm>
              <a:off x="7196394" y="3593145"/>
              <a:ext cx="78057" cy="111111"/>
            </a:xfrm>
            <a:custGeom>
              <a:avLst/>
              <a:gdLst/>
              <a:ahLst/>
              <a:cxnLst>
                <a:cxn ang="0">
                  <a:pos x="9" y="8"/>
                </a:cxn>
                <a:cxn ang="0">
                  <a:pos x="4" y="17"/>
                </a:cxn>
                <a:cxn ang="0">
                  <a:pos x="9" y="31"/>
                </a:cxn>
                <a:cxn ang="0">
                  <a:pos x="0" y="31"/>
                </a:cxn>
                <a:cxn ang="0">
                  <a:pos x="0" y="35"/>
                </a:cxn>
                <a:cxn ang="0">
                  <a:pos x="4" y="44"/>
                </a:cxn>
                <a:cxn ang="0">
                  <a:pos x="4" y="35"/>
                </a:cxn>
                <a:cxn ang="0">
                  <a:pos x="4" y="53"/>
                </a:cxn>
                <a:cxn ang="0">
                  <a:pos x="9" y="53"/>
                </a:cxn>
                <a:cxn ang="0">
                  <a:pos x="4" y="62"/>
                </a:cxn>
                <a:cxn ang="0">
                  <a:pos x="4" y="75"/>
                </a:cxn>
                <a:cxn ang="0">
                  <a:pos x="13" y="75"/>
                </a:cxn>
                <a:cxn ang="0">
                  <a:pos x="18" y="71"/>
                </a:cxn>
                <a:cxn ang="0">
                  <a:pos x="22" y="75"/>
                </a:cxn>
                <a:cxn ang="0">
                  <a:pos x="26" y="71"/>
                </a:cxn>
                <a:cxn ang="0">
                  <a:pos x="26" y="67"/>
                </a:cxn>
                <a:cxn ang="0">
                  <a:pos x="35" y="71"/>
                </a:cxn>
                <a:cxn ang="0">
                  <a:pos x="35" y="58"/>
                </a:cxn>
                <a:cxn ang="0">
                  <a:pos x="40" y="62"/>
                </a:cxn>
                <a:cxn ang="0">
                  <a:pos x="49" y="53"/>
                </a:cxn>
                <a:cxn ang="0">
                  <a:pos x="49" y="26"/>
                </a:cxn>
                <a:cxn ang="0">
                  <a:pos x="35" y="0"/>
                </a:cxn>
                <a:cxn ang="0">
                  <a:pos x="18" y="8"/>
                </a:cxn>
                <a:cxn ang="0">
                  <a:pos x="9" y="8"/>
                </a:cxn>
              </a:cxnLst>
              <a:rect l="0" t="0" r="r" b="b"/>
              <a:pathLst>
                <a:path w="49" h="75">
                  <a:moveTo>
                    <a:pt x="9" y="8"/>
                  </a:moveTo>
                  <a:lnTo>
                    <a:pt x="4" y="17"/>
                  </a:lnTo>
                  <a:lnTo>
                    <a:pt x="9" y="31"/>
                  </a:lnTo>
                  <a:lnTo>
                    <a:pt x="0" y="31"/>
                  </a:lnTo>
                  <a:lnTo>
                    <a:pt x="0" y="35"/>
                  </a:lnTo>
                  <a:lnTo>
                    <a:pt x="4" y="44"/>
                  </a:lnTo>
                  <a:lnTo>
                    <a:pt x="4" y="35"/>
                  </a:lnTo>
                  <a:lnTo>
                    <a:pt x="4" y="53"/>
                  </a:lnTo>
                  <a:lnTo>
                    <a:pt x="9" y="53"/>
                  </a:lnTo>
                  <a:lnTo>
                    <a:pt x="4" y="62"/>
                  </a:lnTo>
                  <a:lnTo>
                    <a:pt x="4" y="75"/>
                  </a:lnTo>
                  <a:lnTo>
                    <a:pt x="13" y="75"/>
                  </a:lnTo>
                  <a:lnTo>
                    <a:pt x="18" y="71"/>
                  </a:lnTo>
                  <a:lnTo>
                    <a:pt x="22" y="75"/>
                  </a:lnTo>
                  <a:lnTo>
                    <a:pt x="26" y="71"/>
                  </a:lnTo>
                  <a:lnTo>
                    <a:pt x="26" y="67"/>
                  </a:lnTo>
                  <a:lnTo>
                    <a:pt x="35" y="71"/>
                  </a:lnTo>
                  <a:lnTo>
                    <a:pt x="35" y="58"/>
                  </a:lnTo>
                  <a:lnTo>
                    <a:pt x="40" y="62"/>
                  </a:lnTo>
                  <a:lnTo>
                    <a:pt x="49" y="53"/>
                  </a:lnTo>
                  <a:lnTo>
                    <a:pt x="49" y="26"/>
                  </a:lnTo>
                  <a:lnTo>
                    <a:pt x="35" y="0"/>
                  </a:lnTo>
                  <a:lnTo>
                    <a:pt x="18" y="8"/>
                  </a:lnTo>
                  <a:lnTo>
                    <a:pt x="9" y="8"/>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08" name="Freeform 128"/>
            <p:cNvSpPr>
              <a:spLocks/>
            </p:cNvSpPr>
            <p:nvPr/>
          </p:nvSpPr>
          <p:spPr bwMode="gray">
            <a:xfrm>
              <a:off x="5388327" y="3816848"/>
              <a:ext cx="49383" cy="40000"/>
            </a:xfrm>
            <a:custGeom>
              <a:avLst/>
              <a:gdLst/>
              <a:ahLst/>
              <a:cxnLst>
                <a:cxn ang="0">
                  <a:pos x="0" y="18"/>
                </a:cxn>
                <a:cxn ang="0">
                  <a:pos x="13" y="23"/>
                </a:cxn>
                <a:cxn ang="0">
                  <a:pos x="18" y="27"/>
                </a:cxn>
                <a:cxn ang="0">
                  <a:pos x="31" y="23"/>
                </a:cxn>
                <a:cxn ang="0">
                  <a:pos x="27" y="14"/>
                </a:cxn>
                <a:cxn ang="0">
                  <a:pos x="18" y="14"/>
                </a:cxn>
                <a:cxn ang="0">
                  <a:pos x="18" y="9"/>
                </a:cxn>
                <a:cxn ang="0">
                  <a:pos x="22" y="5"/>
                </a:cxn>
                <a:cxn ang="0">
                  <a:pos x="22" y="0"/>
                </a:cxn>
                <a:cxn ang="0">
                  <a:pos x="9" y="5"/>
                </a:cxn>
                <a:cxn ang="0">
                  <a:pos x="9" y="14"/>
                </a:cxn>
                <a:cxn ang="0">
                  <a:pos x="0" y="18"/>
                </a:cxn>
              </a:cxnLst>
              <a:rect l="0" t="0" r="r" b="b"/>
              <a:pathLst>
                <a:path w="31" h="27">
                  <a:moveTo>
                    <a:pt x="0" y="18"/>
                  </a:moveTo>
                  <a:lnTo>
                    <a:pt x="13" y="23"/>
                  </a:lnTo>
                  <a:lnTo>
                    <a:pt x="18" y="27"/>
                  </a:lnTo>
                  <a:lnTo>
                    <a:pt x="31" y="23"/>
                  </a:lnTo>
                  <a:lnTo>
                    <a:pt x="27" y="14"/>
                  </a:lnTo>
                  <a:lnTo>
                    <a:pt x="18" y="14"/>
                  </a:lnTo>
                  <a:lnTo>
                    <a:pt x="18" y="9"/>
                  </a:lnTo>
                  <a:lnTo>
                    <a:pt x="22" y="5"/>
                  </a:lnTo>
                  <a:lnTo>
                    <a:pt x="22" y="0"/>
                  </a:lnTo>
                  <a:lnTo>
                    <a:pt x="9" y="5"/>
                  </a:lnTo>
                  <a:lnTo>
                    <a:pt x="9" y="14"/>
                  </a:lnTo>
                  <a:lnTo>
                    <a:pt x="0" y="18"/>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09" name="Freeform 129"/>
            <p:cNvSpPr>
              <a:spLocks/>
            </p:cNvSpPr>
            <p:nvPr/>
          </p:nvSpPr>
          <p:spPr bwMode="gray">
            <a:xfrm>
              <a:off x="5907649" y="3467220"/>
              <a:ext cx="250103" cy="105185"/>
            </a:xfrm>
            <a:custGeom>
              <a:avLst/>
              <a:gdLst/>
              <a:ahLst/>
              <a:cxnLst>
                <a:cxn ang="0">
                  <a:pos x="23" y="58"/>
                </a:cxn>
                <a:cxn ang="0">
                  <a:pos x="18" y="62"/>
                </a:cxn>
                <a:cxn ang="0">
                  <a:pos x="14" y="53"/>
                </a:cxn>
                <a:cxn ang="0">
                  <a:pos x="5" y="58"/>
                </a:cxn>
                <a:cxn ang="0">
                  <a:pos x="0" y="67"/>
                </a:cxn>
                <a:cxn ang="0">
                  <a:pos x="18" y="67"/>
                </a:cxn>
                <a:cxn ang="0">
                  <a:pos x="27" y="71"/>
                </a:cxn>
                <a:cxn ang="0">
                  <a:pos x="36" y="67"/>
                </a:cxn>
                <a:cxn ang="0">
                  <a:pos x="49" y="71"/>
                </a:cxn>
                <a:cxn ang="0">
                  <a:pos x="63" y="67"/>
                </a:cxn>
                <a:cxn ang="0">
                  <a:pos x="76" y="53"/>
                </a:cxn>
                <a:cxn ang="0">
                  <a:pos x="90" y="44"/>
                </a:cxn>
                <a:cxn ang="0">
                  <a:pos x="107" y="40"/>
                </a:cxn>
                <a:cxn ang="0">
                  <a:pos x="143" y="26"/>
                </a:cxn>
                <a:cxn ang="0">
                  <a:pos x="157" y="17"/>
                </a:cxn>
                <a:cxn ang="0">
                  <a:pos x="157" y="13"/>
                </a:cxn>
                <a:cxn ang="0">
                  <a:pos x="148" y="9"/>
                </a:cxn>
                <a:cxn ang="0">
                  <a:pos x="148" y="4"/>
                </a:cxn>
                <a:cxn ang="0">
                  <a:pos x="134" y="9"/>
                </a:cxn>
                <a:cxn ang="0">
                  <a:pos x="85" y="9"/>
                </a:cxn>
                <a:cxn ang="0">
                  <a:pos x="67" y="0"/>
                </a:cxn>
                <a:cxn ang="0">
                  <a:pos x="63" y="13"/>
                </a:cxn>
                <a:cxn ang="0">
                  <a:pos x="45" y="4"/>
                </a:cxn>
                <a:cxn ang="0">
                  <a:pos x="27" y="9"/>
                </a:cxn>
                <a:cxn ang="0">
                  <a:pos x="31" y="17"/>
                </a:cxn>
                <a:cxn ang="0">
                  <a:pos x="18" y="31"/>
                </a:cxn>
                <a:cxn ang="0">
                  <a:pos x="23" y="35"/>
                </a:cxn>
                <a:cxn ang="0">
                  <a:pos x="40" y="35"/>
                </a:cxn>
                <a:cxn ang="0">
                  <a:pos x="58" y="40"/>
                </a:cxn>
                <a:cxn ang="0">
                  <a:pos x="54" y="49"/>
                </a:cxn>
                <a:cxn ang="0">
                  <a:pos x="45" y="49"/>
                </a:cxn>
                <a:cxn ang="0">
                  <a:pos x="31" y="49"/>
                </a:cxn>
                <a:cxn ang="0">
                  <a:pos x="31" y="62"/>
                </a:cxn>
                <a:cxn ang="0">
                  <a:pos x="27" y="53"/>
                </a:cxn>
              </a:cxnLst>
              <a:rect l="0" t="0" r="r" b="b"/>
              <a:pathLst>
                <a:path w="157" h="71">
                  <a:moveTo>
                    <a:pt x="27" y="53"/>
                  </a:moveTo>
                  <a:lnTo>
                    <a:pt x="23" y="58"/>
                  </a:lnTo>
                  <a:lnTo>
                    <a:pt x="23" y="62"/>
                  </a:lnTo>
                  <a:lnTo>
                    <a:pt x="18" y="62"/>
                  </a:lnTo>
                  <a:lnTo>
                    <a:pt x="18" y="58"/>
                  </a:lnTo>
                  <a:lnTo>
                    <a:pt x="14" y="53"/>
                  </a:lnTo>
                  <a:lnTo>
                    <a:pt x="5" y="53"/>
                  </a:lnTo>
                  <a:lnTo>
                    <a:pt x="5" y="58"/>
                  </a:lnTo>
                  <a:lnTo>
                    <a:pt x="0" y="62"/>
                  </a:lnTo>
                  <a:lnTo>
                    <a:pt x="0" y="67"/>
                  </a:lnTo>
                  <a:lnTo>
                    <a:pt x="14" y="67"/>
                  </a:lnTo>
                  <a:lnTo>
                    <a:pt x="18" y="67"/>
                  </a:lnTo>
                  <a:lnTo>
                    <a:pt x="23" y="67"/>
                  </a:lnTo>
                  <a:lnTo>
                    <a:pt x="27" y="71"/>
                  </a:lnTo>
                  <a:lnTo>
                    <a:pt x="31" y="67"/>
                  </a:lnTo>
                  <a:lnTo>
                    <a:pt x="36" y="67"/>
                  </a:lnTo>
                  <a:lnTo>
                    <a:pt x="36" y="71"/>
                  </a:lnTo>
                  <a:lnTo>
                    <a:pt x="49" y="71"/>
                  </a:lnTo>
                  <a:lnTo>
                    <a:pt x="54" y="67"/>
                  </a:lnTo>
                  <a:lnTo>
                    <a:pt x="63" y="67"/>
                  </a:lnTo>
                  <a:lnTo>
                    <a:pt x="63" y="58"/>
                  </a:lnTo>
                  <a:lnTo>
                    <a:pt x="76" y="53"/>
                  </a:lnTo>
                  <a:lnTo>
                    <a:pt x="81" y="44"/>
                  </a:lnTo>
                  <a:lnTo>
                    <a:pt x="90" y="44"/>
                  </a:lnTo>
                  <a:lnTo>
                    <a:pt x="98" y="53"/>
                  </a:lnTo>
                  <a:lnTo>
                    <a:pt x="107" y="40"/>
                  </a:lnTo>
                  <a:lnTo>
                    <a:pt x="125" y="40"/>
                  </a:lnTo>
                  <a:lnTo>
                    <a:pt x="143" y="26"/>
                  </a:lnTo>
                  <a:lnTo>
                    <a:pt x="157" y="22"/>
                  </a:lnTo>
                  <a:lnTo>
                    <a:pt x="157" y="17"/>
                  </a:lnTo>
                  <a:lnTo>
                    <a:pt x="157" y="17"/>
                  </a:lnTo>
                  <a:lnTo>
                    <a:pt x="157" y="13"/>
                  </a:lnTo>
                  <a:lnTo>
                    <a:pt x="148" y="13"/>
                  </a:lnTo>
                  <a:lnTo>
                    <a:pt x="148" y="9"/>
                  </a:lnTo>
                  <a:lnTo>
                    <a:pt x="143" y="9"/>
                  </a:lnTo>
                  <a:lnTo>
                    <a:pt x="148" y="4"/>
                  </a:lnTo>
                  <a:lnTo>
                    <a:pt x="143" y="4"/>
                  </a:lnTo>
                  <a:lnTo>
                    <a:pt x="134" y="9"/>
                  </a:lnTo>
                  <a:lnTo>
                    <a:pt x="103" y="4"/>
                  </a:lnTo>
                  <a:lnTo>
                    <a:pt x="85" y="9"/>
                  </a:lnTo>
                  <a:lnTo>
                    <a:pt x="81" y="4"/>
                  </a:lnTo>
                  <a:lnTo>
                    <a:pt x="67" y="0"/>
                  </a:lnTo>
                  <a:lnTo>
                    <a:pt x="63" y="0"/>
                  </a:lnTo>
                  <a:lnTo>
                    <a:pt x="63" y="13"/>
                  </a:lnTo>
                  <a:lnTo>
                    <a:pt x="58" y="13"/>
                  </a:lnTo>
                  <a:lnTo>
                    <a:pt x="45" y="4"/>
                  </a:lnTo>
                  <a:lnTo>
                    <a:pt x="31" y="4"/>
                  </a:lnTo>
                  <a:lnTo>
                    <a:pt x="27" y="9"/>
                  </a:lnTo>
                  <a:lnTo>
                    <a:pt x="31" y="13"/>
                  </a:lnTo>
                  <a:lnTo>
                    <a:pt x="31" y="17"/>
                  </a:lnTo>
                  <a:lnTo>
                    <a:pt x="18" y="26"/>
                  </a:lnTo>
                  <a:lnTo>
                    <a:pt x="18" y="31"/>
                  </a:lnTo>
                  <a:lnTo>
                    <a:pt x="23" y="31"/>
                  </a:lnTo>
                  <a:lnTo>
                    <a:pt x="23" y="35"/>
                  </a:lnTo>
                  <a:lnTo>
                    <a:pt x="36" y="31"/>
                  </a:lnTo>
                  <a:lnTo>
                    <a:pt x="40" y="35"/>
                  </a:lnTo>
                  <a:lnTo>
                    <a:pt x="49" y="40"/>
                  </a:lnTo>
                  <a:lnTo>
                    <a:pt x="58" y="40"/>
                  </a:lnTo>
                  <a:lnTo>
                    <a:pt x="58" y="44"/>
                  </a:lnTo>
                  <a:lnTo>
                    <a:pt x="54" y="49"/>
                  </a:lnTo>
                  <a:lnTo>
                    <a:pt x="49" y="44"/>
                  </a:lnTo>
                  <a:lnTo>
                    <a:pt x="45" y="49"/>
                  </a:lnTo>
                  <a:lnTo>
                    <a:pt x="40" y="53"/>
                  </a:lnTo>
                  <a:lnTo>
                    <a:pt x="31" y="49"/>
                  </a:lnTo>
                  <a:lnTo>
                    <a:pt x="31" y="53"/>
                  </a:lnTo>
                  <a:lnTo>
                    <a:pt x="31" y="62"/>
                  </a:lnTo>
                  <a:lnTo>
                    <a:pt x="27" y="62"/>
                  </a:lnTo>
                  <a:lnTo>
                    <a:pt x="27" y="5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10" name="Freeform 130"/>
            <p:cNvSpPr>
              <a:spLocks/>
            </p:cNvSpPr>
            <p:nvPr/>
          </p:nvSpPr>
          <p:spPr bwMode="gray">
            <a:xfrm>
              <a:off x="6611759" y="4003514"/>
              <a:ext cx="157708" cy="185184"/>
            </a:xfrm>
            <a:custGeom>
              <a:avLst/>
              <a:gdLst/>
              <a:ahLst/>
              <a:cxnLst>
                <a:cxn ang="0">
                  <a:pos x="0" y="31"/>
                </a:cxn>
                <a:cxn ang="0">
                  <a:pos x="9" y="17"/>
                </a:cxn>
                <a:cxn ang="0">
                  <a:pos x="14" y="13"/>
                </a:cxn>
                <a:cxn ang="0">
                  <a:pos x="14" y="22"/>
                </a:cxn>
                <a:cxn ang="0">
                  <a:pos x="23" y="22"/>
                </a:cxn>
                <a:cxn ang="0">
                  <a:pos x="23" y="0"/>
                </a:cxn>
                <a:cxn ang="0">
                  <a:pos x="27" y="0"/>
                </a:cxn>
                <a:cxn ang="0">
                  <a:pos x="36" y="9"/>
                </a:cxn>
                <a:cxn ang="0">
                  <a:pos x="41" y="22"/>
                </a:cxn>
                <a:cxn ang="0">
                  <a:pos x="54" y="22"/>
                </a:cxn>
                <a:cxn ang="0">
                  <a:pos x="63" y="31"/>
                </a:cxn>
                <a:cxn ang="0">
                  <a:pos x="58" y="40"/>
                </a:cxn>
                <a:cxn ang="0">
                  <a:pos x="54" y="35"/>
                </a:cxn>
                <a:cxn ang="0">
                  <a:pos x="54" y="49"/>
                </a:cxn>
                <a:cxn ang="0">
                  <a:pos x="67" y="58"/>
                </a:cxn>
                <a:cxn ang="0">
                  <a:pos x="85" y="89"/>
                </a:cxn>
                <a:cxn ang="0">
                  <a:pos x="94" y="93"/>
                </a:cxn>
                <a:cxn ang="0">
                  <a:pos x="99" y="120"/>
                </a:cxn>
                <a:cxn ang="0">
                  <a:pos x="90" y="116"/>
                </a:cxn>
                <a:cxn ang="0">
                  <a:pos x="85" y="116"/>
                </a:cxn>
                <a:cxn ang="0">
                  <a:pos x="81" y="125"/>
                </a:cxn>
                <a:cxn ang="0">
                  <a:pos x="72" y="125"/>
                </a:cxn>
                <a:cxn ang="0">
                  <a:pos x="67" y="120"/>
                </a:cxn>
                <a:cxn ang="0">
                  <a:pos x="76" y="102"/>
                </a:cxn>
                <a:cxn ang="0">
                  <a:pos x="63" y="89"/>
                </a:cxn>
                <a:cxn ang="0">
                  <a:pos x="54" y="62"/>
                </a:cxn>
                <a:cxn ang="0">
                  <a:pos x="45" y="62"/>
                </a:cxn>
                <a:cxn ang="0">
                  <a:pos x="36" y="71"/>
                </a:cxn>
                <a:cxn ang="0">
                  <a:pos x="27" y="67"/>
                </a:cxn>
                <a:cxn ang="0">
                  <a:pos x="14" y="80"/>
                </a:cxn>
                <a:cxn ang="0">
                  <a:pos x="14" y="44"/>
                </a:cxn>
                <a:cxn ang="0">
                  <a:pos x="5" y="40"/>
                </a:cxn>
                <a:cxn ang="0">
                  <a:pos x="9" y="35"/>
                </a:cxn>
                <a:cxn ang="0">
                  <a:pos x="0" y="31"/>
                </a:cxn>
              </a:cxnLst>
              <a:rect l="0" t="0" r="r" b="b"/>
              <a:pathLst>
                <a:path w="99" h="125">
                  <a:moveTo>
                    <a:pt x="0" y="31"/>
                  </a:moveTo>
                  <a:lnTo>
                    <a:pt x="9" y="17"/>
                  </a:lnTo>
                  <a:lnTo>
                    <a:pt x="14" y="13"/>
                  </a:lnTo>
                  <a:lnTo>
                    <a:pt x="14" y="22"/>
                  </a:lnTo>
                  <a:lnTo>
                    <a:pt x="23" y="22"/>
                  </a:lnTo>
                  <a:lnTo>
                    <a:pt x="23" y="0"/>
                  </a:lnTo>
                  <a:lnTo>
                    <a:pt x="27" y="0"/>
                  </a:lnTo>
                  <a:lnTo>
                    <a:pt x="36" y="9"/>
                  </a:lnTo>
                  <a:lnTo>
                    <a:pt x="41" y="22"/>
                  </a:lnTo>
                  <a:lnTo>
                    <a:pt x="54" y="22"/>
                  </a:lnTo>
                  <a:lnTo>
                    <a:pt x="63" y="31"/>
                  </a:lnTo>
                  <a:lnTo>
                    <a:pt x="58" y="40"/>
                  </a:lnTo>
                  <a:lnTo>
                    <a:pt x="54" y="35"/>
                  </a:lnTo>
                  <a:lnTo>
                    <a:pt x="54" y="49"/>
                  </a:lnTo>
                  <a:lnTo>
                    <a:pt x="67" y="58"/>
                  </a:lnTo>
                  <a:lnTo>
                    <a:pt x="85" y="89"/>
                  </a:lnTo>
                  <a:lnTo>
                    <a:pt x="94" y="93"/>
                  </a:lnTo>
                  <a:lnTo>
                    <a:pt x="99" y="120"/>
                  </a:lnTo>
                  <a:lnTo>
                    <a:pt x="90" y="116"/>
                  </a:lnTo>
                  <a:lnTo>
                    <a:pt x="85" y="116"/>
                  </a:lnTo>
                  <a:lnTo>
                    <a:pt x="81" y="125"/>
                  </a:lnTo>
                  <a:lnTo>
                    <a:pt x="72" y="125"/>
                  </a:lnTo>
                  <a:lnTo>
                    <a:pt x="67" y="120"/>
                  </a:lnTo>
                  <a:lnTo>
                    <a:pt x="76" y="102"/>
                  </a:lnTo>
                  <a:lnTo>
                    <a:pt x="63" y="89"/>
                  </a:lnTo>
                  <a:lnTo>
                    <a:pt x="54" y="62"/>
                  </a:lnTo>
                  <a:lnTo>
                    <a:pt x="45" y="62"/>
                  </a:lnTo>
                  <a:lnTo>
                    <a:pt x="36" y="71"/>
                  </a:lnTo>
                  <a:lnTo>
                    <a:pt x="27" y="67"/>
                  </a:lnTo>
                  <a:lnTo>
                    <a:pt x="14" y="80"/>
                  </a:lnTo>
                  <a:lnTo>
                    <a:pt x="14" y="44"/>
                  </a:lnTo>
                  <a:lnTo>
                    <a:pt x="5" y="40"/>
                  </a:lnTo>
                  <a:lnTo>
                    <a:pt x="9" y="35"/>
                  </a:lnTo>
                  <a:lnTo>
                    <a:pt x="0" y="3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11" name="Freeform 131"/>
            <p:cNvSpPr>
              <a:spLocks/>
            </p:cNvSpPr>
            <p:nvPr/>
          </p:nvSpPr>
          <p:spPr bwMode="gray">
            <a:xfrm>
              <a:off x="5125481" y="3698330"/>
              <a:ext cx="35046" cy="40000"/>
            </a:xfrm>
            <a:custGeom>
              <a:avLst/>
              <a:gdLst/>
              <a:ahLst/>
              <a:cxnLst>
                <a:cxn ang="0">
                  <a:pos x="9" y="0"/>
                </a:cxn>
                <a:cxn ang="0">
                  <a:pos x="4" y="13"/>
                </a:cxn>
                <a:cxn ang="0">
                  <a:pos x="4" y="18"/>
                </a:cxn>
                <a:cxn ang="0">
                  <a:pos x="0" y="27"/>
                </a:cxn>
                <a:cxn ang="0">
                  <a:pos x="4" y="27"/>
                </a:cxn>
                <a:cxn ang="0">
                  <a:pos x="13" y="22"/>
                </a:cxn>
                <a:cxn ang="0">
                  <a:pos x="22" y="9"/>
                </a:cxn>
                <a:cxn ang="0">
                  <a:pos x="18" y="0"/>
                </a:cxn>
                <a:cxn ang="0">
                  <a:pos x="9" y="0"/>
                </a:cxn>
              </a:cxnLst>
              <a:rect l="0" t="0" r="r" b="b"/>
              <a:pathLst>
                <a:path w="22" h="27">
                  <a:moveTo>
                    <a:pt x="9" y="0"/>
                  </a:moveTo>
                  <a:lnTo>
                    <a:pt x="4" y="13"/>
                  </a:lnTo>
                  <a:lnTo>
                    <a:pt x="4" y="18"/>
                  </a:lnTo>
                  <a:lnTo>
                    <a:pt x="0" y="27"/>
                  </a:lnTo>
                  <a:lnTo>
                    <a:pt x="4" y="27"/>
                  </a:lnTo>
                  <a:lnTo>
                    <a:pt x="13" y="22"/>
                  </a:lnTo>
                  <a:lnTo>
                    <a:pt x="22" y="9"/>
                  </a:lnTo>
                  <a:lnTo>
                    <a:pt x="18" y="0"/>
                  </a:lnTo>
                  <a:lnTo>
                    <a:pt x="9"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12" name="Freeform 132"/>
            <p:cNvSpPr>
              <a:spLocks noEditPoints="1"/>
            </p:cNvSpPr>
            <p:nvPr/>
          </p:nvSpPr>
          <p:spPr bwMode="gray">
            <a:xfrm>
              <a:off x="6611759" y="4333882"/>
              <a:ext cx="441264" cy="145184"/>
            </a:xfrm>
            <a:custGeom>
              <a:avLst/>
              <a:gdLst/>
              <a:ahLst/>
              <a:cxnLst>
                <a:cxn ang="0">
                  <a:pos x="0" y="18"/>
                </a:cxn>
                <a:cxn ang="0">
                  <a:pos x="5" y="36"/>
                </a:cxn>
                <a:cxn ang="0">
                  <a:pos x="5" y="49"/>
                </a:cxn>
                <a:cxn ang="0">
                  <a:pos x="14" y="54"/>
                </a:cxn>
                <a:cxn ang="0">
                  <a:pos x="50" y="89"/>
                </a:cxn>
                <a:cxn ang="0">
                  <a:pos x="58" y="89"/>
                </a:cxn>
                <a:cxn ang="0">
                  <a:pos x="54" y="72"/>
                </a:cxn>
                <a:cxn ang="0">
                  <a:pos x="45" y="40"/>
                </a:cxn>
                <a:cxn ang="0">
                  <a:pos x="27" y="18"/>
                </a:cxn>
                <a:cxn ang="0">
                  <a:pos x="14" y="27"/>
                </a:cxn>
                <a:cxn ang="0">
                  <a:pos x="0" y="18"/>
                </a:cxn>
                <a:cxn ang="0">
                  <a:pos x="201" y="45"/>
                </a:cxn>
                <a:cxn ang="0">
                  <a:pos x="210" y="40"/>
                </a:cxn>
                <a:cxn ang="0">
                  <a:pos x="219" y="31"/>
                </a:cxn>
                <a:cxn ang="0">
                  <a:pos x="224" y="22"/>
                </a:cxn>
                <a:cxn ang="0">
                  <a:pos x="246" y="0"/>
                </a:cxn>
                <a:cxn ang="0">
                  <a:pos x="237" y="13"/>
                </a:cxn>
                <a:cxn ang="0">
                  <a:pos x="251" y="18"/>
                </a:cxn>
                <a:cxn ang="0">
                  <a:pos x="255" y="22"/>
                </a:cxn>
                <a:cxn ang="0">
                  <a:pos x="259" y="22"/>
                </a:cxn>
                <a:cxn ang="0">
                  <a:pos x="273" y="36"/>
                </a:cxn>
                <a:cxn ang="0">
                  <a:pos x="255" y="36"/>
                </a:cxn>
                <a:cxn ang="0">
                  <a:pos x="268" y="45"/>
                </a:cxn>
                <a:cxn ang="0">
                  <a:pos x="233" y="45"/>
                </a:cxn>
                <a:cxn ang="0">
                  <a:pos x="210" y="76"/>
                </a:cxn>
                <a:cxn ang="0">
                  <a:pos x="184" y="89"/>
                </a:cxn>
                <a:cxn ang="0">
                  <a:pos x="157" y="98"/>
                </a:cxn>
                <a:cxn ang="0">
                  <a:pos x="134" y="80"/>
                </a:cxn>
                <a:cxn ang="0">
                  <a:pos x="143" y="85"/>
                </a:cxn>
                <a:cxn ang="0">
                  <a:pos x="157" y="89"/>
                </a:cxn>
                <a:cxn ang="0">
                  <a:pos x="161" y="67"/>
                </a:cxn>
                <a:cxn ang="0">
                  <a:pos x="197" y="49"/>
                </a:cxn>
              </a:cxnLst>
              <a:rect l="0" t="0" r="r" b="b"/>
              <a:pathLst>
                <a:path w="277" h="98">
                  <a:moveTo>
                    <a:pt x="0" y="18"/>
                  </a:moveTo>
                  <a:lnTo>
                    <a:pt x="0" y="18"/>
                  </a:lnTo>
                  <a:lnTo>
                    <a:pt x="0" y="36"/>
                  </a:lnTo>
                  <a:lnTo>
                    <a:pt x="5" y="36"/>
                  </a:lnTo>
                  <a:lnTo>
                    <a:pt x="5" y="40"/>
                  </a:lnTo>
                  <a:lnTo>
                    <a:pt x="5" y="49"/>
                  </a:lnTo>
                  <a:lnTo>
                    <a:pt x="9" y="49"/>
                  </a:lnTo>
                  <a:lnTo>
                    <a:pt x="14" y="54"/>
                  </a:lnTo>
                  <a:lnTo>
                    <a:pt x="18" y="72"/>
                  </a:lnTo>
                  <a:lnTo>
                    <a:pt x="50" y="89"/>
                  </a:lnTo>
                  <a:lnTo>
                    <a:pt x="54" y="85"/>
                  </a:lnTo>
                  <a:lnTo>
                    <a:pt x="58" y="89"/>
                  </a:lnTo>
                  <a:lnTo>
                    <a:pt x="63" y="89"/>
                  </a:lnTo>
                  <a:lnTo>
                    <a:pt x="54" y="72"/>
                  </a:lnTo>
                  <a:lnTo>
                    <a:pt x="45" y="67"/>
                  </a:lnTo>
                  <a:lnTo>
                    <a:pt x="45" y="40"/>
                  </a:lnTo>
                  <a:lnTo>
                    <a:pt x="32" y="18"/>
                  </a:lnTo>
                  <a:lnTo>
                    <a:pt x="27" y="18"/>
                  </a:lnTo>
                  <a:lnTo>
                    <a:pt x="23" y="27"/>
                  </a:lnTo>
                  <a:lnTo>
                    <a:pt x="14" y="27"/>
                  </a:lnTo>
                  <a:lnTo>
                    <a:pt x="5" y="13"/>
                  </a:lnTo>
                  <a:lnTo>
                    <a:pt x="0" y="18"/>
                  </a:lnTo>
                  <a:close/>
                  <a:moveTo>
                    <a:pt x="197" y="40"/>
                  </a:moveTo>
                  <a:lnTo>
                    <a:pt x="201" y="45"/>
                  </a:lnTo>
                  <a:lnTo>
                    <a:pt x="210" y="49"/>
                  </a:lnTo>
                  <a:lnTo>
                    <a:pt x="210" y="40"/>
                  </a:lnTo>
                  <a:lnTo>
                    <a:pt x="215" y="45"/>
                  </a:lnTo>
                  <a:lnTo>
                    <a:pt x="219" y="31"/>
                  </a:lnTo>
                  <a:lnTo>
                    <a:pt x="215" y="27"/>
                  </a:lnTo>
                  <a:lnTo>
                    <a:pt x="224" y="22"/>
                  </a:lnTo>
                  <a:lnTo>
                    <a:pt x="242" y="0"/>
                  </a:lnTo>
                  <a:lnTo>
                    <a:pt x="246" y="0"/>
                  </a:lnTo>
                  <a:lnTo>
                    <a:pt x="242" y="4"/>
                  </a:lnTo>
                  <a:lnTo>
                    <a:pt x="237" y="13"/>
                  </a:lnTo>
                  <a:lnTo>
                    <a:pt x="242" y="9"/>
                  </a:lnTo>
                  <a:lnTo>
                    <a:pt x="251" y="18"/>
                  </a:lnTo>
                  <a:lnTo>
                    <a:pt x="246" y="22"/>
                  </a:lnTo>
                  <a:lnTo>
                    <a:pt x="255" y="22"/>
                  </a:lnTo>
                  <a:lnTo>
                    <a:pt x="255" y="27"/>
                  </a:lnTo>
                  <a:lnTo>
                    <a:pt x="259" y="22"/>
                  </a:lnTo>
                  <a:lnTo>
                    <a:pt x="277" y="31"/>
                  </a:lnTo>
                  <a:lnTo>
                    <a:pt x="273" y="36"/>
                  </a:lnTo>
                  <a:lnTo>
                    <a:pt x="259" y="31"/>
                  </a:lnTo>
                  <a:lnTo>
                    <a:pt x="255" y="36"/>
                  </a:lnTo>
                  <a:lnTo>
                    <a:pt x="268" y="40"/>
                  </a:lnTo>
                  <a:lnTo>
                    <a:pt x="268" y="45"/>
                  </a:lnTo>
                  <a:lnTo>
                    <a:pt x="251" y="45"/>
                  </a:lnTo>
                  <a:lnTo>
                    <a:pt x="233" y="45"/>
                  </a:lnTo>
                  <a:lnTo>
                    <a:pt x="224" y="49"/>
                  </a:lnTo>
                  <a:lnTo>
                    <a:pt x="210" y="76"/>
                  </a:lnTo>
                  <a:lnTo>
                    <a:pt x="206" y="89"/>
                  </a:lnTo>
                  <a:lnTo>
                    <a:pt x="184" y="89"/>
                  </a:lnTo>
                  <a:lnTo>
                    <a:pt x="175" y="98"/>
                  </a:lnTo>
                  <a:lnTo>
                    <a:pt x="157" y="98"/>
                  </a:lnTo>
                  <a:lnTo>
                    <a:pt x="139" y="85"/>
                  </a:lnTo>
                  <a:lnTo>
                    <a:pt x="134" y="80"/>
                  </a:lnTo>
                  <a:lnTo>
                    <a:pt x="139" y="80"/>
                  </a:lnTo>
                  <a:lnTo>
                    <a:pt x="143" y="85"/>
                  </a:lnTo>
                  <a:lnTo>
                    <a:pt x="148" y="85"/>
                  </a:lnTo>
                  <a:lnTo>
                    <a:pt x="157" y="89"/>
                  </a:lnTo>
                  <a:lnTo>
                    <a:pt x="161" y="76"/>
                  </a:lnTo>
                  <a:lnTo>
                    <a:pt x="161" y="67"/>
                  </a:lnTo>
                  <a:lnTo>
                    <a:pt x="188" y="63"/>
                  </a:lnTo>
                  <a:lnTo>
                    <a:pt x="197" y="49"/>
                  </a:lnTo>
                  <a:lnTo>
                    <a:pt x="197" y="4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13" name="Freeform 133"/>
            <p:cNvSpPr>
              <a:spLocks noEditPoints="1"/>
            </p:cNvSpPr>
            <p:nvPr/>
          </p:nvSpPr>
          <p:spPr bwMode="gray">
            <a:xfrm>
              <a:off x="6014380" y="4360549"/>
              <a:ext cx="14337" cy="59259"/>
            </a:xfrm>
            <a:custGeom>
              <a:avLst/>
              <a:gdLst/>
              <a:ahLst/>
              <a:cxnLst>
                <a:cxn ang="0">
                  <a:pos x="0" y="0"/>
                </a:cxn>
                <a:cxn ang="0">
                  <a:pos x="0" y="0"/>
                </a:cxn>
                <a:cxn ang="0">
                  <a:pos x="0" y="0"/>
                </a:cxn>
                <a:cxn ang="0">
                  <a:pos x="0" y="0"/>
                </a:cxn>
                <a:cxn ang="0">
                  <a:pos x="0" y="18"/>
                </a:cxn>
                <a:cxn ang="0">
                  <a:pos x="0" y="18"/>
                </a:cxn>
                <a:cxn ang="0">
                  <a:pos x="0" y="18"/>
                </a:cxn>
                <a:cxn ang="0">
                  <a:pos x="0" y="18"/>
                </a:cxn>
                <a:cxn ang="0">
                  <a:pos x="0" y="36"/>
                </a:cxn>
                <a:cxn ang="0">
                  <a:pos x="0" y="40"/>
                </a:cxn>
                <a:cxn ang="0">
                  <a:pos x="0" y="40"/>
                </a:cxn>
                <a:cxn ang="0">
                  <a:pos x="0" y="36"/>
                </a:cxn>
                <a:cxn ang="0">
                  <a:pos x="5" y="27"/>
                </a:cxn>
                <a:cxn ang="0">
                  <a:pos x="0" y="27"/>
                </a:cxn>
                <a:cxn ang="0">
                  <a:pos x="0" y="27"/>
                </a:cxn>
                <a:cxn ang="0">
                  <a:pos x="5" y="27"/>
                </a:cxn>
                <a:cxn ang="0">
                  <a:pos x="9" y="40"/>
                </a:cxn>
                <a:cxn ang="0">
                  <a:pos x="9" y="40"/>
                </a:cxn>
                <a:cxn ang="0">
                  <a:pos x="9" y="40"/>
                </a:cxn>
                <a:cxn ang="0">
                  <a:pos x="9" y="40"/>
                </a:cxn>
                <a:cxn ang="0">
                  <a:pos x="9" y="40"/>
                </a:cxn>
                <a:cxn ang="0">
                  <a:pos x="9" y="40"/>
                </a:cxn>
              </a:cxnLst>
              <a:rect l="0" t="0" r="r" b="b"/>
              <a:pathLst>
                <a:path w="9" h="40">
                  <a:moveTo>
                    <a:pt x="0" y="0"/>
                  </a:moveTo>
                  <a:lnTo>
                    <a:pt x="0" y="0"/>
                  </a:lnTo>
                  <a:lnTo>
                    <a:pt x="0" y="0"/>
                  </a:lnTo>
                  <a:lnTo>
                    <a:pt x="0" y="0"/>
                  </a:lnTo>
                  <a:close/>
                  <a:moveTo>
                    <a:pt x="0" y="18"/>
                  </a:moveTo>
                  <a:lnTo>
                    <a:pt x="0" y="18"/>
                  </a:lnTo>
                  <a:lnTo>
                    <a:pt x="0" y="18"/>
                  </a:lnTo>
                  <a:lnTo>
                    <a:pt x="0" y="18"/>
                  </a:lnTo>
                  <a:close/>
                  <a:moveTo>
                    <a:pt x="0" y="36"/>
                  </a:moveTo>
                  <a:lnTo>
                    <a:pt x="0" y="40"/>
                  </a:lnTo>
                  <a:lnTo>
                    <a:pt x="0" y="40"/>
                  </a:lnTo>
                  <a:lnTo>
                    <a:pt x="0" y="36"/>
                  </a:lnTo>
                  <a:close/>
                  <a:moveTo>
                    <a:pt x="5" y="27"/>
                  </a:moveTo>
                  <a:lnTo>
                    <a:pt x="0" y="27"/>
                  </a:lnTo>
                  <a:lnTo>
                    <a:pt x="0" y="27"/>
                  </a:lnTo>
                  <a:lnTo>
                    <a:pt x="5" y="27"/>
                  </a:lnTo>
                  <a:close/>
                  <a:moveTo>
                    <a:pt x="9" y="40"/>
                  </a:moveTo>
                  <a:lnTo>
                    <a:pt x="9" y="40"/>
                  </a:lnTo>
                  <a:lnTo>
                    <a:pt x="9" y="40"/>
                  </a:lnTo>
                  <a:lnTo>
                    <a:pt x="9" y="40"/>
                  </a:lnTo>
                  <a:lnTo>
                    <a:pt x="9" y="40"/>
                  </a:lnTo>
                  <a:lnTo>
                    <a:pt x="9" y="4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14" name="Freeform 134"/>
            <p:cNvSpPr>
              <a:spLocks/>
            </p:cNvSpPr>
            <p:nvPr/>
          </p:nvSpPr>
          <p:spPr bwMode="gray">
            <a:xfrm>
              <a:off x="6334575" y="3175370"/>
              <a:ext cx="726413" cy="330369"/>
            </a:xfrm>
            <a:custGeom>
              <a:avLst/>
              <a:gdLst/>
              <a:ahLst/>
              <a:cxnLst>
                <a:cxn ang="0">
                  <a:pos x="407" y="54"/>
                </a:cxn>
                <a:cxn ang="0">
                  <a:pos x="402" y="49"/>
                </a:cxn>
                <a:cxn ang="0">
                  <a:pos x="393" y="49"/>
                </a:cxn>
                <a:cxn ang="0">
                  <a:pos x="375" y="40"/>
                </a:cxn>
                <a:cxn ang="0">
                  <a:pos x="366" y="45"/>
                </a:cxn>
                <a:cxn ang="0">
                  <a:pos x="353" y="58"/>
                </a:cxn>
                <a:cxn ang="0">
                  <a:pos x="322" y="67"/>
                </a:cxn>
                <a:cxn ang="0">
                  <a:pos x="291" y="63"/>
                </a:cxn>
                <a:cxn ang="0">
                  <a:pos x="250" y="40"/>
                </a:cxn>
                <a:cxn ang="0">
                  <a:pos x="228" y="45"/>
                </a:cxn>
                <a:cxn ang="0">
                  <a:pos x="206" y="40"/>
                </a:cxn>
                <a:cxn ang="0">
                  <a:pos x="201" y="13"/>
                </a:cxn>
                <a:cxn ang="0">
                  <a:pos x="157" y="0"/>
                </a:cxn>
                <a:cxn ang="0">
                  <a:pos x="143" y="22"/>
                </a:cxn>
                <a:cxn ang="0">
                  <a:pos x="148" y="31"/>
                </a:cxn>
                <a:cxn ang="0">
                  <a:pos x="143" y="54"/>
                </a:cxn>
                <a:cxn ang="0">
                  <a:pos x="103" y="54"/>
                </a:cxn>
                <a:cxn ang="0">
                  <a:pos x="85" y="36"/>
                </a:cxn>
                <a:cxn ang="0">
                  <a:pos x="72" y="36"/>
                </a:cxn>
                <a:cxn ang="0">
                  <a:pos x="67" y="31"/>
                </a:cxn>
                <a:cxn ang="0">
                  <a:pos x="40" y="40"/>
                </a:cxn>
                <a:cxn ang="0">
                  <a:pos x="14" y="58"/>
                </a:cxn>
                <a:cxn ang="0">
                  <a:pos x="5" y="58"/>
                </a:cxn>
                <a:cxn ang="0">
                  <a:pos x="0" y="67"/>
                </a:cxn>
                <a:cxn ang="0">
                  <a:pos x="5" y="80"/>
                </a:cxn>
                <a:cxn ang="0">
                  <a:pos x="23" y="89"/>
                </a:cxn>
                <a:cxn ang="0">
                  <a:pos x="45" y="107"/>
                </a:cxn>
                <a:cxn ang="0">
                  <a:pos x="45" y="147"/>
                </a:cxn>
                <a:cxn ang="0">
                  <a:pos x="81" y="152"/>
                </a:cxn>
                <a:cxn ang="0">
                  <a:pos x="103" y="165"/>
                </a:cxn>
                <a:cxn ang="0">
                  <a:pos x="121" y="197"/>
                </a:cxn>
                <a:cxn ang="0">
                  <a:pos x="201" y="201"/>
                </a:cxn>
                <a:cxn ang="0">
                  <a:pos x="210" y="210"/>
                </a:cxn>
                <a:cxn ang="0">
                  <a:pos x="250" y="223"/>
                </a:cxn>
                <a:cxn ang="0">
                  <a:pos x="259" y="210"/>
                </a:cxn>
                <a:cxn ang="0">
                  <a:pos x="291" y="201"/>
                </a:cxn>
                <a:cxn ang="0">
                  <a:pos x="317" y="201"/>
                </a:cxn>
                <a:cxn ang="0">
                  <a:pos x="326" y="188"/>
                </a:cxn>
                <a:cxn ang="0">
                  <a:pos x="344" y="179"/>
                </a:cxn>
                <a:cxn ang="0">
                  <a:pos x="331" y="161"/>
                </a:cxn>
                <a:cxn ang="0">
                  <a:pos x="340" y="147"/>
                </a:cxn>
                <a:cxn ang="0">
                  <a:pos x="349" y="147"/>
                </a:cxn>
                <a:cxn ang="0">
                  <a:pos x="358" y="156"/>
                </a:cxn>
                <a:cxn ang="0">
                  <a:pos x="366" y="156"/>
                </a:cxn>
                <a:cxn ang="0">
                  <a:pos x="380" y="139"/>
                </a:cxn>
                <a:cxn ang="0">
                  <a:pos x="393" y="143"/>
                </a:cxn>
                <a:cxn ang="0">
                  <a:pos x="416" y="121"/>
                </a:cxn>
                <a:cxn ang="0">
                  <a:pos x="438" y="125"/>
                </a:cxn>
                <a:cxn ang="0">
                  <a:pos x="451" y="116"/>
                </a:cxn>
                <a:cxn ang="0">
                  <a:pos x="456" y="107"/>
                </a:cxn>
                <a:cxn ang="0">
                  <a:pos x="442" y="107"/>
                </a:cxn>
                <a:cxn ang="0">
                  <a:pos x="433" y="89"/>
                </a:cxn>
                <a:cxn ang="0">
                  <a:pos x="416" y="98"/>
                </a:cxn>
                <a:cxn ang="0">
                  <a:pos x="407" y="94"/>
                </a:cxn>
                <a:cxn ang="0">
                  <a:pos x="393" y="98"/>
                </a:cxn>
                <a:cxn ang="0">
                  <a:pos x="389" y="89"/>
                </a:cxn>
                <a:cxn ang="0">
                  <a:pos x="402" y="71"/>
                </a:cxn>
                <a:cxn ang="0">
                  <a:pos x="407" y="54"/>
                </a:cxn>
              </a:cxnLst>
              <a:rect l="0" t="0" r="r" b="b"/>
              <a:pathLst>
                <a:path w="456" h="223">
                  <a:moveTo>
                    <a:pt x="407" y="54"/>
                  </a:moveTo>
                  <a:lnTo>
                    <a:pt x="402" y="49"/>
                  </a:lnTo>
                  <a:lnTo>
                    <a:pt x="393" y="49"/>
                  </a:lnTo>
                  <a:lnTo>
                    <a:pt x="375" y="40"/>
                  </a:lnTo>
                  <a:lnTo>
                    <a:pt x="366" y="45"/>
                  </a:lnTo>
                  <a:lnTo>
                    <a:pt x="353" y="58"/>
                  </a:lnTo>
                  <a:lnTo>
                    <a:pt x="322" y="67"/>
                  </a:lnTo>
                  <a:lnTo>
                    <a:pt x="291" y="63"/>
                  </a:lnTo>
                  <a:lnTo>
                    <a:pt x="250" y="40"/>
                  </a:lnTo>
                  <a:lnTo>
                    <a:pt x="228" y="45"/>
                  </a:lnTo>
                  <a:lnTo>
                    <a:pt x="206" y="40"/>
                  </a:lnTo>
                  <a:lnTo>
                    <a:pt x="201" y="13"/>
                  </a:lnTo>
                  <a:lnTo>
                    <a:pt x="157" y="0"/>
                  </a:lnTo>
                  <a:lnTo>
                    <a:pt x="143" y="22"/>
                  </a:lnTo>
                  <a:lnTo>
                    <a:pt x="148" y="31"/>
                  </a:lnTo>
                  <a:lnTo>
                    <a:pt x="143" y="54"/>
                  </a:lnTo>
                  <a:lnTo>
                    <a:pt x="103" y="54"/>
                  </a:lnTo>
                  <a:lnTo>
                    <a:pt x="85" y="36"/>
                  </a:lnTo>
                  <a:lnTo>
                    <a:pt x="72" y="36"/>
                  </a:lnTo>
                  <a:lnTo>
                    <a:pt x="67" y="31"/>
                  </a:lnTo>
                  <a:lnTo>
                    <a:pt x="40" y="40"/>
                  </a:lnTo>
                  <a:lnTo>
                    <a:pt x="14" y="58"/>
                  </a:lnTo>
                  <a:lnTo>
                    <a:pt x="5" y="58"/>
                  </a:lnTo>
                  <a:lnTo>
                    <a:pt x="0" y="67"/>
                  </a:lnTo>
                  <a:lnTo>
                    <a:pt x="5" y="80"/>
                  </a:lnTo>
                  <a:lnTo>
                    <a:pt x="23" y="89"/>
                  </a:lnTo>
                  <a:lnTo>
                    <a:pt x="45" y="107"/>
                  </a:lnTo>
                  <a:lnTo>
                    <a:pt x="45" y="147"/>
                  </a:lnTo>
                  <a:lnTo>
                    <a:pt x="81" y="152"/>
                  </a:lnTo>
                  <a:lnTo>
                    <a:pt x="103" y="165"/>
                  </a:lnTo>
                  <a:lnTo>
                    <a:pt x="121" y="197"/>
                  </a:lnTo>
                  <a:lnTo>
                    <a:pt x="201" y="201"/>
                  </a:lnTo>
                  <a:lnTo>
                    <a:pt x="210" y="210"/>
                  </a:lnTo>
                  <a:lnTo>
                    <a:pt x="250" y="223"/>
                  </a:lnTo>
                  <a:lnTo>
                    <a:pt x="259" y="210"/>
                  </a:lnTo>
                  <a:lnTo>
                    <a:pt x="291" y="201"/>
                  </a:lnTo>
                  <a:lnTo>
                    <a:pt x="317" y="201"/>
                  </a:lnTo>
                  <a:lnTo>
                    <a:pt x="326" y="188"/>
                  </a:lnTo>
                  <a:lnTo>
                    <a:pt x="344" y="179"/>
                  </a:lnTo>
                  <a:lnTo>
                    <a:pt x="331" y="161"/>
                  </a:lnTo>
                  <a:lnTo>
                    <a:pt x="340" y="147"/>
                  </a:lnTo>
                  <a:lnTo>
                    <a:pt x="349" y="147"/>
                  </a:lnTo>
                  <a:lnTo>
                    <a:pt x="358" y="156"/>
                  </a:lnTo>
                  <a:lnTo>
                    <a:pt x="366" y="156"/>
                  </a:lnTo>
                  <a:lnTo>
                    <a:pt x="380" y="139"/>
                  </a:lnTo>
                  <a:lnTo>
                    <a:pt x="393" y="143"/>
                  </a:lnTo>
                  <a:lnTo>
                    <a:pt x="416" y="121"/>
                  </a:lnTo>
                  <a:lnTo>
                    <a:pt x="438" y="125"/>
                  </a:lnTo>
                  <a:lnTo>
                    <a:pt x="451" y="116"/>
                  </a:lnTo>
                  <a:lnTo>
                    <a:pt x="456" y="107"/>
                  </a:lnTo>
                  <a:lnTo>
                    <a:pt x="442" y="107"/>
                  </a:lnTo>
                  <a:lnTo>
                    <a:pt x="433" y="89"/>
                  </a:lnTo>
                  <a:lnTo>
                    <a:pt x="416" y="98"/>
                  </a:lnTo>
                  <a:lnTo>
                    <a:pt x="407" y="94"/>
                  </a:lnTo>
                  <a:lnTo>
                    <a:pt x="393" y="98"/>
                  </a:lnTo>
                  <a:lnTo>
                    <a:pt x="389" y="89"/>
                  </a:lnTo>
                  <a:lnTo>
                    <a:pt x="402" y="71"/>
                  </a:lnTo>
                  <a:lnTo>
                    <a:pt x="407" y="5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15" name="Freeform 135"/>
            <p:cNvSpPr>
              <a:spLocks noEditPoints="1"/>
            </p:cNvSpPr>
            <p:nvPr/>
          </p:nvSpPr>
          <p:spPr bwMode="gray">
            <a:xfrm>
              <a:off x="5538070" y="3904255"/>
              <a:ext cx="156115" cy="223703"/>
            </a:xfrm>
            <a:custGeom>
              <a:avLst/>
              <a:gdLst/>
              <a:ahLst/>
              <a:cxnLst>
                <a:cxn ang="0">
                  <a:pos x="0" y="129"/>
                </a:cxn>
                <a:cxn ang="0">
                  <a:pos x="4" y="151"/>
                </a:cxn>
                <a:cxn ang="0">
                  <a:pos x="22" y="147"/>
                </a:cxn>
                <a:cxn ang="0">
                  <a:pos x="36" y="151"/>
                </a:cxn>
                <a:cxn ang="0">
                  <a:pos x="36" y="134"/>
                </a:cxn>
                <a:cxn ang="0">
                  <a:pos x="49" y="134"/>
                </a:cxn>
                <a:cxn ang="0">
                  <a:pos x="54" y="120"/>
                </a:cxn>
                <a:cxn ang="0">
                  <a:pos x="71" y="120"/>
                </a:cxn>
                <a:cxn ang="0">
                  <a:pos x="71" y="102"/>
                </a:cxn>
                <a:cxn ang="0">
                  <a:pos x="80" y="102"/>
                </a:cxn>
                <a:cxn ang="0">
                  <a:pos x="85" y="98"/>
                </a:cxn>
                <a:cxn ang="0">
                  <a:pos x="80" y="98"/>
                </a:cxn>
                <a:cxn ang="0">
                  <a:pos x="89" y="84"/>
                </a:cxn>
                <a:cxn ang="0">
                  <a:pos x="98" y="67"/>
                </a:cxn>
                <a:cxn ang="0">
                  <a:pos x="89" y="62"/>
                </a:cxn>
                <a:cxn ang="0">
                  <a:pos x="80" y="44"/>
                </a:cxn>
                <a:cxn ang="0">
                  <a:pos x="58" y="40"/>
                </a:cxn>
                <a:cxn ang="0">
                  <a:pos x="49" y="31"/>
                </a:cxn>
                <a:cxn ang="0">
                  <a:pos x="45" y="22"/>
                </a:cxn>
                <a:cxn ang="0">
                  <a:pos x="40" y="26"/>
                </a:cxn>
                <a:cxn ang="0">
                  <a:pos x="31" y="40"/>
                </a:cxn>
                <a:cxn ang="0">
                  <a:pos x="31" y="67"/>
                </a:cxn>
                <a:cxn ang="0">
                  <a:pos x="40" y="62"/>
                </a:cxn>
                <a:cxn ang="0">
                  <a:pos x="54" y="67"/>
                </a:cxn>
                <a:cxn ang="0">
                  <a:pos x="58" y="89"/>
                </a:cxn>
                <a:cxn ang="0">
                  <a:pos x="54" y="102"/>
                </a:cxn>
                <a:cxn ang="0">
                  <a:pos x="40" y="107"/>
                </a:cxn>
                <a:cxn ang="0">
                  <a:pos x="0" y="129"/>
                </a:cxn>
                <a:cxn ang="0">
                  <a:pos x="40" y="8"/>
                </a:cxn>
                <a:cxn ang="0">
                  <a:pos x="45" y="8"/>
                </a:cxn>
                <a:cxn ang="0">
                  <a:pos x="49" y="4"/>
                </a:cxn>
                <a:cxn ang="0">
                  <a:pos x="49" y="0"/>
                </a:cxn>
                <a:cxn ang="0">
                  <a:pos x="45" y="0"/>
                </a:cxn>
                <a:cxn ang="0">
                  <a:pos x="40" y="8"/>
                </a:cxn>
              </a:cxnLst>
              <a:rect l="0" t="0" r="r" b="b"/>
              <a:pathLst>
                <a:path w="98" h="151">
                  <a:moveTo>
                    <a:pt x="0" y="129"/>
                  </a:moveTo>
                  <a:lnTo>
                    <a:pt x="4" y="151"/>
                  </a:lnTo>
                  <a:lnTo>
                    <a:pt x="22" y="147"/>
                  </a:lnTo>
                  <a:lnTo>
                    <a:pt x="36" y="151"/>
                  </a:lnTo>
                  <a:lnTo>
                    <a:pt x="36" y="134"/>
                  </a:lnTo>
                  <a:lnTo>
                    <a:pt x="49" y="134"/>
                  </a:lnTo>
                  <a:lnTo>
                    <a:pt x="54" y="120"/>
                  </a:lnTo>
                  <a:lnTo>
                    <a:pt x="71" y="120"/>
                  </a:lnTo>
                  <a:lnTo>
                    <a:pt x="71" y="102"/>
                  </a:lnTo>
                  <a:lnTo>
                    <a:pt x="80" y="102"/>
                  </a:lnTo>
                  <a:lnTo>
                    <a:pt x="85" y="98"/>
                  </a:lnTo>
                  <a:lnTo>
                    <a:pt x="80" y="98"/>
                  </a:lnTo>
                  <a:lnTo>
                    <a:pt x="89" y="84"/>
                  </a:lnTo>
                  <a:lnTo>
                    <a:pt x="98" y="67"/>
                  </a:lnTo>
                  <a:lnTo>
                    <a:pt x="89" y="62"/>
                  </a:lnTo>
                  <a:lnTo>
                    <a:pt x="80" y="44"/>
                  </a:lnTo>
                  <a:lnTo>
                    <a:pt x="58" y="40"/>
                  </a:lnTo>
                  <a:lnTo>
                    <a:pt x="49" y="31"/>
                  </a:lnTo>
                  <a:lnTo>
                    <a:pt x="45" y="22"/>
                  </a:lnTo>
                  <a:lnTo>
                    <a:pt x="40" y="26"/>
                  </a:lnTo>
                  <a:lnTo>
                    <a:pt x="31" y="40"/>
                  </a:lnTo>
                  <a:lnTo>
                    <a:pt x="31" y="67"/>
                  </a:lnTo>
                  <a:lnTo>
                    <a:pt x="40" y="62"/>
                  </a:lnTo>
                  <a:lnTo>
                    <a:pt x="54" y="67"/>
                  </a:lnTo>
                  <a:lnTo>
                    <a:pt x="58" y="89"/>
                  </a:lnTo>
                  <a:lnTo>
                    <a:pt x="54" y="102"/>
                  </a:lnTo>
                  <a:lnTo>
                    <a:pt x="40" y="107"/>
                  </a:lnTo>
                  <a:lnTo>
                    <a:pt x="0" y="129"/>
                  </a:lnTo>
                  <a:close/>
                  <a:moveTo>
                    <a:pt x="40" y="8"/>
                  </a:moveTo>
                  <a:lnTo>
                    <a:pt x="45" y="8"/>
                  </a:lnTo>
                  <a:lnTo>
                    <a:pt x="49" y="4"/>
                  </a:lnTo>
                  <a:lnTo>
                    <a:pt x="49" y="0"/>
                  </a:lnTo>
                  <a:lnTo>
                    <a:pt x="45" y="0"/>
                  </a:lnTo>
                  <a:lnTo>
                    <a:pt x="40" y="8"/>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16" name="Freeform 136"/>
            <p:cNvSpPr>
              <a:spLocks/>
            </p:cNvSpPr>
            <p:nvPr/>
          </p:nvSpPr>
          <p:spPr bwMode="gray">
            <a:xfrm>
              <a:off x="6157751" y="3810922"/>
              <a:ext cx="184789" cy="99259"/>
            </a:xfrm>
            <a:custGeom>
              <a:avLst/>
              <a:gdLst/>
              <a:ahLst/>
              <a:cxnLst>
                <a:cxn ang="0">
                  <a:pos x="8" y="0"/>
                </a:cxn>
                <a:cxn ang="0">
                  <a:pos x="26" y="4"/>
                </a:cxn>
                <a:cxn ang="0">
                  <a:pos x="44" y="22"/>
                </a:cxn>
                <a:cxn ang="0">
                  <a:pos x="53" y="22"/>
                </a:cxn>
                <a:cxn ang="0">
                  <a:pos x="75" y="40"/>
                </a:cxn>
                <a:cxn ang="0">
                  <a:pos x="116" y="45"/>
                </a:cxn>
                <a:cxn ang="0">
                  <a:pos x="116" y="63"/>
                </a:cxn>
                <a:cxn ang="0">
                  <a:pos x="107" y="67"/>
                </a:cxn>
                <a:cxn ang="0">
                  <a:pos x="75" y="63"/>
                </a:cxn>
                <a:cxn ang="0">
                  <a:pos x="75" y="58"/>
                </a:cxn>
                <a:cxn ang="0">
                  <a:pos x="67" y="58"/>
                </a:cxn>
                <a:cxn ang="0">
                  <a:pos x="58" y="49"/>
                </a:cxn>
                <a:cxn ang="0">
                  <a:pos x="49" y="54"/>
                </a:cxn>
                <a:cxn ang="0">
                  <a:pos x="35" y="49"/>
                </a:cxn>
                <a:cxn ang="0">
                  <a:pos x="8" y="36"/>
                </a:cxn>
                <a:cxn ang="0">
                  <a:pos x="8" y="27"/>
                </a:cxn>
                <a:cxn ang="0">
                  <a:pos x="0" y="27"/>
                </a:cxn>
                <a:cxn ang="0">
                  <a:pos x="0" y="9"/>
                </a:cxn>
                <a:cxn ang="0">
                  <a:pos x="8" y="0"/>
                </a:cxn>
              </a:cxnLst>
              <a:rect l="0" t="0" r="r" b="b"/>
              <a:pathLst>
                <a:path w="116" h="67">
                  <a:moveTo>
                    <a:pt x="8" y="0"/>
                  </a:moveTo>
                  <a:lnTo>
                    <a:pt x="26" y="4"/>
                  </a:lnTo>
                  <a:lnTo>
                    <a:pt x="44" y="22"/>
                  </a:lnTo>
                  <a:lnTo>
                    <a:pt x="53" y="22"/>
                  </a:lnTo>
                  <a:lnTo>
                    <a:pt x="75" y="40"/>
                  </a:lnTo>
                  <a:lnTo>
                    <a:pt x="116" y="45"/>
                  </a:lnTo>
                  <a:lnTo>
                    <a:pt x="116" y="63"/>
                  </a:lnTo>
                  <a:lnTo>
                    <a:pt x="107" y="67"/>
                  </a:lnTo>
                  <a:lnTo>
                    <a:pt x="75" y="63"/>
                  </a:lnTo>
                  <a:lnTo>
                    <a:pt x="75" y="58"/>
                  </a:lnTo>
                  <a:lnTo>
                    <a:pt x="67" y="58"/>
                  </a:lnTo>
                  <a:lnTo>
                    <a:pt x="58" y="49"/>
                  </a:lnTo>
                  <a:lnTo>
                    <a:pt x="49" y="54"/>
                  </a:lnTo>
                  <a:lnTo>
                    <a:pt x="35" y="49"/>
                  </a:lnTo>
                  <a:lnTo>
                    <a:pt x="8" y="36"/>
                  </a:lnTo>
                  <a:lnTo>
                    <a:pt x="8" y="27"/>
                  </a:lnTo>
                  <a:lnTo>
                    <a:pt x="0" y="27"/>
                  </a:lnTo>
                  <a:lnTo>
                    <a:pt x="0" y="9"/>
                  </a:lnTo>
                  <a:lnTo>
                    <a:pt x="8"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17" name="Freeform 137"/>
            <p:cNvSpPr>
              <a:spLocks noEditPoints="1"/>
            </p:cNvSpPr>
            <p:nvPr/>
          </p:nvSpPr>
          <p:spPr bwMode="gray">
            <a:xfrm>
              <a:off x="8070956" y="4942768"/>
              <a:ext cx="92395" cy="53333"/>
            </a:xfrm>
            <a:custGeom>
              <a:avLst/>
              <a:gdLst/>
              <a:ahLst/>
              <a:cxnLst>
                <a:cxn ang="0">
                  <a:pos x="0" y="0"/>
                </a:cxn>
                <a:cxn ang="0">
                  <a:pos x="0" y="0"/>
                </a:cxn>
                <a:cxn ang="0">
                  <a:pos x="9" y="14"/>
                </a:cxn>
                <a:cxn ang="0">
                  <a:pos x="22" y="27"/>
                </a:cxn>
                <a:cxn ang="0">
                  <a:pos x="40" y="36"/>
                </a:cxn>
                <a:cxn ang="0">
                  <a:pos x="45" y="31"/>
                </a:cxn>
                <a:cxn ang="0">
                  <a:pos x="36" y="27"/>
                </a:cxn>
                <a:cxn ang="0">
                  <a:pos x="31" y="22"/>
                </a:cxn>
                <a:cxn ang="0">
                  <a:pos x="18" y="9"/>
                </a:cxn>
                <a:cxn ang="0">
                  <a:pos x="14" y="9"/>
                </a:cxn>
                <a:cxn ang="0">
                  <a:pos x="9" y="5"/>
                </a:cxn>
                <a:cxn ang="0">
                  <a:pos x="5" y="0"/>
                </a:cxn>
                <a:cxn ang="0">
                  <a:pos x="0" y="0"/>
                </a:cxn>
                <a:cxn ang="0">
                  <a:pos x="54" y="14"/>
                </a:cxn>
                <a:cxn ang="0">
                  <a:pos x="49" y="14"/>
                </a:cxn>
                <a:cxn ang="0">
                  <a:pos x="45" y="9"/>
                </a:cxn>
                <a:cxn ang="0">
                  <a:pos x="45" y="9"/>
                </a:cxn>
                <a:cxn ang="0">
                  <a:pos x="45" y="9"/>
                </a:cxn>
                <a:cxn ang="0">
                  <a:pos x="45" y="14"/>
                </a:cxn>
                <a:cxn ang="0">
                  <a:pos x="49" y="18"/>
                </a:cxn>
                <a:cxn ang="0">
                  <a:pos x="54" y="14"/>
                </a:cxn>
                <a:cxn ang="0">
                  <a:pos x="58" y="22"/>
                </a:cxn>
                <a:cxn ang="0">
                  <a:pos x="58" y="18"/>
                </a:cxn>
                <a:cxn ang="0">
                  <a:pos x="54" y="18"/>
                </a:cxn>
                <a:cxn ang="0">
                  <a:pos x="54" y="18"/>
                </a:cxn>
                <a:cxn ang="0">
                  <a:pos x="54" y="22"/>
                </a:cxn>
                <a:cxn ang="0">
                  <a:pos x="58" y="22"/>
                </a:cxn>
              </a:cxnLst>
              <a:rect l="0" t="0" r="r" b="b"/>
              <a:pathLst>
                <a:path w="58" h="36">
                  <a:moveTo>
                    <a:pt x="0" y="0"/>
                  </a:moveTo>
                  <a:lnTo>
                    <a:pt x="0" y="0"/>
                  </a:lnTo>
                  <a:lnTo>
                    <a:pt x="9" y="14"/>
                  </a:lnTo>
                  <a:lnTo>
                    <a:pt x="22" y="27"/>
                  </a:lnTo>
                  <a:lnTo>
                    <a:pt x="40" y="36"/>
                  </a:lnTo>
                  <a:lnTo>
                    <a:pt x="45" y="31"/>
                  </a:lnTo>
                  <a:lnTo>
                    <a:pt x="36" y="27"/>
                  </a:lnTo>
                  <a:lnTo>
                    <a:pt x="31" y="22"/>
                  </a:lnTo>
                  <a:lnTo>
                    <a:pt x="18" y="9"/>
                  </a:lnTo>
                  <a:lnTo>
                    <a:pt x="14" y="9"/>
                  </a:lnTo>
                  <a:lnTo>
                    <a:pt x="9" y="5"/>
                  </a:lnTo>
                  <a:lnTo>
                    <a:pt x="5" y="0"/>
                  </a:lnTo>
                  <a:lnTo>
                    <a:pt x="0" y="0"/>
                  </a:lnTo>
                  <a:close/>
                  <a:moveTo>
                    <a:pt x="54" y="14"/>
                  </a:moveTo>
                  <a:lnTo>
                    <a:pt x="49" y="14"/>
                  </a:lnTo>
                  <a:lnTo>
                    <a:pt x="45" y="9"/>
                  </a:lnTo>
                  <a:lnTo>
                    <a:pt x="45" y="9"/>
                  </a:lnTo>
                  <a:lnTo>
                    <a:pt x="45" y="9"/>
                  </a:lnTo>
                  <a:lnTo>
                    <a:pt x="45" y="14"/>
                  </a:lnTo>
                  <a:lnTo>
                    <a:pt x="49" y="18"/>
                  </a:lnTo>
                  <a:lnTo>
                    <a:pt x="54" y="14"/>
                  </a:lnTo>
                  <a:close/>
                  <a:moveTo>
                    <a:pt x="58" y="22"/>
                  </a:moveTo>
                  <a:lnTo>
                    <a:pt x="58" y="18"/>
                  </a:lnTo>
                  <a:lnTo>
                    <a:pt x="54" y="18"/>
                  </a:lnTo>
                  <a:lnTo>
                    <a:pt x="54" y="18"/>
                  </a:lnTo>
                  <a:lnTo>
                    <a:pt x="54" y="22"/>
                  </a:lnTo>
                  <a:lnTo>
                    <a:pt x="58" y="2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18" name="Freeform 138"/>
            <p:cNvSpPr>
              <a:spLocks noEditPoints="1"/>
            </p:cNvSpPr>
            <p:nvPr/>
          </p:nvSpPr>
          <p:spPr bwMode="gray">
            <a:xfrm>
              <a:off x="8120340" y="4816843"/>
              <a:ext cx="50976" cy="72592"/>
            </a:xfrm>
            <a:custGeom>
              <a:avLst/>
              <a:gdLst/>
              <a:ahLst/>
              <a:cxnLst>
                <a:cxn ang="0">
                  <a:pos x="5" y="0"/>
                </a:cxn>
                <a:cxn ang="0">
                  <a:pos x="0" y="5"/>
                </a:cxn>
                <a:cxn ang="0">
                  <a:pos x="5" y="14"/>
                </a:cxn>
                <a:cxn ang="0">
                  <a:pos x="14" y="14"/>
                </a:cxn>
                <a:cxn ang="0">
                  <a:pos x="14" y="5"/>
                </a:cxn>
                <a:cxn ang="0">
                  <a:pos x="9" y="5"/>
                </a:cxn>
                <a:cxn ang="0">
                  <a:pos x="5" y="0"/>
                </a:cxn>
                <a:cxn ang="0">
                  <a:pos x="18" y="18"/>
                </a:cxn>
                <a:cxn ang="0">
                  <a:pos x="14" y="23"/>
                </a:cxn>
                <a:cxn ang="0">
                  <a:pos x="23" y="27"/>
                </a:cxn>
                <a:cxn ang="0">
                  <a:pos x="23" y="27"/>
                </a:cxn>
                <a:cxn ang="0">
                  <a:pos x="18" y="18"/>
                </a:cxn>
                <a:cxn ang="0">
                  <a:pos x="27" y="40"/>
                </a:cxn>
                <a:cxn ang="0">
                  <a:pos x="27" y="45"/>
                </a:cxn>
                <a:cxn ang="0">
                  <a:pos x="32" y="49"/>
                </a:cxn>
                <a:cxn ang="0">
                  <a:pos x="32" y="40"/>
                </a:cxn>
                <a:cxn ang="0">
                  <a:pos x="27" y="40"/>
                </a:cxn>
              </a:cxnLst>
              <a:rect l="0" t="0" r="r" b="b"/>
              <a:pathLst>
                <a:path w="32" h="49">
                  <a:moveTo>
                    <a:pt x="5" y="0"/>
                  </a:moveTo>
                  <a:lnTo>
                    <a:pt x="0" y="5"/>
                  </a:lnTo>
                  <a:lnTo>
                    <a:pt x="5" y="14"/>
                  </a:lnTo>
                  <a:lnTo>
                    <a:pt x="14" y="14"/>
                  </a:lnTo>
                  <a:lnTo>
                    <a:pt x="14" y="5"/>
                  </a:lnTo>
                  <a:lnTo>
                    <a:pt x="9" y="5"/>
                  </a:lnTo>
                  <a:lnTo>
                    <a:pt x="5" y="0"/>
                  </a:lnTo>
                  <a:close/>
                  <a:moveTo>
                    <a:pt x="18" y="18"/>
                  </a:moveTo>
                  <a:lnTo>
                    <a:pt x="14" y="23"/>
                  </a:lnTo>
                  <a:lnTo>
                    <a:pt x="23" y="27"/>
                  </a:lnTo>
                  <a:lnTo>
                    <a:pt x="23" y="27"/>
                  </a:lnTo>
                  <a:lnTo>
                    <a:pt x="18" y="18"/>
                  </a:lnTo>
                  <a:close/>
                  <a:moveTo>
                    <a:pt x="27" y="40"/>
                  </a:moveTo>
                  <a:lnTo>
                    <a:pt x="27" y="45"/>
                  </a:lnTo>
                  <a:lnTo>
                    <a:pt x="32" y="49"/>
                  </a:lnTo>
                  <a:lnTo>
                    <a:pt x="32" y="40"/>
                  </a:lnTo>
                  <a:lnTo>
                    <a:pt x="27" y="4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19" name="Freeform 139"/>
            <p:cNvSpPr>
              <a:spLocks noEditPoints="1"/>
            </p:cNvSpPr>
            <p:nvPr/>
          </p:nvSpPr>
          <p:spPr bwMode="gray">
            <a:xfrm>
              <a:off x="7473577" y="4293883"/>
              <a:ext cx="583042" cy="192592"/>
            </a:xfrm>
            <a:custGeom>
              <a:avLst/>
              <a:gdLst/>
              <a:ahLst/>
              <a:cxnLst>
                <a:cxn ang="0">
                  <a:pos x="4" y="0"/>
                </a:cxn>
                <a:cxn ang="0">
                  <a:pos x="0" y="0"/>
                </a:cxn>
                <a:cxn ang="0">
                  <a:pos x="4" y="0"/>
                </a:cxn>
                <a:cxn ang="0">
                  <a:pos x="4" y="0"/>
                </a:cxn>
                <a:cxn ang="0">
                  <a:pos x="232" y="130"/>
                </a:cxn>
                <a:cxn ang="0">
                  <a:pos x="237" y="130"/>
                </a:cxn>
                <a:cxn ang="0">
                  <a:pos x="241" y="130"/>
                </a:cxn>
                <a:cxn ang="0">
                  <a:pos x="237" y="130"/>
                </a:cxn>
                <a:cxn ang="0">
                  <a:pos x="237" y="125"/>
                </a:cxn>
                <a:cxn ang="0">
                  <a:pos x="237" y="130"/>
                </a:cxn>
                <a:cxn ang="0">
                  <a:pos x="232" y="130"/>
                </a:cxn>
                <a:cxn ang="0">
                  <a:pos x="281" y="116"/>
                </a:cxn>
                <a:cxn ang="0">
                  <a:pos x="281" y="121"/>
                </a:cxn>
                <a:cxn ang="0">
                  <a:pos x="286" y="116"/>
                </a:cxn>
                <a:cxn ang="0">
                  <a:pos x="281" y="116"/>
                </a:cxn>
                <a:cxn ang="0">
                  <a:pos x="286" y="36"/>
                </a:cxn>
                <a:cxn ang="0">
                  <a:pos x="286" y="36"/>
                </a:cxn>
                <a:cxn ang="0">
                  <a:pos x="290" y="31"/>
                </a:cxn>
                <a:cxn ang="0">
                  <a:pos x="286" y="36"/>
                </a:cxn>
                <a:cxn ang="0">
                  <a:pos x="362" y="58"/>
                </a:cxn>
                <a:cxn ang="0">
                  <a:pos x="366" y="58"/>
                </a:cxn>
                <a:cxn ang="0">
                  <a:pos x="366" y="54"/>
                </a:cxn>
                <a:cxn ang="0">
                  <a:pos x="362" y="58"/>
                </a:cxn>
              </a:cxnLst>
              <a:rect l="0" t="0" r="r" b="b"/>
              <a:pathLst>
                <a:path w="366" h="130">
                  <a:moveTo>
                    <a:pt x="4" y="0"/>
                  </a:moveTo>
                  <a:lnTo>
                    <a:pt x="0" y="0"/>
                  </a:lnTo>
                  <a:lnTo>
                    <a:pt x="4" y="0"/>
                  </a:lnTo>
                  <a:lnTo>
                    <a:pt x="4" y="0"/>
                  </a:lnTo>
                  <a:close/>
                  <a:moveTo>
                    <a:pt x="232" y="130"/>
                  </a:moveTo>
                  <a:lnTo>
                    <a:pt x="237" y="130"/>
                  </a:lnTo>
                  <a:lnTo>
                    <a:pt x="241" y="130"/>
                  </a:lnTo>
                  <a:lnTo>
                    <a:pt x="237" y="130"/>
                  </a:lnTo>
                  <a:lnTo>
                    <a:pt x="237" y="125"/>
                  </a:lnTo>
                  <a:lnTo>
                    <a:pt x="237" y="130"/>
                  </a:lnTo>
                  <a:lnTo>
                    <a:pt x="232" y="130"/>
                  </a:lnTo>
                  <a:close/>
                  <a:moveTo>
                    <a:pt x="281" y="116"/>
                  </a:moveTo>
                  <a:lnTo>
                    <a:pt x="281" y="121"/>
                  </a:lnTo>
                  <a:lnTo>
                    <a:pt x="286" y="116"/>
                  </a:lnTo>
                  <a:lnTo>
                    <a:pt x="281" y="116"/>
                  </a:lnTo>
                  <a:close/>
                  <a:moveTo>
                    <a:pt x="286" y="36"/>
                  </a:moveTo>
                  <a:lnTo>
                    <a:pt x="286" y="36"/>
                  </a:lnTo>
                  <a:lnTo>
                    <a:pt x="290" y="31"/>
                  </a:lnTo>
                  <a:lnTo>
                    <a:pt x="286" y="36"/>
                  </a:lnTo>
                  <a:close/>
                  <a:moveTo>
                    <a:pt x="362" y="58"/>
                  </a:moveTo>
                  <a:lnTo>
                    <a:pt x="366" y="58"/>
                  </a:lnTo>
                  <a:lnTo>
                    <a:pt x="366" y="54"/>
                  </a:lnTo>
                  <a:lnTo>
                    <a:pt x="362" y="58"/>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20" name="Freeform 140"/>
            <p:cNvSpPr>
              <a:spLocks/>
            </p:cNvSpPr>
            <p:nvPr/>
          </p:nvSpPr>
          <p:spPr bwMode="gray">
            <a:xfrm>
              <a:off x="5716487" y="3639071"/>
              <a:ext cx="375950" cy="337776"/>
            </a:xfrm>
            <a:custGeom>
              <a:avLst/>
              <a:gdLst/>
              <a:ahLst/>
              <a:cxnLst>
                <a:cxn ang="0">
                  <a:pos x="9" y="129"/>
                </a:cxn>
                <a:cxn ang="0">
                  <a:pos x="76" y="129"/>
                </a:cxn>
                <a:cxn ang="0">
                  <a:pos x="84" y="98"/>
                </a:cxn>
                <a:cxn ang="0">
                  <a:pos x="107" y="89"/>
                </a:cxn>
                <a:cxn ang="0">
                  <a:pos x="120" y="89"/>
                </a:cxn>
                <a:cxn ang="0">
                  <a:pos x="120" y="71"/>
                </a:cxn>
                <a:cxn ang="0">
                  <a:pos x="129" y="53"/>
                </a:cxn>
                <a:cxn ang="0">
                  <a:pos x="151" y="31"/>
                </a:cxn>
                <a:cxn ang="0">
                  <a:pos x="151" y="13"/>
                </a:cxn>
                <a:cxn ang="0">
                  <a:pos x="192" y="0"/>
                </a:cxn>
                <a:cxn ang="0">
                  <a:pos x="214" y="0"/>
                </a:cxn>
                <a:cxn ang="0">
                  <a:pos x="236" y="9"/>
                </a:cxn>
                <a:cxn ang="0">
                  <a:pos x="218" y="36"/>
                </a:cxn>
                <a:cxn ang="0">
                  <a:pos x="183" y="53"/>
                </a:cxn>
                <a:cxn ang="0">
                  <a:pos x="210" y="80"/>
                </a:cxn>
                <a:cxn ang="0">
                  <a:pos x="192" y="112"/>
                </a:cxn>
                <a:cxn ang="0">
                  <a:pos x="165" y="143"/>
                </a:cxn>
                <a:cxn ang="0">
                  <a:pos x="143" y="161"/>
                </a:cxn>
                <a:cxn ang="0">
                  <a:pos x="125" y="170"/>
                </a:cxn>
                <a:cxn ang="0">
                  <a:pos x="134" y="179"/>
                </a:cxn>
                <a:cxn ang="0">
                  <a:pos x="143" y="192"/>
                </a:cxn>
                <a:cxn ang="0">
                  <a:pos x="138" y="214"/>
                </a:cxn>
                <a:cxn ang="0">
                  <a:pos x="107" y="228"/>
                </a:cxn>
                <a:cxn ang="0">
                  <a:pos x="89" y="205"/>
                </a:cxn>
                <a:cxn ang="0">
                  <a:pos x="84" y="205"/>
                </a:cxn>
                <a:cxn ang="0">
                  <a:pos x="80" y="196"/>
                </a:cxn>
                <a:cxn ang="0">
                  <a:pos x="53" y="201"/>
                </a:cxn>
                <a:cxn ang="0">
                  <a:pos x="40" y="196"/>
                </a:cxn>
                <a:cxn ang="0">
                  <a:pos x="26" y="196"/>
                </a:cxn>
                <a:cxn ang="0">
                  <a:pos x="13" y="201"/>
                </a:cxn>
                <a:cxn ang="0">
                  <a:pos x="13" y="187"/>
                </a:cxn>
                <a:cxn ang="0">
                  <a:pos x="35" y="174"/>
                </a:cxn>
                <a:cxn ang="0">
                  <a:pos x="26" y="165"/>
                </a:cxn>
                <a:cxn ang="0">
                  <a:pos x="13" y="147"/>
                </a:cxn>
                <a:cxn ang="0">
                  <a:pos x="0" y="125"/>
                </a:cxn>
              </a:cxnLst>
              <a:rect l="0" t="0" r="r" b="b"/>
              <a:pathLst>
                <a:path w="236" h="228">
                  <a:moveTo>
                    <a:pt x="0" y="125"/>
                  </a:moveTo>
                  <a:lnTo>
                    <a:pt x="9" y="129"/>
                  </a:lnTo>
                  <a:lnTo>
                    <a:pt x="22" y="134"/>
                  </a:lnTo>
                  <a:lnTo>
                    <a:pt x="76" y="129"/>
                  </a:lnTo>
                  <a:lnTo>
                    <a:pt x="80" y="107"/>
                  </a:lnTo>
                  <a:lnTo>
                    <a:pt x="84" y="98"/>
                  </a:lnTo>
                  <a:lnTo>
                    <a:pt x="98" y="98"/>
                  </a:lnTo>
                  <a:lnTo>
                    <a:pt x="107" y="89"/>
                  </a:lnTo>
                  <a:lnTo>
                    <a:pt x="116" y="94"/>
                  </a:lnTo>
                  <a:lnTo>
                    <a:pt x="120" y="89"/>
                  </a:lnTo>
                  <a:lnTo>
                    <a:pt x="120" y="76"/>
                  </a:lnTo>
                  <a:lnTo>
                    <a:pt x="120" y="71"/>
                  </a:lnTo>
                  <a:lnTo>
                    <a:pt x="134" y="62"/>
                  </a:lnTo>
                  <a:lnTo>
                    <a:pt x="129" y="53"/>
                  </a:lnTo>
                  <a:lnTo>
                    <a:pt x="143" y="49"/>
                  </a:lnTo>
                  <a:lnTo>
                    <a:pt x="151" y="31"/>
                  </a:lnTo>
                  <a:lnTo>
                    <a:pt x="147" y="22"/>
                  </a:lnTo>
                  <a:lnTo>
                    <a:pt x="151" y="13"/>
                  </a:lnTo>
                  <a:lnTo>
                    <a:pt x="169" y="4"/>
                  </a:lnTo>
                  <a:lnTo>
                    <a:pt x="192" y="0"/>
                  </a:lnTo>
                  <a:lnTo>
                    <a:pt x="196" y="0"/>
                  </a:lnTo>
                  <a:lnTo>
                    <a:pt x="214" y="0"/>
                  </a:lnTo>
                  <a:lnTo>
                    <a:pt x="223" y="13"/>
                  </a:lnTo>
                  <a:lnTo>
                    <a:pt x="236" y="9"/>
                  </a:lnTo>
                  <a:lnTo>
                    <a:pt x="232" y="40"/>
                  </a:lnTo>
                  <a:lnTo>
                    <a:pt x="218" y="36"/>
                  </a:lnTo>
                  <a:lnTo>
                    <a:pt x="187" y="36"/>
                  </a:lnTo>
                  <a:lnTo>
                    <a:pt x="183" y="53"/>
                  </a:lnTo>
                  <a:lnTo>
                    <a:pt x="187" y="67"/>
                  </a:lnTo>
                  <a:lnTo>
                    <a:pt x="210" y="80"/>
                  </a:lnTo>
                  <a:lnTo>
                    <a:pt x="201" y="94"/>
                  </a:lnTo>
                  <a:lnTo>
                    <a:pt x="192" y="112"/>
                  </a:lnTo>
                  <a:lnTo>
                    <a:pt x="183" y="134"/>
                  </a:lnTo>
                  <a:lnTo>
                    <a:pt x="165" y="143"/>
                  </a:lnTo>
                  <a:lnTo>
                    <a:pt x="160" y="152"/>
                  </a:lnTo>
                  <a:lnTo>
                    <a:pt x="143" y="161"/>
                  </a:lnTo>
                  <a:lnTo>
                    <a:pt x="134" y="156"/>
                  </a:lnTo>
                  <a:lnTo>
                    <a:pt x="125" y="170"/>
                  </a:lnTo>
                  <a:lnTo>
                    <a:pt x="120" y="179"/>
                  </a:lnTo>
                  <a:lnTo>
                    <a:pt x="134" y="179"/>
                  </a:lnTo>
                  <a:lnTo>
                    <a:pt x="129" y="187"/>
                  </a:lnTo>
                  <a:lnTo>
                    <a:pt x="143" y="192"/>
                  </a:lnTo>
                  <a:lnTo>
                    <a:pt x="151" y="214"/>
                  </a:lnTo>
                  <a:lnTo>
                    <a:pt x="138" y="214"/>
                  </a:lnTo>
                  <a:lnTo>
                    <a:pt x="111" y="219"/>
                  </a:lnTo>
                  <a:lnTo>
                    <a:pt x="107" y="228"/>
                  </a:lnTo>
                  <a:lnTo>
                    <a:pt x="89" y="219"/>
                  </a:lnTo>
                  <a:lnTo>
                    <a:pt x="89" y="205"/>
                  </a:lnTo>
                  <a:lnTo>
                    <a:pt x="89" y="205"/>
                  </a:lnTo>
                  <a:lnTo>
                    <a:pt x="84" y="205"/>
                  </a:lnTo>
                  <a:lnTo>
                    <a:pt x="84" y="201"/>
                  </a:lnTo>
                  <a:lnTo>
                    <a:pt x="80" y="196"/>
                  </a:lnTo>
                  <a:lnTo>
                    <a:pt x="67" y="192"/>
                  </a:lnTo>
                  <a:lnTo>
                    <a:pt x="53" y="201"/>
                  </a:lnTo>
                  <a:lnTo>
                    <a:pt x="49" y="196"/>
                  </a:lnTo>
                  <a:lnTo>
                    <a:pt x="40" y="196"/>
                  </a:lnTo>
                  <a:lnTo>
                    <a:pt x="40" y="201"/>
                  </a:lnTo>
                  <a:lnTo>
                    <a:pt x="26" y="196"/>
                  </a:lnTo>
                  <a:lnTo>
                    <a:pt x="22" y="201"/>
                  </a:lnTo>
                  <a:lnTo>
                    <a:pt x="13" y="201"/>
                  </a:lnTo>
                  <a:lnTo>
                    <a:pt x="13" y="196"/>
                  </a:lnTo>
                  <a:lnTo>
                    <a:pt x="13" y="187"/>
                  </a:lnTo>
                  <a:lnTo>
                    <a:pt x="22" y="179"/>
                  </a:lnTo>
                  <a:lnTo>
                    <a:pt x="35" y="174"/>
                  </a:lnTo>
                  <a:lnTo>
                    <a:pt x="35" y="165"/>
                  </a:lnTo>
                  <a:lnTo>
                    <a:pt x="26" y="165"/>
                  </a:lnTo>
                  <a:lnTo>
                    <a:pt x="26" y="152"/>
                  </a:lnTo>
                  <a:lnTo>
                    <a:pt x="13" y="147"/>
                  </a:lnTo>
                  <a:lnTo>
                    <a:pt x="0" y="129"/>
                  </a:lnTo>
                  <a:lnTo>
                    <a:pt x="0" y="12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22" name="Freeform 142"/>
            <p:cNvSpPr>
              <a:spLocks/>
            </p:cNvSpPr>
            <p:nvPr/>
          </p:nvSpPr>
          <p:spPr bwMode="gray">
            <a:xfrm>
              <a:off x="7174092" y="4677584"/>
              <a:ext cx="57348" cy="34074"/>
            </a:xfrm>
            <a:custGeom>
              <a:avLst/>
              <a:gdLst/>
              <a:ahLst/>
              <a:cxnLst>
                <a:cxn ang="0">
                  <a:pos x="0" y="23"/>
                </a:cxn>
                <a:cxn ang="0">
                  <a:pos x="36" y="0"/>
                </a:cxn>
                <a:cxn ang="0">
                  <a:pos x="32" y="0"/>
                </a:cxn>
                <a:cxn ang="0">
                  <a:pos x="5" y="5"/>
                </a:cxn>
                <a:cxn ang="0">
                  <a:pos x="0" y="14"/>
                </a:cxn>
                <a:cxn ang="0">
                  <a:pos x="0" y="23"/>
                </a:cxn>
              </a:cxnLst>
              <a:rect l="0" t="0" r="r" b="b"/>
              <a:pathLst>
                <a:path w="36" h="23">
                  <a:moveTo>
                    <a:pt x="0" y="23"/>
                  </a:moveTo>
                  <a:lnTo>
                    <a:pt x="36" y="0"/>
                  </a:lnTo>
                  <a:lnTo>
                    <a:pt x="32" y="0"/>
                  </a:lnTo>
                  <a:lnTo>
                    <a:pt x="5" y="5"/>
                  </a:lnTo>
                  <a:lnTo>
                    <a:pt x="0" y="14"/>
                  </a:lnTo>
                  <a:lnTo>
                    <a:pt x="0" y="2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23" name="Freeform 143"/>
            <p:cNvSpPr>
              <a:spLocks/>
            </p:cNvSpPr>
            <p:nvPr/>
          </p:nvSpPr>
          <p:spPr bwMode="gray">
            <a:xfrm>
              <a:off x="5488687" y="3904255"/>
              <a:ext cx="20709" cy="38518"/>
            </a:xfrm>
            <a:custGeom>
              <a:avLst/>
              <a:gdLst/>
              <a:ahLst/>
              <a:cxnLst>
                <a:cxn ang="0">
                  <a:pos x="0" y="22"/>
                </a:cxn>
                <a:cxn ang="0">
                  <a:pos x="9" y="26"/>
                </a:cxn>
                <a:cxn ang="0">
                  <a:pos x="13" y="26"/>
                </a:cxn>
                <a:cxn ang="0">
                  <a:pos x="13" y="8"/>
                </a:cxn>
                <a:cxn ang="0">
                  <a:pos x="9" y="0"/>
                </a:cxn>
                <a:cxn ang="0">
                  <a:pos x="4" y="0"/>
                </a:cxn>
                <a:cxn ang="0">
                  <a:pos x="4" y="8"/>
                </a:cxn>
                <a:cxn ang="0">
                  <a:pos x="0" y="8"/>
                </a:cxn>
                <a:cxn ang="0">
                  <a:pos x="0" y="22"/>
                </a:cxn>
              </a:cxnLst>
              <a:rect l="0" t="0" r="r" b="b"/>
              <a:pathLst>
                <a:path w="13" h="26">
                  <a:moveTo>
                    <a:pt x="0" y="22"/>
                  </a:moveTo>
                  <a:lnTo>
                    <a:pt x="9" y="26"/>
                  </a:lnTo>
                  <a:lnTo>
                    <a:pt x="13" y="26"/>
                  </a:lnTo>
                  <a:lnTo>
                    <a:pt x="13" y="8"/>
                  </a:lnTo>
                  <a:lnTo>
                    <a:pt x="9" y="0"/>
                  </a:lnTo>
                  <a:lnTo>
                    <a:pt x="4" y="0"/>
                  </a:lnTo>
                  <a:lnTo>
                    <a:pt x="4" y="8"/>
                  </a:lnTo>
                  <a:lnTo>
                    <a:pt x="0" y="8"/>
                  </a:lnTo>
                  <a:lnTo>
                    <a:pt x="0" y="2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24" name="Freeform 144"/>
            <p:cNvSpPr>
              <a:spLocks noEditPoints="1"/>
            </p:cNvSpPr>
            <p:nvPr/>
          </p:nvSpPr>
          <p:spPr bwMode="gray">
            <a:xfrm>
              <a:off x="4768646" y="1725007"/>
              <a:ext cx="3899689" cy="1794065"/>
            </a:xfrm>
            <a:custGeom>
              <a:avLst/>
              <a:gdLst/>
              <a:ahLst/>
              <a:cxnLst>
                <a:cxn ang="0">
                  <a:pos x="23" y="907"/>
                </a:cxn>
                <a:cxn ang="0">
                  <a:pos x="152" y="764"/>
                </a:cxn>
                <a:cxn ang="0">
                  <a:pos x="157" y="630"/>
                </a:cxn>
                <a:cxn ang="0">
                  <a:pos x="170" y="429"/>
                </a:cxn>
                <a:cxn ang="0">
                  <a:pos x="300" y="505"/>
                </a:cxn>
                <a:cxn ang="0">
                  <a:pos x="224" y="613"/>
                </a:cxn>
                <a:cxn ang="0">
                  <a:pos x="318" y="577"/>
                </a:cxn>
                <a:cxn ang="0">
                  <a:pos x="385" y="541"/>
                </a:cxn>
                <a:cxn ang="0">
                  <a:pos x="577" y="474"/>
                </a:cxn>
                <a:cxn ang="0">
                  <a:pos x="697" y="358"/>
                </a:cxn>
                <a:cxn ang="0">
                  <a:pos x="755" y="568"/>
                </a:cxn>
                <a:cxn ang="0">
                  <a:pos x="796" y="318"/>
                </a:cxn>
                <a:cxn ang="0">
                  <a:pos x="867" y="318"/>
                </a:cxn>
                <a:cxn ang="0">
                  <a:pos x="965" y="170"/>
                </a:cxn>
                <a:cxn ang="0">
                  <a:pos x="1229" y="41"/>
                </a:cxn>
                <a:cxn ang="0">
                  <a:pos x="1314" y="242"/>
                </a:cxn>
                <a:cxn ang="0">
                  <a:pos x="1573" y="349"/>
                </a:cxn>
                <a:cxn ang="0">
                  <a:pos x="1823" y="309"/>
                </a:cxn>
                <a:cxn ang="0">
                  <a:pos x="2073" y="438"/>
                </a:cxn>
                <a:cxn ang="0">
                  <a:pos x="2377" y="537"/>
                </a:cxn>
                <a:cxn ang="0">
                  <a:pos x="2310" y="595"/>
                </a:cxn>
                <a:cxn ang="0">
                  <a:pos x="2095" y="782"/>
                </a:cxn>
                <a:cxn ang="0">
                  <a:pos x="2011" y="957"/>
                </a:cxn>
                <a:cxn ang="0">
                  <a:pos x="2055" y="724"/>
                </a:cxn>
                <a:cxn ang="0">
                  <a:pos x="1854" y="782"/>
                </a:cxn>
                <a:cxn ang="0">
                  <a:pos x="1716" y="1091"/>
                </a:cxn>
                <a:cxn ang="0">
                  <a:pos x="1649" y="1068"/>
                </a:cxn>
                <a:cxn ang="0">
                  <a:pos x="1448" y="979"/>
                </a:cxn>
                <a:cxn ang="0">
                  <a:pos x="1140" y="979"/>
                </a:cxn>
                <a:cxn ang="0">
                  <a:pos x="934" y="1028"/>
                </a:cxn>
                <a:cxn ang="0">
                  <a:pos x="800" y="934"/>
                </a:cxn>
                <a:cxn ang="0">
                  <a:pos x="697" y="912"/>
                </a:cxn>
                <a:cxn ang="0">
                  <a:pos x="590" y="961"/>
                </a:cxn>
                <a:cxn ang="0">
                  <a:pos x="532" y="1001"/>
                </a:cxn>
                <a:cxn ang="0">
                  <a:pos x="434" y="1010"/>
                </a:cxn>
                <a:cxn ang="0">
                  <a:pos x="420" y="1091"/>
                </a:cxn>
                <a:cxn ang="0">
                  <a:pos x="411" y="1211"/>
                </a:cxn>
                <a:cxn ang="0">
                  <a:pos x="322" y="1171"/>
                </a:cxn>
                <a:cxn ang="0">
                  <a:pos x="273" y="1091"/>
                </a:cxn>
                <a:cxn ang="0">
                  <a:pos x="260" y="1019"/>
                </a:cxn>
                <a:cxn ang="0">
                  <a:pos x="170" y="957"/>
                </a:cxn>
                <a:cxn ang="0">
                  <a:pos x="139" y="881"/>
                </a:cxn>
                <a:cxn ang="0">
                  <a:pos x="188" y="764"/>
                </a:cxn>
                <a:cxn ang="0">
                  <a:pos x="429" y="443"/>
                </a:cxn>
                <a:cxn ang="0">
                  <a:pos x="711" y="67"/>
                </a:cxn>
                <a:cxn ang="0">
                  <a:pos x="528" y="188"/>
                </a:cxn>
                <a:cxn ang="0">
                  <a:pos x="537" y="376"/>
                </a:cxn>
                <a:cxn ang="0">
                  <a:pos x="483" y="353"/>
                </a:cxn>
                <a:cxn ang="0">
                  <a:pos x="550" y="385"/>
                </a:cxn>
                <a:cxn ang="0">
                  <a:pos x="1296" y="890"/>
                </a:cxn>
                <a:cxn ang="0">
                  <a:pos x="1693" y="121"/>
                </a:cxn>
                <a:cxn ang="0">
                  <a:pos x="1760" y="130"/>
                </a:cxn>
                <a:cxn ang="0">
                  <a:pos x="1734" y="242"/>
                </a:cxn>
                <a:cxn ang="0">
                  <a:pos x="1756" y="939"/>
                </a:cxn>
                <a:cxn ang="0">
                  <a:pos x="1792" y="1055"/>
                </a:cxn>
                <a:cxn ang="0">
                  <a:pos x="1823" y="1144"/>
                </a:cxn>
                <a:cxn ang="0">
                  <a:pos x="1832" y="188"/>
                </a:cxn>
                <a:cxn ang="0">
                  <a:pos x="1903" y="1086"/>
                </a:cxn>
                <a:cxn ang="0">
                  <a:pos x="1953" y="1015"/>
                </a:cxn>
                <a:cxn ang="0">
                  <a:pos x="2091" y="903"/>
                </a:cxn>
              </a:cxnLst>
              <a:rect l="0" t="0" r="r" b="b"/>
              <a:pathLst>
                <a:path w="2448" h="1211">
                  <a:moveTo>
                    <a:pt x="23" y="894"/>
                  </a:moveTo>
                  <a:lnTo>
                    <a:pt x="27" y="894"/>
                  </a:lnTo>
                  <a:lnTo>
                    <a:pt x="27" y="899"/>
                  </a:lnTo>
                  <a:lnTo>
                    <a:pt x="41" y="903"/>
                  </a:lnTo>
                  <a:lnTo>
                    <a:pt x="50" y="903"/>
                  </a:lnTo>
                  <a:lnTo>
                    <a:pt x="50" y="907"/>
                  </a:lnTo>
                  <a:lnTo>
                    <a:pt x="50" y="921"/>
                  </a:lnTo>
                  <a:lnTo>
                    <a:pt x="27" y="921"/>
                  </a:lnTo>
                  <a:lnTo>
                    <a:pt x="9" y="916"/>
                  </a:lnTo>
                  <a:lnTo>
                    <a:pt x="0" y="916"/>
                  </a:lnTo>
                  <a:lnTo>
                    <a:pt x="9" y="912"/>
                  </a:lnTo>
                  <a:lnTo>
                    <a:pt x="5" y="912"/>
                  </a:lnTo>
                  <a:lnTo>
                    <a:pt x="5" y="907"/>
                  </a:lnTo>
                  <a:lnTo>
                    <a:pt x="14" y="903"/>
                  </a:lnTo>
                  <a:lnTo>
                    <a:pt x="18" y="894"/>
                  </a:lnTo>
                  <a:lnTo>
                    <a:pt x="14" y="907"/>
                  </a:lnTo>
                  <a:lnTo>
                    <a:pt x="23" y="907"/>
                  </a:lnTo>
                  <a:lnTo>
                    <a:pt x="27" y="903"/>
                  </a:lnTo>
                  <a:lnTo>
                    <a:pt x="23" y="894"/>
                  </a:lnTo>
                  <a:close/>
                  <a:moveTo>
                    <a:pt x="117" y="840"/>
                  </a:moveTo>
                  <a:lnTo>
                    <a:pt x="126" y="836"/>
                  </a:lnTo>
                  <a:lnTo>
                    <a:pt x="130" y="832"/>
                  </a:lnTo>
                  <a:lnTo>
                    <a:pt x="121" y="823"/>
                  </a:lnTo>
                  <a:lnTo>
                    <a:pt x="117" y="814"/>
                  </a:lnTo>
                  <a:lnTo>
                    <a:pt x="117" y="809"/>
                  </a:lnTo>
                  <a:lnTo>
                    <a:pt x="117" y="800"/>
                  </a:lnTo>
                  <a:lnTo>
                    <a:pt x="126" y="796"/>
                  </a:lnTo>
                  <a:lnTo>
                    <a:pt x="130" y="787"/>
                  </a:lnTo>
                  <a:lnTo>
                    <a:pt x="126" y="778"/>
                  </a:lnTo>
                  <a:lnTo>
                    <a:pt x="126" y="773"/>
                  </a:lnTo>
                  <a:lnTo>
                    <a:pt x="130" y="778"/>
                  </a:lnTo>
                  <a:lnTo>
                    <a:pt x="139" y="769"/>
                  </a:lnTo>
                  <a:lnTo>
                    <a:pt x="148" y="773"/>
                  </a:lnTo>
                  <a:lnTo>
                    <a:pt x="152" y="764"/>
                  </a:lnTo>
                  <a:lnTo>
                    <a:pt x="148" y="764"/>
                  </a:lnTo>
                  <a:lnTo>
                    <a:pt x="134" y="764"/>
                  </a:lnTo>
                  <a:lnTo>
                    <a:pt x="130" y="756"/>
                  </a:lnTo>
                  <a:lnTo>
                    <a:pt x="134" y="756"/>
                  </a:lnTo>
                  <a:lnTo>
                    <a:pt x="134" y="747"/>
                  </a:lnTo>
                  <a:lnTo>
                    <a:pt x="130" y="756"/>
                  </a:lnTo>
                  <a:lnTo>
                    <a:pt x="126" y="756"/>
                  </a:lnTo>
                  <a:lnTo>
                    <a:pt x="134" y="747"/>
                  </a:lnTo>
                  <a:lnTo>
                    <a:pt x="143" y="738"/>
                  </a:lnTo>
                  <a:lnTo>
                    <a:pt x="148" y="724"/>
                  </a:lnTo>
                  <a:lnTo>
                    <a:pt x="175" y="697"/>
                  </a:lnTo>
                  <a:lnTo>
                    <a:pt x="179" y="689"/>
                  </a:lnTo>
                  <a:lnTo>
                    <a:pt x="161" y="671"/>
                  </a:lnTo>
                  <a:lnTo>
                    <a:pt x="148" y="657"/>
                  </a:lnTo>
                  <a:lnTo>
                    <a:pt x="161" y="644"/>
                  </a:lnTo>
                  <a:lnTo>
                    <a:pt x="148" y="635"/>
                  </a:lnTo>
                  <a:lnTo>
                    <a:pt x="157" y="630"/>
                  </a:lnTo>
                  <a:lnTo>
                    <a:pt x="148" y="626"/>
                  </a:lnTo>
                  <a:lnTo>
                    <a:pt x="148" y="581"/>
                  </a:lnTo>
                  <a:lnTo>
                    <a:pt x="157" y="577"/>
                  </a:lnTo>
                  <a:lnTo>
                    <a:pt x="148" y="563"/>
                  </a:lnTo>
                  <a:lnTo>
                    <a:pt x="143" y="546"/>
                  </a:lnTo>
                  <a:lnTo>
                    <a:pt x="134" y="532"/>
                  </a:lnTo>
                  <a:lnTo>
                    <a:pt x="148" y="505"/>
                  </a:lnTo>
                  <a:lnTo>
                    <a:pt x="148" y="496"/>
                  </a:lnTo>
                  <a:lnTo>
                    <a:pt x="134" y="487"/>
                  </a:lnTo>
                  <a:lnTo>
                    <a:pt x="130" y="470"/>
                  </a:lnTo>
                  <a:lnTo>
                    <a:pt x="139" y="452"/>
                  </a:lnTo>
                  <a:lnTo>
                    <a:pt x="148" y="438"/>
                  </a:lnTo>
                  <a:lnTo>
                    <a:pt x="148" y="429"/>
                  </a:lnTo>
                  <a:lnTo>
                    <a:pt x="148" y="429"/>
                  </a:lnTo>
                  <a:lnTo>
                    <a:pt x="157" y="438"/>
                  </a:lnTo>
                  <a:lnTo>
                    <a:pt x="161" y="425"/>
                  </a:lnTo>
                  <a:lnTo>
                    <a:pt x="170" y="429"/>
                  </a:lnTo>
                  <a:lnTo>
                    <a:pt x="175" y="425"/>
                  </a:lnTo>
                  <a:lnTo>
                    <a:pt x="175" y="416"/>
                  </a:lnTo>
                  <a:lnTo>
                    <a:pt x="197" y="425"/>
                  </a:lnTo>
                  <a:lnTo>
                    <a:pt x="193" y="434"/>
                  </a:lnTo>
                  <a:lnTo>
                    <a:pt x="179" y="429"/>
                  </a:lnTo>
                  <a:lnTo>
                    <a:pt x="179" y="434"/>
                  </a:lnTo>
                  <a:lnTo>
                    <a:pt x="201" y="443"/>
                  </a:lnTo>
                  <a:lnTo>
                    <a:pt x="197" y="456"/>
                  </a:lnTo>
                  <a:lnTo>
                    <a:pt x="206" y="452"/>
                  </a:lnTo>
                  <a:lnTo>
                    <a:pt x="224" y="452"/>
                  </a:lnTo>
                  <a:lnTo>
                    <a:pt x="228" y="447"/>
                  </a:lnTo>
                  <a:lnTo>
                    <a:pt x="233" y="447"/>
                  </a:lnTo>
                  <a:lnTo>
                    <a:pt x="246" y="456"/>
                  </a:lnTo>
                  <a:lnTo>
                    <a:pt x="273" y="483"/>
                  </a:lnTo>
                  <a:lnTo>
                    <a:pt x="277" y="478"/>
                  </a:lnTo>
                  <a:lnTo>
                    <a:pt x="300" y="496"/>
                  </a:lnTo>
                  <a:lnTo>
                    <a:pt x="300" y="505"/>
                  </a:lnTo>
                  <a:lnTo>
                    <a:pt x="309" y="510"/>
                  </a:lnTo>
                  <a:lnTo>
                    <a:pt x="309" y="537"/>
                  </a:lnTo>
                  <a:lnTo>
                    <a:pt x="300" y="563"/>
                  </a:lnTo>
                  <a:lnTo>
                    <a:pt x="282" y="572"/>
                  </a:lnTo>
                  <a:lnTo>
                    <a:pt x="246" y="568"/>
                  </a:lnTo>
                  <a:lnTo>
                    <a:pt x="219" y="559"/>
                  </a:lnTo>
                  <a:lnTo>
                    <a:pt x="201" y="550"/>
                  </a:lnTo>
                  <a:lnTo>
                    <a:pt x="193" y="537"/>
                  </a:lnTo>
                  <a:lnTo>
                    <a:pt x="184" y="537"/>
                  </a:lnTo>
                  <a:lnTo>
                    <a:pt x="188" y="550"/>
                  </a:lnTo>
                  <a:lnTo>
                    <a:pt x="197" y="554"/>
                  </a:lnTo>
                  <a:lnTo>
                    <a:pt x="197" y="559"/>
                  </a:lnTo>
                  <a:lnTo>
                    <a:pt x="206" y="563"/>
                  </a:lnTo>
                  <a:lnTo>
                    <a:pt x="219" y="568"/>
                  </a:lnTo>
                  <a:lnTo>
                    <a:pt x="224" y="581"/>
                  </a:lnTo>
                  <a:lnTo>
                    <a:pt x="219" y="604"/>
                  </a:lnTo>
                  <a:lnTo>
                    <a:pt x="224" y="613"/>
                  </a:lnTo>
                  <a:lnTo>
                    <a:pt x="219" y="630"/>
                  </a:lnTo>
                  <a:lnTo>
                    <a:pt x="233" y="630"/>
                  </a:lnTo>
                  <a:lnTo>
                    <a:pt x="246" y="644"/>
                  </a:lnTo>
                  <a:lnTo>
                    <a:pt x="268" y="644"/>
                  </a:lnTo>
                  <a:lnTo>
                    <a:pt x="268" y="630"/>
                  </a:lnTo>
                  <a:lnTo>
                    <a:pt x="255" y="630"/>
                  </a:lnTo>
                  <a:lnTo>
                    <a:pt x="246" y="617"/>
                  </a:lnTo>
                  <a:lnTo>
                    <a:pt x="251" y="604"/>
                  </a:lnTo>
                  <a:lnTo>
                    <a:pt x="260" y="608"/>
                  </a:lnTo>
                  <a:lnTo>
                    <a:pt x="291" y="626"/>
                  </a:lnTo>
                  <a:lnTo>
                    <a:pt x="304" y="626"/>
                  </a:lnTo>
                  <a:lnTo>
                    <a:pt x="300" y="617"/>
                  </a:lnTo>
                  <a:lnTo>
                    <a:pt x="291" y="604"/>
                  </a:lnTo>
                  <a:lnTo>
                    <a:pt x="291" y="595"/>
                  </a:lnTo>
                  <a:lnTo>
                    <a:pt x="300" y="586"/>
                  </a:lnTo>
                  <a:lnTo>
                    <a:pt x="304" y="577"/>
                  </a:lnTo>
                  <a:lnTo>
                    <a:pt x="318" y="577"/>
                  </a:lnTo>
                  <a:lnTo>
                    <a:pt x="327" y="559"/>
                  </a:lnTo>
                  <a:lnTo>
                    <a:pt x="358" y="572"/>
                  </a:lnTo>
                  <a:lnTo>
                    <a:pt x="362" y="546"/>
                  </a:lnTo>
                  <a:lnTo>
                    <a:pt x="362" y="528"/>
                  </a:lnTo>
                  <a:lnTo>
                    <a:pt x="349" y="528"/>
                  </a:lnTo>
                  <a:lnTo>
                    <a:pt x="349" y="505"/>
                  </a:lnTo>
                  <a:lnTo>
                    <a:pt x="353" y="487"/>
                  </a:lnTo>
                  <a:lnTo>
                    <a:pt x="340" y="474"/>
                  </a:lnTo>
                  <a:lnTo>
                    <a:pt x="344" y="470"/>
                  </a:lnTo>
                  <a:lnTo>
                    <a:pt x="358" y="474"/>
                  </a:lnTo>
                  <a:lnTo>
                    <a:pt x="371" y="474"/>
                  </a:lnTo>
                  <a:lnTo>
                    <a:pt x="389" y="492"/>
                  </a:lnTo>
                  <a:lnTo>
                    <a:pt x="394" y="501"/>
                  </a:lnTo>
                  <a:lnTo>
                    <a:pt x="376" y="505"/>
                  </a:lnTo>
                  <a:lnTo>
                    <a:pt x="371" y="519"/>
                  </a:lnTo>
                  <a:lnTo>
                    <a:pt x="376" y="523"/>
                  </a:lnTo>
                  <a:lnTo>
                    <a:pt x="385" y="541"/>
                  </a:lnTo>
                  <a:lnTo>
                    <a:pt x="407" y="541"/>
                  </a:lnTo>
                  <a:lnTo>
                    <a:pt x="411" y="510"/>
                  </a:lnTo>
                  <a:lnTo>
                    <a:pt x="447" y="483"/>
                  </a:lnTo>
                  <a:lnTo>
                    <a:pt x="456" y="483"/>
                  </a:lnTo>
                  <a:lnTo>
                    <a:pt x="487" y="461"/>
                  </a:lnTo>
                  <a:lnTo>
                    <a:pt x="501" y="461"/>
                  </a:lnTo>
                  <a:lnTo>
                    <a:pt x="492" y="474"/>
                  </a:lnTo>
                  <a:lnTo>
                    <a:pt x="496" y="483"/>
                  </a:lnTo>
                  <a:lnTo>
                    <a:pt x="487" y="487"/>
                  </a:lnTo>
                  <a:lnTo>
                    <a:pt x="501" y="492"/>
                  </a:lnTo>
                  <a:lnTo>
                    <a:pt x="523" y="474"/>
                  </a:lnTo>
                  <a:lnTo>
                    <a:pt x="541" y="474"/>
                  </a:lnTo>
                  <a:lnTo>
                    <a:pt x="559" y="461"/>
                  </a:lnTo>
                  <a:lnTo>
                    <a:pt x="568" y="461"/>
                  </a:lnTo>
                  <a:lnTo>
                    <a:pt x="568" y="483"/>
                  </a:lnTo>
                  <a:lnTo>
                    <a:pt x="581" y="483"/>
                  </a:lnTo>
                  <a:lnTo>
                    <a:pt x="577" y="474"/>
                  </a:lnTo>
                  <a:lnTo>
                    <a:pt x="595" y="465"/>
                  </a:lnTo>
                  <a:lnTo>
                    <a:pt x="586" y="438"/>
                  </a:lnTo>
                  <a:lnTo>
                    <a:pt x="595" y="429"/>
                  </a:lnTo>
                  <a:lnTo>
                    <a:pt x="630" y="434"/>
                  </a:lnTo>
                  <a:lnTo>
                    <a:pt x="662" y="456"/>
                  </a:lnTo>
                  <a:lnTo>
                    <a:pt x="693" y="478"/>
                  </a:lnTo>
                  <a:lnTo>
                    <a:pt x="702" y="496"/>
                  </a:lnTo>
                  <a:lnTo>
                    <a:pt x="711" y="470"/>
                  </a:lnTo>
                  <a:lnTo>
                    <a:pt x="702" y="470"/>
                  </a:lnTo>
                  <a:lnTo>
                    <a:pt x="693" y="443"/>
                  </a:lnTo>
                  <a:lnTo>
                    <a:pt x="679" y="443"/>
                  </a:lnTo>
                  <a:lnTo>
                    <a:pt x="679" y="420"/>
                  </a:lnTo>
                  <a:lnTo>
                    <a:pt x="684" y="411"/>
                  </a:lnTo>
                  <a:lnTo>
                    <a:pt x="684" y="389"/>
                  </a:lnTo>
                  <a:lnTo>
                    <a:pt x="675" y="394"/>
                  </a:lnTo>
                  <a:lnTo>
                    <a:pt x="684" y="362"/>
                  </a:lnTo>
                  <a:lnTo>
                    <a:pt x="697" y="358"/>
                  </a:lnTo>
                  <a:lnTo>
                    <a:pt x="706" y="331"/>
                  </a:lnTo>
                  <a:lnTo>
                    <a:pt x="711" y="295"/>
                  </a:lnTo>
                  <a:lnTo>
                    <a:pt x="720" y="282"/>
                  </a:lnTo>
                  <a:lnTo>
                    <a:pt x="751" y="282"/>
                  </a:lnTo>
                  <a:lnTo>
                    <a:pt x="760" y="291"/>
                  </a:lnTo>
                  <a:lnTo>
                    <a:pt x="755" y="340"/>
                  </a:lnTo>
                  <a:lnTo>
                    <a:pt x="746" y="340"/>
                  </a:lnTo>
                  <a:lnTo>
                    <a:pt x="769" y="376"/>
                  </a:lnTo>
                  <a:lnTo>
                    <a:pt x="760" y="456"/>
                  </a:lnTo>
                  <a:lnTo>
                    <a:pt x="773" y="478"/>
                  </a:lnTo>
                  <a:lnTo>
                    <a:pt x="764" y="492"/>
                  </a:lnTo>
                  <a:lnTo>
                    <a:pt x="769" y="510"/>
                  </a:lnTo>
                  <a:lnTo>
                    <a:pt x="755" y="537"/>
                  </a:lnTo>
                  <a:lnTo>
                    <a:pt x="746" y="546"/>
                  </a:lnTo>
                  <a:lnTo>
                    <a:pt x="738" y="554"/>
                  </a:lnTo>
                  <a:lnTo>
                    <a:pt x="742" y="563"/>
                  </a:lnTo>
                  <a:lnTo>
                    <a:pt x="755" y="568"/>
                  </a:lnTo>
                  <a:lnTo>
                    <a:pt x="760" y="554"/>
                  </a:lnTo>
                  <a:lnTo>
                    <a:pt x="778" y="541"/>
                  </a:lnTo>
                  <a:lnTo>
                    <a:pt x="782" y="514"/>
                  </a:lnTo>
                  <a:lnTo>
                    <a:pt x="791" y="510"/>
                  </a:lnTo>
                  <a:lnTo>
                    <a:pt x="791" y="478"/>
                  </a:lnTo>
                  <a:lnTo>
                    <a:pt x="818" y="465"/>
                  </a:lnTo>
                  <a:lnTo>
                    <a:pt x="827" y="505"/>
                  </a:lnTo>
                  <a:lnTo>
                    <a:pt x="840" y="487"/>
                  </a:lnTo>
                  <a:lnTo>
                    <a:pt x="836" y="465"/>
                  </a:lnTo>
                  <a:lnTo>
                    <a:pt x="809" y="456"/>
                  </a:lnTo>
                  <a:lnTo>
                    <a:pt x="778" y="461"/>
                  </a:lnTo>
                  <a:lnTo>
                    <a:pt x="773" y="416"/>
                  </a:lnTo>
                  <a:lnTo>
                    <a:pt x="787" y="398"/>
                  </a:lnTo>
                  <a:lnTo>
                    <a:pt x="778" y="362"/>
                  </a:lnTo>
                  <a:lnTo>
                    <a:pt x="769" y="358"/>
                  </a:lnTo>
                  <a:lnTo>
                    <a:pt x="778" y="335"/>
                  </a:lnTo>
                  <a:lnTo>
                    <a:pt x="796" y="318"/>
                  </a:lnTo>
                  <a:lnTo>
                    <a:pt x="796" y="286"/>
                  </a:lnTo>
                  <a:lnTo>
                    <a:pt x="800" y="282"/>
                  </a:lnTo>
                  <a:lnTo>
                    <a:pt x="809" y="309"/>
                  </a:lnTo>
                  <a:lnTo>
                    <a:pt x="805" y="358"/>
                  </a:lnTo>
                  <a:lnTo>
                    <a:pt x="836" y="367"/>
                  </a:lnTo>
                  <a:lnTo>
                    <a:pt x="840" y="380"/>
                  </a:lnTo>
                  <a:lnTo>
                    <a:pt x="849" y="376"/>
                  </a:lnTo>
                  <a:lnTo>
                    <a:pt x="836" y="358"/>
                  </a:lnTo>
                  <a:lnTo>
                    <a:pt x="813" y="344"/>
                  </a:lnTo>
                  <a:lnTo>
                    <a:pt x="818" y="327"/>
                  </a:lnTo>
                  <a:lnTo>
                    <a:pt x="836" y="335"/>
                  </a:lnTo>
                  <a:lnTo>
                    <a:pt x="845" y="322"/>
                  </a:lnTo>
                  <a:lnTo>
                    <a:pt x="831" y="322"/>
                  </a:lnTo>
                  <a:lnTo>
                    <a:pt x="831" y="313"/>
                  </a:lnTo>
                  <a:lnTo>
                    <a:pt x="845" y="304"/>
                  </a:lnTo>
                  <a:lnTo>
                    <a:pt x="863" y="309"/>
                  </a:lnTo>
                  <a:lnTo>
                    <a:pt x="867" y="318"/>
                  </a:lnTo>
                  <a:lnTo>
                    <a:pt x="880" y="318"/>
                  </a:lnTo>
                  <a:lnTo>
                    <a:pt x="894" y="340"/>
                  </a:lnTo>
                  <a:lnTo>
                    <a:pt x="912" y="335"/>
                  </a:lnTo>
                  <a:lnTo>
                    <a:pt x="912" y="353"/>
                  </a:lnTo>
                  <a:lnTo>
                    <a:pt x="903" y="362"/>
                  </a:lnTo>
                  <a:lnTo>
                    <a:pt x="898" y="389"/>
                  </a:lnTo>
                  <a:lnTo>
                    <a:pt x="921" y="389"/>
                  </a:lnTo>
                  <a:lnTo>
                    <a:pt x="916" y="367"/>
                  </a:lnTo>
                  <a:lnTo>
                    <a:pt x="925" y="335"/>
                  </a:lnTo>
                  <a:lnTo>
                    <a:pt x="912" y="327"/>
                  </a:lnTo>
                  <a:lnTo>
                    <a:pt x="880" y="291"/>
                  </a:lnTo>
                  <a:lnTo>
                    <a:pt x="880" y="242"/>
                  </a:lnTo>
                  <a:lnTo>
                    <a:pt x="965" y="233"/>
                  </a:lnTo>
                  <a:lnTo>
                    <a:pt x="961" y="215"/>
                  </a:lnTo>
                  <a:lnTo>
                    <a:pt x="952" y="215"/>
                  </a:lnTo>
                  <a:lnTo>
                    <a:pt x="947" y="192"/>
                  </a:lnTo>
                  <a:lnTo>
                    <a:pt x="965" y="170"/>
                  </a:lnTo>
                  <a:lnTo>
                    <a:pt x="983" y="175"/>
                  </a:lnTo>
                  <a:lnTo>
                    <a:pt x="1001" y="157"/>
                  </a:lnTo>
                  <a:lnTo>
                    <a:pt x="1055" y="130"/>
                  </a:lnTo>
                  <a:lnTo>
                    <a:pt x="1050" y="117"/>
                  </a:lnTo>
                  <a:lnTo>
                    <a:pt x="1090" y="85"/>
                  </a:lnTo>
                  <a:lnTo>
                    <a:pt x="1113" y="90"/>
                  </a:lnTo>
                  <a:lnTo>
                    <a:pt x="1090" y="117"/>
                  </a:lnTo>
                  <a:lnTo>
                    <a:pt x="1108" y="117"/>
                  </a:lnTo>
                  <a:lnTo>
                    <a:pt x="1135" y="94"/>
                  </a:lnTo>
                  <a:lnTo>
                    <a:pt x="1144" y="94"/>
                  </a:lnTo>
                  <a:lnTo>
                    <a:pt x="1135" y="81"/>
                  </a:lnTo>
                  <a:lnTo>
                    <a:pt x="1166" y="76"/>
                  </a:lnTo>
                  <a:lnTo>
                    <a:pt x="1175" y="41"/>
                  </a:lnTo>
                  <a:lnTo>
                    <a:pt x="1198" y="14"/>
                  </a:lnTo>
                  <a:lnTo>
                    <a:pt x="1224" y="0"/>
                  </a:lnTo>
                  <a:lnTo>
                    <a:pt x="1247" y="18"/>
                  </a:lnTo>
                  <a:lnTo>
                    <a:pt x="1229" y="41"/>
                  </a:lnTo>
                  <a:lnTo>
                    <a:pt x="1256" y="54"/>
                  </a:lnTo>
                  <a:lnTo>
                    <a:pt x="1242" y="81"/>
                  </a:lnTo>
                  <a:lnTo>
                    <a:pt x="1260" y="81"/>
                  </a:lnTo>
                  <a:lnTo>
                    <a:pt x="1274" y="63"/>
                  </a:lnTo>
                  <a:lnTo>
                    <a:pt x="1323" y="58"/>
                  </a:lnTo>
                  <a:lnTo>
                    <a:pt x="1345" y="76"/>
                  </a:lnTo>
                  <a:lnTo>
                    <a:pt x="1349" y="94"/>
                  </a:lnTo>
                  <a:lnTo>
                    <a:pt x="1345" y="166"/>
                  </a:lnTo>
                  <a:lnTo>
                    <a:pt x="1332" y="184"/>
                  </a:lnTo>
                  <a:lnTo>
                    <a:pt x="1287" y="224"/>
                  </a:lnTo>
                  <a:lnTo>
                    <a:pt x="1269" y="255"/>
                  </a:lnTo>
                  <a:lnTo>
                    <a:pt x="1251" y="268"/>
                  </a:lnTo>
                  <a:lnTo>
                    <a:pt x="1251" y="273"/>
                  </a:lnTo>
                  <a:lnTo>
                    <a:pt x="1287" y="260"/>
                  </a:lnTo>
                  <a:lnTo>
                    <a:pt x="1300" y="233"/>
                  </a:lnTo>
                  <a:lnTo>
                    <a:pt x="1314" y="228"/>
                  </a:lnTo>
                  <a:lnTo>
                    <a:pt x="1314" y="242"/>
                  </a:lnTo>
                  <a:lnTo>
                    <a:pt x="1336" y="246"/>
                  </a:lnTo>
                  <a:lnTo>
                    <a:pt x="1341" y="233"/>
                  </a:lnTo>
                  <a:lnTo>
                    <a:pt x="1349" y="255"/>
                  </a:lnTo>
                  <a:lnTo>
                    <a:pt x="1372" y="242"/>
                  </a:lnTo>
                  <a:lnTo>
                    <a:pt x="1421" y="251"/>
                  </a:lnTo>
                  <a:lnTo>
                    <a:pt x="1416" y="273"/>
                  </a:lnTo>
                  <a:lnTo>
                    <a:pt x="1466" y="282"/>
                  </a:lnTo>
                  <a:lnTo>
                    <a:pt x="1479" y="286"/>
                  </a:lnTo>
                  <a:lnTo>
                    <a:pt x="1488" y="268"/>
                  </a:lnTo>
                  <a:lnTo>
                    <a:pt x="1475" y="255"/>
                  </a:lnTo>
                  <a:lnTo>
                    <a:pt x="1497" y="237"/>
                  </a:lnTo>
                  <a:lnTo>
                    <a:pt x="1528" y="255"/>
                  </a:lnTo>
                  <a:lnTo>
                    <a:pt x="1573" y="277"/>
                  </a:lnTo>
                  <a:lnTo>
                    <a:pt x="1564" y="335"/>
                  </a:lnTo>
                  <a:lnTo>
                    <a:pt x="1573" y="335"/>
                  </a:lnTo>
                  <a:lnTo>
                    <a:pt x="1577" y="344"/>
                  </a:lnTo>
                  <a:lnTo>
                    <a:pt x="1573" y="349"/>
                  </a:lnTo>
                  <a:lnTo>
                    <a:pt x="1582" y="371"/>
                  </a:lnTo>
                  <a:lnTo>
                    <a:pt x="1595" y="380"/>
                  </a:lnTo>
                  <a:lnTo>
                    <a:pt x="1600" y="394"/>
                  </a:lnTo>
                  <a:lnTo>
                    <a:pt x="1613" y="367"/>
                  </a:lnTo>
                  <a:lnTo>
                    <a:pt x="1617" y="331"/>
                  </a:lnTo>
                  <a:lnTo>
                    <a:pt x="1626" y="331"/>
                  </a:lnTo>
                  <a:lnTo>
                    <a:pt x="1635" y="358"/>
                  </a:lnTo>
                  <a:lnTo>
                    <a:pt x="1653" y="353"/>
                  </a:lnTo>
                  <a:lnTo>
                    <a:pt x="1662" y="344"/>
                  </a:lnTo>
                  <a:lnTo>
                    <a:pt x="1725" y="353"/>
                  </a:lnTo>
                  <a:lnTo>
                    <a:pt x="1720" y="331"/>
                  </a:lnTo>
                  <a:lnTo>
                    <a:pt x="1725" y="318"/>
                  </a:lnTo>
                  <a:lnTo>
                    <a:pt x="1711" y="318"/>
                  </a:lnTo>
                  <a:lnTo>
                    <a:pt x="1716" y="304"/>
                  </a:lnTo>
                  <a:lnTo>
                    <a:pt x="1734" y="304"/>
                  </a:lnTo>
                  <a:lnTo>
                    <a:pt x="1734" y="286"/>
                  </a:lnTo>
                  <a:lnTo>
                    <a:pt x="1823" y="309"/>
                  </a:lnTo>
                  <a:lnTo>
                    <a:pt x="1787" y="304"/>
                  </a:lnTo>
                  <a:lnTo>
                    <a:pt x="1783" y="322"/>
                  </a:lnTo>
                  <a:lnTo>
                    <a:pt x="1823" y="313"/>
                  </a:lnTo>
                  <a:lnTo>
                    <a:pt x="1796" y="344"/>
                  </a:lnTo>
                  <a:lnTo>
                    <a:pt x="1814" y="335"/>
                  </a:lnTo>
                  <a:lnTo>
                    <a:pt x="1832" y="313"/>
                  </a:lnTo>
                  <a:lnTo>
                    <a:pt x="1859" y="313"/>
                  </a:lnTo>
                  <a:lnTo>
                    <a:pt x="1868" y="331"/>
                  </a:lnTo>
                  <a:lnTo>
                    <a:pt x="1854" y="340"/>
                  </a:lnTo>
                  <a:lnTo>
                    <a:pt x="1868" y="349"/>
                  </a:lnTo>
                  <a:lnTo>
                    <a:pt x="1903" y="380"/>
                  </a:lnTo>
                  <a:lnTo>
                    <a:pt x="1975" y="376"/>
                  </a:lnTo>
                  <a:lnTo>
                    <a:pt x="1997" y="380"/>
                  </a:lnTo>
                  <a:lnTo>
                    <a:pt x="2011" y="411"/>
                  </a:lnTo>
                  <a:lnTo>
                    <a:pt x="2011" y="438"/>
                  </a:lnTo>
                  <a:lnTo>
                    <a:pt x="2037" y="443"/>
                  </a:lnTo>
                  <a:lnTo>
                    <a:pt x="2073" y="438"/>
                  </a:lnTo>
                  <a:lnTo>
                    <a:pt x="2078" y="447"/>
                  </a:lnTo>
                  <a:lnTo>
                    <a:pt x="2091" y="443"/>
                  </a:lnTo>
                  <a:lnTo>
                    <a:pt x="2104" y="447"/>
                  </a:lnTo>
                  <a:lnTo>
                    <a:pt x="2122" y="434"/>
                  </a:lnTo>
                  <a:lnTo>
                    <a:pt x="2122" y="420"/>
                  </a:lnTo>
                  <a:lnTo>
                    <a:pt x="2140" y="429"/>
                  </a:lnTo>
                  <a:lnTo>
                    <a:pt x="2127" y="443"/>
                  </a:lnTo>
                  <a:lnTo>
                    <a:pt x="2140" y="478"/>
                  </a:lnTo>
                  <a:lnTo>
                    <a:pt x="2167" y="470"/>
                  </a:lnTo>
                  <a:lnTo>
                    <a:pt x="2167" y="443"/>
                  </a:lnTo>
                  <a:lnTo>
                    <a:pt x="2158" y="438"/>
                  </a:lnTo>
                  <a:lnTo>
                    <a:pt x="2158" y="420"/>
                  </a:lnTo>
                  <a:lnTo>
                    <a:pt x="2203" y="429"/>
                  </a:lnTo>
                  <a:lnTo>
                    <a:pt x="2243" y="434"/>
                  </a:lnTo>
                  <a:lnTo>
                    <a:pt x="2283" y="452"/>
                  </a:lnTo>
                  <a:lnTo>
                    <a:pt x="2368" y="519"/>
                  </a:lnTo>
                  <a:lnTo>
                    <a:pt x="2377" y="537"/>
                  </a:lnTo>
                  <a:lnTo>
                    <a:pt x="2372" y="554"/>
                  </a:lnTo>
                  <a:lnTo>
                    <a:pt x="2386" y="559"/>
                  </a:lnTo>
                  <a:lnTo>
                    <a:pt x="2381" y="537"/>
                  </a:lnTo>
                  <a:lnTo>
                    <a:pt x="2422" y="541"/>
                  </a:lnTo>
                  <a:lnTo>
                    <a:pt x="2448" y="577"/>
                  </a:lnTo>
                  <a:lnTo>
                    <a:pt x="2435" y="595"/>
                  </a:lnTo>
                  <a:lnTo>
                    <a:pt x="2417" y="595"/>
                  </a:lnTo>
                  <a:lnTo>
                    <a:pt x="2417" y="617"/>
                  </a:lnTo>
                  <a:lnTo>
                    <a:pt x="2404" y="639"/>
                  </a:lnTo>
                  <a:lnTo>
                    <a:pt x="2377" y="626"/>
                  </a:lnTo>
                  <a:lnTo>
                    <a:pt x="2363" y="626"/>
                  </a:lnTo>
                  <a:lnTo>
                    <a:pt x="2359" y="604"/>
                  </a:lnTo>
                  <a:lnTo>
                    <a:pt x="2346" y="599"/>
                  </a:lnTo>
                  <a:lnTo>
                    <a:pt x="2319" y="599"/>
                  </a:lnTo>
                  <a:lnTo>
                    <a:pt x="2319" y="577"/>
                  </a:lnTo>
                  <a:lnTo>
                    <a:pt x="2305" y="581"/>
                  </a:lnTo>
                  <a:lnTo>
                    <a:pt x="2310" y="595"/>
                  </a:lnTo>
                  <a:lnTo>
                    <a:pt x="2305" y="608"/>
                  </a:lnTo>
                  <a:lnTo>
                    <a:pt x="2279" y="635"/>
                  </a:lnTo>
                  <a:lnTo>
                    <a:pt x="2256" y="621"/>
                  </a:lnTo>
                  <a:lnTo>
                    <a:pt x="2256" y="626"/>
                  </a:lnTo>
                  <a:lnTo>
                    <a:pt x="2274" y="644"/>
                  </a:lnTo>
                  <a:lnTo>
                    <a:pt x="2279" y="671"/>
                  </a:lnTo>
                  <a:lnTo>
                    <a:pt x="2292" y="684"/>
                  </a:lnTo>
                  <a:lnTo>
                    <a:pt x="2283" y="702"/>
                  </a:lnTo>
                  <a:lnTo>
                    <a:pt x="2261" y="693"/>
                  </a:lnTo>
                  <a:lnTo>
                    <a:pt x="2238" y="702"/>
                  </a:lnTo>
                  <a:lnTo>
                    <a:pt x="2207" y="724"/>
                  </a:lnTo>
                  <a:lnTo>
                    <a:pt x="2180" y="742"/>
                  </a:lnTo>
                  <a:lnTo>
                    <a:pt x="2162" y="782"/>
                  </a:lnTo>
                  <a:lnTo>
                    <a:pt x="2145" y="760"/>
                  </a:lnTo>
                  <a:lnTo>
                    <a:pt x="2127" y="760"/>
                  </a:lnTo>
                  <a:lnTo>
                    <a:pt x="2095" y="782"/>
                  </a:lnTo>
                  <a:lnTo>
                    <a:pt x="2095" y="782"/>
                  </a:lnTo>
                  <a:lnTo>
                    <a:pt x="2095" y="760"/>
                  </a:lnTo>
                  <a:lnTo>
                    <a:pt x="2082" y="787"/>
                  </a:lnTo>
                  <a:lnTo>
                    <a:pt x="2064" y="778"/>
                  </a:lnTo>
                  <a:lnTo>
                    <a:pt x="2037" y="832"/>
                  </a:lnTo>
                  <a:lnTo>
                    <a:pt x="2055" y="836"/>
                  </a:lnTo>
                  <a:lnTo>
                    <a:pt x="2046" y="863"/>
                  </a:lnTo>
                  <a:lnTo>
                    <a:pt x="2055" y="876"/>
                  </a:lnTo>
                  <a:lnTo>
                    <a:pt x="2046" y="885"/>
                  </a:lnTo>
                  <a:lnTo>
                    <a:pt x="2033" y="881"/>
                  </a:lnTo>
                  <a:lnTo>
                    <a:pt x="2028" y="907"/>
                  </a:lnTo>
                  <a:lnTo>
                    <a:pt x="2037" y="912"/>
                  </a:lnTo>
                  <a:lnTo>
                    <a:pt x="2033" y="925"/>
                  </a:lnTo>
                  <a:lnTo>
                    <a:pt x="2024" y="916"/>
                  </a:lnTo>
                  <a:lnTo>
                    <a:pt x="2011" y="930"/>
                  </a:lnTo>
                  <a:lnTo>
                    <a:pt x="2006" y="948"/>
                  </a:lnTo>
                  <a:lnTo>
                    <a:pt x="2015" y="952"/>
                  </a:lnTo>
                  <a:lnTo>
                    <a:pt x="2011" y="957"/>
                  </a:lnTo>
                  <a:lnTo>
                    <a:pt x="2006" y="952"/>
                  </a:lnTo>
                  <a:lnTo>
                    <a:pt x="1988" y="961"/>
                  </a:lnTo>
                  <a:lnTo>
                    <a:pt x="1988" y="975"/>
                  </a:lnTo>
                  <a:lnTo>
                    <a:pt x="1961" y="1015"/>
                  </a:lnTo>
                  <a:lnTo>
                    <a:pt x="1953" y="961"/>
                  </a:lnTo>
                  <a:lnTo>
                    <a:pt x="1944" y="903"/>
                  </a:lnTo>
                  <a:lnTo>
                    <a:pt x="1944" y="881"/>
                  </a:lnTo>
                  <a:lnTo>
                    <a:pt x="1953" y="854"/>
                  </a:lnTo>
                  <a:lnTo>
                    <a:pt x="1966" y="845"/>
                  </a:lnTo>
                  <a:lnTo>
                    <a:pt x="1961" y="836"/>
                  </a:lnTo>
                  <a:lnTo>
                    <a:pt x="1984" y="827"/>
                  </a:lnTo>
                  <a:lnTo>
                    <a:pt x="2060" y="747"/>
                  </a:lnTo>
                  <a:lnTo>
                    <a:pt x="2069" y="706"/>
                  </a:lnTo>
                  <a:lnTo>
                    <a:pt x="2082" y="693"/>
                  </a:lnTo>
                  <a:lnTo>
                    <a:pt x="2073" y="689"/>
                  </a:lnTo>
                  <a:lnTo>
                    <a:pt x="2055" y="697"/>
                  </a:lnTo>
                  <a:lnTo>
                    <a:pt x="2055" y="724"/>
                  </a:lnTo>
                  <a:lnTo>
                    <a:pt x="2042" y="724"/>
                  </a:lnTo>
                  <a:lnTo>
                    <a:pt x="2011" y="760"/>
                  </a:lnTo>
                  <a:lnTo>
                    <a:pt x="2006" y="742"/>
                  </a:lnTo>
                  <a:lnTo>
                    <a:pt x="2020" y="715"/>
                  </a:lnTo>
                  <a:lnTo>
                    <a:pt x="2006" y="724"/>
                  </a:lnTo>
                  <a:lnTo>
                    <a:pt x="1997" y="715"/>
                  </a:lnTo>
                  <a:lnTo>
                    <a:pt x="1961" y="729"/>
                  </a:lnTo>
                  <a:lnTo>
                    <a:pt x="1961" y="738"/>
                  </a:lnTo>
                  <a:lnTo>
                    <a:pt x="1935" y="764"/>
                  </a:lnTo>
                  <a:lnTo>
                    <a:pt x="1926" y="791"/>
                  </a:lnTo>
                  <a:lnTo>
                    <a:pt x="1939" y="791"/>
                  </a:lnTo>
                  <a:lnTo>
                    <a:pt x="1944" y="800"/>
                  </a:lnTo>
                  <a:lnTo>
                    <a:pt x="1886" y="809"/>
                  </a:lnTo>
                  <a:lnTo>
                    <a:pt x="1881" y="800"/>
                  </a:lnTo>
                  <a:lnTo>
                    <a:pt x="1899" y="796"/>
                  </a:lnTo>
                  <a:lnTo>
                    <a:pt x="1886" y="787"/>
                  </a:lnTo>
                  <a:lnTo>
                    <a:pt x="1854" y="782"/>
                  </a:lnTo>
                  <a:lnTo>
                    <a:pt x="1850" y="796"/>
                  </a:lnTo>
                  <a:lnTo>
                    <a:pt x="1760" y="796"/>
                  </a:lnTo>
                  <a:lnTo>
                    <a:pt x="1747" y="814"/>
                  </a:lnTo>
                  <a:lnTo>
                    <a:pt x="1734" y="814"/>
                  </a:lnTo>
                  <a:lnTo>
                    <a:pt x="1662" y="912"/>
                  </a:lnTo>
                  <a:lnTo>
                    <a:pt x="1671" y="916"/>
                  </a:lnTo>
                  <a:lnTo>
                    <a:pt x="1680" y="907"/>
                  </a:lnTo>
                  <a:lnTo>
                    <a:pt x="1698" y="907"/>
                  </a:lnTo>
                  <a:lnTo>
                    <a:pt x="1689" y="930"/>
                  </a:lnTo>
                  <a:lnTo>
                    <a:pt x="1689" y="939"/>
                  </a:lnTo>
                  <a:lnTo>
                    <a:pt x="1707" y="921"/>
                  </a:lnTo>
                  <a:lnTo>
                    <a:pt x="1720" y="925"/>
                  </a:lnTo>
                  <a:lnTo>
                    <a:pt x="1743" y="948"/>
                  </a:lnTo>
                  <a:lnTo>
                    <a:pt x="1743" y="983"/>
                  </a:lnTo>
                  <a:lnTo>
                    <a:pt x="1734" y="1001"/>
                  </a:lnTo>
                  <a:lnTo>
                    <a:pt x="1729" y="1064"/>
                  </a:lnTo>
                  <a:lnTo>
                    <a:pt x="1716" y="1091"/>
                  </a:lnTo>
                  <a:lnTo>
                    <a:pt x="1711" y="1091"/>
                  </a:lnTo>
                  <a:lnTo>
                    <a:pt x="1662" y="1158"/>
                  </a:lnTo>
                  <a:lnTo>
                    <a:pt x="1644" y="1176"/>
                  </a:lnTo>
                  <a:lnTo>
                    <a:pt x="1626" y="1180"/>
                  </a:lnTo>
                  <a:lnTo>
                    <a:pt x="1613" y="1180"/>
                  </a:lnTo>
                  <a:lnTo>
                    <a:pt x="1613" y="1171"/>
                  </a:lnTo>
                  <a:lnTo>
                    <a:pt x="1604" y="1180"/>
                  </a:lnTo>
                  <a:lnTo>
                    <a:pt x="1600" y="1180"/>
                  </a:lnTo>
                  <a:lnTo>
                    <a:pt x="1591" y="1185"/>
                  </a:lnTo>
                  <a:lnTo>
                    <a:pt x="1586" y="1176"/>
                  </a:lnTo>
                  <a:lnTo>
                    <a:pt x="1595" y="1167"/>
                  </a:lnTo>
                  <a:lnTo>
                    <a:pt x="1600" y="1162"/>
                  </a:lnTo>
                  <a:lnTo>
                    <a:pt x="1595" y="1140"/>
                  </a:lnTo>
                  <a:lnTo>
                    <a:pt x="1604" y="1131"/>
                  </a:lnTo>
                  <a:lnTo>
                    <a:pt x="1622" y="1131"/>
                  </a:lnTo>
                  <a:lnTo>
                    <a:pt x="1653" y="1082"/>
                  </a:lnTo>
                  <a:lnTo>
                    <a:pt x="1649" y="1068"/>
                  </a:lnTo>
                  <a:lnTo>
                    <a:pt x="1640" y="1064"/>
                  </a:lnTo>
                  <a:lnTo>
                    <a:pt x="1617" y="1082"/>
                  </a:lnTo>
                  <a:lnTo>
                    <a:pt x="1595" y="1073"/>
                  </a:lnTo>
                  <a:lnTo>
                    <a:pt x="1591" y="1055"/>
                  </a:lnTo>
                  <a:lnTo>
                    <a:pt x="1573" y="1042"/>
                  </a:lnTo>
                  <a:lnTo>
                    <a:pt x="1564" y="1042"/>
                  </a:lnTo>
                  <a:lnTo>
                    <a:pt x="1559" y="1037"/>
                  </a:lnTo>
                  <a:lnTo>
                    <a:pt x="1546" y="1037"/>
                  </a:lnTo>
                  <a:lnTo>
                    <a:pt x="1542" y="1015"/>
                  </a:lnTo>
                  <a:lnTo>
                    <a:pt x="1519" y="957"/>
                  </a:lnTo>
                  <a:lnTo>
                    <a:pt x="1492" y="943"/>
                  </a:lnTo>
                  <a:lnTo>
                    <a:pt x="1479" y="939"/>
                  </a:lnTo>
                  <a:lnTo>
                    <a:pt x="1452" y="943"/>
                  </a:lnTo>
                  <a:lnTo>
                    <a:pt x="1439" y="961"/>
                  </a:lnTo>
                  <a:lnTo>
                    <a:pt x="1439" y="966"/>
                  </a:lnTo>
                  <a:lnTo>
                    <a:pt x="1448" y="966"/>
                  </a:lnTo>
                  <a:lnTo>
                    <a:pt x="1448" y="979"/>
                  </a:lnTo>
                  <a:lnTo>
                    <a:pt x="1421" y="1015"/>
                  </a:lnTo>
                  <a:lnTo>
                    <a:pt x="1430" y="1024"/>
                  </a:lnTo>
                  <a:lnTo>
                    <a:pt x="1416" y="1028"/>
                  </a:lnTo>
                  <a:lnTo>
                    <a:pt x="1403" y="1042"/>
                  </a:lnTo>
                  <a:lnTo>
                    <a:pt x="1390" y="1033"/>
                  </a:lnTo>
                  <a:lnTo>
                    <a:pt x="1385" y="1028"/>
                  </a:lnTo>
                  <a:lnTo>
                    <a:pt x="1376" y="1028"/>
                  </a:lnTo>
                  <a:lnTo>
                    <a:pt x="1358" y="1019"/>
                  </a:lnTo>
                  <a:lnTo>
                    <a:pt x="1349" y="1024"/>
                  </a:lnTo>
                  <a:lnTo>
                    <a:pt x="1336" y="1037"/>
                  </a:lnTo>
                  <a:lnTo>
                    <a:pt x="1305" y="1046"/>
                  </a:lnTo>
                  <a:lnTo>
                    <a:pt x="1274" y="1042"/>
                  </a:lnTo>
                  <a:lnTo>
                    <a:pt x="1233" y="1019"/>
                  </a:lnTo>
                  <a:lnTo>
                    <a:pt x="1211" y="1024"/>
                  </a:lnTo>
                  <a:lnTo>
                    <a:pt x="1189" y="1019"/>
                  </a:lnTo>
                  <a:lnTo>
                    <a:pt x="1184" y="992"/>
                  </a:lnTo>
                  <a:lnTo>
                    <a:pt x="1140" y="979"/>
                  </a:lnTo>
                  <a:lnTo>
                    <a:pt x="1126" y="1001"/>
                  </a:lnTo>
                  <a:lnTo>
                    <a:pt x="1131" y="1010"/>
                  </a:lnTo>
                  <a:lnTo>
                    <a:pt x="1126" y="1033"/>
                  </a:lnTo>
                  <a:lnTo>
                    <a:pt x="1086" y="1033"/>
                  </a:lnTo>
                  <a:lnTo>
                    <a:pt x="1068" y="1015"/>
                  </a:lnTo>
                  <a:lnTo>
                    <a:pt x="1055" y="1015"/>
                  </a:lnTo>
                  <a:lnTo>
                    <a:pt x="1050" y="1010"/>
                  </a:lnTo>
                  <a:lnTo>
                    <a:pt x="1023" y="1019"/>
                  </a:lnTo>
                  <a:lnTo>
                    <a:pt x="997" y="1037"/>
                  </a:lnTo>
                  <a:lnTo>
                    <a:pt x="988" y="1037"/>
                  </a:lnTo>
                  <a:lnTo>
                    <a:pt x="983" y="1046"/>
                  </a:lnTo>
                  <a:lnTo>
                    <a:pt x="974" y="1046"/>
                  </a:lnTo>
                  <a:lnTo>
                    <a:pt x="974" y="1042"/>
                  </a:lnTo>
                  <a:lnTo>
                    <a:pt x="952" y="1037"/>
                  </a:lnTo>
                  <a:lnTo>
                    <a:pt x="943" y="1037"/>
                  </a:lnTo>
                  <a:lnTo>
                    <a:pt x="939" y="1024"/>
                  </a:lnTo>
                  <a:lnTo>
                    <a:pt x="934" y="1028"/>
                  </a:lnTo>
                  <a:lnTo>
                    <a:pt x="921" y="1010"/>
                  </a:lnTo>
                  <a:lnTo>
                    <a:pt x="912" y="1006"/>
                  </a:lnTo>
                  <a:lnTo>
                    <a:pt x="907" y="1006"/>
                  </a:lnTo>
                  <a:lnTo>
                    <a:pt x="903" y="1010"/>
                  </a:lnTo>
                  <a:lnTo>
                    <a:pt x="898" y="1015"/>
                  </a:lnTo>
                  <a:lnTo>
                    <a:pt x="889" y="1010"/>
                  </a:lnTo>
                  <a:lnTo>
                    <a:pt x="889" y="1001"/>
                  </a:lnTo>
                  <a:lnTo>
                    <a:pt x="880" y="1001"/>
                  </a:lnTo>
                  <a:lnTo>
                    <a:pt x="876" y="1006"/>
                  </a:lnTo>
                  <a:lnTo>
                    <a:pt x="872" y="1010"/>
                  </a:lnTo>
                  <a:lnTo>
                    <a:pt x="840" y="957"/>
                  </a:lnTo>
                  <a:lnTo>
                    <a:pt x="822" y="934"/>
                  </a:lnTo>
                  <a:lnTo>
                    <a:pt x="827" y="925"/>
                  </a:lnTo>
                  <a:lnTo>
                    <a:pt x="822" y="921"/>
                  </a:lnTo>
                  <a:lnTo>
                    <a:pt x="813" y="925"/>
                  </a:lnTo>
                  <a:lnTo>
                    <a:pt x="805" y="930"/>
                  </a:lnTo>
                  <a:lnTo>
                    <a:pt x="800" y="934"/>
                  </a:lnTo>
                  <a:lnTo>
                    <a:pt x="791" y="943"/>
                  </a:lnTo>
                  <a:lnTo>
                    <a:pt x="782" y="939"/>
                  </a:lnTo>
                  <a:lnTo>
                    <a:pt x="773" y="943"/>
                  </a:lnTo>
                  <a:lnTo>
                    <a:pt x="773" y="939"/>
                  </a:lnTo>
                  <a:lnTo>
                    <a:pt x="778" y="934"/>
                  </a:lnTo>
                  <a:lnTo>
                    <a:pt x="764" y="930"/>
                  </a:lnTo>
                  <a:lnTo>
                    <a:pt x="760" y="934"/>
                  </a:lnTo>
                  <a:lnTo>
                    <a:pt x="760" y="925"/>
                  </a:lnTo>
                  <a:lnTo>
                    <a:pt x="746" y="930"/>
                  </a:lnTo>
                  <a:lnTo>
                    <a:pt x="742" y="925"/>
                  </a:lnTo>
                  <a:lnTo>
                    <a:pt x="742" y="916"/>
                  </a:lnTo>
                  <a:lnTo>
                    <a:pt x="738" y="903"/>
                  </a:lnTo>
                  <a:lnTo>
                    <a:pt x="729" y="903"/>
                  </a:lnTo>
                  <a:lnTo>
                    <a:pt x="711" y="899"/>
                  </a:lnTo>
                  <a:lnTo>
                    <a:pt x="706" y="903"/>
                  </a:lnTo>
                  <a:lnTo>
                    <a:pt x="702" y="894"/>
                  </a:lnTo>
                  <a:lnTo>
                    <a:pt x="697" y="912"/>
                  </a:lnTo>
                  <a:lnTo>
                    <a:pt x="693" y="907"/>
                  </a:lnTo>
                  <a:lnTo>
                    <a:pt x="688" y="912"/>
                  </a:lnTo>
                  <a:lnTo>
                    <a:pt x="666" y="916"/>
                  </a:lnTo>
                  <a:lnTo>
                    <a:pt x="657" y="916"/>
                  </a:lnTo>
                  <a:lnTo>
                    <a:pt x="653" y="921"/>
                  </a:lnTo>
                  <a:lnTo>
                    <a:pt x="653" y="916"/>
                  </a:lnTo>
                  <a:lnTo>
                    <a:pt x="635" y="925"/>
                  </a:lnTo>
                  <a:lnTo>
                    <a:pt x="626" y="930"/>
                  </a:lnTo>
                  <a:lnTo>
                    <a:pt x="604" y="930"/>
                  </a:lnTo>
                  <a:lnTo>
                    <a:pt x="599" y="934"/>
                  </a:lnTo>
                  <a:lnTo>
                    <a:pt x="595" y="943"/>
                  </a:lnTo>
                  <a:lnTo>
                    <a:pt x="608" y="943"/>
                  </a:lnTo>
                  <a:lnTo>
                    <a:pt x="599" y="948"/>
                  </a:lnTo>
                  <a:lnTo>
                    <a:pt x="608" y="948"/>
                  </a:lnTo>
                  <a:lnTo>
                    <a:pt x="612" y="957"/>
                  </a:lnTo>
                  <a:lnTo>
                    <a:pt x="599" y="957"/>
                  </a:lnTo>
                  <a:lnTo>
                    <a:pt x="590" y="961"/>
                  </a:lnTo>
                  <a:lnTo>
                    <a:pt x="595" y="970"/>
                  </a:lnTo>
                  <a:lnTo>
                    <a:pt x="581" y="979"/>
                  </a:lnTo>
                  <a:lnTo>
                    <a:pt x="590" y="988"/>
                  </a:lnTo>
                  <a:lnTo>
                    <a:pt x="595" y="997"/>
                  </a:lnTo>
                  <a:lnTo>
                    <a:pt x="604" y="997"/>
                  </a:lnTo>
                  <a:lnTo>
                    <a:pt x="604" y="1006"/>
                  </a:lnTo>
                  <a:lnTo>
                    <a:pt x="604" y="1010"/>
                  </a:lnTo>
                  <a:lnTo>
                    <a:pt x="590" y="1015"/>
                  </a:lnTo>
                  <a:lnTo>
                    <a:pt x="581" y="1006"/>
                  </a:lnTo>
                  <a:lnTo>
                    <a:pt x="572" y="1019"/>
                  </a:lnTo>
                  <a:lnTo>
                    <a:pt x="572" y="1010"/>
                  </a:lnTo>
                  <a:lnTo>
                    <a:pt x="568" y="1006"/>
                  </a:lnTo>
                  <a:lnTo>
                    <a:pt x="563" y="1001"/>
                  </a:lnTo>
                  <a:lnTo>
                    <a:pt x="554" y="1001"/>
                  </a:lnTo>
                  <a:lnTo>
                    <a:pt x="545" y="1006"/>
                  </a:lnTo>
                  <a:lnTo>
                    <a:pt x="541" y="1001"/>
                  </a:lnTo>
                  <a:lnTo>
                    <a:pt x="532" y="1001"/>
                  </a:lnTo>
                  <a:lnTo>
                    <a:pt x="528" y="1010"/>
                  </a:lnTo>
                  <a:lnTo>
                    <a:pt x="523" y="1015"/>
                  </a:lnTo>
                  <a:lnTo>
                    <a:pt x="514" y="1010"/>
                  </a:lnTo>
                  <a:lnTo>
                    <a:pt x="510" y="1010"/>
                  </a:lnTo>
                  <a:lnTo>
                    <a:pt x="510" y="1015"/>
                  </a:lnTo>
                  <a:lnTo>
                    <a:pt x="505" y="1015"/>
                  </a:lnTo>
                  <a:lnTo>
                    <a:pt x="501" y="1010"/>
                  </a:lnTo>
                  <a:lnTo>
                    <a:pt x="496" y="997"/>
                  </a:lnTo>
                  <a:lnTo>
                    <a:pt x="483" y="992"/>
                  </a:lnTo>
                  <a:lnTo>
                    <a:pt x="478" y="997"/>
                  </a:lnTo>
                  <a:lnTo>
                    <a:pt x="474" y="988"/>
                  </a:lnTo>
                  <a:lnTo>
                    <a:pt x="465" y="992"/>
                  </a:lnTo>
                  <a:lnTo>
                    <a:pt x="461" y="997"/>
                  </a:lnTo>
                  <a:lnTo>
                    <a:pt x="461" y="992"/>
                  </a:lnTo>
                  <a:lnTo>
                    <a:pt x="456" y="988"/>
                  </a:lnTo>
                  <a:lnTo>
                    <a:pt x="452" y="997"/>
                  </a:lnTo>
                  <a:lnTo>
                    <a:pt x="434" y="1010"/>
                  </a:lnTo>
                  <a:lnTo>
                    <a:pt x="425" y="1015"/>
                  </a:lnTo>
                  <a:lnTo>
                    <a:pt x="420" y="1010"/>
                  </a:lnTo>
                  <a:lnTo>
                    <a:pt x="425" y="1028"/>
                  </a:lnTo>
                  <a:lnTo>
                    <a:pt x="420" y="1033"/>
                  </a:lnTo>
                  <a:lnTo>
                    <a:pt x="407" y="1019"/>
                  </a:lnTo>
                  <a:lnTo>
                    <a:pt x="402" y="1019"/>
                  </a:lnTo>
                  <a:lnTo>
                    <a:pt x="402" y="1033"/>
                  </a:lnTo>
                  <a:lnTo>
                    <a:pt x="398" y="1033"/>
                  </a:lnTo>
                  <a:lnTo>
                    <a:pt x="394" y="1046"/>
                  </a:lnTo>
                  <a:lnTo>
                    <a:pt x="394" y="1050"/>
                  </a:lnTo>
                  <a:lnTo>
                    <a:pt x="389" y="1064"/>
                  </a:lnTo>
                  <a:lnTo>
                    <a:pt x="398" y="1068"/>
                  </a:lnTo>
                  <a:lnTo>
                    <a:pt x="398" y="1073"/>
                  </a:lnTo>
                  <a:lnTo>
                    <a:pt x="402" y="1082"/>
                  </a:lnTo>
                  <a:lnTo>
                    <a:pt x="402" y="1073"/>
                  </a:lnTo>
                  <a:lnTo>
                    <a:pt x="411" y="1077"/>
                  </a:lnTo>
                  <a:lnTo>
                    <a:pt x="420" y="1091"/>
                  </a:lnTo>
                  <a:lnTo>
                    <a:pt x="425" y="1095"/>
                  </a:lnTo>
                  <a:lnTo>
                    <a:pt x="420" y="1095"/>
                  </a:lnTo>
                  <a:lnTo>
                    <a:pt x="416" y="1100"/>
                  </a:lnTo>
                  <a:lnTo>
                    <a:pt x="425" y="1100"/>
                  </a:lnTo>
                  <a:lnTo>
                    <a:pt x="425" y="1104"/>
                  </a:lnTo>
                  <a:lnTo>
                    <a:pt x="416" y="1118"/>
                  </a:lnTo>
                  <a:lnTo>
                    <a:pt x="402" y="1118"/>
                  </a:lnTo>
                  <a:lnTo>
                    <a:pt x="394" y="1144"/>
                  </a:lnTo>
                  <a:lnTo>
                    <a:pt x="398" y="1144"/>
                  </a:lnTo>
                  <a:lnTo>
                    <a:pt x="402" y="1158"/>
                  </a:lnTo>
                  <a:lnTo>
                    <a:pt x="407" y="1153"/>
                  </a:lnTo>
                  <a:lnTo>
                    <a:pt x="402" y="1176"/>
                  </a:lnTo>
                  <a:lnTo>
                    <a:pt x="420" y="1198"/>
                  </a:lnTo>
                  <a:lnTo>
                    <a:pt x="425" y="1202"/>
                  </a:lnTo>
                  <a:lnTo>
                    <a:pt x="416" y="1207"/>
                  </a:lnTo>
                  <a:lnTo>
                    <a:pt x="416" y="1207"/>
                  </a:lnTo>
                  <a:lnTo>
                    <a:pt x="411" y="1211"/>
                  </a:lnTo>
                  <a:lnTo>
                    <a:pt x="407" y="1211"/>
                  </a:lnTo>
                  <a:lnTo>
                    <a:pt x="398" y="1198"/>
                  </a:lnTo>
                  <a:lnTo>
                    <a:pt x="394" y="1198"/>
                  </a:lnTo>
                  <a:lnTo>
                    <a:pt x="389" y="1193"/>
                  </a:lnTo>
                  <a:lnTo>
                    <a:pt x="389" y="1193"/>
                  </a:lnTo>
                  <a:lnTo>
                    <a:pt x="380" y="1189"/>
                  </a:lnTo>
                  <a:lnTo>
                    <a:pt x="385" y="1185"/>
                  </a:lnTo>
                  <a:lnTo>
                    <a:pt x="371" y="1185"/>
                  </a:lnTo>
                  <a:lnTo>
                    <a:pt x="371" y="1180"/>
                  </a:lnTo>
                  <a:lnTo>
                    <a:pt x="362" y="1180"/>
                  </a:lnTo>
                  <a:lnTo>
                    <a:pt x="362" y="1185"/>
                  </a:lnTo>
                  <a:lnTo>
                    <a:pt x="358" y="1180"/>
                  </a:lnTo>
                  <a:lnTo>
                    <a:pt x="353" y="1185"/>
                  </a:lnTo>
                  <a:lnTo>
                    <a:pt x="349" y="1176"/>
                  </a:lnTo>
                  <a:lnTo>
                    <a:pt x="344" y="1180"/>
                  </a:lnTo>
                  <a:lnTo>
                    <a:pt x="340" y="1171"/>
                  </a:lnTo>
                  <a:lnTo>
                    <a:pt x="322" y="1171"/>
                  </a:lnTo>
                  <a:lnTo>
                    <a:pt x="313" y="1167"/>
                  </a:lnTo>
                  <a:lnTo>
                    <a:pt x="300" y="1167"/>
                  </a:lnTo>
                  <a:lnTo>
                    <a:pt x="295" y="1167"/>
                  </a:lnTo>
                  <a:lnTo>
                    <a:pt x="291" y="1167"/>
                  </a:lnTo>
                  <a:lnTo>
                    <a:pt x="255" y="1131"/>
                  </a:lnTo>
                  <a:lnTo>
                    <a:pt x="251" y="1126"/>
                  </a:lnTo>
                  <a:lnTo>
                    <a:pt x="251" y="1122"/>
                  </a:lnTo>
                  <a:lnTo>
                    <a:pt x="260" y="1122"/>
                  </a:lnTo>
                  <a:lnTo>
                    <a:pt x="264" y="1122"/>
                  </a:lnTo>
                  <a:lnTo>
                    <a:pt x="264" y="1113"/>
                  </a:lnTo>
                  <a:lnTo>
                    <a:pt x="268" y="1109"/>
                  </a:lnTo>
                  <a:lnTo>
                    <a:pt x="273" y="1109"/>
                  </a:lnTo>
                  <a:lnTo>
                    <a:pt x="268" y="1104"/>
                  </a:lnTo>
                  <a:lnTo>
                    <a:pt x="264" y="1104"/>
                  </a:lnTo>
                  <a:lnTo>
                    <a:pt x="260" y="1100"/>
                  </a:lnTo>
                  <a:lnTo>
                    <a:pt x="268" y="1095"/>
                  </a:lnTo>
                  <a:lnTo>
                    <a:pt x="273" y="1091"/>
                  </a:lnTo>
                  <a:lnTo>
                    <a:pt x="286" y="1086"/>
                  </a:lnTo>
                  <a:lnTo>
                    <a:pt x="282" y="1082"/>
                  </a:lnTo>
                  <a:lnTo>
                    <a:pt x="273" y="1086"/>
                  </a:lnTo>
                  <a:lnTo>
                    <a:pt x="282" y="1073"/>
                  </a:lnTo>
                  <a:lnTo>
                    <a:pt x="291" y="1068"/>
                  </a:lnTo>
                  <a:lnTo>
                    <a:pt x="295" y="1059"/>
                  </a:lnTo>
                  <a:lnTo>
                    <a:pt x="291" y="1055"/>
                  </a:lnTo>
                  <a:lnTo>
                    <a:pt x="295" y="1050"/>
                  </a:lnTo>
                  <a:lnTo>
                    <a:pt x="291" y="1046"/>
                  </a:lnTo>
                  <a:lnTo>
                    <a:pt x="295" y="1042"/>
                  </a:lnTo>
                  <a:lnTo>
                    <a:pt x="282" y="1033"/>
                  </a:lnTo>
                  <a:lnTo>
                    <a:pt x="277" y="1028"/>
                  </a:lnTo>
                  <a:lnTo>
                    <a:pt x="273" y="1033"/>
                  </a:lnTo>
                  <a:lnTo>
                    <a:pt x="273" y="1028"/>
                  </a:lnTo>
                  <a:lnTo>
                    <a:pt x="264" y="1028"/>
                  </a:lnTo>
                  <a:lnTo>
                    <a:pt x="264" y="1024"/>
                  </a:lnTo>
                  <a:lnTo>
                    <a:pt x="260" y="1019"/>
                  </a:lnTo>
                  <a:lnTo>
                    <a:pt x="251" y="1019"/>
                  </a:lnTo>
                  <a:lnTo>
                    <a:pt x="246" y="1024"/>
                  </a:lnTo>
                  <a:lnTo>
                    <a:pt x="242" y="1019"/>
                  </a:lnTo>
                  <a:lnTo>
                    <a:pt x="233" y="1019"/>
                  </a:lnTo>
                  <a:lnTo>
                    <a:pt x="228" y="1006"/>
                  </a:lnTo>
                  <a:lnTo>
                    <a:pt x="228" y="997"/>
                  </a:lnTo>
                  <a:lnTo>
                    <a:pt x="210" y="992"/>
                  </a:lnTo>
                  <a:lnTo>
                    <a:pt x="215" y="983"/>
                  </a:lnTo>
                  <a:lnTo>
                    <a:pt x="210" y="983"/>
                  </a:lnTo>
                  <a:lnTo>
                    <a:pt x="206" y="975"/>
                  </a:lnTo>
                  <a:lnTo>
                    <a:pt x="197" y="975"/>
                  </a:lnTo>
                  <a:lnTo>
                    <a:pt x="188" y="979"/>
                  </a:lnTo>
                  <a:lnTo>
                    <a:pt x="184" y="975"/>
                  </a:lnTo>
                  <a:lnTo>
                    <a:pt x="179" y="979"/>
                  </a:lnTo>
                  <a:lnTo>
                    <a:pt x="175" y="979"/>
                  </a:lnTo>
                  <a:lnTo>
                    <a:pt x="175" y="970"/>
                  </a:lnTo>
                  <a:lnTo>
                    <a:pt x="170" y="957"/>
                  </a:lnTo>
                  <a:lnTo>
                    <a:pt x="175" y="952"/>
                  </a:lnTo>
                  <a:lnTo>
                    <a:pt x="179" y="957"/>
                  </a:lnTo>
                  <a:lnTo>
                    <a:pt x="179" y="957"/>
                  </a:lnTo>
                  <a:lnTo>
                    <a:pt x="184" y="952"/>
                  </a:lnTo>
                  <a:lnTo>
                    <a:pt x="188" y="948"/>
                  </a:lnTo>
                  <a:lnTo>
                    <a:pt x="184" y="948"/>
                  </a:lnTo>
                  <a:lnTo>
                    <a:pt x="179" y="939"/>
                  </a:lnTo>
                  <a:lnTo>
                    <a:pt x="170" y="943"/>
                  </a:lnTo>
                  <a:lnTo>
                    <a:pt x="170" y="930"/>
                  </a:lnTo>
                  <a:lnTo>
                    <a:pt x="166" y="925"/>
                  </a:lnTo>
                  <a:lnTo>
                    <a:pt x="166" y="921"/>
                  </a:lnTo>
                  <a:lnTo>
                    <a:pt x="166" y="912"/>
                  </a:lnTo>
                  <a:lnTo>
                    <a:pt x="166" y="907"/>
                  </a:lnTo>
                  <a:lnTo>
                    <a:pt x="161" y="894"/>
                  </a:lnTo>
                  <a:lnTo>
                    <a:pt x="152" y="885"/>
                  </a:lnTo>
                  <a:lnTo>
                    <a:pt x="143" y="890"/>
                  </a:lnTo>
                  <a:lnTo>
                    <a:pt x="139" y="881"/>
                  </a:lnTo>
                  <a:lnTo>
                    <a:pt x="130" y="881"/>
                  </a:lnTo>
                  <a:lnTo>
                    <a:pt x="130" y="876"/>
                  </a:lnTo>
                  <a:lnTo>
                    <a:pt x="126" y="876"/>
                  </a:lnTo>
                  <a:lnTo>
                    <a:pt x="121" y="876"/>
                  </a:lnTo>
                  <a:lnTo>
                    <a:pt x="121" y="867"/>
                  </a:lnTo>
                  <a:lnTo>
                    <a:pt x="121" y="849"/>
                  </a:lnTo>
                  <a:lnTo>
                    <a:pt x="126" y="845"/>
                  </a:lnTo>
                  <a:lnTo>
                    <a:pt x="121" y="840"/>
                  </a:lnTo>
                  <a:lnTo>
                    <a:pt x="117" y="840"/>
                  </a:lnTo>
                  <a:close/>
                  <a:moveTo>
                    <a:pt x="157" y="724"/>
                  </a:moveTo>
                  <a:lnTo>
                    <a:pt x="166" y="715"/>
                  </a:lnTo>
                  <a:lnTo>
                    <a:pt x="175" y="724"/>
                  </a:lnTo>
                  <a:lnTo>
                    <a:pt x="184" y="724"/>
                  </a:lnTo>
                  <a:lnTo>
                    <a:pt x="188" y="733"/>
                  </a:lnTo>
                  <a:lnTo>
                    <a:pt x="197" y="747"/>
                  </a:lnTo>
                  <a:lnTo>
                    <a:pt x="188" y="751"/>
                  </a:lnTo>
                  <a:lnTo>
                    <a:pt x="188" y="764"/>
                  </a:lnTo>
                  <a:lnTo>
                    <a:pt x="184" y="760"/>
                  </a:lnTo>
                  <a:lnTo>
                    <a:pt x="175" y="760"/>
                  </a:lnTo>
                  <a:lnTo>
                    <a:pt x="175" y="769"/>
                  </a:lnTo>
                  <a:lnTo>
                    <a:pt x="170" y="769"/>
                  </a:lnTo>
                  <a:lnTo>
                    <a:pt x="157" y="738"/>
                  </a:lnTo>
                  <a:lnTo>
                    <a:pt x="152" y="742"/>
                  </a:lnTo>
                  <a:lnTo>
                    <a:pt x="148" y="733"/>
                  </a:lnTo>
                  <a:lnTo>
                    <a:pt x="157" y="733"/>
                  </a:lnTo>
                  <a:lnTo>
                    <a:pt x="157" y="724"/>
                  </a:lnTo>
                  <a:close/>
                  <a:moveTo>
                    <a:pt x="429" y="443"/>
                  </a:moveTo>
                  <a:lnTo>
                    <a:pt x="420" y="447"/>
                  </a:lnTo>
                  <a:lnTo>
                    <a:pt x="416" y="452"/>
                  </a:lnTo>
                  <a:lnTo>
                    <a:pt x="416" y="465"/>
                  </a:lnTo>
                  <a:lnTo>
                    <a:pt x="429" y="470"/>
                  </a:lnTo>
                  <a:lnTo>
                    <a:pt x="434" y="465"/>
                  </a:lnTo>
                  <a:lnTo>
                    <a:pt x="438" y="452"/>
                  </a:lnTo>
                  <a:lnTo>
                    <a:pt x="429" y="443"/>
                  </a:lnTo>
                  <a:close/>
                  <a:moveTo>
                    <a:pt x="532" y="268"/>
                  </a:moveTo>
                  <a:lnTo>
                    <a:pt x="541" y="255"/>
                  </a:lnTo>
                  <a:lnTo>
                    <a:pt x="537" y="251"/>
                  </a:lnTo>
                  <a:lnTo>
                    <a:pt x="545" y="246"/>
                  </a:lnTo>
                  <a:lnTo>
                    <a:pt x="541" y="242"/>
                  </a:lnTo>
                  <a:lnTo>
                    <a:pt x="550" y="237"/>
                  </a:lnTo>
                  <a:lnTo>
                    <a:pt x="563" y="215"/>
                  </a:lnTo>
                  <a:lnTo>
                    <a:pt x="559" y="201"/>
                  </a:lnTo>
                  <a:lnTo>
                    <a:pt x="568" y="197"/>
                  </a:lnTo>
                  <a:lnTo>
                    <a:pt x="568" y="188"/>
                  </a:lnTo>
                  <a:lnTo>
                    <a:pt x="577" y="192"/>
                  </a:lnTo>
                  <a:lnTo>
                    <a:pt x="590" y="184"/>
                  </a:lnTo>
                  <a:lnTo>
                    <a:pt x="590" y="175"/>
                  </a:lnTo>
                  <a:lnTo>
                    <a:pt x="630" y="143"/>
                  </a:lnTo>
                  <a:lnTo>
                    <a:pt x="635" y="148"/>
                  </a:lnTo>
                  <a:lnTo>
                    <a:pt x="702" y="99"/>
                  </a:lnTo>
                  <a:lnTo>
                    <a:pt x="711" y="67"/>
                  </a:lnTo>
                  <a:lnTo>
                    <a:pt x="702" y="54"/>
                  </a:lnTo>
                  <a:lnTo>
                    <a:pt x="688" y="49"/>
                  </a:lnTo>
                  <a:lnTo>
                    <a:pt x="671" y="63"/>
                  </a:lnTo>
                  <a:lnTo>
                    <a:pt x="644" y="85"/>
                  </a:lnTo>
                  <a:lnTo>
                    <a:pt x="612" y="94"/>
                  </a:lnTo>
                  <a:lnTo>
                    <a:pt x="595" y="94"/>
                  </a:lnTo>
                  <a:lnTo>
                    <a:pt x="595" y="108"/>
                  </a:lnTo>
                  <a:lnTo>
                    <a:pt x="586" y="103"/>
                  </a:lnTo>
                  <a:lnTo>
                    <a:pt x="563" y="125"/>
                  </a:lnTo>
                  <a:lnTo>
                    <a:pt x="554" y="143"/>
                  </a:lnTo>
                  <a:lnTo>
                    <a:pt x="528" y="166"/>
                  </a:lnTo>
                  <a:lnTo>
                    <a:pt x="519" y="161"/>
                  </a:lnTo>
                  <a:lnTo>
                    <a:pt x="519" y="179"/>
                  </a:lnTo>
                  <a:lnTo>
                    <a:pt x="523" y="175"/>
                  </a:lnTo>
                  <a:lnTo>
                    <a:pt x="528" y="179"/>
                  </a:lnTo>
                  <a:lnTo>
                    <a:pt x="519" y="188"/>
                  </a:lnTo>
                  <a:lnTo>
                    <a:pt x="528" y="188"/>
                  </a:lnTo>
                  <a:lnTo>
                    <a:pt x="514" y="192"/>
                  </a:lnTo>
                  <a:lnTo>
                    <a:pt x="523" y="201"/>
                  </a:lnTo>
                  <a:lnTo>
                    <a:pt x="514" y="201"/>
                  </a:lnTo>
                  <a:lnTo>
                    <a:pt x="519" y="215"/>
                  </a:lnTo>
                  <a:lnTo>
                    <a:pt x="510" y="215"/>
                  </a:lnTo>
                  <a:lnTo>
                    <a:pt x="505" y="219"/>
                  </a:lnTo>
                  <a:lnTo>
                    <a:pt x="505" y="224"/>
                  </a:lnTo>
                  <a:lnTo>
                    <a:pt x="487" y="237"/>
                  </a:lnTo>
                  <a:lnTo>
                    <a:pt x="496" y="246"/>
                  </a:lnTo>
                  <a:lnTo>
                    <a:pt x="514" y="242"/>
                  </a:lnTo>
                  <a:lnTo>
                    <a:pt x="496" y="260"/>
                  </a:lnTo>
                  <a:lnTo>
                    <a:pt x="501" y="260"/>
                  </a:lnTo>
                  <a:lnTo>
                    <a:pt x="514" y="255"/>
                  </a:lnTo>
                  <a:lnTo>
                    <a:pt x="528" y="264"/>
                  </a:lnTo>
                  <a:lnTo>
                    <a:pt x="532" y="268"/>
                  </a:lnTo>
                  <a:close/>
                  <a:moveTo>
                    <a:pt x="550" y="385"/>
                  </a:moveTo>
                  <a:lnTo>
                    <a:pt x="537" y="376"/>
                  </a:lnTo>
                  <a:lnTo>
                    <a:pt x="519" y="349"/>
                  </a:lnTo>
                  <a:lnTo>
                    <a:pt x="519" y="327"/>
                  </a:lnTo>
                  <a:lnTo>
                    <a:pt x="523" y="300"/>
                  </a:lnTo>
                  <a:lnTo>
                    <a:pt x="528" y="268"/>
                  </a:lnTo>
                  <a:lnTo>
                    <a:pt x="510" y="260"/>
                  </a:lnTo>
                  <a:lnTo>
                    <a:pt x="501" y="264"/>
                  </a:lnTo>
                  <a:lnTo>
                    <a:pt x="487" y="268"/>
                  </a:lnTo>
                  <a:lnTo>
                    <a:pt x="483" y="282"/>
                  </a:lnTo>
                  <a:lnTo>
                    <a:pt x="478" y="282"/>
                  </a:lnTo>
                  <a:lnTo>
                    <a:pt x="470" y="291"/>
                  </a:lnTo>
                  <a:lnTo>
                    <a:pt x="474" y="295"/>
                  </a:lnTo>
                  <a:lnTo>
                    <a:pt x="470" y="322"/>
                  </a:lnTo>
                  <a:lnTo>
                    <a:pt x="461" y="322"/>
                  </a:lnTo>
                  <a:lnTo>
                    <a:pt x="456" y="335"/>
                  </a:lnTo>
                  <a:lnTo>
                    <a:pt x="461" y="344"/>
                  </a:lnTo>
                  <a:lnTo>
                    <a:pt x="465" y="349"/>
                  </a:lnTo>
                  <a:lnTo>
                    <a:pt x="483" y="353"/>
                  </a:lnTo>
                  <a:lnTo>
                    <a:pt x="487" y="358"/>
                  </a:lnTo>
                  <a:lnTo>
                    <a:pt x="474" y="358"/>
                  </a:lnTo>
                  <a:lnTo>
                    <a:pt x="474" y="362"/>
                  </a:lnTo>
                  <a:lnTo>
                    <a:pt x="478" y="362"/>
                  </a:lnTo>
                  <a:lnTo>
                    <a:pt x="483" y="380"/>
                  </a:lnTo>
                  <a:lnTo>
                    <a:pt x="483" y="367"/>
                  </a:lnTo>
                  <a:lnTo>
                    <a:pt x="492" y="367"/>
                  </a:lnTo>
                  <a:lnTo>
                    <a:pt x="501" y="371"/>
                  </a:lnTo>
                  <a:lnTo>
                    <a:pt x="492" y="376"/>
                  </a:lnTo>
                  <a:lnTo>
                    <a:pt x="487" y="389"/>
                  </a:lnTo>
                  <a:lnTo>
                    <a:pt x="501" y="398"/>
                  </a:lnTo>
                  <a:lnTo>
                    <a:pt x="514" y="403"/>
                  </a:lnTo>
                  <a:lnTo>
                    <a:pt x="519" y="394"/>
                  </a:lnTo>
                  <a:lnTo>
                    <a:pt x="532" y="398"/>
                  </a:lnTo>
                  <a:lnTo>
                    <a:pt x="528" y="385"/>
                  </a:lnTo>
                  <a:lnTo>
                    <a:pt x="541" y="394"/>
                  </a:lnTo>
                  <a:lnTo>
                    <a:pt x="550" y="385"/>
                  </a:lnTo>
                  <a:close/>
                  <a:moveTo>
                    <a:pt x="729" y="255"/>
                  </a:moveTo>
                  <a:lnTo>
                    <a:pt x="729" y="277"/>
                  </a:lnTo>
                  <a:lnTo>
                    <a:pt x="733" y="277"/>
                  </a:lnTo>
                  <a:lnTo>
                    <a:pt x="751" y="268"/>
                  </a:lnTo>
                  <a:lnTo>
                    <a:pt x="751" y="260"/>
                  </a:lnTo>
                  <a:lnTo>
                    <a:pt x="738" y="251"/>
                  </a:lnTo>
                  <a:lnTo>
                    <a:pt x="729" y="255"/>
                  </a:lnTo>
                  <a:close/>
                  <a:moveTo>
                    <a:pt x="1224" y="979"/>
                  </a:moveTo>
                  <a:lnTo>
                    <a:pt x="1229" y="979"/>
                  </a:lnTo>
                  <a:lnTo>
                    <a:pt x="1256" y="957"/>
                  </a:lnTo>
                  <a:lnTo>
                    <a:pt x="1265" y="948"/>
                  </a:lnTo>
                  <a:lnTo>
                    <a:pt x="1260" y="943"/>
                  </a:lnTo>
                  <a:lnTo>
                    <a:pt x="1278" y="921"/>
                  </a:lnTo>
                  <a:lnTo>
                    <a:pt x="1282" y="912"/>
                  </a:lnTo>
                  <a:lnTo>
                    <a:pt x="1282" y="894"/>
                  </a:lnTo>
                  <a:lnTo>
                    <a:pt x="1291" y="885"/>
                  </a:lnTo>
                  <a:lnTo>
                    <a:pt x="1296" y="890"/>
                  </a:lnTo>
                  <a:lnTo>
                    <a:pt x="1287" y="925"/>
                  </a:lnTo>
                  <a:lnTo>
                    <a:pt x="1291" y="930"/>
                  </a:lnTo>
                  <a:lnTo>
                    <a:pt x="1287" y="939"/>
                  </a:lnTo>
                  <a:lnTo>
                    <a:pt x="1282" y="934"/>
                  </a:lnTo>
                  <a:lnTo>
                    <a:pt x="1278" y="939"/>
                  </a:lnTo>
                  <a:lnTo>
                    <a:pt x="1278" y="943"/>
                  </a:lnTo>
                  <a:lnTo>
                    <a:pt x="1265" y="961"/>
                  </a:lnTo>
                  <a:lnTo>
                    <a:pt x="1256" y="970"/>
                  </a:lnTo>
                  <a:lnTo>
                    <a:pt x="1251" y="979"/>
                  </a:lnTo>
                  <a:lnTo>
                    <a:pt x="1247" y="975"/>
                  </a:lnTo>
                  <a:lnTo>
                    <a:pt x="1238" y="988"/>
                  </a:lnTo>
                  <a:lnTo>
                    <a:pt x="1224" y="992"/>
                  </a:lnTo>
                  <a:lnTo>
                    <a:pt x="1207" y="988"/>
                  </a:lnTo>
                  <a:lnTo>
                    <a:pt x="1220" y="983"/>
                  </a:lnTo>
                  <a:lnTo>
                    <a:pt x="1224" y="979"/>
                  </a:lnTo>
                  <a:close/>
                  <a:moveTo>
                    <a:pt x="1716" y="108"/>
                  </a:moveTo>
                  <a:lnTo>
                    <a:pt x="1693" y="121"/>
                  </a:lnTo>
                  <a:lnTo>
                    <a:pt x="1680" y="139"/>
                  </a:lnTo>
                  <a:lnTo>
                    <a:pt x="1676" y="166"/>
                  </a:lnTo>
                  <a:lnTo>
                    <a:pt x="1680" y="179"/>
                  </a:lnTo>
                  <a:lnTo>
                    <a:pt x="1698" y="192"/>
                  </a:lnTo>
                  <a:lnTo>
                    <a:pt x="1716" y="201"/>
                  </a:lnTo>
                  <a:lnTo>
                    <a:pt x="1725" y="188"/>
                  </a:lnTo>
                  <a:lnTo>
                    <a:pt x="1729" y="197"/>
                  </a:lnTo>
                  <a:lnTo>
                    <a:pt x="1738" y="192"/>
                  </a:lnTo>
                  <a:lnTo>
                    <a:pt x="1747" y="184"/>
                  </a:lnTo>
                  <a:lnTo>
                    <a:pt x="1751" y="188"/>
                  </a:lnTo>
                  <a:lnTo>
                    <a:pt x="1760" y="184"/>
                  </a:lnTo>
                  <a:lnTo>
                    <a:pt x="1765" y="188"/>
                  </a:lnTo>
                  <a:lnTo>
                    <a:pt x="1769" y="184"/>
                  </a:lnTo>
                  <a:lnTo>
                    <a:pt x="1760" y="179"/>
                  </a:lnTo>
                  <a:lnTo>
                    <a:pt x="1756" y="166"/>
                  </a:lnTo>
                  <a:lnTo>
                    <a:pt x="1756" y="148"/>
                  </a:lnTo>
                  <a:lnTo>
                    <a:pt x="1760" y="130"/>
                  </a:lnTo>
                  <a:lnTo>
                    <a:pt x="1765" y="139"/>
                  </a:lnTo>
                  <a:lnTo>
                    <a:pt x="1760" y="152"/>
                  </a:lnTo>
                  <a:lnTo>
                    <a:pt x="1765" y="175"/>
                  </a:lnTo>
                  <a:lnTo>
                    <a:pt x="1774" y="179"/>
                  </a:lnTo>
                  <a:lnTo>
                    <a:pt x="1783" y="175"/>
                  </a:lnTo>
                  <a:lnTo>
                    <a:pt x="1792" y="161"/>
                  </a:lnTo>
                  <a:lnTo>
                    <a:pt x="1787" y="148"/>
                  </a:lnTo>
                  <a:lnTo>
                    <a:pt x="1796" y="139"/>
                  </a:lnTo>
                  <a:lnTo>
                    <a:pt x="1765" y="121"/>
                  </a:lnTo>
                  <a:lnTo>
                    <a:pt x="1747" y="103"/>
                  </a:lnTo>
                  <a:lnTo>
                    <a:pt x="1738" y="121"/>
                  </a:lnTo>
                  <a:lnTo>
                    <a:pt x="1734" y="134"/>
                  </a:lnTo>
                  <a:lnTo>
                    <a:pt x="1729" y="134"/>
                  </a:lnTo>
                  <a:lnTo>
                    <a:pt x="1716" y="108"/>
                  </a:lnTo>
                  <a:close/>
                  <a:moveTo>
                    <a:pt x="1729" y="219"/>
                  </a:moveTo>
                  <a:lnTo>
                    <a:pt x="1729" y="237"/>
                  </a:lnTo>
                  <a:lnTo>
                    <a:pt x="1734" y="242"/>
                  </a:lnTo>
                  <a:lnTo>
                    <a:pt x="1738" y="233"/>
                  </a:lnTo>
                  <a:lnTo>
                    <a:pt x="1738" y="224"/>
                  </a:lnTo>
                  <a:lnTo>
                    <a:pt x="1729" y="219"/>
                  </a:lnTo>
                  <a:close/>
                  <a:moveTo>
                    <a:pt x="1738" y="242"/>
                  </a:moveTo>
                  <a:lnTo>
                    <a:pt x="1734" y="255"/>
                  </a:lnTo>
                  <a:lnTo>
                    <a:pt x="1720" y="260"/>
                  </a:lnTo>
                  <a:lnTo>
                    <a:pt x="1720" y="264"/>
                  </a:lnTo>
                  <a:lnTo>
                    <a:pt x="1734" y="264"/>
                  </a:lnTo>
                  <a:lnTo>
                    <a:pt x="1774" y="268"/>
                  </a:lnTo>
                  <a:lnTo>
                    <a:pt x="1774" y="251"/>
                  </a:lnTo>
                  <a:lnTo>
                    <a:pt x="1760" y="246"/>
                  </a:lnTo>
                  <a:lnTo>
                    <a:pt x="1760" y="242"/>
                  </a:lnTo>
                  <a:lnTo>
                    <a:pt x="1751" y="237"/>
                  </a:lnTo>
                  <a:lnTo>
                    <a:pt x="1738" y="242"/>
                  </a:lnTo>
                  <a:close/>
                  <a:moveTo>
                    <a:pt x="1765" y="921"/>
                  </a:moveTo>
                  <a:lnTo>
                    <a:pt x="1756" y="921"/>
                  </a:lnTo>
                  <a:lnTo>
                    <a:pt x="1756" y="939"/>
                  </a:lnTo>
                  <a:lnTo>
                    <a:pt x="1747" y="948"/>
                  </a:lnTo>
                  <a:lnTo>
                    <a:pt x="1747" y="988"/>
                  </a:lnTo>
                  <a:lnTo>
                    <a:pt x="1751" y="1006"/>
                  </a:lnTo>
                  <a:lnTo>
                    <a:pt x="1747" y="1055"/>
                  </a:lnTo>
                  <a:lnTo>
                    <a:pt x="1756" y="1068"/>
                  </a:lnTo>
                  <a:lnTo>
                    <a:pt x="1747" y="1082"/>
                  </a:lnTo>
                  <a:lnTo>
                    <a:pt x="1751" y="1091"/>
                  </a:lnTo>
                  <a:lnTo>
                    <a:pt x="1747" y="1104"/>
                  </a:lnTo>
                  <a:lnTo>
                    <a:pt x="1751" y="1118"/>
                  </a:lnTo>
                  <a:lnTo>
                    <a:pt x="1760" y="1100"/>
                  </a:lnTo>
                  <a:lnTo>
                    <a:pt x="1769" y="1104"/>
                  </a:lnTo>
                  <a:lnTo>
                    <a:pt x="1774" y="1113"/>
                  </a:lnTo>
                  <a:lnTo>
                    <a:pt x="1774" y="1095"/>
                  </a:lnTo>
                  <a:lnTo>
                    <a:pt x="1760" y="1077"/>
                  </a:lnTo>
                  <a:lnTo>
                    <a:pt x="1769" y="1046"/>
                  </a:lnTo>
                  <a:lnTo>
                    <a:pt x="1783" y="1046"/>
                  </a:lnTo>
                  <a:lnTo>
                    <a:pt x="1792" y="1055"/>
                  </a:lnTo>
                  <a:lnTo>
                    <a:pt x="1792" y="1055"/>
                  </a:lnTo>
                  <a:lnTo>
                    <a:pt x="1787" y="1046"/>
                  </a:lnTo>
                  <a:lnTo>
                    <a:pt x="1778" y="1019"/>
                  </a:lnTo>
                  <a:lnTo>
                    <a:pt x="1769" y="952"/>
                  </a:lnTo>
                  <a:lnTo>
                    <a:pt x="1765" y="921"/>
                  </a:lnTo>
                  <a:close/>
                  <a:moveTo>
                    <a:pt x="1805" y="1158"/>
                  </a:moveTo>
                  <a:lnTo>
                    <a:pt x="1805" y="1162"/>
                  </a:lnTo>
                  <a:lnTo>
                    <a:pt x="1819" y="1144"/>
                  </a:lnTo>
                  <a:lnTo>
                    <a:pt x="1814" y="1144"/>
                  </a:lnTo>
                  <a:lnTo>
                    <a:pt x="1805" y="1158"/>
                  </a:lnTo>
                  <a:close/>
                  <a:moveTo>
                    <a:pt x="1850" y="1118"/>
                  </a:moveTo>
                  <a:lnTo>
                    <a:pt x="1841" y="1126"/>
                  </a:lnTo>
                  <a:lnTo>
                    <a:pt x="1836" y="1122"/>
                  </a:lnTo>
                  <a:lnTo>
                    <a:pt x="1827" y="1131"/>
                  </a:lnTo>
                  <a:lnTo>
                    <a:pt x="1823" y="1140"/>
                  </a:lnTo>
                  <a:lnTo>
                    <a:pt x="1819" y="1144"/>
                  </a:lnTo>
                  <a:lnTo>
                    <a:pt x="1823" y="1144"/>
                  </a:lnTo>
                  <a:lnTo>
                    <a:pt x="1836" y="1135"/>
                  </a:lnTo>
                  <a:lnTo>
                    <a:pt x="1850" y="1126"/>
                  </a:lnTo>
                  <a:lnTo>
                    <a:pt x="1850" y="1118"/>
                  </a:lnTo>
                  <a:close/>
                  <a:moveTo>
                    <a:pt x="1854" y="161"/>
                  </a:moveTo>
                  <a:lnTo>
                    <a:pt x="1850" y="166"/>
                  </a:lnTo>
                  <a:lnTo>
                    <a:pt x="1845" y="166"/>
                  </a:lnTo>
                  <a:lnTo>
                    <a:pt x="1850" y="152"/>
                  </a:lnTo>
                  <a:lnTo>
                    <a:pt x="1832" y="152"/>
                  </a:lnTo>
                  <a:lnTo>
                    <a:pt x="1827" y="157"/>
                  </a:lnTo>
                  <a:lnTo>
                    <a:pt x="1819" y="157"/>
                  </a:lnTo>
                  <a:lnTo>
                    <a:pt x="1823" y="143"/>
                  </a:lnTo>
                  <a:lnTo>
                    <a:pt x="1814" y="143"/>
                  </a:lnTo>
                  <a:lnTo>
                    <a:pt x="1814" y="157"/>
                  </a:lnTo>
                  <a:lnTo>
                    <a:pt x="1810" y="161"/>
                  </a:lnTo>
                  <a:lnTo>
                    <a:pt x="1810" y="170"/>
                  </a:lnTo>
                  <a:lnTo>
                    <a:pt x="1823" y="184"/>
                  </a:lnTo>
                  <a:lnTo>
                    <a:pt x="1832" y="188"/>
                  </a:lnTo>
                  <a:lnTo>
                    <a:pt x="1841" y="197"/>
                  </a:lnTo>
                  <a:lnTo>
                    <a:pt x="1863" y="197"/>
                  </a:lnTo>
                  <a:lnTo>
                    <a:pt x="1868" y="192"/>
                  </a:lnTo>
                  <a:lnTo>
                    <a:pt x="1877" y="188"/>
                  </a:lnTo>
                  <a:lnTo>
                    <a:pt x="1872" y="184"/>
                  </a:lnTo>
                  <a:lnTo>
                    <a:pt x="1877" y="175"/>
                  </a:lnTo>
                  <a:lnTo>
                    <a:pt x="1872" y="175"/>
                  </a:lnTo>
                  <a:lnTo>
                    <a:pt x="1868" y="175"/>
                  </a:lnTo>
                  <a:lnTo>
                    <a:pt x="1868" y="170"/>
                  </a:lnTo>
                  <a:lnTo>
                    <a:pt x="1854" y="161"/>
                  </a:lnTo>
                  <a:close/>
                  <a:moveTo>
                    <a:pt x="1877" y="1109"/>
                  </a:moveTo>
                  <a:lnTo>
                    <a:pt x="1872" y="1109"/>
                  </a:lnTo>
                  <a:lnTo>
                    <a:pt x="1859" y="1122"/>
                  </a:lnTo>
                  <a:lnTo>
                    <a:pt x="1863" y="1126"/>
                  </a:lnTo>
                  <a:lnTo>
                    <a:pt x="1877" y="1109"/>
                  </a:lnTo>
                  <a:close/>
                  <a:moveTo>
                    <a:pt x="1899" y="1086"/>
                  </a:moveTo>
                  <a:lnTo>
                    <a:pt x="1903" y="1086"/>
                  </a:lnTo>
                  <a:lnTo>
                    <a:pt x="1899" y="1082"/>
                  </a:lnTo>
                  <a:lnTo>
                    <a:pt x="1890" y="1091"/>
                  </a:lnTo>
                  <a:lnTo>
                    <a:pt x="1890" y="1100"/>
                  </a:lnTo>
                  <a:lnTo>
                    <a:pt x="1899" y="1091"/>
                  </a:lnTo>
                  <a:lnTo>
                    <a:pt x="1899" y="1086"/>
                  </a:lnTo>
                  <a:close/>
                  <a:moveTo>
                    <a:pt x="1935" y="1037"/>
                  </a:moveTo>
                  <a:lnTo>
                    <a:pt x="1930" y="1042"/>
                  </a:lnTo>
                  <a:lnTo>
                    <a:pt x="1935" y="1046"/>
                  </a:lnTo>
                  <a:lnTo>
                    <a:pt x="1939" y="1037"/>
                  </a:lnTo>
                  <a:lnTo>
                    <a:pt x="1935" y="1037"/>
                  </a:lnTo>
                  <a:close/>
                  <a:moveTo>
                    <a:pt x="1957" y="1015"/>
                  </a:moveTo>
                  <a:lnTo>
                    <a:pt x="1957" y="1019"/>
                  </a:lnTo>
                  <a:lnTo>
                    <a:pt x="1961" y="1015"/>
                  </a:lnTo>
                  <a:lnTo>
                    <a:pt x="1957" y="1010"/>
                  </a:lnTo>
                  <a:lnTo>
                    <a:pt x="1953" y="1015"/>
                  </a:lnTo>
                  <a:lnTo>
                    <a:pt x="1957" y="1015"/>
                  </a:lnTo>
                  <a:lnTo>
                    <a:pt x="1953" y="1015"/>
                  </a:lnTo>
                  <a:lnTo>
                    <a:pt x="1948" y="1024"/>
                  </a:lnTo>
                  <a:lnTo>
                    <a:pt x="1944" y="1024"/>
                  </a:lnTo>
                  <a:lnTo>
                    <a:pt x="1944" y="1033"/>
                  </a:lnTo>
                  <a:lnTo>
                    <a:pt x="1948" y="1028"/>
                  </a:lnTo>
                  <a:lnTo>
                    <a:pt x="1957" y="1019"/>
                  </a:lnTo>
                  <a:lnTo>
                    <a:pt x="1957" y="1015"/>
                  </a:lnTo>
                  <a:close/>
                  <a:moveTo>
                    <a:pt x="2064" y="800"/>
                  </a:moveTo>
                  <a:lnTo>
                    <a:pt x="2060" y="809"/>
                  </a:lnTo>
                  <a:lnTo>
                    <a:pt x="2055" y="818"/>
                  </a:lnTo>
                  <a:lnTo>
                    <a:pt x="2060" y="823"/>
                  </a:lnTo>
                  <a:lnTo>
                    <a:pt x="2078" y="805"/>
                  </a:lnTo>
                  <a:lnTo>
                    <a:pt x="2073" y="796"/>
                  </a:lnTo>
                  <a:lnTo>
                    <a:pt x="2069" y="796"/>
                  </a:lnTo>
                  <a:lnTo>
                    <a:pt x="2069" y="800"/>
                  </a:lnTo>
                  <a:lnTo>
                    <a:pt x="2064" y="800"/>
                  </a:lnTo>
                  <a:close/>
                  <a:moveTo>
                    <a:pt x="2100" y="903"/>
                  </a:moveTo>
                  <a:lnTo>
                    <a:pt x="2091" y="903"/>
                  </a:lnTo>
                  <a:lnTo>
                    <a:pt x="2095" y="907"/>
                  </a:lnTo>
                  <a:lnTo>
                    <a:pt x="2104" y="921"/>
                  </a:lnTo>
                  <a:lnTo>
                    <a:pt x="2104" y="912"/>
                  </a:lnTo>
                  <a:lnTo>
                    <a:pt x="2100" y="903"/>
                  </a:lnTo>
                  <a:close/>
                  <a:moveTo>
                    <a:pt x="2274" y="371"/>
                  </a:moveTo>
                  <a:lnTo>
                    <a:pt x="2279" y="385"/>
                  </a:lnTo>
                  <a:lnTo>
                    <a:pt x="2288" y="380"/>
                  </a:lnTo>
                  <a:lnTo>
                    <a:pt x="2292" y="380"/>
                  </a:lnTo>
                  <a:lnTo>
                    <a:pt x="2301" y="376"/>
                  </a:lnTo>
                  <a:lnTo>
                    <a:pt x="2305" y="380"/>
                  </a:lnTo>
                  <a:lnTo>
                    <a:pt x="2319" y="380"/>
                  </a:lnTo>
                  <a:lnTo>
                    <a:pt x="2337" y="367"/>
                  </a:lnTo>
                  <a:lnTo>
                    <a:pt x="2328" y="353"/>
                  </a:lnTo>
                  <a:lnTo>
                    <a:pt x="2305" y="349"/>
                  </a:lnTo>
                  <a:lnTo>
                    <a:pt x="2296" y="349"/>
                  </a:lnTo>
                  <a:lnTo>
                    <a:pt x="2274" y="37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25" name="Freeform 145"/>
            <p:cNvSpPr>
              <a:spLocks/>
            </p:cNvSpPr>
            <p:nvPr/>
          </p:nvSpPr>
          <p:spPr bwMode="gray">
            <a:xfrm>
              <a:off x="5111143" y="3764996"/>
              <a:ext cx="519321" cy="397035"/>
            </a:xfrm>
            <a:custGeom>
              <a:avLst/>
              <a:gdLst/>
              <a:ahLst/>
              <a:cxnLst>
                <a:cxn ang="0">
                  <a:pos x="9" y="49"/>
                </a:cxn>
                <a:cxn ang="0">
                  <a:pos x="31" y="49"/>
                </a:cxn>
                <a:cxn ang="0">
                  <a:pos x="36" y="40"/>
                </a:cxn>
                <a:cxn ang="0">
                  <a:pos x="49" y="31"/>
                </a:cxn>
                <a:cxn ang="0">
                  <a:pos x="45" y="13"/>
                </a:cxn>
                <a:cxn ang="0">
                  <a:pos x="71" y="0"/>
                </a:cxn>
                <a:cxn ang="0">
                  <a:pos x="94" y="4"/>
                </a:cxn>
                <a:cxn ang="0">
                  <a:pos x="125" y="27"/>
                </a:cxn>
                <a:cxn ang="0">
                  <a:pos x="125" y="35"/>
                </a:cxn>
                <a:cxn ang="0">
                  <a:pos x="134" y="35"/>
                </a:cxn>
                <a:cxn ang="0">
                  <a:pos x="134" y="49"/>
                </a:cxn>
                <a:cxn ang="0">
                  <a:pos x="147" y="53"/>
                </a:cxn>
                <a:cxn ang="0">
                  <a:pos x="174" y="53"/>
                </a:cxn>
                <a:cxn ang="0">
                  <a:pos x="187" y="58"/>
                </a:cxn>
                <a:cxn ang="0">
                  <a:pos x="192" y="62"/>
                </a:cxn>
                <a:cxn ang="0">
                  <a:pos x="205" y="58"/>
                </a:cxn>
                <a:cxn ang="0">
                  <a:pos x="214" y="71"/>
                </a:cxn>
                <a:cxn ang="0">
                  <a:pos x="214" y="80"/>
                </a:cxn>
                <a:cxn ang="0">
                  <a:pos x="228" y="89"/>
                </a:cxn>
                <a:cxn ang="0">
                  <a:pos x="228" y="102"/>
                </a:cxn>
                <a:cxn ang="0">
                  <a:pos x="237" y="116"/>
                </a:cxn>
                <a:cxn ang="0">
                  <a:pos x="246" y="143"/>
                </a:cxn>
                <a:cxn ang="0">
                  <a:pos x="259" y="152"/>
                </a:cxn>
                <a:cxn ang="0">
                  <a:pos x="281" y="143"/>
                </a:cxn>
                <a:cxn ang="0">
                  <a:pos x="299" y="134"/>
                </a:cxn>
                <a:cxn ang="0">
                  <a:pos x="299" y="161"/>
                </a:cxn>
                <a:cxn ang="0">
                  <a:pos x="308" y="156"/>
                </a:cxn>
                <a:cxn ang="0">
                  <a:pos x="322" y="161"/>
                </a:cxn>
                <a:cxn ang="0">
                  <a:pos x="326" y="183"/>
                </a:cxn>
                <a:cxn ang="0">
                  <a:pos x="322" y="196"/>
                </a:cxn>
                <a:cxn ang="0">
                  <a:pos x="308" y="201"/>
                </a:cxn>
                <a:cxn ang="0">
                  <a:pos x="268" y="223"/>
                </a:cxn>
                <a:cxn ang="0">
                  <a:pos x="255" y="237"/>
                </a:cxn>
                <a:cxn ang="0">
                  <a:pos x="232" y="241"/>
                </a:cxn>
                <a:cxn ang="0">
                  <a:pos x="161" y="268"/>
                </a:cxn>
                <a:cxn ang="0">
                  <a:pos x="165" y="245"/>
                </a:cxn>
                <a:cxn ang="0">
                  <a:pos x="134" y="237"/>
                </a:cxn>
                <a:cxn ang="0">
                  <a:pos x="129" y="250"/>
                </a:cxn>
                <a:cxn ang="0">
                  <a:pos x="125" y="250"/>
                </a:cxn>
                <a:cxn ang="0">
                  <a:pos x="120" y="245"/>
                </a:cxn>
                <a:cxn ang="0">
                  <a:pos x="120" y="245"/>
                </a:cxn>
                <a:cxn ang="0">
                  <a:pos x="94" y="205"/>
                </a:cxn>
                <a:cxn ang="0">
                  <a:pos x="89" y="196"/>
                </a:cxn>
                <a:cxn ang="0">
                  <a:pos x="80" y="192"/>
                </a:cxn>
                <a:cxn ang="0">
                  <a:pos x="67" y="178"/>
                </a:cxn>
                <a:cxn ang="0">
                  <a:pos x="67" y="170"/>
                </a:cxn>
                <a:cxn ang="0">
                  <a:pos x="62" y="165"/>
                </a:cxn>
                <a:cxn ang="0">
                  <a:pos x="62" y="161"/>
                </a:cxn>
                <a:cxn ang="0">
                  <a:pos x="67" y="165"/>
                </a:cxn>
                <a:cxn ang="0">
                  <a:pos x="67" y="156"/>
                </a:cxn>
                <a:cxn ang="0">
                  <a:pos x="62" y="152"/>
                </a:cxn>
                <a:cxn ang="0">
                  <a:pos x="58" y="138"/>
                </a:cxn>
                <a:cxn ang="0">
                  <a:pos x="49" y="129"/>
                </a:cxn>
                <a:cxn ang="0">
                  <a:pos x="40" y="125"/>
                </a:cxn>
                <a:cxn ang="0">
                  <a:pos x="36" y="116"/>
                </a:cxn>
                <a:cxn ang="0">
                  <a:pos x="40" y="116"/>
                </a:cxn>
                <a:cxn ang="0">
                  <a:pos x="36" y="107"/>
                </a:cxn>
                <a:cxn ang="0">
                  <a:pos x="27" y="98"/>
                </a:cxn>
                <a:cxn ang="0">
                  <a:pos x="9" y="67"/>
                </a:cxn>
                <a:cxn ang="0">
                  <a:pos x="0" y="67"/>
                </a:cxn>
                <a:cxn ang="0">
                  <a:pos x="0" y="62"/>
                </a:cxn>
                <a:cxn ang="0">
                  <a:pos x="9" y="49"/>
                </a:cxn>
              </a:cxnLst>
              <a:rect l="0" t="0" r="r" b="b"/>
              <a:pathLst>
                <a:path w="326" h="268">
                  <a:moveTo>
                    <a:pt x="9" y="49"/>
                  </a:moveTo>
                  <a:lnTo>
                    <a:pt x="31" y="49"/>
                  </a:lnTo>
                  <a:lnTo>
                    <a:pt x="36" y="40"/>
                  </a:lnTo>
                  <a:lnTo>
                    <a:pt x="49" y="31"/>
                  </a:lnTo>
                  <a:lnTo>
                    <a:pt x="45" y="13"/>
                  </a:lnTo>
                  <a:lnTo>
                    <a:pt x="71" y="0"/>
                  </a:lnTo>
                  <a:lnTo>
                    <a:pt x="94" y="4"/>
                  </a:lnTo>
                  <a:lnTo>
                    <a:pt x="125" y="27"/>
                  </a:lnTo>
                  <a:lnTo>
                    <a:pt x="125" y="35"/>
                  </a:lnTo>
                  <a:lnTo>
                    <a:pt x="134" y="35"/>
                  </a:lnTo>
                  <a:lnTo>
                    <a:pt x="134" y="49"/>
                  </a:lnTo>
                  <a:lnTo>
                    <a:pt x="147" y="53"/>
                  </a:lnTo>
                  <a:lnTo>
                    <a:pt x="174" y="53"/>
                  </a:lnTo>
                  <a:lnTo>
                    <a:pt x="187" y="58"/>
                  </a:lnTo>
                  <a:lnTo>
                    <a:pt x="192" y="62"/>
                  </a:lnTo>
                  <a:lnTo>
                    <a:pt x="205" y="58"/>
                  </a:lnTo>
                  <a:lnTo>
                    <a:pt x="214" y="71"/>
                  </a:lnTo>
                  <a:lnTo>
                    <a:pt x="214" y="80"/>
                  </a:lnTo>
                  <a:lnTo>
                    <a:pt x="228" y="89"/>
                  </a:lnTo>
                  <a:lnTo>
                    <a:pt x="228" y="102"/>
                  </a:lnTo>
                  <a:lnTo>
                    <a:pt x="237" y="116"/>
                  </a:lnTo>
                  <a:lnTo>
                    <a:pt x="246" y="143"/>
                  </a:lnTo>
                  <a:lnTo>
                    <a:pt x="259" y="152"/>
                  </a:lnTo>
                  <a:lnTo>
                    <a:pt x="281" y="143"/>
                  </a:lnTo>
                  <a:lnTo>
                    <a:pt x="299" y="134"/>
                  </a:lnTo>
                  <a:lnTo>
                    <a:pt x="299" y="161"/>
                  </a:lnTo>
                  <a:lnTo>
                    <a:pt x="308" y="156"/>
                  </a:lnTo>
                  <a:lnTo>
                    <a:pt x="322" y="161"/>
                  </a:lnTo>
                  <a:lnTo>
                    <a:pt x="326" y="183"/>
                  </a:lnTo>
                  <a:lnTo>
                    <a:pt x="322" y="196"/>
                  </a:lnTo>
                  <a:lnTo>
                    <a:pt x="308" y="201"/>
                  </a:lnTo>
                  <a:lnTo>
                    <a:pt x="268" y="223"/>
                  </a:lnTo>
                  <a:lnTo>
                    <a:pt x="255" y="237"/>
                  </a:lnTo>
                  <a:lnTo>
                    <a:pt x="232" y="241"/>
                  </a:lnTo>
                  <a:lnTo>
                    <a:pt x="161" y="268"/>
                  </a:lnTo>
                  <a:lnTo>
                    <a:pt x="165" y="245"/>
                  </a:lnTo>
                  <a:lnTo>
                    <a:pt x="134" y="237"/>
                  </a:lnTo>
                  <a:lnTo>
                    <a:pt x="129" y="250"/>
                  </a:lnTo>
                  <a:lnTo>
                    <a:pt x="125" y="250"/>
                  </a:lnTo>
                  <a:lnTo>
                    <a:pt x="120" y="245"/>
                  </a:lnTo>
                  <a:lnTo>
                    <a:pt x="120" y="245"/>
                  </a:lnTo>
                  <a:lnTo>
                    <a:pt x="94" y="205"/>
                  </a:lnTo>
                  <a:lnTo>
                    <a:pt x="89" y="196"/>
                  </a:lnTo>
                  <a:lnTo>
                    <a:pt x="80" y="192"/>
                  </a:lnTo>
                  <a:lnTo>
                    <a:pt x="67" y="178"/>
                  </a:lnTo>
                  <a:lnTo>
                    <a:pt x="67" y="170"/>
                  </a:lnTo>
                  <a:lnTo>
                    <a:pt x="62" y="165"/>
                  </a:lnTo>
                  <a:lnTo>
                    <a:pt x="62" y="161"/>
                  </a:lnTo>
                  <a:lnTo>
                    <a:pt x="67" y="165"/>
                  </a:lnTo>
                  <a:lnTo>
                    <a:pt x="67" y="156"/>
                  </a:lnTo>
                  <a:lnTo>
                    <a:pt x="62" y="152"/>
                  </a:lnTo>
                  <a:lnTo>
                    <a:pt x="58" y="138"/>
                  </a:lnTo>
                  <a:lnTo>
                    <a:pt x="49" y="129"/>
                  </a:lnTo>
                  <a:lnTo>
                    <a:pt x="40" y="125"/>
                  </a:lnTo>
                  <a:lnTo>
                    <a:pt x="36" y="116"/>
                  </a:lnTo>
                  <a:lnTo>
                    <a:pt x="40" y="116"/>
                  </a:lnTo>
                  <a:lnTo>
                    <a:pt x="36" y="107"/>
                  </a:lnTo>
                  <a:lnTo>
                    <a:pt x="27" y="98"/>
                  </a:lnTo>
                  <a:lnTo>
                    <a:pt x="9" y="67"/>
                  </a:lnTo>
                  <a:lnTo>
                    <a:pt x="0" y="67"/>
                  </a:lnTo>
                  <a:lnTo>
                    <a:pt x="0" y="62"/>
                  </a:lnTo>
                  <a:lnTo>
                    <a:pt x="9" y="4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26" name="Freeform 146"/>
            <p:cNvSpPr>
              <a:spLocks/>
            </p:cNvSpPr>
            <p:nvPr/>
          </p:nvSpPr>
          <p:spPr bwMode="gray">
            <a:xfrm>
              <a:off x="6691409" y="4459808"/>
              <a:ext cx="12744" cy="13333"/>
            </a:xfrm>
            <a:custGeom>
              <a:avLst/>
              <a:gdLst/>
              <a:ahLst/>
              <a:cxnLst>
                <a:cxn ang="0">
                  <a:pos x="0" y="4"/>
                </a:cxn>
                <a:cxn ang="0">
                  <a:pos x="4" y="0"/>
                </a:cxn>
                <a:cxn ang="0">
                  <a:pos x="8" y="4"/>
                </a:cxn>
                <a:cxn ang="0">
                  <a:pos x="4" y="9"/>
                </a:cxn>
                <a:cxn ang="0">
                  <a:pos x="0" y="4"/>
                </a:cxn>
              </a:cxnLst>
              <a:rect l="0" t="0" r="r" b="b"/>
              <a:pathLst>
                <a:path w="8" h="9">
                  <a:moveTo>
                    <a:pt x="0" y="4"/>
                  </a:moveTo>
                  <a:lnTo>
                    <a:pt x="4" y="0"/>
                  </a:lnTo>
                  <a:lnTo>
                    <a:pt x="8" y="4"/>
                  </a:lnTo>
                  <a:lnTo>
                    <a:pt x="4" y="9"/>
                  </a:lnTo>
                  <a:lnTo>
                    <a:pt x="0" y="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27" name="Freeform 147"/>
            <p:cNvSpPr>
              <a:spLocks/>
            </p:cNvSpPr>
            <p:nvPr/>
          </p:nvSpPr>
          <p:spPr bwMode="gray">
            <a:xfrm>
              <a:off x="6654770" y="3982773"/>
              <a:ext cx="170452" cy="331850"/>
            </a:xfrm>
            <a:custGeom>
              <a:avLst/>
              <a:gdLst/>
              <a:ahLst/>
              <a:cxnLst>
                <a:cxn ang="0">
                  <a:pos x="0" y="14"/>
                </a:cxn>
                <a:cxn ang="0">
                  <a:pos x="5" y="9"/>
                </a:cxn>
                <a:cxn ang="0">
                  <a:pos x="27" y="9"/>
                </a:cxn>
                <a:cxn ang="0">
                  <a:pos x="36" y="5"/>
                </a:cxn>
                <a:cxn ang="0">
                  <a:pos x="49" y="0"/>
                </a:cxn>
                <a:cxn ang="0">
                  <a:pos x="67" y="9"/>
                </a:cxn>
                <a:cxn ang="0">
                  <a:pos x="63" y="18"/>
                </a:cxn>
                <a:cxn ang="0">
                  <a:pos x="81" y="18"/>
                </a:cxn>
                <a:cxn ang="0">
                  <a:pos x="81" y="23"/>
                </a:cxn>
                <a:cxn ang="0">
                  <a:pos x="76" y="31"/>
                </a:cxn>
                <a:cxn ang="0">
                  <a:pos x="76" y="36"/>
                </a:cxn>
                <a:cxn ang="0">
                  <a:pos x="67" y="36"/>
                </a:cxn>
                <a:cxn ang="0">
                  <a:pos x="67" y="40"/>
                </a:cxn>
                <a:cxn ang="0">
                  <a:pos x="54" y="49"/>
                </a:cxn>
                <a:cxn ang="0">
                  <a:pos x="49" y="67"/>
                </a:cxn>
                <a:cxn ang="0">
                  <a:pos x="63" y="76"/>
                </a:cxn>
                <a:cxn ang="0">
                  <a:pos x="67" y="94"/>
                </a:cxn>
                <a:cxn ang="0">
                  <a:pos x="98" y="125"/>
                </a:cxn>
                <a:cxn ang="0">
                  <a:pos x="107" y="161"/>
                </a:cxn>
                <a:cxn ang="0">
                  <a:pos x="107" y="166"/>
                </a:cxn>
                <a:cxn ang="0">
                  <a:pos x="107" y="170"/>
                </a:cxn>
                <a:cxn ang="0">
                  <a:pos x="103" y="188"/>
                </a:cxn>
                <a:cxn ang="0">
                  <a:pos x="90" y="188"/>
                </a:cxn>
                <a:cxn ang="0">
                  <a:pos x="81" y="197"/>
                </a:cxn>
                <a:cxn ang="0">
                  <a:pos x="72" y="197"/>
                </a:cxn>
                <a:cxn ang="0">
                  <a:pos x="67" y="197"/>
                </a:cxn>
                <a:cxn ang="0">
                  <a:pos x="67" y="210"/>
                </a:cxn>
                <a:cxn ang="0">
                  <a:pos x="58" y="206"/>
                </a:cxn>
                <a:cxn ang="0">
                  <a:pos x="58" y="210"/>
                </a:cxn>
                <a:cxn ang="0">
                  <a:pos x="49" y="215"/>
                </a:cxn>
                <a:cxn ang="0">
                  <a:pos x="45" y="224"/>
                </a:cxn>
                <a:cxn ang="0">
                  <a:pos x="36" y="224"/>
                </a:cxn>
                <a:cxn ang="0">
                  <a:pos x="40" y="224"/>
                </a:cxn>
                <a:cxn ang="0">
                  <a:pos x="40" y="210"/>
                </a:cxn>
                <a:cxn ang="0">
                  <a:pos x="45" y="206"/>
                </a:cxn>
                <a:cxn ang="0">
                  <a:pos x="36" y="197"/>
                </a:cxn>
                <a:cxn ang="0">
                  <a:pos x="45" y="183"/>
                </a:cxn>
                <a:cxn ang="0">
                  <a:pos x="58" y="183"/>
                </a:cxn>
                <a:cxn ang="0">
                  <a:pos x="58" y="174"/>
                </a:cxn>
                <a:cxn ang="0">
                  <a:pos x="67" y="174"/>
                </a:cxn>
                <a:cxn ang="0">
                  <a:pos x="76" y="166"/>
                </a:cxn>
                <a:cxn ang="0">
                  <a:pos x="76" y="139"/>
                </a:cxn>
                <a:cxn ang="0">
                  <a:pos x="72" y="134"/>
                </a:cxn>
                <a:cxn ang="0">
                  <a:pos x="67" y="107"/>
                </a:cxn>
                <a:cxn ang="0">
                  <a:pos x="58" y="103"/>
                </a:cxn>
                <a:cxn ang="0">
                  <a:pos x="40" y="72"/>
                </a:cxn>
                <a:cxn ang="0">
                  <a:pos x="27" y="63"/>
                </a:cxn>
                <a:cxn ang="0">
                  <a:pos x="27" y="49"/>
                </a:cxn>
                <a:cxn ang="0">
                  <a:pos x="31" y="54"/>
                </a:cxn>
                <a:cxn ang="0">
                  <a:pos x="36" y="45"/>
                </a:cxn>
                <a:cxn ang="0">
                  <a:pos x="27" y="36"/>
                </a:cxn>
                <a:cxn ang="0">
                  <a:pos x="14" y="36"/>
                </a:cxn>
                <a:cxn ang="0">
                  <a:pos x="9" y="23"/>
                </a:cxn>
                <a:cxn ang="0">
                  <a:pos x="0" y="14"/>
                </a:cxn>
              </a:cxnLst>
              <a:rect l="0" t="0" r="r" b="b"/>
              <a:pathLst>
                <a:path w="107" h="224">
                  <a:moveTo>
                    <a:pt x="0" y="14"/>
                  </a:moveTo>
                  <a:lnTo>
                    <a:pt x="5" y="9"/>
                  </a:lnTo>
                  <a:lnTo>
                    <a:pt x="27" y="9"/>
                  </a:lnTo>
                  <a:lnTo>
                    <a:pt x="36" y="5"/>
                  </a:lnTo>
                  <a:lnTo>
                    <a:pt x="49" y="0"/>
                  </a:lnTo>
                  <a:lnTo>
                    <a:pt x="67" y="9"/>
                  </a:lnTo>
                  <a:lnTo>
                    <a:pt x="63" y="18"/>
                  </a:lnTo>
                  <a:lnTo>
                    <a:pt x="81" y="18"/>
                  </a:lnTo>
                  <a:lnTo>
                    <a:pt x="81" y="23"/>
                  </a:lnTo>
                  <a:lnTo>
                    <a:pt x="76" y="31"/>
                  </a:lnTo>
                  <a:lnTo>
                    <a:pt x="76" y="36"/>
                  </a:lnTo>
                  <a:lnTo>
                    <a:pt x="67" y="36"/>
                  </a:lnTo>
                  <a:lnTo>
                    <a:pt x="67" y="40"/>
                  </a:lnTo>
                  <a:lnTo>
                    <a:pt x="54" y="49"/>
                  </a:lnTo>
                  <a:lnTo>
                    <a:pt x="49" y="67"/>
                  </a:lnTo>
                  <a:lnTo>
                    <a:pt x="63" y="76"/>
                  </a:lnTo>
                  <a:lnTo>
                    <a:pt x="67" y="94"/>
                  </a:lnTo>
                  <a:lnTo>
                    <a:pt x="98" y="125"/>
                  </a:lnTo>
                  <a:lnTo>
                    <a:pt x="107" y="161"/>
                  </a:lnTo>
                  <a:lnTo>
                    <a:pt x="107" y="166"/>
                  </a:lnTo>
                  <a:lnTo>
                    <a:pt x="107" y="170"/>
                  </a:lnTo>
                  <a:lnTo>
                    <a:pt x="103" y="188"/>
                  </a:lnTo>
                  <a:lnTo>
                    <a:pt x="90" y="188"/>
                  </a:lnTo>
                  <a:lnTo>
                    <a:pt x="81" y="197"/>
                  </a:lnTo>
                  <a:lnTo>
                    <a:pt x="72" y="197"/>
                  </a:lnTo>
                  <a:lnTo>
                    <a:pt x="67" y="197"/>
                  </a:lnTo>
                  <a:lnTo>
                    <a:pt x="67" y="210"/>
                  </a:lnTo>
                  <a:lnTo>
                    <a:pt x="58" y="206"/>
                  </a:lnTo>
                  <a:lnTo>
                    <a:pt x="58" y="210"/>
                  </a:lnTo>
                  <a:lnTo>
                    <a:pt x="49" y="215"/>
                  </a:lnTo>
                  <a:lnTo>
                    <a:pt x="45" y="224"/>
                  </a:lnTo>
                  <a:lnTo>
                    <a:pt x="36" y="224"/>
                  </a:lnTo>
                  <a:lnTo>
                    <a:pt x="40" y="224"/>
                  </a:lnTo>
                  <a:lnTo>
                    <a:pt x="40" y="210"/>
                  </a:lnTo>
                  <a:lnTo>
                    <a:pt x="45" y="206"/>
                  </a:lnTo>
                  <a:lnTo>
                    <a:pt x="36" y="197"/>
                  </a:lnTo>
                  <a:lnTo>
                    <a:pt x="45" y="183"/>
                  </a:lnTo>
                  <a:lnTo>
                    <a:pt x="58" y="183"/>
                  </a:lnTo>
                  <a:lnTo>
                    <a:pt x="58" y="174"/>
                  </a:lnTo>
                  <a:lnTo>
                    <a:pt x="67" y="174"/>
                  </a:lnTo>
                  <a:lnTo>
                    <a:pt x="76" y="166"/>
                  </a:lnTo>
                  <a:lnTo>
                    <a:pt x="76" y="139"/>
                  </a:lnTo>
                  <a:lnTo>
                    <a:pt x="72" y="134"/>
                  </a:lnTo>
                  <a:lnTo>
                    <a:pt x="67" y="107"/>
                  </a:lnTo>
                  <a:lnTo>
                    <a:pt x="58" y="103"/>
                  </a:lnTo>
                  <a:lnTo>
                    <a:pt x="40" y="72"/>
                  </a:lnTo>
                  <a:lnTo>
                    <a:pt x="27" y="63"/>
                  </a:lnTo>
                  <a:lnTo>
                    <a:pt x="27" y="49"/>
                  </a:lnTo>
                  <a:lnTo>
                    <a:pt x="31" y="54"/>
                  </a:lnTo>
                  <a:lnTo>
                    <a:pt x="36" y="45"/>
                  </a:lnTo>
                  <a:lnTo>
                    <a:pt x="27" y="36"/>
                  </a:lnTo>
                  <a:lnTo>
                    <a:pt x="14" y="36"/>
                  </a:lnTo>
                  <a:lnTo>
                    <a:pt x="9" y="23"/>
                  </a:lnTo>
                  <a:lnTo>
                    <a:pt x="0" y="1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28" name="Freeform 148"/>
            <p:cNvSpPr>
              <a:spLocks/>
            </p:cNvSpPr>
            <p:nvPr/>
          </p:nvSpPr>
          <p:spPr bwMode="gray">
            <a:xfrm>
              <a:off x="5139818" y="3631664"/>
              <a:ext cx="162487" cy="133333"/>
            </a:xfrm>
            <a:custGeom>
              <a:avLst/>
              <a:gdLst/>
              <a:ahLst/>
              <a:cxnLst>
                <a:cxn ang="0">
                  <a:pos x="0" y="27"/>
                </a:cxn>
                <a:cxn ang="0">
                  <a:pos x="0" y="36"/>
                </a:cxn>
                <a:cxn ang="0">
                  <a:pos x="4" y="41"/>
                </a:cxn>
                <a:cxn ang="0">
                  <a:pos x="0" y="45"/>
                </a:cxn>
                <a:cxn ang="0">
                  <a:pos x="9" y="45"/>
                </a:cxn>
                <a:cxn ang="0">
                  <a:pos x="13" y="54"/>
                </a:cxn>
                <a:cxn ang="0">
                  <a:pos x="4" y="67"/>
                </a:cxn>
                <a:cxn ang="0">
                  <a:pos x="4" y="81"/>
                </a:cxn>
                <a:cxn ang="0">
                  <a:pos x="18" y="90"/>
                </a:cxn>
                <a:cxn ang="0">
                  <a:pos x="35" y="76"/>
                </a:cxn>
                <a:cxn ang="0">
                  <a:pos x="40" y="72"/>
                </a:cxn>
                <a:cxn ang="0">
                  <a:pos x="44" y="72"/>
                </a:cxn>
                <a:cxn ang="0">
                  <a:pos x="80" y="45"/>
                </a:cxn>
                <a:cxn ang="0">
                  <a:pos x="85" y="18"/>
                </a:cxn>
                <a:cxn ang="0">
                  <a:pos x="98" y="9"/>
                </a:cxn>
                <a:cxn ang="0">
                  <a:pos x="102" y="5"/>
                </a:cxn>
                <a:cxn ang="0">
                  <a:pos x="94" y="0"/>
                </a:cxn>
                <a:cxn ang="0">
                  <a:pos x="71" y="5"/>
                </a:cxn>
                <a:cxn ang="0">
                  <a:pos x="58" y="9"/>
                </a:cxn>
                <a:cxn ang="0">
                  <a:pos x="40" y="5"/>
                </a:cxn>
                <a:cxn ang="0">
                  <a:pos x="18" y="9"/>
                </a:cxn>
                <a:cxn ang="0">
                  <a:pos x="18" y="18"/>
                </a:cxn>
                <a:cxn ang="0">
                  <a:pos x="9" y="27"/>
                </a:cxn>
                <a:cxn ang="0">
                  <a:pos x="0" y="27"/>
                </a:cxn>
              </a:cxnLst>
              <a:rect l="0" t="0" r="r" b="b"/>
              <a:pathLst>
                <a:path w="102" h="90">
                  <a:moveTo>
                    <a:pt x="0" y="27"/>
                  </a:moveTo>
                  <a:lnTo>
                    <a:pt x="0" y="36"/>
                  </a:lnTo>
                  <a:lnTo>
                    <a:pt x="4" y="41"/>
                  </a:lnTo>
                  <a:lnTo>
                    <a:pt x="0" y="45"/>
                  </a:lnTo>
                  <a:lnTo>
                    <a:pt x="9" y="45"/>
                  </a:lnTo>
                  <a:lnTo>
                    <a:pt x="13" y="54"/>
                  </a:lnTo>
                  <a:lnTo>
                    <a:pt x="4" y="67"/>
                  </a:lnTo>
                  <a:lnTo>
                    <a:pt x="4" y="81"/>
                  </a:lnTo>
                  <a:lnTo>
                    <a:pt x="18" y="90"/>
                  </a:lnTo>
                  <a:lnTo>
                    <a:pt x="35" y="76"/>
                  </a:lnTo>
                  <a:lnTo>
                    <a:pt x="40" y="72"/>
                  </a:lnTo>
                  <a:lnTo>
                    <a:pt x="44" y="72"/>
                  </a:lnTo>
                  <a:lnTo>
                    <a:pt x="80" y="45"/>
                  </a:lnTo>
                  <a:lnTo>
                    <a:pt x="85" y="18"/>
                  </a:lnTo>
                  <a:lnTo>
                    <a:pt x="98" y="9"/>
                  </a:lnTo>
                  <a:lnTo>
                    <a:pt x="102" y="5"/>
                  </a:lnTo>
                  <a:lnTo>
                    <a:pt x="94" y="0"/>
                  </a:lnTo>
                  <a:lnTo>
                    <a:pt x="71" y="5"/>
                  </a:lnTo>
                  <a:lnTo>
                    <a:pt x="58" y="9"/>
                  </a:lnTo>
                  <a:lnTo>
                    <a:pt x="40" y="5"/>
                  </a:lnTo>
                  <a:lnTo>
                    <a:pt x="18" y="9"/>
                  </a:lnTo>
                  <a:lnTo>
                    <a:pt x="18" y="18"/>
                  </a:lnTo>
                  <a:lnTo>
                    <a:pt x="9" y="27"/>
                  </a:lnTo>
                  <a:lnTo>
                    <a:pt x="0" y="27"/>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29" name="Freeform 149"/>
            <p:cNvSpPr>
              <a:spLocks/>
            </p:cNvSpPr>
            <p:nvPr/>
          </p:nvSpPr>
          <p:spPr bwMode="gray">
            <a:xfrm>
              <a:off x="5864637" y="3519072"/>
              <a:ext cx="178417" cy="125925"/>
            </a:xfrm>
            <a:custGeom>
              <a:avLst/>
              <a:gdLst/>
              <a:ahLst/>
              <a:cxnLst>
                <a:cxn ang="0">
                  <a:pos x="54" y="18"/>
                </a:cxn>
                <a:cxn ang="0">
                  <a:pos x="50" y="18"/>
                </a:cxn>
                <a:cxn ang="0">
                  <a:pos x="45" y="18"/>
                </a:cxn>
                <a:cxn ang="0">
                  <a:pos x="45" y="9"/>
                </a:cxn>
                <a:cxn ang="0">
                  <a:pos x="45" y="9"/>
                </a:cxn>
                <a:cxn ang="0">
                  <a:pos x="45" y="0"/>
                </a:cxn>
                <a:cxn ang="0">
                  <a:pos x="41" y="0"/>
                </a:cxn>
                <a:cxn ang="0">
                  <a:pos x="41" y="5"/>
                </a:cxn>
                <a:cxn ang="0">
                  <a:pos x="27" y="5"/>
                </a:cxn>
                <a:cxn ang="0">
                  <a:pos x="32" y="9"/>
                </a:cxn>
                <a:cxn ang="0">
                  <a:pos x="23" y="18"/>
                </a:cxn>
                <a:cxn ang="0">
                  <a:pos x="9" y="27"/>
                </a:cxn>
                <a:cxn ang="0">
                  <a:pos x="9" y="27"/>
                </a:cxn>
                <a:cxn ang="0">
                  <a:pos x="5" y="32"/>
                </a:cxn>
                <a:cxn ang="0">
                  <a:pos x="0" y="36"/>
                </a:cxn>
                <a:cxn ang="0">
                  <a:pos x="5" y="41"/>
                </a:cxn>
                <a:cxn ang="0">
                  <a:pos x="5" y="41"/>
                </a:cxn>
                <a:cxn ang="0">
                  <a:pos x="9" y="45"/>
                </a:cxn>
                <a:cxn ang="0">
                  <a:pos x="14" y="45"/>
                </a:cxn>
                <a:cxn ang="0">
                  <a:pos x="9" y="54"/>
                </a:cxn>
                <a:cxn ang="0">
                  <a:pos x="14" y="58"/>
                </a:cxn>
                <a:cxn ang="0">
                  <a:pos x="9" y="67"/>
                </a:cxn>
                <a:cxn ang="0">
                  <a:pos x="5" y="76"/>
                </a:cxn>
                <a:cxn ang="0">
                  <a:pos x="9" y="76"/>
                </a:cxn>
                <a:cxn ang="0">
                  <a:pos x="23" y="72"/>
                </a:cxn>
                <a:cxn ang="0">
                  <a:pos x="36" y="67"/>
                </a:cxn>
                <a:cxn ang="0">
                  <a:pos x="41" y="67"/>
                </a:cxn>
                <a:cxn ang="0">
                  <a:pos x="54" y="50"/>
                </a:cxn>
                <a:cxn ang="0">
                  <a:pos x="58" y="54"/>
                </a:cxn>
                <a:cxn ang="0">
                  <a:pos x="63" y="67"/>
                </a:cxn>
                <a:cxn ang="0">
                  <a:pos x="58" y="85"/>
                </a:cxn>
                <a:cxn ang="0">
                  <a:pos x="81" y="72"/>
                </a:cxn>
                <a:cxn ang="0">
                  <a:pos x="108" y="76"/>
                </a:cxn>
                <a:cxn ang="0">
                  <a:pos x="112" y="72"/>
                </a:cxn>
                <a:cxn ang="0">
                  <a:pos x="112" y="67"/>
                </a:cxn>
                <a:cxn ang="0">
                  <a:pos x="108" y="67"/>
                </a:cxn>
                <a:cxn ang="0">
                  <a:pos x="108" y="54"/>
                </a:cxn>
                <a:cxn ang="0">
                  <a:pos x="90" y="50"/>
                </a:cxn>
                <a:cxn ang="0">
                  <a:pos x="90" y="32"/>
                </a:cxn>
                <a:cxn ang="0">
                  <a:pos x="81" y="32"/>
                </a:cxn>
                <a:cxn ang="0">
                  <a:pos x="76" y="36"/>
                </a:cxn>
                <a:cxn ang="0">
                  <a:pos x="63" y="36"/>
                </a:cxn>
                <a:cxn ang="0">
                  <a:pos x="63" y="32"/>
                </a:cxn>
                <a:cxn ang="0">
                  <a:pos x="58" y="32"/>
                </a:cxn>
                <a:cxn ang="0">
                  <a:pos x="54" y="36"/>
                </a:cxn>
                <a:cxn ang="0">
                  <a:pos x="50" y="32"/>
                </a:cxn>
                <a:cxn ang="0">
                  <a:pos x="45" y="32"/>
                </a:cxn>
                <a:cxn ang="0">
                  <a:pos x="41" y="32"/>
                </a:cxn>
                <a:cxn ang="0">
                  <a:pos x="27" y="32"/>
                </a:cxn>
                <a:cxn ang="0">
                  <a:pos x="27" y="27"/>
                </a:cxn>
                <a:cxn ang="0">
                  <a:pos x="32" y="23"/>
                </a:cxn>
                <a:cxn ang="0">
                  <a:pos x="32" y="18"/>
                </a:cxn>
                <a:cxn ang="0">
                  <a:pos x="41" y="18"/>
                </a:cxn>
                <a:cxn ang="0">
                  <a:pos x="45" y="23"/>
                </a:cxn>
                <a:cxn ang="0">
                  <a:pos x="45" y="27"/>
                </a:cxn>
                <a:cxn ang="0">
                  <a:pos x="50" y="27"/>
                </a:cxn>
                <a:cxn ang="0">
                  <a:pos x="50" y="23"/>
                </a:cxn>
                <a:cxn ang="0">
                  <a:pos x="54" y="18"/>
                </a:cxn>
              </a:cxnLst>
              <a:rect l="0" t="0" r="r" b="b"/>
              <a:pathLst>
                <a:path w="112" h="85">
                  <a:moveTo>
                    <a:pt x="54" y="18"/>
                  </a:moveTo>
                  <a:lnTo>
                    <a:pt x="50" y="18"/>
                  </a:lnTo>
                  <a:lnTo>
                    <a:pt x="45" y="18"/>
                  </a:lnTo>
                  <a:lnTo>
                    <a:pt x="45" y="9"/>
                  </a:lnTo>
                  <a:lnTo>
                    <a:pt x="45" y="9"/>
                  </a:lnTo>
                  <a:lnTo>
                    <a:pt x="45" y="0"/>
                  </a:lnTo>
                  <a:lnTo>
                    <a:pt x="41" y="0"/>
                  </a:lnTo>
                  <a:lnTo>
                    <a:pt x="41" y="5"/>
                  </a:lnTo>
                  <a:lnTo>
                    <a:pt x="27" y="5"/>
                  </a:lnTo>
                  <a:lnTo>
                    <a:pt x="32" y="9"/>
                  </a:lnTo>
                  <a:lnTo>
                    <a:pt x="23" y="18"/>
                  </a:lnTo>
                  <a:lnTo>
                    <a:pt x="9" y="27"/>
                  </a:lnTo>
                  <a:lnTo>
                    <a:pt x="9" y="27"/>
                  </a:lnTo>
                  <a:lnTo>
                    <a:pt x="5" y="32"/>
                  </a:lnTo>
                  <a:lnTo>
                    <a:pt x="0" y="36"/>
                  </a:lnTo>
                  <a:lnTo>
                    <a:pt x="5" y="41"/>
                  </a:lnTo>
                  <a:lnTo>
                    <a:pt x="5" y="41"/>
                  </a:lnTo>
                  <a:lnTo>
                    <a:pt x="9" y="45"/>
                  </a:lnTo>
                  <a:lnTo>
                    <a:pt x="14" y="45"/>
                  </a:lnTo>
                  <a:lnTo>
                    <a:pt x="9" y="54"/>
                  </a:lnTo>
                  <a:lnTo>
                    <a:pt x="14" y="58"/>
                  </a:lnTo>
                  <a:lnTo>
                    <a:pt x="9" y="67"/>
                  </a:lnTo>
                  <a:lnTo>
                    <a:pt x="5" y="76"/>
                  </a:lnTo>
                  <a:lnTo>
                    <a:pt x="9" y="76"/>
                  </a:lnTo>
                  <a:lnTo>
                    <a:pt x="23" y="72"/>
                  </a:lnTo>
                  <a:lnTo>
                    <a:pt x="36" y="67"/>
                  </a:lnTo>
                  <a:lnTo>
                    <a:pt x="41" y="67"/>
                  </a:lnTo>
                  <a:lnTo>
                    <a:pt x="54" y="50"/>
                  </a:lnTo>
                  <a:lnTo>
                    <a:pt x="58" y="54"/>
                  </a:lnTo>
                  <a:lnTo>
                    <a:pt x="63" y="67"/>
                  </a:lnTo>
                  <a:lnTo>
                    <a:pt x="58" y="85"/>
                  </a:lnTo>
                  <a:lnTo>
                    <a:pt x="81" y="72"/>
                  </a:lnTo>
                  <a:lnTo>
                    <a:pt x="108" y="76"/>
                  </a:lnTo>
                  <a:lnTo>
                    <a:pt x="112" y="72"/>
                  </a:lnTo>
                  <a:lnTo>
                    <a:pt x="112" y="67"/>
                  </a:lnTo>
                  <a:lnTo>
                    <a:pt x="108" y="67"/>
                  </a:lnTo>
                  <a:lnTo>
                    <a:pt x="108" y="54"/>
                  </a:lnTo>
                  <a:lnTo>
                    <a:pt x="90" y="50"/>
                  </a:lnTo>
                  <a:lnTo>
                    <a:pt x="90" y="32"/>
                  </a:lnTo>
                  <a:lnTo>
                    <a:pt x="81" y="32"/>
                  </a:lnTo>
                  <a:lnTo>
                    <a:pt x="76" y="36"/>
                  </a:lnTo>
                  <a:lnTo>
                    <a:pt x="63" y="36"/>
                  </a:lnTo>
                  <a:lnTo>
                    <a:pt x="63" y="32"/>
                  </a:lnTo>
                  <a:lnTo>
                    <a:pt x="58" y="32"/>
                  </a:lnTo>
                  <a:lnTo>
                    <a:pt x="54" y="36"/>
                  </a:lnTo>
                  <a:lnTo>
                    <a:pt x="50" y="32"/>
                  </a:lnTo>
                  <a:lnTo>
                    <a:pt x="45" y="32"/>
                  </a:lnTo>
                  <a:lnTo>
                    <a:pt x="41" y="32"/>
                  </a:lnTo>
                  <a:lnTo>
                    <a:pt x="27" y="32"/>
                  </a:lnTo>
                  <a:lnTo>
                    <a:pt x="27" y="27"/>
                  </a:lnTo>
                  <a:lnTo>
                    <a:pt x="32" y="23"/>
                  </a:lnTo>
                  <a:lnTo>
                    <a:pt x="32" y="18"/>
                  </a:lnTo>
                  <a:lnTo>
                    <a:pt x="41" y="18"/>
                  </a:lnTo>
                  <a:lnTo>
                    <a:pt x="45" y="23"/>
                  </a:lnTo>
                  <a:lnTo>
                    <a:pt x="45" y="27"/>
                  </a:lnTo>
                  <a:lnTo>
                    <a:pt x="50" y="27"/>
                  </a:lnTo>
                  <a:lnTo>
                    <a:pt x="50" y="23"/>
                  </a:lnTo>
                  <a:lnTo>
                    <a:pt x="54" y="18"/>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30" name="Freeform 150"/>
            <p:cNvSpPr>
              <a:spLocks/>
            </p:cNvSpPr>
            <p:nvPr/>
          </p:nvSpPr>
          <p:spPr bwMode="gray">
            <a:xfrm>
              <a:off x="6548039" y="4049439"/>
              <a:ext cx="184789" cy="324443"/>
            </a:xfrm>
            <a:custGeom>
              <a:avLst/>
              <a:gdLst/>
              <a:ahLst/>
              <a:cxnLst>
                <a:cxn ang="0">
                  <a:pos x="18" y="156"/>
                </a:cxn>
                <a:cxn ang="0">
                  <a:pos x="23" y="147"/>
                </a:cxn>
                <a:cxn ang="0">
                  <a:pos x="27" y="143"/>
                </a:cxn>
                <a:cxn ang="0">
                  <a:pos x="31" y="134"/>
                </a:cxn>
                <a:cxn ang="0">
                  <a:pos x="27" y="121"/>
                </a:cxn>
                <a:cxn ang="0">
                  <a:pos x="31" y="103"/>
                </a:cxn>
                <a:cxn ang="0">
                  <a:pos x="14" y="85"/>
                </a:cxn>
                <a:cxn ang="0">
                  <a:pos x="9" y="80"/>
                </a:cxn>
                <a:cxn ang="0">
                  <a:pos x="18" y="71"/>
                </a:cxn>
                <a:cxn ang="0">
                  <a:pos x="14" y="58"/>
                </a:cxn>
                <a:cxn ang="0">
                  <a:pos x="5" y="49"/>
                </a:cxn>
                <a:cxn ang="0">
                  <a:pos x="5" y="36"/>
                </a:cxn>
                <a:cxn ang="0">
                  <a:pos x="0" y="31"/>
                </a:cxn>
                <a:cxn ang="0">
                  <a:pos x="9" y="13"/>
                </a:cxn>
                <a:cxn ang="0">
                  <a:pos x="18" y="9"/>
                </a:cxn>
                <a:cxn ang="0">
                  <a:pos x="31" y="0"/>
                </a:cxn>
                <a:cxn ang="0">
                  <a:pos x="40" y="0"/>
                </a:cxn>
                <a:cxn ang="0">
                  <a:pos x="49" y="4"/>
                </a:cxn>
                <a:cxn ang="0">
                  <a:pos x="45" y="9"/>
                </a:cxn>
                <a:cxn ang="0">
                  <a:pos x="54" y="13"/>
                </a:cxn>
                <a:cxn ang="0">
                  <a:pos x="54" y="49"/>
                </a:cxn>
                <a:cxn ang="0">
                  <a:pos x="67" y="36"/>
                </a:cxn>
                <a:cxn ang="0">
                  <a:pos x="76" y="40"/>
                </a:cxn>
                <a:cxn ang="0">
                  <a:pos x="85" y="31"/>
                </a:cxn>
                <a:cxn ang="0">
                  <a:pos x="94" y="31"/>
                </a:cxn>
                <a:cxn ang="0">
                  <a:pos x="103" y="58"/>
                </a:cxn>
                <a:cxn ang="0">
                  <a:pos x="116" y="71"/>
                </a:cxn>
                <a:cxn ang="0">
                  <a:pos x="107" y="89"/>
                </a:cxn>
                <a:cxn ang="0">
                  <a:pos x="81" y="94"/>
                </a:cxn>
                <a:cxn ang="0">
                  <a:pos x="72" y="107"/>
                </a:cxn>
                <a:cxn ang="0">
                  <a:pos x="81" y="125"/>
                </a:cxn>
                <a:cxn ang="0">
                  <a:pos x="81" y="134"/>
                </a:cxn>
                <a:cxn ang="0">
                  <a:pos x="72" y="129"/>
                </a:cxn>
                <a:cxn ang="0">
                  <a:pos x="63" y="121"/>
                </a:cxn>
                <a:cxn ang="0">
                  <a:pos x="49" y="121"/>
                </a:cxn>
                <a:cxn ang="0">
                  <a:pos x="49" y="107"/>
                </a:cxn>
                <a:cxn ang="0">
                  <a:pos x="40" y="107"/>
                </a:cxn>
                <a:cxn ang="0">
                  <a:pos x="40" y="125"/>
                </a:cxn>
                <a:cxn ang="0">
                  <a:pos x="31" y="138"/>
                </a:cxn>
                <a:cxn ang="0">
                  <a:pos x="27" y="170"/>
                </a:cxn>
                <a:cxn ang="0">
                  <a:pos x="36" y="170"/>
                </a:cxn>
                <a:cxn ang="0">
                  <a:pos x="45" y="183"/>
                </a:cxn>
                <a:cxn ang="0">
                  <a:pos x="49" y="196"/>
                </a:cxn>
                <a:cxn ang="0">
                  <a:pos x="58" y="201"/>
                </a:cxn>
                <a:cxn ang="0">
                  <a:pos x="67" y="210"/>
                </a:cxn>
                <a:cxn ang="0">
                  <a:pos x="63" y="219"/>
                </a:cxn>
                <a:cxn ang="0">
                  <a:pos x="54" y="219"/>
                </a:cxn>
                <a:cxn ang="0">
                  <a:pos x="45" y="205"/>
                </a:cxn>
                <a:cxn ang="0">
                  <a:pos x="40" y="210"/>
                </a:cxn>
                <a:cxn ang="0">
                  <a:pos x="31" y="205"/>
                </a:cxn>
                <a:cxn ang="0">
                  <a:pos x="27" y="196"/>
                </a:cxn>
                <a:cxn ang="0">
                  <a:pos x="23" y="201"/>
                </a:cxn>
                <a:cxn ang="0">
                  <a:pos x="18" y="196"/>
                </a:cxn>
                <a:cxn ang="0">
                  <a:pos x="23" y="192"/>
                </a:cxn>
                <a:cxn ang="0">
                  <a:pos x="18" y="188"/>
                </a:cxn>
                <a:cxn ang="0">
                  <a:pos x="14" y="192"/>
                </a:cxn>
                <a:cxn ang="0">
                  <a:pos x="9" y="183"/>
                </a:cxn>
                <a:cxn ang="0">
                  <a:pos x="14" y="170"/>
                </a:cxn>
                <a:cxn ang="0">
                  <a:pos x="18" y="156"/>
                </a:cxn>
              </a:cxnLst>
              <a:rect l="0" t="0" r="r" b="b"/>
              <a:pathLst>
                <a:path w="116" h="219">
                  <a:moveTo>
                    <a:pt x="18" y="156"/>
                  </a:moveTo>
                  <a:lnTo>
                    <a:pt x="23" y="147"/>
                  </a:lnTo>
                  <a:lnTo>
                    <a:pt x="27" y="143"/>
                  </a:lnTo>
                  <a:lnTo>
                    <a:pt x="31" y="134"/>
                  </a:lnTo>
                  <a:lnTo>
                    <a:pt x="27" y="121"/>
                  </a:lnTo>
                  <a:lnTo>
                    <a:pt x="31" y="103"/>
                  </a:lnTo>
                  <a:lnTo>
                    <a:pt x="14" y="85"/>
                  </a:lnTo>
                  <a:lnTo>
                    <a:pt x="9" y="80"/>
                  </a:lnTo>
                  <a:lnTo>
                    <a:pt x="18" y="71"/>
                  </a:lnTo>
                  <a:lnTo>
                    <a:pt x="14" y="58"/>
                  </a:lnTo>
                  <a:lnTo>
                    <a:pt x="5" y="49"/>
                  </a:lnTo>
                  <a:lnTo>
                    <a:pt x="5" y="36"/>
                  </a:lnTo>
                  <a:lnTo>
                    <a:pt x="0" y="31"/>
                  </a:lnTo>
                  <a:lnTo>
                    <a:pt x="9" y="13"/>
                  </a:lnTo>
                  <a:lnTo>
                    <a:pt x="18" y="9"/>
                  </a:lnTo>
                  <a:lnTo>
                    <a:pt x="31" y="0"/>
                  </a:lnTo>
                  <a:lnTo>
                    <a:pt x="40" y="0"/>
                  </a:lnTo>
                  <a:lnTo>
                    <a:pt x="49" y="4"/>
                  </a:lnTo>
                  <a:lnTo>
                    <a:pt x="45" y="9"/>
                  </a:lnTo>
                  <a:lnTo>
                    <a:pt x="54" y="13"/>
                  </a:lnTo>
                  <a:lnTo>
                    <a:pt x="54" y="49"/>
                  </a:lnTo>
                  <a:lnTo>
                    <a:pt x="67" y="36"/>
                  </a:lnTo>
                  <a:lnTo>
                    <a:pt x="76" y="40"/>
                  </a:lnTo>
                  <a:lnTo>
                    <a:pt x="85" y="31"/>
                  </a:lnTo>
                  <a:lnTo>
                    <a:pt x="94" y="31"/>
                  </a:lnTo>
                  <a:lnTo>
                    <a:pt x="103" y="58"/>
                  </a:lnTo>
                  <a:lnTo>
                    <a:pt x="116" y="71"/>
                  </a:lnTo>
                  <a:lnTo>
                    <a:pt x="107" y="89"/>
                  </a:lnTo>
                  <a:lnTo>
                    <a:pt x="81" y="94"/>
                  </a:lnTo>
                  <a:lnTo>
                    <a:pt x="72" y="107"/>
                  </a:lnTo>
                  <a:lnTo>
                    <a:pt x="81" y="125"/>
                  </a:lnTo>
                  <a:lnTo>
                    <a:pt x="81" y="134"/>
                  </a:lnTo>
                  <a:lnTo>
                    <a:pt x="72" y="129"/>
                  </a:lnTo>
                  <a:lnTo>
                    <a:pt x="63" y="121"/>
                  </a:lnTo>
                  <a:lnTo>
                    <a:pt x="49" y="121"/>
                  </a:lnTo>
                  <a:lnTo>
                    <a:pt x="49" y="107"/>
                  </a:lnTo>
                  <a:lnTo>
                    <a:pt x="40" y="107"/>
                  </a:lnTo>
                  <a:lnTo>
                    <a:pt x="40" y="125"/>
                  </a:lnTo>
                  <a:lnTo>
                    <a:pt x="31" y="138"/>
                  </a:lnTo>
                  <a:lnTo>
                    <a:pt x="27" y="170"/>
                  </a:lnTo>
                  <a:lnTo>
                    <a:pt x="36" y="170"/>
                  </a:lnTo>
                  <a:lnTo>
                    <a:pt x="45" y="183"/>
                  </a:lnTo>
                  <a:lnTo>
                    <a:pt x="49" y="196"/>
                  </a:lnTo>
                  <a:lnTo>
                    <a:pt x="58" y="201"/>
                  </a:lnTo>
                  <a:lnTo>
                    <a:pt x="67" y="210"/>
                  </a:lnTo>
                  <a:lnTo>
                    <a:pt x="63" y="219"/>
                  </a:lnTo>
                  <a:lnTo>
                    <a:pt x="54" y="219"/>
                  </a:lnTo>
                  <a:lnTo>
                    <a:pt x="45" y="205"/>
                  </a:lnTo>
                  <a:lnTo>
                    <a:pt x="40" y="210"/>
                  </a:lnTo>
                  <a:lnTo>
                    <a:pt x="31" y="205"/>
                  </a:lnTo>
                  <a:lnTo>
                    <a:pt x="27" y="196"/>
                  </a:lnTo>
                  <a:lnTo>
                    <a:pt x="23" y="201"/>
                  </a:lnTo>
                  <a:lnTo>
                    <a:pt x="18" y="196"/>
                  </a:lnTo>
                  <a:lnTo>
                    <a:pt x="23" y="192"/>
                  </a:lnTo>
                  <a:lnTo>
                    <a:pt x="18" y="188"/>
                  </a:lnTo>
                  <a:lnTo>
                    <a:pt x="14" y="192"/>
                  </a:lnTo>
                  <a:lnTo>
                    <a:pt x="9" y="183"/>
                  </a:lnTo>
                  <a:lnTo>
                    <a:pt x="14" y="170"/>
                  </a:lnTo>
                  <a:lnTo>
                    <a:pt x="18" y="156"/>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31" name="Freeform 151"/>
            <p:cNvSpPr>
              <a:spLocks/>
            </p:cNvSpPr>
            <p:nvPr/>
          </p:nvSpPr>
          <p:spPr bwMode="gray">
            <a:xfrm>
              <a:off x="5488687" y="3916107"/>
              <a:ext cx="127441" cy="74074"/>
            </a:xfrm>
            <a:custGeom>
              <a:avLst/>
              <a:gdLst/>
              <a:ahLst/>
              <a:cxnLst>
                <a:cxn ang="0">
                  <a:pos x="0" y="14"/>
                </a:cxn>
                <a:cxn ang="0">
                  <a:pos x="9" y="18"/>
                </a:cxn>
                <a:cxn ang="0">
                  <a:pos x="13" y="18"/>
                </a:cxn>
                <a:cxn ang="0">
                  <a:pos x="26" y="23"/>
                </a:cxn>
                <a:cxn ang="0">
                  <a:pos x="40" y="23"/>
                </a:cxn>
                <a:cxn ang="0">
                  <a:pos x="44" y="32"/>
                </a:cxn>
                <a:cxn ang="0">
                  <a:pos x="49" y="27"/>
                </a:cxn>
                <a:cxn ang="0">
                  <a:pos x="49" y="23"/>
                </a:cxn>
                <a:cxn ang="0">
                  <a:pos x="53" y="23"/>
                </a:cxn>
                <a:cxn ang="0">
                  <a:pos x="71" y="0"/>
                </a:cxn>
                <a:cxn ang="0">
                  <a:pos x="76" y="0"/>
                </a:cxn>
                <a:cxn ang="0">
                  <a:pos x="80" y="5"/>
                </a:cxn>
                <a:cxn ang="0">
                  <a:pos x="76" y="14"/>
                </a:cxn>
                <a:cxn ang="0">
                  <a:pos x="76" y="14"/>
                </a:cxn>
                <a:cxn ang="0">
                  <a:pos x="71" y="18"/>
                </a:cxn>
                <a:cxn ang="0">
                  <a:pos x="62" y="32"/>
                </a:cxn>
                <a:cxn ang="0">
                  <a:pos x="44" y="41"/>
                </a:cxn>
                <a:cxn ang="0">
                  <a:pos x="22" y="50"/>
                </a:cxn>
                <a:cxn ang="0">
                  <a:pos x="9" y="41"/>
                </a:cxn>
                <a:cxn ang="0">
                  <a:pos x="0" y="14"/>
                </a:cxn>
              </a:cxnLst>
              <a:rect l="0" t="0" r="r" b="b"/>
              <a:pathLst>
                <a:path w="80" h="50">
                  <a:moveTo>
                    <a:pt x="0" y="14"/>
                  </a:moveTo>
                  <a:lnTo>
                    <a:pt x="9" y="18"/>
                  </a:lnTo>
                  <a:lnTo>
                    <a:pt x="13" y="18"/>
                  </a:lnTo>
                  <a:lnTo>
                    <a:pt x="26" y="23"/>
                  </a:lnTo>
                  <a:lnTo>
                    <a:pt x="40" y="23"/>
                  </a:lnTo>
                  <a:lnTo>
                    <a:pt x="44" y="32"/>
                  </a:lnTo>
                  <a:lnTo>
                    <a:pt x="49" y="27"/>
                  </a:lnTo>
                  <a:lnTo>
                    <a:pt x="49" y="23"/>
                  </a:lnTo>
                  <a:lnTo>
                    <a:pt x="53" y="23"/>
                  </a:lnTo>
                  <a:lnTo>
                    <a:pt x="71" y="0"/>
                  </a:lnTo>
                  <a:lnTo>
                    <a:pt x="76" y="0"/>
                  </a:lnTo>
                  <a:lnTo>
                    <a:pt x="80" y="5"/>
                  </a:lnTo>
                  <a:lnTo>
                    <a:pt x="76" y="14"/>
                  </a:lnTo>
                  <a:lnTo>
                    <a:pt x="76" y="14"/>
                  </a:lnTo>
                  <a:lnTo>
                    <a:pt x="71" y="18"/>
                  </a:lnTo>
                  <a:lnTo>
                    <a:pt x="62" y="32"/>
                  </a:lnTo>
                  <a:lnTo>
                    <a:pt x="44" y="41"/>
                  </a:lnTo>
                  <a:lnTo>
                    <a:pt x="22" y="50"/>
                  </a:lnTo>
                  <a:lnTo>
                    <a:pt x="9" y="41"/>
                  </a:lnTo>
                  <a:lnTo>
                    <a:pt x="0" y="1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32" name="Freeform 152"/>
            <p:cNvSpPr>
              <a:spLocks/>
            </p:cNvSpPr>
            <p:nvPr/>
          </p:nvSpPr>
          <p:spPr bwMode="gray">
            <a:xfrm>
              <a:off x="5530105" y="3473146"/>
              <a:ext cx="313823" cy="211851"/>
            </a:xfrm>
            <a:custGeom>
              <a:avLst/>
              <a:gdLst/>
              <a:ahLst/>
              <a:cxnLst>
                <a:cxn ang="0">
                  <a:pos x="5" y="31"/>
                </a:cxn>
                <a:cxn ang="0">
                  <a:pos x="18" y="9"/>
                </a:cxn>
                <a:cxn ang="0">
                  <a:pos x="32" y="31"/>
                </a:cxn>
                <a:cxn ang="0">
                  <a:pos x="9" y="40"/>
                </a:cxn>
                <a:cxn ang="0">
                  <a:pos x="0" y="49"/>
                </a:cxn>
                <a:cxn ang="0">
                  <a:pos x="9" y="54"/>
                </a:cxn>
                <a:cxn ang="0">
                  <a:pos x="18" y="67"/>
                </a:cxn>
                <a:cxn ang="0">
                  <a:pos x="5" y="67"/>
                </a:cxn>
                <a:cxn ang="0">
                  <a:pos x="14" y="72"/>
                </a:cxn>
                <a:cxn ang="0">
                  <a:pos x="18" y="98"/>
                </a:cxn>
                <a:cxn ang="0">
                  <a:pos x="32" y="103"/>
                </a:cxn>
                <a:cxn ang="0">
                  <a:pos x="54" y="94"/>
                </a:cxn>
                <a:cxn ang="0">
                  <a:pos x="72" y="94"/>
                </a:cxn>
                <a:cxn ang="0">
                  <a:pos x="108" y="116"/>
                </a:cxn>
                <a:cxn ang="0">
                  <a:pos x="121" y="134"/>
                </a:cxn>
                <a:cxn ang="0">
                  <a:pos x="139" y="143"/>
                </a:cxn>
                <a:cxn ang="0">
                  <a:pos x="170" y="125"/>
                </a:cxn>
                <a:cxn ang="0">
                  <a:pos x="188" y="103"/>
                </a:cxn>
                <a:cxn ang="0">
                  <a:pos x="197" y="103"/>
                </a:cxn>
                <a:cxn ang="0">
                  <a:pos x="188" y="89"/>
                </a:cxn>
                <a:cxn ang="0">
                  <a:pos x="175" y="81"/>
                </a:cxn>
                <a:cxn ang="0">
                  <a:pos x="152" y="63"/>
                </a:cxn>
                <a:cxn ang="0">
                  <a:pos x="134" y="45"/>
                </a:cxn>
                <a:cxn ang="0">
                  <a:pos x="130" y="27"/>
                </a:cxn>
                <a:cxn ang="0">
                  <a:pos x="108" y="31"/>
                </a:cxn>
                <a:cxn ang="0">
                  <a:pos x="108" y="13"/>
                </a:cxn>
                <a:cxn ang="0">
                  <a:pos x="99" y="5"/>
                </a:cxn>
                <a:cxn ang="0">
                  <a:pos x="81" y="5"/>
                </a:cxn>
                <a:cxn ang="0">
                  <a:pos x="81" y="13"/>
                </a:cxn>
                <a:cxn ang="0">
                  <a:pos x="72" y="9"/>
                </a:cxn>
                <a:cxn ang="0">
                  <a:pos x="67" y="13"/>
                </a:cxn>
                <a:cxn ang="0">
                  <a:pos x="63" y="22"/>
                </a:cxn>
                <a:cxn ang="0">
                  <a:pos x="59" y="27"/>
                </a:cxn>
                <a:cxn ang="0">
                  <a:pos x="41" y="27"/>
                </a:cxn>
                <a:cxn ang="0">
                  <a:pos x="32" y="13"/>
                </a:cxn>
                <a:cxn ang="0">
                  <a:pos x="9" y="9"/>
                </a:cxn>
                <a:cxn ang="0">
                  <a:pos x="0" y="18"/>
                </a:cxn>
              </a:cxnLst>
              <a:rect l="0" t="0" r="r" b="b"/>
              <a:pathLst>
                <a:path w="197" h="143">
                  <a:moveTo>
                    <a:pt x="0" y="18"/>
                  </a:moveTo>
                  <a:lnTo>
                    <a:pt x="5" y="31"/>
                  </a:lnTo>
                  <a:lnTo>
                    <a:pt x="5" y="13"/>
                  </a:lnTo>
                  <a:lnTo>
                    <a:pt x="18" y="9"/>
                  </a:lnTo>
                  <a:lnTo>
                    <a:pt x="23" y="22"/>
                  </a:lnTo>
                  <a:lnTo>
                    <a:pt x="32" y="31"/>
                  </a:lnTo>
                  <a:lnTo>
                    <a:pt x="23" y="36"/>
                  </a:lnTo>
                  <a:lnTo>
                    <a:pt x="9" y="40"/>
                  </a:lnTo>
                  <a:lnTo>
                    <a:pt x="5" y="36"/>
                  </a:lnTo>
                  <a:lnTo>
                    <a:pt x="0" y="49"/>
                  </a:lnTo>
                  <a:lnTo>
                    <a:pt x="5" y="58"/>
                  </a:lnTo>
                  <a:lnTo>
                    <a:pt x="9" y="54"/>
                  </a:lnTo>
                  <a:lnTo>
                    <a:pt x="18" y="54"/>
                  </a:lnTo>
                  <a:lnTo>
                    <a:pt x="18" y="67"/>
                  </a:lnTo>
                  <a:lnTo>
                    <a:pt x="9" y="63"/>
                  </a:lnTo>
                  <a:lnTo>
                    <a:pt x="5" y="67"/>
                  </a:lnTo>
                  <a:lnTo>
                    <a:pt x="9" y="72"/>
                  </a:lnTo>
                  <a:lnTo>
                    <a:pt x="14" y="72"/>
                  </a:lnTo>
                  <a:lnTo>
                    <a:pt x="18" y="76"/>
                  </a:lnTo>
                  <a:lnTo>
                    <a:pt x="18" y="98"/>
                  </a:lnTo>
                  <a:lnTo>
                    <a:pt x="23" y="107"/>
                  </a:lnTo>
                  <a:lnTo>
                    <a:pt x="32" y="103"/>
                  </a:lnTo>
                  <a:lnTo>
                    <a:pt x="41" y="94"/>
                  </a:lnTo>
                  <a:lnTo>
                    <a:pt x="54" y="94"/>
                  </a:lnTo>
                  <a:lnTo>
                    <a:pt x="63" y="85"/>
                  </a:lnTo>
                  <a:lnTo>
                    <a:pt x="72" y="94"/>
                  </a:lnTo>
                  <a:lnTo>
                    <a:pt x="94" y="98"/>
                  </a:lnTo>
                  <a:lnTo>
                    <a:pt x="108" y="116"/>
                  </a:lnTo>
                  <a:lnTo>
                    <a:pt x="121" y="116"/>
                  </a:lnTo>
                  <a:lnTo>
                    <a:pt x="121" y="134"/>
                  </a:lnTo>
                  <a:lnTo>
                    <a:pt x="134" y="134"/>
                  </a:lnTo>
                  <a:lnTo>
                    <a:pt x="139" y="143"/>
                  </a:lnTo>
                  <a:lnTo>
                    <a:pt x="152" y="130"/>
                  </a:lnTo>
                  <a:lnTo>
                    <a:pt x="170" y="125"/>
                  </a:lnTo>
                  <a:lnTo>
                    <a:pt x="179" y="107"/>
                  </a:lnTo>
                  <a:lnTo>
                    <a:pt x="188" y="103"/>
                  </a:lnTo>
                  <a:lnTo>
                    <a:pt x="197" y="107"/>
                  </a:lnTo>
                  <a:lnTo>
                    <a:pt x="197" y="103"/>
                  </a:lnTo>
                  <a:lnTo>
                    <a:pt x="197" y="94"/>
                  </a:lnTo>
                  <a:lnTo>
                    <a:pt x="188" y="89"/>
                  </a:lnTo>
                  <a:lnTo>
                    <a:pt x="184" y="89"/>
                  </a:lnTo>
                  <a:lnTo>
                    <a:pt x="175" y="81"/>
                  </a:lnTo>
                  <a:lnTo>
                    <a:pt x="166" y="76"/>
                  </a:lnTo>
                  <a:lnTo>
                    <a:pt x="152" y="63"/>
                  </a:lnTo>
                  <a:lnTo>
                    <a:pt x="143" y="54"/>
                  </a:lnTo>
                  <a:lnTo>
                    <a:pt x="134" y="45"/>
                  </a:lnTo>
                  <a:lnTo>
                    <a:pt x="134" y="36"/>
                  </a:lnTo>
                  <a:lnTo>
                    <a:pt x="130" y="27"/>
                  </a:lnTo>
                  <a:lnTo>
                    <a:pt x="126" y="31"/>
                  </a:lnTo>
                  <a:lnTo>
                    <a:pt x="108" y="31"/>
                  </a:lnTo>
                  <a:lnTo>
                    <a:pt x="103" y="18"/>
                  </a:lnTo>
                  <a:lnTo>
                    <a:pt x="108" y="13"/>
                  </a:lnTo>
                  <a:lnTo>
                    <a:pt x="108" y="9"/>
                  </a:lnTo>
                  <a:lnTo>
                    <a:pt x="99" y="5"/>
                  </a:lnTo>
                  <a:lnTo>
                    <a:pt x="81" y="0"/>
                  </a:lnTo>
                  <a:lnTo>
                    <a:pt x="81" y="5"/>
                  </a:lnTo>
                  <a:lnTo>
                    <a:pt x="85" y="9"/>
                  </a:lnTo>
                  <a:lnTo>
                    <a:pt x="81" y="13"/>
                  </a:lnTo>
                  <a:lnTo>
                    <a:pt x="76" y="5"/>
                  </a:lnTo>
                  <a:lnTo>
                    <a:pt x="72" y="9"/>
                  </a:lnTo>
                  <a:lnTo>
                    <a:pt x="72" y="13"/>
                  </a:lnTo>
                  <a:lnTo>
                    <a:pt x="67" y="13"/>
                  </a:lnTo>
                  <a:lnTo>
                    <a:pt x="63" y="18"/>
                  </a:lnTo>
                  <a:lnTo>
                    <a:pt x="63" y="22"/>
                  </a:lnTo>
                  <a:lnTo>
                    <a:pt x="63" y="27"/>
                  </a:lnTo>
                  <a:lnTo>
                    <a:pt x="59" y="27"/>
                  </a:lnTo>
                  <a:lnTo>
                    <a:pt x="45" y="27"/>
                  </a:lnTo>
                  <a:lnTo>
                    <a:pt x="41" y="27"/>
                  </a:lnTo>
                  <a:lnTo>
                    <a:pt x="36" y="22"/>
                  </a:lnTo>
                  <a:lnTo>
                    <a:pt x="32" y="13"/>
                  </a:lnTo>
                  <a:lnTo>
                    <a:pt x="23" y="5"/>
                  </a:lnTo>
                  <a:lnTo>
                    <a:pt x="9" y="9"/>
                  </a:lnTo>
                  <a:lnTo>
                    <a:pt x="0" y="13"/>
                  </a:lnTo>
                  <a:lnTo>
                    <a:pt x="0" y="18"/>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33" name="Freeform 153"/>
            <p:cNvSpPr>
              <a:spLocks/>
            </p:cNvSpPr>
            <p:nvPr/>
          </p:nvSpPr>
          <p:spPr bwMode="gray">
            <a:xfrm>
              <a:off x="5601791" y="3387221"/>
              <a:ext cx="398253" cy="244443"/>
            </a:xfrm>
            <a:custGeom>
              <a:avLst/>
              <a:gdLst/>
              <a:ahLst/>
              <a:cxnLst>
                <a:cxn ang="0">
                  <a:pos x="0" y="13"/>
                </a:cxn>
                <a:cxn ang="0">
                  <a:pos x="36" y="9"/>
                </a:cxn>
                <a:cxn ang="0">
                  <a:pos x="45" y="40"/>
                </a:cxn>
                <a:cxn ang="0">
                  <a:pos x="49" y="40"/>
                </a:cxn>
                <a:cxn ang="0">
                  <a:pos x="63" y="45"/>
                </a:cxn>
                <a:cxn ang="0">
                  <a:pos x="76" y="31"/>
                </a:cxn>
                <a:cxn ang="0">
                  <a:pos x="89" y="40"/>
                </a:cxn>
                <a:cxn ang="0">
                  <a:pos x="125" y="36"/>
                </a:cxn>
                <a:cxn ang="0">
                  <a:pos x="139" y="54"/>
                </a:cxn>
                <a:cxn ang="0">
                  <a:pos x="143" y="67"/>
                </a:cxn>
                <a:cxn ang="0">
                  <a:pos x="139" y="76"/>
                </a:cxn>
                <a:cxn ang="0">
                  <a:pos x="152" y="85"/>
                </a:cxn>
                <a:cxn ang="0">
                  <a:pos x="188" y="85"/>
                </a:cxn>
                <a:cxn ang="0">
                  <a:pos x="219" y="63"/>
                </a:cxn>
                <a:cxn ang="0">
                  <a:pos x="223" y="71"/>
                </a:cxn>
                <a:cxn ang="0">
                  <a:pos x="210" y="85"/>
                </a:cxn>
                <a:cxn ang="0">
                  <a:pos x="215" y="89"/>
                </a:cxn>
                <a:cxn ang="0">
                  <a:pos x="232" y="89"/>
                </a:cxn>
                <a:cxn ang="0">
                  <a:pos x="250" y="94"/>
                </a:cxn>
                <a:cxn ang="0">
                  <a:pos x="246" y="103"/>
                </a:cxn>
                <a:cxn ang="0">
                  <a:pos x="237" y="103"/>
                </a:cxn>
                <a:cxn ang="0">
                  <a:pos x="223" y="103"/>
                </a:cxn>
                <a:cxn ang="0">
                  <a:pos x="223" y="116"/>
                </a:cxn>
                <a:cxn ang="0">
                  <a:pos x="219" y="107"/>
                </a:cxn>
                <a:cxn ang="0">
                  <a:pos x="210" y="107"/>
                </a:cxn>
                <a:cxn ang="0">
                  <a:pos x="210" y="98"/>
                </a:cxn>
                <a:cxn ang="0">
                  <a:pos x="206" y="89"/>
                </a:cxn>
                <a:cxn ang="0">
                  <a:pos x="192" y="94"/>
                </a:cxn>
                <a:cxn ang="0">
                  <a:pos x="188" y="107"/>
                </a:cxn>
                <a:cxn ang="0">
                  <a:pos x="174" y="116"/>
                </a:cxn>
                <a:cxn ang="0">
                  <a:pos x="165" y="125"/>
                </a:cxn>
                <a:cxn ang="0">
                  <a:pos x="170" y="130"/>
                </a:cxn>
                <a:cxn ang="0">
                  <a:pos x="179" y="134"/>
                </a:cxn>
                <a:cxn ang="0">
                  <a:pos x="179" y="147"/>
                </a:cxn>
                <a:cxn ang="0">
                  <a:pos x="170" y="165"/>
                </a:cxn>
                <a:cxn ang="0">
                  <a:pos x="152" y="161"/>
                </a:cxn>
                <a:cxn ang="0">
                  <a:pos x="143" y="147"/>
                </a:cxn>
                <a:cxn ang="0">
                  <a:pos x="130" y="139"/>
                </a:cxn>
                <a:cxn ang="0">
                  <a:pos x="107" y="121"/>
                </a:cxn>
                <a:cxn ang="0">
                  <a:pos x="89" y="103"/>
                </a:cxn>
                <a:cxn ang="0">
                  <a:pos x="85" y="85"/>
                </a:cxn>
                <a:cxn ang="0">
                  <a:pos x="63" y="89"/>
                </a:cxn>
                <a:cxn ang="0">
                  <a:pos x="63" y="71"/>
                </a:cxn>
                <a:cxn ang="0">
                  <a:pos x="54" y="63"/>
                </a:cxn>
                <a:cxn ang="0">
                  <a:pos x="36" y="63"/>
                </a:cxn>
                <a:cxn ang="0">
                  <a:pos x="36" y="71"/>
                </a:cxn>
                <a:cxn ang="0">
                  <a:pos x="27" y="67"/>
                </a:cxn>
                <a:cxn ang="0">
                  <a:pos x="22" y="71"/>
                </a:cxn>
                <a:cxn ang="0">
                  <a:pos x="18" y="80"/>
                </a:cxn>
                <a:cxn ang="0">
                  <a:pos x="14" y="85"/>
                </a:cxn>
              </a:cxnLst>
              <a:rect l="0" t="0" r="r" b="b"/>
              <a:pathLst>
                <a:path w="250" h="165">
                  <a:moveTo>
                    <a:pt x="0" y="85"/>
                  </a:moveTo>
                  <a:lnTo>
                    <a:pt x="0" y="13"/>
                  </a:lnTo>
                  <a:lnTo>
                    <a:pt x="40" y="0"/>
                  </a:lnTo>
                  <a:lnTo>
                    <a:pt x="36" y="9"/>
                  </a:lnTo>
                  <a:lnTo>
                    <a:pt x="36" y="40"/>
                  </a:lnTo>
                  <a:lnTo>
                    <a:pt x="45" y="40"/>
                  </a:lnTo>
                  <a:lnTo>
                    <a:pt x="45" y="49"/>
                  </a:lnTo>
                  <a:lnTo>
                    <a:pt x="49" y="40"/>
                  </a:lnTo>
                  <a:lnTo>
                    <a:pt x="58" y="40"/>
                  </a:lnTo>
                  <a:lnTo>
                    <a:pt x="63" y="45"/>
                  </a:lnTo>
                  <a:lnTo>
                    <a:pt x="72" y="31"/>
                  </a:lnTo>
                  <a:lnTo>
                    <a:pt x="76" y="31"/>
                  </a:lnTo>
                  <a:lnTo>
                    <a:pt x="81" y="27"/>
                  </a:lnTo>
                  <a:lnTo>
                    <a:pt x="89" y="40"/>
                  </a:lnTo>
                  <a:lnTo>
                    <a:pt x="121" y="40"/>
                  </a:lnTo>
                  <a:lnTo>
                    <a:pt x="125" y="36"/>
                  </a:lnTo>
                  <a:lnTo>
                    <a:pt x="134" y="45"/>
                  </a:lnTo>
                  <a:lnTo>
                    <a:pt x="139" y="54"/>
                  </a:lnTo>
                  <a:lnTo>
                    <a:pt x="143" y="54"/>
                  </a:lnTo>
                  <a:lnTo>
                    <a:pt x="143" y="67"/>
                  </a:lnTo>
                  <a:lnTo>
                    <a:pt x="139" y="67"/>
                  </a:lnTo>
                  <a:lnTo>
                    <a:pt x="139" y="76"/>
                  </a:lnTo>
                  <a:lnTo>
                    <a:pt x="152" y="76"/>
                  </a:lnTo>
                  <a:lnTo>
                    <a:pt x="152" y="85"/>
                  </a:lnTo>
                  <a:lnTo>
                    <a:pt x="183" y="89"/>
                  </a:lnTo>
                  <a:lnTo>
                    <a:pt x="188" y="85"/>
                  </a:lnTo>
                  <a:lnTo>
                    <a:pt x="206" y="67"/>
                  </a:lnTo>
                  <a:lnTo>
                    <a:pt x="219" y="63"/>
                  </a:lnTo>
                  <a:lnTo>
                    <a:pt x="223" y="67"/>
                  </a:lnTo>
                  <a:lnTo>
                    <a:pt x="223" y="71"/>
                  </a:lnTo>
                  <a:lnTo>
                    <a:pt x="210" y="80"/>
                  </a:lnTo>
                  <a:lnTo>
                    <a:pt x="210" y="85"/>
                  </a:lnTo>
                  <a:lnTo>
                    <a:pt x="215" y="85"/>
                  </a:lnTo>
                  <a:lnTo>
                    <a:pt x="215" y="89"/>
                  </a:lnTo>
                  <a:lnTo>
                    <a:pt x="228" y="85"/>
                  </a:lnTo>
                  <a:lnTo>
                    <a:pt x="232" y="89"/>
                  </a:lnTo>
                  <a:lnTo>
                    <a:pt x="241" y="94"/>
                  </a:lnTo>
                  <a:lnTo>
                    <a:pt x="250" y="94"/>
                  </a:lnTo>
                  <a:lnTo>
                    <a:pt x="250" y="98"/>
                  </a:lnTo>
                  <a:lnTo>
                    <a:pt x="246" y="103"/>
                  </a:lnTo>
                  <a:lnTo>
                    <a:pt x="241" y="98"/>
                  </a:lnTo>
                  <a:lnTo>
                    <a:pt x="237" y="103"/>
                  </a:lnTo>
                  <a:lnTo>
                    <a:pt x="232" y="107"/>
                  </a:lnTo>
                  <a:lnTo>
                    <a:pt x="223" y="103"/>
                  </a:lnTo>
                  <a:lnTo>
                    <a:pt x="223" y="107"/>
                  </a:lnTo>
                  <a:lnTo>
                    <a:pt x="223" y="116"/>
                  </a:lnTo>
                  <a:lnTo>
                    <a:pt x="219" y="116"/>
                  </a:lnTo>
                  <a:lnTo>
                    <a:pt x="219" y="107"/>
                  </a:lnTo>
                  <a:lnTo>
                    <a:pt x="215" y="107"/>
                  </a:lnTo>
                  <a:lnTo>
                    <a:pt x="210" y="107"/>
                  </a:lnTo>
                  <a:lnTo>
                    <a:pt x="210" y="98"/>
                  </a:lnTo>
                  <a:lnTo>
                    <a:pt x="210" y="98"/>
                  </a:lnTo>
                  <a:lnTo>
                    <a:pt x="210" y="89"/>
                  </a:lnTo>
                  <a:lnTo>
                    <a:pt x="206" y="89"/>
                  </a:lnTo>
                  <a:lnTo>
                    <a:pt x="206" y="94"/>
                  </a:lnTo>
                  <a:lnTo>
                    <a:pt x="192" y="94"/>
                  </a:lnTo>
                  <a:lnTo>
                    <a:pt x="197" y="98"/>
                  </a:lnTo>
                  <a:lnTo>
                    <a:pt x="188" y="107"/>
                  </a:lnTo>
                  <a:lnTo>
                    <a:pt x="174" y="116"/>
                  </a:lnTo>
                  <a:lnTo>
                    <a:pt x="174" y="116"/>
                  </a:lnTo>
                  <a:lnTo>
                    <a:pt x="170" y="121"/>
                  </a:lnTo>
                  <a:lnTo>
                    <a:pt x="165" y="125"/>
                  </a:lnTo>
                  <a:lnTo>
                    <a:pt x="170" y="130"/>
                  </a:lnTo>
                  <a:lnTo>
                    <a:pt x="170" y="130"/>
                  </a:lnTo>
                  <a:lnTo>
                    <a:pt x="174" y="134"/>
                  </a:lnTo>
                  <a:lnTo>
                    <a:pt x="179" y="134"/>
                  </a:lnTo>
                  <a:lnTo>
                    <a:pt x="174" y="143"/>
                  </a:lnTo>
                  <a:lnTo>
                    <a:pt x="179" y="147"/>
                  </a:lnTo>
                  <a:lnTo>
                    <a:pt x="174" y="156"/>
                  </a:lnTo>
                  <a:lnTo>
                    <a:pt x="170" y="165"/>
                  </a:lnTo>
                  <a:lnTo>
                    <a:pt x="152" y="165"/>
                  </a:lnTo>
                  <a:lnTo>
                    <a:pt x="152" y="161"/>
                  </a:lnTo>
                  <a:lnTo>
                    <a:pt x="152" y="152"/>
                  </a:lnTo>
                  <a:lnTo>
                    <a:pt x="143" y="147"/>
                  </a:lnTo>
                  <a:lnTo>
                    <a:pt x="139" y="147"/>
                  </a:lnTo>
                  <a:lnTo>
                    <a:pt x="130" y="139"/>
                  </a:lnTo>
                  <a:lnTo>
                    <a:pt x="121" y="134"/>
                  </a:lnTo>
                  <a:lnTo>
                    <a:pt x="107" y="121"/>
                  </a:lnTo>
                  <a:lnTo>
                    <a:pt x="98" y="112"/>
                  </a:lnTo>
                  <a:lnTo>
                    <a:pt x="89" y="103"/>
                  </a:lnTo>
                  <a:lnTo>
                    <a:pt x="89" y="94"/>
                  </a:lnTo>
                  <a:lnTo>
                    <a:pt x="85" y="85"/>
                  </a:lnTo>
                  <a:lnTo>
                    <a:pt x="81" y="89"/>
                  </a:lnTo>
                  <a:lnTo>
                    <a:pt x="63" y="89"/>
                  </a:lnTo>
                  <a:lnTo>
                    <a:pt x="58" y="76"/>
                  </a:lnTo>
                  <a:lnTo>
                    <a:pt x="63" y="71"/>
                  </a:lnTo>
                  <a:lnTo>
                    <a:pt x="63" y="67"/>
                  </a:lnTo>
                  <a:lnTo>
                    <a:pt x="54" y="63"/>
                  </a:lnTo>
                  <a:lnTo>
                    <a:pt x="36" y="58"/>
                  </a:lnTo>
                  <a:lnTo>
                    <a:pt x="36" y="63"/>
                  </a:lnTo>
                  <a:lnTo>
                    <a:pt x="40" y="67"/>
                  </a:lnTo>
                  <a:lnTo>
                    <a:pt x="36" y="71"/>
                  </a:lnTo>
                  <a:lnTo>
                    <a:pt x="31" y="63"/>
                  </a:lnTo>
                  <a:lnTo>
                    <a:pt x="27" y="67"/>
                  </a:lnTo>
                  <a:lnTo>
                    <a:pt x="27" y="71"/>
                  </a:lnTo>
                  <a:lnTo>
                    <a:pt x="22" y="71"/>
                  </a:lnTo>
                  <a:lnTo>
                    <a:pt x="18" y="76"/>
                  </a:lnTo>
                  <a:lnTo>
                    <a:pt x="18" y="80"/>
                  </a:lnTo>
                  <a:lnTo>
                    <a:pt x="18" y="85"/>
                  </a:lnTo>
                  <a:lnTo>
                    <a:pt x="14" y="85"/>
                  </a:lnTo>
                  <a:lnTo>
                    <a:pt x="0" y="8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34" name="Freeform 154"/>
            <p:cNvSpPr>
              <a:spLocks noEditPoints="1"/>
            </p:cNvSpPr>
            <p:nvPr/>
          </p:nvSpPr>
          <p:spPr bwMode="gray">
            <a:xfrm>
              <a:off x="8604615" y="4784250"/>
              <a:ext cx="35046" cy="13333"/>
            </a:xfrm>
            <a:custGeom>
              <a:avLst/>
              <a:gdLst/>
              <a:ahLst/>
              <a:cxnLst>
                <a:cxn ang="0">
                  <a:pos x="0" y="0"/>
                </a:cxn>
                <a:cxn ang="0">
                  <a:pos x="5" y="4"/>
                </a:cxn>
                <a:cxn ang="0">
                  <a:pos x="9" y="0"/>
                </a:cxn>
                <a:cxn ang="0">
                  <a:pos x="5" y="0"/>
                </a:cxn>
                <a:cxn ang="0">
                  <a:pos x="0" y="0"/>
                </a:cxn>
                <a:cxn ang="0">
                  <a:pos x="14" y="4"/>
                </a:cxn>
                <a:cxn ang="0">
                  <a:pos x="18" y="9"/>
                </a:cxn>
                <a:cxn ang="0">
                  <a:pos x="22" y="9"/>
                </a:cxn>
                <a:cxn ang="0">
                  <a:pos x="18" y="4"/>
                </a:cxn>
                <a:cxn ang="0">
                  <a:pos x="14" y="4"/>
                </a:cxn>
              </a:cxnLst>
              <a:rect l="0" t="0" r="r" b="b"/>
              <a:pathLst>
                <a:path w="22" h="9">
                  <a:moveTo>
                    <a:pt x="0" y="0"/>
                  </a:moveTo>
                  <a:lnTo>
                    <a:pt x="5" y="4"/>
                  </a:lnTo>
                  <a:lnTo>
                    <a:pt x="9" y="0"/>
                  </a:lnTo>
                  <a:lnTo>
                    <a:pt x="5" y="0"/>
                  </a:lnTo>
                  <a:lnTo>
                    <a:pt x="0" y="0"/>
                  </a:lnTo>
                  <a:close/>
                  <a:moveTo>
                    <a:pt x="14" y="4"/>
                  </a:moveTo>
                  <a:lnTo>
                    <a:pt x="18" y="9"/>
                  </a:lnTo>
                  <a:lnTo>
                    <a:pt x="22" y="9"/>
                  </a:lnTo>
                  <a:lnTo>
                    <a:pt x="18" y="4"/>
                  </a:lnTo>
                  <a:lnTo>
                    <a:pt x="14" y="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35" name="Freeform 155"/>
            <p:cNvSpPr>
              <a:spLocks noEditPoints="1"/>
            </p:cNvSpPr>
            <p:nvPr/>
          </p:nvSpPr>
          <p:spPr bwMode="gray">
            <a:xfrm>
              <a:off x="5302305" y="4095365"/>
              <a:ext cx="278777" cy="133333"/>
            </a:xfrm>
            <a:custGeom>
              <a:avLst/>
              <a:gdLst/>
              <a:ahLst/>
              <a:cxnLst>
                <a:cxn ang="0">
                  <a:pos x="5" y="27"/>
                </a:cxn>
                <a:cxn ang="0">
                  <a:pos x="5" y="40"/>
                </a:cxn>
                <a:cxn ang="0">
                  <a:pos x="0" y="36"/>
                </a:cxn>
                <a:cxn ang="0">
                  <a:pos x="0" y="40"/>
                </a:cxn>
                <a:cxn ang="0">
                  <a:pos x="5" y="54"/>
                </a:cxn>
                <a:cxn ang="0">
                  <a:pos x="5" y="58"/>
                </a:cxn>
                <a:cxn ang="0">
                  <a:pos x="9" y="67"/>
                </a:cxn>
                <a:cxn ang="0">
                  <a:pos x="9" y="72"/>
                </a:cxn>
                <a:cxn ang="0">
                  <a:pos x="18" y="85"/>
                </a:cxn>
                <a:cxn ang="0">
                  <a:pos x="18" y="90"/>
                </a:cxn>
                <a:cxn ang="0">
                  <a:pos x="36" y="85"/>
                </a:cxn>
                <a:cxn ang="0">
                  <a:pos x="54" y="72"/>
                </a:cxn>
                <a:cxn ang="0">
                  <a:pos x="67" y="72"/>
                </a:cxn>
                <a:cxn ang="0">
                  <a:pos x="81" y="63"/>
                </a:cxn>
                <a:cxn ang="0">
                  <a:pos x="94" y="63"/>
                </a:cxn>
                <a:cxn ang="0">
                  <a:pos x="103" y="54"/>
                </a:cxn>
                <a:cxn ang="0">
                  <a:pos x="143" y="40"/>
                </a:cxn>
                <a:cxn ang="0">
                  <a:pos x="139" y="31"/>
                </a:cxn>
                <a:cxn ang="0">
                  <a:pos x="152" y="22"/>
                </a:cxn>
                <a:cxn ang="0">
                  <a:pos x="148" y="0"/>
                </a:cxn>
                <a:cxn ang="0">
                  <a:pos x="135" y="14"/>
                </a:cxn>
                <a:cxn ang="0">
                  <a:pos x="112" y="18"/>
                </a:cxn>
                <a:cxn ang="0">
                  <a:pos x="41" y="45"/>
                </a:cxn>
                <a:cxn ang="0">
                  <a:pos x="45" y="22"/>
                </a:cxn>
                <a:cxn ang="0">
                  <a:pos x="14" y="14"/>
                </a:cxn>
                <a:cxn ang="0">
                  <a:pos x="9" y="27"/>
                </a:cxn>
                <a:cxn ang="0">
                  <a:pos x="5" y="27"/>
                </a:cxn>
                <a:cxn ang="0">
                  <a:pos x="157" y="85"/>
                </a:cxn>
                <a:cxn ang="0">
                  <a:pos x="166" y="90"/>
                </a:cxn>
                <a:cxn ang="0">
                  <a:pos x="175" y="85"/>
                </a:cxn>
                <a:cxn ang="0">
                  <a:pos x="161" y="81"/>
                </a:cxn>
                <a:cxn ang="0">
                  <a:pos x="157" y="85"/>
                </a:cxn>
              </a:cxnLst>
              <a:rect l="0" t="0" r="r" b="b"/>
              <a:pathLst>
                <a:path w="175" h="90">
                  <a:moveTo>
                    <a:pt x="5" y="27"/>
                  </a:moveTo>
                  <a:lnTo>
                    <a:pt x="5" y="40"/>
                  </a:lnTo>
                  <a:lnTo>
                    <a:pt x="0" y="36"/>
                  </a:lnTo>
                  <a:lnTo>
                    <a:pt x="0" y="40"/>
                  </a:lnTo>
                  <a:lnTo>
                    <a:pt x="5" y="54"/>
                  </a:lnTo>
                  <a:lnTo>
                    <a:pt x="5" y="58"/>
                  </a:lnTo>
                  <a:lnTo>
                    <a:pt x="9" y="67"/>
                  </a:lnTo>
                  <a:lnTo>
                    <a:pt x="9" y="72"/>
                  </a:lnTo>
                  <a:lnTo>
                    <a:pt x="18" y="85"/>
                  </a:lnTo>
                  <a:lnTo>
                    <a:pt x="18" y="90"/>
                  </a:lnTo>
                  <a:lnTo>
                    <a:pt x="36" y="85"/>
                  </a:lnTo>
                  <a:lnTo>
                    <a:pt x="54" y="72"/>
                  </a:lnTo>
                  <a:lnTo>
                    <a:pt x="67" y="72"/>
                  </a:lnTo>
                  <a:lnTo>
                    <a:pt x="81" y="63"/>
                  </a:lnTo>
                  <a:lnTo>
                    <a:pt x="94" y="63"/>
                  </a:lnTo>
                  <a:lnTo>
                    <a:pt x="103" y="54"/>
                  </a:lnTo>
                  <a:lnTo>
                    <a:pt x="143" y="40"/>
                  </a:lnTo>
                  <a:lnTo>
                    <a:pt x="139" y="31"/>
                  </a:lnTo>
                  <a:lnTo>
                    <a:pt x="152" y="22"/>
                  </a:lnTo>
                  <a:lnTo>
                    <a:pt x="148" y="0"/>
                  </a:lnTo>
                  <a:lnTo>
                    <a:pt x="135" y="14"/>
                  </a:lnTo>
                  <a:lnTo>
                    <a:pt x="112" y="18"/>
                  </a:lnTo>
                  <a:lnTo>
                    <a:pt x="41" y="45"/>
                  </a:lnTo>
                  <a:lnTo>
                    <a:pt x="45" y="22"/>
                  </a:lnTo>
                  <a:lnTo>
                    <a:pt x="14" y="14"/>
                  </a:lnTo>
                  <a:lnTo>
                    <a:pt x="9" y="27"/>
                  </a:lnTo>
                  <a:lnTo>
                    <a:pt x="5" y="27"/>
                  </a:lnTo>
                  <a:close/>
                  <a:moveTo>
                    <a:pt x="157" y="85"/>
                  </a:moveTo>
                  <a:lnTo>
                    <a:pt x="166" y="90"/>
                  </a:lnTo>
                  <a:lnTo>
                    <a:pt x="175" y="85"/>
                  </a:lnTo>
                  <a:lnTo>
                    <a:pt x="161" y="81"/>
                  </a:lnTo>
                  <a:lnTo>
                    <a:pt x="157" y="8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36" name="Freeform 156"/>
            <p:cNvSpPr>
              <a:spLocks/>
            </p:cNvSpPr>
            <p:nvPr/>
          </p:nvSpPr>
          <p:spPr bwMode="gray">
            <a:xfrm>
              <a:off x="8604615" y="4784250"/>
              <a:ext cx="14337" cy="5926"/>
            </a:xfrm>
            <a:custGeom>
              <a:avLst/>
              <a:gdLst/>
              <a:ahLst/>
              <a:cxnLst>
                <a:cxn ang="0">
                  <a:pos x="0" y="0"/>
                </a:cxn>
                <a:cxn ang="0">
                  <a:pos x="5" y="4"/>
                </a:cxn>
                <a:cxn ang="0">
                  <a:pos x="9" y="0"/>
                </a:cxn>
                <a:cxn ang="0">
                  <a:pos x="5" y="0"/>
                </a:cxn>
                <a:cxn ang="0">
                  <a:pos x="0" y="0"/>
                </a:cxn>
              </a:cxnLst>
              <a:rect l="0" t="0" r="r" b="b"/>
              <a:pathLst>
                <a:path w="9" h="4">
                  <a:moveTo>
                    <a:pt x="0" y="0"/>
                  </a:moveTo>
                  <a:lnTo>
                    <a:pt x="5" y="4"/>
                  </a:lnTo>
                  <a:lnTo>
                    <a:pt x="9" y="0"/>
                  </a:lnTo>
                  <a:lnTo>
                    <a:pt x="5" y="0"/>
                  </a:lnTo>
                  <a:lnTo>
                    <a:pt x="0" y="0"/>
                  </a:lnTo>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37" name="Freeform 157"/>
            <p:cNvSpPr>
              <a:spLocks/>
            </p:cNvSpPr>
            <p:nvPr/>
          </p:nvSpPr>
          <p:spPr bwMode="gray">
            <a:xfrm>
              <a:off x="8626917" y="4790176"/>
              <a:ext cx="12744" cy="7407"/>
            </a:xfrm>
            <a:custGeom>
              <a:avLst/>
              <a:gdLst/>
              <a:ahLst/>
              <a:cxnLst>
                <a:cxn ang="0">
                  <a:pos x="0" y="0"/>
                </a:cxn>
                <a:cxn ang="0">
                  <a:pos x="4" y="5"/>
                </a:cxn>
                <a:cxn ang="0">
                  <a:pos x="8" y="5"/>
                </a:cxn>
                <a:cxn ang="0">
                  <a:pos x="4" y="0"/>
                </a:cxn>
                <a:cxn ang="0">
                  <a:pos x="0" y="0"/>
                </a:cxn>
              </a:cxnLst>
              <a:rect l="0" t="0" r="r" b="b"/>
              <a:pathLst>
                <a:path w="8" h="5">
                  <a:moveTo>
                    <a:pt x="0" y="0"/>
                  </a:moveTo>
                  <a:lnTo>
                    <a:pt x="4" y="5"/>
                  </a:lnTo>
                  <a:lnTo>
                    <a:pt x="8" y="5"/>
                  </a:lnTo>
                  <a:lnTo>
                    <a:pt x="4" y="0"/>
                  </a:lnTo>
                  <a:lnTo>
                    <a:pt x="0" y="0"/>
                  </a:lnTo>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38" name="Freeform 158"/>
            <p:cNvSpPr>
              <a:spLocks noEditPoints="1"/>
            </p:cNvSpPr>
            <p:nvPr/>
          </p:nvSpPr>
          <p:spPr bwMode="gray">
            <a:xfrm>
              <a:off x="6911245" y="4730917"/>
              <a:ext cx="925539" cy="814811"/>
            </a:xfrm>
            <a:custGeom>
              <a:avLst/>
              <a:gdLst/>
              <a:ahLst/>
              <a:cxnLst>
                <a:cxn ang="0">
                  <a:pos x="116" y="134"/>
                </a:cxn>
                <a:cxn ang="0">
                  <a:pos x="54" y="152"/>
                </a:cxn>
                <a:cxn ang="0">
                  <a:pos x="13" y="165"/>
                </a:cxn>
                <a:cxn ang="0">
                  <a:pos x="4" y="210"/>
                </a:cxn>
                <a:cxn ang="0">
                  <a:pos x="9" y="228"/>
                </a:cxn>
                <a:cxn ang="0">
                  <a:pos x="13" y="268"/>
                </a:cxn>
                <a:cxn ang="0">
                  <a:pos x="40" y="331"/>
                </a:cxn>
                <a:cxn ang="0">
                  <a:pos x="31" y="376"/>
                </a:cxn>
                <a:cxn ang="0">
                  <a:pos x="80" y="380"/>
                </a:cxn>
                <a:cxn ang="0">
                  <a:pos x="147" y="367"/>
                </a:cxn>
                <a:cxn ang="0">
                  <a:pos x="259" y="326"/>
                </a:cxn>
                <a:cxn ang="0">
                  <a:pos x="304" y="353"/>
                </a:cxn>
                <a:cxn ang="0">
                  <a:pos x="322" y="380"/>
                </a:cxn>
                <a:cxn ang="0">
                  <a:pos x="331" y="380"/>
                </a:cxn>
                <a:cxn ang="0">
                  <a:pos x="357" y="340"/>
                </a:cxn>
                <a:cxn ang="0">
                  <a:pos x="344" y="384"/>
                </a:cxn>
                <a:cxn ang="0">
                  <a:pos x="353" y="389"/>
                </a:cxn>
                <a:cxn ang="0">
                  <a:pos x="357" y="398"/>
                </a:cxn>
                <a:cxn ang="0">
                  <a:pos x="353" y="411"/>
                </a:cxn>
                <a:cxn ang="0">
                  <a:pos x="375" y="402"/>
                </a:cxn>
                <a:cxn ang="0">
                  <a:pos x="380" y="434"/>
                </a:cxn>
                <a:cxn ang="0">
                  <a:pos x="447" y="451"/>
                </a:cxn>
                <a:cxn ang="0">
                  <a:pos x="469" y="465"/>
                </a:cxn>
                <a:cxn ang="0">
                  <a:pos x="478" y="460"/>
                </a:cxn>
                <a:cxn ang="0">
                  <a:pos x="532" y="434"/>
                </a:cxn>
                <a:cxn ang="0">
                  <a:pos x="554" y="353"/>
                </a:cxn>
                <a:cxn ang="0">
                  <a:pos x="572" y="233"/>
                </a:cxn>
                <a:cxn ang="0">
                  <a:pos x="536" y="192"/>
                </a:cxn>
                <a:cxn ang="0">
                  <a:pos x="532" y="170"/>
                </a:cxn>
                <a:cxn ang="0">
                  <a:pos x="518" y="165"/>
                </a:cxn>
                <a:cxn ang="0">
                  <a:pos x="482" y="130"/>
                </a:cxn>
                <a:cxn ang="0">
                  <a:pos x="465" y="85"/>
                </a:cxn>
                <a:cxn ang="0">
                  <a:pos x="442" y="54"/>
                </a:cxn>
                <a:cxn ang="0">
                  <a:pos x="424" y="14"/>
                </a:cxn>
                <a:cxn ang="0">
                  <a:pos x="411" y="5"/>
                </a:cxn>
                <a:cxn ang="0">
                  <a:pos x="398" y="98"/>
                </a:cxn>
                <a:cxn ang="0">
                  <a:pos x="322" y="58"/>
                </a:cxn>
                <a:cxn ang="0">
                  <a:pos x="331" y="14"/>
                </a:cxn>
                <a:cxn ang="0">
                  <a:pos x="277" y="9"/>
                </a:cxn>
                <a:cxn ang="0">
                  <a:pos x="272" y="14"/>
                </a:cxn>
                <a:cxn ang="0">
                  <a:pos x="255" y="22"/>
                </a:cxn>
                <a:cxn ang="0">
                  <a:pos x="228" y="63"/>
                </a:cxn>
                <a:cxn ang="0">
                  <a:pos x="214" y="58"/>
                </a:cxn>
                <a:cxn ang="0">
                  <a:pos x="183" y="58"/>
                </a:cxn>
                <a:cxn ang="0">
                  <a:pos x="161" y="85"/>
                </a:cxn>
                <a:cxn ang="0">
                  <a:pos x="147" y="98"/>
                </a:cxn>
                <a:cxn ang="0">
                  <a:pos x="130" y="107"/>
                </a:cxn>
                <a:cxn ang="0">
                  <a:pos x="465" y="527"/>
                </a:cxn>
                <a:cxn ang="0">
                  <a:pos x="487" y="550"/>
                </a:cxn>
                <a:cxn ang="0">
                  <a:pos x="496" y="532"/>
                </a:cxn>
                <a:cxn ang="0">
                  <a:pos x="505" y="496"/>
                </a:cxn>
                <a:cxn ang="0">
                  <a:pos x="474" y="501"/>
                </a:cxn>
              </a:cxnLst>
              <a:rect l="0" t="0" r="r" b="b"/>
              <a:pathLst>
                <a:path w="581" h="550">
                  <a:moveTo>
                    <a:pt x="130" y="107"/>
                  </a:moveTo>
                  <a:lnTo>
                    <a:pt x="134" y="107"/>
                  </a:lnTo>
                  <a:lnTo>
                    <a:pt x="116" y="134"/>
                  </a:lnTo>
                  <a:lnTo>
                    <a:pt x="80" y="143"/>
                  </a:lnTo>
                  <a:lnTo>
                    <a:pt x="63" y="152"/>
                  </a:lnTo>
                  <a:lnTo>
                    <a:pt x="54" y="152"/>
                  </a:lnTo>
                  <a:lnTo>
                    <a:pt x="27" y="165"/>
                  </a:lnTo>
                  <a:lnTo>
                    <a:pt x="13" y="183"/>
                  </a:lnTo>
                  <a:lnTo>
                    <a:pt x="13" y="165"/>
                  </a:lnTo>
                  <a:lnTo>
                    <a:pt x="9" y="179"/>
                  </a:lnTo>
                  <a:lnTo>
                    <a:pt x="9" y="197"/>
                  </a:lnTo>
                  <a:lnTo>
                    <a:pt x="4" y="210"/>
                  </a:lnTo>
                  <a:lnTo>
                    <a:pt x="18" y="233"/>
                  </a:lnTo>
                  <a:lnTo>
                    <a:pt x="18" y="241"/>
                  </a:lnTo>
                  <a:lnTo>
                    <a:pt x="9" y="228"/>
                  </a:lnTo>
                  <a:lnTo>
                    <a:pt x="0" y="228"/>
                  </a:lnTo>
                  <a:lnTo>
                    <a:pt x="4" y="241"/>
                  </a:lnTo>
                  <a:lnTo>
                    <a:pt x="13" y="268"/>
                  </a:lnTo>
                  <a:lnTo>
                    <a:pt x="31" y="291"/>
                  </a:lnTo>
                  <a:lnTo>
                    <a:pt x="31" y="308"/>
                  </a:lnTo>
                  <a:lnTo>
                    <a:pt x="40" y="331"/>
                  </a:lnTo>
                  <a:lnTo>
                    <a:pt x="36" y="358"/>
                  </a:lnTo>
                  <a:lnTo>
                    <a:pt x="27" y="362"/>
                  </a:lnTo>
                  <a:lnTo>
                    <a:pt x="31" y="376"/>
                  </a:lnTo>
                  <a:lnTo>
                    <a:pt x="54" y="389"/>
                  </a:lnTo>
                  <a:lnTo>
                    <a:pt x="76" y="389"/>
                  </a:lnTo>
                  <a:lnTo>
                    <a:pt x="80" y="380"/>
                  </a:lnTo>
                  <a:lnTo>
                    <a:pt x="94" y="380"/>
                  </a:lnTo>
                  <a:lnTo>
                    <a:pt x="98" y="367"/>
                  </a:lnTo>
                  <a:lnTo>
                    <a:pt x="147" y="367"/>
                  </a:lnTo>
                  <a:lnTo>
                    <a:pt x="156" y="353"/>
                  </a:lnTo>
                  <a:lnTo>
                    <a:pt x="228" y="331"/>
                  </a:lnTo>
                  <a:lnTo>
                    <a:pt x="259" y="326"/>
                  </a:lnTo>
                  <a:lnTo>
                    <a:pt x="272" y="335"/>
                  </a:lnTo>
                  <a:lnTo>
                    <a:pt x="290" y="340"/>
                  </a:lnTo>
                  <a:lnTo>
                    <a:pt x="304" y="353"/>
                  </a:lnTo>
                  <a:lnTo>
                    <a:pt x="308" y="344"/>
                  </a:lnTo>
                  <a:lnTo>
                    <a:pt x="322" y="376"/>
                  </a:lnTo>
                  <a:lnTo>
                    <a:pt x="322" y="380"/>
                  </a:lnTo>
                  <a:lnTo>
                    <a:pt x="326" y="389"/>
                  </a:lnTo>
                  <a:lnTo>
                    <a:pt x="335" y="389"/>
                  </a:lnTo>
                  <a:lnTo>
                    <a:pt x="331" y="380"/>
                  </a:lnTo>
                  <a:lnTo>
                    <a:pt x="339" y="367"/>
                  </a:lnTo>
                  <a:lnTo>
                    <a:pt x="353" y="358"/>
                  </a:lnTo>
                  <a:lnTo>
                    <a:pt x="357" y="340"/>
                  </a:lnTo>
                  <a:lnTo>
                    <a:pt x="357" y="358"/>
                  </a:lnTo>
                  <a:lnTo>
                    <a:pt x="348" y="371"/>
                  </a:lnTo>
                  <a:lnTo>
                    <a:pt x="344" y="384"/>
                  </a:lnTo>
                  <a:lnTo>
                    <a:pt x="339" y="393"/>
                  </a:lnTo>
                  <a:lnTo>
                    <a:pt x="339" y="393"/>
                  </a:lnTo>
                  <a:lnTo>
                    <a:pt x="353" y="389"/>
                  </a:lnTo>
                  <a:lnTo>
                    <a:pt x="357" y="376"/>
                  </a:lnTo>
                  <a:lnTo>
                    <a:pt x="362" y="393"/>
                  </a:lnTo>
                  <a:lnTo>
                    <a:pt x="357" y="398"/>
                  </a:lnTo>
                  <a:lnTo>
                    <a:pt x="344" y="398"/>
                  </a:lnTo>
                  <a:lnTo>
                    <a:pt x="339" y="407"/>
                  </a:lnTo>
                  <a:lnTo>
                    <a:pt x="353" y="411"/>
                  </a:lnTo>
                  <a:lnTo>
                    <a:pt x="357" y="407"/>
                  </a:lnTo>
                  <a:lnTo>
                    <a:pt x="371" y="398"/>
                  </a:lnTo>
                  <a:lnTo>
                    <a:pt x="375" y="402"/>
                  </a:lnTo>
                  <a:lnTo>
                    <a:pt x="371" y="402"/>
                  </a:lnTo>
                  <a:lnTo>
                    <a:pt x="380" y="425"/>
                  </a:lnTo>
                  <a:lnTo>
                    <a:pt x="380" y="434"/>
                  </a:lnTo>
                  <a:lnTo>
                    <a:pt x="406" y="451"/>
                  </a:lnTo>
                  <a:lnTo>
                    <a:pt x="438" y="460"/>
                  </a:lnTo>
                  <a:lnTo>
                    <a:pt x="447" y="451"/>
                  </a:lnTo>
                  <a:lnTo>
                    <a:pt x="460" y="451"/>
                  </a:lnTo>
                  <a:lnTo>
                    <a:pt x="460" y="456"/>
                  </a:lnTo>
                  <a:lnTo>
                    <a:pt x="469" y="465"/>
                  </a:lnTo>
                  <a:lnTo>
                    <a:pt x="474" y="474"/>
                  </a:lnTo>
                  <a:lnTo>
                    <a:pt x="478" y="469"/>
                  </a:lnTo>
                  <a:lnTo>
                    <a:pt x="478" y="460"/>
                  </a:lnTo>
                  <a:lnTo>
                    <a:pt x="505" y="443"/>
                  </a:lnTo>
                  <a:lnTo>
                    <a:pt x="518" y="443"/>
                  </a:lnTo>
                  <a:lnTo>
                    <a:pt x="532" y="434"/>
                  </a:lnTo>
                  <a:lnTo>
                    <a:pt x="532" y="420"/>
                  </a:lnTo>
                  <a:lnTo>
                    <a:pt x="545" y="393"/>
                  </a:lnTo>
                  <a:lnTo>
                    <a:pt x="554" y="353"/>
                  </a:lnTo>
                  <a:lnTo>
                    <a:pt x="572" y="340"/>
                  </a:lnTo>
                  <a:lnTo>
                    <a:pt x="581" y="273"/>
                  </a:lnTo>
                  <a:lnTo>
                    <a:pt x="572" y="233"/>
                  </a:lnTo>
                  <a:lnTo>
                    <a:pt x="558" y="201"/>
                  </a:lnTo>
                  <a:lnTo>
                    <a:pt x="545" y="201"/>
                  </a:lnTo>
                  <a:lnTo>
                    <a:pt x="536" y="192"/>
                  </a:lnTo>
                  <a:lnTo>
                    <a:pt x="541" y="192"/>
                  </a:lnTo>
                  <a:lnTo>
                    <a:pt x="541" y="179"/>
                  </a:lnTo>
                  <a:lnTo>
                    <a:pt x="532" y="170"/>
                  </a:lnTo>
                  <a:lnTo>
                    <a:pt x="532" y="183"/>
                  </a:lnTo>
                  <a:lnTo>
                    <a:pt x="523" y="183"/>
                  </a:lnTo>
                  <a:lnTo>
                    <a:pt x="518" y="165"/>
                  </a:lnTo>
                  <a:lnTo>
                    <a:pt x="509" y="152"/>
                  </a:lnTo>
                  <a:lnTo>
                    <a:pt x="509" y="148"/>
                  </a:lnTo>
                  <a:lnTo>
                    <a:pt x="482" y="130"/>
                  </a:lnTo>
                  <a:lnTo>
                    <a:pt x="474" y="112"/>
                  </a:lnTo>
                  <a:lnTo>
                    <a:pt x="474" y="90"/>
                  </a:lnTo>
                  <a:lnTo>
                    <a:pt x="465" y="85"/>
                  </a:lnTo>
                  <a:lnTo>
                    <a:pt x="465" y="63"/>
                  </a:lnTo>
                  <a:lnTo>
                    <a:pt x="451" y="49"/>
                  </a:lnTo>
                  <a:lnTo>
                    <a:pt x="442" y="54"/>
                  </a:lnTo>
                  <a:lnTo>
                    <a:pt x="433" y="40"/>
                  </a:lnTo>
                  <a:lnTo>
                    <a:pt x="438" y="27"/>
                  </a:lnTo>
                  <a:lnTo>
                    <a:pt x="424" y="14"/>
                  </a:lnTo>
                  <a:lnTo>
                    <a:pt x="424" y="0"/>
                  </a:lnTo>
                  <a:lnTo>
                    <a:pt x="415" y="0"/>
                  </a:lnTo>
                  <a:lnTo>
                    <a:pt x="411" y="5"/>
                  </a:lnTo>
                  <a:lnTo>
                    <a:pt x="406" y="40"/>
                  </a:lnTo>
                  <a:lnTo>
                    <a:pt x="406" y="72"/>
                  </a:lnTo>
                  <a:lnTo>
                    <a:pt x="398" y="98"/>
                  </a:lnTo>
                  <a:lnTo>
                    <a:pt x="384" y="103"/>
                  </a:lnTo>
                  <a:lnTo>
                    <a:pt x="339" y="76"/>
                  </a:lnTo>
                  <a:lnTo>
                    <a:pt x="322" y="58"/>
                  </a:lnTo>
                  <a:lnTo>
                    <a:pt x="326" y="45"/>
                  </a:lnTo>
                  <a:lnTo>
                    <a:pt x="339" y="22"/>
                  </a:lnTo>
                  <a:lnTo>
                    <a:pt x="331" y="14"/>
                  </a:lnTo>
                  <a:lnTo>
                    <a:pt x="317" y="18"/>
                  </a:lnTo>
                  <a:lnTo>
                    <a:pt x="295" y="18"/>
                  </a:lnTo>
                  <a:lnTo>
                    <a:pt x="277" y="9"/>
                  </a:lnTo>
                  <a:lnTo>
                    <a:pt x="241" y="9"/>
                  </a:lnTo>
                  <a:lnTo>
                    <a:pt x="241" y="18"/>
                  </a:lnTo>
                  <a:lnTo>
                    <a:pt x="272" y="14"/>
                  </a:lnTo>
                  <a:lnTo>
                    <a:pt x="281" y="22"/>
                  </a:lnTo>
                  <a:lnTo>
                    <a:pt x="277" y="27"/>
                  </a:lnTo>
                  <a:lnTo>
                    <a:pt x="255" y="22"/>
                  </a:lnTo>
                  <a:lnTo>
                    <a:pt x="232" y="49"/>
                  </a:lnTo>
                  <a:lnTo>
                    <a:pt x="241" y="72"/>
                  </a:lnTo>
                  <a:lnTo>
                    <a:pt x="228" y="63"/>
                  </a:lnTo>
                  <a:lnTo>
                    <a:pt x="219" y="63"/>
                  </a:lnTo>
                  <a:lnTo>
                    <a:pt x="214" y="72"/>
                  </a:lnTo>
                  <a:lnTo>
                    <a:pt x="214" y="58"/>
                  </a:lnTo>
                  <a:lnTo>
                    <a:pt x="205" y="45"/>
                  </a:lnTo>
                  <a:lnTo>
                    <a:pt x="188" y="45"/>
                  </a:lnTo>
                  <a:lnTo>
                    <a:pt x="183" y="58"/>
                  </a:lnTo>
                  <a:lnTo>
                    <a:pt x="179" y="54"/>
                  </a:lnTo>
                  <a:lnTo>
                    <a:pt x="165" y="67"/>
                  </a:lnTo>
                  <a:lnTo>
                    <a:pt x="161" y="85"/>
                  </a:lnTo>
                  <a:lnTo>
                    <a:pt x="152" y="81"/>
                  </a:lnTo>
                  <a:lnTo>
                    <a:pt x="147" y="81"/>
                  </a:lnTo>
                  <a:lnTo>
                    <a:pt x="147" y="98"/>
                  </a:lnTo>
                  <a:lnTo>
                    <a:pt x="138" y="81"/>
                  </a:lnTo>
                  <a:lnTo>
                    <a:pt x="130" y="94"/>
                  </a:lnTo>
                  <a:lnTo>
                    <a:pt x="130" y="107"/>
                  </a:lnTo>
                  <a:close/>
                  <a:moveTo>
                    <a:pt x="451" y="492"/>
                  </a:moveTo>
                  <a:lnTo>
                    <a:pt x="451" y="501"/>
                  </a:lnTo>
                  <a:lnTo>
                    <a:pt x="465" y="527"/>
                  </a:lnTo>
                  <a:lnTo>
                    <a:pt x="460" y="527"/>
                  </a:lnTo>
                  <a:lnTo>
                    <a:pt x="474" y="550"/>
                  </a:lnTo>
                  <a:lnTo>
                    <a:pt x="487" y="550"/>
                  </a:lnTo>
                  <a:lnTo>
                    <a:pt x="491" y="536"/>
                  </a:lnTo>
                  <a:lnTo>
                    <a:pt x="505" y="545"/>
                  </a:lnTo>
                  <a:lnTo>
                    <a:pt x="496" y="532"/>
                  </a:lnTo>
                  <a:lnTo>
                    <a:pt x="505" y="523"/>
                  </a:lnTo>
                  <a:lnTo>
                    <a:pt x="509" y="523"/>
                  </a:lnTo>
                  <a:lnTo>
                    <a:pt x="505" y="496"/>
                  </a:lnTo>
                  <a:lnTo>
                    <a:pt x="500" y="492"/>
                  </a:lnTo>
                  <a:lnTo>
                    <a:pt x="487" y="496"/>
                  </a:lnTo>
                  <a:lnTo>
                    <a:pt x="474" y="501"/>
                  </a:lnTo>
                  <a:lnTo>
                    <a:pt x="451" y="49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39" name="Freeform 159"/>
            <p:cNvSpPr>
              <a:spLocks noEditPoints="1"/>
            </p:cNvSpPr>
            <p:nvPr/>
          </p:nvSpPr>
          <p:spPr bwMode="gray">
            <a:xfrm>
              <a:off x="8370442" y="4843509"/>
              <a:ext cx="63720" cy="59259"/>
            </a:xfrm>
            <a:custGeom>
              <a:avLst/>
              <a:gdLst/>
              <a:ahLst/>
              <a:cxnLst>
                <a:cxn ang="0">
                  <a:pos x="0" y="31"/>
                </a:cxn>
                <a:cxn ang="0">
                  <a:pos x="4" y="36"/>
                </a:cxn>
                <a:cxn ang="0">
                  <a:pos x="9" y="36"/>
                </a:cxn>
                <a:cxn ang="0">
                  <a:pos x="18" y="40"/>
                </a:cxn>
                <a:cxn ang="0">
                  <a:pos x="22" y="31"/>
                </a:cxn>
                <a:cxn ang="0">
                  <a:pos x="22" y="22"/>
                </a:cxn>
                <a:cxn ang="0">
                  <a:pos x="13" y="22"/>
                </a:cxn>
                <a:cxn ang="0">
                  <a:pos x="4" y="22"/>
                </a:cxn>
                <a:cxn ang="0">
                  <a:pos x="0" y="31"/>
                </a:cxn>
                <a:cxn ang="0">
                  <a:pos x="40" y="0"/>
                </a:cxn>
                <a:cxn ang="0">
                  <a:pos x="22" y="9"/>
                </a:cxn>
                <a:cxn ang="0">
                  <a:pos x="22" y="9"/>
                </a:cxn>
                <a:cxn ang="0">
                  <a:pos x="22" y="14"/>
                </a:cxn>
                <a:cxn ang="0">
                  <a:pos x="40" y="14"/>
                </a:cxn>
                <a:cxn ang="0">
                  <a:pos x="40" y="9"/>
                </a:cxn>
                <a:cxn ang="0">
                  <a:pos x="35" y="9"/>
                </a:cxn>
                <a:cxn ang="0">
                  <a:pos x="40" y="0"/>
                </a:cxn>
              </a:cxnLst>
              <a:rect l="0" t="0" r="r" b="b"/>
              <a:pathLst>
                <a:path w="40" h="40">
                  <a:moveTo>
                    <a:pt x="0" y="31"/>
                  </a:moveTo>
                  <a:lnTo>
                    <a:pt x="4" y="36"/>
                  </a:lnTo>
                  <a:lnTo>
                    <a:pt x="9" y="36"/>
                  </a:lnTo>
                  <a:lnTo>
                    <a:pt x="18" y="40"/>
                  </a:lnTo>
                  <a:lnTo>
                    <a:pt x="22" y="31"/>
                  </a:lnTo>
                  <a:lnTo>
                    <a:pt x="22" y="22"/>
                  </a:lnTo>
                  <a:lnTo>
                    <a:pt x="13" y="22"/>
                  </a:lnTo>
                  <a:lnTo>
                    <a:pt x="4" y="22"/>
                  </a:lnTo>
                  <a:lnTo>
                    <a:pt x="0" y="31"/>
                  </a:lnTo>
                  <a:close/>
                  <a:moveTo>
                    <a:pt x="40" y="0"/>
                  </a:moveTo>
                  <a:lnTo>
                    <a:pt x="22" y="9"/>
                  </a:lnTo>
                  <a:lnTo>
                    <a:pt x="22" y="9"/>
                  </a:lnTo>
                  <a:lnTo>
                    <a:pt x="22" y="14"/>
                  </a:lnTo>
                  <a:lnTo>
                    <a:pt x="40" y="14"/>
                  </a:lnTo>
                  <a:lnTo>
                    <a:pt x="40" y="9"/>
                  </a:lnTo>
                  <a:lnTo>
                    <a:pt x="35" y="9"/>
                  </a:lnTo>
                  <a:lnTo>
                    <a:pt x="40"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40" name="Freeform 160"/>
            <p:cNvSpPr>
              <a:spLocks noEditPoints="1"/>
            </p:cNvSpPr>
            <p:nvPr/>
          </p:nvSpPr>
          <p:spPr bwMode="gray">
            <a:xfrm>
              <a:off x="8128305" y="5293877"/>
              <a:ext cx="277184" cy="343702"/>
            </a:xfrm>
            <a:custGeom>
              <a:avLst/>
              <a:gdLst/>
              <a:ahLst/>
              <a:cxnLst>
                <a:cxn ang="0">
                  <a:pos x="85" y="107"/>
                </a:cxn>
                <a:cxn ang="0">
                  <a:pos x="76" y="116"/>
                </a:cxn>
                <a:cxn ang="0">
                  <a:pos x="76" y="130"/>
                </a:cxn>
                <a:cxn ang="0">
                  <a:pos x="71" y="130"/>
                </a:cxn>
                <a:cxn ang="0">
                  <a:pos x="62" y="156"/>
                </a:cxn>
                <a:cxn ang="0">
                  <a:pos x="27" y="179"/>
                </a:cxn>
                <a:cxn ang="0">
                  <a:pos x="0" y="206"/>
                </a:cxn>
                <a:cxn ang="0">
                  <a:pos x="0" y="219"/>
                </a:cxn>
                <a:cxn ang="0">
                  <a:pos x="4" y="223"/>
                </a:cxn>
                <a:cxn ang="0">
                  <a:pos x="18" y="223"/>
                </a:cxn>
                <a:cxn ang="0">
                  <a:pos x="40" y="232"/>
                </a:cxn>
                <a:cxn ang="0">
                  <a:pos x="49" y="228"/>
                </a:cxn>
                <a:cxn ang="0">
                  <a:pos x="62" y="219"/>
                </a:cxn>
                <a:cxn ang="0">
                  <a:pos x="71" y="179"/>
                </a:cxn>
                <a:cxn ang="0">
                  <a:pos x="94" y="170"/>
                </a:cxn>
                <a:cxn ang="0">
                  <a:pos x="89" y="156"/>
                </a:cxn>
                <a:cxn ang="0">
                  <a:pos x="98" y="152"/>
                </a:cxn>
                <a:cxn ang="0">
                  <a:pos x="107" y="130"/>
                </a:cxn>
                <a:cxn ang="0">
                  <a:pos x="103" y="121"/>
                </a:cxn>
                <a:cxn ang="0">
                  <a:pos x="98" y="125"/>
                </a:cxn>
                <a:cxn ang="0">
                  <a:pos x="85" y="112"/>
                </a:cxn>
                <a:cxn ang="0">
                  <a:pos x="94" y="107"/>
                </a:cxn>
                <a:cxn ang="0">
                  <a:pos x="85" y="107"/>
                </a:cxn>
                <a:cxn ang="0">
                  <a:pos x="174" y="54"/>
                </a:cxn>
                <a:cxn ang="0">
                  <a:pos x="165" y="54"/>
                </a:cxn>
                <a:cxn ang="0">
                  <a:pos x="156" y="63"/>
                </a:cxn>
                <a:cxn ang="0">
                  <a:pos x="134" y="54"/>
                </a:cxn>
                <a:cxn ang="0">
                  <a:pos x="134" y="45"/>
                </a:cxn>
                <a:cxn ang="0">
                  <a:pos x="129" y="36"/>
                </a:cxn>
                <a:cxn ang="0">
                  <a:pos x="125" y="36"/>
                </a:cxn>
                <a:cxn ang="0">
                  <a:pos x="125" y="49"/>
                </a:cxn>
                <a:cxn ang="0">
                  <a:pos x="120" y="36"/>
                </a:cxn>
                <a:cxn ang="0">
                  <a:pos x="112" y="13"/>
                </a:cxn>
                <a:cxn ang="0">
                  <a:pos x="98" y="4"/>
                </a:cxn>
                <a:cxn ang="0">
                  <a:pos x="89" y="0"/>
                </a:cxn>
                <a:cxn ang="0">
                  <a:pos x="89" y="9"/>
                </a:cxn>
                <a:cxn ang="0">
                  <a:pos x="107" y="36"/>
                </a:cxn>
                <a:cxn ang="0">
                  <a:pos x="116" y="54"/>
                </a:cxn>
                <a:cxn ang="0">
                  <a:pos x="112" y="80"/>
                </a:cxn>
                <a:cxn ang="0">
                  <a:pos x="103" y="80"/>
                </a:cxn>
                <a:cxn ang="0">
                  <a:pos x="103" y="85"/>
                </a:cxn>
                <a:cxn ang="0">
                  <a:pos x="120" y="103"/>
                </a:cxn>
                <a:cxn ang="0">
                  <a:pos x="116" y="121"/>
                </a:cxn>
                <a:cxn ang="0">
                  <a:pos x="112" y="130"/>
                </a:cxn>
                <a:cxn ang="0">
                  <a:pos x="125" y="134"/>
                </a:cxn>
                <a:cxn ang="0">
                  <a:pos x="152" y="94"/>
                </a:cxn>
                <a:cxn ang="0">
                  <a:pos x="147" y="89"/>
                </a:cxn>
                <a:cxn ang="0">
                  <a:pos x="161" y="85"/>
                </a:cxn>
                <a:cxn ang="0">
                  <a:pos x="165" y="89"/>
                </a:cxn>
                <a:cxn ang="0">
                  <a:pos x="165" y="80"/>
                </a:cxn>
                <a:cxn ang="0">
                  <a:pos x="170" y="76"/>
                </a:cxn>
                <a:cxn ang="0">
                  <a:pos x="174" y="54"/>
                </a:cxn>
              </a:cxnLst>
              <a:rect l="0" t="0" r="r" b="b"/>
              <a:pathLst>
                <a:path w="174" h="232">
                  <a:moveTo>
                    <a:pt x="85" y="107"/>
                  </a:moveTo>
                  <a:lnTo>
                    <a:pt x="76" y="116"/>
                  </a:lnTo>
                  <a:lnTo>
                    <a:pt x="76" y="130"/>
                  </a:lnTo>
                  <a:lnTo>
                    <a:pt x="71" y="130"/>
                  </a:lnTo>
                  <a:lnTo>
                    <a:pt x="62" y="156"/>
                  </a:lnTo>
                  <a:lnTo>
                    <a:pt x="27" y="179"/>
                  </a:lnTo>
                  <a:lnTo>
                    <a:pt x="0" y="206"/>
                  </a:lnTo>
                  <a:lnTo>
                    <a:pt x="0" y="219"/>
                  </a:lnTo>
                  <a:lnTo>
                    <a:pt x="4" y="223"/>
                  </a:lnTo>
                  <a:lnTo>
                    <a:pt x="18" y="223"/>
                  </a:lnTo>
                  <a:lnTo>
                    <a:pt x="40" y="232"/>
                  </a:lnTo>
                  <a:lnTo>
                    <a:pt x="49" y="228"/>
                  </a:lnTo>
                  <a:lnTo>
                    <a:pt x="62" y="219"/>
                  </a:lnTo>
                  <a:lnTo>
                    <a:pt x="71" y="179"/>
                  </a:lnTo>
                  <a:lnTo>
                    <a:pt x="94" y="170"/>
                  </a:lnTo>
                  <a:lnTo>
                    <a:pt x="89" y="156"/>
                  </a:lnTo>
                  <a:lnTo>
                    <a:pt x="98" y="152"/>
                  </a:lnTo>
                  <a:lnTo>
                    <a:pt x="107" y="130"/>
                  </a:lnTo>
                  <a:lnTo>
                    <a:pt x="103" y="121"/>
                  </a:lnTo>
                  <a:lnTo>
                    <a:pt x="98" y="125"/>
                  </a:lnTo>
                  <a:lnTo>
                    <a:pt x="85" y="112"/>
                  </a:lnTo>
                  <a:lnTo>
                    <a:pt x="94" y="107"/>
                  </a:lnTo>
                  <a:lnTo>
                    <a:pt x="85" y="107"/>
                  </a:lnTo>
                  <a:close/>
                  <a:moveTo>
                    <a:pt x="174" y="54"/>
                  </a:moveTo>
                  <a:lnTo>
                    <a:pt x="165" y="54"/>
                  </a:lnTo>
                  <a:lnTo>
                    <a:pt x="156" y="63"/>
                  </a:lnTo>
                  <a:lnTo>
                    <a:pt x="134" y="54"/>
                  </a:lnTo>
                  <a:lnTo>
                    <a:pt x="134" y="45"/>
                  </a:lnTo>
                  <a:lnTo>
                    <a:pt x="129" y="36"/>
                  </a:lnTo>
                  <a:lnTo>
                    <a:pt x="125" y="36"/>
                  </a:lnTo>
                  <a:lnTo>
                    <a:pt x="125" y="49"/>
                  </a:lnTo>
                  <a:lnTo>
                    <a:pt x="120" y="36"/>
                  </a:lnTo>
                  <a:lnTo>
                    <a:pt x="112" y="13"/>
                  </a:lnTo>
                  <a:lnTo>
                    <a:pt x="98" y="4"/>
                  </a:lnTo>
                  <a:lnTo>
                    <a:pt x="89" y="0"/>
                  </a:lnTo>
                  <a:lnTo>
                    <a:pt x="89" y="9"/>
                  </a:lnTo>
                  <a:lnTo>
                    <a:pt x="107" y="36"/>
                  </a:lnTo>
                  <a:lnTo>
                    <a:pt x="116" y="54"/>
                  </a:lnTo>
                  <a:lnTo>
                    <a:pt x="112" y="80"/>
                  </a:lnTo>
                  <a:lnTo>
                    <a:pt x="103" y="80"/>
                  </a:lnTo>
                  <a:lnTo>
                    <a:pt x="103" y="85"/>
                  </a:lnTo>
                  <a:lnTo>
                    <a:pt x="120" y="103"/>
                  </a:lnTo>
                  <a:lnTo>
                    <a:pt x="116" y="121"/>
                  </a:lnTo>
                  <a:lnTo>
                    <a:pt x="112" y="130"/>
                  </a:lnTo>
                  <a:lnTo>
                    <a:pt x="125" y="134"/>
                  </a:lnTo>
                  <a:lnTo>
                    <a:pt x="152" y="94"/>
                  </a:lnTo>
                  <a:lnTo>
                    <a:pt x="147" y="89"/>
                  </a:lnTo>
                  <a:lnTo>
                    <a:pt x="161" y="85"/>
                  </a:lnTo>
                  <a:lnTo>
                    <a:pt x="165" y="89"/>
                  </a:lnTo>
                  <a:lnTo>
                    <a:pt x="165" y="80"/>
                  </a:lnTo>
                  <a:lnTo>
                    <a:pt x="170" y="76"/>
                  </a:lnTo>
                  <a:lnTo>
                    <a:pt x="174" y="5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41" name="Freeform 161"/>
            <p:cNvSpPr>
              <a:spLocks noEditPoints="1"/>
            </p:cNvSpPr>
            <p:nvPr/>
          </p:nvSpPr>
          <p:spPr bwMode="gray">
            <a:xfrm>
              <a:off x="8555231" y="4923509"/>
              <a:ext cx="57348" cy="59259"/>
            </a:xfrm>
            <a:custGeom>
              <a:avLst/>
              <a:gdLst/>
              <a:ahLst/>
              <a:cxnLst>
                <a:cxn ang="0">
                  <a:pos x="0" y="40"/>
                </a:cxn>
                <a:cxn ang="0">
                  <a:pos x="4" y="40"/>
                </a:cxn>
                <a:cxn ang="0">
                  <a:pos x="4" y="40"/>
                </a:cxn>
                <a:cxn ang="0">
                  <a:pos x="0" y="40"/>
                </a:cxn>
                <a:cxn ang="0">
                  <a:pos x="18" y="27"/>
                </a:cxn>
                <a:cxn ang="0">
                  <a:pos x="18" y="31"/>
                </a:cxn>
                <a:cxn ang="0">
                  <a:pos x="22" y="27"/>
                </a:cxn>
                <a:cxn ang="0">
                  <a:pos x="18" y="27"/>
                </a:cxn>
                <a:cxn ang="0">
                  <a:pos x="18" y="13"/>
                </a:cxn>
                <a:cxn ang="0">
                  <a:pos x="18" y="18"/>
                </a:cxn>
                <a:cxn ang="0">
                  <a:pos x="22" y="13"/>
                </a:cxn>
                <a:cxn ang="0">
                  <a:pos x="18" y="13"/>
                </a:cxn>
                <a:cxn ang="0">
                  <a:pos x="31" y="13"/>
                </a:cxn>
                <a:cxn ang="0">
                  <a:pos x="31" y="13"/>
                </a:cxn>
                <a:cxn ang="0">
                  <a:pos x="31" y="13"/>
                </a:cxn>
                <a:cxn ang="0">
                  <a:pos x="31" y="13"/>
                </a:cxn>
                <a:cxn ang="0">
                  <a:pos x="36" y="0"/>
                </a:cxn>
                <a:cxn ang="0">
                  <a:pos x="36" y="0"/>
                </a:cxn>
                <a:cxn ang="0">
                  <a:pos x="36" y="0"/>
                </a:cxn>
                <a:cxn ang="0">
                  <a:pos x="36" y="0"/>
                </a:cxn>
              </a:cxnLst>
              <a:rect l="0" t="0" r="r" b="b"/>
              <a:pathLst>
                <a:path w="36" h="40">
                  <a:moveTo>
                    <a:pt x="0" y="40"/>
                  </a:moveTo>
                  <a:lnTo>
                    <a:pt x="4" y="40"/>
                  </a:lnTo>
                  <a:lnTo>
                    <a:pt x="4" y="40"/>
                  </a:lnTo>
                  <a:lnTo>
                    <a:pt x="0" y="40"/>
                  </a:lnTo>
                  <a:close/>
                  <a:moveTo>
                    <a:pt x="18" y="27"/>
                  </a:moveTo>
                  <a:lnTo>
                    <a:pt x="18" y="31"/>
                  </a:lnTo>
                  <a:lnTo>
                    <a:pt x="22" y="27"/>
                  </a:lnTo>
                  <a:lnTo>
                    <a:pt x="18" y="27"/>
                  </a:lnTo>
                  <a:close/>
                  <a:moveTo>
                    <a:pt x="18" y="13"/>
                  </a:moveTo>
                  <a:lnTo>
                    <a:pt x="18" y="18"/>
                  </a:lnTo>
                  <a:lnTo>
                    <a:pt x="22" y="13"/>
                  </a:lnTo>
                  <a:lnTo>
                    <a:pt x="18" y="13"/>
                  </a:lnTo>
                  <a:close/>
                  <a:moveTo>
                    <a:pt x="31" y="13"/>
                  </a:moveTo>
                  <a:lnTo>
                    <a:pt x="31" y="13"/>
                  </a:lnTo>
                  <a:lnTo>
                    <a:pt x="31" y="13"/>
                  </a:lnTo>
                  <a:lnTo>
                    <a:pt x="31" y="13"/>
                  </a:lnTo>
                  <a:close/>
                  <a:moveTo>
                    <a:pt x="36" y="0"/>
                  </a:moveTo>
                  <a:lnTo>
                    <a:pt x="36" y="0"/>
                  </a:lnTo>
                  <a:lnTo>
                    <a:pt x="36" y="0"/>
                  </a:lnTo>
                  <a:lnTo>
                    <a:pt x="36"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42" name="Freeform 162"/>
            <p:cNvSpPr>
              <a:spLocks/>
            </p:cNvSpPr>
            <p:nvPr/>
          </p:nvSpPr>
          <p:spPr bwMode="gray">
            <a:xfrm>
              <a:off x="4768646" y="3473146"/>
              <a:ext cx="43011" cy="93333"/>
            </a:xfrm>
            <a:custGeom>
              <a:avLst/>
              <a:gdLst/>
              <a:ahLst/>
              <a:cxnLst>
                <a:cxn ang="0">
                  <a:pos x="0" y="13"/>
                </a:cxn>
                <a:cxn ang="0">
                  <a:pos x="5" y="13"/>
                </a:cxn>
                <a:cxn ang="0">
                  <a:pos x="0" y="18"/>
                </a:cxn>
                <a:cxn ang="0">
                  <a:pos x="0" y="36"/>
                </a:cxn>
                <a:cxn ang="0">
                  <a:pos x="0" y="40"/>
                </a:cxn>
                <a:cxn ang="0">
                  <a:pos x="0" y="45"/>
                </a:cxn>
                <a:cxn ang="0">
                  <a:pos x="5" y="54"/>
                </a:cxn>
                <a:cxn ang="0">
                  <a:pos x="5" y="58"/>
                </a:cxn>
                <a:cxn ang="0">
                  <a:pos x="9" y="63"/>
                </a:cxn>
                <a:cxn ang="0">
                  <a:pos x="14" y="63"/>
                </a:cxn>
                <a:cxn ang="0">
                  <a:pos x="14" y="54"/>
                </a:cxn>
                <a:cxn ang="0">
                  <a:pos x="27" y="40"/>
                </a:cxn>
                <a:cxn ang="0">
                  <a:pos x="18" y="36"/>
                </a:cxn>
                <a:cxn ang="0">
                  <a:pos x="18" y="13"/>
                </a:cxn>
                <a:cxn ang="0">
                  <a:pos x="14" y="13"/>
                </a:cxn>
                <a:cxn ang="0">
                  <a:pos x="14" y="5"/>
                </a:cxn>
                <a:cxn ang="0">
                  <a:pos x="5" y="0"/>
                </a:cxn>
                <a:cxn ang="0">
                  <a:pos x="0" y="13"/>
                </a:cxn>
              </a:cxnLst>
              <a:rect l="0" t="0" r="r" b="b"/>
              <a:pathLst>
                <a:path w="27" h="63">
                  <a:moveTo>
                    <a:pt x="0" y="13"/>
                  </a:moveTo>
                  <a:lnTo>
                    <a:pt x="5" y="13"/>
                  </a:lnTo>
                  <a:lnTo>
                    <a:pt x="0" y="18"/>
                  </a:lnTo>
                  <a:lnTo>
                    <a:pt x="0" y="36"/>
                  </a:lnTo>
                  <a:lnTo>
                    <a:pt x="0" y="40"/>
                  </a:lnTo>
                  <a:lnTo>
                    <a:pt x="0" y="45"/>
                  </a:lnTo>
                  <a:lnTo>
                    <a:pt x="5" y="54"/>
                  </a:lnTo>
                  <a:lnTo>
                    <a:pt x="5" y="58"/>
                  </a:lnTo>
                  <a:lnTo>
                    <a:pt x="9" y="63"/>
                  </a:lnTo>
                  <a:lnTo>
                    <a:pt x="14" y="63"/>
                  </a:lnTo>
                  <a:lnTo>
                    <a:pt x="14" y="54"/>
                  </a:lnTo>
                  <a:lnTo>
                    <a:pt x="27" y="40"/>
                  </a:lnTo>
                  <a:lnTo>
                    <a:pt x="18" y="36"/>
                  </a:lnTo>
                  <a:lnTo>
                    <a:pt x="18" y="13"/>
                  </a:lnTo>
                  <a:lnTo>
                    <a:pt x="14" y="13"/>
                  </a:lnTo>
                  <a:lnTo>
                    <a:pt x="14" y="5"/>
                  </a:lnTo>
                  <a:lnTo>
                    <a:pt x="5" y="0"/>
                  </a:lnTo>
                  <a:lnTo>
                    <a:pt x="0" y="1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43" name="Freeform 163"/>
            <p:cNvSpPr>
              <a:spLocks/>
            </p:cNvSpPr>
            <p:nvPr/>
          </p:nvSpPr>
          <p:spPr bwMode="gray">
            <a:xfrm>
              <a:off x="4548811" y="3274629"/>
              <a:ext cx="170452" cy="85925"/>
            </a:xfrm>
            <a:custGeom>
              <a:avLst/>
              <a:gdLst/>
              <a:ahLst/>
              <a:cxnLst>
                <a:cxn ang="0">
                  <a:pos x="0" y="31"/>
                </a:cxn>
                <a:cxn ang="0">
                  <a:pos x="0" y="45"/>
                </a:cxn>
                <a:cxn ang="0">
                  <a:pos x="0" y="49"/>
                </a:cxn>
                <a:cxn ang="0">
                  <a:pos x="9" y="45"/>
                </a:cxn>
                <a:cxn ang="0">
                  <a:pos x="9" y="49"/>
                </a:cxn>
                <a:cxn ang="0">
                  <a:pos x="18" y="49"/>
                </a:cxn>
                <a:cxn ang="0">
                  <a:pos x="22" y="45"/>
                </a:cxn>
                <a:cxn ang="0">
                  <a:pos x="36" y="45"/>
                </a:cxn>
                <a:cxn ang="0">
                  <a:pos x="40" y="54"/>
                </a:cxn>
                <a:cxn ang="0">
                  <a:pos x="54" y="58"/>
                </a:cxn>
                <a:cxn ang="0">
                  <a:pos x="67" y="58"/>
                </a:cxn>
                <a:cxn ang="0">
                  <a:pos x="76" y="54"/>
                </a:cxn>
                <a:cxn ang="0">
                  <a:pos x="89" y="49"/>
                </a:cxn>
                <a:cxn ang="0">
                  <a:pos x="94" y="45"/>
                </a:cxn>
                <a:cxn ang="0">
                  <a:pos x="94" y="40"/>
                </a:cxn>
                <a:cxn ang="0">
                  <a:pos x="94" y="36"/>
                </a:cxn>
                <a:cxn ang="0">
                  <a:pos x="94" y="31"/>
                </a:cxn>
                <a:cxn ang="0">
                  <a:pos x="103" y="31"/>
                </a:cxn>
                <a:cxn ang="0">
                  <a:pos x="107" y="22"/>
                </a:cxn>
                <a:cxn ang="0">
                  <a:pos x="107" y="18"/>
                </a:cxn>
                <a:cxn ang="0">
                  <a:pos x="107" y="13"/>
                </a:cxn>
                <a:cxn ang="0">
                  <a:pos x="103" y="13"/>
                </a:cxn>
                <a:cxn ang="0">
                  <a:pos x="98" y="13"/>
                </a:cxn>
                <a:cxn ang="0">
                  <a:pos x="98" y="4"/>
                </a:cxn>
                <a:cxn ang="0">
                  <a:pos x="76" y="0"/>
                </a:cxn>
                <a:cxn ang="0">
                  <a:pos x="67" y="9"/>
                </a:cxn>
                <a:cxn ang="0">
                  <a:pos x="58" y="9"/>
                </a:cxn>
                <a:cxn ang="0">
                  <a:pos x="54" y="13"/>
                </a:cxn>
                <a:cxn ang="0">
                  <a:pos x="45" y="18"/>
                </a:cxn>
                <a:cxn ang="0">
                  <a:pos x="40" y="22"/>
                </a:cxn>
                <a:cxn ang="0">
                  <a:pos x="49" y="27"/>
                </a:cxn>
                <a:cxn ang="0">
                  <a:pos x="45" y="36"/>
                </a:cxn>
                <a:cxn ang="0">
                  <a:pos x="40" y="31"/>
                </a:cxn>
                <a:cxn ang="0">
                  <a:pos x="22" y="36"/>
                </a:cxn>
                <a:cxn ang="0">
                  <a:pos x="0" y="31"/>
                </a:cxn>
              </a:cxnLst>
              <a:rect l="0" t="0" r="r" b="b"/>
              <a:pathLst>
                <a:path w="107" h="58">
                  <a:moveTo>
                    <a:pt x="0" y="31"/>
                  </a:moveTo>
                  <a:lnTo>
                    <a:pt x="0" y="45"/>
                  </a:lnTo>
                  <a:lnTo>
                    <a:pt x="0" y="49"/>
                  </a:lnTo>
                  <a:lnTo>
                    <a:pt x="9" y="45"/>
                  </a:lnTo>
                  <a:lnTo>
                    <a:pt x="9" y="49"/>
                  </a:lnTo>
                  <a:lnTo>
                    <a:pt x="18" y="49"/>
                  </a:lnTo>
                  <a:lnTo>
                    <a:pt x="22" y="45"/>
                  </a:lnTo>
                  <a:lnTo>
                    <a:pt x="36" y="45"/>
                  </a:lnTo>
                  <a:lnTo>
                    <a:pt x="40" y="54"/>
                  </a:lnTo>
                  <a:lnTo>
                    <a:pt x="54" y="58"/>
                  </a:lnTo>
                  <a:lnTo>
                    <a:pt x="67" y="58"/>
                  </a:lnTo>
                  <a:lnTo>
                    <a:pt x="76" y="54"/>
                  </a:lnTo>
                  <a:lnTo>
                    <a:pt x="89" y="49"/>
                  </a:lnTo>
                  <a:lnTo>
                    <a:pt x="94" y="45"/>
                  </a:lnTo>
                  <a:lnTo>
                    <a:pt x="94" y="40"/>
                  </a:lnTo>
                  <a:lnTo>
                    <a:pt x="94" y="36"/>
                  </a:lnTo>
                  <a:lnTo>
                    <a:pt x="94" y="31"/>
                  </a:lnTo>
                  <a:lnTo>
                    <a:pt x="103" y="31"/>
                  </a:lnTo>
                  <a:lnTo>
                    <a:pt x="107" y="22"/>
                  </a:lnTo>
                  <a:lnTo>
                    <a:pt x="107" y="18"/>
                  </a:lnTo>
                  <a:lnTo>
                    <a:pt x="107" y="13"/>
                  </a:lnTo>
                  <a:lnTo>
                    <a:pt x="103" y="13"/>
                  </a:lnTo>
                  <a:lnTo>
                    <a:pt x="98" y="13"/>
                  </a:lnTo>
                  <a:lnTo>
                    <a:pt x="98" y="4"/>
                  </a:lnTo>
                  <a:lnTo>
                    <a:pt x="76" y="0"/>
                  </a:lnTo>
                  <a:lnTo>
                    <a:pt x="67" y="9"/>
                  </a:lnTo>
                  <a:lnTo>
                    <a:pt x="58" y="9"/>
                  </a:lnTo>
                  <a:lnTo>
                    <a:pt x="54" y="13"/>
                  </a:lnTo>
                  <a:lnTo>
                    <a:pt x="45" y="18"/>
                  </a:lnTo>
                  <a:lnTo>
                    <a:pt x="40" y="22"/>
                  </a:lnTo>
                  <a:lnTo>
                    <a:pt x="49" y="27"/>
                  </a:lnTo>
                  <a:lnTo>
                    <a:pt x="45" y="36"/>
                  </a:lnTo>
                  <a:lnTo>
                    <a:pt x="40" y="31"/>
                  </a:lnTo>
                  <a:lnTo>
                    <a:pt x="22" y="36"/>
                  </a:lnTo>
                  <a:lnTo>
                    <a:pt x="0" y="3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44" name="Freeform 164"/>
            <p:cNvSpPr>
              <a:spLocks/>
            </p:cNvSpPr>
            <p:nvPr/>
          </p:nvSpPr>
          <p:spPr bwMode="gray">
            <a:xfrm>
              <a:off x="4384731" y="3188703"/>
              <a:ext cx="92395" cy="72592"/>
            </a:xfrm>
            <a:custGeom>
              <a:avLst/>
              <a:gdLst/>
              <a:ahLst/>
              <a:cxnLst>
                <a:cxn ang="0">
                  <a:pos x="0" y="9"/>
                </a:cxn>
                <a:cxn ang="0">
                  <a:pos x="9" y="22"/>
                </a:cxn>
                <a:cxn ang="0">
                  <a:pos x="14" y="22"/>
                </a:cxn>
                <a:cxn ang="0">
                  <a:pos x="18" y="27"/>
                </a:cxn>
                <a:cxn ang="0">
                  <a:pos x="23" y="27"/>
                </a:cxn>
                <a:cxn ang="0">
                  <a:pos x="23" y="36"/>
                </a:cxn>
                <a:cxn ang="0">
                  <a:pos x="27" y="36"/>
                </a:cxn>
                <a:cxn ang="0">
                  <a:pos x="36" y="31"/>
                </a:cxn>
                <a:cxn ang="0">
                  <a:pos x="32" y="40"/>
                </a:cxn>
                <a:cxn ang="0">
                  <a:pos x="40" y="45"/>
                </a:cxn>
                <a:cxn ang="0">
                  <a:pos x="45" y="49"/>
                </a:cxn>
                <a:cxn ang="0">
                  <a:pos x="49" y="49"/>
                </a:cxn>
                <a:cxn ang="0">
                  <a:pos x="49" y="45"/>
                </a:cxn>
                <a:cxn ang="0">
                  <a:pos x="49" y="36"/>
                </a:cxn>
                <a:cxn ang="0">
                  <a:pos x="54" y="36"/>
                </a:cxn>
                <a:cxn ang="0">
                  <a:pos x="58" y="27"/>
                </a:cxn>
                <a:cxn ang="0">
                  <a:pos x="54" y="18"/>
                </a:cxn>
                <a:cxn ang="0">
                  <a:pos x="49" y="18"/>
                </a:cxn>
                <a:cxn ang="0">
                  <a:pos x="49" y="13"/>
                </a:cxn>
                <a:cxn ang="0">
                  <a:pos x="45" y="9"/>
                </a:cxn>
                <a:cxn ang="0">
                  <a:pos x="36" y="9"/>
                </a:cxn>
                <a:cxn ang="0">
                  <a:pos x="27" y="0"/>
                </a:cxn>
                <a:cxn ang="0">
                  <a:pos x="23" y="9"/>
                </a:cxn>
                <a:cxn ang="0">
                  <a:pos x="18" y="9"/>
                </a:cxn>
                <a:cxn ang="0">
                  <a:pos x="9" y="9"/>
                </a:cxn>
                <a:cxn ang="0">
                  <a:pos x="9" y="4"/>
                </a:cxn>
                <a:cxn ang="0">
                  <a:pos x="5" y="4"/>
                </a:cxn>
                <a:cxn ang="0">
                  <a:pos x="0" y="9"/>
                </a:cxn>
              </a:cxnLst>
              <a:rect l="0" t="0" r="r" b="b"/>
              <a:pathLst>
                <a:path w="58" h="49">
                  <a:moveTo>
                    <a:pt x="0" y="9"/>
                  </a:moveTo>
                  <a:lnTo>
                    <a:pt x="9" y="22"/>
                  </a:lnTo>
                  <a:lnTo>
                    <a:pt x="14" y="22"/>
                  </a:lnTo>
                  <a:lnTo>
                    <a:pt x="18" y="27"/>
                  </a:lnTo>
                  <a:lnTo>
                    <a:pt x="23" y="27"/>
                  </a:lnTo>
                  <a:lnTo>
                    <a:pt x="23" y="36"/>
                  </a:lnTo>
                  <a:lnTo>
                    <a:pt x="27" y="36"/>
                  </a:lnTo>
                  <a:lnTo>
                    <a:pt x="36" y="31"/>
                  </a:lnTo>
                  <a:lnTo>
                    <a:pt x="32" y="40"/>
                  </a:lnTo>
                  <a:lnTo>
                    <a:pt x="40" y="45"/>
                  </a:lnTo>
                  <a:lnTo>
                    <a:pt x="45" y="49"/>
                  </a:lnTo>
                  <a:lnTo>
                    <a:pt x="49" y="49"/>
                  </a:lnTo>
                  <a:lnTo>
                    <a:pt x="49" y="45"/>
                  </a:lnTo>
                  <a:lnTo>
                    <a:pt x="49" y="36"/>
                  </a:lnTo>
                  <a:lnTo>
                    <a:pt x="54" y="36"/>
                  </a:lnTo>
                  <a:lnTo>
                    <a:pt x="58" y="27"/>
                  </a:lnTo>
                  <a:lnTo>
                    <a:pt x="54" y="18"/>
                  </a:lnTo>
                  <a:lnTo>
                    <a:pt x="49" y="18"/>
                  </a:lnTo>
                  <a:lnTo>
                    <a:pt x="49" y="13"/>
                  </a:lnTo>
                  <a:lnTo>
                    <a:pt x="45" y="9"/>
                  </a:lnTo>
                  <a:lnTo>
                    <a:pt x="36" y="9"/>
                  </a:lnTo>
                  <a:lnTo>
                    <a:pt x="27" y="0"/>
                  </a:lnTo>
                  <a:lnTo>
                    <a:pt x="23" y="9"/>
                  </a:lnTo>
                  <a:lnTo>
                    <a:pt x="18" y="9"/>
                  </a:lnTo>
                  <a:lnTo>
                    <a:pt x="9" y="9"/>
                  </a:lnTo>
                  <a:lnTo>
                    <a:pt x="9" y="4"/>
                  </a:lnTo>
                  <a:lnTo>
                    <a:pt x="5" y="4"/>
                  </a:lnTo>
                  <a:lnTo>
                    <a:pt x="0" y="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45" name="Freeform 165"/>
            <p:cNvSpPr>
              <a:spLocks/>
            </p:cNvSpPr>
            <p:nvPr/>
          </p:nvSpPr>
          <p:spPr bwMode="gray">
            <a:xfrm>
              <a:off x="4676252" y="3393147"/>
              <a:ext cx="92395" cy="74074"/>
            </a:xfrm>
            <a:custGeom>
              <a:avLst/>
              <a:gdLst/>
              <a:ahLst/>
              <a:cxnLst>
                <a:cxn ang="0">
                  <a:pos x="32" y="45"/>
                </a:cxn>
                <a:cxn ang="0">
                  <a:pos x="32" y="45"/>
                </a:cxn>
                <a:cxn ang="0">
                  <a:pos x="36" y="45"/>
                </a:cxn>
                <a:cxn ang="0">
                  <a:pos x="45" y="50"/>
                </a:cxn>
                <a:cxn ang="0">
                  <a:pos x="45" y="50"/>
                </a:cxn>
                <a:cxn ang="0">
                  <a:pos x="45" y="50"/>
                </a:cxn>
                <a:cxn ang="0">
                  <a:pos x="45" y="45"/>
                </a:cxn>
                <a:cxn ang="0">
                  <a:pos x="45" y="45"/>
                </a:cxn>
                <a:cxn ang="0">
                  <a:pos x="45" y="41"/>
                </a:cxn>
                <a:cxn ang="0">
                  <a:pos x="50" y="36"/>
                </a:cxn>
                <a:cxn ang="0">
                  <a:pos x="50" y="36"/>
                </a:cxn>
                <a:cxn ang="0">
                  <a:pos x="50" y="36"/>
                </a:cxn>
                <a:cxn ang="0">
                  <a:pos x="50" y="32"/>
                </a:cxn>
                <a:cxn ang="0">
                  <a:pos x="54" y="32"/>
                </a:cxn>
                <a:cxn ang="0">
                  <a:pos x="58" y="27"/>
                </a:cxn>
                <a:cxn ang="0">
                  <a:pos x="54" y="23"/>
                </a:cxn>
                <a:cxn ang="0">
                  <a:pos x="58" y="23"/>
                </a:cxn>
                <a:cxn ang="0">
                  <a:pos x="58" y="23"/>
                </a:cxn>
                <a:cxn ang="0">
                  <a:pos x="50" y="18"/>
                </a:cxn>
                <a:cxn ang="0">
                  <a:pos x="50" y="14"/>
                </a:cxn>
                <a:cxn ang="0">
                  <a:pos x="54" y="9"/>
                </a:cxn>
                <a:cxn ang="0">
                  <a:pos x="54" y="5"/>
                </a:cxn>
                <a:cxn ang="0">
                  <a:pos x="50" y="5"/>
                </a:cxn>
                <a:cxn ang="0">
                  <a:pos x="45" y="5"/>
                </a:cxn>
                <a:cxn ang="0">
                  <a:pos x="45" y="5"/>
                </a:cxn>
                <a:cxn ang="0">
                  <a:pos x="41" y="0"/>
                </a:cxn>
                <a:cxn ang="0">
                  <a:pos x="36" y="0"/>
                </a:cxn>
                <a:cxn ang="0">
                  <a:pos x="32" y="5"/>
                </a:cxn>
                <a:cxn ang="0">
                  <a:pos x="23" y="0"/>
                </a:cxn>
                <a:cxn ang="0">
                  <a:pos x="18" y="0"/>
                </a:cxn>
                <a:cxn ang="0">
                  <a:pos x="18" y="0"/>
                </a:cxn>
                <a:cxn ang="0">
                  <a:pos x="14" y="0"/>
                </a:cxn>
                <a:cxn ang="0">
                  <a:pos x="9" y="5"/>
                </a:cxn>
                <a:cxn ang="0">
                  <a:pos x="5" y="0"/>
                </a:cxn>
                <a:cxn ang="0">
                  <a:pos x="5" y="0"/>
                </a:cxn>
                <a:cxn ang="0">
                  <a:pos x="0" y="9"/>
                </a:cxn>
                <a:cxn ang="0">
                  <a:pos x="5" y="9"/>
                </a:cxn>
                <a:cxn ang="0">
                  <a:pos x="9" y="18"/>
                </a:cxn>
                <a:cxn ang="0">
                  <a:pos x="9" y="23"/>
                </a:cxn>
                <a:cxn ang="0">
                  <a:pos x="23" y="36"/>
                </a:cxn>
                <a:cxn ang="0">
                  <a:pos x="27" y="36"/>
                </a:cxn>
                <a:cxn ang="0">
                  <a:pos x="27" y="36"/>
                </a:cxn>
                <a:cxn ang="0">
                  <a:pos x="32" y="45"/>
                </a:cxn>
                <a:cxn ang="0">
                  <a:pos x="32" y="45"/>
                </a:cxn>
              </a:cxnLst>
              <a:rect l="0" t="0" r="r" b="b"/>
              <a:pathLst>
                <a:path w="58" h="50">
                  <a:moveTo>
                    <a:pt x="32" y="45"/>
                  </a:moveTo>
                  <a:lnTo>
                    <a:pt x="32" y="45"/>
                  </a:lnTo>
                  <a:lnTo>
                    <a:pt x="36" y="45"/>
                  </a:lnTo>
                  <a:lnTo>
                    <a:pt x="45" y="50"/>
                  </a:lnTo>
                  <a:lnTo>
                    <a:pt x="45" y="50"/>
                  </a:lnTo>
                  <a:lnTo>
                    <a:pt x="45" y="50"/>
                  </a:lnTo>
                  <a:lnTo>
                    <a:pt x="45" y="45"/>
                  </a:lnTo>
                  <a:lnTo>
                    <a:pt x="45" y="45"/>
                  </a:lnTo>
                  <a:lnTo>
                    <a:pt x="45" y="41"/>
                  </a:lnTo>
                  <a:lnTo>
                    <a:pt x="50" y="36"/>
                  </a:lnTo>
                  <a:lnTo>
                    <a:pt x="50" y="36"/>
                  </a:lnTo>
                  <a:lnTo>
                    <a:pt x="50" y="36"/>
                  </a:lnTo>
                  <a:lnTo>
                    <a:pt x="50" y="32"/>
                  </a:lnTo>
                  <a:lnTo>
                    <a:pt x="54" y="32"/>
                  </a:lnTo>
                  <a:lnTo>
                    <a:pt x="58" y="27"/>
                  </a:lnTo>
                  <a:lnTo>
                    <a:pt x="54" y="23"/>
                  </a:lnTo>
                  <a:lnTo>
                    <a:pt x="58" y="23"/>
                  </a:lnTo>
                  <a:lnTo>
                    <a:pt x="58" y="23"/>
                  </a:lnTo>
                  <a:lnTo>
                    <a:pt x="50" y="18"/>
                  </a:lnTo>
                  <a:lnTo>
                    <a:pt x="50" y="14"/>
                  </a:lnTo>
                  <a:lnTo>
                    <a:pt x="54" y="9"/>
                  </a:lnTo>
                  <a:lnTo>
                    <a:pt x="54" y="5"/>
                  </a:lnTo>
                  <a:lnTo>
                    <a:pt x="50" y="5"/>
                  </a:lnTo>
                  <a:lnTo>
                    <a:pt x="45" y="5"/>
                  </a:lnTo>
                  <a:lnTo>
                    <a:pt x="45" y="5"/>
                  </a:lnTo>
                  <a:lnTo>
                    <a:pt x="41" y="0"/>
                  </a:lnTo>
                  <a:lnTo>
                    <a:pt x="36" y="0"/>
                  </a:lnTo>
                  <a:lnTo>
                    <a:pt x="32" y="5"/>
                  </a:lnTo>
                  <a:lnTo>
                    <a:pt x="23" y="0"/>
                  </a:lnTo>
                  <a:lnTo>
                    <a:pt x="18" y="0"/>
                  </a:lnTo>
                  <a:lnTo>
                    <a:pt x="18" y="0"/>
                  </a:lnTo>
                  <a:lnTo>
                    <a:pt x="14" y="0"/>
                  </a:lnTo>
                  <a:lnTo>
                    <a:pt x="9" y="5"/>
                  </a:lnTo>
                  <a:lnTo>
                    <a:pt x="5" y="0"/>
                  </a:lnTo>
                  <a:lnTo>
                    <a:pt x="5" y="0"/>
                  </a:lnTo>
                  <a:lnTo>
                    <a:pt x="0" y="9"/>
                  </a:lnTo>
                  <a:lnTo>
                    <a:pt x="5" y="9"/>
                  </a:lnTo>
                  <a:lnTo>
                    <a:pt x="9" y="18"/>
                  </a:lnTo>
                  <a:lnTo>
                    <a:pt x="9" y="23"/>
                  </a:lnTo>
                  <a:lnTo>
                    <a:pt x="23" y="36"/>
                  </a:lnTo>
                  <a:lnTo>
                    <a:pt x="27" y="36"/>
                  </a:lnTo>
                  <a:lnTo>
                    <a:pt x="27" y="36"/>
                  </a:lnTo>
                  <a:lnTo>
                    <a:pt x="32" y="45"/>
                  </a:lnTo>
                  <a:lnTo>
                    <a:pt x="32" y="4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46" name="Freeform 166"/>
            <p:cNvSpPr>
              <a:spLocks/>
            </p:cNvSpPr>
            <p:nvPr/>
          </p:nvSpPr>
          <p:spPr bwMode="gray">
            <a:xfrm>
              <a:off x="4833960" y="3419813"/>
              <a:ext cx="141778" cy="93333"/>
            </a:xfrm>
            <a:custGeom>
              <a:avLst/>
              <a:gdLst/>
              <a:ahLst/>
              <a:cxnLst>
                <a:cxn ang="0">
                  <a:pos x="4" y="0"/>
                </a:cxn>
                <a:cxn ang="0">
                  <a:pos x="0" y="18"/>
                </a:cxn>
                <a:cxn ang="0">
                  <a:pos x="13" y="27"/>
                </a:cxn>
                <a:cxn ang="0">
                  <a:pos x="13" y="32"/>
                </a:cxn>
                <a:cxn ang="0">
                  <a:pos x="4" y="36"/>
                </a:cxn>
                <a:cxn ang="0">
                  <a:pos x="4" y="45"/>
                </a:cxn>
                <a:cxn ang="0">
                  <a:pos x="13" y="49"/>
                </a:cxn>
                <a:cxn ang="0">
                  <a:pos x="13" y="63"/>
                </a:cxn>
                <a:cxn ang="0">
                  <a:pos x="22" y="63"/>
                </a:cxn>
                <a:cxn ang="0">
                  <a:pos x="31" y="58"/>
                </a:cxn>
                <a:cxn ang="0">
                  <a:pos x="40" y="63"/>
                </a:cxn>
                <a:cxn ang="0">
                  <a:pos x="53" y="63"/>
                </a:cxn>
                <a:cxn ang="0">
                  <a:pos x="53" y="54"/>
                </a:cxn>
                <a:cxn ang="0">
                  <a:pos x="71" y="45"/>
                </a:cxn>
                <a:cxn ang="0">
                  <a:pos x="76" y="49"/>
                </a:cxn>
                <a:cxn ang="0">
                  <a:pos x="85" y="49"/>
                </a:cxn>
                <a:cxn ang="0">
                  <a:pos x="80" y="36"/>
                </a:cxn>
                <a:cxn ang="0">
                  <a:pos x="76" y="36"/>
                </a:cxn>
                <a:cxn ang="0">
                  <a:pos x="80" y="32"/>
                </a:cxn>
                <a:cxn ang="0">
                  <a:pos x="80" y="18"/>
                </a:cxn>
                <a:cxn ang="0">
                  <a:pos x="89" y="18"/>
                </a:cxn>
                <a:cxn ang="0">
                  <a:pos x="89" y="14"/>
                </a:cxn>
                <a:cxn ang="0">
                  <a:pos x="71" y="5"/>
                </a:cxn>
                <a:cxn ang="0">
                  <a:pos x="58" y="9"/>
                </a:cxn>
                <a:cxn ang="0">
                  <a:pos x="49" y="18"/>
                </a:cxn>
                <a:cxn ang="0">
                  <a:pos x="35" y="18"/>
                </a:cxn>
                <a:cxn ang="0">
                  <a:pos x="22" y="14"/>
                </a:cxn>
                <a:cxn ang="0">
                  <a:pos x="9" y="9"/>
                </a:cxn>
                <a:cxn ang="0">
                  <a:pos x="9" y="0"/>
                </a:cxn>
                <a:cxn ang="0">
                  <a:pos x="4" y="0"/>
                </a:cxn>
              </a:cxnLst>
              <a:rect l="0" t="0" r="r" b="b"/>
              <a:pathLst>
                <a:path w="89" h="63">
                  <a:moveTo>
                    <a:pt x="4" y="0"/>
                  </a:moveTo>
                  <a:lnTo>
                    <a:pt x="0" y="18"/>
                  </a:lnTo>
                  <a:lnTo>
                    <a:pt x="13" y="27"/>
                  </a:lnTo>
                  <a:lnTo>
                    <a:pt x="13" y="32"/>
                  </a:lnTo>
                  <a:lnTo>
                    <a:pt x="4" y="36"/>
                  </a:lnTo>
                  <a:lnTo>
                    <a:pt x="4" y="45"/>
                  </a:lnTo>
                  <a:lnTo>
                    <a:pt x="13" y="49"/>
                  </a:lnTo>
                  <a:lnTo>
                    <a:pt x="13" y="63"/>
                  </a:lnTo>
                  <a:lnTo>
                    <a:pt x="22" y="63"/>
                  </a:lnTo>
                  <a:lnTo>
                    <a:pt x="31" y="58"/>
                  </a:lnTo>
                  <a:lnTo>
                    <a:pt x="40" y="63"/>
                  </a:lnTo>
                  <a:lnTo>
                    <a:pt x="53" y="63"/>
                  </a:lnTo>
                  <a:lnTo>
                    <a:pt x="53" y="54"/>
                  </a:lnTo>
                  <a:lnTo>
                    <a:pt x="71" y="45"/>
                  </a:lnTo>
                  <a:lnTo>
                    <a:pt x="76" y="49"/>
                  </a:lnTo>
                  <a:lnTo>
                    <a:pt x="85" y="49"/>
                  </a:lnTo>
                  <a:lnTo>
                    <a:pt x="80" y="36"/>
                  </a:lnTo>
                  <a:lnTo>
                    <a:pt x="76" y="36"/>
                  </a:lnTo>
                  <a:lnTo>
                    <a:pt x="80" y="32"/>
                  </a:lnTo>
                  <a:lnTo>
                    <a:pt x="80" y="18"/>
                  </a:lnTo>
                  <a:lnTo>
                    <a:pt x="89" y="18"/>
                  </a:lnTo>
                  <a:lnTo>
                    <a:pt x="89" y="14"/>
                  </a:lnTo>
                  <a:lnTo>
                    <a:pt x="71" y="5"/>
                  </a:lnTo>
                  <a:lnTo>
                    <a:pt x="58" y="9"/>
                  </a:lnTo>
                  <a:lnTo>
                    <a:pt x="49" y="18"/>
                  </a:lnTo>
                  <a:lnTo>
                    <a:pt x="35" y="18"/>
                  </a:lnTo>
                  <a:lnTo>
                    <a:pt x="22" y="14"/>
                  </a:lnTo>
                  <a:lnTo>
                    <a:pt x="9" y="9"/>
                  </a:lnTo>
                  <a:lnTo>
                    <a:pt x="9" y="0"/>
                  </a:lnTo>
                  <a:lnTo>
                    <a:pt x="4"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47" name="Freeform 167"/>
            <p:cNvSpPr>
              <a:spLocks/>
            </p:cNvSpPr>
            <p:nvPr/>
          </p:nvSpPr>
          <p:spPr bwMode="gray">
            <a:xfrm>
              <a:off x="4854669" y="3022778"/>
              <a:ext cx="213463" cy="179258"/>
            </a:xfrm>
            <a:custGeom>
              <a:avLst/>
              <a:gdLst/>
              <a:ahLst/>
              <a:cxnLst>
                <a:cxn ang="0">
                  <a:pos x="13" y="116"/>
                </a:cxn>
                <a:cxn ang="0">
                  <a:pos x="22" y="103"/>
                </a:cxn>
                <a:cxn ang="0">
                  <a:pos x="45" y="112"/>
                </a:cxn>
                <a:cxn ang="0">
                  <a:pos x="63" y="112"/>
                </a:cxn>
                <a:cxn ang="0">
                  <a:pos x="67" y="116"/>
                </a:cxn>
                <a:cxn ang="0">
                  <a:pos x="76" y="112"/>
                </a:cxn>
                <a:cxn ang="0">
                  <a:pos x="85" y="112"/>
                </a:cxn>
                <a:cxn ang="0">
                  <a:pos x="98" y="116"/>
                </a:cxn>
                <a:cxn ang="0">
                  <a:pos x="107" y="116"/>
                </a:cxn>
                <a:cxn ang="0">
                  <a:pos x="112" y="99"/>
                </a:cxn>
                <a:cxn ang="0">
                  <a:pos x="121" y="94"/>
                </a:cxn>
                <a:cxn ang="0">
                  <a:pos x="121" y="76"/>
                </a:cxn>
                <a:cxn ang="0">
                  <a:pos x="125" y="81"/>
                </a:cxn>
                <a:cxn ang="0">
                  <a:pos x="134" y="72"/>
                </a:cxn>
                <a:cxn ang="0">
                  <a:pos x="125" y="63"/>
                </a:cxn>
                <a:cxn ang="0">
                  <a:pos x="116" y="54"/>
                </a:cxn>
                <a:cxn ang="0">
                  <a:pos x="112" y="45"/>
                </a:cxn>
                <a:cxn ang="0">
                  <a:pos x="112" y="31"/>
                </a:cxn>
                <a:cxn ang="0">
                  <a:pos x="98" y="9"/>
                </a:cxn>
                <a:cxn ang="0">
                  <a:pos x="85" y="5"/>
                </a:cxn>
                <a:cxn ang="0">
                  <a:pos x="76" y="0"/>
                </a:cxn>
                <a:cxn ang="0">
                  <a:pos x="67" y="0"/>
                </a:cxn>
                <a:cxn ang="0">
                  <a:pos x="63" y="9"/>
                </a:cxn>
                <a:cxn ang="0">
                  <a:pos x="45" y="18"/>
                </a:cxn>
                <a:cxn ang="0">
                  <a:pos x="45" y="23"/>
                </a:cxn>
                <a:cxn ang="0">
                  <a:pos x="45" y="27"/>
                </a:cxn>
                <a:cxn ang="0">
                  <a:pos x="40" y="31"/>
                </a:cxn>
                <a:cxn ang="0">
                  <a:pos x="31" y="45"/>
                </a:cxn>
                <a:cxn ang="0">
                  <a:pos x="27" y="49"/>
                </a:cxn>
                <a:cxn ang="0">
                  <a:pos x="13" y="49"/>
                </a:cxn>
                <a:cxn ang="0">
                  <a:pos x="9" y="72"/>
                </a:cxn>
                <a:cxn ang="0">
                  <a:pos x="13" y="90"/>
                </a:cxn>
                <a:cxn ang="0">
                  <a:pos x="5" y="103"/>
                </a:cxn>
              </a:cxnLst>
              <a:rect l="0" t="0" r="r" b="b"/>
              <a:pathLst>
                <a:path w="134" h="121">
                  <a:moveTo>
                    <a:pt x="5" y="112"/>
                  </a:moveTo>
                  <a:lnTo>
                    <a:pt x="13" y="116"/>
                  </a:lnTo>
                  <a:lnTo>
                    <a:pt x="18" y="107"/>
                  </a:lnTo>
                  <a:lnTo>
                    <a:pt x="22" y="103"/>
                  </a:lnTo>
                  <a:lnTo>
                    <a:pt x="36" y="107"/>
                  </a:lnTo>
                  <a:lnTo>
                    <a:pt x="45" y="112"/>
                  </a:lnTo>
                  <a:lnTo>
                    <a:pt x="58" y="107"/>
                  </a:lnTo>
                  <a:lnTo>
                    <a:pt x="63" y="112"/>
                  </a:lnTo>
                  <a:lnTo>
                    <a:pt x="67" y="121"/>
                  </a:lnTo>
                  <a:lnTo>
                    <a:pt x="67" y="116"/>
                  </a:lnTo>
                  <a:lnTo>
                    <a:pt x="76" y="116"/>
                  </a:lnTo>
                  <a:lnTo>
                    <a:pt x="76" y="112"/>
                  </a:lnTo>
                  <a:lnTo>
                    <a:pt x="80" y="116"/>
                  </a:lnTo>
                  <a:lnTo>
                    <a:pt x="85" y="112"/>
                  </a:lnTo>
                  <a:lnTo>
                    <a:pt x="89" y="121"/>
                  </a:lnTo>
                  <a:lnTo>
                    <a:pt x="98" y="116"/>
                  </a:lnTo>
                  <a:lnTo>
                    <a:pt x="107" y="121"/>
                  </a:lnTo>
                  <a:lnTo>
                    <a:pt x="107" y="116"/>
                  </a:lnTo>
                  <a:lnTo>
                    <a:pt x="107" y="112"/>
                  </a:lnTo>
                  <a:lnTo>
                    <a:pt x="112" y="99"/>
                  </a:lnTo>
                  <a:lnTo>
                    <a:pt x="121" y="103"/>
                  </a:lnTo>
                  <a:lnTo>
                    <a:pt x="121" y="94"/>
                  </a:lnTo>
                  <a:lnTo>
                    <a:pt x="116" y="81"/>
                  </a:lnTo>
                  <a:lnTo>
                    <a:pt x="121" y="76"/>
                  </a:lnTo>
                  <a:lnTo>
                    <a:pt x="125" y="81"/>
                  </a:lnTo>
                  <a:lnTo>
                    <a:pt x="125" y="81"/>
                  </a:lnTo>
                  <a:lnTo>
                    <a:pt x="130" y="76"/>
                  </a:lnTo>
                  <a:lnTo>
                    <a:pt x="134" y="72"/>
                  </a:lnTo>
                  <a:lnTo>
                    <a:pt x="130" y="72"/>
                  </a:lnTo>
                  <a:lnTo>
                    <a:pt x="125" y="63"/>
                  </a:lnTo>
                  <a:lnTo>
                    <a:pt x="116" y="67"/>
                  </a:lnTo>
                  <a:lnTo>
                    <a:pt x="116" y="54"/>
                  </a:lnTo>
                  <a:lnTo>
                    <a:pt x="112" y="49"/>
                  </a:lnTo>
                  <a:lnTo>
                    <a:pt x="112" y="45"/>
                  </a:lnTo>
                  <a:lnTo>
                    <a:pt x="112" y="36"/>
                  </a:lnTo>
                  <a:lnTo>
                    <a:pt x="112" y="31"/>
                  </a:lnTo>
                  <a:lnTo>
                    <a:pt x="107" y="18"/>
                  </a:lnTo>
                  <a:lnTo>
                    <a:pt x="98" y="9"/>
                  </a:lnTo>
                  <a:lnTo>
                    <a:pt x="89" y="14"/>
                  </a:lnTo>
                  <a:lnTo>
                    <a:pt x="85" y="5"/>
                  </a:lnTo>
                  <a:lnTo>
                    <a:pt x="76" y="5"/>
                  </a:lnTo>
                  <a:lnTo>
                    <a:pt x="76" y="0"/>
                  </a:lnTo>
                  <a:lnTo>
                    <a:pt x="72" y="0"/>
                  </a:lnTo>
                  <a:lnTo>
                    <a:pt x="67" y="0"/>
                  </a:lnTo>
                  <a:lnTo>
                    <a:pt x="67" y="0"/>
                  </a:lnTo>
                  <a:lnTo>
                    <a:pt x="63" y="9"/>
                  </a:lnTo>
                  <a:lnTo>
                    <a:pt x="58" y="14"/>
                  </a:lnTo>
                  <a:lnTo>
                    <a:pt x="45" y="18"/>
                  </a:lnTo>
                  <a:lnTo>
                    <a:pt x="45" y="23"/>
                  </a:lnTo>
                  <a:lnTo>
                    <a:pt x="45" y="23"/>
                  </a:lnTo>
                  <a:lnTo>
                    <a:pt x="49" y="27"/>
                  </a:lnTo>
                  <a:lnTo>
                    <a:pt x="45" y="27"/>
                  </a:lnTo>
                  <a:lnTo>
                    <a:pt x="45" y="27"/>
                  </a:lnTo>
                  <a:lnTo>
                    <a:pt x="40" y="31"/>
                  </a:lnTo>
                  <a:lnTo>
                    <a:pt x="36" y="40"/>
                  </a:lnTo>
                  <a:lnTo>
                    <a:pt x="31" y="45"/>
                  </a:lnTo>
                  <a:lnTo>
                    <a:pt x="31" y="54"/>
                  </a:lnTo>
                  <a:lnTo>
                    <a:pt x="27" y="49"/>
                  </a:lnTo>
                  <a:lnTo>
                    <a:pt x="22" y="54"/>
                  </a:lnTo>
                  <a:lnTo>
                    <a:pt x="13" y="49"/>
                  </a:lnTo>
                  <a:lnTo>
                    <a:pt x="5" y="58"/>
                  </a:lnTo>
                  <a:lnTo>
                    <a:pt x="9" y="72"/>
                  </a:lnTo>
                  <a:lnTo>
                    <a:pt x="13" y="81"/>
                  </a:lnTo>
                  <a:lnTo>
                    <a:pt x="13" y="90"/>
                  </a:lnTo>
                  <a:lnTo>
                    <a:pt x="0" y="94"/>
                  </a:lnTo>
                  <a:lnTo>
                    <a:pt x="5" y="103"/>
                  </a:lnTo>
                  <a:lnTo>
                    <a:pt x="5" y="11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48" name="Freeform 168"/>
            <p:cNvSpPr>
              <a:spLocks noEditPoints="1"/>
            </p:cNvSpPr>
            <p:nvPr/>
          </p:nvSpPr>
          <p:spPr bwMode="gray">
            <a:xfrm>
              <a:off x="4626868" y="3354628"/>
              <a:ext cx="135406" cy="118518"/>
            </a:xfrm>
            <a:custGeom>
              <a:avLst/>
              <a:gdLst/>
              <a:ahLst/>
              <a:cxnLst>
                <a:cxn ang="0">
                  <a:pos x="0" y="22"/>
                </a:cxn>
                <a:cxn ang="0">
                  <a:pos x="9" y="35"/>
                </a:cxn>
                <a:cxn ang="0">
                  <a:pos x="22" y="31"/>
                </a:cxn>
                <a:cxn ang="0">
                  <a:pos x="27" y="44"/>
                </a:cxn>
                <a:cxn ang="0">
                  <a:pos x="22" y="53"/>
                </a:cxn>
                <a:cxn ang="0">
                  <a:pos x="36" y="62"/>
                </a:cxn>
                <a:cxn ang="0">
                  <a:pos x="45" y="67"/>
                </a:cxn>
                <a:cxn ang="0">
                  <a:pos x="45" y="62"/>
                </a:cxn>
                <a:cxn ang="0">
                  <a:pos x="54" y="67"/>
                </a:cxn>
                <a:cxn ang="0">
                  <a:pos x="63" y="71"/>
                </a:cxn>
                <a:cxn ang="0">
                  <a:pos x="58" y="62"/>
                </a:cxn>
                <a:cxn ang="0">
                  <a:pos x="54" y="62"/>
                </a:cxn>
                <a:cxn ang="0">
                  <a:pos x="40" y="44"/>
                </a:cxn>
                <a:cxn ang="0">
                  <a:pos x="31" y="35"/>
                </a:cxn>
                <a:cxn ang="0">
                  <a:pos x="36" y="26"/>
                </a:cxn>
                <a:cxn ang="0">
                  <a:pos x="45" y="26"/>
                </a:cxn>
                <a:cxn ang="0">
                  <a:pos x="49" y="26"/>
                </a:cxn>
                <a:cxn ang="0">
                  <a:pos x="63" y="31"/>
                </a:cxn>
                <a:cxn ang="0">
                  <a:pos x="72" y="26"/>
                </a:cxn>
                <a:cxn ang="0">
                  <a:pos x="76" y="31"/>
                </a:cxn>
                <a:cxn ang="0">
                  <a:pos x="81" y="26"/>
                </a:cxn>
                <a:cxn ang="0">
                  <a:pos x="85" y="22"/>
                </a:cxn>
                <a:cxn ang="0">
                  <a:pos x="81" y="22"/>
                </a:cxn>
                <a:cxn ang="0">
                  <a:pos x="81" y="18"/>
                </a:cxn>
                <a:cxn ang="0">
                  <a:pos x="76" y="13"/>
                </a:cxn>
                <a:cxn ang="0">
                  <a:pos x="49" y="13"/>
                </a:cxn>
                <a:cxn ang="0">
                  <a:pos x="45" y="4"/>
                </a:cxn>
                <a:cxn ang="0">
                  <a:pos x="40" y="0"/>
                </a:cxn>
                <a:cxn ang="0">
                  <a:pos x="40" y="4"/>
                </a:cxn>
                <a:cxn ang="0">
                  <a:pos x="36" y="9"/>
                </a:cxn>
                <a:cxn ang="0">
                  <a:pos x="31" y="9"/>
                </a:cxn>
                <a:cxn ang="0">
                  <a:pos x="31" y="13"/>
                </a:cxn>
                <a:cxn ang="0">
                  <a:pos x="27" y="22"/>
                </a:cxn>
                <a:cxn ang="0">
                  <a:pos x="22" y="22"/>
                </a:cxn>
                <a:cxn ang="0">
                  <a:pos x="14" y="22"/>
                </a:cxn>
                <a:cxn ang="0">
                  <a:pos x="5" y="22"/>
                </a:cxn>
                <a:cxn ang="0">
                  <a:pos x="63" y="71"/>
                </a:cxn>
                <a:cxn ang="0">
                  <a:pos x="72" y="80"/>
                </a:cxn>
                <a:cxn ang="0">
                  <a:pos x="76" y="76"/>
                </a:cxn>
                <a:cxn ang="0">
                  <a:pos x="63" y="71"/>
                </a:cxn>
              </a:cxnLst>
              <a:rect l="0" t="0" r="r" b="b"/>
              <a:pathLst>
                <a:path w="85" h="80">
                  <a:moveTo>
                    <a:pt x="5" y="22"/>
                  </a:moveTo>
                  <a:lnTo>
                    <a:pt x="0" y="22"/>
                  </a:lnTo>
                  <a:lnTo>
                    <a:pt x="5" y="35"/>
                  </a:lnTo>
                  <a:lnTo>
                    <a:pt x="9" y="35"/>
                  </a:lnTo>
                  <a:lnTo>
                    <a:pt x="14" y="26"/>
                  </a:lnTo>
                  <a:lnTo>
                    <a:pt x="22" y="31"/>
                  </a:lnTo>
                  <a:lnTo>
                    <a:pt x="18" y="35"/>
                  </a:lnTo>
                  <a:lnTo>
                    <a:pt x="27" y="44"/>
                  </a:lnTo>
                  <a:lnTo>
                    <a:pt x="22" y="44"/>
                  </a:lnTo>
                  <a:lnTo>
                    <a:pt x="22" y="53"/>
                  </a:lnTo>
                  <a:lnTo>
                    <a:pt x="31" y="49"/>
                  </a:lnTo>
                  <a:lnTo>
                    <a:pt x="36" y="62"/>
                  </a:lnTo>
                  <a:lnTo>
                    <a:pt x="45" y="62"/>
                  </a:lnTo>
                  <a:lnTo>
                    <a:pt x="45" y="67"/>
                  </a:lnTo>
                  <a:lnTo>
                    <a:pt x="54" y="67"/>
                  </a:lnTo>
                  <a:lnTo>
                    <a:pt x="45" y="62"/>
                  </a:lnTo>
                  <a:lnTo>
                    <a:pt x="49" y="62"/>
                  </a:lnTo>
                  <a:lnTo>
                    <a:pt x="54" y="67"/>
                  </a:lnTo>
                  <a:lnTo>
                    <a:pt x="54" y="71"/>
                  </a:lnTo>
                  <a:lnTo>
                    <a:pt x="63" y="71"/>
                  </a:lnTo>
                  <a:lnTo>
                    <a:pt x="63" y="71"/>
                  </a:lnTo>
                  <a:lnTo>
                    <a:pt x="58" y="62"/>
                  </a:lnTo>
                  <a:lnTo>
                    <a:pt x="58" y="62"/>
                  </a:lnTo>
                  <a:lnTo>
                    <a:pt x="54" y="62"/>
                  </a:lnTo>
                  <a:lnTo>
                    <a:pt x="40" y="49"/>
                  </a:lnTo>
                  <a:lnTo>
                    <a:pt x="40" y="44"/>
                  </a:lnTo>
                  <a:lnTo>
                    <a:pt x="36" y="35"/>
                  </a:lnTo>
                  <a:lnTo>
                    <a:pt x="31" y="35"/>
                  </a:lnTo>
                  <a:lnTo>
                    <a:pt x="36" y="26"/>
                  </a:lnTo>
                  <a:lnTo>
                    <a:pt x="36" y="26"/>
                  </a:lnTo>
                  <a:lnTo>
                    <a:pt x="40" y="31"/>
                  </a:lnTo>
                  <a:lnTo>
                    <a:pt x="45" y="26"/>
                  </a:lnTo>
                  <a:lnTo>
                    <a:pt x="49" y="26"/>
                  </a:lnTo>
                  <a:lnTo>
                    <a:pt x="49" y="26"/>
                  </a:lnTo>
                  <a:lnTo>
                    <a:pt x="54" y="26"/>
                  </a:lnTo>
                  <a:lnTo>
                    <a:pt x="63" y="31"/>
                  </a:lnTo>
                  <a:lnTo>
                    <a:pt x="67" y="26"/>
                  </a:lnTo>
                  <a:lnTo>
                    <a:pt x="72" y="26"/>
                  </a:lnTo>
                  <a:lnTo>
                    <a:pt x="76" y="31"/>
                  </a:lnTo>
                  <a:lnTo>
                    <a:pt x="76" y="31"/>
                  </a:lnTo>
                  <a:lnTo>
                    <a:pt x="81" y="31"/>
                  </a:lnTo>
                  <a:lnTo>
                    <a:pt x="81" y="26"/>
                  </a:lnTo>
                  <a:lnTo>
                    <a:pt x="85" y="26"/>
                  </a:lnTo>
                  <a:lnTo>
                    <a:pt x="85" y="22"/>
                  </a:lnTo>
                  <a:lnTo>
                    <a:pt x="81" y="22"/>
                  </a:lnTo>
                  <a:lnTo>
                    <a:pt x="81" y="22"/>
                  </a:lnTo>
                  <a:lnTo>
                    <a:pt x="81" y="18"/>
                  </a:lnTo>
                  <a:lnTo>
                    <a:pt x="81" y="18"/>
                  </a:lnTo>
                  <a:lnTo>
                    <a:pt x="81" y="13"/>
                  </a:lnTo>
                  <a:lnTo>
                    <a:pt x="76" y="13"/>
                  </a:lnTo>
                  <a:lnTo>
                    <a:pt x="67" y="18"/>
                  </a:lnTo>
                  <a:lnTo>
                    <a:pt x="49" y="13"/>
                  </a:lnTo>
                  <a:lnTo>
                    <a:pt x="45" y="4"/>
                  </a:lnTo>
                  <a:lnTo>
                    <a:pt x="45" y="4"/>
                  </a:lnTo>
                  <a:lnTo>
                    <a:pt x="45" y="4"/>
                  </a:lnTo>
                  <a:lnTo>
                    <a:pt x="40" y="0"/>
                  </a:lnTo>
                  <a:lnTo>
                    <a:pt x="40" y="4"/>
                  </a:lnTo>
                  <a:lnTo>
                    <a:pt x="40" y="4"/>
                  </a:lnTo>
                  <a:lnTo>
                    <a:pt x="36" y="4"/>
                  </a:lnTo>
                  <a:lnTo>
                    <a:pt x="36" y="9"/>
                  </a:lnTo>
                  <a:lnTo>
                    <a:pt x="31" y="9"/>
                  </a:lnTo>
                  <a:lnTo>
                    <a:pt x="31" y="9"/>
                  </a:lnTo>
                  <a:lnTo>
                    <a:pt x="31" y="13"/>
                  </a:lnTo>
                  <a:lnTo>
                    <a:pt x="31" y="13"/>
                  </a:lnTo>
                  <a:lnTo>
                    <a:pt x="27" y="18"/>
                  </a:lnTo>
                  <a:lnTo>
                    <a:pt x="27" y="22"/>
                  </a:lnTo>
                  <a:lnTo>
                    <a:pt x="27" y="22"/>
                  </a:lnTo>
                  <a:lnTo>
                    <a:pt x="22" y="22"/>
                  </a:lnTo>
                  <a:lnTo>
                    <a:pt x="18" y="18"/>
                  </a:lnTo>
                  <a:lnTo>
                    <a:pt x="14" y="22"/>
                  </a:lnTo>
                  <a:lnTo>
                    <a:pt x="14" y="22"/>
                  </a:lnTo>
                  <a:lnTo>
                    <a:pt x="5" y="22"/>
                  </a:lnTo>
                  <a:lnTo>
                    <a:pt x="5" y="22"/>
                  </a:lnTo>
                  <a:close/>
                  <a:moveTo>
                    <a:pt x="63" y="71"/>
                  </a:moveTo>
                  <a:lnTo>
                    <a:pt x="72" y="80"/>
                  </a:lnTo>
                  <a:lnTo>
                    <a:pt x="72" y="80"/>
                  </a:lnTo>
                  <a:lnTo>
                    <a:pt x="76" y="80"/>
                  </a:lnTo>
                  <a:lnTo>
                    <a:pt x="76" y="76"/>
                  </a:lnTo>
                  <a:lnTo>
                    <a:pt x="67" y="71"/>
                  </a:lnTo>
                  <a:lnTo>
                    <a:pt x="63" y="7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49" name="Freeform 169"/>
            <p:cNvSpPr>
              <a:spLocks/>
            </p:cNvSpPr>
            <p:nvPr/>
          </p:nvSpPr>
          <p:spPr bwMode="gray">
            <a:xfrm>
              <a:off x="5061760" y="3665738"/>
              <a:ext cx="55755" cy="26667"/>
            </a:xfrm>
            <a:custGeom>
              <a:avLst/>
              <a:gdLst/>
              <a:ahLst/>
              <a:cxnLst>
                <a:cxn ang="0">
                  <a:pos x="9" y="9"/>
                </a:cxn>
                <a:cxn ang="0">
                  <a:pos x="9" y="9"/>
                </a:cxn>
                <a:cxn ang="0">
                  <a:pos x="0" y="13"/>
                </a:cxn>
                <a:cxn ang="0">
                  <a:pos x="4" y="18"/>
                </a:cxn>
                <a:cxn ang="0">
                  <a:pos x="13" y="18"/>
                </a:cxn>
                <a:cxn ang="0">
                  <a:pos x="22" y="13"/>
                </a:cxn>
                <a:cxn ang="0">
                  <a:pos x="22" y="9"/>
                </a:cxn>
                <a:cxn ang="0">
                  <a:pos x="35" y="0"/>
                </a:cxn>
                <a:cxn ang="0">
                  <a:pos x="31" y="0"/>
                </a:cxn>
                <a:cxn ang="0">
                  <a:pos x="26" y="0"/>
                </a:cxn>
                <a:cxn ang="0">
                  <a:pos x="17" y="9"/>
                </a:cxn>
                <a:cxn ang="0">
                  <a:pos x="9" y="9"/>
                </a:cxn>
              </a:cxnLst>
              <a:rect l="0" t="0" r="r" b="b"/>
              <a:pathLst>
                <a:path w="35" h="18">
                  <a:moveTo>
                    <a:pt x="9" y="9"/>
                  </a:moveTo>
                  <a:lnTo>
                    <a:pt x="9" y="9"/>
                  </a:lnTo>
                  <a:lnTo>
                    <a:pt x="0" y="13"/>
                  </a:lnTo>
                  <a:lnTo>
                    <a:pt x="4" y="18"/>
                  </a:lnTo>
                  <a:lnTo>
                    <a:pt x="13" y="18"/>
                  </a:lnTo>
                  <a:lnTo>
                    <a:pt x="22" y="13"/>
                  </a:lnTo>
                  <a:lnTo>
                    <a:pt x="22" y="9"/>
                  </a:lnTo>
                  <a:lnTo>
                    <a:pt x="35" y="0"/>
                  </a:lnTo>
                  <a:lnTo>
                    <a:pt x="31" y="0"/>
                  </a:lnTo>
                  <a:lnTo>
                    <a:pt x="26" y="0"/>
                  </a:lnTo>
                  <a:lnTo>
                    <a:pt x="17" y="9"/>
                  </a:lnTo>
                  <a:lnTo>
                    <a:pt x="9" y="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50" name="Freeform 170"/>
            <p:cNvSpPr>
              <a:spLocks/>
            </p:cNvSpPr>
            <p:nvPr/>
          </p:nvSpPr>
          <p:spPr bwMode="gray">
            <a:xfrm>
              <a:off x="4598194" y="3215370"/>
              <a:ext cx="149743" cy="78518"/>
            </a:xfrm>
            <a:custGeom>
              <a:avLst/>
              <a:gdLst/>
              <a:ahLst/>
              <a:cxnLst>
                <a:cxn ang="0">
                  <a:pos x="40" y="0"/>
                </a:cxn>
                <a:cxn ang="0">
                  <a:pos x="36" y="0"/>
                </a:cxn>
                <a:cxn ang="0">
                  <a:pos x="32" y="9"/>
                </a:cxn>
                <a:cxn ang="0">
                  <a:pos x="18" y="9"/>
                </a:cxn>
                <a:cxn ang="0">
                  <a:pos x="9" y="18"/>
                </a:cxn>
                <a:cxn ang="0">
                  <a:pos x="5" y="18"/>
                </a:cxn>
                <a:cxn ang="0">
                  <a:pos x="0" y="18"/>
                </a:cxn>
                <a:cxn ang="0">
                  <a:pos x="5" y="27"/>
                </a:cxn>
                <a:cxn ang="0">
                  <a:pos x="9" y="36"/>
                </a:cxn>
                <a:cxn ang="0">
                  <a:pos x="18" y="36"/>
                </a:cxn>
                <a:cxn ang="0">
                  <a:pos x="27" y="44"/>
                </a:cxn>
                <a:cxn ang="0">
                  <a:pos x="27" y="49"/>
                </a:cxn>
                <a:cxn ang="0">
                  <a:pos x="36" y="49"/>
                </a:cxn>
                <a:cxn ang="0">
                  <a:pos x="45" y="40"/>
                </a:cxn>
                <a:cxn ang="0">
                  <a:pos x="67" y="44"/>
                </a:cxn>
                <a:cxn ang="0">
                  <a:pos x="67" y="53"/>
                </a:cxn>
                <a:cxn ang="0">
                  <a:pos x="72" y="49"/>
                </a:cxn>
                <a:cxn ang="0">
                  <a:pos x="81" y="49"/>
                </a:cxn>
                <a:cxn ang="0">
                  <a:pos x="85" y="44"/>
                </a:cxn>
                <a:cxn ang="0">
                  <a:pos x="90" y="36"/>
                </a:cxn>
                <a:cxn ang="0">
                  <a:pos x="94" y="31"/>
                </a:cxn>
                <a:cxn ang="0">
                  <a:pos x="94" y="22"/>
                </a:cxn>
                <a:cxn ang="0">
                  <a:pos x="85" y="22"/>
                </a:cxn>
                <a:cxn ang="0">
                  <a:pos x="81" y="13"/>
                </a:cxn>
                <a:cxn ang="0">
                  <a:pos x="72" y="9"/>
                </a:cxn>
                <a:cxn ang="0">
                  <a:pos x="67" y="18"/>
                </a:cxn>
                <a:cxn ang="0">
                  <a:pos x="58" y="13"/>
                </a:cxn>
                <a:cxn ang="0">
                  <a:pos x="63" y="9"/>
                </a:cxn>
                <a:cxn ang="0">
                  <a:pos x="54" y="9"/>
                </a:cxn>
                <a:cxn ang="0">
                  <a:pos x="49" y="0"/>
                </a:cxn>
                <a:cxn ang="0">
                  <a:pos x="45" y="4"/>
                </a:cxn>
                <a:cxn ang="0">
                  <a:pos x="40" y="0"/>
                </a:cxn>
              </a:cxnLst>
              <a:rect l="0" t="0" r="r" b="b"/>
              <a:pathLst>
                <a:path w="94" h="53">
                  <a:moveTo>
                    <a:pt x="40" y="0"/>
                  </a:moveTo>
                  <a:lnTo>
                    <a:pt x="36" y="0"/>
                  </a:lnTo>
                  <a:lnTo>
                    <a:pt x="32" y="9"/>
                  </a:lnTo>
                  <a:lnTo>
                    <a:pt x="18" y="9"/>
                  </a:lnTo>
                  <a:lnTo>
                    <a:pt x="9" y="18"/>
                  </a:lnTo>
                  <a:lnTo>
                    <a:pt x="5" y="18"/>
                  </a:lnTo>
                  <a:lnTo>
                    <a:pt x="0" y="18"/>
                  </a:lnTo>
                  <a:lnTo>
                    <a:pt x="5" y="27"/>
                  </a:lnTo>
                  <a:lnTo>
                    <a:pt x="9" y="36"/>
                  </a:lnTo>
                  <a:lnTo>
                    <a:pt x="18" y="36"/>
                  </a:lnTo>
                  <a:lnTo>
                    <a:pt x="27" y="44"/>
                  </a:lnTo>
                  <a:lnTo>
                    <a:pt x="27" y="49"/>
                  </a:lnTo>
                  <a:lnTo>
                    <a:pt x="36" y="49"/>
                  </a:lnTo>
                  <a:lnTo>
                    <a:pt x="45" y="40"/>
                  </a:lnTo>
                  <a:lnTo>
                    <a:pt x="67" y="44"/>
                  </a:lnTo>
                  <a:lnTo>
                    <a:pt x="67" y="53"/>
                  </a:lnTo>
                  <a:lnTo>
                    <a:pt x="72" y="49"/>
                  </a:lnTo>
                  <a:lnTo>
                    <a:pt x="81" y="49"/>
                  </a:lnTo>
                  <a:lnTo>
                    <a:pt x="85" y="44"/>
                  </a:lnTo>
                  <a:lnTo>
                    <a:pt x="90" y="36"/>
                  </a:lnTo>
                  <a:lnTo>
                    <a:pt x="94" y="31"/>
                  </a:lnTo>
                  <a:lnTo>
                    <a:pt x="94" y="22"/>
                  </a:lnTo>
                  <a:lnTo>
                    <a:pt x="85" y="22"/>
                  </a:lnTo>
                  <a:lnTo>
                    <a:pt x="81" y="13"/>
                  </a:lnTo>
                  <a:lnTo>
                    <a:pt x="72" y="9"/>
                  </a:lnTo>
                  <a:lnTo>
                    <a:pt x="67" y="18"/>
                  </a:lnTo>
                  <a:lnTo>
                    <a:pt x="58" y="13"/>
                  </a:lnTo>
                  <a:lnTo>
                    <a:pt x="63" y="9"/>
                  </a:lnTo>
                  <a:lnTo>
                    <a:pt x="54" y="9"/>
                  </a:lnTo>
                  <a:lnTo>
                    <a:pt x="49" y="0"/>
                  </a:lnTo>
                  <a:lnTo>
                    <a:pt x="45" y="4"/>
                  </a:lnTo>
                  <a:lnTo>
                    <a:pt x="40"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51" name="Freeform 171"/>
            <p:cNvSpPr>
              <a:spLocks noEditPoints="1"/>
            </p:cNvSpPr>
            <p:nvPr/>
          </p:nvSpPr>
          <p:spPr bwMode="gray">
            <a:xfrm>
              <a:off x="4171268" y="2751668"/>
              <a:ext cx="498612" cy="330369"/>
            </a:xfrm>
            <a:custGeom>
              <a:avLst/>
              <a:gdLst/>
              <a:ahLst/>
              <a:cxnLst>
                <a:cxn ang="0">
                  <a:pos x="0" y="9"/>
                </a:cxn>
                <a:cxn ang="0">
                  <a:pos x="5" y="18"/>
                </a:cxn>
                <a:cxn ang="0">
                  <a:pos x="5" y="27"/>
                </a:cxn>
                <a:cxn ang="0">
                  <a:pos x="9" y="31"/>
                </a:cxn>
                <a:cxn ang="0">
                  <a:pos x="9" y="18"/>
                </a:cxn>
                <a:cxn ang="0">
                  <a:pos x="5" y="13"/>
                </a:cxn>
                <a:cxn ang="0">
                  <a:pos x="14" y="0"/>
                </a:cxn>
                <a:cxn ang="0">
                  <a:pos x="0" y="4"/>
                </a:cxn>
                <a:cxn ang="0">
                  <a:pos x="241" y="214"/>
                </a:cxn>
                <a:cxn ang="0">
                  <a:pos x="237" y="206"/>
                </a:cxn>
                <a:cxn ang="0">
                  <a:pos x="237" y="192"/>
                </a:cxn>
                <a:cxn ang="0">
                  <a:pos x="241" y="188"/>
                </a:cxn>
                <a:cxn ang="0">
                  <a:pos x="246" y="183"/>
                </a:cxn>
                <a:cxn ang="0">
                  <a:pos x="250" y="170"/>
                </a:cxn>
                <a:cxn ang="0">
                  <a:pos x="246" y="165"/>
                </a:cxn>
                <a:cxn ang="0">
                  <a:pos x="241" y="156"/>
                </a:cxn>
                <a:cxn ang="0">
                  <a:pos x="246" y="156"/>
                </a:cxn>
                <a:cxn ang="0">
                  <a:pos x="246" y="143"/>
                </a:cxn>
                <a:cxn ang="0">
                  <a:pos x="246" y="134"/>
                </a:cxn>
                <a:cxn ang="0">
                  <a:pos x="237" y="152"/>
                </a:cxn>
                <a:cxn ang="0">
                  <a:pos x="219" y="161"/>
                </a:cxn>
                <a:cxn ang="0">
                  <a:pos x="224" y="165"/>
                </a:cxn>
                <a:cxn ang="0">
                  <a:pos x="219" y="170"/>
                </a:cxn>
                <a:cxn ang="0">
                  <a:pos x="224" y="174"/>
                </a:cxn>
                <a:cxn ang="0">
                  <a:pos x="219" y="183"/>
                </a:cxn>
                <a:cxn ang="0">
                  <a:pos x="224" y="188"/>
                </a:cxn>
                <a:cxn ang="0">
                  <a:pos x="219" y="201"/>
                </a:cxn>
                <a:cxn ang="0">
                  <a:pos x="224" y="206"/>
                </a:cxn>
                <a:cxn ang="0">
                  <a:pos x="224" y="219"/>
                </a:cxn>
                <a:cxn ang="0">
                  <a:pos x="241" y="206"/>
                </a:cxn>
                <a:cxn ang="0">
                  <a:pos x="246" y="210"/>
                </a:cxn>
                <a:cxn ang="0">
                  <a:pos x="246" y="219"/>
                </a:cxn>
                <a:cxn ang="0">
                  <a:pos x="246" y="210"/>
                </a:cxn>
                <a:cxn ang="0">
                  <a:pos x="246" y="201"/>
                </a:cxn>
                <a:cxn ang="0">
                  <a:pos x="250" y="214"/>
                </a:cxn>
                <a:cxn ang="0">
                  <a:pos x="259" y="223"/>
                </a:cxn>
                <a:cxn ang="0">
                  <a:pos x="264" y="219"/>
                </a:cxn>
                <a:cxn ang="0">
                  <a:pos x="264" y="214"/>
                </a:cxn>
                <a:cxn ang="0">
                  <a:pos x="250" y="214"/>
                </a:cxn>
                <a:cxn ang="0">
                  <a:pos x="264" y="192"/>
                </a:cxn>
                <a:cxn ang="0">
                  <a:pos x="255" y="192"/>
                </a:cxn>
                <a:cxn ang="0">
                  <a:pos x="255" y="206"/>
                </a:cxn>
                <a:cxn ang="0">
                  <a:pos x="264" y="210"/>
                </a:cxn>
                <a:cxn ang="0">
                  <a:pos x="273" y="210"/>
                </a:cxn>
                <a:cxn ang="0">
                  <a:pos x="273" y="201"/>
                </a:cxn>
                <a:cxn ang="0">
                  <a:pos x="273" y="197"/>
                </a:cxn>
                <a:cxn ang="0">
                  <a:pos x="273" y="183"/>
                </a:cxn>
                <a:cxn ang="0">
                  <a:pos x="264" y="183"/>
                </a:cxn>
                <a:cxn ang="0">
                  <a:pos x="304" y="210"/>
                </a:cxn>
                <a:cxn ang="0">
                  <a:pos x="313" y="206"/>
                </a:cxn>
              </a:cxnLst>
              <a:rect l="0" t="0" r="r" b="b"/>
              <a:pathLst>
                <a:path w="313" h="223">
                  <a:moveTo>
                    <a:pt x="0" y="4"/>
                  </a:moveTo>
                  <a:lnTo>
                    <a:pt x="0" y="9"/>
                  </a:lnTo>
                  <a:lnTo>
                    <a:pt x="5" y="13"/>
                  </a:lnTo>
                  <a:lnTo>
                    <a:pt x="5" y="18"/>
                  </a:lnTo>
                  <a:lnTo>
                    <a:pt x="9" y="22"/>
                  </a:lnTo>
                  <a:lnTo>
                    <a:pt x="5" y="27"/>
                  </a:lnTo>
                  <a:lnTo>
                    <a:pt x="9" y="31"/>
                  </a:lnTo>
                  <a:lnTo>
                    <a:pt x="9" y="31"/>
                  </a:lnTo>
                  <a:lnTo>
                    <a:pt x="5" y="27"/>
                  </a:lnTo>
                  <a:lnTo>
                    <a:pt x="9" y="18"/>
                  </a:lnTo>
                  <a:lnTo>
                    <a:pt x="5" y="13"/>
                  </a:lnTo>
                  <a:lnTo>
                    <a:pt x="5" y="13"/>
                  </a:lnTo>
                  <a:lnTo>
                    <a:pt x="5" y="4"/>
                  </a:lnTo>
                  <a:lnTo>
                    <a:pt x="14" y="0"/>
                  </a:lnTo>
                  <a:lnTo>
                    <a:pt x="9" y="0"/>
                  </a:lnTo>
                  <a:lnTo>
                    <a:pt x="0" y="4"/>
                  </a:lnTo>
                  <a:close/>
                  <a:moveTo>
                    <a:pt x="224" y="219"/>
                  </a:moveTo>
                  <a:lnTo>
                    <a:pt x="241" y="214"/>
                  </a:lnTo>
                  <a:lnTo>
                    <a:pt x="237" y="210"/>
                  </a:lnTo>
                  <a:lnTo>
                    <a:pt x="237" y="206"/>
                  </a:lnTo>
                  <a:lnTo>
                    <a:pt x="241" y="197"/>
                  </a:lnTo>
                  <a:lnTo>
                    <a:pt x="237" y="192"/>
                  </a:lnTo>
                  <a:lnTo>
                    <a:pt x="241" y="192"/>
                  </a:lnTo>
                  <a:lnTo>
                    <a:pt x="241" y="188"/>
                  </a:lnTo>
                  <a:lnTo>
                    <a:pt x="241" y="179"/>
                  </a:lnTo>
                  <a:lnTo>
                    <a:pt x="246" y="183"/>
                  </a:lnTo>
                  <a:lnTo>
                    <a:pt x="250" y="174"/>
                  </a:lnTo>
                  <a:lnTo>
                    <a:pt x="250" y="170"/>
                  </a:lnTo>
                  <a:lnTo>
                    <a:pt x="246" y="170"/>
                  </a:lnTo>
                  <a:lnTo>
                    <a:pt x="246" y="165"/>
                  </a:lnTo>
                  <a:lnTo>
                    <a:pt x="241" y="156"/>
                  </a:lnTo>
                  <a:lnTo>
                    <a:pt x="241" y="156"/>
                  </a:lnTo>
                  <a:lnTo>
                    <a:pt x="241" y="152"/>
                  </a:lnTo>
                  <a:lnTo>
                    <a:pt x="246" y="156"/>
                  </a:lnTo>
                  <a:lnTo>
                    <a:pt x="250" y="147"/>
                  </a:lnTo>
                  <a:lnTo>
                    <a:pt x="246" y="143"/>
                  </a:lnTo>
                  <a:lnTo>
                    <a:pt x="246" y="139"/>
                  </a:lnTo>
                  <a:lnTo>
                    <a:pt x="246" y="134"/>
                  </a:lnTo>
                  <a:lnTo>
                    <a:pt x="241" y="134"/>
                  </a:lnTo>
                  <a:lnTo>
                    <a:pt x="237" y="152"/>
                  </a:lnTo>
                  <a:lnTo>
                    <a:pt x="224" y="156"/>
                  </a:lnTo>
                  <a:lnTo>
                    <a:pt x="219" y="161"/>
                  </a:lnTo>
                  <a:lnTo>
                    <a:pt x="219" y="165"/>
                  </a:lnTo>
                  <a:lnTo>
                    <a:pt x="224" y="165"/>
                  </a:lnTo>
                  <a:lnTo>
                    <a:pt x="224" y="170"/>
                  </a:lnTo>
                  <a:lnTo>
                    <a:pt x="219" y="170"/>
                  </a:lnTo>
                  <a:lnTo>
                    <a:pt x="219" y="174"/>
                  </a:lnTo>
                  <a:lnTo>
                    <a:pt x="224" y="174"/>
                  </a:lnTo>
                  <a:lnTo>
                    <a:pt x="219" y="179"/>
                  </a:lnTo>
                  <a:lnTo>
                    <a:pt x="219" y="183"/>
                  </a:lnTo>
                  <a:lnTo>
                    <a:pt x="219" y="183"/>
                  </a:lnTo>
                  <a:lnTo>
                    <a:pt x="224" y="188"/>
                  </a:lnTo>
                  <a:lnTo>
                    <a:pt x="219" y="192"/>
                  </a:lnTo>
                  <a:lnTo>
                    <a:pt x="219" y="201"/>
                  </a:lnTo>
                  <a:lnTo>
                    <a:pt x="224" y="197"/>
                  </a:lnTo>
                  <a:lnTo>
                    <a:pt x="224" y="206"/>
                  </a:lnTo>
                  <a:lnTo>
                    <a:pt x="224" y="214"/>
                  </a:lnTo>
                  <a:lnTo>
                    <a:pt x="224" y="219"/>
                  </a:lnTo>
                  <a:close/>
                  <a:moveTo>
                    <a:pt x="241" y="197"/>
                  </a:moveTo>
                  <a:lnTo>
                    <a:pt x="241" y="206"/>
                  </a:lnTo>
                  <a:lnTo>
                    <a:pt x="241" y="210"/>
                  </a:lnTo>
                  <a:lnTo>
                    <a:pt x="246" y="210"/>
                  </a:lnTo>
                  <a:lnTo>
                    <a:pt x="246" y="219"/>
                  </a:lnTo>
                  <a:lnTo>
                    <a:pt x="246" y="219"/>
                  </a:lnTo>
                  <a:lnTo>
                    <a:pt x="250" y="210"/>
                  </a:lnTo>
                  <a:lnTo>
                    <a:pt x="246" y="210"/>
                  </a:lnTo>
                  <a:lnTo>
                    <a:pt x="246" y="206"/>
                  </a:lnTo>
                  <a:lnTo>
                    <a:pt x="246" y="201"/>
                  </a:lnTo>
                  <a:lnTo>
                    <a:pt x="241" y="197"/>
                  </a:lnTo>
                  <a:close/>
                  <a:moveTo>
                    <a:pt x="250" y="214"/>
                  </a:moveTo>
                  <a:lnTo>
                    <a:pt x="250" y="219"/>
                  </a:lnTo>
                  <a:lnTo>
                    <a:pt x="259" y="223"/>
                  </a:lnTo>
                  <a:lnTo>
                    <a:pt x="264" y="219"/>
                  </a:lnTo>
                  <a:lnTo>
                    <a:pt x="264" y="219"/>
                  </a:lnTo>
                  <a:lnTo>
                    <a:pt x="268" y="219"/>
                  </a:lnTo>
                  <a:lnTo>
                    <a:pt x="264" y="214"/>
                  </a:lnTo>
                  <a:lnTo>
                    <a:pt x="259" y="214"/>
                  </a:lnTo>
                  <a:lnTo>
                    <a:pt x="250" y="214"/>
                  </a:lnTo>
                  <a:close/>
                  <a:moveTo>
                    <a:pt x="264" y="183"/>
                  </a:moveTo>
                  <a:lnTo>
                    <a:pt x="264" y="192"/>
                  </a:lnTo>
                  <a:lnTo>
                    <a:pt x="259" y="183"/>
                  </a:lnTo>
                  <a:lnTo>
                    <a:pt x="255" y="192"/>
                  </a:lnTo>
                  <a:lnTo>
                    <a:pt x="250" y="192"/>
                  </a:lnTo>
                  <a:lnTo>
                    <a:pt x="255" y="206"/>
                  </a:lnTo>
                  <a:lnTo>
                    <a:pt x="259" y="206"/>
                  </a:lnTo>
                  <a:lnTo>
                    <a:pt x="264" y="210"/>
                  </a:lnTo>
                  <a:lnTo>
                    <a:pt x="273" y="214"/>
                  </a:lnTo>
                  <a:lnTo>
                    <a:pt x="273" y="210"/>
                  </a:lnTo>
                  <a:lnTo>
                    <a:pt x="268" y="206"/>
                  </a:lnTo>
                  <a:lnTo>
                    <a:pt x="273" y="201"/>
                  </a:lnTo>
                  <a:lnTo>
                    <a:pt x="268" y="197"/>
                  </a:lnTo>
                  <a:lnTo>
                    <a:pt x="273" y="197"/>
                  </a:lnTo>
                  <a:lnTo>
                    <a:pt x="273" y="192"/>
                  </a:lnTo>
                  <a:lnTo>
                    <a:pt x="273" y="183"/>
                  </a:lnTo>
                  <a:lnTo>
                    <a:pt x="268" y="179"/>
                  </a:lnTo>
                  <a:lnTo>
                    <a:pt x="264" y="183"/>
                  </a:lnTo>
                  <a:close/>
                  <a:moveTo>
                    <a:pt x="308" y="206"/>
                  </a:moveTo>
                  <a:lnTo>
                    <a:pt x="304" y="210"/>
                  </a:lnTo>
                  <a:lnTo>
                    <a:pt x="313" y="210"/>
                  </a:lnTo>
                  <a:lnTo>
                    <a:pt x="313" y="206"/>
                  </a:lnTo>
                  <a:lnTo>
                    <a:pt x="308" y="206"/>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52" name="Freeform 172"/>
            <p:cNvSpPr>
              <a:spLocks noEditPoints="1"/>
            </p:cNvSpPr>
            <p:nvPr/>
          </p:nvSpPr>
          <p:spPr bwMode="gray">
            <a:xfrm>
              <a:off x="4819623" y="2877594"/>
              <a:ext cx="156115" cy="91851"/>
            </a:xfrm>
            <a:custGeom>
              <a:avLst/>
              <a:gdLst/>
              <a:ahLst/>
              <a:cxnLst>
                <a:cxn ang="0">
                  <a:pos x="4" y="31"/>
                </a:cxn>
                <a:cxn ang="0">
                  <a:pos x="0" y="36"/>
                </a:cxn>
                <a:cxn ang="0">
                  <a:pos x="4" y="40"/>
                </a:cxn>
                <a:cxn ang="0">
                  <a:pos x="0" y="45"/>
                </a:cxn>
                <a:cxn ang="0">
                  <a:pos x="4" y="49"/>
                </a:cxn>
                <a:cxn ang="0">
                  <a:pos x="9" y="40"/>
                </a:cxn>
                <a:cxn ang="0">
                  <a:pos x="13" y="40"/>
                </a:cxn>
                <a:cxn ang="0">
                  <a:pos x="22" y="31"/>
                </a:cxn>
                <a:cxn ang="0">
                  <a:pos x="22" y="27"/>
                </a:cxn>
                <a:cxn ang="0">
                  <a:pos x="18" y="27"/>
                </a:cxn>
                <a:cxn ang="0">
                  <a:pos x="13" y="27"/>
                </a:cxn>
                <a:cxn ang="0">
                  <a:pos x="22" y="22"/>
                </a:cxn>
                <a:cxn ang="0">
                  <a:pos x="13" y="18"/>
                </a:cxn>
                <a:cxn ang="0">
                  <a:pos x="9" y="22"/>
                </a:cxn>
                <a:cxn ang="0">
                  <a:pos x="13" y="27"/>
                </a:cxn>
                <a:cxn ang="0">
                  <a:pos x="13" y="27"/>
                </a:cxn>
                <a:cxn ang="0">
                  <a:pos x="4" y="31"/>
                </a:cxn>
                <a:cxn ang="0">
                  <a:pos x="40" y="54"/>
                </a:cxn>
                <a:cxn ang="0">
                  <a:pos x="53" y="49"/>
                </a:cxn>
                <a:cxn ang="0">
                  <a:pos x="62" y="54"/>
                </a:cxn>
                <a:cxn ang="0">
                  <a:pos x="71" y="58"/>
                </a:cxn>
                <a:cxn ang="0">
                  <a:pos x="76" y="58"/>
                </a:cxn>
                <a:cxn ang="0">
                  <a:pos x="85" y="62"/>
                </a:cxn>
                <a:cxn ang="0">
                  <a:pos x="94" y="58"/>
                </a:cxn>
                <a:cxn ang="0">
                  <a:pos x="98" y="54"/>
                </a:cxn>
                <a:cxn ang="0">
                  <a:pos x="89" y="45"/>
                </a:cxn>
                <a:cxn ang="0">
                  <a:pos x="85" y="36"/>
                </a:cxn>
                <a:cxn ang="0">
                  <a:pos x="85" y="31"/>
                </a:cxn>
                <a:cxn ang="0">
                  <a:pos x="85" y="22"/>
                </a:cxn>
                <a:cxn ang="0">
                  <a:pos x="94" y="18"/>
                </a:cxn>
                <a:cxn ang="0">
                  <a:pos x="98" y="9"/>
                </a:cxn>
                <a:cxn ang="0">
                  <a:pos x="94" y="0"/>
                </a:cxn>
                <a:cxn ang="0">
                  <a:pos x="89" y="4"/>
                </a:cxn>
                <a:cxn ang="0">
                  <a:pos x="71" y="0"/>
                </a:cxn>
                <a:cxn ang="0">
                  <a:pos x="40" y="9"/>
                </a:cxn>
                <a:cxn ang="0">
                  <a:pos x="27" y="18"/>
                </a:cxn>
                <a:cxn ang="0">
                  <a:pos x="27" y="31"/>
                </a:cxn>
                <a:cxn ang="0">
                  <a:pos x="35" y="40"/>
                </a:cxn>
                <a:cxn ang="0">
                  <a:pos x="40" y="36"/>
                </a:cxn>
                <a:cxn ang="0">
                  <a:pos x="40" y="54"/>
                </a:cxn>
              </a:cxnLst>
              <a:rect l="0" t="0" r="r" b="b"/>
              <a:pathLst>
                <a:path w="98" h="62">
                  <a:moveTo>
                    <a:pt x="4" y="31"/>
                  </a:moveTo>
                  <a:lnTo>
                    <a:pt x="0" y="36"/>
                  </a:lnTo>
                  <a:lnTo>
                    <a:pt x="4" y="40"/>
                  </a:lnTo>
                  <a:lnTo>
                    <a:pt x="0" y="45"/>
                  </a:lnTo>
                  <a:lnTo>
                    <a:pt x="4" y="49"/>
                  </a:lnTo>
                  <a:lnTo>
                    <a:pt x="9" y="40"/>
                  </a:lnTo>
                  <a:lnTo>
                    <a:pt x="13" y="40"/>
                  </a:lnTo>
                  <a:lnTo>
                    <a:pt x="22" y="31"/>
                  </a:lnTo>
                  <a:lnTo>
                    <a:pt x="22" y="27"/>
                  </a:lnTo>
                  <a:lnTo>
                    <a:pt x="18" y="27"/>
                  </a:lnTo>
                  <a:lnTo>
                    <a:pt x="13" y="27"/>
                  </a:lnTo>
                  <a:lnTo>
                    <a:pt x="22" y="22"/>
                  </a:lnTo>
                  <a:lnTo>
                    <a:pt x="13" y="18"/>
                  </a:lnTo>
                  <a:lnTo>
                    <a:pt x="9" y="22"/>
                  </a:lnTo>
                  <a:lnTo>
                    <a:pt x="13" y="27"/>
                  </a:lnTo>
                  <a:lnTo>
                    <a:pt x="13" y="27"/>
                  </a:lnTo>
                  <a:lnTo>
                    <a:pt x="4" y="31"/>
                  </a:lnTo>
                  <a:close/>
                  <a:moveTo>
                    <a:pt x="40" y="54"/>
                  </a:moveTo>
                  <a:lnTo>
                    <a:pt x="53" y="49"/>
                  </a:lnTo>
                  <a:lnTo>
                    <a:pt x="62" y="54"/>
                  </a:lnTo>
                  <a:lnTo>
                    <a:pt x="71" y="58"/>
                  </a:lnTo>
                  <a:lnTo>
                    <a:pt x="76" y="58"/>
                  </a:lnTo>
                  <a:lnTo>
                    <a:pt x="85" y="62"/>
                  </a:lnTo>
                  <a:lnTo>
                    <a:pt x="94" y="58"/>
                  </a:lnTo>
                  <a:lnTo>
                    <a:pt x="98" y="54"/>
                  </a:lnTo>
                  <a:lnTo>
                    <a:pt x="89" y="45"/>
                  </a:lnTo>
                  <a:lnTo>
                    <a:pt x="85" y="36"/>
                  </a:lnTo>
                  <a:lnTo>
                    <a:pt x="85" y="31"/>
                  </a:lnTo>
                  <a:lnTo>
                    <a:pt x="85" y="22"/>
                  </a:lnTo>
                  <a:lnTo>
                    <a:pt x="94" y="18"/>
                  </a:lnTo>
                  <a:lnTo>
                    <a:pt x="98" y="9"/>
                  </a:lnTo>
                  <a:lnTo>
                    <a:pt x="94" y="0"/>
                  </a:lnTo>
                  <a:lnTo>
                    <a:pt x="89" y="4"/>
                  </a:lnTo>
                  <a:lnTo>
                    <a:pt x="71" y="0"/>
                  </a:lnTo>
                  <a:lnTo>
                    <a:pt x="40" y="9"/>
                  </a:lnTo>
                  <a:lnTo>
                    <a:pt x="27" y="18"/>
                  </a:lnTo>
                  <a:lnTo>
                    <a:pt x="27" y="31"/>
                  </a:lnTo>
                  <a:lnTo>
                    <a:pt x="35" y="40"/>
                  </a:lnTo>
                  <a:lnTo>
                    <a:pt x="40" y="36"/>
                  </a:lnTo>
                  <a:lnTo>
                    <a:pt x="40" y="5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53" name="Freeform 173"/>
            <p:cNvSpPr>
              <a:spLocks/>
            </p:cNvSpPr>
            <p:nvPr/>
          </p:nvSpPr>
          <p:spPr bwMode="gray">
            <a:xfrm>
              <a:off x="4790948" y="2341300"/>
              <a:ext cx="262847" cy="536293"/>
            </a:xfrm>
            <a:custGeom>
              <a:avLst/>
              <a:gdLst/>
              <a:ahLst/>
              <a:cxnLst>
                <a:cxn ang="0">
                  <a:pos x="18" y="54"/>
                </a:cxn>
                <a:cxn ang="0">
                  <a:pos x="45" y="76"/>
                </a:cxn>
                <a:cxn ang="0">
                  <a:pos x="53" y="121"/>
                </a:cxn>
                <a:cxn ang="0">
                  <a:pos x="49" y="152"/>
                </a:cxn>
                <a:cxn ang="0">
                  <a:pos x="58" y="165"/>
                </a:cxn>
                <a:cxn ang="0">
                  <a:pos x="67" y="192"/>
                </a:cxn>
                <a:cxn ang="0">
                  <a:pos x="45" y="219"/>
                </a:cxn>
                <a:cxn ang="0">
                  <a:pos x="22" y="250"/>
                </a:cxn>
                <a:cxn ang="0">
                  <a:pos x="9" y="264"/>
                </a:cxn>
                <a:cxn ang="0">
                  <a:pos x="13" y="277"/>
                </a:cxn>
                <a:cxn ang="0">
                  <a:pos x="13" y="313"/>
                </a:cxn>
                <a:cxn ang="0">
                  <a:pos x="27" y="335"/>
                </a:cxn>
                <a:cxn ang="0">
                  <a:pos x="36" y="340"/>
                </a:cxn>
                <a:cxn ang="0">
                  <a:pos x="36" y="348"/>
                </a:cxn>
                <a:cxn ang="0">
                  <a:pos x="40" y="353"/>
                </a:cxn>
                <a:cxn ang="0">
                  <a:pos x="40" y="362"/>
                </a:cxn>
                <a:cxn ang="0">
                  <a:pos x="58" y="348"/>
                </a:cxn>
                <a:cxn ang="0">
                  <a:pos x="62" y="353"/>
                </a:cxn>
                <a:cxn ang="0">
                  <a:pos x="76" y="348"/>
                </a:cxn>
                <a:cxn ang="0">
                  <a:pos x="85" y="344"/>
                </a:cxn>
                <a:cxn ang="0">
                  <a:pos x="98" y="340"/>
                </a:cxn>
                <a:cxn ang="0">
                  <a:pos x="112" y="340"/>
                </a:cxn>
                <a:cxn ang="0">
                  <a:pos x="129" y="322"/>
                </a:cxn>
                <a:cxn ang="0">
                  <a:pos x="161" y="281"/>
                </a:cxn>
                <a:cxn ang="0">
                  <a:pos x="147" y="255"/>
                </a:cxn>
                <a:cxn ang="0">
                  <a:pos x="147" y="228"/>
                </a:cxn>
                <a:cxn ang="0">
                  <a:pos x="143" y="214"/>
                </a:cxn>
                <a:cxn ang="0">
                  <a:pos x="134" y="165"/>
                </a:cxn>
                <a:cxn ang="0">
                  <a:pos x="134" y="147"/>
                </a:cxn>
                <a:cxn ang="0">
                  <a:pos x="120" y="116"/>
                </a:cxn>
                <a:cxn ang="0">
                  <a:pos x="134" y="80"/>
                </a:cxn>
                <a:cxn ang="0">
                  <a:pos x="116" y="54"/>
                </a:cxn>
                <a:cxn ang="0">
                  <a:pos x="112" y="40"/>
                </a:cxn>
                <a:cxn ang="0">
                  <a:pos x="116" y="31"/>
                </a:cxn>
                <a:cxn ang="0">
                  <a:pos x="120" y="9"/>
                </a:cxn>
                <a:cxn ang="0">
                  <a:pos x="107" y="0"/>
                </a:cxn>
                <a:cxn ang="0">
                  <a:pos x="76" y="22"/>
                </a:cxn>
                <a:cxn ang="0">
                  <a:pos x="62" y="58"/>
                </a:cxn>
                <a:cxn ang="0">
                  <a:pos x="31" y="54"/>
                </a:cxn>
                <a:cxn ang="0">
                  <a:pos x="9" y="31"/>
                </a:cxn>
                <a:cxn ang="0">
                  <a:pos x="0" y="36"/>
                </a:cxn>
              </a:cxnLst>
              <a:rect l="0" t="0" r="r" b="b"/>
              <a:pathLst>
                <a:path w="165" h="362">
                  <a:moveTo>
                    <a:pt x="4" y="40"/>
                  </a:moveTo>
                  <a:lnTo>
                    <a:pt x="18" y="54"/>
                  </a:lnTo>
                  <a:lnTo>
                    <a:pt x="40" y="62"/>
                  </a:lnTo>
                  <a:lnTo>
                    <a:pt x="45" y="76"/>
                  </a:lnTo>
                  <a:lnTo>
                    <a:pt x="49" y="98"/>
                  </a:lnTo>
                  <a:lnTo>
                    <a:pt x="53" y="121"/>
                  </a:lnTo>
                  <a:lnTo>
                    <a:pt x="49" y="138"/>
                  </a:lnTo>
                  <a:lnTo>
                    <a:pt x="49" y="152"/>
                  </a:lnTo>
                  <a:lnTo>
                    <a:pt x="53" y="165"/>
                  </a:lnTo>
                  <a:lnTo>
                    <a:pt x="58" y="165"/>
                  </a:lnTo>
                  <a:lnTo>
                    <a:pt x="71" y="183"/>
                  </a:lnTo>
                  <a:lnTo>
                    <a:pt x="67" y="192"/>
                  </a:lnTo>
                  <a:lnTo>
                    <a:pt x="71" y="197"/>
                  </a:lnTo>
                  <a:lnTo>
                    <a:pt x="45" y="219"/>
                  </a:lnTo>
                  <a:lnTo>
                    <a:pt x="31" y="237"/>
                  </a:lnTo>
                  <a:lnTo>
                    <a:pt x="22" y="250"/>
                  </a:lnTo>
                  <a:lnTo>
                    <a:pt x="13" y="250"/>
                  </a:lnTo>
                  <a:lnTo>
                    <a:pt x="9" y="264"/>
                  </a:lnTo>
                  <a:lnTo>
                    <a:pt x="9" y="277"/>
                  </a:lnTo>
                  <a:lnTo>
                    <a:pt x="13" y="277"/>
                  </a:lnTo>
                  <a:lnTo>
                    <a:pt x="18" y="299"/>
                  </a:lnTo>
                  <a:lnTo>
                    <a:pt x="13" y="313"/>
                  </a:lnTo>
                  <a:lnTo>
                    <a:pt x="18" y="331"/>
                  </a:lnTo>
                  <a:lnTo>
                    <a:pt x="27" y="335"/>
                  </a:lnTo>
                  <a:lnTo>
                    <a:pt x="31" y="344"/>
                  </a:lnTo>
                  <a:lnTo>
                    <a:pt x="36" y="340"/>
                  </a:lnTo>
                  <a:lnTo>
                    <a:pt x="36" y="344"/>
                  </a:lnTo>
                  <a:lnTo>
                    <a:pt x="36" y="348"/>
                  </a:lnTo>
                  <a:lnTo>
                    <a:pt x="36" y="353"/>
                  </a:lnTo>
                  <a:lnTo>
                    <a:pt x="40" y="353"/>
                  </a:lnTo>
                  <a:lnTo>
                    <a:pt x="36" y="362"/>
                  </a:lnTo>
                  <a:lnTo>
                    <a:pt x="40" y="362"/>
                  </a:lnTo>
                  <a:lnTo>
                    <a:pt x="45" y="353"/>
                  </a:lnTo>
                  <a:lnTo>
                    <a:pt x="58" y="348"/>
                  </a:lnTo>
                  <a:lnTo>
                    <a:pt x="58" y="353"/>
                  </a:lnTo>
                  <a:lnTo>
                    <a:pt x="62" y="353"/>
                  </a:lnTo>
                  <a:lnTo>
                    <a:pt x="67" y="344"/>
                  </a:lnTo>
                  <a:lnTo>
                    <a:pt x="76" y="348"/>
                  </a:lnTo>
                  <a:lnTo>
                    <a:pt x="80" y="344"/>
                  </a:lnTo>
                  <a:lnTo>
                    <a:pt x="85" y="344"/>
                  </a:lnTo>
                  <a:lnTo>
                    <a:pt x="94" y="344"/>
                  </a:lnTo>
                  <a:lnTo>
                    <a:pt x="98" y="340"/>
                  </a:lnTo>
                  <a:lnTo>
                    <a:pt x="107" y="344"/>
                  </a:lnTo>
                  <a:lnTo>
                    <a:pt x="112" y="340"/>
                  </a:lnTo>
                  <a:lnTo>
                    <a:pt x="120" y="331"/>
                  </a:lnTo>
                  <a:lnTo>
                    <a:pt x="129" y="322"/>
                  </a:lnTo>
                  <a:lnTo>
                    <a:pt x="134" y="308"/>
                  </a:lnTo>
                  <a:lnTo>
                    <a:pt x="161" y="281"/>
                  </a:lnTo>
                  <a:lnTo>
                    <a:pt x="165" y="273"/>
                  </a:lnTo>
                  <a:lnTo>
                    <a:pt x="147" y="255"/>
                  </a:lnTo>
                  <a:lnTo>
                    <a:pt x="134" y="241"/>
                  </a:lnTo>
                  <a:lnTo>
                    <a:pt x="147" y="228"/>
                  </a:lnTo>
                  <a:lnTo>
                    <a:pt x="134" y="219"/>
                  </a:lnTo>
                  <a:lnTo>
                    <a:pt x="143" y="214"/>
                  </a:lnTo>
                  <a:lnTo>
                    <a:pt x="134" y="210"/>
                  </a:lnTo>
                  <a:lnTo>
                    <a:pt x="134" y="165"/>
                  </a:lnTo>
                  <a:lnTo>
                    <a:pt x="143" y="161"/>
                  </a:lnTo>
                  <a:lnTo>
                    <a:pt x="134" y="147"/>
                  </a:lnTo>
                  <a:lnTo>
                    <a:pt x="129" y="130"/>
                  </a:lnTo>
                  <a:lnTo>
                    <a:pt x="120" y="116"/>
                  </a:lnTo>
                  <a:lnTo>
                    <a:pt x="134" y="89"/>
                  </a:lnTo>
                  <a:lnTo>
                    <a:pt x="134" y="80"/>
                  </a:lnTo>
                  <a:lnTo>
                    <a:pt x="120" y="71"/>
                  </a:lnTo>
                  <a:lnTo>
                    <a:pt x="116" y="54"/>
                  </a:lnTo>
                  <a:lnTo>
                    <a:pt x="125" y="36"/>
                  </a:lnTo>
                  <a:lnTo>
                    <a:pt x="112" y="40"/>
                  </a:lnTo>
                  <a:lnTo>
                    <a:pt x="112" y="36"/>
                  </a:lnTo>
                  <a:lnTo>
                    <a:pt x="116" y="31"/>
                  </a:lnTo>
                  <a:lnTo>
                    <a:pt x="120" y="13"/>
                  </a:lnTo>
                  <a:lnTo>
                    <a:pt x="120" y="9"/>
                  </a:lnTo>
                  <a:lnTo>
                    <a:pt x="112" y="9"/>
                  </a:lnTo>
                  <a:lnTo>
                    <a:pt x="107" y="0"/>
                  </a:lnTo>
                  <a:lnTo>
                    <a:pt x="89" y="4"/>
                  </a:lnTo>
                  <a:lnTo>
                    <a:pt x="76" y="22"/>
                  </a:lnTo>
                  <a:lnTo>
                    <a:pt x="76" y="45"/>
                  </a:lnTo>
                  <a:lnTo>
                    <a:pt x="62" y="58"/>
                  </a:lnTo>
                  <a:lnTo>
                    <a:pt x="53" y="54"/>
                  </a:lnTo>
                  <a:lnTo>
                    <a:pt x="31" y="54"/>
                  </a:lnTo>
                  <a:lnTo>
                    <a:pt x="18" y="31"/>
                  </a:lnTo>
                  <a:lnTo>
                    <a:pt x="9" y="31"/>
                  </a:lnTo>
                  <a:lnTo>
                    <a:pt x="9" y="36"/>
                  </a:lnTo>
                  <a:lnTo>
                    <a:pt x="0" y="36"/>
                  </a:lnTo>
                  <a:lnTo>
                    <a:pt x="4" y="4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54" name="Freeform 174"/>
            <p:cNvSpPr>
              <a:spLocks noEditPoints="1"/>
            </p:cNvSpPr>
            <p:nvPr/>
          </p:nvSpPr>
          <p:spPr bwMode="gray">
            <a:xfrm>
              <a:off x="4222244" y="3202036"/>
              <a:ext cx="326567" cy="303702"/>
            </a:xfrm>
            <a:custGeom>
              <a:avLst/>
              <a:gdLst/>
              <a:ahLst/>
              <a:cxnLst>
                <a:cxn ang="0">
                  <a:pos x="49" y="174"/>
                </a:cxn>
                <a:cxn ang="0">
                  <a:pos x="67" y="183"/>
                </a:cxn>
                <a:cxn ang="0">
                  <a:pos x="89" y="183"/>
                </a:cxn>
                <a:cxn ang="0">
                  <a:pos x="107" y="188"/>
                </a:cxn>
                <a:cxn ang="0">
                  <a:pos x="116" y="174"/>
                </a:cxn>
                <a:cxn ang="0">
                  <a:pos x="129" y="174"/>
                </a:cxn>
                <a:cxn ang="0">
                  <a:pos x="142" y="170"/>
                </a:cxn>
                <a:cxn ang="0">
                  <a:pos x="165" y="170"/>
                </a:cxn>
                <a:cxn ang="0">
                  <a:pos x="178" y="161"/>
                </a:cxn>
                <a:cxn ang="0">
                  <a:pos x="165" y="156"/>
                </a:cxn>
                <a:cxn ang="0">
                  <a:pos x="160" y="129"/>
                </a:cxn>
                <a:cxn ang="0">
                  <a:pos x="169" y="116"/>
                </a:cxn>
                <a:cxn ang="0">
                  <a:pos x="160" y="103"/>
                </a:cxn>
                <a:cxn ang="0">
                  <a:pos x="156" y="103"/>
                </a:cxn>
                <a:cxn ang="0">
                  <a:pos x="165" y="85"/>
                </a:cxn>
                <a:cxn ang="0">
                  <a:pos x="178" y="80"/>
                </a:cxn>
                <a:cxn ang="0">
                  <a:pos x="183" y="53"/>
                </a:cxn>
                <a:cxn ang="0">
                  <a:pos x="174" y="45"/>
                </a:cxn>
                <a:cxn ang="0">
                  <a:pos x="160" y="40"/>
                </a:cxn>
                <a:cxn ang="0">
                  <a:pos x="151" y="40"/>
                </a:cxn>
                <a:cxn ang="0">
                  <a:pos x="142" y="36"/>
                </a:cxn>
                <a:cxn ang="0">
                  <a:pos x="138" y="22"/>
                </a:cxn>
                <a:cxn ang="0">
                  <a:pos x="125" y="27"/>
                </a:cxn>
                <a:cxn ang="0">
                  <a:pos x="120" y="18"/>
                </a:cxn>
                <a:cxn ang="0">
                  <a:pos x="111" y="13"/>
                </a:cxn>
                <a:cxn ang="0">
                  <a:pos x="93" y="4"/>
                </a:cxn>
                <a:cxn ang="0">
                  <a:pos x="93" y="22"/>
                </a:cxn>
                <a:cxn ang="0">
                  <a:pos x="93" y="27"/>
                </a:cxn>
                <a:cxn ang="0">
                  <a:pos x="80" y="31"/>
                </a:cxn>
                <a:cxn ang="0">
                  <a:pos x="67" y="36"/>
                </a:cxn>
                <a:cxn ang="0">
                  <a:pos x="67" y="40"/>
                </a:cxn>
                <a:cxn ang="0">
                  <a:pos x="49" y="45"/>
                </a:cxn>
                <a:cxn ang="0">
                  <a:pos x="40" y="36"/>
                </a:cxn>
                <a:cxn ang="0">
                  <a:pos x="44" y="45"/>
                </a:cxn>
                <a:cxn ang="0">
                  <a:pos x="49" y="58"/>
                </a:cxn>
                <a:cxn ang="0">
                  <a:pos x="35" y="58"/>
                </a:cxn>
                <a:cxn ang="0">
                  <a:pos x="22" y="53"/>
                </a:cxn>
                <a:cxn ang="0">
                  <a:pos x="17" y="58"/>
                </a:cxn>
                <a:cxn ang="0">
                  <a:pos x="8" y="58"/>
                </a:cxn>
                <a:cxn ang="0">
                  <a:pos x="0" y="62"/>
                </a:cxn>
                <a:cxn ang="0">
                  <a:pos x="4" y="62"/>
                </a:cxn>
                <a:cxn ang="0">
                  <a:pos x="0" y="67"/>
                </a:cxn>
                <a:cxn ang="0">
                  <a:pos x="4" y="76"/>
                </a:cxn>
                <a:cxn ang="0">
                  <a:pos x="22" y="80"/>
                </a:cxn>
                <a:cxn ang="0">
                  <a:pos x="26" y="80"/>
                </a:cxn>
                <a:cxn ang="0">
                  <a:pos x="35" y="89"/>
                </a:cxn>
                <a:cxn ang="0">
                  <a:pos x="40" y="98"/>
                </a:cxn>
                <a:cxn ang="0">
                  <a:pos x="53" y="112"/>
                </a:cxn>
                <a:cxn ang="0">
                  <a:pos x="49" y="116"/>
                </a:cxn>
                <a:cxn ang="0">
                  <a:pos x="58" y="129"/>
                </a:cxn>
                <a:cxn ang="0">
                  <a:pos x="49" y="129"/>
                </a:cxn>
                <a:cxn ang="0">
                  <a:pos x="53" y="138"/>
                </a:cxn>
                <a:cxn ang="0">
                  <a:pos x="49" y="147"/>
                </a:cxn>
                <a:cxn ang="0">
                  <a:pos x="44" y="165"/>
                </a:cxn>
                <a:cxn ang="0">
                  <a:pos x="192" y="192"/>
                </a:cxn>
                <a:cxn ang="0">
                  <a:pos x="192" y="205"/>
                </a:cxn>
                <a:cxn ang="0">
                  <a:pos x="205" y="188"/>
                </a:cxn>
                <a:cxn ang="0">
                  <a:pos x="196" y="174"/>
                </a:cxn>
                <a:cxn ang="0">
                  <a:pos x="192" y="183"/>
                </a:cxn>
              </a:cxnLst>
              <a:rect l="0" t="0" r="r" b="b"/>
              <a:pathLst>
                <a:path w="205" h="205">
                  <a:moveTo>
                    <a:pt x="44" y="165"/>
                  </a:moveTo>
                  <a:lnTo>
                    <a:pt x="49" y="174"/>
                  </a:lnTo>
                  <a:lnTo>
                    <a:pt x="62" y="183"/>
                  </a:lnTo>
                  <a:lnTo>
                    <a:pt x="67" y="183"/>
                  </a:lnTo>
                  <a:lnTo>
                    <a:pt x="80" y="183"/>
                  </a:lnTo>
                  <a:lnTo>
                    <a:pt x="89" y="183"/>
                  </a:lnTo>
                  <a:lnTo>
                    <a:pt x="98" y="188"/>
                  </a:lnTo>
                  <a:lnTo>
                    <a:pt x="107" y="188"/>
                  </a:lnTo>
                  <a:lnTo>
                    <a:pt x="116" y="188"/>
                  </a:lnTo>
                  <a:lnTo>
                    <a:pt x="116" y="174"/>
                  </a:lnTo>
                  <a:lnTo>
                    <a:pt x="120" y="170"/>
                  </a:lnTo>
                  <a:lnTo>
                    <a:pt x="129" y="174"/>
                  </a:lnTo>
                  <a:lnTo>
                    <a:pt x="134" y="170"/>
                  </a:lnTo>
                  <a:lnTo>
                    <a:pt x="142" y="170"/>
                  </a:lnTo>
                  <a:lnTo>
                    <a:pt x="151" y="174"/>
                  </a:lnTo>
                  <a:lnTo>
                    <a:pt x="165" y="170"/>
                  </a:lnTo>
                  <a:lnTo>
                    <a:pt x="169" y="165"/>
                  </a:lnTo>
                  <a:lnTo>
                    <a:pt x="178" y="161"/>
                  </a:lnTo>
                  <a:lnTo>
                    <a:pt x="174" y="156"/>
                  </a:lnTo>
                  <a:lnTo>
                    <a:pt x="165" y="156"/>
                  </a:lnTo>
                  <a:lnTo>
                    <a:pt x="156" y="143"/>
                  </a:lnTo>
                  <a:lnTo>
                    <a:pt x="160" y="129"/>
                  </a:lnTo>
                  <a:lnTo>
                    <a:pt x="165" y="129"/>
                  </a:lnTo>
                  <a:lnTo>
                    <a:pt x="169" y="116"/>
                  </a:lnTo>
                  <a:lnTo>
                    <a:pt x="165" y="107"/>
                  </a:lnTo>
                  <a:lnTo>
                    <a:pt x="160" y="103"/>
                  </a:lnTo>
                  <a:lnTo>
                    <a:pt x="156" y="112"/>
                  </a:lnTo>
                  <a:lnTo>
                    <a:pt x="156" y="103"/>
                  </a:lnTo>
                  <a:lnTo>
                    <a:pt x="165" y="89"/>
                  </a:lnTo>
                  <a:lnTo>
                    <a:pt x="165" y="85"/>
                  </a:lnTo>
                  <a:lnTo>
                    <a:pt x="174" y="85"/>
                  </a:lnTo>
                  <a:lnTo>
                    <a:pt x="178" y="80"/>
                  </a:lnTo>
                  <a:lnTo>
                    <a:pt x="178" y="67"/>
                  </a:lnTo>
                  <a:lnTo>
                    <a:pt x="183" y="53"/>
                  </a:lnTo>
                  <a:lnTo>
                    <a:pt x="178" y="45"/>
                  </a:lnTo>
                  <a:lnTo>
                    <a:pt x="174" y="45"/>
                  </a:lnTo>
                  <a:lnTo>
                    <a:pt x="160" y="49"/>
                  </a:lnTo>
                  <a:lnTo>
                    <a:pt x="160" y="40"/>
                  </a:lnTo>
                  <a:lnTo>
                    <a:pt x="156" y="40"/>
                  </a:lnTo>
                  <a:lnTo>
                    <a:pt x="151" y="40"/>
                  </a:lnTo>
                  <a:lnTo>
                    <a:pt x="147" y="40"/>
                  </a:lnTo>
                  <a:lnTo>
                    <a:pt x="142" y="36"/>
                  </a:lnTo>
                  <a:lnTo>
                    <a:pt x="134" y="31"/>
                  </a:lnTo>
                  <a:lnTo>
                    <a:pt x="138" y="22"/>
                  </a:lnTo>
                  <a:lnTo>
                    <a:pt x="129" y="27"/>
                  </a:lnTo>
                  <a:lnTo>
                    <a:pt x="125" y="27"/>
                  </a:lnTo>
                  <a:lnTo>
                    <a:pt x="125" y="18"/>
                  </a:lnTo>
                  <a:lnTo>
                    <a:pt x="120" y="18"/>
                  </a:lnTo>
                  <a:lnTo>
                    <a:pt x="116" y="13"/>
                  </a:lnTo>
                  <a:lnTo>
                    <a:pt x="111" y="13"/>
                  </a:lnTo>
                  <a:lnTo>
                    <a:pt x="102" y="0"/>
                  </a:lnTo>
                  <a:lnTo>
                    <a:pt x="93" y="4"/>
                  </a:lnTo>
                  <a:lnTo>
                    <a:pt x="93" y="13"/>
                  </a:lnTo>
                  <a:lnTo>
                    <a:pt x="93" y="22"/>
                  </a:lnTo>
                  <a:lnTo>
                    <a:pt x="93" y="27"/>
                  </a:lnTo>
                  <a:lnTo>
                    <a:pt x="93" y="27"/>
                  </a:lnTo>
                  <a:lnTo>
                    <a:pt x="84" y="27"/>
                  </a:lnTo>
                  <a:lnTo>
                    <a:pt x="80" y="31"/>
                  </a:lnTo>
                  <a:lnTo>
                    <a:pt x="75" y="31"/>
                  </a:lnTo>
                  <a:lnTo>
                    <a:pt x="67" y="36"/>
                  </a:lnTo>
                  <a:lnTo>
                    <a:pt x="71" y="40"/>
                  </a:lnTo>
                  <a:lnTo>
                    <a:pt x="67" y="40"/>
                  </a:lnTo>
                  <a:lnTo>
                    <a:pt x="53" y="40"/>
                  </a:lnTo>
                  <a:lnTo>
                    <a:pt x="49" y="45"/>
                  </a:lnTo>
                  <a:lnTo>
                    <a:pt x="49" y="36"/>
                  </a:lnTo>
                  <a:lnTo>
                    <a:pt x="40" y="36"/>
                  </a:lnTo>
                  <a:lnTo>
                    <a:pt x="40" y="40"/>
                  </a:lnTo>
                  <a:lnTo>
                    <a:pt x="44" y="45"/>
                  </a:lnTo>
                  <a:lnTo>
                    <a:pt x="44" y="53"/>
                  </a:lnTo>
                  <a:lnTo>
                    <a:pt x="49" y="58"/>
                  </a:lnTo>
                  <a:lnTo>
                    <a:pt x="40" y="58"/>
                  </a:lnTo>
                  <a:lnTo>
                    <a:pt x="35" y="58"/>
                  </a:lnTo>
                  <a:lnTo>
                    <a:pt x="31" y="62"/>
                  </a:lnTo>
                  <a:lnTo>
                    <a:pt x="22" y="53"/>
                  </a:lnTo>
                  <a:lnTo>
                    <a:pt x="17" y="53"/>
                  </a:lnTo>
                  <a:lnTo>
                    <a:pt x="17" y="58"/>
                  </a:lnTo>
                  <a:lnTo>
                    <a:pt x="13" y="58"/>
                  </a:lnTo>
                  <a:lnTo>
                    <a:pt x="8" y="58"/>
                  </a:lnTo>
                  <a:lnTo>
                    <a:pt x="4" y="58"/>
                  </a:lnTo>
                  <a:lnTo>
                    <a:pt x="0" y="62"/>
                  </a:lnTo>
                  <a:lnTo>
                    <a:pt x="0" y="67"/>
                  </a:lnTo>
                  <a:lnTo>
                    <a:pt x="4" y="62"/>
                  </a:lnTo>
                  <a:lnTo>
                    <a:pt x="8" y="67"/>
                  </a:lnTo>
                  <a:lnTo>
                    <a:pt x="0" y="67"/>
                  </a:lnTo>
                  <a:lnTo>
                    <a:pt x="0" y="71"/>
                  </a:lnTo>
                  <a:lnTo>
                    <a:pt x="4" y="76"/>
                  </a:lnTo>
                  <a:lnTo>
                    <a:pt x="8" y="71"/>
                  </a:lnTo>
                  <a:lnTo>
                    <a:pt x="22" y="80"/>
                  </a:lnTo>
                  <a:lnTo>
                    <a:pt x="22" y="85"/>
                  </a:lnTo>
                  <a:lnTo>
                    <a:pt x="26" y="80"/>
                  </a:lnTo>
                  <a:lnTo>
                    <a:pt x="35" y="85"/>
                  </a:lnTo>
                  <a:lnTo>
                    <a:pt x="35" y="89"/>
                  </a:lnTo>
                  <a:lnTo>
                    <a:pt x="40" y="89"/>
                  </a:lnTo>
                  <a:lnTo>
                    <a:pt x="40" y="98"/>
                  </a:lnTo>
                  <a:lnTo>
                    <a:pt x="44" y="107"/>
                  </a:lnTo>
                  <a:lnTo>
                    <a:pt x="53" y="112"/>
                  </a:lnTo>
                  <a:lnTo>
                    <a:pt x="49" y="116"/>
                  </a:lnTo>
                  <a:lnTo>
                    <a:pt x="49" y="116"/>
                  </a:lnTo>
                  <a:lnTo>
                    <a:pt x="49" y="121"/>
                  </a:lnTo>
                  <a:lnTo>
                    <a:pt x="58" y="129"/>
                  </a:lnTo>
                  <a:lnTo>
                    <a:pt x="58" y="129"/>
                  </a:lnTo>
                  <a:lnTo>
                    <a:pt x="49" y="129"/>
                  </a:lnTo>
                  <a:lnTo>
                    <a:pt x="49" y="143"/>
                  </a:lnTo>
                  <a:lnTo>
                    <a:pt x="53" y="138"/>
                  </a:lnTo>
                  <a:lnTo>
                    <a:pt x="53" y="143"/>
                  </a:lnTo>
                  <a:lnTo>
                    <a:pt x="49" y="147"/>
                  </a:lnTo>
                  <a:lnTo>
                    <a:pt x="44" y="165"/>
                  </a:lnTo>
                  <a:lnTo>
                    <a:pt x="44" y="165"/>
                  </a:lnTo>
                  <a:close/>
                  <a:moveTo>
                    <a:pt x="192" y="183"/>
                  </a:moveTo>
                  <a:lnTo>
                    <a:pt x="192" y="192"/>
                  </a:lnTo>
                  <a:lnTo>
                    <a:pt x="187" y="196"/>
                  </a:lnTo>
                  <a:lnTo>
                    <a:pt x="192" y="205"/>
                  </a:lnTo>
                  <a:lnTo>
                    <a:pt x="201" y="205"/>
                  </a:lnTo>
                  <a:lnTo>
                    <a:pt x="205" y="188"/>
                  </a:lnTo>
                  <a:lnTo>
                    <a:pt x="201" y="174"/>
                  </a:lnTo>
                  <a:lnTo>
                    <a:pt x="196" y="174"/>
                  </a:lnTo>
                  <a:lnTo>
                    <a:pt x="196" y="183"/>
                  </a:lnTo>
                  <a:lnTo>
                    <a:pt x="192" y="18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55" name="Freeform 175"/>
            <p:cNvSpPr>
              <a:spLocks noEditPoints="1"/>
            </p:cNvSpPr>
            <p:nvPr/>
          </p:nvSpPr>
          <p:spPr bwMode="gray">
            <a:xfrm>
              <a:off x="4462788" y="3068704"/>
              <a:ext cx="199126" cy="259258"/>
            </a:xfrm>
            <a:custGeom>
              <a:avLst/>
              <a:gdLst/>
              <a:ahLst/>
              <a:cxnLst>
                <a:cxn ang="0">
                  <a:pos x="9" y="108"/>
                </a:cxn>
                <a:cxn ang="0">
                  <a:pos x="0" y="94"/>
                </a:cxn>
                <a:cxn ang="0">
                  <a:pos x="0" y="81"/>
                </a:cxn>
                <a:cxn ang="0">
                  <a:pos x="9" y="72"/>
                </a:cxn>
                <a:cxn ang="0">
                  <a:pos x="14" y="54"/>
                </a:cxn>
                <a:cxn ang="0">
                  <a:pos x="18" y="45"/>
                </a:cxn>
                <a:cxn ang="0">
                  <a:pos x="14" y="36"/>
                </a:cxn>
                <a:cxn ang="0">
                  <a:pos x="18" y="36"/>
                </a:cxn>
                <a:cxn ang="0">
                  <a:pos x="27" y="32"/>
                </a:cxn>
                <a:cxn ang="0">
                  <a:pos x="32" y="36"/>
                </a:cxn>
                <a:cxn ang="0">
                  <a:pos x="36" y="32"/>
                </a:cxn>
                <a:cxn ang="0">
                  <a:pos x="41" y="27"/>
                </a:cxn>
                <a:cxn ang="0">
                  <a:pos x="50" y="27"/>
                </a:cxn>
                <a:cxn ang="0">
                  <a:pos x="45" y="18"/>
                </a:cxn>
                <a:cxn ang="0">
                  <a:pos x="45" y="14"/>
                </a:cxn>
                <a:cxn ang="0">
                  <a:pos x="58" y="0"/>
                </a:cxn>
                <a:cxn ang="0">
                  <a:pos x="58" y="14"/>
                </a:cxn>
                <a:cxn ang="0">
                  <a:pos x="67" y="14"/>
                </a:cxn>
                <a:cxn ang="0">
                  <a:pos x="72" y="9"/>
                </a:cxn>
                <a:cxn ang="0">
                  <a:pos x="67" y="18"/>
                </a:cxn>
                <a:cxn ang="0">
                  <a:pos x="63" y="23"/>
                </a:cxn>
                <a:cxn ang="0">
                  <a:pos x="72" y="27"/>
                </a:cxn>
                <a:cxn ang="0">
                  <a:pos x="76" y="23"/>
                </a:cxn>
                <a:cxn ang="0">
                  <a:pos x="90" y="14"/>
                </a:cxn>
                <a:cxn ang="0">
                  <a:pos x="94" y="18"/>
                </a:cxn>
                <a:cxn ang="0">
                  <a:pos x="108" y="23"/>
                </a:cxn>
                <a:cxn ang="0">
                  <a:pos x="112" y="27"/>
                </a:cxn>
                <a:cxn ang="0">
                  <a:pos x="112" y="50"/>
                </a:cxn>
                <a:cxn ang="0">
                  <a:pos x="121" y="72"/>
                </a:cxn>
                <a:cxn ang="0">
                  <a:pos x="125" y="90"/>
                </a:cxn>
                <a:cxn ang="0">
                  <a:pos x="121" y="99"/>
                </a:cxn>
                <a:cxn ang="0">
                  <a:pos x="103" y="108"/>
                </a:cxn>
                <a:cxn ang="0">
                  <a:pos x="90" y="117"/>
                </a:cxn>
                <a:cxn ang="0">
                  <a:pos x="90" y="126"/>
                </a:cxn>
                <a:cxn ang="0">
                  <a:pos x="103" y="135"/>
                </a:cxn>
                <a:cxn ang="0">
                  <a:pos x="112" y="148"/>
                </a:cxn>
                <a:cxn ang="0">
                  <a:pos x="99" y="157"/>
                </a:cxn>
                <a:cxn ang="0">
                  <a:pos x="103" y="166"/>
                </a:cxn>
                <a:cxn ang="0">
                  <a:pos x="94" y="170"/>
                </a:cxn>
                <a:cxn ang="0">
                  <a:pos x="54" y="170"/>
                </a:cxn>
                <a:cxn ang="0">
                  <a:pos x="36" y="170"/>
                </a:cxn>
                <a:cxn ang="0">
                  <a:pos x="27" y="170"/>
                </a:cxn>
                <a:cxn ang="0">
                  <a:pos x="32" y="143"/>
                </a:cxn>
                <a:cxn ang="0">
                  <a:pos x="23" y="135"/>
                </a:cxn>
                <a:cxn ang="0">
                  <a:pos x="9" y="130"/>
                </a:cxn>
                <a:cxn ang="0">
                  <a:pos x="5" y="121"/>
                </a:cxn>
                <a:cxn ang="0">
                  <a:pos x="103" y="9"/>
                </a:cxn>
                <a:cxn ang="0">
                  <a:pos x="108" y="18"/>
                </a:cxn>
                <a:cxn ang="0">
                  <a:pos x="103" y="9"/>
                </a:cxn>
              </a:cxnLst>
              <a:rect l="0" t="0" r="r" b="b"/>
              <a:pathLst>
                <a:path w="125" h="175">
                  <a:moveTo>
                    <a:pt x="5" y="117"/>
                  </a:moveTo>
                  <a:lnTo>
                    <a:pt x="9" y="108"/>
                  </a:lnTo>
                  <a:lnTo>
                    <a:pt x="5" y="99"/>
                  </a:lnTo>
                  <a:lnTo>
                    <a:pt x="0" y="94"/>
                  </a:lnTo>
                  <a:lnTo>
                    <a:pt x="5" y="85"/>
                  </a:lnTo>
                  <a:lnTo>
                    <a:pt x="0" y="81"/>
                  </a:lnTo>
                  <a:lnTo>
                    <a:pt x="0" y="76"/>
                  </a:lnTo>
                  <a:lnTo>
                    <a:pt x="9" y="72"/>
                  </a:lnTo>
                  <a:lnTo>
                    <a:pt x="14" y="72"/>
                  </a:lnTo>
                  <a:lnTo>
                    <a:pt x="14" y="54"/>
                  </a:lnTo>
                  <a:lnTo>
                    <a:pt x="14" y="54"/>
                  </a:lnTo>
                  <a:lnTo>
                    <a:pt x="18" y="45"/>
                  </a:lnTo>
                  <a:lnTo>
                    <a:pt x="14" y="45"/>
                  </a:lnTo>
                  <a:lnTo>
                    <a:pt x="14" y="36"/>
                  </a:lnTo>
                  <a:lnTo>
                    <a:pt x="18" y="36"/>
                  </a:lnTo>
                  <a:lnTo>
                    <a:pt x="18" y="36"/>
                  </a:lnTo>
                  <a:lnTo>
                    <a:pt x="18" y="32"/>
                  </a:lnTo>
                  <a:lnTo>
                    <a:pt x="27" y="32"/>
                  </a:lnTo>
                  <a:lnTo>
                    <a:pt x="32" y="32"/>
                  </a:lnTo>
                  <a:lnTo>
                    <a:pt x="32" y="36"/>
                  </a:lnTo>
                  <a:lnTo>
                    <a:pt x="36" y="36"/>
                  </a:lnTo>
                  <a:lnTo>
                    <a:pt x="36" y="32"/>
                  </a:lnTo>
                  <a:lnTo>
                    <a:pt x="36" y="32"/>
                  </a:lnTo>
                  <a:lnTo>
                    <a:pt x="41" y="27"/>
                  </a:lnTo>
                  <a:lnTo>
                    <a:pt x="45" y="27"/>
                  </a:lnTo>
                  <a:lnTo>
                    <a:pt x="50" y="27"/>
                  </a:lnTo>
                  <a:lnTo>
                    <a:pt x="45" y="23"/>
                  </a:lnTo>
                  <a:lnTo>
                    <a:pt x="45" y="18"/>
                  </a:lnTo>
                  <a:lnTo>
                    <a:pt x="41" y="14"/>
                  </a:lnTo>
                  <a:lnTo>
                    <a:pt x="45" y="14"/>
                  </a:lnTo>
                  <a:lnTo>
                    <a:pt x="41" y="5"/>
                  </a:lnTo>
                  <a:lnTo>
                    <a:pt x="58" y="0"/>
                  </a:lnTo>
                  <a:lnTo>
                    <a:pt x="58" y="9"/>
                  </a:lnTo>
                  <a:lnTo>
                    <a:pt x="58" y="14"/>
                  </a:lnTo>
                  <a:lnTo>
                    <a:pt x="63" y="18"/>
                  </a:lnTo>
                  <a:lnTo>
                    <a:pt x="67" y="14"/>
                  </a:lnTo>
                  <a:lnTo>
                    <a:pt x="67" y="9"/>
                  </a:lnTo>
                  <a:lnTo>
                    <a:pt x="72" y="9"/>
                  </a:lnTo>
                  <a:lnTo>
                    <a:pt x="72" y="14"/>
                  </a:lnTo>
                  <a:lnTo>
                    <a:pt x="67" y="18"/>
                  </a:lnTo>
                  <a:lnTo>
                    <a:pt x="67" y="18"/>
                  </a:lnTo>
                  <a:lnTo>
                    <a:pt x="63" y="23"/>
                  </a:lnTo>
                  <a:lnTo>
                    <a:pt x="63" y="27"/>
                  </a:lnTo>
                  <a:lnTo>
                    <a:pt x="72" y="27"/>
                  </a:lnTo>
                  <a:lnTo>
                    <a:pt x="76" y="27"/>
                  </a:lnTo>
                  <a:lnTo>
                    <a:pt x="76" y="23"/>
                  </a:lnTo>
                  <a:lnTo>
                    <a:pt x="85" y="23"/>
                  </a:lnTo>
                  <a:lnTo>
                    <a:pt x="90" y="14"/>
                  </a:lnTo>
                  <a:lnTo>
                    <a:pt x="94" y="14"/>
                  </a:lnTo>
                  <a:lnTo>
                    <a:pt x="94" y="18"/>
                  </a:lnTo>
                  <a:lnTo>
                    <a:pt x="99" y="18"/>
                  </a:lnTo>
                  <a:lnTo>
                    <a:pt x="108" y="23"/>
                  </a:lnTo>
                  <a:lnTo>
                    <a:pt x="108" y="27"/>
                  </a:lnTo>
                  <a:lnTo>
                    <a:pt x="112" y="27"/>
                  </a:lnTo>
                  <a:lnTo>
                    <a:pt x="112" y="36"/>
                  </a:lnTo>
                  <a:lnTo>
                    <a:pt x="112" y="50"/>
                  </a:lnTo>
                  <a:lnTo>
                    <a:pt x="121" y="59"/>
                  </a:lnTo>
                  <a:lnTo>
                    <a:pt x="121" y="72"/>
                  </a:lnTo>
                  <a:lnTo>
                    <a:pt x="121" y="85"/>
                  </a:lnTo>
                  <a:lnTo>
                    <a:pt x="125" y="90"/>
                  </a:lnTo>
                  <a:lnTo>
                    <a:pt x="125" y="99"/>
                  </a:lnTo>
                  <a:lnTo>
                    <a:pt x="121" y="99"/>
                  </a:lnTo>
                  <a:lnTo>
                    <a:pt x="117" y="108"/>
                  </a:lnTo>
                  <a:lnTo>
                    <a:pt x="103" y="108"/>
                  </a:lnTo>
                  <a:lnTo>
                    <a:pt x="94" y="117"/>
                  </a:lnTo>
                  <a:lnTo>
                    <a:pt x="90" y="117"/>
                  </a:lnTo>
                  <a:lnTo>
                    <a:pt x="85" y="117"/>
                  </a:lnTo>
                  <a:lnTo>
                    <a:pt x="90" y="126"/>
                  </a:lnTo>
                  <a:lnTo>
                    <a:pt x="94" y="135"/>
                  </a:lnTo>
                  <a:lnTo>
                    <a:pt x="103" y="135"/>
                  </a:lnTo>
                  <a:lnTo>
                    <a:pt x="112" y="143"/>
                  </a:lnTo>
                  <a:lnTo>
                    <a:pt x="112" y="148"/>
                  </a:lnTo>
                  <a:lnTo>
                    <a:pt x="108" y="152"/>
                  </a:lnTo>
                  <a:lnTo>
                    <a:pt x="99" y="157"/>
                  </a:lnTo>
                  <a:lnTo>
                    <a:pt x="94" y="161"/>
                  </a:lnTo>
                  <a:lnTo>
                    <a:pt x="103" y="166"/>
                  </a:lnTo>
                  <a:lnTo>
                    <a:pt x="99" y="175"/>
                  </a:lnTo>
                  <a:lnTo>
                    <a:pt x="94" y="170"/>
                  </a:lnTo>
                  <a:lnTo>
                    <a:pt x="76" y="175"/>
                  </a:lnTo>
                  <a:lnTo>
                    <a:pt x="54" y="170"/>
                  </a:lnTo>
                  <a:lnTo>
                    <a:pt x="45" y="170"/>
                  </a:lnTo>
                  <a:lnTo>
                    <a:pt x="36" y="170"/>
                  </a:lnTo>
                  <a:lnTo>
                    <a:pt x="27" y="175"/>
                  </a:lnTo>
                  <a:lnTo>
                    <a:pt x="27" y="170"/>
                  </a:lnTo>
                  <a:lnTo>
                    <a:pt x="27" y="157"/>
                  </a:lnTo>
                  <a:lnTo>
                    <a:pt x="32" y="143"/>
                  </a:lnTo>
                  <a:lnTo>
                    <a:pt x="27" y="135"/>
                  </a:lnTo>
                  <a:lnTo>
                    <a:pt x="23" y="135"/>
                  </a:lnTo>
                  <a:lnTo>
                    <a:pt x="9" y="139"/>
                  </a:lnTo>
                  <a:lnTo>
                    <a:pt x="9" y="130"/>
                  </a:lnTo>
                  <a:lnTo>
                    <a:pt x="9" y="126"/>
                  </a:lnTo>
                  <a:lnTo>
                    <a:pt x="5" y="121"/>
                  </a:lnTo>
                  <a:lnTo>
                    <a:pt x="5" y="117"/>
                  </a:lnTo>
                  <a:close/>
                  <a:moveTo>
                    <a:pt x="103" y="9"/>
                  </a:moveTo>
                  <a:lnTo>
                    <a:pt x="99" y="18"/>
                  </a:lnTo>
                  <a:lnTo>
                    <a:pt x="108" y="18"/>
                  </a:lnTo>
                  <a:lnTo>
                    <a:pt x="108" y="14"/>
                  </a:lnTo>
                  <a:lnTo>
                    <a:pt x="103" y="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56" name="Freeform 176"/>
            <p:cNvSpPr>
              <a:spLocks noEditPoints="1"/>
            </p:cNvSpPr>
            <p:nvPr/>
          </p:nvSpPr>
          <p:spPr bwMode="gray">
            <a:xfrm>
              <a:off x="4782983" y="3505739"/>
              <a:ext cx="186382" cy="186666"/>
            </a:xfrm>
            <a:custGeom>
              <a:avLst/>
              <a:gdLst/>
              <a:ahLst/>
              <a:cxnLst>
                <a:cxn ang="0">
                  <a:pos x="9" y="45"/>
                </a:cxn>
                <a:cxn ang="0">
                  <a:pos x="14" y="63"/>
                </a:cxn>
                <a:cxn ang="0">
                  <a:pos x="41" y="63"/>
                </a:cxn>
                <a:cxn ang="0">
                  <a:pos x="41" y="72"/>
                </a:cxn>
                <a:cxn ang="0">
                  <a:pos x="14" y="67"/>
                </a:cxn>
                <a:cxn ang="0">
                  <a:pos x="23" y="94"/>
                </a:cxn>
                <a:cxn ang="0">
                  <a:pos x="36" y="94"/>
                </a:cxn>
                <a:cxn ang="0">
                  <a:pos x="41" y="99"/>
                </a:cxn>
                <a:cxn ang="0">
                  <a:pos x="41" y="81"/>
                </a:cxn>
                <a:cxn ang="0">
                  <a:pos x="50" y="81"/>
                </a:cxn>
                <a:cxn ang="0">
                  <a:pos x="54" y="76"/>
                </a:cxn>
                <a:cxn ang="0">
                  <a:pos x="45" y="59"/>
                </a:cxn>
                <a:cxn ang="0">
                  <a:pos x="36" y="50"/>
                </a:cxn>
                <a:cxn ang="0">
                  <a:pos x="36" y="27"/>
                </a:cxn>
                <a:cxn ang="0">
                  <a:pos x="45" y="32"/>
                </a:cxn>
                <a:cxn ang="0">
                  <a:pos x="58" y="27"/>
                </a:cxn>
                <a:cxn ang="0">
                  <a:pos x="72" y="9"/>
                </a:cxn>
                <a:cxn ang="0">
                  <a:pos x="72" y="5"/>
                </a:cxn>
                <a:cxn ang="0">
                  <a:pos x="45" y="5"/>
                </a:cxn>
                <a:cxn ang="0">
                  <a:pos x="27" y="14"/>
                </a:cxn>
                <a:cxn ang="0">
                  <a:pos x="5" y="41"/>
                </a:cxn>
                <a:cxn ang="0">
                  <a:pos x="54" y="59"/>
                </a:cxn>
                <a:cxn ang="0">
                  <a:pos x="67" y="72"/>
                </a:cxn>
                <a:cxn ang="0">
                  <a:pos x="58" y="54"/>
                </a:cxn>
                <a:cxn ang="0">
                  <a:pos x="41" y="50"/>
                </a:cxn>
                <a:cxn ang="0">
                  <a:pos x="50" y="112"/>
                </a:cxn>
                <a:cxn ang="0">
                  <a:pos x="63" y="126"/>
                </a:cxn>
                <a:cxn ang="0">
                  <a:pos x="81" y="117"/>
                </a:cxn>
                <a:cxn ang="0">
                  <a:pos x="63" y="112"/>
                </a:cxn>
                <a:cxn ang="0">
                  <a:pos x="58" y="90"/>
                </a:cxn>
                <a:cxn ang="0">
                  <a:pos x="58" y="90"/>
                </a:cxn>
                <a:cxn ang="0">
                  <a:pos x="72" y="85"/>
                </a:cxn>
                <a:cxn ang="0">
                  <a:pos x="76" y="81"/>
                </a:cxn>
                <a:cxn ang="0">
                  <a:pos x="81" y="90"/>
                </a:cxn>
                <a:cxn ang="0">
                  <a:pos x="81" y="90"/>
                </a:cxn>
                <a:cxn ang="0">
                  <a:pos x="85" y="45"/>
                </a:cxn>
                <a:cxn ang="0">
                  <a:pos x="90" y="45"/>
                </a:cxn>
                <a:cxn ang="0">
                  <a:pos x="81" y="76"/>
                </a:cxn>
                <a:cxn ang="0">
                  <a:pos x="81" y="76"/>
                </a:cxn>
                <a:cxn ang="0">
                  <a:pos x="85" y="63"/>
                </a:cxn>
                <a:cxn ang="0">
                  <a:pos x="112" y="99"/>
                </a:cxn>
                <a:cxn ang="0">
                  <a:pos x="112" y="108"/>
                </a:cxn>
                <a:cxn ang="0">
                  <a:pos x="112" y="99"/>
                </a:cxn>
              </a:cxnLst>
              <a:rect l="0" t="0" r="r" b="b"/>
              <a:pathLst>
                <a:path w="117" h="126">
                  <a:moveTo>
                    <a:pt x="0" y="41"/>
                  </a:moveTo>
                  <a:lnTo>
                    <a:pt x="5" y="45"/>
                  </a:lnTo>
                  <a:lnTo>
                    <a:pt x="9" y="45"/>
                  </a:lnTo>
                  <a:lnTo>
                    <a:pt x="14" y="50"/>
                  </a:lnTo>
                  <a:lnTo>
                    <a:pt x="9" y="50"/>
                  </a:lnTo>
                  <a:lnTo>
                    <a:pt x="14" y="63"/>
                  </a:lnTo>
                  <a:lnTo>
                    <a:pt x="18" y="59"/>
                  </a:lnTo>
                  <a:lnTo>
                    <a:pt x="36" y="59"/>
                  </a:lnTo>
                  <a:lnTo>
                    <a:pt x="41" y="63"/>
                  </a:lnTo>
                  <a:lnTo>
                    <a:pt x="41" y="67"/>
                  </a:lnTo>
                  <a:lnTo>
                    <a:pt x="45" y="72"/>
                  </a:lnTo>
                  <a:lnTo>
                    <a:pt x="41" y="72"/>
                  </a:lnTo>
                  <a:lnTo>
                    <a:pt x="27" y="63"/>
                  </a:lnTo>
                  <a:lnTo>
                    <a:pt x="23" y="63"/>
                  </a:lnTo>
                  <a:lnTo>
                    <a:pt x="14" y="67"/>
                  </a:lnTo>
                  <a:lnTo>
                    <a:pt x="18" y="76"/>
                  </a:lnTo>
                  <a:lnTo>
                    <a:pt x="23" y="85"/>
                  </a:lnTo>
                  <a:lnTo>
                    <a:pt x="23" y="94"/>
                  </a:lnTo>
                  <a:lnTo>
                    <a:pt x="27" y="85"/>
                  </a:lnTo>
                  <a:lnTo>
                    <a:pt x="32" y="99"/>
                  </a:lnTo>
                  <a:lnTo>
                    <a:pt x="36" y="94"/>
                  </a:lnTo>
                  <a:lnTo>
                    <a:pt x="36" y="90"/>
                  </a:lnTo>
                  <a:lnTo>
                    <a:pt x="41" y="94"/>
                  </a:lnTo>
                  <a:lnTo>
                    <a:pt x="41" y="99"/>
                  </a:lnTo>
                  <a:lnTo>
                    <a:pt x="45" y="94"/>
                  </a:lnTo>
                  <a:lnTo>
                    <a:pt x="45" y="90"/>
                  </a:lnTo>
                  <a:lnTo>
                    <a:pt x="41" y="81"/>
                  </a:lnTo>
                  <a:lnTo>
                    <a:pt x="41" y="76"/>
                  </a:lnTo>
                  <a:lnTo>
                    <a:pt x="45" y="81"/>
                  </a:lnTo>
                  <a:lnTo>
                    <a:pt x="50" y="81"/>
                  </a:lnTo>
                  <a:lnTo>
                    <a:pt x="45" y="76"/>
                  </a:lnTo>
                  <a:lnTo>
                    <a:pt x="50" y="72"/>
                  </a:lnTo>
                  <a:lnTo>
                    <a:pt x="54" y="76"/>
                  </a:lnTo>
                  <a:lnTo>
                    <a:pt x="58" y="72"/>
                  </a:lnTo>
                  <a:lnTo>
                    <a:pt x="54" y="63"/>
                  </a:lnTo>
                  <a:lnTo>
                    <a:pt x="45" y="59"/>
                  </a:lnTo>
                  <a:lnTo>
                    <a:pt x="41" y="54"/>
                  </a:lnTo>
                  <a:lnTo>
                    <a:pt x="32" y="50"/>
                  </a:lnTo>
                  <a:lnTo>
                    <a:pt x="36" y="50"/>
                  </a:lnTo>
                  <a:lnTo>
                    <a:pt x="41" y="45"/>
                  </a:lnTo>
                  <a:lnTo>
                    <a:pt x="45" y="45"/>
                  </a:lnTo>
                  <a:lnTo>
                    <a:pt x="36" y="27"/>
                  </a:lnTo>
                  <a:lnTo>
                    <a:pt x="36" y="18"/>
                  </a:lnTo>
                  <a:lnTo>
                    <a:pt x="41" y="27"/>
                  </a:lnTo>
                  <a:lnTo>
                    <a:pt x="45" y="32"/>
                  </a:lnTo>
                  <a:lnTo>
                    <a:pt x="54" y="32"/>
                  </a:lnTo>
                  <a:lnTo>
                    <a:pt x="54" y="23"/>
                  </a:lnTo>
                  <a:lnTo>
                    <a:pt x="58" y="27"/>
                  </a:lnTo>
                  <a:lnTo>
                    <a:pt x="50" y="18"/>
                  </a:lnTo>
                  <a:lnTo>
                    <a:pt x="58" y="9"/>
                  </a:lnTo>
                  <a:lnTo>
                    <a:pt x="72" y="9"/>
                  </a:lnTo>
                  <a:lnTo>
                    <a:pt x="85" y="9"/>
                  </a:lnTo>
                  <a:lnTo>
                    <a:pt x="85" y="5"/>
                  </a:lnTo>
                  <a:lnTo>
                    <a:pt x="72" y="5"/>
                  </a:lnTo>
                  <a:lnTo>
                    <a:pt x="63" y="0"/>
                  </a:lnTo>
                  <a:lnTo>
                    <a:pt x="54" y="5"/>
                  </a:lnTo>
                  <a:lnTo>
                    <a:pt x="45" y="5"/>
                  </a:lnTo>
                  <a:lnTo>
                    <a:pt x="36" y="9"/>
                  </a:lnTo>
                  <a:lnTo>
                    <a:pt x="32" y="9"/>
                  </a:lnTo>
                  <a:lnTo>
                    <a:pt x="27" y="14"/>
                  </a:lnTo>
                  <a:lnTo>
                    <a:pt x="18" y="18"/>
                  </a:lnTo>
                  <a:lnTo>
                    <a:pt x="5" y="32"/>
                  </a:lnTo>
                  <a:lnTo>
                    <a:pt x="5" y="41"/>
                  </a:lnTo>
                  <a:lnTo>
                    <a:pt x="0" y="41"/>
                  </a:lnTo>
                  <a:close/>
                  <a:moveTo>
                    <a:pt x="41" y="50"/>
                  </a:moveTo>
                  <a:lnTo>
                    <a:pt x="54" y="59"/>
                  </a:lnTo>
                  <a:lnTo>
                    <a:pt x="58" y="67"/>
                  </a:lnTo>
                  <a:lnTo>
                    <a:pt x="67" y="72"/>
                  </a:lnTo>
                  <a:lnTo>
                    <a:pt x="67" y="72"/>
                  </a:lnTo>
                  <a:lnTo>
                    <a:pt x="58" y="63"/>
                  </a:lnTo>
                  <a:lnTo>
                    <a:pt x="58" y="59"/>
                  </a:lnTo>
                  <a:lnTo>
                    <a:pt x="58" y="54"/>
                  </a:lnTo>
                  <a:lnTo>
                    <a:pt x="50" y="54"/>
                  </a:lnTo>
                  <a:lnTo>
                    <a:pt x="45" y="50"/>
                  </a:lnTo>
                  <a:lnTo>
                    <a:pt x="41" y="50"/>
                  </a:lnTo>
                  <a:close/>
                  <a:moveTo>
                    <a:pt x="58" y="108"/>
                  </a:moveTo>
                  <a:lnTo>
                    <a:pt x="54" y="108"/>
                  </a:lnTo>
                  <a:lnTo>
                    <a:pt x="50" y="112"/>
                  </a:lnTo>
                  <a:lnTo>
                    <a:pt x="50" y="117"/>
                  </a:lnTo>
                  <a:lnTo>
                    <a:pt x="63" y="117"/>
                  </a:lnTo>
                  <a:lnTo>
                    <a:pt x="63" y="126"/>
                  </a:lnTo>
                  <a:lnTo>
                    <a:pt x="90" y="121"/>
                  </a:lnTo>
                  <a:lnTo>
                    <a:pt x="90" y="112"/>
                  </a:lnTo>
                  <a:lnTo>
                    <a:pt x="81" y="117"/>
                  </a:lnTo>
                  <a:lnTo>
                    <a:pt x="81" y="112"/>
                  </a:lnTo>
                  <a:lnTo>
                    <a:pt x="67" y="112"/>
                  </a:lnTo>
                  <a:lnTo>
                    <a:pt x="63" y="112"/>
                  </a:lnTo>
                  <a:lnTo>
                    <a:pt x="58" y="108"/>
                  </a:lnTo>
                  <a:close/>
                  <a:moveTo>
                    <a:pt x="58" y="90"/>
                  </a:moveTo>
                  <a:lnTo>
                    <a:pt x="58" y="90"/>
                  </a:lnTo>
                  <a:lnTo>
                    <a:pt x="58" y="94"/>
                  </a:lnTo>
                  <a:lnTo>
                    <a:pt x="63" y="90"/>
                  </a:lnTo>
                  <a:lnTo>
                    <a:pt x="58" y="90"/>
                  </a:lnTo>
                  <a:close/>
                  <a:moveTo>
                    <a:pt x="72" y="81"/>
                  </a:moveTo>
                  <a:lnTo>
                    <a:pt x="72" y="85"/>
                  </a:lnTo>
                  <a:lnTo>
                    <a:pt x="72" y="85"/>
                  </a:lnTo>
                  <a:lnTo>
                    <a:pt x="76" y="85"/>
                  </a:lnTo>
                  <a:lnTo>
                    <a:pt x="76" y="85"/>
                  </a:lnTo>
                  <a:lnTo>
                    <a:pt x="76" y="81"/>
                  </a:lnTo>
                  <a:lnTo>
                    <a:pt x="72" y="85"/>
                  </a:lnTo>
                  <a:lnTo>
                    <a:pt x="72" y="81"/>
                  </a:lnTo>
                  <a:close/>
                  <a:moveTo>
                    <a:pt x="81" y="90"/>
                  </a:moveTo>
                  <a:lnTo>
                    <a:pt x="81" y="90"/>
                  </a:lnTo>
                  <a:lnTo>
                    <a:pt x="85" y="85"/>
                  </a:lnTo>
                  <a:lnTo>
                    <a:pt x="81" y="90"/>
                  </a:lnTo>
                  <a:close/>
                  <a:moveTo>
                    <a:pt x="81" y="41"/>
                  </a:moveTo>
                  <a:lnTo>
                    <a:pt x="81" y="41"/>
                  </a:lnTo>
                  <a:lnTo>
                    <a:pt x="85" y="45"/>
                  </a:lnTo>
                  <a:lnTo>
                    <a:pt x="90" y="45"/>
                  </a:lnTo>
                  <a:lnTo>
                    <a:pt x="90" y="50"/>
                  </a:lnTo>
                  <a:lnTo>
                    <a:pt x="90" y="45"/>
                  </a:lnTo>
                  <a:lnTo>
                    <a:pt x="90" y="41"/>
                  </a:lnTo>
                  <a:lnTo>
                    <a:pt x="81" y="41"/>
                  </a:lnTo>
                  <a:close/>
                  <a:moveTo>
                    <a:pt x="81" y="76"/>
                  </a:moveTo>
                  <a:lnTo>
                    <a:pt x="85" y="76"/>
                  </a:lnTo>
                  <a:lnTo>
                    <a:pt x="90" y="76"/>
                  </a:lnTo>
                  <a:lnTo>
                    <a:pt x="81" y="76"/>
                  </a:lnTo>
                  <a:close/>
                  <a:moveTo>
                    <a:pt x="85" y="54"/>
                  </a:moveTo>
                  <a:lnTo>
                    <a:pt x="81" y="59"/>
                  </a:lnTo>
                  <a:lnTo>
                    <a:pt x="85" y="63"/>
                  </a:lnTo>
                  <a:lnTo>
                    <a:pt x="85" y="59"/>
                  </a:lnTo>
                  <a:lnTo>
                    <a:pt x="85" y="54"/>
                  </a:lnTo>
                  <a:close/>
                  <a:moveTo>
                    <a:pt x="112" y="99"/>
                  </a:moveTo>
                  <a:lnTo>
                    <a:pt x="108" y="103"/>
                  </a:lnTo>
                  <a:lnTo>
                    <a:pt x="108" y="112"/>
                  </a:lnTo>
                  <a:lnTo>
                    <a:pt x="112" y="108"/>
                  </a:lnTo>
                  <a:lnTo>
                    <a:pt x="117" y="108"/>
                  </a:lnTo>
                  <a:lnTo>
                    <a:pt x="117" y="99"/>
                  </a:lnTo>
                  <a:lnTo>
                    <a:pt x="112" y="9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57" name="Freeform 177"/>
            <p:cNvSpPr>
              <a:spLocks/>
            </p:cNvSpPr>
            <p:nvPr/>
          </p:nvSpPr>
          <p:spPr bwMode="gray">
            <a:xfrm>
              <a:off x="4690589" y="3287962"/>
              <a:ext cx="157708" cy="93333"/>
            </a:xfrm>
            <a:custGeom>
              <a:avLst/>
              <a:gdLst/>
              <a:ahLst/>
              <a:cxnLst>
                <a:cxn ang="0">
                  <a:pos x="0" y="40"/>
                </a:cxn>
                <a:cxn ang="0">
                  <a:pos x="5" y="36"/>
                </a:cxn>
                <a:cxn ang="0">
                  <a:pos x="5" y="31"/>
                </a:cxn>
                <a:cxn ang="0">
                  <a:pos x="5" y="27"/>
                </a:cxn>
                <a:cxn ang="0">
                  <a:pos x="5" y="22"/>
                </a:cxn>
                <a:cxn ang="0">
                  <a:pos x="14" y="22"/>
                </a:cxn>
                <a:cxn ang="0">
                  <a:pos x="18" y="13"/>
                </a:cxn>
                <a:cxn ang="0">
                  <a:pos x="18" y="9"/>
                </a:cxn>
                <a:cxn ang="0">
                  <a:pos x="23" y="13"/>
                </a:cxn>
                <a:cxn ang="0">
                  <a:pos x="41" y="13"/>
                </a:cxn>
                <a:cxn ang="0">
                  <a:pos x="45" y="9"/>
                </a:cxn>
                <a:cxn ang="0">
                  <a:pos x="54" y="9"/>
                </a:cxn>
                <a:cxn ang="0">
                  <a:pos x="63" y="0"/>
                </a:cxn>
                <a:cxn ang="0">
                  <a:pos x="72" y="4"/>
                </a:cxn>
                <a:cxn ang="0">
                  <a:pos x="76" y="0"/>
                </a:cxn>
                <a:cxn ang="0">
                  <a:pos x="81" y="4"/>
                </a:cxn>
                <a:cxn ang="0">
                  <a:pos x="90" y="4"/>
                </a:cxn>
                <a:cxn ang="0">
                  <a:pos x="99" y="18"/>
                </a:cxn>
                <a:cxn ang="0">
                  <a:pos x="99" y="22"/>
                </a:cxn>
                <a:cxn ang="0">
                  <a:pos x="85" y="27"/>
                </a:cxn>
                <a:cxn ang="0">
                  <a:pos x="76" y="45"/>
                </a:cxn>
                <a:cxn ang="0">
                  <a:pos x="76" y="49"/>
                </a:cxn>
                <a:cxn ang="0">
                  <a:pos x="67" y="54"/>
                </a:cxn>
                <a:cxn ang="0">
                  <a:pos x="63" y="54"/>
                </a:cxn>
                <a:cxn ang="0">
                  <a:pos x="49" y="54"/>
                </a:cxn>
                <a:cxn ang="0">
                  <a:pos x="36" y="58"/>
                </a:cxn>
                <a:cxn ang="0">
                  <a:pos x="27" y="63"/>
                </a:cxn>
                <a:cxn ang="0">
                  <a:pos x="9" y="58"/>
                </a:cxn>
                <a:cxn ang="0">
                  <a:pos x="5" y="49"/>
                </a:cxn>
                <a:cxn ang="0">
                  <a:pos x="5" y="49"/>
                </a:cxn>
                <a:cxn ang="0">
                  <a:pos x="0" y="40"/>
                </a:cxn>
              </a:cxnLst>
              <a:rect l="0" t="0" r="r" b="b"/>
              <a:pathLst>
                <a:path w="99" h="63">
                  <a:moveTo>
                    <a:pt x="0" y="40"/>
                  </a:moveTo>
                  <a:lnTo>
                    <a:pt x="5" y="36"/>
                  </a:lnTo>
                  <a:lnTo>
                    <a:pt x="5" y="31"/>
                  </a:lnTo>
                  <a:lnTo>
                    <a:pt x="5" y="27"/>
                  </a:lnTo>
                  <a:lnTo>
                    <a:pt x="5" y="22"/>
                  </a:lnTo>
                  <a:lnTo>
                    <a:pt x="14" y="22"/>
                  </a:lnTo>
                  <a:lnTo>
                    <a:pt x="18" y="13"/>
                  </a:lnTo>
                  <a:lnTo>
                    <a:pt x="18" y="9"/>
                  </a:lnTo>
                  <a:lnTo>
                    <a:pt x="23" y="13"/>
                  </a:lnTo>
                  <a:lnTo>
                    <a:pt x="41" y="13"/>
                  </a:lnTo>
                  <a:lnTo>
                    <a:pt x="45" y="9"/>
                  </a:lnTo>
                  <a:lnTo>
                    <a:pt x="54" y="9"/>
                  </a:lnTo>
                  <a:lnTo>
                    <a:pt x="63" y="0"/>
                  </a:lnTo>
                  <a:lnTo>
                    <a:pt x="72" y="4"/>
                  </a:lnTo>
                  <a:lnTo>
                    <a:pt x="76" y="0"/>
                  </a:lnTo>
                  <a:lnTo>
                    <a:pt x="81" y="4"/>
                  </a:lnTo>
                  <a:lnTo>
                    <a:pt x="90" y="4"/>
                  </a:lnTo>
                  <a:lnTo>
                    <a:pt x="99" y="18"/>
                  </a:lnTo>
                  <a:lnTo>
                    <a:pt x="99" y="22"/>
                  </a:lnTo>
                  <a:lnTo>
                    <a:pt x="85" y="27"/>
                  </a:lnTo>
                  <a:lnTo>
                    <a:pt x="76" y="45"/>
                  </a:lnTo>
                  <a:lnTo>
                    <a:pt x="76" y="49"/>
                  </a:lnTo>
                  <a:lnTo>
                    <a:pt x="67" y="54"/>
                  </a:lnTo>
                  <a:lnTo>
                    <a:pt x="63" y="54"/>
                  </a:lnTo>
                  <a:lnTo>
                    <a:pt x="49" y="54"/>
                  </a:lnTo>
                  <a:lnTo>
                    <a:pt x="36" y="58"/>
                  </a:lnTo>
                  <a:lnTo>
                    <a:pt x="27" y="63"/>
                  </a:lnTo>
                  <a:lnTo>
                    <a:pt x="9" y="58"/>
                  </a:lnTo>
                  <a:lnTo>
                    <a:pt x="5" y="49"/>
                  </a:lnTo>
                  <a:lnTo>
                    <a:pt x="5" y="49"/>
                  </a:lnTo>
                  <a:lnTo>
                    <a:pt x="0" y="4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58" name="Freeform 178"/>
            <p:cNvSpPr>
              <a:spLocks/>
            </p:cNvSpPr>
            <p:nvPr/>
          </p:nvSpPr>
          <p:spPr bwMode="gray">
            <a:xfrm>
              <a:off x="3773015" y="2553151"/>
              <a:ext cx="248510" cy="152592"/>
            </a:xfrm>
            <a:custGeom>
              <a:avLst/>
              <a:gdLst/>
              <a:ahLst/>
              <a:cxnLst>
                <a:cxn ang="0">
                  <a:pos x="45" y="85"/>
                </a:cxn>
                <a:cxn ang="0">
                  <a:pos x="81" y="103"/>
                </a:cxn>
                <a:cxn ang="0">
                  <a:pos x="98" y="89"/>
                </a:cxn>
                <a:cxn ang="0">
                  <a:pos x="121" y="76"/>
                </a:cxn>
                <a:cxn ang="0">
                  <a:pos x="134" y="71"/>
                </a:cxn>
                <a:cxn ang="0">
                  <a:pos x="148" y="62"/>
                </a:cxn>
                <a:cxn ang="0">
                  <a:pos x="152" y="54"/>
                </a:cxn>
                <a:cxn ang="0">
                  <a:pos x="152" y="45"/>
                </a:cxn>
                <a:cxn ang="0">
                  <a:pos x="148" y="31"/>
                </a:cxn>
                <a:cxn ang="0">
                  <a:pos x="143" y="27"/>
                </a:cxn>
                <a:cxn ang="0">
                  <a:pos x="143" y="18"/>
                </a:cxn>
                <a:cxn ang="0">
                  <a:pos x="134" y="13"/>
                </a:cxn>
                <a:cxn ang="0">
                  <a:pos x="139" y="0"/>
                </a:cxn>
                <a:cxn ang="0">
                  <a:pos x="125" y="9"/>
                </a:cxn>
                <a:cxn ang="0">
                  <a:pos x="107" y="0"/>
                </a:cxn>
                <a:cxn ang="0">
                  <a:pos x="107" y="13"/>
                </a:cxn>
                <a:cxn ang="0">
                  <a:pos x="98" y="18"/>
                </a:cxn>
                <a:cxn ang="0">
                  <a:pos x="85" y="13"/>
                </a:cxn>
                <a:cxn ang="0">
                  <a:pos x="76" y="13"/>
                </a:cxn>
                <a:cxn ang="0">
                  <a:pos x="72" y="27"/>
                </a:cxn>
                <a:cxn ang="0">
                  <a:pos x="58" y="13"/>
                </a:cxn>
                <a:cxn ang="0">
                  <a:pos x="54" y="31"/>
                </a:cxn>
                <a:cxn ang="0">
                  <a:pos x="40" y="27"/>
                </a:cxn>
                <a:cxn ang="0">
                  <a:pos x="45" y="13"/>
                </a:cxn>
                <a:cxn ang="0">
                  <a:pos x="18" y="0"/>
                </a:cxn>
                <a:cxn ang="0">
                  <a:pos x="22" y="9"/>
                </a:cxn>
                <a:cxn ang="0">
                  <a:pos x="22" y="13"/>
                </a:cxn>
                <a:cxn ang="0">
                  <a:pos x="9" y="13"/>
                </a:cxn>
                <a:cxn ang="0">
                  <a:pos x="14" y="27"/>
                </a:cxn>
                <a:cxn ang="0">
                  <a:pos x="9" y="31"/>
                </a:cxn>
                <a:cxn ang="0">
                  <a:pos x="0" y="36"/>
                </a:cxn>
                <a:cxn ang="0">
                  <a:pos x="27" y="36"/>
                </a:cxn>
                <a:cxn ang="0">
                  <a:pos x="31" y="45"/>
                </a:cxn>
                <a:cxn ang="0">
                  <a:pos x="27" y="49"/>
                </a:cxn>
                <a:cxn ang="0">
                  <a:pos x="9" y="67"/>
                </a:cxn>
                <a:cxn ang="0">
                  <a:pos x="31" y="62"/>
                </a:cxn>
                <a:cxn ang="0">
                  <a:pos x="36" y="62"/>
                </a:cxn>
                <a:cxn ang="0">
                  <a:pos x="22" y="80"/>
                </a:cxn>
              </a:cxnLst>
              <a:rect l="0" t="0" r="r" b="b"/>
              <a:pathLst>
                <a:path w="156" h="103">
                  <a:moveTo>
                    <a:pt x="27" y="89"/>
                  </a:moveTo>
                  <a:lnTo>
                    <a:pt x="45" y="85"/>
                  </a:lnTo>
                  <a:lnTo>
                    <a:pt x="63" y="98"/>
                  </a:lnTo>
                  <a:lnTo>
                    <a:pt x="81" y="103"/>
                  </a:lnTo>
                  <a:lnTo>
                    <a:pt x="94" y="98"/>
                  </a:lnTo>
                  <a:lnTo>
                    <a:pt x="98" y="89"/>
                  </a:lnTo>
                  <a:lnTo>
                    <a:pt x="112" y="89"/>
                  </a:lnTo>
                  <a:lnTo>
                    <a:pt x="121" y="76"/>
                  </a:lnTo>
                  <a:lnTo>
                    <a:pt x="130" y="71"/>
                  </a:lnTo>
                  <a:lnTo>
                    <a:pt x="134" y="71"/>
                  </a:lnTo>
                  <a:lnTo>
                    <a:pt x="143" y="67"/>
                  </a:lnTo>
                  <a:lnTo>
                    <a:pt x="148" y="62"/>
                  </a:lnTo>
                  <a:lnTo>
                    <a:pt x="148" y="62"/>
                  </a:lnTo>
                  <a:lnTo>
                    <a:pt x="152" y="54"/>
                  </a:lnTo>
                  <a:lnTo>
                    <a:pt x="156" y="49"/>
                  </a:lnTo>
                  <a:lnTo>
                    <a:pt x="152" y="45"/>
                  </a:lnTo>
                  <a:lnTo>
                    <a:pt x="152" y="36"/>
                  </a:lnTo>
                  <a:lnTo>
                    <a:pt x="148" y="31"/>
                  </a:lnTo>
                  <a:lnTo>
                    <a:pt x="143" y="36"/>
                  </a:lnTo>
                  <a:lnTo>
                    <a:pt x="143" y="27"/>
                  </a:lnTo>
                  <a:lnTo>
                    <a:pt x="139" y="27"/>
                  </a:lnTo>
                  <a:lnTo>
                    <a:pt x="143" y="18"/>
                  </a:lnTo>
                  <a:lnTo>
                    <a:pt x="139" y="22"/>
                  </a:lnTo>
                  <a:lnTo>
                    <a:pt x="134" y="13"/>
                  </a:lnTo>
                  <a:lnTo>
                    <a:pt x="143" y="4"/>
                  </a:lnTo>
                  <a:lnTo>
                    <a:pt x="139" y="0"/>
                  </a:lnTo>
                  <a:lnTo>
                    <a:pt x="130" y="13"/>
                  </a:lnTo>
                  <a:lnTo>
                    <a:pt x="125" y="9"/>
                  </a:lnTo>
                  <a:lnTo>
                    <a:pt x="116" y="0"/>
                  </a:lnTo>
                  <a:lnTo>
                    <a:pt x="107" y="0"/>
                  </a:lnTo>
                  <a:lnTo>
                    <a:pt x="112" y="9"/>
                  </a:lnTo>
                  <a:lnTo>
                    <a:pt x="107" y="13"/>
                  </a:lnTo>
                  <a:lnTo>
                    <a:pt x="103" y="13"/>
                  </a:lnTo>
                  <a:lnTo>
                    <a:pt x="98" y="18"/>
                  </a:lnTo>
                  <a:lnTo>
                    <a:pt x="89" y="9"/>
                  </a:lnTo>
                  <a:lnTo>
                    <a:pt x="85" y="13"/>
                  </a:lnTo>
                  <a:lnTo>
                    <a:pt x="89" y="27"/>
                  </a:lnTo>
                  <a:lnTo>
                    <a:pt x="76" y="13"/>
                  </a:lnTo>
                  <a:lnTo>
                    <a:pt x="72" y="13"/>
                  </a:lnTo>
                  <a:lnTo>
                    <a:pt x="72" y="27"/>
                  </a:lnTo>
                  <a:lnTo>
                    <a:pt x="63" y="13"/>
                  </a:lnTo>
                  <a:lnTo>
                    <a:pt x="58" y="13"/>
                  </a:lnTo>
                  <a:lnTo>
                    <a:pt x="58" y="31"/>
                  </a:lnTo>
                  <a:lnTo>
                    <a:pt x="54" y="31"/>
                  </a:lnTo>
                  <a:lnTo>
                    <a:pt x="45" y="40"/>
                  </a:lnTo>
                  <a:lnTo>
                    <a:pt x="40" y="27"/>
                  </a:lnTo>
                  <a:lnTo>
                    <a:pt x="45" y="22"/>
                  </a:lnTo>
                  <a:lnTo>
                    <a:pt x="45" y="13"/>
                  </a:lnTo>
                  <a:lnTo>
                    <a:pt x="27" y="0"/>
                  </a:lnTo>
                  <a:lnTo>
                    <a:pt x="18" y="0"/>
                  </a:lnTo>
                  <a:lnTo>
                    <a:pt x="18" y="4"/>
                  </a:lnTo>
                  <a:lnTo>
                    <a:pt x="22" y="9"/>
                  </a:lnTo>
                  <a:lnTo>
                    <a:pt x="27" y="18"/>
                  </a:lnTo>
                  <a:lnTo>
                    <a:pt x="22" y="13"/>
                  </a:lnTo>
                  <a:lnTo>
                    <a:pt x="14" y="9"/>
                  </a:lnTo>
                  <a:lnTo>
                    <a:pt x="9" y="13"/>
                  </a:lnTo>
                  <a:lnTo>
                    <a:pt x="14" y="18"/>
                  </a:lnTo>
                  <a:lnTo>
                    <a:pt x="14" y="27"/>
                  </a:lnTo>
                  <a:lnTo>
                    <a:pt x="9" y="27"/>
                  </a:lnTo>
                  <a:lnTo>
                    <a:pt x="9" y="31"/>
                  </a:lnTo>
                  <a:lnTo>
                    <a:pt x="5" y="31"/>
                  </a:lnTo>
                  <a:lnTo>
                    <a:pt x="0" y="36"/>
                  </a:lnTo>
                  <a:lnTo>
                    <a:pt x="14" y="40"/>
                  </a:lnTo>
                  <a:lnTo>
                    <a:pt x="27" y="36"/>
                  </a:lnTo>
                  <a:lnTo>
                    <a:pt x="36" y="36"/>
                  </a:lnTo>
                  <a:lnTo>
                    <a:pt x="31" y="45"/>
                  </a:lnTo>
                  <a:lnTo>
                    <a:pt x="31" y="49"/>
                  </a:lnTo>
                  <a:lnTo>
                    <a:pt x="27" y="49"/>
                  </a:lnTo>
                  <a:lnTo>
                    <a:pt x="5" y="58"/>
                  </a:lnTo>
                  <a:lnTo>
                    <a:pt x="9" y="67"/>
                  </a:lnTo>
                  <a:lnTo>
                    <a:pt x="14" y="62"/>
                  </a:lnTo>
                  <a:lnTo>
                    <a:pt x="31" y="62"/>
                  </a:lnTo>
                  <a:lnTo>
                    <a:pt x="31" y="67"/>
                  </a:lnTo>
                  <a:lnTo>
                    <a:pt x="36" y="62"/>
                  </a:lnTo>
                  <a:lnTo>
                    <a:pt x="31" y="80"/>
                  </a:lnTo>
                  <a:lnTo>
                    <a:pt x="22" y="80"/>
                  </a:lnTo>
                  <a:lnTo>
                    <a:pt x="27" y="8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59" name="Freeform 179"/>
            <p:cNvSpPr>
              <a:spLocks/>
            </p:cNvSpPr>
            <p:nvPr/>
          </p:nvSpPr>
          <p:spPr bwMode="gray">
            <a:xfrm>
              <a:off x="4093210" y="3049445"/>
              <a:ext cx="92395" cy="145184"/>
            </a:xfrm>
            <a:custGeom>
              <a:avLst/>
              <a:gdLst/>
              <a:ahLst/>
              <a:cxnLst>
                <a:cxn ang="0">
                  <a:pos x="45" y="5"/>
                </a:cxn>
                <a:cxn ang="0">
                  <a:pos x="45" y="0"/>
                </a:cxn>
                <a:cxn ang="0">
                  <a:pos x="40" y="0"/>
                </a:cxn>
                <a:cxn ang="0">
                  <a:pos x="40" y="0"/>
                </a:cxn>
                <a:cxn ang="0">
                  <a:pos x="36" y="9"/>
                </a:cxn>
                <a:cxn ang="0">
                  <a:pos x="36" y="0"/>
                </a:cxn>
                <a:cxn ang="0">
                  <a:pos x="27" y="5"/>
                </a:cxn>
                <a:cxn ang="0">
                  <a:pos x="27" y="13"/>
                </a:cxn>
                <a:cxn ang="0">
                  <a:pos x="22" y="18"/>
                </a:cxn>
                <a:cxn ang="0">
                  <a:pos x="27" y="22"/>
                </a:cxn>
                <a:cxn ang="0">
                  <a:pos x="27" y="22"/>
                </a:cxn>
                <a:cxn ang="0">
                  <a:pos x="22" y="27"/>
                </a:cxn>
                <a:cxn ang="0">
                  <a:pos x="22" y="27"/>
                </a:cxn>
                <a:cxn ang="0">
                  <a:pos x="18" y="27"/>
                </a:cxn>
                <a:cxn ang="0">
                  <a:pos x="5" y="27"/>
                </a:cxn>
                <a:cxn ang="0">
                  <a:pos x="0" y="36"/>
                </a:cxn>
                <a:cxn ang="0">
                  <a:pos x="9" y="36"/>
                </a:cxn>
                <a:cxn ang="0">
                  <a:pos x="5" y="45"/>
                </a:cxn>
                <a:cxn ang="0">
                  <a:pos x="0" y="45"/>
                </a:cxn>
                <a:cxn ang="0">
                  <a:pos x="0" y="54"/>
                </a:cxn>
                <a:cxn ang="0">
                  <a:pos x="9" y="58"/>
                </a:cxn>
                <a:cxn ang="0">
                  <a:pos x="14" y="54"/>
                </a:cxn>
                <a:cxn ang="0">
                  <a:pos x="18" y="54"/>
                </a:cxn>
                <a:cxn ang="0">
                  <a:pos x="14" y="63"/>
                </a:cxn>
                <a:cxn ang="0">
                  <a:pos x="14" y="63"/>
                </a:cxn>
                <a:cxn ang="0">
                  <a:pos x="9" y="72"/>
                </a:cxn>
                <a:cxn ang="0">
                  <a:pos x="18" y="67"/>
                </a:cxn>
                <a:cxn ang="0">
                  <a:pos x="18" y="72"/>
                </a:cxn>
                <a:cxn ang="0">
                  <a:pos x="9" y="76"/>
                </a:cxn>
                <a:cxn ang="0">
                  <a:pos x="9" y="81"/>
                </a:cxn>
                <a:cxn ang="0">
                  <a:pos x="0" y="81"/>
                </a:cxn>
                <a:cxn ang="0">
                  <a:pos x="0" y="89"/>
                </a:cxn>
                <a:cxn ang="0">
                  <a:pos x="9" y="89"/>
                </a:cxn>
                <a:cxn ang="0">
                  <a:pos x="0" y="94"/>
                </a:cxn>
                <a:cxn ang="0">
                  <a:pos x="9" y="98"/>
                </a:cxn>
                <a:cxn ang="0">
                  <a:pos x="27" y="89"/>
                </a:cxn>
                <a:cxn ang="0">
                  <a:pos x="40" y="85"/>
                </a:cxn>
                <a:cxn ang="0">
                  <a:pos x="49" y="85"/>
                </a:cxn>
                <a:cxn ang="0">
                  <a:pos x="54" y="81"/>
                </a:cxn>
                <a:cxn ang="0">
                  <a:pos x="58" y="72"/>
                </a:cxn>
                <a:cxn ang="0">
                  <a:pos x="58" y="54"/>
                </a:cxn>
                <a:cxn ang="0">
                  <a:pos x="58" y="49"/>
                </a:cxn>
                <a:cxn ang="0">
                  <a:pos x="58" y="49"/>
                </a:cxn>
                <a:cxn ang="0">
                  <a:pos x="54" y="31"/>
                </a:cxn>
                <a:cxn ang="0">
                  <a:pos x="49" y="31"/>
                </a:cxn>
                <a:cxn ang="0">
                  <a:pos x="40" y="27"/>
                </a:cxn>
                <a:cxn ang="0">
                  <a:pos x="40" y="36"/>
                </a:cxn>
                <a:cxn ang="0">
                  <a:pos x="27" y="31"/>
                </a:cxn>
                <a:cxn ang="0">
                  <a:pos x="27" y="27"/>
                </a:cxn>
                <a:cxn ang="0">
                  <a:pos x="31" y="18"/>
                </a:cxn>
                <a:cxn ang="0">
                  <a:pos x="36" y="18"/>
                </a:cxn>
                <a:cxn ang="0">
                  <a:pos x="40" y="13"/>
                </a:cxn>
                <a:cxn ang="0">
                  <a:pos x="45" y="5"/>
                </a:cxn>
              </a:cxnLst>
              <a:rect l="0" t="0" r="r" b="b"/>
              <a:pathLst>
                <a:path w="58" h="98">
                  <a:moveTo>
                    <a:pt x="45" y="5"/>
                  </a:moveTo>
                  <a:lnTo>
                    <a:pt x="45" y="0"/>
                  </a:lnTo>
                  <a:lnTo>
                    <a:pt x="40" y="0"/>
                  </a:lnTo>
                  <a:lnTo>
                    <a:pt x="40" y="0"/>
                  </a:lnTo>
                  <a:lnTo>
                    <a:pt x="36" y="9"/>
                  </a:lnTo>
                  <a:lnTo>
                    <a:pt x="36" y="0"/>
                  </a:lnTo>
                  <a:lnTo>
                    <a:pt x="27" y="5"/>
                  </a:lnTo>
                  <a:lnTo>
                    <a:pt x="27" y="13"/>
                  </a:lnTo>
                  <a:lnTo>
                    <a:pt x="22" y="18"/>
                  </a:lnTo>
                  <a:lnTo>
                    <a:pt x="27" y="22"/>
                  </a:lnTo>
                  <a:lnTo>
                    <a:pt x="27" y="22"/>
                  </a:lnTo>
                  <a:lnTo>
                    <a:pt x="22" y="27"/>
                  </a:lnTo>
                  <a:lnTo>
                    <a:pt x="22" y="27"/>
                  </a:lnTo>
                  <a:lnTo>
                    <a:pt x="18" y="27"/>
                  </a:lnTo>
                  <a:lnTo>
                    <a:pt x="5" y="27"/>
                  </a:lnTo>
                  <a:lnTo>
                    <a:pt x="0" y="36"/>
                  </a:lnTo>
                  <a:lnTo>
                    <a:pt x="9" y="36"/>
                  </a:lnTo>
                  <a:lnTo>
                    <a:pt x="5" y="45"/>
                  </a:lnTo>
                  <a:lnTo>
                    <a:pt x="0" y="45"/>
                  </a:lnTo>
                  <a:lnTo>
                    <a:pt x="0" y="54"/>
                  </a:lnTo>
                  <a:lnTo>
                    <a:pt x="9" y="58"/>
                  </a:lnTo>
                  <a:lnTo>
                    <a:pt x="14" y="54"/>
                  </a:lnTo>
                  <a:lnTo>
                    <a:pt x="18" y="54"/>
                  </a:lnTo>
                  <a:lnTo>
                    <a:pt x="14" y="63"/>
                  </a:lnTo>
                  <a:lnTo>
                    <a:pt x="14" y="63"/>
                  </a:lnTo>
                  <a:lnTo>
                    <a:pt x="9" y="72"/>
                  </a:lnTo>
                  <a:lnTo>
                    <a:pt x="18" y="67"/>
                  </a:lnTo>
                  <a:lnTo>
                    <a:pt x="18" y="72"/>
                  </a:lnTo>
                  <a:lnTo>
                    <a:pt x="9" y="76"/>
                  </a:lnTo>
                  <a:lnTo>
                    <a:pt x="9" y="81"/>
                  </a:lnTo>
                  <a:lnTo>
                    <a:pt x="0" y="81"/>
                  </a:lnTo>
                  <a:lnTo>
                    <a:pt x="0" y="89"/>
                  </a:lnTo>
                  <a:lnTo>
                    <a:pt x="9" y="89"/>
                  </a:lnTo>
                  <a:lnTo>
                    <a:pt x="0" y="94"/>
                  </a:lnTo>
                  <a:lnTo>
                    <a:pt x="9" y="98"/>
                  </a:lnTo>
                  <a:lnTo>
                    <a:pt x="27" y="89"/>
                  </a:lnTo>
                  <a:lnTo>
                    <a:pt x="40" y="85"/>
                  </a:lnTo>
                  <a:lnTo>
                    <a:pt x="49" y="85"/>
                  </a:lnTo>
                  <a:lnTo>
                    <a:pt x="54" y="81"/>
                  </a:lnTo>
                  <a:lnTo>
                    <a:pt x="58" y="72"/>
                  </a:lnTo>
                  <a:lnTo>
                    <a:pt x="58" y="54"/>
                  </a:lnTo>
                  <a:lnTo>
                    <a:pt x="58" y="49"/>
                  </a:lnTo>
                  <a:lnTo>
                    <a:pt x="58" y="49"/>
                  </a:lnTo>
                  <a:lnTo>
                    <a:pt x="54" y="31"/>
                  </a:lnTo>
                  <a:lnTo>
                    <a:pt x="49" y="31"/>
                  </a:lnTo>
                  <a:lnTo>
                    <a:pt x="40" y="27"/>
                  </a:lnTo>
                  <a:lnTo>
                    <a:pt x="40" y="36"/>
                  </a:lnTo>
                  <a:lnTo>
                    <a:pt x="27" y="31"/>
                  </a:lnTo>
                  <a:lnTo>
                    <a:pt x="27" y="27"/>
                  </a:lnTo>
                  <a:lnTo>
                    <a:pt x="31" y="18"/>
                  </a:lnTo>
                  <a:lnTo>
                    <a:pt x="36" y="18"/>
                  </a:lnTo>
                  <a:lnTo>
                    <a:pt x="40" y="13"/>
                  </a:lnTo>
                  <a:lnTo>
                    <a:pt x="45" y="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60" name="Freeform 180"/>
            <p:cNvSpPr>
              <a:spLocks noEditPoints="1"/>
            </p:cNvSpPr>
            <p:nvPr/>
          </p:nvSpPr>
          <p:spPr bwMode="gray">
            <a:xfrm>
              <a:off x="4470753" y="3341295"/>
              <a:ext cx="277184" cy="303702"/>
            </a:xfrm>
            <a:custGeom>
              <a:avLst/>
              <a:gdLst/>
              <a:ahLst/>
              <a:cxnLst>
                <a:cxn ang="0">
                  <a:pos x="27" y="62"/>
                </a:cxn>
                <a:cxn ang="0">
                  <a:pos x="36" y="49"/>
                </a:cxn>
                <a:cxn ang="0">
                  <a:pos x="53" y="62"/>
                </a:cxn>
                <a:cxn ang="0">
                  <a:pos x="62" y="94"/>
                </a:cxn>
                <a:cxn ang="0">
                  <a:pos x="94" y="120"/>
                </a:cxn>
                <a:cxn ang="0">
                  <a:pos x="112" y="129"/>
                </a:cxn>
                <a:cxn ang="0">
                  <a:pos x="120" y="138"/>
                </a:cxn>
                <a:cxn ang="0">
                  <a:pos x="138" y="161"/>
                </a:cxn>
                <a:cxn ang="0">
                  <a:pos x="134" y="170"/>
                </a:cxn>
                <a:cxn ang="0">
                  <a:pos x="134" y="183"/>
                </a:cxn>
                <a:cxn ang="0">
                  <a:pos x="147" y="170"/>
                </a:cxn>
                <a:cxn ang="0">
                  <a:pos x="152" y="161"/>
                </a:cxn>
                <a:cxn ang="0">
                  <a:pos x="143" y="143"/>
                </a:cxn>
                <a:cxn ang="0">
                  <a:pos x="156" y="134"/>
                </a:cxn>
                <a:cxn ang="0">
                  <a:pos x="165" y="143"/>
                </a:cxn>
                <a:cxn ang="0">
                  <a:pos x="174" y="138"/>
                </a:cxn>
                <a:cxn ang="0">
                  <a:pos x="147" y="111"/>
                </a:cxn>
                <a:cxn ang="0">
                  <a:pos x="138" y="102"/>
                </a:cxn>
                <a:cxn ang="0">
                  <a:pos x="120" y="98"/>
                </a:cxn>
                <a:cxn ang="0">
                  <a:pos x="103" y="80"/>
                </a:cxn>
                <a:cxn ang="0">
                  <a:pos x="85" y="58"/>
                </a:cxn>
                <a:cxn ang="0">
                  <a:pos x="85" y="44"/>
                </a:cxn>
                <a:cxn ang="0">
                  <a:pos x="80" y="31"/>
                </a:cxn>
                <a:cxn ang="0">
                  <a:pos x="94" y="22"/>
                </a:cxn>
                <a:cxn ang="0">
                  <a:pos x="103" y="27"/>
                </a:cxn>
                <a:cxn ang="0">
                  <a:pos x="107" y="31"/>
                </a:cxn>
                <a:cxn ang="0">
                  <a:pos x="103" y="18"/>
                </a:cxn>
                <a:cxn ang="0">
                  <a:pos x="103" y="13"/>
                </a:cxn>
                <a:cxn ang="0">
                  <a:pos x="85" y="0"/>
                </a:cxn>
                <a:cxn ang="0">
                  <a:pos x="67" y="4"/>
                </a:cxn>
                <a:cxn ang="0">
                  <a:pos x="53" y="13"/>
                </a:cxn>
                <a:cxn ang="0">
                  <a:pos x="40" y="9"/>
                </a:cxn>
                <a:cxn ang="0">
                  <a:pos x="36" y="22"/>
                </a:cxn>
                <a:cxn ang="0">
                  <a:pos x="27" y="13"/>
                </a:cxn>
                <a:cxn ang="0">
                  <a:pos x="18" y="22"/>
                </a:cxn>
                <a:cxn ang="0">
                  <a:pos x="9" y="35"/>
                </a:cxn>
                <a:cxn ang="0">
                  <a:pos x="0" y="49"/>
                </a:cxn>
                <a:cxn ang="0">
                  <a:pos x="18" y="62"/>
                </a:cxn>
                <a:cxn ang="0">
                  <a:pos x="40" y="116"/>
                </a:cxn>
                <a:cxn ang="0">
                  <a:pos x="27" y="125"/>
                </a:cxn>
                <a:cxn ang="0">
                  <a:pos x="31" y="129"/>
                </a:cxn>
                <a:cxn ang="0">
                  <a:pos x="36" y="143"/>
                </a:cxn>
                <a:cxn ang="0">
                  <a:pos x="31" y="147"/>
                </a:cxn>
                <a:cxn ang="0">
                  <a:pos x="36" y="161"/>
                </a:cxn>
                <a:cxn ang="0">
                  <a:pos x="45" y="156"/>
                </a:cxn>
                <a:cxn ang="0">
                  <a:pos x="49" y="143"/>
                </a:cxn>
                <a:cxn ang="0">
                  <a:pos x="49" y="129"/>
                </a:cxn>
                <a:cxn ang="0">
                  <a:pos x="40" y="116"/>
                </a:cxn>
                <a:cxn ang="0">
                  <a:pos x="120" y="174"/>
                </a:cxn>
                <a:cxn ang="0">
                  <a:pos x="98" y="170"/>
                </a:cxn>
                <a:cxn ang="0">
                  <a:pos x="85" y="178"/>
                </a:cxn>
                <a:cxn ang="0">
                  <a:pos x="89" y="187"/>
                </a:cxn>
                <a:cxn ang="0">
                  <a:pos x="103" y="196"/>
                </a:cxn>
                <a:cxn ang="0">
                  <a:pos x="116" y="201"/>
                </a:cxn>
                <a:cxn ang="0">
                  <a:pos x="125" y="201"/>
                </a:cxn>
                <a:cxn ang="0">
                  <a:pos x="129" y="178"/>
                </a:cxn>
                <a:cxn ang="0">
                  <a:pos x="125" y="174"/>
                </a:cxn>
              </a:cxnLst>
              <a:rect l="0" t="0" r="r" b="b"/>
              <a:pathLst>
                <a:path w="174" h="205">
                  <a:moveTo>
                    <a:pt x="22" y="67"/>
                  </a:moveTo>
                  <a:lnTo>
                    <a:pt x="27" y="62"/>
                  </a:lnTo>
                  <a:lnTo>
                    <a:pt x="31" y="58"/>
                  </a:lnTo>
                  <a:lnTo>
                    <a:pt x="36" y="49"/>
                  </a:lnTo>
                  <a:lnTo>
                    <a:pt x="49" y="58"/>
                  </a:lnTo>
                  <a:lnTo>
                    <a:pt x="53" y="62"/>
                  </a:lnTo>
                  <a:lnTo>
                    <a:pt x="58" y="80"/>
                  </a:lnTo>
                  <a:lnTo>
                    <a:pt x="62" y="94"/>
                  </a:lnTo>
                  <a:lnTo>
                    <a:pt x="85" y="111"/>
                  </a:lnTo>
                  <a:lnTo>
                    <a:pt x="94" y="120"/>
                  </a:lnTo>
                  <a:lnTo>
                    <a:pt x="103" y="116"/>
                  </a:lnTo>
                  <a:lnTo>
                    <a:pt x="112" y="129"/>
                  </a:lnTo>
                  <a:lnTo>
                    <a:pt x="120" y="129"/>
                  </a:lnTo>
                  <a:lnTo>
                    <a:pt x="120" y="138"/>
                  </a:lnTo>
                  <a:lnTo>
                    <a:pt x="129" y="143"/>
                  </a:lnTo>
                  <a:lnTo>
                    <a:pt x="138" y="161"/>
                  </a:lnTo>
                  <a:lnTo>
                    <a:pt x="134" y="165"/>
                  </a:lnTo>
                  <a:lnTo>
                    <a:pt x="134" y="170"/>
                  </a:lnTo>
                  <a:lnTo>
                    <a:pt x="129" y="174"/>
                  </a:lnTo>
                  <a:lnTo>
                    <a:pt x="134" y="183"/>
                  </a:lnTo>
                  <a:lnTo>
                    <a:pt x="138" y="178"/>
                  </a:lnTo>
                  <a:lnTo>
                    <a:pt x="147" y="170"/>
                  </a:lnTo>
                  <a:lnTo>
                    <a:pt x="147" y="165"/>
                  </a:lnTo>
                  <a:lnTo>
                    <a:pt x="152" y="161"/>
                  </a:lnTo>
                  <a:lnTo>
                    <a:pt x="156" y="152"/>
                  </a:lnTo>
                  <a:lnTo>
                    <a:pt x="143" y="143"/>
                  </a:lnTo>
                  <a:lnTo>
                    <a:pt x="152" y="134"/>
                  </a:lnTo>
                  <a:lnTo>
                    <a:pt x="156" y="134"/>
                  </a:lnTo>
                  <a:lnTo>
                    <a:pt x="165" y="134"/>
                  </a:lnTo>
                  <a:lnTo>
                    <a:pt x="165" y="143"/>
                  </a:lnTo>
                  <a:lnTo>
                    <a:pt x="170" y="147"/>
                  </a:lnTo>
                  <a:lnTo>
                    <a:pt x="174" y="138"/>
                  </a:lnTo>
                  <a:lnTo>
                    <a:pt x="165" y="125"/>
                  </a:lnTo>
                  <a:lnTo>
                    <a:pt x="147" y="111"/>
                  </a:lnTo>
                  <a:lnTo>
                    <a:pt x="138" y="111"/>
                  </a:lnTo>
                  <a:lnTo>
                    <a:pt x="138" y="102"/>
                  </a:lnTo>
                  <a:lnTo>
                    <a:pt x="138" y="98"/>
                  </a:lnTo>
                  <a:lnTo>
                    <a:pt x="120" y="98"/>
                  </a:lnTo>
                  <a:lnTo>
                    <a:pt x="112" y="89"/>
                  </a:lnTo>
                  <a:lnTo>
                    <a:pt x="103" y="80"/>
                  </a:lnTo>
                  <a:lnTo>
                    <a:pt x="98" y="71"/>
                  </a:lnTo>
                  <a:lnTo>
                    <a:pt x="85" y="58"/>
                  </a:lnTo>
                  <a:lnTo>
                    <a:pt x="80" y="49"/>
                  </a:lnTo>
                  <a:lnTo>
                    <a:pt x="85" y="44"/>
                  </a:lnTo>
                  <a:lnTo>
                    <a:pt x="80" y="35"/>
                  </a:lnTo>
                  <a:lnTo>
                    <a:pt x="80" y="31"/>
                  </a:lnTo>
                  <a:lnTo>
                    <a:pt x="85" y="27"/>
                  </a:lnTo>
                  <a:lnTo>
                    <a:pt x="94" y="22"/>
                  </a:lnTo>
                  <a:lnTo>
                    <a:pt x="98" y="27"/>
                  </a:lnTo>
                  <a:lnTo>
                    <a:pt x="103" y="27"/>
                  </a:lnTo>
                  <a:lnTo>
                    <a:pt x="103" y="31"/>
                  </a:lnTo>
                  <a:lnTo>
                    <a:pt x="107" y="31"/>
                  </a:lnTo>
                  <a:lnTo>
                    <a:pt x="103" y="22"/>
                  </a:lnTo>
                  <a:lnTo>
                    <a:pt x="103" y="18"/>
                  </a:lnTo>
                  <a:lnTo>
                    <a:pt x="98" y="13"/>
                  </a:lnTo>
                  <a:lnTo>
                    <a:pt x="103" y="13"/>
                  </a:lnTo>
                  <a:lnTo>
                    <a:pt x="89" y="9"/>
                  </a:lnTo>
                  <a:lnTo>
                    <a:pt x="85" y="0"/>
                  </a:lnTo>
                  <a:lnTo>
                    <a:pt x="71" y="0"/>
                  </a:lnTo>
                  <a:lnTo>
                    <a:pt x="67" y="4"/>
                  </a:lnTo>
                  <a:lnTo>
                    <a:pt x="58" y="4"/>
                  </a:lnTo>
                  <a:lnTo>
                    <a:pt x="53" y="13"/>
                  </a:lnTo>
                  <a:lnTo>
                    <a:pt x="45" y="13"/>
                  </a:lnTo>
                  <a:lnTo>
                    <a:pt x="40" y="9"/>
                  </a:lnTo>
                  <a:lnTo>
                    <a:pt x="40" y="18"/>
                  </a:lnTo>
                  <a:lnTo>
                    <a:pt x="36" y="22"/>
                  </a:lnTo>
                  <a:lnTo>
                    <a:pt x="31" y="13"/>
                  </a:lnTo>
                  <a:lnTo>
                    <a:pt x="27" y="13"/>
                  </a:lnTo>
                  <a:lnTo>
                    <a:pt x="27" y="22"/>
                  </a:lnTo>
                  <a:lnTo>
                    <a:pt x="18" y="22"/>
                  </a:lnTo>
                  <a:lnTo>
                    <a:pt x="13" y="22"/>
                  </a:lnTo>
                  <a:lnTo>
                    <a:pt x="9" y="35"/>
                  </a:lnTo>
                  <a:lnTo>
                    <a:pt x="4" y="35"/>
                  </a:lnTo>
                  <a:lnTo>
                    <a:pt x="0" y="49"/>
                  </a:lnTo>
                  <a:lnTo>
                    <a:pt x="9" y="62"/>
                  </a:lnTo>
                  <a:lnTo>
                    <a:pt x="18" y="62"/>
                  </a:lnTo>
                  <a:lnTo>
                    <a:pt x="22" y="67"/>
                  </a:lnTo>
                  <a:close/>
                  <a:moveTo>
                    <a:pt x="40" y="116"/>
                  </a:moveTo>
                  <a:lnTo>
                    <a:pt x="36" y="125"/>
                  </a:lnTo>
                  <a:lnTo>
                    <a:pt x="27" y="125"/>
                  </a:lnTo>
                  <a:lnTo>
                    <a:pt x="27" y="129"/>
                  </a:lnTo>
                  <a:lnTo>
                    <a:pt x="31" y="129"/>
                  </a:lnTo>
                  <a:lnTo>
                    <a:pt x="31" y="143"/>
                  </a:lnTo>
                  <a:lnTo>
                    <a:pt x="36" y="143"/>
                  </a:lnTo>
                  <a:lnTo>
                    <a:pt x="36" y="147"/>
                  </a:lnTo>
                  <a:lnTo>
                    <a:pt x="31" y="147"/>
                  </a:lnTo>
                  <a:lnTo>
                    <a:pt x="31" y="156"/>
                  </a:lnTo>
                  <a:lnTo>
                    <a:pt x="36" y="161"/>
                  </a:lnTo>
                  <a:lnTo>
                    <a:pt x="40" y="161"/>
                  </a:lnTo>
                  <a:lnTo>
                    <a:pt x="45" y="156"/>
                  </a:lnTo>
                  <a:lnTo>
                    <a:pt x="45" y="156"/>
                  </a:lnTo>
                  <a:lnTo>
                    <a:pt x="49" y="143"/>
                  </a:lnTo>
                  <a:lnTo>
                    <a:pt x="45" y="134"/>
                  </a:lnTo>
                  <a:lnTo>
                    <a:pt x="49" y="129"/>
                  </a:lnTo>
                  <a:lnTo>
                    <a:pt x="49" y="120"/>
                  </a:lnTo>
                  <a:lnTo>
                    <a:pt x="40" y="116"/>
                  </a:lnTo>
                  <a:close/>
                  <a:moveTo>
                    <a:pt x="125" y="174"/>
                  </a:moveTo>
                  <a:lnTo>
                    <a:pt x="120" y="174"/>
                  </a:lnTo>
                  <a:lnTo>
                    <a:pt x="107" y="174"/>
                  </a:lnTo>
                  <a:lnTo>
                    <a:pt x="98" y="170"/>
                  </a:lnTo>
                  <a:lnTo>
                    <a:pt x="89" y="174"/>
                  </a:lnTo>
                  <a:lnTo>
                    <a:pt x="85" y="178"/>
                  </a:lnTo>
                  <a:lnTo>
                    <a:pt x="85" y="187"/>
                  </a:lnTo>
                  <a:lnTo>
                    <a:pt x="89" y="187"/>
                  </a:lnTo>
                  <a:lnTo>
                    <a:pt x="94" y="187"/>
                  </a:lnTo>
                  <a:lnTo>
                    <a:pt x="103" y="196"/>
                  </a:lnTo>
                  <a:lnTo>
                    <a:pt x="112" y="196"/>
                  </a:lnTo>
                  <a:lnTo>
                    <a:pt x="116" y="201"/>
                  </a:lnTo>
                  <a:lnTo>
                    <a:pt x="125" y="205"/>
                  </a:lnTo>
                  <a:lnTo>
                    <a:pt x="125" y="201"/>
                  </a:lnTo>
                  <a:lnTo>
                    <a:pt x="125" y="187"/>
                  </a:lnTo>
                  <a:lnTo>
                    <a:pt x="129" y="178"/>
                  </a:lnTo>
                  <a:lnTo>
                    <a:pt x="129" y="174"/>
                  </a:lnTo>
                  <a:lnTo>
                    <a:pt x="125" y="17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61" name="Freeform 181"/>
            <p:cNvSpPr>
              <a:spLocks/>
            </p:cNvSpPr>
            <p:nvPr/>
          </p:nvSpPr>
          <p:spPr bwMode="gray">
            <a:xfrm>
              <a:off x="4797320" y="2950186"/>
              <a:ext cx="172045" cy="99259"/>
            </a:xfrm>
            <a:custGeom>
              <a:avLst/>
              <a:gdLst/>
              <a:ahLst/>
              <a:cxnLst>
                <a:cxn ang="0">
                  <a:pos x="5" y="49"/>
                </a:cxn>
                <a:cxn ang="0">
                  <a:pos x="9" y="49"/>
                </a:cxn>
                <a:cxn ang="0">
                  <a:pos x="18" y="45"/>
                </a:cxn>
                <a:cxn ang="0">
                  <a:pos x="23" y="49"/>
                </a:cxn>
                <a:cxn ang="0">
                  <a:pos x="32" y="45"/>
                </a:cxn>
                <a:cxn ang="0">
                  <a:pos x="49" y="49"/>
                </a:cxn>
                <a:cxn ang="0">
                  <a:pos x="58" y="45"/>
                </a:cxn>
                <a:cxn ang="0">
                  <a:pos x="63" y="49"/>
                </a:cxn>
                <a:cxn ang="0">
                  <a:pos x="67" y="54"/>
                </a:cxn>
                <a:cxn ang="0">
                  <a:pos x="81" y="67"/>
                </a:cxn>
                <a:cxn ang="0">
                  <a:pos x="94" y="63"/>
                </a:cxn>
                <a:cxn ang="0">
                  <a:pos x="99" y="58"/>
                </a:cxn>
                <a:cxn ang="0">
                  <a:pos x="103" y="49"/>
                </a:cxn>
                <a:cxn ang="0">
                  <a:pos x="103" y="49"/>
                </a:cxn>
                <a:cxn ang="0">
                  <a:pos x="103" y="40"/>
                </a:cxn>
                <a:cxn ang="0">
                  <a:pos x="103" y="22"/>
                </a:cxn>
                <a:cxn ang="0">
                  <a:pos x="108" y="18"/>
                </a:cxn>
                <a:cxn ang="0">
                  <a:pos x="103" y="13"/>
                </a:cxn>
                <a:cxn ang="0">
                  <a:pos x="99" y="13"/>
                </a:cxn>
                <a:cxn ang="0">
                  <a:pos x="90" y="9"/>
                </a:cxn>
                <a:cxn ang="0">
                  <a:pos x="85" y="9"/>
                </a:cxn>
                <a:cxn ang="0">
                  <a:pos x="76" y="5"/>
                </a:cxn>
                <a:cxn ang="0">
                  <a:pos x="67" y="0"/>
                </a:cxn>
                <a:cxn ang="0">
                  <a:pos x="54" y="5"/>
                </a:cxn>
                <a:cxn ang="0">
                  <a:pos x="54" y="18"/>
                </a:cxn>
                <a:cxn ang="0">
                  <a:pos x="49" y="22"/>
                </a:cxn>
                <a:cxn ang="0">
                  <a:pos x="41" y="27"/>
                </a:cxn>
                <a:cxn ang="0">
                  <a:pos x="32" y="22"/>
                </a:cxn>
                <a:cxn ang="0">
                  <a:pos x="32" y="18"/>
                </a:cxn>
                <a:cxn ang="0">
                  <a:pos x="27" y="9"/>
                </a:cxn>
                <a:cxn ang="0">
                  <a:pos x="23" y="5"/>
                </a:cxn>
                <a:cxn ang="0">
                  <a:pos x="14" y="9"/>
                </a:cxn>
                <a:cxn ang="0">
                  <a:pos x="9" y="13"/>
                </a:cxn>
                <a:cxn ang="0">
                  <a:pos x="9" y="22"/>
                </a:cxn>
                <a:cxn ang="0">
                  <a:pos x="0" y="31"/>
                </a:cxn>
                <a:cxn ang="0">
                  <a:pos x="5" y="49"/>
                </a:cxn>
              </a:cxnLst>
              <a:rect l="0" t="0" r="r" b="b"/>
              <a:pathLst>
                <a:path w="108" h="67">
                  <a:moveTo>
                    <a:pt x="5" y="49"/>
                  </a:moveTo>
                  <a:lnTo>
                    <a:pt x="9" y="49"/>
                  </a:lnTo>
                  <a:lnTo>
                    <a:pt x="18" y="45"/>
                  </a:lnTo>
                  <a:lnTo>
                    <a:pt x="23" y="49"/>
                  </a:lnTo>
                  <a:lnTo>
                    <a:pt x="32" y="45"/>
                  </a:lnTo>
                  <a:lnTo>
                    <a:pt x="49" y="49"/>
                  </a:lnTo>
                  <a:lnTo>
                    <a:pt x="58" y="45"/>
                  </a:lnTo>
                  <a:lnTo>
                    <a:pt x="63" y="49"/>
                  </a:lnTo>
                  <a:lnTo>
                    <a:pt x="67" y="54"/>
                  </a:lnTo>
                  <a:lnTo>
                    <a:pt x="81" y="67"/>
                  </a:lnTo>
                  <a:lnTo>
                    <a:pt x="94" y="63"/>
                  </a:lnTo>
                  <a:lnTo>
                    <a:pt x="99" y="58"/>
                  </a:lnTo>
                  <a:lnTo>
                    <a:pt x="103" y="49"/>
                  </a:lnTo>
                  <a:lnTo>
                    <a:pt x="103" y="49"/>
                  </a:lnTo>
                  <a:lnTo>
                    <a:pt x="103" y="40"/>
                  </a:lnTo>
                  <a:lnTo>
                    <a:pt x="103" y="22"/>
                  </a:lnTo>
                  <a:lnTo>
                    <a:pt x="108" y="18"/>
                  </a:lnTo>
                  <a:lnTo>
                    <a:pt x="103" y="13"/>
                  </a:lnTo>
                  <a:lnTo>
                    <a:pt x="99" y="13"/>
                  </a:lnTo>
                  <a:lnTo>
                    <a:pt x="90" y="9"/>
                  </a:lnTo>
                  <a:lnTo>
                    <a:pt x="85" y="9"/>
                  </a:lnTo>
                  <a:lnTo>
                    <a:pt x="76" y="5"/>
                  </a:lnTo>
                  <a:lnTo>
                    <a:pt x="67" y="0"/>
                  </a:lnTo>
                  <a:lnTo>
                    <a:pt x="54" y="5"/>
                  </a:lnTo>
                  <a:lnTo>
                    <a:pt x="54" y="18"/>
                  </a:lnTo>
                  <a:lnTo>
                    <a:pt x="49" y="22"/>
                  </a:lnTo>
                  <a:lnTo>
                    <a:pt x="41" y="27"/>
                  </a:lnTo>
                  <a:lnTo>
                    <a:pt x="32" y="22"/>
                  </a:lnTo>
                  <a:lnTo>
                    <a:pt x="32" y="18"/>
                  </a:lnTo>
                  <a:lnTo>
                    <a:pt x="27" y="9"/>
                  </a:lnTo>
                  <a:lnTo>
                    <a:pt x="23" y="5"/>
                  </a:lnTo>
                  <a:lnTo>
                    <a:pt x="14" y="9"/>
                  </a:lnTo>
                  <a:lnTo>
                    <a:pt x="9" y="13"/>
                  </a:lnTo>
                  <a:lnTo>
                    <a:pt x="9" y="22"/>
                  </a:lnTo>
                  <a:lnTo>
                    <a:pt x="0" y="31"/>
                  </a:lnTo>
                  <a:lnTo>
                    <a:pt x="5" y="4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62" name="Freeform 182"/>
            <p:cNvSpPr>
              <a:spLocks/>
            </p:cNvSpPr>
            <p:nvPr/>
          </p:nvSpPr>
          <p:spPr bwMode="gray">
            <a:xfrm>
              <a:off x="4797320" y="3016852"/>
              <a:ext cx="135406" cy="91851"/>
            </a:xfrm>
            <a:custGeom>
              <a:avLst/>
              <a:gdLst/>
              <a:ahLst/>
              <a:cxnLst>
                <a:cxn ang="0">
                  <a:pos x="5" y="4"/>
                </a:cxn>
                <a:cxn ang="0">
                  <a:pos x="0" y="4"/>
                </a:cxn>
                <a:cxn ang="0">
                  <a:pos x="5" y="18"/>
                </a:cxn>
                <a:cxn ang="0">
                  <a:pos x="5" y="22"/>
                </a:cxn>
                <a:cxn ang="0">
                  <a:pos x="9" y="22"/>
                </a:cxn>
                <a:cxn ang="0">
                  <a:pos x="9" y="27"/>
                </a:cxn>
                <a:cxn ang="0">
                  <a:pos x="23" y="31"/>
                </a:cxn>
                <a:cxn ang="0">
                  <a:pos x="32" y="31"/>
                </a:cxn>
                <a:cxn ang="0">
                  <a:pos x="32" y="35"/>
                </a:cxn>
                <a:cxn ang="0">
                  <a:pos x="32" y="49"/>
                </a:cxn>
                <a:cxn ang="0">
                  <a:pos x="41" y="58"/>
                </a:cxn>
                <a:cxn ang="0">
                  <a:pos x="41" y="62"/>
                </a:cxn>
                <a:cxn ang="0">
                  <a:pos x="49" y="53"/>
                </a:cxn>
                <a:cxn ang="0">
                  <a:pos x="58" y="58"/>
                </a:cxn>
                <a:cxn ang="0">
                  <a:pos x="63" y="53"/>
                </a:cxn>
                <a:cxn ang="0">
                  <a:pos x="67" y="58"/>
                </a:cxn>
                <a:cxn ang="0">
                  <a:pos x="67" y="49"/>
                </a:cxn>
                <a:cxn ang="0">
                  <a:pos x="72" y="44"/>
                </a:cxn>
                <a:cxn ang="0">
                  <a:pos x="76" y="35"/>
                </a:cxn>
                <a:cxn ang="0">
                  <a:pos x="81" y="31"/>
                </a:cxn>
                <a:cxn ang="0">
                  <a:pos x="81" y="31"/>
                </a:cxn>
                <a:cxn ang="0">
                  <a:pos x="85" y="31"/>
                </a:cxn>
                <a:cxn ang="0">
                  <a:pos x="81" y="27"/>
                </a:cxn>
                <a:cxn ang="0">
                  <a:pos x="81" y="27"/>
                </a:cxn>
                <a:cxn ang="0">
                  <a:pos x="81" y="22"/>
                </a:cxn>
                <a:cxn ang="0">
                  <a:pos x="67" y="9"/>
                </a:cxn>
                <a:cxn ang="0">
                  <a:pos x="63" y="4"/>
                </a:cxn>
                <a:cxn ang="0">
                  <a:pos x="58" y="0"/>
                </a:cxn>
                <a:cxn ang="0">
                  <a:pos x="49" y="4"/>
                </a:cxn>
                <a:cxn ang="0">
                  <a:pos x="32" y="0"/>
                </a:cxn>
                <a:cxn ang="0">
                  <a:pos x="23" y="4"/>
                </a:cxn>
                <a:cxn ang="0">
                  <a:pos x="18" y="0"/>
                </a:cxn>
                <a:cxn ang="0">
                  <a:pos x="9" y="4"/>
                </a:cxn>
                <a:cxn ang="0">
                  <a:pos x="5" y="4"/>
                </a:cxn>
              </a:cxnLst>
              <a:rect l="0" t="0" r="r" b="b"/>
              <a:pathLst>
                <a:path w="85" h="62">
                  <a:moveTo>
                    <a:pt x="5" y="4"/>
                  </a:moveTo>
                  <a:lnTo>
                    <a:pt x="0" y="4"/>
                  </a:lnTo>
                  <a:lnTo>
                    <a:pt x="5" y="18"/>
                  </a:lnTo>
                  <a:lnTo>
                    <a:pt x="5" y="22"/>
                  </a:lnTo>
                  <a:lnTo>
                    <a:pt x="9" y="22"/>
                  </a:lnTo>
                  <a:lnTo>
                    <a:pt x="9" y="27"/>
                  </a:lnTo>
                  <a:lnTo>
                    <a:pt x="23" y="31"/>
                  </a:lnTo>
                  <a:lnTo>
                    <a:pt x="32" y="31"/>
                  </a:lnTo>
                  <a:lnTo>
                    <a:pt x="32" y="35"/>
                  </a:lnTo>
                  <a:lnTo>
                    <a:pt x="32" y="49"/>
                  </a:lnTo>
                  <a:lnTo>
                    <a:pt x="41" y="58"/>
                  </a:lnTo>
                  <a:lnTo>
                    <a:pt x="41" y="62"/>
                  </a:lnTo>
                  <a:lnTo>
                    <a:pt x="49" y="53"/>
                  </a:lnTo>
                  <a:lnTo>
                    <a:pt x="58" y="58"/>
                  </a:lnTo>
                  <a:lnTo>
                    <a:pt x="63" y="53"/>
                  </a:lnTo>
                  <a:lnTo>
                    <a:pt x="67" y="58"/>
                  </a:lnTo>
                  <a:lnTo>
                    <a:pt x="67" y="49"/>
                  </a:lnTo>
                  <a:lnTo>
                    <a:pt x="72" y="44"/>
                  </a:lnTo>
                  <a:lnTo>
                    <a:pt x="76" y="35"/>
                  </a:lnTo>
                  <a:lnTo>
                    <a:pt x="81" y="31"/>
                  </a:lnTo>
                  <a:lnTo>
                    <a:pt x="81" y="31"/>
                  </a:lnTo>
                  <a:lnTo>
                    <a:pt x="85" y="31"/>
                  </a:lnTo>
                  <a:lnTo>
                    <a:pt x="81" y="27"/>
                  </a:lnTo>
                  <a:lnTo>
                    <a:pt x="81" y="27"/>
                  </a:lnTo>
                  <a:lnTo>
                    <a:pt x="81" y="22"/>
                  </a:lnTo>
                  <a:lnTo>
                    <a:pt x="67" y="9"/>
                  </a:lnTo>
                  <a:lnTo>
                    <a:pt x="63" y="4"/>
                  </a:lnTo>
                  <a:lnTo>
                    <a:pt x="58" y="0"/>
                  </a:lnTo>
                  <a:lnTo>
                    <a:pt x="49" y="4"/>
                  </a:lnTo>
                  <a:lnTo>
                    <a:pt x="32" y="0"/>
                  </a:lnTo>
                  <a:lnTo>
                    <a:pt x="23" y="4"/>
                  </a:lnTo>
                  <a:lnTo>
                    <a:pt x="18" y="0"/>
                  </a:lnTo>
                  <a:lnTo>
                    <a:pt x="9" y="4"/>
                  </a:lnTo>
                  <a:lnTo>
                    <a:pt x="5" y="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63" name="Freeform 183"/>
            <p:cNvSpPr>
              <a:spLocks/>
            </p:cNvSpPr>
            <p:nvPr/>
          </p:nvSpPr>
          <p:spPr bwMode="gray">
            <a:xfrm>
              <a:off x="4462788" y="3242036"/>
              <a:ext cx="14337" cy="19259"/>
            </a:xfrm>
            <a:custGeom>
              <a:avLst/>
              <a:gdLst/>
              <a:ahLst/>
              <a:cxnLst>
                <a:cxn ang="0">
                  <a:pos x="0" y="13"/>
                </a:cxn>
                <a:cxn ang="0">
                  <a:pos x="0" y="9"/>
                </a:cxn>
                <a:cxn ang="0">
                  <a:pos x="0" y="0"/>
                </a:cxn>
                <a:cxn ang="0">
                  <a:pos x="5" y="0"/>
                </a:cxn>
                <a:cxn ang="0">
                  <a:pos x="5" y="4"/>
                </a:cxn>
                <a:cxn ang="0">
                  <a:pos x="9" y="9"/>
                </a:cxn>
                <a:cxn ang="0">
                  <a:pos x="9" y="13"/>
                </a:cxn>
                <a:cxn ang="0">
                  <a:pos x="5" y="13"/>
                </a:cxn>
                <a:cxn ang="0">
                  <a:pos x="0" y="13"/>
                </a:cxn>
              </a:cxnLst>
              <a:rect l="0" t="0" r="r" b="b"/>
              <a:pathLst>
                <a:path w="9" h="13">
                  <a:moveTo>
                    <a:pt x="0" y="13"/>
                  </a:moveTo>
                  <a:lnTo>
                    <a:pt x="0" y="9"/>
                  </a:lnTo>
                  <a:lnTo>
                    <a:pt x="0" y="0"/>
                  </a:lnTo>
                  <a:lnTo>
                    <a:pt x="5" y="0"/>
                  </a:lnTo>
                  <a:lnTo>
                    <a:pt x="5" y="4"/>
                  </a:lnTo>
                  <a:lnTo>
                    <a:pt x="9" y="9"/>
                  </a:lnTo>
                  <a:lnTo>
                    <a:pt x="9" y="13"/>
                  </a:lnTo>
                  <a:lnTo>
                    <a:pt x="5" y="13"/>
                  </a:lnTo>
                  <a:lnTo>
                    <a:pt x="0" y="1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64" name="Freeform 184"/>
            <p:cNvSpPr>
              <a:spLocks/>
            </p:cNvSpPr>
            <p:nvPr/>
          </p:nvSpPr>
          <p:spPr bwMode="gray">
            <a:xfrm>
              <a:off x="4932726" y="3301295"/>
              <a:ext cx="71685" cy="85925"/>
            </a:xfrm>
            <a:custGeom>
              <a:avLst/>
              <a:gdLst/>
              <a:ahLst/>
              <a:cxnLst>
                <a:cxn ang="0">
                  <a:pos x="0" y="0"/>
                </a:cxn>
                <a:cxn ang="0">
                  <a:pos x="14" y="18"/>
                </a:cxn>
                <a:cxn ang="0">
                  <a:pos x="18" y="27"/>
                </a:cxn>
                <a:cxn ang="0">
                  <a:pos x="23" y="40"/>
                </a:cxn>
                <a:cxn ang="0">
                  <a:pos x="18" y="58"/>
                </a:cxn>
                <a:cxn ang="0">
                  <a:pos x="27" y="58"/>
                </a:cxn>
                <a:cxn ang="0">
                  <a:pos x="31" y="54"/>
                </a:cxn>
                <a:cxn ang="0">
                  <a:pos x="31" y="49"/>
                </a:cxn>
                <a:cxn ang="0">
                  <a:pos x="31" y="40"/>
                </a:cxn>
                <a:cxn ang="0">
                  <a:pos x="36" y="45"/>
                </a:cxn>
                <a:cxn ang="0">
                  <a:pos x="36" y="40"/>
                </a:cxn>
                <a:cxn ang="0">
                  <a:pos x="40" y="40"/>
                </a:cxn>
                <a:cxn ang="0">
                  <a:pos x="45" y="40"/>
                </a:cxn>
                <a:cxn ang="0">
                  <a:pos x="45" y="31"/>
                </a:cxn>
                <a:cxn ang="0">
                  <a:pos x="40" y="22"/>
                </a:cxn>
                <a:cxn ang="0">
                  <a:pos x="40" y="13"/>
                </a:cxn>
                <a:cxn ang="0">
                  <a:pos x="27" y="4"/>
                </a:cxn>
                <a:cxn ang="0">
                  <a:pos x="23" y="4"/>
                </a:cxn>
                <a:cxn ang="0">
                  <a:pos x="18" y="0"/>
                </a:cxn>
                <a:cxn ang="0">
                  <a:pos x="14" y="4"/>
                </a:cxn>
                <a:cxn ang="0">
                  <a:pos x="14" y="0"/>
                </a:cxn>
                <a:cxn ang="0">
                  <a:pos x="0" y="0"/>
                </a:cxn>
              </a:cxnLst>
              <a:rect l="0" t="0" r="r" b="b"/>
              <a:pathLst>
                <a:path w="45" h="58">
                  <a:moveTo>
                    <a:pt x="0" y="0"/>
                  </a:moveTo>
                  <a:lnTo>
                    <a:pt x="14" y="18"/>
                  </a:lnTo>
                  <a:lnTo>
                    <a:pt x="18" y="27"/>
                  </a:lnTo>
                  <a:lnTo>
                    <a:pt x="23" y="40"/>
                  </a:lnTo>
                  <a:lnTo>
                    <a:pt x="18" y="58"/>
                  </a:lnTo>
                  <a:lnTo>
                    <a:pt x="27" y="58"/>
                  </a:lnTo>
                  <a:lnTo>
                    <a:pt x="31" y="54"/>
                  </a:lnTo>
                  <a:lnTo>
                    <a:pt x="31" y="49"/>
                  </a:lnTo>
                  <a:lnTo>
                    <a:pt x="31" y="40"/>
                  </a:lnTo>
                  <a:lnTo>
                    <a:pt x="36" y="45"/>
                  </a:lnTo>
                  <a:lnTo>
                    <a:pt x="36" y="40"/>
                  </a:lnTo>
                  <a:lnTo>
                    <a:pt x="40" y="40"/>
                  </a:lnTo>
                  <a:lnTo>
                    <a:pt x="45" y="40"/>
                  </a:lnTo>
                  <a:lnTo>
                    <a:pt x="45" y="31"/>
                  </a:lnTo>
                  <a:lnTo>
                    <a:pt x="40" y="22"/>
                  </a:lnTo>
                  <a:lnTo>
                    <a:pt x="40" y="13"/>
                  </a:lnTo>
                  <a:lnTo>
                    <a:pt x="27" y="4"/>
                  </a:lnTo>
                  <a:lnTo>
                    <a:pt x="23" y="4"/>
                  </a:lnTo>
                  <a:lnTo>
                    <a:pt x="18" y="0"/>
                  </a:lnTo>
                  <a:lnTo>
                    <a:pt x="14" y="4"/>
                  </a:lnTo>
                  <a:lnTo>
                    <a:pt x="14" y="0"/>
                  </a:lnTo>
                  <a:lnTo>
                    <a:pt x="0" y="0"/>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65" name="Freeform 185"/>
            <p:cNvSpPr>
              <a:spLocks/>
            </p:cNvSpPr>
            <p:nvPr/>
          </p:nvSpPr>
          <p:spPr bwMode="gray">
            <a:xfrm>
              <a:off x="4399068" y="3122037"/>
              <a:ext cx="92395" cy="93333"/>
            </a:xfrm>
            <a:custGeom>
              <a:avLst/>
              <a:gdLst/>
              <a:ahLst/>
              <a:cxnLst>
                <a:cxn ang="0">
                  <a:pos x="45" y="63"/>
                </a:cxn>
                <a:cxn ang="0">
                  <a:pos x="40" y="63"/>
                </a:cxn>
                <a:cxn ang="0">
                  <a:pos x="40" y="58"/>
                </a:cxn>
                <a:cxn ang="0">
                  <a:pos x="36" y="54"/>
                </a:cxn>
                <a:cxn ang="0">
                  <a:pos x="27" y="54"/>
                </a:cxn>
                <a:cxn ang="0">
                  <a:pos x="18" y="45"/>
                </a:cxn>
                <a:cxn ang="0">
                  <a:pos x="14" y="54"/>
                </a:cxn>
                <a:cxn ang="0">
                  <a:pos x="9" y="54"/>
                </a:cxn>
                <a:cxn ang="0">
                  <a:pos x="0" y="54"/>
                </a:cxn>
                <a:cxn ang="0">
                  <a:pos x="0" y="49"/>
                </a:cxn>
                <a:cxn ang="0">
                  <a:pos x="5" y="49"/>
                </a:cxn>
                <a:cxn ang="0">
                  <a:pos x="5" y="49"/>
                </a:cxn>
                <a:cxn ang="0">
                  <a:pos x="5" y="49"/>
                </a:cxn>
                <a:cxn ang="0">
                  <a:pos x="0" y="45"/>
                </a:cxn>
                <a:cxn ang="0">
                  <a:pos x="5" y="40"/>
                </a:cxn>
                <a:cxn ang="0">
                  <a:pos x="14" y="45"/>
                </a:cxn>
                <a:cxn ang="0">
                  <a:pos x="14" y="40"/>
                </a:cxn>
                <a:cxn ang="0">
                  <a:pos x="9" y="40"/>
                </a:cxn>
                <a:cxn ang="0">
                  <a:pos x="5" y="40"/>
                </a:cxn>
                <a:cxn ang="0">
                  <a:pos x="14" y="36"/>
                </a:cxn>
                <a:cxn ang="0">
                  <a:pos x="18" y="27"/>
                </a:cxn>
                <a:cxn ang="0">
                  <a:pos x="27" y="9"/>
                </a:cxn>
                <a:cxn ang="0">
                  <a:pos x="27" y="9"/>
                </a:cxn>
                <a:cxn ang="0">
                  <a:pos x="31" y="9"/>
                </a:cxn>
                <a:cxn ang="0">
                  <a:pos x="36" y="5"/>
                </a:cxn>
                <a:cxn ang="0">
                  <a:pos x="40" y="0"/>
                </a:cxn>
                <a:cxn ang="0">
                  <a:pos x="54" y="0"/>
                </a:cxn>
                <a:cxn ang="0">
                  <a:pos x="54" y="0"/>
                </a:cxn>
                <a:cxn ang="0">
                  <a:pos x="54" y="9"/>
                </a:cxn>
                <a:cxn ang="0">
                  <a:pos x="58" y="9"/>
                </a:cxn>
                <a:cxn ang="0">
                  <a:pos x="54" y="18"/>
                </a:cxn>
                <a:cxn ang="0">
                  <a:pos x="54" y="18"/>
                </a:cxn>
                <a:cxn ang="0">
                  <a:pos x="54" y="36"/>
                </a:cxn>
                <a:cxn ang="0">
                  <a:pos x="49" y="36"/>
                </a:cxn>
                <a:cxn ang="0">
                  <a:pos x="40" y="40"/>
                </a:cxn>
                <a:cxn ang="0">
                  <a:pos x="40" y="45"/>
                </a:cxn>
                <a:cxn ang="0">
                  <a:pos x="45" y="49"/>
                </a:cxn>
                <a:cxn ang="0">
                  <a:pos x="40" y="58"/>
                </a:cxn>
                <a:cxn ang="0">
                  <a:pos x="45" y="63"/>
                </a:cxn>
              </a:cxnLst>
              <a:rect l="0" t="0" r="r" b="b"/>
              <a:pathLst>
                <a:path w="58" h="63">
                  <a:moveTo>
                    <a:pt x="45" y="63"/>
                  </a:moveTo>
                  <a:lnTo>
                    <a:pt x="40" y="63"/>
                  </a:lnTo>
                  <a:lnTo>
                    <a:pt x="40" y="58"/>
                  </a:lnTo>
                  <a:lnTo>
                    <a:pt x="36" y="54"/>
                  </a:lnTo>
                  <a:lnTo>
                    <a:pt x="27" y="54"/>
                  </a:lnTo>
                  <a:lnTo>
                    <a:pt x="18" y="45"/>
                  </a:lnTo>
                  <a:lnTo>
                    <a:pt x="14" y="54"/>
                  </a:lnTo>
                  <a:lnTo>
                    <a:pt x="9" y="54"/>
                  </a:lnTo>
                  <a:lnTo>
                    <a:pt x="0" y="54"/>
                  </a:lnTo>
                  <a:lnTo>
                    <a:pt x="0" y="49"/>
                  </a:lnTo>
                  <a:lnTo>
                    <a:pt x="5" y="49"/>
                  </a:lnTo>
                  <a:lnTo>
                    <a:pt x="5" y="49"/>
                  </a:lnTo>
                  <a:lnTo>
                    <a:pt x="5" y="49"/>
                  </a:lnTo>
                  <a:lnTo>
                    <a:pt x="0" y="45"/>
                  </a:lnTo>
                  <a:lnTo>
                    <a:pt x="5" y="40"/>
                  </a:lnTo>
                  <a:lnTo>
                    <a:pt x="14" y="45"/>
                  </a:lnTo>
                  <a:lnTo>
                    <a:pt x="14" y="40"/>
                  </a:lnTo>
                  <a:lnTo>
                    <a:pt x="9" y="40"/>
                  </a:lnTo>
                  <a:lnTo>
                    <a:pt x="5" y="40"/>
                  </a:lnTo>
                  <a:lnTo>
                    <a:pt x="14" y="36"/>
                  </a:lnTo>
                  <a:lnTo>
                    <a:pt x="18" y="27"/>
                  </a:lnTo>
                  <a:lnTo>
                    <a:pt x="27" y="9"/>
                  </a:lnTo>
                  <a:lnTo>
                    <a:pt x="27" y="9"/>
                  </a:lnTo>
                  <a:lnTo>
                    <a:pt x="31" y="9"/>
                  </a:lnTo>
                  <a:lnTo>
                    <a:pt x="36" y="5"/>
                  </a:lnTo>
                  <a:lnTo>
                    <a:pt x="40" y="0"/>
                  </a:lnTo>
                  <a:lnTo>
                    <a:pt x="54" y="0"/>
                  </a:lnTo>
                  <a:lnTo>
                    <a:pt x="54" y="0"/>
                  </a:lnTo>
                  <a:lnTo>
                    <a:pt x="54" y="9"/>
                  </a:lnTo>
                  <a:lnTo>
                    <a:pt x="58" y="9"/>
                  </a:lnTo>
                  <a:lnTo>
                    <a:pt x="54" y="18"/>
                  </a:lnTo>
                  <a:lnTo>
                    <a:pt x="54" y="18"/>
                  </a:lnTo>
                  <a:lnTo>
                    <a:pt x="54" y="36"/>
                  </a:lnTo>
                  <a:lnTo>
                    <a:pt x="49" y="36"/>
                  </a:lnTo>
                  <a:lnTo>
                    <a:pt x="40" y="40"/>
                  </a:lnTo>
                  <a:lnTo>
                    <a:pt x="40" y="45"/>
                  </a:lnTo>
                  <a:lnTo>
                    <a:pt x="45" y="49"/>
                  </a:lnTo>
                  <a:lnTo>
                    <a:pt x="40" y="58"/>
                  </a:lnTo>
                  <a:lnTo>
                    <a:pt x="45" y="63"/>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66" name="Freeform 186"/>
            <p:cNvSpPr>
              <a:spLocks noEditPoints="1"/>
            </p:cNvSpPr>
            <p:nvPr/>
          </p:nvSpPr>
          <p:spPr bwMode="gray">
            <a:xfrm>
              <a:off x="4442079" y="2261301"/>
              <a:ext cx="591007" cy="688885"/>
            </a:xfrm>
            <a:custGeom>
              <a:avLst/>
              <a:gdLst/>
              <a:ahLst/>
              <a:cxnLst>
                <a:cxn ang="0">
                  <a:pos x="98" y="416"/>
                </a:cxn>
                <a:cxn ang="0">
                  <a:pos x="98" y="349"/>
                </a:cxn>
                <a:cxn ang="0">
                  <a:pos x="103" y="277"/>
                </a:cxn>
                <a:cxn ang="0">
                  <a:pos x="125" y="259"/>
                </a:cxn>
                <a:cxn ang="0">
                  <a:pos x="143" y="215"/>
                </a:cxn>
                <a:cxn ang="0">
                  <a:pos x="161" y="157"/>
                </a:cxn>
                <a:cxn ang="0">
                  <a:pos x="188" y="130"/>
                </a:cxn>
                <a:cxn ang="0">
                  <a:pos x="210" y="103"/>
                </a:cxn>
                <a:cxn ang="0">
                  <a:pos x="228" y="90"/>
                </a:cxn>
                <a:cxn ang="0">
                  <a:pos x="272" y="108"/>
                </a:cxn>
                <a:cxn ang="0">
                  <a:pos x="308" y="58"/>
                </a:cxn>
                <a:cxn ang="0">
                  <a:pos x="339" y="67"/>
                </a:cxn>
                <a:cxn ang="0">
                  <a:pos x="344" y="90"/>
                </a:cxn>
                <a:cxn ang="0">
                  <a:pos x="362" y="76"/>
                </a:cxn>
                <a:cxn ang="0">
                  <a:pos x="357" y="49"/>
                </a:cxn>
                <a:cxn ang="0">
                  <a:pos x="348" y="18"/>
                </a:cxn>
                <a:cxn ang="0">
                  <a:pos x="335" y="14"/>
                </a:cxn>
                <a:cxn ang="0">
                  <a:pos x="335" y="5"/>
                </a:cxn>
                <a:cxn ang="0">
                  <a:pos x="308" y="32"/>
                </a:cxn>
                <a:cxn ang="0">
                  <a:pos x="281" y="49"/>
                </a:cxn>
                <a:cxn ang="0">
                  <a:pos x="272" y="18"/>
                </a:cxn>
                <a:cxn ang="0">
                  <a:pos x="259" y="54"/>
                </a:cxn>
                <a:cxn ang="0">
                  <a:pos x="228" y="45"/>
                </a:cxn>
                <a:cxn ang="0">
                  <a:pos x="214" y="76"/>
                </a:cxn>
                <a:cxn ang="0">
                  <a:pos x="179" y="67"/>
                </a:cxn>
                <a:cxn ang="0">
                  <a:pos x="179" y="81"/>
                </a:cxn>
                <a:cxn ang="0">
                  <a:pos x="161" y="125"/>
                </a:cxn>
                <a:cxn ang="0">
                  <a:pos x="147" y="143"/>
                </a:cxn>
                <a:cxn ang="0">
                  <a:pos x="147" y="157"/>
                </a:cxn>
                <a:cxn ang="0">
                  <a:pos x="134" y="166"/>
                </a:cxn>
                <a:cxn ang="0">
                  <a:pos x="121" y="192"/>
                </a:cxn>
                <a:cxn ang="0">
                  <a:pos x="98" y="233"/>
                </a:cxn>
                <a:cxn ang="0">
                  <a:pos x="89" y="255"/>
                </a:cxn>
                <a:cxn ang="0">
                  <a:pos x="76" y="277"/>
                </a:cxn>
                <a:cxn ang="0">
                  <a:pos x="67" y="295"/>
                </a:cxn>
                <a:cxn ang="0">
                  <a:pos x="40" y="309"/>
                </a:cxn>
                <a:cxn ang="0">
                  <a:pos x="4" y="358"/>
                </a:cxn>
                <a:cxn ang="0">
                  <a:pos x="13" y="376"/>
                </a:cxn>
                <a:cxn ang="0">
                  <a:pos x="0" y="425"/>
                </a:cxn>
                <a:cxn ang="0">
                  <a:pos x="27" y="452"/>
                </a:cxn>
                <a:cxn ang="0">
                  <a:pos x="49" y="456"/>
                </a:cxn>
                <a:cxn ang="0">
                  <a:pos x="71" y="425"/>
                </a:cxn>
                <a:cxn ang="0">
                  <a:pos x="89" y="429"/>
                </a:cxn>
                <a:cxn ang="0">
                  <a:pos x="125" y="125"/>
                </a:cxn>
                <a:cxn ang="0">
                  <a:pos x="134" y="116"/>
                </a:cxn>
                <a:cxn ang="0">
                  <a:pos x="112" y="139"/>
                </a:cxn>
                <a:cxn ang="0">
                  <a:pos x="161" y="94"/>
                </a:cxn>
                <a:cxn ang="0">
                  <a:pos x="156" y="90"/>
                </a:cxn>
                <a:cxn ang="0">
                  <a:pos x="138" y="90"/>
                </a:cxn>
                <a:cxn ang="0">
                  <a:pos x="138" y="108"/>
                </a:cxn>
                <a:cxn ang="0">
                  <a:pos x="192" y="67"/>
                </a:cxn>
                <a:cxn ang="0">
                  <a:pos x="205" y="58"/>
                </a:cxn>
                <a:cxn ang="0">
                  <a:pos x="192" y="54"/>
                </a:cxn>
                <a:cxn ang="0">
                  <a:pos x="192" y="67"/>
                </a:cxn>
                <a:cxn ang="0">
                  <a:pos x="255" y="36"/>
                </a:cxn>
                <a:cxn ang="0">
                  <a:pos x="264" y="14"/>
                </a:cxn>
                <a:cxn ang="0">
                  <a:pos x="241" y="27"/>
                </a:cxn>
              </a:cxnLst>
              <a:rect l="0" t="0" r="r" b="b"/>
              <a:pathLst>
                <a:path w="371" h="465">
                  <a:moveTo>
                    <a:pt x="89" y="434"/>
                  </a:moveTo>
                  <a:lnTo>
                    <a:pt x="98" y="438"/>
                  </a:lnTo>
                  <a:lnTo>
                    <a:pt x="98" y="425"/>
                  </a:lnTo>
                  <a:lnTo>
                    <a:pt x="98" y="416"/>
                  </a:lnTo>
                  <a:lnTo>
                    <a:pt x="107" y="407"/>
                  </a:lnTo>
                  <a:lnTo>
                    <a:pt x="103" y="380"/>
                  </a:lnTo>
                  <a:lnTo>
                    <a:pt x="112" y="367"/>
                  </a:lnTo>
                  <a:lnTo>
                    <a:pt x="98" y="349"/>
                  </a:lnTo>
                  <a:lnTo>
                    <a:pt x="98" y="304"/>
                  </a:lnTo>
                  <a:lnTo>
                    <a:pt x="103" y="300"/>
                  </a:lnTo>
                  <a:lnTo>
                    <a:pt x="98" y="295"/>
                  </a:lnTo>
                  <a:lnTo>
                    <a:pt x="103" y="277"/>
                  </a:lnTo>
                  <a:lnTo>
                    <a:pt x="112" y="273"/>
                  </a:lnTo>
                  <a:lnTo>
                    <a:pt x="121" y="277"/>
                  </a:lnTo>
                  <a:lnTo>
                    <a:pt x="130" y="273"/>
                  </a:lnTo>
                  <a:lnTo>
                    <a:pt x="125" y="259"/>
                  </a:lnTo>
                  <a:lnTo>
                    <a:pt x="134" y="233"/>
                  </a:lnTo>
                  <a:lnTo>
                    <a:pt x="134" y="215"/>
                  </a:lnTo>
                  <a:lnTo>
                    <a:pt x="138" y="210"/>
                  </a:lnTo>
                  <a:lnTo>
                    <a:pt x="143" y="215"/>
                  </a:lnTo>
                  <a:lnTo>
                    <a:pt x="147" y="206"/>
                  </a:lnTo>
                  <a:lnTo>
                    <a:pt x="143" y="197"/>
                  </a:lnTo>
                  <a:lnTo>
                    <a:pt x="165" y="175"/>
                  </a:lnTo>
                  <a:lnTo>
                    <a:pt x="161" y="157"/>
                  </a:lnTo>
                  <a:lnTo>
                    <a:pt x="165" y="143"/>
                  </a:lnTo>
                  <a:lnTo>
                    <a:pt x="174" y="130"/>
                  </a:lnTo>
                  <a:lnTo>
                    <a:pt x="183" y="134"/>
                  </a:lnTo>
                  <a:lnTo>
                    <a:pt x="188" y="130"/>
                  </a:lnTo>
                  <a:lnTo>
                    <a:pt x="183" y="116"/>
                  </a:lnTo>
                  <a:lnTo>
                    <a:pt x="188" y="112"/>
                  </a:lnTo>
                  <a:lnTo>
                    <a:pt x="210" y="116"/>
                  </a:lnTo>
                  <a:lnTo>
                    <a:pt x="210" y="103"/>
                  </a:lnTo>
                  <a:lnTo>
                    <a:pt x="214" y="94"/>
                  </a:lnTo>
                  <a:lnTo>
                    <a:pt x="223" y="94"/>
                  </a:lnTo>
                  <a:lnTo>
                    <a:pt x="219" y="90"/>
                  </a:lnTo>
                  <a:lnTo>
                    <a:pt x="228" y="90"/>
                  </a:lnTo>
                  <a:lnTo>
                    <a:pt x="228" y="85"/>
                  </a:lnTo>
                  <a:lnTo>
                    <a:pt x="237" y="85"/>
                  </a:lnTo>
                  <a:lnTo>
                    <a:pt x="250" y="108"/>
                  </a:lnTo>
                  <a:lnTo>
                    <a:pt x="272" y="108"/>
                  </a:lnTo>
                  <a:lnTo>
                    <a:pt x="281" y="112"/>
                  </a:lnTo>
                  <a:lnTo>
                    <a:pt x="295" y="99"/>
                  </a:lnTo>
                  <a:lnTo>
                    <a:pt x="295" y="76"/>
                  </a:lnTo>
                  <a:lnTo>
                    <a:pt x="308" y="58"/>
                  </a:lnTo>
                  <a:lnTo>
                    <a:pt x="326" y="54"/>
                  </a:lnTo>
                  <a:lnTo>
                    <a:pt x="331" y="63"/>
                  </a:lnTo>
                  <a:lnTo>
                    <a:pt x="339" y="63"/>
                  </a:lnTo>
                  <a:lnTo>
                    <a:pt x="339" y="67"/>
                  </a:lnTo>
                  <a:lnTo>
                    <a:pt x="335" y="85"/>
                  </a:lnTo>
                  <a:lnTo>
                    <a:pt x="331" y="90"/>
                  </a:lnTo>
                  <a:lnTo>
                    <a:pt x="331" y="94"/>
                  </a:lnTo>
                  <a:lnTo>
                    <a:pt x="344" y="90"/>
                  </a:lnTo>
                  <a:lnTo>
                    <a:pt x="353" y="76"/>
                  </a:lnTo>
                  <a:lnTo>
                    <a:pt x="353" y="67"/>
                  </a:lnTo>
                  <a:lnTo>
                    <a:pt x="353" y="67"/>
                  </a:lnTo>
                  <a:lnTo>
                    <a:pt x="362" y="76"/>
                  </a:lnTo>
                  <a:lnTo>
                    <a:pt x="366" y="63"/>
                  </a:lnTo>
                  <a:lnTo>
                    <a:pt x="339" y="49"/>
                  </a:lnTo>
                  <a:lnTo>
                    <a:pt x="335" y="45"/>
                  </a:lnTo>
                  <a:lnTo>
                    <a:pt x="357" y="49"/>
                  </a:lnTo>
                  <a:lnTo>
                    <a:pt x="366" y="36"/>
                  </a:lnTo>
                  <a:lnTo>
                    <a:pt x="371" y="36"/>
                  </a:lnTo>
                  <a:lnTo>
                    <a:pt x="371" y="27"/>
                  </a:lnTo>
                  <a:lnTo>
                    <a:pt x="348" y="18"/>
                  </a:lnTo>
                  <a:lnTo>
                    <a:pt x="344" y="18"/>
                  </a:lnTo>
                  <a:lnTo>
                    <a:pt x="348" y="9"/>
                  </a:lnTo>
                  <a:lnTo>
                    <a:pt x="344" y="5"/>
                  </a:lnTo>
                  <a:lnTo>
                    <a:pt x="335" y="14"/>
                  </a:lnTo>
                  <a:lnTo>
                    <a:pt x="331" y="32"/>
                  </a:lnTo>
                  <a:lnTo>
                    <a:pt x="326" y="27"/>
                  </a:lnTo>
                  <a:lnTo>
                    <a:pt x="331" y="18"/>
                  </a:lnTo>
                  <a:lnTo>
                    <a:pt x="335" y="5"/>
                  </a:lnTo>
                  <a:lnTo>
                    <a:pt x="335" y="5"/>
                  </a:lnTo>
                  <a:lnTo>
                    <a:pt x="326" y="0"/>
                  </a:lnTo>
                  <a:lnTo>
                    <a:pt x="317" y="5"/>
                  </a:lnTo>
                  <a:lnTo>
                    <a:pt x="308" y="32"/>
                  </a:lnTo>
                  <a:lnTo>
                    <a:pt x="304" y="9"/>
                  </a:lnTo>
                  <a:lnTo>
                    <a:pt x="295" y="27"/>
                  </a:lnTo>
                  <a:lnTo>
                    <a:pt x="286" y="49"/>
                  </a:lnTo>
                  <a:lnTo>
                    <a:pt x="281" y="49"/>
                  </a:lnTo>
                  <a:lnTo>
                    <a:pt x="286" y="32"/>
                  </a:lnTo>
                  <a:lnTo>
                    <a:pt x="295" y="9"/>
                  </a:lnTo>
                  <a:lnTo>
                    <a:pt x="277" y="5"/>
                  </a:lnTo>
                  <a:lnTo>
                    <a:pt x="272" y="18"/>
                  </a:lnTo>
                  <a:lnTo>
                    <a:pt x="277" y="23"/>
                  </a:lnTo>
                  <a:lnTo>
                    <a:pt x="268" y="27"/>
                  </a:lnTo>
                  <a:lnTo>
                    <a:pt x="259" y="41"/>
                  </a:lnTo>
                  <a:lnTo>
                    <a:pt x="259" y="54"/>
                  </a:lnTo>
                  <a:lnTo>
                    <a:pt x="250" y="54"/>
                  </a:lnTo>
                  <a:lnTo>
                    <a:pt x="250" y="41"/>
                  </a:lnTo>
                  <a:lnTo>
                    <a:pt x="237" y="41"/>
                  </a:lnTo>
                  <a:lnTo>
                    <a:pt x="228" y="45"/>
                  </a:lnTo>
                  <a:lnTo>
                    <a:pt x="237" y="54"/>
                  </a:lnTo>
                  <a:lnTo>
                    <a:pt x="228" y="58"/>
                  </a:lnTo>
                  <a:lnTo>
                    <a:pt x="223" y="54"/>
                  </a:lnTo>
                  <a:lnTo>
                    <a:pt x="214" y="76"/>
                  </a:lnTo>
                  <a:lnTo>
                    <a:pt x="214" y="58"/>
                  </a:lnTo>
                  <a:lnTo>
                    <a:pt x="197" y="67"/>
                  </a:lnTo>
                  <a:lnTo>
                    <a:pt x="192" y="76"/>
                  </a:lnTo>
                  <a:lnTo>
                    <a:pt x="179" y="67"/>
                  </a:lnTo>
                  <a:lnTo>
                    <a:pt x="170" y="76"/>
                  </a:lnTo>
                  <a:lnTo>
                    <a:pt x="165" y="85"/>
                  </a:lnTo>
                  <a:lnTo>
                    <a:pt x="170" y="90"/>
                  </a:lnTo>
                  <a:lnTo>
                    <a:pt x="179" y="81"/>
                  </a:lnTo>
                  <a:lnTo>
                    <a:pt x="179" y="99"/>
                  </a:lnTo>
                  <a:lnTo>
                    <a:pt x="165" y="108"/>
                  </a:lnTo>
                  <a:lnTo>
                    <a:pt x="161" y="116"/>
                  </a:lnTo>
                  <a:lnTo>
                    <a:pt x="161" y="125"/>
                  </a:lnTo>
                  <a:lnTo>
                    <a:pt x="152" y="121"/>
                  </a:lnTo>
                  <a:lnTo>
                    <a:pt x="138" y="134"/>
                  </a:lnTo>
                  <a:lnTo>
                    <a:pt x="138" y="148"/>
                  </a:lnTo>
                  <a:lnTo>
                    <a:pt x="147" y="143"/>
                  </a:lnTo>
                  <a:lnTo>
                    <a:pt x="147" y="152"/>
                  </a:lnTo>
                  <a:lnTo>
                    <a:pt x="138" y="152"/>
                  </a:lnTo>
                  <a:lnTo>
                    <a:pt x="130" y="161"/>
                  </a:lnTo>
                  <a:lnTo>
                    <a:pt x="147" y="157"/>
                  </a:lnTo>
                  <a:lnTo>
                    <a:pt x="152" y="161"/>
                  </a:lnTo>
                  <a:lnTo>
                    <a:pt x="152" y="166"/>
                  </a:lnTo>
                  <a:lnTo>
                    <a:pt x="143" y="161"/>
                  </a:lnTo>
                  <a:lnTo>
                    <a:pt x="134" y="166"/>
                  </a:lnTo>
                  <a:lnTo>
                    <a:pt x="134" y="170"/>
                  </a:lnTo>
                  <a:lnTo>
                    <a:pt x="125" y="170"/>
                  </a:lnTo>
                  <a:lnTo>
                    <a:pt x="116" y="184"/>
                  </a:lnTo>
                  <a:lnTo>
                    <a:pt x="121" y="192"/>
                  </a:lnTo>
                  <a:lnTo>
                    <a:pt x="112" y="197"/>
                  </a:lnTo>
                  <a:lnTo>
                    <a:pt x="116" y="206"/>
                  </a:lnTo>
                  <a:lnTo>
                    <a:pt x="107" y="215"/>
                  </a:lnTo>
                  <a:lnTo>
                    <a:pt x="98" y="233"/>
                  </a:lnTo>
                  <a:lnTo>
                    <a:pt x="98" y="233"/>
                  </a:lnTo>
                  <a:lnTo>
                    <a:pt x="103" y="246"/>
                  </a:lnTo>
                  <a:lnTo>
                    <a:pt x="98" y="242"/>
                  </a:lnTo>
                  <a:lnTo>
                    <a:pt x="89" y="255"/>
                  </a:lnTo>
                  <a:lnTo>
                    <a:pt x="94" y="255"/>
                  </a:lnTo>
                  <a:lnTo>
                    <a:pt x="94" y="264"/>
                  </a:lnTo>
                  <a:lnTo>
                    <a:pt x="80" y="264"/>
                  </a:lnTo>
                  <a:lnTo>
                    <a:pt x="76" y="277"/>
                  </a:lnTo>
                  <a:lnTo>
                    <a:pt x="71" y="286"/>
                  </a:lnTo>
                  <a:lnTo>
                    <a:pt x="80" y="295"/>
                  </a:lnTo>
                  <a:lnTo>
                    <a:pt x="76" y="300"/>
                  </a:lnTo>
                  <a:lnTo>
                    <a:pt x="67" y="295"/>
                  </a:lnTo>
                  <a:lnTo>
                    <a:pt x="58" y="282"/>
                  </a:lnTo>
                  <a:lnTo>
                    <a:pt x="49" y="295"/>
                  </a:lnTo>
                  <a:lnTo>
                    <a:pt x="49" y="313"/>
                  </a:lnTo>
                  <a:lnTo>
                    <a:pt x="40" y="309"/>
                  </a:lnTo>
                  <a:lnTo>
                    <a:pt x="18" y="327"/>
                  </a:lnTo>
                  <a:lnTo>
                    <a:pt x="4" y="335"/>
                  </a:lnTo>
                  <a:lnTo>
                    <a:pt x="0" y="349"/>
                  </a:lnTo>
                  <a:lnTo>
                    <a:pt x="4" y="358"/>
                  </a:lnTo>
                  <a:lnTo>
                    <a:pt x="13" y="358"/>
                  </a:lnTo>
                  <a:lnTo>
                    <a:pt x="4" y="362"/>
                  </a:lnTo>
                  <a:lnTo>
                    <a:pt x="9" y="371"/>
                  </a:lnTo>
                  <a:lnTo>
                    <a:pt x="13" y="376"/>
                  </a:lnTo>
                  <a:lnTo>
                    <a:pt x="4" y="376"/>
                  </a:lnTo>
                  <a:lnTo>
                    <a:pt x="0" y="398"/>
                  </a:lnTo>
                  <a:lnTo>
                    <a:pt x="4" y="402"/>
                  </a:lnTo>
                  <a:lnTo>
                    <a:pt x="0" y="425"/>
                  </a:lnTo>
                  <a:lnTo>
                    <a:pt x="9" y="434"/>
                  </a:lnTo>
                  <a:lnTo>
                    <a:pt x="13" y="447"/>
                  </a:lnTo>
                  <a:lnTo>
                    <a:pt x="18" y="452"/>
                  </a:lnTo>
                  <a:lnTo>
                    <a:pt x="27" y="452"/>
                  </a:lnTo>
                  <a:lnTo>
                    <a:pt x="27" y="461"/>
                  </a:lnTo>
                  <a:lnTo>
                    <a:pt x="36" y="465"/>
                  </a:lnTo>
                  <a:lnTo>
                    <a:pt x="45" y="461"/>
                  </a:lnTo>
                  <a:lnTo>
                    <a:pt x="49" y="456"/>
                  </a:lnTo>
                  <a:lnTo>
                    <a:pt x="54" y="456"/>
                  </a:lnTo>
                  <a:lnTo>
                    <a:pt x="63" y="438"/>
                  </a:lnTo>
                  <a:lnTo>
                    <a:pt x="67" y="429"/>
                  </a:lnTo>
                  <a:lnTo>
                    <a:pt x="71" y="425"/>
                  </a:lnTo>
                  <a:lnTo>
                    <a:pt x="76" y="420"/>
                  </a:lnTo>
                  <a:lnTo>
                    <a:pt x="80" y="420"/>
                  </a:lnTo>
                  <a:lnTo>
                    <a:pt x="80" y="429"/>
                  </a:lnTo>
                  <a:lnTo>
                    <a:pt x="89" y="429"/>
                  </a:lnTo>
                  <a:lnTo>
                    <a:pt x="89" y="434"/>
                  </a:lnTo>
                  <a:close/>
                  <a:moveTo>
                    <a:pt x="112" y="139"/>
                  </a:moveTo>
                  <a:lnTo>
                    <a:pt x="121" y="130"/>
                  </a:lnTo>
                  <a:lnTo>
                    <a:pt x="125" y="125"/>
                  </a:lnTo>
                  <a:lnTo>
                    <a:pt x="130" y="125"/>
                  </a:lnTo>
                  <a:lnTo>
                    <a:pt x="138" y="121"/>
                  </a:lnTo>
                  <a:lnTo>
                    <a:pt x="138" y="112"/>
                  </a:lnTo>
                  <a:lnTo>
                    <a:pt x="134" y="116"/>
                  </a:lnTo>
                  <a:lnTo>
                    <a:pt x="130" y="121"/>
                  </a:lnTo>
                  <a:lnTo>
                    <a:pt x="125" y="121"/>
                  </a:lnTo>
                  <a:lnTo>
                    <a:pt x="112" y="130"/>
                  </a:lnTo>
                  <a:lnTo>
                    <a:pt x="112" y="139"/>
                  </a:lnTo>
                  <a:close/>
                  <a:moveTo>
                    <a:pt x="152" y="116"/>
                  </a:moveTo>
                  <a:lnTo>
                    <a:pt x="161" y="108"/>
                  </a:lnTo>
                  <a:lnTo>
                    <a:pt x="165" y="99"/>
                  </a:lnTo>
                  <a:lnTo>
                    <a:pt x="161" y="94"/>
                  </a:lnTo>
                  <a:lnTo>
                    <a:pt x="156" y="94"/>
                  </a:lnTo>
                  <a:lnTo>
                    <a:pt x="152" y="103"/>
                  </a:lnTo>
                  <a:lnTo>
                    <a:pt x="152" y="94"/>
                  </a:lnTo>
                  <a:lnTo>
                    <a:pt x="156" y="90"/>
                  </a:lnTo>
                  <a:lnTo>
                    <a:pt x="156" y="76"/>
                  </a:lnTo>
                  <a:lnTo>
                    <a:pt x="147" y="90"/>
                  </a:lnTo>
                  <a:lnTo>
                    <a:pt x="143" y="103"/>
                  </a:lnTo>
                  <a:lnTo>
                    <a:pt x="138" y="90"/>
                  </a:lnTo>
                  <a:lnTo>
                    <a:pt x="138" y="99"/>
                  </a:lnTo>
                  <a:lnTo>
                    <a:pt x="134" y="99"/>
                  </a:lnTo>
                  <a:lnTo>
                    <a:pt x="130" y="108"/>
                  </a:lnTo>
                  <a:lnTo>
                    <a:pt x="138" y="108"/>
                  </a:lnTo>
                  <a:lnTo>
                    <a:pt x="147" y="103"/>
                  </a:lnTo>
                  <a:lnTo>
                    <a:pt x="143" y="116"/>
                  </a:lnTo>
                  <a:lnTo>
                    <a:pt x="152" y="116"/>
                  </a:lnTo>
                  <a:close/>
                  <a:moveTo>
                    <a:pt x="192" y="67"/>
                  </a:moveTo>
                  <a:lnTo>
                    <a:pt x="197" y="63"/>
                  </a:lnTo>
                  <a:lnTo>
                    <a:pt x="201" y="58"/>
                  </a:lnTo>
                  <a:lnTo>
                    <a:pt x="205" y="58"/>
                  </a:lnTo>
                  <a:lnTo>
                    <a:pt x="205" y="58"/>
                  </a:lnTo>
                  <a:lnTo>
                    <a:pt x="210" y="49"/>
                  </a:lnTo>
                  <a:lnTo>
                    <a:pt x="205" y="54"/>
                  </a:lnTo>
                  <a:lnTo>
                    <a:pt x="201" y="49"/>
                  </a:lnTo>
                  <a:lnTo>
                    <a:pt x="192" y="54"/>
                  </a:lnTo>
                  <a:lnTo>
                    <a:pt x="192" y="63"/>
                  </a:lnTo>
                  <a:lnTo>
                    <a:pt x="188" y="58"/>
                  </a:lnTo>
                  <a:lnTo>
                    <a:pt x="183" y="67"/>
                  </a:lnTo>
                  <a:lnTo>
                    <a:pt x="192" y="67"/>
                  </a:lnTo>
                  <a:close/>
                  <a:moveTo>
                    <a:pt x="241" y="27"/>
                  </a:moveTo>
                  <a:lnTo>
                    <a:pt x="246" y="32"/>
                  </a:lnTo>
                  <a:lnTo>
                    <a:pt x="259" y="27"/>
                  </a:lnTo>
                  <a:lnTo>
                    <a:pt x="255" y="36"/>
                  </a:lnTo>
                  <a:lnTo>
                    <a:pt x="259" y="41"/>
                  </a:lnTo>
                  <a:lnTo>
                    <a:pt x="264" y="27"/>
                  </a:lnTo>
                  <a:lnTo>
                    <a:pt x="259" y="27"/>
                  </a:lnTo>
                  <a:lnTo>
                    <a:pt x="264" y="14"/>
                  </a:lnTo>
                  <a:lnTo>
                    <a:pt x="259" y="14"/>
                  </a:lnTo>
                  <a:lnTo>
                    <a:pt x="259" y="18"/>
                  </a:lnTo>
                  <a:lnTo>
                    <a:pt x="250" y="18"/>
                  </a:lnTo>
                  <a:lnTo>
                    <a:pt x="241" y="27"/>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67" name="Freeform 187"/>
            <p:cNvSpPr>
              <a:spLocks/>
            </p:cNvSpPr>
            <p:nvPr/>
          </p:nvSpPr>
          <p:spPr bwMode="gray">
            <a:xfrm>
              <a:off x="4641205" y="3068704"/>
              <a:ext cx="234172" cy="205925"/>
            </a:xfrm>
            <a:custGeom>
              <a:avLst/>
              <a:gdLst/>
              <a:ahLst/>
              <a:cxnLst>
                <a:cxn ang="0">
                  <a:pos x="13" y="99"/>
                </a:cxn>
                <a:cxn ang="0">
                  <a:pos x="13" y="90"/>
                </a:cxn>
                <a:cxn ang="0">
                  <a:pos x="9" y="85"/>
                </a:cxn>
                <a:cxn ang="0">
                  <a:pos x="9" y="72"/>
                </a:cxn>
                <a:cxn ang="0">
                  <a:pos x="9" y="59"/>
                </a:cxn>
                <a:cxn ang="0">
                  <a:pos x="0" y="50"/>
                </a:cxn>
                <a:cxn ang="0">
                  <a:pos x="0" y="36"/>
                </a:cxn>
                <a:cxn ang="0">
                  <a:pos x="0" y="27"/>
                </a:cxn>
                <a:cxn ang="0">
                  <a:pos x="5" y="27"/>
                </a:cxn>
                <a:cxn ang="0">
                  <a:pos x="9" y="36"/>
                </a:cxn>
                <a:cxn ang="0">
                  <a:pos x="9" y="27"/>
                </a:cxn>
                <a:cxn ang="0">
                  <a:pos x="13" y="23"/>
                </a:cxn>
                <a:cxn ang="0">
                  <a:pos x="22" y="14"/>
                </a:cxn>
                <a:cxn ang="0">
                  <a:pos x="36" y="14"/>
                </a:cxn>
                <a:cxn ang="0">
                  <a:pos x="40" y="5"/>
                </a:cxn>
                <a:cxn ang="0">
                  <a:pos x="49" y="0"/>
                </a:cxn>
                <a:cxn ang="0">
                  <a:pos x="58" y="0"/>
                </a:cxn>
                <a:cxn ang="0">
                  <a:pos x="72" y="0"/>
                </a:cxn>
                <a:cxn ang="0">
                  <a:pos x="72" y="5"/>
                </a:cxn>
                <a:cxn ang="0">
                  <a:pos x="63" y="5"/>
                </a:cxn>
                <a:cxn ang="0">
                  <a:pos x="67" y="9"/>
                </a:cxn>
                <a:cxn ang="0">
                  <a:pos x="76" y="5"/>
                </a:cxn>
                <a:cxn ang="0">
                  <a:pos x="76" y="14"/>
                </a:cxn>
                <a:cxn ang="0">
                  <a:pos x="80" y="9"/>
                </a:cxn>
                <a:cxn ang="0">
                  <a:pos x="89" y="9"/>
                </a:cxn>
                <a:cxn ang="0">
                  <a:pos x="107" y="14"/>
                </a:cxn>
                <a:cxn ang="0">
                  <a:pos x="130" y="14"/>
                </a:cxn>
                <a:cxn ang="0">
                  <a:pos x="139" y="23"/>
                </a:cxn>
                <a:cxn ang="0">
                  <a:pos x="139" y="27"/>
                </a:cxn>
                <a:cxn ang="0">
                  <a:pos x="143" y="41"/>
                </a:cxn>
                <a:cxn ang="0">
                  <a:pos x="147" y="50"/>
                </a:cxn>
                <a:cxn ang="0">
                  <a:pos x="147" y="59"/>
                </a:cxn>
                <a:cxn ang="0">
                  <a:pos x="134" y="63"/>
                </a:cxn>
                <a:cxn ang="0">
                  <a:pos x="139" y="72"/>
                </a:cxn>
                <a:cxn ang="0">
                  <a:pos x="139" y="81"/>
                </a:cxn>
                <a:cxn ang="0">
                  <a:pos x="139" y="85"/>
                </a:cxn>
                <a:cxn ang="0">
                  <a:pos x="143" y="99"/>
                </a:cxn>
                <a:cxn ang="0">
                  <a:pos x="143" y="108"/>
                </a:cxn>
                <a:cxn ang="0">
                  <a:pos x="147" y="112"/>
                </a:cxn>
                <a:cxn ang="0">
                  <a:pos x="143" y="117"/>
                </a:cxn>
                <a:cxn ang="0">
                  <a:pos x="134" y="121"/>
                </a:cxn>
                <a:cxn ang="0">
                  <a:pos x="125" y="135"/>
                </a:cxn>
                <a:cxn ang="0">
                  <a:pos x="130" y="139"/>
                </a:cxn>
                <a:cxn ang="0">
                  <a:pos x="125" y="139"/>
                </a:cxn>
                <a:cxn ang="0">
                  <a:pos x="112" y="130"/>
                </a:cxn>
                <a:cxn ang="0">
                  <a:pos x="98" y="135"/>
                </a:cxn>
                <a:cxn ang="0">
                  <a:pos x="94" y="130"/>
                </a:cxn>
                <a:cxn ang="0">
                  <a:pos x="89" y="139"/>
                </a:cxn>
                <a:cxn ang="0">
                  <a:pos x="80" y="130"/>
                </a:cxn>
                <a:cxn ang="0">
                  <a:pos x="72" y="135"/>
                </a:cxn>
                <a:cxn ang="0">
                  <a:pos x="67" y="130"/>
                </a:cxn>
                <a:cxn ang="0">
                  <a:pos x="67" y="121"/>
                </a:cxn>
                <a:cxn ang="0">
                  <a:pos x="58" y="121"/>
                </a:cxn>
                <a:cxn ang="0">
                  <a:pos x="54" y="112"/>
                </a:cxn>
                <a:cxn ang="0">
                  <a:pos x="45" y="108"/>
                </a:cxn>
                <a:cxn ang="0">
                  <a:pos x="40" y="117"/>
                </a:cxn>
                <a:cxn ang="0">
                  <a:pos x="31" y="112"/>
                </a:cxn>
                <a:cxn ang="0">
                  <a:pos x="36" y="108"/>
                </a:cxn>
                <a:cxn ang="0">
                  <a:pos x="27" y="108"/>
                </a:cxn>
                <a:cxn ang="0">
                  <a:pos x="22" y="99"/>
                </a:cxn>
                <a:cxn ang="0">
                  <a:pos x="18" y="103"/>
                </a:cxn>
                <a:cxn ang="0">
                  <a:pos x="13" y="99"/>
                </a:cxn>
              </a:cxnLst>
              <a:rect l="0" t="0" r="r" b="b"/>
              <a:pathLst>
                <a:path w="147" h="139">
                  <a:moveTo>
                    <a:pt x="13" y="99"/>
                  </a:moveTo>
                  <a:lnTo>
                    <a:pt x="13" y="90"/>
                  </a:lnTo>
                  <a:lnTo>
                    <a:pt x="9" y="85"/>
                  </a:lnTo>
                  <a:lnTo>
                    <a:pt x="9" y="72"/>
                  </a:lnTo>
                  <a:lnTo>
                    <a:pt x="9" y="59"/>
                  </a:lnTo>
                  <a:lnTo>
                    <a:pt x="0" y="50"/>
                  </a:lnTo>
                  <a:lnTo>
                    <a:pt x="0" y="36"/>
                  </a:lnTo>
                  <a:lnTo>
                    <a:pt x="0" y="27"/>
                  </a:lnTo>
                  <a:lnTo>
                    <a:pt x="5" y="27"/>
                  </a:lnTo>
                  <a:lnTo>
                    <a:pt x="9" y="36"/>
                  </a:lnTo>
                  <a:lnTo>
                    <a:pt x="9" y="27"/>
                  </a:lnTo>
                  <a:lnTo>
                    <a:pt x="13" y="23"/>
                  </a:lnTo>
                  <a:lnTo>
                    <a:pt x="22" y="14"/>
                  </a:lnTo>
                  <a:lnTo>
                    <a:pt x="36" y="14"/>
                  </a:lnTo>
                  <a:lnTo>
                    <a:pt x="40" y="5"/>
                  </a:lnTo>
                  <a:lnTo>
                    <a:pt x="49" y="0"/>
                  </a:lnTo>
                  <a:lnTo>
                    <a:pt x="58" y="0"/>
                  </a:lnTo>
                  <a:lnTo>
                    <a:pt x="72" y="0"/>
                  </a:lnTo>
                  <a:lnTo>
                    <a:pt x="72" y="5"/>
                  </a:lnTo>
                  <a:lnTo>
                    <a:pt x="63" y="5"/>
                  </a:lnTo>
                  <a:lnTo>
                    <a:pt x="67" y="9"/>
                  </a:lnTo>
                  <a:lnTo>
                    <a:pt x="76" y="5"/>
                  </a:lnTo>
                  <a:lnTo>
                    <a:pt x="76" y="14"/>
                  </a:lnTo>
                  <a:lnTo>
                    <a:pt x="80" y="9"/>
                  </a:lnTo>
                  <a:lnTo>
                    <a:pt x="89" y="9"/>
                  </a:lnTo>
                  <a:lnTo>
                    <a:pt x="107" y="14"/>
                  </a:lnTo>
                  <a:lnTo>
                    <a:pt x="130" y="14"/>
                  </a:lnTo>
                  <a:lnTo>
                    <a:pt x="139" y="23"/>
                  </a:lnTo>
                  <a:lnTo>
                    <a:pt x="139" y="27"/>
                  </a:lnTo>
                  <a:lnTo>
                    <a:pt x="143" y="41"/>
                  </a:lnTo>
                  <a:lnTo>
                    <a:pt x="147" y="50"/>
                  </a:lnTo>
                  <a:lnTo>
                    <a:pt x="147" y="59"/>
                  </a:lnTo>
                  <a:lnTo>
                    <a:pt x="134" y="63"/>
                  </a:lnTo>
                  <a:lnTo>
                    <a:pt x="139" y="72"/>
                  </a:lnTo>
                  <a:lnTo>
                    <a:pt x="139" y="81"/>
                  </a:lnTo>
                  <a:lnTo>
                    <a:pt x="139" y="85"/>
                  </a:lnTo>
                  <a:lnTo>
                    <a:pt x="143" y="99"/>
                  </a:lnTo>
                  <a:lnTo>
                    <a:pt x="143" y="108"/>
                  </a:lnTo>
                  <a:lnTo>
                    <a:pt x="147" y="112"/>
                  </a:lnTo>
                  <a:lnTo>
                    <a:pt x="143" y="117"/>
                  </a:lnTo>
                  <a:lnTo>
                    <a:pt x="134" y="121"/>
                  </a:lnTo>
                  <a:lnTo>
                    <a:pt x="125" y="135"/>
                  </a:lnTo>
                  <a:lnTo>
                    <a:pt x="130" y="139"/>
                  </a:lnTo>
                  <a:lnTo>
                    <a:pt x="125" y="139"/>
                  </a:lnTo>
                  <a:lnTo>
                    <a:pt x="112" y="130"/>
                  </a:lnTo>
                  <a:lnTo>
                    <a:pt x="98" y="135"/>
                  </a:lnTo>
                  <a:lnTo>
                    <a:pt x="94" y="130"/>
                  </a:lnTo>
                  <a:lnTo>
                    <a:pt x="89" y="139"/>
                  </a:lnTo>
                  <a:lnTo>
                    <a:pt x="80" y="130"/>
                  </a:lnTo>
                  <a:lnTo>
                    <a:pt x="72" y="135"/>
                  </a:lnTo>
                  <a:lnTo>
                    <a:pt x="67" y="130"/>
                  </a:lnTo>
                  <a:lnTo>
                    <a:pt x="67" y="121"/>
                  </a:lnTo>
                  <a:lnTo>
                    <a:pt x="58" y="121"/>
                  </a:lnTo>
                  <a:lnTo>
                    <a:pt x="54" y="112"/>
                  </a:lnTo>
                  <a:lnTo>
                    <a:pt x="45" y="108"/>
                  </a:lnTo>
                  <a:lnTo>
                    <a:pt x="40" y="117"/>
                  </a:lnTo>
                  <a:lnTo>
                    <a:pt x="31" y="112"/>
                  </a:lnTo>
                  <a:lnTo>
                    <a:pt x="36" y="108"/>
                  </a:lnTo>
                  <a:lnTo>
                    <a:pt x="27" y="108"/>
                  </a:lnTo>
                  <a:lnTo>
                    <a:pt x="22" y="99"/>
                  </a:lnTo>
                  <a:lnTo>
                    <a:pt x="18" y="103"/>
                  </a:lnTo>
                  <a:lnTo>
                    <a:pt x="13" y="99"/>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68" name="Freeform 188"/>
            <p:cNvSpPr>
              <a:spLocks noEditPoints="1"/>
            </p:cNvSpPr>
            <p:nvPr/>
          </p:nvSpPr>
          <p:spPr bwMode="gray">
            <a:xfrm>
              <a:off x="3937095" y="3486479"/>
              <a:ext cx="256475" cy="265184"/>
            </a:xfrm>
            <a:custGeom>
              <a:avLst/>
              <a:gdLst/>
              <a:ahLst/>
              <a:cxnLst>
                <a:cxn ang="0">
                  <a:pos x="0" y="174"/>
                </a:cxn>
                <a:cxn ang="0">
                  <a:pos x="0" y="179"/>
                </a:cxn>
                <a:cxn ang="0">
                  <a:pos x="9" y="179"/>
                </a:cxn>
                <a:cxn ang="0">
                  <a:pos x="9" y="174"/>
                </a:cxn>
                <a:cxn ang="0">
                  <a:pos x="0" y="174"/>
                </a:cxn>
                <a:cxn ang="0">
                  <a:pos x="120" y="4"/>
                </a:cxn>
                <a:cxn ang="0">
                  <a:pos x="120" y="13"/>
                </a:cxn>
                <a:cxn ang="0">
                  <a:pos x="120" y="27"/>
                </a:cxn>
                <a:cxn ang="0">
                  <a:pos x="120" y="31"/>
                </a:cxn>
                <a:cxn ang="0">
                  <a:pos x="120" y="31"/>
                </a:cxn>
                <a:cxn ang="0">
                  <a:pos x="120" y="40"/>
                </a:cxn>
                <a:cxn ang="0">
                  <a:pos x="116" y="54"/>
                </a:cxn>
                <a:cxn ang="0">
                  <a:pos x="112" y="58"/>
                </a:cxn>
                <a:cxn ang="0">
                  <a:pos x="112" y="67"/>
                </a:cxn>
                <a:cxn ang="0">
                  <a:pos x="116" y="72"/>
                </a:cxn>
                <a:cxn ang="0">
                  <a:pos x="116" y="72"/>
                </a:cxn>
                <a:cxn ang="0">
                  <a:pos x="116" y="76"/>
                </a:cxn>
                <a:cxn ang="0">
                  <a:pos x="120" y="80"/>
                </a:cxn>
                <a:cxn ang="0">
                  <a:pos x="120" y="89"/>
                </a:cxn>
                <a:cxn ang="0">
                  <a:pos x="120" y="98"/>
                </a:cxn>
                <a:cxn ang="0">
                  <a:pos x="120" y="98"/>
                </a:cxn>
                <a:cxn ang="0">
                  <a:pos x="125" y="94"/>
                </a:cxn>
                <a:cxn ang="0">
                  <a:pos x="134" y="98"/>
                </a:cxn>
                <a:cxn ang="0">
                  <a:pos x="138" y="98"/>
                </a:cxn>
                <a:cxn ang="0">
                  <a:pos x="143" y="94"/>
                </a:cxn>
                <a:cxn ang="0">
                  <a:pos x="143" y="85"/>
                </a:cxn>
                <a:cxn ang="0">
                  <a:pos x="147" y="85"/>
                </a:cxn>
                <a:cxn ang="0">
                  <a:pos x="143" y="76"/>
                </a:cxn>
                <a:cxn ang="0">
                  <a:pos x="147" y="67"/>
                </a:cxn>
                <a:cxn ang="0">
                  <a:pos x="138" y="54"/>
                </a:cxn>
                <a:cxn ang="0">
                  <a:pos x="147" y="49"/>
                </a:cxn>
                <a:cxn ang="0">
                  <a:pos x="147" y="40"/>
                </a:cxn>
                <a:cxn ang="0">
                  <a:pos x="147" y="36"/>
                </a:cxn>
                <a:cxn ang="0">
                  <a:pos x="152" y="22"/>
                </a:cxn>
                <a:cxn ang="0">
                  <a:pos x="161" y="13"/>
                </a:cxn>
                <a:cxn ang="0">
                  <a:pos x="152" y="9"/>
                </a:cxn>
                <a:cxn ang="0">
                  <a:pos x="134" y="9"/>
                </a:cxn>
                <a:cxn ang="0">
                  <a:pos x="129" y="0"/>
                </a:cxn>
                <a:cxn ang="0">
                  <a:pos x="120" y="4"/>
                </a:cxn>
              </a:cxnLst>
              <a:rect l="0" t="0" r="r" b="b"/>
              <a:pathLst>
                <a:path w="161" h="179">
                  <a:moveTo>
                    <a:pt x="0" y="174"/>
                  </a:moveTo>
                  <a:lnTo>
                    <a:pt x="0" y="179"/>
                  </a:lnTo>
                  <a:lnTo>
                    <a:pt x="9" y="179"/>
                  </a:lnTo>
                  <a:lnTo>
                    <a:pt x="9" y="174"/>
                  </a:lnTo>
                  <a:lnTo>
                    <a:pt x="0" y="174"/>
                  </a:lnTo>
                  <a:close/>
                  <a:moveTo>
                    <a:pt x="120" y="4"/>
                  </a:moveTo>
                  <a:lnTo>
                    <a:pt x="120" y="13"/>
                  </a:lnTo>
                  <a:lnTo>
                    <a:pt x="120" y="27"/>
                  </a:lnTo>
                  <a:lnTo>
                    <a:pt x="120" y="31"/>
                  </a:lnTo>
                  <a:lnTo>
                    <a:pt x="120" y="31"/>
                  </a:lnTo>
                  <a:lnTo>
                    <a:pt x="120" y="40"/>
                  </a:lnTo>
                  <a:lnTo>
                    <a:pt x="116" y="54"/>
                  </a:lnTo>
                  <a:lnTo>
                    <a:pt x="112" y="58"/>
                  </a:lnTo>
                  <a:lnTo>
                    <a:pt x="112" y="67"/>
                  </a:lnTo>
                  <a:lnTo>
                    <a:pt x="116" y="72"/>
                  </a:lnTo>
                  <a:lnTo>
                    <a:pt x="116" y="72"/>
                  </a:lnTo>
                  <a:lnTo>
                    <a:pt x="116" y="76"/>
                  </a:lnTo>
                  <a:lnTo>
                    <a:pt x="120" y="80"/>
                  </a:lnTo>
                  <a:lnTo>
                    <a:pt x="120" y="89"/>
                  </a:lnTo>
                  <a:lnTo>
                    <a:pt x="120" y="98"/>
                  </a:lnTo>
                  <a:lnTo>
                    <a:pt x="120" y="98"/>
                  </a:lnTo>
                  <a:lnTo>
                    <a:pt x="125" y="94"/>
                  </a:lnTo>
                  <a:lnTo>
                    <a:pt x="134" y="98"/>
                  </a:lnTo>
                  <a:lnTo>
                    <a:pt x="138" y="98"/>
                  </a:lnTo>
                  <a:lnTo>
                    <a:pt x="143" y="94"/>
                  </a:lnTo>
                  <a:lnTo>
                    <a:pt x="143" y="85"/>
                  </a:lnTo>
                  <a:lnTo>
                    <a:pt x="147" y="85"/>
                  </a:lnTo>
                  <a:lnTo>
                    <a:pt x="143" y="76"/>
                  </a:lnTo>
                  <a:lnTo>
                    <a:pt x="147" y="67"/>
                  </a:lnTo>
                  <a:lnTo>
                    <a:pt x="138" y="54"/>
                  </a:lnTo>
                  <a:lnTo>
                    <a:pt x="147" y="49"/>
                  </a:lnTo>
                  <a:lnTo>
                    <a:pt x="147" y="40"/>
                  </a:lnTo>
                  <a:lnTo>
                    <a:pt x="147" y="36"/>
                  </a:lnTo>
                  <a:lnTo>
                    <a:pt x="152" y="22"/>
                  </a:lnTo>
                  <a:lnTo>
                    <a:pt x="161" y="13"/>
                  </a:lnTo>
                  <a:lnTo>
                    <a:pt x="152" y="9"/>
                  </a:lnTo>
                  <a:lnTo>
                    <a:pt x="134" y="9"/>
                  </a:lnTo>
                  <a:lnTo>
                    <a:pt x="129" y="0"/>
                  </a:lnTo>
                  <a:lnTo>
                    <a:pt x="120" y="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69" name="Freeform 189"/>
            <p:cNvSpPr>
              <a:spLocks/>
            </p:cNvSpPr>
            <p:nvPr/>
          </p:nvSpPr>
          <p:spPr bwMode="gray">
            <a:xfrm>
              <a:off x="4790948" y="3301295"/>
              <a:ext cx="205498" cy="145184"/>
            </a:xfrm>
            <a:custGeom>
              <a:avLst/>
              <a:gdLst/>
              <a:ahLst/>
              <a:cxnLst>
                <a:cxn ang="0">
                  <a:pos x="0" y="45"/>
                </a:cxn>
                <a:cxn ang="0">
                  <a:pos x="4" y="54"/>
                </a:cxn>
                <a:cxn ang="0">
                  <a:pos x="4" y="62"/>
                </a:cxn>
                <a:cxn ang="0">
                  <a:pos x="13" y="71"/>
                </a:cxn>
                <a:cxn ang="0">
                  <a:pos x="22" y="76"/>
                </a:cxn>
                <a:cxn ang="0">
                  <a:pos x="27" y="76"/>
                </a:cxn>
                <a:cxn ang="0">
                  <a:pos x="27" y="80"/>
                </a:cxn>
                <a:cxn ang="0">
                  <a:pos x="31" y="80"/>
                </a:cxn>
                <a:cxn ang="0">
                  <a:pos x="36" y="80"/>
                </a:cxn>
                <a:cxn ang="0">
                  <a:pos x="36" y="89"/>
                </a:cxn>
                <a:cxn ang="0">
                  <a:pos x="49" y="94"/>
                </a:cxn>
                <a:cxn ang="0">
                  <a:pos x="62" y="98"/>
                </a:cxn>
                <a:cxn ang="0">
                  <a:pos x="76" y="98"/>
                </a:cxn>
                <a:cxn ang="0">
                  <a:pos x="85" y="89"/>
                </a:cxn>
                <a:cxn ang="0">
                  <a:pos x="98" y="85"/>
                </a:cxn>
                <a:cxn ang="0">
                  <a:pos x="116" y="94"/>
                </a:cxn>
                <a:cxn ang="0">
                  <a:pos x="116" y="85"/>
                </a:cxn>
                <a:cxn ang="0">
                  <a:pos x="120" y="80"/>
                </a:cxn>
                <a:cxn ang="0">
                  <a:pos x="120" y="67"/>
                </a:cxn>
                <a:cxn ang="0">
                  <a:pos x="120" y="71"/>
                </a:cxn>
                <a:cxn ang="0">
                  <a:pos x="129" y="71"/>
                </a:cxn>
                <a:cxn ang="0">
                  <a:pos x="129" y="62"/>
                </a:cxn>
                <a:cxn ang="0">
                  <a:pos x="125" y="62"/>
                </a:cxn>
                <a:cxn ang="0">
                  <a:pos x="116" y="67"/>
                </a:cxn>
                <a:cxn ang="0">
                  <a:pos x="112" y="62"/>
                </a:cxn>
                <a:cxn ang="0">
                  <a:pos x="107" y="58"/>
                </a:cxn>
                <a:cxn ang="0">
                  <a:pos x="112" y="40"/>
                </a:cxn>
                <a:cxn ang="0">
                  <a:pos x="107" y="27"/>
                </a:cxn>
                <a:cxn ang="0">
                  <a:pos x="103" y="18"/>
                </a:cxn>
                <a:cxn ang="0">
                  <a:pos x="89" y="0"/>
                </a:cxn>
                <a:cxn ang="0">
                  <a:pos x="67" y="9"/>
                </a:cxn>
                <a:cxn ang="0">
                  <a:pos x="40" y="4"/>
                </a:cxn>
                <a:cxn ang="0">
                  <a:pos x="36" y="9"/>
                </a:cxn>
                <a:cxn ang="0">
                  <a:pos x="36" y="13"/>
                </a:cxn>
                <a:cxn ang="0">
                  <a:pos x="22" y="18"/>
                </a:cxn>
                <a:cxn ang="0">
                  <a:pos x="13" y="36"/>
                </a:cxn>
                <a:cxn ang="0">
                  <a:pos x="13" y="40"/>
                </a:cxn>
                <a:cxn ang="0">
                  <a:pos x="4" y="45"/>
                </a:cxn>
                <a:cxn ang="0">
                  <a:pos x="0" y="45"/>
                </a:cxn>
              </a:cxnLst>
              <a:rect l="0" t="0" r="r" b="b"/>
              <a:pathLst>
                <a:path w="129" h="98">
                  <a:moveTo>
                    <a:pt x="0" y="45"/>
                  </a:moveTo>
                  <a:lnTo>
                    <a:pt x="4" y="54"/>
                  </a:lnTo>
                  <a:lnTo>
                    <a:pt x="4" y="62"/>
                  </a:lnTo>
                  <a:lnTo>
                    <a:pt x="13" y="71"/>
                  </a:lnTo>
                  <a:lnTo>
                    <a:pt x="22" y="76"/>
                  </a:lnTo>
                  <a:lnTo>
                    <a:pt x="27" y="76"/>
                  </a:lnTo>
                  <a:lnTo>
                    <a:pt x="27" y="80"/>
                  </a:lnTo>
                  <a:lnTo>
                    <a:pt x="31" y="80"/>
                  </a:lnTo>
                  <a:lnTo>
                    <a:pt x="36" y="80"/>
                  </a:lnTo>
                  <a:lnTo>
                    <a:pt x="36" y="89"/>
                  </a:lnTo>
                  <a:lnTo>
                    <a:pt x="49" y="94"/>
                  </a:lnTo>
                  <a:lnTo>
                    <a:pt x="62" y="98"/>
                  </a:lnTo>
                  <a:lnTo>
                    <a:pt x="76" y="98"/>
                  </a:lnTo>
                  <a:lnTo>
                    <a:pt x="85" y="89"/>
                  </a:lnTo>
                  <a:lnTo>
                    <a:pt x="98" y="85"/>
                  </a:lnTo>
                  <a:lnTo>
                    <a:pt x="116" y="94"/>
                  </a:lnTo>
                  <a:lnTo>
                    <a:pt x="116" y="85"/>
                  </a:lnTo>
                  <a:lnTo>
                    <a:pt x="120" y="80"/>
                  </a:lnTo>
                  <a:lnTo>
                    <a:pt x="120" y="67"/>
                  </a:lnTo>
                  <a:lnTo>
                    <a:pt x="120" y="71"/>
                  </a:lnTo>
                  <a:lnTo>
                    <a:pt x="129" y="71"/>
                  </a:lnTo>
                  <a:lnTo>
                    <a:pt x="129" y="62"/>
                  </a:lnTo>
                  <a:lnTo>
                    <a:pt x="125" y="62"/>
                  </a:lnTo>
                  <a:lnTo>
                    <a:pt x="116" y="67"/>
                  </a:lnTo>
                  <a:lnTo>
                    <a:pt x="112" y="62"/>
                  </a:lnTo>
                  <a:lnTo>
                    <a:pt x="107" y="58"/>
                  </a:lnTo>
                  <a:lnTo>
                    <a:pt x="112" y="40"/>
                  </a:lnTo>
                  <a:lnTo>
                    <a:pt x="107" y="27"/>
                  </a:lnTo>
                  <a:lnTo>
                    <a:pt x="103" y="18"/>
                  </a:lnTo>
                  <a:lnTo>
                    <a:pt x="89" y="0"/>
                  </a:lnTo>
                  <a:lnTo>
                    <a:pt x="67" y="9"/>
                  </a:lnTo>
                  <a:lnTo>
                    <a:pt x="40" y="4"/>
                  </a:lnTo>
                  <a:lnTo>
                    <a:pt x="36" y="9"/>
                  </a:lnTo>
                  <a:lnTo>
                    <a:pt x="36" y="13"/>
                  </a:lnTo>
                  <a:lnTo>
                    <a:pt x="22" y="18"/>
                  </a:lnTo>
                  <a:lnTo>
                    <a:pt x="13" y="36"/>
                  </a:lnTo>
                  <a:lnTo>
                    <a:pt x="13" y="40"/>
                  </a:lnTo>
                  <a:lnTo>
                    <a:pt x="4" y="45"/>
                  </a:lnTo>
                  <a:lnTo>
                    <a:pt x="0" y="4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70" name="Freeform 190"/>
            <p:cNvSpPr>
              <a:spLocks/>
            </p:cNvSpPr>
            <p:nvPr/>
          </p:nvSpPr>
          <p:spPr bwMode="gray">
            <a:xfrm>
              <a:off x="4704926" y="3261295"/>
              <a:ext cx="135406" cy="45926"/>
            </a:xfrm>
            <a:custGeom>
              <a:avLst/>
              <a:gdLst/>
              <a:ahLst/>
              <a:cxnLst>
                <a:cxn ang="0">
                  <a:pos x="0" y="22"/>
                </a:cxn>
                <a:cxn ang="0">
                  <a:pos x="5" y="18"/>
                </a:cxn>
                <a:cxn ang="0">
                  <a:pos x="14" y="18"/>
                </a:cxn>
                <a:cxn ang="0">
                  <a:pos x="18" y="13"/>
                </a:cxn>
                <a:cxn ang="0">
                  <a:pos x="23" y="5"/>
                </a:cxn>
                <a:cxn ang="0">
                  <a:pos x="27" y="0"/>
                </a:cxn>
                <a:cxn ang="0">
                  <a:pos x="32" y="5"/>
                </a:cxn>
                <a:cxn ang="0">
                  <a:pos x="40" y="0"/>
                </a:cxn>
                <a:cxn ang="0">
                  <a:pos x="49" y="9"/>
                </a:cxn>
                <a:cxn ang="0">
                  <a:pos x="54" y="0"/>
                </a:cxn>
                <a:cxn ang="0">
                  <a:pos x="58" y="5"/>
                </a:cxn>
                <a:cxn ang="0">
                  <a:pos x="72" y="0"/>
                </a:cxn>
                <a:cxn ang="0">
                  <a:pos x="85" y="9"/>
                </a:cxn>
                <a:cxn ang="0">
                  <a:pos x="81" y="22"/>
                </a:cxn>
                <a:cxn ang="0">
                  <a:pos x="72" y="22"/>
                </a:cxn>
                <a:cxn ang="0">
                  <a:pos x="67" y="18"/>
                </a:cxn>
                <a:cxn ang="0">
                  <a:pos x="63" y="22"/>
                </a:cxn>
                <a:cxn ang="0">
                  <a:pos x="54" y="18"/>
                </a:cxn>
                <a:cxn ang="0">
                  <a:pos x="45" y="27"/>
                </a:cxn>
                <a:cxn ang="0">
                  <a:pos x="36" y="27"/>
                </a:cxn>
                <a:cxn ang="0">
                  <a:pos x="32" y="31"/>
                </a:cxn>
                <a:cxn ang="0">
                  <a:pos x="14" y="31"/>
                </a:cxn>
                <a:cxn ang="0">
                  <a:pos x="9" y="27"/>
                </a:cxn>
                <a:cxn ang="0">
                  <a:pos x="9" y="22"/>
                </a:cxn>
                <a:cxn ang="0">
                  <a:pos x="5" y="22"/>
                </a:cxn>
                <a:cxn ang="0">
                  <a:pos x="0" y="22"/>
                </a:cxn>
              </a:cxnLst>
              <a:rect l="0" t="0" r="r" b="b"/>
              <a:pathLst>
                <a:path w="85" h="31">
                  <a:moveTo>
                    <a:pt x="0" y="22"/>
                  </a:moveTo>
                  <a:lnTo>
                    <a:pt x="5" y="18"/>
                  </a:lnTo>
                  <a:lnTo>
                    <a:pt x="14" y="18"/>
                  </a:lnTo>
                  <a:lnTo>
                    <a:pt x="18" y="13"/>
                  </a:lnTo>
                  <a:lnTo>
                    <a:pt x="23" y="5"/>
                  </a:lnTo>
                  <a:lnTo>
                    <a:pt x="27" y="0"/>
                  </a:lnTo>
                  <a:lnTo>
                    <a:pt x="32" y="5"/>
                  </a:lnTo>
                  <a:lnTo>
                    <a:pt x="40" y="0"/>
                  </a:lnTo>
                  <a:lnTo>
                    <a:pt x="49" y="9"/>
                  </a:lnTo>
                  <a:lnTo>
                    <a:pt x="54" y="0"/>
                  </a:lnTo>
                  <a:lnTo>
                    <a:pt x="58" y="5"/>
                  </a:lnTo>
                  <a:lnTo>
                    <a:pt x="72" y="0"/>
                  </a:lnTo>
                  <a:lnTo>
                    <a:pt x="85" y="9"/>
                  </a:lnTo>
                  <a:lnTo>
                    <a:pt x="81" y="22"/>
                  </a:lnTo>
                  <a:lnTo>
                    <a:pt x="72" y="22"/>
                  </a:lnTo>
                  <a:lnTo>
                    <a:pt x="67" y="18"/>
                  </a:lnTo>
                  <a:lnTo>
                    <a:pt x="63" y="22"/>
                  </a:lnTo>
                  <a:lnTo>
                    <a:pt x="54" y="18"/>
                  </a:lnTo>
                  <a:lnTo>
                    <a:pt x="45" y="27"/>
                  </a:lnTo>
                  <a:lnTo>
                    <a:pt x="36" y="27"/>
                  </a:lnTo>
                  <a:lnTo>
                    <a:pt x="32" y="31"/>
                  </a:lnTo>
                  <a:lnTo>
                    <a:pt x="14" y="31"/>
                  </a:lnTo>
                  <a:lnTo>
                    <a:pt x="9" y="27"/>
                  </a:lnTo>
                  <a:lnTo>
                    <a:pt x="9" y="22"/>
                  </a:lnTo>
                  <a:lnTo>
                    <a:pt x="5" y="22"/>
                  </a:lnTo>
                  <a:lnTo>
                    <a:pt x="0" y="2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71" name="Freeform 191"/>
            <p:cNvSpPr>
              <a:spLocks/>
            </p:cNvSpPr>
            <p:nvPr/>
          </p:nvSpPr>
          <p:spPr bwMode="gray">
            <a:xfrm>
              <a:off x="4626868" y="3347221"/>
              <a:ext cx="71685" cy="40000"/>
            </a:xfrm>
            <a:custGeom>
              <a:avLst/>
              <a:gdLst/>
              <a:ahLst/>
              <a:cxnLst>
                <a:cxn ang="0">
                  <a:pos x="5" y="27"/>
                </a:cxn>
                <a:cxn ang="0">
                  <a:pos x="5" y="27"/>
                </a:cxn>
                <a:cxn ang="0">
                  <a:pos x="5" y="27"/>
                </a:cxn>
                <a:cxn ang="0">
                  <a:pos x="14" y="27"/>
                </a:cxn>
                <a:cxn ang="0">
                  <a:pos x="14" y="27"/>
                </a:cxn>
                <a:cxn ang="0">
                  <a:pos x="18" y="23"/>
                </a:cxn>
                <a:cxn ang="0">
                  <a:pos x="22" y="27"/>
                </a:cxn>
                <a:cxn ang="0">
                  <a:pos x="27" y="27"/>
                </a:cxn>
                <a:cxn ang="0">
                  <a:pos x="27" y="27"/>
                </a:cxn>
                <a:cxn ang="0">
                  <a:pos x="27" y="23"/>
                </a:cxn>
                <a:cxn ang="0">
                  <a:pos x="31" y="18"/>
                </a:cxn>
                <a:cxn ang="0">
                  <a:pos x="31" y="18"/>
                </a:cxn>
                <a:cxn ang="0">
                  <a:pos x="31" y="14"/>
                </a:cxn>
                <a:cxn ang="0">
                  <a:pos x="31" y="14"/>
                </a:cxn>
                <a:cxn ang="0">
                  <a:pos x="36" y="14"/>
                </a:cxn>
                <a:cxn ang="0">
                  <a:pos x="36" y="9"/>
                </a:cxn>
                <a:cxn ang="0">
                  <a:pos x="40" y="9"/>
                </a:cxn>
                <a:cxn ang="0">
                  <a:pos x="40" y="9"/>
                </a:cxn>
                <a:cxn ang="0">
                  <a:pos x="40" y="5"/>
                </a:cxn>
                <a:cxn ang="0">
                  <a:pos x="45" y="9"/>
                </a:cxn>
                <a:cxn ang="0">
                  <a:pos x="45" y="9"/>
                </a:cxn>
                <a:cxn ang="0">
                  <a:pos x="40" y="0"/>
                </a:cxn>
                <a:cxn ang="0">
                  <a:pos x="27" y="5"/>
                </a:cxn>
                <a:cxn ang="0">
                  <a:pos x="18" y="9"/>
                </a:cxn>
                <a:cxn ang="0">
                  <a:pos x="5" y="9"/>
                </a:cxn>
                <a:cxn ang="0">
                  <a:pos x="0" y="9"/>
                </a:cxn>
                <a:cxn ang="0">
                  <a:pos x="5" y="14"/>
                </a:cxn>
                <a:cxn ang="0">
                  <a:pos x="5" y="18"/>
                </a:cxn>
                <a:cxn ang="0">
                  <a:pos x="9" y="27"/>
                </a:cxn>
                <a:cxn ang="0">
                  <a:pos x="5" y="27"/>
                </a:cxn>
              </a:cxnLst>
              <a:rect l="0" t="0" r="r" b="b"/>
              <a:pathLst>
                <a:path w="45" h="27">
                  <a:moveTo>
                    <a:pt x="5" y="27"/>
                  </a:moveTo>
                  <a:lnTo>
                    <a:pt x="5" y="27"/>
                  </a:lnTo>
                  <a:lnTo>
                    <a:pt x="5" y="27"/>
                  </a:lnTo>
                  <a:lnTo>
                    <a:pt x="14" y="27"/>
                  </a:lnTo>
                  <a:lnTo>
                    <a:pt x="14" y="27"/>
                  </a:lnTo>
                  <a:lnTo>
                    <a:pt x="18" y="23"/>
                  </a:lnTo>
                  <a:lnTo>
                    <a:pt x="22" y="27"/>
                  </a:lnTo>
                  <a:lnTo>
                    <a:pt x="27" y="27"/>
                  </a:lnTo>
                  <a:lnTo>
                    <a:pt x="27" y="27"/>
                  </a:lnTo>
                  <a:lnTo>
                    <a:pt x="27" y="23"/>
                  </a:lnTo>
                  <a:lnTo>
                    <a:pt x="31" y="18"/>
                  </a:lnTo>
                  <a:lnTo>
                    <a:pt x="31" y="18"/>
                  </a:lnTo>
                  <a:lnTo>
                    <a:pt x="31" y="14"/>
                  </a:lnTo>
                  <a:lnTo>
                    <a:pt x="31" y="14"/>
                  </a:lnTo>
                  <a:lnTo>
                    <a:pt x="36" y="14"/>
                  </a:lnTo>
                  <a:lnTo>
                    <a:pt x="36" y="9"/>
                  </a:lnTo>
                  <a:lnTo>
                    <a:pt x="40" y="9"/>
                  </a:lnTo>
                  <a:lnTo>
                    <a:pt x="40" y="9"/>
                  </a:lnTo>
                  <a:lnTo>
                    <a:pt x="40" y="5"/>
                  </a:lnTo>
                  <a:lnTo>
                    <a:pt x="45" y="9"/>
                  </a:lnTo>
                  <a:lnTo>
                    <a:pt x="45" y="9"/>
                  </a:lnTo>
                  <a:lnTo>
                    <a:pt x="40" y="0"/>
                  </a:lnTo>
                  <a:lnTo>
                    <a:pt x="27" y="5"/>
                  </a:lnTo>
                  <a:lnTo>
                    <a:pt x="18" y="9"/>
                  </a:lnTo>
                  <a:lnTo>
                    <a:pt x="5" y="9"/>
                  </a:lnTo>
                  <a:lnTo>
                    <a:pt x="0" y="9"/>
                  </a:lnTo>
                  <a:lnTo>
                    <a:pt x="5" y="14"/>
                  </a:lnTo>
                  <a:lnTo>
                    <a:pt x="5" y="18"/>
                  </a:lnTo>
                  <a:lnTo>
                    <a:pt x="9" y="27"/>
                  </a:lnTo>
                  <a:lnTo>
                    <a:pt x="5" y="27"/>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72" name="Freeform 192"/>
            <p:cNvSpPr>
              <a:spLocks noEditPoints="1"/>
            </p:cNvSpPr>
            <p:nvPr/>
          </p:nvSpPr>
          <p:spPr bwMode="gray">
            <a:xfrm>
              <a:off x="4577485" y="2400559"/>
              <a:ext cx="297893" cy="648885"/>
            </a:xfrm>
            <a:custGeom>
              <a:avLst/>
              <a:gdLst/>
              <a:ahLst/>
              <a:cxnLst>
                <a:cxn ang="0">
                  <a:pos x="0" y="340"/>
                </a:cxn>
                <a:cxn ang="0">
                  <a:pos x="9" y="358"/>
                </a:cxn>
                <a:cxn ang="0">
                  <a:pos x="13" y="358"/>
                </a:cxn>
                <a:cxn ang="0">
                  <a:pos x="9" y="371"/>
                </a:cxn>
                <a:cxn ang="0">
                  <a:pos x="13" y="384"/>
                </a:cxn>
                <a:cxn ang="0">
                  <a:pos x="27" y="402"/>
                </a:cxn>
                <a:cxn ang="0">
                  <a:pos x="22" y="411"/>
                </a:cxn>
                <a:cxn ang="0">
                  <a:pos x="22" y="429"/>
                </a:cxn>
                <a:cxn ang="0">
                  <a:pos x="31" y="438"/>
                </a:cxn>
                <a:cxn ang="0">
                  <a:pos x="45" y="434"/>
                </a:cxn>
                <a:cxn ang="0">
                  <a:pos x="45" y="420"/>
                </a:cxn>
                <a:cxn ang="0">
                  <a:pos x="53" y="416"/>
                </a:cxn>
                <a:cxn ang="0">
                  <a:pos x="76" y="407"/>
                </a:cxn>
                <a:cxn ang="0">
                  <a:pos x="85" y="358"/>
                </a:cxn>
                <a:cxn ang="0">
                  <a:pos x="112" y="340"/>
                </a:cxn>
                <a:cxn ang="0">
                  <a:pos x="116" y="317"/>
                </a:cxn>
                <a:cxn ang="0">
                  <a:pos x="98" y="295"/>
                </a:cxn>
                <a:cxn ang="0">
                  <a:pos x="94" y="282"/>
                </a:cxn>
                <a:cxn ang="0">
                  <a:pos x="98" y="259"/>
                </a:cxn>
                <a:cxn ang="0">
                  <a:pos x="98" y="241"/>
                </a:cxn>
                <a:cxn ang="0">
                  <a:pos x="98" y="233"/>
                </a:cxn>
                <a:cxn ang="0">
                  <a:pos x="103" y="224"/>
                </a:cxn>
                <a:cxn ang="0">
                  <a:pos x="103" y="215"/>
                </a:cxn>
                <a:cxn ang="0">
                  <a:pos x="116" y="210"/>
                </a:cxn>
                <a:cxn ang="0">
                  <a:pos x="125" y="201"/>
                </a:cxn>
                <a:cxn ang="0">
                  <a:pos x="138" y="188"/>
                </a:cxn>
                <a:cxn ang="0">
                  <a:pos x="143" y="165"/>
                </a:cxn>
                <a:cxn ang="0">
                  <a:pos x="161" y="139"/>
                </a:cxn>
                <a:cxn ang="0">
                  <a:pos x="165" y="125"/>
                </a:cxn>
                <a:cxn ang="0">
                  <a:pos x="174" y="125"/>
                </a:cxn>
                <a:cxn ang="0">
                  <a:pos x="183" y="112"/>
                </a:cxn>
                <a:cxn ang="0">
                  <a:pos x="187" y="81"/>
                </a:cxn>
                <a:cxn ang="0">
                  <a:pos x="179" y="36"/>
                </a:cxn>
                <a:cxn ang="0">
                  <a:pos x="152" y="14"/>
                </a:cxn>
                <a:cxn ang="0">
                  <a:pos x="129" y="0"/>
                </a:cxn>
                <a:cxn ang="0">
                  <a:pos x="125" y="22"/>
                </a:cxn>
                <a:cxn ang="0">
                  <a:pos x="98" y="22"/>
                </a:cxn>
                <a:cxn ang="0">
                  <a:pos x="98" y="40"/>
                </a:cxn>
                <a:cxn ang="0">
                  <a:pos x="80" y="49"/>
                </a:cxn>
                <a:cxn ang="0">
                  <a:pos x="80" y="81"/>
                </a:cxn>
                <a:cxn ang="0">
                  <a:pos x="62" y="112"/>
                </a:cxn>
                <a:cxn ang="0">
                  <a:pos x="53" y="116"/>
                </a:cxn>
                <a:cxn ang="0">
                  <a:pos x="49" y="139"/>
                </a:cxn>
                <a:cxn ang="0">
                  <a:pos x="45" y="179"/>
                </a:cxn>
                <a:cxn ang="0">
                  <a:pos x="27" y="179"/>
                </a:cxn>
                <a:cxn ang="0">
                  <a:pos x="13" y="201"/>
                </a:cxn>
                <a:cxn ang="0">
                  <a:pos x="13" y="210"/>
                </a:cxn>
                <a:cxn ang="0">
                  <a:pos x="27" y="273"/>
                </a:cxn>
                <a:cxn ang="0">
                  <a:pos x="22" y="313"/>
                </a:cxn>
                <a:cxn ang="0">
                  <a:pos x="13" y="331"/>
                </a:cxn>
                <a:cxn ang="0">
                  <a:pos x="4" y="340"/>
                </a:cxn>
                <a:cxn ang="0">
                  <a:pos x="80" y="402"/>
                </a:cxn>
                <a:cxn ang="0">
                  <a:pos x="80" y="411"/>
                </a:cxn>
                <a:cxn ang="0">
                  <a:pos x="89" y="384"/>
                </a:cxn>
                <a:cxn ang="0">
                  <a:pos x="120" y="371"/>
                </a:cxn>
                <a:cxn ang="0">
                  <a:pos x="112" y="371"/>
                </a:cxn>
                <a:cxn ang="0">
                  <a:pos x="103" y="376"/>
                </a:cxn>
                <a:cxn ang="0">
                  <a:pos x="107" y="393"/>
                </a:cxn>
                <a:cxn ang="0">
                  <a:pos x="112" y="380"/>
                </a:cxn>
                <a:cxn ang="0">
                  <a:pos x="120" y="371"/>
                </a:cxn>
              </a:cxnLst>
              <a:rect l="0" t="0" r="r" b="b"/>
              <a:pathLst>
                <a:path w="187" h="438">
                  <a:moveTo>
                    <a:pt x="4" y="340"/>
                  </a:moveTo>
                  <a:lnTo>
                    <a:pt x="0" y="340"/>
                  </a:lnTo>
                  <a:lnTo>
                    <a:pt x="0" y="358"/>
                  </a:lnTo>
                  <a:lnTo>
                    <a:pt x="9" y="358"/>
                  </a:lnTo>
                  <a:lnTo>
                    <a:pt x="9" y="353"/>
                  </a:lnTo>
                  <a:lnTo>
                    <a:pt x="13" y="358"/>
                  </a:lnTo>
                  <a:lnTo>
                    <a:pt x="9" y="367"/>
                  </a:lnTo>
                  <a:lnTo>
                    <a:pt x="9" y="371"/>
                  </a:lnTo>
                  <a:lnTo>
                    <a:pt x="9" y="384"/>
                  </a:lnTo>
                  <a:lnTo>
                    <a:pt x="13" y="384"/>
                  </a:lnTo>
                  <a:lnTo>
                    <a:pt x="18" y="398"/>
                  </a:lnTo>
                  <a:lnTo>
                    <a:pt x="27" y="402"/>
                  </a:lnTo>
                  <a:lnTo>
                    <a:pt x="18" y="411"/>
                  </a:lnTo>
                  <a:lnTo>
                    <a:pt x="22" y="411"/>
                  </a:lnTo>
                  <a:lnTo>
                    <a:pt x="18" y="411"/>
                  </a:lnTo>
                  <a:lnTo>
                    <a:pt x="22" y="429"/>
                  </a:lnTo>
                  <a:lnTo>
                    <a:pt x="22" y="434"/>
                  </a:lnTo>
                  <a:lnTo>
                    <a:pt x="31" y="438"/>
                  </a:lnTo>
                  <a:lnTo>
                    <a:pt x="45" y="438"/>
                  </a:lnTo>
                  <a:lnTo>
                    <a:pt x="45" y="434"/>
                  </a:lnTo>
                  <a:lnTo>
                    <a:pt x="45" y="429"/>
                  </a:lnTo>
                  <a:lnTo>
                    <a:pt x="45" y="420"/>
                  </a:lnTo>
                  <a:lnTo>
                    <a:pt x="53" y="420"/>
                  </a:lnTo>
                  <a:lnTo>
                    <a:pt x="53" y="416"/>
                  </a:lnTo>
                  <a:lnTo>
                    <a:pt x="71" y="416"/>
                  </a:lnTo>
                  <a:lnTo>
                    <a:pt x="76" y="407"/>
                  </a:lnTo>
                  <a:lnTo>
                    <a:pt x="80" y="380"/>
                  </a:lnTo>
                  <a:lnTo>
                    <a:pt x="85" y="358"/>
                  </a:lnTo>
                  <a:lnTo>
                    <a:pt x="94" y="344"/>
                  </a:lnTo>
                  <a:lnTo>
                    <a:pt x="112" y="340"/>
                  </a:lnTo>
                  <a:lnTo>
                    <a:pt x="107" y="331"/>
                  </a:lnTo>
                  <a:lnTo>
                    <a:pt x="116" y="317"/>
                  </a:lnTo>
                  <a:lnTo>
                    <a:pt x="112" y="308"/>
                  </a:lnTo>
                  <a:lnTo>
                    <a:pt x="98" y="295"/>
                  </a:lnTo>
                  <a:lnTo>
                    <a:pt x="94" y="291"/>
                  </a:lnTo>
                  <a:lnTo>
                    <a:pt x="94" y="282"/>
                  </a:lnTo>
                  <a:lnTo>
                    <a:pt x="94" y="259"/>
                  </a:lnTo>
                  <a:lnTo>
                    <a:pt x="98" y="259"/>
                  </a:lnTo>
                  <a:lnTo>
                    <a:pt x="94" y="255"/>
                  </a:lnTo>
                  <a:lnTo>
                    <a:pt x="98" y="241"/>
                  </a:lnTo>
                  <a:lnTo>
                    <a:pt x="94" y="237"/>
                  </a:lnTo>
                  <a:lnTo>
                    <a:pt x="98" y="233"/>
                  </a:lnTo>
                  <a:lnTo>
                    <a:pt x="98" y="224"/>
                  </a:lnTo>
                  <a:lnTo>
                    <a:pt x="103" y="224"/>
                  </a:lnTo>
                  <a:lnTo>
                    <a:pt x="107" y="219"/>
                  </a:lnTo>
                  <a:lnTo>
                    <a:pt x="103" y="215"/>
                  </a:lnTo>
                  <a:lnTo>
                    <a:pt x="112" y="206"/>
                  </a:lnTo>
                  <a:lnTo>
                    <a:pt x="116" y="210"/>
                  </a:lnTo>
                  <a:lnTo>
                    <a:pt x="125" y="197"/>
                  </a:lnTo>
                  <a:lnTo>
                    <a:pt x="125" y="201"/>
                  </a:lnTo>
                  <a:lnTo>
                    <a:pt x="129" y="192"/>
                  </a:lnTo>
                  <a:lnTo>
                    <a:pt x="138" y="188"/>
                  </a:lnTo>
                  <a:lnTo>
                    <a:pt x="152" y="174"/>
                  </a:lnTo>
                  <a:lnTo>
                    <a:pt x="143" y="165"/>
                  </a:lnTo>
                  <a:lnTo>
                    <a:pt x="152" y="148"/>
                  </a:lnTo>
                  <a:lnTo>
                    <a:pt x="161" y="139"/>
                  </a:lnTo>
                  <a:lnTo>
                    <a:pt x="161" y="130"/>
                  </a:lnTo>
                  <a:lnTo>
                    <a:pt x="165" y="125"/>
                  </a:lnTo>
                  <a:lnTo>
                    <a:pt x="165" y="121"/>
                  </a:lnTo>
                  <a:lnTo>
                    <a:pt x="174" y="125"/>
                  </a:lnTo>
                  <a:lnTo>
                    <a:pt x="187" y="125"/>
                  </a:lnTo>
                  <a:lnTo>
                    <a:pt x="183" y="112"/>
                  </a:lnTo>
                  <a:lnTo>
                    <a:pt x="183" y="98"/>
                  </a:lnTo>
                  <a:lnTo>
                    <a:pt x="187" y="81"/>
                  </a:lnTo>
                  <a:lnTo>
                    <a:pt x="183" y="58"/>
                  </a:lnTo>
                  <a:lnTo>
                    <a:pt x="179" y="36"/>
                  </a:lnTo>
                  <a:lnTo>
                    <a:pt x="174" y="22"/>
                  </a:lnTo>
                  <a:lnTo>
                    <a:pt x="152" y="14"/>
                  </a:lnTo>
                  <a:lnTo>
                    <a:pt x="138" y="0"/>
                  </a:lnTo>
                  <a:lnTo>
                    <a:pt x="129" y="0"/>
                  </a:lnTo>
                  <a:lnTo>
                    <a:pt x="125" y="9"/>
                  </a:lnTo>
                  <a:lnTo>
                    <a:pt x="125" y="22"/>
                  </a:lnTo>
                  <a:lnTo>
                    <a:pt x="103" y="18"/>
                  </a:lnTo>
                  <a:lnTo>
                    <a:pt x="98" y="22"/>
                  </a:lnTo>
                  <a:lnTo>
                    <a:pt x="103" y="36"/>
                  </a:lnTo>
                  <a:lnTo>
                    <a:pt x="98" y="40"/>
                  </a:lnTo>
                  <a:lnTo>
                    <a:pt x="89" y="36"/>
                  </a:lnTo>
                  <a:lnTo>
                    <a:pt x="80" y="49"/>
                  </a:lnTo>
                  <a:lnTo>
                    <a:pt x="76" y="63"/>
                  </a:lnTo>
                  <a:lnTo>
                    <a:pt x="80" y="81"/>
                  </a:lnTo>
                  <a:lnTo>
                    <a:pt x="58" y="103"/>
                  </a:lnTo>
                  <a:lnTo>
                    <a:pt x="62" y="112"/>
                  </a:lnTo>
                  <a:lnTo>
                    <a:pt x="58" y="121"/>
                  </a:lnTo>
                  <a:lnTo>
                    <a:pt x="53" y="116"/>
                  </a:lnTo>
                  <a:lnTo>
                    <a:pt x="49" y="121"/>
                  </a:lnTo>
                  <a:lnTo>
                    <a:pt x="49" y="139"/>
                  </a:lnTo>
                  <a:lnTo>
                    <a:pt x="40" y="165"/>
                  </a:lnTo>
                  <a:lnTo>
                    <a:pt x="45" y="179"/>
                  </a:lnTo>
                  <a:lnTo>
                    <a:pt x="36" y="183"/>
                  </a:lnTo>
                  <a:lnTo>
                    <a:pt x="27" y="179"/>
                  </a:lnTo>
                  <a:lnTo>
                    <a:pt x="18" y="183"/>
                  </a:lnTo>
                  <a:lnTo>
                    <a:pt x="13" y="201"/>
                  </a:lnTo>
                  <a:lnTo>
                    <a:pt x="18" y="206"/>
                  </a:lnTo>
                  <a:lnTo>
                    <a:pt x="13" y="210"/>
                  </a:lnTo>
                  <a:lnTo>
                    <a:pt x="13" y="255"/>
                  </a:lnTo>
                  <a:lnTo>
                    <a:pt x="27" y="273"/>
                  </a:lnTo>
                  <a:lnTo>
                    <a:pt x="18" y="286"/>
                  </a:lnTo>
                  <a:lnTo>
                    <a:pt x="22" y="313"/>
                  </a:lnTo>
                  <a:lnTo>
                    <a:pt x="13" y="322"/>
                  </a:lnTo>
                  <a:lnTo>
                    <a:pt x="13" y="331"/>
                  </a:lnTo>
                  <a:lnTo>
                    <a:pt x="13" y="344"/>
                  </a:lnTo>
                  <a:lnTo>
                    <a:pt x="4" y="340"/>
                  </a:lnTo>
                  <a:close/>
                  <a:moveTo>
                    <a:pt x="85" y="384"/>
                  </a:moveTo>
                  <a:lnTo>
                    <a:pt x="80" y="402"/>
                  </a:lnTo>
                  <a:lnTo>
                    <a:pt x="80" y="416"/>
                  </a:lnTo>
                  <a:lnTo>
                    <a:pt x="80" y="411"/>
                  </a:lnTo>
                  <a:lnTo>
                    <a:pt x="80" y="407"/>
                  </a:lnTo>
                  <a:lnTo>
                    <a:pt x="89" y="384"/>
                  </a:lnTo>
                  <a:lnTo>
                    <a:pt x="85" y="384"/>
                  </a:lnTo>
                  <a:close/>
                  <a:moveTo>
                    <a:pt x="120" y="371"/>
                  </a:moveTo>
                  <a:lnTo>
                    <a:pt x="116" y="367"/>
                  </a:lnTo>
                  <a:lnTo>
                    <a:pt x="112" y="371"/>
                  </a:lnTo>
                  <a:lnTo>
                    <a:pt x="107" y="367"/>
                  </a:lnTo>
                  <a:lnTo>
                    <a:pt x="103" y="376"/>
                  </a:lnTo>
                  <a:lnTo>
                    <a:pt x="103" y="384"/>
                  </a:lnTo>
                  <a:lnTo>
                    <a:pt x="107" y="393"/>
                  </a:lnTo>
                  <a:lnTo>
                    <a:pt x="112" y="380"/>
                  </a:lnTo>
                  <a:lnTo>
                    <a:pt x="112" y="380"/>
                  </a:lnTo>
                  <a:lnTo>
                    <a:pt x="112" y="371"/>
                  </a:lnTo>
                  <a:lnTo>
                    <a:pt x="120" y="37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73" name="Freeform 193"/>
            <p:cNvSpPr>
              <a:spLocks/>
            </p:cNvSpPr>
            <p:nvPr/>
          </p:nvSpPr>
          <p:spPr bwMode="gray">
            <a:xfrm>
              <a:off x="4470753" y="3320554"/>
              <a:ext cx="92395" cy="53333"/>
            </a:xfrm>
            <a:custGeom>
              <a:avLst/>
              <a:gdLst/>
              <a:ahLst/>
              <a:cxnLst>
                <a:cxn ang="0">
                  <a:pos x="13" y="36"/>
                </a:cxn>
                <a:cxn ang="0">
                  <a:pos x="9" y="27"/>
                </a:cxn>
                <a:cxn ang="0">
                  <a:pos x="4" y="23"/>
                </a:cxn>
                <a:cxn ang="0">
                  <a:pos x="0" y="32"/>
                </a:cxn>
                <a:cxn ang="0">
                  <a:pos x="0" y="23"/>
                </a:cxn>
                <a:cxn ang="0">
                  <a:pos x="9" y="9"/>
                </a:cxn>
                <a:cxn ang="0">
                  <a:pos x="9" y="5"/>
                </a:cxn>
                <a:cxn ang="0">
                  <a:pos x="18" y="5"/>
                </a:cxn>
                <a:cxn ang="0">
                  <a:pos x="22" y="0"/>
                </a:cxn>
                <a:cxn ang="0">
                  <a:pos x="22" y="5"/>
                </a:cxn>
                <a:cxn ang="0">
                  <a:pos x="31" y="0"/>
                </a:cxn>
                <a:cxn ang="0">
                  <a:pos x="40" y="0"/>
                </a:cxn>
                <a:cxn ang="0">
                  <a:pos x="49" y="0"/>
                </a:cxn>
                <a:cxn ang="0">
                  <a:pos x="49" y="14"/>
                </a:cxn>
                <a:cxn ang="0">
                  <a:pos x="49" y="18"/>
                </a:cxn>
                <a:cxn ang="0">
                  <a:pos x="58" y="14"/>
                </a:cxn>
                <a:cxn ang="0">
                  <a:pos x="58" y="18"/>
                </a:cxn>
                <a:cxn ang="0">
                  <a:pos x="53" y="27"/>
                </a:cxn>
                <a:cxn ang="0">
                  <a:pos x="45" y="27"/>
                </a:cxn>
                <a:cxn ang="0">
                  <a:pos x="40" y="23"/>
                </a:cxn>
                <a:cxn ang="0">
                  <a:pos x="40" y="32"/>
                </a:cxn>
                <a:cxn ang="0">
                  <a:pos x="36" y="36"/>
                </a:cxn>
                <a:cxn ang="0">
                  <a:pos x="31" y="27"/>
                </a:cxn>
                <a:cxn ang="0">
                  <a:pos x="27" y="27"/>
                </a:cxn>
                <a:cxn ang="0">
                  <a:pos x="27" y="36"/>
                </a:cxn>
                <a:cxn ang="0">
                  <a:pos x="18" y="36"/>
                </a:cxn>
                <a:cxn ang="0">
                  <a:pos x="13" y="36"/>
                </a:cxn>
              </a:cxnLst>
              <a:rect l="0" t="0" r="r" b="b"/>
              <a:pathLst>
                <a:path w="58" h="36">
                  <a:moveTo>
                    <a:pt x="13" y="36"/>
                  </a:moveTo>
                  <a:lnTo>
                    <a:pt x="9" y="27"/>
                  </a:lnTo>
                  <a:lnTo>
                    <a:pt x="4" y="23"/>
                  </a:lnTo>
                  <a:lnTo>
                    <a:pt x="0" y="32"/>
                  </a:lnTo>
                  <a:lnTo>
                    <a:pt x="0" y="23"/>
                  </a:lnTo>
                  <a:lnTo>
                    <a:pt x="9" y="9"/>
                  </a:lnTo>
                  <a:lnTo>
                    <a:pt x="9" y="5"/>
                  </a:lnTo>
                  <a:lnTo>
                    <a:pt x="18" y="5"/>
                  </a:lnTo>
                  <a:lnTo>
                    <a:pt x="22" y="0"/>
                  </a:lnTo>
                  <a:lnTo>
                    <a:pt x="22" y="5"/>
                  </a:lnTo>
                  <a:lnTo>
                    <a:pt x="31" y="0"/>
                  </a:lnTo>
                  <a:lnTo>
                    <a:pt x="40" y="0"/>
                  </a:lnTo>
                  <a:lnTo>
                    <a:pt x="49" y="0"/>
                  </a:lnTo>
                  <a:lnTo>
                    <a:pt x="49" y="14"/>
                  </a:lnTo>
                  <a:lnTo>
                    <a:pt x="49" y="18"/>
                  </a:lnTo>
                  <a:lnTo>
                    <a:pt x="58" y="14"/>
                  </a:lnTo>
                  <a:lnTo>
                    <a:pt x="58" y="18"/>
                  </a:lnTo>
                  <a:lnTo>
                    <a:pt x="53" y="27"/>
                  </a:lnTo>
                  <a:lnTo>
                    <a:pt x="45" y="27"/>
                  </a:lnTo>
                  <a:lnTo>
                    <a:pt x="40" y="23"/>
                  </a:lnTo>
                  <a:lnTo>
                    <a:pt x="40" y="32"/>
                  </a:lnTo>
                  <a:lnTo>
                    <a:pt x="36" y="36"/>
                  </a:lnTo>
                  <a:lnTo>
                    <a:pt x="31" y="27"/>
                  </a:lnTo>
                  <a:lnTo>
                    <a:pt x="27" y="27"/>
                  </a:lnTo>
                  <a:lnTo>
                    <a:pt x="27" y="36"/>
                  </a:lnTo>
                  <a:lnTo>
                    <a:pt x="18" y="36"/>
                  </a:lnTo>
                  <a:lnTo>
                    <a:pt x="13" y="36"/>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74" name="Freeform 194"/>
            <p:cNvSpPr>
              <a:spLocks noEditPoints="1"/>
            </p:cNvSpPr>
            <p:nvPr/>
          </p:nvSpPr>
          <p:spPr bwMode="gray">
            <a:xfrm>
              <a:off x="4918389" y="3486479"/>
              <a:ext cx="434892" cy="185184"/>
            </a:xfrm>
            <a:custGeom>
              <a:avLst/>
              <a:gdLst/>
              <a:ahLst/>
              <a:cxnLst>
                <a:cxn ang="0">
                  <a:pos x="0" y="18"/>
                </a:cxn>
                <a:cxn ang="0">
                  <a:pos x="18" y="0"/>
                </a:cxn>
                <a:cxn ang="0">
                  <a:pos x="32" y="4"/>
                </a:cxn>
                <a:cxn ang="0">
                  <a:pos x="45" y="18"/>
                </a:cxn>
                <a:cxn ang="0">
                  <a:pos x="32" y="22"/>
                </a:cxn>
                <a:cxn ang="0">
                  <a:pos x="14" y="31"/>
                </a:cxn>
                <a:cxn ang="0">
                  <a:pos x="0" y="40"/>
                </a:cxn>
                <a:cxn ang="0">
                  <a:pos x="9" y="27"/>
                </a:cxn>
                <a:cxn ang="0">
                  <a:pos x="63" y="112"/>
                </a:cxn>
                <a:cxn ang="0">
                  <a:pos x="85" y="107"/>
                </a:cxn>
                <a:cxn ang="0">
                  <a:pos x="99" y="116"/>
                </a:cxn>
                <a:cxn ang="0">
                  <a:pos x="121" y="107"/>
                </a:cxn>
                <a:cxn ang="0">
                  <a:pos x="139" y="112"/>
                </a:cxn>
                <a:cxn ang="0">
                  <a:pos x="148" y="107"/>
                </a:cxn>
                <a:cxn ang="0">
                  <a:pos x="143" y="116"/>
                </a:cxn>
                <a:cxn ang="0">
                  <a:pos x="139" y="125"/>
                </a:cxn>
                <a:cxn ang="0">
                  <a:pos x="157" y="116"/>
                </a:cxn>
                <a:cxn ang="0">
                  <a:pos x="179" y="103"/>
                </a:cxn>
                <a:cxn ang="0">
                  <a:pos x="210" y="103"/>
                </a:cxn>
                <a:cxn ang="0">
                  <a:pos x="241" y="103"/>
                </a:cxn>
                <a:cxn ang="0">
                  <a:pos x="264" y="103"/>
                </a:cxn>
                <a:cxn ang="0">
                  <a:pos x="273" y="94"/>
                </a:cxn>
                <a:cxn ang="0">
                  <a:pos x="259" y="63"/>
                </a:cxn>
                <a:cxn ang="0">
                  <a:pos x="264" y="45"/>
                </a:cxn>
                <a:cxn ang="0">
                  <a:pos x="250" y="22"/>
                </a:cxn>
                <a:cxn ang="0">
                  <a:pos x="219" y="13"/>
                </a:cxn>
                <a:cxn ang="0">
                  <a:pos x="206" y="22"/>
                </a:cxn>
                <a:cxn ang="0">
                  <a:pos x="183" y="22"/>
                </a:cxn>
                <a:cxn ang="0">
                  <a:pos x="148" y="18"/>
                </a:cxn>
                <a:cxn ang="0">
                  <a:pos x="134" y="9"/>
                </a:cxn>
                <a:cxn ang="0">
                  <a:pos x="130" y="0"/>
                </a:cxn>
                <a:cxn ang="0">
                  <a:pos x="103" y="0"/>
                </a:cxn>
                <a:cxn ang="0">
                  <a:pos x="76" y="18"/>
                </a:cxn>
                <a:cxn ang="0">
                  <a:pos x="54" y="18"/>
                </a:cxn>
                <a:cxn ang="0">
                  <a:pos x="45" y="22"/>
                </a:cxn>
                <a:cxn ang="0">
                  <a:pos x="40" y="27"/>
                </a:cxn>
                <a:cxn ang="0">
                  <a:pos x="36" y="31"/>
                </a:cxn>
                <a:cxn ang="0">
                  <a:pos x="23" y="40"/>
                </a:cxn>
                <a:cxn ang="0">
                  <a:pos x="9" y="36"/>
                </a:cxn>
                <a:cxn ang="0">
                  <a:pos x="0" y="49"/>
                </a:cxn>
                <a:cxn ang="0">
                  <a:pos x="9" y="54"/>
                </a:cxn>
                <a:cxn ang="0">
                  <a:pos x="14" y="72"/>
                </a:cxn>
                <a:cxn ang="0">
                  <a:pos x="5" y="67"/>
                </a:cxn>
                <a:cxn ang="0">
                  <a:pos x="9" y="76"/>
                </a:cxn>
                <a:cxn ang="0">
                  <a:pos x="14" y="85"/>
                </a:cxn>
                <a:cxn ang="0">
                  <a:pos x="23" y="94"/>
                </a:cxn>
                <a:cxn ang="0">
                  <a:pos x="27" y="98"/>
                </a:cxn>
                <a:cxn ang="0">
                  <a:pos x="23" y="107"/>
                </a:cxn>
                <a:cxn ang="0">
                  <a:pos x="32" y="107"/>
                </a:cxn>
                <a:cxn ang="0">
                  <a:pos x="45" y="103"/>
                </a:cxn>
                <a:cxn ang="0">
                  <a:pos x="54" y="116"/>
                </a:cxn>
              </a:cxnLst>
              <a:rect l="0" t="0" r="r" b="b"/>
              <a:pathLst>
                <a:path w="273" h="125">
                  <a:moveTo>
                    <a:pt x="0" y="22"/>
                  </a:moveTo>
                  <a:lnTo>
                    <a:pt x="0" y="18"/>
                  </a:lnTo>
                  <a:lnTo>
                    <a:pt x="0" y="9"/>
                  </a:lnTo>
                  <a:lnTo>
                    <a:pt x="18" y="0"/>
                  </a:lnTo>
                  <a:lnTo>
                    <a:pt x="23" y="4"/>
                  </a:lnTo>
                  <a:lnTo>
                    <a:pt x="32" y="4"/>
                  </a:lnTo>
                  <a:lnTo>
                    <a:pt x="32" y="13"/>
                  </a:lnTo>
                  <a:lnTo>
                    <a:pt x="45" y="18"/>
                  </a:lnTo>
                  <a:lnTo>
                    <a:pt x="36" y="22"/>
                  </a:lnTo>
                  <a:lnTo>
                    <a:pt x="32" y="22"/>
                  </a:lnTo>
                  <a:lnTo>
                    <a:pt x="18" y="22"/>
                  </a:lnTo>
                  <a:lnTo>
                    <a:pt x="14" y="31"/>
                  </a:lnTo>
                  <a:lnTo>
                    <a:pt x="9" y="31"/>
                  </a:lnTo>
                  <a:lnTo>
                    <a:pt x="0" y="40"/>
                  </a:lnTo>
                  <a:lnTo>
                    <a:pt x="0" y="36"/>
                  </a:lnTo>
                  <a:lnTo>
                    <a:pt x="9" y="27"/>
                  </a:lnTo>
                  <a:lnTo>
                    <a:pt x="0" y="22"/>
                  </a:lnTo>
                  <a:close/>
                  <a:moveTo>
                    <a:pt x="63" y="112"/>
                  </a:moveTo>
                  <a:lnTo>
                    <a:pt x="67" y="103"/>
                  </a:lnTo>
                  <a:lnTo>
                    <a:pt x="85" y="107"/>
                  </a:lnTo>
                  <a:lnTo>
                    <a:pt x="90" y="116"/>
                  </a:lnTo>
                  <a:lnTo>
                    <a:pt x="99" y="116"/>
                  </a:lnTo>
                  <a:lnTo>
                    <a:pt x="116" y="112"/>
                  </a:lnTo>
                  <a:lnTo>
                    <a:pt x="121" y="107"/>
                  </a:lnTo>
                  <a:lnTo>
                    <a:pt x="125" y="107"/>
                  </a:lnTo>
                  <a:lnTo>
                    <a:pt x="139" y="112"/>
                  </a:lnTo>
                  <a:lnTo>
                    <a:pt x="143" y="103"/>
                  </a:lnTo>
                  <a:lnTo>
                    <a:pt x="148" y="107"/>
                  </a:lnTo>
                  <a:lnTo>
                    <a:pt x="143" y="112"/>
                  </a:lnTo>
                  <a:lnTo>
                    <a:pt x="143" y="116"/>
                  </a:lnTo>
                  <a:lnTo>
                    <a:pt x="139" y="121"/>
                  </a:lnTo>
                  <a:lnTo>
                    <a:pt x="139" y="125"/>
                  </a:lnTo>
                  <a:lnTo>
                    <a:pt x="148" y="125"/>
                  </a:lnTo>
                  <a:lnTo>
                    <a:pt x="157" y="116"/>
                  </a:lnTo>
                  <a:lnTo>
                    <a:pt x="157" y="107"/>
                  </a:lnTo>
                  <a:lnTo>
                    <a:pt x="179" y="103"/>
                  </a:lnTo>
                  <a:lnTo>
                    <a:pt x="197" y="107"/>
                  </a:lnTo>
                  <a:lnTo>
                    <a:pt x="210" y="103"/>
                  </a:lnTo>
                  <a:lnTo>
                    <a:pt x="233" y="98"/>
                  </a:lnTo>
                  <a:lnTo>
                    <a:pt x="241" y="103"/>
                  </a:lnTo>
                  <a:lnTo>
                    <a:pt x="246" y="98"/>
                  </a:lnTo>
                  <a:lnTo>
                    <a:pt x="264" y="103"/>
                  </a:lnTo>
                  <a:lnTo>
                    <a:pt x="273" y="98"/>
                  </a:lnTo>
                  <a:lnTo>
                    <a:pt x="273" y="94"/>
                  </a:lnTo>
                  <a:lnTo>
                    <a:pt x="264" y="89"/>
                  </a:lnTo>
                  <a:lnTo>
                    <a:pt x="259" y="63"/>
                  </a:lnTo>
                  <a:lnTo>
                    <a:pt x="268" y="54"/>
                  </a:lnTo>
                  <a:lnTo>
                    <a:pt x="264" y="45"/>
                  </a:lnTo>
                  <a:lnTo>
                    <a:pt x="255" y="40"/>
                  </a:lnTo>
                  <a:lnTo>
                    <a:pt x="250" y="22"/>
                  </a:lnTo>
                  <a:lnTo>
                    <a:pt x="241" y="18"/>
                  </a:lnTo>
                  <a:lnTo>
                    <a:pt x="219" y="13"/>
                  </a:lnTo>
                  <a:lnTo>
                    <a:pt x="210" y="18"/>
                  </a:lnTo>
                  <a:lnTo>
                    <a:pt x="206" y="22"/>
                  </a:lnTo>
                  <a:lnTo>
                    <a:pt x="192" y="18"/>
                  </a:lnTo>
                  <a:lnTo>
                    <a:pt x="183" y="22"/>
                  </a:lnTo>
                  <a:lnTo>
                    <a:pt x="170" y="22"/>
                  </a:lnTo>
                  <a:lnTo>
                    <a:pt x="148" y="18"/>
                  </a:lnTo>
                  <a:lnTo>
                    <a:pt x="143" y="9"/>
                  </a:lnTo>
                  <a:lnTo>
                    <a:pt x="134" y="9"/>
                  </a:lnTo>
                  <a:lnTo>
                    <a:pt x="134" y="0"/>
                  </a:lnTo>
                  <a:lnTo>
                    <a:pt x="130" y="0"/>
                  </a:lnTo>
                  <a:lnTo>
                    <a:pt x="125" y="4"/>
                  </a:lnTo>
                  <a:lnTo>
                    <a:pt x="103" y="0"/>
                  </a:lnTo>
                  <a:lnTo>
                    <a:pt x="76" y="13"/>
                  </a:lnTo>
                  <a:lnTo>
                    <a:pt x="76" y="18"/>
                  </a:lnTo>
                  <a:lnTo>
                    <a:pt x="63" y="18"/>
                  </a:lnTo>
                  <a:lnTo>
                    <a:pt x="54" y="18"/>
                  </a:lnTo>
                  <a:lnTo>
                    <a:pt x="45" y="18"/>
                  </a:lnTo>
                  <a:lnTo>
                    <a:pt x="45" y="22"/>
                  </a:lnTo>
                  <a:lnTo>
                    <a:pt x="45" y="27"/>
                  </a:lnTo>
                  <a:lnTo>
                    <a:pt x="40" y="27"/>
                  </a:lnTo>
                  <a:lnTo>
                    <a:pt x="45" y="31"/>
                  </a:lnTo>
                  <a:lnTo>
                    <a:pt x="36" y="31"/>
                  </a:lnTo>
                  <a:lnTo>
                    <a:pt x="27" y="31"/>
                  </a:lnTo>
                  <a:lnTo>
                    <a:pt x="23" y="40"/>
                  </a:lnTo>
                  <a:lnTo>
                    <a:pt x="14" y="36"/>
                  </a:lnTo>
                  <a:lnTo>
                    <a:pt x="9" y="36"/>
                  </a:lnTo>
                  <a:lnTo>
                    <a:pt x="0" y="40"/>
                  </a:lnTo>
                  <a:lnTo>
                    <a:pt x="0" y="49"/>
                  </a:lnTo>
                  <a:lnTo>
                    <a:pt x="14" y="49"/>
                  </a:lnTo>
                  <a:lnTo>
                    <a:pt x="9" y="54"/>
                  </a:lnTo>
                  <a:lnTo>
                    <a:pt x="14" y="67"/>
                  </a:lnTo>
                  <a:lnTo>
                    <a:pt x="14" y="72"/>
                  </a:lnTo>
                  <a:lnTo>
                    <a:pt x="9" y="72"/>
                  </a:lnTo>
                  <a:lnTo>
                    <a:pt x="5" y="67"/>
                  </a:lnTo>
                  <a:lnTo>
                    <a:pt x="5" y="76"/>
                  </a:lnTo>
                  <a:lnTo>
                    <a:pt x="9" y="76"/>
                  </a:lnTo>
                  <a:lnTo>
                    <a:pt x="14" y="80"/>
                  </a:lnTo>
                  <a:lnTo>
                    <a:pt x="14" y="85"/>
                  </a:lnTo>
                  <a:lnTo>
                    <a:pt x="14" y="94"/>
                  </a:lnTo>
                  <a:lnTo>
                    <a:pt x="23" y="94"/>
                  </a:lnTo>
                  <a:lnTo>
                    <a:pt x="14" y="98"/>
                  </a:lnTo>
                  <a:lnTo>
                    <a:pt x="27" y="98"/>
                  </a:lnTo>
                  <a:lnTo>
                    <a:pt x="27" y="103"/>
                  </a:lnTo>
                  <a:lnTo>
                    <a:pt x="23" y="107"/>
                  </a:lnTo>
                  <a:lnTo>
                    <a:pt x="27" y="103"/>
                  </a:lnTo>
                  <a:lnTo>
                    <a:pt x="32" y="107"/>
                  </a:lnTo>
                  <a:lnTo>
                    <a:pt x="36" y="98"/>
                  </a:lnTo>
                  <a:lnTo>
                    <a:pt x="45" y="103"/>
                  </a:lnTo>
                  <a:lnTo>
                    <a:pt x="49" y="112"/>
                  </a:lnTo>
                  <a:lnTo>
                    <a:pt x="54" y="116"/>
                  </a:lnTo>
                  <a:lnTo>
                    <a:pt x="63" y="112"/>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75" name="Freeform 195"/>
            <p:cNvSpPr>
              <a:spLocks/>
            </p:cNvSpPr>
            <p:nvPr/>
          </p:nvSpPr>
          <p:spPr bwMode="gray">
            <a:xfrm>
              <a:off x="4833960" y="3169444"/>
              <a:ext cx="404625" cy="250369"/>
            </a:xfrm>
            <a:custGeom>
              <a:avLst/>
              <a:gdLst/>
              <a:ahLst/>
              <a:cxnLst>
                <a:cxn ang="0">
                  <a:pos x="4" y="71"/>
                </a:cxn>
                <a:cxn ang="0">
                  <a:pos x="4" y="67"/>
                </a:cxn>
                <a:cxn ang="0">
                  <a:pos x="22" y="49"/>
                </a:cxn>
                <a:cxn ang="0">
                  <a:pos x="22" y="40"/>
                </a:cxn>
                <a:cxn ang="0">
                  <a:pos x="18" y="17"/>
                </a:cxn>
                <a:cxn ang="0">
                  <a:pos x="26" y="17"/>
                </a:cxn>
                <a:cxn ang="0">
                  <a:pos x="35" y="4"/>
                </a:cxn>
                <a:cxn ang="0">
                  <a:pos x="58" y="13"/>
                </a:cxn>
                <a:cxn ang="0">
                  <a:pos x="76" y="13"/>
                </a:cxn>
                <a:cxn ang="0">
                  <a:pos x="80" y="17"/>
                </a:cxn>
                <a:cxn ang="0">
                  <a:pos x="89" y="13"/>
                </a:cxn>
                <a:cxn ang="0">
                  <a:pos x="98" y="13"/>
                </a:cxn>
                <a:cxn ang="0">
                  <a:pos x="111" y="17"/>
                </a:cxn>
                <a:cxn ang="0">
                  <a:pos x="120" y="17"/>
                </a:cxn>
                <a:cxn ang="0">
                  <a:pos x="125" y="0"/>
                </a:cxn>
                <a:cxn ang="0">
                  <a:pos x="138" y="4"/>
                </a:cxn>
                <a:cxn ang="0">
                  <a:pos x="147" y="4"/>
                </a:cxn>
                <a:cxn ang="0">
                  <a:pos x="165" y="0"/>
                </a:cxn>
                <a:cxn ang="0">
                  <a:pos x="174" y="8"/>
                </a:cxn>
                <a:cxn ang="0">
                  <a:pos x="187" y="22"/>
                </a:cxn>
                <a:cxn ang="0">
                  <a:pos x="192" y="44"/>
                </a:cxn>
                <a:cxn ang="0">
                  <a:pos x="205" y="49"/>
                </a:cxn>
                <a:cxn ang="0">
                  <a:pos x="219" y="44"/>
                </a:cxn>
                <a:cxn ang="0">
                  <a:pos x="223" y="53"/>
                </a:cxn>
                <a:cxn ang="0">
                  <a:pos x="232" y="58"/>
                </a:cxn>
                <a:cxn ang="0">
                  <a:pos x="241" y="58"/>
                </a:cxn>
                <a:cxn ang="0">
                  <a:pos x="250" y="71"/>
                </a:cxn>
                <a:cxn ang="0">
                  <a:pos x="250" y="80"/>
                </a:cxn>
                <a:cxn ang="0">
                  <a:pos x="250" y="93"/>
                </a:cxn>
                <a:cxn ang="0">
                  <a:pos x="232" y="111"/>
                </a:cxn>
                <a:cxn ang="0">
                  <a:pos x="205" y="120"/>
                </a:cxn>
                <a:cxn ang="0">
                  <a:pos x="192" y="125"/>
                </a:cxn>
                <a:cxn ang="0">
                  <a:pos x="183" y="125"/>
                </a:cxn>
                <a:cxn ang="0">
                  <a:pos x="192" y="147"/>
                </a:cxn>
                <a:cxn ang="0">
                  <a:pos x="201" y="156"/>
                </a:cxn>
                <a:cxn ang="0">
                  <a:pos x="192" y="156"/>
                </a:cxn>
                <a:cxn ang="0">
                  <a:pos x="178" y="160"/>
                </a:cxn>
                <a:cxn ang="0">
                  <a:pos x="156" y="165"/>
                </a:cxn>
                <a:cxn ang="0">
                  <a:pos x="160" y="151"/>
                </a:cxn>
                <a:cxn ang="0">
                  <a:pos x="147" y="147"/>
                </a:cxn>
                <a:cxn ang="0">
                  <a:pos x="165" y="138"/>
                </a:cxn>
                <a:cxn ang="0">
                  <a:pos x="156" y="129"/>
                </a:cxn>
                <a:cxn ang="0">
                  <a:pos x="138" y="129"/>
                </a:cxn>
                <a:cxn ang="0">
                  <a:pos x="138" y="120"/>
                </a:cxn>
                <a:cxn ang="0">
                  <a:pos x="116" y="129"/>
                </a:cxn>
                <a:cxn ang="0">
                  <a:pos x="111" y="129"/>
                </a:cxn>
                <a:cxn ang="0">
                  <a:pos x="111" y="143"/>
                </a:cxn>
                <a:cxn ang="0">
                  <a:pos x="102" y="151"/>
                </a:cxn>
                <a:cxn ang="0">
                  <a:pos x="89" y="156"/>
                </a:cxn>
                <a:cxn ang="0">
                  <a:pos x="80" y="147"/>
                </a:cxn>
                <a:cxn ang="0">
                  <a:pos x="93" y="143"/>
                </a:cxn>
                <a:cxn ang="0">
                  <a:pos x="93" y="129"/>
                </a:cxn>
                <a:cxn ang="0">
                  <a:pos x="98" y="129"/>
                </a:cxn>
                <a:cxn ang="0">
                  <a:pos x="107" y="129"/>
                </a:cxn>
                <a:cxn ang="0">
                  <a:pos x="102" y="111"/>
                </a:cxn>
                <a:cxn ang="0">
                  <a:pos x="89" y="93"/>
                </a:cxn>
                <a:cxn ang="0">
                  <a:pos x="80" y="89"/>
                </a:cxn>
                <a:cxn ang="0">
                  <a:pos x="76" y="89"/>
                </a:cxn>
                <a:cxn ang="0">
                  <a:pos x="40" y="98"/>
                </a:cxn>
                <a:cxn ang="0">
                  <a:pos x="9" y="98"/>
                </a:cxn>
              </a:cxnLst>
              <a:rect l="0" t="0" r="r" b="b"/>
              <a:pathLst>
                <a:path w="254" h="169">
                  <a:moveTo>
                    <a:pt x="0" y="84"/>
                  </a:moveTo>
                  <a:lnTo>
                    <a:pt x="4" y="71"/>
                  </a:lnTo>
                  <a:lnTo>
                    <a:pt x="9" y="71"/>
                  </a:lnTo>
                  <a:lnTo>
                    <a:pt x="4" y="67"/>
                  </a:lnTo>
                  <a:lnTo>
                    <a:pt x="13" y="53"/>
                  </a:lnTo>
                  <a:lnTo>
                    <a:pt x="22" y="49"/>
                  </a:lnTo>
                  <a:lnTo>
                    <a:pt x="26" y="44"/>
                  </a:lnTo>
                  <a:lnTo>
                    <a:pt x="22" y="40"/>
                  </a:lnTo>
                  <a:lnTo>
                    <a:pt x="22" y="31"/>
                  </a:lnTo>
                  <a:lnTo>
                    <a:pt x="18" y="17"/>
                  </a:lnTo>
                  <a:lnTo>
                    <a:pt x="18" y="13"/>
                  </a:lnTo>
                  <a:lnTo>
                    <a:pt x="26" y="17"/>
                  </a:lnTo>
                  <a:lnTo>
                    <a:pt x="31" y="8"/>
                  </a:lnTo>
                  <a:lnTo>
                    <a:pt x="35" y="4"/>
                  </a:lnTo>
                  <a:lnTo>
                    <a:pt x="49" y="8"/>
                  </a:lnTo>
                  <a:lnTo>
                    <a:pt x="58" y="13"/>
                  </a:lnTo>
                  <a:lnTo>
                    <a:pt x="71" y="8"/>
                  </a:lnTo>
                  <a:lnTo>
                    <a:pt x="76" y="13"/>
                  </a:lnTo>
                  <a:lnTo>
                    <a:pt x="80" y="22"/>
                  </a:lnTo>
                  <a:lnTo>
                    <a:pt x="80" y="17"/>
                  </a:lnTo>
                  <a:lnTo>
                    <a:pt x="89" y="17"/>
                  </a:lnTo>
                  <a:lnTo>
                    <a:pt x="89" y="13"/>
                  </a:lnTo>
                  <a:lnTo>
                    <a:pt x="93" y="17"/>
                  </a:lnTo>
                  <a:lnTo>
                    <a:pt x="98" y="13"/>
                  </a:lnTo>
                  <a:lnTo>
                    <a:pt x="102" y="22"/>
                  </a:lnTo>
                  <a:lnTo>
                    <a:pt x="111" y="17"/>
                  </a:lnTo>
                  <a:lnTo>
                    <a:pt x="120" y="22"/>
                  </a:lnTo>
                  <a:lnTo>
                    <a:pt x="120" y="17"/>
                  </a:lnTo>
                  <a:lnTo>
                    <a:pt x="120" y="13"/>
                  </a:lnTo>
                  <a:lnTo>
                    <a:pt x="125" y="0"/>
                  </a:lnTo>
                  <a:lnTo>
                    <a:pt x="134" y="4"/>
                  </a:lnTo>
                  <a:lnTo>
                    <a:pt x="138" y="4"/>
                  </a:lnTo>
                  <a:lnTo>
                    <a:pt x="143" y="0"/>
                  </a:lnTo>
                  <a:lnTo>
                    <a:pt x="147" y="4"/>
                  </a:lnTo>
                  <a:lnTo>
                    <a:pt x="156" y="0"/>
                  </a:lnTo>
                  <a:lnTo>
                    <a:pt x="165" y="0"/>
                  </a:lnTo>
                  <a:lnTo>
                    <a:pt x="169" y="8"/>
                  </a:lnTo>
                  <a:lnTo>
                    <a:pt x="174" y="8"/>
                  </a:lnTo>
                  <a:lnTo>
                    <a:pt x="169" y="17"/>
                  </a:lnTo>
                  <a:lnTo>
                    <a:pt x="187" y="22"/>
                  </a:lnTo>
                  <a:lnTo>
                    <a:pt x="187" y="31"/>
                  </a:lnTo>
                  <a:lnTo>
                    <a:pt x="192" y="44"/>
                  </a:lnTo>
                  <a:lnTo>
                    <a:pt x="201" y="44"/>
                  </a:lnTo>
                  <a:lnTo>
                    <a:pt x="205" y="49"/>
                  </a:lnTo>
                  <a:lnTo>
                    <a:pt x="210" y="44"/>
                  </a:lnTo>
                  <a:lnTo>
                    <a:pt x="219" y="44"/>
                  </a:lnTo>
                  <a:lnTo>
                    <a:pt x="223" y="49"/>
                  </a:lnTo>
                  <a:lnTo>
                    <a:pt x="223" y="53"/>
                  </a:lnTo>
                  <a:lnTo>
                    <a:pt x="232" y="53"/>
                  </a:lnTo>
                  <a:lnTo>
                    <a:pt x="232" y="58"/>
                  </a:lnTo>
                  <a:lnTo>
                    <a:pt x="236" y="53"/>
                  </a:lnTo>
                  <a:lnTo>
                    <a:pt x="241" y="58"/>
                  </a:lnTo>
                  <a:lnTo>
                    <a:pt x="254" y="67"/>
                  </a:lnTo>
                  <a:lnTo>
                    <a:pt x="250" y="71"/>
                  </a:lnTo>
                  <a:lnTo>
                    <a:pt x="254" y="75"/>
                  </a:lnTo>
                  <a:lnTo>
                    <a:pt x="250" y="80"/>
                  </a:lnTo>
                  <a:lnTo>
                    <a:pt x="254" y="84"/>
                  </a:lnTo>
                  <a:lnTo>
                    <a:pt x="250" y="93"/>
                  </a:lnTo>
                  <a:lnTo>
                    <a:pt x="241" y="98"/>
                  </a:lnTo>
                  <a:lnTo>
                    <a:pt x="232" y="111"/>
                  </a:lnTo>
                  <a:lnTo>
                    <a:pt x="223" y="111"/>
                  </a:lnTo>
                  <a:lnTo>
                    <a:pt x="205" y="120"/>
                  </a:lnTo>
                  <a:lnTo>
                    <a:pt x="196" y="125"/>
                  </a:lnTo>
                  <a:lnTo>
                    <a:pt x="192" y="125"/>
                  </a:lnTo>
                  <a:lnTo>
                    <a:pt x="187" y="129"/>
                  </a:lnTo>
                  <a:lnTo>
                    <a:pt x="183" y="125"/>
                  </a:lnTo>
                  <a:lnTo>
                    <a:pt x="174" y="134"/>
                  </a:lnTo>
                  <a:lnTo>
                    <a:pt x="192" y="147"/>
                  </a:lnTo>
                  <a:lnTo>
                    <a:pt x="205" y="147"/>
                  </a:lnTo>
                  <a:lnTo>
                    <a:pt x="201" y="156"/>
                  </a:lnTo>
                  <a:lnTo>
                    <a:pt x="196" y="156"/>
                  </a:lnTo>
                  <a:lnTo>
                    <a:pt x="192" y="156"/>
                  </a:lnTo>
                  <a:lnTo>
                    <a:pt x="183" y="160"/>
                  </a:lnTo>
                  <a:lnTo>
                    <a:pt x="178" y="160"/>
                  </a:lnTo>
                  <a:lnTo>
                    <a:pt x="169" y="169"/>
                  </a:lnTo>
                  <a:lnTo>
                    <a:pt x="156" y="165"/>
                  </a:lnTo>
                  <a:lnTo>
                    <a:pt x="160" y="160"/>
                  </a:lnTo>
                  <a:lnTo>
                    <a:pt x="160" y="151"/>
                  </a:lnTo>
                  <a:lnTo>
                    <a:pt x="156" y="151"/>
                  </a:lnTo>
                  <a:lnTo>
                    <a:pt x="147" y="147"/>
                  </a:lnTo>
                  <a:lnTo>
                    <a:pt x="156" y="138"/>
                  </a:lnTo>
                  <a:lnTo>
                    <a:pt x="165" y="138"/>
                  </a:lnTo>
                  <a:lnTo>
                    <a:pt x="160" y="134"/>
                  </a:lnTo>
                  <a:lnTo>
                    <a:pt x="156" y="129"/>
                  </a:lnTo>
                  <a:lnTo>
                    <a:pt x="134" y="134"/>
                  </a:lnTo>
                  <a:lnTo>
                    <a:pt x="138" y="129"/>
                  </a:lnTo>
                  <a:lnTo>
                    <a:pt x="129" y="125"/>
                  </a:lnTo>
                  <a:lnTo>
                    <a:pt x="138" y="120"/>
                  </a:lnTo>
                  <a:lnTo>
                    <a:pt x="125" y="125"/>
                  </a:lnTo>
                  <a:lnTo>
                    <a:pt x="116" y="129"/>
                  </a:lnTo>
                  <a:lnTo>
                    <a:pt x="111" y="125"/>
                  </a:lnTo>
                  <a:lnTo>
                    <a:pt x="111" y="129"/>
                  </a:lnTo>
                  <a:lnTo>
                    <a:pt x="116" y="134"/>
                  </a:lnTo>
                  <a:lnTo>
                    <a:pt x="111" y="143"/>
                  </a:lnTo>
                  <a:lnTo>
                    <a:pt x="102" y="147"/>
                  </a:lnTo>
                  <a:lnTo>
                    <a:pt x="102" y="151"/>
                  </a:lnTo>
                  <a:lnTo>
                    <a:pt x="98" y="151"/>
                  </a:lnTo>
                  <a:lnTo>
                    <a:pt x="89" y="156"/>
                  </a:lnTo>
                  <a:lnTo>
                    <a:pt x="85" y="151"/>
                  </a:lnTo>
                  <a:lnTo>
                    <a:pt x="80" y="147"/>
                  </a:lnTo>
                  <a:lnTo>
                    <a:pt x="89" y="147"/>
                  </a:lnTo>
                  <a:lnTo>
                    <a:pt x="93" y="143"/>
                  </a:lnTo>
                  <a:lnTo>
                    <a:pt x="93" y="138"/>
                  </a:lnTo>
                  <a:lnTo>
                    <a:pt x="93" y="129"/>
                  </a:lnTo>
                  <a:lnTo>
                    <a:pt x="98" y="134"/>
                  </a:lnTo>
                  <a:lnTo>
                    <a:pt x="98" y="129"/>
                  </a:lnTo>
                  <a:lnTo>
                    <a:pt x="102" y="129"/>
                  </a:lnTo>
                  <a:lnTo>
                    <a:pt x="107" y="129"/>
                  </a:lnTo>
                  <a:lnTo>
                    <a:pt x="107" y="120"/>
                  </a:lnTo>
                  <a:lnTo>
                    <a:pt x="102" y="111"/>
                  </a:lnTo>
                  <a:lnTo>
                    <a:pt x="102" y="102"/>
                  </a:lnTo>
                  <a:lnTo>
                    <a:pt x="89" y="93"/>
                  </a:lnTo>
                  <a:lnTo>
                    <a:pt x="85" y="93"/>
                  </a:lnTo>
                  <a:lnTo>
                    <a:pt x="80" y="89"/>
                  </a:lnTo>
                  <a:lnTo>
                    <a:pt x="76" y="93"/>
                  </a:lnTo>
                  <a:lnTo>
                    <a:pt x="76" y="89"/>
                  </a:lnTo>
                  <a:lnTo>
                    <a:pt x="62" y="89"/>
                  </a:lnTo>
                  <a:lnTo>
                    <a:pt x="40" y="98"/>
                  </a:lnTo>
                  <a:lnTo>
                    <a:pt x="13" y="93"/>
                  </a:lnTo>
                  <a:lnTo>
                    <a:pt x="9" y="98"/>
                  </a:lnTo>
                  <a:lnTo>
                    <a:pt x="0" y="84"/>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76" name="Freeform 196"/>
            <p:cNvSpPr>
              <a:spLocks/>
            </p:cNvSpPr>
            <p:nvPr/>
          </p:nvSpPr>
          <p:spPr bwMode="gray">
            <a:xfrm>
              <a:off x="4797320" y="3480553"/>
              <a:ext cx="57348" cy="51852"/>
            </a:xfrm>
            <a:custGeom>
              <a:avLst/>
              <a:gdLst/>
              <a:ahLst/>
              <a:cxnLst>
                <a:cxn ang="0">
                  <a:pos x="9" y="35"/>
                </a:cxn>
                <a:cxn ang="0">
                  <a:pos x="0" y="31"/>
                </a:cxn>
                <a:cxn ang="0">
                  <a:pos x="0" y="8"/>
                </a:cxn>
                <a:cxn ang="0">
                  <a:pos x="9" y="4"/>
                </a:cxn>
                <a:cxn ang="0">
                  <a:pos x="9" y="4"/>
                </a:cxn>
                <a:cxn ang="0">
                  <a:pos x="23" y="0"/>
                </a:cxn>
                <a:cxn ang="0">
                  <a:pos x="27" y="4"/>
                </a:cxn>
                <a:cxn ang="0">
                  <a:pos x="36" y="8"/>
                </a:cxn>
                <a:cxn ang="0">
                  <a:pos x="36" y="22"/>
                </a:cxn>
                <a:cxn ang="0">
                  <a:pos x="27" y="26"/>
                </a:cxn>
                <a:cxn ang="0">
                  <a:pos x="23" y="26"/>
                </a:cxn>
                <a:cxn ang="0">
                  <a:pos x="18" y="31"/>
                </a:cxn>
                <a:cxn ang="0">
                  <a:pos x="9" y="35"/>
                </a:cxn>
              </a:cxnLst>
              <a:rect l="0" t="0" r="r" b="b"/>
              <a:pathLst>
                <a:path w="36" h="35">
                  <a:moveTo>
                    <a:pt x="9" y="35"/>
                  </a:moveTo>
                  <a:lnTo>
                    <a:pt x="0" y="31"/>
                  </a:lnTo>
                  <a:lnTo>
                    <a:pt x="0" y="8"/>
                  </a:lnTo>
                  <a:lnTo>
                    <a:pt x="9" y="4"/>
                  </a:lnTo>
                  <a:lnTo>
                    <a:pt x="9" y="4"/>
                  </a:lnTo>
                  <a:lnTo>
                    <a:pt x="23" y="0"/>
                  </a:lnTo>
                  <a:lnTo>
                    <a:pt x="27" y="4"/>
                  </a:lnTo>
                  <a:lnTo>
                    <a:pt x="36" y="8"/>
                  </a:lnTo>
                  <a:lnTo>
                    <a:pt x="36" y="22"/>
                  </a:lnTo>
                  <a:lnTo>
                    <a:pt x="27" y="26"/>
                  </a:lnTo>
                  <a:lnTo>
                    <a:pt x="23" y="26"/>
                  </a:lnTo>
                  <a:lnTo>
                    <a:pt x="18" y="31"/>
                  </a:lnTo>
                  <a:lnTo>
                    <a:pt x="9" y="35"/>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77" name="Freeform 197"/>
            <p:cNvSpPr>
              <a:spLocks noEditPoints="1"/>
            </p:cNvSpPr>
            <p:nvPr/>
          </p:nvSpPr>
          <p:spPr bwMode="gray">
            <a:xfrm>
              <a:off x="4136221" y="2845001"/>
              <a:ext cx="234172" cy="402961"/>
            </a:xfrm>
            <a:custGeom>
              <a:avLst/>
              <a:gdLst/>
              <a:ahLst/>
              <a:cxnLst>
                <a:cxn ang="0">
                  <a:pos x="22" y="71"/>
                </a:cxn>
                <a:cxn ang="0">
                  <a:pos x="31" y="53"/>
                </a:cxn>
                <a:cxn ang="0">
                  <a:pos x="18" y="80"/>
                </a:cxn>
                <a:cxn ang="0">
                  <a:pos x="13" y="165"/>
                </a:cxn>
                <a:cxn ang="0">
                  <a:pos x="4" y="156"/>
                </a:cxn>
                <a:cxn ang="0">
                  <a:pos x="22" y="143"/>
                </a:cxn>
                <a:cxn ang="0">
                  <a:pos x="36" y="156"/>
                </a:cxn>
                <a:cxn ang="0">
                  <a:pos x="36" y="89"/>
                </a:cxn>
                <a:cxn ang="0">
                  <a:pos x="27" y="80"/>
                </a:cxn>
                <a:cxn ang="0">
                  <a:pos x="31" y="93"/>
                </a:cxn>
                <a:cxn ang="0">
                  <a:pos x="76" y="49"/>
                </a:cxn>
                <a:cxn ang="0">
                  <a:pos x="45" y="62"/>
                </a:cxn>
                <a:cxn ang="0">
                  <a:pos x="36" y="98"/>
                </a:cxn>
                <a:cxn ang="0">
                  <a:pos x="27" y="107"/>
                </a:cxn>
                <a:cxn ang="0">
                  <a:pos x="36" y="111"/>
                </a:cxn>
                <a:cxn ang="0">
                  <a:pos x="36" y="120"/>
                </a:cxn>
                <a:cxn ang="0">
                  <a:pos x="40" y="138"/>
                </a:cxn>
                <a:cxn ang="0">
                  <a:pos x="45" y="125"/>
                </a:cxn>
                <a:cxn ang="0">
                  <a:pos x="54" y="143"/>
                </a:cxn>
                <a:cxn ang="0">
                  <a:pos x="58" y="156"/>
                </a:cxn>
                <a:cxn ang="0">
                  <a:pos x="71" y="151"/>
                </a:cxn>
                <a:cxn ang="0">
                  <a:pos x="76" y="174"/>
                </a:cxn>
                <a:cxn ang="0">
                  <a:pos x="76" y="183"/>
                </a:cxn>
                <a:cxn ang="0">
                  <a:pos x="54" y="187"/>
                </a:cxn>
                <a:cxn ang="0">
                  <a:pos x="67" y="196"/>
                </a:cxn>
                <a:cxn ang="0">
                  <a:pos x="45" y="223"/>
                </a:cxn>
                <a:cxn ang="0">
                  <a:pos x="67" y="232"/>
                </a:cxn>
                <a:cxn ang="0">
                  <a:pos x="76" y="236"/>
                </a:cxn>
                <a:cxn ang="0">
                  <a:pos x="49" y="254"/>
                </a:cxn>
                <a:cxn ang="0">
                  <a:pos x="40" y="268"/>
                </a:cxn>
                <a:cxn ang="0">
                  <a:pos x="58" y="259"/>
                </a:cxn>
                <a:cxn ang="0">
                  <a:pos x="89" y="254"/>
                </a:cxn>
                <a:cxn ang="0">
                  <a:pos x="98" y="254"/>
                </a:cxn>
                <a:cxn ang="0">
                  <a:pos x="121" y="250"/>
                </a:cxn>
                <a:cxn ang="0">
                  <a:pos x="143" y="232"/>
                </a:cxn>
                <a:cxn ang="0">
                  <a:pos x="143" y="223"/>
                </a:cxn>
                <a:cxn ang="0">
                  <a:pos x="129" y="201"/>
                </a:cxn>
                <a:cxn ang="0">
                  <a:pos x="121" y="183"/>
                </a:cxn>
                <a:cxn ang="0">
                  <a:pos x="103" y="151"/>
                </a:cxn>
                <a:cxn ang="0">
                  <a:pos x="85" y="125"/>
                </a:cxn>
                <a:cxn ang="0">
                  <a:pos x="89" y="111"/>
                </a:cxn>
                <a:cxn ang="0">
                  <a:pos x="98" y="80"/>
                </a:cxn>
                <a:cxn ang="0">
                  <a:pos x="62" y="80"/>
                </a:cxn>
                <a:cxn ang="0">
                  <a:pos x="67" y="71"/>
                </a:cxn>
                <a:cxn ang="0">
                  <a:pos x="76" y="44"/>
                </a:cxn>
                <a:cxn ang="0">
                  <a:pos x="76" y="40"/>
                </a:cxn>
                <a:cxn ang="0">
                  <a:pos x="107" y="13"/>
                </a:cxn>
                <a:cxn ang="0">
                  <a:pos x="103" y="17"/>
                </a:cxn>
              </a:cxnLst>
              <a:rect l="0" t="0" r="r" b="b"/>
              <a:pathLst>
                <a:path w="147" h="272">
                  <a:moveTo>
                    <a:pt x="13" y="98"/>
                  </a:moveTo>
                  <a:lnTo>
                    <a:pt x="18" y="93"/>
                  </a:lnTo>
                  <a:lnTo>
                    <a:pt x="22" y="76"/>
                  </a:lnTo>
                  <a:lnTo>
                    <a:pt x="22" y="71"/>
                  </a:lnTo>
                  <a:lnTo>
                    <a:pt x="27" y="67"/>
                  </a:lnTo>
                  <a:lnTo>
                    <a:pt x="27" y="67"/>
                  </a:lnTo>
                  <a:lnTo>
                    <a:pt x="31" y="58"/>
                  </a:lnTo>
                  <a:lnTo>
                    <a:pt x="31" y="53"/>
                  </a:lnTo>
                  <a:lnTo>
                    <a:pt x="22" y="58"/>
                  </a:lnTo>
                  <a:lnTo>
                    <a:pt x="18" y="76"/>
                  </a:lnTo>
                  <a:lnTo>
                    <a:pt x="13" y="76"/>
                  </a:lnTo>
                  <a:lnTo>
                    <a:pt x="18" y="80"/>
                  </a:lnTo>
                  <a:lnTo>
                    <a:pt x="13" y="98"/>
                  </a:lnTo>
                  <a:close/>
                  <a:moveTo>
                    <a:pt x="27" y="169"/>
                  </a:moveTo>
                  <a:lnTo>
                    <a:pt x="22" y="169"/>
                  </a:lnTo>
                  <a:lnTo>
                    <a:pt x="13" y="165"/>
                  </a:lnTo>
                  <a:lnTo>
                    <a:pt x="13" y="174"/>
                  </a:lnTo>
                  <a:lnTo>
                    <a:pt x="0" y="169"/>
                  </a:lnTo>
                  <a:lnTo>
                    <a:pt x="0" y="165"/>
                  </a:lnTo>
                  <a:lnTo>
                    <a:pt x="4" y="156"/>
                  </a:lnTo>
                  <a:lnTo>
                    <a:pt x="9" y="156"/>
                  </a:lnTo>
                  <a:lnTo>
                    <a:pt x="13" y="151"/>
                  </a:lnTo>
                  <a:lnTo>
                    <a:pt x="18" y="143"/>
                  </a:lnTo>
                  <a:lnTo>
                    <a:pt x="22" y="143"/>
                  </a:lnTo>
                  <a:lnTo>
                    <a:pt x="31" y="143"/>
                  </a:lnTo>
                  <a:lnTo>
                    <a:pt x="36" y="151"/>
                  </a:lnTo>
                  <a:lnTo>
                    <a:pt x="31" y="156"/>
                  </a:lnTo>
                  <a:lnTo>
                    <a:pt x="36" y="156"/>
                  </a:lnTo>
                  <a:lnTo>
                    <a:pt x="40" y="160"/>
                  </a:lnTo>
                  <a:lnTo>
                    <a:pt x="36" y="165"/>
                  </a:lnTo>
                  <a:lnTo>
                    <a:pt x="27" y="169"/>
                  </a:lnTo>
                  <a:close/>
                  <a:moveTo>
                    <a:pt x="36" y="89"/>
                  </a:moveTo>
                  <a:lnTo>
                    <a:pt x="31" y="84"/>
                  </a:lnTo>
                  <a:lnTo>
                    <a:pt x="31" y="80"/>
                  </a:lnTo>
                  <a:lnTo>
                    <a:pt x="27" y="76"/>
                  </a:lnTo>
                  <a:lnTo>
                    <a:pt x="27" y="80"/>
                  </a:lnTo>
                  <a:lnTo>
                    <a:pt x="22" y="89"/>
                  </a:lnTo>
                  <a:lnTo>
                    <a:pt x="27" y="89"/>
                  </a:lnTo>
                  <a:lnTo>
                    <a:pt x="27" y="93"/>
                  </a:lnTo>
                  <a:lnTo>
                    <a:pt x="31" y="93"/>
                  </a:lnTo>
                  <a:lnTo>
                    <a:pt x="36" y="89"/>
                  </a:lnTo>
                  <a:close/>
                  <a:moveTo>
                    <a:pt x="62" y="71"/>
                  </a:moveTo>
                  <a:lnTo>
                    <a:pt x="76" y="58"/>
                  </a:lnTo>
                  <a:lnTo>
                    <a:pt x="76" y="49"/>
                  </a:lnTo>
                  <a:lnTo>
                    <a:pt x="58" y="53"/>
                  </a:lnTo>
                  <a:lnTo>
                    <a:pt x="49" y="49"/>
                  </a:lnTo>
                  <a:lnTo>
                    <a:pt x="45" y="62"/>
                  </a:lnTo>
                  <a:lnTo>
                    <a:pt x="45" y="62"/>
                  </a:lnTo>
                  <a:lnTo>
                    <a:pt x="40" y="67"/>
                  </a:lnTo>
                  <a:lnTo>
                    <a:pt x="36" y="71"/>
                  </a:lnTo>
                  <a:lnTo>
                    <a:pt x="36" y="84"/>
                  </a:lnTo>
                  <a:lnTo>
                    <a:pt x="36" y="98"/>
                  </a:lnTo>
                  <a:lnTo>
                    <a:pt x="36" y="102"/>
                  </a:lnTo>
                  <a:lnTo>
                    <a:pt x="36" y="107"/>
                  </a:lnTo>
                  <a:lnTo>
                    <a:pt x="31" y="107"/>
                  </a:lnTo>
                  <a:lnTo>
                    <a:pt x="27" y="107"/>
                  </a:lnTo>
                  <a:lnTo>
                    <a:pt x="31" y="111"/>
                  </a:lnTo>
                  <a:lnTo>
                    <a:pt x="27" y="111"/>
                  </a:lnTo>
                  <a:lnTo>
                    <a:pt x="27" y="116"/>
                  </a:lnTo>
                  <a:lnTo>
                    <a:pt x="36" y="111"/>
                  </a:lnTo>
                  <a:lnTo>
                    <a:pt x="45" y="102"/>
                  </a:lnTo>
                  <a:lnTo>
                    <a:pt x="49" y="102"/>
                  </a:lnTo>
                  <a:lnTo>
                    <a:pt x="36" y="120"/>
                  </a:lnTo>
                  <a:lnTo>
                    <a:pt x="36" y="120"/>
                  </a:lnTo>
                  <a:lnTo>
                    <a:pt x="31" y="125"/>
                  </a:lnTo>
                  <a:lnTo>
                    <a:pt x="36" y="125"/>
                  </a:lnTo>
                  <a:lnTo>
                    <a:pt x="40" y="134"/>
                  </a:lnTo>
                  <a:lnTo>
                    <a:pt x="40" y="138"/>
                  </a:lnTo>
                  <a:lnTo>
                    <a:pt x="45" y="138"/>
                  </a:lnTo>
                  <a:lnTo>
                    <a:pt x="45" y="134"/>
                  </a:lnTo>
                  <a:lnTo>
                    <a:pt x="49" y="134"/>
                  </a:lnTo>
                  <a:lnTo>
                    <a:pt x="45" y="125"/>
                  </a:lnTo>
                  <a:lnTo>
                    <a:pt x="49" y="125"/>
                  </a:lnTo>
                  <a:lnTo>
                    <a:pt x="49" y="134"/>
                  </a:lnTo>
                  <a:lnTo>
                    <a:pt x="54" y="134"/>
                  </a:lnTo>
                  <a:lnTo>
                    <a:pt x="54" y="143"/>
                  </a:lnTo>
                  <a:lnTo>
                    <a:pt x="49" y="151"/>
                  </a:lnTo>
                  <a:lnTo>
                    <a:pt x="54" y="160"/>
                  </a:lnTo>
                  <a:lnTo>
                    <a:pt x="54" y="156"/>
                  </a:lnTo>
                  <a:lnTo>
                    <a:pt x="58" y="156"/>
                  </a:lnTo>
                  <a:lnTo>
                    <a:pt x="62" y="156"/>
                  </a:lnTo>
                  <a:lnTo>
                    <a:pt x="58" y="151"/>
                  </a:lnTo>
                  <a:lnTo>
                    <a:pt x="67" y="156"/>
                  </a:lnTo>
                  <a:lnTo>
                    <a:pt x="71" y="151"/>
                  </a:lnTo>
                  <a:lnTo>
                    <a:pt x="80" y="151"/>
                  </a:lnTo>
                  <a:lnTo>
                    <a:pt x="76" y="156"/>
                  </a:lnTo>
                  <a:lnTo>
                    <a:pt x="71" y="160"/>
                  </a:lnTo>
                  <a:lnTo>
                    <a:pt x="76" y="174"/>
                  </a:lnTo>
                  <a:lnTo>
                    <a:pt x="80" y="169"/>
                  </a:lnTo>
                  <a:lnTo>
                    <a:pt x="85" y="169"/>
                  </a:lnTo>
                  <a:lnTo>
                    <a:pt x="76" y="174"/>
                  </a:lnTo>
                  <a:lnTo>
                    <a:pt x="76" y="183"/>
                  </a:lnTo>
                  <a:lnTo>
                    <a:pt x="80" y="187"/>
                  </a:lnTo>
                  <a:lnTo>
                    <a:pt x="62" y="187"/>
                  </a:lnTo>
                  <a:lnTo>
                    <a:pt x="58" y="187"/>
                  </a:lnTo>
                  <a:lnTo>
                    <a:pt x="54" y="187"/>
                  </a:lnTo>
                  <a:lnTo>
                    <a:pt x="58" y="192"/>
                  </a:lnTo>
                  <a:lnTo>
                    <a:pt x="54" y="201"/>
                  </a:lnTo>
                  <a:lnTo>
                    <a:pt x="62" y="196"/>
                  </a:lnTo>
                  <a:lnTo>
                    <a:pt x="67" y="196"/>
                  </a:lnTo>
                  <a:lnTo>
                    <a:pt x="67" y="205"/>
                  </a:lnTo>
                  <a:lnTo>
                    <a:pt x="67" y="210"/>
                  </a:lnTo>
                  <a:lnTo>
                    <a:pt x="62" y="219"/>
                  </a:lnTo>
                  <a:lnTo>
                    <a:pt x="45" y="223"/>
                  </a:lnTo>
                  <a:lnTo>
                    <a:pt x="49" y="232"/>
                  </a:lnTo>
                  <a:lnTo>
                    <a:pt x="58" y="223"/>
                  </a:lnTo>
                  <a:lnTo>
                    <a:pt x="62" y="232"/>
                  </a:lnTo>
                  <a:lnTo>
                    <a:pt x="67" y="232"/>
                  </a:lnTo>
                  <a:lnTo>
                    <a:pt x="71" y="232"/>
                  </a:lnTo>
                  <a:lnTo>
                    <a:pt x="76" y="227"/>
                  </a:lnTo>
                  <a:lnTo>
                    <a:pt x="80" y="227"/>
                  </a:lnTo>
                  <a:lnTo>
                    <a:pt x="76" y="236"/>
                  </a:lnTo>
                  <a:lnTo>
                    <a:pt x="62" y="241"/>
                  </a:lnTo>
                  <a:lnTo>
                    <a:pt x="58" y="245"/>
                  </a:lnTo>
                  <a:lnTo>
                    <a:pt x="54" y="250"/>
                  </a:lnTo>
                  <a:lnTo>
                    <a:pt x="49" y="254"/>
                  </a:lnTo>
                  <a:lnTo>
                    <a:pt x="45" y="259"/>
                  </a:lnTo>
                  <a:lnTo>
                    <a:pt x="40" y="263"/>
                  </a:lnTo>
                  <a:lnTo>
                    <a:pt x="36" y="268"/>
                  </a:lnTo>
                  <a:lnTo>
                    <a:pt x="40" y="268"/>
                  </a:lnTo>
                  <a:lnTo>
                    <a:pt x="45" y="268"/>
                  </a:lnTo>
                  <a:lnTo>
                    <a:pt x="45" y="272"/>
                  </a:lnTo>
                  <a:lnTo>
                    <a:pt x="49" y="263"/>
                  </a:lnTo>
                  <a:lnTo>
                    <a:pt x="58" y="259"/>
                  </a:lnTo>
                  <a:lnTo>
                    <a:pt x="71" y="263"/>
                  </a:lnTo>
                  <a:lnTo>
                    <a:pt x="71" y="254"/>
                  </a:lnTo>
                  <a:lnTo>
                    <a:pt x="85" y="250"/>
                  </a:lnTo>
                  <a:lnTo>
                    <a:pt x="89" y="254"/>
                  </a:lnTo>
                  <a:lnTo>
                    <a:pt x="89" y="259"/>
                  </a:lnTo>
                  <a:lnTo>
                    <a:pt x="94" y="254"/>
                  </a:lnTo>
                  <a:lnTo>
                    <a:pt x="98" y="254"/>
                  </a:lnTo>
                  <a:lnTo>
                    <a:pt x="98" y="254"/>
                  </a:lnTo>
                  <a:lnTo>
                    <a:pt x="103" y="254"/>
                  </a:lnTo>
                  <a:lnTo>
                    <a:pt x="103" y="250"/>
                  </a:lnTo>
                  <a:lnTo>
                    <a:pt x="112" y="254"/>
                  </a:lnTo>
                  <a:lnTo>
                    <a:pt x="121" y="250"/>
                  </a:lnTo>
                  <a:lnTo>
                    <a:pt x="125" y="250"/>
                  </a:lnTo>
                  <a:lnTo>
                    <a:pt x="138" y="250"/>
                  </a:lnTo>
                  <a:lnTo>
                    <a:pt x="143" y="241"/>
                  </a:lnTo>
                  <a:lnTo>
                    <a:pt x="143" y="232"/>
                  </a:lnTo>
                  <a:lnTo>
                    <a:pt x="134" y="232"/>
                  </a:lnTo>
                  <a:lnTo>
                    <a:pt x="129" y="232"/>
                  </a:lnTo>
                  <a:lnTo>
                    <a:pt x="138" y="223"/>
                  </a:lnTo>
                  <a:lnTo>
                    <a:pt x="143" y="223"/>
                  </a:lnTo>
                  <a:lnTo>
                    <a:pt x="147" y="214"/>
                  </a:lnTo>
                  <a:lnTo>
                    <a:pt x="147" y="205"/>
                  </a:lnTo>
                  <a:lnTo>
                    <a:pt x="143" y="201"/>
                  </a:lnTo>
                  <a:lnTo>
                    <a:pt x="129" y="201"/>
                  </a:lnTo>
                  <a:lnTo>
                    <a:pt x="125" y="205"/>
                  </a:lnTo>
                  <a:lnTo>
                    <a:pt x="121" y="201"/>
                  </a:lnTo>
                  <a:lnTo>
                    <a:pt x="125" y="192"/>
                  </a:lnTo>
                  <a:lnTo>
                    <a:pt x="121" y="183"/>
                  </a:lnTo>
                  <a:lnTo>
                    <a:pt x="121" y="178"/>
                  </a:lnTo>
                  <a:lnTo>
                    <a:pt x="112" y="160"/>
                  </a:lnTo>
                  <a:lnTo>
                    <a:pt x="107" y="160"/>
                  </a:lnTo>
                  <a:lnTo>
                    <a:pt x="103" y="151"/>
                  </a:lnTo>
                  <a:lnTo>
                    <a:pt x="103" y="147"/>
                  </a:lnTo>
                  <a:lnTo>
                    <a:pt x="98" y="134"/>
                  </a:lnTo>
                  <a:lnTo>
                    <a:pt x="94" y="129"/>
                  </a:lnTo>
                  <a:lnTo>
                    <a:pt x="85" y="125"/>
                  </a:lnTo>
                  <a:lnTo>
                    <a:pt x="76" y="125"/>
                  </a:lnTo>
                  <a:lnTo>
                    <a:pt x="80" y="116"/>
                  </a:lnTo>
                  <a:lnTo>
                    <a:pt x="85" y="120"/>
                  </a:lnTo>
                  <a:lnTo>
                    <a:pt x="89" y="111"/>
                  </a:lnTo>
                  <a:lnTo>
                    <a:pt x="85" y="116"/>
                  </a:lnTo>
                  <a:lnTo>
                    <a:pt x="85" y="107"/>
                  </a:lnTo>
                  <a:lnTo>
                    <a:pt x="85" y="98"/>
                  </a:lnTo>
                  <a:lnTo>
                    <a:pt x="98" y="80"/>
                  </a:lnTo>
                  <a:lnTo>
                    <a:pt x="98" y="76"/>
                  </a:lnTo>
                  <a:lnTo>
                    <a:pt x="89" y="80"/>
                  </a:lnTo>
                  <a:lnTo>
                    <a:pt x="71" y="76"/>
                  </a:lnTo>
                  <a:lnTo>
                    <a:pt x="62" y="80"/>
                  </a:lnTo>
                  <a:lnTo>
                    <a:pt x="58" y="84"/>
                  </a:lnTo>
                  <a:lnTo>
                    <a:pt x="58" y="84"/>
                  </a:lnTo>
                  <a:lnTo>
                    <a:pt x="62" y="76"/>
                  </a:lnTo>
                  <a:lnTo>
                    <a:pt x="67" y="71"/>
                  </a:lnTo>
                  <a:lnTo>
                    <a:pt x="62" y="71"/>
                  </a:lnTo>
                  <a:close/>
                  <a:moveTo>
                    <a:pt x="71" y="35"/>
                  </a:moveTo>
                  <a:lnTo>
                    <a:pt x="71" y="44"/>
                  </a:lnTo>
                  <a:lnTo>
                    <a:pt x="76" y="44"/>
                  </a:lnTo>
                  <a:lnTo>
                    <a:pt x="76" y="40"/>
                  </a:lnTo>
                  <a:lnTo>
                    <a:pt x="80" y="44"/>
                  </a:lnTo>
                  <a:lnTo>
                    <a:pt x="80" y="40"/>
                  </a:lnTo>
                  <a:lnTo>
                    <a:pt x="76" y="40"/>
                  </a:lnTo>
                  <a:lnTo>
                    <a:pt x="80" y="31"/>
                  </a:lnTo>
                  <a:lnTo>
                    <a:pt x="71" y="35"/>
                  </a:lnTo>
                  <a:close/>
                  <a:moveTo>
                    <a:pt x="103" y="17"/>
                  </a:moveTo>
                  <a:lnTo>
                    <a:pt x="107" y="13"/>
                  </a:lnTo>
                  <a:lnTo>
                    <a:pt x="103" y="0"/>
                  </a:lnTo>
                  <a:lnTo>
                    <a:pt x="98" y="8"/>
                  </a:lnTo>
                  <a:lnTo>
                    <a:pt x="103" y="8"/>
                  </a:lnTo>
                  <a:lnTo>
                    <a:pt x="103" y="17"/>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78" name="Freeform 198"/>
            <p:cNvSpPr>
              <a:spLocks/>
            </p:cNvSpPr>
            <p:nvPr/>
          </p:nvSpPr>
          <p:spPr bwMode="gray">
            <a:xfrm>
              <a:off x="4747937" y="3367961"/>
              <a:ext cx="106732" cy="124444"/>
            </a:xfrm>
            <a:custGeom>
              <a:avLst/>
              <a:gdLst/>
              <a:ahLst/>
              <a:cxnLst>
                <a:cxn ang="0">
                  <a:pos x="0" y="67"/>
                </a:cxn>
                <a:cxn ang="0">
                  <a:pos x="0" y="67"/>
                </a:cxn>
                <a:cxn ang="0">
                  <a:pos x="0" y="67"/>
                </a:cxn>
                <a:cxn ang="0">
                  <a:pos x="0" y="62"/>
                </a:cxn>
                <a:cxn ang="0">
                  <a:pos x="0" y="62"/>
                </a:cxn>
                <a:cxn ang="0">
                  <a:pos x="0" y="58"/>
                </a:cxn>
                <a:cxn ang="0">
                  <a:pos x="5" y="53"/>
                </a:cxn>
                <a:cxn ang="0">
                  <a:pos x="5" y="53"/>
                </a:cxn>
                <a:cxn ang="0">
                  <a:pos x="5" y="53"/>
                </a:cxn>
                <a:cxn ang="0">
                  <a:pos x="5" y="49"/>
                </a:cxn>
                <a:cxn ang="0">
                  <a:pos x="9" y="49"/>
                </a:cxn>
                <a:cxn ang="0">
                  <a:pos x="13" y="44"/>
                </a:cxn>
                <a:cxn ang="0">
                  <a:pos x="9" y="40"/>
                </a:cxn>
                <a:cxn ang="0">
                  <a:pos x="13" y="40"/>
                </a:cxn>
                <a:cxn ang="0">
                  <a:pos x="13" y="40"/>
                </a:cxn>
                <a:cxn ang="0">
                  <a:pos x="5" y="35"/>
                </a:cxn>
                <a:cxn ang="0">
                  <a:pos x="5" y="31"/>
                </a:cxn>
                <a:cxn ang="0">
                  <a:pos x="9" y="26"/>
                </a:cxn>
                <a:cxn ang="0">
                  <a:pos x="9" y="22"/>
                </a:cxn>
                <a:cxn ang="0">
                  <a:pos x="5" y="22"/>
                </a:cxn>
                <a:cxn ang="0">
                  <a:pos x="5" y="17"/>
                </a:cxn>
                <a:cxn ang="0">
                  <a:pos x="9" y="17"/>
                </a:cxn>
                <a:cxn ang="0">
                  <a:pos x="9" y="13"/>
                </a:cxn>
                <a:cxn ang="0">
                  <a:pos x="5" y="13"/>
                </a:cxn>
                <a:cxn ang="0">
                  <a:pos x="5" y="13"/>
                </a:cxn>
                <a:cxn ang="0">
                  <a:pos x="5" y="9"/>
                </a:cxn>
                <a:cxn ang="0">
                  <a:pos x="5" y="9"/>
                </a:cxn>
                <a:cxn ang="0">
                  <a:pos x="5" y="4"/>
                </a:cxn>
                <a:cxn ang="0">
                  <a:pos x="0" y="4"/>
                </a:cxn>
                <a:cxn ang="0">
                  <a:pos x="13" y="0"/>
                </a:cxn>
                <a:cxn ang="0">
                  <a:pos x="27" y="0"/>
                </a:cxn>
                <a:cxn ang="0">
                  <a:pos x="31" y="9"/>
                </a:cxn>
                <a:cxn ang="0">
                  <a:pos x="31" y="17"/>
                </a:cxn>
                <a:cxn ang="0">
                  <a:pos x="40" y="26"/>
                </a:cxn>
                <a:cxn ang="0">
                  <a:pos x="49" y="31"/>
                </a:cxn>
                <a:cxn ang="0">
                  <a:pos x="54" y="31"/>
                </a:cxn>
                <a:cxn ang="0">
                  <a:pos x="54" y="35"/>
                </a:cxn>
                <a:cxn ang="0">
                  <a:pos x="58" y="35"/>
                </a:cxn>
                <a:cxn ang="0">
                  <a:pos x="54" y="53"/>
                </a:cxn>
                <a:cxn ang="0">
                  <a:pos x="67" y="62"/>
                </a:cxn>
                <a:cxn ang="0">
                  <a:pos x="67" y="67"/>
                </a:cxn>
                <a:cxn ang="0">
                  <a:pos x="58" y="71"/>
                </a:cxn>
                <a:cxn ang="0">
                  <a:pos x="58" y="80"/>
                </a:cxn>
                <a:cxn ang="0">
                  <a:pos x="54" y="76"/>
                </a:cxn>
                <a:cxn ang="0">
                  <a:pos x="40" y="80"/>
                </a:cxn>
                <a:cxn ang="0">
                  <a:pos x="40" y="80"/>
                </a:cxn>
                <a:cxn ang="0">
                  <a:pos x="31" y="84"/>
                </a:cxn>
                <a:cxn ang="0">
                  <a:pos x="27" y="84"/>
                </a:cxn>
                <a:cxn ang="0">
                  <a:pos x="27" y="76"/>
                </a:cxn>
                <a:cxn ang="0">
                  <a:pos x="18" y="71"/>
                </a:cxn>
                <a:cxn ang="0">
                  <a:pos x="13" y="84"/>
                </a:cxn>
                <a:cxn ang="0">
                  <a:pos x="9" y="84"/>
                </a:cxn>
                <a:cxn ang="0">
                  <a:pos x="0" y="71"/>
                </a:cxn>
                <a:cxn ang="0">
                  <a:pos x="0" y="71"/>
                </a:cxn>
                <a:cxn ang="0">
                  <a:pos x="0" y="67"/>
                </a:cxn>
              </a:cxnLst>
              <a:rect l="0" t="0" r="r" b="b"/>
              <a:pathLst>
                <a:path w="67" h="84">
                  <a:moveTo>
                    <a:pt x="0" y="67"/>
                  </a:moveTo>
                  <a:lnTo>
                    <a:pt x="0" y="67"/>
                  </a:lnTo>
                  <a:lnTo>
                    <a:pt x="0" y="67"/>
                  </a:lnTo>
                  <a:lnTo>
                    <a:pt x="0" y="62"/>
                  </a:lnTo>
                  <a:lnTo>
                    <a:pt x="0" y="62"/>
                  </a:lnTo>
                  <a:lnTo>
                    <a:pt x="0" y="58"/>
                  </a:lnTo>
                  <a:lnTo>
                    <a:pt x="5" y="53"/>
                  </a:lnTo>
                  <a:lnTo>
                    <a:pt x="5" y="53"/>
                  </a:lnTo>
                  <a:lnTo>
                    <a:pt x="5" y="53"/>
                  </a:lnTo>
                  <a:lnTo>
                    <a:pt x="5" y="49"/>
                  </a:lnTo>
                  <a:lnTo>
                    <a:pt x="9" y="49"/>
                  </a:lnTo>
                  <a:lnTo>
                    <a:pt x="13" y="44"/>
                  </a:lnTo>
                  <a:lnTo>
                    <a:pt x="9" y="40"/>
                  </a:lnTo>
                  <a:lnTo>
                    <a:pt x="13" y="40"/>
                  </a:lnTo>
                  <a:lnTo>
                    <a:pt x="13" y="40"/>
                  </a:lnTo>
                  <a:lnTo>
                    <a:pt x="5" y="35"/>
                  </a:lnTo>
                  <a:lnTo>
                    <a:pt x="5" y="31"/>
                  </a:lnTo>
                  <a:lnTo>
                    <a:pt x="9" y="26"/>
                  </a:lnTo>
                  <a:lnTo>
                    <a:pt x="9" y="22"/>
                  </a:lnTo>
                  <a:lnTo>
                    <a:pt x="5" y="22"/>
                  </a:lnTo>
                  <a:lnTo>
                    <a:pt x="5" y="17"/>
                  </a:lnTo>
                  <a:lnTo>
                    <a:pt x="9" y="17"/>
                  </a:lnTo>
                  <a:lnTo>
                    <a:pt x="9" y="13"/>
                  </a:lnTo>
                  <a:lnTo>
                    <a:pt x="5" y="13"/>
                  </a:lnTo>
                  <a:lnTo>
                    <a:pt x="5" y="13"/>
                  </a:lnTo>
                  <a:lnTo>
                    <a:pt x="5" y="9"/>
                  </a:lnTo>
                  <a:lnTo>
                    <a:pt x="5" y="9"/>
                  </a:lnTo>
                  <a:lnTo>
                    <a:pt x="5" y="4"/>
                  </a:lnTo>
                  <a:lnTo>
                    <a:pt x="0" y="4"/>
                  </a:lnTo>
                  <a:lnTo>
                    <a:pt x="13" y="0"/>
                  </a:lnTo>
                  <a:lnTo>
                    <a:pt x="27" y="0"/>
                  </a:lnTo>
                  <a:lnTo>
                    <a:pt x="31" y="9"/>
                  </a:lnTo>
                  <a:lnTo>
                    <a:pt x="31" y="17"/>
                  </a:lnTo>
                  <a:lnTo>
                    <a:pt x="40" y="26"/>
                  </a:lnTo>
                  <a:lnTo>
                    <a:pt x="49" y="31"/>
                  </a:lnTo>
                  <a:lnTo>
                    <a:pt x="54" y="31"/>
                  </a:lnTo>
                  <a:lnTo>
                    <a:pt x="54" y="35"/>
                  </a:lnTo>
                  <a:lnTo>
                    <a:pt x="58" y="35"/>
                  </a:lnTo>
                  <a:lnTo>
                    <a:pt x="54" y="53"/>
                  </a:lnTo>
                  <a:lnTo>
                    <a:pt x="67" y="62"/>
                  </a:lnTo>
                  <a:lnTo>
                    <a:pt x="67" y="67"/>
                  </a:lnTo>
                  <a:lnTo>
                    <a:pt x="58" y="71"/>
                  </a:lnTo>
                  <a:lnTo>
                    <a:pt x="58" y="80"/>
                  </a:lnTo>
                  <a:lnTo>
                    <a:pt x="54" y="76"/>
                  </a:lnTo>
                  <a:lnTo>
                    <a:pt x="40" y="80"/>
                  </a:lnTo>
                  <a:lnTo>
                    <a:pt x="40" y="80"/>
                  </a:lnTo>
                  <a:lnTo>
                    <a:pt x="31" y="84"/>
                  </a:lnTo>
                  <a:lnTo>
                    <a:pt x="27" y="84"/>
                  </a:lnTo>
                  <a:lnTo>
                    <a:pt x="27" y="76"/>
                  </a:lnTo>
                  <a:lnTo>
                    <a:pt x="18" y="71"/>
                  </a:lnTo>
                  <a:lnTo>
                    <a:pt x="13" y="84"/>
                  </a:lnTo>
                  <a:lnTo>
                    <a:pt x="9" y="84"/>
                  </a:lnTo>
                  <a:lnTo>
                    <a:pt x="0" y="71"/>
                  </a:lnTo>
                  <a:lnTo>
                    <a:pt x="0" y="71"/>
                  </a:lnTo>
                  <a:lnTo>
                    <a:pt x="0" y="67"/>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79" name="Freeform 199"/>
            <p:cNvSpPr>
              <a:spLocks/>
            </p:cNvSpPr>
            <p:nvPr/>
          </p:nvSpPr>
          <p:spPr bwMode="gray">
            <a:xfrm>
              <a:off x="4747937" y="3473146"/>
              <a:ext cx="20709" cy="19259"/>
            </a:xfrm>
            <a:custGeom>
              <a:avLst/>
              <a:gdLst/>
              <a:ahLst/>
              <a:cxnLst>
                <a:cxn ang="0">
                  <a:pos x="0" y="0"/>
                </a:cxn>
                <a:cxn ang="0">
                  <a:pos x="0" y="0"/>
                </a:cxn>
                <a:cxn ang="0">
                  <a:pos x="9" y="13"/>
                </a:cxn>
                <a:cxn ang="0">
                  <a:pos x="13" y="13"/>
                </a:cxn>
              </a:cxnLst>
              <a:rect l="0" t="0" r="r" b="b"/>
              <a:pathLst>
                <a:path w="13" h="13">
                  <a:moveTo>
                    <a:pt x="0" y="0"/>
                  </a:moveTo>
                  <a:lnTo>
                    <a:pt x="0" y="0"/>
                  </a:lnTo>
                  <a:lnTo>
                    <a:pt x="9" y="13"/>
                  </a:lnTo>
                  <a:lnTo>
                    <a:pt x="13" y="13"/>
                  </a:lnTo>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80" name="Freeform 200"/>
            <p:cNvSpPr>
              <a:spLocks noEditPoints="1"/>
            </p:cNvSpPr>
            <p:nvPr/>
          </p:nvSpPr>
          <p:spPr bwMode="gray">
            <a:xfrm>
              <a:off x="3937095" y="3440554"/>
              <a:ext cx="504984" cy="429627"/>
            </a:xfrm>
            <a:custGeom>
              <a:avLst/>
              <a:gdLst/>
              <a:ahLst/>
              <a:cxnLst>
                <a:cxn ang="0">
                  <a:pos x="4" y="290"/>
                </a:cxn>
                <a:cxn ang="0">
                  <a:pos x="13" y="277"/>
                </a:cxn>
                <a:cxn ang="0">
                  <a:pos x="22" y="286"/>
                </a:cxn>
                <a:cxn ang="0">
                  <a:pos x="27" y="290"/>
                </a:cxn>
                <a:cxn ang="0">
                  <a:pos x="27" y="286"/>
                </a:cxn>
                <a:cxn ang="0">
                  <a:pos x="143" y="125"/>
                </a:cxn>
                <a:cxn ang="0">
                  <a:pos x="156" y="138"/>
                </a:cxn>
                <a:cxn ang="0">
                  <a:pos x="170" y="147"/>
                </a:cxn>
                <a:cxn ang="0">
                  <a:pos x="179" y="143"/>
                </a:cxn>
                <a:cxn ang="0">
                  <a:pos x="196" y="138"/>
                </a:cxn>
                <a:cxn ang="0">
                  <a:pos x="205" y="138"/>
                </a:cxn>
                <a:cxn ang="0">
                  <a:pos x="219" y="134"/>
                </a:cxn>
                <a:cxn ang="0">
                  <a:pos x="228" y="125"/>
                </a:cxn>
                <a:cxn ang="0">
                  <a:pos x="241" y="111"/>
                </a:cxn>
                <a:cxn ang="0">
                  <a:pos x="250" y="98"/>
                </a:cxn>
                <a:cxn ang="0">
                  <a:pos x="241" y="89"/>
                </a:cxn>
                <a:cxn ang="0">
                  <a:pos x="263" y="53"/>
                </a:cxn>
                <a:cxn ang="0">
                  <a:pos x="295" y="35"/>
                </a:cxn>
                <a:cxn ang="0">
                  <a:pos x="295" y="31"/>
                </a:cxn>
                <a:cxn ang="0">
                  <a:pos x="295" y="27"/>
                </a:cxn>
                <a:cxn ang="0">
                  <a:pos x="277" y="27"/>
                </a:cxn>
                <a:cxn ang="0">
                  <a:pos x="259" y="22"/>
                </a:cxn>
                <a:cxn ang="0">
                  <a:pos x="241" y="22"/>
                </a:cxn>
                <a:cxn ang="0">
                  <a:pos x="223" y="4"/>
                </a:cxn>
                <a:cxn ang="0">
                  <a:pos x="214" y="4"/>
                </a:cxn>
                <a:cxn ang="0">
                  <a:pos x="201" y="4"/>
                </a:cxn>
                <a:cxn ang="0">
                  <a:pos x="179" y="4"/>
                </a:cxn>
                <a:cxn ang="0">
                  <a:pos x="170" y="0"/>
                </a:cxn>
                <a:cxn ang="0">
                  <a:pos x="152" y="4"/>
                </a:cxn>
                <a:cxn ang="0">
                  <a:pos x="143" y="0"/>
                </a:cxn>
                <a:cxn ang="0">
                  <a:pos x="125" y="0"/>
                </a:cxn>
                <a:cxn ang="0">
                  <a:pos x="116" y="4"/>
                </a:cxn>
                <a:cxn ang="0">
                  <a:pos x="112" y="18"/>
                </a:cxn>
                <a:cxn ang="0">
                  <a:pos x="116" y="22"/>
                </a:cxn>
                <a:cxn ang="0">
                  <a:pos x="116" y="31"/>
                </a:cxn>
                <a:cxn ang="0">
                  <a:pos x="129" y="31"/>
                </a:cxn>
                <a:cxn ang="0">
                  <a:pos x="152" y="40"/>
                </a:cxn>
                <a:cxn ang="0">
                  <a:pos x="152" y="53"/>
                </a:cxn>
                <a:cxn ang="0">
                  <a:pos x="147" y="71"/>
                </a:cxn>
                <a:cxn ang="0">
                  <a:pos x="138" y="85"/>
                </a:cxn>
                <a:cxn ang="0">
                  <a:pos x="143" y="107"/>
                </a:cxn>
                <a:cxn ang="0">
                  <a:pos x="143" y="116"/>
                </a:cxn>
                <a:cxn ang="0">
                  <a:pos x="268" y="94"/>
                </a:cxn>
                <a:cxn ang="0">
                  <a:pos x="268" y="103"/>
                </a:cxn>
                <a:cxn ang="0">
                  <a:pos x="272" y="103"/>
                </a:cxn>
                <a:cxn ang="0">
                  <a:pos x="272" y="94"/>
                </a:cxn>
                <a:cxn ang="0">
                  <a:pos x="286" y="85"/>
                </a:cxn>
                <a:cxn ang="0">
                  <a:pos x="290" y="89"/>
                </a:cxn>
                <a:cxn ang="0">
                  <a:pos x="304" y="85"/>
                </a:cxn>
                <a:cxn ang="0">
                  <a:pos x="299" y="76"/>
                </a:cxn>
                <a:cxn ang="0">
                  <a:pos x="290" y="80"/>
                </a:cxn>
                <a:cxn ang="0">
                  <a:pos x="308" y="71"/>
                </a:cxn>
                <a:cxn ang="0">
                  <a:pos x="317" y="80"/>
                </a:cxn>
                <a:cxn ang="0">
                  <a:pos x="308" y="71"/>
                </a:cxn>
              </a:cxnLst>
              <a:rect l="0" t="0" r="r" b="b"/>
              <a:pathLst>
                <a:path w="317" h="290">
                  <a:moveTo>
                    <a:pt x="0" y="281"/>
                  </a:moveTo>
                  <a:lnTo>
                    <a:pt x="4" y="290"/>
                  </a:lnTo>
                  <a:lnTo>
                    <a:pt x="13" y="286"/>
                  </a:lnTo>
                  <a:lnTo>
                    <a:pt x="13" y="277"/>
                  </a:lnTo>
                  <a:lnTo>
                    <a:pt x="0" y="281"/>
                  </a:lnTo>
                  <a:close/>
                  <a:moveTo>
                    <a:pt x="22" y="286"/>
                  </a:moveTo>
                  <a:lnTo>
                    <a:pt x="18" y="290"/>
                  </a:lnTo>
                  <a:lnTo>
                    <a:pt x="27" y="290"/>
                  </a:lnTo>
                  <a:lnTo>
                    <a:pt x="27" y="286"/>
                  </a:lnTo>
                  <a:lnTo>
                    <a:pt x="27" y="286"/>
                  </a:lnTo>
                  <a:lnTo>
                    <a:pt x="22" y="286"/>
                  </a:lnTo>
                  <a:close/>
                  <a:moveTo>
                    <a:pt x="143" y="125"/>
                  </a:moveTo>
                  <a:lnTo>
                    <a:pt x="156" y="134"/>
                  </a:lnTo>
                  <a:lnTo>
                    <a:pt x="156" y="138"/>
                  </a:lnTo>
                  <a:lnTo>
                    <a:pt x="156" y="143"/>
                  </a:lnTo>
                  <a:lnTo>
                    <a:pt x="170" y="147"/>
                  </a:lnTo>
                  <a:lnTo>
                    <a:pt x="174" y="138"/>
                  </a:lnTo>
                  <a:lnTo>
                    <a:pt x="179" y="143"/>
                  </a:lnTo>
                  <a:lnTo>
                    <a:pt x="187" y="134"/>
                  </a:lnTo>
                  <a:lnTo>
                    <a:pt x="196" y="138"/>
                  </a:lnTo>
                  <a:lnTo>
                    <a:pt x="205" y="134"/>
                  </a:lnTo>
                  <a:lnTo>
                    <a:pt x="205" y="138"/>
                  </a:lnTo>
                  <a:lnTo>
                    <a:pt x="214" y="134"/>
                  </a:lnTo>
                  <a:lnTo>
                    <a:pt x="219" y="134"/>
                  </a:lnTo>
                  <a:lnTo>
                    <a:pt x="223" y="129"/>
                  </a:lnTo>
                  <a:lnTo>
                    <a:pt x="228" y="125"/>
                  </a:lnTo>
                  <a:lnTo>
                    <a:pt x="237" y="125"/>
                  </a:lnTo>
                  <a:lnTo>
                    <a:pt x="241" y="111"/>
                  </a:lnTo>
                  <a:lnTo>
                    <a:pt x="246" y="103"/>
                  </a:lnTo>
                  <a:lnTo>
                    <a:pt x="250" y="98"/>
                  </a:lnTo>
                  <a:lnTo>
                    <a:pt x="246" y="98"/>
                  </a:lnTo>
                  <a:lnTo>
                    <a:pt x="241" y="89"/>
                  </a:lnTo>
                  <a:lnTo>
                    <a:pt x="241" y="85"/>
                  </a:lnTo>
                  <a:lnTo>
                    <a:pt x="263" y="53"/>
                  </a:lnTo>
                  <a:lnTo>
                    <a:pt x="281" y="49"/>
                  </a:lnTo>
                  <a:lnTo>
                    <a:pt x="295" y="35"/>
                  </a:lnTo>
                  <a:lnTo>
                    <a:pt x="295" y="31"/>
                  </a:lnTo>
                  <a:lnTo>
                    <a:pt x="295" y="31"/>
                  </a:lnTo>
                  <a:lnTo>
                    <a:pt x="299" y="27"/>
                  </a:lnTo>
                  <a:lnTo>
                    <a:pt x="295" y="27"/>
                  </a:lnTo>
                  <a:lnTo>
                    <a:pt x="286" y="27"/>
                  </a:lnTo>
                  <a:lnTo>
                    <a:pt x="277" y="27"/>
                  </a:lnTo>
                  <a:lnTo>
                    <a:pt x="268" y="22"/>
                  </a:lnTo>
                  <a:lnTo>
                    <a:pt x="259" y="22"/>
                  </a:lnTo>
                  <a:lnTo>
                    <a:pt x="246" y="22"/>
                  </a:lnTo>
                  <a:lnTo>
                    <a:pt x="241" y="22"/>
                  </a:lnTo>
                  <a:lnTo>
                    <a:pt x="228" y="13"/>
                  </a:lnTo>
                  <a:lnTo>
                    <a:pt x="223" y="4"/>
                  </a:lnTo>
                  <a:lnTo>
                    <a:pt x="214" y="9"/>
                  </a:lnTo>
                  <a:lnTo>
                    <a:pt x="214" y="4"/>
                  </a:lnTo>
                  <a:lnTo>
                    <a:pt x="205" y="4"/>
                  </a:lnTo>
                  <a:lnTo>
                    <a:pt x="201" y="4"/>
                  </a:lnTo>
                  <a:lnTo>
                    <a:pt x="192" y="4"/>
                  </a:lnTo>
                  <a:lnTo>
                    <a:pt x="179" y="4"/>
                  </a:lnTo>
                  <a:lnTo>
                    <a:pt x="170" y="4"/>
                  </a:lnTo>
                  <a:lnTo>
                    <a:pt x="170" y="0"/>
                  </a:lnTo>
                  <a:lnTo>
                    <a:pt x="161" y="0"/>
                  </a:lnTo>
                  <a:lnTo>
                    <a:pt x="152" y="4"/>
                  </a:lnTo>
                  <a:lnTo>
                    <a:pt x="147" y="0"/>
                  </a:lnTo>
                  <a:lnTo>
                    <a:pt x="143" y="0"/>
                  </a:lnTo>
                  <a:lnTo>
                    <a:pt x="134" y="0"/>
                  </a:lnTo>
                  <a:lnTo>
                    <a:pt x="125" y="0"/>
                  </a:lnTo>
                  <a:lnTo>
                    <a:pt x="129" y="4"/>
                  </a:lnTo>
                  <a:lnTo>
                    <a:pt x="116" y="4"/>
                  </a:lnTo>
                  <a:lnTo>
                    <a:pt x="112" y="9"/>
                  </a:lnTo>
                  <a:lnTo>
                    <a:pt x="112" y="18"/>
                  </a:lnTo>
                  <a:lnTo>
                    <a:pt x="116" y="18"/>
                  </a:lnTo>
                  <a:lnTo>
                    <a:pt x="116" y="22"/>
                  </a:lnTo>
                  <a:lnTo>
                    <a:pt x="120" y="27"/>
                  </a:lnTo>
                  <a:lnTo>
                    <a:pt x="116" y="31"/>
                  </a:lnTo>
                  <a:lnTo>
                    <a:pt x="120" y="35"/>
                  </a:lnTo>
                  <a:lnTo>
                    <a:pt x="129" y="31"/>
                  </a:lnTo>
                  <a:lnTo>
                    <a:pt x="134" y="40"/>
                  </a:lnTo>
                  <a:lnTo>
                    <a:pt x="152" y="40"/>
                  </a:lnTo>
                  <a:lnTo>
                    <a:pt x="161" y="44"/>
                  </a:lnTo>
                  <a:lnTo>
                    <a:pt x="152" y="53"/>
                  </a:lnTo>
                  <a:lnTo>
                    <a:pt x="147" y="67"/>
                  </a:lnTo>
                  <a:lnTo>
                    <a:pt x="147" y="71"/>
                  </a:lnTo>
                  <a:lnTo>
                    <a:pt x="147" y="80"/>
                  </a:lnTo>
                  <a:lnTo>
                    <a:pt x="138" y="85"/>
                  </a:lnTo>
                  <a:lnTo>
                    <a:pt x="147" y="98"/>
                  </a:lnTo>
                  <a:lnTo>
                    <a:pt x="143" y="107"/>
                  </a:lnTo>
                  <a:lnTo>
                    <a:pt x="147" y="116"/>
                  </a:lnTo>
                  <a:lnTo>
                    <a:pt x="143" y="116"/>
                  </a:lnTo>
                  <a:lnTo>
                    <a:pt x="143" y="125"/>
                  </a:lnTo>
                  <a:close/>
                  <a:moveTo>
                    <a:pt x="268" y="94"/>
                  </a:moveTo>
                  <a:lnTo>
                    <a:pt x="263" y="98"/>
                  </a:lnTo>
                  <a:lnTo>
                    <a:pt x="268" y="103"/>
                  </a:lnTo>
                  <a:lnTo>
                    <a:pt x="268" y="103"/>
                  </a:lnTo>
                  <a:lnTo>
                    <a:pt x="272" y="103"/>
                  </a:lnTo>
                  <a:lnTo>
                    <a:pt x="268" y="98"/>
                  </a:lnTo>
                  <a:lnTo>
                    <a:pt x="272" y="94"/>
                  </a:lnTo>
                  <a:lnTo>
                    <a:pt x="268" y="94"/>
                  </a:lnTo>
                  <a:close/>
                  <a:moveTo>
                    <a:pt x="286" y="85"/>
                  </a:moveTo>
                  <a:lnTo>
                    <a:pt x="286" y="85"/>
                  </a:lnTo>
                  <a:lnTo>
                    <a:pt x="290" y="89"/>
                  </a:lnTo>
                  <a:lnTo>
                    <a:pt x="299" y="89"/>
                  </a:lnTo>
                  <a:lnTo>
                    <a:pt x="304" y="85"/>
                  </a:lnTo>
                  <a:lnTo>
                    <a:pt x="304" y="80"/>
                  </a:lnTo>
                  <a:lnTo>
                    <a:pt x="299" y="76"/>
                  </a:lnTo>
                  <a:lnTo>
                    <a:pt x="299" y="76"/>
                  </a:lnTo>
                  <a:lnTo>
                    <a:pt x="290" y="80"/>
                  </a:lnTo>
                  <a:lnTo>
                    <a:pt x="286" y="85"/>
                  </a:lnTo>
                  <a:close/>
                  <a:moveTo>
                    <a:pt x="308" y="71"/>
                  </a:moveTo>
                  <a:lnTo>
                    <a:pt x="308" y="80"/>
                  </a:lnTo>
                  <a:lnTo>
                    <a:pt x="317" y="80"/>
                  </a:lnTo>
                  <a:lnTo>
                    <a:pt x="313" y="71"/>
                  </a:lnTo>
                  <a:lnTo>
                    <a:pt x="308" y="71"/>
                  </a:lnTo>
                  <a:close/>
                </a:path>
              </a:pathLst>
            </a:custGeom>
            <a:grpFill/>
            <a:ln w="9525" cap="rnd">
              <a:solidFill>
                <a:srgbClr val="FFFFFF"/>
              </a:solidFill>
              <a:round/>
              <a:headEnd/>
              <a:tailEnd/>
            </a:ln>
          </p:spPr>
          <p:txBody>
            <a:bodyPr lIns="101901" tIns="50950" rIns="101901" bIns="50950"/>
            <a:lstStyle/>
            <a:p>
              <a:pPr defTabSz="1019175">
                <a:defRPr/>
              </a:pPr>
              <a:endParaRPr lang="de-DE" sz="800" dirty="0">
                <a:latin typeface="Calibri" pitchFamily="34" charset="0"/>
                <a:ea typeface="SimSun" pitchFamily="2" charset="-122"/>
                <a:cs typeface="Calibri" pitchFamily="34" charset="0"/>
              </a:endParaRPr>
            </a:p>
          </p:txBody>
        </p:sp>
        <p:sp>
          <p:nvSpPr>
            <p:cNvPr id="281" name="Freeform 75"/>
            <p:cNvSpPr>
              <a:spLocks noChangeAspect="1"/>
            </p:cNvSpPr>
            <p:nvPr/>
          </p:nvSpPr>
          <p:spPr bwMode="gray">
            <a:xfrm>
              <a:off x="2627152" y="1705747"/>
              <a:ext cx="1402205" cy="1075096"/>
            </a:xfrm>
            <a:custGeom>
              <a:avLst/>
              <a:gdLst>
                <a:gd name="T0" fmla="*/ 0 w 2109"/>
                <a:gd name="T1" fmla="*/ 1 h 1540"/>
                <a:gd name="T2" fmla="*/ 0 w 2109"/>
                <a:gd name="T3" fmla="*/ 1 h 1540"/>
                <a:gd name="T4" fmla="*/ 0 w 2109"/>
                <a:gd name="T5" fmla="*/ 1 h 1540"/>
                <a:gd name="T6" fmla="*/ 0 w 2109"/>
                <a:gd name="T7" fmla="*/ 1 h 1540"/>
                <a:gd name="T8" fmla="*/ 0 w 2109"/>
                <a:gd name="T9" fmla="*/ 1 h 1540"/>
                <a:gd name="T10" fmla="*/ 0 w 2109"/>
                <a:gd name="T11" fmla="*/ 1 h 1540"/>
                <a:gd name="T12" fmla="*/ 0 w 2109"/>
                <a:gd name="T13" fmla="*/ 1 h 1540"/>
                <a:gd name="T14" fmla="*/ 0 w 2109"/>
                <a:gd name="T15" fmla="*/ 1 h 1540"/>
                <a:gd name="T16" fmla="*/ 0 w 2109"/>
                <a:gd name="T17" fmla="*/ 1 h 1540"/>
                <a:gd name="T18" fmla="*/ 0 w 2109"/>
                <a:gd name="T19" fmla="*/ 1 h 1540"/>
                <a:gd name="T20" fmla="*/ 0 w 2109"/>
                <a:gd name="T21" fmla="*/ 1 h 1540"/>
                <a:gd name="T22" fmla="*/ 0 w 2109"/>
                <a:gd name="T23" fmla="*/ 1 h 1540"/>
                <a:gd name="T24" fmla="*/ 0 w 2109"/>
                <a:gd name="T25" fmla="*/ 1 h 1540"/>
                <a:gd name="T26" fmla="*/ 0 w 2109"/>
                <a:gd name="T27" fmla="*/ 1 h 1540"/>
                <a:gd name="T28" fmla="*/ 0 w 2109"/>
                <a:gd name="T29" fmla="*/ 1 h 1540"/>
                <a:gd name="T30" fmla="*/ 0 w 2109"/>
                <a:gd name="T31" fmla="*/ 1 h 1540"/>
                <a:gd name="T32" fmla="*/ 0 w 2109"/>
                <a:gd name="T33" fmla="*/ 1 h 1540"/>
                <a:gd name="T34" fmla="*/ 0 w 2109"/>
                <a:gd name="T35" fmla="*/ 1 h 1540"/>
                <a:gd name="T36" fmla="*/ 0 w 2109"/>
                <a:gd name="T37" fmla="*/ 1 h 1540"/>
                <a:gd name="T38" fmla="*/ 0 w 2109"/>
                <a:gd name="T39" fmla="*/ 1 h 1540"/>
                <a:gd name="T40" fmla="*/ 0 w 2109"/>
                <a:gd name="T41" fmla="*/ 1 h 1540"/>
                <a:gd name="T42" fmla="*/ 0 w 2109"/>
                <a:gd name="T43" fmla="*/ 1 h 1540"/>
                <a:gd name="T44" fmla="*/ 0 w 2109"/>
                <a:gd name="T45" fmla="*/ 1 h 1540"/>
                <a:gd name="T46" fmla="*/ 0 w 2109"/>
                <a:gd name="T47" fmla="*/ 1 h 1540"/>
                <a:gd name="T48" fmla="*/ 0 w 2109"/>
                <a:gd name="T49" fmla="*/ 1 h 1540"/>
                <a:gd name="T50" fmla="*/ 0 w 2109"/>
                <a:gd name="T51" fmla="*/ 1 h 1540"/>
                <a:gd name="T52" fmla="*/ 0 w 2109"/>
                <a:gd name="T53" fmla="*/ 1 h 1540"/>
                <a:gd name="T54" fmla="*/ 0 w 2109"/>
                <a:gd name="T55" fmla="*/ 1 h 1540"/>
                <a:gd name="T56" fmla="*/ 0 w 2109"/>
                <a:gd name="T57" fmla="*/ 1 h 1540"/>
                <a:gd name="T58" fmla="*/ 0 w 2109"/>
                <a:gd name="T59" fmla="*/ 1 h 1540"/>
                <a:gd name="T60" fmla="*/ 0 w 2109"/>
                <a:gd name="T61" fmla="*/ 1 h 1540"/>
                <a:gd name="T62" fmla="*/ 0 w 2109"/>
                <a:gd name="T63" fmla="*/ 1 h 1540"/>
                <a:gd name="T64" fmla="*/ 0 w 2109"/>
                <a:gd name="T65" fmla="*/ 1 h 1540"/>
                <a:gd name="T66" fmla="*/ 0 w 2109"/>
                <a:gd name="T67" fmla="*/ 1 h 1540"/>
                <a:gd name="T68" fmla="*/ 0 w 2109"/>
                <a:gd name="T69" fmla="*/ 1 h 1540"/>
                <a:gd name="T70" fmla="*/ 0 w 2109"/>
                <a:gd name="T71" fmla="*/ 1 h 1540"/>
                <a:gd name="T72" fmla="*/ 0 w 2109"/>
                <a:gd name="T73" fmla="*/ 1 h 1540"/>
                <a:gd name="T74" fmla="*/ 0 w 2109"/>
                <a:gd name="T75" fmla="*/ 1 h 1540"/>
                <a:gd name="T76" fmla="*/ 0 w 2109"/>
                <a:gd name="T77" fmla="*/ 1 h 1540"/>
                <a:gd name="T78" fmla="*/ 0 w 2109"/>
                <a:gd name="T79" fmla="*/ 1 h 1540"/>
                <a:gd name="T80" fmla="*/ 0 w 2109"/>
                <a:gd name="T81" fmla="*/ 1 h 1540"/>
                <a:gd name="T82" fmla="*/ 0 w 2109"/>
                <a:gd name="T83" fmla="*/ 1 h 1540"/>
                <a:gd name="T84" fmla="*/ 0 w 2109"/>
                <a:gd name="T85" fmla="*/ 1 h 1540"/>
                <a:gd name="T86" fmla="*/ 0 w 2109"/>
                <a:gd name="T87" fmla="*/ 1 h 1540"/>
                <a:gd name="T88" fmla="*/ 0 w 2109"/>
                <a:gd name="T89" fmla="*/ 1 h 1540"/>
                <a:gd name="T90" fmla="*/ 0 w 2109"/>
                <a:gd name="T91" fmla="*/ 1 h 1540"/>
                <a:gd name="T92" fmla="*/ 0 w 2109"/>
                <a:gd name="T93" fmla="*/ 1 h 1540"/>
                <a:gd name="T94" fmla="*/ 0 w 2109"/>
                <a:gd name="T95" fmla="*/ 1 h 1540"/>
                <a:gd name="T96" fmla="*/ 0 w 2109"/>
                <a:gd name="T97" fmla="*/ 1 h 1540"/>
                <a:gd name="T98" fmla="*/ 0 w 2109"/>
                <a:gd name="T99" fmla="*/ 1 h 1540"/>
                <a:gd name="T100" fmla="*/ 0 w 2109"/>
                <a:gd name="T101" fmla="*/ 1 h 1540"/>
                <a:gd name="T102" fmla="*/ 0 w 2109"/>
                <a:gd name="T103" fmla="*/ 1 h 1540"/>
                <a:gd name="T104" fmla="*/ 0 w 2109"/>
                <a:gd name="T105" fmla="*/ 1 h 1540"/>
                <a:gd name="T106" fmla="*/ 0 w 2109"/>
                <a:gd name="T107" fmla="*/ 1 h 1540"/>
                <a:gd name="T108" fmla="*/ 0 w 2109"/>
                <a:gd name="T109" fmla="*/ 1 h 1540"/>
                <a:gd name="T110" fmla="*/ 0 w 2109"/>
                <a:gd name="T111" fmla="*/ 1 h 1540"/>
                <a:gd name="T112" fmla="*/ 0 w 2109"/>
                <a:gd name="T113" fmla="*/ 1 h 1540"/>
                <a:gd name="T114" fmla="*/ 0 w 2109"/>
                <a:gd name="T115" fmla="*/ 1 h 15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09"/>
                <a:gd name="T175" fmla="*/ 0 h 1540"/>
                <a:gd name="T176" fmla="*/ 2109 w 2109"/>
                <a:gd name="T177" fmla="*/ 1540 h 154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09" h="1540">
                  <a:moveTo>
                    <a:pt x="0" y="432"/>
                  </a:moveTo>
                  <a:lnTo>
                    <a:pt x="12" y="409"/>
                  </a:lnTo>
                  <a:lnTo>
                    <a:pt x="149" y="365"/>
                  </a:lnTo>
                  <a:lnTo>
                    <a:pt x="236" y="365"/>
                  </a:lnTo>
                  <a:lnTo>
                    <a:pt x="285" y="330"/>
                  </a:lnTo>
                  <a:lnTo>
                    <a:pt x="270" y="319"/>
                  </a:lnTo>
                  <a:lnTo>
                    <a:pt x="301" y="307"/>
                  </a:lnTo>
                  <a:lnTo>
                    <a:pt x="275" y="299"/>
                  </a:lnTo>
                  <a:lnTo>
                    <a:pt x="321" y="285"/>
                  </a:lnTo>
                  <a:lnTo>
                    <a:pt x="304" y="273"/>
                  </a:lnTo>
                  <a:lnTo>
                    <a:pt x="243" y="296"/>
                  </a:lnTo>
                  <a:lnTo>
                    <a:pt x="183" y="267"/>
                  </a:lnTo>
                  <a:lnTo>
                    <a:pt x="260" y="250"/>
                  </a:lnTo>
                  <a:lnTo>
                    <a:pt x="303" y="201"/>
                  </a:lnTo>
                  <a:lnTo>
                    <a:pt x="397" y="199"/>
                  </a:lnTo>
                  <a:lnTo>
                    <a:pt x="393" y="146"/>
                  </a:lnTo>
                  <a:lnTo>
                    <a:pt x="463" y="144"/>
                  </a:lnTo>
                  <a:lnTo>
                    <a:pt x="534" y="182"/>
                  </a:lnTo>
                  <a:lnTo>
                    <a:pt x="450" y="133"/>
                  </a:lnTo>
                  <a:lnTo>
                    <a:pt x="609" y="100"/>
                  </a:lnTo>
                  <a:lnTo>
                    <a:pt x="648" y="124"/>
                  </a:lnTo>
                  <a:lnTo>
                    <a:pt x="653" y="170"/>
                  </a:lnTo>
                  <a:lnTo>
                    <a:pt x="674" y="131"/>
                  </a:lnTo>
                  <a:lnTo>
                    <a:pt x="776" y="159"/>
                  </a:lnTo>
                  <a:lnTo>
                    <a:pt x="741" y="136"/>
                  </a:lnTo>
                  <a:lnTo>
                    <a:pt x="790" y="140"/>
                  </a:lnTo>
                  <a:lnTo>
                    <a:pt x="747" y="113"/>
                  </a:lnTo>
                  <a:lnTo>
                    <a:pt x="735" y="92"/>
                  </a:lnTo>
                  <a:lnTo>
                    <a:pt x="758" y="87"/>
                  </a:lnTo>
                  <a:lnTo>
                    <a:pt x="961" y="152"/>
                  </a:lnTo>
                  <a:lnTo>
                    <a:pt x="945" y="131"/>
                  </a:lnTo>
                  <a:lnTo>
                    <a:pt x="989" y="127"/>
                  </a:lnTo>
                  <a:lnTo>
                    <a:pt x="961" y="109"/>
                  </a:lnTo>
                  <a:lnTo>
                    <a:pt x="1029" y="113"/>
                  </a:lnTo>
                  <a:lnTo>
                    <a:pt x="921" y="66"/>
                  </a:lnTo>
                  <a:lnTo>
                    <a:pt x="1118" y="92"/>
                  </a:lnTo>
                  <a:lnTo>
                    <a:pt x="1074" y="65"/>
                  </a:lnTo>
                  <a:lnTo>
                    <a:pt x="957" y="60"/>
                  </a:lnTo>
                  <a:lnTo>
                    <a:pt x="996" y="58"/>
                  </a:lnTo>
                  <a:lnTo>
                    <a:pt x="924" y="34"/>
                  </a:lnTo>
                  <a:lnTo>
                    <a:pt x="1009" y="41"/>
                  </a:lnTo>
                  <a:lnTo>
                    <a:pt x="974" y="31"/>
                  </a:lnTo>
                  <a:lnTo>
                    <a:pt x="1012" y="23"/>
                  </a:lnTo>
                  <a:lnTo>
                    <a:pt x="1157" y="66"/>
                  </a:lnTo>
                  <a:lnTo>
                    <a:pt x="1141" y="50"/>
                  </a:lnTo>
                  <a:lnTo>
                    <a:pt x="1204" y="34"/>
                  </a:lnTo>
                  <a:lnTo>
                    <a:pt x="1151" y="31"/>
                  </a:lnTo>
                  <a:lnTo>
                    <a:pt x="1149" y="9"/>
                  </a:lnTo>
                  <a:lnTo>
                    <a:pt x="1185" y="0"/>
                  </a:lnTo>
                  <a:lnTo>
                    <a:pt x="1574" y="10"/>
                  </a:lnTo>
                  <a:lnTo>
                    <a:pt x="1602" y="22"/>
                  </a:lnTo>
                  <a:lnTo>
                    <a:pt x="1591" y="31"/>
                  </a:lnTo>
                  <a:lnTo>
                    <a:pt x="1329" y="33"/>
                  </a:lnTo>
                  <a:lnTo>
                    <a:pt x="1360" y="44"/>
                  </a:lnTo>
                  <a:lnTo>
                    <a:pt x="1258" y="58"/>
                  </a:lnTo>
                  <a:lnTo>
                    <a:pt x="1626" y="34"/>
                  </a:lnTo>
                  <a:lnTo>
                    <a:pt x="1640" y="55"/>
                  </a:lnTo>
                  <a:lnTo>
                    <a:pt x="1591" y="67"/>
                  </a:lnTo>
                  <a:lnTo>
                    <a:pt x="1675" y="59"/>
                  </a:lnTo>
                  <a:lnTo>
                    <a:pt x="1772" y="83"/>
                  </a:lnTo>
                  <a:lnTo>
                    <a:pt x="1626" y="124"/>
                  </a:lnTo>
                  <a:lnTo>
                    <a:pt x="1392" y="120"/>
                  </a:lnTo>
                  <a:lnTo>
                    <a:pt x="1448" y="127"/>
                  </a:lnTo>
                  <a:lnTo>
                    <a:pt x="1349" y="144"/>
                  </a:lnTo>
                  <a:lnTo>
                    <a:pt x="1349" y="165"/>
                  </a:lnTo>
                  <a:lnTo>
                    <a:pt x="1607" y="133"/>
                  </a:lnTo>
                  <a:lnTo>
                    <a:pt x="1628" y="146"/>
                  </a:lnTo>
                  <a:lnTo>
                    <a:pt x="1574" y="177"/>
                  </a:lnTo>
                  <a:lnTo>
                    <a:pt x="1740" y="127"/>
                  </a:lnTo>
                  <a:lnTo>
                    <a:pt x="1749" y="175"/>
                  </a:lnTo>
                  <a:lnTo>
                    <a:pt x="1668" y="258"/>
                  </a:lnTo>
                  <a:lnTo>
                    <a:pt x="1827" y="163"/>
                  </a:lnTo>
                  <a:lnTo>
                    <a:pt x="1824" y="177"/>
                  </a:lnTo>
                  <a:lnTo>
                    <a:pt x="1900" y="176"/>
                  </a:lnTo>
                  <a:lnTo>
                    <a:pt x="1924" y="144"/>
                  </a:lnTo>
                  <a:lnTo>
                    <a:pt x="2007" y="140"/>
                  </a:lnTo>
                  <a:lnTo>
                    <a:pt x="2109" y="168"/>
                  </a:lnTo>
                  <a:lnTo>
                    <a:pt x="2009" y="209"/>
                  </a:lnTo>
                  <a:lnTo>
                    <a:pt x="2015" y="226"/>
                  </a:lnTo>
                  <a:lnTo>
                    <a:pt x="1787" y="250"/>
                  </a:lnTo>
                  <a:lnTo>
                    <a:pt x="1969" y="252"/>
                  </a:lnTo>
                  <a:lnTo>
                    <a:pt x="1820" y="286"/>
                  </a:lnTo>
                  <a:lnTo>
                    <a:pt x="1829" y="312"/>
                  </a:lnTo>
                  <a:lnTo>
                    <a:pt x="1930" y="286"/>
                  </a:lnTo>
                  <a:lnTo>
                    <a:pt x="1856" y="319"/>
                  </a:lnTo>
                  <a:lnTo>
                    <a:pt x="1847" y="361"/>
                  </a:lnTo>
                  <a:lnTo>
                    <a:pt x="1871" y="350"/>
                  </a:lnTo>
                  <a:lnTo>
                    <a:pt x="1801" y="388"/>
                  </a:lnTo>
                  <a:lnTo>
                    <a:pt x="1776" y="466"/>
                  </a:lnTo>
                  <a:lnTo>
                    <a:pt x="1813" y="449"/>
                  </a:lnTo>
                  <a:lnTo>
                    <a:pt x="1866" y="466"/>
                  </a:lnTo>
                  <a:lnTo>
                    <a:pt x="1818" y="466"/>
                  </a:lnTo>
                  <a:lnTo>
                    <a:pt x="1818" y="489"/>
                  </a:lnTo>
                  <a:lnTo>
                    <a:pt x="1898" y="499"/>
                  </a:lnTo>
                  <a:lnTo>
                    <a:pt x="1900" y="527"/>
                  </a:lnTo>
                  <a:lnTo>
                    <a:pt x="1780" y="522"/>
                  </a:lnTo>
                  <a:lnTo>
                    <a:pt x="1813" y="535"/>
                  </a:lnTo>
                  <a:lnTo>
                    <a:pt x="1746" y="543"/>
                  </a:lnTo>
                  <a:lnTo>
                    <a:pt x="1780" y="575"/>
                  </a:lnTo>
                  <a:lnTo>
                    <a:pt x="1842" y="576"/>
                  </a:lnTo>
                  <a:lnTo>
                    <a:pt x="1805" y="595"/>
                  </a:lnTo>
                  <a:lnTo>
                    <a:pt x="1854" y="612"/>
                  </a:lnTo>
                  <a:lnTo>
                    <a:pt x="1853" y="652"/>
                  </a:lnTo>
                  <a:lnTo>
                    <a:pt x="1763" y="628"/>
                  </a:lnTo>
                  <a:lnTo>
                    <a:pt x="1816" y="650"/>
                  </a:lnTo>
                  <a:lnTo>
                    <a:pt x="1784" y="663"/>
                  </a:lnTo>
                  <a:lnTo>
                    <a:pt x="1813" y="661"/>
                  </a:lnTo>
                  <a:lnTo>
                    <a:pt x="1805" y="686"/>
                  </a:lnTo>
                  <a:lnTo>
                    <a:pt x="1870" y="700"/>
                  </a:lnTo>
                  <a:lnTo>
                    <a:pt x="1768" y="692"/>
                  </a:lnTo>
                  <a:lnTo>
                    <a:pt x="1749" y="706"/>
                  </a:lnTo>
                  <a:lnTo>
                    <a:pt x="1827" y="738"/>
                  </a:lnTo>
                  <a:lnTo>
                    <a:pt x="1816" y="764"/>
                  </a:lnTo>
                  <a:lnTo>
                    <a:pt x="1754" y="780"/>
                  </a:lnTo>
                  <a:lnTo>
                    <a:pt x="1692" y="742"/>
                  </a:lnTo>
                  <a:lnTo>
                    <a:pt x="1599" y="776"/>
                  </a:lnTo>
                  <a:lnTo>
                    <a:pt x="1665" y="795"/>
                  </a:lnTo>
                  <a:lnTo>
                    <a:pt x="1602" y="813"/>
                  </a:lnTo>
                  <a:lnTo>
                    <a:pt x="1670" y="816"/>
                  </a:lnTo>
                  <a:lnTo>
                    <a:pt x="1648" y="855"/>
                  </a:lnTo>
                  <a:lnTo>
                    <a:pt x="1675" y="832"/>
                  </a:lnTo>
                  <a:lnTo>
                    <a:pt x="1749" y="864"/>
                  </a:lnTo>
                  <a:lnTo>
                    <a:pt x="1727" y="889"/>
                  </a:lnTo>
                  <a:lnTo>
                    <a:pt x="1768" y="879"/>
                  </a:lnTo>
                  <a:lnTo>
                    <a:pt x="1749" y="906"/>
                  </a:lnTo>
                  <a:lnTo>
                    <a:pt x="1778" y="894"/>
                  </a:lnTo>
                  <a:lnTo>
                    <a:pt x="1782" y="959"/>
                  </a:lnTo>
                  <a:lnTo>
                    <a:pt x="1749" y="934"/>
                  </a:lnTo>
                  <a:lnTo>
                    <a:pt x="1749" y="959"/>
                  </a:lnTo>
                  <a:lnTo>
                    <a:pt x="1717" y="958"/>
                  </a:lnTo>
                  <a:lnTo>
                    <a:pt x="1675" y="904"/>
                  </a:lnTo>
                  <a:lnTo>
                    <a:pt x="1575" y="873"/>
                  </a:lnTo>
                  <a:lnTo>
                    <a:pt x="1645" y="909"/>
                  </a:lnTo>
                  <a:lnTo>
                    <a:pt x="1552" y="928"/>
                  </a:lnTo>
                  <a:lnTo>
                    <a:pt x="1526" y="959"/>
                  </a:lnTo>
                  <a:lnTo>
                    <a:pt x="1612" y="966"/>
                  </a:lnTo>
                  <a:lnTo>
                    <a:pt x="1540" y="985"/>
                  </a:lnTo>
                  <a:lnTo>
                    <a:pt x="1650" y="963"/>
                  </a:lnTo>
                  <a:lnTo>
                    <a:pt x="1756" y="991"/>
                  </a:lnTo>
                  <a:lnTo>
                    <a:pt x="1618" y="1067"/>
                  </a:lnTo>
                  <a:lnTo>
                    <a:pt x="1483" y="1100"/>
                  </a:lnTo>
                  <a:lnTo>
                    <a:pt x="1434" y="1102"/>
                  </a:lnTo>
                  <a:lnTo>
                    <a:pt x="1404" y="1068"/>
                  </a:lnTo>
                  <a:lnTo>
                    <a:pt x="1420" y="1102"/>
                  </a:lnTo>
                  <a:lnTo>
                    <a:pt x="1379" y="1122"/>
                  </a:lnTo>
                  <a:lnTo>
                    <a:pt x="1329" y="1204"/>
                  </a:lnTo>
                  <a:lnTo>
                    <a:pt x="1288" y="1202"/>
                  </a:lnTo>
                  <a:lnTo>
                    <a:pt x="1279" y="1227"/>
                  </a:lnTo>
                  <a:lnTo>
                    <a:pt x="1239" y="1230"/>
                  </a:lnTo>
                  <a:lnTo>
                    <a:pt x="1219" y="1222"/>
                  </a:lnTo>
                  <a:lnTo>
                    <a:pt x="1246" y="1205"/>
                  </a:lnTo>
                  <a:lnTo>
                    <a:pt x="1218" y="1202"/>
                  </a:lnTo>
                  <a:lnTo>
                    <a:pt x="1203" y="1244"/>
                  </a:lnTo>
                  <a:lnTo>
                    <a:pt x="1140" y="1248"/>
                  </a:lnTo>
                  <a:lnTo>
                    <a:pt x="1141" y="1281"/>
                  </a:lnTo>
                  <a:lnTo>
                    <a:pt x="1102" y="1284"/>
                  </a:lnTo>
                  <a:lnTo>
                    <a:pt x="1136" y="1311"/>
                  </a:lnTo>
                  <a:lnTo>
                    <a:pt x="1091" y="1316"/>
                  </a:lnTo>
                  <a:lnTo>
                    <a:pt x="1126" y="1347"/>
                  </a:lnTo>
                  <a:lnTo>
                    <a:pt x="1094" y="1347"/>
                  </a:lnTo>
                  <a:lnTo>
                    <a:pt x="1119" y="1354"/>
                  </a:lnTo>
                  <a:lnTo>
                    <a:pt x="1094" y="1387"/>
                  </a:lnTo>
                  <a:lnTo>
                    <a:pt x="1074" y="1381"/>
                  </a:lnTo>
                  <a:lnTo>
                    <a:pt x="1091" y="1396"/>
                  </a:lnTo>
                  <a:lnTo>
                    <a:pt x="1048" y="1408"/>
                  </a:lnTo>
                  <a:lnTo>
                    <a:pt x="1074" y="1454"/>
                  </a:lnTo>
                  <a:lnTo>
                    <a:pt x="1048" y="1517"/>
                  </a:lnTo>
                  <a:lnTo>
                    <a:pt x="1016" y="1518"/>
                  </a:lnTo>
                  <a:lnTo>
                    <a:pt x="1040" y="1540"/>
                  </a:lnTo>
                  <a:lnTo>
                    <a:pt x="970" y="1540"/>
                  </a:lnTo>
                  <a:lnTo>
                    <a:pt x="961" y="1498"/>
                  </a:lnTo>
                  <a:lnTo>
                    <a:pt x="862" y="1503"/>
                  </a:lnTo>
                  <a:lnTo>
                    <a:pt x="885" y="1492"/>
                  </a:lnTo>
                  <a:lnTo>
                    <a:pt x="834" y="1475"/>
                  </a:lnTo>
                  <a:lnTo>
                    <a:pt x="859" y="1468"/>
                  </a:lnTo>
                  <a:lnTo>
                    <a:pt x="822" y="1468"/>
                  </a:lnTo>
                  <a:lnTo>
                    <a:pt x="835" y="1435"/>
                  </a:lnTo>
                  <a:lnTo>
                    <a:pt x="813" y="1442"/>
                  </a:lnTo>
                  <a:lnTo>
                    <a:pt x="747" y="1354"/>
                  </a:lnTo>
                  <a:lnTo>
                    <a:pt x="747" y="1327"/>
                  </a:lnTo>
                  <a:lnTo>
                    <a:pt x="796" y="1298"/>
                  </a:lnTo>
                  <a:lnTo>
                    <a:pt x="776" y="1289"/>
                  </a:lnTo>
                  <a:lnTo>
                    <a:pt x="726" y="1322"/>
                  </a:lnTo>
                  <a:lnTo>
                    <a:pt x="726" y="1256"/>
                  </a:lnTo>
                  <a:lnTo>
                    <a:pt x="680" y="1222"/>
                  </a:lnTo>
                  <a:lnTo>
                    <a:pt x="693" y="1169"/>
                  </a:lnTo>
                  <a:lnTo>
                    <a:pt x="665" y="1150"/>
                  </a:lnTo>
                  <a:lnTo>
                    <a:pt x="703" y="1104"/>
                  </a:lnTo>
                  <a:lnTo>
                    <a:pt x="680" y="1100"/>
                  </a:lnTo>
                  <a:lnTo>
                    <a:pt x="764" y="1100"/>
                  </a:lnTo>
                  <a:lnTo>
                    <a:pt x="756" y="1082"/>
                  </a:lnTo>
                  <a:lnTo>
                    <a:pt x="699" y="1084"/>
                  </a:lnTo>
                  <a:lnTo>
                    <a:pt x="785" y="1043"/>
                  </a:lnTo>
                  <a:lnTo>
                    <a:pt x="764" y="1030"/>
                  </a:lnTo>
                  <a:lnTo>
                    <a:pt x="785" y="985"/>
                  </a:lnTo>
                  <a:lnTo>
                    <a:pt x="715" y="983"/>
                  </a:lnTo>
                  <a:lnTo>
                    <a:pt x="637" y="947"/>
                  </a:lnTo>
                  <a:lnTo>
                    <a:pt x="776" y="966"/>
                  </a:lnTo>
                  <a:lnTo>
                    <a:pt x="752" y="950"/>
                  </a:lnTo>
                  <a:lnTo>
                    <a:pt x="776" y="943"/>
                  </a:lnTo>
                  <a:lnTo>
                    <a:pt x="721" y="916"/>
                  </a:lnTo>
                  <a:lnTo>
                    <a:pt x="741" y="904"/>
                  </a:lnTo>
                  <a:lnTo>
                    <a:pt x="711" y="914"/>
                  </a:lnTo>
                  <a:lnTo>
                    <a:pt x="730" y="895"/>
                  </a:lnTo>
                  <a:lnTo>
                    <a:pt x="694" y="897"/>
                  </a:lnTo>
                  <a:lnTo>
                    <a:pt x="735" y="882"/>
                  </a:lnTo>
                  <a:lnTo>
                    <a:pt x="674" y="861"/>
                  </a:lnTo>
                  <a:lnTo>
                    <a:pt x="660" y="895"/>
                  </a:lnTo>
                  <a:lnTo>
                    <a:pt x="609" y="897"/>
                  </a:lnTo>
                  <a:lnTo>
                    <a:pt x="599" y="882"/>
                  </a:lnTo>
                  <a:lnTo>
                    <a:pt x="633" y="861"/>
                  </a:lnTo>
                  <a:lnTo>
                    <a:pt x="606" y="861"/>
                  </a:lnTo>
                  <a:lnTo>
                    <a:pt x="637" y="804"/>
                  </a:lnTo>
                  <a:lnTo>
                    <a:pt x="601" y="794"/>
                  </a:lnTo>
                  <a:lnTo>
                    <a:pt x="619" y="768"/>
                  </a:lnTo>
                  <a:lnTo>
                    <a:pt x="562" y="697"/>
                  </a:lnTo>
                  <a:lnTo>
                    <a:pt x="581" y="696"/>
                  </a:lnTo>
                  <a:lnTo>
                    <a:pt x="504" y="635"/>
                  </a:lnTo>
                  <a:lnTo>
                    <a:pt x="504" y="612"/>
                  </a:lnTo>
                  <a:lnTo>
                    <a:pt x="419" y="582"/>
                  </a:lnTo>
                  <a:lnTo>
                    <a:pt x="340" y="565"/>
                  </a:lnTo>
                  <a:lnTo>
                    <a:pt x="269" y="593"/>
                  </a:lnTo>
                  <a:lnTo>
                    <a:pt x="210" y="575"/>
                  </a:lnTo>
                  <a:lnTo>
                    <a:pt x="232" y="598"/>
                  </a:lnTo>
                  <a:lnTo>
                    <a:pt x="170" y="587"/>
                  </a:lnTo>
                  <a:lnTo>
                    <a:pt x="117" y="564"/>
                  </a:lnTo>
                  <a:lnTo>
                    <a:pt x="170" y="543"/>
                  </a:lnTo>
                  <a:lnTo>
                    <a:pt x="53" y="522"/>
                  </a:lnTo>
                  <a:lnTo>
                    <a:pt x="96" y="502"/>
                  </a:lnTo>
                  <a:lnTo>
                    <a:pt x="236" y="508"/>
                  </a:lnTo>
                  <a:lnTo>
                    <a:pt x="253" y="500"/>
                  </a:lnTo>
                  <a:lnTo>
                    <a:pt x="228" y="488"/>
                  </a:lnTo>
                  <a:lnTo>
                    <a:pt x="252" y="476"/>
                  </a:lnTo>
                  <a:lnTo>
                    <a:pt x="126" y="484"/>
                  </a:lnTo>
                  <a:lnTo>
                    <a:pt x="0" y="432"/>
                  </a:lnTo>
                  <a:close/>
                </a:path>
              </a:pathLst>
            </a:custGeom>
            <a:grpFill/>
            <a:ln w="9525" cap="rnd">
              <a:solidFill>
                <a:srgbClr val="FFFFFF"/>
              </a:solidFill>
              <a:round/>
              <a:headEnd/>
              <a:tailEnd/>
            </a:ln>
          </p:spPr>
          <p:txBody>
            <a:bodyPr lIns="101901" tIns="50950" rIns="101901" bIns="50950"/>
            <a:lstStyle/>
            <a:p>
              <a:pPr defTabSz="1019175">
                <a:defRPr/>
              </a:pPr>
              <a:endParaRPr lang="en-GB" sz="800" dirty="0">
                <a:latin typeface="Calibri" pitchFamily="34" charset="0"/>
                <a:ea typeface="SimSun" pitchFamily="2" charset="-122"/>
                <a:cs typeface="Calibri" pitchFamily="34" charset="0"/>
              </a:endParaRPr>
            </a:p>
          </p:txBody>
        </p:sp>
      </p:grpSp>
      <p:sp>
        <p:nvSpPr>
          <p:cNvPr id="8" name="Rounded Rectangle 466"/>
          <p:cNvSpPr/>
          <p:nvPr/>
        </p:nvSpPr>
        <p:spPr bwMode="auto">
          <a:xfrm>
            <a:off x="1423988" y="2690309"/>
            <a:ext cx="1627686" cy="354013"/>
          </a:xfrm>
          <a:prstGeom prst="roundRect">
            <a:avLst/>
          </a:prstGeom>
          <a:solidFill>
            <a:srgbClr val="FFC000">
              <a:alpha val="56078"/>
            </a:srgbClr>
          </a:solidFill>
          <a:ln w="9525" cap="flat" cmpd="sng" algn="ctr">
            <a:solidFill>
              <a:schemeClr val="accent3"/>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9" name="Rounded Rectangle 230"/>
          <p:cNvSpPr/>
          <p:nvPr/>
        </p:nvSpPr>
        <p:spPr bwMode="auto">
          <a:xfrm>
            <a:off x="3182983" y="3212976"/>
            <a:ext cx="1077913" cy="350837"/>
          </a:xfrm>
          <a:prstGeom prst="roundRect">
            <a:avLst/>
          </a:prstGeom>
          <a:solidFill>
            <a:srgbClr val="FFFFFF">
              <a:alpha val="56078"/>
            </a:srgbClr>
          </a:solidFill>
          <a:ln w="9525" cap="flat" cmpd="sng" algn="ctr">
            <a:solidFill>
              <a:schemeClr val="accent3"/>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pic>
        <p:nvPicPr>
          <p:cNvPr id="17415" name="Picture 6" descr="ca"/>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gray">
          <a:xfrm>
            <a:off x="1448894" y="2756972"/>
            <a:ext cx="458810" cy="228607"/>
          </a:xfrm>
          <a:prstGeom prst="rect">
            <a:avLst/>
          </a:prstGeom>
          <a:noFill/>
          <a:ln w="3175">
            <a:solidFill>
              <a:schemeClr val="bg1"/>
            </a:solidFill>
            <a:miter lim="800000"/>
            <a:headEnd/>
            <a:tailEnd/>
          </a:ln>
        </p:spPr>
      </p:pic>
      <p:sp>
        <p:nvSpPr>
          <p:cNvPr id="13" name="Rounded Rectangle 491"/>
          <p:cNvSpPr/>
          <p:nvPr/>
        </p:nvSpPr>
        <p:spPr bwMode="auto">
          <a:xfrm>
            <a:off x="5857875" y="4725144"/>
            <a:ext cx="920750" cy="323850"/>
          </a:xfrm>
          <a:prstGeom prst="roundRect">
            <a:avLst/>
          </a:prstGeom>
          <a:solidFill>
            <a:srgbClr val="FFFFFF">
              <a:alpha val="56078"/>
            </a:srgbClr>
          </a:solidFill>
          <a:ln w="9525" cap="flat" cmpd="sng" algn="ctr">
            <a:solidFill>
              <a:schemeClr val="accent3"/>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17419" name="Text Box 245"/>
          <p:cNvSpPr txBox="1">
            <a:spLocks noChangeArrowheads="1"/>
          </p:cNvSpPr>
          <p:nvPr/>
        </p:nvSpPr>
        <p:spPr bwMode="auto">
          <a:xfrm>
            <a:off x="5927886" y="4756347"/>
            <a:ext cx="948370" cy="276999"/>
          </a:xfrm>
          <a:prstGeom prst="rect">
            <a:avLst/>
          </a:prstGeom>
          <a:noFill/>
          <a:ln w="12700">
            <a:noFill/>
            <a:miter lim="800000"/>
            <a:headEnd/>
            <a:tailEnd/>
          </a:ln>
        </p:spPr>
        <p:txBody>
          <a:bodyPr wrap="square" lIns="0" tIns="0" rIns="0" bIns="0">
            <a:spAutoFit/>
          </a:bodyPr>
          <a:lstStyle/>
          <a:p>
            <a:pPr defTabSz="957263"/>
            <a:r>
              <a:rPr lang="de-DE" altLang="zh-CN" sz="900" dirty="0" smtClean="0">
                <a:latin typeface="Calibri" pitchFamily="34" charset="0"/>
              </a:rPr>
              <a:t>Singapore</a:t>
            </a:r>
          </a:p>
          <a:p>
            <a:pPr defTabSz="957263"/>
            <a:r>
              <a:rPr lang="de-DE" altLang="zh-CN" sz="900" dirty="0" smtClean="0">
                <a:latin typeface="Calibri" pitchFamily="34" charset="0"/>
              </a:rPr>
              <a:t> </a:t>
            </a:r>
            <a:r>
              <a:rPr lang="de-DE" altLang="zh-CN" sz="900" dirty="0">
                <a:latin typeface="Calibri" pitchFamily="34" charset="0"/>
              </a:rPr>
              <a:t>Sales </a:t>
            </a:r>
            <a:r>
              <a:rPr lang="de-DE" altLang="zh-CN" sz="900" dirty="0" smtClean="0">
                <a:latin typeface="Calibri" pitchFamily="34" charset="0"/>
              </a:rPr>
              <a:t>Subsidiary</a:t>
            </a:r>
            <a:endParaRPr lang="de-DE" altLang="zh-CN" sz="900" dirty="0">
              <a:latin typeface="Calibri" pitchFamily="34" charset="0"/>
            </a:endParaRPr>
          </a:p>
        </p:txBody>
      </p:sp>
      <p:pic>
        <p:nvPicPr>
          <p:cNvPr id="15" name="Picture 4" descr="http://media.worldflags101.com/i/flags/singapore.gif"/>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86121" y="4758481"/>
            <a:ext cx="252000" cy="144000"/>
          </a:xfrm>
          <a:prstGeom prst="rect">
            <a:avLst/>
          </a:prstGeom>
          <a:noFill/>
          <a:ln w="9525">
            <a:solidFill>
              <a:schemeClr val="tx1">
                <a:lumMod val="85000"/>
              </a:schemeClr>
            </a:solidFill>
            <a:miter lim="800000"/>
            <a:headEnd/>
            <a:tailEnd/>
          </a:ln>
        </p:spPr>
      </p:pic>
      <p:pic>
        <p:nvPicPr>
          <p:cNvPr id="17421" name="Picture 18" descr="es"/>
          <p:cNvPicPr preferRelativeResize="0">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gray">
          <a:xfrm>
            <a:off x="3210105" y="3283876"/>
            <a:ext cx="252000" cy="144000"/>
          </a:xfrm>
          <a:prstGeom prst="rect">
            <a:avLst/>
          </a:prstGeom>
          <a:noFill/>
          <a:ln w="12700">
            <a:noFill/>
            <a:miter lim="800000"/>
            <a:headEnd/>
            <a:tailEnd/>
          </a:ln>
        </p:spPr>
      </p:pic>
      <p:sp>
        <p:nvSpPr>
          <p:cNvPr id="17424" name="Text Box 245"/>
          <p:cNvSpPr txBox="1">
            <a:spLocks noChangeArrowheads="1"/>
          </p:cNvSpPr>
          <p:nvPr/>
        </p:nvSpPr>
        <p:spPr bwMode="auto">
          <a:xfrm>
            <a:off x="3486187" y="3233784"/>
            <a:ext cx="747713" cy="276225"/>
          </a:xfrm>
          <a:prstGeom prst="rect">
            <a:avLst/>
          </a:prstGeom>
          <a:noFill/>
          <a:ln w="12700">
            <a:noFill/>
            <a:miter lim="800000"/>
            <a:headEnd/>
            <a:tailEnd/>
          </a:ln>
        </p:spPr>
        <p:txBody>
          <a:bodyPr lIns="0" tIns="0" rIns="0" bIns="0">
            <a:spAutoFit/>
          </a:bodyPr>
          <a:lstStyle/>
          <a:p>
            <a:pPr defTabSz="957263"/>
            <a:r>
              <a:rPr lang="de-DE" altLang="zh-CN" sz="900" dirty="0">
                <a:latin typeface="Calibri" pitchFamily="34" charset="0"/>
              </a:rPr>
              <a:t>Madrid, Spain  </a:t>
            </a:r>
            <a:br>
              <a:rPr lang="de-DE" altLang="zh-CN" sz="900" dirty="0">
                <a:latin typeface="Calibri" pitchFamily="34" charset="0"/>
              </a:rPr>
            </a:br>
            <a:r>
              <a:rPr lang="de-DE" altLang="zh-CN" sz="900" dirty="0">
                <a:latin typeface="Calibri" pitchFamily="34" charset="0"/>
              </a:rPr>
              <a:t>Sales </a:t>
            </a:r>
            <a:r>
              <a:rPr lang="de-DE" altLang="zh-CN" sz="900" dirty="0" smtClean="0">
                <a:latin typeface="Calibri" pitchFamily="34" charset="0"/>
              </a:rPr>
              <a:t>Subsidiary</a:t>
            </a:r>
            <a:endParaRPr lang="de-DE" altLang="zh-CN" sz="900" dirty="0">
              <a:latin typeface="Calibri" pitchFamily="34" charset="0"/>
            </a:endParaRPr>
          </a:p>
        </p:txBody>
      </p:sp>
      <p:sp>
        <p:nvSpPr>
          <p:cNvPr id="17426" name="Text Box 245"/>
          <p:cNvSpPr txBox="1">
            <a:spLocks noChangeArrowheads="1"/>
          </p:cNvSpPr>
          <p:nvPr/>
        </p:nvSpPr>
        <p:spPr bwMode="auto">
          <a:xfrm>
            <a:off x="4857752" y="2892116"/>
            <a:ext cx="1065213" cy="276999"/>
          </a:xfrm>
          <a:prstGeom prst="rect">
            <a:avLst/>
          </a:prstGeom>
          <a:noFill/>
          <a:ln w="12700">
            <a:noFill/>
            <a:miter lim="800000"/>
            <a:headEnd/>
            <a:tailEnd/>
          </a:ln>
        </p:spPr>
        <p:txBody>
          <a:bodyPr lIns="0" tIns="0" rIns="0" bIns="0">
            <a:spAutoFit/>
          </a:bodyPr>
          <a:lstStyle/>
          <a:p>
            <a:pPr defTabSz="957263"/>
            <a:r>
              <a:rPr lang="en-GB" altLang="zh-CN" sz="900" dirty="0">
                <a:latin typeface="Calibri" pitchFamily="34" charset="0"/>
              </a:rPr>
              <a:t>Munich, Germany </a:t>
            </a:r>
            <a:br>
              <a:rPr lang="en-GB" altLang="zh-CN" sz="900" dirty="0">
                <a:latin typeface="Calibri" pitchFamily="34" charset="0"/>
              </a:rPr>
            </a:br>
            <a:r>
              <a:rPr lang="en-GB" altLang="zh-CN" sz="900" dirty="0">
                <a:latin typeface="Calibri" pitchFamily="34" charset="0"/>
              </a:rPr>
              <a:t>EMEA Headquarters</a:t>
            </a:r>
          </a:p>
        </p:txBody>
      </p:sp>
      <p:pic>
        <p:nvPicPr>
          <p:cNvPr id="17427" name="Picture 10" descr="de"/>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gray">
          <a:xfrm>
            <a:off x="4572000" y="2969705"/>
            <a:ext cx="252000" cy="144000"/>
          </a:xfrm>
          <a:prstGeom prst="rect">
            <a:avLst/>
          </a:prstGeom>
          <a:noFill/>
          <a:ln w="3175">
            <a:noFill/>
            <a:miter lim="800000"/>
            <a:headEnd/>
            <a:tailEnd/>
          </a:ln>
        </p:spPr>
      </p:pic>
      <p:sp>
        <p:nvSpPr>
          <p:cNvPr id="23" name="Rounded Rectangle 240"/>
          <p:cNvSpPr/>
          <p:nvPr/>
        </p:nvSpPr>
        <p:spPr bwMode="auto">
          <a:xfrm>
            <a:off x="3541713" y="2636527"/>
            <a:ext cx="1077912" cy="406207"/>
          </a:xfrm>
          <a:prstGeom prst="roundRect">
            <a:avLst/>
          </a:prstGeom>
          <a:solidFill>
            <a:srgbClr val="FFFFFF">
              <a:alpha val="56078"/>
            </a:srgbClr>
          </a:solidFill>
          <a:ln w="9525" cap="flat" cmpd="sng" algn="ctr">
            <a:solidFill>
              <a:schemeClr val="accent3"/>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17429" name="Text Box 245"/>
          <p:cNvSpPr txBox="1">
            <a:spLocks noChangeArrowheads="1"/>
          </p:cNvSpPr>
          <p:nvPr/>
        </p:nvSpPr>
        <p:spPr bwMode="auto">
          <a:xfrm>
            <a:off x="3864768" y="2679625"/>
            <a:ext cx="740861" cy="276999"/>
          </a:xfrm>
          <a:prstGeom prst="rect">
            <a:avLst/>
          </a:prstGeom>
          <a:noFill/>
          <a:ln w="12700">
            <a:noFill/>
            <a:miter lim="800000"/>
            <a:headEnd/>
            <a:tailEnd/>
          </a:ln>
        </p:spPr>
        <p:txBody>
          <a:bodyPr wrap="square" lIns="0" tIns="0" rIns="0" bIns="0">
            <a:spAutoFit/>
          </a:bodyPr>
          <a:lstStyle/>
          <a:p>
            <a:pPr defTabSz="957263"/>
            <a:r>
              <a:rPr lang="de-DE" altLang="zh-CN" sz="900" dirty="0">
                <a:latin typeface="Calibri" pitchFamily="34" charset="0"/>
              </a:rPr>
              <a:t>London, UK  </a:t>
            </a:r>
            <a:br>
              <a:rPr lang="de-DE" altLang="zh-CN" sz="900" dirty="0">
                <a:latin typeface="Calibri" pitchFamily="34" charset="0"/>
              </a:rPr>
            </a:br>
            <a:r>
              <a:rPr lang="de-DE" altLang="zh-CN" sz="900" dirty="0">
                <a:latin typeface="Calibri" pitchFamily="34" charset="0"/>
              </a:rPr>
              <a:t>Sales </a:t>
            </a:r>
            <a:r>
              <a:rPr lang="de-DE" altLang="zh-CN" sz="900" dirty="0" smtClean="0">
                <a:latin typeface="Calibri" pitchFamily="34" charset="0"/>
              </a:rPr>
              <a:t>Subsidiary</a:t>
            </a:r>
            <a:endParaRPr lang="de-DE" altLang="zh-CN" sz="900" dirty="0">
              <a:latin typeface="Calibri" pitchFamily="34" charset="0"/>
            </a:endParaRPr>
          </a:p>
        </p:txBody>
      </p:sp>
      <p:sp>
        <p:nvSpPr>
          <p:cNvPr id="17431" name="Text Box 245"/>
          <p:cNvSpPr txBox="1">
            <a:spLocks noChangeArrowheads="1"/>
          </p:cNvSpPr>
          <p:nvPr/>
        </p:nvSpPr>
        <p:spPr bwMode="auto">
          <a:xfrm>
            <a:off x="5429672" y="3330072"/>
            <a:ext cx="798512" cy="276225"/>
          </a:xfrm>
          <a:prstGeom prst="rect">
            <a:avLst/>
          </a:prstGeom>
          <a:noFill/>
          <a:ln w="12700">
            <a:noFill/>
            <a:miter lim="800000"/>
            <a:headEnd/>
            <a:tailEnd/>
          </a:ln>
        </p:spPr>
        <p:txBody>
          <a:bodyPr lIns="0" tIns="0" rIns="0" bIns="0">
            <a:spAutoFit/>
          </a:bodyPr>
          <a:lstStyle/>
          <a:p>
            <a:pPr defTabSz="957263"/>
            <a:r>
              <a:rPr lang="de-DE" altLang="zh-CN" sz="900" dirty="0">
                <a:latin typeface="Calibri" pitchFamily="34" charset="0"/>
              </a:rPr>
              <a:t>Ankara, Turkey  </a:t>
            </a:r>
            <a:br>
              <a:rPr lang="de-DE" altLang="zh-CN" sz="900" dirty="0">
                <a:latin typeface="Calibri" pitchFamily="34" charset="0"/>
              </a:rPr>
            </a:br>
            <a:r>
              <a:rPr lang="de-DE" altLang="zh-CN" sz="900" dirty="0">
                <a:latin typeface="Calibri" pitchFamily="34" charset="0"/>
              </a:rPr>
              <a:t>Sales Team</a:t>
            </a:r>
          </a:p>
        </p:txBody>
      </p:sp>
      <p:pic>
        <p:nvPicPr>
          <p:cNvPr id="17432" name="Picture 2" descr="http://flagspot.net/images/t/tr.gif"/>
          <p:cNvPicPr preferRelativeResize="0">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112088" y="3356992"/>
            <a:ext cx="252000" cy="144000"/>
          </a:xfrm>
          <a:prstGeom prst="rect">
            <a:avLst/>
          </a:prstGeom>
          <a:noFill/>
          <a:ln w="9525">
            <a:noFill/>
            <a:miter lim="800000"/>
            <a:headEnd/>
            <a:tailEnd/>
          </a:ln>
        </p:spPr>
      </p:pic>
      <p:pic>
        <p:nvPicPr>
          <p:cNvPr id="17433" name="Picture 20" descr="gb"/>
          <p:cNvPicPr preferRelativeResize="0">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gray">
          <a:xfrm>
            <a:off x="3576638" y="2717297"/>
            <a:ext cx="252000" cy="144000"/>
          </a:xfrm>
          <a:prstGeom prst="rect">
            <a:avLst/>
          </a:prstGeom>
          <a:noFill/>
          <a:ln w="12700">
            <a:noFill/>
            <a:miter lim="800000"/>
            <a:headEnd/>
            <a:tailEnd/>
          </a:ln>
        </p:spPr>
      </p:pic>
      <p:sp>
        <p:nvSpPr>
          <p:cNvPr id="29" name="Oval 252"/>
          <p:cNvSpPr/>
          <p:nvPr/>
        </p:nvSpPr>
        <p:spPr bwMode="auto">
          <a:xfrm>
            <a:off x="5133769" y="3626911"/>
            <a:ext cx="49212" cy="66675"/>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33" name="Oval 247"/>
          <p:cNvSpPr/>
          <p:nvPr/>
        </p:nvSpPr>
        <p:spPr bwMode="auto">
          <a:xfrm>
            <a:off x="4259263" y="3573016"/>
            <a:ext cx="50800" cy="65088"/>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34" name="Oval 250"/>
          <p:cNvSpPr/>
          <p:nvPr/>
        </p:nvSpPr>
        <p:spPr bwMode="auto">
          <a:xfrm>
            <a:off x="5672287" y="4144563"/>
            <a:ext cx="45719" cy="45719"/>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cxnSp>
        <p:nvCxnSpPr>
          <p:cNvPr id="35" name="Straight Connector 464"/>
          <p:cNvCxnSpPr/>
          <p:nvPr/>
        </p:nvCxnSpPr>
        <p:spPr bwMode="auto">
          <a:xfrm>
            <a:off x="4259263" y="3525334"/>
            <a:ext cx="149225" cy="0"/>
          </a:xfrm>
          <a:prstGeom prst="line">
            <a:avLst/>
          </a:prstGeom>
          <a:solidFill>
            <a:srgbClr val="E5E5CC"/>
          </a:solidFill>
          <a:ln w="9525" cap="flat" cmpd="sng" algn="ctr">
            <a:solidFill>
              <a:schemeClr val="accent3"/>
            </a:solidFill>
            <a:prstDash val="solid"/>
            <a:round/>
            <a:headEnd type="none" w="med" len="med"/>
            <a:tailEnd type="none" w="med" len="med"/>
          </a:ln>
          <a:effectLst/>
        </p:spPr>
      </p:cxnSp>
      <p:sp>
        <p:nvSpPr>
          <p:cNvPr id="36" name="Oval 253"/>
          <p:cNvSpPr/>
          <p:nvPr/>
        </p:nvSpPr>
        <p:spPr bwMode="auto">
          <a:xfrm>
            <a:off x="4644008" y="3251522"/>
            <a:ext cx="49213" cy="66675"/>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39" name="Oval 251"/>
          <p:cNvSpPr/>
          <p:nvPr/>
        </p:nvSpPr>
        <p:spPr bwMode="auto">
          <a:xfrm>
            <a:off x="4328343" y="3116500"/>
            <a:ext cx="45719" cy="52615"/>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17445" name="Text Box 245"/>
          <p:cNvSpPr txBox="1">
            <a:spLocks noChangeArrowheads="1"/>
          </p:cNvSpPr>
          <p:nvPr/>
        </p:nvSpPr>
        <p:spPr bwMode="auto">
          <a:xfrm>
            <a:off x="1900386" y="2729997"/>
            <a:ext cx="1087438" cy="307975"/>
          </a:xfrm>
          <a:prstGeom prst="rect">
            <a:avLst/>
          </a:prstGeom>
          <a:noFill/>
          <a:ln w="12700">
            <a:noFill/>
            <a:miter lim="800000"/>
            <a:headEnd/>
            <a:tailEnd/>
          </a:ln>
        </p:spPr>
        <p:txBody>
          <a:bodyPr lIns="0" tIns="0" rIns="0" bIns="0">
            <a:spAutoFit/>
          </a:bodyPr>
          <a:lstStyle/>
          <a:p>
            <a:pPr algn="ctr" defTabSz="957263"/>
            <a:r>
              <a:rPr lang="de-DE" altLang="zh-CN" sz="1000" dirty="0">
                <a:latin typeface="Calibri" pitchFamily="34" charset="0"/>
              </a:rPr>
              <a:t>Guelph, Canada</a:t>
            </a:r>
          </a:p>
          <a:p>
            <a:pPr algn="ctr" defTabSz="957263"/>
            <a:r>
              <a:rPr lang="de-DE" altLang="zh-CN" sz="1000" dirty="0">
                <a:latin typeface="Calibri" pitchFamily="34" charset="0"/>
              </a:rPr>
              <a:t>Global Headquarters</a:t>
            </a:r>
          </a:p>
        </p:txBody>
      </p:sp>
      <p:sp>
        <p:nvSpPr>
          <p:cNvPr id="17447" name="Text Box 245"/>
          <p:cNvSpPr txBox="1">
            <a:spLocks noChangeArrowheads="1"/>
          </p:cNvSpPr>
          <p:nvPr/>
        </p:nvSpPr>
        <p:spPr bwMode="auto">
          <a:xfrm>
            <a:off x="8122858" y="5513306"/>
            <a:ext cx="1052513" cy="276225"/>
          </a:xfrm>
          <a:prstGeom prst="rect">
            <a:avLst/>
          </a:prstGeom>
          <a:noFill/>
          <a:ln w="12700">
            <a:noFill/>
            <a:miter lim="800000"/>
            <a:headEnd/>
            <a:tailEnd/>
          </a:ln>
        </p:spPr>
        <p:txBody>
          <a:bodyPr lIns="0" tIns="0" rIns="0" bIns="0">
            <a:spAutoFit/>
          </a:bodyPr>
          <a:lstStyle/>
          <a:p>
            <a:pPr defTabSz="957263"/>
            <a:r>
              <a:rPr lang="de-DE" altLang="zh-CN" sz="900" dirty="0" smtClean="0">
                <a:latin typeface="Calibri" pitchFamily="34" charset="0"/>
              </a:rPr>
              <a:t>Australia  </a:t>
            </a:r>
            <a:r>
              <a:rPr lang="de-DE" altLang="zh-CN" sz="900" dirty="0">
                <a:latin typeface="Calibri" pitchFamily="34" charset="0"/>
              </a:rPr>
              <a:t/>
            </a:r>
            <a:br>
              <a:rPr lang="de-DE" altLang="zh-CN" sz="900" dirty="0">
                <a:latin typeface="Calibri" pitchFamily="34" charset="0"/>
              </a:rPr>
            </a:br>
            <a:r>
              <a:rPr lang="de-DE" altLang="zh-CN" sz="900" dirty="0">
                <a:latin typeface="Calibri" pitchFamily="34" charset="0"/>
              </a:rPr>
              <a:t>Sales </a:t>
            </a:r>
            <a:r>
              <a:rPr lang="de-DE" altLang="zh-CN" sz="900" dirty="0" smtClean="0">
                <a:latin typeface="Calibri" pitchFamily="34" charset="0"/>
              </a:rPr>
              <a:t>Subsidiary</a:t>
            </a:r>
            <a:endParaRPr lang="de-DE" altLang="zh-CN" sz="900" dirty="0">
              <a:latin typeface="Calibri" pitchFamily="34" charset="0"/>
            </a:endParaRPr>
          </a:p>
        </p:txBody>
      </p:sp>
      <p:pic>
        <p:nvPicPr>
          <p:cNvPr id="17448" name="Picture 5" descr="au"/>
          <p:cNvPicPr preferRelativeResize="0">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gray">
          <a:xfrm>
            <a:off x="7740352" y="5575858"/>
            <a:ext cx="252000" cy="144000"/>
          </a:xfrm>
          <a:prstGeom prst="rect">
            <a:avLst/>
          </a:prstGeom>
          <a:noFill/>
          <a:ln w="12700">
            <a:noFill/>
            <a:miter lim="800000"/>
            <a:headEnd/>
            <a:tailEnd/>
          </a:ln>
        </p:spPr>
      </p:pic>
      <p:sp>
        <p:nvSpPr>
          <p:cNvPr id="17449" name="Text Box 245"/>
          <p:cNvSpPr txBox="1">
            <a:spLocks noChangeArrowheads="1"/>
          </p:cNvSpPr>
          <p:nvPr/>
        </p:nvSpPr>
        <p:spPr bwMode="auto">
          <a:xfrm>
            <a:off x="7929563" y="3771397"/>
            <a:ext cx="655637" cy="276225"/>
          </a:xfrm>
          <a:prstGeom prst="rect">
            <a:avLst/>
          </a:prstGeom>
          <a:noFill/>
          <a:ln w="12700">
            <a:noFill/>
            <a:miter lim="800000"/>
            <a:headEnd/>
            <a:tailEnd/>
          </a:ln>
        </p:spPr>
        <p:txBody>
          <a:bodyPr lIns="0" tIns="0" rIns="0" bIns="0">
            <a:spAutoFit/>
          </a:bodyPr>
          <a:lstStyle/>
          <a:p>
            <a:pPr defTabSz="957263"/>
            <a:r>
              <a:rPr lang="de-DE" altLang="zh-CN" sz="900" dirty="0">
                <a:latin typeface="Calibri" pitchFamily="34" charset="0"/>
              </a:rPr>
              <a:t>Tokyo, Japan  </a:t>
            </a:r>
            <a:br>
              <a:rPr lang="de-DE" altLang="zh-CN" sz="900" dirty="0">
                <a:latin typeface="Calibri" pitchFamily="34" charset="0"/>
              </a:rPr>
            </a:br>
            <a:r>
              <a:rPr lang="de-DE" altLang="zh-CN" sz="900" dirty="0">
                <a:latin typeface="Calibri" pitchFamily="34" charset="0"/>
              </a:rPr>
              <a:t>Subsidiary</a:t>
            </a:r>
          </a:p>
        </p:txBody>
      </p:sp>
      <p:sp>
        <p:nvSpPr>
          <p:cNvPr id="17452" name="Text Box 245"/>
          <p:cNvSpPr txBox="1">
            <a:spLocks noChangeArrowheads="1"/>
          </p:cNvSpPr>
          <p:nvPr/>
        </p:nvSpPr>
        <p:spPr bwMode="auto">
          <a:xfrm>
            <a:off x="6444208" y="3717032"/>
            <a:ext cx="704850" cy="276225"/>
          </a:xfrm>
          <a:prstGeom prst="rect">
            <a:avLst/>
          </a:prstGeom>
          <a:noFill/>
          <a:ln w="12700">
            <a:noFill/>
            <a:miter lim="800000"/>
            <a:headEnd/>
            <a:tailEnd/>
          </a:ln>
        </p:spPr>
        <p:txBody>
          <a:bodyPr lIns="0" tIns="0" rIns="0" bIns="0">
            <a:spAutoFit/>
          </a:bodyPr>
          <a:lstStyle/>
          <a:p>
            <a:pPr defTabSz="957263"/>
            <a:r>
              <a:rPr lang="de-DE" altLang="zh-CN" sz="900" smtClean="0">
                <a:latin typeface="Calibri" pitchFamily="34" charset="0"/>
              </a:rPr>
              <a:t> Suzhou</a:t>
            </a:r>
            <a:r>
              <a:rPr lang="de-DE" altLang="zh-CN" sz="900" dirty="0">
                <a:latin typeface="Calibri" pitchFamily="34" charset="0"/>
              </a:rPr>
              <a:t>, China </a:t>
            </a:r>
            <a:br>
              <a:rPr lang="de-DE" altLang="zh-CN" sz="900" dirty="0">
                <a:latin typeface="Calibri" pitchFamily="34" charset="0"/>
              </a:rPr>
            </a:br>
            <a:r>
              <a:rPr lang="de-DE" altLang="zh-CN" sz="900" dirty="0">
                <a:latin typeface="Calibri" pitchFamily="34" charset="0"/>
              </a:rPr>
              <a:t> Subsidiary</a:t>
            </a:r>
          </a:p>
        </p:txBody>
      </p:sp>
      <p:pic>
        <p:nvPicPr>
          <p:cNvPr id="17453" name="Picture 7" descr="cn"/>
          <p:cNvPicPr preferRelativeResize="0">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gray">
          <a:xfrm>
            <a:off x="6752306" y="3619723"/>
            <a:ext cx="252000" cy="144000"/>
          </a:xfrm>
          <a:prstGeom prst="rect">
            <a:avLst/>
          </a:prstGeom>
          <a:noFill/>
          <a:ln w="12700">
            <a:noFill/>
            <a:miter lim="800000"/>
            <a:headEnd/>
            <a:tailEnd/>
          </a:ln>
        </p:spPr>
      </p:pic>
      <p:sp>
        <p:nvSpPr>
          <p:cNvPr id="17455" name="Text Box 245"/>
          <p:cNvSpPr txBox="1">
            <a:spLocks noChangeArrowheads="1"/>
          </p:cNvSpPr>
          <p:nvPr/>
        </p:nvSpPr>
        <p:spPr bwMode="auto">
          <a:xfrm>
            <a:off x="7154863" y="3284984"/>
            <a:ext cx="974725" cy="276225"/>
          </a:xfrm>
          <a:prstGeom prst="rect">
            <a:avLst/>
          </a:prstGeom>
          <a:noFill/>
          <a:ln w="12700">
            <a:noFill/>
            <a:miter lim="800000"/>
            <a:headEnd/>
            <a:tailEnd/>
          </a:ln>
        </p:spPr>
        <p:txBody>
          <a:bodyPr lIns="0" tIns="0" rIns="0" bIns="0">
            <a:spAutoFit/>
          </a:bodyPr>
          <a:lstStyle/>
          <a:p>
            <a:pPr defTabSz="957263"/>
            <a:r>
              <a:rPr lang="de-DE" altLang="zh-CN" sz="900" dirty="0">
                <a:latin typeface="Calibri" pitchFamily="34" charset="0"/>
              </a:rPr>
              <a:t>Seoul, South Korea </a:t>
            </a:r>
            <a:br>
              <a:rPr lang="de-DE" altLang="zh-CN" sz="900" dirty="0">
                <a:latin typeface="Calibri" pitchFamily="34" charset="0"/>
              </a:rPr>
            </a:br>
            <a:r>
              <a:rPr lang="de-DE" altLang="zh-CN" sz="900" dirty="0">
                <a:latin typeface="Calibri" pitchFamily="34" charset="0"/>
              </a:rPr>
              <a:t>Sales </a:t>
            </a:r>
            <a:r>
              <a:rPr lang="de-DE" altLang="zh-CN" sz="900" dirty="0" smtClean="0">
                <a:latin typeface="Calibri" pitchFamily="34" charset="0"/>
              </a:rPr>
              <a:t>Subsidiary</a:t>
            </a:r>
            <a:endParaRPr lang="de-DE" altLang="zh-CN" sz="900" dirty="0">
              <a:latin typeface="Calibri" pitchFamily="34" charset="0"/>
            </a:endParaRPr>
          </a:p>
        </p:txBody>
      </p:sp>
      <p:pic>
        <p:nvPicPr>
          <p:cNvPr id="17456" name="Picture 2" descr="http://clearcircle.files.wordpress.com/2008/12/south-korea-flag.gif?w=440&amp;h=293"/>
          <p:cNvPicPr preferRelativeResize="0">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75035" y="3547723"/>
            <a:ext cx="252000" cy="144000"/>
          </a:xfrm>
          <a:prstGeom prst="rect">
            <a:avLst/>
          </a:prstGeom>
          <a:noFill/>
          <a:ln w="9525">
            <a:noFill/>
            <a:miter lim="800000"/>
            <a:headEnd/>
            <a:tailEnd/>
          </a:ln>
        </p:spPr>
      </p:pic>
      <p:sp>
        <p:nvSpPr>
          <p:cNvPr id="17458" name="Text Box 245"/>
          <p:cNvSpPr txBox="1">
            <a:spLocks noChangeArrowheads="1"/>
          </p:cNvSpPr>
          <p:nvPr/>
        </p:nvSpPr>
        <p:spPr bwMode="auto">
          <a:xfrm>
            <a:off x="7231253" y="4256752"/>
            <a:ext cx="797131" cy="276999"/>
          </a:xfrm>
          <a:prstGeom prst="rect">
            <a:avLst/>
          </a:prstGeom>
          <a:noFill/>
          <a:ln w="12700">
            <a:noFill/>
            <a:miter lim="800000"/>
            <a:headEnd/>
            <a:tailEnd/>
          </a:ln>
        </p:spPr>
        <p:txBody>
          <a:bodyPr wrap="square" lIns="0" tIns="0" rIns="0" bIns="0">
            <a:spAutoFit/>
          </a:bodyPr>
          <a:lstStyle/>
          <a:p>
            <a:pPr defTabSz="957263"/>
            <a:r>
              <a:rPr lang="de-DE" altLang="zh-CN" sz="900" dirty="0" smtClean="0">
                <a:latin typeface="Calibri" pitchFamily="34" charset="0"/>
              </a:rPr>
              <a:t>Thailand</a:t>
            </a:r>
            <a:endParaRPr lang="de-DE" altLang="zh-CN" sz="900" dirty="0">
              <a:latin typeface="Calibri" pitchFamily="34" charset="0"/>
            </a:endParaRPr>
          </a:p>
          <a:p>
            <a:pPr defTabSz="957263"/>
            <a:r>
              <a:rPr lang="de-DE" altLang="zh-CN" sz="900" dirty="0">
                <a:latin typeface="Calibri" pitchFamily="34" charset="0"/>
              </a:rPr>
              <a:t>Sales </a:t>
            </a:r>
            <a:r>
              <a:rPr lang="de-DE" altLang="zh-CN" sz="900" dirty="0" smtClean="0">
                <a:latin typeface="Calibri" pitchFamily="34" charset="0"/>
              </a:rPr>
              <a:t>Subsidiary</a:t>
            </a:r>
            <a:endParaRPr lang="de-DE" altLang="zh-CN" sz="900" dirty="0">
              <a:latin typeface="Calibri" pitchFamily="34" charset="0"/>
            </a:endParaRPr>
          </a:p>
        </p:txBody>
      </p:sp>
      <p:sp>
        <p:nvSpPr>
          <p:cNvPr id="56" name="Oval 495"/>
          <p:cNvSpPr/>
          <p:nvPr/>
        </p:nvSpPr>
        <p:spPr bwMode="auto">
          <a:xfrm>
            <a:off x="8028384" y="5634483"/>
            <a:ext cx="50800" cy="66675"/>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cxnSp>
        <p:nvCxnSpPr>
          <p:cNvPr id="57" name="Straight Connector 496"/>
          <p:cNvCxnSpPr/>
          <p:nvPr/>
        </p:nvCxnSpPr>
        <p:spPr bwMode="auto">
          <a:xfrm rot="5400000">
            <a:off x="4546600" y="3796797"/>
            <a:ext cx="196850" cy="0"/>
          </a:xfrm>
          <a:prstGeom prst="line">
            <a:avLst/>
          </a:prstGeom>
          <a:solidFill>
            <a:srgbClr val="E5E5CC"/>
          </a:solidFill>
          <a:ln w="9525" cap="flat" cmpd="sng" algn="ctr">
            <a:solidFill>
              <a:schemeClr val="accent3"/>
            </a:solidFill>
            <a:prstDash val="solid"/>
            <a:round/>
            <a:headEnd type="none" w="med" len="med"/>
            <a:tailEnd type="none" w="med" len="med"/>
          </a:ln>
          <a:effectLst/>
        </p:spPr>
      </p:cxnSp>
      <p:cxnSp>
        <p:nvCxnSpPr>
          <p:cNvPr id="58" name="Straight Connector 455"/>
          <p:cNvCxnSpPr/>
          <p:nvPr/>
        </p:nvCxnSpPr>
        <p:spPr bwMode="auto">
          <a:xfrm rot="5400000">
            <a:off x="2135187" y="3144335"/>
            <a:ext cx="193675" cy="0"/>
          </a:xfrm>
          <a:prstGeom prst="line">
            <a:avLst/>
          </a:prstGeom>
          <a:solidFill>
            <a:srgbClr val="E5E5CC"/>
          </a:solidFill>
          <a:ln w="9525" cap="flat" cmpd="sng" algn="ctr">
            <a:solidFill>
              <a:schemeClr val="accent3"/>
            </a:solidFill>
            <a:prstDash val="solid"/>
            <a:round/>
            <a:headEnd type="none" w="med" len="med"/>
            <a:tailEnd type="none" w="med" len="med"/>
          </a:ln>
          <a:effectLst/>
        </p:spPr>
      </p:cxnSp>
      <p:sp>
        <p:nvSpPr>
          <p:cNvPr id="59" name="Oval 473"/>
          <p:cNvSpPr/>
          <p:nvPr/>
        </p:nvSpPr>
        <p:spPr bwMode="auto">
          <a:xfrm>
            <a:off x="2208213" y="3207834"/>
            <a:ext cx="50800" cy="66675"/>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62" name="Oval 458"/>
          <p:cNvSpPr/>
          <p:nvPr/>
        </p:nvSpPr>
        <p:spPr bwMode="auto">
          <a:xfrm>
            <a:off x="6829425" y="4725144"/>
            <a:ext cx="50800" cy="66675"/>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64" name="Oval 460"/>
          <p:cNvSpPr/>
          <p:nvPr/>
        </p:nvSpPr>
        <p:spPr bwMode="auto">
          <a:xfrm>
            <a:off x="6785447" y="4338524"/>
            <a:ext cx="50800" cy="66675"/>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65" name="Oval 471"/>
          <p:cNvSpPr/>
          <p:nvPr/>
        </p:nvSpPr>
        <p:spPr bwMode="auto">
          <a:xfrm>
            <a:off x="7187084" y="3861048"/>
            <a:ext cx="49212" cy="65087"/>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67" name="Oval 470"/>
          <p:cNvSpPr/>
          <p:nvPr/>
        </p:nvSpPr>
        <p:spPr bwMode="auto">
          <a:xfrm>
            <a:off x="7416800" y="3717032"/>
            <a:ext cx="49213" cy="66675"/>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cxnSp>
        <p:nvCxnSpPr>
          <p:cNvPr id="69" name="Straight Connector 478"/>
          <p:cNvCxnSpPr/>
          <p:nvPr/>
        </p:nvCxnSpPr>
        <p:spPr bwMode="auto">
          <a:xfrm rot="10800000" flipH="1">
            <a:off x="7643813" y="3698373"/>
            <a:ext cx="82550" cy="227012"/>
          </a:xfrm>
          <a:prstGeom prst="line">
            <a:avLst/>
          </a:prstGeom>
          <a:solidFill>
            <a:srgbClr val="E5E5CC"/>
          </a:solidFill>
          <a:ln w="9525" cap="flat" cmpd="sng" algn="ctr">
            <a:solidFill>
              <a:schemeClr val="accent3"/>
            </a:solidFill>
            <a:prstDash val="solid"/>
            <a:round/>
            <a:headEnd type="none" w="med" len="med"/>
            <a:tailEnd type="none" w="med" len="med"/>
          </a:ln>
          <a:effectLst/>
        </p:spPr>
      </p:cxnSp>
      <p:sp>
        <p:nvSpPr>
          <p:cNvPr id="70" name="Oval 477"/>
          <p:cNvSpPr/>
          <p:nvPr/>
        </p:nvSpPr>
        <p:spPr bwMode="auto">
          <a:xfrm>
            <a:off x="7697788" y="3699959"/>
            <a:ext cx="50800" cy="63500"/>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17495" name="Text Box 245"/>
          <p:cNvSpPr txBox="1">
            <a:spLocks noChangeArrowheads="1"/>
          </p:cNvSpPr>
          <p:nvPr/>
        </p:nvSpPr>
        <p:spPr bwMode="auto">
          <a:xfrm>
            <a:off x="5530240" y="5517232"/>
            <a:ext cx="1346016" cy="276999"/>
          </a:xfrm>
          <a:prstGeom prst="rect">
            <a:avLst/>
          </a:prstGeom>
          <a:noFill/>
          <a:ln w="12700">
            <a:noFill/>
            <a:miter lim="800000"/>
            <a:headEnd/>
            <a:tailEnd/>
          </a:ln>
        </p:spPr>
        <p:txBody>
          <a:bodyPr lIns="0" tIns="0" rIns="0" bIns="0">
            <a:spAutoFit/>
          </a:bodyPr>
          <a:lstStyle/>
          <a:p>
            <a:pPr defTabSz="957263"/>
            <a:r>
              <a:rPr lang="en-US" altLang="zh-CN" sz="900" dirty="0">
                <a:latin typeface="Calibri" pitchFamily="34" charset="0"/>
              </a:rPr>
              <a:t>Johannesburg, South Africa </a:t>
            </a:r>
            <a:br>
              <a:rPr lang="en-US" altLang="zh-CN" sz="900" dirty="0">
                <a:latin typeface="Calibri" pitchFamily="34" charset="0"/>
              </a:rPr>
            </a:br>
            <a:r>
              <a:rPr lang="en-US" altLang="zh-CN" sz="900" dirty="0">
                <a:latin typeface="Calibri" pitchFamily="34" charset="0"/>
              </a:rPr>
              <a:t>Sales </a:t>
            </a:r>
            <a:r>
              <a:rPr lang="en-US" altLang="zh-CN" sz="900" dirty="0" smtClean="0">
                <a:latin typeface="Calibri" pitchFamily="34" charset="0"/>
              </a:rPr>
              <a:t>Subsidiary</a:t>
            </a:r>
            <a:endParaRPr lang="en-US" altLang="zh-CN" sz="900" dirty="0">
              <a:latin typeface="Calibri" pitchFamily="34" charset="0"/>
            </a:endParaRPr>
          </a:p>
        </p:txBody>
      </p:sp>
      <p:sp>
        <p:nvSpPr>
          <p:cNvPr id="77" name="Oval 489"/>
          <p:cNvSpPr/>
          <p:nvPr/>
        </p:nvSpPr>
        <p:spPr bwMode="auto">
          <a:xfrm>
            <a:off x="5049638" y="5509272"/>
            <a:ext cx="50800" cy="57150"/>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pic>
        <p:nvPicPr>
          <p:cNvPr id="17476" name="Picture 19" descr="za"/>
          <p:cNvPicPr preferRelativeResize="0">
            <a:picLocks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gray">
          <a:xfrm>
            <a:off x="5220598" y="5548977"/>
            <a:ext cx="252000" cy="144000"/>
          </a:xfrm>
          <a:prstGeom prst="rect">
            <a:avLst/>
          </a:prstGeom>
          <a:noFill/>
          <a:ln w="12700">
            <a:solidFill>
              <a:schemeClr val="bg2"/>
            </a:solidFill>
            <a:miter lim="800000"/>
            <a:headEnd/>
            <a:tailEnd/>
          </a:ln>
        </p:spPr>
      </p:pic>
      <p:pic>
        <p:nvPicPr>
          <p:cNvPr id="17490" name="Picture 21" descr="us"/>
          <p:cNvPicPr preferRelativeResize="0">
            <a:picLocks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gray">
          <a:xfrm>
            <a:off x="2807832" y="3573016"/>
            <a:ext cx="252000" cy="144000"/>
          </a:xfrm>
          <a:prstGeom prst="rect">
            <a:avLst/>
          </a:prstGeom>
          <a:noFill/>
          <a:ln w="12700">
            <a:noFill/>
            <a:miter lim="800000"/>
            <a:headEnd/>
            <a:tailEnd/>
          </a:ln>
        </p:spPr>
      </p:pic>
      <p:sp>
        <p:nvSpPr>
          <p:cNvPr id="17491" name="Text Box 245"/>
          <p:cNvSpPr txBox="1">
            <a:spLocks noChangeArrowheads="1"/>
          </p:cNvSpPr>
          <p:nvPr/>
        </p:nvSpPr>
        <p:spPr bwMode="auto">
          <a:xfrm>
            <a:off x="2555776" y="3715510"/>
            <a:ext cx="878736" cy="276999"/>
          </a:xfrm>
          <a:prstGeom prst="rect">
            <a:avLst/>
          </a:prstGeom>
          <a:noFill/>
          <a:ln w="12700">
            <a:noFill/>
            <a:miter lim="800000"/>
            <a:headEnd/>
            <a:tailEnd/>
          </a:ln>
        </p:spPr>
        <p:txBody>
          <a:bodyPr lIns="0" tIns="0" rIns="0" bIns="0">
            <a:spAutoFit/>
          </a:bodyPr>
          <a:lstStyle/>
          <a:p>
            <a:pPr defTabSz="957263"/>
            <a:r>
              <a:rPr lang="de-DE" altLang="zh-CN" sz="900" dirty="0">
                <a:latin typeface="Calibri" pitchFamily="34" charset="0"/>
              </a:rPr>
              <a:t>Framingham, US </a:t>
            </a:r>
            <a:r>
              <a:rPr lang="de-DE" altLang="zh-CN" sz="900" dirty="0" smtClean="0">
                <a:latin typeface="Calibri" pitchFamily="34" charset="0"/>
              </a:rPr>
              <a:t>Sales </a:t>
            </a:r>
            <a:r>
              <a:rPr lang="en-US" altLang="zh-CN" sz="900" dirty="0" smtClean="0">
                <a:latin typeface="Calibri" pitchFamily="34" charset="0"/>
              </a:rPr>
              <a:t>Subsidiary</a:t>
            </a:r>
            <a:endParaRPr lang="de-DE" altLang="zh-CN" sz="900" dirty="0">
              <a:latin typeface="Calibri" pitchFamily="34" charset="0"/>
            </a:endParaRPr>
          </a:p>
        </p:txBody>
      </p:sp>
      <p:cxnSp>
        <p:nvCxnSpPr>
          <p:cNvPr id="288" name="Straight Connector 457"/>
          <p:cNvCxnSpPr/>
          <p:nvPr/>
        </p:nvCxnSpPr>
        <p:spPr bwMode="auto">
          <a:xfrm rot="5400000">
            <a:off x="2552378" y="3652615"/>
            <a:ext cx="204787" cy="0"/>
          </a:xfrm>
          <a:prstGeom prst="line">
            <a:avLst/>
          </a:prstGeom>
          <a:solidFill>
            <a:srgbClr val="E5E5CC"/>
          </a:solidFill>
          <a:ln w="9525" cap="flat" cmpd="sng" algn="ctr">
            <a:solidFill>
              <a:schemeClr val="accent3"/>
            </a:solidFill>
            <a:prstDash val="solid"/>
            <a:round/>
            <a:headEnd type="none" w="med" len="med"/>
            <a:tailEnd type="none" w="med" len="med"/>
          </a:ln>
          <a:effectLst/>
        </p:spPr>
      </p:cxnSp>
      <p:sp>
        <p:nvSpPr>
          <p:cNvPr id="289" name="Oval 472"/>
          <p:cNvSpPr/>
          <p:nvPr/>
        </p:nvSpPr>
        <p:spPr bwMode="auto">
          <a:xfrm>
            <a:off x="2627784" y="3501008"/>
            <a:ext cx="52388" cy="68263"/>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pic>
        <p:nvPicPr>
          <p:cNvPr id="17479" name="Picture 21" descr="us"/>
          <p:cNvPicPr preferRelativeResize="0">
            <a:picLocks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gray">
          <a:xfrm>
            <a:off x="1240837" y="3931142"/>
            <a:ext cx="252000" cy="144000"/>
          </a:xfrm>
          <a:prstGeom prst="rect">
            <a:avLst/>
          </a:prstGeom>
          <a:noFill/>
          <a:ln w="12700">
            <a:noFill/>
            <a:miter lim="800000"/>
            <a:headEnd/>
            <a:tailEnd/>
          </a:ln>
        </p:spPr>
      </p:pic>
      <p:sp>
        <p:nvSpPr>
          <p:cNvPr id="17480" name="Text Box 245"/>
          <p:cNvSpPr txBox="1">
            <a:spLocks noChangeArrowheads="1"/>
          </p:cNvSpPr>
          <p:nvPr/>
        </p:nvSpPr>
        <p:spPr bwMode="auto">
          <a:xfrm>
            <a:off x="971600" y="4101100"/>
            <a:ext cx="1095375" cy="276225"/>
          </a:xfrm>
          <a:prstGeom prst="rect">
            <a:avLst/>
          </a:prstGeom>
          <a:noFill/>
          <a:ln w="12700">
            <a:noFill/>
            <a:miter lim="800000"/>
            <a:headEnd/>
            <a:tailEnd/>
          </a:ln>
        </p:spPr>
        <p:txBody>
          <a:bodyPr lIns="0" tIns="0" rIns="0" bIns="0">
            <a:spAutoFit/>
          </a:bodyPr>
          <a:lstStyle/>
          <a:p>
            <a:pPr defTabSz="957263"/>
            <a:r>
              <a:rPr lang="de-DE" altLang="zh-CN" sz="900" dirty="0">
                <a:latin typeface="Calibri" pitchFamily="34" charset="0"/>
              </a:rPr>
              <a:t>San Ramon, US </a:t>
            </a:r>
            <a:br>
              <a:rPr lang="de-DE" altLang="zh-CN" sz="900" dirty="0">
                <a:latin typeface="Calibri" pitchFamily="34" charset="0"/>
              </a:rPr>
            </a:br>
            <a:r>
              <a:rPr lang="de-DE" altLang="zh-CN" sz="900" dirty="0">
                <a:latin typeface="Calibri" pitchFamily="34" charset="0"/>
              </a:rPr>
              <a:t>Canadian Solar Inc.</a:t>
            </a:r>
          </a:p>
        </p:txBody>
      </p:sp>
      <p:cxnSp>
        <p:nvCxnSpPr>
          <p:cNvPr id="81" name="Straight Connector 457"/>
          <p:cNvCxnSpPr/>
          <p:nvPr/>
        </p:nvCxnSpPr>
        <p:spPr bwMode="auto">
          <a:xfrm rot="5400000">
            <a:off x="1340148" y="3791075"/>
            <a:ext cx="193675" cy="0"/>
          </a:xfrm>
          <a:prstGeom prst="line">
            <a:avLst/>
          </a:prstGeom>
          <a:solidFill>
            <a:srgbClr val="E5E5CC"/>
          </a:solidFill>
          <a:ln w="9525" cap="flat" cmpd="sng" algn="ctr">
            <a:solidFill>
              <a:schemeClr val="accent3"/>
            </a:solidFill>
            <a:prstDash val="solid"/>
            <a:round/>
            <a:headEnd type="none" w="med" len="med"/>
            <a:tailEnd type="none" w="med" len="med"/>
          </a:ln>
          <a:effectLst/>
        </p:spPr>
      </p:cxnSp>
      <p:sp>
        <p:nvSpPr>
          <p:cNvPr id="82" name="Oval 472"/>
          <p:cNvSpPr/>
          <p:nvPr/>
        </p:nvSpPr>
        <p:spPr bwMode="auto">
          <a:xfrm>
            <a:off x="1403648" y="3645024"/>
            <a:ext cx="63500" cy="65088"/>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pic>
        <p:nvPicPr>
          <p:cNvPr id="17485" name="Picture 86" descr="http://t3.baidu.com/it/u=3314021510,4138574110&amp;fm=52&amp;gp=0.jpg"/>
          <p:cNvPicPr preferRelativeResize="0">
            <a:picLocks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156176" y="4293096"/>
            <a:ext cx="252000" cy="144000"/>
          </a:xfrm>
          <a:prstGeom prst="rect">
            <a:avLst/>
          </a:prstGeom>
          <a:noFill/>
          <a:ln w="9525">
            <a:noFill/>
            <a:miter lim="800000"/>
            <a:headEnd/>
            <a:tailEnd/>
          </a:ln>
        </p:spPr>
      </p:pic>
      <p:pic>
        <p:nvPicPr>
          <p:cNvPr id="17487" name="Picture 88" descr="阿联酋国旗"/>
          <p:cNvPicPr preferRelativeResize="0">
            <a:picLocks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762597" y="4057210"/>
            <a:ext cx="252000" cy="144000"/>
          </a:xfrm>
          <a:prstGeom prst="rect">
            <a:avLst/>
          </a:prstGeom>
          <a:noFill/>
          <a:ln w="9525">
            <a:noFill/>
            <a:miter lim="800000"/>
            <a:headEnd/>
            <a:tailEnd/>
          </a:ln>
        </p:spPr>
      </p:pic>
      <p:sp>
        <p:nvSpPr>
          <p:cNvPr id="17488" name="TextBox 289"/>
          <p:cNvSpPr txBox="1">
            <a:spLocks noChangeArrowheads="1"/>
          </p:cNvSpPr>
          <p:nvPr/>
        </p:nvSpPr>
        <p:spPr bwMode="auto">
          <a:xfrm>
            <a:off x="5624445" y="3777351"/>
            <a:ext cx="857598" cy="338554"/>
          </a:xfrm>
          <a:prstGeom prst="rect">
            <a:avLst/>
          </a:prstGeom>
          <a:noFill/>
          <a:ln w="9525">
            <a:noFill/>
            <a:miter lim="800000"/>
            <a:headEnd/>
            <a:tailEnd/>
          </a:ln>
        </p:spPr>
        <p:txBody>
          <a:bodyPr wrap="square">
            <a:spAutoFit/>
          </a:bodyPr>
          <a:lstStyle/>
          <a:p>
            <a:r>
              <a:rPr lang="en-GB" altLang="zh-CN" sz="800" dirty="0">
                <a:latin typeface="Calibri" pitchFamily="34" charset="0"/>
              </a:rPr>
              <a:t>Abu-Dhabi</a:t>
            </a:r>
          </a:p>
          <a:p>
            <a:r>
              <a:rPr lang="en-GB" altLang="zh-CN" sz="800" dirty="0">
                <a:latin typeface="Calibri" pitchFamily="34" charset="0"/>
              </a:rPr>
              <a:t>Sales </a:t>
            </a:r>
            <a:r>
              <a:rPr lang="en-GB" altLang="zh-CN" sz="800" dirty="0" smtClean="0">
                <a:latin typeface="Calibri" pitchFamily="34" charset="0"/>
              </a:rPr>
              <a:t>Subsidiary</a:t>
            </a:r>
            <a:endParaRPr lang="zh-CN" altLang="en-US" sz="800" dirty="0">
              <a:latin typeface="Calibri" pitchFamily="34" charset="0"/>
            </a:endParaRPr>
          </a:p>
        </p:txBody>
      </p:sp>
      <p:pic>
        <p:nvPicPr>
          <p:cNvPr id="2050" name="Picture 2" descr="巴西国旗"/>
          <p:cNvPicPr preferRelativeResize="0">
            <a:picLocks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911256" y="5139444"/>
            <a:ext cx="252000" cy="144000"/>
          </a:xfrm>
          <a:prstGeom prst="rect">
            <a:avLst/>
          </a:prstGeom>
          <a:noFill/>
        </p:spPr>
      </p:pic>
      <p:sp>
        <p:nvSpPr>
          <p:cNvPr id="297" name="Text Box 245"/>
          <p:cNvSpPr txBox="1">
            <a:spLocks noChangeArrowheads="1"/>
          </p:cNvSpPr>
          <p:nvPr/>
        </p:nvSpPr>
        <p:spPr bwMode="auto">
          <a:xfrm>
            <a:off x="3255123" y="5118523"/>
            <a:ext cx="827836" cy="276999"/>
          </a:xfrm>
          <a:prstGeom prst="rect">
            <a:avLst/>
          </a:prstGeom>
          <a:noFill/>
          <a:ln w="12700">
            <a:noFill/>
            <a:miter lim="800000"/>
            <a:headEnd/>
            <a:tailEnd/>
          </a:ln>
        </p:spPr>
        <p:txBody>
          <a:bodyPr wrap="square" lIns="0" tIns="0" rIns="0" bIns="0">
            <a:spAutoFit/>
          </a:bodyPr>
          <a:lstStyle/>
          <a:p>
            <a:pPr defTabSz="957263"/>
            <a:r>
              <a:rPr lang="de-DE" altLang="zh-CN" sz="900" dirty="0" smtClean="0">
                <a:latin typeface="Calibri" pitchFamily="34" charset="0"/>
              </a:rPr>
              <a:t>Brazil,</a:t>
            </a:r>
          </a:p>
          <a:p>
            <a:pPr defTabSz="957263"/>
            <a:r>
              <a:rPr lang="de-DE" altLang="zh-CN" sz="900" dirty="0" smtClean="0">
                <a:latin typeface="Calibri" pitchFamily="34" charset="0"/>
              </a:rPr>
              <a:t>Sales Subsidiary</a:t>
            </a:r>
            <a:endParaRPr lang="de-DE" altLang="zh-CN" sz="900" dirty="0">
              <a:latin typeface="Calibri" pitchFamily="34" charset="0"/>
            </a:endParaRPr>
          </a:p>
        </p:txBody>
      </p:sp>
      <p:sp>
        <p:nvSpPr>
          <p:cNvPr id="293" name="TextBox 292"/>
          <p:cNvSpPr txBox="1"/>
          <p:nvPr/>
        </p:nvSpPr>
        <p:spPr>
          <a:xfrm>
            <a:off x="5796136" y="4293096"/>
            <a:ext cx="848560" cy="307486"/>
          </a:xfrm>
          <a:prstGeom prst="rect">
            <a:avLst/>
          </a:prstGeom>
          <a:noFill/>
        </p:spPr>
        <p:txBody>
          <a:bodyPr wrap="square" lIns="0" tIns="0" rIns="0" bIns="0" rtlCol="0">
            <a:noAutofit/>
          </a:bodyPr>
          <a:lstStyle/>
          <a:p>
            <a:r>
              <a:rPr lang="en-US" sz="900" smtClean="0">
                <a:latin typeface="Calibri" pitchFamily="34" charset="0"/>
              </a:rPr>
              <a:t>  India  </a:t>
            </a:r>
            <a:endParaRPr lang="en-US" sz="900" dirty="0" smtClean="0">
              <a:latin typeface="Calibri" pitchFamily="34" charset="0"/>
            </a:endParaRPr>
          </a:p>
          <a:p>
            <a:r>
              <a:rPr lang="en-US" sz="900" dirty="0" smtClean="0">
                <a:latin typeface="Calibri" pitchFamily="34" charset="0"/>
              </a:rPr>
              <a:t>Sales Subsidiary</a:t>
            </a:r>
          </a:p>
          <a:p>
            <a:endParaRPr lang="en-US" sz="900" dirty="0">
              <a:latin typeface="Calibri" pitchFamily="34" charset="0"/>
            </a:endParaRPr>
          </a:p>
        </p:txBody>
      </p:sp>
      <p:sp>
        <p:nvSpPr>
          <p:cNvPr id="295" name="Text Box 245"/>
          <p:cNvSpPr txBox="1">
            <a:spLocks noChangeArrowheads="1"/>
          </p:cNvSpPr>
          <p:nvPr/>
        </p:nvSpPr>
        <p:spPr bwMode="auto">
          <a:xfrm>
            <a:off x="7601422" y="4509120"/>
            <a:ext cx="938071" cy="276999"/>
          </a:xfrm>
          <a:prstGeom prst="rect">
            <a:avLst/>
          </a:prstGeom>
          <a:noFill/>
          <a:ln w="12700">
            <a:noFill/>
            <a:miter lim="800000"/>
            <a:headEnd/>
            <a:tailEnd/>
          </a:ln>
        </p:spPr>
        <p:txBody>
          <a:bodyPr wrap="square" lIns="0" tIns="0" rIns="0" bIns="0">
            <a:spAutoFit/>
          </a:bodyPr>
          <a:lstStyle/>
          <a:p>
            <a:pPr defTabSz="957263"/>
            <a:r>
              <a:rPr lang="de-DE" altLang="zh-CN" sz="900" dirty="0" smtClean="0">
                <a:latin typeface="Calibri" pitchFamily="34" charset="0"/>
              </a:rPr>
              <a:t>Philippines</a:t>
            </a:r>
          </a:p>
          <a:p>
            <a:pPr defTabSz="957263"/>
            <a:r>
              <a:rPr lang="de-DE" altLang="zh-CN" sz="900" dirty="0" smtClean="0">
                <a:latin typeface="Calibri" pitchFamily="34" charset="0"/>
              </a:rPr>
              <a:t>Sales Subsidiary</a:t>
            </a:r>
            <a:endParaRPr lang="de-DE" altLang="zh-CN" sz="900" dirty="0">
              <a:latin typeface="Calibri" pitchFamily="34" charset="0"/>
            </a:endParaRPr>
          </a:p>
        </p:txBody>
      </p:sp>
      <p:pic>
        <p:nvPicPr>
          <p:cNvPr id="298" name="Picture 1"/>
          <p:cNvPicPr preferRelativeResize="0">
            <a:picLocks/>
          </p:cNvPicPr>
          <p:nvPr/>
        </p:nvPicPr>
        <p:blipFill>
          <a:blip r:embed="rId18" cstate="email">
            <a:extLst>
              <a:ext uri="{28A0092B-C50C-407E-A947-70E740481C1C}">
                <a14:useLocalDpi xmlns:a14="http://schemas.microsoft.com/office/drawing/2010/main"/>
              </a:ext>
            </a:extLst>
          </a:blip>
          <a:srcRect/>
          <a:stretch>
            <a:fillRect/>
          </a:stretch>
        </p:blipFill>
        <p:spPr bwMode="auto">
          <a:xfrm>
            <a:off x="7308361" y="4546298"/>
            <a:ext cx="252000" cy="144000"/>
          </a:xfrm>
          <a:prstGeom prst="rect">
            <a:avLst/>
          </a:prstGeom>
          <a:noFill/>
          <a:ln w="9525">
            <a:noFill/>
            <a:miter lim="800000"/>
            <a:headEnd/>
            <a:tailEnd/>
          </a:ln>
        </p:spPr>
      </p:pic>
      <p:sp>
        <p:nvSpPr>
          <p:cNvPr id="301" name="Text Box 245"/>
          <p:cNvSpPr txBox="1">
            <a:spLocks noChangeArrowheads="1"/>
          </p:cNvSpPr>
          <p:nvPr/>
        </p:nvSpPr>
        <p:spPr bwMode="auto">
          <a:xfrm>
            <a:off x="1871700" y="5923290"/>
            <a:ext cx="856170" cy="276999"/>
          </a:xfrm>
          <a:prstGeom prst="rect">
            <a:avLst/>
          </a:prstGeom>
          <a:noFill/>
          <a:ln w="12700">
            <a:noFill/>
            <a:miter lim="800000"/>
            <a:headEnd/>
            <a:tailEnd/>
          </a:ln>
        </p:spPr>
        <p:txBody>
          <a:bodyPr wrap="square" lIns="0" tIns="0" rIns="0" bIns="0">
            <a:spAutoFit/>
          </a:bodyPr>
          <a:lstStyle/>
          <a:p>
            <a:pPr defTabSz="957263"/>
            <a:r>
              <a:rPr lang="de-DE" altLang="zh-CN" sz="900" dirty="0" smtClean="0">
                <a:latin typeface="Calibri" pitchFamily="34" charset="0"/>
              </a:rPr>
              <a:t>Chile,</a:t>
            </a:r>
          </a:p>
          <a:p>
            <a:pPr defTabSz="957263"/>
            <a:r>
              <a:rPr lang="de-DE" altLang="zh-CN" sz="900" dirty="0" smtClean="0">
                <a:latin typeface="Calibri" pitchFamily="34" charset="0"/>
              </a:rPr>
              <a:t>Sales Subsidiary</a:t>
            </a:r>
            <a:endParaRPr lang="de-DE" altLang="zh-CN" sz="900" dirty="0">
              <a:latin typeface="Calibri" pitchFamily="34" charset="0"/>
            </a:endParaRPr>
          </a:p>
        </p:txBody>
      </p:sp>
      <p:sp>
        <p:nvSpPr>
          <p:cNvPr id="302" name="Oval 472"/>
          <p:cNvSpPr/>
          <p:nvPr/>
        </p:nvSpPr>
        <p:spPr bwMode="auto">
          <a:xfrm>
            <a:off x="2591780" y="6191155"/>
            <a:ext cx="63500" cy="65088"/>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303" name="Oval 472"/>
          <p:cNvSpPr/>
          <p:nvPr/>
        </p:nvSpPr>
        <p:spPr bwMode="auto">
          <a:xfrm>
            <a:off x="3203848" y="5020096"/>
            <a:ext cx="63500" cy="65088"/>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cxnSp>
        <p:nvCxnSpPr>
          <p:cNvPr id="307" name="Straight Connector 306"/>
          <p:cNvCxnSpPr/>
          <p:nvPr/>
        </p:nvCxnSpPr>
        <p:spPr>
          <a:xfrm>
            <a:off x="2339752" y="5985975"/>
            <a:ext cx="252028" cy="3946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3698385" y="4925980"/>
            <a:ext cx="4253" cy="1731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5" name="Oval 460"/>
          <p:cNvSpPr/>
          <p:nvPr/>
        </p:nvSpPr>
        <p:spPr bwMode="auto">
          <a:xfrm>
            <a:off x="6237442" y="4137919"/>
            <a:ext cx="50800" cy="66675"/>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pic>
        <p:nvPicPr>
          <p:cNvPr id="1026" name="Picture 2" descr="泰国国旗"/>
          <p:cNvPicPr preferRelativeResize="0">
            <a:picLocks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912288" y="4288144"/>
            <a:ext cx="252000" cy="144000"/>
          </a:xfrm>
          <a:prstGeom prst="rect">
            <a:avLst/>
          </a:prstGeom>
          <a:noFill/>
          <a:extLst>
            <a:ext uri="{909E8E84-426E-40DD-AFC4-6F175D3DCCD1}">
              <a14:hiddenFill xmlns:a14="http://schemas.microsoft.com/office/drawing/2010/main">
                <a:solidFill>
                  <a:srgbClr val="FFFFFF"/>
                </a:solidFill>
              </a14:hiddenFill>
            </a:ext>
          </a:extLst>
        </p:spPr>
      </p:pic>
      <p:pic>
        <p:nvPicPr>
          <p:cNvPr id="296" name="Picture 13" descr="jp"/>
          <p:cNvPicPr preferRelativeResize="0">
            <a:picLocks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gray">
          <a:xfrm>
            <a:off x="7642225" y="3830540"/>
            <a:ext cx="252000" cy="144000"/>
          </a:xfrm>
          <a:prstGeom prst="rect">
            <a:avLst/>
          </a:prstGeom>
          <a:noFill/>
          <a:ln w="9525">
            <a:solidFill>
              <a:schemeClr val="tx1">
                <a:lumMod val="50000"/>
                <a:lumOff val="50000"/>
              </a:schemeClr>
            </a:solidFill>
            <a:miter lim="800000"/>
            <a:headEnd/>
            <a:tailEnd/>
          </a:ln>
        </p:spPr>
      </p:pic>
      <p:pic>
        <p:nvPicPr>
          <p:cNvPr id="3" name="Picture 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71307" t="26421" r="7763" b="56178"/>
          <a:stretch/>
        </p:blipFill>
        <p:spPr bwMode="auto">
          <a:xfrm>
            <a:off x="6852121" y="4501179"/>
            <a:ext cx="229149" cy="15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2" name="Oval 460"/>
          <p:cNvSpPr/>
          <p:nvPr/>
        </p:nvSpPr>
        <p:spPr bwMode="auto">
          <a:xfrm>
            <a:off x="6969472" y="4437112"/>
            <a:ext cx="45719" cy="45719"/>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283" name="Text Box 245"/>
          <p:cNvSpPr txBox="1">
            <a:spLocks noChangeArrowheads="1"/>
          </p:cNvSpPr>
          <p:nvPr/>
        </p:nvSpPr>
        <p:spPr bwMode="auto">
          <a:xfrm>
            <a:off x="6789462" y="4669512"/>
            <a:ext cx="734866" cy="276999"/>
          </a:xfrm>
          <a:prstGeom prst="rect">
            <a:avLst/>
          </a:prstGeom>
          <a:noFill/>
          <a:ln w="12700">
            <a:noFill/>
            <a:miter lim="800000"/>
            <a:headEnd/>
            <a:tailEnd/>
          </a:ln>
        </p:spPr>
        <p:txBody>
          <a:bodyPr wrap="square" lIns="0" tIns="0" rIns="0" bIns="0">
            <a:spAutoFit/>
          </a:bodyPr>
          <a:lstStyle/>
          <a:p>
            <a:pPr defTabSz="957263"/>
            <a:r>
              <a:rPr lang="de-DE" altLang="zh-CN" sz="900" dirty="0" smtClean="0">
                <a:latin typeface="Calibri" pitchFamily="34" charset="0"/>
              </a:rPr>
              <a:t>Vietnam</a:t>
            </a:r>
          </a:p>
          <a:p>
            <a:pPr defTabSz="957263"/>
            <a:r>
              <a:rPr lang="en-US" altLang="zh-CN" sz="900" dirty="0" smtClean="0">
                <a:latin typeface="Calibri" pitchFamily="34" charset="0"/>
              </a:rPr>
              <a:t>Module Factory</a:t>
            </a:r>
            <a:endParaRPr lang="de-DE" altLang="zh-CN" sz="900" dirty="0">
              <a:latin typeface="Calibri" pitchFamily="34" charset="0"/>
            </a:endParaRPr>
          </a:p>
        </p:txBody>
      </p:sp>
      <p:pic>
        <p:nvPicPr>
          <p:cNvPr id="4" name="Picture 2"/>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74340" t="23063" r="6158" b="60145"/>
          <a:stretch/>
        </p:blipFill>
        <p:spPr bwMode="auto">
          <a:xfrm>
            <a:off x="2323725" y="4137113"/>
            <a:ext cx="220703" cy="152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5" name="Oval 472"/>
          <p:cNvSpPr/>
          <p:nvPr/>
        </p:nvSpPr>
        <p:spPr bwMode="auto">
          <a:xfrm>
            <a:off x="2431380" y="4509120"/>
            <a:ext cx="52388" cy="68263"/>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
        <p:nvSpPr>
          <p:cNvPr id="286" name="Text Box 245"/>
          <p:cNvSpPr txBox="1">
            <a:spLocks noChangeArrowheads="1"/>
          </p:cNvSpPr>
          <p:nvPr/>
        </p:nvSpPr>
        <p:spPr bwMode="auto">
          <a:xfrm>
            <a:off x="2483768" y="4232121"/>
            <a:ext cx="878736" cy="276999"/>
          </a:xfrm>
          <a:prstGeom prst="rect">
            <a:avLst/>
          </a:prstGeom>
          <a:noFill/>
          <a:ln w="12700">
            <a:noFill/>
            <a:miter lim="800000"/>
            <a:headEnd/>
            <a:tailEnd/>
          </a:ln>
        </p:spPr>
        <p:txBody>
          <a:bodyPr lIns="0" tIns="0" rIns="0" bIns="0">
            <a:spAutoFit/>
          </a:bodyPr>
          <a:lstStyle/>
          <a:p>
            <a:pPr defTabSz="957263"/>
            <a:r>
              <a:rPr lang="en-US" altLang="zh-CN" sz="900" dirty="0" smtClean="0">
                <a:latin typeface="Calibri" pitchFamily="34" charset="0"/>
                <a:cs typeface="Calibri" pitchFamily="34" charset="0"/>
              </a:rPr>
              <a:t>Panama</a:t>
            </a:r>
          </a:p>
          <a:p>
            <a:pPr defTabSz="957263"/>
            <a:r>
              <a:rPr lang="de-DE" altLang="zh-CN" sz="900" dirty="0" smtClean="0">
                <a:latin typeface="Calibri" pitchFamily="34" charset="0"/>
                <a:cs typeface="Calibri" pitchFamily="34" charset="0"/>
              </a:rPr>
              <a:t>Sales </a:t>
            </a:r>
            <a:r>
              <a:rPr lang="en-US" altLang="zh-CN" sz="900" dirty="0" smtClean="0">
                <a:latin typeface="Calibri" pitchFamily="34" charset="0"/>
                <a:cs typeface="Calibri" pitchFamily="34" charset="0"/>
              </a:rPr>
              <a:t>Subsidiary</a:t>
            </a:r>
            <a:endParaRPr lang="de-DE" altLang="zh-CN" sz="900" dirty="0">
              <a:latin typeface="Calibri" pitchFamily="34" charset="0"/>
              <a:cs typeface="Calibri" pitchFamily="34" charset="0"/>
            </a:endParaRPr>
          </a:p>
        </p:txBody>
      </p:sp>
      <p:sp>
        <p:nvSpPr>
          <p:cNvPr id="287" name="剪去单角的矩形 286"/>
          <p:cNvSpPr/>
          <p:nvPr/>
        </p:nvSpPr>
        <p:spPr>
          <a:xfrm>
            <a:off x="-36512" y="116631"/>
            <a:ext cx="8891972" cy="720081"/>
          </a:xfrm>
          <a:prstGeom prst="snip1Rect">
            <a:avLst>
              <a:gd name="adj" fmla="val 50000"/>
            </a:avLst>
          </a:prstGeom>
          <a:gradFill flip="none" rotWithShape="1">
            <a:gsLst>
              <a:gs pos="99167">
                <a:srgbClr val="C00000"/>
              </a:gs>
              <a:gs pos="0">
                <a:srgbClr val="C00000">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latin typeface="Calibri" pitchFamily="34" charset="0"/>
              </a:rPr>
              <a:t>Global Network for Production, Sales &amp; Service</a:t>
            </a:r>
            <a:endParaRPr lang="zh-CN" altLang="en-US" sz="2800" b="1" dirty="0">
              <a:ea typeface="Arial Unicode MS" panose="020B0604020202020204" pitchFamily="34" charset="-122"/>
              <a:cs typeface="Arial Unicode MS" panose="020B0604020202020204" pitchFamily="34" charset="-122"/>
            </a:endParaRPr>
          </a:p>
        </p:txBody>
      </p:sp>
      <p:sp>
        <p:nvSpPr>
          <p:cNvPr id="291" name="灯片编号占位符 1"/>
          <p:cNvSpPr txBox="1">
            <a:spLocks/>
          </p:cNvSpPr>
          <p:nvPr/>
        </p:nvSpPr>
        <p:spPr>
          <a:xfrm>
            <a:off x="6758880" y="6592267"/>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F229BE6-1092-49F4-971F-1BAB4AE0662B}" type="slidenum">
              <a:rPr lang="zh-CN" altLang="en-US" sz="1100" smtClean="0">
                <a:solidFill>
                  <a:schemeClr val="tx1">
                    <a:lumMod val="50000"/>
                    <a:lumOff val="50000"/>
                  </a:schemeClr>
                </a:solidFill>
              </a:rPr>
              <a:pPr algn="r"/>
              <a:t>3</a:t>
            </a:fld>
            <a:endParaRPr lang="zh-CN" altLang="en-US" sz="1100">
              <a:solidFill>
                <a:schemeClr val="tx1">
                  <a:lumMod val="50000"/>
                  <a:lumOff val="50000"/>
                </a:schemeClr>
              </a:solidFill>
            </a:endParaRPr>
          </a:p>
        </p:txBody>
      </p:sp>
      <p:sp>
        <p:nvSpPr>
          <p:cNvPr id="292" name="Oval 471"/>
          <p:cNvSpPr/>
          <p:nvPr/>
        </p:nvSpPr>
        <p:spPr bwMode="auto">
          <a:xfrm>
            <a:off x="7236296" y="4516041"/>
            <a:ext cx="49212" cy="65087"/>
          </a:xfrm>
          <a:prstGeom prst="ellipse">
            <a:avLst/>
          </a:prstGeom>
          <a:solidFill>
            <a:schemeClr val="accent3"/>
          </a:solidFill>
          <a:ln w="9525" cap="flat" cmpd="sng" algn="ctr">
            <a:solidFill>
              <a:schemeClr val="tx2"/>
            </a:solidFill>
            <a:prstDash val="solid"/>
            <a:round/>
            <a:headEnd type="none" w="med" len="med"/>
            <a:tailEnd type="none" w="med" len="med"/>
          </a:ln>
          <a:effectLst/>
        </p:spPr>
        <p:txBody>
          <a:bodyPr/>
          <a:lstStyle/>
          <a:p>
            <a:pPr algn="just">
              <a:spcAft>
                <a:spcPct val="35000"/>
              </a:spcAft>
              <a:tabLst>
                <a:tab pos="5715000" algn="l"/>
              </a:tabLst>
              <a:defRPr/>
            </a:pPr>
            <a:endParaRPr lang="de-DE" sz="800">
              <a:latin typeface="Calibri" pitchFamily="34" charset="0"/>
              <a:ea typeface="宋体" charset="-122"/>
            </a:endParaRPr>
          </a:p>
        </p:txBody>
      </p:sp>
    </p:spTree>
    <p:extLst>
      <p:ext uri="{BB962C8B-B14F-4D97-AF65-F5344CB8AC3E}">
        <p14:creationId xmlns:p14="http://schemas.microsoft.com/office/powerpoint/2010/main" val="193814901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剪去单角的矩形 10"/>
          <p:cNvSpPr/>
          <p:nvPr/>
        </p:nvSpPr>
        <p:spPr>
          <a:xfrm>
            <a:off x="508" y="116632"/>
            <a:ext cx="8891972" cy="648072"/>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err="1">
                <a:ea typeface="Arial Unicode MS" panose="020B0604020202020204" pitchFamily="34" charset="-122"/>
                <a:cs typeface="Arial Unicode MS" panose="020B0604020202020204" pitchFamily="34" charset="-122"/>
              </a:rPr>
              <a:t>GaAs</a:t>
            </a:r>
            <a:r>
              <a:rPr lang="en-US" altLang="zh-CN" sz="2800" b="1" dirty="0">
                <a:ea typeface="Arial Unicode MS" panose="020B0604020202020204" pitchFamily="34" charset="-122"/>
                <a:cs typeface="Arial Unicode MS" panose="020B0604020202020204" pitchFamily="34" charset="-122"/>
              </a:rPr>
              <a:t> </a:t>
            </a:r>
            <a:r>
              <a:rPr lang="en-US" altLang="zh-CN" sz="2800" b="1" dirty="0" smtClean="0">
                <a:ea typeface="Arial Unicode MS" panose="020B0604020202020204" pitchFamily="34" charset="-122"/>
                <a:cs typeface="Arial Unicode MS" panose="020B0604020202020204" pitchFamily="34" charset="-122"/>
              </a:rPr>
              <a:t>Multi-Junction Technology</a:t>
            </a:r>
            <a:endParaRPr lang="zh-CN" altLang="en-US" sz="2800" b="1" dirty="0">
              <a:ea typeface="Arial Unicode MS" panose="020B0604020202020204" pitchFamily="34" charset="-122"/>
              <a:cs typeface="Arial Unicode MS" panose="020B0604020202020204" pitchFamily="34" charset="-122"/>
            </a:endParaRPr>
          </a:p>
        </p:txBody>
      </p:sp>
      <p:sp>
        <p:nvSpPr>
          <p:cNvPr id="12" name="矩形 11"/>
          <p:cNvSpPr/>
          <p:nvPr/>
        </p:nvSpPr>
        <p:spPr>
          <a:xfrm>
            <a:off x="828092" y="1181785"/>
            <a:ext cx="7246642" cy="990015"/>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zh-CN" altLang="en-US" sz="2000" dirty="0">
                <a:solidFill>
                  <a:prstClr val="black"/>
                </a:solidFill>
                <a:ea typeface="Arial Unicode MS" panose="020B0604020202020204" pitchFamily="34" charset="-122"/>
                <a:cs typeface="Arial Unicode MS" panose="020B0604020202020204" pitchFamily="34" charset="-122"/>
              </a:rPr>
              <a:t> </a:t>
            </a:r>
            <a:r>
              <a:rPr lang="en-US" altLang="zh-CN" sz="2000" dirty="0" smtClean="0">
                <a:solidFill>
                  <a:prstClr val="black"/>
                </a:solidFill>
                <a:ea typeface="Arial Unicode MS" panose="020B0604020202020204" pitchFamily="34" charset="-122"/>
                <a:cs typeface="Arial Unicode MS" panose="020B0604020202020204" pitchFamily="34" charset="-122"/>
              </a:rPr>
              <a:t>Lenses and curved mirrors are used to concentrate </a:t>
            </a:r>
            <a:r>
              <a:rPr lang="en-US" altLang="zh-CN" sz="2000" smtClean="0">
                <a:solidFill>
                  <a:prstClr val="black"/>
                </a:solidFill>
                <a:ea typeface="Arial Unicode MS" panose="020B0604020202020204" pitchFamily="34" charset="-122"/>
                <a:cs typeface="Arial Unicode MS" panose="020B0604020202020204" pitchFamily="34" charset="-122"/>
              </a:rPr>
              <a:t>the sunlight,</a:t>
            </a:r>
            <a:endParaRPr lang="en-US" altLang="zh-CN" sz="2000" dirty="0" smtClean="0">
              <a:solidFill>
                <a:prstClr val="black"/>
              </a:solidFill>
              <a:ea typeface="Arial Unicode MS" panose="020B0604020202020204" pitchFamily="34" charset="-122"/>
              <a:cs typeface="Arial Unicode MS" panose="020B0604020202020204" pitchFamily="34" charset="-122"/>
            </a:endParaRPr>
          </a:p>
          <a:p>
            <a:pPr eaLnBrk="0" fontAlgn="base" hangingPunct="0">
              <a:spcBef>
                <a:spcPct val="0"/>
              </a:spcBef>
              <a:spcAft>
                <a:spcPts val="1000"/>
              </a:spcAft>
              <a:buClr>
                <a:srgbClr val="C00000"/>
              </a:buClr>
              <a:buSzPct val="120000"/>
              <a:tabLst>
                <a:tab pos="457200" algn="l"/>
              </a:tabLst>
            </a:pPr>
            <a:r>
              <a:rPr lang="en-US" altLang="zh-CN" sz="2000">
                <a:solidFill>
                  <a:prstClr val="black"/>
                </a:solidFill>
                <a:ea typeface="Arial Unicode MS" panose="020B0604020202020204" pitchFamily="34" charset="-122"/>
                <a:cs typeface="Arial Unicode MS" panose="020B0604020202020204" pitchFamily="34" charset="-122"/>
              </a:rPr>
              <a:t> </a:t>
            </a:r>
            <a:r>
              <a:rPr lang="en-US" altLang="zh-CN" sz="2000" smtClean="0">
                <a:solidFill>
                  <a:prstClr val="black"/>
                </a:solidFill>
                <a:ea typeface="Arial Unicode MS" panose="020B0604020202020204" pitchFamily="34" charset="-122"/>
                <a:cs typeface="Arial Unicode MS" panose="020B0604020202020204" pitchFamily="34" charset="-122"/>
              </a:rPr>
              <a:t>      </a:t>
            </a:r>
            <a:r>
              <a:rPr lang="en-US" altLang="zh-CN" sz="2000" dirty="0" smtClean="0">
                <a:solidFill>
                  <a:prstClr val="black"/>
                </a:solidFill>
                <a:ea typeface="Arial Unicode MS" panose="020B0604020202020204" pitchFamily="34" charset="-122"/>
                <a:cs typeface="Arial Unicode MS" panose="020B0604020202020204" pitchFamily="34" charset="-122"/>
              </a:rPr>
              <a:t>Multiple sub cells stack on the top of each other</a:t>
            </a:r>
            <a:endParaRPr lang="zh-CN" altLang="en-US" sz="2000" dirty="0">
              <a:solidFill>
                <a:prstClr val="black"/>
              </a:solidFill>
              <a:ea typeface="Arial Unicode MS" panose="020B0604020202020204" pitchFamily="34" charset="-122"/>
              <a:cs typeface="Arial Unicode MS" panose="020B0604020202020204" pitchFamily="34" charset="-122"/>
            </a:endParaRPr>
          </a:p>
        </p:txBody>
      </p:sp>
      <p:sp>
        <p:nvSpPr>
          <p:cNvPr id="3"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18"/>
          <p:cNvSpPr>
            <a:spLocks noChangeArrowheads="1"/>
          </p:cNvSpPr>
          <p:nvPr/>
        </p:nvSpPr>
        <p:spPr bwMode="auto">
          <a:xfrm>
            <a:off x="0"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ea typeface="宋体" pitchFamily="2" charset="-122"/>
              <a:cs typeface="宋体" pitchFamily="2" charset="-122"/>
            </a:endParaRPr>
          </a:p>
        </p:txBody>
      </p:sp>
      <p:sp>
        <p:nvSpPr>
          <p:cNvPr id="26" name="矩形 25"/>
          <p:cNvSpPr/>
          <p:nvPr/>
        </p:nvSpPr>
        <p:spPr>
          <a:xfrm>
            <a:off x="1260140" y="2060848"/>
            <a:ext cx="7344308" cy="1692771"/>
          </a:xfrm>
          <a:prstGeom prst="rect">
            <a:avLst/>
          </a:prstGeom>
        </p:spPr>
        <p:txBody>
          <a:bodyPr wrap="square">
            <a:spAutoFit/>
          </a:bodyPr>
          <a:lstStyle/>
          <a:p>
            <a:pPr>
              <a:lnSpc>
                <a:spcPct val="250000"/>
              </a:lnSpc>
            </a:pPr>
            <a:r>
              <a:rPr lang="en-US" altLang="zh-CN" sz="1600" dirty="0" smtClean="0">
                <a:ea typeface="Arial Unicode MS" panose="020B0604020202020204" pitchFamily="34" charset="-122"/>
                <a:cs typeface="Arial Unicode MS" panose="020B0604020202020204" pitchFamily="34" charset="-122"/>
              </a:rPr>
              <a:t>Advantages (</a:t>
            </a:r>
            <a:r>
              <a:rPr lang="en-US" altLang="zh-CN" sz="1600" dirty="0" err="1" smtClean="0">
                <a:ea typeface="Arial Unicode MS" panose="020B0604020202020204" pitchFamily="34" charset="-122"/>
                <a:cs typeface="Arial Unicode MS" panose="020B0604020202020204" pitchFamily="34" charset="-122"/>
              </a:rPr>
              <a:t>vs</a:t>
            </a:r>
            <a:r>
              <a:rPr lang="en-US" altLang="zh-CN" sz="1600" dirty="0">
                <a:ea typeface="Arial Unicode MS" panose="020B0604020202020204" pitchFamily="34" charset="-122"/>
                <a:cs typeface="Arial Unicode MS" panose="020B0604020202020204" pitchFamily="34" charset="-122"/>
              </a:rPr>
              <a:t>  </a:t>
            </a:r>
            <a:r>
              <a:rPr lang="en-US" altLang="zh-CN" sz="1600" dirty="0" smtClean="0">
                <a:ea typeface="Arial Unicode MS" panose="020B0604020202020204" pitchFamily="34" charset="-122"/>
                <a:cs typeface="Arial Unicode MS" panose="020B0604020202020204" pitchFamily="34" charset="-122"/>
              </a:rPr>
              <a:t>other technologies):</a:t>
            </a:r>
            <a:endParaRPr lang="en-US" altLang="zh-CN" sz="1200" dirty="0" smtClean="0">
              <a:ea typeface="Arial Unicode MS" panose="020B0604020202020204" pitchFamily="34" charset="-122"/>
              <a:cs typeface="Arial Unicode MS" panose="020B0604020202020204" pitchFamily="34" charset="-122"/>
            </a:endParaRPr>
          </a:p>
          <a:p>
            <a:pPr marL="285750" indent="-285750">
              <a:lnSpc>
                <a:spcPct val="200000"/>
              </a:lnSpc>
              <a:buFont typeface="Arial" panose="020B0604020202020204" pitchFamily="34" charset="0"/>
              <a:buChar char="•"/>
            </a:pPr>
            <a:r>
              <a:rPr lang="en-US" altLang="zh-CN" sz="1600" smtClean="0">
                <a:ea typeface="Arial Unicode MS" panose="020B0604020202020204" pitchFamily="34" charset="-122"/>
                <a:cs typeface="Arial Unicode MS" panose="020B0604020202020204" pitchFamily="34" charset="-122"/>
              </a:rPr>
              <a:t>Much wider absorption </a:t>
            </a:r>
            <a:r>
              <a:rPr lang="en-US" altLang="zh-CN" sz="1600">
                <a:ea typeface="Arial Unicode MS" panose="020B0604020202020204" pitchFamily="34" charset="-122"/>
                <a:cs typeface="Arial Unicode MS" panose="020B0604020202020204" pitchFamily="34" charset="-122"/>
              </a:rPr>
              <a:t>band </a:t>
            </a:r>
            <a:endParaRPr lang="en-US" altLang="zh-CN" sz="1600" dirty="0">
              <a:ea typeface="Arial Unicode MS" panose="020B0604020202020204" pitchFamily="34" charset="-122"/>
              <a:cs typeface="Arial Unicode MS" panose="020B0604020202020204" pitchFamily="34" charset="-122"/>
            </a:endParaRPr>
          </a:p>
          <a:p>
            <a:pPr marL="285750" indent="-285750">
              <a:lnSpc>
                <a:spcPct val="200000"/>
              </a:lnSpc>
              <a:buFont typeface="Arial" panose="020B0604020202020204" pitchFamily="34" charset="0"/>
              <a:buChar char="•"/>
            </a:pPr>
            <a:r>
              <a:rPr lang="en-US" altLang="zh-CN" sz="1600" smtClean="0">
                <a:ea typeface="Arial Unicode MS" panose="020B0604020202020204" pitchFamily="34" charset="-122"/>
                <a:cs typeface="Arial Unicode MS" panose="020B0604020202020204" pitchFamily="34" charset="-122"/>
              </a:rPr>
              <a:t>Much higher conversion efficiency, </a:t>
            </a:r>
            <a:r>
              <a:rPr lang="en-US" altLang="zh-CN" sz="1600" b="1" dirty="0" smtClean="0">
                <a:solidFill>
                  <a:srgbClr val="C00000"/>
                </a:solidFill>
                <a:ea typeface="Arial Unicode MS" panose="020B0604020202020204" pitchFamily="34" charset="-122"/>
                <a:cs typeface="Arial Unicode MS" panose="020B0604020202020204" pitchFamily="34" charset="-122"/>
              </a:rPr>
              <a:t>46% </a:t>
            </a:r>
            <a:r>
              <a:rPr lang="en-US" altLang="zh-CN" sz="1600" dirty="0" smtClean="0">
                <a:ea typeface="Arial Unicode MS" panose="020B0604020202020204" pitchFamily="34" charset="-122"/>
                <a:cs typeface="Arial Unicode MS" panose="020B0604020202020204" pitchFamily="34" charset="-122"/>
              </a:rPr>
              <a:t>when concentrated 297 times</a:t>
            </a:r>
          </a:p>
        </p:txBody>
      </p:sp>
      <p:grpSp>
        <p:nvGrpSpPr>
          <p:cNvPr id="33" name="组合 32"/>
          <p:cNvGrpSpPr>
            <a:grpSpLocks/>
          </p:cNvGrpSpPr>
          <p:nvPr/>
        </p:nvGrpSpPr>
        <p:grpSpPr>
          <a:xfrm>
            <a:off x="1536840" y="4239723"/>
            <a:ext cx="3035160" cy="1604616"/>
            <a:chOff x="0" y="124152"/>
            <a:chExt cx="3788016" cy="1412218"/>
          </a:xfrm>
          <a:effectLst/>
        </p:grpSpPr>
        <p:grpSp>
          <p:nvGrpSpPr>
            <p:cNvPr id="34" name="组合 33"/>
            <p:cNvGrpSpPr/>
            <p:nvPr/>
          </p:nvGrpSpPr>
          <p:grpSpPr>
            <a:xfrm>
              <a:off x="0" y="124152"/>
              <a:ext cx="3384238" cy="1355333"/>
              <a:chOff x="0" y="124152"/>
              <a:chExt cx="3384238" cy="1355333"/>
            </a:xfrm>
          </p:grpSpPr>
          <p:sp>
            <p:nvSpPr>
              <p:cNvPr id="36" name="立方体 35"/>
              <p:cNvSpPr/>
              <p:nvPr/>
            </p:nvSpPr>
            <p:spPr>
              <a:xfrm>
                <a:off x="0" y="904120"/>
                <a:ext cx="3067756" cy="575365"/>
              </a:xfrm>
              <a:prstGeom prst="cube">
                <a:avLst>
                  <a:gd name="adj" fmla="val 75154"/>
                </a:avLst>
              </a:prstGeom>
              <a:solidFill>
                <a:sysClr val="windowText" lastClr="000000">
                  <a:lumMod val="65000"/>
                  <a:lumOff val="35000"/>
                </a:sysClr>
              </a:solidFill>
              <a:ln w="25400" cap="flat" cmpd="sng" algn="ctr">
                <a:noFill/>
                <a:prstDash val="solid"/>
              </a:ln>
              <a:effectLst/>
            </p:spPr>
            <p:txBody>
              <a:bodyPr rtlCol="0" anchor="ctr"/>
              <a:lstStyle/>
              <a:p>
                <a:pPr algn="ctr">
                  <a:lnSpc>
                    <a:spcPct val="115000"/>
                  </a:lnSpc>
                  <a:spcAft>
                    <a:spcPts val="0"/>
                  </a:spcAft>
                </a:pPr>
                <a:r>
                  <a:rPr lang="en-US" sz="1200" kern="1200" dirty="0">
                    <a:solidFill>
                      <a:srgbClr val="000000"/>
                    </a:solidFill>
                    <a:effectLst/>
                    <a:ea typeface="Arial Unicode MS" panose="020B0604020202020204" pitchFamily="34" charset="-122"/>
                    <a:cs typeface="Arial Unicode MS" panose="020B0604020202020204" pitchFamily="34" charset="-122"/>
                  </a:rPr>
                  <a:t>Cell3 </a:t>
                </a:r>
                <a:r>
                  <a:rPr lang="zh-CN" sz="1100" kern="1200" dirty="0">
                    <a:solidFill>
                      <a:srgbClr val="000000"/>
                    </a:solidFill>
                    <a:effectLst/>
                    <a:ea typeface="Arial Unicode MS" panose="020B0604020202020204" pitchFamily="34" charset="-122"/>
                    <a:cs typeface="Arial Unicode MS" panose="020B0604020202020204" pitchFamily="34" charset="-122"/>
                  </a:rPr>
                  <a:t>（</a:t>
                </a:r>
                <a:r>
                  <a:rPr lang="en-US" sz="1100" kern="1200" dirty="0">
                    <a:solidFill>
                      <a:srgbClr val="000000"/>
                    </a:solidFill>
                    <a:effectLst/>
                    <a:ea typeface="Arial Unicode MS" panose="020B0604020202020204" pitchFamily="34" charset="-122"/>
                    <a:cs typeface="Arial Unicode MS" panose="020B0604020202020204" pitchFamily="34" charset="-122"/>
                  </a:rPr>
                  <a:t>Eg3)</a:t>
                </a:r>
                <a:endParaRPr lang="zh-CN" sz="1100" dirty="0">
                  <a:effectLst/>
                  <a:ea typeface="Arial Unicode MS" panose="020B0604020202020204" pitchFamily="34" charset="-122"/>
                  <a:cs typeface="Arial Unicode MS" panose="020B0604020202020204" pitchFamily="34" charset="-122"/>
                </a:endParaRPr>
              </a:p>
            </p:txBody>
          </p:sp>
          <p:sp>
            <p:nvSpPr>
              <p:cNvPr id="37" name="立方体 36"/>
              <p:cNvSpPr/>
              <p:nvPr/>
            </p:nvSpPr>
            <p:spPr>
              <a:xfrm>
                <a:off x="172566" y="512385"/>
                <a:ext cx="3067756" cy="594642"/>
              </a:xfrm>
              <a:prstGeom prst="cube">
                <a:avLst>
                  <a:gd name="adj" fmla="val 75154"/>
                </a:avLst>
              </a:prstGeom>
              <a:solidFill>
                <a:sysClr val="windowText" lastClr="000000">
                  <a:lumMod val="50000"/>
                  <a:lumOff val="50000"/>
                </a:sysClr>
              </a:solidFill>
              <a:ln w="25400" cap="flat" cmpd="sng" algn="ctr">
                <a:noFill/>
                <a:prstDash val="solid"/>
              </a:ln>
              <a:effectLst/>
            </p:spPr>
            <p:txBody>
              <a:bodyPr rtlCol="0" anchor="ctr"/>
              <a:lstStyle/>
              <a:p>
                <a:pPr algn="ctr">
                  <a:lnSpc>
                    <a:spcPct val="115000"/>
                  </a:lnSpc>
                  <a:spcAft>
                    <a:spcPts val="0"/>
                  </a:spcAft>
                </a:pPr>
                <a:r>
                  <a:rPr lang="en-US" sz="1200" kern="1200" dirty="0">
                    <a:solidFill>
                      <a:srgbClr val="000000"/>
                    </a:solidFill>
                    <a:effectLst/>
                    <a:ea typeface="Arial Unicode MS" panose="020B0604020202020204" pitchFamily="34" charset="-122"/>
                    <a:cs typeface="Arial Unicode MS" panose="020B0604020202020204" pitchFamily="34" charset="-122"/>
                  </a:rPr>
                  <a:t>Cell2 </a:t>
                </a:r>
                <a:r>
                  <a:rPr lang="zh-CN" sz="1100" kern="1200" dirty="0">
                    <a:solidFill>
                      <a:srgbClr val="000000"/>
                    </a:solidFill>
                    <a:effectLst/>
                    <a:ea typeface="Arial Unicode MS" panose="020B0604020202020204" pitchFamily="34" charset="-122"/>
                    <a:cs typeface="Arial Unicode MS" panose="020B0604020202020204" pitchFamily="34" charset="-122"/>
                  </a:rPr>
                  <a:t>（</a:t>
                </a:r>
                <a:r>
                  <a:rPr lang="en-US" sz="1100" kern="1200" dirty="0">
                    <a:solidFill>
                      <a:srgbClr val="000000"/>
                    </a:solidFill>
                    <a:effectLst/>
                    <a:ea typeface="Arial Unicode MS" panose="020B0604020202020204" pitchFamily="34" charset="-122"/>
                    <a:cs typeface="Arial Unicode MS" panose="020B0604020202020204" pitchFamily="34" charset="-122"/>
                  </a:rPr>
                  <a:t>Eg2)</a:t>
                </a:r>
                <a:endParaRPr lang="zh-CN" sz="1100" dirty="0">
                  <a:effectLst/>
                  <a:ea typeface="Arial Unicode MS" panose="020B0604020202020204" pitchFamily="34" charset="-122"/>
                  <a:cs typeface="Arial Unicode MS" panose="020B0604020202020204" pitchFamily="34" charset="-122"/>
                </a:endParaRPr>
              </a:p>
            </p:txBody>
          </p:sp>
          <p:sp>
            <p:nvSpPr>
              <p:cNvPr id="38" name="立方体 37"/>
              <p:cNvSpPr/>
              <p:nvPr/>
            </p:nvSpPr>
            <p:spPr>
              <a:xfrm>
                <a:off x="316482" y="124152"/>
                <a:ext cx="3067756" cy="579379"/>
              </a:xfrm>
              <a:prstGeom prst="cube">
                <a:avLst>
                  <a:gd name="adj" fmla="val 75154"/>
                </a:avLst>
              </a:prstGeom>
              <a:solidFill>
                <a:sysClr val="window" lastClr="FFFFFF">
                  <a:lumMod val="85000"/>
                </a:sysClr>
              </a:solidFill>
              <a:ln w="25400" cap="flat" cmpd="sng" algn="ctr">
                <a:noFill/>
                <a:prstDash val="solid"/>
              </a:ln>
              <a:effectLst/>
            </p:spPr>
            <p:txBody>
              <a:bodyPr rtlCol="0" anchor="ctr"/>
              <a:lstStyle/>
              <a:p>
                <a:pPr algn="ctr">
                  <a:lnSpc>
                    <a:spcPct val="115000"/>
                  </a:lnSpc>
                  <a:spcAft>
                    <a:spcPts val="0"/>
                  </a:spcAft>
                </a:pPr>
                <a:r>
                  <a:rPr lang="en-US" sz="1200" kern="1200" dirty="0" smtClean="0">
                    <a:effectLst/>
                    <a:ea typeface="Arial Unicode MS" panose="020B0604020202020204" pitchFamily="34" charset="-122"/>
                    <a:cs typeface="Arial Unicode MS" panose="020B0604020202020204" pitchFamily="34" charset="-122"/>
                  </a:rPr>
                  <a:t>Cell1 </a:t>
                </a:r>
                <a:r>
                  <a:rPr lang="zh-CN" sz="1100" kern="1200" dirty="0">
                    <a:effectLst/>
                    <a:ea typeface="Arial Unicode MS" panose="020B0604020202020204" pitchFamily="34" charset="-122"/>
                    <a:cs typeface="Arial Unicode MS" panose="020B0604020202020204" pitchFamily="34" charset="-122"/>
                  </a:rPr>
                  <a:t>（</a:t>
                </a:r>
                <a:r>
                  <a:rPr lang="en-US" sz="1100" kern="1200" dirty="0">
                    <a:effectLst/>
                    <a:ea typeface="Arial Unicode MS" panose="020B0604020202020204" pitchFamily="34" charset="-122"/>
                    <a:cs typeface="Arial Unicode MS" panose="020B0604020202020204" pitchFamily="34" charset="-122"/>
                  </a:rPr>
                  <a:t>Eg1)</a:t>
                </a:r>
                <a:endParaRPr lang="zh-CN" sz="1100" dirty="0">
                  <a:effectLst/>
                  <a:ea typeface="Arial Unicode MS" panose="020B0604020202020204" pitchFamily="34" charset="-122"/>
                  <a:cs typeface="Arial Unicode MS" panose="020B0604020202020204" pitchFamily="34" charset="-122"/>
                </a:endParaRPr>
              </a:p>
            </p:txBody>
          </p:sp>
        </p:grpSp>
        <p:sp>
          <p:nvSpPr>
            <p:cNvPr id="35" name="TextBox 1"/>
            <p:cNvSpPr txBox="1"/>
            <p:nvPr/>
          </p:nvSpPr>
          <p:spPr>
            <a:xfrm>
              <a:off x="3208897" y="168285"/>
              <a:ext cx="579119" cy="1368085"/>
            </a:xfrm>
            <a:prstGeom prst="rect">
              <a:avLst/>
            </a:prstGeom>
            <a:noFill/>
            <a:effectLst>
              <a:outerShdw blurRad="50800" dist="38100" dir="5400000" algn="t" rotWithShape="0">
                <a:prstClr val="black">
                  <a:alpha val="40000"/>
                </a:prstClr>
              </a:outerShdw>
            </a:effectLst>
          </p:spPr>
          <p:txBody>
            <a:bodyPr vert="eaVert" wrap="square" rtlCol="0">
              <a:noAutofit/>
            </a:bodyPr>
            <a:lstStyle/>
            <a:p>
              <a:pPr algn="ctr">
                <a:lnSpc>
                  <a:spcPct val="115000"/>
                </a:lnSpc>
                <a:spcAft>
                  <a:spcPts val="0"/>
                </a:spcAft>
              </a:pPr>
              <a:r>
                <a:rPr lang="en-US" sz="1200" kern="1200" dirty="0">
                  <a:solidFill>
                    <a:srgbClr val="000000"/>
                  </a:solidFill>
                  <a:effectLst/>
                  <a:ea typeface="Arial Unicode MS" panose="020B0604020202020204" pitchFamily="34" charset="-122"/>
                  <a:cs typeface="Arial Unicode MS" panose="020B0604020202020204" pitchFamily="34" charset="-122"/>
                </a:rPr>
                <a:t>Eg1&gt;Eg2&gt;Eg3</a:t>
              </a:r>
              <a:endParaRPr lang="zh-CN" sz="1200" dirty="0">
                <a:effectLst/>
                <a:ea typeface="Arial Unicode MS" panose="020B0604020202020204" pitchFamily="34" charset="-122"/>
                <a:cs typeface="Arial Unicode MS" panose="020B0604020202020204" pitchFamily="34" charset="-122"/>
              </a:endParaRPr>
            </a:p>
          </p:txBody>
        </p:sp>
      </p:grpSp>
      <p:pic>
        <p:nvPicPr>
          <p:cNvPr id="39"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5037" y="4041651"/>
            <a:ext cx="2781300" cy="2052067"/>
          </a:xfrm>
          <a:prstGeom prst="rect">
            <a:avLst/>
          </a:prstGeom>
          <a:noFill/>
          <a:ln>
            <a:noFill/>
          </a:ln>
        </p:spPr>
      </p:pic>
      <p:sp>
        <p:nvSpPr>
          <p:cNvPr id="20" name="矩形 4"/>
          <p:cNvSpPr/>
          <p:nvPr/>
        </p:nvSpPr>
        <p:spPr>
          <a:xfrm>
            <a:off x="8676456" y="836712"/>
            <a:ext cx="431032" cy="5528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2.3     </a:t>
            </a:r>
            <a:r>
              <a:rPr lang="en-US" altLang="zh-CN" sz="2200" dirty="0">
                <a:ea typeface="Arial Unicode MS" panose="020B0604020202020204" pitchFamily="34" charset="-122"/>
                <a:cs typeface="Arial Unicode MS" panose="020B0604020202020204" pitchFamily="34" charset="-122"/>
              </a:rPr>
              <a:t>Concentrator PV Technologies</a:t>
            </a:r>
            <a:endParaRPr lang="zh-CN" altLang="en-US" sz="2200" b="1" dirty="0">
              <a:ea typeface="Arial Unicode MS" panose="020B0604020202020204" pitchFamily="34" charset="-122"/>
              <a:cs typeface="Arial Unicode MS" panose="020B0604020202020204" pitchFamily="34" charset="-122"/>
            </a:endParaRPr>
          </a:p>
        </p:txBody>
      </p:sp>
      <p:sp>
        <p:nvSpPr>
          <p:cNvPr id="21" name="页脚占位符 3"/>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30</a:t>
            </a:fld>
            <a:endParaRPr lang="zh-CN" altLang="en-US" sz="1100"/>
          </a:p>
        </p:txBody>
      </p:sp>
    </p:spTree>
    <p:extLst>
      <p:ext uri="{BB962C8B-B14F-4D97-AF65-F5344CB8AC3E}">
        <p14:creationId xmlns:p14="http://schemas.microsoft.com/office/powerpoint/2010/main" val="41926087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剪去单角的矩形 10"/>
          <p:cNvSpPr/>
          <p:nvPr/>
        </p:nvSpPr>
        <p:spPr>
          <a:xfrm>
            <a:off x="508" y="116632"/>
            <a:ext cx="8891972" cy="648072"/>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err="1" smtClean="0">
                <a:ea typeface="Arial Unicode MS" panose="020B0604020202020204" pitchFamily="34" charset="-122"/>
                <a:cs typeface="Arial Unicode MS" panose="020B0604020202020204" pitchFamily="34" charset="-122"/>
              </a:rPr>
              <a:t>Perovskite</a:t>
            </a:r>
            <a:r>
              <a:rPr lang="en-US" altLang="zh-CN" sz="2800" b="1" dirty="0" smtClean="0">
                <a:ea typeface="Arial Unicode MS" panose="020B0604020202020204" pitchFamily="34" charset="-122"/>
                <a:cs typeface="Arial Unicode MS" panose="020B0604020202020204" pitchFamily="34" charset="-122"/>
              </a:rPr>
              <a:t> Thin Film Technology</a:t>
            </a:r>
            <a:endParaRPr lang="zh-CN" altLang="en-US" sz="2800" b="1" dirty="0">
              <a:ea typeface="Arial Unicode MS" panose="020B0604020202020204" pitchFamily="34" charset="-122"/>
              <a:cs typeface="Arial Unicode MS" panose="020B0604020202020204" pitchFamily="34" charset="-122"/>
            </a:endParaRPr>
          </a:p>
        </p:txBody>
      </p:sp>
      <p:sp>
        <p:nvSpPr>
          <p:cNvPr id="12" name="矩形 11"/>
          <p:cNvSpPr/>
          <p:nvPr/>
        </p:nvSpPr>
        <p:spPr>
          <a:xfrm>
            <a:off x="1331640" y="1124744"/>
            <a:ext cx="6984776"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zh-CN" altLang="en-US" sz="2000" dirty="0">
                <a:solidFill>
                  <a:prstClr val="black"/>
                </a:solidFill>
                <a:ea typeface="Arial Unicode MS" panose="020B0604020202020204" pitchFamily="34" charset="-122"/>
                <a:cs typeface="Arial Unicode MS" panose="020B0604020202020204" pitchFamily="34" charset="-122"/>
              </a:rPr>
              <a:t> </a:t>
            </a:r>
            <a:r>
              <a:rPr lang="en-US" altLang="zh-CN" sz="2000" dirty="0" smtClean="0">
                <a:solidFill>
                  <a:prstClr val="black"/>
                </a:solidFill>
                <a:ea typeface="Arial Unicode MS" panose="020B0604020202020204" pitchFamily="34" charset="-122"/>
                <a:cs typeface="Arial Unicode MS" panose="020B0604020202020204" pitchFamily="34" charset="-122"/>
              </a:rPr>
              <a:t>Efficiency increased dramatically in 5 years , </a:t>
            </a:r>
            <a:r>
              <a:rPr lang="en-US" altLang="zh-CN" sz="2000" b="1" dirty="0" smtClean="0">
                <a:solidFill>
                  <a:srgbClr val="C00000"/>
                </a:solidFill>
                <a:ea typeface="Arial Unicode MS" panose="020B0604020202020204" pitchFamily="34" charset="-122"/>
                <a:cs typeface="Arial Unicode MS" panose="020B0604020202020204" pitchFamily="34" charset="-122"/>
              </a:rPr>
              <a:t>3.8%     16.2%</a:t>
            </a:r>
            <a:endParaRPr lang="zh-CN" altLang="en-US" sz="2000" b="1" dirty="0">
              <a:solidFill>
                <a:srgbClr val="C00000"/>
              </a:solidFill>
              <a:ea typeface="Arial Unicode MS" panose="020B0604020202020204" pitchFamily="34" charset="-122"/>
              <a:cs typeface="Arial Unicode MS" panose="020B0604020202020204" pitchFamily="34" charset="-122"/>
            </a:endParaRPr>
          </a:p>
        </p:txBody>
      </p:sp>
      <p:sp>
        <p:nvSpPr>
          <p:cNvPr id="3"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18"/>
          <p:cNvSpPr>
            <a:spLocks noChangeArrowheads="1"/>
          </p:cNvSpPr>
          <p:nvPr/>
        </p:nvSpPr>
        <p:spPr bwMode="auto">
          <a:xfrm>
            <a:off x="0"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ea typeface="宋体" pitchFamily="2" charset="-122"/>
              <a:cs typeface="宋体" pitchFamily="2" charset="-122"/>
            </a:endParaRPr>
          </a:p>
        </p:txBody>
      </p:sp>
      <p:sp>
        <p:nvSpPr>
          <p:cNvPr id="26" name="矩形 25"/>
          <p:cNvSpPr/>
          <p:nvPr/>
        </p:nvSpPr>
        <p:spPr>
          <a:xfrm>
            <a:off x="1763688" y="1571759"/>
            <a:ext cx="6552728" cy="2554545"/>
          </a:xfrm>
          <a:prstGeom prst="rect">
            <a:avLst/>
          </a:prstGeom>
        </p:spPr>
        <p:txBody>
          <a:bodyPr wrap="square">
            <a:spAutoFit/>
          </a:bodyPr>
          <a:lstStyle/>
          <a:p>
            <a:pPr>
              <a:lnSpc>
                <a:spcPct val="200000"/>
              </a:lnSpc>
            </a:pPr>
            <a:r>
              <a:rPr lang="en-US" altLang="zh-CN" sz="1600" dirty="0" smtClean="0">
                <a:ea typeface="Arial Unicode MS" panose="020B0604020202020204" pitchFamily="34" charset="-122"/>
                <a:cs typeface="Arial Unicode MS" panose="020B0604020202020204" pitchFamily="34" charset="-122"/>
              </a:rPr>
              <a:t>Advantages (vs.  other technologies):</a:t>
            </a:r>
            <a:endParaRPr lang="en-US" altLang="zh-CN" sz="1200" dirty="0" smtClean="0">
              <a:ea typeface="Arial Unicode MS" panose="020B0604020202020204" pitchFamily="34" charset="-122"/>
              <a:cs typeface="Arial Unicode MS" panose="020B0604020202020204" pitchFamily="34" charset="-122"/>
            </a:endParaRPr>
          </a:p>
          <a:p>
            <a:pPr marL="285750" indent="-285750">
              <a:lnSpc>
                <a:spcPct val="20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High extinction </a:t>
            </a:r>
            <a:r>
              <a:rPr lang="en-US" altLang="zh-CN" sz="1600" dirty="0">
                <a:ea typeface="Arial Unicode MS" panose="020B0604020202020204" pitchFamily="34" charset="-122"/>
                <a:cs typeface="Arial Unicode MS" panose="020B0604020202020204" pitchFamily="34" charset="-122"/>
              </a:rPr>
              <a:t>ratio </a:t>
            </a:r>
            <a:endParaRPr lang="en-US" altLang="zh-CN" sz="1600" dirty="0" smtClean="0">
              <a:ea typeface="Arial Unicode MS" panose="020B0604020202020204" pitchFamily="34" charset="-122"/>
              <a:cs typeface="Arial Unicode MS" panose="020B0604020202020204" pitchFamily="34" charset="-122"/>
            </a:endParaRPr>
          </a:p>
          <a:p>
            <a:pPr marL="285750" indent="-285750">
              <a:lnSpc>
                <a:spcPct val="20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Relatively </a:t>
            </a:r>
            <a:r>
              <a:rPr lang="en-US" altLang="zh-CN" sz="1600" dirty="0">
                <a:ea typeface="Arial Unicode MS" panose="020B0604020202020204" pitchFamily="34" charset="-122"/>
                <a:cs typeface="Arial Unicode MS" panose="020B0604020202020204" pitchFamily="34" charset="-122"/>
              </a:rPr>
              <a:t>easy to make the film by spin coating</a:t>
            </a:r>
          </a:p>
          <a:p>
            <a:pPr marL="285750" indent="-285750">
              <a:lnSpc>
                <a:spcPct val="20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Less chance </a:t>
            </a:r>
            <a:r>
              <a:rPr lang="en-US" altLang="zh-CN" sz="1600" dirty="0">
                <a:ea typeface="Arial Unicode MS" panose="020B0604020202020204" pitchFamily="34" charset="-122"/>
                <a:cs typeface="Arial Unicode MS" panose="020B0604020202020204" pitchFamily="34" charset="-122"/>
              </a:rPr>
              <a:t>for photon induced carriers to recombine</a:t>
            </a:r>
          </a:p>
          <a:p>
            <a:pPr marL="285750" indent="-285750">
              <a:lnSpc>
                <a:spcPct val="200000"/>
              </a:lnSpc>
              <a:buFont typeface="Arial" panose="020B0604020202020204" pitchFamily="34" charset="0"/>
              <a:buChar char="•"/>
            </a:pPr>
            <a:r>
              <a:rPr lang="en-US" altLang="zh-CN" sz="1600" dirty="0" smtClean="0">
                <a:ea typeface="Arial Unicode MS" panose="020B0604020202020204" pitchFamily="34" charset="-122"/>
                <a:cs typeface="Arial Unicode MS" panose="020B0604020202020204" pitchFamily="34" charset="-122"/>
              </a:rPr>
              <a:t>The </a:t>
            </a:r>
            <a:r>
              <a:rPr lang="en-US" altLang="zh-CN" sz="1600" dirty="0">
                <a:ea typeface="Arial Unicode MS" panose="020B0604020202020204" pitchFamily="34" charset="-122"/>
                <a:cs typeface="Arial Unicode MS" panose="020B0604020202020204" pitchFamily="34" charset="-122"/>
              </a:rPr>
              <a:t>laboratory efficiency is as high as </a:t>
            </a:r>
            <a:r>
              <a:rPr lang="en-US" altLang="zh-CN" sz="1600" b="1" dirty="0">
                <a:solidFill>
                  <a:srgbClr val="C00000"/>
                </a:solidFill>
                <a:ea typeface="Arial Unicode MS" panose="020B0604020202020204" pitchFamily="34" charset="-122"/>
                <a:cs typeface="Arial Unicode MS" panose="020B0604020202020204" pitchFamily="34" charset="-122"/>
              </a:rPr>
              <a:t>20.1</a:t>
            </a:r>
            <a:r>
              <a:rPr lang="en-US" altLang="zh-CN" sz="1600" b="1" dirty="0" smtClean="0">
                <a:solidFill>
                  <a:srgbClr val="C00000"/>
                </a:solidFill>
                <a:ea typeface="Arial Unicode MS" panose="020B0604020202020204" pitchFamily="34" charset="-122"/>
                <a:cs typeface="Arial Unicode MS" panose="020B0604020202020204" pitchFamily="34" charset="-122"/>
              </a:rPr>
              <a:t>%</a:t>
            </a:r>
            <a:r>
              <a:rPr lang="en-US" altLang="zh-CN" sz="1600" dirty="0" smtClean="0">
                <a:ea typeface="Arial Unicode MS" panose="020B0604020202020204" pitchFamily="34" charset="-122"/>
                <a:cs typeface="Arial Unicode MS" panose="020B0604020202020204" pitchFamily="34" charset="-122"/>
              </a:rPr>
              <a:t>, but not stable</a:t>
            </a:r>
            <a:endParaRPr lang="en-US" altLang="zh-CN" sz="1600" dirty="0">
              <a:ea typeface="Arial Unicode MS" panose="020B0604020202020204" pitchFamily="34" charset="-122"/>
              <a:cs typeface="Arial Unicode MS" panose="020B0604020202020204" pitchFamily="34" charset="-122"/>
            </a:endParaRPr>
          </a:p>
        </p:txBody>
      </p:sp>
      <p:pic>
        <p:nvPicPr>
          <p:cNvPr id="17" name="Picture 2"/>
          <p:cNvPicPr/>
          <p:nvPr/>
        </p:nvPicPr>
        <p:blipFill>
          <a:blip r:embed="rId4">
            <a:extLst>
              <a:ext uri="{28A0092B-C50C-407E-A947-70E740481C1C}">
                <a14:useLocalDpi xmlns:a14="http://schemas.microsoft.com/office/drawing/2010/main" val="0"/>
              </a:ext>
            </a:extLst>
          </a:blip>
          <a:srcRect/>
          <a:stretch>
            <a:fillRect/>
          </a:stretch>
        </p:blipFill>
        <p:spPr bwMode="auto">
          <a:xfrm>
            <a:off x="3203848" y="4164047"/>
            <a:ext cx="2592288" cy="2046550"/>
          </a:xfrm>
          <a:prstGeom prst="rect">
            <a:avLst/>
          </a:prstGeom>
          <a:noFill/>
          <a:ln>
            <a:noFill/>
          </a:ln>
        </p:spPr>
      </p:pic>
      <p:cxnSp>
        <p:nvCxnSpPr>
          <p:cNvPr id="5" name="直接箭头连接符 4"/>
          <p:cNvCxnSpPr/>
          <p:nvPr/>
        </p:nvCxnSpPr>
        <p:spPr>
          <a:xfrm>
            <a:off x="6930263" y="1427743"/>
            <a:ext cx="234025"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矩形 4"/>
          <p:cNvSpPr/>
          <p:nvPr/>
        </p:nvSpPr>
        <p:spPr>
          <a:xfrm>
            <a:off x="8676456" y="836712"/>
            <a:ext cx="431032" cy="552806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b="1" dirty="0" smtClean="0">
                <a:ea typeface="Arial Unicode MS" panose="020B0604020202020204" pitchFamily="34" charset="-122"/>
                <a:cs typeface="Arial Unicode MS" panose="020B0604020202020204" pitchFamily="34" charset="-122"/>
              </a:rPr>
              <a:t>      2.4     </a:t>
            </a:r>
            <a:r>
              <a:rPr lang="en-US" altLang="zh-CN" sz="2200" dirty="0" smtClean="0">
                <a:ea typeface="Arial Unicode MS" panose="020B0604020202020204" pitchFamily="34" charset="-122"/>
                <a:cs typeface="Arial Unicode MS" panose="020B0604020202020204" pitchFamily="34" charset="-122"/>
              </a:rPr>
              <a:t>Other Technologies</a:t>
            </a:r>
            <a:endParaRPr lang="zh-CN" altLang="en-US" sz="2200" b="1" dirty="0">
              <a:ea typeface="Arial Unicode MS" panose="020B0604020202020204" pitchFamily="34" charset="-122"/>
              <a:cs typeface="Arial Unicode MS" panose="020B0604020202020204" pitchFamily="34" charset="-122"/>
            </a:endParaRPr>
          </a:p>
        </p:txBody>
      </p:sp>
      <p:sp>
        <p:nvSpPr>
          <p:cNvPr id="16" name="页脚占位符 3"/>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31</a:t>
            </a:fld>
            <a:endParaRPr lang="zh-CN" altLang="en-US" sz="1100"/>
          </a:p>
        </p:txBody>
      </p:sp>
    </p:spTree>
    <p:extLst>
      <p:ext uri="{BB962C8B-B14F-4D97-AF65-F5344CB8AC3E}">
        <p14:creationId xmlns:p14="http://schemas.microsoft.com/office/powerpoint/2010/main" val="21329599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setSubTitle - Slide Master"/>
          <p:cNvSpPr>
            <a:spLocks noChangeArrowheads="1"/>
          </p:cNvSpPr>
          <p:nvPr/>
        </p:nvSpPr>
        <p:spPr bwMode="blackWhite">
          <a:xfrm>
            <a:off x="971600" y="1628800"/>
            <a:ext cx="7632848" cy="648072"/>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p>
            <a:pPr algn="ctr">
              <a:spcAft>
                <a:spcPts val="500"/>
              </a:spcAft>
              <a:buClr>
                <a:srgbClr val="0F6FC6">
                  <a:lumMod val="50000"/>
                </a:srgbClr>
              </a:buClr>
              <a:buSzPct val="80000"/>
            </a:pPr>
            <a:r>
              <a:rPr lang="en-US" altLang="zh-CN" sz="2400" b="1" kern="0" dirty="0">
                <a:solidFill>
                  <a:sysClr val="windowText" lastClr="000000"/>
                </a:solidFill>
                <a:ea typeface="Arial Unicode MS" panose="020B0604020202020204" pitchFamily="34" charset="-122"/>
                <a:cs typeface="Arial Unicode MS" panose="020B0604020202020204" pitchFamily="34" charset="-122"/>
              </a:rPr>
              <a:t>Benefits of PV Energy</a:t>
            </a:r>
            <a:endParaRPr lang="zh-CN" altLang="en-US" sz="2400" b="1" kern="0" dirty="0">
              <a:solidFill>
                <a:sysClr val="windowText" lastClr="000000"/>
              </a:solidFill>
              <a:ea typeface="Arial Unicode MS" panose="020B0604020202020204" pitchFamily="34" charset="-122"/>
              <a:cs typeface="Arial Unicode MS" panose="020B0604020202020204" pitchFamily="34" charset="-122"/>
            </a:endParaRPr>
          </a:p>
        </p:txBody>
      </p:sp>
      <p:sp>
        <p:nvSpPr>
          <p:cNvPr id="8" name="Title 1"/>
          <p:cNvSpPr>
            <a:spLocks noGrp="1"/>
          </p:cNvSpPr>
          <p:nvPr>
            <p:ph type="title"/>
          </p:nvPr>
        </p:nvSpPr>
        <p:spPr>
          <a:xfrm>
            <a:off x="35496" y="332656"/>
            <a:ext cx="6346825" cy="561975"/>
          </a:xfrm>
        </p:spPr>
        <p:txBody>
          <a:bodyPr>
            <a:noAutofit/>
          </a:bodyPr>
          <a:lstStyle/>
          <a:p>
            <a:pPr algn="l">
              <a:defRPr/>
            </a:pPr>
            <a:r>
              <a:rPr lang="en-US" altLang="zh-CN" sz="2800" b="1" dirty="0">
                <a:latin typeface="+mn-lt"/>
                <a:ea typeface="Arial Unicode MS" panose="020B0604020202020204" pitchFamily="34" charset="-122"/>
                <a:cs typeface="Arial Unicode MS" panose="020B0604020202020204" pitchFamily="34" charset="-122"/>
              </a:rPr>
              <a:t>Table of Contents</a:t>
            </a:r>
          </a:p>
        </p:txBody>
      </p:sp>
      <p:sp>
        <p:nvSpPr>
          <p:cNvPr id="9" name="ResetSubTitle - Slide Master"/>
          <p:cNvSpPr>
            <a:spLocks noChangeArrowheads="1"/>
          </p:cNvSpPr>
          <p:nvPr/>
        </p:nvSpPr>
        <p:spPr bwMode="blackWhite">
          <a:xfrm>
            <a:off x="971600" y="2779436"/>
            <a:ext cx="7632848" cy="649564"/>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p>
            <a:pPr algn="ctr">
              <a:spcAft>
                <a:spcPts val="500"/>
              </a:spcAft>
              <a:buClr>
                <a:srgbClr val="0F6FC6">
                  <a:lumMod val="50000"/>
                </a:srgbClr>
              </a:buClr>
              <a:buSzPct val="80000"/>
            </a:pPr>
            <a:r>
              <a:rPr lang="en-US" altLang="zh-CN" sz="2400" b="1" kern="0" dirty="0">
                <a:solidFill>
                  <a:sysClr val="windowText" lastClr="000000"/>
                </a:solidFill>
                <a:ea typeface="Arial Unicode MS" panose="020B0604020202020204" pitchFamily="34" charset="-122"/>
                <a:cs typeface="Arial Unicode MS" panose="020B0604020202020204" pitchFamily="34" charset="-122"/>
              </a:rPr>
              <a:t>Developments in PV Technologies</a:t>
            </a:r>
          </a:p>
        </p:txBody>
      </p:sp>
      <p:sp>
        <p:nvSpPr>
          <p:cNvPr id="10" name="ResetSubTitle - Slide Master"/>
          <p:cNvSpPr>
            <a:spLocks noChangeArrowheads="1"/>
          </p:cNvSpPr>
          <p:nvPr/>
        </p:nvSpPr>
        <p:spPr bwMode="blackWhite">
          <a:xfrm>
            <a:off x="971600" y="3931564"/>
            <a:ext cx="7632848" cy="577556"/>
          </a:xfrm>
          <a:prstGeom prst="round2DiagRect">
            <a:avLst>
              <a:gd name="adj1" fmla="val 9628"/>
              <a:gd name="adj2" fmla="val 0"/>
            </a:avLst>
          </a:prstGeom>
          <a:solidFill>
            <a:srgbClr val="C00000"/>
          </a:solidFill>
          <a:ln w="19050">
            <a:noFill/>
            <a:miter lim="800000"/>
            <a:headEnd/>
            <a:tailEnd/>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prst="cross"/>
          </a:sp3d>
        </p:spPr>
        <p:txBody>
          <a:bodyPr lIns="45720" tIns="46800" rIns="45720" bIns="46800" anchor="ctr"/>
          <a:lstStyle/>
          <a:p>
            <a:pPr algn="ctr">
              <a:spcAft>
                <a:spcPts val="500"/>
              </a:spcAft>
              <a:buClr>
                <a:srgbClr val="0F6FC6">
                  <a:lumMod val="50000"/>
                </a:srgbClr>
              </a:buClr>
              <a:buSzPct val="80000"/>
            </a:pPr>
            <a:r>
              <a:rPr lang="en-US" altLang="zh-CN" sz="2400" b="1" kern="0" dirty="0">
                <a:solidFill>
                  <a:sysClr val="window" lastClr="FFFFFF"/>
                </a:solidFill>
                <a:ea typeface="Arial Unicode MS" panose="020B0604020202020204" pitchFamily="34" charset="-122"/>
                <a:cs typeface="Arial Unicode MS" panose="020B0604020202020204" pitchFamily="34" charset="-122"/>
              </a:rPr>
              <a:t>Outlook and Development</a:t>
            </a:r>
          </a:p>
        </p:txBody>
      </p:sp>
      <p:sp>
        <p:nvSpPr>
          <p:cNvPr id="11" name="ResetSubTitle - Slide Master"/>
          <p:cNvSpPr>
            <a:spLocks noChangeArrowheads="1"/>
          </p:cNvSpPr>
          <p:nvPr/>
        </p:nvSpPr>
        <p:spPr bwMode="blackWhite">
          <a:xfrm>
            <a:off x="971600" y="5011684"/>
            <a:ext cx="7632848" cy="577556"/>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500"/>
              </a:spcAft>
              <a:buClr>
                <a:srgbClr val="0F6FC6">
                  <a:lumMod val="50000"/>
                </a:srgbClr>
              </a:buClr>
              <a:buSzPct val="80000"/>
              <a:defRPr/>
            </a:pPr>
            <a:r>
              <a:rPr lang="en-US" altLang="zh-CN" sz="2400" b="1" kern="0" dirty="0" smtClean="0">
                <a:solidFill>
                  <a:sysClr val="windowText" lastClr="000000"/>
                </a:solidFill>
                <a:ea typeface="Arial Unicode MS" panose="020B0604020202020204" pitchFamily="34" charset="-122"/>
                <a:cs typeface="Arial Unicode MS" panose="020B0604020202020204" pitchFamily="34" charset="-122"/>
              </a:rPr>
              <a:t>Developments within the Chinese PV </a:t>
            </a:r>
            <a:r>
              <a:rPr lang="en-US" altLang="zh-CN" sz="2400" b="1" kern="0" dirty="0">
                <a:solidFill>
                  <a:sysClr val="windowText" lastClr="000000"/>
                </a:solidFill>
                <a:ea typeface="Arial Unicode MS" panose="020B0604020202020204" pitchFamily="34" charset="-122"/>
                <a:cs typeface="Arial Unicode MS" panose="020B0604020202020204" pitchFamily="34" charset="-122"/>
              </a:rPr>
              <a:t>I</a:t>
            </a:r>
            <a:r>
              <a:rPr lang="en-US" altLang="zh-CN" sz="2400" b="1" kern="0" dirty="0" smtClean="0">
                <a:solidFill>
                  <a:sysClr val="windowText" lastClr="000000"/>
                </a:solidFill>
                <a:ea typeface="Arial Unicode MS" panose="020B0604020202020204" pitchFamily="34" charset="-122"/>
                <a:cs typeface="Arial Unicode MS" panose="020B0604020202020204" pitchFamily="34" charset="-122"/>
              </a:rPr>
              <a:t>ndustry</a:t>
            </a:r>
            <a:endParaRPr lang="en-US" altLang="zh-CN" sz="2400" b="1" kern="0" dirty="0">
              <a:solidFill>
                <a:sysClr val="windowText" lastClr="000000"/>
              </a:solidFill>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15720852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flipH="1">
            <a:off x="252028" y="116632"/>
            <a:ext cx="8891972" cy="648072"/>
          </a:xfrm>
          <a:prstGeom prst="snip1Rect">
            <a:avLst>
              <a:gd name="adj" fmla="val 50000"/>
            </a:avLst>
          </a:prstGeom>
          <a:gradFill flip="none" rotWithShape="1">
            <a:gsLst>
              <a:gs pos="99167">
                <a:srgbClr val="C00000"/>
              </a:gs>
              <a:gs pos="0">
                <a:srgbClr val="C00000">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ea typeface="Arial Unicode MS" panose="020B0604020202020204" pitchFamily="34" charset="-122"/>
                <a:cs typeface="Arial Unicode MS" panose="020B0604020202020204" pitchFamily="34" charset="-122"/>
              </a:rPr>
              <a:t>Technological Developments are </a:t>
            </a:r>
            <a:r>
              <a:rPr lang="en-US" altLang="zh-CN" sz="2800" b="1">
                <a:ea typeface="Arial Unicode MS" panose="020B0604020202020204" pitchFamily="34" charset="-122"/>
                <a:cs typeface="Arial Unicode MS" panose="020B0604020202020204" pitchFamily="34" charset="-122"/>
              </a:rPr>
              <a:t>the </a:t>
            </a:r>
            <a:r>
              <a:rPr lang="en-US" altLang="zh-CN" sz="2800" b="1" smtClean="0">
                <a:ea typeface="Arial Unicode MS" panose="020B0604020202020204" pitchFamily="34" charset="-122"/>
                <a:cs typeface="Arial Unicode MS" panose="020B0604020202020204" pitchFamily="34" charset="-122"/>
              </a:rPr>
              <a:t>Cornerstone</a:t>
            </a:r>
            <a:endParaRPr lang="en-US" altLang="zh-CN" sz="2800" b="1" dirty="0">
              <a:ea typeface="Arial Unicode MS" panose="020B0604020202020204" pitchFamily="34" charset="-122"/>
              <a:cs typeface="Arial Unicode MS" panose="020B0604020202020204" pitchFamily="34" charset="-122"/>
            </a:endParaRPr>
          </a:p>
        </p:txBody>
      </p:sp>
      <p:sp>
        <p:nvSpPr>
          <p:cNvPr id="12" name="矩形 11"/>
          <p:cNvSpPr/>
          <p:nvPr/>
        </p:nvSpPr>
        <p:spPr>
          <a:xfrm>
            <a:off x="755576" y="4887109"/>
            <a:ext cx="8352928" cy="133882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en-US" altLang="zh-CN" smtClean="0">
                <a:solidFill>
                  <a:prstClr val="black"/>
                </a:solidFill>
                <a:ea typeface="Arial Unicode MS" panose="020B0604020202020204" pitchFamily="34" charset="-122"/>
                <a:cs typeface="Arial Unicode MS" panose="020B0604020202020204" pitchFamily="34" charset="-122"/>
              </a:rPr>
              <a:t>The </a:t>
            </a:r>
            <a:r>
              <a:rPr lang="en-US" altLang="zh-CN" dirty="0" smtClean="0">
                <a:solidFill>
                  <a:prstClr val="black"/>
                </a:solidFill>
                <a:ea typeface="Arial Unicode MS" panose="020B0604020202020204" pitchFamily="34" charset="-122"/>
                <a:cs typeface="Arial Unicode MS" panose="020B0604020202020204" pitchFamily="34" charset="-122"/>
              </a:rPr>
              <a:t>selling price of </a:t>
            </a:r>
            <a:r>
              <a:rPr lang="en-US" altLang="zh-CN" smtClean="0">
                <a:solidFill>
                  <a:prstClr val="black"/>
                </a:solidFill>
                <a:ea typeface="Arial Unicode MS" panose="020B0604020202020204" pitchFamily="34" charset="-122"/>
                <a:cs typeface="Arial Unicode MS" panose="020B0604020202020204" pitchFamily="34" charset="-122"/>
              </a:rPr>
              <a:t>320W one-sided </a:t>
            </a:r>
            <a:r>
              <a:rPr lang="en-US" altLang="zh-CN" dirty="0" smtClean="0">
                <a:solidFill>
                  <a:prstClr val="black"/>
                </a:solidFill>
                <a:ea typeface="Arial Unicode MS" panose="020B0604020202020204" pitchFamily="34" charset="-122"/>
                <a:cs typeface="Arial Unicode MS" panose="020B0604020202020204" pitchFamily="34" charset="-122"/>
              </a:rPr>
              <a:t>modules is </a:t>
            </a:r>
            <a:r>
              <a:rPr lang="en-US" altLang="zh-CN" dirty="0">
                <a:solidFill>
                  <a:prstClr val="black"/>
                </a:solidFill>
                <a:ea typeface="Arial Unicode MS" panose="020B0604020202020204" pitchFamily="34" charset="-122"/>
                <a:cs typeface="Arial Unicode MS" panose="020B0604020202020204" pitchFamily="34" charset="-122"/>
              </a:rPr>
              <a:t>30%</a:t>
            </a:r>
            <a:r>
              <a:rPr lang="en-US" altLang="zh-CN" sz="1600" dirty="0" smtClean="0">
                <a:ea typeface="Arial Unicode MS" panose="020B0604020202020204" pitchFamily="34" charset="-122"/>
                <a:cs typeface="Arial Unicode MS" panose="020B0604020202020204" pitchFamily="34" charset="-122"/>
              </a:rPr>
              <a:t> </a:t>
            </a:r>
            <a:r>
              <a:rPr lang="en-US" altLang="zh-CN" dirty="0" smtClean="0">
                <a:solidFill>
                  <a:prstClr val="black"/>
                </a:solidFill>
                <a:ea typeface="Arial Unicode MS" panose="020B0604020202020204" pitchFamily="34" charset="-122"/>
                <a:cs typeface="Arial Unicode MS" panose="020B0604020202020204" pitchFamily="34" charset="-122"/>
              </a:rPr>
              <a:t>higher</a:t>
            </a:r>
            <a:r>
              <a:rPr lang="en-US" altLang="zh-CN" smtClean="0">
                <a:solidFill>
                  <a:prstClr val="black"/>
                </a:solidFill>
                <a:ea typeface="Arial Unicode MS" panose="020B0604020202020204" pitchFamily="34" charset="-122"/>
                <a:cs typeface="Arial Unicode MS" panose="020B0604020202020204" pitchFamily="34" charset="-122"/>
              </a:rPr>
              <a:t>,  but its LCOE </a:t>
            </a:r>
            <a:r>
              <a:rPr lang="en-US" altLang="zh-CN" dirty="0" smtClean="0">
                <a:solidFill>
                  <a:prstClr val="black"/>
                </a:solidFill>
                <a:ea typeface="Arial Unicode MS" panose="020B0604020202020204" pitchFamily="34" charset="-122"/>
                <a:cs typeface="Arial Unicode MS" panose="020B0604020202020204" pitchFamily="34" charset="-122"/>
              </a:rPr>
              <a:t>is </a:t>
            </a:r>
            <a:r>
              <a:rPr lang="en-US" altLang="zh-CN" smtClean="0">
                <a:solidFill>
                  <a:prstClr val="black"/>
                </a:solidFill>
                <a:ea typeface="Arial Unicode MS" panose="020B0604020202020204" pitchFamily="34" charset="-122"/>
                <a:cs typeface="Arial Unicode MS" panose="020B0604020202020204" pitchFamily="34" charset="-122"/>
              </a:rPr>
              <a:t>still </a:t>
            </a:r>
            <a:r>
              <a:rPr lang="en-US" altLang="zh-CN">
                <a:solidFill>
                  <a:prstClr val="black"/>
                </a:solidFill>
                <a:ea typeface="Arial Unicode MS" panose="020B0604020202020204" pitchFamily="34" charset="-122"/>
                <a:cs typeface="Arial Unicode MS" panose="020B0604020202020204" pitchFamily="34" charset="-122"/>
              </a:rPr>
              <a:t>10</a:t>
            </a:r>
            <a:r>
              <a:rPr lang="en-US" altLang="zh-CN" dirty="0">
                <a:solidFill>
                  <a:prstClr val="black"/>
                </a:solidFill>
                <a:ea typeface="Arial Unicode MS" panose="020B0604020202020204" pitchFamily="34" charset="-122"/>
                <a:cs typeface="Arial Unicode MS" panose="020B0604020202020204" pitchFamily="34" charset="-122"/>
              </a:rPr>
              <a:t>%</a:t>
            </a:r>
            <a:r>
              <a:rPr lang="en-US" altLang="zh-CN" sz="1600" dirty="0" smtClean="0">
                <a:ea typeface="Arial Unicode MS" panose="020B0604020202020204" pitchFamily="34" charset="-122"/>
                <a:cs typeface="Arial Unicode MS" panose="020B0604020202020204" pitchFamily="34" charset="-122"/>
              </a:rPr>
              <a:t> </a:t>
            </a:r>
            <a:r>
              <a:rPr lang="en-US" altLang="zh-CN" dirty="0" smtClean="0">
                <a:solidFill>
                  <a:prstClr val="black"/>
                </a:solidFill>
                <a:ea typeface="Arial Unicode MS" panose="020B0604020202020204" pitchFamily="34" charset="-122"/>
                <a:cs typeface="Arial Unicode MS" panose="020B0604020202020204" pitchFamily="34" charset="-122"/>
              </a:rPr>
              <a:t>lower;  the </a:t>
            </a:r>
            <a:r>
              <a:rPr lang="en-US" altLang="zh-CN" b="1" dirty="0" smtClean="0">
                <a:solidFill>
                  <a:srgbClr val="C00000"/>
                </a:solidFill>
                <a:ea typeface="Arial Unicode MS" panose="020B0604020202020204" pitchFamily="34" charset="-122"/>
                <a:cs typeface="Arial Unicode MS" panose="020B0604020202020204" pitchFamily="34" charset="-122"/>
              </a:rPr>
              <a:t>more </a:t>
            </a:r>
            <a:r>
              <a:rPr lang="en-US" altLang="zh-CN" dirty="0" smtClean="0">
                <a:solidFill>
                  <a:prstClr val="black"/>
                </a:solidFill>
                <a:ea typeface="Arial Unicode MS" panose="020B0604020202020204" pitchFamily="34" charset="-122"/>
                <a:cs typeface="Arial Unicode MS" panose="020B0604020202020204" pitchFamily="34" charset="-122"/>
              </a:rPr>
              <a:t>efficiency the back side of bi-facial module contributes</a:t>
            </a:r>
            <a:r>
              <a:rPr lang="en-US" altLang="zh-CN" smtClean="0">
                <a:solidFill>
                  <a:prstClr val="black"/>
                </a:solidFill>
                <a:ea typeface="Arial Unicode MS" panose="020B0604020202020204" pitchFamily="34" charset="-122"/>
                <a:cs typeface="Arial Unicode MS" panose="020B0604020202020204" pitchFamily="34" charset="-122"/>
              </a:rPr>
              <a:t>, the</a:t>
            </a:r>
            <a:r>
              <a:rPr lang="en-US" altLang="zh-CN" b="1" smtClean="0">
                <a:solidFill>
                  <a:srgbClr val="C00000"/>
                </a:solidFill>
                <a:ea typeface="Arial Unicode MS" panose="020B0604020202020204" pitchFamily="34" charset="-122"/>
                <a:cs typeface="Arial Unicode MS" panose="020B0604020202020204" pitchFamily="34" charset="-122"/>
              </a:rPr>
              <a:t> </a:t>
            </a:r>
            <a:r>
              <a:rPr lang="en-US" altLang="zh-CN" b="1" dirty="0" smtClean="0">
                <a:solidFill>
                  <a:srgbClr val="C00000"/>
                </a:solidFill>
                <a:ea typeface="Arial Unicode MS" panose="020B0604020202020204" pitchFamily="34" charset="-122"/>
                <a:cs typeface="Arial Unicode MS" panose="020B0604020202020204" pitchFamily="34" charset="-122"/>
              </a:rPr>
              <a:t>lower  </a:t>
            </a:r>
            <a:r>
              <a:rPr lang="en-US" altLang="zh-CN" dirty="0" smtClean="0">
                <a:solidFill>
                  <a:prstClr val="black"/>
                </a:solidFill>
                <a:ea typeface="Arial Unicode MS" panose="020B0604020202020204" pitchFamily="34" charset="-122"/>
                <a:cs typeface="Arial Unicode MS" panose="020B0604020202020204" pitchFamily="34" charset="-122"/>
              </a:rPr>
              <a:t>the selling price will be</a:t>
            </a:r>
            <a:endParaRPr lang="zh-CN" altLang="en-US" dirty="0">
              <a:solidFill>
                <a:prstClr val="black"/>
              </a:solidFill>
              <a:ea typeface="Arial Unicode MS" panose="020B0604020202020204" pitchFamily="34" charset="-122"/>
              <a:cs typeface="Arial Unicode MS" panose="020B0604020202020204" pitchFamily="34" charset="-122"/>
            </a:endParaRPr>
          </a:p>
        </p:txBody>
      </p:sp>
      <p:graphicFrame>
        <p:nvGraphicFramePr>
          <p:cNvPr id="15" name="图表 14"/>
          <p:cNvGraphicFramePr>
            <a:graphicFrameLocks/>
          </p:cNvGraphicFramePr>
          <p:nvPr>
            <p:extLst>
              <p:ext uri="{D42A27DB-BD31-4B8C-83A1-F6EECF244321}">
                <p14:modId xmlns:p14="http://schemas.microsoft.com/office/powerpoint/2010/main" val="2860797650"/>
              </p:ext>
            </p:extLst>
          </p:nvPr>
        </p:nvGraphicFramePr>
        <p:xfrm>
          <a:off x="611560" y="1052736"/>
          <a:ext cx="8496944" cy="3714021"/>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直接箭头连接符 2"/>
          <p:cNvCxnSpPr/>
          <p:nvPr/>
        </p:nvCxnSpPr>
        <p:spPr>
          <a:xfrm flipH="1">
            <a:off x="6948264" y="1916832"/>
            <a:ext cx="1368152" cy="230425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 name="页脚占位符 3"/>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33</a:t>
            </a:fld>
            <a:endParaRPr lang="zh-CN" altLang="en-US" sz="1100"/>
          </a:p>
        </p:txBody>
      </p:sp>
      <p:sp>
        <p:nvSpPr>
          <p:cNvPr id="14" name="矩形 4"/>
          <p:cNvSpPr/>
          <p:nvPr/>
        </p:nvSpPr>
        <p:spPr>
          <a:xfrm rot="10800000">
            <a:off x="36512" y="836712"/>
            <a:ext cx="431032" cy="50405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smtClean="0">
                <a:ea typeface="Arial Unicode MS" panose="020B0604020202020204" pitchFamily="34" charset="-122"/>
                <a:cs typeface="Arial Unicode MS" panose="020B0604020202020204" pitchFamily="34" charset="-122"/>
              </a:rPr>
              <a:t> </a:t>
            </a:r>
            <a:r>
              <a:rPr lang="en-US" altLang="zh-CN" sz="2200">
                <a:ea typeface="Arial Unicode MS" panose="020B0604020202020204" pitchFamily="34" charset="-122"/>
                <a:cs typeface="Arial Unicode MS" panose="020B0604020202020204" pitchFamily="34" charset="-122"/>
              </a:rPr>
              <a:t>     </a:t>
            </a:r>
            <a:r>
              <a:rPr lang="en-US" altLang="zh-CN" sz="2200" b="1" smtClean="0">
                <a:ea typeface="Arial Unicode MS" panose="020B0604020202020204" pitchFamily="34" charset="-122"/>
                <a:cs typeface="Arial Unicode MS" panose="020B0604020202020204" pitchFamily="34" charset="-122"/>
              </a:rPr>
              <a:t>3.1  </a:t>
            </a:r>
            <a:r>
              <a:rPr lang="en-US" altLang="zh-CN" sz="2200" smtClean="0">
                <a:ea typeface="Arial Unicode MS" panose="020B0604020202020204" pitchFamily="34" charset="-122"/>
                <a:cs typeface="Arial Unicode MS" panose="020B0604020202020204" pitchFamily="34" charset="-122"/>
              </a:rPr>
              <a:t> </a:t>
            </a:r>
            <a:r>
              <a:rPr lang="en-US" altLang="zh-CN" sz="2200" dirty="0">
                <a:ea typeface="Arial Unicode MS" panose="020B0604020202020204" pitchFamily="34" charset="-122"/>
                <a:cs typeface="Arial Unicode MS" panose="020B0604020202020204" pitchFamily="34" charset="-122"/>
              </a:rPr>
              <a:t>LCOE will Continue to Decrease </a:t>
            </a:r>
            <a:endParaRPr lang="zh-CN" altLang="en-US" sz="2200" dirty="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2823233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flipH="1">
            <a:off x="252028" y="116632"/>
            <a:ext cx="8891972" cy="648072"/>
          </a:xfrm>
          <a:prstGeom prst="snip1Rect">
            <a:avLst>
              <a:gd name="adj" fmla="val 50000"/>
            </a:avLst>
          </a:prstGeom>
          <a:gradFill flip="none" rotWithShape="1">
            <a:gsLst>
              <a:gs pos="99167">
                <a:srgbClr val="C00000"/>
              </a:gs>
              <a:gs pos="0">
                <a:srgbClr val="C00000">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ea typeface="Arial Unicode MS" panose="020B0604020202020204" pitchFamily="34" charset="-122"/>
                <a:cs typeface="Arial Unicode MS" panose="020B0604020202020204" pitchFamily="34" charset="-122"/>
              </a:rPr>
              <a:t>Intelligent Manufacturing </a:t>
            </a:r>
            <a:r>
              <a:rPr lang="en-US" altLang="zh-CN" sz="2800" b="1" dirty="0">
                <a:ea typeface="Arial Unicode MS" panose="020B0604020202020204" pitchFamily="34" charset="-122"/>
                <a:cs typeface="Arial Unicode MS" panose="020B0604020202020204" pitchFamily="34" charset="-122"/>
              </a:rPr>
              <a:t>R</a:t>
            </a:r>
            <a:r>
              <a:rPr lang="en-US" altLang="zh-CN" sz="2800" b="1" dirty="0" smtClean="0">
                <a:ea typeface="Arial Unicode MS" panose="020B0604020202020204" pitchFamily="34" charset="-122"/>
                <a:cs typeface="Arial Unicode MS" panose="020B0604020202020204" pitchFamily="34" charset="-122"/>
              </a:rPr>
              <a:t>educes </a:t>
            </a:r>
            <a:r>
              <a:rPr lang="en-US" altLang="zh-CN" sz="2800" b="1" dirty="0">
                <a:ea typeface="Arial Unicode MS" panose="020B0604020202020204" pitchFamily="34" charset="-122"/>
                <a:cs typeface="Arial Unicode MS" panose="020B0604020202020204" pitchFamily="34" charset="-122"/>
              </a:rPr>
              <a:t>P</a:t>
            </a:r>
            <a:r>
              <a:rPr lang="en-US" altLang="zh-CN" sz="2800" b="1" dirty="0" smtClean="0">
                <a:ea typeface="Arial Unicode MS" panose="020B0604020202020204" pitchFamily="34" charset="-122"/>
                <a:cs typeface="Arial Unicode MS" panose="020B0604020202020204" pitchFamily="34" charset="-122"/>
              </a:rPr>
              <a:t>roduction Costs</a:t>
            </a:r>
            <a:endParaRPr lang="en-US" altLang="zh-CN" sz="2800" b="1" dirty="0">
              <a:ea typeface="Arial Unicode MS" panose="020B0604020202020204" pitchFamily="34" charset="-122"/>
              <a:cs typeface="Arial Unicode MS" panose="020B0604020202020204" pitchFamily="34" charset="-122"/>
            </a:endParaRPr>
          </a:p>
        </p:txBody>
      </p:sp>
      <p:sp>
        <p:nvSpPr>
          <p:cNvPr id="7" name="矩形 6"/>
          <p:cNvSpPr/>
          <p:nvPr/>
        </p:nvSpPr>
        <p:spPr>
          <a:xfrm>
            <a:off x="1656184" y="2195572"/>
            <a:ext cx="1259632" cy="369332"/>
          </a:xfrm>
          <a:prstGeom prst="rect">
            <a:avLst/>
          </a:prstGeom>
        </p:spPr>
        <p:txBody>
          <a:bodyPr wrap="square">
            <a:spAutoFit/>
          </a:bodyPr>
          <a:lstStyle/>
          <a:p>
            <a:r>
              <a:rPr lang="en-US" altLang="zh-CN" dirty="0" smtClean="0">
                <a:ea typeface="Arial Unicode MS" panose="020B0604020202020204" pitchFamily="34" charset="-122"/>
                <a:cs typeface="Arial Unicode MS" panose="020B0604020202020204" pitchFamily="34" charset="-122"/>
              </a:rPr>
              <a:t>By now,</a:t>
            </a:r>
            <a:endParaRPr lang="zh-CN" altLang="en-US" sz="1600" dirty="0">
              <a:ea typeface="Arial Unicode MS" panose="020B0604020202020204" pitchFamily="34" charset="-122"/>
              <a:cs typeface="Arial Unicode MS" panose="020B0604020202020204" pitchFamily="34" charset="-122"/>
            </a:endParaRPr>
          </a:p>
        </p:txBody>
      </p:sp>
      <p:sp>
        <p:nvSpPr>
          <p:cNvPr id="8" name="矩形 7"/>
          <p:cNvSpPr/>
          <p:nvPr/>
        </p:nvSpPr>
        <p:spPr>
          <a:xfrm>
            <a:off x="1259632" y="1255534"/>
            <a:ext cx="5472608"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en-US" altLang="zh-CN" sz="2000" smtClean="0">
                <a:solidFill>
                  <a:prstClr val="black"/>
                </a:solidFill>
                <a:ea typeface="Arial Unicode MS" panose="020B0604020202020204" pitchFamily="34" charset="-122"/>
                <a:cs typeface="Arial Unicode MS" panose="020B0604020202020204" pitchFamily="34" charset="-122"/>
              </a:rPr>
              <a:t>The manufacturing level </a:t>
            </a:r>
            <a:r>
              <a:rPr lang="en-US" altLang="zh-CN" sz="2000" dirty="0" smtClean="0">
                <a:solidFill>
                  <a:prstClr val="black"/>
                </a:solidFill>
                <a:ea typeface="Arial Unicode MS" panose="020B0604020202020204" pitchFamily="34" charset="-122"/>
                <a:cs typeface="Arial Unicode MS" panose="020B0604020202020204" pitchFamily="34" charset="-122"/>
              </a:rPr>
              <a:t>of PV equipment</a:t>
            </a:r>
            <a:r>
              <a:rPr lang="zh-CN" altLang="en-US" sz="2000" dirty="0" smtClean="0">
                <a:solidFill>
                  <a:prstClr val="black"/>
                </a:solidFill>
                <a:ea typeface="Arial Unicode MS" panose="020B0604020202020204" pitchFamily="34" charset="-122"/>
                <a:cs typeface="Arial Unicode MS" panose="020B0604020202020204" pitchFamily="34" charset="-122"/>
              </a:rPr>
              <a:t> </a:t>
            </a:r>
            <a:endParaRPr lang="zh-CN" altLang="en-US" sz="2000" dirty="0">
              <a:solidFill>
                <a:prstClr val="black"/>
              </a:solidFill>
              <a:ea typeface="Arial Unicode MS" panose="020B0604020202020204" pitchFamily="34" charset="-122"/>
              <a:cs typeface="Arial Unicode MS" panose="020B0604020202020204" pitchFamily="34" charset="-122"/>
            </a:endParaRPr>
          </a:p>
        </p:txBody>
      </p:sp>
      <p:cxnSp>
        <p:nvCxnSpPr>
          <p:cNvPr id="9" name="直接箭头连接符 8"/>
          <p:cNvCxnSpPr/>
          <p:nvPr/>
        </p:nvCxnSpPr>
        <p:spPr>
          <a:xfrm>
            <a:off x="1547664" y="1877972"/>
            <a:ext cx="0" cy="349524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656184" y="3923764"/>
            <a:ext cx="1475656" cy="369332"/>
          </a:xfrm>
          <a:prstGeom prst="rect">
            <a:avLst/>
          </a:prstGeom>
        </p:spPr>
        <p:txBody>
          <a:bodyPr wrap="square">
            <a:spAutoFit/>
          </a:bodyPr>
          <a:lstStyle/>
          <a:p>
            <a:r>
              <a:rPr lang="en-US" altLang="zh-CN" dirty="0" smtClean="0">
                <a:ea typeface="Arial Unicode MS" panose="020B0604020202020204" pitchFamily="34" charset="-122"/>
                <a:cs typeface="Arial Unicode MS" panose="020B0604020202020204" pitchFamily="34" charset="-122"/>
              </a:rPr>
              <a:t>To 2025, </a:t>
            </a:r>
            <a:endParaRPr lang="zh-CN" altLang="en-US" sz="1600" dirty="0">
              <a:ea typeface="Arial Unicode MS" panose="020B0604020202020204" pitchFamily="34" charset="-122"/>
              <a:cs typeface="Arial Unicode MS" panose="020B0604020202020204" pitchFamily="34" charset="-122"/>
            </a:endParaRPr>
          </a:p>
        </p:txBody>
      </p:sp>
      <p:sp>
        <p:nvSpPr>
          <p:cNvPr id="11" name="矩形 10"/>
          <p:cNvSpPr/>
          <p:nvPr/>
        </p:nvSpPr>
        <p:spPr>
          <a:xfrm>
            <a:off x="3275856" y="4581128"/>
            <a:ext cx="4608512" cy="507831"/>
          </a:xfrm>
          <a:prstGeom prst="rect">
            <a:avLst/>
          </a:prstGeom>
        </p:spPr>
        <p:txBody>
          <a:bodyPr wrap="square">
            <a:spAutoFit/>
          </a:bodyPr>
          <a:lstStyle/>
          <a:p>
            <a:pPr>
              <a:lnSpc>
                <a:spcPct val="150000"/>
              </a:lnSpc>
            </a:pPr>
            <a:r>
              <a:rPr lang="en-US" altLang="zh-CN" dirty="0" smtClean="0">
                <a:ea typeface="Arial Unicode MS" panose="020B0604020202020204" pitchFamily="34" charset="-122"/>
                <a:cs typeface="Arial Unicode MS" panose="020B0604020202020204" pitchFamily="34" charset="-122"/>
              </a:rPr>
              <a:t>will lower LCOE even further</a:t>
            </a:r>
          </a:p>
        </p:txBody>
      </p:sp>
      <p:sp>
        <p:nvSpPr>
          <p:cNvPr id="14" name="矩形 13"/>
          <p:cNvSpPr/>
          <p:nvPr/>
        </p:nvSpPr>
        <p:spPr>
          <a:xfrm>
            <a:off x="3275856" y="2204864"/>
            <a:ext cx="2736647" cy="369332"/>
          </a:xfrm>
          <a:prstGeom prst="rect">
            <a:avLst/>
          </a:prstGeom>
        </p:spPr>
        <p:txBody>
          <a:bodyPr wrap="none">
            <a:spAutoFit/>
          </a:bodyPr>
          <a:lstStyle/>
          <a:p>
            <a:r>
              <a:rPr lang="en-US" altLang="zh-CN" b="1" dirty="0" smtClean="0">
                <a:solidFill>
                  <a:srgbClr val="C00000"/>
                </a:solidFill>
                <a:ea typeface="Arial Unicode MS" panose="020B0604020202020204" pitchFamily="34" charset="-122"/>
                <a:cs typeface="Arial Unicode MS" panose="020B0604020202020204" pitchFamily="34" charset="-122"/>
              </a:rPr>
              <a:t>Automation development</a:t>
            </a:r>
            <a:endParaRPr lang="zh-CN" altLang="en-US" dirty="0">
              <a:ea typeface="Arial Unicode MS" panose="020B0604020202020204" pitchFamily="34" charset="-122"/>
              <a:cs typeface="Arial Unicode MS" panose="020B0604020202020204" pitchFamily="34" charset="-122"/>
            </a:endParaRPr>
          </a:p>
        </p:txBody>
      </p:sp>
      <p:sp>
        <p:nvSpPr>
          <p:cNvPr id="16" name="矩形 15"/>
          <p:cNvSpPr/>
          <p:nvPr/>
        </p:nvSpPr>
        <p:spPr>
          <a:xfrm>
            <a:off x="3258108" y="3831431"/>
            <a:ext cx="5418348" cy="507831"/>
          </a:xfrm>
          <a:prstGeom prst="rect">
            <a:avLst/>
          </a:prstGeom>
        </p:spPr>
        <p:txBody>
          <a:bodyPr wrap="square">
            <a:spAutoFit/>
          </a:bodyPr>
          <a:lstStyle/>
          <a:p>
            <a:pPr>
              <a:lnSpc>
                <a:spcPct val="150000"/>
              </a:lnSpc>
            </a:pPr>
            <a:r>
              <a:rPr lang="en-US" altLang="zh-CN" b="1" dirty="0">
                <a:solidFill>
                  <a:srgbClr val="C00000"/>
                </a:solidFill>
                <a:ea typeface="Arial Unicode MS" panose="020B0604020202020204" pitchFamily="34" charset="-122"/>
                <a:cs typeface="Arial Unicode MS" panose="020B0604020202020204" pitchFamily="34" charset="-122"/>
              </a:rPr>
              <a:t>Artificial intelligence  </a:t>
            </a:r>
            <a:r>
              <a:rPr lang="en-US" altLang="zh-CN" b="1" dirty="0" smtClean="0">
                <a:solidFill>
                  <a:srgbClr val="C00000"/>
                </a:solidFill>
                <a:ea typeface="Arial Unicode MS" panose="020B0604020202020204" pitchFamily="34" charset="-122"/>
                <a:cs typeface="Arial Unicode MS" panose="020B0604020202020204" pitchFamily="34" charset="-122"/>
              </a:rPr>
              <a:t>&amp;  Information </a:t>
            </a:r>
            <a:r>
              <a:rPr lang="en-US" altLang="zh-CN" b="1" dirty="0">
                <a:solidFill>
                  <a:srgbClr val="C00000"/>
                </a:solidFill>
                <a:ea typeface="Arial Unicode MS" panose="020B0604020202020204" pitchFamily="34" charset="-122"/>
                <a:cs typeface="Arial Unicode MS" panose="020B0604020202020204" pitchFamily="34" charset="-122"/>
              </a:rPr>
              <a:t>technologies </a:t>
            </a:r>
            <a:endParaRPr lang="zh-CN" altLang="en-US" dirty="0">
              <a:ea typeface="Arial Unicode MS" panose="020B0604020202020204" pitchFamily="34" charset="-122"/>
              <a:cs typeface="Arial Unicode MS" panose="020B0604020202020204" pitchFamily="34" charset="-122"/>
            </a:endParaRPr>
          </a:p>
        </p:txBody>
      </p:sp>
      <p:sp>
        <p:nvSpPr>
          <p:cNvPr id="17" name="矩形 16"/>
          <p:cNvSpPr/>
          <p:nvPr/>
        </p:nvSpPr>
        <p:spPr>
          <a:xfrm>
            <a:off x="3275856" y="2852936"/>
            <a:ext cx="5616624" cy="507831"/>
          </a:xfrm>
          <a:prstGeom prst="rect">
            <a:avLst/>
          </a:prstGeom>
        </p:spPr>
        <p:txBody>
          <a:bodyPr wrap="square">
            <a:spAutoFit/>
          </a:bodyPr>
          <a:lstStyle/>
          <a:p>
            <a:pPr>
              <a:lnSpc>
                <a:spcPct val="150000"/>
              </a:lnSpc>
            </a:pPr>
            <a:r>
              <a:rPr lang="en-US" altLang="zh-CN" dirty="0">
                <a:ea typeface="Arial Unicode MS" panose="020B0604020202020204" pitchFamily="34" charset="-122"/>
                <a:cs typeface="Arial Unicode MS" panose="020B0604020202020204" pitchFamily="34" charset="-122"/>
              </a:rPr>
              <a:t>h</a:t>
            </a:r>
            <a:r>
              <a:rPr lang="en-US" altLang="zh-CN" dirty="0" smtClean="0">
                <a:ea typeface="Arial Unicode MS" panose="020B0604020202020204" pitchFamily="34" charset="-122"/>
                <a:cs typeface="Arial Unicode MS" panose="020B0604020202020204" pitchFamily="34" charset="-122"/>
              </a:rPr>
              <a:t>as effectively reduced manufacturing costs</a:t>
            </a:r>
            <a:endParaRPr lang="zh-CN" altLang="en-US" sz="1600" dirty="0" smtClean="0">
              <a:ea typeface="Arial Unicode MS" panose="020B0604020202020204" pitchFamily="34" charset="-122"/>
              <a:cs typeface="Arial Unicode MS" panose="020B0604020202020204" pitchFamily="34" charset="-122"/>
            </a:endParaRPr>
          </a:p>
        </p:txBody>
      </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34</a:t>
            </a:fld>
            <a:endParaRPr lang="zh-CN" altLang="en-US" sz="1100"/>
          </a:p>
        </p:txBody>
      </p:sp>
      <p:sp>
        <p:nvSpPr>
          <p:cNvPr id="20" name="矩形 4"/>
          <p:cNvSpPr/>
          <p:nvPr/>
        </p:nvSpPr>
        <p:spPr>
          <a:xfrm rot="10800000">
            <a:off x="36512" y="836712"/>
            <a:ext cx="431032" cy="50405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smtClean="0">
                <a:ea typeface="Arial Unicode MS" panose="020B0604020202020204" pitchFamily="34" charset="-122"/>
                <a:cs typeface="Arial Unicode MS" panose="020B0604020202020204" pitchFamily="34" charset="-122"/>
              </a:rPr>
              <a:t> </a:t>
            </a:r>
            <a:r>
              <a:rPr lang="en-US" altLang="zh-CN" sz="2200">
                <a:ea typeface="Arial Unicode MS" panose="020B0604020202020204" pitchFamily="34" charset="-122"/>
                <a:cs typeface="Arial Unicode MS" panose="020B0604020202020204" pitchFamily="34" charset="-122"/>
              </a:rPr>
              <a:t>     </a:t>
            </a:r>
            <a:r>
              <a:rPr lang="en-US" altLang="zh-CN" sz="2200" b="1" smtClean="0">
                <a:ea typeface="Arial Unicode MS" panose="020B0604020202020204" pitchFamily="34" charset="-122"/>
                <a:cs typeface="Arial Unicode MS" panose="020B0604020202020204" pitchFamily="34" charset="-122"/>
              </a:rPr>
              <a:t>3.1  </a:t>
            </a:r>
            <a:r>
              <a:rPr lang="en-US" altLang="zh-CN" sz="2200" smtClean="0">
                <a:ea typeface="Arial Unicode MS" panose="020B0604020202020204" pitchFamily="34" charset="-122"/>
                <a:cs typeface="Arial Unicode MS" panose="020B0604020202020204" pitchFamily="34" charset="-122"/>
              </a:rPr>
              <a:t> </a:t>
            </a:r>
            <a:r>
              <a:rPr lang="en-US" altLang="zh-CN" sz="2200" dirty="0">
                <a:ea typeface="Arial Unicode MS" panose="020B0604020202020204" pitchFamily="34" charset="-122"/>
                <a:cs typeface="Arial Unicode MS" panose="020B0604020202020204" pitchFamily="34" charset="-122"/>
              </a:rPr>
              <a:t>LCOE will Continue to Decrease </a:t>
            </a:r>
            <a:endParaRPr lang="zh-CN" altLang="en-US" sz="2200" dirty="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7388728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flipH="1">
            <a:off x="252028" y="116632"/>
            <a:ext cx="8891972" cy="648072"/>
          </a:xfrm>
          <a:prstGeom prst="snip1Rect">
            <a:avLst>
              <a:gd name="adj" fmla="val 50000"/>
            </a:avLst>
          </a:prstGeom>
          <a:gradFill flip="none" rotWithShape="1">
            <a:gsLst>
              <a:gs pos="99167">
                <a:srgbClr val="C00000"/>
              </a:gs>
              <a:gs pos="0">
                <a:srgbClr val="C00000">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ea typeface="Arial Unicode MS" panose="020B0604020202020204" pitchFamily="34" charset="-122"/>
                <a:cs typeface="Arial Unicode MS" panose="020B0604020202020204" pitchFamily="34" charset="-122"/>
              </a:rPr>
              <a:t>Intelligent Manufacturing </a:t>
            </a:r>
            <a:r>
              <a:rPr lang="en-US" altLang="zh-CN" sz="2800" b="1" dirty="0">
                <a:ea typeface="Arial Unicode MS" panose="020B0604020202020204" pitchFamily="34" charset="-122"/>
                <a:cs typeface="Arial Unicode MS" panose="020B0604020202020204" pitchFamily="34" charset="-122"/>
              </a:rPr>
              <a:t>R</a:t>
            </a:r>
            <a:r>
              <a:rPr lang="en-US" altLang="zh-CN" sz="2800" b="1" dirty="0" smtClean="0">
                <a:ea typeface="Arial Unicode MS" panose="020B0604020202020204" pitchFamily="34" charset="-122"/>
                <a:cs typeface="Arial Unicode MS" panose="020B0604020202020204" pitchFamily="34" charset="-122"/>
              </a:rPr>
              <a:t>educes </a:t>
            </a:r>
            <a:r>
              <a:rPr lang="en-US" altLang="zh-CN" sz="2800" b="1" dirty="0">
                <a:ea typeface="Arial Unicode MS" panose="020B0604020202020204" pitchFamily="34" charset="-122"/>
                <a:cs typeface="Arial Unicode MS" panose="020B0604020202020204" pitchFamily="34" charset="-122"/>
              </a:rPr>
              <a:t>P</a:t>
            </a:r>
            <a:r>
              <a:rPr lang="en-US" altLang="zh-CN" sz="2800" b="1" dirty="0" smtClean="0">
                <a:ea typeface="Arial Unicode MS" panose="020B0604020202020204" pitchFamily="34" charset="-122"/>
                <a:cs typeface="Arial Unicode MS" panose="020B0604020202020204" pitchFamily="34" charset="-122"/>
              </a:rPr>
              <a:t>roduction Costs</a:t>
            </a:r>
            <a:endParaRPr lang="en-US" altLang="zh-CN" sz="2800" b="1" dirty="0">
              <a:ea typeface="Arial Unicode MS" panose="020B0604020202020204" pitchFamily="34" charset="-122"/>
              <a:cs typeface="Arial Unicode MS" panose="020B0604020202020204" pitchFamily="34" charset="-122"/>
            </a:endParaRPr>
          </a:p>
        </p:txBody>
      </p:sp>
      <p:sp>
        <p:nvSpPr>
          <p:cNvPr id="7" name="矩形 6"/>
          <p:cNvSpPr/>
          <p:nvPr/>
        </p:nvSpPr>
        <p:spPr>
          <a:xfrm>
            <a:off x="1656184" y="2195572"/>
            <a:ext cx="1259632" cy="369332"/>
          </a:xfrm>
          <a:prstGeom prst="rect">
            <a:avLst/>
          </a:prstGeom>
        </p:spPr>
        <p:txBody>
          <a:bodyPr wrap="square">
            <a:spAutoFit/>
          </a:bodyPr>
          <a:lstStyle/>
          <a:p>
            <a:r>
              <a:rPr lang="en-US" altLang="zh-CN" dirty="0" smtClean="0">
                <a:ea typeface="Arial Unicode MS" panose="020B0604020202020204" pitchFamily="34" charset="-122"/>
                <a:cs typeface="Arial Unicode MS" panose="020B0604020202020204" pitchFamily="34" charset="-122"/>
              </a:rPr>
              <a:t>By now,</a:t>
            </a:r>
            <a:endParaRPr lang="zh-CN" altLang="en-US" sz="1600" dirty="0">
              <a:ea typeface="Arial Unicode MS" panose="020B0604020202020204" pitchFamily="34" charset="-122"/>
              <a:cs typeface="Arial Unicode MS" panose="020B0604020202020204" pitchFamily="34" charset="-122"/>
            </a:endParaRPr>
          </a:p>
        </p:txBody>
      </p:sp>
      <p:sp>
        <p:nvSpPr>
          <p:cNvPr id="8" name="矩形 7"/>
          <p:cNvSpPr/>
          <p:nvPr/>
        </p:nvSpPr>
        <p:spPr>
          <a:xfrm>
            <a:off x="1259632" y="1255534"/>
            <a:ext cx="5472608"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en-US" altLang="zh-CN" sz="2000" smtClean="0">
                <a:solidFill>
                  <a:prstClr val="black"/>
                </a:solidFill>
                <a:ea typeface="Arial Unicode MS" panose="020B0604020202020204" pitchFamily="34" charset="-122"/>
                <a:cs typeface="Arial Unicode MS" panose="020B0604020202020204" pitchFamily="34" charset="-122"/>
              </a:rPr>
              <a:t>The manufacturing level </a:t>
            </a:r>
            <a:r>
              <a:rPr lang="en-US" altLang="zh-CN" sz="2000" dirty="0" smtClean="0">
                <a:solidFill>
                  <a:prstClr val="black"/>
                </a:solidFill>
                <a:ea typeface="Arial Unicode MS" panose="020B0604020202020204" pitchFamily="34" charset="-122"/>
                <a:cs typeface="Arial Unicode MS" panose="020B0604020202020204" pitchFamily="34" charset="-122"/>
              </a:rPr>
              <a:t>of PV equipment</a:t>
            </a:r>
            <a:r>
              <a:rPr lang="zh-CN" altLang="en-US" sz="2000" dirty="0" smtClean="0">
                <a:solidFill>
                  <a:prstClr val="black"/>
                </a:solidFill>
                <a:ea typeface="Arial Unicode MS" panose="020B0604020202020204" pitchFamily="34" charset="-122"/>
                <a:cs typeface="Arial Unicode MS" panose="020B0604020202020204" pitchFamily="34" charset="-122"/>
              </a:rPr>
              <a:t> </a:t>
            </a:r>
            <a:endParaRPr lang="zh-CN" altLang="en-US" sz="2000" dirty="0">
              <a:solidFill>
                <a:prstClr val="black"/>
              </a:solidFill>
              <a:ea typeface="Arial Unicode MS" panose="020B0604020202020204" pitchFamily="34" charset="-122"/>
              <a:cs typeface="Arial Unicode MS" panose="020B0604020202020204" pitchFamily="34" charset="-122"/>
            </a:endParaRPr>
          </a:p>
        </p:txBody>
      </p:sp>
      <p:cxnSp>
        <p:nvCxnSpPr>
          <p:cNvPr id="9" name="直接箭头连接符 8"/>
          <p:cNvCxnSpPr/>
          <p:nvPr/>
        </p:nvCxnSpPr>
        <p:spPr>
          <a:xfrm>
            <a:off x="1547664" y="1877972"/>
            <a:ext cx="0" cy="349524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1656184" y="3923764"/>
            <a:ext cx="1475656" cy="369332"/>
          </a:xfrm>
          <a:prstGeom prst="rect">
            <a:avLst/>
          </a:prstGeom>
        </p:spPr>
        <p:txBody>
          <a:bodyPr wrap="square">
            <a:spAutoFit/>
          </a:bodyPr>
          <a:lstStyle/>
          <a:p>
            <a:r>
              <a:rPr lang="en-US" altLang="zh-CN" dirty="0" smtClean="0">
                <a:ea typeface="Arial Unicode MS" panose="020B0604020202020204" pitchFamily="34" charset="-122"/>
                <a:cs typeface="Arial Unicode MS" panose="020B0604020202020204" pitchFamily="34" charset="-122"/>
              </a:rPr>
              <a:t>To 2025, </a:t>
            </a:r>
            <a:endParaRPr lang="zh-CN" altLang="en-US" sz="1600" dirty="0">
              <a:ea typeface="Arial Unicode MS" panose="020B0604020202020204" pitchFamily="34" charset="-122"/>
              <a:cs typeface="Arial Unicode MS" panose="020B0604020202020204" pitchFamily="34" charset="-122"/>
            </a:endParaRPr>
          </a:p>
        </p:txBody>
      </p:sp>
      <p:sp>
        <p:nvSpPr>
          <p:cNvPr id="11" name="矩形 10"/>
          <p:cNvSpPr/>
          <p:nvPr/>
        </p:nvSpPr>
        <p:spPr>
          <a:xfrm>
            <a:off x="3275856" y="4581128"/>
            <a:ext cx="4608512" cy="507831"/>
          </a:xfrm>
          <a:prstGeom prst="rect">
            <a:avLst/>
          </a:prstGeom>
        </p:spPr>
        <p:txBody>
          <a:bodyPr wrap="square">
            <a:spAutoFit/>
          </a:bodyPr>
          <a:lstStyle/>
          <a:p>
            <a:pPr>
              <a:lnSpc>
                <a:spcPct val="150000"/>
              </a:lnSpc>
            </a:pPr>
            <a:r>
              <a:rPr lang="en-US" altLang="zh-CN" dirty="0" smtClean="0">
                <a:ea typeface="Arial Unicode MS" panose="020B0604020202020204" pitchFamily="34" charset="-122"/>
                <a:cs typeface="Arial Unicode MS" panose="020B0604020202020204" pitchFamily="34" charset="-122"/>
              </a:rPr>
              <a:t>will lower LCOE even further</a:t>
            </a:r>
          </a:p>
        </p:txBody>
      </p:sp>
      <p:sp>
        <p:nvSpPr>
          <p:cNvPr id="14" name="矩形 13"/>
          <p:cNvSpPr/>
          <p:nvPr/>
        </p:nvSpPr>
        <p:spPr>
          <a:xfrm>
            <a:off x="3275856" y="2204864"/>
            <a:ext cx="2736647" cy="369332"/>
          </a:xfrm>
          <a:prstGeom prst="rect">
            <a:avLst/>
          </a:prstGeom>
        </p:spPr>
        <p:txBody>
          <a:bodyPr wrap="none">
            <a:spAutoFit/>
          </a:bodyPr>
          <a:lstStyle/>
          <a:p>
            <a:r>
              <a:rPr lang="en-US" altLang="zh-CN" b="1" dirty="0" smtClean="0">
                <a:solidFill>
                  <a:srgbClr val="C00000"/>
                </a:solidFill>
                <a:ea typeface="Arial Unicode MS" panose="020B0604020202020204" pitchFamily="34" charset="-122"/>
                <a:cs typeface="Arial Unicode MS" panose="020B0604020202020204" pitchFamily="34" charset="-122"/>
              </a:rPr>
              <a:t>Automation development</a:t>
            </a:r>
            <a:endParaRPr lang="zh-CN" altLang="en-US" dirty="0">
              <a:ea typeface="Arial Unicode MS" panose="020B0604020202020204" pitchFamily="34" charset="-122"/>
              <a:cs typeface="Arial Unicode MS" panose="020B0604020202020204" pitchFamily="34" charset="-122"/>
            </a:endParaRPr>
          </a:p>
        </p:txBody>
      </p:sp>
      <p:sp>
        <p:nvSpPr>
          <p:cNvPr id="16" name="矩形 15"/>
          <p:cNvSpPr/>
          <p:nvPr/>
        </p:nvSpPr>
        <p:spPr>
          <a:xfrm>
            <a:off x="3258108" y="3831431"/>
            <a:ext cx="5418348" cy="507831"/>
          </a:xfrm>
          <a:prstGeom prst="rect">
            <a:avLst/>
          </a:prstGeom>
        </p:spPr>
        <p:txBody>
          <a:bodyPr wrap="square">
            <a:spAutoFit/>
          </a:bodyPr>
          <a:lstStyle/>
          <a:p>
            <a:pPr>
              <a:lnSpc>
                <a:spcPct val="150000"/>
              </a:lnSpc>
            </a:pPr>
            <a:r>
              <a:rPr lang="en-US" altLang="zh-CN" b="1" dirty="0">
                <a:solidFill>
                  <a:srgbClr val="C00000"/>
                </a:solidFill>
                <a:ea typeface="Arial Unicode MS" panose="020B0604020202020204" pitchFamily="34" charset="-122"/>
                <a:cs typeface="Arial Unicode MS" panose="020B0604020202020204" pitchFamily="34" charset="-122"/>
              </a:rPr>
              <a:t>Artificial intelligence  </a:t>
            </a:r>
            <a:r>
              <a:rPr lang="en-US" altLang="zh-CN" b="1" dirty="0" smtClean="0">
                <a:solidFill>
                  <a:srgbClr val="C00000"/>
                </a:solidFill>
                <a:ea typeface="Arial Unicode MS" panose="020B0604020202020204" pitchFamily="34" charset="-122"/>
                <a:cs typeface="Arial Unicode MS" panose="020B0604020202020204" pitchFamily="34" charset="-122"/>
              </a:rPr>
              <a:t>&amp;  Information </a:t>
            </a:r>
            <a:r>
              <a:rPr lang="en-US" altLang="zh-CN" b="1" dirty="0">
                <a:solidFill>
                  <a:srgbClr val="C00000"/>
                </a:solidFill>
                <a:ea typeface="Arial Unicode MS" panose="020B0604020202020204" pitchFamily="34" charset="-122"/>
                <a:cs typeface="Arial Unicode MS" panose="020B0604020202020204" pitchFamily="34" charset="-122"/>
              </a:rPr>
              <a:t>technologies </a:t>
            </a:r>
            <a:endParaRPr lang="zh-CN" altLang="en-US" dirty="0">
              <a:ea typeface="Arial Unicode MS" panose="020B0604020202020204" pitchFamily="34" charset="-122"/>
              <a:cs typeface="Arial Unicode MS" panose="020B0604020202020204" pitchFamily="34" charset="-122"/>
            </a:endParaRPr>
          </a:p>
        </p:txBody>
      </p:sp>
      <p:sp>
        <p:nvSpPr>
          <p:cNvPr id="17" name="矩形 16"/>
          <p:cNvSpPr/>
          <p:nvPr/>
        </p:nvSpPr>
        <p:spPr>
          <a:xfrm>
            <a:off x="3275856" y="2852936"/>
            <a:ext cx="5616624" cy="507831"/>
          </a:xfrm>
          <a:prstGeom prst="rect">
            <a:avLst/>
          </a:prstGeom>
        </p:spPr>
        <p:txBody>
          <a:bodyPr wrap="square">
            <a:spAutoFit/>
          </a:bodyPr>
          <a:lstStyle/>
          <a:p>
            <a:pPr>
              <a:lnSpc>
                <a:spcPct val="150000"/>
              </a:lnSpc>
            </a:pPr>
            <a:r>
              <a:rPr lang="en-US" altLang="zh-CN" dirty="0">
                <a:ea typeface="Arial Unicode MS" panose="020B0604020202020204" pitchFamily="34" charset="-122"/>
                <a:cs typeface="Arial Unicode MS" panose="020B0604020202020204" pitchFamily="34" charset="-122"/>
              </a:rPr>
              <a:t>h</a:t>
            </a:r>
            <a:r>
              <a:rPr lang="en-US" altLang="zh-CN" dirty="0" smtClean="0">
                <a:ea typeface="Arial Unicode MS" panose="020B0604020202020204" pitchFamily="34" charset="-122"/>
                <a:cs typeface="Arial Unicode MS" panose="020B0604020202020204" pitchFamily="34" charset="-122"/>
              </a:rPr>
              <a:t>as effectively reduced manufacturing costs</a:t>
            </a:r>
            <a:endParaRPr lang="zh-CN" altLang="en-US" sz="1600" dirty="0" smtClean="0">
              <a:ea typeface="Arial Unicode MS" panose="020B0604020202020204" pitchFamily="34" charset="-122"/>
              <a:cs typeface="Arial Unicode MS" panose="020B0604020202020204" pitchFamily="34" charset="-122"/>
            </a:endParaRPr>
          </a:p>
        </p:txBody>
      </p:sp>
      <p:sp>
        <p:nvSpPr>
          <p:cNvPr id="15" name="矩形 4"/>
          <p:cNvSpPr/>
          <p:nvPr/>
        </p:nvSpPr>
        <p:spPr>
          <a:xfrm rot="10800000">
            <a:off x="36512" y="836712"/>
            <a:ext cx="431032" cy="50405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smtClean="0">
                <a:ea typeface="Arial Unicode MS" panose="020B0604020202020204" pitchFamily="34" charset="-122"/>
                <a:cs typeface="Arial Unicode MS" panose="020B0604020202020204" pitchFamily="34" charset="-122"/>
              </a:rPr>
              <a:t> </a:t>
            </a:r>
            <a:r>
              <a:rPr lang="en-US" altLang="zh-CN" sz="2200">
                <a:ea typeface="Arial Unicode MS" panose="020B0604020202020204" pitchFamily="34" charset="-122"/>
                <a:cs typeface="Arial Unicode MS" panose="020B0604020202020204" pitchFamily="34" charset="-122"/>
              </a:rPr>
              <a:t>     </a:t>
            </a:r>
            <a:r>
              <a:rPr lang="en-US" altLang="zh-CN" sz="2200" b="1" smtClean="0">
                <a:ea typeface="Arial Unicode MS" panose="020B0604020202020204" pitchFamily="34" charset="-122"/>
                <a:cs typeface="Arial Unicode MS" panose="020B0604020202020204" pitchFamily="34" charset="-122"/>
              </a:rPr>
              <a:t>3.1  </a:t>
            </a:r>
            <a:r>
              <a:rPr lang="en-US" altLang="zh-CN" sz="2200" smtClean="0">
                <a:ea typeface="Arial Unicode MS" panose="020B0604020202020204" pitchFamily="34" charset="-122"/>
                <a:cs typeface="Arial Unicode MS" panose="020B0604020202020204" pitchFamily="34" charset="-122"/>
              </a:rPr>
              <a:t> </a:t>
            </a:r>
            <a:r>
              <a:rPr lang="en-US" altLang="zh-CN" sz="2200" dirty="0">
                <a:ea typeface="Arial Unicode MS" panose="020B0604020202020204" pitchFamily="34" charset="-122"/>
                <a:cs typeface="Arial Unicode MS" panose="020B0604020202020204" pitchFamily="34" charset="-122"/>
              </a:rPr>
              <a:t>LCOE will Continue to Decrease </a:t>
            </a:r>
            <a:endParaRPr lang="zh-CN" altLang="en-US" sz="2200" dirty="0">
              <a:ea typeface="Arial Unicode MS" panose="020B0604020202020204" pitchFamily="34" charset="-122"/>
              <a:cs typeface="Arial Unicode MS" panose="020B0604020202020204" pitchFamily="34" charset="-122"/>
            </a:endParaRPr>
          </a:p>
        </p:txBody>
      </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35</a:t>
            </a:fld>
            <a:endParaRPr lang="zh-CN" altLang="en-US" sz="1100"/>
          </a:p>
        </p:txBody>
      </p:sp>
    </p:spTree>
    <p:extLst>
      <p:ext uri="{BB962C8B-B14F-4D97-AF65-F5344CB8AC3E}">
        <p14:creationId xmlns:p14="http://schemas.microsoft.com/office/powerpoint/2010/main" val="42825082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flipH="1">
            <a:off x="252028" y="116632"/>
            <a:ext cx="8891972" cy="648072"/>
          </a:xfrm>
          <a:prstGeom prst="snip1Rect">
            <a:avLst>
              <a:gd name="adj" fmla="val 50000"/>
            </a:avLst>
          </a:prstGeom>
          <a:gradFill flip="none" rotWithShape="1">
            <a:gsLst>
              <a:gs pos="99167">
                <a:srgbClr val="C00000"/>
              </a:gs>
              <a:gs pos="0">
                <a:srgbClr val="C00000">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ea typeface="Arial Unicode MS" panose="020B0604020202020204" pitchFamily="34" charset="-122"/>
                <a:cs typeface="Arial Unicode MS" panose="020B0604020202020204" pitchFamily="34" charset="-122"/>
              </a:rPr>
              <a:t>Enlarged </a:t>
            </a:r>
            <a:r>
              <a:rPr lang="en-US" altLang="zh-CN" sz="2800" b="1" dirty="0" smtClean="0">
                <a:ea typeface="Arial Unicode MS" panose="020B0604020202020204" pitchFamily="34" charset="-122"/>
                <a:cs typeface="Arial Unicode MS" panose="020B0604020202020204" pitchFamily="34" charset="-122"/>
              </a:rPr>
              <a:t>Production Scale Reduces LCOE</a:t>
            </a:r>
            <a:endParaRPr lang="en-US" altLang="zh-CN" sz="2800" b="1" dirty="0">
              <a:ea typeface="Arial Unicode MS" panose="020B0604020202020204" pitchFamily="34" charset="-122"/>
              <a:cs typeface="Arial Unicode MS" panose="020B0604020202020204" pitchFamily="34" charset="-122"/>
            </a:endParaRPr>
          </a:p>
        </p:txBody>
      </p:sp>
      <p:sp>
        <p:nvSpPr>
          <p:cNvPr id="8" name="矩形 7"/>
          <p:cNvSpPr/>
          <p:nvPr/>
        </p:nvSpPr>
        <p:spPr>
          <a:xfrm>
            <a:off x="971600" y="1255534"/>
            <a:ext cx="8208912" cy="506292"/>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en-US" altLang="zh-CN" sz="2000" dirty="0">
                <a:solidFill>
                  <a:prstClr val="black"/>
                </a:solidFill>
                <a:ea typeface="Arial Unicode MS" panose="020B0604020202020204" pitchFamily="34" charset="-122"/>
                <a:cs typeface="Arial Unicode MS" panose="020B0604020202020204" pitchFamily="34" charset="-122"/>
              </a:rPr>
              <a:t>Solar module prices decrease with the increase of production scale</a:t>
            </a:r>
            <a:r>
              <a:rPr lang="zh-CN" altLang="en-US" sz="2000" dirty="0" smtClean="0">
                <a:solidFill>
                  <a:prstClr val="black"/>
                </a:solidFill>
                <a:ea typeface="Arial Unicode MS" panose="020B0604020202020204" pitchFamily="34" charset="-122"/>
                <a:cs typeface="Arial Unicode MS" panose="020B0604020202020204" pitchFamily="34" charset="-122"/>
              </a:rPr>
              <a:t> </a:t>
            </a:r>
            <a:endParaRPr lang="zh-CN" altLang="en-US" sz="2000" dirty="0">
              <a:solidFill>
                <a:prstClr val="black"/>
              </a:solidFill>
              <a:ea typeface="Arial Unicode MS" panose="020B0604020202020204" pitchFamily="34" charset="-122"/>
              <a:cs typeface="Arial Unicode MS" panose="020B0604020202020204" pitchFamily="34" charset="-122"/>
            </a:endParaRPr>
          </a:p>
        </p:txBody>
      </p:sp>
      <p:pic>
        <p:nvPicPr>
          <p:cNvPr id="12"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069743"/>
            <a:ext cx="6768752" cy="3085505"/>
          </a:xfrm>
          <a:prstGeom prst="rect">
            <a:avLst/>
          </a:prstGeom>
          <a:noFill/>
          <a:ln>
            <a:noFill/>
          </a:ln>
        </p:spPr>
      </p:pic>
      <p:sp>
        <p:nvSpPr>
          <p:cNvPr id="15" name="矩形 14"/>
          <p:cNvSpPr/>
          <p:nvPr/>
        </p:nvSpPr>
        <p:spPr>
          <a:xfrm>
            <a:off x="4752747" y="5445224"/>
            <a:ext cx="3491661" cy="261610"/>
          </a:xfrm>
          <a:prstGeom prst="rect">
            <a:avLst/>
          </a:prstGeom>
        </p:spPr>
        <p:txBody>
          <a:bodyPr wrap="none">
            <a:spAutoFit/>
          </a:bodyPr>
          <a:lstStyle/>
          <a:p>
            <a:r>
              <a:rPr lang="en-US" altLang="zh-CN" sz="1100" dirty="0">
                <a:solidFill>
                  <a:schemeClr val="tx1">
                    <a:lumMod val="50000"/>
                    <a:lumOff val="50000"/>
                  </a:schemeClr>
                </a:solidFill>
                <a:ea typeface="Arial Unicode MS" panose="020B0604020202020204" pitchFamily="34" charset="-122"/>
                <a:cs typeface="Arial Unicode MS" panose="020B0604020202020204" pitchFamily="34" charset="-122"/>
              </a:rPr>
              <a:t>Source:  Current and Future Cost of PV_2015 _</a:t>
            </a:r>
            <a:r>
              <a:rPr lang="en-US" altLang="zh-CN" sz="1100" dirty="0" err="1">
                <a:solidFill>
                  <a:schemeClr val="tx1">
                    <a:lumMod val="50000"/>
                    <a:lumOff val="50000"/>
                  </a:schemeClr>
                </a:solidFill>
                <a:ea typeface="Arial Unicode MS" panose="020B0604020202020204" pitchFamily="34" charset="-122"/>
                <a:cs typeface="Arial Unicode MS" panose="020B0604020202020204" pitchFamily="34" charset="-122"/>
              </a:rPr>
              <a:t>Fraunhofer</a:t>
            </a:r>
            <a:endParaRPr lang="zh-CN" altLang="zh-CN" sz="1100" dirty="0">
              <a:solidFill>
                <a:schemeClr val="tx1">
                  <a:lumMod val="50000"/>
                  <a:lumOff val="50000"/>
                </a:schemeClr>
              </a:solidFill>
              <a:ea typeface="Arial Unicode MS" panose="020B0604020202020204" pitchFamily="34" charset="-122"/>
              <a:cs typeface="Arial Unicode MS" panose="020B0604020202020204" pitchFamily="34" charset="-122"/>
            </a:endParaRPr>
          </a:p>
        </p:txBody>
      </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36</a:t>
            </a:fld>
            <a:endParaRPr lang="zh-CN" altLang="en-US" sz="1100"/>
          </a:p>
        </p:txBody>
      </p:sp>
      <p:sp>
        <p:nvSpPr>
          <p:cNvPr id="14" name="矩形 4"/>
          <p:cNvSpPr/>
          <p:nvPr/>
        </p:nvSpPr>
        <p:spPr>
          <a:xfrm rot="10800000">
            <a:off x="36512" y="836712"/>
            <a:ext cx="431032" cy="50405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smtClean="0">
                <a:ea typeface="Arial Unicode MS" panose="020B0604020202020204" pitchFamily="34" charset="-122"/>
                <a:cs typeface="Arial Unicode MS" panose="020B0604020202020204" pitchFamily="34" charset="-122"/>
              </a:rPr>
              <a:t> </a:t>
            </a:r>
            <a:r>
              <a:rPr lang="en-US" altLang="zh-CN" sz="2200">
                <a:ea typeface="Arial Unicode MS" panose="020B0604020202020204" pitchFamily="34" charset="-122"/>
                <a:cs typeface="Arial Unicode MS" panose="020B0604020202020204" pitchFamily="34" charset="-122"/>
              </a:rPr>
              <a:t>     </a:t>
            </a:r>
            <a:r>
              <a:rPr lang="en-US" altLang="zh-CN" sz="2200" b="1" smtClean="0">
                <a:ea typeface="Arial Unicode MS" panose="020B0604020202020204" pitchFamily="34" charset="-122"/>
                <a:cs typeface="Arial Unicode MS" panose="020B0604020202020204" pitchFamily="34" charset="-122"/>
              </a:rPr>
              <a:t>3.1  </a:t>
            </a:r>
            <a:r>
              <a:rPr lang="en-US" altLang="zh-CN" sz="2200" smtClean="0">
                <a:ea typeface="Arial Unicode MS" panose="020B0604020202020204" pitchFamily="34" charset="-122"/>
                <a:cs typeface="Arial Unicode MS" panose="020B0604020202020204" pitchFamily="34" charset="-122"/>
              </a:rPr>
              <a:t> </a:t>
            </a:r>
            <a:r>
              <a:rPr lang="en-US" altLang="zh-CN" sz="2200" dirty="0">
                <a:ea typeface="Arial Unicode MS" panose="020B0604020202020204" pitchFamily="34" charset="-122"/>
                <a:cs typeface="Arial Unicode MS" panose="020B0604020202020204" pitchFamily="34" charset="-122"/>
              </a:rPr>
              <a:t>LCOE will Continue to Decrease </a:t>
            </a:r>
            <a:endParaRPr lang="zh-CN" altLang="en-US" sz="2200" dirty="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18932371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flipH="1">
            <a:off x="252028" y="116632"/>
            <a:ext cx="8891972" cy="648072"/>
          </a:xfrm>
          <a:prstGeom prst="snip1Rect">
            <a:avLst>
              <a:gd name="adj" fmla="val 50000"/>
            </a:avLst>
          </a:prstGeom>
          <a:gradFill flip="none" rotWithShape="1">
            <a:gsLst>
              <a:gs pos="99167">
                <a:srgbClr val="C00000"/>
              </a:gs>
              <a:gs pos="0">
                <a:srgbClr val="C00000">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ea typeface="Arial Unicode MS" panose="020B0604020202020204" pitchFamily="34" charset="-122"/>
                <a:cs typeface="Arial Unicode MS" panose="020B0604020202020204" pitchFamily="34" charset="-122"/>
              </a:rPr>
              <a:t>Government Incentives will Help Drive Down LCOE</a:t>
            </a:r>
            <a:endParaRPr lang="en-US" altLang="zh-CN" sz="2800" b="1" dirty="0">
              <a:ea typeface="Arial Unicode MS" panose="020B0604020202020204" pitchFamily="34" charset="-122"/>
              <a:cs typeface="Arial Unicode MS" panose="020B0604020202020204" pitchFamily="34" charset="-122"/>
            </a:endParaRPr>
          </a:p>
        </p:txBody>
      </p:sp>
      <p:sp>
        <p:nvSpPr>
          <p:cNvPr id="15" name="矩形 14"/>
          <p:cNvSpPr/>
          <p:nvPr/>
        </p:nvSpPr>
        <p:spPr>
          <a:xfrm>
            <a:off x="4857140" y="3671446"/>
            <a:ext cx="4017446" cy="261610"/>
          </a:xfrm>
          <a:prstGeom prst="rect">
            <a:avLst/>
          </a:prstGeom>
        </p:spPr>
        <p:txBody>
          <a:bodyPr wrap="none">
            <a:spAutoFit/>
          </a:bodyPr>
          <a:lstStyle/>
          <a:p>
            <a:r>
              <a:rPr lang="en-US" altLang="zh-CN" sz="1100" dirty="0">
                <a:solidFill>
                  <a:schemeClr val="tx1">
                    <a:lumMod val="50000"/>
                    <a:lumOff val="50000"/>
                  </a:schemeClr>
                </a:solidFill>
                <a:ea typeface="Arial Unicode MS" panose="020B0604020202020204" pitchFamily="34" charset="-122"/>
                <a:cs typeface="Arial Unicode MS" panose="020B0604020202020204" pitchFamily="34" charset="-122"/>
              </a:rPr>
              <a:t>Source: Technology Roadmap Solar Photovoltaic Energy_2014 _IEA</a:t>
            </a:r>
            <a:endParaRPr lang="zh-CN" altLang="zh-CN" sz="1100" dirty="0">
              <a:solidFill>
                <a:schemeClr val="tx1">
                  <a:lumMod val="50000"/>
                  <a:lumOff val="50000"/>
                </a:schemeClr>
              </a:solidFill>
              <a:ea typeface="Arial Unicode MS" panose="020B0604020202020204" pitchFamily="34" charset="-122"/>
              <a:cs typeface="Arial Unicode MS" panose="020B0604020202020204" pitchFamily="34" charset="-122"/>
            </a:endParaRPr>
          </a:p>
        </p:txBody>
      </p:sp>
      <p:graphicFrame>
        <p:nvGraphicFramePr>
          <p:cNvPr id="2" name="表格 1"/>
          <p:cNvGraphicFramePr>
            <a:graphicFrameLocks noGrp="1"/>
          </p:cNvGraphicFramePr>
          <p:nvPr>
            <p:extLst>
              <p:ext uri="{D42A27DB-BD31-4B8C-83A1-F6EECF244321}">
                <p14:modId xmlns:p14="http://schemas.microsoft.com/office/powerpoint/2010/main" val="793859537"/>
              </p:ext>
            </p:extLst>
          </p:nvPr>
        </p:nvGraphicFramePr>
        <p:xfrm>
          <a:off x="908018" y="1196752"/>
          <a:ext cx="7912454" cy="2262910"/>
        </p:xfrm>
        <a:graphic>
          <a:graphicData uri="http://schemas.openxmlformats.org/drawingml/2006/table">
            <a:tbl>
              <a:tblPr>
                <a:tableStyleId>{9D7B26C5-4107-4FEC-AEDC-1716B250A1EF}</a:tableStyleId>
              </a:tblPr>
              <a:tblGrid>
                <a:gridCol w="649611"/>
                <a:gridCol w="2419118"/>
                <a:gridCol w="4843725"/>
              </a:tblGrid>
              <a:tr h="444302">
                <a:tc gridSpan="2">
                  <a:txBody>
                    <a:bodyPr/>
                    <a:lstStyle/>
                    <a:p>
                      <a:pPr algn="ctr" fontAlgn="ctr">
                        <a:lnSpc>
                          <a:spcPct val="115000"/>
                        </a:lnSpc>
                        <a:spcAft>
                          <a:spcPts val="1000"/>
                        </a:spcAft>
                      </a:pPr>
                      <a:r>
                        <a:rPr lang="en-US" sz="1600" b="1" kern="1200" smtClean="0">
                          <a:effectLst/>
                          <a:latin typeface="+mn-lt"/>
                          <a:ea typeface="Arial Unicode MS" panose="020B0604020202020204" pitchFamily="34" charset="-122"/>
                          <a:cs typeface="Arial Unicode MS" panose="020B0604020202020204" pitchFamily="34" charset="-122"/>
                        </a:rPr>
                        <a:t>Policy</a:t>
                      </a:r>
                      <a:r>
                        <a:rPr lang="en-US" sz="1600" b="1" kern="1200" baseline="0" smtClean="0">
                          <a:effectLst/>
                          <a:latin typeface="+mn-lt"/>
                          <a:ea typeface="Arial Unicode MS" panose="020B0604020202020204" pitchFamily="34" charset="-122"/>
                          <a:cs typeface="Arial Unicode MS" panose="020B0604020202020204" pitchFamily="34" charset="-122"/>
                        </a:rPr>
                        <a:t>  </a:t>
                      </a:r>
                      <a:r>
                        <a:rPr lang="en-US" sz="1600" b="1" kern="1200" smtClean="0">
                          <a:effectLst/>
                          <a:latin typeface="+mn-lt"/>
                          <a:ea typeface="Arial Unicode MS" panose="020B0604020202020204" pitchFamily="34" charset="-122"/>
                          <a:cs typeface="Arial Unicode MS" panose="020B0604020202020204" pitchFamily="34" charset="-122"/>
                        </a:rPr>
                        <a:t>types</a:t>
                      </a:r>
                      <a:endParaRPr lang="zh-CN" sz="1600" b="1" kern="100" dirty="0">
                        <a:effectLst/>
                        <a:latin typeface="+mn-lt"/>
                        <a:ea typeface="Arial Unicode MS" panose="020B0604020202020204" pitchFamily="34" charset="-122"/>
                        <a:cs typeface="Arial Unicode MS" panose="020B0604020202020204" pitchFamily="34" charset="-122"/>
                      </a:endParaRPr>
                    </a:p>
                  </a:txBody>
                  <a:tcPr marL="9525" marR="9525" marT="9525" marB="0" anchor="ctr"/>
                </a:tc>
                <a:tc hMerge="1">
                  <a:txBody>
                    <a:bodyPr/>
                    <a:lstStyle/>
                    <a:p>
                      <a:endParaRPr lang="zh-CN" altLang="en-US"/>
                    </a:p>
                  </a:txBody>
                  <a:tcPr/>
                </a:tc>
                <a:tc>
                  <a:txBody>
                    <a:bodyPr/>
                    <a:lstStyle/>
                    <a:p>
                      <a:pPr algn="ctr" fontAlgn="ctr">
                        <a:lnSpc>
                          <a:spcPct val="115000"/>
                        </a:lnSpc>
                        <a:spcAft>
                          <a:spcPts val="1000"/>
                        </a:spcAft>
                      </a:pPr>
                      <a:r>
                        <a:rPr lang="en-US" sz="1600" b="1" kern="1200" smtClean="0">
                          <a:effectLst/>
                          <a:latin typeface="+mn-lt"/>
                          <a:ea typeface="Arial Unicode MS" panose="020B0604020202020204" pitchFamily="34" charset="-122"/>
                          <a:cs typeface="Arial Unicode MS" panose="020B0604020202020204" pitchFamily="34" charset="-122"/>
                        </a:rPr>
                        <a:t>PV  industry  </a:t>
                      </a:r>
                      <a:r>
                        <a:rPr lang="en-US" sz="1600" b="1" kern="1200" dirty="0">
                          <a:effectLst/>
                          <a:latin typeface="+mn-lt"/>
                          <a:ea typeface="Arial Unicode MS" panose="020B0604020202020204" pitchFamily="34" charset="-122"/>
                          <a:cs typeface="Arial Unicode MS" panose="020B0604020202020204" pitchFamily="34" charset="-122"/>
                        </a:rPr>
                        <a:t>needs</a:t>
                      </a:r>
                      <a:endParaRPr lang="zh-CN" sz="1600" b="1" kern="100" dirty="0">
                        <a:effectLst/>
                        <a:latin typeface="+mn-lt"/>
                        <a:ea typeface="Arial Unicode MS" panose="020B0604020202020204" pitchFamily="34" charset="-122"/>
                        <a:cs typeface="Arial Unicode MS" panose="020B0604020202020204" pitchFamily="34" charset="-122"/>
                      </a:endParaRPr>
                    </a:p>
                  </a:txBody>
                  <a:tcPr marL="9525" marR="9525" marT="9525" marB="0" anchor="ctr"/>
                </a:tc>
              </a:tr>
              <a:tr h="484006">
                <a:tc>
                  <a:txBody>
                    <a:bodyPr/>
                    <a:lstStyle/>
                    <a:p>
                      <a:pPr algn="ctr">
                        <a:lnSpc>
                          <a:spcPct val="150000"/>
                        </a:lnSpc>
                        <a:spcAft>
                          <a:spcPts val="1000"/>
                        </a:spcAft>
                      </a:pPr>
                      <a:r>
                        <a:rPr lang="en-US" sz="1400" kern="1200" dirty="0">
                          <a:effectLst/>
                          <a:latin typeface="+mn-lt"/>
                          <a:ea typeface="Arial Unicode MS" panose="020B0604020202020204" pitchFamily="34" charset="-122"/>
                          <a:cs typeface="Arial Unicode MS" panose="020B0604020202020204" pitchFamily="34" charset="-122"/>
                        </a:rPr>
                        <a:t>1</a:t>
                      </a:r>
                      <a:endParaRPr lang="zh-CN" sz="1400" kern="100" dirty="0">
                        <a:effectLst/>
                        <a:latin typeface="+mn-lt"/>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a:lnSpc>
                          <a:spcPct val="150000"/>
                        </a:lnSpc>
                        <a:spcAft>
                          <a:spcPts val="1000"/>
                        </a:spcAft>
                      </a:pPr>
                      <a:r>
                        <a:rPr lang="en-US" sz="1400" b="1" kern="1200" dirty="0">
                          <a:solidFill>
                            <a:srgbClr val="C00000"/>
                          </a:solidFill>
                          <a:effectLst/>
                          <a:latin typeface="+mn-lt"/>
                          <a:ea typeface="Arial Unicode MS" panose="020B0604020202020204" pitchFamily="34" charset="-122"/>
                          <a:cs typeface="Arial Unicode MS" panose="020B0604020202020204" pitchFamily="34" charset="-122"/>
                        </a:rPr>
                        <a:t>Financial policy</a:t>
                      </a:r>
                      <a:endParaRPr lang="zh-CN" sz="1400" b="1" kern="100" dirty="0">
                        <a:solidFill>
                          <a:srgbClr val="C00000"/>
                        </a:solidFill>
                        <a:effectLst/>
                        <a:latin typeface="+mn-lt"/>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ct val="115000"/>
                        </a:lnSpc>
                        <a:spcAft>
                          <a:spcPts val="1000"/>
                        </a:spcAft>
                      </a:pPr>
                      <a:r>
                        <a:rPr lang="en-US" sz="1400" b="1" kern="1200" dirty="0">
                          <a:solidFill>
                            <a:srgbClr val="C00000"/>
                          </a:solidFill>
                          <a:effectLst/>
                          <a:latin typeface="+mn-lt"/>
                          <a:ea typeface="Arial Unicode MS" panose="020B0604020202020204" pitchFamily="34" charset="-122"/>
                          <a:cs typeface="Arial Unicode MS" panose="020B0604020202020204" pitchFamily="34" charset="-122"/>
                        </a:rPr>
                        <a:t>Long term, stable low capital cost</a:t>
                      </a:r>
                      <a:endParaRPr lang="zh-CN" sz="1400" b="1" kern="100" dirty="0">
                        <a:solidFill>
                          <a:srgbClr val="C00000"/>
                        </a:solidFill>
                        <a:effectLst/>
                        <a:latin typeface="+mn-lt"/>
                        <a:ea typeface="Arial Unicode MS" panose="020B0604020202020204" pitchFamily="34" charset="-122"/>
                        <a:cs typeface="Arial Unicode MS" panose="020B0604020202020204" pitchFamily="34" charset="-122"/>
                      </a:endParaRPr>
                    </a:p>
                  </a:txBody>
                  <a:tcPr marL="9525" marR="9525" marT="9525" marB="0" anchor="ctr"/>
                </a:tc>
              </a:tr>
              <a:tr h="484006">
                <a:tc>
                  <a:txBody>
                    <a:bodyPr/>
                    <a:lstStyle/>
                    <a:p>
                      <a:pPr algn="ctr">
                        <a:lnSpc>
                          <a:spcPct val="150000"/>
                        </a:lnSpc>
                        <a:spcAft>
                          <a:spcPts val="1000"/>
                        </a:spcAft>
                      </a:pPr>
                      <a:r>
                        <a:rPr lang="en-US" sz="1400" kern="1200" dirty="0">
                          <a:effectLst/>
                          <a:latin typeface="+mn-lt"/>
                          <a:ea typeface="Arial Unicode MS" panose="020B0604020202020204" pitchFamily="34" charset="-122"/>
                          <a:cs typeface="Arial Unicode MS" panose="020B0604020202020204" pitchFamily="34" charset="-122"/>
                        </a:rPr>
                        <a:t>2</a:t>
                      </a:r>
                      <a:endParaRPr lang="zh-CN" sz="1400" kern="100" dirty="0">
                        <a:effectLst/>
                        <a:latin typeface="+mn-lt"/>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a:lnSpc>
                          <a:spcPct val="150000"/>
                        </a:lnSpc>
                        <a:spcAft>
                          <a:spcPts val="1000"/>
                        </a:spcAft>
                      </a:pPr>
                      <a:r>
                        <a:rPr lang="en-US" sz="1400" kern="1200" dirty="0">
                          <a:effectLst/>
                          <a:latin typeface="+mn-lt"/>
                          <a:ea typeface="Arial Unicode MS" panose="020B0604020202020204" pitchFamily="34" charset="-122"/>
                          <a:cs typeface="Arial Unicode MS" panose="020B0604020202020204" pitchFamily="34" charset="-122"/>
                        </a:rPr>
                        <a:t>Grid connection policy</a:t>
                      </a:r>
                      <a:endParaRPr lang="zh-CN" sz="1400" kern="100" dirty="0">
                        <a:effectLst/>
                        <a:latin typeface="+mn-lt"/>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ts val="2000"/>
                        </a:lnSpc>
                        <a:spcAft>
                          <a:spcPts val="1000"/>
                        </a:spcAft>
                      </a:pPr>
                      <a:r>
                        <a:rPr lang="en-US" sz="1400" kern="1200" dirty="0">
                          <a:effectLst/>
                          <a:latin typeface="+mn-lt"/>
                          <a:ea typeface="Arial Unicode MS" panose="020B0604020202020204" pitchFamily="34" charset="-122"/>
                          <a:cs typeface="Arial Unicode MS" panose="020B0604020202020204" pitchFamily="34" charset="-122"/>
                        </a:rPr>
                        <a:t>Simplified grid connection policies and zero connection costs</a:t>
                      </a:r>
                      <a:endParaRPr lang="zh-CN" sz="1400" kern="100" dirty="0">
                        <a:effectLst/>
                        <a:latin typeface="+mn-lt"/>
                        <a:ea typeface="Arial Unicode MS" panose="020B0604020202020204" pitchFamily="34" charset="-122"/>
                        <a:cs typeface="Arial Unicode MS" panose="020B0604020202020204" pitchFamily="34" charset="-122"/>
                      </a:endParaRPr>
                    </a:p>
                  </a:txBody>
                  <a:tcPr marL="9525" marR="9525" marT="9525" marB="0" anchor="ctr"/>
                </a:tc>
              </a:tr>
              <a:tr h="484006">
                <a:tc>
                  <a:txBody>
                    <a:bodyPr/>
                    <a:lstStyle/>
                    <a:p>
                      <a:pPr algn="ctr">
                        <a:lnSpc>
                          <a:spcPct val="150000"/>
                        </a:lnSpc>
                        <a:spcAft>
                          <a:spcPts val="1000"/>
                        </a:spcAft>
                      </a:pPr>
                      <a:r>
                        <a:rPr lang="en-US" sz="1400" kern="1200" dirty="0">
                          <a:effectLst/>
                          <a:latin typeface="+mn-lt"/>
                          <a:ea typeface="Arial Unicode MS" panose="020B0604020202020204" pitchFamily="34" charset="-122"/>
                          <a:cs typeface="Arial Unicode MS" panose="020B0604020202020204" pitchFamily="34" charset="-122"/>
                        </a:rPr>
                        <a:t>3</a:t>
                      </a:r>
                      <a:endParaRPr lang="zh-CN" sz="1400" kern="100" dirty="0">
                        <a:effectLst/>
                        <a:latin typeface="+mn-lt"/>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a:lnSpc>
                          <a:spcPct val="150000"/>
                        </a:lnSpc>
                        <a:spcAft>
                          <a:spcPts val="1000"/>
                        </a:spcAft>
                      </a:pPr>
                      <a:r>
                        <a:rPr lang="en-US" sz="1400" kern="1200" dirty="0">
                          <a:effectLst/>
                          <a:latin typeface="+mn-lt"/>
                          <a:ea typeface="Arial Unicode MS" panose="020B0604020202020204" pitchFamily="34" charset="-122"/>
                          <a:cs typeface="Arial Unicode MS" panose="020B0604020202020204" pitchFamily="34" charset="-122"/>
                        </a:rPr>
                        <a:t>Approval policy</a:t>
                      </a:r>
                      <a:endParaRPr lang="zh-CN" sz="1400" kern="100" dirty="0">
                        <a:effectLst/>
                        <a:latin typeface="+mn-lt"/>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ct val="115000"/>
                        </a:lnSpc>
                        <a:spcAft>
                          <a:spcPts val="1000"/>
                        </a:spcAft>
                      </a:pPr>
                      <a:r>
                        <a:rPr lang="en-US" sz="1400" kern="1200">
                          <a:effectLst/>
                          <a:latin typeface="+mn-lt"/>
                          <a:ea typeface="Arial Unicode MS" panose="020B0604020202020204" pitchFamily="34" charset="-122"/>
                          <a:cs typeface="Arial Unicode MS" panose="020B0604020202020204" pitchFamily="34" charset="-122"/>
                        </a:rPr>
                        <a:t>Simplified approval process and zero approval costs</a:t>
                      </a:r>
                      <a:endParaRPr lang="zh-CN" sz="1400" kern="100">
                        <a:effectLst/>
                        <a:latin typeface="+mn-lt"/>
                        <a:ea typeface="Arial Unicode MS" panose="020B0604020202020204" pitchFamily="34" charset="-122"/>
                        <a:cs typeface="Arial Unicode MS" panose="020B0604020202020204" pitchFamily="34" charset="-122"/>
                      </a:endParaRPr>
                    </a:p>
                  </a:txBody>
                  <a:tcPr marL="9525" marR="9525" marT="9525" marB="0" anchor="ctr"/>
                </a:tc>
              </a:tr>
              <a:tr h="366590">
                <a:tc>
                  <a:txBody>
                    <a:bodyPr/>
                    <a:lstStyle/>
                    <a:p>
                      <a:pPr algn="ctr">
                        <a:lnSpc>
                          <a:spcPct val="150000"/>
                        </a:lnSpc>
                        <a:spcAft>
                          <a:spcPts val="1000"/>
                        </a:spcAft>
                      </a:pPr>
                      <a:r>
                        <a:rPr lang="en-US" sz="1400" kern="1200">
                          <a:effectLst/>
                          <a:latin typeface="+mn-lt"/>
                          <a:ea typeface="Arial Unicode MS" panose="020B0604020202020204" pitchFamily="34" charset="-122"/>
                          <a:cs typeface="Arial Unicode MS" panose="020B0604020202020204" pitchFamily="34" charset="-122"/>
                        </a:rPr>
                        <a:t>4</a:t>
                      </a:r>
                      <a:endParaRPr lang="zh-CN" sz="1400" kern="100">
                        <a:effectLst/>
                        <a:latin typeface="+mn-lt"/>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a:lnSpc>
                          <a:spcPct val="150000"/>
                        </a:lnSpc>
                        <a:spcAft>
                          <a:spcPts val="1000"/>
                        </a:spcAft>
                      </a:pPr>
                      <a:r>
                        <a:rPr lang="en-US" sz="1400" kern="1200" dirty="0">
                          <a:effectLst/>
                          <a:latin typeface="+mn-lt"/>
                          <a:ea typeface="Arial Unicode MS" panose="020B0604020202020204" pitchFamily="34" charset="-122"/>
                          <a:cs typeface="Arial Unicode MS" panose="020B0604020202020204" pitchFamily="34" charset="-122"/>
                        </a:rPr>
                        <a:t>Land use policy</a:t>
                      </a:r>
                      <a:endParaRPr lang="zh-CN" sz="1400" kern="100" dirty="0">
                        <a:effectLst/>
                        <a:latin typeface="+mn-lt"/>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lnSpc>
                          <a:spcPct val="115000"/>
                        </a:lnSpc>
                        <a:spcAft>
                          <a:spcPts val="1000"/>
                        </a:spcAft>
                      </a:pPr>
                      <a:r>
                        <a:rPr lang="en-US" sz="1400" kern="1200" dirty="0">
                          <a:effectLst/>
                          <a:latin typeface="+mn-lt"/>
                          <a:ea typeface="Arial Unicode MS" panose="020B0604020202020204" pitchFamily="34" charset="-122"/>
                          <a:cs typeface="Arial Unicode MS" panose="020B0604020202020204" pitchFamily="34" charset="-122"/>
                        </a:rPr>
                        <a:t>Well defined and low-cost land use policy</a:t>
                      </a:r>
                      <a:endParaRPr lang="zh-CN" sz="1400" kern="100" dirty="0">
                        <a:effectLst/>
                        <a:latin typeface="+mn-lt"/>
                        <a:ea typeface="Arial Unicode MS" panose="020B0604020202020204" pitchFamily="34" charset="-122"/>
                        <a:cs typeface="Arial Unicode MS" panose="020B0604020202020204" pitchFamily="34" charset="-122"/>
                      </a:endParaRPr>
                    </a:p>
                  </a:txBody>
                  <a:tcPr marL="9525" marR="9525" marT="9525" marB="0" anchor="ctr"/>
                </a:tc>
              </a:tr>
            </a:tbl>
          </a:graphicData>
        </a:graphic>
      </p:graphicFrame>
      <p:pic>
        <p:nvPicPr>
          <p:cNvPr id="9" name="图片 8"/>
          <p:cNvPicPr/>
          <p:nvPr/>
        </p:nvPicPr>
        <p:blipFill>
          <a:blip r:embed="rId3">
            <a:extLst>
              <a:ext uri="{28A0092B-C50C-407E-A947-70E740481C1C}">
                <a14:useLocalDpi xmlns:a14="http://schemas.microsoft.com/office/drawing/2010/main" val="0"/>
              </a:ext>
            </a:extLst>
          </a:blip>
          <a:srcRect/>
          <a:stretch>
            <a:fillRect/>
          </a:stretch>
        </p:blipFill>
        <p:spPr bwMode="auto">
          <a:xfrm>
            <a:off x="827584" y="3933056"/>
            <a:ext cx="8033749" cy="2520280"/>
          </a:xfrm>
          <a:prstGeom prst="rect">
            <a:avLst/>
          </a:prstGeom>
          <a:noFill/>
          <a:ln>
            <a:noFill/>
          </a:ln>
        </p:spPr>
      </p:pic>
      <p:sp>
        <p:nvSpPr>
          <p:cNvPr id="4" name="页脚占位符 3"/>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37</a:t>
            </a:fld>
            <a:endParaRPr lang="zh-CN" altLang="en-US" sz="1100"/>
          </a:p>
        </p:txBody>
      </p:sp>
      <p:sp>
        <p:nvSpPr>
          <p:cNvPr id="13" name="矩形 4"/>
          <p:cNvSpPr/>
          <p:nvPr/>
        </p:nvSpPr>
        <p:spPr>
          <a:xfrm rot="10800000">
            <a:off x="36512" y="836712"/>
            <a:ext cx="431032" cy="50405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smtClean="0">
                <a:ea typeface="Arial Unicode MS" panose="020B0604020202020204" pitchFamily="34" charset="-122"/>
                <a:cs typeface="Arial Unicode MS" panose="020B0604020202020204" pitchFamily="34" charset="-122"/>
              </a:rPr>
              <a:t> </a:t>
            </a:r>
            <a:r>
              <a:rPr lang="en-US" altLang="zh-CN" sz="2200">
                <a:ea typeface="Arial Unicode MS" panose="020B0604020202020204" pitchFamily="34" charset="-122"/>
                <a:cs typeface="Arial Unicode MS" panose="020B0604020202020204" pitchFamily="34" charset="-122"/>
              </a:rPr>
              <a:t>     </a:t>
            </a:r>
            <a:r>
              <a:rPr lang="en-US" altLang="zh-CN" sz="2200" b="1" smtClean="0">
                <a:ea typeface="Arial Unicode MS" panose="020B0604020202020204" pitchFamily="34" charset="-122"/>
                <a:cs typeface="Arial Unicode MS" panose="020B0604020202020204" pitchFamily="34" charset="-122"/>
              </a:rPr>
              <a:t>3.1  </a:t>
            </a:r>
            <a:r>
              <a:rPr lang="en-US" altLang="zh-CN" sz="2200" smtClean="0">
                <a:ea typeface="Arial Unicode MS" panose="020B0604020202020204" pitchFamily="34" charset="-122"/>
                <a:cs typeface="Arial Unicode MS" panose="020B0604020202020204" pitchFamily="34" charset="-122"/>
              </a:rPr>
              <a:t> </a:t>
            </a:r>
            <a:r>
              <a:rPr lang="en-US" altLang="zh-CN" sz="2200" dirty="0">
                <a:ea typeface="Arial Unicode MS" panose="020B0604020202020204" pitchFamily="34" charset="-122"/>
                <a:cs typeface="Arial Unicode MS" panose="020B0604020202020204" pitchFamily="34" charset="-122"/>
              </a:rPr>
              <a:t>LCOE will Continue to Decrease </a:t>
            </a:r>
            <a:endParaRPr lang="zh-CN" altLang="en-US" sz="2200" dirty="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38347396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p:cNvSpPr/>
          <p:nvPr/>
        </p:nvSpPr>
        <p:spPr>
          <a:xfrm rot="10800000">
            <a:off x="36512" y="1124744"/>
            <a:ext cx="719064" cy="56166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2200" b="1" dirty="0" smtClean="0">
                <a:ea typeface="Arial Unicode MS" panose="020B0604020202020204" pitchFamily="34" charset="-122"/>
                <a:cs typeface="Arial Unicode MS" panose="020B0604020202020204" pitchFamily="34" charset="-122"/>
              </a:rPr>
              <a:t>3.2</a:t>
            </a:r>
            <a:r>
              <a:rPr lang="en-US" altLang="zh-CN" sz="2200" dirty="0" smtClean="0">
                <a:ea typeface="Arial Unicode MS" panose="020B0604020202020204" pitchFamily="34" charset="-122"/>
                <a:cs typeface="Arial Unicode MS" panose="020B0604020202020204" pitchFamily="34" charset="-122"/>
              </a:rPr>
              <a:t>   The Development of an Energy Internet </a:t>
            </a:r>
          </a:p>
          <a:p>
            <a:pPr algn="ctr"/>
            <a:r>
              <a:rPr lang="en-US" altLang="zh-CN" sz="2200" dirty="0">
                <a:ea typeface="Arial Unicode MS" panose="020B0604020202020204" pitchFamily="34" charset="-122"/>
                <a:cs typeface="Arial Unicode MS" panose="020B0604020202020204" pitchFamily="34" charset="-122"/>
              </a:rPr>
              <a:t> </a:t>
            </a:r>
            <a:r>
              <a:rPr lang="en-US" altLang="zh-CN" sz="2200" dirty="0" smtClean="0">
                <a:ea typeface="Arial Unicode MS" panose="020B0604020202020204" pitchFamily="34" charset="-122"/>
                <a:cs typeface="Arial Unicode MS" panose="020B0604020202020204" pitchFamily="34" charset="-122"/>
              </a:rPr>
              <a:t>        will Help Reduce PV Energy Curtailment</a:t>
            </a:r>
          </a:p>
        </p:txBody>
      </p:sp>
      <p:sp>
        <p:nvSpPr>
          <p:cNvPr id="7" name="剪去单角的矩形 6"/>
          <p:cNvSpPr/>
          <p:nvPr/>
        </p:nvSpPr>
        <p:spPr>
          <a:xfrm flipH="1">
            <a:off x="179512" y="116632"/>
            <a:ext cx="8964488" cy="936104"/>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altLang="zh-CN" sz="2800" b="1" dirty="0">
                <a:ea typeface="Arial Unicode MS" panose="020B0604020202020204" pitchFamily="34" charset="-122"/>
                <a:cs typeface="Arial Unicode MS" panose="020B0604020202020204" pitchFamily="34" charset="-122"/>
              </a:rPr>
              <a:t> </a:t>
            </a:r>
            <a:r>
              <a:rPr lang="en-US" altLang="zh-CN" sz="2800" b="1" dirty="0" smtClean="0">
                <a:ea typeface="Arial Unicode MS" panose="020B0604020202020204" pitchFamily="34" charset="-122"/>
                <a:cs typeface="Arial Unicode MS" panose="020B0604020202020204" pitchFamily="34" charset="-122"/>
              </a:rPr>
              <a:t>The Global Power Grid will be Transformed into </a:t>
            </a:r>
          </a:p>
          <a:p>
            <a:pPr algn="ctr"/>
            <a:r>
              <a:rPr lang="en-US" altLang="zh-CN" sz="2800" b="1" dirty="0" smtClean="0">
                <a:ea typeface="Arial Unicode MS" panose="020B0604020202020204" pitchFamily="34" charset="-122"/>
                <a:cs typeface="Arial Unicode MS" panose="020B0604020202020204" pitchFamily="34" charset="-122"/>
              </a:rPr>
              <a:t> an Energy Sharing Network</a:t>
            </a:r>
            <a:endParaRPr lang="zh-CN" altLang="en-US" sz="2800" dirty="0">
              <a:ea typeface="Arial Unicode MS" panose="020B0604020202020204" pitchFamily="34" charset="-122"/>
              <a:cs typeface="Arial Unicode MS" panose="020B0604020202020204" pitchFamily="34" charset="-122"/>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1744" y="1582671"/>
            <a:ext cx="4588527" cy="4438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38</a:t>
            </a:fld>
            <a:endParaRPr lang="zh-CN" altLang="en-US" sz="1100"/>
          </a:p>
        </p:txBody>
      </p:sp>
    </p:spTree>
    <p:extLst>
      <p:ext uri="{BB962C8B-B14F-4D97-AF65-F5344CB8AC3E}">
        <p14:creationId xmlns:p14="http://schemas.microsoft.com/office/powerpoint/2010/main" val="27148848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剪去单角的矩形 6"/>
          <p:cNvSpPr/>
          <p:nvPr/>
        </p:nvSpPr>
        <p:spPr>
          <a:xfrm flipH="1">
            <a:off x="179512" y="116632"/>
            <a:ext cx="8964488" cy="936104"/>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r>
              <a:rPr lang="en-US" altLang="zh-CN" sz="2800" b="1">
                <a:ea typeface="Arial Unicode MS" panose="020B0604020202020204" pitchFamily="34" charset="-122"/>
                <a:cs typeface="Arial Unicode MS" panose="020B0604020202020204" pitchFamily="34" charset="-122"/>
              </a:rPr>
              <a:t> </a:t>
            </a:r>
            <a:r>
              <a:rPr lang="en-US" altLang="zh-CN" sz="2800" b="1" smtClean="0">
                <a:ea typeface="Arial Unicode MS" panose="020B0604020202020204" pitchFamily="34" charset="-122"/>
                <a:cs typeface="Arial Unicode MS" panose="020B0604020202020204" pitchFamily="34" charset="-122"/>
              </a:rPr>
              <a:t>The Intermittency and Volatility of PV Generated </a:t>
            </a:r>
          </a:p>
          <a:p>
            <a:pPr algn="ctr"/>
            <a:r>
              <a:rPr lang="en-US" altLang="zh-CN" sz="2800" b="1" smtClean="0">
                <a:ea typeface="Arial Unicode MS" panose="020B0604020202020204" pitchFamily="34" charset="-122"/>
                <a:cs typeface="Arial Unicode MS" panose="020B0604020202020204" pitchFamily="34" charset="-122"/>
              </a:rPr>
              <a:t> Electricity can be Adjusted and Managed</a:t>
            </a:r>
            <a:endParaRPr lang="zh-CN" altLang="en-US" sz="2800" dirty="0">
              <a:ea typeface="Arial Unicode MS" panose="020B0604020202020204" pitchFamily="34" charset="-122"/>
              <a:cs typeface="Arial Unicode MS" panose="020B0604020202020204" pitchFamily="34" charset="-122"/>
            </a:endParaRPr>
          </a:p>
        </p:txBody>
      </p:sp>
      <p:sp>
        <p:nvSpPr>
          <p:cNvPr id="8" name="矩形 7"/>
          <p:cNvSpPr/>
          <p:nvPr/>
        </p:nvSpPr>
        <p:spPr>
          <a:xfrm>
            <a:off x="1403648" y="5559623"/>
            <a:ext cx="6480720" cy="430887"/>
          </a:xfrm>
          <a:prstGeom prst="rect">
            <a:avLst/>
          </a:prstGeom>
        </p:spPr>
        <p:txBody>
          <a:bodyPr wrap="square">
            <a:spAutoFit/>
          </a:bodyPr>
          <a:lstStyle/>
          <a:p>
            <a:pPr algn="r"/>
            <a:r>
              <a:rPr lang="en-US" altLang="zh-CN" sz="11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Source: China 2050 high renewable energy </a:t>
            </a:r>
            <a:r>
              <a:rPr lang="en-US" altLang="zh-CN" sz="110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penetration </a:t>
            </a:r>
            <a:r>
              <a:rPr lang="en-US" altLang="zh-CN" sz="1100" smtClean="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scenario </a:t>
            </a:r>
            <a:r>
              <a:rPr lang="en-US" altLang="zh-CN" sz="11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and </a:t>
            </a:r>
            <a:r>
              <a:rPr lang="en-US" altLang="zh-CN" sz="110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roadmap </a:t>
            </a:r>
            <a:r>
              <a:rPr lang="en-US" altLang="zh-CN" sz="1100" smtClean="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study_2050</a:t>
            </a:r>
          </a:p>
          <a:p>
            <a:pPr algn="r"/>
            <a:r>
              <a:rPr lang="en-US" altLang="zh-CN" sz="110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1100" smtClean="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             _ </a:t>
            </a:r>
            <a:r>
              <a:rPr lang="en-US" altLang="zh-CN" sz="110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the National </a:t>
            </a:r>
            <a:r>
              <a:rPr lang="en-US" altLang="zh-CN" sz="1100" smtClean="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Development </a:t>
            </a:r>
            <a:r>
              <a:rPr lang="en-US" altLang="zh-CN" sz="11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and Reform </a:t>
            </a:r>
            <a:r>
              <a:rPr lang="en-US" altLang="zh-CN" sz="110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Commission's </a:t>
            </a:r>
            <a:r>
              <a:rPr lang="en-US" altLang="zh-CN" sz="1100" smtClean="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Energy </a:t>
            </a:r>
            <a:r>
              <a:rPr lang="en-US" altLang="zh-CN" sz="1100" dirty="0">
                <a:solidFill>
                  <a:schemeClr val="tx1">
                    <a:lumMod val="50000"/>
                    <a:lumOff val="5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Research Institute</a:t>
            </a:r>
          </a:p>
        </p:txBody>
      </p:sp>
      <p:pic>
        <p:nvPicPr>
          <p:cNvPr id="9" name="图片 8"/>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874441"/>
            <a:ext cx="7128792" cy="3714799"/>
          </a:xfrm>
          <a:prstGeom prst="rect">
            <a:avLst/>
          </a:prstGeom>
          <a:noFill/>
          <a:ln>
            <a:noFill/>
          </a:ln>
        </p:spPr>
      </p:pic>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39</a:t>
            </a:fld>
            <a:endParaRPr lang="zh-CN" altLang="en-US" sz="1100"/>
          </a:p>
        </p:txBody>
      </p:sp>
      <p:sp>
        <p:nvSpPr>
          <p:cNvPr id="14" name="矩形 4"/>
          <p:cNvSpPr/>
          <p:nvPr/>
        </p:nvSpPr>
        <p:spPr>
          <a:xfrm rot="10800000">
            <a:off x="36512" y="1124744"/>
            <a:ext cx="719064" cy="56166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2200" b="1" dirty="0" smtClean="0">
                <a:ea typeface="Arial Unicode MS" panose="020B0604020202020204" pitchFamily="34" charset="-122"/>
                <a:cs typeface="Arial Unicode MS" panose="020B0604020202020204" pitchFamily="34" charset="-122"/>
              </a:rPr>
              <a:t>3.2</a:t>
            </a:r>
            <a:r>
              <a:rPr lang="en-US" altLang="zh-CN" sz="2200" dirty="0" smtClean="0">
                <a:ea typeface="Arial Unicode MS" panose="020B0604020202020204" pitchFamily="34" charset="-122"/>
                <a:cs typeface="Arial Unicode MS" panose="020B0604020202020204" pitchFamily="34" charset="-122"/>
              </a:rPr>
              <a:t>   The Development of an Energy Internet </a:t>
            </a:r>
          </a:p>
          <a:p>
            <a:pPr algn="ctr"/>
            <a:r>
              <a:rPr lang="en-US" altLang="zh-CN" sz="2200" dirty="0">
                <a:ea typeface="Arial Unicode MS" panose="020B0604020202020204" pitchFamily="34" charset="-122"/>
                <a:cs typeface="Arial Unicode MS" panose="020B0604020202020204" pitchFamily="34" charset="-122"/>
              </a:rPr>
              <a:t> </a:t>
            </a:r>
            <a:r>
              <a:rPr lang="en-US" altLang="zh-CN" sz="2200" dirty="0" smtClean="0">
                <a:ea typeface="Arial Unicode MS" panose="020B0604020202020204" pitchFamily="34" charset="-122"/>
                <a:cs typeface="Arial Unicode MS" panose="020B0604020202020204" pitchFamily="34" charset="-122"/>
              </a:rPr>
              <a:t>        will Help Reduce PV Energy Curtailment</a:t>
            </a:r>
          </a:p>
        </p:txBody>
      </p:sp>
    </p:spTree>
    <p:extLst>
      <p:ext uri="{BB962C8B-B14F-4D97-AF65-F5344CB8AC3E}">
        <p14:creationId xmlns:p14="http://schemas.microsoft.com/office/powerpoint/2010/main" val="39575988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a:off x="-36512" y="116631"/>
            <a:ext cx="8891972" cy="720081"/>
          </a:xfrm>
          <a:prstGeom prst="snip1Rect">
            <a:avLst>
              <a:gd name="adj" fmla="val 50000"/>
            </a:avLst>
          </a:prstGeom>
          <a:gradFill flip="none" rotWithShape="1">
            <a:gsLst>
              <a:gs pos="99167">
                <a:srgbClr val="C00000"/>
              </a:gs>
              <a:gs pos="0">
                <a:srgbClr val="C00000">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ea typeface="Arial Unicode MS" panose="020B0604020202020204" pitchFamily="34" charset="-122"/>
                <a:cs typeface="Arial Unicode MS" panose="020B0604020202020204" pitchFamily="34" charset="-122"/>
              </a:rPr>
              <a:t>Abstract</a:t>
            </a:r>
            <a:endParaRPr lang="zh-CN" altLang="en-US" sz="2800" b="1" dirty="0">
              <a:ea typeface="Arial Unicode MS" panose="020B0604020202020204" pitchFamily="34" charset="-122"/>
              <a:cs typeface="Arial Unicode MS" panose="020B0604020202020204" pitchFamily="34" charset="-122"/>
            </a:endParaRPr>
          </a:p>
        </p:txBody>
      </p:sp>
      <p:sp>
        <p:nvSpPr>
          <p:cNvPr id="14" name="矩形 13"/>
          <p:cNvSpPr/>
          <p:nvPr/>
        </p:nvSpPr>
        <p:spPr>
          <a:xfrm>
            <a:off x="179512" y="1037500"/>
            <a:ext cx="8784976" cy="1599412"/>
          </a:xfrm>
          <a:prstGeom prst="rect">
            <a:avLst/>
          </a:prstGeom>
        </p:spPr>
        <p:txBody>
          <a:bodyPr wrap="square">
            <a:spAutoFit/>
          </a:bodyPr>
          <a:lstStyle/>
          <a:p>
            <a:pPr marL="342900" indent="-342900" eaLnBrk="0" fontAlgn="base" hangingPunct="0">
              <a:lnSpc>
                <a:spcPts val="3000"/>
              </a:lnSpc>
              <a:spcBef>
                <a:spcPct val="0"/>
              </a:spcBef>
              <a:spcAft>
                <a:spcPts val="1000"/>
              </a:spcAft>
              <a:buClr>
                <a:srgbClr val="C00000"/>
              </a:buClr>
              <a:buSzPct val="120000"/>
              <a:buBlip>
                <a:blip r:embed="rId3"/>
              </a:buBlip>
              <a:tabLst>
                <a:tab pos="457200" algn="l"/>
              </a:tabLst>
            </a:pPr>
            <a:r>
              <a:rPr lang="en-US" altLang="zh-CN" sz="1900" smtClean="0">
                <a:solidFill>
                  <a:prstClr val="black"/>
                </a:solidFill>
                <a:ea typeface="Arial Unicode MS" panose="020B0604020202020204" pitchFamily="34" charset="-122"/>
                <a:cs typeface="Arial Unicode MS" panose="020B0604020202020204" pitchFamily="34" charset="-122"/>
              </a:rPr>
              <a:t>The shortage of energe resources and environmental pollutions have been calling a </a:t>
            </a:r>
            <a:r>
              <a:rPr lang="en-US" altLang="zh-CN" sz="1900" dirty="0" smtClean="0">
                <a:solidFill>
                  <a:prstClr val="black"/>
                </a:solidFill>
                <a:ea typeface="Arial Unicode MS" panose="020B0604020202020204" pitchFamily="34" charset="-122"/>
                <a:cs typeface="Arial Unicode MS" panose="020B0604020202020204" pitchFamily="34" charset="-122"/>
              </a:rPr>
              <a:t>global </a:t>
            </a:r>
            <a:r>
              <a:rPr lang="en-US" altLang="zh-CN" sz="1900" smtClean="0">
                <a:solidFill>
                  <a:prstClr val="black"/>
                </a:solidFill>
                <a:ea typeface="Arial Unicode MS" panose="020B0604020202020204" pitchFamily="34" charset="-122"/>
                <a:cs typeface="Arial Unicode MS" panose="020B0604020202020204" pitchFamily="34" charset="-122"/>
              </a:rPr>
              <a:t>energy transition, to be sustainable and to be clean. PV energy </a:t>
            </a:r>
            <a:r>
              <a:rPr lang="en-US" altLang="zh-CN" sz="1900">
                <a:solidFill>
                  <a:prstClr val="black"/>
                </a:solidFill>
                <a:ea typeface="Arial Unicode MS" panose="020B0604020202020204" pitchFamily="34" charset="-122"/>
                <a:cs typeface="Arial Unicode MS" panose="020B0604020202020204" pitchFamily="34" charset="-122"/>
              </a:rPr>
              <a:t>completely suits </a:t>
            </a:r>
            <a:r>
              <a:rPr lang="en-US" altLang="zh-CN" sz="1900" smtClean="0">
                <a:solidFill>
                  <a:prstClr val="black"/>
                </a:solidFill>
                <a:ea typeface="Arial Unicode MS" panose="020B0604020202020204" pitchFamily="34" charset="-122"/>
                <a:cs typeface="Arial Unicode MS" panose="020B0604020202020204" pitchFamily="34" charset="-122"/>
              </a:rPr>
              <a:t>these </a:t>
            </a:r>
            <a:r>
              <a:rPr lang="en-US" altLang="zh-CN" sz="1900">
                <a:solidFill>
                  <a:prstClr val="black"/>
                </a:solidFill>
                <a:ea typeface="Arial Unicode MS" panose="020B0604020202020204" pitchFamily="34" charset="-122"/>
                <a:cs typeface="Arial Unicode MS" panose="020B0604020202020204" pitchFamily="34" charset="-122"/>
              </a:rPr>
              <a:t>both requirements. </a:t>
            </a:r>
            <a:r>
              <a:rPr lang="en-US" altLang="zh-CN" sz="1900" smtClean="0">
                <a:solidFill>
                  <a:prstClr val="black"/>
                </a:solidFill>
                <a:ea typeface="Arial Unicode MS" panose="020B0604020202020204" pitchFamily="34" charset="-122"/>
                <a:cs typeface="Arial Unicode MS" panose="020B0604020202020204" pitchFamily="34" charset="-122"/>
              </a:rPr>
              <a:t>And the </a:t>
            </a:r>
            <a:r>
              <a:rPr lang="en-US" altLang="zh-CN" sz="1900">
                <a:solidFill>
                  <a:prstClr val="black"/>
                </a:solidFill>
                <a:ea typeface="Arial Unicode MS" panose="020B0604020202020204" pitchFamily="34" charset="-122"/>
                <a:cs typeface="Arial Unicode MS" panose="020B0604020202020204" pitchFamily="34" charset="-122"/>
              </a:rPr>
              <a:t>history of PV industry has proven to the world that PV energy has the </a:t>
            </a:r>
            <a:r>
              <a:rPr lang="en-US" altLang="zh-CN" sz="1900" smtClean="0">
                <a:solidFill>
                  <a:prstClr val="black"/>
                </a:solidFill>
                <a:ea typeface="Arial Unicode MS" panose="020B0604020202020204" pitchFamily="34" charset="-122"/>
                <a:cs typeface="Arial Unicode MS" panose="020B0604020202020204" pitchFamily="34" charset="-122"/>
              </a:rPr>
              <a:t>capability to push this change</a:t>
            </a:r>
            <a:endParaRPr lang="zh-CN" altLang="en-US" sz="1900" dirty="0">
              <a:solidFill>
                <a:prstClr val="black"/>
              </a:solidFill>
              <a:ea typeface="Arial Unicode MS" panose="020B0604020202020204" pitchFamily="34" charset="-122"/>
              <a:cs typeface="Arial Unicode MS" panose="020B0604020202020204" pitchFamily="34" charset="-122"/>
            </a:endParaRPr>
          </a:p>
        </p:txBody>
      </p:sp>
      <p:sp>
        <p:nvSpPr>
          <p:cNvPr id="9" name="矩形 8"/>
          <p:cNvSpPr/>
          <p:nvPr/>
        </p:nvSpPr>
        <p:spPr>
          <a:xfrm>
            <a:off x="179512" y="2709208"/>
            <a:ext cx="8784976" cy="2015936"/>
          </a:xfrm>
          <a:prstGeom prst="rect">
            <a:avLst/>
          </a:prstGeom>
        </p:spPr>
        <p:txBody>
          <a:bodyPr wrap="square">
            <a:spAutoFit/>
          </a:bodyPr>
          <a:lstStyle/>
          <a:p>
            <a:pPr marL="342900" indent="-342900" eaLnBrk="0" fontAlgn="base" hangingPunct="0">
              <a:lnSpc>
                <a:spcPts val="3000"/>
              </a:lnSpc>
              <a:spcBef>
                <a:spcPct val="0"/>
              </a:spcBef>
              <a:spcAft>
                <a:spcPts val="1000"/>
              </a:spcAft>
              <a:buClr>
                <a:srgbClr val="C00000"/>
              </a:buClr>
              <a:buSzPct val="120000"/>
              <a:buFontTx/>
              <a:buBlip>
                <a:blip r:embed="rId3"/>
              </a:buBlip>
              <a:tabLst>
                <a:tab pos="457200" algn="l"/>
              </a:tabLst>
            </a:pPr>
            <a:r>
              <a:rPr lang="en-US" altLang="zh-CN" sz="1900" smtClean="0">
                <a:solidFill>
                  <a:prstClr val="black"/>
                </a:solidFill>
                <a:ea typeface="Arial Unicode MS" panose="020B0604020202020204" pitchFamily="34" charset="-122"/>
                <a:cs typeface="Arial Unicode MS" panose="020B0604020202020204" pitchFamily="34" charset="-122"/>
              </a:rPr>
              <a:t>Technology innovations has significantly cut the LCOE of PV generation, and the reduction of costs will continue in the future due to the development of new technologies,   intelligent manufacturing, increasing produciton scale, government incentives and so on. Therefore, PV </a:t>
            </a:r>
            <a:r>
              <a:rPr lang="en-US" altLang="zh-CN" sz="1900" dirty="0" smtClean="0">
                <a:solidFill>
                  <a:prstClr val="black"/>
                </a:solidFill>
                <a:ea typeface="Arial Unicode MS" panose="020B0604020202020204" pitchFamily="34" charset="-122"/>
                <a:cs typeface="Arial Unicode MS" panose="020B0604020202020204" pitchFamily="34" charset="-122"/>
              </a:rPr>
              <a:t>application </a:t>
            </a:r>
            <a:r>
              <a:rPr lang="en-US" altLang="zh-CN" sz="1900" smtClean="0">
                <a:solidFill>
                  <a:prstClr val="black"/>
                </a:solidFill>
                <a:ea typeface="Arial Unicode MS" panose="020B0604020202020204" pitchFamily="34" charset="-122"/>
                <a:cs typeface="Arial Unicode MS" panose="020B0604020202020204" pitchFamily="34" charset="-122"/>
              </a:rPr>
              <a:t>domain will expand at a even more rapid pace</a:t>
            </a:r>
            <a:endParaRPr lang="zh-CN" altLang="en-US" sz="1900" dirty="0">
              <a:solidFill>
                <a:prstClr val="black"/>
              </a:solidFill>
              <a:ea typeface="Arial Unicode MS" panose="020B0604020202020204" pitchFamily="34" charset="-122"/>
              <a:cs typeface="Arial Unicode MS" panose="020B0604020202020204" pitchFamily="34" charset="-122"/>
            </a:endParaRPr>
          </a:p>
        </p:txBody>
      </p:sp>
      <p:sp>
        <p:nvSpPr>
          <p:cNvPr id="10" name="矩形 9"/>
          <p:cNvSpPr/>
          <p:nvPr/>
        </p:nvSpPr>
        <p:spPr>
          <a:xfrm>
            <a:off x="179512" y="4797152"/>
            <a:ext cx="8675948" cy="1631216"/>
          </a:xfrm>
          <a:prstGeom prst="rect">
            <a:avLst/>
          </a:prstGeom>
        </p:spPr>
        <p:txBody>
          <a:bodyPr wrap="square">
            <a:spAutoFit/>
          </a:bodyPr>
          <a:lstStyle/>
          <a:p>
            <a:pPr marL="342900" indent="-342900" eaLnBrk="0" fontAlgn="base" hangingPunct="0">
              <a:lnSpc>
                <a:spcPts val="3000"/>
              </a:lnSpc>
              <a:spcBef>
                <a:spcPct val="0"/>
              </a:spcBef>
              <a:spcAft>
                <a:spcPts val="1000"/>
              </a:spcAft>
              <a:buClr>
                <a:srgbClr val="C00000"/>
              </a:buClr>
              <a:buSzPct val="120000"/>
              <a:buFontTx/>
              <a:buBlip>
                <a:blip r:embed="rId3"/>
              </a:buBlip>
              <a:tabLst>
                <a:tab pos="457200" algn="l"/>
              </a:tabLst>
            </a:pPr>
            <a:r>
              <a:rPr lang="en-US" altLang="zh-CN" sz="1900" dirty="0" smtClean="0">
                <a:solidFill>
                  <a:prstClr val="black"/>
                </a:solidFill>
                <a:ea typeface="Arial Unicode MS" panose="020B0604020202020204" pitchFamily="34" charset="-122"/>
                <a:cs typeface="Arial Unicode MS" panose="020B0604020202020204" pitchFamily="34" charset="-122"/>
              </a:rPr>
              <a:t>China has been a giant </a:t>
            </a:r>
            <a:r>
              <a:rPr lang="en-US" altLang="zh-CN" sz="1900" dirty="0">
                <a:solidFill>
                  <a:prstClr val="black"/>
                </a:solidFill>
                <a:ea typeface="Arial Unicode MS" panose="020B0604020202020204" pitchFamily="34" charset="-122"/>
                <a:cs typeface="Arial Unicode MS" panose="020B0604020202020204" pitchFamily="34" charset="-122"/>
              </a:rPr>
              <a:t>in </a:t>
            </a:r>
            <a:r>
              <a:rPr lang="en-US" altLang="zh-CN" sz="1900" dirty="0" smtClean="0">
                <a:solidFill>
                  <a:prstClr val="black"/>
                </a:solidFill>
                <a:ea typeface="Arial Unicode MS" panose="020B0604020202020204" pitchFamily="34" charset="-122"/>
                <a:cs typeface="Arial Unicode MS" panose="020B0604020202020204" pitchFamily="34" charset="-122"/>
              </a:rPr>
              <a:t>both PV </a:t>
            </a:r>
            <a:r>
              <a:rPr lang="en-US" altLang="zh-CN" sz="1900" dirty="0">
                <a:solidFill>
                  <a:prstClr val="black"/>
                </a:solidFill>
                <a:ea typeface="Arial Unicode MS" panose="020B0604020202020204" pitchFamily="34" charset="-122"/>
                <a:cs typeface="Arial Unicode MS" panose="020B0604020202020204" pitchFamily="34" charset="-122"/>
              </a:rPr>
              <a:t>production and </a:t>
            </a:r>
            <a:r>
              <a:rPr lang="en-US" altLang="zh-CN" sz="1900" dirty="0" smtClean="0">
                <a:solidFill>
                  <a:prstClr val="black"/>
                </a:solidFill>
                <a:ea typeface="Arial Unicode MS" panose="020B0604020202020204" pitchFamily="34" charset="-122"/>
                <a:cs typeface="Arial Unicode MS" panose="020B0604020202020204" pitchFamily="34" charset="-122"/>
              </a:rPr>
              <a:t>application. With </a:t>
            </a:r>
            <a:r>
              <a:rPr lang="en-US" altLang="zh-CN" sz="1900" dirty="0">
                <a:solidFill>
                  <a:prstClr val="black"/>
                </a:solidFill>
                <a:ea typeface="Arial Unicode MS" panose="020B0604020202020204" pitchFamily="34" charset="-122"/>
                <a:cs typeface="Arial Unicode MS" panose="020B0604020202020204" pitchFamily="34" charset="-122"/>
              </a:rPr>
              <a:t>the direction of “Intelligent PV Manufacturing 2025</a:t>
            </a:r>
            <a:r>
              <a:rPr lang="en-US" altLang="zh-CN" sz="1900" dirty="0" smtClean="0">
                <a:solidFill>
                  <a:prstClr val="black"/>
                </a:solidFill>
                <a:ea typeface="Arial Unicode MS" panose="020B0604020202020204" pitchFamily="34" charset="-122"/>
                <a:cs typeface="Arial Unicode MS" panose="020B0604020202020204" pitchFamily="34" charset="-122"/>
              </a:rPr>
              <a:t>”, Chinese PV industry sets  the whole sale </a:t>
            </a:r>
            <a:r>
              <a:rPr lang="en-US" altLang="zh-CN" sz="1900" dirty="0">
                <a:solidFill>
                  <a:prstClr val="black"/>
                </a:solidFill>
                <a:ea typeface="Arial Unicode MS" panose="020B0604020202020204" pitchFamily="34" charset="-122"/>
                <a:cs typeface="Arial Unicode MS" panose="020B0604020202020204" pitchFamily="34" charset="-122"/>
              </a:rPr>
              <a:t>grid </a:t>
            </a:r>
            <a:r>
              <a:rPr lang="en-US" altLang="zh-CN" sz="1900" dirty="0" smtClean="0">
                <a:solidFill>
                  <a:prstClr val="black"/>
                </a:solidFill>
                <a:ea typeface="Arial Unicode MS" panose="020B0604020202020204" pitchFamily="34" charset="-122"/>
                <a:cs typeface="Arial Unicode MS" panose="020B0604020202020204" pitchFamily="34" charset="-122"/>
              </a:rPr>
              <a:t>parity as the goal by 2025 to provide the public with clean and intelligent energy at a </a:t>
            </a:r>
            <a:r>
              <a:rPr lang="en-US" altLang="zh-CN" sz="1900" smtClean="0">
                <a:solidFill>
                  <a:prstClr val="black"/>
                </a:solidFill>
                <a:ea typeface="Arial Unicode MS" panose="020B0604020202020204" pitchFamily="34" charset="-122"/>
                <a:cs typeface="Arial Unicode MS" panose="020B0604020202020204" pitchFamily="34" charset="-122"/>
              </a:rPr>
              <a:t>fair price</a:t>
            </a:r>
            <a:endParaRPr lang="zh-CN" altLang="en-US" sz="1900" dirty="0">
              <a:solidFill>
                <a:prstClr val="black"/>
              </a:solidFill>
              <a:ea typeface="Arial Unicode MS" panose="020B0604020202020204" pitchFamily="34" charset="-122"/>
              <a:cs typeface="Arial Unicode MS" panose="020B0604020202020204" pitchFamily="34" charset="-122"/>
            </a:endParaRPr>
          </a:p>
        </p:txBody>
      </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4</a:t>
            </a:fld>
            <a:endParaRPr lang="zh-CN" altLang="en-US" sz="1100"/>
          </a:p>
        </p:txBody>
      </p:sp>
    </p:spTree>
    <p:extLst>
      <p:ext uri="{BB962C8B-B14F-4D97-AF65-F5344CB8AC3E}">
        <p14:creationId xmlns:p14="http://schemas.microsoft.com/office/powerpoint/2010/main" val="29736640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flipH="1">
            <a:off x="252028" y="116632"/>
            <a:ext cx="8891972" cy="648072"/>
          </a:xfrm>
          <a:prstGeom prst="snip1Rect">
            <a:avLst>
              <a:gd name="adj" fmla="val 50000"/>
            </a:avLst>
          </a:prstGeom>
          <a:gradFill flip="none" rotWithShape="1">
            <a:gsLst>
              <a:gs pos="99167">
                <a:srgbClr val="C00000"/>
              </a:gs>
              <a:gs pos="0">
                <a:srgbClr val="C00000">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ea typeface="Arial Unicode MS" panose="020B0604020202020204" pitchFamily="34" charset="-122"/>
                <a:cs typeface="Arial Unicode MS" panose="020B0604020202020204" pitchFamily="34" charset="-122"/>
              </a:rPr>
              <a:t>The Forecast Data of PV Proportion Goes Up</a:t>
            </a:r>
            <a:endParaRPr lang="en-US" altLang="zh-CN" sz="2800" b="1" dirty="0">
              <a:ea typeface="Arial Unicode MS" panose="020B0604020202020204" pitchFamily="34" charset="-122"/>
              <a:cs typeface="Arial Unicode MS" panose="020B0604020202020204" pitchFamily="34" charset="-122"/>
            </a:endParaRPr>
          </a:p>
        </p:txBody>
      </p:sp>
      <p:sp>
        <p:nvSpPr>
          <p:cNvPr id="8" name="矩形 4"/>
          <p:cNvSpPr/>
          <p:nvPr/>
        </p:nvSpPr>
        <p:spPr>
          <a:xfrm rot="10800000">
            <a:off x="36512" y="836712"/>
            <a:ext cx="719064" cy="56166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dirty="0" smtClean="0">
                <a:ea typeface="Arial Unicode MS" panose="020B0604020202020204" pitchFamily="34" charset="-122"/>
                <a:cs typeface="Arial Unicode MS" panose="020B0604020202020204" pitchFamily="34" charset="-122"/>
              </a:rPr>
              <a:t>  </a:t>
            </a:r>
            <a:r>
              <a:rPr lang="en-US" altLang="zh-CN" sz="2200" b="1" dirty="0" smtClean="0">
                <a:ea typeface="Arial Unicode MS" panose="020B0604020202020204" pitchFamily="34" charset="-122"/>
                <a:cs typeface="Arial Unicode MS" panose="020B0604020202020204" pitchFamily="34" charset="-122"/>
              </a:rPr>
              <a:t>3.3</a:t>
            </a:r>
            <a:r>
              <a:rPr lang="en-US" altLang="zh-CN" sz="2200" dirty="0" smtClean="0">
                <a:ea typeface="Arial Unicode MS" panose="020B0604020202020204" pitchFamily="34" charset="-122"/>
                <a:cs typeface="Arial Unicode MS" panose="020B0604020202020204" pitchFamily="34" charset="-122"/>
              </a:rPr>
              <a:t>                  Solar </a:t>
            </a:r>
            <a:r>
              <a:rPr lang="en-US" altLang="zh-CN" sz="2200" dirty="0">
                <a:ea typeface="Arial Unicode MS" panose="020B0604020202020204" pitchFamily="34" charset="-122"/>
                <a:cs typeface="Arial Unicode MS" panose="020B0604020202020204" pitchFamily="34" charset="-122"/>
              </a:rPr>
              <a:t>PV Power </a:t>
            </a:r>
          </a:p>
          <a:p>
            <a:pPr algn="ctr"/>
            <a:r>
              <a:rPr lang="en-US" altLang="zh-CN" sz="2200" dirty="0" smtClean="0">
                <a:ea typeface="Arial Unicode MS" panose="020B0604020202020204" pitchFamily="34" charset="-122"/>
                <a:cs typeface="Arial Unicode MS" panose="020B0604020202020204" pitchFamily="34" charset="-122"/>
              </a:rPr>
              <a:t>will </a:t>
            </a:r>
            <a:r>
              <a:rPr lang="en-US" altLang="zh-CN" sz="2200" dirty="0">
                <a:ea typeface="Arial Unicode MS" panose="020B0604020202020204" pitchFamily="34" charset="-122"/>
                <a:cs typeface="Arial Unicode MS" panose="020B0604020202020204" pitchFamily="34" charset="-122"/>
              </a:rPr>
              <a:t>Have a Higher Level of Penetration</a:t>
            </a:r>
            <a:endParaRPr lang="en-US" altLang="zh-CN" sz="2200" dirty="0" smtClean="0">
              <a:ea typeface="Arial Unicode MS" panose="020B0604020202020204" pitchFamily="34" charset="-122"/>
              <a:cs typeface="Arial Unicode MS" panose="020B0604020202020204" pitchFamily="34" charset="-122"/>
            </a:endParaRPr>
          </a:p>
        </p:txBody>
      </p:sp>
      <p:cxnSp>
        <p:nvCxnSpPr>
          <p:cNvPr id="10" name="直接箭头连接符 9"/>
          <p:cNvCxnSpPr/>
          <p:nvPr/>
        </p:nvCxnSpPr>
        <p:spPr>
          <a:xfrm>
            <a:off x="1043608" y="1196752"/>
            <a:ext cx="0" cy="132544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231533" y="1259468"/>
            <a:ext cx="1475656" cy="369332"/>
          </a:xfrm>
          <a:prstGeom prst="rect">
            <a:avLst/>
          </a:prstGeom>
        </p:spPr>
        <p:txBody>
          <a:bodyPr wrap="square">
            <a:spAutoFit/>
          </a:bodyPr>
          <a:lstStyle/>
          <a:p>
            <a:r>
              <a:rPr lang="en-US" altLang="zh-CN" dirty="0" smtClean="0">
                <a:ea typeface="Arial Unicode MS" panose="020B0604020202020204" pitchFamily="34" charset="-122"/>
                <a:cs typeface="Arial Unicode MS" panose="020B0604020202020204" pitchFamily="34" charset="-122"/>
              </a:rPr>
              <a:t>2010, </a:t>
            </a:r>
            <a:endParaRPr lang="zh-CN" altLang="en-US" sz="1600" dirty="0">
              <a:ea typeface="Arial Unicode MS" panose="020B0604020202020204" pitchFamily="34" charset="-122"/>
              <a:cs typeface="Arial Unicode MS" panose="020B0604020202020204" pitchFamily="34" charset="-122"/>
            </a:endParaRPr>
          </a:p>
        </p:txBody>
      </p:sp>
      <p:sp>
        <p:nvSpPr>
          <p:cNvPr id="12" name="矩形 11"/>
          <p:cNvSpPr/>
          <p:nvPr/>
        </p:nvSpPr>
        <p:spPr>
          <a:xfrm>
            <a:off x="2647285" y="1259468"/>
            <a:ext cx="485133" cy="369332"/>
          </a:xfrm>
          <a:prstGeom prst="rect">
            <a:avLst/>
          </a:prstGeom>
        </p:spPr>
        <p:txBody>
          <a:bodyPr wrap="none">
            <a:spAutoFit/>
          </a:bodyPr>
          <a:lstStyle/>
          <a:p>
            <a:r>
              <a:rPr lang="en-US" altLang="zh-CN" dirty="0" smtClean="0">
                <a:ea typeface="Arial Unicode MS" panose="020B0604020202020204" pitchFamily="34" charset="-122"/>
                <a:cs typeface="Arial Unicode MS" panose="020B0604020202020204" pitchFamily="34" charset="-122"/>
              </a:rPr>
              <a:t>IEA</a:t>
            </a:r>
            <a:endParaRPr lang="zh-CN" altLang="en-US" dirty="0">
              <a:ea typeface="Arial Unicode MS" panose="020B0604020202020204" pitchFamily="34" charset="-122"/>
              <a:cs typeface="Arial Unicode MS" panose="020B0604020202020204" pitchFamily="34" charset="-122"/>
            </a:endParaRPr>
          </a:p>
        </p:txBody>
      </p:sp>
      <p:sp>
        <p:nvSpPr>
          <p:cNvPr id="14" name="矩形 13"/>
          <p:cNvSpPr/>
          <p:nvPr/>
        </p:nvSpPr>
        <p:spPr>
          <a:xfrm>
            <a:off x="3932341" y="1259468"/>
            <a:ext cx="4555478" cy="369332"/>
          </a:xfrm>
          <a:prstGeom prst="rect">
            <a:avLst/>
          </a:prstGeom>
        </p:spPr>
        <p:txBody>
          <a:bodyPr wrap="none">
            <a:spAutoFit/>
          </a:bodyPr>
          <a:lstStyle/>
          <a:p>
            <a:r>
              <a:rPr lang="en-US" altLang="zh-CN" dirty="0" smtClean="0">
                <a:ea typeface="Arial Unicode MS" panose="020B0604020202020204" pitchFamily="34" charset="-122"/>
                <a:cs typeface="Arial Unicode MS" panose="020B0604020202020204" pitchFamily="34" charset="-122"/>
              </a:rPr>
              <a:t>By 2050, the global PV power percentage, </a:t>
            </a:r>
            <a:r>
              <a:rPr lang="en-US" altLang="zh-CN" b="1" dirty="0" smtClean="0">
                <a:solidFill>
                  <a:srgbClr val="C00000"/>
                </a:solidFill>
                <a:ea typeface="Arial Unicode MS" panose="020B0604020202020204" pitchFamily="34" charset="-122"/>
                <a:cs typeface="Arial Unicode MS" panose="020B0604020202020204" pitchFamily="34" charset="-122"/>
              </a:rPr>
              <a:t>11</a:t>
            </a:r>
            <a:r>
              <a:rPr lang="en-US" altLang="zh-CN" b="1" dirty="0">
                <a:solidFill>
                  <a:srgbClr val="C00000"/>
                </a:solidFill>
                <a:ea typeface="Arial Unicode MS" panose="020B0604020202020204" pitchFamily="34" charset="-122"/>
                <a:cs typeface="Arial Unicode MS" panose="020B0604020202020204" pitchFamily="34" charset="-122"/>
              </a:rPr>
              <a:t>%</a:t>
            </a:r>
            <a:endParaRPr lang="zh-CN" altLang="en-US" b="1" dirty="0">
              <a:solidFill>
                <a:srgbClr val="C00000"/>
              </a:solidFill>
              <a:ea typeface="Arial Unicode MS" panose="020B0604020202020204" pitchFamily="34" charset="-122"/>
              <a:cs typeface="Arial Unicode MS" panose="020B0604020202020204" pitchFamily="34" charset="-122"/>
            </a:endParaRPr>
          </a:p>
        </p:txBody>
      </p:sp>
      <p:sp>
        <p:nvSpPr>
          <p:cNvPr id="16" name="矩形 15"/>
          <p:cNvSpPr/>
          <p:nvPr/>
        </p:nvSpPr>
        <p:spPr>
          <a:xfrm>
            <a:off x="1231533" y="1916832"/>
            <a:ext cx="1475656" cy="369332"/>
          </a:xfrm>
          <a:prstGeom prst="rect">
            <a:avLst/>
          </a:prstGeom>
        </p:spPr>
        <p:txBody>
          <a:bodyPr wrap="square">
            <a:spAutoFit/>
          </a:bodyPr>
          <a:lstStyle/>
          <a:p>
            <a:r>
              <a:rPr lang="en-US" altLang="zh-CN" dirty="0" smtClean="0">
                <a:ea typeface="Arial Unicode MS" panose="020B0604020202020204" pitchFamily="34" charset="-122"/>
                <a:cs typeface="Arial Unicode MS" panose="020B0604020202020204" pitchFamily="34" charset="-122"/>
              </a:rPr>
              <a:t>2014, </a:t>
            </a:r>
            <a:endParaRPr lang="zh-CN" altLang="en-US" sz="1600" dirty="0">
              <a:ea typeface="Arial Unicode MS" panose="020B0604020202020204" pitchFamily="34" charset="-122"/>
              <a:cs typeface="Arial Unicode MS" panose="020B0604020202020204" pitchFamily="34" charset="-122"/>
            </a:endParaRPr>
          </a:p>
        </p:txBody>
      </p:sp>
      <p:sp>
        <p:nvSpPr>
          <p:cNvPr id="17" name="矩形 16"/>
          <p:cNvSpPr/>
          <p:nvPr/>
        </p:nvSpPr>
        <p:spPr>
          <a:xfrm>
            <a:off x="2647285" y="1916832"/>
            <a:ext cx="485133" cy="369332"/>
          </a:xfrm>
          <a:prstGeom prst="rect">
            <a:avLst/>
          </a:prstGeom>
        </p:spPr>
        <p:txBody>
          <a:bodyPr wrap="none">
            <a:spAutoFit/>
          </a:bodyPr>
          <a:lstStyle/>
          <a:p>
            <a:r>
              <a:rPr lang="en-US" altLang="zh-CN" dirty="0" smtClean="0">
                <a:ea typeface="Arial Unicode MS" panose="020B0604020202020204" pitchFamily="34" charset="-122"/>
                <a:cs typeface="Arial Unicode MS" panose="020B0604020202020204" pitchFamily="34" charset="-122"/>
              </a:rPr>
              <a:t>IEA</a:t>
            </a:r>
            <a:endParaRPr lang="zh-CN" altLang="en-US" dirty="0">
              <a:ea typeface="Arial Unicode MS" panose="020B0604020202020204" pitchFamily="34" charset="-122"/>
              <a:cs typeface="Arial Unicode MS" panose="020B0604020202020204" pitchFamily="34" charset="-122"/>
            </a:endParaRPr>
          </a:p>
        </p:txBody>
      </p:sp>
      <p:pic>
        <p:nvPicPr>
          <p:cNvPr id="19" name="图片 18"/>
          <p:cNvPicPr/>
          <p:nvPr/>
        </p:nvPicPr>
        <p:blipFill>
          <a:blip r:embed="rId3">
            <a:extLst>
              <a:ext uri="{28A0092B-C50C-407E-A947-70E740481C1C}">
                <a14:useLocalDpi xmlns:a14="http://schemas.microsoft.com/office/drawing/2010/main" val="0"/>
              </a:ext>
            </a:extLst>
          </a:blip>
          <a:srcRect/>
          <a:stretch>
            <a:fillRect/>
          </a:stretch>
        </p:blipFill>
        <p:spPr bwMode="auto">
          <a:xfrm>
            <a:off x="899592" y="2924944"/>
            <a:ext cx="7617260" cy="2952328"/>
          </a:xfrm>
          <a:prstGeom prst="rect">
            <a:avLst/>
          </a:prstGeom>
          <a:noFill/>
          <a:ln>
            <a:noFill/>
          </a:ln>
        </p:spPr>
      </p:pic>
      <p:sp>
        <p:nvSpPr>
          <p:cNvPr id="22" name="矩形 21"/>
          <p:cNvSpPr/>
          <p:nvPr/>
        </p:nvSpPr>
        <p:spPr>
          <a:xfrm>
            <a:off x="3929775" y="2400247"/>
            <a:ext cx="2310248" cy="369332"/>
          </a:xfrm>
          <a:prstGeom prst="rect">
            <a:avLst/>
          </a:prstGeom>
        </p:spPr>
        <p:txBody>
          <a:bodyPr wrap="none">
            <a:spAutoFit/>
          </a:bodyPr>
          <a:lstStyle/>
          <a:p>
            <a:r>
              <a:rPr lang="en-US" altLang="zh-CN" dirty="0" smtClean="0">
                <a:ea typeface="Arial Unicode MS" panose="020B0604020202020204" pitchFamily="34" charset="-122"/>
                <a:cs typeface="Arial Unicode MS" panose="020B0604020202020204" pitchFamily="34" charset="-122"/>
              </a:rPr>
              <a:t>In China, it will be </a:t>
            </a:r>
            <a:r>
              <a:rPr lang="en-US" altLang="zh-CN" b="1" dirty="0" smtClean="0">
                <a:solidFill>
                  <a:srgbClr val="C00000"/>
                </a:solidFill>
                <a:ea typeface="Arial Unicode MS" panose="020B0604020202020204" pitchFamily="34" charset="-122"/>
                <a:cs typeface="Arial Unicode MS" panose="020B0604020202020204" pitchFamily="34" charset="-122"/>
              </a:rPr>
              <a:t>21%</a:t>
            </a:r>
            <a:endParaRPr lang="zh-CN" altLang="en-US" b="1" dirty="0">
              <a:solidFill>
                <a:srgbClr val="C00000"/>
              </a:solidFill>
              <a:ea typeface="Arial Unicode MS" panose="020B0604020202020204" pitchFamily="34" charset="-122"/>
              <a:cs typeface="Arial Unicode MS" panose="020B0604020202020204" pitchFamily="34" charset="-122"/>
            </a:endParaRPr>
          </a:p>
        </p:txBody>
      </p:sp>
      <p:sp>
        <p:nvSpPr>
          <p:cNvPr id="23" name="文本框 3185"/>
          <p:cNvSpPr txBox="1">
            <a:spLocks/>
          </p:cNvSpPr>
          <p:nvPr/>
        </p:nvSpPr>
        <p:spPr>
          <a:xfrm>
            <a:off x="3059832" y="5949280"/>
            <a:ext cx="5400600" cy="279134"/>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0"/>
              </a:spcAft>
            </a:pPr>
            <a:r>
              <a:rPr lang="en-US" altLang="zh-CN" sz="1100" kern="100" dirty="0">
                <a:solidFill>
                  <a:schemeClr val="tx1">
                    <a:lumMod val="50000"/>
                    <a:lumOff val="50000"/>
                  </a:schemeClr>
                </a:solidFill>
                <a:ea typeface="Arial Unicode MS" panose="020B0604020202020204" pitchFamily="34" charset="-122"/>
                <a:cs typeface="Arial Unicode MS" panose="020B0604020202020204" pitchFamily="34" charset="-122"/>
              </a:rPr>
              <a:t>S</a:t>
            </a:r>
            <a:r>
              <a:rPr lang="en-US" altLang="zh-CN" sz="1100" kern="100" dirty="0" smtClean="0">
                <a:solidFill>
                  <a:schemeClr val="tx1">
                    <a:lumMod val="50000"/>
                    <a:lumOff val="50000"/>
                  </a:schemeClr>
                </a:solidFill>
                <a:ea typeface="Arial Unicode MS" panose="020B0604020202020204" pitchFamily="34" charset="-122"/>
                <a:cs typeface="Arial Unicode MS" panose="020B0604020202020204" pitchFamily="34" charset="-122"/>
              </a:rPr>
              <a:t>ource</a:t>
            </a:r>
            <a:r>
              <a:rPr lang="en-US" altLang="zh-CN" sz="1100" kern="100" dirty="0">
                <a:solidFill>
                  <a:schemeClr val="tx1">
                    <a:lumMod val="50000"/>
                    <a:lumOff val="50000"/>
                  </a:schemeClr>
                </a:solidFill>
                <a:ea typeface="Arial Unicode MS" panose="020B0604020202020204" pitchFamily="34" charset="-122"/>
                <a:cs typeface="Arial Unicode MS" panose="020B0604020202020204" pitchFamily="34" charset="-122"/>
              </a:rPr>
              <a:t>: Technology Roadmap Solar Photovoltaic Energy_2014 _ IEA</a:t>
            </a:r>
            <a:r>
              <a:rPr lang="en-US" sz="1100" kern="100" dirty="0">
                <a:solidFill>
                  <a:schemeClr val="tx1">
                    <a:lumMod val="50000"/>
                    <a:lumOff val="50000"/>
                  </a:schemeClr>
                </a:solidFill>
                <a:effectLst/>
                <a:ea typeface="Arial Unicode MS" panose="020B0604020202020204" pitchFamily="34" charset="-122"/>
                <a:cs typeface="Arial Unicode MS" panose="020B0604020202020204" pitchFamily="34" charset="-122"/>
              </a:rPr>
              <a:t> </a:t>
            </a:r>
            <a:endParaRPr lang="zh-CN" sz="1100" kern="100" dirty="0">
              <a:solidFill>
                <a:schemeClr val="tx1">
                  <a:lumMod val="50000"/>
                  <a:lumOff val="50000"/>
                </a:schemeClr>
              </a:solidFill>
              <a:effectLst/>
              <a:ea typeface="Arial Unicode MS" panose="020B0604020202020204" pitchFamily="34" charset="-122"/>
              <a:cs typeface="Arial Unicode MS" panose="020B0604020202020204" pitchFamily="34" charset="-122"/>
            </a:endParaRPr>
          </a:p>
        </p:txBody>
      </p:sp>
      <p:sp>
        <p:nvSpPr>
          <p:cNvPr id="24" name="矩形 23"/>
          <p:cNvSpPr/>
          <p:nvPr/>
        </p:nvSpPr>
        <p:spPr>
          <a:xfrm>
            <a:off x="3932340" y="1916832"/>
            <a:ext cx="4555478" cy="369332"/>
          </a:xfrm>
          <a:prstGeom prst="rect">
            <a:avLst/>
          </a:prstGeom>
        </p:spPr>
        <p:txBody>
          <a:bodyPr wrap="none">
            <a:spAutoFit/>
          </a:bodyPr>
          <a:lstStyle/>
          <a:p>
            <a:r>
              <a:rPr lang="en-US" altLang="zh-CN" dirty="0" smtClean="0">
                <a:ea typeface="Arial Unicode MS" panose="020B0604020202020204" pitchFamily="34" charset="-122"/>
                <a:cs typeface="Arial Unicode MS" panose="020B0604020202020204" pitchFamily="34" charset="-122"/>
              </a:rPr>
              <a:t>By 2050, the global PV power percentage, </a:t>
            </a:r>
            <a:r>
              <a:rPr lang="en-US" altLang="zh-CN" b="1" dirty="0" smtClean="0">
                <a:solidFill>
                  <a:srgbClr val="C00000"/>
                </a:solidFill>
                <a:ea typeface="Arial Unicode MS" panose="020B0604020202020204" pitchFamily="34" charset="-122"/>
                <a:cs typeface="Arial Unicode MS" panose="020B0604020202020204" pitchFamily="34" charset="-122"/>
              </a:rPr>
              <a:t>16%</a:t>
            </a:r>
            <a:endParaRPr lang="zh-CN" altLang="en-US" b="1" dirty="0">
              <a:solidFill>
                <a:srgbClr val="C00000"/>
              </a:solidFill>
              <a:ea typeface="Arial Unicode MS" panose="020B0604020202020204" pitchFamily="34" charset="-122"/>
              <a:cs typeface="Arial Unicode MS" panose="020B0604020202020204" pitchFamily="34" charset="-122"/>
            </a:endParaRPr>
          </a:p>
        </p:txBody>
      </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40</a:t>
            </a:fld>
            <a:endParaRPr lang="zh-CN" altLang="en-US" sz="1100"/>
          </a:p>
        </p:txBody>
      </p:sp>
    </p:spTree>
    <p:extLst>
      <p:ext uri="{BB962C8B-B14F-4D97-AF65-F5344CB8AC3E}">
        <p14:creationId xmlns:p14="http://schemas.microsoft.com/office/powerpoint/2010/main" val="36359702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flipH="1">
            <a:off x="252028" y="116632"/>
            <a:ext cx="8891972" cy="648072"/>
          </a:xfrm>
          <a:prstGeom prst="snip1Rect">
            <a:avLst>
              <a:gd name="adj" fmla="val 50000"/>
            </a:avLst>
          </a:prstGeom>
          <a:gradFill flip="none" rotWithShape="1">
            <a:gsLst>
              <a:gs pos="99167">
                <a:srgbClr val="C00000"/>
              </a:gs>
              <a:gs pos="0">
                <a:srgbClr val="C00000">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ea typeface="Arial Unicode MS" panose="020B0604020202020204" pitchFamily="34" charset="-122"/>
                <a:cs typeface="Arial Unicode MS" panose="020B0604020202020204" pitchFamily="34" charset="-122"/>
              </a:rPr>
              <a:t>All Kinds of Environments and Uses</a:t>
            </a:r>
            <a:endParaRPr lang="en-US" altLang="zh-CN" sz="2800" b="1" dirty="0">
              <a:ea typeface="Arial Unicode MS" panose="020B0604020202020204" pitchFamily="34" charset="-122"/>
              <a:cs typeface="Arial Unicode MS" panose="020B0604020202020204" pitchFamily="34" charset="-122"/>
            </a:endParaRPr>
          </a:p>
        </p:txBody>
      </p:sp>
      <p:sp>
        <p:nvSpPr>
          <p:cNvPr id="8" name="矩形 4"/>
          <p:cNvSpPr/>
          <p:nvPr/>
        </p:nvSpPr>
        <p:spPr>
          <a:xfrm rot="10800000">
            <a:off x="36512" y="836712"/>
            <a:ext cx="719064" cy="56166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dirty="0" smtClean="0">
                <a:ea typeface="Arial Unicode MS" panose="020B0604020202020204" pitchFamily="34" charset="-122"/>
                <a:cs typeface="Arial Unicode MS" panose="020B0604020202020204" pitchFamily="34" charset="-122"/>
              </a:rPr>
              <a:t>  </a:t>
            </a:r>
            <a:r>
              <a:rPr lang="en-US" altLang="zh-CN" sz="2200" b="1" dirty="0" smtClean="0">
                <a:ea typeface="Arial Unicode MS" panose="020B0604020202020204" pitchFamily="34" charset="-122"/>
                <a:cs typeface="Arial Unicode MS" panose="020B0604020202020204" pitchFamily="34" charset="-122"/>
              </a:rPr>
              <a:t>3.4</a:t>
            </a:r>
            <a:r>
              <a:rPr lang="en-US" altLang="zh-CN" sz="2200" dirty="0" smtClean="0">
                <a:ea typeface="Arial Unicode MS" panose="020B0604020202020204" pitchFamily="34" charset="-122"/>
                <a:cs typeface="Arial Unicode MS" panose="020B0604020202020204" pitchFamily="34" charset="-122"/>
              </a:rPr>
              <a:t>                  </a:t>
            </a:r>
            <a:r>
              <a:rPr lang="en-US" altLang="zh-CN" sz="2200" smtClean="0">
                <a:ea typeface="Arial Unicode MS" panose="020B0604020202020204" pitchFamily="34" charset="-122"/>
                <a:cs typeface="Arial Unicode MS" panose="020B0604020202020204" pitchFamily="34" charset="-122"/>
              </a:rPr>
              <a:t>PV Applications</a:t>
            </a:r>
            <a:endParaRPr lang="en-US" altLang="zh-CN" sz="2200" dirty="0">
              <a:ea typeface="Arial Unicode MS" panose="020B0604020202020204" pitchFamily="34" charset="-122"/>
              <a:cs typeface="Arial Unicode MS" panose="020B0604020202020204" pitchFamily="34" charset="-122"/>
            </a:endParaRPr>
          </a:p>
          <a:p>
            <a:pPr algn="ctr"/>
            <a:r>
              <a:rPr lang="en-US" altLang="zh-CN" sz="2200" dirty="0" smtClean="0">
                <a:ea typeface="Arial Unicode MS" panose="020B0604020202020204" pitchFamily="34" charset="-122"/>
                <a:cs typeface="Arial Unicode MS" panose="020B0604020202020204" pitchFamily="34" charset="-122"/>
              </a:rPr>
              <a:t>will Become Increasingly Diverse</a:t>
            </a:r>
          </a:p>
        </p:txBody>
      </p:sp>
      <p:pic>
        <p:nvPicPr>
          <p:cNvPr id="15" name="图片 14"/>
          <p:cNvPicPr/>
          <p:nvPr/>
        </p:nvPicPr>
        <p:blipFill>
          <a:blip r:embed="rId3">
            <a:extLst>
              <a:ext uri="{28A0092B-C50C-407E-A947-70E740481C1C}">
                <a14:useLocalDpi xmlns:a14="http://schemas.microsoft.com/office/drawing/2010/main" val="0"/>
              </a:ext>
            </a:extLst>
          </a:blip>
          <a:srcRect/>
          <a:stretch>
            <a:fillRect/>
          </a:stretch>
        </p:blipFill>
        <p:spPr bwMode="auto">
          <a:xfrm>
            <a:off x="1979712" y="3501008"/>
            <a:ext cx="3024336" cy="2238906"/>
          </a:xfrm>
          <a:prstGeom prst="rect">
            <a:avLst/>
          </a:prstGeom>
          <a:noFill/>
          <a:ln>
            <a:noFill/>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190" y="1268760"/>
            <a:ext cx="2995478" cy="2238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D:\CSI\测试中心\工作交接\2015 Invester Presentation\pcs\MAP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3367983"/>
            <a:ext cx="4032448" cy="2797321"/>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712" y="1268760"/>
            <a:ext cx="2995478" cy="2254500"/>
          </a:xfrm>
          <a:prstGeom prst="rect">
            <a:avLst/>
          </a:prstGeom>
        </p:spPr>
      </p:pic>
      <p:sp>
        <p:nvSpPr>
          <p:cNvPr id="21" name="TextBox 20"/>
          <p:cNvSpPr txBox="1"/>
          <p:nvPr/>
        </p:nvSpPr>
        <p:spPr>
          <a:xfrm>
            <a:off x="7956376" y="1990581"/>
            <a:ext cx="1152128" cy="646331"/>
          </a:xfrm>
          <a:prstGeom prst="rect">
            <a:avLst/>
          </a:prstGeom>
          <a:noFill/>
        </p:spPr>
        <p:txBody>
          <a:bodyPr wrap="square" rtlCol="0">
            <a:spAutoFit/>
          </a:bodyPr>
          <a:lstStyle/>
          <a:p>
            <a:r>
              <a:rPr lang="en-US" altLang="zh-CN" sz="1200" dirty="0">
                <a:solidFill>
                  <a:srgbClr val="C00000"/>
                </a:solidFill>
                <a:ea typeface="Arial Unicode MS" panose="020B0604020202020204" pitchFamily="34" charset="-122"/>
                <a:cs typeface="Arial Unicode MS" panose="020B0604020202020204" pitchFamily="34" charset="-122"/>
              </a:rPr>
              <a:t>F</a:t>
            </a:r>
            <a:r>
              <a:rPr lang="en-US" altLang="zh-CN" sz="1200" smtClean="0">
                <a:solidFill>
                  <a:srgbClr val="C00000"/>
                </a:solidFill>
                <a:ea typeface="Arial Unicode MS" panose="020B0604020202020204" pitchFamily="34" charset="-122"/>
                <a:cs typeface="Arial Unicode MS" panose="020B0604020202020204" pitchFamily="34" charset="-122"/>
              </a:rPr>
              <a:t>or </a:t>
            </a:r>
            <a:r>
              <a:rPr lang="en-US" altLang="zh-CN" sz="1200" dirty="0" smtClean="0">
                <a:solidFill>
                  <a:srgbClr val="C00000"/>
                </a:solidFill>
                <a:ea typeface="Arial Unicode MS" panose="020B0604020202020204" pitchFamily="34" charset="-122"/>
                <a:cs typeface="Arial Unicode MS" panose="020B0604020202020204" pitchFamily="34" charset="-122"/>
              </a:rPr>
              <a:t>basic daily energy needs in  poor areas</a:t>
            </a:r>
            <a:endParaRPr lang="zh-CN" altLang="en-US" sz="1200" dirty="0">
              <a:solidFill>
                <a:srgbClr val="C00000"/>
              </a:solidFill>
              <a:ea typeface="Arial Unicode MS" panose="020B0604020202020204" pitchFamily="34" charset="-122"/>
              <a:cs typeface="Arial Unicode MS" panose="020B0604020202020204" pitchFamily="34" charset="-122"/>
            </a:endParaRPr>
          </a:p>
        </p:txBody>
      </p:sp>
      <p:sp>
        <p:nvSpPr>
          <p:cNvPr id="25" name="TextBox 24"/>
          <p:cNvSpPr txBox="1"/>
          <p:nvPr/>
        </p:nvSpPr>
        <p:spPr>
          <a:xfrm>
            <a:off x="827584" y="1988840"/>
            <a:ext cx="1152128" cy="646331"/>
          </a:xfrm>
          <a:prstGeom prst="rect">
            <a:avLst/>
          </a:prstGeom>
          <a:noFill/>
        </p:spPr>
        <p:txBody>
          <a:bodyPr wrap="square" rtlCol="0">
            <a:spAutoFit/>
          </a:bodyPr>
          <a:lstStyle/>
          <a:p>
            <a:r>
              <a:rPr lang="en-US" altLang="zh-CN" sz="1200">
                <a:solidFill>
                  <a:srgbClr val="C00000"/>
                </a:solidFill>
                <a:ea typeface="Arial Unicode MS" panose="020B0604020202020204" pitchFamily="34" charset="-122"/>
                <a:cs typeface="Arial Unicode MS" panose="020B0604020202020204" pitchFamily="34" charset="-122"/>
              </a:rPr>
              <a:t>F</a:t>
            </a:r>
            <a:r>
              <a:rPr lang="en-US" altLang="zh-CN" sz="1200" smtClean="0">
                <a:solidFill>
                  <a:srgbClr val="C00000"/>
                </a:solidFill>
                <a:ea typeface="Arial Unicode MS" panose="020B0604020202020204" pitchFamily="34" charset="-122"/>
                <a:cs typeface="Arial Unicode MS" panose="020B0604020202020204" pitchFamily="34" charset="-122"/>
              </a:rPr>
              <a:t>or </a:t>
            </a:r>
            <a:r>
              <a:rPr lang="en-US" altLang="zh-CN" sz="1200" dirty="0" smtClean="0">
                <a:solidFill>
                  <a:srgbClr val="C00000"/>
                </a:solidFill>
                <a:ea typeface="Arial Unicode MS" panose="020B0604020202020204" pitchFamily="34" charset="-122"/>
                <a:cs typeface="Arial Unicode MS" panose="020B0604020202020204" pitchFamily="34" charset="-122"/>
              </a:rPr>
              <a:t>basic daily energy needs in  rich areas</a:t>
            </a:r>
            <a:endParaRPr lang="zh-CN" altLang="en-US" sz="1200" dirty="0">
              <a:solidFill>
                <a:srgbClr val="C00000"/>
              </a:solidFill>
              <a:ea typeface="Arial Unicode MS" panose="020B0604020202020204" pitchFamily="34" charset="-122"/>
              <a:cs typeface="Arial Unicode MS" panose="020B0604020202020204" pitchFamily="34" charset="-122"/>
            </a:endParaRPr>
          </a:p>
        </p:txBody>
      </p:sp>
      <p:sp>
        <p:nvSpPr>
          <p:cNvPr id="26" name="TextBox 25"/>
          <p:cNvSpPr txBox="1"/>
          <p:nvPr/>
        </p:nvSpPr>
        <p:spPr>
          <a:xfrm>
            <a:off x="827584" y="4294837"/>
            <a:ext cx="1152128" cy="646331"/>
          </a:xfrm>
          <a:prstGeom prst="rect">
            <a:avLst/>
          </a:prstGeom>
          <a:noFill/>
        </p:spPr>
        <p:txBody>
          <a:bodyPr wrap="square" rtlCol="0">
            <a:spAutoFit/>
          </a:bodyPr>
          <a:lstStyle/>
          <a:p>
            <a:r>
              <a:rPr lang="en-US" altLang="zh-CN" sz="1200" smtClean="0">
                <a:solidFill>
                  <a:srgbClr val="C00000"/>
                </a:solidFill>
                <a:ea typeface="Arial Unicode MS" panose="020B0604020202020204" pitchFamily="34" charset="-122"/>
                <a:cs typeface="Arial Unicode MS" panose="020B0604020202020204" pitchFamily="34" charset="-122"/>
              </a:rPr>
              <a:t>For </a:t>
            </a:r>
            <a:r>
              <a:rPr lang="en-US" altLang="zh-CN" sz="1200" dirty="0" smtClean="0">
                <a:solidFill>
                  <a:srgbClr val="C00000"/>
                </a:solidFill>
                <a:ea typeface="Arial Unicode MS" panose="020B0604020202020204" pitchFamily="34" charset="-122"/>
                <a:cs typeface="Arial Unicode MS" panose="020B0604020202020204" pitchFamily="34" charset="-122"/>
              </a:rPr>
              <a:t>special energy needs in  deserts</a:t>
            </a:r>
            <a:endParaRPr lang="zh-CN" altLang="en-US" sz="1200" dirty="0">
              <a:solidFill>
                <a:srgbClr val="C00000"/>
              </a:solidFill>
              <a:ea typeface="Arial Unicode MS" panose="020B0604020202020204" pitchFamily="34" charset="-122"/>
              <a:cs typeface="Arial Unicode MS" panose="020B0604020202020204" pitchFamily="34" charset="-122"/>
            </a:endParaRPr>
          </a:p>
        </p:txBody>
      </p:sp>
      <p:sp>
        <p:nvSpPr>
          <p:cNvPr id="27" name="TextBox 26"/>
          <p:cNvSpPr txBox="1"/>
          <p:nvPr/>
        </p:nvSpPr>
        <p:spPr>
          <a:xfrm>
            <a:off x="8028384" y="4479503"/>
            <a:ext cx="936104" cy="461665"/>
          </a:xfrm>
          <a:prstGeom prst="rect">
            <a:avLst/>
          </a:prstGeom>
          <a:noFill/>
        </p:spPr>
        <p:txBody>
          <a:bodyPr wrap="square" rtlCol="0">
            <a:spAutoFit/>
          </a:bodyPr>
          <a:lstStyle/>
          <a:p>
            <a:r>
              <a:rPr lang="en-US" altLang="zh-CN" sz="1200" dirty="0" smtClean="0">
                <a:solidFill>
                  <a:srgbClr val="C00000"/>
                </a:solidFill>
                <a:ea typeface="Arial Unicode MS" panose="020B0604020202020204" pitchFamily="34" charset="-122"/>
                <a:cs typeface="Arial Unicode MS" panose="020B0604020202020204" pitchFamily="34" charset="-122"/>
              </a:rPr>
              <a:t>LED light charger</a:t>
            </a:r>
            <a:endParaRPr lang="zh-CN" altLang="en-US" sz="1200" dirty="0">
              <a:solidFill>
                <a:srgbClr val="C00000"/>
              </a:solidFill>
              <a:ea typeface="Arial Unicode MS" panose="020B0604020202020204" pitchFamily="34" charset="-122"/>
              <a:cs typeface="Arial Unicode MS" panose="020B0604020202020204" pitchFamily="34" charset="-122"/>
            </a:endParaRPr>
          </a:p>
        </p:txBody>
      </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41</a:t>
            </a:fld>
            <a:endParaRPr lang="zh-CN" altLang="en-US" sz="1100"/>
          </a:p>
        </p:txBody>
      </p:sp>
    </p:spTree>
    <p:extLst>
      <p:ext uri="{BB962C8B-B14F-4D97-AF65-F5344CB8AC3E}">
        <p14:creationId xmlns:p14="http://schemas.microsoft.com/office/powerpoint/2010/main" val="20062704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setSubTitle - Slide Master"/>
          <p:cNvSpPr>
            <a:spLocks noChangeArrowheads="1"/>
          </p:cNvSpPr>
          <p:nvPr/>
        </p:nvSpPr>
        <p:spPr bwMode="blackWhite">
          <a:xfrm>
            <a:off x="971600" y="1628800"/>
            <a:ext cx="7632848" cy="648072"/>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p>
            <a:pPr algn="ctr">
              <a:spcAft>
                <a:spcPts val="500"/>
              </a:spcAft>
              <a:buClr>
                <a:srgbClr val="0F6FC6">
                  <a:lumMod val="50000"/>
                </a:srgbClr>
              </a:buClr>
              <a:buSzPct val="80000"/>
            </a:pPr>
            <a:r>
              <a:rPr lang="en-US" altLang="zh-CN" sz="2400" b="1" kern="0" dirty="0">
                <a:solidFill>
                  <a:sysClr val="windowText" lastClr="000000"/>
                </a:solidFill>
                <a:ea typeface="Arial Unicode MS" panose="020B0604020202020204" pitchFamily="34" charset="-122"/>
                <a:cs typeface="Arial Unicode MS" panose="020B0604020202020204" pitchFamily="34" charset="-122"/>
              </a:rPr>
              <a:t>Benefits of PV Energy</a:t>
            </a:r>
            <a:endParaRPr lang="zh-CN" altLang="en-US" sz="2400" b="1" kern="0" dirty="0">
              <a:solidFill>
                <a:sysClr val="windowText" lastClr="000000"/>
              </a:solidFill>
              <a:ea typeface="Arial Unicode MS" panose="020B0604020202020204" pitchFamily="34" charset="-122"/>
              <a:cs typeface="Arial Unicode MS" panose="020B0604020202020204" pitchFamily="34" charset="-122"/>
            </a:endParaRPr>
          </a:p>
        </p:txBody>
      </p:sp>
      <p:sp>
        <p:nvSpPr>
          <p:cNvPr id="8" name="Title 1"/>
          <p:cNvSpPr>
            <a:spLocks noGrp="1"/>
          </p:cNvSpPr>
          <p:nvPr>
            <p:ph type="title"/>
          </p:nvPr>
        </p:nvSpPr>
        <p:spPr>
          <a:xfrm>
            <a:off x="35496" y="332656"/>
            <a:ext cx="6346825" cy="561975"/>
          </a:xfrm>
        </p:spPr>
        <p:txBody>
          <a:bodyPr>
            <a:noAutofit/>
          </a:bodyPr>
          <a:lstStyle/>
          <a:p>
            <a:pPr algn="l">
              <a:defRPr/>
            </a:pPr>
            <a:r>
              <a:rPr lang="en-US" altLang="zh-CN" sz="2800" b="1" dirty="0">
                <a:latin typeface="+mn-lt"/>
                <a:ea typeface="Arial Unicode MS" panose="020B0604020202020204" pitchFamily="34" charset="-122"/>
                <a:cs typeface="Arial Unicode MS" panose="020B0604020202020204" pitchFamily="34" charset="-122"/>
              </a:rPr>
              <a:t>Table of Contents</a:t>
            </a:r>
          </a:p>
        </p:txBody>
      </p:sp>
      <p:sp>
        <p:nvSpPr>
          <p:cNvPr id="9" name="ResetSubTitle - Slide Master"/>
          <p:cNvSpPr>
            <a:spLocks noChangeArrowheads="1"/>
          </p:cNvSpPr>
          <p:nvPr/>
        </p:nvSpPr>
        <p:spPr bwMode="blackWhite">
          <a:xfrm>
            <a:off x="971600" y="2779436"/>
            <a:ext cx="7632848" cy="649564"/>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p>
            <a:pPr algn="ctr">
              <a:spcAft>
                <a:spcPts val="500"/>
              </a:spcAft>
              <a:buClr>
                <a:srgbClr val="0F6FC6">
                  <a:lumMod val="50000"/>
                </a:srgbClr>
              </a:buClr>
              <a:buSzPct val="80000"/>
            </a:pPr>
            <a:r>
              <a:rPr lang="en-US" altLang="zh-CN" sz="2400" b="1" kern="0" dirty="0">
                <a:solidFill>
                  <a:sysClr val="windowText" lastClr="000000"/>
                </a:solidFill>
                <a:ea typeface="Arial Unicode MS" panose="020B0604020202020204" pitchFamily="34" charset="-122"/>
                <a:cs typeface="Arial Unicode MS" panose="020B0604020202020204" pitchFamily="34" charset="-122"/>
              </a:rPr>
              <a:t>Developments in PV Technologies</a:t>
            </a:r>
          </a:p>
        </p:txBody>
      </p:sp>
      <p:sp>
        <p:nvSpPr>
          <p:cNvPr id="10" name="ResetSubTitle - Slide Master"/>
          <p:cNvSpPr>
            <a:spLocks noChangeArrowheads="1"/>
          </p:cNvSpPr>
          <p:nvPr/>
        </p:nvSpPr>
        <p:spPr bwMode="blackWhite">
          <a:xfrm>
            <a:off x="971600" y="3931564"/>
            <a:ext cx="7632848" cy="577556"/>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p>
            <a:pPr algn="ctr">
              <a:spcAft>
                <a:spcPts val="500"/>
              </a:spcAft>
              <a:buClr>
                <a:srgbClr val="0F6FC6">
                  <a:lumMod val="50000"/>
                </a:srgbClr>
              </a:buClr>
              <a:buSzPct val="80000"/>
            </a:pPr>
            <a:r>
              <a:rPr lang="en-US" altLang="zh-CN" sz="2400" b="1" kern="0" dirty="0">
                <a:solidFill>
                  <a:sysClr val="windowText" lastClr="000000"/>
                </a:solidFill>
                <a:ea typeface="Arial Unicode MS" panose="020B0604020202020204" pitchFamily="34" charset="-122"/>
                <a:cs typeface="Arial Unicode MS" panose="020B0604020202020204" pitchFamily="34" charset="-122"/>
              </a:rPr>
              <a:t>Outlook and Development</a:t>
            </a:r>
          </a:p>
        </p:txBody>
      </p:sp>
      <p:sp>
        <p:nvSpPr>
          <p:cNvPr id="11" name="ResetSubTitle - Slide Master"/>
          <p:cNvSpPr>
            <a:spLocks noChangeArrowheads="1"/>
          </p:cNvSpPr>
          <p:nvPr/>
        </p:nvSpPr>
        <p:spPr bwMode="blackWhite">
          <a:xfrm>
            <a:off x="971600" y="5011684"/>
            <a:ext cx="7632848" cy="577556"/>
          </a:xfrm>
          <a:prstGeom prst="round2DiagRect">
            <a:avLst>
              <a:gd name="adj1" fmla="val 9628"/>
              <a:gd name="adj2" fmla="val 0"/>
            </a:avLst>
          </a:prstGeom>
          <a:solidFill>
            <a:srgbClr val="C00000"/>
          </a:solidFill>
          <a:ln w="19050">
            <a:noFill/>
            <a:miter lim="800000"/>
            <a:headEnd/>
            <a:tailEnd/>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prst="cross"/>
          </a:sp3d>
        </p:spPr>
        <p:txBody>
          <a:bodyPr lIns="45720" tIns="46800" rIns="45720" bIns="46800" anchor="ctr"/>
          <a:lstStyle/>
          <a:p>
            <a:pPr algn="ctr">
              <a:spcAft>
                <a:spcPts val="500"/>
              </a:spcAft>
              <a:buClr>
                <a:srgbClr val="0F6FC6">
                  <a:lumMod val="50000"/>
                </a:srgbClr>
              </a:buClr>
              <a:buSzPct val="80000"/>
            </a:pPr>
            <a:r>
              <a:rPr lang="en-US" altLang="zh-CN" sz="2400" b="1" kern="0" dirty="0">
                <a:solidFill>
                  <a:sysClr val="window" lastClr="FFFFFF"/>
                </a:solidFill>
                <a:ea typeface="Arial Unicode MS" panose="020B0604020202020204" pitchFamily="34" charset="-122"/>
                <a:cs typeface="Arial Unicode MS" panose="020B0604020202020204" pitchFamily="34" charset="-122"/>
              </a:rPr>
              <a:t>Developments within the Chinese PV Industry</a:t>
            </a:r>
          </a:p>
        </p:txBody>
      </p:sp>
    </p:spTree>
    <p:extLst>
      <p:ext uri="{BB962C8B-B14F-4D97-AF65-F5344CB8AC3E}">
        <p14:creationId xmlns:p14="http://schemas.microsoft.com/office/powerpoint/2010/main" val="10136549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
          <p:cNvSpPr/>
          <p:nvPr/>
        </p:nvSpPr>
        <p:spPr>
          <a:xfrm>
            <a:off x="8420860" y="836712"/>
            <a:ext cx="686628" cy="56775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dirty="0" smtClean="0">
                <a:ea typeface="Arial Unicode MS" panose="020B0604020202020204" pitchFamily="34" charset="-122"/>
                <a:cs typeface="Arial Unicode MS" panose="020B0604020202020204" pitchFamily="34" charset="-122"/>
              </a:rPr>
              <a:t>     </a:t>
            </a:r>
            <a:r>
              <a:rPr lang="en-US" altLang="zh-CN" sz="2200" b="1" dirty="0" smtClean="0">
                <a:ea typeface="Arial Unicode MS" panose="020B0604020202020204" pitchFamily="34" charset="-122"/>
                <a:cs typeface="Arial Unicode MS" panose="020B0604020202020204" pitchFamily="34" charset="-122"/>
              </a:rPr>
              <a:t> 4.1     </a:t>
            </a:r>
            <a:r>
              <a:rPr lang="en-US" altLang="zh-CN" sz="2200" dirty="0" smtClean="0">
                <a:ea typeface="Arial Unicode MS" panose="020B0604020202020204" pitchFamily="34" charset="-122"/>
                <a:cs typeface="Arial Unicode MS" panose="020B0604020202020204" pitchFamily="34" charset="-122"/>
              </a:rPr>
              <a:t>China has Become the PV Leader </a:t>
            </a:r>
          </a:p>
          <a:p>
            <a:r>
              <a:rPr lang="en-US" altLang="zh-CN" sz="2200" dirty="0" smtClean="0">
                <a:ea typeface="Arial Unicode MS" panose="020B0604020202020204" pitchFamily="34" charset="-122"/>
                <a:cs typeface="Arial Unicode MS" panose="020B0604020202020204" pitchFamily="34" charset="-122"/>
              </a:rPr>
              <a:t>                in Both Production and Application</a:t>
            </a:r>
            <a:endParaRPr lang="zh-CN" altLang="en-US" sz="2200" dirty="0">
              <a:ea typeface="Arial Unicode MS" panose="020B0604020202020204" pitchFamily="34" charset="-122"/>
              <a:cs typeface="Arial Unicode MS" panose="020B0604020202020204" pitchFamily="34" charset="-122"/>
            </a:endParaRPr>
          </a:p>
        </p:txBody>
      </p:sp>
      <p:sp>
        <p:nvSpPr>
          <p:cNvPr id="11" name="剪去单角的矩形 10"/>
          <p:cNvSpPr/>
          <p:nvPr/>
        </p:nvSpPr>
        <p:spPr>
          <a:xfrm>
            <a:off x="508" y="116632"/>
            <a:ext cx="8891972" cy="648072"/>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ea typeface="Arial Unicode MS" panose="020B0604020202020204" pitchFamily="34" charset="-122"/>
                <a:cs typeface="Arial Unicode MS" panose="020B0604020202020204" pitchFamily="34" charset="-122"/>
              </a:rPr>
              <a:t>A</a:t>
            </a:r>
            <a:r>
              <a:rPr lang="en-US" altLang="zh-CN" sz="2800" b="1" dirty="0" smtClean="0">
                <a:ea typeface="Arial Unicode MS" panose="020B0604020202020204" pitchFamily="34" charset="-122"/>
                <a:cs typeface="Arial Unicode MS" panose="020B0604020202020204" pitchFamily="34" charset="-122"/>
              </a:rPr>
              <a:t> Manufacturing Giant</a:t>
            </a:r>
            <a:endParaRPr lang="zh-CN" altLang="en-US" sz="2800" b="1" dirty="0">
              <a:ea typeface="Arial Unicode MS" panose="020B0604020202020204" pitchFamily="34" charset="-122"/>
              <a:cs typeface="Arial Unicode MS" panose="020B0604020202020204" pitchFamily="34" charset="-122"/>
            </a:endParaRPr>
          </a:p>
        </p:txBody>
      </p:sp>
      <p:sp>
        <p:nvSpPr>
          <p:cNvPr id="12" name="矩形 11"/>
          <p:cNvSpPr/>
          <p:nvPr/>
        </p:nvSpPr>
        <p:spPr>
          <a:xfrm>
            <a:off x="179512" y="908720"/>
            <a:ext cx="8241348"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en-US" altLang="zh-CN" sz="2000" smtClean="0">
                <a:solidFill>
                  <a:prstClr val="black"/>
                </a:solidFill>
                <a:ea typeface="Arial Unicode MS" panose="020B0604020202020204" pitchFamily="34" charset="-122"/>
                <a:cs typeface="Arial Unicode MS" panose="020B0604020202020204" pitchFamily="34" charset="-122"/>
              </a:rPr>
              <a:t>Since 2007, the </a:t>
            </a:r>
            <a:r>
              <a:rPr lang="en-US" altLang="zh-CN" sz="2000">
                <a:solidFill>
                  <a:prstClr val="black"/>
                </a:solidFill>
                <a:ea typeface="Arial Unicode MS" panose="020B0604020202020204" pitchFamily="34" charset="-122"/>
                <a:cs typeface="Arial Unicode MS" panose="020B0604020202020204" pitchFamily="34" charset="-122"/>
              </a:rPr>
              <a:t>Chinese </a:t>
            </a:r>
            <a:r>
              <a:rPr lang="en-US" altLang="zh-CN" sz="2000" smtClean="0">
                <a:solidFill>
                  <a:prstClr val="black"/>
                </a:solidFill>
                <a:ea typeface="Arial Unicode MS" panose="020B0604020202020204" pitchFamily="34" charset="-122"/>
                <a:cs typeface="Arial Unicode MS" panose="020B0604020202020204" pitchFamily="34" charset="-122"/>
              </a:rPr>
              <a:t>PV </a:t>
            </a:r>
            <a:r>
              <a:rPr lang="en-US" altLang="zh-CN" sz="2000">
                <a:solidFill>
                  <a:prstClr val="black"/>
                </a:solidFill>
                <a:ea typeface="Arial Unicode MS" panose="020B0604020202020204" pitchFamily="34" charset="-122"/>
                <a:cs typeface="Arial Unicode MS" panose="020B0604020202020204" pitchFamily="34" charset="-122"/>
              </a:rPr>
              <a:t>industry </a:t>
            </a:r>
            <a:r>
              <a:rPr lang="en-US" altLang="zh-CN" sz="2000" smtClean="0">
                <a:solidFill>
                  <a:prstClr val="black"/>
                </a:solidFill>
                <a:ea typeface="Arial Unicode MS" panose="020B0604020202020204" pitchFamily="34" charset="-122"/>
                <a:cs typeface="Arial Unicode MS" panose="020B0604020202020204" pitchFamily="34" charset="-122"/>
              </a:rPr>
              <a:t>had been keeping </a:t>
            </a:r>
            <a:r>
              <a:rPr lang="en-US" altLang="zh-CN" sz="2000">
                <a:solidFill>
                  <a:prstClr val="black"/>
                </a:solidFill>
                <a:ea typeface="Arial Unicode MS" panose="020B0604020202020204" pitchFamily="34" charset="-122"/>
                <a:cs typeface="Arial Unicode MS" panose="020B0604020202020204" pitchFamily="34" charset="-122"/>
              </a:rPr>
              <a:t>its </a:t>
            </a:r>
            <a:r>
              <a:rPr lang="en-US" altLang="zh-CN" sz="2000" smtClean="0">
                <a:solidFill>
                  <a:prstClr val="black"/>
                </a:solidFill>
                <a:ea typeface="Arial Unicode MS" panose="020B0604020202020204" pitchFamily="34" charset="-122"/>
                <a:cs typeface="Arial Unicode MS" panose="020B0604020202020204" pitchFamily="34" charset="-122"/>
              </a:rPr>
              <a:t>leading position </a:t>
            </a:r>
            <a:endParaRPr lang="en-US" altLang="zh-CN" sz="2000" dirty="0" smtClean="0">
              <a:solidFill>
                <a:prstClr val="black"/>
              </a:solidFill>
              <a:ea typeface="Arial Unicode MS" panose="020B0604020202020204" pitchFamily="34" charset="-122"/>
              <a:cs typeface="Arial Unicode MS" panose="020B0604020202020204" pitchFamily="34" charset="-122"/>
            </a:endParaRPr>
          </a:p>
        </p:txBody>
      </p:sp>
      <p:sp>
        <p:nvSpPr>
          <p:cNvPr id="3"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18"/>
          <p:cNvSpPr>
            <a:spLocks noChangeArrowheads="1"/>
          </p:cNvSpPr>
          <p:nvPr/>
        </p:nvSpPr>
        <p:spPr bwMode="auto">
          <a:xfrm>
            <a:off x="0"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ea typeface="宋体" pitchFamily="2" charset="-122"/>
              <a:cs typeface="宋体" pitchFamily="2" charset="-122"/>
            </a:endParaRPr>
          </a:p>
        </p:txBody>
      </p:sp>
      <p:graphicFrame>
        <p:nvGraphicFramePr>
          <p:cNvPr id="17" name="图表 16"/>
          <p:cNvGraphicFramePr>
            <a:graphicFrameLocks/>
          </p:cNvGraphicFramePr>
          <p:nvPr>
            <p:extLst>
              <p:ext uri="{D42A27DB-BD31-4B8C-83A1-F6EECF244321}">
                <p14:modId xmlns:p14="http://schemas.microsoft.com/office/powerpoint/2010/main" val="2339158260"/>
              </p:ext>
            </p:extLst>
          </p:nvPr>
        </p:nvGraphicFramePr>
        <p:xfrm>
          <a:off x="1078384" y="1462718"/>
          <a:ext cx="3168352" cy="24727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图表 17"/>
          <p:cNvGraphicFramePr>
            <a:graphicFrameLocks/>
          </p:cNvGraphicFramePr>
          <p:nvPr>
            <p:extLst>
              <p:ext uri="{D42A27DB-BD31-4B8C-83A1-F6EECF244321}">
                <p14:modId xmlns:p14="http://schemas.microsoft.com/office/powerpoint/2010/main" val="1288508766"/>
              </p:ext>
            </p:extLst>
          </p:nvPr>
        </p:nvGraphicFramePr>
        <p:xfrm>
          <a:off x="4417080" y="1340768"/>
          <a:ext cx="3395279" cy="25922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图表 18"/>
          <p:cNvGraphicFramePr>
            <a:graphicFrameLocks/>
          </p:cNvGraphicFramePr>
          <p:nvPr>
            <p:extLst>
              <p:ext uri="{D42A27DB-BD31-4B8C-83A1-F6EECF244321}">
                <p14:modId xmlns:p14="http://schemas.microsoft.com/office/powerpoint/2010/main" val="2733745060"/>
              </p:ext>
            </p:extLst>
          </p:nvPr>
        </p:nvGraphicFramePr>
        <p:xfrm>
          <a:off x="1182744" y="3861048"/>
          <a:ext cx="3095901" cy="239534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图表 19"/>
          <p:cNvGraphicFramePr>
            <a:graphicFrameLocks/>
          </p:cNvGraphicFramePr>
          <p:nvPr>
            <p:extLst>
              <p:ext uri="{D42A27DB-BD31-4B8C-83A1-F6EECF244321}">
                <p14:modId xmlns:p14="http://schemas.microsoft.com/office/powerpoint/2010/main" val="1088075075"/>
              </p:ext>
            </p:extLst>
          </p:nvPr>
        </p:nvGraphicFramePr>
        <p:xfrm>
          <a:off x="4275873" y="3837145"/>
          <a:ext cx="3429575" cy="2419246"/>
        </p:xfrm>
        <a:graphic>
          <a:graphicData uri="http://schemas.openxmlformats.org/drawingml/2006/chart">
            <c:chart xmlns:c="http://schemas.openxmlformats.org/drawingml/2006/chart" xmlns:r="http://schemas.openxmlformats.org/officeDocument/2006/relationships" r:id="rId7"/>
          </a:graphicData>
        </a:graphic>
      </p:graphicFrame>
      <p:sp>
        <p:nvSpPr>
          <p:cNvPr id="21" name="文本框 3185"/>
          <p:cNvSpPr txBox="1">
            <a:spLocks/>
          </p:cNvSpPr>
          <p:nvPr/>
        </p:nvSpPr>
        <p:spPr>
          <a:xfrm>
            <a:off x="508" y="6256391"/>
            <a:ext cx="2734799" cy="51584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r">
              <a:spcAft>
                <a:spcPts val="0"/>
              </a:spcAft>
            </a:pPr>
            <a:r>
              <a:rPr lang="en-US" altLang="zh-CN" sz="1100" kern="100">
                <a:solidFill>
                  <a:schemeClr val="tx1">
                    <a:lumMod val="50000"/>
                    <a:lumOff val="50000"/>
                  </a:schemeClr>
                </a:solidFill>
                <a:ea typeface="Arial Unicode MS" panose="020B0604020202020204" pitchFamily="34" charset="-122"/>
                <a:cs typeface="Arial Unicode MS" panose="020B0604020202020204" pitchFamily="34" charset="-122"/>
              </a:rPr>
              <a:t>Source</a:t>
            </a:r>
            <a:r>
              <a:rPr lang="zh-CN" altLang="en-US" sz="1100" kern="100">
                <a:solidFill>
                  <a:schemeClr val="tx1">
                    <a:lumMod val="50000"/>
                    <a:lumOff val="50000"/>
                  </a:schemeClr>
                </a:solidFill>
                <a:ea typeface="Arial Unicode MS" panose="020B0604020202020204" pitchFamily="34" charset="-122"/>
                <a:cs typeface="Arial Unicode MS" panose="020B0604020202020204" pitchFamily="34" charset="-122"/>
              </a:rPr>
              <a:t>：</a:t>
            </a:r>
            <a:r>
              <a:rPr lang="en-US" altLang="zh-CN" sz="1100" kern="100">
                <a:solidFill>
                  <a:schemeClr val="tx1">
                    <a:lumMod val="50000"/>
                    <a:lumOff val="50000"/>
                  </a:schemeClr>
                </a:solidFill>
                <a:ea typeface="Arial Unicode MS" panose="020B0604020202020204" pitchFamily="34" charset="-122"/>
                <a:cs typeface="Arial Unicode MS" panose="020B0604020202020204" pitchFamily="34" charset="-122"/>
              </a:rPr>
              <a:t>The Current Status and Outlook of </a:t>
            </a:r>
            <a:endParaRPr lang="en-US" altLang="zh-CN" sz="1100" kern="100" smtClean="0">
              <a:solidFill>
                <a:schemeClr val="tx1">
                  <a:lumMod val="50000"/>
                  <a:lumOff val="50000"/>
                </a:schemeClr>
              </a:solidFill>
              <a:ea typeface="Arial Unicode MS" panose="020B0604020202020204" pitchFamily="34" charset="-122"/>
              <a:cs typeface="Arial Unicode MS" panose="020B0604020202020204" pitchFamily="34" charset="-122"/>
            </a:endParaRPr>
          </a:p>
          <a:p>
            <a:pPr algn="r">
              <a:spcAft>
                <a:spcPts val="0"/>
              </a:spcAft>
            </a:pPr>
            <a:r>
              <a:rPr lang="en-US" altLang="zh-CN" sz="1100" kern="100" smtClean="0">
                <a:solidFill>
                  <a:schemeClr val="tx1">
                    <a:lumMod val="50000"/>
                    <a:lumOff val="50000"/>
                  </a:schemeClr>
                </a:solidFill>
                <a:ea typeface="Arial Unicode MS" panose="020B0604020202020204" pitchFamily="34" charset="-122"/>
                <a:cs typeface="Arial Unicode MS" panose="020B0604020202020204" pitchFamily="34" charset="-122"/>
              </a:rPr>
              <a:t>the </a:t>
            </a:r>
            <a:r>
              <a:rPr lang="en-US" altLang="zh-CN" sz="1100" kern="100">
                <a:solidFill>
                  <a:schemeClr val="tx1">
                    <a:lumMod val="50000"/>
                    <a:lumOff val="50000"/>
                  </a:schemeClr>
                </a:solidFill>
                <a:ea typeface="Arial Unicode MS" panose="020B0604020202020204" pitchFamily="34" charset="-122"/>
                <a:cs typeface="Arial Unicode MS" panose="020B0604020202020204" pitchFamily="34" charset="-122"/>
              </a:rPr>
              <a:t>Chinese PV </a:t>
            </a:r>
            <a:r>
              <a:rPr lang="en-US" altLang="zh-CN" sz="1100" kern="100" smtClean="0">
                <a:solidFill>
                  <a:schemeClr val="tx1">
                    <a:lumMod val="50000"/>
                    <a:lumOff val="50000"/>
                  </a:schemeClr>
                </a:solidFill>
                <a:ea typeface="Arial Unicode MS" panose="020B0604020202020204" pitchFamily="34" charset="-122"/>
                <a:cs typeface="Arial Unicode MS" panose="020B0604020202020204" pitchFamily="34" charset="-122"/>
              </a:rPr>
              <a:t>Industry_ 2015 </a:t>
            </a:r>
          </a:p>
          <a:p>
            <a:pPr algn="r">
              <a:spcAft>
                <a:spcPts val="0"/>
              </a:spcAft>
            </a:pPr>
            <a:r>
              <a:rPr lang="en-US" altLang="zh-CN" sz="1100" kern="100" smtClean="0">
                <a:solidFill>
                  <a:schemeClr val="tx1">
                    <a:lumMod val="50000"/>
                    <a:lumOff val="50000"/>
                  </a:schemeClr>
                </a:solidFill>
                <a:ea typeface="Arial Unicode MS" panose="020B0604020202020204" pitchFamily="34" charset="-122"/>
                <a:cs typeface="Arial Unicode MS" panose="020B0604020202020204" pitchFamily="34" charset="-122"/>
              </a:rPr>
              <a:t>_ </a:t>
            </a:r>
            <a:r>
              <a:rPr lang="en-US" altLang="zh-CN" sz="1100" kern="100">
                <a:solidFill>
                  <a:schemeClr val="tx1">
                    <a:lumMod val="50000"/>
                    <a:lumOff val="50000"/>
                  </a:schemeClr>
                </a:solidFill>
                <a:ea typeface="Arial Unicode MS" panose="020B0604020202020204" pitchFamily="34" charset="-122"/>
                <a:cs typeface="Arial Unicode MS" panose="020B0604020202020204" pitchFamily="34" charset="-122"/>
              </a:rPr>
              <a:t>China PV Industry Association</a:t>
            </a:r>
            <a:endParaRPr lang="zh-CN" sz="1100" kern="100" dirty="0">
              <a:solidFill>
                <a:schemeClr val="tx1">
                  <a:lumMod val="50000"/>
                  <a:lumOff val="50000"/>
                </a:schemeClr>
              </a:solidFill>
              <a:effectLst/>
              <a:ea typeface="Arial Unicode MS" panose="020B0604020202020204" pitchFamily="34" charset="-122"/>
              <a:cs typeface="Arial Unicode MS" panose="020B0604020202020204" pitchFamily="34" charset="-122"/>
            </a:endParaRPr>
          </a:p>
        </p:txBody>
      </p:sp>
      <p:sp>
        <p:nvSpPr>
          <p:cNvPr id="14" name="页脚占位符 4"/>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43</a:t>
            </a:fld>
            <a:endParaRPr lang="zh-CN" altLang="en-US" sz="1100"/>
          </a:p>
        </p:txBody>
      </p:sp>
    </p:spTree>
    <p:extLst>
      <p:ext uri="{BB962C8B-B14F-4D97-AF65-F5344CB8AC3E}">
        <p14:creationId xmlns:p14="http://schemas.microsoft.com/office/powerpoint/2010/main" val="11977727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剪去单角的矩形 10"/>
          <p:cNvSpPr/>
          <p:nvPr/>
        </p:nvSpPr>
        <p:spPr>
          <a:xfrm>
            <a:off x="508" y="116632"/>
            <a:ext cx="8891972" cy="648072"/>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ea typeface="Arial Unicode MS" panose="020B0604020202020204" pitchFamily="34" charset="-122"/>
                <a:cs typeface="Arial Unicode MS" panose="020B0604020202020204" pitchFamily="34" charset="-122"/>
              </a:rPr>
              <a:t>The Power of Application</a:t>
            </a:r>
            <a:endParaRPr lang="zh-CN" altLang="en-US" sz="2800" b="1" dirty="0">
              <a:ea typeface="Arial Unicode MS" panose="020B0604020202020204" pitchFamily="34" charset="-122"/>
              <a:cs typeface="Arial Unicode MS" panose="020B0604020202020204" pitchFamily="34" charset="-122"/>
            </a:endParaRPr>
          </a:p>
        </p:txBody>
      </p:sp>
      <p:sp>
        <p:nvSpPr>
          <p:cNvPr id="12" name="矩形 11"/>
          <p:cNvSpPr/>
          <p:nvPr/>
        </p:nvSpPr>
        <p:spPr>
          <a:xfrm>
            <a:off x="971600" y="1052736"/>
            <a:ext cx="7272808"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en-US" altLang="zh-CN" sz="2000" smtClean="0">
                <a:solidFill>
                  <a:prstClr val="black"/>
                </a:solidFill>
                <a:ea typeface="Arial Unicode MS" panose="020B0604020202020204" pitchFamily="34" charset="-122"/>
                <a:cs typeface="Arial Unicode MS" panose="020B0604020202020204" pitchFamily="34" charset="-122"/>
              </a:rPr>
              <a:t>The Chinese domestic market has grown at a surprising pace</a:t>
            </a:r>
          </a:p>
        </p:txBody>
      </p:sp>
      <p:sp>
        <p:nvSpPr>
          <p:cNvPr id="3"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18"/>
          <p:cNvSpPr>
            <a:spLocks noChangeArrowheads="1"/>
          </p:cNvSpPr>
          <p:nvPr/>
        </p:nvSpPr>
        <p:spPr bwMode="auto">
          <a:xfrm>
            <a:off x="0"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ea typeface="宋体" pitchFamily="2" charset="-122"/>
              <a:cs typeface="宋体" pitchFamily="2" charset="-122"/>
            </a:endParaRPr>
          </a:p>
        </p:txBody>
      </p:sp>
      <p:sp>
        <p:nvSpPr>
          <p:cNvPr id="21" name="文本框 3185"/>
          <p:cNvSpPr txBox="1">
            <a:spLocks/>
          </p:cNvSpPr>
          <p:nvPr/>
        </p:nvSpPr>
        <p:spPr>
          <a:xfrm>
            <a:off x="2339751" y="5733256"/>
            <a:ext cx="4320481" cy="50405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altLang="zh-CN" sz="1100" kern="100">
                <a:solidFill>
                  <a:schemeClr val="tx1">
                    <a:lumMod val="50000"/>
                    <a:lumOff val="50000"/>
                  </a:schemeClr>
                </a:solidFill>
                <a:ea typeface="Arial Unicode MS" panose="020B0604020202020204" pitchFamily="34" charset="-122"/>
                <a:cs typeface="Arial Unicode MS" panose="020B0604020202020204" pitchFamily="34" charset="-122"/>
              </a:rPr>
              <a:t>Source</a:t>
            </a:r>
            <a:r>
              <a:rPr lang="zh-CN" altLang="en-US" sz="1100" kern="100">
                <a:solidFill>
                  <a:schemeClr val="tx1">
                    <a:lumMod val="50000"/>
                    <a:lumOff val="50000"/>
                  </a:schemeClr>
                </a:solidFill>
                <a:ea typeface="Arial Unicode MS" panose="020B0604020202020204" pitchFamily="34" charset="-122"/>
                <a:cs typeface="Arial Unicode MS" panose="020B0604020202020204" pitchFamily="34" charset="-122"/>
              </a:rPr>
              <a:t>：</a:t>
            </a:r>
            <a:r>
              <a:rPr lang="en-US" altLang="zh-CN" sz="1100" kern="100">
                <a:solidFill>
                  <a:schemeClr val="tx1">
                    <a:lumMod val="50000"/>
                    <a:lumOff val="50000"/>
                  </a:schemeClr>
                </a:solidFill>
                <a:ea typeface="Arial Unicode MS" panose="020B0604020202020204" pitchFamily="34" charset="-122"/>
                <a:cs typeface="Arial Unicode MS" panose="020B0604020202020204" pitchFamily="34" charset="-122"/>
              </a:rPr>
              <a:t>The Current Status and Outlook of the Chinese PV </a:t>
            </a:r>
            <a:r>
              <a:rPr lang="en-US" altLang="zh-CN" sz="1100" kern="100" smtClean="0">
                <a:solidFill>
                  <a:schemeClr val="tx1">
                    <a:lumMod val="50000"/>
                    <a:lumOff val="50000"/>
                  </a:schemeClr>
                </a:solidFill>
                <a:ea typeface="Arial Unicode MS" panose="020B0604020202020204" pitchFamily="34" charset="-122"/>
                <a:cs typeface="Arial Unicode MS" panose="020B0604020202020204" pitchFamily="34" charset="-122"/>
              </a:rPr>
              <a:t>Industry</a:t>
            </a:r>
          </a:p>
          <a:p>
            <a:pPr algn="ctr">
              <a:spcAft>
                <a:spcPts val="0"/>
              </a:spcAft>
            </a:pPr>
            <a:r>
              <a:rPr lang="en-US" altLang="zh-CN" sz="1100" kern="100" smtClean="0">
                <a:solidFill>
                  <a:schemeClr val="tx1">
                    <a:lumMod val="50000"/>
                    <a:lumOff val="50000"/>
                  </a:schemeClr>
                </a:solidFill>
                <a:ea typeface="Arial Unicode MS" panose="020B0604020202020204" pitchFamily="34" charset="-122"/>
                <a:cs typeface="Arial Unicode MS" panose="020B0604020202020204" pitchFamily="34" charset="-122"/>
              </a:rPr>
              <a:t>_ </a:t>
            </a:r>
            <a:r>
              <a:rPr lang="en-US" altLang="zh-CN" sz="1100" kern="100">
                <a:solidFill>
                  <a:schemeClr val="tx1">
                    <a:lumMod val="50000"/>
                    <a:lumOff val="50000"/>
                  </a:schemeClr>
                </a:solidFill>
                <a:ea typeface="Arial Unicode MS" panose="020B0604020202020204" pitchFamily="34" charset="-122"/>
                <a:cs typeface="Arial Unicode MS" panose="020B0604020202020204" pitchFamily="34" charset="-122"/>
              </a:rPr>
              <a:t>2015 _ China PV Industry Association</a:t>
            </a:r>
            <a:endParaRPr lang="zh-CN" sz="1100" kern="100" dirty="0">
              <a:solidFill>
                <a:schemeClr val="tx1">
                  <a:lumMod val="50000"/>
                  <a:lumOff val="50000"/>
                </a:schemeClr>
              </a:solidFill>
              <a:effectLst/>
              <a:ea typeface="Arial Unicode MS" panose="020B0604020202020204" pitchFamily="34" charset="-122"/>
              <a:cs typeface="Arial Unicode MS" panose="020B0604020202020204" pitchFamily="34" charset="-122"/>
            </a:endParaRPr>
          </a:p>
        </p:txBody>
      </p:sp>
      <p:graphicFrame>
        <p:nvGraphicFramePr>
          <p:cNvPr id="13" name="图表 12"/>
          <p:cNvGraphicFramePr>
            <a:graphicFrameLocks/>
          </p:cNvGraphicFramePr>
          <p:nvPr>
            <p:extLst>
              <p:ext uri="{D42A27DB-BD31-4B8C-83A1-F6EECF244321}">
                <p14:modId xmlns:p14="http://schemas.microsoft.com/office/powerpoint/2010/main" val="198183734"/>
              </p:ext>
            </p:extLst>
          </p:nvPr>
        </p:nvGraphicFramePr>
        <p:xfrm>
          <a:off x="1943708" y="2100919"/>
          <a:ext cx="5328592" cy="3528392"/>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
          <p:cNvSpPr txBox="1"/>
          <p:nvPr/>
        </p:nvSpPr>
        <p:spPr>
          <a:xfrm rot="16200000">
            <a:off x="4246439" y="604720"/>
            <a:ext cx="400110" cy="2592288"/>
          </a:xfrm>
          <a:prstGeom prst="rect">
            <a:avLst/>
          </a:prstGeom>
          <a:noFill/>
        </p:spPr>
        <p:txBody>
          <a:bodyPr vert="eaVert"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0"/>
              </a:spcAft>
            </a:pPr>
            <a:r>
              <a:rPr lang="en-US" altLang="zh-CN" sz="1400">
                <a:solidFill>
                  <a:srgbClr val="C00000"/>
                </a:solidFill>
                <a:ea typeface="Arial Unicode MS" panose="020B0604020202020204" pitchFamily="34" charset="-122"/>
                <a:cs typeface="Arial Unicode MS" panose="020B0604020202020204" pitchFamily="34" charset="-122"/>
              </a:rPr>
              <a:t>Global PV installation in 2014</a:t>
            </a:r>
            <a:endParaRPr lang="en-US" altLang="zh-CN" sz="1400" b="0" baseline="0" smtClean="0">
              <a:solidFill>
                <a:srgbClr val="C00000"/>
              </a:solidFill>
              <a:effectLst/>
              <a:ea typeface="Arial Unicode MS" panose="020B0604020202020204" pitchFamily="34" charset="-122"/>
              <a:cs typeface="Arial Unicode MS" panose="020B0604020202020204" pitchFamily="34" charset="-122"/>
            </a:endParaRPr>
          </a:p>
        </p:txBody>
      </p:sp>
      <p:sp>
        <p:nvSpPr>
          <p:cNvPr id="5" name="页脚占位符 4"/>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44</a:t>
            </a:fld>
            <a:endParaRPr lang="zh-CN" altLang="en-US" sz="1100"/>
          </a:p>
        </p:txBody>
      </p:sp>
      <p:sp>
        <p:nvSpPr>
          <p:cNvPr id="18" name="矩形 4"/>
          <p:cNvSpPr/>
          <p:nvPr/>
        </p:nvSpPr>
        <p:spPr>
          <a:xfrm>
            <a:off x="8420860" y="836712"/>
            <a:ext cx="686628" cy="56775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dirty="0" smtClean="0">
                <a:ea typeface="Arial Unicode MS" panose="020B0604020202020204" pitchFamily="34" charset="-122"/>
                <a:cs typeface="Arial Unicode MS" panose="020B0604020202020204" pitchFamily="34" charset="-122"/>
              </a:rPr>
              <a:t>     </a:t>
            </a:r>
            <a:r>
              <a:rPr lang="en-US" altLang="zh-CN" sz="2200" b="1" dirty="0" smtClean="0">
                <a:ea typeface="Arial Unicode MS" panose="020B0604020202020204" pitchFamily="34" charset="-122"/>
                <a:cs typeface="Arial Unicode MS" panose="020B0604020202020204" pitchFamily="34" charset="-122"/>
              </a:rPr>
              <a:t> 4.1     </a:t>
            </a:r>
            <a:r>
              <a:rPr lang="en-US" altLang="zh-CN" sz="2200" dirty="0" smtClean="0">
                <a:ea typeface="Arial Unicode MS" panose="020B0604020202020204" pitchFamily="34" charset="-122"/>
                <a:cs typeface="Arial Unicode MS" panose="020B0604020202020204" pitchFamily="34" charset="-122"/>
              </a:rPr>
              <a:t>China has Become the PV Leader </a:t>
            </a:r>
          </a:p>
          <a:p>
            <a:r>
              <a:rPr lang="en-US" altLang="zh-CN" sz="2200" dirty="0" smtClean="0">
                <a:ea typeface="Arial Unicode MS" panose="020B0604020202020204" pitchFamily="34" charset="-122"/>
                <a:cs typeface="Arial Unicode MS" panose="020B0604020202020204" pitchFamily="34" charset="-122"/>
              </a:rPr>
              <a:t>                in Both Production and Application</a:t>
            </a:r>
            <a:endParaRPr lang="zh-CN" altLang="en-US" sz="2200" dirty="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4142815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剪去单角的矩形 10"/>
          <p:cNvSpPr/>
          <p:nvPr/>
        </p:nvSpPr>
        <p:spPr>
          <a:xfrm>
            <a:off x="508" y="116632"/>
            <a:ext cx="8891972" cy="648072"/>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ea typeface="Arial Unicode MS" panose="020B0604020202020204" pitchFamily="34" charset="-122"/>
                <a:cs typeface="Arial Unicode MS" panose="020B0604020202020204" pitchFamily="34" charset="-122"/>
              </a:rPr>
              <a:t>Three Stages of Intelligent Manufacturing in China</a:t>
            </a:r>
            <a:endParaRPr lang="zh-CN" altLang="en-US" sz="2800" b="1" dirty="0">
              <a:ea typeface="Arial Unicode MS" panose="020B0604020202020204" pitchFamily="34" charset="-122"/>
              <a:cs typeface="Arial Unicode MS" panose="020B0604020202020204" pitchFamily="34" charset="-122"/>
            </a:endParaRPr>
          </a:p>
        </p:txBody>
      </p:sp>
      <p:sp>
        <p:nvSpPr>
          <p:cNvPr id="3"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4" name="Rectangle 18"/>
          <p:cNvSpPr>
            <a:spLocks noChangeArrowheads="1"/>
          </p:cNvSpPr>
          <p:nvPr/>
        </p:nvSpPr>
        <p:spPr bwMode="auto">
          <a:xfrm>
            <a:off x="0" y="5011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zh-CN" sz="1800" b="0" i="0" u="none" strike="noStrike" cap="none" normalizeH="0" baseline="0" smtClean="0">
              <a:ln>
                <a:noFill/>
              </a:ln>
              <a:solidFill>
                <a:schemeClr val="tx1"/>
              </a:solidFill>
              <a:effectLst/>
              <a:ea typeface="宋体" pitchFamily="2" charset="-122"/>
              <a:cs typeface="宋体" pitchFamily="2" charset="-122"/>
            </a:endParaRPr>
          </a:p>
        </p:txBody>
      </p:sp>
      <p:sp>
        <p:nvSpPr>
          <p:cNvPr id="15" name="Titel 4"/>
          <p:cNvSpPr>
            <a:spLocks noGrp="1"/>
          </p:cNvSpPr>
          <p:nvPr/>
        </p:nvSpPr>
        <p:spPr bwMode="gray">
          <a:xfrm>
            <a:off x="675556" y="1716980"/>
            <a:ext cx="2096244" cy="4376316"/>
          </a:xfrm>
          <a:custGeom>
            <a:avLst/>
            <a:gdLst>
              <a:gd name="connsiteX0" fmla="*/ 0 w 4356286"/>
              <a:gd name="connsiteY0" fmla="*/ 104939 h 3060340"/>
              <a:gd name="connsiteX1" fmla="*/ 104939 w 4356286"/>
              <a:gd name="connsiteY1" fmla="*/ 0 h 3060340"/>
              <a:gd name="connsiteX2" fmla="*/ 4251347 w 4356286"/>
              <a:gd name="connsiteY2" fmla="*/ 0 h 3060340"/>
              <a:gd name="connsiteX3" fmla="*/ 4356286 w 4356286"/>
              <a:gd name="connsiteY3" fmla="*/ 104939 h 3060340"/>
              <a:gd name="connsiteX4" fmla="*/ 4356286 w 4356286"/>
              <a:gd name="connsiteY4" fmla="*/ 2955401 h 3060340"/>
              <a:gd name="connsiteX5" fmla="*/ 4251347 w 4356286"/>
              <a:gd name="connsiteY5" fmla="*/ 3060340 h 3060340"/>
              <a:gd name="connsiteX6" fmla="*/ 104939 w 4356286"/>
              <a:gd name="connsiteY6" fmla="*/ 3060340 h 3060340"/>
              <a:gd name="connsiteX7" fmla="*/ 0 w 4356286"/>
              <a:gd name="connsiteY7" fmla="*/ 2955401 h 3060340"/>
              <a:gd name="connsiteX8" fmla="*/ 0 w 4356286"/>
              <a:gd name="connsiteY8" fmla="*/ 104939 h 3060340"/>
              <a:gd name="connsiteX0" fmla="*/ 3175 w 4359461"/>
              <a:gd name="connsiteY0" fmla="*/ 104939 h 3060340"/>
              <a:gd name="connsiteX1" fmla="*/ 108114 w 4359461"/>
              <a:gd name="connsiteY1" fmla="*/ 0 h 3060340"/>
              <a:gd name="connsiteX2" fmla="*/ 4254522 w 4359461"/>
              <a:gd name="connsiteY2" fmla="*/ 0 h 3060340"/>
              <a:gd name="connsiteX3" fmla="*/ 4359461 w 4359461"/>
              <a:gd name="connsiteY3" fmla="*/ 104939 h 3060340"/>
              <a:gd name="connsiteX4" fmla="*/ 4359461 w 4359461"/>
              <a:gd name="connsiteY4" fmla="*/ 2955401 h 3060340"/>
              <a:gd name="connsiteX5" fmla="*/ 4254522 w 4359461"/>
              <a:gd name="connsiteY5" fmla="*/ 3060340 h 3060340"/>
              <a:gd name="connsiteX6" fmla="*/ 108114 w 4359461"/>
              <a:gd name="connsiteY6" fmla="*/ 3060340 h 3060340"/>
              <a:gd name="connsiteX7" fmla="*/ 3175 w 4359461"/>
              <a:gd name="connsiteY7" fmla="*/ 2955401 h 3060340"/>
              <a:gd name="connsiteX8" fmla="*/ 0 w 4359461"/>
              <a:gd name="connsiteY8" fmla="*/ 1516360 h 3060340"/>
              <a:gd name="connsiteX9" fmla="*/ 3175 w 4359461"/>
              <a:gd name="connsiteY9"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5608 w 4365069"/>
              <a:gd name="connsiteY8" fmla="*/ 1516360 h 3060340"/>
              <a:gd name="connsiteX9" fmla="*/ 5609 w 4365069"/>
              <a:gd name="connsiteY9" fmla="*/ 1252835 h 3060340"/>
              <a:gd name="connsiteX10" fmla="*/ 8783 w 4365069"/>
              <a:gd name="connsiteY10"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5608 w 4365069"/>
              <a:gd name="connsiteY9" fmla="*/ 151636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54834 w 4365069"/>
              <a:gd name="connsiteY9" fmla="*/ 1560810 h 3060340"/>
              <a:gd name="connsiteX10" fmla="*/ 5608 w 4365069"/>
              <a:gd name="connsiteY10" fmla="*/ 1516360 h 3060340"/>
              <a:gd name="connsiteX11" fmla="*/ 5609 w 4365069"/>
              <a:gd name="connsiteY11" fmla="*/ 1252835 h 3060340"/>
              <a:gd name="connsiteX12" fmla="*/ 8783 w 4365069"/>
              <a:gd name="connsiteY12"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54834 w 4365069"/>
              <a:gd name="connsiteY9" fmla="*/ 15608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319934 w 4365069"/>
              <a:gd name="connsiteY9" fmla="*/ 154176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9665 w 4365951"/>
              <a:gd name="connsiteY0" fmla="*/ 104939 h 3060340"/>
              <a:gd name="connsiteX1" fmla="*/ 114604 w 4365951"/>
              <a:gd name="connsiteY1" fmla="*/ 0 h 3060340"/>
              <a:gd name="connsiteX2" fmla="*/ 4261012 w 4365951"/>
              <a:gd name="connsiteY2" fmla="*/ 0 h 3060340"/>
              <a:gd name="connsiteX3" fmla="*/ 4365951 w 4365951"/>
              <a:gd name="connsiteY3" fmla="*/ 104939 h 3060340"/>
              <a:gd name="connsiteX4" fmla="*/ 4365951 w 4365951"/>
              <a:gd name="connsiteY4" fmla="*/ 2955401 h 3060340"/>
              <a:gd name="connsiteX5" fmla="*/ 4261012 w 4365951"/>
              <a:gd name="connsiteY5" fmla="*/ 3060340 h 3060340"/>
              <a:gd name="connsiteX6" fmla="*/ 114604 w 4365951"/>
              <a:gd name="connsiteY6" fmla="*/ 3060340 h 3060340"/>
              <a:gd name="connsiteX7" fmla="*/ 9665 w 4365951"/>
              <a:gd name="connsiteY7" fmla="*/ 2955401 h 3060340"/>
              <a:gd name="connsiteX8" fmla="*/ 9666 w 4365951"/>
              <a:gd name="connsiteY8" fmla="*/ 1843385 h 3060340"/>
              <a:gd name="connsiteX9" fmla="*/ 165241 w 4365951"/>
              <a:gd name="connsiteY9" fmla="*/ 1535410 h 3060340"/>
              <a:gd name="connsiteX10" fmla="*/ 6491 w 4365951"/>
              <a:gd name="connsiteY10" fmla="*/ 1252835 h 3060340"/>
              <a:gd name="connsiteX11" fmla="*/ 9665 w 4365951"/>
              <a:gd name="connsiteY11" fmla="*/ 104939 h 3060340"/>
              <a:gd name="connsiteX0" fmla="*/ 9665 w 4365951"/>
              <a:gd name="connsiteY0" fmla="*/ 104939 h 3060340"/>
              <a:gd name="connsiteX1" fmla="*/ 114604 w 4365951"/>
              <a:gd name="connsiteY1" fmla="*/ 0 h 3060340"/>
              <a:gd name="connsiteX2" fmla="*/ 4261012 w 4365951"/>
              <a:gd name="connsiteY2" fmla="*/ 0 h 3060340"/>
              <a:gd name="connsiteX3" fmla="*/ 4365951 w 4365951"/>
              <a:gd name="connsiteY3" fmla="*/ 104939 h 3060340"/>
              <a:gd name="connsiteX4" fmla="*/ 4365951 w 4365951"/>
              <a:gd name="connsiteY4" fmla="*/ 2955401 h 3060340"/>
              <a:gd name="connsiteX5" fmla="*/ 4261012 w 4365951"/>
              <a:gd name="connsiteY5" fmla="*/ 3060340 h 3060340"/>
              <a:gd name="connsiteX6" fmla="*/ 114604 w 4365951"/>
              <a:gd name="connsiteY6" fmla="*/ 3060340 h 3060340"/>
              <a:gd name="connsiteX7" fmla="*/ 9665 w 4365951"/>
              <a:gd name="connsiteY7" fmla="*/ 2955401 h 3060340"/>
              <a:gd name="connsiteX8" fmla="*/ 9666 w 4365951"/>
              <a:gd name="connsiteY8" fmla="*/ 1843385 h 3060340"/>
              <a:gd name="connsiteX9" fmla="*/ 165241 w 4365951"/>
              <a:gd name="connsiteY9" fmla="*/ 1535410 h 3060340"/>
              <a:gd name="connsiteX10" fmla="*/ 6491 w 4365951"/>
              <a:gd name="connsiteY10" fmla="*/ 1252835 h 3060340"/>
              <a:gd name="connsiteX11" fmla="*/ 9665 w 4365951"/>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24626 w 4380912"/>
              <a:gd name="connsiteY0" fmla="*/ 104939 h 3060340"/>
              <a:gd name="connsiteX1" fmla="*/ 129565 w 4380912"/>
              <a:gd name="connsiteY1" fmla="*/ 0 h 3060340"/>
              <a:gd name="connsiteX2" fmla="*/ 4275973 w 4380912"/>
              <a:gd name="connsiteY2" fmla="*/ 0 h 3060340"/>
              <a:gd name="connsiteX3" fmla="*/ 4380912 w 4380912"/>
              <a:gd name="connsiteY3" fmla="*/ 104939 h 3060340"/>
              <a:gd name="connsiteX4" fmla="*/ 4380912 w 4380912"/>
              <a:gd name="connsiteY4" fmla="*/ 2955401 h 3060340"/>
              <a:gd name="connsiteX5" fmla="*/ 4275973 w 4380912"/>
              <a:gd name="connsiteY5" fmla="*/ 3060340 h 3060340"/>
              <a:gd name="connsiteX6" fmla="*/ 129565 w 4380912"/>
              <a:gd name="connsiteY6" fmla="*/ 3060340 h 3060340"/>
              <a:gd name="connsiteX7" fmla="*/ 24626 w 4380912"/>
              <a:gd name="connsiteY7" fmla="*/ 2955401 h 3060340"/>
              <a:gd name="connsiteX8" fmla="*/ 24627 w 4380912"/>
              <a:gd name="connsiteY8" fmla="*/ 1843385 h 3060340"/>
              <a:gd name="connsiteX9" fmla="*/ 265927 w 4380912"/>
              <a:gd name="connsiteY9" fmla="*/ 1551285 h 3060340"/>
              <a:gd name="connsiteX10" fmla="*/ 21452 w 4380912"/>
              <a:gd name="connsiteY10" fmla="*/ 1252835 h 3060340"/>
              <a:gd name="connsiteX11" fmla="*/ 24626 w 4380912"/>
              <a:gd name="connsiteY11" fmla="*/ 104939 h 3060340"/>
              <a:gd name="connsiteX0" fmla="*/ 17818 w 4374104"/>
              <a:gd name="connsiteY0" fmla="*/ 104939 h 3060340"/>
              <a:gd name="connsiteX1" fmla="*/ 122757 w 4374104"/>
              <a:gd name="connsiteY1" fmla="*/ 0 h 3060340"/>
              <a:gd name="connsiteX2" fmla="*/ 4269165 w 4374104"/>
              <a:gd name="connsiteY2" fmla="*/ 0 h 3060340"/>
              <a:gd name="connsiteX3" fmla="*/ 4374104 w 4374104"/>
              <a:gd name="connsiteY3" fmla="*/ 104939 h 3060340"/>
              <a:gd name="connsiteX4" fmla="*/ 4374104 w 4374104"/>
              <a:gd name="connsiteY4" fmla="*/ 2955401 h 3060340"/>
              <a:gd name="connsiteX5" fmla="*/ 4269165 w 4374104"/>
              <a:gd name="connsiteY5" fmla="*/ 3060340 h 3060340"/>
              <a:gd name="connsiteX6" fmla="*/ 122757 w 4374104"/>
              <a:gd name="connsiteY6" fmla="*/ 3060340 h 3060340"/>
              <a:gd name="connsiteX7" fmla="*/ 17818 w 4374104"/>
              <a:gd name="connsiteY7" fmla="*/ 2955401 h 3060340"/>
              <a:gd name="connsiteX8" fmla="*/ 17819 w 4374104"/>
              <a:gd name="connsiteY8" fmla="*/ 1843385 h 3060340"/>
              <a:gd name="connsiteX9" fmla="*/ 163869 w 4374104"/>
              <a:gd name="connsiteY9" fmla="*/ 1541760 h 3060340"/>
              <a:gd name="connsiteX10" fmla="*/ 14644 w 4374104"/>
              <a:gd name="connsiteY10" fmla="*/ 1252835 h 3060340"/>
              <a:gd name="connsiteX11" fmla="*/ 17818 w 4374104"/>
              <a:gd name="connsiteY11" fmla="*/ 104939 h 3060340"/>
              <a:gd name="connsiteX0" fmla="*/ 15791 w 4372077"/>
              <a:gd name="connsiteY0" fmla="*/ 104939 h 3060340"/>
              <a:gd name="connsiteX1" fmla="*/ 120730 w 4372077"/>
              <a:gd name="connsiteY1" fmla="*/ 0 h 3060340"/>
              <a:gd name="connsiteX2" fmla="*/ 4267138 w 4372077"/>
              <a:gd name="connsiteY2" fmla="*/ 0 h 3060340"/>
              <a:gd name="connsiteX3" fmla="*/ 4372077 w 4372077"/>
              <a:gd name="connsiteY3" fmla="*/ 104939 h 3060340"/>
              <a:gd name="connsiteX4" fmla="*/ 4372077 w 4372077"/>
              <a:gd name="connsiteY4" fmla="*/ 2955401 h 3060340"/>
              <a:gd name="connsiteX5" fmla="*/ 4267138 w 4372077"/>
              <a:gd name="connsiteY5" fmla="*/ 3060340 h 3060340"/>
              <a:gd name="connsiteX6" fmla="*/ 120730 w 4372077"/>
              <a:gd name="connsiteY6" fmla="*/ 3060340 h 3060340"/>
              <a:gd name="connsiteX7" fmla="*/ 15791 w 4372077"/>
              <a:gd name="connsiteY7" fmla="*/ 2955401 h 3060340"/>
              <a:gd name="connsiteX8" fmla="*/ 15792 w 4372077"/>
              <a:gd name="connsiteY8" fmla="*/ 1843385 h 3060340"/>
              <a:gd name="connsiteX9" fmla="*/ 161842 w 4372077"/>
              <a:gd name="connsiteY9" fmla="*/ 1541760 h 3060340"/>
              <a:gd name="connsiteX10" fmla="*/ 12617 w 4372077"/>
              <a:gd name="connsiteY10" fmla="*/ 1252835 h 3060340"/>
              <a:gd name="connsiteX11" fmla="*/ 15791 w 4372077"/>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758 w 4360044"/>
              <a:gd name="connsiteY0" fmla="*/ 104939 h 3060340"/>
              <a:gd name="connsiteX1" fmla="*/ 108697 w 4360044"/>
              <a:gd name="connsiteY1" fmla="*/ 0 h 3060340"/>
              <a:gd name="connsiteX2" fmla="*/ 4255105 w 4360044"/>
              <a:gd name="connsiteY2" fmla="*/ 0 h 3060340"/>
              <a:gd name="connsiteX3" fmla="*/ 4360044 w 4360044"/>
              <a:gd name="connsiteY3" fmla="*/ 104939 h 3060340"/>
              <a:gd name="connsiteX4" fmla="*/ 4360044 w 4360044"/>
              <a:gd name="connsiteY4" fmla="*/ 2955401 h 3060340"/>
              <a:gd name="connsiteX5" fmla="*/ 4255105 w 4360044"/>
              <a:gd name="connsiteY5" fmla="*/ 3060340 h 3060340"/>
              <a:gd name="connsiteX6" fmla="*/ 108697 w 4360044"/>
              <a:gd name="connsiteY6" fmla="*/ 3060340 h 3060340"/>
              <a:gd name="connsiteX7" fmla="*/ 3758 w 4360044"/>
              <a:gd name="connsiteY7" fmla="*/ 2955401 h 3060340"/>
              <a:gd name="connsiteX8" fmla="*/ 3759 w 4360044"/>
              <a:gd name="connsiteY8" fmla="*/ 1843385 h 3060340"/>
              <a:gd name="connsiteX9" fmla="*/ 149809 w 4360044"/>
              <a:gd name="connsiteY9" fmla="*/ 1541760 h 3060340"/>
              <a:gd name="connsiteX10" fmla="*/ 584 w 4360044"/>
              <a:gd name="connsiteY10" fmla="*/ 1252835 h 3060340"/>
              <a:gd name="connsiteX11" fmla="*/ 3758 w 4360044"/>
              <a:gd name="connsiteY11" fmla="*/ 104939 h 3060340"/>
              <a:gd name="connsiteX0" fmla="*/ 13437 w 4369723"/>
              <a:gd name="connsiteY0" fmla="*/ 104939 h 3060340"/>
              <a:gd name="connsiteX1" fmla="*/ 118376 w 4369723"/>
              <a:gd name="connsiteY1" fmla="*/ 0 h 3060340"/>
              <a:gd name="connsiteX2" fmla="*/ 4264784 w 4369723"/>
              <a:gd name="connsiteY2" fmla="*/ 0 h 3060340"/>
              <a:gd name="connsiteX3" fmla="*/ 4369723 w 4369723"/>
              <a:gd name="connsiteY3" fmla="*/ 104939 h 3060340"/>
              <a:gd name="connsiteX4" fmla="*/ 4369723 w 4369723"/>
              <a:gd name="connsiteY4" fmla="*/ 2955401 h 3060340"/>
              <a:gd name="connsiteX5" fmla="*/ 4264784 w 4369723"/>
              <a:gd name="connsiteY5" fmla="*/ 3060340 h 3060340"/>
              <a:gd name="connsiteX6" fmla="*/ 118376 w 4369723"/>
              <a:gd name="connsiteY6" fmla="*/ 3060340 h 3060340"/>
              <a:gd name="connsiteX7" fmla="*/ 13437 w 4369723"/>
              <a:gd name="connsiteY7" fmla="*/ 2955401 h 3060340"/>
              <a:gd name="connsiteX8" fmla="*/ 13438 w 4369723"/>
              <a:gd name="connsiteY8" fmla="*/ 1843385 h 3060340"/>
              <a:gd name="connsiteX9" fmla="*/ 159488 w 4369723"/>
              <a:gd name="connsiteY9" fmla="*/ 1538585 h 3060340"/>
              <a:gd name="connsiteX10" fmla="*/ 10263 w 4369723"/>
              <a:gd name="connsiteY10" fmla="*/ 1252835 h 3060340"/>
              <a:gd name="connsiteX11" fmla="*/ 13437 w 4369723"/>
              <a:gd name="connsiteY11" fmla="*/ 104939 h 3060340"/>
              <a:gd name="connsiteX0" fmla="*/ 13437 w 4369723"/>
              <a:gd name="connsiteY0" fmla="*/ 104939 h 3060340"/>
              <a:gd name="connsiteX1" fmla="*/ 118376 w 4369723"/>
              <a:gd name="connsiteY1" fmla="*/ 0 h 3060340"/>
              <a:gd name="connsiteX2" fmla="*/ 4264784 w 4369723"/>
              <a:gd name="connsiteY2" fmla="*/ 0 h 3060340"/>
              <a:gd name="connsiteX3" fmla="*/ 4369723 w 4369723"/>
              <a:gd name="connsiteY3" fmla="*/ 104939 h 3060340"/>
              <a:gd name="connsiteX4" fmla="*/ 4369723 w 4369723"/>
              <a:gd name="connsiteY4" fmla="*/ 2955401 h 3060340"/>
              <a:gd name="connsiteX5" fmla="*/ 4264784 w 4369723"/>
              <a:gd name="connsiteY5" fmla="*/ 3060340 h 3060340"/>
              <a:gd name="connsiteX6" fmla="*/ 118376 w 4369723"/>
              <a:gd name="connsiteY6" fmla="*/ 3060340 h 3060340"/>
              <a:gd name="connsiteX7" fmla="*/ 13437 w 4369723"/>
              <a:gd name="connsiteY7" fmla="*/ 2955401 h 3060340"/>
              <a:gd name="connsiteX8" fmla="*/ 13438 w 4369723"/>
              <a:gd name="connsiteY8" fmla="*/ 1843385 h 3060340"/>
              <a:gd name="connsiteX9" fmla="*/ 159488 w 4369723"/>
              <a:gd name="connsiteY9" fmla="*/ 1538585 h 3060340"/>
              <a:gd name="connsiteX10" fmla="*/ 10263 w 4369723"/>
              <a:gd name="connsiteY10" fmla="*/ 1252835 h 3060340"/>
              <a:gd name="connsiteX11" fmla="*/ 13437 w 4369723"/>
              <a:gd name="connsiteY11" fmla="*/ 104939 h 3060340"/>
              <a:gd name="connsiteX0" fmla="*/ 10818 w 4367104"/>
              <a:gd name="connsiteY0" fmla="*/ 104939 h 3060340"/>
              <a:gd name="connsiteX1" fmla="*/ 115757 w 4367104"/>
              <a:gd name="connsiteY1" fmla="*/ 0 h 3060340"/>
              <a:gd name="connsiteX2" fmla="*/ 4262165 w 4367104"/>
              <a:gd name="connsiteY2" fmla="*/ 0 h 3060340"/>
              <a:gd name="connsiteX3" fmla="*/ 4367104 w 4367104"/>
              <a:gd name="connsiteY3" fmla="*/ 104939 h 3060340"/>
              <a:gd name="connsiteX4" fmla="*/ 4367104 w 4367104"/>
              <a:gd name="connsiteY4" fmla="*/ 2955401 h 3060340"/>
              <a:gd name="connsiteX5" fmla="*/ 4262165 w 4367104"/>
              <a:gd name="connsiteY5" fmla="*/ 3060340 h 3060340"/>
              <a:gd name="connsiteX6" fmla="*/ 115757 w 4367104"/>
              <a:gd name="connsiteY6" fmla="*/ 3060340 h 3060340"/>
              <a:gd name="connsiteX7" fmla="*/ 10818 w 4367104"/>
              <a:gd name="connsiteY7" fmla="*/ 2955401 h 3060340"/>
              <a:gd name="connsiteX8" fmla="*/ 10819 w 4367104"/>
              <a:gd name="connsiteY8" fmla="*/ 1843385 h 3060340"/>
              <a:gd name="connsiteX9" fmla="*/ 156869 w 4367104"/>
              <a:gd name="connsiteY9" fmla="*/ 1538585 h 3060340"/>
              <a:gd name="connsiteX10" fmla="*/ 7644 w 4367104"/>
              <a:gd name="connsiteY10" fmla="*/ 1252835 h 3060340"/>
              <a:gd name="connsiteX11" fmla="*/ 10818 w 4367104"/>
              <a:gd name="connsiteY11" fmla="*/ 104939 h 3060340"/>
              <a:gd name="connsiteX0" fmla="*/ 10818 w 4367104"/>
              <a:gd name="connsiteY0" fmla="*/ 104939 h 3060340"/>
              <a:gd name="connsiteX1" fmla="*/ 115757 w 4367104"/>
              <a:gd name="connsiteY1" fmla="*/ 0 h 3060340"/>
              <a:gd name="connsiteX2" fmla="*/ 4262165 w 4367104"/>
              <a:gd name="connsiteY2" fmla="*/ 0 h 3060340"/>
              <a:gd name="connsiteX3" fmla="*/ 4367104 w 4367104"/>
              <a:gd name="connsiteY3" fmla="*/ 104939 h 3060340"/>
              <a:gd name="connsiteX4" fmla="*/ 4367104 w 4367104"/>
              <a:gd name="connsiteY4" fmla="*/ 2955401 h 3060340"/>
              <a:gd name="connsiteX5" fmla="*/ 4262165 w 4367104"/>
              <a:gd name="connsiteY5" fmla="*/ 3060340 h 3060340"/>
              <a:gd name="connsiteX6" fmla="*/ 115757 w 4367104"/>
              <a:gd name="connsiteY6" fmla="*/ 3060340 h 3060340"/>
              <a:gd name="connsiteX7" fmla="*/ 10818 w 4367104"/>
              <a:gd name="connsiteY7" fmla="*/ 2955401 h 3060340"/>
              <a:gd name="connsiteX8" fmla="*/ 10819 w 4367104"/>
              <a:gd name="connsiteY8" fmla="*/ 1843385 h 3060340"/>
              <a:gd name="connsiteX9" fmla="*/ 156869 w 4367104"/>
              <a:gd name="connsiteY9" fmla="*/ 1538585 h 3060340"/>
              <a:gd name="connsiteX10" fmla="*/ 7644 w 4367104"/>
              <a:gd name="connsiteY10" fmla="*/ 1252835 h 3060340"/>
              <a:gd name="connsiteX11" fmla="*/ 10818 w 4367104"/>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9460" h="3060340">
                <a:moveTo>
                  <a:pt x="3174" y="104939"/>
                </a:moveTo>
                <a:cubicBezTo>
                  <a:pt x="3174" y="46983"/>
                  <a:pt x="50157" y="0"/>
                  <a:pt x="108113" y="0"/>
                </a:cubicBezTo>
                <a:lnTo>
                  <a:pt x="4254521" y="0"/>
                </a:lnTo>
                <a:cubicBezTo>
                  <a:pt x="4312477" y="0"/>
                  <a:pt x="4359460" y="46983"/>
                  <a:pt x="4359460" y="104939"/>
                </a:cubicBezTo>
                <a:lnTo>
                  <a:pt x="4359460" y="2955401"/>
                </a:lnTo>
                <a:cubicBezTo>
                  <a:pt x="4359460" y="3013357"/>
                  <a:pt x="4312477" y="3060340"/>
                  <a:pt x="4254521" y="3060340"/>
                </a:cubicBezTo>
                <a:lnTo>
                  <a:pt x="108113" y="3060340"/>
                </a:lnTo>
                <a:cubicBezTo>
                  <a:pt x="50157" y="3060340"/>
                  <a:pt x="3174" y="3013357"/>
                  <a:pt x="3174" y="2955401"/>
                </a:cubicBezTo>
                <a:cubicBezTo>
                  <a:pt x="3174" y="2584729"/>
                  <a:pt x="3175" y="2214057"/>
                  <a:pt x="3175" y="1843385"/>
                </a:cubicBezTo>
                <a:cubicBezTo>
                  <a:pt x="2117" y="1680274"/>
                  <a:pt x="149754" y="1630660"/>
                  <a:pt x="149225" y="1538585"/>
                </a:cubicBezTo>
                <a:cubicBezTo>
                  <a:pt x="148696" y="1446510"/>
                  <a:pt x="8467" y="1425101"/>
                  <a:pt x="0" y="1252835"/>
                </a:cubicBezTo>
                <a:lnTo>
                  <a:pt x="3174" y="104939"/>
                </a:lnTo>
                <a:close/>
              </a:path>
            </a:pathLst>
          </a:custGeom>
          <a:solidFill>
            <a:schemeClr val="bg1">
              <a:lumMod val="65000"/>
            </a:schemeClr>
          </a:solidFill>
        </p:spPr>
        <p:txBody>
          <a:bodyPr vert="horz" wrap="square" lIns="828000" tIns="0" rIns="0" bIns="0" rtlCol="0" anchor="ctr" anchorCtr="0">
            <a:noAutofit/>
          </a:bodyPr>
          <a:lstStyle/>
          <a:p>
            <a:pPr>
              <a:spcAft>
                <a:spcPts val="0"/>
              </a:spcAft>
            </a:pPr>
            <a:r>
              <a:rPr lang="zh-CN" sz="4000" b="1" kern="1200" cap="all">
                <a:solidFill>
                  <a:srgbClr val="EEECE1"/>
                </a:solidFill>
                <a:effectLst/>
                <a:ea typeface="Cambria"/>
                <a:cs typeface="Times New Roman"/>
              </a:rPr>
              <a:t> </a:t>
            </a:r>
            <a:endParaRPr lang="zh-CN" sz="1200">
              <a:effectLst/>
              <a:cs typeface="宋体"/>
            </a:endParaRPr>
          </a:p>
        </p:txBody>
      </p:sp>
      <p:sp>
        <p:nvSpPr>
          <p:cNvPr id="17" name="Titel 4"/>
          <p:cNvSpPr>
            <a:spLocks noGrp="1"/>
          </p:cNvSpPr>
          <p:nvPr/>
        </p:nvSpPr>
        <p:spPr bwMode="gray">
          <a:xfrm>
            <a:off x="3275856" y="1716980"/>
            <a:ext cx="2088232" cy="4376316"/>
          </a:xfrm>
          <a:custGeom>
            <a:avLst/>
            <a:gdLst>
              <a:gd name="connsiteX0" fmla="*/ 0 w 4356286"/>
              <a:gd name="connsiteY0" fmla="*/ 104939 h 3060340"/>
              <a:gd name="connsiteX1" fmla="*/ 104939 w 4356286"/>
              <a:gd name="connsiteY1" fmla="*/ 0 h 3060340"/>
              <a:gd name="connsiteX2" fmla="*/ 4251347 w 4356286"/>
              <a:gd name="connsiteY2" fmla="*/ 0 h 3060340"/>
              <a:gd name="connsiteX3" fmla="*/ 4356286 w 4356286"/>
              <a:gd name="connsiteY3" fmla="*/ 104939 h 3060340"/>
              <a:gd name="connsiteX4" fmla="*/ 4356286 w 4356286"/>
              <a:gd name="connsiteY4" fmla="*/ 2955401 h 3060340"/>
              <a:gd name="connsiteX5" fmla="*/ 4251347 w 4356286"/>
              <a:gd name="connsiteY5" fmla="*/ 3060340 h 3060340"/>
              <a:gd name="connsiteX6" fmla="*/ 104939 w 4356286"/>
              <a:gd name="connsiteY6" fmla="*/ 3060340 h 3060340"/>
              <a:gd name="connsiteX7" fmla="*/ 0 w 4356286"/>
              <a:gd name="connsiteY7" fmla="*/ 2955401 h 3060340"/>
              <a:gd name="connsiteX8" fmla="*/ 0 w 4356286"/>
              <a:gd name="connsiteY8" fmla="*/ 104939 h 3060340"/>
              <a:gd name="connsiteX0" fmla="*/ 3175 w 4359461"/>
              <a:gd name="connsiteY0" fmla="*/ 104939 h 3060340"/>
              <a:gd name="connsiteX1" fmla="*/ 108114 w 4359461"/>
              <a:gd name="connsiteY1" fmla="*/ 0 h 3060340"/>
              <a:gd name="connsiteX2" fmla="*/ 4254522 w 4359461"/>
              <a:gd name="connsiteY2" fmla="*/ 0 h 3060340"/>
              <a:gd name="connsiteX3" fmla="*/ 4359461 w 4359461"/>
              <a:gd name="connsiteY3" fmla="*/ 104939 h 3060340"/>
              <a:gd name="connsiteX4" fmla="*/ 4359461 w 4359461"/>
              <a:gd name="connsiteY4" fmla="*/ 2955401 h 3060340"/>
              <a:gd name="connsiteX5" fmla="*/ 4254522 w 4359461"/>
              <a:gd name="connsiteY5" fmla="*/ 3060340 h 3060340"/>
              <a:gd name="connsiteX6" fmla="*/ 108114 w 4359461"/>
              <a:gd name="connsiteY6" fmla="*/ 3060340 h 3060340"/>
              <a:gd name="connsiteX7" fmla="*/ 3175 w 4359461"/>
              <a:gd name="connsiteY7" fmla="*/ 2955401 h 3060340"/>
              <a:gd name="connsiteX8" fmla="*/ 0 w 4359461"/>
              <a:gd name="connsiteY8" fmla="*/ 1516360 h 3060340"/>
              <a:gd name="connsiteX9" fmla="*/ 3175 w 4359461"/>
              <a:gd name="connsiteY9"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5608 w 4365069"/>
              <a:gd name="connsiteY8" fmla="*/ 1516360 h 3060340"/>
              <a:gd name="connsiteX9" fmla="*/ 5609 w 4365069"/>
              <a:gd name="connsiteY9" fmla="*/ 1252835 h 3060340"/>
              <a:gd name="connsiteX10" fmla="*/ 8783 w 4365069"/>
              <a:gd name="connsiteY10"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5608 w 4365069"/>
              <a:gd name="connsiteY9" fmla="*/ 151636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54834 w 4365069"/>
              <a:gd name="connsiteY9" fmla="*/ 1560810 h 3060340"/>
              <a:gd name="connsiteX10" fmla="*/ 5608 w 4365069"/>
              <a:gd name="connsiteY10" fmla="*/ 1516360 h 3060340"/>
              <a:gd name="connsiteX11" fmla="*/ 5609 w 4365069"/>
              <a:gd name="connsiteY11" fmla="*/ 1252835 h 3060340"/>
              <a:gd name="connsiteX12" fmla="*/ 8783 w 4365069"/>
              <a:gd name="connsiteY12"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54834 w 4365069"/>
              <a:gd name="connsiteY9" fmla="*/ 15608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319934 w 4365069"/>
              <a:gd name="connsiteY9" fmla="*/ 154176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9665 w 4365951"/>
              <a:gd name="connsiteY0" fmla="*/ 104939 h 3060340"/>
              <a:gd name="connsiteX1" fmla="*/ 114604 w 4365951"/>
              <a:gd name="connsiteY1" fmla="*/ 0 h 3060340"/>
              <a:gd name="connsiteX2" fmla="*/ 4261012 w 4365951"/>
              <a:gd name="connsiteY2" fmla="*/ 0 h 3060340"/>
              <a:gd name="connsiteX3" fmla="*/ 4365951 w 4365951"/>
              <a:gd name="connsiteY3" fmla="*/ 104939 h 3060340"/>
              <a:gd name="connsiteX4" fmla="*/ 4365951 w 4365951"/>
              <a:gd name="connsiteY4" fmla="*/ 2955401 h 3060340"/>
              <a:gd name="connsiteX5" fmla="*/ 4261012 w 4365951"/>
              <a:gd name="connsiteY5" fmla="*/ 3060340 h 3060340"/>
              <a:gd name="connsiteX6" fmla="*/ 114604 w 4365951"/>
              <a:gd name="connsiteY6" fmla="*/ 3060340 h 3060340"/>
              <a:gd name="connsiteX7" fmla="*/ 9665 w 4365951"/>
              <a:gd name="connsiteY7" fmla="*/ 2955401 h 3060340"/>
              <a:gd name="connsiteX8" fmla="*/ 9666 w 4365951"/>
              <a:gd name="connsiteY8" fmla="*/ 1843385 h 3060340"/>
              <a:gd name="connsiteX9" fmla="*/ 165241 w 4365951"/>
              <a:gd name="connsiteY9" fmla="*/ 1535410 h 3060340"/>
              <a:gd name="connsiteX10" fmla="*/ 6491 w 4365951"/>
              <a:gd name="connsiteY10" fmla="*/ 1252835 h 3060340"/>
              <a:gd name="connsiteX11" fmla="*/ 9665 w 4365951"/>
              <a:gd name="connsiteY11" fmla="*/ 104939 h 3060340"/>
              <a:gd name="connsiteX0" fmla="*/ 9665 w 4365951"/>
              <a:gd name="connsiteY0" fmla="*/ 104939 h 3060340"/>
              <a:gd name="connsiteX1" fmla="*/ 114604 w 4365951"/>
              <a:gd name="connsiteY1" fmla="*/ 0 h 3060340"/>
              <a:gd name="connsiteX2" fmla="*/ 4261012 w 4365951"/>
              <a:gd name="connsiteY2" fmla="*/ 0 h 3060340"/>
              <a:gd name="connsiteX3" fmla="*/ 4365951 w 4365951"/>
              <a:gd name="connsiteY3" fmla="*/ 104939 h 3060340"/>
              <a:gd name="connsiteX4" fmla="*/ 4365951 w 4365951"/>
              <a:gd name="connsiteY4" fmla="*/ 2955401 h 3060340"/>
              <a:gd name="connsiteX5" fmla="*/ 4261012 w 4365951"/>
              <a:gd name="connsiteY5" fmla="*/ 3060340 h 3060340"/>
              <a:gd name="connsiteX6" fmla="*/ 114604 w 4365951"/>
              <a:gd name="connsiteY6" fmla="*/ 3060340 h 3060340"/>
              <a:gd name="connsiteX7" fmla="*/ 9665 w 4365951"/>
              <a:gd name="connsiteY7" fmla="*/ 2955401 h 3060340"/>
              <a:gd name="connsiteX8" fmla="*/ 9666 w 4365951"/>
              <a:gd name="connsiteY8" fmla="*/ 1843385 h 3060340"/>
              <a:gd name="connsiteX9" fmla="*/ 165241 w 4365951"/>
              <a:gd name="connsiteY9" fmla="*/ 1535410 h 3060340"/>
              <a:gd name="connsiteX10" fmla="*/ 6491 w 4365951"/>
              <a:gd name="connsiteY10" fmla="*/ 1252835 h 3060340"/>
              <a:gd name="connsiteX11" fmla="*/ 9665 w 4365951"/>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24626 w 4380912"/>
              <a:gd name="connsiteY0" fmla="*/ 104939 h 3060340"/>
              <a:gd name="connsiteX1" fmla="*/ 129565 w 4380912"/>
              <a:gd name="connsiteY1" fmla="*/ 0 h 3060340"/>
              <a:gd name="connsiteX2" fmla="*/ 4275973 w 4380912"/>
              <a:gd name="connsiteY2" fmla="*/ 0 h 3060340"/>
              <a:gd name="connsiteX3" fmla="*/ 4380912 w 4380912"/>
              <a:gd name="connsiteY3" fmla="*/ 104939 h 3060340"/>
              <a:gd name="connsiteX4" fmla="*/ 4380912 w 4380912"/>
              <a:gd name="connsiteY4" fmla="*/ 2955401 h 3060340"/>
              <a:gd name="connsiteX5" fmla="*/ 4275973 w 4380912"/>
              <a:gd name="connsiteY5" fmla="*/ 3060340 h 3060340"/>
              <a:gd name="connsiteX6" fmla="*/ 129565 w 4380912"/>
              <a:gd name="connsiteY6" fmla="*/ 3060340 h 3060340"/>
              <a:gd name="connsiteX7" fmla="*/ 24626 w 4380912"/>
              <a:gd name="connsiteY7" fmla="*/ 2955401 h 3060340"/>
              <a:gd name="connsiteX8" fmla="*/ 24627 w 4380912"/>
              <a:gd name="connsiteY8" fmla="*/ 1843385 h 3060340"/>
              <a:gd name="connsiteX9" fmla="*/ 265927 w 4380912"/>
              <a:gd name="connsiteY9" fmla="*/ 1551285 h 3060340"/>
              <a:gd name="connsiteX10" fmla="*/ 21452 w 4380912"/>
              <a:gd name="connsiteY10" fmla="*/ 1252835 h 3060340"/>
              <a:gd name="connsiteX11" fmla="*/ 24626 w 4380912"/>
              <a:gd name="connsiteY11" fmla="*/ 104939 h 3060340"/>
              <a:gd name="connsiteX0" fmla="*/ 17818 w 4374104"/>
              <a:gd name="connsiteY0" fmla="*/ 104939 h 3060340"/>
              <a:gd name="connsiteX1" fmla="*/ 122757 w 4374104"/>
              <a:gd name="connsiteY1" fmla="*/ 0 h 3060340"/>
              <a:gd name="connsiteX2" fmla="*/ 4269165 w 4374104"/>
              <a:gd name="connsiteY2" fmla="*/ 0 h 3060340"/>
              <a:gd name="connsiteX3" fmla="*/ 4374104 w 4374104"/>
              <a:gd name="connsiteY3" fmla="*/ 104939 h 3060340"/>
              <a:gd name="connsiteX4" fmla="*/ 4374104 w 4374104"/>
              <a:gd name="connsiteY4" fmla="*/ 2955401 h 3060340"/>
              <a:gd name="connsiteX5" fmla="*/ 4269165 w 4374104"/>
              <a:gd name="connsiteY5" fmla="*/ 3060340 h 3060340"/>
              <a:gd name="connsiteX6" fmla="*/ 122757 w 4374104"/>
              <a:gd name="connsiteY6" fmla="*/ 3060340 h 3060340"/>
              <a:gd name="connsiteX7" fmla="*/ 17818 w 4374104"/>
              <a:gd name="connsiteY7" fmla="*/ 2955401 h 3060340"/>
              <a:gd name="connsiteX8" fmla="*/ 17819 w 4374104"/>
              <a:gd name="connsiteY8" fmla="*/ 1843385 h 3060340"/>
              <a:gd name="connsiteX9" fmla="*/ 163869 w 4374104"/>
              <a:gd name="connsiteY9" fmla="*/ 1541760 h 3060340"/>
              <a:gd name="connsiteX10" fmla="*/ 14644 w 4374104"/>
              <a:gd name="connsiteY10" fmla="*/ 1252835 h 3060340"/>
              <a:gd name="connsiteX11" fmla="*/ 17818 w 4374104"/>
              <a:gd name="connsiteY11" fmla="*/ 104939 h 3060340"/>
              <a:gd name="connsiteX0" fmla="*/ 15791 w 4372077"/>
              <a:gd name="connsiteY0" fmla="*/ 104939 h 3060340"/>
              <a:gd name="connsiteX1" fmla="*/ 120730 w 4372077"/>
              <a:gd name="connsiteY1" fmla="*/ 0 h 3060340"/>
              <a:gd name="connsiteX2" fmla="*/ 4267138 w 4372077"/>
              <a:gd name="connsiteY2" fmla="*/ 0 h 3060340"/>
              <a:gd name="connsiteX3" fmla="*/ 4372077 w 4372077"/>
              <a:gd name="connsiteY3" fmla="*/ 104939 h 3060340"/>
              <a:gd name="connsiteX4" fmla="*/ 4372077 w 4372077"/>
              <a:gd name="connsiteY4" fmla="*/ 2955401 h 3060340"/>
              <a:gd name="connsiteX5" fmla="*/ 4267138 w 4372077"/>
              <a:gd name="connsiteY5" fmla="*/ 3060340 h 3060340"/>
              <a:gd name="connsiteX6" fmla="*/ 120730 w 4372077"/>
              <a:gd name="connsiteY6" fmla="*/ 3060340 h 3060340"/>
              <a:gd name="connsiteX7" fmla="*/ 15791 w 4372077"/>
              <a:gd name="connsiteY7" fmla="*/ 2955401 h 3060340"/>
              <a:gd name="connsiteX8" fmla="*/ 15792 w 4372077"/>
              <a:gd name="connsiteY8" fmla="*/ 1843385 h 3060340"/>
              <a:gd name="connsiteX9" fmla="*/ 161842 w 4372077"/>
              <a:gd name="connsiteY9" fmla="*/ 1541760 h 3060340"/>
              <a:gd name="connsiteX10" fmla="*/ 12617 w 4372077"/>
              <a:gd name="connsiteY10" fmla="*/ 1252835 h 3060340"/>
              <a:gd name="connsiteX11" fmla="*/ 15791 w 4372077"/>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758 w 4360044"/>
              <a:gd name="connsiteY0" fmla="*/ 104939 h 3060340"/>
              <a:gd name="connsiteX1" fmla="*/ 108697 w 4360044"/>
              <a:gd name="connsiteY1" fmla="*/ 0 h 3060340"/>
              <a:gd name="connsiteX2" fmla="*/ 4255105 w 4360044"/>
              <a:gd name="connsiteY2" fmla="*/ 0 h 3060340"/>
              <a:gd name="connsiteX3" fmla="*/ 4360044 w 4360044"/>
              <a:gd name="connsiteY3" fmla="*/ 104939 h 3060340"/>
              <a:gd name="connsiteX4" fmla="*/ 4360044 w 4360044"/>
              <a:gd name="connsiteY4" fmla="*/ 2955401 h 3060340"/>
              <a:gd name="connsiteX5" fmla="*/ 4255105 w 4360044"/>
              <a:gd name="connsiteY5" fmla="*/ 3060340 h 3060340"/>
              <a:gd name="connsiteX6" fmla="*/ 108697 w 4360044"/>
              <a:gd name="connsiteY6" fmla="*/ 3060340 h 3060340"/>
              <a:gd name="connsiteX7" fmla="*/ 3758 w 4360044"/>
              <a:gd name="connsiteY7" fmla="*/ 2955401 h 3060340"/>
              <a:gd name="connsiteX8" fmla="*/ 3759 w 4360044"/>
              <a:gd name="connsiteY8" fmla="*/ 1843385 h 3060340"/>
              <a:gd name="connsiteX9" fmla="*/ 149809 w 4360044"/>
              <a:gd name="connsiteY9" fmla="*/ 1541760 h 3060340"/>
              <a:gd name="connsiteX10" fmla="*/ 584 w 4360044"/>
              <a:gd name="connsiteY10" fmla="*/ 1252835 h 3060340"/>
              <a:gd name="connsiteX11" fmla="*/ 3758 w 4360044"/>
              <a:gd name="connsiteY11" fmla="*/ 104939 h 3060340"/>
              <a:gd name="connsiteX0" fmla="*/ 13437 w 4369723"/>
              <a:gd name="connsiteY0" fmla="*/ 104939 h 3060340"/>
              <a:gd name="connsiteX1" fmla="*/ 118376 w 4369723"/>
              <a:gd name="connsiteY1" fmla="*/ 0 h 3060340"/>
              <a:gd name="connsiteX2" fmla="*/ 4264784 w 4369723"/>
              <a:gd name="connsiteY2" fmla="*/ 0 h 3060340"/>
              <a:gd name="connsiteX3" fmla="*/ 4369723 w 4369723"/>
              <a:gd name="connsiteY3" fmla="*/ 104939 h 3060340"/>
              <a:gd name="connsiteX4" fmla="*/ 4369723 w 4369723"/>
              <a:gd name="connsiteY4" fmla="*/ 2955401 h 3060340"/>
              <a:gd name="connsiteX5" fmla="*/ 4264784 w 4369723"/>
              <a:gd name="connsiteY5" fmla="*/ 3060340 h 3060340"/>
              <a:gd name="connsiteX6" fmla="*/ 118376 w 4369723"/>
              <a:gd name="connsiteY6" fmla="*/ 3060340 h 3060340"/>
              <a:gd name="connsiteX7" fmla="*/ 13437 w 4369723"/>
              <a:gd name="connsiteY7" fmla="*/ 2955401 h 3060340"/>
              <a:gd name="connsiteX8" fmla="*/ 13438 w 4369723"/>
              <a:gd name="connsiteY8" fmla="*/ 1843385 h 3060340"/>
              <a:gd name="connsiteX9" fmla="*/ 159488 w 4369723"/>
              <a:gd name="connsiteY9" fmla="*/ 1538585 h 3060340"/>
              <a:gd name="connsiteX10" fmla="*/ 10263 w 4369723"/>
              <a:gd name="connsiteY10" fmla="*/ 1252835 h 3060340"/>
              <a:gd name="connsiteX11" fmla="*/ 13437 w 4369723"/>
              <a:gd name="connsiteY11" fmla="*/ 104939 h 3060340"/>
              <a:gd name="connsiteX0" fmla="*/ 13437 w 4369723"/>
              <a:gd name="connsiteY0" fmla="*/ 104939 h 3060340"/>
              <a:gd name="connsiteX1" fmla="*/ 118376 w 4369723"/>
              <a:gd name="connsiteY1" fmla="*/ 0 h 3060340"/>
              <a:gd name="connsiteX2" fmla="*/ 4264784 w 4369723"/>
              <a:gd name="connsiteY2" fmla="*/ 0 h 3060340"/>
              <a:gd name="connsiteX3" fmla="*/ 4369723 w 4369723"/>
              <a:gd name="connsiteY3" fmla="*/ 104939 h 3060340"/>
              <a:gd name="connsiteX4" fmla="*/ 4369723 w 4369723"/>
              <a:gd name="connsiteY4" fmla="*/ 2955401 h 3060340"/>
              <a:gd name="connsiteX5" fmla="*/ 4264784 w 4369723"/>
              <a:gd name="connsiteY5" fmla="*/ 3060340 h 3060340"/>
              <a:gd name="connsiteX6" fmla="*/ 118376 w 4369723"/>
              <a:gd name="connsiteY6" fmla="*/ 3060340 h 3060340"/>
              <a:gd name="connsiteX7" fmla="*/ 13437 w 4369723"/>
              <a:gd name="connsiteY7" fmla="*/ 2955401 h 3060340"/>
              <a:gd name="connsiteX8" fmla="*/ 13438 w 4369723"/>
              <a:gd name="connsiteY8" fmla="*/ 1843385 h 3060340"/>
              <a:gd name="connsiteX9" fmla="*/ 159488 w 4369723"/>
              <a:gd name="connsiteY9" fmla="*/ 1538585 h 3060340"/>
              <a:gd name="connsiteX10" fmla="*/ 10263 w 4369723"/>
              <a:gd name="connsiteY10" fmla="*/ 1252835 h 3060340"/>
              <a:gd name="connsiteX11" fmla="*/ 13437 w 4369723"/>
              <a:gd name="connsiteY11" fmla="*/ 104939 h 3060340"/>
              <a:gd name="connsiteX0" fmla="*/ 10818 w 4367104"/>
              <a:gd name="connsiteY0" fmla="*/ 104939 h 3060340"/>
              <a:gd name="connsiteX1" fmla="*/ 115757 w 4367104"/>
              <a:gd name="connsiteY1" fmla="*/ 0 h 3060340"/>
              <a:gd name="connsiteX2" fmla="*/ 4262165 w 4367104"/>
              <a:gd name="connsiteY2" fmla="*/ 0 h 3060340"/>
              <a:gd name="connsiteX3" fmla="*/ 4367104 w 4367104"/>
              <a:gd name="connsiteY3" fmla="*/ 104939 h 3060340"/>
              <a:gd name="connsiteX4" fmla="*/ 4367104 w 4367104"/>
              <a:gd name="connsiteY4" fmla="*/ 2955401 h 3060340"/>
              <a:gd name="connsiteX5" fmla="*/ 4262165 w 4367104"/>
              <a:gd name="connsiteY5" fmla="*/ 3060340 h 3060340"/>
              <a:gd name="connsiteX6" fmla="*/ 115757 w 4367104"/>
              <a:gd name="connsiteY6" fmla="*/ 3060340 h 3060340"/>
              <a:gd name="connsiteX7" fmla="*/ 10818 w 4367104"/>
              <a:gd name="connsiteY7" fmla="*/ 2955401 h 3060340"/>
              <a:gd name="connsiteX8" fmla="*/ 10819 w 4367104"/>
              <a:gd name="connsiteY8" fmla="*/ 1843385 h 3060340"/>
              <a:gd name="connsiteX9" fmla="*/ 156869 w 4367104"/>
              <a:gd name="connsiteY9" fmla="*/ 1538585 h 3060340"/>
              <a:gd name="connsiteX10" fmla="*/ 7644 w 4367104"/>
              <a:gd name="connsiteY10" fmla="*/ 1252835 h 3060340"/>
              <a:gd name="connsiteX11" fmla="*/ 10818 w 4367104"/>
              <a:gd name="connsiteY11" fmla="*/ 104939 h 3060340"/>
              <a:gd name="connsiteX0" fmla="*/ 10818 w 4367104"/>
              <a:gd name="connsiteY0" fmla="*/ 104939 h 3060340"/>
              <a:gd name="connsiteX1" fmla="*/ 115757 w 4367104"/>
              <a:gd name="connsiteY1" fmla="*/ 0 h 3060340"/>
              <a:gd name="connsiteX2" fmla="*/ 4262165 w 4367104"/>
              <a:gd name="connsiteY2" fmla="*/ 0 h 3060340"/>
              <a:gd name="connsiteX3" fmla="*/ 4367104 w 4367104"/>
              <a:gd name="connsiteY3" fmla="*/ 104939 h 3060340"/>
              <a:gd name="connsiteX4" fmla="*/ 4367104 w 4367104"/>
              <a:gd name="connsiteY4" fmla="*/ 2955401 h 3060340"/>
              <a:gd name="connsiteX5" fmla="*/ 4262165 w 4367104"/>
              <a:gd name="connsiteY5" fmla="*/ 3060340 h 3060340"/>
              <a:gd name="connsiteX6" fmla="*/ 115757 w 4367104"/>
              <a:gd name="connsiteY6" fmla="*/ 3060340 h 3060340"/>
              <a:gd name="connsiteX7" fmla="*/ 10818 w 4367104"/>
              <a:gd name="connsiteY7" fmla="*/ 2955401 h 3060340"/>
              <a:gd name="connsiteX8" fmla="*/ 10819 w 4367104"/>
              <a:gd name="connsiteY8" fmla="*/ 1843385 h 3060340"/>
              <a:gd name="connsiteX9" fmla="*/ 156869 w 4367104"/>
              <a:gd name="connsiteY9" fmla="*/ 1538585 h 3060340"/>
              <a:gd name="connsiteX10" fmla="*/ 7644 w 4367104"/>
              <a:gd name="connsiteY10" fmla="*/ 1252835 h 3060340"/>
              <a:gd name="connsiteX11" fmla="*/ 10818 w 4367104"/>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9460" h="3060340">
                <a:moveTo>
                  <a:pt x="3174" y="104939"/>
                </a:moveTo>
                <a:cubicBezTo>
                  <a:pt x="3174" y="46983"/>
                  <a:pt x="50157" y="0"/>
                  <a:pt x="108113" y="0"/>
                </a:cubicBezTo>
                <a:lnTo>
                  <a:pt x="4254521" y="0"/>
                </a:lnTo>
                <a:cubicBezTo>
                  <a:pt x="4312477" y="0"/>
                  <a:pt x="4359460" y="46983"/>
                  <a:pt x="4359460" y="104939"/>
                </a:cubicBezTo>
                <a:lnTo>
                  <a:pt x="4359460" y="2955401"/>
                </a:lnTo>
                <a:cubicBezTo>
                  <a:pt x="4359460" y="3013357"/>
                  <a:pt x="4312477" y="3060340"/>
                  <a:pt x="4254521" y="3060340"/>
                </a:cubicBezTo>
                <a:lnTo>
                  <a:pt x="108113" y="3060340"/>
                </a:lnTo>
                <a:cubicBezTo>
                  <a:pt x="50157" y="3060340"/>
                  <a:pt x="3174" y="3013357"/>
                  <a:pt x="3174" y="2955401"/>
                </a:cubicBezTo>
                <a:cubicBezTo>
                  <a:pt x="3174" y="2584729"/>
                  <a:pt x="3175" y="2214057"/>
                  <a:pt x="3175" y="1843385"/>
                </a:cubicBezTo>
                <a:cubicBezTo>
                  <a:pt x="2117" y="1680274"/>
                  <a:pt x="149754" y="1630660"/>
                  <a:pt x="149225" y="1538585"/>
                </a:cubicBezTo>
                <a:cubicBezTo>
                  <a:pt x="148696" y="1446510"/>
                  <a:pt x="8467" y="1425101"/>
                  <a:pt x="0" y="1252835"/>
                </a:cubicBezTo>
                <a:lnTo>
                  <a:pt x="3174" y="104939"/>
                </a:lnTo>
                <a:close/>
              </a:path>
            </a:pathLst>
          </a:custGeom>
          <a:solidFill>
            <a:schemeClr val="bg1">
              <a:lumMod val="75000"/>
            </a:schemeClr>
          </a:solidFill>
        </p:spPr>
        <p:txBody>
          <a:bodyPr vert="horz" wrap="square" lIns="828000" tIns="0" rIns="0" bIns="0" rtlCol="0" anchor="ctr" anchorCtr="0">
            <a:noAutofit/>
          </a:bodyPr>
          <a:lstStyle/>
          <a:p>
            <a:pPr>
              <a:spcAft>
                <a:spcPts val="0"/>
              </a:spcAft>
            </a:pPr>
            <a:r>
              <a:rPr lang="zh-CN" sz="4000" b="1" kern="1200" cap="all">
                <a:solidFill>
                  <a:srgbClr val="EEECE1"/>
                </a:solidFill>
                <a:effectLst/>
                <a:ea typeface="Cambria"/>
                <a:cs typeface="Times New Roman"/>
              </a:rPr>
              <a:t> </a:t>
            </a:r>
            <a:endParaRPr lang="zh-CN" sz="1200">
              <a:effectLst/>
              <a:cs typeface="宋体"/>
            </a:endParaRPr>
          </a:p>
        </p:txBody>
      </p:sp>
      <p:sp>
        <p:nvSpPr>
          <p:cNvPr id="19" name="Titel 4"/>
          <p:cNvSpPr>
            <a:spLocks noGrp="1"/>
          </p:cNvSpPr>
          <p:nvPr/>
        </p:nvSpPr>
        <p:spPr bwMode="gray">
          <a:xfrm>
            <a:off x="5855320" y="1716980"/>
            <a:ext cx="2109068" cy="4376316"/>
          </a:xfrm>
          <a:custGeom>
            <a:avLst/>
            <a:gdLst>
              <a:gd name="connsiteX0" fmla="*/ 0 w 4356286"/>
              <a:gd name="connsiteY0" fmla="*/ 104939 h 3060340"/>
              <a:gd name="connsiteX1" fmla="*/ 104939 w 4356286"/>
              <a:gd name="connsiteY1" fmla="*/ 0 h 3060340"/>
              <a:gd name="connsiteX2" fmla="*/ 4251347 w 4356286"/>
              <a:gd name="connsiteY2" fmla="*/ 0 h 3060340"/>
              <a:gd name="connsiteX3" fmla="*/ 4356286 w 4356286"/>
              <a:gd name="connsiteY3" fmla="*/ 104939 h 3060340"/>
              <a:gd name="connsiteX4" fmla="*/ 4356286 w 4356286"/>
              <a:gd name="connsiteY4" fmla="*/ 2955401 h 3060340"/>
              <a:gd name="connsiteX5" fmla="*/ 4251347 w 4356286"/>
              <a:gd name="connsiteY5" fmla="*/ 3060340 h 3060340"/>
              <a:gd name="connsiteX6" fmla="*/ 104939 w 4356286"/>
              <a:gd name="connsiteY6" fmla="*/ 3060340 h 3060340"/>
              <a:gd name="connsiteX7" fmla="*/ 0 w 4356286"/>
              <a:gd name="connsiteY7" fmla="*/ 2955401 h 3060340"/>
              <a:gd name="connsiteX8" fmla="*/ 0 w 4356286"/>
              <a:gd name="connsiteY8" fmla="*/ 104939 h 3060340"/>
              <a:gd name="connsiteX0" fmla="*/ 3175 w 4359461"/>
              <a:gd name="connsiteY0" fmla="*/ 104939 h 3060340"/>
              <a:gd name="connsiteX1" fmla="*/ 108114 w 4359461"/>
              <a:gd name="connsiteY1" fmla="*/ 0 h 3060340"/>
              <a:gd name="connsiteX2" fmla="*/ 4254522 w 4359461"/>
              <a:gd name="connsiteY2" fmla="*/ 0 h 3060340"/>
              <a:gd name="connsiteX3" fmla="*/ 4359461 w 4359461"/>
              <a:gd name="connsiteY3" fmla="*/ 104939 h 3060340"/>
              <a:gd name="connsiteX4" fmla="*/ 4359461 w 4359461"/>
              <a:gd name="connsiteY4" fmla="*/ 2955401 h 3060340"/>
              <a:gd name="connsiteX5" fmla="*/ 4254522 w 4359461"/>
              <a:gd name="connsiteY5" fmla="*/ 3060340 h 3060340"/>
              <a:gd name="connsiteX6" fmla="*/ 108114 w 4359461"/>
              <a:gd name="connsiteY6" fmla="*/ 3060340 h 3060340"/>
              <a:gd name="connsiteX7" fmla="*/ 3175 w 4359461"/>
              <a:gd name="connsiteY7" fmla="*/ 2955401 h 3060340"/>
              <a:gd name="connsiteX8" fmla="*/ 0 w 4359461"/>
              <a:gd name="connsiteY8" fmla="*/ 1516360 h 3060340"/>
              <a:gd name="connsiteX9" fmla="*/ 3175 w 4359461"/>
              <a:gd name="connsiteY9"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5608 w 4365069"/>
              <a:gd name="connsiteY8" fmla="*/ 1516360 h 3060340"/>
              <a:gd name="connsiteX9" fmla="*/ 5609 w 4365069"/>
              <a:gd name="connsiteY9" fmla="*/ 1252835 h 3060340"/>
              <a:gd name="connsiteX10" fmla="*/ 8783 w 4365069"/>
              <a:gd name="connsiteY10"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5608 w 4365069"/>
              <a:gd name="connsiteY9" fmla="*/ 151636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54834 w 4365069"/>
              <a:gd name="connsiteY9" fmla="*/ 1560810 h 3060340"/>
              <a:gd name="connsiteX10" fmla="*/ 5608 w 4365069"/>
              <a:gd name="connsiteY10" fmla="*/ 1516360 h 3060340"/>
              <a:gd name="connsiteX11" fmla="*/ 5609 w 4365069"/>
              <a:gd name="connsiteY11" fmla="*/ 1252835 h 3060340"/>
              <a:gd name="connsiteX12" fmla="*/ 8783 w 4365069"/>
              <a:gd name="connsiteY12"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54834 w 4365069"/>
              <a:gd name="connsiteY9" fmla="*/ 15608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319934 w 4365069"/>
              <a:gd name="connsiteY9" fmla="*/ 154176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9665 w 4365951"/>
              <a:gd name="connsiteY0" fmla="*/ 104939 h 3060340"/>
              <a:gd name="connsiteX1" fmla="*/ 114604 w 4365951"/>
              <a:gd name="connsiteY1" fmla="*/ 0 h 3060340"/>
              <a:gd name="connsiteX2" fmla="*/ 4261012 w 4365951"/>
              <a:gd name="connsiteY2" fmla="*/ 0 h 3060340"/>
              <a:gd name="connsiteX3" fmla="*/ 4365951 w 4365951"/>
              <a:gd name="connsiteY3" fmla="*/ 104939 h 3060340"/>
              <a:gd name="connsiteX4" fmla="*/ 4365951 w 4365951"/>
              <a:gd name="connsiteY4" fmla="*/ 2955401 h 3060340"/>
              <a:gd name="connsiteX5" fmla="*/ 4261012 w 4365951"/>
              <a:gd name="connsiteY5" fmla="*/ 3060340 h 3060340"/>
              <a:gd name="connsiteX6" fmla="*/ 114604 w 4365951"/>
              <a:gd name="connsiteY6" fmla="*/ 3060340 h 3060340"/>
              <a:gd name="connsiteX7" fmla="*/ 9665 w 4365951"/>
              <a:gd name="connsiteY7" fmla="*/ 2955401 h 3060340"/>
              <a:gd name="connsiteX8" fmla="*/ 9666 w 4365951"/>
              <a:gd name="connsiteY8" fmla="*/ 1843385 h 3060340"/>
              <a:gd name="connsiteX9" fmla="*/ 165241 w 4365951"/>
              <a:gd name="connsiteY9" fmla="*/ 1535410 h 3060340"/>
              <a:gd name="connsiteX10" fmla="*/ 6491 w 4365951"/>
              <a:gd name="connsiteY10" fmla="*/ 1252835 h 3060340"/>
              <a:gd name="connsiteX11" fmla="*/ 9665 w 4365951"/>
              <a:gd name="connsiteY11" fmla="*/ 104939 h 3060340"/>
              <a:gd name="connsiteX0" fmla="*/ 9665 w 4365951"/>
              <a:gd name="connsiteY0" fmla="*/ 104939 h 3060340"/>
              <a:gd name="connsiteX1" fmla="*/ 114604 w 4365951"/>
              <a:gd name="connsiteY1" fmla="*/ 0 h 3060340"/>
              <a:gd name="connsiteX2" fmla="*/ 4261012 w 4365951"/>
              <a:gd name="connsiteY2" fmla="*/ 0 h 3060340"/>
              <a:gd name="connsiteX3" fmla="*/ 4365951 w 4365951"/>
              <a:gd name="connsiteY3" fmla="*/ 104939 h 3060340"/>
              <a:gd name="connsiteX4" fmla="*/ 4365951 w 4365951"/>
              <a:gd name="connsiteY4" fmla="*/ 2955401 h 3060340"/>
              <a:gd name="connsiteX5" fmla="*/ 4261012 w 4365951"/>
              <a:gd name="connsiteY5" fmla="*/ 3060340 h 3060340"/>
              <a:gd name="connsiteX6" fmla="*/ 114604 w 4365951"/>
              <a:gd name="connsiteY6" fmla="*/ 3060340 h 3060340"/>
              <a:gd name="connsiteX7" fmla="*/ 9665 w 4365951"/>
              <a:gd name="connsiteY7" fmla="*/ 2955401 h 3060340"/>
              <a:gd name="connsiteX8" fmla="*/ 9666 w 4365951"/>
              <a:gd name="connsiteY8" fmla="*/ 1843385 h 3060340"/>
              <a:gd name="connsiteX9" fmla="*/ 165241 w 4365951"/>
              <a:gd name="connsiteY9" fmla="*/ 1535410 h 3060340"/>
              <a:gd name="connsiteX10" fmla="*/ 6491 w 4365951"/>
              <a:gd name="connsiteY10" fmla="*/ 1252835 h 3060340"/>
              <a:gd name="connsiteX11" fmla="*/ 9665 w 4365951"/>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24626 w 4380912"/>
              <a:gd name="connsiteY0" fmla="*/ 104939 h 3060340"/>
              <a:gd name="connsiteX1" fmla="*/ 129565 w 4380912"/>
              <a:gd name="connsiteY1" fmla="*/ 0 h 3060340"/>
              <a:gd name="connsiteX2" fmla="*/ 4275973 w 4380912"/>
              <a:gd name="connsiteY2" fmla="*/ 0 h 3060340"/>
              <a:gd name="connsiteX3" fmla="*/ 4380912 w 4380912"/>
              <a:gd name="connsiteY3" fmla="*/ 104939 h 3060340"/>
              <a:gd name="connsiteX4" fmla="*/ 4380912 w 4380912"/>
              <a:gd name="connsiteY4" fmla="*/ 2955401 h 3060340"/>
              <a:gd name="connsiteX5" fmla="*/ 4275973 w 4380912"/>
              <a:gd name="connsiteY5" fmla="*/ 3060340 h 3060340"/>
              <a:gd name="connsiteX6" fmla="*/ 129565 w 4380912"/>
              <a:gd name="connsiteY6" fmla="*/ 3060340 h 3060340"/>
              <a:gd name="connsiteX7" fmla="*/ 24626 w 4380912"/>
              <a:gd name="connsiteY7" fmla="*/ 2955401 h 3060340"/>
              <a:gd name="connsiteX8" fmla="*/ 24627 w 4380912"/>
              <a:gd name="connsiteY8" fmla="*/ 1843385 h 3060340"/>
              <a:gd name="connsiteX9" fmla="*/ 265927 w 4380912"/>
              <a:gd name="connsiteY9" fmla="*/ 1551285 h 3060340"/>
              <a:gd name="connsiteX10" fmla="*/ 21452 w 4380912"/>
              <a:gd name="connsiteY10" fmla="*/ 1252835 h 3060340"/>
              <a:gd name="connsiteX11" fmla="*/ 24626 w 4380912"/>
              <a:gd name="connsiteY11" fmla="*/ 104939 h 3060340"/>
              <a:gd name="connsiteX0" fmla="*/ 17818 w 4374104"/>
              <a:gd name="connsiteY0" fmla="*/ 104939 h 3060340"/>
              <a:gd name="connsiteX1" fmla="*/ 122757 w 4374104"/>
              <a:gd name="connsiteY1" fmla="*/ 0 h 3060340"/>
              <a:gd name="connsiteX2" fmla="*/ 4269165 w 4374104"/>
              <a:gd name="connsiteY2" fmla="*/ 0 h 3060340"/>
              <a:gd name="connsiteX3" fmla="*/ 4374104 w 4374104"/>
              <a:gd name="connsiteY3" fmla="*/ 104939 h 3060340"/>
              <a:gd name="connsiteX4" fmla="*/ 4374104 w 4374104"/>
              <a:gd name="connsiteY4" fmla="*/ 2955401 h 3060340"/>
              <a:gd name="connsiteX5" fmla="*/ 4269165 w 4374104"/>
              <a:gd name="connsiteY5" fmla="*/ 3060340 h 3060340"/>
              <a:gd name="connsiteX6" fmla="*/ 122757 w 4374104"/>
              <a:gd name="connsiteY6" fmla="*/ 3060340 h 3060340"/>
              <a:gd name="connsiteX7" fmla="*/ 17818 w 4374104"/>
              <a:gd name="connsiteY7" fmla="*/ 2955401 h 3060340"/>
              <a:gd name="connsiteX8" fmla="*/ 17819 w 4374104"/>
              <a:gd name="connsiteY8" fmla="*/ 1843385 h 3060340"/>
              <a:gd name="connsiteX9" fmla="*/ 163869 w 4374104"/>
              <a:gd name="connsiteY9" fmla="*/ 1541760 h 3060340"/>
              <a:gd name="connsiteX10" fmla="*/ 14644 w 4374104"/>
              <a:gd name="connsiteY10" fmla="*/ 1252835 h 3060340"/>
              <a:gd name="connsiteX11" fmla="*/ 17818 w 4374104"/>
              <a:gd name="connsiteY11" fmla="*/ 104939 h 3060340"/>
              <a:gd name="connsiteX0" fmla="*/ 15791 w 4372077"/>
              <a:gd name="connsiteY0" fmla="*/ 104939 h 3060340"/>
              <a:gd name="connsiteX1" fmla="*/ 120730 w 4372077"/>
              <a:gd name="connsiteY1" fmla="*/ 0 h 3060340"/>
              <a:gd name="connsiteX2" fmla="*/ 4267138 w 4372077"/>
              <a:gd name="connsiteY2" fmla="*/ 0 h 3060340"/>
              <a:gd name="connsiteX3" fmla="*/ 4372077 w 4372077"/>
              <a:gd name="connsiteY3" fmla="*/ 104939 h 3060340"/>
              <a:gd name="connsiteX4" fmla="*/ 4372077 w 4372077"/>
              <a:gd name="connsiteY4" fmla="*/ 2955401 h 3060340"/>
              <a:gd name="connsiteX5" fmla="*/ 4267138 w 4372077"/>
              <a:gd name="connsiteY5" fmla="*/ 3060340 h 3060340"/>
              <a:gd name="connsiteX6" fmla="*/ 120730 w 4372077"/>
              <a:gd name="connsiteY6" fmla="*/ 3060340 h 3060340"/>
              <a:gd name="connsiteX7" fmla="*/ 15791 w 4372077"/>
              <a:gd name="connsiteY7" fmla="*/ 2955401 h 3060340"/>
              <a:gd name="connsiteX8" fmla="*/ 15792 w 4372077"/>
              <a:gd name="connsiteY8" fmla="*/ 1843385 h 3060340"/>
              <a:gd name="connsiteX9" fmla="*/ 161842 w 4372077"/>
              <a:gd name="connsiteY9" fmla="*/ 1541760 h 3060340"/>
              <a:gd name="connsiteX10" fmla="*/ 12617 w 4372077"/>
              <a:gd name="connsiteY10" fmla="*/ 1252835 h 3060340"/>
              <a:gd name="connsiteX11" fmla="*/ 15791 w 4372077"/>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758 w 4360044"/>
              <a:gd name="connsiteY0" fmla="*/ 104939 h 3060340"/>
              <a:gd name="connsiteX1" fmla="*/ 108697 w 4360044"/>
              <a:gd name="connsiteY1" fmla="*/ 0 h 3060340"/>
              <a:gd name="connsiteX2" fmla="*/ 4255105 w 4360044"/>
              <a:gd name="connsiteY2" fmla="*/ 0 h 3060340"/>
              <a:gd name="connsiteX3" fmla="*/ 4360044 w 4360044"/>
              <a:gd name="connsiteY3" fmla="*/ 104939 h 3060340"/>
              <a:gd name="connsiteX4" fmla="*/ 4360044 w 4360044"/>
              <a:gd name="connsiteY4" fmla="*/ 2955401 h 3060340"/>
              <a:gd name="connsiteX5" fmla="*/ 4255105 w 4360044"/>
              <a:gd name="connsiteY5" fmla="*/ 3060340 h 3060340"/>
              <a:gd name="connsiteX6" fmla="*/ 108697 w 4360044"/>
              <a:gd name="connsiteY6" fmla="*/ 3060340 h 3060340"/>
              <a:gd name="connsiteX7" fmla="*/ 3758 w 4360044"/>
              <a:gd name="connsiteY7" fmla="*/ 2955401 h 3060340"/>
              <a:gd name="connsiteX8" fmla="*/ 3759 w 4360044"/>
              <a:gd name="connsiteY8" fmla="*/ 1843385 h 3060340"/>
              <a:gd name="connsiteX9" fmla="*/ 149809 w 4360044"/>
              <a:gd name="connsiteY9" fmla="*/ 1541760 h 3060340"/>
              <a:gd name="connsiteX10" fmla="*/ 584 w 4360044"/>
              <a:gd name="connsiteY10" fmla="*/ 1252835 h 3060340"/>
              <a:gd name="connsiteX11" fmla="*/ 3758 w 4360044"/>
              <a:gd name="connsiteY11" fmla="*/ 104939 h 3060340"/>
              <a:gd name="connsiteX0" fmla="*/ 13437 w 4369723"/>
              <a:gd name="connsiteY0" fmla="*/ 104939 h 3060340"/>
              <a:gd name="connsiteX1" fmla="*/ 118376 w 4369723"/>
              <a:gd name="connsiteY1" fmla="*/ 0 h 3060340"/>
              <a:gd name="connsiteX2" fmla="*/ 4264784 w 4369723"/>
              <a:gd name="connsiteY2" fmla="*/ 0 h 3060340"/>
              <a:gd name="connsiteX3" fmla="*/ 4369723 w 4369723"/>
              <a:gd name="connsiteY3" fmla="*/ 104939 h 3060340"/>
              <a:gd name="connsiteX4" fmla="*/ 4369723 w 4369723"/>
              <a:gd name="connsiteY4" fmla="*/ 2955401 h 3060340"/>
              <a:gd name="connsiteX5" fmla="*/ 4264784 w 4369723"/>
              <a:gd name="connsiteY5" fmla="*/ 3060340 h 3060340"/>
              <a:gd name="connsiteX6" fmla="*/ 118376 w 4369723"/>
              <a:gd name="connsiteY6" fmla="*/ 3060340 h 3060340"/>
              <a:gd name="connsiteX7" fmla="*/ 13437 w 4369723"/>
              <a:gd name="connsiteY7" fmla="*/ 2955401 h 3060340"/>
              <a:gd name="connsiteX8" fmla="*/ 13438 w 4369723"/>
              <a:gd name="connsiteY8" fmla="*/ 1843385 h 3060340"/>
              <a:gd name="connsiteX9" fmla="*/ 159488 w 4369723"/>
              <a:gd name="connsiteY9" fmla="*/ 1538585 h 3060340"/>
              <a:gd name="connsiteX10" fmla="*/ 10263 w 4369723"/>
              <a:gd name="connsiteY10" fmla="*/ 1252835 h 3060340"/>
              <a:gd name="connsiteX11" fmla="*/ 13437 w 4369723"/>
              <a:gd name="connsiteY11" fmla="*/ 104939 h 3060340"/>
              <a:gd name="connsiteX0" fmla="*/ 13437 w 4369723"/>
              <a:gd name="connsiteY0" fmla="*/ 104939 h 3060340"/>
              <a:gd name="connsiteX1" fmla="*/ 118376 w 4369723"/>
              <a:gd name="connsiteY1" fmla="*/ 0 h 3060340"/>
              <a:gd name="connsiteX2" fmla="*/ 4264784 w 4369723"/>
              <a:gd name="connsiteY2" fmla="*/ 0 h 3060340"/>
              <a:gd name="connsiteX3" fmla="*/ 4369723 w 4369723"/>
              <a:gd name="connsiteY3" fmla="*/ 104939 h 3060340"/>
              <a:gd name="connsiteX4" fmla="*/ 4369723 w 4369723"/>
              <a:gd name="connsiteY4" fmla="*/ 2955401 h 3060340"/>
              <a:gd name="connsiteX5" fmla="*/ 4264784 w 4369723"/>
              <a:gd name="connsiteY5" fmla="*/ 3060340 h 3060340"/>
              <a:gd name="connsiteX6" fmla="*/ 118376 w 4369723"/>
              <a:gd name="connsiteY6" fmla="*/ 3060340 h 3060340"/>
              <a:gd name="connsiteX7" fmla="*/ 13437 w 4369723"/>
              <a:gd name="connsiteY7" fmla="*/ 2955401 h 3060340"/>
              <a:gd name="connsiteX8" fmla="*/ 13438 w 4369723"/>
              <a:gd name="connsiteY8" fmla="*/ 1843385 h 3060340"/>
              <a:gd name="connsiteX9" fmla="*/ 159488 w 4369723"/>
              <a:gd name="connsiteY9" fmla="*/ 1538585 h 3060340"/>
              <a:gd name="connsiteX10" fmla="*/ 10263 w 4369723"/>
              <a:gd name="connsiteY10" fmla="*/ 1252835 h 3060340"/>
              <a:gd name="connsiteX11" fmla="*/ 13437 w 4369723"/>
              <a:gd name="connsiteY11" fmla="*/ 104939 h 3060340"/>
              <a:gd name="connsiteX0" fmla="*/ 10818 w 4367104"/>
              <a:gd name="connsiteY0" fmla="*/ 104939 h 3060340"/>
              <a:gd name="connsiteX1" fmla="*/ 115757 w 4367104"/>
              <a:gd name="connsiteY1" fmla="*/ 0 h 3060340"/>
              <a:gd name="connsiteX2" fmla="*/ 4262165 w 4367104"/>
              <a:gd name="connsiteY2" fmla="*/ 0 h 3060340"/>
              <a:gd name="connsiteX3" fmla="*/ 4367104 w 4367104"/>
              <a:gd name="connsiteY3" fmla="*/ 104939 h 3060340"/>
              <a:gd name="connsiteX4" fmla="*/ 4367104 w 4367104"/>
              <a:gd name="connsiteY4" fmla="*/ 2955401 h 3060340"/>
              <a:gd name="connsiteX5" fmla="*/ 4262165 w 4367104"/>
              <a:gd name="connsiteY5" fmla="*/ 3060340 h 3060340"/>
              <a:gd name="connsiteX6" fmla="*/ 115757 w 4367104"/>
              <a:gd name="connsiteY6" fmla="*/ 3060340 h 3060340"/>
              <a:gd name="connsiteX7" fmla="*/ 10818 w 4367104"/>
              <a:gd name="connsiteY7" fmla="*/ 2955401 h 3060340"/>
              <a:gd name="connsiteX8" fmla="*/ 10819 w 4367104"/>
              <a:gd name="connsiteY8" fmla="*/ 1843385 h 3060340"/>
              <a:gd name="connsiteX9" fmla="*/ 156869 w 4367104"/>
              <a:gd name="connsiteY9" fmla="*/ 1538585 h 3060340"/>
              <a:gd name="connsiteX10" fmla="*/ 7644 w 4367104"/>
              <a:gd name="connsiteY10" fmla="*/ 1252835 h 3060340"/>
              <a:gd name="connsiteX11" fmla="*/ 10818 w 4367104"/>
              <a:gd name="connsiteY11" fmla="*/ 104939 h 3060340"/>
              <a:gd name="connsiteX0" fmla="*/ 10818 w 4367104"/>
              <a:gd name="connsiteY0" fmla="*/ 104939 h 3060340"/>
              <a:gd name="connsiteX1" fmla="*/ 115757 w 4367104"/>
              <a:gd name="connsiteY1" fmla="*/ 0 h 3060340"/>
              <a:gd name="connsiteX2" fmla="*/ 4262165 w 4367104"/>
              <a:gd name="connsiteY2" fmla="*/ 0 h 3060340"/>
              <a:gd name="connsiteX3" fmla="*/ 4367104 w 4367104"/>
              <a:gd name="connsiteY3" fmla="*/ 104939 h 3060340"/>
              <a:gd name="connsiteX4" fmla="*/ 4367104 w 4367104"/>
              <a:gd name="connsiteY4" fmla="*/ 2955401 h 3060340"/>
              <a:gd name="connsiteX5" fmla="*/ 4262165 w 4367104"/>
              <a:gd name="connsiteY5" fmla="*/ 3060340 h 3060340"/>
              <a:gd name="connsiteX6" fmla="*/ 115757 w 4367104"/>
              <a:gd name="connsiteY6" fmla="*/ 3060340 h 3060340"/>
              <a:gd name="connsiteX7" fmla="*/ 10818 w 4367104"/>
              <a:gd name="connsiteY7" fmla="*/ 2955401 h 3060340"/>
              <a:gd name="connsiteX8" fmla="*/ 10819 w 4367104"/>
              <a:gd name="connsiteY8" fmla="*/ 1843385 h 3060340"/>
              <a:gd name="connsiteX9" fmla="*/ 156869 w 4367104"/>
              <a:gd name="connsiteY9" fmla="*/ 1538585 h 3060340"/>
              <a:gd name="connsiteX10" fmla="*/ 7644 w 4367104"/>
              <a:gd name="connsiteY10" fmla="*/ 1252835 h 3060340"/>
              <a:gd name="connsiteX11" fmla="*/ 10818 w 4367104"/>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9460" h="3060340">
                <a:moveTo>
                  <a:pt x="3174" y="104939"/>
                </a:moveTo>
                <a:cubicBezTo>
                  <a:pt x="3174" y="46983"/>
                  <a:pt x="50157" y="0"/>
                  <a:pt x="108113" y="0"/>
                </a:cubicBezTo>
                <a:lnTo>
                  <a:pt x="4254521" y="0"/>
                </a:lnTo>
                <a:cubicBezTo>
                  <a:pt x="4312477" y="0"/>
                  <a:pt x="4359460" y="46983"/>
                  <a:pt x="4359460" y="104939"/>
                </a:cubicBezTo>
                <a:lnTo>
                  <a:pt x="4359460" y="2955401"/>
                </a:lnTo>
                <a:cubicBezTo>
                  <a:pt x="4359460" y="3013357"/>
                  <a:pt x="4312477" y="3060340"/>
                  <a:pt x="4254521" y="3060340"/>
                </a:cubicBezTo>
                <a:lnTo>
                  <a:pt x="108113" y="3060340"/>
                </a:lnTo>
                <a:cubicBezTo>
                  <a:pt x="50157" y="3060340"/>
                  <a:pt x="3174" y="3013357"/>
                  <a:pt x="3174" y="2955401"/>
                </a:cubicBezTo>
                <a:cubicBezTo>
                  <a:pt x="3174" y="2584729"/>
                  <a:pt x="3175" y="2214057"/>
                  <a:pt x="3175" y="1843385"/>
                </a:cubicBezTo>
                <a:cubicBezTo>
                  <a:pt x="2117" y="1680274"/>
                  <a:pt x="149754" y="1630660"/>
                  <a:pt x="149225" y="1538585"/>
                </a:cubicBezTo>
                <a:cubicBezTo>
                  <a:pt x="148696" y="1446510"/>
                  <a:pt x="8467" y="1425101"/>
                  <a:pt x="0" y="1252835"/>
                </a:cubicBezTo>
                <a:lnTo>
                  <a:pt x="3174" y="104939"/>
                </a:lnTo>
                <a:close/>
              </a:path>
            </a:pathLst>
          </a:custGeom>
          <a:solidFill>
            <a:schemeClr val="bg1">
              <a:lumMod val="85000"/>
            </a:schemeClr>
          </a:solidFill>
        </p:spPr>
        <p:txBody>
          <a:bodyPr vert="horz" wrap="square" lIns="828000" tIns="0" rIns="0" bIns="0" rtlCol="0" anchor="ctr" anchorCtr="0">
            <a:noAutofit/>
          </a:bodyPr>
          <a:lstStyle/>
          <a:p>
            <a:pPr>
              <a:spcAft>
                <a:spcPts val="0"/>
              </a:spcAft>
            </a:pPr>
            <a:r>
              <a:rPr lang="zh-CN" sz="4000" b="1" kern="1200" cap="all">
                <a:solidFill>
                  <a:srgbClr val="EEECE1"/>
                </a:solidFill>
                <a:effectLst/>
                <a:ea typeface="Cambria"/>
                <a:cs typeface="Times New Roman"/>
              </a:rPr>
              <a:t> </a:t>
            </a:r>
            <a:endParaRPr lang="zh-CN" sz="1200">
              <a:effectLst/>
              <a:cs typeface="宋体"/>
            </a:endParaRPr>
          </a:p>
        </p:txBody>
      </p:sp>
      <p:sp>
        <p:nvSpPr>
          <p:cNvPr id="7" name="上弧形箭头 6"/>
          <p:cNvSpPr/>
          <p:nvPr/>
        </p:nvSpPr>
        <p:spPr>
          <a:xfrm>
            <a:off x="2675377" y="1412776"/>
            <a:ext cx="744495" cy="376212"/>
          </a:xfrm>
          <a:prstGeom prst="curvedDownArrow">
            <a:avLst/>
          </a:prstGeom>
          <a:gradFill>
            <a:gsLst>
              <a:gs pos="0">
                <a:srgbClr val="C00000"/>
              </a:gs>
              <a:gs pos="57500">
                <a:srgbClr val="E49393"/>
              </a:gs>
              <a:gs pos="100000">
                <a:schemeClr val="bg1"/>
              </a:gs>
            </a:gsLst>
            <a:lin ang="5400000" scaled="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上弧形箭头 25"/>
          <p:cNvSpPr/>
          <p:nvPr/>
        </p:nvSpPr>
        <p:spPr>
          <a:xfrm>
            <a:off x="5267665" y="1412776"/>
            <a:ext cx="744495" cy="376212"/>
          </a:xfrm>
          <a:prstGeom prst="curvedDownArrow">
            <a:avLst/>
          </a:prstGeom>
          <a:gradFill>
            <a:gsLst>
              <a:gs pos="0">
                <a:srgbClr val="C00000"/>
              </a:gs>
              <a:gs pos="57500">
                <a:srgbClr val="E49393"/>
              </a:gs>
              <a:gs pos="100000">
                <a:schemeClr val="bg1"/>
              </a:gs>
            </a:gsLst>
            <a:lin ang="5400000" scaled="0"/>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Titel 7"/>
          <p:cNvSpPr txBox="1">
            <a:spLocks/>
          </p:cNvSpPr>
          <p:nvPr/>
        </p:nvSpPr>
        <p:spPr bwMode="gray">
          <a:xfrm>
            <a:off x="971600" y="1700808"/>
            <a:ext cx="1656183" cy="3659312"/>
          </a:xfrm>
          <a:custGeom>
            <a:avLst/>
            <a:gdLst>
              <a:gd name="connsiteX0" fmla="*/ 0 w 4356286"/>
              <a:gd name="connsiteY0" fmla="*/ 104939 h 3060340"/>
              <a:gd name="connsiteX1" fmla="*/ 104939 w 4356286"/>
              <a:gd name="connsiteY1" fmla="*/ 0 h 3060340"/>
              <a:gd name="connsiteX2" fmla="*/ 4251347 w 4356286"/>
              <a:gd name="connsiteY2" fmla="*/ 0 h 3060340"/>
              <a:gd name="connsiteX3" fmla="*/ 4356286 w 4356286"/>
              <a:gd name="connsiteY3" fmla="*/ 104939 h 3060340"/>
              <a:gd name="connsiteX4" fmla="*/ 4356286 w 4356286"/>
              <a:gd name="connsiteY4" fmla="*/ 2955401 h 3060340"/>
              <a:gd name="connsiteX5" fmla="*/ 4251347 w 4356286"/>
              <a:gd name="connsiteY5" fmla="*/ 3060340 h 3060340"/>
              <a:gd name="connsiteX6" fmla="*/ 104939 w 4356286"/>
              <a:gd name="connsiteY6" fmla="*/ 3060340 h 3060340"/>
              <a:gd name="connsiteX7" fmla="*/ 0 w 4356286"/>
              <a:gd name="connsiteY7" fmla="*/ 2955401 h 3060340"/>
              <a:gd name="connsiteX8" fmla="*/ 0 w 4356286"/>
              <a:gd name="connsiteY8" fmla="*/ 104939 h 3060340"/>
              <a:gd name="connsiteX0" fmla="*/ 3175 w 4359461"/>
              <a:gd name="connsiteY0" fmla="*/ 104939 h 3060340"/>
              <a:gd name="connsiteX1" fmla="*/ 108114 w 4359461"/>
              <a:gd name="connsiteY1" fmla="*/ 0 h 3060340"/>
              <a:gd name="connsiteX2" fmla="*/ 4254522 w 4359461"/>
              <a:gd name="connsiteY2" fmla="*/ 0 h 3060340"/>
              <a:gd name="connsiteX3" fmla="*/ 4359461 w 4359461"/>
              <a:gd name="connsiteY3" fmla="*/ 104939 h 3060340"/>
              <a:gd name="connsiteX4" fmla="*/ 4359461 w 4359461"/>
              <a:gd name="connsiteY4" fmla="*/ 2955401 h 3060340"/>
              <a:gd name="connsiteX5" fmla="*/ 4254522 w 4359461"/>
              <a:gd name="connsiteY5" fmla="*/ 3060340 h 3060340"/>
              <a:gd name="connsiteX6" fmla="*/ 108114 w 4359461"/>
              <a:gd name="connsiteY6" fmla="*/ 3060340 h 3060340"/>
              <a:gd name="connsiteX7" fmla="*/ 3175 w 4359461"/>
              <a:gd name="connsiteY7" fmla="*/ 2955401 h 3060340"/>
              <a:gd name="connsiteX8" fmla="*/ 0 w 4359461"/>
              <a:gd name="connsiteY8" fmla="*/ 1516360 h 3060340"/>
              <a:gd name="connsiteX9" fmla="*/ 3175 w 4359461"/>
              <a:gd name="connsiteY9"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5608 w 4365069"/>
              <a:gd name="connsiteY8" fmla="*/ 1516360 h 3060340"/>
              <a:gd name="connsiteX9" fmla="*/ 5609 w 4365069"/>
              <a:gd name="connsiteY9" fmla="*/ 1252835 h 3060340"/>
              <a:gd name="connsiteX10" fmla="*/ 8783 w 4365069"/>
              <a:gd name="connsiteY10"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5608 w 4365069"/>
              <a:gd name="connsiteY9" fmla="*/ 151636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54834 w 4365069"/>
              <a:gd name="connsiteY9" fmla="*/ 1560810 h 3060340"/>
              <a:gd name="connsiteX10" fmla="*/ 5608 w 4365069"/>
              <a:gd name="connsiteY10" fmla="*/ 1516360 h 3060340"/>
              <a:gd name="connsiteX11" fmla="*/ 5609 w 4365069"/>
              <a:gd name="connsiteY11" fmla="*/ 1252835 h 3060340"/>
              <a:gd name="connsiteX12" fmla="*/ 8783 w 4365069"/>
              <a:gd name="connsiteY12"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54834 w 4365069"/>
              <a:gd name="connsiteY9" fmla="*/ 15608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319934 w 4365069"/>
              <a:gd name="connsiteY9" fmla="*/ 154176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9665 w 4365951"/>
              <a:gd name="connsiteY0" fmla="*/ 104939 h 3060340"/>
              <a:gd name="connsiteX1" fmla="*/ 114604 w 4365951"/>
              <a:gd name="connsiteY1" fmla="*/ 0 h 3060340"/>
              <a:gd name="connsiteX2" fmla="*/ 4261012 w 4365951"/>
              <a:gd name="connsiteY2" fmla="*/ 0 h 3060340"/>
              <a:gd name="connsiteX3" fmla="*/ 4365951 w 4365951"/>
              <a:gd name="connsiteY3" fmla="*/ 104939 h 3060340"/>
              <a:gd name="connsiteX4" fmla="*/ 4365951 w 4365951"/>
              <a:gd name="connsiteY4" fmla="*/ 2955401 h 3060340"/>
              <a:gd name="connsiteX5" fmla="*/ 4261012 w 4365951"/>
              <a:gd name="connsiteY5" fmla="*/ 3060340 h 3060340"/>
              <a:gd name="connsiteX6" fmla="*/ 114604 w 4365951"/>
              <a:gd name="connsiteY6" fmla="*/ 3060340 h 3060340"/>
              <a:gd name="connsiteX7" fmla="*/ 9665 w 4365951"/>
              <a:gd name="connsiteY7" fmla="*/ 2955401 h 3060340"/>
              <a:gd name="connsiteX8" fmla="*/ 9666 w 4365951"/>
              <a:gd name="connsiteY8" fmla="*/ 1843385 h 3060340"/>
              <a:gd name="connsiteX9" fmla="*/ 165241 w 4365951"/>
              <a:gd name="connsiteY9" fmla="*/ 1535410 h 3060340"/>
              <a:gd name="connsiteX10" fmla="*/ 6491 w 4365951"/>
              <a:gd name="connsiteY10" fmla="*/ 1252835 h 3060340"/>
              <a:gd name="connsiteX11" fmla="*/ 9665 w 4365951"/>
              <a:gd name="connsiteY11" fmla="*/ 104939 h 3060340"/>
              <a:gd name="connsiteX0" fmla="*/ 9665 w 4365951"/>
              <a:gd name="connsiteY0" fmla="*/ 104939 h 3060340"/>
              <a:gd name="connsiteX1" fmla="*/ 114604 w 4365951"/>
              <a:gd name="connsiteY1" fmla="*/ 0 h 3060340"/>
              <a:gd name="connsiteX2" fmla="*/ 4261012 w 4365951"/>
              <a:gd name="connsiteY2" fmla="*/ 0 h 3060340"/>
              <a:gd name="connsiteX3" fmla="*/ 4365951 w 4365951"/>
              <a:gd name="connsiteY3" fmla="*/ 104939 h 3060340"/>
              <a:gd name="connsiteX4" fmla="*/ 4365951 w 4365951"/>
              <a:gd name="connsiteY4" fmla="*/ 2955401 h 3060340"/>
              <a:gd name="connsiteX5" fmla="*/ 4261012 w 4365951"/>
              <a:gd name="connsiteY5" fmla="*/ 3060340 h 3060340"/>
              <a:gd name="connsiteX6" fmla="*/ 114604 w 4365951"/>
              <a:gd name="connsiteY6" fmla="*/ 3060340 h 3060340"/>
              <a:gd name="connsiteX7" fmla="*/ 9665 w 4365951"/>
              <a:gd name="connsiteY7" fmla="*/ 2955401 h 3060340"/>
              <a:gd name="connsiteX8" fmla="*/ 9666 w 4365951"/>
              <a:gd name="connsiteY8" fmla="*/ 1843385 h 3060340"/>
              <a:gd name="connsiteX9" fmla="*/ 165241 w 4365951"/>
              <a:gd name="connsiteY9" fmla="*/ 1535410 h 3060340"/>
              <a:gd name="connsiteX10" fmla="*/ 6491 w 4365951"/>
              <a:gd name="connsiteY10" fmla="*/ 1252835 h 3060340"/>
              <a:gd name="connsiteX11" fmla="*/ 9665 w 4365951"/>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24626 w 4380912"/>
              <a:gd name="connsiteY0" fmla="*/ 104939 h 3060340"/>
              <a:gd name="connsiteX1" fmla="*/ 129565 w 4380912"/>
              <a:gd name="connsiteY1" fmla="*/ 0 h 3060340"/>
              <a:gd name="connsiteX2" fmla="*/ 4275973 w 4380912"/>
              <a:gd name="connsiteY2" fmla="*/ 0 h 3060340"/>
              <a:gd name="connsiteX3" fmla="*/ 4380912 w 4380912"/>
              <a:gd name="connsiteY3" fmla="*/ 104939 h 3060340"/>
              <a:gd name="connsiteX4" fmla="*/ 4380912 w 4380912"/>
              <a:gd name="connsiteY4" fmla="*/ 2955401 h 3060340"/>
              <a:gd name="connsiteX5" fmla="*/ 4275973 w 4380912"/>
              <a:gd name="connsiteY5" fmla="*/ 3060340 h 3060340"/>
              <a:gd name="connsiteX6" fmla="*/ 129565 w 4380912"/>
              <a:gd name="connsiteY6" fmla="*/ 3060340 h 3060340"/>
              <a:gd name="connsiteX7" fmla="*/ 24626 w 4380912"/>
              <a:gd name="connsiteY7" fmla="*/ 2955401 h 3060340"/>
              <a:gd name="connsiteX8" fmla="*/ 24627 w 4380912"/>
              <a:gd name="connsiteY8" fmla="*/ 1843385 h 3060340"/>
              <a:gd name="connsiteX9" fmla="*/ 265927 w 4380912"/>
              <a:gd name="connsiteY9" fmla="*/ 1551285 h 3060340"/>
              <a:gd name="connsiteX10" fmla="*/ 21452 w 4380912"/>
              <a:gd name="connsiteY10" fmla="*/ 1252835 h 3060340"/>
              <a:gd name="connsiteX11" fmla="*/ 24626 w 4380912"/>
              <a:gd name="connsiteY11" fmla="*/ 104939 h 3060340"/>
              <a:gd name="connsiteX0" fmla="*/ 17818 w 4374104"/>
              <a:gd name="connsiteY0" fmla="*/ 104939 h 3060340"/>
              <a:gd name="connsiteX1" fmla="*/ 122757 w 4374104"/>
              <a:gd name="connsiteY1" fmla="*/ 0 h 3060340"/>
              <a:gd name="connsiteX2" fmla="*/ 4269165 w 4374104"/>
              <a:gd name="connsiteY2" fmla="*/ 0 h 3060340"/>
              <a:gd name="connsiteX3" fmla="*/ 4374104 w 4374104"/>
              <a:gd name="connsiteY3" fmla="*/ 104939 h 3060340"/>
              <a:gd name="connsiteX4" fmla="*/ 4374104 w 4374104"/>
              <a:gd name="connsiteY4" fmla="*/ 2955401 h 3060340"/>
              <a:gd name="connsiteX5" fmla="*/ 4269165 w 4374104"/>
              <a:gd name="connsiteY5" fmla="*/ 3060340 h 3060340"/>
              <a:gd name="connsiteX6" fmla="*/ 122757 w 4374104"/>
              <a:gd name="connsiteY6" fmla="*/ 3060340 h 3060340"/>
              <a:gd name="connsiteX7" fmla="*/ 17818 w 4374104"/>
              <a:gd name="connsiteY7" fmla="*/ 2955401 h 3060340"/>
              <a:gd name="connsiteX8" fmla="*/ 17819 w 4374104"/>
              <a:gd name="connsiteY8" fmla="*/ 1843385 h 3060340"/>
              <a:gd name="connsiteX9" fmla="*/ 163869 w 4374104"/>
              <a:gd name="connsiteY9" fmla="*/ 1541760 h 3060340"/>
              <a:gd name="connsiteX10" fmla="*/ 14644 w 4374104"/>
              <a:gd name="connsiteY10" fmla="*/ 1252835 h 3060340"/>
              <a:gd name="connsiteX11" fmla="*/ 17818 w 4374104"/>
              <a:gd name="connsiteY11" fmla="*/ 104939 h 3060340"/>
              <a:gd name="connsiteX0" fmla="*/ 15791 w 4372077"/>
              <a:gd name="connsiteY0" fmla="*/ 104939 h 3060340"/>
              <a:gd name="connsiteX1" fmla="*/ 120730 w 4372077"/>
              <a:gd name="connsiteY1" fmla="*/ 0 h 3060340"/>
              <a:gd name="connsiteX2" fmla="*/ 4267138 w 4372077"/>
              <a:gd name="connsiteY2" fmla="*/ 0 h 3060340"/>
              <a:gd name="connsiteX3" fmla="*/ 4372077 w 4372077"/>
              <a:gd name="connsiteY3" fmla="*/ 104939 h 3060340"/>
              <a:gd name="connsiteX4" fmla="*/ 4372077 w 4372077"/>
              <a:gd name="connsiteY4" fmla="*/ 2955401 h 3060340"/>
              <a:gd name="connsiteX5" fmla="*/ 4267138 w 4372077"/>
              <a:gd name="connsiteY5" fmla="*/ 3060340 h 3060340"/>
              <a:gd name="connsiteX6" fmla="*/ 120730 w 4372077"/>
              <a:gd name="connsiteY6" fmla="*/ 3060340 h 3060340"/>
              <a:gd name="connsiteX7" fmla="*/ 15791 w 4372077"/>
              <a:gd name="connsiteY7" fmla="*/ 2955401 h 3060340"/>
              <a:gd name="connsiteX8" fmla="*/ 15792 w 4372077"/>
              <a:gd name="connsiteY8" fmla="*/ 1843385 h 3060340"/>
              <a:gd name="connsiteX9" fmla="*/ 161842 w 4372077"/>
              <a:gd name="connsiteY9" fmla="*/ 1541760 h 3060340"/>
              <a:gd name="connsiteX10" fmla="*/ 12617 w 4372077"/>
              <a:gd name="connsiteY10" fmla="*/ 1252835 h 3060340"/>
              <a:gd name="connsiteX11" fmla="*/ 15791 w 4372077"/>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758 w 4360044"/>
              <a:gd name="connsiteY0" fmla="*/ 104939 h 3060340"/>
              <a:gd name="connsiteX1" fmla="*/ 108697 w 4360044"/>
              <a:gd name="connsiteY1" fmla="*/ 0 h 3060340"/>
              <a:gd name="connsiteX2" fmla="*/ 4255105 w 4360044"/>
              <a:gd name="connsiteY2" fmla="*/ 0 h 3060340"/>
              <a:gd name="connsiteX3" fmla="*/ 4360044 w 4360044"/>
              <a:gd name="connsiteY3" fmla="*/ 104939 h 3060340"/>
              <a:gd name="connsiteX4" fmla="*/ 4360044 w 4360044"/>
              <a:gd name="connsiteY4" fmla="*/ 2955401 h 3060340"/>
              <a:gd name="connsiteX5" fmla="*/ 4255105 w 4360044"/>
              <a:gd name="connsiteY5" fmla="*/ 3060340 h 3060340"/>
              <a:gd name="connsiteX6" fmla="*/ 108697 w 4360044"/>
              <a:gd name="connsiteY6" fmla="*/ 3060340 h 3060340"/>
              <a:gd name="connsiteX7" fmla="*/ 3758 w 4360044"/>
              <a:gd name="connsiteY7" fmla="*/ 2955401 h 3060340"/>
              <a:gd name="connsiteX8" fmla="*/ 3759 w 4360044"/>
              <a:gd name="connsiteY8" fmla="*/ 1843385 h 3060340"/>
              <a:gd name="connsiteX9" fmla="*/ 149809 w 4360044"/>
              <a:gd name="connsiteY9" fmla="*/ 1541760 h 3060340"/>
              <a:gd name="connsiteX10" fmla="*/ 584 w 4360044"/>
              <a:gd name="connsiteY10" fmla="*/ 1252835 h 3060340"/>
              <a:gd name="connsiteX11" fmla="*/ 3758 w 4360044"/>
              <a:gd name="connsiteY11" fmla="*/ 104939 h 3060340"/>
              <a:gd name="connsiteX0" fmla="*/ 13437 w 4369723"/>
              <a:gd name="connsiteY0" fmla="*/ 104939 h 3060340"/>
              <a:gd name="connsiteX1" fmla="*/ 118376 w 4369723"/>
              <a:gd name="connsiteY1" fmla="*/ 0 h 3060340"/>
              <a:gd name="connsiteX2" fmla="*/ 4264784 w 4369723"/>
              <a:gd name="connsiteY2" fmla="*/ 0 h 3060340"/>
              <a:gd name="connsiteX3" fmla="*/ 4369723 w 4369723"/>
              <a:gd name="connsiteY3" fmla="*/ 104939 h 3060340"/>
              <a:gd name="connsiteX4" fmla="*/ 4369723 w 4369723"/>
              <a:gd name="connsiteY4" fmla="*/ 2955401 h 3060340"/>
              <a:gd name="connsiteX5" fmla="*/ 4264784 w 4369723"/>
              <a:gd name="connsiteY5" fmla="*/ 3060340 h 3060340"/>
              <a:gd name="connsiteX6" fmla="*/ 118376 w 4369723"/>
              <a:gd name="connsiteY6" fmla="*/ 3060340 h 3060340"/>
              <a:gd name="connsiteX7" fmla="*/ 13437 w 4369723"/>
              <a:gd name="connsiteY7" fmla="*/ 2955401 h 3060340"/>
              <a:gd name="connsiteX8" fmla="*/ 13438 w 4369723"/>
              <a:gd name="connsiteY8" fmla="*/ 1843385 h 3060340"/>
              <a:gd name="connsiteX9" fmla="*/ 159488 w 4369723"/>
              <a:gd name="connsiteY9" fmla="*/ 1538585 h 3060340"/>
              <a:gd name="connsiteX10" fmla="*/ 10263 w 4369723"/>
              <a:gd name="connsiteY10" fmla="*/ 1252835 h 3060340"/>
              <a:gd name="connsiteX11" fmla="*/ 13437 w 4369723"/>
              <a:gd name="connsiteY11" fmla="*/ 104939 h 3060340"/>
              <a:gd name="connsiteX0" fmla="*/ 13437 w 4369723"/>
              <a:gd name="connsiteY0" fmla="*/ 104939 h 3060340"/>
              <a:gd name="connsiteX1" fmla="*/ 118376 w 4369723"/>
              <a:gd name="connsiteY1" fmla="*/ 0 h 3060340"/>
              <a:gd name="connsiteX2" fmla="*/ 4264784 w 4369723"/>
              <a:gd name="connsiteY2" fmla="*/ 0 h 3060340"/>
              <a:gd name="connsiteX3" fmla="*/ 4369723 w 4369723"/>
              <a:gd name="connsiteY3" fmla="*/ 104939 h 3060340"/>
              <a:gd name="connsiteX4" fmla="*/ 4369723 w 4369723"/>
              <a:gd name="connsiteY4" fmla="*/ 2955401 h 3060340"/>
              <a:gd name="connsiteX5" fmla="*/ 4264784 w 4369723"/>
              <a:gd name="connsiteY5" fmla="*/ 3060340 h 3060340"/>
              <a:gd name="connsiteX6" fmla="*/ 118376 w 4369723"/>
              <a:gd name="connsiteY6" fmla="*/ 3060340 h 3060340"/>
              <a:gd name="connsiteX7" fmla="*/ 13437 w 4369723"/>
              <a:gd name="connsiteY7" fmla="*/ 2955401 h 3060340"/>
              <a:gd name="connsiteX8" fmla="*/ 13438 w 4369723"/>
              <a:gd name="connsiteY8" fmla="*/ 1843385 h 3060340"/>
              <a:gd name="connsiteX9" fmla="*/ 159488 w 4369723"/>
              <a:gd name="connsiteY9" fmla="*/ 1538585 h 3060340"/>
              <a:gd name="connsiteX10" fmla="*/ 10263 w 4369723"/>
              <a:gd name="connsiteY10" fmla="*/ 1252835 h 3060340"/>
              <a:gd name="connsiteX11" fmla="*/ 13437 w 4369723"/>
              <a:gd name="connsiteY11" fmla="*/ 104939 h 3060340"/>
              <a:gd name="connsiteX0" fmla="*/ 10818 w 4367104"/>
              <a:gd name="connsiteY0" fmla="*/ 104939 h 3060340"/>
              <a:gd name="connsiteX1" fmla="*/ 115757 w 4367104"/>
              <a:gd name="connsiteY1" fmla="*/ 0 h 3060340"/>
              <a:gd name="connsiteX2" fmla="*/ 4262165 w 4367104"/>
              <a:gd name="connsiteY2" fmla="*/ 0 h 3060340"/>
              <a:gd name="connsiteX3" fmla="*/ 4367104 w 4367104"/>
              <a:gd name="connsiteY3" fmla="*/ 104939 h 3060340"/>
              <a:gd name="connsiteX4" fmla="*/ 4367104 w 4367104"/>
              <a:gd name="connsiteY4" fmla="*/ 2955401 h 3060340"/>
              <a:gd name="connsiteX5" fmla="*/ 4262165 w 4367104"/>
              <a:gd name="connsiteY5" fmla="*/ 3060340 h 3060340"/>
              <a:gd name="connsiteX6" fmla="*/ 115757 w 4367104"/>
              <a:gd name="connsiteY6" fmla="*/ 3060340 h 3060340"/>
              <a:gd name="connsiteX7" fmla="*/ 10818 w 4367104"/>
              <a:gd name="connsiteY7" fmla="*/ 2955401 h 3060340"/>
              <a:gd name="connsiteX8" fmla="*/ 10819 w 4367104"/>
              <a:gd name="connsiteY8" fmla="*/ 1843385 h 3060340"/>
              <a:gd name="connsiteX9" fmla="*/ 156869 w 4367104"/>
              <a:gd name="connsiteY9" fmla="*/ 1538585 h 3060340"/>
              <a:gd name="connsiteX10" fmla="*/ 7644 w 4367104"/>
              <a:gd name="connsiteY10" fmla="*/ 1252835 h 3060340"/>
              <a:gd name="connsiteX11" fmla="*/ 10818 w 4367104"/>
              <a:gd name="connsiteY11" fmla="*/ 104939 h 3060340"/>
              <a:gd name="connsiteX0" fmla="*/ 10818 w 4367104"/>
              <a:gd name="connsiteY0" fmla="*/ 104939 h 3060340"/>
              <a:gd name="connsiteX1" fmla="*/ 115757 w 4367104"/>
              <a:gd name="connsiteY1" fmla="*/ 0 h 3060340"/>
              <a:gd name="connsiteX2" fmla="*/ 4262165 w 4367104"/>
              <a:gd name="connsiteY2" fmla="*/ 0 h 3060340"/>
              <a:gd name="connsiteX3" fmla="*/ 4367104 w 4367104"/>
              <a:gd name="connsiteY3" fmla="*/ 104939 h 3060340"/>
              <a:gd name="connsiteX4" fmla="*/ 4367104 w 4367104"/>
              <a:gd name="connsiteY4" fmla="*/ 2955401 h 3060340"/>
              <a:gd name="connsiteX5" fmla="*/ 4262165 w 4367104"/>
              <a:gd name="connsiteY5" fmla="*/ 3060340 h 3060340"/>
              <a:gd name="connsiteX6" fmla="*/ 115757 w 4367104"/>
              <a:gd name="connsiteY6" fmla="*/ 3060340 h 3060340"/>
              <a:gd name="connsiteX7" fmla="*/ 10818 w 4367104"/>
              <a:gd name="connsiteY7" fmla="*/ 2955401 h 3060340"/>
              <a:gd name="connsiteX8" fmla="*/ 10819 w 4367104"/>
              <a:gd name="connsiteY8" fmla="*/ 1843385 h 3060340"/>
              <a:gd name="connsiteX9" fmla="*/ 156869 w 4367104"/>
              <a:gd name="connsiteY9" fmla="*/ 1538585 h 3060340"/>
              <a:gd name="connsiteX10" fmla="*/ 7644 w 4367104"/>
              <a:gd name="connsiteY10" fmla="*/ 1252835 h 3060340"/>
              <a:gd name="connsiteX11" fmla="*/ 10818 w 4367104"/>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9460" h="3060340">
                <a:moveTo>
                  <a:pt x="3174" y="104939"/>
                </a:moveTo>
                <a:cubicBezTo>
                  <a:pt x="3174" y="46983"/>
                  <a:pt x="50157" y="0"/>
                  <a:pt x="108113" y="0"/>
                </a:cubicBezTo>
                <a:lnTo>
                  <a:pt x="4254521" y="0"/>
                </a:lnTo>
                <a:cubicBezTo>
                  <a:pt x="4312477" y="0"/>
                  <a:pt x="4359460" y="46983"/>
                  <a:pt x="4359460" y="104939"/>
                </a:cubicBezTo>
                <a:lnTo>
                  <a:pt x="4359460" y="2955401"/>
                </a:lnTo>
                <a:cubicBezTo>
                  <a:pt x="4359460" y="3013357"/>
                  <a:pt x="4312477" y="3060340"/>
                  <a:pt x="4254521" y="3060340"/>
                </a:cubicBezTo>
                <a:lnTo>
                  <a:pt x="108113" y="3060340"/>
                </a:lnTo>
                <a:cubicBezTo>
                  <a:pt x="50157" y="3060340"/>
                  <a:pt x="3174" y="3013357"/>
                  <a:pt x="3174" y="2955401"/>
                </a:cubicBezTo>
                <a:cubicBezTo>
                  <a:pt x="3174" y="2584729"/>
                  <a:pt x="3175" y="2214057"/>
                  <a:pt x="3175" y="1843385"/>
                </a:cubicBezTo>
                <a:cubicBezTo>
                  <a:pt x="2117" y="1680274"/>
                  <a:pt x="149754" y="1630660"/>
                  <a:pt x="149225" y="1538585"/>
                </a:cubicBezTo>
                <a:cubicBezTo>
                  <a:pt x="148696" y="1446510"/>
                  <a:pt x="8467" y="1425101"/>
                  <a:pt x="0" y="1252835"/>
                </a:cubicBezTo>
                <a:lnTo>
                  <a:pt x="3174" y="104939"/>
                </a:lnTo>
                <a:close/>
              </a:path>
            </a:pathLst>
          </a:custGeom>
          <a:noFill/>
        </p:spPr>
        <p:txBody>
          <a:bodyPr vert="horz" wrap="square" lIns="0" tIns="0" rIns="0" bIns="0" rtlCol="0" anchor="ctr" anchorCtr="0">
            <a:noAutofit/>
          </a:bodyPr>
          <a:lstStyle/>
          <a:p>
            <a:pPr>
              <a:lnSpc>
                <a:spcPct val="115000"/>
              </a:lnSpc>
              <a:spcAft>
                <a:spcPts val="1200"/>
              </a:spcAft>
            </a:pPr>
            <a:r>
              <a:rPr lang="en-US" b="1" kern="1200">
                <a:solidFill>
                  <a:srgbClr val="000000"/>
                </a:solidFill>
                <a:effectLst/>
                <a:ea typeface="Arial Unicode MS" panose="020B0604020202020204" pitchFamily="34" charset="-122"/>
                <a:cs typeface="Arial Unicode MS" panose="020B0604020202020204" pitchFamily="34" charset="-122"/>
              </a:rPr>
              <a:t>Automation,</a:t>
            </a:r>
            <a:r>
              <a:rPr lang="de-DE" b="1" kern="1200">
                <a:solidFill>
                  <a:srgbClr val="000000"/>
                </a:solidFill>
                <a:effectLst/>
                <a:ea typeface="Arial Unicode MS" panose="020B0604020202020204" pitchFamily="34" charset="-122"/>
                <a:cs typeface="Arial Unicode MS" panose="020B0604020202020204" pitchFamily="34" charset="-122"/>
              </a:rPr>
              <a:t/>
            </a:r>
            <a:br>
              <a:rPr lang="de-DE" b="1" kern="1200">
                <a:solidFill>
                  <a:srgbClr val="000000"/>
                </a:solidFill>
                <a:effectLst/>
                <a:ea typeface="Arial Unicode MS" panose="020B0604020202020204" pitchFamily="34" charset="-122"/>
                <a:cs typeface="Arial Unicode MS" panose="020B0604020202020204" pitchFamily="34" charset="-122"/>
              </a:rPr>
            </a:br>
            <a:r>
              <a:rPr lang="en-US" b="1" kern="1200">
                <a:solidFill>
                  <a:srgbClr val="000000"/>
                </a:solidFill>
                <a:effectLst/>
                <a:ea typeface="Arial Unicode MS" panose="020B0604020202020204" pitchFamily="34" charset="-122"/>
                <a:cs typeface="Arial Unicode MS" panose="020B0604020202020204" pitchFamily="34" charset="-122"/>
              </a:rPr>
              <a:t>2005~2015</a:t>
            </a:r>
            <a:endParaRPr lang="zh-CN">
              <a:effectLst/>
              <a:ea typeface="Arial Unicode MS" panose="020B0604020202020204" pitchFamily="34" charset="-122"/>
              <a:cs typeface="Arial Unicode MS" panose="020B0604020202020204" pitchFamily="34" charset="-122"/>
            </a:endParaRPr>
          </a:p>
          <a:p>
            <a:pPr>
              <a:lnSpc>
                <a:spcPts val="900"/>
              </a:lnSpc>
              <a:spcAft>
                <a:spcPts val="0"/>
              </a:spcAft>
            </a:pPr>
            <a:r>
              <a:rPr lang="en-US" b="1">
                <a:effectLst/>
                <a:ea typeface="Arial Unicode MS" panose="020B0604020202020204" pitchFamily="34" charset="-122"/>
                <a:cs typeface="Arial Unicode MS" panose="020B0604020202020204" pitchFamily="34" charset="-122"/>
              </a:rPr>
              <a:t> </a:t>
            </a:r>
            <a:endParaRPr lang="zh-CN">
              <a:effectLst/>
              <a:ea typeface="Arial Unicode MS" panose="020B0604020202020204" pitchFamily="34" charset="-122"/>
              <a:cs typeface="Arial Unicode MS" panose="020B0604020202020204" pitchFamily="34" charset="-122"/>
            </a:endParaRPr>
          </a:p>
          <a:p>
            <a:pPr marL="285750" indent="-285750">
              <a:spcAft>
                <a:spcPts val="1000"/>
              </a:spcAft>
              <a:buSzPct val="50000"/>
              <a:buFont typeface="Wingdings" panose="05000000000000000000" pitchFamily="2" charset="2"/>
              <a:buChar char="l"/>
              <a:tabLst>
                <a:tab pos="228600" algn="l"/>
              </a:tabLst>
            </a:pPr>
            <a:r>
              <a:rPr lang="en-US" sz="1400" kern="1200">
                <a:solidFill>
                  <a:srgbClr val="000000"/>
                </a:solidFill>
                <a:effectLst/>
                <a:ea typeface="Arial Unicode MS" panose="020B0604020202020204" pitchFamily="34" charset="-122"/>
                <a:cs typeface="Arial Unicode MS" panose="020B0604020202020204" pitchFamily="34" charset="-122"/>
              </a:rPr>
              <a:t>Completely replace simple manual operations</a:t>
            </a:r>
            <a:endParaRPr lang="zh-CN" sz="1400" kern="100">
              <a:effectLst/>
              <a:ea typeface="Arial Unicode MS" panose="020B0604020202020204" pitchFamily="34" charset="-122"/>
              <a:cs typeface="Arial Unicode MS" panose="020B0604020202020204" pitchFamily="34" charset="-122"/>
            </a:endParaRPr>
          </a:p>
          <a:p>
            <a:pPr marL="285750" indent="-285750">
              <a:spcAft>
                <a:spcPts val="1000"/>
              </a:spcAft>
              <a:buSzPct val="50000"/>
              <a:buFont typeface="Wingdings" panose="05000000000000000000" pitchFamily="2" charset="2"/>
              <a:buChar char="l"/>
              <a:tabLst>
                <a:tab pos="228600" algn="l"/>
              </a:tabLst>
            </a:pPr>
            <a:r>
              <a:rPr lang="en-US" sz="1400" kern="1200">
                <a:solidFill>
                  <a:srgbClr val="000000"/>
                </a:solidFill>
                <a:effectLst/>
                <a:ea typeface="Arial Unicode MS" panose="020B0604020202020204" pitchFamily="34" charset="-122"/>
                <a:cs typeface="Arial Unicode MS" panose="020B0604020202020204" pitchFamily="34" charset="-122"/>
              </a:rPr>
              <a:t>Partly replace complex manual operations</a:t>
            </a:r>
            <a:endParaRPr lang="zh-CN" sz="1400" kern="100">
              <a:effectLst/>
              <a:ea typeface="Arial Unicode MS" panose="020B0604020202020204" pitchFamily="34" charset="-122"/>
              <a:cs typeface="Arial Unicode MS" panose="020B0604020202020204" pitchFamily="34" charset="-122"/>
            </a:endParaRPr>
          </a:p>
          <a:p>
            <a:pPr marL="285750" indent="-285750">
              <a:spcAft>
                <a:spcPts val="1000"/>
              </a:spcAft>
              <a:buFont typeface="Arial" panose="020B0604020202020204" pitchFamily="34" charset="0"/>
              <a:buChar char="•"/>
              <a:tabLst>
                <a:tab pos="228600" algn="l"/>
              </a:tabLst>
            </a:pPr>
            <a:r>
              <a:rPr lang="en-US" sz="1400" kern="1200">
                <a:solidFill>
                  <a:srgbClr val="000000"/>
                </a:solidFill>
                <a:effectLst/>
                <a:ea typeface="Arial Unicode MS" panose="020B0604020202020204" pitchFamily="34" charset="-122"/>
                <a:cs typeface="Arial Unicode MS" panose="020B0604020202020204" pitchFamily="34" charset="-122"/>
              </a:rPr>
              <a:t>Lower labor cost and quality cost</a:t>
            </a:r>
            <a:endParaRPr lang="zh-CN" sz="1400" kern="100">
              <a:effectLst/>
              <a:ea typeface="Arial Unicode MS" panose="020B0604020202020204" pitchFamily="34" charset="-122"/>
              <a:cs typeface="Arial Unicode MS" panose="020B0604020202020204" pitchFamily="34" charset="-122"/>
            </a:endParaRPr>
          </a:p>
        </p:txBody>
      </p:sp>
      <p:sp>
        <p:nvSpPr>
          <p:cNvPr id="29" name="Titel 7"/>
          <p:cNvSpPr txBox="1">
            <a:spLocks/>
          </p:cNvSpPr>
          <p:nvPr/>
        </p:nvSpPr>
        <p:spPr bwMode="gray">
          <a:xfrm>
            <a:off x="3444287" y="2002318"/>
            <a:ext cx="1919801" cy="3686026"/>
          </a:xfrm>
          <a:custGeom>
            <a:avLst/>
            <a:gdLst>
              <a:gd name="connsiteX0" fmla="*/ 0 w 4356286"/>
              <a:gd name="connsiteY0" fmla="*/ 104939 h 3060340"/>
              <a:gd name="connsiteX1" fmla="*/ 104939 w 4356286"/>
              <a:gd name="connsiteY1" fmla="*/ 0 h 3060340"/>
              <a:gd name="connsiteX2" fmla="*/ 4251347 w 4356286"/>
              <a:gd name="connsiteY2" fmla="*/ 0 h 3060340"/>
              <a:gd name="connsiteX3" fmla="*/ 4356286 w 4356286"/>
              <a:gd name="connsiteY3" fmla="*/ 104939 h 3060340"/>
              <a:gd name="connsiteX4" fmla="*/ 4356286 w 4356286"/>
              <a:gd name="connsiteY4" fmla="*/ 2955401 h 3060340"/>
              <a:gd name="connsiteX5" fmla="*/ 4251347 w 4356286"/>
              <a:gd name="connsiteY5" fmla="*/ 3060340 h 3060340"/>
              <a:gd name="connsiteX6" fmla="*/ 104939 w 4356286"/>
              <a:gd name="connsiteY6" fmla="*/ 3060340 h 3060340"/>
              <a:gd name="connsiteX7" fmla="*/ 0 w 4356286"/>
              <a:gd name="connsiteY7" fmla="*/ 2955401 h 3060340"/>
              <a:gd name="connsiteX8" fmla="*/ 0 w 4356286"/>
              <a:gd name="connsiteY8" fmla="*/ 104939 h 3060340"/>
              <a:gd name="connsiteX0" fmla="*/ 3175 w 4359461"/>
              <a:gd name="connsiteY0" fmla="*/ 104939 h 3060340"/>
              <a:gd name="connsiteX1" fmla="*/ 108114 w 4359461"/>
              <a:gd name="connsiteY1" fmla="*/ 0 h 3060340"/>
              <a:gd name="connsiteX2" fmla="*/ 4254522 w 4359461"/>
              <a:gd name="connsiteY2" fmla="*/ 0 h 3060340"/>
              <a:gd name="connsiteX3" fmla="*/ 4359461 w 4359461"/>
              <a:gd name="connsiteY3" fmla="*/ 104939 h 3060340"/>
              <a:gd name="connsiteX4" fmla="*/ 4359461 w 4359461"/>
              <a:gd name="connsiteY4" fmla="*/ 2955401 h 3060340"/>
              <a:gd name="connsiteX5" fmla="*/ 4254522 w 4359461"/>
              <a:gd name="connsiteY5" fmla="*/ 3060340 h 3060340"/>
              <a:gd name="connsiteX6" fmla="*/ 108114 w 4359461"/>
              <a:gd name="connsiteY6" fmla="*/ 3060340 h 3060340"/>
              <a:gd name="connsiteX7" fmla="*/ 3175 w 4359461"/>
              <a:gd name="connsiteY7" fmla="*/ 2955401 h 3060340"/>
              <a:gd name="connsiteX8" fmla="*/ 0 w 4359461"/>
              <a:gd name="connsiteY8" fmla="*/ 1516360 h 3060340"/>
              <a:gd name="connsiteX9" fmla="*/ 3175 w 4359461"/>
              <a:gd name="connsiteY9"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5608 w 4365069"/>
              <a:gd name="connsiteY8" fmla="*/ 1516360 h 3060340"/>
              <a:gd name="connsiteX9" fmla="*/ 5609 w 4365069"/>
              <a:gd name="connsiteY9" fmla="*/ 1252835 h 3060340"/>
              <a:gd name="connsiteX10" fmla="*/ 8783 w 4365069"/>
              <a:gd name="connsiteY10"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5608 w 4365069"/>
              <a:gd name="connsiteY9" fmla="*/ 151636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54834 w 4365069"/>
              <a:gd name="connsiteY9" fmla="*/ 1560810 h 3060340"/>
              <a:gd name="connsiteX10" fmla="*/ 5608 w 4365069"/>
              <a:gd name="connsiteY10" fmla="*/ 1516360 h 3060340"/>
              <a:gd name="connsiteX11" fmla="*/ 5609 w 4365069"/>
              <a:gd name="connsiteY11" fmla="*/ 1252835 h 3060340"/>
              <a:gd name="connsiteX12" fmla="*/ 8783 w 4365069"/>
              <a:gd name="connsiteY12"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54834 w 4365069"/>
              <a:gd name="connsiteY9" fmla="*/ 15608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319934 w 4365069"/>
              <a:gd name="connsiteY9" fmla="*/ 154176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9665 w 4365951"/>
              <a:gd name="connsiteY0" fmla="*/ 104939 h 3060340"/>
              <a:gd name="connsiteX1" fmla="*/ 114604 w 4365951"/>
              <a:gd name="connsiteY1" fmla="*/ 0 h 3060340"/>
              <a:gd name="connsiteX2" fmla="*/ 4261012 w 4365951"/>
              <a:gd name="connsiteY2" fmla="*/ 0 h 3060340"/>
              <a:gd name="connsiteX3" fmla="*/ 4365951 w 4365951"/>
              <a:gd name="connsiteY3" fmla="*/ 104939 h 3060340"/>
              <a:gd name="connsiteX4" fmla="*/ 4365951 w 4365951"/>
              <a:gd name="connsiteY4" fmla="*/ 2955401 h 3060340"/>
              <a:gd name="connsiteX5" fmla="*/ 4261012 w 4365951"/>
              <a:gd name="connsiteY5" fmla="*/ 3060340 h 3060340"/>
              <a:gd name="connsiteX6" fmla="*/ 114604 w 4365951"/>
              <a:gd name="connsiteY6" fmla="*/ 3060340 h 3060340"/>
              <a:gd name="connsiteX7" fmla="*/ 9665 w 4365951"/>
              <a:gd name="connsiteY7" fmla="*/ 2955401 h 3060340"/>
              <a:gd name="connsiteX8" fmla="*/ 9666 w 4365951"/>
              <a:gd name="connsiteY8" fmla="*/ 1843385 h 3060340"/>
              <a:gd name="connsiteX9" fmla="*/ 165241 w 4365951"/>
              <a:gd name="connsiteY9" fmla="*/ 1535410 h 3060340"/>
              <a:gd name="connsiteX10" fmla="*/ 6491 w 4365951"/>
              <a:gd name="connsiteY10" fmla="*/ 1252835 h 3060340"/>
              <a:gd name="connsiteX11" fmla="*/ 9665 w 4365951"/>
              <a:gd name="connsiteY11" fmla="*/ 104939 h 3060340"/>
              <a:gd name="connsiteX0" fmla="*/ 9665 w 4365951"/>
              <a:gd name="connsiteY0" fmla="*/ 104939 h 3060340"/>
              <a:gd name="connsiteX1" fmla="*/ 114604 w 4365951"/>
              <a:gd name="connsiteY1" fmla="*/ 0 h 3060340"/>
              <a:gd name="connsiteX2" fmla="*/ 4261012 w 4365951"/>
              <a:gd name="connsiteY2" fmla="*/ 0 h 3060340"/>
              <a:gd name="connsiteX3" fmla="*/ 4365951 w 4365951"/>
              <a:gd name="connsiteY3" fmla="*/ 104939 h 3060340"/>
              <a:gd name="connsiteX4" fmla="*/ 4365951 w 4365951"/>
              <a:gd name="connsiteY4" fmla="*/ 2955401 h 3060340"/>
              <a:gd name="connsiteX5" fmla="*/ 4261012 w 4365951"/>
              <a:gd name="connsiteY5" fmla="*/ 3060340 h 3060340"/>
              <a:gd name="connsiteX6" fmla="*/ 114604 w 4365951"/>
              <a:gd name="connsiteY6" fmla="*/ 3060340 h 3060340"/>
              <a:gd name="connsiteX7" fmla="*/ 9665 w 4365951"/>
              <a:gd name="connsiteY7" fmla="*/ 2955401 h 3060340"/>
              <a:gd name="connsiteX8" fmla="*/ 9666 w 4365951"/>
              <a:gd name="connsiteY8" fmla="*/ 1843385 h 3060340"/>
              <a:gd name="connsiteX9" fmla="*/ 165241 w 4365951"/>
              <a:gd name="connsiteY9" fmla="*/ 1535410 h 3060340"/>
              <a:gd name="connsiteX10" fmla="*/ 6491 w 4365951"/>
              <a:gd name="connsiteY10" fmla="*/ 1252835 h 3060340"/>
              <a:gd name="connsiteX11" fmla="*/ 9665 w 4365951"/>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24626 w 4380912"/>
              <a:gd name="connsiteY0" fmla="*/ 104939 h 3060340"/>
              <a:gd name="connsiteX1" fmla="*/ 129565 w 4380912"/>
              <a:gd name="connsiteY1" fmla="*/ 0 h 3060340"/>
              <a:gd name="connsiteX2" fmla="*/ 4275973 w 4380912"/>
              <a:gd name="connsiteY2" fmla="*/ 0 h 3060340"/>
              <a:gd name="connsiteX3" fmla="*/ 4380912 w 4380912"/>
              <a:gd name="connsiteY3" fmla="*/ 104939 h 3060340"/>
              <a:gd name="connsiteX4" fmla="*/ 4380912 w 4380912"/>
              <a:gd name="connsiteY4" fmla="*/ 2955401 h 3060340"/>
              <a:gd name="connsiteX5" fmla="*/ 4275973 w 4380912"/>
              <a:gd name="connsiteY5" fmla="*/ 3060340 h 3060340"/>
              <a:gd name="connsiteX6" fmla="*/ 129565 w 4380912"/>
              <a:gd name="connsiteY6" fmla="*/ 3060340 h 3060340"/>
              <a:gd name="connsiteX7" fmla="*/ 24626 w 4380912"/>
              <a:gd name="connsiteY7" fmla="*/ 2955401 h 3060340"/>
              <a:gd name="connsiteX8" fmla="*/ 24627 w 4380912"/>
              <a:gd name="connsiteY8" fmla="*/ 1843385 h 3060340"/>
              <a:gd name="connsiteX9" fmla="*/ 265927 w 4380912"/>
              <a:gd name="connsiteY9" fmla="*/ 1551285 h 3060340"/>
              <a:gd name="connsiteX10" fmla="*/ 21452 w 4380912"/>
              <a:gd name="connsiteY10" fmla="*/ 1252835 h 3060340"/>
              <a:gd name="connsiteX11" fmla="*/ 24626 w 4380912"/>
              <a:gd name="connsiteY11" fmla="*/ 104939 h 3060340"/>
              <a:gd name="connsiteX0" fmla="*/ 17818 w 4374104"/>
              <a:gd name="connsiteY0" fmla="*/ 104939 h 3060340"/>
              <a:gd name="connsiteX1" fmla="*/ 122757 w 4374104"/>
              <a:gd name="connsiteY1" fmla="*/ 0 h 3060340"/>
              <a:gd name="connsiteX2" fmla="*/ 4269165 w 4374104"/>
              <a:gd name="connsiteY2" fmla="*/ 0 h 3060340"/>
              <a:gd name="connsiteX3" fmla="*/ 4374104 w 4374104"/>
              <a:gd name="connsiteY3" fmla="*/ 104939 h 3060340"/>
              <a:gd name="connsiteX4" fmla="*/ 4374104 w 4374104"/>
              <a:gd name="connsiteY4" fmla="*/ 2955401 h 3060340"/>
              <a:gd name="connsiteX5" fmla="*/ 4269165 w 4374104"/>
              <a:gd name="connsiteY5" fmla="*/ 3060340 h 3060340"/>
              <a:gd name="connsiteX6" fmla="*/ 122757 w 4374104"/>
              <a:gd name="connsiteY6" fmla="*/ 3060340 h 3060340"/>
              <a:gd name="connsiteX7" fmla="*/ 17818 w 4374104"/>
              <a:gd name="connsiteY7" fmla="*/ 2955401 h 3060340"/>
              <a:gd name="connsiteX8" fmla="*/ 17819 w 4374104"/>
              <a:gd name="connsiteY8" fmla="*/ 1843385 h 3060340"/>
              <a:gd name="connsiteX9" fmla="*/ 163869 w 4374104"/>
              <a:gd name="connsiteY9" fmla="*/ 1541760 h 3060340"/>
              <a:gd name="connsiteX10" fmla="*/ 14644 w 4374104"/>
              <a:gd name="connsiteY10" fmla="*/ 1252835 h 3060340"/>
              <a:gd name="connsiteX11" fmla="*/ 17818 w 4374104"/>
              <a:gd name="connsiteY11" fmla="*/ 104939 h 3060340"/>
              <a:gd name="connsiteX0" fmla="*/ 15791 w 4372077"/>
              <a:gd name="connsiteY0" fmla="*/ 104939 h 3060340"/>
              <a:gd name="connsiteX1" fmla="*/ 120730 w 4372077"/>
              <a:gd name="connsiteY1" fmla="*/ 0 h 3060340"/>
              <a:gd name="connsiteX2" fmla="*/ 4267138 w 4372077"/>
              <a:gd name="connsiteY2" fmla="*/ 0 h 3060340"/>
              <a:gd name="connsiteX3" fmla="*/ 4372077 w 4372077"/>
              <a:gd name="connsiteY3" fmla="*/ 104939 h 3060340"/>
              <a:gd name="connsiteX4" fmla="*/ 4372077 w 4372077"/>
              <a:gd name="connsiteY4" fmla="*/ 2955401 h 3060340"/>
              <a:gd name="connsiteX5" fmla="*/ 4267138 w 4372077"/>
              <a:gd name="connsiteY5" fmla="*/ 3060340 h 3060340"/>
              <a:gd name="connsiteX6" fmla="*/ 120730 w 4372077"/>
              <a:gd name="connsiteY6" fmla="*/ 3060340 h 3060340"/>
              <a:gd name="connsiteX7" fmla="*/ 15791 w 4372077"/>
              <a:gd name="connsiteY7" fmla="*/ 2955401 h 3060340"/>
              <a:gd name="connsiteX8" fmla="*/ 15792 w 4372077"/>
              <a:gd name="connsiteY8" fmla="*/ 1843385 h 3060340"/>
              <a:gd name="connsiteX9" fmla="*/ 161842 w 4372077"/>
              <a:gd name="connsiteY9" fmla="*/ 1541760 h 3060340"/>
              <a:gd name="connsiteX10" fmla="*/ 12617 w 4372077"/>
              <a:gd name="connsiteY10" fmla="*/ 1252835 h 3060340"/>
              <a:gd name="connsiteX11" fmla="*/ 15791 w 4372077"/>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758 w 4360044"/>
              <a:gd name="connsiteY0" fmla="*/ 104939 h 3060340"/>
              <a:gd name="connsiteX1" fmla="*/ 108697 w 4360044"/>
              <a:gd name="connsiteY1" fmla="*/ 0 h 3060340"/>
              <a:gd name="connsiteX2" fmla="*/ 4255105 w 4360044"/>
              <a:gd name="connsiteY2" fmla="*/ 0 h 3060340"/>
              <a:gd name="connsiteX3" fmla="*/ 4360044 w 4360044"/>
              <a:gd name="connsiteY3" fmla="*/ 104939 h 3060340"/>
              <a:gd name="connsiteX4" fmla="*/ 4360044 w 4360044"/>
              <a:gd name="connsiteY4" fmla="*/ 2955401 h 3060340"/>
              <a:gd name="connsiteX5" fmla="*/ 4255105 w 4360044"/>
              <a:gd name="connsiteY5" fmla="*/ 3060340 h 3060340"/>
              <a:gd name="connsiteX6" fmla="*/ 108697 w 4360044"/>
              <a:gd name="connsiteY6" fmla="*/ 3060340 h 3060340"/>
              <a:gd name="connsiteX7" fmla="*/ 3758 w 4360044"/>
              <a:gd name="connsiteY7" fmla="*/ 2955401 h 3060340"/>
              <a:gd name="connsiteX8" fmla="*/ 3759 w 4360044"/>
              <a:gd name="connsiteY8" fmla="*/ 1843385 h 3060340"/>
              <a:gd name="connsiteX9" fmla="*/ 149809 w 4360044"/>
              <a:gd name="connsiteY9" fmla="*/ 1541760 h 3060340"/>
              <a:gd name="connsiteX10" fmla="*/ 584 w 4360044"/>
              <a:gd name="connsiteY10" fmla="*/ 1252835 h 3060340"/>
              <a:gd name="connsiteX11" fmla="*/ 3758 w 4360044"/>
              <a:gd name="connsiteY11" fmla="*/ 104939 h 3060340"/>
              <a:gd name="connsiteX0" fmla="*/ 13437 w 4369723"/>
              <a:gd name="connsiteY0" fmla="*/ 104939 h 3060340"/>
              <a:gd name="connsiteX1" fmla="*/ 118376 w 4369723"/>
              <a:gd name="connsiteY1" fmla="*/ 0 h 3060340"/>
              <a:gd name="connsiteX2" fmla="*/ 4264784 w 4369723"/>
              <a:gd name="connsiteY2" fmla="*/ 0 h 3060340"/>
              <a:gd name="connsiteX3" fmla="*/ 4369723 w 4369723"/>
              <a:gd name="connsiteY3" fmla="*/ 104939 h 3060340"/>
              <a:gd name="connsiteX4" fmla="*/ 4369723 w 4369723"/>
              <a:gd name="connsiteY4" fmla="*/ 2955401 h 3060340"/>
              <a:gd name="connsiteX5" fmla="*/ 4264784 w 4369723"/>
              <a:gd name="connsiteY5" fmla="*/ 3060340 h 3060340"/>
              <a:gd name="connsiteX6" fmla="*/ 118376 w 4369723"/>
              <a:gd name="connsiteY6" fmla="*/ 3060340 h 3060340"/>
              <a:gd name="connsiteX7" fmla="*/ 13437 w 4369723"/>
              <a:gd name="connsiteY7" fmla="*/ 2955401 h 3060340"/>
              <a:gd name="connsiteX8" fmla="*/ 13438 w 4369723"/>
              <a:gd name="connsiteY8" fmla="*/ 1843385 h 3060340"/>
              <a:gd name="connsiteX9" fmla="*/ 159488 w 4369723"/>
              <a:gd name="connsiteY9" fmla="*/ 1538585 h 3060340"/>
              <a:gd name="connsiteX10" fmla="*/ 10263 w 4369723"/>
              <a:gd name="connsiteY10" fmla="*/ 1252835 h 3060340"/>
              <a:gd name="connsiteX11" fmla="*/ 13437 w 4369723"/>
              <a:gd name="connsiteY11" fmla="*/ 104939 h 3060340"/>
              <a:gd name="connsiteX0" fmla="*/ 13437 w 4369723"/>
              <a:gd name="connsiteY0" fmla="*/ 104939 h 3060340"/>
              <a:gd name="connsiteX1" fmla="*/ 118376 w 4369723"/>
              <a:gd name="connsiteY1" fmla="*/ 0 h 3060340"/>
              <a:gd name="connsiteX2" fmla="*/ 4264784 w 4369723"/>
              <a:gd name="connsiteY2" fmla="*/ 0 h 3060340"/>
              <a:gd name="connsiteX3" fmla="*/ 4369723 w 4369723"/>
              <a:gd name="connsiteY3" fmla="*/ 104939 h 3060340"/>
              <a:gd name="connsiteX4" fmla="*/ 4369723 w 4369723"/>
              <a:gd name="connsiteY4" fmla="*/ 2955401 h 3060340"/>
              <a:gd name="connsiteX5" fmla="*/ 4264784 w 4369723"/>
              <a:gd name="connsiteY5" fmla="*/ 3060340 h 3060340"/>
              <a:gd name="connsiteX6" fmla="*/ 118376 w 4369723"/>
              <a:gd name="connsiteY6" fmla="*/ 3060340 h 3060340"/>
              <a:gd name="connsiteX7" fmla="*/ 13437 w 4369723"/>
              <a:gd name="connsiteY7" fmla="*/ 2955401 h 3060340"/>
              <a:gd name="connsiteX8" fmla="*/ 13438 w 4369723"/>
              <a:gd name="connsiteY8" fmla="*/ 1843385 h 3060340"/>
              <a:gd name="connsiteX9" fmla="*/ 159488 w 4369723"/>
              <a:gd name="connsiteY9" fmla="*/ 1538585 h 3060340"/>
              <a:gd name="connsiteX10" fmla="*/ 10263 w 4369723"/>
              <a:gd name="connsiteY10" fmla="*/ 1252835 h 3060340"/>
              <a:gd name="connsiteX11" fmla="*/ 13437 w 4369723"/>
              <a:gd name="connsiteY11" fmla="*/ 104939 h 3060340"/>
              <a:gd name="connsiteX0" fmla="*/ 10818 w 4367104"/>
              <a:gd name="connsiteY0" fmla="*/ 104939 h 3060340"/>
              <a:gd name="connsiteX1" fmla="*/ 115757 w 4367104"/>
              <a:gd name="connsiteY1" fmla="*/ 0 h 3060340"/>
              <a:gd name="connsiteX2" fmla="*/ 4262165 w 4367104"/>
              <a:gd name="connsiteY2" fmla="*/ 0 h 3060340"/>
              <a:gd name="connsiteX3" fmla="*/ 4367104 w 4367104"/>
              <a:gd name="connsiteY3" fmla="*/ 104939 h 3060340"/>
              <a:gd name="connsiteX4" fmla="*/ 4367104 w 4367104"/>
              <a:gd name="connsiteY4" fmla="*/ 2955401 h 3060340"/>
              <a:gd name="connsiteX5" fmla="*/ 4262165 w 4367104"/>
              <a:gd name="connsiteY5" fmla="*/ 3060340 h 3060340"/>
              <a:gd name="connsiteX6" fmla="*/ 115757 w 4367104"/>
              <a:gd name="connsiteY6" fmla="*/ 3060340 h 3060340"/>
              <a:gd name="connsiteX7" fmla="*/ 10818 w 4367104"/>
              <a:gd name="connsiteY7" fmla="*/ 2955401 h 3060340"/>
              <a:gd name="connsiteX8" fmla="*/ 10819 w 4367104"/>
              <a:gd name="connsiteY8" fmla="*/ 1843385 h 3060340"/>
              <a:gd name="connsiteX9" fmla="*/ 156869 w 4367104"/>
              <a:gd name="connsiteY9" fmla="*/ 1538585 h 3060340"/>
              <a:gd name="connsiteX10" fmla="*/ 7644 w 4367104"/>
              <a:gd name="connsiteY10" fmla="*/ 1252835 h 3060340"/>
              <a:gd name="connsiteX11" fmla="*/ 10818 w 4367104"/>
              <a:gd name="connsiteY11" fmla="*/ 104939 h 3060340"/>
              <a:gd name="connsiteX0" fmla="*/ 10818 w 4367104"/>
              <a:gd name="connsiteY0" fmla="*/ 104939 h 3060340"/>
              <a:gd name="connsiteX1" fmla="*/ 115757 w 4367104"/>
              <a:gd name="connsiteY1" fmla="*/ 0 h 3060340"/>
              <a:gd name="connsiteX2" fmla="*/ 4262165 w 4367104"/>
              <a:gd name="connsiteY2" fmla="*/ 0 h 3060340"/>
              <a:gd name="connsiteX3" fmla="*/ 4367104 w 4367104"/>
              <a:gd name="connsiteY3" fmla="*/ 104939 h 3060340"/>
              <a:gd name="connsiteX4" fmla="*/ 4367104 w 4367104"/>
              <a:gd name="connsiteY4" fmla="*/ 2955401 h 3060340"/>
              <a:gd name="connsiteX5" fmla="*/ 4262165 w 4367104"/>
              <a:gd name="connsiteY5" fmla="*/ 3060340 h 3060340"/>
              <a:gd name="connsiteX6" fmla="*/ 115757 w 4367104"/>
              <a:gd name="connsiteY6" fmla="*/ 3060340 h 3060340"/>
              <a:gd name="connsiteX7" fmla="*/ 10818 w 4367104"/>
              <a:gd name="connsiteY7" fmla="*/ 2955401 h 3060340"/>
              <a:gd name="connsiteX8" fmla="*/ 10819 w 4367104"/>
              <a:gd name="connsiteY8" fmla="*/ 1843385 h 3060340"/>
              <a:gd name="connsiteX9" fmla="*/ 156869 w 4367104"/>
              <a:gd name="connsiteY9" fmla="*/ 1538585 h 3060340"/>
              <a:gd name="connsiteX10" fmla="*/ 7644 w 4367104"/>
              <a:gd name="connsiteY10" fmla="*/ 1252835 h 3060340"/>
              <a:gd name="connsiteX11" fmla="*/ 10818 w 4367104"/>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9460" h="3060340">
                <a:moveTo>
                  <a:pt x="3174" y="104939"/>
                </a:moveTo>
                <a:cubicBezTo>
                  <a:pt x="3174" y="46983"/>
                  <a:pt x="50157" y="0"/>
                  <a:pt x="108113" y="0"/>
                </a:cubicBezTo>
                <a:lnTo>
                  <a:pt x="4254521" y="0"/>
                </a:lnTo>
                <a:cubicBezTo>
                  <a:pt x="4312477" y="0"/>
                  <a:pt x="4359460" y="46983"/>
                  <a:pt x="4359460" y="104939"/>
                </a:cubicBezTo>
                <a:lnTo>
                  <a:pt x="4359460" y="2955401"/>
                </a:lnTo>
                <a:cubicBezTo>
                  <a:pt x="4359460" y="3013357"/>
                  <a:pt x="4312477" y="3060340"/>
                  <a:pt x="4254521" y="3060340"/>
                </a:cubicBezTo>
                <a:lnTo>
                  <a:pt x="108113" y="3060340"/>
                </a:lnTo>
                <a:cubicBezTo>
                  <a:pt x="50157" y="3060340"/>
                  <a:pt x="3174" y="3013357"/>
                  <a:pt x="3174" y="2955401"/>
                </a:cubicBezTo>
                <a:cubicBezTo>
                  <a:pt x="3174" y="2584729"/>
                  <a:pt x="3175" y="2214057"/>
                  <a:pt x="3175" y="1843385"/>
                </a:cubicBezTo>
                <a:cubicBezTo>
                  <a:pt x="2117" y="1680274"/>
                  <a:pt x="149754" y="1630660"/>
                  <a:pt x="149225" y="1538585"/>
                </a:cubicBezTo>
                <a:cubicBezTo>
                  <a:pt x="148696" y="1446510"/>
                  <a:pt x="8467" y="1425101"/>
                  <a:pt x="0" y="1252835"/>
                </a:cubicBezTo>
                <a:lnTo>
                  <a:pt x="3174" y="104939"/>
                </a:lnTo>
                <a:close/>
              </a:path>
            </a:pathLst>
          </a:custGeom>
          <a:noFill/>
        </p:spPr>
        <p:txBody>
          <a:bodyPr vert="horz" wrap="square" lIns="0" tIns="0" rIns="0" bIns="0" rtlCol="0" anchor="ctr" anchorCtr="0">
            <a:noAutofit/>
          </a:bodyPr>
          <a:lstStyle/>
          <a:p>
            <a:pPr>
              <a:lnSpc>
                <a:spcPct val="115000"/>
              </a:lnSpc>
              <a:spcAft>
                <a:spcPts val="1200"/>
              </a:spcAft>
            </a:pPr>
            <a:r>
              <a:rPr lang="en-US" b="1" kern="1200">
                <a:solidFill>
                  <a:srgbClr val="000000"/>
                </a:solidFill>
                <a:effectLst/>
                <a:ea typeface="Arial Unicode MS" panose="020B0604020202020204" pitchFamily="34" charset="-122"/>
                <a:cs typeface="Arial Unicode MS" panose="020B0604020202020204" pitchFamily="34" charset="-122"/>
              </a:rPr>
              <a:t>Intelligentization,</a:t>
            </a:r>
            <a:r>
              <a:rPr lang="de-DE" b="1" kern="1200">
                <a:solidFill>
                  <a:srgbClr val="000000"/>
                </a:solidFill>
                <a:effectLst/>
                <a:ea typeface="Arial Unicode MS" panose="020B0604020202020204" pitchFamily="34" charset="-122"/>
                <a:cs typeface="Arial Unicode MS" panose="020B0604020202020204" pitchFamily="34" charset="-122"/>
              </a:rPr>
              <a:t/>
            </a:r>
            <a:br>
              <a:rPr lang="de-DE" b="1" kern="1200">
                <a:solidFill>
                  <a:srgbClr val="000000"/>
                </a:solidFill>
                <a:effectLst/>
                <a:ea typeface="Arial Unicode MS" panose="020B0604020202020204" pitchFamily="34" charset="-122"/>
                <a:cs typeface="Arial Unicode MS" panose="020B0604020202020204" pitchFamily="34" charset="-122"/>
              </a:rPr>
            </a:br>
            <a:r>
              <a:rPr lang="en-US" b="1" kern="1200">
                <a:solidFill>
                  <a:srgbClr val="000000"/>
                </a:solidFill>
                <a:effectLst/>
                <a:ea typeface="Arial Unicode MS" panose="020B0604020202020204" pitchFamily="34" charset="-122"/>
                <a:cs typeface="Arial Unicode MS" panose="020B0604020202020204" pitchFamily="34" charset="-122"/>
              </a:rPr>
              <a:t>2015~2020</a:t>
            </a:r>
            <a:endParaRPr lang="zh-CN">
              <a:effectLst/>
              <a:ea typeface="Arial Unicode MS" panose="020B0604020202020204" pitchFamily="34" charset="-122"/>
              <a:cs typeface="Arial Unicode MS" panose="020B0604020202020204" pitchFamily="34" charset="-122"/>
            </a:endParaRPr>
          </a:p>
          <a:p>
            <a:pPr marL="342900" lvl="0" indent="-342900">
              <a:spcAft>
                <a:spcPts val="1000"/>
              </a:spcAft>
              <a:buFont typeface="Arial"/>
              <a:buChar char="•"/>
              <a:tabLst>
                <a:tab pos="228600" algn="l"/>
              </a:tabLst>
            </a:pPr>
            <a:r>
              <a:rPr lang="en-US" sz="1400" kern="1200">
                <a:solidFill>
                  <a:srgbClr val="000000"/>
                </a:solidFill>
                <a:effectLst/>
                <a:ea typeface="Arial Unicode MS" panose="020B0604020202020204" pitchFamily="34" charset="-122"/>
                <a:cs typeface="Arial Unicode MS" panose="020B0604020202020204" pitchFamily="34" charset="-122"/>
              </a:rPr>
              <a:t>Intelligentize and interconnect equipments</a:t>
            </a:r>
            <a:endParaRPr lang="zh-CN" sz="1400" kern="100">
              <a:effectLst/>
              <a:ea typeface="Arial Unicode MS" panose="020B0604020202020204" pitchFamily="34" charset="-122"/>
              <a:cs typeface="Arial Unicode MS" panose="020B0604020202020204" pitchFamily="34" charset="-122"/>
            </a:endParaRPr>
          </a:p>
          <a:p>
            <a:pPr marL="342900" lvl="0" indent="-342900">
              <a:spcAft>
                <a:spcPts val="1000"/>
              </a:spcAft>
              <a:buFont typeface="Arial"/>
              <a:buChar char="•"/>
              <a:tabLst>
                <a:tab pos="228600" algn="l"/>
              </a:tabLst>
            </a:pPr>
            <a:r>
              <a:rPr lang="en-US" sz="1400" kern="1200">
                <a:solidFill>
                  <a:srgbClr val="000000"/>
                </a:solidFill>
                <a:effectLst/>
                <a:ea typeface="Arial Unicode MS" panose="020B0604020202020204" pitchFamily="34" charset="-122"/>
                <a:cs typeface="Arial Unicode MS" panose="020B0604020202020204" pitchFamily="34" charset="-122"/>
              </a:rPr>
              <a:t>On-line control production processs</a:t>
            </a:r>
            <a:endParaRPr lang="zh-CN" sz="1400" kern="100">
              <a:effectLst/>
              <a:ea typeface="Arial Unicode MS" panose="020B0604020202020204" pitchFamily="34" charset="-122"/>
              <a:cs typeface="Arial Unicode MS" panose="020B0604020202020204" pitchFamily="34" charset="-122"/>
            </a:endParaRPr>
          </a:p>
          <a:p>
            <a:pPr marL="342900" lvl="0" indent="-342900">
              <a:spcAft>
                <a:spcPts val="1000"/>
              </a:spcAft>
              <a:buFont typeface="Arial"/>
              <a:buChar char="•"/>
              <a:tabLst>
                <a:tab pos="228600" algn="l"/>
              </a:tabLst>
            </a:pPr>
            <a:r>
              <a:rPr lang="en-US" sz="1400" kern="1200">
                <a:solidFill>
                  <a:srgbClr val="000000"/>
                </a:solidFill>
                <a:effectLst/>
                <a:ea typeface="Arial Unicode MS" panose="020B0604020202020204" pitchFamily="34" charset="-122"/>
                <a:cs typeface="Arial Unicode MS" panose="020B0604020202020204" pitchFamily="34" charset="-122"/>
              </a:rPr>
              <a:t>Analyze the data through information and communication technology </a:t>
            </a:r>
            <a:endParaRPr lang="zh-CN" sz="1400" kern="100">
              <a:effectLst/>
              <a:ea typeface="Arial Unicode MS" panose="020B0604020202020204" pitchFamily="34" charset="-122"/>
              <a:cs typeface="Arial Unicode MS" panose="020B0604020202020204" pitchFamily="34" charset="-122"/>
            </a:endParaRPr>
          </a:p>
          <a:p>
            <a:pPr marL="342900" lvl="0" indent="-342900">
              <a:spcAft>
                <a:spcPts val="1000"/>
              </a:spcAft>
              <a:buFont typeface="Arial"/>
              <a:buChar char="•"/>
              <a:tabLst>
                <a:tab pos="228600" algn="l"/>
              </a:tabLst>
            </a:pPr>
            <a:r>
              <a:rPr lang="en-US" sz="1400" kern="1200">
                <a:solidFill>
                  <a:srgbClr val="000000"/>
                </a:solidFill>
                <a:effectLst/>
                <a:ea typeface="Arial Unicode MS" panose="020B0604020202020204" pitchFamily="34" charset="-122"/>
                <a:cs typeface="Arial Unicode MS" panose="020B0604020202020204" pitchFamily="34" charset="-122"/>
              </a:rPr>
              <a:t>Cut quality and management costs</a:t>
            </a:r>
            <a:endParaRPr lang="zh-CN" sz="1400" kern="100">
              <a:effectLst/>
              <a:ea typeface="Arial Unicode MS" panose="020B0604020202020204" pitchFamily="34" charset="-122"/>
              <a:cs typeface="Arial Unicode MS" panose="020B0604020202020204" pitchFamily="34" charset="-122"/>
            </a:endParaRPr>
          </a:p>
        </p:txBody>
      </p:sp>
      <p:sp>
        <p:nvSpPr>
          <p:cNvPr id="30" name="Titel 7"/>
          <p:cNvSpPr txBox="1">
            <a:spLocks/>
          </p:cNvSpPr>
          <p:nvPr/>
        </p:nvSpPr>
        <p:spPr bwMode="gray">
          <a:xfrm>
            <a:off x="6156176" y="1988840"/>
            <a:ext cx="1800200" cy="4013224"/>
          </a:xfrm>
          <a:custGeom>
            <a:avLst/>
            <a:gdLst>
              <a:gd name="connsiteX0" fmla="*/ 0 w 4356286"/>
              <a:gd name="connsiteY0" fmla="*/ 104939 h 3060340"/>
              <a:gd name="connsiteX1" fmla="*/ 104939 w 4356286"/>
              <a:gd name="connsiteY1" fmla="*/ 0 h 3060340"/>
              <a:gd name="connsiteX2" fmla="*/ 4251347 w 4356286"/>
              <a:gd name="connsiteY2" fmla="*/ 0 h 3060340"/>
              <a:gd name="connsiteX3" fmla="*/ 4356286 w 4356286"/>
              <a:gd name="connsiteY3" fmla="*/ 104939 h 3060340"/>
              <a:gd name="connsiteX4" fmla="*/ 4356286 w 4356286"/>
              <a:gd name="connsiteY4" fmla="*/ 2955401 h 3060340"/>
              <a:gd name="connsiteX5" fmla="*/ 4251347 w 4356286"/>
              <a:gd name="connsiteY5" fmla="*/ 3060340 h 3060340"/>
              <a:gd name="connsiteX6" fmla="*/ 104939 w 4356286"/>
              <a:gd name="connsiteY6" fmla="*/ 3060340 h 3060340"/>
              <a:gd name="connsiteX7" fmla="*/ 0 w 4356286"/>
              <a:gd name="connsiteY7" fmla="*/ 2955401 h 3060340"/>
              <a:gd name="connsiteX8" fmla="*/ 0 w 4356286"/>
              <a:gd name="connsiteY8" fmla="*/ 104939 h 3060340"/>
              <a:gd name="connsiteX0" fmla="*/ 3175 w 4359461"/>
              <a:gd name="connsiteY0" fmla="*/ 104939 h 3060340"/>
              <a:gd name="connsiteX1" fmla="*/ 108114 w 4359461"/>
              <a:gd name="connsiteY1" fmla="*/ 0 h 3060340"/>
              <a:gd name="connsiteX2" fmla="*/ 4254522 w 4359461"/>
              <a:gd name="connsiteY2" fmla="*/ 0 h 3060340"/>
              <a:gd name="connsiteX3" fmla="*/ 4359461 w 4359461"/>
              <a:gd name="connsiteY3" fmla="*/ 104939 h 3060340"/>
              <a:gd name="connsiteX4" fmla="*/ 4359461 w 4359461"/>
              <a:gd name="connsiteY4" fmla="*/ 2955401 h 3060340"/>
              <a:gd name="connsiteX5" fmla="*/ 4254522 w 4359461"/>
              <a:gd name="connsiteY5" fmla="*/ 3060340 h 3060340"/>
              <a:gd name="connsiteX6" fmla="*/ 108114 w 4359461"/>
              <a:gd name="connsiteY6" fmla="*/ 3060340 h 3060340"/>
              <a:gd name="connsiteX7" fmla="*/ 3175 w 4359461"/>
              <a:gd name="connsiteY7" fmla="*/ 2955401 h 3060340"/>
              <a:gd name="connsiteX8" fmla="*/ 0 w 4359461"/>
              <a:gd name="connsiteY8" fmla="*/ 1516360 h 3060340"/>
              <a:gd name="connsiteX9" fmla="*/ 3175 w 4359461"/>
              <a:gd name="connsiteY9"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5608 w 4365069"/>
              <a:gd name="connsiteY8" fmla="*/ 1516360 h 3060340"/>
              <a:gd name="connsiteX9" fmla="*/ 5609 w 4365069"/>
              <a:gd name="connsiteY9" fmla="*/ 1252835 h 3060340"/>
              <a:gd name="connsiteX10" fmla="*/ 8783 w 4365069"/>
              <a:gd name="connsiteY10"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5608 w 4365069"/>
              <a:gd name="connsiteY9" fmla="*/ 151636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54834 w 4365069"/>
              <a:gd name="connsiteY9" fmla="*/ 1560810 h 3060340"/>
              <a:gd name="connsiteX10" fmla="*/ 5608 w 4365069"/>
              <a:gd name="connsiteY10" fmla="*/ 1516360 h 3060340"/>
              <a:gd name="connsiteX11" fmla="*/ 5609 w 4365069"/>
              <a:gd name="connsiteY11" fmla="*/ 1252835 h 3060340"/>
              <a:gd name="connsiteX12" fmla="*/ 8783 w 4365069"/>
              <a:gd name="connsiteY12"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54834 w 4365069"/>
              <a:gd name="connsiteY9" fmla="*/ 15608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319934 w 4365069"/>
              <a:gd name="connsiteY9" fmla="*/ 154176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8783 w 4365069"/>
              <a:gd name="connsiteY0" fmla="*/ 104939 h 3060340"/>
              <a:gd name="connsiteX1" fmla="*/ 113722 w 4365069"/>
              <a:gd name="connsiteY1" fmla="*/ 0 h 3060340"/>
              <a:gd name="connsiteX2" fmla="*/ 4260130 w 4365069"/>
              <a:gd name="connsiteY2" fmla="*/ 0 h 3060340"/>
              <a:gd name="connsiteX3" fmla="*/ 4365069 w 4365069"/>
              <a:gd name="connsiteY3" fmla="*/ 104939 h 3060340"/>
              <a:gd name="connsiteX4" fmla="*/ 4365069 w 4365069"/>
              <a:gd name="connsiteY4" fmla="*/ 2955401 h 3060340"/>
              <a:gd name="connsiteX5" fmla="*/ 4260130 w 4365069"/>
              <a:gd name="connsiteY5" fmla="*/ 3060340 h 3060340"/>
              <a:gd name="connsiteX6" fmla="*/ 113722 w 4365069"/>
              <a:gd name="connsiteY6" fmla="*/ 3060340 h 3060340"/>
              <a:gd name="connsiteX7" fmla="*/ 8783 w 4365069"/>
              <a:gd name="connsiteY7" fmla="*/ 2955401 h 3060340"/>
              <a:gd name="connsiteX8" fmla="*/ 8784 w 4365069"/>
              <a:gd name="connsiteY8" fmla="*/ 1843385 h 3060340"/>
              <a:gd name="connsiteX9" fmla="*/ 164359 w 4365069"/>
              <a:gd name="connsiteY9" fmla="*/ 1535410 h 3060340"/>
              <a:gd name="connsiteX10" fmla="*/ 5609 w 4365069"/>
              <a:gd name="connsiteY10" fmla="*/ 1252835 h 3060340"/>
              <a:gd name="connsiteX11" fmla="*/ 8783 w 4365069"/>
              <a:gd name="connsiteY11" fmla="*/ 104939 h 3060340"/>
              <a:gd name="connsiteX0" fmla="*/ 9665 w 4365951"/>
              <a:gd name="connsiteY0" fmla="*/ 104939 h 3060340"/>
              <a:gd name="connsiteX1" fmla="*/ 114604 w 4365951"/>
              <a:gd name="connsiteY1" fmla="*/ 0 h 3060340"/>
              <a:gd name="connsiteX2" fmla="*/ 4261012 w 4365951"/>
              <a:gd name="connsiteY2" fmla="*/ 0 h 3060340"/>
              <a:gd name="connsiteX3" fmla="*/ 4365951 w 4365951"/>
              <a:gd name="connsiteY3" fmla="*/ 104939 h 3060340"/>
              <a:gd name="connsiteX4" fmla="*/ 4365951 w 4365951"/>
              <a:gd name="connsiteY4" fmla="*/ 2955401 h 3060340"/>
              <a:gd name="connsiteX5" fmla="*/ 4261012 w 4365951"/>
              <a:gd name="connsiteY5" fmla="*/ 3060340 h 3060340"/>
              <a:gd name="connsiteX6" fmla="*/ 114604 w 4365951"/>
              <a:gd name="connsiteY6" fmla="*/ 3060340 h 3060340"/>
              <a:gd name="connsiteX7" fmla="*/ 9665 w 4365951"/>
              <a:gd name="connsiteY7" fmla="*/ 2955401 h 3060340"/>
              <a:gd name="connsiteX8" fmla="*/ 9666 w 4365951"/>
              <a:gd name="connsiteY8" fmla="*/ 1843385 h 3060340"/>
              <a:gd name="connsiteX9" fmla="*/ 165241 w 4365951"/>
              <a:gd name="connsiteY9" fmla="*/ 1535410 h 3060340"/>
              <a:gd name="connsiteX10" fmla="*/ 6491 w 4365951"/>
              <a:gd name="connsiteY10" fmla="*/ 1252835 h 3060340"/>
              <a:gd name="connsiteX11" fmla="*/ 9665 w 4365951"/>
              <a:gd name="connsiteY11" fmla="*/ 104939 h 3060340"/>
              <a:gd name="connsiteX0" fmla="*/ 9665 w 4365951"/>
              <a:gd name="connsiteY0" fmla="*/ 104939 h 3060340"/>
              <a:gd name="connsiteX1" fmla="*/ 114604 w 4365951"/>
              <a:gd name="connsiteY1" fmla="*/ 0 h 3060340"/>
              <a:gd name="connsiteX2" fmla="*/ 4261012 w 4365951"/>
              <a:gd name="connsiteY2" fmla="*/ 0 h 3060340"/>
              <a:gd name="connsiteX3" fmla="*/ 4365951 w 4365951"/>
              <a:gd name="connsiteY3" fmla="*/ 104939 h 3060340"/>
              <a:gd name="connsiteX4" fmla="*/ 4365951 w 4365951"/>
              <a:gd name="connsiteY4" fmla="*/ 2955401 h 3060340"/>
              <a:gd name="connsiteX5" fmla="*/ 4261012 w 4365951"/>
              <a:gd name="connsiteY5" fmla="*/ 3060340 h 3060340"/>
              <a:gd name="connsiteX6" fmla="*/ 114604 w 4365951"/>
              <a:gd name="connsiteY6" fmla="*/ 3060340 h 3060340"/>
              <a:gd name="connsiteX7" fmla="*/ 9665 w 4365951"/>
              <a:gd name="connsiteY7" fmla="*/ 2955401 h 3060340"/>
              <a:gd name="connsiteX8" fmla="*/ 9666 w 4365951"/>
              <a:gd name="connsiteY8" fmla="*/ 1843385 h 3060340"/>
              <a:gd name="connsiteX9" fmla="*/ 165241 w 4365951"/>
              <a:gd name="connsiteY9" fmla="*/ 1535410 h 3060340"/>
              <a:gd name="connsiteX10" fmla="*/ 6491 w 4365951"/>
              <a:gd name="connsiteY10" fmla="*/ 1252835 h 3060340"/>
              <a:gd name="connsiteX11" fmla="*/ 9665 w 4365951"/>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17817 w 4374103"/>
              <a:gd name="connsiteY0" fmla="*/ 104939 h 3060340"/>
              <a:gd name="connsiteX1" fmla="*/ 122756 w 4374103"/>
              <a:gd name="connsiteY1" fmla="*/ 0 h 3060340"/>
              <a:gd name="connsiteX2" fmla="*/ 4269164 w 4374103"/>
              <a:gd name="connsiteY2" fmla="*/ 0 h 3060340"/>
              <a:gd name="connsiteX3" fmla="*/ 4374103 w 4374103"/>
              <a:gd name="connsiteY3" fmla="*/ 104939 h 3060340"/>
              <a:gd name="connsiteX4" fmla="*/ 4374103 w 4374103"/>
              <a:gd name="connsiteY4" fmla="*/ 2955401 h 3060340"/>
              <a:gd name="connsiteX5" fmla="*/ 4269164 w 4374103"/>
              <a:gd name="connsiteY5" fmla="*/ 3060340 h 3060340"/>
              <a:gd name="connsiteX6" fmla="*/ 122756 w 4374103"/>
              <a:gd name="connsiteY6" fmla="*/ 3060340 h 3060340"/>
              <a:gd name="connsiteX7" fmla="*/ 17817 w 4374103"/>
              <a:gd name="connsiteY7" fmla="*/ 2955401 h 3060340"/>
              <a:gd name="connsiteX8" fmla="*/ 17818 w 4374103"/>
              <a:gd name="connsiteY8" fmla="*/ 1843385 h 3060340"/>
              <a:gd name="connsiteX9" fmla="*/ 163868 w 4374103"/>
              <a:gd name="connsiteY9" fmla="*/ 1551285 h 3060340"/>
              <a:gd name="connsiteX10" fmla="*/ 14643 w 4374103"/>
              <a:gd name="connsiteY10" fmla="*/ 1252835 h 3060340"/>
              <a:gd name="connsiteX11" fmla="*/ 17817 w 4374103"/>
              <a:gd name="connsiteY11" fmla="*/ 104939 h 3060340"/>
              <a:gd name="connsiteX0" fmla="*/ 24626 w 4380912"/>
              <a:gd name="connsiteY0" fmla="*/ 104939 h 3060340"/>
              <a:gd name="connsiteX1" fmla="*/ 129565 w 4380912"/>
              <a:gd name="connsiteY1" fmla="*/ 0 h 3060340"/>
              <a:gd name="connsiteX2" fmla="*/ 4275973 w 4380912"/>
              <a:gd name="connsiteY2" fmla="*/ 0 h 3060340"/>
              <a:gd name="connsiteX3" fmla="*/ 4380912 w 4380912"/>
              <a:gd name="connsiteY3" fmla="*/ 104939 h 3060340"/>
              <a:gd name="connsiteX4" fmla="*/ 4380912 w 4380912"/>
              <a:gd name="connsiteY4" fmla="*/ 2955401 h 3060340"/>
              <a:gd name="connsiteX5" fmla="*/ 4275973 w 4380912"/>
              <a:gd name="connsiteY5" fmla="*/ 3060340 h 3060340"/>
              <a:gd name="connsiteX6" fmla="*/ 129565 w 4380912"/>
              <a:gd name="connsiteY6" fmla="*/ 3060340 h 3060340"/>
              <a:gd name="connsiteX7" fmla="*/ 24626 w 4380912"/>
              <a:gd name="connsiteY7" fmla="*/ 2955401 h 3060340"/>
              <a:gd name="connsiteX8" fmla="*/ 24627 w 4380912"/>
              <a:gd name="connsiteY8" fmla="*/ 1843385 h 3060340"/>
              <a:gd name="connsiteX9" fmla="*/ 265927 w 4380912"/>
              <a:gd name="connsiteY9" fmla="*/ 1551285 h 3060340"/>
              <a:gd name="connsiteX10" fmla="*/ 21452 w 4380912"/>
              <a:gd name="connsiteY10" fmla="*/ 1252835 h 3060340"/>
              <a:gd name="connsiteX11" fmla="*/ 24626 w 4380912"/>
              <a:gd name="connsiteY11" fmla="*/ 104939 h 3060340"/>
              <a:gd name="connsiteX0" fmla="*/ 17818 w 4374104"/>
              <a:gd name="connsiteY0" fmla="*/ 104939 h 3060340"/>
              <a:gd name="connsiteX1" fmla="*/ 122757 w 4374104"/>
              <a:gd name="connsiteY1" fmla="*/ 0 h 3060340"/>
              <a:gd name="connsiteX2" fmla="*/ 4269165 w 4374104"/>
              <a:gd name="connsiteY2" fmla="*/ 0 h 3060340"/>
              <a:gd name="connsiteX3" fmla="*/ 4374104 w 4374104"/>
              <a:gd name="connsiteY3" fmla="*/ 104939 h 3060340"/>
              <a:gd name="connsiteX4" fmla="*/ 4374104 w 4374104"/>
              <a:gd name="connsiteY4" fmla="*/ 2955401 h 3060340"/>
              <a:gd name="connsiteX5" fmla="*/ 4269165 w 4374104"/>
              <a:gd name="connsiteY5" fmla="*/ 3060340 h 3060340"/>
              <a:gd name="connsiteX6" fmla="*/ 122757 w 4374104"/>
              <a:gd name="connsiteY6" fmla="*/ 3060340 h 3060340"/>
              <a:gd name="connsiteX7" fmla="*/ 17818 w 4374104"/>
              <a:gd name="connsiteY7" fmla="*/ 2955401 h 3060340"/>
              <a:gd name="connsiteX8" fmla="*/ 17819 w 4374104"/>
              <a:gd name="connsiteY8" fmla="*/ 1843385 h 3060340"/>
              <a:gd name="connsiteX9" fmla="*/ 163869 w 4374104"/>
              <a:gd name="connsiteY9" fmla="*/ 1541760 h 3060340"/>
              <a:gd name="connsiteX10" fmla="*/ 14644 w 4374104"/>
              <a:gd name="connsiteY10" fmla="*/ 1252835 h 3060340"/>
              <a:gd name="connsiteX11" fmla="*/ 17818 w 4374104"/>
              <a:gd name="connsiteY11" fmla="*/ 104939 h 3060340"/>
              <a:gd name="connsiteX0" fmla="*/ 15791 w 4372077"/>
              <a:gd name="connsiteY0" fmla="*/ 104939 h 3060340"/>
              <a:gd name="connsiteX1" fmla="*/ 120730 w 4372077"/>
              <a:gd name="connsiteY1" fmla="*/ 0 h 3060340"/>
              <a:gd name="connsiteX2" fmla="*/ 4267138 w 4372077"/>
              <a:gd name="connsiteY2" fmla="*/ 0 h 3060340"/>
              <a:gd name="connsiteX3" fmla="*/ 4372077 w 4372077"/>
              <a:gd name="connsiteY3" fmla="*/ 104939 h 3060340"/>
              <a:gd name="connsiteX4" fmla="*/ 4372077 w 4372077"/>
              <a:gd name="connsiteY4" fmla="*/ 2955401 h 3060340"/>
              <a:gd name="connsiteX5" fmla="*/ 4267138 w 4372077"/>
              <a:gd name="connsiteY5" fmla="*/ 3060340 h 3060340"/>
              <a:gd name="connsiteX6" fmla="*/ 120730 w 4372077"/>
              <a:gd name="connsiteY6" fmla="*/ 3060340 h 3060340"/>
              <a:gd name="connsiteX7" fmla="*/ 15791 w 4372077"/>
              <a:gd name="connsiteY7" fmla="*/ 2955401 h 3060340"/>
              <a:gd name="connsiteX8" fmla="*/ 15792 w 4372077"/>
              <a:gd name="connsiteY8" fmla="*/ 1843385 h 3060340"/>
              <a:gd name="connsiteX9" fmla="*/ 161842 w 4372077"/>
              <a:gd name="connsiteY9" fmla="*/ 1541760 h 3060340"/>
              <a:gd name="connsiteX10" fmla="*/ 12617 w 4372077"/>
              <a:gd name="connsiteY10" fmla="*/ 1252835 h 3060340"/>
              <a:gd name="connsiteX11" fmla="*/ 15791 w 4372077"/>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41760 h 3060340"/>
              <a:gd name="connsiteX10" fmla="*/ 0 w 4359460"/>
              <a:gd name="connsiteY10" fmla="*/ 1252835 h 3060340"/>
              <a:gd name="connsiteX11" fmla="*/ 3174 w 4359460"/>
              <a:gd name="connsiteY11" fmla="*/ 104939 h 3060340"/>
              <a:gd name="connsiteX0" fmla="*/ 3758 w 4360044"/>
              <a:gd name="connsiteY0" fmla="*/ 104939 h 3060340"/>
              <a:gd name="connsiteX1" fmla="*/ 108697 w 4360044"/>
              <a:gd name="connsiteY1" fmla="*/ 0 h 3060340"/>
              <a:gd name="connsiteX2" fmla="*/ 4255105 w 4360044"/>
              <a:gd name="connsiteY2" fmla="*/ 0 h 3060340"/>
              <a:gd name="connsiteX3" fmla="*/ 4360044 w 4360044"/>
              <a:gd name="connsiteY3" fmla="*/ 104939 h 3060340"/>
              <a:gd name="connsiteX4" fmla="*/ 4360044 w 4360044"/>
              <a:gd name="connsiteY4" fmla="*/ 2955401 h 3060340"/>
              <a:gd name="connsiteX5" fmla="*/ 4255105 w 4360044"/>
              <a:gd name="connsiteY5" fmla="*/ 3060340 h 3060340"/>
              <a:gd name="connsiteX6" fmla="*/ 108697 w 4360044"/>
              <a:gd name="connsiteY6" fmla="*/ 3060340 h 3060340"/>
              <a:gd name="connsiteX7" fmla="*/ 3758 w 4360044"/>
              <a:gd name="connsiteY7" fmla="*/ 2955401 h 3060340"/>
              <a:gd name="connsiteX8" fmla="*/ 3759 w 4360044"/>
              <a:gd name="connsiteY8" fmla="*/ 1843385 h 3060340"/>
              <a:gd name="connsiteX9" fmla="*/ 149809 w 4360044"/>
              <a:gd name="connsiteY9" fmla="*/ 1541760 h 3060340"/>
              <a:gd name="connsiteX10" fmla="*/ 584 w 4360044"/>
              <a:gd name="connsiteY10" fmla="*/ 1252835 h 3060340"/>
              <a:gd name="connsiteX11" fmla="*/ 3758 w 4360044"/>
              <a:gd name="connsiteY11" fmla="*/ 104939 h 3060340"/>
              <a:gd name="connsiteX0" fmla="*/ 13437 w 4369723"/>
              <a:gd name="connsiteY0" fmla="*/ 104939 h 3060340"/>
              <a:gd name="connsiteX1" fmla="*/ 118376 w 4369723"/>
              <a:gd name="connsiteY1" fmla="*/ 0 h 3060340"/>
              <a:gd name="connsiteX2" fmla="*/ 4264784 w 4369723"/>
              <a:gd name="connsiteY2" fmla="*/ 0 h 3060340"/>
              <a:gd name="connsiteX3" fmla="*/ 4369723 w 4369723"/>
              <a:gd name="connsiteY3" fmla="*/ 104939 h 3060340"/>
              <a:gd name="connsiteX4" fmla="*/ 4369723 w 4369723"/>
              <a:gd name="connsiteY4" fmla="*/ 2955401 h 3060340"/>
              <a:gd name="connsiteX5" fmla="*/ 4264784 w 4369723"/>
              <a:gd name="connsiteY5" fmla="*/ 3060340 h 3060340"/>
              <a:gd name="connsiteX6" fmla="*/ 118376 w 4369723"/>
              <a:gd name="connsiteY6" fmla="*/ 3060340 h 3060340"/>
              <a:gd name="connsiteX7" fmla="*/ 13437 w 4369723"/>
              <a:gd name="connsiteY7" fmla="*/ 2955401 h 3060340"/>
              <a:gd name="connsiteX8" fmla="*/ 13438 w 4369723"/>
              <a:gd name="connsiteY8" fmla="*/ 1843385 h 3060340"/>
              <a:gd name="connsiteX9" fmla="*/ 159488 w 4369723"/>
              <a:gd name="connsiteY9" fmla="*/ 1538585 h 3060340"/>
              <a:gd name="connsiteX10" fmla="*/ 10263 w 4369723"/>
              <a:gd name="connsiteY10" fmla="*/ 1252835 h 3060340"/>
              <a:gd name="connsiteX11" fmla="*/ 13437 w 4369723"/>
              <a:gd name="connsiteY11" fmla="*/ 104939 h 3060340"/>
              <a:gd name="connsiteX0" fmla="*/ 13437 w 4369723"/>
              <a:gd name="connsiteY0" fmla="*/ 104939 h 3060340"/>
              <a:gd name="connsiteX1" fmla="*/ 118376 w 4369723"/>
              <a:gd name="connsiteY1" fmla="*/ 0 h 3060340"/>
              <a:gd name="connsiteX2" fmla="*/ 4264784 w 4369723"/>
              <a:gd name="connsiteY2" fmla="*/ 0 h 3060340"/>
              <a:gd name="connsiteX3" fmla="*/ 4369723 w 4369723"/>
              <a:gd name="connsiteY3" fmla="*/ 104939 h 3060340"/>
              <a:gd name="connsiteX4" fmla="*/ 4369723 w 4369723"/>
              <a:gd name="connsiteY4" fmla="*/ 2955401 h 3060340"/>
              <a:gd name="connsiteX5" fmla="*/ 4264784 w 4369723"/>
              <a:gd name="connsiteY5" fmla="*/ 3060340 h 3060340"/>
              <a:gd name="connsiteX6" fmla="*/ 118376 w 4369723"/>
              <a:gd name="connsiteY6" fmla="*/ 3060340 h 3060340"/>
              <a:gd name="connsiteX7" fmla="*/ 13437 w 4369723"/>
              <a:gd name="connsiteY7" fmla="*/ 2955401 h 3060340"/>
              <a:gd name="connsiteX8" fmla="*/ 13438 w 4369723"/>
              <a:gd name="connsiteY8" fmla="*/ 1843385 h 3060340"/>
              <a:gd name="connsiteX9" fmla="*/ 159488 w 4369723"/>
              <a:gd name="connsiteY9" fmla="*/ 1538585 h 3060340"/>
              <a:gd name="connsiteX10" fmla="*/ 10263 w 4369723"/>
              <a:gd name="connsiteY10" fmla="*/ 1252835 h 3060340"/>
              <a:gd name="connsiteX11" fmla="*/ 13437 w 4369723"/>
              <a:gd name="connsiteY11" fmla="*/ 104939 h 3060340"/>
              <a:gd name="connsiteX0" fmla="*/ 10818 w 4367104"/>
              <a:gd name="connsiteY0" fmla="*/ 104939 h 3060340"/>
              <a:gd name="connsiteX1" fmla="*/ 115757 w 4367104"/>
              <a:gd name="connsiteY1" fmla="*/ 0 h 3060340"/>
              <a:gd name="connsiteX2" fmla="*/ 4262165 w 4367104"/>
              <a:gd name="connsiteY2" fmla="*/ 0 h 3060340"/>
              <a:gd name="connsiteX3" fmla="*/ 4367104 w 4367104"/>
              <a:gd name="connsiteY3" fmla="*/ 104939 h 3060340"/>
              <a:gd name="connsiteX4" fmla="*/ 4367104 w 4367104"/>
              <a:gd name="connsiteY4" fmla="*/ 2955401 h 3060340"/>
              <a:gd name="connsiteX5" fmla="*/ 4262165 w 4367104"/>
              <a:gd name="connsiteY5" fmla="*/ 3060340 h 3060340"/>
              <a:gd name="connsiteX6" fmla="*/ 115757 w 4367104"/>
              <a:gd name="connsiteY6" fmla="*/ 3060340 h 3060340"/>
              <a:gd name="connsiteX7" fmla="*/ 10818 w 4367104"/>
              <a:gd name="connsiteY7" fmla="*/ 2955401 h 3060340"/>
              <a:gd name="connsiteX8" fmla="*/ 10819 w 4367104"/>
              <a:gd name="connsiteY8" fmla="*/ 1843385 h 3060340"/>
              <a:gd name="connsiteX9" fmla="*/ 156869 w 4367104"/>
              <a:gd name="connsiteY9" fmla="*/ 1538585 h 3060340"/>
              <a:gd name="connsiteX10" fmla="*/ 7644 w 4367104"/>
              <a:gd name="connsiteY10" fmla="*/ 1252835 h 3060340"/>
              <a:gd name="connsiteX11" fmla="*/ 10818 w 4367104"/>
              <a:gd name="connsiteY11" fmla="*/ 104939 h 3060340"/>
              <a:gd name="connsiteX0" fmla="*/ 10818 w 4367104"/>
              <a:gd name="connsiteY0" fmla="*/ 104939 h 3060340"/>
              <a:gd name="connsiteX1" fmla="*/ 115757 w 4367104"/>
              <a:gd name="connsiteY1" fmla="*/ 0 h 3060340"/>
              <a:gd name="connsiteX2" fmla="*/ 4262165 w 4367104"/>
              <a:gd name="connsiteY2" fmla="*/ 0 h 3060340"/>
              <a:gd name="connsiteX3" fmla="*/ 4367104 w 4367104"/>
              <a:gd name="connsiteY3" fmla="*/ 104939 h 3060340"/>
              <a:gd name="connsiteX4" fmla="*/ 4367104 w 4367104"/>
              <a:gd name="connsiteY4" fmla="*/ 2955401 h 3060340"/>
              <a:gd name="connsiteX5" fmla="*/ 4262165 w 4367104"/>
              <a:gd name="connsiteY5" fmla="*/ 3060340 h 3060340"/>
              <a:gd name="connsiteX6" fmla="*/ 115757 w 4367104"/>
              <a:gd name="connsiteY6" fmla="*/ 3060340 h 3060340"/>
              <a:gd name="connsiteX7" fmla="*/ 10818 w 4367104"/>
              <a:gd name="connsiteY7" fmla="*/ 2955401 h 3060340"/>
              <a:gd name="connsiteX8" fmla="*/ 10819 w 4367104"/>
              <a:gd name="connsiteY8" fmla="*/ 1843385 h 3060340"/>
              <a:gd name="connsiteX9" fmla="*/ 156869 w 4367104"/>
              <a:gd name="connsiteY9" fmla="*/ 1538585 h 3060340"/>
              <a:gd name="connsiteX10" fmla="*/ 7644 w 4367104"/>
              <a:gd name="connsiteY10" fmla="*/ 1252835 h 3060340"/>
              <a:gd name="connsiteX11" fmla="*/ 10818 w 4367104"/>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 name="connsiteX0" fmla="*/ 3174 w 4359460"/>
              <a:gd name="connsiteY0" fmla="*/ 104939 h 3060340"/>
              <a:gd name="connsiteX1" fmla="*/ 108113 w 4359460"/>
              <a:gd name="connsiteY1" fmla="*/ 0 h 3060340"/>
              <a:gd name="connsiteX2" fmla="*/ 4254521 w 4359460"/>
              <a:gd name="connsiteY2" fmla="*/ 0 h 3060340"/>
              <a:gd name="connsiteX3" fmla="*/ 4359460 w 4359460"/>
              <a:gd name="connsiteY3" fmla="*/ 104939 h 3060340"/>
              <a:gd name="connsiteX4" fmla="*/ 4359460 w 4359460"/>
              <a:gd name="connsiteY4" fmla="*/ 2955401 h 3060340"/>
              <a:gd name="connsiteX5" fmla="*/ 4254521 w 4359460"/>
              <a:gd name="connsiteY5" fmla="*/ 3060340 h 3060340"/>
              <a:gd name="connsiteX6" fmla="*/ 108113 w 4359460"/>
              <a:gd name="connsiteY6" fmla="*/ 3060340 h 3060340"/>
              <a:gd name="connsiteX7" fmla="*/ 3174 w 4359460"/>
              <a:gd name="connsiteY7" fmla="*/ 2955401 h 3060340"/>
              <a:gd name="connsiteX8" fmla="*/ 3175 w 4359460"/>
              <a:gd name="connsiteY8" fmla="*/ 1843385 h 3060340"/>
              <a:gd name="connsiteX9" fmla="*/ 149225 w 4359460"/>
              <a:gd name="connsiteY9" fmla="*/ 1538585 h 3060340"/>
              <a:gd name="connsiteX10" fmla="*/ 0 w 4359460"/>
              <a:gd name="connsiteY10" fmla="*/ 1252835 h 3060340"/>
              <a:gd name="connsiteX11" fmla="*/ 3174 w 4359460"/>
              <a:gd name="connsiteY11" fmla="*/ 104939 h 306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9460" h="3060340">
                <a:moveTo>
                  <a:pt x="3174" y="104939"/>
                </a:moveTo>
                <a:cubicBezTo>
                  <a:pt x="3174" y="46983"/>
                  <a:pt x="50157" y="0"/>
                  <a:pt x="108113" y="0"/>
                </a:cubicBezTo>
                <a:lnTo>
                  <a:pt x="4254521" y="0"/>
                </a:lnTo>
                <a:cubicBezTo>
                  <a:pt x="4312477" y="0"/>
                  <a:pt x="4359460" y="46983"/>
                  <a:pt x="4359460" y="104939"/>
                </a:cubicBezTo>
                <a:lnTo>
                  <a:pt x="4359460" y="2955401"/>
                </a:lnTo>
                <a:cubicBezTo>
                  <a:pt x="4359460" y="3013357"/>
                  <a:pt x="4312477" y="3060340"/>
                  <a:pt x="4254521" y="3060340"/>
                </a:cubicBezTo>
                <a:lnTo>
                  <a:pt x="108113" y="3060340"/>
                </a:lnTo>
                <a:cubicBezTo>
                  <a:pt x="50157" y="3060340"/>
                  <a:pt x="3174" y="3013357"/>
                  <a:pt x="3174" y="2955401"/>
                </a:cubicBezTo>
                <a:cubicBezTo>
                  <a:pt x="3174" y="2584729"/>
                  <a:pt x="3175" y="2214057"/>
                  <a:pt x="3175" y="1843385"/>
                </a:cubicBezTo>
                <a:cubicBezTo>
                  <a:pt x="2117" y="1680274"/>
                  <a:pt x="149754" y="1630660"/>
                  <a:pt x="149225" y="1538585"/>
                </a:cubicBezTo>
                <a:cubicBezTo>
                  <a:pt x="148696" y="1446510"/>
                  <a:pt x="8467" y="1425101"/>
                  <a:pt x="0" y="1252835"/>
                </a:cubicBezTo>
                <a:lnTo>
                  <a:pt x="3174" y="104939"/>
                </a:lnTo>
                <a:close/>
              </a:path>
            </a:pathLst>
          </a:custGeom>
          <a:noFill/>
        </p:spPr>
        <p:txBody>
          <a:bodyPr vert="horz" wrap="square" lIns="0" tIns="0" rIns="0" bIns="0" rtlCol="0" anchor="ctr" anchorCtr="0">
            <a:noAutofit/>
          </a:bodyPr>
          <a:lstStyle/>
          <a:p>
            <a:pPr>
              <a:lnSpc>
                <a:spcPct val="115000"/>
              </a:lnSpc>
              <a:spcAft>
                <a:spcPts val="1200"/>
              </a:spcAft>
            </a:pPr>
            <a:r>
              <a:rPr lang="en-US" b="1" kern="1200">
                <a:solidFill>
                  <a:srgbClr val="000000"/>
                </a:solidFill>
                <a:effectLst/>
                <a:ea typeface="Arial Unicode MS" panose="020B0604020202020204" pitchFamily="34" charset="-122"/>
                <a:cs typeface="Arial Unicode MS" panose="020B0604020202020204" pitchFamily="34" charset="-122"/>
              </a:rPr>
              <a:t>Informatization,</a:t>
            </a:r>
            <a:r>
              <a:rPr lang="de-DE" b="1" kern="1200">
                <a:solidFill>
                  <a:srgbClr val="000000"/>
                </a:solidFill>
                <a:effectLst/>
                <a:ea typeface="Arial Unicode MS" panose="020B0604020202020204" pitchFamily="34" charset="-122"/>
                <a:cs typeface="Arial Unicode MS" panose="020B0604020202020204" pitchFamily="34" charset="-122"/>
              </a:rPr>
              <a:t/>
            </a:r>
            <a:br>
              <a:rPr lang="de-DE" b="1" kern="1200">
                <a:solidFill>
                  <a:srgbClr val="000000"/>
                </a:solidFill>
                <a:effectLst/>
                <a:ea typeface="Arial Unicode MS" panose="020B0604020202020204" pitchFamily="34" charset="-122"/>
                <a:cs typeface="Arial Unicode MS" panose="020B0604020202020204" pitchFamily="34" charset="-122"/>
              </a:rPr>
            </a:br>
            <a:r>
              <a:rPr lang="en-US" b="1" kern="1200">
                <a:solidFill>
                  <a:srgbClr val="000000"/>
                </a:solidFill>
                <a:effectLst/>
                <a:ea typeface="Arial Unicode MS" panose="020B0604020202020204" pitchFamily="34" charset="-122"/>
                <a:cs typeface="Arial Unicode MS" panose="020B0604020202020204" pitchFamily="34" charset="-122"/>
              </a:rPr>
              <a:t>2020~2025</a:t>
            </a:r>
            <a:endParaRPr lang="zh-CN">
              <a:effectLst/>
              <a:ea typeface="Arial Unicode MS" panose="020B0604020202020204" pitchFamily="34" charset="-122"/>
              <a:cs typeface="Arial Unicode MS" panose="020B0604020202020204" pitchFamily="34" charset="-122"/>
            </a:endParaRPr>
          </a:p>
          <a:p>
            <a:pPr marL="342900" lvl="0" indent="-342900" algn="l">
              <a:spcAft>
                <a:spcPts val="1000"/>
              </a:spcAft>
              <a:buFont typeface="Arial"/>
              <a:buChar char="•"/>
              <a:tabLst>
                <a:tab pos="228600" algn="l"/>
              </a:tabLst>
            </a:pPr>
            <a:r>
              <a:rPr lang="en-US" sz="1400" kern="1200">
                <a:solidFill>
                  <a:srgbClr val="000000"/>
                </a:solidFill>
                <a:effectLst/>
                <a:ea typeface="Arial Unicode MS" panose="020B0604020202020204" pitchFamily="34" charset="-122"/>
                <a:cs typeface="Arial Unicode MS" panose="020B0604020202020204" pitchFamily="34" charset="-122"/>
              </a:rPr>
              <a:t>Remotely and centrally control the production process</a:t>
            </a:r>
            <a:endParaRPr lang="zh-CN" sz="1400" kern="100">
              <a:effectLst/>
              <a:ea typeface="Arial Unicode MS" panose="020B0604020202020204" pitchFamily="34" charset="-122"/>
              <a:cs typeface="Arial Unicode MS" panose="020B0604020202020204" pitchFamily="34" charset="-122"/>
            </a:endParaRPr>
          </a:p>
          <a:p>
            <a:pPr marL="342900" lvl="0" indent="-342900" algn="l">
              <a:spcAft>
                <a:spcPts val="1000"/>
              </a:spcAft>
              <a:buFont typeface="Arial"/>
              <a:buChar char="•"/>
              <a:tabLst>
                <a:tab pos="228600" algn="l"/>
              </a:tabLst>
            </a:pPr>
            <a:r>
              <a:rPr lang="en-US" sz="1400" kern="1200">
                <a:solidFill>
                  <a:srgbClr val="000000"/>
                </a:solidFill>
                <a:effectLst/>
                <a:ea typeface="Arial Unicode MS" panose="020B0604020202020204" pitchFamily="34" charset="-122"/>
                <a:cs typeface="Arial Unicode MS" panose="020B0604020202020204" pitchFamily="34" charset="-122"/>
              </a:rPr>
              <a:t>Collaboratively manage information in the whole industry chain</a:t>
            </a:r>
            <a:r>
              <a:rPr lang="en-US" sz="1400" kern="100">
                <a:effectLst/>
                <a:ea typeface="Arial Unicode MS" panose="020B0604020202020204" pitchFamily="34" charset="-122"/>
                <a:cs typeface="Arial Unicode MS" panose="020B0604020202020204" pitchFamily="34" charset="-122"/>
              </a:rPr>
              <a:t> </a:t>
            </a:r>
            <a:endParaRPr lang="zh-CN" sz="1400" kern="100">
              <a:effectLst/>
              <a:ea typeface="Arial Unicode MS" panose="020B0604020202020204" pitchFamily="34" charset="-122"/>
              <a:cs typeface="Arial Unicode MS" panose="020B0604020202020204" pitchFamily="34" charset="-122"/>
            </a:endParaRPr>
          </a:p>
          <a:p>
            <a:pPr marL="342900" lvl="0" indent="-342900" algn="l">
              <a:spcAft>
                <a:spcPts val="1000"/>
              </a:spcAft>
              <a:buFont typeface="Arial"/>
              <a:buChar char="•"/>
              <a:tabLst>
                <a:tab pos="228600" algn="l"/>
              </a:tabLst>
            </a:pPr>
            <a:r>
              <a:rPr lang="en-US" sz="1400" kern="1200">
                <a:solidFill>
                  <a:srgbClr val="000000"/>
                </a:solidFill>
                <a:effectLst/>
                <a:ea typeface="Arial Unicode MS" panose="020B0604020202020204" pitchFamily="34" charset="-122"/>
                <a:cs typeface="Arial Unicode MS" panose="020B0604020202020204" pitchFamily="34" charset="-122"/>
              </a:rPr>
              <a:t>Cut costs of administration, logistics, service and financing</a:t>
            </a:r>
            <a:endParaRPr lang="zh-CN" sz="1400" kern="100">
              <a:effectLst/>
              <a:ea typeface="Arial Unicode MS" panose="020B0604020202020204" pitchFamily="34" charset="-122"/>
              <a:cs typeface="Arial Unicode MS" panose="020B0604020202020204" pitchFamily="34" charset="-122"/>
            </a:endParaRPr>
          </a:p>
        </p:txBody>
      </p:sp>
      <p:sp>
        <p:nvSpPr>
          <p:cNvPr id="5" name="页脚占位符 4"/>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45</a:t>
            </a:fld>
            <a:endParaRPr lang="zh-CN" altLang="en-US" sz="1100"/>
          </a:p>
        </p:txBody>
      </p:sp>
      <p:sp>
        <p:nvSpPr>
          <p:cNvPr id="21" name="矩形 4"/>
          <p:cNvSpPr/>
          <p:nvPr/>
        </p:nvSpPr>
        <p:spPr>
          <a:xfrm>
            <a:off x="8420860" y="836712"/>
            <a:ext cx="686628" cy="56775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dirty="0" smtClean="0">
                <a:ea typeface="Arial Unicode MS" panose="020B0604020202020204" pitchFamily="34" charset="-122"/>
                <a:cs typeface="Arial Unicode MS" panose="020B0604020202020204" pitchFamily="34" charset="-122"/>
              </a:rPr>
              <a:t>     </a:t>
            </a:r>
            <a:r>
              <a:rPr lang="en-US" altLang="zh-CN" sz="2200" b="1" dirty="0" smtClean="0">
                <a:ea typeface="Arial Unicode MS" panose="020B0604020202020204" pitchFamily="34" charset="-122"/>
                <a:cs typeface="Arial Unicode MS" panose="020B0604020202020204" pitchFamily="34" charset="-122"/>
              </a:rPr>
              <a:t> 4.1     </a:t>
            </a:r>
            <a:r>
              <a:rPr lang="en-US" altLang="zh-CN" sz="2200" dirty="0" smtClean="0">
                <a:ea typeface="Arial Unicode MS" panose="020B0604020202020204" pitchFamily="34" charset="-122"/>
                <a:cs typeface="Arial Unicode MS" panose="020B0604020202020204" pitchFamily="34" charset="-122"/>
              </a:rPr>
              <a:t>China has Become the PV Leader </a:t>
            </a:r>
          </a:p>
          <a:p>
            <a:r>
              <a:rPr lang="en-US" altLang="zh-CN" sz="2200" dirty="0" smtClean="0">
                <a:ea typeface="Arial Unicode MS" panose="020B0604020202020204" pitchFamily="34" charset="-122"/>
                <a:cs typeface="Arial Unicode MS" panose="020B0604020202020204" pitchFamily="34" charset="-122"/>
              </a:rPr>
              <a:t>                in Both Production and Application</a:t>
            </a:r>
            <a:endParaRPr lang="zh-CN" altLang="en-US" sz="2200" dirty="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0017757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剪去单角的矩形 10"/>
          <p:cNvSpPr/>
          <p:nvPr/>
        </p:nvSpPr>
        <p:spPr>
          <a:xfrm>
            <a:off x="508" y="116632"/>
            <a:ext cx="8891972" cy="648072"/>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ea typeface="Arial Unicode MS" panose="020B0604020202020204" pitchFamily="34" charset="-122"/>
                <a:cs typeface="Arial Unicode MS" panose="020B0604020202020204" pitchFamily="34" charset="-122"/>
              </a:rPr>
              <a:t>New </a:t>
            </a:r>
            <a:r>
              <a:rPr lang="en-US" altLang="zh-CN" sz="2800" b="1" smtClean="0">
                <a:ea typeface="Arial Unicode MS" panose="020B0604020202020204" pitchFamily="34" charset="-122"/>
                <a:cs typeface="Arial Unicode MS" panose="020B0604020202020204" pitchFamily="34" charset="-122"/>
              </a:rPr>
              <a:t>Innovation Systems will be Built</a:t>
            </a:r>
            <a:endParaRPr lang="zh-CN" altLang="en-US" sz="2800" b="1" dirty="0">
              <a:ea typeface="Arial Unicode MS" panose="020B0604020202020204" pitchFamily="34" charset="-122"/>
              <a:cs typeface="Arial Unicode MS" panose="020B0604020202020204" pitchFamily="34" charset="-122"/>
            </a:endParaRPr>
          </a:p>
        </p:txBody>
      </p:sp>
      <p:sp>
        <p:nvSpPr>
          <p:cNvPr id="3"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7" name="图示 6"/>
          <p:cNvGraphicFramePr>
            <a:graphicFrameLocks/>
          </p:cNvGraphicFramePr>
          <p:nvPr>
            <p:extLst>
              <p:ext uri="{D42A27DB-BD31-4B8C-83A1-F6EECF244321}">
                <p14:modId xmlns:p14="http://schemas.microsoft.com/office/powerpoint/2010/main" val="34077942"/>
              </p:ext>
            </p:extLst>
          </p:nvPr>
        </p:nvGraphicFramePr>
        <p:xfrm>
          <a:off x="1011172" y="2233686"/>
          <a:ext cx="6840760" cy="3859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矩形 12"/>
          <p:cNvSpPr/>
          <p:nvPr/>
        </p:nvSpPr>
        <p:spPr>
          <a:xfrm>
            <a:off x="579124" y="1290826"/>
            <a:ext cx="7593276"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8"/>
              </a:buBlip>
              <a:tabLst>
                <a:tab pos="457200" algn="l"/>
              </a:tabLst>
            </a:pPr>
            <a:r>
              <a:rPr lang="en-US" altLang="zh-CN" sz="2000">
                <a:solidFill>
                  <a:prstClr val="black"/>
                </a:solidFill>
                <a:ea typeface="Arial Unicode MS" panose="020B0604020202020204" pitchFamily="34" charset="-122"/>
                <a:cs typeface="Arial Unicode MS" panose="020B0604020202020204" pitchFamily="34" charset="-122"/>
              </a:rPr>
              <a:t>The government needs to help build an open innovation </a:t>
            </a:r>
            <a:r>
              <a:rPr lang="en-US" altLang="zh-CN" sz="2000" smtClean="0">
                <a:solidFill>
                  <a:prstClr val="black"/>
                </a:solidFill>
                <a:ea typeface="Arial Unicode MS" panose="020B0604020202020204" pitchFamily="34" charset="-122"/>
                <a:cs typeface="Arial Unicode MS" panose="020B0604020202020204" pitchFamily="34" charset="-122"/>
              </a:rPr>
              <a:t>platform</a:t>
            </a:r>
            <a:endParaRPr lang="en-US" altLang="zh-CN" sz="2000">
              <a:solidFill>
                <a:prstClr val="black"/>
              </a:solidFill>
              <a:ea typeface="Arial Unicode MS" panose="020B0604020202020204" pitchFamily="34" charset="-122"/>
              <a:cs typeface="Arial Unicode MS" panose="020B0604020202020204" pitchFamily="34" charset="-122"/>
            </a:endParaRPr>
          </a:p>
        </p:txBody>
      </p:sp>
      <p:sp>
        <p:nvSpPr>
          <p:cNvPr id="15" name="矩形 4"/>
          <p:cNvSpPr/>
          <p:nvPr/>
        </p:nvSpPr>
        <p:spPr>
          <a:xfrm>
            <a:off x="8420860" y="836712"/>
            <a:ext cx="686628" cy="56775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smtClean="0">
                <a:ea typeface="Arial Unicode MS" panose="020B0604020202020204" pitchFamily="34" charset="-122"/>
                <a:cs typeface="Arial Unicode MS" panose="020B0604020202020204" pitchFamily="34" charset="-122"/>
              </a:rPr>
              <a:t>     </a:t>
            </a:r>
            <a:r>
              <a:rPr lang="en-US" altLang="zh-CN" sz="2200" b="1" smtClean="0">
                <a:ea typeface="Arial Unicode MS" panose="020B0604020202020204" pitchFamily="34" charset="-122"/>
                <a:cs typeface="Arial Unicode MS" panose="020B0604020202020204" pitchFamily="34" charset="-122"/>
              </a:rPr>
              <a:t> 4.2   </a:t>
            </a:r>
            <a:r>
              <a:rPr lang="en-US" altLang="zh-CN" sz="2200" smtClean="0">
                <a:ea typeface="Arial Unicode MS" panose="020B0604020202020204" pitchFamily="34" charset="-122"/>
                <a:cs typeface="Arial Unicode MS" panose="020B0604020202020204" pitchFamily="34" charset="-122"/>
              </a:rPr>
              <a:t>Intelligent Manufacturing will Help the </a:t>
            </a:r>
          </a:p>
          <a:p>
            <a:r>
              <a:rPr lang="en-US" altLang="zh-CN" sz="2200">
                <a:ea typeface="Arial Unicode MS" panose="020B0604020202020204" pitchFamily="34" charset="-122"/>
                <a:cs typeface="Arial Unicode MS" panose="020B0604020202020204" pitchFamily="34" charset="-122"/>
              </a:rPr>
              <a:t> </a:t>
            </a:r>
            <a:r>
              <a:rPr lang="en-US" altLang="zh-CN" sz="2200" smtClean="0">
                <a:ea typeface="Arial Unicode MS" panose="020B0604020202020204" pitchFamily="34" charset="-122"/>
                <a:cs typeface="Arial Unicode MS" panose="020B0604020202020204" pitchFamily="34" charset="-122"/>
              </a:rPr>
              <a:t>            Chinese PV Industry Become Powerful  </a:t>
            </a:r>
            <a:endParaRPr lang="zh-CN" altLang="en-US" sz="2200" dirty="0">
              <a:ea typeface="Arial Unicode MS" panose="020B0604020202020204" pitchFamily="34" charset="-122"/>
              <a:cs typeface="Arial Unicode MS" panose="020B0604020202020204" pitchFamily="34" charset="-122"/>
            </a:endParaRPr>
          </a:p>
        </p:txBody>
      </p:sp>
      <p:sp>
        <p:nvSpPr>
          <p:cNvPr id="4" name="页脚占位符 3"/>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46</a:t>
            </a:fld>
            <a:endParaRPr lang="zh-CN" altLang="en-US" sz="1100"/>
          </a:p>
        </p:txBody>
      </p:sp>
    </p:spTree>
    <p:extLst>
      <p:ext uri="{BB962C8B-B14F-4D97-AF65-F5344CB8AC3E}">
        <p14:creationId xmlns:p14="http://schemas.microsoft.com/office/powerpoint/2010/main" val="42844484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剪去单角的矩形 10"/>
          <p:cNvSpPr/>
          <p:nvPr/>
        </p:nvSpPr>
        <p:spPr>
          <a:xfrm>
            <a:off x="508" y="116632"/>
            <a:ext cx="8891972" cy="648072"/>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smtClean="0">
                <a:ea typeface="Arial Unicode MS" panose="020B0604020202020204" pitchFamily="34" charset="-122"/>
                <a:cs typeface="Arial Unicode MS" panose="020B0604020202020204" pitchFamily="34" charset="-122"/>
              </a:rPr>
              <a:t>Whole Sale Grid-Parity </a:t>
            </a:r>
            <a:r>
              <a:rPr lang="en-US" altLang="zh-CN" sz="2800" b="1">
                <a:ea typeface="Arial Unicode MS" panose="020B0604020202020204" pitchFamily="34" charset="-122"/>
                <a:cs typeface="Arial Unicode MS" panose="020B0604020202020204" pitchFamily="34" charset="-122"/>
              </a:rPr>
              <a:t>will be A</a:t>
            </a:r>
            <a:r>
              <a:rPr lang="en-US" altLang="zh-CN" sz="2800" b="1" smtClean="0">
                <a:ea typeface="Arial Unicode MS" panose="020B0604020202020204" pitchFamily="34" charset="-122"/>
                <a:cs typeface="Arial Unicode MS" panose="020B0604020202020204" pitchFamily="34" charset="-122"/>
              </a:rPr>
              <a:t>chieved</a:t>
            </a:r>
            <a:endParaRPr lang="zh-CN" altLang="en-US" sz="2800" b="1" dirty="0">
              <a:ea typeface="Arial Unicode MS" panose="020B0604020202020204" pitchFamily="34" charset="-122"/>
              <a:cs typeface="Arial Unicode MS" panose="020B0604020202020204" pitchFamily="34" charset="-122"/>
            </a:endParaRPr>
          </a:p>
        </p:txBody>
      </p:sp>
      <p:sp>
        <p:nvSpPr>
          <p:cNvPr id="3" name="Rectangle 11"/>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矩形 12"/>
          <p:cNvSpPr/>
          <p:nvPr/>
        </p:nvSpPr>
        <p:spPr>
          <a:xfrm>
            <a:off x="724156" y="1146810"/>
            <a:ext cx="8241348" cy="1143903"/>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en-US" altLang="zh-CN" sz="2000" smtClean="0">
                <a:solidFill>
                  <a:prstClr val="black"/>
                </a:solidFill>
                <a:ea typeface="Arial Unicode MS" panose="020B0604020202020204" pitchFamily="34" charset="-122"/>
                <a:cs typeface="Arial Unicode MS" panose="020B0604020202020204" pitchFamily="34" charset="-122"/>
              </a:rPr>
              <a:t>With the implementation of “Intelligent PV Manufacturing 2025”, </a:t>
            </a:r>
          </a:p>
          <a:p>
            <a:pPr eaLnBrk="0" fontAlgn="base" hangingPunct="0">
              <a:lnSpc>
                <a:spcPct val="150000"/>
              </a:lnSpc>
              <a:spcBef>
                <a:spcPct val="0"/>
              </a:spcBef>
              <a:spcAft>
                <a:spcPts val="1000"/>
              </a:spcAft>
              <a:buClr>
                <a:srgbClr val="C00000"/>
              </a:buClr>
              <a:buSzPct val="120000"/>
              <a:tabLst>
                <a:tab pos="457200" algn="l"/>
              </a:tabLst>
            </a:pPr>
            <a:r>
              <a:rPr lang="en-US" altLang="zh-CN" sz="2000">
                <a:solidFill>
                  <a:prstClr val="black"/>
                </a:solidFill>
                <a:ea typeface="Arial Unicode MS" panose="020B0604020202020204" pitchFamily="34" charset="-122"/>
                <a:cs typeface="Arial Unicode MS" panose="020B0604020202020204" pitchFamily="34" charset="-122"/>
              </a:rPr>
              <a:t> </a:t>
            </a:r>
            <a:r>
              <a:rPr lang="en-US" altLang="zh-CN" sz="2000" smtClean="0">
                <a:solidFill>
                  <a:prstClr val="black"/>
                </a:solidFill>
                <a:ea typeface="Arial Unicode MS" panose="020B0604020202020204" pitchFamily="34" charset="-122"/>
                <a:cs typeface="Arial Unicode MS" panose="020B0604020202020204" pitchFamily="34" charset="-122"/>
              </a:rPr>
              <a:t>     the costs of PV plants will be reduced to RMB 4.0 per Watt</a:t>
            </a:r>
            <a:endParaRPr lang="en-US" altLang="zh-CN" sz="2000">
              <a:solidFill>
                <a:prstClr val="black"/>
              </a:solidFill>
              <a:ea typeface="Arial Unicode MS" panose="020B0604020202020204" pitchFamily="34" charset="-122"/>
              <a:cs typeface="Arial Unicode MS" panose="020B0604020202020204" pitchFamily="34" charset="-122"/>
            </a:endParaRPr>
          </a:p>
        </p:txBody>
      </p:sp>
      <p:graphicFrame>
        <p:nvGraphicFramePr>
          <p:cNvPr id="8" name="图表 7"/>
          <p:cNvGraphicFramePr>
            <a:graphicFrameLocks/>
          </p:cNvGraphicFramePr>
          <p:nvPr>
            <p:extLst>
              <p:ext uri="{D42A27DB-BD31-4B8C-83A1-F6EECF244321}">
                <p14:modId xmlns:p14="http://schemas.microsoft.com/office/powerpoint/2010/main" val="2077596781"/>
              </p:ext>
            </p:extLst>
          </p:nvPr>
        </p:nvGraphicFramePr>
        <p:xfrm>
          <a:off x="1044624" y="2636912"/>
          <a:ext cx="6840760" cy="3744416"/>
        </p:xfrm>
        <a:graphic>
          <a:graphicData uri="http://schemas.openxmlformats.org/drawingml/2006/chart">
            <c:chart xmlns:c="http://schemas.openxmlformats.org/drawingml/2006/chart" xmlns:r="http://schemas.openxmlformats.org/officeDocument/2006/relationships" r:id="rId4"/>
          </a:graphicData>
        </a:graphic>
      </p:graphicFrame>
      <p:sp>
        <p:nvSpPr>
          <p:cNvPr id="4" name="页脚占位符 3"/>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47</a:t>
            </a:fld>
            <a:endParaRPr lang="zh-CN" altLang="en-US" sz="1100"/>
          </a:p>
        </p:txBody>
      </p:sp>
      <p:sp>
        <p:nvSpPr>
          <p:cNvPr id="16" name="矩形 4"/>
          <p:cNvSpPr/>
          <p:nvPr/>
        </p:nvSpPr>
        <p:spPr>
          <a:xfrm>
            <a:off x="8420860" y="836712"/>
            <a:ext cx="686628" cy="567759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en-US" altLang="zh-CN" sz="2200" smtClean="0">
                <a:ea typeface="Arial Unicode MS" panose="020B0604020202020204" pitchFamily="34" charset="-122"/>
                <a:cs typeface="Arial Unicode MS" panose="020B0604020202020204" pitchFamily="34" charset="-122"/>
              </a:rPr>
              <a:t>     </a:t>
            </a:r>
            <a:r>
              <a:rPr lang="en-US" altLang="zh-CN" sz="2200" b="1" smtClean="0">
                <a:ea typeface="Arial Unicode MS" panose="020B0604020202020204" pitchFamily="34" charset="-122"/>
                <a:cs typeface="Arial Unicode MS" panose="020B0604020202020204" pitchFamily="34" charset="-122"/>
              </a:rPr>
              <a:t> 4.2   </a:t>
            </a:r>
            <a:r>
              <a:rPr lang="en-US" altLang="zh-CN" sz="2200" smtClean="0">
                <a:ea typeface="Arial Unicode MS" panose="020B0604020202020204" pitchFamily="34" charset="-122"/>
                <a:cs typeface="Arial Unicode MS" panose="020B0604020202020204" pitchFamily="34" charset="-122"/>
              </a:rPr>
              <a:t>Intelligent Manufacturing will Help the </a:t>
            </a:r>
          </a:p>
          <a:p>
            <a:r>
              <a:rPr lang="en-US" altLang="zh-CN" sz="2200">
                <a:ea typeface="Arial Unicode MS" panose="020B0604020202020204" pitchFamily="34" charset="-122"/>
                <a:cs typeface="Arial Unicode MS" panose="020B0604020202020204" pitchFamily="34" charset="-122"/>
              </a:rPr>
              <a:t> </a:t>
            </a:r>
            <a:r>
              <a:rPr lang="en-US" altLang="zh-CN" sz="2200" smtClean="0">
                <a:ea typeface="Arial Unicode MS" panose="020B0604020202020204" pitchFamily="34" charset="-122"/>
                <a:cs typeface="Arial Unicode MS" panose="020B0604020202020204" pitchFamily="34" charset="-122"/>
              </a:rPr>
              <a:t>            Chinese PV Industry Become Powerful  </a:t>
            </a:r>
            <a:endParaRPr lang="zh-CN" altLang="en-US" sz="2200" dirty="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5500572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smtClean="0">
                <a:latin typeface="+mn-lt"/>
              </a:rPr>
              <a:t>Thanks !</a:t>
            </a:r>
            <a:endParaRPr lang="zh-CN" altLang="en-US" dirty="0">
              <a:latin typeface="+mn-lt"/>
            </a:endParaRPr>
          </a:p>
        </p:txBody>
      </p:sp>
    </p:spTree>
    <p:extLst>
      <p:ext uri="{BB962C8B-B14F-4D97-AF65-F5344CB8AC3E}">
        <p14:creationId xmlns:p14="http://schemas.microsoft.com/office/powerpoint/2010/main" val="4065536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setSubTitle - Slide Master"/>
          <p:cNvSpPr>
            <a:spLocks noChangeArrowheads="1"/>
          </p:cNvSpPr>
          <p:nvPr/>
        </p:nvSpPr>
        <p:spPr bwMode="blackWhite">
          <a:xfrm>
            <a:off x="971600" y="1628800"/>
            <a:ext cx="7632848" cy="648072"/>
          </a:xfrm>
          <a:prstGeom prst="round2DiagRect">
            <a:avLst>
              <a:gd name="adj1" fmla="val 9628"/>
              <a:gd name="adj2" fmla="val 0"/>
            </a:avLst>
          </a:prstGeom>
          <a:solidFill>
            <a:srgbClr val="C00000"/>
          </a:solidFill>
          <a:ln w="19050">
            <a:noFill/>
            <a:miter lim="800000"/>
            <a:headEnd/>
            <a:tailEnd/>
          </a:ln>
          <a:effectLst>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prst="cross"/>
          </a:sp3d>
        </p:spPr>
        <p:txBody>
          <a:bodyPr lIns="45720" tIns="46800" rIns="4572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500"/>
              </a:spcAft>
              <a:buClr>
                <a:srgbClr val="0F6FC6">
                  <a:lumMod val="50000"/>
                </a:srgbClr>
              </a:buClr>
              <a:buSzPct val="80000"/>
              <a:defRPr/>
            </a:pPr>
            <a:r>
              <a:rPr lang="en-US" altLang="zh-CN" sz="2400" b="1" kern="0" dirty="0" smtClean="0">
                <a:solidFill>
                  <a:sysClr val="window" lastClr="FFFFFF"/>
                </a:solidFill>
                <a:ea typeface="Arial Unicode MS" panose="020B0604020202020204" pitchFamily="34" charset="-122"/>
                <a:cs typeface="Arial Unicode MS" panose="020B0604020202020204" pitchFamily="34" charset="-122"/>
              </a:rPr>
              <a:t>Benefits of PV </a:t>
            </a:r>
            <a:r>
              <a:rPr lang="en-US" altLang="zh-CN" sz="2400" b="1" kern="0" dirty="0">
                <a:solidFill>
                  <a:sysClr val="window" lastClr="FFFFFF"/>
                </a:solidFill>
                <a:ea typeface="Arial Unicode MS" panose="020B0604020202020204" pitchFamily="34" charset="-122"/>
                <a:cs typeface="Arial Unicode MS" panose="020B0604020202020204" pitchFamily="34" charset="-122"/>
              </a:rPr>
              <a:t>E</a:t>
            </a:r>
            <a:r>
              <a:rPr lang="en-US" altLang="zh-CN" sz="2400" b="1" kern="0" dirty="0" smtClean="0">
                <a:solidFill>
                  <a:sysClr val="window" lastClr="FFFFFF"/>
                </a:solidFill>
                <a:ea typeface="Arial Unicode MS" panose="020B0604020202020204" pitchFamily="34" charset="-122"/>
                <a:cs typeface="Arial Unicode MS" panose="020B0604020202020204" pitchFamily="34" charset="-122"/>
              </a:rPr>
              <a:t>nergy</a:t>
            </a:r>
            <a:endParaRPr lang="zh-CN" altLang="en-US" sz="2400" b="1" kern="0" dirty="0">
              <a:solidFill>
                <a:sysClr val="window" lastClr="FFFFFF"/>
              </a:solidFill>
              <a:ea typeface="Arial Unicode MS" panose="020B0604020202020204" pitchFamily="34" charset="-122"/>
              <a:cs typeface="Arial Unicode MS" panose="020B0604020202020204" pitchFamily="34" charset="-122"/>
            </a:endParaRPr>
          </a:p>
        </p:txBody>
      </p:sp>
      <p:sp>
        <p:nvSpPr>
          <p:cNvPr id="8" name="Title 1"/>
          <p:cNvSpPr>
            <a:spLocks noGrp="1"/>
          </p:cNvSpPr>
          <p:nvPr>
            <p:ph type="title"/>
          </p:nvPr>
        </p:nvSpPr>
        <p:spPr>
          <a:xfrm>
            <a:off x="35496" y="332656"/>
            <a:ext cx="6346825" cy="561975"/>
          </a:xfrm>
        </p:spPr>
        <p:txBody>
          <a:bodyPr>
            <a:noAutofit/>
          </a:bodyPr>
          <a:lstStyle/>
          <a:p>
            <a:pPr algn="l">
              <a:defRPr/>
            </a:pPr>
            <a:r>
              <a:rPr lang="en-US" altLang="zh-CN" sz="2800" b="1" dirty="0">
                <a:latin typeface="+mn-lt"/>
                <a:ea typeface="Arial Unicode MS" panose="020B0604020202020204" pitchFamily="34" charset="-122"/>
                <a:cs typeface="Arial Unicode MS" panose="020B0604020202020204" pitchFamily="34" charset="-122"/>
              </a:rPr>
              <a:t>Table of Contents</a:t>
            </a:r>
          </a:p>
        </p:txBody>
      </p:sp>
      <p:sp>
        <p:nvSpPr>
          <p:cNvPr id="9" name="ResetSubTitle - Slide Master"/>
          <p:cNvSpPr>
            <a:spLocks noChangeArrowheads="1"/>
          </p:cNvSpPr>
          <p:nvPr/>
        </p:nvSpPr>
        <p:spPr bwMode="blackWhite">
          <a:xfrm>
            <a:off x="971600" y="2779436"/>
            <a:ext cx="7632848" cy="649564"/>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500"/>
              </a:spcAft>
              <a:buClr>
                <a:srgbClr val="0F6FC6">
                  <a:lumMod val="50000"/>
                </a:srgbClr>
              </a:buClr>
              <a:buSzPct val="80000"/>
              <a:defRPr/>
            </a:pPr>
            <a:r>
              <a:rPr lang="en-US" altLang="zh-CN" sz="2400" b="1" kern="0" dirty="0" smtClean="0">
                <a:solidFill>
                  <a:sysClr val="windowText" lastClr="000000"/>
                </a:solidFill>
                <a:ea typeface="Arial Unicode MS" panose="020B0604020202020204" pitchFamily="34" charset="-122"/>
                <a:cs typeface="Arial Unicode MS" panose="020B0604020202020204" pitchFamily="34" charset="-122"/>
              </a:rPr>
              <a:t>Developments in PV Technologies</a:t>
            </a:r>
            <a:endParaRPr lang="en-US" altLang="zh-CN" sz="2400" b="1" kern="0" dirty="0">
              <a:solidFill>
                <a:sysClr val="windowText" lastClr="000000"/>
              </a:solidFill>
              <a:ea typeface="Arial Unicode MS" panose="020B0604020202020204" pitchFamily="34" charset="-122"/>
              <a:cs typeface="Arial Unicode MS" panose="020B0604020202020204" pitchFamily="34" charset="-122"/>
            </a:endParaRPr>
          </a:p>
        </p:txBody>
      </p:sp>
      <p:sp>
        <p:nvSpPr>
          <p:cNvPr id="10" name="ResetSubTitle - Slide Master"/>
          <p:cNvSpPr>
            <a:spLocks noChangeArrowheads="1"/>
          </p:cNvSpPr>
          <p:nvPr/>
        </p:nvSpPr>
        <p:spPr bwMode="blackWhite">
          <a:xfrm>
            <a:off x="971600" y="3931564"/>
            <a:ext cx="7632848" cy="577556"/>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500"/>
              </a:spcAft>
              <a:buClr>
                <a:srgbClr val="0F6FC6">
                  <a:lumMod val="50000"/>
                </a:srgbClr>
              </a:buClr>
              <a:buSzPct val="80000"/>
              <a:defRPr/>
            </a:pPr>
            <a:r>
              <a:rPr lang="en-US" altLang="zh-CN" sz="2400" b="1" kern="0" dirty="0" smtClean="0">
                <a:solidFill>
                  <a:sysClr val="windowText" lastClr="000000"/>
                </a:solidFill>
                <a:ea typeface="Arial Unicode MS" panose="020B0604020202020204" pitchFamily="34" charset="-122"/>
                <a:cs typeface="Arial Unicode MS" panose="020B0604020202020204" pitchFamily="34" charset="-122"/>
              </a:rPr>
              <a:t>Outlook and Development</a:t>
            </a:r>
            <a:endParaRPr lang="en-US" altLang="zh-CN" sz="2400" b="1" kern="0" dirty="0">
              <a:solidFill>
                <a:sysClr val="windowText" lastClr="000000"/>
              </a:solidFill>
              <a:ea typeface="Arial Unicode MS" panose="020B0604020202020204" pitchFamily="34" charset="-122"/>
              <a:cs typeface="Arial Unicode MS" panose="020B0604020202020204" pitchFamily="34" charset="-122"/>
            </a:endParaRPr>
          </a:p>
        </p:txBody>
      </p:sp>
      <p:sp>
        <p:nvSpPr>
          <p:cNvPr id="11" name="ResetSubTitle - Slide Master"/>
          <p:cNvSpPr>
            <a:spLocks noChangeArrowheads="1"/>
          </p:cNvSpPr>
          <p:nvPr/>
        </p:nvSpPr>
        <p:spPr bwMode="blackWhite">
          <a:xfrm>
            <a:off x="971600" y="5011684"/>
            <a:ext cx="7632848" cy="577556"/>
          </a:xfrm>
          <a:prstGeom prst="round2DiagRect">
            <a:avLst>
              <a:gd name="adj1" fmla="val 9628"/>
              <a:gd name="adj2" fmla="val 0"/>
            </a:avLst>
          </a:prstGeom>
          <a:solidFill>
            <a:sysClr val="window" lastClr="FFFFFF"/>
          </a:solidFill>
          <a:ln w="19050">
            <a:noFill/>
            <a:miter lim="800000"/>
            <a:headEnd/>
            <a:tailEnd/>
          </a:ln>
          <a:effectLst/>
          <a:scene3d>
            <a:camera prst="orthographicFront">
              <a:rot lat="0" lon="0" rev="0"/>
            </a:camera>
            <a:lightRig rig="chilly" dir="t">
              <a:rot lat="0" lon="0" rev="18480000"/>
            </a:lightRig>
          </a:scene3d>
          <a:sp3d prstMaterial="clear">
            <a:bevelT h="63500"/>
          </a:sp3d>
        </p:spPr>
        <p:txBody>
          <a:bodyPr lIns="45720" tIns="46800" rIns="45720" bIns="468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500"/>
              </a:spcAft>
              <a:buClr>
                <a:srgbClr val="0F6FC6">
                  <a:lumMod val="50000"/>
                </a:srgbClr>
              </a:buClr>
              <a:buSzPct val="80000"/>
              <a:defRPr/>
            </a:pPr>
            <a:r>
              <a:rPr lang="en-US" altLang="zh-CN" sz="2400" b="1" kern="0" dirty="0" smtClean="0">
                <a:solidFill>
                  <a:sysClr val="windowText" lastClr="000000"/>
                </a:solidFill>
                <a:ea typeface="Arial Unicode MS" panose="020B0604020202020204" pitchFamily="34" charset="-122"/>
                <a:cs typeface="Arial Unicode MS" panose="020B0604020202020204" pitchFamily="34" charset="-122"/>
              </a:rPr>
              <a:t>Developments within the Chinese PV </a:t>
            </a:r>
            <a:r>
              <a:rPr lang="en-US" altLang="zh-CN" sz="2400" b="1" kern="0" dirty="0">
                <a:solidFill>
                  <a:sysClr val="windowText" lastClr="000000"/>
                </a:solidFill>
                <a:ea typeface="Arial Unicode MS" panose="020B0604020202020204" pitchFamily="34" charset="-122"/>
                <a:cs typeface="Arial Unicode MS" panose="020B0604020202020204" pitchFamily="34" charset="-122"/>
              </a:rPr>
              <a:t>I</a:t>
            </a:r>
            <a:r>
              <a:rPr lang="en-US" altLang="zh-CN" sz="2400" b="1" kern="0" dirty="0" smtClean="0">
                <a:solidFill>
                  <a:sysClr val="windowText" lastClr="000000"/>
                </a:solidFill>
                <a:ea typeface="Arial Unicode MS" panose="020B0604020202020204" pitchFamily="34" charset="-122"/>
                <a:cs typeface="Arial Unicode MS" panose="020B0604020202020204" pitchFamily="34" charset="-122"/>
              </a:rPr>
              <a:t>ndustry</a:t>
            </a:r>
            <a:endParaRPr lang="en-US" altLang="zh-CN" sz="2400" b="1" kern="0" dirty="0">
              <a:solidFill>
                <a:sysClr val="windowText" lastClr="000000"/>
              </a:solidFill>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808276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flipH="1">
            <a:off x="252028" y="116632"/>
            <a:ext cx="8891972" cy="648072"/>
          </a:xfrm>
          <a:prstGeom prst="snip1Rect">
            <a:avLst>
              <a:gd name="adj" fmla="val 50000"/>
            </a:avLst>
          </a:prstGeom>
          <a:gradFill flip="none" rotWithShape="1">
            <a:gsLst>
              <a:gs pos="99167">
                <a:srgbClr val="C00000"/>
              </a:gs>
              <a:gs pos="0">
                <a:srgbClr val="C00000">
                  <a:lumMod val="10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ea typeface="Arial Unicode MS" panose="020B0604020202020204" pitchFamily="34" charset="-122"/>
                <a:cs typeface="Arial Unicode MS" panose="020B0604020202020204" pitchFamily="34" charset="-122"/>
              </a:rPr>
              <a:t>Solar Energy is Infinite</a:t>
            </a:r>
            <a:endParaRPr lang="zh-CN" altLang="en-US" sz="2800" b="1" dirty="0">
              <a:ea typeface="Arial Unicode MS" panose="020B0604020202020204" pitchFamily="34" charset="-122"/>
              <a:cs typeface="Arial Unicode MS" panose="020B0604020202020204" pitchFamily="34" charset="-122"/>
            </a:endParaRPr>
          </a:p>
        </p:txBody>
      </p:sp>
      <p:sp>
        <p:nvSpPr>
          <p:cNvPr id="7" name="矩形 6"/>
          <p:cNvSpPr/>
          <p:nvPr/>
        </p:nvSpPr>
        <p:spPr>
          <a:xfrm>
            <a:off x="2267744" y="1804223"/>
            <a:ext cx="6696744" cy="338554"/>
          </a:xfrm>
          <a:prstGeom prst="rect">
            <a:avLst/>
          </a:prstGeom>
        </p:spPr>
        <p:txBody>
          <a:bodyPr wrap="square">
            <a:spAutoFit/>
          </a:bodyPr>
          <a:lstStyle/>
          <a:p>
            <a:r>
              <a:rPr lang="en-US" altLang="zh-CN" sz="1600" b="1" smtClean="0">
                <a:solidFill>
                  <a:srgbClr val="C00000"/>
                </a:solidFill>
                <a:ea typeface="Arial Unicode MS" panose="020B0604020202020204" pitchFamily="34" charset="-122"/>
                <a:cs typeface="Arial Unicode MS" panose="020B0604020202020204" pitchFamily="34" charset="-122"/>
              </a:rPr>
              <a:t>173,000TW</a:t>
            </a:r>
            <a:r>
              <a:rPr lang="en-US" altLang="zh-CN" sz="1600">
                <a:ea typeface="Arial Unicode MS" panose="020B0604020202020204" pitchFamily="34" charset="-122"/>
                <a:cs typeface="Arial Unicode MS" panose="020B0604020202020204" pitchFamily="34" charset="-122"/>
              </a:rPr>
              <a:t> </a:t>
            </a:r>
            <a:r>
              <a:rPr lang="en-US" altLang="zh-CN" sz="1600" smtClean="0">
                <a:ea typeface="Arial Unicode MS" panose="020B0604020202020204" pitchFamily="34" charset="-122"/>
                <a:cs typeface="Arial Unicode MS" panose="020B0604020202020204" pitchFamily="34" charset="-122"/>
              </a:rPr>
              <a:t>              ~          </a:t>
            </a:r>
            <a:r>
              <a:rPr lang="en-US" altLang="zh-CN" sz="1600" b="1" dirty="0" smtClean="0">
                <a:solidFill>
                  <a:srgbClr val="C00000"/>
                </a:solidFill>
                <a:ea typeface="Arial Unicode MS" panose="020B0604020202020204" pitchFamily="34" charset="-122"/>
                <a:cs typeface="Arial Unicode MS" panose="020B0604020202020204" pitchFamily="34" charset="-122"/>
              </a:rPr>
              <a:t>6 million tons </a:t>
            </a:r>
            <a:r>
              <a:rPr lang="en-US" altLang="zh-CN" sz="1600" dirty="0" smtClean="0">
                <a:ea typeface="Arial Unicode MS" panose="020B0604020202020204" pitchFamily="34" charset="-122"/>
                <a:cs typeface="Arial Unicode MS" panose="020B0604020202020204" pitchFamily="34" charset="-122"/>
              </a:rPr>
              <a:t>per second,</a:t>
            </a:r>
            <a:r>
              <a:rPr lang="en-US" altLang="zh-CN" sz="1600" b="1" dirty="0">
                <a:solidFill>
                  <a:srgbClr val="C00000"/>
                </a:solidFill>
                <a:ea typeface="Arial Unicode MS" panose="020B0604020202020204" pitchFamily="34" charset="-122"/>
                <a:cs typeface="Arial Unicode MS" panose="020B0604020202020204" pitchFamily="34" charset="-122"/>
              </a:rPr>
              <a:t> </a:t>
            </a:r>
            <a:r>
              <a:rPr lang="en-US" altLang="zh-CN" sz="1600" dirty="0">
                <a:ea typeface="Arial Unicode MS" panose="020B0604020202020204" pitchFamily="34" charset="-122"/>
                <a:cs typeface="Arial Unicode MS" panose="020B0604020202020204" pitchFamily="34" charset="-122"/>
              </a:rPr>
              <a:t>Standard Coal </a:t>
            </a:r>
            <a:endParaRPr lang="zh-CN" altLang="en-US" sz="1600" dirty="0">
              <a:ea typeface="Arial Unicode MS" panose="020B0604020202020204" pitchFamily="34" charset="-122"/>
              <a:cs typeface="Arial Unicode MS" panose="020B0604020202020204" pitchFamily="34" charset="-122"/>
            </a:endParaRPr>
          </a:p>
        </p:txBody>
      </p:sp>
      <p:sp>
        <p:nvSpPr>
          <p:cNvPr id="9" name="矩形 8"/>
          <p:cNvSpPr/>
          <p:nvPr/>
        </p:nvSpPr>
        <p:spPr>
          <a:xfrm>
            <a:off x="2232248" y="2996952"/>
            <a:ext cx="6660232" cy="584775"/>
          </a:xfrm>
          <a:prstGeom prst="rect">
            <a:avLst/>
          </a:prstGeom>
        </p:spPr>
        <p:txBody>
          <a:bodyPr wrap="square">
            <a:spAutoFit/>
          </a:bodyPr>
          <a:lstStyle/>
          <a:p>
            <a:pPr>
              <a:lnSpc>
                <a:spcPct val="200000"/>
              </a:lnSpc>
            </a:pPr>
            <a:r>
              <a:rPr lang="en-US" altLang="zh-CN" sz="1600" b="1" dirty="0" smtClean="0">
                <a:solidFill>
                  <a:srgbClr val="C00000"/>
                </a:solidFill>
                <a:ea typeface="Arial Unicode MS" panose="020B0604020202020204" pitchFamily="34" charset="-122"/>
                <a:cs typeface="Arial Unicode MS" panose="020B0604020202020204" pitchFamily="34" charset="-122"/>
              </a:rPr>
              <a:t>5 billion years</a:t>
            </a:r>
            <a:r>
              <a:rPr lang="en-US" altLang="zh-CN" sz="1600" dirty="0" smtClean="0">
                <a:ea typeface="Arial Unicode MS" panose="020B0604020202020204" pitchFamily="34" charset="-122"/>
                <a:cs typeface="Arial Unicode MS" panose="020B0604020202020204" pitchFamily="34" charset="-122"/>
              </a:rPr>
              <a:t>          </a:t>
            </a:r>
            <a:r>
              <a:rPr lang="en-US" altLang="zh-CN" sz="1600" dirty="0" smtClean="0">
                <a:ea typeface="Arial Unicode MS" panose="020B0604020202020204" pitchFamily="34" charset="-122"/>
                <a:cs typeface="Arial Unicode MS" panose="020B0604020202020204" pitchFamily="34" charset="-122"/>
              </a:rPr>
              <a:t>vs.    </a:t>
            </a:r>
            <a:r>
              <a:rPr lang="en-US" altLang="zh-CN" sz="1600" b="1" dirty="0" smtClean="0">
                <a:solidFill>
                  <a:srgbClr val="C00000"/>
                </a:solidFill>
                <a:ea typeface="Arial Unicode MS" panose="020B0604020202020204" pitchFamily="34" charset="-122"/>
                <a:cs typeface="Arial Unicode MS" panose="020B0604020202020204" pitchFamily="34" charset="-122"/>
              </a:rPr>
              <a:t>      </a:t>
            </a:r>
            <a:r>
              <a:rPr lang="en-US" altLang="zh-CN" sz="1600" b="1" dirty="0" smtClean="0">
                <a:solidFill>
                  <a:srgbClr val="C00000"/>
                </a:solidFill>
                <a:ea typeface="Arial Unicode MS" panose="020B0604020202020204" pitchFamily="34" charset="-122"/>
                <a:cs typeface="Arial Unicode MS" panose="020B0604020202020204" pitchFamily="34" charset="-122"/>
              </a:rPr>
              <a:t>&lt; 150 years , </a:t>
            </a:r>
            <a:r>
              <a:rPr lang="en-US" altLang="zh-CN" sz="1600" dirty="0" smtClean="0">
                <a:ea typeface="Arial Unicode MS" panose="020B0604020202020204" pitchFamily="34" charset="-122"/>
                <a:cs typeface="Arial Unicode MS" panose="020B0604020202020204" pitchFamily="34" charset="-122"/>
              </a:rPr>
              <a:t>the proven reserve of Coal</a:t>
            </a:r>
            <a:endParaRPr lang="zh-CN" altLang="en-US" sz="1600" dirty="0">
              <a:ea typeface="Arial Unicode MS" panose="020B0604020202020204" pitchFamily="34" charset="-122"/>
              <a:cs typeface="Arial Unicode MS" panose="020B0604020202020204" pitchFamily="34" charset="-122"/>
            </a:endParaRPr>
          </a:p>
        </p:txBody>
      </p:sp>
      <p:pic>
        <p:nvPicPr>
          <p:cNvPr id="10"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2527255" y="3933056"/>
            <a:ext cx="5285105" cy="1963420"/>
          </a:xfrm>
          <a:prstGeom prst="rect">
            <a:avLst/>
          </a:prstGeom>
          <a:noFill/>
          <a:ln>
            <a:noFill/>
          </a:ln>
        </p:spPr>
      </p:pic>
      <p:sp>
        <p:nvSpPr>
          <p:cNvPr id="11" name="矩形 10"/>
          <p:cNvSpPr/>
          <p:nvPr/>
        </p:nvSpPr>
        <p:spPr>
          <a:xfrm>
            <a:off x="3854225" y="5949280"/>
            <a:ext cx="3958135" cy="261610"/>
          </a:xfrm>
          <a:prstGeom prst="rect">
            <a:avLst/>
          </a:prstGeom>
        </p:spPr>
        <p:txBody>
          <a:bodyPr wrap="none">
            <a:spAutoFit/>
          </a:bodyPr>
          <a:lstStyle/>
          <a:p>
            <a:r>
              <a:rPr lang="en-US" altLang="zh-CN" sz="1100" dirty="0">
                <a:solidFill>
                  <a:schemeClr val="tx1">
                    <a:lumMod val="50000"/>
                    <a:lumOff val="50000"/>
                  </a:schemeClr>
                </a:solidFill>
                <a:ea typeface="Arial Unicode MS" panose="020B0604020202020204" pitchFamily="34" charset="-122"/>
                <a:cs typeface="Arial Unicode MS" panose="020B0604020202020204" pitchFamily="34" charset="-122"/>
              </a:rPr>
              <a:t>Source: World Energy </a:t>
            </a:r>
            <a:r>
              <a:rPr lang="en-US" altLang="zh-CN" sz="1100" dirty="0" smtClean="0">
                <a:solidFill>
                  <a:schemeClr val="tx1">
                    <a:lumMod val="50000"/>
                    <a:lumOff val="50000"/>
                  </a:schemeClr>
                </a:solidFill>
                <a:ea typeface="Arial Unicode MS" panose="020B0604020202020204" pitchFamily="34" charset="-122"/>
                <a:cs typeface="Arial Unicode MS" panose="020B0604020202020204" pitchFamily="34" charset="-122"/>
              </a:rPr>
              <a:t>Outlook_2014_International </a:t>
            </a:r>
            <a:r>
              <a:rPr lang="en-US" altLang="zh-CN" sz="1100" dirty="0">
                <a:solidFill>
                  <a:schemeClr val="tx1">
                    <a:lumMod val="50000"/>
                    <a:lumOff val="50000"/>
                  </a:schemeClr>
                </a:solidFill>
                <a:ea typeface="Arial Unicode MS" panose="020B0604020202020204" pitchFamily="34" charset="-122"/>
                <a:cs typeface="Arial Unicode MS" panose="020B0604020202020204" pitchFamily="34" charset="-122"/>
              </a:rPr>
              <a:t>Energy Agency</a:t>
            </a:r>
            <a:endParaRPr lang="zh-CN" altLang="zh-CN" sz="1100" dirty="0">
              <a:solidFill>
                <a:schemeClr val="tx1">
                  <a:lumMod val="50000"/>
                  <a:lumOff val="50000"/>
                </a:schemeClr>
              </a:solidFill>
              <a:ea typeface="Arial Unicode MS" panose="020B0604020202020204" pitchFamily="34" charset="-122"/>
              <a:cs typeface="Arial Unicode MS" panose="020B0604020202020204" pitchFamily="34" charset="-122"/>
            </a:endParaRPr>
          </a:p>
        </p:txBody>
      </p:sp>
      <p:sp>
        <p:nvSpPr>
          <p:cNvPr id="12" name="矩形 11"/>
          <p:cNvSpPr/>
          <p:nvPr/>
        </p:nvSpPr>
        <p:spPr>
          <a:xfrm>
            <a:off x="971600" y="1181785"/>
            <a:ext cx="2520280"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4"/>
              </a:buBlip>
              <a:tabLst>
                <a:tab pos="457200" algn="l"/>
              </a:tabLst>
            </a:pPr>
            <a:r>
              <a:rPr lang="zh-CN" altLang="en-US" sz="2000" b="1" dirty="0" smtClean="0">
                <a:solidFill>
                  <a:prstClr val="black"/>
                </a:solidFill>
                <a:ea typeface="Arial Unicode MS" panose="020B0604020202020204" pitchFamily="34" charset="-122"/>
                <a:cs typeface="Arial Unicode MS" panose="020B0604020202020204" pitchFamily="34" charset="-122"/>
              </a:rPr>
              <a:t> </a:t>
            </a:r>
            <a:r>
              <a:rPr lang="en-US" altLang="zh-CN" sz="2000" b="1" dirty="0" smtClean="0">
                <a:solidFill>
                  <a:prstClr val="black"/>
                </a:solidFill>
                <a:ea typeface="Arial Unicode MS" panose="020B0604020202020204" pitchFamily="34" charset="-122"/>
                <a:cs typeface="Arial Unicode MS" panose="020B0604020202020204" pitchFamily="34" charset="-122"/>
              </a:rPr>
              <a:t>Amount</a:t>
            </a:r>
            <a:endParaRPr lang="zh-CN" altLang="en-US" sz="2000" b="1" dirty="0">
              <a:solidFill>
                <a:prstClr val="black"/>
              </a:solidFill>
              <a:ea typeface="Arial Unicode MS" panose="020B0604020202020204" pitchFamily="34" charset="-122"/>
              <a:cs typeface="Arial Unicode MS" panose="020B0604020202020204" pitchFamily="34" charset="-122"/>
            </a:endParaRPr>
          </a:p>
        </p:txBody>
      </p:sp>
      <p:sp>
        <p:nvSpPr>
          <p:cNvPr id="14" name="矩形 13"/>
          <p:cNvSpPr/>
          <p:nvPr/>
        </p:nvSpPr>
        <p:spPr>
          <a:xfrm>
            <a:off x="971600" y="2550132"/>
            <a:ext cx="1800200"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4"/>
              </a:buBlip>
              <a:tabLst>
                <a:tab pos="457200" algn="l"/>
              </a:tabLst>
            </a:pPr>
            <a:r>
              <a:rPr lang="zh-CN" altLang="en-US" sz="2000" b="1" dirty="0" smtClean="0">
                <a:solidFill>
                  <a:prstClr val="black"/>
                </a:solidFill>
                <a:ea typeface="Arial Unicode MS" panose="020B0604020202020204" pitchFamily="34" charset="-122"/>
                <a:cs typeface="Arial Unicode MS" panose="020B0604020202020204" pitchFamily="34" charset="-122"/>
              </a:rPr>
              <a:t> </a:t>
            </a:r>
            <a:r>
              <a:rPr lang="en-US" altLang="zh-CN" sz="2000" b="1" dirty="0" smtClean="0">
                <a:solidFill>
                  <a:prstClr val="black"/>
                </a:solidFill>
                <a:ea typeface="Arial Unicode MS" panose="020B0604020202020204" pitchFamily="34" charset="-122"/>
                <a:cs typeface="Arial Unicode MS" panose="020B0604020202020204" pitchFamily="34" charset="-122"/>
              </a:rPr>
              <a:t>Longevity</a:t>
            </a:r>
            <a:endParaRPr lang="zh-CN" altLang="en-US" sz="2000" b="1" dirty="0">
              <a:solidFill>
                <a:prstClr val="black"/>
              </a:solidFill>
              <a:ea typeface="Arial Unicode MS" panose="020B0604020202020204" pitchFamily="34" charset="-122"/>
              <a:cs typeface="Arial Unicode MS" panose="020B0604020202020204" pitchFamily="34" charset="-122"/>
            </a:endParaRPr>
          </a:p>
        </p:txBody>
      </p:sp>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6</a:t>
            </a:fld>
            <a:endParaRPr lang="zh-CN" altLang="en-US" sz="1100"/>
          </a:p>
        </p:txBody>
      </p:sp>
      <p:sp>
        <p:nvSpPr>
          <p:cNvPr id="16" name="矩形 4"/>
          <p:cNvSpPr/>
          <p:nvPr/>
        </p:nvSpPr>
        <p:spPr>
          <a:xfrm rot="10800000">
            <a:off x="36512" y="836712"/>
            <a:ext cx="431032" cy="50405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2200" b="1" dirty="0" smtClean="0">
                <a:ea typeface="Arial Unicode MS" panose="020B0604020202020204" pitchFamily="34" charset="-122"/>
                <a:cs typeface="Arial Unicode MS" panose="020B0604020202020204" pitchFamily="34" charset="-122"/>
              </a:rPr>
              <a:t>      1.1      </a:t>
            </a:r>
            <a:r>
              <a:rPr lang="en-US" altLang="zh-CN" sz="2200" dirty="0" smtClean="0">
                <a:ea typeface="Arial Unicode MS" panose="020B0604020202020204" pitchFamily="34" charset="-122"/>
                <a:cs typeface="Arial Unicode MS" panose="020B0604020202020204" pitchFamily="34" charset="-122"/>
              </a:rPr>
              <a:t>Renewable  &amp;  Clean  </a:t>
            </a:r>
            <a:endParaRPr lang="zh-CN" altLang="en-US" sz="2200" b="1" dirty="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42403282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flipH="1">
            <a:off x="252028" y="116632"/>
            <a:ext cx="8891972" cy="648072"/>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ea typeface="Arial Unicode MS" panose="020B0604020202020204" pitchFamily="34" charset="-122"/>
                <a:cs typeface="Arial Unicode MS" panose="020B0604020202020204" pitchFamily="34" charset="-122"/>
              </a:rPr>
              <a:t>E</a:t>
            </a:r>
            <a:r>
              <a:rPr lang="en-US" altLang="zh-CN" sz="2800" b="1" dirty="0" smtClean="0">
                <a:ea typeface="Arial Unicode MS" panose="020B0604020202020204" pitchFamily="34" charset="-122"/>
                <a:cs typeface="Arial Unicode MS" panose="020B0604020202020204" pitchFamily="34" charset="-122"/>
              </a:rPr>
              <a:t>nergy Payback Period is </a:t>
            </a:r>
            <a:r>
              <a:rPr lang="en-US" altLang="zh-CN" sz="2800" b="1" dirty="0">
                <a:ea typeface="Arial Unicode MS" panose="020B0604020202020204" pitchFamily="34" charset="-122"/>
                <a:cs typeface="Arial Unicode MS" panose="020B0604020202020204" pitchFamily="34" charset="-122"/>
              </a:rPr>
              <a:t>Short </a:t>
            </a:r>
            <a:endParaRPr lang="zh-CN" altLang="en-US" sz="2800" b="1" dirty="0">
              <a:ea typeface="Arial Unicode MS" panose="020B0604020202020204" pitchFamily="34" charset="-122"/>
              <a:cs typeface="Arial Unicode MS" panose="020B0604020202020204" pitchFamily="34" charset="-122"/>
            </a:endParaRPr>
          </a:p>
        </p:txBody>
      </p:sp>
      <p:sp>
        <p:nvSpPr>
          <p:cNvPr id="7" name="矩形 6"/>
          <p:cNvSpPr/>
          <p:nvPr/>
        </p:nvSpPr>
        <p:spPr>
          <a:xfrm>
            <a:off x="1187624" y="1844824"/>
            <a:ext cx="7812360" cy="369332"/>
          </a:xfrm>
          <a:prstGeom prst="rect">
            <a:avLst/>
          </a:prstGeom>
        </p:spPr>
        <p:txBody>
          <a:bodyPr wrap="square">
            <a:spAutoFit/>
          </a:bodyPr>
          <a:lstStyle/>
          <a:p>
            <a:r>
              <a:rPr lang="zh-CN" altLang="en-US" dirty="0" smtClean="0">
                <a:ea typeface="Arial Unicode MS" panose="020B0604020202020204" pitchFamily="34" charset="-122"/>
                <a:cs typeface="Arial Unicode MS" panose="020B0604020202020204" pitchFamily="34" charset="-122"/>
              </a:rPr>
              <a:t> </a:t>
            </a:r>
            <a:r>
              <a:rPr lang="en-US" altLang="zh-CN" b="1" dirty="0" smtClean="0">
                <a:solidFill>
                  <a:srgbClr val="C00000"/>
                </a:solidFill>
                <a:ea typeface="Arial Unicode MS" panose="020B0604020202020204" pitchFamily="34" charset="-122"/>
                <a:cs typeface="Arial Unicode MS" panose="020B0604020202020204" pitchFamily="34" charset="-122"/>
              </a:rPr>
              <a:t>621 kWh</a:t>
            </a:r>
            <a:r>
              <a:rPr lang="en-US" altLang="zh-CN" dirty="0">
                <a:ea typeface="Arial Unicode MS" panose="020B0604020202020204" pitchFamily="34" charset="-122"/>
                <a:cs typeface="Arial Unicode MS" panose="020B0604020202020204" pitchFamily="34" charset="-122"/>
              </a:rPr>
              <a:t> </a:t>
            </a:r>
            <a:r>
              <a:rPr lang="zh-CN" altLang="en-US" sz="1600" dirty="0">
                <a:ea typeface="Arial Unicode MS" panose="020B0604020202020204" pitchFamily="34" charset="-122"/>
                <a:cs typeface="Arial Unicode MS" panose="020B0604020202020204" pitchFamily="34" charset="-122"/>
              </a:rPr>
              <a:t> </a:t>
            </a:r>
            <a:r>
              <a:rPr lang="en-US" altLang="zh-CN" sz="1400" dirty="0" smtClean="0">
                <a:ea typeface="Arial Unicode MS" panose="020B0604020202020204" pitchFamily="34" charset="-122"/>
                <a:cs typeface="Arial Unicode MS" panose="020B0604020202020204" pitchFamily="34" charset="-122"/>
              </a:rPr>
              <a:t>(260 </a:t>
            </a:r>
            <a:r>
              <a:rPr lang="en-US" altLang="zh-CN" sz="1400" dirty="0">
                <a:ea typeface="Arial Unicode MS" panose="020B0604020202020204" pitchFamily="34" charset="-122"/>
                <a:cs typeface="Arial Unicode MS" panose="020B0604020202020204" pitchFamily="34" charset="-122"/>
              </a:rPr>
              <a:t>W silicon </a:t>
            </a:r>
            <a:r>
              <a:rPr lang="en-US" altLang="zh-CN" sz="1400" dirty="0" smtClean="0">
                <a:ea typeface="Arial Unicode MS" panose="020B0604020202020204" pitchFamily="34" charset="-122"/>
                <a:cs typeface="Arial Unicode MS" panose="020B0604020202020204" pitchFamily="34" charset="-122"/>
              </a:rPr>
              <a:t>module, 2012 )</a:t>
            </a:r>
            <a:endParaRPr lang="zh-CN" altLang="en-US" sz="1400" dirty="0">
              <a:ea typeface="Arial Unicode MS" panose="020B0604020202020204" pitchFamily="34" charset="-122"/>
              <a:cs typeface="Arial Unicode MS" panose="020B0604020202020204" pitchFamily="34" charset="-122"/>
            </a:endParaRPr>
          </a:p>
        </p:txBody>
      </p:sp>
      <p:sp>
        <p:nvSpPr>
          <p:cNvPr id="12" name="矩形 11"/>
          <p:cNvSpPr/>
          <p:nvPr/>
        </p:nvSpPr>
        <p:spPr>
          <a:xfrm>
            <a:off x="827584" y="1181785"/>
            <a:ext cx="2952328"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zh-CN" altLang="en-US" sz="2000" b="1" dirty="0">
                <a:solidFill>
                  <a:prstClr val="black"/>
                </a:solidFill>
                <a:ea typeface="Arial Unicode MS" panose="020B0604020202020204" pitchFamily="34" charset="-122"/>
                <a:cs typeface="Arial Unicode MS" panose="020B0604020202020204" pitchFamily="34" charset="-122"/>
              </a:rPr>
              <a:t> </a:t>
            </a:r>
            <a:r>
              <a:rPr lang="en-US" altLang="zh-CN" sz="2000" b="1" dirty="0" smtClean="0">
                <a:solidFill>
                  <a:prstClr val="black"/>
                </a:solidFill>
                <a:ea typeface="Arial Unicode MS" panose="020B0604020202020204" pitchFamily="34" charset="-122"/>
                <a:cs typeface="Arial Unicode MS" panose="020B0604020202020204" pitchFamily="34" charset="-122"/>
              </a:rPr>
              <a:t>Energy Consumed</a:t>
            </a:r>
            <a:endParaRPr lang="zh-CN" altLang="en-US" sz="2000" b="1" dirty="0">
              <a:solidFill>
                <a:prstClr val="black"/>
              </a:solidFill>
              <a:ea typeface="Arial Unicode MS" panose="020B0604020202020204" pitchFamily="34" charset="-122"/>
              <a:cs typeface="Arial Unicode MS" panose="020B0604020202020204" pitchFamily="34" charset="-122"/>
            </a:endParaRPr>
          </a:p>
        </p:txBody>
      </p:sp>
      <p:sp>
        <p:nvSpPr>
          <p:cNvPr id="14" name="矩形 13"/>
          <p:cNvSpPr/>
          <p:nvPr/>
        </p:nvSpPr>
        <p:spPr>
          <a:xfrm>
            <a:off x="827584" y="2514962"/>
            <a:ext cx="2952328"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zh-CN" altLang="en-US" sz="2000" b="1" dirty="0" smtClean="0">
                <a:solidFill>
                  <a:prstClr val="black"/>
                </a:solidFill>
                <a:ea typeface="Arial Unicode MS" panose="020B0604020202020204" pitchFamily="34" charset="-122"/>
                <a:cs typeface="Arial Unicode MS" panose="020B0604020202020204" pitchFamily="34" charset="-122"/>
              </a:rPr>
              <a:t> </a:t>
            </a:r>
            <a:r>
              <a:rPr lang="en-US" altLang="zh-CN" sz="2000" b="1" dirty="0" smtClean="0">
                <a:solidFill>
                  <a:prstClr val="black"/>
                </a:solidFill>
                <a:ea typeface="Arial Unicode MS" panose="020B0604020202020204" pitchFamily="34" charset="-122"/>
                <a:cs typeface="Arial Unicode MS" panose="020B0604020202020204" pitchFamily="34" charset="-122"/>
              </a:rPr>
              <a:t>Energy Produced</a:t>
            </a:r>
            <a:endParaRPr lang="zh-CN" altLang="en-US" sz="2000" b="1" dirty="0">
              <a:solidFill>
                <a:prstClr val="black"/>
              </a:solidFill>
              <a:ea typeface="Arial Unicode MS" panose="020B0604020202020204" pitchFamily="34" charset="-122"/>
              <a:cs typeface="Arial Unicode MS" panose="020B0604020202020204" pitchFamily="34" charset="-122"/>
            </a:endParaRPr>
          </a:p>
        </p:txBody>
      </p:sp>
      <p:graphicFrame>
        <p:nvGraphicFramePr>
          <p:cNvPr id="3" name="表格 2"/>
          <p:cNvGraphicFramePr>
            <a:graphicFrameLocks noGrp="1"/>
          </p:cNvGraphicFramePr>
          <p:nvPr>
            <p:extLst>
              <p:ext uri="{D42A27DB-BD31-4B8C-83A1-F6EECF244321}">
                <p14:modId xmlns:p14="http://schemas.microsoft.com/office/powerpoint/2010/main" val="1960162380"/>
              </p:ext>
            </p:extLst>
          </p:nvPr>
        </p:nvGraphicFramePr>
        <p:xfrm>
          <a:off x="1332638" y="3352560"/>
          <a:ext cx="6839762" cy="2467476"/>
        </p:xfrm>
        <a:graphic>
          <a:graphicData uri="http://schemas.openxmlformats.org/drawingml/2006/table">
            <a:tbl>
              <a:tblPr>
                <a:tableStyleId>{9D7B26C5-4107-4FEC-AEDC-1716B250A1EF}</a:tableStyleId>
              </a:tblPr>
              <a:tblGrid>
                <a:gridCol w="1453959"/>
                <a:gridCol w="1809448"/>
                <a:gridCol w="1806409"/>
                <a:gridCol w="1769946"/>
              </a:tblGrid>
              <a:tr h="717517">
                <a:tc>
                  <a:txBody>
                    <a:bodyPr/>
                    <a:lstStyle/>
                    <a:p>
                      <a:endParaRPr lang="zh-CN" sz="12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spcAft>
                          <a:spcPts val="0"/>
                        </a:spcAft>
                      </a:pPr>
                      <a:r>
                        <a:rPr lang="en-US" altLang="zh-CN" sz="1200" kern="1200" dirty="0" smtClean="0">
                          <a:effectLst/>
                        </a:rPr>
                        <a:t>Irradiance Region</a:t>
                      </a:r>
                    </a:p>
                    <a:p>
                      <a:pPr algn="ctr" fontAlgn="ctr">
                        <a:spcAft>
                          <a:spcPts val="0"/>
                        </a:spcAft>
                      </a:pPr>
                      <a:r>
                        <a:rPr lang="en-US" altLang="zh-CN" sz="1200" kern="1200" dirty="0" smtClean="0">
                          <a:effectLst/>
                        </a:rPr>
                        <a:t> I</a:t>
                      </a:r>
                      <a:endParaRPr lang="zh-CN" sz="1200" b="1"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spcAft>
                          <a:spcPts val="0"/>
                        </a:spcAft>
                      </a:pPr>
                      <a:r>
                        <a:rPr lang="en-US" altLang="zh-CN" sz="1200" kern="1200" dirty="0" smtClean="0">
                          <a:effectLst/>
                        </a:rPr>
                        <a:t>Irradiance Region </a:t>
                      </a:r>
                    </a:p>
                    <a:p>
                      <a:pPr algn="ctr" fontAlgn="ctr">
                        <a:spcAft>
                          <a:spcPts val="0"/>
                        </a:spcAft>
                      </a:pPr>
                      <a:r>
                        <a:rPr lang="en-US" altLang="zh-CN" sz="1200" kern="1200" dirty="0" smtClean="0">
                          <a:effectLst/>
                        </a:rPr>
                        <a:t>II</a:t>
                      </a:r>
                      <a:endParaRPr lang="zh-CN" sz="1200" b="1"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spcAft>
                          <a:spcPts val="0"/>
                        </a:spcAft>
                      </a:pPr>
                      <a:r>
                        <a:rPr lang="en-US" altLang="zh-CN" sz="1200" kern="1200" dirty="0" smtClean="0">
                          <a:effectLst/>
                        </a:rPr>
                        <a:t>Irradiance Region </a:t>
                      </a:r>
                    </a:p>
                    <a:p>
                      <a:pPr algn="ctr" fontAlgn="ctr">
                        <a:spcAft>
                          <a:spcPts val="0"/>
                        </a:spcAft>
                      </a:pPr>
                      <a:r>
                        <a:rPr lang="en-US" altLang="zh-CN" sz="1200" kern="1200" dirty="0" smtClean="0">
                          <a:effectLst/>
                        </a:rPr>
                        <a:t>III</a:t>
                      </a:r>
                      <a:endParaRPr lang="zh-CN" sz="1200" b="1"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lnT w="12700" cap="flat" cmpd="sng" algn="ctr">
                      <a:solidFill>
                        <a:schemeClr val="tx1"/>
                      </a:solidFill>
                      <a:prstDash val="solid"/>
                      <a:round/>
                      <a:headEnd type="none" w="med" len="med"/>
                      <a:tailEnd type="none" w="med" len="med"/>
                    </a:lnT>
                  </a:tcPr>
                </a:tc>
              </a:tr>
              <a:tr h="631479">
                <a:tc>
                  <a:txBody>
                    <a:bodyPr/>
                    <a:lstStyle/>
                    <a:p>
                      <a:pPr algn="ctr" fontAlgn="ctr">
                        <a:spcAft>
                          <a:spcPts val="0"/>
                        </a:spcAft>
                      </a:pPr>
                      <a:r>
                        <a:rPr lang="en-US" altLang="zh-CN" sz="1200" kern="1200" dirty="0" smtClean="0">
                          <a:effectLst/>
                        </a:rPr>
                        <a:t>The Gross Generation</a:t>
                      </a:r>
                    </a:p>
                    <a:p>
                      <a:pPr algn="ctr" fontAlgn="ctr">
                        <a:spcAft>
                          <a:spcPts val="0"/>
                        </a:spcAft>
                      </a:pPr>
                      <a:r>
                        <a:rPr lang="en-US" altLang="zh-CN" sz="1200" kern="1200" dirty="0" smtClean="0">
                          <a:effectLst/>
                        </a:rPr>
                        <a:t> in a Life Cycle </a:t>
                      </a:r>
                      <a:endParaRPr lang="zh-CN" sz="1200" kern="1200" dirty="0">
                        <a:solidFill>
                          <a:srgbClr val="0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spcAft>
                          <a:spcPts val="0"/>
                        </a:spcAft>
                      </a:pPr>
                      <a:r>
                        <a:rPr lang="en-US" sz="1400" kern="1200" dirty="0">
                          <a:effectLst/>
                        </a:rPr>
                        <a:t>12241 </a:t>
                      </a:r>
                      <a:r>
                        <a:rPr lang="en-US" altLang="zh-CN" sz="1400" kern="1200" dirty="0" smtClean="0">
                          <a:effectLst/>
                        </a:rPr>
                        <a:t>kWh</a:t>
                      </a:r>
                      <a:endParaRPr lang="zh-CN" sz="14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spcAft>
                          <a:spcPts val="0"/>
                        </a:spcAft>
                      </a:pPr>
                      <a:r>
                        <a:rPr lang="en-US" sz="1400" kern="1200" dirty="0">
                          <a:effectLst/>
                        </a:rPr>
                        <a:t>9728 </a:t>
                      </a:r>
                      <a:r>
                        <a:rPr lang="en-US" altLang="zh-CN" sz="1400" kern="1200" dirty="0" smtClean="0">
                          <a:effectLst/>
                        </a:rPr>
                        <a:t>kWh</a:t>
                      </a:r>
                      <a:endParaRPr lang="zh-CN" altLang="zh-CN" sz="14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spcAft>
                          <a:spcPts val="0"/>
                        </a:spcAft>
                      </a:pPr>
                      <a:r>
                        <a:rPr lang="en-US" sz="1400" kern="1200" dirty="0">
                          <a:effectLst/>
                        </a:rPr>
                        <a:t>7956 </a:t>
                      </a:r>
                      <a:r>
                        <a:rPr lang="en-US" altLang="zh-CN" sz="1400" kern="1200" dirty="0" smtClean="0">
                          <a:effectLst/>
                        </a:rPr>
                        <a:t>kWh</a:t>
                      </a:r>
                      <a:endParaRPr lang="zh-CN" altLang="zh-CN" sz="14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r>
              <a:tr h="631479">
                <a:tc>
                  <a:txBody>
                    <a:bodyPr/>
                    <a:lstStyle/>
                    <a:p>
                      <a:pPr algn="ctr" fontAlgn="ctr">
                        <a:spcAft>
                          <a:spcPts val="0"/>
                        </a:spcAft>
                      </a:pPr>
                      <a:r>
                        <a:rPr lang="en-US" altLang="zh-CN" sz="1200" kern="1200" dirty="0" smtClean="0">
                          <a:effectLst/>
                        </a:rPr>
                        <a:t>Annual Generation</a:t>
                      </a:r>
                      <a:endParaRPr lang="zh-CN" sz="12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spcAft>
                          <a:spcPts val="0"/>
                        </a:spcAft>
                      </a:pPr>
                      <a:r>
                        <a:rPr lang="en-US" sz="1400" kern="1200" dirty="0">
                          <a:effectLst/>
                        </a:rPr>
                        <a:t>490 </a:t>
                      </a:r>
                      <a:r>
                        <a:rPr lang="en-US" altLang="zh-CN" sz="1400" kern="1200" dirty="0" smtClean="0">
                          <a:effectLst/>
                        </a:rPr>
                        <a:t>kWh</a:t>
                      </a:r>
                      <a:endParaRPr lang="zh-CN" altLang="zh-CN" sz="14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spcAft>
                          <a:spcPts val="0"/>
                        </a:spcAft>
                      </a:pPr>
                      <a:r>
                        <a:rPr lang="en-US" sz="1400" kern="1200" dirty="0">
                          <a:effectLst/>
                        </a:rPr>
                        <a:t>389 </a:t>
                      </a:r>
                      <a:r>
                        <a:rPr lang="en-US" altLang="zh-CN" sz="1400" kern="1200" dirty="0" smtClean="0">
                          <a:effectLst/>
                        </a:rPr>
                        <a:t>kWh</a:t>
                      </a:r>
                      <a:endParaRPr lang="zh-CN" altLang="zh-CN" sz="14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spcAft>
                          <a:spcPts val="0"/>
                        </a:spcAft>
                      </a:pPr>
                      <a:r>
                        <a:rPr lang="en-US" sz="1400" kern="1200" dirty="0">
                          <a:effectLst/>
                        </a:rPr>
                        <a:t>318 </a:t>
                      </a:r>
                      <a:r>
                        <a:rPr lang="en-US" altLang="zh-CN" sz="1400" kern="1200" dirty="0" smtClean="0">
                          <a:effectLst/>
                        </a:rPr>
                        <a:t>kWh</a:t>
                      </a:r>
                      <a:endParaRPr lang="zh-CN" altLang="zh-CN" sz="14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r>
              <a:tr h="487001">
                <a:tc>
                  <a:txBody>
                    <a:bodyPr/>
                    <a:lstStyle/>
                    <a:p>
                      <a:pPr algn="ctr" fontAlgn="ctr">
                        <a:spcAft>
                          <a:spcPts val="0"/>
                        </a:spcAft>
                      </a:pPr>
                      <a:r>
                        <a:rPr lang="en-US" altLang="zh-CN" sz="1200" kern="1200" dirty="0" smtClean="0">
                          <a:effectLst/>
                        </a:rPr>
                        <a:t>Energy Payback Period</a:t>
                      </a:r>
                      <a:endParaRPr lang="zh-CN" sz="1200" kern="100" dirty="0">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spcAft>
                          <a:spcPts val="0"/>
                        </a:spcAft>
                      </a:pPr>
                      <a:r>
                        <a:rPr lang="en-US" sz="1600" b="1" kern="1200" dirty="0" smtClean="0">
                          <a:solidFill>
                            <a:srgbClr val="C00000"/>
                          </a:solidFill>
                          <a:effectLst/>
                        </a:rPr>
                        <a:t>1.25</a:t>
                      </a:r>
                      <a:r>
                        <a:rPr lang="en-US" sz="1600" b="1" kern="1200" baseline="0" dirty="0">
                          <a:solidFill>
                            <a:srgbClr val="C00000"/>
                          </a:solidFill>
                          <a:effectLst/>
                        </a:rPr>
                        <a:t> </a:t>
                      </a:r>
                      <a:r>
                        <a:rPr lang="en-US" sz="1600" b="1" kern="1200" baseline="0" dirty="0" smtClean="0">
                          <a:solidFill>
                            <a:srgbClr val="C00000"/>
                          </a:solidFill>
                          <a:effectLst/>
                        </a:rPr>
                        <a:t>years</a:t>
                      </a:r>
                      <a:endParaRPr lang="zh-CN" sz="1600" b="1" kern="100" dirty="0">
                        <a:solidFill>
                          <a:srgbClr val="C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spcAft>
                          <a:spcPts val="0"/>
                        </a:spcAft>
                      </a:pPr>
                      <a:r>
                        <a:rPr lang="en-US" sz="1600" b="1" kern="1200" dirty="0" smtClean="0">
                          <a:solidFill>
                            <a:srgbClr val="C00000"/>
                          </a:solidFill>
                          <a:effectLst/>
                        </a:rPr>
                        <a:t>1.6</a:t>
                      </a:r>
                      <a:r>
                        <a:rPr lang="en-US" sz="1600" b="1" kern="1200" baseline="0" dirty="0">
                          <a:solidFill>
                            <a:srgbClr val="C00000"/>
                          </a:solidFill>
                          <a:effectLst/>
                        </a:rPr>
                        <a:t> </a:t>
                      </a:r>
                      <a:r>
                        <a:rPr lang="en-US" sz="1600" b="1" kern="1200" baseline="0" dirty="0" smtClean="0">
                          <a:solidFill>
                            <a:srgbClr val="C00000"/>
                          </a:solidFill>
                          <a:effectLst/>
                        </a:rPr>
                        <a:t>years</a:t>
                      </a:r>
                      <a:endParaRPr lang="zh-CN" sz="1600" b="1" kern="100" dirty="0">
                        <a:solidFill>
                          <a:srgbClr val="C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c>
                  <a:txBody>
                    <a:bodyPr/>
                    <a:lstStyle/>
                    <a:p>
                      <a:pPr algn="ctr" fontAlgn="ctr">
                        <a:spcAft>
                          <a:spcPts val="0"/>
                        </a:spcAft>
                      </a:pPr>
                      <a:r>
                        <a:rPr lang="en-US" sz="1600" b="1" kern="1200" dirty="0" smtClean="0">
                          <a:solidFill>
                            <a:srgbClr val="C00000"/>
                          </a:solidFill>
                          <a:effectLst/>
                        </a:rPr>
                        <a:t>2.0</a:t>
                      </a:r>
                      <a:r>
                        <a:rPr lang="en-US" sz="1600" b="1" kern="1200" baseline="0" dirty="0">
                          <a:solidFill>
                            <a:srgbClr val="C00000"/>
                          </a:solidFill>
                          <a:effectLst/>
                        </a:rPr>
                        <a:t> </a:t>
                      </a:r>
                      <a:r>
                        <a:rPr lang="en-US" sz="1600" b="1" kern="1200" baseline="0" dirty="0" smtClean="0">
                          <a:solidFill>
                            <a:srgbClr val="C00000"/>
                          </a:solidFill>
                          <a:effectLst/>
                        </a:rPr>
                        <a:t>years</a:t>
                      </a:r>
                      <a:endParaRPr lang="zh-CN" sz="1600" b="1" kern="100" dirty="0">
                        <a:solidFill>
                          <a:srgbClr val="C00000"/>
                        </a:solidFill>
                        <a:effectLst/>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9525" marR="9525" marT="9525" marB="0" anchor="ctr"/>
                </a:tc>
              </a:tr>
            </a:tbl>
          </a:graphicData>
        </a:graphic>
      </p:graphicFrame>
      <p:sp>
        <p:nvSpPr>
          <p:cNvPr id="13" name="矩形 12"/>
          <p:cNvSpPr/>
          <p:nvPr/>
        </p:nvSpPr>
        <p:spPr>
          <a:xfrm>
            <a:off x="5397027" y="5892044"/>
            <a:ext cx="2919389" cy="261610"/>
          </a:xfrm>
          <a:prstGeom prst="rect">
            <a:avLst/>
          </a:prstGeom>
        </p:spPr>
        <p:txBody>
          <a:bodyPr wrap="none">
            <a:spAutoFit/>
          </a:bodyPr>
          <a:lstStyle/>
          <a:p>
            <a:r>
              <a:rPr lang="en-US" altLang="zh-CN" sz="1100" dirty="0">
                <a:solidFill>
                  <a:schemeClr val="tx1">
                    <a:lumMod val="50000"/>
                    <a:lumOff val="50000"/>
                  </a:schemeClr>
                </a:solidFill>
                <a:ea typeface="Arial Unicode MS" panose="020B0604020202020204" pitchFamily="34" charset="-122"/>
                <a:cs typeface="Arial Unicode MS" panose="020B0604020202020204" pitchFamily="34" charset="-122"/>
              </a:rPr>
              <a:t>Source:  Carbon footprint report_2012_Intertek</a:t>
            </a:r>
            <a:endParaRPr lang="zh-CN" altLang="zh-CN" sz="1100" dirty="0">
              <a:solidFill>
                <a:schemeClr val="tx1">
                  <a:lumMod val="50000"/>
                  <a:lumOff val="50000"/>
                </a:schemeClr>
              </a:solidFill>
              <a:ea typeface="Arial Unicode MS" panose="020B0604020202020204" pitchFamily="34" charset="-122"/>
              <a:cs typeface="Arial Unicode MS" panose="020B0604020202020204" pitchFamily="34" charset="-122"/>
            </a:endParaRPr>
          </a:p>
        </p:txBody>
      </p:sp>
      <p:sp>
        <p:nvSpPr>
          <p:cNvPr id="9" name="矩形 4"/>
          <p:cNvSpPr/>
          <p:nvPr/>
        </p:nvSpPr>
        <p:spPr>
          <a:xfrm rot="10800000">
            <a:off x="36512" y="836712"/>
            <a:ext cx="431032" cy="50405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2200" b="1" dirty="0" smtClean="0">
                <a:ea typeface="Arial Unicode MS" panose="020B0604020202020204" pitchFamily="34" charset="-122"/>
                <a:cs typeface="Arial Unicode MS" panose="020B0604020202020204" pitchFamily="34" charset="-122"/>
              </a:rPr>
              <a:t>      1.1      </a:t>
            </a:r>
            <a:r>
              <a:rPr lang="en-US" altLang="zh-CN" sz="2200" dirty="0" smtClean="0">
                <a:ea typeface="Arial Unicode MS" panose="020B0604020202020204" pitchFamily="34" charset="-122"/>
                <a:cs typeface="Arial Unicode MS" panose="020B0604020202020204" pitchFamily="34" charset="-122"/>
              </a:rPr>
              <a:t>Renewable  &amp;  Clean  </a:t>
            </a:r>
            <a:endParaRPr lang="zh-CN" altLang="en-US" sz="2200" b="1" dirty="0">
              <a:ea typeface="Arial Unicode MS" panose="020B0604020202020204" pitchFamily="34" charset="-122"/>
              <a:cs typeface="Arial Unicode MS" panose="020B0604020202020204" pitchFamily="34" charset="-122"/>
            </a:endParaRPr>
          </a:p>
        </p:txBody>
      </p:sp>
      <p:sp>
        <p:nvSpPr>
          <p:cNvPr id="4" name="页脚占位符 3"/>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7</a:t>
            </a:fld>
            <a:endParaRPr lang="zh-CN" altLang="en-US" sz="1100"/>
          </a:p>
        </p:txBody>
      </p:sp>
    </p:spTree>
    <p:extLst>
      <p:ext uri="{BB962C8B-B14F-4D97-AF65-F5344CB8AC3E}">
        <p14:creationId xmlns:p14="http://schemas.microsoft.com/office/powerpoint/2010/main" val="2687665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flipH="1">
            <a:off x="252028" y="116632"/>
            <a:ext cx="8891972" cy="648072"/>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ea typeface="Arial Unicode MS" panose="020B0604020202020204" pitchFamily="34" charset="-122"/>
                <a:cs typeface="Arial Unicode MS" panose="020B0604020202020204" pitchFamily="34" charset="-122"/>
              </a:rPr>
              <a:t>Carbon Emission is Low</a:t>
            </a:r>
            <a:endParaRPr lang="zh-CN" altLang="en-US" sz="2800" b="1" dirty="0">
              <a:ea typeface="Arial Unicode MS" panose="020B0604020202020204" pitchFamily="34" charset="-122"/>
              <a:cs typeface="Arial Unicode MS" panose="020B0604020202020204" pitchFamily="34" charset="-122"/>
            </a:endParaRPr>
          </a:p>
        </p:txBody>
      </p:sp>
      <p:sp>
        <p:nvSpPr>
          <p:cNvPr id="7" name="矩形 6"/>
          <p:cNvSpPr/>
          <p:nvPr/>
        </p:nvSpPr>
        <p:spPr>
          <a:xfrm>
            <a:off x="2411760" y="1778491"/>
            <a:ext cx="6300192" cy="369332"/>
          </a:xfrm>
          <a:prstGeom prst="rect">
            <a:avLst/>
          </a:prstGeom>
        </p:spPr>
        <p:txBody>
          <a:bodyPr wrap="square">
            <a:spAutoFit/>
          </a:bodyPr>
          <a:lstStyle/>
          <a:p>
            <a:r>
              <a:rPr lang="en-US" altLang="zh-CN" b="1" dirty="0" smtClean="0">
                <a:solidFill>
                  <a:srgbClr val="C00000"/>
                </a:solidFill>
                <a:ea typeface="Arial Unicode MS" panose="020B0604020202020204" pitchFamily="34" charset="-122"/>
                <a:cs typeface="Arial Unicode MS" panose="020B0604020202020204" pitchFamily="34" charset="-122"/>
              </a:rPr>
              <a:t>Energy Industry</a:t>
            </a:r>
            <a:r>
              <a:rPr lang="en-US" altLang="zh-CN">
                <a:ea typeface="Arial Unicode MS" panose="020B0604020202020204" pitchFamily="34" charset="-122"/>
                <a:cs typeface="Arial Unicode MS" panose="020B0604020202020204" pitchFamily="34" charset="-122"/>
              </a:rPr>
              <a:t>,</a:t>
            </a:r>
            <a:r>
              <a:rPr lang="en-US" altLang="zh-CN" smtClean="0">
                <a:ea typeface="Arial Unicode MS" panose="020B0604020202020204" pitchFamily="34" charset="-122"/>
                <a:cs typeface="Arial Unicode MS" panose="020B0604020202020204" pitchFamily="34" charset="-122"/>
              </a:rPr>
              <a:t>  </a:t>
            </a:r>
            <a:r>
              <a:rPr lang="en-US" altLang="zh-CN" smtClean="0">
                <a:solidFill>
                  <a:prstClr val="black"/>
                </a:solidFill>
                <a:ea typeface="Arial Unicode MS" panose="020B0604020202020204" pitchFamily="34" charset="-122"/>
                <a:cs typeface="Arial Unicode MS" panose="020B0604020202020204" pitchFamily="34" charset="-122"/>
              </a:rPr>
              <a:t>the </a:t>
            </a:r>
            <a:r>
              <a:rPr lang="en-US" altLang="zh-CN" dirty="0" smtClean="0">
                <a:solidFill>
                  <a:prstClr val="black"/>
                </a:solidFill>
                <a:ea typeface="Arial Unicode MS" panose="020B0604020202020204" pitchFamily="34" charset="-122"/>
                <a:cs typeface="Arial Unicode MS" panose="020B0604020202020204" pitchFamily="34" charset="-122"/>
              </a:rPr>
              <a:t>largest source of </a:t>
            </a:r>
            <a:r>
              <a:rPr lang="en-US" altLang="zh-CN" smtClean="0">
                <a:solidFill>
                  <a:prstClr val="black"/>
                </a:solidFill>
                <a:ea typeface="Arial Unicode MS" panose="020B0604020202020204" pitchFamily="34" charset="-122"/>
                <a:cs typeface="Arial Unicode MS" panose="020B0604020202020204" pitchFamily="34" charset="-122"/>
              </a:rPr>
              <a:t>GHG emissions,  </a:t>
            </a:r>
            <a:r>
              <a:rPr lang="en-US" altLang="zh-CN" b="1" smtClean="0">
                <a:solidFill>
                  <a:srgbClr val="C00000"/>
                </a:solidFill>
                <a:ea typeface="Arial Unicode MS" panose="020B0604020202020204" pitchFamily="34" charset="-122"/>
                <a:cs typeface="Arial Unicode MS" panose="020B0604020202020204" pitchFamily="34" charset="-122"/>
              </a:rPr>
              <a:t>69%</a:t>
            </a:r>
            <a:r>
              <a:rPr lang="en-US" altLang="zh-CN" sz="1600" smtClean="0">
                <a:ea typeface="Arial Unicode MS" panose="020B0604020202020204" pitchFamily="34" charset="-122"/>
                <a:cs typeface="Arial Unicode MS" panose="020B0604020202020204" pitchFamily="34" charset="-122"/>
              </a:rPr>
              <a:t> </a:t>
            </a:r>
            <a:r>
              <a:rPr lang="en-US" altLang="zh-CN" smtClean="0">
                <a:solidFill>
                  <a:prstClr val="black"/>
                </a:solidFill>
                <a:ea typeface="Arial Unicode MS" panose="020B0604020202020204" pitchFamily="34" charset="-122"/>
                <a:cs typeface="Arial Unicode MS" panose="020B0604020202020204" pitchFamily="34" charset="-122"/>
              </a:rPr>
              <a:t> </a:t>
            </a:r>
            <a:endParaRPr lang="zh-CN" altLang="en-US" sz="1600" dirty="0">
              <a:ea typeface="Arial Unicode MS" panose="020B0604020202020204" pitchFamily="34" charset="-122"/>
              <a:cs typeface="Arial Unicode MS" panose="020B0604020202020204" pitchFamily="34" charset="-122"/>
            </a:endParaRPr>
          </a:p>
        </p:txBody>
      </p:sp>
      <p:sp>
        <p:nvSpPr>
          <p:cNvPr id="11" name="矩形 10"/>
          <p:cNvSpPr/>
          <p:nvPr/>
        </p:nvSpPr>
        <p:spPr>
          <a:xfrm>
            <a:off x="5148064" y="6047710"/>
            <a:ext cx="2935419" cy="261610"/>
          </a:xfrm>
          <a:prstGeom prst="rect">
            <a:avLst/>
          </a:prstGeom>
        </p:spPr>
        <p:txBody>
          <a:bodyPr wrap="none">
            <a:spAutoFit/>
          </a:bodyPr>
          <a:lstStyle/>
          <a:p>
            <a:r>
              <a:rPr lang="en-US" altLang="zh-CN" sz="1100" dirty="0">
                <a:solidFill>
                  <a:schemeClr val="tx1">
                    <a:lumMod val="50000"/>
                    <a:lumOff val="50000"/>
                  </a:schemeClr>
                </a:solidFill>
                <a:ea typeface="Arial Unicode MS" panose="020B0604020202020204" pitchFamily="34" charset="-122"/>
                <a:cs typeface="Arial Unicode MS" panose="020B0604020202020204" pitchFamily="34" charset="-122"/>
              </a:rPr>
              <a:t>Source: Carbon Footprint Report_2012_Intertek</a:t>
            </a:r>
            <a:endParaRPr lang="zh-CN" altLang="zh-CN" sz="1100" dirty="0">
              <a:solidFill>
                <a:schemeClr val="tx1">
                  <a:lumMod val="50000"/>
                  <a:lumOff val="50000"/>
                </a:schemeClr>
              </a:solidFill>
              <a:ea typeface="Arial Unicode MS" panose="020B0604020202020204" pitchFamily="34" charset="-122"/>
              <a:cs typeface="Arial Unicode MS" panose="020B0604020202020204" pitchFamily="34" charset="-122"/>
            </a:endParaRPr>
          </a:p>
        </p:txBody>
      </p:sp>
      <p:sp>
        <p:nvSpPr>
          <p:cNvPr id="12" name="矩形 11"/>
          <p:cNvSpPr/>
          <p:nvPr/>
        </p:nvSpPr>
        <p:spPr>
          <a:xfrm>
            <a:off x="827584" y="1124744"/>
            <a:ext cx="3744416"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zh-CN" altLang="en-US" sz="2000" b="1" dirty="0">
                <a:solidFill>
                  <a:prstClr val="black"/>
                </a:solidFill>
                <a:ea typeface="Arial Unicode MS" panose="020B0604020202020204" pitchFamily="34" charset="-122"/>
                <a:cs typeface="Arial Unicode MS" panose="020B0604020202020204" pitchFamily="34" charset="-122"/>
              </a:rPr>
              <a:t> </a:t>
            </a:r>
            <a:r>
              <a:rPr lang="en-US" altLang="zh-CN" sz="2000" b="1" dirty="0" smtClean="0">
                <a:solidFill>
                  <a:prstClr val="black"/>
                </a:solidFill>
                <a:ea typeface="Arial Unicode MS" panose="020B0604020202020204" pitchFamily="34" charset="-122"/>
                <a:cs typeface="Arial Unicode MS" panose="020B0604020202020204" pitchFamily="34" charset="-122"/>
              </a:rPr>
              <a:t>Pressure to be Green</a:t>
            </a:r>
            <a:endParaRPr lang="zh-CN" altLang="en-US" sz="2000" b="1" dirty="0">
              <a:solidFill>
                <a:prstClr val="black"/>
              </a:solidFill>
              <a:ea typeface="Arial Unicode MS" panose="020B0604020202020204" pitchFamily="34" charset="-122"/>
              <a:cs typeface="Arial Unicode MS" panose="020B0604020202020204" pitchFamily="34" charset="-122"/>
            </a:endParaRPr>
          </a:p>
        </p:txBody>
      </p:sp>
      <p:sp>
        <p:nvSpPr>
          <p:cNvPr id="14" name="矩形 13"/>
          <p:cNvSpPr/>
          <p:nvPr/>
        </p:nvSpPr>
        <p:spPr>
          <a:xfrm>
            <a:off x="827584" y="2298938"/>
            <a:ext cx="2448272"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zh-CN" altLang="en-US" sz="2000" b="1" dirty="0" smtClean="0">
                <a:solidFill>
                  <a:prstClr val="black"/>
                </a:solidFill>
                <a:ea typeface="Arial Unicode MS" panose="020B0604020202020204" pitchFamily="34" charset="-122"/>
                <a:cs typeface="Arial Unicode MS" panose="020B0604020202020204" pitchFamily="34" charset="-122"/>
              </a:rPr>
              <a:t> </a:t>
            </a:r>
            <a:r>
              <a:rPr lang="en-US" altLang="zh-CN" sz="2000" b="1" dirty="0" smtClean="0">
                <a:solidFill>
                  <a:prstClr val="black"/>
                </a:solidFill>
                <a:ea typeface="Arial Unicode MS" panose="020B0604020202020204" pitchFamily="34" charset="-122"/>
                <a:cs typeface="Arial Unicode MS" panose="020B0604020202020204" pitchFamily="34" charset="-122"/>
              </a:rPr>
              <a:t>One Solution</a:t>
            </a:r>
            <a:r>
              <a:rPr lang="zh-CN" altLang="en-US" sz="2000" b="1" dirty="0" smtClean="0">
                <a:solidFill>
                  <a:prstClr val="black"/>
                </a:solidFill>
                <a:ea typeface="Arial Unicode MS" panose="020B0604020202020204" pitchFamily="34" charset="-122"/>
                <a:cs typeface="Arial Unicode MS" panose="020B0604020202020204" pitchFamily="34" charset="-122"/>
              </a:rPr>
              <a:t> </a:t>
            </a:r>
            <a:endParaRPr lang="zh-CN" altLang="en-US" sz="2000" b="1" dirty="0">
              <a:solidFill>
                <a:prstClr val="black"/>
              </a:solidFill>
              <a:ea typeface="Arial Unicode MS" panose="020B0604020202020204" pitchFamily="34" charset="-122"/>
              <a:cs typeface="Arial Unicode MS" panose="020B0604020202020204" pitchFamily="34" charset="-122"/>
            </a:endParaRPr>
          </a:p>
        </p:txBody>
      </p:sp>
      <p:sp>
        <p:nvSpPr>
          <p:cNvPr id="13" name="矩形 12"/>
          <p:cNvSpPr/>
          <p:nvPr/>
        </p:nvSpPr>
        <p:spPr>
          <a:xfrm>
            <a:off x="2411760" y="2666651"/>
            <a:ext cx="6408712" cy="646331"/>
          </a:xfrm>
          <a:prstGeom prst="rect">
            <a:avLst/>
          </a:prstGeom>
        </p:spPr>
        <p:txBody>
          <a:bodyPr wrap="square">
            <a:spAutoFit/>
          </a:bodyPr>
          <a:lstStyle/>
          <a:p>
            <a:pPr>
              <a:lnSpc>
                <a:spcPct val="200000"/>
              </a:lnSpc>
            </a:pPr>
            <a:r>
              <a:rPr lang="en-US" altLang="zh-CN" b="1" dirty="0" smtClean="0">
                <a:solidFill>
                  <a:srgbClr val="C00000"/>
                </a:solidFill>
                <a:ea typeface="Arial Unicode MS" panose="020B0604020202020204" pitchFamily="34" charset="-122"/>
                <a:cs typeface="Arial Unicode MS" panose="020B0604020202020204" pitchFamily="34" charset="-122"/>
              </a:rPr>
              <a:t>PV power generation</a:t>
            </a:r>
            <a:r>
              <a:rPr lang="en-US" altLang="zh-CN" dirty="0" smtClean="0">
                <a:ea typeface="Arial Unicode MS" panose="020B0604020202020204" pitchFamily="34" charset="-122"/>
                <a:cs typeface="Arial Unicode MS" panose="020B0604020202020204" pitchFamily="34" charset="-122"/>
              </a:rPr>
              <a:t>, carbon emission, only </a:t>
            </a:r>
            <a:r>
              <a:rPr lang="en-US" altLang="zh-CN" b="1" dirty="0" smtClean="0">
                <a:solidFill>
                  <a:srgbClr val="C00000"/>
                </a:solidFill>
                <a:ea typeface="Arial Unicode MS" panose="020B0604020202020204" pitchFamily="34" charset="-122"/>
                <a:cs typeface="Arial Unicode MS" panose="020B0604020202020204" pitchFamily="34" charset="-122"/>
              </a:rPr>
              <a:t>2.5% </a:t>
            </a:r>
            <a:r>
              <a:rPr lang="en-US" altLang="zh-CN" dirty="0" smtClean="0">
                <a:ea typeface="Arial Unicode MS" panose="020B0604020202020204" pitchFamily="34" charset="-122"/>
                <a:cs typeface="Arial Unicode MS" panose="020B0604020202020204" pitchFamily="34" charset="-122"/>
              </a:rPr>
              <a:t>of Coal </a:t>
            </a:r>
            <a:r>
              <a:rPr lang="en-US" altLang="zh-CN" dirty="0">
                <a:ea typeface="Arial Unicode MS" panose="020B0604020202020204" pitchFamily="34" charset="-122"/>
                <a:cs typeface="Arial Unicode MS" panose="020B0604020202020204" pitchFamily="34" charset="-122"/>
              </a:rPr>
              <a:t>power </a:t>
            </a:r>
            <a:endParaRPr lang="zh-CN" altLang="en-US" dirty="0">
              <a:ea typeface="Arial Unicode MS" panose="020B0604020202020204" pitchFamily="34" charset="-122"/>
              <a:cs typeface="Arial Unicode MS" panose="020B0604020202020204" pitchFamily="34" charset="-122"/>
            </a:endParaRPr>
          </a:p>
        </p:txBody>
      </p:sp>
      <p:sp>
        <p:nvSpPr>
          <p:cNvPr id="17" name="矩形 16"/>
          <p:cNvSpPr/>
          <p:nvPr/>
        </p:nvSpPr>
        <p:spPr>
          <a:xfrm>
            <a:off x="3995936" y="5831686"/>
            <a:ext cx="4107215" cy="261610"/>
          </a:xfrm>
          <a:prstGeom prst="rect">
            <a:avLst/>
          </a:prstGeom>
        </p:spPr>
        <p:txBody>
          <a:bodyPr wrap="none">
            <a:spAutoFit/>
          </a:bodyPr>
          <a:lstStyle/>
          <a:p>
            <a:r>
              <a:rPr lang="en-US" altLang="zh-CN" sz="1100" dirty="0">
                <a:solidFill>
                  <a:schemeClr val="tx1">
                    <a:lumMod val="50000"/>
                    <a:lumOff val="50000"/>
                  </a:schemeClr>
                </a:solidFill>
                <a:ea typeface="Arial Unicode MS" panose="020B0604020202020204" pitchFamily="34" charset="-122"/>
                <a:cs typeface="Arial Unicode MS" panose="020B0604020202020204" pitchFamily="34" charset="-122"/>
              </a:rPr>
              <a:t>Source: CO</a:t>
            </a:r>
            <a:r>
              <a:rPr lang="en-US" altLang="zh-CN" sz="800" dirty="0">
                <a:solidFill>
                  <a:schemeClr val="tx1">
                    <a:lumMod val="50000"/>
                    <a:lumOff val="50000"/>
                  </a:schemeClr>
                </a:solidFill>
                <a:ea typeface="Arial Unicode MS" panose="020B0604020202020204" pitchFamily="34" charset="-122"/>
                <a:cs typeface="Arial Unicode MS" panose="020B0604020202020204" pitchFamily="34" charset="-122"/>
              </a:rPr>
              <a:t>2</a:t>
            </a:r>
            <a:r>
              <a:rPr lang="en-US" altLang="zh-CN" sz="1100" dirty="0">
                <a:solidFill>
                  <a:schemeClr val="tx1">
                    <a:lumMod val="50000"/>
                    <a:lumOff val="50000"/>
                  </a:schemeClr>
                </a:solidFill>
                <a:ea typeface="Arial Unicode MS" panose="020B0604020202020204" pitchFamily="34" charset="-122"/>
                <a:cs typeface="Arial Unicode MS" panose="020B0604020202020204" pitchFamily="34" charset="-122"/>
              </a:rPr>
              <a:t> Emissions Overview_2012_International Energy Agency </a:t>
            </a:r>
            <a:endParaRPr lang="zh-CN" altLang="zh-CN" sz="1100" dirty="0">
              <a:solidFill>
                <a:schemeClr val="tx1">
                  <a:lumMod val="50000"/>
                  <a:lumOff val="50000"/>
                </a:schemeClr>
              </a:solidFill>
              <a:ea typeface="Arial Unicode MS" panose="020B0604020202020204" pitchFamily="34" charset="-122"/>
              <a:cs typeface="Arial Unicode MS" panose="020B0604020202020204" pitchFamily="34" charset="-122"/>
            </a:endParaRPr>
          </a:p>
        </p:txBody>
      </p:sp>
      <p:graphicFrame>
        <p:nvGraphicFramePr>
          <p:cNvPr id="21" name="图表 20"/>
          <p:cNvGraphicFramePr>
            <a:graphicFrameLocks/>
          </p:cNvGraphicFramePr>
          <p:nvPr>
            <p:extLst>
              <p:ext uri="{D42A27DB-BD31-4B8C-83A1-F6EECF244321}">
                <p14:modId xmlns:p14="http://schemas.microsoft.com/office/powerpoint/2010/main" val="3105542193"/>
              </p:ext>
            </p:extLst>
          </p:nvPr>
        </p:nvGraphicFramePr>
        <p:xfrm>
          <a:off x="1457654" y="3236355"/>
          <a:ext cx="6480720" cy="2640917"/>
        </p:xfrm>
        <a:graphic>
          <a:graphicData uri="http://schemas.openxmlformats.org/drawingml/2006/chart">
            <c:chart xmlns:c="http://schemas.openxmlformats.org/drawingml/2006/chart" xmlns:r="http://schemas.openxmlformats.org/officeDocument/2006/relationships" r:id="rId4"/>
          </a:graphicData>
        </a:graphic>
      </p:graphicFrame>
      <p:sp>
        <p:nvSpPr>
          <p:cNvPr id="3" name="页脚占位符 2"/>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8</a:t>
            </a:fld>
            <a:endParaRPr lang="zh-CN" altLang="en-US" sz="1100"/>
          </a:p>
        </p:txBody>
      </p:sp>
      <p:sp>
        <p:nvSpPr>
          <p:cNvPr id="19" name="矩形 4"/>
          <p:cNvSpPr/>
          <p:nvPr/>
        </p:nvSpPr>
        <p:spPr>
          <a:xfrm rot="10800000">
            <a:off x="36512" y="836712"/>
            <a:ext cx="431032" cy="50405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2200" b="1" dirty="0" smtClean="0">
                <a:ea typeface="Arial Unicode MS" panose="020B0604020202020204" pitchFamily="34" charset="-122"/>
                <a:cs typeface="Arial Unicode MS" panose="020B0604020202020204" pitchFamily="34" charset="-122"/>
              </a:rPr>
              <a:t>      1.1      </a:t>
            </a:r>
            <a:r>
              <a:rPr lang="en-US" altLang="zh-CN" sz="2200" dirty="0" smtClean="0">
                <a:ea typeface="Arial Unicode MS" panose="020B0604020202020204" pitchFamily="34" charset="-122"/>
                <a:cs typeface="Arial Unicode MS" panose="020B0604020202020204" pitchFamily="34" charset="-122"/>
              </a:rPr>
              <a:t>Renewable  &amp;  Clean  </a:t>
            </a:r>
            <a:endParaRPr lang="zh-CN" altLang="en-US" sz="2200" b="1" dirty="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2443447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剪去单角的矩形 4"/>
          <p:cNvSpPr/>
          <p:nvPr/>
        </p:nvSpPr>
        <p:spPr>
          <a:xfrm flipH="1">
            <a:off x="252028" y="116632"/>
            <a:ext cx="8891972" cy="648072"/>
          </a:xfrm>
          <a:prstGeom prst="snip1Rect">
            <a:avLst>
              <a:gd name="adj" fmla="val 50000"/>
            </a:avLst>
          </a:prstGeom>
          <a:gradFill flip="none" rotWithShape="1">
            <a:gsLst>
              <a:gs pos="22000">
                <a:srgbClr val="C00000"/>
              </a:gs>
              <a:gs pos="100000">
                <a:srgbClr val="C0000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ea typeface="Arial Unicode MS" panose="020B0604020202020204" pitchFamily="34" charset="-122"/>
                <a:cs typeface="Arial Unicode MS" panose="020B0604020202020204" pitchFamily="34" charset="-122"/>
              </a:rPr>
              <a:t>Installation Expanded at a High </a:t>
            </a:r>
            <a:r>
              <a:rPr lang="en-US" altLang="zh-CN" sz="2800" b="1" dirty="0">
                <a:ea typeface="Arial Unicode MS" panose="020B0604020202020204" pitchFamily="34" charset="-122"/>
                <a:cs typeface="Arial Unicode MS" panose="020B0604020202020204" pitchFamily="34" charset="-122"/>
              </a:rPr>
              <a:t>S</a:t>
            </a:r>
            <a:r>
              <a:rPr lang="en-US" altLang="zh-CN" sz="2800" b="1" dirty="0" smtClean="0">
                <a:ea typeface="Arial Unicode MS" panose="020B0604020202020204" pitchFamily="34" charset="-122"/>
                <a:cs typeface="Arial Unicode MS" panose="020B0604020202020204" pitchFamily="34" charset="-122"/>
              </a:rPr>
              <a:t>peed</a:t>
            </a:r>
            <a:endParaRPr lang="zh-CN" altLang="en-US" sz="2800" b="1" dirty="0">
              <a:ea typeface="Arial Unicode MS" panose="020B0604020202020204" pitchFamily="34" charset="-122"/>
              <a:cs typeface="Arial Unicode MS" panose="020B0604020202020204" pitchFamily="34" charset="-122"/>
            </a:endParaRPr>
          </a:p>
        </p:txBody>
      </p:sp>
      <p:sp>
        <p:nvSpPr>
          <p:cNvPr id="12" name="矩形 11"/>
          <p:cNvSpPr/>
          <p:nvPr/>
        </p:nvSpPr>
        <p:spPr>
          <a:xfrm>
            <a:off x="1083180" y="1181785"/>
            <a:ext cx="8025324" cy="553998"/>
          </a:xfrm>
          <a:prstGeom prst="rect">
            <a:avLst/>
          </a:prstGeom>
        </p:spPr>
        <p:txBody>
          <a:bodyPr wrap="square">
            <a:spAutoFit/>
          </a:bodyPr>
          <a:lstStyle/>
          <a:p>
            <a:pPr marL="342900" indent="-342900" eaLnBrk="0" fontAlgn="base" hangingPunct="0">
              <a:lnSpc>
                <a:spcPct val="150000"/>
              </a:lnSpc>
              <a:spcBef>
                <a:spcPct val="0"/>
              </a:spcBef>
              <a:spcAft>
                <a:spcPts val="1000"/>
              </a:spcAft>
              <a:buClr>
                <a:srgbClr val="C00000"/>
              </a:buClr>
              <a:buSzPct val="120000"/>
              <a:buFontTx/>
              <a:buBlip>
                <a:blip r:embed="rId3"/>
              </a:buBlip>
              <a:tabLst>
                <a:tab pos="457200" algn="l"/>
              </a:tabLst>
            </a:pPr>
            <a:r>
              <a:rPr lang="zh-CN" altLang="en-US" sz="2000">
                <a:solidFill>
                  <a:prstClr val="black"/>
                </a:solidFill>
                <a:ea typeface="Arial Unicode MS" panose="020B0604020202020204" pitchFamily="34" charset="-122"/>
                <a:cs typeface="Arial Unicode MS" panose="020B0604020202020204" pitchFamily="34" charset="-122"/>
              </a:rPr>
              <a:t> </a:t>
            </a:r>
            <a:r>
              <a:rPr lang="en-US" altLang="zh-CN" sz="2000" smtClean="0">
                <a:solidFill>
                  <a:prstClr val="black"/>
                </a:solidFill>
                <a:ea typeface="Arial Unicode MS" panose="020B0604020202020204" pitchFamily="34" charset="-122"/>
                <a:cs typeface="Arial Unicode MS" panose="020B0604020202020204" pitchFamily="34" charset="-122"/>
              </a:rPr>
              <a:t>2009~2014</a:t>
            </a:r>
            <a:r>
              <a:rPr lang="en-US" altLang="zh-CN" sz="2000" dirty="0" smtClean="0">
                <a:solidFill>
                  <a:prstClr val="black"/>
                </a:solidFill>
                <a:ea typeface="Arial Unicode MS" panose="020B0604020202020204" pitchFamily="34" charset="-122"/>
                <a:cs typeface="Arial Unicode MS" panose="020B0604020202020204" pitchFamily="34" charset="-122"/>
              </a:rPr>
              <a:t>, the global solar module installation</a:t>
            </a:r>
            <a:r>
              <a:rPr lang="en-US" altLang="zh-CN" sz="2000" smtClean="0">
                <a:solidFill>
                  <a:prstClr val="black"/>
                </a:solidFill>
                <a:ea typeface="Arial Unicode MS" panose="020B0604020202020204" pitchFamily="34" charset="-122"/>
                <a:cs typeface="Arial Unicode MS" panose="020B0604020202020204" pitchFamily="34" charset="-122"/>
              </a:rPr>
              <a:t>,     </a:t>
            </a:r>
            <a:r>
              <a:rPr lang="en-US" altLang="zh-CN" sz="2000" b="1" smtClean="0">
                <a:solidFill>
                  <a:srgbClr val="C00000"/>
                </a:solidFill>
                <a:ea typeface="Arial Unicode MS" panose="020B0604020202020204" pitchFamily="34" charset="-122"/>
                <a:cs typeface="Arial Unicode MS" panose="020B0604020202020204" pitchFamily="34" charset="-122"/>
              </a:rPr>
              <a:t>30GW/year</a:t>
            </a:r>
            <a:endParaRPr lang="zh-CN" altLang="en-US" sz="2000" dirty="0">
              <a:solidFill>
                <a:prstClr val="black"/>
              </a:solidFill>
              <a:ea typeface="Arial Unicode MS" panose="020B0604020202020204" pitchFamily="34" charset="-122"/>
              <a:cs typeface="Arial Unicode MS" panose="020B0604020202020204" pitchFamily="34" charset="-122"/>
            </a:endParaRPr>
          </a:p>
        </p:txBody>
      </p:sp>
      <p:graphicFrame>
        <p:nvGraphicFramePr>
          <p:cNvPr id="15" name="图表 14"/>
          <p:cNvGraphicFramePr>
            <a:graphicFrameLocks/>
          </p:cNvGraphicFramePr>
          <p:nvPr>
            <p:extLst>
              <p:ext uri="{D42A27DB-BD31-4B8C-83A1-F6EECF244321}">
                <p14:modId xmlns:p14="http://schemas.microsoft.com/office/powerpoint/2010/main" val="3898371720"/>
              </p:ext>
            </p:extLst>
          </p:nvPr>
        </p:nvGraphicFramePr>
        <p:xfrm>
          <a:off x="827583" y="2132856"/>
          <a:ext cx="8081847" cy="3816424"/>
        </p:xfrm>
        <a:graphic>
          <a:graphicData uri="http://schemas.openxmlformats.org/drawingml/2006/chart">
            <c:chart xmlns:c="http://schemas.openxmlformats.org/drawingml/2006/chart" xmlns:r="http://schemas.openxmlformats.org/officeDocument/2006/relationships" r:id="rId4"/>
          </a:graphicData>
        </a:graphic>
      </p:graphicFrame>
      <p:sp>
        <p:nvSpPr>
          <p:cNvPr id="18" name="矩形 17"/>
          <p:cNvSpPr/>
          <p:nvPr/>
        </p:nvSpPr>
        <p:spPr>
          <a:xfrm>
            <a:off x="4461586" y="5903694"/>
            <a:ext cx="4358886" cy="261610"/>
          </a:xfrm>
          <a:prstGeom prst="rect">
            <a:avLst/>
          </a:prstGeom>
        </p:spPr>
        <p:txBody>
          <a:bodyPr wrap="none">
            <a:spAutoFit/>
          </a:bodyPr>
          <a:lstStyle/>
          <a:p>
            <a:r>
              <a:rPr lang="en-US" altLang="zh-CN" sz="1100" dirty="0">
                <a:solidFill>
                  <a:schemeClr val="tx1">
                    <a:lumMod val="50000"/>
                    <a:lumOff val="50000"/>
                  </a:schemeClr>
                </a:solidFill>
                <a:ea typeface="Arial Unicode MS" panose="020B0604020202020204" pitchFamily="34" charset="-122"/>
                <a:cs typeface="Arial Unicode MS" panose="020B0604020202020204" pitchFamily="34" charset="-122"/>
              </a:rPr>
              <a:t>Source:  Global Market Outlook for </a:t>
            </a:r>
            <a:r>
              <a:rPr lang="en-US" altLang="zh-CN" sz="1100" dirty="0" err="1">
                <a:solidFill>
                  <a:schemeClr val="tx1">
                    <a:lumMod val="50000"/>
                    <a:lumOff val="50000"/>
                  </a:schemeClr>
                </a:solidFill>
                <a:ea typeface="Arial Unicode MS" panose="020B0604020202020204" pitchFamily="34" charset="-122"/>
                <a:cs typeface="Arial Unicode MS" panose="020B0604020202020204" pitchFamily="34" charset="-122"/>
              </a:rPr>
              <a:t>Photovoltaics</a:t>
            </a:r>
            <a:r>
              <a:rPr lang="en-US" altLang="zh-CN" sz="1100" dirty="0">
                <a:solidFill>
                  <a:schemeClr val="tx1">
                    <a:lumMod val="50000"/>
                    <a:lumOff val="50000"/>
                  </a:schemeClr>
                </a:solidFill>
                <a:ea typeface="Arial Unicode MS" panose="020B0604020202020204" pitchFamily="34" charset="-122"/>
                <a:cs typeface="Arial Unicode MS" panose="020B0604020202020204" pitchFamily="34" charset="-122"/>
              </a:rPr>
              <a:t> 2014-2018_2014_ EPIA</a:t>
            </a:r>
            <a:endParaRPr lang="zh-CN" altLang="zh-CN" sz="1100" dirty="0">
              <a:solidFill>
                <a:schemeClr val="tx1">
                  <a:lumMod val="50000"/>
                  <a:lumOff val="50000"/>
                </a:schemeClr>
              </a:solidFill>
              <a:ea typeface="Arial Unicode MS" panose="020B0604020202020204" pitchFamily="34" charset="-122"/>
              <a:cs typeface="Arial Unicode MS" panose="020B0604020202020204" pitchFamily="34" charset="-122"/>
            </a:endParaRPr>
          </a:p>
        </p:txBody>
      </p:sp>
      <p:cxnSp>
        <p:nvCxnSpPr>
          <p:cNvPr id="3" name="直接箭头连接符 2"/>
          <p:cNvCxnSpPr/>
          <p:nvPr/>
        </p:nvCxnSpPr>
        <p:spPr>
          <a:xfrm flipV="1">
            <a:off x="6156176" y="2492896"/>
            <a:ext cx="2160240" cy="230013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 name="直接箭头连接符 3"/>
          <p:cNvCxnSpPr/>
          <p:nvPr/>
        </p:nvCxnSpPr>
        <p:spPr>
          <a:xfrm flipV="1">
            <a:off x="6660232" y="1320284"/>
            <a:ext cx="0" cy="27699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 name="页脚占位符 5"/>
          <p:cNvSpPr>
            <a:spLocks noGrp="1"/>
          </p:cNvSpPr>
          <p:nvPr>
            <p:ph type="ftr" sz="quarter" idx="11"/>
          </p:nvPr>
        </p:nvSpPr>
        <p:spPr>
          <a:xfrm>
            <a:off x="3124200" y="6448251"/>
            <a:ext cx="2895600" cy="365125"/>
          </a:xfrm>
        </p:spPr>
        <p:txBody>
          <a:bodyPr/>
          <a:lstStyle/>
          <a:p>
            <a:r>
              <a:rPr lang="en-US" altLang="zh-CN" smtClean="0">
                <a:solidFill>
                  <a:schemeClr val="accent6">
                    <a:lumMod val="75000"/>
                  </a:schemeClr>
                </a:solidFill>
              </a:rPr>
              <a:t>45th APEC EGNRET Meeting, Xiamen China, Nov. 18th, 2015</a:t>
            </a:r>
            <a:endParaRPr lang="zh-CN" altLang="en-US">
              <a:solidFill>
                <a:schemeClr val="accent6">
                  <a:lumMod val="75000"/>
                </a:schemeClr>
              </a:solidFill>
            </a:endParaRPr>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6381328"/>
            <a:ext cx="1804987"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灯片编号占位符 1"/>
          <p:cNvSpPr>
            <a:spLocks noGrp="1"/>
          </p:cNvSpPr>
          <p:nvPr>
            <p:ph type="sldNum" sz="quarter" idx="12"/>
          </p:nvPr>
        </p:nvSpPr>
        <p:spPr>
          <a:xfrm>
            <a:off x="6758880" y="6520259"/>
            <a:ext cx="2133600" cy="365125"/>
          </a:xfrm>
        </p:spPr>
        <p:txBody>
          <a:bodyPr/>
          <a:lstStyle/>
          <a:p>
            <a:fld id="{0F229BE6-1092-49F4-971F-1BAB4AE0662B}" type="slidenum">
              <a:rPr lang="zh-CN" altLang="en-US" sz="1100" smtClean="0"/>
              <a:t>9</a:t>
            </a:fld>
            <a:endParaRPr lang="zh-CN" altLang="en-US" sz="1100"/>
          </a:p>
        </p:txBody>
      </p:sp>
      <p:sp>
        <p:nvSpPr>
          <p:cNvPr id="16" name="矩形 4"/>
          <p:cNvSpPr/>
          <p:nvPr/>
        </p:nvSpPr>
        <p:spPr>
          <a:xfrm rot="10800000">
            <a:off x="36512" y="836712"/>
            <a:ext cx="431032" cy="50405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2200" b="1" dirty="0" smtClean="0">
                <a:ea typeface="Arial Unicode MS" panose="020B0604020202020204" pitchFamily="34" charset="-122"/>
                <a:cs typeface="Arial Unicode MS" panose="020B0604020202020204" pitchFamily="34" charset="-122"/>
              </a:rPr>
              <a:t>      1.2      </a:t>
            </a:r>
            <a:r>
              <a:rPr lang="en-US" altLang="zh-CN" sz="2200" dirty="0" smtClean="0">
                <a:ea typeface="Arial Unicode MS" panose="020B0604020202020204" pitchFamily="34" charset="-122"/>
                <a:cs typeface="Arial Unicode MS" panose="020B0604020202020204" pitchFamily="34" charset="-122"/>
              </a:rPr>
              <a:t>Fast Growing</a:t>
            </a:r>
            <a:endParaRPr lang="zh-CN" altLang="en-US" sz="2200" b="1" dirty="0">
              <a:ea typeface="Arial Unicode MS" panose="020B0604020202020204" pitchFamily="34" charset="-122"/>
              <a:cs typeface="Arial Unicode MS" panose="020B0604020202020204" pitchFamily="34" charset="-122"/>
            </a:endParaRPr>
          </a:p>
        </p:txBody>
      </p:sp>
    </p:spTree>
    <p:extLst>
      <p:ext uri="{BB962C8B-B14F-4D97-AF65-F5344CB8AC3E}">
        <p14:creationId xmlns:p14="http://schemas.microsoft.com/office/powerpoint/2010/main" val="40477807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pag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3592</TotalTime>
  <Words>3438</Words>
  <Application>Microsoft Office PowerPoint</Application>
  <PresentationFormat>全屏显示(4:3)</PresentationFormat>
  <Paragraphs>671</Paragraphs>
  <Slides>48</Slides>
  <Notes>46</Notes>
  <HiddenSlides>0</HiddenSlides>
  <MMClips>0</MMClips>
  <ScaleCrop>false</ScaleCrop>
  <HeadingPairs>
    <vt:vector size="4" baseType="variant">
      <vt:variant>
        <vt:lpstr>主题</vt:lpstr>
      </vt:variant>
      <vt:variant>
        <vt:i4>3</vt:i4>
      </vt:variant>
      <vt:variant>
        <vt:lpstr>幻灯片标题</vt:lpstr>
      </vt:variant>
      <vt:variant>
        <vt:i4>48</vt:i4>
      </vt:variant>
    </vt:vector>
  </HeadingPairs>
  <TitlesOfParts>
    <vt:vector size="51" baseType="lpstr">
      <vt:lpstr>Office 主题​​</vt:lpstr>
      <vt:lpstr>Title pages</vt:lpstr>
      <vt:lpstr>3_Office Theme</vt:lpstr>
      <vt:lpstr>PowerPoint 演示文稿</vt:lpstr>
      <vt:lpstr>PowerPoint 演示文稿</vt:lpstr>
      <vt:lpstr>PowerPoint 演示文稿</vt:lpstr>
      <vt:lpstr>PowerPoint 演示文稿</vt:lpstr>
      <vt:lpstr>Table of Contents</vt:lpstr>
      <vt:lpstr>PowerPoint 演示文稿</vt:lpstr>
      <vt:lpstr>PowerPoint 演示文稿</vt:lpstr>
      <vt:lpstr>PowerPoint 演示文稿</vt:lpstr>
      <vt:lpstr>PowerPoint 演示文稿</vt:lpstr>
      <vt:lpstr>PowerPoint 演示文稿</vt:lpstr>
      <vt:lpstr>PowerPoint 演示文稿</vt:lpstr>
      <vt:lpstr>Table of Contents</vt:lpstr>
      <vt:lpstr>Table of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Table of 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Table of Contents</vt:lpstr>
      <vt:lpstr>PowerPoint 演示文稿</vt:lpstr>
      <vt:lpstr>PowerPoint 演示文稿</vt:lpstr>
      <vt:lpstr>PowerPoint 演示文稿</vt:lpstr>
      <vt:lpstr>PowerPoint 演示文稿</vt:lpstr>
      <vt:lpstr>PowerPoint 演示文稿</vt:lpstr>
      <vt:lpstr>Thanks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Bin Liu</dc:creator>
  <cp:lastModifiedBy>Alan Xu</cp:lastModifiedBy>
  <cp:revision>488</cp:revision>
  <dcterms:created xsi:type="dcterms:W3CDTF">2015-11-05T03:24:08Z</dcterms:created>
  <dcterms:modified xsi:type="dcterms:W3CDTF">2015-11-18T01:55:40Z</dcterms:modified>
</cp:coreProperties>
</file>