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5" r:id="rId1"/>
  </p:sldMasterIdLst>
  <p:notesMasterIdLst>
    <p:notesMasterId r:id="rId22"/>
  </p:notesMasterIdLst>
  <p:handoutMasterIdLst>
    <p:handoutMasterId r:id="rId23"/>
  </p:handoutMasterIdLst>
  <p:sldIdLst>
    <p:sldId id="256" r:id="rId2"/>
    <p:sldId id="356" r:id="rId3"/>
    <p:sldId id="364" r:id="rId4"/>
    <p:sldId id="370" r:id="rId5"/>
    <p:sldId id="362" r:id="rId6"/>
    <p:sldId id="371" r:id="rId7"/>
    <p:sldId id="383" r:id="rId8"/>
    <p:sldId id="372" r:id="rId9"/>
    <p:sldId id="373" r:id="rId10"/>
    <p:sldId id="374" r:id="rId11"/>
    <p:sldId id="375" r:id="rId12"/>
    <p:sldId id="376" r:id="rId13"/>
    <p:sldId id="377" r:id="rId14"/>
    <p:sldId id="378" r:id="rId15"/>
    <p:sldId id="379" r:id="rId16"/>
    <p:sldId id="380" r:id="rId17"/>
    <p:sldId id="381" r:id="rId18"/>
    <p:sldId id="382" r:id="rId19"/>
    <p:sldId id="384" r:id="rId20"/>
    <p:sldId id="366" r:id="rId21"/>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99"/>
    <a:srgbClr val="2F10EA"/>
    <a:srgbClr val="C98FDD"/>
    <a:srgbClr val="EAEAEA"/>
    <a:srgbClr val="DDDDDD"/>
    <a:srgbClr val="CC0000"/>
    <a:srgbClr val="FFFFFF"/>
    <a:srgbClr val="4373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905" autoAdjust="0"/>
    <p:restoredTop sz="90929"/>
  </p:normalViewPr>
  <p:slideViewPr>
    <p:cSldViewPr>
      <p:cViewPr varScale="1">
        <p:scale>
          <a:sx n="99" d="100"/>
          <a:sy n="99" d="100"/>
        </p:scale>
        <p:origin x="84" y="4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71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20483" name="Rectangle 3"/>
          <p:cNvSpPr>
            <a:spLocks noGrp="1" noChangeArrowheads="1"/>
          </p:cNvSpPr>
          <p:nvPr>
            <p:ph type="dt" sz="quarter" idx="1"/>
          </p:nvPr>
        </p:nvSpPr>
        <p:spPr bwMode="auto">
          <a:xfrm>
            <a:off x="3886200" y="0"/>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0484" name="Rectangle 4"/>
          <p:cNvSpPr>
            <a:spLocks noGrp="1" noChangeArrowheads="1"/>
          </p:cNvSpPr>
          <p:nvPr>
            <p:ph type="ftr" sz="quarter" idx="2"/>
          </p:nvPr>
        </p:nvSpPr>
        <p:spPr bwMode="auto">
          <a:xfrm>
            <a:off x="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20485" name="Rectangle 5"/>
          <p:cNvSpPr>
            <a:spLocks noGrp="1" noChangeArrowheads="1"/>
          </p:cNvSpPr>
          <p:nvPr>
            <p:ph type="sldNum" sz="quarter" idx="3"/>
          </p:nvPr>
        </p:nvSpPr>
        <p:spPr bwMode="auto">
          <a:xfrm>
            <a:off x="3886200" y="8831263"/>
            <a:ext cx="297180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D11398A-6995-46B6-ADF1-B7C7EC504FBB}" type="slidenum">
              <a:rPr lang="en-US" altLang="en-US"/>
              <a:pPr>
                <a:defRPr/>
              </a:pPr>
              <a:t>‹#›</a:t>
            </a:fld>
            <a:endParaRPr lang="en-US" altLang="en-US"/>
          </a:p>
        </p:txBody>
      </p:sp>
    </p:spTree>
    <p:extLst>
      <p:ext uri="{BB962C8B-B14F-4D97-AF65-F5344CB8AC3E}">
        <p14:creationId xmlns:p14="http://schemas.microsoft.com/office/powerpoint/2010/main" val="2868552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2150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9700" name="Rectangle 4"/>
          <p:cNvSpPr>
            <a:spLocks noGrp="1" noRot="1" noChangeAspect="1" noChangeArrowheads="1" noTextEdit="1"/>
          </p:cNvSpPr>
          <p:nvPr>
            <p:ph type="sldImg" idx="2"/>
          </p:nvPr>
        </p:nvSpPr>
        <p:spPr bwMode="auto">
          <a:xfrm>
            <a:off x="1092200" y="685800"/>
            <a:ext cx="4673600" cy="3505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14400" y="4419600"/>
            <a:ext cx="5029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1510" name="Rectangle 6"/>
          <p:cNvSpPr>
            <a:spLocks noGrp="1" noChangeArrowheads="1"/>
          </p:cNvSpPr>
          <p:nvPr>
            <p:ph type="ftr" sz="quarter" idx="4"/>
          </p:nvPr>
        </p:nvSpPr>
        <p:spPr bwMode="auto">
          <a:xfrm>
            <a:off x="0" y="88392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21511" name="Rectangle 7"/>
          <p:cNvSpPr>
            <a:spLocks noGrp="1" noChangeArrowheads="1"/>
          </p:cNvSpPr>
          <p:nvPr>
            <p:ph type="sldNum" sz="quarter" idx="5"/>
          </p:nvPr>
        </p:nvSpPr>
        <p:spPr bwMode="auto">
          <a:xfrm>
            <a:off x="3886200" y="88392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77B5553-2F9B-49F5-A877-3887AF423A10}" type="slidenum">
              <a:rPr lang="en-US" altLang="en-US"/>
              <a:pPr>
                <a:defRPr/>
              </a:pPr>
              <a:t>‹#›</a:t>
            </a:fld>
            <a:endParaRPr lang="en-US" altLang="en-US"/>
          </a:p>
        </p:txBody>
      </p:sp>
    </p:spTree>
    <p:extLst>
      <p:ext uri="{BB962C8B-B14F-4D97-AF65-F5344CB8AC3E}">
        <p14:creationId xmlns:p14="http://schemas.microsoft.com/office/powerpoint/2010/main" val="24371038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7809687-5E39-4E50-9C49-D2ADED4EF9C3}" type="slidenum">
              <a:rPr lang="en-US" altLang="en-US" smtClean="0"/>
              <a:pPr eaLnBrk="1" hangingPunct="1">
                <a:spcBef>
                  <a:spcPct val="0"/>
                </a:spcBef>
              </a:pPr>
              <a:t>1</a:t>
            </a:fld>
            <a:endParaRPr lang="en-US" altLang="en-US" dirty="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79495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n-US" altLang="en-US"/>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82D62DD6-AC73-480B-9E98-CAF28FD940F2}" type="slidenum">
              <a:rPr lang="en-US" altLang="en-US"/>
              <a:pPr>
                <a:defRPr/>
              </a:pPr>
              <a:t>‹#›</a:t>
            </a:fld>
            <a:endParaRPr lang="en-US" altLang="en-US"/>
          </a:p>
        </p:txBody>
      </p:sp>
    </p:spTree>
    <p:extLst>
      <p:ext uri="{BB962C8B-B14F-4D97-AF65-F5344CB8AC3E}">
        <p14:creationId xmlns:p14="http://schemas.microsoft.com/office/powerpoint/2010/main" val="256217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CAB7E989-C3D4-4CF5-A86A-2CFC10374AB1}" type="slidenum">
              <a:rPr lang="en-US" altLang="en-US"/>
              <a:pPr>
                <a:defRPr/>
              </a:pPr>
              <a:t>‹#›</a:t>
            </a:fld>
            <a:endParaRPr lang="en-US" altLang="en-US"/>
          </a:p>
        </p:txBody>
      </p:sp>
    </p:spTree>
    <p:extLst>
      <p:ext uri="{BB962C8B-B14F-4D97-AF65-F5344CB8AC3E}">
        <p14:creationId xmlns:p14="http://schemas.microsoft.com/office/powerpoint/2010/main" val="2247504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EAD4D2ED-F90D-427F-B288-E7E600EC3C20}" type="slidenum">
              <a:rPr lang="en-US" altLang="en-US"/>
              <a:pPr>
                <a:defRPr/>
              </a:pPr>
              <a:t>‹#›</a:t>
            </a:fld>
            <a:endParaRPr lang="en-US" altLang="en-US"/>
          </a:p>
        </p:txBody>
      </p:sp>
    </p:spTree>
    <p:extLst>
      <p:ext uri="{BB962C8B-B14F-4D97-AF65-F5344CB8AC3E}">
        <p14:creationId xmlns:p14="http://schemas.microsoft.com/office/powerpoint/2010/main" val="831033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sz="3200" baseline="0">
                <a:solidFill>
                  <a:schemeClr val="tx1">
                    <a:lumMod val="65000"/>
                    <a:lumOff val="35000"/>
                  </a:schemeClr>
                </a:solidFill>
              </a:defRPr>
            </a:lvl1pPr>
            <a:lvl2pPr marL="457200" indent="-182563">
              <a:buFont typeface="Courier New" panose="02070309020205020404" pitchFamily="49" charset="0"/>
              <a:buChar char="o"/>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B4317AC3-8638-421B-B3A5-A75B488C57E7}" type="slidenum">
              <a:rPr lang="en-US" altLang="en-US"/>
              <a:pPr>
                <a:defRPr/>
              </a:pPr>
              <a:t>‹#›</a:t>
            </a:fld>
            <a:endParaRPr lang="en-US" altLang="en-US"/>
          </a:p>
        </p:txBody>
      </p:sp>
    </p:spTree>
    <p:extLst>
      <p:ext uri="{BB962C8B-B14F-4D97-AF65-F5344CB8AC3E}">
        <p14:creationId xmlns:p14="http://schemas.microsoft.com/office/powerpoint/2010/main" val="3460654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a:lvl1pPr>
          </a:lstStyle>
          <a:p>
            <a:pPr>
              <a:defRPr/>
            </a:pPr>
            <a:fld id="{4D1B8C16-05DC-4692-9CDD-B35C05F1B151}" type="slidenum">
              <a:rPr lang="en-US" altLang="en-US"/>
              <a:pPr>
                <a:defRPr/>
              </a:pPr>
              <a:t>‹#›</a:t>
            </a:fld>
            <a:endParaRPr lang="en-US" altLang="en-US"/>
          </a:p>
        </p:txBody>
      </p:sp>
    </p:spTree>
    <p:extLst>
      <p:ext uri="{BB962C8B-B14F-4D97-AF65-F5344CB8AC3E}">
        <p14:creationId xmlns:p14="http://schemas.microsoft.com/office/powerpoint/2010/main" val="151973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B559B301-A4E9-48FC-96C4-941FC17C4FDF}" type="slidenum">
              <a:rPr lang="en-US" altLang="en-US"/>
              <a:pPr>
                <a:defRPr/>
              </a:pPr>
              <a:t>‹#›</a:t>
            </a:fld>
            <a:endParaRPr lang="en-US" altLang="en-US"/>
          </a:p>
        </p:txBody>
      </p:sp>
    </p:spTree>
    <p:extLst>
      <p:ext uri="{BB962C8B-B14F-4D97-AF65-F5344CB8AC3E}">
        <p14:creationId xmlns:p14="http://schemas.microsoft.com/office/powerpoint/2010/main" val="192997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ltLang="en-US"/>
          </a:p>
        </p:txBody>
      </p:sp>
      <p:sp>
        <p:nvSpPr>
          <p:cNvPr id="9" name="Slide Number Placeholder 5"/>
          <p:cNvSpPr>
            <a:spLocks noGrp="1"/>
          </p:cNvSpPr>
          <p:nvPr>
            <p:ph type="sldNum" sz="quarter" idx="12"/>
          </p:nvPr>
        </p:nvSpPr>
        <p:spPr/>
        <p:txBody>
          <a:bodyPr/>
          <a:lstStyle>
            <a:lvl1pPr>
              <a:defRPr/>
            </a:lvl1pPr>
          </a:lstStyle>
          <a:p>
            <a:pPr>
              <a:defRPr/>
            </a:pPr>
            <a:fld id="{8295F0BA-91B0-41A8-A077-5725A703A255}" type="slidenum">
              <a:rPr lang="en-US" altLang="en-US"/>
              <a:pPr>
                <a:defRPr/>
              </a:pPr>
              <a:t>‹#›</a:t>
            </a:fld>
            <a:endParaRPr lang="en-US" altLang="en-US"/>
          </a:p>
        </p:txBody>
      </p:sp>
    </p:spTree>
    <p:extLst>
      <p:ext uri="{BB962C8B-B14F-4D97-AF65-F5344CB8AC3E}">
        <p14:creationId xmlns:p14="http://schemas.microsoft.com/office/powerpoint/2010/main" val="399516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ltLang="en-US"/>
          </a:p>
        </p:txBody>
      </p:sp>
      <p:sp>
        <p:nvSpPr>
          <p:cNvPr id="5" name="Slide Number Placeholder 5"/>
          <p:cNvSpPr>
            <a:spLocks noGrp="1"/>
          </p:cNvSpPr>
          <p:nvPr>
            <p:ph type="sldNum" sz="quarter" idx="12"/>
          </p:nvPr>
        </p:nvSpPr>
        <p:spPr/>
        <p:txBody>
          <a:bodyPr/>
          <a:lstStyle>
            <a:lvl1pPr>
              <a:defRPr/>
            </a:lvl1pPr>
          </a:lstStyle>
          <a:p>
            <a:pPr>
              <a:defRPr/>
            </a:pPr>
            <a:fld id="{5E84DDA9-721D-4FE6-8A25-F9AEB94EF6F2}" type="slidenum">
              <a:rPr lang="en-US" altLang="en-US"/>
              <a:pPr>
                <a:defRPr/>
              </a:pPr>
              <a:t>‹#›</a:t>
            </a:fld>
            <a:endParaRPr lang="en-US" altLang="en-US"/>
          </a:p>
        </p:txBody>
      </p:sp>
    </p:spTree>
    <p:extLst>
      <p:ext uri="{BB962C8B-B14F-4D97-AF65-F5344CB8AC3E}">
        <p14:creationId xmlns:p14="http://schemas.microsoft.com/office/powerpoint/2010/main" val="2469195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ltLang="en-US"/>
          </a:p>
        </p:txBody>
      </p:sp>
      <p:sp>
        <p:nvSpPr>
          <p:cNvPr id="4" name="Slide Number Placeholder 5"/>
          <p:cNvSpPr>
            <a:spLocks noGrp="1"/>
          </p:cNvSpPr>
          <p:nvPr>
            <p:ph type="sldNum" sz="quarter" idx="12"/>
          </p:nvPr>
        </p:nvSpPr>
        <p:spPr/>
        <p:txBody>
          <a:bodyPr/>
          <a:lstStyle>
            <a:lvl1pPr>
              <a:defRPr/>
            </a:lvl1pPr>
          </a:lstStyle>
          <a:p>
            <a:pPr>
              <a:defRPr/>
            </a:pPr>
            <a:fld id="{235E8104-7B20-4557-B9D1-CA4C0F7375AF}" type="slidenum">
              <a:rPr lang="en-US" altLang="en-US"/>
              <a:pPr>
                <a:defRPr/>
              </a:pPr>
              <a:t>‹#›</a:t>
            </a:fld>
            <a:endParaRPr lang="en-US" altLang="en-US"/>
          </a:p>
        </p:txBody>
      </p:sp>
    </p:spTree>
    <p:extLst>
      <p:ext uri="{BB962C8B-B14F-4D97-AF65-F5344CB8AC3E}">
        <p14:creationId xmlns:p14="http://schemas.microsoft.com/office/powerpoint/2010/main" val="43114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p:txBody>
          <a:bodyPr/>
          <a:lstStyle>
            <a:lvl1pPr>
              <a:defRPr/>
            </a:lvl1pPr>
          </a:lstStyle>
          <a:p>
            <a:pPr>
              <a:defRPr/>
            </a:pPr>
            <a:fld id="{D6C1C834-B4C5-48F0-B3EF-F32FF9679360}" type="slidenum">
              <a:rPr lang="en-US" altLang="en-US"/>
              <a:pPr>
                <a:defRPr/>
              </a:pPr>
              <a:t>‹#›</a:t>
            </a:fld>
            <a:endParaRPr lang="en-US" altLang="en-US"/>
          </a:p>
        </p:txBody>
      </p:sp>
    </p:spTree>
    <p:extLst>
      <p:ext uri="{BB962C8B-B14F-4D97-AF65-F5344CB8AC3E}">
        <p14:creationId xmlns:p14="http://schemas.microsoft.com/office/powerpoint/2010/main" val="370850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endParaRPr lang="en-US" altLang="en-US"/>
          </a:p>
        </p:txBody>
      </p:sp>
      <p:sp>
        <p:nvSpPr>
          <p:cNvPr id="9" name="Footer Placeholder 5"/>
          <p:cNvSpPr>
            <a:spLocks noGrp="1"/>
          </p:cNvSpPr>
          <p:nvPr>
            <p:ph type="ftr" sz="quarter" idx="11"/>
          </p:nvPr>
        </p:nvSpPr>
        <p:spPr/>
        <p:txBody>
          <a:bodyPr/>
          <a:lstStyle>
            <a:lvl1pPr>
              <a:defRPr/>
            </a:lvl1pPr>
          </a:lstStyle>
          <a:p>
            <a:pPr>
              <a:defRPr/>
            </a:pPr>
            <a:endParaRPr lang="en-US" altLang="en-US"/>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826693BB-62BC-4C0A-949F-31C35B566FA9}" type="slidenum">
              <a:rPr lang="en-US" altLang="en-US"/>
              <a:pPr>
                <a:defRPr/>
              </a:pPr>
              <a:t>‹#›</a:t>
            </a:fld>
            <a:endParaRPr lang="en-US" altLang="en-US"/>
          </a:p>
        </p:txBody>
      </p:sp>
    </p:spTree>
    <p:extLst>
      <p:ext uri="{BB962C8B-B14F-4D97-AF65-F5344CB8AC3E}">
        <p14:creationId xmlns:p14="http://schemas.microsoft.com/office/powerpoint/2010/main" val="341344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a:defRPr sz="1000">
                <a:solidFill>
                  <a:schemeClr val="tx1"/>
                </a:solidFill>
              </a:defRPr>
            </a:lvl1pPr>
          </a:lstStyle>
          <a:p>
            <a:pPr>
              <a:defRPr/>
            </a:pPr>
            <a:endParaRPr lang="en-US" altLang="en-US"/>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a:defRPr/>
            </a:pPr>
            <a:endParaRPr lang="en-US" alt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a:defRPr sz="2400" b="1">
                <a:solidFill>
                  <a:schemeClr val="tx2"/>
                </a:solidFill>
              </a:defRPr>
            </a:lvl1pPr>
          </a:lstStyle>
          <a:p>
            <a:pPr>
              <a:defRPr/>
            </a:pPr>
            <a:fld id="{5A1FC1A6-4B5E-46E9-BD4E-8A109C04A503}" type="slidenum">
              <a:rPr lang="en-US" altLang="en-US"/>
              <a:pPr>
                <a:defRPr/>
              </a:pPr>
              <a:t>‹#›</a:t>
            </a:fld>
            <a:endParaRPr lang="en-US" altLang="en-US"/>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157" r:id="rId1"/>
    <p:sldLayoutId id="2147484148" r:id="rId2"/>
    <p:sldLayoutId id="2147484149" r:id="rId3"/>
    <p:sldLayoutId id="2147484150" r:id="rId4"/>
    <p:sldLayoutId id="2147484151" r:id="rId5"/>
    <p:sldLayoutId id="2147484152" r:id="rId6"/>
    <p:sldLayoutId id="2147484153" r:id="rId7"/>
    <p:sldLayoutId id="2147484154" r:id="rId8"/>
    <p:sldLayoutId id="2147484158" r:id="rId9"/>
    <p:sldLayoutId id="2147484155" r:id="rId10"/>
    <p:sldLayoutId id="2147484156" r:id="rId11"/>
  </p:sldLayoutIdLst>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wc2015.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762000"/>
            <a:ext cx="7391400" cy="2438400"/>
          </a:xfrm>
          <a:effectLst>
            <a:outerShdw blurRad="50800" dist="38100" dir="2700000" algn="tl" rotWithShape="0">
              <a:prstClr val="black">
                <a:alpha val="40000"/>
              </a:prstClr>
            </a:outerShdw>
          </a:effectLst>
        </p:spPr>
        <p:txBody>
          <a:bodyPr>
            <a:noAutofit/>
          </a:bodyPr>
          <a:lstStyle/>
          <a:p>
            <a:pPr algn="ctr" eaLnBrk="1" fontAlgn="auto" hangingPunct="1">
              <a:spcAft>
                <a:spcPts val="0"/>
              </a:spcAft>
              <a:defRPr/>
            </a:pPr>
            <a:r>
              <a:rPr lang="en-US" sz="2800" b="1" dirty="0"/>
              <a:t>Workshop on Experiences and Plans to Double Renewable Energy Utilization by 2030 </a:t>
            </a:r>
            <a:r>
              <a:rPr lang="en-US" sz="2800" b="1" dirty="0" err="1" smtClean="0"/>
              <a:t>i</a:t>
            </a:r>
            <a:r>
              <a:rPr lang="en-US" sz="2800" b="1" dirty="0" smtClean="0"/>
              <a:t> </a:t>
            </a:r>
            <a:r>
              <a:rPr lang="en-US" sz="2800" b="1" dirty="0"/>
              <a:t>the APEC </a:t>
            </a:r>
            <a:r>
              <a:rPr lang="en-US" sz="2800" b="1" dirty="0" smtClean="0"/>
              <a:t>Region (EWG 05 2015A)</a:t>
            </a:r>
            <a:endParaRPr lang="en-US" altLang="en-US" sz="4000" cap="none" dirty="0" smtClean="0">
              <a:solidFill>
                <a:srgbClr val="990099"/>
              </a:solidFill>
              <a:effectLst>
                <a:outerShdw blurRad="50800" dist="38100" dir="8100000" algn="tr" rotWithShape="0">
                  <a:prstClr val="black">
                    <a:alpha val="40000"/>
                  </a:prstClr>
                </a:outerShdw>
              </a:effectLst>
            </a:endParaRPr>
          </a:p>
        </p:txBody>
      </p:sp>
      <p:sp>
        <p:nvSpPr>
          <p:cNvPr id="3075" name="Rectangle 3"/>
          <p:cNvSpPr>
            <a:spLocks noGrp="1" noChangeArrowheads="1"/>
          </p:cNvSpPr>
          <p:nvPr>
            <p:ph type="subTitle" idx="1"/>
          </p:nvPr>
        </p:nvSpPr>
        <p:spPr>
          <a:xfrm>
            <a:off x="381000" y="3810000"/>
            <a:ext cx="8458200" cy="1828800"/>
          </a:xfrm>
          <a:effectLst>
            <a:outerShdw blurRad="50800" dist="38100" dir="2700000" algn="tl" rotWithShape="0">
              <a:prstClr val="black">
                <a:alpha val="40000"/>
              </a:prstClr>
            </a:outerShdw>
          </a:effectLst>
        </p:spPr>
        <p:txBody>
          <a:bodyPr rtlCol="0">
            <a:normAutofit fontScale="40000" lnSpcReduction="20000"/>
          </a:bodyPr>
          <a:lstStyle/>
          <a:p>
            <a:pPr algn="ctr" eaLnBrk="1" fontAlgn="auto" hangingPunct="1">
              <a:spcAft>
                <a:spcPts val="0"/>
              </a:spcAft>
              <a:defRPr/>
            </a:pPr>
            <a:endParaRPr lang="en-US" altLang="en-US" sz="7200" b="1" cap="none" dirty="0" smtClean="0">
              <a:solidFill>
                <a:schemeClr val="tx2">
                  <a:lumMod val="75000"/>
                </a:schemeClr>
              </a:solidFill>
            </a:endParaRPr>
          </a:p>
          <a:p>
            <a:pPr algn="ctr" eaLnBrk="1" fontAlgn="auto" hangingPunct="1">
              <a:spcAft>
                <a:spcPts val="0"/>
              </a:spcAft>
              <a:buFont typeface="Arial" pitchFamily="34" charset="0"/>
              <a:buNone/>
              <a:defRPr/>
            </a:pPr>
            <a:endParaRPr lang="en-US" altLang="en-US" sz="4300" b="1" cap="none" dirty="0" smtClean="0">
              <a:solidFill>
                <a:srgbClr val="7030A0"/>
              </a:solidFill>
              <a:latin typeface="+mn-lt"/>
            </a:endParaRPr>
          </a:p>
          <a:p>
            <a:pPr algn="r" eaLnBrk="1" fontAlgn="auto" hangingPunct="1">
              <a:spcAft>
                <a:spcPts val="0"/>
              </a:spcAft>
              <a:defRPr/>
            </a:pPr>
            <a:r>
              <a:rPr lang="en-US" sz="800" b="1" u="sng" dirty="0" smtClean="0">
                <a:hlinkClick r:id="rId3"/>
              </a:rPr>
              <a:t>ISES Solar World Congress 2015</a:t>
            </a:r>
            <a:r>
              <a:rPr lang="en-US" sz="800" b="1" dirty="0" smtClean="0"/>
              <a:t> </a:t>
            </a:r>
            <a:r>
              <a:rPr lang="en-US" sz="800" dirty="0" smtClean="0"/>
              <a:t/>
            </a:r>
            <a:br>
              <a:rPr lang="en-US" sz="800" dirty="0" smtClean="0"/>
            </a:br>
            <a:r>
              <a:rPr lang="en-US" sz="7000" b="1" dirty="0" smtClean="0">
                <a:solidFill>
                  <a:srgbClr val="0070C0"/>
                </a:solidFill>
              </a:rPr>
              <a:t>ISES Solar World Congress 2015 </a:t>
            </a:r>
            <a:r>
              <a:rPr lang="en-US" sz="7000" dirty="0" smtClean="0">
                <a:solidFill>
                  <a:srgbClr val="0070C0"/>
                </a:solidFill>
              </a:rPr>
              <a:t>November 8 – 12, Daegu, Korea</a:t>
            </a:r>
            <a:r>
              <a:rPr lang="en-US" altLang="en-US" sz="7000" cap="none" dirty="0" smtClean="0">
                <a:solidFill>
                  <a:srgbClr val="0070C0"/>
                </a:solidFill>
                <a:latin typeface="+mn-lt"/>
              </a:rPr>
              <a:t> </a:t>
            </a:r>
          </a:p>
          <a:p>
            <a:pPr algn="r" eaLnBrk="1" fontAlgn="auto" hangingPunct="1">
              <a:spcAft>
                <a:spcPts val="0"/>
              </a:spcAft>
              <a:buFont typeface="Arial" pitchFamily="34" charset="0"/>
              <a:buNone/>
              <a:defRPr/>
            </a:pPr>
            <a:endParaRPr lang="en-US" altLang="en-US" sz="4300" b="1" cap="none" dirty="0" smtClean="0">
              <a:solidFill>
                <a:srgbClr val="0070C0"/>
              </a:solidFill>
              <a:latin typeface="+mn-lt"/>
            </a:endParaRPr>
          </a:p>
          <a:p>
            <a:pPr algn="ctr" eaLnBrk="1" fontAlgn="auto" hangingPunct="1">
              <a:spcAft>
                <a:spcPts val="0"/>
              </a:spcAft>
              <a:buFont typeface="Arial" pitchFamily="34" charset="0"/>
              <a:buNone/>
              <a:defRPr/>
            </a:pPr>
            <a:endParaRPr lang="en-US" altLang="en-US" sz="2600" b="1" dirty="0" smtClean="0"/>
          </a:p>
          <a:p>
            <a:pPr algn="ctr" eaLnBrk="1" fontAlgn="auto" hangingPunct="1">
              <a:spcAft>
                <a:spcPts val="0"/>
              </a:spcAft>
              <a:buFont typeface="Arial" pitchFamily="34" charset="0"/>
              <a:buNone/>
              <a:defRPr/>
            </a:pPr>
            <a:endParaRPr lang="en-US" altLang="en-US" sz="2800" b="1" dirty="0" smtClean="0"/>
          </a:p>
        </p:txBody>
      </p:sp>
      <p:sp>
        <p:nvSpPr>
          <p:cNvPr id="2" name="AutoShape 2" descr="https://sp.yimg.com/ib/th?id=JN.If8%2fq55YSk5teMfk3XM2lQ&amp;pid=15.1"/>
          <p:cNvSpPr>
            <a:spLocks noChangeAspect="1" noChangeArrowheads="1"/>
          </p:cNvSpPr>
          <p:nvPr/>
        </p:nvSpPr>
        <p:spPr bwMode="auto">
          <a:xfrm>
            <a:off x="155575" y="-304800"/>
            <a:ext cx="895350" cy="6477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p:txBody>
          <a:bodyPr anchorCtr="1">
            <a:noAutofit/>
          </a:bodyPr>
          <a:lstStyle/>
          <a:p>
            <a:pPr lvl="0" algn="ctr"/>
            <a:r>
              <a:rPr lang="de-AT" sz="2400" b="1" dirty="0"/>
              <a:t>Current trends and barries including policy, technical and social to advancing renewable energy </a:t>
            </a:r>
            <a:r>
              <a:rPr lang="de-AT" sz="2400" b="1" dirty="0" smtClean="0"/>
              <a:t>(3)</a:t>
            </a:r>
            <a:endParaRPr lang="en-US" sz="2400" b="1" dirty="0"/>
          </a:p>
        </p:txBody>
      </p:sp>
      <p:sp>
        <p:nvSpPr>
          <p:cNvPr id="3" name="Content Placeholder 4"/>
          <p:cNvSpPr txBox="1">
            <a:spLocks noGrp="1"/>
          </p:cNvSpPr>
          <p:nvPr>
            <p:ph idx="1"/>
          </p:nvPr>
        </p:nvSpPr>
        <p:spPr>
          <a:xfrm>
            <a:off x="628652" y="2226471"/>
            <a:ext cx="7886700" cy="3498992"/>
          </a:xfrm>
        </p:spPr>
        <p:txBody>
          <a:bodyPr/>
          <a:lstStyle/>
          <a:p>
            <a:pPr marL="0" indent="0">
              <a:lnSpc>
                <a:spcPct val="70000"/>
              </a:lnSpc>
              <a:buNone/>
            </a:pPr>
            <a:r>
              <a:rPr lang="de-AT" sz="1650"/>
              <a:t>China</a:t>
            </a:r>
          </a:p>
          <a:p>
            <a:pPr lvl="0">
              <a:lnSpc>
                <a:spcPct val="70000"/>
              </a:lnSpc>
            </a:pPr>
            <a:r>
              <a:rPr lang="de-AT" sz="1650"/>
              <a:t>Backbone in RE: hydro, wind and solar</a:t>
            </a:r>
          </a:p>
          <a:p>
            <a:pPr lvl="0">
              <a:lnSpc>
                <a:spcPct val="70000"/>
              </a:lnSpc>
            </a:pPr>
            <a:r>
              <a:rPr lang="de-AT" sz="1650"/>
              <a:t>Hydro &amp; wind are mature, solar is booming</a:t>
            </a:r>
          </a:p>
          <a:p>
            <a:pPr lvl="0">
              <a:lnSpc>
                <a:spcPct val="70000"/>
              </a:lnSpc>
            </a:pPr>
            <a:r>
              <a:rPr lang="de-AT" sz="1650"/>
              <a:t>PRC swiches from export oriented market to domestic market</a:t>
            </a:r>
          </a:p>
          <a:p>
            <a:pPr lvl="0">
              <a:lnSpc>
                <a:spcPct val="70000"/>
              </a:lnSpc>
            </a:pPr>
            <a:r>
              <a:rPr lang="de-AT" sz="1650"/>
              <a:t>Implementation of RE policy at local level should be encouraged (local governments need to realise the importance of RE)</a:t>
            </a:r>
          </a:p>
          <a:p>
            <a:pPr lvl="0">
              <a:lnSpc>
                <a:spcPct val="70000"/>
              </a:lnSpc>
            </a:pPr>
            <a:r>
              <a:rPr lang="de-AT" sz="1650"/>
              <a:t>Promotion of feed-in tarriffs by central government, only part of local governments provide similar incentives</a:t>
            </a:r>
          </a:p>
          <a:p>
            <a:pPr lvl="0">
              <a:lnSpc>
                <a:spcPct val="70000"/>
              </a:lnSpc>
            </a:pPr>
            <a:r>
              <a:rPr lang="de-AT" sz="1650"/>
              <a:t>Government puts much emphasis on R&amp;D</a:t>
            </a:r>
          </a:p>
          <a:p>
            <a:pPr lvl="0">
              <a:lnSpc>
                <a:spcPct val="70000"/>
              </a:lnSpc>
            </a:pPr>
            <a:r>
              <a:rPr lang="de-AT" sz="1650"/>
              <a:t>Chinese population has strong support for RE as a means to mitigate environmental problems</a:t>
            </a:r>
          </a:p>
          <a:p>
            <a:pPr lvl="0">
              <a:lnSpc>
                <a:spcPct val="70000"/>
              </a:lnSpc>
            </a:pPr>
            <a:r>
              <a:rPr lang="de-AT" sz="1650"/>
              <a:t>Focus on large utility-scale projects</a:t>
            </a:r>
          </a:p>
          <a:p>
            <a:pPr lvl="0">
              <a:lnSpc>
                <a:spcPct val="70000"/>
              </a:lnSpc>
            </a:pPr>
            <a:r>
              <a:rPr lang="de-AT" sz="1650"/>
              <a:t>Curtailment still an important issue / integration of RE a priority for the government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228600"/>
            <a:ext cx="5791200" cy="1371600"/>
          </a:xfrm>
        </p:spPr>
        <p:txBody>
          <a:bodyPr anchorCtr="1">
            <a:noAutofit/>
          </a:bodyPr>
          <a:lstStyle/>
          <a:p>
            <a:pPr lvl="0" algn="ctr"/>
            <a:r>
              <a:rPr lang="de-AT" sz="2400" b="1" dirty="0"/>
              <a:t>Current trends and barries including policy, technical and social to advancing renewable energy (4)</a:t>
            </a:r>
            <a:endParaRPr lang="en-US" sz="2400" b="1" dirty="0"/>
          </a:p>
        </p:txBody>
      </p:sp>
      <p:sp>
        <p:nvSpPr>
          <p:cNvPr id="3" name="Content Placeholder 4"/>
          <p:cNvSpPr txBox="1">
            <a:spLocks noGrp="1"/>
          </p:cNvSpPr>
          <p:nvPr>
            <p:ph idx="1"/>
          </p:nvPr>
        </p:nvSpPr>
        <p:spPr>
          <a:xfrm>
            <a:off x="628652" y="2226471"/>
            <a:ext cx="7886700" cy="3498992"/>
          </a:xfrm>
        </p:spPr>
        <p:txBody>
          <a:bodyPr/>
          <a:lstStyle/>
          <a:p>
            <a:pPr marL="0" indent="0">
              <a:lnSpc>
                <a:spcPct val="70000"/>
              </a:lnSpc>
              <a:buNone/>
            </a:pPr>
            <a:r>
              <a:rPr lang="de-AT" sz="1800" dirty="0"/>
              <a:t>Peru</a:t>
            </a:r>
          </a:p>
          <a:p>
            <a:pPr lvl="0">
              <a:lnSpc>
                <a:spcPct val="70000"/>
              </a:lnSpc>
            </a:pPr>
            <a:r>
              <a:rPr lang="de-AT" sz="1800" dirty="0"/>
              <a:t>Stronger policy focus on diversification of energy mix (currently a lot of focus on biofuels)</a:t>
            </a:r>
          </a:p>
          <a:p>
            <a:pPr lvl="0">
              <a:lnSpc>
                <a:spcPct val="70000"/>
              </a:lnSpc>
            </a:pPr>
            <a:r>
              <a:rPr lang="de-AT" sz="1800" dirty="0"/>
              <a:t>Lack of financial incentives</a:t>
            </a:r>
          </a:p>
          <a:p>
            <a:pPr lvl="0">
              <a:lnSpc>
                <a:spcPct val="70000"/>
              </a:lnSpc>
            </a:pPr>
            <a:r>
              <a:rPr lang="de-AT" sz="1800" dirty="0"/>
              <a:t>Weak relationship between academia, industry and government (PPP)</a:t>
            </a:r>
          </a:p>
          <a:p>
            <a:pPr lvl="0">
              <a:lnSpc>
                <a:spcPct val="70000"/>
              </a:lnSpc>
            </a:pPr>
            <a:r>
              <a:rPr lang="de-AT" sz="1800" dirty="0"/>
              <a:t>Poor communication between different ministries</a:t>
            </a:r>
          </a:p>
          <a:p>
            <a:pPr lvl="0">
              <a:lnSpc>
                <a:spcPct val="70000"/>
              </a:lnSpc>
            </a:pPr>
            <a:r>
              <a:rPr lang="de-AT" sz="1800" dirty="0"/>
              <a:t>No incentives for solar energy devices (only off-grid)</a:t>
            </a:r>
          </a:p>
          <a:p>
            <a:pPr lvl="0">
              <a:lnSpc>
                <a:spcPct val="70000"/>
              </a:lnSpc>
            </a:pPr>
            <a:r>
              <a:rPr lang="de-AT" sz="1800" dirty="0"/>
              <a:t>Lack of availabilty of resources to finance projects</a:t>
            </a:r>
          </a:p>
          <a:p>
            <a:pPr lvl="0">
              <a:lnSpc>
                <a:spcPct val="70000"/>
              </a:lnSpc>
            </a:pPr>
            <a:r>
              <a:rPr lang="de-AT" sz="1800" dirty="0"/>
              <a:t>Need for continuous training of workforce (few training opportunities)</a:t>
            </a:r>
          </a:p>
          <a:p>
            <a:pPr lvl="0">
              <a:lnSpc>
                <a:spcPct val="70000"/>
              </a:lnSpc>
            </a:pPr>
            <a:r>
              <a:rPr lang="de-AT" sz="1800" dirty="0"/>
              <a:t>Need to create more awareness about the positive impact of renewable energy</a:t>
            </a:r>
          </a:p>
          <a:p>
            <a:pPr lvl="0">
              <a:lnSpc>
                <a:spcPct val="70000"/>
              </a:lnSpc>
            </a:pPr>
            <a:r>
              <a:rPr lang="de-AT" sz="1800" dirty="0"/>
              <a:t>Language barrier (native language vs. Spanish/English)</a:t>
            </a:r>
          </a:p>
          <a:p>
            <a:pPr lvl="0">
              <a:lnSpc>
                <a:spcPct val="70000"/>
              </a:lnSpc>
            </a:pPr>
            <a:r>
              <a:rPr lang="de-AT" sz="1800" dirty="0"/>
              <a:t>RE goal of 5 % by 2013 is not being reached (currently at 2%)</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p:txBody>
          <a:bodyPr anchorCtr="1">
            <a:noAutofit/>
          </a:bodyPr>
          <a:lstStyle/>
          <a:p>
            <a:pPr lvl="0" algn="ctr"/>
            <a:r>
              <a:rPr lang="de-AT" sz="2400" b="1" dirty="0"/>
              <a:t>Current trends and barries including policy, technical and social to advancing renewable energy (5)</a:t>
            </a:r>
            <a:endParaRPr lang="en-US" sz="2400" b="1" dirty="0"/>
          </a:p>
        </p:txBody>
      </p:sp>
      <p:sp>
        <p:nvSpPr>
          <p:cNvPr id="3" name="Content Placeholder 4"/>
          <p:cNvSpPr txBox="1">
            <a:spLocks noGrp="1"/>
          </p:cNvSpPr>
          <p:nvPr>
            <p:ph idx="1"/>
          </p:nvPr>
        </p:nvSpPr>
        <p:spPr>
          <a:xfrm>
            <a:off x="457200" y="1828800"/>
            <a:ext cx="7886700" cy="4572000"/>
          </a:xfrm>
        </p:spPr>
        <p:txBody>
          <a:bodyPr/>
          <a:lstStyle/>
          <a:p>
            <a:pPr marL="0" indent="0">
              <a:buNone/>
            </a:pPr>
            <a:r>
              <a:rPr lang="de-AT" sz="2400" b="1" dirty="0"/>
              <a:t>Thailand</a:t>
            </a:r>
          </a:p>
          <a:p>
            <a:pPr lvl="0"/>
            <a:r>
              <a:rPr lang="de-AT" sz="2400" dirty="0"/>
              <a:t>Regular change of Minister causes disruption in the policy framework</a:t>
            </a:r>
          </a:p>
          <a:p>
            <a:pPr lvl="0"/>
            <a:r>
              <a:rPr lang="de-AT" sz="2400" dirty="0"/>
              <a:t>Need to import technologies &amp; expertise from abroad – not enough capacity in the country</a:t>
            </a:r>
          </a:p>
          <a:p>
            <a:pPr lvl="0"/>
            <a:r>
              <a:rPr lang="de-AT" sz="2400" dirty="0"/>
              <a:t>Electricity grid needs to be more expanded to integrate renewable energy sources</a:t>
            </a:r>
          </a:p>
          <a:p>
            <a:pPr lvl="0"/>
            <a:r>
              <a:rPr lang="de-AT" sz="2400" dirty="0"/>
              <a:t>Lack of awareness (e.g. misbelief that solar panels chase away the rain)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838200" y="152400"/>
            <a:ext cx="7677152" cy="1219200"/>
          </a:xfrm>
        </p:spPr>
        <p:txBody>
          <a:bodyPr anchorCtr="1">
            <a:noAutofit/>
          </a:bodyPr>
          <a:lstStyle/>
          <a:p>
            <a:pPr lvl="0" algn="ctr"/>
            <a:r>
              <a:rPr lang="de-AT" sz="2800" b="1" dirty="0"/>
              <a:t>Opportunities and strategies for strengthening renewable energy (1)</a:t>
            </a:r>
            <a:endParaRPr lang="en-US" sz="2800" b="1" dirty="0"/>
          </a:p>
        </p:txBody>
      </p:sp>
      <p:sp>
        <p:nvSpPr>
          <p:cNvPr id="3" name="Content Placeholder 4"/>
          <p:cNvSpPr txBox="1">
            <a:spLocks noGrp="1"/>
          </p:cNvSpPr>
          <p:nvPr>
            <p:ph idx="1"/>
          </p:nvPr>
        </p:nvSpPr>
        <p:spPr>
          <a:xfrm>
            <a:off x="533400" y="1828800"/>
            <a:ext cx="7981952" cy="4343400"/>
          </a:xfrm>
        </p:spPr>
        <p:txBody>
          <a:bodyPr/>
          <a:lstStyle/>
          <a:p>
            <a:pPr marL="0" indent="0">
              <a:buNone/>
            </a:pPr>
            <a:r>
              <a:rPr lang="de-AT" sz="2400" b="1" dirty="0"/>
              <a:t>Malaysia</a:t>
            </a:r>
          </a:p>
          <a:p>
            <a:pPr lvl="0"/>
            <a:r>
              <a:rPr lang="de-AT" sz="2400" dirty="0"/>
              <a:t>Scheme by government providing soft loans (not yet existing in Malaysia)</a:t>
            </a:r>
          </a:p>
          <a:p>
            <a:pPr lvl="0"/>
            <a:r>
              <a:rPr lang="de-AT" sz="2400" dirty="0"/>
              <a:t>Government provides interest subsidies, project developers still need to find conventional funding, banks are often reluctant to finance RE projects (slowly getting better)</a:t>
            </a:r>
          </a:p>
          <a:p>
            <a:pPr lvl="0"/>
            <a:r>
              <a:rPr lang="de-AT" sz="2400" dirty="0"/>
              <a:t>Setting-up of SEDA (dedicated agency to facilitate RE deployment)</a:t>
            </a:r>
          </a:p>
          <a:p>
            <a:pPr lvl="0"/>
            <a:endParaRPr lang="de-AT"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152400"/>
            <a:ext cx="7391400" cy="1371600"/>
          </a:xfrm>
        </p:spPr>
        <p:txBody>
          <a:bodyPr anchorCtr="1">
            <a:noAutofit/>
          </a:bodyPr>
          <a:lstStyle/>
          <a:p>
            <a:pPr lvl="0" algn="ctr"/>
            <a:r>
              <a:rPr lang="de-AT" sz="2800" b="1" dirty="0"/>
              <a:t>Opportunities and strategies for strengthening renewable energy (2)</a:t>
            </a:r>
            <a:endParaRPr lang="en-US" sz="2800" b="1" dirty="0"/>
          </a:p>
        </p:txBody>
      </p:sp>
      <p:sp>
        <p:nvSpPr>
          <p:cNvPr id="3" name="Content Placeholder 4"/>
          <p:cNvSpPr txBox="1">
            <a:spLocks noGrp="1"/>
          </p:cNvSpPr>
          <p:nvPr>
            <p:ph idx="1"/>
          </p:nvPr>
        </p:nvSpPr>
        <p:spPr>
          <a:xfrm>
            <a:off x="628652" y="2226471"/>
            <a:ext cx="7886700" cy="3498992"/>
          </a:xfrm>
        </p:spPr>
        <p:txBody>
          <a:bodyPr/>
          <a:lstStyle/>
          <a:p>
            <a:pPr marL="0" indent="0">
              <a:buNone/>
            </a:pPr>
            <a:r>
              <a:rPr lang="de-AT" b="1"/>
              <a:t>Korea</a:t>
            </a:r>
          </a:p>
          <a:p>
            <a:pPr lvl="0"/>
            <a:r>
              <a:rPr lang="de-AT"/>
              <a:t>Energy storage is a key enabler for RE deployment to stabilise the grid</a:t>
            </a:r>
          </a:p>
          <a:p>
            <a:pPr lvl="0"/>
            <a:r>
              <a:rPr lang="de-AT"/>
              <a:t>Focus on service of generating electricity rather than incentive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152400"/>
            <a:ext cx="7696200" cy="1371600"/>
          </a:xfrm>
        </p:spPr>
        <p:txBody>
          <a:bodyPr anchorCtr="1">
            <a:normAutofit/>
          </a:bodyPr>
          <a:lstStyle/>
          <a:p>
            <a:pPr lvl="0" algn="ctr"/>
            <a:r>
              <a:rPr lang="de-AT" sz="2800" b="1" dirty="0"/>
              <a:t>Opportunities and strategies for strengthening renewable energy </a:t>
            </a:r>
            <a:r>
              <a:rPr lang="de-AT" sz="2800" b="1" dirty="0" smtClean="0"/>
              <a:t>(3)</a:t>
            </a:r>
            <a:endParaRPr lang="en-US" sz="2800" b="1" dirty="0"/>
          </a:p>
        </p:txBody>
      </p:sp>
      <p:sp>
        <p:nvSpPr>
          <p:cNvPr id="3" name="Content Placeholder 4"/>
          <p:cNvSpPr txBox="1">
            <a:spLocks noGrp="1"/>
          </p:cNvSpPr>
          <p:nvPr>
            <p:ph idx="1"/>
          </p:nvPr>
        </p:nvSpPr>
        <p:spPr>
          <a:xfrm>
            <a:off x="533400" y="1752600"/>
            <a:ext cx="8058148" cy="4250529"/>
          </a:xfrm>
        </p:spPr>
        <p:txBody>
          <a:bodyPr/>
          <a:lstStyle/>
          <a:p>
            <a:pPr marL="0" indent="0">
              <a:lnSpc>
                <a:spcPct val="80000"/>
              </a:lnSpc>
              <a:buNone/>
            </a:pPr>
            <a:r>
              <a:rPr lang="de-AT" sz="2200" b="1" dirty="0"/>
              <a:t>China</a:t>
            </a:r>
          </a:p>
          <a:p>
            <a:pPr lvl="0">
              <a:lnSpc>
                <a:spcPct val="80000"/>
              </a:lnSpc>
            </a:pPr>
            <a:r>
              <a:rPr lang="de-AT" sz="2200" dirty="0"/>
              <a:t>Promoting new energy demonstration zones (e.g. on town or city level are granted special rights as test zones such as New Energy Demonstration Cities Programme)</a:t>
            </a:r>
          </a:p>
          <a:p>
            <a:pPr lvl="0">
              <a:lnSpc>
                <a:spcPct val="80000"/>
              </a:lnSpc>
            </a:pPr>
            <a:r>
              <a:rPr lang="de-AT" sz="2200" dirty="0"/>
              <a:t>Distributed PV demonstration parks/zones Programme</a:t>
            </a:r>
          </a:p>
          <a:p>
            <a:pPr lvl="0">
              <a:lnSpc>
                <a:spcPct val="80000"/>
              </a:lnSpc>
            </a:pPr>
            <a:r>
              <a:rPr lang="de-AT" sz="2200" dirty="0"/>
              <a:t>Electrical vehicles</a:t>
            </a:r>
          </a:p>
          <a:p>
            <a:pPr lvl="0">
              <a:lnSpc>
                <a:spcPct val="80000"/>
              </a:lnSpc>
            </a:pPr>
            <a:r>
              <a:rPr lang="de-AT" sz="2200" dirty="0"/>
              <a:t>Graphene for innovative battery technologies</a:t>
            </a:r>
          </a:p>
          <a:p>
            <a:pPr lvl="0">
              <a:lnSpc>
                <a:spcPct val="80000"/>
              </a:lnSpc>
            </a:pPr>
            <a:r>
              <a:rPr lang="de-AT" sz="2200" dirty="0"/>
              <a:t>Energy generation through nano carbon tubes (new marine energy technology)</a:t>
            </a:r>
          </a:p>
          <a:p>
            <a:pPr lvl="0">
              <a:lnSpc>
                <a:spcPct val="80000"/>
              </a:lnSpc>
            </a:pPr>
            <a:r>
              <a:rPr lang="de-AT" sz="2200" dirty="0"/>
              <a:t>Innovative PPP financing</a:t>
            </a:r>
          </a:p>
          <a:p>
            <a:pPr lvl="0">
              <a:lnSpc>
                <a:spcPct val="80000"/>
              </a:lnSpc>
            </a:pPr>
            <a:endParaRPr lang="de-AT" dirty="0"/>
          </a:p>
          <a:p>
            <a:pPr lvl="0">
              <a:lnSpc>
                <a:spcPct val="80000"/>
              </a:lnSpc>
            </a:pPr>
            <a:endParaRPr lang="de-AT"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381000"/>
            <a:ext cx="7467600" cy="1143000"/>
          </a:xfrm>
        </p:spPr>
        <p:txBody>
          <a:bodyPr anchorCtr="1">
            <a:noAutofit/>
          </a:bodyPr>
          <a:lstStyle/>
          <a:p>
            <a:pPr lvl="0" algn="ctr"/>
            <a:r>
              <a:rPr lang="de-AT" sz="2800" b="1" dirty="0"/>
              <a:t>Opportunities and strategies for strengthening renewable energy </a:t>
            </a:r>
            <a:r>
              <a:rPr lang="de-AT" sz="2800" b="1" dirty="0" smtClean="0"/>
              <a:t>(4)</a:t>
            </a:r>
            <a:endParaRPr lang="en-US" sz="2800" b="1" dirty="0"/>
          </a:p>
        </p:txBody>
      </p:sp>
      <p:sp>
        <p:nvSpPr>
          <p:cNvPr id="3" name="Content Placeholder 4"/>
          <p:cNvSpPr txBox="1">
            <a:spLocks noGrp="1"/>
          </p:cNvSpPr>
          <p:nvPr>
            <p:ph idx="1"/>
          </p:nvPr>
        </p:nvSpPr>
        <p:spPr>
          <a:xfrm>
            <a:off x="609600" y="1752600"/>
            <a:ext cx="7886700" cy="4800600"/>
          </a:xfrm>
        </p:spPr>
        <p:txBody>
          <a:bodyPr/>
          <a:lstStyle/>
          <a:p>
            <a:pPr marL="0" indent="0">
              <a:buNone/>
            </a:pPr>
            <a:r>
              <a:rPr lang="de-AT" sz="2400" b="1" dirty="0"/>
              <a:t>Peru</a:t>
            </a:r>
          </a:p>
          <a:p>
            <a:pPr lvl="0"/>
            <a:r>
              <a:rPr lang="de-AT" sz="2400" dirty="0"/>
              <a:t>Training of staff to implement projects</a:t>
            </a:r>
          </a:p>
          <a:p>
            <a:pPr lvl="0"/>
            <a:r>
              <a:rPr lang="de-AT" sz="2400" dirty="0"/>
              <a:t>Creation of awareness about benefits of renewable energy (e.g. through ecomarkets in Lima)</a:t>
            </a:r>
          </a:p>
          <a:p>
            <a:pPr lvl="0"/>
            <a:r>
              <a:rPr lang="de-AT" sz="2400" dirty="0"/>
              <a:t>Awareness campaigns in schools and universities</a:t>
            </a:r>
          </a:p>
          <a:p>
            <a:pPr lvl="0"/>
            <a:r>
              <a:rPr lang="de-AT" sz="2400" dirty="0"/>
              <a:t>Incentives for companies investing in environmental measures</a:t>
            </a:r>
          </a:p>
          <a:p>
            <a:pPr lvl="0"/>
            <a:r>
              <a:rPr lang="de-AT" sz="2400" dirty="0"/>
              <a:t>Best practise: promotion of RE in rural areas</a:t>
            </a:r>
          </a:p>
          <a:p>
            <a:pPr lvl="0"/>
            <a:endParaRPr lang="de-AT"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152400"/>
            <a:ext cx="7543800" cy="1371600"/>
          </a:xfrm>
        </p:spPr>
        <p:txBody>
          <a:bodyPr anchorCtr="1">
            <a:noAutofit/>
          </a:bodyPr>
          <a:lstStyle/>
          <a:p>
            <a:pPr lvl="0" algn="ctr"/>
            <a:r>
              <a:rPr lang="de-AT" sz="2800" b="1" dirty="0"/>
              <a:t>Opportunities and strategies for strengthening renewable energy </a:t>
            </a:r>
            <a:r>
              <a:rPr lang="de-AT" sz="2800" b="1" dirty="0" smtClean="0"/>
              <a:t>(5)</a:t>
            </a:r>
            <a:endParaRPr lang="en-US" sz="2800" b="1" dirty="0"/>
          </a:p>
        </p:txBody>
      </p:sp>
      <p:sp>
        <p:nvSpPr>
          <p:cNvPr id="3" name="Content Placeholder 4"/>
          <p:cNvSpPr txBox="1">
            <a:spLocks noGrp="1"/>
          </p:cNvSpPr>
          <p:nvPr>
            <p:ph idx="1"/>
          </p:nvPr>
        </p:nvSpPr>
        <p:spPr>
          <a:xfrm>
            <a:off x="628652" y="2226470"/>
            <a:ext cx="7886700" cy="4021929"/>
          </a:xfrm>
        </p:spPr>
        <p:txBody>
          <a:bodyPr/>
          <a:lstStyle/>
          <a:p>
            <a:pPr marL="0" indent="0">
              <a:buNone/>
            </a:pPr>
            <a:r>
              <a:rPr lang="de-AT" b="1"/>
              <a:t>Thailand</a:t>
            </a:r>
          </a:p>
          <a:p>
            <a:pPr lvl="0"/>
            <a:r>
              <a:rPr lang="de-AT"/>
              <a:t>Zones for different RE technology deployment</a:t>
            </a:r>
          </a:p>
          <a:p>
            <a:pPr lvl="0"/>
            <a:r>
              <a:rPr lang="de-AT"/>
              <a:t>ESCO approached replicated for RE</a:t>
            </a:r>
          </a:p>
          <a:p>
            <a:pPr lvl="0"/>
            <a:r>
              <a:rPr lang="de-AT"/>
              <a:t>Solar pumps as merging technology to address increased frequency of draughts</a:t>
            </a:r>
          </a:p>
          <a:p>
            <a:pPr marL="0" indent="0">
              <a:buNone/>
            </a:pPr>
            <a:endParaRPr lang="de-AT"/>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34788" y="0"/>
            <a:ext cx="5791200" cy="1371600"/>
          </a:xfrm>
        </p:spPr>
        <p:txBody>
          <a:bodyPr anchorCtr="1">
            <a:normAutofit/>
          </a:bodyPr>
          <a:lstStyle/>
          <a:p>
            <a:pPr lvl="0" algn="ctr"/>
            <a:r>
              <a:rPr lang="de-AT" sz="2800" b="1" dirty="0"/>
              <a:t>Most important </a:t>
            </a:r>
            <a:r>
              <a:rPr lang="de-AT" sz="2800" b="1" dirty="0" smtClean="0"/>
              <a:t>issues </a:t>
            </a:r>
            <a:r>
              <a:rPr lang="de-AT" sz="2800" b="1" dirty="0"/>
              <a:t>APEC should address in </a:t>
            </a:r>
            <a:r>
              <a:rPr lang="de-AT" sz="2800" b="1" dirty="0" smtClean="0"/>
              <a:t>future (Group 1)</a:t>
            </a:r>
            <a:endParaRPr lang="en-US" sz="2800" b="1" dirty="0"/>
          </a:p>
        </p:txBody>
      </p:sp>
      <p:sp>
        <p:nvSpPr>
          <p:cNvPr id="3" name="Content Placeholder 4"/>
          <p:cNvSpPr txBox="1">
            <a:spLocks noGrp="1"/>
          </p:cNvSpPr>
          <p:nvPr>
            <p:ph idx="1"/>
          </p:nvPr>
        </p:nvSpPr>
        <p:spPr>
          <a:xfrm>
            <a:off x="433184" y="1403684"/>
            <a:ext cx="7620000" cy="5301916"/>
          </a:xfrm>
        </p:spPr>
        <p:txBody>
          <a:bodyPr/>
          <a:lstStyle/>
          <a:p>
            <a:pPr lvl="0"/>
            <a:r>
              <a:rPr lang="de-AT" sz="2400" dirty="0" smtClean="0"/>
              <a:t>Electricity </a:t>
            </a:r>
            <a:r>
              <a:rPr lang="de-AT" sz="2400" dirty="0"/>
              <a:t>market reform (remove subsidies from conventional fuels)</a:t>
            </a:r>
          </a:p>
          <a:p>
            <a:pPr lvl="0"/>
            <a:r>
              <a:rPr lang="de-AT" sz="2400" dirty="0"/>
              <a:t>Education to facilitate reaching doubling of RE goal</a:t>
            </a:r>
          </a:p>
          <a:p>
            <a:pPr lvl="0"/>
            <a:r>
              <a:rPr lang="de-AT" sz="2400" dirty="0"/>
              <a:t>More coordinated approach in achieving the doubling goal</a:t>
            </a:r>
          </a:p>
          <a:p>
            <a:pPr lvl="0"/>
            <a:r>
              <a:rPr lang="de-AT" sz="2400" dirty="0"/>
              <a:t>APERC could work on reporting on progress towards the RE doubling target</a:t>
            </a:r>
          </a:p>
          <a:p>
            <a:pPr lvl="0"/>
            <a:r>
              <a:rPr lang="de-AT" sz="2400" dirty="0"/>
              <a:t>More collaboration among different APEC working groups</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152400"/>
            <a:ext cx="5791200" cy="838200"/>
          </a:xfrm>
        </p:spPr>
        <p:txBody>
          <a:bodyPr anchorCtr="1">
            <a:normAutofit/>
          </a:bodyPr>
          <a:lstStyle/>
          <a:p>
            <a:pPr lvl="0" algn="ctr"/>
            <a:r>
              <a:rPr lang="de-AT" sz="3200" b="1" dirty="0" smtClean="0"/>
              <a:t>Theme priorities</a:t>
            </a:r>
            <a:endParaRPr lang="en-US" sz="3200" b="1" dirty="0"/>
          </a:p>
        </p:txBody>
      </p:sp>
      <p:sp>
        <p:nvSpPr>
          <p:cNvPr id="3" name="Content Placeholder 4"/>
          <p:cNvSpPr txBox="1">
            <a:spLocks noGrp="1"/>
          </p:cNvSpPr>
          <p:nvPr>
            <p:ph idx="1"/>
          </p:nvPr>
        </p:nvSpPr>
        <p:spPr>
          <a:xfrm>
            <a:off x="685800" y="1219200"/>
            <a:ext cx="7886700" cy="5029200"/>
          </a:xfrm>
        </p:spPr>
        <p:txBody>
          <a:bodyPr/>
          <a:lstStyle/>
          <a:p>
            <a:pPr marL="0" indent="0">
              <a:buNone/>
            </a:pPr>
            <a:r>
              <a:rPr lang="de-AT" dirty="0" smtClean="0"/>
              <a:t>Current trends and barriers</a:t>
            </a:r>
            <a:endParaRPr lang="de-AT" b="1" dirty="0"/>
          </a:p>
          <a:p>
            <a:pPr lvl="1"/>
            <a:r>
              <a:rPr lang="de-AT" sz="2400" dirty="0" smtClean="0"/>
              <a:t>Cost of renewable energy</a:t>
            </a:r>
            <a:endParaRPr lang="de-AT" sz="2400" dirty="0"/>
          </a:p>
          <a:p>
            <a:pPr marL="0" lvl="0" indent="0">
              <a:buNone/>
            </a:pPr>
            <a:r>
              <a:rPr lang="de-AT" dirty="0" smtClean="0"/>
              <a:t>Opportunities and strategies</a:t>
            </a:r>
            <a:endParaRPr lang="de-AT" dirty="0"/>
          </a:p>
          <a:p>
            <a:pPr lvl="1"/>
            <a:r>
              <a:rPr lang="de-AT" sz="2400" dirty="0" smtClean="0"/>
              <a:t>Need to keep policy makers informed</a:t>
            </a:r>
          </a:p>
          <a:p>
            <a:pPr lvl="0"/>
            <a:r>
              <a:rPr lang="de-AT" dirty="0" smtClean="0"/>
              <a:t>Best practicies</a:t>
            </a:r>
          </a:p>
          <a:p>
            <a:pPr lvl="1"/>
            <a:r>
              <a:rPr lang="de-AT" sz="2400" dirty="0" smtClean="0"/>
              <a:t>Encourage international/interegional information exchange</a:t>
            </a:r>
          </a:p>
          <a:p>
            <a:pPr lvl="2"/>
            <a:r>
              <a:rPr lang="de-AT" sz="2200" dirty="0" smtClean="0"/>
              <a:t>Technical</a:t>
            </a:r>
          </a:p>
          <a:p>
            <a:pPr lvl="2"/>
            <a:r>
              <a:rPr lang="de-AT" sz="2200" dirty="0" smtClean="0"/>
              <a:t>Policy</a:t>
            </a:r>
          </a:p>
          <a:p>
            <a:pPr lvl="2"/>
            <a:r>
              <a:rPr lang="de-AT" sz="2200" dirty="0" smtClean="0"/>
              <a:t>Academic</a:t>
            </a:r>
            <a:endParaRPr lang="de-AT" sz="2200" dirty="0"/>
          </a:p>
          <a:p>
            <a:pPr marL="0" indent="0">
              <a:buNone/>
            </a:pPr>
            <a:endParaRPr lang="de-AT" dirty="0"/>
          </a:p>
        </p:txBody>
      </p:sp>
    </p:spTree>
    <p:extLst>
      <p:ext uri="{BB962C8B-B14F-4D97-AF65-F5344CB8AC3E}">
        <p14:creationId xmlns:p14="http://schemas.microsoft.com/office/powerpoint/2010/main" val="170718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225" y="3352800"/>
            <a:ext cx="8610600" cy="3108543"/>
          </a:xfrm>
          <a:prstGeom prst="rect">
            <a:avLst/>
          </a:prstGeom>
        </p:spPr>
        <p:txBody>
          <a:bodyPr wrap="square">
            <a:spAutoFit/>
          </a:bodyPr>
          <a:lstStyle/>
          <a:p>
            <a:r>
              <a:rPr lang="en-US" sz="2800" dirty="0" smtClean="0">
                <a:latin typeface="+mn-lt"/>
              </a:rPr>
              <a:t>“………we </a:t>
            </a:r>
            <a:r>
              <a:rPr lang="en-US" sz="2800" dirty="0">
                <a:latin typeface="+mn-lt"/>
              </a:rPr>
              <a:t>endorse the Energy Ministers’ aspirational goal to </a:t>
            </a:r>
            <a:r>
              <a:rPr lang="en-US" sz="2800" dirty="0">
                <a:solidFill>
                  <a:srgbClr val="990099"/>
                </a:solidFill>
                <a:latin typeface="+mn-lt"/>
              </a:rPr>
              <a:t>double the share of renewables including in power generation by 2030 in APEC’s energy mix. </a:t>
            </a:r>
            <a:r>
              <a:rPr lang="en-US" sz="2800" dirty="0">
                <a:latin typeface="+mn-lt"/>
              </a:rPr>
              <a:t>We affirm our commitment to rationalize and phase out inefficient fossil fuel subsidies that encourage wasteful consumption while still providing essential energy services</a:t>
            </a:r>
            <a:r>
              <a:rPr lang="en-US" sz="2800" dirty="0" smtClean="0">
                <a:latin typeface="+mn-lt"/>
              </a:rPr>
              <a:t>.”</a:t>
            </a:r>
            <a:endParaRPr lang="en-US" sz="2800" dirty="0">
              <a:latin typeface="+mn-lt"/>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8863" y="381000"/>
            <a:ext cx="6765324"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14726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14400"/>
          </a:xfrm>
          <a:effectLst>
            <a:outerShdw blurRad="50800" dist="38100" dir="2700000" algn="tl" rotWithShape="0">
              <a:prstClr val="black">
                <a:alpha val="40000"/>
              </a:prstClr>
            </a:outerShdw>
          </a:effectLst>
        </p:spPr>
        <p:txBody>
          <a:bodyPr>
            <a:normAutofit fontScale="90000"/>
          </a:bodyPr>
          <a:lstStyle/>
          <a:p>
            <a:pPr algn="ctr"/>
            <a:r>
              <a:rPr lang="en-US" dirty="0" smtClean="0"/>
              <a:t>Priority Issues </a:t>
            </a:r>
            <a:r>
              <a:rPr lang="en-US" dirty="0" smtClean="0"/>
              <a:t>to address</a:t>
            </a:r>
            <a:endParaRPr lang="en-US" dirty="0"/>
          </a:p>
        </p:txBody>
      </p:sp>
      <p:sp>
        <p:nvSpPr>
          <p:cNvPr id="3" name="Content Placeholder 2"/>
          <p:cNvSpPr>
            <a:spLocks noGrp="1"/>
          </p:cNvSpPr>
          <p:nvPr>
            <p:ph idx="1"/>
          </p:nvPr>
        </p:nvSpPr>
        <p:spPr>
          <a:xfrm>
            <a:off x="457200" y="1219200"/>
            <a:ext cx="8229600" cy="5105400"/>
          </a:xfrm>
        </p:spPr>
        <p:txBody>
          <a:bodyPr/>
          <a:lstStyle/>
          <a:p>
            <a:r>
              <a:rPr lang="en-US" dirty="0"/>
              <a:t>Education, training and information exchange</a:t>
            </a:r>
          </a:p>
          <a:p>
            <a:r>
              <a:rPr lang="en-US" dirty="0" smtClean="0"/>
              <a:t>Market </a:t>
            </a:r>
            <a:r>
              <a:rPr lang="en-US" dirty="0" smtClean="0"/>
              <a:t>and cost of renewable energy  </a:t>
            </a:r>
          </a:p>
          <a:p>
            <a:r>
              <a:rPr lang="en-US" dirty="0" smtClean="0"/>
              <a:t>Inconsistent policies and incomplete understanding by policymakers</a:t>
            </a:r>
          </a:p>
          <a:p>
            <a:r>
              <a:rPr lang="en-US" dirty="0" smtClean="0"/>
              <a:t>Leverage advances in smart grid and storage technologies</a:t>
            </a:r>
          </a:p>
          <a:p>
            <a:r>
              <a:rPr lang="en-US" dirty="0" smtClean="0"/>
              <a:t>Strategic and innovative financing for bankable projects </a:t>
            </a:r>
          </a:p>
        </p:txBody>
      </p:sp>
    </p:spTree>
    <p:extLst>
      <p:ext uri="{BB962C8B-B14F-4D97-AF65-F5344CB8AC3E}">
        <p14:creationId xmlns:p14="http://schemas.microsoft.com/office/powerpoint/2010/main" val="3224318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886"/>
            <a:ext cx="8077200" cy="1603310"/>
          </a:xfrm>
          <a:effectLst>
            <a:outerShdw blurRad="50800" dist="38100" dir="2700000" algn="tl" rotWithShape="0">
              <a:prstClr val="black">
                <a:alpha val="40000"/>
              </a:prstClr>
            </a:outerShdw>
          </a:effectLst>
        </p:spPr>
        <p:txBody>
          <a:bodyPr>
            <a:normAutofit fontScale="90000"/>
          </a:bodyPr>
          <a:lstStyle/>
          <a:p>
            <a:r>
              <a:rPr lang="en-US" cap="none" dirty="0" smtClean="0"/>
              <a:t/>
            </a:r>
            <a:br>
              <a:rPr lang="en-US" cap="none" dirty="0" smtClean="0"/>
            </a:br>
            <a:r>
              <a:rPr lang="en-US" cap="none" dirty="0"/>
              <a:t/>
            </a:r>
            <a:br>
              <a:rPr lang="en-US" cap="none" dirty="0"/>
            </a:br>
            <a:r>
              <a:rPr lang="en-US" cap="none" dirty="0" smtClean="0"/>
              <a:t/>
            </a:r>
            <a:br>
              <a:rPr lang="en-US" cap="none" dirty="0" smtClean="0"/>
            </a:br>
            <a:r>
              <a:rPr lang="en-US" cap="none" dirty="0"/>
              <a:t/>
            </a:r>
            <a:br>
              <a:rPr lang="en-US" cap="none" dirty="0"/>
            </a:br>
            <a:r>
              <a:rPr lang="en-US" cap="none" dirty="0" smtClean="0"/>
              <a:t/>
            </a:r>
            <a:br>
              <a:rPr lang="en-US" cap="none" dirty="0" smtClean="0"/>
            </a:br>
            <a:r>
              <a:rPr lang="en-US" cap="none" dirty="0" smtClean="0"/>
              <a:t>APEC </a:t>
            </a:r>
            <a:r>
              <a:rPr lang="en-US" cap="none" dirty="0"/>
              <a:t>Energy Ministerial Cebu, the Philippines, October 2015</a:t>
            </a:r>
            <a:br>
              <a:rPr lang="en-US" cap="none" dirty="0"/>
            </a:br>
            <a:endParaRPr lang="en-US" dirty="0"/>
          </a:p>
        </p:txBody>
      </p:sp>
      <p:sp>
        <p:nvSpPr>
          <p:cNvPr id="3" name="Content Placeholder 2"/>
          <p:cNvSpPr>
            <a:spLocks noGrp="1"/>
          </p:cNvSpPr>
          <p:nvPr>
            <p:ph idx="1"/>
          </p:nvPr>
        </p:nvSpPr>
        <p:spPr>
          <a:xfrm>
            <a:off x="304800" y="1295400"/>
            <a:ext cx="7772400" cy="4648200"/>
          </a:xfrm>
        </p:spPr>
        <p:txBody>
          <a:bodyPr/>
          <a:lstStyle/>
          <a:p>
            <a:pPr lvl="1" algn="just">
              <a:buFont typeface="Wingdings" panose="05000000000000000000" pitchFamily="2" charset="2"/>
              <a:buChar char="§"/>
            </a:pPr>
            <a:r>
              <a:rPr lang="en-US" dirty="0" smtClean="0"/>
              <a:t>Ministers </a:t>
            </a:r>
            <a:r>
              <a:rPr lang="en-US" dirty="0"/>
              <a:t>stressed the importance of clean energy technologies, energy efficiency and low carbon initiatives, and renewable energy development and deployment to further progress toward the Leaders’ goals of reducing energy intensity by 45 percent by 2035 and doubling renewable energy by 2030 in the region.  </a:t>
            </a:r>
            <a:endParaRPr lang="en-US" sz="1800" dirty="0"/>
          </a:p>
          <a:p>
            <a:pPr lvl="1" algn="just">
              <a:buFont typeface="Wingdings" panose="05000000000000000000" pitchFamily="2" charset="2"/>
              <a:buChar char="§"/>
            </a:pPr>
            <a:r>
              <a:rPr lang="en-US" dirty="0"/>
              <a:t>Ministers emphasized the need to increase energy access, particularly in remote communities, and noted the benefits of </a:t>
            </a:r>
            <a:r>
              <a:rPr lang="en-US" dirty="0" err="1"/>
              <a:t>microgrids</a:t>
            </a:r>
            <a:r>
              <a:rPr lang="en-US" dirty="0"/>
              <a:t>, energy storage, and integration of renewables into the grid. </a:t>
            </a:r>
            <a:endParaRPr lang="en-US" sz="1800" dirty="0"/>
          </a:p>
          <a:p>
            <a:pPr lvl="1" algn="just">
              <a:buFont typeface="Wingdings" panose="05000000000000000000" pitchFamily="2" charset="2"/>
              <a:buChar char="§"/>
            </a:pPr>
            <a:r>
              <a:rPr lang="en-US" dirty="0"/>
              <a:t>They welcomed the activities already undertaken by the Energy Working Group and </a:t>
            </a:r>
            <a:r>
              <a:rPr lang="en-US" dirty="0">
                <a:solidFill>
                  <a:srgbClr val="0070C0"/>
                </a:solidFill>
              </a:rPr>
              <a:t>strongly encouraged the acceleration of renewable energy projects to further progress toward the Leaders’ renewable energy goal.</a:t>
            </a:r>
            <a:endParaRPr lang="en-US" sz="1800"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2877231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1371600"/>
          </a:xfrm>
        </p:spPr>
        <p:txBody>
          <a:bodyPr/>
          <a:lstStyle/>
          <a:p>
            <a:pPr algn="r"/>
            <a:r>
              <a:rPr lang="en-US" dirty="0" smtClean="0">
                <a:effectLst>
                  <a:outerShdw blurRad="50800" dist="38100" dir="5400000" algn="t" rotWithShape="0">
                    <a:prstClr val="black">
                      <a:alpha val="40000"/>
                    </a:prstClr>
                  </a:outerShdw>
                </a:effectLst>
              </a:rPr>
              <a:t>Challenges</a:t>
            </a:r>
            <a:endParaRPr lang="en-US" dirty="0">
              <a:effectLst>
                <a:outerShdw blurRad="50800" dist="38100" dir="5400000" algn="t" rotWithShape="0">
                  <a:prstClr val="black">
                    <a:alpha val="40000"/>
                  </a:prstClr>
                </a:outerShdw>
              </a:effectLst>
            </a:endParaRPr>
          </a:p>
        </p:txBody>
      </p:sp>
      <p:sp>
        <p:nvSpPr>
          <p:cNvPr id="3" name="Content Placeholder 2"/>
          <p:cNvSpPr>
            <a:spLocks noGrp="1"/>
          </p:cNvSpPr>
          <p:nvPr>
            <p:ph idx="1"/>
          </p:nvPr>
        </p:nvSpPr>
        <p:spPr>
          <a:xfrm>
            <a:off x="457200" y="1752600"/>
            <a:ext cx="8001000" cy="4373563"/>
          </a:xfrm>
        </p:spPr>
        <p:txBody>
          <a:bodyPr/>
          <a:lstStyle/>
          <a:p>
            <a:r>
              <a:rPr lang="en-US" dirty="0" smtClean="0"/>
              <a:t>Economies of different sizes and level of advancement</a:t>
            </a:r>
          </a:p>
          <a:p>
            <a:r>
              <a:rPr lang="en-US" dirty="0" smtClean="0"/>
              <a:t>Geographical variations</a:t>
            </a:r>
          </a:p>
          <a:p>
            <a:r>
              <a:rPr lang="en-US" dirty="0" smtClean="0"/>
              <a:t>Political conditions</a:t>
            </a:r>
          </a:p>
          <a:p>
            <a:r>
              <a:rPr lang="en-US" dirty="0" smtClean="0"/>
              <a:t>Energy priorities</a:t>
            </a:r>
          </a:p>
          <a:p>
            <a:r>
              <a:rPr lang="en-US" dirty="0" smtClean="0"/>
              <a:t>Economic conditions</a:t>
            </a:r>
          </a:p>
          <a:p>
            <a:r>
              <a:rPr lang="en-US" dirty="0" smtClean="0"/>
              <a:t>Needs of people and society</a:t>
            </a:r>
            <a:endParaRPr lang="en-US" dirty="0"/>
          </a:p>
        </p:txBody>
      </p:sp>
      <p:pic>
        <p:nvPicPr>
          <p:cNvPr id="1026" name="Picture 2" descr="http://www.cliparthut.com/clip-arts/1320/brick-wall-clip-art-13207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2638912"/>
            <a:ext cx="2272570" cy="2600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376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a:effectLst>
            <a:outerShdw blurRad="50800" dist="38100" dir="2700000" algn="tl" rotWithShape="0">
              <a:prstClr val="black">
                <a:alpha val="40000"/>
              </a:prstClr>
            </a:outerShdw>
          </a:effectLst>
        </p:spPr>
        <p:txBody>
          <a:bodyPr>
            <a:normAutofit/>
          </a:bodyPr>
          <a:lstStyle/>
          <a:p>
            <a:pPr algn="ctr"/>
            <a:r>
              <a:rPr lang="en-US" dirty="0" smtClean="0"/>
              <a:t>APEC Renewable Energy Workshop</a:t>
            </a:r>
            <a:endParaRPr lang="en-US" dirty="0"/>
          </a:p>
        </p:txBody>
      </p:sp>
      <p:sp>
        <p:nvSpPr>
          <p:cNvPr id="3" name="Content Placeholder 2"/>
          <p:cNvSpPr>
            <a:spLocks noGrp="1"/>
          </p:cNvSpPr>
          <p:nvPr>
            <p:ph idx="1"/>
          </p:nvPr>
        </p:nvSpPr>
        <p:spPr>
          <a:xfrm>
            <a:off x="304800" y="1529281"/>
            <a:ext cx="8458200" cy="4795319"/>
          </a:xfrm>
        </p:spPr>
        <p:txBody>
          <a:bodyPr/>
          <a:lstStyle/>
          <a:p>
            <a:pPr marL="0" indent="0" algn="ctr">
              <a:buNone/>
            </a:pPr>
            <a:r>
              <a:rPr lang="en-US" sz="2400" dirty="0" smtClean="0">
                <a:solidFill>
                  <a:srgbClr val="2F10EA"/>
                </a:solidFill>
              </a:rPr>
              <a:t>November 10-11, 2015: Daegu, Korea</a:t>
            </a:r>
          </a:p>
          <a:p>
            <a:pPr lvl="0"/>
            <a:r>
              <a:rPr lang="en-US" sz="2400" dirty="0">
                <a:solidFill>
                  <a:srgbClr val="990099"/>
                </a:solidFill>
              </a:rPr>
              <a:t>Currents trends and barriers </a:t>
            </a:r>
            <a:r>
              <a:rPr lang="en-US" sz="2400" b="0" dirty="0"/>
              <a:t>including policy, technical, and social to advancing renewable energy </a:t>
            </a:r>
          </a:p>
          <a:p>
            <a:pPr lvl="0"/>
            <a:r>
              <a:rPr lang="en-US" sz="2400" dirty="0">
                <a:solidFill>
                  <a:srgbClr val="990099"/>
                </a:solidFill>
              </a:rPr>
              <a:t>Opportunities and strategies </a:t>
            </a:r>
            <a:r>
              <a:rPr lang="en-US" sz="2400" b="0" dirty="0"/>
              <a:t>for strengthening renewable energy implementation: emerging technologies, innovative financing, public-private partnership, and business strategies</a:t>
            </a:r>
          </a:p>
          <a:p>
            <a:pPr lvl="0"/>
            <a:r>
              <a:rPr lang="en-US" sz="2400" dirty="0">
                <a:solidFill>
                  <a:srgbClr val="990099"/>
                </a:solidFill>
              </a:rPr>
              <a:t>Best practices </a:t>
            </a:r>
            <a:r>
              <a:rPr lang="en-US" sz="2400" b="0" dirty="0"/>
              <a:t>for advancing renewable energy: training for capacity building, reducing soft costs, resources for information sharing, </a:t>
            </a:r>
            <a:r>
              <a:rPr lang="en-US" sz="2400" b="0" dirty="0" smtClean="0"/>
              <a:t>and stakeholder engagement</a:t>
            </a:r>
          </a:p>
          <a:p>
            <a:pPr lvl="0"/>
            <a:r>
              <a:rPr lang="en-US" sz="2400" dirty="0" smtClean="0">
                <a:solidFill>
                  <a:srgbClr val="990099"/>
                </a:solidFill>
              </a:rPr>
              <a:t>Guidelines</a:t>
            </a:r>
            <a:r>
              <a:rPr lang="en-US" sz="2400" b="0" dirty="0" smtClean="0"/>
              <a:t> for economies to prepare a roadmap to DOUBLE renewable in the energy mix by 2030.</a:t>
            </a:r>
            <a:endParaRPr lang="en-US" sz="2400" b="0" dirty="0"/>
          </a:p>
          <a:p>
            <a:endParaRPr lang="en-US" sz="2400" dirty="0"/>
          </a:p>
        </p:txBody>
      </p:sp>
    </p:spTree>
    <p:extLst>
      <p:ext uri="{BB962C8B-B14F-4D97-AF65-F5344CB8AC3E}">
        <p14:creationId xmlns:p14="http://schemas.microsoft.com/office/powerpoint/2010/main" val="3861911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96200" cy="1371600"/>
          </a:xfrm>
          <a:effectLst>
            <a:outerShdw blurRad="50800" dist="38100" dir="5400000" algn="t" rotWithShape="0">
              <a:prstClr val="black">
                <a:alpha val="40000"/>
              </a:prstClr>
            </a:outerShdw>
          </a:effectLst>
        </p:spPr>
        <p:txBody>
          <a:bodyPr/>
          <a:lstStyle/>
          <a:p>
            <a:pPr algn="ctr"/>
            <a:r>
              <a:rPr lang="en-US" dirty="0" smtClean="0"/>
              <a:t>Workshop agenda</a:t>
            </a:r>
            <a:endParaRPr lang="en-US" dirty="0"/>
          </a:p>
        </p:txBody>
      </p:sp>
      <p:sp>
        <p:nvSpPr>
          <p:cNvPr id="3" name="Content Placeholder 2"/>
          <p:cNvSpPr>
            <a:spLocks noGrp="1"/>
          </p:cNvSpPr>
          <p:nvPr>
            <p:ph idx="1"/>
          </p:nvPr>
        </p:nvSpPr>
        <p:spPr>
          <a:xfrm>
            <a:off x="457200" y="1227667"/>
            <a:ext cx="8305800" cy="4373563"/>
          </a:xfrm>
        </p:spPr>
        <p:txBody>
          <a:bodyPr/>
          <a:lstStyle/>
          <a:p>
            <a:r>
              <a:rPr lang="en-US" dirty="0" smtClean="0"/>
              <a:t>Presentations by experts on global projections for renewable energy, projections and consequences for the APEC region, system integration and flexibility issues, renewable energy for buildings, and green technologies</a:t>
            </a:r>
          </a:p>
          <a:p>
            <a:r>
              <a:rPr lang="en-US" dirty="0" smtClean="0"/>
              <a:t>Experiences and plans by delegates from Korea, China, Chinese Taipei, Japan, Malaysia, Papua New Guinea, Peru, Philippines, Thailand, Vietnam</a:t>
            </a:r>
            <a:endParaRPr lang="en-US" dirty="0"/>
          </a:p>
        </p:txBody>
      </p:sp>
    </p:spTree>
    <p:extLst>
      <p:ext uri="{BB962C8B-B14F-4D97-AF65-F5344CB8AC3E}">
        <p14:creationId xmlns:p14="http://schemas.microsoft.com/office/powerpoint/2010/main" val="1196226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14400"/>
          </a:xfrm>
          <a:effectLst>
            <a:outerShdw blurRad="50800" dist="38100" dir="2700000" algn="tl" rotWithShape="0">
              <a:prstClr val="black">
                <a:alpha val="40000"/>
              </a:prstClr>
            </a:outerShdw>
          </a:effectLst>
        </p:spPr>
        <p:txBody>
          <a:bodyPr>
            <a:normAutofit fontScale="90000"/>
          </a:bodyPr>
          <a:lstStyle/>
          <a:p>
            <a:pPr algn="ctr"/>
            <a:r>
              <a:rPr lang="en-US" dirty="0" smtClean="0"/>
              <a:t>Initial workshop summary</a:t>
            </a:r>
            <a:endParaRPr lang="en-US" dirty="0"/>
          </a:p>
        </p:txBody>
      </p:sp>
      <p:sp>
        <p:nvSpPr>
          <p:cNvPr id="3" name="Content Placeholder 2"/>
          <p:cNvSpPr>
            <a:spLocks noGrp="1"/>
          </p:cNvSpPr>
          <p:nvPr>
            <p:ph idx="1"/>
          </p:nvPr>
        </p:nvSpPr>
        <p:spPr>
          <a:xfrm>
            <a:off x="457200" y="1219200"/>
            <a:ext cx="8229600" cy="5105400"/>
          </a:xfrm>
        </p:spPr>
        <p:txBody>
          <a:bodyPr/>
          <a:lstStyle/>
          <a:p>
            <a:r>
              <a:rPr lang="en-US" dirty="0" smtClean="0"/>
              <a:t>Economy suggestions from Current trends and barrier group</a:t>
            </a:r>
          </a:p>
          <a:p>
            <a:r>
              <a:rPr lang="en-US" dirty="0" smtClean="0"/>
              <a:t>Group priority recommendations</a:t>
            </a:r>
          </a:p>
          <a:p>
            <a:pPr lvl="1"/>
            <a:r>
              <a:rPr lang="en-US" dirty="0" smtClean="0"/>
              <a:t>Current trends and barriers</a:t>
            </a:r>
          </a:p>
          <a:p>
            <a:pPr lvl="1"/>
            <a:r>
              <a:rPr lang="en-US" dirty="0" smtClean="0"/>
              <a:t>Opportunities and strategies</a:t>
            </a:r>
          </a:p>
          <a:p>
            <a:pPr lvl="1"/>
            <a:r>
              <a:rPr lang="en-US" dirty="0" smtClean="0"/>
              <a:t>Best practices</a:t>
            </a:r>
            <a:endParaRPr lang="en-US" dirty="0" smtClean="0"/>
          </a:p>
          <a:p>
            <a:r>
              <a:rPr lang="en-US" dirty="0" smtClean="0"/>
              <a:t>Summary recommendations</a:t>
            </a:r>
            <a:endParaRPr lang="en-US" dirty="0" smtClean="0"/>
          </a:p>
        </p:txBody>
      </p:sp>
    </p:spTree>
    <p:extLst>
      <p:ext uri="{BB962C8B-B14F-4D97-AF65-F5344CB8AC3E}">
        <p14:creationId xmlns:p14="http://schemas.microsoft.com/office/powerpoint/2010/main" val="3880184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a:xfrm>
            <a:off x="457200" y="304800"/>
            <a:ext cx="5791200" cy="1371600"/>
          </a:xfrm>
        </p:spPr>
        <p:txBody>
          <a:bodyPr anchorCtr="1">
            <a:noAutofit/>
          </a:bodyPr>
          <a:lstStyle/>
          <a:p>
            <a:pPr lvl="0" algn="ctr"/>
            <a:r>
              <a:rPr lang="de-AT" sz="2400" b="1" dirty="0"/>
              <a:t>Current trends and barries </a:t>
            </a:r>
            <a:r>
              <a:rPr lang="de-AT" sz="2400" b="1" dirty="0"/>
              <a:t>including </a:t>
            </a:r>
            <a:r>
              <a:rPr lang="de-AT" sz="2400" b="1" dirty="0"/>
              <a:t>policy, technical and social to advancing </a:t>
            </a:r>
            <a:r>
              <a:rPr lang="de-AT" sz="2400" b="1" dirty="0"/>
              <a:t>renewable </a:t>
            </a:r>
            <a:r>
              <a:rPr lang="de-AT" sz="2400" b="1" dirty="0" smtClean="0"/>
              <a:t>energy (1)</a:t>
            </a:r>
            <a:endParaRPr lang="en-US" sz="2400" b="1" dirty="0"/>
          </a:p>
        </p:txBody>
      </p:sp>
      <p:sp>
        <p:nvSpPr>
          <p:cNvPr id="3" name="Content Placeholder 4"/>
          <p:cNvSpPr txBox="1">
            <a:spLocks noGrp="1"/>
          </p:cNvSpPr>
          <p:nvPr>
            <p:ph idx="1"/>
          </p:nvPr>
        </p:nvSpPr>
        <p:spPr>
          <a:xfrm>
            <a:off x="381000" y="2057400"/>
            <a:ext cx="7620000" cy="4373563"/>
          </a:xfrm>
        </p:spPr>
        <p:txBody>
          <a:bodyPr/>
          <a:lstStyle/>
          <a:p>
            <a:pPr marL="0" indent="0">
              <a:lnSpc>
                <a:spcPct val="80000"/>
              </a:lnSpc>
              <a:buNone/>
            </a:pPr>
            <a:r>
              <a:rPr lang="de-AT" sz="1950" dirty="0"/>
              <a:t>Malaysia</a:t>
            </a:r>
          </a:p>
          <a:p>
            <a:pPr lvl="0">
              <a:lnSpc>
                <a:spcPct val="80000"/>
              </a:lnSpc>
            </a:pPr>
            <a:r>
              <a:rPr lang="de-AT" sz="1950" dirty="0"/>
              <a:t>Carrot &amp; stick (only carrot does not work)</a:t>
            </a:r>
          </a:p>
          <a:p>
            <a:pPr lvl="0">
              <a:lnSpc>
                <a:spcPct val="80000"/>
              </a:lnSpc>
            </a:pPr>
            <a:r>
              <a:rPr lang="de-AT" sz="1950" dirty="0"/>
              <a:t>RE act addresses technical barriers (esp. local capacity)</a:t>
            </a:r>
          </a:p>
          <a:p>
            <a:pPr lvl="0">
              <a:lnSpc>
                <a:spcPct val="80000"/>
              </a:lnSpc>
            </a:pPr>
            <a:r>
              <a:rPr lang="de-AT" sz="1950" dirty="0"/>
              <a:t>Capacity building important</a:t>
            </a:r>
          </a:p>
          <a:p>
            <a:pPr lvl="0">
              <a:lnSpc>
                <a:spcPct val="80000"/>
              </a:lnSpc>
            </a:pPr>
            <a:r>
              <a:rPr lang="de-AT" sz="1950" dirty="0"/>
              <a:t>RE fund comes from end-users – awareness raising was important to inform consumers (regular information days, information at schools etc.)</a:t>
            </a:r>
          </a:p>
          <a:p>
            <a:pPr lvl="0">
              <a:lnSpc>
                <a:spcPct val="80000"/>
              </a:lnSpc>
            </a:pPr>
            <a:r>
              <a:rPr lang="de-AT" sz="1950" dirty="0"/>
              <a:t>Tightening/improving the rules over time to give fair &amp; transparent access to funds</a:t>
            </a:r>
          </a:p>
          <a:p>
            <a:pPr lvl="0">
              <a:lnSpc>
                <a:spcPct val="80000"/>
              </a:lnSpc>
            </a:pPr>
            <a:r>
              <a:rPr lang="de-AT" sz="1950" dirty="0"/>
              <a:t>Malaysian banks: RRI should be at least 12 %, below they are not interested to invest in RE</a:t>
            </a:r>
            <a:endParaRPr lang="en-US" sz="195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noGrp="1"/>
          </p:cNvSpPr>
          <p:nvPr>
            <p:ph type="title"/>
          </p:nvPr>
        </p:nvSpPr>
        <p:spPr/>
        <p:txBody>
          <a:bodyPr anchorCtr="1">
            <a:noAutofit/>
          </a:bodyPr>
          <a:lstStyle/>
          <a:p>
            <a:pPr lvl="0" algn="ctr"/>
            <a:r>
              <a:rPr lang="de-AT" sz="2400" b="1" dirty="0"/>
              <a:t>Current trends and barries including policy, technical and social to advancing renewable energy (2)</a:t>
            </a:r>
            <a:endParaRPr lang="en-US" sz="2400" b="1" dirty="0"/>
          </a:p>
        </p:txBody>
      </p:sp>
      <p:sp>
        <p:nvSpPr>
          <p:cNvPr id="3" name="Content Placeholder 4"/>
          <p:cNvSpPr txBox="1">
            <a:spLocks noGrp="1"/>
          </p:cNvSpPr>
          <p:nvPr>
            <p:ph idx="1"/>
          </p:nvPr>
        </p:nvSpPr>
        <p:spPr>
          <a:xfrm>
            <a:off x="469232" y="2057400"/>
            <a:ext cx="7620000" cy="4572000"/>
          </a:xfrm>
        </p:spPr>
        <p:txBody>
          <a:bodyPr/>
          <a:lstStyle/>
          <a:p>
            <a:pPr marL="0" indent="0">
              <a:buNone/>
            </a:pPr>
            <a:r>
              <a:rPr lang="de-AT" sz="2400" b="1" dirty="0"/>
              <a:t>Korea</a:t>
            </a:r>
          </a:p>
          <a:p>
            <a:pPr lvl="0"/>
            <a:r>
              <a:rPr lang="de-AT" sz="2400" dirty="0"/>
              <a:t>Slow reaction from government to correct market failures</a:t>
            </a:r>
          </a:p>
          <a:p>
            <a:pPr lvl="0"/>
            <a:r>
              <a:rPr lang="de-AT" sz="2400" dirty="0"/>
              <a:t>Large RE industry is doing well, SMEs more averse to taking up opportunities to go abroad</a:t>
            </a:r>
          </a:p>
          <a:p>
            <a:pPr lvl="0"/>
            <a:r>
              <a:rPr lang="de-AT" sz="2400" dirty="0"/>
              <a:t>Consumers are interested in renewables but not so prepared to make themselves investment in renewable energy</a:t>
            </a:r>
          </a:p>
          <a:p>
            <a:pPr lvl="0"/>
            <a:r>
              <a:rPr lang="de-AT" sz="2400" dirty="0"/>
              <a:t>Low electricity price for industry</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6025</TotalTime>
  <Words>1169</Words>
  <Application>Microsoft Office PowerPoint</Application>
  <PresentationFormat>On-screen Show (4:3)</PresentationFormat>
  <Paragraphs>128</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Courier New</vt:lpstr>
      <vt:lpstr>Times New Roman</vt:lpstr>
      <vt:lpstr>Wingdings</vt:lpstr>
      <vt:lpstr>Essential</vt:lpstr>
      <vt:lpstr>Workshop on Experiences and Plans to Double Renewable Energy Utilization by 2030 i the APEC Region (EWG 05 2015A)</vt:lpstr>
      <vt:lpstr>PowerPoint Presentation</vt:lpstr>
      <vt:lpstr>     APEC Energy Ministerial Cebu, the Philippines, October 2015 </vt:lpstr>
      <vt:lpstr>Challenges</vt:lpstr>
      <vt:lpstr>APEC Renewable Energy Workshop</vt:lpstr>
      <vt:lpstr>Workshop agenda</vt:lpstr>
      <vt:lpstr>Initial workshop summary</vt:lpstr>
      <vt:lpstr>Current trends and barries including policy, technical and social to advancing renewable energy (1)</vt:lpstr>
      <vt:lpstr>Current trends and barries including policy, technical and social to advancing renewable energy (2)</vt:lpstr>
      <vt:lpstr>Current trends and barries including policy, technical and social to advancing renewable energy (3)</vt:lpstr>
      <vt:lpstr>Current trends and barries including policy, technical and social to advancing renewable energy (4)</vt:lpstr>
      <vt:lpstr>Current trends and barries including policy, technical and social to advancing renewable energy (5)</vt:lpstr>
      <vt:lpstr>Opportunities and strategies for strengthening renewable energy (1)</vt:lpstr>
      <vt:lpstr>Opportunities and strategies for strengthening renewable energy (2)</vt:lpstr>
      <vt:lpstr>Opportunities and strategies for strengthening renewable energy (3)</vt:lpstr>
      <vt:lpstr>Opportunities and strategies for strengthening renewable energy (4)</vt:lpstr>
      <vt:lpstr>Opportunities and strategies for strengthening renewable energy (5)</vt:lpstr>
      <vt:lpstr>Most important issues APEC should address in future (Group 1)</vt:lpstr>
      <vt:lpstr>Theme priorities</vt:lpstr>
      <vt:lpstr>Priority Issues to address</vt:lpstr>
    </vt:vector>
  </TitlesOfParts>
  <Company>KSU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 for ECE at MSU</dc:title>
  <dc:creator>EECE</dc:creator>
  <cp:lastModifiedBy>Bloyd, Cary</cp:lastModifiedBy>
  <cp:revision>165</cp:revision>
  <dcterms:created xsi:type="dcterms:W3CDTF">2006-02-14T16:03:41Z</dcterms:created>
  <dcterms:modified xsi:type="dcterms:W3CDTF">2015-11-13T03:03:13Z</dcterms:modified>
</cp:coreProperties>
</file>