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9" r:id="rId1"/>
  </p:sldMasterIdLst>
  <p:notesMasterIdLst>
    <p:notesMasterId r:id="rId21"/>
  </p:notesMasterIdLst>
  <p:handoutMasterIdLst>
    <p:handoutMasterId r:id="rId22"/>
  </p:handoutMasterIdLst>
  <p:sldIdLst>
    <p:sldId id="257" r:id="rId2"/>
    <p:sldId id="941" r:id="rId3"/>
    <p:sldId id="820" r:id="rId4"/>
    <p:sldId id="895" r:id="rId5"/>
    <p:sldId id="917" r:id="rId6"/>
    <p:sldId id="905" r:id="rId7"/>
    <p:sldId id="918" r:id="rId8"/>
    <p:sldId id="713" r:id="rId9"/>
    <p:sldId id="919" r:id="rId10"/>
    <p:sldId id="947" r:id="rId11"/>
    <p:sldId id="937" r:id="rId12"/>
    <p:sldId id="921" r:id="rId13"/>
    <p:sldId id="897" r:id="rId14"/>
    <p:sldId id="898" r:id="rId15"/>
    <p:sldId id="945" r:id="rId16"/>
    <p:sldId id="903" r:id="rId17"/>
    <p:sldId id="904" r:id="rId18"/>
    <p:sldId id="943" r:id="rId19"/>
    <p:sldId id="906" r:id="rId20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A38"/>
    <a:srgbClr val="53B73B"/>
    <a:srgbClr val="75A30D"/>
    <a:srgbClr val="459931"/>
    <a:srgbClr val="85AD35"/>
    <a:srgbClr val="2494B2"/>
    <a:srgbClr val="61C2DD"/>
    <a:srgbClr val="144D5C"/>
    <a:srgbClr val="2187A3"/>
    <a:srgbClr val="237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7537" autoAdjust="0"/>
  </p:normalViewPr>
  <p:slideViewPr>
    <p:cSldViewPr>
      <p:cViewPr>
        <p:scale>
          <a:sx n="100" d="100"/>
          <a:sy n="100" d="100"/>
        </p:scale>
        <p:origin x="-50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PowerPoint&#51032;%20&#52264;&#53944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explosion val="9"/>
          </c:dPt>
          <c:dPt>
            <c:idx val="1"/>
            <c:bubble3D val="0"/>
            <c:explosion val="23"/>
            <c:spPr>
              <a:solidFill>
                <a:srgbClr val="1F82F9"/>
              </a:solidFill>
            </c:spPr>
          </c:dPt>
          <c:dPt>
            <c:idx val="2"/>
            <c:bubble3D val="0"/>
            <c:explosion val="18"/>
            <c:spPr>
              <a:solidFill>
                <a:srgbClr val="D2E236"/>
              </a:solidFill>
            </c:spPr>
          </c:dPt>
          <c:dPt>
            <c:idx val="4"/>
            <c:bubble3D val="0"/>
            <c:spPr>
              <a:solidFill>
                <a:srgbClr val="4BCD98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/>
                      <a:t>PV, </a:t>
                    </a:r>
                    <a:r>
                      <a:rPr lang="en-US" altLang="en-US" smtClean="0"/>
                      <a:t>3,289MW, </a:t>
                    </a:r>
                    <a:r>
                      <a:rPr lang="en-US" altLang="en-US"/>
                      <a:t>43.5%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8550196048881947E-2"/>
                  <c:y val="-7.306646293486416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Wind, </a:t>
                    </a:r>
                    <a:r>
                      <a:rPr lang="en-US" altLang="en-US" dirty="0" smtClean="0"/>
                      <a:t>597MW, </a:t>
                    </a:r>
                    <a:r>
                      <a:rPr lang="en-US" altLang="en-US" dirty="0"/>
                      <a:t>7.9%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30130180270555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Hydro, </a:t>
                    </a:r>
                    <a:r>
                      <a:rPr lang="en-US" altLang="en-US" smtClean="0"/>
                      <a:t>685MW, </a:t>
                    </a:r>
                    <a:r>
                      <a:rPr lang="en-US" altLang="en-US"/>
                      <a:t>9.1%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/>
                      <a:t>Fuel Cell, </a:t>
                    </a:r>
                    <a:r>
                      <a:rPr lang="en-US" altLang="en-US" smtClean="0"/>
                      <a:t>172MW, </a:t>
                    </a:r>
                    <a:r>
                      <a:rPr lang="en-US" altLang="en-US"/>
                      <a:t>2.3%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en-US"/>
                      <a:t>Bio, </a:t>
                    </a:r>
                    <a:r>
                      <a:rPr lang="en-US" altLang="en-US" smtClean="0"/>
                      <a:t>1,618MW, </a:t>
                    </a:r>
                    <a:r>
                      <a:rPr lang="en-US" altLang="en-US"/>
                      <a:t>21.4%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altLang="en-US" dirty="0"/>
                      <a:t>Waste</a:t>
                    </a:r>
                    <a:r>
                      <a:rPr lang="en-US" altLang="en-US"/>
                      <a:t>, </a:t>
                    </a:r>
                    <a:r>
                      <a:rPr lang="en-US" altLang="en-US" smtClean="0"/>
                      <a:t>848MW, </a:t>
                    </a:r>
                    <a:r>
                      <a:rPr lang="en-US" altLang="en-US" dirty="0"/>
                      <a:t>11.2%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7.9427656646188741E-2"/>
                  <c:y val="1.2080088513757223E-3"/>
                </c:manualLayout>
              </c:layout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altLang="en-US" dirty="0"/>
                      <a:t>IGCC, </a:t>
                    </a:r>
                    <a:r>
                      <a:rPr lang="en-US" altLang="en-US" dirty="0" smtClean="0"/>
                      <a:t>346MW, </a:t>
                    </a:r>
                    <a:r>
                      <a:rPr lang="en-US" altLang="en-US" dirty="0"/>
                      <a:t>5%</a:t>
                    </a:r>
                  </a:p>
                </c:rich>
              </c:tx>
              <c:numFmt formatCode="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400"/>
                </a:pPr>
                <a:endParaRPr lang="ko-K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'[Microsoft PowerPoint의 차트]Sheet1'!$A$1:$A$7</c:f>
              <c:strCache>
                <c:ptCount val="7"/>
                <c:pt idx="0">
                  <c:v>PV</c:v>
                </c:pt>
                <c:pt idx="1">
                  <c:v>Wind</c:v>
                </c:pt>
                <c:pt idx="2">
                  <c:v>Hydro</c:v>
                </c:pt>
                <c:pt idx="3">
                  <c:v>Fuel Cell</c:v>
                </c:pt>
                <c:pt idx="4">
                  <c:v>Bio</c:v>
                </c:pt>
                <c:pt idx="5">
                  <c:v>Waste</c:v>
                </c:pt>
                <c:pt idx="6">
                  <c:v>IGCC</c:v>
                </c:pt>
              </c:strCache>
            </c:strRef>
          </c:cat>
          <c:val>
            <c:numRef>
              <c:f>'[Microsoft PowerPoint의 차트]Sheet1'!$B$1:$B$7</c:f>
              <c:numCache>
                <c:formatCode>General</c:formatCode>
                <c:ptCount val="7"/>
                <c:pt idx="0" formatCode="#,##0">
                  <c:v>3288.5540000000001</c:v>
                </c:pt>
                <c:pt idx="1">
                  <c:v>596.65</c:v>
                </c:pt>
                <c:pt idx="2">
                  <c:v>684.7</c:v>
                </c:pt>
                <c:pt idx="3">
                  <c:v>171.745</c:v>
                </c:pt>
                <c:pt idx="4" formatCode="#,##0">
                  <c:v>1618.308</c:v>
                </c:pt>
                <c:pt idx="5">
                  <c:v>848.24900000000002</c:v>
                </c:pt>
                <c:pt idx="6">
                  <c:v>346.33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'[Microsoft PowerPoint의 차트]Sheet1'!$A$1:$A$7</c:f>
              <c:strCache>
                <c:ptCount val="7"/>
                <c:pt idx="0">
                  <c:v>PV</c:v>
                </c:pt>
                <c:pt idx="1">
                  <c:v>Wind</c:v>
                </c:pt>
                <c:pt idx="2">
                  <c:v>Hydro</c:v>
                </c:pt>
                <c:pt idx="3">
                  <c:v>Fuel Cell</c:v>
                </c:pt>
                <c:pt idx="4">
                  <c:v>Bio</c:v>
                </c:pt>
                <c:pt idx="5">
                  <c:v>Waste</c:v>
                </c:pt>
                <c:pt idx="6">
                  <c:v>IGCC</c:v>
                </c:pt>
              </c:strCache>
            </c:strRef>
          </c:cat>
          <c:val>
            <c:numRef>
              <c:f>'[Microsoft PowerPoint의 차트]Sheet1'!$C$1:$C$7</c:f>
              <c:numCache>
                <c:formatCode>0.0%</c:formatCode>
                <c:ptCount val="7"/>
                <c:pt idx="0">
                  <c:v>0.4353085351635097</c:v>
                </c:pt>
                <c:pt idx="1">
                  <c:v>7.8979039877498755E-2</c:v>
                </c:pt>
                <c:pt idx="2">
                  <c:v>9.0634289121132E-2</c:v>
                </c:pt>
                <c:pt idx="3">
                  <c:v>2.2734023638248595E-2</c:v>
                </c:pt>
                <c:pt idx="4">
                  <c:v>0.21421673018700288</c:v>
                </c:pt>
                <c:pt idx="5">
                  <c:v>0.11228340165431736</c:v>
                </c:pt>
                <c:pt idx="6">
                  <c:v>4.5843980358290702E-2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/>
          <a:lstStyle>
            <a:lvl1pPr algn="r">
              <a:defRPr sz="1200"/>
            </a:lvl1pPr>
          </a:lstStyle>
          <a:p>
            <a:pPr>
              <a:defRPr/>
            </a:pPr>
            <a:fld id="{2CBCB4D9-A512-410B-B1D8-840E2558751D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 anchor="b"/>
          <a:lstStyle>
            <a:lvl1pPr algn="r">
              <a:defRPr sz="1200"/>
            </a:lvl1pPr>
          </a:lstStyle>
          <a:p>
            <a:pPr>
              <a:defRPr/>
            </a:pPr>
            <a:fld id="{517FEC0A-AF68-4EBF-8594-D81EF55415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41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7B0E8A56-881B-40A0-B3F6-E51DFE196547}" type="datetimeFigureOut">
              <a:rPr lang="ko-KR" altLang="en-US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2" tIns="46045" rIns="92092" bIns="46045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092" tIns="46045" rIns="92092" bIns="46045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 anchor="b"/>
          <a:lstStyle>
            <a:lvl1pPr algn="l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2092" tIns="46045" rIns="92092" bIns="46045" rtlCol="0" anchor="b"/>
          <a:lstStyle>
            <a:lvl1pPr algn="r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2E0CAD11-8FD4-4A27-9FF4-4E988A00B2E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309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4" indent="-287789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61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26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90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53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019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82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46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9CAD4F2E-7B47-4118-8672-6C4FF2E466BC}" type="slidenum">
              <a:rPr lang="ko-KR" altLang="en-US" smtClean="0"/>
              <a:pPr eaLnBrk="1" hangingPunct="1"/>
              <a:t>1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0" indent="-2877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54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16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77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3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299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61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23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10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0" indent="-2877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54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16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77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3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299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61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23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0" indent="-2877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54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16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77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3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299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61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23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958">
              <a:lnSpc>
                <a:spcPct val="150000"/>
              </a:lnSpc>
              <a:defRPr/>
            </a:pPr>
            <a:endParaRPr lang="ko-KR" altLang="en-US" i="1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365" indent="-2878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331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864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396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929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460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993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4525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365" indent="-2878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331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864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396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929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460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993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4525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958">
              <a:lnSpc>
                <a:spcPct val="150000"/>
              </a:lnSpc>
              <a:defRPr/>
            </a:pPr>
            <a:endParaRPr lang="ko-KR" altLang="en-US" i="1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365" indent="-2878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331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864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396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929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460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993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4525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958">
              <a:lnSpc>
                <a:spcPct val="150000"/>
              </a:lnSpc>
              <a:defRPr/>
            </a:pPr>
            <a:endParaRPr lang="ko-KR" altLang="en-US" i="1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365" indent="-2878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331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864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396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929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460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993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4525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958">
              <a:lnSpc>
                <a:spcPct val="150000"/>
              </a:lnSpc>
              <a:defRPr/>
            </a:pPr>
            <a:endParaRPr lang="ko-KR" altLang="en-US" i="1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365" indent="-2878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331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864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396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929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460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993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4525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18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7958">
              <a:lnSpc>
                <a:spcPct val="150000"/>
              </a:lnSpc>
              <a:defRPr/>
            </a:pPr>
            <a:endParaRPr lang="ko-KR" altLang="en-US" i="1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365" indent="-2878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331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864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396" indent="-230266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929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460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993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4525" indent="-2302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19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4" indent="-287789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61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26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90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53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019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82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46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5BA8E8DE-37A7-4965-85EB-5E9D820D4DCE}" type="slidenum">
              <a:rPr lang="ko-KR" altLang="en-US" smtClean="0"/>
              <a:pPr eaLnBrk="1" hangingPunct="1"/>
              <a:t>2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4" indent="-287789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61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26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90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53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019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82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46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5250FAE-F4AE-4783-9ADA-32AC452A81BA}" type="slidenum">
              <a:rPr lang="ko-KR" altLang="en-US" smtClean="0"/>
              <a:pPr eaLnBrk="1" hangingPunct="1"/>
              <a:t>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880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9228" indent="-288164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2659" indent="-2305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3724" indent="-2305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4787" indent="-2305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5850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6915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7977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9041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28AC307-30EB-4F97-9A52-A78F8E3B69D8}" type="slidenum">
              <a:rPr lang="ko-KR" altLang="en-US" smtClean="0"/>
              <a:pPr eaLnBrk="1" hangingPunct="1"/>
              <a:t>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686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37F289-7452-4929-B4F5-77B95B6B8F6D}" type="slidenum">
              <a:rPr lang="ko-KR" altLang="en-US" smtClean="0"/>
              <a:pPr/>
              <a:t>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686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37F289-7452-4929-B4F5-77B95B6B8F6D}" type="slidenum">
              <a:rPr lang="ko-KR" altLang="en-US" smtClean="0"/>
              <a:pPr/>
              <a:t>6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880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9228" indent="-288164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2659" indent="-2305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3724" indent="-2305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4787" indent="-2305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5850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6915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7977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9041" indent="-2305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728AC307-30EB-4F97-9A52-A78F8E3B69D8}" type="slidenum">
              <a:rPr lang="ko-KR" altLang="en-US" smtClean="0"/>
              <a:pPr eaLnBrk="1" hangingPunct="1"/>
              <a:t>7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655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4" indent="-287789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61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26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90" indent="-230232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53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3019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82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46" indent="-230232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D5250FAE-F4AE-4783-9ADA-32AC452A81BA}" type="slidenum">
              <a:rPr lang="ko-KR" altLang="en-US" smtClean="0"/>
              <a:pPr eaLnBrk="1" hangingPunct="1"/>
              <a:t>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901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8250" indent="-287788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51154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11616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72077" indent="-230231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3253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92999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53461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913923" indent="-2302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fld id="{2357AEB2-1C9F-4077-B10C-FF3712BE491E}" type="slidenum">
              <a:rPr lang="ko-KR" altLang="en-US" smtClean="0"/>
              <a:pPr eaLnBrk="1" hangingPunct="1"/>
              <a:t>9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9A17C2-A0CA-4EAF-98E4-8E8D82A95A2E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859739-CF41-4A5C-9062-87D586367AE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90019-23FD-4381-9AAA-ADA599065B19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AA1D-67AE-4B63-B5C1-709C602B9A7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043C1-52F6-4B2F-B484-5664235F7CDA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D9317E-53A9-4520-B6A4-45A9E9BE1E0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104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nnoo-7\Documents\★ONNOO★\에관공\이사장님발표자료\개체분리\png\16\m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3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DF521-F8C6-425D-AF26-E5D60FD0CF7E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35A17-E93E-4211-9689-DB08FB62A5F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53DA5A-35FC-4AF8-977F-3E78525062E5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2F42E9E-2B4C-4E24-8BD5-1E0B88718D9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E9B0C-307C-4B0C-B08D-71D4925D7171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83476-0652-4663-91AF-68108E8C371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71530A-7952-440F-818A-F49D2B41C575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4DBD6-86C7-458F-932F-7C68BE9280B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DD53A-367F-4FD7-BB65-42FFB35D2AF9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B070B-BF49-4ED2-9F13-ADF0416D6C4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937C9-3D5B-4EA8-8C00-782DD0F96D03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7056A-2DBA-4AC6-B0D3-A630034C9DA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4A8A6-6339-4AC8-9255-756573A2AC6B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108CCF-4D23-4D96-99A0-4A1158C944C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AD7CA-56D2-4177-8D99-7FC47516979B}" type="datetimeFigureOut">
              <a:rPr lang="ko-KR" altLang="en-US" smtClean="0"/>
              <a:pPr>
                <a:defRPr/>
              </a:pPr>
              <a:t>2017-03-24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27D3-905E-47AB-B206-CF63B99D813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0" name="Picture 2" descr="C:\Users\onnoo\Desktop\제비\0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  <p:sldLayoutId id="2147484512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1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1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1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1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1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gif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50.pn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059832" y="4365104"/>
            <a:ext cx="29523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ko-KR" sz="2200" b="1" dirty="0" smtClean="0">
                <a:solidFill>
                  <a:srgbClr val="2F5E8C"/>
                </a:solidFill>
                <a:latin typeface="Verdana" pitchFamily="34" charset="0"/>
                <a:ea typeface="맑은 고딕" pitchFamily="50" charset="-127"/>
              </a:rPr>
              <a:t>March. 2017</a:t>
            </a:r>
            <a:endParaRPr kumimoji="0" lang="ko-KR" altLang="en-US" sz="2200" b="1" dirty="0">
              <a:solidFill>
                <a:srgbClr val="2F5E8C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-180528" y="1459810"/>
            <a:ext cx="932452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ko-KR" sz="4000" b="1" dirty="0" smtClean="0">
                <a:solidFill>
                  <a:srgbClr val="002060"/>
                </a:solidFill>
                <a:latin typeface="Verdana" pitchFamily="34" charset="0"/>
                <a:ea typeface="맑은 고딕" pitchFamily="50" charset="-127"/>
              </a:rPr>
              <a:t>New and Renewable Energy 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en-US" altLang="ko-KR" sz="4000" b="1" dirty="0" smtClean="0">
                <a:solidFill>
                  <a:srgbClr val="002060"/>
                </a:solidFill>
                <a:latin typeface="Verdana" pitchFamily="34" charset="0"/>
                <a:ea typeface="맑은 고딕" pitchFamily="50" charset="-127"/>
              </a:rPr>
              <a:t>in Korea</a:t>
            </a:r>
          </a:p>
          <a:p>
            <a:pPr algn="ctr"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rgbClr val="002060"/>
                </a:solidFill>
                <a:latin typeface="Verdana" pitchFamily="34" charset="0"/>
                <a:ea typeface="맑은 고딕" pitchFamily="50" charset="-127"/>
              </a:rPr>
              <a:t>- Best Practices in Policy and Deployment -</a:t>
            </a:r>
            <a:endParaRPr kumimoji="0" lang="ko-KR" altLang="en-US" sz="3600" b="1" dirty="0">
              <a:solidFill>
                <a:srgbClr val="002060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180528" y="5424016"/>
            <a:ext cx="93245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kumimoji="0" lang="en-US" altLang="ko-KR" sz="2400" b="1" dirty="0" err="1" smtClean="0">
                <a:ln w="12700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맑은 고딕" pitchFamily="50" charset="-127"/>
              </a:rPr>
              <a:t>Taewon</a:t>
            </a:r>
            <a:r>
              <a:rPr kumimoji="0" lang="en-US" altLang="ko-KR" sz="2400" b="1" dirty="0" smtClean="0">
                <a:ln w="12700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맑은 고딕" pitchFamily="50" charset="-127"/>
              </a:rPr>
              <a:t> MOON</a:t>
            </a:r>
          </a:p>
          <a:p>
            <a:pPr algn="r" eaLnBrk="1" hangingPunct="1">
              <a:spcBef>
                <a:spcPts val="0"/>
              </a:spcBef>
            </a:pPr>
            <a:r>
              <a:rPr kumimoji="0" lang="en-US" altLang="ko-KR" sz="2000" b="1" dirty="0" smtClean="0">
                <a:ln w="12700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맑은 고딕" pitchFamily="50" charset="-127"/>
              </a:rPr>
              <a:t>New &amp; Renewable Energy Center(NREC)</a:t>
            </a:r>
          </a:p>
          <a:p>
            <a:pPr algn="r" eaLnBrk="1" hangingPunct="1">
              <a:spcBef>
                <a:spcPts val="0"/>
              </a:spcBef>
            </a:pPr>
            <a:r>
              <a:rPr kumimoji="0" lang="en-US" altLang="ko-KR" sz="2000" b="1" dirty="0" smtClean="0">
                <a:ln w="12700" cmpd="sng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맑은 고딕" pitchFamily="50" charset="-127"/>
              </a:rPr>
              <a:t>Korea Energy Agency(KEA)</a:t>
            </a:r>
            <a:endParaRPr kumimoji="0" lang="ko-KR" altLang="en-US" b="1" dirty="0">
              <a:ln w="12700" cmpd="sng">
                <a:solidFill>
                  <a:schemeClr val="bg1"/>
                </a:solidFill>
              </a:ln>
              <a:solidFill>
                <a:srgbClr val="002060"/>
              </a:solidFill>
              <a:effectLst>
                <a:glow rad="127000">
                  <a:schemeClr val="bg1"/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맑은 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7288442" y="188640"/>
            <a:ext cx="1676046" cy="287809"/>
            <a:chOff x="886213" y="896012"/>
            <a:chExt cx="3768004" cy="647038"/>
          </a:xfrm>
        </p:grpSpPr>
        <p:grpSp>
          <p:nvGrpSpPr>
            <p:cNvPr id="38" name="그룹 7"/>
            <p:cNvGrpSpPr/>
            <p:nvPr/>
          </p:nvGrpSpPr>
          <p:grpSpPr>
            <a:xfrm>
              <a:off x="886213" y="896012"/>
              <a:ext cx="695364" cy="647038"/>
              <a:chOff x="-785850" y="214290"/>
              <a:chExt cx="1076364" cy="1001559"/>
            </a:xfrm>
          </p:grpSpPr>
          <p:sp>
            <p:nvSpPr>
              <p:cNvPr id="58" name="Freeform 5"/>
              <p:cNvSpPr>
                <a:spLocks noEditPoints="1"/>
              </p:cNvSpPr>
              <p:nvPr/>
            </p:nvSpPr>
            <p:spPr bwMode="auto">
              <a:xfrm>
                <a:off x="-785850" y="214290"/>
                <a:ext cx="1076364" cy="1001559"/>
              </a:xfrm>
              <a:custGeom>
                <a:avLst/>
                <a:gdLst>
                  <a:gd name="T0" fmla="*/ 123 w 247"/>
                  <a:gd name="T1" fmla="*/ 0 h 227"/>
                  <a:gd name="T2" fmla="*/ 123 w 247"/>
                  <a:gd name="T3" fmla="*/ 0 h 227"/>
                  <a:gd name="T4" fmla="*/ 0 w 247"/>
                  <a:gd name="T5" fmla="*/ 114 h 227"/>
                  <a:gd name="T6" fmla="*/ 0 w 247"/>
                  <a:gd name="T7" fmla="*/ 114 h 227"/>
                  <a:gd name="T8" fmla="*/ 123 w 247"/>
                  <a:gd name="T9" fmla="*/ 227 h 227"/>
                  <a:gd name="T10" fmla="*/ 123 w 247"/>
                  <a:gd name="T11" fmla="*/ 227 h 227"/>
                  <a:gd name="T12" fmla="*/ 247 w 247"/>
                  <a:gd name="T13" fmla="*/ 114 h 227"/>
                  <a:gd name="T14" fmla="*/ 247 w 247"/>
                  <a:gd name="T15" fmla="*/ 114 h 227"/>
                  <a:gd name="T16" fmla="*/ 123 w 247"/>
                  <a:gd name="T17" fmla="*/ 0 h 227"/>
                  <a:gd name="T18" fmla="*/ 234 w 247"/>
                  <a:gd name="T19" fmla="*/ 114 h 227"/>
                  <a:gd name="T20" fmla="*/ 234 w 247"/>
                  <a:gd name="T21" fmla="*/ 114 h 227"/>
                  <a:gd name="T22" fmla="*/ 123 w 247"/>
                  <a:gd name="T23" fmla="*/ 222 h 227"/>
                  <a:gd name="T24" fmla="*/ 12 w 247"/>
                  <a:gd name="T25" fmla="*/ 114 h 227"/>
                  <a:gd name="T26" fmla="*/ 12 w 247"/>
                  <a:gd name="T27" fmla="*/ 114 h 227"/>
                  <a:gd name="T28" fmla="*/ 123 w 247"/>
                  <a:gd name="T29" fmla="*/ 6 h 227"/>
                  <a:gd name="T30" fmla="*/ 234 w 247"/>
                  <a:gd name="T31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227"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47" y="2"/>
                      <a:pt x="0" y="56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71"/>
                      <a:pt x="47" y="225"/>
                      <a:pt x="123" y="227"/>
                    </a:cubicBezTo>
                    <a:cubicBezTo>
                      <a:pt x="123" y="227"/>
                      <a:pt x="123" y="227"/>
                      <a:pt x="123" y="227"/>
                    </a:cubicBezTo>
                    <a:cubicBezTo>
                      <a:pt x="200" y="225"/>
                      <a:pt x="247" y="171"/>
                      <a:pt x="247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56"/>
                      <a:pt x="200" y="2"/>
                      <a:pt x="123" y="0"/>
                    </a:cubicBezTo>
                    <a:moveTo>
                      <a:pt x="234" y="114"/>
                    </a:moveTo>
                    <a:cubicBezTo>
                      <a:pt x="234" y="114"/>
                      <a:pt x="234" y="114"/>
                      <a:pt x="234" y="114"/>
                    </a:cubicBezTo>
                    <a:cubicBezTo>
                      <a:pt x="234" y="168"/>
                      <a:pt x="200" y="219"/>
                      <a:pt x="123" y="222"/>
                    </a:cubicBezTo>
                    <a:cubicBezTo>
                      <a:pt x="46" y="219"/>
                      <a:pt x="12" y="168"/>
                      <a:pt x="12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60"/>
                      <a:pt x="46" y="8"/>
                      <a:pt x="123" y="6"/>
                    </a:cubicBezTo>
                    <a:cubicBezTo>
                      <a:pt x="200" y="8"/>
                      <a:pt x="234" y="60"/>
                      <a:pt x="234" y="114"/>
                    </a:cubicBez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9" name="Freeform 6"/>
              <p:cNvSpPr>
                <a:spLocks/>
              </p:cNvSpPr>
              <p:nvPr/>
            </p:nvSpPr>
            <p:spPr bwMode="auto">
              <a:xfrm>
                <a:off x="234410" y="717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0" name="Freeform 7"/>
              <p:cNvSpPr>
                <a:spLocks/>
              </p:cNvSpPr>
              <p:nvPr/>
            </p:nvSpPr>
            <p:spPr bwMode="auto">
              <a:xfrm>
                <a:off x="-249746" y="11929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>
                <a:off x="-249746" y="241303"/>
                <a:ext cx="2078" cy="2078"/>
              </a:xfrm>
              <a:prstGeom prst="rect">
                <a:avLst/>
              </a:pr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2" name="Freeform 9"/>
              <p:cNvSpPr>
                <a:spLocks/>
              </p:cNvSpPr>
              <p:nvPr/>
            </p:nvSpPr>
            <p:spPr bwMode="auto">
              <a:xfrm>
                <a:off x="-571824" y="241303"/>
                <a:ext cx="648312" cy="951689"/>
              </a:xfrm>
              <a:custGeom>
                <a:avLst/>
                <a:gdLst>
                  <a:gd name="T0" fmla="*/ 137 w 149"/>
                  <a:gd name="T1" fmla="*/ 76 h 216"/>
                  <a:gd name="T2" fmla="*/ 137 w 149"/>
                  <a:gd name="T3" fmla="*/ 76 h 216"/>
                  <a:gd name="T4" fmla="*/ 76 w 149"/>
                  <a:gd name="T5" fmla="*/ 151 h 216"/>
                  <a:gd name="T6" fmla="*/ 70 w 149"/>
                  <a:gd name="T7" fmla="*/ 143 h 216"/>
                  <a:gd name="T8" fmla="*/ 131 w 149"/>
                  <a:gd name="T9" fmla="*/ 68 h 216"/>
                  <a:gd name="T10" fmla="*/ 106 w 149"/>
                  <a:gd name="T11" fmla="*/ 38 h 216"/>
                  <a:gd name="T12" fmla="*/ 45 w 149"/>
                  <a:gd name="T13" fmla="*/ 112 h 216"/>
                  <a:gd name="T14" fmla="*/ 39 w 149"/>
                  <a:gd name="T15" fmla="*/ 105 h 216"/>
                  <a:gd name="T16" fmla="*/ 99 w 149"/>
                  <a:gd name="T17" fmla="*/ 31 h 216"/>
                  <a:gd name="T18" fmla="*/ 74 w 149"/>
                  <a:gd name="T19" fmla="*/ 0 h 216"/>
                  <a:gd name="T20" fmla="*/ 12 w 149"/>
                  <a:gd name="T21" fmla="*/ 76 h 216"/>
                  <a:gd name="T22" fmla="*/ 0 w 149"/>
                  <a:gd name="T23" fmla="*/ 108 h 216"/>
                  <a:gd name="T24" fmla="*/ 12 w 149"/>
                  <a:gd name="T25" fmla="*/ 139 h 216"/>
                  <a:gd name="T26" fmla="*/ 74 w 149"/>
                  <a:gd name="T27" fmla="*/ 216 h 216"/>
                  <a:gd name="T28" fmla="*/ 137 w 149"/>
                  <a:gd name="T29" fmla="*/ 139 h 216"/>
                  <a:gd name="T30" fmla="*/ 149 w 149"/>
                  <a:gd name="T31" fmla="*/ 108 h 216"/>
                  <a:gd name="T32" fmla="*/ 137 w 149"/>
                  <a:gd name="T33" fmla="*/ 7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216">
                    <a:moveTo>
                      <a:pt x="137" y="76"/>
                    </a:moveTo>
                    <a:cubicBezTo>
                      <a:pt x="137" y="76"/>
                      <a:pt x="137" y="76"/>
                      <a:pt x="137" y="76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0" y="88"/>
                      <a:pt x="0" y="108"/>
                    </a:cubicBezTo>
                    <a:cubicBezTo>
                      <a:pt x="0" y="127"/>
                      <a:pt x="12" y="139"/>
                      <a:pt x="12" y="139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137" y="139"/>
                      <a:pt x="137" y="139"/>
                      <a:pt x="137" y="139"/>
                    </a:cubicBezTo>
                    <a:cubicBezTo>
                      <a:pt x="137" y="139"/>
                      <a:pt x="149" y="127"/>
                      <a:pt x="149" y="108"/>
                    </a:cubicBezTo>
                    <a:cubicBezTo>
                      <a:pt x="149" y="88"/>
                      <a:pt x="137" y="76"/>
                      <a:pt x="137" y="76"/>
                    </a:cubicBezTo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39" name="그룹 13"/>
            <p:cNvGrpSpPr/>
            <p:nvPr/>
          </p:nvGrpSpPr>
          <p:grpSpPr>
            <a:xfrm>
              <a:off x="1713449" y="1014201"/>
              <a:ext cx="2915691" cy="183161"/>
              <a:chOff x="537787" y="328575"/>
              <a:chExt cx="5259597" cy="330391"/>
            </a:xfrm>
          </p:grpSpPr>
          <p:sp>
            <p:nvSpPr>
              <p:cNvPr id="41" name="Freeform 10"/>
              <p:cNvSpPr>
                <a:spLocks/>
              </p:cNvSpPr>
              <p:nvPr/>
            </p:nvSpPr>
            <p:spPr bwMode="auto">
              <a:xfrm>
                <a:off x="537787" y="336887"/>
                <a:ext cx="232727" cy="317922"/>
              </a:xfrm>
              <a:custGeom>
                <a:avLst/>
                <a:gdLst>
                  <a:gd name="T0" fmla="*/ 25 w 53"/>
                  <a:gd name="T1" fmla="*/ 35 h 72"/>
                  <a:gd name="T2" fmla="*/ 53 w 53"/>
                  <a:gd name="T3" fmla="*/ 72 h 72"/>
                  <a:gd name="T4" fmla="*/ 38 w 53"/>
                  <a:gd name="T5" fmla="*/ 72 h 72"/>
                  <a:gd name="T6" fmla="*/ 30 w 53"/>
                  <a:gd name="T7" fmla="*/ 61 h 72"/>
                  <a:gd name="T8" fmla="*/ 24 w 53"/>
                  <a:gd name="T9" fmla="*/ 53 h 72"/>
                  <a:gd name="T10" fmla="*/ 19 w 53"/>
                  <a:gd name="T11" fmla="*/ 47 h 72"/>
                  <a:gd name="T12" fmla="*/ 16 w 53"/>
                  <a:gd name="T13" fmla="*/ 43 h 72"/>
                  <a:gd name="T14" fmla="*/ 14 w 53"/>
                  <a:gd name="T15" fmla="*/ 40 h 72"/>
                  <a:gd name="T16" fmla="*/ 14 w 53"/>
                  <a:gd name="T17" fmla="*/ 72 h 72"/>
                  <a:gd name="T18" fmla="*/ 0 w 53"/>
                  <a:gd name="T19" fmla="*/ 72 h 72"/>
                  <a:gd name="T20" fmla="*/ 0 w 53"/>
                  <a:gd name="T21" fmla="*/ 0 h 72"/>
                  <a:gd name="T22" fmla="*/ 14 w 53"/>
                  <a:gd name="T23" fmla="*/ 0 h 72"/>
                  <a:gd name="T24" fmla="*/ 14 w 53"/>
                  <a:gd name="T25" fmla="*/ 30 h 72"/>
                  <a:gd name="T26" fmla="*/ 37 w 53"/>
                  <a:gd name="T27" fmla="*/ 0 h 72"/>
                  <a:gd name="T28" fmla="*/ 53 w 53"/>
                  <a:gd name="T29" fmla="*/ 0 h 72"/>
                  <a:gd name="T30" fmla="*/ 25 w 53"/>
                  <a:gd name="T31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72">
                    <a:moveTo>
                      <a:pt x="25" y="35"/>
                    </a:moveTo>
                    <a:cubicBezTo>
                      <a:pt x="53" y="72"/>
                      <a:pt x="53" y="72"/>
                      <a:pt x="53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5" y="68"/>
                      <a:pt x="32" y="64"/>
                      <a:pt x="30" y="61"/>
                    </a:cubicBezTo>
                    <a:cubicBezTo>
                      <a:pt x="27" y="58"/>
                      <a:pt x="25" y="55"/>
                      <a:pt x="24" y="53"/>
                    </a:cubicBezTo>
                    <a:cubicBezTo>
                      <a:pt x="22" y="50"/>
                      <a:pt x="20" y="49"/>
                      <a:pt x="19" y="47"/>
                    </a:cubicBezTo>
                    <a:cubicBezTo>
                      <a:pt x="18" y="46"/>
                      <a:pt x="17" y="44"/>
                      <a:pt x="16" y="43"/>
                    </a:cubicBezTo>
                    <a:cubicBezTo>
                      <a:pt x="15" y="41"/>
                      <a:pt x="14" y="40"/>
                      <a:pt x="14" y="4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803761" y="328576"/>
                <a:ext cx="249351" cy="330390"/>
              </a:xfrm>
              <a:custGeom>
                <a:avLst/>
                <a:gdLst>
                  <a:gd name="T0" fmla="*/ 57 w 57"/>
                  <a:gd name="T1" fmla="*/ 50 h 75"/>
                  <a:gd name="T2" fmla="*/ 55 w 57"/>
                  <a:gd name="T3" fmla="*/ 61 h 75"/>
                  <a:gd name="T4" fmla="*/ 50 w 57"/>
                  <a:gd name="T5" fmla="*/ 69 h 75"/>
                  <a:gd name="T6" fmla="*/ 41 w 57"/>
                  <a:gd name="T7" fmla="*/ 74 h 75"/>
                  <a:gd name="T8" fmla="*/ 29 w 57"/>
                  <a:gd name="T9" fmla="*/ 75 h 75"/>
                  <a:gd name="T10" fmla="*/ 16 w 57"/>
                  <a:gd name="T11" fmla="*/ 74 h 75"/>
                  <a:gd name="T12" fmla="*/ 7 w 57"/>
                  <a:gd name="T13" fmla="*/ 69 h 75"/>
                  <a:gd name="T14" fmla="*/ 2 w 57"/>
                  <a:gd name="T15" fmla="*/ 61 h 75"/>
                  <a:gd name="T16" fmla="*/ 0 w 57"/>
                  <a:gd name="T17" fmla="*/ 50 h 75"/>
                  <a:gd name="T18" fmla="*/ 0 w 57"/>
                  <a:gd name="T19" fmla="*/ 26 h 75"/>
                  <a:gd name="T20" fmla="*/ 2 w 57"/>
                  <a:gd name="T21" fmla="*/ 14 h 75"/>
                  <a:gd name="T22" fmla="*/ 7 w 57"/>
                  <a:gd name="T23" fmla="*/ 6 h 75"/>
                  <a:gd name="T24" fmla="*/ 16 w 57"/>
                  <a:gd name="T25" fmla="*/ 2 h 75"/>
                  <a:gd name="T26" fmla="*/ 29 w 57"/>
                  <a:gd name="T27" fmla="*/ 0 h 75"/>
                  <a:gd name="T28" fmla="*/ 41 w 57"/>
                  <a:gd name="T29" fmla="*/ 2 h 75"/>
                  <a:gd name="T30" fmla="*/ 50 w 57"/>
                  <a:gd name="T31" fmla="*/ 6 h 75"/>
                  <a:gd name="T32" fmla="*/ 55 w 57"/>
                  <a:gd name="T33" fmla="*/ 14 h 75"/>
                  <a:gd name="T34" fmla="*/ 57 w 57"/>
                  <a:gd name="T35" fmla="*/ 26 h 75"/>
                  <a:gd name="T36" fmla="*/ 57 w 57"/>
                  <a:gd name="T37" fmla="*/ 50 h 75"/>
                  <a:gd name="T38" fmla="*/ 14 w 57"/>
                  <a:gd name="T39" fmla="*/ 50 h 75"/>
                  <a:gd name="T40" fmla="*/ 17 w 57"/>
                  <a:gd name="T41" fmla="*/ 61 h 75"/>
                  <a:gd name="T42" fmla="*/ 29 w 57"/>
                  <a:gd name="T43" fmla="*/ 65 h 75"/>
                  <a:gd name="T44" fmla="*/ 40 w 57"/>
                  <a:gd name="T45" fmla="*/ 61 h 75"/>
                  <a:gd name="T46" fmla="*/ 44 w 57"/>
                  <a:gd name="T47" fmla="*/ 50 h 75"/>
                  <a:gd name="T48" fmla="*/ 44 w 57"/>
                  <a:gd name="T49" fmla="*/ 25 h 75"/>
                  <a:gd name="T50" fmla="*/ 40 w 57"/>
                  <a:gd name="T51" fmla="*/ 14 h 75"/>
                  <a:gd name="T52" fmla="*/ 29 w 57"/>
                  <a:gd name="T53" fmla="*/ 11 h 75"/>
                  <a:gd name="T54" fmla="*/ 17 w 57"/>
                  <a:gd name="T55" fmla="*/ 14 h 75"/>
                  <a:gd name="T56" fmla="*/ 14 w 57"/>
                  <a:gd name="T57" fmla="*/ 25 h 75"/>
                  <a:gd name="T58" fmla="*/ 14 w 57"/>
                  <a:gd name="T59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7" h="75">
                    <a:moveTo>
                      <a:pt x="57" y="50"/>
                    </a:moveTo>
                    <a:cubicBezTo>
                      <a:pt x="57" y="54"/>
                      <a:pt x="57" y="58"/>
                      <a:pt x="55" y="61"/>
                    </a:cubicBezTo>
                    <a:cubicBezTo>
                      <a:pt x="54" y="65"/>
                      <a:pt x="53" y="67"/>
                      <a:pt x="50" y="69"/>
                    </a:cubicBezTo>
                    <a:cubicBezTo>
                      <a:pt x="48" y="71"/>
                      <a:pt x="45" y="73"/>
                      <a:pt x="41" y="74"/>
                    </a:cubicBezTo>
                    <a:cubicBezTo>
                      <a:pt x="38" y="75"/>
                      <a:pt x="34" y="75"/>
                      <a:pt x="29" y="75"/>
                    </a:cubicBezTo>
                    <a:cubicBezTo>
                      <a:pt x="24" y="75"/>
                      <a:pt x="20" y="75"/>
                      <a:pt x="16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5" y="67"/>
                      <a:pt x="3" y="65"/>
                      <a:pt x="2" y="61"/>
                    </a:cubicBezTo>
                    <a:cubicBezTo>
                      <a:pt x="1" y="58"/>
                      <a:pt x="0" y="54"/>
                      <a:pt x="0" y="5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5" y="8"/>
                      <a:pt x="7" y="6"/>
                    </a:cubicBezTo>
                    <a:cubicBezTo>
                      <a:pt x="9" y="4"/>
                      <a:pt x="12" y="3"/>
                      <a:pt x="16" y="2"/>
                    </a:cubicBezTo>
                    <a:cubicBezTo>
                      <a:pt x="20" y="1"/>
                      <a:pt x="24" y="0"/>
                      <a:pt x="29" y="0"/>
                    </a:cubicBezTo>
                    <a:cubicBezTo>
                      <a:pt x="34" y="0"/>
                      <a:pt x="38" y="1"/>
                      <a:pt x="41" y="2"/>
                    </a:cubicBezTo>
                    <a:cubicBezTo>
                      <a:pt x="45" y="3"/>
                      <a:pt x="48" y="4"/>
                      <a:pt x="50" y="6"/>
                    </a:cubicBezTo>
                    <a:cubicBezTo>
                      <a:pt x="53" y="8"/>
                      <a:pt x="54" y="11"/>
                      <a:pt x="55" y="14"/>
                    </a:cubicBezTo>
                    <a:cubicBezTo>
                      <a:pt x="57" y="17"/>
                      <a:pt x="57" y="21"/>
                      <a:pt x="57" y="26"/>
                    </a:cubicBezTo>
                    <a:lnTo>
                      <a:pt x="57" y="50"/>
                    </a:lnTo>
                    <a:close/>
                    <a:moveTo>
                      <a:pt x="14" y="50"/>
                    </a:moveTo>
                    <a:cubicBezTo>
                      <a:pt x="14" y="56"/>
                      <a:pt x="15" y="59"/>
                      <a:pt x="17" y="61"/>
                    </a:cubicBezTo>
                    <a:cubicBezTo>
                      <a:pt x="20" y="64"/>
                      <a:pt x="24" y="65"/>
                      <a:pt x="29" y="65"/>
                    </a:cubicBezTo>
                    <a:cubicBezTo>
                      <a:pt x="34" y="65"/>
                      <a:pt x="37" y="64"/>
                      <a:pt x="40" y="61"/>
                    </a:cubicBezTo>
                    <a:cubicBezTo>
                      <a:pt x="42" y="59"/>
                      <a:pt x="44" y="56"/>
                      <a:pt x="44" y="50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0"/>
                      <a:pt x="42" y="16"/>
                      <a:pt x="40" y="14"/>
                    </a:cubicBezTo>
                    <a:cubicBezTo>
                      <a:pt x="37" y="12"/>
                      <a:pt x="34" y="11"/>
                      <a:pt x="29" y="11"/>
                    </a:cubicBezTo>
                    <a:cubicBezTo>
                      <a:pt x="24" y="11"/>
                      <a:pt x="20" y="12"/>
                      <a:pt x="17" y="14"/>
                    </a:cubicBezTo>
                    <a:cubicBezTo>
                      <a:pt x="15" y="16"/>
                      <a:pt x="14" y="20"/>
                      <a:pt x="14" y="25"/>
                    </a:cubicBez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3" name="Freeform 12"/>
              <p:cNvSpPr>
                <a:spLocks noEditPoints="1"/>
              </p:cNvSpPr>
              <p:nvPr/>
            </p:nvSpPr>
            <p:spPr bwMode="auto">
              <a:xfrm>
                <a:off x="1132073" y="336887"/>
                <a:ext cx="243117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7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2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2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5" y="0"/>
                      <a:pt x="38" y="1"/>
                    </a:cubicBezTo>
                    <a:cubicBezTo>
                      <a:pt x="42" y="1"/>
                      <a:pt x="44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3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5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2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2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4" name="Freeform 13"/>
              <p:cNvSpPr>
                <a:spLocks/>
              </p:cNvSpPr>
              <p:nvPr/>
            </p:nvSpPr>
            <p:spPr bwMode="auto">
              <a:xfrm>
                <a:off x="1441684" y="336887"/>
                <a:ext cx="207792" cy="317922"/>
              </a:xfrm>
              <a:custGeom>
                <a:avLst/>
                <a:gdLst>
                  <a:gd name="T0" fmla="*/ 0 w 100"/>
                  <a:gd name="T1" fmla="*/ 0 h 153"/>
                  <a:gd name="T2" fmla="*/ 100 w 100"/>
                  <a:gd name="T3" fmla="*/ 0 h 153"/>
                  <a:gd name="T4" fmla="*/ 100 w 100"/>
                  <a:gd name="T5" fmla="*/ 22 h 153"/>
                  <a:gd name="T6" fmla="*/ 29 w 100"/>
                  <a:gd name="T7" fmla="*/ 22 h 153"/>
                  <a:gd name="T8" fmla="*/ 29 w 100"/>
                  <a:gd name="T9" fmla="*/ 64 h 153"/>
                  <a:gd name="T10" fmla="*/ 90 w 100"/>
                  <a:gd name="T11" fmla="*/ 64 h 153"/>
                  <a:gd name="T12" fmla="*/ 90 w 100"/>
                  <a:gd name="T13" fmla="*/ 85 h 153"/>
                  <a:gd name="T14" fmla="*/ 29 w 100"/>
                  <a:gd name="T15" fmla="*/ 85 h 153"/>
                  <a:gd name="T16" fmla="*/ 29 w 100"/>
                  <a:gd name="T17" fmla="*/ 130 h 153"/>
                  <a:gd name="T18" fmla="*/ 100 w 100"/>
                  <a:gd name="T19" fmla="*/ 130 h 153"/>
                  <a:gd name="T20" fmla="*/ 100 w 100"/>
                  <a:gd name="T21" fmla="*/ 153 h 153"/>
                  <a:gd name="T22" fmla="*/ 0 w 100"/>
                  <a:gd name="T23" fmla="*/ 153 h 153"/>
                  <a:gd name="T24" fmla="*/ 0 w 100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3">
                    <a:moveTo>
                      <a:pt x="0" y="0"/>
                    </a:moveTo>
                    <a:lnTo>
                      <a:pt x="100" y="0"/>
                    </a:lnTo>
                    <a:lnTo>
                      <a:pt x="100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100" y="130"/>
                    </a:lnTo>
                    <a:lnTo>
                      <a:pt x="100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5" name="Freeform 14"/>
              <p:cNvSpPr>
                <a:spLocks noEditPoints="1"/>
              </p:cNvSpPr>
              <p:nvPr/>
            </p:nvSpPr>
            <p:spPr bwMode="auto">
              <a:xfrm>
                <a:off x="1697268" y="336887"/>
                <a:ext cx="265974" cy="317922"/>
              </a:xfrm>
              <a:custGeom>
                <a:avLst/>
                <a:gdLst>
                  <a:gd name="T0" fmla="*/ 90 w 128"/>
                  <a:gd name="T1" fmla="*/ 119 h 153"/>
                  <a:gd name="T2" fmla="*/ 38 w 128"/>
                  <a:gd name="T3" fmla="*/ 119 h 153"/>
                  <a:gd name="T4" fmla="*/ 30 w 128"/>
                  <a:gd name="T5" fmla="*/ 153 h 153"/>
                  <a:gd name="T6" fmla="*/ 0 w 128"/>
                  <a:gd name="T7" fmla="*/ 153 h 153"/>
                  <a:gd name="T8" fmla="*/ 46 w 128"/>
                  <a:gd name="T9" fmla="*/ 0 h 153"/>
                  <a:gd name="T10" fmla="*/ 82 w 128"/>
                  <a:gd name="T11" fmla="*/ 0 h 153"/>
                  <a:gd name="T12" fmla="*/ 128 w 128"/>
                  <a:gd name="T13" fmla="*/ 153 h 153"/>
                  <a:gd name="T14" fmla="*/ 99 w 128"/>
                  <a:gd name="T15" fmla="*/ 153 h 153"/>
                  <a:gd name="T16" fmla="*/ 90 w 128"/>
                  <a:gd name="T17" fmla="*/ 119 h 153"/>
                  <a:gd name="T18" fmla="*/ 44 w 128"/>
                  <a:gd name="T19" fmla="*/ 98 h 153"/>
                  <a:gd name="T20" fmla="*/ 84 w 128"/>
                  <a:gd name="T21" fmla="*/ 98 h 153"/>
                  <a:gd name="T22" fmla="*/ 65 w 128"/>
                  <a:gd name="T23" fmla="*/ 24 h 153"/>
                  <a:gd name="T24" fmla="*/ 63 w 128"/>
                  <a:gd name="T25" fmla="*/ 24 h 153"/>
                  <a:gd name="T26" fmla="*/ 44 w 128"/>
                  <a:gd name="T27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3">
                    <a:moveTo>
                      <a:pt x="90" y="119"/>
                    </a:moveTo>
                    <a:lnTo>
                      <a:pt x="38" y="119"/>
                    </a:lnTo>
                    <a:lnTo>
                      <a:pt x="30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28" y="153"/>
                    </a:lnTo>
                    <a:lnTo>
                      <a:pt x="99" y="153"/>
                    </a:lnTo>
                    <a:lnTo>
                      <a:pt x="90" y="119"/>
                    </a:lnTo>
                    <a:close/>
                    <a:moveTo>
                      <a:pt x="44" y="98"/>
                    </a:moveTo>
                    <a:lnTo>
                      <a:pt x="84" y="98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44" y="9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6" name="Freeform 15"/>
              <p:cNvSpPr>
                <a:spLocks/>
              </p:cNvSpPr>
              <p:nvPr/>
            </p:nvSpPr>
            <p:spPr bwMode="auto">
              <a:xfrm>
                <a:off x="2160645" y="336887"/>
                <a:ext cx="203636" cy="317922"/>
              </a:xfrm>
              <a:custGeom>
                <a:avLst/>
                <a:gdLst>
                  <a:gd name="T0" fmla="*/ 0 w 98"/>
                  <a:gd name="T1" fmla="*/ 0 h 153"/>
                  <a:gd name="T2" fmla="*/ 98 w 98"/>
                  <a:gd name="T3" fmla="*/ 0 h 153"/>
                  <a:gd name="T4" fmla="*/ 98 w 98"/>
                  <a:gd name="T5" fmla="*/ 22 h 153"/>
                  <a:gd name="T6" fmla="*/ 29 w 98"/>
                  <a:gd name="T7" fmla="*/ 22 h 153"/>
                  <a:gd name="T8" fmla="*/ 29 w 98"/>
                  <a:gd name="T9" fmla="*/ 64 h 153"/>
                  <a:gd name="T10" fmla="*/ 90 w 98"/>
                  <a:gd name="T11" fmla="*/ 64 h 153"/>
                  <a:gd name="T12" fmla="*/ 90 w 98"/>
                  <a:gd name="T13" fmla="*/ 85 h 153"/>
                  <a:gd name="T14" fmla="*/ 29 w 98"/>
                  <a:gd name="T15" fmla="*/ 85 h 153"/>
                  <a:gd name="T16" fmla="*/ 29 w 98"/>
                  <a:gd name="T17" fmla="*/ 130 h 153"/>
                  <a:gd name="T18" fmla="*/ 98 w 98"/>
                  <a:gd name="T19" fmla="*/ 130 h 153"/>
                  <a:gd name="T20" fmla="*/ 98 w 98"/>
                  <a:gd name="T21" fmla="*/ 153 h 153"/>
                  <a:gd name="T22" fmla="*/ 0 w 98"/>
                  <a:gd name="T23" fmla="*/ 153 h 153"/>
                  <a:gd name="T24" fmla="*/ 0 w 9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3">
                    <a:moveTo>
                      <a:pt x="0" y="0"/>
                    </a:moveTo>
                    <a:lnTo>
                      <a:pt x="98" y="0"/>
                    </a:lnTo>
                    <a:lnTo>
                      <a:pt x="98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8" y="130"/>
                    </a:lnTo>
                    <a:lnTo>
                      <a:pt x="98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7" name="Freeform 16"/>
              <p:cNvSpPr>
                <a:spLocks/>
              </p:cNvSpPr>
              <p:nvPr/>
            </p:nvSpPr>
            <p:spPr bwMode="auto">
              <a:xfrm>
                <a:off x="2443243" y="336887"/>
                <a:ext cx="238961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2 w 55"/>
                  <a:gd name="T7" fmla="*/ 20 h 72"/>
                  <a:gd name="T8" fmla="*/ 13 w 55"/>
                  <a:gd name="T9" fmla="*/ 25 h 72"/>
                  <a:gd name="T10" fmla="*/ 13 w 55"/>
                  <a:gd name="T11" fmla="*/ 31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2 w 55"/>
                  <a:gd name="T23" fmla="*/ 57 h 72"/>
                  <a:gd name="T24" fmla="*/ 42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8"/>
                      <a:pt x="12" y="20"/>
                    </a:cubicBezTo>
                    <a:cubicBezTo>
                      <a:pt x="13" y="21"/>
                      <a:pt x="13" y="23"/>
                      <a:pt x="13" y="25"/>
                    </a:cubicBezTo>
                    <a:cubicBezTo>
                      <a:pt x="13" y="28"/>
                      <a:pt x="13" y="29"/>
                      <a:pt x="13" y="31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5"/>
                      <a:pt x="42" y="54"/>
                      <a:pt x="42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8" name="Freeform 17"/>
              <p:cNvSpPr>
                <a:spLocks/>
              </p:cNvSpPr>
              <p:nvPr/>
            </p:nvSpPr>
            <p:spPr bwMode="auto">
              <a:xfrm>
                <a:off x="2765321" y="336887"/>
                <a:ext cx="205714" cy="317922"/>
              </a:xfrm>
              <a:custGeom>
                <a:avLst/>
                <a:gdLst>
                  <a:gd name="T0" fmla="*/ 0 w 99"/>
                  <a:gd name="T1" fmla="*/ 0 h 153"/>
                  <a:gd name="T2" fmla="*/ 99 w 99"/>
                  <a:gd name="T3" fmla="*/ 0 h 153"/>
                  <a:gd name="T4" fmla="*/ 99 w 99"/>
                  <a:gd name="T5" fmla="*/ 22 h 153"/>
                  <a:gd name="T6" fmla="*/ 29 w 99"/>
                  <a:gd name="T7" fmla="*/ 22 h 153"/>
                  <a:gd name="T8" fmla="*/ 29 w 99"/>
                  <a:gd name="T9" fmla="*/ 64 h 153"/>
                  <a:gd name="T10" fmla="*/ 90 w 99"/>
                  <a:gd name="T11" fmla="*/ 64 h 153"/>
                  <a:gd name="T12" fmla="*/ 90 w 99"/>
                  <a:gd name="T13" fmla="*/ 85 h 153"/>
                  <a:gd name="T14" fmla="*/ 29 w 99"/>
                  <a:gd name="T15" fmla="*/ 85 h 153"/>
                  <a:gd name="T16" fmla="*/ 29 w 99"/>
                  <a:gd name="T17" fmla="*/ 130 h 153"/>
                  <a:gd name="T18" fmla="*/ 99 w 99"/>
                  <a:gd name="T19" fmla="*/ 130 h 153"/>
                  <a:gd name="T20" fmla="*/ 99 w 99"/>
                  <a:gd name="T21" fmla="*/ 153 h 153"/>
                  <a:gd name="T22" fmla="*/ 0 w 99"/>
                  <a:gd name="T23" fmla="*/ 153 h 153"/>
                  <a:gd name="T24" fmla="*/ 0 w 99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53">
                    <a:moveTo>
                      <a:pt x="0" y="0"/>
                    </a:moveTo>
                    <a:lnTo>
                      <a:pt x="99" y="0"/>
                    </a:lnTo>
                    <a:lnTo>
                      <a:pt x="99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9" y="130"/>
                    </a:lnTo>
                    <a:lnTo>
                      <a:pt x="99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9" name="Freeform 18"/>
              <p:cNvSpPr>
                <a:spLocks noEditPoints="1"/>
              </p:cNvSpPr>
              <p:nvPr/>
            </p:nvSpPr>
            <p:spPr bwMode="auto">
              <a:xfrm>
                <a:off x="3047918" y="336887"/>
                <a:ext cx="245195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8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3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3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0"/>
                      <a:pt x="38" y="1"/>
                    </a:cubicBezTo>
                    <a:cubicBezTo>
                      <a:pt x="42" y="1"/>
                      <a:pt x="45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4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6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3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3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0" name="Freeform 19"/>
              <p:cNvSpPr>
                <a:spLocks/>
              </p:cNvSpPr>
              <p:nvPr/>
            </p:nvSpPr>
            <p:spPr bwMode="auto">
              <a:xfrm>
                <a:off x="3353373" y="328576"/>
                <a:ext cx="245195" cy="330390"/>
              </a:xfrm>
              <a:custGeom>
                <a:avLst/>
                <a:gdLst>
                  <a:gd name="T0" fmla="*/ 28 w 56"/>
                  <a:gd name="T1" fmla="*/ 75 h 75"/>
                  <a:gd name="T2" fmla="*/ 15 w 56"/>
                  <a:gd name="T3" fmla="*/ 74 h 75"/>
                  <a:gd name="T4" fmla="*/ 7 w 56"/>
                  <a:gd name="T5" fmla="*/ 69 h 75"/>
                  <a:gd name="T6" fmla="*/ 2 w 56"/>
                  <a:gd name="T7" fmla="*/ 61 h 75"/>
                  <a:gd name="T8" fmla="*/ 0 w 56"/>
                  <a:gd name="T9" fmla="*/ 49 h 75"/>
                  <a:gd name="T10" fmla="*/ 0 w 56"/>
                  <a:gd name="T11" fmla="*/ 26 h 75"/>
                  <a:gd name="T12" fmla="*/ 7 w 56"/>
                  <a:gd name="T13" fmla="*/ 6 h 75"/>
                  <a:gd name="T14" fmla="*/ 28 w 56"/>
                  <a:gd name="T15" fmla="*/ 0 h 75"/>
                  <a:gd name="T16" fmla="*/ 48 w 56"/>
                  <a:gd name="T17" fmla="*/ 6 h 75"/>
                  <a:gd name="T18" fmla="*/ 55 w 56"/>
                  <a:gd name="T19" fmla="*/ 24 h 75"/>
                  <a:gd name="T20" fmla="*/ 41 w 56"/>
                  <a:gd name="T21" fmla="*/ 24 h 75"/>
                  <a:gd name="T22" fmla="*/ 38 w 56"/>
                  <a:gd name="T23" fmla="*/ 14 h 75"/>
                  <a:gd name="T24" fmla="*/ 28 w 56"/>
                  <a:gd name="T25" fmla="*/ 11 h 75"/>
                  <a:gd name="T26" fmla="*/ 17 w 56"/>
                  <a:gd name="T27" fmla="*/ 14 h 75"/>
                  <a:gd name="T28" fmla="*/ 13 w 56"/>
                  <a:gd name="T29" fmla="*/ 25 h 75"/>
                  <a:gd name="T30" fmla="*/ 13 w 56"/>
                  <a:gd name="T31" fmla="*/ 50 h 75"/>
                  <a:gd name="T32" fmla="*/ 14 w 56"/>
                  <a:gd name="T33" fmla="*/ 57 h 75"/>
                  <a:gd name="T34" fmla="*/ 17 w 56"/>
                  <a:gd name="T35" fmla="*/ 62 h 75"/>
                  <a:gd name="T36" fmla="*/ 22 w 56"/>
                  <a:gd name="T37" fmla="*/ 64 h 75"/>
                  <a:gd name="T38" fmla="*/ 28 w 56"/>
                  <a:gd name="T39" fmla="*/ 65 h 75"/>
                  <a:gd name="T40" fmla="*/ 39 w 56"/>
                  <a:gd name="T41" fmla="*/ 62 h 75"/>
                  <a:gd name="T42" fmla="*/ 43 w 56"/>
                  <a:gd name="T43" fmla="*/ 52 h 75"/>
                  <a:gd name="T44" fmla="*/ 43 w 56"/>
                  <a:gd name="T45" fmla="*/ 42 h 75"/>
                  <a:gd name="T46" fmla="*/ 28 w 56"/>
                  <a:gd name="T47" fmla="*/ 42 h 75"/>
                  <a:gd name="T48" fmla="*/ 28 w 56"/>
                  <a:gd name="T49" fmla="*/ 32 h 75"/>
                  <a:gd name="T50" fmla="*/ 56 w 56"/>
                  <a:gd name="T51" fmla="*/ 32 h 75"/>
                  <a:gd name="T52" fmla="*/ 56 w 56"/>
                  <a:gd name="T53" fmla="*/ 74 h 75"/>
                  <a:gd name="T54" fmla="*/ 49 w 56"/>
                  <a:gd name="T55" fmla="*/ 74 h 75"/>
                  <a:gd name="T56" fmla="*/ 47 w 56"/>
                  <a:gd name="T57" fmla="*/ 68 h 75"/>
                  <a:gd name="T58" fmla="*/ 39 w 56"/>
                  <a:gd name="T59" fmla="*/ 73 h 75"/>
                  <a:gd name="T60" fmla="*/ 28 w 56"/>
                  <a:gd name="T6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cubicBezTo>
                      <a:pt x="23" y="75"/>
                      <a:pt x="19" y="75"/>
                      <a:pt x="15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4" y="67"/>
                      <a:pt x="3" y="64"/>
                      <a:pt x="2" y="61"/>
                    </a:cubicBezTo>
                    <a:cubicBezTo>
                      <a:pt x="0" y="58"/>
                      <a:pt x="0" y="54"/>
                      <a:pt x="0" y="4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7"/>
                      <a:pt x="2" y="10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2"/>
                      <a:pt x="48" y="6"/>
                    </a:cubicBezTo>
                    <a:cubicBezTo>
                      <a:pt x="53" y="10"/>
                      <a:pt x="55" y="15"/>
                      <a:pt x="55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19"/>
                      <a:pt x="40" y="16"/>
                      <a:pt x="38" y="14"/>
                    </a:cubicBezTo>
                    <a:cubicBezTo>
                      <a:pt x="36" y="12"/>
                      <a:pt x="33" y="11"/>
                      <a:pt x="28" y="11"/>
                    </a:cubicBezTo>
                    <a:cubicBezTo>
                      <a:pt x="23" y="11"/>
                      <a:pt x="19" y="12"/>
                      <a:pt x="17" y="14"/>
                    </a:cubicBezTo>
                    <a:cubicBezTo>
                      <a:pt x="14" y="16"/>
                      <a:pt x="13" y="20"/>
                      <a:pt x="13" y="25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3"/>
                      <a:pt x="14" y="55"/>
                      <a:pt x="14" y="57"/>
                    </a:cubicBezTo>
                    <a:cubicBezTo>
                      <a:pt x="15" y="59"/>
                      <a:pt x="16" y="61"/>
                      <a:pt x="17" y="62"/>
                    </a:cubicBezTo>
                    <a:cubicBezTo>
                      <a:pt x="18" y="63"/>
                      <a:pt x="20" y="63"/>
                      <a:pt x="22" y="64"/>
                    </a:cubicBezTo>
                    <a:cubicBezTo>
                      <a:pt x="24" y="64"/>
                      <a:pt x="26" y="65"/>
                      <a:pt x="28" y="65"/>
                    </a:cubicBezTo>
                    <a:cubicBezTo>
                      <a:pt x="33" y="65"/>
                      <a:pt x="37" y="64"/>
                      <a:pt x="39" y="62"/>
                    </a:cubicBezTo>
                    <a:cubicBezTo>
                      <a:pt x="42" y="60"/>
                      <a:pt x="43" y="57"/>
                      <a:pt x="43" y="5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5" y="70"/>
                      <a:pt x="42" y="72"/>
                      <a:pt x="39" y="73"/>
                    </a:cubicBezTo>
                    <a:cubicBezTo>
                      <a:pt x="36" y="74"/>
                      <a:pt x="32" y="75"/>
                      <a:pt x="28" y="7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>
                <a:off x="3631815" y="336887"/>
                <a:ext cx="257662" cy="317922"/>
              </a:xfrm>
              <a:custGeom>
                <a:avLst/>
                <a:gdLst>
                  <a:gd name="T0" fmla="*/ 47 w 124"/>
                  <a:gd name="T1" fmla="*/ 94 h 153"/>
                  <a:gd name="T2" fmla="*/ 0 w 124"/>
                  <a:gd name="T3" fmla="*/ 0 h 153"/>
                  <a:gd name="T4" fmla="*/ 30 w 124"/>
                  <a:gd name="T5" fmla="*/ 0 h 153"/>
                  <a:gd name="T6" fmla="*/ 61 w 124"/>
                  <a:gd name="T7" fmla="*/ 68 h 153"/>
                  <a:gd name="T8" fmla="*/ 61 w 124"/>
                  <a:gd name="T9" fmla="*/ 68 h 153"/>
                  <a:gd name="T10" fmla="*/ 93 w 124"/>
                  <a:gd name="T11" fmla="*/ 0 h 153"/>
                  <a:gd name="T12" fmla="*/ 124 w 124"/>
                  <a:gd name="T13" fmla="*/ 0 h 153"/>
                  <a:gd name="T14" fmla="*/ 76 w 124"/>
                  <a:gd name="T15" fmla="*/ 94 h 153"/>
                  <a:gd name="T16" fmla="*/ 76 w 124"/>
                  <a:gd name="T17" fmla="*/ 153 h 153"/>
                  <a:gd name="T18" fmla="*/ 47 w 124"/>
                  <a:gd name="T19" fmla="*/ 153 h 153"/>
                  <a:gd name="T20" fmla="*/ 47 w 124"/>
                  <a:gd name="T21" fmla="*/ 9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53">
                    <a:moveTo>
                      <a:pt x="47" y="9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76" y="94"/>
                    </a:lnTo>
                    <a:lnTo>
                      <a:pt x="76" y="153"/>
                    </a:lnTo>
                    <a:lnTo>
                      <a:pt x="47" y="15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2" name="Freeform 21"/>
              <p:cNvSpPr>
                <a:spLocks noEditPoints="1"/>
              </p:cNvSpPr>
              <p:nvPr/>
            </p:nvSpPr>
            <p:spPr bwMode="auto">
              <a:xfrm>
                <a:off x="4029071" y="336887"/>
                <a:ext cx="270130" cy="317922"/>
              </a:xfrm>
              <a:custGeom>
                <a:avLst/>
                <a:gdLst>
                  <a:gd name="T0" fmla="*/ 90 w 130"/>
                  <a:gd name="T1" fmla="*/ 119 h 153"/>
                  <a:gd name="T2" fmla="*/ 40 w 130"/>
                  <a:gd name="T3" fmla="*/ 119 h 153"/>
                  <a:gd name="T4" fmla="*/ 29 w 130"/>
                  <a:gd name="T5" fmla="*/ 153 h 153"/>
                  <a:gd name="T6" fmla="*/ 0 w 130"/>
                  <a:gd name="T7" fmla="*/ 153 h 153"/>
                  <a:gd name="T8" fmla="*/ 46 w 130"/>
                  <a:gd name="T9" fmla="*/ 0 h 153"/>
                  <a:gd name="T10" fmla="*/ 82 w 130"/>
                  <a:gd name="T11" fmla="*/ 0 h 153"/>
                  <a:gd name="T12" fmla="*/ 130 w 130"/>
                  <a:gd name="T13" fmla="*/ 153 h 153"/>
                  <a:gd name="T14" fmla="*/ 101 w 130"/>
                  <a:gd name="T15" fmla="*/ 153 h 153"/>
                  <a:gd name="T16" fmla="*/ 90 w 130"/>
                  <a:gd name="T17" fmla="*/ 119 h 153"/>
                  <a:gd name="T18" fmla="*/ 44 w 130"/>
                  <a:gd name="T19" fmla="*/ 97 h 153"/>
                  <a:gd name="T20" fmla="*/ 86 w 130"/>
                  <a:gd name="T21" fmla="*/ 97 h 153"/>
                  <a:gd name="T22" fmla="*/ 65 w 130"/>
                  <a:gd name="T23" fmla="*/ 23 h 153"/>
                  <a:gd name="T24" fmla="*/ 65 w 130"/>
                  <a:gd name="T25" fmla="*/ 23 h 153"/>
                  <a:gd name="T26" fmla="*/ 44 w 130"/>
                  <a:gd name="T27" fmla="*/ 9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53">
                    <a:moveTo>
                      <a:pt x="90" y="119"/>
                    </a:moveTo>
                    <a:lnTo>
                      <a:pt x="40" y="119"/>
                    </a:lnTo>
                    <a:lnTo>
                      <a:pt x="29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30" y="153"/>
                    </a:lnTo>
                    <a:lnTo>
                      <a:pt x="101" y="153"/>
                    </a:lnTo>
                    <a:lnTo>
                      <a:pt x="90" y="119"/>
                    </a:lnTo>
                    <a:close/>
                    <a:moveTo>
                      <a:pt x="44" y="97"/>
                    </a:moveTo>
                    <a:lnTo>
                      <a:pt x="86" y="97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4342837" y="328575"/>
                <a:ext cx="243117" cy="326234"/>
              </a:xfrm>
              <a:custGeom>
                <a:avLst/>
                <a:gdLst>
                  <a:gd name="T0" fmla="*/ 28 w 56"/>
                  <a:gd name="T1" fmla="*/ 74 h 74"/>
                  <a:gd name="T2" fmla="*/ 15 w 56"/>
                  <a:gd name="T3" fmla="*/ 73 h 74"/>
                  <a:gd name="T4" fmla="*/ 7 w 56"/>
                  <a:gd name="T5" fmla="*/ 68 h 74"/>
                  <a:gd name="T6" fmla="*/ 2 w 56"/>
                  <a:gd name="T7" fmla="*/ 60 h 74"/>
                  <a:gd name="T8" fmla="*/ 0 w 56"/>
                  <a:gd name="T9" fmla="*/ 48 h 74"/>
                  <a:gd name="T10" fmla="*/ 0 w 56"/>
                  <a:gd name="T11" fmla="*/ 25 h 74"/>
                  <a:gd name="T12" fmla="*/ 7 w 56"/>
                  <a:gd name="T13" fmla="*/ 6 h 74"/>
                  <a:gd name="T14" fmla="*/ 28 w 56"/>
                  <a:gd name="T15" fmla="*/ 0 h 74"/>
                  <a:gd name="T16" fmla="*/ 48 w 56"/>
                  <a:gd name="T17" fmla="*/ 5 h 74"/>
                  <a:gd name="T18" fmla="*/ 55 w 56"/>
                  <a:gd name="T19" fmla="*/ 23 h 74"/>
                  <a:gd name="T20" fmla="*/ 41 w 56"/>
                  <a:gd name="T21" fmla="*/ 23 h 74"/>
                  <a:gd name="T22" fmla="*/ 38 w 56"/>
                  <a:gd name="T23" fmla="*/ 13 h 74"/>
                  <a:gd name="T24" fmla="*/ 28 w 56"/>
                  <a:gd name="T25" fmla="*/ 10 h 74"/>
                  <a:gd name="T26" fmla="*/ 17 w 56"/>
                  <a:gd name="T27" fmla="*/ 13 h 74"/>
                  <a:gd name="T28" fmla="*/ 13 w 56"/>
                  <a:gd name="T29" fmla="*/ 24 h 74"/>
                  <a:gd name="T30" fmla="*/ 13 w 56"/>
                  <a:gd name="T31" fmla="*/ 49 h 74"/>
                  <a:gd name="T32" fmla="*/ 14 w 56"/>
                  <a:gd name="T33" fmla="*/ 56 h 74"/>
                  <a:gd name="T34" fmla="*/ 17 w 56"/>
                  <a:gd name="T35" fmla="*/ 61 h 74"/>
                  <a:gd name="T36" fmla="*/ 22 w 56"/>
                  <a:gd name="T37" fmla="*/ 63 h 74"/>
                  <a:gd name="T38" fmla="*/ 28 w 56"/>
                  <a:gd name="T39" fmla="*/ 64 h 74"/>
                  <a:gd name="T40" fmla="*/ 39 w 56"/>
                  <a:gd name="T41" fmla="*/ 61 h 74"/>
                  <a:gd name="T42" fmla="*/ 43 w 56"/>
                  <a:gd name="T43" fmla="*/ 51 h 74"/>
                  <a:gd name="T44" fmla="*/ 43 w 56"/>
                  <a:gd name="T45" fmla="*/ 41 h 74"/>
                  <a:gd name="T46" fmla="*/ 28 w 56"/>
                  <a:gd name="T47" fmla="*/ 41 h 74"/>
                  <a:gd name="T48" fmla="*/ 28 w 56"/>
                  <a:gd name="T49" fmla="*/ 31 h 74"/>
                  <a:gd name="T50" fmla="*/ 56 w 56"/>
                  <a:gd name="T51" fmla="*/ 31 h 74"/>
                  <a:gd name="T52" fmla="*/ 56 w 56"/>
                  <a:gd name="T53" fmla="*/ 73 h 74"/>
                  <a:gd name="T54" fmla="*/ 49 w 56"/>
                  <a:gd name="T55" fmla="*/ 73 h 74"/>
                  <a:gd name="T56" fmla="*/ 47 w 56"/>
                  <a:gd name="T57" fmla="*/ 67 h 74"/>
                  <a:gd name="T58" fmla="*/ 39 w 56"/>
                  <a:gd name="T59" fmla="*/ 72 h 74"/>
                  <a:gd name="T60" fmla="*/ 28 w 5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4">
                    <a:moveTo>
                      <a:pt x="28" y="74"/>
                    </a:move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7" y="68"/>
                    </a:cubicBezTo>
                    <a:cubicBezTo>
                      <a:pt x="4" y="66"/>
                      <a:pt x="3" y="63"/>
                      <a:pt x="2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3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3" y="10"/>
                      <a:pt x="28" y="10"/>
                    </a:cubicBezTo>
                    <a:cubicBezTo>
                      <a:pt x="23" y="10"/>
                      <a:pt x="19" y="11"/>
                      <a:pt x="17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2"/>
                      <a:pt x="14" y="55"/>
                      <a:pt x="14" y="56"/>
                    </a:cubicBezTo>
                    <a:cubicBezTo>
                      <a:pt x="15" y="58"/>
                      <a:pt x="16" y="60"/>
                      <a:pt x="17" y="61"/>
                    </a:cubicBezTo>
                    <a:cubicBezTo>
                      <a:pt x="18" y="62"/>
                      <a:pt x="20" y="63"/>
                      <a:pt x="22" y="63"/>
                    </a:cubicBezTo>
                    <a:cubicBezTo>
                      <a:pt x="23" y="63"/>
                      <a:pt x="26" y="64"/>
                      <a:pt x="28" y="64"/>
                    </a:cubicBezTo>
                    <a:cubicBezTo>
                      <a:pt x="33" y="64"/>
                      <a:pt x="37" y="63"/>
                      <a:pt x="39" y="61"/>
                    </a:cubicBezTo>
                    <a:cubicBezTo>
                      <a:pt x="42" y="59"/>
                      <a:pt x="43" y="56"/>
                      <a:pt x="43" y="5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5" y="69"/>
                      <a:pt x="42" y="71"/>
                      <a:pt x="39" y="72"/>
                    </a:cubicBezTo>
                    <a:cubicBezTo>
                      <a:pt x="36" y="74"/>
                      <a:pt x="32" y="74"/>
                      <a:pt x="28" y="7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4664915" y="336887"/>
                <a:ext cx="209870" cy="317922"/>
              </a:xfrm>
              <a:custGeom>
                <a:avLst/>
                <a:gdLst>
                  <a:gd name="T0" fmla="*/ 0 w 101"/>
                  <a:gd name="T1" fmla="*/ 0 h 153"/>
                  <a:gd name="T2" fmla="*/ 101 w 101"/>
                  <a:gd name="T3" fmla="*/ 0 h 153"/>
                  <a:gd name="T4" fmla="*/ 101 w 101"/>
                  <a:gd name="T5" fmla="*/ 21 h 153"/>
                  <a:gd name="T6" fmla="*/ 29 w 101"/>
                  <a:gd name="T7" fmla="*/ 21 h 153"/>
                  <a:gd name="T8" fmla="*/ 29 w 101"/>
                  <a:gd name="T9" fmla="*/ 63 h 153"/>
                  <a:gd name="T10" fmla="*/ 90 w 101"/>
                  <a:gd name="T11" fmla="*/ 63 h 153"/>
                  <a:gd name="T12" fmla="*/ 90 w 101"/>
                  <a:gd name="T13" fmla="*/ 85 h 153"/>
                  <a:gd name="T14" fmla="*/ 29 w 101"/>
                  <a:gd name="T15" fmla="*/ 85 h 153"/>
                  <a:gd name="T16" fmla="*/ 29 w 101"/>
                  <a:gd name="T17" fmla="*/ 129 h 153"/>
                  <a:gd name="T18" fmla="*/ 101 w 101"/>
                  <a:gd name="T19" fmla="*/ 129 h 153"/>
                  <a:gd name="T20" fmla="*/ 101 w 101"/>
                  <a:gd name="T21" fmla="*/ 153 h 153"/>
                  <a:gd name="T22" fmla="*/ 0 w 101"/>
                  <a:gd name="T23" fmla="*/ 153 h 153"/>
                  <a:gd name="T24" fmla="*/ 0 w 101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5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21"/>
                    </a:lnTo>
                    <a:lnTo>
                      <a:pt x="29" y="21"/>
                    </a:lnTo>
                    <a:lnTo>
                      <a:pt x="29" y="63"/>
                    </a:lnTo>
                    <a:lnTo>
                      <a:pt x="90" y="63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29"/>
                    </a:lnTo>
                    <a:lnTo>
                      <a:pt x="101" y="129"/>
                    </a:lnTo>
                    <a:lnTo>
                      <a:pt x="101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5" name="Freeform 24"/>
              <p:cNvSpPr>
                <a:spLocks/>
              </p:cNvSpPr>
              <p:nvPr/>
            </p:nvSpPr>
            <p:spPr bwMode="auto">
              <a:xfrm>
                <a:off x="4947513" y="336887"/>
                <a:ext cx="241039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3 w 55"/>
                  <a:gd name="T7" fmla="*/ 20 h 72"/>
                  <a:gd name="T8" fmla="*/ 13 w 55"/>
                  <a:gd name="T9" fmla="*/ 26 h 72"/>
                  <a:gd name="T10" fmla="*/ 13 w 55"/>
                  <a:gd name="T11" fmla="*/ 32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3 w 55"/>
                  <a:gd name="T23" fmla="*/ 57 h 72"/>
                  <a:gd name="T24" fmla="*/ 43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8"/>
                      <a:pt x="13" y="20"/>
                    </a:cubicBezTo>
                    <a:cubicBezTo>
                      <a:pt x="13" y="22"/>
                      <a:pt x="13" y="24"/>
                      <a:pt x="13" y="26"/>
                    </a:cubicBezTo>
                    <a:cubicBezTo>
                      <a:pt x="13" y="28"/>
                      <a:pt x="13" y="30"/>
                      <a:pt x="13" y="32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5"/>
                      <a:pt x="43" y="54"/>
                      <a:pt x="43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6" name="Freeform 25"/>
              <p:cNvSpPr>
                <a:spLocks/>
              </p:cNvSpPr>
              <p:nvPr/>
            </p:nvSpPr>
            <p:spPr bwMode="auto">
              <a:xfrm>
                <a:off x="5265435" y="328575"/>
                <a:ext cx="241039" cy="326234"/>
              </a:xfrm>
              <a:custGeom>
                <a:avLst/>
                <a:gdLst>
                  <a:gd name="T0" fmla="*/ 28 w 55"/>
                  <a:gd name="T1" fmla="*/ 64 h 74"/>
                  <a:gd name="T2" fmla="*/ 38 w 55"/>
                  <a:gd name="T3" fmla="*/ 61 h 74"/>
                  <a:gd name="T4" fmla="*/ 41 w 55"/>
                  <a:gd name="T5" fmla="*/ 51 h 74"/>
                  <a:gd name="T6" fmla="*/ 55 w 55"/>
                  <a:gd name="T7" fmla="*/ 51 h 74"/>
                  <a:gd name="T8" fmla="*/ 48 w 55"/>
                  <a:gd name="T9" fmla="*/ 69 h 74"/>
                  <a:gd name="T10" fmla="*/ 28 w 55"/>
                  <a:gd name="T11" fmla="*/ 74 h 74"/>
                  <a:gd name="T12" fmla="*/ 15 w 55"/>
                  <a:gd name="T13" fmla="*/ 73 h 74"/>
                  <a:gd name="T14" fmla="*/ 6 w 55"/>
                  <a:gd name="T15" fmla="*/ 68 h 74"/>
                  <a:gd name="T16" fmla="*/ 1 w 55"/>
                  <a:gd name="T17" fmla="*/ 60 h 74"/>
                  <a:gd name="T18" fmla="*/ 0 w 55"/>
                  <a:gd name="T19" fmla="*/ 48 h 74"/>
                  <a:gd name="T20" fmla="*/ 0 w 55"/>
                  <a:gd name="T21" fmla="*/ 25 h 74"/>
                  <a:gd name="T22" fmla="*/ 6 w 55"/>
                  <a:gd name="T23" fmla="*/ 6 h 74"/>
                  <a:gd name="T24" fmla="*/ 28 w 55"/>
                  <a:gd name="T25" fmla="*/ 0 h 74"/>
                  <a:gd name="T26" fmla="*/ 48 w 55"/>
                  <a:gd name="T27" fmla="*/ 5 h 74"/>
                  <a:gd name="T28" fmla="*/ 55 w 55"/>
                  <a:gd name="T29" fmla="*/ 23 h 74"/>
                  <a:gd name="T30" fmla="*/ 41 w 55"/>
                  <a:gd name="T31" fmla="*/ 23 h 74"/>
                  <a:gd name="T32" fmla="*/ 38 w 55"/>
                  <a:gd name="T33" fmla="*/ 13 h 74"/>
                  <a:gd name="T34" fmla="*/ 28 w 55"/>
                  <a:gd name="T35" fmla="*/ 10 h 74"/>
                  <a:gd name="T36" fmla="*/ 16 w 55"/>
                  <a:gd name="T37" fmla="*/ 13 h 74"/>
                  <a:gd name="T38" fmla="*/ 13 w 55"/>
                  <a:gd name="T39" fmla="*/ 24 h 74"/>
                  <a:gd name="T40" fmla="*/ 13 w 55"/>
                  <a:gd name="T41" fmla="*/ 49 h 74"/>
                  <a:gd name="T42" fmla="*/ 16 w 55"/>
                  <a:gd name="T43" fmla="*/ 61 h 74"/>
                  <a:gd name="T44" fmla="*/ 28 w 55"/>
                  <a:gd name="T4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74">
                    <a:moveTo>
                      <a:pt x="28" y="64"/>
                    </a:moveTo>
                    <a:cubicBezTo>
                      <a:pt x="32" y="64"/>
                      <a:pt x="36" y="63"/>
                      <a:pt x="38" y="61"/>
                    </a:cubicBezTo>
                    <a:cubicBezTo>
                      <a:pt x="40" y="59"/>
                      <a:pt x="41" y="56"/>
                      <a:pt x="41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9"/>
                      <a:pt x="52" y="65"/>
                      <a:pt x="48" y="69"/>
                    </a:cubicBezTo>
                    <a:cubicBezTo>
                      <a:pt x="44" y="72"/>
                      <a:pt x="37" y="74"/>
                      <a:pt x="28" y="74"/>
                    </a:cubicBez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6" y="68"/>
                    </a:cubicBezTo>
                    <a:cubicBezTo>
                      <a:pt x="4" y="66"/>
                      <a:pt x="2" y="63"/>
                      <a:pt x="1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6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2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2" y="10"/>
                      <a:pt x="28" y="10"/>
                    </a:cubicBezTo>
                    <a:cubicBezTo>
                      <a:pt x="22" y="10"/>
                      <a:pt x="19" y="11"/>
                      <a:pt x="16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5"/>
                      <a:pt x="14" y="59"/>
                      <a:pt x="16" y="61"/>
                    </a:cubicBezTo>
                    <a:cubicBezTo>
                      <a:pt x="19" y="63"/>
                      <a:pt x="22" y="64"/>
                      <a:pt x="28" y="6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7" name="Freeform 26"/>
              <p:cNvSpPr>
                <a:spLocks/>
              </p:cNvSpPr>
              <p:nvPr/>
            </p:nvSpPr>
            <p:spPr bwMode="auto">
              <a:xfrm>
                <a:off x="5541799" y="336887"/>
                <a:ext cx="255585" cy="317922"/>
              </a:xfrm>
              <a:custGeom>
                <a:avLst/>
                <a:gdLst>
                  <a:gd name="T0" fmla="*/ 48 w 123"/>
                  <a:gd name="T1" fmla="*/ 95 h 153"/>
                  <a:gd name="T2" fmla="*/ 0 w 123"/>
                  <a:gd name="T3" fmla="*/ 0 h 153"/>
                  <a:gd name="T4" fmla="*/ 31 w 123"/>
                  <a:gd name="T5" fmla="*/ 0 h 153"/>
                  <a:gd name="T6" fmla="*/ 62 w 123"/>
                  <a:gd name="T7" fmla="*/ 70 h 153"/>
                  <a:gd name="T8" fmla="*/ 62 w 123"/>
                  <a:gd name="T9" fmla="*/ 70 h 153"/>
                  <a:gd name="T10" fmla="*/ 94 w 123"/>
                  <a:gd name="T11" fmla="*/ 0 h 153"/>
                  <a:gd name="T12" fmla="*/ 123 w 123"/>
                  <a:gd name="T13" fmla="*/ 0 h 153"/>
                  <a:gd name="T14" fmla="*/ 77 w 123"/>
                  <a:gd name="T15" fmla="*/ 95 h 153"/>
                  <a:gd name="T16" fmla="*/ 77 w 123"/>
                  <a:gd name="T17" fmla="*/ 153 h 153"/>
                  <a:gd name="T18" fmla="*/ 48 w 123"/>
                  <a:gd name="T19" fmla="*/ 153 h 153"/>
                  <a:gd name="T20" fmla="*/ 48 w 123"/>
                  <a:gd name="T21" fmla="*/ 9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53">
                    <a:moveTo>
                      <a:pt x="48" y="9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94" y="0"/>
                    </a:lnTo>
                    <a:lnTo>
                      <a:pt x="123" y="0"/>
                    </a:lnTo>
                    <a:lnTo>
                      <a:pt x="77" y="95"/>
                    </a:lnTo>
                    <a:lnTo>
                      <a:pt x="77" y="153"/>
                    </a:lnTo>
                    <a:lnTo>
                      <a:pt x="48" y="153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1706316" y="1234835"/>
              <a:ext cx="2947901" cy="2421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extrusionH="6350"/>
            </a:bodyPr>
            <a:lstStyle/>
            <a:p>
              <a:r>
                <a:rPr lang="en-US" altLang="ko-KR" sz="7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New &amp; Renewable Energy Center</a:t>
              </a:r>
              <a:endParaRPr lang="ko-KR" altLang="en-US" sz="700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-57720" y="730796"/>
            <a:ext cx="9252520" cy="1834108"/>
            <a:chOff x="281" y="2507"/>
            <a:chExt cx="5181" cy="1649"/>
          </a:xfrm>
        </p:grpSpPr>
        <p:pic>
          <p:nvPicPr>
            <p:cNvPr id="82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459240" y="1290246"/>
            <a:ext cx="6633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Enforces 18 power producers to supply certain amount of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the total Power generation by NRE (Implemented in 2012)</a:t>
            </a:r>
            <a:endParaRPr lang="ko-KR" altLang="en-US" sz="16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309811" y="2010326"/>
            <a:ext cx="6583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※ Obligators: power producers with capacity of 500MW or above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3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1268760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  <a:cs typeface="Arial" pitchFamily="34" charset="0"/>
              </a:rPr>
              <a:t>6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  <a:cs typeface="Arial" pitchFamily="34" charset="0"/>
              </a:rPr>
              <a:t>. Renewable Portfolio Standard(RPS)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  <a:cs typeface="Arial" pitchFamily="34" charset="0"/>
            </a:endParaRPr>
          </a:p>
        </p:txBody>
      </p:sp>
      <p:grpSp>
        <p:nvGrpSpPr>
          <p:cNvPr id="5" name="Group 108"/>
          <p:cNvGrpSpPr>
            <a:grpSpLocks/>
          </p:cNvGrpSpPr>
          <p:nvPr/>
        </p:nvGrpSpPr>
        <p:grpSpPr bwMode="auto">
          <a:xfrm>
            <a:off x="-70420" y="2467744"/>
            <a:ext cx="9252520" cy="2244824"/>
            <a:chOff x="281" y="2507"/>
            <a:chExt cx="5181" cy="1649"/>
          </a:xfrm>
        </p:grpSpPr>
        <p:pic>
          <p:nvPicPr>
            <p:cNvPr id="29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600" u="sng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pic>
        <p:nvPicPr>
          <p:cNvPr id="32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92907" y="3043808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467544" y="3095615"/>
            <a:ext cx="85651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Goal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: 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('12)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2.0% 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→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...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→ 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('16)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3.5% 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→ 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('17)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4.0% 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→ 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('18)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5.0% 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→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...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→ 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('20)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6.0% </a:t>
            </a:r>
            <a:r>
              <a:rPr lang="ko-KR" altLang="en-US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→</a:t>
            </a:r>
            <a:r>
              <a:rPr lang="en-US" altLang="ko-KR" sz="12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...</a:t>
            </a:r>
            <a:r>
              <a:rPr lang="ko-KR" altLang="en-US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→ </a:t>
            </a:r>
            <a:r>
              <a:rPr lang="en-US" altLang="ko-KR" sz="12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('23~)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10.0% </a:t>
            </a:r>
            <a:endParaRPr lang="ko-KR" altLang="en-US" sz="16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-57150" y="4568552"/>
            <a:ext cx="9252520" cy="2460848"/>
            <a:chOff x="281" y="2507"/>
            <a:chExt cx="5181" cy="1649"/>
          </a:xfrm>
        </p:grpSpPr>
        <p:pic>
          <p:nvPicPr>
            <p:cNvPr id="39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600" u="sng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pic>
        <p:nvPicPr>
          <p:cNvPr id="41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01402" y="5061491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353244" y="5061492"/>
            <a:ext cx="8352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Converting rooftop of the factory and parking lot into Solar PV </a:t>
            </a:r>
          </a:p>
          <a:p>
            <a:pPr eaLnBrk="1" hangingPunct="1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Power Plant </a:t>
            </a:r>
            <a:r>
              <a:rPr lang="en-US" altLang="ko-KR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(Busan)</a:t>
            </a:r>
          </a:p>
        </p:txBody>
      </p:sp>
      <p:pic>
        <p:nvPicPr>
          <p:cNvPr id="52" name="Picture 188" descr="점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8" y="564791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365876" y="5577365"/>
            <a:ext cx="6036039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hangingPunct="0">
              <a:spcBef>
                <a:spcPct val="30000"/>
              </a:spcBef>
            </a:pPr>
            <a:r>
              <a:rPr kumimoji="0" lang="en-US" altLang="ko-KR" sz="1600" dirty="0" smtClean="0">
                <a:latin typeface="Arial" pitchFamily="34" charset="0"/>
                <a:ea typeface="맑은 고딕"/>
                <a:cs typeface="Arial" pitchFamily="34" charset="0"/>
              </a:rPr>
              <a:t>The largest Solar PV Plant for the single factory utilized </a:t>
            </a:r>
          </a:p>
          <a:p>
            <a:pPr lvl="0" eaLnBrk="0" hangingPunct="0">
              <a:spcBef>
                <a:spcPct val="30000"/>
              </a:spcBef>
            </a:pPr>
            <a:r>
              <a:rPr kumimoji="0" lang="en-US" altLang="ko-KR" sz="1600" dirty="0" smtClean="0">
                <a:latin typeface="Arial" pitchFamily="34" charset="0"/>
                <a:ea typeface="맑은 고딕"/>
                <a:cs typeface="Arial" pitchFamily="34" charset="0"/>
              </a:rPr>
              <a:t>existing facilities in the world (20MW, Renault Samsung Motors)</a:t>
            </a:r>
            <a:endParaRPr kumimoji="0" lang="ko-KR" altLang="en-US" sz="1600" dirty="0" smtClean="0">
              <a:latin typeface="Arial" pitchFamily="34" charset="0"/>
              <a:ea typeface="맑은 고딕"/>
              <a:cs typeface="Arial" pitchFamily="34" charset="0"/>
            </a:endParaRPr>
          </a:p>
        </p:txBody>
      </p:sp>
      <p:pic>
        <p:nvPicPr>
          <p:cNvPr id="43" name="_x81858536" descr="EMB00000e581c3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9288" y="863395"/>
            <a:ext cx="1979712" cy="149643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5511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77752" y="6182617"/>
            <a:ext cx="746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ea typeface="+mn-ea"/>
                <a:cs typeface="Arial" pitchFamily="34" charset="0"/>
              </a:rPr>
              <a:t>Generated electricity(26GWh/yr.) provides 7,300 households </a:t>
            </a:r>
          </a:p>
          <a:p>
            <a:r>
              <a:rPr lang="en-US" altLang="ko-KR" sz="1200" i="1" dirty="0" smtClean="0">
                <a:latin typeface="Arial" pitchFamily="34" charset="0"/>
                <a:ea typeface="+mn-ea"/>
                <a:cs typeface="Arial" pitchFamily="34" charset="0"/>
              </a:rPr>
              <a:t>* Ave. usage rate 15%, 1 household uses 300kWh/month</a:t>
            </a:r>
          </a:p>
        </p:txBody>
      </p:sp>
      <p:pic>
        <p:nvPicPr>
          <p:cNvPr id="45" name="Picture 188" descr="점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2" y="626111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 descr="르노삼성이 부산 공장에 설치한 태양광발전소. /르노삼성 제공"/>
          <p:cNvPicPr>
            <a:picLocks noChangeAspect="1" noChangeArrowheads="1"/>
          </p:cNvPicPr>
          <p:nvPr/>
        </p:nvPicPr>
        <p:blipFill>
          <a:blip r:embed="rId7" cstate="print"/>
          <a:srcRect t="27450" r="4118" b="6669"/>
          <a:stretch>
            <a:fillRect/>
          </a:stretch>
        </p:blipFill>
        <p:spPr bwMode="auto">
          <a:xfrm>
            <a:off x="6042167" y="4725143"/>
            <a:ext cx="3137587" cy="212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모서리가 둥근 직사각형 53"/>
          <p:cNvSpPr/>
          <p:nvPr/>
        </p:nvSpPr>
        <p:spPr>
          <a:xfrm>
            <a:off x="179512" y="876712"/>
            <a:ext cx="1656184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Overview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179512" y="2636912"/>
            <a:ext cx="3888432" cy="36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Goal and Current Status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179512" y="4752568"/>
            <a:ext cx="2304256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Best Practice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57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92907" y="3403848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467544" y="3455655"/>
            <a:ext cx="88307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Current Status</a:t>
            </a:r>
            <a:r>
              <a:rPr lang="ko-KR" altLang="en-US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: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RPS achieved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7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.3 times of total FIT installed capacity(proceeded for 10 years)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in 5 years</a:t>
            </a:r>
            <a:endParaRPr lang="ko-KR" altLang="en-US" sz="16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759229"/>
              </p:ext>
            </p:extLst>
          </p:nvPr>
        </p:nvGraphicFramePr>
        <p:xfrm>
          <a:off x="323522" y="3991673"/>
          <a:ext cx="8496950" cy="498348"/>
        </p:xfrm>
        <a:graphic>
          <a:graphicData uri="http://schemas.openxmlformats.org/drawingml/2006/table">
            <a:tbl>
              <a:tblPr/>
              <a:tblGrid>
                <a:gridCol w="2736310"/>
                <a:gridCol w="2808312"/>
                <a:gridCol w="2952328"/>
              </a:tblGrid>
              <a:tr h="139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RPS('12~'16)</a:t>
                      </a:r>
                      <a:endParaRPr lang="ko-KR" altLang="en-US" sz="1400" b="1" dirty="0" smtClean="0"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FIT('02~'11)</a:t>
                      </a:r>
                      <a:endParaRPr lang="ko-KR" altLang="en-US" sz="1400" b="1" dirty="0" smtClean="0"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Rate</a:t>
                      </a:r>
                      <a:r>
                        <a:rPr lang="en-US" altLang="ko-KR" sz="1400" b="1" baseline="0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 of change</a:t>
                      </a:r>
                      <a:endParaRPr lang="ko-KR" altLang="en-US" sz="1400" b="1" dirty="0"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7,555MW (Solar PV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3,289</a:t>
                      </a: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MW)</a:t>
                      </a:r>
                      <a:endParaRPr lang="ko-KR" altLang="en-US" sz="1400" b="1" dirty="0" smtClean="0"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1,030MW (Solar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PV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497MW</a:t>
                      </a: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)</a:t>
                      </a:r>
                      <a:endParaRPr lang="ko-KR" altLang="en-US" sz="1400" b="1" dirty="0" smtClean="0"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633.5%</a:t>
                      </a:r>
                      <a:r>
                        <a:rPr lang="ko-KR" altLang="en-US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↑</a:t>
                      </a: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(Sola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r PV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561.8</a:t>
                      </a: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% </a:t>
                      </a:r>
                      <a:r>
                        <a:rPr lang="ko-KR" altLang="en-US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↑</a:t>
                      </a:r>
                      <a:r>
                        <a:rPr lang="en-US" altLang="ko-KR" sz="1400" b="1" dirty="0" smtClean="0"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)</a:t>
                      </a:r>
                      <a:endParaRPr lang="ko-KR" altLang="en-US" sz="1400" b="1" dirty="0" smtClean="0"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8"/>
          <p:cNvGrpSpPr>
            <a:grpSpLocks/>
          </p:cNvGrpSpPr>
          <p:nvPr/>
        </p:nvGrpSpPr>
        <p:grpSpPr bwMode="auto">
          <a:xfrm>
            <a:off x="-57720" y="730796"/>
            <a:ext cx="9252520" cy="6370612"/>
            <a:chOff x="281" y="2507"/>
            <a:chExt cx="5181" cy="1649"/>
          </a:xfrm>
        </p:grpSpPr>
        <p:pic>
          <p:nvPicPr>
            <p:cNvPr id="25" name="Picture 109" descr="3049488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  <a:cs typeface="Arial" pitchFamily="34" charset="0"/>
              </a:rPr>
              <a:t>6-1. Renewable Portfolio Standard(RPS)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79388" y="2710011"/>
            <a:ext cx="1655762" cy="1368425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Electricity Enterprises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(more than certain standard)</a:t>
            </a:r>
          </a:p>
        </p:txBody>
      </p:sp>
      <p:sp>
        <p:nvSpPr>
          <p:cNvPr id="61" name="자유형 60"/>
          <p:cNvSpPr/>
          <p:nvPr/>
        </p:nvSpPr>
        <p:spPr>
          <a:xfrm>
            <a:off x="214445" y="1695242"/>
            <a:ext cx="1505501" cy="901736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Selecting 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Obligator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62" name="자유형 61"/>
          <p:cNvSpPr/>
          <p:nvPr/>
        </p:nvSpPr>
        <p:spPr>
          <a:xfrm>
            <a:off x="1735010" y="1982727"/>
            <a:ext cx="279332" cy="326766"/>
          </a:xfrm>
          <a:custGeom>
            <a:avLst/>
            <a:gdLst>
              <a:gd name="connsiteX0" fmla="*/ 0 w 279332"/>
              <a:gd name="connsiteY0" fmla="*/ 65353 h 326766"/>
              <a:gd name="connsiteX1" fmla="*/ 139666 w 279332"/>
              <a:gd name="connsiteY1" fmla="*/ 65353 h 326766"/>
              <a:gd name="connsiteX2" fmla="*/ 139666 w 279332"/>
              <a:gd name="connsiteY2" fmla="*/ 0 h 326766"/>
              <a:gd name="connsiteX3" fmla="*/ 279332 w 279332"/>
              <a:gd name="connsiteY3" fmla="*/ 163383 h 326766"/>
              <a:gd name="connsiteX4" fmla="*/ 139666 w 279332"/>
              <a:gd name="connsiteY4" fmla="*/ 326766 h 326766"/>
              <a:gd name="connsiteX5" fmla="*/ 139666 w 279332"/>
              <a:gd name="connsiteY5" fmla="*/ 261413 h 326766"/>
              <a:gd name="connsiteX6" fmla="*/ 0 w 279332"/>
              <a:gd name="connsiteY6" fmla="*/ 261413 h 326766"/>
              <a:gd name="connsiteX7" fmla="*/ 0 w 279332"/>
              <a:gd name="connsiteY7" fmla="*/ 65353 h 32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332" h="326766">
                <a:moveTo>
                  <a:pt x="0" y="65353"/>
                </a:moveTo>
                <a:lnTo>
                  <a:pt x="139666" y="65353"/>
                </a:lnTo>
                <a:lnTo>
                  <a:pt x="139666" y="0"/>
                </a:lnTo>
                <a:lnTo>
                  <a:pt x="279332" y="163383"/>
                </a:lnTo>
                <a:lnTo>
                  <a:pt x="139666" y="326766"/>
                </a:lnTo>
                <a:lnTo>
                  <a:pt x="139666" y="261413"/>
                </a:lnTo>
                <a:lnTo>
                  <a:pt x="0" y="261413"/>
                </a:lnTo>
                <a:lnTo>
                  <a:pt x="0" y="65353"/>
                </a:lnTo>
                <a:close/>
              </a:path>
            </a:pathLst>
          </a:custGeom>
          <a:gradFill rotWithShape="1">
            <a:gsLst>
              <a:gs pos="0">
                <a:srgbClr val="C0504D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C0504D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C0504D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txBody>
          <a:bodyPr lIns="0" tIns="65353" rIns="83800" bIns="65353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3" name="자유형 62"/>
          <p:cNvSpPr/>
          <p:nvPr/>
        </p:nvSpPr>
        <p:spPr>
          <a:xfrm>
            <a:off x="2029406" y="1695242"/>
            <a:ext cx="1505501" cy="901736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 rotWithShape="1">
            <a:gsLst>
              <a:gs pos="0">
                <a:srgbClr val="9BBB5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9BBB5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9BBB5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Set Up RPS 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(annual) Goal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64" name="자유형 63"/>
          <p:cNvSpPr/>
          <p:nvPr/>
        </p:nvSpPr>
        <p:spPr>
          <a:xfrm>
            <a:off x="3549971" y="1982727"/>
            <a:ext cx="279332" cy="326766"/>
          </a:xfrm>
          <a:custGeom>
            <a:avLst/>
            <a:gdLst>
              <a:gd name="connsiteX0" fmla="*/ 0 w 279332"/>
              <a:gd name="connsiteY0" fmla="*/ 65353 h 326766"/>
              <a:gd name="connsiteX1" fmla="*/ 139666 w 279332"/>
              <a:gd name="connsiteY1" fmla="*/ 65353 h 326766"/>
              <a:gd name="connsiteX2" fmla="*/ 139666 w 279332"/>
              <a:gd name="connsiteY2" fmla="*/ 0 h 326766"/>
              <a:gd name="connsiteX3" fmla="*/ 279332 w 279332"/>
              <a:gd name="connsiteY3" fmla="*/ 163383 h 326766"/>
              <a:gd name="connsiteX4" fmla="*/ 139666 w 279332"/>
              <a:gd name="connsiteY4" fmla="*/ 326766 h 326766"/>
              <a:gd name="connsiteX5" fmla="*/ 139666 w 279332"/>
              <a:gd name="connsiteY5" fmla="*/ 261413 h 326766"/>
              <a:gd name="connsiteX6" fmla="*/ 0 w 279332"/>
              <a:gd name="connsiteY6" fmla="*/ 261413 h 326766"/>
              <a:gd name="connsiteX7" fmla="*/ 0 w 279332"/>
              <a:gd name="connsiteY7" fmla="*/ 65353 h 32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332" h="326766">
                <a:moveTo>
                  <a:pt x="0" y="65353"/>
                </a:moveTo>
                <a:lnTo>
                  <a:pt x="139666" y="65353"/>
                </a:lnTo>
                <a:lnTo>
                  <a:pt x="139666" y="0"/>
                </a:lnTo>
                <a:lnTo>
                  <a:pt x="279332" y="163383"/>
                </a:lnTo>
                <a:lnTo>
                  <a:pt x="139666" y="326766"/>
                </a:lnTo>
                <a:lnTo>
                  <a:pt x="139666" y="261413"/>
                </a:lnTo>
                <a:lnTo>
                  <a:pt x="0" y="261413"/>
                </a:lnTo>
                <a:lnTo>
                  <a:pt x="0" y="65353"/>
                </a:lnTo>
                <a:close/>
              </a:path>
            </a:pathLst>
          </a:custGeom>
          <a:gradFill rotWithShape="1">
            <a:gsLst>
              <a:gs pos="0">
                <a:srgbClr val="9BBB5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9BBB5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9BBB59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txBody>
          <a:bodyPr lIns="0" tIns="65353" rIns="83800" bIns="65353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5" name="자유형 64"/>
          <p:cNvSpPr/>
          <p:nvPr/>
        </p:nvSpPr>
        <p:spPr>
          <a:xfrm>
            <a:off x="3844367" y="1695242"/>
            <a:ext cx="1505501" cy="901736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 rotWithShape="1">
            <a:gsLst>
              <a:gs pos="0">
                <a:srgbClr val="8064A2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064A2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064A2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Implementa-tion</a:t>
            </a: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of Duty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66" name="자유형 65"/>
          <p:cNvSpPr/>
          <p:nvPr/>
        </p:nvSpPr>
        <p:spPr>
          <a:xfrm>
            <a:off x="5364932" y="1982727"/>
            <a:ext cx="279332" cy="326766"/>
          </a:xfrm>
          <a:custGeom>
            <a:avLst/>
            <a:gdLst>
              <a:gd name="connsiteX0" fmla="*/ 0 w 279332"/>
              <a:gd name="connsiteY0" fmla="*/ 65353 h 326766"/>
              <a:gd name="connsiteX1" fmla="*/ 139666 w 279332"/>
              <a:gd name="connsiteY1" fmla="*/ 65353 h 326766"/>
              <a:gd name="connsiteX2" fmla="*/ 139666 w 279332"/>
              <a:gd name="connsiteY2" fmla="*/ 0 h 326766"/>
              <a:gd name="connsiteX3" fmla="*/ 279332 w 279332"/>
              <a:gd name="connsiteY3" fmla="*/ 163383 h 326766"/>
              <a:gd name="connsiteX4" fmla="*/ 139666 w 279332"/>
              <a:gd name="connsiteY4" fmla="*/ 326766 h 326766"/>
              <a:gd name="connsiteX5" fmla="*/ 139666 w 279332"/>
              <a:gd name="connsiteY5" fmla="*/ 261413 h 326766"/>
              <a:gd name="connsiteX6" fmla="*/ 0 w 279332"/>
              <a:gd name="connsiteY6" fmla="*/ 261413 h 326766"/>
              <a:gd name="connsiteX7" fmla="*/ 0 w 279332"/>
              <a:gd name="connsiteY7" fmla="*/ 65353 h 32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332" h="326766">
                <a:moveTo>
                  <a:pt x="0" y="65353"/>
                </a:moveTo>
                <a:lnTo>
                  <a:pt x="139666" y="65353"/>
                </a:lnTo>
                <a:lnTo>
                  <a:pt x="139666" y="0"/>
                </a:lnTo>
                <a:lnTo>
                  <a:pt x="279332" y="163383"/>
                </a:lnTo>
                <a:lnTo>
                  <a:pt x="139666" y="326766"/>
                </a:lnTo>
                <a:lnTo>
                  <a:pt x="139666" y="261413"/>
                </a:lnTo>
                <a:lnTo>
                  <a:pt x="0" y="261413"/>
                </a:lnTo>
                <a:lnTo>
                  <a:pt x="0" y="65353"/>
                </a:lnTo>
                <a:close/>
              </a:path>
            </a:pathLst>
          </a:custGeom>
          <a:gradFill rotWithShape="1">
            <a:gsLst>
              <a:gs pos="0">
                <a:srgbClr val="8064A2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064A2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064A2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txBody>
          <a:bodyPr lIns="0" tIns="65353" rIns="83800" bIns="65353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5659328" y="1695242"/>
            <a:ext cx="1505501" cy="901736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Performance Report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68" name="자유형 67"/>
          <p:cNvSpPr/>
          <p:nvPr/>
        </p:nvSpPr>
        <p:spPr>
          <a:xfrm>
            <a:off x="7179893" y="1982727"/>
            <a:ext cx="279332" cy="326766"/>
          </a:xfrm>
          <a:custGeom>
            <a:avLst/>
            <a:gdLst>
              <a:gd name="connsiteX0" fmla="*/ 0 w 279332"/>
              <a:gd name="connsiteY0" fmla="*/ 65353 h 326766"/>
              <a:gd name="connsiteX1" fmla="*/ 139666 w 279332"/>
              <a:gd name="connsiteY1" fmla="*/ 65353 h 326766"/>
              <a:gd name="connsiteX2" fmla="*/ 139666 w 279332"/>
              <a:gd name="connsiteY2" fmla="*/ 0 h 326766"/>
              <a:gd name="connsiteX3" fmla="*/ 279332 w 279332"/>
              <a:gd name="connsiteY3" fmla="*/ 163383 h 326766"/>
              <a:gd name="connsiteX4" fmla="*/ 139666 w 279332"/>
              <a:gd name="connsiteY4" fmla="*/ 326766 h 326766"/>
              <a:gd name="connsiteX5" fmla="*/ 139666 w 279332"/>
              <a:gd name="connsiteY5" fmla="*/ 261413 h 326766"/>
              <a:gd name="connsiteX6" fmla="*/ 0 w 279332"/>
              <a:gd name="connsiteY6" fmla="*/ 261413 h 326766"/>
              <a:gd name="connsiteX7" fmla="*/ 0 w 279332"/>
              <a:gd name="connsiteY7" fmla="*/ 65353 h 32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332" h="326766">
                <a:moveTo>
                  <a:pt x="0" y="65353"/>
                </a:moveTo>
                <a:lnTo>
                  <a:pt x="139666" y="65353"/>
                </a:lnTo>
                <a:lnTo>
                  <a:pt x="139666" y="0"/>
                </a:lnTo>
                <a:lnTo>
                  <a:pt x="279332" y="163383"/>
                </a:lnTo>
                <a:lnTo>
                  <a:pt x="139666" y="326766"/>
                </a:lnTo>
                <a:lnTo>
                  <a:pt x="139666" y="261413"/>
                </a:lnTo>
                <a:lnTo>
                  <a:pt x="0" y="261413"/>
                </a:lnTo>
                <a:lnTo>
                  <a:pt x="0" y="65353"/>
                </a:lnTo>
                <a:close/>
              </a:path>
            </a:pathLst>
          </a:custGeom>
          <a:gradFill rotWithShape="1">
            <a:gsLst>
              <a:gs pos="0">
                <a:srgbClr val="4BACC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4BACC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4BACC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txBody>
          <a:bodyPr lIns="0" tIns="65353" rIns="83800" bIns="65353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9" name="자유형 68"/>
          <p:cNvSpPr/>
          <p:nvPr/>
        </p:nvSpPr>
        <p:spPr>
          <a:xfrm>
            <a:off x="7474290" y="1695242"/>
            <a:ext cx="1505501" cy="901736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7964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7964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1962150" y="2710011"/>
            <a:ext cx="1657350" cy="1368425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Announcing  target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(each obligator</a:t>
            </a:r>
            <a:r>
              <a:rPr kumimoji="0" lang="en-US" altLang="ko-KR" sz="1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)</a:t>
            </a:r>
            <a:endParaRPr kumimoji="0" lang="en-US" altLang="ko-KR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744913" y="2710011"/>
            <a:ext cx="1655762" cy="1368425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Method: Power Generation(NRE), Purchasing REC</a:t>
            </a:r>
          </a:p>
        </p:txBody>
      </p:sp>
      <p:sp>
        <p:nvSpPr>
          <p:cNvPr id="72" name="모서리가 둥근 직사각형 71"/>
          <p:cNvSpPr/>
          <p:nvPr/>
        </p:nvSpPr>
        <p:spPr>
          <a:xfrm>
            <a:off x="5526088" y="2710011"/>
            <a:ext cx="1655762" cy="1368425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Submit REC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→ Cost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 Compensation </a:t>
            </a:r>
            <a:b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</a:b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 by electricity bill</a:t>
            </a:r>
          </a:p>
        </p:txBody>
      </p:sp>
      <p:sp>
        <p:nvSpPr>
          <p:cNvPr id="73" name="모서리가 둥근 직사각형 72"/>
          <p:cNvSpPr/>
          <p:nvPr/>
        </p:nvSpPr>
        <p:spPr>
          <a:xfrm>
            <a:off x="7308850" y="2710011"/>
            <a:ext cx="1657350" cy="1368425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- REC verification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Penalty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 assessment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74688" y="4421336"/>
            <a:ext cx="80025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>
                <a:solidFill>
                  <a:prstClr val="black"/>
                </a:solidFill>
                <a:latin typeface="Verdana" pitchFamily="34" charset="0"/>
                <a:ea typeface="맑은 고딕"/>
              </a:rPr>
              <a:t>Obligator should prove its Implementation of duty by submitting REC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 - Direct acquiring REC (Installation &amp; Generation)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 - Indirect acquiring REC (Purchasing REC in the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market)</a:t>
            </a:r>
            <a:endParaRPr kumimoji="0" lang="en-US" altLang="ko-KR" sz="1400" i="1" dirty="0">
              <a:solidFill>
                <a:prstClr val="black"/>
              </a:solidFill>
              <a:latin typeface="Verdana" pitchFamily="34" charset="0"/>
              <a:ea typeface="맑은 고딕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è"/>
            </a:pPr>
            <a:endParaRPr kumimoji="0" lang="en-US" altLang="ko-KR" sz="1400" b="1" dirty="0">
              <a:solidFill>
                <a:prstClr val="black"/>
              </a:solidFill>
              <a:latin typeface="Verdana" pitchFamily="34" charset="0"/>
              <a:ea typeface="맑은 고딕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For the amount of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unimplemented, </a:t>
            </a:r>
            <a:r>
              <a:rPr kumimoji="0" lang="en-US" altLang="ko-KR" sz="1400" b="1" dirty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levy penalty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b="1" dirty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 (within 150% of avg. trading price for each REC)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1400" b="1" dirty="0">
              <a:solidFill>
                <a:prstClr val="black"/>
              </a:solidFill>
              <a:latin typeface="Verdana" pitchFamily="34" charset="0"/>
              <a:ea typeface="맑은 고딕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400" dirty="0">
                <a:solidFill>
                  <a:prstClr val="black"/>
                </a:solidFill>
                <a:latin typeface="Verdana" pitchFamily="34" charset="0"/>
                <a:ea typeface="맑은 고딕"/>
                <a:sym typeface="Wingdings" pitchFamily="2" charset="2"/>
              </a:rPr>
              <a:t>   * REC: Renewable Energy Certificate</a:t>
            </a:r>
            <a:endParaRPr kumimoji="0" lang="ko-KR" altLang="en-US" sz="1400" dirty="0">
              <a:solidFill>
                <a:prstClr val="black"/>
              </a:solidFill>
              <a:latin typeface="Verdana" pitchFamily="34" charset="0"/>
              <a:ea typeface="맑은 고딕"/>
            </a:endParaRP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5467499"/>
            <a:ext cx="158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524524"/>
            <a:ext cx="158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모서리가 둥근 직사각형 30"/>
          <p:cNvSpPr/>
          <p:nvPr/>
        </p:nvSpPr>
        <p:spPr>
          <a:xfrm>
            <a:off x="146484" y="933928"/>
            <a:ext cx="3456384" cy="320040"/>
          </a:xfrm>
          <a:prstGeom prst="roundRect">
            <a:avLst/>
          </a:prstGeom>
          <a:gradFill flip="none" rotWithShape="1">
            <a:gsLst>
              <a:gs pos="0">
                <a:srgbClr val="698DFF"/>
              </a:gs>
              <a:gs pos="100000">
                <a:srgbClr val="3366FF"/>
              </a:gs>
            </a:gsLst>
            <a:lin ang="16200000" scaled="1"/>
            <a:tileRect/>
          </a:gra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Process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-57720" y="504825"/>
            <a:ext cx="9252520" cy="6716216"/>
            <a:chOff x="281" y="2507"/>
            <a:chExt cx="5181" cy="1649"/>
          </a:xfrm>
        </p:grpSpPr>
        <p:pic>
          <p:nvPicPr>
            <p:cNvPr id="82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  <a:cs typeface="Arial" pitchFamily="34" charset="0"/>
              </a:rPr>
              <a:t>6-2. Renewable Portfolio Standard(RPS)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5511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179512" y="876712"/>
            <a:ext cx="3456384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Total Capacity(MW)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graphicFrame>
        <p:nvGraphicFramePr>
          <p:cNvPr id="1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709161"/>
              </p:ext>
            </p:extLst>
          </p:nvPr>
        </p:nvGraphicFramePr>
        <p:xfrm>
          <a:off x="152400" y="1412776"/>
          <a:ext cx="881208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24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  <a:cs typeface="Arial" pitchFamily="34" charset="0"/>
              </a:rPr>
              <a:t>6-3. RPS – REC &amp; Multipliers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3" name="Line 545"/>
          <p:cNvSpPr>
            <a:spLocks noChangeShapeType="1"/>
          </p:cNvSpPr>
          <p:nvPr/>
        </p:nvSpPr>
        <p:spPr bwMode="auto">
          <a:xfrm>
            <a:off x="2165350" y="248602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4" name="Line 546"/>
          <p:cNvSpPr>
            <a:spLocks noChangeShapeType="1"/>
          </p:cNvSpPr>
          <p:nvPr/>
        </p:nvSpPr>
        <p:spPr bwMode="auto">
          <a:xfrm>
            <a:off x="2165350" y="2676525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5" name="Line 606"/>
          <p:cNvSpPr>
            <a:spLocks noChangeShapeType="1"/>
          </p:cNvSpPr>
          <p:nvPr/>
        </p:nvSpPr>
        <p:spPr bwMode="auto">
          <a:xfrm>
            <a:off x="2165350" y="248602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6" name="Line 794"/>
          <p:cNvSpPr>
            <a:spLocks noChangeShapeType="1"/>
          </p:cNvSpPr>
          <p:nvPr/>
        </p:nvSpPr>
        <p:spPr bwMode="auto">
          <a:xfrm>
            <a:off x="2165350" y="36814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7" name="Line 801"/>
          <p:cNvSpPr>
            <a:spLocks noChangeShapeType="1"/>
          </p:cNvSpPr>
          <p:nvPr/>
        </p:nvSpPr>
        <p:spPr bwMode="auto">
          <a:xfrm>
            <a:off x="2165350" y="368141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9" name="Rectangle 853"/>
          <p:cNvSpPr>
            <a:spLocks noChangeArrowheads="1"/>
          </p:cNvSpPr>
          <p:nvPr/>
        </p:nvSpPr>
        <p:spPr bwMode="auto">
          <a:xfrm>
            <a:off x="4551363" y="429895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dirty="0">
              <a:solidFill>
                <a:srgbClr val="000000"/>
              </a:solidFill>
              <a:latin typeface="Arial" pitchFamily="34" charset="0"/>
              <a:ea typeface="HY울릉도M" pitchFamily="18" charset="-127"/>
            </a:endParaRPr>
          </a:p>
        </p:txBody>
      </p:sp>
      <p:sp>
        <p:nvSpPr>
          <p:cNvPr id="30" name="Rectangle 905"/>
          <p:cNvSpPr>
            <a:spLocks noChangeArrowheads="1"/>
          </p:cNvSpPr>
          <p:nvPr/>
        </p:nvSpPr>
        <p:spPr bwMode="auto">
          <a:xfrm>
            <a:off x="4551363" y="3808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dirty="0">
              <a:solidFill>
                <a:srgbClr val="000000"/>
              </a:solidFill>
              <a:latin typeface="Arial" pitchFamily="34" charset="0"/>
              <a:ea typeface="HY울릉도M" pitchFamily="18" charset="-127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551363" y="3273425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dirty="0">
              <a:solidFill>
                <a:srgbClr val="000000"/>
              </a:solidFill>
              <a:latin typeface="Arial" pitchFamily="34" charset="0"/>
              <a:ea typeface="HY울릉도M" pitchFamily="18" charset="-127"/>
            </a:endParaRPr>
          </a:p>
        </p:txBody>
      </p:sp>
      <p:sp>
        <p:nvSpPr>
          <p:cNvPr id="32" name="Rectangle 352"/>
          <p:cNvSpPr>
            <a:spLocks noChangeArrowheads="1"/>
          </p:cNvSpPr>
          <p:nvPr/>
        </p:nvSpPr>
        <p:spPr bwMode="auto">
          <a:xfrm>
            <a:off x="4551363" y="4483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ko-KR" altLang="en-US" dirty="0">
              <a:solidFill>
                <a:srgbClr val="000000"/>
              </a:solidFill>
              <a:latin typeface="Arial" pitchFamily="34" charset="0"/>
              <a:ea typeface="HY울릉도M" pitchFamily="18" charset="-127"/>
            </a:endParaRP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2801938" y="3981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3609975" y="3981450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2801938" y="4343400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2801938" y="4598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3609975" y="4598988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609975" y="4725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2801938" y="38512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3609975" y="38512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2801938" y="4333875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2801938" y="4589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3609975" y="4589463"/>
            <a:ext cx="0" cy="0"/>
          </a:xfrm>
          <a:prstGeom prst="line">
            <a:avLst/>
          </a:prstGeom>
          <a:noFill/>
          <a:ln w="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3609975" y="47164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dirty="0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612775" y="2076450"/>
            <a:ext cx="853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ko-KR" altLang="en-US" sz="2000" b="1" dirty="0">
                <a:solidFill>
                  <a:schemeClr val="bg1"/>
                </a:solidFill>
                <a:latin typeface="Verdana" pitchFamily="34" charset="0"/>
                <a:ea typeface="HY견고딕" pitchFamily="18" charset="-127"/>
              </a:rPr>
              <a:t>  </a:t>
            </a: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  <a:ea typeface="HY견고딕" pitchFamily="18" charset="-127"/>
              </a:rPr>
              <a:t>PV &amp; Other Energies’ Multipliers</a:t>
            </a:r>
            <a:endParaRPr lang="ko-KR" altLang="en-US" sz="2000" b="1" dirty="0">
              <a:solidFill>
                <a:schemeClr val="bg1"/>
              </a:solidFill>
              <a:latin typeface="Verdana" pitchFamily="34" charset="0"/>
              <a:ea typeface="HY견고딕" pitchFamily="18" charset="-127"/>
            </a:endParaRP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5903"/>
              </p:ext>
            </p:extLst>
          </p:nvPr>
        </p:nvGraphicFramePr>
        <p:xfrm>
          <a:off x="11611" y="1412783"/>
          <a:ext cx="9132389" cy="534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965"/>
                <a:gridCol w="936104"/>
                <a:gridCol w="3960441"/>
                <a:gridCol w="3491879"/>
              </a:tblGrid>
              <a:tr h="22372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Energy</a:t>
                      </a:r>
                      <a:r>
                        <a:rPr lang="en-US" altLang="ko-KR" sz="1100" baseline="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Source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8D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Multiplier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8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Eligible Energy Sources</a:t>
                      </a:r>
                      <a:endParaRPr lang="ko-KR" altLang="en-US" sz="105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8D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507">
                <a:tc vMerge="1"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Installation</a:t>
                      </a:r>
                      <a:r>
                        <a:rPr lang="en-US" altLang="ko-KR" sz="1100" baseline="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Type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8D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Detail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8DFF"/>
                    </a:solidFill>
                  </a:tcPr>
                </a:tc>
              </a:tr>
              <a:tr h="230507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Solar PV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1.2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On Land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Less than 100kW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More than 100kW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0.7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Exceed 3,000kW 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On Building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&amp; Existing Facilities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Under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3,000kW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Exceed 3,000kW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Floating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on the Water Surface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Self-generating Facilities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5.0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ESS(with Solar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PV</a:t>
                      </a:r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 Facility)</a:t>
                      </a:r>
                      <a:endParaRPr lang="ko-KR" altLang="en-US" sz="1100" dirty="0" smtClean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2016,</a:t>
                      </a:r>
                      <a:r>
                        <a:rPr lang="en-US" altLang="ko-KR" sz="1100" baseline="0" dirty="0" smtClean="0">
                          <a:latin typeface="Arial Rounded MT Bold" panose="020F0704030504030204" pitchFamily="34" charset="0"/>
                        </a:rPr>
                        <a:t> 2017</a:t>
                      </a:r>
                      <a:endParaRPr lang="ko-KR" altLang="en-US" sz="1100" dirty="0" smtClean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rowSpan="10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Other REs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6FF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0.25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IGCC,  Byproduct Gas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0.5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Waste, LFG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965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Hydro, Onshore Wind, Bioenergy, RDF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 Combustion (</a:t>
                      </a:r>
                      <a:r>
                        <a:rPr lang="ko-KR" altLang="en-US" sz="1100" baseline="0" dirty="0" smtClean="0">
                          <a:latin typeface="+mn-ea"/>
                          <a:ea typeface="+mn-ea"/>
                        </a:rPr>
                        <a:t>全焼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) Power, Waste Gasification Power, </a:t>
                      </a:r>
                    </a:p>
                    <a:p>
                      <a:pPr algn="l" latinLnBrk="1"/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Tidal(</a:t>
                      </a:r>
                      <a:r>
                        <a:rPr lang="ko-KR" altLang="en-US" sz="1100" baseline="0" dirty="0" smtClean="0">
                          <a:latin typeface="Arial Rounded MT Bold" pitchFamily="34" charset="0"/>
                        </a:rPr>
                        <a:t>潮力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) (with Embankment, </a:t>
                      </a:r>
                      <a:r>
                        <a:rPr lang="ko-KR" altLang="en-US" sz="1100" baseline="0" dirty="0" smtClean="0">
                          <a:latin typeface="Arial Rounded MT Bold" pitchFamily="34" charset="0"/>
                        </a:rPr>
                        <a:t>防潮堤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), Self-generating Facilities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Lignocellulosic Biomass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Combustion (</a:t>
                      </a:r>
                      <a:r>
                        <a:rPr lang="ko-KR" altLang="en-US" sz="1100" baseline="0" dirty="0" smtClean="0">
                          <a:latin typeface="Arial Rounded MT Bold" pitchFamily="34" charset="0"/>
                        </a:rPr>
                        <a:t>全焼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) Power, Off shore wind(less than 5km connecting distance)</a:t>
                      </a:r>
                      <a:endParaRPr lang="ko-KR" altLang="en-US" sz="1100" dirty="0" smtClean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2.0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Fuel Cell,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Current Power(</a:t>
                      </a:r>
                      <a:r>
                        <a:rPr lang="ko-KR" altLang="en-US" sz="1100" baseline="0" dirty="0" smtClean="0">
                          <a:latin typeface="Arial Rounded MT Bold" pitchFamily="34" charset="0"/>
                        </a:rPr>
                        <a:t>潮流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)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2.0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Offshore Wind(more than 5km connection distance), Geothermal, 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Tidal(</a:t>
                      </a:r>
                      <a:r>
                        <a:rPr lang="ko-KR" altLang="en-US" sz="1100" baseline="0" dirty="0" smtClean="0">
                          <a:latin typeface="Arial Rounded MT Bold" pitchFamily="34" charset="0"/>
                        </a:rPr>
                        <a:t>潮力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)(without Embankment, </a:t>
                      </a:r>
                      <a:r>
                        <a:rPr lang="ko-KR" altLang="en-US" sz="1100" baseline="0" dirty="0" smtClean="0">
                          <a:latin typeface="Arial Rounded MT Bold" pitchFamily="34" charset="0"/>
                        </a:rPr>
                        <a:t>防潮堤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)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Fixed</a:t>
                      </a:r>
                      <a:r>
                        <a:rPr lang="en-US" altLang="ko-KR" sz="1100" baseline="0" dirty="0" smtClean="0">
                          <a:latin typeface="Arial Rounded MT Bold" pitchFamily="34" charset="0"/>
                        </a:rPr>
                        <a:t> Type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1.0 ~ 2.5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Variable Type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5.5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ESS(with Wind Facility)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2015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5.0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2016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0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4.5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Arial Rounded MT Bold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Arial Rounded MT Bold" pitchFamily="34" charset="0"/>
                        </a:rPr>
                        <a:t>2017</a:t>
                      </a:r>
                      <a:endParaRPr lang="ko-KR" altLang="en-US" sz="1100" dirty="0">
                        <a:latin typeface="Arial Rounded MT Bol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" name="AutoShape 198"/>
          <p:cNvSpPr>
            <a:spLocks noChangeArrowheads="1"/>
          </p:cNvSpPr>
          <p:nvPr/>
        </p:nvSpPr>
        <p:spPr bwMode="gray">
          <a:xfrm>
            <a:off x="9525" y="739303"/>
            <a:ext cx="9134475" cy="673473"/>
          </a:xfrm>
          <a:prstGeom prst="roundRect">
            <a:avLst>
              <a:gd name="adj" fmla="val 113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90000" anchor="ctr"/>
          <a:lstStyle/>
          <a:p>
            <a:pPr>
              <a:spcBef>
                <a:spcPct val="10000"/>
              </a:spcBef>
            </a:pPr>
            <a:r>
              <a:rPr lang="en-US" altLang="ko-KR" sz="1400" b="1" dirty="0" smtClean="0">
                <a:latin typeface="Verdana" pitchFamily="34" charset="0"/>
                <a:ea typeface="HY견고딕" pitchFamily="18" charset="-127"/>
              </a:rPr>
              <a:t>  Evaluation </a:t>
            </a:r>
            <a:r>
              <a:rPr lang="en-US" altLang="ko-KR" sz="1400" b="1" dirty="0">
                <a:latin typeface="Verdana" pitchFamily="34" charset="0"/>
                <a:ea typeface="HY견고딕" pitchFamily="18" charset="-127"/>
              </a:rPr>
              <a:t>Criterion</a:t>
            </a:r>
          </a:p>
          <a:p>
            <a:r>
              <a:rPr lang="ko-KR" altLang="en-US" sz="1400" b="1" dirty="0" smtClean="0">
                <a:latin typeface="Verdana" pitchFamily="34" charset="0"/>
              </a:rPr>
              <a:t>  </a:t>
            </a:r>
            <a:r>
              <a:rPr lang="en-US" altLang="ko-KR" sz="1400" b="1" dirty="0" smtClean="0">
                <a:latin typeface="Verdana" pitchFamily="34" charset="0"/>
              </a:rPr>
              <a:t>- </a:t>
            </a:r>
            <a:r>
              <a:rPr lang="en-US" altLang="ko-KR" sz="1200" b="1" dirty="0" smtClean="0">
                <a:latin typeface="Verdana" pitchFamily="34" charset="0"/>
              </a:rPr>
              <a:t>Economic feasibility, Environmental effect,</a:t>
            </a:r>
            <a:r>
              <a:rPr lang="ko-KR" altLang="en-US" sz="1200" b="1" dirty="0" smtClean="0">
                <a:latin typeface="Verdana" pitchFamily="34" charset="0"/>
              </a:rPr>
              <a:t> </a:t>
            </a:r>
            <a:r>
              <a:rPr lang="en-US" altLang="ko-KR" sz="1200" b="1" dirty="0" smtClean="0">
                <a:latin typeface="Verdana" pitchFamily="34" charset="0"/>
              </a:rPr>
              <a:t>Potential,</a:t>
            </a:r>
            <a:r>
              <a:rPr lang="ko-KR" altLang="en-US" sz="1200" b="1" dirty="0" smtClean="0">
                <a:latin typeface="Verdana" pitchFamily="34" charset="0"/>
              </a:rPr>
              <a:t> </a:t>
            </a:r>
            <a:r>
              <a:rPr lang="en-US" altLang="ko-KR" sz="1200" b="1" dirty="0">
                <a:latin typeface="Verdana" pitchFamily="34" charset="0"/>
              </a:rPr>
              <a:t>Industrial promotion </a:t>
            </a:r>
            <a:r>
              <a:rPr lang="en-US" altLang="ko-KR" sz="1200" b="1" dirty="0" smtClean="0">
                <a:latin typeface="Verdana" pitchFamily="34" charset="0"/>
              </a:rPr>
              <a:t>effect,</a:t>
            </a:r>
            <a:r>
              <a:rPr lang="ko-KR" altLang="en-US" sz="1200" b="1" dirty="0" smtClean="0">
                <a:latin typeface="Verdana" pitchFamily="34" charset="0"/>
              </a:rPr>
              <a:t> </a:t>
            </a:r>
            <a:r>
              <a:rPr lang="en-US" altLang="ko-KR" sz="1200" b="1" dirty="0" smtClean="0">
                <a:latin typeface="Verdana" pitchFamily="34" charset="0"/>
              </a:rPr>
              <a:t>Policy priority </a:t>
            </a:r>
          </a:p>
          <a:p>
            <a:r>
              <a:rPr lang="en-US" altLang="ko-KR" sz="1200" b="1" dirty="0" smtClean="0">
                <a:latin typeface="Verdana" pitchFamily="34" charset="0"/>
              </a:rPr>
              <a:t>     </a:t>
            </a:r>
            <a:r>
              <a:rPr lang="en-US" altLang="ko-KR" sz="1100" i="1" dirty="0" smtClean="0">
                <a:latin typeface="Verdana" pitchFamily="34" charset="0"/>
              </a:rPr>
              <a:t>(</a:t>
            </a:r>
            <a:r>
              <a:rPr lang="en-US" altLang="ko-KR" sz="1100" i="1" dirty="0" err="1" smtClean="0">
                <a:latin typeface="Verdana" pitchFamily="34" charset="0"/>
              </a:rPr>
              <a:t>Govnt</a:t>
            </a:r>
            <a:r>
              <a:rPr lang="en-US" altLang="ko-KR" sz="1100" i="1" dirty="0" smtClean="0">
                <a:latin typeface="Verdana" pitchFamily="34" charset="0"/>
              </a:rPr>
              <a:t>. Revises every 3 years)</a:t>
            </a:r>
            <a:endParaRPr lang="ko-KR" altLang="en-US" sz="1100" i="1" dirty="0">
              <a:latin typeface="Verdana" pitchFamily="34" charset="0"/>
            </a:endParaRPr>
          </a:p>
        </p:txBody>
      </p:sp>
      <p:pic>
        <p:nvPicPr>
          <p:cNvPr id="52" name="Picture 14" descr="011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-36512" y="679227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08"/>
          <p:cNvGrpSpPr>
            <a:grpSpLocks/>
          </p:cNvGrpSpPr>
          <p:nvPr/>
        </p:nvGrpSpPr>
        <p:grpSpPr bwMode="auto">
          <a:xfrm>
            <a:off x="-57720" y="2420887"/>
            <a:ext cx="9252520" cy="4608513"/>
            <a:chOff x="281" y="2507"/>
            <a:chExt cx="5181" cy="1649"/>
          </a:xfrm>
        </p:grpSpPr>
        <p:pic>
          <p:nvPicPr>
            <p:cNvPr id="24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-57720" y="730796"/>
            <a:ext cx="9252520" cy="1906116"/>
            <a:chOff x="281" y="2507"/>
            <a:chExt cx="5181" cy="1649"/>
          </a:xfrm>
        </p:grpSpPr>
        <p:pic>
          <p:nvPicPr>
            <p:cNvPr id="82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600" u="sng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459241" y="1391846"/>
            <a:ext cx="6841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Household owners pay electricity bill as under 80% of ave. Electricity bill, </a:t>
            </a:r>
          </a:p>
          <a:p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PV Rental companies earn rental fee and benefit from REP selling </a:t>
            </a:r>
            <a:endParaRPr lang="ko-KR" altLang="en-US" sz="16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9" name="Text Box 52"/>
          <p:cNvSpPr txBox="1">
            <a:spLocks noChangeArrowheads="1"/>
          </p:cNvSpPr>
          <p:nvPr/>
        </p:nvSpPr>
        <p:spPr bwMode="auto">
          <a:xfrm>
            <a:off x="581180" y="1946424"/>
            <a:ext cx="5287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i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※ </a:t>
            </a:r>
            <a:r>
              <a:rPr lang="en-US" altLang="ko-KR" sz="1600" i="1" dirty="0" smtClean="0">
                <a:latin typeface="Arial" pitchFamily="34" charset="0"/>
                <a:cs typeface="Arial" pitchFamily="34" charset="0"/>
              </a:rPr>
              <a:t>REP: Renewable Energy Point(No Multipliers applied)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123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1370360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7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. PV Rental Program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179512" y="876712"/>
            <a:ext cx="1656184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Overview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81180" y="1946424"/>
            <a:ext cx="5287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600" i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※ </a:t>
            </a:r>
            <a:r>
              <a:rPr lang="en-US" altLang="ko-KR" sz="1600" i="1" dirty="0" smtClean="0">
                <a:latin typeface="Arial" pitchFamily="34" charset="0"/>
                <a:cs typeface="Arial" pitchFamily="34" charset="0"/>
              </a:rPr>
              <a:t>REP: Renewable Energy Point(No Multipliers applied)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92993"/>
              </p:ext>
            </p:extLst>
          </p:nvPr>
        </p:nvGraphicFramePr>
        <p:xfrm>
          <a:off x="313915" y="2852938"/>
          <a:ext cx="4042061" cy="35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741"/>
                <a:gridCol w="720080"/>
                <a:gridCol w="720080"/>
                <a:gridCol w="720080"/>
                <a:gridCol w="720080"/>
              </a:tblGrid>
              <a:tr h="676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1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1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1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1E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A1EA"/>
                    </a:solidFill>
                  </a:tcPr>
                </a:tc>
              </a:tr>
              <a:tr h="8429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altLang="ko-KR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Rental companies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altLang="ko-KR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Households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2,006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8,796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10,362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(kW)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6,018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8,569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7,971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1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2030</a:t>
                      </a:r>
                      <a:endParaRPr lang="ko-KR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 mil households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96" y="839453"/>
            <a:ext cx="1854329" cy="164905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6" y="2708920"/>
            <a:ext cx="4600574" cy="371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  <a:cs typeface="Arial" pitchFamily="34" charset="0"/>
              </a:rPr>
              <a:t>8. Solar Agricultural Villages</a:t>
            </a:r>
            <a:endParaRPr kumimoji="0" lang="ko-KR" altLang="en-US" sz="2400" b="1" u="sng" dirty="0">
              <a:solidFill>
                <a:srgbClr val="FF0000"/>
              </a:solidFill>
              <a:latin typeface="Verdana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-57720" y="730796"/>
            <a:ext cx="9252520" cy="1258044"/>
            <a:chOff x="281" y="2507"/>
            <a:chExt cx="5181" cy="1649"/>
          </a:xfrm>
        </p:grpSpPr>
        <p:pic>
          <p:nvPicPr>
            <p:cNvPr id="26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600" u="sng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179512" y="876712"/>
            <a:ext cx="1656184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Overview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17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1211610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384419" y="1237010"/>
            <a:ext cx="69333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To help increasing income of farmhouse with expending PV deployment  </a:t>
            </a:r>
            <a:endParaRPr lang="en-US" altLang="ko-KR" sz="1600" kern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1505605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384419" y="1531005"/>
            <a:ext cx="34948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Target : 10,000 farmhouses by 2020</a:t>
            </a:r>
            <a:endParaRPr lang="en-US" altLang="ko-KR" sz="1600" kern="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08"/>
          <p:cNvGrpSpPr>
            <a:grpSpLocks/>
          </p:cNvGrpSpPr>
          <p:nvPr/>
        </p:nvGrpSpPr>
        <p:grpSpPr bwMode="auto">
          <a:xfrm>
            <a:off x="-70420" y="1852930"/>
            <a:ext cx="9252520" cy="4024342"/>
            <a:chOff x="281" y="2507"/>
            <a:chExt cx="5181" cy="1649"/>
          </a:xfrm>
        </p:grpSpPr>
        <p:pic>
          <p:nvPicPr>
            <p:cNvPr id="23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33" name="Group 108"/>
          <p:cNvGrpSpPr>
            <a:grpSpLocks/>
          </p:cNvGrpSpPr>
          <p:nvPr/>
        </p:nvGrpSpPr>
        <p:grpSpPr bwMode="auto">
          <a:xfrm>
            <a:off x="-78040" y="5624099"/>
            <a:ext cx="9252520" cy="1329322"/>
            <a:chOff x="-496" y="2636"/>
            <a:chExt cx="5181" cy="1649"/>
          </a:xfrm>
        </p:grpSpPr>
        <p:pic>
          <p:nvPicPr>
            <p:cNvPr id="34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96" y="2636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110"/>
            <p:cNvSpPr>
              <a:spLocks noChangeArrowheads="1"/>
            </p:cNvSpPr>
            <p:nvPr/>
          </p:nvSpPr>
          <p:spPr bwMode="auto">
            <a:xfrm>
              <a:off x="-420" y="2674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pic>
        <p:nvPicPr>
          <p:cNvPr id="36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215702" y="6216025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467544" y="6251461"/>
            <a:ext cx="85689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Increasing of Farmhouse income</a:t>
            </a:r>
            <a:r>
              <a:rPr lang="en-US" altLang="ko-KR" sz="1200" i="1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(USD 1,000/month)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, RE deployment, Job creation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179512" y="2132856"/>
            <a:ext cx="1656184" cy="3362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Process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179512" y="5799469"/>
            <a:ext cx="2808312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Expected result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6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4400618" y="1507644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4605525" y="1533044"/>
            <a:ext cx="4450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342900" lvl="0" indent="-342900">
              <a:spcBef>
                <a:spcPct val="20000"/>
              </a:spcBef>
              <a:defRPr/>
            </a:pP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Budget : USD 10 mil as loan program(in 2017) </a:t>
            </a:r>
            <a:endParaRPr lang="en-US" altLang="ko-KR" sz="16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4860032" y="3548251"/>
            <a:ext cx="3426892" cy="1464925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kern="0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Permission</a:t>
            </a:r>
            <a:r>
              <a:rPr kumimoji="0" lang="en-US" altLang="ko-KR" sz="16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 Support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kern="0" baseline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Loan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Selecting EPC contractor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kern="0" baseline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REC </a:t>
            </a:r>
            <a:r>
              <a:rPr kumimoji="0" lang="en-US" altLang="ko-KR" sz="1600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T</a:t>
            </a:r>
            <a:r>
              <a:rPr kumimoji="0" lang="en-US" altLang="ko-KR" sz="1600" kern="0" baseline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rading Support</a:t>
            </a:r>
            <a:endParaRPr kumimoji="0" lang="en-US" altLang="ko-KR" sz="16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8" name="자유형 67"/>
          <p:cNvSpPr/>
          <p:nvPr/>
        </p:nvSpPr>
        <p:spPr>
          <a:xfrm>
            <a:off x="4916780" y="3212976"/>
            <a:ext cx="3039596" cy="652125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F79646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79646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Agricultural 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</a:t>
            </a:r>
          </a:p>
          <a:p>
            <a:pPr algn="ctr" defTabSz="622300" fontAlgn="auto" latinLnBrk="0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4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   (</a:t>
            </a:r>
            <a:r>
              <a:rPr kumimoji="0" lang="en-US" altLang="ko-KR" sz="14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Loan &amp; Others)</a:t>
            </a:r>
            <a:endParaRPr kumimoji="0" lang="ko-KR" altLang="en-US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68913" y="2807010"/>
            <a:ext cx="3798511" cy="2480898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2" name="자유형 61"/>
          <p:cNvSpPr/>
          <p:nvPr/>
        </p:nvSpPr>
        <p:spPr>
          <a:xfrm>
            <a:off x="827585" y="2564904"/>
            <a:ext cx="3297658" cy="648072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 rotWithShape="1">
            <a:gsLst>
              <a:gs pos="0">
                <a:srgbClr val="9BBB59"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9BBB5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5AD3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Related Ministries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(Government &amp; Budget</a:t>
            </a:r>
            <a:r>
              <a:rPr kumimoji="0" lang="en-US" altLang="ko-KR" sz="14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)</a:t>
            </a: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876465" y="3759882"/>
            <a:ext cx="3495577" cy="1433087"/>
          </a:xfrm>
          <a:prstGeom prst="roundRect">
            <a:avLst>
              <a:gd name="adj" fmla="val 6012"/>
            </a:avLst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400" kern="0" dirty="0">
              <a:solidFill>
                <a:prstClr val="black"/>
              </a:solidFill>
              <a:latin typeface="Arial" panose="020B0604020202020204" pitchFamily="34" charset="0"/>
              <a:ea typeface="Arial Unicode MS" pitchFamily="50" charset="-127"/>
              <a:cs typeface="Arial" panose="020B0604020202020204" pitchFamily="34" charset="0"/>
            </a:endParaRPr>
          </a:p>
        </p:txBody>
      </p:sp>
      <p:sp>
        <p:nvSpPr>
          <p:cNvPr id="66" name="자유형 65"/>
          <p:cNvSpPr/>
          <p:nvPr/>
        </p:nvSpPr>
        <p:spPr>
          <a:xfrm>
            <a:off x="905041" y="3457575"/>
            <a:ext cx="3306919" cy="720079"/>
          </a:xfrm>
          <a:custGeom>
            <a:avLst/>
            <a:gdLst>
              <a:gd name="connsiteX0" fmla="*/ 0 w 1317606"/>
              <a:gd name="connsiteY0" fmla="*/ 90174 h 901736"/>
              <a:gd name="connsiteX1" fmla="*/ 26411 w 1317606"/>
              <a:gd name="connsiteY1" fmla="*/ 26411 h 901736"/>
              <a:gd name="connsiteX2" fmla="*/ 90174 w 1317606"/>
              <a:gd name="connsiteY2" fmla="*/ 0 h 901736"/>
              <a:gd name="connsiteX3" fmla="*/ 1227432 w 1317606"/>
              <a:gd name="connsiteY3" fmla="*/ 0 h 901736"/>
              <a:gd name="connsiteX4" fmla="*/ 1291195 w 1317606"/>
              <a:gd name="connsiteY4" fmla="*/ 26411 h 901736"/>
              <a:gd name="connsiteX5" fmla="*/ 1317606 w 1317606"/>
              <a:gd name="connsiteY5" fmla="*/ 90174 h 901736"/>
              <a:gd name="connsiteX6" fmla="*/ 1317606 w 1317606"/>
              <a:gd name="connsiteY6" fmla="*/ 811562 h 901736"/>
              <a:gd name="connsiteX7" fmla="*/ 1291195 w 1317606"/>
              <a:gd name="connsiteY7" fmla="*/ 875325 h 901736"/>
              <a:gd name="connsiteX8" fmla="*/ 1227432 w 1317606"/>
              <a:gd name="connsiteY8" fmla="*/ 901736 h 901736"/>
              <a:gd name="connsiteX9" fmla="*/ 90174 w 1317606"/>
              <a:gd name="connsiteY9" fmla="*/ 901736 h 901736"/>
              <a:gd name="connsiteX10" fmla="*/ 26411 w 1317606"/>
              <a:gd name="connsiteY10" fmla="*/ 875325 h 901736"/>
              <a:gd name="connsiteX11" fmla="*/ 0 w 1317606"/>
              <a:gd name="connsiteY11" fmla="*/ 811562 h 901736"/>
              <a:gd name="connsiteX12" fmla="*/ 0 w 1317606"/>
              <a:gd name="connsiteY12" fmla="*/ 90174 h 90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17606" h="901736">
                <a:moveTo>
                  <a:pt x="0" y="90174"/>
                </a:moveTo>
                <a:cubicBezTo>
                  <a:pt x="0" y="66258"/>
                  <a:pt x="9501" y="43322"/>
                  <a:pt x="26411" y="26411"/>
                </a:cubicBezTo>
                <a:cubicBezTo>
                  <a:pt x="43322" y="9500"/>
                  <a:pt x="66258" y="0"/>
                  <a:pt x="90174" y="0"/>
                </a:cubicBezTo>
                <a:lnTo>
                  <a:pt x="1227432" y="0"/>
                </a:lnTo>
                <a:cubicBezTo>
                  <a:pt x="1251348" y="0"/>
                  <a:pt x="1274284" y="9501"/>
                  <a:pt x="1291195" y="26411"/>
                </a:cubicBezTo>
                <a:cubicBezTo>
                  <a:pt x="1308106" y="43322"/>
                  <a:pt x="1317606" y="66258"/>
                  <a:pt x="1317606" y="90174"/>
                </a:cubicBezTo>
                <a:lnTo>
                  <a:pt x="1317606" y="811562"/>
                </a:lnTo>
                <a:cubicBezTo>
                  <a:pt x="1317606" y="835478"/>
                  <a:pt x="1308106" y="858414"/>
                  <a:pt x="1291195" y="875325"/>
                </a:cubicBezTo>
                <a:cubicBezTo>
                  <a:pt x="1274284" y="892236"/>
                  <a:pt x="1251348" y="901736"/>
                  <a:pt x="1227432" y="901736"/>
                </a:cubicBezTo>
                <a:lnTo>
                  <a:pt x="90174" y="901736"/>
                </a:lnTo>
                <a:cubicBezTo>
                  <a:pt x="66258" y="901736"/>
                  <a:pt x="43322" y="892236"/>
                  <a:pt x="26411" y="875325"/>
                </a:cubicBezTo>
                <a:cubicBezTo>
                  <a:pt x="9500" y="858414"/>
                  <a:pt x="0" y="835478"/>
                  <a:pt x="0" y="811562"/>
                </a:cubicBezTo>
                <a:lnTo>
                  <a:pt x="0" y="90174"/>
                </a:lnTo>
                <a:close/>
              </a:path>
            </a:pathLst>
          </a:custGeom>
          <a:gradFill>
            <a:gsLst>
              <a:gs pos="0">
                <a:srgbClr val="237991"/>
              </a:gs>
              <a:gs pos="0">
                <a:srgbClr val="61C2DD"/>
              </a:gs>
              <a:gs pos="100000">
                <a:srgbClr val="2494B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lIns="79751" tIns="79751" rIns="79751" bIns="79751" spcCol="1270" anchor="ctr"/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kern="0" dirty="0" smtClean="0">
              <a:solidFill>
                <a:prstClr val="white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kern="0" dirty="0">
              <a:solidFill>
                <a:prstClr val="white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kern="0" dirty="0" smtClean="0">
              <a:solidFill>
                <a:prstClr val="white"/>
              </a:soli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     Korea </a:t>
            </a:r>
            <a:r>
              <a:rPr kumimoji="0" lang="en-US" altLang="ko-KR" b="1" kern="0" dirty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Energy Agency</a:t>
            </a:r>
          </a:p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kern="0" dirty="0" smtClean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       (</a:t>
            </a:r>
            <a:r>
              <a:rPr kumimoji="0" lang="en-US" altLang="ko-KR" sz="1400" b="1" kern="0" dirty="0">
                <a:solidFill>
                  <a:prstClr val="white"/>
                </a:soli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Verify &amp; Recommendation)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Promotion &amp; Education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Feasibility Support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Permission Support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600" kern="0" dirty="0">
                <a:solidFill>
                  <a:prstClr val="black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Loan </a:t>
            </a:r>
            <a:r>
              <a:rPr kumimoji="0" lang="en-US" altLang="ko-KR" sz="1600" kern="0" dirty="0" smtClean="0">
                <a:solidFill>
                  <a:prstClr val="black"/>
                </a:solidFill>
                <a:latin typeface="Arial" panose="020B0604020202020204" pitchFamily="34" charset="0"/>
                <a:ea typeface="Arial Unicode MS" pitchFamily="50" charset="-127"/>
                <a:cs typeface="Arial" panose="020B0604020202020204" pitchFamily="34" charset="0"/>
              </a:rPr>
              <a:t>Recommendation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grpSp>
        <p:nvGrpSpPr>
          <p:cNvPr id="42" name="그룹 7"/>
          <p:cNvGrpSpPr/>
          <p:nvPr/>
        </p:nvGrpSpPr>
        <p:grpSpPr>
          <a:xfrm>
            <a:off x="990654" y="3537838"/>
            <a:ext cx="636420" cy="592191"/>
            <a:chOff x="-785850" y="214290"/>
            <a:chExt cx="1076364" cy="1001559"/>
          </a:xfrm>
        </p:grpSpPr>
        <p:sp>
          <p:nvSpPr>
            <p:cNvPr id="69" name="Freeform 5"/>
            <p:cNvSpPr>
              <a:spLocks noEditPoints="1"/>
            </p:cNvSpPr>
            <p:nvPr/>
          </p:nvSpPr>
          <p:spPr bwMode="auto">
            <a:xfrm>
              <a:off x="-785850" y="214290"/>
              <a:ext cx="1076364" cy="1001559"/>
            </a:xfrm>
            <a:custGeom>
              <a:avLst/>
              <a:gdLst>
                <a:gd name="T0" fmla="*/ 123 w 247"/>
                <a:gd name="T1" fmla="*/ 0 h 227"/>
                <a:gd name="T2" fmla="*/ 123 w 247"/>
                <a:gd name="T3" fmla="*/ 0 h 227"/>
                <a:gd name="T4" fmla="*/ 0 w 247"/>
                <a:gd name="T5" fmla="*/ 114 h 227"/>
                <a:gd name="T6" fmla="*/ 0 w 247"/>
                <a:gd name="T7" fmla="*/ 114 h 227"/>
                <a:gd name="T8" fmla="*/ 123 w 247"/>
                <a:gd name="T9" fmla="*/ 227 h 227"/>
                <a:gd name="T10" fmla="*/ 123 w 247"/>
                <a:gd name="T11" fmla="*/ 227 h 227"/>
                <a:gd name="T12" fmla="*/ 247 w 247"/>
                <a:gd name="T13" fmla="*/ 114 h 227"/>
                <a:gd name="T14" fmla="*/ 247 w 247"/>
                <a:gd name="T15" fmla="*/ 114 h 227"/>
                <a:gd name="T16" fmla="*/ 123 w 247"/>
                <a:gd name="T17" fmla="*/ 0 h 227"/>
                <a:gd name="T18" fmla="*/ 234 w 247"/>
                <a:gd name="T19" fmla="*/ 114 h 227"/>
                <a:gd name="T20" fmla="*/ 234 w 247"/>
                <a:gd name="T21" fmla="*/ 114 h 227"/>
                <a:gd name="T22" fmla="*/ 123 w 247"/>
                <a:gd name="T23" fmla="*/ 222 h 227"/>
                <a:gd name="T24" fmla="*/ 12 w 247"/>
                <a:gd name="T25" fmla="*/ 114 h 227"/>
                <a:gd name="T26" fmla="*/ 12 w 247"/>
                <a:gd name="T27" fmla="*/ 114 h 227"/>
                <a:gd name="T28" fmla="*/ 123 w 247"/>
                <a:gd name="T29" fmla="*/ 6 h 227"/>
                <a:gd name="T30" fmla="*/ 234 w 247"/>
                <a:gd name="T31" fmla="*/ 11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27"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47" y="2"/>
                    <a:pt x="0" y="56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71"/>
                    <a:pt x="47" y="225"/>
                    <a:pt x="123" y="227"/>
                  </a:cubicBezTo>
                  <a:cubicBezTo>
                    <a:pt x="123" y="227"/>
                    <a:pt x="123" y="227"/>
                    <a:pt x="123" y="227"/>
                  </a:cubicBezTo>
                  <a:cubicBezTo>
                    <a:pt x="200" y="225"/>
                    <a:pt x="247" y="171"/>
                    <a:pt x="247" y="114"/>
                  </a:cubicBezTo>
                  <a:cubicBezTo>
                    <a:pt x="247" y="114"/>
                    <a:pt x="247" y="114"/>
                    <a:pt x="247" y="114"/>
                  </a:cubicBezTo>
                  <a:cubicBezTo>
                    <a:pt x="247" y="56"/>
                    <a:pt x="200" y="2"/>
                    <a:pt x="123" y="0"/>
                  </a:cubicBezTo>
                  <a:moveTo>
                    <a:pt x="234" y="114"/>
                  </a:moveTo>
                  <a:cubicBezTo>
                    <a:pt x="234" y="114"/>
                    <a:pt x="234" y="114"/>
                    <a:pt x="234" y="114"/>
                  </a:cubicBezTo>
                  <a:cubicBezTo>
                    <a:pt x="234" y="168"/>
                    <a:pt x="200" y="219"/>
                    <a:pt x="123" y="222"/>
                  </a:cubicBezTo>
                  <a:cubicBezTo>
                    <a:pt x="46" y="219"/>
                    <a:pt x="12" y="168"/>
                    <a:pt x="12" y="114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60"/>
                    <a:pt x="46" y="8"/>
                    <a:pt x="123" y="6"/>
                  </a:cubicBezTo>
                  <a:cubicBezTo>
                    <a:pt x="200" y="8"/>
                    <a:pt x="234" y="60"/>
                    <a:pt x="234" y="114"/>
                  </a:cubicBezTo>
                  <a:close/>
                </a:path>
              </a:pathLst>
            </a:custGeom>
            <a:solidFill>
              <a:srgbClr val="085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800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234410" y="7171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800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-249746" y="11929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5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800"/>
            </a:p>
          </p:txBody>
        </p:sp>
        <p:sp>
          <p:nvSpPr>
            <p:cNvPr id="72" name="Rectangle 8"/>
            <p:cNvSpPr>
              <a:spLocks noChangeArrowheads="1"/>
            </p:cNvSpPr>
            <p:nvPr/>
          </p:nvSpPr>
          <p:spPr bwMode="auto">
            <a:xfrm>
              <a:off x="-249746" y="241303"/>
              <a:ext cx="2078" cy="2078"/>
            </a:xfrm>
            <a:prstGeom prst="rect">
              <a:avLst/>
            </a:prstGeom>
            <a:solidFill>
              <a:srgbClr val="085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800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-571824" y="241303"/>
              <a:ext cx="648312" cy="951689"/>
            </a:xfrm>
            <a:custGeom>
              <a:avLst/>
              <a:gdLst>
                <a:gd name="T0" fmla="*/ 137 w 149"/>
                <a:gd name="T1" fmla="*/ 76 h 216"/>
                <a:gd name="T2" fmla="*/ 137 w 149"/>
                <a:gd name="T3" fmla="*/ 76 h 216"/>
                <a:gd name="T4" fmla="*/ 76 w 149"/>
                <a:gd name="T5" fmla="*/ 151 h 216"/>
                <a:gd name="T6" fmla="*/ 70 w 149"/>
                <a:gd name="T7" fmla="*/ 143 h 216"/>
                <a:gd name="T8" fmla="*/ 131 w 149"/>
                <a:gd name="T9" fmla="*/ 68 h 216"/>
                <a:gd name="T10" fmla="*/ 106 w 149"/>
                <a:gd name="T11" fmla="*/ 38 h 216"/>
                <a:gd name="T12" fmla="*/ 45 w 149"/>
                <a:gd name="T13" fmla="*/ 112 h 216"/>
                <a:gd name="T14" fmla="*/ 39 w 149"/>
                <a:gd name="T15" fmla="*/ 105 h 216"/>
                <a:gd name="T16" fmla="*/ 99 w 149"/>
                <a:gd name="T17" fmla="*/ 31 h 216"/>
                <a:gd name="T18" fmla="*/ 74 w 149"/>
                <a:gd name="T19" fmla="*/ 0 h 216"/>
                <a:gd name="T20" fmla="*/ 12 w 149"/>
                <a:gd name="T21" fmla="*/ 76 h 216"/>
                <a:gd name="T22" fmla="*/ 0 w 149"/>
                <a:gd name="T23" fmla="*/ 108 h 216"/>
                <a:gd name="T24" fmla="*/ 12 w 149"/>
                <a:gd name="T25" fmla="*/ 139 h 216"/>
                <a:gd name="T26" fmla="*/ 74 w 149"/>
                <a:gd name="T27" fmla="*/ 216 h 216"/>
                <a:gd name="T28" fmla="*/ 137 w 149"/>
                <a:gd name="T29" fmla="*/ 139 h 216"/>
                <a:gd name="T30" fmla="*/ 149 w 149"/>
                <a:gd name="T31" fmla="*/ 108 h 216"/>
                <a:gd name="T32" fmla="*/ 137 w 149"/>
                <a:gd name="T33" fmla="*/ 7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" h="216">
                  <a:moveTo>
                    <a:pt x="137" y="76"/>
                  </a:moveTo>
                  <a:cubicBezTo>
                    <a:pt x="137" y="76"/>
                    <a:pt x="137" y="76"/>
                    <a:pt x="137" y="76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0" y="88"/>
                    <a:pt x="0" y="108"/>
                  </a:cubicBezTo>
                  <a:cubicBezTo>
                    <a:pt x="0" y="127"/>
                    <a:pt x="12" y="139"/>
                    <a:pt x="12" y="139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39"/>
                    <a:pt x="149" y="127"/>
                    <a:pt x="149" y="108"/>
                  </a:cubicBezTo>
                  <a:cubicBezTo>
                    <a:pt x="149" y="88"/>
                    <a:pt x="137" y="76"/>
                    <a:pt x="137" y="76"/>
                  </a:cubicBezTo>
                </a:path>
              </a:pathLst>
            </a:custGeom>
            <a:solidFill>
              <a:srgbClr val="085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800"/>
            </a:p>
          </p:txBody>
        </p:sp>
      </p:grpSp>
      <p:pic>
        <p:nvPicPr>
          <p:cNvPr id="1026" name="Picture 2" descr="C:\Users\1874\Desktop\파일-cyber_signeture02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5"/>
          <a:stretch/>
        </p:blipFill>
        <p:spPr bwMode="auto">
          <a:xfrm>
            <a:off x="5051673" y="3251076"/>
            <a:ext cx="487243" cy="6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9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. Eco-Friendly Energy Town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grpSp>
        <p:nvGrpSpPr>
          <p:cNvPr id="34" name="Group 108"/>
          <p:cNvGrpSpPr>
            <a:grpSpLocks/>
          </p:cNvGrpSpPr>
          <p:nvPr/>
        </p:nvGrpSpPr>
        <p:grpSpPr bwMode="auto">
          <a:xfrm>
            <a:off x="-46344" y="1988840"/>
            <a:ext cx="9252520" cy="5112568"/>
            <a:chOff x="281" y="2507"/>
            <a:chExt cx="5181" cy="1649"/>
          </a:xfrm>
        </p:grpSpPr>
        <p:pic>
          <p:nvPicPr>
            <p:cNvPr id="35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1" name="Group 108"/>
          <p:cNvGrpSpPr>
            <a:grpSpLocks/>
          </p:cNvGrpSpPr>
          <p:nvPr/>
        </p:nvGrpSpPr>
        <p:grpSpPr bwMode="auto">
          <a:xfrm>
            <a:off x="-57720" y="730796"/>
            <a:ext cx="9252520" cy="1474068"/>
            <a:chOff x="281" y="2507"/>
            <a:chExt cx="5181" cy="1649"/>
          </a:xfrm>
        </p:grpSpPr>
        <p:pic>
          <p:nvPicPr>
            <p:cNvPr id="55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179511" y="1268760"/>
            <a:ext cx="8892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1600" kern="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T</a:t>
            </a:r>
            <a:r>
              <a:rPr lang="en-US" altLang="ko-KR" sz="16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o </a:t>
            </a:r>
            <a:r>
              <a:rPr lang="en-US" altLang="ko-KR" sz="1600" dirty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provide real benefits to local residents as increasing income, elevating welfare by </a:t>
            </a:r>
            <a:r>
              <a:rPr lang="en-US" altLang="ko-KR" sz="16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    </a:t>
            </a:r>
          </a:p>
          <a:p>
            <a:pPr lvl="0"/>
            <a:r>
              <a:rPr lang="en-US" altLang="ko-KR" sz="1600" dirty="0" smtClean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     installing </a:t>
            </a:r>
            <a:r>
              <a:rPr lang="en-US" altLang="ko-KR" sz="1600" dirty="0"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Renewable energy system on unused &amp; unwanted facilities.</a:t>
            </a:r>
            <a:endParaRPr lang="ko-KR" altLang="en-US" sz="16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58" name="Picture 14" descr="011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1295234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모서리가 둥근 직사각형 60"/>
          <p:cNvSpPr/>
          <p:nvPr/>
        </p:nvSpPr>
        <p:spPr>
          <a:xfrm>
            <a:off x="3313180" y="2564903"/>
            <a:ext cx="2520280" cy="532049"/>
          </a:xfrm>
          <a:prstGeom prst="roundRect">
            <a:avLst/>
          </a:prstGeom>
          <a:solidFill>
            <a:srgbClr val="11C1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Energy Independence</a:t>
            </a:r>
          </a:p>
          <a:p>
            <a:pPr algn="ctr"/>
            <a:r>
              <a:rPr lang="en-US" altLang="ko-K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(Renewable Energy)</a:t>
            </a:r>
            <a:endParaRPr lang="ko-KR" alt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3313180" y="3719672"/>
            <a:ext cx="2520280" cy="1080120"/>
          </a:xfrm>
          <a:prstGeom prst="roundRect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Unused, Unwanted Facility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467544" y="4045027"/>
            <a:ext cx="2016224" cy="532049"/>
          </a:xfrm>
          <a:prstGeom prst="roundRect">
            <a:avLst/>
          </a:prstGeom>
          <a:solidFill>
            <a:srgbClr val="11C1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Tourism &amp; Culture</a:t>
            </a:r>
            <a:endParaRPr lang="ko-KR" alt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3347864" y="5877272"/>
            <a:ext cx="2520280" cy="432048"/>
          </a:xfrm>
          <a:prstGeom prst="roundRect">
            <a:avLst/>
          </a:prstGeom>
          <a:gradFill>
            <a:gsLst>
              <a:gs pos="0">
                <a:srgbClr val="6DBA38"/>
              </a:gs>
              <a:gs pos="80000">
                <a:srgbClr val="9BBB5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75A30D"/>
              </a:gs>
            </a:gsLst>
            <a:lin ang="16200000" scaled="0"/>
          </a:gra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Improving Welfare</a:t>
            </a:r>
            <a:endParaRPr lang="ko-KR" altLang="en-US" sz="1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504868" y="5877272"/>
            <a:ext cx="2520280" cy="432048"/>
          </a:xfrm>
          <a:prstGeom prst="roundRect">
            <a:avLst/>
          </a:prstGeom>
          <a:gradFill>
            <a:gsLst>
              <a:gs pos="0">
                <a:srgbClr val="6DBA38"/>
              </a:gs>
              <a:gs pos="80000">
                <a:srgbClr val="9BBB5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75A30D"/>
              </a:gs>
            </a:gsLst>
            <a:lin ang="16200000" scaled="0"/>
          </a:gra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Increasing Income</a:t>
            </a:r>
            <a:endParaRPr lang="ko-KR" altLang="en-US" sz="1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6246846" y="5877272"/>
            <a:ext cx="2520280" cy="432048"/>
          </a:xfrm>
          <a:prstGeom prst="roundRect">
            <a:avLst/>
          </a:prstGeom>
          <a:gradFill>
            <a:gsLst>
              <a:gs pos="0">
                <a:srgbClr val="6DBA38"/>
              </a:gs>
              <a:gs pos="80000">
                <a:srgbClr val="9BBB59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75A30D"/>
              </a:gs>
            </a:gsLst>
            <a:lin ang="16200000" scaled="0"/>
          </a:gradFill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Creating Add Value</a:t>
            </a:r>
            <a:endParaRPr lang="ko-KR" alt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아래쪽 화살표 67"/>
          <p:cNvSpPr/>
          <p:nvPr/>
        </p:nvSpPr>
        <p:spPr>
          <a:xfrm>
            <a:off x="3517233" y="4799792"/>
            <a:ext cx="2160240" cy="936104"/>
          </a:xfrm>
          <a:prstGeom prst="downArrow">
            <a:avLst>
              <a:gd name="adj1" fmla="val 77643"/>
              <a:gd name="adj2" fmla="val 50000"/>
            </a:avLst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Real Benefits to local residents</a:t>
            </a:r>
            <a:endParaRPr lang="ko-KR" altLang="en-US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6660232" y="4051718"/>
            <a:ext cx="2106894" cy="532049"/>
          </a:xfrm>
          <a:prstGeom prst="roundRect">
            <a:avLst/>
          </a:prstGeom>
          <a:solidFill>
            <a:srgbClr val="11C1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cs typeface="Verdana" panose="020B0604030504040204" pitchFamily="34" charset="0"/>
              </a:rPr>
              <a:t>Local Infrastructure</a:t>
            </a:r>
            <a:endParaRPr lang="ko-KR" alt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아래쪽 화살표 70"/>
          <p:cNvSpPr/>
          <p:nvPr/>
        </p:nvSpPr>
        <p:spPr>
          <a:xfrm>
            <a:off x="4481330" y="3087622"/>
            <a:ext cx="216024" cy="50405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오른쪽 화살표 72"/>
          <p:cNvSpPr/>
          <p:nvPr/>
        </p:nvSpPr>
        <p:spPr>
          <a:xfrm>
            <a:off x="2483768" y="4178393"/>
            <a:ext cx="576064" cy="2240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오른쪽 화살표 73"/>
          <p:cNvSpPr/>
          <p:nvPr/>
        </p:nvSpPr>
        <p:spPr>
          <a:xfrm rot="10800000">
            <a:off x="6084168" y="4173023"/>
            <a:ext cx="576064" cy="2240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179512" y="908720"/>
            <a:ext cx="1656184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Overview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179512" y="2300622"/>
            <a:ext cx="1728192" cy="3362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Concept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9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-1. Eco-Friendly Energy Town(Korea)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6164" y="1171476"/>
            <a:ext cx="9117836" cy="532658"/>
          </a:xfrm>
          <a:prstGeom prst="rect">
            <a:avLst/>
          </a:prstGeom>
          <a:solidFill>
            <a:srgbClr val="E1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7" name="그룹 36"/>
          <p:cNvGrpSpPr/>
          <p:nvPr/>
        </p:nvGrpSpPr>
        <p:grpSpPr>
          <a:xfrm>
            <a:off x="-41792" y="1255456"/>
            <a:ext cx="9214293" cy="3469688"/>
            <a:chOff x="-41792" y="1255455"/>
            <a:chExt cx="9214293" cy="3901737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5" y="1594116"/>
              <a:ext cx="9089480" cy="356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직사각형 39"/>
            <p:cNvSpPr/>
            <p:nvPr/>
          </p:nvSpPr>
          <p:spPr>
            <a:xfrm>
              <a:off x="1547664" y="1898856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494318" y="2547652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2349083" y="2565168"/>
              <a:ext cx="2592288" cy="557824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4077275" y="1880194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516216" y="1889525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525547" y="2563758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436096" y="2618936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847044" y="2609605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508104" y="2535074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999444" y="2762005"/>
              <a:ext cx="86409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292080" y="3987088"/>
              <a:ext cx="1944216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436096" y="4651182"/>
              <a:ext cx="1961931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347864" y="4803582"/>
              <a:ext cx="1944216" cy="3516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852464" y="3645710"/>
              <a:ext cx="1351384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2004864" y="4647131"/>
              <a:ext cx="1351384" cy="5040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107504" y="4799531"/>
              <a:ext cx="1744960" cy="351656"/>
            </a:xfrm>
            <a:prstGeom prst="rect">
              <a:avLst/>
            </a:prstGeom>
            <a:solidFill>
              <a:srgbClr val="E1F3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03648" y="2047359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Livestock waste</a:t>
              </a:r>
            </a:p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(80 m</a:t>
              </a:r>
              <a:r>
                <a:rPr lang="en-US" altLang="ko-KR" sz="10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/day)</a:t>
              </a:r>
              <a:endParaRPr lang="en-US" altLang="ko-KR" sz="10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03648" y="249289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Food waste</a:t>
              </a:r>
            </a:p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(20 m</a:t>
              </a:r>
              <a:r>
                <a:rPr lang="en-US" altLang="ko-KR" sz="10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/day)</a:t>
              </a:r>
              <a:endParaRPr lang="en-US" altLang="ko-KR" sz="10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57096" y="2554337"/>
              <a:ext cx="165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Livestock waste </a:t>
              </a:r>
            </a:p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Bio- Gasification Facility</a:t>
              </a:r>
              <a:endParaRPr lang="en-US" altLang="ko-KR" sz="10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89245" y="2042872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Anaerobic Digestion</a:t>
              </a:r>
            </a:p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(30 m</a:t>
              </a:r>
              <a:r>
                <a:rPr lang="en-US" altLang="ko-KR" sz="10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/day)</a:t>
              </a:r>
              <a:endParaRPr lang="en-US" altLang="ko-KR" sz="10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95936" y="2495642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Dehydration Waste</a:t>
              </a:r>
            </a:p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(20 ton/day)</a:t>
              </a:r>
              <a:endParaRPr lang="en-US" altLang="ko-KR" sz="10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165406" y="2502227"/>
              <a:ext cx="165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Solid &amp; Liquid </a:t>
              </a:r>
            </a:p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Fertilizer Support Facility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229504" y="2042872"/>
              <a:ext cx="165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Solid &amp; Liquid </a:t>
              </a:r>
            </a:p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Fertilizer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279263" y="2506858"/>
              <a:ext cx="1654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(USD $52,000/year)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517637" y="2506858"/>
              <a:ext cx="16548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Golf Resort, </a:t>
              </a:r>
            </a:p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Farmland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-41792" y="4729775"/>
              <a:ext cx="1654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Biogas Tank Facility</a:t>
              </a:r>
              <a:endParaRPr lang="en-US" altLang="ko-KR" sz="10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7704" y="3793671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Biogas</a:t>
              </a:r>
            </a:p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(3,000 m</a:t>
              </a:r>
              <a:r>
                <a:rPr lang="en-US" altLang="ko-KR" sz="1000" baseline="30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3</a:t>
              </a:r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/day)</a:t>
              </a:r>
              <a:endParaRPr lang="en-US" altLang="ko-KR" sz="10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755677" y="4613858"/>
              <a:ext cx="1654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Gas Refining</a:t>
              </a:r>
              <a:endParaRPr lang="en-US" altLang="ko-KR" sz="10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687928" y="4803582"/>
              <a:ext cx="1654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Refining, Heat Facility</a:t>
              </a:r>
              <a:endParaRPr lang="en-US" altLang="ko-KR" sz="10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25448" y="4256458"/>
              <a:ext cx="16548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Gas Supply</a:t>
              </a:r>
              <a:endParaRPr lang="en-US" altLang="ko-KR" sz="10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45427" y="4635160"/>
              <a:ext cx="2150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Saving Heating Expenditure  </a:t>
              </a:r>
            </a:p>
            <a:p>
              <a:pPr algn="ctr"/>
              <a:r>
                <a:rPr lang="en-US" altLang="ko-KR" sz="1000" dirty="0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USD $910/year/household</a:t>
              </a:r>
              <a:endParaRPr lang="en-US" altLang="ko-KR" sz="1000" baseline="300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331639" y="1255455"/>
              <a:ext cx="6602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u="sng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Utilising Livestock &amp; Food Waste to Fertilizer &amp; Citygas </a:t>
              </a:r>
              <a:endParaRPr lang="ko-KR" altLang="en-US" u="sng" dirty="0"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" y="5325736"/>
            <a:ext cx="9154852" cy="145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직사각형 90"/>
          <p:cNvSpPr/>
          <p:nvPr/>
        </p:nvSpPr>
        <p:spPr>
          <a:xfrm>
            <a:off x="251520" y="6477864"/>
            <a:ext cx="2520280" cy="306694"/>
          </a:xfrm>
          <a:prstGeom prst="rect">
            <a:avLst/>
          </a:prstGeom>
          <a:solidFill>
            <a:srgbClr val="E1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직사각형 91"/>
          <p:cNvSpPr/>
          <p:nvPr/>
        </p:nvSpPr>
        <p:spPr>
          <a:xfrm>
            <a:off x="3933259" y="6117824"/>
            <a:ext cx="2520280" cy="306694"/>
          </a:xfrm>
          <a:prstGeom prst="rect">
            <a:avLst/>
          </a:prstGeom>
          <a:solidFill>
            <a:srgbClr val="E1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직사각형 92"/>
          <p:cNvSpPr/>
          <p:nvPr/>
        </p:nvSpPr>
        <p:spPr>
          <a:xfrm>
            <a:off x="3707904" y="5613768"/>
            <a:ext cx="3096344" cy="306694"/>
          </a:xfrm>
          <a:prstGeom prst="rect">
            <a:avLst/>
          </a:prstGeom>
          <a:solidFill>
            <a:srgbClr val="E1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직사각형 93"/>
          <p:cNvSpPr/>
          <p:nvPr/>
        </p:nvSpPr>
        <p:spPr>
          <a:xfrm>
            <a:off x="5940152" y="6459202"/>
            <a:ext cx="3096344" cy="306694"/>
          </a:xfrm>
          <a:prstGeom prst="rect">
            <a:avLst/>
          </a:prstGeom>
          <a:solidFill>
            <a:srgbClr val="E1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5" name="직사각형 94"/>
          <p:cNvSpPr/>
          <p:nvPr/>
        </p:nvSpPr>
        <p:spPr>
          <a:xfrm>
            <a:off x="26164" y="4795718"/>
            <a:ext cx="9117836" cy="532658"/>
          </a:xfrm>
          <a:prstGeom prst="rect">
            <a:avLst/>
          </a:prstGeom>
          <a:solidFill>
            <a:srgbClr val="E1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07504" y="4879697"/>
            <a:ext cx="892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ko-K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mproving Income of Residents by selling RE Electricity installed on Sewage Treatment Plant </a:t>
            </a:r>
            <a:endParaRPr lang="ko-KR" altLang="en-US" sz="1400" u="sng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-41792" y="6424518"/>
            <a:ext cx="28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PV &amp; Small Hydro Installed </a:t>
            </a:r>
          </a:p>
          <a:p>
            <a:pPr algn="ctr"/>
            <a:r>
              <a:rPr lang="en-US" altLang="ko-KR" sz="1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on Sewage Treatment Plant</a:t>
            </a:r>
            <a:endParaRPr lang="en-US" altLang="ko-KR" sz="1000" baseline="30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707904" y="5560422"/>
            <a:ext cx="28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PV Electricity Sales</a:t>
            </a:r>
          </a:p>
          <a:p>
            <a:pPr algn="ctr"/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(USD $52,000/year)</a:t>
            </a:r>
            <a:endParaRPr lang="en-US" altLang="ko-KR" sz="1000" baseline="30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17235" y="6068423"/>
            <a:ext cx="28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Small Hydro Electricity Sales</a:t>
            </a:r>
          </a:p>
          <a:p>
            <a:pPr algn="ctr"/>
            <a:r>
              <a:rPr lang="en-US" altLang="ko-KR" sz="1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(USD $38,000/year)</a:t>
            </a:r>
            <a:endParaRPr lang="en-US" altLang="ko-KR" sz="1000" baseline="300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7740351" y="5213007"/>
            <a:ext cx="1377933" cy="1264857"/>
          </a:xfrm>
          <a:prstGeom prst="rect">
            <a:avLst/>
          </a:prstGeom>
          <a:solidFill>
            <a:srgbClr val="E1F3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번개 100"/>
          <p:cNvSpPr/>
          <p:nvPr/>
        </p:nvSpPr>
        <p:spPr>
          <a:xfrm>
            <a:off x="7847044" y="5328376"/>
            <a:ext cx="1189451" cy="109614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TextBox 101"/>
          <p:cNvSpPr txBox="1"/>
          <p:nvPr/>
        </p:nvSpPr>
        <p:spPr>
          <a:xfrm>
            <a:off x="7524328" y="6381328"/>
            <a:ext cx="1654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Electricity Company</a:t>
            </a:r>
          </a:p>
        </p:txBody>
      </p:sp>
      <p:sp>
        <p:nvSpPr>
          <p:cNvPr id="104" name="모서리가 둥근 직사각형 103"/>
          <p:cNvSpPr/>
          <p:nvPr/>
        </p:nvSpPr>
        <p:spPr>
          <a:xfrm>
            <a:off x="179511" y="804704"/>
            <a:ext cx="4761859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Best Practice – Hong Chun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0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9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-2. Eco-Friendly Energy Town(Abroad)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6177"/>
            <a:ext cx="760608" cy="6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108"/>
          <p:cNvGrpSpPr>
            <a:grpSpLocks/>
          </p:cNvGrpSpPr>
          <p:nvPr/>
        </p:nvGrpSpPr>
        <p:grpSpPr bwMode="auto">
          <a:xfrm>
            <a:off x="-57720" y="678978"/>
            <a:ext cx="9252520" cy="2592289"/>
            <a:chOff x="281" y="2507"/>
            <a:chExt cx="5181" cy="1649"/>
          </a:xfrm>
        </p:grpSpPr>
        <p:pic>
          <p:nvPicPr>
            <p:cNvPr id="55" name="Picture 109" descr="304948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179511" y="1169318"/>
            <a:ext cx="8892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1600" kern="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Energy Independent Eco-Friendly Energy Town </a:t>
            </a:r>
          </a:p>
          <a:p>
            <a:pPr lvl="0"/>
            <a:r>
              <a:rPr lang="en-US" altLang="ko-KR" sz="1600" kern="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(PV 250kW, Biomass 30kW, ESS 1MWh, </a:t>
            </a:r>
            <a:r>
              <a:rPr lang="en-US" altLang="ko-KR" sz="1600" kern="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Microgrid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58" name="Picture 14" descr="011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1167217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모서리가 둥근 직사각형 31"/>
          <p:cNvSpPr/>
          <p:nvPr/>
        </p:nvSpPr>
        <p:spPr>
          <a:xfrm>
            <a:off x="179512" y="809278"/>
            <a:ext cx="1656184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Ethiopia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38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8" y="1800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3" y="209460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604069" y="2047131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Korean Delegation to Ethiopia Site Survey</a:t>
            </a:r>
            <a:r>
              <a:rPr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(Jun. 2016)</a:t>
            </a:r>
            <a:endParaRPr lang="en-US" altLang="ko-KR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3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" y="242073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602898" y="2373263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Project </a:t>
            </a:r>
            <a:r>
              <a:rPr lang="en-US" altLang="ko-KR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Concept Paper(PCP) received</a:t>
            </a:r>
            <a:r>
              <a:rPr lang="en-US" altLang="ko-KR" sz="14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(Aug. 2016)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5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2" y="27659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615598" y="2718445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Feasibility Study/ODA Budget approved/</a:t>
            </a:r>
            <a:r>
              <a:rPr lang="en-US" altLang="ko-KR" sz="16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Koftu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47" name="Group 108"/>
          <p:cNvGrpSpPr>
            <a:grpSpLocks/>
          </p:cNvGrpSpPr>
          <p:nvPr/>
        </p:nvGrpSpPr>
        <p:grpSpPr bwMode="auto">
          <a:xfrm>
            <a:off x="-57720" y="2983235"/>
            <a:ext cx="9252520" cy="2457797"/>
            <a:chOff x="281" y="2507"/>
            <a:chExt cx="5181" cy="1649"/>
          </a:xfrm>
        </p:grpSpPr>
        <p:pic>
          <p:nvPicPr>
            <p:cNvPr id="48" name="Picture 109" descr="304948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243011" y="3540373"/>
            <a:ext cx="8525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1600" kern="0" spc="-1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Mine Damage Restoration Eco-Friendly Energy Town </a:t>
            </a:r>
            <a:endParaRPr lang="en-US" altLang="ko-KR" sz="1600" kern="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lvl="0"/>
            <a:r>
              <a:rPr lang="en-US" altLang="ko-KR" sz="1600" kern="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spc="-1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(PV 300kW, Small Wind 100kW, ESS  900kWh, </a:t>
            </a:r>
            <a:r>
              <a:rPr lang="en-US" altLang="ko-KR" sz="1600" kern="0" spc="-1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Microgrid</a:t>
            </a:r>
            <a:r>
              <a:rPr lang="en-US" altLang="ko-KR" sz="1600" kern="0" spc="-1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spc="-1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52" name="Picture 14" descr="011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3538272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3" y="4088803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591369" y="4029447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MoU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(Jul. 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2016)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: MOTIE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(KR)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-MOE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(MN)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69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8" y="438636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52"/>
          <p:cNvSpPr txBox="1">
            <a:spLocks noChangeArrowheads="1"/>
          </p:cNvSpPr>
          <p:nvPr/>
        </p:nvSpPr>
        <p:spPr bwMode="auto">
          <a:xfrm>
            <a:off x="594544" y="4327004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Korean Delegation to Mongolia Site Survey</a:t>
            </a:r>
            <a:r>
              <a:rPr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(Aug. 2016)</a:t>
            </a:r>
            <a:endParaRPr lang="en-US" altLang="ko-KR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75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" y="4670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52"/>
          <p:cNvSpPr txBox="1">
            <a:spLocks noChangeArrowheads="1"/>
          </p:cNvSpPr>
          <p:nvPr/>
        </p:nvSpPr>
        <p:spPr bwMode="auto">
          <a:xfrm>
            <a:off x="593373" y="4610844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Project </a:t>
            </a:r>
            <a:r>
              <a:rPr lang="en-US" altLang="ko-KR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Concept Paper</a:t>
            </a:r>
            <a:r>
              <a:rPr lang="en-US" altLang="ko-KR" sz="14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(PCP)</a:t>
            </a:r>
            <a:r>
              <a:rPr lang="en-US" altLang="ko-KR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received</a:t>
            </a:r>
            <a:r>
              <a:rPr lang="en-US" altLang="ko-KR" sz="14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(Aug. 2016)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77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2" y="4971949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606073" y="4912593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Feasibility Study / ODA Budget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approved / </a:t>
            </a:r>
            <a:r>
              <a:rPr lang="en-US" altLang="ko-KR" sz="16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Nalaikh</a:t>
            </a:r>
            <a:endParaRPr lang="ko-KR" altLang="en-US" sz="16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179512" y="3155826"/>
            <a:ext cx="1728192" cy="3362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Mongolia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1025" name="_x271367944" descr="DRW0000071c334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12751"/>
          <a:stretch/>
        </p:blipFill>
        <p:spPr bwMode="auto">
          <a:xfrm>
            <a:off x="6719459" y="927769"/>
            <a:ext cx="2365529" cy="20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600894" y="1741344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MoU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(May. 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2016) 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: MOTIE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(K</a:t>
            </a:r>
            <a:r>
              <a:rPr lang="en-US" altLang="ko-KR" sz="14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R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-Vice Minister of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Economic Cluster</a:t>
            </a:r>
            <a:r>
              <a:rPr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(ET)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1027" name="Picture 3" descr="C:\Users\1874\Desktop\map_Mongoli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982" r="1348" b="2296"/>
          <a:stretch/>
        </p:blipFill>
        <p:spPr bwMode="auto">
          <a:xfrm>
            <a:off x="5720062" y="3415283"/>
            <a:ext cx="3343519" cy="167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/>
          <p:cNvSpPr/>
          <p:nvPr/>
        </p:nvSpPr>
        <p:spPr>
          <a:xfrm>
            <a:off x="7780610" y="39690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714952" y="3777694"/>
            <a:ext cx="654422" cy="137527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err="1" smtClean="0">
                <a:solidFill>
                  <a:schemeClr val="tx1"/>
                </a:solidFill>
              </a:rPr>
              <a:t>Nalaikh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grpSp>
        <p:nvGrpSpPr>
          <p:cNvPr id="53" name="Group 108"/>
          <p:cNvGrpSpPr>
            <a:grpSpLocks/>
          </p:cNvGrpSpPr>
          <p:nvPr/>
        </p:nvGrpSpPr>
        <p:grpSpPr bwMode="auto">
          <a:xfrm>
            <a:off x="-54096" y="5172051"/>
            <a:ext cx="9252520" cy="1790674"/>
            <a:chOff x="281" y="2507"/>
            <a:chExt cx="5181" cy="1649"/>
          </a:xfrm>
        </p:grpSpPr>
        <p:pic>
          <p:nvPicPr>
            <p:cNvPr id="59" name="Picture 109" descr="304948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246635" y="5647531"/>
            <a:ext cx="8892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1600" kern="0" spc="-1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lang="en-US" altLang="ko-KR" sz="1600" kern="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Energy Independent Eco-Friendly Energy Town (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PV, Mini Hydropower, </a:t>
            </a:r>
            <a:r>
              <a:rPr lang="en-US" altLang="ko-KR" sz="1600" kern="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Microgrid</a:t>
            </a:r>
            <a:r>
              <a:rPr lang="en-US" altLang="ko-KR" sz="1600" kern="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62" name="Picture 14" descr="011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83136" y="5646365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" y="600977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52"/>
          <p:cNvSpPr txBox="1">
            <a:spLocks noChangeArrowheads="1"/>
          </p:cNvSpPr>
          <p:nvPr/>
        </p:nvSpPr>
        <p:spPr bwMode="auto">
          <a:xfrm>
            <a:off x="572768" y="5950421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MoU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</a:t>
            </a:r>
            <a:r>
              <a:rPr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S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ep. 2016)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: MOTIE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(K</a:t>
            </a:r>
            <a:r>
              <a:rPr lang="en-US" altLang="ko-KR" sz="14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R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-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MEM</a:t>
            </a:r>
            <a:r>
              <a:rPr kumimoji="1"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(LA)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65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8" y="628828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52"/>
          <p:cNvSpPr txBox="1">
            <a:spLocks noChangeArrowheads="1"/>
          </p:cNvSpPr>
          <p:nvPr/>
        </p:nvSpPr>
        <p:spPr bwMode="auto">
          <a:xfrm>
            <a:off x="567884" y="6209878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Korean Delegation to Laos Site Survey</a:t>
            </a:r>
            <a:r>
              <a:rPr lang="en-US" altLang="ko-KR" sz="14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(Sep. 2016)</a:t>
            </a:r>
          </a:p>
        </p:txBody>
      </p:sp>
      <p:sp>
        <p:nvSpPr>
          <p:cNvPr id="68" name="모서리가 둥근 직사각형 67"/>
          <p:cNvSpPr/>
          <p:nvPr/>
        </p:nvSpPr>
        <p:spPr>
          <a:xfrm>
            <a:off x="172024" y="5319349"/>
            <a:ext cx="2304256" cy="320040"/>
          </a:xfrm>
          <a:prstGeom prst="roundRect">
            <a:avLst/>
          </a:prstGeom>
          <a:gradFill>
            <a:gsLst>
              <a:gs pos="0">
                <a:srgbClr val="0070C0"/>
              </a:gs>
              <a:gs pos="90000">
                <a:srgbClr val="1F82F9"/>
              </a:gs>
              <a:gs pos="100000">
                <a:srgbClr val="1F82F9"/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Lao PDR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70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0" y="656145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 Box 52"/>
          <p:cNvSpPr txBox="1">
            <a:spLocks noChangeArrowheads="1"/>
          </p:cNvSpPr>
          <p:nvPr/>
        </p:nvSpPr>
        <p:spPr bwMode="auto">
          <a:xfrm>
            <a:off x="571476" y="6502102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Feasibility Study is on conducting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20. Eco-Friendly Energy Town(Abroad)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6177"/>
            <a:ext cx="760608" cy="63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108"/>
          <p:cNvGrpSpPr>
            <a:grpSpLocks/>
          </p:cNvGrpSpPr>
          <p:nvPr/>
        </p:nvGrpSpPr>
        <p:grpSpPr bwMode="auto">
          <a:xfrm>
            <a:off x="-57720" y="730796"/>
            <a:ext cx="9252520" cy="2236242"/>
            <a:chOff x="281" y="2507"/>
            <a:chExt cx="5181" cy="1649"/>
          </a:xfrm>
        </p:grpSpPr>
        <p:pic>
          <p:nvPicPr>
            <p:cNvPr id="55" name="Picture 109" descr="304948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7" name="Text Box 52"/>
          <p:cNvSpPr txBox="1">
            <a:spLocks noChangeArrowheads="1"/>
          </p:cNvSpPr>
          <p:nvPr/>
        </p:nvSpPr>
        <p:spPr bwMode="auto">
          <a:xfrm>
            <a:off x="179511" y="1268760"/>
            <a:ext cx="8892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1600" kern="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lang="en-US" altLang="ko-KR" sz="160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Energy Independent Eco-Friendly Energy Town (PV 250kW, Biomass 30kW, ESS 1MWh, </a:t>
            </a:r>
            <a:r>
              <a:rPr lang="en-US" altLang="ko-KR" sz="1600" kern="0" spc="-1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Microgrid</a:t>
            </a:r>
            <a:r>
              <a:rPr lang="en-US" altLang="ko-KR" sz="160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spc="-1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58" name="Picture 14" descr="011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1295234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모서리가 둥근 직사각형 31"/>
          <p:cNvSpPr/>
          <p:nvPr/>
        </p:nvSpPr>
        <p:spPr>
          <a:xfrm>
            <a:off x="179512" y="908720"/>
            <a:ext cx="1656184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Ethiopia</a:t>
            </a:r>
            <a:endParaRPr lang="ko-KR" altLang="en-US" sz="2400" dirty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38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8" y="168815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581844" y="1628800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MoU (May, 2016) – MOTIE(</a:t>
            </a:r>
            <a:r>
              <a:rPr kumimoji="1" lang="en-US" altLang="ko-KR" sz="16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)-Vice Minister of 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Economic Cluster(</a:t>
            </a:r>
            <a:r>
              <a:rPr lang="en-US" altLang="ko-KR" sz="16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Ethi</a:t>
            </a:r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1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8" y="199295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594544" y="1933600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Korean Delegation to Ethiopia Site Survey(June 2016)</a:t>
            </a:r>
          </a:p>
        </p:txBody>
      </p:sp>
      <p:pic>
        <p:nvPicPr>
          <p:cNvPr id="43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" y="227272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593373" y="2213372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Project </a:t>
            </a:r>
            <a:r>
              <a:rPr lang="en-US" altLang="ko-KR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Concept Paper(PCP) received(Aug. 2016)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5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7" y="257752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606073" y="2518172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Feasibility Study is on conducting, ODA Budget approval is at final stage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47" name="Group 108"/>
          <p:cNvGrpSpPr>
            <a:grpSpLocks/>
          </p:cNvGrpSpPr>
          <p:nvPr/>
        </p:nvGrpSpPr>
        <p:grpSpPr bwMode="auto">
          <a:xfrm>
            <a:off x="-57720" y="2776861"/>
            <a:ext cx="9252520" cy="2359126"/>
            <a:chOff x="281" y="2507"/>
            <a:chExt cx="5181" cy="1649"/>
          </a:xfrm>
        </p:grpSpPr>
        <p:pic>
          <p:nvPicPr>
            <p:cNvPr id="48" name="Picture 109" descr="304948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243011" y="3314824"/>
            <a:ext cx="9297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1600" kern="0" spc="-1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</a:t>
            </a:r>
            <a:r>
              <a:rPr lang="en-US" altLang="ko-KR" sz="155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Mine Damage Restoration Eco-Friendly Energy Town (PV 300kW, Small Wind 100kW, ESS  900kWh, </a:t>
            </a:r>
            <a:r>
              <a:rPr lang="en-US" altLang="ko-KR" sz="1550" kern="0" spc="-1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Microgrid</a:t>
            </a:r>
            <a:r>
              <a:rPr lang="en-US" altLang="ko-KR" sz="155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550" spc="-1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52" name="Picture 14" descr="011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9512" y="3341298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8" y="374692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581844" y="3687564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MoU (July, 2016) – MOTIE(</a:t>
            </a:r>
            <a:r>
              <a:rPr kumimoji="1" lang="en-US" altLang="ko-KR" sz="16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)-MOE(</a:t>
            </a:r>
            <a:r>
              <a:rPr kumimoji="1" lang="en-US" altLang="ko-KR" sz="16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Mong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69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8" y="405172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52"/>
          <p:cNvSpPr txBox="1">
            <a:spLocks noChangeArrowheads="1"/>
          </p:cNvSpPr>
          <p:nvPr/>
        </p:nvSpPr>
        <p:spPr bwMode="auto">
          <a:xfrm>
            <a:off x="594544" y="3992364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Korean Delegation to Mongolia Site Survey(Aug. 2016)</a:t>
            </a:r>
          </a:p>
        </p:txBody>
      </p:sp>
      <p:pic>
        <p:nvPicPr>
          <p:cNvPr id="75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" y="433149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52"/>
          <p:cNvSpPr txBox="1">
            <a:spLocks noChangeArrowheads="1"/>
          </p:cNvSpPr>
          <p:nvPr/>
        </p:nvSpPr>
        <p:spPr bwMode="auto">
          <a:xfrm>
            <a:off x="593373" y="4272136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Project </a:t>
            </a:r>
            <a:r>
              <a:rPr lang="en-US" altLang="ko-KR" sz="16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Concept Paper(PCP) received(Aug. 2016)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77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7" y="463629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606073" y="4576936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Feasibility Study is on conducting, ODA Budget approval is at final stage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9" name="모서리가 둥근 직사각형 78"/>
          <p:cNvSpPr/>
          <p:nvPr/>
        </p:nvSpPr>
        <p:spPr>
          <a:xfrm>
            <a:off x="179512" y="2958852"/>
            <a:ext cx="1728192" cy="33629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Mongolia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80" name="Group 108"/>
          <p:cNvGrpSpPr>
            <a:grpSpLocks/>
          </p:cNvGrpSpPr>
          <p:nvPr/>
        </p:nvGrpSpPr>
        <p:grpSpPr bwMode="auto">
          <a:xfrm>
            <a:off x="-59308" y="4952868"/>
            <a:ext cx="9252520" cy="1993492"/>
            <a:chOff x="281" y="2507"/>
            <a:chExt cx="5181" cy="1649"/>
          </a:xfrm>
        </p:grpSpPr>
        <p:pic>
          <p:nvPicPr>
            <p:cNvPr id="81" name="Picture 109" descr="3049488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3" name="Text Box 52"/>
          <p:cNvSpPr txBox="1">
            <a:spLocks noChangeArrowheads="1"/>
          </p:cNvSpPr>
          <p:nvPr/>
        </p:nvSpPr>
        <p:spPr bwMode="auto">
          <a:xfrm>
            <a:off x="241423" y="5567031"/>
            <a:ext cx="8892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/>
            <a:r>
              <a:rPr lang="en-US" altLang="ko-KR" sz="1600" kern="0" spc="-1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  Waste Management  Eco-Friendly Energy Town (Discussion on EU FUND </a:t>
            </a:r>
            <a:r>
              <a:rPr lang="en-US" altLang="ko-KR" sz="1600" kern="0" spc="-1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utilisation</a:t>
            </a:r>
            <a:r>
              <a:rPr lang="en-US" altLang="ko-KR" sz="1600" kern="0" spc="-1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 with local companies) </a:t>
            </a:r>
            <a:endParaRPr lang="ko-KR" altLang="en-US" sz="1600" spc="-100" dirty="0"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pic>
        <p:nvPicPr>
          <p:cNvPr id="84" name="Picture 14" descr="011"/>
          <p:cNvPicPr>
            <a:picLocks noChangeAspect="1" noChangeArrowheads="1"/>
          </p:cNvPicPr>
          <p:nvPr/>
        </p:nvPicPr>
        <p:blipFill>
          <a:blip r:embed="rId5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33" b="77005"/>
          <a:stretch>
            <a:fillRect/>
          </a:stretch>
        </p:blipFill>
        <p:spPr bwMode="auto">
          <a:xfrm>
            <a:off x="177924" y="5517305"/>
            <a:ext cx="2746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0" y="596102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 Box 52"/>
          <p:cNvSpPr txBox="1">
            <a:spLocks noChangeArrowheads="1"/>
          </p:cNvSpPr>
          <p:nvPr/>
        </p:nvSpPr>
        <p:spPr bwMode="auto">
          <a:xfrm>
            <a:off x="567556" y="5901671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MoU (April, 2016) – KEA(</a:t>
            </a:r>
            <a:r>
              <a:rPr kumimoji="1" lang="en-US" altLang="ko-KR" sz="1600" dirty="0" err="1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</a:t>
            </a:r>
            <a:r>
              <a:rPr kumimoji="1"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)-KAFE(Poland)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87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" y="6265827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 Box 52"/>
          <p:cNvSpPr txBox="1">
            <a:spLocks noChangeArrowheads="1"/>
          </p:cNvSpPr>
          <p:nvPr/>
        </p:nvSpPr>
        <p:spPr bwMode="auto">
          <a:xfrm>
            <a:off x="580256" y="6206471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Korean Delegation to Ethiopia Site Survey(Aug. 2016)</a:t>
            </a:r>
          </a:p>
        </p:txBody>
      </p:sp>
      <p:sp>
        <p:nvSpPr>
          <p:cNvPr id="37" name="모서리가 둥근 직사각형 36"/>
          <p:cNvSpPr/>
          <p:nvPr/>
        </p:nvSpPr>
        <p:spPr>
          <a:xfrm>
            <a:off x="166812" y="5157316"/>
            <a:ext cx="2304256" cy="32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Arial Rounded MT Bold" pitchFamily="34" charset="0"/>
                <a:ea typeface="HY헤드라인M" pitchFamily="18" charset="-127"/>
                <a:cs typeface="Arial" pitchFamily="34" charset="0"/>
              </a:rPr>
              <a:t>Poland</a:t>
            </a:r>
            <a:endParaRPr lang="ko-KR" altLang="en-US" sz="2400" dirty="0" smtClean="0">
              <a:latin typeface="Arial Rounded MT Bold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94" name="Picture 188" descr="점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7" y="653417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52"/>
          <p:cNvSpPr txBox="1">
            <a:spLocks noChangeArrowheads="1"/>
          </p:cNvSpPr>
          <p:nvPr/>
        </p:nvSpPr>
        <p:spPr bwMode="auto">
          <a:xfrm>
            <a:off x="593373" y="6474822"/>
            <a:ext cx="8489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60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Feasibility Study is on conducting</a:t>
            </a:r>
            <a:endParaRPr kumimoji="1" lang="ko-KR" altLang="en-US" sz="160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53" name="Picture 2" descr="C:\Users\BOOM\Downloads\포맷변환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" name="직사각형 58"/>
          <p:cNvSpPr/>
          <p:nvPr/>
        </p:nvSpPr>
        <p:spPr>
          <a:xfrm>
            <a:off x="1960431" y="1219926"/>
            <a:ext cx="4863911" cy="1015663"/>
          </a:xfrm>
          <a:prstGeom prst="rect">
            <a:avLst/>
          </a:prstGeom>
          <a:scene3d>
            <a:camera prst="orthographicFront"/>
            <a:lightRig rig="threePt" dir="t"/>
          </a:scene3d>
          <a:sp3d extrusionH="6350">
            <a:bevelT w="0" h="63500"/>
          </a:sp3d>
        </p:spPr>
        <p:txBody>
          <a:bodyPr wrap="square" lIns="0" tIns="0" rIns="0" bIns="0">
            <a:spAutoFit/>
            <a:sp3d extrusionH="6350" contourW="19050">
              <a:contourClr>
                <a:schemeClr val="bg1"/>
              </a:contourClr>
            </a:sp3d>
          </a:bodyPr>
          <a:lstStyle/>
          <a:p>
            <a:pPr algn="ctr"/>
            <a:r>
              <a:rPr lang="en-US" altLang="ko-KR" sz="6600" b="1" spc="-100" dirty="0">
                <a:gradFill>
                  <a:gsLst>
                    <a:gs pos="0">
                      <a:srgbClr val="0B6AAC"/>
                    </a:gs>
                    <a:gs pos="93000">
                      <a:srgbClr val="07205F"/>
                    </a:gs>
                  </a:gsLst>
                  <a:lin ang="5100000" scaled="0"/>
                </a:gradFill>
                <a:effectLst>
                  <a:outerShdw blurRad="25400" dist="38100" dir="2700000" algn="tl" rotWithShape="0">
                    <a:schemeClr val="accent1">
                      <a:lumMod val="40000"/>
                      <a:lumOff val="60000"/>
                      <a:alpha val="41000"/>
                    </a:schemeClr>
                  </a:outerShdw>
                </a:effectLst>
                <a:latin typeface="-웹윤고딕150" panose="02030504000101010101" pitchFamily="18" charset="-127"/>
                <a:ea typeface="-웹윤고딕150" panose="02030504000101010101" pitchFamily="18" charset="-127"/>
              </a:rPr>
              <a:t>Thank You</a:t>
            </a:r>
            <a:endParaRPr lang="ko-KR" altLang="en-US" sz="6600" b="1" spc="-100" dirty="0">
              <a:gradFill>
                <a:gsLst>
                  <a:gs pos="0">
                    <a:srgbClr val="0B6AAC"/>
                  </a:gs>
                  <a:gs pos="93000">
                    <a:srgbClr val="07205F"/>
                  </a:gs>
                </a:gsLst>
                <a:lin ang="5100000" scaled="0"/>
              </a:gradFill>
              <a:effectLst>
                <a:outerShdw blurRad="25400" dist="38100" dir="2700000" algn="tl" rotWithShape="0">
                  <a:schemeClr val="accent1">
                    <a:lumMod val="40000"/>
                    <a:lumOff val="60000"/>
                    <a:alpha val="41000"/>
                  </a:schemeClr>
                </a:outerShdw>
              </a:effectLst>
              <a:latin typeface="-웹윤고딕150" panose="02030504000101010101" pitchFamily="18" charset="-127"/>
              <a:ea typeface="-웹윤고딕150" panose="02030504000101010101" pitchFamily="18" charset="-127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2986421" y="2431673"/>
            <a:ext cx="2793893" cy="482978"/>
            <a:chOff x="886213" y="896012"/>
            <a:chExt cx="3742938" cy="647038"/>
          </a:xfrm>
        </p:grpSpPr>
        <p:grpSp>
          <p:nvGrpSpPr>
            <p:cNvPr id="61" name="그룹 60"/>
            <p:cNvGrpSpPr/>
            <p:nvPr/>
          </p:nvGrpSpPr>
          <p:grpSpPr>
            <a:xfrm>
              <a:off x="886213" y="896012"/>
              <a:ext cx="695364" cy="647038"/>
              <a:chOff x="-785850" y="214290"/>
              <a:chExt cx="1076364" cy="1001559"/>
            </a:xfrm>
          </p:grpSpPr>
          <p:sp>
            <p:nvSpPr>
              <p:cNvPr id="100" name="Freeform 5"/>
              <p:cNvSpPr>
                <a:spLocks noEditPoints="1"/>
              </p:cNvSpPr>
              <p:nvPr/>
            </p:nvSpPr>
            <p:spPr bwMode="auto">
              <a:xfrm>
                <a:off x="-785850" y="214290"/>
                <a:ext cx="1076364" cy="1001559"/>
              </a:xfrm>
              <a:custGeom>
                <a:avLst/>
                <a:gdLst>
                  <a:gd name="T0" fmla="*/ 123 w 247"/>
                  <a:gd name="T1" fmla="*/ 0 h 227"/>
                  <a:gd name="T2" fmla="*/ 123 w 247"/>
                  <a:gd name="T3" fmla="*/ 0 h 227"/>
                  <a:gd name="T4" fmla="*/ 0 w 247"/>
                  <a:gd name="T5" fmla="*/ 114 h 227"/>
                  <a:gd name="T6" fmla="*/ 0 w 247"/>
                  <a:gd name="T7" fmla="*/ 114 h 227"/>
                  <a:gd name="T8" fmla="*/ 123 w 247"/>
                  <a:gd name="T9" fmla="*/ 227 h 227"/>
                  <a:gd name="T10" fmla="*/ 123 w 247"/>
                  <a:gd name="T11" fmla="*/ 227 h 227"/>
                  <a:gd name="T12" fmla="*/ 247 w 247"/>
                  <a:gd name="T13" fmla="*/ 114 h 227"/>
                  <a:gd name="T14" fmla="*/ 247 w 247"/>
                  <a:gd name="T15" fmla="*/ 114 h 227"/>
                  <a:gd name="T16" fmla="*/ 123 w 247"/>
                  <a:gd name="T17" fmla="*/ 0 h 227"/>
                  <a:gd name="T18" fmla="*/ 234 w 247"/>
                  <a:gd name="T19" fmla="*/ 114 h 227"/>
                  <a:gd name="T20" fmla="*/ 234 w 247"/>
                  <a:gd name="T21" fmla="*/ 114 h 227"/>
                  <a:gd name="T22" fmla="*/ 123 w 247"/>
                  <a:gd name="T23" fmla="*/ 222 h 227"/>
                  <a:gd name="T24" fmla="*/ 12 w 247"/>
                  <a:gd name="T25" fmla="*/ 114 h 227"/>
                  <a:gd name="T26" fmla="*/ 12 w 247"/>
                  <a:gd name="T27" fmla="*/ 114 h 227"/>
                  <a:gd name="T28" fmla="*/ 123 w 247"/>
                  <a:gd name="T29" fmla="*/ 6 h 227"/>
                  <a:gd name="T30" fmla="*/ 234 w 247"/>
                  <a:gd name="T31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227"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47" y="2"/>
                      <a:pt x="0" y="56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71"/>
                      <a:pt x="47" y="225"/>
                      <a:pt x="123" y="227"/>
                    </a:cubicBezTo>
                    <a:cubicBezTo>
                      <a:pt x="123" y="227"/>
                      <a:pt x="123" y="227"/>
                      <a:pt x="123" y="227"/>
                    </a:cubicBezTo>
                    <a:cubicBezTo>
                      <a:pt x="200" y="225"/>
                      <a:pt x="247" y="171"/>
                      <a:pt x="247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56"/>
                      <a:pt x="200" y="2"/>
                      <a:pt x="123" y="0"/>
                    </a:cubicBezTo>
                    <a:moveTo>
                      <a:pt x="234" y="114"/>
                    </a:moveTo>
                    <a:cubicBezTo>
                      <a:pt x="234" y="114"/>
                      <a:pt x="234" y="114"/>
                      <a:pt x="234" y="114"/>
                    </a:cubicBezTo>
                    <a:cubicBezTo>
                      <a:pt x="234" y="168"/>
                      <a:pt x="200" y="219"/>
                      <a:pt x="123" y="222"/>
                    </a:cubicBezTo>
                    <a:cubicBezTo>
                      <a:pt x="46" y="219"/>
                      <a:pt x="12" y="168"/>
                      <a:pt x="12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60"/>
                      <a:pt x="46" y="8"/>
                      <a:pt x="123" y="6"/>
                    </a:cubicBezTo>
                    <a:cubicBezTo>
                      <a:pt x="200" y="8"/>
                      <a:pt x="234" y="60"/>
                      <a:pt x="234" y="114"/>
                    </a:cubicBez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101" name="Freeform 6"/>
              <p:cNvSpPr>
                <a:spLocks/>
              </p:cNvSpPr>
              <p:nvPr/>
            </p:nvSpPr>
            <p:spPr bwMode="auto">
              <a:xfrm>
                <a:off x="234410" y="717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-249746" y="11929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103" name="Rectangle 8"/>
              <p:cNvSpPr>
                <a:spLocks noChangeArrowheads="1"/>
              </p:cNvSpPr>
              <p:nvPr/>
            </p:nvSpPr>
            <p:spPr bwMode="auto">
              <a:xfrm>
                <a:off x="-249746" y="241303"/>
                <a:ext cx="2078" cy="2078"/>
              </a:xfrm>
              <a:prstGeom prst="rect">
                <a:avLst/>
              </a:pr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104" name="Freeform 9"/>
              <p:cNvSpPr>
                <a:spLocks/>
              </p:cNvSpPr>
              <p:nvPr/>
            </p:nvSpPr>
            <p:spPr bwMode="auto">
              <a:xfrm>
                <a:off x="-571824" y="241303"/>
                <a:ext cx="648312" cy="951689"/>
              </a:xfrm>
              <a:custGeom>
                <a:avLst/>
                <a:gdLst>
                  <a:gd name="T0" fmla="*/ 137 w 149"/>
                  <a:gd name="T1" fmla="*/ 76 h 216"/>
                  <a:gd name="T2" fmla="*/ 137 w 149"/>
                  <a:gd name="T3" fmla="*/ 76 h 216"/>
                  <a:gd name="T4" fmla="*/ 76 w 149"/>
                  <a:gd name="T5" fmla="*/ 151 h 216"/>
                  <a:gd name="T6" fmla="*/ 70 w 149"/>
                  <a:gd name="T7" fmla="*/ 143 h 216"/>
                  <a:gd name="T8" fmla="*/ 131 w 149"/>
                  <a:gd name="T9" fmla="*/ 68 h 216"/>
                  <a:gd name="T10" fmla="*/ 106 w 149"/>
                  <a:gd name="T11" fmla="*/ 38 h 216"/>
                  <a:gd name="T12" fmla="*/ 45 w 149"/>
                  <a:gd name="T13" fmla="*/ 112 h 216"/>
                  <a:gd name="T14" fmla="*/ 39 w 149"/>
                  <a:gd name="T15" fmla="*/ 105 h 216"/>
                  <a:gd name="T16" fmla="*/ 99 w 149"/>
                  <a:gd name="T17" fmla="*/ 31 h 216"/>
                  <a:gd name="T18" fmla="*/ 74 w 149"/>
                  <a:gd name="T19" fmla="*/ 0 h 216"/>
                  <a:gd name="T20" fmla="*/ 12 w 149"/>
                  <a:gd name="T21" fmla="*/ 76 h 216"/>
                  <a:gd name="T22" fmla="*/ 0 w 149"/>
                  <a:gd name="T23" fmla="*/ 108 h 216"/>
                  <a:gd name="T24" fmla="*/ 12 w 149"/>
                  <a:gd name="T25" fmla="*/ 139 h 216"/>
                  <a:gd name="T26" fmla="*/ 74 w 149"/>
                  <a:gd name="T27" fmla="*/ 216 h 216"/>
                  <a:gd name="T28" fmla="*/ 137 w 149"/>
                  <a:gd name="T29" fmla="*/ 139 h 216"/>
                  <a:gd name="T30" fmla="*/ 149 w 149"/>
                  <a:gd name="T31" fmla="*/ 108 h 216"/>
                  <a:gd name="T32" fmla="*/ 137 w 149"/>
                  <a:gd name="T33" fmla="*/ 7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216">
                    <a:moveTo>
                      <a:pt x="137" y="76"/>
                    </a:moveTo>
                    <a:cubicBezTo>
                      <a:pt x="137" y="76"/>
                      <a:pt x="137" y="76"/>
                      <a:pt x="137" y="76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0" y="88"/>
                      <a:pt x="0" y="108"/>
                    </a:cubicBezTo>
                    <a:cubicBezTo>
                      <a:pt x="0" y="127"/>
                      <a:pt x="12" y="139"/>
                      <a:pt x="12" y="139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137" y="139"/>
                      <a:pt x="137" y="139"/>
                      <a:pt x="137" y="139"/>
                    </a:cubicBezTo>
                    <a:cubicBezTo>
                      <a:pt x="137" y="139"/>
                      <a:pt x="149" y="127"/>
                      <a:pt x="149" y="108"/>
                    </a:cubicBezTo>
                    <a:cubicBezTo>
                      <a:pt x="149" y="88"/>
                      <a:pt x="137" y="76"/>
                      <a:pt x="137" y="76"/>
                    </a:cubicBezTo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</p:grpSp>
        <p:grpSp>
          <p:nvGrpSpPr>
            <p:cNvPr id="62" name="그룹 61"/>
            <p:cNvGrpSpPr/>
            <p:nvPr/>
          </p:nvGrpSpPr>
          <p:grpSpPr>
            <a:xfrm>
              <a:off x="1713445" y="1014195"/>
              <a:ext cx="2915706" cy="183155"/>
              <a:chOff x="537787" y="328575"/>
              <a:chExt cx="5259597" cy="330391"/>
            </a:xfrm>
          </p:grpSpPr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537787" y="336887"/>
                <a:ext cx="232727" cy="317922"/>
              </a:xfrm>
              <a:custGeom>
                <a:avLst/>
                <a:gdLst>
                  <a:gd name="T0" fmla="*/ 25 w 53"/>
                  <a:gd name="T1" fmla="*/ 35 h 72"/>
                  <a:gd name="T2" fmla="*/ 53 w 53"/>
                  <a:gd name="T3" fmla="*/ 72 h 72"/>
                  <a:gd name="T4" fmla="*/ 38 w 53"/>
                  <a:gd name="T5" fmla="*/ 72 h 72"/>
                  <a:gd name="T6" fmla="*/ 30 w 53"/>
                  <a:gd name="T7" fmla="*/ 61 h 72"/>
                  <a:gd name="T8" fmla="*/ 24 w 53"/>
                  <a:gd name="T9" fmla="*/ 53 h 72"/>
                  <a:gd name="T10" fmla="*/ 19 w 53"/>
                  <a:gd name="T11" fmla="*/ 47 h 72"/>
                  <a:gd name="T12" fmla="*/ 16 w 53"/>
                  <a:gd name="T13" fmla="*/ 43 h 72"/>
                  <a:gd name="T14" fmla="*/ 14 w 53"/>
                  <a:gd name="T15" fmla="*/ 40 h 72"/>
                  <a:gd name="T16" fmla="*/ 14 w 53"/>
                  <a:gd name="T17" fmla="*/ 72 h 72"/>
                  <a:gd name="T18" fmla="*/ 0 w 53"/>
                  <a:gd name="T19" fmla="*/ 72 h 72"/>
                  <a:gd name="T20" fmla="*/ 0 w 53"/>
                  <a:gd name="T21" fmla="*/ 0 h 72"/>
                  <a:gd name="T22" fmla="*/ 14 w 53"/>
                  <a:gd name="T23" fmla="*/ 0 h 72"/>
                  <a:gd name="T24" fmla="*/ 14 w 53"/>
                  <a:gd name="T25" fmla="*/ 30 h 72"/>
                  <a:gd name="T26" fmla="*/ 37 w 53"/>
                  <a:gd name="T27" fmla="*/ 0 h 72"/>
                  <a:gd name="T28" fmla="*/ 53 w 53"/>
                  <a:gd name="T29" fmla="*/ 0 h 72"/>
                  <a:gd name="T30" fmla="*/ 25 w 53"/>
                  <a:gd name="T31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72">
                    <a:moveTo>
                      <a:pt x="25" y="35"/>
                    </a:moveTo>
                    <a:cubicBezTo>
                      <a:pt x="53" y="72"/>
                      <a:pt x="53" y="72"/>
                      <a:pt x="53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5" y="68"/>
                      <a:pt x="32" y="64"/>
                      <a:pt x="30" y="61"/>
                    </a:cubicBezTo>
                    <a:cubicBezTo>
                      <a:pt x="27" y="58"/>
                      <a:pt x="25" y="55"/>
                      <a:pt x="24" y="53"/>
                    </a:cubicBezTo>
                    <a:cubicBezTo>
                      <a:pt x="22" y="50"/>
                      <a:pt x="20" y="49"/>
                      <a:pt x="19" y="47"/>
                    </a:cubicBezTo>
                    <a:cubicBezTo>
                      <a:pt x="18" y="46"/>
                      <a:pt x="17" y="44"/>
                      <a:pt x="16" y="43"/>
                    </a:cubicBezTo>
                    <a:cubicBezTo>
                      <a:pt x="15" y="41"/>
                      <a:pt x="14" y="40"/>
                      <a:pt x="14" y="4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65" name="Freeform 11"/>
              <p:cNvSpPr>
                <a:spLocks noEditPoints="1"/>
              </p:cNvSpPr>
              <p:nvPr/>
            </p:nvSpPr>
            <p:spPr bwMode="auto">
              <a:xfrm>
                <a:off x="803761" y="328576"/>
                <a:ext cx="249351" cy="330390"/>
              </a:xfrm>
              <a:custGeom>
                <a:avLst/>
                <a:gdLst>
                  <a:gd name="T0" fmla="*/ 57 w 57"/>
                  <a:gd name="T1" fmla="*/ 50 h 75"/>
                  <a:gd name="T2" fmla="*/ 55 w 57"/>
                  <a:gd name="T3" fmla="*/ 61 h 75"/>
                  <a:gd name="T4" fmla="*/ 50 w 57"/>
                  <a:gd name="T5" fmla="*/ 69 h 75"/>
                  <a:gd name="T6" fmla="*/ 41 w 57"/>
                  <a:gd name="T7" fmla="*/ 74 h 75"/>
                  <a:gd name="T8" fmla="*/ 29 w 57"/>
                  <a:gd name="T9" fmla="*/ 75 h 75"/>
                  <a:gd name="T10" fmla="*/ 16 w 57"/>
                  <a:gd name="T11" fmla="*/ 74 h 75"/>
                  <a:gd name="T12" fmla="*/ 7 w 57"/>
                  <a:gd name="T13" fmla="*/ 69 h 75"/>
                  <a:gd name="T14" fmla="*/ 2 w 57"/>
                  <a:gd name="T15" fmla="*/ 61 h 75"/>
                  <a:gd name="T16" fmla="*/ 0 w 57"/>
                  <a:gd name="T17" fmla="*/ 50 h 75"/>
                  <a:gd name="T18" fmla="*/ 0 w 57"/>
                  <a:gd name="T19" fmla="*/ 26 h 75"/>
                  <a:gd name="T20" fmla="*/ 2 w 57"/>
                  <a:gd name="T21" fmla="*/ 14 h 75"/>
                  <a:gd name="T22" fmla="*/ 7 w 57"/>
                  <a:gd name="T23" fmla="*/ 6 h 75"/>
                  <a:gd name="T24" fmla="*/ 16 w 57"/>
                  <a:gd name="T25" fmla="*/ 2 h 75"/>
                  <a:gd name="T26" fmla="*/ 29 w 57"/>
                  <a:gd name="T27" fmla="*/ 0 h 75"/>
                  <a:gd name="T28" fmla="*/ 41 w 57"/>
                  <a:gd name="T29" fmla="*/ 2 h 75"/>
                  <a:gd name="T30" fmla="*/ 50 w 57"/>
                  <a:gd name="T31" fmla="*/ 6 h 75"/>
                  <a:gd name="T32" fmla="*/ 55 w 57"/>
                  <a:gd name="T33" fmla="*/ 14 h 75"/>
                  <a:gd name="T34" fmla="*/ 57 w 57"/>
                  <a:gd name="T35" fmla="*/ 26 h 75"/>
                  <a:gd name="T36" fmla="*/ 57 w 57"/>
                  <a:gd name="T37" fmla="*/ 50 h 75"/>
                  <a:gd name="T38" fmla="*/ 14 w 57"/>
                  <a:gd name="T39" fmla="*/ 50 h 75"/>
                  <a:gd name="T40" fmla="*/ 17 w 57"/>
                  <a:gd name="T41" fmla="*/ 61 h 75"/>
                  <a:gd name="T42" fmla="*/ 29 w 57"/>
                  <a:gd name="T43" fmla="*/ 65 h 75"/>
                  <a:gd name="T44" fmla="*/ 40 w 57"/>
                  <a:gd name="T45" fmla="*/ 61 h 75"/>
                  <a:gd name="T46" fmla="*/ 44 w 57"/>
                  <a:gd name="T47" fmla="*/ 50 h 75"/>
                  <a:gd name="T48" fmla="*/ 44 w 57"/>
                  <a:gd name="T49" fmla="*/ 25 h 75"/>
                  <a:gd name="T50" fmla="*/ 40 w 57"/>
                  <a:gd name="T51" fmla="*/ 14 h 75"/>
                  <a:gd name="T52" fmla="*/ 29 w 57"/>
                  <a:gd name="T53" fmla="*/ 11 h 75"/>
                  <a:gd name="T54" fmla="*/ 17 w 57"/>
                  <a:gd name="T55" fmla="*/ 14 h 75"/>
                  <a:gd name="T56" fmla="*/ 14 w 57"/>
                  <a:gd name="T57" fmla="*/ 25 h 75"/>
                  <a:gd name="T58" fmla="*/ 14 w 57"/>
                  <a:gd name="T59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7" h="75">
                    <a:moveTo>
                      <a:pt x="57" y="50"/>
                    </a:moveTo>
                    <a:cubicBezTo>
                      <a:pt x="57" y="54"/>
                      <a:pt x="57" y="58"/>
                      <a:pt x="55" y="61"/>
                    </a:cubicBezTo>
                    <a:cubicBezTo>
                      <a:pt x="54" y="65"/>
                      <a:pt x="53" y="67"/>
                      <a:pt x="50" y="69"/>
                    </a:cubicBezTo>
                    <a:cubicBezTo>
                      <a:pt x="48" y="71"/>
                      <a:pt x="45" y="73"/>
                      <a:pt x="41" y="74"/>
                    </a:cubicBezTo>
                    <a:cubicBezTo>
                      <a:pt x="38" y="75"/>
                      <a:pt x="34" y="75"/>
                      <a:pt x="29" y="75"/>
                    </a:cubicBezTo>
                    <a:cubicBezTo>
                      <a:pt x="24" y="75"/>
                      <a:pt x="20" y="75"/>
                      <a:pt x="16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5" y="67"/>
                      <a:pt x="3" y="65"/>
                      <a:pt x="2" y="61"/>
                    </a:cubicBezTo>
                    <a:cubicBezTo>
                      <a:pt x="1" y="58"/>
                      <a:pt x="0" y="54"/>
                      <a:pt x="0" y="5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5" y="8"/>
                      <a:pt x="7" y="6"/>
                    </a:cubicBezTo>
                    <a:cubicBezTo>
                      <a:pt x="9" y="4"/>
                      <a:pt x="12" y="3"/>
                      <a:pt x="16" y="2"/>
                    </a:cubicBezTo>
                    <a:cubicBezTo>
                      <a:pt x="20" y="1"/>
                      <a:pt x="24" y="0"/>
                      <a:pt x="29" y="0"/>
                    </a:cubicBezTo>
                    <a:cubicBezTo>
                      <a:pt x="34" y="0"/>
                      <a:pt x="38" y="1"/>
                      <a:pt x="41" y="2"/>
                    </a:cubicBezTo>
                    <a:cubicBezTo>
                      <a:pt x="45" y="3"/>
                      <a:pt x="48" y="4"/>
                      <a:pt x="50" y="6"/>
                    </a:cubicBezTo>
                    <a:cubicBezTo>
                      <a:pt x="53" y="8"/>
                      <a:pt x="54" y="11"/>
                      <a:pt x="55" y="14"/>
                    </a:cubicBezTo>
                    <a:cubicBezTo>
                      <a:pt x="57" y="17"/>
                      <a:pt x="57" y="21"/>
                      <a:pt x="57" y="26"/>
                    </a:cubicBezTo>
                    <a:lnTo>
                      <a:pt x="57" y="50"/>
                    </a:lnTo>
                    <a:close/>
                    <a:moveTo>
                      <a:pt x="14" y="50"/>
                    </a:moveTo>
                    <a:cubicBezTo>
                      <a:pt x="14" y="56"/>
                      <a:pt x="15" y="59"/>
                      <a:pt x="17" y="61"/>
                    </a:cubicBezTo>
                    <a:cubicBezTo>
                      <a:pt x="20" y="64"/>
                      <a:pt x="24" y="65"/>
                      <a:pt x="29" y="65"/>
                    </a:cubicBezTo>
                    <a:cubicBezTo>
                      <a:pt x="34" y="65"/>
                      <a:pt x="37" y="64"/>
                      <a:pt x="40" y="61"/>
                    </a:cubicBezTo>
                    <a:cubicBezTo>
                      <a:pt x="42" y="59"/>
                      <a:pt x="44" y="56"/>
                      <a:pt x="44" y="50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0"/>
                      <a:pt x="42" y="16"/>
                      <a:pt x="40" y="14"/>
                    </a:cubicBezTo>
                    <a:cubicBezTo>
                      <a:pt x="37" y="12"/>
                      <a:pt x="34" y="11"/>
                      <a:pt x="29" y="11"/>
                    </a:cubicBezTo>
                    <a:cubicBezTo>
                      <a:pt x="24" y="11"/>
                      <a:pt x="20" y="12"/>
                      <a:pt x="17" y="14"/>
                    </a:cubicBezTo>
                    <a:cubicBezTo>
                      <a:pt x="15" y="16"/>
                      <a:pt x="14" y="20"/>
                      <a:pt x="14" y="25"/>
                    </a:cubicBez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67" name="Freeform 12"/>
              <p:cNvSpPr>
                <a:spLocks noEditPoints="1"/>
              </p:cNvSpPr>
              <p:nvPr/>
            </p:nvSpPr>
            <p:spPr bwMode="auto">
              <a:xfrm>
                <a:off x="1132073" y="336887"/>
                <a:ext cx="243117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7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2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2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5" y="0"/>
                      <a:pt x="38" y="1"/>
                    </a:cubicBezTo>
                    <a:cubicBezTo>
                      <a:pt x="42" y="1"/>
                      <a:pt x="44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3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5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2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2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1441684" y="336887"/>
                <a:ext cx="207792" cy="317922"/>
              </a:xfrm>
              <a:custGeom>
                <a:avLst/>
                <a:gdLst>
                  <a:gd name="T0" fmla="*/ 0 w 100"/>
                  <a:gd name="T1" fmla="*/ 0 h 153"/>
                  <a:gd name="T2" fmla="*/ 100 w 100"/>
                  <a:gd name="T3" fmla="*/ 0 h 153"/>
                  <a:gd name="T4" fmla="*/ 100 w 100"/>
                  <a:gd name="T5" fmla="*/ 22 h 153"/>
                  <a:gd name="T6" fmla="*/ 29 w 100"/>
                  <a:gd name="T7" fmla="*/ 22 h 153"/>
                  <a:gd name="T8" fmla="*/ 29 w 100"/>
                  <a:gd name="T9" fmla="*/ 64 h 153"/>
                  <a:gd name="T10" fmla="*/ 90 w 100"/>
                  <a:gd name="T11" fmla="*/ 64 h 153"/>
                  <a:gd name="T12" fmla="*/ 90 w 100"/>
                  <a:gd name="T13" fmla="*/ 85 h 153"/>
                  <a:gd name="T14" fmla="*/ 29 w 100"/>
                  <a:gd name="T15" fmla="*/ 85 h 153"/>
                  <a:gd name="T16" fmla="*/ 29 w 100"/>
                  <a:gd name="T17" fmla="*/ 130 h 153"/>
                  <a:gd name="T18" fmla="*/ 100 w 100"/>
                  <a:gd name="T19" fmla="*/ 130 h 153"/>
                  <a:gd name="T20" fmla="*/ 100 w 100"/>
                  <a:gd name="T21" fmla="*/ 153 h 153"/>
                  <a:gd name="T22" fmla="*/ 0 w 100"/>
                  <a:gd name="T23" fmla="*/ 153 h 153"/>
                  <a:gd name="T24" fmla="*/ 0 w 100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3">
                    <a:moveTo>
                      <a:pt x="0" y="0"/>
                    </a:moveTo>
                    <a:lnTo>
                      <a:pt x="100" y="0"/>
                    </a:lnTo>
                    <a:lnTo>
                      <a:pt x="100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100" y="130"/>
                    </a:lnTo>
                    <a:lnTo>
                      <a:pt x="100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70" name="Freeform 14"/>
              <p:cNvSpPr>
                <a:spLocks noEditPoints="1"/>
              </p:cNvSpPr>
              <p:nvPr/>
            </p:nvSpPr>
            <p:spPr bwMode="auto">
              <a:xfrm>
                <a:off x="1697268" y="336887"/>
                <a:ext cx="265974" cy="317922"/>
              </a:xfrm>
              <a:custGeom>
                <a:avLst/>
                <a:gdLst>
                  <a:gd name="T0" fmla="*/ 90 w 128"/>
                  <a:gd name="T1" fmla="*/ 119 h 153"/>
                  <a:gd name="T2" fmla="*/ 38 w 128"/>
                  <a:gd name="T3" fmla="*/ 119 h 153"/>
                  <a:gd name="T4" fmla="*/ 30 w 128"/>
                  <a:gd name="T5" fmla="*/ 153 h 153"/>
                  <a:gd name="T6" fmla="*/ 0 w 128"/>
                  <a:gd name="T7" fmla="*/ 153 h 153"/>
                  <a:gd name="T8" fmla="*/ 46 w 128"/>
                  <a:gd name="T9" fmla="*/ 0 h 153"/>
                  <a:gd name="T10" fmla="*/ 82 w 128"/>
                  <a:gd name="T11" fmla="*/ 0 h 153"/>
                  <a:gd name="T12" fmla="*/ 128 w 128"/>
                  <a:gd name="T13" fmla="*/ 153 h 153"/>
                  <a:gd name="T14" fmla="*/ 99 w 128"/>
                  <a:gd name="T15" fmla="*/ 153 h 153"/>
                  <a:gd name="T16" fmla="*/ 90 w 128"/>
                  <a:gd name="T17" fmla="*/ 119 h 153"/>
                  <a:gd name="T18" fmla="*/ 44 w 128"/>
                  <a:gd name="T19" fmla="*/ 98 h 153"/>
                  <a:gd name="T20" fmla="*/ 84 w 128"/>
                  <a:gd name="T21" fmla="*/ 98 h 153"/>
                  <a:gd name="T22" fmla="*/ 65 w 128"/>
                  <a:gd name="T23" fmla="*/ 24 h 153"/>
                  <a:gd name="T24" fmla="*/ 63 w 128"/>
                  <a:gd name="T25" fmla="*/ 24 h 153"/>
                  <a:gd name="T26" fmla="*/ 44 w 128"/>
                  <a:gd name="T27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3">
                    <a:moveTo>
                      <a:pt x="90" y="119"/>
                    </a:moveTo>
                    <a:lnTo>
                      <a:pt x="38" y="119"/>
                    </a:lnTo>
                    <a:lnTo>
                      <a:pt x="30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28" y="153"/>
                    </a:lnTo>
                    <a:lnTo>
                      <a:pt x="99" y="153"/>
                    </a:lnTo>
                    <a:lnTo>
                      <a:pt x="90" y="119"/>
                    </a:lnTo>
                    <a:close/>
                    <a:moveTo>
                      <a:pt x="44" y="98"/>
                    </a:moveTo>
                    <a:lnTo>
                      <a:pt x="84" y="98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44" y="9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>
                <a:off x="2160645" y="336887"/>
                <a:ext cx="203636" cy="317922"/>
              </a:xfrm>
              <a:custGeom>
                <a:avLst/>
                <a:gdLst>
                  <a:gd name="T0" fmla="*/ 0 w 98"/>
                  <a:gd name="T1" fmla="*/ 0 h 153"/>
                  <a:gd name="T2" fmla="*/ 98 w 98"/>
                  <a:gd name="T3" fmla="*/ 0 h 153"/>
                  <a:gd name="T4" fmla="*/ 98 w 98"/>
                  <a:gd name="T5" fmla="*/ 22 h 153"/>
                  <a:gd name="T6" fmla="*/ 29 w 98"/>
                  <a:gd name="T7" fmla="*/ 22 h 153"/>
                  <a:gd name="T8" fmla="*/ 29 w 98"/>
                  <a:gd name="T9" fmla="*/ 64 h 153"/>
                  <a:gd name="T10" fmla="*/ 90 w 98"/>
                  <a:gd name="T11" fmla="*/ 64 h 153"/>
                  <a:gd name="T12" fmla="*/ 90 w 98"/>
                  <a:gd name="T13" fmla="*/ 85 h 153"/>
                  <a:gd name="T14" fmla="*/ 29 w 98"/>
                  <a:gd name="T15" fmla="*/ 85 h 153"/>
                  <a:gd name="T16" fmla="*/ 29 w 98"/>
                  <a:gd name="T17" fmla="*/ 130 h 153"/>
                  <a:gd name="T18" fmla="*/ 98 w 98"/>
                  <a:gd name="T19" fmla="*/ 130 h 153"/>
                  <a:gd name="T20" fmla="*/ 98 w 98"/>
                  <a:gd name="T21" fmla="*/ 153 h 153"/>
                  <a:gd name="T22" fmla="*/ 0 w 98"/>
                  <a:gd name="T23" fmla="*/ 153 h 153"/>
                  <a:gd name="T24" fmla="*/ 0 w 9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3">
                    <a:moveTo>
                      <a:pt x="0" y="0"/>
                    </a:moveTo>
                    <a:lnTo>
                      <a:pt x="98" y="0"/>
                    </a:lnTo>
                    <a:lnTo>
                      <a:pt x="98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8" y="130"/>
                    </a:lnTo>
                    <a:lnTo>
                      <a:pt x="98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2443243" y="336887"/>
                <a:ext cx="238961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2 w 55"/>
                  <a:gd name="T7" fmla="*/ 20 h 72"/>
                  <a:gd name="T8" fmla="*/ 13 w 55"/>
                  <a:gd name="T9" fmla="*/ 25 h 72"/>
                  <a:gd name="T10" fmla="*/ 13 w 55"/>
                  <a:gd name="T11" fmla="*/ 31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2 w 55"/>
                  <a:gd name="T23" fmla="*/ 57 h 72"/>
                  <a:gd name="T24" fmla="*/ 42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8"/>
                      <a:pt x="12" y="20"/>
                    </a:cubicBezTo>
                    <a:cubicBezTo>
                      <a:pt x="13" y="21"/>
                      <a:pt x="13" y="23"/>
                      <a:pt x="13" y="25"/>
                    </a:cubicBezTo>
                    <a:cubicBezTo>
                      <a:pt x="13" y="28"/>
                      <a:pt x="13" y="29"/>
                      <a:pt x="13" y="31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5"/>
                      <a:pt x="42" y="54"/>
                      <a:pt x="42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2765321" y="336887"/>
                <a:ext cx="205714" cy="317922"/>
              </a:xfrm>
              <a:custGeom>
                <a:avLst/>
                <a:gdLst>
                  <a:gd name="T0" fmla="*/ 0 w 99"/>
                  <a:gd name="T1" fmla="*/ 0 h 153"/>
                  <a:gd name="T2" fmla="*/ 99 w 99"/>
                  <a:gd name="T3" fmla="*/ 0 h 153"/>
                  <a:gd name="T4" fmla="*/ 99 w 99"/>
                  <a:gd name="T5" fmla="*/ 22 h 153"/>
                  <a:gd name="T6" fmla="*/ 29 w 99"/>
                  <a:gd name="T7" fmla="*/ 22 h 153"/>
                  <a:gd name="T8" fmla="*/ 29 w 99"/>
                  <a:gd name="T9" fmla="*/ 64 h 153"/>
                  <a:gd name="T10" fmla="*/ 90 w 99"/>
                  <a:gd name="T11" fmla="*/ 64 h 153"/>
                  <a:gd name="T12" fmla="*/ 90 w 99"/>
                  <a:gd name="T13" fmla="*/ 85 h 153"/>
                  <a:gd name="T14" fmla="*/ 29 w 99"/>
                  <a:gd name="T15" fmla="*/ 85 h 153"/>
                  <a:gd name="T16" fmla="*/ 29 w 99"/>
                  <a:gd name="T17" fmla="*/ 130 h 153"/>
                  <a:gd name="T18" fmla="*/ 99 w 99"/>
                  <a:gd name="T19" fmla="*/ 130 h 153"/>
                  <a:gd name="T20" fmla="*/ 99 w 99"/>
                  <a:gd name="T21" fmla="*/ 153 h 153"/>
                  <a:gd name="T22" fmla="*/ 0 w 99"/>
                  <a:gd name="T23" fmla="*/ 153 h 153"/>
                  <a:gd name="T24" fmla="*/ 0 w 99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53">
                    <a:moveTo>
                      <a:pt x="0" y="0"/>
                    </a:moveTo>
                    <a:lnTo>
                      <a:pt x="99" y="0"/>
                    </a:lnTo>
                    <a:lnTo>
                      <a:pt x="99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9" y="130"/>
                    </a:lnTo>
                    <a:lnTo>
                      <a:pt x="99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89" name="Freeform 18"/>
              <p:cNvSpPr>
                <a:spLocks noEditPoints="1"/>
              </p:cNvSpPr>
              <p:nvPr/>
            </p:nvSpPr>
            <p:spPr bwMode="auto">
              <a:xfrm>
                <a:off x="3047918" y="336887"/>
                <a:ext cx="245195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8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3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3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0"/>
                      <a:pt x="38" y="1"/>
                    </a:cubicBezTo>
                    <a:cubicBezTo>
                      <a:pt x="42" y="1"/>
                      <a:pt x="45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4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6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3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3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0" name="Freeform 19"/>
              <p:cNvSpPr>
                <a:spLocks/>
              </p:cNvSpPr>
              <p:nvPr/>
            </p:nvSpPr>
            <p:spPr bwMode="auto">
              <a:xfrm>
                <a:off x="3353373" y="328576"/>
                <a:ext cx="245195" cy="330390"/>
              </a:xfrm>
              <a:custGeom>
                <a:avLst/>
                <a:gdLst>
                  <a:gd name="T0" fmla="*/ 28 w 56"/>
                  <a:gd name="T1" fmla="*/ 75 h 75"/>
                  <a:gd name="T2" fmla="*/ 15 w 56"/>
                  <a:gd name="T3" fmla="*/ 74 h 75"/>
                  <a:gd name="T4" fmla="*/ 7 w 56"/>
                  <a:gd name="T5" fmla="*/ 69 h 75"/>
                  <a:gd name="T6" fmla="*/ 2 w 56"/>
                  <a:gd name="T7" fmla="*/ 61 h 75"/>
                  <a:gd name="T8" fmla="*/ 0 w 56"/>
                  <a:gd name="T9" fmla="*/ 49 h 75"/>
                  <a:gd name="T10" fmla="*/ 0 w 56"/>
                  <a:gd name="T11" fmla="*/ 26 h 75"/>
                  <a:gd name="T12" fmla="*/ 7 w 56"/>
                  <a:gd name="T13" fmla="*/ 6 h 75"/>
                  <a:gd name="T14" fmla="*/ 28 w 56"/>
                  <a:gd name="T15" fmla="*/ 0 h 75"/>
                  <a:gd name="T16" fmla="*/ 48 w 56"/>
                  <a:gd name="T17" fmla="*/ 6 h 75"/>
                  <a:gd name="T18" fmla="*/ 55 w 56"/>
                  <a:gd name="T19" fmla="*/ 24 h 75"/>
                  <a:gd name="T20" fmla="*/ 41 w 56"/>
                  <a:gd name="T21" fmla="*/ 24 h 75"/>
                  <a:gd name="T22" fmla="*/ 38 w 56"/>
                  <a:gd name="T23" fmla="*/ 14 h 75"/>
                  <a:gd name="T24" fmla="*/ 28 w 56"/>
                  <a:gd name="T25" fmla="*/ 11 h 75"/>
                  <a:gd name="T26" fmla="*/ 17 w 56"/>
                  <a:gd name="T27" fmla="*/ 14 h 75"/>
                  <a:gd name="T28" fmla="*/ 13 w 56"/>
                  <a:gd name="T29" fmla="*/ 25 h 75"/>
                  <a:gd name="T30" fmla="*/ 13 w 56"/>
                  <a:gd name="T31" fmla="*/ 50 h 75"/>
                  <a:gd name="T32" fmla="*/ 14 w 56"/>
                  <a:gd name="T33" fmla="*/ 57 h 75"/>
                  <a:gd name="T34" fmla="*/ 17 w 56"/>
                  <a:gd name="T35" fmla="*/ 62 h 75"/>
                  <a:gd name="T36" fmla="*/ 22 w 56"/>
                  <a:gd name="T37" fmla="*/ 64 h 75"/>
                  <a:gd name="T38" fmla="*/ 28 w 56"/>
                  <a:gd name="T39" fmla="*/ 65 h 75"/>
                  <a:gd name="T40" fmla="*/ 39 w 56"/>
                  <a:gd name="T41" fmla="*/ 62 h 75"/>
                  <a:gd name="T42" fmla="*/ 43 w 56"/>
                  <a:gd name="T43" fmla="*/ 52 h 75"/>
                  <a:gd name="T44" fmla="*/ 43 w 56"/>
                  <a:gd name="T45" fmla="*/ 42 h 75"/>
                  <a:gd name="T46" fmla="*/ 28 w 56"/>
                  <a:gd name="T47" fmla="*/ 42 h 75"/>
                  <a:gd name="T48" fmla="*/ 28 w 56"/>
                  <a:gd name="T49" fmla="*/ 32 h 75"/>
                  <a:gd name="T50" fmla="*/ 56 w 56"/>
                  <a:gd name="T51" fmla="*/ 32 h 75"/>
                  <a:gd name="T52" fmla="*/ 56 w 56"/>
                  <a:gd name="T53" fmla="*/ 74 h 75"/>
                  <a:gd name="T54" fmla="*/ 49 w 56"/>
                  <a:gd name="T55" fmla="*/ 74 h 75"/>
                  <a:gd name="T56" fmla="*/ 47 w 56"/>
                  <a:gd name="T57" fmla="*/ 68 h 75"/>
                  <a:gd name="T58" fmla="*/ 39 w 56"/>
                  <a:gd name="T59" fmla="*/ 73 h 75"/>
                  <a:gd name="T60" fmla="*/ 28 w 56"/>
                  <a:gd name="T6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cubicBezTo>
                      <a:pt x="23" y="75"/>
                      <a:pt x="19" y="75"/>
                      <a:pt x="15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4" y="67"/>
                      <a:pt x="3" y="64"/>
                      <a:pt x="2" y="61"/>
                    </a:cubicBezTo>
                    <a:cubicBezTo>
                      <a:pt x="0" y="58"/>
                      <a:pt x="0" y="54"/>
                      <a:pt x="0" y="4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7"/>
                      <a:pt x="2" y="10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2"/>
                      <a:pt x="48" y="6"/>
                    </a:cubicBezTo>
                    <a:cubicBezTo>
                      <a:pt x="53" y="10"/>
                      <a:pt x="55" y="15"/>
                      <a:pt x="55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19"/>
                      <a:pt x="40" y="16"/>
                      <a:pt x="38" y="14"/>
                    </a:cubicBezTo>
                    <a:cubicBezTo>
                      <a:pt x="36" y="12"/>
                      <a:pt x="33" y="11"/>
                      <a:pt x="28" y="11"/>
                    </a:cubicBezTo>
                    <a:cubicBezTo>
                      <a:pt x="23" y="11"/>
                      <a:pt x="19" y="12"/>
                      <a:pt x="17" y="14"/>
                    </a:cubicBezTo>
                    <a:cubicBezTo>
                      <a:pt x="14" y="16"/>
                      <a:pt x="13" y="20"/>
                      <a:pt x="13" y="25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3"/>
                      <a:pt x="14" y="55"/>
                      <a:pt x="14" y="57"/>
                    </a:cubicBezTo>
                    <a:cubicBezTo>
                      <a:pt x="15" y="59"/>
                      <a:pt x="16" y="61"/>
                      <a:pt x="17" y="62"/>
                    </a:cubicBezTo>
                    <a:cubicBezTo>
                      <a:pt x="18" y="63"/>
                      <a:pt x="20" y="63"/>
                      <a:pt x="22" y="64"/>
                    </a:cubicBezTo>
                    <a:cubicBezTo>
                      <a:pt x="24" y="64"/>
                      <a:pt x="26" y="65"/>
                      <a:pt x="28" y="65"/>
                    </a:cubicBezTo>
                    <a:cubicBezTo>
                      <a:pt x="33" y="65"/>
                      <a:pt x="37" y="64"/>
                      <a:pt x="39" y="62"/>
                    </a:cubicBezTo>
                    <a:cubicBezTo>
                      <a:pt x="42" y="60"/>
                      <a:pt x="43" y="57"/>
                      <a:pt x="43" y="5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5" y="70"/>
                      <a:pt x="42" y="72"/>
                      <a:pt x="39" y="73"/>
                    </a:cubicBezTo>
                    <a:cubicBezTo>
                      <a:pt x="36" y="74"/>
                      <a:pt x="32" y="75"/>
                      <a:pt x="28" y="7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3631815" y="336887"/>
                <a:ext cx="257662" cy="317922"/>
              </a:xfrm>
              <a:custGeom>
                <a:avLst/>
                <a:gdLst>
                  <a:gd name="T0" fmla="*/ 47 w 124"/>
                  <a:gd name="T1" fmla="*/ 94 h 153"/>
                  <a:gd name="T2" fmla="*/ 0 w 124"/>
                  <a:gd name="T3" fmla="*/ 0 h 153"/>
                  <a:gd name="T4" fmla="*/ 30 w 124"/>
                  <a:gd name="T5" fmla="*/ 0 h 153"/>
                  <a:gd name="T6" fmla="*/ 61 w 124"/>
                  <a:gd name="T7" fmla="*/ 68 h 153"/>
                  <a:gd name="T8" fmla="*/ 61 w 124"/>
                  <a:gd name="T9" fmla="*/ 68 h 153"/>
                  <a:gd name="T10" fmla="*/ 93 w 124"/>
                  <a:gd name="T11" fmla="*/ 0 h 153"/>
                  <a:gd name="T12" fmla="*/ 124 w 124"/>
                  <a:gd name="T13" fmla="*/ 0 h 153"/>
                  <a:gd name="T14" fmla="*/ 76 w 124"/>
                  <a:gd name="T15" fmla="*/ 94 h 153"/>
                  <a:gd name="T16" fmla="*/ 76 w 124"/>
                  <a:gd name="T17" fmla="*/ 153 h 153"/>
                  <a:gd name="T18" fmla="*/ 47 w 124"/>
                  <a:gd name="T19" fmla="*/ 153 h 153"/>
                  <a:gd name="T20" fmla="*/ 47 w 124"/>
                  <a:gd name="T21" fmla="*/ 9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53">
                    <a:moveTo>
                      <a:pt x="47" y="9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76" y="94"/>
                    </a:lnTo>
                    <a:lnTo>
                      <a:pt x="76" y="153"/>
                    </a:lnTo>
                    <a:lnTo>
                      <a:pt x="47" y="15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2" name="Freeform 21"/>
              <p:cNvSpPr>
                <a:spLocks noEditPoints="1"/>
              </p:cNvSpPr>
              <p:nvPr/>
            </p:nvSpPr>
            <p:spPr bwMode="auto">
              <a:xfrm>
                <a:off x="4029071" y="336887"/>
                <a:ext cx="270130" cy="317922"/>
              </a:xfrm>
              <a:custGeom>
                <a:avLst/>
                <a:gdLst>
                  <a:gd name="T0" fmla="*/ 90 w 130"/>
                  <a:gd name="T1" fmla="*/ 119 h 153"/>
                  <a:gd name="T2" fmla="*/ 40 w 130"/>
                  <a:gd name="T3" fmla="*/ 119 h 153"/>
                  <a:gd name="T4" fmla="*/ 29 w 130"/>
                  <a:gd name="T5" fmla="*/ 153 h 153"/>
                  <a:gd name="T6" fmla="*/ 0 w 130"/>
                  <a:gd name="T7" fmla="*/ 153 h 153"/>
                  <a:gd name="T8" fmla="*/ 46 w 130"/>
                  <a:gd name="T9" fmla="*/ 0 h 153"/>
                  <a:gd name="T10" fmla="*/ 82 w 130"/>
                  <a:gd name="T11" fmla="*/ 0 h 153"/>
                  <a:gd name="T12" fmla="*/ 130 w 130"/>
                  <a:gd name="T13" fmla="*/ 153 h 153"/>
                  <a:gd name="T14" fmla="*/ 101 w 130"/>
                  <a:gd name="T15" fmla="*/ 153 h 153"/>
                  <a:gd name="T16" fmla="*/ 90 w 130"/>
                  <a:gd name="T17" fmla="*/ 119 h 153"/>
                  <a:gd name="T18" fmla="*/ 44 w 130"/>
                  <a:gd name="T19" fmla="*/ 97 h 153"/>
                  <a:gd name="T20" fmla="*/ 86 w 130"/>
                  <a:gd name="T21" fmla="*/ 97 h 153"/>
                  <a:gd name="T22" fmla="*/ 65 w 130"/>
                  <a:gd name="T23" fmla="*/ 23 h 153"/>
                  <a:gd name="T24" fmla="*/ 65 w 130"/>
                  <a:gd name="T25" fmla="*/ 23 h 153"/>
                  <a:gd name="T26" fmla="*/ 44 w 130"/>
                  <a:gd name="T27" fmla="*/ 9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53">
                    <a:moveTo>
                      <a:pt x="90" y="119"/>
                    </a:moveTo>
                    <a:lnTo>
                      <a:pt x="40" y="119"/>
                    </a:lnTo>
                    <a:lnTo>
                      <a:pt x="29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30" y="153"/>
                    </a:lnTo>
                    <a:lnTo>
                      <a:pt x="101" y="153"/>
                    </a:lnTo>
                    <a:lnTo>
                      <a:pt x="90" y="119"/>
                    </a:lnTo>
                    <a:close/>
                    <a:moveTo>
                      <a:pt x="44" y="97"/>
                    </a:moveTo>
                    <a:lnTo>
                      <a:pt x="86" y="97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3" name="Freeform 22"/>
              <p:cNvSpPr>
                <a:spLocks/>
              </p:cNvSpPr>
              <p:nvPr/>
            </p:nvSpPr>
            <p:spPr bwMode="auto">
              <a:xfrm>
                <a:off x="4342837" y="328575"/>
                <a:ext cx="243117" cy="326234"/>
              </a:xfrm>
              <a:custGeom>
                <a:avLst/>
                <a:gdLst>
                  <a:gd name="T0" fmla="*/ 28 w 56"/>
                  <a:gd name="T1" fmla="*/ 74 h 74"/>
                  <a:gd name="T2" fmla="*/ 15 w 56"/>
                  <a:gd name="T3" fmla="*/ 73 h 74"/>
                  <a:gd name="T4" fmla="*/ 7 w 56"/>
                  <a:gd name="T5" fmla="*/ 68 h 74"/>
                  <a:gd name="T6" fmla="*/ 2 w 56"/>
                  <a:gd name="T7" fmla="*/ 60 h 74"/>
                  <a:gd name="T8" fmla="*/ 0 w 56"/>
                  <a:gd name="T9" fmla="*/ 48 h 74"/>
                  <a:gd name="T10" fmla="*/ 0 w 56"/>
                  <a:gd name="T11" fmla="*/ 25 h 74"/>
                  <a:gd name="T12" fmla="*/ 7 w 56"/>
                  <a:gd name="T13" fmla="*/ 6 h 74"/>
                  <a:gd name="T14" fmla="*/ 28 w 56"/>
                  <a:gd name="T15" fmla="*/ 0 h 74"/>
                  <a:gd name="T16" fmla="*/ 48 w 56"/>
                  <a:gd name="T17" fmla="*/ 5 h 74"/>
                  <a:gd name="T18" fmla="*/ 55 w 56"/>
                  <a:gd name="T19" fmla="*/ 23 h 74"/>
                  <a:gd name="T20" fmla="*/ 41 w 56"/>
                  <a:gd name="T21" fmla="*/ 23 h 74"/>
                  <a:gd name="T22" fmla="*/ 38 w 56"/>
                  <a:gd name="T23" fmla="*/ 13 h 74"/>
                  <a:gd name="T24" fmla="*/ 28 w 56"/>
                  <a:gd name="T25" fmla="*/ 10 h 74"/>
                  <a:gd name="T26" fmla="*/ 17 w 56"/>
                  <a:gd name="T27" fmla="*/ 13 h 74"/>
                  <a:gd name="T28" fmla="*/ 13 w 56"/>
                  <a:gd name="T29" fmla="*/ 24 h 74"/>
                  <a:gd name="T30" fmla="*/ 13 w 56"/>
                  <a:gd name="T31" fmla="*/ 49 h 74"/>
                  <a:gd name="T32" fmla="*/ 14 w 56"/>
                  <a:gd name="T33" fmla="*/ 56 h 74"/>
                  <a:gd name="T34" fmla="*/ 17 w 56"/>
                  <a:gd name="T35" fmla="*/ 61 h 74"/>
                  <a:gd name="T36" fmla="*/ 22 w 56"/>
                  <a:gd name="T37" fmla="*/ 63 h 74"/>
                  <a:gd name="T38" fmla="*/ 28 w 56"/>
                  <a:gd name="T39" fmla="*/ 64 h 74"/>
                  <a:gd name="T40" fmla="*/ 39 w 56"/>
                  <a:gd name="T41" fmla="*/ 61 h 74"/>
                  <a:gd name="T42" fmla="*/ 43 w 56"/>
                  <a:gd name="T43" fmla="*/ 51 h 74"/>
                  <a:gd name="T44" fmla="*/ 43 w 56"/>
                  <a:gd name="T45" fmla="*/ 41 h 74"/>
                  <a:gd name="T46" fmla="*/ 28 w 56"/>
                  <a:gd name="T47" fmla="*/ 41 h 74"/>
                  <a:gd name="T48" fmla="*/ 28 w 56"/>
                  <a:gd name="T49" fmla="*/ 31 h 74"/>
                  <a:gd name="T50" fmla="*/ 56 w 56"/>
                  <a:gd name="T51" fmla="*/ 31 h 74"/>
                  <a:gd name="T52" fmla="*/ 56 w 56"/>
                  <a:gd name="T53" fmla="*/ 73 h 74"/>
                  <a:gd name="T54" fmla="*/ 49 w 56"/>
                  <a:gd name="T55" fmla="*/ 73 h 74"/>
                  <a:gd name="T56" fmla="*/ 47 w 56"/>
                  <a:gd name="T57" fmla="*/ 67 h 74"/>
                  <a:gd name="T58" fmla="*/ 39 w 56"/>
                  <a:gd name="T59" fmla="*/ 72 h 74"/>
                  <a:gd name="T60" fmla="*/ 28 w 5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4">
                    <a:moveTo>
                      <a:pt x="28" y="74"/>
                    </a:move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7" y="68"/>
                    </a:cubicBezTo>
                    <a:cubicBezTo>
                      <a:pt x="4" y="66"/>
                      <a:pt x="3" y="63"/>
                      <a:pt x="2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3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3" y="10"/>
                      <a:pt x="28" y="10"/>
                    </a:cubicBezTo>
                    <a:cubicBezTo>
                      <a:pt x="23" y="10"/>
                      <a:pt x="19" y="11"/>
                      <a:pt x="17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2"/>
                      <a:pt x="14" y="55"/>
                      <a:pt x="14" y="56"/>
                    </a:cubicBezTo>
                    <a:cubicBezTo>
                      <a:pt x="15" y="58"/>
                      <a:pt x="16" y="60"/>
                      <a:pt x="17" y="61"/>
                    </a:cubicBezTo>
                    <a:cubicBezTo>
                      <a:pt x="18" y="62"/>
                      <a:pt x="20" y="63"/>
                      <a:pt x="22" y="63"/>
                    </a:cubicBezTo>
                    <a:cubicBezTo>
                      <a:pt x="23" y="63"/>
                      <a:pt x="26" y="64"/>
                      <a:pt x="28" y="64"/>
                    </a:cubicBezTo>
                    <a:cubicBezTo>
                      <a:pt x="33" y="64"/>
                      <a:pt x="37" y="63"/>
                      <a:pt x="39" y="61"/>
                    </a:cubicBezTo>
                    <a:cubicBezTo>
                      <a:pt x="42" y="59"/>
                      <a:pt x="43" y="56"/>
                      <a:pt x="43" y="5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5" y="69"/>
                      <a:pt x="42" y="71"/>
                      <a:pt x="39" y="72"/>
                    </a:cubicBezTo>
                    <a:cubicBezTo>
                      <a:pt x="36" y="74"/>
                      <a:pt x="32" y="74"/>
                      <a:pt x="28" y="7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6" name="Freeform 23"/>
              <p:cNvSpPr>
                <a:spLocks/>
              </p:cNvSpPr>
              <p:nvPr/>
            </p:nvSpPr>
            <p:spPr bwMode="auto">
              <a:xfrm>
                <a:off x="4664915" y="336887"/>
                <a:ext cx="209870" cy="317922"/>
              </a:xfrm>
              <a:custGeom>
                <a:avLst/>
                <a:gdLst>
                  <a:gd name="T0" fmla="*/ 0 w 101"/>
                  <a:gd name="T1" fmla="*/ 0 h 153"/>
                  <a:gd name="T2" fmla="*/ 101 w 101"/>
                  <a:gd name="T3" fmla="*/ 0 h 153"/>
                  <a:gd name="T4" fmla="*/ 101 w 101"/>
                  <a:gd name="T5" fmla="*/ 21 h 153"/>
                  <a:gd name="T6" fmla="*/ 29 w 101"/>
                  <a:gd name="T7" fmla="*/ 21 h 153"/>
                  <a:gd name="T8" fmla="*/ 29 w 101"/>
                  <a:gd name="T9" fmla="*/ 63 h 153"/>
                  <a:gd name="T10" fmla="*/ 90 w 101"/>
                  <a:gd name="T11" fmla="*/ 63 h 153"/>
                  <a:gd name="T12" fmla="*/ 90 w 101"/>
                  <a:gd name="T13" fmla="*/ 85 h 153"/>
                  <a:gd name="T14" fmla="*/ 29 w 101"/>
                  <a:gd name="T15" fmla="*/ 85 h 153"/>
                  <a:gd name="T16" fmla="*/ 29 w 101"/>
                  <a:gd name="T17" fmla="*/ 129 h 153"/>
                  <a:gd name="T18" fmla="*/ 101 w 101"/>
                  <a:gd name="T19" fmla="*/ 129 h 153"/>
                  <a:gd name="T20" fmla="*/ 101 w 101"/>
                  <a:gd name="T21" fmla="*/ 153 h 153"/>
                  <a:gd name="T22" fmla="*/ 0 w 101"/>
                  <a:gd name="T23" fmla="*/ 153 h 153"/>
                  <a:gd name="T24" fmla="*/ 0 w 101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5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21"/>
                    </a:lnTo>
                    <a:lnTo>
                      <a:pt x="29" y="21"/>
                    </a:lnTo>
                    <a:lnTo>
                      <a:pt x="29" y="63"/>
                    </a:lnTo>
                    <a:lnTo>
                      <a:pt x="90" y="63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29"/>
                    </a:lnTo>
                    <a:lnTo>
                      <a:pt x="101" y="129"/>
                    </a:lnTo>
                    <a:lnTo>
                      <a:pt x="101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7" name="Freeform 24"/>
              <p:cNvSpPr>
                <a:spLocks/>
              </p:cNvSpPr>
              <p:nvPr/>
            </p:nvSpPr>
            <p:spPr bwMode="auto">
              <a:xfrm>
                <a:off x="4947513" y="336887"/>
                <a:ext cx="241039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3 w 55"/>
                  <a:gd name="T7" fmla="*/ 20 h 72"/>
                  <a:gd name="T8" fmla="*/ 13 w 55"/>
                  <a:gd name="T9" fmla="*/ 26 h 72"/>
                  <a:gd name="T10" fmla="*/ 13 w 55"/>
                  <a:gd name="T11" fmla="*/ 32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3 w 55"/>
                  <a:gd name="T23" fmla="*/ 57 h 72"/>
                  <a:gd name="T24" fmla="*/ 43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8"/>
                      <a:pt x="13" y="20"/>
                    </a:cubicBezTo>
                    <a:cubicBezTo>
                      <a:pt x="13" y="22"/>
                      <a:pt x="13" y="24"/>
                      <a:pt x="13" y="26"/>
                    </a:cubicBezTo>
                    <a:cubicBezTo>
                      <a:pt x="13" y="28"/>
                      <a:pt x="13" y="30"/>
                      <a:pt x="13" y="32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5"/>
                      <a:pt x="43" y="54"/>
                      <a:pt x="43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8" name="Freeform 25"/>
              <p:cNvSpPr>
                <a:spLocks/>
              </p:cNvSpPr>
              <p:nvPr/>
            </p:nvSpPr>
            <p:spPr bwMode="auto">
              <a:xfrm>
                <a:off x="5265435" y="328575"/>
                <a:ext cx="241039" cy="326234"/>
              </a:xfrm>
              <a:custGeom>
                <a:avLst/>
                <a:gdLst>
                  <a:gd name="T0" fmla="*/ 28 w 55"/>
                  <a:gd name="T1" fmla="*/ 64 h 74"/>
                  <a:gd name="T2" fmla="*/ 38 w 55"/>
                  <a:gd name="T3" fmla="*/ 61 h 74"/>
                  <a:gd name="T4" fmla="*/ 41 w 55"/>
                  <a:gd name="T5" fmla="*/ 51 h 74"/>
                  <a:gd name="T6" fmla="*/ 55 w 55"/>
                  <a:gd name="T7" fmla="*/ 51 h 74"/>
                  <a:gd name="T8" fmla="*/ 48 w 55"/>
                  <a:gd name="T9" fmla="*/ 69 h 74"/>
                  <a:gd name="T10" fmla="*/ 28 w 55"/>
                  <a:gd name="T11" fmla="*/ 74 h 74"/>
                  <a:gd name="T12" fmla="*/ 15 w 55"/>
                  <a:gd name="T13" fmla="*/ 73 h 74"/>
                  <a:gd name="T14" fmla="*/ 6 w 55"/>
                  <a:gd name="T15" fmla="*/ 68 h 74"/>
                  <a:gd name="T16" fmla="*/ 1 w 55"/>
                  <a:gd name="T17" fmla="*/ 60 h 74"/>
                  <a:gd name="T18" fmla="*/ 0 w 55"/>
                  <a:gd name="T19" fmla="*/ 48 h 74"/>
                  <a:gd name="T20" fmla="*/ 0 w 55"/>
                  <a:gd name="T21" fmla="*/ 25 h 74"/>
                  <a:gd name="T22" fmla="*/ 6 w 55"/>
                  <a:gd name="T23" fmla="*/ 6 h 74"/>
                  <a:gd name="T24" fmla="*/ 28 w 55"/>
                  <a:gd name="T25" fmla="*/ 0 h 74"/>
                  <a:gd name="T26" fmla="*/ 48 w 55"/>
                  <a:gd name="T27" fmla="*/ 5 h 74"/>
                  <a:gd name="T28" fmla="*/ 55 w 55"/>
                  <a:gd name="T29" fmla="*/ 23 h 74"/>
                  <a:gd name="T30" fmla="*/ 41 w 55"/>
                  <a:gd name="T31" fmla="*/ 23 h 74"/>
                  <a:gd name="T32" fmla="*/ 38 w 55"/>
                  <a:gd name="T33" fmla="*/ 13 h 74"/>
                  <a:gd name="T34" fmla="*/ 28 w 55"/>
                  <a:gd name="T35" fmla="*/ 10 h 74"/>
                  <a:gd name="T36" fmla="*/ 16 w 55"/>
                  <a:gd name="T37" fmla="*/ 13 h 74"/>
                  <a:gd name="T38" fmla="*/ 13 w 55"/>
                  <a:gd name="T39" fmla="*/ 24 h 74"/>
                  <a:gd name="T40" fmla="*/ 13 w 55"/>
                  <a:gd name="T41" fmla="*/ 49 h 74"/>
                  <a:gd name="T42" fmla="*/ 16 w 55"/>
                  <a:gd name="T43" fmla="*/ 61 h 74"/>
                  <a:gd name="T44" fmla="*/ 28 w 55"/>
                  <a:gd name="T4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74">
                    <a:moveTo>
                      <a:pt x="28" y="64"/>
                    </a:moveTo>
                    <a:cubicBezTo>
                      <a:pt x="32" y="64"/>
                      <a:pt x="36" y="63"/>
                      <a:pt x="38" y="61"/>
                    </a:cubicBezTo>
                    <a:cubicBezTo>
                      <a:pt x="40" y="59"/>
                      <a:pt x="41" y="56"/>
                      <a:pt x="41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9"/>
                      <a:pt x="52" y="65"/>
                      <a:pt x="48" y="69"/>
                    </a:cubicBezTo>
                    <a:cubicBezTo>
                      <a:pt x="44" y="72"/>
                      <a:pt x="37" y="74"/>
                      <a:pt x="28" y="74"/>
                    </a:cubicBez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6" y="68"/>
                    </a:cubicBezTo>
                    <a:cubicBezTo>
                      <a:pt x="4" y="66"/>
                      <a:pt x="2" y="63"/>
                      <a:pt x="1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6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2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2" y="10"/>
                      <a:pt x="28" y="10"/>
                    </a:cubicBezTo>
                    <a:cubicBezTo>
                      <a:pt x="22" y="10"/>
                      <a:pt x="19" y="11"/>
                      <a:pt x="16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5"/>
                      <a:pt x="14" y="59"/>
                      <a:pt x="16" y="61"/>
                    </a:cubicBezTo>
                    <a:cubicBezTo>
                      <a:pt x="19" y="63"/>
                      <a:pt x="22" y="64"/>
                      <a:pt x="28" y="6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99" name="Freeform 26"/>
              <p:cNvSpPr>
                <a:spLocks/>
              </p:cNvSpPr>
              <p:nvPr/>
            </p:nvSpPr>
            <p:spPr bwMode="auto">
              <a:xfrm>
                <a:off x="5541799" y="336887"/>
                <a:ext cx="255585" cy="317922"/>
              </a:xfrm>
              <a:custGeom>
                <a:avLst/>
                <a:gdLst>
                  <a:gd name="T0" fmla="*/ 48 w 123"/>
                  <a:gd name="T1" fmla="*/ 95 h 153"/>
                  <a:gd name="T2" fmla="*/ 0 w 123"/>
                  <a:gd name="T3" fmla="*/ 0 h 153"/>
                  <a:gd name="T4" fmla="*/ 31 w 123"/>
                  <a:gd name="T5" fmla="*/ 0 h 153"/>
                  <a:gd name="T6" fmla="*/ 62 w 123"/>
                  <a:gd name="T7" fmla="*/ 70 h 153"/>
                  <a:gd name="T8" fmla="*/ 62 w 123"/>
                  <a:gd name="T9" fmla="*/ 70 h 153"/>
                  <a:gd name="T10" fmla="*/ 94 w 123"/>
                  <a:gd name="T11" fmla="*/ 0 h 153"/>
                  <a:gd name="T12" fmla="*/ 123 w 123"/>
                  <a:gd name="T13" fmla="*/ 0 h 153"/>
                  <a:gd name="T14" fmla="*/ 77 w 123"/>
                  <a:gd name="T15" fmla="*/ 95 h 153"/>
                  <a:gd name="T16" fmla="*/ 77 w 123"/>
                  <a:gd name="T17" fmla="*/ 153 h 153"/>
                  <a:gd name="T18" fmla="*/ 48 w 123"/>
                  <a:gd name="T19" fmla="*/ 153 h 153"/>
                  <a:gd name="T20" fmla="*/ 48 w 123"/>
                  <a:gd name="T21" fmla="*/ 9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53">
                    <a:moveTo>
                      <a:pt x="48" y="9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94" y="0"/>
                    </a:lnTo>
                    <a:lnTo>
                      <a:pt x="123" y="0"/>
                    </a:lnTo>
                    <a:lnTo>
                      <a:pt x="77" y="95"/>
                    </a:lnTo>
                    <a:lnTo>
                      <a:pt x="77" y="153"/>
                    </a:lnTo>
                    <a:lnTo>
                      <a:pt x="48" y="153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706316" y="1234834"/>
              <a:ext cx="2881972" cy="2370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extrusionH="6350"/>
            </a:bodyPr>
            <a:lstStyle/>
            <a:p>
              <a:r>
                <a:rPr lang="en-US" altLang="ko-KR" sz="1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New &amp; Renewable Energy Center</a:t>
              </a:r>
              <a:endParaRPr lang="ko-KR" altLang="en-US" sz="1150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2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nnoo-05\Desktop\에관공_이사장\최종\png\3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0" y="87585"/>
            <a:ext cx="2444750" cy="1723405"/>
            <a:chOff x="0" y="625475"/>
            <a:chExt cx="2444750" cy="1398588"/>
          </a:xfrm>
        </p:grpSpPr>
        <p:pic>
          <p:nvPicPr>
            <p:cNvPr id="17412" name="Picture 3" descr="C:\Users\onnoo-05\Desktop\에관공_이사장\최종\png\3\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750" b="76103"/>
            <a:stretch>
              <a:fillRect/>
            </a:stretch>
          </p:blipFill>
          <p:spPr bwMode="auto">
            <a:xfrm>
              <a:off x="0" y="625475"/>
              <a:ext cx="1084263" cy="139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 Box 8"/>
            <p:cNvSpPr txBox="1">
              <a:spLocks noChangeArrowheads="1"/>
            </p:cNvSpPr>
            <p:nvPr/>
          </p:nvSpPr>
          <p:spPr bwMode="auto">
            <a:xfrm>
              <a:off x="1092200" y="1490564"/>
              <a:ext cx="1352550" cy="32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 b="1" dirty="0">
                  <a:solidFill>
                    <a:schemeClr val="bg1"/>
                  </a:solidFill>
                  <a:latin typeface="Arial" charset="0"/>
                  <a:ea typeface="맑은 고딕" pitchFamily="50" charset="-127"/>
                  <a:cs typeface="Arial" charset="0"/>
                </a:rPr>
                <a:t>Contents</a:t>
              </a:r>
              <a:endParaRPr kumimoji="0" lang="ko-KR" altLang="en-US" sz="2000" b="1" dirty="0">
                <a:solidFill>
                  <a:schemeClr val="bg1"/>
                </a:solidFill>
                <a:latin typeface="Arial" charset="0"/>
                <a:ea typeface="맑은 고딕" pitchFamily="50" charset="-127"/>
                <a:cs typeface="Arial" charset="0"/>
              </a:endParaRPr>
            </a:p>
          </p:txBody>
        </p:sp>
      </p:grpSp>
      <p:sp>
        <p:nvSpPr>
          <p:cNvPr id="17431" name="Text Box 8"/>
          <p:cNvSpPr txBox="1">
            <a:spLocks noChangeArrowheads="1"/>
          </p:cNvSpPr>
          <p:nvPr/>
        </p:nvSpPr>
        <p:spPr bwMode="auto">
          <a:xfrm>
            <a:off x="793750" y="44624"/>
            <a:ext cx="1620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ko-KR" altLang="en-US" sz="4800" dirty="0">
                <a:solidFill>
                  <a:srgbClr val="0963AF"/>
                </a:solidFill>
                <a:latin typeface="맑은 고딕" pitchFamily="50" charset="-127"/>
                <a:ea typeface="맑은 고딕" pitchFamily="50" charset="-127"/>
              </a:rPr>
              <a:t>목차</a:t>
            </a:r>
          </a:p>
        </p:txBody>
      </p:sp>
      <p:pic>
        <p:nvPicPr>
          <p:cNvPr id="21" name="Picture 2" descr="E:\★온누★\에관공\한국의 에너지정책 방향\png\2\ㅡ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" name="Picture 3" descr="E:\★온누★\에관공\한국의 에너지정책 방향\png\2\바.png"/>
          <p:cNvPicPr>
            <a:picLocks noChangeAspect="1" noChangeArrowheads="1"/>
          </p:cNvPicPr>
          <p:nvPr/>
        </p:nvPicPr>
        <p:blipFill>
          <a:blip r:embed="rId6" cstate="print"/>
          <a:srcRect l="27476" t="55203" r="-747" b="37445"/>
          <a:stretch>
            <a:fillRect/>
          </a:stretch>
        </p:blipFill>
        <p:spPr bwMode="auto">
          <a:xfrm>
            <a:off x="2123728" y="3963669"/>
            <a:ext cx="6956351" cy="50420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123728" y="1171522"/>
            <a:ext cx="2937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b="1" spc="-70" dirty="0" smtClean="0">
                <a:solidFill>
                  <a:srgbClr val="075D31"/>
                </a:solidFill>
                <a:latin typeface="Verdana" pitchFamily="34" charset="0"/>
                <a:ea typeface="맑은 고딕" pitchFamily="50" charset="-127"/>
              </a:rPr>
              <a:t>Contents</a:t>
            </a:r>
            <a:endParaRPr lang="ko-KR" altLang="en-US" sz="4400" b="1" spc="-70" dirty="0" smtClean="0">
              <a:solidFill>
                <a:srgbClr val="075D31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32556" y="3957444"/>
            <a:ext cx="374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-7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Ⅱ</a:t>
            </a:r>
            <a:endParaRPr lang="ko-KR" altLang="en-US" sz="2800" spc="-7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69605" y="506543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 smtClean="0">
                <a:latin typeface="Verdana" pitchFamily="34" charset="0"/>
              </a:rPr>
              <a:t>*NRE: New and Renewable Energy</a:t>
            </a:r>
            <a:endParaRPr lang="ko-KR" altLang="en-US" b="1" i="1" dirty="0">
              <a:latin typeface="Verdana" pitchFamily="34" charset="0"/>
            </a:endParaRPr>
          </a:p>
        </p:txBody>
      </p:sp>
      <p:pic>
        <p:nvPicPr>
          <p:cNvPr id="24" name="Picture 3" descr="E:\★온누★\에관공\한국의 에너지정책 방향\png\2\바.png"/>
          <p:cNvPicPr>
            <a:picLocks noChangeAspect="1" noChangeArrowheads="1"/>
          </p:cNvPicPr>
          <p:nvPr/>
        </p:nvPicPr>
        <p:blipFill>
          <a:blip r:embed="rId6" cstate="print"/>
          <a:srcRect l="27476" t="55203" r="-747" b="37445"/>
          <a:stretch>
            <a:fillRect/>
          </a:stretch>
        </p:blipFill>
        <p:spPr bwMode="auto">
          <a:xfrm>
            <a:off x="2123728" y="2554993"/>
            <a:ext cx="6956351" cy="50420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276715" y="2545740"/>
            <a:ext cx="275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spc="-70" dirty="0" smtClean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Ⅰ</a:t>
            </a:r>
            <a:endParaRPr lang="ko-KR" altLang="en-US" sz="2800" spc="-70" dirty="0" smtClean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8225" y="2602964"/>
            <a:ext cx="6540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spc="-100" dirty="0" smtClean="0">
                <a:solidFill>
                  <a:srgbClr val="2A323C"/>
                </a:solidFill>
                <a:latin typeface="Verdana" pitchFamily="34" charset="0"/>
                <a:ea typeface="맑은 고딕" pitchFamily="50" charset="-127"/>
              </a:rPr>
              <a:t>The Status of New &amp; Renewable Energy In Korea</a:t>
            </a:r>
            <a:endParaRPr lang="ko-KR" altLang="en-US" sz="2200" spc="-100" dirty="0" smtClean="0">
              <a:solidFill>
                <a:srgbClr val="2A323C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69832" y="4000326"/>
            <a:ext cx="51726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dirty="0" smtClean="0">
                <a:solidFill>
                  <a:srgbClr val="2A323C"/>
                </a:solidFill>
                <a:latin typeface="Verdana" pitchFamily="34" charset="0"/>
                <a:ea typeface="맑은 고딕" pitchFamily="50" charset="-127"/>
              </a:rPr>
              <a:t>Main Policies and Strategies in NRE</a:t>
            </a:r>
            <a:endParaRPr lang="ko-KR" altLang="en-US" sz="2200" dirty="0" smtClean="0">
              <a:solidFill>
                <a:srgbClr val="2A323C"/>
              </a:solidFill>
              <a:latin typeface="Verdana" pitchFamily="34" charset="0"/>
              <a:ea typeface="맑은 고딕" pitchFamily="50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7288442" y="188640"/>
            <a:ext cx="1676046" cy="287809"/>
            <a:chOff x="886213" y="896012"/>
            <a:chExt cx="3768004" cy="647038"/>
          </a:xfrm>
        </p:grpSpPr>
        <p:grpSp>
          <p:nvGrpSpPr>
            <p:cNvPr id="48" name="그룹 7"/>
            <p:cNvGrpSpPr/>
            <p:nvPr/>
          </p:nvGrpSpPr>
          <p:grpSpPr>
            <a:xfrm>
              <a:off x="886213" y="896012"/>
              <a:ext cx="695364" cy="647038"/>
              <a:chOff x="-785850" y="214290"/>
              <a:chExt cx="1076364" cy="1001559"/>
            </a:xfrm>
          </p:grpSpPr>
          <p:sp>
            <p:nvSpPr>
              <p:cNvPr id="69" name="Freeform 5"/>
              <p:cNvSpPr>
                <a:spLocks noEditPoints="1"/>
              </p:cNvSpPr>
              <p:nvPr/>
            </p:nvSpPr>
            <p:spPr bwMode="auto">
              <a:xfrm>
                <a:off x="-785850" y="214290"/>
                <a:ext cx="1076364" cy="1001559"/>
              </a:xfrm>
              <a:custGeom>
                <a:avLst/>
                <a:gdLst>
                  <a:gd name="T0" fmla="*/ 123 w 247"/>
                  <a:gd name="T1" fmla="*/ 0 h 227"/>
                  <a:gd name="T2" fmla="*/ 123 w 247"/>
                  <a:gd name="T3" fmla="*/ 0 h 227"/>
                  <a:gd name="T4" fmla="*/ 0 w 247"/>
                  <a:gd name="T5" fmla="*/ 114 h 227"/>
                  <a:gd name="T6" fmla="*/ 0 w 247"/>
                  <a:gd name="T7" fmla="*/ 114 h 227"/>
                  <a:gd name="T8" fmla="*/ 123 w 247"/>
                  <a:gd name="T9" fmla="*/ 227 h 227"/>
                  <a:gd name="T10" fmla="*/ 123 w 247"/>
                  <a:gd name="T11" fmla="*/ 227 h 227"/>
                  <a:gd name="T12" fmla="*/ 247 w 247"/>
                  <a:gd name="T13" fmla="*/ 114 h 227"/>
                  <a:gd name="T14" fmla="*/ 247 w 247"/>
                  <a:gd name="T15" fmla="*/ 114 h 227"/>
                  <a:gd name="T16" fmla="*/ 123 w 247"/>
                  <a:gd name="T17" fmla="*/ 0 h 227"/>
                  <a:gd name="T18" fmla="*/ 234 w 247"/>
                  <a:gd name="T19" fmla="*/ 114 h 227"/>
                  <a:gd name="T20" fmla="*/ 234 w 247"/>
                  <a:gd name="T21" fmla="*/ 114 h 227"/>
                  <a:gd name="T22" fmla="*/ 123 w 247"/>
                  <a:gd name="T23" fmla="*/ 222 h 227"/>
                  <a:gd name="T24" fmla="*/ 12 w 247"/>
                  <a:gd name="T25" fmla="*/ 114 h 227"/>
                  <a:gd name="T26" fmla="*/ 12 w 247"/>
                  <a:gd name="T27" fmla="*/ 114 h 227"/>
                  <a:gd name="T28" fmla="*/ 123 w 247"/>
                  <a:gd name="T29" fmla="*/ 6 h 227"/>
                  <a:gd name="T30" fmla="*/ 234 w 247"/>
                  <a:gd name="T31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227"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47" y="2"/>
                      <a:pt x="0" y="56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71"/>
                      <a:pt x="47" y="225"/>
                      <a:pt x="123" y="227"/>
                    </a:cubicBezTo>
                    <a:cubicBezTo>
                      <a:pt x="123" y="227"/>
                      <a:pt x="123" y="227"/>
                      <a:pt x="123" y="227"/>
                    </a:cubicBezTo>
                    <a:cubicBezTo>
                      <a:pt x="200" y="225"/>
                      <a:pt x="247" y="171"/>
                      <a:pt x="247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56"/>
                      <a:pt x="200" y="2"/>
                      <a:pt x="123" y="0"/>
                    </a:cubicBezTo>
                    <a:moveTo>
                      <a:pt x="234" y="114"/>
                    </a:moveTo>
                    <a:cubicBezTo>
                      <a:pt x="234" y="114"/>
                      <a:pt x="234" y="114"/>
                      <a:pt x="234" y="114"/>
                    </a:cubicBezTo>
                    <a:cubicBezTo>
                      <a:pt x="234" y="168"/>
                      <a:pt x="200" y="219"/>
                      <a:pt x="123" y="222"/>
                    </a:cubicBezTo>
                    <a:cubicBezTo>
                      <a:pt x="46" y="219"/>
                      <a:pt x="12" y="168"/>
                      <a:pt x="12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60"/>
                      <a:pt x="46" y="8"/>
                      <a:pt x="123" y="6"/>
                    </a:cubicBezTo>
                    <a:cubicBezTo>
                      <a:pt x="200" y="8"/>
                      <a:pt x="234" y="60"/>
                      <a:pt x="234" y="114"/>
                    </a:cubicBez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234410" y="717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-249746" y="11929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2" name="Rectangle 8"/>
              <p:cNvSpPr>
                <a:spLocks noChangeArrowheads="1"/>
              </p:cNvSpPr>
              <p:nvPr/>
            </p:nvSpPr>
            <p:spPr bwMode="auto">
              <a:xfrm>
                <a:off x="-249746" y="241303"/>
                <a:ext cx="2078" cy="2078"/>
              </a:xfrm>
              <a:prstGeom prst="rect">
                <a:avLst/>
              </a:pr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-571824" y="241303"/>
                <a:ext cx="648312" cy="951689"/>
              </a:xfrm>
              <a:custGeom>
                <a:avLst/>
                <a:gdLst>
                  <a:gd name="T0" fmla="*/ 137 w 149"/>
                  <a:gd name="T1" fmla="*/ 76 h 216"/>
                  <a:gd name="T2" fmla="*/ 137 w 149"/>
                  <a:gd name="T3" fmla="*/ 76 h 216"/>
                  <a:gd name="T4" fmla="*/ 76 w 149"/>
                  <a:gd name="T5" fmla="*/ 151 h 216"/>
                  <a:gd name="T6" fmla="*/ 70 w 149"/>
                  <a:gd name="T7" fmla="*/ 143 h 216"/>
                  <a:gd name="T8" fmla="*/ 131 w 149"/>
                  <a:gd name="T9" fmla="*/ 68 h 216"/>
                  <a:gd name="T10" fmla="*/ 106 w 149"/>
                  <a:gd name="T11" fmla="*/ 38 h 216"/>
                  <a:gd name="T12" fmla="*/ 45 w 149"/>
                  <a:gd name="T13" fmla="*/ 112 h 216"/>
                  <a:gd name="T14" fmla="*/ 39 w 149"/>
                  <a:gd name="T15" fmla="*/ 105 h 216"/>
                  <a:gd name="T16" fmla="*/ 99 w 149"/>
                  <a:gd name="T17" fmla="*/ 31 h 216"/>
                  <a:gd name="T18" fmla="*/ 74 w 149"/>
                  <a:gd name="T19" fmla="*/ 0 h 216"/>
                  <a:gd name="T20" fmla="*/ 12 w 149"/>
                  <a:gd name="T21" fmla="*/ 76 h 216"/>
                  <a:gd name="T22" fmla="*/ 0 w 149"/>
                  <a:gd name="T23" fmla="*/ 108 h 216"/>
                  <a:gd name="T24" fmla="*/ 12 w 149"/>
                  <a:gd name="T25" fmla="*/ 139 h 216"/>
                  <a:gd name="T26" fmla="*/ 74 w 149"/>
                  <a:gd name="T27" fmla="*/ 216 h 216"/>
                  <a:gd name="T28" fmla="*/ 137 w 149"/>
                  <a:gd name="T29" fmla="*/ 139 h 216"/>
                  <a:gd name="T30" fmla="*/ 149 w 149"/>
                  <a:gd name="T31" fmla="*/ 108 h 216"/>
                  <a:gd name="T32" fmla="*/ 137 w 149"/>
                  <a:gd name="T33" fmla="*/ 7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216">
                    <a:moveTo>
                      <a:pt x="137" y="76"/>
                    </a:moveTo>
                    <a:cubicBezTo>
                      <a:pt x="137" y="76"/>
                      <a:pt x="137" y="76"/>
                      <a:pt x="137" y="76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0" y="88"/>
                      <a:pt x="0" y="108"/>
                    </a:cubicBezTo>
                    <a:cubicBezTo>
                      <a:pt x="0" y="127"/>
                      <a:pt x="12" y="139"/>
                      <a:pt x="12" y="139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137" y="139"/>
                      <a:pt x="137" y="139"/>
                      <a:pt x="137" y="139"/>
                    </a:cubicBezTo>
                    <a:cubicBezTo>
                      <a:pt x="137" y="139"/>
                      <a:pt x="149" y="127"/>
                      <a:pt x="149" y="108"/>
                    </a:cubicBezTo>
                    <a:cubicBezTo>
                      <a:pt x="149" y="88"/>
                      <a:pt x="137" y="76"/>
                      <a:pt x="137" y="76"/>
                    </a:cubicBezTo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49" name="그룹 13"/>
            <p:cNvGrpSpPr/>
            <p:nvPr/>
          </p:nvGrpSpPr>
          <p:grpSpPr>
            <a:xfrm>
              <a:off x="1713449" y="1014201"/>
              <a:ext cx="2915691" cy="183161"/>
              <a:chOff x="537787" y="328575"/>
              <a:chExt cx="5259597" cy="330391"/>
            </a:xfrm>
          </p:grpSpPr>
          <p:sp>
            <p:nvSpPr>
              <p:cNvPr id="52" name="Freeform 10"/>
              <p:cNvSpPr>
                <a:spLocks/>
              </p:cNvSpPr>
              <p:nvPr/>
            </p:nvSpPr>
            <p:spPr bwMode="auto">
              <a:xfrm>
                <a:off x="537787" y="336887"/>
                <a:ext cx="232727" cy="317922"/>
              </a:xfrm>
              <a:custGeom>
                <a:avLst/>
                <a:gdLst>
                  <a:gd name="T0" fmla="*/ 25 w 53"/>
                  <a:gd name="T1" fmla="*/ 35 h 72"/>
                  <a:gd name="T2" fmla="*/ 53 w 53"/>
                  <a:gd name="T3" fmla="*/ 72 h 72"/>
                  <a:gd name="T4" fmla="*/ 38 w 53"/>
                  <a:gd name="T5" fmla="*/ 72 h 72"/>
                  <a:gd name="T6" fmla="*/ 30 w 53"/>
                  <a:gd name="T7" fmla="*/ 61 h 72"/>
                  <a:gd name="T8" fmla="*/ 24 w 53"/>
                  <a:gd name="T9" fmla="*/ 53 h 72"/>
                  <a:gd name="T10" fmla="*/ 19 w 53"/>
                  <a:gd name="T11" fmla="*/ 47 h 72"/>
                  <a:gd name="T12" fmla="*/ 16 w 53"/>
                  <a:gd name="T13" fmla="*/ 43 h 72"/>
                  <a:gd name="T14" fmla="*/ 14 w 53"/>
                  <a:gd name="T15" fmla="*/ 40 h 72"/>
                  <a:gd name="T16" fmla="*/ 14 w 53"/>
                  <a:gd name="T17" fmla="*/ 72 h 72"/>
                  <a:gd name="T18" fmla="*/ 0 w 53"/>
                  <a:gd name="T19" fmla="*/ 72 h 72"/>
                  <a:gd name="T20" fmla="*/ 0 w 53"/>
                  <a:gd name="T21" fmla="*/ 0 h 72"/>
                  <a:gd name="T22" fmla="*/ 14 w 53"/>
                  <a:gd name="T23" fmla="*/ 0 h 72"/>
                  <a:gd name="T24" fmla="*/ 14 w 53"/>
                  <a:gd name="T25" fmla="*/ 30 h 72"/>
                  <a:gd name="T26" fmla="*/ 37 w 53"/>
                  <a:gd name="T27" fmla="*/ 0 h 72"/>
                  <a:gd name="T28" fmla="*/ 53 w 53"/>
                  <a:gd name="T29" fmla="*/ 0 h 72"/>
                  <a:gd name="T30" fmla="*/ 25 w 53"/>
                  <a:gd name="T31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72">
                    <a:moveTo>
                      <a:pt x="25" y="35"/>
                    </a:moveTo>
                    <a:cubicBezTo>
                      <a:pt x="53" y="72"/>
                      <a:pt x="53" y="72"/>
                      <a:pt x="53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5" y="68"/>
                      <a:pt x="32" y="64"/>
                      <a:pt x="30" y="61"/>
                    </a:cubicBezTo>
                    <a:cubicBezTo>
                      <a:pt x="27" y="58"/>
                      <a:pt x="25" y="55"/>
                      <a:pt x="24" y="53"/>
                    </a:cubicBezTo>
                    <a:cubicBezTo>
                      <a:pt x="22" y="50"/>
                      <a:pt x="20" y="49"/>
                      <a:pt x="19" y="47"/>
                    </a:cubicBezTo>
                    <a:cubicBezTo>
                      <a:pt x="18" y="46"/>
                      <a:pt x="17" y="44"/>
                      <a:pt x="16" y="43"/>
                    </a:cubicBezTo>
                    <a:cubicBezTo>
                      <a:pt x="15" y="41"/>
                      <a:pt x="14" y="40"/>
                      <a:pt x="14" y="4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3" name="Freeform 11"/>
              <p:cNvSpPr>
                <a:spLocks noEditPoints="1"/>
              </p:cNvSpPr>
              <p:nvPr/>
            </p:nvSpPr>
            <p:spPr bwMode="auto">
              <a:xfrm>
                <a:off x="803761" y="328576"/>
                <a:ext cx="249351" cy="330390"/>
              </a:xfrm>
              <a:custGeom>
                <a:avLst/>
                <a:gdLst>
                  <a:gd name="T0" fmla="*/ 57 w 57"/>
                  <a:gd name="T1" fmla="*/ 50 h 75"/>
                  <a:gd name="T2" fmla="*/ 55 w 57"/>
                  <a:gd name="T3" fmla="*/ 61 h 75"/>
                  <a:gd name="T4" fmla="*/ 50 w 57"/>
                  <a:gd name="T5" fmla="*/ 69 h 75"/>
                  <a:gd name="T6" fmla="*/ 41 w 57"/>
                  <a:gd name="T7" fmla="*/ 74 h 75"/>
                  <a:gd name="T8" fmla="*/ 29 w 57"/>
                  <a:gd name="T9" fmla="*/ 75 h 75"/>
                  <a:gd name="T10" fmla="*/ 16 w 57"/>
                  <a:gd name="T11" fmla="*/ 74 h 75"/>
                  <a:gd name="T12" fmla="*/ 7 w 57"/>
                  <a:gd name="T13" fmla="*/ 69 h 75"/>
                  <a:gd name="T14" fmla="*/ 2 w 57"/>
                  <a:gd name="T15" fmla="*/ 61 h 75"/>
                  <a:gd name="T16" fmla="*/ 0 w 57"/>
                  <a:gd name="T17" fmla="*/ 50 h 75"/>
                  <a:gd name="T18" fmla="*/ 0 w 57"/>
                  <a:gd name="T19" fmla="*/ 26 h 75"/>
                  <a:gd name="T20" fmla="*/ 2 w 57"/>
                  <a:gd name="T21" fmla="*/ 14 h 75"/>
                  <a:gd name="T22" fmla="*/ 7 w 57"/>
                  <a:gd name="T23" fmla="*/ 6 h 75"/>
                  <a:gd name="T24" fmla="*/ 16 w 57"/>
                  <a:gd name="T25" fmla="*/ 2 h 75"/>
                  <a:gd name="T26" fmla="*/ 29 w 57"/>
                  <a:gd name="T27" fmla="*/ 0 h 75"/>
                  <a:gd name="T28" fmla="*/ 41 w 57"/>
                  <a:gd name="T29" fmla="*/ 2 h 75"/>
                  <a:gd name="T30" fmla="*/ 50 w 57"/>
                  <a:gd name="T31" fmla="*/ 6 h 75"/>
                  <a:gd name="T32" fmla="*/ 55 w 57"/>
                  <a:gd name="T33" fmla="*/ 14 h 75"/>
                  <a:gd name="T34" fmla="*/ 57 w 57"/>
                  <a:gd name="T35" fmla="*/ 26 h 75"/>
                  <a:gd name="T36" fmla="*/ 57 w 57"/>
                  <a:gd name="T37" fmla="*/ 50 h 75"/>
                  <a:gd name="T38" fmla="*/ 14 w 57"/>
                  <a:gd name="T39" fmla="*/ 50 h 75"/>
                  <a:gd name="T40" fmla="*/ 17 w 57"/>
                  <a:gd name="T41" fmla="*/ 61 h 75"/>
                  <a:gd name="T42" fmla="*/ 29 w 57"/>
                  <a:gd name="T43" fmla="*/ 65 h 75"/>
                  <a:gd name="T44" fmla="*/ 40 w 57"/>
                  <a:gd name="T45" fmla="*/ 61 h 75"/>
                  <a:gd name="T46" fmla="*/ 44 w 57"/>
                  <a:gd name="T47" fmla="*/ 50 h 75"/>
                  <a:gd name="T48" fmla="*/ 44 w 57"/>
                  <a:gd name="T49" fmla="*/ 25 h 75"/>
                  <a:gd name="T50" fmla="*/ 40 w 57"/>
                  <a:gd name="T51" fmla="*/ 14 h 75"/>
                  <a:gd name="T52" fmla="*/ 29 w 57"/>
                  <a:gd name="T53" fmla="*/ 11 h 75"/>
                  <a:gd name="T54" fmla="*/ 17 w 57"/>
                  <a:gd name="T55" fmla="*/ 14 h 75"/>
                  <a:gd name="T56" fmla="*/ 14 w 57"/>
                  <a:gd name="T57" fmla="*/ 25 h 75"/>
                  <a:gd name="T58" fmla="*/ 14 w 57"/>
                  <a:gd name="T59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7" h="75">
                    <a:moveTo>
                      <a:pt x="57" y="50"/>
                    </a:moveTo>
                    <a:cubicBezTo>
                      <a:pt x="57" y="54"/>
                      <a:pt x="57" y="58"/>
                      <a:pt x="55" y="61"/>
                    </a:cubicBezTo>
                    <a:cubicBezTo>
                      <a:pt x="54" y="65"/>
                      <a:pt x="53" y="67"/>
                      <a:pt x="50" y="69"/>
                    </a:cubicBezTo>
                    <a:cubicBezTo>
                      <a:pt x="48" y="71"/>
                      <a:pt x="45" y="73"/>
                      <a:pt x="41" y="74"/>
                    </a:cubicBezTo>
                    <a:cubicBezTo>
                      <a:pt x="38" y="75"/>
                      <a:pt x="34" y="75"/>
                      <a:pt x="29" y="75"/>
                    </a:cubicBezTo>
                    <a:cubicBezTo>
                      <a:pt x="24" y="75"/>
                      <a:pt x="20" y="75"/>
                      <a:pt x="16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5" y="67"/>
                      <a:pt x="3" y="65"/>
                      <a:pt x="2" y="61"/>
                    </a:cubicBezTo>
                    <a:cubicBezTo>
                      <a:pt x="1" y="58"/>
                      <a:pt x="0" y="54"/>
                      <a:pt x="0" y="5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5" y="8"/>
                      <a:pt x="7" y="6"/>
                    </a:cubicBezTo>
                    <a:cubicBezTo>
                      <a:pt x="9" y="4"/>
                      <a:pt x="12" y="3"/>
                      <a:pt x="16" y="2"/>
                    </a:cubicBezTo>
                    <a:cubicBezTo>
                      <a:pt x="20" y="1"/>
                      <a:pt x="24" y="0"/>
                      <a:pt x="29" y="0"/>
                    </a:cubicBezTo>
                    <a:cubicBezTo>
                      <a:pt x="34" y="0"/>
                      <a:pt x="38" y="1"/>
                      <a:pt x="41" y="2"/>
                    </a:cubicBezTo>
                    <a:cubicBezTo>
                      <a:pt x="45" y="3"/>
                      <a:pt x="48" y="4"/>
                      <a:pt x="50" y="6"/>
                    </a:cubicBezTo>
                    <a:cubicBezTo>
                      <a:pt x="53" y="8"/>
                      <a:pt x="54" y="11"/>
                      <a:pt x="55" y="14"/>
                    </a:cubicBezTo>
                    <a:cubicBezTo>
                      <a:pt x="57" y="17"/>
                      <a:pt x="57" y="21"/>
                      <a:pt x="57" y="26"/>
                    </a:cubicBezTo>
                    <a:lnTo>
                      <a:pt x="57" y="50"/>
                    </a:lnTo>
                    <a:close/>
                    <a:moveTo>
                      <a:pt x="14" y="50"/>
                    </a:moveTo>
                    <a:cubicBezTo>
                      <a:pt x="14" y="56"/>
                      <a:pt x="15" y="59"/>
                      <a:pt x="17" y="61"/>
                    </a:cubicBezTo>
                    <a:cubicBezTo>
                      <a:pt x="20" y="64"/>
                      <a:pt x="24" y="65"/>
                      <a:pt x="29" y="65"/>
                    </a:cubicBezTo>
                    <a:cubicBezTo>
                      <a:pt x="34" y="65"/>
                      <a:pt x="37" y="64"/>
                      <a:pt x="40" y="61"/>
                    </a:cubicBezTo>
                    <a:cubicBezTo>
                      <a:pt x="42" y="59"/>
                      <a:pt x="44" y="56"/>
                      <a:pt x="44" y="50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0"/>
                      <a:pt x="42" y="16"/>
                      <a:pt x="40" y="14"/>
                    </a:cubicBezTo>
                    <a:cubicBezTo>
                      <a:pt x="37" y="12"/>
                      <a:pt x="34" y="11"/>
                      <a:pt x="29" y="11"/>
                    </a:cubicBezTo>
                    <a:cubicBezTo>
                      <a:pt x="24" y="11"/>
                      <a:pt x="20" y="12"/>
                      <a:pt x="17" y="14"/>
                    </a:cubicBezTo>
                    <a:cubicBezTo>
                      <a:pt x="15" y="16"/>
                      <a:pt x="14" y="20"/>
                      <a:pt x="14" y="25"/>
                    </a:cubicBez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4" name="Freeform 12"/>
              <p:cNvSpPr>
                <a:spLocks noEditPoints="1"/>
              </p:cNvSpPr>
              <p:nvPr/>
            </p:nvSpPr>
            <p:spPr bwMode="auto">
              <a:xfrm>
                <a:off x="1132073" y="336887"/>
                <a:ext cx="243117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7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2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2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5" y="0"/>
                      <a:pt x="38" y="1"/>
                    </a:cubicBezTo>
                    <a:cubicBezTo>
                      <a:pt x="42" y="1"/>
                      <a:pt x="44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3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5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2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2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1441684" y="336887"/>
                <a:ext cx="207792" cy="317922"/>
              </a:xfrm>
              <a:custGeom>
                <a:avLst/>
                <a:gdLst>
                  <a:gd name="T0" fmla="*/ 0 w 100"/>
                  <a:gd name="T1" fmla="*/ 0 h 153"/>
                  <a:gd name="T2" fmla="*/ 100 w 100"/>
                  <a:gd name="T3" fmla="*/ 0 h 153"/>
                  <a:gd name="T4" fmla="*/ 100 w 100"/>
                  <a:gd name="T5" fmla="*/ 22 h 153"/>
                  <a:gd name="T6" fmla="*/ 29 w 100"/>
                  <a:gd name="T7" fmla="*/ 22 h 153"/>
                  <a:gd name="T8" fmla="*/ 29 w 100"/>
                  <a:gd name="T9" fmla="*/ 64 h 153"/>
                  <a:gd name="T10" fmla="*/ 90 w 100"/>
                  <a:gd name="T11" fmla="*/ 64 h 153"/>
                  <a:gd name="T12" fmla="*/ 90 w 100"/>
                  <a:gd name="T13" fmla="*/ 85 h 153"/>
                  <a:gd name="T14" fmla="*/ 29 w 100"/>
                  <a:gd name="T15" fmla="*/ 85 h 153"/>
                  <a:gd name="T16" fmla="*/ 29 w 100"/>
                  <a:gd name="T17" fmla="*/ 130 h 153"/>
                  <a:gd name="T18" fmla="*/ 100 w 100"/>
                  <a:gd name="T19" fmla="*/ 130 h 153"/>
                  <a:gd name="T20" fmla="*/ 100 w 100"/>
                  <a:gd name="T21" fmla="*/ 153 h 153"/>
                  <a:gd name="T22" fmla="*/ 0 w 100"/>
                  <a:gd name="T23" fmla="*/ 153 h 153"/>
                  <a:gd name="T24" fmla="*/ 0 w 100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3">
                    <a:moveTo>
                      <a:pt x="0" y="0"/>
                    </a:moveTo>
                    <a:lnTo>
                      <a:pt x="100" y="0"/>
                    </a:lnTo>
                    <a:lnTo>
                      <a:pt x="100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100" y="130"/>
                    </a:lnTo>
                    <a:lnTo>
                      <a:pt x="100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6" name="Freeform 14"/>
              <p:cNvSpPr>
                <a:spLocks noEditPoints="1"/>
              </p:cNvSpPr>
              <p:nvPr/>
            </p:nvSpPr>
            <p:spPr bwMode="auto">
              <a:xfrm>
                <a:off x="1697268" y="336887"/>
                <a:ext cx="265974" cy="317922"/>
              </a:xfrm>
              <a:custGeom>
                <a:avLst/>
                <a:gdLst>
                  <a:gd name="T0" fmla="*/ 90 w 128"/>
                  <a:gd name="T1" fmla="*/ 119 h 153"/>
                  <a:gd name="T2" fmla="*/ 38 w 128"/>
                  <a:gd name="T3" fmla="*/ 119 h 153"/>
                  <a:gd name="T4" fmla="*/ 30 w 128"/>
                  <a:gd name="T5" fmla="*/ 153 h 153"/>
                  <a:gd name="T6" fmla="*/ 0 w 128"/>
                  <a:gd name="T7" fmla="*/ 153 h 153"/>
                  <a:gd name="T8" fmla="*/ 46 w 128"/>
                  <a:gd name="T9" fmla="*/ 0 h 153"/>
                  <a:gd name="T10" fmla="*/ 82 w 128"/>
                  <a:gd name="T11" fmla="*/ 0 h 153"/>
                  <a:gd name="T12" fmla="*/ 128 w 128"/>
                  <a:gd name="T13" fmla="*/ 153 h 153"/>
                  <a:gd name="T14" fmla="*/ 99 w 128"/>
                  <a:gd name="T15" fmla="*/ 153 h 153"/>
                  <a:gd name="T16" fmla="*/ 90 w 128"/>
                  <a:gd name="T17" fmla="*/ 119 h 153"/>
                  <a:gd name="T18" fmla="*/ 44 w 128"/>
                  <a:gd name="T19" fmla="*/ 98 h 153"/>
                  <a:gd name="T20" fmla="*/ 84 w 128"/>
                  <a:gd name="T21" fmla="*/ 98 h 153"/>
                  <a:gd name="T22" fmla="*/ 65 w 128"/>
                  <a:gd name="T23" fmla="*/ 24 h 153"/>
                  <a:gd name="T24" fmla="*/ 63 w 128"/>
                  <a:gd name="T25" fmla="*/ 24 h 153"/>
                  <a:gd name="T26" fmla="*/ 44 w 128"/>
                  <a:gd name="T27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3">
                    <a:moveTo>
                      <a:pt x="90" y="119"/>
                    </a:moveTo>
                    <a:lnTo>
                      <a:pt x="38" y="119"/>
                    </a:lnTo>
                    <a:lnTo>
                      <a:pt x="30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28" y="153"/>
                    </a:lnTo>
                    <a:lnTo>
                      <a:pt x="99" y="153"/>
                    </a:lnTo>
                    <a:lnTo>
                      <a:pt x="90" y="119"/>
                    </a:lnTo>
                    <a:close/>
                    <a:moveTo>
                      <a:pt x="44" y="98"/>
                    </a:moveTo>
                    <a:lnTo>
                      <a:pt x="84" y="98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44" y="9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7" name="Freeform 15"/>
              <p:cNvSpPr>
                <a:spLocks/>
              </p:cNvSpPr>
              <p:nvPr/>
            </p:nvSpPr>
            <p:spPr bwMode="auto">
              <a:xfrm>
                <a:off x="2160645" y="336887"/>
                <a:ext cx="203636" cy="317922"/>
              </a:xfrm>
              <a:custGeom>
                <a:avLst/>
                <a:gdLst>
                  <a:gd name="T0" fmla="*/ 0 w 98"/>
                  <a:gd name="T1" fmla="*/ 0 h 153"/>
                  <a:gd name="T2" fmla="*/ 98 w 98"/>
                  <a:gd name="T3" fmla="*/ 0 h 153"/>
                  <a:gd name="T4" fmla="*/ 98 w 98"/>
                  <a:gd name="T5" fmla="*/ 22 h 153"/>
                  <a:gd name="T6" fmla="*/ 29 w 98"/>
                  <a:gd name="T7" fmla="*/ 22 h 153"/>
                  <a:gd name="T8" fmla="*/ 29 w 98"/>
                  <a:gd name="T9" fmla="*/ 64 h 153"/>
                  <a:gd name="T10" fmla="*/ 90 w 98"/>
                  <a:gd name="T11" fmla="*/ 64 h 153"/>
                  <a:gd name="T12" fmla="*/ 90 w 98"/>
                  <a:gd name="T13" fmla="*/ 85 h 153"/>
                  <a:gd name="T14" fmla="*/ 29 w 98"/>
                  <a:gd name="T15" fmla="*/ 85 h 153"/>
                  <a:gd name="T16" fmla="*/ 29 w 98"/>
                  <a:gd name="T17" fmla="*/ 130 h 153"/>
                  <a:gd name="T18" fmla="*/ 98 w 98"/>
                  <a:gd name="T19" fmla="*/ 130 h 153"/>
                  <a:gd name="T20" fmla="*/ 98 w 98"/>
                  <a:gd name="T21" fmla="*/ 153 h 153"/>
                  <a:gd name="T22" fmla="*/ 0 w 98"/>
                  <a:gd name="T23" fmla="*/ 153 h 153"/>
                  <a:gd name="T24" fmla="*/ 0 w 9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3">
                    <a:moveTo>
                      <a:pt x="0" y="0"/>
                    </a:moveTo>
                    <a:lnTo>
                      <a:pt x="98" y="0"/>
                    </a:lnTo>
                    <a:lnTo>
                      <a:pt x="98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8" y="130"/>
                    </a:lnTo>
                    <a:lnTo>
                      <a:pt x="98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8" name="Freeform 16"/>
              <p:cNvSpPr>
                <a:spLocks/>
              </p:cNvSpPr>
              <p:nvPr/>
            </p:nvSpPr>
            <p:spPr bwMode="auto">
              <a:xfrm>
                <a:off x="2443243" y="336887"/>
                <a:ext cx="238961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2 w 55"/>
                  <a:gd name="T7" fmla="*/ 20 h 72"/>
                  <a:gd name="T8" fmla="*/ 13 w 55"/>
                  <a:gd name="T9" fmla="*/ 25 h 72"/>
                  <a:gd name="T10" fmla="*/ 13 w 55"/>
                  <a:gd name="T11" fmla="*/ 31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2 w 55"/>
                  <a:gd name="T23" fmla="*/ 57 h 72"/>
                  <a:gd name="T24" fmla="*/ 42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8"/>
                      <a:pt x="12" y="20"/>
                    </a:cubicBezTo>
                    <a:cubicBezTo>
                      <a:pt x="13" y="21"/>
                      <a:pt x="13" y="23"/>
                      <a:pt x="13" y="25"/>
                    </a:cubicBezTo>
                    <a:cubicBezTo>
                      <a:pt x="13" y="28"/>
                      <a:pt x="13" y="29"/>
                      <a:pt x="13" y="31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5"/>
                      <a:pt x="42" y="54"/>
                      <a:pt x="42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59" name="Freeform 17"/>
              <p:cNvSpPr>
                <a:spLocks/>
              </p:cNvSpPr>
              <p:nvPr/>
            </p:nvSpPr>
            <p:spPr bwMode="auto">
              <a:xfrm>
                <a:off x="2765321" y="336887"/>
                <a:ext cx="205714" cy="317922"/>
              </a:xfrm>
              <a:custGeom>
                <a:avLst/>
                <a:gdLst>
                  <a:gd name="T0" fmla="*/ 0 w 99"/>
                  <a:gd name="T1" fmla="*/ 0 h 153"/>
                  <a:gd name="T2" fmla="*/ 99 w 99"/>
                  <a:gd name="T3" fmla="*/ 0 h 153"/>
                  <a:gd name="T4" fmla="*/ 99 w 99"/>
                  <a:gd name="T5" fmla="*/ 22 h 153"/>
                  <a:gd name="T6" fmla="*/ 29 w 99"/>
                  <a:gd name="T7" fmla="*/ 22 h 153"/>
                  <a:gd name="T8" fmla="*/ 29 w 99"/>
                  <a:gd name="T9" fmla="*/ 64 h 153"/>
                  <a:gd name="T10" fmla="*/ 90 w 99"/>
                  <a:gd name="T11" fmla="*/ 64 h 153"/>
                  <a:gd name="T12" fmla="*/ 90 w 99"/>
                  <a:gd name="T13" fmla="*/ 85 h 153"/>
                  <a:gd name="T14" fmla="*/ 29 w 99"/>
                  <a:gd name="T15" fmla="*/ 85 h 153"/>
                  <a:gd name="T16" fmla="*/ 29 w 99"/>
                  <a:gd name="T17" fmla="*/ 130 h 153"/>
                  <a:gd name="T18" fmla="*/ 99 w 99"/>
                  <a:gd name="T19" fmla="*/ 130 h 153"/>
                  <a:gd name="T20" fmla="*/ 99 w 99"/>
                  <a:gd name="T21" fmla="*/ 153 h 153"/>
                  <a:gd name="T22" fmla="*/ 0 w 99"/>
                  <a:gd name="T23" fmla="*/ 153 h 153"/>
                  <a:gd name="T24" fmla="*/ 0 w 99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53">
                    <a:moveTo>
                      <a:pt x="0" y="0"/>
                    </a:moveTo>
                    <a:lnTo>
                      <a:pt x="99" y="0"/>
                    </a:lnTo>
                    <a:lnTo>
                      <a:pt x="99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9" y="130"/>
                    </a:lnTo>
                    <a:lnTo>
                      <a:pt x="99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0" name="Freeform 18"/>
              <p:cNvSpPr>
                <a:spLocks noEditPoints="1"/>
              </p:cNvSpPr>
              <p:nvPr/>
            </p:nvSpPr>
            <p:spPr bwMode="auto">
              <a:xfrm>
                <a:off x="3047918" y="336887"/>
                <a:ext cx="245195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8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3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3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0"/>
                      <a:pt x="38" y="1"/>
                    </a:cubicBezTo>
                    <a:cubicBezTo>
                      <a:pt x="42" y="1"/>
                      <a:pt x="45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4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6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3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3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1" name="Freeform 19"/>
              <p:cNvSpPr>
                <a:spLocks/>
              </p:cNvSpPr>
              <p:nvPr/>
            </p:nvSpPr>
            <p:spPr bwMode="auto">
              <a:xfrm>
                <a:off x="3353373" y="328576"/>
                <a:ext cx="245195" cy="330390"/>
              </a:xfrm>
              <a:custGeom>
                <a:avLst/>
                <a:gdLst>
                  <a:gd name="T0" fmla="*/ 28 w 56"/>
                  <a:gd name="T1" fmla="*/ 75 h 75"/>
                  <a:gd name="T2" fmla="*/ 15 w 56"/>
                  <a:gd name="T3" fmla="*/ 74 h 75"/>
                  <a:gd name="T4" fmla="*/ 7 w 56"/>
                  <a:gd name="T5" fmla="*/ 69 h 75"/>
                  <a:gd name="T6" fmla="*/ 2 w 56"/>
                  <a:gd name="T7" fmla="*/ 61 h 75"/>
                  <a:gd name="T8" fmla="*/ 0 w 56"/>
                  <a:gd name="T9" fmla="*/ 49 h 75"/>
                  <a:gd name="T10" fmla="*/ 0 w 56"/>
                  <a:gd name="T11" fmla="*/ 26 h 75"/>
                  <a:gd name="T12" fmla="*/ 7 w 56"/>
                  <a:gd name="T13" fmla="*/ 6 h 75"/>
                  <a:gd name="T14" fmla="*/ 28 w 56"/>
                  <a:gd name="T15" fmla="*/ 0 h 75"/>
                  <a:gd name="T16" fmla="*/ 48 w 56"/>
                  <a:gd name="T17" fmla="*/ 6 h 75"/>
                  <a:gd name="T18" fmla="*/ 55 w 56"/>
                  <a:gd name="T19" fmla="*/ 24 h 75"/>
                  <a:gd name="T20" fmla="*/ 41 w 56"/>
                  <a:gd name="T21" fmla="*/ 24 h 75"/>
                  <a:gd name="T22" fmla="*/ 38 w 56"/>
                  <a:gd name="T23" fmla="*/ 14 h 75"/>
                  <a:gd name="T24" fmla="*/ 28 w 56"/>
                  <a:gd name="T25" fmla="*/ 11 h 75"/>
                  <a:gd name="T26" fmla="*/ 17 w 56"/>
                  <a:gd name="T27" fmla="*/ 14 h 75"/>
                  <a:gd name="T28" fmla="*/ 13 w 56"/>
                  <a:gd name="T29" fmla="*/ 25 h 75"/>
                  <a:gd name="T30" fmla="*/ 13 w 56"/>
                  <a:gd name="T31" fmla="*/ 50 h 75"/>
                  <a:gd name="T32" fmla="*/ 14 w 56"/>
                  <a:gd name="T33" fmla="*/ 57 h 75"/>
                  <a:gd name="T34" fmla="*/ 17 w 56"/>
                  <a:gd name="T35" fmla="*/ 62 h 75"/>
                  <a:gd name="T36" fmla="*/ 22 w 56"/>
                  <a:gd name="T37" fmla="*/ 64 h 75"/>
                  <a:gd name="T38" fmla="*/ 28 w 56"/>
                  <a:gd name="T39" fmla="*/ 65 h 75"/>
                  <a:gd name="T40" fmla="*/ 39 w 56"/>
                  <a:gd name="T41" fmla="*/ 62 h 75"/>
                  <a:gd name="T42" fmla="*/ 43 w 56"/>
                  <a:gd name="T43" fmla="*/ 52 h 75"/>
                  <a:gd name="T44" fmla="*/ 43 w 56"/>
                  <a:gd name="T45" fmla="*/ 42 h 75"/>
                  <a:gd name="T46" fmla="*/ 28 w 56"/>
                  <a:gd name="T47" fmla="*/ 42 h 75"/>
                  <a:gd name="T48" fmla="*/ 28 w 56"/>
                  <a:gd name="T49" fmla="*/ 32 h 75"/>
                  <a:gd name="T50" fmla="*/ 56 w 56"/>
                  <a:gd name="T51" fmla="*/ 32 h 75"/>
                  <a:gd name="T52" fmla="*/ 56 w 56"/>
                  <a:gd name="T53" fmla="*/ 74 h 75"/>
                  <a:gd name="T54" fmla="*/ 49 w 56"/>
                  <a:gd name="T55" fmla="*/ 74 h 75"/>
                  <a:gd name="T56" fmla="*/ 47 w 56"/>
                  <a:gd name="T57" fmla="*/ 68 h 75"/>
                  <a:gd name="T58" fmla="*/ 39 w 56"/>
                  <a:gd name="T59" fmla="*/ 73 h 75"/>
                  <a:gd name="T60" fmla="*/ 28 w 56"/>
                  <a:gd name="T6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cubicBezTo>
                      <a:pt x="23" y="75"/>
                      <a:pt x="19" y="75"/>
                      <a:pt x="15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4" y="67"/>
                      <a:pt x="3" y="64"/>
                      <a:pt x="2" y="61"/>
                    </a:cubicBezTo>
                    <a:cubicBezTo>
                      <a:pt x="0" y="58"/>
                      <a:pt x="0" y="54"/>
                      <a:pt x="0" y="4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7"/>
                      <a:pt x="2" y="10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2"/>
                      <a:pt x="48" y="6"/>
                    </a:cubicBezTo>
                    <a:cubicBezTo>
                      <a:pt x="53" y="10"/>
                      <a:pt x="55" y="15"/>
                      <a:pt x="55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19"/>
                      <a:pt x="40" y="16"/>
                      <a:pt x="38" y="14"/>
                    </a:cubicBezTo>
                    <a:cubicBezTo>
                      <a:pt x="36" y="12"/>
                      <a:pt x="33" y="11"/>
                      <a:pt x="28" y="11"/>
                    </a:cubicBezTo>
                    <a:cubicBezTo>
                      <a:pt x="23" y="11"/>
                      <a:pt x="19" y="12"/>
                      <a:pt x="17" y="14"/>
                    </a:cubicBezTo>
                    <a:cubicBezTo>
                      <a:pt x="14" y="16"/>
                      <a:pt x="13" y="20"/>
                      <a:pt x="13" y="25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3"/>
                      <a:pt x="14" y="55"/>
                      <a:pt x="14" y="57"/>
                    </a:cubicBezTo>
                    <a:cubicBezTo>
                      <a:pt x="15" y="59"/>
                      <a:pt x="16" y="61"/>
                      <a:pt x="17" y="62"/>
                    </a:cubicBezTo>
                    <a:cubicBezTo>
                      <a:pt x="18" y="63"/>
                      <a:pt x="20" y="63"/>
                      <a:pt x="22" y="64"/>
                    </a:cubicBezTo>
                    <a:cubicBezTo>
                      <a:pt x="24" y="64"/>
                      <a:pt x="26" y="65"/>
                      <a:pt x="28" y="65"/>
                    </a:cubicBezTo>
                    <a:cubicBezTo>
                      <a:pt x="33" y="65"/>
                      <a:pt x="37" y="64"/>
                      <a:pt x="39" y="62"/>
                    </a:cubicBezTo>
                    <a:cubicBezTo>
                      <a:pt x="42" y="60"/>
                      <a:pt x="43" y="57"/>
                      <a:pt x="43" y="5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5" y="70"/>
                      <a:pt x="42" y="72"/>
                      <a:pt x="39" y="73"/>
                    </a:cubicBezTo>
                    <a:cubicBezTo>
                      <a:pt x="36" y="74"/>
                      <a:pt x="32" y="75"/>
                      <a:pt x="28" y="7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2" name="Freeform 20"/>
              <p:cNvSpPr>
                <a:spLocks/>
              </p:cNvSpPr>
              <p:nvPr/>
            </p:nvSpPr>
            <p:spPr bwMode="auto">
              <a:xfrm>
                <a:off x="3631815" y="336887"/>
                <a:ext cx="257662" cy="317922"/>
              </a:xfrm>
              <a:custGeom>
                <a:avLst/>
                <a:gdLst>
                  <a:gd name="T0" fmla="*/ 47 w 124"/>
                  <a:gd name="T1" fmla="*/ 94 h 153"/>
                  <a:gd name="T2" fmla="*/ 0 w 124"/>
                  <a:gd name="T3" fmla="*/ 0 h 153"/>
                  <a:gd name="T4" fmla="*/ 30 w 124"/>
                  <a:gd name="T5" fmla="*/ 0 h 153"/>
                  <a:gd name="T6" fmla="*/ 61 w 124"/>
                  <a:gd name="T7" fmla="*/ 68 h 153"/>
                  <a:gd name="T8" fmla="*/ 61 w 124"/>
                  <a:gd name="T9" fmla="*/ 68 h 153"/>
                  <a:gd name="T10" fmla="*/ 93 w 124"/>
                  <a:gd name="T11" fmla="*/ 0 h 153"/>
                  <a:gd name="T12" fmla="*/ 124 w 124"/>
                  <a:gd name="T13" fmla="*/ 0 h 153"/>
                  <a:gd name="T14" fmla="*/ 76 w 124"/>
                  <a:gd name="T15" fmla="*/ 94 h 153"/>
                  <a:gd name="T16" fmla="*/ 76 w 124"/>
                  <a:gd name="T17" fmla="*/ 153 h 153"/>
                  <a:gd name="T18" fmla="*/ 47 w 124"/>
                  <a:gd name="T19" fmla="*/ 153 h 153"/>
                  <a:gd name="T20" fmla="*/ 47 w 124"/>
                  <a:gd name="T21" fmla="*/ 9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53">
                    <a:moveTo>
                      <a:pt x="47" y="9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76" y="94"/>
                    </a:lnTo>
                    <a:lnTo>
                      <a:pt x="76" y="153"/>
                    </a:lnTo>
                    <a:lnTo>
                      <a:pt x="47" y="15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3" name="Freeform 21"/>
              <p:cNvSpPr>
                <a:spLocks noEditPoints="1"/>
              </p:cNvSpPr>
              <p:nvPr/>
            </p:nvSpPr>
            <p:spPr bwMode="auto">
              <a:xfrm>
                <a:off x="4029071" y="336887"/>
                <a:ext cx="270130" cy="317922"/>
              </a:xfrm>
              <a:custGeom>
                <a:avLst/>
                <a:gdLst>
                  <a:gd name="T0" fmla="*/ 90 w 130"/>
                  <a:gd name="T1" fmla="*/ 119 h 153"/>
                  <a:gd name="T2" fmla="*/ 40 w 130"/>
                  <a:gd name="T3" fmla="*/ 119 h 153"/>
                  <a:gd name="T4" fmla="*/ 29 w 130"/>
                  <a:gd name="T5" fmla="*/ 153 h 153"/>
                  <a:gd name="T6" fmla="*/ 0 w 130"/>
                  <a:gd name="T7" fmla="*/ 153 h 153"/>
                  <a:gd name="T8" fmla="*/ 46 w 130"/>
                  <a:gd name="T9" fmla="*/ 0 h 153"/>
                  <a:gd name="T10" fmla="*/ 82 w 130"/>
                  <a:gd name="T11" fmla="*/ 0 h 153"/>
                  <a:gd name="T12" fmla="*/ 130 w 130"/>
                  <a:gd name="T13" fmla="*/ 153 h 153"/>
                  <a:gd name="T14" fmla="*/ 101 w 130"/>
                  <a:gd name="T15" fmla="*/ 153 h 153"/>
                  <a:gd name="T16" fmla="*/ 90 w 130"/>
                  <a:gd name="T17" fmla="*/ 119 h 153"/>
                  <a:gd name="T18" fmla="*/ 44 w 130"/>
                  <a:gd name="T19" fmla="*/ 97 h 153"/>
                  <a:gd name="T20" fmla="*/ 86 w 130"/>
                  <a:gd name="T21" fmla="*/ 97 h 153"/>
                  <a:gd name="T22" fmla="*/ 65 w 130"/>
                  <a:gd name="T23" fmla="*/ 23 h 153"/>
                  <a:gd name="T24" fmla="*/ 65 w 130"/>
                  <a:gd name="T25" fmla="*/ 23 h 153"/>
                  <a:gd name="T26" fmla="*/ 44 w 130"/>
                  <a:gd name="T27" fmla="*/ 9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53">
                    <a:moveTo>
                      <a:pt x="90" y="119"/>
                    </a:moveTo>
                    <a:lnTo>
                      <a:pt x="40" y="119"/>
                    </a:lnTo>
                    <a:lnTo>
                      <a:pt x="29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30" y="153"/>
                    </a:lnTo>
                    <a:lnTo>
                      <a:pt x="101" y="153"/>
                    </a:lnTo>
                    <a:lnTo>
                      <a:pt x="90" y="119"/>
                    </a:lnTo>
                    <a:close/>
                    <a:moveTo>
                      <a:pt x="44" y="97"/>
                    </a:moveTo>
                    <a:lnTo>
                      <a:pt x="86" y="97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4" name="Freeform 22"/>
              <p:cNvSpPr>
                <a:spLocks/>
              </p:cNvSpPr>
              <p:nvPr/>
            </p:nvSpPr>
            <p:spPr bwMode="auto">
              <a:xfrm>
                <a:off x="4342837" y="328575"/>
                <a:ext cx="243117" cy="326234"/>
              </a:xfrm>
              <a:custGeom>
                <a:avLst/>
                <a:gdLst>
                  <a:gd name="T0" fmla="*/ 28 w 56"/>
                  <a:gd name="T1" fmla="*/ 74 h 74"/>
                  <a:gd name="T2" fmla="*/ 15 w 56"/>
                  <a:gd name="T3" fmla="*/ 73 h 74"/>
                  <a:gd name="T4" fmla="*/ 7 w 56"/>
                  <a:gd name="T5" fmla="*/ 68 h 74"/>
                  <a:gd name="T6" fmla="*/ 2 w 56"/>
                  <a:gd name="T7" fmla="*/ 60 h 74"/>
                  <a:gd name="T8" fmla="*/ 0 w 56"/>
                  <a:gd name="T9" fmla="*/ 48 h 74"/>
                  <a:gd name="T10" fmla="*/ 0 w 56"/>
                  <a:gd name="T11" fmla="*/ 25 h 74"/>
                  <a:gd name="T12" fmla="*/ 7 w 56"/>
                  <a:gd name="T13" fmla="*/ 6 h 74"/>
                  <a:gd name="T14" fmla="*/ 28 w 56"/>
                  <a:gd name="T15" fmla="*/ 0 h 74"/>
                  <a:gd name="T16" fmla="*/ 48 w 56"/>
                  <a:gd name="T17" fmla="*/ 5 h 74"/>
                  <a:gd name="T18" fmla="*/ 55 w 56"/>
                  <a:gd name="T19" fmla="*/ 23 h 74"/>
                  <a:gd name="T20" fmla="*/ 41 w 56"/>
                  <a:gd name="T21" fmla="*/ 23 h 74"/>
                  <a:gd name="T22" fmla="*/ 38 w 56"/>
                  <a:gd name="T23" fmla="*/ 13 h 74"/>
                  <a:gd name="T24" fmla="*/ 28 w 56"/>
                  <a:gd name="T25" fmla="*/ 10 h 74"/>
                  <a:gd name="T26" fmla="*/ 17 w 56"/>
                  <a:gd name="T27" fmla="*/ 13 h 74"/>
                  <a:gd name="T28" fmla="*/ 13 w 56"/>
                  <a:gd name="T29" fmla="*/ 24 h 74"/>
                  <a:gd name="T30" fmla="*/ 13 w 56"/>
                  <a:gd name="T31" fmla="*/ 49 h 74"/>
                  <a:gd name="T32" fmla="*/ 14 w 56"/>
                  <a:gd name="T33" fmla="*/ 56 h 74"/>
                  <a:gd name="T34" fmla="*/ 17 w 56"/>
                  <a:gd name="T35" fmla="*/ 61 h 74"/>
                  <a:gd name="T36" fmla="*/ 22 w 56"/>
                  <a:gd name="T37" fmla="*/ 63 h 74"/>
                  <a:gd name="T38" fmla="*/ 28 w 56"/>
                  <a:gd name="T39" fmla="*/ 64 h 74"/>
                  <a:gd name="T40" fmla="*/ 39 w 56"/>
                  <a:gd name="T41" fmla="*/ 61 h 74"/>
                  <a:gd name="T42" fmla="*/ 43 w 56"/>
                  <a:gd name="T43" fmla="*/ 51 h 74"/>
                  <a:gd name="T44" fmla="*/ 43 w 56"/>
                  <a:gd name="T45" fmla="*/ 41 h 74"/>
                  <a:gd name="T46" fmla="*/ 28 w 56"/>
                  <a:gd name="T47" fmla="*/ 41 h 74"/>
                  <a:gd name="T48" fmla="*/ 28 w 56"/>
                  <a:gd name="T49" fmla="*/ 31 h 74"/>
                  <a:gd name="T50" fmla="*/ 56 w 56"/>
                  <a:gd name="T51" fmla="*/ 31 h 74"/>
                  <a:gd name="T52" fmla="*/ 56 w 56"/>
                  <a:gd name="T53" fmla="*/ 73 h 74"/>
                  <a:gd name="T54" fmla="*/ 49 w 56"/>
                  <a:gd name="T55" fmla="*/ 73 h 74"/>
                  <a:gd name="T56" fmla="*/ 47 w 56"/>
                  <a:gd name="T57" fmla="*/ 67 h 74"/>
                  <a:gd name="T58" fmla="*/ 39 w 56"/>
                  <a:gd name="T59" fmla="*/ 72 h 74"/>
                  <a:gd name="T60" fmla="*/ 28 w 5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4">
                    <a:moveTo>
                      <a:pt x="28" y="74"/>
                    </a:move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7" y="68"/>
                    </a:cubicBezTo>
                    <a:cubicBezTo>
                      <a:pt x="4" y="66"/>
                      <a:pt x="3" y="63"/>
                      <a:pt x="2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3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3" y="10"/>
                      <a:pt x="28" y="10"/>
                    </a:cubicBezTo>
                    <a:cubicBezTo>
                      <a:pt x="23" y="10"/>
                      <a:pt x="19" y="11"/>
                      <a:pt x="17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2"/>
                      <a:pt x="14" y="55"/>
                      <a:pt x="14" y="56"/>
                    </a:cubicBezTo>
                    <a:cubicBezTo>
                      <a:pt x="15" y="58"/>
                      <a:pt x="16" y="60"/>
                      <a:pt x="17" y="61"/>
                    </a:cubicBezTo>
                    <a:cubicBezTo>
                      <a:pt x="18" y="62"/>
                      <a:pt x="20" y="63"/>
                      <a:pt x="22" y="63"/>
                    </a:cubicBezTo>
                    <a:cubicBezTo>
                      <a:pt x="23" y="63"/>
                      <a:pt x="26" y="64"/>
                      <a:pt x="28" y="64"/>
                    </a:cubicBezTo>
                    <a:cubicBezTo>
                      <a:pt x="33" y="64"/>
                      <a:pt x="37" y="63"/>
                      <a:pt x="39" y="61"/>
                    </a:cubicBezTo>
                    <a:cubicBezTo>
                      <a:pt x="42" y="59"/>
                      <a:pt x="43" y="56"/>
                      <a:pt x="43" y="5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5" y="69"/>
                      <a:pt x="42" y="71"/>
                      <a:pt x="39" y="72"/>
                    </a:cubicBezTo>
                    <a:cubicBezTo>
                      <a:pt x="36" y="74"/>
                      <a:pt x="32" y="74"/>
                      <a:pt x="28" y="7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5" name="Freeform 23"/>
              <p:cNvSpPr>
                <a:spLocks/>
              </p:cNvSpPr>
              <p:nvPr/>
            </p:nvSpPr>
            <p:spPr bwMode="auto">
              <a:xfrm>
                <a:off x="4664915" y="336887"/>
                <a:ext cx="209870" cy="317922"/>
              </a:xfrm>
              <a:custGeom>
                <a:avLst/>
                <a:gdLst>
                  <a:gd name="T0" fmla="*/ 0 w 101"/>
                  <a:gd name="T1" fmla="*/ 0 h 153"/>
                  <a:gd name="T2" fmla="*/ 101 w 101"/>
                  <a:gd name="T3" fmla="*/ 0 h 153"/>
                  <a:gd name="T4" fmla="*/ 101 w 101"/>
                  <a:gd name="T5" fmla="*/ 21 h 153"/>
                  <a:gd name="T6" fmla="*/ 29 w 101"/>
                  <a:gd name="T7" fmla="*/ 21 h 153"/>
                  <a:gd name="T8" fmla="*/ 29 w 101"/>
                  <a:gd name="T9" fmla="*/ 63 h 153"/>
                  <a:gd name="T10" fmla="*/ 90 w 101"/>
                  <a:gd name="T11" fmla="*/ 63 h 153"/>
                  <a:gd name="T12" fmla="*/ 90 w 101"/>
                  <a:gd name="T13" fmla="*/ 85 h 153"/>
                  <a:gd name="T14" fmla="*/ 29 w 101"/>
                  <a:gd name="T15" fmla="*/ 85 h 153"/>
                  <a:gd name="T16" fmla="*/ 29 w 101"/>
                  <a:gd name="T17" fmla="*/ 129 h 153"/>
                  <a:gd name="T18" fmla="*/ 101 w 101"/>
                  <a:gd name="T19" fmla="*/ 129 h 153"/>
                  <a:gd name="T20" fmla="*/ 101 w 101"/>
                  <a:gd name="T21" fmla="*/ 153 h 153"/>
                  <a:gd name="T22" fmla="*/ 0 w 101"/>
                  <a:gd name="T23" fmla="*/ 153 h 153"/>
                  <a:gd name="T24" fmla="*/ 0 w 101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5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21"/>
                    </a:lnTo>
                    <a:lnTo>
                      <a:pt x="29" y="21"/>
                    </a:lnTo>
                    <a:lnTo>
                      <a:pt x="29" y="63"/>
                    </a:lnTo>
                    <a:lnTo>
                      <a:pt x="90" y="63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29"/>
                    </a:lnTo>
                    <a:lnTo>
                      <a:pt x="101" y="129"/>
                    </a:lnTo>
                    <a:lnTo>
                      <a:pt x="101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6" name="Freeform 24"/>
              <p:cNvSpPr>
                <a:spLocks/>
              </p:cNvSpPr>
              <p:nvPr/>
            </p:nvSpPr>
            <p:spPr bwMode="auto">
              <a:xfrm>
                <a:off x="4947513" y="336887"/>
                <a:ext cx="241039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3 w 55"/>
                  <a:gd name="T7" fmla="*/ 20 h 72"/>
                  <a:gd name="T8" fmla="*/ 13 w 55"/>
                  <a:gd name="T9" fmla="*/ 26 h 72"/>
                  <a:gd name="T10" fmla="*/ 13 w 55"/>
                  <a:gd name="T11" fmla="*/ 32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3 w 55"/>
                  <a:gd name="T23" fmla="*/ 57 h 72"/>
                  <a:gd name="T24" fmla="*/ 43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8"/>
                      <a:pt x="13" y="20"/>
                    </a:cubicBezTo>
                    <a:cubicBezTo>
                      <a:pt x="13" y="22"/>
                      <a:pt x="13" y="24"/>
                      <a:pt x="13" y="26"/>
                    </a:cubicBezTo>
                    <a:cubicBezTo>
                      <a:pt x="13" y="28"/>
                      <a:pt x="13" y="30"/>
                      <a:pt x="13" y="32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5"/>
                      <a:pt x="43" y="54"/>
                      <a:pt x="43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7" name="Freeform 25"/>
              <p:cNvSpPr>
                <a:spLocks/>
              </p:cNvSpPr>
              <p:nvPr/>
            </p:nvSpPr>
            <p:spPr bwMode="auto">
              <a:xfrm>
                <a:off x="5265435" y="328575"/>
                <a:ext cx="241039" cy="326234"/>
              </a:xfrm>
              <a:custGeom>
                <a:avLst/>
                <a:gdLst>
                  <a:gd name="T0" fmla="*/ 28 w 55"/>
                  <a:gd name="T1" fmla="*/ 64 h 74"/>
                  <a:gd name="T2" fmla="*/ 38 w 55"/>
                  <a:gd name="T3" fmla="*/ 61 h 74"/>
                  <a:gd name="T4" fmla="*/ 41 w 55"/>
                  <a:gd name="T5" fmla="*/ 51 h 74"/>
                  <a:gd name="T6" fmla="*/ 55 w 55"/>
                  <a:gd name="T7" fmla="*/ 51 h 74"/>
                  <a:gd name="T8" fmla="*/ 48 w 55"/>
                  <a:gd name="T9" fmla="*/ 69 h 74"/>
                  <a:gd name="T10" fmla="*/ 28 w 55"/>
                  <a:gd name="T11" fmla="*/ 74 h 74"/>
                  <a:gd name="T12" fmla="*/ 15 w 55"/>
                  <a:gd name="T13" fmla="*/ 73 h 74"/>
                  <a:gd name="T14" fmla="*/ 6 w 55"/>
                  <a:gd name="T15" fmla="*/ 68 h 74"/>
                  <a:gd name="T16" fmla="*/ 1 w 55"/>
                  <a:gd name="T17" fmla="*/ 60 h 74"/>
                  <a:gd name="T18" fmla="*/ 0 w 55"/>
                  <a:gd name="T19" fmla="*/ 48 h 74"/>
                  <a:gd name="T20" fmla="*/ 0 w 55"/>
                  <a:gd name="T21" fmla="*/ 25 h 74"/>
                  <a:gd name="T22" fmla="*/ 6 w 55"/>
                  <a:gd name="T23" fmla="*/ 6 h 74"/>
                  <a:gd name="T24" fmla="*/ 28 w 55"/>
                  <a:gd name="T25" fmla="*/ 0 h 74"/>
                  <a:gd name="T26" fmla="*/ 48 w 55"/>
                  <a:gd name="T27" fmla="*/ 5 h 74"/>
                  <a:gd name="T28" fmla="*/ 55 w 55"/>
                  <a:gd name="T29" fmla="*/ 23 h 74"/>
                  <a:gd name="T30" fmla="*/ 41 w 55"/>
                  <a:gd name="T31" fmla="*/ 23 h 74"/>
                  <a:gd name="T32" fmla="*/ 38 w 55"/>
                  <a:gd name="T33" fmla="*/ 13 h 74"/>
                  <a:gd name="T34" fmla="*/ 28 w 55"/>
                  <a:gd name="T35" fmla="*/ 10 h 74"/>
                  <a:gd name="T36" fmla="*/ 16 w 55"/>
                  <a:gd name="T37" fmla="*/ 13 h 74"/>
                  <a:gd name="T38" fmla="*/ 13 w 55"/>
                  <a:gd name="T39" fmla="*/ 24 h 74"/>
                  <a:gd name="T40" fmla="*/ 13 w 55"/>
                  <a:gd name="T41" fmla="*/ 49 h 74"/>
                  <a:gd name="T42" fmla="*/ 16 w 55"/>
                  <a:gd name="T43" fmla="*/ 61 h 74"/>
                  <a:gd name="T44" fmla="*/ 28 w 55"/>
                  <a:gd name="T4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74">
                    <a:moveTo>
                      <a:pt x="28" y="64"/>
                    </a:moveTo>
                    <a:cubicBezTo>
                      <a:pt x="32" y="64"/>
                      <a:pt x="36" y="63"/>
                      <a:pt x="38" y="61"/>
                    </a:cubicBezTo>
                    <a:cubicBezTo>
                      <a:pt x="40" y="59"/>
                      <a:pt x="41" y="56"/>
                      <a:pt x="41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9"/>
                      <a:pt x="52" y="65"/>
                      <a:pt x="48" y="69"/>
                    </a:cubicBezTo>
                    <a:cubicBezTo>
                      <a:pt x="44" y="72"/>
                      <a:pt x="37" y="74"/>
                      <a:pt x="28" y="74"/>
                    </a:cubicBez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6" y="68"/>
                    </a:cubicBezTo>
                    <a:cubicBezTo>
                      <a:pt x="4" y="66"/>
                      <a:pt x="2" y="63"/>
                      <a:pt x="1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6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2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2" y="10"/>
                      <a:pt x="28" y="10"/>
                    </a:cubicBezTo>
                    <a:cubicBezTo>
                      <a:pt x="22" y="10"/>
                      <a:pt x="19" y="11"/>
                      <a:pt x="16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5"/>
                      <a:pt x="14" y="59"/>
                      <a:pt x="16" y="61"/>
                    </a:cubicBezTo>
                    <a:cubicBezTo>
                      <a:pt x="19" y="63"/>
                      <a:pt x="22" y="64"/>
                      <a:pt x="28" y="6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68" name="Freeform 26"/>
              <p:cNvSpPr>
                <a:spLocks/>
              </p:cNvSpPr>
              <p:nvPr/>
            </p:nvSpPr>
            <p:spPr bwMode="auto">
              <a:xfrm>
                <a:off x="5541799" y="336887"/>
                <a:ext cx="255585" cy="317922"/>
              </a:xfrm>
              <a:custGeom>
                <a:avLst/>
                <a:gdLst>
                  <a:gd name="T0" fmla="*/ 48 w 123"/>
                  <a:gd name="T1" fmla="*/ 95 h 153"/>
                  <a:gd name="T2" fmla="*/ 0 w 123"/>
                  <a:gd name="T3" fmla="*/ 0 h 153"/>
                  <a:gd name="T4" fmla="*/ 31 w 123"/>
                  <a:gd name="T5" fmla="*/ 0 h 153"/>
                  <a:gd name="T6" fmla="*/ 62 w 123"/>
                  <a:gd name="T7" fmla="*/ 70 h 153"/>
                  <a:gd name="T8" fmla="*/ 62 w 123"/>
                  <a:gd name="T9" fmla="*/ 70 h 153"/>
                  <a:gd name="T10" fmla="*/ 94 w 123"/>
                  <a:gd name="T11" fmla="*/ 0 h 153"/>
                  <a:gd name="T12" fmla="*/ 123 w 123"/>
                  <a:gd name="T13" fmla="*/ 0 h 153"/>
                  <a:gd name="T14" fmla="*/ 77 w 123"/>
                  <a:gd name="T15" fmla="*/ 95 h 153"/>
                  <a:gd name="T16" fmla="*/ 77 w 123"/>
                  <a:gd name="T17" fmla="*/ 153 h 153"/>
                  <a:gd name="T18" fmla="*/ 48 w 123"/>
                  <a:gd name="T19" fmla="*/ 153 h 153"/>
                  <a:gd name="T20" fmla="*/ 48 w 123"/>
                  <a:gd name="T21" fmla="*/ 9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53">
                    <a:moveTo>
                      <a:pt x="48" y="9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94" y="0"/>
                    </a:lnTo>
                    <a:lnTo>
                      <a:pt x="123" y="0"/>
                    </a:lnTo>
                    <a:lnTo>
                      <a:pt x="77" y="95"/>
                    </a:lnTo>
                    <a:lnTo>
                      <a:pt x="77" y="153"/>
                    </a:lnTo>
                    <a:lnTo>
                      <a:pt x="48" y="153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706316" y="1234835"/>
              <a:ext cx="2947901" cy="2421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extrusionH="6350"/>
            </a:bodyPr>
            <a:lstStyle/>
            <a:p>
              <a:r>
                <a:rPr lang="en-US" altLang="ko-KR" sz="7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New &amp; Renewable Energy Center</a:t>
              </a:r>
              <a:endParaRPr lang="ko-KR" altLang="en-US" sz="700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6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nnoo-05\Desktop\에관공_이사장\최종\png\4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84" b="-15"/>
          <a:stretch>
            <a:fillRect/>
          </a:stretch>
        </p:blipFill>
        <p:spPr bwMode="auto">
          <a:xfrm>
            <a:off x="0" y="1801813"/>
            <a:ext cx="17573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onnoo-05\Desktop\에관공_이사장\최종\png\4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t="62714" r="12688" b="23637"/>
          <a:stretch>
            <a:fillRect/>
          </a:stretch>
        </p:blipFill>
        <p:spPr bwMode="auto">
          <a:xfrm>
            <a:off x="1865312" y="2726943"/>
            <a:ext cx="7018659" cy="28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onnoo-05\Desktop\에관공_이사장\최종\png\4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64"/>
          <a:stretch>
            <a:fillRect/>
          </a:stretch>
        </p:blipFill>
        <p:spPr bwMode="auto">
          <a:xfrm>
            <a:off x="528638" y="825500"/>
            <a:ext cx="2420937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857374" y="2236788"/>
            <a:ext cx="72866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3300" b="1" dirty="0" smtClean="0">
                <a:solidFill>
                  <a:srgbClr val="063773"/>
                </a:solidFill>
                <a:latin typeface="Verdana" pitchFamily="34" charset="0"/>
                <a:ea typeface="맑은 고딕" pitchFamily="50" charset="-127"/>
              </a:rPr>
              <a:t>The Status of New &amp; Renewable Energy in Korea</a:t>
            </a:r>
            <a:endParaRPr kumimoji="0" lang="ko-KR" altLang="en-US" sz="3300" b="1" dirty="0">
              <a:solidFill>
                <a:srgbClr val="063773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71600" y="2155825"/>
            <a:ext cx="477838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kumimoji="0" lang="en-US" altLang="ko-KR" sz="4300" b="1" dirty="0" smtClean="0">
                <a:solidFill>
                  <a:schemeClr val="bg1"/>
                </a:solidFill>
                <a:ea typeface="맑은 고딕"/>
                <a:cs typeface="Arial" charset="0"/>
              </a:rPr>
              <a:t>Ⅰ</a:t>
            </a:r>
            <a:endParaRPr kumimoji="0" lang="ko-KR" altLang="en-US" sz="4300" b="1" dirty="0">
              <a:solidFill>
                <a:schemeClr val="bg1"/>
              </a:solidFill>
              <a:ea typeface="바탕체" pitchFamily="17" charset="-127"/>
              <a:cs typeface="Arial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288442" y="188640"/>
            <a:ext cx="1676046" cy="287809"/>
            <a:chOff x="886213" y="896012"/>
            <a:chExt cx="3768004" cy="647038"/>
          </a:xfrm>
        </p:grpSpPr>
        <p:grpSp>
          <p:nvGrpSpPr>
            <p:cNvPr id="13" name="그룹 7"/>
            <p:cNvGrpSpPr/>
            <p:nvPr/>
          </p:nvGrpSpPr>
          <p:grpSpPr>
            <a:xfrm>
              <a:off x="886213" y="896012"/>
              <a:ext cx="695364" cy="647038"/>
              <a:chOff x="-785850" y="214290"/>
              <a:chExt cx="1076364" cy="1001559"/>
            </a:xfrm>
          </p:grpSpPr>
          <p:sp>
            <p:nvSpPr>
              <p:cNvPr id="35" name="Freeform 5"/>
              <p:cNvSpPr>
                <a:spLocks noEditPoints="1"/>
              </p:cNvSpPr>
              <p:nvPr/>
            </p:nvSpPr>
            <p:spPr bwMode="auto">
              <a:xfrm>
                <a:off x="-785850" y="214290"/>
                <a:ext cx="1076364" cy="1001559"/>
              </a:xfrm>
              <a:custGeom>
                <a:avLst/>
                <a:gdLst>
                  <a:gd name="T0" fmla="*/ 123 w 247"/>
                  <a:gd name="T1" fmla="*/ 0 h 227"/>
                  <a:gd name="T2" fmla="*/ 123 w 247"/>
                  <a:gd name="T3" fmla="*/ 0 h 227"/>
                  <a:gd name="T4" fmla="*/ 0 w 247"/>
                  <a:gd name="T5" fmla="*/ 114 h 227"/>
                  <a:gd name="T6" fmla="*/ 0 w 247"/>
                  <a:gd name="T7" fmla="*/ 114 h 227"/>
                  <a:gd name="T8" fmla="*/ 123 w 247"/>
                  <a:gd name="T9" fmla="*/ 227 h 227"/>
                  <a:gd name="T10" fmla="*/ 123 w 247"/>
                  <a:gd name="T11" fmla="*/ 227 h 227"/>
                  <a:gd name="T12" fmla="*/ 247 w 247"/>
                  <a:gd name="T13" fmla="*/ 114 h 227"/>
                  <a:gd name="T14" fmla="*/ 247 w 247"/>
                  <a:gd name="T15" fmla="*/ 114 h 227"/>
                  <a:gd name="T16" fmla="*/ 123 w 247"/>
                  <a:gd name="T17" fmla="*/ 0 h 227"/>
                  <a:gd name="T18" fmla="*/ 234 w 247"/>
                  <a:gd name="T19" fmla="*/ 114 h 227"/>
                  <a:gd name="T20" fmla="*/ 234 w 247"/>
                  <a:gd name="T21" fmla="*/ 114 h 227"/>
                  <a:gd name="T22" fmla="*/ 123 w 247"/>
                  <a:gd name="T23" fmla="*/ 222 h 227"/>
                  <a:gd name="T24" fmla="*/ 12 w 247"/>
                  <a:gd name="T25" fmla="*/ 114 h 227"/>
                  <a:gd name="T26" fmla="*/ 12 w 247"/>
                  <a:gd name="T27" fmla="*/ 114 h 227"/>
                  <a:gd name="T28" fmla="*/ 123 w 247"/>
                  <a:gd name="T29" fmla="*/ 6 h 227"/>
                  <a:gd name="T30" fmla="*/ 234 w 247"/>
                  <a:gd name="T31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227"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47" y="2"/>
                      <a:pt x="0" y="56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71"/>
                      <a:pt x="47" y="225"/>
                      <a:pt x="123" y="227"/>
                    </a:cubicBezTo>
                    <a:cubicBezTo>
                      <a:pt x="123" y="227"/>
                      <a:pt x="123" y="227"/>
                      <a:pt x="123" y="227"/>
                    </a:cubicBezTo>
                    <a:cubicBezTo>
                      <a:pt x="200" y="225"/>
                      <a:pt x="247" y="171"/>
                      <a:pt x="247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56"/>
                      <a:pt x="200" y="2"/>
                      <a:pt x="123" y="0"/>
                    </a:cubicBezTo>
                    <a:moveTo>
                      <a:pt x="234" y="114"/>
                    </a:moveTo>
                    <a:cubicBezTo>
                      <a:pt x="234" y="114"/>
                      <a:pt x="234" y="114"/>
                      <a:pt x="234" y="114"/>
                    </a:cubicBezTo>
                    <a:cubicBezTo>
                      <a:pt x="234" y="168"/>
                      <a:pt x="200" y="219"/>
                      <a:pt x="123" y="222"/>
                    </a:cubicBezTo>
                    <a:cubicBezTo>
                      <a:pt x="46" y="219"/>
                      <a:pt x="12" y="168"/>
                      <a:pt x="12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60"/>
                      <a:pt x="46" y="8"/>
                      <a:pt x="123" y="6"/>
                    </a:cubicBezTo>
                    <a:cubicBezTo>
                      <a:pt x="200" y="8"/>
                      <a:pt x="234" y="60"/>
                      <a:pt x="234" y="114"/>
                    </a:cubicBez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234410" y="717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7" name="Freeform 7"/>
              <p:cNvSpPr>
                <a:spLocks/>
              </p:cNvSpPr>
              <p:nvPr/>
            </p:nvSpPr>
            <p:spPr bwMode="auto">
              <a:xfrm>
                <a:off x="-249746" y="11929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8" name="Rectangle 8"/>
              <p:cNvSpPr>
                <a:spLocks noChangeArrowheads="1"/>
              </p:cNvSpPr>
              <p:nvPr/>
            </p:nvSpPr>
            <p:spPr bwMode="auto">
              <a:xfrm>
                <a:off x="-249746" y="241303"/>
                <a:ext cx="2078" cy="2078"/>
              </a:xfrm>
              <a:prstGeom prst="rect">
                <a:avLst/>
              </a:pr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9" name="Freeform 9"/>
              <p:cNvSpPr>
                <a:spLocks/>
              </p:cNvSpPr>
              <p:nvPr/>
            </p:nvSpPr>
            <p:spPr bwMode="auto">
              <a:xfrm>
                <a:off x="-571824" y="241303"/>
                <a:ext cx="648312" cy="951689"/>
              </a:xfrm>
              <a:custGeom>
                <a:avLst/>
                <a:gdLst>
                  <a:gd name="T0" fmla="*/ 137 w 149"/>
                  <a:gd name="T1" fmla="*/ 76 h 216"/>
                  <a:gd name="T2" fmla="*/ 137 w 149"/>
                  <a:gd name="T3" fmla="*/ 76 h 216"/>
                  <a:gd name="T4" fmla="*/ 76 w 149"/>
                  <a:gd name="T5" fmla="*/ 151 h 216"/>
                  <a:gd name="T6" fmla="*/ 70 w 149"/>
                  <a:gd name="T7" fmla="*/ 143 h 216"/>
                  <a:gd name="T8" fmla="*/ 131 w 149"/>
                  <a:gd name="T9" fmla="*/ 68 h 216"/>
                  <a:gd name="T10" fmla="*/ 106 w 149"/>
                  <a:gd name="T11" fmla="*/ 38 h 216"/>
                  <a:gd name="T12" fmla="*/ 45 w 149"/>
                  <a:gd name="T13" fmla="*/ 112 h 216"/>
                  <a:gd name="T14" fmla="*/ 39 w 149"/>
                  <a:gd name="T15" fmla="*/ 105 h 216"/>
                  <a:gd name="T16" fmla="*/ 99 w 149"/>
                  <a:gd name="T17" fmla="*/ 31 h 216"/>
                  <a:gd name="T18" fmla="*/ 74 w 149"/>
                  <a:gd name="T19" fmla="*/ 0 h 216"/>
                  <a:gd name="T20" fmla="*/ 12 w 149"/>
                  <a:gd name="T21" fmla="*/ 76 h 216"/>
                  <a:gd name="T22" fmla="*/ 0 w 149"/>
                  <a:gd name="T23" fmla="*/ 108 h 216"/>
                  <a:gd name="T24" fmla="*/ 12 w 149"/>
                  <a:gd name="T25" fmla="*/ 139 h 216"/>
                  <a:gd name="T26" fmla="*/ 74 w 149"/>
                  <a:gd name="T27" fmla="*/ 216 h 216"/>
                  <a:gd name="T28" fmla="*/ 137 w 149"/>
                  <a:gd name="T29" fmla="*/ 139 h 216"/>
                  <a:gd name="T30" fmla="*/ 149 w 149"/>
                  <a:gd name="T31" fmla="*/ 108 h 216"/>
                  <a:gd name="T32" fmla="*/ 137 w 149"/>
                  <a:gd name="T33" fmla="*/ 7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216">
                    <a:moveTo>
                      <a:pt x="137" y="76"/>
                    </a:moveTo>
                    <a:cubicBezTo>
                      <a:pt x="137" y="76"/>
                      <a:pt x="137" y="76"/>
                      <a:pt x="137" y="76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0" y="88"/>
                      <a:pt x="0" y="108"/>
                    </a:cubicBezTo>
                    <a:cubicBezTo>
                      <a:pt x="0" y="127"/>
                      <a:pt x="12" y="139"/>
                      <a:pt x="12" y="139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137" y="139"/>
                      <a:pt x="137" y="139"/>
                      <a:pt x="137" y="139"/>
                    </a:cubicBezTo>
                    <a:cubicBezTo>
                      <a:pt x="137" y="139"/>
                      <a:pt x="149" y="127"/>
                      <a:pt x="149" y="108"/>
                    </a:cubicBezTo>
                    <a:cubicBezTo>
                      <a:pt x="149" y="88"/>
                      <a:pt x="137" y="76"/>
                      <a:pt x="137" y="76"/>
                    </a:cubicBezTo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6" name="그룹 13"/>
            <p:cNvGrpSpPr/>
            <p:nvPr/>
          </p:nvGrpSpPr>
          <p:grpSpPr>
            <a:xfrm>
              <a:off x="1713449" y="1014201"/>
              <a:ext cx="2915691" cy="183161"/>
              <a:chOff x="537787" y="328575"/>
              <a:chExt cx="5259597" cy="330391"/>
            </a:xfrm>
          </p:grpSpPr>
          <p:sp>
            <p:nvSpPr>
              <p:cNvPr id="18" name="Freeform 10"/>
              <p:cNvSpPr>
                <a:spLocks/>
              </p:cNvSpPr>
              <p:nvPr/>
            </p:nvSpPr>
            <p:spPr bwMode="auto">
              <a:xfrm>
                <a:off x="537787" y="336887"/>
                <a:ext cx="232727" cy="317922"/>
              </a:xfrm>
              <a:custGeom>
                <a:avLst/>
                <a:gdLst>
                  <a:gd name="T0" fmla="*/ 25 w 53"/>
                  <a:gd name="T1" fmla="*/ 35 h 72"/>
                  <a:gd name="T2" fmla="*/ 53 w 53"/>
                  <a:gd name="T3" fmla="*/ 72 h 72"/>
                  <a:gd name="T4" fmla="*/ 38 w 53"/>
                  <a:gd name="T5" fmla="*/ 72 h 72"/>
                  <a:gd name="T6" fmla="*/ 30 w 53"/>
                  <a:gd name="T7" fmla="*/ 61 h 72"/>
                  <a:gd name="T8" fmla="*/ 24 w 53"/>
                  <a:gd name="T9" fmla="*/ 53 h 72"/>
                  <a:gd name="T10" fmla="*/ 19 w 53"/>
                  <a:gd name="T11" fmla="*/ 47 h 72"/>
                  <a:gd name="T12" fmla="*/ 16 w 53"/>
                  <a:gd name="T13" fmla="*/ 43 h 72"/>
                  <a:gd name="T14" fmla="*/ 14 w 53"/>
                  <a:gd name="T15" fmla="*/ 40 h 72"/>
                  <a:gd name="T16" fmla="*/ 14 w 53"/>
                  <a:gd name="T17" fmla="*/ 72 h 72"/>
                  <a:gd name="T18" fmla="*/ 0 w 53"/>
                  <a:gd name="T19" fmla="*/ 72 h 72"/>
                  <a:gd name="T20" fmla="*/ 0 w 53"/>
                  <a:gd name="T21" fmla="*/ 0 h 72"/>
                  <a:gd name="T22" fmla="*/ 14 w 53"/>
                  <a:gd name="T23" fmla="*/ 0 h 72"/>
                  <a:gd name="T24" fmla="*/ 14 w 53"/>
                  <a:gd name="T25" fmla="*/ 30 h 72"/>
                  <a:gd name="T26" fmla="*/ 37 w 53"/>
                  <a:gd name="T27" fmla="*/ 0 h 72"/>
                  <a:gd name="T28" fmla="*/ 53 w 53"/>
                  <a:gd name="T29" fmla="*/ 0 h 72"/>
                  <a:gd name="T30" fmla="*/ 25 w 53"/>
                  <a:gd name="T31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72">
                    <a:moveTo>
                      <a:pt x="25" y="35"/>
                    </a:moveTo>
                    <a:cubicBezTo>
                      <a:pt x="53" y="72"/>
                      <a:pt x="53" y="72"/>
                      <a:pt x="53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5" y="68"/>
                      <a:pt x="32" y="64"/>
                      <a:pt x="30" y="61"/>
                    </a:cubicBezTo>
                    <a:cubicBezTo>
                      <a:pt x="27" y="58"/>
                      <a:pt x="25" y="55"/>
                      <a:pt x="24" y="53"/>
                    </a:cubicBezTo>
                    <a:cubicBezTo>
                      <a:pt x="22" y="50"/>
                      <a:pt x="20" y="49"/>
                      <a:pt x="19" y="47"/>
                    </a:cubicBezTo>
                    <a:cubicBezTo>
                      <a:pt x="18" y="46"/>
                      <a:pt x="17" y="44"/>
                      <a:pt x="16" y="43"/>
                    </a:cubicBezTo>
                    <a:cubicBezTo>
                      <a:pt x="15" y="41"/>
                      <a:pt x="14" y="40"/>
                      <a:pt x="14" y="4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803761" y="328576"/>
                <a:ext cx="249351" cy="330390"/>
              </a:xfrm>
              <a:custGeom>
                <a:avLst/>
                <a:gdLst>
                  <a:gd name="T0" fmla="*/ 57 w 57"/>
                  <a:gd name="T1" fmla="*/ 50 h 75"/>
                  <a:gd name="T2" fmla="*/ 55 w 57"/>
                  <a:gd name="T3" fmla="*/ 61 h 75"/>
                  <a:gd name="T4" fmla="*/ 50 w 57"/>
                  <a:gd name="T5" fmla="*/ 69 h 75"/>
                  <a:gd name="T6" fmla="*/ 41 w 57"/>
                  <a:gd name="T7" fmla="*/ 74 h 75"/>
                  <a:gd name="T8" fmla="*/ 29 w 57"/>
                  <a:gd name="T9" fmla="*/ 75 h 75"/>
                  <a:gd name="T10" fmla="*/ 16 w 57"/>
                  <a:gd name="T11" fmla="*/ 74 h 75"/>
                  <a:gd name="T12" fmla="*/ 7 w 57"/>
                  <a:gd name="T13" fmla="*/ 69 h 75"/>
                  <a:gd name="T14" fmla="*/ 2 w 57"/>
                  <a:gd name="T15" fmla="*/ 61 h 75"/>
                  <a:gd name="T16" fmla="*/ 0 w 57"/>
                  <a:gd name="T17" fmla="*/ 50 h 75"/>
                  <a:gd name="T18" fmla="*/ 0 w 57"/>
                  <a:gd name="T19" fmla="*/ 26 h 75"/>
                  <a:gd name="T20" fmla="*/ 2 w 57"/>
                  <a:gd name="T21" fmla="*/ 14 h 75"/>
                  <a:gd name="T22" fmla="*/ 7 w 57"/>
                  <a:gd name="T23" fmla="*/ 6 h 75"/>
                  <a:gd name="T24" fmla="*/ 16 w 57"/>
                  <a:gd name="T25" fmla="*/ 2 h 75"/>
                  <a:gd name="T26" fmla="*/ 29 w 57"/>
                  <a:gd name="T27" fmla="*/ 0 h 75"/>
                  <a:gd name="T28" fmla="*/ 41 w 57"/>
                  <a:gd name="T29" fmla="*/ 2 h 75"/>
                  <a:gd name="T30" fmla="*/ 50 w 57"/>
                  <a:gd name="T31" fmla="*/ 6 h 75"/>
                  <a:gd name="T32" fmla="*/ 55 w 57"/>
                  <a:gd name="T33" fmla="*/ 14 h 75"/>
                  <a:gd name="T34" fmla="*/ 57 w 57"/>
                  <a:gd name="T35" fmla="*/ 26 h 75"/>
                  <a:gd name="T36" fmla="*/ 57 w 57"/>
                  <a:gd name="T37" fmla="*/ 50 h 75"/>
                  <a:gd name="T38" fmla="*/ 14 w 57"/>
                  <a:gd name="T39" fmla="*/ 50 h 75"/>
                  <a:gd name="T40" fmla="*/ 17 w 57"/>
                  <a:gd name="T41" fmla="*/ 61 h 75"/>
                  <a:gd name="T42" fmla="*/ 29 w 57"/>
                  <a:gd name="T43" fmla="*/ 65 h 75"/>
                  <a:gd name="T44" fmla="*/ 40 w 57"/>
                  <a:gd name="T45" fmla="*/ 61 h 75"/>
                  <a:gd name="T46" fmla="*/ 44 w 57"/>
                  <a:gd name="T47" fmla="*/ 50 h 75"/>
                  <a:gd name="T48" fmla="*/ 44 w 57"/>
                  <a:gd name="T49" fmla="*/ 25 h 75"/>
                  <a:gd name="T50" fmla="*/ 40 w 57"/>
                  <a:gd name="T51" fmla="*/ 14 h 75"/>
                  <a:gd name="T52" fmla="*/ 29 w 57"/>
                  <a:gd name="T53" fmla="*/ 11 h 75"/>
                  <a:gd name="T54" fmla="*/ 17 w 57"/>
                  <a:gd name="T55" fmla="*/ 14 h 75"/>
                  <a:gd name="T56" fmla="*/ 14 w 57"/>
                  <a:gd name="T57" fmla="*/ 25 h 75"/>
                  <a:gd name="T58" fmla="*/ 14 w 57"/>
                  <a:gd name="T59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7" h="75">
                    <a:moveTo>
                      <a:pt x="57" y="50"/>
                    </a:moveTo>
                    <a:cubicBezTo>
                      <a:pt x="57" y="54"/>
                      <a:pt x="57" y="58"/>
                      <a:pt x="55" y="61"/>
                    </a:cubicBezTo>
                    <a:cubicBezTo>
                      <a:pt x="54" y="65"/>
                      <a:pt x="53" y="67"/>
                      <a:pt x="50" y="69"/>
                    </a:cubicBezTo>
                    <a:cubicBezTo>
                      <a:pt x="48" y="71"/>
                      <a:pt x="45" y="73"/>
                      <a:pt x="41" y="74"/>
                    </a:cubicBezTo>
                    <a:cubicBezTo>
                      <a:pt x="38" y="75"/>
                      <a:pt x="34" y="75"/>
                      <a:pt x="29" y="75"/>
                    </a:cubicBezTo>
                    <a:cubicBezTo>
                      <a:pt x="24" y="75"/>
                      <a:pt x="20" y="75"/>
                      <a:pt x="16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5" y="67"/>
                      <a:pt x="3" y="65"/>
                      <a:pt x="2" y="61"/>
                    </a:cubicBezTo>
                    <a:cubicBezTo>
                      <a:pt x="1" y="58"/>
                      <a:pt x="0" y="54"/>
                      <a:pt x="0" y="5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5" y="8"/>
                      <a:pt x="7" y="6"/>
                    </a:cubicBezTo>
                    <a:cubicBezTo>
                      <a:pt x="9" y="4"/>
                      <a:pt x="12" y="3"/>
                      <a:pt x="16" y="2"/>
                    </a:cubicBezTo>
                    <a:cubicBezTo>
                      <a:pt x="20" y="1"/>
                      <a:pt x="24" y="0"/>
                      <a:pt x="29" y="0"/>
                    </a:cubicBezTo>
                    <a:cubicBezTo>
                      <a:pt x="34" y="0"/>
                      <a:pt x="38" y="1"/>
                      <a:pt x="41" y="2"/>
                    </a:cubicBezTo>
                    <a:cubicBezTo>
                      <a:pt x="45" y="3"/>
                      <a:pt x="48" y="4"/>
                      <a:pt x="50" y="6"/>
                    </a:cubicBezTo>
                    <a:cubicBezTo>
                      <a:pt x="53" y="8"/>
                      <a:pt x="54" y="11"/>
                      <a:pt x="55" y="14"/>
                    </a:cubicBezTo>
                    <a:cubicBezTo>
                      <a:pt x="57" y="17"/>
                      <a:pt x="57" y="21"/>
                      <a:pt x="57" y="26"/>
                    </a:cubicBezTo>
                    <a:lnTo>
                      <a:pt x="57" y="50"/>
                    </a:lnTo>
                    <a:close/>
                    <a:moveTo>
                      <a:pt x="14" y="50"/>
                    </a:moveTo>
                    <a:cubicBezTo>
                      <a:pt x="14" y="56"/>
                      <a:pt x="15" y="59"/>
                      <a:pt x="17" y="61"/>
                    </a:cubicBezTo>
                    <a:cubicBezTo>
                      <a:pt x="20" y="64"/>
                      <a:pt x="24" y="65"/>
                      <a:pt x="29" y="65"/>
                    </a:cubicBezTo>
                    <a:cubicBezTo>
                      <a:pt x="34" y="65"/>
                      <a:pt x="37" y="64"/>
                      <a:pt x="40" y="61"/>
                    </a:cubicBezTo>
                    <a:cubicBezTo>
                      <a:pt x="42" y="59"/>
                      <a:pt x="44" y="56"/>
                      <a:pt x="44" y="50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0"/>
                      <a:pt x="42" y="16"/>
                      <a:pt x="40" y="14"/>
                    </a:cubicBezTo>
                    <a:cubicBezTo>
                      <a:pt x="37" y="12"/>
                      <a:pt x="34" y="11"/>
                      <a:pt x="29" y="11"/>
                    </a:cubicBezTo>
                    <a:cubicBezTo>
                      <a:pt x="24" y="11"/>
                      <a:pt x="20" y="12"/>
                      <a:pt x="17" y="14"/>
                    </a:cubicBezTo>
                    <a:cubicBezTo>
                      <a:pt x="15" y="16"/>
                      <a:pt x="14" y="20"/>
                      <a:pt x="14" y="25"/>
                    </a:cubicBez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12"/>
              <p:cNvSpPr>
                <a:spLocks noEditPoints="1"/>
              </p:cNvSpPr>
              <p:nvPr/>
            </p:nvSpPr>
            <p:spPr bwMode="auto">
              <a:xfrm>
                <a:off x="1132073" y="336887"/>
                <a:ext cx="243117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7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2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2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5" y="0"/>
                      <a:pt x="38" y="1"/>
                    </a:cubicBezTo>
                    <a:cubicBezTo>
                      <a:pt x="42" y="1"/>
                      <a:pt x="44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3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5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2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2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13"/>
              <p:cNvSpPr>
                <a:spLocks/>
              </p:cNvSpPr>
              <p:nvPr/>
            </p:nvSpPr>
            <p:spPr bwMode="auto">
              <a:xfrm>
                <a:off x="1441684" y="336887"/>
                <a:ext cx="207792" cy="317922"/>
              </a:xfrm>
              <a:custGeom>
                <a:avLst/>
                <a:gdLst>
                  <a:gd name="T0" fmla="*/ 0 w 100"/>
                  <a:gd name="T1" fmla="*/ 0 h 153"/>
                  <a:gd name="T2" fmla="*/ 100 w 100"/>
                  <a:gd name="T3" fmla="*/ 0 h 153"/>
                  <a:gd name="T4" fmla="*/ 100 w 100"/>
                  <a:gd name="T5" fmla="*/ 22 h 153"/>
                  <a:gd name="T6" fmla="*/ 29 w 100"/>
                  <a:gd name="T7" fmla="*/ 22 h 153"/>
                  <a:gd name="T8" fmla="*/ 29 w 100"/>
                  <a:gd name="T9" fmla="*/ 64 h 153"/>
                  <a:gd name="T10" fmla="*/ 90 w 100"/>
                  <a:gd name="T11" fmla="*/ 64 h 153"/>
                  <a:gd name="T12" fmla="*/ 90 w 100"/>
                  <a:gd name="T13" fmla="*/ 85 h 153"/>
                  <a:gd name="T14" fmla="*/ 29 w 100"/>
                  <a:gd name="T15" fmla="*/ 85 h 153"/>
                  <a:gd name="T16" fmla="*/ 29 w 100"/>
                  <a:gd name="T17" fmla="*/ 130 h 153"/>
                  <a:gd name="T18" fmla="*/ 100 w 100"/>
                  <a:gd name="T19" fmla="*/ 130 h 153"/>
                  <a:gd name="T20" fmla="*/ 100 w 100"/>
                  <a:gd name="T21" fmla="*/ 153 h 153"/>
                  <a:gd name="T22" fmla="*/ 0 w 100"/>
                  <a:gd name="T23" fmla="*/ 153 h 153"/>
                  <a:gd name="T24" fmla="*/ 0 w 100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3">
                    <a:moveTo>
                      <a:pt x="0" y="0"/>
                    </a:moveTo>
                    <a:lnTo>
                      <a:pt x="100" y="0"/>
                    </a:lnTo>
                    <a:lnTo>
                      <a:pt x="100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100" y="130"/>
                    </a:lnTo>
                    <a:lnTo>
                      <a:pt x="100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14"/>
              <p:cNvSpPr>
                <a:spLocks noEditPoints="1"/>
              </p:cNvSpPr>
              <p:nvPr/>
            </p:nvSpPr>
            <p:spPr bwMode="auto">
              <a:xfrm>
                <a:off x="1697268" y="336887"/>
                <a:ext cx="265974" cy="317922"/>
              </a:xfrm>
              <a:custGeom>
                <a:avLst/>
                <a:gdLst>
                  <a:gd name="T0" fmla="*/ 90 w 128"/>
                  <a:gd name="T1" fmla="*/ 119 h 153"/>
                  <a:gd name="T2" fmla="*/ 38 w 128"/>
                  <a:gd name="T3" fmla="*/ 119 h 153"/>
                  <a:gd name="T4" fmla="*/ 30 w 128"/>
                  <a:gd name="T5" fmla="*/ 153 h 153"/>
                  <a:gd name="T6" fmla="*/ 0 w 128"/>
                  <a:gd name="T7" fmla="*/ 153 h 153"/>
                  <a:gd name="T8" fmla="*/ 46 w 128"/>
                  <a:gd name="T9" fmla="*/ 0 h 153"/>
                  <a:gd name="T10" fmla="*/ 82 w 128"/>
                  <a:gd name="T11" fmla="*/ 0 h 153"/>
                  <a:gd name="T12" fmla="*/ 128 w 128"/>
                  <a:gd name="T13" fmla="*/ 153 h 153"/>
                  <a:gd name="T14" fmla="*/ 99 w 128"/>
                  <a:gd name="T15" fmla="*/ 153 h 153"/>
                  <a:gd name="T16" fmla="*/ 90 w 128"/>
                  <a:gd name="T17" fmla="*/ 119 h 153"/>
                  <a:gd name="T18" fmla="*/ 44 w 128"/>
                  <a:gd name="T19" fmla="*/ 98 h 153"/>
                  <a:gd name="T20" fmla="*/ 84 w 128"/>
                  <a:gd name="T21" fmla="*/ 98 h 153"/>
                  <a:gd name="T22" fmla="*/ 65 w 128"/>
                  <a:gd name="T23" fmla="*/ 24 h 153"/>
                  <a:gd name="T24" fmla="*/ 63 w 128"/>
                  <a:gd name="T25" fmla="*/ 24 h 153"/>
                  <a:gd name="T26" fmla="*/ 44 w 128"/>
                  <a:gd name="T27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3">
                    <a:moveTo>
                      <a:pt x="90" y="119"/>
                    </a:moveTo>
                    <a:lnTo>
                      <a:pt x="38" y="119"/>
                    </a:lnTo>
                    <a:lnTo>
                      <a:pt x="30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28" y="153"/>
                    </a:lnTo>
                    <a:lnTo>
                      <a:pt x="99" y="153"/>
                    </a:lnTo>
                    <a:lnTo>
                      <a:pt x="90" y="119"/>
                    </a:lnTo>
                    <a:close/>
                    <a:moveTo>
                      <a:pt x="44" y="98"/>
                    </a:moveTo>
                    <a:lnTo>
                      <a:pt x="84" y="98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44" y="9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2160645" y="336887"/>
                <a:ext cx="203636" cy="317922"/>
              </a:xfrm>
              <a:custGeom>
                <a:avLst/>
                <a:gdLst>
                  <a:gd name="T0" fmla="*/ 0 w 98"/>
                  <a:gd name="T1" fmla="*/ 0 h 153"/>
                  <a:gd name="T2" fmla="*/ 98 w 98"/>
                  <a:gd name="T3" fmla="*/ 0 h 153"/>
                  <a:gd name="T4" fmla="*/ 98 w 98"/>
                  <a:gd name="T5" fmla="*/ 22 h 153"/>
                  <a:gd name="T6" fmla="*/ 29 w 98"/>
                  <a:gd name="T7" fmla="*/ 22 h 153"/>
                  <a:gd name="T8" fmla="*/ 29 w 98"/>
                  <a:gd name="T9" fmla="*/ 64 h 153"/>
                  <a:gd name="T10" fmla="*/ 90 w 98"/>
                  <a:gd name="T11" fmla="*/ 64 h 153"/>
                  <a:gd name="T12" fmla="*/ 90 w 98"/>
                  <a:gd name="T13" fmla="*/ 85 h 153"/>
                  <a:gd name="T14" fmla="*/ 29 w 98"/>
                  <a:gd name="T15" fmla="*/ 85 h 153"/>
                  <a:gd name="T16" fmla="*/ 29 w 98"/>
                  <a:gd name="T17" fmla="*/ 130 h 153"/>
                  <a:gd name="T18" fmla="*/ 98 w 98"/>
                  <a:gd name="T19" fmla="*/ 130 h 153"/>
                  <a:gd name="T20" fmla="*/ 98 w 98"/>
                  <a:gd name="T21" fmla="*/ 153 h 153"/>
                  <a:gd name="T22" fmla="*/ 0 w 98"/>
                  <a:gd name="T23" fmla="*/ 153 h 153"/>
                  <a:gd name="T24" fmla="*/ 0 w 9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3">
                    <a:moveTo>
                      <a:pt x="0" y="0"/>
                    </a:moveTo>
                    <a:lnTo>
                      <a:pt x="98" y="0"/>
                    </a:lnTo>
                    <a:lnTo>
                      <a:pt x="98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8" y="130"/>
                    </a:lnTo>
                    <a:lnTo>
                      <a:pt x="98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2443243" y="336887"/>
                <a:ext cx="238961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2 w 55"/>
                  <a:gd name="T7" fmla="*/ 20 h 72"/>
                  <a:gd name="T8" fmla="*/ 13 w 55"/>
                  <a:gd name="T9" fmla="*/ 25 h 72"/>
                  <a:gd name="T10" fmla="*/ 13 w 55"/>
                  <a:gd name="T11" fmla="*/ 31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2 w 55"/>
                  <a:gd name="T23" fmla="*/ 57 h 72"/>
                  <a:gd name="T24" fmla="*/ 42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8"/>
                      <a:pt x="12" y="20"/>
                    </a:cubicBezTo>
                    <a:cubicBezTo>
                      <a:pt x="13" y="21"/>
                      <a:pt x="13" y="23"/>
                      <a:pt x="13" y="25"/>
                    </a:cubicBezTo>
                    <a:cubicBezTo>
                      <a:pt x="13" y="28"/>
                      <a:pt x="13" y="29"/>
                      <a:pt x="13" y="31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5"/>
                      <a:pt x="42" y="54"/>
                      <a:pt x="42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5" name="Freeform 17"/>
              <p:cNvSpPr>
                <a:spLocks/>
              </p:cNvSpPr>
              <p:nvPr/>
            </p:nvSpPr>
            <p:spPr bwMode="auto">
              <a:xfrm>
                <a:off x="2765321" y="336887"/>
                <a:ext cx="205714" cy="317922"/>
              </a:xfrm>
              <a:custGeom>
                <a:avLst/>
                <a:gdLst>
                  <a:gd name="T0" fmla="*/ 0 w 99"/>
                  <a:gd name="T1" fmla="*/ 0 h 153"/>
                  <a:gd name="T2" fmla="*/ 99 w 99"/>
                  <a:gd name="T3" fmla="*/ 0 h 153"/>
                  <a:gd name="T4" fmla="*/ 99 w 99"/>
                  <a:gd name="T5" fmla="*/ 22 h 153"/>
                  <a:gd name="T6" fmla="*/ 29 w 99"/>
                  <a:gd name="T7" fmla="*/ 22 h 153"/>
                  <a:gd name="T8" fmla="*/ 29 w 99"/>
                  <a:gd name="T9" fmla="*/ 64 h 153"/>
                  <a:gd name="T10" fmla="*/ 90 w 99"/>
                  <a:gd name="T11" fmla="*/ 64 h 153"/>
                  <a:gd name="T12" fmla="*/ 90 w 99"/>
                  <a:gd name="T13" fmla="*/ 85 h 153"/>
                  <a:gd name="T14" fmla="*/ 29 w 99"/>
                  <a:gd name="T15" fmla="*/ 85 h 153"/>
                  <a:gd name="T16" fmla="*/ 29 w 99"/>
                  <a:gd name="T17" fmla="*/ 130 h 153"/>
                  <a:gd name="T18" fmla="*/ 99 w 99"/>
                  <a:gd name="T19" fmla="*/ 130 h 153"/>
                  <a:gd name="T20" fmla="*/ 99 w 99"/>
                  <a:gd name="T21" fmla="*/ 153 h 153"/>
                  <a:gd name="T22" fmla="*/ 0 w 99"/>
                  <a:gd name="T23" fmla="*/ 153 h 153"/>
                  <a:gd name="T24" fmla="*/ 0 w 99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53">
                    <a:moveTo>
                      <a:pt x="0" y="0"/>
                    </a:moveTo>
                    <a:lnTo>
                      <a:pt x="99" y="0"/>
                    </a:lnTo>
                    <a:lnTo>
                      <a:pt x="99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9" y="130"/>
                    </a:lnTo>
                    <a:lnTo>
                      <a:pt x="99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6" name="Freeform 18"/>
              <p:cNvSpPr>
                <a:spLocks noEditPoints="1"/>
              </p:cNvSpPr>
              <p:nvPr/>
            </p:nvSpPr>
            <p:spPr bwMode="auto">
              <a:xfrm>
                <a:off x="3047918" y="336887"/>
                <a:ext cx="245195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8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3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3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0"/>
                      <a:pt x="38" y="1"/>
                    </a:cubicBezTo>
                    <a:cubicBezTo>
                      <a:pt x="42" y="1"/>
                      <a:pt x="45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4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6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3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3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7" name="Freeform 19"/>
              <p:cNvSpPr>
                <a:spLocks/>
              </p:cNvSpPr>
              <p:nvPr/>
            </p:nvSpPr>
            <p:spPr bwMode="auto">
              <a:xfrm>
                <a:off x="3353373" y="328576"/>
                <a:ext cx="245195" cy="330390"/>
              </a:xfrm>
              <a:custGeom>
                <a:avLst/>
                <a:gdLst>
                  <a:gd name="T0" fmla="*/ 28 w 56"/>
                  <a:gd name="T1" fmla="*/ 75 h 75"/>
                  <a:gd name="T2" fmla="*/ 15 w 56"/>
                  <a:gd name="T3" fmla="*/ 74 h 75"/>
                  <a:gd name="T4" fmla="*/ 7 w 56"/>
                  <a:gd name="T5" fmla="*/ 69 h 75"/>
                  <a:gd name="T6" fmla="*/ 2 w 56"/>
                  <a:gd name="T7" fmla="*/ 61 h 75"/>
                  <a:gd name="T8" fmla="*/ 0 w 56"/>
                  <a:gd name="T9" fmla="*/ 49 h 75"/>
                  <a:gd name="T10" fmla="*/ 0 w 56"/>
                  <a:gd name="T11" fmla="*/ 26 h 75"/>
                  <a:gd name="T12" fmla="*/ 7 w 56"/>
                  <a:gd name="T13" fmla="*/ 6 h 75"/>
                  <a:gd name="T14" fmla="*/ 28 w 56"/>
                  <a:gd name="T15" fmla="*/ 0 h 75"/>
                  <a:gd name="T16" fmla="*/ 48 w 56"/>
                  <a:gd name="T17" fmla="*/ 6 h 75"/>
                  <a:gd name="T18" fmla="*/ 55 w 56"/>
                  <a:gd name="T19" fmla="*/ 24 h 75"/>
                  <a:gd name="T20" fmla="*/ 41 w 56"/>
                  <a:gd name="T21" fmla="*/ 24 h 75"/>
                  <a:gd name="T22" fmla="*/ 38 w 56"/>
                  <a:gd name="T23" fmla="*/ 14 h 75"/>
                  <a:gd name="T24" fmla="*/ 28 w 56"/>
                  <a:gd name="T25" fmla="*/ 11 h 75"/>
                  <a:gd name="T26" fmla="*/ 17 w 56"/>
                  <a:gd name="T27" fmla="*/ 14 h 75"/>
                  <a:gd name="T28" fmla="*/ 13 w 56"/>
                  <a:gd name="T29" fmla="*/ 25 h 75"/>
                  <a:gd name="T30" fmla="*/ 13 w 56"/>
                  <a:gd name="T31" fmla="*/ 50 h 75"/>
                  <a:gd name="T32" fmla="*/ 14 w 56"/>
                  <a:gd name="T33" fmla="*/ 57 h 75"/>
                  <a:gd name="T34" fmla="*/ 17 w 56"/>
                  <a:gd name="T35" fmla="*/ 62 h 75"/>
                  <a:gd name="T36" fmla="*/ 22 w 56"/>
                  <a:gd name="T37" fmla="*/ 64 h 75"/>
                  <a:gd name="T38" fmla="*/ 28 w 56"/>
                  <a:gd name="T39" fmla="*/ 65 h 75"/>
                  <a:gd name="T40" fmla="*/ 39 w 56"/>
                  <a:gd name="T41" fmla="*/ 62 h 75"/>
                  <a:gd name="T42" fmla="*/ 43 w 56"/>
                  <a:gd name="T43" fmla="*/ 52 h 75"/>
                  <a:gd name="T44" fmla="*/ 43 w 56"/>
                  <a:gd name="T45" fmla="*/ 42 h 75"/>
                  <a:gd name="T46" fmla="*/ 28 w 56"/>
                  <a:gd name="T47" fmla="*/ 42 h 75"/>
                  <a:gd name="T48" fmla="*/ 28 w 56"/>
                  <a:gd name="T49" fmla="*/ 32 h 75"/>
                  <a:gd name="T50" fmla="*/ 56 w 56"/>
                  <a:gd name="T51" fmla="*/ 32 h 75"/>
                  <a:gd name="T52" fmla="*/ 56 w 56"/>
                  <a:gd name="T53" fmla="*/ 74 h 75"/>
                  <a:gd name="T54" fmla="*/ 49 w 56"/>
                  <a:gd name="T55" fmla="*/ 74 h 75"/>
                  <a:gd name="T56" fmla="*/ 47 w 56"/>
                  <a:gd name="T57" fmla="*/ 68 h 75"/>
                  <a:gd name="T58" fmla="*/ 39 w 56"/>
                  <a:gd name="T59" fmla="*/ 73 h 75"/>
                  <a:gd name="T60" fmla="*/ 28 w 56"/>
                  <a:gd name="T6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cubicBezTo>
                      <a:pt x="23" y="75"/>
                      <a:pt x="19" y="75"/>
                      <a:pt x="15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4" y="67"/>
                      <a:pt x="3" y="64"/>
                      <a:pt x="2" y="61"/>
                    </a:cubicBezTo>
                    <a:cubicBezTo>
                      <a:pt x="0" y="58"/>
                      <a:pt x="0" y="54"/>
                      <a:pt x="0" y="4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7"/>
                      <a:pt x="2" y="10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2"/>
                      <a:pt x="48" y="6"/>
                    </a:cubicBezTo>
                    <a:cubicBezTo>
                      <a:pt x="53" y="10"/>
                      <a:pt x="55" y="15"/>
                      <a:pt x="55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19"/>
                      <a:pt x="40" y="16"/>
                      <a:pt x="38" y="14"/>
                    </a:cubicBezTo>
                    <a:cubicBezTo>
                      <a:pt x="36" y="12"/>
                      <a:pt x="33" y="11"/>
                      <a:pt x="28" y="11"/>
                    </a:cubicBezTo>
                    <a:cubicBezTo>
                      <a:pt x="23" y="11"/>
                      <a:pt x="19" y="12"/>
                      <a:pt x="17" y="14"/>
                    </a:cubicBezTo>
                    <a:cubicBezTo>
                      <a:pt x="14" y="16"/>
                      <a:pt x="13" y="20"/>
                      <a:pt x="13" y="25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3"/>
                      <a:pt x="14" y="55"/>
                      <a:pt x="14" y="57"/>
                    </a:cubicBezTo>
                    <a:cubicBezTo>
                      <a:pt x="15" y="59"/>
                      <a:pt x="16" y="61"/>
                      <a:pt x="17" y="62"/>
                    </a:cubicBezTo>
                    <a:cubicBezTo>
                      <a:pt x="18" y="63"/>
                      <a:pt x="20" y="63"/>
                      <a:pt x="22" y="64"/>
                    </a:cubicBezTo>
                    <a:cubicBezTo>
                      <a:pt x="24" y="64"/>
                      <a:pt x="26" y="65"/>
                      <a:pt x="28" y="65"/>
                    </a:cubicBezTo>
                    <a:cubicBezTo>
                      <a:pt x="33" y="65"/>
                      <a:pt x="37" y="64"/>
                      <a:pt x="39" y="62"/>
                    </a:cubicBezTo>
                    <a:cubicBezTo>
                      <a:pt x="42" y="60"/>
                      <a:pt x="43" y="57"/>
                      <a:pt x="43" y="5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5" y="70"/>
                      <a:pt x="42" y="72"/>
                      <a:pt x="39" y="73"/>
                    </a:cubicBezTo>
                    <a:cubicBezTo>
                      <a:pt x="36" y="74"/>
                      <a:pt x="32" y="75"/>
                      <a:pt x="28" y="7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8" name="Freeform 20"/>
              <p:cNvSpPr>
                <a:spLocks/>
              </p:cNvSpPr>
              <p:nvPr/>
            </p:nvSpPr>
            <p:spPr bwMode="auto">
              <a:xfrm>
                <a:off x="3631815" y="336887"/>
                <a:ext cx="257662" cy="317922"/>
              </a:xfrm>
              <a:custGeom>
                <a:avLst/>
                <a:gdLst>
                  <a:gd name="T0" fmla="*/ 47 w 124"/>
                  <a:gd name="T1" fmla="*/ 94 h 153"/>
                  <a:gd name="T2" fmla="*/ 0 w 124"/>
                  <a:gd name="T3" fmla="*/ 0 h 153"/>
                  <a:gd name="T4" fmla="*/ 30 w 124"/>
                  <a:gd name="T5" fmla="*/ 0 h 153"/>
                  <a:gd name="T6" fmla="*/ 61 w 124"/>
                  <a:gd name="T7" fmla="*/ 68 h 153"/>
                  <a:gd name="T8" fmla="*/ 61 w 124"/>
                  <a:gd name="T9" fmla="*/ 68 h 153"/>
                  <a:gd name="T10" fmla="*/ 93 w 124"/>
                  <a:gd name="T11" fmla="*/ 0 h 153"/>
                  <a:gd name="T12" fmla="*/ 124 w 124"/>
                  <a:gd name="T13" fmla="*/ 0 h 153"/>
                  <a:gd name="T14" fmla="*/ 76 w 124"/>
                  <a:gd name="T15" fmla="*/ 94 h 153"/>
                  <a:gd name="T16" fmla="*/ 76 w 124"/>
                  <a:gd name="T17" fmla="*/ 153 h 153"/>
                  <a:gd name="T18" fmla="*/ 47 w 124"/>
                  <a:gd name="T19" fmla="*/ 153 h 153"/>
                  <a:gd name="T20" fmla="*/ 47 w 124"/>
                  <a:gd name="T21" fmla="*/ 9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53">
                    <a:moveTo>
                      <a:pt x="47" y="9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76" y="94"/>
                    </a:lnTo>
                    <a:lnTo>
                      <a:pt x="76" y="153"/>
                    </a:lnTo>
                    <a:lnTo>
                      <a:pt x="47" y="15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4029071" y="336887"/>
                <a:ext cx="270130" cy="317922"/>
              </a:xfrm>
              <a:custGeom>
                <a:avLst/>
                <a:gdLst>
                  <a:gd name="T0" fmla="*/ 90 w 130"/>
                  <a:gd name="T1" fmla="*/ 119 h 153"/>
                  <a:gd name="T2" fmla="*/ 40 w 130"/>
                  <a:gd name="T3" fmla="*/ 119 h 153"/>
                  <a:gd name="T4" fmla="*/ 29 w 130"/>
                  <a:gd name="T5" fmla="*/ 153 h 153"/>
                  <a:gd name="T6" fmla="*/ 0 w 130"/>
                  <a:gd name="T7" fmla="*/ 153 h 153"/>
                  <a:gd name="T8" fmla="*/ 46 w 130"/>
                  <a:gd name="T9" fmla="*/ 0 h 153"/>
                  <a:gd name="T10" fmla="*/ 82 w 130"/>
                  <a:gd name="T11" fmla="*/ 0 h 153"/>
                  <a:gd name="T12" fmla="*/ 130 w 130"/>
                  <a:gd name="T13" fmla="*/ 153 h 153"/>
                  <a:gd name="T14" fmla="*/ 101 w 130"/>
                  <a:gd name="T15" fmla="*/ 153 h 153"/>
                  <a:gd name="T16" fmla="*/ 90 w 130"/>
                  <a:gd name="T17" fmla="*/ 119 h 153"/>
                  <a:gd name="T18" fmla="*/ 44 w 130"/>
                  <a:gd name="T19" fmla="*/ 97 h 153"/>
                  <a:gd name="T20" fmla="*/ 86 w 130"/>
                  <a:gd name="T21" fmla="*/ 97 h 153"/>
                  <a:gd name="T22" fmla="*/ 65 w 130"/>
                  <a:gd name="T23" fmla="*/ 23 h 153"/>
                  <a:gd name="T24" fmla="*/ 65 w 130"/>
                  <a:gd name="T25" fmla="*/ 23 h 153"/>
                  <a:gd name="T26" fmla="*/ 44 w 130"/>
                  <a:gd name="T27" fmla="*/ 9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53">
                    <a:moveTo>
                      <a:pt x="90" y="119"/>
                    </a:moveTo>
                    <a:lnTo>
                      <a:pt x="40" y="119"/>
                    </a:lnTo>
                    <a:lnTo>
                      <a:pt x="29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30" y="153"/>
                    </a:lnTo>
                    <a:lnTo>
                      <a:pt x="101" y="153"/>
                    </a:lnTo>
                    <a:lnTo>
                      <a:pt x="90" y="119"/>
                    </a:lnTo>
                    <a:close/>
                    <a:moveTo>
                      <a:pt x="44" y="97"/>
                    </a:moveTo>
                    <a:lnTo>
                      <a:pt x="86" y="97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0" name="Freeform 22"/>
              <p:cNvSpPr>
                <a:spLocks/>
              </p:cNvSpPr>
              <p:nvPr/>
            </p:nvSpPr>
            <p:spPr bwMode="auto">
              <a:xfrm>
                <a:off x="4342837" y="328575"/>
                <a:ext cx="243117" cy="326234"/>
              </a:xfrm>
              <a:custGeom>
                <a:avLst/>
                <a:gdLst>
                  <a:gd name="T0" fmla="*/ 28 w 56"/>
                  <a:gd name="T1" fmla="*/ 74 h 74"/>
                  <a:gd name="T2" fmla="*/ 15 w 56"/>
                  <a:gd name="T3" fmla="*/ 73 h 74"/>
                  <a:gd name="T4" fmla="*/ 7 w 56"/>
                  <a:gd name="T5" fmla="*/ 68 h 74"/>
                  <a:gd name="T6" fmla="*/ 2 w 56"/>
                  <a:gd name="T7" fmla="*/ 60 h 74"/>
                  <a:gd name="T8" fmla="*/ 0 w 56"/>
                  <a:gd name="T9" fmla="*/ 48 h 74"/>
                  <a:gd name="T10" fmla="*/ 0 w 56"/>
                  <a:gd name="T11" fmla="*/ 25 h 74"/>
                  <a:gd name="T12" fmla="*/ 7 w 56"/>
                  <a:gd name="T13" fmla="*/ 6 h 74"/>
                  <a:gd name="T14" fmla="*/ 28 w 56"/>
                  <a:gd name="T15" fmla="*/ 0 h 74"/>
                  <a:gd name="T16" fmla="*/ 48 w 56"/>
                  <a:gd name="T17" fmla="*/ 5 h 74"/>
                  <a:gd name="T18" fmla="*/ 55 w 56"/>
                  <a:gd name="T19" fmla="*/ 23 h 74"/>
                  <a:gd name="T20" fmla="*/ 41 w 56"/>
                  <a:gd name="T21" fmla="*/ 23 h 74"/>
                  <a:gd name="T22" fmla="*/ 38 w 56"/>
                  <a:gd name="T23" fmla="*/ 13 h 74"/>
                  <a:gd name="T24" fmla="*/ 28 w 56"/>
                  <a:gd name="T25" fmla="*/ 10 h 74"/>
                  <a:gd name="T26" fmla="*/ 17 w 56"/>
                  <a:gd name="T27" fmla="*/ 13 h 74"/>
                  <a:gd name="T28" fmla="*/ 13 w 56"/>
                  <a:gd name="T29" fmla="*/ 24 h 74"/>
                  <a:gd name="T30" fmla="*/ 13 w 56"/>
                  <a:gd name="T31" fmla="*/ 49 h 74"/>
                  <a:gd name="T32" fmla="*/ 14 w 56"/>
                  <a:gd name="T33" fmla="*/ 56 h 74"/>
                  <a:gd name="T34" fmla="*/ 17 w 56"/>
                  <a:gd name="T35" fmla="*/ 61 h 74"/>
                  <a:gd name="T36" fmla="*/ 22 w 56"/>
                  <a:gd name="T37" fmla="*/ 63 h 74"/>
                  <a:gd name="T38" fmla="*/ 28 w 56"/>
                  <a:gd name="T39" fmla="*/ 64 h 74"/>
                  <a:gd name="T40" fmla="*/ 39 w 56"/>
                  <a:gd name="T41" fmla="*/ 61 h 74"/>
                  <a:gd name="T42" fmla="*/ 43 w 56"/>
                  <a:gd name="T43" fmla="*/ 51 h 74"/>
                  <a:gd name="T44" fmla="*/ 43 w 56"/>
                  <a:gd name="T45" fmla="*/ 41 h 74"/>
                  <a:gd name="T46" fmla="*/ 28 w 56"/>
                  <a:gd name="T47" fmla="*/ 41 h 74"/>
                  <a:gd name="T48" fmla="*/ 28 w 56"/>
                  <a:gd name="T49" fmla="*/ 31 h 74"/>
                  <a:gd name="T50" fmla="*/ 56 w 56"/>
                  <a:gd name="T51" fmla="*/ 31 h 74"/>
                  <a:gd name="T52" fmla="*/ 56 w 56"/>
                  <a:gd name="T53" fmla="*/ 73 h 74"/>
                  <a:gd name="T54" fmla="*/ 49 w 56"/>
                  <a:gd name="T55" fmla="*/ 73 h 74"/>
                  <a:gd name="T56" fmla="*/ 47 w 56"/>
                  <a:gd name="T57" fmla="*/ 67 h 74"/>
                  <a:gd name="T58" fmla="*/ 39 w 56"/>
                  <a:gd name="T59" fmla="*/ 72 h 74"/>
                  <a:gd name="T60" fmla="*/ 28 w 5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4">
                    <a:moveTo>
                      <a:pt x="28" y="74"/>
                    </a:move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7" y="68"/>
                    </a:cubicBezTo>
                    <a:cubicBezTo>
                      <a:pt x="4" y="66"/>
                      <a:pt x="3" y="63"/>
                      <a:pt x="2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3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3" y="10"/>
                      <a:pt x="28" y="10"/>
                    </a:cubicBezTo>
                    <a:cubicBezTo>
                      <a:pt x="23" y="10"/>
                      <a:pt x="19" y="11"/>
                      <a:pt x="17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2"/>
                      <a:pt x="14" y="55"/>
                      <a:pt x="14" y="56"/>
                    </a:cubicBezTo>
                    <a:cubicBezTo>
                      <a:pt x="15" y="58"/>
                      <a:pt x="16" y="60"/>
                      <a:pt x="17" y="61"/>
                    </a:cubicBezTo>
                    <a:cubicBezTo>
                      <a:pt x="18" y="62"/>
                      <a:pt x="20" y="63"/>
                      <a:pt x="22" y="63"/>
                    </a:cubicBezTo>
                    <a:cubicBezTo>
                      <a:pt x="23" y="63"/>
                      <a:pt x="26" y="64"/>
                      <a:pt x="28" y="64"/>
                    </a:cubicBezTo>
                    <a:cubicBezTo>
                      <a:pt x="33" y="64"/>
                      <a:pt x="37" y="63"/>
                      <a:pt x="39" y="61"/>
                    </a:cubicBezTo>
                    <a:cubicBezTo>
                      <a:pt x="42" y="59"/>
                      <a:pt x="43" y="56"/>
                      <a:pt x="43" y="5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5" y="69"/>
                      <a:pt x="42" y="71"/>
                      <a:pt x="39" y="72"/>
                    </a:cubicBezTo>
                    <a:cubicBezTo>
                      <a:pt x="36" y="74"/>
                      <a:pt x="32" y="74"/>
                      <a:pt x="28" y="7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664915" y="336887"/>
                <a:ext cx="209870" cy="317922"/>
              </a:xfrm>
              <a:custGeom>
                <a:avLst/>
                <a:gdLst>
                  <a:gd name="T0" fmla="*/ 0 w 101"/>
                  <a:gd name="T1" fmla="*/ 0 h 153"/>
                  <a:gd name="T2" fmla="*/ 101 w 101"/>
                  <a:gd name="T3" fmla="*/ 0 h 153"/>
                  <a:gd name="T4" fmla="*/ 101 w 101"/>
                  <a:gd name="T5" fmla="*/ 21 h 153"/>
                  <a:gd name="T6" fmla="*/ 29 w 101"/>
                  <a:gd name="T7" fmla="*/ 21 h 153"/>
                  <a:gd name="T8" fmla="*/ 29 w 101"/>
                  <a:gd name="T9" fmla="*/ 63 h 153"/>
                  <a:gd name="T10" fmla="*/ 90 w 101"/>
                  <a:gd name="T11" fmla="*/ 63 h 153"/>
                  <a:gd name="T12" fmla="*/ 90 w 101"/>
                  <a:gd name="T13" fmla="*/ 85 h 153"/>
                  <a:gd name="T14" fmla="*/ 29 w 101"/>
                  <a:gd name="T15" fmla="*/ 85 h 153"/>
                  <a:gd name="T16" fmla="*/ 29 w 101"/>
                  <a:gd name="T17" fmla="*/ 129 h 153"/>
                  <a:gd name="T18" fmla="*/ 101 w 101"/>
                  <a:gd name="T19" fmla="*/ 129 h 153"/>
                  <a:gd name="T20" fmla="*/ 101 w 101"/>
                  <a:gd name="T21" fmla="*/ 153 h 153"/>
                  <a:gd name="T22" fmla="*/ 0 w 101"/>
                  <a:gd name="T23" fmla="*/ 153 h 153"/>
                  <a:gd name="T24" fmla="*/ 0 w 101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5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21"/>
                    </a:lnTo>
                    <a:lnTo>
                      <a:pt x="29" y="21"/>
                    </a:lnTo>
                    <a:lnTo>
                      <a:pt x="29" y="63"/>
                    </a:lnTo>
                    <a:lnTo>
                      <a:pt x="90" y="63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29"/>
                    </a:lnTo>
                    <a:lnTo>
                      <a:pt x="101" y="129"/>
                    </a:lnTo>
                    <a:lnTo>
                      <a:pt x="101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2" name="Freeform 24"/>
              <p:cNvSpPr>
                <a:spLocks/>
              </p:cNvSpPr>
              <p:nvPr/>
            </p:nvSpPr>
            <p:spPr bwMode="auto">
              <a:xfrm>
                <a:off x="4947513" y="336887"/>
                <a:ext cx="241039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3 w 55"/>
                  <a:gd name="T7" fmla="*/ 20 h 72"/>
                  <a:gd name="T8" fmla="*/ 13 w 55"/>
                  <a:gd name="T9" fmla="*/ 26 h 72"/>
                  <a:gd name="T10" fmla="*/ 13 w 55"/>
                  <a:gd name="T11" fmla="*/ 32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3 w 55"/>
                  <a:gd name="T23" fmla="*/ 57 h 72"/>
                  <a:gd name="T24" fmla="*/ 43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8"/>
                      <a:pt x="13" y="20"/>
                    </a:cubicBezTo>
                    <a:cubicBezTo>
                      <a:pt x="13" y="22"/>
                      <a:pt x="13" y="24"/>
                      <a:pt x="13" y="26"/>
                    </a:cubicBezTo>
                    <a:cubicBezTo>
                      <a:pt x="13" y="28"/>
                      <a:pt x="13" y="30"/>
                      <a:pt x="13" y="32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5"/>
                      <a:pt x="43" y="54"/>
                      <a:pt x="43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5265435" y="328575"/>
                <a:ext cx="241039" cy="326234"/>
              </a:xfrm>
              <a:custGeom>
                <a:avLst/>
                <a:gdLst>
                  <a:gd name="T0" fmla="*/ 28 w 55"/>
                  <a:gd name="T1" fmla="*/ 64 h 74"/>
                  <a:gd name="T2" fmla="*/ 38 w 55"/>
                  <a:gd name="T3" fmla="*/ 61 h 74"/>
                  <a:gd name="T4" fmla="*/ 41 w 55"/>
                  <a:gd name="T5" fmla="*/ 51 h 74"/>
                  <a:gd name="T6" fmla="*/ 55 w 55"/>
                  <a:gd name="T7" fmla="*/ 51 h 74"/>
                  <a:gd name="T8" fmla="*/ 48 w 55"/>
                  <a:gd name="T9" fmla="*/ 69 h 74"/>
                  <a:gd name="T10" fmla="*/ 28 w 55"/>
                  <a:gd name="T11" fmla="*/ 74 h 74"/>
                  <a:gd name="T12" fmla="*/ 15 w 55"/>
                  <a:gd name="T13" fmla="*/ 73 h 74"/>
                  <a:gd name="T14" fmla="*/ 6 w 55"/>
                  <a:gd name="T15" fmla="*/ 68 h 74"/>
                  <a:gd name="T16" fmla="*/ 1 w 55"/>
                  <a:gd name="T17" fmla="*/ 60 h 74"/>
                  <a:gd name="T18" fmla="*/ 0 w 55"/>
                  <a:gd name="T19" fmla="*/ 48 h 74"/>
                  <a:gd name="T20" fmla="*/ 0 w 55"/>
                  <a:gd name="T21" fmla="*/ 25 h 74"/>
                  <a:gd name="T22" fmla="*/ 6 w 55"/>
                  <a:gd name="T23" fmla="*/ 6 h 74"/>
                  <a:gd name="T24" fmla="*/ 28 w 55"/>
                  <a:gd name="T25" fmla="*/ 0 h 74"/>
                  <a:gd name="T26" fmla="*/ 48 w 55"/>
                  <a:gd name="T27" fmla="*/ 5 h 74"/>
                  <a:gd name="T28" fmla="*/ 55 w 55"/>
                  <a:gd name="T29" fmla="*/ 23 h 74"/>
                  <a:gd name="T30" fmla="*/ 41 w 55"/>
                  <a:gd name="T31" fmla="*/ 23 h 74"/>
                  <a:gd name="T32" fmla="*/ 38 w 55"/>
                  <a:gd name="T33" fmla="*/ 13 h 74"/>
                  <a:gd name="T34" fmla="*/ 28 w 55"/>
                  <a:gd name="T35" fmla="*/ 10 h 74"/>
                  <a:gd name="T36" fmla="*/ 16 w 55"/>
                  <a:gd name="T37" fmla="*/ 13 h 74"/>
                  <a:gd name="T38" fmla="*/ 13 w 55"/>
                  <a:gd name="T39" fmla="*/ 24 h 74"/>
                  <a:gd name="T40" fmla="*/ 13 w 55"/>
                  <a:gd name="T41" fmla="*/ 49 h 74"/>
                  <a:gd name="T42" fmla="*/ 16 w 55"/>
                  <a:gd name="T43" fmla="*/ 61 h 74"/>
                  <a:gd name="T44" fmla="*/ 28 w 55"/>
                  <a:gd name="T4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74">
                    <a:moveTo>
                      <a:pt x="28" y="64"/>
                    </a:moveTo>
                    <a:cubicBezTo>
                      <a:pt x="32" y="64"/>
                      <a:pt x="36" y="63"/>
                      <a:pt x="38" y="61"/>
                    </a:cubicBezTo>
                    <a:cubicBezTo>
                      <a:pt x="40" y="59"/>
                      <a:pt x="41" y="56"/>
                      <a:pt x="41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9"/>
                      <a:pt x="52" y="65"/>
                      <a:pt x="48" y="69"/>
                    </a:cubicBezTo>
                    <a:cubicBezTo>
                      <a:pt x="44" y="72"/>
                      <a:pt x="37" y="74"/>
                      <a:pt x="28" y="74"/>
                    </a:cubicBez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6" y="68"/>
                    </a:cubicBezTo>
                    <a:cubicBezTo>
                      <a:pt x="4" y="66"/>
                      <a:pt x="2" y="63"/>
                      <a:pt x="1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6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2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2" y="10"/>
                      <a:pt x="28" y="10"/>
                    </a:cubicBezTo>
                    <a:cubicBezTo>
                      <a:pt x="22" y="10"/>
                      <a:pt x="19" y="11"/>
                      <a:pt x="16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5"/>
                      <a:pt x="14" y="59"/>
                      <a:pt x="16" y="61"/>
                    </a:cubicBezTo>
                    <a:cubicBezTo>
                      <a:pt x="19" y="63"/>
                      <a:pt x="22" y="64"/>
                      <a:pt x="28" y="6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5541799" y="336887"/>
                <a:ext cx="255585" cy="317922"/>
              </a:xfrm>
              <a:custGeom>
                <a:avLst/>
                <a:gdLst>
                  <a:gd name="T0" fmla="*/ 48 w 123"/>
                  <a:gd name="T1" fmla="*/ 95 h 153"/>
                  <a:gd name="T2" fmla="*/ 0 w 123"/>
                  <a:gd name="T3" fmla="*/ 0 h 153"/>
                  <a:gd name="T4" fmla="*/ 31 w 123"/>
                  <a:gd name="T5" fmla="*/ 0 h 153"/>
                  <a:gd name="T6" fmla="*/ 62 w 123"/>
                  <a:gd name="T7" fmla="*/ 70 h 153"/>
                  <a:gd name="T8" fmla="*/ 62 w 123"/>
                  <a:gd name="T9" fmla="*/ 70 h 153"/>
                  <a:gd name="T10" fmla="*/ 94 w 123"/>
                  <a:gd name="T11" fmla="*/ 0 h 153"/>
                  <a:gd name="T12" fmla="*/ 123 w 123"/>
                  <a:gd name="T13" fmla="*/ 0 h 153"/>
                  <a:gd name="T14" fmla="*/ 77 w 123"/>
                  <a:gd name="T15" fmla="*/ 95 h 153"/>
                  <a:gd name="T16" fmla="*/ 77 w 123"/>
                  <a:gd name="T17" fmla="*/ 153 h 153"/>
                  <a:gd name="T18" fmla="*/ 48 w 123"/>
                  <a:gd name="T19" fmla="*/ 153 h 153"/>
                  <a:gd name="T20" fmla="*/ 48 w 123"/>
                  <a:gd name="T21" fmla="*/ 9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53">
                    <a:moveTo>
                      <a:pt x="48" y="9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94" y="0"/>
                    </a:lnTo>
                    <a:lnTo>
                      <a:pt x="123" y="0"/>
                    </a:lnTo>
                    <a:lnTo>
                      <a:pt x="77" y="95"/>
                    </a:lnTo>
                    <a:lnTo>
                      <a:pt x="77" y="153"/>
                    </a:lnTo>
                    <a:lnTo>
                      <a:pt x="48" y="153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706316" y="1234835"/>
              <a:ext cx="2947901" cy="2421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extrusionH="6350"/>
            </a:bodyPr>
            <a:lstStyle/>
            <a:p>
              <a:r>
                <a:rPr lang="en-US" altLang="ko-KR" sz="7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New &amp; Renewable Energy Center</a:t>
              </a:r>
              <a:endParaRPr lang="ko-KR" altLang="en-US" sz="700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5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/>
        </p:nvCxnSpPr>
        <p:spPr bwMode="auto">
          <a:xfrm>
            <a:off x="1345724" y="1644544"/>
            <a:ext cx="7196563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med" len="med"/>
            <a:tailEnd type="none"/>
          </a:ln>
          <a:effectLst/>
        </p:spPr>
      </p:cxnSp>
      <p:pic>
        <p:nvPicPr>
          <p:cNvPr id="7" name="Picture 12" descr="C:\Users\Administrator\Desktop\산통부\img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8" y="1037418"/>
            <a:ext cx="1337955" cy="6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Administrator\Desktop\산통부\img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8" y="1710841"/>
            <a:ext cx="1337955" cy="6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14"/>
          <p:cNvSpPr txBox="1">
            <a:spLocks/>
          </p:cNvSpPr>
          <p:nvPr/>
        </p:nvSpPr>
        <p:spPr>
          <a:xfrm>
            <a:off x="379048" y="1054384"/>
            <a:ext cx="1232135" cy="584775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spc="-150" dirty="0" smtClean="0">
                <a:gradFill>
                  <a:gsLst>
                    <a:gs pos="100000">
                      <a:sysClr val="window" lastClr="FFFFFF"/>
                    </a:gs>
                    <a:gs pos="100000">
                      <a:sysClr val="window" lastClr="FFFFFF"/>
                    </a:gs>
                  </a:gsLst>
                  <a:lin ang="21594000" scaled="0"/>
                </a:gra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Primary Energy</a:t>
            </a:r>
            <a:endParaRPr lang="ko-KR" altLang="en-US" sz="1600" b="1" kern="0" spc="-150" dirty="0">
              <a:gradFill>
                <a:gsLst>
                  <a:gs pos="100000">
                    <a:sysClr val="window" lastClr="FFFFFF"/>
                  </a:gs>
                  <a:gs pos="100000">
                    <a:sysClr val="window" lastClr="FFFFFF"/>
                  </a:gs>
                </a:gsLst>
                <a:lin ang="21594000" scaled="0"/>
              </a:gra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0" name="제목 114"/>
          <p:cNvSpPr txBox="1">
            <a:spLocks/>
          </p:cNvSpPr>
          <p:nvPr/>
        </p:nvSpPr>
        <p:spPr>
          <a:xfrm>
            <a:off x="366521" y="1841883"/>
            <a:ext cx="1232135" cy="338554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wrap="square" anchor="ctr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kern="0" spc="-150" dirty="0" smtClean="0">
                <a:gradFill>
                  <a:gsLst>
                    <a:gs pos="100000">
                      <a:sysClr val="window" lastClr="FFFFFF"/>
                    </a:gs>
                    <a:gs pos="100000">
                      <a:sysClr val="window" lastClr="FFFFFF"/>
                    </a:gs>
                  </a:gsLst>
                  <a:lin ang="21594000" scaled="0"/>
                </a:gradFill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Electricity</a:t>
            </a:r>
            <a:endParaRPr lang="ko-KR" altLang="en-US" sz="1600" b="1" kern="0" spc="-150" dirty="0">
              <a:gradFill>
                <a:gsLst>
                  <a:gs pos="100000">
                    <a:sysClr val="window" lastClr="FFFFFF"/>
                  </a:gs>
                  <a:gs pos="100000">
                    <a:sysClr val="window" lastClr="FFFFFF"/>
                  </a:gs>
                </a:gsLst>
                <a:lin ang="21594000" scaled="0"/>
              </a:gradFill>
              <a:latin typeface="Arial" panose="020B0604020202020204" pitchFamily="34" charset="0"/>
              <a:ea typeface="맑은 고딕" pitchFamily="50" charset="-127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82469" y="2014323"/>
            <a:ext cx="7182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330325" eaLnBrk="0" hangingPunct="0">
              <a:spcAft>
                <a:spcPts val="600"/>
              </a:spcAft>
              <a:buSzPct val="100000"/>
              <a:defRPr/>
            </a:pPr>
            <a:r>
              <a:rPr lang="ko-KR" altLang="en-US" sz="1400" b="1" kern="0" spc="-150" dirty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en-US" altLang="ko-KR" sz="1300" b="1" kern="0" spc="-15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Annual NRE growth rate between 2014 and 2035: 5.8</a:t>
            </a:r>
            <a:r>
              <a:rPr lang="en-US" altLang="ko-KR" sz="1300" b="1" kern="0" spc="-150" dirty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% </a:t>
            </a:r>
            <a:r>
              <a:rPr lang="en-US" altLang="ko-KR" sz="1300" b="1" kern="0" spc="-15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    Annual demand rate of electricity: 1</a:t>
            </a:r>
            <a:r>
              <a:rPr lang="en-US" altLang="ko-KR" sz="1400" b="1" kern="0" spc="-150" dirty="0" smtClean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.8</a:t>
            </a:r>
            <a:r>
              <a:rPr lang="en-US" altLang="ko-KR" sz="1400" b="1" kern="0" spc="-150" dirty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% </a:t>
            </a:r>
          </a:p>
        </p:txBody>
      </p:sp>
      <p:grpSp>
        <p:nvGrpSpPr>
          <p:cNvPr id="12" name="그룹 16"/>
          <p:cNvGrpSpPr/>
          <p:nvPr/>
        </p:nvGrpSpPr>
        <p:grpSpPr>
          <a:xfrm>
            <a:off x="1712619" y="1042873"/>
            <a:ext cx="7432082" cy="595751"/>
            <a:chOff x="1712619" y="1033312"/>
            <a:chExt cx="6873218" cy="652566"/>
          </a:xfrm>
        </p:grpSpPr>
        <p:sp>
          <p:nvSpPr>
            <p:cNvPr id="13" name="직사각형 12"/>
            <p:cNvSpPr/>
            <p:nvPr/>
          </p:nvSpPr>
          <p:spPr>
            <a:xfrm>
              <a:off x="1782469" y="1365606"/>
              <a:ext cx="6803368" cy="320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 defTabSz="1330325" ea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300" b="1" kern="0" spc="-15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Annual NRE growth rate between 2014 and 2035: 6.3</a:t>
              </a:r>
              <a:r>
                <a:rPr lang="en-US" altLang="ko-KR" sz="1300" b="1" kern="0" spc="-150" dirty="0">
                  <a:gradFill>
                    <a:gsLst>
                      <a:gs pos="10000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% </a:t>
              </a:r>
              <a:r>
                <a:rPr lang="en-US" altLang="ko-KR" sz="1300" b="1" kern="0" spc="-150" dirty="0" smtClean="0">
                  <a:gradFill>
                    <a:gsLst>
                      <a:gs pos="100000">
                        <a:srgbClr val="0070C0"/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      Annual demand rate of primary energy: 0.7% </a:t>
              </a:r>
              <a:endParaRPr lang="en-US" altLang="ko-KR" sz="1300" b="1" kern="0" spc="-150" dirty="0">
                <a:gradFill>
                  <a:gsLst>
                    <a:gs pos="100000">
                      <a:srgbClr val="0070C0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endParaRPr>
            </a:p>
          </p:txBody>
        </p:sp>
        <p:grpSp>
          <p:nvGrpSpPr>
            <p:cNvPr id="14" name="그룹 9"/>
            <p:cNvGrpSpPr/>
            <p:nvPr/>
          </p:nvGrpSpPr>
          <p:grpSpPr>
            <a:xfrm>
              <a:off x="1712619" y="1033312"/>
              <a:ext cx="5686744" cy="438267"/>
              <a:chOff x="1712619" y="1033312"/>
              <a:chExt cx="5686744" cy="438267"/>
            </a:xfrm>
          </p:grpSpPr>
          <p:sp>
            <p:nvSpPr>
              <p:cNvPr id="15" name="직사각형 14"/>
              <p:cNvSpPr/>
              <p:nvPr/>
            </p:nvSpPr>
            <p:spPr>
              <a:xfrm>
                <a:off x="1712619" y="1058801"/>
                <a:ext cx="5686744" cy="370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 defTabSz="1330325" eaLnBrk="0" hangingPunct="0">
                  <a:spcAft>
                    <a:spcPts val="600"/>
                  </a:spcAft>
                  <a:buSzPct val="100000"/>
                  <a:defRPr/>
                </a:pPr>
                <a:r>
                  <a:rPr lang="en-US" altLang="ko-KR" sz="1600" b="1" kern="0" spc="-90" dirty="0" smtClean="0">
                    <a:gradFill>
                      <a:gsLst>
                        <a:gs pos="100000">
                          <a:srgbClr val="808080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ea typeface="맑은 고딕"/>
                    <a:cs typeface="Arial" panose="020B0604020202020204" pitchFamily="34" charset="0"/>
                  </a:rPr>
                  <a:t>Target </a:t>
                </a:r>
                <a:r>
                  <a:rPr lang="en-US" altLang="ko-KR" sz="1600" b="1" kern="0" spc="-90" dirty="0" smtClean="0">
                    <a:gradFill>
                      <a:gsLst>
                        <a:gs pos="100000">
                          <a:srgbClr val="808080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ea typeface="맑은 고딕"/>
                    <a:cs typeface="Arial" panose="020B0604020202020204" pitchFamily="34" charset="0"/>
                  </a:rPr>
                  <a:t>Rate</a:t>
                </a:r>
                <a:r>
                  <a:rPr lang="en-US" altLang="ko-KR" sz="1600" b="1" kern="0" spc="-90" dirty="0" smtClean="0">
                    <a:gradFill>
                      <a:gsLst>
                        <a:gs pos="100000">
                          <a:srgbClr val="808080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ea typeface="맑은 고딕"/>
                    <a:cs typeface="Arial" panose="020B0604020202020204" pitchFamily="34" charset="0"/>
                  </a:rPr>
                  <a:t>:       </a:t>
                </a:r>
                <a:r>
                  <a:rPr lang="en-US" altLang="ko-KR" sz="1600" b="1" kern="0" spc="-90" dirty="0" smtClean="0">
                    <a:gradFill>
                      <a:gsLst>
                        <a:gs pos="100000">
                          <a:srgbClr val="808080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ea typeface="맑은 고딕"/>
                    <a:cs typeface="Arial" panose="020B0604020202020204" pitchFamily="34" charset="0"/>
                  </a:rPr>
                  <a:t>          </a:t>
                </a:r>
                <a:r>
                  <a:rPr lang="en-US" altLang="ko-KR" sz="1600" b="1" kern="0" spc="-90" dirty="0" smtClean="0">
                    <a:gradFill>
                      <a:gsLst>
                        <a:gs pos="100000">
                          <a:srgbClr val="808080">
                            <a:lumMod val="50000"/>
                          </a:srgbClr>
                        </a:gs>
                        <a:gs pos="100000">
                          <a:srgbClr val="0070C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ea typeface="맑은 고딕"/>
                    <a:cs typeface="Arial" panose="020B0604020202020204" pitchFamily="34" charset="0"/>
                  </a:rPr>
                  <a:t>(2035)</a:t>
                </a:r>
                <a:endParaRPr lang="ko-KR" altLang="en-US" sz="1600" b="1" kern="0" spc="-90" dirty="0">
                  <a:gradFill>
                    <a:gsLst>
                      <a:gs pos="100000">
                        <a:srgbClr val="808080">
                          <a:lumMod val="50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2786169" y="1033312"/>
                <a:ext cx="820673" cy="438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defTabSz="1330325" eaLnBrk="0" hangingPunct="0">
                  <a:spcAft>
                    <a:spcPts val="600"/>
                  </a:spcAft>
                  <a:buClr>
                    <a:srgbClr val="D0A660"/>
                  </a:buClr>
                  <a:buSzPct val="100000"/>
                  <a:defRPr/>
                </a:pPr>
                <a:r>
                  <a:rPr lang="en-US" altLang="ko-KR" sz="2000" b="1" kern="0" spc="-150" dirty="0" smtClean="0">
                    <a:gradFill>
                      <a:gsLst>
                        <a:gs pos="0">
                          <a:srgbClr val="C0504D">
                            <a:lumMod val="50000"/>
                          </a:srgbClr>
                        </a:gs>
                        <a:gs pos="100000">
                          <a:srgbClr val="C00000"/>
                        </a:gs>
                      </a:gsLst>
                      <a:lin ang="5400000" scaled="0"/>
                    </a:gra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11.0%</a:t>
                </a:r>
                <a:endParaRPr lang="en-US" altLang="ko-KR" sz="2000" b="1" kern="0" spc="-150" dirty="0">
                  <a:gradFill>
                    <a:gsLst>
                      <a:gs pos="0">
                        <a:srgbClr val="C0504D">
                          <a:lumMod val="50000"/>
                        </a:srgbClr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그룹 157"/>
          <p:cNvGrpSpPr/>
          <p:nvPr/>
        </p:nvGrpSpPr>
        <p:grpSpPr>
          <a:xfrm>
            <a:off x="1709444" y="1716875"/>
            <a:ext cx="5686744" cy="400110"/>
            <a:chOff x="1712619" y="1026355"/>
            <a:chExt cx="5686744" cy="438267"/>
          </a:xfrm>
        </p:grpSpPr>
        <p:sp>
          <p:nvSpPr>
            <p:cNvPr id="18" name="직사각형 17"/>
            <p:cNvSpPr/>
            <p:nvPr/>
          </p:nvSpPr>
          <p:spPr>
            <a:xfrm>
              <a:off x="1712619" y="1058801"/>
              <a:ext cx="5686744" cy="370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330325" eaLnBrk="0" hangingPunct="0">
                <a:spcAft>
                  <a:spcPts val="600"/>
                </a:spcAft>
                <a:buSzPct val="100000"/>
                <a:defRPr/>
              </a:pPr>
              <a:r>
                <a:rPr lang="en-US" altLang="ko-KR" sz="1600" b="1" kern="0" spc="-90" dirty="0">
                  <a:gradFill>
                    <a:gsLst>
                      <a:gs pos="100000">
                        <a:srgbClr val="808080">
                          <a:lumMod val="50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Target Rate:                 (2035</a:t>
              </a:r>
              <a:r>
                <a:rPr lang="en-US" altLang="ko-KR" sz="1600" b="1" kern="0" spc="-90" dirty="0" smtClean="0">
                  <a:gradFill>
                    <a:gsLst>
                      <a:gs pos="100000">
                        <a:srgbClr val="808080">
                          <a:lumMod val="50000"/>
                        </a:srgbClr>
                      </a:gs>
                      <a:gs pos="100000">
                        <a:srgbClr val="0070C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맑은 고딕"/>
                  <a:cs typeface="Arial" panose="020B0604020202020204" pitchFamily="34" charset="0"/>
                </a:rPr>
                <a:t>)</a:t>
              </a:r>
              <a:endParaRPr lang="ko-KR" altLang="en-US" sz="1600" b="1" kern="0" spc="-90" dirty="0">
                <a:gradFill>
                  <a:gsLst>
                    <a:gs pos="100000">
                      <a:srgbClr val="808080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864184" y="1026355"/>
              <a:ext cx="820673" cy="438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1330325" eaLnBrk="0" hangingPunct="0">
                <a:spcAft>
                  <a:spcPts val="600"/>
                </a:spcAft>
                <a:buClr>
                  <a:srgbClr val="D0A660"/>
                </a:buClr>
                <a:buSzPct val="100000"/>
                <a:defRPr/>
              </a:pPr>
              <a:r>
                <a:rPr lang="en-US" altLang="ko-KR" sz="2000" b="1" kern="0" spc="-150" dirty="0" smtClean="0">
                  <a:gradFill>
                    <a:gsLst>
                      <a:gs pos="0">
                        <a:srgbClr val="C0504D">
                          <a:lumMod val="50000"/>
                        </a:srgbClr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13.4</a:t>
              </a:r>
              <a:r>
                <a:rPr lang="en-US" altLang="ko-KR" sz="2000" b="1" kern="0" spc="-150" dirty="0">
                  <a:gradFill>
                    <a:gsLst>
                      <a:gs pos="0">
                        <a:srgbClr val="C0504D">
                          <a:lumMod val="50000"/>
                        </a:srgbClr>
                      </a:gs>
                      <a:gs pos="100000">
                        <a:srgbClr val="C00000"/>
                      </a:gs>
                    </a:gsLst>
                    <a:lin ang="5400000" scaled="0"/>
                  </a:gra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</a:p>
          </p:txBody>
        </p:sp>
      </p:grpSp>
      <p:pic>
        <p:nvPicPr>
          <p:cNvPr id="23" name="Picture 2" descr="E:\PNG\화살표\01_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64" y="1393458"/>
            <a:ext cx="181621" cy="2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PNG\화살표\01_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62" y="2053013"/>
            <a:ext cx="181621" cy="2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그룹 105"/>
          <p:cNvGrpSpPr/>
          <p:nvPr/>
        </p:nvGrpSpPr>
        <p:grpSpPr>
          <a:xfrm>
            <a:off x="4612053" y="2847931"/>
            <a:ext cx="3973784" cy="800414"/>
            <a:chOff x="653750" y="1507189"/>
            <a:chExt cx="3756325" cy="656658"/>
          </a:xfrm>
        </p:grpSpPr>
        <p:sp>
          <p:nvSpPr>
            <p:cNvPr id="26" name="AutoShape 55"/>
            <p:cNvSpPr>
              <a:spLocks noChangeArrowheads="1"/>
            </p:cNvSpPr>
            <p:nvPr/>
          </p:nvSpPr>
          <p:spPr bwMode="auto">
            <a:xfrm>
              <a:off x="653750" y="1605435"/>
              <a:ext cx="3756325" cy="558412"/>
            </a:xfrm>
            <a:prstGeom prst="roundRect">
              <a:avLst>
                <a:gd name="adj" fmla="val 5882"/>
              </a:avLst>
            </a:prstGeom>
            <a:solidFill>
              <a:srgbClr val="3D7236"/>
            </a:solidFill>
            <a:ln w="31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en-US" b="1" dirty="0">
                <a:solidFill>
                  <a:prstClr val="black"/>
                </a:solidFill>
                <a:latin typeface="Arial" panose="020B0604020202020204" pitchFamily="34" charset="0"/>
                <a:ea typeface="굴림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7" name="자유형 26"/>
            <p:cNvSpPr/>
            <p:nvPr/>
          </p:nvSpPr>
          <p:spPr>
            <a:xfrm>
              <a:off x="741272" y="1507189"/>
              <a:ext cx="3544312" cy="358557"/>
            </a:xfrm>
            <a:custGeom>
              <a:avLst/>
              <a:gdLst>
                <a:gd name="connsiteX0" fmla="*/ 21265 w 1307804"/>
                <a:gd name="connsiteY0" fmla="*/ 616688 h 616688"/>
                <a:gd name="connsiteX1" fmla="*/ 0 w 1307804"/>
                <a:gd name="connsiteY1" fmla="*/ 223283 h 616688"/>
                <a:gd name="connsiteX2" fmla="*/ 191386 w 1307804"/>
                <a:gd name="connsiteY2" fmla="*/ 0 h 616688"/>
                <a:gd name="connsiteX3" fmla="*/ 1084521 w 1307804"/>
                <a:gd name="connsiteY3" fmla="*/ 0 h 616688"/>
                <a:gd name="connsiteX4" fmla="*/ 1297172 w 1307804"/>
                <a:gd name="connsiteY4" fmla="*/ 191386 h 616688"/>
                <a:gd name="connsiteX5" fmla="*/ 1307804 w 1307804"/>
                <a:gd name="connsiteY5" fmla="*/ 606055 h 616688"/>
                <a:gd name="connsiteX6" fmla="*/ 21265 w 1307804"/>
                <a:gd name="connsiteY6" fmla="*/ 616688 h 616688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5243"/>
                <a:gd name="connsiteX1" fmla="*/ 0 w 1307804"/>
                <a:gd name="connsiteY1" fmla="*/ 223283 h 895243"/>
                <a:gd name="connsiteX2" fmla="*/ 191386 w 1307804"/>
                <a:gd name="connsiteY2" fmla="*/ 0 h 895243"/>
                <a:gd name="connsiteX3" fmla="*/ 1084521 w 1307804"/>
                <a:gd name="connsiteY3" fmla="*/ 0 h 895243"/>
                <a:gd name="connsiteX4" fmla="*/ 1297172 w 1307804"/>
                <a:gd name="connsiteY4" fmla="*/ 191386 h 895243"/>
                <a:gd name="connsiteX5" fmla="*/ 1307804 w 1307804"/>
                <a:gd name="connsiteY5" fmla="*/ 606055 h 895243"/>
                <a:gd name="connsiteX6" fmla="*/ 21265 w 1307804"/>
                <a:gd name="connsiteY6" fmla="*/ 616688 h 895243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21265 w 1307804"/>
                <a:gd name="connsiteY0" fmla="*/ 616688 h 891590"/>
                <a:gd name="connsiteX1" fmla="*/ 0 w 1307804"/>
                <a:gd name="connsiteY1" fmla="*/ 223283 h 891590"/>
                <a:gd name="connsiteX2" fmla="*/ 191386 w 1307804"/>
                <a:gd name="connsiteY2" fmla="*/ 0 h 891590"/>
                <a:gd name="connsiteX3" fmla="*/ 1084521 w 1307804"/>
                <a:gd name="connsiteY3" fmla="*/ 0 h 891590"/>
                <a:gd name="connsiteX4" fmla="*/ 1297172 w 1307804"/>
                <a:gd name="connsiteY4" fmla="*/ 191386 h 891590"/>
                <a:gd name="connsiteX5" fmla="*/ 1307804 w 1307804"/>
                <a:gd name="connsiteY5" fmla="*/ 606055 h 891590"/>
                <a:gd name="connsiteX6" fmla="*/ 21265 w 1307804"/>
                <a:gd name="connsiteY6" fmla="*/ 616688 h 89159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71907 w 1288325"/>
                <a:gd name="connsiteY2" fmla="*/ 0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616688 h 811730"/>
                <a:gd name="connsiteX1" fmla="*/ 4391 w 1288325"/>
                <a:gd name="connsiteY1" fmla="*/ 467058 h 811730"/>
                <a:gd name="connsiteX2" fmla="*/ 183842 w 1288325"/>
                <a:gd name="connsiteY2" fmla="*/ 461433 h 811730"/>
                <a:gd name="connsiteX3" fmla="*/ 1065042 w 1288325"/>
                <a:gd name="connsiteY3" fmla="*/ 0 h 811730"/>
                <a:gd name="connsiteX4" fmla="*/ 1277693 w 1288325"/>
                <a:gd name="connsiteY4" fmla="*/ 191386 h 811730"/>
                <a:gd name="connsiteX5" fmla="*/ 1288325 w 1288325"/>
                <a:gd name="connsiteY5" fmla="*/ 606055 h 811730"/>
                <a:gd name="connsiteX6" fmla="*/ 1786 w 1288325"/>
                <a:gd name="connsiteY6" fmla="*/ 616688 h 811730"/>
                <a:gd name="connsiteX0" fmla="*/ 1786 w 1288325"/>
                <a:gd name="connsiteY0" fmla="*/ 425302 h 620344"/>
                <a:gd name="connsiteX1" fmla="*/ 4391 w 1288325"/>
                <a:gd name="connsiteY1" fmla="*/ 275672 h 620344"/>
                <a:gd name="connsiteX2" fmla="*/ 183842 w 1288325"/>
                <a:gd name="connsiteY2" fmla="*/ 270047 h 620344"/>
                <a:gd name="connsiteX3" fmla="*/ 1062058 w 1288325"/>
                <a:gd name="connsiteY3" fmla="*/ 278754 h 620344"/>
                <a:gd name="connsiteX4" fmla="*/ 1277693 w 1288325"/>
                <a:gd name="connsiteY4" fmla="*/ 0 h 620344"/>
                <a:gd name="connsiteX5" fmla="*/ 1288325 w 1288325"/>
                <a:gd name="connsiteY5" fmla="*/ 414669 h 620344"/>
                <a:gd name="connsiteX6" fmla="*/ 1786 w 1288325"/>
                <a:gd name="connsiteY6" fmla="*/ 425302 h 620344"/>
                <a:gd name="connsiteX0" fmla="*/ 1786 w 1288325"/>
                <a:gd name="connsiteY0" fmla="*/ 164113 h 359155"/>
                <a:gd name="connsiteX1" fmla="*/ 4391 w 1288325"/>
                <a:gd name="connsiteY1" fmla="*/ 14483 h 359155"/>
                <a:gd name="connsiteX2" fmla="*/ 183842 w 1288325"/>
                <a:gd name="connsiteY2" fmla="*/ 8858 h 359155"/>
                <a:gd name="connsiteX3" fmla="*/ 1062058 w 1288325"/>
                <a:gd name="connsiteY3" fmla="*/ 17565 h 359155"/>
                <a:gd name="connsiteX4" fmla="*/ 1286644 w 1288325"/>
                <a:gd name="connsiteY4" fmla="*/ 0 h 359155"/>
                <a:gd name="connsiteX5" fmla="*/ 1288325 w 1288325"/>
                <a:gd name="connsiteY5" fmla="*/ 153480 h 359155"/>
                <a:gd name="connsiteX6" fmla="*/ 1786 w 1288325"/>
                <a:gd name="connsiteY6" fmla="*/ 164113 h 35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25" h="359155">
                  <a:moveTo>
                    <a:pt x="1786" y="164113"/>
                  </a:moveTo>
                  <a:cubicBezTo>
                    <a:pt x="-5302" y="32978"/>
                    <a:pt x="11479" y="145618"/>
                    <a:pt x="4391" y="14483"/>
                  </a:cubicBezTo>
                  <a:lnTo>
                    <a:pt x="183842" y="8858"/>
                  </a:lnTo>
                  <a:lnTo>
                    <a:pt x="1062058" y="17565"/>
                  </a:lnTo>
                  <a:lnTo>
                    <a:pt x="1286644" y="0"/>
                  </a:lnTo>
                  <a:cubicBezTo>
                    <a:pt x="1287204" y="51160"/>
                    <a:pt x="1287765" y="102320"/>
                    <a:pt x="1288325" y="153480"/>
                  </a:cubicBezTo>
                  <a:cubicBezTo>
                    <a:pt x="841220" y="412213"/>
                    <a:pt x="529331" y="439015"/>
                    <a:pt x="1786" y="164113"/>
                  </a:cubicBezTo>
                  <a:close/>
                </a:path>
              </a:pathLst>
            </a:custGeom>
            <a:gradFill flip="none" rotWithShape="1">
              <a:gsLst>
                <a:gs pos="37000">
                  <a:schemeClr val="bg1">
                    <a:alpha val="0"/>
                  </a:schemeClr>
                </a:gs>
                <a:gs pos="48000">
                  <a:schemeClr val="bg1">
                    <a:alpha val="0"/>
                  </a:schemeClr>
                </a:gs>
                <a:gs pos="100000">
                  <a:schemeClr val="bg1">
                    <a:alpha val="16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모서리가 둥근 직사각형 8"/>
          <p:cNvSpPr/>
          <p:nvPr/>
        </p:nvSpPr>
        <p:spPr>
          <a:xfrm>
            <a:off x="4566514" y="3369624"/>
            <a:ext cx="4067228" cy="29396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AutoShape 55"/>
          <p:cNvSpPr>
            <a:spLocks noChangeArrowheads="1"/>
          </p:cNvSpPr>
          <p:nvPr/>
        </p:nvSpPr>
        <p:spPr bwMode="auto">
          <a:xfrm>
            <a:off x="399240" y="2967686"/>
            <a:ext cx="3973784" cy="680659"/>
          </a:xfrm>
          <a:prstGeom prst="roundRect">
            <a:avLst>
              <a:gd name="adj" fmla="val 7258"/>
            </a:avLst>
          </a:prstGeom>
          <a:solidFill>
            <a:schemeClr val="accent1">
              <a:lumMod val="75000"/>
            </a:schemeClr>
          </a:solidFill>
          <a:ln w="317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b="1" dirty="0">
              <a:solidFill>
                <a:prstClr val="black"/>
              </a:solidFill>
              <a:latin typeface="Arial" panose="020B0604020202020204" pitchFamily="34" charset="0"/>
              <a:ea typeface="굴림" pitchFamily="50" charset="-127"/>
              <a:cs typeface="Arial" panose="020B0604020202020204" pitchFamily="34" charset="0"/>
            </a:endParaRPr>
          </a:p>
        </p:txBody>
      </p:sp>
      <p:sp>
        <p:nvSpPr>
          <p:cNvPr id="30" name="모서리가 둥근 직사각형 8"/>
          <p:cNvSpPr/>
          <p:nvPr/>
        </p:nvSpPr>
        <p:spPr>
          <a:xfrm>
            <a:off x="347495" y="3369624"/>
            <a:ext cx="4067228" cy="29396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자유형 30"/>
          <p:cNvSpPr/>
          <p:nvPr/>
        </p:nvSpPr>
        <p:spPr>
          <a:xfrm>
            <a:off x="503525" y="2870962"/>
            <a:ext cx="3749497" cy="437053"/>
          </a:xfrm>
          <a:custGeom>
            <a:avLst/>
            <a:gdLst>
              <a:gd name="connsiteX0" fmla="*/ 21265 w 1307804"/>
              <a:gd name="connsiteY0" fmla="*/ 616688 h 616688"/>
              <a:gd name="connsiteX1" fmla="*/ 0 w 1307804"/>
              <a:gd name="connsiteY1" fmla="*/ 223283 h 616688"/>
              <a:gd name="connsiteX2" fmla="*/ 191386 w 1307804"/>
              <a:gd name="connsiteY2" fmla="*/ 0 h 616688"/>
              <a:gd name="connsiteX3" fmla="*/ 1084521 w 1307804"/>
              <a:gd name="connsiteY3" fmla="*/ 0 h 616688"/>
              <a:gd name="connsiteX4" fmla="*/ 1297172 w 1307804"/>
              <a:gd name="connsiteY4" fmla="*/ 191386 h 616688"/>
              <a:gd name="connsiteX5" fmla="*/ 1307804 w 1307804"/>
              <a:gd name="connsiteY5" fmla="*/ 606055 h 616688"/>
              <a:gd name="connsiteX6" fmla="*/ 21265 w 1307804"/>
              <a:gd name="connsiteY6" fmla="*/ 616688 h 616688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5243"/>
              <a:gd name="connsiteX1" fmla="*/ 0 w 1307804"/>
              <a:gd name="connsiteY1" fmla="*/ 223283 h 895243"/>
              <a:gd name="connsiteX2" fmla="*/ 191386 w 1307804"/>
              <a:gd name="connsiteY2" fmla="*/ 0 h 895243"/>
              <a:gd name="connsiteX3" fmla="*/ 1084521 w 1307804"/>
              <a:gd name="connsiteY3" fmla="*/ 0 h 895243"/>
              <a:gd name="connsiteX4" fmla="*/ 1297172 w 1307804"/>
              <a:gd name="connsiteY4" fmla="*/ 191386 h 895243"/>
              <a:gd name="connsiteX5" fmla="*/ 1307804 w 1307804"/>
              <a:gd name="connsiteY5" fmla="*/ 606055 h 895243"/>
              <a:gd name="connsiteX6" fmla="*/ 21265 w 1307804"/>
              <a:gd name="connsiteY6" fmla="*/ 616688 h 895243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21265 w 1307804"/>
              <a:gd name="connsiteY0" fmla="*/ 616688 h 891590"/>
              <a:gd name="connsiteX1" fmla="*/ 0 w 1307804"/>
              <a:gd name="connsiteY1" fmla="*/ 223283 h 891590"/>
              <a:gd name="connsiteX2" fmla="*/ 191386 w 1307804"/>
              <a:gd name="connsiteY2" fmla="*/ 0 h 891590"/>
              <a:gd name="connsiteX3" fmla="*/ 1084521 w 1307804"/>
              <a:gd name="connsiteY3" fmla="*/ 0 h 891590"/>
              <a:gd name="connsiteX4" fmla="*/ 1297172 w 1307804"/>
              <a:gd name="connsiteY4" fmla="*/ 191386 h 891590"/>
              <a:gd name="connsiteX5" fmla="*/ 1307804 w 1307804"/>
              <a:gd name="connsiteY5" fmla="*/ 606055 h 891590"/>
              <a:gd name="connsiteX6" fmla="*/ 21265 w 1307804"/>
              <a:gd name="connsiteY6" fmla="*/ 616688 h 89159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71907 w 1288325"/>
              <a:gd name="connsiteY2" fmla="*/ 0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616688 h 811730"/>
              <a:gd name="connsiteX1" fmla="*/ 4391 w 1288325"/>
              <a:gd name="connsiteY1" fmla="*/ 467058 h 811730"/>
              <a:gd name="connsiteX2" fmla="*/ 183842 w 1288325"/>
              <a:gd name="connsiteY2" fmla="*/ 461433 h 811730"/>
              <a:gd name="connsiteX3" fmla="*/ 1065042 w 1288325"/>
              <a:gd name="connsiteY3" fmla="*/ 0 h 811730"/>
              <a:gd name="connsiteX4" fmla="*/ 1277693 w 1288325"/>
              <a:gd name="connsiteY4" fmla="*/ 191386 h 811730"/>
              <a:gd name="connsiteX5" fmla="*/ 1288325 w 1288325"/>
              <a:gd name="connsiteY5" fmla="*/ 606055 h 811730"/>
              <a:gd name="connsiteX6" fmla="*/ 1786 w 1288325"/>
              <a:gd name="connsiteY6" fmla="*/ 616688 h 811730"/>
              <a:gd name="connsiteX0" fmla="*/ 1786 w 1288325"/>
              <a:gd name="connsiteY0" fmla="*/ 425302 h 620344"/>
              <a:gd name="connsiteX1" fmla="*/ 4391 w 1288325"/>
              <a:gd name="connsiteY1" fmla="*/ 275672 h 620344"/>
              <a:gd name="connsiteX2" fmla="*/ 183842 w 1288325"/>
              <a:gd name="connsiteY2" fmla="*/ 270047 h 620344"/>
              <a:gd name="connsiteX3" fmla="*/ 1062058 w 1288325"/>
              <a:gd name="connsiteY3" fmla="*/ 278754 h 620344"/>
              <a:gd name="connsiteX4" fmla="*/ 1277693 w 1288325"/>
              <a:gd name="connsiteY4" fmla="*/ 0 h 620344"/>
              <a:gd name="connsiteX5" fmla="*/ 1288325 w 1288325"/>
              <a:gd name="connsiteY5" fmla="*/ 414669 h 620344"/>
              <a:gd name="connsiteX6" fmla="*/ 1786 w 1288325"/>
              <a:gd name="connsiteY6" fmla="*/ 425302 h 620344"/>
              <a:gd name="connsiteX0" fmla="*/ 1786 w 1288325"/>
              <a:gd name="connsiteY0" fmla="*/ 164113 h 359155"/>
              <a:gd name="connsiteX1" fmla="*/ 4391 w 1288325"/>
              <a:gd name="connsiteY1" fmla="*/ 14483 h 359155"/>
              <a:gd name="connsiteX2" fmla="*/ 183842 w 1288325"/>
              <a:gd name="connsiteY2" fmla="*/ 8858 h 359155"/>
              <a:gd name="connsiteX3" fmla="*/ 1062058 w 1288325"/>
              <a:gd name="connsiteY3" fmla="*/ 17565 h 359155"/>
              <a:gd name="connsiteX4" fmla="*/ 1286644 w 1288325"/>
              <a:gd name="connsiteY4" fmla="*/ 0 h 359155"/>
              <a:gd name="connsiteX5" fmla="*/ 1288325 w 1288325"/>
              <a:gd name="connsiteY5" fmla="*/ 153480 h 359155"/>
              <a:gd name="connsiteX6" fmla="*/ 1786 w 1288325"/>
              <a:gd name="connsiteY6" fmla="*/ 164113 h 35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25" h="359155">
                <a:moveTo>
                  <a:pt x="1786" y="164113"/>
                </a:moveTo>
                <a:cubicBezTo>
                  <a:pt x="-5302" y="32978"/>
                  <a:pt x="11479" y="145618"/>
                  <a:pt x="4391" y="14483"/>
                </a:cubicBezTo>
                <a:lnTo>
                  <a:pt x="183842" y="8858"/>
                </a:lnTo>
                <a:lnTo>
                  <a:pt x="1062058" y="17565"/>
                </a:lnTo>
                <a:lnTo>
                  <a:pt x="1286644" y="0"/>
                </a:lnTo>
                <a:cubicBezTo>
                  <a:pt x="1287204" y="51160"/>
                  <a:pt x="1287765" y="102320"/>
                  <a:pt x="1288325" y="153480"/>
                </a:cubicBezTo>
                <a:cubicBezTo>
                  <a:pt x="841220" y="412213"/>
                  <a:pt x="529331" y="439015"/>
                  <a:pt x="1786" y="164113"/>
                </a:cubicBezTo>
                <a:close/>
              </a:path>
            </a:pathLst>
          </a:custGeom>
          <a:gradFill flip="none" rotWithShape="1">
            <a:gsLst>
              <a:gs pos="37000">
                <a:schemeClr val="bg1">
                  <a:alpha val="0"/>
                </a:schemeClr>
              </a:gs>
              <a:gs pos="48000">
                <a:schemeClr val="bg1">
                  <a:alpha val="0"/>
                </a:schemeClr>
              </a:gs>
              <a:gs pos="100000">
                <a:schemeClr val="bg1">
                  <a:alpha val="1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제목 114"/>
          <p:cNvSpPr txBox="1">
            <a:spLocks/>
          </p:cNvSpPr>
          <p:nvPr/>
        </p:nvSpPr>
        <p:spPr>
          <a:xfrm>
            <a:off x="426450" y="2934458"/>
            <a:ext cx="3940648" cy="45018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defTabSz="1330325" eaLnBrk="0" hangingPunct="0">
              <a:spcAft>
                <a:spcPts val="600"/>
              </a:spcAft>
              <a:buSzPct val="100000"/>
              <a:defRPr/>
            </a:pPr>
            <a:r>
              <a:rPr lang="en-US" altLang="ko-KR" sz="165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NRE share targets based on primary energy</a:t>
            </a:r>
            <a:endParaRPr lang="ko-KR" altLang="en-US" sz="1650" b="1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3" name="제목 114"/>
          <p:cNvSpPr txBox="1">
            <a:spLocks/>
          </p:cNvSpPr>
          <p:nvPr/>
        </p:nvSpPr>
        <p:spPr>
          <a:xfrm>
            <a:off x="4548860" y="2934458"/>
            <a:ext cx="4261195" cy="450189"/>
          </a:xfrm>
          <a:prstGeom prst="rect">
            <a:avLst/>
          </a:prstGeom>
          <a:effectLst>
            <a:outerShdw blurRad="76200" dir="5400000" algn="ctr" rotWithShape="0">
              <a:sysClr val="windowText" lastClr="000000"/>
            </a:outerShdw>
          </a:effectLst>
        </p:spPr>
        <p:txBody>
          <a:bodyPr anchor="ctr" anchorCtr="0"/>
          <a:lstStyle/>
          <a:p>
            <a:pPr defTabSz="1330325" eaLnBrk="0" hangingPunct="0">
              <a:spcAft>
                <a:spcPts val="600"/>
              </a:spcAft>
              <a:buSzPct val="100000"/>
              <a:defRPr/>
            </a:pPr>
            <a:r>
              <a:rPr lang="en-US" altLang="ko-KR" sz="1450" b="1" kern="0" spc="-150" dirty="0" smtClean="0">
                <a:gradFill>
                  <a:gsLst>
                    <a:gs pos="100000">
                      <a:prstClr val="white"/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NRE share targets based on power generation capacity</a:t>
            </a:r>
            <a:endParaRPr lang="ko-KR" altLang="en-US" sz="1450" b="1" kern="0" spc="-150" dirty="0">
              <a:gradFill>
                <a:gsLst>
                  <a:gs pos="100000">
                    <a:prstClr val="white"/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5" name="그룹 4"/>
          <p:cNvGrpSpPr/>
          <p:nvPr/>
        </p:nvGrpSpPr>
        <p:grpSpPr>
          <a:xfrm>
            <a:off x="541050" y="3686071"/>
            <a:ext cx="3708128" cy="2486315"/>
            <a:chOff x="541050" y="3444007"/>
            <a:chExt cx="3708128" cy="2486315"/>
          </a:xfrm>
        </p:grpSpPr>
        <p:sp>
          <p:nvSpPr>
            <p:cNvPr id="36" name="모서리가 둥근 직사각형 8"/>
            <p:cNvSpPr/>
            <p:nvPr/>
          </p:nvSpPr>
          <p:spPr>
            <a:xfrm>
              <a:off x="837379" y="3444007"/>
              <a:ext cx="3123243" cy="200992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그룹 1"/>
            <p:cNvGrpSpPr/>
            <p:nvPr/>
          </p:nvGrpSpPr>
          <p:grpSpPr>
            <a:xfrm>
              <a:off x="541050" y="5337207"/>
              <a:ext cx="3708128" cy="593115"/>
              <a:chOff x="541050" y="5337207"/>
              <a:chExt cx="3708128" cy="593115"/>
            </a:xfrm>
          </p:grpSpPr>
          <p:grpSp>
            <p:nvGrpSpPr>
              <p:cNvPr id="38" name="그룹 216"/>
              <p:cNvGrpSpPr/>
              <p:nvPr/>
            </p:nvGrpSpPr>
            <p:grpSpPr>
              <a:xfrm>
                <a:off x="541050" y="5337207"/>
                <a:ext cx="3708128" cy="504056"/>
                <a:chOff x="694491" y="5619964"/>
                <a:chExt cx="3541136" cy="561214"/>
              </a:xfrm>
            </p:grpSpPr>
            <p:pic>
              <p:nvPicPr>
                <p:cNvPr id="45" name="Picture 63" descr="E:\PNG\그래프\그래프-판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414"/>
                <a:stretch/>
              </p:blipFill>
              <p:spPr bwMode="auto">
                <a:xfrm>
                  <a:off x="694491" y="5619964"/>
                  <a:ext cx="3540538" cy="4700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직사각형 45"/>
                <p:cNvSpPr/>
                <p:nvPr/>
              </p:nvSpPr>
              <p:spPr>
                <a:xfrm>
                  <a:off x="694491" y="5957362"/>
                  <a:ext cx="3541136" cy="223816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제목 114"/>
              <p:cNvSpPr txBox="1">
                <a:spLocks/>
              </p:cNvSpPr>
              <p:nvPr/>
            </p:nvSpPr>
            <p:spPr>
              <a:xfrm>
                <a:off x="816399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'12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0" name="제목 114"/>
              <p:cNvSpPr txBox="1">
                <a:spLocks/>
              </p:cNvSpPr>
              <p:nvPr/>
            </p:nvSpPr>
            <p:spPr>
              <a:xfrm>
                <a:off x="2429367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'25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1" name="제목 114"/>
              <p:cNvSpPr txBox="1">
                <a:spLocks/>
              </p:cNvSpPr>
              <p:nvPr/>
            </p:nvSpPr>
            <p:spPr>
              <a:xfrm>
                <a:off x="2967023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'30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2" name="제목 114"/>
              <p:cNvSpPr txBox="1">
                <a:spLocks/>
              </p:cNvSpPr>
              <p:nvPr/>
            </p:nvSpPr>
            <p:spPr>
              <a:xfrm>
                <a:off x="1354055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'14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3" name="제목 114"/>
              <p:cNvSpPr txBox="1">
                <a:spLocks/>
              </p:cNvSpPr>
              <p:nvPr/>
            </p:nvSpPr>
            <p:spPr>
              <a:xfrm>
                <a:off x="1891711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'20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44" name="제목 114"/>
              <p:cNvSpPr txBox="1">
                <a:spLocks/>
              </p:cNvSpPr>
              <p:nvPr/>
            </p:nvSpPr>
            <p:spPr>
              <a:xfrm>
                <a:off x="3504680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'35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그룹 48"/>
          <p:cNvGrpSpPr/>
          <p:nvPr/>
        </p:nvGrpSpPr>
        <p:grpSpPr>
          <a:xfrm>
            <a:off x="4746064" y="3686071"/>
            <a:ext cx="3708128" cy="2486315"/>
            <a:chOff x="541050" y="3444007"/>
            <a:chExt cx="3708128" cy="2486315"/>
          </a:xfrm>
        </p:grpSpPr>
        <p:sp>
          <p:nvSpPr>
            <p:cNvPr id="48" name="모서리가 둥근 직사각형 8"/>
            <p:cNvSpPr/>
            <p:nvPr/>
          </p:nvSpPr>
          <p:spPr>
            <a:xfrm>
              <a:off x="837379" y="3444007"/>
              <a:ext cx="3123243" cy="200992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그룹 50"/>
            <p:cNvGrpSpPr/>
            <p:nvPr/>
          </p:nvGrpSpPr>
          <p:grpSpPr>
            <a:xfrm>
              <a:off x="541050" y="5337207"/>
              <a:ext cx="3708128" cy="593115"/>
              <a:chOff x="541050" y="5337207"/>
              <a:chExt cx="3708128" cy="593115"/>
            </a:xfrm>
          </p:grpSpPr>
          <p:grpSp>
            <p:nvGrpSpPr>
              <p:cNvPr id="50" name="그룹 216"/>
              <p:cNvGrpSpPr/>
              <p:nvPr/>
            </p:nvGrpSpPr>
            <p:grpSpPr>
              <a:xfrm>
                <a:off x="541050" y="5337207"/>
                <a:ext cx="3708128" cy="504056"/>
                <a:chOff x="694491" y="5619964"/>
                <a:chExt cx="3541136" cy="561214"/>
              </a:xfrm>
            </p:grpSpPr>
            <p:pic>
              <p:nvPicPr>
                <p:cNvPr id="57" name="Picture 63" descr="E:\PNG\그래프\그래프-판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414"/>
                <a:stretch/>
              </p:blipFill>
              <p:spPr bwMode="auto">
                <a:xfrm>
                  <a:off x="694491" y="5619964"/>
                  <a:ext cx="3540538" cy="47003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8" name="직사각형 57"/>
                <p:cNvSpPr/>
                <p:nvPr/>
              </p:nvSpPr>
              <p:spPr>
                <a:xfrm>
                  <a:off x="694491" y="5957362"/>
                  <a:ext cx="3541136" cy="223816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shade val="51000"/>
                        <a:satMod val="130000"/>
                      </a:srgbClr>
                    </a:gs>
                    <a:gs pos="80000">
                      <a:srgbClr val="4F81BD">
                        <a:shade val="93000"/>
                        <a:satMod val="130000"/>
                      </a:srgbClr>
                    </a:gs>
                    <a:gs pos="100000">
                      <a:srgbClr val="4F81BD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맑은 고딕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" name="제목 114"/>
              <p:cNvSpPr txBox="1">
                <a:spLocks/>
              </p:cNvSpPr>
              <p:nvPr/>
            </p:nvSpPr>
            <p:spPr>
              <a:xfrm>
                <a:off x="816399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'12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2" name="제목 114"/>
              <p:cNvSpPr txBox="1">
                <a:spLocks/>
              </p:cNvSpPr>
              <p:nvPr/>
            </p:nvSpPr>
            <p:spPr>
              <a:xfrm>
                <a:off x="2429367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'25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3" name="제목 114"/>
              <p:cNvSpPr txBox="1">
                <a:spLocks/>
              </p:cNvSpPr>
              <p:nvPr/>
            </p:nvSpPr>
            <p:spPr>
              <a:xfrm>
                <a:off x="2967023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'30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4" name="제목 114"/>
              <p:cNvSpPr txBox="1">
                <a:spLocks/>
              </p:cNvSpPr>
              <p:nvPr/>
            </p:nvSpPr>
            <p:spPr>
              <a:xfrm>
                <a:off x="1354055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'14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5" name="제목 114"/>
              <p:cNvSpPr txBox="1">
                <a:spLocks/>
              </p:cNvSpPr>
              <p:nvPr/>
            </p:nvSpPr>
            <p:spPr>
              <a:xfrm>
                <a:off x="1891711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'20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56" name="제목 114"/>
              <p:cNvSpPr txBox="1">
                <a:spLocks/>
              </p:cNvSpPr>
              <p:nvPr/>
            </p:nvSpPr>
            <p:spPr>
              <a:xfrm>
                <a:off x="3504680" y="5521760"/>
                <a:ext cx="479032" cy="408562"/>
              </a:xfrm>
              <a:prstGeom prst="rect">
                <a:avLst/>
              </a:prstGeom>
              <a:effectLst>
                <a:outerShdw blurRad="76200" dir="5400000" algn="ctr" rotWithShape="0">
                  <a:srgbClr val="000000"/>
                </a:outerShdw>
              </a:effectLst>
            </p:spPr>
            <p:txBody>
              <a:bodyPr anchor="ctr" anchorCtr="0"/>
              <a:lstStyle/>
              <a:p>
                <a:pPr algn="ctr" eaLnBrk="0" latinLnBrk="0" hangingPunct="0">
                  <a:defRPr/>
                </a:pPr>
                <a:r>
                  <a:rPr lang="en-US" altLang="ko-KR" sz="1100" b="1" kern="0" dirty="0" smtClean="0">
                    <a:gradFill>
                      <a:gsLst>
                        <a:gs pos="100000">
                          <a:prstClr val="white"/>
                        </a:gs>
                        <a:gs pos="100000">
                          <a:prstClr val="black">
                            <a:lumMod val="85000"/>
                            <a:lumOff val="15000"/>
                          </a:prstClr>
                        </a:gs>
                      </a:gsLst>
                      <a:lin ang="21594000" scaled="0"/>
                    </a:gradFill>
                    <a:latin typeface="Arial" panose="020B0604020202020204" pitchFamily="34" charset="0"/>
                    <a:ea typeface="맑은 고딕" pitchFamily="50" charset="-127"/>
                    <a:cs typeface="Arial" panose="020B0604020202020204" pitchFamily="34" charset="0"/>
                  </a:rPr>
                  <a:t>'35</a:t>
                </a:r>
                <a:endParaRPr lang="en-US" altLang="ko-KR" sz="1100" b="1" kern="0" dirty="0">
                  <a:gradFill>
                    <a:gsLst>
                      <a:gs pos="100000">
                        <a:prstClr val="white"/>
                      </a:gs>
                      <a:gs pos="100000">
                        <a:prstClr val="black">
                          <a:lumMod val="85000"/>
                          <a:lumOff val="15000"/>
                        </a:prstClr>
                      </a:gs>
                    </a:gsLst>
                    <a:lin ang="21594000" scaled="0"/>
                  </a:gradFill>
                  <a:latin typeface="Arial" panose="020B0604020202020204" pitchFamily="34" charset="0"/>
                  <a:ea typeface="맑은 고딕" pitchFamily="50" charset="-127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9" name="Picture 2" descr="C:\Users\Administrator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62" y="4028951"/>
            <a:ext cx="3398616" cy="19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Administrator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7" y="4161599"/>
            <a:ext cx="3304769" cy="18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2481812" y="4214301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7.8</a:t>
            </a:r>
            <a:endParaRPr lang="en-US" altLang="ko-KR" sz="1400" b="1" kern="0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984487" y="4032753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9.7</a:t>
            </a:r>
            <a:endParaRPr lang="en-US" altLang="ko-KR" sz="1400" b="1" kern="0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463529" y="3933420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</a:t>
            </a:r>
            <a:endParaRPr lang="en-US" altLang="ko-KR" sz="1400" b="1" kern="0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918013" y="4646260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5.0</a:t>
            </a:r>
            <a:endParaRPr lang="en-US" altLang="ko-KR" sz="1400" b="1" kern="0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1437325" y="4843127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3.6</a:t>
            </a:r>
            <a:endParaRPr lang="en-US" altLang="ko-KR" sz="1400" b="1" kern="0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961766" y="4920985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3.2</a:t>
            </a:r>
            <a:endParaRPr lang="en-US" altLang="ko-KR" sz="1400" b="1" kern="0" spc="-150" dirty="0">
              <a:gradFill>
                <a:gsLst>
                  <a:gs pos="0">
                    <a:schemeClr val="tx2">
                      <a:lumMod val="75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843994" y="3725964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330325" eaLnBrk="0" hangingPunct="0">
              <a:spcAft>
                <a:spcPts val="600"/>
              </a:spcAft>
              <a:buSzPct val="100000"/>
              <a:defRPr/>
            </a:pPr>
            <a:r>
              <a:rPr lang="en-US" altLang="ko-KR" b="1" kern="0" spc="-90" dirty="0" smtClean="0">
                <a:gradFill>
                  <a:gsLst>
                    <a:gs pos="100000">
                      <a:srgbClr val="808080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(Unit</a:t>
            </a:r>
            <a:r>
              <a:rPr lang="ko-KR" altLang="en-US" b="1" kern="0" spc="-90" dirty="0" smtClean="0">
                <a:gradFill>
                  <a:gsLst>
                    <a:gs pos="100000">
                      <a:srgbClr val="808080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 </a:t>
            </a:r>
            <a:r>
              <a:rPr lang="en-US" altLang="ko-KR" b="1" kern="0" spc="-90" dirty="0" smtClean="0">
                <a:gradFill>
                  <a:gsLst>
                    <a:gs pos="100000">
                      <a:srgbClr val="808080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: %)</a:t>
            </a:r>
            <a:endParaRPr lang="ko-KR" altLang="en-US" b="1" kern="0" spc="-90" dirty="0">
              <a:gradFill>
                <a:gsLst>
                  <a:gs pos="100000">
                    <a:srgbClr val="808080">
                      <a:lumMod val="50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5057156" y="3725964"/>
            <a:ext cx="102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1330325" eaLnBrk="0" hangingPunct="0">
              <a:spcAft>
                <a:spcPts val="600"/>
              </a:spcAft>
              <a:buSzPct val="100000"/>
              <a:defRPr/>
            </a:pPr>
            <a:r>
              <a:rPr lang="en-US" altLang="ko-KR" b="1" kern="0" spc="-90" dirty="0" smtClean="0">
                <a:gradFill>
                  <a:gsLst>
                    <a:gs pos="100000">
                      <a:srgbClr val="808080">
                        <a:lumMod val="50000"/>
                      </a:srgbClr>
                    </a:gs>
                    <a:gs pos="100000">
                      <a:srgbClr val="0070C0"/>
                    </a:gs>
                  </a:gsLst>
                  <a:lin ang="5400000" scaled="0"/>
                </a:gradFill>
                <a:latin typeface="Arial" panose="020B0604020202020204" pitchFamily="34" charset="0"/>
                <a:ea typeface="맑은 고딕"/>
                <a:cs typeface="Arial" panose="020B0604020202020204" pitchFamily="34" charset="0"/>
              </a:rPr>
              <a:t>(Unit: %)</a:t>
            </a:r>
            <a:endParaRPr lang="ko-KR" altLang="en-US" b="1" kern="0" spc="-90" dirty="0">
              <a:gradFill>
                <a:gsLst>
                  <a:gs pos="100000">
                    <a:srgbClr val="808080">
                      <a:lumMod val="50000"/>
                    </a:srgbClr>
                  </a:gs>
                  <a:gs pos="100000">
                    <a:srgbClr val="0070C0"/>
                  </a:gs>
                </a:gsLst>
                <a:lin ang="5400000" scaled="0"/>
              </a:gradFill>
              <a:latin typeface="Arial" panose="020B0604020202020204" pitchFamily="34" charset="0"/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5093291" y="4820177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rgbClr val="0C5825"/>
                    </a:gs>
                    <a:gs pos="100000">
                      <a:srgbClr val="15974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3.7</a:t>
            </a:r>
            <a:endParaRPr lang="en-US" altLang="ko-KR" sz="1400" b="1" kern="0" spc="-150" dirty="0">
              <a:gradFill>
                <a:gsLst>
                  <a:gs pos="0">
                    <a:srgbClr val="0C5825"/>
                  </a:gs>
                  <a:gs pos="100000">
                    <a:srgbClr val="15974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578541" y="4584837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rgbClr val="0C5825"/>
                    </a:gs>
                    <a:gs pos="100000">
                      <a:srgbClr val="15974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6.0</a:t>
            </a:r>
            <a:endParaRPr lang="en-US" altLang="ko-KR" sz="1400" b="1" kern="0" spc="-150" dirty="0">
              <a:gradFill>
                <a:gsLst>
                  <a:gs pos="0">
                    <a:srgbClr val="0C5825"/>
                  </a:gs>
                  <a:gs pos="100000">
                    <a:srgbClr val="15974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6116897" y="4221741"/>
            <a:ext cx="440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rgbClr val="0C5825"/>
                    </a:gs>
                    <a:gs pos="100000">
                      <a:srgbClr val="15974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9.0</a:t>
            </a:r>
            <a:endParaRPr lang="en-US" altLang="ko-KR" sz="1400" b="1" kern="0" spc="-150" dirty="0">
              <a:gradFill>
                <a:gsLst>
                  <a:gs pos="0">
                    <a:srgbClr val="0C5825"/>
                  </a:gs>
                  <a:gs pos="100000">
                    <a:srgbClr val="15974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6552220" y="3972953"/>
            <a:ext cx="530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rgbClr val="0C5825"/>
                    </a:gs>
                    <a:gs pos="100000">
                      <a:srgbClr val="15974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11.5</a:t>
            </a:r>
            <a:endParaRPr lang="en-US" altLang="ko-KR" sz="1400" b="1" kern="0" spc="-150" dirty="0">
              <a:gradFill>
                <a:gsLst>
                  <a:gs pos="0">
                    <a:srgbClr val="0C5825"/>
                  </a:gs>
                  <a:gs pos="100000">
                    <a:srgbClr val="15974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7146491" y="3804853"/>
            <a:ext cx="530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rgbClr val="0C5825"/>
                    </a:gs>
                    <a:gs pos="100000">
                      <a:srgbClr val="15974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13.1</a:t>
            </a:r>
            <a:endParaRPr lang="en-US" altLang="ko-KR" sz="1400" b="1" kern="0" spc="-150" dirty="0">
              <a:gradFill>
                <a:gsLst>
                  <a:gs pos="0">
                    <a:srgbClr val="0C5825"/>
                  </a:gs>
                  <a:gs pos="100000">
                    <a:srgbClr val="15974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7598030" y="3777957"/>
            <a:ext cx="530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30325" eaLnBrk="0" hangingPunct="0">
              <a:spcAft>
                <a:spcPts val="600"/>
              </a:spcAft>
              <a:buClr>
                <a:srgbClr val="D0A660"/>
              </a:buClr>
              <a:buSzPct val="100000"/>
              <a:defRPr/>
            </a:pPr>
            <a:r>
              <a:rPr lang="en-US" altLang="ko-KR" sz="1400" b="1" kern="0" spc="-150" dirty="0" smtClean="0">
                <a:gradFill>
                  <a:gsLst>
                    <a:gs pos="0">
                      <a:srgbClr val="0C5825"/>
                    </a:gs>
                    <a:gs pos="100000">
                      <a:srgbClr val="159740"/>
                    </a:gs>
                  </a:gsLst>
                  <a:lin ang="54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13.4</a:t>
            </a:r>
            <a:endParaRPr lang="en-US" altLang="ko-KR" sz="1400" b="1" kern="0" spc="-150" dirty="0">
              <a:gradFill>
                <a:gsLst>
                  <a:gs pos="0">
                    <a:srgbClr val="0C5825"/>
                  </a:gs>
                  <a:gs pos="100000">
                    <a:srgbClr val="159740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179512" y="152257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1. NRE Target – The 4</a:t>
            </a:r>
            <a:r>
              <a:rPr kumimoji="0" lang="en-US" altLang="ko-KR" sz="2400" b="1" baseline="30000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th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 NRE Basic Scheme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40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79512" y="1808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2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. The Status of NRE Industry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442830" y="1072515"/>
            <a:ext cx="8243970" cy="3524250"/>
          </a:xfrm>
          <a:prstGeom prst="roundRect">
            <a:avLst>
              <a:gd name="adj" fmla="val 3314"/>
            </a:avLst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88" name="그림 8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" b="-59"/>
          <a:stretch/>
        </p:blipFill>
        <p:spPr>
          <a:xfrm>
            <a:off x="1137658" y="1696650"/>
            <a:ext cx="7263392" cy="2370035"/>
          </a:xfrm>
          <a:prstGeom prst="rect">
            <a:avLst/>
          </a:prstGeom>
        </p:spPr>
      </p:pic>
      <p:sp>
        <p:nvSpPr>
          <p:cNvPr id="89" name="모서리가 둥근 직사각형 88"/>
          <p:cNvSpPr/>
          <p:nvPr/>
        </p:nvSpPr>
        <p:spPr>
          <a:xfrm>
            <a:off x="455301" y="4826896"/>
            <a:ext cx="8243970" cy="1783454"/>
          </a:xfrm>
          <a:prstGeom prst="roundRect">
            <a:avLst>
              <a:gd name="adj" fmla="val 4609"/>
            </a:avLst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grpSp>
        <p:nvGrpSpPr>
          <p:cNvPr id="90" name="그룹 89"/>
          <p:cNvGrpSpPr/>
          <p:nvPr/>
        </p:nvGrpSpPr>
        <p:grpSpPr>
          <a:xfrm>
            <a:off x="818530" y="5641053"/>
            <a:ext cx="7582833" cy="864522"/>
            <a:chOff x="799480" y="5607694"/>
            <a:chExt cx="7582833" cy="942014"/>
          </a:xfrm>
        </p:grpSpPr>
        <p:grpSp>
          <p:nvGrpSpPr>
            <p:cNvPr id="91" name="그룹 90"/>
            <p:cNvGrpSpPr/>
            <p:nvPr/>
          </p:nvGrpSpPr>
          <p:grpSpPr>
            <a:xfrm>
              <a:off x="799480" y="6283055"/>
              <a:ext cx="1637520" cy="266653"/>
              <a:chOff x="4978572" y="2391117"/>
              <a:chExt cx="3555816" cy="298131"/>
            </a:xfrm>
          </p:grpSpPr>
          <p:sp>
            <p:nvSpPr>
              <p:cNvPr id="141" name="직사각형 140"/>
              <p:cNvSpPr/>
              <p:nvPr/>
            </p:nvSpPr>
            <p:spPr bwMode="auto">
              <a:xfrm>
                <a:off x="4978572" y="2475693"/>
                <a:ext cx="3555816" cy="213555"/>
              </a:xfrm>
              <a:prstGeom prst="rect">
                <a:avLst/>
              </a:prstGeom>
              <a:gradFill>
                <a:gsLst>
                  <a:gs pos="0">
                    <a:srgbClr val="B8D4E6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142" name="사다리꼴 141"/>
              <p:cNvSpPr/>
              <p:nvPr/>
            </p:nvSpPr>
            <p:spPr bwMode="auto">
              <a:xfrm>
                <a:off x="4978572" y="2391117"/>
                <a:ext cx="3555816" cy="83462"/>
              </a:xfrm>
              <a:prstGeom prst="trapezoid">
                <a:avLst>
                  <a:gd name="adj" fmla="val 115145"/>
                </a:avLst>
              </a:prstGeom>
              <a:gradFill>
                <a:gsLst>
                  <a:gs pos="0">
                    <a:srgbClr val="DAE9F2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</p:grpSp>
        <p:grpSp>
          <p:nvGrpSpPr>
            <p:cNvPr id="92" name="그룹 91"/>
            <p:cNvGrpSpPr/>
            <p:nvPr/>
          </p:nvGrpSpPr>
          <p:grpSpPr>
            <a:xfrm>
              <a:off x="2781251" y="6283055"/>
              <a:ext cx="1637520" cy="266653"/>
              <a:chOff x="4978572" y="2391117"/>
              <a:chExt cx="3555816" cy="298131"/>
            </a:xfrm>
          </p:grpSpPr>
          <p:sp>
            <p:nvSpPr>
              <p:cNvPr id="139" name="직사각형 138"/>
              <p:cNvSpPr/>
              <p:nvPr/>
            </p:nvSpPr>
            <p:spPr bwMode="auto">
              <a:xfrm>
                <a:off x="4978572" y="2475693"/>
                <a:ext cx="3555816" cy="213555"/>
              </a:xfrm>
              <a:prstGeom prst="rect">
                <a:avLst/>
              </a:prstGeom>
              <a:gradFill>
                <a:gsLst>
                  <a:gs pos="0">
                    <a:srgbClr val="B8D4E6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140" name="사다리꼴 139"/>
              <p:cNvSpPr/>
              <p:nvPr/>
            </p:nvSpPr>
            <p:spPr bwMode="auto">
              <a:xfrm>
                <a:off x="4978572" y="2391117"/>
                <a:ext cx="3555816" cy="83462"/>
              </a:xfrm>
              <a:prstGeom prst="trapezoid">
                <a:avLst>
                  <a:gd name="adj" fmla="val 115145"/>
                </a:avLst>
              </a:prstGeom>
              <a:gradFill>
                <a:gsLst>
                  <a:gs pos="0">
                    <a:srgbClr val="DAE9F2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</p:grpSp>
        <p:grpSp>
          <p:nvGrpSpPr>
            <p:cNvPr id="93" name="그룹 92"/>
            <p:cNvGrpSpPr/>
            <p:nvPr/>
          </p:nvGrpSpPr>
          <p:grpSpPr>
            <a:xfrm>
              <a:off x="4763021" y="6283055"/>
              <a:ext cx="1637520" cy="266653"/>
              <a:chOff x="4978572" y="2391117"/>
              <a:chExt cx="3555816" cy="298131"/>
            </a:xfrm>
          </p:grpSpPr>
          <p:sp>
            <p:nvSpPr>
              <p:cNvPr id="137" name="직사각형 136"/>
              <p:cNvSpPr/>
              <p:nvPr/>
            </p:nvSpPr>
            <p:spPr bwMode="auto">
              <a:xfrm>
                <a:off x="4978572" y="2475693"/>
                <a:ext cx="3555816" cy="213555"/>
              </a:xfrm>
              <a:prstGeom prst="rect">
                <a:avLst/>
              </a:prstGeom>
              <a:gradFill>
                <a:gsLst>
                  <a:gs pos="0">
                    <a:srgbClr val="B8D4E6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138" name="사다리꼴 137"/>
              <p:cNvSpPr/>
              <p:nvPr/>
            </p:nvSpPr>
            <p:spPr bwMode="auto">
              <a:xfrm>
                <a:off x="4978572" y="2391117"/>
                <a:ext cx="3555816" cy="83462"/>
              </a:xfrm>
              <a:prstGeom prst="trapezoid">
                <a:avLst>
                  <a:gd name="adj" fmla="val 115145"/>
                </a:avLst>
              </a:prstGeom>
              <a:gradFill>
                <a:gsLst>
                  <a:gs pos="0">
                    <a:srgbClr val="DAE9F2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</p:grpSp>
        <p:grpSp>
          <p:nvGrpSpPr>
            <p:cNvPr id="94" name="그룹 93"/>
            <p:cNvGrpSpPr/>
            <p:nvPr/>
          </p:nvGrpSpPr>
          <p:grpSpPr>
            <a:xfrm>
              <a:off x="6744793" y="6283055"/>
              <a:ext cx="1637520" cy="266653"/>
              <a:chOff x="4978572" y="2391117"/>
              <a:chExt cx="3555816" cy="298131"/>
            </a:xfrm>
          </p:grpSpPr>
          <p:sp>
            <p:nvSpPr>
              <p:cNvPr id="135" name="직사각형 134"/>
              <p:cNvSpPr/>
              <p:nvPr/>
            </p:nvSpPr>
            <p:spPr bwMode="auto">
              <a:xfrm>
                <a:off x="4978572" y="2475693"/>
                <a:ext cx="3555816" cy="213555"/>
              </a:xfrm>
              <a:prstGeom prst="rect">
                <a:avLst/>
              </a:prstGeom>
              <a:gradFill>
                <a:gsLst>
                  <a:gs pos="0">
                    <a:srgbClr val="B8D4E6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  <p:sp>
            <p:nvSpPr>
              <p:cNvPr id="136" name="사다리꼴 135"/>
              <p:cNvSpPr/>
              <p:nvPr/>
            </p:nvSpPr>
            <p:spPr bwMode="auto">
              <a:xfrm>
                <a:off x="4978572" y="2391117"/>
                <a:ext cx="3555816" cy="83462"/>
              </a:xfrm>
              <a:prstGeom prst="trapezoid">
                <a:avLst>
                  <a:gd name="adj" fmla="val 115145"/>
                </a:avLst>
              </a:prstGeom>
              <a:gradFill>
                <a:gsLst>
                  <a:gs pos="0">
                    <a:srgbClr val="DAE9F2"/>
                  </a:gs>
                  <a:gs pos="100000">
                    <a:srgbClr val="E6F0F6"/>
                  </a:gs>
                </a:gsLst>
                <a:lin ang="5400000" scaled="0"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b="1" dirty="0"/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1803145" y="5683524"/>
              <a:ext cx="275940" cy="643852"/>
              <a:chOff x="1807204" y="4422401"/>
              <a:chExt cx="305662" cy="1211938"/>
            </a:xfrm>
          </p:grpSpPr>
          <p:grpSp>
            <p:nvGrpSpPr>
              <p:cNvPr id="131" name="그룹 130"/>
              <p:cNvGrpSpPr/>
              <p:nvPr/>
            </p:nvGrpSpPr>
            <p:grpSpPr>
              <a:xfrm>
                <a:off x="1807204" y="4457858"/>
                <a:ext cx="305662" cy="1176481"/>
                <a:chOff x="1203960" y="915333"/>
                <a:chExt cx="259080" cy="1640280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33" name="순서도: 연결자 132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34" name="직사각형 133"/>
                <p:cNvSpPr/>
                <p:nvPr/>
              </p:nvSpPr>
              <p:spPr>
                <a:xfrm>
                  <a:off x="1203960" y="915333"/>
                  <a:ext cx="259080" cy="1598495"/>
                </a:xfrm>
                <a:prstGeom prst="rect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32" name="순서도: 연결자 131"/>
              <p:cNvSpPr/>
              <p:nvPr/>
            </p:nvSpPr>
            <p:spPr>
              <a:xfrm>
                <a:off x="1807204" y="4422401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rgbClr val="92D050">
                      <a:lumMod val="43000"/>
                      <a:lumOff val="57000"/>
                    </a:srgbClr>
                  </a:gs>
                  <a:gs pos="0">
                    <a:srgbClr val="92D050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  <p:grpSp>
          <p:nvGrpSpPr>
            <p:cNvPr id="96" name="그룹 95"/>
            <p:cNvGrpSpPr/>
            <p:nvPr/>
          </p:nvGrpSpPr>
          <p:grpSpPr>
            <a:xfrm>
              <a:off x="1120325" y="6170413"/>
              <a:ext cx="275940" cy="156968"/>
              <a:chOff x="1807204" y="5338873"/>
              <a:chExt cx="305662" cy="295464"/>
            </a:xfrm>
          </p:grpSpPr>
          <p:grpSp>
            <p:nvGrpSpPr>
              <p:cNvPr id="127" name="그룹 126"/>
              <p:cNvGrpSpPr/>
              <p:nvPr/>
            </p:nvGrpSpPr>
            <p:grpSpPr>
              <a:xfrm>
                <a:off x="1807204" y="5368660"/>
                <a:ext cx="305662" cy="265677"/>
                <a:chOff x="1203960" y="2185199"/>
                <a:chExt cx="259080" cy="370414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29" name="순서도: 연결자 128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30" name="직사각형 129"/>
                <p:cNvSpPr/>
                <p:nvPr/>
              </p:nvSpPr>
              <p:spPr>
                <a:xfrm>
                  <a:off x="1203960" y="2185199"/>
                  <a:ext cx="259080" cy="328628"/>
                </a:xfrm>
                <a:prstGeom prst="rect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28" name="순서도: 연결자 127"/>
              <p:cNvSpPr/>
              <p:nvPr/>
            </p:nvSpPr>
            <p:spPr>
              <a:xfrm>
                <a:off x="1807204" y="5338873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  <p:grpSp>
          <p:nvGrpSpPr>
            <p:cNvPr id="97" name="그룹 96"/>
            <p:cNvGrpSpPr/>
            <p:nvPr/>
          </p:nvGrpSpPr>
          <p:grpSpPr>
            <a:xfrm>
              <a:off x="3784345" y="5683524"/>
              <a:ext cx="275940" cy="643852"/>
              <a:chOff x="1807204" y="4422401"/>
              <a:chExt cx="305662" cy="1211938"/>
            </a:xfrm>
          </p:grpSpPr>
          <p:grpSp>
            <p:nvGrpSpPr>
              <p:cNvPr id="123" name="그룹 122"/>
              <p:cNvGrpSpPr/>
              <p:nvPr/>
            </p:nvGrpSpPr>
            <p:grpSpPr>
              <a:xfrm>
                <a:off x="1807204" y="4457858"/>
                <a:ext cx="305662" cy="1176481"/>
                <a:chOff x="1203960" y="915333"/>
                <a:chExt cx="259080" cy="1640280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25" name="순서도: 연결자 124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26" name="직사각형 125"/>
                <p:cNvSpPr/>
                <p:nvPr/>
              </p:nvSpPr>
              <p:spPr>
                <a:xfrm>
                  <a:off x="1203960" y="915333"/>
                  <a:ext cx="259080" cy="1598495"/>
                </a:xfrm>
                <a:prstGeom prst="rect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24" name="순서도: 연결자 123"/>
              <p:cNvSpPr/>
              <p:nvPr/>
            </p:nvSpPr>
            <p:spPr>
              <a:xfrm>
                <a:off x="1807204" y="4422401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rgbClr val="92D050">
                      <a:lumMod val="43000"/>
                      <a:lumOff val="57000"/>
                    </a:srgbClr>
                  </a:gs>
                  <a:gs pos="0">
                    <a:srgbClr val="92D050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  <p:grpSp>
          <p:nvGrpSpPr>
            <p:cNvPr id="98" name="그룹 97"/>
            <p:cNvGrpSpPr/>
            <p:nvPr/>
          </p:nvGrpSpPr>
          <p:grpSpPr>
            <a:xfrm>
              <a:off x="3101525" y="6170413"/>
              <a:ext cx="275940" cy="156968"/>
              <a:chOff x="1807204" y="5338873"/>
              <a:chExt cx="305662" cy="295464"/>
            </a:xfrm>
          </p:grpSpPr>
          <p:grpSp>
            <p:nvGrpSpPr>
              <p:cNvPr id="119" name="그룹 118"/>
              <p:cNvGrpSpPr/>
              <p:nvPr/>
            </p:nvGrpSpPr>
            <p:grpSpPr>
              <a:xfrm>
                <a:off x="1807204" y="5368660"/>
                <a:ext cx="305662" cy="265677"/>
                <a:chOff x="1203960" y="2185199"/>
                <a:chExt cx="259080" cy="370414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21" name="순서도: 연결자 120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22" name="직사각형 121"/>
                <p:cNvSpPr/>
                <p:nvPr/>
              </p:nvSpPr>
              <p:spPr>
                <a:xfrm>
                  <a:off x="1203960" y="2185199"/>
                  <a:ext cx="259080" cy="328628"/>
                </a:xfrm>
                <a:prstGeom prst="rect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20" name="순서도: 연결자 119"/>
              <p:cNvSpPr/>
              <p:nvPr/>
            </p:nvSpPr>
            <p:spPr>
              <a:xfrm>
                <a:off x="1807204" y="5338873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>
              <a:off x="5788405" y="5607694"/>
              <a:ext cx="275940" cy="719683"/>
              <a:chOff x="1807204" y="4279664"/>
              <a:chExt cx="305662" cy="1354676"/>
            </a:xfrm>
          </p:grpSpPr>
          <p:grpSp>
            <p:nvGrpSpPr>
              <p:cNvPr id="115" name="그룹 114"/>
              <p:cNvGrpSpPr/>
              <p:nvPr/>
            </p:nvGrpSpPr>
            <p:grpSpPr>
              <a:xfrm>
                <a:off x="1807204" y="4315325"/>
                <a:ext cx="305662" cy="1319015"/>
                <a:chOff x="1203960" y="716609"/>
                <a:chExt cx="259080" cy="1839004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17" name="순서도: 연결자 116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18" name="직사각형 117"/>
                <p:cNvSpPr/>
                <p:nvPr/>
              </p:nvSpPr>
              <p:spPr>
                <a:xfrm>
                  <a:off x="1203960" y="716609"/>
                  <a:ext cx="259080" cy="1797221"/>
                </a:xfrm>
                <a:prstGeom prst="rect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16" name="순서도: 연결자 115"/>
              <p:cNvSpPr/>
              <p:nvPr/>
            </p:nvSpPr>
            <p:spPr>
              <a:xfrm>
                <a:off x="1807204" y="4279664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rgbClr val="92D050">
                      <a:lumMod val="43000"/>
                      <a:lumOff val="57000"/>
                    </a:srgbClr>
                  </a:gs>
                  <a:gs pos="0">
                    <a:srgbClr val="92D050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>
              <a:off x="5105585" y="6220882"/>
              <a:ext cx="275940" cy="106495"/>
              <a:chOff x="1807204" y="5433881"/>
              <a:chExt cx="305662" cy="200458"/>
            </a:xfrm>
          </p:grpSpPr>
          <p:grpSp>
            <p:nvGrpSpPr>
              <p:cNvPr id="111" name="그룹 110"/>
              <p:cNvGrpSpPr/>
              <p:nvPr/>
            </p:nvGrpSpPr>
            <p:grpSpPr>
              <a:xfrm>
                <a:off x="1807204" y="5471757"/>
                <a:ext cx="305662" cy="162582"/>
                <a:chOff x="1203960" y="2328937"/>
                <a:chExt cx="259080" cy="226676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13" name="순서도: 연결자 112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14" name="직사각형 113"/>
                <p:cNvSpPr/>
                <p:nvPr/>
              </p:nvSpPr>
              <p:spPr>
                <a:xfrm>
                  <a:off x="1203960" y="2328937"/>
                  <a:ext cx="259080" cy="184891"/>
                </a:xfrm>
                <a:prstGeom prst="rect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12" name="순서도: 연결자 111"/>
              <p:cNvSpPr/>
              <p:nvPr/>
            </p:nvSpPr>
            <p:spPr>
              <a:xfrm>
                <a:off x="1807204" y="5433881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>
              <a:off x="7807705" y="5683524"/>
              <a:ext cx="275940" cy="643852"/>
              <a:chOff x="1807204" y="4422401"/>
              <a:chExt cx="305662" cy="1211938"/>
            </a:xfrm>
          </p:grpSpPr>
          <p:grpSp>
            <p:nvGrpSpPr>
              <p:cNvPr id="107" name="그룹 106"/>
              <p:cNvGrpSpPr/>
              <p:nvPr/>
            </p:nvGrpSpPr>
            <p:grpSpPr>
              <a:xfrm>
                <a:off x="1807204" y="4457858"/>
                <a:ext cx="305662" cy="1176481"/>
                <a:chOff x="1203960" y="915333"/>
                <a:chExt cx="259080" cy="1640280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09" name="순서도: 연결자 108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10" name="직사각형 109"/>
                <p:cNvSpPr/>
                <p:nvPr/>
              </p:nvSpPr>
              <p:spPr>
                <a:xfrm>
                  <a:off x="1203960" y="915333"/>
                  <a:ext cx="259080" cy="1598495"/>
                </a:xfrm>
                <a:prstGeom prst="rect">
                  <a:avLst/>
                </a:prstGeom>
                <a:gradFill>
                  <a:gsLst>
                    <a:gs pos="69705">
                      <a:srgbClr val="8DC55B"/>
                    </a:gs>
                    <a:gs pos="4587">
                      <a:srgbClr val="42AC1C">
                        <a:lumMod val="94000"/>
                      </a:srgbClr>
                    </a:gs>
                    <a:gs pos="100000">
                      <a:srgbClr val="78B832"/>
                    </a:gs>
                    <a:gs pos="23000">
                      <a:srgbClr val="358B17"/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08" name="순서도: 연결자 107"/>
              <p:cNvSpPr/>
              <p:nvPr/>
            </p:nvSpPr>
            <p:spPr>
              <a:xfrm>
                <a:off x="1807204" y="4422401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rgbClr val="92D050">
                      <a:lumMod val="43000"/>
                      <a:lumOff val="57000"/>
                    </a:srgbClr>
                  </a:gs>
                  <a:gs pos="0">
                    <a:srgbClr val="92D050"/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>
              <a:off x="7124885" y="6170413"/>
              <a:ext cx="275940" cy="156968"/>
              <a:chOff x="1807204" y="5338873"/>
              <a:chExt cx="305662" cy="295464"/>
            </a:xfrm>
          </p:grpSpPr>
          <p:grpSp>
            <p:nvGrpSpPr>
              <p:cNvPr id="103" name="그룹 102"/>
              <p:cNvGrpSpPr/>
              <p:nvPr/>
            </p:nvGrpSpPr>
            <p:grpSpPr>
              <a:xfrm>
                <a:off x="1807204" y="5368660"/>
                <a:ext cx="305662" cy="265677"/>
                <a:chOff x="1203960" y="2185199"/>
                <a:chExt cx="259080" cy="370414"/>
              </a:xfrm>
              <a:gradFill>
                <a:gsLst>
                  <a:gs pos="69705">
                    <a:srgbClr val="99D6F1"/>
                  </a:gs>
                  <a:gs pos="4587">
                    <a:srgbClr val="42A0DA"/>
                  </a:gs>
                  <a:gs pos="100000">
                    <a:srgbClr val="6EA8CC"/>
                  </a:gs>
                  <a:gs pos="23000">
                    <a:srgbClr val="2688C4"/>
                  </a:gs>
                </a:gsLst>
                <a:lin ang="0" scaled="0"/>
              </a:gradFill>
            </p:grpSpPr>
            <p:sp>
              <p:nvSpPr>
                <p:cNvPr id="105" name="순서도: 연결자 104"/>
                <p:cNvSpPr/>
                <p:nvPr/>
              </p:nvSpPr>
              <p:spPr>
                <a:xfrm>
                  <a:off x="1203960" y="2472042"/>
                  <a:ext cx="259080" cy="83571"/>
                </a:xfrm>
                <a:prstGeom prst="flowChartConnector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  <p:sp>
              <p:nvSpPr>
                <p:cNvPr id="106" name="직사각형 105"/>
                <p:cNvSpPr/>
                <p:nvPr/>
              </p:nvSpPr>
              <p:spPr>
                <a:xfrm>
                  <a:off x="1203960" y="2185199"/>
                  <a:ext cx="259080" cy="328629"/>
                </a:xfrm>
                <a:prstGeom prst="rect">
                  <a:avLst/>
                </a:prstGeom>
                <a:gradFill>
                  <a:gsLst>
                    <a:gs pos="69705">
                      <a:schemeClr val="bg1">
                        <a:lumMod val="85000"/>
                      </a:schemeClr>
                    </a:gs>
                    <a:gs pos="4587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  <a:gs pos="23000">
                      <a:schemeClr val="bg1">
                        <a:lumMod val="50000"/>
                      </a:schemeClr>
                    </a:gs>
                  </a:gsLst>
                  <a:lin ang="0" scaled="0"/>
                </a:gra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>
                    <a:latin typeface="YDIYGo540" panose="02030504000101010101" pitchFamily="18" charset="-127"/>
                    <a:ea typeface="YDIYGo540" panose="02030504000101010101" pitchFamily="18" charset="-127"/>
                  </a:endParaRPr>
                </a:p>
              </p:txBody>
            </p:sp>
          </p:grpSp>
          <p:sp>
            <p:nvSpPr>
              <p:cNvPr id="104" name="순서도: 연결자 103"/>
              <p:cNvSpPr/>
              <p:nvPr/>
            </p:nvSpPr>
            <p:spPr>
              <a:xfrm>
                <a:off x="1807204" y="5338873"/>
                <a:ext cx="305662" cy="59941"/>
              </a:xfrm>
              <a:prstGeom prst="flowChartConnector">
                <a:avLst/>
              </a:prstGeom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5400000" scaled="0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YDIYGo540" panose="02030504000101010101" pitchFamily="18" charset="-127"/>
                  <a:ea typeface="YDIYGo540" panose="02030504000101010101" pitchFamily="18" charset="-127"/>
                </a:endParaRPr>
              </a:p>
            </p:txBody>
          </p:sp>
        </p:grpSp>
      </p:grpSp>
      <p:grpSp>
        <p:nvGrpSpPr>
          <p:cNvPr id="143" name="그룹 142"/>
          <p:cNvGrpSpPr/>
          <p:nvPr/>
        </p:nvGrpSpPr>
        <p:grpSpPr>
          <a:xfrm>
            <a:off x="1533526" y="921947"/>
            <a:ext cx="6062580" cy="399633"/>
            <a:chOff x="1610379" y="1562100"/>
            <a:chExt cx="3091329" cy="387937"/>
          </a:xfrm>
        </p:grpSpPr>
        <p:sp>
          <p:nvSpPr>
            <p:cNvPr id="144" name="사다리꼴 143"/>
            <p:cNvSpPr/>
            <p:nvPr/>
          </p:nvSpPr>
          <p:spPr>
            <a:xfrm>
              <a:off x="1610379" y="1562100"/>
              <a:ext cx="3091329" cy="151039"/>
            </a:xfrm>
            <a:prstGeom prst="trapezoid">
              <a:avLst/>
            </a:prstGeom>
            <a:solidFill>
              <a:srgbClr val="00437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  <p:sp>
          <p:nvSpPr>
            <p:cNvPr id="145" name="사다리꼴 144"/>
            <p:cNvSpPr/>
            <p:nvPr/>
          </p:nvSpPr>
          <p:spPr>
            <a:xfrm rot="10800000">
              <a:off x="1629637" y="1562408"/>
              <a:ext cx="3051185" cy="387629"/>
            </a:xfrm>
            <a:prstGeom prst="trapezoid">
              <a:avLst>
                <a:gd name="adj" fmla="val 13641"/>
              </a:avLst>
            </a:prstGeom>
            <a:solidFill>
              <a:srgbClr val="0060A8"/>
            </a:solidFill>
            <a:ln>
              <a:noFill/>
            </a:ln>
            <a:effectLst>
              <a:outerShdw blurRad="50800" dist="38100" dir="5400000" algn="t" rotWithShape="0">
                <a:schemeClr val="accent1">
                  <a:lumMod val="50000"/>
                  <a:alpha val="2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  <p:sp>
          <p:nvSpPr>
            <p:cNvPr id="146" name="사다리꼴 145"/>
            <p:cNvSpPr/>
            <p:nvPr/>
          </p:nvSpPr>
          <p:spPr>
            <a:xfrm rot="10800000">
              <a:off x="1639765" y="1584321"/>
              <a:ext cx="3028397" cy="352795"/>
            </a:xfrm>
            <a:prstGeom prst="trapezoid">
              <a:avLst>
                <a:gd name="adj" fmla="val 14600"/>
              </a:avLst>
            </a:prstGeom>
            <a:gradFill>
              <a:gsLst>
                <a:gs pos="5000">
                  <a:schemeClr val="bg1">
                    <a:alpha val="23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grpSp>
        <p:nvGrpSpPr>
          <p:cNvPr id="147" name="그룹 146"/>
          <p:cNvGrpSpPr/>
          <p:nvPr/>
        </p:nvGrpSpPr>
        <p:grpSpPr>
          <a:xfrm>
            <a:off x="1528763" y="4672881"/>
            <a:ext cx="6072104" cy="399633"/>
            <a:chOff x="1607950" y="1562100"/>
            <a:chExt cx="3096185" cy="387937"/>
          </a:xfrm>
        </p:grpSpPr>
        <p:sp>
          <p:nvSpPr>
            <p:cNvPr id="148" name="사다리꼴 147"/>
            <p:cNvSpPr/>
            <p:nvPr/>
          </p:nvSpPr>
          <p:spPr>
            <a:xfrm>
              <a:off x="1607950" y="1562100"/>
              <a:ext cx="3096185" cy="151039"/>
            </a:xfrm>
            <a:prstGeom prst="trapezoid">
              <a:avLst/>
            </a:prstGeom>
            <a:solidFill>
              <a:srgbClr val="195D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  <p:sp>
          <p:nvSpPr>
            <p:cNvPr id="149" name="사다리꼴 148"/>
            <p:cNvSpPr/>
            <p:nvPr/>
          </p:nvSpPr>
          <p:spPr>
            <a:xfrm rot="10800000">
              <a:off x="1629637" y="1562408"/>
              <a:ext cx="3051185" cy="387629"/>
            </a:xfrm>
            <a:prstGeom prst="trapezoid">
              <a:avLst>
                <a:gd name="adj" fmla="val 13641"/>
              </a:avLst>
            </a:prstGeom>
            <a:solidFill>
              <a:srgbClr val="3C9651"/>
            </a:solidFill>
            <a:ln>
              <a:noFill/>
            </a:ln>
            <a:effectLst>
              <a:outerShdw blurRad="50800" dist="38100" dir="5400000" algn="t" rotWithShape="0">
                <a:schemeClr val="accent1">
                  <a:lumMod val="50000"/>
                  <a:alpha val="2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  <p:sp>
          <p:nvSpPr>
            <p:cNvPr id="150" name="사다리꼴 149"/>
            <p:cNvSpPr/>
            <p:nvPr/>
          </p:nvSpPr>
          <p:spPr>
            <a:xfrm rot="10800000">
              <a:off x="1639765" y="1584321"/>
              <a:ext cx="3028397" cy="352795"/>
            </a:xfrm>
            <a:prstGeom prst="trapezoid">
              <a:avLst>
                <a:gd name="adj" fmla="val 14600"/>
              </a:avLst>
            </a:prstGeom>
            <a:gradFill>
              <a:gsLst>
                <a:gs pos="5000">
                  <a:schemeClr val="bg1">
                    <a:alpha val="23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151" name="직사각형 150"/>
          <p:cNvSpPr/>
          <p:nvPr/>
        </p:nvSpPr>
        <p:spPr>
          <a:xfrm>
            <a:off x="2944635" y="1025822"/>
            <a:ext cx="3240360" cy="226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Trend of Supply</a:t>
            </a:r>
            <a:endParaRPr lang="ko-KR" altLang="en-US" sz="1600" b="1" dirty="0">
              <a:solidFill>
                <a:schemeClr val="bg1"/>
              </a:solidFill>
              <a:latin typeface="-웹윤고딕140" panose="02030504000101010101" pitchFamily="18" charset="-127"/>
              <a:ea typeface="-웹윤고딕140" panose="02030504000101010101" pitchFamily="18" charset="-127"/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2944635" y="4784504"/>
            <a:ext cx="3240360" cy="226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600" b="1" dirty="0">
                <a:solidFill>
                  <a:schemeClr val="bg1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Status of NRE Industry  </a:t>
            </a:r>
            <a:endParaRPr lang="ko-KR" altLang="en-US" sz="1600" b="1" dirty="0">
              <a:solidFill>
                <a:schemeClr val="bg1"/>
              </a:solidFill>
              <a:latin typeface="-웹윤고딕140" panose="02030504000101010101" pitchFamily="18" charset="-127"/>
              <a:ea typeface="-웹윤고딕140" panose="02030504000101010101" pitchFamily="18" charset="-127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2294316" y="5241846"/>
            <a:ext cx="743793" cy="230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ctr"/>
            <a:r>
              <a:rPr lang="ko-KR" altLang="en-US" sz="1500" b="1" spc="-50" dirty="0">
                <a:solidFill>
                  <a:schemeClr val="bg1"/>
                </a:solidFill>
                <a:latin typeface="-웹윤고딕130" panose="02030504000101010101" pitchFamily="18" charset="-127"/>
                <a:ea typeface="-웹윤고딕130" panose="02030504000101010101" pitchFamily="18" charset="-127"/>
              </a:rPr>
              <a:t>제조업체</a:t>
            </a:r>
          </a:p>
        </p:txBody>
      </p:sp>
      <p:grpSp>
        <p:nvGrpSpPr>
          <p:cNvPr id="154" name="그룹 153"/>
          <p:cNvGrpSpPr/>
          <p:nvPr/>
        </p:nvGrpSpPr>
        <p:grpSpPr>
          <a:xfrm>
            <a:off x="755577" y="5170082"/>
            <a:ext cx="1763427" cy="238039"/>
            <a:chOff x="1554435" y="1564034"/>
            <a:chExt cx="2034585" cy="238039"/>
          </a:xfrm>
        </p:grpSpPr>
        <p:sp>
          <p:nvSpPr>
            <p:cNvPr id="155" name="모서리가 둥근 직사각형 154"/>
            <p:cNvSpPr/>
            <p:nvPr/>
          </p:nvSpPr>
          <p:spPr bwMode="auto">
            <a:xfrm>
              <a:off x="1554435" y="1564034"/>
              <a:ext cx="2034585" cy="238039"/>
            </a:xfrm>
            <a:prstGeom prst="roundRect">
              <a:avLst>
                <a:gd name="adj" fmla="val 50000"/>
              </a:avLst>
            </a:prstGeom>
            <a:solidFill>
              <a:srgbClr val="406380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b="1" dirty="0"/>
            </a:p>
          </p:txBody>
        </p:sp>
        <p:sp>
          <p:nvSpPr>
            <p:cNvPr id="156" name="모서리가 둥근 직사각형 155"/>
            <p:cNvSpPr/>
            <p:nvPr/>
          </p:nvSpPr>
          <p:spPr bwMode="auto">
            <a:xfrm>
              <a:off x="1559758" y="1575928"/>
              <a:ext cx="2017168" cy="221916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chemeClr val="bg1">
                    <a:alpha val="15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p:grpSp>
        <p:nvGrpSpPr>
          <p:cNvPr id="157" name="그룹 156"/>
          <p:cNvGrpSpPr/>
          <p:nvPr/>
        </p:nvGrpSpPr>
        <p:grpSpPr>
          <a:xfrm>
            <a:off x="2737348" y="5170082"/>
            <a:ext cx="1763427" cy="238039"/>
            <a:chOff x="1554435" y="1564034"/>
            <a:chExt cx="2034585" cy="238039"/>
          </a:xfrm>
        </p:grpSpPr>
        <p:sp>
          <p:nvSpPr>
            <p:cNvPr id="158" name="모서리가 둥근 직사각형 157"/>
            <p:cNvSpPr/>
            <p:nvPr/>
          </p:nvSpPr>
          <p:spPr bwMode="auto">
            <a:xfrm>
              <a:off x="1554435" y="1564034"/>
              <a:ext cx="2034585" cy="238039"/>
            </a:xfrm>
            <a:prstGeom prst="roundRect">
              <a:avLst>
                <a:gd name="adj" fmla="val 50000"/>
              </a:avLst>
            </a:prstGeom>
            <a:solidFill>
              <a:srgbClr val="406380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b="1" dirty="0"/>
            </a:p>
          </p:txBody>
        </p:sp>
        <p:sp>
          <p:nvSpPr>
            <p:cNvPr id="159" name="모서리가 둥근 직사각형 158"/>
            <p:cNvSpPr/>
            <p:nvPr/>
          </p:nvSpPr>
          <p:spPr bwMode="auto">
            <a:xfrm>
              <a:off x="1559758" y="1575928"/>
              <a:ext cx="2017168" cy="221916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chemeClr val="bg1">
                    <a:alpha val="15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p:grpSp>
        <p:nvGrpSpPr>
          <p:cNvPr id="160" name="그룹 159"/>
          <p:cNvGrpSpPr/>
          <p:nvPr/>
        </p:nvGrpSpPr>
        <p:grpSpPr>
          <a:xfrm>
            <a:off x="4719118" y="5170082"/>
            <a:ext cx="1763427" cy="238039"/>
            <a:chOff x="1554435" y="1564034"/>
            <a:chExt cx="2034585" cy="238039"/>
          </a:xfrm>
        </p:grpSpPr>
        <p:sp>
          <p:nvSpPr>
            <p:cNvPr id="161" name="모서리가 둥근 직사각형 160"/>
            <p:cNvSpPr/>
            <p:nvPr/>
          </p:nvSpPr>
          <p:spPr bwMode="auto">
            <a:xfrm>
              <a:off x="1554435" y="1564034"/>
              <a:ext cx="2034585" cy="238039"/>
            </a:xfrm>
            <a:prstGeom prst="roundRect">
              <a:avLst>
                <a:gd name="adj" fmla="val 50000"/>
              </a:avLst>
            </a:prstGeom>
            <a:solidFill>
              <a:srgbClr val="406380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b="1" dirty="0"/>
            </a:p>
          </p:txBody>
        </p:sp>
        <p:sp>
          <p:nvSpPr>
            <p:cNvPr id="162" name="모서리가 둥근 직사각형 161"/>
            <p:cNvSpPr/>
            <p:nvPr/>
          </p:nvSpPr>
          <p:spPr bwMode="auto">
            <a:xfrm>
              <a:off x="1559758" y="1575928"/>
              <a:ext cx="2017168" cy="221916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chemeClr val="bg1">
                    <a:alpha val="15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p:grpSp>
        <p:nvGrpSpPr>
          <p:cNvPr id="163" name="그룹 162"/>
          <p:cNvGrpSpPr/>
          <p:nvPr/>
        </p:nvGrpSpPr>
        <p:grpSpPr>
          <a:xfrm>
            <a:off x="6700890" y="5170082"/>
            <a:ext cx="1763427" cy="238039"/>
            <a:chOff x="1554435" y="1564034"/>
            <a:chExt cx="2034585" cy="238039"/>
          </a:xfrm>
        </p:grpSpPr>
        <p:sp>
          <p:nvSpPr>
            <p:cNvPr id="164" name="모서리가 둥근 직사각형 163"/>
            <p:cNvSpPr/>
            <p:nvPr/>
          </p:nvSpPr>
          <p:spPr bwMode="auto">
            <a:xfrm>
              <a:off x="1554435" y="1564034"/>
              <a:ext cx="2034585" cy="238039"/>
            </a:xfrm>
            <a:prstGeom prst="roundRect">
              <a:avLst>
                <a:gd name="adj" fmla="val 50000"/>
              </a:avLst>
            </a:prstGeom>
            <a:solidFill>
              <a:srgbClr val="406380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b="1" dirty="0"/>
            </a:p>
          </p:txBody>
        </p:sp>
        <p:sp>
          <p:nvSpPr>
            <p:cNvPr id="165" name="모서리가 둥근 직사각형 164"/>
            <p:cNvSpPr/>
            <p:nvPr/>
          </p:nvSpPr>
          <p:spPr bwMode="auto">
            <a:xfrm>
              <a:off x="1559758" y="1575928"/>
              <a:ext cx="2017168" cy="221916"/>
            </a:xfrm>
            <a:prstGeom prst="roundRect">
              <a:avLst>
                <a:gd name="adj" fmla="val 50000"/>
              </a:avLst>
            </a:prstGeom>
            <a:gradFill>
              <a:gsLst>
                <a:gs pos="5000">
                  <a:schemeClr val="bg1">
                    <a:alpha val="15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p:cxnSp>
        <p:nvCxnSpPr>
          <p:cNvPr id="166" name="직선 연결선 165"/>
          <p:cNvCxnSpPr/>
          <p:nvPr/>
        </p:nvCxnSpPr>
        <p:spPr>
          <a:xfrm flipV="1">
            <a:off x="2613904" y="5131982"/>
            <a:ext cx="0" cy="1410026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 flipV="1">
            <a:off x="4612581" y="5131982"/>
            <a:ext cx="0" cy="1410026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 flipV="1">
            <a:off x="6611258" y="5131982"/>
            <a:ext cx="0" cy="1410026"/>
          </a:xfrm>
          <a:prstGeom prst="line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직사각형 168"/>
          <p:cNvSpPr/>
          <p:nvPr/>
        </p:nvSpPr>
        <p:spPr>
          <a:xfrm>
            <a:off x="1090471" y="5206002"/>
            <a:ext cx="1093639" cy="170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-웹윤고딕130" panose="02030504000101010101" pitchFamily="18" charset="-127"/>
                <a:ea typeface="-웹윤고딕130" panose="02030504000101010101" pitchFamily="18" charset="-127"/>
              </a:rPr>
              <a:t>Companies</a:t>
            </a:r>
            <a:endParaRPr lang="ko-KR" altLang="en-US" sz="1200" b="1" dirty="0">
              <a:solidFill>
                <a:schemeClr val="bg1"/>
              </a:solidFill>
              <a:latin typeface="-웹윤고딕130" panose="02030504000101010101" pitchFamily="18" charset="-127"/>
              <a:ea typeface="-웹윤고딕130" panose="02030504000101010101" pitchFamily="18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3045106" y="5206002"/>
            <a:ext cx="1093639" cy="170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-웹윤고딕130" panose="02030504000101010101" pitchFamily="18" charset="-127"/>
                <a:ea typeface="-웹윤고딕130" panose="02030504000101010101" pitchFamily="18" charset="-127"/>
              </a:rPr>
              <a:t>Employment</a:t>
            </a:r>
            <a:endParaRPr lang="ko-KR" altLang="en-US" sz="1200" b="1" dirty="0">
              <a:solidFill>
                <a:schemeClr val="bg1"/>
              </a:solidFill>
              <a:latin typeface="-웹윤고딕130" panose="02030504000101010101" pitchFamily="18" charset="-127"/>
              <a:ea typeface="-웹윤고딕130" panose="02030504000101010101" pitchFamily="18" charset="-127"/>
            </a:endParaRPr>
          </a:p>
        </p:txBody>
      </p:sp>
      <p:sp>
        <p:nvSpPr>
          <p:cNvPr id="171" name="직사각형 170"/>
          <p:cNvSpPr/>
          <p:nvPr/>
        </p:nvSpPr>
        <p:spPr>
          <a:xfrm>
            <a:off x="5033297" y="5206002"/>
            <a:ext cx="1093639" cy="170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-웹윤고딕130" panose="02030504000101010101" pitchFamily="18" charset="-127"/>
                <a:ea typeface="-웹윤고딕130" panose="02030504000101010101" pitchFamily="18" charset="-127"/>
              </a:rPr>
              <a:t>Sales</a:t>
            </a:r>
            <a:endParaRPr lang="ko-KR" altLang="en-US" sz="1200" b="1" dirty="0">
              <a:solidFill>
                <a:schemeClr val="bg1"/>
              </a:solidFill>
              <a:latin typeface="-웹윤고딕130" panose="02030504000101010101" pitchFamily="18" charset="-127"/>
              <a:ea typeface="-웹윤고딕130" panose="02030504000101010101" pitchFamily="18" charset="-127"/>
            </a:endParaRPr>
          </a:p>
        </p:txBody>
      </p:sp>
      <p:sp>
        <p:nvSpPr>
          <p:cNvPr id="172" name="직사각형 171"/>
          <p:cNvSpPr/>
          <p:nvPr/>
        </p:nvSpPr>
        <p:spPr>
          <a:xfrm>
            <a:off x="7046654" y="5206002"/>
            <a:ext cx="1093639" cy="1703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200" b="1" dirty="0">
                <a:solidFill>
                  <a:schemeClr val="bg1"/>
                </a:solidFill>
                <a:latin typeface="-웹윤고딕130" panose="02030504000101010101" pitchFamily="18" charset="-127"/>
                <a:ea typeface="-웹윤고딕130" panose="02030504000101010101" pitchFamily="18" charset="-127"/>
              </a:rPr>
              <a:t>Export</a:t>
            </a:r>
            <a:endParaRPr lang="ko-KR" altLang="en-US" sz="1200" b="1" dirty="0">
              <a:solidFill>
                <a:schemeClr val="bg1"/>
              </a:solidFill>
              <a:latin typeface="-웹윤고딕130" panose="02030504000101010101" pitchFamily="18" charset="-127"/>
              <a:ea typeface="-웹윤고딕130" panose="02030504000101010101" pitchFamily="18" charset="-127"/>
            </a:endParaRPr>
          </a:p>
        </p:txBody>
      </p:sp>
      <p:sp>
        <p:nvSpPr>
          <p:cNvPr id="173" name="Text Box 54"/>
          <p:cNvSpPr txBox="1">
            <a:spLocks noChangeArrowheads="1"/>
          </p:cNvSpPr>
          <p:nvPr/>
        </p:nvSpPr>
        <p:spPr bwMode="auto">
          <a:xfrm>
            <a:off x="640161" y="5457812"/>
            <a:ext cx="953787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non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700" spc="-3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b="1" dirty="0"/>
              <a:t>(unit</a:t>
            </a:r>
            <a:r>
              <a:rPr lang="ko-KR" altLang="en-US" b="1" dirty="0"/>
              <a:t> </a:t>
            </a:r>
            <a:r>
              <a:rPr lang="en-US" altLang="ko-KR" b="1" dirty="0"/>
              <a:t>: # of manufacture)</a:t>
            </a:r>
          </a:p>
        </p:txBody>
      </p:sp>
      <p:sp>
        <p:nvSpPr>
          <p:cNvPr id="174" name="Text Box 54"/>
          <p:cNvSpPr txBox="1">
            <a:spLocks noChangeArrowheads="1"/>
          </p:cNvSpPr>
          <p:nvPr/>
        </p:nvSpPr>
        <p:spPr bwMode="auto">
          <a:xfrm>
            <a:off x="2626741" y="5457812"/>
            <a:ext cx="956031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non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700" spc="-3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b="1" dirty="0"/>
              <a:t>(Unit</a:t>
            </a:r>
            <a:r>
              <a:rPr lang="ko-KR" altLang="en-US" b="1" dirty="0"/>
              <a:t> </a:t>
            </a:r>
            <a:r>
              <a:rPr lang="en-US" altLang="ko-KR" b="1" dirty="0"/>
              <a:t>: # of employment)</a:t>
            </a:r>
          </a:p>
        </p:txBody>
      </p:sp>
      <p:sp>
        <p:nvSpPr>
          <p:cNvPr id="175" name="Text Box 54"/>
          <p:cNvSpPr txBox="1">
            <a:spLocks noChangeArrowheads="1"/>
          </p:cNvSpPr>
          <p:nvPr/>
        </p:nvSpPr>
        <p:spPr bwMode="auto">
          <a:xfrm>
            <a:off x="6647154" y="5457812"/>
            <a:ext cx="711733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non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700" spc="-3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b="1" dirty="0"/>
              <a:t>(Unit</a:t>
            </a:r>
            <a:r>
              <a:rPr lang="ko-KR" altLang="en-US" b="1" dirty="0"/>
              <a:t> </a:t>
            </a:r>
            <a:r>
              <a:rPr lang="en-US" altLang="ko-KR" b="1" dirty="0"/>
              <a:t>: USD Billion)</a:t>
            </a:r>
          </a:p>
        </p:txBody>
      </p:sp>
      <p:sp>
        <p:nvSpPr>
          <p:cNvPr id="176" name="Text Box 70"/>
          <p:cNvSpPr txBox="1">
            <a:spLocks noChangeArrowheads="1"/>
          </p:cNvSpPr>
          <p:nvPr/>
        </p:nvSpPr>
        <p:spPr bwMode="auto">
          <a:xfrm>
            <a:off x="1063634" y="6007657"/>
            <a:ext cx="391453" cy="166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1200" spc="-100">
                <a:solidFill>
                  <a:srgbClr val="24843D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177" name="Text Box 78"/>
          <p:cNvSpPr txBox="1">
            <a:spLocks noChangeArrowheads="1"/>
          </p:cNvSpPr>
          <p:nvPr/>
        </p:nvSpPr>
        <p:spPr bwMode="auto">
          <a:xfrm>
            <a:off x="1715902" y="5556740"/>
            <a:ext cx="486030" cy="170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0070C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200" b="1" dirty="0" smtClean="0">
                <a:solidFill>
                  <a:srgbClr val="24843D"/>
                </a:solidFill>
              </a:rPr>
              <a:t>473</a:t>
            </a:r>
            <a:endParaRPr lang="ko-KR" altLang="en-US" sz="1200" b="1" dirty="0">
              <a:solidFill>
                <a:srgbClr val="24843D"/>
              </a:solidFill>
            </a:endParaRPr>
          </a:p>
        </p:txBody>
      </p:sp>
      <p:sp>
        <p:nvSpPr>
          <p:cNvPr id="178" name="Text Box 82"/>
          <p:cNvSpPr txBox="1">
            <a:spLocks noChangeArrowheads="1"/>
          </p:cNvSpPr>
          <p:nvPr/>
        </p:nvSpPr>
        <p:spPr bwMode="auto">
          <a:xfrm>
            <a:off x="1043775" y="5684920"/>
            <a:ext cx="609462" cy="193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B0208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400" b="1" dirty="0">
                <a:solidFill>
                  <a:srgbClr val="B10F87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X  </a:t>
            </a:r>
            <a:r>
              <a:rPr lang="en-US" altLang="ko-KR" sz="1400" b="1" dirty="0" smtClean="0">
                <a:solidFill>
                  <a:srgbClr val="B10F87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4.7</a:t>
            </a:r>
            <a:endParaRPr lang="ko-KR" altLang="en-US" sz="1400" b="1" dirty="0">
              <a:solidFill>
                <a:srgbClr val="B10F87"/>
              </a:solidFill>
            </a:endParaRPr>
          </a:p>
        </p:txBody>
      </p:sp>
      <p:grpSp>
        <p:nvGrpSpPr>
          <p:cNvPr id="179" name="그룹 178"/>
          <p:cNvGrpSpPr/>
          <p:nvPr/>
        </p:nvGrpSpPr>
        <p:grpSpPr>
          <a:xfrm rot="20779629">
            <a:off x="1322059" y="5696024"/>
            <a:ext cx="484504" cy="370128"/>
            <a:chOff x="6253866" y="1454444"/>
            <a:chExt cx="621364" cy="405738"/>
          </a:xfrm>
        </p:grpSpPr>
        <p:sp>
          <p:nvSpPr>
            <p:cNvPr id="180" name="Freeform 17"/>
            <p:cNvSpPr>
              <a:spLocks/>
            </p:cNvSpPr>
            <p:nvPr/>
          </p:nvSpPr>
          <p:spPr bwMode="auto">
            <a:xfrm>
              <a:off x="6253866" y="1465850"/>
              <a:ext cx="609989" cy="394332"/>
            </a:xfrm>
            <a:custGeom>
              <a:avLst/>
              <a:gdLst>
                <a:gd name="T0" fmla="*/ 0 w 652"/>
                <a:gd name="T1" fmla="*/ 420 h 420"/>
                <a:gd name="T2" fmla="*/ 564 w 652"/>
                <a:gd name="T3" fmla="*/ 192 h 420"/>
                <a:gd name="T4" fmla="*/ 578 w 652"/>
                <a:gd name="T5" fmla="*/ 252 h 420"/>
                <a:gd name="T6" fmla="*/ 652 w 652"/>
                <a:gd name="T7" fmla="*/ 0 h 420"/>
                <a:gd name="T8" fmla="*/ 430 w 652"/>
                <a:gd name="T9" fmla="*/ 94 h 420"/>
                <a:gd name="T10" fmla="*/ 504 w 652"/>
                <a:gd name="T11" fmla="*/ 112 h 420"/>
                <a:gd name="T12" fmla="*/ 0 w 652"/>
                <a:gd name="T1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0">
                  <a:moveTo>
                    <a:pt x="0" y="420"/>
                  </a:moveTo>
                  <a:cubicBezTo>
                    <a:pt x="0" y="420"/>
                    <a:pt x="346" y="362"/>
                    <a:pt x="564" y="192"/>
                  </a:cubicBezTo>
                  <a:cubicBezTo>
                    <a:pt x="578" y="252"/>
                    <a:pt x="578" y="252"/>
                    <a:pt x="578" y="252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430" y="94"/>
                    <a:pt x="430" y="94"/>
                    <a:pt x="430" y="94"/>
                  </a:cubicBezTo>
                  <a:cubicBezTo>
                    <a:pt x="504" y="112"/>
                    <a:pt x="504" y="112"/>
                    <a:pt x="504" y="112"/>
                  </a:cubicBezTo>
                  <a:cubicBezTo>
                    <a:pt x="504" y="112"/>
                    <a:pt x="377" y="302"/>
                    <a:pt x="0" y="420"/>
                  </a:cubicBezTo>
                  <a:close/>
                </a:path>
              </a:pathLst>
            </a:custGeom>
            <a:gradFill>
              <a:gsLst>
                <a:gs pos="5000">
                  <a:srgbClr val="B02080"/>
                </a:gs>
                <a:gs pos="98000">
                  <a:srgbClr val="B02080">
                    <a:alpha val="22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dirty="0"/>
            </a:p>
          </p:txBody>
        </p:sp>
        <p:sp>
          <p:nvSpPr>
            <p:cNvPr id="181" name="이등변 삼각형 180"/>
            <p:cNvSpPr/>
            <p:nvPr/>
          </p:nvSpPr>
          <p:spPr>
            <a:xfrm rot="2537858">
              <a:off x="6740450" y="1454444"/>
              <a:ext cx="134780" cy="154815"/>
            </a:xfrm>
            <a:prstGeom prst="triangle">
              <a:avLst/>
            </a:prstGeom>
            <a:gradFill>
              <a:gsLst>
                <a:gs pos="36000">
                  <a:schemeClr val="bg1">
                    <a:alpha val="38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182" name="Text Box 58"/>
          <p:cNvSpPr txBox="1">
            <a:spLocks noChangeArrowheads="1"/>
          </p:cNvSpPr>
          <p:nvPr/>
        </p:nvSpPr>
        <p:spPr bwMode="auto">
          <a:xfrm>
            <a:off x="1065002" y="6364478"/>
            <a:ext cx="420485" cy="124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/>
              <a:t>’07</a:t>
            </a:r>
          </a:p>
        </p:txBody>
      </p:sp>
      <p:sp>
        <p:nvSpPr>
          <p:cNvPr id="183" name="Text Box 60"/>
          <p:cNvSpPr txBox="1">
            <a:spLocks noChangeArrowheads="1"/>
          </p:cNvSpPr>
          <p:nvPr/>
        </p:nvSpPr>
        <p:spPr bwMode="auto">
          <a:xfrm>
            <a:off x="1798337" y="6364477"/>
            <a:ext cx="292068" cy="1277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 smtClean="0"/>
              <a:t>’15</a:t>
            </a:r>
            <a:endParaRPr lang="ko-KR" altLang="en-US" sz="900" b="1" baseline="-25000" dirty="0"/>
          </a:p>
        </p:txBody>
      </p:sp>
      <p:sp>
        <p:nvSpPr>
          <p:cNvPr id="184" name="Text Box 70"/>
          <p:cNvSpPr txBox="1">
            <a:spLocks noChangeArrowheads="1"/>
          </p:cNvSpPr>
          <p:nvPr/>
        </p:nvSpPr>
        <p:spPr bwMode="auto">
          <a:xfrm>
            <a:off x="3044834" y="6007657"/>
            <a:ext cx="391453" cy="170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1200" spc="-100">
                <a:solidFill>
                  <a:srgbClr val="24843D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3,532</a:t>
            </a:r>
          </a:p>
        </p:txBody>
      </p:sp>
      <p:sp>
        <p:nvSpPr>
          <p:cNvPr id="185" name="Text Box 78"/>
          <p:cNvSpPr txBox="1">
            <a:spLocks noChangeArrowheads="1"/>
          </p:cNvSpPr>
          <p:nvPr/>
        </p:nvSpPr>
        <p:spPr bwMode="auto">
          <a:xfrm>
            <a:off x="3697102" y="5547215"/>
            <a:ext cx="486030" cy="170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0070C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200" b="1" dirty="0" smtClean="0">
                <a:solidFill>
                  <a:srgbClr val="24843D"/>
                </a:solidFill>
              </a:rPr>
              <a:t>16,177</a:t>
            </a:r>
            <a:endParaRPr lang="en-US" altLang="ko-KR" sz="1200" b="1" dirty="0">
              <a:solidFill>
                <a:srgbClr val="24843D"/>
              </a:solidFill>
            </a:endParaRPr>
          </a:p>
        </p:txBody>
      </p:sp>
      <p:sp>
        <p:nvSpPr>
          <p:cNvPr id="186" name="Text Box 82"/>
          <p:cNvSpPr txBox="1">
            <a:spLocks noChangeArrowheads="1"/>
          </p:cNvSpPr>
          <p:nvPr/>
        </p:nvSpPr>
        <p:spPr bwMode="auto">
          <a:xfrm>
            <a:off x="3024975" y="5684920"/>
            <a:ext cx="609462" cy="193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B0208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400" b="1" dirty="0">
                <a:solidFill>
                  <a:srgbClr val="B10F87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X  </a:t>
            </a:r>
            <a:r>
              <a:rPr lang="en-US" altLang="ko-KR" sz="1400" b="1" dirty="0" smtClean="0"/>
              <a:t>4.6</a:t>
            </a:r>
            <a:endParaRPr lang="ko-KR" altLang="en-US" sz="1400" b="1" dirty="0"/>
          </a:p>
        </p:txBody>
      </p:sp>
      <p:grpSp>
        <p:nvGrpSpPr>
          <p:cNvPr id="187" name="그룹 186"/>
          <p:cNvGrpSpPr/>
          <p:nvPr/>
        </p:nvGrpSpPr>
        <p:grpSpPr>
          <a:xfrm rot="20779629">
            <a:off x="3330536" y="5696024"/>
            <a:ext cx="484504" cy="370128"/>
            <a:chOff x="6253866" y="1454444"/>
            <a:chExt cx="621364" cy="405738"/>
          </a:xfrm>
        </p:grpSpPr>
        <p:sp>
          <p:nvSpPr>
            <p:cNvPr id="188" name="Freeform 17"/>
            <p:cNvSpPr>
              <a:spLocks/>
            </p:cNvSpPr>
            <p:nvPr/>
          </p:nvSpPr>
          <p:spPr bwMode="auto">
            <a:xfrm>
              <a:off x="6253866" y="1465850"/>
              <a:ext cx="609989" cy="394332"/>
            </a:xfrm>
            <a:custGeom>
              <a:avLst/>
              <a:gdLst>
                <a:gd name="T0" fmla="*/ 0 w 652"/>
                <a:gd name="T1" fmla="*/ 420 h 420"/>
                <a:gd name="T2" fmla="*/ 564 w 652"/>
                <a:gd name="T3" fmla="*/ 192 h 420"/>
                <a:gd name="T4" fmla="*/ 578 w 652"/>
                <a:gd name="T5" fmla="*/ 252 h 420"/>
                <a:gd name="T6" fmla="*/ 652 w 652"/>
                <a:gd name="T7" fmla="*/ 0 h 420"/>
                <a:gd name="T8" fmla="*/ 430 w 652"/>
                <a:gd name="T9" fmla="*/ 94 h 420"/>
                <a:gd name="T10" fmla="*/ 504 w 652"/>
                <a:gd name="T11" fmla="*/ 112 h 420"/>
                <a:gd name="T12" fmla="*/ 0 w 652"/>
                <a:gd name="T1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0">
                  <a:moveTo>
                    <a:pt x="0" y="420"/>
                  </a:moveTo>
                  <a:cubicBezTo>
                    <a:pt x="0" y="420"/>
                    <a:pt x="346" y="362"/>
                    <a:pt x="564" y="192"/>
                  </a:cubicBezTo>
                  <a:cubicBezTo>
                    <a:pt x="578" y="252"/>
                    <a:pt x="578" y="252"/>
                    <a:pt x="578" y="252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430" y="94"/>
                    <a:pt x="430" y="94"/>
                    <a:pt x="430" y="94"/>
                  </a:cubicBezTo>
                  <a:cubicBezTo>
                    <a:pt x="504" y="112"/>
                    <a:pt x="504" y="112"/>
                    <a:pt x="504" y="112"/>
                  </a:cubicBezTo>
                  <a:cubicBezTo>
                    <a:pt x="504" y="112"/>
                    <a:pt x="377" y="302"/>
                    <a:pt x="0" y="420"/>
                  </a:cubicBezTo>
                  <a:close/>
                </a:path>
              </a:pathLst>
            </a:custGeom>
            <a:gradFill>
              <a:gsLst>
                <a:gs pos="5000">
                  <a:srgbClr val="B02080"/>
                </a:gs>
                <a:gs pos="98000">
                  <a:srgbClr val="B02080">
                    <a:alpha val="22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dirty="0"/>
            </a:p>
          </p:txBody>
        </p:sp>
        <p:sp>
          <p:nvSpPr>
            <p:cNvPr id="189" name="이등변 삼각형 188"/>
            <p:cNvSpPr/>
            <p:nvPr/>
          </p:nvSpPr>
          <p:spPr>
            <a:xfrm rot="2537858">
              <a:off x="6740450" y="1454444"/>
              <a:ext cx="134780" cy="154815"/>
            </a:xfrm>
            <a:prstGeom prst="triangle">
              <a:avLst/>
            </a:prstGeom>
            <a:gradFill>
              <a:gsLst>
                <a:gs pos="36000">
                  <a:schemeClr val="bg1">
                    <a:alpha val="38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190" name="Text Box 58"/>
          <p:cNvSpPr txBox="1">
            <a:spLocks noChangeArrowheads="1"/>
          </p:cNvSpPr>
          <p:nvPr/>
        </p:nvSpPr>
        <p:spPr bwMode="auto">
          <a:xfrm>
            <a:off x="3046202" y="6364478"/>
            <a:ext cx="420485" cy="124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/>
              <a:t>’07</a:t>
            </a:r>
          </a:p>
        </p:txBody>
      </p:sp>
      <p:sp>
        <p:nvSpPr>
          <p:cNvPr id="191" name="Text Box 70"/>
          <p:cNvSpPr txBox="1">
            <a:spLocks noChangeArrowheads="1"/>
          </p:cNvSpPr>
          <p:nvPr/>
        </p:nvSpPr>
        <p:spPr bwMode="auto">
          <a:xfrm>
            <a:off x="5048894" y="6070293"/>
            <a:ext cx="391453" cy="170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1200" spc="-100">
                <a:solidFill>
                  <a:srgbClr val="24843D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</a:rPr>
              <a:t>1.2</a:t>
            </a:r>
          </a:p>
        </p:txBody>
      </p:sp>
      <p:sp>
        <p:nvSpPr>
          <p:cNvPr id="192" name="Text Box 78"/>
          <p:cNvSpPr txBox="1">
            <a:spLocks noChangeArrowheads="1"/>
          </p:cNvSpPr>
          <p:nvPr/>
        </p:nvSpPr>
        <p:spPr bwMode="auto">
          <a:xfrm>
            <a:off x="5682112" y="5456193"/>
            <a:ext cx="486030" cy="170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0070C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200" b="1" dirty="0" smtClean="0">
                <a:solidFill>
                  <a:srgbClr val="24843D"/>
                </a:solidFill>
              </a:rPr>
              <a:t>10.0</a:t>
            </a:r>
            <a:endParaRPr lang="en-US" altLang="ko-KR" sz="1200" b="1" dirty="0">
              <a:solidFill>
                <a:srgbClr val="24843D"/>
              </a:solidFill>
            </a:endParaRPr>
          </a:p>
        </p:txBody>
      </p:sp>
      <p:sp>
        <p:nvSpPr>
          <p:cNvPr id="193" name="Text Box 82"/>
          <p:cNvSpPr txBox="1">
            <a:spLocks noChangeArrowheads="1"/>
          </p:cNvSpPr>
          <p:nvPr/>
        </p:nvSpPr>
        <p:spPr bwMode="auto">
          <a:xfrm>
            <a:off x="5029035" y="5684920"/>
            <a:ext cx="609462" cy="198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B0208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400" b="1" dirty="0">
                <a:solidFill>
                  <a:srgbClr val="B10F87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X  </a:t>
            </a:r>
            <a:r>
              <a:rPr lang="en-US" altLang="ko-KR" sz="1400" b="1" dirty="0" smtClean="0">
                <a:solidFill>
                  <a:srgbClr val="B10F87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8.3</a:t>
            </a:r>
            <a:endParaRPr lang="ko-KR" altLang="en-US" sz="1400" b="1" dirty="0"/>
          </a:p>
        </p:txBody>
      </p:sp>
      <p:grpSp>
        <p:nvGrpSpPr>
          <p:cNvPr id="194" name="그룹 193"/>
          <p:cNvGrpSpPr/>
          <p:nvPr/>
        </p:nvGrpSpPr>
        <p:grpSpPr>
          <a:xfrm rot="20779629">
            <a:off x="5307319" y="5696024"/>
            <a:ext cx="484504" cy="370128"/>
            <a:chOff x="6253866" y="1454444"/>
            <a:chExt cx="621364" cy="405738"/>
          </a:xfrm>
        </p:grpSpPr>
        <p:sp>
          <p:nvSpPr>
            <p:cNvPr id="195" name="Freeform 17"/>
            <p:cNvSpPr>
              <a:spLocks/>
            </p:cNvSpPr>
            <p:nvPr/>
          </p:nvSpPr>
          <p:spPr bwMode="auto">
            <a:xfrm>
              <a:off x="6253866" y="1465850"/>
              <a:ext cx="609989" cy="394332"/>
            </a:xfrm>
            <a:custGeom>
              <a:avLst/>
              <a:gdLst>
                <a:gd name="T0" fmla="*/ 0 w 652"/>
                <a:gd name="T1" fmla="*/ 420 h 420"/>
                <a:gd name="T2" fmla="*/ 564 w 652"/>
                <a:gd name="T3" fmla="*/ 192 h 420"/>
                <a:gd name="T4" fmla="*/ 578 w 652"/>
                <a:gd name="T5" fmla="*/ 252 h 420"/>
                <a:gd name="T6" fmla="*/ 652 w 652"/>
                <a:gd name="T7" fmla="*/ 0 h 420"/>
                <a:gd name="T8" fmla="*/ 430 w 652"/>
                <a:gd name="T9" fmla="*/ 94 h 420"/>
                <a:gd name="T10" fmla="*/ 504 w 652"/>
                <a:gd name="T11" fmla="*/ 112 h 420"/>
                <a:gd name="T12" fmla="*/ 0 w 652"/>
                <a:gd name="T1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0">
                  <a:moveTo>
                    <a:pt x="0" y="420"/>
                  </a:moveTo>
                  <a:cubicBezTo>
                    <a:pt x="0" y="420"/>
                    <a:pt x="346" y="362"/>
                    <a:pt x="564" y="192"/>
                  </a:cubicBezTo>
                  <a:cubicBezTo>
                    <a:pt x="578" y="252"/>
                    <a:pt x="578" y="252"/>
                    <a:pt x="578" y="252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430" y="94"/>
                    <a:pt x="430" y="94"/>
                    <a:pt x="430" y="94"/>
                  </a:cubicBezTo>
                  <a:cubicBezTo>
                    <a:pt x="504" y="112"/>
                    <a:pt x="504" y="112"/>
                    <a:pt x="504" y="112"/>
                  </a:cubicBezTo>
                  <a:cubicBezTo>
                    <a:pt x="504" y="112"/>
                    <a:pt x="377" y="302"/>
                    <a:pt x="0" y="420"/>
                  </a:cubicBezTo>
                  <a:close/>
                </a:path>
              </a:pathLst>
            </a:custGeom>
            <a:gradFill>
              <a:gsLst>
                <a:gs pos="5000">
                  <a:srgbClr val="B02080"/>
                </a:gs>
                <a:gs pos="98000">
                  <a:srgbClr val="B02080">
                    <a:alpha val="22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dirty="0"/>
            </a:p>
          </p:txBody>
        </p:sp>
        <p:sp>
          <p:nvSpPr>
            <p:cNvPr id="196" name="이등변 삼각형 195"/>
            <p:cNvSpPr/>
            <p:nvPr/>
          </p:nvSpPr>
          <p:spPr>
            <a:xfrm rot="2537858">
              <a:off x="6740450" y="1454444"/>
              <a:ext cx="134780" cy="154815"/>
            </a:xfrm>
            <a:prstGeom prst="triangle">
              <a:avLst/>
            </a:prstGeom>
            <a:gradFill>
              <a:gsLst>
                <a:gs pos="36000">
                  <a:schemeClr val="bg1">
                    <a:alpha val="38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197" name="Text Box 58"/>
          <p:cNvSpPr txBox="1">
            <a:spLocks noChangeArrowheads="1"/>
          </p:cNvSpPr>
          <p:nvPr/>
        </p:nvSpPr>
        <p:spPr bwMode="auto">
          <a:xfrm>
            <a:off x="5050262" y="6364478"/>
            <a:ext cx="420485" cy="124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/>
              <a:t>’07</a:t>
            </a:r>
          </a:p>
        </p:txBody>
      </p:sp>
      <p:sp>
        <p:nvSpPr>
          <p:cNvPr id="198" name="Text Box 70"/>
          <p:cNvSpPr txBox="1">
            <a:spLocks noChangeArrowheads="1"/>
          </p:cNvSpPr>
          <p:nvPr/>
        </p:nvSpPr>
        <p:spPr bwMode="auto">
          <a:xfrm>
            <a:off x="7068194" y="6007657"/>
            <a:ext cx="391453" cy="170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1200" spc="-100">
                <a:solidFill>
                  <a:srgbClr val="24843D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</a:rPr>
              <a:t>0.74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Text Box 78"/>
          <p:cNvSpPr txBox="1">
            <a:spLocks noChangeArrowheads="1"/>
          </p:cNvSpPr>
          <p:nvPr/>
        </p:nvSpPr>
        <p:spPr bwMode="auto">
          <a:xfrm>
            <a:off x="7720462" y="5547215"/>
            <a:ext cx="486030" cy="170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0070C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200" b="1" dirty="0" smtClean="0">
                <a:solidFill>
                  <a:srgbClr val="24843D"/>
                </a:solidFill>
              </a:rPr>
              <a:t>3.6</a:t>
            </a:r>
            <a:endParaRPr lang="en-US" altLang="ko-KR" sz="1200" b="1" dirty="0">
              <a:solidFill>
                <a:srgbClr val="24843D"/>
              </a:solidFill>
            </a:endParaRPr>
          </a:p>
        </p:txBody>
      </p:sp>
      <p:sp>
        <p:nvSpPr>
          <p:cNvPr id="200" name="Text Box 82"/>
          <p:cNvSpPr txBox="1">
            <a:spLocks noChangeArrowheads="1"/>
          </p:cNvSpPr>
          <p:nvPr/>
        </p:nvSpPr>
        <p:spPr bwMode="auto">
          <a:xfrm>
            <a:off x="7048335" y="5684920"/>
            <a:ext cx="609462" cy="198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1600" spc="-100">
                <a:solidFill>
                  <a:srgbClr val="B0208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defRPr>
            </a:lvl1pPr>
          </a:lstStyle>
          <a:p>
            <a:pPr algn="ctr"/>
            <a:r>
              <a:rPr lang="en-US" altLang="ko-KR" sz="1400" b="1" dirty="0">
                <a:solidFill>
                  <a:srgbClr val="B10F87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X  </a:t>
            </a:r>
            <a:r>
              <a:rPr lang="en-US" altLang="ko-KR" sz="1400" b="1" dirty="0" smtClean="0"/>
              <a:t>4.9</a:t>
            </a:r>
            <a:endParaRPr lang="ko-KR" altLang="en-US" sz="1400" b="1" dirty="0"/>
          </a:p>
        </p:txBody>
      </p:sp>
      <p:grpSp>
        <p:nvGrpSpPr>
          <p:cNvPr id="201" name="그룹 200"/>
          <p:cNvGrpSpPr/>
          <p:nvPr/>
        </p:nvGrpSpPr>
        <p:grpSpPr>
          <a:xfrm rot="20779629">
            <a:off x="7326619" y="5696024"/>
            <a:ext cx="484504" cy="370128"/>
            <a:chOff x="6253866" y="1454444"/>
            <a:chExt cx="621364" cy="405738"/>
          </a:xfrm>
        </p:grpSpPr>
        <p:sp>
          <p:nvSpPr>
            <p:cNvPr id="202" name="Freeform 17"/>
            <p:cNvSpPr>
              <a:spLocks/>
            </p:cNvSpPr>
            <p:nvPr/>
          </p:nvSpPr>
          <p:spPr bwMode="auto">
            <a:xfrm>
              <a:off x="6253866" y="1465850"/>
              <a:ext cx="609989" cy="394332"/>
            </a:xfrm>
            <a:custGeom>
              <a:avLst/>
              <a:gdLst>
                <a:gd name="T0" fmla="*/ 0 w 652"/>
                <a:gd name="T1" fmla="*/ 420 h 420"/>
                <a:gd name="T2" fmla="*/ 564 w 652"/>
                <a:gd name="T3" fmla="*/ 192 h 420"/>
                <a:gd name="T4" fmla="*/ 578 w 652"/>
                <a:gd name="T5" fmla="*/ 252 h 420"/>
                <a:gd name="T6" fmla="*/ 652 w 652"/>
                <a:gd name="T7" fmla="*/ 0 h 420"/>
                <a:gd name="T8" fmla="*/ 430 w 652"/>
                <a:gd name="T9" fmla="*/ 94 h 420"/>
                <a:gd name="T10" fmla="*/ 504 w 652"/>
                <a:gd name="T11" fmla="*/ 112 h 420"/>
                <a:gd name="T12" fmla="*/ 0 w 652"/>
                <a:gd name="T1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0">
                  <a:moveTo>
                    <a:pt x="0" y="420"/>
                  </a:moveTo>
                  <a:cubicBezTo>
                    <a:pt x="0" y="420"/>
                    <a:pt x="346" y="362"/>
                    <a:pt x="564" y="192"/>
                  </a:cubicBezTo>
                  <a:cubicBezTo>
                    <a:pt x="578" y="252"/>
                    <a:pt x="578" y="252"/>
                    <a:pt x="578" y="252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430" y="94"/>
                    <a:pt x="430" y="94"/>
                    <a:pt x="430" y="94"/>
                  </a:cubicBezTo>
                  <a:cubicBezTo>
                    <a:pt x="504" y="112"/>
                    <a:pt x="504" y="112"/>
                    <a:pt x="504" y="112"/>
                  </a:cubicBezTo>
                  <a:cubicBezTo>
                    <a:pt x="504" y="112"/>
                    <a:pt x="377" y="302"/>
                    <a:pt x="0" y="420"/>
                  </a:cubicBezTo>
                  <a:close/>
                </a:path>
              </a:pathLst>
            </a:custGeom>
            <a:gradFill>
              <a:gsLst>
                <a:gs pos="5000">
                  <a:srgbClr val="B02080"/>
                </a:gs>
                <a:gs pos="98000">
                  <a:srgbClr val="B02080">
                    <a:alpha val="22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dirty="0"/>
            </a:p>
          </p:txBody>
        </p:sp>
        <p:sp>
          <p:nvSpPr>
            <p:cNvPr id="203" name="이등변 삼각형 202"/>
            <p:cNvSpPr/>
            <p:nvPr/>
          </p:nvSpPr>
          <p:spPr>
            <a:xfrm rot="2537858">
              <a:off x="6740450" y="1454444"/>
              <a:ext cx="134780" cy="154815"/>
            </a:xfrm>
            <a:prstGeom prst="triangle">
              <a:avLst/>
            </a:prstGeom>
            <a:gradFill>
              <a:gsLst>
                <a:gs pos="36000">
                  <a:schemeClr val="bg1">
                    <a:alpha val="38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204" name="Text Box 58"/>
          <p:cNvSpPr txBox="1">
            <a:spLocks noChangeArrowheads="1"/>
          </p:cNvSpPr>
          <p:nvPr/>
        </p:nvSpPr>
        <p:spPr bwMode="auto">
          <a:xfrm>
            <a:off x="7069562" y="6364478"/>
            <a:ext cx="420485" cy="1246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/>
              <a:t>’07</a:t>
            </a:r>
          </a:p>
        </p:txBody>
      </p:sp>
      <p:sp>
        <p:nvSpPr>
          <p:cNvPr id="205" name="Text Box 54"/>
          <p:cNvSpPr txBox="1">
            <a:spLocks noChangeArrowheads="1"/>
          </p:cNvSpPr>
          <p:nvPr/>
        </p:nvSpPr>
        <p:spPr bwMode="auto">
          <a:xfrm>
            <a:off x="4638968" y="5457812"/>
            <a:ext cx="711733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none" lIns="0" tIns="0" rIns="0" bIns="0">
            <a:spAutoFit/>
            <a:sp3d extrusionH="6350"/>
          </a:bodyPr>
          <a:lstStyle>
            <a:defPPr>
              <a:defRPr lang="ko-KR"/>
            </a:defPPr>
            <a:lvl1pPr algn="r">
              <a:lnSpc>
                <a:spcPct val="90000"/>
              </a:lnSpc>
              <a:defRPr sz="700" spc="-3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b="1" dirty="0"/>
              <a:t>(Unit</a:t>
            </a:r>
            <a:r>
              <a:rPr lang="ko-KR" altLang="en-US" b="1" dirty="0"/>
              <a:t> </a:t>
            </a:r>
            <a:r>
              <a:rPr lang="en-US" altLang="ko-KR" b="1" dirty="0"/>
              <a:t>: USD Billion)</a:t>
            </a:r>
          </a:p>
        </p:txBody>
      </p:sp>
      <p:sp>
        <p:nvSpPr>
          <p:cNvPr id="206" name="Text Box 60"/>
          <p:cNvSpPr txBox="1">
            <a:spLocks noChangeArrowheads="1"/>
          </p:cNvSpPr>
          <p:nvPr/>
        </p:nvSpPr>
        <p:spPr bwMode="auto">
          <a:xfrm>
            <a:off x="3813404" y="6364477"/>
            <a:ext cx="292068" cy="1277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 smtClean="0"/>
              <a:t>’15</a:t>
            </a:r>
            <a:endParaRPr lang="ko-KR" altLang="en-US" sz="900" b="1" baseline="-25000" dirty="0"/>
          </a:p>
        </p:txBody>
      </p:sp>
      <p:sp>
        <p:nvSpPr>
          <p:cNvPr id="207" name="Text Box 60"/>
          <p:cNvSpPr txBox="1">
            <a:spLocks noChangeArrowheads="1"/>
          </p:cNvSpPr>
          <p:nvPr/>
        </p:nvSpPr>
        <p:spPr bwMode="auto">
          <a:xfrm>
            <a:off x="5803070" y="6364477"/>
            <a:ext cx="292068" cy="1277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 smtClean="0"/>
              <a:t>’15</a:t>
            </a:r>
            <a:endParaRPr lang="ko-KR" altLang="en-US" sz="900" b="1" baseline="-25000" dirty="0"/>
          </a:p>
        </p:txBody>
      </p:sp>
      <p:sp>
        <p:nvSpPr>
          <p:cNvPr id="208" name="Text Box 60"/>
          <p:cNvSpPr txBox="1">
            <a:spLocks noChangeArrowheads="1"/>
          </p:cNvSpPr>
          <p:nvPr/>
        </p:nvSpPr>
        <p:spPr bwMode="auto">
          <a:xfrm>
            <a:off x="7809670" y="6364477"/>
            <a:ext cx="292068" cy="1277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  <a:extLst/>
        </p:spPr>
        <p:txBody>
          <a:bodyPr wrap="square" lIns="0" tIns="0" rIns="0" bIns="0">
            <a:spAutoFit/>
            <a:sp3d extrusionH="6350"/>
          </a:bodyPr>
          <a:lstStyle>
            <a:defPPr>
              <a:defRPr lang="ko-KR"/>
            </a:defPPr>
            <a:lvl1pPr algn="ctr">
              <a:lnSpc>
                <a:spcPct val="90000"/>
              </a:lnSpc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defRPr>
            </a:lvl1pPr>
          </a:lstStyle>
          <a:p>
            <a:r>
              <a:rPr lang="en-US" altLang="ko-KR" sz="900" b="1" dirty="0" smtClean="0"/>
              <a:t>’15</a:t>
            </a:r>
            <a:endParaRPr lang="ko-KR" altLang="en-US" sz="900" b="1" baseline="-25000" dirty="0"/>
          </a:p>
        </p:txBody>
      </p:sp>
      <p:sp>
        <p:nvSpPr>
          <p:cNvPr id="209" name="직사각형 208"/>
          <p:cNvSpPr/>
          <p:nvPr/>
        </p:nvSpPr>
        <p:spPr>
          <a:xfrm>
            <a:off x="7134260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’15</a:t>
            </a:r>
            <a:endParaRPr lang="en-US" altLang="ko-KR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</p:txBody>
      </p:sp>
      <p:sp>
        <p:nvSpPr>
          <p:cNvPr id="210" name="직사각형 209"/>
          <p:cNvSpPr/>
          <p:nvPr/>
        </p:nvSpPr>
        <p:spPr>
          <a:xfrm>
            <a:off x="6774378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’14</a:t>
            </a:r>
          </a:p>
        </p:txBody>
      </p:sp>
      <p:sp>
        <p:nvSpPr>
          <p:cNvPr id="211" name="직사각형 210"/>
          <p:cNvSpPr/>
          <p:nvPr/>
        </p:nvSpPr>
        <p:spPr>
          <a:xfrm>
            <a:off x="6424291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’13</a:t>
            </a:r>
          </a:p>
        </p:txBody>
      </p:sp>
      <p:sp>
        <p:nvSpPr>
          <p:cNvPr id="212" name="직사각형 211"/>
          <p:cNvSpPr/>
          <p:nvPr/>
        </p:nvSpPr>
        <p:spPr>
          <a:xfrm>
            <a:off x="6065327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’12</a:t>
            </a:r>
          </a:p>
        </p:txBody>
      </p:sp>
      <p:sp>
        <p:nvSpPr>
          <p:cNvPr id="213" name="직사각형 212"/>
          <p:cNvSpPr/>
          <p:nvPr/>
        </p:nvSpPr>
        <p:spPr>
          <a:xfrm>
            <a:off x="5729831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’11</a:t>
            </a:r>
          </a:p>
        </p:txBody>
      </p:sp>
      <p:sp>
        <p:nvSpPr>
          <p:cNvPr id="214" name="직사각형 213"/>
          <p:cNvSpPr/>
          <p:nvPr/>
        </p:nvSpPr>
        <p:spPr>
          <a:xfrm>
            <a:off x="5384530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’10</a:t>
            </a:r>
          </a:p>
        </p:txBody>
      </p:sp>
      <p:sp>
        <p:nvSpPr>
          <p:cNvPr id="215" name="직사각형 214"/>
          <p:cNvSpPr/>
          <p:nvPr/>
        </p:nvSpPr>
        <p:spPr>
          <a:xfrm>
            <a:off x="5027050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’09</a:t>
            </a:r>
          </a:p>
        </p:txBody>
      </p:sp>
      <p:sp>
        <p:nvSpPr>
          <p:cNvPr id="216" name="직사각형 215"/>
          <p:cNvSpPr/>
          <p:nvPr/>
        </p:nvSpPr>
        <p:spPr>
          <a:xfrm>
            <a:off x="4688026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’08</a:t>
            </a:r>
          </a:p>
        </p:txBody>
      </p:sp>
      <p:sp>
        <p:nvSpPr>
          <p:cNvPr id="217" name="직사각형 216"/>
          <p:cNvSpPr/>
          <p:nvPr/>
        </p:nvSpPr>
        <p:spPr>
          <a:xfrm>
            <a:off x="4336375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’07</a:t>
            </a:r>
          </a:p>
        </p:txBody>
      </p:sp>
      <p:sp>
        <p:nvSpPr>
          <p:cNvPr id="218" name="직사각형 217"/>
          <p:cNvSpPr/>
          <p:nvPr/>
        </p:nvSpPr>
        <p:spPr>
          <a:xfrm>
            <a:off x="3996478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’06</a:t>
            </a:r>
          </a:p>
        </p:txBody>
      </p:sp>
      <p:sp>
        <p:nvSpPr>
          <p:cNvPr id="219" name="직사각형 218"/>
          <p:cNvSpPr/>
          <p:nvPr/>
        </p:nvSpPr>
        <p:spPr>
          <a:xfrm>
            <a:off x="3652796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’05</a:t>
            </a:r>
          </a:p>
        </p:txBody>
      </p:sp>
      <p:sp>
        <p:nvSpPr>
          <p:cNvPr id="220" name="직사각형 219"/>
          <p:cNvSpPr/>
          <p:nvPr/>
        </p:nvSpPr>
        <p:spPr>
          <a:xfrm>
            <a:off x="3317899" y="4105066"/>
            <a:ext cx="2044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’04</a:t>
            </a:r>
          </a:p>
        </p:txBody>
      </p:sp>
      <p:sp>
        <p:nvSpPr>
          <p:cNvPr id="221" name="직사각형 220"/>
          <p:cNvSpPr/>
          <p:nvPr/>
        </p:nvSpPr>
        <p:spPr>
          <a:xfrm>
            <a:off x="2930326" y="4105066"/>
            <a:ext cx="27677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’03</a:t>
            </a:r>
          </a:p>
        </p:txBody>
      </p:sp>
      <p:sp>
        <p:nvSpPr>
          <p:cNvPr id="222" name="직사각형 221"/>
          <p:cNvSpPr/>
          <p:nvPr/>
        </p:nvSpPr>
        <p:spPr>
          <a:xfrm>
            <a:off x="2591947" y="4105066"/>
            <a:ext cx="27677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’02</a:t>
            </a:r>
          </a:p>
        </p:txBody>
      </p:sp>
      <p:sp>
        <p:nvSpPr>
          <p:cNvPr id="223" name="직사각형 222"/>
          <p:cNvSpPr/>
          <p:nvPr/>
        </p:nvSpPr>
        <p:spPr>
          <a:xfrm>
            <a:off x="2245980" y="4105066"/>
            <a:ext cx="27677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’01</a:t>
            </a:r>
          </a:p>
        </p:txBody>
      </p:sp>
      <p:sp>
        <p:nvSpPr>
          <p:cNvPr id="224" name="직사각형 223"/>
          <p:cNvSpPr/>
          <p:nvPr/>
        </p:nvSpPr>
        <p:spPr>
          <a:xfrm>
            <a:off x="1902988" y="4116901"/>
            <a:ext cx="27677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’00</a:t>
            </a:r>
          </a:p>
        </p:txBody>
      </p:sp>
      <p:sp>
        <p:nvSpPr>
          <p:cNvPr id="225" name="직사각형 224"/>
          <p:cNvSpPr/>
          <p:nvPr/>
        </p:nvSpPr>
        <p:spPr>
          <a:xfrm>
            <a:off x="1553356" y="4116901"/>
            <a:ext cx="27677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’99</a:t>
            </a:r>
          </a:p>
        </p:txBody>
      </p:sp>
      <p:sp>
        <p:nvSpPr>
          <p:cNvPr id="226" name="직사각형 225"/>
          <p:cNvSpPr/>
          <p:nvPr/>
        </p:nvSpPr>
        <p:spPr>
          <a:xfrm>
            <a:off x="1200960" y="4116901"/>
            <a:ext cx="27677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’98</a:t>
            </a:r>
          </a:p>
        </p:txBody>
      </p:sp>
      <p:grpSp>
        <p:nvGrpSpPr>
          <p:cNvPr id="227" name="그룹 226"/>
          <p:cNvGrpSpPr/>
          <p:nvPr/>
        </p:nvGrpSpPr>
        <p:grpSpPr>
          <a:xfrm rot="21374423">
            <a:off x="2907974" y="1840852"/>
            <a:ext cx="3615243" cy="1140254"/>
            <a:chOff x="2673663" y="1994681"/>
            <a:chExt cx="3324379" cy="1140254"/>
          </a:xfrm>
        </p:grpSpPr>
        <p:sp>
          <p:nvSpPr>
            <p:cNvPr id="228" name="Freeform 9"/>
            <p:cNvSpPr>
              <a:spLocks/>
            </p:cNvSpPr>
            <p:nvPr/>
          </p:nvSpPr>
          <p:spPr bwMode="auto">
            <a:xfrm>
              <a:off x="2673663" y="2003991"/>
              <a:ext cx="3316581" cy="1130944"/>
            </a:xfrm>
            <a:custGeom>
              <a:avLst/>
              <a:gdLst>
                <a:gd name="T0" fmla="*/ 0 w 2348"/>
                <a:gd name="T1" fmla="*/ 786 h 798"/>
                <a:gd name="T2" fmla="*/ 2260 w 2348"/>
                <a:gd name="T3" fmla="*/ 192 h 798"/>
                <a:gd name="T4" fmla="*/ 2274 w 2348"/>
                <a:gd name="T5" fmla="*/ 252 h 798"/>
                <a:gd name="T6" fmla="*/ 2348 w 2348"/>
                <a:gd name="T7" fmla="*/ 0 h 798"/>
                <a:gd name="T8" fmla="*/ 2126 w 2348"/>
                <a:gd name="T9" fmla="*/ 94 h 798"/>
                <a:gd name="T10" fmla="*/ 2200 w 2348"/>
                <a:gd name="T11" fmla="*/ 112 h 798"/>
                <a:gd name="T12" fmla="*/ 0 w 2348"/>
                <a:gd name="T13" fmla="*/ 78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8" h="798">
                  <a:moveTo>
                    <a:pt x="0" y="786"/>
                  </a:moveTo>
                  <a:cubicBezTo>
                    <a:pt x="0" y="786"/>
                    <a:pt x="1244" y="798"/>
                    <a:pt x="2260" y="192"/>
                  </a:cubicBezTo>
                  <a:cubicBezTo>
                    <a:pt x="2274" y="252"/>
                    <a:pt x="2274" y="252"/>
                    <a:pt x="2274" y="252"/>
                  </a:cubicBezTo>
                  <a:cubicBezTo>
                    <a:pt x="2348" y="0"/>
                    <a:pt x="2348" y="0"/>
                    <a:pt x="2348" y="0"/>
                  </a:cubicBezTo>
                  <a:cubicBezTo>
                    <a:pt x="2126" y="94"/>
                    <a:pt x="2126" y="94"/>
                    <a:pt x="2126" y="94"/>
                  </a:cubicBezTo>
                  <a:cubicBezTo>
                    <a:pt x="2200" y="112"/>
                    <a:pt x="2200" y="112"/>
                    <a:pt x="2200" y="112"/>
                  </a:cubicBezTo>
                  <a:cubicBezTo>
                    <a:pt x="2200" y="112"/>
                    <a:pt x="1424" y="722"/>
                    <a:pt x="0" y="786"/>
                  </a:cubicBezTo>
                  <a:close/>
                </a:path>
              </a:pathLst>
            </a:custGeom>
            <a:gradFill>
              <a:gsLst>
                <a:gs pos="5000">
                  <a:srgbClr val="0070C0">
                    <a:alpha val="56000"/>
                  </a:srgbClr>
                </a:gs>
                <a:gs pos="98000">
                  <a:srgbClr val="00B0F0">
                    <a:alpha val="75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dirty="0"/>
            </a:p>
          </p:txBody>
        </p:sp>
        <p:sp>
          <p:nvSpPr>
            <p:cNvPr id="229" name="이등변 삼각형 228"/>
            <p:cNvSpPr/>
            <p:nvPr/>
          </p:nvSpPr>
          <p:spPr>
            <a:xfrm rot="2537858">
              <a:off x="5826215" y="1994681"/>
              <a:ext cx="171827" cy="198080"/>
            </a:xfrm>
            <a:prstGeom prst="triangle">
              <a:avLst/>
            </a:prstGeom>
            <a:gradFill>
              <a:gsLst>
                <a:gs pos="36000">
                  <a:schemeClr val="bg1">
                    <a:alpha val="38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grpSp>
        <p:nvGrpSpPr>
          <p:cNvPr id="230" name="그룹 229"/>
          <p:cNvGrpSpPr/>
          <p:nvPr/>
        </p:nvGrpSpPr>
        <p:grpSpPr>
          <a:xfrm rot="21366949">
            <a:off x="1367680" y="3109001"/>
            <a:ext cx="1399320" cy="617886"/>
            <a:chOff x="1164114" y="3163089"/>
            <a:chExt cx="1262775" cy="617886"/>
          </a:xfrm>
        </p:grpSpPr>
        <p:sp>
          <p:nvSpPr>
            <p:cNvPr id="231" name="Freeform 13"/>
            <p:cNvSpPr>
              <a:spLocks/>
            </p:cNvSpPr>
            <p:nvPr/>
          </p:nvSpPr>
          <p:spPr bwMode="auto">
            <a:xfrm rot="721886">
              <a:off x="1164114" y="3163089"/>
              <a:ext cx="1208789" cy="617886"/>
            </a:xfrm>
            <a:custGeom>
              <a:avLst/>
              <a:gdLst>
                <a:gd name="T0" fmla="*/ 0 w 1283"/>
                <a:gd name="T1" fmla="*/ 654 h 654"/>
                <a:gd name="T2" fmla="*/ 1195 w 1283"/>
                <a:gd name="T3" fmla="*/ 192 h 654"/>
                <a:gd name="T4" fmla="*/ 1209 w 1283"/>
                <a:gd name="T5" fmla="*/ 252 h 654"/>
                <a:gd name="T6" fmla="*/ 1283 w 1283"/>
                <a:gd name="T7" fmla="*/ 0 h 654"/>
                <a:gd name="T8" fmla="*/ 1061 w 1283"/>
                <a:gd name="T9" fmla="*/ 94 h 654"/>
                <a:gd name="T10" fmla="*/ 1135 w 1283"/>
                <a:gd name="T11" fmla="*/ 112 h 654"/>
                <a:gd name="T12" fmla="*/ 0 w 1283"/>
                <a:gd name="T13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3" h="654">
                  <a:moveTo>
                    <a:pt x="0" y="654"/>
                  </a:moveTo>
                  <a:cubicBezTo>
                    <a:pt x="0" y="654"/>
                    <a:pt x="797" y="530"/>
                    <a:pt x="1195" y="192"/>
                  </a:cubicBezTo>
                  <a:cubicBezTo>
                    <a:pt x="1209" y="252"/>
                    <a:pt x="1209" y="252"/>
                    <a:pt x="1209" y="252"/>
                  </a:cubicBezTo>
                  <a:cubicBezTo>
                    <a:pt x="1283" y="0"/>
                    <a:pt x="1283" y="0"/>
                    <a:pt x="1283" y="0"/>
                  </a:cubicBezTo>
                  <a:cubicBezTo>
                    <a:pt x="1061" y="94"/>
                    <a:pt x="1061" y="94"/>
                    <a:pt x="1061" y="94"/>
                  </a:cubicBezTo>
                  <a:cubicBezTo>
                    <a:pt x="1135" y="112"/>
                    <a:pt x="1135" y="112"/>
                    <a:pt x="1135" y="112"/>
                  </a:cubicBezTo>
                  <a:cubicBezTo>
                    <a:pt x="1135" y="112"/>
                    <a:pt x="823" y="466"/>
                    <a:pt x="0" y="654"/>
                  </a:cubicBezTo>
                  <a:close/>
                </a:path>
              </a:pathLst>
            </a:custGeom>
            <a:gradFill>
              <a:gsLst>
                <a:gs pos="5000">
                  <a:srgbClr val="0070C0">
                    <a:alpha val="56000"/>
                  </a:srgbClr>
                </a:gs>
                <a:gs pos="98000">
                  <a:srgbClr val="00B0F0">
                    <a:alpha val="75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dirty="0"/>
            </a:p>
          </p:txBody>
        </p:sp>
        <p:sp>
          <p:nvSpPr>
            <p:cNvPr id="232" name="이등변 삼각형 231"/>
            <p:cNvSpPr/>
            <p:nvPr/>
          </p:nvSpPr>
          <p:spPr>
            <a:xfrm rot="3274243">
              <a:off x="2281854" y="3274194"/>
              <a:ext cx="134742" cy="155329"/>
            </a:xfrm>
            <a:prstGeom prst="triangle">
              <a:avLst/>
            </a:prstGeom>
            <a:gradFill>
              <a:gsLst>
                <a:gs pos="36000">
                  <a:schemeClr val="bg1">
                    <a:alpha val="38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grpSp>
        <p:nvGrpSpPr>
          <p:cNvPr id="233" name="그룹 232"/>
          <p:cNvGrpSpPr/>
          <p:nvPr/>
        </p:nvGrpSpPr>
        <p:grpSpPr>
          <a:xfrm>
            <a:off x="6657457" y="1384480"/>
            <a:ext cx="621364" cy="405738"/>
            <a:chOff x="6253866" y="1454444"/>
            <a:chExt cx="621364" cy="405738"/>
          </a:xfrm>
        </p:grpSpPr>
        <p:sp>
          <p:nvSpPr>
            <p:cNvPr id="234" name="Freeform 17"/>
            <p:cNvSpPr>
              <a:spLocks/>
            </p:cNvSpPr>
            <p:nvPr/>
          </p:nvSpPr>
          <p:spPr bwMode="auto">
            <a:xfrm>
              <a:off x="6253866" y="1465850"/>
              <a:ext cx="609989" cy="394332"/>
            </a:xfrm>
            <a:custGeom>
              <a:avLst/>
              <a:gdLst>
                <a:gd name="T0" fmla="*/ 0 w 652"/>
                <a:gd name="T1" fmla="*/ 420 h 420"/>
                <a:gd name="T2" fmla="*/ 564 w 652"/>
                <a:gd name="T3" fmla="*/ 192 h 420"/>
                <a:gd name="T4" fmla="*/ 578 w 652"/>
                <a:gd name="T5" fmla="*/ 252 h 420"/>
                <a:gd name="T6" fmla="*/ 652 w 652"/>
                <a:gd name="T7" fmla="*/ 0 h 420"/>
                <a:gd name="T8" fmla="*/ 430 w 652"/>
                <a:gd name="T9" fmla="*/ 94 h 420"/>
                <a:gd name="T10" fmla="*/ 504 w 652"/>
                <a:gd name="T11" fmla="*/ 112 h 420"/>
                <a:gd name="T12" fmla="*/ 0 w 652"/>
                <a:gd name="T1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420">
                  <a:moveTo>
                    <a:pt x="0" y="420"/>
                  </a:moveTo>
                  <a:cubicBezTo>
                    <a:pt x="0" y="420"/>
                    <a:pt x="346" y="362"/>
                    <a:pt x="564" y="192"/>
                  </a:cubicBezTo>
                  <a:cubicBezTo>
                    <a:pt x="578" y="252"/>
                    <a:pt x="578" y="252"/>
                    <a:pt x="578" y="252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430" y="94"/>
                    <a:pt x="430" y="94"/>
                    <a:pt x="430" y="94"/>
                  </a:cubicBezTo>
                  <a:cubicBezTo>
                    <a:pt x="504" y="112"/>
                    <a:pt x="504" y="112"/>
                    <a:pt x="504" y="112"/>
                  </a:cubicBezTo>
                  <a:cubicBezTo>
                    <a:pt x="504" y="112"/>
                    <a:pt x="377" y="302"/>
                    <a:pt x="0" y="420"/>
                  </a:cubicBezTo>
                  <a:close/>
                </a:path>
              </a:pathLst>
            </a:custGeom>
            <a:gradFill>
              <a:gsLst>
                <a:gs pos="5000">
                  <a:srgbClr val="B02080"/>
                </a:gs>
                <a:gs pos="98000">
                  <a:srgbClr val="B02080">
                    <a:alpha val="2200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 dirty="0"/>
            </a:p>
          </p:txBody>
        </p:sp>
        <p:sp>
          <p:nvSpPr>
            <p:cNvPr id="235" name="이등변 삼각형 234"/>
            <p:cNvSpPr/>
            <p:nvPr/>
          </p:nvSpPr>
          <p:spPr>
            <a:xfrm rot="2537858">
              <a:off x="6740450" y="1454444"/>
              <a:ext cx="134780" cy="154815"/>
            </a:xfrm>
            <a:prstGeom prst="triangle">
              <a:avLst/>
            </a:prstGeom>
            <a:gradFill>
              <a:gsLst>
                <a:gs pos="36000">
                  <a:schemeClr val="bg1">
                    <a:alpha val="38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236" name="직사각형 235"/>
          <p:cNvSpPr/>
          <p:nvPr/>
        </p:nvSpPr>
        <p:spPr>
          <a:xfrm>
            <a:off x="845830" y="1647026"/>
            <a:ext cx="262251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700" b="1" spc="-30" dirty="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14,000</a:t>
            </a:r>
          </a:p>
        </p:txBody>
      </p:sp>
      <p:sp>
        <p:nvSpPr>
          <p:cNvPr id="237" name="직사각형 236"/>
          <p:cNvSpPr/>
          <p:nvPr/>
        </p:nvSpPr>
        <p:spPr>
          <a:xfrm rot="5400000">
            <a:off x="246427" y="2689785"/>
            <a:ext cx="1041660" cy="99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[thou. Toe]</a:t>
            </a:r>
          </a:p>
        </p:txBody>
      </p:sp>
      <p:sp>
        <p:nvSpPr>
          <p:cNvPr id="238" name="직사각형 237"/>
          <p:cNvSpPr/>
          <p:nvPr/>
        </p:nvSpPr>
        <p:spPr>
          <a:xfrm>
            <a:off x="845830" y="1961351"/>
            <a:ext cx="262251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700" b="1" spc="-30" dirty="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12,000</a:t>
            </a:r>
          </a:p>
        </p:txBody>
      </p:sp>
      <p:sp>
        <p:nvSpPr>
          <p:cNvPr id="239" name="직사각형 238"/>
          <p:cNvSpPr/>
          <p:nvPr/>
        </p:nvSpPr>
        <p:spPr>
          <a:xfrm>
            <a:off x="845830" y="2304251"/>
            <a:ext cx="262251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700" b="1" spc="-30" dirty="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10,000</a:t>
            </a:r>
          </a:p>
        </p:txBody>
      </p:sp>
      <p:sp>
        <p:nvSpPr>
          <p:cNvPr id="240" name="직사각형 239"/>
          <p:cNvSpPr/>
          <p:nvPr/>
        </p:nvSpPr>
        <p:spPr>
          <a:xfrm>
            <a:off x="893279" y="2656676"/>
            <a:ext cx="214802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700" b="1" spc="-30" dirty="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8,000</a:t>
            </a:r>
          </a:p>
        </p:txBody>
      </p:sp>
      <p:sp>
        <p:nvSpPr>
          <p:cNvPr id="241" name="직사각형 240"/>
          <p:cNvSpPr/>
          <p:nvPr/>
        </p:nvSpPr>
        <p:spPr>
          <a:xfrm>
            <a:off x="893279" y="2999576"/>
            <a:ext cx="214802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700" b="1" spc="-30" dirty="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6,000</a:t>
            </a:r>
          </a:p>
        </p:txBody>
      </p:sp>
      <p:sp>
        <p:nvSpPr>
          <p:cNvPr id="242" name="직사각형 241"/>
          <p:cNvSpPr/>
          <p:nvPr/>
        </p:nvSpPr>
        <p:spPr>
          <a:xfrm>
            <a:off x="893279" y="3313901"/>
            <a:ext cx="214802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700" b="1" spc="-30" dirty="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4,000</a:t>
            </a:r>
          </a:p>
        </p:txBody>
      </p:sp>
      <p:sp>
        <p:nvSpPr>
          <p:cNvPr id="243" name="직사각형 242"/>
          <p:cNvSpPr/>
          <p:nvPr/>
        </p:nvSpPr>
        <p:spPr>
          <a:xfrm>
            <a:off x="893279" y="3671089"/>
            <a:ext cx="214802" cy="96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700" b="1" spc="-30" dirty="0">
                <a:solidFill>
                  <a:schemeClr val="tx2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2,000</a:t>
            </a:r>
          </a:p>
        </p:txBody>
      </p:sp>
      <p:sp>
        <p:nvSpPr>
          <p:cNvPr id="244" name="모서리가 둥근 직사각형 243"/>
          <p:cNvSpPr/>
          <p:nvPr/>
        </p:nvSpPr>
        <p:spPr>
          <a:xfrm>
            <a:off x="7569178" y="1638324"/>
            <a:ext cx="898547" cy="1941172"/>
          </a:xfrm>
          <a:prstGeom prst="roundRect">
            <a:avLst>
              <a:gd name="adj" fmla="val 4609"/>
            </a:avLst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45" name="직사각형 244"/>
          <p:cNvSpPr/>
          <p:nvPr/>
        </p:nvSpPr>
        <p:spPr>
          <a:xfrm>
            <a:off x="7825936" y="1701927"/>
            <a:ext cx="537130" cy="17774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IGCC</a:t>
            </a: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Hydro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Solar thermal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Geothermal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Marine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Fuel Cell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Wind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PV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Hydro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Bio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Waste</a:t>
            </a:r>
            <a:endParaRPr lang="ko-KR" altLang="en-US" sz="7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</p:txBody>
      </p:sp>
      <p:grpSp>
        <p:nvGrpSpPr>
          <p:cNvPr id="246" name="그룹 245"/>
          <p:cNvGrpSpPr/>
          <p:nvPr/>
        </p:nvGrpSpPr>
        <p:grpSpPr>
          <a:xfrm>
            <a:off x="7691793" y="1763383"/>
            <a:ext cx="91930" cy="1662453"/>
            <a:chOff x="7431812" y="1679563"/>
            <a:chExt cx="153118" cy="1662453"/>
          </a:xfrm>
        </p:grpSpPr>
        <p:sp>
          <p:nvSpPr>
            <p:cNvPr id="247" name="직사각형 246"/>
            <p:cNvSpPr/>
            <p:nvPr/>
          </p:nvSpPr>
          <p:spPr>
            <a:xfrm>
              <a:off x="7431812" y="1679563"/>
              <a:ext cx="153118" cy="55903"/>
            </a:xfrm>
            <a:prstGeom prst="rect">
              <a:avLst/>
            </a:prstGeom>
            <a:solidFill>
              <a:srgbClr val="BA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48" name="직사각형 247"/>
            <p:cNvSpPr/>
            <p:nvPr/>
          </p:nvSpPr>
          <p:spPr>
            <a:xfrm>
              <a:off x="7431812" y="1840218"/>
              <a:ext cx="153118" cy="55903"/>
            </a:xfrm>
            <a:prstGeom prst="rect">
              <a:avLst/>
            </a:prstGeom>
            <a:solidFill>
              <a:srgbClr val="918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49" name="직사각형 248"/>
            <p:cNvSpPr/>
            <p:nvPr/>
          </p:nvSpPr>
          <p:spPr>
            <a:xfrm>
              <a:off x="7431812" y="2000873"/>
              <a:ext cx="153118" cy="55903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0" name="직사각형 249"/>
            <p:cNvSpPr/>
            <p:nvPr/>
          </p:nvSpPr>
          <p:spPr>
            <a:xfrm>
              <a:off x="7431812" y="2161528"/>
              <a:ext cx="153118" cy="55903"/>
            </a:xfrm>
            <a:prstGeom prst="rect">
              <a:avLst/>
            </a:prstGeom>
            <a:solidFill>
              <a:srgbClr val="FFA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1" name="직사각형 250"/>
            <p:cNvSpPr/>
            <p:nvPr/>
          </p:nvSpPr>
          <p:spPr>
            <a:xfrm>
              <a:off x="7431812" y="2322183"/>
              <a:ext cx="153118" cy="55903"/>
            </a:xfrm>
            <a:prstGeom prst="rect">
              <a:avLst/>
            </a:prstGeom>
            <a:solidFill>
              <a:srgbClr val="AB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2" name="직사각형 251"/>
            <p:cNvSpPr/>
            <p:nvPr/>
          </p:nvSpPr>
          <p:spPr>
            <a:xfrm>
              <a:off x="7431812" y="2482838"/>
              <a:ext cx="153118" cy="55903"/>
            </a:xfrm>
            <a:prstGeom prst="rect">
              <a:avLst/>
            </a:prstGeom>
            <a:solidFill>
              <a:srgbClr val="FF9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3" name="직사각형 252"/>
            <p:cNvSpPr/>
            <p:nvPr/>
          </p:nvSpPr>
          <p:spPr>
            <a:xfrm>
              <a:off x="7431812" y="2643493"/>
              <a:ext cx="153118" cy="55903"/>
            </a:xfrm>
            <a:prstGeom prst="rect">
              <a:avLst/>
            </a:prstGeom>
            <a:solidFill>
              <a:srgbClr val="5CD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4" name="직사각형 253"/>
            <p:cNvSpPr/>
            <p:nvPr/>
          </p:nvSpPr>
          <p:spPr>
            <a:xfrm>
              <a:off x="7431812" y="2804148"/>
              <a:ext cx="153118" cy="55903"/>
            </a:xfrm>
            <a:prstGeom prst="rect">
              <a:avLst/>
            </a:prstGeom>
            <a:solidFill>
              <a:srgbClr val="9D7A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5" name="직사각형 254"/>
            <p:cNvSpPr/>
            <p:nvPr/>
          </p:nvSpPr>
          <p:spPr>
            <a:xfrm>
              <a:off x="7431812" y="2964803"/>
              <a:ext cx="153118" cy="55903"/>
            </a:xfrm>
            <a:prstGeom prst="rect">
              <a:avLst/>
            </a:prstGeom>
            <a:solidFill>
              <a:srgbClr val="96B9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6" name="직사각형 255"/>
            <p:cNvSpPr/>
            <p:nvPr/>
          </p:nvSpPr>
          <p:spPr>
            <a:xfrm>
              <a:off x="7431812" y="3125458"/>
              <a:ext cx="153118" cy="55903"/>
            </a:xfrm>
            <a:prstGeom prst="rect">
              <a:avLst/>
            </a:prstGeom>
            <a:solidFill>
              <a:srgbClr val="E15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57" name="직사각형 256"/>
            <p:cNvSpPr/>
            <p:nvPr/>
          </p:nvSpPr>
          <p:spPr>
            <a:xfrm>
              <a:off x="7431812" y="3286113"/>
              <a:ext cx="153118" cy="55903"/>
            </a:xfrm>
            <a:prstGeom prst="rect">
              <a:avLst/>
            </a:prstGeom>
            <a:solidFill>
              <a:srgbClr val="4F90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p:sp>
        <p:nvSpPr>
          <p:cNvPr id="258" name="직사각형 257"/>
          <p:cNvSpPr/>
          <p:nvPr/>
        </p:nvSpPr>
        <p:spPr>
          <a:xfrm>
            <a:off x="5626594" y="1370239"/>
            <a:ext cx="1199839" cy="346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1600" b="1" spc="-100" dirty="0" smtClean="0">
                <a:solidFill>
                  <a:srgbClr val="B0208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15.22 </a:t>
            </a:r>
            <a:r>
              <a:rPr lang="en-US" altLang="ko-KR" sz="1600" b="1" spc="-100" dirty="0">
                <a:solidFill>
                  <a:srgbClr val="B0208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% </a:t>
            </a:r>
          </a:p>
          <a:p>
            <a:pPr algn="r">
              <a:lnSpc>
                <a:spcPct val="90000"/>
              </a:lnSpc>
            </a:pPr>
            <a:r>
              <a:rPr lang="en-US" altLang="ko-KR" sz="900" b="1" spc="-100" dirty="0">
                <a:solidFill>
                  <a:srgbClr val="B02080"/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(Growth Rate from 2014)</a:t>
            </a:r>
          </a:p>
        </p:txBody>
      </p:sp>
      <p:sp>
        <p:nvSpPr>
          <p:cNvPr id="259" name="직사각형 258"/>
          <p:cNvSpPr/>
          <p:nvPr/>
        </p:nvSpPr>
        <p:spPr>
          <a:xfrm>
            <a:off x="3405913" y="2083903"/>
            <a:ext cx="1815922" cy="346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1600" b="1" spc="-100" dirty="0">
                <a:solidFill>
                  <a:srgbClr val="0070C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8.0 % </a:t>
            </a:r>
          </a:p>
          <a:p>
            <a:pPr algn="r">
              <a:lnSpc>
                <a:spcPct val="90000"/>
              </a:lnSpc>
            </a:pPr>
            <a:r>
              <a:rPr lang="en-US" altLang="ko-KR" sz="900" b="1" spc="-100" dirty="0">
                <a:solidFill>
                  <a:srgbClr val="0070C0"/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(Annual Growth Rate: 2003 ~ 2012)</a:t>
            </a:r>
          </a:p>
        </p:txBody>
      </p:sp>
      <p:sp>
        <p:nvSpPr>
          <p:cNvPr id="260" name="직사각형 259"/>
          <p:cNvSpPr/>
          <p:nvPr/>
        </p:nvSpPr>
        <p:spPr>
          <a:xfrm>
            <a:off x="1247774" y="2823336"/>
            <a:ext cx="1490805" cy="346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r">
              <a:lnSpc>
                <a:spcPct val="90000"/>
              </a:lnSpc>
            </a:pPr>
            <a:r>
              <a:rPr lang="en-US" altLang="ko-KR" sz="1600" b="1" spc="-100" dirty="0">
                <a:solidFill>
                  <a:srgbClr val="0070C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14.2 % </a:t>
            </a:r>
          </a:p>
          <a:p>
            <a:pPr algn="r">
              <a:lnSpc>
                <a:spcPct val="90000"/>
              </a:lnSpc>
            </a:pPr>
            <a:r>
              <a:rPr lang="en-US" altLang="ko-KR" sz="900" b="1" spc="-100" dirty="0">
                <a:solidFill>
                  <a:srgbClr val="0070C0"/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(Annual Growth Rate 1998 ~ 2002)</a:t>
            </a:r>
          </a:p>
        </p:txBody>
      </p:sp>
      <p:sp>
        <p:nvSpPr>
          <p:cNvPr id="261" name="직사각형 260"/>
          <p:cNvSpPr/>
          <p:nvPr/>
        </p:nvSpPr>
        <p:spPr bwMode="auto">
          <a:xfrm>
            <a:off x="5169131" y="2644154"/>
            <a:ext cx="636713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6,856</a:t>
            </a:r>
          </a:p>
        </p:txBody>
      </p:sp>
      <p:sp>
        <p:nvSpPr>
          <p:cNvPr id="262" name="직사각형 261"/>
          <p:cNvSpPr/>
          <p:nvPr/>
        </p:nvSpPr>
        <p:spPr bwMode="auto">
          <a:xfrm>
            <a:off x="6518767" y="1785280"/>
            <a:ext cx="659155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11,537</a:t>
            </a:r>
          </a:p>
        </p:txBody>
      </p:sp>
      <p:sp>
        <p:nvSpPr>
          <p:cNvPr id="263" name="직사각형 262"/>
          <p:cNvSpPr/>
          <p:nvPr/>
        </p:nvSpPr>
        <p:spPr bwMode="auto">
          <a:xfrm>
            <a:off x="5511725" y="2513076"/>
            <a:ext cx="615873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7,582</a:t>
            </a:r>
          </a:p>
        </p:txBody>
      </p:sp>
      <p:sp>
        <p:nvSpPr>
          <p:cNvPr id="264" name="직사각형 263"/>
          <p:cNvSpPr/>
          <p:nvPr/>
        </p:nvSpPr>
        <p:spPr bwMode="auto">
          <a:xfrm>
            <a:off x="5850130" y="2290254"/>
            <a:ext cx="646331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8,850</a:t>
            </a:r>
          </a:p>
        </p:txBody>
      </p:sp>
      <p:sp>
        <p:nvSpPr>
          <p:cNvPr id="265" name="직사각형 264"/>
          <p:cNvSpPr/>
          <p:nvPr/>
        </p:nvSpPr>
        <p:spPr bwMode="auto">
          <a:xfrm>
            <a:off x="6206133" y="2082160"/>
            <a:ext cx="623889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9,879</a:t>
            </a:r>
          </a:p>
        </p:txBody>
      </p:sp>
      <p:sp>
        <p:nvSpPr>
          <p:cNvPr id="266" name="직사각형 265"/>
          <p:cNvSpPr/>
          <p:nvPr/>
        </p:nvSpPr>
        <p:spPr bwMode="auto">
          <a:xfrm>
            <a:off x="6859798" y="1638538"/>
            <a:ext cx="692817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spc="-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13,293</a:t>
            </a:r>
            <a:endParaRPr lang="en-US" altLang="ko-KR" sz="800" b="1" spc="-100" dirty="0">
              <a:solidFill>
                <a:schemeClr val="tx1">
                  <a:lumMod val="75000"/>
                  <a:lumOff val="25000"/>
                </a:schemeClr>
              </a:solidFill>
              <a:latin typeface="-웹윤고딕130" pitchFamily="18" charset="-127"/>
              <a:ea typeface="-웹윤고딕130" pitchFamily="18" charset="-127"/>
            </a:endParaRPr>
          </a:p>
        </p:txBody>
      </p:sp>
      <p:sp>
        <p:nvSpPr>
          <p:cNvPr id="267" name="오른쪽 화살표 266"/>
          <p:cNvSpPr/>
          <p:nvPr/>
        </p:nvSpPr>
        <p:spPr>
          <a:xfrm>
            <a:off x="2729531" y="4290575"/>
            <a:ext cx="3228358" cy="110067"/>
          </a:xfrm>
          <a:prstGeom prst="rightArrow">
            <a:avLst/>
          </a:prstGeom>
          <a:gradFill>
            <a:gsLst>
              <a:gs pos="5000">
                <a:srgbClr val="0070C0">
                  <a:alpha val="56000"/>
                </a:srgbClr>
              </a:gs>
              <a:gs pos="98000">
                <a:srgbClr val="00B0F0">
                  <a:alpha val="7500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8" name="오른쪽 화살표 267"/>
          <p:cNvSpPr/>
          <p:nvPr/>
        </p:nvSpPr>
        <p:spPr>
          <a:xfrm>
            <a:off x="6165101" y="4299042"/>
            <a:ext cx="1050105" cy="93133"/>
          </a:xfrm>
          <a:prstGeom prst="rightArrow">
            <a:avLst/>
          </a:prstGeom>
          <a:gradFill>
            <a:gsLst>
              <a:gs pos="5000">
                <a:srgbClr val="AF2B21"/>
              </a:gs>
              <a:gs pos="98000">
                <a:srgbClr val="B02080">
                  <a:alpha val="22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999990" y="4405923"/>
            <a:ext cx="348172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RPS</a:t>
            </a:r>
            <a:endParaRPr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30" pitchFamily="18" charset="-127"/>
              <a:ea typeface="-웹윤고딕130" pitchFamily="18" charset="-127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2578808" y="4405923"/>
            <a:ext cx="301686" cy="11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30" pitchFamily="18" charset="-127"/>
                <a:ea typeface="-웹윤고딕130" pitchFamily="18" charset="-127"/>
              </a:rPr>
              <a:t>FIT</a:t>
            </a:r>
            <a:endParaRPr lang="ko-KR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30" pitchFamily="18" charset="-127"/>
              <a:ea typeface="-웹윤고딕130" pitchFamily="18" charset="-127"/>
            </a:endParaRPr>
          </a:p>
        </p:txBody>
      </p:sp>
      <p:sp>
        <p:nvSpPr>
          <p:cNvPr id="271" name="직사각형 270"/>
          <p:cNvSpPr/>
          <p:nvPr/>
        </p:nvSpPr>
        <p:spPr>
          <a:xfrm>
            <a:off x="6134082" y="4246234"/>
            <a:ext cx="91930" cy="55903"/>
          </a:xfrm>
          <a:prstGeom prst="rect">
            <a:avLst/>
          </a:prstGeom>
          <a:solidFill>
            <a:srgbClr val="E1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72" name="직사각형 271"/>
          <p:cNvSpPr/>
          <p:nvPr/>
        </p:nvSpPr>
        <p:spPr>
          <a:xfrm>
            <a:off x="2686032" y="4246234"/>
            <a:ext cx="91930" cy="55903"/>
          </a:xfrm>
          <a:prstGeom prst="rect">
            <a:avLst/>
          </a:prstGeom>
          <a:solidFill>
            <a:srgbClr val="4F9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601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79512" y="152257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3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. PV &amp; Wind Value Chain in Korea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grpSp>
        <p:nvGrpSpPr>
          <p:cNvPr id="69" name="Group 108"/>
          <p:cNvGrpSpPr>
            <a:grpSpLocks/>
          </p:cNvGrpSpPr>
          <p:nvPr/>
        </p:nvGrpSpPr>
        <p:grpSpPr bwMode="auto">
          <a:xfrm>
            <a:off x="35496" y="3594223"/>
            <a:ext cx="9122153" cy="3435176"/>
            <a:chOff x="281" y="2507"/>
            <a:chExt cx="5181" cy="1649"/>
          </a:xfrm>
        </p:grpSpPr>
        <p:pic>
          <p:nvPicPr>
            <p:cNvPr id="88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600" u="sng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grpSp>
        <p:nvGrpSpPr>
          <p:cNvPr id="90" name="Group 108"/>
          <p:cNvGrpSpPr>
            <a:grpSpLocks/>
          </p:cNvGrpSpPr>
          <p:nvPr/>
        </p:nvGrpSpPr>
        <p:grpSpPr bwMode="auto">
          <a:xfrm>
            <a:off x="21846" y="636279"/>
            <a:ext cx="9122153" cy="3271406"/>
            <a:chOff x="281" y="2507"/>
            <a:chExt cx="5181" cy="1649"/>
          </a:xfrm>
        </p:grpSpPr>
        <p:pic>
          <p:nvPicPr>
            <p:cNvPr id="91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1600" u="sng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</p:grpSp>
      <p:pic>
        <p:nvPicPr>
          <p:cNvPr id="93" name="Picture 6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16412" r="4323"/>
          <a:stretch>
            <a:fillRect/>
          </a:stretch>
        </p:blipFill>
        <p:spPr bwMode="auto">
          <a:xfrm>
            <a:off x="395536" y="4193976"/>
            <a:ext cx="8421608" cy="257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직선 연결선 93"/>
          <p:cNvCxnSpPr/>
          <p:nvPr/>
        </p:nvCxnSpPr>
        <p:spPr>
          <a:xfrm>
            <a:off x="3131840" y="4819998"/>
            <a:ext cx="0" cy="1751980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>
            <a:off x="4474523" y="4806423"/>
            <a:ext cx="0" cy="1751980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5796136" y="4806423"/>
            <a:ext cx="0" cy="1751980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1890705" y="4841676"/>
            <a:ext cx="15231" cy="1733188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6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16412" r="4323"/>
          <a:stretch>
            <a:fillRect/>
          </a:stretch>
        </p:blipFill>
        <p:spPr bwMode="auto">
          <a:xfrm>
            <a:off x="398864" y="1150225"/>
            <a:ext cx="8421608" cy="252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5" t="23750" r="53142" b="62593"/>
          <a:stretch>
            <a:fillRect/>
          </a:stretch>
        </p:blipFill>
        <p:spPr bwMode="auto">
          <a:xfrm>
            <a:off x="3828231" y="1653462"/>
            <a:ext cx="1127074" cy="11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23750" r="38194" b="62593"/>
          <a:stretch>
            <a:fillRect/>
          </a:stretch>
        </p:blipFill>
        <p:spPr bwMode="auto">
          <a:xfrm>
            <a:off x="5459531" y="1653462"/>
            <a:ext cx="1233333" cy="11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1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6" t="23750" r="23230" b="62593"/>
          <a:stretch>
            <a:fillRect/>
          </a:stretch>
        </p:blipFill>
        <p:spPr bwMode="auto">
          <a:xfrm>
            <a:off x="7191720" y="1721494"/>
            <a:ext cx="1237365" cy="11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2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23750" r="68108" b="62593"/>
          <a:stretch>
            <a:fillRect/>
          </a:stretch>
        </p:blipFill>
        <p:spPr bwMode="auto">
          <a:xfrm>
            <a:off x="2072986" y="1653462"/>
            <a:ext cx="1190881" cy="11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4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17453" r="64166" b="74144"/>
          <a:stretch>
            <a:fillRect/>
          </a:stretch>
        </p:blipFill>
        <p:spPr bwMode="auto">
          <a:xfrm>
            <a:off x="1757908" y="1221662"/>
            <a:ext cx="1749666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5" descr="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5" t="16412" r="49219" b="74144"/>
          <a:stretch>
            <a:fillRect/>
          </a:stretch>
        </p:blipFill>
        <p:spPr bwMode="auto">
          <a:xfrm>
            <a:off x="3419872" y="1150225"/>
            <a:ext cx="187220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6" descr="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9" t="16412" r="34253" b="74144"/>
          <a:stretch>
            <a:fillRect/>
          </a:stretch>
        </p:blipFill>
        <p:spPr bwMode="auto">
          <a:xfrm>
            <a:off x="5148064" y="1150225"/>
            <a:ext cx="2043656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7" descr="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4" t="17453" r="20070" b="74144"/>
          <a:stretch>
            <a:fillRect/>
          </a:stretch>
        </p:blipFill>
        <p:spPr bwMode="auto">
          <a:xfrm>
            <a:off x="7020123" y="1221662"/>
            <a:ext cx="15843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9" descr="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7453" r="79932" b="62593"/>
          <a:stretch>
            <a:fillRect/>
          </a:stretch>
        </p:blipFill>
        <p:spPr bwMode="auto">
          <a:xfrm>
            <a:off x="470300" y="1221662"/>
            <a:ext cx="12954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3" descr="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77292" r="79932" b="8009"/>
          <a:stretch>
            <a:fillRect/>
          </a:stretch>
        </p:blipFill>
        <p:spPr bwMode="auto">
          <a:xfrm>
            <a:off x="470300" y="2522773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 Box 28"/>
          <p:cNvSpPr txBox="1">
            <a:spLocks noChangeArrowheads="1"/>
          </p:cNvSpPr>
          <p:nvPr/>
        </p:nvSpPr>
        <p:spPr bwMode="auto">
          <a:xfrm>
            <a:off x="775436" y="1609012"/>
            <a:ext cx="718465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Chain</a:t>
            </a:r>
            <a:endParaRPr lang="en-US" altLang="ko-KR" sz="1600" dirty="0">
              <a:solidFill>
                <a:srgbClr val="FFFF00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0" name="Text Box 34"/>
          <p:cNvSpPr txBox="1">
            <a:spLocks noChangeArrowheads="1"/>
          </p:cNvSpPr>
          <p:nvPr/>
        </p:nvSpPr>
        <p:spPr bwMode="auto">
          <a:xfrm>
            <a:off x="525364" y="2721416"/>
            <a:ext cx="1220206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Korean </a:t>
            </a: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Companies</a:t>
            </a:r>
            <a:endParaRPr lang="ko-KR" altLang="en-US" sz="1600" dirty="0">
              <a:solidFill>
                <a:srgbClr val="FFFF00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1" name="Text Box 36"/>
          <p:cNvSpPr txBox="1">
            <a:spLocks noChangeArrowheads="1"/>
          </p:cNvSpPr>
          <p:nvPr/>
        </p:nvSpPr>
        <p:spPr bwMode="auto">
          <a:xfrm>
            <a:off x="2048042" y="1316912"/>
            <a:ext cx="1299821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Polysilicon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2" name="Text Box 37"/>
          <p:cNvSpPr txBox="1">
            <a:spLocks noChangeArrowheads="1"/>
          </p:cNvSpPr>
          <p:nvPr/>
        </p:nvSpPr>
        <p:spPr bwMode="auto">
          <a:xfrm>
            <a:off x="3779912" y="1316912"/>
            <a:ext cx="1239828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Ingot/Wafer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3" name="Text Box 38"/>
          <p:cNvSpPr txBox="1">
            <a:spLocks noChangeArrowheads="1"/>
          </p:cNvSpPr>
          <p:nvPr/>
        </p:nvSpPr>
        <p:spPr bwMode="auto">
          <a:xfrm>
            <a:off x="5836476" y="1316912"/>
            <a:ext cx="535724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Cell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4" name="Text Box 39"/>
          <p:cNvSpPr txBox="1">
            <a:spLocks noChangeArrowheads="1"/>
          </p:cNvSpPr>
          <p:nvPr/>
        </p:nvSpPr>
        <p:spPr bwMode="auto">
          <a:xfrm>
            <a:off x="7361899" y="1316912"/>
            <a:ext cx="856325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Module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5" name="Text Box 65"/>
          <p:cNvSpPr txBox="1">
            <a:spLocks noChangeArrowheads="1"/>
          </p:cNvSpPr>
          <p:nvPr/>
        </p:nvSpPr>
        <p:spPr bwMode="auto">
          <a:xfrm>
            <a:off x="2230632" y="2711543"/>
            <a:ext cx="901208" cy="7386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OCI,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Hanwha-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chemical</a:t>
            </a:r>
          </a:p>
        </p:txBody>
      </p:sp>
      <p:sp>
        <p:nvSpPr>
          <p:cNvPr id="116" name="Text Box 66"/>
          <p:cNvSpPr txBox="1">
            <a:spLocks noChangeArrowheads="1"/>
          </p:cNvSpPr>
          <p:nvPr/>
        </p:nvSpPr>
        <p:spPr bwMode="auto">
          <a:xfrm>
            <a:off x="3631989" y="2711543"/>
            <a:ext cx="1545551" cy="7386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Woongjin Energy</a:t>
            </a:r>
          </a:p>
          <a:p>
            <a:pPr algn="ctr"/>
            <a:r>
              <a:rPr lang="en-US" altLang="ko-KR" sz="1400" dirty="0" err="1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Nexolon</a:t>
            </a:r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SKC-</a:t>
            </a:r>
            <a:r>
              <a:rPr lang="en-US" altLang="ko-KR" sz="1400" dirty="0" err="1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Solmics</a:t>
            </a:r>
            <a:endParaRPr lang="ko-KR" altLang="en-US" sz="14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7" name="Text Box 67"/>
          <p:cNvSpPr txBox="1">
            <a:spLocks noChangeArrowheads="1"/>
          </p:cNvSpPr>
          <p:nvPr/>
        </p:nvSpPr>
        <p:spPr bwMode="auto">
          <a:xfrm>
            <a:off x="5220072" y="2604399"/>
            <a:ext cx="1800200" cy="9541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Hanwha Q-cell, </a:t>
            </a:r>
          </a:p>
          <a:p>
            <a:pPr algn="ctr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Hyundai-Heavy-</a:t>
            </a:r>
          </a:p>
          <a:p>
            <a:pPr algn="ctr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Industries, </a:t>
            </a:r>
          </a:p>
          <a:p>
            <a:pPr algn="ctr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Shinsung-Solar, LGE</a:t>
            </a:r>
            <a:endParaRPr lang="en-US" altLang="ko-KR" sz="1400" spc="-1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18" name="Text Box 68"/>
          <p:cNvSpPr txBox="1">
            <a:spLocks noChangeArrowheads="1"/>
          </p:cNvSpPr>
          <p:nvPr/>
        </p:nvSpPr>
        <p:spPr bwMode="auto">
          <a:xfrm>
            <a:off x="7038560" y="2640116"/>
            <a:ext cx="1550615" cy="9541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1400" spc="-100" dirty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Hanwha </a:t>
            </a:r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Q-cell, </a:t>
            </a:r>
          </a:p>
          <a:p>
            <a:pPr algn="ctr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S-Energy, LGE, </a:t>
            </a:r>
          </a:p>
          <a:p>
            <a:pPr algn="ctr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Hyundai-Heavy-</a:t>
            </a:r>
          </a:p>
          <a:p>
            <a:pPr algn="ctr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Industries</a:t>
            </a:r>
            <a:endParaRPr lang="en-US" altLang="ko-KR" sz="1400" spc="-1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cxnSp>
        <p:nvCxnSpPr>
          <p:cNvPr id="119" name="직선 연결선 118"/>
          <p:cNvCxnSpPr/>
          <p:nvPr/>
        </p:nvCxnSpPr>
        <p:spPr>
          <a:xfrm>
            <a:off x="1894033" y="3555697"/>
            <a:ext cx="6676854" cy="0"/>
          </a:xfrm>
          <a:prstGeom prst="line">
            <a:avLst/>
          </a:prstGeom>
          <a:ln w="12700"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>
            <a:off x="3507574" y="1797925"/>
            <a:ext cx="0" cy="1751980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>
            <a:off x="5220072" y="1797925"/>
            <a:ext cx="0" cy="1751980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7020272" y="1797925"/>
            <a:ext cx="0" cy="1751980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8570887" y="1797925"/>
            <a:ext cx="0" cy="1743507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1894033" y="1797925"/>
            <a:ext cx="15231" cy="1733188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14" descr="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17453" r="64166" b="74144"/>
          <a:stretch>
            <a:fillRect/>
          </a:stretch>
        </p:blipFill>
        <p:spPr bwMode="auto">
          <a:xfrm>
            <a:off x="1743215" y="4244206"/>
            <a:ext cx="15843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5" descr="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5" t="16412" r="49219" b="74144"/>
          <a:stretch>
            <a:fillRect/>
          </a:stretch>
        </p:blipFill>
        <p:spPr bwMode="auto">
          <a:xfrm>
            <a:off x="3110053" y="4172769"/>
            <a:ext cx="15843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6" descr="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9" t="16412" r="34253" b="74144"/>
          <a:stretch>
            <a:fillRect/>
          </a:stretch>
        </p:blipFill>
        <p:spPr bwMode="auto">
          <a:xfrm>
            <a:off x="4407040" y="4172769"/>
            <a:ext cx="1655763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7" descr="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4" t="17453" r="20070" b="74144"/>
          <a:stretch>
            <a:fillRect/>
          </a:stretch>
        </p:blipFill>
        <p:spPr bwMode="auto">
          <a:xfrm>
            <a:off x="5775465" y="4244206"/>
            <a:ext cx="158432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8" descr="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16412" r="5902" b="74144"/>
          <a:stretch>
            <a:fillRect/>
          </a:stretch>
        </p:blipFill>
        <p:spPr bwMode="auto">
          <a:xfrm>
            <a:off x="6999428" y="4172769"/>
            <a:ext cx="16557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9" descr="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17453" r="79932" b="62593"/>
          <a:stretch>
            <a:fillRect/>
          </a:stretch>
        </p:blipFill>
        <p:spPr bwMode="auto">
          <a:xfrm>
            <a:off x="481875" y="4211836"/>
            <a:ext cx="12954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 Box 28"/>
          <p:cNvSpPr txBox="1">
            <a:spLocks noChangeArrowheads="1"/>
          </p:cNvSpPr>
          <p:nvPr/>
        </p:nvSpPr>
        <p:spPr bwMode="auto">
          <a:xfrm>
            <a:off x="787011" y="4455170"/>
            <a:ext cx="718465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Value</a:t>
            </a: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Chain</a:t>
            </a:r>
            <a:endParaRPr lang="en-US" altLang="ko-KR" sz="1600" dirty="0">
              <a:solidFill>
                <a:srgbClr val="FFFF00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32" name="Text Box 36"/>
          <p:cNvSpPr txBox="1">
            <a:spLocks noChangeArrowheads="1"/>
          </p:cNvSpPr>
          <p:nvPr/>
        </p:nvSpPr>
        <p:spPr bwMode="auto">
          <a:xfrm>
            <a:off x="2222411" y="4339456"/>
            <a:ext cx="730970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Tower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33" name="Text Box 37"/>
          <p:cNvSpPr txBox="1">
            <a:spLocks noChangeArrowheads="1"/>
          </p:cNvSpPr>
          <p:nvPr/>
        </p:nvSpPr>
        <p:spPr bwMode="auto">
          <a:xfrm>
            <a:off x="3543039" y="4339456"/>
            <a:ext cx="707245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Blade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34" name="Text Box 38"/>
          <p:cNvSpPr txBox="1">
            <a:spLocks noChangeArrowheads="1"/>
          </p:cNvSpPr>
          <p:nvPr/>
        </p:nvSpPr>
        <p:spPr bwMode="auto">
          <a:xfrm>
            <a:off x="4738346" y="4339456"/>
            <a:ext cx="1051891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Gear Box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35" name="Text Box 39"/>
          <p:cNvSpPr txBox="1">
            <a:spLocks noChangeArrowheads="1"/>
          </p:cNvSpPr>
          <p:nvPr/>
        </p:nvSpPr>
        <p:spPr bwMode="auto">
          <a:xfrm>
            <a:off x="5990605" y="4339456"/>
            <a:ext cx="1109599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Generator</a:t>
            </a:r>
            <a:endParaRPr lang="ko-KR" altLang="en-US" sz="1600" dirty="0">
              <a:solidFill>
                <a:schemeClr val="bg1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36" name="Text Box 40"/>
          <p:cNvSpPr txBox="1">
            <a:spLocks noChangeArrowheads="1"/>
          </p:cNvSpPr>
          <p:nvPr/>
        </p:nvSpPr>
        <p:spPr bwMode="auto">
          <a:xfrm>
            <a:off x="7436391" y="4339456"/>
            <a:ext cx="869149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System</a:t>
            </a:r>
            <a:endParaRPr lang="ko-KR" altLang="en-US" sz="1600" dirty="0">
              <a:solidFill>
                <a:srgbClr val="FFFF00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pic>
        <p:nvPicPr>
          <p:cNvPr id="137" name="_x318880632" descr="EMB00001ab40d0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292" y="4787676"/>
            <a:ext cx="1087805" cy="8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_x318886072" descr="EMB00001ab40d0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80" y="4774535"/>
            <a:ext cx="1112554" cy="8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_x566886048" descr="EMB00001ab40d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84" y="4788098"/>
            <a:ext cx="1090911" cy="8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_x566871728" descr="EMB00001ab40d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76" y="4788098"/>
            <a:ext cx="1235393" cy="8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9" descr="C:\Users\Owner\Desktop\wtg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46" y="4841676"/>
            <a:ext cx="1063809" cy="8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3" descr="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77292" r="79932" b="8009"/>
          <a:stretch>
            <a:fillRect/>
          </a:stretch>
        </p:blipFill>
        <p:spPr bwMode="auto">
          <a:xfrm>
            <a:off x="481875" y="5634136"/>
            <a:ext cx="12954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 Box 65"/>
          <p:cNvSpPr txBox="1">
            <a:spLocks noChangeArrowheads="1"/>
          </p:cNvSpPr>
          <p:nvPr/>
        </p:nvSpPr>
        <p:spPr bwMode="auto">
          <a:xfrm>
            <a:off x="1901647" y="5666934"/>
            <a:ext cx="1297773" cy="9541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CS Wind, 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DongKook-S&amp;C,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Win&amp;p</a:t>
            </a:r>
            <a:endParaRPr lang="ko-KR" altLang="en-US" sz="14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44" name="Text Box 66"/>
          <p:cNvSpPr txBox="1">
            <a:spLocks noChangeArrowheads="1"/>
          </p:cNvSpPr>
          <p:nvPr/>
        </p:nvSpPr>
        <p:spPr bwMode="auto">
          <a:xfrm>
            <a:off x="3025831" y="5876795"/>
            <a:ext cx="1577676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KM, 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Humancomposite</a:t>
            </a:r>
            <a:endParaRPr lang="ko-KR" altLang="en-US" sz="1400" dirty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45" name="Text Box 67"/>
          <p:cNvSpPr txBox="1">
            <a:spLocks noChangeArrowheads="1"/>
          </p:cNvSpPr>
          <p:nvPr/>
        </p:nvSpPr>
        <p:spPr bwMode="auto">
          <a:xfrm>
            <a:off x="4585564" y="5988535"/>
            <a:ext cx="1081086" cy="52322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Woorim-gear</a:t>
            </a:r>
            <a:endParaRPr lang="ko-KR" altLang="en-US" sz="1400" dirty="0" smtClean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46" name="Text Box 68"/>
          <p:cNvSpPr txBox="1">
            <a:spLocks noChangeArrowheads="1"/>
          </p:cNvSpPr>
          <p:nvPr/>
        </p:nvSpPr>
        <p:spPr bwMode="auto">
          <a:xfrm>
            <a:off x="5810268" y="5768834"/>
            <a:ext cx="1381452" cy="7386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Hyundai-Heavy- Industries,</a:t>
            </a:r>
          </a:p>
          <a:p>
            <a:pPr algn="just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Unison, Hyosung</a:t>
            </a:r>
            <a:endParaRPr lang="ko-KR" altLang="en-US" sz="1400" spc="-100" dirty="0" smtClean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cxnSp>
        <p:nvCxnSpPr>
          <p:cNvPr id="147" name="직선 연결선 146"/>
          <p:cNvCxnSpPr/>
          <p:nvPr/>
        </p:nvCxnSpPr>
        <p:spPr>
          <a:xfrm>
            <a:off x="1907704" y="6570240"/>
            <a:ext cx="6676854" cy="0"/>
          </a:xfrm>
          <a:prstGeom prst="line">
            <a:avLst/>
          </a:prstGeom>
          <a:ln w="12700"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>
            <a:off x="8568065" y="4814858"/>
            <a:ext cx="0" cy="1743507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/>
          <p:nvPr/>
        </p:nvCxnSpPr>
        <p:spPr>
          <a:xfrm>
            <a:off x="7152413" y="4829415"/>
            <a:ext cx="0" cy="1743507"/>
          </a:xfrm>
          <a:prstGeom prst="line">
            <a:avLst/>
          </a:prstGeom>
          <a:ln>
            <a:solidFill>
              <a:srgbClr val="0A53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 Box 34"/>
          <p:cNvSpPr txBox="1">
            <a:spLocks noChangeArrowheads="1"/>
          </p:cNvSpPr>
          <p:nvPr/>
        </p:nvSpPr>
        <p:spPr bwMode="auto">
          <a:xfrm>
            <a:off x="560609" y="5850036"/>
            <a:ext cx="1220206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Korean </a:t>
            </a: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Companies</a:t>
            </a:r>
            <a:endParaRPr lang="ko-KR" altLang="en-US" sz="1600" dirty="0">
              <a:solidFill>
                <a:srgbClr val="FFFF00"/>
              </a:solidFill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151" name="모서리가 둥근 직사각형 150"/>
          <p:cNvSpPr/>
          <p:nvPr/>
        </p:nvSpPr>
        <p:spPr>
          <a:xfrm>
            <a:off x="467544" y="807236"/>
            <a:ext cx="1272362" cy="360040"/>
          </a:xfrm>
          <a:prstGeom prst="roundRect">
            <a:avLst/>
          </a:prstGeom>
          <a:solidFill>
            <a:srgbClr val="A035F9"/>
          </a:solidFill>
          <a:ln>
            <a:solidFill>
              <a:srgbClr val="A035F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-윤고딕330" panose="020B0600000101010101" charset="-127"/>
                <a:ea typeface="-윤고딕330" panose="020B0600000101010101" charset="-127"/>
                <a:cs typeface="Arial" pitchFamily="34" charset="0"/>
              </a:rPr>
              <a:t>PV</a:t>
            </a:r>
            <a:endParaRPr lang="ko-KR" altLang="en-US" sz="2400" b="1" dirty="0" smtClean="0">
              <a:latin typeface="-윤고딕330" panose="020B0600000101010101" charset="-127"/>
              <a:ea typeface="-윤고딕330" panose="020B0600000101010101" charset="-127"/>
              <a:cs typeface="Arial" pitchFamily="34" charset="0"/>
            </a:endParaRPr>
          </a:p>
        </p:txBody>
      </p:sp>
      <p:sp>
        <p:nvSpPr>
          <p:cNvPr id="153" name="Text Box 68"/>
          <p:cNvSpPr txBox="1">
            <a:spLocks noChangeArrowheads="1"/>
          </p:cNvSpPr>
          <p:nvPr/>
        </p:nvSpPr>
        <p:spPr bwMode="auto">
          <a:xfrm>
            <a:off x="7222996" y="5666934"/>
            <a:ext cx="1381452" cy="95410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Hyundai-Heavy- Industries,</a:t>
            </a:r>
          </a:p>
          <a:p>
            <a:pPr algn="just"/>
            <a:r>
              <a:rPr lang="en-US" altLang="ko-KR" sz="1400" spc="-100" dirty="0" smtClean="0"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Unison, Doosan, Hanjin Ind</a:t>
            </a:r>
            <a:endParaRPr lang="ko-KR" altLang="en-US" sz="1400" spc="-100" dirty="0" smtClean="0">
              <a:latin typeface="Arial" panose="020B0604020202020204" pitchFamily="34" charset="0"/>
              <a:ea typeface="HY견고딕" pitchFamily="18" charset="-127"/>
              <a:cs typeface="Arial" panose="020B0604020202020204" pitchFamily="34" charset="0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467544" y="3793232"/>
            <a:ext cx="1272362" cy="360040"/>
          </a:xfrm>
          <a:prstGeom prst="roundRect">
            <a:avLst/>
          </a:prstGeom>
          <a:solidFill>
            <a:srgbClr val="0A53E4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-윤고딕330" panose="020B0600000101010101" charset="-127"/>
                <a:ea typeface="-윤고딕330" panose="020B0600000101010101" charset="-127"/>
                <a:cs typeface="Arial" pitchFamily="34" charset="0"/>
              </a:rPr>
              <a:t>Wind</a:t>
            </a:r>
            <a:endParaRPr lang="ko-KR" altLang="en-US" sz="2400" b="1" dirty="0" smtClean="0">
              <a:latin typeface="-윤고딕330" panose="020B0600000101010101" charset="-127"/>
              <a:ea typeface="-윤고딕330" panose="020B0600000101010101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Box 8"/>
          <p:cNvSpPr txBox="1">
            <a:spLocks noChangeArrowheads="1"/>
          </p:cNvSpPr>
          <p:nvPr/>
        </p:nvSpPr>
        <p:spPr bwMode="auto">
          <a:xfrm>
            <a:off x="179512" y="152257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4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. NRE Strategies Scope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"/>
          <a:stretch/>
        </p:blipFill>
        <p:spPr>
          <a:xfrm>
            <a:off x="-4" y="1267500"/>
            <a:ext cx="9144000" cy="3488035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" b="56"/>
          <a:stretch/>
        </p:blipFill>
        <p:spPr>
          <a:xfrm>
            <a:off x="0" y="1772169"/>
            <a:ext cx="3887182" cy="2292748"/>
          </a:xfrm>
          <a:prstGeom prst="rect">
            <a:avLst/>
          </a:prstGeom>
        </p:spPr>
      </p:pic>
      <p:sp>
        <p:nvSpPr>
          <p:cNvPr id="79" name="직사각형 78"/>
          <p:cNvSpPr/>
          <p:nvPr/>
        </p:nvSpPr>
        <p:spPr>
          <a:xfrm>
            <a:off x="800100" y="1041415"/>
            <a:ext cx="8343900" cy="89527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grpSp>
        <p:nvGrpSpPr>
          <p:cNvPr id="80" name="그룹 79"/>
          <p:cNvGrpSpPr/>
          <p:nvPr/>
        </p:nvGrpSpPr>
        <p:grpSpPr>
          <a:xfrm>
            <a:off x="453079" y="971972"/>
            <a:ext cx="2318695" cy="1034164"/>
            <a:chOff x="453080" y="971972"/>
            <a:chExt cx="2137720" cy="1034164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453080" y="971972"/>
              <a:ext cx="2137720" cy="1034164"/>
            </a:xfrm>
            <a:prstGeom prst="roundRect">
              <a:avLst>
                <a:gd name="adj" fmla="val 7759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  <p:sp>
          <p:nvSpPr>
            <p:cNvPr id="82" name="모서리가 둥근 직사각형 81"/>
            <p:cNvSpPr/>
            <p:nvPr/>
          </p:nvSpPr>
          <p:spPr>
            <a:xfrm>
              <a:off x="479685" y="1000603"/>
              <a:ext cx="2084511" cy="949910"/>
            </a:xfrm>
            <a:prstGeom prst="roundRect">
              <a:avLst>
                <a:gd name="adj" fmla="val 7002"/>
              </a:avLst>
            </a:prstGeom>
            <a:gradFill>
              <a:gsLst>
                <a:gs pos="5000">
                  <a:schemeClr val="bg1">
                    <a:alpha val="23000"/>
                  </a:schemeClr>
                </a:gs>
                <a:gs pos="98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j-lt"/>
              </a:endParaRPr>
            </a:p>
          </p:txBody>
        </p:sp>
        <p:sp>
          <p:nvSpPr>
            <p:cNvPr id="83" name="모서리가 둥근 직사각형 82"/>
            <p:cNvSpPr/>
            <p:nvPr/>
          </p:nvSpPr>
          <p:spPr>
            <a:xfrm>
              <a:off x="613804" y="1104900"/>
              <a:ext cx="1854055" cy="768308"/>
            </a:xfrm>
            <a:prstGeom prst="roundRect">
              <a:avLst>
                <a:gd name="adj" fmla="val 6163"/>
              </a:avLst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</p:grpSp>
      <p:sp>
        <p:nvSpPr>
          <p:cNvPr id="84" name="직사각형 83"/>
          <p:cNvSpPr/>
          <p:nvPr/>
        </p:nvSpPr>
        <p:spPr>
          <a:xfrm>
            <a:off x="535449" y="1309254"/>
            <a:ext cx="2180455" cy="3403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2400" b="1" spc="-100" dirty="0">
                <a:solidFill>
                  <a:srgbClr val="4C2B7D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Target </a:t>
            </a:r>
            <a:r>
              <a:rPr lang="en-US" altLang="ko-KR" b="1" spc="-100" dirty="0">
                <a:solidFill>
                  <a:srgbClr val="4C2B7D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( ~ 2035)</a:t>
            </a:r>
          </a:p>
        </p:txBody>
      </p:sp>
      <p:sp>
        <p:nvSpPr>
          <p:cNvPr id="85" name="직사각형 84"/>
          <p:cNvSpPr/>
          <p:nvPr/>
        </p:nvSpPr>
        <p:spPr>
          <a:xfrm>
            <a:off x="2969279" y="1219975"/>
            <a:ext cx="4790025" cy="2492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-웹윤고딕130" panose="02030504000101010101" pitchFamily="18" charset="-127"/>
                <a:cs typeface="Arial" panose="020B0604020202020204" pitchFamily="34" charset="0"/>
              </a:rPr>
              <a:t>NRE Shares in TPES by 11%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-웹윤고딕130" panose="02030504000101010101" pitchFamily="18" charset="-127"/>
                <a:cs typeface="Arial" panose="020B0604020202020204" pitchFamily="34" charset="0"/>
              </a:rPr>
              <a:t>(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-웹윤고딕130" panose="02030504000101010101" pitchFamily="18" charset="-127"/>
                <a:cs typeface="Arial" panose="020B0604020202020204" pitchFamily="34" charset="0"/>
              </a:rPr>
              <a:t>4.62%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-웹윤고딕130" panose="02030504000101010101" pitchFamily="18" charset="-127"/>
                <a:cs typeface="Arial" panose="020B0604020202020204" pitchFamily="34" charset="0"/>
              </a:rPr>
              <a:t>in 2015)</a:t>
            </a:r>
          </a:p>
        </p:txBody>
      </p:sp>
      <p:sp>
        <p:nvSpPr>
          <p:cNvPr id="86" name="직사각형 85"/>
          <p:cNvSpPr/>
          <p:nvPr/>
        </p:nvSpPr>
        <p:spPr>
          <a:xfrm>
            <a:off x="2969279" y="1722933"/>
            <a:ext cx="4521828" cy="193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sz="1400" b="1" spc="-50" dirty="0">
                <a:solidFill>
                  <a:srgbClr val="522773"/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* </a:t>
            </a:r>
            <a:r>
              <a:rPr lang="en-US" altLang="ko-KR" sz="1400" b="1" dirty="0">
                <a:solidFill>
                  <a:srgbClr val="522773"/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4th New &amp; Renewable Energy Basic Plan </a:t>
            </a:r>
            <a:r>
              <a:rPr lang="en-US" altLang="ko-KR" sz="1200" b="1" dirty="0">
                <a:solidFill>
                  <a:srgbClr val="522773"/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(Sep. 2014)</a:t>
            </a:r>
          </a:p>
        </p:txBody>
      </p:sp>
      <p:cxnSp>
        <p:nvCxnSpPr>
          <p:cNvPr id="87" name="직선 연결선 86"/>
          <p:cNvCxnSpPr/>
          <p:nvPr/>
        </p:nvCxnSpPr>
        <p:spPr>
          <a:xfrm flipH="1">
            <a:off x="2933700" y="1543029"/>
            <a:ext cx="6210300" cy="0"/>
          </a:xfrm>
          <a:prstGeom prst="line">
            <a:avLst/>
          </a:prstGeom>
          <a:ln w="3175">
            <a:solidFill>
              <a:schemeClr val="accent4">
                <a:alpha val="2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직사각형 87"/>
          <p:cNvSpPr/>
          <p:nvPr/>
        </p:nvSpPr>
        <p:spPr>
          <a:xfrm>
            <a:off x="1035154" y="5631479"/>
            <a:ext cx="1094852" cy="230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R&amp;D Project</a:t>
            </a:r>
          </a:p>
        </p:txBody>
      </p:sp>
      <p:sp>
        <p:nvSpPr>
          <p:cNvPr id="89" name="이등변 삼각형 88"/>
          <p:cNvSpPr/>
          <p:nvPr/>
        </p:nvSpPr>
        <p:spPr>
          <a:xfrm rot="5400000">
            <a:off x="921362" y="5689054"/>
            <a:ext cx="80640" cy="6951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90" name="직사각형 89"/>
          <p:cNvSpPr/>
          <p:nvPr/>
        </p:nvSpPr>
        <p:spPr>
          <a:xfrm>
            <a:off x="1035154" y="5919032"/>
            <a:ext cx="1085233" cy="230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Pilot Project</a:t>
            </a:r>
          </a:p>
        </p:txBody>
      </p:sp>
      <p:sp>
        <p:nvSpPr>
          <p:cNvPr id="91" name="이등변 삼각형 90"/>
          <p:cNvSpPr/>
          <p:nvPr/>
        </p:nvSpPr>
        <p:spPr>
          <a:xfrm rot="5400000">
            <a:off x="921362" y="5981369"/>
            <a:ext cx="80640" cy="6951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92" name="직사각형 91"/>
          <p:cNvSpPr/>
          <p:nvPr/>
        </p:nvSpPr>
        <p:spPr>
          <a:xfrm>
            <a:off x="1035154" y="6188822"/>
            <a:ext cx="1572546" cy="415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International-</a:t>
            </a:r>
          </a:p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Cooperation R&amp;D</a:t>
            </a:r>
          </a:p>
        </p:txBody>
      </p:sp>
      <p:sp>
        <p:nvSpPr>
          <p:cNvPr id="93" name="이등변 삼각형 92"/>
          <p:cNvSpPr/>
          <p:nvPr/>
        </p:nvSpPr>
        <p:spPr>
          <a:xfrm rot="5400000">
            <a:off x="921362" y="6260683"/>
            <a:ext cx="80640" cy="6951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94" name="직사각형 93"/>
          <p:cNvSpPr/>
          <p:nvPr/>
        </p:nvSpPr>
        <p:spPr>
          <a:xfrm>
            <a:off x="3814081" y="5178092"/>
            <a:ext cx="1086836" cy="230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Certification</a:t>
            </a:r>
          </a:p>
        </p:txBody>
      </p:sp>
      <p:sp>
        <p:nvSpPr>
          <p:cNvPr id="95" name="이등변 삼각형 94"/>
          <p:cNvSpPr/>
          <p:nvPr/>
        </p:nvSpPr>
        <p:spPr>
          <a:xfrm rot="5400000">
            <a:off x="3700289" y="5258750"/>
            <a:ext cx="80640" cy="69517"/>
          </a:xfrm>
          <a:prstGeom prst="triangle">
            <a:avLst/>
          </a:prstGeom>
          <a:solidFill>
            <a:srgbClr val="3C96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3814081" y="5465645"/>
            <a:ext cx="1399422" cy="230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Standardization</a:t>
            </a:r>
          </a:p>
        </p:txBody>
      </p:sp>
      <p:sp>
        <p:nvSpPr>
          <p:cNvPr id="97" name="이등변 삼각형 96"/>
          <p:cNvSpPr/>
          <p:nvPr/>
        </p:nvSpPr>
        <p:spPr>
          <a:xfrm rot="5400000">
            <a:off x="3700289" y="5546303"/>
            <a:ext cx="80640" cy="69517"/>
          </a:xfrm>
          <a:prstGeom prst="triangle">
            <a:avLst/>
          </a:prstGeom>
          <a:solidFill>
            <a:srgbClr val="3C96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814081" y="5735435"/>
            <a:ext cx="1574149" cy="230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Capacity Building</a:t>
            </a:r>
          </a:p>
        </p:txBody>
      </p:sp>
      <p:sp>
        <p:nvSpPr>
          <p:cNvPr id="99" name="이등변 삼각형 98"/>
          <p:cNvSpPr/>
          <p:nvPr/>
        </p:nvSpPr>
        <p:spPr>
          <a:xfrm rot="5400000">
            <a:off x="3700289" y="5816093"/>
            <a:ext cx="80640" cy="69517"/>
          </a:xfrm>
          <a:prstGeom prst="triangle">
            <a:avLst/>
          </a:prstGeom>
          <a:solidFill>
            <a:srgbClr val="3C96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6489026" y="4389820"/>
            <a:ext cx="1631857" cy="2308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Subsidy Programs</a:t>
            </a:r>
          </a:p>
        </p:txBody>
      </p:sp>
      <p:sp>
        <p:nvSpPr>
          <p:cNvPr id="101" name="이등변 삼각형 100"/>
          <p:cNvSpPr/>
          <p:nvPr/>
        </p:nvSpPr>
        <p:spPr>
          <a:xfrm rot="5400000">
            <a:off x="6375234" y="4462784"/>
            <a:ext cx="80640" cy="69517"/>
          </a:xfrm>
          <a:prstGeom prst="triangle">
            <a:avLst/>
          </a:prstGeom>
          <a:solidFill>
            <a:srgbClr val="FF6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02" name="직사각형 101"/>
          <p:cNvSpPr/>
          <p:nvPr/>
        </p:nvSpPr>
        <p:spPr>
          <a:xfrm>
            <a:off x="6489026" y="4621038"/>
            <a:ext cx="135774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- Home &amp; Building</a:t>
            </a:r>
          </a:p>
          <a:p>
            <a:r>
              <a:rPr lang="en-US" altLang="ko-KR" sz="1200" b="1" dirty="0">
                <a:solidFill>
                  <a:schemeClr val="accent6">
                    <a:lumMod val="7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- Regional</a:t>
            </a:r>
          </a:p>
        </p:txBody>
      </p:sp>
      <p:sp>
        <p:nvSpPr>
          <p:cNvPr id="103" name="직사각형 102"/>
          <p:cNvSpPr/>
          <p:nvPr/>
        </p:nvSpPr>
        <p:spPr>
          <a:xfrm>
            <a:off x="6489026" y="5040609"/>
            <a:ext cx="1978106" cy="4154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Renewable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ea typeface="-웹윤고딕120" panose="02030504000101010101" pitchFamily="18" charset="-127"/>
              </a:rPr>
              <a:t>-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Portfolio</a:t>
            </a: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ea typeface="-웹윤고딕120" panose="02030504000101010101" pitchFamily="18" charset="-127"/>
              </a:rPr>
              <a:t>-</a:t>
            </a:r>
            <a:endParaRPr lang="en-US" altLang="ko-KR" sz="1500" b="1" dirty="0">
              <a:solidFill>
                <a:schemeClr val="tx1">
                  <a:lumMod val="85000"/>
                  <a:lumOff val="15000"/>
                </a:schemeClr>
              </a:solidFill>
              <a:latin typeface="-웹윤고딕120" panose="02030504000101010101" pitchFamily="18" charset="-127"/>
              <a:ea typeface="-웹윤고딕120" panose="02030504000101010101" pitchFamily="18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Standards</a:t>
            </a:r>
          </a:p>
        </p:txBody>
      </p:sp>
      <p:sp>
        <p:nvSpPr>
          <p:cNvPr id="104" name="이등변 삼각형 103"/>
          <p:cNvSpPr/>
          <p:nvPr/>
        </p:nvSpPr>
        <p:spPr>
          <a:xfrm rot="5400000">
            <a:off x="6375234" y="5113573"/>
            <a:ext cx="80640" cy="69517"/>
          </a:xfrm>
          <a:prstGeom prst="triangle">
            <a:avLst/>
          </a:prstGeom>
          <a:solidFill>
            <a:srgbClr val="FF6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05" name="직사각형 104"/>
          <p:cNvSpPr/>
          <p:nvPr/>
        </p:nvSpPr>
        <p:spPr>
          <a:xfrm>
            <a:off x="6489026" y="5501927"/>
            <a:ext cx="2654573" cy="207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Mandatory for Public Building</a:t>
            </a:r>
          </a:p>
        </p:txBody>
      </p:sp>
      <p:sp>
        <p:nvSpPr>
          <p:cNvPr id="106" name="이등변 삼각형 105"/>
          <p:cNvSpPr/>
          <p:nvPr/>
        </p:nvSpPr>
        <p:spPr>
          <a:xfrm rot="5400000">
            <a:off x="6375234" y="5573608"/>
            <a:ext cx="80640" cy="69517"/>
          </a:xfrm>
          <a:prstGeom prst="triangle">
            <a:avLst/>
          </a:prstGeom>
          <a:solidFill>
            <a:srgbClr val="FF6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07" name="직사각형 106"/>
          <p:cNvSpPr/>
          <p:nvPr/>
        </p:nvSpPr>
        <p:spPr>
          <a:xfrm>
            <a:off x="6489026" y="5773775"/>
            <a:ext cx="2300310" cy="207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Renewable Fuel Standard</a:t>
            </a:r>
          </a:p>
        </p:txBody>
      </p:sp>
      <p:sp>
        <p:nvSpPr>
          <p:cNvPr id="108" name="이등변 삼각형 107"/>
          <p:cNvSpPr/>
          <p:nvPr/>
        </p:nvSpPr>
        <p:spPr>
          <a:xfrm rot="5400000">
            <a:off x="6375234" y="5845456"/>
            <a:ext cx="80640" cy="69517"/>
          </a:xfrm>
          <a:prstGeom prst="triangle">
            <a:avLst/>
          </a:prstGeom>
          <a:solidFill>
            <a:srgbClr val="FF6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09" name="직사각형 108"/>
          <p:cNvSpPr/>
          <p:nvPr/>
        </p:nvSpPr>
        <p:spPr>
          <a:xfrm>
            <a:off x="6489026" y="6029148"/>
            <a:ext cx="1712007" cy="207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Loan/Tax Incentive</a:t>
            </a:r>
          </a:p>
        </p:txBody>
      </p:sp>
      <p:sp>
        <p:nvSpPr>
          <p:cNvPr id="110" name="이등변 삼각형 109"/>
          <p:cNvSpPr/>
          <p:nvPr/>
        </p:nvSpPr>
        <p:spPr>
          <a:xfrm rot="5400000">
            <a:off x="6375234" y="6100829"/>
            <a:ext cx="80640" cy="69517"/>
          </a:xfrm>
          <a:prstGeom prst="triangle">
            <a:avLst/>
          </a:prstGeom>
          <a:solidFill>
            <a:srgbClr val="FF6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11" name="직사각형 110"/>
          <p:cNvSpPr/>
          <p:nvPr/>
        </p:nvSpPr>
        <p:spPr>
          <a:xfrm>
            <a:off x="6489026" y="6292758"/>
            <a:ext cx="1687963" cy="207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none" lIns="0" tIns="0" rIns="0" bIns="0">
            <a:spAutoFit/>
            <a:sp3d extrusionH="6350"/>
          </a:bodyPr>
          <a:lstStyle/>
          <a:p>
            <a:pPr>
              <a:lnSpc>
                <a:spcPct val="90000"/>
              </a:lnSpc>
            </a:pPr>
            <a:r>
              <a:rPr lang="en-US" altLang="ko-KR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-웹윤고딕120" panose="02030504000101010101" pitchFamily="18" charset="-127"/>
                <a:ea typeface="-웹윤고딕120" panose="02030504000101010101" pitchFamily="18" charset="-127"/>
              </a:rPr>
              <a:t>PV Rental Program</a:t>
            </a:r>
          </a:p>
        </p:txBody>
      </p:sp>
      <p:sp>
        <p:nvSpPr>
          <p:cNvPr id="112" name="이등변 삼각형 111"/>
          <p:cNvSpPr/>
          <p:nvPr/>
        </p:nvSpPr>
        <p:spPr>
          <a:xfrm rot="5400000">
            <a:off x="6375234" y="6364439"/>
            <a:ext cx="80640" cy="69517"/>
          </a:xfrm>
          <a:prstGeom prst="triangle">
            <a:avLst/>
          </a:prstGeom>
          <a:solidFill>
            <a:srgbClr val="FF6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113" name="직선 연결선 112"/>
          <p:cNvCxnSpPr/>
          <p:nvPr/>
        </p:nvCxnSpPr>
        <p:spPr>
          <a:xfrm>
            <a:off x="4436530" y="4558609"/>
            <a:ext cx="0" cy="449048"/>
          </a:xfrm>
          <a:prstGeom prst="line">
            <a:avLst/>
          </a:prstGeom>
          <a:ln>
            <a:solidFill>
              <a:srgbClr val="3C9651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직사각형 113"/>
          <p:cNvSpPr/>
          <p:nvPr/>
        </p:nvSpPr>
        <p:spPr>
          <a:xfrm>
            <a:off x="3876007" y="5001036"/>
            <a:ext cx="1121047" cy="45719"/>
          </a:xfrm>
          <a:prstGeom prst="rect">
            <a:avLst/>
          </a:prstGeom>
          <a:solidFill>
            <a:srgbClr val="3C9651">
              <a:alpha val="5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115" name="타원 114"/>
          <p:cNvSpPr/>
          <p:nvPr/>
        </p:nvSpPr>
        <p:spPr>
          <a:xfrm>
            <a:off x="3574853" y="3086390"/>
            <a:ext cx="1723354" cy="1723354"/>
          </a:xfrm>
          <a:prstGeom prst="ellipse">
            <a:avLst/>
          </a:prstGeom>
          <a:solidFill>
            <a:srgbClr val="3C96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116" name="타원 115"/>
          <p:cNvSpPr/>
          <p:nvPr/>
        </p:nvSpPr>
        <p:spPr>
          <a:xfrm>
            <a:off x="3684391" y="3195928"/>
            <a:ext cx="1504279" cy="150427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cxnSp>
        <p:nvCxnSpPr>
          <p:cNvPr id="117" name="직선 연결선 116"/>
          <p:cNvCxnSpPr/>
          <p:nvPr/>
        </p:nvCxnSpPr>
        <p:spPr>
          <a:xfrm>
            <a:off x="1674280" y="5011691"/>
            <a:ext cx="0" cy="449048"/>
          </a:xfrm>
          <a:prstGeom prst="line">
            <a:avLst/>
          </a:prstGeom>
          <a:ln>
            <a:solidFill>
              <a:srgbClr val="0070C0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직사각형 117"/>
          <p:cNvSpPr/>
          <p:nvPr/>
        </p:nvSpPr>
        <p:spPr>
          <a:xfrm>
            <a:off x="1113757" y="5454118"/>
            <a:ext cx="1121047" cy="45719"/>
          </a:xfrm>
          <a:prstGeom prst="rect">
            <a:avLst/>
          </a:prstGeom>
          <a:solidFill>
            <a:srgbClr val="0070C0">
              <a:alpha val="5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cxnSp>
        <p:nvCxnSpPr>
          <p:cNvPr id="119" name="직선 연결선 118"/>
          <p:cNvCxnSpPr/>
          <p:nvPr/>
        </p:nvCxnSpPr>
        <p:spPr>
          <a:xfrm>
            <a:off x="7198780" y="3780802"/>
            <a:ext cx="0" cy="449048"/>
          </a:xfrm>
          <a:prstGeom prst="line">
            <a:avLst/>
          </a:prstGeom>
          <a:ln>
            <a:solidFill>
              <a:srgbClr val="FF6E01">
                <a:alpha val="4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/>
          <p:cNvSpPr/>
          <p:nvPr/>
        </p:nvSpPr>
        <p:spPr>
          <a:xfrm>
            <a:off x="6638257" y="4223229"/>
            <a:ext cx="1121047" cy="45719"/>
          </a:xfrm>
          <a:prstGeom prst="rect">
            <a:avLst/>
          </a:prstGeom>
          <a:solidFill>
            <a:srgbClr val="FF6E01">
              <a:alpha val="5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121" name="타원 120"/>
          <p:cNvSpPr/>
          <p:nvPr/>
        </p:nvSpPr>
        <p:spPr>
          <a:xfrm>
            <a:off x="6337103" y="2315475"/>
            <a:ext cx="1723354" cy="17233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22" name="타원 121"/>
          <p:cNvSpPr/>
          <p:nvPr/>
        </p:nvSpPr>
        <p:spPr>
          <a:xfrm>
            <a:off x="6446641" y="2425013"/>
            <a:ext cx="1504279" cy="150427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23" name="타원 122"/>
          <p:cNvSpPr/>
          <p:nvPr/>
        </p:nvSpPr>
        <p:spPr>
          <a:xfrm>
            <a:off x="3605230" y="3112057"/>
            <a:ext cx="1674127" cy="1674127"/>
          </a:xfrm>
          <a:prstGeom prst="ellipse">
            <a:avLst/>
          </a:prstGeom>
          <a:gradFill>
            <a:gsLst>
              <a:gs pos="5000">
                <a:schemeClr val="bg1">
                  <a:alpha val="23000"/>
                </a:schemeClr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124" name="타원 123"/>
          <p:cNvSpPr/>
          <p:nvPr/>
        </p:nvSpPr>
        <p:spPr>
          <a:xfrm>
            <a:off x="6364906" y="2337701"/>
            <a:ext cx="1674127" cy="1674127"/>
          </a:xfrm>
          <a:prstGeom prst="ellipse">
            <a:avLst/>
          </a:prstGeom>
          <a:gradFill>
            <a:gsLst>
              <a:gs pos="5000">
                <a:schemeClr val="bg1">
                  <a:alpha val="23000"/>
                </a:schemeClr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3887182" y="4343459"/>
            <a:ext cx="1098696" cy="193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400" b="1" dirty="0">
                <a:solidFill>
                  <a:srgbClr val="2E743F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INFRA</a:t>
            </a:r>
          </a:p>
        </p:txBody>
      </p:sp>
      <p:pic>
        <p:nvPicPr>
          <p:cNvPr id="126" name="그림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53" y="2490799"/>
            <a:ext cx="1420030" cy="1210946"/>
          </a:xfrm>
          <a:prstGeom prst="rect">
            <a:avLst/>
          </a:prstGeom>
        </p:spPr>
      </p:pic>
      <p:sp>
        <p:nvSpPr>
          <p:cNvPr id="127" name="직사각형 126"/>
          <p:cNvSpPr/>
          <p:nvPr/>
        </p:nvSpPr>
        <p:spPr>
          <a:xfrm>
            <a:off x="6548305" y="3494703"/>
            <a:ext cx="1295824" cy="193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350" b="1" dirty="0">
                <a:solidFill>
                  <a:srgbClr val="E26100"/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DEPLOYMENT</a:t>
            </a:r>
          </a:p>
        </p:txBody>
      </p:sp>
      <p:pic>
        <p:nvPicPr>
          <p:cNvPr id="128" name="그림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7" y="2695121"/>
            <a:ext cx="1037904" cy="995144"/>
          </a:xfrm>
          <a:prstGeom prst="rect">
            <a:avLst/>
          </a:prstGeom>
        </p:spPr>
      </p:pic>
      <p:sp>
        <p:nvSpPr>
          <p:cNvPr id="129" name="타원 128"/>
          <p:cNvSpPr/>
          <p:nvPr/>
        </p:nvSpPr>
        <p:spPr>
          <a:xfrm>
            <a:off x="812603" y="3554517"/>
            <a:ext cx="1723354" cy="172335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30" name="타원 129"/>
          <p:cNvSpPr/>
          <p:nvPr/>
        </p:nvSpPr>
        <p:spPr>
          <a:xfrm>
            <a:off x="922141" y="3664055"/>
            <a:ext cx="1504279" cy="150427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131" name="타원 130"/>
          <p:cNvSpPr/>
          <p:nvPr/>
        </p:nvSpPr>
        <p:spPr>
          <a:xfrm>
            <a:off x="829079" y="3581614"/>
            <a:ext cx="1674127" cy="1674127"/>
          </a:xfrm>
          <a:prstGeom prst="ellipse">
            <a:avLst/>
          </a:prstGeom>
          <a:gradFill>
            <a:gsLst>
              <a:gs pos="5000">
                <a:schemeClr val="bg1">
                  <a:alpha val="23000"/>
                </a:schemeClr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latin typeface="+mj-lt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1122556" y="4830957"/>
            <a:ext cx="1098696" cy="1985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0" tIns="0" rIns="0" bIns="0">
            <a:spAutoFit/>
            <a:sp3d extrusionH="6350"/>
          </a:bodyPr>
          <a:lstStyle/>
          <a:p>
            <a:pPr algn="ctr">
              <a:lnSpc>
                <a:spcPct val="90000"/>
              </a:lnSpc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-웹윤고딕140" panose="02030504000101010101" pitchFamily="18" charset="-127"/>
                <a:ea typeface="-웹윤고딕140" panose="02030504000101010101" pitchFamily="18" charset="-127"/>
              </a:rPr>
              <a:t>R&amp;D</a:t>
            </a:r>
          </a:p>
        </p:txBody>
      </p:sp>
      <p:pic>
        <p:nvPicPr>
          <p:cNvPr id="133" name="그림 1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64" y="3360900"/>
            <a:ext cx="965211" cy="965211"/>
          </a:xfrm>
          <a:prstGeom prst="rect">
            <a:avLst/>
          </a:prstGeom>
        </p:spPr>
      </p:pic>
      <p:pic>
        <p:nvPicPr>
          <p:cNvPr id="134" name="그림 1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28" y="3797804"/>
            <a:ext cx="777347" cy="850849"/>
          </a:xfrm>
          <a:prstGeom prst="rect">
            <a:avLst/>
          </a:prstGeom>
        </p:spPr>
      </p:pic>
      <p:pic>
        <p:nvPicPr>
          <p:cNvPr id="135" name="그림 1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4780" y="3980592"/>
            <a:ext cx="760461" cy="8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3" descr="C:\Users\onnoo-05\Desktop\에관공_이사장\최종\png\4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84" b="-15"/>
          <a:stretch>
            <a:fillRect/>
          </a:stretch>
        </p:blipFill>
        <p:spPr bwMode="auto">
          <a:xfrm>
            <a:off x="0" y="1801813"/>
            <a:ext cx="17573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onnoo-05\Desktop\에관공_이사장\최종\png\4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t="62714" r="12688" b="23637"/>
          <a:stretch>
            <a:fillRect/>
          </a:stretch>
        </p:blipFill>
        <p:spPr bwMode="auto">
          <a:xfrm>
            <a:off x="1865312" y="2726943"/>
            <a:ext cx="7018659" cy="28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91680" y="2236788"/>
            <a:ext cx="74523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en-US" altLang="ko-KR" sz="3300" b="1" dirty="0" smtClean="0">
                <a:solidFill>
                  <a:srgbClr val="063773"/>
                </a:solidFill>
                <a:latin typeface="Verdana" pitchFamily="34" charset="0"/>
                <a:ea typeface="맑은 고딕" pitchFamily="50" charset="-127"/>
              </a:rPr>
              <a:t>Main Policies and Strategies </a:t>
            </a:r>
            <a:r>
              <a:rPr kumimoji="0" lang="en-US" altLang="ko-KR" sz="3300" b="1" dirty="0">
                <a:solidFill>
                  <a:srgbClr val="063773"/>
                </a:solidFill>
                <a:latin typeface="Verdana" pitchFamily="34" charset="0"/>
                <a:ea typeface="맑은 고딕" pitchFamily="50" charset="-127"/>
              </a:rPr>
              <a:t> </a:t>
            </a:r>
            <a:r>
              <a:rPr kumimoji="0" lang="en-US" altLang="ko-KR" sz="3300" b="1" dirty="0" smtClean="0">
                <a:solidFill>
                  <a:srgbClr val="063773"/>
                </a:solidFill>
                <a:latin typeface="Verdana" pitchFamily="34" charset="0"/>
                <a:ea typeface="맑은 고딕" pitchFamily="50" charset="-127"/>
              </a:rPr>
              <a:t>  in NRE</a:t>
            </a:r>
            <a:endParaRPr kumimoji="0" lang="ko-KR" altLang="en-US" sz="3300" b="1" dirty="0">
              <a:solidFill>
                <a:srgbClr val="063773"/>
              </a:solidFill>
              <a:latin typeface="Verdana" pitchFamily="34" charset="0"/>
              <a:ea typeface="맑은 고딕" pitchFamily="50" charset="-127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43608" y="2155825"/>
            <a:ext cx="4778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kumimoji="0" lang="en-US" altLang="ko-KR" sz="4000" b="1" dirty="0" smtClean="0">
                <a:solidFill>
                  <a:schemeClr val="bg1"/>
                </a:solidFill>
                <a:ea typeface="바탕체" pitchFamily="17" charset="-127"/>
                <a:cs typeface="Arial" charset="0"/>
              </a:rPr>
              <a:t>Ⅱ</a:t>
            </a:r>
            <a:endParaRPr kumimoji="0" lang="ko-KR" altLang="en-US" sz="4000" b="1" dirty="0">
              <a:solidFill>
                <a:schemeClr val="bg1"/>
              </a:solidFill>
              <a:ea typeface="바탕체" pitchFamily="17" charset="-127"/>
              <a:cs typeface="Arial" charset="0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7288442" y="188640"/>
            <a:ext cx="1676046" cy="287809"/>
            <a:chOff x="886213" y="896012"/>
            <a:chExt cx="3768004" cy="647038"/>
          </a:xfrm>
        </p:grpSpPr>
        <p:grpSp>
          <p:nvGrpSpPr>
            <p:cNvPr id="16" name="그룹 7"/>
            <p:cNvGrpSpPr/>
            <p:nvPr/>
          </p:nvGrpSpPr>
          <p:grpSpPr>
            <a:xfrm>
              <a:off x="886213" y="896012"/>
              <a:ext cx="695364" cy="647038"/>
              <a:chOff x="-785850" y="214290"/>
              <a:chExt cx="1076364" cy="1001559"/>
            </a:xfrm>
          </p:grpSpPr>
          <p:sp>
            <p:nvSpPr>
              <p:cNvPr id="36" name="Freeform 5"/>
              <p:cNvSpPr>
                <a:spLocks noEditPoints="1"/>
              </p:cNvSpPr>
              <p:nvPr/>
            </p:nvSpPr>
            <p:spPr bwMode="auto">
              <a:xfrm>
                <a:off x="-785850" y="214290"/>
                <a:ext cx="1076364" cy="1001559"/>
              </a:xfrm>
              <a:custGeom>
                <a:avLst/>
                <a:gdLst>
                  <a:gd name="T0" fmla="*/ 123 w 247"/>
                  <a:gd name="T1" fmla="*/ 0 h 227"/>
                  <a:gd name="T2" fmla="*/ 123 w 247"/>
                  <a:gd name="T3" fmla="*/ 0 h 227"/>
                  <a:gd name="T4" fmla="*/ 0 w 247"/>
                  <a:gd name="T5" fmla="*/ 114 h 227"/>
                  <a:gd name="T6" fmla="*/ 0 w 247"/>
                  <a:gd name="T7" fmla="*/ 114 h 227"/>
                  <a:gd name="T8" fmla="*/ 123 w 247"/>
                  <a:gd name="T9" fmla="*/ 227 h 227"/>
                  <a:gd name="T10" fmla="*/ 123 w 247"/>
                  <a:gd name="T11" fmla="*/ 227 h 227"/>
                  <a:gd name="T12" fmla="*/ 247 w 247"/>
                  <a:gd name="T13" fmla="*/ 114 h 227"/>
                  <a:gd name="T14" fmla="*/ 247 w 247"/>
                  <a:gd name="T15" fmla="*/ 114 h 227"/>
                  <a:gd name="T16" fmla="*/ 123 w 247"/>
                  <a:gd name="T17" fmla="*/ 0 h 227"/>
                  <a:gd name="T18" fmla="*/ 234 w 247"/>
                  <a:gd name="T19" fmla="*/ 114 h 227"/>
                  <a:gd name="T20" fmla="*/ 234 w 247"/>
                  <a:gd name="T21" fmla="*/ 114 h 227"/>
                  <a:gd name="T22" fmla="*/ 123 w 247"/>
                  <a:gd name="T23" fmla="*/ 222 h 227"/>
                  <a:gd name="T24" fmla="*/ 12 w 247"/>
                  <a:gd name="T25" fmla="*/ 114 h 227"/>
                  <a:gd name="T26" fmla="*/ 12 w 247"/>
                  <a:gd name="T27" fmla="*/ 114 h 227"/>
                  <a:gd name="T28" fmla="*/ 123 w 247"/>
                  <a:gd name="T29" fmla="*/ 6 h 227"/>
                  <a:gd name="T30" fmla="*/ 234 w 247"/>
                  <a:gd name="T31" fmla="*/ 11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227"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47" y="2"/>
                      <a:pt x="0" y="56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71"/>
                      <a:pt x="47" y="225"/>
                      <a:pt x="123" y="227"/>
                    </a:cubicBezTo>
                    <a:cubicBezTo>
                      <a:pt x="123" y="227"/>
                      <a:pt x="123" y="227"/>
                      <a:pt x="123" y="227"/>
                    </a:cubicBezTo>
                    <a:cubicBezTo>
                      <a:pt x="200" y="225"/>
                      <a:pt x="247" y="171"/>
                      <a:pt x="247" y="114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7" y="56"/>
                      <a:pt x="200" y="2"/>
                      <a:pt x="123" y="0"/>
                    </a:cubicBezTo>
                    <a:moveTo>
                      <a:pt x="234" y="114"/>
                    </a:moveTo>
                    <a:cubicBezTo>
                      <a:pt x="234" y="114"/>
                      <a:pt x="234" y="114"/>
                      <a:pt x="234" y="114"/>
                    </a:cubicBezTo>
                    <a:cubicBezTo>
                      <a:pt x="234" y="168"/>
                      <a:pt x="200" y="219"/>
                      <a:pt x="123" y="222"/>
                    </a:cubicBezTo>
                    <a:cubicBezTo>
                      <a:pt x="46" y="219"/>
                      <a:pt x="12" y="168"/>
                      <a:pt x="12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60"/>
                      <a:pt x="46" y="8"/>
                      <a:pt x="123" y="6"/>
                    </a:cubicBezTo>
                    <a:cubicBezTo>
                      <a:pt x="200" y="8"/>
                      <a:pt x="234" y="60"/>
                      <a:pt x="234" y="114"/>
                    </a:cubicBez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234410" y="7171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-249746" y="11929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9" name="Rectangle 8"/>
              <p:cNvSpPr>
                <a:spLocks noChangeArrowheads="1"/>
              </p:cNvSpPr>
              <p:nvPr/>
            </p:nvSpPr>
            <p:spPr bwMode="auto">
              <a:xfrm>
                <a:off x="-249746" y="241303"/>
                <a:ext cx="2078" cy="2078"/>
              </a:xfrm>
              <a:prstGeom prst="rect">
                <a:avLst/>
              </a:pr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-571824" y="241303"/>
                <a:ext cx="648312" cy="951689"/>
              </a:xfrm>
              <a:custGeom>
                <a:avLst/>
                <a:gdLst>
                  <a:gd name="T0" fmla="*/ 137 w 149"/>
                  <a:gd name="T1" fmla="*/ 76 h 216"/>
                  <a:gd name="T2" fmla="*/ 137 w 149"/>
                  <a:gd name="T3" fmla="*/ 76 h 216"/>
                  <a:gd name="T4" fmla="*/ 76 w 149"/>
                  <a:gd name="T5" fmla="*/ 151 h 216"/>
                  <a:gd name="T6" fmla="*/ 70 w 149"/>
                  <a:gd name="T7" fmla="*/ 143 h 216"/>
                  <a:gd name="T8" fmla="*/ 131 w 149"/>
                  <a:gd name="T9" fmla="*/ 68 h 216"/>
                  <a:gd name="T10" fmla="*/ 106 w 149"/>
                  <a:gd name="T11" fmla="*/ 38 h 216"/>
                  <a:gd name="T12" fmla="*/ 45 w 149"/>
                  <a:gd name="T13" fmla="*/ 112 h 216"/>
                  <a:gd name="T14" fmla="*/ 39 w 149"/>
                  <a:gd name="T15" fmla="*/ 105 h 216"/>
                  <a:gd name="T16" fmla="*/ 99 w 149"/>
                  <a:gd name="T17" fmla="*/ 31 h 216"/>
                  <a:gd name="T18" fmla="*/ 74 w 149"/>
                  <a:gd name="T19" fmla="*/ 0 h 216"/>
                  <a:gd name="T20" fmla="*/ 12 w 149"/>
                  <a:gd name="T21" fmla="*/ 76 h 216"/>
                  <a:gd name="T22" fmla="*/ 0 w 149"/>
                  <a:gd name="T23" fmla="*/ 108 h 216"/>
                  <a:gd name="T24" fmla="*/ 12 w 149"/>
                  <a:gd name="T25" fmla="*/ 139 h 216"/>
                  <a:gd name="T26" fmla="*/ 74 w 149"/>
                  <a:gd name="T27" fmla="*/ 216 h 216"/>
                  <a:gd name="T28" fmla="*/ 137 w 149"/>
                  <a:gd name="T29" fmla="*/ 139 h 216"/>
                  <a:gd name="T30" fmla="*/ 149 w 149"/>
                  <a:gd name="T31" fmla="*/ 108 h 216"/>
                  <a:gd name="T32" fmla="*/ 137 w 149"/>
                  <a:gd name="T33" fmla="*/ 7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9" h="216">
                    <a:moveTo>
                      <a:pt x="137" y="76"/>
                    </a:moveTo>
                    <a:cubicBezTo>
                      <a:pt x="137" y="76"/>
                      <a:pt x="137" y="76"/>
                      <a:pt x="137" y="76"/>
                    </a:cubicBezTo>
                    <a:cubicBezTo>
                      <a:pt x="76" y="151"/>
                      <a:pt x="76" y="151"/>
                      <a:pt x="76" y="151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0" y="88"/>
                      <a:pt x="0" y="108"/>
                    </a:cubicBezTo>
                    <a:cubicBezTo>
                      <a:pt x="0" y="127"/>
                      <a:pt x="12" y="139"/>
                      <a:pt x="12" y="139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137" y="139"/>
                      <a:pt x="137" y="139"/>
                      <a:pt x="137" y="139"/>
                    </a:cubicBezTo>
                    <a:cubicBezTo>
                      <a:pt x="137" y="139"/>
                      <a:pt x="149" y="127"/>
                      <a:pt x="149" y="108"/>
                    </a:cubicBezTo>
                    <a:cubicBezTo>
                      <a:pt x="149" y="88"/>
                      <a:pt x="137" y="76"/>
                      <a:pt x="137" y="76"/>
                    </a:cubicBezTo>
                  </a:path>
                </a:pathLst>
              </a:custGeom>
              <a:solidFill>
                <a:srgbClr val="085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grpSp>
          <p:nvGrpSpPr>
            <p:cNvPr id="17" name="그룹 13"/>
            <p:cNvGrpSpPr/>
            <p:nvPr/>
          </p:nvGrpSpPr>
          <p:grpSpPr>
            <a:xfrm>
              <a:off x="1713449" y="1014201"/>
              <a:ext cx="2915691" cy="183161"/>
              <a:chOff x="537787" y="328575"/>
              <a:chExt cx="5259597" cy="330391"/>
            </a:xfrm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537787" y="336887"/>
                <a:ext cx="232727" cy="317922"/>
              </a:xfrm>
              <a:custGeom>
                <a:avLst/>
                <a:gdLst>
                  <a:gd name="T0" fmla="*/ 25 w 53"/>
                  <a:gd name="T1" fmla="*/ 35 h 72"/>
                  <a:gd name="T2" fmla="*/ 53 w 53"/>
                  <a:gd name="T3" fmla="*/ 72 h 72"/>
                  <a:gd name="T4" fmla="*/ 38 w 53"/>
                  <a:gd name="T5" fmla="*/ 72 h 72"/>
                  <a:gd name="T6" fmla="*/ 30 w 53"/>
                  <a:gd name="T7" fmla="*/ 61 h 72"/>
                  <a:gd name="T8" fmla="*/ 24 w 53"/>
                  <a:gd name="T9" fmla="*/ 53 h 72"/>
                  <a:gd name="T10" fmla="*/ 19 w 53"/>
                  <a:gd name="T11" fmla="*/ 47 h 72"/>
                  <a:gd name="T12" fmla="*/ 16 w 53"/>
                  <a:gd name="T13" fmla="*/ 43 h 72"/>
                  <a:gd name="T14" fmla="*/ 14 w 53"/>
                  <a:gd name="T15" fmla="*/ 40 h 72"/>
                  <a:gd name="T16" fmla="*/ 14 w 53"/>
                  <a:gd name="T17" fmla="*/ 72 h 72"/>
                  <a:gd name="T18" fmla="*/ 0 w 53"/>
                  <a:gd name="T19" fmla="*/ 72 h 72"/>
                  <a:gd name="T20" fmla="*/ 0 w 53"/>
                  <a:gd name="T21" fmla="*/ 0 h 72"/>
                  <a:gd name="T22" fmla="*/ 14 w 53"/>
                  <a:gd name="T23" fmla="*/ 0 h 72"/>
                  <a:gd name="T24" fmla="*/ 14 w 53"/>
                  <a:gd name="T25" fmla="*/ 30 h 72"/>
                  <a:gd name="T26" fmla="*/ 37 w 53"/>
                  <a:gd name="T27" fmla="*/ 0 h 72"/>
                  <a:gd name="T28" fmla="*/ 53 w 53"/>
                  <a:gd name="T29" fmla="*/ 0 h 72"/>
                  <a:gd name="T30" fmla="*/ 25 w 53"/>
                  <a:gd name="T31" fmla="*/ 3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72">
                    <a:moveTo>
                      <a:pt x="25" y="35"/>
                    </a:moveTo>
                    <a:cubicBezTo>
                      <a:pt x="53" y="72"/>
                      <a:pt x="53" y="72"/>
                      <a:pt x="53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5" y="68"/>
                      <a:pt x="32" y="64"/>
                      <a:pt x="30" y="61"/>
                    </a:cubicBezTo>
                    <a:cubicBezTo>
                      <a:pt x="27" y="58"/>
                      <a:pt x="25" y="55"/>
                      <a:pt x="24" y="53"/>
                    </a:cubicBezTo>
                    <a:cubicBezTo>
                      <a:pt x="22" y="50"/>
                      <a:pt x="20" y="49"/>
                      <a:pt x="19" y="47"/>
                    </a:cubicBezTo>
                    <a:cubicBezTo>
                      <a:pt x="18" y="46"/>
                      <a:pt x="17" y="44"/>
                      <a:pt x="16" y="43"/>
                    </a:cubicBezTo>
                    <a:cubicBezTo>
                      <a:pt x="15" y="41"/>
                      <a:pt x="14" y="40"/>
                      <a:pt x="14" y="40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25" y="3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803761" y="328576"/>
                <a:ext cx="249351" cy="330390"/>
              </a:xfrm>
              <a:custGeom>
                <a:avLst/>
                <a:gdLst>
                  <a:gd name="T0" fmla="*/ 57 w 57"/>
                  <a:gd name="T1" fmla="*/ 50 h 75"/>
                  <a:gd name="T2" fmla="*/ 55 w 57"/>
                  <a:gd name="T3" fmla="*/ 61 h 75"/>
                  <a:gd name="T4" fmla="*/ 50 w 57"/>
                  <a:gd name="T5" fmla="*/ 69 h 75"/>
                  <a:gd name="T6" fmla="*/ 41 w 57"/>
                  <a:gd name="T7" fmla="*/ 74 h 75"/>
                  <a:gd name="T8" fmla="*/ 29 w 57"/>
                  <a:gd name="T9" fmla="*/ 75 h 75"/>
                  <a:gd name="T10" fmla="*/ 16 w 57"/>
                  <a:gd name="T11" fmla="*/ 74 h 75"/>
                  <a:gd name="T12" fmla="*/ 7 w 57"/>
                  <a:gd name="T13" fmla="*/ 69 h 75"/>
                  <a:gd name="T14" fmla="*/ 2 w 57"/>
                  <a:gd name="T15" fmla="*/ 61 h 75"/>
                  <a:gd name="T16" fmla="*/ 0 w 57"/>
                  <a:gd name="T17" fmla="*/ 50 h 75"/>
                  <a:gd name="T18" fmla="*/ 0 w 57"/>
                  <a:gd name="T19" fmla="*/ 26 h 75"/>
                  <a:gd name="T20" fmla="*/ 2 w 57"/>
                  <a:gd name="T21" fmla="*/ 14 h 75"/>
                  <a:gd name="T22" fmla="*/ 7 w 57"/>
                  <a:gd name="T23" fmla="*/ 6 h 75"/>
                  <a:gd name="T24" fmla="*/ 16 w 57"/>
                  <a:gd name="T25" fmla="*/ 2 h 75"/>
                  <a:gd name="T26" fmla="*/ 29 w 57"/>
                  <a:gd name="T27" fmla="*/ 0 h 75"/>
                  <a:gd name="T28" fmla="*/ 41 w 57"/>
                  <a:gd name="T29" fmla="*/ 2 h 75"/>
                  <a:gd name="T30" fmla="*/ 50 w 57"/>
                  <a:gd name="T31" fmla="*/ 6 h 75"/>
                  <a:gd name="T32" fmla="*/ 55 w 57"/>
                  <a:gd name="T33" fmla="*/ 14 h 75"/>
                  <a:gd name="T34" fmla="*/ 57 w 57"/>
                  <a:gd name="T35" fmla="*/ 26 h 75"/>
                  <a:gd name="T36" fmla="*/ 57 w 57"/>
                  <a:gd name="T37" fmla="*/ 50 h 75"/>
                  <a:gd name="T38" fmla="*/ 14 w 57"/>
                  <a:gd name="T39" fmla="*/ 50 h 75"/>
                  <a:gd name="T40" fmla="*/ 17 w 57"/>
                  <a:gd name="T41" fmla="*/ 61 h 75"/>
                  <a:gd name="T42" fmla="*/ 29 w 57"/>
                  <a:gd name="T43" fmla="*/ 65 h 75"/>
                  <a:gd name="T44" fmla="*/ 40 w 57"/>
                  <a:gd name="T45" fmla="*/ 61 h 75"/>
                  <a:gd name="T46" fmla="*/ 44 w 57"/>
                  <a:gd name="T47" fmla="*/ 50 h 75"/>
                  <a:gd name="T48" fmla="*/ 44 w 57"/>
                  <a:gd name="T49" fmla="*/ 25 h 75"/>
                  <a:gd name="T50" fmla="*/ 40 w 57"/>
                  <a:gd name="T51" fmla="*/ 14 h 75"/>
                  <a:gd name="T52" fmla="*/ 29 w 57"/>
                  <a:gd name="T53" fmla="*/ 11 h 75"/>
                  <a:gd name="T54" fmla="*/ 17 w 57"/>
                  <a:gd name="T55" fmla="*/ 14 h 75"/>
                  <a:gd name="T56" fmla="*/ 14 w 57"/>
                  <a:gd name="T57" fmla="*/ 25 h 75"/>
                  <a:gd name="T58" fmla="*/ 14 w 57"/>
                  <a:gd name="T59" fmla="*/ 5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7" h="75">
                    <a:moveTo>
                      <a:pt x="57" y="50"/>
                    </a:moveTo>
                    <a:cubicBezTo>
                      <a:pt x="57" y="54"/>
                      <a:pt x="57" y="58"/>
                      <a:pt x="55" y="61"/>
                    </a:cubicBezTo>
                    <a:cubicBezTo>
                      <a:pt x="54" y="65"/>
                      <a:pt x="53" y="67"/>
                      <a:pt x="50" y="69"/>
                    </a:cubicBezTo>
                    <a:cubicBezTo>
                      <a:pt x="48" y="71"/>
                      <a:pt x="45" y="73"/>
                      <a:pt x="41" y="74"/>
                    </a:cubicBezTo>
                    <a:cubicBezTo>
                      <a:pt x="38" y="75"/>
                      <a:pt x="34" y="75"/>
                      <a:pt x="29" y="75"/>
                    </a:cubicBezTo>
                    <a:cubicBezTo>
                      <a:pt x="24" y="75"/>
                      <a:pt x="20" y="75"/>
                      <a:pt x="16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5" y="67"/>
                      <a:pt x="3" y="65"/>
                      <a:pt x="2" y="61"/>
                    </a:cubicBezTo>
                    <a:cubicBezTo>
                      <a:pt x="1" y="58"/>
                      <a:pt x="0" y="54"/>
                      <a:pt x="0" y="5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1"/>
                      <a:pt x="1" y="17"/>
                      <a:pt x="2" y="14"/>
                    </a:cubicBezTo>
                    <a:cubicBezTo>
                      <a:pt x="3" y="11"/>
                      <a:pt x="5" y="8"/>
                      <a:pt x="7" y="6"/>
                    </a:cubicBezTo>
                    <a:cubicBezTo>
                      <a:pt x="9" y="4"/>
                      <a:pt x="12" y="3"/>
                      <a:pt x="16" y="2"/>
                    </a:cubicBezTo>
                    <a:cubicBezTo>
                      <a:pt x="20" y="1"/>
                      <a:pt x="24" y="0"/>
                      <a:pt x="29" y="0"/>
                    </a:cubicBezTo>
                    <a:cubicBezTo>
                      <a:pt x="34" y="0"/>
                      <a:pt x="38" y="1"/>
                      <a:pt x="41" y="2"/>
                    </a:cubicBezTo>
                    <a:cubicBezTo>
                      <a:pt x="45" y="3"/>
                      <a:pt x="48" y="4"/>
                      <a:pt x="50" y="6"/>
                    </a:cubicBezTo>
                    <a:cubicBezTo>
                      <a:pt x="53" y="8"/>
                      <a:pt x="54" y="11"/>
                      <a:pt x="55" y="14"/>
                    </a:cubicBezTo>
                    <a:cubicBezTo>
                      <a:pt x="57" y="17"/>
                      <a:pt x="57" y="21"/>
                      <a:pt x="57" y="26"/>
                    </a:cubicBezTo>
                    <a:lnTo>
                      <a:pt x="57" y="50"/>
                    </a:lnTo>
                    <a:close/>
                    <a:moveTo>
                      <a:pt x="14" y="50"/>
                    </a:moveTo>
                    <a:cubicBezTo>
                      <a:pt x="14" y="56"/>
                      <a:pt x="15" y="59"/>
                      <a:pt x="17" y="61"/>
                    </a:cubicBezTo>
                    <a:cubicBezTo>
                      <a:pt x="20" y="64"/>
                      <a:pt x="24" y="65"/>
                      <a:pt x="29" y="65"/>
                    </a:cubicBezTo>
                    <a:cubicBezTo>
                      <a:pt x="34" y="65"/>
                      <a:pt x="37" y="64"/>
                      <a:pt x="40" y="61"/>
                    </a:cubicBezTo>
                    <a:cubicBezTo>
                      <a:pt x="42" y="59"/>
                      <a:pt x="44" y="56"/>
                      <a:pt x="44" y="50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0"/>
                      <a:pt x="42" y="16"/>
                      <a:pt x="40" y="14"/>
                    </a:cubicBezTo>
                    <a:cubicBezTo>
                      <a:pt x="37" y="12"/>
                      <a:pt x="34" y="11"/>
                      <a:pt x="29" y="11"/>
                    </a:cubicBezTo>
                    <a:cubicBezTo>
                      <a:pt x="24" y="11"/>
                      <a:pt x="20" y="12"/>
                      <a:pt x="17" y="14"/>
                    </a:cubicBezTo>
                    <a:cubicBezTo>
                      <a:pt x="15" y="16"/>
                      <a:pt x="14" y="20"/>
                      <a:pt x="14" y="25"/>
                    </a:cubicBez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1" name="Freeform 12"/>
              <p:cNvSpPr>
                <a:spLocks noEditPoints="1"/>
              </p:cNvSpPr>
              <p:nvPr/>
            </p:nvSpPr>
            <p:spPr bwMode="auto">
              <a:xfrm>
                <a:off x="1132073" y="336887"/>
                <a:ext cx="243117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7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2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2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5" y="0"/>
                      <a:pt x="38" y="1"/>
                    </a:cubicBezTo>
                    <a:cubicBezTo>
                      <a:pt x="42" y="1"/>
                      <a:pt x="44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3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5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2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2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1441684" y="336887"/>
                <a:ext cx="207792" cy="317922"/>
              </a:xfrm>
              <a:custGeom>
                <a:avLst/>
                <a:gdLst>
                  <a:gd name="T0" fmla="*/ 0 w 100"/>
                  <a:gd name="T1" fmla="*/ 0 h 153"/>
                  <a:gd name="T2" fmla="*/ 100 w 100"/>
                  <a:gd name="T3" fmla="*/ 0 h 153"/>
                  <a:gd name="T4" fmla="*/ 100 w 100"/>
                  <a:gd name="T5" fmla="*/ 22 h 153"/>
                  <a:gd name="T6" fmla="*/ 29 w 100"/>
                  <a:gd name="T7" fmla="*/ 22 h 153"/>
                  <a:gd name="T8" fmla="*/ 29 w 100"/>
                  <a:gd name="T9" fmla="*/ 64 h 153"/>
                  <a:gd name="T10" fmla="*/ 90 w 100"/>
                  <a:gd name="T11" fmla="*/ 64 h 153"/>
                  <a:gd name="T12" fmla="*/ 90 w 100"/>
                  <a:gd name="T13" fmla="*/ 85 h 153"/>
                  <a:gd name="T14" fmla="*/ 29 w 100"/>
                  <a:gd name="T15" fmla="*/ 85 h 153"/>
                  <a:gd name="T16" fmla="*/ 29 w 100"/>
                  <a:gd name="T17" fmla="*/ 130 h 153"/>
                  <a:gd name="T18" fmla="*/ 100 w 100"/>
                  <a:gd name="T19" fmla="*/ 130 h 153"/>
                  <a:gd name="T20" fmla="*/ 100 w 100"/>
                  <a:gd name="T21" fmla="*/ 153 h 153"/>
                  <a:gd name="T22" fmla="*/ 0 w 100"/>
                  <a:gd name="T23" fmla="*/ 153 h 153"/>
                  <a:gd name="T24" fmla="*/ 0 w 100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53">
                    <a:moveTo>
                      <a:pt x="0" y="0"/>
                    </a:moveTo>
                    <a:lnTo>
                      <a:pt x="100" y="0"/>
                    </a:lnTo>
                    <a:lnTo>
                      <a:pt x="100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100" y="130"/>
                    </a:lnTo>
                    <a:lnTo>
                      <a:pt x="100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3" name="Freeform 14"/>
              <p:cNvSpPr>
                <a:spLocks noEditPoints="1"/>
              </p:cNvSpPr>
              <p:nvPr/>
            </p:nvSpPr>
            <p:spPr bwMode="auto">
              <a:xfrm>
                <a:off x="1697268" y="336887"/>
                <a:ext cx="265974" cy="317922"/>
              </a:xfrm>
              <a:custGeom>
                <a:avLst/>
                <a:gdLst>
                  <a:gd name="T0" fmla="*/ 90 w 128"/>
                  <a:gd name="T1" fmla="*/ 119 h 153"/>
                  <a:gd name="T2" fmla="*/ 38 w 128"/>
                  <a:gd name="T3" fmla="*/ 119 h 153"/>
                  <a:gd name="T4" fmla="*/ 30 w 128"/>
                  <a:gd name="T5" fmla="*/ 153 h 153"/>
                  <a:gd name="T6" fmla="*/ 0 w 128"/>
                  <a:gd name="T7" fmla="*/ 153 h 153"/>
                  <a:gd name="T8" fmla="*/ 46 w 128"/>
                  <a:gd name="T9" fmla="*/ 0 h 153"/>
                  <a:gd name="T10" fmla="*/ 82 w 128"/>
                  <a:gd name="T11" fmla="*/ 0 h 153"/>
                  <a:gd name="T12" fmla="*/ 128 w 128"/>
                  <a:gd name="T13" fmla="*/ 153 h 153"/>
                  <a:gd name="T14" fmla="*/ 99 w 128"/>
                  <a:gd name="T15" fmla="*/ 153 h 153"/>
                  <a:gd name="T16" fmla="*/ 90 w 128"/>
                  <a:gd name="T17" fmla="*/ 119 h 153"/>
                  <a:gd name="T18" fmla="*/ 44 w 128"/>
                  <a:gd name="T19" fmla="*/ 98 h 153"/>
                  <a:gd name="T20" fmla="*/ 84 w 128"/>
                  <a:gd name="T21" fmla="*/ 98 h 153"/>
                  <a:gd name="T22" fmla="*/ 65 w 128"/>
                  <a:gd name="T23" fmla="*/ 24 h 153"/>
                  <a:gd name="T24" fmla="*/ 63 w 128"/>
                  <a:gd name="T25" fmla="*/ 24 h 153"/>
                  <a:gd name="T26" fmla="*/ 44 w 128"/>
                  <a:gd name="T27" fmla="*/ 9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53">
                    <a:moveTo>
                      <a:pt x="90" y="119"/>
                    </a:moveTo>
                    <a:lnTo>
                      <a:pt x="38" y="119"/>
                    </a:lnTo>
                    <a:lnTo>
                      <a:pt x="30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28" y="153"/>
                    </a:lnTo>
                    <a:lnTo>
                      <a:pt x="99" y="153"/>
                    </a:lnTo>
                    <a:lnTo>
                      <a:pt x="90" y="119"/>
                    </a:lnTo>
                    <a:close/>
                    <a:moveTo>
                      <a:pt x="44" y="98"/>
                    </a:moveTo>
                    <a:lnTo>
                      <a:pt x="84" y="98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44" y="9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2160645" y="336887"/>
                <a:ext cx="203636" cy="317922"/>
              </a:xfrm>
              <a:custGeom>
                <a:avLst/>
                <a:gdLst>
                  <a:gd name="T0" fmla="*/ 0 w 98"/>
                  <a:gd name="T1" fmla="*/ 0 h 153"/>
                  <a:gd name="T2" fmla="*/ 98 w 98"/>
                  <a:gd name="T3" fmla="*/ 0 h 153"/>
                  <a:gd name="T4" fmla="*/ 98 w 98"/>
                  <a:gd name="T5" fmla="*/ 22 h 153"/>
                  <a:gd name="T6" fmla="*/ 29 w 98"/>
                  <a:gd name="T7" fmla="*/ 22 h 153"/>
                  <a:gd name="T8" fmla="*/ 29 w 98"/>
                  <a:gd name="T9" fmla="*/ 64 h 153"/>
                  <a:gd name="T10" fmla="*/ 90 w 98"/>
                  <a:gd name="T11" fmla="*/ 64 h 153"/>
                  <a:gd name="T12" fmla="*/ 90 w 98"/>
                  <a:gd name="T13" fmla="*/ 85 h 153"/>
                  <a:gd name="T14" fmla="*/ 29 w 98"/>
                  <a:gd name="T15" fmla="*/ 85 h 153"/>
                  <a:gd name="T16" fmla="*/ 29 w 98"/>
                  <a:gd name="T17" fmla="*/ 130 h 153"/>
                  <a:gd name="T18" fmla="*/ 98 w 98"/>
                  <a:gd name="T19" fmla="*/ 130 h 153"/>
                  <a:gd name="T20" fmla="*/ 98 w 98"/>
                  <a:gd name="T21" fmla="*/ 153 h 153"/>
                  <a:gd name="T22" fmla="*/ 0 w 98"/>
                  <a:gd name="T23" fmla="*/ 153 h 153"/>
                  <a:gd name="T24" fmla="*/ 0 w 98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53">
                    <a:moveTo>
                      <a:pt x="0" y="0"/>
                    </a:moveTo>
                    <a:lnTo>
                      <a:pt x="98" y="0"/>
                    </a:lnTo>
                    <a:lnTo>
                      <a:pt x="98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8" y="130"/>
                    </a:lnTo>
                    <a:lnTo>
                      <a:pt x="98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2443243" y="336887"/>
                <a:ext cx="238961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2 w 55"/>
                  <a:gd name="T7" fmla="*/ 20 h 72"/>
                  <a:gd name="T8" fmla="*/ 13 w 55"/>
                  <a:gd name="T9" fmla="*/ 25 h 72"/>
                  <a:gd name="T10" fmla="*/ 13 w 55"/>
                  <a:gd name="T11" fmla="*/ 31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2 w 55"/>
                  <a:gd name="T23" fmla="*/ 57 h 72"/>
                  <a:gd name="T24" fmla="*/ 42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8"/>
                      <a:pt x="12" y="20"/>
                    </a:cubicBezTo>
                    <a:cubicBezTo>
                      <a:pt x="13" y="21"/>
                      <a:pt x="13" y="23"/>
                      <a:pt x="13" y="25"/>
                    </a:cubicBezTo>
                    <a:cubicBezTo>
                      <a:pt x="13" y="28"/>
                      <a:pt x="13" y="29"/>
                      <a:pt x="13" y="31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5"/>
                      <a:pt x="42" y="54"/>
                      <a:pt x="42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2765321" y="336887"/>
                <a:ext cx="205714" cy="317922"/>
              </a:xfrm>
              <a:custGeom>
                <a:avLst/>
                <a:gdLst>
                  <a:gd name="T0" fmla="*/ 0 w 99"/>
                  <a:gd name="T1" fmla="*/ 0 h 153"/>
                  <a:gd name="T2" fmla="*/ 99 w 99"/>
                  <a:gd name="T3" fmla="*/ 0 h 153"/>
                  <a:gd name="T4" fmla="*/ 99 w 99"/>
                  <a:gd name="T5" fmla="*/ 22 h 153"/>
                  <a:gd name="T6" fmla="*/ 29 w 99"/>
                  <a:gd name="T7" fmla="*/ 22 h 153"/>
                  <a:gd name="T8" fmla="*/ 29 w 99"/>
                  <a:gd name="T9" fmla="*/ 64 h 153"/>
                  <a:gd name="T10" fmla="*/ 90 w 99"/>
                  <a:gd name="T11" fmla="*/ 64 h 153"/>
                  <a:gd name="T12" fmla="*/ 90 w 99"/>
                  <a:gd name="T13" fmla="*/ 85 h 153"/>
                  <a:gd name="T14" fmla="*/ 29 w 99"/>
                  <a:gd name="T15" fmla="*/ 85 h 153"/>
                  <a:gd name="T16" fmla="*/ 29 w 99"/>
                  <a:gd name="T17" fmla="*/ 130 h 153"/>
                  <a:gd name="T18" fmla="*/ 99 w 99"/>
                  <a:gd name="T19" fmla="*/ 130 h 153"/>
                  <a:gd name="T20" fmla="*/ 99 w 99"/>
                  <a:gd name="T21" fmla="*/ 153 h 153"/>
                  <a:gd name="T22" fmla="*/ 0 w 99"/>
                  <a:gd name="T23" fmla="*/ 153 h 153"/>
                  <a:gd name="T24" fmla="*/ 0 w 99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53">
                    <a:moveTo>
                      <a:pt x="0" y="0"/>
                    </a:moveTo>
                    <a:lnTo>
                      <a:pt x="99" y="0"/>
                    </a:lnTo>
                    <a:lnTo>
                      <a:pt x="99" y="22"/>
                    </a:lnTo>
                    <a:lnTo>
                      <a:pt x="29" y="22"/>
                    </a:lnTo>
                    <a:lnTo>
                      <a:pt x="29" y="64"/>
                    </a:lnTo>
                    <a:lnTo>
                      <a:pt x="90" y="64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30"/>
                    </a:lnTo>
                    <a:lnTo>
                      <a:pt x="99" y="130"/>
                    </a:lnTo>
                    <a:lnTo>
                      <a:pt x="99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7" name="Freeform 18"/>
              <p:cNvSpPr>
                <a:spLocks noEditPoints="1"/>
              </p:cNvSpPr>
              <p:nvPr/>
            </p:nvSpPr>
            <p:spPr bwMode="auto">
              <a:xfrm>
                <a:off x="3047918" y="336887"/>
                <a:ext cx="245195" cy="317922"/>
              </a:xfrm>
              <a:custGeom>
                <a:avLst/>
                <a:gdLst>
                  <a:gd name="T0" fmla="*/ 0 w 56"/>
                  <a:gd name="T1" fmla="*/ 0 h 72"/>
                  <a:gd name="T2" fmla="*/ 26 w 56"/>
                  <a:gd name="T3" fmla="*/ 0 h 72"/>
                  <a:gd name="T4" fmla="*/ 38 w 56"/>
                  <a:gd name="T5" fmla="*/ 1 h 72"/>
                  <a:gd name="T6" fmla="*/ 47 w 56"/>
                  <a:gd name="T7" fmla="*/ 4 h 72"/>
                  <a:gd name="T8" fmla="*/ 52 w 56"/>
                  <a:gd name="T9" fmla="*/ 11 h 72"/>
                  <a:gd name="T10" fmla="*/ 54 w 56"/>
                  <a:gd name="T11" fmla="*/ 23 h 72"/>
                  <a:gd name="T12" fmla="*/ 51 w 56"/>
                  <a:gd name="T13" fmla="*/ 37 h 72"/>
                  <a:gd name="T14" fmla="*/ 41 w 56"/>
                  <a:gd name="T15" fmla="*/ 44 h 72"/>
                  <a:gd name="T16" fmla="*/ 56 w 56"/>
                  <a:gd name="T17" fmla="*/ 72 h 72"/>
                  <a:gd name="T18" fmla="*/ 41 w 56"/>
                  <a:gd name="T19" fmla="*/ 72 h 72"/>
                  <a:gd name="T20" fmla="*/ 28 w 56"/>
                  <a:gd name="T21" fmla="*/ 45 h 72"/>
                  <a:gd name="T22" fmla="*/ 13 w 56"/>
                  <a:gd name="T23" fmla="*/ 45 h 72"/>
                  <a:gd name="T24" fmla="*/ 13 w 56"/>
                  <a:gd name="T25" fmla="*/ 72 h 72"/>
                  <a:gd name="T26" fmla="*/ 0 w 56"/>
                  <a:gd name="T27" fmla="*/ 72 h 72"/>
                  <a:gd name="T28" fmla="*/ 0 w 56"/>
                  <a:gd name="T29" fmla="*/ 0 h 72"/>
                  <a:gd name="T30" fmla="*/ 26 w 56"/>
                  <a:gd name="T31" fmla="*/ 36 h 72"/>
                  <a:gd name="T32" fmla="*/ 33 w 56"/>
                  <a:gd name="T33" fmla="*/ 35 h 72"/>
                  <a:gd name="T34" fmla="*/ 37 w 56"/>
                  <a:gd name="T35" fmla="*/ 33 h 72"/>
                  <a:gd name="T36" fmla="*/ 39 w 56"/>
                  <a:gd name="T37" fmla="*/ 29 h 72"/>
                  <a:gd name="T38" fmla="*/ 40 w 56"/>
                  <a:gd name="T39" fmla="*/ 23 h 72"/>
                  <a:gd name="T40" fmla="*/ 39 w 56"/>
                  <a:gd name="T41" fmla="*/ 17 h 72"/>
                  <a:gd name="T42" fmla="*/ 37 w 56"/>
                  <a:gd name="T43" fmla="*/ 13 h 72"/>
                  <a:gd name="T44" fmla="*/ 33 w 56"/>
                  <a:gd name="T45" fmla="*/ 11 h 72"/>
                  <a:gd name="T46" fmla="*/ 26 w 56"/>
                  <a:gd name="T47" fmla="*/ 10 h 72"/>
                  <a:gd name="T48" fmla="*/ 13 w 56"/>
                  <a:gd name="T49" fmla="*/ 10 h 72"/>
                  <a:gd name="T50" fmla="*/ 13 w 56"/>
                  <a:gd name="T51" fmla="*/ 36 h 72"/>
                  <a:gd name="T52" fmla="*/ 26 w 56"/>
                  <a:gd name="T5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72">
                    <a:moveTo>
                      <a:pt x="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5" y="0"/>
                      <a:pt x="38" y="1"/>
                    </a:cubicBezTo>
                    <a:cubicBezTo>
                      <a:pt x="42" y="1"/>
                      <a:pt x="45" y="2"/>
                      <a:pt x="47" y="4"/>
                    </a:cubicBezTo>
                    <a:cubicBezTo>
                      <a:pt x="49" y="6"/>
                      <a:pt x="51" y="8"/>
                      <a:pt x="52" y="11"/>
                    </a:cubicBezTo>
                    <a:cubicBezTo>
                      <a:pt x="54" y="14"/>
                      <a:pt x="54" y="18"/>
                      <a:pt x="54" y="23"/>
                    </a:cubicBezTo>
                    <a:cubicBezTo>
                      <a:pt x="54" y="29"/>
                      <a:pt x="53" y="33"/>
                      <a:pt x="51" y="37"/>
                    </a:cubicBezTo>
                    <a:cubicBezTo>
                      <a:pt x="49" y="40"/>
                      <a:pt x="46" y="42"/>
                      <a:pt x="41" y="44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0"/>
                    </a:lnTo>
                    <a:close/>
                    <a:moveTo>
                      <a:pt x="26" y="36"/>
                    </a:moveTo>
                    <a:cubicBezTo>
                      <a:pt x="29" y="36"/>
                      <a:pt x="31" y="35"/>
                      <a:pt x="33" y="35"/>
                    </a:cubicBezTo>
                    <a:cubicBezTo>
                      <a:pt x="34" y="35"/>
                      <a:pt x="36" y="34"/>
                      <a:pt x="37" y="33"/>
                    </a:cubicBezTo>
                    <a:cubicBezTo>
                      <a:pt x="38" y="32"/>
                      <a:pt x="39" y="31"/>
                      <a:pt x="39" y="29"/>
                    </a:cubicBezTo>
                    <a:cubicBezTo>
                      <a:pt x="40" y="28"/>
                      <a:pt x="40" y="25"/>
                      <a:pt x="40" y="23"/>
                    </a:cubicBezTo>
                    <a:cubicBezTo>
                      <a:pt x="40" y="20"/>
                      <a:pt x="40" y="18"/>
                      <a:pt x="39" y="17"/>
                    </a:cubicBezTo>
                    <a:cubicBezTo>
                      <a:pt x="39" y="15"/>
                      <a:pt x="38" y="14"/>
                      <a:pt x="37" y="13"/>
                    </a:cubicBezTo>
                    <a:cubicBezTo>
                      <a:pt x="36" y="12"/>
                      <a:pt x="34" y="11"/>
                      <a:pt x="33" y="11"/>
                    </a:cubicBezTo>
                    <a:cubicBezTo>
                      <a:pt x="31" y="10"/>
                      <a:pt x="29" y="10"/>
                      <a:pt x="26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3353373" y="328576"/>
                <a:ext cx="245195" cy="330390"/>
              </a:xfrm>
              <a:custGeom>
                <a:avLst/>
                <a:gdLst>
                  <a:gd name="T0" fmla="*/ 28 w 56"/>
                  <a:gd name="T1" fmla="*/ 75 h 75"/>
                  <a:gd name="T2" fmla="*/ 15 w 56"/>
                  <a:gd name="T3" fmla="*/ 74 h 75"/>
                  <a:gd name="T4" fmla="*/ 7 w 56"/>
                  <a:gd name="T5" fmla="*/ 69 h 75"/>
                  <a:gd name="T6" fmla="*/ 2 w 56"/>
                  <a:gd name="T7" fmla="*/ 61 h 75"/>
                  <a:gd name="T8" fmla="*/ 0 w 56"/>
                  <a:gd name="T9" fmla="*/ 49 h 75"/>
                  <a:gd name="T10" fmla="*/ 0 w 56"/>
                  <a:gd name="T11" fmla="*/ 26 h 75"/>
                  <a:gd name="T12" fmla="*/ 7 w 56"/>
                  <a:gd name="T13" fmla="*/ 6 h 75"/>
                  <a:gd name="T14" fmla="*/ 28 w 56"/>
                  <a:gd name="T15" fmla="*/ 0 h 75"/>
                  <a:gd name="T16" fmla="*/ 48 w 56"/>
                  <a:gd name="T17" fmla="*/ 6 h 75"/>
                  <a:gd name="T18" fmla="*/ 55 w 56"/>
                  <a:gd name="T19" fmla="*/ 24 h 75"/>
                  <a:gd name="T20" fmla="*/ 41 w 56"/>
                  <a:gd name="T21" fmla="*/ 24 h 75"/>
                  <a:gd name="T22" fmla="*/ 38 w 56"/>
                  <a:gd name="T23" fmla="*/ 14 h 75"/>
                  <a:gd name="T24" fmla="*/ 28 w 56"/>
                  <a:gd name="T25" fmla="*/ 11 h 75"/>
                  <a:gd name="T26" fmla="*/ 17 w 56"/>
                  <a:gd name="T27" fmla="*/ 14 h 75"/>
                  <a:gd name="T28" fmla="*/ 13 w 56"/>
                  <a:gd name="T29" fmla="*/ 25 h 75"/>
                  <a:gd name="T30" fmla="*/ 13 w 56"/>
                  <a:gd name="T31" fmla="*/ 50 h 75"/>
                  <a:gd name="T32" fmla="*/ 14 w 56"/>
                  <a:gd name="T33" fmla="*/ 57 h 75"/>
                  <a:gd name="T34" fmla="*/ 17 w 56"/>
                  <a:gd name="T35" fmla="*/ 62 h 75"/>
                  <a:gd name="T36" fmla="*/ 22 w 56"/>
                  <a:gd name="T37" fmla="*/ 64 h 75"/>
                  <a:gd name="T38" fmla="*/ 28 w 56"/>
                  <a:gd name="T39" fmla="*/ 65 h 75"/>
                  <a:gd name="T40" fmla="*/ 39 w 56"/>
                  <a:gd name="T41" fmla="*/ 62 h 75"/>
                  <a:gd name="T42" fmla="*/ 43 w 56"/>
                  <a:gd name="T43" fmla="*/ 52 h 75"/>
                  <a:gd name="T44" fmla="*/ 43 w 56"/>
                  <a:gd name="T45" fmla="*/ 42 h 75"/>
                  <a:gd name="T46" fmla="*/ 28 w 56"/>
                  <a:gd name="T47" fmla="*/ 42 h 75"/>
                  <a:gd name="T48" fmla="*/ 28 w 56"/>
                  <a:gd name="T49" fmla="*/ 32 h 75"/>
                  <a:gd name="T50" fmla="*/ 56 w 56"/>
                  <a:gd name="T51" fmla="*/ 32 h 75"/>
                  <a:gd name="T52" fmla="*/ 56 w 56"/>
                  <a:gd name="T53" fmla="*/ 74 h 75"/>
                  <a:gd name="T54" fmla="*/ 49 w 56"/>
                  <a:gd name="T55" fmla="*/ 74 h 75"/>
                  <a:gd name="T56" fmla="*/ 47 w 56"/>
                  <a:gd name="T57" fmla="*/ 68 h 75"/>
                  <a:gd name="T58" fmla="*/ 39 w 56"/>
                  <a:gd name="T59" fmla="*/ 73 h 75"/>
                  <a:gd name="T60" fmla="*/ 28 w 56"/>
                  <a:gd name="T6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5">
                    <a:moveTo>
                      <a:pt x="28" y="75"/>
                    </a:moveTo>
                    <a:cubicBezTo>
                      <a:pt x="23" y="75"/>
                      <a:pt x="19" y="75"/>
                      <a:pt x="15" y="74"/>
                    </a:cubicBezTo>
                    <a:cubicBezTo>
                      <a:pt x="12" y="73"/>
                      <a:pt x="9" y="71"/>
                      <a:pt x="7" y="69"/>
                    </a:cubicBezTo>
                    <a:cubicBezTo>
                      <a:pt x="4" y="67"/>
                      <a:pt x="3" y="64"/>
                      <a:pt x="2" y="61"/>
                    </a:cubicBezTo>
                    <a:cubicBezTo>
                      <a:pt x="0" y="58"/>
                      <a:pt x="0" y="54"/>
                      <a:pt x="0" y="4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17"/>
                      <a:pt x="2" y="10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2"/>
                      <a:pt x="48" y="6"/>
                    </a:cubicBezTo>
                    <a:cubicBezTo>
                      <a:pt x="53" y="10"/>
                      <a:pt x="55" y="15"/>
                      <a:pt x="55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19"/>
                      <a:pt x="40" y="16"/>
                      <a:pt x="38" y="14"/>
                    </a:cubicBezTo>
                    <a:cubicBezTo>
                      <a:pt x="36" y="12"/>
                      <a:pt x="33" y="11"/>
                      <a:pt x="28" y="11"/>
                    </a:cubicBezTo>
                    <a:cubicBezTo>
                      <a:pt x="23" y="11"/>
                      <a:pt x="19" y="12"/>
                      <a:pt x="17" y="14"/>
                    </a:cubicBezTo>
                    <a:cubicBezTo>
                      <a:pt x="14" y="16"/>
                      <a:pt x="13" y="20"/>
                      <a:pt x="13" y="25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3"/>
                      <a:pt x="14" y="55"/>
                      <a:pt x="14" y="57"/>
                    </a:cubicBezTo>
                    <a:cubicBezTo>
                      <a:pt x="15" y="59"/>
                      <a:pt x="16" y="61"/>
                      <a:pt x="17" y="62"/>
                    </a:cubicBezTo>
                    <a:cubicBezTo>
                      <a:pt x="18" y="63"/>
                      <a:pt x="20" y="63"/>
                      <a:pt x="22" y="64"/>
                    </a:cubicBezTo>
                    <a:cubicBezTo>
                      <a:pt x="24" y="64"/>
                      <a:pt x="26" y="65"/>
                      <a:pt x="28" y="65"/>
                    </a:cubicBezTo>
                    <a:cubicBezTo>
                      <a:pt x="33" y="65"/>
                      <a:pt x="37" y="64"/>
                      <a:pt x="39" y="62"/>
                    </a:cubicBezTo>
                    <a:cubicBezTo>
                      <a:pt x="42" y="60"/>
                      <a:pt x="43" y="57"/>
                      <a:pt x="43" y="5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5" y="70"/>
                      <a:pt x="42" y="72"/>
                      <a:pt x="39" y="73"/>
                    </a:cubicBezTo>
                    <a:cubicBezTo>
                      <a:pt x="36" y="74"/>
                      <a:pt x="32" y="75"/>
                      <a:pt x="28" y="7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3631815" y="336887"/>
                <a:ext cx="257662" cy="317922"/>
              </a:xfrm>
              <a:custGeom>
                <a:avLst/>
                <a:gdLst>
                  <a:gd name="T0" fmla="*/ 47 w 124"/>
                  <a:gd name="T1" fmla="*/ 94 h 153"/>
                  <a:gd name="T2" fmla="*/ 0 w 124"/>
                  <a:gd name="T3" fmla="*/ 0 h 153"/>
                  <a:gd name="T4" fmla="*/ 30 w 124"/>
                  <a:gd name="T5" fmla="*/ 0 h 153"/>
                  <a:gd name="T6" fmla="*/ 61 w 124"/>
                  <a:gd name="T7" fmla="*/ 68 h 153"/>
                  <a:gd name="T8" fmla="*/ 61 w 124"/>
                  <a:gd name="T9" fmla="*/ 68 h 153"/>
                  <a:gd name="T10" fmla="*/ 93 w 124"/>
                  <a:gd name="T11" fmla="*/ 0 h 153"/>
                  <a:gd name="T12" fmla="*/ 124 w 124"/>
                  <a:gd name="T13" fmla="*/ 0 h 153"/>
                  <a:gd name="T14" fmla="*/ 76 w 124"/>
                  <a:gd name="T15" fmla="*/ 94 h 153"/>
                  <a:gd name="T16" fmla="*/ 76 w 124"/>
                  <a:gd name="T17" fmla="*/ 153 h 153"/>
                  <a:gd name="T18" fmla="*/ 47 w 124"/>
                  <a:gd name="T19" fmla="*/ 153 h 153"/>
                  <a:gd name="T20" fmla="*/ 47 w 124"/>
                  <a:gd name="T21" fmla="*/ 9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53">
                    <a:moveTo>
                      <a:pt x="47" y="94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93" y="0"/>
                    </a:lnTo>
                    <a:lnTo>
                      <a:pt x="124" y="0"/>
                    </a:lnTo>
                    <a:lnTo>
                      <a:pt x="76" y="94"/>
                    </a:lnTo>
                    <a:lnTo>
                      <a:pt x="76" y="153"/>
                    </a:lnTo>
                    <a:lnTo>
                      <a:pt x="47" y="153"/>
                    </a:lnTo>
                    <a:lnTo>
                      <a:pt x="47" y="9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0" name="Freeform 21"/>
              <p:cNvSpPr>
                <a:spLocks noEditPoints="1"/>
              </p:cNvSpPr>
              <p:nvPr/>
            </p:nvSpPr>
            <p:spPr bwMode="auto">
              <a:xfrm>
                <a:off x="4029071" y="336887"/>
                <a:ext cx="270130" cy="317922"/>
              </a:xfrm>
              <a:custGeom>
                <a:avLst/>
                <a:gdLst>
                  <a:gd name="T0" fmla="*/ 90 w 130"/>
                  <a:gd name="T1" fmla="*/ 119 h 153"/>
                  <a:gd name="T2" fmla="*/ 40 w 130"/>
                  <a:gd name="T3" fmla="*/ 119 h 153"/>
                  <a:gd name="T4" fmla="*/ 29 w 130"/>
                  <a:gd name="T5" fmla="*/ 153 h 153"/>
                  <a:gd name="T6" fmla="*/ 0 w 130"/>
                  <a:gd name="T7" fmla="*/ 153 h 153"/>
                  <a:gd name="T8" fmla="*/ 46 w 130"/>
                  <a:gd name="T9" fmla="*/ 0 h 153"/>
                  <a:gd name="T10" fmla="*/ 82 w 130"/>
                  <a:gd name="T11" fmla="*/ 0 h 153"/>
                  <a:gd name="T12" fmla="*/ 130 w 130"/>
                  <a:gd name="T13" fmla="*/ 153 h 153"/>
                  <a:gd name="T14" fmla="*/ 101 w 130"/>
                  <a:gd name="T15" fmla="*/ 153 h 153"/>
                  <a:gd name="T16" fmla="*/ 90 w 130"/>
                  <a:gd name="T17" fmla="*/ 119 h 153"/>
                  <a:gd name="T18" fmla="*/ 44 w 130"/>
                  <a:gd name="T19" fmla="*/ 97 h 153"/>
                  <a:gd name="T20" fmla="*/ 86 w 130"/>
                  <a:gd name="T21" fmla="*/ 97 h 153"/>
                  <a:gd name="T22" fmla="*/ 65 w 130"/>
                  <a:gd name="T23" fmla="*/ 23 h 153"/>
                  <a:gd name="T24" fmla="*/ 65 w 130"/>
                  <a:gd name="T25" fmla="*/ 23 h 153"/>
                  <a:gd name="T26" fmla="*/ 44 w 130"/>
                  <a:gd name="T27" fmla="*/ 9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53">
                    <a:moveTo>
                      <a:pt x="90" y="119"/>
                    </a:moveTo>
                    <a:lnTo>
                      <a:pt x="40" y="119"/>
                    </a:lnTo>
                    <a:lnTo>
                      <a:pt x="29" y="153"/>
                    </a:lnTo>
                    <a:lnTo>
                      <a:pt x="0" y="153"/>
                    </a:lnTo>
                    <a:lnTo>
                      <a:pt x="46" y="0"/>
                    </a:lnTo>
                    <a:lnTo>
                      <a:pt x="82" y="0"/>
                    </a:lnTo>
                    <a:lnTo>
                      <a:pt x="130" y="153"/>
                    </a:lnTo>
                    <a:lnTo>
                      <a:pt x="101" y="153"/>
                    </a:lnTo>
                    <a:lnTo>
                      <a:pt x="90" y="119"/>
                    </a:lnTo>
                    <a:close/>
                    <a:moveTo>
                      <a:pt x="44" y="97"/>
                    </a:moveTo>
                    <a:lnTo>
                      <a:pt x="86" y="97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44" y="97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4342837" y="328575"/>
                <a:ext cx="243117" cy="326234"/>
              </a:xfrm>
              <a:custGeom>
                <a:avLst/>
                <a:gdLst>
                  <a:gd name="T0" fmla="*/ 28 w 56"/>
                  <a:gd name="T1" fmla="*/ 74 h 74"/>
                  <a:gd name="T2" fmla="*/ 15 w 56"/>
                  <a:gd name="T3" fmla="*/ 73 h 74"/>
                  <a:gd name="T4" fmla="*/ 7 w 56"/>
                  <a:gd name="T5" fmla="*/ 68 h 74"/>
                  <a:gd name="T6" fmla="*/ 2 w 56"/>
                  <a:gd name="T7" fmla="*/ 60 h 74"/>
                  <a:gd name="T8" fmla="*/ 0 w 56"/>
                  <a:gd name="T9" fmla="*/ 48 h 74"/>
                  <a:gd name="T10" fmla="*/ 0 w 56"/>
                  <a:gd name="T11" fmla="*/ 25 h 74"/>
                  <a:gd name="T12" fmla="*/ 7 w 56"/>
                  <a:gd name="T13" fmla="*/ 6 h 74"/>
                  <a:gd name="T14" fmla="*/ 28 w 56"/>
                  <a:gd name="T15" fmla="*/ 0 h 74"/>
                  <a:gd name="T16" fmla="*/ 48 w 56"/>
                  <a:gd name="T17" fmla="*/ 5 h 74"/>
                  <a:gd name="T18" fmla="*/ 55 w 56"/>
                  <a:gd name="T19" fmla="*/ 23 h 74"/>
                  <a:gd name="T20" fmla="*/ 41 w 56"/>
                  <a:gd name="T21" fmla="*/ 23 h 74"/>
                  <a:gd name="T22" fmla="*/ 38 w 56"/>
                  <a:gd name="T23" fmla="*/ 13 h 74"/>
                  <a:gd name="T24" fmla="*/ 28 w 56"/>
                  <a:gd name="T25" fmla="*/ 10 h 74"/>
                  <a:gd name="T26" fmla="*/ 17 w 56"/>
                  <a:gd name="T27" fmla="*/ 13 h 74"/>
                  <a:gd name="T28" fmla="*/ 13 w 56"/>
                  <a:gd name="T29" fmla="*/ 24 h 74"/>
                  <a:gd name="T30" fmla="*/ 13 w 56"/>
                  <a:gd name="T31" fmla="*/ 49 h 74"/>
                  <a:gd name="T32" fmla="*/ 14 w 56"/>
                  <a:gd name="T33" fmla="*/ 56 h 74"/>
                  <a:gd name="T34" fmla="*/ 17 w 56"/>
                  <a:gd name="T35" fmla="*/ 61 h 74"/>
                  <a:gd name="T36" fmla="*/ 22 w 56"/>
                  <a:gd name="T37" fmla="*/ 63 h 74"/>
                  <a:gd name="T38" fmla="*/ 28 w 56"/>
                  <a:gd name="T39" fmla="*/ 64 h 74"/>
                  <a:gd name="T40" fmla="*/ 39 w 56"/>
                  <a:gd name="T41" fmla="*/ 61 h 74"/>
                  <a:gd name="T42" fmla="*/ 43 w 56"/>
                  <a:gd name="T43" fmla="*/ 51 h 74"/>
                  <a:gd name="T44" fmla="*/ 43 w 56"/>
                  <a:gd name="T45" fmla="*/ 41 h 74"/>
                  <a:gd name="T46" fmla="*/ 28 w 56"/>
                  <a:gd name="T47" fmla="*/ 41 h 74"/>
                  <a:gd name="T48" fmla="*/ 28 w 56"/>
                  <a:gd name="T49" fmla="*/ 31 h 74"/>
                  <a:gd name="T50" fmla="*/ 56 w 56"/>
                  <a:gd name="T51" fmla="*/ 31 h 74"/>
                  <a:gd name="T52" fmla="*/ 56 w 56"/>
                  <a:gd name="T53" fmla="*/ 73 h 74"/>
                  <a:gd name="T54" fmla="*/ 49 w 56"/>
                  <a:gd name="T55" fmla="*/ 73 h 74"/>
                  <a:gd name="T56" fmla="*/ 47 w 56"/>
                  <a:gd name="T57" fmla="*/ 67 h 74"/>
                  <a:gd name="T58" fmla="*/ 39 w 56"/>
                  <a:gd name="T59" fmla="*/ 72 h 74"/>
                  <a:gd name="T60" fmla="*/ 28 w 56"/>
                  <a:gd name="T6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74">
                    <a:moveTo>
                      <a:pt x="28" y="74"/>
                    </a:move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7" y="68"/>
                    </a:cubicBezTo>
                    <a:cubicBezTo>
                      <a:pt x="4" y="66"/>
                      <a:pt x="3" y="63"/>
                      <a:pt x="2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7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3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3" y="10"/>
                      <a:pt x="28" y="10"/>
                    </a:cubicBezTo>
                    <a:cubicBezTo>
                      <a:pt x="23" y="10"/>
                      <a:pt x="19" y="11"/>
                      <a:pt x="17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2"/>
                      <a:pt x="14" y="55"/>
                      <a:pt x="14" y="56"/>
                    </a:cubicBezTo>
                    <a:cubicBezTo>
                      <a:pt x="15" y="58"/>
                      <a:pt x="16" y="60"/>
                      <a:pt x="17" y="61"/>
                    </a:cubicBezTo>
                    <a:cubicBezTo>
                      <a:pt x="18" y="62"/>
                      <a:pt x="20" y="63"/>
                      <a:pt x="22" y="63"/>
                    </a:cubicBezTo>
                    <a:cubicBezTo>
                      <a:pt x="23" y="63"/>
                      <a:pt x="26" y="64"/>
                      <a:pt x="28" y="64"/>
                    </a:cubicBezTo>
                    <a:cubicBezTo>
                      <a:pt x="33" y="64"/>
                      <a:pt x="37" y="63"/>
                      <a:pt x="39" y="61"/>
                    </a:cubicBezTo>
                    <a:cubicBezTo>
                      <a:pt x="42" y="59"/>
                      <a:pt x="43" y="56"/>
                      <a:pt x="43" y="5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5" y="69"/>
                      <a:pt x="42" y="71"/>
                      <a:pt x="39" y="72"/>
                    </a:cubicBezTo>
                    <a:cubicBezTo>
                      <a:pt x="36" y="74"/>
                      <a:pt x="32" y="74"/>
                      <a:pt x="28" y="7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664915" y="336887"/>
                <a:ext cx="209870" cy="317922"/>
              </a:xfrm>
              <a:custGeom>
                <a:avLst/>
                <a:gdLst>
                  <a:gd name="T0" fmla="*/ 0 w 101"/>
                  <a:gd name="T1" fmla="*/ 0 h 153"/>
                  <a:gd name="T2" fmla="*/ 101 w 101"/>
                  <a:gd name="T3" fmla="*/ 0 h 153"/>
                  <a:gd name="T4" fmla="*/ 101 w 101"/>
                  <a:gd name="T5" fmla="*/ 21 h 153"/>
                  <a:gd name="T6" fmla="*/ 29 w 101"/>
                  <a:gd name="T7" fmla="*/ 21 h 153"/>
                  <a:gd name="T8" fmla="*/ 29 w 101"/>
                  <a:gd name="T9" fmla="*/ 63 h 153"/>
                  <a:gd name="T10" fmla="*/ 90 w 101"/>
                  <a:gd name="T11" fmla="*/ 63 h 153"/>
                  <a:gd name="T12" fmla="*/ 90 w 101"/>
                  <a:gd name="T13" fmla="*/ 85 h 153"/>
                  <a:gd name="T14" fmla="*/ 29 w 101"/>
                  <a:gd name="T15" fmla="*/ 85 h 153"/>
                  <a:gd name="T16" fmla="*/ 29 w 101"/>
                  <a:gd name="T17" fmla="*/ 129 h 153"/>
                  <a:gd name="T18" fmla="*/ 101 w 101"/>
                  <a:gd name="T19" fmla="*/ 129 h 153"/>
                  <a:gd name="T20" fmla="*/ 101 w 101"/>
                  <a:gd name="T21" fmla="*/ 153 h 153"/>
                  <a:gd name="T22" fmla="*/ 0 w 101"/>
                  <a:gd name="T23" fmla="*/ 153 h 153"/>
                  <a:gd name="T24" fmla="*/ 0 w 101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53">
                    <a:moveTo>
                      <a:pt x="0" y="0"/>
                    </a:moveTo>
                    <a:lnTo>
                      <a:pt x="101" y="0"/>
                    </a:lnTo>
                    <a:lnTo>
                      <a:pt x="101" y="21"/>
                    </a:lnTo>
                    <a:lnTo>
                      <a:pt x="29" y="21"/>
                    </a:lnTo>
                    <a:lnTo>
                      <a:pt x="29" y="63"/>
                    </a:lnTo>
                    <a:lnTo>
                      <a:pt x="90" y="63"/>
                    </a:lnTo>
                    <a:lnTo>
                      <a:pt x="90" y="85"/>
                    </a:lnTo>
                    <a:lnTo>
                      <a:pt x="29" y="85"/>
                    </a:lnTo>
                    <a:lnTo>
                      <a:pt x="29" y="129"/>
                    </a:lnTo>
                    <a:lnTo>
                      <a:pt x="101" y="129"/>
                    </a:lnTo>
                    <a:lnTo>
                      <a:pt x="101" y="153"/>
                    </a:lnTo>
                    <a:lnTo>
                      <a:pt x="0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4947513" y="336887"/>
                <a:ext cx="241039" cy="317922"/>
              </a:xfrm>
              <a:custGeom>
                <a:avLst/>
                <a:gdLst>
                  <a:gd name="T0" fmla="*/ 55 w 55"/>
                  <a:gd name="T1" fmla="*/ 72 h 72"/>
                  <a:gd name="T2" fmla="*/ 38 w 55"/>
                  <a:gd name="T3" fmla="*/ 72 h 72"/>
                  <a:gd name="T4" fmla="*/ 12 w 55"/>
                  <a:gd name="T5" fmla="*/ 15 h 72"/>
                  <a:gd name="T6" fmla="*/ 13 w 55"/>
                  <a:gd name="T7" fmla="*/ 20 h 72"/>
                  <a:gd name="T8" fmla="*/ 13 w 55"/>
                  <a:gd name="T9" fmla="*/ 26 h 72"/>
                  <a:gd name="T10" fmla="*/ 13 w 55"/>
                  <a:gd name="T11" fmla="*/ 32 h 72"/>
                  <a:gd name="T12" fmla="*/ 13 w 55"/>
                  <a:gd name="T13" fmla="*/ 36 h 72"/>
                  <a:gd name="T14" fmla="*/ 13 w 55"/>
                  <a:gd name="T15" fmla="*/ 72 h 72"/>
                  <a:gd name="T16" fmla="*/ 0 w 55"/>
                  <a:gd name="T17" fmla="*/ 72 h 72"/>
                  <a:gd name="T18" fmla="*/ 0 w 55"/>
                  <a:gd name="T19" fmla="*/ 0 h 72"/>
                  <a:gd name="T20" fmla="*/ 17 w 55"/>
                  <a:gd name="T21" fmla="*/ 0 h 72"/>
                  <a:gd name="T22" fmla="*/ 43 w 55"/>
                  <a:gd name="T23" fmla="*/ 57 h 72"/>
                  <a:gd name="T24" fmla="*/ 43 w 55"/>
                  <a:gd name="T25" fmla="*/ 52 h 72"/>
                  <a:gd name="T26" fmla="*/ 42 w 55"/>
                  <a:gd name="T27" fmla="*/ 46 h 72"/>
                  <a:gd name="T28" fmla="*/ 42 w 55"/>
                  <a:gd name="T29" fmla="*/ 41 h 72"/>
                  <a:gd name="T30" fmla="*/ 42 w 55"/>
                  <a:gd name="T31" fmla="*/ 36 h 72"/>
                  <a:gd name="T32" fmla="*/ 42 w 55"/>
                  <a:gd name="T33" fmla="*/ 0 h 72"/>
                  <a:gd name="T34" fmla="*/ 55 w 55"/>
                  <a:gd name="T35" fmla="*/ 0 h 72"/>
                  <a:gd name="T36" fmla="*/ 55 w 55"/>
                  <a:gd name="T3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" h="72">
                    <a:moveTo>
                      <a:pt x="55" y="72"/>
                    </a:moveTo>
                    <a:cubicBezTo>
                      <a:pt x="38" y="72"/>
                      <a:pt x="38" y="72"/>
                      <a:pt x="38" y="7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8"/>
                      <a:pt x="13" y="20"/>
                    </a:cubicBezTo>
                    <a:cubicBezTo>
                      <a:pt x="13" y="22"/>
                      <a:pt x="13" y="24"/>
                      <a:pt x="13" y="26"/>
                    </a:cubicBezTo>
                    <a:cubicBezTo>
                      <a:pt x="13" y="28"/>
                      <a:pt x="13" y="30"/>
                      <a:pt x="13" y="32"/>
                    </a:cubicBezTo>
                    <a:cubicBezTo>
                      <a:pt x="13" y="33"/>
                      <a:pt x="13" y="35"/>
                      <a:pt x="13" y="3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43" y="57"/>
                      <a:pt x="43" y="57"/>
                      <a:pt x="43" y="57"/>
                    </a:cubicBezTo>
                    <a:cubicBezTo>
                      <a:pt x="43" y="55"/>
                      <a:pt x="43" y="54"/>
                      <a:pt x="43" y="52"/>
                    </a:cubicBezTo>
                    <a:cubicBezTo>
                      <a:pt x="42" y="50"/>
                      <a:pt x="42" y="48"/>
                      <a:pt x="42" y="46"/>
                    </a:cubicBezTo>
                    <a:cubicBezTo>
                      <a:pt x="42" y="44"/>
                      <a:pt x="42" y="42"/>
                      <a:pt x="42" y="41"/>
                    </a:cubicBezTo>
                    <a:cubicBezTo>
                      <a:pt x="42" y="39"/>
                      <a:pt x="42" y="37"/>
                      <a:pt x="42" y="3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5" y="72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5265435" y="328575"/>
                <a:ext cx="241039" cy="326234"/>
              </a:xfrm>
              <a:custGeom>
                <a:avLst/>
                <a:gdLst>
                  <a:gd name="T0" fmla="*/ 28 w 55"/>
                  <a:gd name="T1" fmla="*/ 64 h 74"/>
                  <a:gd name="T2" fmla="*/ 38 w 55"/>
                  <a:gd name="T3" fmla="*/ 61 h 74"/>
                  <a:gd name="T4" fmla="*/ 41 w 55"/>
                  <a:gd name="T5" fmla="*/ 51 h 74"/>
                  <a:gd name="T6" fmla="*/ 55 w 55"/>
                  <a:gd name="T7" fmla="*/ 51 h 74"/>
                  <a:gd name="T8" fmla="*/ 48 w 55"/>
                  <a:gd name="T9" fmla="*/ 69 h 74"/>
                  <a:gd name="T10" fmla="*/ 28 w 55"/>
                  <a:gd name="T11" fmla="*/ 74 h 74"/>
                  <a:gd name="T12" fmla="*/ 15 w 55"/>
                  <a:gd name="T13" fmla="*/ 73 h 74"/>
                  <a:gd name="T14" fmla="*/ 6 w 55"/>
                  <a:gd name="T15" fmla="*/ 68 h 74"/>
                  <a:gd name="T16" fmla="*/ 1 w 55"/>
                  <a:gd name="T17" fmla="*/ 60 h 74"/>
                  <a:gd name="T18" fmla="*/ 0 w 55"/>
                  <a:gd name="T19" fmla="*/ 48 h 74"/>
                  <a:gd name="T20" fmla="*/ 0 w 55"/>
                  <a:gd name="T21" fmla="*/ 25 h 74"/>
                  <a:gd name="T22" fmla="*/ 6 w 55"/>
                  <a:gd name="T23" fmla="*/ 6 h 74"/>
                  <a:gd name="T24" fmla="*/ 28 w 55"/>
                  <a:gd name="T25" fmla="*/ 0 h 74"/>
                  <a:gd name="T26" fmla="*/ 48 w 55"/>
                  <a:gd name="T27" fmla="*/ 5 h 74"/>
                  <a:gd name="T28" fmla="*/ 55 w 55"/>
                  <a:gd name="T29" fmla="*/ 23 h 74"/>
                  <a:gd name="T30" fmla="*/ 41 w 55"/>
                  <a:gd name="T31" fmla="*/ 23 h 74"/>
                  <a:gd name="T32" fmla="*/ 38 w 55"/>
                  <a:gd name="T33" fmla="*/ 13 h 74"/>
                  <a:gd name="T34" fmla="*/ 28 w 55"/>
                  <a:gd name="T35" fmla="*/ 10 h 74"/>
                  <a:gd name="T36" fmla="*/ 16 w 55"/>
                  <a:gd name="T37" fmla="*/ 13 h 74"/>
                  <a:gd name="T38" fmla="*/ 13 w 55"/>
                  <a:gd name="T39" fmla="*/ 24 h 74"/>
                  <a:gd name="T40" fmla="*/ 13 w 55"/>
                  <a:gd name="T41" fmla="*/ 49 h 74"/>
                  <a:gd name="T42" fmla="*/ 16 w 55"/>
                  <a:gd name="T43" fmla="*/ 61 h 74"/>
                  <a:gd name="T44" fmla="*/ 28 w 55"/>
                  <a:gd name="T45" fmla="*/ 6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74">
                    <a:moveTo>
                      <a:pt x="28" y="64"/>
                    </a:moveTo>
                    <a:cubicBezTo>
                      <a:pt x="32" y="64"/>
                      <a:pt x="36" y="63"/>
                      <a:pt x="38" y="61"/>
                    </a:cubicBezTo>
                    <a:cubicBezTo>
                      <a:pt x="40" y="59"/>
                      <a:pt x="41" y="56"/>
                      <a:pt x="41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55" y="59"/>
                      <a:pt x="52" y="65"/>
                      <a:pt x="48" y="69"/>
                    </a:cubicBezTo>
                    <a:cubicBezTo>
                      <a:pt x="44" y="72"/>
                      <a:pt x="37" y="74"/>
                      <a:pt x="28" y="74"/>
                    </a:cubicBezTo>
                    <a:cubicBezTo>
                      <a:pt x="23" y="74"/>
                      <a:pt x="19" y="74"/>
                      <a:pt x="15" y="73"/>
                    </a:cubicBezTo>
                    <a:cubicBezTo>
                      <a:pt x="12" y="72"/>
                      <a:pt x="9" y="70"/>
                      <a:pt x="6" y="68"/>
                    </a:cubicBezTo>
                    <a:cubicBezTo>
                      <a:pt x="4" y="66"/>
                      <a:pt x="2" y="63"/>
                      <a:pt x="1" y="60"/>
                    </a:cubicBezTo>
                    <a:cubicBezTo>
                      <a:pt x="0" y="57"/>
                      <a:pt x="0" y="53"/>
                      <a:pt x="0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6"/>
                      <a:pt x="2" y="9"/>
                      <a:pt x="6" y="6"/>
                    </a:cubicBezTo>
                    <a:cubicBezTo>
                      <a:pt x="11" y="2"/>
                      <a:pt x="18" y="0"/>
                      <a:pt x="28" y="0"/>
                    </a:cubicBezTo>
                    <a:cubicBezTo>
                      <a:pt x="37" y="0"/>
                      <a:pt x="44" y="1"/>
                      <a:pt x="48" y="5"/>
                    </a:cubicBezTo>
                    <a:cubicBezTo>
                      <a:pt x="52" y="9"/>
                      <a:pt x="55" y="15"/>
                      <a:pt x="55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18"/>
                      <a:pt x="40" y="15"/>
                      <a:pt x="38" y="13"/>
                    </a:cubicBezTo>
                    <a:cubicBezTo>
                      <a:pt x="36" y="11"/>
                      <a:pt x="32" y="10"/>
                      <a:pt x="28" y="10"/>
                    </a:cubicBezTo>
                    <a:cubicBezTo>
                      <a:pt x="22" y="10"/>
                      <a:pt x="19" y="11"/>
                      <a:pt x="16" y="13"/>
                    </a:cubicBezTo>
                    <a:cubicBezTo>
                      <a:pt x="14" y="15"/>
                      <a:pt x="13" y="19"/>
                      <a:pt x="13" y="24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5"/>
                      <a:pt x="14" y="59"/>
                      <a:pt x="16" y="61"/>
                    </a:cubicBezTo>
                    <a:cubicBezTo>
                      <a:pt x="19" y="63"/>
                      <a:pt x="22" y="64"/>
                      <a:pt x="28" y="64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5541799" y="336887"/>
                <a:ext cx="255585" cy="317922"/>
              </a:xfrm>
              <a:custGeom>
                <a:avLst/>
                <a:gdLst>
                  <a:gd name="T0" fmla="*/ 48 w 123"/>
                  <a:gd name="T1" fmla="*/ 95 h 153"/>
                  <a:gd name="T2" fmla="*/ 0 w 123"/>
                  <a:gd name="T3" fmla="*/ 0 h 153"/>
                  <a:gd name="T4" fmla="*/ 31 w 123"/>
                  <a:gd name="T5" fmla="*/ 0 h 153"/>
                  <a:gd name="T6" fmla="*/ 62 w 123"/>
                  <a:gd name="T7" fmla="*/ 70 h 153"/>
                  <a:gd name="T8" fmla="*/ 62 w 123"/>
                  <a:gd name="T9" fmla="*/ 70 h 153"/>
                  <a:gd name="T10" fmla="*/ 94 w 123"/>
                  <a:gd name="T11" fmla="*/ 0 h 153"/>
                  <a:gd name="T12" fmla="*/ 123 w 123"/>
                  <a:gd name="T13" fmla="*/ 0 h 153"/>
                  <a:gd name="T14" fmla="*/ 77 w 123"/>
                  <a:gd name="T15" fmla="*/ 95 h 153"/>
                  <a:gd name="T16" fmla="*/ 77 w 123"/>
                  <a:gd name="T17" fmla="*/ 153 h 153"/>
                  <a:gd name="T18" fmla="*/ 48 w 123"/>
                  <a:gd name="T19" fmla="*/ 153 h 153"/>
                  <a:gd name="T20" fmla="*/ 48 w 123"/>
                  <a:gd name="T21" fmla="*/ 9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53">
                    <a:moveTo>
                      <a:pt x="48" y="95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94" y="0"/>
                    </a:lnTo>
                    <a:lnTo>
                      <a:pt x="123" y="0"/>
                    </a:lnTo>
                    <a:lnTo>
                      <a:pt x="77" y="95"/>
                    </a:lnTo>
                    <a:lnTo>
                      <a:pt x="77" y="153"/>
                    </a:lnTo>
                    <a:lnTo>
                      <a:pt x="48" y="153"/>
                    </a:lnTo>
                    <a:lnTo>
                      <a:pt x="48" y="9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80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706316" y="1234835"/>
              <a:ext cx="2947901" cy="2421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  <a:scene3d>
                <a:camera prst="orthographicFront"/>
                <a:lightRig rig="threePt" dir="t"/>
              </a:scene3d>
              <a:sp3d extrusionH="6350"/>
            </a:bodyPr>
            <a:lstStyle/>
            <a:p>
              <a:r>
                <a:rPr lang="en-US" altLang="ko-KR" sz="7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New &amp; Renewable Energy Center</a:t>
              </a:r>
              <a:endParaRPr lang="ko-KR" altLang="en-US" sz="700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5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-57720" y="516210"/>
            <a:ext cx="9252520" cy="6657206"/>
            <a:chOff x="281" y="2507"/>
            <a:chExt cx="5181" cy="1649"/>
          </a:xfrm>
        </p:grpSpPr>
        <p:pic>
          <p:nvPicPr>
            <p:cNvPr id="82" name="Picture 109" descr="3049488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" y="2507"/>
              <a:ext cx="5181" cy="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AutoShape 110"/>
            <p:cNvSpPr>
              <a:spLocks noChangeArrowheads="1"/>
            </p:cNvSpPr>
            <p:nvPr/>
          </p:nvSpPr>
          <p:spPr bwMode="auto">
            <a:xfrm>
              <a:off x="354" y="2601"/>
              <a:ext cx="5039" cy="1436"/>
            </a:xfrm>
            <a:prstGeom prst="roundRect">
              <a:avLst>
                <a:gd name="adj" fmla="val 2190"/>
              </a:avLst>
            </a:pr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6684B6">
                    <a:alpha val="12999"/>
                  </a:srgbClr>
                </a:gs>
              </a:gsLst>
              <a:lin ang="5400000" scaled="1"/>
            </a:gradFill>
            <a:ln w="158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ko-KR" altLang="en-US" sz="2000" u="sng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79512" y="116632"/>
            <a:ext cx="7891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2400" b="1" dirty="0" smtClean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  <a:cs typeface="Arial" pitchFamily="34" charset="0"/>
              </a:rPr>
              <a:t>5. </a:t>
            </a:r>
            <a:r>
              <a:rPr kumimoji="0" lang="en-US" altLang="ko-KR" sz="2400" b="1" dirty="0">
                <a:solidFill>
                  <a:schemeClr val="bg1"/>
                </a:solidFill>
                <a:latin typeface="Verdana" pitchFamily="34" charset="0"/>
                <a:ea typeface="맑은 고딕" pitchFamily="50" charset="-127"/>
              </a:rPr>
              <a:t>Main Policies and Strategies in NRE</a:t>
            </a:r>
            <a:endParaRPr kumimoji="0" lang="ko-KR" altLang="en-US" sz="2400" b="1" dirty="0">
              <a:solidFill>
                <a:schemeClr val="bg1"/>
              </a:solidFill>
              <a:latin typeface="Verdana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-5511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605907"/>
              </p:ext>
            </p:extLst>
          </p:nvPr>
        </p:nvGraphicFramePr>
        <p:xfrm>
          <a:off x="125532" y="942718"/>
          <a:ext cx="8858006" cy="5754797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1177376"/>
                <a:gridCol w="794327"/>
                <a:gridCol w="997527"/>
                <a:gridCol w="5888776"/>
              </a:tblGrid>
              <a:tr h="3570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Category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Sector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Tools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Programs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6FF"/>
                    </a:solidFill>
                  </a:tcPr>
                </a:tc>
              </a:tr>
              <a:tr h="357037">
                <a:tc rowSpan="1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NRE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Deployment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Program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6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Private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Sector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Subsidy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Home Subsidy Program (1 Mil. Green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Homes)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Building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Subsidy Program</a:t>
                      </a:r>
                      <a:endParaRPr lang="en-US" altLang="ko-KR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Feed-in-Tariffs (FIT)</a:t>
                      </a:r>
                      <a:r>
                        <a:rPr lang="en-US" altLang="ko-KR" sz="1200" b="0" i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(Ended but lasting 15-20 years)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Overseas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Business 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Support 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Loan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Financial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Support(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Installation, Production, Operating Capital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, Solar</a:t>
                      </a:r>
                      <a:r>
                        <a:rPr lang="en-US" altLang="ko-KR" sz="1200" b="1" u="non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Agricultural Villages</a:t>
                      </a:r>
                      <a:r>
                        <a:rPr lang="en-US" altLang="ko-KR" sz="1200" b="1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  <a:endParaRPr lang="ko-KR" altLang="en-US" sz="1200" b="1" u="non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Mandatory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Renewable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Portfolio Standard 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(RPS: 4.0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%(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’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17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→10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%(’23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~)</a:t>
                      </a: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)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Renewable Fuel Standard (RFS: 2.5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%(’15-’17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)→3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%(’18-’20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))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Business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Solar PV Rental Program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Public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Sector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Subsidy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Regional Deployment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Program 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Eco-Friendly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Energy Town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Combined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Support Program 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Establishment of NRE Test-bed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037"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6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Mandatory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NRE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Mandatory Use for new or renovated Public Buildings(21%(’17)→30%(’20))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433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Infrastructure-building</a:t>
                      </a:r>
                    </a:p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Private &amp; Public</a:t>
                      </a:r>
                    </a:p>
                    <a:p>
                      <a:pPr algn="ctr" latinLnBrk="1"/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Sector</a:t>
                      </a:r>
                      <a:endParaRPr lang="en-US" altLang="ko-KR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-</a:t>
                      </a:r>
                      <a:endParaRPr lang="ko-KR" altLang="en-US" sz="1200" b="1" dirty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Certification, Standardization, and International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Cooperation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7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b="0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R&amp;D(Policy</a:t>
                      </a:r>
                      <a:r>
                        <a:rPr lang="en-US" altLang="ko-KR" sz="1200" b="1" baseline="0" dirty="0" smtClean="0">
                          <a:effectLst/>
                          <a:latin typeface="Arial" pitchFamily="34" charset="0"/>
                          <a:ea typeface="맑은 고딕" pitchFamily="50" charset="-127"/>
                          <a:cs typeface="Arial" pitchFamily="34" charset="0"/>
                        </a:rPr>
                        <a:t> and Regulation)</a:t>
                      </a:r>
                      <a:endParaRPr lang="ko-KR" altLang="en-US" sz="1200" b="1" dirty="0" smtClean="0">
                        <a:effectLst/>
                        <a:latin typeface="Arial" pitchFamily="34" charset="0"/>
                        <a:ea typeface="맑은 고딕" pitchFamily="50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눈금">
  <a:themeElements>
    <a:clrScheme name="눈금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눈금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눈금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38196</TotalTime>
  <Words>1943</Words>
  <Application>Microsoft Office PowerPoint</Application>
  <PresentationFormat>화면 슬라이드 쇼(4:3)</PresentationFormat>
  <Paragraphs>528</Paragraphs>
  <Slides>19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눈금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Gavin YU</dc:creator>
  <cp:lastModifiedBy>안건우</cp:lastModifiedBy>
  <cp:revision>2159</cp:revision>
  <cp:lastPrinted>2017-03-23T06:21:52Z</cp:lastPrinted>
  <dcterms:created xsi:type="dcterms:W3CDTF">2012-04-09T09:34:31Z</dcterms:created>
  <dcterms:modified xsi:type="dcterms:W3CDTF">2017-03-24T06:51:38Z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0008000ae5010000000001023620</vt:lpwstr>
  </property>
</Properties>
</file>