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1"/>
    <p:sldMasterId id="2147483890" r:id="rId2"/>
  </p:sldMasterIdLst>
  <p:notesMasterIdLst>
    <p:notesMasterId r:id="rId9"/>
  </p:notesMasterIdLst>
  <p:handoutMasterIdLst>
    <p:handoutMasterId r:id="rId10"/>
  </p:handoutMasterIdLst>
  <p:sldIdLst>
    <p:sldId id="256" r:id="rId3"/>
    <p:sldId id="279" r:id="rId4"/>
    <p:sldId id="265" r:id="rId5"/>
    <p:sldId id="283" r:id="rId6"/>
    <p:sldId id="284" r:id="rId7"/>
    <p:sldId id="281" r:id="rId8"/>
  </p:sldIdLst>
  <p:sldSz cx="9144000" cy="6858000" type="letter"/>
  <p:notesSz cx="7007225" cy="9293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181E"/>
    <a:srgbClr val="FFF5C2"/>
    <a:srgbClr val="FFBF56"/>
    <a:srgbClr val="C28500"/>
    <a:srgbClr val="00FFFF"/>
    <a:srgbClr val="7D193C"/>
    <a:srgbClr val="BE2B2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47" autoAdjust="0"/>
    <p:restoredTop sz="94648" autoAdjust="0"/>
  </p:normalViewPr>
  <p:slideViewPr>
    <p:cSldViewPr snapToGrid="0">
      <p:cViewPr varScale="1">
        <p:scale>
          <a:sx n="74" d="100"/>
          <a:sy n="74" d="100"/>
        </p:scale>
        <p:origin x="17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8" tIns="46543" rIns="93088" bIns="46543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8" tIns="46543" rIns="93088" bIns="46543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31775" y="8359775"/>
            <a:ext cx="6465888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8" tIns="46543" rIns="93088" bIns="46543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r>
              <a:rPr lang="en-US"/>
              <a:t>   </a:t>
            </a:r>
            <a:fld id="{EC2F2950-176E-40E6-A788-04B4BFF04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188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3088" tIns="46543" rIns="93088" bIns="46543" numCol="1" anchor="ctr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6887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3088" tIns="46543" rIns="93088" bIns="46543" numCol="1" anchor="ctr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fld id="{42859330-5F92-40C8-8C5B-83CC99A54D3F}" type="datetime1">
              <a:rPr lang="en-US"/>
              <a:pPr>
                <a:defRPr/>
              </a:pPr>
              <a:t>3/29/2017</a:t>
            </a:fld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700088"/>
            <a:ext cx="4646612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14838"/>
            <a:ext cx="5133975" cy="417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3088" tIns="46543" rIns="93088" bIns="4654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6888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3088" tIns="46543" rIns="93088" bIns="46543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r>
              <a:rPr lang="en-US"/>
              <a:t>Test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6887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3088" tIns="46543" rIns="93088" bIns="46543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fld id="{9A4692E6-BA68-4F55-A2FE-0004843A40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82022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E3334670-032E-4C0B-8FD2-DC4C2A6DD830}" type="datetime1">
              <a:rPr lang="en-US" smtClean="0"/>
              <a:pPr/>
              <a:t>3/29/2017</a:t>
            </a:fld>
            <a:endParaRPr lang="en-US" smtClean="0"/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Test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A0A50E-A6FA-4EAB-AECA-2E35505233F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12721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itle_Backgroun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Title_Footer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43500"/>
            <a:ext cx="9144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PNNL_Logo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92875" y="5670550"/>
            <a:ext cx="2651125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Proudly_Operated_by_Battelle_Onyx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92875" y="6400800"/>
            <a:ext cx="2651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9900" y="1831975"/>
            <a:ext cx="8212138" cy="906463"/>
          </a:xfrm>
        </p:spPr>
        <p:txBody>
          <a:bodyPr lIns="91440" tIns="45720" rIns="91440" bIns="45720"/>
          <a:lstStyle>
            <a:lvl1pPr>
              <a:defRPr sz="4000">
                <a:solidFill>
                  <a:srgbClr val="C97A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1488" y="2973388"/>
            <a:ext cx="8208962" cy="2279650"/>
          </a:xfrm>
        </p:spPr>
        <p:txBody>
          <a:bodyPr lIns="91440" tIns="45720" rIns="91440" bIns="45720"/>
          <a:lstStyle>
            <a:lvl1pPr marL="0" indent="0"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12713" y="6483350"/>
            <a:ext cx="5095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A8640-AC45-4FE6-A969-88256AB55E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6A8640-AC45-4FE6-A969-88256AB55E3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016CB5-BD77-488D-A98B-EF55056B83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EA093E-E3B3-4A80-BAD6-5C80FF03A0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EA093E-E3B3-4A80-BAD6-5C80FF03A0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EA093E-E3B3-4A80-BAD6-5C80FF03A0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EA093E-E3B3-4A80-BAD6-5C80FF03A0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EA093E-E3B3-4A80-BAD6-5C80FF03A0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EA093E-E3B3-4A80-BAD6-5C80FF03A0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27EA093E-E3B3-4A80-BAD6-5C80FF03A0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EA093E-E3B3-4A80-BAD6-5C80FF03A0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resentation_Foote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143500"/>
            <a:ext cx="9144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PNNL_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2875" y="5670550"/>
            <a:ext cx="2651125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Proudly_Operated_by_Battelle_Onyx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92875" y="6400800"/>
            <a:ext cx="2651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12713" y="6483350"/>
            <a:ext cx="5095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16CB5-BD77-488D-A98B-EF55056B83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EA093E-E3B3-4A80-BAD6-5C80FF03A0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resentation_Foote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143500"/>
            <a:ext cx="9144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PNNL_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2875" y="5670550"/>
            <a:ext cx="2651125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D575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7" name="Picture 9" descr="Proudly_Operated_by_Battelle_Onyx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92875" y="6400800"/>
            <a:ext cx="2651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12713" y="6483350"/>
            <a:ext cx="5095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ECFCF-DA63-4060-92AC-D9CDB6A843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PNNL_Log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92875" y="5670550"/>
            <a:ext cx="2651125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88" y="0"/>
            <a:ext cx="9144000" cy="914400"/>
          </a:xfrm>
          <a:prstGeom prst="rect">
            <a:avLst/>
          </a:prstGeom>
          <a:solidFill>
            <a:srgbClr val="D575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6" name="Picture 9" descr="Proudly_Operated_by_Battelle_Onyx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2875" y="6400800"/>
            <a:ext cx="2651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12713" y="6483350"/>
            <a:ext cx="5095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9E26E-2A3D-477F-973C-9E1C61040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PNNL_Log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92875" y="5670550"/>
            <a:ext cx="2651125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1311275"/>
          </a:xfrm>
          <a:prstGeom prst="rect">
            <a:avLst/>
          </a:prstGeom>
          <a:solidFill>
            <a:srgbClr val="D575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6" name="Picture 9" descr="Proudly_Operated_by_Battelle_Onyx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2875" y="6400800"/>
            <a:ext cx="2651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SzPct val="60000"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12713" y="6483350"/>
            <a:ext cx="5095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F682F-B133-4672-BD30-40E9EEA3D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PNNL_Log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92875" y="5670550"/>
            <a:ext cx="2651125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Proudly_Operated_by_Battelle_Onyx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2875" y="6400800"/>
            <a:ext cx="2651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12713" y="6483350"/>
            <a:ext cx="5095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45F43-1CB9-4A27-8C62-B5E28CC16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6865938"/>
          </a:xfrm>
          <a:prstGeom prst="rect">
            <a:avLst/>
          </a:prstGeom>
          <a:solidFill>
            <a:srgbClr val="70727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6" descr="PNNL_Logo_Revers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92875" y="5662613"/>
            <a:ext cx="2651125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Proudly_Operated_by_Battelle_Revers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2875" y="6400800"/>
            <a:ext cx="2651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FontTx/>
              <a:buBlip>
                <a:blip r:embed="rId4"/>
              </a:buBlip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buFontTx/>
              <a:buBlip>
                <a:blip r:embed="rId5"/>
              </a:buBlip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12713" y="6483350"/>
            <a:ext cx="50958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6C425C1-7ED6-492D-BC6E-896BC20F37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575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6" descr="PNNL_Logo_Revers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92875" y="5662613"/>
            <a:ext cx="2651125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Proudly_Operated_by_Battelle_Revers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2875" y="6400800"/>
            <a:ext cx="2651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4"/>
              </a:buBlip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buFontTx/>
              <a:buBlip>
                <a:blip r:embed="rId5"/>
              </a:buBlip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buFontTx/>
              <a:buBlip>
                <a:blip r:embed="rId4"/>
              </a:buBlip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12713" y="6483350"/>
            <a:ext cx="50958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DD37837-615E-4354-9D4D-D2946D1A4B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12713" y="6483350"/>
            <a:ext cx="5095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221E2-D072-4548-A7E1-1F63BF79AF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4663" y="460375"/>
            <a:ext cx="8204200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2125" y="1676400"/>
            <a:ext cx="8186738" cy="357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73038" y="6453188"/>
            <a:ext cx="509587" cy="2682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pPr>
              <a:defRPr/>
            </a:pPr>
            <a:fld id="{27EA093E-E3B3-4A80-BAD6-5C80FF03A0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CB7023"/>
          </a:solidFill>
          <a:latin typeface="+mj-lt"/>
          <a:ea typeface="ＭＳ Ｐゴシック" pitchFamily="-109" charset="-128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CB7023"/>
          </a:solidFill>
          <a:latin typeface="Arial" charset="0"/>
          <a:ea typeface="ＭＳ Ｐゴシック" pitchFamily="-109" charset="-128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CB7023"/>
          </a:solidFill>
          <a:latin typeface="Arial" charset="0"/>
          <a:ea typeface="ＭＳ Ｐゴシック" pitchFamily="-109" charset="-128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CB7023"/>
          </a:solidFill>
          <a:latin typeface="Arial" charset="0"/>
          <a:ea typeface="ＭＳ Ｐゴシック" pitchFamily="-109" charset="-128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CB7023"/>
          </a:solidFill>
          <a:latin typeface="Arial" charset="0"/>
          <a:ea typeface="ＭＳ Ｐゴシック" pitchFamily="-109" charset="-128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CB7023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CB7023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CB7023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CB7023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30000"/>
        </a:spcBef>
        <a:spcAft>
          <a:spcPct val="0"/>
        </a:spcAft>
        <a:buClr>
          <a:schemeClr val="folHlink"/>
        </a:buClr>
        <a:buBlip>
          <a:blip r:embed="rId11"/>
        </a:buBlip>
        <a:defRPr sz="24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1pPr>
      <a:lvl2pPr marL="742950" indent="-285750" algn="l" rtl="0" eaLnBrk="0" fontAlgn="base" hangingPunct="0">
        <a:lnSpc>
          <a:spcPct val="85000"/>
        </a:lnSpc>
        <a:spcBef>
          <a:spcPct val="30000"/>
        </a:spcBef>
        <a:spcAft>
          <a:spcPct val="0"/>
        </a:spcAft>
        <a:buClr>
          <a:schemeClr val="tx2"/>
        </a:buClr>
        <a:buSzPct val="80000"/>
        <a:buBlip>
          <a:blip r:embed="rId12"/>
        </a:buBlip>
        <a:defRPr sz="2000">
          <a:solidFill>
            <a:schemeClr val="tx1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30000"/>
        </a:spcBef>
        <a:spcAft>
          <a:spcPct val="0"/>
        </a:spcAft>
        <a:buClr>
          <a:srgbClr val="737373"/>
        </a:buClr>
        <a:buSzPct val="60000"/>
        <a:buBlip>
          <a:blip r:embed="rId13"/>
        </a:buBlip>
        <a:defRPr sz="2000">
          <a:solidFill>
            <a:schemeClr val="tx1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30000"/>
        </a:spcBef>
        <a:spcAft>
          <a:spcPct val="0"/>
        </a:spcAft>
        <a:buBlip>
          <a:blip r:embed="rId14"/>
        </a:buBlip>
        <a:defRPr sz="1600">
          <a:solidFill>
            <a:schemeClr val="tx1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sz="1400">
          <a:solidFill>
            <a:schemeClr val="tx1"/>
          </a:solidFill>
          <a:latin typeface="+mn-lt"/>
          <a:ea typeface="ＭＳ Ｐゴシック" pitchFamily="-109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AB0777-4C60-462E-A92C-CDAFD498799C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7EA093E-E3B3-4A80-BAD6-5C80FF03A0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ergy.gov/articles/energy-department-announces-investment-wave-energy-test-facility" TargetMode="External"/><Relationship Id="rId2" Type="http://schemas.openxmlformats.org/officeDocument/2006/relationships/hyperlink" Target="https://www.energy.gov/eere/articles/federal-government-exceeds-4-billion-goal-renewable-energy-and-energy-efficiency" TargetMode="Externa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ergy.gov/eere/articles/5-ways-cities-can-benefit-sunshot-s-latest-solar-prize-challenge" TargetMode="External"/><Relationship Id="rId2" Type="http://schemas.openxmlformats.org/officeDocument/2006/relationships/hyperlink" Target="https://www.energy.gov/eere/articles/energy-department-announces-six-projects-pilot-and-demonstration-scale-manufacturing" TargetMode="Externa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ergy.gov/articles/energy-department-launches-new-manufacturing-usa-institute-focused-recycling-and-reusing" TargetMode="External"/><Relationship Id="rId2" Type="http://schemas.openxmlformats.org/officeDocument/2006/relationships/hyperlink" Target="https://www.energy.gov/eere/articles/energy-department-announces-partnerships-under-new-better-buildings-zero-energy" TargetMode="Externa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85900" y="1657350"/>
            <a:ext cx="5584698" cy="14478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 smtClean="0">
                <a:ea typeface="ＭＳ Ｐゴシック" pitchFamily="34" charset="-128"/>
              </a:rPr>
              <a:t>USA Clean Energy Update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3248" y="3933825"/>
            <a:ext cx="5467350" cy="157543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>
                <a:ea typeface="ＭＳ Ｐゴシック" pitchFamily="34" charset="-128"/>
              </a:rPr>
              <a:t>EGEEC -49/EGNRET-48</a:t>
            </a:r>
          </a:p>
          <a:p>
            <a:pPr algn="ctr" eaLnBrk="1" hangingPunct="1">
              <a:buFontTx/>
              <a:buNone/>
            </a:pPr>
            <a:r>
              <a:rPr lang="en-US" sz="2000" dirty="0" err="1" smtClean="0">
                <a:ea typeface="ＭＳ Ｐゴシック" pitchFamily="34" charset="-128"/>
              </a:rPr>
              <a:t>Jeju</a:t>
            </a:r>
            <a:r>
              <a:rPr lang="en-US" sz="2000" dirty="0" smtClean="0">
                <a:ea typeface="ＭＳ Ｐゴシック" pitchFamily="34" charset="-128"/>
              </a:rPr>
              <a:t>, Republic of Korea</a:t>
            </a:r>
          </a:p>
          <a:p>
            <a:pPr algn="ctr" eaLnBrk="1" hangingPunct="1">
              <a:buFontTx/>
              <a:buNone/>
            </a:pPr>
            <a:r>
              <a:rPr lang="en-US" sz="2000" dirty="0" smtClean="0">
                <a:ea typeface="ＭＳ Ｐゴシック" pitchFamily="34" charset="-128"/>
              </a:rPr>
              <a:t>March 27-31, 2017</a:t>
            </a:r>
          </a:p>
          <a:p>
            <a:pPr eaLnBrk="1" hangingPunct="1"/>
            <a:endParaRPr lang="en-US" sz="2000" dirty="0" smtClean="0">
              <a:ea typeface="ＭＳ Ｐゴシック" pitchFamily="34" charset="-128"/>
            </a:endParaRPr>
          </a:p>
          <a:p>
            <a:pPr eaLnBrk="1" hangingPunct="1"/>
            <a:endParaRPr lang="en-US" dirty="0" smtClean="0">
              <a:ea typeface="ＭＳ Ｐゴシック" pitchFamily="34" charset="-128"/>
            </a:endParaRPr>
          </a:p>
          <a:p>
            <a:pPr eaLnBrk="1" hangingPunct="1"/>
            <a:endParaRPr lang="en-US" dirty="0" smtClean="0">
              <a:ea typeface="ＭＳ Ｐゴシック" pitchFamily="34" charset="-128"/>
            </a:endParaRPr>
          </a:p>
          <a:p>
            <a:pPr eaLnBrk="1" hangingPunct="1"/>
            <a:endParaRPr lang="en-US" dirty="0" smtClean="0">
              <a:ea typeface="ＭＳ Ｐゴシック" pitchFamily="34" charset="-128"/>
            </a:endParaRPr>
          </a:p>
          <a:p>
            <a:pPr eaLnBrk="1" hangingPunct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1431"/>
            <a:ext cx="8493617" cy="1478409"/>
          </a:xfrm>
        </p:spPr>
        <p:txBody>
          <a:bodyPr>
            <a:noAutofit/>
          </a:bodyPr>
          <a:lstStyle/>
          <a:p>
            <a:r>
              <a:rPr lang="en-US" sz="2800" dirty="0" smtClean="0"/>
              <a:t>U.S. Energy </a:t>
            </a:r>
            <a:r>
              <a:rPr lang="en-US" sz="2800" dirty="0"/>
              <a:t>related carbon dioxide emissions decline in most </a:t>
            </a:r>
            <a:r>
              <a:rPr lang="en-US" sz="2800" dirty="0" smtClean="0"/>
              <a:t>Annual Energy Outlook (AEO) cases, with </a:t>
            </a:r>
            <a:r>
              <a:rPr lang="en-US" sz="2800" dirty="0"/>
              <a:t>the highest emissions projected in the No Clean Power Plan case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016CB5-BD77-488D-A98B-EF55056B833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 rotWithShape="1">
          <a:blip r:embed="rId2"/>
          <a:srcRect l="13301" t="27081" r="12340" b="13340"/>
          <a:stretch/>
        </p:blipFill>
        <p:spPr bwMode="auto">
          <a:xfrm>
            <a:off x="457200" y="2276269"/>
            <a:ext cx="8229600" cy="37072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ctangle 5"/>
          <p:cNvSpPr/>
          <p:nvPr/>
        </p:nvSpPr>
        <p:spPr>
          <a:xfrm>
            <a:off x="721216" y="6202461"/>
            <a:ext cx="72035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+mn-lt"/>
              </a:rPr>
              <a:t>January 5 2017: https</a:t>
            </a:r>
            <a:r>
              <a:rPr lang="en-US" sz="1400" dirty="0">
                <a:latin typeface="+mn-lt"/>
              </a:rPr>
              <a:t>://www.eia.gov/pressroom/presentations/sieminski_01052017.pdf</a:t>
            </a:r>
          </a:p>
        </p:txBody>
      </p:sp>
    </p:spTree>
    <p:extLst>
      <p:ext uri="{BB962C8B-B14F-4D97-AF65-F5344CB8AC3E}">
        <p14:creationId xmlns:p14="http://schemas.microsoft.com/office/powerpoint/2010/main" val="3758807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28625" y="695324"/>
            <a:ext cx="8305800" cy="923925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sz="4000" b="1" dirty="0">
                <a:ea typeface="ＭＳ Ｐゴシック" pitchFamily="34" charset="-128"/>
              </a:rPr>
              <a:t/>
            </a:r>
            <a:br>
              <a:rPr lang="en-US" sz="4000" b="1" dirty="0">
                <a:ea typeface="ＭＳ Ｐゴシック" pitchFamily="34" charset="-128"/>
              </a:rPr>
            </a:br>
            <a:r>
              <a:rPr lang="en-US" sz="3600" b="1" dirty="0" smtClean="0">
                <a:ea typeface="ＭＳ Ｐゴシック" pitchFamily="34" charset="-128"/>
              </a:rPr>
              <a:t>The U.S. has implemented a number of cross-cutting clean energy projects over 2016-2017 (1)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28625" y="2035418"/>
            <a:ext cx="8029575" cy="4143376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Announcement </a:t>
            </a:r>
            <a:r>
              <a:rPr lang="en-US" sz="2400" dirty="0"/>
              <a:t>that U.S. Federal Government facilities exceeded the President’s Performance Contracting Goal by entering into energy efficiency and renewable energy performance contracts between 2011 and 2016 that are valued at $4.2 billion of investment and will save $8 billion over the next 18 years </a:t>
            </a:r>
          </a:p>
          <a:p>
            <a:pPr marL="365760" lvl="1" indent="0">
              <a:buNone/>
            </a:pPr>
            <a:r>
              <a:rPr lang="en-US" sz="2200" u="sng" dirty="0">
                <a:hlinkClick r:id="rId2"/>
              </a:rPr>
              <a:t>https://www.energy.gov/eere/articles/federal-government-exceeds-4-billion-goal-renewable-energy-and-energy-efficiency</a:t>
            </a:r>
            <a:endParaRPr lang="en-US" sz="2200" dirty="0"/>
          </a:p>
          <a:p>
            <a:endParaRPr lang="en-US" sz="2400" dirty="0" smtClean="0"/>
          </a:p>
          <a:p>
            <a:r>
              <a:rPr lang="en-US" sz="2400" dirty="0"/>
              <a:t>Announcement of DOE funding for a new open-water, grid-connected national wave energy testing facility at Oregon State University to be completed by 2020</a:t>
            </a:r>
          </a:p>
          <a:p>
            <a:pPr marL="365760" lvl="1" indent="0">
              <a:buNone/>
            </a:pPr>
            <a:r>
              <a:rPr lang="en-US" sz="2200" u="sng" dirty="0">
                <a:hlinkClick r:id="rId3"/>
              </a:rPr>
              <a:t>https://www.energy.gov/articles/energy-department-announces-investment-wave-energy-test-facility</a:t>
            </a:r>
            <a:endParaRPr lang="en-US" sz="2200" dirty="0"/>
          </a:p>
          <a:p>
            <a:endParaRPr lang="en-US" sz="2100" dirty="0" smtClean="0"/>
          </a:p>
          <a:p>
            <a:endParaRPr lang="en-US" sz="1800" dirty="0" smtClean="0"/>
          </a:p>
          <a:p>
            <a:endParaRPr lang="en-US" sz="1600" dirty="0"/>
          </a:p>
          <a:p>
            <a:endParaRPr lang="en-US" sz="1800" dirty="0" smtClean="0">
              <a:ea typeface="ＭＳ Ｐゴシック" pitchFamily="34" charset="-128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5B2EE1F-EBD7-493F-A9E0-58A4F5A80B10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28625" y="695324"/>
            <a:ext cx="8305800" cy="923925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sz="4000" b="1" dirty="0">
                <a:ea typeface="ＭＳ Ｐゴシック" pitchFamily="34" charset="-128"/>
              </a:rPr>
              <a:t/>
            </a:r>
            <a:br>
              <a:rPr lang="en-US" sz="4000" b="1" dirty="0">
                <a:ea typeface="ＭＳ Ｐゴシック" pitchFamily="34" charset="-128"/>
              </a:rPr>
            </a:br>
            <a:r>
              <a:rPr lang="en-US" sz="3600" b="1" dirty="0" smtClean="0">
                <a:ea typeface="ＭＳ Ｐゴシック" pitchFamily="34" charset="-128"/>
              </a:rPr>
              <a:t>The U.S. has implemented a number of cross-cutting clean energy projects over 2016-2017 (2)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28625" y="2035418"/>
            <a:ext cx="8029575" cy="4143376"/>
          </a:xfrm>
        </p:spPr>
        <p:txBody>
          <a:bodyPr>
            <a:normAutofit fontScale="92500" lnSpcReduction="20000"/>
          </a:bodyPr>
          <a:lstStyle/>
          <a:p>
            <a:r>
              <a:rPr lang="en-US" sz="2200" dirty="0"/>
              <a:t>Announcement of DOE funding for the design-and-plan phase of 2 demonstration-scale integrated </a:t>
            </a:r>
            <a:r>
              <a:rPr lang="en-US" sz="2200" dirty="0" err="1"/>
              <a:t>biorefineries</a:t>
            </a:r>
            <a:r>
              <a:rPr lang="en-US" sz="2200" dirty="0"/>
              <a:t>, 2 pilot-scale integrated </a:t>
            </a:r>
            <a:r>
              <a:rPr lang="en-US" sz="2200" dirty="0" err="1"/>
              <a:t>biorefineries</a:t>
            </a:r>
            <a:r>
              <a:rPr lang="en-US" sz="2200" dirty="0"/>
              <a:t>, and 2 pilot-scale waste-to-energy projects</a:t>
            </a:r>
          </a:p>
          <a:p>
            <a:pPr marL="365760" lvl="1" indent="0">
              <a:buNone/>
            </a:pPr>
            <a:r>
              <a:rPr lang="en-US" sz="2200" u="sng" dirty="0">
                <a:hlinkClick r:id="rId2"/>
              </a:rPr>
              <a:t>https://www.energy.gov/eere/articles/energy-department-announces-six-projects-pilot-and-demonstration-scale-manufacturing</a:t>
            </a:r>
            <a:endParaRPr lang="en-US" sz="2200" dirty="0"/>
          </a:p>
          <a:p>
            <a:endParaRPr lang="en-US" sz="2200" dirty="0" smtClean="0"/>
          </a:p>
          <a:p>
            <a:r>
              <a:rPr lang="en-US" sz="2200" dirty="0"/>
              <a:t>Launch of the Solar in Your Community Challenge, a DOE program to expand solar access to populations who have been left out of the growing solar market; the Challenge encourages development of innovative financial and business models that serve low- and moderate-income communities, local governments, and non-profit organizations</a:t>
            </a:r>
          </a:p>
          <a:p>
            <a:pPr marL="365760" lvl="1" indent="0">
              <a:buNone/>
            </a:pPr>
            <a:r>
              <a:rPr lang="en-US" sz="2200" u="sng" dirty="0">
                <a:hlinkClick r:id="rId3"/>
              </a:rPr>
              <a:t>https://www.energy.gov/eere/articles/5-ways-cities-can-benefit-sunshot-s-latest-solar-prize-challenge</a:t>
            </a:r>
            <a:endParaRPr lang="en-US" sz="2200" dirty="0"/>
          </a:p>
          <a:p>
            <a:endParaRPr lang="en-US" sz="2100" dirty="0" smtClean="0"/>
          </a:p>
          <a:p>
            <a:endParaRPr lang="en-US" sz="1800" dirty="0" smtClean="0"/>
          </a:p>
          <a:p>
            <a:endParaRPr lang="en-US" sz="1600" dirty="0"/>
          </a:p>
          <a:p>
            <a:endParaRPr lang="en-US" sz="1800" dirty="0" smtClean="0">
              <a:ea typeface="ＭＳ Ｐゴシック" pitchFamily="34" charset="-128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5B2EE1F-EBD7-493F-A9E0-58A4F5A80B10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4569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28625" y="695324"/>
            <a:ext cx="8305800" cy="923925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sz="4000" b="1" dirty="0">
                <a:ea typeface="ＭＳ Ｐゴシック" pitchFamily="34" charset="-128"/>
              </a:rPr>
              <a:t/>
            </a:r>
            <a:br>
              <a:rPr lang="en-US" sz="4000" b="1" dirty="0">
                <a:ea typeface="ＭＳ Ｐゴシック" pitchFamily="34" charset="-128"/>
              </a:rPr>
            </a:br>
            <a:r>
              <a:rPr lang="en-US" sz="3600" b="1" dirty="0" smtClean="0">
                <a:ea typeface="ＭＳ Ｐゴシック" pitchFamily="34" charset="-128"/>
              </a:rPr>
              <a:t>The U.S. has implemented a number of cross-cutting clean energy projects over 2016-2017 (3)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28625" y="2035418"/>
            <a:ext cx="8029575" cy="4143376"/>
          </a:xfrm>
        </p:spPr>
        <p:txBody>
          <a:bodyPr>
            <a:normAutofit fontScale="85000" lnSpcReduction="20000"/>
          </a:bodyPr>
          <a:lstStyle/>
          <a:p>
            <a:r>
              <a:rPr lang="en-US" sz="2200" dirty="0"/>
              <a:t>Launch of the Better Buildings Zero Energy Districts Accelerator; with DOE support, six U.S. cities will develop plans and models for zero energy districts, which maximize energy efficiency and aggregate renewable energy sources within the </a:t>
            </a:r>
            <a:r>
              <a:rPr lang="en-US" sz="2200" dirty="0" smtClean="0"/>
              <a:t>district, so </a:t>
            </a:r>
            <a:r>
              <a:rPr lang="en-US" sz="2200" dirty="0"/>
              <a:t>that the combined on-site renewable energy could offset the combined building energy consumption within the district</a:t>
            </a:r>
          </a:p>
          <a:p>
            <a:pPr marL="365760" lvl="1" indent="0">
              <a:buNone/>
            </a:pPr>
            <a:r>
              <a:rPr lang="en-US" sz="2200" u="sng" dirty="0">
                <a:hlinkClick r:id="rId2"/>
              </a:rPr>
              <a:t>https://www.energy.gov/eere/articles/energy-department-announces-partnerships-under-new-better-buildings-zero-energy</a:t>
            </a:r>
            <a:endParaRPr lang="en-US" sz="2200" dirty="0"/>
          </a:p>
          <a:p>
            <a:endParaRPr lang="en-US" sz="2200" dirty="0" smtClean="0"/>
          </a:p>
          <a:p>
            <a:r>
              <a:rPr lang="en-US" sz="2200" dirty="0"/>
              <a:t>Launch of the Reducing Embodied-energy and Decreasing Emissions (REMADE) Institute with DOE funding; it will focus on driving down the cost of technologies needed to reuse, recycle, and remanufacture materials, with the aim of achieving a 50-percent improvement in overall energy efficiency by 2027</a:t>
            </a:r>
          </a:p>
          <a:p>
            <a:pPr marL="365760" lvl="1" indent="0">
              <a:buNone/>
            </a:pPr>
            <a:r>
              <a:rPr lang="en-US" sz="2200" u="sng" dirty="0">
                <a:hlinkClick r:id="rId3"/>
              </a:rPr>
              <a:t>https://www.energy.gov/articles/energy-department-launches-new-manufacturing-usa-institute-focused-recycling-and-reusing</a:t>
            </a:r>
            <a:endParaRPr lang="en-US" sz="2200" dirty="0"/>
          </a:p>
          <a:p>
            <a:endParaRPr lang="en-US" sz="2100" dirty="0" smtClean="0"/>
          </a:p>
          <a:p>
            <a:endParaRPr lang="en-US" sz="1800" dirty="0" smtClean="0"/>
          </a:p>
          <a:p>
            <a:endParaRPr lang="en-US" sz="1600" dirty="0"/>
          </a:p>
          <a:p>
            <a:endParaRPr lang="en-US" sz="1800" dirty="0" smtClean="0">
              <a:ea typeface="ＭＳ Ｐゴシック" pitchFamily="34" charset="-128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5B2EE1F-EBD7-493F-A9E0-58A4F5A80B10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5435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295274" y="222739"/>
            <a:ext cx="8276491" cy="153059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sz="3600" dirty="0"/>
              <a:t>Maryland increases renewable portfolio standard target to 25% by </a:t>
            </a:r>
            <a:r>
              <a:rPr lang="en-US" sz="3600" dirty="0"/>
              <a:t>2020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1600" dirty="0" smtClean="0"/>
              <a:t>EIA: March 24, 2017: https</a:t>
            </a:r>
            <a:r>
              <a:rPr lang="en-US" sz="1600" dirty="0"/>
              <a:t>://www.eia.gov/todayinenergy/detail.php?id=30492</a:t>
            </a:r>
            <a:endParaRPr lang="en-US" sz="1600" b="1" dirty="0" smtClean="0">
              <a:ea typeface="ＭＳ Ｐゴシック" pitchFamily="34" charset="-128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295275" y="2152649"/>
            <a:ext cx="7818416" cy="26961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dirty="0" smtClean="0"/>
          </a:p>
          <a:p>
            <a:pPr marL="0" indent="0">
              <a:buNone/>
            </a:pPr>
            <a:endParaRPr lang="en-US" sz="1800" dirty="0" smtClean="0"/>
          </a:p>
          <a:p>
            <a:endParaRPr lang="en-US" sz="1600" dirty="0"/>
          </a:p>
          <a:p>
            <a:endParaRPr lang="en-US" sz="1800" dirty="0" smtClean="0">
              <a:ea typeface="ＭＳ Ｐゴシック" pitchFamily="34" charset="-128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5B2EE1F-EBD7-493F-A9E0-58A4F5A80B10}" type="slidenum">
              <a:rPr lang="en-US" smtClean="0"/>
              <a:pPr/>
              <a:t>6</a:t>
            </a:fld>
            <a:endParaRPr lang="en-US" smtClean="0"/>
          </a:p>
        </p:txBody>
      </p:sp>
      <p:pic>
        <p:nvPicPr>
          <p:cNvPr id="5" name="Picture 4"/>
          <p:cNvPicPr/>
          <p:nvPr/>
        </p:nvPicPr>
        <p:blipFill rotWithShape="1">
          <a:blip r:embed="rId2"/>
          <a:srcRect l="31730" t="40764" r="20353" b="15907"/>
          <a:stretch/>
        </p:blipFill>
        <p:spPr bwMode="auto">
          <a:xfrm>
            <a:off x="510320" y="1921944"/>
            <a:ext cx="7062457" cy="292680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Rectangle 2"/>
          <p:cNvSpPr/>
          <p:nvPr/>
        </p:nvSpPr>
        <p:spPr>
          <a:xfrm>
            <a:off x="510320" y="5009666"/>
            <a:ext cx="7991341" cy="1738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February, Maryland increased the renewables generation target in its renewable portfolio standard (RPS) to 25% of retail electricity sales by 2020, replacing the earlier target of 20% by 2022. The change occurred as legislators in both houses of the state’s General Assembly voted to override the governor’s veto of legislation they had first passed in 2016.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71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6.jpeg"/></Relationships>
</file>

<file path=ppt/theme/theme1.xml><?xml version="1.0" encoding="utf-8"?>
<a:theme xmlns:a="http://schemas.openxmlformats.org/drawingml/2006/main" name="PNNL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NNL_Presentation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NNL_Presentation_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NNL_Presentation_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NNL_Presentation_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NNL_Presentation_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NNL_Presentation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NNL_Presentation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NNL_Presentation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NNL_Presentation_Template 8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000099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E7B900"/>
        </a:accent6>
        <a:hlink>
          <a:srgbClr val="CC33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NNL_Presentation_Template 9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000099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E7B900"/>
        </a:accent6>
        <a:hlink>
          <a:srgbClr val="006600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NNL_Presentation_Template 10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336699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E7B900"/>
        </a:accent6>
        <a:hlink>
          <a:srgbClr val="008080"/>
        </a:hlink>
        <a:folHlink>
          <a:srgbClr val="9900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NNL_Presentation_Template 11">
        <a:dk1>
          <a:srgbClr val="000000"/>
        </a:dk1>
        <a:lt1>
          <a:srgbClr val="FFFFFF"/>
        </a:lt1>
        <a:dk2>
          <a:srgbClr val="CB7023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PNNL1</Template>
  <TotalTime>2223</TotalTime>
  <Words>400</Words>
  <Application>Microsoft Office PowerPoint</Application>
  <PresentationFormat>Letter Paper (8.5x11 in)</PresentationFormat>
  <Paragraphs>45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ＭＳ Ｐゴシック</vt:lpstr>
      <vt:lpstr>Arial</vt:lpstr>
      <vt:lpstr>Calibri</vt:lpstr>
      <vt:lpstr>Constantia</vt:lpstr>
      <vt:lpstr>Times</vt:lpstr>
      <vt:lpstr>Times New Roman</vt:lpstr>
      <vt:lpstr>Wingdings 2</vt:lpstr>
      <vt:lpstr>PNNL1</vt:lpstr>
      <vt:lpstr>Flow</vt:lpstr>
      <vt:lpstr>USA Clean Energy Update</vt:lpstr>
      <vt:lpstr>U.S. Energy related carbon dioxide emissions decline in most Annual Energy Outlook (AEO) cases, with the highest emissions projected in the No Clean Power Plan case</vt:lpstr>
      <vt:lpstr>   The U.S. has implemented a number of cross-cutting clean energy projects over 2016-2017 (1)</vt:lpstr>
      <vt:lpstr>   The U.S. has implemented a number of cross-cutting clean energy projects over 2016-2017 (2)</vt:lpstr>
      <vt:lpstr>   The U.S. has implemented a number of cross-cutting clean energy projects over 2016-2017 (3)</vt:lpstr>
      <vt:lpstr>  Maryland increases renewable portfolio standard target to 25% by 2020  EIA: March 24, 2017: https://www.eia.gov/todayinenergy/detail.php?id=30492</vt:lpstr>
    </vt:vector>
  </TitlesOfParts>
  <Company>ANL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Chair’s Update</dc:title>
  <dc:creator>IPD</dc:creator>
  <cp:lastModifiedBy>Bloyd, Cary</cp:lastModifiedBy>
  <cp:revision>244</cp:revision>
  <cp:lastPrinted>2003-04-23T14:44:46Z</cp:lastPrinted>
  <dcterms:created xsi:type="dcterms:W3CDTF">2003-05-27T20:34:38Z</dcterms:created>
  <dcterms:modified xsi:type="dcterms:W3CDTF">2017-03-28T23:45:02Z</dcterms:modified>
</cp:coreProperties>
</file>