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4.xml" ContentType="application/vnd.openxmlformats-officedocument.presentationml.notesSlide+xml"/>
  <Override PartName="/ppt/tags/tag9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2" r:id="rId5"/>
  </p:sldMasterIdLst>
  <p:notesMasterIdLst>
    <p:notesMasterId r:id="rId23"/>
  </p:notesMasterIdLst>
  <p:sldIdLst>
    <p:sldId id="1150" r:id="rId6"/>
    <p:sldId id="971" r:id="rId7"/>
    <p:sldId id="1235" r:id="rId8"/>
    <p:sldId id="1237" r:id="rId9"/>
    <p:sldId id="1256" r:id="rId10"/>
    <p:sldId id="1236" r:id="rId11"/>
    <p:sldId id="1233" r:id="rId12"/>
    <p:sldId id="1255" r:id="rId13"/>
    <p:sldId id="1254" r:id="rId14"/>
    <p:sldId id="1258" r:id="rId15"/>
    <p:sldId id="1217" r:id="rId16"/>
    <p:sldId id="1251" r:id="rId17"/>
    <p:sldId id="1252" r:id="rId18"/>
    <p:sldId id="1223" r:id="rId19"/>
    <p:sldId id="1260" r:id="rId20"/>
    <p:sldId id="1214" r:id="rId21"/>
    <p:sldId id="1195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aleen WANG" initials="R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AE46"/>
    <a:srgbClr val="49A2B4"/>
    <a:srgbClr val="E3E333"/>
    <a:srgbClr val="59AFBC"/>
    <a:srgbClr val="4A7DAF"/>
    <a:srgbClr val="A45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3" autoAdjust="0"/>
    <p:restoredTop sz="96301" autoAdjust="0"/>
  </p:normalViewPr>
  <p:slideViewPr>
    <p:cSldViewPr showGuides="1">
      <p:cViewPr varScale="1">
        <p:scale>
          <a:sx n="99" d="100"/>
          <a:sy n="99" d="100"/>
        </p:scale>
        <p:origin x="792" y="488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6E5F2-F445-4AAD-9F66-2FE37FACC878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5E818-C32D-4D5E-AF6B-990FD828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800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95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276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958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385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555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16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07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38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00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38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87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0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59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18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E818-C32D-4D5E-AF6B-990FD828E18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37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95087" y="64064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4ED24AB-161E-4E0B-B512-E5D3858BF88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860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1"/>
          <a:stretch>
            <a:fillRect/>
          </a:stretch>
        </p:blipFill>
        <p:spPr>
          <a:xfrm>
            <a:off x="9768408" y="116632"/>
            <a:ext cx="2328111" cy="1296139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513616"/>
            <a:ext cx="9768408" cy="0"/>
            <a:chOff x="0" y="476672"/>
            <a:chExt cx="9768408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0" y="476672"/>
              <a:ext cx="976840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0" y="476672"/>
              <a:ext cx="1767136" cy="0"/>
            </a:xfrm>
            <a:prstGeom prst="line">
              <a:avLst/>
            </a:prstGeom>
            <a:ln w="7302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 userDrawn="1"/>
        </p:nvCxnSpPr>
        <p:spPr>
          <a:xfrm>
            <a:off x="0" y="6536194"/>
            <a:ext cx="1041648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0" y="6483542"/>
            <a:ext cx="12192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10892400" y="6486181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en-GB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© </a:t>
            </a:r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2024APSEC 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95087" y="64064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4ED24AB-161E-4E0B-B512-E5D3858BF887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5427" y="6570820"/>
            <a:ext cx="10836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6</a:t>
            </a:r>
            <a:r>
              <a:rPr lang="en-US" altLang="zh-C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of</a:t>
            </a:r>
            <a:r>
              <a:rPr lang="zh-CN" alt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APEC Expert Group on New and Renewable Energy Technologies</a:t>
            </a:r>
            <a:r>
              <a:rPr lang="en-US" altLang="zh-C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16-17</a:t>
            </a:r>
            <a:r>
              <a:rPr lang="zh-CN" alt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zh-CN" alt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zh-C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zh-CN" alt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 Taipei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9" Type="http://schemas.openxmlformats.org/officeDocument/2006/relationships/tags" Target="../tags/tag48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42" Type="http://schemas.openxmlformats.org/officeDocument/2006/relationships/slideLayout" Target="../slideLayouts/slideLayout1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41" Type="http://schemas.openxmlformats.org/officeDocument/2006/relationships/tags" Target="../tags/tag50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tags" Target="../tags/tag46.xml"/><Relationship Id="rId40" Type="http://schemas.openxmlformats.org/officeDocument/2006/relationships/tags" Target="../tags/tag49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43" Type="http://schemas.openxmlformats.org/officeDocument/2006/relationships/notesSlide" Target="../notesSlides/notesSlide12.xml"/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notesSlide" Target="../notesSlides/notesSlide13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19.jpe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notesSlide" Target="../notesSlides/notesSlide14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jinlong_ma@tju.edu.c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ec.org/publications/2024/10/promoting-carbon-neutrality-in-north-sulawesi---vision--targets--benchmarking-and-monito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ec.org/publications/2023/09/supporting-offshore-wind-deployment-and-grid-connection-in-apec-regio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pec.org/publications/2023/09/impacts-of-covid-19-on-renewable-energy-development-in-apec-economies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ww.apec.org/publications/2023/05/project-report-of-demonstration-and-promotion-of-energy-resilience-tool-based-on-solar-powered-emergency-shelter-solutions-(spess)-for-natural-disaster-in-apec" TargetMode="External"/><Relationship Id="rId4" Type="http://schemas.openxmlformats.org/officeDocument/2006/relationships/hyperlink" Target="https://www.apec.org/publications/2023/03/apec-green-finance-report-unlocking-the-urban-energy-transition" TargetMode="Externa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24141"/>
            <a:ext cx="12192000" cy="1656184"/>
          </a:xfrm>
          <a:prstGeom prst="rect">
            <a:avLst/>
          </a:prstGeom>
          <a:solidFill>
            <a:srgbClr val="4A7DAF"/>
          </a:solidFill>
          <a:ln>
            <a:solidFill>
              <a:srgbClr val="84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3" y="1580125"/>
            <a:ext cx="2981505" cy="1944216"/>
          </a:xfrm>
          <a:prstGeom prst="rect">
            <a:avLst/>
          </a:prstGeom>
          <a:solidFill>
            <a:srgbClr val="5BAE46"/>
          </a:solidFill>
        </p:spPr>
      </p:pic>
      <p:sp>
        <p:nvSpPr>
          <p:cNvPr id="6" name="矩形 5"/>
          <p:cNvSpPr/>
          <p:nvPr/>
        </p:nvSpPr>
        <p:spPr>
          <a:xfrm>
            <a:off x="3612941" y="1689505"/>
            <a:ext cx="178803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612941" y="4368276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Jinlong</a:t>
            </a:r>
            <a:r>
              <a:rPr lang="zh-CN" altLang="en-US" sz="1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MA</a:t>
            </a:r>
          </a:p>
          <a:p>
            <a:pPr>
              <a:spcAft>
                <a:spcPts val="1200"/>
              </a:spcAft>
            </a:pPr>
            <a:r>
              <a:rPr lang="en-US" altLang="zh-CN" sz="1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APEC Sustainable Energy Center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00460" y="229062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APSEC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Research and Activities Updates</a:t>
            </a:r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>
          <a:xfrm flipV="1">
            <a:off x="3237947" y="6055923"/>
            <a:ext cx="8954053" cy="176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E08C808-373C-8760-8F32-2D70916F2E1E}"/>
              </a:ext>
            </a:extLst>
          </p:cNvPr>
          <p:cNvSpPr txBox="1"/>
          <p:nvPr/>
        </p:nvSpPr>
        <p:spPr>
          <a:xfrm>
            <a:off x="3237946" y="6150494"/>
            <a:ext cx="865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The 6</a:t>
            </a:r>
            <a:r>
              <a:rPr lang="en-US" altLang="zh-CN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sz="1200" b="1" baseline="30000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en-GB" sz="1200" b="1" baseline="30000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h</a:t>
            </a:r>
            <a:r>
              <a:rPr lang="en-GB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Meeting of</a:t>
            </a:r>
            <a:r>
              <a:rPr lang="zh-CN" altLang="en-US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APEC Expert Group on New and Renewable Energy Technologies</a:t>
            </a:r>
            <a:br>
              <a:rPr lang="en-GB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16-17</a:t>
            </a:r>
            <a:r>
              <a:rPr lang="zh-CN" altLang="en-US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January</a:t>
            </a:r>
            <a:r>
              <a:rPr lang="zh-CN" altLang="en-US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202</a:t>
            </a:r>
            <a:r>
              <a:rPr lang="en-US" altLang="zh-CN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5,</a:t>
            </a:r>
            <a:r>
              <a:rPr lang="zh-CN" altLang="en-US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Chinese Taipei (online)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2">
            <a:extLst>
              <a:ext uri="{FF2B5EF4-FFF2-40B4-BE49-F238E27FC236}">
                <a16:creationId xmlns:a16="http://schemas.microsoft.com/office/drawing/2014/main" id="{49F125F7-3799-7DE2-7F73-90A7414D7B38}"/>
              </a:ext>
            </a:extLst>
          </p:cNvPr>
          <p:cNvSpPr/>
          <p:nvPr/>
        </p:nvSpPr>
        <p:spPr>
          <a:xfrm>
            <a:off x="190576" y="616090"/>
            <a:ext cx="7830007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7 November 2024</a:t>
            </a:r>
          </a:p>
          <a:p>
            <a:pPr marL="292100" indent="-2921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Theme: </a:t>
            </a:r>
            <a:r>
              <a:rPr lang="en-US" altLang="zh-CN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Establishing New Energy Systems: Approaches and Actions towards Carbon-neutral Future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Jointly organized by</a:t>
            </a:r>
          </a:p>
          <a:p>
            <a:pPr marL="571500" indent="-2794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zh-CN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APSEC</a:t>
            </a:r>
          </a:p>
          <a:p>
            <a:pPr marL="571500" indent="-2794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zh-CN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China Renewable Energy Engineering Institute</a:t>
            </a:r>
          </a:p>
          <a:p>
            <a:pPr marL="571500" indent="-2794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zh-CN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ASEAN Center for Energy (ACE)</a:t>
            </a:r>
          </a:p>
          <a:p>
            <a:pPr marL="571500" indent="-2794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zh-CN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China Energy Storage Alliance</a:t>
            </a:r>
          </a:p>
        </p:txBody>
      </p:sp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62392F4-C905-D4F7-FEB6-B5ECBDC56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24744"/>
            <a:ext cx="3937018" cy="2645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7DC35-24AE-157D-47AA-E4958CD891C7}"/>
              </a:ext>
            </a:extLst>
          </p:cNvPr>
          <p:cNvSpPr txBox="1"/>
          <p:nvPr/>
        </p:nvSpPr>
        <p:spPr>
          <a:xfrm>
            <a:off x="-1" y="116632"/>
            <a:ext cx="7830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5775"/>
            <a:r>
              <a:rPr lang="en-US" sz="1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APSEC </a:t>
            </a:r>
            <a:r>
              <a:rPr lang="en-GB" altLang="zh-CN" sz="1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Asia-Pacific Energy Transition Solutions Sub-forum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CA8AECE-2773-1074-92FD-428D71668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6" y="3861048"/>
            <a:ext cx="3996122" cy="2484629"/>
          </a:xfrm>
          <a:prstGeom prst="rect">
            <a:avLst/>
          </a:prstGeom>
        </p:spPr>
      </p:pic>
      <p:sp>
        <p:nvSpPr>
          <p:cNvPr id="6" name="矩形 12">
            <a:extLst>
              <a:ext uri="{FF2B5EF4-FFF2-40B4-BE49-F238E27FC236}">
                <a16:creationId xmlns:a16="http://schemas.microsoft.com/office/drawing/2014/main" id="{30AD7F2E-298B-E0EE-D2DF-3C77D5EC2C33}"/>
              </a:ext>
            </a:extLst>
          </p:cNvPr>
          <p:cNvSpPr/>
          <p:nvPr/>
        </p:nvSpPr>
        <p:spPr>
          <a:xfrm>
            <a:off x="162620" y="4122471"/>
            <a:ext cx="7841089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Opening</a:t>
            </a:r>
            <a:r>
              <a:rPr lang="zh-CN" altLang="en-US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remark</a:t>
            </a:r>
          </a:p>
          <a:p>
            <a:pPr marL="571500" indent="-2794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Takayuki </a:t>
            </a:r>
            <a:r>
              <a:rPr lang="en-US" sz="1400" kern="100" dirty="0" err="1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Niikura</a:t>
            </a:r>
            <a:r>
              <a:rPr lang="en-US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, Program Director, </a:t>
            </a:r>
            <a:r>
              <a:rPr lang="en-US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APEC Secretariat</a:t>
            </a:r>
          </a:p>
          <a:p>
            <a:pPr marL="571500" indent="-2794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Heping Gong, Deputy Director General</a:t>
            </a:r>
            <a:r>
              <a:rPr lang="en-US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, China Renewable Energy Engineering Institute</a:t>
            </a:r>
          </a:p>
          <a:p>
            <a:pPr marL="571500" indent="-2794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Zulfikar </a:t>
            </a:r>
            <a:r>
              <a:rPr lang="en-US" sz="1400" kern="100" dirty="0" err="1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Yurnaidi</a:t>
            </a:r>
            <a:r>
              <a:rPr lang="en-US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, Head, Energy Modelling and Policy Planning Department</a:t>
            </a:r>
            <a:r>
              <a:rPr lang="en-US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, ASEAN Centre for Energy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Program: </a:t>
            </a:r>
            <a:r>
              <a:rPr lang="en-US" altLang="zh-CN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expert presentation, panel discussion  </a:t>
            </a:r>
          </a:p>
          <a:p>
            <a:pPr marL="571500" indent="-2794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zh-CN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Session 1: Asia-Pacific Low Carbon Development and Green Energy Transition Pathways </a:t>
            </a:r>
          </a:p>
          <a:p>
            <a:pPr marL="571500" indent="-2794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zh-CN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Session 2: Innovation and Technology Advancement for Carbon Neutral Future</a:t>
            </a:r>
          </a:p>
        </p:txBody>
      </p:sp>
      <p:sp>
        <p:nvSpPr>
          <p:cNvPr id="7" name="矩形 12">
            <a:extLst>
              <a:ext uri="{FF2B5EF4-FFF2-40B4-BE49-F238E27FC236}">
                <a16:creationId xmlns:a16="http://schemas.microsoft.com/office/drawing/2014/main" id="{EE2AEE07-1DD3-8A4E-CF79-A1645F071A74}"/>
              </a:ext>
            </a:extLst>
          </p:cNvPr>
          <p:cNvSpPr/>
          <p:nvPr/>
        </p:nvSpPr>
        <p:spPr>
          <a:xfrm>
            <a:off x="179494" y="2820686"/>
            <a:ext cx="7841089" cy="1220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Participants</a:t>
            </a:r>
            <a:r>
              <a:rPr lang="en-US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: More than </a:t>
            </a:r>
            <a:r>
              <a:rPr lang="en-US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60</a:t>
            </a:r>
            <a:r>
              <a:rPr lang="en-US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experts and scholars from </a:t>
            </a:r>
            <a:r>
              <a:rPr lang="en-US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11</a:t>
            </a:r>
            <a:r>
              <a:rPr lang="en-US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APEC economies, including the United States, Australia, South Korea, Singapore, Vietnam, Indonesia, Thailand, Malaysia, the Philippines, Hong Kong, and China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International Organizations:  </a:t>
            </a:r>
            <a:r>
              <a:rPr lang="en-US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UN ESCAP, IRENA, </a:t>
            </a:r>
            <a:r>
              <a:rPr lang="en-US" altLang="zh-CN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ASEAN Centre for Energy (</a:t>
            </a:r>
            <a:r>
              <a:rPr lang="en-US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ACE), CLASP</a:t>
            </a:r>
            <a:r>
              <a:rPr lang="zh-CN" altLang="en-US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1400" kern="1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Asian Development Bank (ADB)</a:t>
            </a:r>
            <a:endParaRPr lang="en-GB" sz="1400" kern="100" dirty="0">
              <a:solidFill>
                <a:srgbClr val="002060"/>
              </a:solidFill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1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051379" y="4770938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051379" y="5231313"/>
            <a:ext cx="8032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19336" y="7274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APSEC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Research Highlights</a:t>
            </a:r>
            <a:endParaRPr lang="zh-CN" altLang="en-US" b="1" dirty="0">
              <a:solidFill>
                <a:srgbClr val="002060"/>
              </a:solidFill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13" name="矩形 8"/>
          <p:cNvSpPr/>
          <p:nvPr>
            <p:custDataLst>
              <p:tags r:id="rId3"/>
            </p:custDataLst>
          </p:nvPr>
        </p:nvSpPr>
        <p:spPr>
          <a:xfrm>
            <a:off x="407368" y="801849"/>
            <a:ext cx="489362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450"/>
              </a:spcAft>
            </a:pPr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APEC </a:t>
            </a:r>
            <a:r>
              <a:rPr lang="en-GB" altLang="zh-CN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Urban Energy Report</a:t>
            </a: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：</a:t>
            </a:r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  <a:r>
              <a:rPr lang="en-GB" altLang="zh-CN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AU" altLang="zh-CN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2" name="TextBox 34"/>
          <p:cNvSpPr txBox="1"/>
          <p:nvPr/>
        </p:nvSpPr>
        <p:spPr>
          <a:xfrm>
            <a:off x="5324844" y="801849"/>
            <a:ext cx="4752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Cities towards</a:t>
            </a:r>
            <a:r>
              <a:rPr lang="zh-CN" alt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Neutrality</a:t>
            </a:r>
            <a:endParaRPr lang="zh-TW" altLang="en-US" b="1" u="sng" dirty="0">
              <a:solidFill>
                <a:srgbClr val="002060"/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8"/>
          <p:cNvSpPr/>
          <p:nvPr/>
        </p:nvSpPr>
        <p:spPr>
          <a:xfrm>
            <a:off x="407368" y="1901167"/>
            <a:ext cx="4752528" cy="4370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4150" indent="-184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2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Focus on ‘</a:t>
            </a:r>
            <a:r>
              <a:rPr lang="en-US" altLang="zh-TW" sz="1400" b="1" dirty="0">
                <a:solidFill>
                  <a:schemeClr val="tx2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Urban Energy</a:t>
            </a:r>
            <a:r>
              <a:rPr lang="en-US" altLang="zh-TW" sz="1400" dirty="0">
                <a:solidFill>
                  <a:schemeClr val="tx2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’ in APEC region, </a:t>
            </a:r>
            <a:r>
              <a:rPr lang="en-US" altLang="zh-CN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towards </a:t>
            </a:r>
            <a:r>
              <a:rPr lang="en-US" altLang="zh-CN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neutral </a:t>
            </a:r>
            <a:r>
              <a:rPr lang="en-US" altLang="zh-CN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actions on low carbon </a:t>
            </a:r>
            <a:r>
              <a:rPr lang="en-US" altLang="zh-CN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transition </a:t>
            </a:r>
          </a:p>
          <a:p>
            <a:pPr marL="184150" indent="-184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Technologies,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policies,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plans and tools achieving carbon natural goal </a:t>
            </a:r>
          </a:p>
          <a:p>
            <a:pPr marL="184150" indent="-184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Establish database</a:t>
            </a:r>
            <a:r>
              <a: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indicator system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sustainable cities </a:t>
            </a:r>
          </a:p>
          <a:p>
            <a:pPr marL="184150" indent="-184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Historical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changes and trends: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social economic, energy and emissions</a:t>
            </a: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84150" indent="-184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Categorization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the selected APEC cities, clustering analysis, the characteristics analysis of cities   </a:t>
            </a:r>
          </a:p>
          <a:p>
            <a:pPr marL="184150" indent="-184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Case</a:t>
            </a:r>
            <a:r>
              <a: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studies</a:t>
            </a:r>
            <a:r>
              <a: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best</a:t>
            </a:r>
            <a:r>
              <a: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practices</a:t>
            </a:r>
            <a:r>
              <a: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urban energy transition </a:t>
            </a:r>
          </a:p>
          <a:p>
            <a:pPr marL="184150" indent="-184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Scenario analysis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simulation of selected city – Tianjin, China </a:t>
            </a:r>
          </a:p>
          <a:p>
            <a:pPr marL="184150" indent="-184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Policy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recommendations</a:t>
            </a:r>
            <a:endParaRPr lang="en-GB" altLang="zh-CN" sz="14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84150" indent="-184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Two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reports: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Chinese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English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version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GB" altLang="zh-CN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produced</a:t>
            </a:r>
            <a:endParaRPr lang="en-US" altLang="zh-CN" sz="14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195087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24ED24AB-161E-4E0B-B512-E5D3858BF887}" type="slidenum">
              <a:rPr lang="zh-CN" altLang="en-US" smtClean="0"/>
              <a:pPr/>
              <a:t>11</a:t>
            </a:fld>
            <a:endParaRPr lang="zh-CN" altLang="en-US" dirty="0"/>
          </a:p>
          <a:p>
            <a:endParaRPr lang="zh-CN" altLang="en-US" sz="1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802" y="1664538"/>
            <a:ext cx="3110185" cy="46185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8288" y="1664538"/>
            <a:ext cx="3163872" cy="4428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C94E09-C016-2D75-7F73-21CB52200335}"/>
              </a:ext>
            </a:extLst>
          </p:cNvPr>
          <p:cNvSpPr txBox="1"/>
          <p:nvPr/>
        </p:nvSpPr>
        <p:spPr>
          <a:xfrm>
            <a:off x="407368" y="1428965"/>
            <a:ext cx="475252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and summary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52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ED24AB-161E-4E0B-B512-E5D3858BF887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807" y="26670"/>
            <a:ext cx="9071411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60000"/>
            </a:pP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 Energy Report 2023: Driving cities towards carbon neutrality </a:t>
            </a:r>
          </a:p>
        </p:txBody>
      </p:sp>
      <p:sp>
        <p:nvSpPr>
          <p:cNvPr id="9" name="文本框 39"/>
          <p:cNvSpPr txBox="1"/>
          <p:nvPr/>
        </p:nvSpPr>
        <p:spPr>
          <a:xfrm>
            <a:off x="185807" y="727695"/>
            <a:ext cx="88156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100000"/>
            </a:pPr>
            <a:r>
              <a:rPr lang="en-US" altLang="en-GB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Inspirations from the cases of carbon neutrality in APEC cities</a:t>
            </a:r>
          </a:p>
        </p:txBody>
      </p: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2351405" y="1196975"/>
            <a:ext cx="9750062" cy="4971415"/>
            <a:chOff x="4121" y="1998"/>
            <a:chExt cx="15210" cy="7829"/>
          </a:xfrm>
        </p:grpSpPr>
        <p:sp>
          <p:nvSpPr>
            <p:cNvPr id="3" name="标题 1"/>
            <p:cNvSpPr txBox="1"/>
            <p:nvPr>
              <p:custDataLst>
                <p:tags r:id="rId32"/>
              </p:custDataLst>
            </p:nvPr>
          </p:nvSpPr>
          <p:spPr>
            <a:xfrm>
              <a:off x="5749" y="1998"/>
              <a:ext cx="9145" cy="6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r>
                <a:rPr lang="en-GB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Arial" panose="020B0604020202020204" pitchFamily="34" charset="0"/>
                </a:rPr>
                <a:t>Overview of carbon emissions and energy development</a:t>
              </a:r>
              <a:endPara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" name="标题 1"/>
            <p:cNvSpPr txBox="1"/>
            <p:nvPr>
              <p:custDataLst>
                <p:tags r:id="rId33"/>
              </p:custDataLst>
            </p:nvPr>
          </p:nvSpPr>
          <p:spPr>
            <a:xfrm>
              <a:off x="5786" y="2678"/>
              <a:ext cx="9789" cy="80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r>
                <a:rPr lang="en-GB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Arial" panose="020B0604020202020204" pitchFamily="34" charset="0"/>
                </a:rPr>
                <a:t>Carbon neutrality goals, challenges and ways to achieve</a:t>
              </a:r>
              <a:endPara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标题 1"/>
            <p:cNvSpPr txBox="1"/>
            <p:nvPr>
              <p:custDataLst>
                <p:tags r:id="rId34"/>
              </p:custDataLst>
            </p:nvPr>
          </p:nvSpPr>
          <p:spPr>
            <a:xfrm>
              <a:off x="5786" y="3441"/>
              <a:ext cx="9432" cy="80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r>
                <a:rPr lang="en-GB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Arial" panose="020B0604020202020204" pitchFamily="34" charset="0"/>
                </a:rPr>
                <a:t>Urban clean energy development strategy analysis</a:t>
              </a:r>
              <a:endPara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标题 1"/>
            <p:cNvSpPr txBox="1"/>
            <p:nvPr>
              <p:custDataLst>
                <p:tags r:id="rId35"/>
              </p:custDataLst>
            </p:nvPr>
          </p:nvSpPr>
          <p:spPr>
            <a:xfrm>
              <a:off x="5720" y="5735"/>
              <a:ext cx="10129" cy="8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r>
                <a:rPr lang="en-GB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Arial" panose="020B0604020202020204" pitchFamily="34" charset="0"/>
                </a:rPr>
                <a:t>Urban carbon neutral investment and green finance application strategy analysis</a:t>
              </a:r>
              <a:endPara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标题 1"/>
            <p:cNvSpPr txBox="1"/>
            <p:nvPr>
              <p:custDataLst>
                <p:tags r:id="rId36"/>
              </p:custDataLst>
            </p:nvPr>
          </p:nvSpPr>
          <p:spPr>
            <a:xfrm>
              <a:off x="5720" y="8209"/>
              <a:ext cx="7262" cy="80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r>
                <a:rPr lang="en-GB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Arial" panose="020B0604020202020204" pitchFamily="34" charset="0"/>
                </a:rPr>
                <a:t>Analysis of urban smart construction strategy</a:t>
              </a:r>
              <a:endPara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823" y="4061"/>
              <a:ext cx="13508" cy="15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sz="14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Improving building energy efficiency and building energy electrification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sz="14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Promote the use of renewable energy in buildings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sz="14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The development of green buildings and zero carbon buildings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sz="14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Promote the new energy vehicles such as electric vehicles or hydrogen fuel vehicles</a:t>
              </a:r>
              <a:endPara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121" y="2043"/>
              <a:ext cx="1620" cy="6837"/>
              <a:chOff x="5278" y="2384"/>
              <a:chExt cx="1620" cy="6837"/>
            </a:xfrm>
          </p:grpSpPr>
          <p:sp>
            <p:nvSpPr>
              <p:cNvPr id="25" name="文本框 24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5278" y="2384"/>
                <a:ext cx="1620" cy="53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400">
                    <a:gradFill>
                      <a:gsLst>
                        <a:gs pos="0">
                          <a:srgbClr val="08AEEA"/>
                        </a:gs>
                        <a:gs pos="100000">
                          <a:srgbClr val="2AF598"/>
                        </a:gs>
                      </a:gsLst>
                      <a:lin ang="27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r">
                  <a:lnSpc>
                    <a:spcPct val="100000"/>
                  </a:lnSpc>
                  <a:defRPr/>
                </a:pPr>
                <a:r>
                  <a:rPr lang="en-US" altLang="zh-CN" sz="1600" b="1" u="sng" dirty="0">
                    <a:solidFill>
                      <a:srgbClr val="002060"/>
                    </a:solidFill>
                    <a:latin typeface="Arial" panose="020B0604020202020204" pitchFamily="34" charset="0"/>
                    <a:ea typeface="汉仪润圆-65简" panose="00020600040101010101" pitchFamily="18" charset="-122"/>
                    <a:cs typeface="Arial" panose="020B0604020202020204" pitchFamily="34" charset="0"/>
                    <a:sym typeface="汉仪润圆-65简" panose="00020600040101010101" pitchFamily="18" charset="-122"/>
                  </a:rPr>
                  <a:t>1</a:t>
                </a: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5278" y="3112"/>
                <a:ext cx="1620" cy="53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400">
                    <a:gradFill>
                      <a:gsLst>
                        <a:gs pos="0">
                          <a:srgbClr val="08AEEA"/>
                        </a:gs>
                        <a:gs pos="100000">
                          <a:srgbClr val="2AF598"/>
                        </a:gs>
                      </a:gsLst>
                      <a:lin ang="27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r">
                  <a:lnSpc>
                    <a:spcPct val="100000"/>
                  </a:lnSpc>
                  <a:defRPr/>
                </a:pPr>
                <a:r>
                  <a:rPr lang="en-US" altLang="zh-CN" sz="1600" b="1" u="sng" dirty="0">
                    <a:solidFill>
                      <a:srgbClr val="002060"/>
                    </a:solidFill>
                    <a:latin typeface="Arial" panose="020B0604020202020204" pitchFamily="34" charset="0"/>
                    <a:ea typeface="汉仪润圆-65简" panose="00020600040101010101" pitchFamily="18" charset="-122"/>
                    <a:cs typeface="Arial" panose="020B0604020202020204" pitchFamily="34" charset="0"/>
                    <a:sym typeface="汉仪润圆-65简" panose="00020600040101010101" pitchFamily="18" charset="-122"/>
                  </a:rPr>
                  <a:t>2</a:t>
                </a: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5278" y="3921"/>
                <a:ext cx="1620" cy="53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400">
                    <a:gradFill>
                      <a:gsLst>
                        <a:gs pos="0">
                          <a:srgbClr val="08AEEA"/>
                        </a:gs>
                        <a:gs pos="100000">
                          <a:srgbClr val="2AF598"/>
                        </a:gs>
                      </a:gsLst>
                      <a:lin ang="27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r">
                  <a:lnSpc>
                    <a:spcPct val="100000"/>
                  </a:lnSpc>
                  <a:defRPr/>
                </a:pPr>
                <a:r>
                  <a:rPr lang="en-US" altLang="zh-CN" sz="1600" b="1" u="sng" dirty="0">
                    <a:solidFill>
                      <a:srgbClr val="002060"/>
                    </a:solidFill>
                    <a:latin typeface="Arial" panose="020B0604020202020204" pitchFamily="34" charset="0"/>
                    <a:ea typeface="汉仪润圆-65简" panose="00020600040101010101" pitchFamily="18" charset="-122"/>
                    <a:cs typeface="Arial" panose="020B0604020202020204" pitchFamily="34" charset="0"/>
                    <a:sym typeface="汉仪润圆-65简" panose="00020600040101010101" pitchFamily="18" charset="-122"/>
                  </a:rPr>
                  <a:t>3</a:t>
                </a:r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5278" y="6218"/>
                <a:ext cx="1620" cy="53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400">
                    <a:gradFill>
                      <a:gsLst>
                        <a:gs pos="0">
                          <a:srgbClr val="08AEEA"/>
                        </a:gs>
                        <a:gs pos="100000">
                          <a:srgbClr val="2AF598"/>
                        </a:gs>
                      </a:gsLst>
                      <a:lin ang="27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r">
                  <a:lnSpc>
                    <a:spcPct val="100000"/>
                  </a:lnSpc>
                  <a:defRPr/>
                </a:pPr>
                <a:r>
                  <a:rPr lang="en-US" altLang="zh-CN" sz="1600" b="1" u="sng" dirty="0">
                    <a:solidFill>
                      <a:srgbClr val="002060"/>
                    </a:solidFill>
                    <a:latin typeface="Arial" panose="020B0604020202020204" pitchFamily="34" charset="0"/>
                    <a:ea typeface="汉仪润圆-65简" panose="00020600040101010101" pitchFamily="18" charset="-122"/>
                    <a:cs typeface="Arial" panose="020B0604020202020204" pitchFamily="34" charset="0"/>
                    <a:sym typeface="汉仪润圆-65简" panose="00020600040101010101" pitchFamily="18" charset="-122"/>
                  </a:rPr>
                  <a:t>4</a:t>
                </a:r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5278" y="8688"/>
                <a:ext cx="1620" cy="53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400">
                    <a:gradFill>
                      <a:gsLst>
                        <a:gs pos="0">
                          <a:srgbClr val="08AEEA"/>
                        </a:gs>
                        <a:gs pos="100000">
                          <a:srgbClr val="2AF598"/>
                        </a:gs>
                      </a:gsLst>
                      <a:lin ang="27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r">
                  <a:lnSpc>
                    <a:spcPct val="100000"/>
                  </a:lnSpc>
                  <a:defRPr/>
                </a:pPr>
                <a:r>
                  <a:rPr lang="en-US" altLang="zh-CN" sz="1600" b="1" u="sng" dirty="0">
                    <a:solidFill>
                      <a:srgbClr val="002060"/>
                    </a:solidFill>
                    <a:latin typeface="Arial" panose="020B0604020202020204" pitchFamily="34" charset="0"/>
                    <a:ea typeface="汉仪润圆-65简" panose="00020600040101010101" pitchFamily="18" charset="-122"/>
                    <a:cs typeface="Arial" panose="020B0604020202020204" pitchFamily="34" charset="0"/>
                    <a:sym typeface="汉仪润圆-65简" panose="00020600040101010101" pitchFamily="18" charset="-122"/>
                  </a:rPr>
                  <a:t>5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5823" y="6341"/>
              <a:ext cx="13508" cy="150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8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sz="14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Step up government investment in clean energy projects and power infrastructure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sz="14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Attract private sector investment in green industries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sz="14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Develop various green financial products to channel the financial resources to low-carbon and sustainable projects</a:t>
              </a:r>
              <a:endPara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838" y="8802"/>
              <a:ext cx="13493" cy="10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sz="14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Cloud computing, big data, artificial intelligence, Internet of Things, 5G, etc.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altLang="zh-CN" sz="1400" dirty="0">
                  <a:solidFill>
                    <a:srgbClr val="00206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Development of 'Digital twin cities'</a:t>
              </a:r>
              <a:endPara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 flipH="1">
            <a:off x="2999740" y="1273175"/>
            <a:ext cx="10160" cy="554037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85807" y="2142490"/>
            <a:ext cx="2585085" cy="2702560"/>
            <a:chOff x="1336" y="3433"/>
            <a:chExt cx="4071" cy="4256"/>
          </a:xfrm>
        </p:grpSpPr>
        <p:grpSp>
          <p:nvGrpSpPr>
            <p:cNvPr id="8" name="组合 87"/>
            <p:cNvGrpSpPr/>
            <p:nvPr>
              <p:custDataLst>
                <p:tags r:id="rId7"/>
              </p:custDataLst>
            </p:nvPr>
          </p:nvGrpSpPr>
          <p:grpSpPr>
            <a:xfrm>
              <a:off x="1578" y="3732"/>
              <a:ext cx="3708" cy="3522"/>
              <a:chOff x="1321" y="3429"/>
              <a:chExt cx="5017" cy="4767"/>
            </a:xfrm>
          </p:grpSpPr>
          <p:grpSp>
            <p:nvGrpSpPr>
              <p:cNvPr id="10" name="组合 60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1397" y="3429"/>
                <a:ext cx="1681" cy="2146"/>
                <a:chOff x="2659290" y="707639"/>
                <a:chExt cx="1751974" cy="2237500"/>
              </a:xfrm>
            </p:grpSpPr>
            <p:sp>
              <p:nvSpPr>
                <p:cNvPr id="46" name="同心圆 6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2698584" y="1232462"/>
                  <a:ext cx="1712680" cy="1712677"/>
                </a:xfrm>
                <a:prstGeom prst="donut">
                  <a:avLst>
                    <a:gd name="adj" fmla="val 9088"/>
                  </a:avLst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椭圆 46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2659290" y="1383580"/>
                  <a:ext cx="1600856" cy="14104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lIns="0" tIns="0" rIns="0" bIns="0" rtlCol="0" anchor="ctr">
                  <a:normAutofit fontScale="95000" lnSpcReduction="10000"/>
                </a:bodyPr>
                <a:lstStyle/>
                <a:p>
                  <a:pPr algn="ctr"/>
                  <a:r>
                    <a:rPr lang="en-GB" altLang="zh-CN" sz="1000" b="1" dirty="0">
                      <a:solidFill>
                        <a:srgbClr val="3F4143"/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Los Angeles, USA</a:t>
                  </a:r>
                  <a:endParaRPr lang="zh-CN" altLang="en-US" sz="1000" b="1" dirty="0">
                    <a:solidFill>
                      <a:srgbClr val="3F4143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椭圆 47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3602668" y="1532412"/>
                  <a:ext cx="133392" cy="133391"/>
                </a:xfrm>
                <a:prstGeom prst="ellipse">
                  <a:avLst/>
                </a:prstGeom>
                <a:solidFill>
                  <a:srgbClr val="FFFFFF">
                    <a:lumMod val="85000"/>
                  </a:srgbClr>
                </a:solidFill>
                <a:ln>
                  <a:noFill/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任意多边形 65"/>
                <p:cNvSpPr/>
                <p:nvPr>
                  <p:custDataLst>
                    <p:tags r:id="rId30"/>
                  </p:custDataLst>
                </p:nvPr>
              </p:nvSpPr>
              <p:spPr>
                <a:xfrm rot="20406669">
                  <a:off x="3491357" y="707639"/>
                  <a:ext cx="652335" cy="865966"/>
                </a:xfrm>
                <a:custGeom>
                  <a:avLst/>
                  <a:gdLst>
                    <a:gd name="connsiteX0" fmla="*/ 0 w 1267790"/>
                    <a:gd name="connsiteY0" fmla="*/ 1521210 h 1562485"/>
                    <a:gd name="connsiteX1" fmla="*/ 352425 w 1267790"/>
                    <a:gd name="connsiteY1" fmla="*/ 1108460 h 1562485"/>
                    <a:gd name="connsiteX2" fmla="*/ 625475 w 1267790"/>
                    <a:gd name="connsiteY2" fmla="*/ 660785 h 1562485"/>
                    <a:gd name="connsiteX3" fmla="*/ 793750 w 1267790"/>
                    <a:gd name="connsiteY3" fmla="*/ 219460 h 1562485"/>
                    <a:gd name="connsiteX4" fmla="*/ 936625 w 1267790"/>
                    <a:gd name="connsiteY4" fmla="*/ 63885 h 1562485"/>
                    <a:gd name="connsiteX5" fmla="*/ 1165225 w 1267790"/>
                    <a:gd name="connsiteY5" fmla="*/ 385 h 1562485"/>
                    <a:gd name="connsiteX6" fmla="*/ 1266825 w 1267790"/>
                    <a:gd name="connsiteY6" fmla="*/ 89285 h 1562485"/>
                    <a:gd name="connsiteX7" fmla="*/ 1193800 w 1267790"/>
                    <a:gd name="connsiteY7" fmla="*/ 270260 h 1562485"/>
                    <a:gd name="connsiteX8" fmla="*/ 866775 w 1267790"/>
                    <a:gd name="connsiteY8" fmla="*/ 498860 h 1562485"/>
                    <a:gd name="connsiteX9" fmla="*/ 536575 w 1267790"/>
                    <a:gd name="connsiteY9" fmla="*/ 689360 h 1562485"/>
                    <a:gd name="connsiteX10" fmla="*/ 269875 w 1267790"/>
                    <a:gd name="connsiteY10" fmla="*/ 946535 h 1562485"/>
                    <a:gd name="connsiteX11" fmla="*/ 69850 w 1267790"/>
                    <a:gd name="connsiteY11" fmla="*/ 1432310 h 1562485"/>
                    <a:gd name="connsiteX12" fmla="*/ 47625 w 1267790"/>
                    <a:gd name="connsiteY12" fmla="*/ 1562485 h 156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67790" h="1562485">
                      <a:moveTo>
                        <a:pt x="0" y="1521210"/>
                      </a:moveTo>
                      <a:cubicBezTo>
                        <a:pt x="124089" y="1386537"/>
                        <a:pt x="248179" y="1251864"/>
                        <a:pt x="352425" y="1108460"/>
                      </a:cubicBezTo>
                      <a:cubicBezTo>
                        <a:pt x="456671" y="965056"/>
                        <a:pt x="551921" y="808952"/>
                        <a:pt x="625475" y="660785"/>
                      </a:cubicBezTo>
                      <a:cubicBezTo>
                        <a:pt x="699029" y="512618"/>
                        <a:pt x="741892" y="318943"/>
                        <a:pt x="793750" y="219460"/>
                      </a:cubicBezTo>
                      <a:cubicBezTo>
                        <a:pt x="845608" y="119977"/>
                        <a:pt x="874713" y="100397"/>
                        <a:pt x="936625" y="63885"/>
                      </a:cubicBezTo>
                      <a:cubicBezTo>
                        <a:pt x="998537" y="27373"/>
                        <a:pt x="1110192" y="-3848"/>
                        <a:pt x="1165225" y="385"/>
                      </a:cubicBezTo>
                      <a:cubicBezTo>
                        <a:pt x="1220258" y="4618"/>
                        <a:pt x="1262063" y="44306"/>
                        <a:pt x="1266825" y="89285"/>
                      </a:cubicBezTo>
                      <a:cubicBezTo>
                        <a:pt x="1271587" y="134264"/>
                        <a:pt x="1260475" y="201997"/>
                        <a:pt x="1193800" y="270260"/>
                      </a:cubicBezTo>
                      <a:cubicBezTo>
                        <a:pt x="1127125" y="338522"/>
                        <a:pt x="976313" y="429010"/>
                        <a:pt x="866775" y="498860"/>
                      </a:cubicBezTo>
                      <a:cubicBezTo>
                        <a:pt x="757238" y="568710"/>
                        <a:pt x="636058" y="614747"/>
                        <a:pt x="536575" y="689360"/>
                      </a:cubicBezTo>
                      <a:cubicBezTo>
                        <a:pt x="437092" y="763972"/>
                        <a:pt x="347662" y="822710"/>
                        <a:pt x="269875" y="946535"/>
                      </a:cubicBezTo>
                      <a:cubicBezTo>
                        <a:pt x="192088" y="1070360"/>
                        <a:pt x="106892" y="1329652"/>
                        <a:pt x="69850" y="1432310"/>
                      </a:cubicBezTo>
                      <a:cubicBezTo>
                        <a:pt x="32808" y="1534968"/>
                        <a:pt x="40216" y="1548726"/>
                        <a:pt x="47625" y="1562485"/>
                      </a:cubicBezTo>
                    </a:path>
                  </a:pathLst>
                </a:custGeom>
                <a:noFill/>
                <a:ln w="22225">
                  <a:solidFill>
                    <a:srgbClr val="FFFFFF">
                      <a:lumMod val="75000"/>
                    </a:srgbClr>
                  </a:solidFill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任意多边形 67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3620074" y="746575"/>
                  <a:ext cx="769337" cy="913813"/>
                </a:xfrm>
                <a:custGeom>
                  <a:avLst/>
                  <a:gdLst>
                    <a:gd name="connsiteX0" fmla="*/ 0 w 1267790"/>
                    <a:gd name="connsiteY0" fmla="*/ 1521210 h 1562485"/>
                    <a:gd name="connsiteX1" fmla="*/ 352425 w 1267790"/>
                    <a:gd name="connsiteY1" fmla="*/ 1108460 h 1562485"/>
                    <a:gd name="connsiteX2" fmla="*/ 625475 w 1267790"/>
                    <a:gd name="connsiteY2" fmla="*/ 660785 h 1562485"/>
                    <a:gd name="connsiteX3" fmla="*/ 793750 w 1267790"/>
                    <a:gd name="connsiteY3" fmla="*/ 219460 h 1562485"/>
                    <a:gd name="connsiteX4" fmla="*/ 936625 w 1267790"/>
                    <a:gd name="connsiteY4" fmla="*/ 63885 h 1562485"/>
                    <a:gd name="connsiteX5" fmla="*/ 1165225 w 1267790"/>
                    <a:gd name="connsiteY5" fmla="*/ 385 h 1562485"/>
                    <a:gd name="connsiteX6" fmla="*/ 1266825 w 1267790"/>
                    <a:gd name="connsiteY6" fmla="*/ 89285 h 1562485"/>
                    <a:gd name="connsiteX7" fmla="*/ 1193800 w 1267790"/>
                    <a:gd name="connsiteY7" fmla="*/ 270260 h 1562485"/>
                    <a:gd name="connsiteX8" fmla="*/ 866775 w 1267790"/>
                    <a:gd name="connsiteY8" fmla="*/ 498860 h 1562485"/>
                    <a:gd name="connsiteX9" fmla="*/ 536575 w 1267790"/>
                    <a:gd name="connsiteY9" fmla="*/ 689360 h 1562485"/>
                    <a:gd name="connsiteX10" fmla="*/ 269875 w 1267790"/>
                    <a:gd name="connsiteY10" fmla="*/ 946535 h 1562485"/>
                    <a:gd name="connsiteX11" fmla="*/ 69850 w 1267790"/>
                    <a:gd name="connsiteY11" fmla="*/ 1432310 h 1562485"/>
                    <a:gd name="connsiteX12" fmla="*/ 47625 w 1267790"/>
                    <a:gd name="connsiteY12" fmla="*/ 1562485 h 1562485"/>
                    <a:gd name="connsiteX0-1" fmla="*/ 0 w 1267790"/>
                    <a:gd name="connsiteY0-2" fmla="*/ 1521210 h 1570105"/>
                    <a:gd name="connsiteX1-3" fmla="*/ 352425 w 1267790"/>
                    <a:gd name="connsiteY1-4" fmla="*/ 1108460 h 1570105"/>
                    <a:gd name="connsiteX2-5" fmla="*/ 625475 w 1267790"/>
                    <a:gd name="connsiteY2-6" fmla="*/ 660785 h 1570105"/>
                    <a:gd name="connsiteX3-7" fmla="*/ 793750 w 1267790"/>
                    <a:gd name="connsiteY3-8" fmla="*/ 219460 h 1570105"/>
                    <a:gd name="connsiteX4-9" fmla="*/ 936625 w 1267790"/>
                    <a:gd name="connsiteY4-10" fmla="*/ 63885 h 1570105"/>
                    <a:gd name="connsiteX5-11" fmla="*/ 1165225 w 1267790"/>
                    <a:gd name="connsiteY5-12" fmla="*/ 385 h 1570105"/>
                    <a:gd name="connsiteX6-13" fmla="*/ 1266825 w 1267790"/>
                    <a:gd name="connsiteY6-14" fmla="*/ 89285 h 1570105"/>
                    <a:gd name="connsiteX7-15" fmla="*/ 1193800 w 1267790"/>
                    <a:gd name="connsiteY7-16" fmla="*/ 270260 h 1570105"/>
                    <a:gd name="connsiteX8-17" fmla="*/ 866775 w 1267790"/>
                    <a:gd name="connsiteY8-18" fmla="*/ 498860 h 1570105"/>
                    <a:gd name="connsiteX9-19" fmla="*/ 536575 w 1267790"/>
                    <a:gd name="connsiteY9-20" fmla="*/ 689360 h 1570105"/>
                    <a:gd name="connsiteX10-21" fmla="*/ 269875 w 1267790"/>
                    <a:gd name="connsiteY10-22" fmla="*/ 946535 h 1570105"/>
                    <a:gd name="connsiteX11-23" fmla="*/ 69850 w 1267790"/>
                    <a:gd name="connsiteY11-24" fmla="*/ 1432310 h 1570105"/>
                    <a:gd name="connsiteX12-25" fmla="*/ 9525 w 1267790"/>
                    <a:gd name="connsiteY12-26" fmla="*/ 1570105 h 1570105"/>
                    <a:gd name="connsiteX0-27" fmla="*/ 0 w 1267790"/>
                    <a:gd name="connsiteY0-28" fmla="*/ 1521210 h 1560580"/>
                    <a:gd name="connsiteX1-29" fmla="*/ 352425 w 1267790"/>
                    <a:gd name="connsiteY1-30" fmla="*/ 1108460 h 1560580"/>
                    <a:gd name="connsiteX2-31" fmla="*/ 625475 w 1267790"/>
                    <a:gd name="connsiteY2-32" fmla="*/ 660785 h 1560580"/>
                    <a:gd name="connsiteX3-33" fmla="*/ 793750 w 1267790"/>
                    <a:gd name="connsiteY3-34" fmla="*/ 219460 h 1560580"/>
                    <a:gd name="connsiteX4-35" fmla="*/ 936625 w 1267790"/>
                    <a:gd name="connsiteY4-36" fmla="*/ 63885 h 1560580"/>
                    <a:gd name="connsiteX5-37" fmla="*/ 1165225 w 1267790"/>
                    <a:gd name="connsiteY5-38" fmla="*/ 385 h 1560580"/>
                    <a:gd name="connsiteX6-39" fmla="*/ 1266825 w 1267790"/>
                    <a:gd name="connsiteY6-40" fmla="*/ 89285 h 1560580"/>
                    <a:gd name="connsiteX7-41" fmla="*/ 1193800 w 1267790"/>
                    <a:gd name="connsiteY7-42" fmla="*/ 270260 h 1560580"/>
                    <a:gd name="connsiteX8-43" fmla="*/ 866775 w 1267790"/>
                    <a:gd name="connsiteY8-44" fmla="*/ 498860 h 1560580"/>
                    <a:gd name="connsiteX9-45" fmla="*/ 536575 w 1267790"/>
                    <a:gd name="connsiteY9-46" fmla="*/ 689360 h 1560580"/>
                    <a:gd name="connsiteX10-47" fmla="*/ 269875 w 1267790"/>
                    <a:gd name="connsiteY10-48" fmla="*/ 946535 h 1560580"/>
                    <a:gd name="connsiteX11-49" fmla="*/ 69850 w 1267790"/>
                    <a:gd name="connsiteY11-50" fmla="*/ 1432310 h 1560580"/>
                    <a:gd name="connsiteX12-51" fmla="*/ 33338 w 1267790"/>
                    <a:gd name="connsiteY12-52" fmla="*/ 1560580 h 1560580"/>
                    <a:gd name="connsiteX0-53" fmla="*/ 0 w 1267790"/>
                    <a:gd name="connsiteY0-54" fmla="*/ 1521210 h 1560580"/>
                    <a:gd name="connsiteX1-55" fmla="*/ 352425 w 1267790"/>
                    <a:gd name="connsiteY1-56" fmla="*/ 1108460 h 1560580"/>
                    <a:gd name="connsiteX2-57" fmla="*/ 625475 w 1267790"/>
                    <a:gd name="connsiteY2-58" fmla="*/ 660785 h 1560580"/>
                    <a:gd name="connsiteX3-59" fmla="*/ 793750 w 1267790"/>
                    <a:gd name="connsiteY3-60" fmla="*/ 219460 h 1560580"/>
                    <a:gd name="connsiteX4-61" fmla="*/ 936625 w 1267790"/>
                    <a:gd name="connsiteY4-62" fmla="*/ 63885 h 1560580"/>
                    <a:gd name="connsiteX5-63" fmla="*/ 1165225 w 1267790"/>
                    <a:gd name="connsiteY5-64" fmla="*/ 385 h 1560580"/>
                    <a:gd name="connsiteX6-65" fmla="*/ 1266825 w 1267790"/>
                    <a:gd name="connsiteY6-66" fmla="*/ 89285 h 1560580"/>
                    <a:gd name="connsiteX7-67" fmla="*/ 1193800 w 1267790"/>
                    <a:gd name="connsiteY7-68" fmla="*/ 270260 h 1560580"/>
                    <a:gd name="connsiteX8-69" fmla="*/ 866775 w 1267790"/>
                    <a:gd name="connsiteY8-70" fmla="*/ 498860 h 1560580"/>
                    <a:gd name="connsiteX9-71" fmla="*/ 536575 w 1267790"/>
                    <a:gd name="connsiteY9-72" fmla="*/ 689360 h 1560580"/>
                    <a:gd name="connsiteX10-73" fmla="*/ 269875 w 1267790"/>
                    <a:gd name="connsiteY10-74" fmla="*/ 946535 h 1560580"/>
                    <a:gd name="connsiteX11-75" fmla="*/ 69850 w 1267790"/>
                    <a:gd name="connsiteY11-76" fmla="*/ 1432310 h 1560580"/>
                    <a:gd name="connsiteX12-77" fmla="*/ 33338 w 1267790"/>
                    <a:gd name="connsiteY12-78" fmla="*/ 1560580 h 1560580"/>
                    <a:gd name="connsiteX0-79" fmla="*/ 0 w 1274934"/>
                    <a:gd name="connsiteY0-80" fmla="*/ 1542641 h 1560580"/>
                    <a:gd name="connsiteX1-81" fmla="*/ 359569 w 1274934"/>
                    <a:gd name="connsiteY1-82" fmla="*/ 1108460 h 1560580"/>
                    <a:gd name="connsiteX2-83" fmla="*/ 632619 w 1274934"/>
                    <a:gd name="connsiteY2-84" fmla="*/ 660785 h 1560580"/>
                    <a:gd name="connsiteX3-85" fmla="*/ 800894 w 1274934"/>
                    <a:gd name="connsiteY3-86" fmla="*/ 219460 h 1560580"/>
                    <a:gd name="connsiteX4-87" fmla="*/ 943769 w 1274934"/>
                    <a:gd name="connsiteY4-88" fmla="*/ 63885 h 1560580"/>
                    <a:gd name="connsiteX5-89" fmla="*/ 1172369 w 1274934"/>
                    <a:gd name="connsiteY5-90" fmla="*/ 385 h 1560580"/>
                    <a:gd name="connsiteX6-91" fmla="*/ 1273969 w 1274934"/>
                    <a:gd name="connsiteY6-92" fmla="*/ 89285 h 1560580"/>
                    <a:gd name="connsiteX7-93" fmla="*/ 1200944 w 1274934"/>
                    <a:gd name="connsiteY7-94" fmla="*/ 270260 h 1560580"/>
                    <a:gd name="connsiteX8-95" fmla="*/ 873919 w 1274934"/>
                    <a:gd name="connsiteY8-96" fmla="*/ 498860 h 1560580"/>
                    <a:gd name="connsiteX9-97" fmla="*/ 543719 w 1274934"/>
                    <a:gd name="connsiteY9-98" fmla="*/ 689360 h 1560580"/>
                    <a:gd name="connsiteX10-99" fmla="*/ 277019 w 1274934"/>
                    <a:gd name="connsiteY10-100" fmla="*/ 946535 h 1560580"/>
                    <a:gd name="connsiteX11-101" fmla="*/ 76994 w 1274934"/>
                    <a:gd name="connsiteY11-102" fmla="*/ 1432310 h 1560580"/>
                    <a:gd name="connsiteX12-103" fmla="*/ 40482 w 1274934"/>
                    <a:gd name="connsiteY12-104" fmla="*/ 1560580 h 1560580"/>
                    <a:gd name="connsiteX0-105" fmla="*/ 0 w 1272553"/>
                    <a:gd name="connsiteY0-106" fmla="*/ 1535497 h 1560580"/>
                    <a:gd name="connsiteX1-107" fmla="*/ 357188 w 1272553"/>
                    <a:gd name="connsiteY1-108" fmla="*/ 1108460 h 1560580"/>
                    <a:gd name="connsiteX2-109" fmla="*/ 630238 w 1272553"/>
                    <a:gd name="connsiteY2-110" fmla="*/ 660785 h 1560580"/>
                    <a:gd name="connsiteX3-111" fmla="*/ 798513 w 1272553"/>
                    <a:gd name="connsiteY3-112" fmla="*/ 219460 h 1560580"/>
                    <a:gd name="connsiteX4-113" fmla="*/ 941388 w 1272553"/>
                    <a:gd name="connsiteY4-114" fmla="*/ 63885 h 1560580"/>
                    <a:gd name="connsiteX5-115" fmla="*/ 1169988 w 1272553"/>
                    <a:gd name="connsiteY5-116" fmla="*/ 385 h 1560580"/>
                    <a:gd name="connsiteX6-117" fmla="*/ 1271588 w 1272553"/>
                    <a:gd name="connsiteY6-118" fmla="*/ 89285 h 1560580"/>
                    <a:gd name="connsiteX7-119" fmla="*/ 1198563 w 1272553"/>
                    <a:gd name="connsiteY7-120" fmla="*/ 270260 h 1560580"/>
                    <a:gd name="connsiteX8-121" fmla="*/ 871538 w 1272553"/>
                    <a:gd name="connsiteY8-122" fmla="*/ 498860 h 1560580"/>
                    <a:gd name="connsiteX9-123" fmla="*/ 541338 w 1272553"/>
                    <a:gd name="connsiteY9-124" fmla="*/ 689360 h 1560580"/>
                    <a:gd name="connsiteX10-125" fmla="*/ 274638 w 1272553"/>
                    <a:gd name="connsiteY10-126" fmla="*/ 946535 h 1560580"/>
                    <a:gd name="connsiteX11-127" fmla="*/ 74613 w 1272553"/>
                    <a:gd name="connsiteY11-128" fmla="*/ 1432310 h 1560580"/>
                    <a:gd name="connsiteX12-129" fmla="*/ 38101 w 1272553"/>
                    <a:gd name="connsiteY12-130" fmla="*/ 1560580 h 1560580"/>
                    <a:gd name="connsiteX0-131" fmla="*/ 0 w 1294413"/>
                    <a:gd name="connsiteY0-132" fmla="*/ 1539868 h 1560580"/>
                    <a:gd name="connsiteX1-133" fmla="*/ 379048 w 1294413"/>
                    <a:gd name="connsiteY1-134" fmla="*/ 1108460 h 1560580"/>
                    <a:gd name="connsiteX2-135" fmla="*/ 652098 w 1294413"/>
                    <a:gd name="connsiteY2-136" fmla="*/ 660785 h 1560580"/>
                    <a:gd name="connsiteX3-137" fmla="*/ 820373 w 1294413"/>
                    <a:gd name="connsiteY3-138" fmla="*/ 219460 h 1560580"/>
                    <a:gd name="connsiteX4-139" fmla="*/ 963248 w 1294413"/>
                    <a:gd name="connsiteY4-140" fmla="*/ 63885 h 1560580"/>
                    <a:gd name="connsiteX5-141" fmla="*/ 1191848 w 1294413"/>
                    <a:gd name="connsiteY5-142" fmla="*/ 385 h 1560580"/>
                    <a:gd name="connsiteX6-143" fmla="*/ 1293448 w 1294413"/>
                    <a:gd name="connsiteY6-144" fmla="*/ 89285 h 1560580"/>
                    <a:gd name="connsiteX7-145" fmla="*/ 1220423 w 1294413"/>
                    <a:gd name="connsiteY7-146" fmla="*/ 270260 h 1560580"/>
                    <a:gd name="connsiteX8-147" fmla="*/ 893398 w 1294413"/>
                    <a:gd name="connsiteY8-148" fmla="*/ 498860 h 1560580"/>
                    <a:gd name="connsiteX9-149" fmla="*/ 563198 w 1294413"/>
                    <a:gd name="connsiteY9-150" fmla="*/ 689360 h 1560580"/>
                    <a:gd name="connsiteX10-151" fmla="*/ 296498 w 1294413"/>
                    <a:gd name="connsiteY10-152" fmla="*/ 946535 h 1560580"/>
                    <a:gd name="connsiteX11-153" fmla="*/ 96473 w 1294413"/>
                    <a:gd name="connsiteY11-154" fmla="*/ 1432310 h 1560580"/>
                    <a:gd name="connsiteX12-155" fmla="*/ 59961 w 1294413"/>
                    <a:gd name="connsiteY12-156" fmla="*/ 1560580 h 1560580"/>
                    <a:gd name="connsiteX0-157" fmla="*/ 0 w 1294413"/>
                    <a:gd name="connsiteY0-158" fmla="*/ 1539868 h 1582440"/>
                    <a:gd name="connsiteX1-159" fmla="*/ 379048 w 1294413"/>
                    <a:gd name="connsiteY1-160" fmla="*/ 1108460 h 1582440"/>
                    <a:gd name="connsiteX2-161" fmla="*/ 652098 w 1294413"/>
                    <a:gd name="connsiteY2-162" fmla="*/ 660785 h 1582440"/>
                    <a:gd name="connsiteX3-163" fmla="*/ 820373 w 1294413"/>
                    <a:gd name="connsiteY3-164" fmla="*/ 219460 h 1582440"/>
                    <a:gd name="connsiteX4-165" fmla="*/ 963248 w 1294413"/>
                    <a:gd name="connsiteY4-166" fmla="*/ 63885 h 1582440"/>
                    <a:gd name="connsiteX5-167" fmla="*/ 1191848 w 1294413"/>
                    <a:gd name="connsiteY5-168" fmla="*/ 385 h 1582440"/>
                    <a:gd name="connsiteX6-169" fmla="*/ 1293448 w 1294413"/>
                    <a:gd name="connsiteY6-170" fmla="*/ 89285 h 1582440"/>
                    <a:gd name="connsiteX7-171" fmla="*/ 1220423 w 1294413"/>
                    <a:gd name="connsiteY7-172" fmla="*/ 270260 h 1582440"/>
                    <a:gd name="connsiteX8-173" fmla="*/ 893398 w 1294413"/>
                    <a:gd name="connsiteY8-174" fmla="*/ 498860 h 1582440"/>
                    <a:gd name="connsiteX9-175" fmla="*/ 563198 w 1294413"/>
                    <a:gd name="connsiteY9-176" fmla="*/ 689360 h 1582440"/>
                    <a:gd name="connsiteX10-177" fmla="*/ 296498 w 1294413"/>
                    <a:gd name="connsiteY10-178" fmla="*/ 946535 h 1582440"/>
                    <a:gd name="connsiteX11-179" fmla="*/ 96473 w 1294413"/>
                    <a:gd name="connsiteY11-180" fmla="*/ 1432310 h 1582440"/>
                    <a:gd name="connsiteX12-181" fmla="*/ 55590 w 1294413"/>
                    <a:gd name="connsiteY12-182" fmla="*/ 1582440 h 1582440"/>
                    <a:gd name="connsiteX0-183" fmla="*/ 0 w 1321932"/>
                    <a:gd name="connsiteY0-184" fmla="*/ 1539869 h 1582440"/>
                    <a:gd name="connsiteX1-185" fmla="*/ 406567 w 1321932"/>
                    <a:gd name="connsiteY1-186" fmla="*/ 1108460 h 1582440"/>
                    <a:gd name="connsiteX2-187" fmla="*/ 679617 w 1321932"/>
                    <a:gd name="connsiteY2-188" fmla="*/ 660785 h 1582440"/>
                    <a:gd name="connsiteX3-189" fmla="*/ 847892 w 1321932"/>
                    <a:gd name="connsiteY3-190" fmla="*/ 219460 h 1582440"/>
                    <a:gd name="connsiteX4-191" fmla="*/ 990767 w 1321932"/>
                    <a:gd name="connsiteY4-192" fmla="*/ 63885 h 1582440"/>
                    <a:gd name="connsiteX5-193" fmla="*/ 1219367 w 1321932"/>
                    <a:gd name="connsiteY5-194" fmla="*/ 385 h 1582440"/>
                    <a:gd name="connsiteX6-195" fmla="*/ 1320967 w 1321932"/>
                    <a:gd name="connsiteY6-196" fmla="*/ 89285 h 1582440"/>
                    <a:gd name="connsiteX7-197" fmla="*/ 1247942 w 1321932"/>
                    <a:gd name="connsiteY7-198" fmla="*/ 270260 h 1582440"/>
                    <a:gd name="connsiteX8-199" fmla="*/ 920917 w 1321932"/>
                    <a:gd name="connsiteY8-200" fmla="*/ 498860 h 1582440"/>
                    <a:gd name="connsiteX9-201" fmla="*/ 590717 w 1321932"/>
                    <a:gd name="connsiteY9-202" fmla="*/ 689360 h 1582440"/>
                    <a:gd name="connsiteX10-203" fmla="*/ 324017 w 1321932"/>
                    <a:gd name="connsiteY10-204" fmla="*/ 946535 h 1582440"/>
                    <a:gd name="connsiteX11-205" fmla="*/ 123992 w 1321932"/>
                    <a:gd name="connsiteY11-206" fmla="*/ 1432310 h 1582440"/>
                    <a:gd name="connsiteX12-207" fmla="*/ 83109 w 1321932"/>
                    <a:gd name="connsiteY12-208" fmla="*/ 1582440 h 1582440"/>
                    <a:gd name="connsiteX0-209" fmla="*/ 0 w 1332251"/>
                    <a:gd name="connsiteY0-210" fmla="*/ 1546748 h 1582440"/>
                    <a:gd name="connsiteX1-211" fmla="*/ 416886 w 1332251"/>
                    <a:gd name="connsiteY1-212" fmla="*/ 1108460 h 1582440"/>
                    <a:gd name="connsiteX2-213" fmla="*/ 689936 w 1332251"/>
                    <a:gd name="connsiteY2-214" fmla="*/ 660785 h 1582440"/>
                    <a:gd name="connsiteX3-215" fmla="*/ 858211 w 1332251"/>
                    <a:gd name="connsiteY3-216" fmla="*/ 219460 h 1582440"/>
                    <a:gd name="connsiteX4-217" fmla="*/ 1001086 w 1332251"/>
                    <a:gd name="connsiteY4-218" fmla="*/ 63885 h 1582440"/>
                    <a:gd name="connsiteX5-219" fmla="*/ 1229686 w 1332251"/>
                    <a:gd name="connsiteY5-220" fmla="*/ 385 h 1582440"/>
                    <a:gd name="connsiteX6-221" fmla="*/ 1331286 w 1332251"/>
                    <a:gd name="connsiteY6-222" fmla="*/ 89285 h 1582440"/>
                    <a:gd name="connsiteX7-223" fmla="*/ 1258261 w 1332251"/>
                    <a:gd name="connsiteY7-224" fmla="*/ 270260 h 1582440"/>
                    <a:gd name="connsiteX8-225" fmla="*/ 931236 w 1332251"/>
                    <a:gd name="connsiteY8-226" fmla="*/ 498860 h 1582440"/>
                    <a:gd name="connsiteX9-227" fmla="*/ 601036 w 1332251"/>
                    <a:gd name="connsiteY9-228" fmla="*/ 689360 h 1582440"/>
                    <a:gd name="connsiteX10-229" fmla="*/ 334336 w 1332251"/>
                    <a:gd name="connsiteY10-230" fmla="*/ 946535 h 1582440"/>
                    <a:gd name="connsiteX11-231" fmla="*/ 134311 w 1332251"/>
                    <a:gd name="connsiteY11-232" fmla="*/ 1432310 h 1582440"/>
                    <a:gd name="connsiteX12-233" fmla="*/ 93428 w 1332251"/>
                    <a:gd name="connsiteY12-234" fmla="*/ 1582440 h 1582440"/>
                  </a:gdLst>
                  <a:ahLst/>
                  <a:cxnLst>
                    <a:cxn ang="0">
                      <a:pos x="connsiteX0-209" y="connsiteY0-210"/>
                    </a:cxn>
                    <a:cxn ang="0">
                      <a:pos x="connsiteX1-211" y="connsiteY1-212"/>
                    </a:cxn>
                    <a:cxn ang="0">
                      <a:pos x="connsiteX2-213" y="connsiteY2-214"/>
                    </a:cxn>
                    <a:cxn ang="0">
                      <a:pos x="connsiteX3-215" y="connsiteY3-216"/>
                    </a:cxn>
                    <a:cxn ang="0">
                      <a:pos x="connsiteX4-217" y="connsiteY4-218"/>
                    </a:cxn>
                    <a:cxn ang="0">
                      <a:pos x="connsiteX5-219" y="connsiteY5-220"/>
                    </a:cxn>
                    <a:cxn ang="0">
                      <a:pos x="connsiteX6-221" y="connsiteY6-222"/>
                    </a:cxn>
                    <a:cxn ang="0">
                      <a:pos x="connsiteX7-223" y="connsiteY7-224"/>
                    </a:cxn>
                    <a:cxn ang="0">
                      <a:pos x="connsiteX8-225" y="connsiteY8-226"/>
                    </a:cxn>
                    <a:cxn ang="0">
                      <a:pos x="connsiteX9-227" y="connsiteY9-228"/>
                    </a:cxn>
                    <a:cxn ang="0">
                      <a:pos x="connsiteX10-229" y="connsiteY10-230"/>
                    </a:cxn>
                    <a:cxn ang="0">
                      <a:pos x="connsiteX11-231" y="connsiteY11-232"/>
                    </a:cxn>
                    <a:cxn ang="0">
                      <a:pos x="connsiteX12-233" y="connsiteY12-234"/>
                    </a:cxn>
                  </a:cxnLst>
                  <a:rect l="l" t="t" r="r" b="b"/>
                  <a:pathLst>
                    <a:path w="1332251" h="1582440">
                      <a:moveTo>
                        <a:pt x="0" y="1546748"/>
                      </a:moveTo>
                      <a:cubicBezTo>
                        <a:pt x="124089" y="1412075"/>
                        <a:pt x="301897" y="1256120"/>
                        <a:pt x="416886" y="1108460"/>
                      </a:cubicBezTo>
                      <a:cubicBezTo>
                        <a:pt x="531875" y="960800"/>
                        <a:pt x="616382" y="808952"/>
                        <a:pt x="689936" y="660785"/>
                      </a:cubicBezTo>
                      <a:cubicBezTo>
                        <a:pt x="763490" y="512618"/>
                        <a:pt x="806353" y="318943"/>
                        <a:pt x="858211" y="219460"/>
                      </a:cubicBezTo>
                      <a:cubicBezTo>
                        <a:pt x="910069" y="119977"/>
                        <a:pt x="939174" y="100397"/>
                        <a:pt x="1001086" y="63885"/>
                      </a:cubicBezTo>
                      <a:cubicBezTo>
                        <a:pt x="1062998" y="27373"/>
                        <a:pt x="1174653" y="-3848"/>
                        <a:pt x="1229686" y="385"/>
                      </a:cubicBezTo>
                      <a:cubicBezTo>
                        <a:pt x="1284719" y="4618"/>
                        <a:pt x="1326524" y="44306"/>
                        <a:pt x="1331286" y="89285"/>
                      </a:cubicBezTo>
                      <a:cubicBezTo>
                        <a:pt x="1336048" y="134264"/>
                        <a:pt x="1324936" y="201997"/>
                        <a:pt x="1258261" y="270260"/>
                      </a:cubicBezTo>
                      <a:cubicBezTo>
                        <a:pt x="1191586" y="338522"/>
                        <a:pt x="1040774" y="429010"/>
                        <a:pt x="931236" y="498860"/>
                      </a:cubicBezTo>
                      <a:cubicBezTo>
                        <a:pt x="821699" y="568710"/>
                        <a:pt x="700519" y="614747"/>
                        <a:pt x="601036" y="689360"/>
                      </a:cubicBezTo>
                      <a:cubicBezTo>
                        <a:pt x="501553" y="763972"/>
                        <a:pt x="412123" y="822710"/>
                        <a:pt x="334336" y="946535"/>
                      </a:cubicBezTo>
                      <a:cubicBezTo>
                        <a:pt x="256549" y="1070360"/>
                        <a:pt x="174462" y="1326326"/>
                        <a:pt x="134311" y="1432310"/>
                      </a:cubicBezTo>
                      <a:cubicBezTo>
                        <a:pt x="94160" y="1538294"/>
                        <a:pt x="86019" y="1568681"/>
                        <a:pt x="93428" y="1582440"/>
                      </a:cubicBezTo>
                    </a:path>
                  </a:pathLst>
                </a:custGeom>
                <a:noFill/>
                <a:ln w="22225">
                  <a:solidFill>
                    <a:srgbClr val="FFFFFF">
                      <a:lumMod val="50000"/>
                    </a:srgbClr>
                  </a:solidFill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组合 68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4464" y="3429"/>
                <a:ext cx="1643" cy="2146"/>
                <a:chOff x="5858289" y="707639"/>
                <a:chExt cx="1712680" cy="2237500"/>
              </a:xfrm>
            </p:grpSpPr>
            <p:sp>
              <p:nvSpPr>
                <p:cNvPr id="40" name="同心圆 69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5858289" y="1232462"/>
                  <a:ext cx="1712680" cy="1712677"/>
                </a:xfrm>
                <a:prstGeom prst="donut">
                  <a:avLst>
                    <a:gd name="adj" fmla="val 9088"/>
                  </a:avLst>
                </a:prstGeom>
                <a:solidFill>
                  <a:srgbClr val="879AED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椭圆 41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6009408" y="1383581"/>
                  <a:ext cx="1410442" cy="141043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altLang="zh-CN" sz="1000" b="1" dirty="0">
                      <a:solidFill>
                        <a:srgbClr val="3F4143"/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Tokyo, Japan</a:t>
                  </a:r>
                  <a:endParaRPr lang="zh-CN" altLang="en-US" sz="1000" b="1" dirty="0">
                    <a:solidFill>
                      <a:srgbClr val="3F4143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椭圆 42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6762373" y="1532412"/>
                  <a:ext cx="133392" cy="133391"/>
                </a:xfrm>
                <a:prstGeom prst="ellipse">
                  <a:avLst/>
                </a:prstGeom>
                <a:solidFill>
                  <a:srgbClr val="FFFFFF">
                    <a:lumMod val="85000"/>
                  </a:srgbClr>
                </a:solidFill>
                <a:ln>
                  <a:noFill/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任意多边形 72"/>
                <p:cNvSpPr/>
                <p:nvPr>
                  <p:custDataLst>
                    <p:tags r:id="rId25"/>
                  </p:custDataLst>
                </p:nvPr>
              </p:nvSpPr>
              <p:spPr>
                <a:xfrm rot="20406669">
                  <a:off x="6651062" y="707639"/>
                  <a:ext cx="652335" cy="865966"/>
                </a:xfrm>
                <a:custGeom>
                  <a:avLst/>
                  <a:gdLst>
                    <a:gd name="connsiteX0" fmla="*/ 0 w 1267790"/>
                    <a:gd name="connsiteY0" fmla="*/ 1521210 h 1562485"/>
                    <a:gd name="connsiteX1" fmla="*/ 352425 w 1267790"/>
                    <a:gd name="connsiteY1" fmla="*/ 1108460 h 1562485"/>
                    <a:gd name="connsiteX2" fmla="*/ 625475 w 1267790"/>
                    <a:gd name="connsiteY2" fmla="*/ 660785 h 1562485"/>
                    <a:gd name="connsiteX3" fmla="*/ 793750 w 1267790"/>
                    <a:gd name="connsiteY3" fmla="*/ 219460 h 1562485"/>
                    <a:gd name="connsiteX4" fmla="*/ 936625 w 1267790"/>
                    <a:gd name="connsiteY4" fmla="*/ 63885 h 1562485"/>
                    <a:gd name="connsiteX5" fmla="*/ 1165225 w 1267790"/>
                    <a:gd name="connsiteY5" fmla="*/ 385 h 1562485"/>
                    <a:gd name="connsiteX6" fmla="*/ 1266825 w 1267790"/>
                    <a:gd name="connsiteY6" fmla="*/ 89285 h 1562485"/>
                    <a:gd name="connsiteX7" fmla="*/ 1193800 w 1267790"/>
                    <a:gd name="connsiteY7" fmla="*/ 270260 h 1562485"/>
                    <a:gd name="connsiteX8" fmla="*/ 866775 w 1267790"/>
                    <a:gd name="connsiteY8" fmla="*/ 498860 h 1562485"/>
                    <a:gd name="connsiteX9" fmla="*/ 536575 w 1267790"/>
                    <a:gd name="connsiteY9" fmla="*/ 689360 h 1562485"/>
                    <a:gd name="connsiteX10" fmla="*/ 269875 w 1267790"/>
                    <a:gd name="connsiteY10" fmla="*/ 946535 h 1562485"/>
                    <a:gd name="connsiteX11" fmla="*/ 69850 w 1267790"/>
                    <a:gd name="connsiteY11" fmla="*/ 1432310 h 1562485"/>
                    <a:gd name="connsiteX12" fmla="*/ 47625 w 1267790"/>
                    <a:gd name="connsiteY12" fmla="*/ 1562485 h 156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67790" h="1562485">
                      <a:moveTo>
                        <a:pt x="0" y="1521210"/>
                      </a:moveTo>
                      <a:cubicBezTo>
                        <a:pt x="124089" y="1386537"/>
                        <a:pt x="248179" y="1251864"/>
                        <a:pt x="352425" y="1108460"/>
                      </a:cubicBezTo>
                      <a:cubicBezTo>
                        <a:pt x="456671" y="965056"/>
                        <a:pt x="551921" y="808952"/>
                        <a:pt x="625475" y="660785"/>
                      </a:cubicBezTo>
                      <a:cubicBezTo>
                        <a:pt x="699029" y="512618"/>
                        <a:pt x="741892" y="318943"/>
                        <a:pt x="793750" y="219460"/>
                      </a:cubicBezTo>
                      <a:cubicBezTo>
                        <a:pt x="845608" y="119977"/>
                        <a:pt x="874713" y="100397"/>
                        <a:pt x="936625" y="63885"/>
                      </a:cubicBezTo>
                      <a:cubicBezTo>
                        <a:pt x="998537" y="27373"/>
                        <a:pt x="1110192" y="-3848"/>
                        <a:pt x="1165225" y="385"/>
                      </a:cubicBezTo>
                      <a:cubicBezTo>
                        <a:pt x="1220258" y="4618"/>
                        <a:pt x="1262063" y="44306"/>
                        <a:pt x="1266825" y="89285"/>
                      </a:cubicBezTo>
                      <a:cubicBezTo>
                        <a:pt x="1271587" y="134264"/>
                        <a:pt x="1260475" y="201997"/>
                        <a:pt x="1193800" y="270260"/>
                      </a:cubicBezTo>
                      <a:cubicBezTo>
                        <a:pt x="1127125" y="338522"/>
                        <a:pt x="976313" y="429010"/>
                        <a:pt x="866775" y="498860"/>
                      </a:cubicBezTo>
                      <a:cubicBezTo>
                        <a:pt x="757238" y="568710"/>
                        <a:pt x="636058" y="614747"/>
                        <a:pt x="536575" y="689360"/>
                      </a:cubicBezTo>
                      <a:cubicBezTo>
                        <a:pt x="437092" y="763972"/>
                        <a:pt x="347662" y="822710"/>
                        <a:pt x="269875" y="946535"/>
                      </a:cubicBezTo>
                      <a:cubicBezTo>
                        <a:pt x="192088" y="1070360"/>
                        <a:pt x="106892" y="1329652"/>
                        <a:pt x="69850" y="1432310"/>
                      </a:cubicBezTo>
                      <a:cubicBezTo>
                        <a:pt x="32808" y="1534968"/>
                        <a:pt x="40216" y="1548726"/>
                        <a:pt x="47625" y="1562485"/>
                      </a:cubicBezTo>
                    </a:path>
                  </a:pathLst>
                </a:custGeom>
                <a:noFill/>
                <a:ln w="22225">
                  <a:solidFill>
                    <a:srgbClr val="FFFFFF">
                      <a:lumMod val="75000"/>
                    </a:srgbClr>
                  </a:solidFill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任意多边形 73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6779779" y="746575"/>
                  <a:ext cx="769337" cy="913813"/>
                </a:xfrm>
                <a:custGeom>
                  <a:avLst/>
                  <a:gdLst>
                    <a:gd name="connsiteX0" fmla="*/ 0 w 1267790"/>
                    <a:gd name="connsiteY0" fmla="*/ 1521210 h 1562485"/>
                    <a:gd name="connsiteX1" fmla="*/ 352425 w 1267790"/>
                    <a:gd name="connsiteY1" fmla="*/ 1108460 h 1562485"/>
                    <a:gd name="connsiteX2" fmla="*/ 625475 w 1267790"/>
                    <a:gd name="connsiteY2" fmla="*/ 660785 h 1562485"/>
                    <a:gd name="connsiteX3" fmla="*/ 793750 w 1267790"/>
                    <a:gd name="connsiteY3" fmla="*/ 219460 h 1562485"/>
                    <a:gd name="connsiteX4" fmla="*/ 936625 w 1267790"/>
                    <a:gd name="connsiteY4" fmla="*/ 63885 h 1562485"/>
                    <a:gd name="connsiteX5" fmla="*/ 1165225 w 1267790"/>
                    <a:gd name="connsiteY5" fmla="*/ 385 h 1562485"/>
                    <a:gd name="connsiteX6" fmla="*/ 1266825 w 1267790"/>
                    <a:gd name="connsiteY6" fmla="*/ 89285 h 1562485"/>
                    <a:gd name="connsiteX7" fmla="*/ 1193800 w 1267790"/>
                    <a:gd name="connsiteY7" fmla="*/ 270260 h 1562485"/>
                    <a:gd name="connsiteX8" fmla="*/ 866775 w 1267790"/>
                    <a:gd name="connsiteY8" fmla="*/ 498860 h 1562485"/>
                    <a:gd name="connsiteX9" fmla="*/ 536575 w 1267790"/>
                    <a:gd name="connsiteY9" fmla="*/ 689360 h 1562485"/>
                    <a:gd name="connsiteX10" fmla="*/ 269875 w 1267790"/>
                    <a:gd name="connsiteY10" fmla="*/ 946535 h 1562485"/>
                    <a:gd name="connsiteX11" fmla="*/ 69850 w 1267790"/>
                    <a:gd name="connsiteY11" fmla="*/ 1432310 h 1562485"/>
                    <a:gd name="connsiteX12" fmla="*/ 47625 w 1267790"/>
                    <a:gd name="connsiteY12" fmla="*/ 1562485 h 1562485"/>
                    <a:gd name="connsiteX0-1" fmla="*/ 0 w 1267790"/>
                    <a:gd name="connsiteY0-2" fmla="*/ 1521210 h 1570105"/>
                    <a:gd name="connsiteX1-3" fmla="*/ 352425 w 1267790"/>
                    <a:gd name="connsiteY1-4" fmla="*/ 1108460 h 1570105"/>
                    <a:gd name="connsiteX2-5" fmla="*/ 625475 w 1267790"/>
                    <a:gd name="connsiteY2-6" fmla="*/ 660785 h 1570105"/>
                    <a:gd name="connsiteX3-7" fmla="*/ 793750 w 1267790"/>
                    <a:gd name="connsiteY3-8" fmla="*/ 219460 h 1570105"/>
                    <a:gd name="connsiteX4-9" fmla="*/ 936625 w 1267790"/>
                    <a:gd name="connsiteY4-10" fmla="*/ 63885 h 1570105"/>
                    <a:gd name="connsiteX5-11" fmla="*/ 1165225 w 1267790"/>
                    <a:gd name="connsiteY5-12" fmla="*/ 385 h 1570105"/>
                    <a:gd name="connsiteX6-13" fmla="*/ 1266825 w 1267790"/>
                    <a:gd name="connsiteY6-14" fmla="*/ 89285 h 1570105"/>
                    <a:gd name="connsiteX7-15" fmla="*/ 1193800 w 1267790"/>
                    <a:gd name="connsiteY7-16" fmla="*/ 270260 h 1570105"/>
                    <a:gd name="connsiteX8-17" fmla="*/ 866775 w 1267790"/>
                    <a:gd name="connsiteY8-18" fmla="*/ 498860 h 1570105"/>
                    <a:gd name="connsiteX9-19" fmla="*/ 536575 w 1267790"/>
                    <a:gd name="connsiteY9-20" fmla="*/ 689360 h 1570105"/>
                    <a:gd name="connsiteX10-21" fmla="*/ 269875 w 1267790"/>
                    <a:gd name="connsiteY10-22" fmla="*/ 946535 h 1570105"/>
                    <a:gd name="connsiteX11-23" fmla="*/ 69850 w 1267790"/>
                    <a:gd name="connsiteY11-24" fmla="*/ 1432310 h 1570105"/>
                    <a:gd name="connsiteX12-25" fmla="*/ 9525 w 1267790"/>
                    <a:gd name="connsiteY12-26" fmla="*/ 1570105 h 1570105"/>
                    <a:gd name="connsiteX0-27" fmla="*/ 0 w 1267790"/>
                    <a:gd name="connsiteY0-28" fmla="*/ 1521210 h 1560580"/>
                    <a:gd name="connsiteX1-29" fmla="*/ 352425 w 1267790"/>
                    <a:gd name="connsiteY1-30" fmla="*/ 1108460 h 1560580"/>
                    <a:gd name="connsiteX2-31" fmla="*/ 625475 w 1267790"/>
                    <a:gd name="connsiteY2-32" fmla="*/ 660785 h 1560580"/>
                    <a:gd name="connsiteX3-33" fmla="*/ 793750 w 1267790"/>
                    <a:gd name="connsiteY3-34" fmla="*/ 219460 h 1560580"/>
                    <a:gd name="connsiteX4-35" fmla="*/ 936625 w 1267790"/>
                    <a:gd name="connsiteY4-36" fmla="*/ 63885 h 1560580"/>
                    <a:gd name="connsiteX5-37" fmla="*/ 1165225 w 1267790"/>
                    <a:gd name="connsiteY5-38" fmla="*/ 385 h 1560580"/>
                    <a:gd name="connsiteX6-39" fmla="*/ 1266825 w 1267790"/>
                    <a:gd name="connsiteY6-40" fmla="*/ 89285 h 1560580"/>
                    <a:gd name="connsiteX7-41" fmla="*/ 1193800 w 1267790"/>
                    <a:gd name="connsiteY7-42" fmla="*/ 270260 h 1560580"/>
                    <a:gd name="connsiteX8-43" fmla="*/ 866775 w 1267790"/>
                    <a:gd name="connsiteY8-44" fmla="*/ 498860 h 1560580"/>
                    <a:gd name="connsiteX9-45" fmla="*/ 536575 w 1267790"/>
                    <a:gd name="connsiteY9-46" fmla="*/ 689360 h 1560580"/>
                    <a:gd name="connsiteX10-47" fmla="*/ 269875 w 1267790"/>
                    <a:gd name="connsiteY10-48" fmla="*/ 946535 h 1560580"/>
                    <a:gd name="connsiteX11-49" fmla="*/ 69850 w 1267790"/>
                    <a:gd name="connsiteY11-50" fmla="*/ 1432310 h 1560580"/>
                    <a:gd name="connsiteX12-51" fmla="*/ 33338 w 1267790"/>
                    <a:gd name="connsiteY12-52" fmla="*/ 1560580 h 1560580"/>
                    <a:gd name="connsiteX0-53" fmla="*/ 0 w 1267790"/>
                    <a:gd name="connsiteY0-54" fmla="*/ 1521210 h 1560580"/>
                    <a:gd name="connsiteX1-55" fmla="*/ 352425 w 1267790"/>
                    <a:gd name="connsiteY1-56" fmla="*/ 1108460 h 1560580"/>
                    <a:gd name="connsiteX2-57" fmla="*/ 625475 w 1267790"/>
                    <a:gd name="connsiteY2-58" fmla="*/ 660785 h 1560580"/>
                    <a:gd name="connsiteX3-59" fmla="*/ 793750 w 1267790"/>
                    <a:gd name="connsiteY3-60" fmla="*/ 219460 h 1560580"/>
                    <a:gd name="connsiteX4-61" fmla="*/ 936625 w 1267790"/>
                    <a:gd name="connsiteY4-62" fmla="*/ 63885 h 1560580"/>
                    <a:gd name="connsiteX5-63" fmla="*/ 1165225 w 1267790"/>
                    <a:gd name="connsiteY5-64" fmla="*/ 385 h 1560580"/>
                    <a:gd name="connsiteX6-65" fmla="*/ 1266825 w 1267790"/>
                    <a:gd name="connsiteY6-66" fmla="*/ 89285 h 1560580"/>
                    <a:gd name="connsiteX7-67" fmla="*/ 1193800 w 1267790"/>
                    <a:gd name="connsiteY7-68" fmla="*/ 270260 h 1560580"/>
                    <a:gd name="connsiteX8-69" fmla="*/ 866775 w 1267790"/>
                    <a:gd name="connsiteY8-70" fmla="*/ 498860 h 1560580"/>
                    <a:gd name="connsiteX9-71" fmla="*/ 536575 w 1267790"/>
                    <a:gd name="connsiteY9-72" fmla="*/ 689360 h 1560580"/>
                    <a:gd name="connsiteX10-73" fmla="*/ 269875 w 1267790"/>
                    <a:gd name="connsiteY10-74" fmla="*/ 946535 h 1560580"/>
                    <a:gd name="connsiteX11-75" fmla="*/ 69850 w 1267790"/>
                    <a:gd name="connsiteY11-76" fmla="*/ 1432310 h 1560580"/>
                    <a:gd name="connsiteX12-77" fmla="*/ 33338 w 1267790"/>
                    <a:gd name="connsiteY12-78" fmla="*/ 1560580 h 1560580"/>
                    <a:gd name="connsiteX0-79" fmla="*/ 0 w 1274934"/>
                    <a:gd name="connsiteY0-80" fmla="*/ 1542641 h 1560580"/>
                    <a:gd name="connsiteX1-81" fmla="*/ 359569 w 1274934"/>
                    <a:gd name="connsiteY1-82" fmla="*/ 1108460 h 1560580"/>
                    <a:gd name="connsiteX2-83" fmla="*/ 632619 w 1274934"/>
                    <a:gd name="connsiteY2-84" fmla="*/ 660785 h 1560580"/>
                    <a:gd name="connsiteX3-85" fmla="*/ 800894 w 1274934"/>
                    <a:gd name="connsiteY3-86" fmla="*/ 219460 h 1560580"/>
                    <a:gd name="connsiteX4-87" fmla="*/ 943769 w 1274934"/>
                    <a:gd name="connsiteY4-88" fmla="*/ 63885 h 1560580"/>
                    <a:gd name="connsiteX5-89" fmla="*/ 1172369 w 1274934"/>
                    <a:gd name="connsiteY5-90" fmla="*/ 385 h 1560580"/>
                    <a:gd name="connsiteX6-91" fmla="*/ 1273969 w 1274934"/>
                    <a:gd name="connsiteY6-92" fmla="*/ 89285 h 1560580"/>
                    <a:gd name="connsiteX7-93" fmla="*/ 1200944 w 1274934"/>
                    <a:gd name="connsiteY7-94" fmla="*/ 270260 h 1560580"/>
                    <a:gd name="connsiteX8-95" fmla="*/ 873919 w 1274934"/>
                    <a:gd name="connsiteY8-96" fmla="*/ 498860 h 1560580"/>
                    <a:gd name="connsiteX9-97" fmla="*/ 543719 w 1274934"/>
                    <a:gd name="connsiteY9-98" fmla="*/ 689360 h 1560580"/>
                    <a:gd name="connsiteX10-99" fmla="*/ 277019 w 1274934"/>
                    <a:gd name="connsiteY10-100" fmla="*/ 946535 h 1560580"/>
                    <a:gd name="connsiteX11-101" fmla="*/ 76994 w 1274934"/>
                    <a:gd name="connsiteY11-102" fmla="*/ 1432310 h 1560580"/>
                    <a:gd name="connsiteX12-103" fmla="*/ 40482 w 1274934"/>
                    <a:gd name="connsiteY12-104" fmla="*/ 1560580 h 1560580"/>
                    <a:gd name="connsiteX0-105" fmla="*/ 0 w 1272553"/>
                    <a:gd name="connsiteY0-106" fmla="*/ 1535497 h 1560580"/>
                    <a:gd name="connsiteX1-107" fmla="*/ 357188 w 1272553"/>
                    <a:gd name="connsiteY1-108" fmla="*/ 1108460 h 1560580"/>
                    <a:gd name="connsiteX2-109" fmla="*/ 630238 w 1272553"/>
                    <a:gd name="connsiteY2-110" fmla="*/ 660785 h 1560580"/>
                    <a:gd name="connsiteX3-111" fmla="*/ 798513 w 1272553"/>
                    <a:gd name="connsiteY3-112" fmla="*/ 219460 h 1560580"/>
                    <a:gd name="connsiteX4-113" fmla="*/ 941388 w 1272553"/>
                    <a:gd name="connsiteY4-114" fmla="*/ 63885 h 1560580"/>
                    <a:gd name="connsiteX5-115" fmla="*/ 1169988 w 1272553"/>
                    <a:gd name="connsiteY5-116" fmla="*/ 385 h 1560580"/>
                    <a:gd name="connsiteX6-117" fmla="*/ 1271588 w 1272553"/>
                    <a:gd name="connsiteY6-118" fmla="*/ 89285 h 1560580"/>
                    <a:gd name="connsiteX7-119" fmla="*/ 1198563 w 1272553"/>
                    <a:gd name="connsiteY7-120" fmla="*/ 270260 h 1560580"/>
                    <a:gd name="connsiteX8-121" fmla="*/ 871538 w 1272553"/>
                    <a:gd name="connsiteY8-122" fmla="*/ 498860 h 1560580"/>
                    <a:gd name="connsiteX9-123" fmla="*/ 541338 w 1272553"/>
                    <a:gd name="connsiteY9-124" fmla="*/ 689360 h 1560580"/>
                    <a:gd name="connsiteX10-125" fmla="*/ 274638 w 1272553"/>
                    <a:gd name="connsiteY10-126" fmla="*/ 946535 h 1560580"/>
                    <a:gd name="connsiteX11-127" fmla="*/ 74613 w 1272553"/>
                    <a:gd name="connsiteY11-128" fmla="*/ 1432310 h 1560580"/>
                    <a:gd name="connsiteX12-129" fmla="*/ 38101 w 1272553"/>
                    <a:gd name="connsiteY12-130" fmla="*/ 1560580 h 1560580"/>
                    <a:gd name="connsiteX0-131" fmla="*/ 0 w 1294413"/>
                    <a:gd name="connsiteY0-132" fmla="*/ 1539868 h 1560580"/>
                    <a:gd name="connsiteX1-133" fmla="*/ 379048 w 1294413"/>
                    <a:gd name="connsiteY1-134" fmla="*/ 1108460 h 1560580"/>
                    <a:gd name="connsiteX2-135" fmla="*/ 652098 w 1294413"/>
                    <a:gd name="connsiteY2-136" fmla="*/ 660785 h 1560580"/>
                    <a:gd name="connsiteX3-137" fmla="*/ 820373 w 1294413"/>
                    <a:gd name="connsiteY3-138" fmla="*/ 219460 h 1560580"/>
                    <a:gd name="connsiteX4-139" fmla="*/ 963248 w 1294413"/>
                    <a:gd name="connsiteY4-140" fmla="*/ 63885 h 1560580"/>
                    <a:gd name="connsiteX5-141" fmla="*/ 1191848 w 1294413"/>
                    <a:gd name="connsiteY5-142" fmla="*/ 385 h 1560580"/>
                    <a:gd name="connsiteX6-143" fmla="*/ 1293448 w 1294413"/>
                    <a:gd name="connsiteY6-144" fmla="*/ 89285 h 1560580"/>
                    <a:gd name="connsiteX7-145" fmla="*/ 1220423 w 1294413"/>
                    <a:gd name="connsiteY7-146" fmla="*/ 270260 h 1560580"/>
                    <a:gd name="connsiteX8-147" fmla="*/ 893398 w 1294413"/>
                    <a:gd name="connsiteY8-148" fmla="*/ 498860 h 1560580"/>
                    <a:gd name="connsiteX9-149" fmla="*/ 563198 w 1294413"/>
                    <a:gd name="connsiteY9-150" fmla="*/ 689360 h 1560580"/>
                    <a:gd name="connsiteX10-151" fmla="*/ 296498 w 1294413"/>
                    <a:gd name="connsiteY10-152" fmla="*/ 946535 h 1560580"/>
                    <a:gd name="connsiteX11-153" fmla="*/ 96473 w 1294413"/>
                    <a:gd name="connsiteY11-154" fmla="*/ 1432310 h 1560580"/>
                    <a:gd name="connsiteX12-155" fmla="*/ 59961 w 1294413"/>
                    <a:gd name="connsiteY12-156" fmla="*/ 1560580 h 1560580"/>
                    <a:gd name="connsiteX0-157" fmla="*/ 0 w 1294413"/>
                    <a:gd name="connsiteY0-158" fmla="*/ 1539868 h 1582440"/>
                    <a:gd name="connsiteX1-159" fmla="*/ 379048 w 1294413"/>
                    <a:gd name="connsiteY1-160" fmla="*/ 1108460 h 1582440"/>
                    <a:gd name="connsiteX2-161" fmla="*/ 652098 w 1294413"/>
                    <a:gd name="connsiteY2-162" fmla="*/ 660785 h 1582440"/>
                    <a:gd name="connsiteX3-163" fmla="*/ 820373 w 1294413"/>
                    <a:gd name="connsiteY3-164" fmla="*/ 219460 h 1582440"/>
                    <a:gd name="connsiteX4-165" fmla="*/ 963248 w 1294413"/>
                    <a:gd name="connsiteY4-166" fmla="*/ 63885 h 1582440"/>
                    <a:gd name="connsiteX5-167" fmla="*/ 1191848 w 1294413"/>
                    <a:gd name="connsiteY5-168" fmla="*/ 385 h 1582440"/>
                    <a:gd name="connsiteX6-169" fmla="*/ 1293448 w 1294413"/>
                    <a:gd name="connsiteY6-170" fmla="*/ 89285 h 1582440"/>
                    <a:gd name="connsiteX7-171" fmla="*/ 1220423 w 1294413"/>
                    <a:gd name="connsiteY7-172" fmla="*/ 270260 h 1582440"/>
                    <a:gd name="connsiteX8-173" fmla="*/ 893398 w 1294413"/>
                    <a:gd name="connsiteY8-174" fmla="*/ 498860 h 1582440"/>
                    <a:gd name="connsiteX9-175" fmla="*/ 563198 w 1294413"/>
                    <a:gd name="connsiteY9-176" fmla="*/ 689360 h 1582440"/>
                    <a:gd name="connsiteX10-177" fmla="*/ 296498 w 1294413"/>
                    <a:gd name="connsiteY10-178" fmla="*/ 946535 h 1582440"/>
                    <a:gd name="connsiteX11-179" fmla="*/ 96473 w 1294413"/>
                    <a:gd name="connsiteY11-180" fmla="*/ 1432310 h 1582440"/>
                    <a:gd name="connsiteX12-181" fmla="*/ 55590 w 1294413"/>
                    <a:gd name="connsiteY12-182" fmla="*/ 1582440 h 1582440"/>
                    <a:gd name="connsiteX0-183" fmla="*/ 0 w 1321932"/>
                    <a:gd name="connsiteY0-184" fmla="*/ 1539869 h 1582440"/>
                    <a:gd name="connsiteX1-185" fmla="*/ 406567 w 1321932"/>
                    <a:gd name="connsiteY1-186" fmla="*/ 1108460 h 1582440"/>
                    <a:gd name="connsiteX2-187" fmla="*/ 679617 w 1321932"/>
                    <a:gd name="connsiteY2-188" fmla="*/ 660785 h 1582440"/>
                    <a:gd name="connsiteX3-189" fmla="*/ 847892 w 1321932"/>
                    <a:gd name="connsiteY3-190" fmla="*/ 219460 h 1582440"/>
                    <a:gd name="connsiteX4-191" fmla="*/ 990767 w 1321932"/>
                    <a:gd name="connsiteY4-192" fmla="*/ 63885 h 1582440"/>
                    <a:gd name="connsiteX5-193" fmla="*/ 1219367 w 1321932"/>
                    <a:gd name="connsiteY5-194" fmla="*/ 385 h 1582440"/>
                    <a:gd name="connsiteX6-195" fmla="*/ 1320967 w 1321932"/>
                    <a:gd name="connsiteY6-196" fmla="*/ 89285 h 1582440"/>
                    <a:gd name="connsiteX7-197" fmla="*/ 1247942 w 1321932"/>
                    <a:gd name="connsiteY7-198" fmla="*/ 270260 h 1582440"/>
                    <a:gd name="connsiteX8-199" fmla="*/ 920917 w 1321932"/>
                    <a:gd name="connsiteY8-200" fmla="*/ 498860 h 1582440"/>
                    <a:gd name="connsiteX9-201" fmla="*/ 590717 w 1321932"/>
                    <a:gd name="connsiteY9-202" fmla="*/ 689360 h 1582440"/>
                    <a:gd name="connsiteX10-203" fmla="*/ 324017 w 1321932"/>
                    <a:gd name="connsiteY10-204" fmla="*/ 946535 h 1582440"/>
                    <a:gd name="connsiteX11-205" fmla="*/ 123992 w 1321932"/>
                    <a:gd name="connsiteY11-206" fmla="*/ 1432310 h 1582440"/>
                    <a:gd name="connsiteX12-207" fmla="*/ 83109 w 1321932"/>
                    <a:gd name="connsiteY12-208" fmla="*/ 1582440 h 1582440"/>
                    <a:gd name="connsiteX0-209" fmla="*/ 0 w 1332251"/>
                    <a:gd name="connsiteY0-210" fmla="*/ 1546748 h 1582440"/>
                    <a:gd name="connsiteX1-211" fmla="*/ 416886 w 1332251"/>
                    <a:gd name="connsiteY1-212" fmla="*/ 1108460 h 1582440"/>
                    <a:gd name="connsiteX2-213" fmla="*/ 689936 w 1332251"/>
                    <a:gd name="connsiteY2-214" fmla="*/ 660785 h 1582440"/>
                    <a:gd name="connsiteX3-215" fmla="*/ 858211 w 1332251"/>
                    <a:gd name="connsiteY3-216" fmla="*/ 219460 h 1582440"/>
                    <a:gd name="connsiteX4-217" fmla="*/ 1001086 w 1332251"/>
                    <a:gd name="connsiteY4-218" fmla="*/ 63885 h 1582440"/>
                    <a:gd name="connsiteX5-219" fmla="*/ 1229686 w 1332251"/>
                    <a:gd name="connsiteY5-220" fmla="*/ 385 h 1582440"/>
                    <a:gd name="connsiteX6-221" fmla="*/ 1331286 w 1332251"/>
                    <a:gd name="connsiteY6-222" fmla="*/ 89285 h 1582440"/>
                    <a:gd name="connsiteX7-223" fmla="*/ 1258261 w 1332251"/>
                    <a:gd name="connsiteY7-224" fmla="*/ 270260 h 1582440"/>
                    <a:gd name="connsiteX8-225" fmla="*/ 931236 w 1332251"/>
                    <a:gd name="connsiteY8-226" fmla="*/ 498860 h 1582440"/>
                    <a:gd name="connsiteX9-227" fmla="*/ 601036 w 1332251"/>
                    <a:gd name="connsiteY9-228" fmla="*/ 689360 h 1582440"/>
                    <a:gd name="connsiteX10-229" fmla="*/ 334336 w 1332251"/>
                    <a:gd name="connsiteY10-230" fmla="*/ 946535 h 1582440"/>
                    <a:gd name="connsiteX11-231" fmla="*/ 134311 w 1332251"/>
                    <a:gd name="connsiteY11-232" fmla="*/ 1432310 h 1582440"/>
                    <a:gd name="connsiteX12-233" fmla="*/ 93428 w 1332251"/>
                    <a:gd name="connsiteY12-234" fmla="*/ 1582440 h 1582440"/>
                  </a:gdLst>
                  <a:ahLst/>
                  <a:cxnLst>
                    <a:cxn ang="0">
                      <a:pos x="connsiteX0-209" y="connsiteY0-210"/>
                    </a:cxn>
                    <a:cxn ang="0">
                      <a:pos x="connsiteX1-211" y="connsiteY1-212"/>
                    </a:cxn>
                    <a:cxn ang="0">
                      <a:pos x="connsiteX2-213" y="connsiteY2-214"/>
                    </a:cxn>
                    <a:cxn ang="0">
                      <a:pos x="connsiteX3-215" y="connsiteY3-216"/>
                    </a:cxn>
                    <a:cxn ang="0">
                      <a:pos x="connsiteX4-217" y="connsiteY4-218"/>
                    </a:cxn>
                    <a:cxn ang="0">
                      <a:pos x="connsiteX5-219" y="connsiteY5-220"/>
                    </a:cxn>
                    <a:cxn ang="0">
                      <a:pos x="connsiteX6-221" y="connsiteY6-222"/>
                    </a:cxn>
                    <a:cxn ang="0">
                      <a:pos x="connsiteX7-223" y="connsiteY7-224"/>
                    </a:cxn>
                    <a:cxn ang="0">
                      <a:pos x="connsiteX8-225" y="connsiteY8-226"/>
                    </a:cxn>
                    <a:cxn ang="0">
                      <a:pos x="connsiteX9-227" y="connsiteY9-228"/>
                    </a:cxn>
                    <a:cxn ang="0">
                      <a:pos x="connsiteX10-229" y="connsiteY10-230"/>
                    </a:cxn>
                    <a:cxn ang="0">
                      <a:pos x="connsiteX11-231" y="connsiteY11-232"/>
                    </a:cxn>
                    <a:cxn ang="0">
                      <a:pos x="connsiteX12-233" y="connsiteY12-234"/>
                    </a:cxn>
                  </a:cxnLst>
                  <a:rect l="l" t="t" r="r" b="b"/>
                  <a:pathLst>
                    <a:path w="1332251" h="1582440">
                      <a:moveTo>
                        <a:pt x="0" y="1546748"/>
                      </a:moveTo>
                      <a:cubicBezTo>
                        <a:pt x="124089" y="1412075"/>
                        <a:pt x="301897" y="1256120"/>
                        <a:pt x="416886" y="1108460"/>
                      </a:cubicBezTo>
                      <a:cubicBezTo>
                        <a:pt x="531875" y="960800"/>
                        <a:pt x="616382" y="808952"/>
                        <a:pt x="689936" y="660785"/>
                      </a:cubicBezTo>
                      <a:cubicBezTo>
                        <a:pt x="763490" y="512618"/>
                        <a:pt x="806353" y="318943"/>
                        <a:pt x="858211" y="219460"/>
                      </a:cubicBezTo>
                      <a:cubicBezTo>
                        <a:pt x="910069" y="119977"/>
                        <a:pt x="939174" y="100397"/>
                        <a:pt x="1001086" y="63885"/>
                      </a:cubicBezTo>
                      <a:cubicBezTo>
                        <a:pt x="1062998" y="27373"/>
                        <a:pt x="1174653" y="-3848"/>
                        <a:pt x="1229686" y="385"/>
                      </a:cubicBezTo>
                      <a:cubicBezTo>
                        <a:pt x="1284719" y="4618"/>
                        <a:pt x="1326524" y="44306"/>
                        <a:pt x="1331286" y="89285"/>
                      </a:cubicBezTo>
                      <a:cubicBezTo>
                        <a:pt x="1336048" y="134264"/>
                        <a:pt x="1324936" y="201997"/>
                        <a:pt x="1258261" y="270260"/>
                      </a:cubicBezTo>
                      <a:cubicBezTo>
                        <a:pt x="1191586" y="338522"/>
                        <a:pt x="1040774" y="429010"/>
                        <a:pt x="931236" y="498860"/>
                      </a:cubicBezTo>
                      <a:cubicBezTo>
                        <a:pt x="821699" y="568710"/>
                        <a:pt x="700519" y="614747"/>
                        <a:pt x="601036" y="689360"/>
                      </a:cubicBezTo>
                      <a:cubicBezTo>
                        <a:pt x="501553" y="763972"/>
                        <a:pt x="412123" y="822710"/>
                        <a:pt x="334336" y="946535"/>
                      </a:cubicBezTo>
                      <a:cubicBezTo>
                        <a:pt x="256549" y="1070360"/>
                        <a:pt x="174462" y="1326326"/>
                        <a:pt x="134311" y="1432310"/>
                      </a:cubicBezTo>
                      <a:cubicBezTo>
                        <a:pt x="94160" y="1538294"/>
                        <a:pt x="86019" y="1568681"/>
                        <a:pt x="93428" y="1582440"/>
                      </a:cubicBezTo>
                    </a:path>
                  </a:pathLst>
                </a:custGeom>
                <a:noFill/>
                <a:ln w="22225">
                  <a:solidFill>
                    <a:srgbClr val="FFFFFF">
                      <a:lumMod val="50000"/>
                    </a:srgbClr>
                  </a:solidFill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组合 74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1321" y="6050"/>
                <a:ext cx="1938" cy="2146"/>
                <a:chOff x="4162231" y="2954306"/>
                <a:chExt cx="2019529" cy="2237500"/>
              </a:xfrm>
            </p:grpSpPr>
            <p:sp>
              <p:nvSpPr>
                <p:cNvPr id="32" name="同心圆 75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4278437" y="3479129"/>
                  <a:ext cx="1712680" cy="1712677"/>
                </a:xfrm>
                <a:prstGeom prst="donut">
                  <a:avLst>
                    <a:gd name="adj" fmla="val 9088"/>
                  </a:avLst>
                </a:prstGeom>
                <a:solidFill>
                  <a:srgbClr val="EABC8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椭圆 32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4162231" y="3630247"/>
                  <a:ext cx="2019529" cy="14104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en-GB" altLang="zh-CN" sz="1000" b="1" dirty="0">
                      <a:solidFill>
                        <a:srgbClr val="3F4143"/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Canberra, Australia</a:t>
                  </a:r>
                </a:p>
              </p:txBody>
            </p:sp>
            <p:sp>
              <p:nvSpPr>
                <p:cNvPr id="35" name="椭圆 34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5182521" y="3779079"/>
                  <a:ext cx="133392" cy="133391"/>
                </a:xfrm>
                <a:prstGeom prst="ellipse">
                  <a:avLst/>
                </a:prstGeom>
                <a:solidFill>
                  <a:srgbClr val="FFFFFF">
                    <a:lumMod val="85000"/>
                  </a:srgbClr>
                </a:solidFill>
                <a:ln>
                  <a:noFill/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任意多边形 78"/>
                <p:cNvSpPr/>
                <p:nvPr>
                  <p:custDataLst>
                    <p:tags r:id="rId20"/>
                  </p:custDataLst>
                </p:nvPr>
              </p:nvSpPr>
              <p:spPr>
                <a:xfrm rot="20406669">
                  <a:off x="5071210" y="2954306"/>
                  <a:ext cx="652335" cy="865966"/>
                </a:xfrm>
                <a:custGeom>
                  <a:avLst/>
                  <a:gdLst>
                    <a:gd name="connsiteX0" fmla="*/ 0 w 1267790"/>
                    <a:gd name="connsiteY0" fmla="*/ 1521210 h 1562485"/>
                    <a:gd name="connsiteX1" fmla="*/ 352425 w 1267790"/>
                    <a:gd name="connsiteY1" fmla="*/ 1108460 h 1562485"/>
                    <a:gd name="connsiteX2" fmla="*/ 625475 w 1267790"/>
                    <a:gd name="connsiteY2" fmla="*/ 660785 h 1562485"/>
                    <a:gd name="connsiteX3" fmla="*/ 793750 w 1267790"/>
                    <a:gd name="connsiteY3" fmla="*/ 219460 h 1562485"/>
                    <a:gd name="connsiteX4" fmla="*/ 936625 w 1267790"/>
                    <a:gd name="connsiteY4" fmla="*/ 63885 h 1562485"/>
                    <a:gd name="connsiteX5" fmla="*/ 1165225 w 1267790"/>
                    <a:gd name="connsiteY5" fmla="*/ 385 h 1562485"/>
                    <a:gd name="connsiteX6" fmla="*/ 1266825 w 1267790"/>
                    <a:gd name="connsiteY6" fmla="*/ 89285 h 1562485"/>
                    <a:gd name="connsiteX7" fmla="*/ 1193800 w 1267790"/>
                    <a:gd name="connsiteY7" fmla="*/ 270260 h 1562485"/>
                    <a:gd name="connsiteX8" fmla="*/ 866775 w 1267790"/>
                    <a:gd name="connsiteY8" fmla="*/ 498860 h 1562485"/>
                    <a:gd name="connsiteX9" fmla="*/ 536575 w 1267790"/>
                    <a:gd name="connsiteY9" fmla="*/ 689360 h 1562485"/>
                    <a:gd name="connsiteX10" fmla="*/ 269875 w 1267790"/>
                    <a:gd name="connsiteY10" fmla="*/ 946535 h 1562485"/>
                    <a:gd name="connsiteX11" fmla="*/ 69850 w 1267790"/>
                    <a:gd name="connsiteY11" fmla="*/ 1432310 h 1562485"/>
                    <a:gd name="connsiteX12" fmla="*/ 47625 w 1267790"/>
                    <a:gd name="connsiteY12" fmla="*/ 1562485 h 156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67790" h="1562485">
                      <a:moveTo>
                        <a:pt x="0" y="1521210"/>
                      </a:moveTo>
                      <a:cubicBezTo>
                        <a:pt x="124089" y="1386537"/>
                        <a:pt x="248179" y="1251864"/>
                        <a:pt x="352425" y="1108460"/>
                      </a:cubicBezTo>
                      <a:cubicBezTo>
                        <a:pt x="456671" y="965056"/>
                        <a:pt x="551921" y="808952"/>
                        <a:pt x="625475" y="660785"/>
                      </a:cubicBezTo>
                      <a:cubicBezTo>
                        <a:pt x="699029" y="512618"/>
                        <a:pt x="741892" y="318943"/>
                        <a:pt x="793750" y="219460"/>
                      </a:cubicBezTo>
                      <a:cubicBezTo>
                        <a:pt x="845608" y="119977"/>
                        <a:pt x="874713" y="100397"/>
                        <a:pt x="936625" y="63885"/>
                      </a:cubicBezTo>
                      <a:cubicBezTo>
                        <a:pt x="998537" y="27373"/>
                        <a:pt x="1110192" y="-3848"/>
                        <a:pt x="1165225" y="385"/>
                      </a:cubicBezTo>
                      <a:cubicBezTo>
                        <a:pt x="1220258" y="4618"/>
                        <a:pt x="1262063" y="44306"/>
                        <a:pt x="1266825" y="89285"/>
                      </a:cubicBezTo>
                      <a:cubicBezTo>
                        <a:pt x="1271587" y="134264"/>
                        <a:pt x="1260475" y="201997"/>
                        <a:pt x="1193800" y="270260"/>
                      </a:cubicBezTo>
                      <a:cubicBezTo>
                        <a:pt x="1127125" y="338522"/>
                        <a:pt x="976313" y="429010"/>
                        <a:pt x="866775" y="498860"/>
                      </a:cubicBezTo>
                      <a:cubicBezTo>
                        <a:pt x="757238" y="568710"/>
                        <a:pt x="636058" y="614747"/>
                        <a:pt x="536575" y="689360"/>
                      </a:cubicBezTo>
                      <a:cubicBezTo>
                        <a:pt x="437092" y="763972"/>
                        <a:pt x="347662" y="822710"/>
                        <a:pt x="269875" y="946535"/>
                      </a:cubicBezTo>
                      <a:cubicBezTo>
                        <a:pt x="192088" y="1070360"/>
                        <a:pt x="106892" y="1329652"/>
                        <a:pt x="69850" y="1432310"/>
                      </a:cubicBezTo>
                      <a:cubicBezTo>
                        <a:pt x="32808" y="1534968"/>
                        <a:pt x="40216" y="1548726"/>
                        <a:pt x="47625" y="1562485"/>
                      </a:cubicBezTo>
                    </a:path>
                  </a:pathLst>
                </a:custGeom>
                <a:noFill/>
                <a:ln w="22225">
                  <a:solidFill>
                    <a:srgbClr val="FFFFFF">
                      <a:lumMod val="75000"/>
                    </a:srgbClr>
                  </a:solidFill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任意多边形 79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5199927" y="2993242"/>
                  <a:ext cx="769337" cy="913813"/>
                </a:xfrm>
                <a:custGeom>
                  <a:avLst/>
                  <a:gdLst>
                    <a:gd name="connsiteX0" fmla="*/ 0 w 1267790"/>
                    <a:gd name="connsiteY0" fmla="*/ 1521210 h 1562485"/>
                    <a:gd name="connsiteX1" fmla="*/ 352425 w 1267790"/>
                    <a:gd name="connsiteY1" fmla="*/ 1108460 h 1562485"/>
                    <a:gd name="connsiteX2" fmla="*/ 625475 w 1267790"/>
                    <a:gd name="connsiteY2" fmla="*/ 660785 h 1562485"/>
                    <a:gd name="connsiteX3" fmla="*/ 793750 w 1267790"/>
                    <a:gd name="connsiteY3" fmla="*/ 219460 h 1562485"/>
                    <a:gd name="connsiteX4" fmla="*/ 936625 w 1267790"/>
                    <a:gd name="connsiteY4" fmla="*/ 63885 h 1562485"/>
                    <a:gd name="connsiteX5" fmla="*/ 1165225 w 1267790"/>
                    <a:gd name="connsiteY5" fmla="*/ 385 h 1562485"/>
                    <a:gd name="connsiteX6" fmla="*/ 1266825 w 1267790"/>
                    <a:gd name="connsiteY6" fmla="*/ 89285 h 1562485"/>
                    <a:gd name="connsiteX7" fmla="*/ 1193800 w 1267790"/>
                    <a:gd name="connsiteY7" fmla="*/ 270260 h 1562485"/>
                    <a:gd name="connsiteX8" fmla="*/ 866775 w 1267790"/>
                    <a:gd name="connsiteY8" fmla="*/ 498860 h 1562485"/>
                    <a:gd name="connsiteX9" fmla="*/ 536575 w 1267790"/>
                    <a:gd name="connsiteY9" fmla="*/ 689360 h 1562485"/>
                    <a:gd name="connsiteX10" fmla="*/ 269875 w 1267790"/>
                    <a:gd name="connsiteY10" fmla="*/ 946535 h 1562485"/>
                    <a:gd name="connsiteX11" fmla="*/ 69850 w 1267790"/>
                    <a:gd name="connsiteY11" fmla="*/ 1432310 h 1562485"/>
                    <a:gd name="connsiteX12" fmla="*/ 47625 w 1267790"/>
                    <a:gd name="connsiteY12" fmla="*/ 1562485 h 1562485"/>
                    <a:gd name="connsiteX0-1" fmla="*/ 0 w 1267790"/>
                    <a:gd name="connsiteY0-2" fmla="*/ 1521210 h 1570105"/>
                    <a:gd name="connsiteX1-3" fmla="*/ 352425 w 1267790"/>
                    <a:gd name="connsiteY1-4" fmla="*/ 1108460 h 1570105"/>
                    <a:gd name="connsiteX2-5" fmla="*/ 625475 w 1267790"/>
                    <a:gd name="connsiteY2-6" fmla="*/ 660785 h 1570105"/>
                    <a:gd name="connsiteX3-7" fmla="*/ 793750 w 1267790"/>
                    <a:gd name="connsiteY3-8" fmla="*/ 219460 h 1570105"/>
                    <a:gd name="connsiteX4-9" fmla="*/ 936625 w 1267790"/>
                    <a:gd name="connsiteY4-10" fmla="*/ 63885 h 1570105"/>
                    <a:gd name="connsiteX5-11" fmla="*/ 1165225 w 1267790"/>
                    <a:gd name="connsiteY5-12" fmla="*/ 385 h 1570105"/>
                    <a:gd name="connsiteX6-13" fmla="*/ 1266825 w 1267790"/>
                    <a:gd name="connsiteY6-14" fmla="*/ 89285 h 1570105"/>
                    <a:gd name="connsiteX7-15" fmla="*/ 1193800 w 1267790"/>
                    <a:gd name="connsiteY7-16" fmla="*/ 270260 h 1570105"/>
                    <a:gd name="connsiteX8-17" fmla="*/ 866775 w 1267790"/>
                    <a:gd name="connsiteY8-18" fmla="*/ 498860 h 1570105"/>
                    <a:gd name="connsiteX9-19" fmla="*/ 536575 w 1267790"/>
                    <a:gd name="connsiteY9-20" fmla="*/ 689360 h 1570105"/>
                    <a:gd name="connsiteX10-21" fmla="*/ 269875 w 1267790"/>
                    <a:gd name="connsiteY10-22" fmla="*/ 946535 h 1570105"/>
                    <a:gd name="connsiteX11-23" fmla="*/ 69850 w 1267790"/>
                    <a:gd name="connsiteY11-24" fmla="*/ 1432310 h 1570105"/>
                    <a:gd name="connsiteX12-25" fmla="*/ 9525 w 1267790"/>
                    <a:gd name="connsiteY12-26" fmla="*/ 1570105 h 1570105"/>
                    <a:gd name="connsiteX0-27" fmla="*/ 0 w 1267790"/>
                    <a:gd name="connsiteY0-28" fmla="*/ 1521210 h 1560580"/>
                    <a:gd name="connsiteX1-29" fmla="*/ 352425 w 1267790"/>
                    <a:gd name="connsiteY1-30" fmla="*/ 1108460 h 1560580"/>
                    <a:gd name="connsiteX2-31" fmla="*/ 625475 w 1267790"/>
                    <a:gd name="connsiteY2-32" fmla="*/ 660785 h 1560580"/>
                    <a:gd name="connsiteX3-33" fmla="*/ 793750 w 1267790"/>
                    <a:gd name="connsiteY3-34" fmla="*/ 219460 h 1560580"/>
                    <a:gd name="connsiteX4-35" fmla="*/ 936625 w 1267790"/>
                    <a:gd name="connsiteY4-36" fmla="*/ 63885 h 1560580"/>
                    <a:gd name="connsiteX5-37" fmla="*/ 1165225 w 1267790"/>
                    <a:gd name="connsiteY5-38" fmla="*/ 385 h 1560580"/>
                    <a:gd name="connsiteX6-39" fmla="*/ 1266825 w 1267790"/>
                    <a:gd name="connsiteY6-40" fmla="*/ 89285 h 1560580"/>
                    <a:gd name="connsiteX7-41" fmla="*/ 1193800 w 1267790"/>
                    <a:gd name="connsiteY7-42" fmla="*/ 270260 h 1560580"/>
                    <a:gd name="connsiteX8-43" fmla="*/ 866775 w 1267790"/>
                    <a:gd name="connsiteY8-44" fmla="*/ 498860 h 1560580"/>
                    <a:gd name="connsiteX9-45" fmla="*/ 536575 w 1267790"/>
                    <a:gd name="connsiteY9-46" fmla="*/ 689360 h 1560580"/>
                    <a:gd name="connsiteX10-47" fmla="*/ 269875 w 1267790"/>
                    <a:gd name="connsiteY10-48" fmla="*/ 946535 h 1560580"/>
                    <a:gd name="connsiteX11-49" fmla="*/ 69850 w 1267790"/>
                    <a:gd name="connsiteY11-50" fmla="*/ 1432310 h 1560580"/>
                    <a:gd name="connsiteX12-51" fmla="*/ 33338 w 1267790"/>
                    <a:gd name="connsiteY12-52" fmla="*/ 1560580 h 1560580"/>
                    <a:gd name="connsiteX0-53" fmla="*/ 0 w 1267790"/>
                    <a:gd name="connsiteY0-54" fmla="*/ 1521210 h 1560580"/>
                    <a:gd name="connsiteX1-55" fmla="*/ 352425 w 1267790"/>
                    <a:gd name="connsiteY1-56" fmla="*/ 1108460 h 1560580"/>
                    <a:gd name="connsiteX2-57" fmla="*/ 625475 w 1267790"/>
                    <a:gd name="connsiteY2-58" fmla="*/ 660785 h 1560580"/>
                    <a:gd name="connsiteX3-59" fmla="*/ 793750 w 1267790"/>
                    <a:gd name="connsiteY3-60" fmla="*/ 219460 h 1560580"/>
                    <a:gd name="connsiteX4-61" fmla="*/ 936625 w 1267790"/>
                    <a:gd name="connsiteY4-62" fmla="*/ 63885 h 1560580"/>
                    <a:gd name="connsiteX5-63" fmla="*/ 1165225 w 1267790"/>
                    <a:gd name="connsiteY5-64" fmla="*/ 385 h 1560580"/>
                    <a:gd name="connsiteX6-65" fmla="*/ 1266825 w 1267790"/>
                    <a:gd name="connsiteY6-66" fmla="*/ 89285 h 1560580"/>
                    <a:gd name="connsiteX7-67" fmla="*/ 1193800 w 1267790"/>
                    <a:gd name="connsiteY7-68" fmla="*/ 270260 h 1560580"/>
                    <a:gd name="connsiteX8-69" fmla="*/ 866775 w 1267790"/>
                    <a:gd name="connsiteY8-70" fmla="*/ 498860 h 1560580"/>
                    <a:gd name="connsiteX9-71" fmla="*/ 536575 w 1267790"/>
                    <a:gd name="connsiteY9-72" fmla="*/ 689360 h 1560580"/>
                    <a:gd name="connsiteX10-73" fmla="*/ 269875 w 1267790"/>
                    <a:gd name="connsiteY10-74" fmla="*/ 946535 h 1560580"/>
                    <a:gd name="connsiteX11-75" fmla="*/ 69850 w 1267790"/>
                    <a:gd name="connsiteY11-76" fmla="*/ 1432310 h 1560580"/>
                    <a:gd name="connsiteX12-77" fmla="*/ 33338 w 1267790"/>
                    <a:gd name="connsiteY12-78" fmla="*/ 1560580 h 1560580"/>
                    <a:gd name="connsiteX0-79" fmla="*/ 0 w 1274934"/>
                    <a:gd name="connsiteY0-80" fmla="*/ 1542641 h 1560580"/>
                    <a:gd name="connsiteX1-81" fmla="*/ 359569 w 1274934"/>
                    <a:gd name="connsiteY1-82" fmla="*/ 1108460 h 1560580"/>
                    <a:gd name="connsiteX2-83" fmla="*/ 632619 w 1274934"/>
                    <a:gd name="connsiteY2-84" fmla="*/ 660785 h 1560580"/>
                    <a:gd name="connsiteX3-85" fmla="*/ 800894 w 1274934"/>
                    <a:gd name="connsiteY3-86" fmla="*/ 219460 h 1560580"/>
                    <a:gd name="connsiteX4-87" fmla="*/ 943769 w 1274934"/>
                    <a:gd name="connsiteY4-88" fmla="*/ 63885 h 1560580"/>
                    <a:gd name="connsiteX5-89" fmla="*/ 1172369 w 1274934"/>
                    <a:gd name="connsiteY5-90" fmla="*/ 385 h 1560580"/>
                    <a:gd name="connsiteX6-91" fmla="*/ 1273969 w 1274934"/>
                    <a:gd name="connsiteY6-92" fmla="*/ 89285 h 1560580"/>
                    <a:gd name="connsiteX7-93" fmla="*/ 1200944 w 1274934"/>
                    <a:gd name="connsiteY7-94" fmla="*/ 270260 h 1560580"/>
                    <a:gd name="connsiteX8-95" fmla="*/ 873919 w 1274934"/>
                    <a:gd name="connsiteY8-96" fmla="*/ 498860 h 1560580"/>
                    <a:gd name="connsiteX9-97" fmla="*/ 543719 w 1274934"/>
                    <a:gd name="connsiteY9-98" fmla="*/ 689360 h 1560580"/>
                    <a:gd name="connsiteX10-99" fmla="*/ 277019 w 1274934"/>
                    <a:gd name="connsiteY10-100" fmla="*/ 946535 h 1560580"/>
                    <a:gd name="connsiteX11-101" fmla="*/ 76994 w 1274934"/>
                    <a:gd name="connsiteY11-102" fmla="*/ 1432310 h 1560580"/>
                    <a:gd name="connsiteX12-103" fmla="*/ 40482 w 1274934"/>
                    <a:gd name="connsiteY12-104" fmla="*/ 1560580 h 1560580"/>
                    <a:gd name="connsiteX0-105" fmla="*/ 0 w 1272553"/>
                    <a:gd name="connsiteY0-106" fmla="*/ 1535497 h 1560580"/>
                    <a:gd name="connsiteX1-107" fmla="*/ 357188 w 1272553"/>
                    <a:gd name="connsiteY1-108" fmla="*/ 1108460 h 1560580"/>
                    <a:gd name="connsiteX2-109" fmla="*/ 630238 w 1272553"/>
                    <a:gd name="connsiteY2-110" fmla="*/ 660785 h 1560580"/>
                    <a:gd name="connsiteX3-111" fmla="*/ 798513 w 1272553"/>
                    <a:gd name="connsiteY3-112" fmla="*/ 219460 h 1560580"/>
                    <a:gd name="connsiteX4-113" fmla="*/ 941388 w 1272553"/>
                    <a:gd name="connsiteY4-114" fmla="*/ 63885 h 1560580"/>
                    <a:gd name="connsiteX5-115" fmla="*/ 1169988 w 1272553"/>
                    <a:gd name="connsiteY5-116" fmla="*/ 385 h 1560580"/>
                    <a:gd name="connsiteX6-117" fmla="*/ 1271588 w 1272553"/>
                    <a:gd name="connsiteY6-118" fmla="*/ 89285 h 1560580"/>
                    <a:gd name="connsiteX7-119" fmla="*/ 1198563 w 1272553"/>
                    <a:gd name="connsiteY7-120" fmla="*/ 270260 h 1560580"/>
                    <a:gd name="connsiteX8-121" fmla="*/ 871538 w 1272553"/>
                    <a:gd name="connsiteY8-122" fmla="*/ 498860 h 1560580"/>
                    <a:gd name="connsiteX9-123" fmla="*/ 541338 w 1272553"/>
                    <a:gd name="connsiteY9-124" fmla="*/ 689360 h 1560580"/>
                    <a:gd name="connsiteX10-125" fmla="*/ 274638 w 1272553"/>
                    <a:gd name="connsiteY10-126" fmla="*/ 946535 h 1560580"/>
                    <a:gd name="connsiteX11-127" fmla="*/ 74613 w 1272553"/>
                    <a:gd name="connsiteY11-128" fmla="*/ 1432310 h 1560580"/>
                    <a:gd name="connsiteX12-129" fmla="*/ 38101 w 1272553"/>
                    <a:gd name="connsiteY12-130" fmla="*/ 1560580 h 1560580"/>
                    <a:gd name="connsiteX0-131" fmla="*/ 0 w 1294413"/>
                    <a:gd name="connsiteY0-132" fmla="*/ 1539868 h 1560580"/>
                    <a:gd name="connsiteX1-133" fmla="*/ 379048 w 1294413"/>
                    <a:gd name="connsiteY1-134" fmla="*/ 1108460 h 1560580"/>
                    <a:gd name="connsiteX2-135" fmla="*/ 652098 w 1294413"/>
                    <a:gd name="connsiteY2-136" fmla="*/ 660785 h 1560580"/>
                    <a:gd name="connsiteX3-137" fmla="*/ 820373 w 1294413"/>
                    <a:gd name="connsiteY3-138" fmla="*/ 219460 h 1560580"/>
                    <a:gd name="connsiteX4-139" fmla="*/ 963248 w 1294413"/>
                    <a:gd name="connsiteY4-140" fmla="*/ 63885 h 1560580"/>
                    <a:gd name="connsiteX5-141" fmla="*/ 1191848 w 1294413"/>
                    <a:gd name="connsiteY5-142" fmla="*/ 385 h 1560580"/>
                    <a:gd name="connsiteX6-143" fmla="*/ 1293448 w 1294413"/>
                    <a:gd name="connsiteY6-144" fmla="*/ 89285 h 1560580"/>
                    <a:gd name="connsiteX7-145" fmla="*/ 1220423 w 1294413"/>
                    <a:gd name="connsiteY7-146" fmla="*/ 270260 h 1560580"/>
                    <a:gd name="connsiteX8-147" fmla="*/ 893398 w 1294413"/>
                    <a:gd name="connsiteY8-148" fmla="*/ 498860 h 1560580"/>
                    <a:gd name="connsiteX9-149" fmla="*/ 563198 w 1294413"/>
                    <a:gd name="connsiteY9-150" fmla="*/ 689360 h 1560580"/>
                    <a:gd name="connsiteX10-151" fmla="*/ 296498 w 1294413"/>
                    <a:gd name="connsiteY10-152" fmla="*/ 946535 h 1560580"/>
                    <a:gd name="connsiteX11-153" fmla="*/ 96473 w 1294413"/>
                    <a:gd name="connsiteY11-154" fmla="*/ 1432310 h 1560580"/>
                    <a:gd name="connsiteX12-155" fmla="*/ 59961 w 1294413"/>
                    <a:gd name="connsiteY12-156" fmla="*/ 1560580 h 1560580"/>
                    <a:gd name="connsiteX0-157" fmla="*/ 0 w 1294413"/>
                    <a:gd name="connsiteY0-158" fmla="*/ 1539868 h 1582440"/>
                    <a:gd name="connsiteX1-159" fmla="*/ 379048 w 1294413"/>
                    <a:gd name="connsiteY1-160" fmla="*/ 1108460 h 1582440"/>
                    <a:gd name="connsiteX2-161" fmla="*/ 652098 w 1294413"/>
                    <a:gd name="connsiteY2-162" fmla="*/ 660785 h 1582440"/>
                    <a:gd name="connsiteX3-163" fmla="*/ 820373 w 1294413"/>
                    <a:gd name="connsiteY3-164" fmla="*/ 219460 h 1582440"/>
                    <a:gd name="connsiteX4-165" fmla="*/ 963248 w 1294413"/>
                    <a:gd name="connsiteY4-166" fmla="*/ 63885 h 1582440"/>
                    <a:gd name="connsiteX5-167" fmla="*/ 1191848 w 1294413"/>
                    <a:gd name="connsiteY5-168" fmla="*/ 385 h 1582440"/>
                    <a:gd name="connsiteX6-169" fmla="*/ 1293448 w 1294413"/>
                    <a:gd name="connsiteY6-170" fmla="*/ 89285 h 1582440"/>
                    <a:gd name="connsiteX7-171" fmla="*/ 1220423 w 1294413"/>
                    <a:gd name="connsiteY7-172" fmla="*/ 270260 h 1582440"/>
                    <a:gd name="connsiteX8-173" fmla="*/ 893398 w 1294413"/>
                    <a:gd name="connsiteY8-174" fmla="*/ 498860 h 1582440"/>
                    <a:gd name="connsiteX9-175" fmla="*/ 563198 w 1294413"/>
                    <a:gd name="connsiteY9-176" fmla="*/ 689360 h 1582440"/>
                    <a:gd name="connsiteX10-177" fmla="*/ 296498 w 1294413"/>
                    <a:gd name="connsiteY10-178" fmla="*/ 946535 h 1582440"/>
                    <a:gd name="connsiteX11-179" fmla="*/ 96473 w 1294413"/>
                    <a:gd name="connsiteY11-180" fmla="*/ 1432310 h 1582440"/>
                    <a:gd name="connsiteX12-181" fmla="*/ 55590 w 1294413"/>
                    <a:gd name="connsiteY12-182" fmla="*/ 1582440 h 1582440"/>
                    <a:gd name="connsiteX0-183" fmla="*/ 0 w 1321932"/>
                    <a:gd name="connsiteY0-184" fmla="*/ 1539869 h 1582440"/>
                    <a:gd name="connsiteX1-185" fmla="*/ 406567 w 1321932"/>
                    <a:gd name="connsiteY1-186" fmla="*/ 1108460 h 1582440"/>
                    <a:gd name="connsiteX2-187" fmla="*/ 679617 w 1321932"/>
                    <a:gd name="connsiteY2-188" fmla="*/ 660785 h 1582440"/>
                    <a:gd name="connsiteX3-189" fmla="*/ 847892 w 1321932"/>
                    <a:gd name="connsiteY3-190" fmla="*/ 219460 h 1582440"/>
                    <a:gd name="connsiteX4-191" fmla="*/ 990767 w 1321932"/>
                    <a:gd name="connsiteY4-192" fmla="*/ 63885 h 1582440"/>
                    <a:gd name="connsiteX5-193" fmla="*/ 1219367 w 1321932"/>
                    <a:gd name="connsiteY5-194" fmla="*/ 385 h 1582440"/>
                    <a:gd name="connsiteX6-195" fmla="*/ 1320967 w 1321932"/>
                    <a:gd name="connsiteY6-196" fmla="*/ 89285 h 1582440"/>
                    <a:gd name="connsiteX7-197" fmla="*/ 1247942 w 1321932"/>
                    <a:gd name="connsiteY7-198" fmla="*/ 270260 h 1582440"/>
                    <a:gd name="connsiteX8-199" fmla="*/ 920917 w 1321932"/>
                    <a:gd name="connsiteY8-200" fmla="*/ 498860 h 1582440"/>
                    <a:gd name="connsiteX9-201" fmla="*/ 590717 w 1321932"/>
                    <a:gd name="connsiteY9-202" fmla="*/ 689360 h 1582440"/>
                    <a:gd name="connsiteX10-203" fmla="*/ 324017 w 1321932"/>
                    <a:gd name="connsiteY10-204" fmla="*/ 946535 h 1582440"/>
                    <a:gd name="connsiteX11-205" fmla="*/ 123992 w 1321932"/>
                    <a:gd name="connsiteY11-206" fmla="*/ 1432310 h 1582440"/>
                    <a:gd name="connsiteX12-207" fmla="*/ 83109 w 1321932"/>
                    <a:gd name="connsiteY12-208" fmla="*/ 1582440 h 1582440"/>
                    <a:gd name="connsiteX0-209" fmla="*/ 0 w 1332251"/>
                    <a:gd name="connsiteY0-210" fmla="*/ 1546748 h 1582440"/>
                    <a:gd name="connsiteX1-211" fmla="*/ 416886 w 1332251"/>
                    <a:gd name="connsiteY1-212" fmla="*/ 1108460 h 1582440"/>
                    <a:gd name="connsiteX2-213" fmla="*/ 689936 w 1332251"/>
                    <a:gd name="connsiteY2-214" fmla="*/ 660785 h 1582440"/>
                    <a:gd name="connsiteX3-215" fmla="*/ 858211 w 1332251"/>
                    <a:gd name="connsiteY3-216" fmla="*/ 219460 h 1582440"/>
                    <a:gd name="connsiteX4-217" fmla="*/ 1001086 w 1332251"/>
                    <a:gd name="connsiteY4-218" fmla="*/ 63885 h 1582440"/>
                    <a:gd name="connsiteX5-219" fmla="*/ 1229686 w 1332251"/>
                    <a:gd name="connsiteY5-220" fmla="*/ 385 h 1582440"/>
                    <a:gd name="connsiteX6-221" fmla="*/ 1331286 w 1332251"/>
                    <a:gd name="connsiteY6-222" fmla="*/ 89285 h 1582440"/>
                    <a:gd name="connsiteX7-223" fmla="*/ 1258261 w 1332251"/>
                    <a:gd name="connsiteY7-224" fmla="*/ 270260 h 1582440"/>
                    <a:gd name="connsiteX8-225" fmla="*/ 931236 w 1332251"/>
                    <a:gd name="connsiteY8-226" fmla="*/ 498860 h 1582440"/>
                    <a:gd name="connsiteX9-227" fmla="*/ 601036 w 1332251"/>
                    <a:gd name="connsiteY9-228" fmla="*/ 689360 h 1582440"/>
                    <a:gd name="connsiteX10-229" fmla="*/ 334336 w 1332251"/>
                    <a:gd name="connsiteY10-230" fmla="*/ 946535 h 1582440"/>
                    <a:gd name="connsiteX11-231" fmla="*/ 134311 w 1332251"/>
                    <a:gd name="connsiteY11-232" fmla="*/ 1432310 h 1582440"/>
                    <a:gd name="connsiteX12-233" fmla="*/ 93428 w 1332251"/>
                    <a:gd name="connsiteY12-234" fmla="*/ 1582440 h 1582440"/>
                  </a:gdLst>
                  <a:ahLst/>
                  <a:cxnLst>
                    <a:cxn ang="0">
                      <a:pos x="connsiteX0-209" y="connsiteY0-210"/>
                    </a:cxn>
                    <a:cxn ang="0">
                      <a:pos x="connsiteX1-211" y="connsiteY1-212"/>
                    </a:cxn>
                    <a:cxn ang="0">
                      <a:pos x="connsiteX2-213" y="connsiteY2-214"/>
                    </a:cxn>
                    <a:cxn ang="0">
                      <a:pos x="connsiteX3-215" y="connsiteY3-216"/>
                    </a:cxn>
                    <a:cxn ang="0">
                      <a:pos x="connsiteX4-217" y="connsiteY4-218"/>
                    </a:cxn>
                    <a:cxn ang="0">
                      <a:pos x="connsiteX5-219" y="connsiteY5-220"/>
                    </a:cxn>
                    <a:cxn ang="0">
                      <a:pos x="connsiteX6-221" y="connsiteY6-222"/>
                    </a:cxn>
                    <a:cxn ang="0">
                      <a:pos x="connsiteX7-223" y="connsiteY7-224"/>
                    </a:cxn>
                    <a:cxn ang="0">
                      <a:pos x="connsiteX8-225" y="connsiteY8-226"/>
                    </a:cxn>
                    <a:cxn ang="0">
                      <a:pos x="connsiteX9-227" y="connsiteY9-228"/>
                    </a:cxn>
                    <a:cxn ang="0">
                      <a:pos x="connsiteX10-229" y="connsiteY10-230"/>
                    </a:cxn>
                    <a:cxn ang="0">
                      <a:pos x="connsiteX11-231" y="connsiteY11-232"/>
                    </a:cxn>
                    <a:cxn ang="0">
                      <a:pos x="connsiteX12-233" y="connsiteY12-234"/>
                    </a:cxn>
                  </a:cxnLst>
                  <a:rect l="l" t="t" r="r" b="b"/>
                  <a:pathLst>
                    <a:path w="1332251" h="1582440">
                      <a:moveTo>
                        <a:pt x="0" y="1546748"/>
                      </a:moveTo>
                      <a:cubicBezTo>
                        <a:pt x="124089" y="1412075"/>
                        <a:pt x="301897" y="1256120"/>
                        <a:pt x="416886" y="1108460"/>
                      </a:cubicBezTo>
                      <a:cubicBezTo>
                        <a:pt x="531875" y="960800"/>
                        <a:pt x="616382" y="808952"/>
                        <a:pt x="689936" y="660785"/>
                      </a:cubicBezTo>
                      <a:cubicBezTo>
                        <a:pt x="763490" y="512618"/>
                        <a:pt x="806353" y="318943"/>
                        <a:pt x="858211" y="219460"/>
                      </a:cubicBezTo>
                      <a:cubicBezTo>
                        <a:pt x="910069" y="119977"/>
                        <a:pt x="939174" y="100397"/>
                        <a:pt x="1001086" y="63885"/>
                      </a:cubicBezTo>
                      <a:cubicBezTo>
                        <a:pt x="1062998" y="27373"/>
                        <a:pt x="1174653" y="-3848"/>
                        <a:pt x="1229686" y="385"/>
                      </a:cubicBezTo>
                      <a:cubicBezTo>
                        <a:pt x="1284719" y="4618"/>
                        <a:pt x="1326524" y="44306"/>
                        <a:pt x="1331286" y="89285"/>
                      </a:cubicBezTo>
                      <a:cubicBezTo>
                        <a:pt x="1336048" y="134264"/>
                        <a:pt x="1324936" y="201997"/>
                        <a:pt x="1258261" y="270260"/>
                      </a:cubicBezTo>
                      <a:cubicBezTo>
                        <a:pt x="1191586" y="338522"/>
                        <a:pt x="1040774" y="429010"/>
                        <a:pt x="931236" y="498860"/>
                      </a:cubicBezTo>
                      <a:cubicBezTo>
                        <a:pt x="821699" y="568710"/>
                        <a:pt x="700519" y="614747"/>
                        <a:pt x="601036" y="689360"/>
                      </a:cubicBezTo>
                      <a:cubicBezTo>
                        <a:pt x="501553" y="763972"/>
                        <a:pt x="412123" y="822710"/>
                        <a:pt x="334336" y="946535"/>
                      </a:cubicBezTo>
                      <a:cubicBezTo>
                        <a:pt x="256549" y="1070360"/>
                        <a:pt x="174462" y="1326326"/>
                        <a:pt x="134311" y="1432310"/>
                      </a:cubicBezTo>
                      <a:cubicBezTo>
                        <a:pt x="94160" y="1538294"/>
                        <a:pt x="86019" y="1568681"/>
                        <a:pt x="93428" y="1582440"/>
                      </a:cubicBezTo>
                    </a:path>
                  </a:pathLst>
                </a:custGeom>
                <a:noFill/>
                <a:ln w="22225">
                  <a:solidFill>
                    <a:srgbClr val="FFFFFF">
                      <a:lumMod val="50000"/>
                    </a:srgbClr>
                  </a:solidFill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组合 80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4400" y="6013"/>
                <a:ext cx="1938" cy="2146"/>
                <a:chOff x="7374069" y="2915370"/>
                <a:chExt cx="2020742" cy="2237500"/>
              </a:xfrm>
            </p:grpSpPr>
            <p:sp>
              <p:nvSpPr>
                <p:cNvPr id="16" name="同心圆 81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7438142" y="3440193"/>
                  <a:ext cx="1712680" cy="1712677"/>
                </a:xfrm>
                <a:prstGeom prst="donut">
                  <a:avLst>
                    <a:gd name="adj" fmla="val 9088"/>
                  </a:avLst>
                </a:prstGeom>
                <a:solidFill>
                  <a:srgbClr val="AE92E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椭圆 19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7374069" y="3539410"/>
                  <a:ext cx="2020742" cy="150091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altLang="zh-CN" sz="1000" b="1" dirty="0">
                      <a:solidFill>
                        <a:srgbClr val="3F4143"/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Shenzhen,</a:t>
                  </a:r>
                  <a:r>
                    <a:rPr lang="zh-CN" altLang="en-US" sz="1000" b="1" dirty="0">
                      <a:solidFill>
                        <a:srgbClr val="3F4143"/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 </a:t>
                  </a:r>
                  <a:r>
                    <a:rPr lang="en-GB" altLang="zh-CN" sz="1000" b="1" dirty="0">
                      <a:solidFill>
                        <a:srgbClr val="3F4143"/>
                      </a:solidFill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China</a:t>
                  </a:r>
                  <a:endParaRPr lang="zh-CN" altLang="en-US" sz="1000" b="1" dirty="0">
                    <a:solidFill>
                      <a:srgbClr val="3F4143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椭圆 2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8342226" y="3740143"/>
                  <a:ext cx="133392" cy="133391"/>
                </a:xfrm>
                <a:prstGeom prst="ellipse">
                  <a:avLst/>
                </a:prstGeom>
                <a:solidFill>
                  <a:srgbClr val="FFFFFF">
                    <a:lumMod val="85000"/>
                  </a:srgbClr>
                </a:solidFill>
                <a:ln>
                  <a:noFill/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任意多边形 84"/>
                <p:cNvSpPr/>
                <p:nvPr>
                  <p:custDataLst>
                    <p:tags r:id="rId15"/>
                  </p:custDataLst>
                </p:nvPr>
              </p:nvSpPr>
              <p:spPr>
                <a:xfrm rot="20406669">
                  <a:off x="8230915" y="2915370"/>
                  <a:ext cx="652335" cy="865966"/>
                </a:xfrm>
                <a:custGeom>
                  <a:avLst/>
                  <a:gdLst>
                    <a:gd name="connsiteX0" fmla="*/ 0 w 1267790"/>
                    <a:gd name="connsiteY0" fmla="*/ 1521210 h 1562485"/>
                    <a:gd name="connsiteX1" fmla="*/ 352425 w 1267790"/>
                    <a:gd name="connsiteY1" fmla="*/ 1108460 h 1562485"/>
                    <a:gd name="connsiteX2" fmla="*/ 625475 w 1267790"/>
                    <a:gd name="connsiteY2" fmla="*/ 660785 h 1562485"/>
                    <a:gd name="connsiteX3" fmla="*/ 793750 w 1267790"/>
                    <a:gd name="connsiteY3" fmla="*/ 219460 h 1562485"/>
                    <a:gd name="connsiteX4" fmla="*/ 936625 w 1267790"/>
                    <a:gd name="connsiteY4" fmla="*/ 63885 h 1562485"/>
                    <a:gd name="connsiteX5" fmla="*/ 1165225 w 1267790"/>
                    <a:gd name="connsiteY5" fmla="*/ 385 h 1562485"/>
                    <a:gd name="connsiteX6" fmla="*/ 1266825 w 1267790"/>
                    <a:gd name="connsiteY6" fmla="*/ 89285 h 1562485"/>
                    <a:gd name="connsiteX7" fmla="*/ 1193800 w 1267790"/>
                    <a:gd name="connsiteY7" fmla="*/ 270260 h 1562485"/>
                    <a:gd name="connsiteX8" fmla="*/ 866775 w 1267790"/>
                    <a:gd name="connsiteY8" fmla="*/ 498860 h 1562485"/>
                    <a:gd name="connsiteX9" fmla="*/ 536575 w 1267790"/>
                    <a:gd name="connsiteY9" fmla="*/ 689360 h 1562485"/>
                    <a:gd name="connsiteX10" fmla="*/ 269875 w 1267790"/>
                    <a:gd name="connsiteY10" fmla="*/ 946535 h 1562485"/>
                    <a:gd name="connsiteX11" fmla="*/ 69850 w 1267790"/>
                    <a:gd name="connsiteY11" fmla="*/ 1432310 h 1562485"/>
                    <a:gd name="connsiteX12" fmla="*/ 47625 w 1267790"/>
                    <a:gd name="connsiteY12" fmla="*/ 1562485 h 156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67790" h="1562485">
                      <a:moveTo>
                        <a:pt x="0" y="1521210"/>
                      </a:moveTo>
                      <a:cubicBezTo>
                        <a:pt x="124089" y="1386537"/>
                        <a:pt x="248179" y="1251864"/>
                        <a:pt x="352425" y="1108460"/>
                      </a:cubicBezTo>
                      <a:cubicBezTo>
                        <a:pt x="456671" y="965056"/>
                        <a:pt x="551921" y="808952"/>
                        <a:pt x="625475" y="660785"/>
                      </a:cubicBezTo>
                      <a:cubicBezTo>
                        <a:pt x="699029" y="512618"/>
                        <a:pt x="741892" y="318943"/>
                        <a:pt x="793750" y="219460"/>
                      </a:cubicBezTo>
                      <a:cubicBezTo>
                        <a:pt x="845608" y="119977"/>
                        <a:pt x="874713" y="100397"/>
                        <a:pt x="936625" y="63885"/>
                      </a:cubicBezTo>
                      <a:cubicBezTo>
                        <a:pt x="998537" y="27373"/>
                        <a:pt x="1110192" y="-3848"/>
                        <a:pt x="1165225" y="385"/>
                      </a:cubicBezTo>
                      <a:cubicBezTo>
                        <a:pt x="1220258" y="4618"/>
                        <a:pt x="1262063" y="44306"/>
                        <a:pt x="1266825" y="89285"/>
                      </a:cubicBezTo>
                      <a:cubicBezTo>
                        <a:pt x="1271587" y="134264"/>
                        <a:pt x="1260475" y="201997"/>
                        <a:pt x="1193800" y="270260"/>
                      </a:cubicBezTo>
                      <a:cubicBezTo>
                        <a:pt x="1127125" y="338522"/>
                        <a:pt x="976313" y="429010"/>
                        <a:pt x="866775" y="498860"/>
                      </a:cubicBezTo>
                      <a:cubicBezTo>
                        <a:pt x="757238" y="568710"/>
                        <a:pt x="636058" y="614747"/>
                        <a:pt x="536575" y="689360"/>
                      </a:cubicBezTo>
                      <a:cubicBezTo>
                        <a:pt x="437092" y="763972"/>
                        <a:pt x="347662" y="822710"/>
                        <a:pt x="269875" y="946535"/>
                      </a:cubicBezTo>
                      <a:cubicBezTo>
                        <a:pt x="192088" y="1070360"/>
                        <a:pt x="106892" y="1329652"/>
                        <a:pt x="69850" y="1432310"/>
                      </a:cubicBezTo>
                      <a:cubicBezTo>
                        <a:pt x="32808" y="1534968"/>
                        <a:pt x="40216" y="1548726"/>
                        <a:pt x="47625" y="1562485"/>
                      </a:cubicBezTo>
                    </a:path>
                  </a:pathLst>
                </a:custGeom>
                <a:noFill/>
                <a:ln w="22225">
                  <a:solidFill>
                    <a:srgbClr val="FFFFFF">
                      <a:lumMod val="75000"/>
                    </a:srgbClr>
                  </a:solidFill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任意多边形 85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8359632" y="2954306"/>
                  <a:ext cx="769337" cy="913813"/>
                </a:xfrm>
                <a:custGeom>
                  <a:avLst/>
                  <a:gdLst>
                    <a:gd name="connsiteX0" fmla="*/ 0 w 1267790"/>
                    <a:gd name="connsiteY0" fmla="*/ 1521210 h 1562485"/>
                    <a:gd name="connsiteX1" fmla="*/ 352425 w 1267790"/>
                    <a:gd name="connsiteY1" fmla="*/ 1108460 h 1562485"/>
                    <a:gd name="connsiteX2" fmla="*/ 625475 w 1267790"/>
                    <a:gd name="connsiteY2" fmla="*/ 660785 h 1562485"/>
                    <a:gd name="connsiteX3" fmla="*/ 793750 w 1267790"/>
                    <a:gd name="connsiteY3" fmla="*/ 219460 h 1562485"/>
                    <a:gd name="connsiteX4" fmla="*/ 936625 w 1267790"/>
                    <a:gd name="connsiteY4" fmla="*/ 63885 h 1562485"/>
                    <a:gd name="connsiteX5" fmla="*/ 1165225 w 1267790"/>
                    <a:gd name="connsiteY5" fmla="*/ 385 h 1562485"/>
                    <a:gd name="connsiteX6" fmla="*/ 1266825 w 1267790"/>
                    <a:gd name="connsiteY6" fmla="*/ 89285 h 1562485"/>
                    <a:gd name="connsiteX7" fmla="*/ 1193800 w 1267790"/>
                    <a:gd name="connsiteY7" fmla="*/ 270260 h 1562485"/>
                    <a:gd name="connsiteX8" fmla="*/ 866775 w 1267790"/>
                    <a:gd name="connsiteY8" fmla="*/ 498860 h 1562485"/>
                    <a:gd name="connsiteX9" fmla="*/ 536575 w 1267790"/>
                    <a:gd name="connsiteY9" fmla="*/ 689360 h 1562485"/>
                    <a:gd name="connsiteX10" fmla="*/ 269875 w 1267790"/>
                    <a:gd name="connsiteY10" fmla="*/ 946535 h 1562485"/>
                    <a:gd name="connsiteX11" fmla="*/ 69850 w 1267790"/>
                    <a:gd name="connsiteY11" fmla="*/ 1432310 h 1562485"/>
                    <a:gd name="connsiteX12" fmla="*/ 47625 w 1267790"/>
                    <a:gd name="connsiteY12" fmla="*/ 1562485 h 1562485"/>
                    <a:gd name="connsiteX0-1" fmla="*/ 0 w 1267790"/>
                    <a:gd name="connsiteY0-2" fmla="*/ 1521210 h 1570105"/>
                    <a:gd name="connsiteX1-3" fmla="*/ 352425 w 1267790"/>
                    <a:gd name="connsiteY1-4" fmla="*/ 1108460 h 1570105"/>
                    <a:gd name="connsiteX2-5" fmla="*/ 625475 w 1267790"/>
                    <a:gd name="connsiteY2-6" fmla="*/ 660785 h 1570105"/>
                    <a:gd name="connsiteX3-7" fmla="*/ 793750 w 1267790"/>
                    <a:gd name="connsiteY3-8" fmla="*/ 219460 h 1570105"/>
                    <a:gd name="connsiteX4-9" fmla="*/ 936625 w 1267790"/>
                    <a:gd name="connsiteY4-10" fmla="*/ 63885 h 1570105"/>
                    <a:gd name="connsiteX5-11" fmla="*/ 1165225 w 1267790"/>
                    <a:gd name="connsiteY5-12" fmla="*/ 385 h 1570105"/>
                    <a:gd name="connsiteX6-13" fmla="*/ 1266825 w 1267790"/>
                    <a:gd name="connsiteY6-14" fmla="*/ 89285 h 1570105"/>
                    <a:gd name="connsiteX7-15" fmla="*/ 1193800 w 1267790"/>
                    <a:gd name="connsiteY7-16" fmla="*/ 270260 h 1570105"/>
                    <a:gd name="connsiteX8-17" fmla="*/ 866775 w 1267790"/>
                    <a:gd name="connsiteY8-18" fmla="*/ 498860 h 1570105"/>
                    <a:gd name="connsiteX9-19" fmla="*/ 536575 w 1267790"/>
                    <a:gd name="connsiteY9-20" fmla="*/ 689360 h 1570105"/>
                    <a:gd name="connsiteX10-21" fmla="*/ 269875 w 1267790"/>
                    <a:gd name="connsiteY10-22" fmla="*/ 946535 h 1570105"/>
                    <a:gd name="connsiteX11-23" fmla="*/ 69850 w 1267790"/>
                    <a:gd name="connsiteY11-24" fmla="*/ 1432310 h 1570105"/>
                    <a:gd name="connsiteX12-25" fmla="*/ 9525 w 1267790"/>
                    <a:gd name="connsiteY12-26" fmla="*/ 1570105 h 1570105"/>
                    <a:gd name="connsiteX0-27" fmla="*/ 0 w 1267790"/>
                    <a:gd name="connsiteY0-28" fmla="*/ 1521210 h 1560580"/>
                    <a:gd name="connsiteX1-29" fmla="*/ 352425 w 1267790"/>
                    <a:gd name="connsiteY1-30" fmla="*/ 1108460 h 1560580"/>
                    <a:gd name="connsiteX2-31" fmla="*/ 625475 w 1267790"/>
                    <a:gd name="connsiteY2-32" fmla="*/ 660785 h 1560580"/>
                    <a:gd name="connsiteX3-33" fmla="*/ 793750 w 1267790"/>
                    <a:gd name="connsiteY3-34" fmla="*/ 219460 h 1560580"/>
                    <a:gd name="connsiteX4-35" fmla="*/ 936625 w 1267790"/>
                    <a:gd name="connsiteY4-36" fmla="*/ 63885 h 1560580"/>
                    <a:gd name="connsiteX5-37" fmla="*/ 1165225 w 1267790"/>
                    <a:gd name="connsiteY5-38" fmla="*/ 385 h 1560580"/>
                    <a:gd name="connsiteX6-39" fmla="*/ 1266825 w 1267790"/>
                    <a:gd name="connsiteY6-40" fmla="*/ 89285 h 1560580"/>
                    <a:gd name="connsiteX7-41" fmla="*/ 1193800 w 1267790"/>
                    <a:gd name="connsiteY7-42" fmla="*/ 270260 h 1560580"/>
                    <a:gd name="connsiteX8-43" fmla="*/ 866775 w 1267790"/>
                    <a:gd name="connsiteY8-44" fmla="*/ 498860 h 1560580"/>
                    <a:gd name="connsiteX9-45" fmla="*/ 536575 w 1267790"/>
                    <a:gd name="connsiteY9-46" fmla="*/ 689360 h 1560580"/>
                    <a:gd name="connsiteX10-47" fmla="*/ 269875 w 1267790"/>
                    <a:gd name="connsiteY10-48" fmla="*/ 946535 h 1560580"/>
                    <a:gd name="connsiteX11-49" fmla="*/ 69850 w 1267790"/>
                    <a:gd name="connsiteY11-50" fmla="*/ 1432310 h 1560580"/>
                    <a:gd name="connsiteX12-51" fmla="*/ 33338 w 1267790"/>
                    <a:gd name="connsiteY12-52" fmla="*/ 1560580 h 1560580"/>
                    <a:gd name="connsiteX0-53" fmla="*/ 0 w 1267790"/>
                    <a:gd name="connsiteY0-54" fmla="*/ 1521210 h 1560580"/>
                    <a:gd name="connsiteX1-55" fmla="*/ 352425 w 1267790"/>
                    <a:gd name="connsiteY1-56" fmla="*/ 1108460 h 1560580"/>
                    <a:gd name="connsiteX2-57" fmla="*/ 625475 w 1267790"/>
                    <a:gd name="connsiteY2-58" fmla="*/ 660785 h 1560580"/>
                    <a:gd name="connsiteX3-59" fmla="*/ 793750 w 1267790"/>
                    <a:gd name="connsiteY3-60" fmla="*/ 219460 h 1560580"/>
                    <a:gd name="connsiteX4-61" fmla="*/ 936625 w 1267790"/>
                    <a:gd name="connsiteY4-62" fmla="*/ 63885 h 1560580"/>
                    <a:gd name="connsiteX5-63" fmla="*/ 1165225 w 1267790"/>
                    <a:gd name="connsiteY5-64" fmla="*/ 385 h 1560580"/>
                    <a:gd name="connsiteX6-65" fmla="*/ 1266825 w 1267790"/>
                    <a:gd name="connsiteY6-66" fmla="*/ 89285 h 1560580"/>
                    <a:gd name="connsiteX7-67" fmla="*/ 1193800 w 1267790"/>
                    <a:gd name="connsiteY7-68" fmla="*/ 270260 h 1560580"/>
                    <a:gd name="connsiteX8-69" fmla="*/ 866775 w 1267790"/>
                    <a:gd name="connsiteY8-70" fmla="*/ 498860 h 1560580"/>
                    <a:gd name="connsiteX9-71" fmla="*/ 536575 w 1267790"/>
                    <a:gd name="connsiteY9-72" fmla="*/ 689360 h 1560580"/>
                    <a:gd name="connsiteX10-73" fmla="*/ 269875 w 1267790"/>
                    <a:gd name="connsiteY10-74" fmla="*/ 946535 h 1560580"/>
                    <a:gd name="connsiteX11-75" fmla="*/ 69850 w 1267790"/>
                    <a:gd name="connsiteY11-76" fmla="*/ 1432310 h 1560580"/>
                    <a:gd name="connsiteX12-77" fmla="*/ 33338 w 1267790"/>
                    <a:gd name="connsiteY12-78" fmla="*/ 1560580 h 1560580"/>
                    <a:gd name="connsiteX0-79" fmla="*/ 0 w 1274934"/>
                    <a:gd name="connsiteY0-80" fmla="*/ 1542641 h 1560580"/>
                    <a:gd name="connsiteX1-81" fmla="*/ 359569 w 1274934"/>
                    <a:gd name="connsiteY1-82" fmla="*/ 1108460 h 1560580"/>
                    <a:gd name="connsiteX2-83" fmla="*/ 632619 w 1274934"/>
                    <a:gd name="connsiteY2-84" fmla="*/ 660785 h 1560580"/>
                    <a:gd name="connsiteX3-85" fmla="*/ 800894 w 1274934"/>
                    <a:gd name="connsiteY3-86" fmla="*/ 219460 h 1560580"/>
                    <a:gd name="connsiteX4-87" fmla="*/ 943769 w 1274934"/>
                    <a:gd name="connsiteY4-88" fmla="*/ 63885 h 1560580"/>
                    <a:gd name="connsiteX5-89" fmla="*/ 1172369 w 1274934"/>
                    <a:gd name="connsiteY5-90" fmla="*/ 385 h 1560580"/>
                    <a:gd name="connsiteX6-91" fmla="*/ 1273969 w 1274934"/>
                    <a:gd name="connsiteY6-92" fmla="*/ 89285 h 1560580"/>
                    <a:gd name="connsiteX7-93" fmla="*/ 1200944 w 1274934"/>
                    <a:gd name="connsiteY7-94" fmla="*/ 270260 h 1560580"/>
                    <a:gd name="connsiteX8-95" fmla="*/ 873919 w 1274934"/>
                    <a:gd name="connsiteY8-96" fmla="*/ 498860 h 1560580"/>
                    <a:gd name="connsiteX9-97" fmla="*/ 543719 w 1274934"/>
                    <a:gd name="connsiteY9-98" fmla="*/ 689360 h 1560580"/>
                    <a:gd name="connsiteX10-99" fmla="*/ 277019 w 1274934"/>
                    <a:gd name="connsiteY10-100" fmla="*/ 946535 h 1560580"/>
                    <a:gd name="connsiteX11-101" fmla="*/ 76994 w 1274934"/>
                    <a:gd name="connsiteY11-102" fmla="*/ 1432310 h 1560580"/>
                    <a:gd name="connsiteX12-103" fmla="*/ 40482 w 1274934"/>
                    <a:gd name="connsiteY12-104" fmla="*/ 1560580 h 1560580"/>
                    <a:gd name="connsiteX0-105" fmla="*/ 0 w 1272553"/>
                    <a:gd name="connsiteY0-106" fmla="*/ 1535497 h 1560580"/>
                    <a:gd name="connsiteX1-107" fmla="*/ 357188 w 1272553"/>
                    <a:gd name="connsiteY1-108" fmla="*/ 1108460 h 1560580"/>
                    <a:gd name="connsiteX2-109" fmla="*/ 630238 w 1272553"/>
                    <a:gd name="connsiteY2-110" fmla="*/ 660785 h 1560580"/>
                    <a:gd name="connsiteX3-111" fmla="*/ 798513 w 1272553"/>
                    <a:gd name="connsiteY3-112" fmla="*/ 219460 h 1560580"/>
                    <a:gd name="connsiteX4-113" fmla="*/ 941388 w 1272553"/>
                    <a:gd name="connsiteY4-114" fmla="*/ 63885 h 1560580"/>
                    <a:gd name="connsiteX5-115" fmla="*/ 1169988 w 1272553"/>
                    <a:gd name="connsiteY5-116" fmla="*/ 385 h 1560580"/>
                    <a:gd name="connsiteX6-117" fmla="*/ 1271588 w 1272553"/>
                    <a:gd name="connsiteY6-118" fmla="*/ 89285 h 1560580"/>
                    <a:gd name="connsiteX7-119" fmla="*/ 1198563 w 1272553"/>
                    <a:gd name="connsiteY7-120" fmla="*/ 270260 h 1560580"/>
                    <a:gd name="connsiteX8-121" fmla="*/ 871538 w 1272553"/>
                    <a:gd name="connsiteY8-122" fmla="*/ 498860 h 1560580"/>
                    <a:gd name="connsiteX9-123" fmla="*/ 541338 w 1272553"/>
                    <a:gd name="connsiteY9-124" fmla="*/ 689360 h 1560580"/>
                    <a:gd name="connsiteX10-125" fmla="*/ 274638 w 1272553"/>
                    <a:gd name="connsiteY10-126" fmla="*/ 946535 h 1560580"/>
                    <a:gd name="connsiteX11-127" fmla="*/ 74613 w 1272553"/>
                    <a:gd name="connsiteY11-128" fmla="*/ 1432310 h 1560580"/>
                    <a:gd name="connsiteX12-129" fmla="*/ 38101 w 1272553"/>
                    <a:gd name="connsiteY12-130" fmla="*/ 1560580 h 1560580"/>
                    <a:gd name="connsiteX0-131" fmla="*/ 0 w 1294413"/>
                    <a:gd name="connsiteY0-132" fmla="*/ 1539868 h 1560580"/>
                    <a:gd name="connsiteX1-133" fmla="*/ 379048 w 1294413"/>
                    <a:gd name="connsiteY1-134" fmla="*/ 1108460 h 1560580"/>
                    <a:gd name="connsiteX2-135" fmla="*/ 652098 w 1294413"/>
                    <a:gd name="connsiteY2-136" fmla="*/ 660785 h 1560580"/>
                    <a:gd name="connsiteX3-137" fmla="*/ 820373 w 1294413"/>
                    <a:gd name="connsiteY3-138" fmla="*/ 219460 h 1560580"/>
                    <a:gd name="connsiteX4-139" fmla="*/ 963248 w 1294413"/>
                    <a:gd name="connsiteY4-140" fmla="*/ 63885 h 1560580"/>
                    <a:gd name="connsiteX5-141" fmla="*/ 1191848 w 1294413"/>
                    <a:gd name="connsiteY5-142" fmla="*/ 385 h 1560580"/>
                    <a:gd name="connsiteX6-143" fmla="*/ 1293448 w 1294413"/>
                    <a:gd name="connsiteY6-144" fmla="*/ 89285 h 1560580"/>
                    <a:gd name="connsiteX7-145" fmla="*/ 1220423 w 1294413"/>
                    <a:gd name="connsiteY7-146" fmla="*/ 270260 h 1560580"/>
                    <a:gd name="connsiteX8-147" fmla="*/ 893398 w 1294413"/>
                    <a:gd name="connsiteY8-148" fmla="*/ 498860 h 1560580"/>
                    <a:gd name="connsiteX9-149" fmla="*/ 563198 w 1294413"/>
                    <a:gd name="connsiteY9-150" fmla="*/ 689360 h 1560580"/>
                    <a:gd name="connsiteX10-151" fmla="*/ 296498 w 1294413"/>
                    <a:gd name="connsiteY10-152" fmla="*/ 946535 h 1560580"/>
                    <a:gd name="connsiteX11-153" fmla="*/ 96473 w 1294413"/>
                    <a:gd name="connsiteY11-154" fmla="*/ 1432310 h 1560580"/>
                    <a:gd name="connsiteX12-155" fmla="*/ 59961 w 1294413"/>
                    <a:gd name="connsiteY12-156" fmla="*/ 1560580 h 1560580"/>
                    <a:gd name="connsiteX0-157" fmla="*/ 0 w 1294413"/>
                    <a:gd name="connsiteY0-158" fmla="*/ 1539868 h 1582440"/>
                    <a:gd name="connsiteX1-159" fmla="*/ 379048 w 1294413"/>
                    <a:gd name="connsiteY1-160" fmla="*/ 1108460 h 1582440"/>
                    <a:gd name="connsiteX2-161" fmla="*/ 652098 w 1294413"/>
                    <a:gd name="connsiteY2-162" fmla="*/ 660785 h 1582440"/>
                    <a:gd name="connsiteX3-163" fmla="*/ 820373 w 1294413"/>
                    <a:gd name="connsiteY3-164" fmla="*/ 219460 h 1582440"/>
                    <a:gd name="connsiteX4-165" fmla="*/ 963248 w 1294413"/>
                    <a:gd name="connsiteY4-166" fmla="*/ 63885 h 1582440"/>
                    <a:gd name="connsiteX5-167" fmla="*/ 1191848 w 1294413"/>
                    <a:gd name="connsiteY5-168" fmla="*/ 385 h 1582440"/>
                    <a:gd name="connsiteX6-169" fmla="*/ 1293448 w 1294413"/>
                    <a:gd name="connsiteY6-170" fmla="*/ 89285 h 1582440"/>
                    <a:gd name="connsiteX7-171" fmla="*/ 1220423 w 1294413"/>
                    <a:gd name="connsiteY7-172" fmla="*/ 270260 h 1582440"/>
                    <a:gd name="connsiteX8-173" fmla="*/ 893398 w 1294413"/>
                    <a:gd name="connsiteY8-174" fmla="*/ 498860 h 1582440"/>
                    <a:gd name="connsiteX9-175" fmla="*/ 563198 w 1294413"/>
                    <a:gd name="connsiteY9-176" fmla="*/ 689360 h 1582440"/>
                    <a:gd name="connsiteX10-177" fmla="*/ 296498 w 1294413"/>
                    <a:gd name="connsiteY10-178" fmla="*/ 946535 h 1582440"/>
                    <a:gd name="connsiteX11-179" fmla="*/ 96473 w 1294413"/>
                    <a:gd name="connsiteY11-180" fmla="*/ 1432310 h 1582440"/>
                    <a:gd name="connsiteX12-181" fmla="*/ 55590 w 1294413"/>
                    <a:gd name="connsiteY12-182" fmla="*/ 1582440 h 1582440"/>
                    <a:gd name="connsiteX0-183" fmla="*/ 0 w 1321932"/>
                    <a:gd name="connsiteY0-184" fmla="*/ 1539869 h 1582440"/>
                    <a:gd name="connsiteX1-185" fmla="*/ 406567 w 1321932"/>
                    <a:gd name="connsiteY1-186" fmla="*/ 1108460 h 1582440"/>
                    <a:gd name="connsiteX2-187" fmla="*/ 679617 w 1321932"/>
                    <a:gd name="connsiteY2-188" fmla="*/ 660785 h 1582440"/>
                    <a:gd name="connsiteX3-189" fmla="*/ 847892 w 1321932"/>
                    <a:gd name="connsiteY3-190" fmla="*/ 219460 h 1582440"/>
                    <a:gd name="connsiteX4-191" fmla="*/ 990767 w 1321932"/>
                    <a:gd name="connsiteY4-192" fmla="*/ 63885 h 1582440"/>
                    <a:gd name="connsiteX5-193" fmla="*/ 1219367 w 1321932"/>
                    <a:gd name="connsiteY5-194" fmla="*/ 385 h 1582440"/>
                    <a:gd name="connsiteX6-195" fmla="*/ 1320967 w 1321932"/>
                    <a:gd name="connsiteY6-196" fmla="*/ 89285 h 1582440"/>
                    <a:gd name="connsiteX7-197" fmla="*/ 1247942 w 1321932"/>
                    <a:gd name="connsiteY7-198" fmla="*/ 270260 h 1582440"/>
                    <a:gd name="connsiteX8-199" fmla="*/ 920917 w 1321932"/>
                    <a:gd name="connsiteY8-200" fmla="*/ 498860 h 1582440"/>
                    <a:gd name="connsiteX9-201" fmla="*/ 590717 w 1321932"/>
                    <a:gd name="connsiteY9-202" fmla="*/ 689360 h 1582440"/>
                    <a:gd name="connsiteX10-203" fmla="*/ 324017 w 1321932"/>
                    <a:gd name="connsiteY10-204" fmla="*/ 946535 h 1582440"/>
                    <a:gd name="connsiteX11-205" fmla="*/ 123992 w 1321932"/>
                    <a:gd name="connsiteY11-206" fmla="*/ 1432310 h 1582440"/>
                    <a:gd name="connsiteX12-207" fmla="*/ 83109 w 1321932"/>
                    <a:gd name="connsiteY12-208" fmla="*/ 1582440 h 1582440"/>
                    <a:gd name="connsiteX0-209" fmla="*/ 0 w 1332251"/>
                    <a:gd name="connsiteY0-210" fmla="*/ 1546748 h 1582440"/>
                    <a:gd name="connsiteX1-211" fmla="*/ 416886 w 1332251"/>
                    <a:gd name="connsiteY1-212" fmla="*/ 1108460 h 1582440"/>
                    <a:gd name="connsiteX2-213" fmla="*/ 689936 w 1332251"/>
                    <a:gd name="connsiteY2-214" fmla="*/ 660785 h 1582440"/>
                    <a:gd name="connsiteX3-215" fmla="*/ 858211 w 1332251"/>
                    <a:gd name="connsiteY3-216" fmla="*/ 219460 h 1582440"/>
                    <a:gd name="connsiteX4-217" fmla="*/ 1001086 w 1332251"/>
                    <a:gd name="connsiteY4-218" fmla="*/ 63885 h 1582440"/>
                    <a:gd name="connsiteX5-219" fmla="*/ 1229686 w 1332251"/>
                    <a:gd name="connsiteY5-220" fmla="*/ 385 h 1582440"/>
                    <a:gd name="connsiteX6-221" fmla="*/ 1331286 w 1332251"/>
                    <a:gd name="connsiteY6-222" fmla="*/ 89285 h 1582440"/>
                    <a:gd name="connsiteX7-223" fmla="*/ 1258261 w 1332251"/>
                    <a:gd name="connsiteY7-224" fmla="*/ 270260 h 1582440"/>
                    <a:gd name="connsiteX8-225" fmla="*/ 931236 w 1332251"/>
                    <a:gd name="connsiteY8-226" fmla="*/ 498860 h 1582440"/>
                    <a:gd name="connsiteX9-227" fmla="*/ 601036 w 1332251"/>
                    <a:gd name="connsiteY9-228" fmla="*/ 689360 h 1582440"/>
                    <a:gd name="connsiteX10-229" fmla="*/ 334336 w 1332251"/>
                    <a:gd name="connsiteY10-230" fmla="*/ 946535 h 1582440"/>
                    <a:gd name="connsiteX11-231" fmla="*/ 134311 w 1332251"/>
                    <a:gd name="connsiteY11-232" fmla="*/ 1432310 h 1582440"/>
                    <a:gd name="connsiteX12-233" fmla="*/ 93428 w 1332251"/>
                    <a:gd name="connsiteY12-234" fmla="*/ 1582440 h 1582440"/>
                  </a:gdLst>
                  <a:ahLst/>
                  <a:cxnLst>
                    <a:cxn ang="0">
                      <a:pos x="connsiteX0-209" y="connsiteY0-210"/>
                    </a:cxn>
                    <a:cxn ang="0">
                      <a:pos x="connsiteX1-211" y="connsiteY1-212"/>
                    </a:cxn>
                    <a:cxn ang="0">
                      <a:pos x="connsiteX2-213" y="connsiteY2-214"/>
                    </a:cxn>
                    <a:cxn ang="0">
                      <a:pos x="connsiteX3-215" y="connsiteY3-216"/>
                    </a:cxn>
                    <a:cxn ang="0">
                      <a:pos x="connsiteX4-217" y="connsiteY4-218"/>
                    </a:cxn>
                    <a:cxn ang="0">
                      <a:pos x="connsiteX5-219" y="connsiteY5-220"/>
                    </a:cxn>
                    <a:cxn ang="0">
                      <a:pos x="connsiteX6-221" y="connsiteY6-222"/>
                    </a:cxn>
                    <a:cxn ang="0">
                      <a:pos x="connsiteX7-223" y="connsiteY7-224"/>
                    </a:cxn>
                    <a:cxn ang="0">
                      <a:pos x="connsiteX8-225" y="connsiteY8-226"/>
                    </a:cxn>
                    <a:cxn ang="0">
                      <a:pos x="connsiteX9-227" y="connsiteY9-228"/>
                    </a:cxn>
                    <a:cxn ang="0">
                      <a:pos x="connsiteX10-229" y="connsiteY10-230"/>
                    </a:cxn>
                    <a:cxn ang="0">
                      <a:pos x="connsiteX11-231" y="connsiteY11-232"/>
                    </a:cxn>
                    <a:cxn ang="0">
                      <a:pos x="connsiteX12-233" y="connsiteY12-234"/>
                    </a:cxn>
                  </a:cxnLst>
                  <a:rect l="l" t="t" r="r" b="b"/>
                  <a:pathLst>
                    <a:path w="1332251" h="1582440">
                      <a:moveTo>
                        <a:pt x="0" y="1546748"/>
                      </a:moveTo>
                      <a:cubicBezTo>
                        <a:pt x="124089" y="1412075"/>
                        <a:pt x="301897" y="1256120"/>
                        <a:pt x="416886" y="1108460"/>
                      </a:cubicBezTo>
                      <a:cubicBezTo>
                        <a:pt x="531875" y="960800"/>
                        <a:pt x="616382" y="808952"/>
                        <a:pt x="689936" y="660785"/>
                      </a:cubicBezTo>
                      <a:cubicBezTo>
                        <a:pt x="763490" y="512618"/>
                        <a:pt x="806353" y="318943"/>
                        <a:pt x="858211" y="219460"/>
                      </a:cubicBezTo>
                      <a:cubicBezTo>
                        <a:pt x="910069" y="119977"/>
                        <a:pt x="939174" y="100397"/>
                        <a:pt x="1001086" y="63885"/>
                      </a:cubicBezTo>
                      <a:cubicBezTo>
                        <a:pt x="1062998" y="27373"/>
                        <a:pt x="1174653" y="-3848"/>
                        <a:pt x="1229686" y="385"/>
                      </a:cubicBezTo>
                      <a:cubicBezTo>
                        <a:pt x="1284719" y="4618"/>
                        <a:pt x="1326524" y="44306"/>
                        <a:pt x="1331286" y="89285"/>
                      </a:cubicBezTo>
                      <a:cubicBezTo>
                        <a:pt x="1336048" y="134264"/>
                        <a:pt x="1324936" y="201997"/>
                        <a:pt x="1258261" y="270260"/>
                      </a:cubicBezTo>
                      <a:cubicBezTo>
                        <a:pt x="1191586" y="338522"/>
                        <a:pt x="1040774" y="429010"/>
                        <a:pt x="931236" y="498860"/>
                      </a:cubicBezTo>
                      <a:cubicBezTo>
                        <a:pt x="821699" y="568710"/>
                        <a:pt x="700519" y="614747"/>
                        <a:pt x="601036" y="689360"/>
                      </a:cubicBezTo>
                      <a:cubicBezTo>
                        <a:pt x="501553" y="763972"/>
                        <a:pt x="412123" y="822710"/>
                        <a:pt x="334336" y="946535"/>
                      </a:cubicBezTo>
                      <a:cubicBezTo>
                        <a:pt x="256549" y="1070360"/>
                        <a:pt x="174462" y="1326326"/>
                        <a:pt x="134311" y="1432310"/>
                      </a:cubicBezTo>
                      <a:cubicBezTo>
                        <a:pt x="94160" y="1538294"/>
                        <a:pt x="86019" y="1568681"/>
                        <a:pt x="93428" y="1582440"/>
                      </a:cubicBezTo>
                    </a:path>
                  </a:pathLst>
                </a:custGeom>
                <a:noFill/>
                <a:ln w="22225">
                  <a:solidFill>
                    <a:srgbClr val="FFFFFF">
                      <a:lumMod val="50000"/>
                    </a:srgbClr>
                  </a:solidFill>
                </a:ln>
              </p:spPr>
              <p:style>
                <a:lnRef idx="2">
                  <a:srgbClr val="72C5EA">
                    <a:shade val="50000"/>
                  </a:srgbClr>
                </a:lnRef>
                <a:fillRef idx="1">
                  <a:srgbClr val="72C5EA"/>
                </a:fillRef>
                <a:effectRef idx="0">
                  <a:srgbClr val="72C5EA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rgbClr val="3F4143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矩形 13"/>
            <p:cNvSpPr/>
            <p:nvPr/>
          </p:nvSpPr>
          <p:spPr>
            <a:xfrm>
              <a:off x="1336" y="3433"/>
              <a:ext cx="4071" cy="425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同心圆 81"/>
          <p:cNvSpPr/>
          <p:nvPr>
            <p:custDataLst>
              <p:tags r:id="rId3"/>
            </p:custDataLst>
          </p:nvPr>
        </p:nvSpPr>
        <p:spPr>
          <a:xfrm>
            <a:off x="1133282" y="3113285"/>
            <a:ext cx="770925" cy="770655"/>
          </a:xfrm>
          <a:prstGeom prst="donut">
            <a:avLst>
              <a:gd name="adj" fmla="val 908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3F414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4"/>
            </p:custDataLst>
          </p:nvPr>
        </p:nvSpPr>
        <p:spPr>
          <a:xfrm>
            <a:off x="1200897" y="3181274"/>
            <a:ext cx="727029" cy="63465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rgbClr val="3F4143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Suzhou</a:t>
            </a:r>
            <a:endParaRPr lang="zh-CN" altLang="en-US" sz="1000" b="1" dirty="0">
              <a:solidFill>
                <a:srgbClr val="3F4143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1000" b="1" dirty="0">
                <a:solidFill>
                  <a:srgbClr val="3F4143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China</a:t>
            </a:r>
          </a:p>
        </p:txBody>
      </p:sp>
      <p:sp>
        <p:nvSpPr>
          <p:cNvPr id="18" name="任意多边形 84"/>
          <p:cNvSpPr/>
          <p:nvPr>
            <p:custDataLst>
              <p:tags r:id="rId5"/>
            </p:custDataLst>
          </p:nvPr>
        </p:nvSpPr>
        <p:spPr>
          <a:xfrm rot="20406669">
            <a:off x="1490131" y="2877130"/>
            <a:ext cx="293634" cy="389660"/>
          </a:xfrm>
          <a:custGeom>
            <a:avLst/>
            <a:gdLst>
              <a:gd name="connsiteX0" fmla="*/ 0 w 1267790"/>
              <a:gd name="connsiteY0" fmla="*/ 1521210 h 1562485"/>
              <a:gd name="connsiteX1" fmla="*/ 352425 w 1267790"/>
              <a:gd name="connsiteY1" fmla="*/ 1108460 h 1562485"/>
              <a:gd name="connsiteX2" fmla="*/ 625475 w 1267790"/>
              <a:gd name="connsiteY2" fmla="*/ 660785 h 1562485"/>
              <a:gd name="connsiteX3" fmla="*/ 793750 w 1267790"/>
              <a:gd name="connsiteY3" fmla="*/ 219460 h 1562485"/>
              <a:gd name="connsiteX4" fmla="*/ 936625 w 1267790"/>
              <a:gd name="connsiteY4" fmla="*/ 63885 h 1562485"/>
              <a:gd name="connsiteX5" fmla="*/ 1165225 w 1267790"/>
              <a:gd name="connsiteY5" fmla="*/ 385 h 1562485"/>
              <a:gd name="connsiteX6" fmla="*/ 1266825 w 1267790"/>
              <a:gd name="connsiteY6" fmla="*/ 89285 h 1562485"/>
              <a:gd name="connsiteX7" fmla="*/ 1193800 w 1267790"/>
              <a:gd name="connsiteY7" fmla="*/ 270260 h 1562485"/>
              <a:gd name="connsiteX8" fmla="*/ 866775 w 1267790"/>
              <a:gd name="connsiteY8" fmla="*/ 498860 h 1562485"/>
              <a:gd name="connsiteX9" fmla="*/ 536575 w 1267790"/>
              <a:gd name="connsiteY9" fmla="*/ 689360 h 1562485"/>
              <a:gd name="connsiteX10" fmla="*/ 269875 w 1267790"/>
              <a:gd name="connsiteY10" fmla="*/ 946535 h 1562485"/>
              <a:gd name="connsiteX11" fmla="*/ 69850 w 1267790"/>
              <a:gd name="connsiteY11" fmla="*/ 1432310 h 1562485"/>
              <a:gd name="connsiteX12" fmla="*/ 47625 w 1267790"/>
              <a:gd name="connsiteY12" fmla="*/ 1562485 h 156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7790" h="1562485">
                <a:moveTo>
                  <a:pt x="0" y="1521210"/>
                </a:moveTo>
                <a:cubicBezTo>
                  <a:pt x="124089" y="1386537"/>
                  <a:pt x="248179" y="1251864"/>
                  <a:pt x="352425" y="1108460"/>
                </a:cubicBezTo>
                <a:cubicBezTo>
                  <a:pt x="456671" y="965056"/>
                  <a:pt x="551921" y="808952"/>
                  <a:pt x="625475" y="660785"/>
                </a:cubicBezTo>
                <a:cubicBezTo>
                  <a:pt x="699029" y="512618"/>
                  <a:pt x="741892" y="318943"/>
                  <a:pt x="793750" y="219460"/>
                </a:cubicBezTo>
                <a:cubicBezTo>
                  <a:pt x="845608" y="119977"/>
                  <a:pt x="874713" y="100397"/>
                  <a:pt x="936625" y="63885"/>
                </a:cubicBezTo>
                <a:cubicBezTo>
                  <a:pt x="998537" y="27373"/>
                  <a:pt x="1110192" y="-3848"/>
                  <a:pt x="1165225" y="385"/>
                </a:cubicBezTo>
                <a:cubicBezTo>
                  <a:pt x="1220258" y="4618"/>
                  <a:pt x="1262063" y="44306"/>
                  <a:pt x="1266825" y="89285"/>
                </a:cubicBezTo>
                <a:cubicBezTo>
                  <a:pt x="1271587" y="134264"/>
                  <a:pt x="1260475" y="201997"/>
                  <a:pt x="1193800" y="270260"/>
                </a:cubicBezTo>
                <a:cubicBezTo>
                  <a:pt x="1127125" y="338522"/>
                  <a:pt x="976313" y="429010"/>
                  <a:pt x="866775" y="498860"/>
                </a:cubicBezTo>
                <a:cubicBezTo>
                  <a:pt x="757238" y="568710"/>
                  <a:pt x="636058" y="614747"/>
                  <a:pt x="536575" y="689360"/>
                </a:cubicBezTo>
                <a:cubicBezTo>
                  <a:pt x="437092" y="763972"/>
                  <a:pt x="347662" y="822710"/>
                  <a:pt x="269875" y="946535"/>
                </a:cubicBezTo>
                <a:cubicBezTo>
                  <a:pt x="192088" y="1070360"/>
                  <a:pt x="106892" y="1329652"/>
                  <a:pt x="69850" y="1432310"/>
                </a:cubicBezTo>
                <a:cubicBezTo>
                  <a:pt x="32808" y="1534968"/>
                  <a:pt x="40216" y="1548726"/>
                  <a:pt x="47625" y="1562485"/>
                </a:cubicBezTo>
              </a:path>
            </a:pathLst>
          </a:custGeom>
          <a:noFill/>
          <a:ln w="22225">
            <a:solidFill>
              <a:srgbClr val="FFFFFF">
                <a:lumMod val="75000"/>
              </a:srgbClr>
            </a:solidFill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3F414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任意多边形 85"/>
          <p:cNvSpPr/>
          <p:nvPr>
            <p:custDataLst>
              <p:tags r:id="rId6"/>
            </p:custDataLst>
          </p:nvPr>
        </p:nvSpPr>
        <p:spPr>
          <a:xfrm>
            <a:off x="1569011" y="2893927"/>
            <a:ext cx="346300" cy="411189"/>
          </a:xfrm>
          <a:custGeom>
            <a:avLst/>
            <a:gdLst>
              <a:gd name="connsiteX0" fmla="*/ 0 w 1267790"/>
              <a:gd name="connsiteY0" fmla="*/ 1521210 h 1562485"/>
              <a:gd name="connsiteX1" fmla="*/ 352425 w 1267790"/>
              <a:gd name="connsiteY1" fmla="*/ 1108460 h 1562485"/>
              <a:gd name="connsiteX2" fmla="*/ 625475 w 1267790"/>
              <a:gd name="connsiteY2" fmla="*/ 660785 h 1562485"/>
              <a:gd name="connsiteX3" fmla="*/ 793750 w 1267790"/>
              <a:gd name="connsiteY3" fmla="*/ 219460 h 1562485"/>
              <a:gd name="connsiteX4" fmla="*/ 936625 w 1267790"/>
              <a:gd name="connsiteY4" fmla="*/ 63885 h 1562485"/>
              <a:gd name="connsiteX5" fmla="*/ 1165225 w 1267790"/>
              <a:gd name="connsiteY5" fmla="*/ 385 h 1562485"/>
              <a:gd name="connsiteX6" fmla="*/ 1266825 w 1267790"/>
              <a:gd name="connsiteY6" fmla="*/ 89285 h 1562485"/>
              <a:gd name="connsiteX7" fmla="*/ 1193800 w 1267790"/>
              <a:gd name="connsiteY7" fmla="*/ 270260 h 1562485"/>
              <a:gd name="connsiteX8" fmla="*/ 866775 w 1267790"/>
              <a:gd name="connsiteY8" fmla="*/ 498860 h 1562485"/>
              <a:gd name="connsiteX9" fmla="*/ 536575 w 1267790"/>
              <a:gd name="connsiteY9" fmla="*/ 689360 h 1562485"/>
              <a:gd name="connsiteX10" fmla="*/ 269875 w 1267790"/>
              <a:gd name="connsiteY10" fmla="*/ 946535 h 1562485"/>
              <a:gd name="connsiteX11" fmla="*/ 69850 w 1267790"/>
              <a:gd name="connsiteY11" fmla="*/ 1432310 h 1562485"/>
              <a:gd name="connsiteX12" fmla="*/ 47625 w 1267790"/>
              <a:gd name="connsiteY12" fmla="*/ 1562485 h 1562485"/>
              <a:gd name="connsiteX0-1" fmla="*/ 0 w 1267790"/>
              <a:gd name="connsiteY0-2" fmla="*/ 1521210 h 1570105"/>
              <a:gd name="connsiteX1-3" fmla="*/ 352425 w 1267790"/>
              <a:gd name="connsiteY1-4" fmla="*/ 1108460 h 1570105"/>
              <a:gd name="connsiteX2-5" fmla="*/ 625475 w 1267790"/>
              <a:gd name="connsiteY2-6" fmla="*/ 660785 h 1570105"/>
              <a:gd name="connsiteX3-7" fmla="*/ 793750 w 1267790"/>
              <a:gd name="connsiteY3-8" fmla="*/ 219460 h 1570105"/>
              <a:gd name="connsiteX4-9" fmla="*/ 936625 w 1267790"/>
              <a:gd name="connsiteY4-10" fmla="*/ 63885 h 1570105"/>
              <a:gd name="connsiteX5-11" fmla="*/ 1165225 w 1267790"/>
              <a:gd name="connsiteY5-12" fmla="*/ 385 h 1570105"/>
              <a:gd name="connsiteX6-13" fmla="*/ 1266825 w 1267790"/>
              <a:gd name="connsiteY6-14" fmla="*/ 89285 h 1570105"/>
              <a:gd name="connsiteX7-15" fmla="*/ 1193800 w 1267790"/>
              <a:gd name="connsiteY7-16" fmla="*/ 270260 h 1570105"/>
              <a:gd name="connsiteX8-17" fmla="*/ 866775 w 1267790"/>
              <a:gd name="connsiteY8-18" fmla="*/ 498860 h 1570105"/>
              <a:gd name="connsiteX9-19" fmla="*/ 536575 w 1267790"/>
              <a:gd name="connsiteY9-20" fmla="*/ 689360 h 1570105"/>
              <a:gd name="connsiteX10-21" fmla="*/ 269875 w 1267790"/>
              <a:gd name="connsiteY10-22" fmla="*/ 946535 h 1570105"/>
              <a:gd name="connsiteX11-23" fmla="*/ 69850 w 1267790"/>
              <a:gd name="connsiteY11-24" fmla="*/ 1432310 h 1570105"/>
              <a:gd name="connsiteX12-25" fmla="*/ 9525 w 1267790"/>
              <a:gd name="connsiteY12-26" fmla="*/ 1570105 h 1570105"/>
              <a:gd name="connsiteX0-27" fmla="*/ 0 w 1267790"/>
              <a:gd name="connsiteY0-28" fmla="*/ 1521210 h 1560580"/>
              <a:gd name="connsiteX1-29" fmla="*/ 352425 w 1267790"/>
              <a:gd name="connsiteY1-30" fmla="*/ 1108460 h 1560580"/>
              <a:gd name="connsiteX2-31" fmla="*/ 625475 w 1267790"/>
              <a:gd name="connsiteY2-32" fmla="*/ 660785 h 1560580"/>
              <a:gd name="connsiteX3-33" fmla="*/ 793750 w 1267790"/>
              <a:gd name="connsiteY3-34" fmla="*/ 219460 h 1560580"/>
              <a:gd name="connsiteX4-35" fmla="*/ 936625 w 1267790"/>
              <a:gd name="connsiteY4-36" fmla="*/ 63885 h 1560580"/>
              <a:gd name="connsiteX5-37" fmla="*/ 1165225 w 1267790"/>
              <a:gd name="connsiteY5-38" fmla="*/ 385 h 1560580"/>
              <a:gd name="connsiteX6-39" fmla="*/ 1266825 w 1267790"/>
              <a:gd name="connsiteY6-40" fmla="*/ 89285 h 1560580"/>
              <a:gd name="connsiteX7-41" fmla="*/ 1193800 w 1267790"/>
              <a:gd name="connsiteY7-42" fmla="*/ 270260 h 1560580"/>
              <a:gd name="connsiteX8-43" fmla="*/ 866775 w 1267790"/>
              <a:gd name="connsiteY8-44" fmla="*/ 498860 h 1560580"/>
              <a:gd name="connsiteX9-45" fmla="*/ 536575 w 1267790"/>
              <a:gd name="connsiteY9-46" fmla="*/ 689360 h 1560580"/>
              <a:gd name="connsiteX10-47" fmla="*/ 269875 w 1267790"/>
              <a:gd name="connsiteY10-48" fmla="*/ 946535 h 1560580"/>
              <a:gd name="connsiteX11-49" fmla="*/ 69850 w 1267790"/>
              <a:gd name="connsiteY11-50" fmla="*/ 1432310 h 1560580"/>
              <a:gd name="connsiteX12-51" fmla="*/ 33338 w 1267790"/>
              <a:gd name="connsiteY12-52" fmla="*/ 1560580 h 1560580"/>
              <a:gd name="connsiteX0-53" fmla="*/ 0 w 1267790"/>
              <a:gd name="connsiteY0-54" fmla="*/ 1521210 h 1560580"/>
              <a:gd name="connsiteX1-55" fmla="*/ 352425 w 1267790"/>
              <a:gd name="connsiteY1-56" fmla="*/ 1108460 h 1560580"/>
              <a:gd name="connsiteX2-57" fmla="*/ 625475 w 1267790"/>
              <a:gd name="connsiteY2-58" fmla="*/ 660785 h 1560580"/>
              <a:gd name="connsiteX3-59" fmla="*/ 793750 w 1267790"/>
              <a:gd name="connsiteY3-60" fmla="*/ 219460 h 1560580"/>
              <a:gd name="connsiteX4-61" fmla="*/ 936625 w 1267790"/>
              <a:gd name="connsiteY4-62" fmla="*/ 63885 h 1560580"/>
              <a:gd name="connsiteX5-63" fmla="*/ 1165225 w 1267790"/>
              <a:gd name="connsiteY5-64" fmla="*/ 385 h 1560580"/>
              <a:gd name="connsiteX6-65" fmla="*/ 1266825 w 1267790"/>
              <a:gd name="connsiteY6-66" fmla="*/ 89285 h 1560580"/>
              <a:gd name="connsiteX7-67" fmla="*/ 1193800 w 1267790"/>
              <a:gd name="connsiteY7-68" fmla="*/ 270260 h 1560580"/>
              <a:gd name="connsiteX8-69" fmla="*/ 866775 w 1267790"/>
              <a:gd name="connsiteY8-70" fmla="*/ 498860 h 1560580"/>
              <a:gd name="connsiteX9-71" fmla="*/ 536575 w 1267790"/>
              <a:gd name="connsiteY9-72" fmla="*/ 689360 h 1560580"/>
              <a:gd name="connsiteX10-73" fmla="*/ 269875 w 1267790"/>
              <a:gd name="connsiteY10-74" fmla="*/ 946535 h 1560580"/>
              <a:gd name="connsiteX11-75" fmla="*/ 69850 w 1267790"/>
              <a:gd name="connsiteY11-76" fmla="*/ 1432310 h 1560580"/>
              <a:gd name="connsiteX12-77" fmla="*/ 33338 w 1267790"/>
              <a:gd name="connsiteY12-78" fmla="*/ 1560580 h 1560580"/>
              <a:gd name="connsiteX0-79" fmla="*/ 0 w 1274934"/>
              <a:gd name="connsiteY0-80" fmla="*/ 1542641 h 1560580"/>
              <a:gd name="connsiteX1-81" fmla="*/ 359569 w 1274934"/>
              <a:gd name="connsiteY1-82" fmla="*/ 1108460 h 1560580"/>
              <a:gd name="connsiteX2-83" fmla="*/ 632619 w 1274934"/>
              <a:gd name="connsiteY2-84" fmla="*/ 660785 h 1560580"/>
              <a:gd name="connsiteX3-85" fmla="*/ 800894 w 1274934"/>
              <a:gd name="connsiteY3-86" fmla="*/ 219460 h 1560580"/>
              <a:gd name="connsiteX4-87" fmla="*/ 943769 w 1274934"/>
              <a:gd name="connsiteY4-88" fmla="*/ 63885 h 1560580"/>
              <a:gd name="connsiteX5-89" fmla="*/ 1172369 w 1274934"/>
              <a:gd name="connsiteY5-90" fmla="*/ 385 h 1560580"/>
              <a:gd name="connsiteX6-91" fmla="*/ 1273969 w 1274934"/>
              <a:gd name="connsiteY6-92" fmla="*/ 89285 h 1560580"/>
              <a:gd name="connsiteX7-93" fmla="*/ 1200944 w 1274934"/>
              <a:gd name="connsiteY7-94" fmla="*/ 270260 h 1560580"/>
              <a:gd name="connsiteX8-95" fmla="*/ 873919 w 1274934"/>
              <a:gd name="connsiteY8-96" fmla="*/ 498860 h 1560580"/>
              <a:gd name="connsiteX9-97" fmla="*/ 543719 w 1274934"/>
              <a:gd name="connsiteY9-98" fmla="*/ 689360 h 1560580"/>
              <a:gd name="connsiteX10-99" fmla="*/ 277019 w 1274934"/>
              <a:gd name="connsiteY10-100" fmla="*/ 946535 h 1560580"/>
              <a:gd name="connsiteX11-101" fmla="*/ 76994 w 1274934"/>
              <a:gd name="connsiteY11-102" fmla="*/ 1432310 h 1560580"/>
              <a:gd name="connsiteX12-103" fmla="*/ 40482 w 1274934"/>
              <a:gd name="connsiteY12-104" fmla="*/ 1560580 h 1560580"/>
              <a:gd name="connsiteX0-105" fmla="*/ 0 w 1272553"/>
              <a:gd name="connsiteY0-106" fmla="*/ 1535497 h 1560580"/>
              <a:gd name="connsiteX1-107" fmla="*/ 357188 w 1272553"/>
              <a:gd name="connsiteY1-108" fmla="*/ 1108460 h 1560580"/>
              <a:gd name="connsiteX2-109" fmla="*/ 630238 w 1272553"/>
              <a:gd name="connsiteY2-110" fmla="*/ 660785 h 1560580"/>
              <a:gd name="connsiteX3-111" fmla="*/ 798513 w 1272553"/>
              <a:gd name="connsiteY3-112" fmla="*/ 219460 h 1560580"/>
              <a:gd name="connsiteX4-113" fmla="*/ 941388 w 1272553"/>
              <a:gd name="connsiteY4-114" fmla="*/ 63885 h 1560580"/>
              <a:gd name="connsiteX5-115" fmla="*/ 1169988 w 1272553"/>
              <a:gd name="connsiteY5-116" fmla="*/ 385 h 1560580"/>
              <a:gd name="connsiteX6-117" fmla="*/ 1271588 w 1272553"/>
              <a:gd name="connsiteY6-118" fmla="*/ 89285 h 1560580"/>
              <a:gd name="connsiteX7-119" fmla="*/ 1198563 w 1272553"/>
              <a:gd name="connsiteY7-120" fmla="*/ 270260 h 1560580"/>
              <a:gd name="connsiteX8-121" fmla="*/ 871538 w 1272553"/>
              <a:gd name="connsiteY8-122" fmla="*/ 498860 h 1560580"/>
              <a:gd name="connsiteX9-123" fmla="*/ 541338 w 1272553"/>
              <a:gd name="connsiteY9-124" fmla="*/ 689360 h 1560580"/>
              <a:gd name="connsiteX10-125" fmla="*/ 274638 w 1272553"/>
              <a:gd name="connsiteY10-126" fmla="*/ 946535 h 1560580"/>
              <a:gd name="connsiteX11-127" fmla="*/ 74613 w 1272553"/>
              <a:gd name="connsiteY11-128" fmla="*/ 1432310 h 1560580"/>
              <a:gd name="connsiteX12-129" fmla="*/ 38101 w 1272553"/>
              <a:gd name="connsiteY12-130" fmla="*/ 1560580 h 1560580"/>
              <a:gd name="connsiteX0-131" fmla="*/ 0 w 1294413"/>
              <a:gd name="connsiteY0-132" fmla="*/ 1539868 h 1560580"/>
              <a:gd name="connsiteX1-133" fmla="*/ 379048 w 1294413"/>
              <a:gd name="connsiteY1-134" fmla="*/ 1108460 h 1560580"/>
              <a:gd name="connsiteX2-135" fmla="*/ 652098 w 1294413"/>
              <a:gd name="connsiteY2-136" fmla="*/ 660785 h 1560580"/>
              <a:gd name="connsiteX3-137" fmla="*/ 820373 w 1294413"/>
              <a:gd name="connsiteY3-138" fmla="*/ 219460 h 1560580"/>
              <a:gd name="connsiteX4-139" fmla="*/ 963248 w 1294413"/>
              <a:gd name="connsiteY4-140" fmla="*/ 63885 h 1560580"/>
              <a:gd name="connsiteX5-141" fmla="*/ 1191848 w 1294413"/>
              <a:gd name="connsiteY5-142" fmla="*/ 385 h 1560580"/>
              <a:gd name="connsiteX6-143" fmla="*/ 1293448 w 1294413"/>
              <a:gd name="connsiteY6-144" fmla="*/ 89285 h 1560580"/>
              <a:gd name="connsiteX7-145" fmla="*/ 1220423 w 1294413"/>
              <a:gd name="connsiteY7-146" fmla="*/ 270260 h 1560580"/>
              <a:gd name="connsiteX8-147" fmla="*/ 893398 w 1294413"/>
              <a:gd name="connsiteY8-148" fmla="*/ 498860 h 1560580"/>
              <a:gd name="connsiteX9-149" fmla="*/ 563198 w 1294413"/>
              <a:gd name="connsiteY9-150" fmla="*/ 689360 h 1560580"/>
              <a:gd name="connsiteX10-151" fmla="*/ 296498 w 1294413"/>
              <a:gd name="connsiteY10-152" fmla="*/ 946535 h 1560580"/>
              <a:gd name="connsiteX11-153" fmla="*/ 96473 w 1294413"/>
              <a:gd name="connsiteY11-154" fmla="*/ 1432310 h 1560580"/>
              <a:gd name="connsiteX12-155" fmla="*/ 59961 w 1294413"/>
              <a:gd name="connsiteY12-156" fmla="*/ 1560580 h 1560580"/>
              <a:gd name="connsiteX0-157" fmla="*/ 0 w 1294413"/>
              <a:gd name="connsiteY0-158" fmla="*/ 1539868 h 1582440"/>
              <a:gd name="connsiteX1-159" fmla="*/ 379048 w 1294413"/>
              <a:gd name="connsiteY1-160" fmla="*/ 1108460 h 1582440"/>
              <a:gd name="connsiteX2-161" fmla="*/ 652098 w 1294413"/>
              <a:gd name="connsiteY2-162" fmla="*/ 660785 h 1582440"/>
              <a:gd name="connsiteX3-163" fmla="*/ 820373 w 1294413"/>
              <a:gd name="connsiteY3-164" fmla="*/ 219460 h 1582440"/>
              <a:gd name="connsiteX4-165" fmla="*/ 963248 w 1294413"/>
              <a:gd name="connsiteY4-166" fmla="*/ 63885 h 1582440"/>
              <a:gd name="connsiteX5-167" fmla="*/ 1191848 w 1294413"/>
              <a:gd name="connsiteY5-168" fmla="*/ 385 h 1582440"/>
              <a:gd name="connsiteX6-169" fmla="*/ 1293448 w 1294413"/>
              <a:gd name="connsiteY6-170" fmla="*/ 89285 h 1582440"/>
              <a:gd name="connsiteX7-171" fmla="*/ 1220423 w 1294413"/>
              <a:gd name="connsiteY7-172" fmla="*/ 270260 h 1582440"/>
              <a:gd name="connsiteX8-173" fmla="*/ 893398 w 1294413"/>
              <a:gd name="connsiteY8-174" fmla="*/ 498860 h 1582440"/>
              <a:gd name="connsiteX9-175" fmla="*/ 563198 w 1294413"/>
              <a:gd name="connsiteY9-176" fmla="*/ 689360 h 1582440"/>
              <a:gd name="connsiteX10-177" fmla="*/ 296498 w 1294413"/>
              <a:gd name="connsiteY10-178" fmla="*/ 946535 h 1582440"/>
              <a:gd name="connsiteX11-179" fmla="*/ 96473 w 1294413"/>
              <a:gd name="connsiteY11-180" fmla="*/ 1432310 h 1582440"/>
              <a:gd name="connsiteX12-181" fmla="*/ 55590 w 1294413"/>
              <a:gd name="connsiteY12-182" fmla="*/ 1582440 h 1582440"/>
              <a:gd name="connsiteX0-183" fmla="*/ 0 w 1321932"/>
              <a:gd name="connsiteY0-184" fmla="*/ 1539869 h 1582440"/>
              <a:gd name="connsiteX1-185" fmla="*/ 406567 w 1321932"/>
              <a:gd name="connsiteY1-186" fmla="*/ 1108460 h 1582440"/>
              <a:gd name="connsiteX2-187" fmla="*/ 679617 w 1321932"/>
              <a:gd name="connsiteY2-188" fmla="*/ 660785 h 1582440"/>
              <a:gd name="connsiteX3-189" fmla="*/ 847892 w 1321932"/>
              <a:gd name="connsiteY3-190" fmla="*/ 219460 h 1582440"/>
              <a:gd name="connsiteX4-191" fmla="*/ 990767 w 1321932"/>
              <a:gd name="connsiteY4-192" fmla="*/ 63885 h 1582440"/>
              <a:gd name="connsiteX5-193" fmla="*/ 1219367 w 1321932"/>
              <a:gd name="connsiteY5-194" fmla="*/ 385 h 1582440"/>
              <a:gd name="connsiteX6-195" fmla="*/ 1320967 w 1321932"/>
              <a:gd name="connsiteY6-196" fmla="*/ 89285 h 1582440"/>
              <a:gd name="connsiteX7-197" fmla="*/ 1247942 w 1321932"/>
              <a:gd name="connsiteY7-198" fmla="*/ 270260 h 1582440"/>
              <a:gd name="connsiteX8-199" fmla="*/ 920917 w 1321932"/>
              <a:gd name="connsiteY8-200" fmla="*/ 498860 h 1582440"/>
              <a:gd name="connsiteX9-201" fmla="*/ 590717 w 1321932"/>
              <a:gd name="connsiteY9-202" fmla="*/ 689360 h 1582440"/>
              <a:gd name="connsiteX10-203" fmla="*/ 324017 w 1321932"/>
              <a:gd name="connsiteY10-204" fmla="*/ 946535 h 1582440"/>
              <a:gd name="connsiteX11-205" fmla="*/ 123992 w 1321932"/>
              <a:gd name="connsiteY11-206" fmla="*/ 1432310 h 1582440"/>
              <a:gd name="connsiteX12-207" fmla="*/ 83109 w 1321932"/>
              <a:gd name="connsiteY12-208" fmla="*/ 1582440 h 1582440"/>
              <a:gd name="connsiteX0-209" fmla="*/ 0 w 1332251"/>
              <a:gd name="connsiteY0-210" fmla="*/ 1546748 h 1582440"/>
              <a:gd name="connsiteX1-211" fmla="*/ 416886 w 1332251"/>
              <a:gd name="connsiteY1-212" fmla="*/ 1108460 h 1582440"/>
              <a:gd name="connsiteX2-213" fmla="*/ 689936 w 1332251"/>
              <a:gd name="connsiteY2-214" fmla="*/ 660785 h 1582440"/>
              <a:gd name="connsiteX3-215" fmla="*/ 858211 w 1332251"/>
              <a:gd name="connsiteY3-216" fmla="*/ 219460 h 1582440"/>
              <a:gd name="connsiteX4-217" fmla="*/ 1001086 w 1332251"/>
              <a:gd name="connsiteY4-218" fmla="*/ 63885 h 1582440"/>
              <a:gd name="connsiteX5-219" fmla="*/ 1229686 w 1332251"/>
              <a:gd name="connsiteY5-220" fmla="*/ 385 h 1582440"/>
              <a:gd name="connsiteX6-221" fmla="*/ 1331286 w 1332251"/>
              <a:gd name="connsiteY6-222" fmla="*/ 89285 h 1582440"/>
              <a:gd name="connsiteX7-223" fmla="*/ 1258261 w 1332251"/>
              <a:gd name="connsiteY7-224" fmla="*/ 270260 h 1582440"/>
              <a:gd name="connsiteX8-225" fmla="*/ 931236 w 1332251"/>
              <a:gd name="connsiteY8-226" fmla="*/ 498860 h 1582440"/>
              <a:gd name="connsiteX9-227" fmla="*/ 601036 w 1332251"/>
              <a:gd name="connsiteY9-228" fmla="*/ 689360 h 1582440"/>
              <a:gd name="connsiteX10-229" fmla="*/ 334336 w 1332251"/>
              <a:gd name="connsiteY10-230" fmla="*/ 946535 h 1582440"/>
              <a:gd name="connsiteX11-231" fmla="*/ 134311 w 1332251"/>
              <a:gd name="connsiteY11-232" fmla="*/ 1432310 h 1582440"/>
              <a:gd name="connsiteX12-233" fmla="*/ 93428 w 1332251"/>
              <a:gd name="connsiteY12-234" fmla="*/ 1582440 h 1582440"/>
            </a:gdLst>
            <a:ahLst/>
            <a:cxnLst>
              <a:cxn ang="0">
                <a:pos x="connsiteX0-209" y="connsiteY0-210"/>
              </a:cxn>
              <a:cxn ang="0">
                <a:pos x="connsiteX1-211" y="connsiteY1-212"/>
              </a:cxn>
              <a:cxn ang="0">
                <a:pos x="connsiteX2-213" y="connsiteY2-214"/>
              </a:cxn>
              <a:cxn ang="0">
                <a:pos x="connsiteX3-215" y="connsiteY3-216"/>
              </a:cxn>
              <a:cxn ang="0">
                <a:pos x="connsiteX4-217" y="connsiteY4-218"/>
              </a:cxn>
              <a:cxn ang="0">
                <a:pos x="connsiteX5-219" y="connsiteY5-220"/>
              </a:cxn>
              <a:cxn ang="0">
                <a:pos x="connsiteX6-221" y="connsiteY6-222"/>
              </a:cxn>
              <a:cxn ang="0">
                <a:pos x="connsiteX7-223" y="connsiteY7-224"/>
              </a:cxn>
              <a:cxn ang="0">
                <a:pos x="connsiteX8-225" y="connsiteY8-226"/>
              </a:cxn>
              <a:cxn ang="0">
                <a:pos x="connsiteX9-227" y="connsiteY9-228"/>
              </a:cxn>
              <a:cxn ang="0">
                <a:pos x="connsiteX10-229" y="connsiteY10-230"/>
              </a:cxn>
              <a:cxn ang="0">
                <a:pos x="connsiteX11-231" y="connsiteY11-232"/>
              </a:cxn>
              <a:cxn ang="0">
                <a:pos x="connsiteX12-233" y="connsiteY12-234"/>
              </a:cxn>
            </a:cxnLst>
            <a:rect l="l" t="t" r="r" b="b"/>
            <a:pathLst>
              <a:path w="1332251" h="1582440">
                <a:moveTo>
                  <a:pt x="0" y="1546748"/>
                </a:moveTo>
                <a:cubicBezTo>
                  <a:pt x="124089" y="1412075"/>
                  <a:pt x="301897" y="1256120"/>
                  <a:pt x="416886" y="1108460"/>
                </a:cubicBezTo>
                <a:cubicBezTo>
                  <a:pt x="531875" y="960800"/>
                  <a:pt x="616382" y="808952"/>
                  <a:pt x="689936" y="660785"/>
                </a:cubicBezTo>
                <a:cubicBezTo>
                  <a:pt x="763490" y="512618"/>
                  <a:pt x="806353" y="318943"/>
                  <a:pt x="858211" y="219460"/>
                </a:cubicBezTo>
                <a:cubicBezTo>
                  <a:pt x="910069" y="119977"/>
                  <a:pt x="939174" y="100397"/>
                  <a:pt x="1001086" y="63885"/>
                </a:cubicBezTo>
                <a:cubicBezTo>
                  <a:pt x="1062998" y="27373"/>
                  <a:pt x="1174653" y="-3848"/>
                  <a:pt x="1229686" y="385"/>
                </a:cubicBezTo>
                <a:cubicBezTo>
                  <a:pt x="1284719" y="4618"/>
                  <a:pt x="1326524" y="44306"/>
                  <a:pt x="1331286" y="89285"/>
                </a:cubicBezTo>
                <a:cubicBezTo>
                  <a:pt x="1336048" y="134264"/>
                  <a:pt x="1324936" y="201997"/>
                  <a:pt x="1258261" y="270260"/>
                </a:cubicBezTo>
                <a:cubicBezTo>
                  <a:pt x="1191586" y="338522"/>
                  <a:pt x="1040774" y="429010"/>
                  <a:pt x="931236" y="498860"/>
                </a:cubicBezTo>
                <a:cubicBezTo>
                  <a:pt x="821699" y="568710"/>
                  <a:pt x="700519" y="614747"/>
                  <a:pt x="601036" y="689360"/>
                </a:cubicBezTo>
                <a:cubicBezTo>
                  <a:pt x="501553" y="763972"/>
                  <a:pt x="412123" y="822710"/>
                  <a:pt x="334336" y="946535"/>
                </a:cubicBezTo>
                <a:cubicBezTo>
                  <a:pt x="256549" y="1070360"/>
                  <a:pt x="174462" y="1326326"/>
                  <a:pt x="134311" y="1432310"/>
                </a:cubicBezTo>
                <a:cubicBezTo>
                  <a:pt x="94160" y="1538294"/>
                  <a:pt x="86019" y="1568681"/>
                  <a:pt x="93428" y="1582440"/>
                </a:cubicBezTo>
              </a:path>
            </a:pathLst>
          </a:custGeom>
          <a:noFill/>
          <a:ln w="22225">
            <a:solidFill>
              <a:srgbClr val="FFFFFF">
                <a:lumMod val="50000"/>
              </a:srgbClr>
            </a:solidFill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3F414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ED24AB-161E-4E0B-B512-E5D3858BF887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1538719795" name="图片 153871979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3"/>
          <a:stretch>
            <a:fillRect/>
          </a:stretch>
        </p:blipFill>
        <p:spPr>
          <a:xfrm>
            <a:off x="3837791" y="2754509"/>
            <a:ext cx="4130471" cy="3124684"/>
          </a:xfrm>
          <a:prstGeom prst="rect">
            <a:avLst/>
          </a:prstGeom>
        </p:spPr>
      </p:pic>
      <p:pic>
        <p:nvPicPr>
          <p:cNvPr id="1772704476" name="图片 177270447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"/>
          <a:stretch>
            <a:fillRect/>
          </a:stretch>
        </p:blipFill>
        <p:spPr>
          <a:xfrm>
            <a:off x="7936013" y="2754510"/>
            <a:ext cx="4273111" cy="3109062"/>
          </a:xfrm>
          <a:prstGeom prst="rect">
            <a:avLst/>
          </a:prstGeom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328248" y="5863570"/>
            <a:ext cx="345638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GB" altLang="zh-CN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Total carbon emissions under different scenarios</a:t>
            </a:r>
            <a:endParaRPr lang="zh-CN" altLang="en-US" sz="1400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79777" y="5863571"/>
            <a:ext cx="413047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GB" altLang="zh-CN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Total energy consumption under different scenarios</a:t>
            </a:r>
            <a:endParaRPr lang="zh-CN" altLang="en-US" sz="1400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2601" y="1144969"/>
            <a:ext cx="8136904" cy="1075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en-GB" altLang="zh-CN" sz="1400" b="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Base-year: 2020 </a:t>
            </a:r>
          </a:p>
          <a:p>
            <a:pPr indent="0" fontAlgn="auto">
              <a:lnSpc>
                <a:spcPct val="150000"/>
              </a:lnSpc>
            </a:pPr>
            <a:r>
              <a:rPr lang="en-GB" altLang="zh-CN" sz="1400" b="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The </a:t>
            </a:r>
            <a:r>
              <a:rPr lang="en-GB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energy demand </a:t>
            </a:r>
            <a:r>
              <a:rPr lang="en-GB" altLang="zh-CN" sz="1400" b="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mode used to forecast and analyse the energy demand over </a:t>
            </a:r>
            <a:r>
              <a:rPr lang="en-GB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2021-60</a:t>
            </a:r>
            <a:br>
              <a:rPr lang="en-GB" altLang="zh-CN" sz="1400" b="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GB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Scenario analysis</a:t>
            </a:r>
            <a:r>
              <a:rPr lang="en-GB" altLang="zh-CN" sz="1400" b="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GB" altLang="zh-CN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BAU</a:t>
            </a:r>
            <a:r>
              <a:rPr lang="en-GB" altLang="zh-CN" sz="1400" b="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Low </a:t>
            </a:r>
            <a:r>
              <a:rPr lang="en-GB" altLang="zh-CN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GB" altLang="zh-CN" sz="1400" b="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arbon, and Enhanced </a:t>
            </a:r>
            <a:r>
              <a:rPr lang="en-GB" altLang="zh-CN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L</a:t>
            </a:r>
            <a:r>
              <a:rPr lang="en-GB" altLang="zh-CN" sz="1400" b="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ow </a:t>
            </a:r>
            <a:r>
              <a:rPr lang="en-GB" altLang="zh-CN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GB" altLang="zh-CN" sz="1400" b="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arbon </a:t>
            </a:r>
            <a:r>
              <a:rPr lang="en-GB" altLang="zh-CN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</a:t>
            </a:r>
            <a:r>
              <a:rPr lang="en-GB" altLang="zh-CN" sz="1400" b="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cenarios</a:t>
            </a:r>
            <a:endParaRPr lang="zh-CN" altLang="en-US" sz="1400" b="0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1410109" y="4619950"/>
            <a:ext cx="967455" cy="967455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1459774" y="4669950"/>
            <a:ext cx="867790" cy="86779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1505076" y="4714917"/>
            <a:ext cx="777521" cy="777521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3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弧形 9"/>
          <p:cNvSpPr/>
          <p:nvPr>
            <p:custDataLst>
              <p:tags r:id="rId4"/>
            </p:custDataLst>
          </p:nvPr>
        </p:nvSpPr>
        <p:spPr>
          <a:xfrm flipV="1">
            <a:off x="1278565" y="4490084"/>
            <a:ext cx="1230209" cy="1230209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3"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5"/>
            </p:custDataLst>
          </p:nvPr>
        </p:nvSpPr>
        <p:spPr>
          <a:xfrm>
            <a:off x="2626559" y="4619950"/>
            <a:ext cx="967455" cy="967455"/>
          </a:xfrm>
          <a:prstGeom prst="ellipse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2676224" y="4669950"/>
            <a:ext cx="867790" cy="86779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2721526" y="4714917"/>
            <a:ext cx="777521" cy="777521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弧形 13"/>
          <p:cNvSpPr/>
          <p:nvPr>
            <p:custDataLst>
              <p:tags r:id="rId8"/>
            </p:custDataLst>
          </p:nvPr>
        </p:nvSpPr>
        <p:spPr>
          <a:xfrm flipV="1">
            <a:off x="2495015" y="4490084"/>
            <a:ext cx="1230209" cy="1230209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4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9"/>
            </p:custDataLst>
          </p:nvPr>
        </p:nvSpPr>
        <p:spPr>
          <a:xfrm>
            <a:off x="1410110" y="3126818"/>
            <a:ext cx="967455" cy="967455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1459774" y="3176818"/>
            <a:ext cx="867790" cy="8677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52400">
              <a:schemeClr val="accent1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11"/>
            </p:custDataLst>
          </p:nvPr>
        </p:nvSpPr>
        <p:spPr>
          <a:xfrm>
            <a:off x="1505077" y="3221785"/>
            <a:ext cx="777521" cy="777521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弧形 17"/>
          <p:cNvSpPr/>
          <p:nvPr>
            <p:custDataLst>
              <p:tags r:id="rId12"/>
            </p:custDataLst>
          </p:nvPr>
        </p:nvSpPr>
        <p:spPr>
          <a:xfrm flipV="1">
            <a:off x="1278565" y="2996952"/>
            <a:ext cx="1230209" cy="1230209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1">
                <a:alpha val="50000"/>
              </a:schemeClr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3"/>
            </p:custDataLst>
          </p:nvPr>
        </p:nvSpPr>
        <p:spPr>
          <a:xfrm>
            <a:off x="2626560" y="3126818"/>
            <a:ext cx="967455" cy="967455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4"/>
            </p:custDataLst>
          </p:nvPr>
        </p:nvSpPr>
        <p:spPr>
          <a:xfrm>
            <a:off x="2676225" y="3176818"/>
            <a:ext cx="867790" cy="8677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椭圆 20"/>
          <p:cNvSpPr/>
          <p:nvPr>
            <p:custDataLst>
              <p:tags r:id="rId15"/>
            </p:custDataLst>
          </p:nvPr>
        </p:nvSpPr>
        <p:spPr>
          <a:xfrm>
            <a:off x="2721527" y="3221785"/>
            <a:ext cx="777521" cy="777521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弧形 21"/>
          <p:cNvSpPr/>
          <p:nvPr>
            <p:custDataLst>
              <p:tags r:id="rId16"/>
            </p:custDataLst>
          </p:nvPr>
        </p:nvSpPr>
        <p:spPr>
          <a:xfrm flipV="1">
            <a:off x="2495015" y="2996952"/>
            <a:ext cx="1230209" cy="1230209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2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17"/>
            </p:custDataLst>
          </p:nvPr>
        </p:nvSpPr>
        <p:spPr>
          <a:xfrm>
            <a:off x="1391622" y="3545095"/>
            <a:ext cx="1000782" cy="633205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altLang="zh-CN" sz="1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Improve end-use energy efficiency</a:t>
            </a:r>
            <a:endParaRPr lang="zh-CN" altLang="en-US" sz="12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18"/>
            </p:custDataLst>
          </p:nvPr>
        </p:nvSpPr>
        <p:spPr>
          <a:xfrm>
            <a:off x="2590718" y="3548400"/>
            <a:ext cx="1115864" cy="580772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altLang="zh-CN" sz="12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Accelerated electrification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9"/>
            </p:custDataLst>
          </p:nvPr>
        </p:nvSpPr>
        <p:spPr>
          <a:xfrm>
            <a:off x="1337517" y="5031374"/>
            <a:ext cx="1016708" cy="600998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altLang="zh-CN" sz="12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Clean energy substitution</a:t>
            </a: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20"/>
            </p:custDataLst>
          </p:nvPr>
        </p:nvSpPr>
        <p:spPr>
          <a:xfrm>
            <a:off x="2567608" y="5014238"/>
            <a:ext cx="1230209" cy="478200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altLang="zh-CN" sz="12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Economic transformation</a:t>
            </a: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任意多边形: 形状 3"/>
          <p:cNvSpPr/>
          <p:nvPr>
            <p:custDataLst>
              <p:tags r:id="rId21"/>
            </p:custDataLst>
          </p:nvPr>
        </p:nvSpPr>
        <p:spPr>
          <a:xfrm>
            <a:off x="1821521" y="3388565"/>
            <a:ext cx="143991" cy="155370"/>
          </a:xfrm>
          <a:custGeom>
            <a:avLst/>
            <a:gdLst>
              <a:gd name="connsiteX0" fmla="*/ 221499 w 272472"/>
              <a:gd name="connsiteY0" fmla="*/ 294119 h 294005"/>
              <a:gd name="connsiteX1" fmla="*/ 51204 w 272472"/>
              <a:gd name="connsiteY1" fmla="*/ 294119 h 294005"/>
              <a:gd name="connsiteX2" fmla="*/ 115 w 272472"/>
              <a:gd name="connsiteY2" fmla="*/ 245118 h 294005"/>
              <a:gd name="connsiteX3" fmla="*/ 115 w 272472"/>
              <a:gd name="connsiteY3" fmla="*/ 49115 h 294005"/>
              <a:gd name="connsiteX4" fmla="*/ 51204 w 272472"/>
              <a:gd name="connsiteY4" fmla="*/ 114 h 294005"/>
              <a:gd name="connsiteX5" fmla="*/ 221499 w 272472"/>
              <a:gd name="connsiteY5" fmla="*/ 114 h 294005"/>
              <a:gd name="connsiteX6" fmla="*/ 272588 w 272472"/>
              <a:gd name="connsiteY6" fmla="*/ 49115 h 294005"/>
              <a:gd name="connsiteX7" fmla="*/ 272588 w 272472"/>
              <a:gd name="connsiteY7" fmla="*/ 245118 h 294005"/>
              <a:gd name="connsiteX8" fmla="*/ 221499 w 272472"/>
              <a:gd name="connsiteY8" fmla="*/ 294119 h 294005"/>
              <a:gd name="connsiteX9" fmla="*/ 136351 w 272472"/>
              <a:gd name="connsiteY9" fmla="*/ 135450 h 294005"/>
              <a:gd name="connsiteX10" fmla="*/ 204469 w 272472"/>
              <a:gd name="connsiteY10" fmla="*/ 67782 h 294005"/>
              <a:gd name="connsiteX11" fmla="*/ 187440 w 272472"/>
              <a:gd name="connsiteY11" fmla="*/ 50865 h 294005"/>
              <a:gd name="connsiteX12" fmla="*/ 170411 w 272472"/>
              <a:gd name="connsiteY12" fmla="*/ 67782 h 294005"/>
              <a:gd name="connsiteX13" fmla="*/ 136351 w 272472"/>
              <a:gd name="connsiteY13" fmla="*/ 101616 h 294005"/>
              <a:gd name="connsiteX14" fmla="*/ 102292 w 272472"/>
              <a:gd name="connsiteY14" fmla="*/ 67782 h 294005"/>
              <a:gd name="connsiteX15" fmla="*/ 85263 w 272472"/>
              <a:gd name="connsiteY15" fmla="*/ 50865 h 294005"/>
              <a:gd name="connsiteX16" fmla="*/ 68233 w 272472"/>
              <a:gd name="connsiteY16" fmla="*/ 67782 h 294005"/>
              <a:gd name="connsiteX17" fmla="*/ 136351 w 272472"/>
              <a:gd name="connsiteY17" fmla="*/ 135450 h 294005"/>
              <a:gd name="connsiteX18" fmla="*/ 170411 w 272472"/>
              <a:gd name="connsiteY18" fmla="*/ 236952 h 294005"/>
              <a:gd name="connsiteX19" fmla="*/ 187440 w 272472"/>
              <a:gd name="connsiteY19" fmla="*/ 220034 h 294005"/>
              <a:gd name="connsiteX20" fmla="*/ 170411 w 272472"/>
              <a:gd name="connsiteY20" fmla="*/ 203117 h 294005"/>
              <a:gd name="connsiteX21" fmla="*/ 102292 w 272472"/>
              <a:gd name="connsiteY21" fmla="*/ 203117 h 294005"/>
              <a:gd name="connsiteX22" fmla="*/ 85263 w 272472"/>
              <a:gd name="connsiteY22" fmla="*/ 220034 h 294005"/>
              <a:gd name="connsiteX23" fmla="*/ 102292 w 272472"/>
              <a:gd name="connsiteY23" fmla="*/ 236952 h 294005"/>
              <a:gd name="connsiteX24" fmla="*/ 170411 w 272472"/>
              <a:gd name="connsiteY24" fmla="*/ 236952 h 29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2472" h="294005">
                <a:moveTo>
                  <a:pt x="221499" y="294119"/>
                </a:moveTo>
                <a:lnTo>
                  <a:pt x="51204" y="294119"/>
                </a:lnTo>
                <a:cubicBezTo>
                  <a:pt x="22253" y="294119"/>
                  <a:pt x="115" y="272886"/>
                  <a:pt x="115" y="245118"/>
                </a:cubicBezTo>
                <a:lnTo>
                  <a:pt x="115" y="49115"/>
                </a:lnTo>
                <a:cubicBezTo>
                  <a:pt x="115" y="21348"/>
                  <a:pt x="22253" y="114"/>
                  <a:pt x="51204" y="114"/>
                </a:cubicBezTo>
                <a:lnTo>
                  <a:pt x="221499" y="114"/>
                </a:lnTo>
                <a:cubicBezTo>
                  <a:pt x="250449" y="114"/>
                  <a:pt x="272588" y="21348"/>
                  <a:pt x="272588" y="49115"/>
                </a:cubicBezTo>
                <a:lnTo>
                  <a:pt x="272588" y="245118"/>
                </a:lnTo>
                <a:cubicBezTo>
                  <a:pt x="272588" y="272886"/>
                  <a:pt x="250449" y="294119"/>
                  <a:pt x="221499" y="294119"/>
                </a:cubicBezTo>
                <a:moveTo>
                  <a:pt x="136351" y="135450"/>
                </a:moveTo>
                <a:cubicBezTo>
                  <a:pt x="173816" y="135450"/>
                  <a:pt x="204469" y="104999"/>
                  <a:pt x="204469" y="67782"/>
                </a:cubicBezTo>
                <a:cubicBezTo>
                  <a:pt x="204469" y="57632"/>
                  <a:pt x="197658" y="50865"/>
                  <a:pt x="187440" y="50865"/>
                </a:cubicBezTo>
                <a:cubicBezTo>
                  <a:pt x="177222" y="50865"/>
                  <a:pt x="170411" y="57632"/>
                  <a:pt x="170411" y="67782"/>
                </a:cubicBezTo>
                <a:cubicBezTo>
                  <a:pt x="170411" y="86391"/>
                  <a:pt x="155084" y="101616"/>
                  <a:pt x="136351" y="101616"/>
                </a:cubicBezTo>
                <a:cubicBezTo>
                  <a:pt x="117619" y="101616"/>
                  <a:pt x="102292" y="86391"/>
                  <a:pt x="102292" y="67782"/>
                </a:cubicBezTo>
                <a:cubicBezTo>
                  <a:pt x="102292" y="57632"/>
                  <a:pt x="95480" y="50865"/>
                  <a:pt x="85263" y="50865"/>
                </a:cubicBezTo>
                <a:cubicBezTo>
                  <a:pt x="75045" y="50865"/>
                  <a:pt x="68233" y="57632"/>
                  <a:pt x="68233" y="67782"/>
                </a:cubicBezTo>
                <a:cubicBezTo>
                  <a:pt x="68233" y="104999"/>
                  <a:pt x="98886" y="135450"/>
                  <a:pt x="136351" y="135450"/>
                </a:cubicBezTo>
                <a:moveTo>
                  <a:pt x="170411" y="236952"/>
                </a:moveTo>
                <a:cubicBezTo>
                  <a:pt x="180628" y="236952"/>
                  <a:pt x="187440" y="230185"/>
                  <a:pt x="187440" y="220034"/>
                </a:cubicBezTo>
                <a:cubicBezTo>
                  <a:pt x="187440" y="209885"/>
                  <a:pt x="180628" y="203117"/>
                  <a:pt x="170411" y="203117"/>
                </a:cubicBezTo>
                <a:lnTo>
                  <a:pt x="102292" y="203117"/>
                </a:lnTo>
                <a:cubicBezTo>
                  <a:pt x="92075" y="203117"/>
                  <a:pt x="85263" y="209885"/>
                  <a:pt x="85263" y="220034"/>
                </a:cubicBezTo>
                <a:cubicBezTo>
                  <a:pt x="85263" y="230185"/>
                  <a:pt x="92075" y="236952"/>
                  <a:pt x="102292" y="236952"/>
                </a:cubicBezTo>
                <a:lnTo>
                  <a:pt x="170411" y="236952"/>
                </a:lnTo>
              </a:path>
            </a:pathLst>
          </a:custGeom>
          <a:solidFill>
            <a:srgbClr val="FFFFFF"/>
          </a:solidFill>
          <a:ln w="102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5"/>
          <p:cNvSpPr/>
          <p:nvPr>
            <p:custDataLst>
              <p:tags r:id="rId22"/>
            </p:custDataLst>
          </p:nvPr>
        </p:nvSpPr>
        <p:spPr>
          <a:xfrm>
            <a:off x="3039985" y="3379504"/>
            <a:ext cx="139941" cy="164431"/>
          </a:xfrm>
          <a:custGeom>
            <a:avLst/>
            <a:gdLst>
              <a:gd name="connsiteX0" fmla="*/ 87598 w 264808"/>
              <a:gd name="connsiteY0" fmla="*/ 32709 h 311150"/>
              <a:gd name="connsiteX1" fmla="*/ 132020 w 264808"/>
              <a:gd name="connsiteY1" fmla="*/ -392 h 311150"/>
              <a:gd name="connsiteX2" fmla="*/ 176443 w 264808"/>
              <a:gd name="connsiteY2" fmla="*/ 32709 h 311150"/>
              <a:gd name="connsiteX3" fmla="*/ 237944 w 264808"/>
              <a:gd name="connsiteY3" fmla="*/ 32709 h 311150"/>
              <a:gd name="connsiteX4" fmla="*/ 264425 w 264808"/>
              <a:gd name="connsiteY4" fmla="*/ 59190 h 311150"/>
              <a:gd name="connsiteX5" fmla="*/ 264425 w 264808"/>
              <a:gd name="connsiteY5" fmla="*/ 284278 h 311150"/>
              <a:gd name="connsiteX6" fmla="*/ 237944 w 264808"/>
              <a:gd name="connsiteY6" fmla="*/ 310758 h 311150"/>
              <a:gd name="connsiteX7" fmla="*/ 26097 w 264808"/>
              <a:gd name="connsiteY7" fmla="*/ 310758 h 311150"/>
              <a:gd name="connsiteX8" fmla="*/ -384 w 264808"/>
              <a:gd name="connsiteY8" fmla="*/ 284278 h 311150"/>
              <a:gd name="connsiteX9" fmla="*/ -384 w 264808"/>
              <a:gd name="connsiteY9" fmla="*/ 59190 h 311150"/>
              <a:gd name="connsiteX10" fmla="*/ 26097 w 264808"/>
              <a:gd name="connsiteY10" fmla="*/ 32709 h 311150"/>
              <a:gd name="connsiteX11" fmla="*/ 87598 w 264808"/>
              <a:gd name="connsiteY11" fmla="*/ 32709 h 311150"/>
              <a:gd name="connsiteX12" fmla="*/ 132020 w 264808"/>
              <a:gd name="connsiteY12" fmla="*/ 52570 h 311150"/>
              <a:gd name="connsiteX13" fmla="*/ 145261 w 264808"/>
              <a:gd name="connsiteY13" fmla="*/ 39329 h 311150"/>
              <a:gd name="connsiteX14" fmla="*/ 132020 w 264808"/>
              <a:gd name="connsiteY14" fmla="*/ 26089 h 311150"/>
              <a:gd name="connsiteX15" fmla="*/ 118780 w 264808"/>
              <a:gd name="connsiteY15" fmla="*/ 39329 h 311150"/>
              <a:gd name="connsiteX16" fmla="*/ 132020 w 264808"/>
              <a:gd name="connsiteY16" fmla="*/ 52570 h 311150"/>
              <a:gd name="connsiteX17" fmla="*/ 65818 w 264808"/>
              <a:gd name="connsiteY17" fmla="*/ 98911 h 311150"/>
              <a:gd name="connsiteX18" fmla="*/ 52578 w 264808"/>
              <a:gd name="connsiteY18" fmla="*/ 112152 h 311150"/>
              <a:gd name="connsiteX19" fmla="*/ 65818 w 264808"/>
              <a:gd name="connsiteY19" fmla="*/ 125392 h 311150"/>
              <a:gd name="connsiteX20" fmla="*/ 198223 w 264808"/>
              <a:gd name="connsiteY20" fmla="*/ 125392 h 311150"/>
              <a:gd name="connsiteX21" fmla="*/ 211463 w 264808"/>
              <a:gd name="connsiteY21" fmla="*/ 112152 h 311150"/>
              <a:gd name="connsiteX22" fmla="*/ 198223 w 264808"/>
              <a:gd name="connsiteY22" fmla="*/ 98911 h 311150"/>
              <a:gd name="connsiteX23" fmla="*/ 65818 w 264808"/>
              <a:gd name="connsiteY23" fmla="*/ 98911 h 311150"/>
              <a:gd name="connsiteX24" fmla="*/ 65818 w 264808"/>
              <a:gd name="connsiteY24" fmla="*/ 158493 h 311150"/>
              <a:gd name="connsiteX25" fmla="*/ 52578 w 264808"/>
              <a:gd name="connsiteY25" fmla="*/ 171734 h 311150"/>
              <a:gd name="connsiteX26" fmla="*/ 65818 w 264808"/>
              <a:gd name="connsiteY26" fmla="*/ 184974 h 311150"/>
              <a:gd name="connsiteX27" fmla="*/ 198223 w 264808"/>
              <a:gd name="connsiteY27" fmla="*/ 184974 h 311150"/>
              <a:gd name="connsiteX28" fmla="*/ 211463 w 264808"/>
              <a:gd name="connsiteY28" fmla="*/ 171734 h 311150"/>
              <a:gd name="connsiteX29" fmla="*/ 198223 w 264808"/>
              <a:gd name="connsiteY29" fmla="*/ 158493 h 311150"/>
              <a:gd name="connsiteX30" fmla="*/ 65818 w 264808"/>
              <a:gd name="connsiteY30" fmla="*/ 158493 h 311150"/>
              <a:gd name="connsiteX31" fmla="*/ 65818 w 264808"/>
              <a:gd name="connsiteY31" fmla="*/ 218075 h 311150"/>
              <a:gd name="connsiteX32" fmla="*/ 52578 w 264808"/>
              <a:gd name="connsiteY32" fmla="*/ 231316 h 311150"/>
              <a:gd name="connsiteX33" fmla="*/ 65818 w 264808"/>
              <a:gd name="connsiteY33" fmla="*/ 244556 h 311150"/>
              <a:gd name="connsiteX34" fmla="*/ 132020 w 264808"/>
              <a:gd name="connsiteY34" fmla="*/ 244556 h 311150"/>
              <a:gd name="connsiteX35" fmla="*/ 145261 w 264808"/>
              <a:gd name="connsiteY35" fmla="*/ 231316 h 311150"/>
              <a:gd name="connsiteX36" fmla="*/ 132020 w 264808"/>
              <a:gd name="connsiteY36" fmla="*/ 218075 h 311150"/>
              <a:gd name="connsiteX37" fmla="*/ 65818 w 264808"/>
              <a:gd name="connsiteY37" fmla="*/ 218075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4808" h="311150">
                <a:moveTo>
                  <a:pt x="87598" y="32709"/>
                </a:moveTo>
                <a:cubicBezTo>
                  <a:pt x="93295" y="13567"/>
                  <a:pt x="111028" y="-392"/>
                  <a:pt x="132020" y="-392"/>
                </a:cubicBezTo>
                <a:cubicBezTo>
                  <a:pt x="153013" y="-392"/>
                  <a:pt x="170746" y="13567"/>
                  <a:pt x="176443" y="32709"/>
                </a:cubicBezTo>
                <a:lnTo>
                  <a:pt x="237944" y="32709"/>
                </a:lnTo>
                <a:cubicBezTo>
                  <a:pt x="252569" y="32709"/>
                  <a:pt x="264425" y="44565"/>
                  <a:pt x="264425" y="59190"/>
                </a:cubicBezTo>
                <a:lnTo>
                  <a:pt x="264425" y="284278"/>
                </a:lnTo>
                <a:cubicBezTo>
                  <a:pt x="264425" y="298902"/>
                  <a:pt x="252569" y="310758"/>
                  <a:pt x="237944" y="310758"/>
                </a:cubicBezTo>
                <a:lnTo>
                  <a:pt x="26097" y="310758"/>
                </a:lnTo>
                <a:cubicBezTo>
                  <a:pt x="11472" y="310758"/>
                  <a:pt x="-384" y="298902"/>
                  <a:pt x="-384" y="284278"/>
                </a:cubicBezTo>
                <a:lnTo>
                  <a:pt x="-384" y="59190"/>
                </a:lnTo>
                <a:cubicBezTo>
                  <a:pt x="-384" y="44565"/>
                  <a:pt x="11472" y="32709"/>
                  <a:pt x="26097" y="32709"/>
                </a:cubicBezTo>
                <a:lnTo>
                  <a:pt x="87598" y="32709"/>
                </a:lnTo>
                <a:moveTo>
                  <a:pt x="132020" y="52570"/>
                </a:moveTo>
                <a:cubicBezTo>
                  <a:pt x="139333" y="52570"/>
                  <a:pt x="145261" y="46642"/>
                  <a:pt x="145261" y="39329"/>
                </a:cubicBezTo>
                <a:cubicBezTo>
                  <a:pt x="145261" y="32017"/>
                  <a:pt x="139333" y="26089"/>
                  <a:pt x="132020" y="26089"/>
                </a:cubicBezTo>
                <a:cubicBezTo>
                  <a:pt x="124708" y="26089"/>
                  <a:pt x="118780" y="32017"/>
                  <a:pt x="118780" y="39329"/>
                </a:cubicBezTo>
                <a:cubicBezTo>
                  <a:pt x="118780" y="46642"/>
                  <a:pt x="124708" y="52570"/>
                  <a:pt x="132020" y="52570"/>
                </a:cubicBezTo>
                <a:moveTo>
                  <a:pt x="65818" y="98911"/>
                </a:moveTo>
                <a:cubicBezTo>
                  <a:pt x="58506" y="98911"/>
                  <a:pt x="52578" y="104839"/>
                  <a:pt x="52578" y="112152"/>
                </a:cubicBezTo>
                <a:cubicBezTo>
                  <a:pt x="52578" y="119464"/>
                  <a:pt x="58506" y="125392"/>
                  <a:pt x="65818" y="125392"/>
                </a:cubicBezTo>
                <a:lnTo>
                  <a:pt x="198223" y="125392"/>
                </a:lnTo>
                <a:cubicBezTo>
                  <a:pt x="205535" y="125392"/>
                  <a:pt x="211463" y="119464"/>
                  <a:pt x="211463" y="112152"/>
                </a:cubicBezTo>
                <a:cubicBezTo>
                  <a:pt x="211463" y="104839"/>
                  <a:pt x="205535" y="98911"/>
                  <a:pt x="198223" y="98911"/>
                </a:cubicBezTo>
                <a:lnTo>
                  <a:pt x="65818" y="98911"/>
                </a:lnTo>
                <a:moveTo>
                  <a:pt x="65818" y="158493"/>
                </a:moveTo>
                <a:cubicBezTo>
                  <a:pt x="58506" y="158493"/>
                  <a:pt x="52578" y="164421"/>
                  <a:pt x="52578" y="171734"/>
                </a:cubicBezTo>
                <a:cubicBezTo>
                  <a:pt x="52578" y="179046"/>
                  <a:pt x="58506" y="184974"/>
                  <a:pt x="65818" y="184974"/>
                </a:cubicBezTo>
                <a:lnTo>
                  <a:pt x="198223" y="184974"/>
                </a:lnTo>
                <a:cubicBezTo>
                  <a:pt x="205535" y="184974"/>
                  <a:pt x="211463" y="179046"/>
                  <a:pt x="211463" y="171734"/>
                </a:cubicBezTo>
                <a:cubicBezTo>
                  <a:pt x="211463" y="164421"/>
                  <a:pt x="205535" y="158493"/>
                  <a:pt x="198223" y="158493"/>
                </a:cubicBezTo>
                <a:lnTo>
                  <a:pt x="65818" y="158493"/>
                </a:lnTo>
                <a:moveTo>
                  <a:pt x="65818" y="218075"/>
                </a:moveTo>
                <a:cubicBezTo>
                  <a:pt x="58506" y="218075"/>
                  <a:pt x="52578" y="224003"/>
                  <a:pt x="52578" y="231316"/>
                </a:cubicBezTo>
                <a:cubicBezTo>
                  <a:pt x="52578" y="238628"/>
                  <a:pt x="58506" y="244556"/>
                  <a:pt x="65818" y="244556"/>
                </a:cubicBezTo>
                <a:lnTo>
                  <a:pt x="132020" y="244556"/>
                </a:lnTo>
                <a:cubicBezTo>
                  <a:pt x="139333" y="244556"/>
                  <a:pt x="145261" y="238628"/>
                  <a:pt x="145261" y="231316"/>
                </a:cubicBezTo>
                <a:cubicBezTo>
                  <a:pt x="145261" y="224003"/>
                  <a:pt x="139333" y="218075"/>
                  <a:pt x="132020" y="218075"/>
                </a:cubicBezTo>
                <a:lnTo>
                  <a:pt x="65818" y="218075"/>
                </a:lnTo>
              </a:path>
            </a:pathLst>
          </a:custGeom>
          <a:solidFill>
            <a:srgbClr val="FFFFFF"/>
          </a:solidFill>
          <a:ln w="4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10"/>
          <p:cNvSpPr/>
          <p:nvPr>
            <p:custDataLst>
              <p:tags r:id="rId23"/>
            </p:custDataLst>
          </p:nvPr>
        </p:nvSpPr>
        <p:spPr>
          <a:xfrm>
            <a:off x="1811454" y="4878341"/>
            <a:ext cx="164431" cy="152850"/>
          </a:xfrm>
          <a:custGeom>
            <a:avLst/>
            <a:gdLst>
              <a:gd name="connsiteX0" fmla="*/ 272530 w 311150"/>
              <a:gd name="connsiteY0" fmla="*/ 81135 h 289236"/>
              <a:gd name="connsiteX1" fmla="*/ 272530 w 311150"/>
              <a:gd name="connsiteY1" fmla="*/ 60759 h 289236"/>
              <a:gd name="connsiteX2" fmla="*/ 267153 w 311150"/>
              <a:gd name="connsiteY2" fmla="*/ 46327 h 289236"/>
              <a:gd name="connsiteX3" fmla="*/ 253173 w 311150"/>
              <a:gd name="connsiteY3" fmla="*/ 39949 h 289236"/>
              <a:gd name="connsiteX4" fmla="*/ 136438 w 311150"/>
              <a:gd name="connsiteY4" fmla="*/ 39949 h 289236"/>
              <a:gd name="connsiteX5" fmla="*/ 136438 w 311150"/>
              <a:gd name="connsiteY5" fmla="*/ 20924 h 289236"/>
              <a:gd name="connsiteX6" fmla="*/ 131060 w 311150"/>
              <a:gd name="connsiteY6" fmla="*/ 6493 h 289236"/>
              <a:gd name="connsiteX7" fmla="*/ 117081 w 311150"/>
              <a:gd name="connsiteY7" fmla="*/ 115 h 289236"/>
              <a:gd name="connsiteX8" fmla="*/ 19488 w 311150"/>
              <a:gd name="connsiteY8" fmla="*/ 115 h 289236"/>
              <a:gd name="connsiteX9" fmla="*/ 5507 w 311150"/>
              <a:gd name="connsiteY9" fmla="*/ 6493 h 289236"/>
              <a:gd name="connsiteX10" fmla="*/ 130 w 311150"/>
              <a:gd name="connsiteY10" fmla="*/ 20924 h 289236"/>
              <a:gd name="connsiteX11" fmla="*/ 130 w 311150"/>
              <a:gd name="connsiteY11" fmla="*/ 272199 h 289236"/>
              <a:gd name="connsiteX12" fmla="*/ 991 w 311150"/>
              <a:gd name="connsiteY12" fmla="*/ 268038 h 289236"/>
              <a:gd name="connsiteX13" fmla="*/ 3303 w 311150"/>
              <a:gd name="connsiteY13" fmla="*/ 256633 h 289236"/>
              <a:gd name="connsiteX14" fmla="*/ 6744 w 311150"/>
              <a:gd name="connsiteY14" fmla="*/ 239662 h 289236"/>
              <a:gd name="connsiteX15" fmla="*/ 10992 w 311150"/>
              <a:gd name="connsiteY15" fmla="*/ 218799 h 289236"/>
              <a:gd name="connsiteX16" fmla="*/ 15670 w 311150"/>
              <a:gd name="connsiteY16" fmla="*/ 195666 h 289236"/>
              <a:gd name="connsiteX17" fmla="*/ 20509 w 311150"/>
              <a:gd name="connsiteY17" fmla="*/ 171938 h 289236"/>
              <a:gd name="connsiteX18" fmla="*/ 25134 w 311150"/>
              <a:gd name="connsiteY18" fmla="*/ 149238 h 289236"/>
              <a:gd name="connsiteX19" fmla="*/ 29543 w 311150"/>
              <a:gd name="connsiteY19" fmla="*/ 127618 h 289236"/>
              <a:gd name="connsiteX20" fmla="*/ 33360 w 311150"/>
              <a:gd name="connsiteY20" fmla="*/ 106971 h 289236"/>
              <a:gd name="connsiteX21" fmla="*/ 39114 w 311150"/>
              <a:gd name="connsiteY21" fmla="*/ 89567 h 289236"/>
              <a:gd name="connsiteX22" fmla="*/ 54653 w 311150"/>
              <a:gd name="connsiteY22" fmla="*/ 81243 h 289236"/>
              <a:gd name="connsiteX23" fmla="*/ 73742 w 311150"/>
              <a:gd name="connsiteY23" fmla="*/ 81027 h 289236"/>
              <a:gd name="connsiteX24" fmla="*/ 117780 w 311150"/>
              <a:gd name="connsiteY24" fmla="*/ 81135 h 289236"/>
              <a:gd name="connsiteX25" fmla="*/ 272475 w 311150"/>
              <a:gd name="connsiteY25" fmla="*/ 81135 h 289236"/>
              <a:gd name="connsiteX26" fmla="*/ 272530 w 311150"/>
              <a:gd name="connsiteY26" fmla="*/ 81135 h 289236"/>
              <a:gd name="connsiteX27" fmla="*/ 258011 w 311150"/>
              <a:gd name="connsiteY27" fmla="*/ 289279 h 289236"/>
              <a:gd name="connsiteX28" fmla="*/ 250484 w 311150"/>
              <a:gd name="connsiteY28" fmla="*/ 289279 h 289236"/>
              <a:gd name="connsiteX29" fmla="*/ 239461 w 311150"/>
              <a:gd name="connsiteY29" fmla="*/ 289226 h 289236"/>
              <a:gd name="connsiteX30" fmla="*/ 230158 w 311150"/>
              <a:gd name="connsiteY30" fmla="*/ 289279 h 289236"/>
              <a:gd name="connsiteX31" fmla="*/ 15777 w 311150"/>
              <a:gd name="connsiteY31" fmla="*/ 289279 h 289236"/>
              <a:gd name="connsiteX32" fmla="*/ 16530 w 311150"/>
              <a:gd name="connsiteY32" fmla="*/ 285442 h 289236"/>
              <a:gd name="connsiteX33" fmla="*/ 18574 w 311150"/>
              <a:gd name="connsiteY33" fmla="*/ 274902 h 289236"/>
              <a:gd name="connsiteX34" fmla="*/ 21585 w 311150"/>
              <a:gd name="connsiteY34" fmla="*/ 259120 h 289236"/>
              <a:gd name="connsiteX35" fmla="*/ 25349 w 311150"/>
              <a:gd name="connsiteY35" fmla="*/ 239554 h 289236"/>
              <a:gd name="connsiteX36" fmla="*/ 29543 w 311150"/>
              <a:gd name="connsiteY36" fmla="*/ 217610 h 289236"/>
              <a:gd name="connsiteX37" fmla="*/ 33952 w 311150"/>
              <a:gd name="connsiteY37" fmla="*/ 194801 h 289236"/>
              <a:gd name="connsiteX38" fmla="*/ 38253 w 311150"/>
              <a:gd name="connsiteY38" fmla="*/ 172533 h 289236"/>
              <a:gd name="connsiteX39" fmla="*/ 46373 w 311150"/>
              <a:gd name="connsiteY39" fmla="*/ 128969 h 289236"/>
              <a:gd name="connsiteX40" fmla="*/ 53900 w 311150"/>
              <a:gd name="connsiteY40" fmla="*/ 103728 h 289236"/>
              <a:gd name="connsiteX41" fmla="*/ 81269 w 311150"/>
              <a:gd name="connsiteY41" fmla="*/ 96647 h 289236"/>
              <a:gd name="connsiteX42" fmla="*/ 118963 w 311150"/>
              <a:gd name="connsiteY42" fmla="*/ 96701 h 289236"/>
              <a:gd name="connsiteX43" fmla="*/ 270002 w 311150"/>
              <a:gd name="connsiteY43" fmla="*/ 96701 h 289236"/>
              <a:gd name="connsiteX44" fmla="*/ 290973 w 311150"/>
              <a:gd name="connsiteY44" fmla="*/ 96809 h 289236"/>
              <a:gd name="connsiteX45" fmla="*/ 307158 w 311150"/>
              <a:gd name="connsiteY45" fmla="*/ 104160 h 289236"/>
              <a:gd name="connsiteX46" fmla="*/ 311082 w 311150"/>
              <a:gd name="connsiteY46" fmla="*/ 119510 h 289236"/>
              <a:gd name="connsiteX47" fmla="*/ 306351 w 311150"/>
              <a:gd name="connsiteY47" fmla="*/ 140427 h 289236"/>
              <a:gd name="connsiteX48" fmla="*/ 301350 w 311150"/>
              <a:gd name="connsiteY48" fmla="*/ 162264 h 289236"/>
              <a:gd name="connsiteX49" fmla="*/ 294575 w 311150"/>
              <a:gd name="connsiteY49" fmla="*/ 191936 h 289236"/>
              <a:gd name="connsiteX50" fmla="*/ 288607 w 311150"/>
              <a:gd name="connsiteY50" fmla="*/ 217934 h 289236"/>
              <a:gd name="connsiteX51" fmla="*/ 279089 w 311150"/>
              <a:gd name="connsiteY51" fmla="*/ 261066 h 289236"/>
              <a:gd name="connsiteX52" fmla="*/ 273658 w 311150"/>
              <a:gd name="connsiteY52" fmla="*/ 278632 h 289236"/>
              <a:gd name="connsiteX53" fmla="*/ 261453 w 311150"/>
              <a:gd name="connsiteY53" fmla="*/ 288847 h 289236"/>
              <a:gd name="connsiteX54" fmla="*/ 258011 w 311150"/>
              <a:gd name="connsiteY54" fmla="*/ 289279 h 28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1150" h="289236">
                <a:moveTo>
                  <a:pt x="272530" y="81135"/>
                </a:moveTo>
                <a:lnTo>
                  <a:pt x="272530" y="60759"/>
                </a:lnTo>
                <a:cubicBezTo>
                  <a:pt x="272691" y="55408"/>
                  <a:pt x="270756" y="50219"/>
                  <a:pt x="267153" y="46327"/>
                </a:cubicBezTo>
                <a:cubicBezTo>
                  <a:pt x="263496" y="42436"/>
                  <a:pt x="258495" y="40112"/>
                  <a:pt x="253173" y="39949"/>
                </a:cubicBezTo>
                <a:lnTo>
                  <a:pt x="136438" y="39949"/>
                </a:lnTo>
                <a:lnTo>
                  <a:pt x="136438" y="20924"/>
                </a:lnTo>
                <a:cubicBezTo>
                  <a:pt x="136599" y="15573"/>
                  <a:pt x="134663" y="10384"/>
                  <a:pt x="131060" y="6493"/>
                </a:cubicBezTo>
                <a:cubicBezTo>
                  <a:pt x="127404" y="2601"/>
                  <a:pt x="122403" y="277"/>
                  <a:pt x="117081" y="115"/>
                </a:cubicBezTo>
                <a:lnTo>
                  <a:pt x="19488" y="115"/>
                </a:lnTo>
                <a:cubicBezTo>
                  <a:pt x="14164" y="277"/>
                  <a:pt x="9164" y="2601"/>
                  <a:pt x="5507" y="6493"/>
                </a:cubicBezTo>
                <a:cubicBezTo>
                  <a:pt x="1852" y="10378"/>
                  <a:pt x="-87" y="15582"/>
                  <a:pt x="130" y="20924"/>
                </a:cubicBezTo>
                <a:lnTo>
                  <a:pt x="130" y="272199"/>
                </a:lnTo>
                <a:cubicBezTo>
                  <a:pt x="399" y="270795"/>
                  <a:pt x="722" y="269443"/>
                  <a:pt x="991" y="268038"/>
                </a:cubicBezTo>
                <a:cubicBezTo>
                  <a:pt x="1744" y="264254"/>
                  <a:pt x="2550" y="260417"/>
                  <a:pt x="3303" y="256633"/>
                </a:cubicBezTo>
                <a:cubicBezTo>
                  <a:pt x="4432" y="250958"/>
                  <a:pt x="5615" y="245337"/>
                  <a:pt x="6744" y="239662"/>
                </a:cubicBezTo>
                <a:cubicBezTo>
                  <a:pt x="8142" y="232690"/>
                  <a:pt x="9594" y="225717"/>
                  <a:pt x="10992" y="218799"/>
                </a:cubicBezTo>
                <a:cubicBezTo>
                  <a:pt x="12551" y="211070"/>
                  <a:pt x="14111" y="203395"/>
                  <a:pt x="15670" y="195666"/>
                </a:cubicBezTo>
                <a:cubicBezTo>
                  <a:pt x="17283" y="187775"/>
                  <a:pt x="18896" y="179830"/>
                  <a:pt x="20509" y="171938"/>
                </a:cubicBezTo>
                <a:cubicBezTo>
                  <a:pt x="22069" y="164371"/>
                  <a:pt x="23574" y="156804"/>
                  <a:pt x="25134" y="149238"/>
                </a:cubicBezTo>
                <a:cubicBezTo>
                  <a:pt x="26585" y="142049"/>
                  <a:pt x="28091" y="134806"/>
                  <a:pt x="29543" y="127618"/>
                </a:cubicBezTo>
                <a:cubicBezTo>
                  <a:pt x="30887" y="120754"/>
                  <a:pt x="32124" y="113890"/>
                  <a:pt x="33360" y="106971"/>
                </a:cubicBezTo>
                <a:cubicBezTo>
                  <a:pt x="34436" y="101025"/>
                  <a:pt x="35619" y="94647"/>
                  <a:pt x="39114" y="89567"/>
                </a:cubicBezTo>
                <a:cubicBezTo>
                  <a:pt x="42609" y="84432"/>
                  <a:pt x="48631" y="81892"/>
                  <a:pt x="54653" y="81243"/>
                </a:cubicBezTo>
                <a:cubicBezTo>
                  <a:pt x="60998" y="80541"/>
                  <a:pt x="67397" y="80919"/>
                  <a:pt x="73742" y="81027"/>
                </a:cubicBezTo>
                <a:cubicBezTo>
                  <a:pt x="88421" y="81243"/>
                  <a:pt x="103100" y="81135"/>
                  <a:pt x="117780" y="81135"/>
                </a:cubicBezTo>
                <a:lnTo>
                  <a:pt x="272475" y="81135"/>
                </a:lnTo>
                <a:lnTo>
                  <a:pt x="272530" y="81135"/>
                </a:lnTo>
                <a:moveTo>
                  <a:pt x="258011" y="289279"/>
                </a:moveTo>
                <a:cubicBezTo>
                  <a:pt x="255485" y="289442"/>
                  <a:pt x="252850" y="289279"/>
                  <a:pt x="250484" y="289279"/>
                </a:cubicBezTo>
                <a:cubicBezTo>
                  <a:pt x="246827" y="289279"/>
                  <a:pt x="243118" y="289171"/>
                  <a:pt x="239461" y="289226"/>
                </a:cubicBezTo>
                <a:cubicBezTo>
                  <a:pt x="236342" y="289226"/>
                  <a:pt x="233277" y="289279"/>
                  <a:pt x="230158" y="289279"/>
                </a:cubicBezTo>
                <a:lnTo>
                  <a:pt x="15777" y="289279"/>
                </a:lnTo>
                <a:cubicBezTo>
                  <a:pt x="16046" y="287982"/>
                  <a:pt x="16261" y="286739"/>
                  <a:pt x="16530" y="285442"/>
                </a:cubicBezTo>
                <a:cubicBezTo>
                  <a:pt x="17229" y="281928"/>
                  <a:pt x="17875" y="278416"/>
                  <a:pt x="18574" y="274902"/>
                </a:cubicBezTo>
                <a:cubicBezTo>
                  <a:pt x="19595" y="269659"/>
                  <a:pt x="20617" y="264362"/>
                  <a:pt x="21585" y="259120"/>
                </a:cubicBezTo>
                <a:cubicBezTo>
                  <a:pt x="22821" y="252580"/>
                  <a:pt x="24112" y="246094"/>
                  <a:pt x="25349" y="239554"/>
                </a:cubicBezTo>
                <a:cubicBezTo>
                  <a:pt x="26747" y="232258"/>
                  <a:pt x="28145" y="224961"/>
                  <a:pt x="29543" y="217610"/>
                </a:cubicBezTo>
                <a:cubicBezTo>
                  <a:pt x="30994" y="209989"/>
                  <a:pt x="32446" y="202368"/>
                  <a:pt x="33952" y="194801"/>
                </a:cubicBezTo>
                <a:cubicBezTo>
                  <a:pt x="35404" y="187396"/>
                  <a:pt x="36802" y="179938"/>
                  <a:pt x="38253" y="172533"/>
                </a:cubicBezTo>
                <a:cubicBezTo>
                  <a:pt x="41049" y="158047"/>
                  <a:pt x="43738" y="143508"/>
                  <a:pt x="46373" y="128969"/>
                </a:cubicBezTo>
                <a:cubicBezTo>
                  <a:pt x="47932" y="120537"/>
                  <a:pt x="48201" y="110646"/>
                  <a:pt x="53900" y="103728"/>
                </a:cubicBezTo>
                <a:cubicBezTo>
                  <a:pt x="60407" y="95783"/>
                  <a:pt x="71967" y="96215"/>
                  <a:pt x="81269" y="96647"/>
                </a:cubicBezTo>
                <a:cubicBezTo>
                  <a:pt x="93798" y="97188"/>
                  <a:pt x="106434" y="96701"/>
                  <a:pt x="118963" y="96701"/>
                </a:cubicBezTo>
                <a:lnTo>
                  <a:pt x="270002" y="96701"/>
                </a:lnTo>
                <a:cubicBezTo>
                  <a:pt x="276939" y="96701"/>
                  <a:pt x="284036" y="96269"/>
                  <a:pt x="290973" y="96809"/>
                </a:cubicBezTo>
                <a:cubicBezTo>
                  <a:pt x="296941" y="97296"/>
                  <a:pt x="303179" y="99458"/>
                  <a:pt x="307158" y="104160"/>
                </a:cubicBezTo>
                <a:cubicBezTo>
                  <a:pt x="310706" y="108430"/>
                  <a:pt x="311728" y="114106"/>
                  <a:pt x="311082" y="119510"/>
                </a:cubicBezTo>
                <a:cubicBezTo>
                  <a:pt x="310222" y="126537"/>
                  <a:pt x="307964" y="133563"/>
                  <a:pt x="306351" y="140427"/>
                </a:cubicBezTo>
                <a:cubicBezTo>
                  <a:pt x="304630" y="147669"/>
                  <a:pt x="302964" y="154967"/>
                  <a:pt x="301350" y="162264"/>
                </a:cubicBezTo>
                <a:cubicBezTo>
                  <a:pt x="299146" y="172154"/>
                  <a:pt x="296833" y="182046"/>
                  <a:pt x="294575" y="191936"/>
                </a:cubicBezTo>
                <a:cubicBezTo>
                  <a:pt x="292586" y="200585"/>
                  <a:pt x="290597" y="209287"/>
                  <a:pt x="288607" y="217934"/>
                </a:cubicBezTo>
                <a:cubicBezTo>
                  <a:pt x="285326" y="232311"/>
                  <a:pt x="282208" y="246688"/>
                  <a:pt x="279089" y="261066"/>
                </a:cubicBezTo>
                <a:cubicBezTo>
                  <a:pt x="277799" y="267011"/>
                  <a:pt x="276401" y="273173"/>
                  <a:pt x="273658" y="278632"/>
                </a:cubicBezTo>
                <a:cubicBezTo>
                  <a:pt x="271239" y="283442"/>
                  <a:pt x="266722" y="287496"/>
                  <a:pt x="261453" y="288847"/>
                </a:cubicBezTo>
                <a:cubicBezTo>
                  <a:pt x="260270" y="289063"/>
                  <a:pt x="259141" y="289226"/>
                  <a:pt x="258011" y="289279"/>
                </a:cubicBezTo>
              </a:path>
            </a:pathLst>
          </a:custGeom>
          <a:solidFill>
            <a:srgbClr val="FFFFFF"/>
          </a:solidFill>
          <a:ln w="109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11"/>
          <p:cNvSpPr/>
          <p:nvPr>
            <p:custDataLst>
              <p:tags r:id="rId24"/>
            </p:custDataLst>
          </p:nvPr>
        </p:nvSpPr>
        <p:spPr>
          <a:xfrm>
            <a:off x="3027904" y="4875656"/>
            <a:ext cx="164430" cy="158606"/>
          </a:xfrm>
          <a:custGeom>
            <a:avLst/>
            <a:gdLst>
              <a:gd name="connsiteX0" fmla="*/ 235383 w 311149"/>
              <a:gd name="connsiteY0" fmla="*/ 234947 h 300129"/>
              <a:gd name="connsiteX1" fmla="*/ 169414 w 311149"/>
              <a:gd name="connsiteY1" fmla="*/ 185354 h 300129"/>
              <a:gd name="connsiteX2" fmla="*/ 165506 w 311149"/>
              <a:gd name="connsiteY2" fmla="*/ 174937 h 300129"/>
              <a:gd name="connsiteX3" fmla="*/ 165506 w 311149"/>
              <a:gd name="connsiteY3" fmla="*/ 174782 h 300129"/>
              <a:gd name="connsiteX4" fmla="*/ 165974 w 311149"/>
              <a:gd name="connsiteY4" fmla="*/ 173850 h 300129"/>
              <a:gd name="connsiteX5" fmla="*/ 190674 w 311149"/>
              <a:gd name="connsiteY5" fmla="*/ 107465 h 300129"/>
              <a:gd name="connsiteX6" fmla="*/ 164880 w 311149"/>
              <a:gd name="connsiteY6" fmla="*/ 36572 h 300129"/>
              <a:gd name="connsiteX7" fmla="*/ 163473 w 311149"/>
              <a:gd name="connsiteY7" fmla="*/ 27711 h 300129"/>
              <a:gd name="connsiteX8" fmla="*/ 206307 w 311149"/>
              <a:gd name="connsiteY8" fmla="*/ 193 h 300129"/>
              <a:gd name="connsiteX9" fmla="*/ 262584 w 311149"/>
              <a:gd name="connsiteY9" fmla="*/ 48388 h 300129"/>
              <a:gd name="connsiteX10" fmla="*/ 243825 w 311149"/>
              <a:gd name="connsiteY10" fmla="*/ 119902 h 300129"/>
              <a:gd name="connsiteX11" fmla="*/ 237572 w 311149"/>
              <a:gd name="connsiteY11" fmla="*/ 127676 h 300129"/>
              <a:gd name="connsiteX12" fmla="*/ 236946 w 311149"/>
              <a:gd name="connsiteY12" fmla="*/ 139647 h 300129"/>
              <a:gd name="connsiteX13" fmla="*/ 239291 w 311149"/>
              <a:gd name="connsiteY13" fmla="*/ 143533 h 300129"/>
              <a:gd name="connsiteX14" fmla="*/ 258050 w 311149"/>
              <a:gd name="connsiteY14" fmla="*/ 152706 h 300129"/>
              <a:gd name="connsiteX15" fmla="*/ 278372 w 311149"/>
              <a:gd name="connsiteY15" fmla="*/ 162034 h 300129"/>
              <a:gd name="connsiteX16" fmla="*/ 309638 w 311149"/>
              <a:gd name="connsiteY16" fmla="*/ 190018 h 300129"/>
              <a:gd name="connsiteX17" fmla="*/ 306511 w 311149"/>
              <a:gd name="connsiteY17" fmla="*/ 219556 h 300129"/>
              <a:gd name="connsiteX18" fmla="*/ 243043 w 311149"/>
              <a:gd name="connsiteY18" fmla="*/ 239145 h 300129"/>
              <a:gd name="connsiteX19" fmla="*/ 235383 w 311149"/>
              <a:gd name="connsiteY19" fmla="*/ 234947 h 300129"/>
              <a:gd name="connsiteX20" fmla="*/ 114 w 311149"/>
              <a:gd name="connsiteY20" fmla="*/ 266041 h 300129"/>
              <a:gd name="connsiteX21" fmla="*/ 114 w 311149"/>
              <a:gd name="connsiteY21" fmla="*/ 255158 h 300129"/>
              <a:gd name="connsiteX22" fmla="*/ 3241 w 311149"/>
              <a:gd name="connsiteY22" fmla="*/ 245831 h 300129"/>
              <a:gd name="connsiteX23" fmla="*/ 32473 w 311149"/>
              <a:gd name="connsiteY23" fmla="*/ 218157 h 300129"/>
              <a:gd name="connsiteX24" fmla="*/ 33411 w 311149"/>
              <a:gd name="connsiteY24" fmla="*/ 217535 h 300129"/>
              <a:gd name="connsiteX25" fmla="*/ 62644 w 311149"/>
              <a:gd name="connsiteY25" fmla="*/ 203855 h 300129"/>
              <a:gd name="connsiteX26" fmla="*/ 72023 w 311149"/>
              <a:gd name="connsiteY26" fmla="*/ 199967 h 300129"/>
              <a:gd name="connsiteX27" fmla="*/ 74681 w 311149"/>
              <a:gd name="connsiteY27" fmla="*/ 197946 h 300129"/>
              <a:gd name="connsiteX28" fmla="*/ 79683 w 311149"/>
              <a:gd name="connsiteY28" fmla="*/ 172761 h 300129"/>
              <a:gd name="connsiteX29" fmla="*/ 73587 w 311149"/>
              <a:gd name="connsiteY29" fmla="*/ 165143 h 300129"/>
              <a:gd name="connsiteX30" fmla="*/ 73274 w 311149"/>
              <a:gd name="connsiteY30" fmla="*/ 164833 h 300129"/>
              <a:gd name="connsiteX31" fmla="*/ 49982 w 311149"/>
              <a:gd name="connsiteY31" fmla="*/ 91918 h 300129"/>
              <a:gd name="connsiteX32" fmla="*/ 107822 w 311149"/>
              <a:gd name="connsiteY32" fmla="*/ 39060 h 300129"/>
              <a:gd name="connsiteX33" fmla="*/ 167226 w 311149"/>
              <a:gd name="connsiteY33" fmla="*/ 91607 h 300129"/>
              <a:gd name="connsiteX34" fmla="*/ 167381 w 311149"/>
              <a:gd name="connsiteY34" fmla="*/ 92385 h 300129"/>
              <a:gd name="connsiteX35" fmla="*/ 159566 w 311149"/>
              <a:gd name="connsiteY35" fmla="*/ 138714 h 300129"/>
              <a:gd name="connsiteX36" fmla="*/ 144246 w 311149"/>
              <a:gd name="connsiteY36" fmla="*/ 164677 h 300129"/>
              <a:gd name="connsiteX37" fmla="*/ 143621 w 311149"/>
              <a:gd name="connsiteY37" fmla="*/ 165610 h 300129"/>
              <a:gd name="connsiteX38" fmla="*/ 137993 w 311149"/>
              <a:gd name="connsiteY38" fmla="*/ 172139 h 300129"/>
              <a:gd name="connsiteX39" fmla="*/ 137368 w 311149"/>
              <a:gd name="connsiteY39" fmla="*/ 173694 h 300129"/>
              <a:gd name="connsiteX40" fmla="*/ 140807 w 311149"/>
              <a:gd name="connsiteY40" fmla="*/ 199346 h 300129"/>
              <a:gd name="connsiteX41" fmla="*/ 153000 w 311149"/>
              <a:gd name="connsiteY41" fmla="*/ 203855 h 300129"/>
              <a:gd name="connsiteX42" fmla="*/ 153781 w 311149"/>
              <a:gd name="connsiteY42" fmla="*/ 204165 h 300129"/>
              <a:gd name="connsiteX43" fmla="*/ 204743 w 311149"/>
              <a:gd name="connsiteY43" fmla="*/ 233394 h 300129"/>
              <a:gd name="connsiteX44" fmla="*/ 205212 w 311149"/>
              <a:gd name="connsiteY44" fmla="*/ 233704 h 300129"/>
              <a:gd name="connsiteX45" fmla="*/ 216781 w 311149"/>
              <a:gd name="connsiteY45" fmla="*/ 250650 h 300129"/>
              <a:gd name="connsiteX46" fmla="*/ 217406 w 311149"/>
              <a:gd name="connsiteY46" fmla="*/ 255935 h 300129"/>
              <a:gd name="connsiteX47" fmla="*/ 217406 w 311149"/>
              <a:gd name="connsiteY47" fmla="*/ 268062 h 300129"/>
              <a:gd name="connsiteX48" fmla="*/ 217093 w 311149"/>
              <a:gd name="connsiteY48" fmla="*/ 270239 h 300129"/>
              <a:gd name="connsiteX49" fmla="*/ 170508 w 311149"/>
              <a:gd name="connsiteY49" fmla="*/ 295580 h 300129"/>
              <a:gd name="connsiteX50" fmla="*/ 51701 w 311149"/>
              <a:gd name="connsiteY50" fmla="*/ 295580 h 300129"/>
              <a:gd name="connsiteX51" fmla="*/ 6367 w 311149"/>
              <a:gd name="connsiteY51" fmla="*/ 276923 h 300129"/>
              <a:gd name="connsiteX52" fmla="*/ 114 w 311149"/>
              <a:gd name="connsiteY52" fmla="*/ 266041 h 30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1149" h="300129">
                <a:moveTo>
                  <a:pt x="235383" y="234947"/>
                </a:moveTo>
                <a:cubicBezTo>
                  <a:pt x="221939" y="209607"/>
                  <a:pt x="197240" y="196393"/>
                  <a:pt x="169414" y="185354"/>
                </a:cubicBezTo>
                <a:cubicBezTo>
                  <a:pt x="165193" y="183644"/>
                  <a:pt x="163473" y="178825"/>
                  <a:pt x="165506" y="174937"/>
                </a:cubicBezTo>
                <a:lnTo>
                  <a:pt x="165506" y="174782"/>
                </a:lnTo>
                <a:lnTo>
                  <a:pt x="165974" y="173850"/>
                </a:lnTo>
                <a:cubicBezTo>
                  <a:pt x="178325" y="156748"/>
                  <a:pt x="189110" y="135138"/>
                  <a:pt x="190674" y="107465"/>
                </a:cubicBezTo>
                <a:cubicBezTo>
                  <a:pt x="193644" y="75750"/>
                  <a:pt x="181607" y="53363"/>
                  <a:pt x="164880" y="36572"/>
                </a:cubicBezTo>
                <a:cubicBezTo>
                  <a:pt x="162535" y="34240"/>
                  <a:pt x="161910" y="30664"/>
                  <a:pt x="163473" y="27711"/>
                </a:cubicBezTo>
                <a:cubicBezTo>
                  <a:pt x="171446" y="13097"/>
                  <a:pt x="183796" y="1592"/>
                  <a:pt x="206307" y="193"/>
                </a:cubicBezTo>
                <a:cubicBezTo>
                  <a:pt x="240698" y="-1362"/>
                  <a:pt x="259457" y="20404"/>
                  <a:pt x="262584" y="48388"/>
                </a:cubicBezTo>
                <a:cubicBezTo>
                  <a:pt x="267273" y="79481"/>
                  <a:pt x="256331" y="104356"/>
                  <a:pt x="243825" y="119902"/>
                </a:cubicBezTo>
                <a:cubicBezTo>
                  <a:pt x="242261" y="123012"/>
                  <a:pt x="239135" y="124566"/>
                  <a:pt x="237572" y="127676"/>
                </a:cubicBezTo>
                <a:cubicBezTo>
                  <a:pt x="236321" y="130163"/>
                  <a:pt x="236008" y="135915"/>
                  <a:pt x="236946" y="139647"/>
                </a:cubicBezTo>
                <a:cubicBezTo>
                  <a:pt x="237259" y="141202"/>
                  <a:pt x="238040" y="142445"/>
                  <a:pt x="239291" y="143533"/>
                </a:cubicBezTo>
                <a:cubicBezTo>
                  <a:pt x="243668" y="147265"/>
                  <a:pt x="252578" y="149907"/>
                  <a:pt x="258050" y="152706"/>
                </a:cubicBezTo>
                <a:cubicBezTo>
                  <a:pt x="265866" y="155816"/>
                  <a:pt x="272119" y="158924"/>
                  <a:pt x="278372" y="162034"/>
                </a:cubicBezTo>
                <a:cubicBezTo>
                  <a:pt x="290878" y="168253"/>
                  <a:pt x="304947" y="177580"/>
                  <a:pt x="309638" y="190018"/>
                </a:cubicBezTo>
                <a:cubicBezTo>
                  <a:pt x="312764" y="197792"/>
                  <a:pt x="311200" y="213338"/>
                  <a:pt x="306511" y="219556"/>
                </a:cubicBezTo>
                <a:cubicBezTo>
                  <a:pt x="296350" y="234015"/>
                  <a:pt x="267116" y="236347"/>
                  <a:pt x="243043" y="239145"/>
                </a:cubicBezTo>
                <a:cubicBezTo>
                  <a:pt x="239916" y="239301"/>
                  <a:pt x="236946" y="237746"/>
                  <a:pt x="235383" y="234947"/>
                </a:cubicBezTo>
                <a:moveTo>
                  <a:pt x="114" y="266041"/>
                </a:moveTo>
                <a:lnTo>
                  <a:pt x="114" y="255158"/>
                </a:lnTo>
                <a:cubicBezTo>
                  <a:pt x="114" y="252049"/>
                  <a:pt x="1677" y="248939"/>
                  <a:pt x="3241" y="245831"/>
                </a:cubicBezTo>
                <a:cubicBezTo>
                  <a:pt x="9337" y="233548"/>
                  <a:pt x="21687" y="225776"/>
                  <a:pt x="32473" y="218157"/>
                </a:cubicBezTo>
                <a:cubicBezTo>
                  <a:pt x="32786" y="218002"/>
                  <a:pt x="33099" y="217691"/>
                  <a:pt x="33411" y="217535"/>
                </a:cubicBezTo>
                <a:cubicBezTo>
                  <a:pt x="42634" y="213027"/>
                  <a:pt x="51858" y="208362"/>
                  <a:pt x="62644" y="203855"/>
                </a:cubicBezTo>
                <a:cubicBezTo>
                  <a:pt x="65302" y="202611"/>
                  <a:pt x="69053" y="201212"/>
                  <a:pt x="72023" y="199967"/>
                </a:cubicBezTo>
                <a:cubicBezTo>
                  <a:pt x="73118" y="199501"/>
                  <a:pt x="74056" y="198879"/>
                  <a:pt x="74681" y="197946"/>
                </a:cubicBezTo>
                <a:cubicBezTo>
                  <a:pt x="79214" y="192505"/>
                  <a:pt x="84060" y="181312"/>
                  <a:pt x="79683" y="172761"/>
                </a:cubicBezTo>
                <a:cubicBezTo>
                  <a:pt x="78120" y="169652"/>
                  <a:pt x="76557" y="168097"/>
                  <a:pt x="73587" y="165143"/>
                </a:cubicBezTo>
                <a:lnTo>
                  <a:pt x="73274" y="164833"/>
                </a:lnTo>
                <a:cubicBezTo>
                  <a:pt x="59205" y="149286"/>
                  <a:pt x="46855" y="122856"/>
                  <a:pt x="49982" y="91918"/>
                </a:cubicBezTo>
                <a:cubicBezTo>
                  <a:pt x="53108" y="60825"/>
                  <a:pt x="73430" y="39060"/>
                  <a:pt x="107822" y="39060"/>
                </a:cubicBezTo>
                <a:cubicBezTo>
                  <a:pt x="142057" y="39060"/>
                  <a:pt x="162380" y="60669"/>
                  <a:pt x="167226" y="91607"/>
                </a:cubicBezTo>
                <a:cubicBezTo>
                  <a:pt x="167226" y="91918"/>
                  <a:pt x="167226" y="92074"/>
                  <a:pt x="167381" y="92385"/>
                </a:cubicBezTo>
                <a:cubicBezTo>
                  <a:pt x="168788" y="110885"/>
                  <a:pt x="164255" y="127832"/>
                  <a:pt x="159566" y="138714"/>
                </a:cubicBezTo>
                <a:cubicBezTo>
                  <a:pt x="155032" y="149441"/>
                  <a:pt x="150342" y="157059"/>
                  <a:pt x="144246" y="164677"/>
                </a:cubicBezTo>
                <a:cubicBezTo>
                  <a:pt x="143933" y="164987"/>
                  <a:pt x="143776" y="165299"/>
                  <a:pt x="143621" y="165610"/>
                </a:cubicBezTo>
                <a:cubicBezTo>
                  <a:pt x="142057" y="168097"/>
                  <a:pt x="139555" y="169652"/>
                  <a:pt x="137993" y="172139"/>
                </a:cubicBezTo>
                <a:cubicBezTo>
                  <a:pt x="137680" y="172606"/>
                  <a:pt x="137523" y="173072"/>
                  <a:pt x="137368" y="173694"/>
                </a:cubicBezTo>
                <a:cubicBezTo>
                  <a:pt x="134709" y="182867"/>
                  <a:pt x="137680" y="194838"/>
                  <a:pt x="140807" y="199346"/>
                </a:cubicBezTo>
                <a:cubicBezTo>
                  <a:pt x="142369" y="202300"/>
                  <a:pt x="148310" y="202455"/>
                  <a:pt x="153000" y="203855"/>
                </a:cubicBezTo>
                <a:cubicBezTo>
                  <a:pt x="153313" y="204010"/>
                  <a:pt x="153468" y="204010"/>
                  <a:pt x="153781" y="204165"/>
                </a:cubicBezTo>
                <a:cubicBezTo>
                  <a:pt x="172384" y="211938"/>
                  <a:pt x="190831" y="221111"/>
                  <a:pt x="204743" y="233394"/>
                </a:cubicBezTo>
                <a:cubicBezTo>
                  <a:pt x="204900" y="233548"/>
                  <a:pt x="205055" y="233704"/>
                  <a:pt x="205212" y="233704"/>
                </a:cubicBezTo>
                <a:cubicBezTo>
                  <a:pt x="209276" y="237746"/>
                  <a:pt x="214592" y="243188"/>
                  <a:pt x="216781" y="250650"/>
                </a:cubicBezTo>
                <a:cubicBezTo>
                  <a:pt x="217249" y="252360"/>
                  <a:pt x="217406" y="254226"/>
                  <a:pt x="217406" y="255935"/>
                </a:cubicBezTo>
                <a:lnTo>
                  <a:pt x="217406" y="268062"/>
                </a:lnTo>
                <a:cubicBezTo>
                  <a:pt x="217406" y="268840"/>
                  <a:pt x="217249" y="269617"/>
                  <a:pt x="217093" y="270239"/>
                </a:cubicBezTo>
                <a:cubicBezTo>
                  <a:pt x="211778" y="286408"/>
                  <a:pt x="190362" y="291071"/>
                  <a:pt x="170508" y="295580"/>
                </a:cubicBezTo>
                <a:cubicBezTo>
                  <a:pt x="136116" y="301799"/>
                  <a:pt x="87656" y="301799"/>
                  <a:pt x="51701" y="295580"/>
                </a:cubicBezTo>
                <a:cubicBezTo>
                  <a:pt x="34505" y="292470"/>
                  <a:pt x="15746" y="287807"/>
                  <a:pt x="6367" y="276923"/>
                </a:cubicBezTo>
                <a:cubicBezTo>
                  <a:pt x="3241" y="275370"/>
                  <a:pt x="1677" y="272260"/>
                  <a:pt x="114" y="266041"/>
                </a:cubicBezTo>
              </a:path>
            </a:pathLst>
          </a:custGeom>
          <a:solidFill>
            <a:srgbClr val="FFFFFF"/>
          </a:solidFill>
          <a:ln w="1089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矩形 30"/>
          <p:cNvSpPr/>
          <p:nvPr>
            <p:custDataLst>
              <p:tags r:id="rId25"/>
            </p:custDataLst>
          </p:nvPr>
        </p:nvSpPr>
        <p:spPr>
          <a:xfrm>
            <a:off x="204336" y="2402418"/>
            <a:ext cx="6899776" cy="334424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Analysis of the main measures of carbon neutrality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72704448" name="矩形 1772704447"/>
          <p:cNvSpPr/>
          <p:nvPr>
            <p:custDataLst>
              <p:tags r:id="rId26"/>
            </p:custDataLst>
          </p:nvPr>
        </p:nvSpPr>
        <p:spPr>
          <a:xfrm>
            <a:off x="407828" y="2880878"/>
            <a:ext cx="1354800" cy="501467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zh-CN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Low Carbon Scenarios</a:t>
            </a:r>
            <a:endParaRPr lang="zh-CN" altLang="en-US" sz="1400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72704449" name="矩形 1772704448"/>
          <p:cNvSpPr/>
          <p:nvPr>
            <p:custDataLst>
              <p:tags r:id="rId27"/>
            </p:custDataLst>
          </p:nvPr>
        </p:nvSpPr>
        <p:spPr>
          <a:xfrm>
            <a:off x="396628" y="4282868"/>
            <a:ext cx="1377199" cy="674164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zh-CN" sz="14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Enhanced Low Carbon Scenarios</a:t>
            </a:r>
            <a:endParaRPr lang="zh-CN" altLang="en-US" sz="1400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文本框 39"/>
          <p:cNvSpPr txBox="1"/>
          <p:nvPr/>
        </p:nvSpPr>
        <p:spPr>
          <a:xfrm>
            <a:off x="113874" y="716684"/>
            <a:ext cx="881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100000"/>
            </a:pPr>
            <a:r>
              <a:rPr lang="en-US" altLang="en-GB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Scenario analysis of carbon emission, Tianjin city, China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95FFE-2C1E-877D-6587-69DF3945B2CF}"/>
              </a:ext>
            </a:extLst>
          </p:cNvPr>
          <p:cNvSpPr txBox="1"/>
          <p:nvPr/>
        </p:nvSpPr>
        <p:spPr>
          <a:xfrm>
            <a:off x="201361" y="29188"/>
            <a:ext cx="8990984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60000"/>
            </a:pP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 Energy Report 2023: Driving cities towards carbon neutrality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571128" y="531217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71128" y="5772550"/>
            <a:ext cx="8032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2" name="矩形 2">
            <a:extLst>
              <a:ext uri="{FF2B5EF4-FFF2-40B4-BE49-F238E27FC236}">
                <a16:creationId xmlns:a16="http://schemas.microsoft.com/office/drawing/2014/main" id="{1F090AFF-FF7C-8B0A-8C1C-2E2F6401F7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7344" y="2368420"/>
            <a:ext cx="2287905" cy="2121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Energy storage technology can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support </a:t>
            </a:r>
            <a:r>
              <a:rPr lang="en-US" altLang="zh-CN" sz="1400" b="1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reliable supply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and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b="1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efficient usage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,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and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achieve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flexible scheduling of urban energy,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balancing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energy demand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in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different periods.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77B958C-34AC-B90B-7039-B458AB77C3A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9875" y="1639313"/>
            <a:ext cx="2085044" cy="51139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285750" indent="-28575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Satisfy </a:t>
            </a:r>
            <a:r>
              <a: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urban energy demand</a:t>
            </a:r>
          </a:p>
        </p:txBody>
      </p:sp>
      <p:sp>
        <p:nvSpPr>
          <p:cNvPr id="51" name="矩形 8">
            <a:extLst>
              <a:ext uri="{FF2B5EF4-FFF2-40B4-BE49-F238E27FC236}">
                <a16:creationId xmlns:a16="http://schemas.microsoft.com/office/drawing/2014/main" id="{B79EFBA8-D979-C4B0-67EC-F5758FBA7CA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61080" y="2410742"/>
            <a:ext cx="2287905" cy="3587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The development and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operation 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of energy storage technology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and facilities 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drive the improvement and upgrading of the relevant </a:t>
            </a:r>
            <a:r>
              <a:rPr lang="zh-CN" altLang="en-US" sz="1400" b="1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industrial chain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, including the manufacturing,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engineering,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and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technical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services,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which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will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incentives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industrial innovation and development, and promote the transformation and </a:t>
            </a:r>
            <a:r>
              <a:rPr lang="en-US" altLang="zh-CN" sz="1400" b="1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green economic growth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. </a:t>
            </a:r>
            <a:endParaRPr lang="zh-CN" altLang="en-US" sz="1400" dirty="0">
              <a:solidFill>
                <a:srgbClr val="2C4D88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2" name="矩形 16">
            <a:extLst>
              <a:ext uri="{FF2B5EF4-FFF2-40B4-BE49-F238E27FC236}">
                <a16:creationId xmlns:a16="http://schemas.microsoft.com/office/drawing/2014/main" id="{C46E235E-4FC0-CD58-6F28-77611AD7BB3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768381" y="1474114"/>
            <a:ext cx="2068521" cy="9099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285750" indent="-28575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P</a:t>
            </a:r>
            <a:r>
              <a: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romote </a:t>
            </a: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green </a:t>
            </a:r>
            <a:r>
              <a: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industries</a:t>
            </a: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and green economic growth </a:t>
            </a:r>
            <a:endParaRPr lang="zh-CN" altLang="en-US" sz="1400" b="1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3" name="矩形 20">
            <a:extLst>
              <a:ext uri="{FF2B5EF4-FFF2-40B4-BE49-F238E27FC236}">
                <a16:creationId xmlns:a16="http://schemas.microsoft.com/office/drawing/2014/main" id="{24C96ABD-2532-FEC4-CBB4-9B1D1110258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653266" y="2414907"/>
            <a:ext cx="1926761" cy="28418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tIns="72000" rIns="72000" bIns="0" rtlCol="0" anchor="t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Energy storage technology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support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the optimization of the urban energy structure, </a:t>
            </a:r>
            <a:r>
              <a:rPr lang="en-US" altLang="zh-CN" sz="1400" b="1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support the penetration of renewables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in the energy system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, and promote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low carbon and 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sustainable development of the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cities. </a:t>
            </a:r>
            <a:endParaRPr lang="zh-CN" altLang="en-US" sz="1400" dirty="0">
              <a:solidFill>
                <a:srgbClr val="2C4D88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4" name="矩形 22">
            <a:extLst>
              <a:ext uri="{FF2B5EF4-FFF2-40B4-BE49-F238E27FC236}">
                <a16:creationId xmlns:a16="http://schemas.microsoft.com/office/drawing/2014/main" id="{B12497AD-BAAD-87DE-8FC4-028B3F5E25B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725194" y="1767685"/>
            <a:ext cx="1854833" cy="4824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Support scaling-up RE deployment</a:t>
            </a:r>
            <a:endParaRPr lang="zh-CN" altLang="en-US" sz="1400" b="1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5" name="矩形 23">
            <a:extLst>
              <a:ext uri="{FF2B5EF4-FFF2-40B4-BE49-F238E27FC236}">
                <a16:creationId xmlns:a16="http://schemas.microsoft.com/office/drawing/2014/main" id="{BD40C68D-C2C9-6800-BA58-E7DC6F16390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80723" y="2384044"/>
            <a:ext cx="2338396" cy="3203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Energy storage technology, combined with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advance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IT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and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telecommunication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technologies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AI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, can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contribute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to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achieve </a:t>
            </a:r>
            <a:r>
              <a:rPr lang="en-US" altLang="zh-CN" sz="1400" b="1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smart</a:t>
            </a:r>
            <a:r>
              <a:rPr lang="zh-CN" altLang="en-US" sz="1400" b="1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urban energy management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,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including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analysis of energy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system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, accurate prediction and optimal scheduling of urban energy consumption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,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and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reduce the energy bills of the customers..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1400" dirty="0">
              <a:solidFill>
                <a:srgbClr val="2C4D88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6" name="矩形 27">
            <a:extLst>
              <a:ext uri="{FF2B5EF4-FFF2-40B4-BE49-F238E27FC236}">
                <a16:creationId xmlns:a16="http://schemas.microsoft.com/office/drawing/2014/main" id="{DB02B475-A93F-1542-C279-C65EA4A3120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671422" y="1527170"/>
            <a:ext cx="2107520" cy="64245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285750" indent="-28575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Better </a:t>
            </a:r>
            <a:r>
              <a: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urban energy management</a:t>
            </a:r>
          </a:p>
        </p:txBody>
      </p:sp>
      <p:sp>
        <p:nvSpPr>
          <p:cNvPr id="57" name="矩形 28">
            <a:extLst>
              <a:ext uri="{FF2B5EF4-FFF2-40B4-BE49-F238E27FC236}">
                <a16:creationId xmlns:a16="http://schemas.microsoft.com/office/drawing/2014/main" id="{1B6F909A-3FFB-EB83-DB4A-E1E747AD40B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283617" y="2391414"/>
            <a:ext cx="2195611" cy="2587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2000" tIns="72000" rIns="72000" bIns="72000" rtlCol="0" anchor="t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Energy storage technology can be used as a "buffer" of the urban energy system, providing backup energy, ensuring the normal operation of key facilities, and improving </a:t>
            </a:r>
            <a:r>
              <a:rPr lang="zh-CN" altLang="en-US" sz="1400" b="1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the resilience 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and </a:t>
            </a:r>
            <a:r>
              <a:rPr lang="en-US" altLang="zh-CN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security </a:t>
            </a:r>
            <a:r>
              <a:rPr lang="zh-CN" altLang="en-US" sz="1400" dirty="0">
                <a:solidFill>
                  <a:srgbClr val="2C4D88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of the urban energy system.</a:t>
            </a:r>
          </a:p>
        </p:txBody>
      </p:sp>
      <p:sp>
        <p:nvSpPr>
          <p:cNvPr id="58" name="矩形 29">
            <a:extLst>
              <a:ext uri="{FF2B5EF4-FFF2-40B4-BE49-F238E27FC236}">
                <a16:creationId xmlns:a16="http://schemas.microsoft.com/office/drawing/2014/main" id="{2A59B11A-F8C2-B29B-3234-EBB288BB8BA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235206" y="1337733"/>
            <a:ext cx="2175028" cy="85990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285750" indent="-28575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Enhance </a:t>
            </a:r>
            <a:r>
              <a:rPr lang="zh-CN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resilience of urban energy systems</a:t>
            </a:r>
          </a:p>
        </p:txBody>
      </p:sp>
      <p:sp>
        <p:nvSpPr>
          <p:cNvPr id="7" name="灯片编号占位符 1">
            <a:extLst>
              <a:ext uri="{FF2B5EF4-FFF2-40B4-BE49-F238E27FC236}">
                <a16:creationId xmlns:a16="http://schemas.microsoft.com/office/drawing/2014/main" id="{10C5E464-AAC5-16F5-D4B0-E890D89C13CC}"/>
              </a:ext>
            </a:extLst>
          </p:cNvPr>
          <p:cNvSpPr txBox="1">
            <a:spLocks/>
          </p:cNvSpPr>
          <p:nvPr/>
        </p:nvSpPr>
        <p:spPr>
          <a:xfrm>
            <a:off x="819508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ED24AB-161E-4E0B-B512-E5D3858BF887}" type="slidenum">
              <a:rPr lang="zh-CN" altLang="en-US" smtClean="0"/>
              <a:pPr/>
              <a:t>14</a:t>
            </a:fld>
            <a:endParaRPr lang="zh-CN" altLang="en-US" dirty="0"/>
          </a:p>
          <a:p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ACD7C8F-2DCC-96C7-4349-9071EA53A75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07368" y="801849"/>
            <a:ext cx="489362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450"/>
              </a:spcAft>
            </a:pPr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APEC </a:t>
            </a:r>
            <a:r>
              <a:rPr lang="en-GB" altLang="zh-CN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Urban Energy Report</a:t>
            </a: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：</a:t>
            </a:r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  <a:r>
              <a:rPr lang="en-GB" altLang="zh-CN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AU" altLang="zh-CN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140934-EF96-2D41-8F3D-D1DE84A3B58A}"/>
              </a:ext>
            </a:extLst>
          </p:cNvPr>
          <p:cNvSpPr txBox="1"/>
          <p:nvPr/>
        </p:nvSpPr>
        <p:spPr>
          <a:xfrm>
            <a:off x="5375920" y="817238"/>
            <a:ext cx="388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Storage</a:t>
            </a:r>
            <a:r>
              <a:rPr lang="zh-CN" altLang="en-US" b="1" u="sng" dirty="0">
                <a:solidFill>
                  <a:srgbClr val="002060"/>
                </a:solidFill>
                <a:latin typeface="Verdana" panose="020B0604030504040204" pitchFamily="34" charset="0"/>
                <a:ea typeface="楷体" panose="02010609060101010101" charset="-122"/>
                <a:cs typeface="Verdana" panose="020B0604030504040204" pitchFamily="34" charset="0"/>
                <a:sym typeface="+mn-ea"/>
              </a:rPr>
              <a:t> </a:t>
            </a:r>
            <a:r>
              <a:rPr lang="en-US" altLang="zh-CN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Enables</a:t>
            </a:r>
            <a:r>
              <a:rPr lang="zh-CN" altLang="en-US" b="1" u="sng" dirty="0">
                <a:solidFill>
                  <a:srgbClr val="002060"/>
                </a:solidFill>
                <a:latin typeface="Verdana" panose="020B0604030504040204" pitchFamily="34" charset="0"/>
                <a:ea typeface="楷体" panose="02010609060101010101" charset="-122"/>
                <a:cs typeface="Verdana" panose="020B0604030504040204" pitchFamily="34" charset="0"/>
                <a:sym typeface="+mn-ea"/>
              </a:rPr>
              <a:t> </a:t>
            </a:r>
            <a:r>
              <a:rPr lang="en-US" altLang="zh-CN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Transition</a:t>
            </a:r>
            <a:r>
              <a:rPr lang="zh-CN" altLang="en-US" b="1" u="sng" dirty="0">
                <a:solidFill>
                  <a:srgbClr val="002060"/>
                </a:solidFill>
                <a:latin typeface="Verdana" panose="020B0604030504040204" pitchFamily="34" charset="0"/>
                <a:ea typeface="楷体" panose="02010609060101010101" charset="-122"/>
                <a:cs typeface="Verdana" panose="020B0604030504040204" pitchFamily="34" charset="0"/>
                <a:sym typeface="+mn-ea"/>
              </a:rPr>
              <a:t> 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E4394D27-3D64-9593-625F-A2DF58B742B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19336" y="7274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APSEC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Research Highlights</a:t>
            </a:r>
            <a:endParaRPr lang="zh-CN" altLang="en-US" b="1" dirty="0">
              <a:solidFill>
                <a:srgbClr val="002060"/>
              </a:solidFill>
              <a:latin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5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34AFE-5689-CA09-5978-6D4D554D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5FA75-632F-B068-7399-CBE9DB671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01" y="692697"/>
            <a:ext cx="4703327" cy="5713716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6015D-3FCF-1820-8011-679213102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692697"/>
            <a:ext cx="4824536" cy="5713716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6EACAF9C-89DA-3B62-C0C6-410123C659A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9336" y="7274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Urban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Energy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Report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2024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–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Storage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enables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transition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59287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89AF76-E16D-490F-61A9-135AAD78768B}"/>
              </a:ext>
            </a:extLst>
          </p:cNvPr>
          <p:cNvSpPr txBox="1"/>
          <p:nvPr/>
        </p:nvSpPr>
        <p:spPr>
          <a:xfrm>
            <a:off x="266006" y="51627"/>
            <a:ext cx="10870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Inputs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to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the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Policy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Dialogue: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Green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and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low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carbon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hydrogen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development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endParaRPr lang="zh-CN" altLang="en-US" sz="1800" b="1" dirty="0">
              <a:solidFill>
                <a:srgbClr val="00206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AA66B2-AD8C-92E5-8938-6CC609BBF013}"/>
              </a:ext>
            </a:extLst>
          </p:cNvPr>
          <p:cNvSpPr txBox="1">
            <a:spLocks/>
          </p:cNvSpPr>
          <p:nvPr/>
        </p:nvSpPr>
        <p:spPr>
          <a:xfrm>
            <a:off x="819508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ED24AB-161E-4E0B-B512-E5D3858BF887}" type="slidenum">
              <a:rPr lang="zh-CN" altLang="en-US" smtClean="0"/>
              <a:pPr/>
              <a:t>16</a:t>
            </a:fld>
            <a:endParaRPr lang="zh-CN" altLang="en-US" dirty="0"/>
          </a:p>
          <a:p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D71ED-D90C-682F-F3E9-C8A86039D948}"/>
              </a:ext>
            </a:extLst>
          </p:cNvPr>
          <p:cNvSpPr txBox="1"/>
          <p:nvPr/>
        </p:nvSpPr>
        <p:spPr>
          <a:xfrm>
            <a:off x="893673" y="2168527"/>
            <a:ext cx="10242887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rovided feedback on the Policy Dialogue Concept Note</a:t>
            </a:r>
            <a:r>
              <a:rPr lang="zh-CN" altLang="en-US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zh-CN" altLang="en-US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  <a:endParaRPr lang="en-GB" sz="16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Organised hydrogen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nergy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rogress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urvey</a:t>
            </a:r>
          </a:p>
          <a:p>
            <a:pPr marL="622300" indent="-279400"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zh-CN" alt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en-GB" sz="1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279400"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 of 21 APEC economies have adopted hydrogen-related development policies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Organised a green hydrogen expert meeting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China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Participated in Policy Guidance Revision </a:t>
            </a:r>
          </a:p>
          <a:p>
            <a:pPr marL="622300" indent="-279400"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proposed feedback, “Discussion Paper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APEC Policy Guidance” to Peru</a:t>
            </a:r>
          </a:p>
          <a:p>
            <a:pPr marL="622300" indent="-279400"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Participated in two virtual workshops on May 17, 2024, and May 28, 2024</a:t>
            </a:r>
          </a:p>
          <a:p>
            <a:pPr marL="622300" indent="-279400"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 in drafting sessions and submitted additional comments to Peru in July 2024.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the workshop</a:t>
            </a:r>
          </a:p>
          <a:p>
            <a:pPr marL="622300" indent="-279400"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“Exchange of best practices for the development of green and low carbon hydrogen roadmaps in the Asia-Pacific region”, 11 Aug 2024, Lima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2A491-8F4C-0551-0500-E6B2851FFB86}"/>
              </a:ext>
            </a:extLst>
          </p:cNvPr>
          <p:cNvSpPr txBox="1"/>
          <p:nvPr/>
        </p:nvSpPr>
        <p:spPr>
          <a:xfrm>
            <a:off x="408031" y="662877"/>
            <a:ext cx="11375938" cy="1438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Worked with the </a:t>
            </a:r>
            <a:r>
              <a:rPr lang="en-US" altLang="zh-CN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Peruvian Ministry of Energy and Mines and t</a:t>
            </a:r>
            <a:r>
              <a:rPr lang="en-US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he </a:t>
            </a:r>
            <a:r>
              <a:rPr lang="en-US" altLang="zh-CN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host of the 2024 APEC Energy Ministers' Meeting</a:t>
            </a:r>
            <a:r>
              <a:rPr lang="en-US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to deeply participate in the development of high-level policy initiative.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At the </a:t>
            </a:r>
            <a:r>
              <a:rPr lang="en-US" altLang="zh-CN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14th APEC Energy Ministers' Meeting</a:t>
            </a:r>
            <a:r>
              <a:rPr lang="en-US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in August 2024, unanimously adopted the "</a:t>
            </a:r>
            <a:r>
              <a:rPr lang="en-US" altLang="zh-CN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Policy Guidelines for APEC to Develop and Implement Low Carbon Hydrogen Policy Framework”</a:t>
            </a:r>
            <a:r>
              <a:rPr lang="en-US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, which serves as an important component of this year's APEC cooperation, supporting the formation of the Leaders' Declaration.</a:t>
            </a:r>
          </a:p>
        </p:txBody>
      </p:sp>
    </p:spTree>
    <p:extLst>
      <p:ext uri="{BB962C8B-B14F-4D97-AF65-F5344CB8AC3E}">
        <p14:creationId xmlns:p14="http://schemas.microsoft.com/office/powerpoint/2010/main" val="425041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1556792"/>
            <a:ext cx="12216679" cy="2060148"/>
            <a:chOff x="-11250" y="2276872"/>
            <a:chExt cx="12247130" cy="2666074"/>
          </a:xfrm>
        </p:grpSpPr>
        <p:sp>
          <p:nvSpPr>
            <p:cNvPr id="3" name="矩形 2"/>
            <p:cNvSpPr/>
            <p:nvPr/>
          </p:nvSpPr>
          <p:spPr>
            <a:xfrm>
              <a:off x="-11250" y="2276872"/>
              <a:ext cx="12203250" cy="218811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3880" y="2433662"/>
              <a:ext cx="12192000" cy="250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THANK YOU</a:t>
              </a:r>
              <a:r>
                <a:rPr lang="zh-CN" altLang="en-US" sz="4800" b="1" dirty="0">
                  <a:solidFill>
                    <a:schemeClr val="bg1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Verdana" panose="020B0604030504040204" pitchFamily="34" charset="0"/>
                </a:rPr>
                <a:t> </a:t>
              </a:r>
              <a:r>
                <a:rPr lang="en-US" altLang="zh-CN" sz="4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algn="ctr"/>
              <a:endParaRPr lang="en-US" altLang="zh-CN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20C90A-BBF2-FE33-C3AA-D46B16523D49}"/>
              </a:ext>
            </a:extLst>
          </p:cNvPr>
          <p:cNvSpPr txBox="1"/>
          <p:nvPr/>
        </p:nvSpPr>
        <p:spPr>
          <a:xfrm>
            <a:off x="1343472" y="4941168"/>
            <a:ext cx="36724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Jinlong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MA, Prof</a:t>
            </a:r>
          </a:p>
          <a:p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APEC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Sustainable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Energy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Center</a:t>
            </a:r>
          </a:p>
          <a:p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Tianjin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University</a:t>
            </a:r>
            <a:endParaRPr lang="en-US" altLang="zh-CN" sz="1400" dirty="0">
              <a:solidFill>
                <a:srgbClr val="002060"/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ea"/>
              </a:rPr>
              <a:t>jinlong_ma@tju.edu.cn</a:t>
            </a:r>
          </a:p>
        </p:txBody>
      </p:sp>
    </p:spTree>
    <p:extLst>
      <p:ext uri="{BB962C8B-B14F-4D97-AF65-F5344CB8AC3E}">
        <p14:creationId xmlns:p14="http://schemas.microsoft.com/office/powerpoint/2010/main" val="368575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1"/>
          <a:stretch>
            <a:fillRect/>
          </a:stretch>
        </p:blipFill>
        <p:spPr>
          <a:xfrm>
            <a:off x="9768408" y="116632"/>
            <a:ext cx="2328111" cy="1296139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0" y="513616"/>
            <a:ext cx="976840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6536194"/>
            <a:ext cx="1063250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6483542"/>
            <a:ext cx="12192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089053" y="1340768"/>
            <a:ext cx="10551563" cy="145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70C0"/>
              </a:buClr>
              <a:buSzPct val="60000"/>
              <a:buFont typeface="Wingdings" panose="05000000000000000000" pitchFamily="2" charset="2"/>
              <a:buChar char="u"/>
            </a:pPr>
            <a:endParaRPr lang="zh-CN" altLang="en-US" sz="24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342900" indent="-342900">
              <a:lnSpc>
                <a:spcPct val="200000"/>
              </a:lnSpc>
              <a:buClr>
                <a:srgbClr val="0070C0"/>
              </a:buClr>
              <a:buSzPct val="60000"/>
              <a:buFont typeface="Wingdings" panose="05000000000000000000" pitchFamily="2" charset="2"/>
              <a:buChar char="u"/>
            </a:pPr>
            <a:endParaRPr lang="en-US" altLang="zh-CN" sz="24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ED24AB-161E-4E0B-B512-E5D3858BF887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31504" y="1987099"/>
            <a:ext cx="856895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SzPct val="60000"/>
              <a:buFont typeface="+mj-lt"/>
              <a:buAutoNum type="arabicPeriod"/>
            </a:pP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APEC Projects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Briefs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SzPct val="60000"/>
              <a:buFont typeface="+mj-lt"/>
              <a:buAutoNum type="arabicPeriod"/>
            </a:pP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Activities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Highlights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SzPct val="60000"/>
              <a:buFont typeface="+mj-lt"/>
              <a:buAutoNum type="arabicPeriod"/>
            </a:pP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Inputs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Policy Dialogue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SzPct val="60000"/>
              <a:buFont typeface="+mj-lt"/>
              <a:buAutoNum type="arabicPeriod"/>
            </a:pP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Progress Update: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APEC Urban Energy Report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55440" y="1174152"/>
            <a:ext cx="182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Outline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ED24AB-161E-4E0B-B512-E5D3858BF887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9" name="文本框 39"/>
          <p:cNvSpPr txBox="1"/>
          <p:nvPr/>
        </p:nvSpPr>
        <p:spPr>
          <a:xfrm>
            <a:off x="133662" y="745109"/>
            <a:ext cx="1048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002060"/>
                </a:solidFill>
                <a:effectLst/>
                <a:latin typeface="Helvetica" pitchFamily="2" charset="0"/>
              </a:rPr>
              <a:t>EWG 03 2024S</a:t>
            </a:r>
            <a:r>
              <a:rPr lang="zh-CN" altLang="en-US" sz="1600" b="1" dirty="0">
                <a:solidFill>
                  <a:srgbClr val="002060"/>
                </a:solidFill>
                <a:effectLst/>
                <a:latin typeface="Helvetica" pitchFamily="2" charset="0"/>
              </a:rPr>
              <a:t>  </a:t>
            </a:r>
            <a:r>
              <a:rPr lang="en-US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Research on energy storage to enable energy transition in APEC cities</a:t>
            </a:r>
            <a:r>
              <a:rPr lang="zh-CN" altLang="en-US" sz="1600" b="1" dirty="0">
                <a:solidFill>
                  <a:srgbClr val="002060"/>
                </a:solidFill>
                <a:effectLst/>
                <a:latin typeface="Helvetica" pitchFamily="2" charset="0"/>
              </a:rPr>
              <a:t> </a:t>
            </a:r>
            <a:endParaRPr lang="en-GB" sz="1600" b="1" dirty="0">
              <a:solidFill>
                <a:srgbClr val="002060"/>
              </a:solidFill>
              <a:effectLst/>
              <a:latin typeface="Helvetica" pitchFamily="2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064" y="1175943"/>
            <a:ext cx="4194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556" y="984"/>
            <a:ext cx="6539876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60000"/>
            </a:pP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APEC Projects</a:t>
            </a:r>
            <a:r>
              <a:rPr lang="zh-CN" altLang="en-U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A59F2-6E33-7A4E-1992-3A7E049C41EB}"/>
              </a:ext>
            </a:extLst>
          </p:cNvPr>
          <p:cNvSpPr txBox="1"/>
          <p:nvPr/>
        </p:nvSpPr>
        <p:spPr>
          <a:xfrm>
            <a:off x="407368" y="1668333"/>
            <a:ext cx="626469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600" b="1" kern="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Role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 of energy storage in </a:t>
            </a:r>
            <a:r>
              <a:rPr lang="en-US" altLang="zh-CN" sz="1600" b="1" kern="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the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="1" kern="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changing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="1" kern="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energy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="1" kern="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landscape: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kern="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</a:t>
            </a:r>
            <a:r>
              <a:rPr lang="en-GB" sz="1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ith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the rising proportion of variable and less predicable renewable electricity in the energy system, there is a strong need for more flexible and resilient energy system to ensure the security and reliability of the system operation and electricity supply.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Cities 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count for 56% of the world population and for about 70% energy consumption and associated carbon emissions.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echnology</a:t>
            </a:r>
            <a:r>
              <a:rPr lang="zh-CN" alt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development: battery, BESS</a:t>
            </a:r>
            <a:endParaRPr lang="en-GB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O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ne of the foundations and cores for cities to cope with the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increasing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high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er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proportion of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variable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renewable energy and volatile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loads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in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system: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resilience of the system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.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</a:t>
            </a:r>
            <a:endParaRPr lang="en-GB" altLang="zh-CN" sz="1600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ims at researching </a:t>
            </a:r>
            <a:r>
              <a:rPr lang="en-US" altLang="zh-CN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into</a:t>
            </a:r>
            <a:r>
              <a:rPr lang="zh-CN" alt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development and applications 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of energy storage technologies, the approach </a:t>
            </a:r>
            <a:r>
              <a:rPr lang="en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 support the deployment of storage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and </a:t>
            </a:r>
            <a:r>
              <a:rPr lang="en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formulating strategies and policies </a:t>
            </a:r>
            <a:r>
              <a:rPr lang="en-GB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 accelerate energy transition in APEC cities.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3383AD-ADDC-09A4-E5E2-0FA5211B4893}"/>
              </a:ext>
            </a:extLst>
          </p:cNvPr>
          <p:cNvCxnSpPr/>
          <p:nvPr/>
        </p:nvCxnSpPr>
        <p:spPr>
          <a:xfrm>
            <a:off x="9840416" y="3601460"/>
            <a:ext cx="0" cy="129614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129270-5151-AC82-CEBB-B7B0B15301FE}"/>
              </a:ext>
            </a:extLst>
          </p:cNvPr>
          <p:cNvCxnSpPr/>
          <p:nvPr/>
        </p:nvCxnSpPr>
        <p:spPr>
          <a:xfrm>
            <a:off x="11568608" y="3601460"/>
            <a:ext cx="0" cy="129614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B4E787-9097-098F-9953-94D49BE020AF}"/>
              </a:ext>
            </a:extLst>
          </p:cNvPr>
          <p:cNvSpPr txBox="1"/>
          <p:nvPr/>
        </p:nvSpPr>
        <p:spPr>
          <a:xfrm>
            <a:off x="6735432" y="5489267"/>
            <a:ext cx="5278966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average price of a </a:t>
            </a:r>
            <a:r>
              <a:rPr lang="en-GB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lithium-ion battery pack </a:t>
            </a:r>
            <a:r>
              <a:rPr lang="en-GB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fell 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GB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20 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n-GB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2024 to $115 per kWh -- the biggest drop since 2017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altLang="zh-CN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global average cost for </a:t>
            </a:r>
            <a:r>
              <a:rPr lang="en-GB" sz="1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turnkey storage systems (BESS) 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en-US" altLang="zh-CN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$165/kWh in 2024</a:t>
            </a:r>
            <a:r>
              <a:rPr lang="en-US" altLang="zh-CN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40% drop compared to 2023.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2B616E-1E33-5DA7-9AA3-819071AC0C18}"/>
              </a:ext>
            </a:extLst>
          </p:cNvPr>
          <p:cNvCxnSpPr/>
          <p:nvPr/>
        </p:nvCxnSpPr>
        <p:spPr>
          <a:xfrm>
            <a:off x="7752184" y="3601460"/>
            <a:ext cx="0" cy="129614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35D75A24-E68B-1CD9-56C7-04F465254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33" y="1278531"/>
            <a:ext cx="5330504" cy="41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2D9D1-C3FB-EA30-D1D3-5234D3317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16CDD9A-EFE3-4473-A0F3-1F5AC976C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337" y="852991"/>
            <a:ext cx="9252395" cy="4507576"/>
          </a:xfrm>
          <a:prstGeom prst="rect">
            <a:avLst/>
          </a:prstGeom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79FBD7B9-3A88-D946-0589-C090CED8D5CB}"/>
              </a:ext>
            </a:extLst>
          </p:cNvPr>
          <p:cNvSpPr txBox="1">
            <a:spLocks/>
          </p:cNvSpPr>
          <p:nvPr/>
        </p:nvSpPr>
        <p:spPr>
          <a:xfrm>
            <a:off x="819508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ED24AB-161E-4E0B-B512-E5D3858BF887}" type="slidenum">
              <a:rPr lang="zh-CN" altLang="en-US" smtClean="0"/>
              <a:pPr/>
              <a:t>4</a:t>
            </a:fld>
            <a:endParaRPr lang="zh-CN" altLang="en-US" dirty="0"/>
          </a:p>
          <a:p>
            <a:endParaRPr lang="zh-CN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954C8B-5794-1AB3-2D8B-364824F4D989}"/>
              </a:ext>
            </a:extLst>
          </p:cNvPr>
          <p:cNvSpPr txBox="1"/>
          <p:nvPr/>
        </p:nvSpPr>
        <p:spPr>
          <a:xfrm>
            <a:off x="195556" y="984"/>
            <a:ext cx="6539876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60000"/>
            </a:pP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APEC Projects</a:t>
            </a:r>
            <a:r>
              <a:rPr lang="zh-CN" altLang="en-U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Briefs</a:t>
            </a:r>
          </a:p>
        </p:txBody>
      </p:sp>
      <p:sp>
        <p:nvSpPr>
          <p:cNvPr id="3" name="文本框 39">
            <a:extLst>
              <a:ext uri="{FF2B5EF4-FFF2-40B4-BE49-F238E27FC236}">
                <a16:creationId xmlns:a16="http://schemas.microsoft.com/office/drawing/2014/main" id="{1A405CB1-60FC-232C-E7D6-E480A59D63B3}"/>
              </a:ext>
            </a:extLst>
          </p:cNvPr>
          <p:cNvSpPr txBox="1"/>
          <p:nvPr/>
        </p:nvSpPr>
        <p:spPr>
          <a:xfrm>
            <a:off x="174313" y="631372"/>
            <a:ext cx="3649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100000"/>
            </a:pPr>
            <a:r>
              <a:rPr lang="en-GB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Framework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3AC835-98A9-BEA2-0370-0EA41554B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86189"/>
              </p:ext>
            </p:extLst>
          </p:nvPr>
        </p:nvGraphicFramePr>
        <p:xfrm>
          <a:off x="1362338" y="5403605"/>
          <a:ext cx="9252395" cy="937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2395">
                  <a:extLst>
                    <a:ext uri="{9D8B030D-6E8A-4147-A177-3AD203B41FA5}">
                      <a16:colId xmlns:a16="http://schemas.microsoft.com/office/drawing/2014/main" val="35463236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Symbol" pitchFamily="2" charset="2"/>
                        <a:buNone/>
                        <a:tabLst>
                          <a:tab pos="1828800" algn="l"/>
                          <a:tab pos="3657600" algn="l"/>
                        </a:tabLst>
                      </a:pPr>
                      <a:r>
                        <a:rPr lang="en-US" altLang="zh-CN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Activities, milestones</a:t>
                      </a:r>
                      <a:r>
                        <a:rPr lang="zh-CN" alt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zh-CN" alt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deliverable:</a:t>
                      </a:r>
                      <a:endParaRPr lang="en-GB" altLang="zh-CN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Symbol" pitchFamily="2" charset="2"/>
                        <a:buChar char=""/>
                        <a:tabLst>
                          <a:tab pos="1828800" algn="l"/>
                          <a:tab pos="3657600" algn="l"/>
                        </a:tabLs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and investigation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Symbol" pitchFamily="2" charset="2"/>
                        <a:buChar char=""/>
                        <a:tabLst>
                          <a:tab pos="1828800" algn="l"/>
                          <a:tab pos="3657600" algn="l"/>
                        </a:tabLs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 on Deployment of Energy Storage Technologies</a:t>
                      </a:r>
                      <a:r>
                        <a:rPr lang="en-US" altLang="zh-CN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zh-CN" alt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zh-CN" alt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</a:t>
                      </a:r>
                      <a:r>
                        <a:rPr lang="zh-CN" alt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zh-CN" alt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10th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Anniversary Forum of APSEC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zh-CN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Nov,</a:t>
                      </a:r>
                      <a:r>
                        <a:rPr lang="zh-CN" alt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Symbol" pitchFamily="2" charset="2"/>
                        <a:buChar char=""/>
                        <a:tabLst>
                          <a:tab pos="1828800" algn="l"/>
                          <a:tab pos="3657600" algn="l"/>
                        </a:tabLst>
                      </a:pPr>
                      <a:r>
                        <a:rPr lang="en-US" altLang="zh-CN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zh-CN" alt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</a:t>
                      </a:r>
                      <a:r>
                        <a:rPr lang="zh-CN" alt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745" marR="11874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398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B34E50-AD22-F1D9-410D-201B240962A2}"/>
              </a:ext>
            </a:extLst>
          </p:cNvPr>
          <p:cNvSpPr txBox="1"/>
          <p:nvPr/>
        </p:nvSpPr>
        <p:spPr>
          <a:xfrm>
            <a:off x="10640269" y="6033469"/>
            <a:ext cx="134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44766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ED24AB-161E-4E0B-B512-E5D3858BF887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63524" y="693709"/>
            <a:ext cx="9864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EWG 05 2022S: Practical Experience and Prospect of Energy Access in APEC Region</a:t>
            </a:r>
          </a:p>
        </p:txBody>
      </p:sp>
      <p:sp>
        <p:nvSpPr>
          <p:cNvPr id="6" name="矩形 10"/>
          <p:cNvSpPr/>
          <p:nvPr/>
        </p:nvSpPr>
        <p:spPr>
          <a:xfrm>
            <a:off x="718694" y="1440758"/>
            <a:ext cx="311117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Information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9336" y="0"/>
            <a:ext cx="3456384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60000"/>
            </a:pP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APEC Projects</a:t>
            </a:r>
            <a:r>
              <a:rPr lang="zh-CN" altLang="en-U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Briefs</a:t>
            </a:r>
            <a:r>
              <a:rPr lang="zh-CN" altLang="en-U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zh-CN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336" y="2060848"/>
            <a:ext cx="35663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655" indent="-205105"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Information collection </a:t>
            </a:r>
          </a:p>
          <a:p>
            <a:pPr marL="541655" indent="-205105"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Analysis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of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advancement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and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best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practices</a:t>
            </a:r>
          </a:p>
          <a:p>
            <a:pPr marL="541655" indent="-205105"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Workshop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 </a:t>
            </a:r>
            <a:endParaRPr lang="en-US" altLang="zh-CN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+mn-ea"/>
            </a:endParaRPr>
          </a:p>
          <a:p>
            <a:pPr marL="541655" indent="-205105"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Project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report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+mn-ea"/>
              </a:rPr>
              <a:t> </a:t>
            </a:r>
            <a:endParaRPr lang="en-US" altLang="zh-CN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7F88B1A1-C937-6932-7D73-BFB0113599C5}"/>
              </a:ext>
            </a:extLst>
          </p:cNvPr>
          <p:cNvSpPr/>
          <p:nvPr/>
        </p:nvSpPr>
        <p:spPr>
          <a:xfrm>
            <a:off x="3935760" y="1414517"/>
            <a:ext cx="813690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Reviews the recent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advancements and best practices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 energy access within the APEC region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lang="en-GB" altLang="zh-CN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Investigates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strategies to enhance energy accessibility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throughout the region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 project workshop has been successfully held on the 10th anniversary event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of APSEC.</a:t>
            </a:r>
          </a:p>
          <a:p>
            <a:pPr marL="635000" lvl="0" indent="-296863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Over 20 experts and scholars from four APEC economies participated in the workshop.</a:t>
            </a:r>
          </a:p>
          <a:p>
            <a:pPr marL="635000" lvl="0" indent="-296863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9 experts from 3 economies, China, Malaysia and Papua New Guinea, presentations on key topics including APEC regional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energy transition policies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and advancements,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energy technol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ogies,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international cooperation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to enhance energy technology assessments and energy access, and speed up energy access.</a:t>
            </a: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Final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draft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report has been submitted. </a:t>
            </a:r>
          </a:p>
          <a:p>
            <a:pPr lvl="0">
              <a:spcAft>
                <a:spcPts val="600"/>
              </a:spcAft>
              <a:defRPr/>
            </a:pPr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1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A223-E964-E034-F4BC-95B0EC7BF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756D99-E188-ED07-E4BA-673023059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ED24AB-161E-4E0B-B512-E5D3858BF887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9" name="文本框 39">
            <a:extLst>
              <a:ext uri="{FF2B5EF4-FFF2-40B4-BE49-F238E27FC236}">
                <a16:creationId xmlns:a16="http://schemas.microsoft.com/office/drawing/2014/main" id="{43FD6935-9253-2D07-9D57-4FA1FBBE21C5}"/>
              </a:ext>
            </a:extLst>
          </p:cNvPr>
          <p:cNvSpPr txBox="1"/>
          <p:nvPr/>
        </p:nvSpPr>
        <p:spPr>
          <a:xfrm>
            <a:off x="448720" y="767453"/>
            <a:ext cx="1048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driven carbon neutral disaster resilient cities, </a:t>
            </a:r>
            <a:r>
              <a:rPr lang="en-US" sz="1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APEC EWG 04 2022A</a:t>
            </a:r>
            <a:endParaRPr lang="en-GB" altLang="zh-CN" sz="16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E7A78A3-BB5C-AC45-F630-1072B5C9EBF9}"/>
              </a:ext>
            </a:extLst>
          </p:cNvPr>
          <p:cNvSpPr/>
          <p:nvPr/>
        </p:nvSpPr>
        <p:spPr>
          <a:xfrm>
            <a:off x="448720" y="1319553"/>
            <a:ext cx="4194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summary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8252BBA-0D7F-B644-7919-3B1D407D6842}"/>
              </a:ext>
            </a:extLst>
          </p:cNvPr>
          <p:cNvSpPr/>
          <p:nvPr/>
        </p:nvSpPr>
        <p:spPr>
          <a:xfrm>
            <a:off x="695400" y="1902431"/>
            <a:ext cx="1048956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Aims at accelerating the development towards carbon neutrality by increasing the number of APEC cities having the </a:t>
            </a:r>
            <a:r>
              <a:rPr lang="en-GB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capacity to collect relevant data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GB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use a multi-stakeholder dialogue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become carbon neutral and disaster resilience.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Training of Trainers (</a:t>
            </a:r>
            <a:r>
              <a:rPr lang="en-GB" altLang="zh-CN" sz="1600" b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</a:t>
            </a:r>
            <a:r>
              <a:rPr lang="en-GB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held in August 2023 empowered 67 local planning officers from 10 APEC economies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coached by leading experts of 10 organizations on collecting energy and climate data.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Multi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en-GB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stakeholder dialogue (MSD)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held in </a:t>
            </a:r>
            <a:r>
              <a:rPr lang="en-GB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North Sulawesi Province Indonesia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February 2024 and brought together 102 online and in-person participants from 10 APEC economies and 12 international organizations to elaborate </a:t>
            </a:r>
            <a:r>
              <a:rPr lang="en-GB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carbon neutrality vision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for setting three specific </a:t>
            </a:r>
            <a:r>
              <a:rPr lang="en-GB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2030 targets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Final </a:t>
            </a:r>
            <a:r>
              <a:rPr lang="en-GB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 “Promoting Carbon Neutrality in North Sulawesi: Vision, Targets, Benchmarking and Monitoring”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has been completed in October 2024,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https://www.apec.org/publications/2024/10/promoting-carbon-neutrality-in-north-sulawesi---vision--targets--benchmarking-and-monitoring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58752-2FED-8B92-4A08-9DE479E167D6}"/>
              </a:ext>
            </a:extLst>
          </p:cNvPr>
          <p:cNvSpPr txBox="1"/>
          <p:nvPr/>
        </p:nvSpPr>
        <p:spPr>
          <a:xfrm>
            <a:off x="195556" y="984"/>
            <a:ext cx="6539876" cy="45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60000"/>
            </a:pP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APEC Projects</a:t>
            </a:r>
            <a:r>
              <a:rPr lang="zh-CN" altLang="en-U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Briefs</a:t>
            </a:r>
          </a:p>
        </p:txBody>
      </p:sp>
    </p:spTree>
    <p:extLst>
      <p:ext uri="{BB962C8B-B14F-4D97-AF65-F5344CB8AC3E}">
        <p14:creationId xmlns:p14="http://schemas.microsoft.com/office/powerpoint/2010/main" val="70230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CBF13-78B9-33D2-1B6A-8C9B0BDE4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ED24AB-161E-4E0B-B512-E5D3858BF887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4" name="文本框 39">
            <a:extLst>
              <a:ext uri="{FF2B5EF4-FFF2-40B4-BE49-F238E27FC236}">
                <a16:creationId xmlns:a16="http://schemas.microsoft.com/office/drawing/2014/main" id="{58021552-81F6-E2AD-6B53-CF46D059ADCB}"/>
              </a:ext>
            </a:extLst>
          </p:cNvPr>
          <p:cNvSpPr txBox="1"/>
          <p:nvPr/>
        </p:nvSpPr>
        <p:spPr>
          <a:xfrm>
            <a:off x="448720" y="823125"/>
            <a:ext cx="1048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Other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Recent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Reports</a:t>
            </a:r>
            <a:endParaRPr lang="en-GB" altLang="zh-CN" sz="16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482;g276c28bc764_2_102">
            <a:extLst>
              <a:ext uri="{FF2B5EF4-FFF2-40B4-BE49-F238E27FC236}">
                <a16:creationId xmlns:a16="http://schemas.microsoft.com/office/drawing/2014/main" id="{421161B5-0EF7-37A1-B175-8BA94AFCB9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4896" y="1418029"/>
            <a:ext cx="1877260" cy="2484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Google Shape;485;g276c28bc764_2_102">
            <a:extLst>
              <a:ext uri="{FF2B5EF4-FFF2-40B4-BE49-F238E27FC236}">
                <a16:creationId xmlns:a16="http://schemas.microsoft.com/office/drawing/2014/main" id="{64EC720D-84CB-32D4-F9DF-CBDF67A12637}"/>
              </a:ext>
            </a:extLst>
          </p:cNvPr>
          <p:cNvSpPr txBox="1"/>
          <p:nvPr/>
        </p:nvSpPr>
        <p:spPr>
          <a:xfrm>
            <a:off x="6199735" y="4178508"/>
            <a:ext cx="194421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APEC Green Finance Report – Unlocking the Urban Energy Transition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0" i="0" u="sng" strike="noStrike" cap="none" dirty="0">
                <a:solidFill>
                  <a:schemeClr val="hlin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hlinkClick r:id="rId4"/>
              </a:rPr>
              <a:t>https://www.apec.org/publications/2023/03/apec-green-finance-report-unlocking-the-urban-energy-transition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75F67E71-FE41-961E-C9E9-283F46D8A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35" y="1452862"/>
            <a:ext cx="1884759" cy="2449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24462-AA04-DB20-6218-9A24BA1B44E6}"/>
              </a:ext>
            </a:extLst>
          </p:cNvPr>
          <p:cNvSpPr txBox="1"/>
          <p:nvPr/>
        </p:nvSpPr>
        <p:spPr>
          <a:xfrm>
            <a:off x="534071" y="4218666"/>
            <a:ext cx="20162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Impacts of COVID-19 on Renewable Energy Development in APEC Economies</a:t>
            </a:r>
          </a:p>
          <a:p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https://www.apec.org/publications/2023/09/impacts-of-covid-19-on-renewable-energy-development-in-apec-economies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图片 3">
            <a:extLst>
              <a:ext uri="{FF2B5EF4-FFF2-40B4-BE49-F238E27FC236}">
                <a16:creationId xmlns:a16="http://schemas.microsoft.com/office/drawing/2014/main" id="{67A798D6-97D3-7B22-88C3-E3DA72522E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78" y="1418030"/>
            <a:ext cx="1902616" cy="2484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AB5104-E885-0115-E7CB-89B5A28588BC}"/>
              </a:ext>
            </a:extLst>
          </p:cNvPr>
          <p:cNvSpPr txBox="1"/>
          <p:nvPr/>
        </p:nvSpPr>
        <p:spPr>
          <a:xfrm>
            <a:off x="3284480" y="4164101"/>
            <a:ext cx="1800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Supporting Offshore Wind Deployment and Grid Connection in APEC Region</a:t>
            </a:r>
          </a:p>
          <a:p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https://www.apec.org/publications/2023/09/supporting-offshore-wind-deployment-and-grid-connection-in-apec-region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3F31B12-371A-06D7-637D-A9D19E6966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2304" y="1384264"/>
            <a:ext cx="1877260" cy="2518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B20579-FC29-FCEE-2EA1-048C6EB289C4}"/>
              </a:ext>
            </a:extLst>
          </p:cNvPr>
          <p:cNvSpPr txBox="1"/>
          <p:nvPr/>
        </p:nvSpPr>
        <p:spPr>
          <a:xfrm>
            <a:off x="8665302" y="4183868"/>
            <a:ext cx="30796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Project Report of Demonstration and Promotion of Energy Resilience Tool based on Solar-Powered Emergency Shelter Solutions (SPESS) for Natural Disaster in APEC</a:t>
            </a:r>
          </a:p>
          <a:p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https://www.apec.org/publications/2023/05/project-report-of-demonstration-and-promotion-of-energy-resilience-tool-based-on-solar-powered-emergency-shelter-solutions-(spess)-for-natural-disaster-in-apec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625A0-1BAB-04B8-87D8-2BE8B1CBAAF3}"/>
              </a:ext>
            </a:extLst>
          </p:cNvPr>
          <p:cNvSpPr txBox="1"/>
          <p:nvPr/>
        </p:nvSpPr>
        <p:spPr>
          <a:xfrm>
            <a:off x="195556" y="984"/>
            <a:ext cx="6539876" cy="45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60000"/>
            </a:pP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APEC Projects</a:t>
            </a:r>
            <a:r>
              <a:rPr lang="zh-CN" altLang="en-U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6C2ED-5AD1-7D1F-F10E-B65B70DB7C3B}"/>
              </a:ext>
            </a:extLst>
          </p:cNvPr>
          <p:cNvSpPr txBox="1"/>
          <p:nvPr/>
        </p:nvSpPr>
        <p:spPr>
          <a:xfrm>
            <a:off x="561489" y="6034875"/>
            <a:ext cx="222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CR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submitted/accepted </a:t>
            </a:r>
            <a:r>
              <a:rPr lang="en-US" sz="1200" dirty="0">
                <a:solidFill>
                  <a:srgbClr val="FF0000"/>
                </a:solidFill>
              </a:rPr>
              <a:t> in March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75D5A-618F-AEF6-95ED-424CB15E8D8E}"/>
              </a:ext>
            </a:extLst>
          </p:cNvPr>
          <p:cNvSpPr txBox="1"/>
          <p:nvPr/>
        </p:nvSpPr>
        <p:spPr>
          <a:xfrm>
            <a:off x="3284480" y="6035233"/>
            <a:ext cx="222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CR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submitted/accepted </a:t>
            </a:r>
            <a:r>
              <a:rPr lang="en-US" sz="1200" dirty="0">
                <a:solidFill>
                  <a:srgbClr val="FF0000"/>
                </a:solidFill>
              </a:rPr>
              <a:t>in 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170700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C1B0A5-8EC2-BE95-5EF6-512CB19C5261}"/>
              </a:ext>
            </a:extLst>
          </p:cNvPr>
          <p:cNvSpPr txBox="1"/>
          <p:nvPr/>
        </p:nvSpPr>
        <p:spPr>
          <a:xfrm>
            <a:off x="227609" y="4732475"/>
            <a:ext cx="9612807" cy="1541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Openings:</a:t>
            </a:r>
            <a:endParaRPr lang="en-GB" altLang="zh-CN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6275" indent="-2746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Zhang Jianhua, Director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Energy Administration</a:t>
            </a:r>
          </a:p>
          <a:p>
            <a:pPr marL="676275" indent="-2746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Zhao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Vice Chairman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China Pacific Economic Cooperation National Committee</a:t>
            </a:r>
          </a:p>
          <a:p>
            <a:pPr marL="676275" indent="-2746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Adriadne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Benaissa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hepherd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APEC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6275" indent="-2746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Xianjin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Secretary of the Party Committee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Tianjin University</a:t>
            </a:r>
          </a:p>
        </p:txBody>
      </p:sp>
      <p:pic>
        <p:nvPicPr>
          <p:cNvPr id="5" name="图片 1" descr="8dca3d6b5db153df716663139f2e36e">
            <a:extLst>
              <a:ext uri="{FF2B5EF4-FFF2-40B4-BE49-F238E27FC236}">
                <a16:creationId xmlns:a16="http://schemas.microsoft.com/office/drawing/2014/main" id="{D2651F2E-F773-1EC4-F8A4-3AF3992AD6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475"/>
          <a:stretch>
            <a:fillRect/>
          </a:stretch>
        </p:blipFill>
        <p:spPr>
          <a:xfrm>
            <a:off x="62404" y="2333126"/>
            <a:ext cx="3465271" cy="2202536"/>
          </a:xfrm>
          <a:prstGeom prst="rect">
            <a:avLst/>
          </a:prstGeom>
        </p:spPr>
      </p:pic>
      <p:pic>
        <p:nvPicPr>
          <p:cNvPr id="6" name="图片 3" descr="62808cab09e9612bfda2bbdb4028ad6">
            <a:extLst>
              <a:ext uri="{FF2B5EF4-FFF2-40B4-BE49-F238E27FC236}">
                <a16:creationId xmlns:a16="http://schemas.microsoft.com/office/drawing/2014/main" id="{E9EEF1BF-EEF2-C57E-DD2F-F9F554CCD6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656"/>
          <a:stretch>
            <a:fillRect/>
          </a:stretch>
        </p:blipFill>
        <p:spPr>
          <a:xfrm>
            <a:off x="1805081" y="2285873"/>
            <a:ext cx="3469525" cy="2273582"/>
          </a:xfrm>
          <a:prstGeom prst="rect">
            <a:avLst/>
          </a:prstGeom>
        </p:spPr>
      </p:pic>
      <p:pic>
        <p:nvPicPr>
          <p:cNvPr id="7" name="图片 4" descr="079efa7f028afd0fd50cfb78eb09f0d">
            <a:extLst>
              <a:ext uri="{FF2B5EF4-FFF2-40B4-BE49-F238E27FC236}">
                <a16:creationId xmlns:a16="http://schemas.microsoft.com/office/drawing/2014/main" id="{C99E7DF5-132A-7F03-76DC-0A8DC7CE3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675" y="2272525"/>
            <a:ext cx="3304839" cy="2090588"/>
          </a:xfrm>
          <a:prstGeom prst="rect">
            <a:avLst/>
          </a:prstGeom>
        </p:spPr>
      </p:pic>
      <p:pic>
        <p:nvPicPr>
          <p:cNvPr id="8" name="图片 2" descr="f2c46d8e170ca58a3cb777c14903942">
            <a:extLst>
              <a:ext uri="{FF2B5EF4-FFF2-40B4-BE49-F238E27FC236}">
                <a16:creationId xmlns:a16="http://schemas.microsoft.com/office/drawing/2014/main" id="{C1324CF4-3CC0-64A8-4383-CD2E2454A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352" y="2262079"/>
            <a:ext cx="2934374" cy="2297375"/>
          </a:xfrm>
          <a:prstGeom prst="rect">
            <a:avLst/>
          </a:prstGeom>
        </p:spPr>
      </p:pic>
      <p:pic>
        <p:nvPicPr>
          <p:cNvPr id="9" name="图片 12" descr="eae3d384cd4ba0050243e7341c478bf">
            <a:extLst>
              <a:ext uri="{FF2B5EF4-FFF2-40B4-BE49-F238E27FC236}">
                <a16:creationId xmlns:a16="http://schemas.microsoft.com/office/drawing/2014/main" id="{A316E255-6145-35DA-710E-D72EC3B9AD7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215"/>
          <a:stretch>
            <a:fillRect/>
          </a:stretch>
        </p:blipFill>
        <p:spPr>
          <a:xfrm>
            <a:off x="6816874" y="1875787"/>
            <a:ext cx="5375125" cy="31605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91656-0562-D0B1-1AC1-632F6FCFA06E}"/>
              </a:ext>
            </a:extLst>
          </p:cNvPr>
          <p:cNvSpPr txBox="1"/>
          <p:nvPr/>
        </p:nvSpPr>
        <p:spPr>
          <a:xfrm>
            <a:off x="159079" y="64455"/>
            <a:ext cx="96813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en-US" altLang="zh-CN" sz="1800" b="1" baseline="300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APSEC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Sustainable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Energy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Development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Forum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(the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en-US" altLang="zh-CN" sz="1800" b="1" baseline="300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Anniversary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Event)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674F5-8EA4-CF77-0ECE-8AC1BB1ECE03}"/>
              </a:ext>
            </a:extLst>
          </p:cNvPr>
          <p:cNvSpPr txBox="1"/>
          <p:nvPr/>
        </p:nvSpPr>
        <p:spPr>
          <a:xfrm>
            <a:off x="159079" y="627249"/>
            <a:ext cx="3915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5-8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2024, 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Tianjin,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14569-B407-BA88-19BB-501B36034277}"/>
              </a:ext>
            </a:extLst>
          </p:cNvPr>
          <p:cNvSpPr txBox="1"/>
          <p:nvPr/>
        </p:nvSpPr>
        <p:spPr>
          <a:xfrm>
            <a:off x="169388" y="965803"/>
            <a:ext cx="693472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expert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officials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APEC economies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international organizations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well large number of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entities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including research institutions, enterprises, universities and government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participated in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forum.</a:t>
            </a:r>
          </a:p>
        </p:txBody>
      </p:sp>
    </p:spTree>
    <p:extLst>
      <p:ext uri="{BB962C8B-B14F-4D97-AF65-F5344CB8AC3E}">
        <p14:creationId xmlns:p14="http://schemas.microsoft.com/office/powerpoint/2010/main" val="320760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D60FEC-55AC-5E90-6D04-C25F7F4A7930}"/>
              </a:ext>
            </a:extLst>
          </p:cNvPr>
          <p:cNvSpPr txBox="1"/>
          <p:nvPr/>
        </p:nvSpPr>
        <p:spPr>
          <a:xfrm>
            <a:off x="364647" y="608682"/>
            <a:ext cx="10411873" cy="288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1600" b="1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Keynote</a:t>
            </a:r>
            <a:r>
              <a:rPr lang="zh-CN" altLang="en-US" sz="1600" b="1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b="1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speech</a:t>
            </a:r>
            <a:r>
              <a:rPr lang="en-US" altLang="zh-CN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es</a:t>
            </a:r>
            <a:endParaRPr lang="en-GB" altLang="zh-CN" sz="1600" b="1" kern="100" spc="40" dirty="0">
              <a:solidFill>
                <a:srgbClr val="002060"/>
              </a:solidFill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  <a:p>
            <a:pPr marL="585788" indent="-1857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Michael</a:t>
            </a:r>
            <a:r>
              <a:rPr lang="zh-CN" altLang="en-US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Williamson</a:t>
            </a:r>
            <a:r>
              <a:rPr lang="en-US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Section Chief in the Energy</a:t>
            </a:r>
            <a:r>
              <a:rPr lang="zh-CN" altLang="en-US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Division,</a:t>
            </a:r>
            <a:r>
              <a:rPr lang="zh-CN" altLang="en-US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United Nations Economic and Social Commission for Asia</a:t>
            </a:r>
            <a:r>
              <a:rPr lang="zh-CN" altLang="en-US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and the Pacific</a:t>
            </a:r>
            <a:r>
              <a:rPr lang="en-US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b="1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UN </a:t>
            </a:r>
            <a:r>
              <a:rPr lang="en-GB" altLang="zh-CN" sz="1600" b="1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ESCAP</a:t>
            </a:r>
          </a:p>
          <a:p>
            <a:pPr marL="585788" indent="-1857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Jie TANG</a:t>
            </a:r>
            <a:r>
              <a:rPr lang="en-US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Former deputy mayor, </a:t>
            </a:r>
            <a:r>
              <a:rPr lang="en-GB" altLang="zh-CN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Shenzhen</a:t>
            </a:r>
            <a:r>
              <a:rPr lang="zh-CN" altLang="en-US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Municipal Government</a:t>
            </a: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/Board</a:t>
            </a:r>
            <a:r>
              <a:rPr lang="zh-CN" altLang="en-US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member, the Chinese University of Hong Kong</a:t>
            </a:r>
            <a:r>
              <a:rPr lang="zh-CN" altLang="en-US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(Shenzhen)</a:t>
            </a:r>
          </a:p>
          <a:p>
            <a:pPr marL="585788" indent="-1857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Kwok Ying</a:t>
            </a:r>
            <a:r>
              <a:rPr lang="zh-CN" altLang="en-US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POON</a:t>
            </a:r>
            <a:r>
              <a:rPr lang="en-US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Director, </a:t>
            </a:r>
            <a:r>
              <a:rPr lang="en-GB" altLang="zh-CN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Electrical and</a:t>
            </a:r>
            <a:r>
              <a:rPr lang="zh-CN" altLang="en-US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altLang="zh-CN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Mechanical Services Department, Hong Kong, China</a:t>
            </a:r>
          </a:p>
          <a:p>
            <a:pPr marL="585788" indent="-1857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Wenjie WANG, General Manager, </a:t>
            </a:r>
            <a:r>
              <a:rPr lang="en-GB" altLang="zh-CN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China Energy Technology and Economics Research Institute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Report on the </a:t>
            </a:r>
            <a:r>
              <a:rPr lang="en-GB" altLang="zh-CN" sz="1600" b="1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development and achievements of APSE</a:t>
            </a:r>
            <a:r>
              <a:rPr lang="en-GB" altLang="zh-CN" sz="1600" b="1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GB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Prof </a:t>
            </a:r>
            <a:r>
              <a:rPr lang="en-GB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Li Zhu, President, APSEC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Opening </a:t>
            </a: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ceremony for </a:t>
            </a:r>
            <a:r>
              <a:rPr lang="en-GB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the </a:t>
            </a:r>
            <a:r>
              <a:rPr lang="en-GB" altLang="zh-CN" sz="1600" b="1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Future Clean Energy Technologies Joint Operations </a:t>
            </a:r>
            <a:r>
              <a:rPr lang="en-GB" altLang="zh-CN" sz="1600" b="1" kern="100" spc="4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Center</a:t>
            </a:r>
            <a:r>
              <a:rPr lang="en-GB" altLang="zh-CN" sz="1600" b="1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(CET)</a:t>
            </a:r>
            <a:r>
              <a:rPr lang="en-GB" altLang="zh-CN" sz="1600" kern="100" spc="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, jointly with China Energy Investment </a:t>
            </a:r>
            <a:r>
              <a:rPr lang="en-GB" altLang="zh-CN" sz="1600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Group</a:t>
            </a:r>
            <a:endParaRPr lang="en-GB" sz="16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E99A57-40A7-3193-DE75-5036AA681E79}"/>
              </a:ext>
            </a:extLst>
          </p:cNvPr>
          <p:cNvSpPr txBox="1"/>
          <p:nvPr/>
        </p:nvSpPr>
        <p:spPr>
          <a:xfrm>
            <a:off x="159079" y="64455"/>
            <a:ext cx="96813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en-US" altLang="zh-CN" sz="1800" b="1" baseline="300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APSEC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Sustainable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Energy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Development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Forum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(the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en-US" altLang="zh-CN" sz="1800" b="1" baseline="300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Anniversary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Event)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AB74E-B7A0-1E7E-30F3-D91A72191164}"/>
              </a:ext>
            </a:extLst>
          </p:cNvPr>
          <p:cNvSpPr txBox="1"/>
          <p:nvPr/>
        </p:nvSpPr>
        <p:spPr>
          <a:xfrm>
            <a:off x="890063" y="3607569"/>
            <a:ext cx="10411873" cy="2641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u="sng" kern="100" spc="4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Concurrent meetings, workshops and sub-forums</a:t>
            </a:r>
          </a:p>
          <a:p>
            <a:pPr marL="811213" indent="-3254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altLang="zh-CN" sz="1600" kern="100" dirty="0">
                <a:solidFill>
                  <a:srgbClr val="00206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The 63rd EGEEC Meeting</a:t>
            </a:r>
          </a:p>
          <a:p>
            <a:pPr marL="811213" indent="-3254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altLang="zh-CN" sz="1600" kern="100" dirty="0">
                <a:solidFill>
                  <a:srgbClr val="00206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The 8th EEP Workshop: APEC Peer Review on Energy Efficiency (PREE) Phase 13 (EWG 202 2023A)</a:t>
            </a:r>
          </a:p>
          <a:p>
            <a:pPr marL="811213" indent="-3254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APEC Project </a:t>
            </a:r>
            <a:r>
              <a:rPr lang="en-US" sz="1600" kern="100" dirty="0">
                <a:solidFill>
                  <a:srgbClr val="00206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Workshop</a:t>
            </a:r>
            <a:r>
              <a:rPr lang="en-US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: Practical Experience and Prospect of Energy Access in APEC Region </a:t>
            </a:r>
            <a:r>
              <a:rPr lang="en-US" sz="1600" kern="100" dirty="0">
                <a:solidFill>
                  <a:srgbClr val="00206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(EWG 05 2022S) </a:t>
            </a:r>
            <a:endParaRPr lang="en-US" sz="16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811213" indent="-3254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APEC Workshop on Sustainable Cities</a:t>
            </a:r>
          </a:p>
          <a:p>
            <a:pPr marL="811213" indent="-3254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Future Clean Energy Technology Workshop</a:t>
            </a:r>
          </a:p>
          <a:p>
            <a:pPr marL="811213" indent="-3254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APSEC </a:t>
            </a:r>
            <a:r>
              <a:rPr lang="en-GB" altLang="zh-CN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Asia-Pacific Energy Transition Solutions Sub-forum</a:t>
            </a:r>
          </a:p>
          <a:p>
            <a:pPr marL="811213" indent="-325438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altLang="zh-CN" sz="1600" kern="100" dirty="0">
                <a:solidFill>
                  <a:srgbClr val="00206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The 10</a:t>
            </a:r>
            <a:r>
              <a:rPr lang="en-GB" altLang="zh-CN" sz="1600" kern="100" baseline="30000" dirty="0">
                <a:solidFill>
                  <a:srgbClr val="00206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th</a:t>
            </a:r>
            <a:r>
              <a:rPr lang="en-GB" altLang="zh-CN" sz="1600" kern="100" dirty="0">
                <a:solidFill>
                  <a:srgbClr val="00206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meeting of the Steering Committee of APSEC</a:t>
            </a:r>
            <a:endParaRPr lang="en-GB" altLang="zh-CN" sz="16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24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EyMWZhMTlmMTlhNDEyOGUwMGRmNmJlZmIyOWU3NDIifQ=="/>
  <p:tag name="KSO_WPP_MARK_KEY" val="b97d5faa-aab7-47f1-af24-da828c41c6a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3.52614173228346,&quot;left&quot;:185.15,&quot;top&quot;:88.57385826771655,&quot;width&quot;:761.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8,&quot;left&quot;:14.3,&quot;top&quot;:167.95,&quot;width&quot;:204.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63"/>
  <p:tag name="KSO_WM_UNIT_TYPE" val="l_i"/>
  <p:tag name="KSO_WM_UNIT_INDEX" val="1_13"/>
  <p:tag name="KSO_WM_UNIT_ID" val="diagram160663_4*l_i*1_13"/>
  <p:tag name="KSO_WM_UNIT_CLEAR" val="1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  <p:tag name="KSO_WM_DIAGRAM_VIRTUALLY_FRAME" val="{&quot;height&quot;:187.4738582677165,&quot;left&quot;:30.55,&quot;top&quot;:182.9,&quot;width&quot;:225.1469291338582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63"/>
  <p:tag name="KSO_WM_UNIT_TYPE" val="l_h_f"/>
  <p:tag name="KSO_WM_UNIT_INDEX" val="1_4_1"/>
  <p:tag name="KSO_WM_UNIT_ID" val="diagram160663_4*l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DIAGRAM_VIRTUALLY_FRAME" val="{&quot;height&quot;:187.4738582677165,&quot;left&quot;:30.55,&quot;top&quot;:182.9,&quot;width&quot;:225.1469291338582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63"/>
  <p:tag name="KSO_WM_UNIT_TYPE" val="l_i"/>
  <p:tag name="KSO_WM_UNIT_INDEX" val="1_15"/>
  <p:tag name="KSO_WM_UNIT_ID" val="diagram160663_4*l_i*1_15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187.4738582677165,&quot;left&quot;:30.55,&quot;top&quot;:182.9,&quot;width&quot;:225.1469291338582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63"/>
  <p:tag name="KSO_WM_UNIT_TYPE" val="l_i"/>
  <p:tag name="KSO_WM_UNIT_INDEX" val="1_16"/>
  <p:tag name="KSO_WM_UNIT_ID" val="diagram160663_4*l_i*1_16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187.4738582677165,&quot;left&quot;:30.55,&quot;top&quot;:182.9,&quot;width&quot;:225.1469291338582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4.14999999999998,&quot;left&quot;:83.04692913385827,&quot;top&quot;:186.22385826771654,&quot;width&quot;:172.649999999999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63_4*i*0"/>
  <p:tag name="KSO_WM_TEMPLATE_CATEGORY" val="diagram"/>
  <p:tag name="KSO_WM_TEMPLATE_INDEX" val="160663"/>
  <p:tag name="KSO_WM_UNIT_INDEX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63_4*i*11"/>
  <p:tag name="KSO_WM_TEMPLATE_CATEGORY" val="diagram"/>
  <p:tag name="KSO_WM_TEMPLATE_INDEX" val="160663"/>
  <p:tag name="KSO_WM_UNIT_INDEX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63_4*i*22"/>
  <p:tag name="KSO_WM_TEMPLATE_CATEGORY" val="diagram"/>
  <p:tag name="KSO_WM_TEMPLATE_INDEX" val="160663"/>
  <p:tag name="KSO_WM_UNIT_INDEX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63_4*i*33"/>
  <p:tag name="KSO_WM_TEMPLATE_CATEGORY" val="diagram"/>
  <p:tag name="KSO_WM_TEMPLATE_INDEX" val="160663"/>
  <p:tag name="KSO_WM_UNIT_INDEX" val="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13"/>
  <p:tag name="KSO_WM_UNIT_ID" val="diagram160663_4*l_i*1_13"/>
  <p:tag name="KSO_WM_UNIT_CLEAR" val="1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h_f"/>
  <p:tag name="KSO_WM_UNIT_INDEX" val="1_4_1"/>
  <p:tag name="KSO_WM_UNIT_ID" val="diagram160663_4*l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14"/>
  <p:tag name="KSO_WM_UNIT_ID" val="diagram160663_4*l_i*1_14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15"/>
  <p:tag name="KSO_WM_UNIT_ID" val="diagram160663_4*l_i*1_15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16"/>
  <p:tag name="KSO_WM_UNIT_ID" val="diagram160663_4*l_i*1_16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9"/>
  <p:tag name="KSO_WM_UNIT_ID" val="diagram160663_4*l_i*1_9"/>
  <p:tag name="KSO_WM_UNIT_CLEAR" val="1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h_f"/>
  <p:tag name="KSO_WM_UNIT_INDEX" val="1_3_1"/>
  <p:tag name="KSO_WM_UNIT_ID" val="diagram160663_4*l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10"/>
  <p:tag name="KSO_WM_UNIT_ID" val="diagram160663_4*l_i*1_10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11"/>
  <p:tag name="KSO_WM_UNIT_ID" val="diagram160663_4*l_i*1_11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12"/>
  <p:tag name="KSO_WM_UNIT_ID" val="diagram160663_4*l_i*1_12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5"/>
  <p:tag name="KSO_WM_UNIT_ID" val="diagram160663_4*l_i*1_5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h_f"/>
  <p:tag name="KSO_WM_UNIT_INDEX" val="1_2_1"/>
  <p:tag name="KSO_WM_UNIT_ID" val="diagram160663_4*l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6"/>
  <p:tag name="KSO_WM_UNIT_ID" val="diagram160663_4*l_i*1_6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7"/>
  <p:tag name="KSO_WM_UNIT_ID" val="diagram160663_4*l_i*1_7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8"/>
  <p:tag name="KSO_WM_UNIT_ID" val="diagram160663_4*l_i*1_8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1"/>
  <p:tag name="KSO_WM_UNIT_ID" val="diagram160663_4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h_f"/>
  <p:tag name="KSO_WM_UNIT_INDEX" val="1_1_1"/>
  <p:tag name="KSO_WM_UNIT_ID" val="diagram160663_4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2"/>
  <p:tag name="KSO_WM_UNIT_ID" val="diagram160663_4*l_i*1_2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3"/>
  <p:tag name="KSO_WM_UNIT_ID" val="diagram160663_4*l_i*1_3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3"/>
  <p:tag name="KSO_WM_UNIT_TYPE" val="l_i"/>
  <p:tag name="KSO_WM_UNIT_INDEX" val="1_4"/>
  <p:tag name="KSO_WM_UNIT_ID" val="diagram160663_4*l_i*1_4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212.8,&quot;left&quot;:14.3,&quot;top&quot;:167.95,&quot;width&quot;:204.3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f"/>
  <p:tag name="KSO_WM_UNIT_INDEX" val="1_1_1"/>
  <p:tag name="KSO_WM_UNIT_ID" val="diagram160052_5*l_h_f*1_1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DIAGRAM_GROUP_CODE" val="l1-1"/>
  <p:tag name="KSO_WM_UNIT_PRESET_TEXT_LEN" val="57"/>
  <p:tag name="KSO_WM_UNIT_TEXT_FILL_FORE_SCHEMECOLOR_INDEX" val="13"/>
  <p:tag name="KSO_WM_UNIT_TEXT_FILL_TYPE" val="1"/>
  <p:tag name="KSO_WM_DIAGRAM_VIRTUALLY_FRAME" val="{&quot;height&quot;:443.52614173228346,&quot;left&quot;:185.15,&quot;top&quot;:88.57385826771655,&quot;width&quot;:761.7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f"/>
  <p:tag name="KSO_WM_UNIT_INDEX" val="1_2_1"/>
  <p:tag name="KSO_WM_UNIT_ID" val="diagram160052_5*l_h_f*1_2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DIAGRAM_GROUP_CODE" val="l1-1"/>
  <p:tag name="KSO_WM_UNIT_PRESET_TEXT_LEN" val="57"/>
  <p:tag name="KSO_WM_UNIT_TEXT_FILL_FORE_SCHEMECOLOR_INDEX" val="13"/>
  <p:tag name="KSO_WM_UNIT_TEXT_FILL_TYPE" val="1"/>
  <p:tag name="KSO_WM_DIAGRAM_VIRTUALLY_FRAME" val="{&quot;height&quot;:443.52614173228346,&quot;left&quot;:185.15,&quot;top&quot;:88.57385826771655,&quot;width&quot;:761.7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f"/>
  <p:tag name="KSO_WM_UNIT_INDEX" val="1_3_1"/>
  <p:tag name="KSO_WM_UNIT_ID" val="diagram160052_5*l_h_f*1_3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DIAGRAM_GROUP_CODE" val="l1-1"/>
  <p:tag name="KSO_WM_UNIT_PRESET_TEXT_LEN" val="57"/>
  <p:tag name="KSO_WM_UNIT_TEXT_FILL_FORE_SCHEMECOLOR_INDEX" val="13"/>
  <p:tag name="KSO_WM_UNIT_TEXT_FILL_TYPE" val="1"/>
  <p:tag name="KSO_WM_DIAGRAM_VIRTUALLY_FRAME" val="{&quot;height&quot;:443.52614173228346,&quot;left&quot;:185.15,&quot;top&quot;:88.57385826771655,&quot;width&quot;:761.7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f"/>
  <p:tag name="KSO_WM_UNIT_INDEX" val="1_4_1"/>
  <p:tag name="KSO_WM_UNIT_ID" val="diagram160052_5*l_h_f*1_4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DIAGRAM_GROUP_CODE" val="l1-1"/>
  <p:tag name="KSO_WM_UNIT_PRESET_TEXT_LEN" val="57"/>
  <p:tag name="KSO_WM_UNIT_TEXT_FILL_FORE_SCHEMECOLOR_INDEX" val="13"/>
  <p:tag name="KSO_WM_UNIT_TEXT_FILL_TYPE" val="1"/>
  <p:tag name="KSO_WM_DIAGRAM_VIRTUALLY_FRAME" val="{&quot;height&quot;:443.52614173228346,&quot;left&quot;:185.15,&quot;top&quot;:88.57385826771655,&quot;width&quot;:761.7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f"/>
  <p:tag name="KSO_WM_UNIT_INDEX" val="1_5_1"/>
  <p:tag name="KSO_WM_UNIT_ID" val="diagram160052_5*l_h_f*1_5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DIAGRAM_GROUP_CODE" val="l1-1"/>
  <p:tag name="KSO_WM_UNIT_PRESET_TEXT_LEN" val="57"/>
  <p:tag name="KSO_WM_UNIT_TEXT_FILL_FORE_SCHEMECOLOR_INDEX" val="13"/>
  <p:tag name="KSO_WM_UNIT_TEXT_FILL_TYPE" val="1"/>
  <p:tag name="KSO_WM_DIAGRAM_VIRTUALLY_FRAME" val="{&quot;height&quot;:443.52614173228346,&quot;left&quot;:185.15,&quot;top&quot;:88.57385826771655,&quot;width&quot;:761.7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53472440944887,&quot;left&quot;:48.71275590551181,&quot;top&quot;:157.01188976377952,&quot;width&quot;:510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53472440944887,&quot;left&quot;:48.71275590551181,&quot;top&quot;:157.01188976377952,&quot;width&quot;:510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53472440944887,&quot;left&quot;:48.71275590551181,&quot;top&quot;:157.01188976377952,&quot;width&quot;:510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53472440944887,&quot;left&quot;:48.71275590551181,&quot;top&quot;:157.01188976377952,&quot;width&quot;:51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.53472440944887,&quot;left&quot;:48.71275590551181,&quot;top&quot;:157.01188976377952,&quot;width&quot;:510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3_3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3_3"/>
  <p:tag name="KSO_WM_DIAGRAM_VERSION" val="3"/>
  <p:tag name="KSO_WM_DIAGRAM_COLOR_TRICK" val="4"/>
  <p:tag name="KSO_WM_DIAGRAM_COLOR_TEXT_CAN_REMOVE" val="n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3_1"/>
  <p:tag name="KSO_WM_TEMPLATE_CATEGORY" val="diagram"/>
  <p:tag name="KSO_WM_TEMPLATE_INDEX" val="20230939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i"/>
  <p:tag name="KSO_WM_UNIT_INDEX" val="1_3_1"/>
  <p:tag name="KSO_WM_DIAGRAM_VERSION" val="3"/>
  <p:tag name="KSO_WM_DIAGRAM_COLOR_TRICK" val="4"/>
  <p:tag name="KSO_WM_DIAGRAM_COLOR_TEXT_CAN_REMOVE" val="n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3_4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3_4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7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3_2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3_2"/>
  <p:tag name="KSO_WM_DIAGRAM_VERSION" val="3"/>
  <p:tag name="KSO_WM_DIAGRAM_COLOR_TRICK" val="4"/>
  <p:tag name="KSO_WM_DIAGRAM_COLOR_TEXT_CAN_REMOVE" val="n"/>
  <p:tag name="KSO_WM_UNIT_LINE_FORE_SCHEMECOLOR_INDEX" val="7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4_3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4_3"/>
  <p:tag name="KSO_WM_DIAGRAM_VERSION" val="3"/>
  <p:tag name="KSO_WM_DIAGRAM_COLOR_TRICK" val="4"/>
  <p:tag name="KSO_WM_DIAGRAM_COLOR_TEXT_CAN_REMOVE" val="n"/>
  <p:tag name="KSO_WM_UNIT_FILL_TYPE" val="1"/>
  <p:tag name="KSO_WM_UNIT_FILL_FORE_SCHEMECOLOR_INDEX" val="8"/>
  <p:tag name="KSO_WM_UNIT_FILL_FORE_SCHEMECOLOR_INDEX_BRIGHTNESS" val="0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1,&quot;foreColorIndex&quot;:8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4_1"/>
  <p:tag name="KSO_WM_TEMPLATE_CATEGORY" val="diagram"/>
  <p:tag name="KSO_WM_TEMPLATE_INDEX" val="20230939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i"/>
  <p:tag name="KSO_WM_UNIT_INDEX" val="1_4_1"/>
  <p:tag name="KSO_WM_DIAGRAM_VERSION" val="3"/>
  <p:tag name="KSO_WM_DIAGRAM_COLOR_TRICK" val="4"/>
  <p:tag name="KSO_WM_DIAGRAM_COLOR_TEXT_CAN_REMOVE" val="n"/>
  <p:tag name="KSO_WM_UNIT_FILL_TYPE" val="1"/>
  <p:tag name="KSO_WM_UNIT_FILL_FORE_SCHEMECOLOR_INDEX" val="8"/>
  <p:tag name="KSO_WM_UNIT_FILL_FORE_SCHEMECOLOR_INDEX_BRIGHTNESS" val="0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4_4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4_4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4_2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4_2"/>
  <p:tag name="KSO_WM_DIAGRAM_VERSION" val="3"/>
  <p:tag name="KSO_WM_DIAGRAM_COLOR_TRICK" val="4"/>
  <p:tag name="KSO_WM_DIAGRAM_COLOR_TEXT_CAN_REMOVE" val="n"/>
  <p:tag name="KSO_WM_UNIT_LINE_FORE_SCHEMECOLOR_INDEX" val="8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1_3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1_3"/>
  <p:tag name="KSO_WM_DIAGRAM_VERSION" val="3"/>
  <p:tag name="KSO_WM_DIAGRAM_COLOR_TRICK" val="4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1_1"/>
  <p:tag name="KSO_WM_TEMPLATE_CATEGORY" val="diagram"/>
  <p:tag name="KSO_WM_TEMPLATE_INDEX" val="20230939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i"/>
  <p:tag name="KSO_WM_UNIT_INDEX" val="1_1_1"/>
  <p:tag name="KSO_WM_DIAGRAM_VERSION" val="3"/>
  <p:tag name="KSO_WM_DIAGRAM_COLOR_TRICK" val="4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1_4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1_4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1_2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1_2"/>
  <p:tag name="KSO_WM_DIAGRAM_VERSION" val="3"/>
  <p:tag name="KSO_WM_DIAGRAM_COLOR_TRICK" val="4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2_3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2_3"/>
  <p:tag name="KSO_WM_DIAGRAM_VERSION" val="3"/>
  <p:tag name="KSO_WM_DIAGRAM_COLOR_TRICK" val="4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2_1"/>
  <p:tag name="KSO_WM_TEMPLATE_CATEGORY" val="diagram"/>
  <p:tag name="KSO_WM_TEMPLATE_INDEX" val="20230939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i"/>
  <p:tag name="KSO_WM_UNIT_INDEX" val="1_2_1"/>
  <p:tag name="KSO_WM_DIAGRAM_VERSION" val="3"/>
  <p:tag name="KSO_WM_DIAGRAM_COLOR_TRICK" val="4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0.800000011920929,&quot;colorType&quot;:1,&quot;foreColorIndex&quot;:6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2_4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2_4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6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3*m_h_i*1_2_2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2_2"/>
  <p:tag name="KSO_WM_DIAGRAM_VERSION" val="3"/>
  <p:tag name="KSO_WM_DIAGRAM_COLOR_TRICK" val="4"/>
  <p:tag name="KSO_WM_DIAGRAM_COLOR_TEXT_CAN_REMOVE" val="n"/>
  <p:tag name="KSO_WM_UNIT_LINE_FORE_SCHEMECOLOR_INDEX" val="6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0939_3*m_h_a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DIAGRAM_USE_COLOR_VALUE" val="{&quot;color_scheme&quot;:1,&quot;color_type&quot;:1,&quot;theme_color_indexes&quot;:[]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0939_3*m_h_a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DIAGRAM_USE_COLOR_VALUE" val="{&quot;color_scheme&quot;:1,&quot;color_type&quot;:1,&quot;theme_color_indexes&quot;:[]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0939_3*m_h_a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DIAGRAM_USE_COLOR_VALUE" val="{&quot;color_scheme&quot;:1,&quot;color_type&quot;:1,&quot;theme_color_indexes&quot;:[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0939_3*m_h_a*1_4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DIAGRAM_USE_COLOR_VALUE" val="{&quot;color_scheme&quot;:1,&quot;color_type&quot;:1,&quot;theme_color_indexes&quot;:[]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4"/>
  <p:tag name="KSO_WM_DIAGRAM_COLOR_TEXT_CAN_REMOVE" val="n"/>
  <p:tag name="KSO_WM_UNIT_VALUE" val="82*7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230939_3*m_h_x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4"/>
  <p:tag name="KSO_WM_DIAGRAM_COLOR_TEXT_CAN_REMOVE" val="n"/>
  <p:tag name="KSO_WM_UNIT_VALUE" val="86*7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230939_3*m_h_x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4"/>
  <p:tag name="KSO_WM_DIAGRAM_COLOR_TEXT_CAN_REMOVE" val="n"/>
  <p:tag name="KSO_WM_UNIT_VALUE" val="80*8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230939_3*m_h_x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4"/>
  <p:tag name="KSO_WM_DIAGRAM_COLOR_TEXT_CAN_REMOVE" val="n"/>
  <p:tag name="KSO_WM_UNIT_VALUE" val="83*8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4_1"/>
  <p:tag name="KSO_WM_UNIT_ID" val="diagram20230939_3*m_h_x*1_4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98.39999389648442,&quot;left&quot;:498.4000271630475,&quot;top&quot;:166.37500305175777,&quot;width&quot;:437.10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0939_3*m_h_a*1_1_1"/>
  <p:tag name="KSO_WM_TEMPLATE_CATEGORY" val="diagram"/>
  <p:tag name="KSO_WM_TEMPLATE_INDEX" val="20230939"/>
  <p:tag name="KSO_WM_UNIT_LAYERLEVEL" val="1_1_1"/>
  <p:tag name="KSO_WM_TAG_VERSION" val="3.0"/>
  <p:tag name="KSO_WM_DIAGRAM_GROUP_CODE" val="m1-1"/>
  <p:tag name="KSO_WM_DIAGRAM_VERSION" val="3"/>
  <p:tag name="KSO_WM_DIAGRAM_COLOR_TRICK" val="4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98.39999389648442,&quot;left&quot;:489.45002716304754,&quot;top&quot;:170.52500305175778,&quot;width&quot;:437.1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DIAGRAM_USE_COLOR_VALUE" val="{&quot;color_scheme&quot;:1,&quot;color_type&quot;:1,&quot;theme_color_indexes&quot;:[]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0939_3*m_h_a*1_1_1"/>
  <p:tag name="KSO_WM_TEMPLATE_CATEGORY" val="diagram"/>
  <p:tag name="KSO_WM_TEMPLATE_INDEX" val="20230939"/>
  <p:tag name="KSO_WM_UNIT_LAYERLEVEL" val="1_1_1"/>
  <p:tag name="KSO_WM_TAG_VERSION" val="3.0"/>
  <p:tag name="KSO_WM_DIAGRAM_GROUP_CODE" val="m1-1"/>
  <p:tag name="KSO_WM_DIAGRAM_VERSION" val="3"/>
  <p:tag name="KSO_WM_DIAGRAM_COLOR_TRICK" val="4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98.39999389648442,&quot;left&quot;:489.45002716304754,&quot;top&quot;:170.52500305175778,&quot;width&quot;:437.1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DIAGRAM_USE_COLOR_VALUE" val="{&quot;color_scheme&quot;:1,&quot;color_type&quot;:1,&quot;theme_color_indexes&quot;:[]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0939_3*m_h_a*1_1_1"/>
  <p:tag name="KSO_WM_TEMPLATE_CATEGORY" val="diagram"/>
  <p:tag name="KSO_WM_TEMPLATE_INDEX" val="20230939"/>
  <p:tag name="KSO_WM_UNIT_LAYERLEVEL" val="1_1_1"/>
  <p:tag name="KSO_WM_TAG_VERSION" val="3.0"/>
  <p:tag name="KSO_WM_DIAGRAM_GROUP_CODE" val="m1-1"/>
  <p:tag name="KSO_WM_DIAGRAM_VERSION" val="3"/>
  <p:tag name="KSO_WM_DIAGRAM_COLOR_TRICK" val="4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98.39999389648442,&quot;left&quot;:489.45002716304754,&quot;top&quot;:170.52500305175778,&quot;width&quot;:437.1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DIAGRAM_USE_COLOR_VALUE" val="{&quot;color_scheme&quot;:1,&quot;color_type&quot;:1,&quot;theme_color_indexes&quot;:[]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31_4*l_h_f*1_1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5.9067716535433,&quot;left&quot;:3.7,&quot;top&quot;:94.35,&quot;width&quot;:9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31_4*l_h_a*1_1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5.9067716535433,&quot;left&quot;:3.7,&quot;top&quot;:94.35,&quot;width&quot;:9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31731_4*l_h_f*1_5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5.9067716535433,&quot;left&quot;:3.7,&quot;top&quot;:94.35,&quot;width&quot;:9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5_1"/>
  <p:tag name="KSO_WM_UNIT_ID" val="diagram20231731_4*l_h_a*1_5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5.9067716535433,&quot;left&quot;:3.7,&quot;top&quot;:94.35,&quot;width&quot;:9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31_4*l_h_f*1_2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5.9067716535433,&quot;left&quot;:3.7,&quot;top&quot;:94.35,&quot;width&quot;:9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31_4*l_h_a*1_2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5.9067716535433,&quot;left&quot;:3.7,&quot;top&quot;:94.35,&quot;width&quot;:9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1731_4*l_h_f*1_4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5.9067716535433,&quot;left&quot;:3.7,&quot;top&quot;:94.35,&quot;width&quot;:9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1731_4*l_h_a*1_4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5.9067716535433,&quot;left&quot;:3.7,&quot;top&quot;:94.35,&quot;width&quot;:9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731_4*l_h_f*1_3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5.9067716535433,&quot;left&quot;:3.7,&quot;top&quot;:94.35,&quot;width&quot;:9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31_4*l_h_a*1_3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5.9067716535433,&quot;left&quot;:3.7,&quot;top&quot;:94.35,&quot;width&quot;:9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PEC Document Submission" ma:contentTypeID="0x010100869C005FB7485A438C9D325B6F17F81A0007C8E00E8C5204419E9518182451B0B1" ma:contentTypeVersion="41" ma:contentTypeDescription="" ma:contentTypeScope="" ma:versionID="d5fc263faba8151e0f296e5b564cc286">
  <xsd:schema xmlns:xsd="http://www.w3.org/2001/XMLSchema" xmlns:xs="http://www.w3.org/2001/XMLSchema" xmlns:p="http://schemas.microsoft.com/office/2006/metadata/properties" xmlns:ns2="4dad5fa0-f1d5-4246-b54d-578dc89c5114" xmlns:ns4="2afe5eaa-3d0c-487f-aa95-3ea7a3844ffb" xmlns:ns5="53191eea-de52-4f83-8765-1b500a209296" targetNamespace="http://schemas.microsoft.com/office/2006/metadata/properties" ma:root="true" ma:fieldsID="938481879d279d6366f1a12d7a83ebaf" ns2:_="" ns4:_="" ns5:_="">
    <xsd:import namespace="4dad5fa0-f1d5-4246-b54d-578dc89c5114"/>
    <xsd:import namespace="2afe5eaa-3d0c-487f-aa95-3ea7a3844ffb"/>
    <xsd:import namespace="53191eea-de52-4f83-8765-1b500a209296"/>
    <xsd:element name="properties">
      <xsd:complexType>
        <xsd:sequence>
          <xsd:element name="documentManagement">
            <xsd:complexType>
              <xsd:all>
                <xsd:element ref="ns2:Access"/>
                <xsd:element ref="ns2:Agenda"/>
                <xsd:element ref="ns2:Contact_x0020_Person"/>
                <xsd:element ref="ns2:Derestriction_x0020_Date" minOccurs="0"/>
                <xsd:element ref="ns2:Doc_x0020_Title"/>
                <xsd:element ref="ns2:Meeting"/>
                <xsd:element ref="ns2:Pre-Doc_x0020_No" minOccurs="0"/>
                <xsd:element ref="ns2:Processed" minOccurs="0"/>
                <xsd:element ref="ns2:Purpose1"/>
                <xsd:element ref="ns2:Reason_x0020_for_x0020_Restriction" minOccurs="0"/>
                <xsd:element ref="ns2:Submitted_x0020_By"/>
                <xsd:element ref="ns4:ACS_x0020_WF_x0020__x002d__x0020_Copy_x0020_to_x0020_Pre_x002d_Meeting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d5fa0-f1d5-4246-b54d-578dc89c5114" elementFormDefault="qualified">
    <xsd:import namespace="http://schemas.microsoft.com/office/2006/documentManagement/types"/>
    <xsd:import namespace="http://schemas.microsoft.com/office/infopath/2007/PartnerControls"/>
    <xsd:element name="Access" ma:index="8" ma:displayName="Access" ma:format="RadioButtons" ma:internalName="Access" ma:readOnly="false">
      <xsd:simpleType>
        <xsd:restriction base="dms:Choice">
          <xsd:enumeration value="Public"/>
          <xsd:enumeration value="Restricted"/>
        </xsd:restriction>
      </xsd:simpleType>
    </xsd:element>
    <xsd:element name="Agenda" ma:index="9" ma:displayName="Agenda" ma:internalName="Agenda" ma:readOnly="false">
      <xsd:simpleType>
        <xsd:restriction base="dms:Text">
          <xsd:maxLength value="255"/>
        </xsd:restriction>
      </xsd:simpleType>
    </xsd:element>
    <xsd:element name="Contact_x0020_Person" ma:index="10" ma:displayName="Contact Person" ma:description="Please provide name, organization, economy, email address of contact person" ma:internalName="Contact_x0020_Person" ma:readOnly="false">
      <xsd:simpleType>
        <xsd:restriction base="dms:Note">
          <xsd:maxLength value="255"/>
        </xsd:restriction>
      </xsd:simpleType>
    </xsd:element>
    <xsd:element name="Derestriction_x0020_Date" ma:index="11" nillable="true" ma:displayName="Derestriction Date" ma:internalName="Derestriction_x0020_Date">
      <xsd:simpleType>
        <xsd:restriction base="dms:Text">
          <xsd:maxLength value="255"/>
        </xsd:restriction>
      </xsd:simpleType>
    </xsd:element>
    <xsd:element name="Doc_x0020_Title" ma:index="12" ma:displayName="Doc Title" ma:internalName="Doc_x0020_Title" ma:readOnly="false">
      <xsd:simpleType>
        <xsd:restriction base="dms:Note">
          <xsd:maxLength value="255"/>
        </xsd:restriction>
      </xsd:simpleType>
    </xsd:element>
    <xsd:element name="Meeting" ma:index="13" ma:displayName="Meeting" ma:format="RadioButtons" ma:internalName="Meeting" ma:readOnly="false">
      <xsd:simpleType>
        <xsd:restriction base="dms:Choice">
          <xsd:enumeration value="APERC Workshop_ 19 May 2023"/>
          <xsd:enumeration value="ER-TF meeting_ 19 May 2023"/>
          <xsd:enumeration value="Workshop: Just Energy Transition_ 20 May 2023"/>
          <xsd:enumeration value="EWG 65 Meeting_ 21-22 May 2023"/>
        </xsd:restriction>
      </xsd:simpleType>
    </xsd:element>
    <xsd:element name="Pre-Doc_x0020_No" ma:index="14" nillable="true" ma:displayName="Pre-Doc No" ma:hidden="true" ma:internalName="Pre_x002d_Doc_x0020_No" ma:readOnly="false">
      <xsd:simpleType>
        <xsd:restriction base="dms:Text">
          <xsd:maxLength value="255"/>
        </xsd:restriction>
      </xsd:simpleType>
    </xsd:element>
    <xsd:element name="Processed" ma:index="15" nillable="true" ma:displayName="Processed" ma:default="No" ma:description="For APEC Secretariat Use Only &#10;- To flag whether the document is processed to be moved to Pre-Meeting Document Library" ma:format="Dropdown" ma:internalName="Processed">
      <xsd:simpleType>
        <xsd:restriction base="dms:Choice">
          <xsd:enumeration value="Yes"/>
          <xsd:enumeration value="No"/>
        </xsd:restriction>
      </xsd:simpleType>
    </xsd:element>
    <xsd:element name="Purpose1" ma:index="16" ma:displayName="Purpose" ma:format="RadioButtons" ma:internalName="Purpose1" ma:readOnly="false">
      <xsd:simpleType>
        <xsd:restriction base="dms:Choice">
          <xsd:enumeration value="Consideration"/>
          <xsd:enumeration value="Information"/>
        </xsd:restriction>
      </xsd:simpleType>
    </xsd:element>
    <xsd:element name="Reason_x0020_for_x0020_Restriction" ma:index="17" nillable="true" ma:displayName="Reason for Restriction" ma:internalName="Reason_x0020_for_x0020_Restriction">
      <xsd:simpleType>
        <xsd:restriction base="dms:Note">
          <xsd:maxLength value="255"/>
        </xsd:restriction>
      </xsd:simpleType>
    </xsd:element>
    <xsd:element name="Submitted_x0020_By" ma:index="18" ma:displayName="Submitted By" ma:description="Your economy or your forum in APEC (e.g. Australia or Chair of XXXWG)" ma:internalName="Submitted_x0020_B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e5eaa-3d0c-487f-aa95-3ea7a3844ffb" elementFormDefault="qualified">
    <xsd:import namespace="http://schemas.microsoft.com/office/2006/documentManagement/types"/>
    <xsd:import namespace="http://schemas.microsoft.com/office/infopath/2007/PartnerControls"/>
    <xsd:element name="ACS_x0020_WF_x0020__x002d__x0020_Copy_x0020_to_x0020_Pre_x002d_Meeting" ma:index="21" nillable="true" ma:displayName="ACS WF - Copy to Pre-Meeting" ma:internalName="ACS_x0020_WF_x0020__x002d__x0020_Copy_x0020_to_x0020_Pre_x002d_Meeting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91eea-de52-4f83-8765-1b500a2092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 xmlns="4dad5fa0-f1d5-4246-b54d-578dc89c5114">EWG 65 Meeting_ 21-22 May 2023</Meeting>
    <Access xmlns="4dad5fa0-f1d5-4246-b54d-578dc89c5114">Public</Access>
    <Pre-Doc_x0020_No xmlns="4dad5fa0-f1d5-4246-b54d-578dc89c5114" xsi:nil="true"/>
    <Reason_x0020_for_x0020_Restriction xmlns="4dad5fa0-f1d5-4246-b54d-578dc89c5114" xsi:nil="true"/>
    <Submitted_x0020_By xmlns="4dad5fa0-f1d5-4246-b54d-578dc89c5114">APEC Sustainable Energy Center </Submitted_x0020_By>
    <Purpose1 xmlns="4dad5fa0-f1d5-4246-b54d-578dc89c5114">Information</Purpose1>
    <Derestriction_x0020_Date xmlns="4dad5fa0-f1d5-4246-b54d-578dc89c5114" xsi:nil="true"/>
    <Contact_x0020_Person xmlns="4dad5fa0-f1d5-4246-b54d-578dc89c5114">Realeen WANG, APSEC</Contact_x0020_Person>
    <ACS_x0020_WF_x0020__x002d__x0020_Copy_x0020_to_x0020_Pre_x002d_Meeting xmlns="2afe5eaa-3d0c-487f-aa95-3ea7a3844ffb">
      <Url xsi:nil="true"/>
      <Description xsi:nil="true"/>
    </ACS_x0020_WF_x0020__x002d__x0020_Copy_x0020_to_x0020_Pre_x002d_Meeting>
    <Agenda xmlns="4dad5fa0-f1d5-4246-b54d-578dc89c5114">06.b</Agenda>
    <Doc_x0020_Title xmlns="4dad5fa0-f1d5-4246-b54d-578dc89c5114">06.b_ (APSEC) Work Progress Update in the EWG65</Doc_x0020_Title>
    <Processed xmlns="4dad5fa0-f1d5-4246-b54d-578dc89c5114">Yes</Process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1693BC-3566-49CD-A824-EA6D2D5E3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d5fa0-f1d5-4246-b54d-578dc89c5114"/>
    <ds:schemaRef ds:uri="2afe5eaa-3d0c-487f-aa95-3ea7a3844ffb"/>
    <ds:schemaRef ds:uri="53191eea-de52-4f83-8765-1b500a2092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838A37-5D3F-42AD-8FBF-C302567BF878}">
  <ds:schemaRefs>
    <ds:schemaRef ds:uri="http://www.w3.org/XML/1998/namespace"/>
    <ds:schemaRef ds:uri="http://purl.org/dc/elements/1.1/"/>
    <ds:schemaRef ds:uri="2afe5eaa-3d0c-487f-aa95-3ea7a3844ff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3191eea-de52-4f83-8765-1b500a209296"/>
    <ds:schemaRef ds:uri="http://schemas.microsoft.com/office/2006/documentManagement/types"/>
    <ds:schemaRef ds:uri="4dad5fa0-f1d5-4246-b54d-578dc89c511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EB7424-81EB-4246-B019-3D50EF0634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2125</Words>
  <Application>Microsoft Macintosh PowerPoint</Application>
  <PresentationFormat>Widescreen</PresentationFormat>
  <Paragraphs>219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Adobe 楷体 Std R</vt:lpstr>
      <vt:lpstr>等线</vt:lpstr>
      <vt:lpstr>微软雅黑</vt:lpstr>
      <vt:lpstr>Microsoft YaHei UI</vt:lpstr>
      <vt:lpstr>Arial</vt:lpstr>
      <vt:lpstr>Calibri</vt:lpstr>
      <vt:lpstr>Courier New</vt:lpstr>
      <vt:lpstr>Helvetica</vt:lpstr>
      <vt:lpstr>Symbol</vt:lpstr>
      <vt:lpstr>Times New Roman</vt:lpstr>
      <vt:lpstr>Verdana</vt:lpstr>
      <vt:lpstr>Wingdings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jinlong ma</cp:lastModifiedBy>
  <cp:revision>902</cp:revision>
  <dcterms:created xsi:type="dcterms:W3CDTF">2019-05-05T02:55:00Z</dcterms:created>
  <dcterms:modified xsi:type="dcterms:W3CDTF">2025-01-16T14:16:29Z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0x010100869C005FB7485A438C9D325B6F17F81A0007C8E00E8C5204419E9518182451B0B1</vt:lpwstr>
  </property>
  <property fmtid="{D5CDD505-2E9C-101B-9397-08002B2CF9AE}" pid="3" name="ICV">
    <vt:lpwstr>DAE4C00B527E478DAF4A08292D2FF06A</vt:lpwstr>
  </property>
  <property fmtid="{D5CDD505-2E9C-101B-9397-08002B2CF9AE}" pid="4" name="KSOProductBuildVer">
    <vt:lpwstr>2052-11.1.0.13703</vt:lpwstr>
  </property>
</Properties>
</file>